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67" r:id="rId16"/>
    <p:sldId id="272" r:id="rId17"/>
    <p:sldId id="273" r:id="rId18"/>
    <p:sldId id="274" r:id="rId19"/>
    <p:sldId id="275" r:id="rId20"/>
    <p:sldId id="276" r:id="rId21"/>
    <p:sldId id="277" r:id="rId22"/>
    <p:sldId id="278" r:id="rId23"/>
    <p:sldId id="292" r:id="rId24"/>
    <p:sldId id="293" r:id="rId25"/>
    <p:sldId id="294" r:id="rId26"/>
    <p:sldId id="279" r:id="rId27"/>
    <p:sldId id="290" r:id="rId28"/>
    <p:sldId id="291" r:id="rId29"/>
    <p:sldId id="281" r:id="rId30"/>
    <p:sldId id="282" r:id="rId31"/>
    <p:sldId id="283" r:id="rId32"/>
    <p:sldId id="284" r:id="rId33"/>
    <p:sldId id="285" r:id="rId34"/>
    <p:sldId id="286" r:id="rId35"/>
    <p:sldId id="287" r:id="rId36"/>
    <p:sldId id="288" r:id="rId37"/>
    <p:sldId id="289" r:id="rId38"/>
    <p:sldId id="295" r:id="rId39"/>
    <p:sldId id="29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66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1C3E4D-E35D-4BAF-93DF-3B6DB50EE825}" type="datetimeFigureOut">
              <a:rPr lang="en-US" smtClean="0"/>
              <a:t>6/19/2020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1794E7-25D9-4532-B265-2CF0C29E570D}" type="slidenum">
              <a:rPr lang="en-US" smtClean="0"/>
              <a:t>‹#›</a:t>
            </a:fld>
            <a:endParaRPr lang="en-US"/>
          </a:p>
        </p:txBody>
      </p:sp>
    </p:spTree>
    <p:extLst>
      <p:ext uri="{BB962C8B-B14F-4D97-AF65-F5344CB8AC3E}">
        <p14:creationId xmlns:p14="http://schemas.microsoft.com/office/powerpoint/2010/main" val="1521079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
          <p:cNvSpPr>
            <a:spLocks noGrp="1" noRot="1" noChangeAspect="1" noChangeArrowheads="1" noTextEdit="1"/>
          </p:cNvSpPr>
          <p:nvPr>
            <p:ph type="sldImg"/>
          </p:nvPr>
        </p:nvSpPr>
        <p:spPr>
          <a:ln/>
        </p:spPr>
      </p:sp>
      <p:sp>
        <p:nvSpPr>
          <p:cNvPr id="38915" name="Rectangle 2"/>
          <p:cNvSpPr txBox="1">
            <a:spLocks noGrp="1"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
          <p:cNvSpPr>
            <a:spLocks noGrp="1" noRot="1" noChangeAspect="1" noChangeArrowheads="1" noTextEdit="1"/>
          </p:cNvSpPr>
          <p:nvPr>
            <p:ph type="sldImg"/>
          </p:nvPr>
        </p:nvSpPr>
        <p:spPr>
          <a:ln/>
        </p:spPr>
      </p:sp>
      <p:sp>
        <p:nvSpPr>
          <p:cNvPr id="39939" name="Rectangle 2"/>
          <p:cNvSpPr txBox="1">
            <a:spLocks noGrp="1"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p:cNvSpPr>
            <a:spLocks noGrp="1" noRot="1" noChangeAspect="1" noChangeArrowheads="1" noTextEdit="1"/>
          </p:cNvSpPr>
          <p:nvPr>
            <p:ph type="sldImg"/>
          </p:nvPr>
        </p:nvSpPr>
        <p:spPr>
          <a:ln/>
        </p:spPr>
      </p:sp>
      <p:sp>
        <p:nvSpPr>
          <p:cNvPr id="37891" name="Rectangle 2"/>
          <p:cNvSpPr txBox="1">
            <a:spLocks noGrp="1"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a:spLocks noGrp="1" noRot="1" noChangeAspect="1" noChangeArrowheads="1" noTextEdit="1"/>
          </p:cNvSpPr>
          <p:nvPr>
            <p:ph type="sldImg"/>
          </p:nvPr>
        </p:nvSpPr>
        <p:spPr>
          <a:ln/>
        </p:spPr>
      </p:sp>
      <p:sp>
        <p:nvSpPr>
          <p:cNvPr id="45059" name="Rectangle 2"/>
          <p:cNvSpPr txBox="1">
            <a:spLocks noGrp="1"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p:cNvSpPr>
            <a:spLocks noGrp="1" noRot="1" noChangeAspect="1" noChangeArrowheads="1" noTextEdit="1"/>
          </p:cNvSpPr>
          <p:nvPr>
            <p:ph type="sldImg"/>
          </p:nvPr>
        </p:nvSpPr>
        <p:spPr>
          <a:ln/>
        </p:spPr>
      </p:sp>
      <p:sp>
        <p:nvSpPr>
          <p:cNvPr id="46083" name="Rectangle 2"/>
          <p:cNvSpPr txBox="1">
            <a:spLocks noGrp="1"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a:spLocks noGrp="1" noRot="1" noChangeAspect="1" noChangeArrowheads="1" noTextEdit="1"/>
          </p:cNvSpPr>
          <p:nvPr>
            <p:ph type="sldImg"/>
          </p:nvPr>
        </p:nvSpPr>
        <p:spPr>
          <a:ln/>
        </p:spPr>
      </p:sp>
      <p:sp>
        <p:nvSpPr>
          <p:cNvPr id="50179" name="Rectangle 2"/>
          <p:cNvSpPr txBox="1">
            <a:spLocks noGrp="1" noChangeArrowheads="1"/>
          </p:cNvSpPr>
          <p:nvPr>
            <p:ph type="body" idx="1"/>
          </p:nvPr>
        </p:nvSpPr>
        <p:spPr>
          <a:noFill/>
          <a:ln/>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53174B-2062-4B09-BABD-5213F2A91BE5}"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FD0BE-0287-4072-809E-61AD12FE32CB}" type="slidenum">
              <a:rPr lang="en-US" smtClean="0"/>
              <a:t>‹#›</a:t>
            </a:fld>
            <a:endParaRPr lang="en-US"/>
          </a:p>
        </p:txBody>
      </p:sp>
    </p:spTree>
    <p:extLst>
      <p:ext uri="{BB962C8B-B14F-4D97-AF65-F5344CB8AC3E}">
        <p14:creationId xmlns:p14="http://schemas.microsoft.com/office/powerpoint/2010/main" val="1365601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53174B-2062-4B09-BABD-5213F2A91BE5}"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FD0BE-0287-4072-809E-61AD12FE32CB}" type="slidenum">
              <a:rPr lang="en-US" smtClean="0"/>
              <a:t>‹#›</a:t>
            </a:fld>
            <a:endParaRPr lang="en-US"/>
          </a:p>
        </p:txBody>
      </p:sp>
    </p:spTree>
    <p:extLst>
      <p:ext uri="{BB962C8B-B14F-4D97-AF65-F5344CB8AC3E}">
        <p14:creationId xmlns:p14="http://schemas.microsoft.com/office/powerpoint/2010/main" val="2314443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53174B-2062-4B09-BABD-5213F2A91BE5}"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FD0BE-0287-4072-809E-61AD12FE32CB}" type="slidenum">
              <a:rPr lang="en-US" smtClean="0"/>
              <a:t>‹#›</a:t>
            </a:fld>
            <a:endParaRPr lang="en-US"/>
          </a:p>
        </p:txBody>
      </p:sp>
    </p:spTree>
    <p:extLst>
      <p:ext uri="{BB962C8B-B14F-4D97-AF65-F5344CB8AC3E}">
        <p14:creationId xmlns:p14="http://schemas.microsoft.com/office/powerpoint/2010/main" val="1830233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376238"/>
            <a:ext cx="7767638" cy="833437"/>
          </a:xfrm>
        </p:spPr>
        <p:txBody>
          <a:bodyPr/>
          <a:lstStyle/>
          <a:p>
            <a:r>
              <a:rPr lang="en-US" smtClean="0"/>
              <a:t>Click to edit Master title style</a:t>
            </a:r>
            <a:endParaRPr lang="en-US"/>
          </a:p>
        </p:txBody>
      </p:sp>
    </p:spTree>
    <p:extLst>
      <p:ext uri="{BB962C8B-B14F-4D97-AF65-F5344CB8AC3E}">
        <p14:creationId xmlns:p14="http://schemas.microsoft.com/office/powerpoint/2010/main" val="2958584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53174B-2062-4B09-BABD-5213F2A91BE5}"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FD0BE-0287-4072-809E-61AD12FE32CB}" type="slidenum">
              <a:rPr lang="en-US" smtClean="0"/>
              <a:t>‹#›</a:t>
            </a:fld>
            <a:endParaRPr lang="en-US"/>
          </a:p>
        </p:txBody>
      </p:sp>
    </p:spTree>
    <p:extLst>
      <p:ext uri="{BB962C8B-B14F-4D97-AF65-F5344CB8AC3E}">
        <p14:creationId xmlns:p14="http://schemas.microsoft.com/office/powerpoint/2010/main" val="534908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53174B-2062-4B09-BABD-5213F2A91BE5}"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FD0BE-0287-4072-809E-61AD12FE32CB}" type="slidenum">
              <a:rPr lang="en-US" smtClean="0"/>
              <a:t>‹#›</a:t>
            </a:fld>
            <a:endParaRPr lang="en-US"/>
          </a:p>
        </p:txBody>
      </p:sp>
    </p:spTree>
    <p:extLst>
      <p:ext uri="{BB962C8B-B14F-4D97-AF65-F5344CB8AC3E}">
        <p14:creationId xmlns:p14="http://schemas.microsoft.com/office/powerpoint/2010/main" val="3311160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53174B-2062-4B09-BABD-5213F2A91BE5}"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FD0BE-0287-4072-809E-61AD12FE32CB}" type="slidenum">
              <a:rPr lang="en-US" smtClean="0"/>
              <a:t>‹#›</a:t>
            </a:fld>
            <a:endParaRPr lang="en-US"/>
          </a:p>
        </p:txBody>
      </p:sp>
    </p:spTree>
    <p:extLst>
      <p:ext uri="{BB962C8B-B14F-4D97-AF65-F5344CB8AC3E}">
        <p14:creationId xmlns:p14="http://schemas.microsoft.com/office/powerpoint/2010/main" val="1567605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53174B-2062-4B09-BABD-5213F2A91BE5}" type="datetimeFigureOut">
              <a:rPr lang="en-US" smtClean="0"/>
              <a:t>6/19/2020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CFD0BE-0287-4072-809E-61AD12FE32CB}" type="slidenum">
              <a:rPr lang="en-US" smtClean="0"/>
              <a:t>‹#›</a:t>
            </a:fld>
            <a:endParaRPr lang="en-US"/>
          </a:p>
        </p:txBody>
      </p:sp>
    </p:spTree>
    <p:extLst>
      <p:ext uri="{BB962C8B-B14F-4D97-AF65-F5344CB8AC3E}">
        <p14:creationId xmlns:p14="http://schemas.microsoft.com/office/powerpoint/2010/main" val="1513442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53174B-2062-4B09-BABD-5213F2A91BE5}" type="datetimeFigureOut">
              <a:rPr lang="en-US" smtClean="0"/>
              <a:t>6/19/2020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CFD0BE-0287-4072-809E-61AD12FE32CB}" type="slidenum">
              <a:rPr lang="en-US" smtClean="0"/>
              <a:t>‹#›</a:t>
            </a:fld>
            <a:endParaRPr lang="en-US"/>
          </a:p>
        </p:txBody>
      </p:sp>
    </p:spTree>
    <p:extLst>
      <p:ext uri="{BB962C8B-B14F-4D97-AF65-F5344CB8AC3E}">
        <p14:creationId xmlns:p14="http://schemas.microsoft.com/office/powerpoint/2010/main" val="594697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53174B-2062-4B09-BABD-5213F2A91BE5}" type="datetimeFigureOut">
              <a:rPr lang="en-US" smtClean="0"/>
              <a:t>6/19/2020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CFD0BE-0287-4072-809E-61AD12FE32CB}" type="slidenum">
              <a:rPr lang="en-US" smtClean="0"/>
              <a:t>‹#›</a:t>
            </a:fld>
            <a:endParaRPr lang="en-US"/>
          </a:p>
        </p:txBody>
      </p:sp>
    </p:spTree>
    <p:extLst>
      <p:ext uri="{BB962C8B-B14F-4D97-AF65-F5344CB8AC3E}">
        <p14:creationId xmlns:p14="http://schemas.microsoft.com/office/powerpoint/2010/main" val="919228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53174B-2062-4B09-BABD-5213F2A91BE5}"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FD0BE-0287-4072-809E-61AD12FE32CB}" type="slidenum">
              <a:rPr lang="en-US" smtClean="0"/>
              <a:t>‹#›</a:t>
            </a:fld>
            <a:endParaRPr lang="en-US"/>
          </a:p>
        </p:txBody>
      </p:sp>
    </p:spTree>
    <p:extLst>
      <p:ext uri="{BB962C8B-B14F-4D97-AF65-F5344CB8AC3E}">
        <p14:creationId xmlns:p14="http://schemas.microsoft.com/office/powerpoint/2010/main" val="2256697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53174B-2062-4B09-BABD-5213F2A91BE5}"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FD0BE-0287-4072-809E-61AD12FE32CB}" type="slidenum">
              <a:rPr lang="en-US" smtClean="0"/>
              <a:t>‹#›</a:t>
            </a:fld>
            <a:endParaRPr lang="en-US"/>
          </a:p>
        </p:txBody>
      </p:sp>
    </p:spTree>
    <p:extLst>
      <p:ext uri="{BB962C8B-B14F-4D97-AF65-F5344CB8AC3E}">
        <p14:creationId xmlns:p14="http://schemas.microsoft.com/office/powerpoint/2010/main" val="2819550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53174B-2062-4B09-BABD-5213F2A91BE5}" type="datetimeFigureOut">
              <a:rPr lang="en-US" smtClean="0"/>
              <a:t>6/19/2020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FD0BE-0287-4072-809E-61AD12FE32CB}" type="slidenum">
              <a:rPr lang="en-US" smtClean="0"/>
              <a:t>‹#›</a:t>
            </a:fld>
            <a:endParaRPr lang="en-US"/>
          </a:p>
        </p:txBody>
      </p:sp>
    </p:spTree>
    <p:extLst>
      <p:ext uri="{BB962C8B-B14F-4D97-AF65-F5344CB8AC3E}">
        <p14:creationId xmlns:p14="http://schemas.microsoft.com/office/powerpoint/2010/main" val="1788028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en.wikipedia.org/wiki/Bank" TargetMode="External"/><Relationship Id="rId2" Type="http://schemas.openxmlformats.org/officeDocument/2006/relationships/hyperlink" Target="http://en.wikipedia.org/wiki/Credit_card" TargetMode="External"/><Relationship Id="rId1" Type="http://schemas.openxmlformats.org/officeDocument/2006/relationships/slideLayout" Target="../slideLayouts/slideLayout2.xml"/><Relationship Id="rId4" Type="http://schemas.openxmlformats.org/officeDocument/2006/relationships/hyperlink" Target="http://en.wikipedia.org/wiki/Loan"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SMALL BUSINESS AND ENTERPRENEURSHIP  </a:t>
            </a:r>
            <a:r>
              <a:rPr lang="en-US" dirty="0" smtClean="0"/>
              <a:t/>
            </a:r>
            <a:br>
              <a:rPr lang="en-US" dirty="0" smtClean="0"/>
            </a:br>
            <a:r>
              <a:rPr lang="en-US" dirty="0" smtClean="0"/>
              <a:t>COURSE CODE: </a:t>
            </a:r>
            <a:r>
              <a:rPr lang="en-US" dirty="0" smtClean="0"/>
              <a:t>RMS 222</a:t>
            </a:r>
            <a:endParaRPr lang="en-US" dirty="0"/>
          </a:p>
        </p:txBody>
      </p:sp>
      <p:sp>
        <p:nvSpPr>
          <p:cNvPr id="3" name="Subtitle 2"/>
          <p:cNvSpPr>
            <a:spLocks noGrp="1"/>
          </p:cNvSpPr>
          <p:nvPr>
            <p:ph type="subTitle" idx="1"/>
          </p:nvPr>
        </p:nvSpPr>
        <p:spPr/>
        <p:txBody>
          <a:bodyPr/>
          <a:lstStyle/>
          <a:p>
            <a:r>
              <a:rPr lang="en-US" dirty="0" smtClean="0"/>
              <a:t>BY </a:t>
            </a:r>
          </a:p>
          <a:p>
            <a:r>
              <a:rPr lang="en-US" dirty="0" smtClean="0"/>
              <a:t>Alberto Gabriel </a:t>
            </a:r>
            <a:r>
              <a:rPr lang="en-US" dirty="0" err="1" smtClean="0"/>
              <a:t>Ndekwa</a:t>
            </a:r>
            <a:r>
              <a:rPr lang="en-US" dirty="0" smtClean="0"/>
              <a:t>(PhD)</a:t>
            </a:r>
            <a:endParaRPr lang="en-US" dirty="0"/>
          </a:p>
        </p:txBody>
      </p:sp>
    </p:spTree>
    <p:extLst>
      <p:ext uri="{BB962C8B-B14F-4D97-AF65-F5344CB8AC3E}">
        <p14:creationId xmlns:p14="http://schemas.microsoft.com/office/powerpoint/2010/main" val="2659024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mtClean="0"/>
              <a:t>What is an Entrepreneur?</a:t>
            </a:r>
          </a:p>
        </p:txBody>
      </p:sp>
      <p:sp>
        <p:nvSpPr>
          <p:cNvPr id="36867" name="Rectangle 3"/>
          <p:cNvSpPr>
            <a:spLocks noGrp="1" noChangeArrowheads="1"/>
          </p:cNvSpPr>
          <p:nvPr>
            <p:ph type="body" idx="1"/>
          </p:nvPr>
        </p:nvSpPr>
        <p:spPr/>
        <p:txBody>
          <a:bodyPr/>
          <a:lstStyle/>
          <a:p>
            <a:pPr>
              <a:lnSpc>
                <a:spcPct val="90000"/>
              </a:lnSpc>
            </a:pPr>
            <a:r>
              <a:rPr lang="en-US" sz="4000" dirty="0" smtClean="0"/>
              <a:t>An Entrepreneur  is a person who organizes and manages a business undertaking, assuming the risk for the sake of profit. Any person (any age) who starts and operates a business is an entrepreneur.</a:t>
            </a:r>
          </a:p>
        </p:txBody>
      </p:sp>
    </p:spTree>
    <p:extLst>
      <p:ext uri="{BB962C8B-B14F-4D97-AF65-F5344CB8AC3E}">
        <p14:creationId xmlns:p14="http://schemas.microsoft.com/office/powerpoint/2010/main" val="198547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381000" y="376238"/>
            <a:ext cx="8458200" cy="836612"/>
          </a:xfrm>
        </p:spPr>
        <p:txBody>
          <a:bodyPr lIns="0" tIns="0" rIns="0" bIns="0"/>
          <a:lstStyle/>
          <a:p>
            <a:pPr marL="338138" indent="-338138" eaLnBrk="1" hangingPunct="1">
              <a:lnSpc>
                <a:spcPct val="95000"/>
              </a:lnSpc>
              <a:spcBef>
                <a:spcPts val="800"/>
              </a:spcBef>
              <a:tabLst>
                <a:tab pos="452438" algn="l"/>
                <a:tab pos="677863"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GB" b="1" smtClean="0"/>
              <a:t>Burch's Entrep. Personality Traits</a:t>
            </a:r>
          </a:p>
        </p:txBody>
      </p:sp>
      <p:sp>
        <p:nvSpPr>
          <p:cNvPr id="17410" name="Rectangle 2"/>
          <p:cNvSpPr>
            <a:spLocks noGrp="1" noChangeArrowheads="1"/>
          </p:cNvSpPr>
          <p:nvPr>
            <p:ph type="body" idx="1"/>
          </p:nvPr>
        </p:nvSpPr>
        <p:spPr>
          <a:xfrm>
            <a:off x="685800" y="1317625"/>
            <a:ext cx="7769225" cy="5056188"/>
          </a:xfrm>
        </p:spPr>
        <p:txBody>
          <a:bodyPr lIns="0" tIns="0" rIns="0" bIns="0"/>
          <a:lstStyle/>
          <a:p>
            <a:pPr marL="0" indent="0" eaLnBrk="1" hangingPunct="1">
              <a:lnSpc>
                <a:spcPct val="95000"/>
              </a:lnSpc>
              <a:buFont typeface="Times New Roman" pitchFamily="18" charset="0"/>
              <a:buAutoNum type="arabicPeriod"/>
              <a:tabLst>
                <a:tab pos="0" algn="l"/>
                <a:tab pos="339725" algn="l"/>
                <a:tab pos="415925" algn="l"/>
                <a:tab pos="1177925" algn="l"/>
                <a:tab pos="1939925" algn="l"/>
                <a:tab pos="2701925" algn="l"/>
                <a:tab pos="3463925" algn="l"/>
                <a:tab pos="4225925" algn="l"/>
                <a:tab pos="4987925" algn="l"/>
                <a:tab pos="5749925" algn="l"/>
                <a:tab pos="6511925" algn="l"/>
                <a:tab pos="7273925" algn="l"/>
                <a:tab pos="8035925" algn="l"/>
                <a:tab pos="8797925" algn="l"/>
                <a:tab pos="9559925" algn="l"/>
                <a:tab pos="10321925" algn="l"/>
              </a:tabLst>
            </a:pPr>
            <a:r>
              <a:rPr lang="en-GB" b="1" dirty="0" smtClean="0"/>
              <a:t>A desire to achieve</a:t>
            </a:r>
          </a:p>
          <a:p>
            <a:pPr marL="431800" lvl="1" indent="-215900" eaLnBrk="1" hangingPunct="1">
              <a:buSzPct val="45000"/>
              <a:buFont typeface="StarSymbol" charset="2"/>
              <a:buChar char="•"/>
              <a:tabLst>
                <a:tab pos="0" algn="l"/>
                <a:tab pos="339725" algn="l"/>
                <a:tab pos="415925" algn="l"/>
                <a:tab pos="1177925" algn="l"/>
                <a:tab pos="1939925" algn="l"/>
                <a:tab pos="2701925" algn="l"/>
                <a:tab pos="3463925" algn="l"/>
                <a:tab pos="4225925" algn="l"/>
                <a:tab pos="4987925" algn="l"/>
                <a:tab pos="5749925" algn="l"/>
                <a:tab pos="6511925" algn="l"/>
                <a:tab pos="7273925" algn="l"/>
                <a:tab pos="8035925" algn="l"/>
                <a:tab pos="8797925" algn="l"/>
                <a:tab pos="9559925" algn="l"/>
                <a:tab pos="10321925" algn="l"/>
              </a:tabLst>
            </a:pPr>
            <a:r>
              <a:rPr lang="en-GB" dirty="0" smtClean="0"/>
              <a:t>Conquer problems, create successful venture</a:t>
            </a:r>
          </a:p>
          <a:p>
            <a:pPr marL="0" indent="0" eaLnBrk="1" hangingPunct="1">
              <a:buFont typeface="Times New Roman" pitchFamily="18" charset="0"/>
              <a:buAutoNum type="arabicPeriod"/>
              <a:tabLst>
                <a:tab pos="0" algn="l"/>
                <a:tab pos="339725" algn="l"/>
                <a:tab pos="415925" algn="l"/>
                <a:tab pos="1177925" algn="l"/>
                <a:tab pos="1939925" algn="l"/>
                <a:tab pos="2701925" algn="l"/>
                <a:tab pos="3463925" algn="l"/>
                <a:tab pos="4225925" algn="l"/>
                <a:tab pos="4987925" algn="l"/>
                <a:tab pos="5749925" algn="l"/>
                <a:tab pos="6511925" algn="l"/>
                <a:tab pos="7273925" algn="l"/>
                <a:tab pos="8035925" algn="l"/>
                <a:tab pos="8797925" algn="l"/>
                <a:tab pos="9559925" algn="l"/>
                <a:tab pos="10321925" algn="l"/>
              </a:tabLst>
            </a:pPr>
            <a:r>
              <a:rPr lang="en-GB" b="1" dirty="0" smtClean="0"/>
              <a:t>Hard work</a:t>
            </a:r>
          </a:p>
          <a:p>
            <a:pPr marL="431800" lvl="1" indent="-215900" eaLnBrk="1" hangingPunct="1">
              <a:buSzPct val="45000"/>
              <a:buFont typeface="StarSymbol" charset="2"/>
              <a:buChar char="•"/>
              <a:tabLst>
                <a:tab pos="0" algn="l"/>
                <a:tab pos="339725" algn="l"/>
                <a:tab pos="415925" algn="l"/>
                <a:tab pos="1177925" algn="l"/>
                <a:tab pos="1939925" algn="l"/>
                <a:tab pos="2701925" algn="l"/>
                <a:tab pos="3463925" algn="l"/>
                <a:tab pos="4225925" algn="l"/>
                <a:tab pos="4987925" algn="l"/>
                <a:tab pos="5749925" algn="l"/>
                <a:tab pos="6511925" algn="l"/>
                <a:tab pos="7273925" algn="l"/>
                <a:tab pos="8035925" algn="l"/>
                <a:tab pos="8797925" algn="l"/>
                <a:tab pos="9559925" algn="l"/>
                <a:tab pos="10321925" algn="l"/>
              </a:tabLst>
            </a:pPr>
            <a:r>
              <a:rPr lang="en-GB" dirty="0" smtClean="0"/>
              <a:t>Their workload is very hard  to match</a:t>
            </a:r>
          </a:p>
          <a:p>
            <a:pPr marL="0" indent="0" eaLnBrk="1" hangingPunct="1">
              <a:buFont typeface="Times New Roman" pitchFamily="18" charset="0"/>
              <a:buAutoNum type="arabicPeriod"/>
              <a:tabLst>
                <a:tab pos="0" algn="l"/>
                <a:tab pos="339725" algn="l"/>
                <a:tab pos="415925" algn="l"/>
                <a:tab pos="1177925" algn="l"/>
                <a:tab pos="1939925" algn="l"/>
                <a:tab pos="2701925" algn="l"/>
                <a:tab pos="3463925" algn="l"/>
                <a:tab pos="4225925" algn="l"/>
                <a:tab pos="4987925" algn="l"/>
                <a:tab pos="5749925" algn="l"/>
                <a:tab pos="6511925" algn="l"/>
                <a:tab pos="7273925" algn="l"/>
                <a:tab pos="8035925" algn="l"/>
                <a:tab pos="8797925" algn="l"/>
                <a:tab pos="9559925" algn="l"/>
                <a:tab pos="10321925" algn="l"/>
              </a:tabLst>
            </a:pPr>
            <a:r>
              <a:rPr lang="en-GB" b="1" dirty="0" smtClean="0"/>
              <a:t>Nurturing quality</a:t>
            </a:r>
          </a:p>
          <a:p>
            <a:pPr marL="0" indent="0" eaLnBrk="1" hangingPunct="1">
              <a:buFont typeface="Times New Roman" pitchFamily="18" charset="0"/>
              <a:buAutoNum type="arabicPeriod"/>
              <a:tabLst>
                <a:tab pos="0" algn="l"/>
                <a:tab pos="339725" algn="l"/>
                <a:tab pos="415925" algn="l"/>
                <a:tab pos="1177925" algn="l"/>
                <a:tab pos="1939925" algn="l"/>
                <a:tab pos="2701925" algn="l"/>
                <a:tab pos="3463925" algn="l"/>
                <a:tab pos="4225925" algn="l"/>
                <a:tab pos="4987925" algn="l"/>
                <a:tab pos="5749925" algn="l"/>
                <a:tab pos="6511925" algn="l"/>
                <a:tab pos="7273925" algn="l"/>
                <a:tab pos="8035925" algn="l"/>
                <a:tab pos="8797925" algn="l"/>
                <a:tab pos="9559925" algn="l"/>
                <a:tab pos="10321925" algn="l"/>
              </a:tabLst>
            </a:pPr>
            <a:r>
              <a:rPr lang="en-GB" b="1" dirty="0" smtClean="0"/>
              <a:t>Acceptance of responsibility</a:t>
            </a:r>
          </a:p>
          <a:p>
            <a:pPr marL="431800" lvl="1" indent="-215900" eaLnBrk="1" hangingPunct="1">
              <a:buSzPct val="45000"/>
              <a:buFont typeface="StarSymbol" charset="2"/>
              <a:buChar char="•"/>
              <a:tabLst>
                <a:tab pos="0" algn="l"/>
                <a:tab pos="339725" algn="l"/>
                <a:tab pos="415925" algn="l"/>
                <a:tab pos="1177925" algn="l"/>
                <a:tab pos="1939925" algn="l"/>
                <a:tab pos="2701925" algn="l"/>
                <a:tab pos="3463925" algn="l"/>
                <a:tab pos="4225925" algn="l"/>
                <a:tab pos="4987925" algn="l"/>
                <a:tab pos="5749925" algn="l"/>
                <a:tab pos="6511925" algn="l"/>
                <a:tab pos="7273925" algn="l"/>
                <a:tab pos="8035925" algn="l"/>
                <a:tab pos="8797925" algn="l"/>
                <a:tab pos="9559925" algn="l"/>
                <a:tab pos="10321925" algn="l"/>
              </a:tabLst>
            </a:pPr>
            <a:r>
              <a:rPr lang="en-GB" dirty="0" smtClean="0"/>
              <a:t>Morally, legally and mentally accountable</a:t>
            </a:r>
          </a:p>
          <a:p>
            <a:pPr marL="0" indent="0" eaLnBrk="1" hangingPunct="1">
              <a:buFont typeface="Times New Roman" pitchFamily="18" charset="0"/>
              <a:buAutoNum type="arabicPeriod"/>
              <a:tabLst>
                <a:tab pos="0" algn="l"/>
                <a:tab pos="339725" algn="l"/>
                <a:tab pos="415925" algn="l"/>
                <a:tab pos="1177925" algn="l"/>
                <a:tab pos="1939925" algn="l"/>
                <a:tab pos="2701925" algn="l"/>
                <a:tab pos="3463925" algn="l"/>
                <a:tab pos="4225925" algn="l"/>
                <a:tab pos="4987925" algn="l"/>
                <a:tab pos="5749925" algn="l"/>
                <a:tab pos="6511925" algn="l"/>
                <a:tab pos="7273925" algn="l"/>
                <a:tab pos="8035925" algn="l"/>
                <a:tab pos="8797925" algn="l"/>
                <a:tab pos="9559925" algn="l"/>
                <a:tab pos="10321925" algn="l"/>
              </a:tabLst>
            </a:pPr>
            <a:r>
              <a:rPr lang="en-GB" b="1" dirty="0" smtClean="0"/>
              <a:t>Reward orientation</a:t>
            </a:r>
          </a:p>
          <a:p>
            <a:pPr marL="431800" lvl="1" indent="-215900" eaLnBrk="1" hangingPunct="1">
              <a:buSzPct val="45000"/>
              <a:buFont typeface="StarSymbol" charset="2"/>
              <a:buChar char="•"/>
              <a:tabLst>
                <a:tab pos="0" algn="l"/>
                <a:tab pos="339725" algn="l"/>
                <a:tab pos="415925" algn="l"/>
                <a:tab pos="1177925" algn="l"/>
                <a:tab pos="1939925" algn="l"/>
                <a:tab pos="2701925" algn="l"/>
                <a:tab pos="3463925" algn="l"/>
                <a:tab pos="4225925" algn="l"/>
                <a:tab pos="4987925" algn="l"/>
                <a:tab pos="5749925" algn="l"/>
                <a:tab pos="6511925" algn="l"/>
                <a:tab pos="7273925" algn="l"/>
                <a:tab pos="8035925" algn="l"/>
                <a:tab pos="8797925" algn="l"/>
                <a:tab pos="9559925" algn="l"/>
                <a:tab pos="10321925" algn="l"/>
              </a:tabLst>
            </a:pPr>
            <a:r>
              <a:rPr lang="en-GB" dirty="0" smtClean="0"/>
              <a:t>Want be rewarded for their efforts</a:t>
            </a:r>
          </a:p>
        </p:txBody>
      </p:sp>
    </p:spTree>
    <p:extLst>
      <p:ext uri="{BB962C8B-B14F-4D97-AF65-F5344CB8AC3E}">
        <p14:creationId xmlns:p14="http://schemas.microsoft.com/office/powerpoint/2010/main" val="22626501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wipe(up)">
                                      <p:cBhvr>
                                        <p:cTn id="7"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304800" y="376238"/>
            <a:ext cx="8534400" cy="836612"/>
          </a:xfrm>
        </p:spPr>
        <p:txBody>
          <a:bodyPr lIns="0" tIns="0" rIns="0" bIns="0"/>
          <a:lstStyle/>
          <a:p>
            <a:pPr eaLnBrk="1" hangingPunct="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smtClean="0"/>
              <a:t>Burch's Entrep. Personality Traits</a:t>
            </a:r>
          </a:p>
        </p:txBody>
      </p:sp>
      <p:sp>
        <p:nvSpPr>
          <p:cNvPr id="18434" name="Rectangle 2"/>
          <p:cNvSpPr>
            <a:spLocks noGrp="1" noChangeArrowheads="1"/>
          </p:cNvSpPr>
          <p:nvPr>
            <p:ph type="body" idx="1"/>
          </p:nvPr>
        </p:nvSpPr>
        <p:spPr>
          <a:xfrm>
            <a:off x="685800" y="1317625"/>
            <a:ext cx="7769225" cy="5056188"/>
          </a:xfrm>
        </p:spPr>
        <p:txBody>
          <a:bodyPr lIns="0" tIns="0" rIns="0" bIns="0"/>
          <a:lstStyle/>
          <a:p>
            <a:pPr marL="0" indent="0" eaLnBrk="1" hangingPunct="1">
              <a:lnSpc>
                <a:spcPct val="95000"/>
              </a:lnSpc>
              <a:buFont typeface="Times New Roman" pitchFamily="18" charset="0"/>
              <a:buAutoNum type="arabicPeriod" startAt="6"/>
              <a:tabLst>
                <a:tab pos="0" algn="l"/>
                <a:tab pos="114300" algn="l"/>
                <a:tab pos="339725"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GB" b="1" smtClean="0"/>
              <a:t>Optimism</a:t>
            </a:r>
          </a:p>
          <a:p>
            <a:pPr marL="431800" lvl="1" indent="-215900" eaLnBrk="1" hangingPunct="1">
              <a:buSzPct val="45000"/>
              <a:buFont typeface="StarSymbol" charset="2"/>
              <a:buChar char="•"/>
              <a:tabLst>
                <a:tab pos="0" algn="l"/>
                <a:tab pos="114300" algn="l"/>
                <a:tab pos="339725"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GB" smtClean="0"/>
              <a:t>Anything is possible</a:t>
            </a:r>
          </a:p>
          <a:p>
            <a:pPr marL="0" indent="0" eaLnBrk="1" hangingPunct="1">
              <a:buFont typeface="Times New Roman" pitchFamily="18" charset="0"/>
              <a:buAutoNum type="arabicPeriod" startAt="6"/>
              <a:tabLst>
                <a:tab pos="0" algn="l"/>
                <a:tab pos="114300" algn="l"/>
                <a:tab pos="339725"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GB" b="1" smtClean="0"/>
              <a:t>Orientation to excellence</a:t>
            </a:r>
          </a:p>
          <a:p>
            <a:pPr marL="431800" lvl="1" indent="-215900" eaLnBrk="1" hangingPunct="1">
              <a:buSzPct val="45000"/>
              <a:buFont typeface="StarSymbol" charset="2"/>
              <a:buChar char="•"/>
              <a:tabLst>
                <a:tab pos="0" algn="l"/>
                <a:tab pos="114300" algn="l"/>
                <a:tab pos="339725"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GB" smtClean="0"/>
              <a:t>Pride in something first class</a:t>
            </a:r>
          </a:p>
          <a:p>
            <a:pPr marL="0" indent="0" eaLnBrk="1" hangingPunct="1">
              <a:buFont typeface="Times New Roman" pitchFamily="18" charset="0"/>
              <a:buAutoNum type="arabicPeriod" startAt="6"/>
              <a:tabLst>
                <a:tab pos="0" algn="l"/>
                <a:tab pos="114300" algn="l"/>
                <a:tab pos="339725"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GB" b="1" smtClean="0"/>
              <a:t>Organization</a:t>
            </a:r>
          </a:p>
          <a:p>
            <a:pPr marL="431800" lvl="1" indent="-215900" eaLnBrk="1" hangingPunct="1">
              <a:buSzPct val="45000"/>
              <a:buFont typeface="StarSymbol" charset="2"/>
              <a:buChar char="•"/>
              <a:tabLst>
                <a:tab pos="0" algn="l"/>
                <a:tab pos="114300" algn="l"/>
                <a:tab pos="339725"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GB" smtClean="0"/>
              <a:t>They are wholly "take charge" people</a:t>
            </a:r>
          </a:p>
          <a:p>
            <a:pPr marL="0" indent="0" eaLnBrk="1" hangingPunct="1">
              <a:buFont typeface="Times New Roman" pitchFamily="18" charset="0"/>
              <a:buAutoNum type="arabicPeriod" startAt="6"/>
              <a:tabLst>
                <a:tab pos="0" algn="l"/>
                <a:tab pos="114300" algn="l"/>
                <a:tab pos="339725"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GB" b="1" smtClean="0"/>
              <a:t>Profit orientation</a:t>
            </a:r>
          </a:p>
          <a:p>
            <a:pPr marL="431800" lvl="1" indent="-215900" eaLnBrk="1" hangingPunct="1">
              <a:buSzPct val="45000"/>
              <a:buFont typeface="StarSymbol" charset="2"/>
              <a:buChar char="•"/>
              <a:tabLst>
                <a:tab pos="0" algn="l"/>
                <a:tab pos="114300" algn="l"/>
                <a:tab pos="339725"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GB" smtClean="0"/>
              <a:t>Profit primarily a gauge of performance</a:t>
            </a:r>
          </a:p>
        </p:txBody>
      </p:sp>
    </p:spTree>
    <p:extLst>
      <p:ext uri="{BB962C8B-B14F-4D97-AF65-F5344CB8AC3E}">
        <p14:creationId xmlns:p14="http://schemas.microsoft.com/office/powerpoint/2010/main" val="35996359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wipe(up)">
                                      <p:cBhvr>
                                        <p:cTn id="7"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685800" y="128588"/>
            <a:ext cx="7770813" cy="1331912"/>
          </a:xfrm>
        </p:spPr>
        <p:txBody>
          <a:bodyPr>
            <a:normAutofit fontScale="90000"/>
          </a:bodyPr>
          <a:lstStyle/>
          <a:p>
            <a:pPr eaLnBrk="1" hangingPunct="1">
              <a:lnSpc>
                <a:spcPct val="95000"/>
              </a:lnSpc>
              <a:buFont typeface="Times"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CHARACTERISTIC OF ENTREPRENEUR</a:t>
            </a:r>
          </a:p>
        </p:txBody>
      </p:sp>
      <p:sp>
        <p:nvSpPr>
          <p:cNvPr id="22530" name="Rectangle 2"/>
          <p:cNvSpPr>
            <a:spLocks noGrp="1" noChangeArrowheads="1"/>
          </p:cNvSpPr>
          <p:nvPr>
            <p:ph type="body" idx="1"/>
          </p:nvPr>
        </p:nvSpPr>
        <p:spPr>
          <a:xfrm>
            <a:off x="685800" y="1601788"/>
            <a:ext cx="7770813" cy="4945062"/>
          </a:xfrm>
        </p:spPr>
        <p:txBody>
          <a:bodyPr>
            <a:normAutofit lnSpcReduction="10000"/>
          </a:bodyPr>
          <a:lstStyle/>
          <a:p>
            <a:pPr eaLnBrk="1" hangingPunct="1">
              <a:lnSpc>
                <a:spcPct val="90000"/>
              </a:lnSpc>
              <a:buFont typeface="Time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Commitment and determination</a:t>
            </a:r>
          </a:p>
          <a:p>
            <a:pPr eaLnBrk="1" hangingPunct="1">
              <a:buFont typeface="Time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Leadership</a:t>
            </a:r>
          </a:p>
          <a:p>
            <a:pPr eaLnBrk="1" hangingPunct="1">
              <a:buFont typeface="Time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Opportunity obsession</a:t>
            </a:r>
          </a:p>
          <a:p>
            <a:pPr eaLnBrk="1" hangingPunct="1">
              <a:buFont typeface="Time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Tolerance of </a:t>
            </a:r>
          </a:p>
          <a:p>
            <a:pPr lvl="1" eaLnBrk="1" hangingPunct="1">
              <a:buFont typeface="Time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Risk</a:t>
            </a:r>
          </a:p>
          <a:p>
            <a:pPr lvl="1" eaLnBrk="1" hangingPunct="1">
              <a:buFont typeface="Time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Ambiguity</a:t>
            </a:r>
          </a:p>
          <a:p>
            <a:pPr lvl="1" eaLnBrk="1" hangingPunct="1">
              <a:buFont typeface="Time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Uncertainty</a:t>
            </a:r>
          </a:p>
          <a:p>
            <a:pPr eaLnBrk="1" hangingPunct="1">
              <a:buFont typeface="Time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Creativity, self-reliance, and adaptability</a:t>
            </a:r>
          </a:p>
          <a:p>
            <a:pPr eaLnBrk="1" hangingPunct="1">
              <a:buFont typeface="Times"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mtClean="0"/>
              <a:t>Motivation to excel</a:t>
            </a:r>
          </a:p>
        </p:txBody>
      </p:sp>
    </p:spTree>
    <p:extLst>
      <p:ext uri="{BB962C8B-B14F-4D97-AF65-F5344CB8AC3E}">
        <p14:creationId xmlns:p14="http://schemas.microsoft.com/office/powerpoint/2010/main" val="30308976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ipe(up)">
                                      <p:cBhvr>
                                        <p:cTn id="7" dur="5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of the personality characteristics of an entrepreneur</a:t>
            </a:r>
          </a:p>
        </p:txBody>
      </p:sp>
      <p:sp>
        <p:nvSpPr>
          <p:cNvPr id="3" name="Content Placeholder 2"/>
          <p:cNvSpPr>
            <a:spLocks noGrp="1"/>
          </p:cNvSpPr>
          <p:nvPr>
            <p:ph idx="1"/>
          </p:nvPr>
        </p:nvSpPr>
        <p:spPr/>
        <p:txBody>
          <a:bodyPr>
            <a:normAutofit fontScale="47500" lnSpcReduction="20000"/>
          </a:bodyPr>
          <a:lstStyle/>
          <a:p>
            <a:pPr lvl="0"/>
            <a:r>
              <a:rPr lang="en-US" dirty="0" smtClean="0"/>
              <a:t>self-confident</a:t>
            </a:r>
            <a:endParaRPr lang="en-US" dirty="0"/>
          </a:p>
          <a:p>
            <a:pPr lvl="0"/>
            <a:r>
              <a:rPr lang="en-US" dirty="0"/>
              <a:t>independent</a:t>
            </a:r>
          </a:p>
          <a:p>
            <a:pPr lvl="0"/>
            <a:r>
              <a:rPr lang="en-US" dirty="0"/>
              <a:t>commitment</a:t>
            </a:r>
          </a:p>
          <a:p>
            <a:pPr lvl="0"/>
            <a:r>
              <a:rPr lang="en-US" dirty="0"/>
              <a:t>problem solving skills </a:t>
            </a:r>
          </a:p>
          <a:p>
            <a:pPr lvl="0"/>
            <a:r>
              <a:rPr lang="en-US" dirty="0"/>
              <a:t>desire to work hard</a:t>
            </a:r>
          </a:p>
          <a:p>
            <a:pPr lvl="0"/>
            <a:r>
              <a:rPr lang="en-US" dirty="0"/>
              <a:t>strong management skills</a:t>
            </a:r>
          </a:p>
          <a:p>
            <a:pPr lvl="0"/>
            <a:r>
              <a:rPr lang="en-US" dirty="0"/>
              <a:t>organizational skills</a:t>
            </a:r>
          </a:p>
          <a:p>
            <a:pPr lvl="0"/>
            <a:r>
              <a:rPr lang="en-US" dirty="0"/>
              <a:t>competitive</a:t>
            </a:r>
          </a:p>
          <a:p>
            <a:pPr lvl="0"/>
            <a:r>
              <a:rPr lang="en-US" dirty="0"/>
              <a:t>strong integrity</a:t>
            </a:r>
          </a:p>
          <a:p>
            <a:pPr lvl="0"/>
            <a:r>
              <a:rPr lang="en-US" dirty="0"/>
              <a:t>strong drive to </a:t>
            </a:r>
            <a:r>
              <a:rPr lang="en-US" dirty="0" smtClean="0"/>
              <a:t>achieve</a:t>
            </a:r>
            <a:endParaRPr lang="en-US" dirty="0"/>
          </a:p>
          <a:p>
            <a:pPr lvl="0"/>
            <a:r>
              <a:rPr lang="en-US" dirty="0"/>
              <a:t>Opportunity-seekers</a:t>
            </a:r>
          </a:p>
          <a:p>
            <a:pPr lvl="0"/>
            <a:r>
              <a:rPr lang="en-US" dirty="0"/>
              <a:t>Persistent initiators</a:t>
            </a:r>
          </a:p>
          <a:p>
            <a:pPr lvl="0"/>
            <a:r>
              <a:rPr lang="en-US" dirty="0"/>
              <a:t>Good </a:t>
            </a:r>
            <a:r>
              <a:rPr lang="en-US" dirty="0" smtClean="0"/>
              <a:t>Planners</a:t>
            </a:r>
            <a:endParaRPr lang="en-US" dirty="0"/>
          </a:p>
          <a:p>
            <a:pPr lvl="0"/>
            <a:r>
              <a:rPr lang="en-US" dirty="0"/>
              <a:t>Hardworking people</a:t>
            </a:r>
          </a:p>
          <a:p>
            <a:pPr lvl="0"/>
            <a:r>
              <a:rPr lang="en-US" dirty="0"/>
              <a:t>Problem solvers</a:t>
            </a:r>
          </a:p>
          <a:p>
            <a:pPr lvl="0"/>
            <a:r>
              <a:rPr lang="en-US" dirty="0"/>
              <a:t>Risk-takers</a:t>
            </a:r>
          </a:p>
          <a:p>
            <a:pPr lvl="0"/>
            <a:r>
              <a:rPr lang="en-US" dirty="0"/>
              <a:t>Self </a:t>
            </a:r>
            <a:r>
              <a:rPr lang="en-US" dirty="0" smtClean="0"/>
              <a:t>confident</a:t>
            </a:r>
          </a:p>
          <a:p>
            <a:pPr lvl="0"/>
            <a:r>
              <a:rPr lang="en-US" dirty="0" smtClean="0"/>
              <a:t>Creativity</a:t>
            </a:r>
            <a:endParaRPr lang="en-US" dirty="0"/>
          </a:p>
          <a:p>
            <a:endParaRPr lang="en-US" dirty="0"/>
          </a:p>
        </p:txBody>
      </p:sp>
    </p:spTree>
    <p:extLst>
      <p:ext uri="{BB962C8B-B14F-4D97-AF65-F5344CB8AC3E}">
        <p14:creationId xmlns:p14="http://schemas.microsoft.com/office/powerpoint/2010/main" val="2394169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 </a:t>
            </a:r>
            <a:endParaRPr lang="en-US" dirty="0"/>
          </a:p>
        </p:txBody>
      </p:sp>
      <p:sp>
        <p:nvSpPr>
          <p:cNvPr id="3" name="Content Placeholder 2"/>
          <p:cNvSpPr>
            <a:spLocks noGrp="1"/>
          </p:cNvSpPr>
          <p:nvPr>
            <p:ph idx="1"/>
          </p:nvPr>
        </p:nvSpPr>
        <p:spPr/>
        <p:txBody>
          <a:bodyPr/>
          <a:lstStyle/>
          <a:p>
            <a:r>
              <a:rPr lang="en-US" dirty="0" smtClean="0"/>
              <a:t>Discuss the main characteristics </a:t>
            </a:r>
            <a:endParaRPr lang="en-US" dirty="0"/>
          </a:p>
        </p:txBody>
      </p:sp>
    </p:spTree>
    <p:extLst>
      <p:ext uri="{BB962C8B-B14F-4D97-AF65-F5344CB8AC3E}">
        <p14:creationId xmlns:p14="http://schemas.microsoft.com/office/powerpoint/2010/main" val="1453263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Most Common Entrepreneurship Myths</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b="1" dirty="0"/>
              <a:t>1. Entrepreneurs are born that way</a:t>
            </a:r>
            <a:r>
              <a:rPr lang="en-US" b="1" dirty="0" smtClean="0"/>
              <a:t>.</a:t>
            </a:r>
          </a:p>
          <a:p>
            <a:r>
              <a:rPr lang="en-US" dirty="0"/>
              <a:t>Entrepreneurism is a learned skill, not a natural-born ability.</a:t>
            </a:r>
            <a:endParaRPr lang="en-US" b="1" dirty="0"/>
          </a:p>
          <a:p>
            <a:r>
              <a:rPr lang="en-US" dirty="0"/>
              <a:t>Many people assume that entrepreneurs are born that way — and that only people who have certain natural talents can be entrepreneurs. However, the truth is that almost anyone can become an entrepreneur if they can learn the necessary skills. True, some people may adjust to the demands of the role more quickly, but there’s no rule that says only certain types of people can found companies.</a:t>
            </a:r>
          </a:p>
        </p:txBody>
      </p:sp>
    </p:spTree>
    <p:extLst>
      <p:ext uri="{BB962C8B-B14F-4D97-AF65-F5344CB8AC3E}">
        <p14:creationId xmlns:p14="http://schemas.microsoft.com/office/powerpoint/2010/main" val="3368352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2. </a:t>
            </a:r>
            <a:r>
              <a:rPr lang="en-US" b="1" dirty="0"/>
              <a:t>Launching a company quickly leads to </a:t>
            </a:r>
            <a:r>
              <a:rPr lang="en-US" b="1" dirty="0" smtClean="0"/>
              <a:t>wealth. Not always correct </a:t>
            </a:r>
          </a:p>
          <a:p>
            <a:endParaRPr lang="en-US" b="1" dirty="0"/>
          </a:p>
          <a:p>
            <a:endParaRPr lang="en-US" b="1"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7999"/>
            <a:ext cx="7848600" cy="350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0238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3</a:t>
            </a:r>
            <a:r>
              <a:rPr lang="en-US" b="1" dirty="0" smtClean="0"/>
              <a:t>:</a:t>
            </a:r>
            <a:r>
              <a:rPr lang="en-US" b="1" dirty="0"/>
              <a:t> It takes a lot of money to start a business</a:t>
            </a:r>
          </a:p>
          <a:p>
            <a:r>
              <a:rPr lang="en-US" dirty="0"/>
              <a:t>Not true</a:t>
            </a:r>
            <a:r>
              <a:rPr lang="en-US" dirty="0" smtClean="0"/>
              <a:t>!</a:t>
            </a:r>
          </a:p>
          <a:p>
            <a:pPr marL="0" indent="0">
              <a:buNone/>
            </a:pPr>
            <a:r>
              <a:rPr lang="en-US" b="1" dirty="0" smtClean="0"/>
              <a:t>4: </a:t>
            </a:r>
            <a:r>
              <a:rPr lang="en-US" b="1" dirty="0"/>
              <a:t>You have to be young and restless to be an </a:t>
            </a:r>
            <a:r>
              <a:rPr lang="en-US" b="1" dirty="0" smtClean="0"/>
              <a:t>entrepreneur. </a:t>
            </a:r>
            <a:r>
              <a:rPr lang="en-US" dirty="0" smtClean="0"/>
              <a:t>You </a:t>
            </a:r>
            <a:r>
              <a:rPr lang="en-US" dirty="0"/>
              <a:t>definitely do </a:t>
            </a:r>
            <a:r>
              <a:rPr lang="en-US" i="1" dirty="0"/>
              <a:t>not </a:t>
            </a:r>
            <a:r>
              <a:rPr lang="en-US" dirty="0"/>
              <a:t>have to be young to be a successful entrepreneur</a:t>
            </a:r>
            <a:r>
              <a:rPr lang="en-US" dirty="0" smtClean="0"/>
              <a:t>.</a:t>
            </a:r>
          </a:p>
          <a:p>
            <a:r>
              <a:rPr lang="en-US" dirty="0"/>
              <a:t>Entrepreneurship is for all ages</a:t>
            </a:r>
            <a:r>
              <a:rPr lang="en-US" dirty="0" smtClean="0"/>
              <a:t>!</a:t>
            </a:r>
          </a:p>
          <a:p>
            <a:pPr marL="0" indent="0">
              <a:buNone/>
            </a:pPr>
            <a:r>
              <a:rPr lang="en-US" b="1" dirty="0"/>
              <a:t>5</a:t>
            </a:r>
            <a:r>
              <a:rPr lang="en-US" b="1" dirty="0" smtClean="0"/>
              <a:t>: </a:t>
            </a:r>
            <a:r>
              <a:rPr lang="en-US" b="1" dirty="0"/>
              <a:t> Entrepreneurs are usually rich.</a:t>
            </a:r>
            <a:endParaRPr lang="en-US" dirty="0"/>
          </a:p>
          <a:p>
            <a:r>
              <a:rPr lang="en-US" dirty="0"/>
              <a:t>Nope. Some entrepreneurs might become rich, but they certainly don’t start that way.</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634527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6</a:t>
            </a:r>
            <a:r>
              <a:rPr lang="en-US" b="1" dirty="0" smtClean="0"/>
              <a:t>: </a:t>
            </a:r>
            <a:r>
              <a:rPr lang="en-US" b="1" dirty="0"/>
              <a:t> Entrepreneurship requires huge funding.</a:t>
            </a:r>
            <a:endParaRPr lang="en-US" dirty="0"/>
          </a:p>
          <a:p>
            <a:r>
              <a:rPr lang="en-US" dirty="0"/>
              <a:t>Some people have this idea that in order to start a business, you have to have a pile of cash.</a:t>
            </a:r>
          </a:p>
          <a:p>
            <a:pPr marL="0" indent="0">
              <a:buNone/>
            </a:pPr>
            <a:r>
              <a:rPr lang="en-US" b="1" dirty="0"/>
              <a:t>7</a:t>
            </a:r>
            <a:r>
              <a:rPr lang="en-US" b="1" dirty="0" smtClean="0"/>
              <a:t>: </a:t>
            </a:r>
            <a:r>
              <a:rPr lang="en-US" b="1" dirty="0"/>
              <a:t> Entrepreneurs always take huge </a:t>
            </a:r>
            <a:r>
              <a:rPr lang="en-US" b="1" dirty="0" smtClean="0"/>
              <a:t>risks</a:t>
            </a:r>
          </a:p>
          <a:p>
            <a:pPr marL="0" indent="0">
              <a:buNone/>
            </a:pPr>
            <a:r>
              <a:rPr lang="en-US" b="1" dirty="0"/>
              <a:t>8</a:t>
            </a:r>
            <a:r>
              <a:rPr lang="en-US" b="1" dirty="0" smtClean="0"/>
              <a:t>.Enterprenuers are social misfit</a:t>
            </a:r>
          </a:p>
          <a:p>
            <a:pPr marL="0" indent="0">
              <a:buNone/>
            </a:pPr>
            <a:r>
              <a:rPr lang="en-US" b="1" dirty="0" smtClean="0"/>
              <a:t>9: </a:t>
            </a:r>
            <a:r>
              <a:rPr lang="en-US" b="1" dirty="0"/>
              <a:t>Entrepreneurs don’t have a personal life</a:t>
            </a:r>
          </a:p>
          <a:p>
            <a:r>
              <a:rPr lang="en-US" dirty="0"/>
              <a:t>Lots of people think that entrepreneurs work 24 hours a day, 365 days a year.</a:t>
            </a:r>
          </a:p>
          <a:p>
            <a:pPr marL="0" indent="0">
              <a:buNone/>
            </a:pPr>
            <a:r>
              <a:rPr lang="en-US" b="1" dirty="0" smtClean="0"/>
              <a:t>10: </a:t>
            </a:r>
            <a:r>
              <a:rPr lang="en-US" b="1" dirty="0"/>
              <a:t>Entrepreneurs are only motivated by money</a:t>
            </a:r>
          </a:p>
          <a:p>
            <a:pPr marL="0" indent="0">
              <a:buNone/>
            </a:pPr>
            <a:r>
              <a:rPr lang="en-US" dirty="0" smtClean="0"/>
              <a:t>11</a:t>
            </a:r>
            <a:r>
              <a:rPr lang="en-US" b="1" dirty="0" smtClean="0"/>
              <a:t>: </a:t>
            </a:r>
            <a:r>
              <a:rPr lang="en-US" b="1" dirty="0"/>
              <a:t>Entrepreneurs have great ideas</a:t>
            </a:r>
          </a:p>
          <a:p>
            <a:r>
              <a:rPr lang="en-US" dirty="0"/>
              <a:t>Some people may not attempt to start their own business because they don’t have a unique idea.</a:t>
            </a:r>
          </a:p>
          <a:p>
            <a:r>
              <a:rPr lang="en-US" dirty="0"/>
              <a:t>You don’t need to reinvent the wheel to be an entrepreneur.</a:t>
            </a:r>
          </a:p>
          <a:p>
            <a:pPr marL="0" indent="0">
              <a:buNone/>
            </a:pPr>
            <a:endParaRPr lang="en-US" dirty="0"/>
          </a:p>
        </p:txBody>
      </p:sp>
    </p:spTree>
    <p:extLst>
      <p:ext uri="{BB962C8B-B14F-4D97-AF65-F5344CB8AC3E}">
        <p14:creationId xmlns:p14="http://schemas.microsoft.com/office/powerpoint/2010/main" val="1847917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Introductory Part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Definition of Entrepreneurship and entrepreneur </a:t>
            </a:r>
          </a:p>
          <a:p>
            <a:r>
              <a:rPr lang="en-US" dirty="0" smtClean="0"/>
              <a:t>Characteristics of entrepreneur</a:t>
            </a:r>
          </a:p>
          <a:p>
            <a:r>
              <a:rPr lang="en-US" dirty="0" smtClean="0"/>
              <a:t>Small business </a:t>
            </a:r>
          </a:p>
          <a:p>
            <a:r>
              <a:rPr lang="en-US" dirty="0" smtClean="0"/>
              <a:t>Differences </a:t>
            </a:r>
            <a:r>
              <a:rPr lang="en-US" dirty="0" err="1" smtClean="0"/>
              <a:t>btn</a:t>
            </a:r>
            <a:r>
              <a:rPr lang="en-US" dirty="0" smtClean="0"/>
              <a:t> small business </a:t>
            </a:r>
            <a:r>
              <a:rPr lang="en-US" dirty="0" err="1" smtClean="0"/>
              <a:t>andentrepreneur</a:t>
            </a:r>
            <a:r>
              <a:rPr lang="en-US" dirty="0" smtClean="0"/>
              <a:t> venture</a:t>
            </a:r>
          </a:p>
          <a:p>
            <a:r>
              <a:rPr lang="en-US" dirty="0" smtClean="0"/>
              <a:t>Contribution of entrepreneurship in economic development of the country</a:t>
            </a:r>
          </a:p>
          <a:p>
            <a:r>
              <a:rPr lang="en-US" dirty="0" smtClean="0"/>
              <a:t>Contribution of </a:t>
            </a:r>
            <a:r>
              <a:rPr lang="en-US" dirty="0" err="1" smtClean="0"/>
              <a:t>gvnt</a:t>
            </a:r>
            <a:r>
              <a:rPr lang="en-US" dirty="0" smtClean="0"/>
              <a:t> toward the life of entrepreneur</a:t>
            </a:r>
            <a:endParaRPr lang="en-US" dirty="0"/>
          </a:p>
        </p:txBody>
      </p:sp>
    </p:spTree>
    <p:extLst>
      <p:ext uri="{BB962C8B-B14F-4D97-AF65-F5344CB8AC3E}">
        <p14:creationId xmlns:p14="http://schemas.microsoft.com/office/powerpoint/2010/main" val="3949230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CHALLENGES FACING ENTERPRENEURS </a:t>
            </a:r>
            <a:endParaRPr lang="en-US" dirty="0"/>
          </a:p>
        </p:txBody>
      </p:sp>
      <p:sp>
        <p:nvSpPr>
          <p:cNvPr id="3" name="Content Placeholder 2"/>
          <p:cNvSpPr>
            <a:spLocks noGrp="1"/>
          </p:cNvSpPr>
          <p:nvPr>
            <p:ph idx="1"/>
          </p:nvPr>
        </p:nvSpPr>
        <p:spPr/>
        <p:txBody>
          <a:bodyPr/>
          <a:lstStyle/>
          <a:p>
            <a:endParaRPr lang="en-US" dirty="0" smtClean="0"/>
          </a:p>
          <a:p>
            <a:r>
              <a:rPr lang="en-US" dirty="0" smtClean="0"/>
              <a:t>Students need to discuss </a:t>
            </a:r>
            <a:endParaRPr lang="en-US" dirty="0"/>
          </a:p>
          <a:p>
            <a:r>
              <a:rPr lang="en-US" dirty="0" smtClean="0"/>
              <a:t> </a:t>
            </a:r>
            <a:endParaRPr lang="en-US" dirty="0"/>
          </a:p>
        </p:txBody>
      </p:sp>
    </p:spTree>
    <p:extLst>
      <p:ext uri="{BB962C8B-B14F-4D97-AF65-F5344CB8AC3E}">
        <p14:creationId xmlns:p14="http://schemas.microsoft.com/office/powerpoint/2010/main" val="1842732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099334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Government role </a:t>
            </a:r>
            <a:endParaRPr lang="en-US" dirty="0"/>
          </a:p>
        </p:txBody>
      </p:sp>
      <p:sp>
        <p:nvSpPr>
          <p:cNvPr id="3" name="Content Placeholder 2"/>
          <p:cNvSpPr>
            <a:spLocks noGrp="1"/>
          </p:cNvSpPr>
          <p:nvPr>
            <p:ph idx="1"/>
          </p:nvPr>
        </p:nvSpPr>
        <p:spPr/>
        <p:txBody>
          <a:bodyPr/>
          <a:lstStyle/>
          <a:p>
            <a:r>
              <a:rPr lang="en-US" dirty="0" smtClean="0"/>
              <a:t>Students Needs to discuss </a:t>
            </a:r>
            <a:endParaRPr lang="en-US" dirty="0"/>
          </a:p>
        </p:txBody>
      </p:sp>
    </p:spTree>
    <p:extLst>
      <p:ext uri="{BB962C8B-B14F-4D97-AF65-F5344CB8AC3E}">
        <p14:creationId xmlns:p14="http://schemas.microsoft.com/office/powerpoint/2010/main" val="1092601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ROLE OF GOVERNMENT IN SUPPORTING ENTREPRENEURSHIP</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b="1" dirty="0" smtClean="0"/>
              <a:t>FINANCIAL ASSISTANCE</a:t>
            </a:r>
            <a:endParaRPr lang="en-US" dirty="0" smtClean="0"/>
          </a:p>
          <a:p>
            <a:r>
              <a:rPr lang="en-US" dirty="0" smtClean="0"/>
              <a:t>The general conditions for getting financial assistance are:</a:t>
            </a:r>
          </a:p>
          <a:p>
            <a:r>
              <a:rPr lang="en-US" dirty="0" smtClean="0"/>
              <a:t>Eligibility criteria </a:t>
            </a:r>
          </a:p>
          <a:p>
            <a:r>
              <a:rPr lang="en-US" dirty="0" smtClean="0"/>
              <a:t>Technical /Economic viability </a:t>
            </a:r>
          </a:p>
          <a:p>
            <a:r>
              <a:rPr lang="en-US" dirty="0" smtClean="0"/>
              <a:t>Promoters contribution </a:t>
            </a:r>
          </a:p>
          <a:p>
            <a:r>
              <a:rPr lang="en-US" dirty="0" smtClean="0"/>
              <a:t>Capacity to repay loan </a:t>
            </a:r>
          </a:p>
          <a:p>
            <a:r>
              <a:rPr lang="en-US" dirty="0" smtClean="0"/>
              <a:t>Collateral securities/guarantee</a:t>
            </a:r>
          </a:p>
          <a:p>
            <a:endParaRPr lang="en-US" dirty="0"/>
          </a:p>
        </p:txBody>
      </p:sp>
    </p:spTree>
    <p:extLst>
      <p:ext uri="{BB962C8B-B14F-4D97-AF65-F5344CB8AC3E}">
        <p14:creationId xmlns:p14="http://schemas.microsoft.com/office/powerpoint/2010/main" val="2380156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ROLE OF GOVERNMENT IN SUPPORTING ENTREPRENEURSHIP</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Training</a:t>
            </a:r>
            <a:endParaRPr lang="en-US" dirty="0" smtClean="0"/>
          </a:p>
          <a:p>
            <a:r>
              <a:rPr lang="en-US" dirty="0" smtClean="0"/>
              <a:t>Basic training differs from product to product but will necessary involve sharpening of entrepreneurial skills. </a:t>
            </a:r>
          </a:p>
          <a:p>
            <a:r>
              <a:rPr lang="en-US" b="1" dirty="0" smtClean="0"/>
              <a:t>Marketing Assistance</a:t>
            </a:r>
            <a:endParaRPr lang="en-US" dirty="0" smtClean="0"/>
          </a:p>
          <a:p>
            <a:r>
              <a:rPr lang="en-US" dirty="0" smtClean="0"/>
              <a:t>There are Governmental and non-governmental </a:t>
            </a:r>
            <a:r>
              <a:rPr lang="en-US" dirty="0" err="1" smtClean="0"/>
              <a:t>specialised</a:t>
            </a:r>
            <a:r>
              <a:rPr lang="en-US" dirty="0" smtClean="0"/>
              <a:t> agencies which provide marketing assistance. </a:t>
            </a:r>
          </a:p>
          <a:p>
            <a:r>
              <a:rPr lang="en-US" b="1" dirty="0" smtClean="0"/>
              <a:t>Promotional Schemes</a:t>
            </a:r>
            <a:endParaRPr lang="en-US" dirty="0" smtClean="0"/>
          </a:p>
          <a:p>
            <a:r>
              <a:rPr lang="en-US" dirty="0" smtClean="0"/>
              <a:t>Government accords the highest preference to development of MSME by framing and implementing suitable policies and promotional schemes.</a:t>
            </a:r>
          </a:p>
          <a:p>
            <a:r>
              <a:rPr lang="en-US" b="1" dirty="0" smtClean="0"/>
              <a:t>Concession on Excise Duty</a:t>
            </a:r>
          </a:p>
          <a:p>
            <a:r>
              <a:rPr lang="en-US" b="1" dirty="0" smtClean="0"/>
              <a:t>Credit Facility To MSME </a:t>
            </a:r>
            <a:endParaRPr lang="en-US" dirty="0" smtClean="0"/>
          </a:p>
          <a:p>
            <a:endParaRPr lang="en-US" dirty="0"/>
          </a:p>
        </p:txBody>
      </p:sp>
    </p:spTree>
    <p:extLst>
      <p:ext uri="{BB962C8B-B14F-4D97-AF65-F5344CB8AC3E}">
        <p14:creationId xmlns:p14="http://schemas.microsoft.com/office/powerpoint/2010/main" val="2438968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ROLE OF GOVERNMENT IN SUPPORTING ENTREPRENEURSHIP</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Policies And Schemes For Promotion Of MSME Implemented By State Governments </a:t>
            </a:r>
            <a:endParaRPr lang="en-US" dirty="0" smtClean="0"/>
          </a:p>
          <a:p>
            <a:r>
              <a:rPr lang="en-US" dirty="0" smtClean="0"/>
              <a:t>All the State Governments provide technical and other support services to small units through their Directorates of Industries, and District Industries </a:t>
            </a:r>
            <a:r>
              <a:rPr lang="en-US" dirty="0" err="1" smtClean="0"/>
              <a:t>Centres</a:t>
            </a:r>
            <a:r>
              <a:rPr lang="en-US" dirty="0" smtClean="0"/>
              <a:t>. Although the details of the scheme vary from state to state, the following are the common areas of support.</a:t>
            </a:r>
          </a:p>
          <a:p>
            <a:r>
              <a:rPr lang="en-US" dirty="0" smtClean="0"/>
              <a:t>Development and management of industrial estates </a:t>
            </a:r>
          </a:p>
          <a:p>
            <a:r>
              <a:rPr lang="en-US" dirty="0" smtClean="0"/>
              <a:t>Suspension/deferment of Sales Tax </a:t>
            </a:r>
          </a:p>
          <a:p>
            <a:r>
              <a:rPr lang="en-US" dirty="0" smtClean="0"/>
              <a:t>Power subsidies </a:t>
            </a:r>
          </a:p>
          <a:p>
            <a:r>
              <a:rPr lang="en-US" dirty="0" smtClean="0"/>
              <a:t>Capital investment subsidies for new units set up in a particular district </a:t>
            </a:r>
          </a:p>
          <a:p>
            <a:r>
              <a:rPr lang="en-US" dirty="0" smtClean="0"/>
              <a:t>Seed Capital/Margin Money Assistance Scheme </a:t>
            </a:r>
          </a:p>
          <a:p>
            <a:r>
              <a:rPr lang="en-US" dirty="0" smtClean="0"/>
              <a:t>Priority in allotment of power connection, water connection. </a:t>
            </a:r>
          </a:p>
          <a:p>
            <a:r>
              <a:rPr lang="en-US" dirty="0" smtClean="0"/>
              <a:t>Consultancy and technical support</a:t>
            </a:r>
          </a:p>
          <a:p>
            <a:endParaRPr lang="en-US" dirty="0"/>
          </a:p>
        </p:txBody>
      </p:sp>
    </p:spTree>
    <p:extLst>
      <p:ext uri="{BB962C8B-B14F-4D97-AF65-F5344CB8AC3E}">
        <p14:creationId xmlns:p14="http://schemas.microsoft.com/office/powerpoint/2010/main" val="2877812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 of entrepreneurship</a:t>
            </a:r>
            <a:endParaRPr lang="en-US" dirty="0"/>
          </a:p>
        </p:txBody>
      </p:sp>
      <p:sp>
        <p:nvSpPr>
          <p:cNvPr id="3" name="Content Placeholder 2"/>
          <p:cNvSpPr>
            <a:spLocks noGrp="1"/>
          </p:cNvSpPr>
          <p:nvPr>
            <p:ph idx="1"/>
          </p:nvPr>
        </p:nvSpPr>
        <p:spPr/>
        <p:txBody>
          <a:bodyPr/>
          <a:lstStyle/>
          <a:p>
            <a:r>
              <a:rPr lang="en-US" dirty="0" smtClean="0"/>
              <a:t>Students need to discuss </a:t>
            </a:r>
            <a:endParaRPr lang="en-US" dirty="0"/>
          </a:p>
        </p:txBody>
      </p:sp>
    </p:spTree>
    <p:extLst>
      <p:ext uri="{BB962C8B-B14F-4D97-AF65-F5344CB8AC3E}">
        <p14:creationId xmlns:p14="http://schemas.microsoft.com/office/powerpoint/2010/main" val="1315226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CONTRIBUTIONS OF ENTREPRENEURS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1) Develop new markets. </a:t>
            </a:r>
            <a:endParaRPr lang="en-US" dirty="0" smtClean="0"/>
          </a:p>
          <a:p>
            <a:r>
              <a:rPr lang="en-US" dirty="0" smtClean="0"/>
              <a:t>Under the modern concept of marketing, markets are people who are willing and able to satisfy their needs. In Economics, this is called effective demand. Entrepreneurs are resourceful and creative. They can create customers or buyers. This makes entrepreneurs different from ordinary businessmen who only perform traditional functions of management like planning, organization, and coordination.  </a:t>
            </a:r>
          </a:p>
          <a:p>
            <a:r>
              <a:rPr lang="en-US" b="1" dirty="0" smtClean="0"/>
              <a:t>2) Discover New Sources Of Materials</a:t>
            </a:r>
            <a:r>
              <a:rPr lang="en-US" dirty="0" smtClean="0"/>
              <a:t>.</a:t>
            </a:r>
          </a:p>
          <a:p>
            <a:r>
              <a:rPr lang="en-US" dirty="0" smtClean="0"/>
              <a:t>Entrepreneurs are never satisfied with traditional or existing sources of materials. Due to their innovative nature, they persist on discovering new sources of materials to improve their enterprises. In business, those who can develop new sources of materials enjoy a comparative advantage in terms of supply, cost and quality.  </a:t>
            </a:r>
          </a:p>
          <a:p>
            <a:endParaRPr lang="en-US" dirty="0"/>
          </a:p>
        </p:txBody>
      </p:sp>
    </p:spTree>
    <p:extLst>
      <p:ext uri="{BB962C8B-B14F-4D97-AF65-F5344CB8AC3E}">
        <p14:creationId xmlns:p14="http://schemas.microsoft.com/office/powerpoint/2010/main" val="3048062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CONTRIBUTIONS OF ENTREPRENEURS</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3) Mobilize Capital Resources</a:t>
            </a:r>
            <a:r>
              <a:rPr lang="en-US" dirty="0" smtClean="0"/>
              <a:t>.</a:t>
            </a:r>
          </a:p>
          <a:p>
            <a:r>
              <a:rPr lang="en-US" dirty="0" smtClean="0"/>
              <a:t>Entrepreneurs are the organizers and coordinators of the major factors of production, such as land labor and capital. They properly mix these factors of production to create goods and service. Capital resources, from a layman's view, refer to money. However, in economics, capital resources represent machines, buildings, and other physical productive resources. Entrepreneurs have initiative and self-confidence in accumulating and mobilizing capital resources for new business or business expansion.</a:t>
            </a:r>
          </a:p>
          <a:p>
            <a:r>
              <a:rPr lang="en-US" b="1" dirty="0" smtClean="0"/>
              <a:t>4) Introduce new technologies. </a:t>
            </a:r>
            <a:endParaRPr lang="en-US" dirty="0" smtClean="0"/>
          </a:p>
          <a:p>
            <a:r>
              <a:rPr lang="en-US" dirty="0" smtClean="0"/>
              <a:t>Aside from being innovators and reasonable risk-takers, entrepreneurs take advantage of business opportunities, and transform these into profits. So, they introduce something new or something different. Such entrepreneurial spirit has greatly contributed to the modernization of economies. Every year, there are new technologies and new products. All of these are intended to satisfy human needs in a more convenient and pleasant way.</a:t>
            </a:r>
          </a:p>
          <a:p>
            <a:r>
              <a:rPr lang="en-US" b="1" dirty="0" smtClean="0"/>
              <a:t>5)  Create Employment</a:t>
            </a:r>
            <a:r>
              <a:rPr lang="en-US" dirty="0" smtClean="0"/>
              <a:t>.</a:t>
            </a:r>
          </a:p>
          <a:p>
            <a:r>
              <a:rPr lang="en-US" dirty="0" smtClean="0"/>
              <a:t>The biggest employer is the private business sector. Millions of jobs are provided by the factories, service industries, agricultural enterprises, and the numerous small-scale businesses.</a:t>
            </a:r>
          </a:p>
          <a:p>
            <a:endParaRPr lang="en-US" dirty="0" smtClean="0"/>
          </a:p>
          <a:p>
            <a:endParaRPr lang="en-US" dirty="0"/>
          </a:p>
        </p:txBody>
      </p:sp>
    </p:spTree>
    <p:extLst>
      <p:ext uri="{BB962C8B-B14F-4D97-AF65-F5344CB8AC3E}">
        <p14:creationId xmlns:p14="http://schemas.microsoft.com/office/powerpoint/2010/main" val="322889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mtClean="0"/>
              <a:t>Meaning of Small business</a:t>
            </a:r>
          </a:p>
        </p:txBody>
      </p:sp>
      <p:sp>
        <p:nvSpPr>
          <p:cNvPr id="3075" name="Rectangle 3"/>
          <p:cNvSpPr>
            <a:spLocks noGrp="1" noChangeArrowheads="1"/>
          </p:cNvSpPr>
          <p:nvPr>
            <p:ph type="body" idx="1"/>
          </p:nvPr>
        </p:nvSpPr>
        <p:spPr/>
        <p:txBody>
          <a:bodyPr/>
          <a:lstStyle/>
          <a:p>
            <a:pPr eaLnBrk="1" hangingPunct="1">
              <a:lnSpc>
                <a:spcPct val="90000"/>
              </a:lnSpc>
            </a:pPr>
            <a:r>
              <a:rPr lang="en-US" sz="2400" smtClean="0"/>
              <a:t>Small businesses are normally privately owned corporations, partnerships, or sole proprietorships. </a:t>
            </a:r>
          </a:p>
          <a:p>
            <a:pPr eaLnBrk="1" hangingPunct="1">
              <a:lnSpc>
                <a:spcPct val="90000"/>
              </a:lnSpc>
            </a:pPr>
            <a:r>
              <a:rPr lang="en-US" sz="2400" smtClean="0"/>
              <a:t>The legal definition of "small" varies by country and by industry, ranging from fewer than 15 employees under the Australian </a:t>
            </a:r>
            <a:r>
              <a:rPr lang="en-US" sz="2400" i="1" smtClean="0"/>
              <a:t>Fair Work Act 2009</a:t>
            </a:r>
            <a:r>
              <a:rPr lang="en-US" sz="2400" smtClean="0"/>
              <a:t>, 50 employees in the European Union, and fewer than 500 employees to qualify for many U.S. Small Business Administration programs </a:t>
            </a:r>
          </a:p>
        </p:txBody>
      </p:sp>
    </p:spTree>
    <p:extLst>
      <p:ext uri="{BB962C8B-B14F-4D97-AF65-F5344CB8AC3E}">
        <p14:creationId xmlns:p14="http://schemas.microsoft.com/office/powerpoint/2010/main" val="238973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Introductory Part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Definition of Entrepreneurship and entrepreneur </a:t>
            </a:r>
          </a:p>
          <a:p>
            <a:r>
              <a:rPr lang="en-US" dirty="0" smtClean="0"/>
              <a:t>Characteristics of entrepreneur</a:t>
            </a:r>
          </a:p>
          <a:p>
            <a:r>
              <a:rPr lang="en-US" dirty="0" smtClean="0"/>
              <a:t>Differences </a:t>
            </a:r>
            <a:r>
              <a:rPr lang="en-US" dirty="0" err="1" smtClean="0"/>
              <a:t>btn</a:t>
            </a:r>
            <a:r>
              <a:rPr lang="en-US" dirty="0" smtClean="0"/>
              <a:t> Entrepreneurship and </a:t>
            </a:r>
            <a:r>
              <a:rPr lang="en-US" dirty="0" err="1" smtClean="0"/>
              <a:t>Intrapreneurship</a:t>
            </a:r>
            <a:endParaRPr lang="en-US" dirty="0" smtClean="0"/>
          </a:p>
          <a:p>
            <a:r>
              <a:rPr lang="en-US" dirty="0" smtClean="0"/>
              <a:t>Differences </a:t>
            </a:r>
            <a:r>
              <a:rPr lang="en-US" dirty="0" err="1" smtClean="0"/>
              <a:t>btn</a:t>
            </a:r>
            <a:r>
              <a:rPr lang="en-US" dirty="0" smtClean="0"/>
              <a:t> small business </a:t>
            </a:r>
            <a:r>
              <a:rPr lang="en-US" dirty="0" err="1" smtClean="0"/>
              <a:t>andentrepreneur</a:t>
            </a:r>
            <a:r>
              <a:rPr lang="en-US" dirty="0" smtClean="0"/>
              <a:t> venture</a:t>
            </a:r>
          </a:p>
          <a:p>
            <a:r>
              <a:rPr lang="en-US" dirty="0" smtClean="0"/>
              <a:t>Contribution of entrepreneurship in economic development of the country</a:t>
            </a:r>
          </a:p>
          <a:p>
            <a:r>
              <a:rPr lang="en-US" dirty="0" smtClean="0"/>
              <a:t>Contribution of </a:t>
            </a:r>
            <a:r>
              <a:rPr lang="en-US" dirty="0" err="1" smtClean="0"/>
              <a:t>gvnt</a:t>
            </a:r>
            <a:r>
              <a:rPr lang="en-US" dirty="0" smtClean="0"/>
              <a:t> toward the life of entrepreneur</a:t>
            </a:r>
          </a:p>
          <a:p>
            <a:r>
              <a:rPr lang="en-US" dirty="0" smtClean="0"/>
              <a:t>Challenges facing </a:t>
            </a:r>
            <a:r>
              <a:rPr lang="en-US" dirty="0" err="1" smtClean="0"/>
              <a:t>entepreneurs</a:t>
            </a:r>
            <a:r>
              <a:rPr lang="en-US" dirty="0" smtClean="0"/>
              <a:t> in Tanzania </a:t>
            </a:r>
            <a:endParaRPr lang="en-US" dirty="0"/>
          </a:p>
        </p:txBody>
      </p:sp>
    </p:spTree>
    <p:extLst>
      <p:ext uri="{BB962C8B-B14F-4D97-AF65-F5344CB8AC3E}">
        <p14:creationId xmlns:p14="http://schemas.microsoft.com/office/powerpoint/2010/main" val="1554876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eaLnBrk="1" hangingPunct="1"/>
            <a:r>
              <a:rPr lang="en-US" sz="4000" b="1" i="1" smtClean="0"/>
              <a:t>SME Definition </a:t>
            </a:r>
            <a:r>
              <a:rPr lang="en-US" sz="4000" smtClean="0"/>
              <a:t/>
            </a:r>
            <a:br>
              <a:rPr lang="en-US" sz="4000" smtClean="0"/>
            </a:br>
            <a:endParaRPr lang="en-US" sz="4000" smtClean="0"/>
          </a:p>
        </p:txBody>
      </p:sp>
      <p:sp>
        <p:nvSpPr>
          <p:cNvPr id="4099" name="Rectangle 3"/>
          <p:cNvSpPr>
            <a:spLocks noGrp="1" noChangeArrowheads="1"/>
          </p:cNvSpPr>
          <p:nvPr>
            <p:ph type="body" idx="1"/>
          </p:nvPr>
        </p:nvSpPr>
        <p:spPr/>
        <p:txBody>
          <a:bodyPr/>
          <a:lstStyle/>
          <a:p>
            <a:pPr eaLnBrk="1" hangingPunct="1">
              <a:lnSpc>
                <a:spcPct val="80000"/>
              </a:lnSpc>
            </a:pPr>
            <a:r>
              <a:rPr lang="en-US" sz="2400" smtClean="0"/>
              <a:t>The SMEs nomenclature is used to mean micro, small and medium enterprises. </a:t>
            </a:r>
          </a:p>
          <a:p>
            <a:pPr eaLnBrk="1" hangingPunct="1">
              <a:lnSpc>
                <a:spcPct val="80000"/>
              </a:lnSpc>
            </a:pPr>
            <a:r>
              <a:rPr lang="en-US" sz="2400" smtClean="0"/>
              <a:t>It is sometimes referred to as micro, small and medium enterprises (</a:t>
            </a:r>
            <a:r>
              <a:rPr lang="en-US" sz="2400" b="1" smtClean="0"/>
              <a:t>MSMEs</a:t>
            </a:r>
            <a:r>
              <a:rPr lang="en-US" sz="2400" smtClean="0"/>
              <a:t>).</a:t>
            </a:r>
          </a:p>
          <a:p>
            <a:pPr eaLnBrk="1" hangingPunct="1">
              <a:lnSpc>
                <a:spcPct val="80000"/>
              </a:lnSpc>
            </a:pPr>
            <a:r>
              <a:rPr lang="en-US" sz="2400" smtClean="0"/>
              <a:t>There is no universally accepted definition of SME.</a:t>
            </a:r>
          </a:p>
          <a:p>
            <a:pPr eaLnBrk="1" hangingPunct="1">
              <a:lnSpc>
                <a:spcPct val="80000"/>
              </a:lnSpc>
            </a:pPr>
            <a:r>
              <a:rPr lang="en-US" sz="2400" smtClean="0"/>
              <a:t>Different countries use various measures of size depending on their level of development. </a:t>
            </a:r>
          </a:p>
          <a:p>
            <a:pPr eaLnBrk="1" hangingPunct="1">
              <a:lnSpc>
                <a:spcPct val="80000"/>
              </a:lnSpc>
            </a:pPr>
            <a:r>
              <a:rPr lang="en-US" sz="2400" smtClean="0"/>
              <a:t>The commonly used yardsticks are total number of employees, total investment and sales turnover(Tanzania SMEs development policy,2003). </a:t>
            </a:r>
            <a:r>
              <a:rPr lang="en-US" sz="1600" smtClean="0"/>
              <a:t>. </a:t>
            </a:r>
          </a:p>
        </p:txBody>
      </p:sp>
    </p:spTree>
    <p:extLst>
      <p:ext uri="{BB962C8B-B14F-4D97-AF65-F5344CB8AC3E}">
        <p14:creationId xmlns:p14="http://schemas.microsoft.com/office/powerpoint/2010/main" val="3933968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2400" smtClean="0"/>
              <a:t>Below are the four categories of enterprises that the Government of Tanzania recognizes.</a:t>
            </a:r>
            <a:r>
              <a:rPr lang="en-US" smtClean="0"/>
              <a:t> </a:t>
            </a:r>
          </a:p>
        </p:txBody>
      </p:sp>
      <p:sp>
        <p:nvSpPr>
          <p:cNvPr id="5123" name="Rectangle 3"/>
          <p:cNvSpPr>
            <a:spLocks noGrp="1" noChangeArrowheads="1"/>
          </p:cNvSpPr>
          <p:nvPr>
            <p:ph type="body" idx="1"/>
          </p:nvPr>
        </p:nvSpPr>
        <p:spPr/>
        <p:txBody>
          <a:bodyPr/>
          <a:lstStyle/>
          <a:p>
            <a:pPr eaLnBrk="1" hangingPunct="1">
              <a:lnSpc>
                <a:spcPct val="90000"/>
              </a:lnSpc>
            </a:pPr>
            <a:endParaRPr lang="en-US" sz="2400" smtClean="0"/>
          </a:p>
          <a:p>
            <a:pPr eaLnBrk="1" hangingPunct="1">
              <a:lnSpc>
                <a:spcPct val="90000"/>
              </a:lnSpc>
            </a:pPr>
            <a:r>
              <a:rPr lang="en-US" sz="2400" i="1" smtClean="0"/>
              <a:t>Micro enterprises</a:t>
            </a:r>
            <a:r>
              <a:rPr lang="en-US" sz="2400" smtClean="0"/>
              <a:t>: Employ from one (1) to four ( 4) persons, and have a capital of up to five (5) million Tanzanian Shillings (Tshs). (1 USD was approximately equal to 1100 Tanzanian Shillings in January 2006.). </a:t>
            </a:r>
          </a:p>
          <a:p>
            <a:pPr eaLnBrk="1" hangingPunct="1">
              <a:lnSpc>
                <a:spcPct val="90000"/>
              </a:lnSpc>
            </a:pPr>
            <a:r>
              <a:rPr lang="en-US" sz="2400" i="1" smtClean="0"/>
              <a:t>Small enterprises</a:t>
            </a:r>
            <a:r>
              <a:rPr lang="en-US" sz="2400" smtClean="0"/>
              <a:t>: Employ from five (5) to 49 persons and have a capital of between six (6) and 200 million Tshs. </a:t>
            </a:r>
          </a:p>
          <a:p>
            <a:pPr eaLnBrk="1" hangingPunct="1">
              <a:lnSpc>
                <a:spcPct val="90000"/>
              </a:lnSpc>
            </a:pPr>
            <a:r>
              <a:rPr lang="en-US" sz="2400" i="1" smtClean="0"/>
              <a:t>Medium enterprises</a:t>
            </a:r>
            <a:r>
              <a:rPr lang="en-US" sz="2400" smtClean="0"/>
              <a:t>: Employ from 50 to 99 persons and have a capita of between 201 and 800 million Tshs. </a:t>
            </a:r>
          </a:p>
          <a:p>
            <a:pPr eaLnBrk="1" hangingPunct="1">
              <a:lnSpc>
                <a:spcPct val="90000"/>
              </a:lnSpc>
            </a:pPr>
            <a:r>
              <a:rPr lang="en-US" sz="2400" i="1" smtClean="0"/>
              <a:t>Large enterprises</a:t>
            </a:r>
            <a:r>
              <a:rPr lang="en-US" sz="2400" smtClean="0"/>
              <a:t>: Employ from 100 and above and have a capital of more than 800 million Tshs. </a:t>
            </a:r>
          </a:p>
          <a:p>
            <a:pPr eaLnBrk="1" hangingPunct="1">
              <a:lnSpc>
                <a:spcPct val="90000"/>
              </a:lnSpc>
            </a:pPr>
            <a:endParaRPr lang="en-US" sz="2400" smtClean="0"/>
          </a:p>
        </p:txBody>
      </p:sp>
    </p:spTree>
    <p:extLst>
      <p:ext uri="{BB962C8B-B14F-4D97-AF65-F5344CB8AC3E}">
        <p14:creationId xmlns:p14="http://schemas.microsoft.com/office/powerpoint/2010/main" val="1722648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2400" b="1" smtClean="0"/>
              <a:t>THE ROLE OF SMALL AND MEDIUM ENTERPRISES IN TANZANIA</a:t>
            </a:r>
            <a:r>
              <a:rPr lang="en-US" smtClean="0"/>
              <a:t> </a:t>
            </a:r>
          </a:p>
        </p:txBody>
      </p:sp>
      <p:sp>
        <p:nvSpPr>
          <p:cNvPr id="6147" name="Rectangle 3"/>
          <p:cNvSpPr>
            <a:spLocks noGrp="1" noChangeArrowheads="1"/>
          </p:cNvSpPr>
          <p:nvPr>
            <p:ph type="body" idx="1"/>
          </p:nvPr>
        </p:nvSpPr>
        <p:spPr/>
        <p:txBody>
          <a:bodyPr/>
          <a:lstStyle/>
          <a:p>
            <a:pPr eaLnBrk="1" hangingPunct="1">
              <a:lnSpc>
                <a:spcPct val="80000"/>
              </a:lnSpc>
            </a:pPr>
            <a:r>
              <a:rPr lang="en-US" sz="2000" smtClean="0"/>
              <a:t>It is estimated that about a third of the GDP originates from the SME sectorin Tanzania. </a:t>
            </a:r>
          </a:p>
          <a:p>
            <a:pPr eaLnBrk="1" hangingPunct="1">
              <a:lnSpc>
                <a:spcPct val="80000"/>
              </a:lnSpc>
            </a:pPr>
            <a:r>
              <a:rPr lang="en-US" sz="2000" smtClean="0"/>
              <a:t>They create employment at relatively low levels of investment per job created. At present, unemployment is a significant problem that Tanzania has to deal with. Estimates show that there are about 700,000 new entrants into the labour force every year. About 500,000 of these are school leavers with few marketable skills. The public sector employs only about 40,000 of the new entrants into the labour market, leaving about 660,000 to join the unemployed or the underemployed reserve. Most of these persons end up in the SME sector, and especially in the informal sector.</a:t>
            </a:r>
          </a:p>
        </p:txBody>
      </p:sp>
    </p:spTree>
    <p:extLst>
      <p:ext uri="{BB962C8B-B14F-4D97-AF65-F5344CB8AC3E}">
        <p14:creationId xmlns:p14="http://schemas.microsoft.com/office/powerpoint/2010/main" val="3205663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2400" b="1" smtClean="0"/>
              <a:t>THE ROLE OF SMALL AND MEDIUM ENTERPRISES IN TANZANIA</a:t>
            </a:r>
          </a:p>
        </p:txBody>
      </p:sp>
      <p:sp>
        <p:nvSpPr>
          <p:cNvPr id="7171" name="Rectangle 3"/>
          <p:cNvSpPr>
            <a:spLocks noGrp="1" noChangeArrowheads="1"/>
          </p:cNvSpPr>
          <p:nvPr>
            <p:ph type="body" idx="1"/>
          </p:nvPr>
        </p:nvSpPr>
        <p:spPr/>
        <p:txBody>
          <a:bodyPr/>
          <a:lstStyle/>
          <a:p>
            <a:pPr eaLnBrk="1" hangingPunct="1">
              <a:lnSpc>
                <a:spcPct val="80000"/>
              </a:lnSpc>
            </a:pPr>
            <a:r>
              <a:rPr lang="en-US" sz="1800" smtClean="0"/>
              <a:t>SMEs tend to be more effective in the utilisation of local resources using simple and affordable technology. </a:t>
            </a:r>
          </a:p>
          <a:p>
            <a:pPr eaLnBrk="1" hangingPunct="1">
              <a:lnSpc>
                <a:spcPct val="80000"/>
              </a:lnSpc>
            </a:pPr>
            <a:r>
              <a:rPr lang="en-US" sz="1800" smtClean="0"/>
              <a:t>SMEs play a fundamental role in utilising and adding value to local resources. </a:t>
            </a:r>
          </a:p>
          <a:p>
            <a:pPr eaLnBrk="1" hangingPunct="1">
              <a:lnSpc>
                <a:spcPct val="80000"/>
              </a:lnSpc>
            </a:pPr>
            <a:r>
              <a:rPr lang="en-US" sz="1800" smtClean="0"/>
              <a:t>In addition, development of SMEs facilitates distribution of economic activities within the economy and thus fosters equitable income distribution. </a:t>
            </a:r>
          </a:p>
          <a:p>
            <a:pPr eaLnBrk="1" hangingPunct="1">
              <a:lnSpc>
                <a:spcPct val="80000"/>
              </a:lnSpc>
            </a:pPr>
            <a:r>
              <a:rPr lang="en-US" sz="1800" smtClean="0"/>
              <a:t>Furthermore, SMEs technologies are easier to acquire, transfer and adopt. </a:t>
            </a:r>
          </a:p>
          <a:p>
            <a:pPr eaLnBrk="1" hangingPunct="1">
              <a:lnSpc>
                <a:spcPct val="80000"/>
              </a:lnSpc>
            </a:pPr>
            <a:r>
              <a:rPr lang="en-US" sz="1800" smtClean="0"/>
              <a:t>Also, SMEs are better positioned to satisfy limited demands brought about by small and localised markets due to their lower overheads and fixed costs. </a:t>
            </a:r>
          </a:p>
          <a:p>
            <a:pPr eaLnBrk="1" hangingPunct="1">
              <a:lnSpc>
                <a:spcPct val="80000"/>
              </a:lnSpc>
            </a:pPr>
            <a:r>
              <a:rPr lang="en-US" sz="1800" smtClean="0"/>
              <a:t>Moreover, SME owners tend to show greater resilience in the face of recessions by holding on to their businesses, as they are prepared to temporarily accept lower compensation(The United Republic of Tanzania Ministry Of Industry and Trade;2002,Kartiwi;2006,Jahanshahi,et al;2011,Lane,at el;2004,Qarri,et al;2011). </a:t>
            </a:r>
          </a:p>
        </p:txBody>
      </p:sp>
    </p:spTree>
    <p:extLst>
      <p:ext uri="{BB962C8B-B14F-4D97-AF65-F5344CB8AC3E}">
        <p14:creationId xmlns:p14="http://schemas.microsoft.com/office/powerpoint/2010/main" val="15096782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hangingPunct="1"/>
            <a:r>
              <a:rPr lang="en-US" sz="4000" b="1" smtClean="0"/>
              <a:t>Advantages of small business</a:t>
            </a:r>
            <a:br>
              <a:rPr lang="en-US" sz="4000" b="1" smtClean="0"/>
            </a:br>
            <a:endParaRPr lang="en-US" sz="4000" b="1" smtClean="0"/>
          </a:p>
        </p:txBody>
      </p:sp>
      <p:sp>
        <p:nvSpPr>
          <p:cNvPr id="8195" name="Rectangle 3"/>
          <p:cNvSpPr>
            <a:spLocks noGrp="1" noChangeArrowheads="1"/>
          </p:cNvSpPr>
          <p:nvPr>
            <p:ph type="body" idx="1"/>
          </p:nvPr>
        </p:nvSpPr>
        <p:spPr/>
        <p:txBody>
          <a:bodyPr/>
          <a:lstStyle/>
          <a:p>
            <a:pPr eaLnBrk="1" hangingPunct="1">
              <a:lnSpc>
                <a:spcPct val="80000"/>
              </a:lnSpc>
            </a:pPr>
            <a:r>
              <a:rPr lang="en-US" sz="1800" smtClean="0"/>
              <a:t>A small business can be started at a very low cost and on a part-time basis. Small business is also well suited to internet marketing because it can easily serve specialized niches, something that would have been more difficult prior to the internet revolution which began in the late 1990s. Adapting to change is crucial in business and particularly small business; not being tied to any bureaucratic inertia, it is typically easier to respond to the marketplace quickly. Small business proprietors tend to be intimate with their customers and clients which results in greater accountability and maturity.</a:t>
            </a:r>
          </a:p>
          <a:p>
            <a:pPr eaLnBrk="1" hangingPunct="1">
              <a:lnSpc>
                <a:spcPct val="80000"/>
              </a:lnSpc>
            </a:pPr>
            <a:r>
              <a:rPr lang="en-US" sz="1800" smtClean="0"/>
              <a:t>Independence is another advantage of owning a small business. One survey of small business owners showed that 38% of those who left their jobs at other companies said their main reason for leaving was that they wanted to be their own bosses.</a:t>
            </a:r>
          </a:p>
          <a:p>
            <a:pPr eaLnBrk="1" hangingPunct="1">
              <a:lnSpc>
                <a:spcPct val="80000"/>
              </a:lnSpc>
            </a:pPr>
            <a:r>
              <a:rPr lang="en-US" sz="1800" smtClean="0"/>
              <a:t>Freedom to operate independently is a reward for small business owners.</a:t>
            </a:r>
          </a:p>
          <a:p>
            <a:pPr eaLnBrk="1" hangingPunct="1">
              <a:lnSpc>
                <a:spcPct val="80000"/>
              </a:lnSpc>
            </a:pPr>
            <a:r>
              <a:rPr lang="en-US" sz="1800" smtClean="0"/>
              <a:t> In addition, many people desire to make their own decisions, take their own risks, and reap the rewards of their efforts. Small business owners have the satisfaction of making their own decisions within the constraints imposed by economic and other environmental factors. However, entrepreneurs have to work very long hours and understand that ultimately their customers are their bosses.</a:t>
            </a:r>
          </a:p>
        </p:txBody>
      </p:sp>
    </p:spTree>
    <p:extLst>
      <p:ext uri="{BB962C8B-B14F-4D97-AF65-F5344CB8AC3E}">
        <p14:creationId xmlns:p14="http://schemas.microsoft.com/office/powerpoint/2010/main" val="974548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US" sz="4000" b="1" smtClean="0"/>
              <a:t>Problems faced by small businesses</a:t>
            </a:r>
            <a:br>
              <a:rPr lang="en-US" sz="4000" b="1" smtClean="0"/>
            </a:br>
            <a:endParaRPr lang="en-US" sz="4000" b="1" smtClean="0"/>
          </a:p>
        </p:txBody>
      </p:sp>
      <p:sp>
        <p:nvSpPr>
          <p:cNvPr id="9219" name="Rectangle 3"/>
          <p:cNvSpPr>
            <a:spLocks noGrp="1" noChangeArrowheads="1"/>
          </p:cNvSpPr>
          <p:nvPr>
            <p:ph type="body" idx="1"/>
          </p:nvPr>
        </p:nvSpPr>
        <p:spPr/>
        <p:txBody>
          <a:bodyPr>
            <a:normAutofit fontScale="92500"/>
          </a:bodyPr>
          <a:lstStyle/>
          <a:p>
            <a:pPr eaLnBrk="1" hangingPunct="1">
              <a:lnSpc>
                <a:spcPct val="90000"/>
              </a:lnSpc>
            </a:pPr>
            <a:r>
              <a:rPr lang="en-US" dirty="0" smtClean="0"/>
              <a:t>Small businesses often face a variety of problems related to their size. </a:t>
            </a:r>
          </a:p>
          <a:p>
            <a:pPr eaLnBrk="1" hangingPunct="1">
              <a:lnSpc>
                <a:spcPct val="90000"/>
              </a:lnSpc>
            </a:pPr>
            <a:r>
              <a:rPr lang="en-US" dirty="0" smtClean="0"/>
              <a:t>A frequent cause of bankruptcy is undercapitalization. </a:t>
            </a:r>
          </a:p>
          <a:p>
            <a:pPr eaLnBrk="1" hangingPunct="1">
              <a:lnSpc>
                <a:spcPct val="90000"/>
              </a:lnSpc>
            </a:pPr>
            <a:r>
              <a:rPr lang="en-US" dirty="0" smtClean="0"/>
              <a:t>This is often a result of poor planning rather than economic conditions - it is common rule of thumb that the entrepreneur should have access to a sum of money at least equal to the projected revenue for the first year of business in addition to his anticipated expenses. </a:t>
            </a:r>
          </a:p>
        </p:txBody>
      </p:sp>
    </p:spTree>
    <p:extLst>
      <p:ext uri="{BB962C8B-B14F-4D97-AF65-F5344CB8AC3E}">
        <p14:creationId xmlns:p14="http://schemas.microsoft.com/office/powerpoint/2010/main" val="1613180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4000" b="1" smtClean="0"/>
              <a:t>Problems faced by small businesses</a:t>
            </a:r>
          </a:p>
        </p:txBody>
      </p:sp>
      <p:sp>
        <p:nvSpPr>
          <p:cNvPr id="10243" name="Rectangle 3"/>
          <p:cNvSpPr>
            <a:spLocks noGrp="1" noChangeArrowheads="1"/>
          </p:cNvSpPr>
          <p:nvPr>
            <p:ph type="body" idx="1"/>
          </p:nvPr>
        </p:nvSpPr>
        <p:spPr/>
        <p:txBody>
          <a:bodyPr/>
          <a:lstStyle/>
          <a:p>
            <a:pPr eaLnBrk="1" hangingPunct="1">
              <a:lnSpc>
                <a:spcPct val="90000"/>
              </a:lnSpc>
            </a:pPr>
            <a:r>
              <a:rPr lang="en-US" sz="2800" smtClean="0"/>
              <a:t>Another problem for many small businesses is termed the 'Entrepreneurial Myth' or E-Myth. The mythic assumption is that an expert in a given technical field will also be expert at running that kind of business. </a:t>
            </a:r>
          </a:p>
          <a:p>
            <a:pPr eaLnBrk="1" hangingPunct="1">
              <a:lnSpc>
                <a:spcPct val="90000"/>
              </a:lnSpc>
            </a:pPr>
            <a:r>
              <a:rPr lang="en-US" sz="2800" smtClean="0"/>
              <a:t>Additional business management skills are needed to keep a business running smoothly.</a:t>
            </a:r>
          </a:p>
          <a:p>
            <a:pPr eaLnBrk="1" hangingPunct="1">
              <a:lnSpc>
                <a:spcPct val="90000"/>
              </a:lnSpc>
            </a:pPr>
            <a:r>
              <a:rPr lang="en-US" sz="2800" smtClean="0"/>
              <a:t>Still another problem for many small businesses is the capacity of much larger businesses to influence or sometimes determine their chances for success.</a:t>
            </a:r>
          </a:p>
        </p:txBody>
      </p:sp>
    </p:spTree>
    <p:extLst>
      <p:ext uri="{BB962C8B-B14F-4D97-AF65-F5344CB8AC3E}">
        <p14:creationId xmlns:p14="http://schemas.microsoft.com/office/powerpoint/2010/main" val="2195149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eaLnBrk="1" hangingPunct="1"/>
            <a:r>
              <a:rPr lang="en-US" sz="4000" b="1" smtClean="0"/>
              <a:t>Sources of funding</a:t>
            </a:r>
            <a:br>
              <a:rPr lang="en-US" sz="4000" b="1" smtClean="0"/>
            </a:br>
            <a:endParaRPr lang="en-US" sz="4000" b="1" smtClean="0"/>
          </a:p>
        </p:txBody>
      </p:sp>
      <p:sp>
        <p:nvSpPr>
          <p:cNvPr id="11267" name="Rectangle 3"/>
          <p:cNvSpPr>
            <a:spLocks noGrp="1" noChangeArrowheads="1"/>
          </p:cNvSpPr>
          <p:nvPr>
            <p:ph type="body" idx="1"/>
          </p:nvPr>
        </p:nvSpPr>
        <p:spPr/>
        <p:txBody>
          <a:bodyPr/>
          <a:lstStyle/>
          <a:p>
            <a:pPr eaLnBrk="1" hangingPunct="1">
              <a:lnSpc>
                <a:spcPct val="80000"/>
              </a:lnSpc>
            </a:pPr>
            <a:r>
              <a:rPr lang="en-US" sz="1800" b="1" smtClean="0"/>
              <a:t>Small businesses use several sources available for start-up capital:</a:t>
            </a:r>
          </a:p>
          <a:p>
            <a:pPr eaLnBrk="1" hangingPunct="1">
              <a:lnSpc>
                <a:spcPct val="80000"/>
              </a:lnSpc>
            </a:pPr>
            <a:r>
              <a:rPr lang="en-US" sz="1800" smtClean="0"/>
              <a:t>Self-financing by the owner through cash, equity loan on his or her home, and or other assets. </a:t>
            </a:r>
          </a:p>
          <a:p>
            <a:pPr eaLnBrk="1" hangingPunct="1">
              <a:lnSpc>
                <a:spcPct val="80000"/>
              </a:lnSpc>
            </a:pPr>
            <a:r>
              <a:rPr lang="en-US" sz="1800" smtClean="0"/>
              <a:t>Loans from friends or relatives </a:t>
            </a:r>
          </a:p>
          <a:p>
            <a:pPr eaLnBrk="1" hangingPunct="1">
              <a:lnSpc>
                <a:spcPct val="80000"/>
              </a:lnSpc>
            </a:pPr>
            <a:r>
              <a:rPr lang="en-US" sz="1800" smtClean="0"/>
              <a:t>Grants from private foundations </a:t>
            </a:r>
          </a:p>
          <a:p>
            <a:pPr eaLnBrk="1" hangingPunct="1">
              <a:lnSpc>
                <a:spcPct val="80000"/>
              </a:lnSpc>
            </a:pPr>
            <a:r>
              <a:rPr lang="en-US" sz="1800" smtClean="0"/>
              <a:t>Personal savings </a:t>
            </a:r>
          </a:p>
          <a:p>
            <a:pPr eaLnBrk="1" hangingPunct="1">
              <a:lnSpc>
                <a:spcPct val="80000"/>
              </a:lnSpc>
            </a:pPr>
            <a:r>
              <a:rPr lang="en-US" sz="1800" smtClean="0"/>
              <a:t>Private stock issue </a:t>
            </a:r>
          </a:p>
          <a:p>
            <a:pPr eaLnBrk="1" hangingPunct="1">
              <a:lnSpc>
                <a:spcPct val="80000"/>
              </a:lnSpc>
            </a:pPr>
            <a:r>
              <a:rPr lang="en-US" sz="1800" smtClean="0"/>
              <a:t>Forming partnerships </a:t>
            </a:r>
          </a:p>
          <a:p>
            <a:pPr eaLnBrk="1" hangingPunct="1">
              <a:lnSpc>
                <a:spcPct val="80000"/>
              </a:lnSpc>
            </a:pPr>
            <a:r>
              <a:rPr lang="en-US" sz="1800" smtClean="0"/>
              <a:t>Angel investors </a:t>
            </a:r>
          </a:p>
          <a:p>
            <a:pPr eaLnBrk="1" hangingPunct="1">
              <a:lnSpc>
                <a:spcPct val="80000"/>
              </a:lnSpc>
            </a:pPr>
            <a:r>
              <a:rPr lang="en-US" sz="1800" smtClean="0"/>
              <a:t>Banks </a:t>
            </a:r>
          </a:p>
          <a:p>
            <a:pPr eaLnBrk="1" hangingPunct="1">
              <a:lnSpc>
                <a:spcPct val="80000"/>
              </a:lnSpc>
            </a:pPr>
            <a:r>
              <a:rPr lang="en-US" sz="1800" smtClean="0"/>
              <a:t>SME finance, including Collateral based lending and Venture capital, given sufficiently sound business venture plans </a:t>
            </a:r>
          </a:p>
          <a:p>
            <a:pPr eaLnBrk="1" hangingPunct="1">
              <a:lnSpc>
                <a:spcPct val="80000"/>
              </a:lnSpc>
            </a:pPr>
            <a:r>
              <a:rPr lang="en-US" sz="1800" smtClean="0"/>
              <a:t>Some small businesses are further financed through </a:t>
            </a:r>
            <a:r>
              <a:rPr lang="en-US" sz="1800" smtClean="0">
                <a:hlinkClick r:id="rId2" tooltip="Credit card"/>
              </a:rPr>
              <a:t>credit card</a:t>
            </a:r>
            <a:r>
              <a:rPr lang="en-US" sz="1800" smtClean="0"/>
              <a:t> debt—usually a poor choice, given that the interest rate on credit cards is often several times the rate that would be paid on a line of credit or </a:t>
            </a:r>
            <a:r>
              <a:rPr lang="en-US" sz="1800" smtClean="0">
                <a:hlinkClick r:id="rId3" tooltip="Bank"/>
              </a:rPr>
              <a:t>bank</a:t>
            </a:r>
            <a:r>
              <a:rPr lang="en-US" sz="1800" smtClean="0"/>
              <a:t> </a:t>
            </a:r>
            <a:r>
              <a:rPr lang="en-US" sz="1800" smtClean="0">
                <a:hlinkClick r:id="rId4" tooltip="Loan"/>
              </a:rPr>
              <a:t>loan</a:t>
            </a:r>
            <a:r>
              <a:rPr lang="en-US" sz="1800" smtClean="0"/>
              <a:t>.</a:t>
            </a:r>
          </a:p>
        </p:txBody>
      </p:sp>
    </p:spTree>
    <p:extLst>
      <p:ext uri="{BB962C8B-B14F-4D97-AF65-F5344CB8AC3E}">
        <p14:creationId xmlns:p14="http://schemas.microsoft.com/office/powerpoint/2010/main" val="8389760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Small Business Vs Entrepreneurship</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1.Amount of wealth creation - rather than simply generating an income stream that replaces traditional employment, a successful entrepreneurial venture creates substantial wealth, typically in excess of several million dollars of profit.</a:t>
            </a:r>
            <a:br>
              <a:rPr lang="en-US" dirty="0" smtClean="0"/>
            </a:br>
            <a:r>
              <a:rPr lang="en-US" dirty="0" smtClean="0"/>
              <a:t/>
            </a:r>
            <a:br>
              <a:rPr lang="en-US" dirty="0" smtClean="0"/>
            </a:br>
            <a:r>
              <a:rPr lang="en-US" dirty="0" smtClean="0"/>
              <a:t>2.Speed of wealth creation - while a successful small business can generate several million dollars of profit over a lifetime, entrepreneurial wealth creation often is rapid; for example, within 5 years.</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2594623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Small Business Vs Entrepreneurship</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3.Risk - the risk of an entrepreneurial venture must be high; otherwise, with the incentive of sure profits many entrepreneurs would be pursuing the idea and the opportunity no longer would exist.</a:t>
            </a:r>
            <a:br>
              <a:rPr lang="en-US" dirty="0" smtClean="0"/>
            </a:br>
            <a:r>
              <a:rPr lang="en-US" dirty="0" smtClean="0"/>
              <a:t/>
            </a:r>
            <a:br>
              <a:rPr lang="en-US" dirty="0" smtClean="0"/>
            </a:br>
            <a:r>
              <a:rPr lang="en-US" dirty="0" smtClean="0"/>
              <a:t>4.Innovation - entrepreneurship often involves substantial innovation beyond what a small business might exhibit. This innovation gives the venture the competitive advantage that results in wealth creation. The innovation may be in the product or service itself, or in the business processes used to deliver it.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1507673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933575" y="3354388"/>
            <a:ext cx="5273675" cy="1085850"/>
            <a:chOff x="1218" y="2113"/>
            <a:chExt cx="3322" cy="684"/>
          </a:xfrm>
        </p:grpSpPr>
        <p:sp>
          <p:nvSpPr>
            <p:cNvPr id="10245" name="AutoShape 2"/>
            <p:cNvSpPr>
              <a:spLocks noChangeArrowheads="1"/>
            </p:cNvSpPr>
            <p:nvPr/>
          </p:nvSpPr>
          <p:spPr bwMode="auto">
            <a:xfrm>
              <a:off x="1218" y="2113"/>
              <a:ext cx="3323" cy="685"/>
            </a:xfrm>
            <a:prstGeom prst="roundRect">
              <a:avLst>
                <a:gd name="adj" fmla="val 144"/>
              </a:avLst>
            </a:prstGeom>
            <a:noFill/>
            <a:ln w="9525">
              <a:noFill/>
              <a:round/>
              <a:headEnd/>
              <a:tailEnd/>
            </a:ln>
          </p:spPr>
          <p:txBody>
            <a:bodyPr wrap="none" anchor="ctr"/>
            <a:lstStyle/>
            <a:p>
              <a:endParaRPr lang="en-US"/>
            </a:p>
          </p:txBody>
        </p:sp>
        <p:sp>
          <p:nvSpPr>
            <p:cNvPr id="10246" name="AutoShape 3"/>
            <p:cNvSpPr>
              <a:spLocks noChangeArrowheads="1"/>
            </p:cNvSpPr>
            <p:nvPr/>
          </p:nvSpPr>
          <p:spPr bwMode="auto">
            <a:xfrm>
              <a:off x="1218" y="2113"/>
              <a:ext cx="3323" cy="685"/>
            </a:xfrm>
            <a:prstGeom prst="roundRect">
              <a:avLst>
                <a:gd name="adj" fmla="val 144"/>
              </a:avLst>
            </a:prstGeom>
            <a:noFill/>
            <a:ln w="9525">
              <a:noFill/>
              <a:round/>
              <a:headEnd/>
              <a:tailEnd/>
            </a:ln>
          </p:spPr>
          <p:txBody>
            <a:bodyPr wrap="none" anchor="ctr"/>
            <a:lstStyle/>
            <a:p>
              <a:endParaRPr lang="en-US"/>
            </a:p>
          </p:txBody>
        </p:sp>
      </p:grpSp>
      <p:sp>
        <p:nvSpPr>
          <p:cNvPr id="10243" name="Rectangle 4"/>
          <p:cNvSpPr>
            <a:spLocks noGrp="1" noChangeArrowheads="1"/>
          </p:cNvSpPr>
          <p:nvPr>
            <p:ph type="title"/>
          </p:nvPr>
        </p:nvSpPr>
        <p:spPr>
          <a:xfrm>
            <a:off x="685800" y="282575"/>
            <a:ext cx="7770813" cy="930275"/>
          </a:xfrm>
        </p:spPr>
        <p:txBody>
          <a:bodyPr anchor="b"/>
          <a:lstStyle/>
          <a:p>
            <a:pPr eaLnBrk="1" hangingPunct="1">
              <a:lnSpc>
                <a:spcPct val="95000"/>
              </a:lnSpc>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What is Entrepreneurship?</a:t>
            </a:r>
          </a:p>
        </p:txBody>
      </p:sp>
      <p:sp>
        <p:nvSpPr>
          <p:cNvPr id="11269" name="Rectangle 5"/>
          <p:cNvSpPr>
            <a:spLocks noGrp="1" noChangeArrowheads="1"/>
          </p:cNvSpPr>
          <p:nvPr>
            <p:ph type="subTitle" idx="4294967295"/>
          </p:nvPr>
        </p:nvSpPr>
        <p:spPr>
          <a:xfrm>
            <a:off x="685800" y="1317625"/>
            <a:ext cx="7770813" cy="5057775"/>
          </a:xfrm>
        </p:spPr>
        <p:txBody>
          <a:bodyPr lIns="0" tIns="0" rIns="0" bIns="0" anchor="ctr"/>
          <a:lstStyle/>
          <a:p>
            <a:pPr marL="0" lvl="1" indent="0" algn="ctr" eaLnBrk="1" hangingPunct="1">
              <a:lnSpc>
                <a:spcPct val="101000"/>
              </a:lnSpc>
              <a:spcBef>
                <a:spcPct val="0"/>
              </a:spcBef>
              <a:buFont typeface="Times"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600" b="1" dirty="0" smtClean="0">
                <a:latin typeface="Verdana" pitchFamily="34" charset="0"/>
              </a:rPr>
              <a:t>The pursuit of opportunity through</a:t>
            </a:r>
          </a:p>
          <a:p>
            <a:pPr marL="0" lvl="1" indent="0" algn="ctr" eaLnBrk="1" hangingPunct="1">
              <a:lnSpc>
                <a:spcPct val="101000"/>
              </a:lnSpc>
              <a:spcBef>
                <a:spcPct val="0"/>
              </a:spcBef>
              <a:buFont typeface="Times"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600" b="1" dirty="0" smtClean="0">
                <a:latin typeface="Verdana" pitchFamily="34" charset="0"/>
              </a:rPr>
              <a:t>innovation, creativity and hard work</a:t>
            </a:r>
          </a:p>
          <a:p>
            <a:pPr marL="0" lvl="1" indent="0" algn="ctr" eaLnBrk="1" hangingPunct="1">
              <a:lnSpc>
                <a:spcPct val="120000"/>
              </a:lnSpc>
              <a:spcBef>
                <a:spcPct val="0"/>
              </a:spcBef>
              <a:buFont typeface="Times"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600" b="1" dirty="0" smtClean="0">
                <a:latin typeface="Verdana" pitchFamily="34" charset="0"/>
              </a:rPr>
              <a:t>without regard for </a:t>
            </a:r>
          </a:p>
          <a:p>
            <a:pPr marL="0" lvl="1" indent="0" algn="ctr" eaLnBrk="1" hangingPunct="1">
              <a:lnSpc>
                <a:spcPct val="120000"/>
              </a:lnSpc>
              <a:spcBef>
                <a:spcPct val="0"/>
              </a:spcBef>
              <a:buFont typeface="Times"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600" b="1" dirty="0" smtClean="0">
                <a:latin typeface="Verdana" pitchFamily="34" charset="0"/>
              </a:rPr>
              <a:t>the resources currently controlled.</a:t>
            </a:r>
          </a:p>
        </p:txBody>
      </p:sp>
    </p:spTree>
    <p:extLst>
      <p:ext uri="{BB962C8B-B14F-4D97-AF65-F5344CB8AC3E}">
        <p14:creationId xmlns:p14="http://schemas.microsoft.com/office/powerpoint/2010/main" val="364642288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animEffect transition="in" filter="strips(downRight)">
                                      <p:cBhvr>
                                        <p:cTn id="7" dur="500"/>
                                        <p:tgtEl>
                                          <p:spTgt spid="112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269">
                                            <p:txEl>
                                              <p:pRg st="1" end="1"/>
                                            </p:txEl>
                                          </p:spTgt>
                                        </p:tgtEl>
                                        <p:attrNameLst>
                                          <p:attrName>style.visibility</p:attrName>
                                        </p:attrNameLst>
                                      </p:cBhvr>
                                      <p:to>
                                        <p:strVal val="visible"/>
                                      </p:to>
                                    </p:set>
                                    <p:animEffect transition="in" filter="strips(downRight)">
                                      <p:cBhvr>
                                        <p:cTn id="12" dur="500"/>
                                        <p:tgtEl>
                                          <p:spTgt spid="112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269">
                                            <p:txEl>
                                              <p:pRg st="2" end="2"/>
                                            </p:txEl>
                                          </p:spTgt>
                                        </p:tgtEl>
                                        <p:attrNameLst>
                                          <p:attrName>style.visibility</p:attrName>
                                        </p:attrNameLst>
                                      </p:cBhvr>
                                      <p:to>
                                        <p:strVal val="visible"/>
                                      </p:to>
                                    </p:set>
                                    <p:animEffect transition="in" filter="strips(downRight)">
                                      <p:cBhvr>
                                        <p:cTn id="17" dur="500"/>
                                        <p:tgtEl>
                                          <p:spTgt spid="112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1269">
                                            <p:txEl>
                                              <p:pRg st="3" end="3"/>
                                            </p:txEl>
                                          </p:spTgt>
                                        </p:tgtEl>
                                        <p:attrNameLst>
                                          <p:attrName>style.visibility</p:attrName>
                                        </p:attrNameLst>
                                      </p:cBhvr>
                                      <p:to>
                                        <p:strVal val="visible"/>
                                      </p:to>
                                    </p:set>
                                    <p:animEffect transition="in" filter="strips(downRight)">
                                      <p:cBhvr>
                                        <p:cTn id="22" dur="500"/>
                                        <p:tgtEl>
                                          <p:spTgt spid="112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bldLvl="5"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685800" y="330200"/>
            <a:ext cx="7770813" cy="930275"/>
          </a:xfrm>
        </p:spPr>
        <p:txBody>
          <a:bodyPr/>
          <a:lstStyle/>
          <a:p>
            <a:pPr eaLnBrk="1" hangingPunct="1">
              <a:lnSpc>
                <a:spcPct val="95000"/>
              </a:lnSpc>
              <a:buFont typeface="Times"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Entrepreneurship</a:t>
            </a:r>
          </a:p>
        </p:txBody>
      </p:sp>
      <p:sp>
        <p:nvSpPr>
          <p:cNvPr id="12290" name="Rectangle 2"/>
          <p:cNvSpPr>
            <a:spLocks noGrp="1" noChangeArrowheads="1"/>
          </p:cNvSpPr>
          <p:nvPr>
            <p:ph type="body" idx="1"/>
          </p:nvPr>
        </p:nvSpPr>
        <p:spPr>
          <a:xfrm>
            <a:off x="685800" y="1317625"/>
            <a:ext cx="7770813" cy="5151438"/>
          </a:xfrm>
        </p:spPr>
        <p:txBody>
          <a:bodyPr/>
          <a:lstStyle/>
          <a:p>
            <a:pPr marL="457200" indent="-457200" eaLnBrk="1" hangingPunct="1">
              <a:lnSpc>
                <a:spcPct val="90000"/>
              </a:lnSpc>
              <a:buFont typeface="Times" charset="0"/>
              <a:buChar char="•"/>
              <a:tabLst>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 pos="9259888" algn="l"/>
              </a:tabLst>
            </a:pPr>
            <a:r>
              <a:rPr lang="en-GB" i="1" smtClean="0"/>
              <a:t>Entrepreneurship: </a:t>
            </a:r>
            <a:r>
              <a:rPr lang="en-GB" smtClean="0"/>
              <a:t>a way of thinking, reasoning, and acting that is:</a:t>
            </a:r>
          </a:p>
          <a:p>
            <a:pPr lvl="1" eaLnBrk="1" hangingPunct="1">
              <a:buFont typeface="Times" charset="0"/>
              <a:buChar char="–"/>
              <a:tabLst>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 pos="9259888" algn="l"/>
              </a:tabLst>
            </a:pPr>
            <a:r>
              <a:rPr lang="en-GB" sz="3200" smtClean="0"/>
              <a:t>opportunity obsessed</a:t>
            </a:r>
          </a:p>
          <a:p>
            <a:pPr lvl="1" eaLnBrk="1" hangingPunct="1">
              <a:buFont typeface="Times" charset="0"/>
              <a:buChar char="–"/>
              <a:tabLst>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 pos="9259888" algn="l"/>
              </a:tabLst>
            </a:pPr>
            <a:r>
              <a:rPr lang="en-GB" sz="3200" smtClean="0"/>
              <a:t>holistic in approach</a:t>
            </a:r>
          </a:p>
          <a:p>
            <a:pPr lvl="1" eaLnBrk="1" hangingPunct="1">
              <a:buFont typeface="Times" charset="0"/>
              <a:buChar char="–"/>
              <a:tabLst>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 pos="9259888" algn="l"/>
              </a:tabLst>
            </a:pPr>
            <a:r>
              <a:rPr lang="en-GB" sz="3200" smtClean="0"/>
              <a:t>and leadership balanced</a:t>
            </a:r>
          </a:p>
          <a:p>
            <a:pPr marL="457200" indent="-457200" eaLnBrk="1" hangingPunct="1">
              <a:lnSpc>
                <a:spcPct val="90000"/>
              </a:lnSpc>
              <a:buFont typeface="Times" charset="0"/>
              <a:buNone/>
              <a:tabLst>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 pos="9259888" algn="l"/>
              </a:tabLst>
            </a:pPr>
            <a:endParaRPr lang="en-GB" smtClean="0"/>
          </a:p>
          <a:p>
            <a:pPr marL="457200" indent="-457200" eaLnBrk="1" hangingPunct="1">
              <a:lnSpc>
                <a:spcPct val="90000"/>
              </a:lnSpc>
              <a:spcBef>
                <a:spcPts val="500"/>
              </a:spcBef>
              <a:buFont typeface="Times" charset="0"/>
              <a:buNone/>
              <a:tabLst>
                <a:tab pos="573088" algn="l"/>
                <a:tab pos="1030288" algn="l"/>
                <a:tab pos="1487488" algn="l"/>
                <a:tab pos="1944688" algn="l"/>
                <a:tab pos="2401888" algn="l"/>
                <a:tab pos="2859088" algn="l"/>
                <a:tab pos="3316288" algn="l"/>
                <a:tab pos="3773488" algn="l"/>
                <a:tab pos="4230688" algn="l"/>
                <a:tab pos="4687888" algn="l"/>
                <a:tab pos="5145088" algn="l"/>
                <a:tab pos="5602288" algn="l"/>
                <a:tab pos="6059488" algn="l"/>
                <a:tab pos="6516688" algn="l"/>
                <a:tab pos="6973888" algn="l"/>
                <a:tab pos="7431088" algn="l"/>
                <a:tab pos="7888288" algn="l"/>
                <a:tab pos="8345488" algn="l"/>
                <a:tab pos="8802688" algn="l"/>
                <a:tab pos="9259888" algn="l"/>
              </a:tabLst>
            </a:pPr>
            <a:r>
              <a:rPr lang="en-GB" sz="2000" smtClean="0"/>
              <a:t>	(This definition of entrepreneurship has evolved over the past two decades from research at Babson College and the Harvard Business School and has recently been enhanced by Stephen Spinelli, Jr., and John H. Muller, Jr., Term Chair at Babson College.)</a:t>
            </a:r>
          </a:p>
        </p:txBody>
      </p:sp>
    </p:spTree>
    <p:extLst>
      <p:ext uri="{BB962C8B-B14F-4D97-AF65-F5344CB8AC3E}">
        <p14:creationId xmlns:p14="http://schemas.microsoft.com/office/powerpoint/2010/main" val="45864129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strips(downRight)">
                                      <p:cBhvr>
                                        <p:cTn id="7"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457200"/>
            <a:ext cx="7772400" cy="838200"/>
          </a:xfrm>
        </p:spPr>
        <p:txBody>
          <a:bodyPr/>
          <a:lstStyle/>
          <a:p>
            <a:pPr algn="ctr" eaLnBrk="1" hangingPunct="1"/>
            <a:r>
              <a:rPr lang="en-US" sz="4000" b="0" i="1" smtClean="0">
                <a:effectLst/>
                <a:latin typeface="Times New Roman" pitchFamily="18" charset="0"/>
              </a:rPr>
              <a:t>Entrepreneurship Is</a:t>
            </a:r>
          </a:p>
        </p:txBody>
      </p:sp>
      <p:sp>
        <p:nvSpPr>
          <p:cNvPr id="6147" name="Rectangle 3"/>
          <p:cNvSpPr>
            <a:spLocks noGrp="1" noChangeArrowheads="1"/>
          </p:cNvSpPr>
          <p:nvPr>
            <p:ph type="subTitle" idx="1"/>
          </p:nvPr>
        </p:nvSpPr>
        <p:spPr>
          <a:xfrm>
            <a:off x="1524000" y="2209800"/>
            <a:ext cx="6553200" cy="4343400"/>
          </a:xfrm>
        </p:spPr>
        <p:txBody>
          <a:bodyPr/>
          <a:lstStyle/>
          <a:p>
            <a:pPr algn="ctr" eaLnBrk="1" hangingPunct="1">
              <a:lnSpc>
                <a:spcPct val="90000"/>
              </a:lnSpc>
              <a:defRPr/>
            </a:pPr>
            <a:r>
              <a:rPr lang="en-US" sz="2800" smtClean="0">
                <a:effectLst/>
                <a:latin typeface="Times New Roman" pitchFamily="18" charset="0"/>
              </a:rPr>
              <a:t>Process of identifying and pursuing business opportunities</a:t>
            </a:r>
          </a:p>
          <a:p>
            <a:pPr algn="ctr" eaLnBrk="1" hangingPunct="1">
              <a:lnSpc>
                <a:spcPct val="90000"/>
              </a:lnSpc>
              <a:defRPr/>
            </a:pPr>
            <a:endParaRPr lang="en-US" sz="1200" smtClean="0">
              <a:effectLst/>
              <a:latin typeface="Times New Roman" pitchFamily="18" charset="0"/>
            </a:endParaRPr>
          </a:p>
          <a:p>
            <a:pPr algn="ctr" eaLnBrk="1" hangingPunct="1">
              <a:lnSpc>
                <a:spcPct val="90000"/>
              </a:lnSpc>
              <a:defRPr/>
            </a:pPr>
            <a:endParaRPr lang="en-US" sz="1200" smtClean="0">
              <a:effectLst/>
              <a:latin typeface="Times New Roman" pitchFamily="18" charset="0"/>
            </a:endParaRPr>
          </a:p>
          <a:p>
            <a:pPr algn="ctr" eaLnBrk="1" hangingPunct="1">
              <a:lnSpc>
                <a:spcPct val="90000"/>
              </a:lnSpc>
              <a:defRPr/>
            </a:pPr>
            <a:r>
              <a:rPr lang="en-US" sz="2800" smtClean="0">
                <a:solidFill>
                  <a:srgbClr val="FF0000"/>
                </a:solidFill>
                <a:effectLst/>
                <a:latin typeface="Times New Roman" pitchFamily="18" charset="0"/>
              </a:rPr>
              <a:t>Process</a:t>
            </a:r>
            <a:r>
              <a:rPr lang="en-US" sz="2800" smtClean="0">
                <a:effectLst/>
                <a:latin typeface="Times New Roman" pitchFamily="18" charset="0"/>
              </a:rPr>
              <a:t> of creating </a:t>
            </a:r>
            <a:r>
              <a:rPr lang="en-US" sz="2800" smtClean="0">
                <a:solidFill>
                  <a:srgbClr val="FF0000"/>
                </a:solidFill>
                <a:effectLst/>
                <a:latin typeface="Times New Roman" pitchFamily="18" charset="0"/>
              </a:rPr>
              <a:t>value</a:t>
            </a:r>
            <a:r>
              <a:rPr lang="en-US" sz="2800" smtClean="0">
                <a:effectLst/>
                <a:latin typeface="Times New Roman" pitchFamily="18" charset="0"/>
              </a:rPr>
              <a:t> by bringing together resources to exploit an </a:t>
            </a:r>
            <a:r>
              <a:rPr lang="en-US" sz="2800" smtClean="0">
                <a:solidFill>
                  <a:srgbClr val="FF0000"/>
                </a:solidFill>
                <a:effectLst/>
                <a:latin typeface="Times New Roman" pitchFamily="18" charset="0"/>
              </a:rPr>
              <a:t>opportunity</a:t>
            </a:r>
            <a:endParaRPr lang="en-US" sz="2800" smtClean="0">
              <a:effectLst/>
              <a:latin typeface="Times New Roman" pitchFamily="18" charset="0"/>
            </a:endParaRPr>
          </a:p>
          <a:p>
            <a:pPr algn="ctr" eaLnBrk="1" hangingPunct="1">
              <a:lnSpc>
                <a:spcPct val="90000"/>
              </a:lnSpc>
              <a:defRPr/>
            </a:pPr>
            <a:endParaRPr lang="en-US" sz="1200" smtClean="0">
              <a:effectLst/>
              <a:latin typeface="Times New Roman" pitchFamily="18" charset="0"/>
            </a:endParaRPr>
          </a:p>
          <a:p>
            <a:pPr algn="ctr" eaLnBrk="1" hangingPunct="1">
              <a:lnSpc>
                <a:spcPct val="90000"/>
              </a:lnSpc>
              <a:defRPr/>
            </a:pPr>
            <a:endParaRPr lang="en-US" sz="1200" smtClean="0">
              <a:effectLst/>
              <a:latin typeface="Times New Roman" pitchFamily="18" charset="0"/>
            </a:endParaRPr>
          </a:p>
          <a:p>
            <a:pPr algn="ctr" eaLnBrk="1" hangingPunct="1">
              <a:lnSpc>
                <a:spcPct val="90000"/>
              </a:lnSpc>
              <a:defRPr/>
            </a:pPr>
            <a:r>
              <a:rPr lang="en-US" sz="2800" smtClean="0">
                <a:effectLst/>
                <a:latin typeface="Times New Roman" pitchFamily="18" charset="0"/>
              </a:rPr>
              <a:t>Pursuit of opportunity without regard to resources controlled</a:t>
            </a:r>
          </a:p>
          <a:p>
            <a:pPr algn="ctr" eaLnBrk="1" hangingPunct="1">
              <a:lnSpc>
                <a:spcPct val="90000"/>
              </a:lnSpc>
              <a:defRPr/>
            </a:pPr>
            <a:endParaRPr lang="en-US" sz="1200" smtClean="0">
              <a:effectLst/>
              <a:latin typeface="Times New Roman" pitchFamily="18" charset="0"/>
            </a:endParaRPr>
          </a:p>
          <a:p>
            <a:pPr algn="ctr" eaLnBrk="1" hangingPunct="1">
              <a:lnSpc>
                <a:spcPct val="90000"/>
              </a:lnSpc>
              <a:defRPr/>
            </a:pPr>
            <a:endParaRPr lang="en-US" sz="1200" smtClean="0">
              <a:effectLst/>
              <a:latin typeface="Times New Roman" pitchFamily="18" charset="0"/>
            </a:endParaRPr>
          </a:p>
          <a:p>
            <a:pPr algn="ctr" eaLnBrk="1" hangingPunct="1">
              <a:lnSpc>
                <a:spcPct val="90000"/>
              </a:lnSpc>
              <a:defRPr/>
            </a:pPr>
            <a:r>
              <a:rPr lang="en-US" sz="2800" smtClean="0">
                <a:effectLst/>
                <a:latin typeface="Times New Roman" pitchFamily="18" charset="0"/>
              </a:rPr>
              <a:t>Set of critical thinking skills</a:t>
            </a:r>
            <a:endParaRPr lang="en-US" sz="1400" smtClean="0">
              <a:latin typeface="Times New Roman" pitchFamily="18" charset="0"/>
            </a:endParaRPr>
          </a:p>
        </p:txBody>
      </p:sp>
    </p:spTree>
    <p:extLst>
      <p:ext uri="{BB962C8B-B14F-4D97-AF65-F5344CB8AC3E}">
        <p14:creationId xmlns:p14="http://schemas.microsoft.com/office/powerpoint/2010/main" val="368769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“Entrepreneurship is the process of creating something new with value by devoting the necessary time and effort, assuming the accompanying financial, psychic, and social risks, and receiving the resulting rewards of monetary and personal satisfaction of independence.”… </a:t>
            </a:r>
            <a:r>
              <a:rPr lang="en-US" sz="2400" i="1" dirty="0" smtClean="0">
                <a:solidFill>
                  <a:srgbClr val="FF0000"/>
                </a:solidFill>
                <a:latin typeface="Tahoma" pitchFamily="34" charset="0"/>
                <a:cs typeface="Tahoma" pitchFamily="34" charset="0"/>
              </a:rPr>
              <a:t>Robert </a:t>
            </a:r>
            <a:r>
              <a:rPr lang="en-US" sz="2400" i="1" dirty="0" err="1" smtClean="0">
                <a:solidFill>
                  <a:srgbClr val="FF0000"/>
                </a:solidFill>
                <a:latin typeface="Tahoma" pitchFamily="34" charset="0"/>
                <a:cs typeface="Tahoma" pitchFamily="34" charset="0"/>
              </a:rPr>
              <a:t>Hisrich</a:t>
            </a:r>
            <a:endParaRPr lang="en-IN" sz="2400" i="1" dirty="0" smtClean="0">
              <a:solidFill>
                <a:srgbClr val="FF0000"/>
              </a:solidFill>
              <a:latin typeface="Tahoma" pitchFamily="34" charset="0"/>
              <a:cs typeface="Tahoma" pitchFamily="34" charset="0"/>
            </a:endParaRPr>
          </a:p>
          <a:p>
            <a:endParaRPr lang="en-US" dirty="0"/>
          </a:p>
        </p:txBody>
      </p:sp>
    </p:spTree>
    <p:extLst>
      <p:ext uri="{BB962C8B-B14F-4D97-AF65-F5344CB8AC3E}">
        <p14:creationId xmlns:p14="http://schemas.microsoft.com/office/powerpoint/2010/main" val="1925017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Dfn</a:t>
            </a:r>
            <a:r>
              <a:rPr lang="en-US" dirty="0" smtClean="0"/>
              <a:t> </a:t>
            </a:r>
            <a:r>
              <a:rPr lang="en-IN" dirty="0" smtClean="0">
                <a:latin typeface="Tahoma" pitchFamily="34" charset="0"/>
                <a:ea typeface="Tahoma" pitchFamily="34" charset="0"/>
                <a:cs typeface="Tahoma" pitchFamily="34" charset="0"/>
              </a:rPr>
              <a:t>Entrepreneurship</a:t>
            </a:r>
            <a:endParaRPr lang="en-US" dirty="0"/>
          </a:p>
        </p:txBody>
      </p:sp>
      <p:sp>
        <p:nvSpPr>
          <p:cNvPr id="3" name="Content Placeholder 2"/>
          <p:cNvSpPr>
            <a:spLocks noGrp="1"/>
          </p:cNvSpPr>
          <p:nvPr>
            <p:ph idx="1"/>
          </p:nvPr>
        </p:nvSpPr>
        <p:spPr/>
        <p:txBody>
          <a:bodyPr>
            <a:normAutofit lnSpcReduction="10000"/>
          </a:bodyPr>
          <a:lstStyle/>
          <a:p>
            <a:pPr>
              <a:buNone/>
              <a:defRPr/>
            </a:pPr>
            <a:r>
              <a:rPr lang="en-IN" dirty="0">
                <a:latin typeface="Tahoma" pitchFamily="34" charset="0"/>
                <a:ea typeface="Tahoma" pitchFamily="34" charset="0"/>
                <a:cs typeface="Tahoma" pitchFamily="34" charset="0"/>
              </a:rPr>
              <a:t>“Entrepreneurship is an act of initiative, drive, commitment, diligence, perseverance, organized effort, and achievement outlook, to undertake some specific functions of performing productive activities and the capacity to bear and associated with the investment</a:t>
            </a:r>
            <a:r>
              <a:rPr lang="en-IN" dirty="0">
                <a:latin typeface="Century Schoolbook" pitchFamily="18" charset="0"/>
                <a:ea typeface="Verdana" pitchFamily="34" charset="0"/>
                <a:cs typeface="Verdana" pitchFamily="34" charset="0"/>
              </a:rPr>
              <a:t>”.</a:t>
            </a:r>
          </a:p>
          <a:p>
            <a:pPr>
              <a:buNone/>
              <a:defRPr/>
            </a:pPr>
            <a:r>
              <a:rPr lang="en-IN" sz="1800" i="1" dirty="0">
                <a:latin typeface="Tahoma" pitchFamily="34" charset="0"/>
                <a:ea typeface="Tahoma" pitchFamily="34" charset="0"/>
                <a:cs typeface="Tahoma" pitchFamily="34" charset="0"/>
              </a:rPr>
              <a:t>		</a:t>
            </a:r>
            <a:r>
              <a:rPr lang="en-IN" sz="2400" i="1" dirty="0">
                <a:solidFill>
                  <a:schemeClr val="tx2">
                    <a:lumMod val="75000"/>
                    <a:lumOff val="25000"/>
                  </a:schemeClr>
                </a:solidFill>
                <a:latin typeface="Tahoma" pitchFamily="34" charset="0"/>
                <a:ea typeface="Tahoma" pitchFamily="34" charset="0"/>
                <a:cs typeface="Tahoma" pitchFamily="34" charset="0"/>
              </a:rPr>
              <a:t>Economic Policy Paper on Entrepreneurship Development 	through Educational Reform-Bangladesh</a:t>
            </a:r>
            <a:endParaRPr lang="en-IN" sz="2400" dirty="0">
              <a:solidFill>
                <a:schemeClr val="tx2">
                  <a:lumMod val="75000"/>
                  <a:lumOff val="25000"/>
                </a:schemeClr>
              </a:solidFill>
              <a:latin typeface="Tahoma" pitchFamily="34" charset="0"/>
              <a:ea typeface="Tahoma" pitchFamily="34" charset="0"/>
              <a:cs typeface="Tahoma" pitchFamily="34" charset="0"/>
            </a:endParaRPr>
          </a:p>
          <a:p>
            <a:pPr>
              <a:buNone/>
              <a:defRPr/>
            </a:pPr>
            <a:endParaRPr lang="en-IN" dirty="0">
              <a:latin typeface="Tahoma" pitchFamily="34" charset="0"/>
              <a:ea typeface="Tahoma" pitchFamily="34" charset="0"/>
              <a:cs typeface="Tahoma" pitchFamily="34" charset="0"/>
            </a:endParaRPr>
          </a:p>
          <a:p>
            <a:endParaRPr lang="en-US" dirty="0"/>
          </a:p>
        </p:txBody>
      </p:sp>
    </p:spTree>
    <p:extLst>
      <p:ext uri="{BB962C8B-B14F-4D97-AF65-F5344CB8AC3E}">
        <p14:creationId xmlns:p14="http://schemas.microsoft.com/office/powerpoint/2010/main" val="3619067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933575" y="3354388"/>
            <a:ext cx="5273675" cy="1085850"/>
            <a:chOff x="1218" y="2113"/>
            <a:chExt cx="3322" cy="684"/>
          </a:xfrm>
        </p:grpSpPr>
        <p:sp>
          <p:nvSpPr>
            <p:cNvPr id="9221" name="AutoShape 2"/>
            <p:cNvSpPr>
              <a:spLocks noChangeArrowheads="1"/>
            </p:cNvSpPr>
            <p:nvPr/>
          </p:nvSpPr>
          <p:spPr bwMode="auto">
            <a:xfrm>
              <a:off x="1218" y="2113"/>
              <a:ext cx="3323" cy="685"/>
            </a:xfrm>
            <a:prstGeom prst="roundRect">
              <a:avLst>
                <a:gd name="adj" fmla="val 144"/>
              </a:avLst>
            </a:prstGeom>
            <a:noFill/>
            <a:ln w="9525">
              <a:noFill/>
              <a:round/>
              <a:headEnd/>
              <a:tailEnd/>
            </a:ln>
          </p:spPr>
          <p:txBody>
            <a:bodyPr wrap="none" anchor="ctr"/>
            <a:lstStyle/>
            <a:p>
              <a:endParaRPr lang="en-US"/>
            </a:p>
          </p:txBody>
        </p:sp>
        <p:sp>
          <p:nvSpPr>
            <p:cNvPr id="9222" name="AutoShape 3"/>
            <p:cNvSpPr>
              <a:spLocks noChangeArrowheads="1"/>
            </p:cNvSpPr>
            <p:nvPr/>
          </p:nvSpPr>
          <p:spPr bwMode="auto">
            <a:xfrm>
              <a:off x="1218" y="2113"/>
              <a:ext cx="3323" cy="685"/>
            </a:xfrm>
            <a:prstGeom prst="roundRect">
              <a:avLst>
                <a:gd name="adj" fmla="val 144"/>
              </a:avLst>
            </a:prstGeom>
            <a:noFill/>
            <a:ln w="9525">
              <a:noFill/>
              <a:round/>
              <a:headEnd/>
              <a:tailEnd/>
            </a:ln>
          </p:spPr>
          <p:txBody>
            <a:bodyPr wrap="none" anchor="ctr"/>
            <a:lstStyle/>
            <a:p>
              <a:endParaRPr lang="en-US"/>
            </a:p>
          </p:txBody>
        </p:sp>
      </p:grpSp>
      <p:sp>
        <p:nvSpPr>
          <p:cNvPr id="9219" name="Rectangle 4"/>
          <p:cNvSpPr>
            <a:spLocks noGrp="1" noChangeArrowheads="1"/>
          </p:cNvSpPr>
          <p:nvPr>
            <p:ph type="title"/>
          </p:nvPr>
        </p:nvSpPr>
        <p:spPr>
          <a:xfrm>
            <a:off x="685800" y="282575"/>
            <a:ext cx="7770813" cy="930275"/>
          </a:xfrm>
        </p:spPr>
        <p:txBody>
          <a:bodyPr anchor="b"/>
          <a:lstStyle/>
          <a:p>
            <a:pPr eaLnBrk="1" hangingPunct="1">
              <a:lnSpc>
                <a:spcPct val="95000"/>
              </a:lnSpc>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What Entrepreneur?</a:t>
            </a:r>
          </a:p>
        </p:txBody>
      </p:sp>
      <p:sp>
        <p:nvSpPr>
          <p:cNvPr id="10245" name="Rectangle 5"/>
          <p:cNvSpPr>
            <a:spLocks noGrp="1" noChangeArrowheads="1"/>
          </p:cNvSpPr>
          <p:nvPr>
            <p:ph type="subTitle" idx="4294967295"/>
          </p:nvPr>
        </p:nvSpPr>
        <p:spPr>
          <a:xfrm>
            <a:off x="685800" y="1317625"/>
            <a:ext cx="7770813" cy="5057775"/>
          </a:xfrm>
        </p:spPr>
        <p:txBody>
          <a:bodyPr lIns="0" tIns="0" rIns="0" bIns="0" anchor="ctr"/>
          <a:lstStyle/>
          <a:p>
            <a:pPr marL="0" lvl="1" indent="0" algn="ctr" eaLnBrk="1" hangingPunct="1">
              <a:lnSpc>
                <a:spcPts val="3213"/>
              </a:lnSpc>
              <a:spcBef>
                <a:spcPct val="0"/>
              </a:spcBef>
              <a:buFont typeface="Times"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200" b="1" smtClean="0">
                <a:latin typeface="Verdana" pitchFamily="34" charset="0"/>
              </a:rPr>
              <a:t>ENTREPRENEUR</a:t>
            </a:r>
          </a:p>
          <a:p>
            <a:pPr marL="0" lvl="1" indent="0" algn="ctr" eaLnBrk="1" hangingPunct="1">
              <a:lnSpc>
                <a:spcPct val="101000"/>
              </a:lnSpc>
              <a:spcBef>
                <a:spcPct val="0"/>
              </a:spcBef>
              <a:buFont typeface="Times"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b="1" smtClean="0">
              <a:latin typeface="Verdana" pitchFamily="34" charset="0"/>
            </a:endParaRPr>
          </a:p>
          <a:p>
            <a:pPr marL="0" lvl="1" indent="0" algn="ctr" eaLnBrk="1" hangingPunct="1">
              <a:lnSpc>
                <a:spcPct val="101000"/>
              </a:lnSpc>
              <a:spcBef>
                <a:spcPct val="0"/>
              </a:spcBef>
              <a:buFont typeface="Times"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smtClean="0">
                <a:latin typeface="Verdana" pitchFamily="34" charset="0"/>
              </a:rPr>
              <a:t>A vision-driven individual who assumes significant personal and financial risk to start or expand a business.</a:t>
            </a:r>
          </a:p>
        </p:txBody>
      </p:sp>
    </p:spTree>
    <p:extLst>
      <p:ext uri="{BB962C8B-B14F-4D97-AF65-F5344CB8AC3E}">
        <p14:creationId xmlns:p14="http://schemas.microsoft.com/office/powerpoint/2010/main" val="69054172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5">
                                            <p:txEl>
                                              <p:pRg st="0" end="0"/>
                                            </p:txEl>
                                          </p:spTgt>
                                        </p:tgtEl>
                                        <p:attrNameLst>
                                          <p:attrName>style.visibility</p:attrName>
                                        </p:attrNameLst>
                                      </p:cBhvr>
                                      <p:to>
                                        <p:strVal val="visible"/>
                                      </p:to>
                                    </p:set>
                                    <p:animEffect transition="in" filter="dissolve">
                                      <p:cBhvr>
                                        <p:cTn id="7" dur="500"/>
                                        <p:tgtEl>
                                          <p:spTgt spid="1024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245">
                                            <p:txEl>
                                              <p:pRg st="2" end="2"/>
                                            </p:txEl>
                                          </p:spTgt>
                                        </p:tgtEl>
                                        <p:attrNameLst>
                                          <p:attrName>style.visibility</p:attrName>
                                        </p:attrNameLst>
                                      </p:cBhvr>
                                      <p:to>
                                        <p:strVal val="visible"/>
                                      </p:to>
                                    </p:set>
                                    <p:animEffect transition="in" filter="dissolve">
                                      <p:cBhvr>
                                        <p:cTn id="10" dur="500"/>
                                        <p:tgtEl>
                                          <p:spTgt spid="102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2169</Words>
  <Application>Microsoft Office PowerPoint</Application>
  <PresentationFormat>On-screen Show (4:3)</PresentationFormat>
  <Paragraphs>225</Paragraphs>
  <Slides>39</Slides>
  <Notes>6</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SMALL BUSINESS AND ENTERPRENEURSHIP   COURSE CODE: RMS 222</vt:lpstr>
      <vt:lpstr>Introductory Part</vt:lpstr>
      <vt:lpstr>Introductory Part</vt:lpstr>
      <vt:lpstr>What is Entrepreneurship?</vt:lpstr>
      <vt:lpstr>Entrepreneurship</vt:lpstr>
      <vt:lpstr>Entrepreneurship Is</vt:lpstr>
      <vt:lpstr>PowerPoint Presentation</vt:lpstr>
      <vt:lpstr>Dfn Entrepreneurship</vt:lpstr>
      <vt:lpstr>What Entrepreneur?</vt:lpstr>
      <vt:lpstr>What is an Entrepreneur?</vt:lpstr>
      <vt:lpstr>Burch's Entrep. Personality Traits</vt:lpstr>
      <vt:lpstr>Burch's Entrep. Personality Traits</vt:lpstr>
      <vt:lpstr>CHARACTERISTIC OF ENTREPRENEUR</vt:lpstr>
      <vt:lpstr>Some of the personality characteristics of an entrepreneur</vt:lpstr>
      <vt:lpstr>Review Question </vt:lpstr>
      <vt:lpstr>Most Common Entrepreneurship Myths </vt:lpstr>
      <vt:lpstr>PowerPoint Presentation</vt:lpstr>
      <vt:lpstr>PowerPoint Presentation</vt:lpstr>
      <vt:lpstr>PowerPoint Presentation</vt:lpstr>
      <vt:lpstr>CHALLENGES FACING ENTERPRENEURS </vt:lpstr>
      <vt:lpstr>PowerPoint Presentation</vt:lpstr>
      <vt:lpstr>Government role </vt:lpstr>
      <vt:lpstr>THE ROLE OF GOVERNMENT IN SUPPORTING ENTREPRENEURSHIP </vt:lpstr>
      <vt:lpstr>THE ROLE OF GOVERNMENT IN SUPPORTING ENTREPRENEURSHIP</vt:lpstr>
      <vt:lpstr>THE ROLE OF GOVERNMENT IN SUPPORTING ENTREPRENEURSHIP</vt:lpstr>
      <vt:lpstr>Contribution of entrepreneurship</vt:lpstr>
      <vt:lpstr>CONTRIBUTIONS OF ENTREPRENEURS</vt:lpstr>
      <vt:lpstr>CONTRIBUTIONS OF ENTREPRENEURS</vt:lpstr>
      <vt:lpstr>Meaning of Small business</vt:lpstr>
      <vt:lpstr>SME Definition  </vt:lpstr>
      <vt:lpstr>Below are the four categories of enterprises that the Government of Tanzania recognizes. </vt:lpstr>
      <vt:lpstr>THE ROLE OF SMALL AND MEDIUM ENTERPRISES IN TANZANIA </vt:lpstr>
      <vt:lpstr>THE ROLE OF SMALL AND MEDIUM ENTERPRISES IN TANZANIA</vt:lpstr>
      <vt:lpstr>Advantages of small business </vt:lpstr>
      <vt:lpstr>Problems faced by small businesses </vt:lpstr>
      <vt:lpstr>Problems faced by small businesses</vt:lpstr>
      <vt:lpstr>Sources of funding </vt:lpstr>
      <vt:lpstr>Small Business Vs Entrepreneurship </vt:lpstr>
      <vt:lpstr>Small Business Vs Entrepreneurship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ENTERPRENEURSHIP AND INNOVATION  COURSE CODE: MAK 624</dc:title>
  <dc:creator>Dr.Ndekwa</dc:creator>
  <cp:lastModifiedBy>Dr.Ndekwa</cp:lastModifiedBy>
  <cp:revision>19</cp:revision>
  <dcterms:created xsi:type="dcterms:W3CDTF">2020-06-15T11:37:11Z</dcterms:created>
  <dcterms:modified xsi:type="dcterms:W3CDTF">2020-06-19T11:14:57Z</dcterms:modified>
</cp:coreProperties>
</file>