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4"/>
    <p:sldMasterId id="2147484056" r:id="rId5"/>
  </p:sldMasterIdLst>
  <p:notesMasterIdLst>
    <p:notesMasterId r:id="rId13"/>
  </p:notesMasterIdLst>
  <p:handoutMasterIdLst>
    <p:handoutMasterId r:id="rId14"/>
  </p:handoutMasterIdLst>
  <p:sldIdLst>
    <p:sldId id="397" r:id="rId6"/>
    <p:sldId id="408" r:id="rId7"/>
    <p:sldId id="411" r:id="rId8"/>
    <p:sldId id="413" r:id="rId9"/>
    <p:sldId id="412" r:id="rId10"/>
    <p:sldId id="414" r:id="rId11"/>
    <p:sldId id="416" r:id="rId12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ance" id="{705054ED-DB56-FA4C-BB16-D35BDEFFF4C1}">
          <p14:sldIdLst>
            <p14:sldId id="397"/>
            <p14:sldId id="408"/>
            <p14:sldId id="411"/>
            <p14:sldId id="413"/>
            <p14:sldId id="412"/>
            <p14:sldId id="414"/>
            <p14:sldId id="4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695"/>
    <a:srgbClr val="DF6752"/>
    <a:srgbClr val="9DB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4275" autoAdjust="0"/>
  </p:normalViewPr>
  <p:slideViewPr>
    <p:cSldViewPr snapToGrid="0" snapToObjects="1">
      <p:cViewPr varScale="1">
        <p:scale>
          <a:sx n="74" d="100"/>
          <a:sy n="74" d="100"/>
        </p:scale>
        <p:origin x="90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364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EBAF-D955-C443-AB02-2BCBC779757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C8B-0A09-DC4E-ABCE-FAAA12F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641A-FC50-3840-A830-42D90553FE8C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96355-3DDC-9949-861F-AD0908BF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 ontology is used to define the concepts and relationships to describe the database.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0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Approximate Summary</a:t>
            </a:r>
          </a:p>
          <a:p>
            <a:pPr rtl="0"/>
            <a:r>
              <a:rPr lang="en-US" dirty="0" smtClean="0"/>
              <a:t>A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ctivity of type </a:t>
            </a:r>
            <a:r>
              <a:rPr lang="en-US" sz="1200" b="1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Steel Production 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performed by Agent </a:t>
            </a:r>
            <a:r>
              <a:rPr lang="en-US" sz="1200" b="1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 DE_XYZ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took place  in </a:t>
            </a:r>
            <a:r>
              <a:rPr lang="en-US" sz="1200" b="1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b="1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Germany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Had input of </a:t>
            </a:r>
            <a:r>
              <a:rPr lang="en-US" sz="1200" b="1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654,32 Metric </a:t>
            </a:r>
            <a:r>
              <a:rPr lang="en-US" sz="1200" b="1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Tonnes</a:t>
            </a:r>
            <a:r>
              <a:rPr lang="en-US" sz="1200" b="1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</a:t>
            </a:r>
            <a:r>
              <a:rPr lang="en-US" sz="1200" b="1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Coal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987,65 Metric </a:t>
            </a:r>
            <a:r>
              <a:rPr lang="en-US" sz="1200" b="1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Tonnes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sz="1200" b="1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Iron Ore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produced </a:t>
            </a:r>
            <a:r>
              <a:rPr lang="en-US" sz="1200" b="1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787,65 Metric </a:t>
            </a:r>
            <a:r>
              <a:rPr lang="en-US" sz="1200" b="1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Tonnes</a:t>
            </a:r>
            <a:r>
              <a:rPr lang="en-US" sz="1200" b="1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Steel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 </a:t>
            </a:r>
            <a:r>
              <a:rPr lang="en-US" sz="1200" b="1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254,32 Metric </a:t>
            </a:r>
            <a:r>
              <a:rPr lang="en-US" sz="1200" b="1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Tonnes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sz="1200" b="1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CO2.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production of  </a:t>
            </a:r>
            <a:r>
              <a:rPr lang="en-US" sz="1200" b="1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987,65 Metric </a:t>
            </a:r>
            <a:r>
              <a:rPr lang="en-US" sz="1200" b="1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Tonnes</a:t>
            </a:r>
            <a:r>
              <a:rPr lang="en-US" sz="1200" b="1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Steel is its determining flow.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3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design.aau.dk/skabeloner/powerpoint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ktangel 19"/>
          <p:cNvSpPr/>
          <p:nvPr userDrawn="1"/>
        </p:nvSpPr>
        <p:spPr>
          <a:xfrm>
            <a:off x="505731" y="1155050"/>
            <a:ext cx="1017315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/>
            <a:r>
              <a:rPr lang="en-gb" dirty="0">
                <a:solidFill>
                  <a:srgbClr val="DF6752"/>
                </a:solidFill>
              </a:rPr>
              <a:t>- REMEMBER TO DELETE THIS SLIDE BEFORE YOU FINISH YOUR PRESENTATION</a:t>
            </a:r>
            <a:endParaRPr lang="da-DK" dirty="0">
              <a:solidFill>
                <a:srgbClr val="DF6752"/>
              </a:solidFill>
            </a:endParaRPr>
          </a:p>
        </p:txBody>
      </p:sp>
      <p:sp>
        <p:nvSpPr>
          <p:cNvPr id="23" name="Text Box 48"/>
          <p:cNvSpPr txBox="1">
            <a:spLocks noChangeArrowheads="1"/>
          </p:cNvSpPr>
          <p:nvPr userDrawn="1"/>
        </p:nvSpPr>
        <p:spPr bwMode="auto">
          <a:xfrm>
            <a:off x="587375" y="1960595"/>
            <a:ext cx="2327618" cy="362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rtlCol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rtl="0" eaLnBrk="1" hangingPunct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gb" sz="1000" b="1" spc="3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AAU POWERPOINT TEMPLATES</a:t>
            </a:r>
            <a:r>
              <a:rPr lang="da-DK" sz="1000" b="1" noProof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da-DK" sz="1000" b="1" noProof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sz="1000" b="1" noProof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da-DK" sz="1000" b="1" noProof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When you open PowerPoint, you can choose between two templates in widescreen (16:9) with the AAU logo in either Danish or English.</a:t>
            </a:r>
            <a:endParaRPr lang="da-DK" sz="900" b="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>
              <a:lnSpc>
                <a:spcPct val="100000"/>
              </a:lnSpc>
              <a:spcAft>
                <a:spcPts val="1000"/>
              </a:spcAft>
            </a:pPr>
            <a:r>
              <a:rPr lang="en-gb" sz="9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You can also download the templates at: </a:t>
            </a:r>
            <a:r>
              <a:rPr lang="en-gb" sz="900" b="0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www.design.aau.dk/skabeloner/powerpoint</a:t>
            </a:r>
            <a:r>
              <a:rPr lang="en-gb" sz="900" b="0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You </a:t>
            </a:r>
            <a:r>
              <a:rPr lang="en-gb" sz="9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can also download the AAU PowerPoint presentation for inspiration. We will make sure that the AAU PowerPoint </a:t>
            </a:r>
            <a:r>
              <a:rPr lang="en-gb" sz="900" b="0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presentation available </a:t>
            </a:r>
            <a:r>
              <a:rPr lang="en-gb" sz="9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for download is updated with the latest figures and information. When you download the AAU </a:t>
            </a:r>
            <a:r>
              <a:rPr lang="en-gb" sz="900" b="0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PowerPoint presentation, </a:t>
            </a:r>
            <a:r>
              <a:rPr lang="en-gb" sz="9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you can simply delete the slides you do not wish to use in your own presentation. </a:t>
            </a:r>
          </a:p>
          <a:p>
            <a:pPr marL="0" marR="0" lvl="0" indent="0" algn="l" defTabSz="91433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gb" sz="1000" b="1" kern="1200" spc="3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FONTS</a:t>
            </a:r>
            <a:r>
              <a:rPr lang="da-DK" sz="1000" b="1" kern="1200" spc="300" noProof="1" smtClean="0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/>
            </a:r>
            <a:br>
              <a:rPr lang="da-DK" sz="1000" b="1" kern="1200" spc="300" noProof="1" smtClean="0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</a:br>
            <a:r>
              <a:rPr lang="da-DK" sz="1050" b="1" kern="1200" noProof="1" smtClean="0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/>
            </a:r>
            <a:br>
              <a:rPr lang="da-DK" sz="1050" b="1" kern="1200" noProof="1" smtClean="0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</a:br>
            <a:r>
              <a:rPr lang="en-gb" sz="900" b="0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In PowerPoint </a:t>
            </a:r>
            <a:r>
              <a:rPr lang="en-gb" sz="900" b="0" kern="1200" noProof="1" smtClean="0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presentations </a:t>
            </a:r>
            <a:r>
              <a:rPr lang="en-gb" sz="900" b="0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we use AAU’s secondary font Arial.</a:t>
            </a:r>
          </a:p>
          <a:p>
            <a:pPr rtl="0">
              <a:lnSpc>
                <a:spcPct val="115000"/>
              </a:lnSpc>
              <a:spcAft>
                <a:spcPts val="1000"/>
              </a:spcAft>
            </a:pPr>
            <a:endParaRPr lang="da-DK" sz="900" b="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 Box 48"/>
          <p:cNvSpPr txBox="1">
            <a:spLocks noChangeArrowheads="1"/>
          </p:cNvSpPr>
          <p:nvPr userDrawn="1"/>
        </p:nvSpPr>
        <p:spPr bwMode="auto">
          <a:xfrm>
            <a:off x="6269374" y="1960595"/>
            <a:ext cx="2327618" cy="386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rtlCol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kern="1200" spc="3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TEMPLATE COLOURS</a:t>
            </a:r>
          </a:p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100" b="1" kern="1200" noProof="1" smtClean="0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/>
            </a:r>
            <a:br>
              <a:rPr lang="da-DK" sz="1100" b="1" kern="1200" noProof="1" smtClean="0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</a:br>
            <a:r>
              <a:rPr lang="en-gb" sz="900" b="0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You can choose from a range of colours for your backgrounds and graphs.</a:t>
            </a:r>
          </a:p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900" b="0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Right-click the shape you wish to fill with colour and select the paint bucket (Shape fill)</a:t>
            </a:r>
          </a:p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endParaRPr lang="da-DK" sz="1000" b="1" spc="300" noProof="1" smtClean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spc="3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 SIZE</a:t>
            </a:r>
          </a:p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/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Remember to use high-quality images for your layouts. Avoid making small images larger, the images become very poor quality and appear grainy and unprofessional. </a:t>
            </a:r>
          </a:p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You can search for and download high-quality AAU images in Skyfish. </a:t>
            </a:r>
          </a:p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Naturally, many high-quality images will increase the overall size of your PowerPoint file. If your PowerPoint file becomes too big, you can resize it when you save your presentation, select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Save as</a:t>
            </a: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</a:t>
            </a:r>
            <a:r>
              <a:rPr lang="en-US" sz="900" noProof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a destination folder by clicking Browse, </a:t>
            </a:r>
            <a:r>
              <a:rPr lang="en-gb" sz="900" noProof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Tools </a:t>
            </a: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 and select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Compress pictures. </a:t>
            </a:r>
            <a:r>
              <a:rPr lang="en-gb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Always select Screen (150 ppi) or above. </a:t>
            </a: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9116078" y="1959811"/>
            <a:ext cx="2285301" cy="377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rtlCol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kern="1200" spc="3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INSERT IMAGES</a:t>
            </a:r>
          </a:p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100" b="1" kern="1200" noProof="1" smtClean="0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/>
            </a:r>
            <a:br>
              <a:rPr lang="da-DK" sz="1100" b="1" kern="1200" noProof="1" smtClean="0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</a:br>
            <a:r>
              <a:rPr lang="en-gb" sz="900" b="0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For layouts containing picture placeholders: Click on the icon in the placeholder or select </a:t>
            </a:r>
            <a:r>
              <a:rPr lang="en-gb" sz="900" b="1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Insert </a:t>
            </a:r>
            <a:r>
              <a:rPr lang="en-gb" sz="900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and click </a:t>
            </a:r>
            <a:r>
              <a:rPr lang="en-gb" sz="900" b="1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Pictures</a:t>
            </a:r>
          </a:p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900" b="0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The text in the placeholder will not appear in your final presentation  </a:t>
            </a:r>
          </a:p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endParaRPr lang="da-DK" sz="1000" b="1" noProof="1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spc="3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IMAGES</a:t>
            </a:r>
          </a:p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/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Select the image you want to crop, </a:t>
            </a:r>
            <a:r>
              <a:rPr lang="en-gb" sz="900" b="0" i="1" noProof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(rightclick</a:t>
            </a:r>
            <a:r>
              <a:rPr lang="en-gb" sz="900" b="0" i="1" baseline="0" noProof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on image and </a:t>
            </a:r>
            <a:r>
              <a:rPr lang="en-gb" sz="900" b="0" i="1" noProof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</a:t>
            </a:r>
            <a:r>
              <a:rPr lang="en-gb" sz="900" b="1" i="1" noProof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</a:t>
            </a:r>
            <a:r>
              <a:rPr lang="en-gb" sz="900" b="0" i="1" noProof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icon) </a:t>
            </a:r>
          </a:p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900" b="1" noProof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 </a:t>
            </a:r>
            <a:r>
              <a:rPr lang="en-gb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scale the image (resize the image proportionally), hold the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key while you drag one of the four corner handles</a:t>
            </a:r>
          </a:p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 </a:t>
            </a:r>
            <a:r>
              <a:rPr lang="en-gb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the image and select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Quick tip: </a:t>
            </a:r>
            <a:r>
              <a:rPr lang="en-gb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image and replace it with a new image, this image may appear in front of the text and graphics. If this happens, right-click the image and select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</p:txBody>
      </p:sp>
      <p:sp>
        <p:nvSpPr>
          <p:cNvPr id="26" name="Text Box 48"/>
          <p:cNvSpPr txBox="1">
            <a:spLocks noChangeArrowheads="1"/>
          </p:cNvSpPr>
          <p:nvPr userDrawn="1"/>
        </p:nvSpPr>
        <p:spPr bwMode="auto">
          <a:xfrm>
            <a:off x="9116078" y="5949864"/>
            <a:ext cx="2517848" cy="589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rtlCol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spc="3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MORE INFORMATION</a:t>
            </a:r>
          </a:p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You’ll find more information at</a:t>
            </a:r>
            <a:r>
              <a:rPr 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0" kern="1200" dirty="0">
                <a:solidFill>
                  <a:schemeClr val="tx1"/>
                </a:solidFill>
                <a:effectLst/>
                <a:latin typeface="Arial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www.design.aau.dk/skabeloner/powerpoint</a:t>
            </a:r>
            <a:endParaRPr lang="da-DK" sz="9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7" name="Text Box 48"/>
          <p:cNvSpPr txBox="1">
            <a:spLocks noChangeArrowheads="1"/>
          </p:cNvSpPr>
          <p:nvPr userDrawn="1"/>
        </p:nvSpPr>
        <p:spPr bwMode="auto">
          <a:xfrm>
            <a:off x="3428374" y="1959811"/>
            <a:ext cx="2327618" cy="344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rtlCol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000" b="1" kern="1200" spc="3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INSERT A NEW SLIDE</a:t>
            </a:r>
            <a:r>
              <a:rPr lang="en-gb" sz="900" b="0" kern="1200" spc="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900" b="0" kern="1200" spc="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 </a:t>
            </a:r>
            <a:r>
              <a:rPr lang="da-DK" sz="800" b="1" kern="1200" noProof="1" smtClean="0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/>
            </a:r>
            <a:br>
              <a:rPr lang="da-DK" sz="800" b="1" kern="1200" noProof="1" smtClean="0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</a:br>
            <a:r>
              <a:rPr lang="en-gb" sz="900" b="1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1. </a:t>
            </a:r>
            <a:r>
              <a:rPr lang="en-gb" sz="900" kern="1200" noProof="1" smtClean="0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Click </a:t>
            </a:r>
            <a:r>
              <a:rPr lang="en-gb" sz="900" b="1" kern="1200" noProof="1" smtClean="0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Home</a:t>
            </a:r>
            <a:endParaRPr lang="en-gb" sz="900" b="1" kern="1200" noProof="1">
              <a:solidFill>
                <a:schemeClr val="tx1"/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rtl="0" eaLnBrk="1" hangingPunct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duplicate a slide layout, select the slide you wish to duplicate and click the top half of the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</a:t>
            </a: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button.  Click the bottom half of the New slide button to view the selection of layouts available with the AAU design. </a:t>
            </a:r>
          </a:p>
          <a:p>
            <a:pPr rtl="0" eaLnBrk="1" hangingPunct="1">
              <a:spcAft>
                <a:spcPts val="600"/>
              </a:spcAft>
              <a:defRPr/>
            </a:pPr>
            <a:endParaRPr lang="da-DK" altLang="da-DK" sz="900" baseline="0" noProof="1" smtClean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rtl="0" eaLnBrk="1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000" b="1" kern="1200" spc="3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GRIDLINES AND GUIDES</a:t>
            </a:r>
          </a:p>
          <a:p>
            <a:pPr rtl="0" eaLnBrk="1" hangingPunct="1">
              <a:lnSpc>
                <a:spcPct val="90000"/>
              </a:lnSpc>
              <a:spcAft>
                <a:spcPts val="0"/>
              </a:spcAft>
              <a:defRPr/>
            </a:pPr>
            <a:endParaRPr lang="da-DK" sz="1000" b="1" kern="1200" spc="300" noProof="1" smtClean="0">
              <a:solidFill>
                <a:schemeClr val="tx1"/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900" b="0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You can use gridlines and guides to help you align and place objects and improve the overall design and layout of your presentation.</a:t>
            </a:r>
            <a:r>
              <a:rPr lang="en-gb" sz="900" b="1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900" b="0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To view gridlines and guides: </a:t>
            </a:r>
            <a:endParaRPr lang="da-DK" sz="900" b="0" kern="1200" noProof="1" smtClean="0">
              <a:solidFill>
                <a:schemeClr val="tx1"/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900" b="1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1. </a:t>
            </a:r>
            <a:r>
              <a:rPr lang="en-gb" sz="900" b="0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Select </a:t>
            </a:r>
            <a:r>
              <a:rPr lang="en-gb" sz="900" b="1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View</a:t>
            </a:r>
          </a:p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900" b="1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2. </a:t>
            </a:r>
            <a:r>
              <a:rPr lang="en-gb" sz="900" b="0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Select </a:t>
            </a:r>
            <a:r>
              <a:rPr lang="en-gb" sz="900" b="1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Gridlines </a:t>
            </a:r>
            <a:r>
              <a:rPr lang="en-gb" sz="900" b="0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and/or </a:t>
            </a:r>
            <a:r>
              <a:rPr lang="en-gb" sz="900" b="1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  <a:t>Guides</a:t>
            </a:r>
          </a:p>
          <a:p>
            <a:pPr rtl="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900" b="1" kern="1200" noProof="1">
                <a:solidFill>
                  <a:srgbClr val="DF6752"/>
                </a:solidFill>
                <a:latin typeface="Arial" charset="0"/>
                <a:ea typeface="+mn-ea"/>
                <a:cs typeface="Arial" panose="020B0604020202020204" pitchFamily="34" charset="0"/>
              </a:rPr>
              <a:t>Quick tip: </a:t>
            </a:r>
            <a:r>
              <a:rPr lang="en-gb" sz="900" b="0" kern="1200" noProof="1">
                <a:solidFill>
                  <a:srgbClr val="DF6752"/>
                </a:solidFill>
                <a:latin typeface="Arial" charset="0"/>
                <a:ea typeface="+mn-ea"/>
                <a:cs typeface="Arial" panose="020B0604020202020204" pitchFamily="34" charset="0"/>
              </a:rPr>
              <a:t>Press </a:t>
            </a:r>
            <a:r>
              <a:rPr lang="en-gb" sz="900" b="1" kern="1200" noProof="1">
                <a:solidFill>
                  <a:srgbClr val="DF6752"/>
                </a:solidFill>
                <a:latin typeface="Arial" charset="0"/>
                <a:ea typeface="+mn-ea"/>
                <a:cs typeface="Arial" panose="020B0604020202020204" pitchFamily="34" charset="0"/>
              </a:rPr>
              <a:t>Alt + F9 </a:t>
            </a:r>
            <a:r>
              <a:rPr lang="en-gb" sz="900" b="0" kern="1200" noProof="1">
                <a:solidFill>
                  <a:srgbClr val="DF6752"/>
                </a:solidFill>
                <a:latin typeface="Arial" charset="0"/>
                <a:ea typeface="+mn-ea"/>
                <a:cs typeface="Arial" panose="020B0604020202020204" pitchFamily="34" charset="0"/>
              </a:rPr>
              <a:t>to show gridlines</a:t>
            </a:r>
          </a:p>
          <a:p>
            <a:pPr rtl="0" eaLnBrk="1" hangingPunct="1">
              <a:spcAft>
                <a:spcPts val="600"/>
              </a:spcAft>
              <a:defRPr/>
            </a:pPr>
            <a:endParaRPr lang="da-DK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8" name="Billede 2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73427" y="2241762"/>
            <a:ext cx="368254" cy="393946"/>
          </a:xfrm>
          <a:prstGeom prst="rect">
            <a:avLst/>
          </a:prstGeom>
        </p:spPr>
      </p:pic>
      <p:pic>
        <p:nvPicPr>
          <p:cNvPr id="29" name="Billed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65672" y="3797099"/>
            <a:ext cx="416717" cy="397335"/>
          </a:xfrm>
          <a:prstGeom prst="rect">
            <a:avLst/>
          </a:prstGeom>
        </p:spPr>
      </p:pic>
      <p:sp>
        <p:nvSpPr>
          <p:cNvPr id="31" name="Rektangel 30"/>
          <p:cNvSpPr/>
          <p:nvPr userDrawn="1"/>
        </p:nvSpPr>
        <p:spPr>
          <a:xfrm>
            <a:off x="509551" y="510317"/>
            <a:ext cx="60960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rtl="0"/>
            <a:r>
              <a:rPr lang="en-gb" sz="3600" b="1" spc="300"/>
              <a:t>USER GUIDE</a:t>
            </a:r>
            <a:r>
              <a:rPr lang="en-US" sz="3600" b="1" spc="300" dirty="0" smtClean="0"/>
              <a:t/>
            </a:r>
            <a:br>
              <a:rPr lang="en-US" sz="3600" b="1" spc="300" dirty="0" smtClean="0"/>
            </a:br>
            <a:endParaRPr lang="da-DK" sz="3600" b="1" spc="3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698901" y="2300596"/>
            <a:ext cx="307151" cy="5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2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x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  <p:grpSp>
        <p:nvGrpSpPr>
          <p:cNvPr id="54" name="Gruppe 53"/>
          <p:cNvGrpSpPr/>
          <p:nvPr userDrawn="1"/>
        </p:nvGrpSpPr>
        <p:grpSpPr>
          <a:xfrm>
            <a:off x="4740131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  <p:sp>
        <p:nvSpPr>
          <p:cNvPr id="7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753232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75" name="Title 4"/>
          <p:cNvSpPr>
            <a:spLocks noGrp="1"/>
          </p:cNvSpPr>
          <p:nvPr>
            <p:ph type="title" hasCustomPrompt="1"/>
          </p:nvPr>
        </p:nvSpPr>
        <p:spPr>
          <a:xfrm>
            <a:off x="5331007" y="359273"/>
            <a:ext cx="4490445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6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1008" y="2143359"/>
            <a:ext cx="4490445" cy="37521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/>
            <a:r>
              <a:rPr lang="da-DK" dirty="0" err="1" smtClean="0"/>
              <a:t>Insert</a:t>
            </a:r>
            <a:r>
              <a:rPr lang="da-DK" dirty="0" smtClean="0"/>
              <a:t> </a:t>
            </a:r>
            <a:r>
              <a:rPr lang="da-DK" dirty="0" err="1" smtClean="0"/>
              <a:t>bullets</a:t>
            </a:r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</p:txBody>
      </p:sp>
      <p:grpSp>
        <p:nvGrpSpPr>
          <p:cNvPr id="77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7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5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6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7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8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9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498701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AU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 rtlCol="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/>
              <a:t>HEADLINE</a:t>
            </a:r>
            <a:endParaRPr lang="en-US" dirty="0"/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10057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x Picture righ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42791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427913" y="0"/>
            <a:ext cx="4764087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3446"/>
            <a:ext cx="4683125" cy="147123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3406" y="2101809"/>
            <a:ext cx="4687094" cy="3765591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err="1" smtClean="0"/>
              <a:t>Insert</a:t>
            </a:r>
            <a:r>
              <a:rPr lang="da-DK" dirty="0" smtClean="0"/>
              <a:t>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  <p:grpSp>
        <p:nvGrpSpPr>
          <p:cNvPr id="2" name="Gruppe 1"/>
          <p:cNvGrpSpPr/>
          <p:nvPr userDrawn="1"/>
        </p:nvGrpSpPr>
        <p:grpSpPr>
          <a:xfrm>
            <a:off x="-3502" y="657225"/>
            <a:ext cx="405154" cy="1182460"/>
            <a:chOff x="-3502" y="657225"/>
            <a:chExt cx="405154" cy="1182460"/>
          </a:xfrm>
          <a:solidFill>
            <a:schemeClr val="bg1"/>
          </a:solidFill>
        </p:grpSpPr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28321" y="1768187"/>
              <a:ext cx="73331" cy="7149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36657" y="1685690"/>
              <a:ext cx="164995" cy="153995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24827" y="1605026"/>
              <a:ext cx="276825" cy="234659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-3502" y="1526195"/>
              <a:ext cx="405154" cy="302490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-3502" y="1454698"/>
              <a:ext cx="405154" cy="287824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-3502" y="1379534"/>
              <a:ext cx="405154" cy="278657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-3502" y="1311703"/>
              <a:ext cx="405154" cy="263991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-3502" y="1243872"/>
              <a:ext cx="405154" cy="252991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>
              <a:off x="-3502" y="1174207"/>
              <a:ext cx="405154" cy="245658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>
              <a:off x="-3502" y="1110043"/>
              <a:ext cx="405154" cy="230992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>
              <a:off x="-3502" y="1049545"/>
              <a:ext cx="405154" cy="219992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>
              <a:off x="-3502" y="989048"/>
              <a:ext cx="405154" cy="205326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>
              <a:off x="-3502" y="934049"/>
              <a:ext cx="405154" cy="188827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>
              <a:off x="-3502" y="873551"/>
              <a:ext cx="405154" cy="175994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>
              <a:off x="-3502" y="820387"/>
              <a:ext cx="405154" cy="161328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>
              <a:off x="-3502" y="767221"/>
              <a:ext cx="405154" cy="146662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>
              <a:off x="-3502" y="714057"/>
              <a:ext cx="405154" cy="131995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>
              <a:off x="-3502" y="660892"/>
              <a:ext cx="405154" cy="124662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>
              <a:off x="-3502" y="657225"/>
              <a:ext cx="328157" cy="64165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</p:grpSp>
      <p:pic>
        <p:nvPicPr>
          <p:cNvPr id="55" name="Billede 54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013" y="5803019"/>
            <a:ext cx="1452866" cy="102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7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 righ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527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73446"/>
            <a:ext cx="4454526" cy="147123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31" name="Gruppe 30"/>
          <p:cNvGrpSpPr/>
          <p:nvPr userDrawn="1"/>
        </p:nvGrpSpPr>
        <p:grpSpPr>
          <a:xfrm>
            <a:off x="5466450" y="6027162"/>
            <a:ext cx="1272706" cy="669100"/>
            <a:chOff x="5387975" y="5659438"/>
            <a:chExt cx="1573213" cy="827087"/>
          </a:xfrm>
          <a:solidFill>
            <a:schemeClr val="tx1"/>
          </a:solidFill>
        </p:grpSpPr>
        <p:grpSp>
          <p:nvGrpSpPr>
            <p:cNvPr id="32" name="Gruppe 31"/>
            <p:cNvGrpSpPr/>
            <p:nvPr userDrawn="1"/>
          </p:nvGrpSpPr>
          <p:grpSpPr>
            <a:xfrm>
              <a:off x="5387975" y="6407150"/>
              <a:ext cx="1573213" cy="79375"/>
              <a:chOff x="5387975" y="6407150"/>
              <a:chExt cx="1573213" cy="79375"/>
            </a:xfrm>
            <a:grpFill/>
          </p:grpSpPr>
          <p:sp>
            <p:nvSpPr>
              <p:cNvPr id="37" name="Freeform 29"/>
              <p:cNvSpPr>
                <a:spLocks noEditPoints="1"/>
              </p:cNvSpPr>
              <p:nvPr userDrawn="1"/>
            </p:nvSpPr>
            <p:spPr bwMode="auto">
              <a:xfrm>
                <a:off x="5387975" y="6407150"/>
                <a:ext cx="71438" cy="76200"/>
              </a:xfrm>
              <a:custGeom>
                <a:avLst/>
                <a:gdLst>
                  <a:gd name="T0" fmla="*/ 8 w 22"/>
                  <a:gd name="T1" fmla="*/ 0 h 23"/>
                  <a:gd name="T2" fmla="*/ 8 w 22"/>
                  <a:gd name="T3" fmla="*/ 0 h 23"/>
                  <a:gd name="T4" fmla="*/ 14 w 22"/>
                  <a:gd name="T5" fmla="*/ 0 h 23"/>
                  <a:gd name="T6" fmla="*/ 14 w 22"/>
                  <a:gd name="T7" fmla="*/ 0 h 23"/>
                  <a:gd name="T8" fmla="*/ 22 w 22"/>
                  <a:gd name="T9" fmla="*/ 23 h 23"/>
                  <a:gd name="T10" fmla="*/ 22 w 22"/>
                  <a:gd name="T11" fmla="*/ 23 h 23"/>
                  <a:gd name="T12" fmla="*/ 16 w 22"/>
                  <a:gd name="T13" fmla="*/ 23 h 23"/>
                  <a:gd name="T14" fmla="*/ 16 w 22"/>
                  <a:gd name="T15" fmla="*/ 23 h 23"/>
                  <a:gd name="T16" fmla="*/ 15 w 22"/>
                  <a:gd name="T17" fmla="*/ 19 h 23"/>
                  <a:gd name="T18" fmla="*/ 7 w 22"/>
                  <a:gd name="T19" fmla="*/ 19 h 23"/>
                  <a:gd name="T20" fmla="*/ 6 w 22"/>
                  <a:gd name="T21" fmla="*/ 23 h 23"/>
                  <a:gd name="T22" fmla="*/ 6 w 22"/>
                  <a:gd name="T23" fmla="*/ 23 h 23"/>
                  <a:gd name="T24" fmla="*/ 0 w 22"/>
                  <a:gd name="T25" fmla="*/ 23 h 23"/>
                  <a:gd name="T26" fmla="*/ 0 w 22"/>
                  <a:gd name="T27" fmla="*/ 23 h 23"/>
                  <a:gd name="T28" fmla="*/ 8 w 22"/>
                  <a:gd name="T29" fmla="*/ 0 h 23"/>
                  <a:gd name="T30" fmla="*/ 13 w 22"/>
                  <a:gd name="T31" fmla="*/ 14 h 23"/>
                  <a:gd name="T32" fmla="*/ 11 w 22"/>
                  <a:gd name="T33" fmla="*/ 7 h 23"/>
                  <a:gd name="T34" fmla="*/ 11 w 22"/>
                  <a:gd name="T35" fmla="*/ 7 h 23"/>
                  <a:gd name="T36" fmla="*/ 9 w 22"/>
                  <a:gd name="T37" fmla="*/ 14 h 23"/>
                  <a:gd name="T38" fmla="*/ 13 w 22"/>
                  <a:gd name="T3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8" y="0"/>
                    </a:lnTo>
                    <a:close/>
                    <a:moveTo>
                      <a:pt x="13" y="14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a-DK"/>
              </a:p>
            </p:txBody>
          </p:sp>
          <p:sp>
            <p:nvSpPr>
              <p:cNvPr id="38" name="Freeform 30"/>
              <p:cNvSpPr>
                <a:spLocks noEditPoints="1"/>
              </p:cNvSpPr>
              <p:nvPr userDrawn="1"/>
            </p:nvSpPr>
            <p:spPr bwMode="auto">
              <a:xfrm>
                <a:off x="5484813" y="6407150"/>
                <a:ext cx="73025" cy="76200"/>
              </a:xfrm>
              <a:custGeom>
                <a:avLst/>
                <a:gdLst>
                  <a:gd name="T0" fmla="*/ 8 w 22"/>
                  <a:gd name="T1" fmla="*/ 0 h 23"/>
                  <a:gd name="T2" fmla="*/ 8 w 22"/>
                  <a:gd name="T3" fmla="*/ 0 h 23"/>
                  <a:gd name="T4" fmla="*/ 14 w 22"/>
                  <a:gd name="T5" fmla="*/ 0 h 23"/>
                  <a:gd name="T6" fmla="*/ 14 w 22"/>
                  <a:gd name="T7" fmla="*/ 0 h 23"/>
                  <a:gd name="T8" fmla="*/ 22 w 22"/>
                  <a:gd name="T9" fmla="*/ 23 h 23"/>
                  <a:gd name="T10" fmla="*/ 22 w 22"/>
                  <a:gd name="T11" fmla="*/ 23 h 23"/>
                  <a:gd name="T12" fmla="*/ 16 w 22"/>
                  <a:gd name="T13" fmla="*/ 23 h 23"/>
                  <a:gd name="T14" fmla="*/ 16 w 22"/>
                  <a:gd name="T15" fmla="*/ 23 h 23"/>
                  <a:gd name="T16" fmla="*/ 15 w 22"/>
                  <a:gd name="T17" fmla="*/ 19 h 23"/>
                  <a:gd name="T18" fmla="*/ 7 w 22"/>
                  <a:gd name="T19" fmla="*/ 19 h 23"/>
                  <a:gd name="T20" fmla="*/ 6 w 22"/>
                  <a:gd name="T21" fmla="*/ 23 h 23"/>
                  <a:gd name="T22" fmla="*/ 6 w 22"/>
                  <a:gd name="T23" fmla="*/ 23 h 23"/>
                  <a:gd name="T24" fmla="*/ 0 w 22"/>
                  <a:gd name="T25" fmla="*/ 23 h 23"/>
                  <a:gd name="T26" fmla="*/ 0 w 22"/>
                  <a:gd name="T27" fmla="*/ 23 h 23"/>
                  <a:gd name="T28" fmla="*/ 8 w 22"/>
                  <a:gd name="T29" fmla="*/ 0 h 23"/>
                  <a:gd name="T30" fmla="*/ 13 w 22"/>
                  <a:gd name="T31" fmla="*/ 14 h 23"/>
                  <a:gd name="T32" fmla="*/ 11 w 22"/>
                  <a:gd name="T33" fmla="*/ 7 h 23"/>
                  <a:gd name="T34" fmla="*/ 11 w 22"/>
                  <a:gd name="T35" fmla="*/ 7 h 23"/>
                  <a:gd name="T36" fmla="*/ 9 w 22"/>
                  <a:gd name="T37" fmla="*/ 14 h 23"/>
                  <a:gd name="T38" fmla="*/ 13 w 22"/>
                  <a:gd name="T3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8" y="0"/>
                    </a:lnTo>
                    <a:close/>
                    <a:moveTo>
                      <a:pt x="13" y="14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a-DK"/>
              </a:p>
            </p:txBody>
          </p:sp>
          <p:sp>
            <p:nvSpPr>
              <p:cNvPr id="39" name="Freeform 31"/>
              <p:cNvSpPr>
                <a:spLocks/>
              </p:cNvSpPr>
              <p:nvPr userDrawn="1"/>
            </p:nvSpPr>
            <p:spPr bwMode="auto">
              <a:xfrm>
                <a:off x="5586413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6 w 16"/>
                  <a:gd name="T5" fmla="*/ 0 h 23"/>
                  <a:gd name="T6" fmla="*/ 6 w 16"/>
                  <a:gd name="T7" fmla="*/ 0 h 23"/>
                  <a:gd name="T8" fmla="*/ 6 w 16"/>
                  <a:gd name="T9" fmla="*/ 18 h 23"/>
                  <a:gd name="T10" fmla="*/ 6 w 16"/>
                  <a:gd name="T11" fmla="*/ 18 h 23"/>
                  <a:gd name="T12" fmla="*/ 16 w 16"/>
                  <a:gd name="T13" fmla="*/ 18 h 23"/>
                  <a:gd name="T14" fmla="*/ 16 w 16"/>
                  <a:gd name="T15" fmla="*/ 18 h 23"/>
                  <a:gd name="T16" fmla="*/ 16 w 16"/>
                  <a:gd name="T17" fmla="*/ 23 h 23"/>
                  <a:gd name="T18" fmla="*/ 16 w 16"/>
                  <a:gd name="T19" fmla="*/ 23 h 23"/>
                  <a:gd name="T20" fmla="*/ 0 w 16"/>
                  <a:gd name="T21" fmla="*/ 23 h 23"/>
                  <a:gd name="T22" fmla="*/ 0 w 16"/>
                  <a:gd name="T23" fmla="*/ 23 h 23"/>
                  <a:gd name="T24" fmla="*/ 0 w 16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a-DK"/>
              </a:p>
            </p:txBody>
          </p:sp>
          <p:sp>
            <p:nvSpPr>
              <p:cNvPr id="40" name="Freeform 32"/>
              <p:cNvSpPr>
                <a:spLocks noEditPoints="1"/>
              </p:cNvSpPr>
              <p:nvPr userDrawn="1"/>
            </p:nvSpPr>
            <p:spPr bwMode="auto">
              <a:xfrm>
                <a:off x="5670550" y="6407150"/>
                <a:ext cx="55563" cy="76200"/>
              </a:xfrm>
              <a:custGeom>
                <a:avLst/>
                <a:gdLst>
                  <a:gd name="T0" fmla="*/ 0 w 17"/>
                  <a:gd name="T1" fmla="*/ 0 h 23"/>
                  <a:gd name="T2" fmla="*/ 0 w 17"/>
                  <a:gd name="T3" fmla="*/ 0 h 23"/>
                  <a:gd name="T4" fmla="*/ 9 w 17"/>
                  <a:gd name="T5" fmla="*/ 0 h 23"/>
                  <a:gd name="T6" fmla="*/ 17 w 17"/>
                  <a:gd name="T7" fmla="*/ 6 h 23"/>
                  <a:gd name="T8" fmla="*/ 14 w 17"/>
                  <a:gd name="T9" fmla="*/ 11 h 23"/>
                  <a:gd name="T10" fmla="*/ 14 w 17"/>
                  <a:gd name="T11" fmla="*/ 11 h 23"/>
                  <a:gd name="T12" fmla="*/ 17 w 17"/>
                  <a:gd name="T13" fmla="*/ 17 h 23"/>
                  <a:gd name="T14" fmla="*/ 9 w 17"/>
                  <a:gd name="T15" fmla="*/ 23 h 23"/>
                  <a:gd name="T16" fmla="*/ 0 w 17"/>
                  <a:gd name="T17" fmla="*/ 23 h 23"/>
                  <a:gd name="T18" fmla="*/ 0 w 17"/>
                  <a:gd name="T19" fmla="*/ 23 h 23"/>
                  <a:gd name="T20" fmla="*/ 0 w 17"/>
                  <a:gd name="T21" fmla="*/ 0 h 23"/>
                  <a:gd name="T22" fmla="*/ 8 w 17"/>
                  <a:gd name="T23" fmla="*/ 9 h 23"/>
                  <a:gd name="T24" fmla="*/ 11 w 17"/>
                  <a:gd name="T25" fmla="*/ 7 h 23"/>
                  <a:gd name="T26" fmla="*/ 8 w 17"/>
                  <a:gd name="T27" fmla="*/ 5 h 23"/>
                  <a:gd name="T28" fmla="*/ 6 w 17"/>
                  <a:gd name="T29" fmla="*/ 5 h 23"/>
                  <a:gd name="T30" fmla="*/ 6 w 17"/>
                  <a:gd name="T31" fmla="*/ 5 h 23"/>
                  <a:gd name="T32" fmla="*/ 6 w 17"/>
                  <a:gd name="T33" fmla="*/ 9 h 23"/>
                  <a:gd name="T34" fmla="*/ 6 w 17"/>
                  <a:gd name="T35" fmla="*/ 9 h 23"/>
                  <a:gd name="T36" fmla="*/ 8 w 17"/>
                  <a:gd name="T37" fmla="*/ 9 h 23"/>
                  <a:gd name="T38" fmla="*/ 6 w 17"/>
                  <a:gd name="T39" fmla="*/ 19 h 23"/>
                  <a:gd name="T40" fmla="*/ 9 w 17"/>
                  <a:gd name="T41" fmla="*/ 19 h 23"/>
                  <a:gd name="T42" fmla="*/ 11 w 17"/>
                  <a:gd name="T43" fmla="*/ 16 h 23"/>
                  <a:gd name="T44" fmla="*/ 9 w 17"/>
                  <a:gd name="T45" fmla="*/ 14 h 23"/>
                  <a:gd name="T46" fmla="*/ 6 w 17"/>
                  <a:gd name="T47" fmla="*/ 14 h 23"/>
                  <a:gd name="T48" fmla="*/ 6 w 17"/>
                  <a:gd name="T49" fmla="*/ 14 h 23"/>
                  <a:gd name="T50" fmla="*/ 6 w 17"/>
                  <a:gd name="T51" fmla="*/ 19 h 23"/>
                  <a:gd name="T52" fmla="*/ 6 w 17"/>
                  <a:gd name="T53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5" y="0"/>
                      <a:pt x="17" y="3"/>
                      <a:pt x="17" y="6"/>
                    </a:cubicBezTo>
                    <a:cubicBezTo>
                      <a:pt x="17" y="9"/>
                      <a:pt x="16" y="10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6" y="12"/>
                      <a:pt x="17" y="14"/>
                      <a:pt x="17" y="17"/>
                    </a:cubicBezTo>
                    <a:cubicBezTo>
                      <a:pt x="17" y="21"/>
                      <a:pt x="14" y="23"/>
                      <a:pt x="9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  <a:moveTo>
                      <a:pt x="8" y="9"/>
                    </a:moveTo>
                    <a:cubicBezTo>
                      <a:pt x="10" y="9"/>
                      <a:pt x="11" y="9"/>
                      <a:pt x="11" y="7"/>
                    </a:cubicBezTo>
                    <a:cubicBezTo>
                      <a:pt x="11" y="5"/>
                      <a:pt x="10" y="5"/>
                      <a:pt x="8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lnTo>
                      <a:pt x="8" y="9"/>
                    </a:lnTo>
                    <a:close/>
                    <a:moveTo>
                      <a:pt x="6" y="19"/>
                    </a:move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1" y="18"/>
                      <a:pt x="11" y="16"/>
                    </a:cubicBezTo>
                    <a:cubicBezTo>
                      <a:pt x="11" y="15"/>
                      <a:pt x="10" y="14"/>
                      <a:pt x="9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a-DK"/>
              </a:p>
            </p:txBody>
          </p:sp>
          <p:sp>
            <p:nvSpPr>
              <p:cNvPr id="41" name="Freeform 33"/>
              <p:cNvSpPr>
                <a:spLocks noEditPoints="1"/>
              </p:cNvSpPr>
              <p:nvPr userDrawn="1"/>
            </p:nvSpPr>
            <p:spPr bwMode="auto">
              <a:xfrm>
                <a:off x="5759450" y="6407150"/>
                <a:ext cx="58738" cy="79375"/>
              </a:xfrm>
              <a:custGeom>
                <a:avLst/>
                <a:gdLst>
                  <a:gd name="T0" fmla="*/ 0 w 18"/>
                  <a:gd name="T1" fmla="*/ 18 h 24"/>
                  <a:gd name="T2" fmla="*/ 0 w 18"/>
                  <a:gd name="T3" fmla="*/ 12 h 24"/>
                  <a:gd name="T4" fmla="*/ 0 w 18"/>
                  <a:gd name="T5" fmla="*/ 5 h 24"/>
                  <a:gd name="T6" fmla="*/ 9 w 18"/>
                  <a:gd name="T7" fmla="*/ 0 h 24"/>
                  <a:gd name="T8" fmla="*/ 18 w 18"/>
                  <a:gd name="T9" fmla="*/ 5 h 24"/>
                  <a:gd name="T10" fmla="*/ 18 w 18"/>
                  <a:gd name="T11" fmla="*/ 12 h 24"/>
                  <a:gd name="T12" fmla="*/ 18 w 18"/>
                  <a:gd name="T13" fmla="*/ 18 h 24"/>
                  <a:gd name="T14" fmla="*/ 9 w 18"/>
                  <a:gd name="T15" fmla="*/ 24 h 24"/>
                  <a:gd name="T16" fmla="*/ 0 w 18"/>
                  <a:gd name="T17" fmla="*/ 18 h 24"/>
                  <a:gd name="T18" fmla="*/ 12 w 18"/>
                  <a:gd name="T19" fmla="*/ 16 h 24"/>
                  <a:gd name="T20" fmla="*/ 12 w 18"/>
                  <a:gd name="T21" fmla="*/ 12 h 24"/>
                  <a:gd name="T22" fmla="*/ 12 w 18"/>
                  <a:gd name="T23" fmla="*/ 7 h 24"/>
                  <a:gd name="T24" fmla="*/ 9 w 18"/>
                  <a:gd name="T25" fmla="*/ 5 h 24"/>
                  <a:gd name="T26" fmla="*/ 6 w 18"/>
                  <a:gd name="T27" fmla="*/ 7 h 24"/>
                  <a:gd name="T28" fmla="*/ 6 w 18"/>
                  <a:gd name="T29" fmla="*/ 12 h 24"/>
                  <a:gd name="T30" fmla="*/ 6 w 18"/>
                  <a:gd name="T31" fmla="*/ 16 h 24"/>
                  <a:gd name="T32" fmla="*/ 9 w 18"/>
                  <a:gd name="T33" fmla="*/ 18 h 24"/>
                  <a:gd name="T34" fmla="*/ 12 w 18"/>
                  <a:gd name="T35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24">
                    <a:moveTo>
                      <a:pt x="0" y="18"/>
                    </a:moveTo>
                    <a:cubicBezTo>
                      <a:pt x="0" y="16"/>
                      <a:pt x="0" y="15"/>
                      <a:pt x="0" y="12"/>
                    </a:cubicBezTo>
                    <a:cubicBezTo>
                      <a:pt x="0" y="9"/>
                      <a:pt x="0" y="7"/>
                      <a:pt x="0" y="5"/>
                    </a:cubicBezTo>
                    <a:cubicBezTo>
                      <a:pt x="2" y="2"/>
                      <a:pt x="5" y="0"/>
                      <a:pt x="9" y="0"/>
                    </a:cubicBezTo>
                    <a:cubicBezTo>
                      <a:pt x="13" y="0"/>
                      <a:pt x="17" y="2"/>
                      <a:pt x="18" y="5"/>
                    </a:cubicBezTo>
                    <a:cubicBezTo>
                      <a:pt x="18" y="7"/>
                      <a:pt x="18" y="9"/>
                      <a:pt x="18" y="12"/>
                    </a:cubicBezTo>
                    <a:cubicBezTo>
                      <a:pt x="18" y="15"/>
                      <a:pt x="18" y="16"/>
                      <a:pt x="18" y="18"/>
                    </a:cubicBezTo>
                    <a:cubicBezTo>
                      <a:pt x="17" y="22"/>
                      <a:pt x="13" y="24"/>
                      <a:pt x="9" y="24"/>
                    </a:cubicBezTo>
                    <a:cubicBezTo>
                      <a:pt x="5" y="24"/>
                      <a:pt x="2" y="22"/>
                      <a:pt x="0" y="18"/>
                    </a:cubicBezTo>
                    <a:close/>
                    <a:moveTo>
                      <a:pt x="12" y="16"/>
                    </a:moveTo>
                    <a:cubicBezTo>
                      <a:pt x="12" y="16"/>
                      <a:pt x="12" y="14"/>
                      <a:pt x="12" y="12"/>
                    </a:cubicBezTo>
                    <a:cubicBezTo>
                      <a:pt x="12" y="9"/>
                      <a:pt x="12" y="8"/>
                      <a:pt x="12" y="7"/>
                    </a:cubicBezTo>
                    <a:cubicBezTo>
                      <a:pt x="12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6" y="8"/>
                      <a:pt x="6" y="9"/>
                      <a:pt x="6" y="12"/>
                    </a:cubicBezTo>
                    <a:cubicBezTo>
                      <a:pt x="6" y="14"/>
                      <a:pt x="6" y="16"/>
                      <a:pt x="6" y="16"/>
                    </a:cubicBezTo>
                    <a:cubicBezTo>
                      <a:pt x="7" y="18"/>
                      <a:pt x="8" y="18"/>
                      <a:pt x="9" y="18"/>
                    </a:cubicBezTo>
                    <a:cubicBezTo>
                      <a:pt x="11" y="18"/>
                      <a:pt x="12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a-DK"/>
              </a:p>
            </p:txBody>
          </p:sp>
          <p:sp>
            <p:nvSpPr>
              <p:cNvPr id="42" name="Freeform 34"/>
              <p:cNvSpPr>
                <a:spLocks noEditPoints="1"/>
              </p:cNvSpPr>
              <p:nvPr userDrawn="1"/>
            </p:nvSpPr>
            <p:spPr bwMode="auto">
              <a:xfrm>
                <a:off x="5849938" y="6407150"/>
                <a:ext cx="61913" cy="76200"/>
              </a:xfrm>
              <a:custGeom>
                <a:avLst/>
                <a:gdLst>
                  <a:gd name="T0" fmla="*/ 13 w 19"/>
                  <a:gd name="T1" fmla="*/ 23 h 23"/>
                  <a:gd name="T2" fmla="*/ 12 w 19"/>
                  <a:gd name="T3" fmla="*/ 23 h 23"/>
                  <a:gd name="T4" fmla="*/ 9 w 19"/>
                  <a:gd name="T5" fmla="*/ 15 h 23"/>
                  <a:gd name="T6" fmla="*/ 7 w 19"/>
                  <a:gd name="T7" fmla="*/ 15 h 23"/>
                  <a:gd name="T8" fmla="*/ 6 w 19"/>
                  <a:gd name="T9" fmla="*/ 15 h 23"/>
                  <a:gd name="T10" fmla="*/ 6 w 19"/>
                  <a:gd name="T11" fmla="*/ 23 h 23"/>
                  <a:gd name="T12" fmla="*/ 6 w 19"/>
                  <a:gd name="T13" fmla="*/ 23 h 23"/>
                  <a:gd name="T14" fmla="*/ 1 w 19"/>
                  <a:gd name="T15" fmla="*/ 23 h 23"/>
                  <a:gd name="T16" fmla="*/ 0 w 19"/>
                  <a:gd name="T17" fmla="*/ 23 h 23"/>
                  <a:gd name="T18" fmla="*/ 0 w 19"/>
                  <a:gd name="T19" fmla="*/ 0 h 23"/>
                  <a:gd name="T20" fmla="*/ 1 w 19"/>
                  <a:gd name="T21" fmla="*/ 0 h 23"/>
                  <a:gd name="T22" fmla="*/ 10 w 19"/>
                  <a:gd name="T23" fmla="*/ 0 h 23"/>
                  <a:gd name="T24" fmla="*/ 19 w 19"/>
                  <a:gd name="T25" fmla="*/ 8 h 23"/>
                  <a:gd name="T26" fmla="*/ 15 w 19"/>
                  <a:gd name="T27" fmla="*/ 14 h 23"/>
                  <a:gd name="T28" fmla="*/ 19 w 19"/>
                  <a:gd name="T29" fmla="*/ 23 h 23"/>
                  <a:gd name="T30" fmla="*/ 19 w 19"/>
                  <a:gd name="T31" fmla="*/ 23 h 23"/>
                  <a:gd name="T32" fmla="*/ 13 w 19"/>
                  <a:gd name="T33" fmla="*/ 23 h 23"/>
                  <a:gd name="T34" fmla="*/ 13 w 19"/>
                  <a:gd name="T35" fmla="*/ 8 h 23"/>
                  <a:gd name="T36" fmla="*/ 10 w 19"/>
                  <a:gd name="T37" fmla="*/ 5 h 23"/>
                  <a:gd name="T38" fmla="*/ 7 w 19"/>
                  <a:gd name="T39" fmla="*/ 5 h 23"/>
                  <a:gd name="T40" fmla="*/ 6 w 19"/>
                  <a:gd name="T41" fmla="*/ 5 h 23"/>
                  <a:gd name="T42" fmla="*/ 6 w 19"/>
                  <a:gd name="T43" fmla="*/ 10 h 23"/>
                  <a:gd name="T44" fmla="*/ 7 w 19"/>
                  <a:gd name="T45" fmla="*/ 10 h 23"/>
                  <a:gd name="T46" fmla="*/ 10 w 19"/>
                  <a:gd name="T47" fmla="*/ 10 h 23"/>
                  <a:gd name="T48" fmla="*/ 13 w 19"/>
                  <a:gd name="T4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23">
                    <a:moveTo>
                      <a:pt x="13" y="23"/>
                    </a:moveTo>
                    <a:cubicBezTo>
                      <a:pt x="13" y="23"/>
                      <a:pt x="12" y="23"/>
                      <a:pt x="12" y="2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6" y="0"/>
                      <a:pt x="19" y="3"/>
                      <a:pt x="19" y="8"/>
                    </a:cubicBezTo>
                    <a:cubicBezTo>
                      <a:pt x="19" y="10"/>
                      <a:pt x="17" y="13"/>
                      <a:pt x="15" y="1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lnTo>
                      <a:pt x="13" y="23"/>
                    </a:lnTo>
                    <a:close/>
                    <a:moveTo>
                      <a:pt x="13" y="8"/>
                    </a:moveTo>
                    <a:cubicBezTo>
                      <a:pt x="13" y="6"/>
                      <a:pt x="12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" y="10"/>
                      <a:pt x="13" y="9"/>
                      <a:pt x="1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a-DK"/>
              </a:p>
            </p:txBody>
          </p:sp>
          <p:sp>
            <p:nvSpPr>
              <p:cNvPr id="43" name="Freeform 35"/>
              <p:cNvSpPr>
                <a:spLocks/>
              </p:cNvSpPr>
              <p:nvPr userDrawn="1"/>
            </p:nvSpPr>
            <p:spPr bwMode="auto">
              <a:xfrm>
                <a:off x="5942013" y="6407150"/>
                <a:ext cx="61913" cy="79375"/>
              </a:xfrm>
              <a:custGeom>
                <a:avLst/>
                <a:gdLst>
                  <a:gd name="T0" fmla="*/ 0 w 19"/>
                  <a:gd name="T1" fmla="*/ 12 h 24"/>
                  <a:gd name="T2" fmla="*/ 1 w 19"/>
                  <a:gd name="T3" fmla="*/ 5 h 24"/>
                  <a:gd name="T4" fmla="*/ 9 w 19"/>
                  <a:gd name="T5" fmla="*/ 0 h 24"/>
                  <a:gd name="T6" fmla="*/ 18 w 19"/>
                  <a:gd name="T7" fmla="*/ 5 h 24"/>
                  <a:gd name="T8" fmla="*/ 18 w 19"/>
                  <a:gd name="T9" fmla="*/ 5 h 24"/>
                  <a:gd name="T10" fmla="*/ 13 w 19"/>
                  <a:gd name="T11" fmla="*/ 7 h 24"/>
                  <a:gd name="T12" fmla="*/ 13 w 19"/>
                  <a:gd name="T13" fmla="*/ 7 h 24"/>
                  <a:gd name="T14" fmla="*/ 9 w 19"/>
                  <a:gd name="T15" fmla="*/ 5 h 24"/>
                  <a:gd name="T16" fmla="*/ 6 w 19"/>
                  <a:gd name="T17" fmla="*/ 7 h 24"/>
                  <a:gd name="T18" fmla="*/ 6 w 19"/>
                  <a:gd name="T19" fmla="*/ 12 h 24"/>
                  <a:gd name="T20" fmla="*/ 6 w 19"/>
                  <a:gd name="T21" fmla="*/ 16 h 24"/>
                  <a:gd name="T22" fmla="*/ 9 w 19"/>
                  <a:gd name="T23" fmla="*/ 18 h 24"/>
                  <a:gd name="T24" fmla="*/ 13 w 19"/>
                  <a:gd name="T25" fmla="*/ 17 h 24"/>
                  <a:gd name="T26" fmla="*/ 13 w 19"/>
                  <a:gd name="T27" fmla="*/ 15 h 24"/>
                  <a:gd name="T28" fmla="*/ 13 w 19"/>
                  <a:gd name="T29" fmla="*/ 15 h 24"/>
                  <a:gd name="T30" fmla="*/ 10 w 19"/>
                  <a:gd name="T31" fmla="*/ 15 h 24"/>
                  <a:gd name="T32" fmla="*/ 10 w 19"/>
                  <a:gd name="T33" fmla="*/ 14 h 24"/>
                  <a:gd name="T34" fmla="*/ 10 w 19"/>
                  <a:gd name="T35" fmla="*/ 11 h 24"/>
                  <a:gd name="T36" fmla="*/ 10 w 19"/>
                  <a:gd name="T37" fmla="*/ 10 h 24"/>
                  <a:gd name="T38" fmla="*/ 18 w 19"/>
                  <a:gd name="T39" fmla="*/ 10 h 24"/>
                  <a:gd name="T40" fmla="*/ 19 w 19"/>
                  <a:gd name="T41" fmla="*/ 11 h 24"/>
                  <a:gd name="T42" fmla="*/ 19 w 19"/>
                  <a:gd name="T43" fmla="*/ 12 h 24"/>
                  <a:gd name="T44" fmla="*/ 18 w 19"/>
                  <a:gd name="T45" fmla="*/ 18 h 24"/>
                  <a:gd name="T46" fmla="*/ 9 w 19"/>
                  <a:gd name="T47" fmla="*/ 24 h 24"/>
                  <a:gd name="T48" fmla="*/ 1 w 19"/>
                  <a:gd name="T49" fmla="*/ 18 h 24"/>
                  <a:gd name="T50" fmla="*/ 0 w 19"/>
                  <a:gd name="T5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24">
                    <a:moveTo>
                      <a:pt x="0" y="12"/>
                    </a:moveTo>
                    <a:cubicBezTo>
                      <a:pt x="0" y="9"/>
                      <a:pt x="0" y="7"/>
                      <a:pt x="1" y="5"/>
                    </a:cubicBezTo>
                    <a:cubicBezTo>
                      <a:pt x="2" y="2"/>
                      <a:pt x="5" y="0"/>
                      <a:pt x="9" y="0"/>
                    </a:cubicBezTo>
                    <a:cubicBezTo>
                      <a:pt x="14" y="0"/>
                      <a:pt x="16" y="2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6" y="8"/>
                      <a:pt x="6" y="9"/>
                      <a:pt x="6" y="12"/>
                    </a:cubicBezTo>
                    <a:cubicBezTo>
                      <a:pt x="6" y="14"/>
                      <a:pt x="6" y="16"/>
                      <a:pt x="6" y="16"/>
                    </a:cubicBezTo>
                    <a:cubicBezTo>
                      <a:pt x="7" y="18"/>
                      <a:pt x="8" y="18"/>
                      <a:pt x="9" y="18"/>
                    </a:cubicBezTo>
                    <a:cubicBezTo>
                      <a:pt x="11" y="18"/>
                      <a:pt x="12" y="18"/>
                      <a:pt x="13" y="17"/>
                    </a:cubicBezTo>
                    <a:cubicBezTo>
                      <a:pt x="13" y="16"/>
                      <a:pt x="13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0" y="15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9" y="10"/>
                      <a:pt x="19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5"/>
                      <a:pt x="18" y="16"/>
                      <a:pt x="18" y="18"/>
                    </a:cubicBezTo>
                    <a:cubicBezTo>
                      <a:pt x="17" y="22"/>
                      <a:pt x="14" y="24"/>
                      <a:pt x="9" y="24"/>
                    </a:cubicBezTo>
                    <a:cubicBezTo>
                      <a:pt x="5" y="24"/>
                      <a:pt x="2" y="22"/>
                      <a:pt x="1" y="18"/>
                    </a:cubicBezTo>
                    <a:cubicBezTo>
                      <a:pt x="0" y="16"/>
                      <a:pt x="0" y="15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a-DK"/>
              </a:p>
            </p:txBody>
          </p:sp>
          <p:sp>
            <p:nvSpPr>
              <p:cNvPr id="44" name="Freeform 36"/>
              <p:cNvSpPr>
                <a:spLocks/>
              </p:cNvSpPr>
              <p:nvPr userDrawn="1"/>
            </p:nvSpPr>
            <p:spPr bwMode="auto">
              <a:xfrm>
                <a:off x="6081713" y="6407150"/>
                <a:ext cx="61913" cy="79375"/>
              </a:xfrm>
              <a:custGeom>
                <a:avLst/>
                <a:gdLst>
                  <a:gd name="T0" fmla="*/ 0 w 19"/>
                  <a:gd name="T1" fmla="*/ 14 h 24"/>
                  <a:gd name="T2" fmla="*/ 0 w 19"/>
                  <a:gd name="T3" fmla="*/ 0 h 24"/>
                  <a:gd name="T4" fmla="*/ 1 w 19"/>
                  <a:gd name="T5" fmla="*/ 0 h 24"/>
                  <a:gd name="T6" fmla="*/ 6 w 19"/>
                  <a:gd name="T7" fmla="*/ 0 h 24"/>
                  <a:gd name="T8" fmla="*/ 6 w 19"/>
                  <a:gd name="T9" fmla="*/ 0 h 24"/>
                  <a:gd name="T10" fmla="*/ 6 w 19"/>
                  <a:gd name="T11" fmla="*/ 15 h 24"/>
                  <a:gd name="T12" fmla="*/ 10 w 19"/>
                  <a:gd name="T13" fmla="*/ 18 h 24"/>
                  <a:gd name="T14" fmla="*/ 13 w 19"/>
                  <a:gd name="T15" fmla="*/ 15 h 24"/>
                  <a:gd name="T16" fmla="*/ 13 w 19"/>
                  <a:gd name="T17" fmla="*/ 0 h 24"/>
                  <a:gd name="T18" fmla="*/ 13 w 19"/>
                  <a:gd name="T19" fmla="*/ 0 h 24"/>
                  <a:gd name="T20" fmla="*/ 19 w 19"/>
                  <a:gd name="T21" fmla="*/ 0 h 24"/>
                  <a:gd name="T22" fmla="*/ 19 w 19"/>
                  <a:gd name="T23" fmla="*/ 0 h 24"/>
                  <a:gd name="T24" fmla="*/ 19 w 19"/>
                  <a:gd name="T25" fmla="*/ 14 h 24"/>
                  <a:gd name="T26" fmla="*/ 10 w 19"/>
                  <a:gd name="T27" fmla="*/ 24 h 24"/>
                  <a:gd name="T28" fmla="*/ 0 w 19"/>
                  <a:gd name="T29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4">
                    <a:moveTo>
                      <a:pt x="0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7"/>
                      <a:pt x="8" y="18"/>
                      <a:pt x="10" y="18"/>
                    </a:cubicBezTo>
                    <a:cubicBezTo>
                      <a:pt x="12" y="18"/>
                      <a:pt x="13" y="17"/>
                      <a:pt x="13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20"/>
                      <a:pt x="15" y="24"/>
                      <a:pt x="10" y="24"/>
                    </a:cubicBezTo>
                    <a:cubicBezTo>
                      <a:pt x="4" y="24"/>
                      <a:pt x="0" y="20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a-DK"/>
              </a:p>
            </p:txBody>
          </p:sp>
          <p:sp>
            <p:nvSpPr>
              <p:cNvPr id="45" name="Freeform 37"/>
              <p:cNvSpPr>
                <a:spLocks/>
              </p:cNvSpPr>
              <p:nvPr userDrawn="1"/>
            </p:nvSpPr>
            <p:spPr bwMode="auto">
              <a:xfrm>
                <a:off x="6175375" y="6407150"/>
                <a:ext cx="61913" cy="76200"/>
              </a:xfrm>
              <a:custGeom>
                <a:avLst/>
                <a:gdLst>
                  <a:gd name="T0" fmla="*/ 0 w 19"/>
                  <a:gd name="T1" fmla="*/ 0 h 23"/>
                  <a:gd name="T2" fmla="*/ 1 w 19"/>
                  <a:gd name="T3" fmla="*/ 0 h 23"/>
                  <a:gd name="T4" fmla="*/ 6 w 19"/>
                  <a:gd name="T5" fmla="*/ 0 h 23"/>
                  <a:gd name="T6" fmla="*/ 6 w 19"/>
                  <a:gd name="T7" fmla="*/ 0 h 23"/>
                  <a:gd name="T8" fmla="*/ 13 w 19"/>
                  <a:gd name="T9" fmla="*/ 14 h 23"/>
                  <a:gd name="T10" fmla="*/ 13 w 19"/>
                  <a:gd name="T11" fmla="*/ 14 h 23"/>
                  <a:gd name="T12" fmla="*/ 13 w 19"/>
                  <a:gd name="T13" fmla="*/ 0 h 23"/>
                  <a:gd name="T14" fmla="*/ 14 w 19"/>
                  <a:gd name="T15" fmla="*/ 0 h 23"/>
                  <a:gd name="T16" fmla="*/ 18 w 19"/>
                  <a:gd name="T17" fmla="*/ 0 h 23"/>
                  <a:gd name="T18" fmla="*/ 19 w 19"/>
                  <a:gd name="T19" fmla="*/ 0 h 23"/>
                  <a:gd name="T20" fmla="*/ 19 w 19"/>
                  <a:gd name="T21" fmla="*/ 23 h 23"/>
                  <a:gd name="T22" fmla="*/ 18 w 19"/>
                  <a:gd name="T23" fmla="*/ 23 h 23"/>
                  <a:gd name="T24" fmla="*/ 13 w 19"/>
                  <a:gd name="T25" fmla="*/ 23 h 23"/>
                  <a:gd name="T26" fmla="*/ 13 w 19"/>
                  <a:gd name="T27" fmla="*/ 23 h 23"/>
                  <a:gd name="T28" fmla="*/ 6 w 19"/>
                  <a:gd name="T29" fmla="*/ 10 h 23"/>
                  <a:gd name="T30" fmla="*/ 6 w 19"/>
                  <a:gd name="T31" fmla="*/ 10 h 23"/>
                  <a:gd name="T32" fmla="*/ 6 w 19"/>
                  <a:gd name="T33" fmla="*/ 23 h 23"/>
                  <a:gd name="T34" fmla="*/ 5 w 19"/>
                  <a:gd name="T35" fmla="*/ 23 h 23"/>
                  <a:gd name="T36" fmla="*/ 1 w 19"/>
                  <a:gd name="T37" fmla="*/ 23 h 23"/>
                  <a:gd name="T38" fmla="*/ 0 w 19"/>
                  <a:gd name="T39" fmla="*/ 23 h 23"/>
                  <a:gd name="T40" fmla="*/ 0 w 19"/>
                  <a:gd name="T4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8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a-DK"/>
              </a:p>
            </p:txBody>
          </p:sp>
          <p:sp>
            <p:nvSpPr>
              <p:cNvPr id="46" name="Freeform 38"/>
              <p:cNvSpPr>
                <a:spLocks/>
              </p:cNvSpPr>
              <p:nvPr userDrawn="1"/>
            </p:nvSpPr>
            <p:spPr bwMode="auto">
              <a:xfrm>
                <a:off x="6270625" y="6407150"/>
                <a:ext cx="19050" cy="76200"/>
              </a:xfrm>
              <a:custGeom>
                <a:avLst/>
                <a:gdLst>
                  <a:gd name="T0" fmla="*/ 0 w 6"/>
                  <a:gd name="T1" fmla="*/ 0 h 23"/>
                  <a:gd name="T2" fmla="*/ 1 w 6"/>
                  <a:gd name="T3" fmla="*/ 0 h 23"/>
                  <a:gd name="T4" fmla="*/ 6 w 6"/>
                  <a:gd name="T5" fmla="*/ 0 h 23"/>
                  <a:gd name="T6" fmla="*/ 6 w 6"/>
                  <a:gd name="T7" fmla="*/ 0 h 23"/>
                  <a:gd name="T8" fmla="*/ 6 w 6"/>
                  <a:gd name="T9" fmla="*/ 23 h 23"/>
                  <a:gd name="T10" fmla="*/ 6 w 6"/>
                  <a:gd name="T11" fmla="*/ 23 h 23"/>
                  <a:gd name="T12" fmla="*/ 1 w 6"/>
                  <a:gd name="T13" fmla="*/ 23 h 23"/>
                  <a:gd name="T14" fmla="*/ 0 w 6"/>
                  <a:gd name="T15" fmla="*/ 23 h 23"/>
                  <a:gd name="T16" fmla="*/ 0 w 6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a-DK"/>
              </a:p>
            </p:txBody>
          </p:sp>
          <p:sp>
            <p:nvSpPr>
              <p:cNvPr id="47" name="Freeform 39"/>
              <p:cNvSpPr>
                <a:spLocks/>
              </p:cNvSpPr>
              <p:nvPr userDrawn="1"/>
            </p:nvSpPr>
            <p:spPr bwMode="auto">
              <a:xfrm>
                <a:off x="6319838" y="6407150"/>
                <a:ext cx="68263" cy="76200"/>
              </a:xfrm>
              <a:custGeom>
                <a:avLst/>
                <a:gdLst>
                  <a:gd name="T0" fmla="*/ 8 w 21"/>
                  <a:gd name="T1" fmla="*/ 23 h 23"/>
                  <a:gd name="T2" fmla="*/ 8 w 21"/>
                  <a:gd name="T3" fmla="*/ 23 h 23"/>
                  <a:gd name="T4" fmla="*/ 0 w 21"/>
                  <a:gd name="T5" fmla="*/ 1 h 23"/>
                  <a:gd name="T6" fmla="*/ 1 w 21"/>
                  <a:gd name="T7" fmla="*/ 0 h 23"/>
                  <a:gd name="T8" fmla="*/ 6 w 21"/>
                  <a:gd name="T9" fmla="*/ 0 h 23"/>
                  <a:gd name="T10" fmla="*/ 7 w 21"/>
                  <a:gd name="T11" fmla="*/ 0 h 23"/>
                  <a:gd name="T12" fmla="*/ 11 w 21"/>
                  <a:gd name="T13" fmla="*/ 14 h 23"/>
                  <a:gd name="T14" fmla="*/ 11 w 21"/>
                  <a:gd name="T15" fmla="*/ 14 h 23"/>
                  <a:gd name="T16" fmla="*/ 15 w 21"/>
                  <a:gd name="T17" fmla="*/ 0 h 23"/>
                  <a:gd name="T18" fmla="*/ 15 w 21"/>
                  <a:gd name="T19" fmla="*/ 0 h 23"/>
                  <a:gd name="T20" fmla="*/ 21 w 21"/>
                  <a:gd name="T21" fmla="*/ 0 h 23"/>
                  <a:gd name="T22" fmla="*/ 21 w 21"/>
                  <a:gd name="T23" fmla="*/ 1 h 23"/>
                  <a:gd name="T24" fmla="*/ 14 w 21"/>
                  <a:gd name="T25" fmla="*/ 23 h 23"/>
                  <a:gd name="T26" fmla="*/ 13 w 21"/>
                  <a:gd name="T27" fmla="*/ 23 h 23"/>
                  <a:gd name="T28" fmla="*/ 8 w 21"/>
                  <a:gd name="T2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3">
                    <a:moveTo>
                      <a:pt x="8" y="23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1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lnTo>
                      <a:pt x="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a-DK"/>
              </a:p>
            </p:txBody>
          </p:sp>
          <p:sp>
            <p:nvSpPr>
              <p:cNvPr id="48" name="Freeform 40"/>
              <p:cNvSpPr>
                <a:spLocks/>
              </p:cNvSpPr>
              <p:nvPr userDrawn="1"/>
            </p:nvSpPr>
            <p:spPr bwMode="auto">
              <a:xfrm>
                <a:off x="6416675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16 w 16"/>
                  <a:gd name="T5" fmla="*/ 0 h 23"/>
                  <a:gd name="T6" fmla="*/ 16 w 16"/>
                  <a:gd name="T7" fmla="*/ 0 h 23"/>
                  <a:gd name="T8" fmla="*/ 16 w 16"/>
                  <a:gd name="T9" fmla="*/ 5 h 23"/>
                  <a:gd name="T10" fmla="*/ 16 w 16"/>
                  <a:gd name="T11" fmla="*/ 5 h 23"/>
                  <a:gd name="T12" fmla="*/ 6 w 16"/>
                  <a:gd name="T13" fmla="*/ 5 h 23"/>
                  <a:gd name="T14" fmla="*/ 6 w 16"/>
                  <a:gd name="T15" fmla="*/ 5 h 23"/>
                  <a:gd name="T16" fmla="*/ 6 w 16"/>
                  <a:gd name="T17" fmla="*/ 9 h 23"/>
                  <a:gd name="T18" fmla="*/ 6 w 16"/>
                  <a:gd name="T19" fmla="*/ 9 h 23"/>
                  <a:gd name="T20" fmla="*/ 14 w 16"/>
                  <a:gd name="T21" fmla="*/ 9 h 23"/>
                  <a:gd name="T22" fmla="*/ 14 w 16"/>
                  <a:gd name="T23" fmla="*/ 9 h 23"/>
                  <a:gd name="T24" fmla="*/ 14 w 16"/>
                  <a:gd name="T25" fmla="*/ 14 h 23"/>
                  <a:gd name="T26" fmla="*/ 14 w 16"/>
                  <a:gd name="T27" fmla="*/ 14 h 23"/>
                  <a:gd name="T28" fmla="*/ 6 w 16"/>
                  <a:gd name="T29" fmla="*/ 14 h 23"/>
                  <a:gd name="T30" fmla="*/ 6 w 16"/>
                  <a:gd name="T31" fmla="*/ 14 h 23"/>
                  <a:gd name="T32" fmla="*/ 6 w 16"/>
                  <a:gd name="T33" fmla="*/ 18 h 23"/>
                  <a:gd name="T34" fmla="*/ 6 w 16"/>
                  <a:gd name="T35" fmla="*/ 18 h 23"/>
                  <a:gd name="T36" fmla="*/ 16 w 16"/>
                  <a:gd name="T37" fmla="*/ 18 h 23"/>
                  <a:gd name="T38" fmla="*/ 16 w 16"/>
                  <a:gd name="T39" fmla="*/ 19 h 23"/>
                  <a:gd name="T40" fmla="*/ 16 w 16"/>
                  <a:gd name="T41" fmla="*/ 23 h 23"/>
                  <a:gd name="T42" fmla="*/ 16 w 16"/>
                  <a:gd name="T43" fmla="*/ 23 h 23"/>
                  <a:gd name="T44" fmla="*/ 0 w 16"/>
                  <a:gd name="T45" fmla="*/ 23 h 23"/>
                  <a:gd name="T46" fmla="*/ 0 w 16"/>
                  <a:gd name="T47" fmla="*/ 23 h 23"/>
                  <a:gd name="T48" fmla="*/ 0 w 16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a-DK"/>
              </a:p>
            </p:txBody>
          </p:sp>
          <p:sp>
            <p:nvSpPr>
              <p:cNvPr id="49" name="Freeform 41"/>
              <p:cNvSpPr>
                <a:spLocks noEditPoints="1"/>
              </p:cNvSpPr>
              <p:nvPr userDrawn="1"/>
            </p:nvSpPr>
            <p:spPr bwMode="auto">
              <a:xfrm>
                <a:off x="6502400" y="6407150"/>
                <a:ext cx="58738" cy="76200"/>
              </a:xfrm>
              <a:custGeom>
                <a:avLst/>
                <a:gdLst>
                  <a:gd name="T0" fmla="*/ 12 w 18"/>
                  <a:gd name="T1" fmla="*/ 23 h 23"/>
                  <a:gd name="T2" fmla="*/ 12 w 18"/>
                  <a:gd name="T3" fmla="*/ 23 h 23"/>
                  <a:gd name="T4" fmla="*/ 8 w 18"/>
                  <a:gd name="T5" fmla="*/ 15 h 23"/>
                  <a:gd name="T6" fmla="*/ 6 w 18"/>
                  <a:gd name="T7" fmla="*/ 15 h 23"/>
                  <a:gd name="T8" fmla="*/ 6 w 18"/>
                  <a:gd name="T9" fmla="*/ 15 h 23"/>
                  <a:gd name="T10" fmla="*/ 6 w 18"/>
                  <a:gd name="T11" fmla="*/ 23 h 23"/>
                  <a:gd name="T12" fmla="*/ 5 w 18"/>
                  <a:gd name="T13" fmla="*/ 23 h 23"/>
                  <a:gd name="T14" fmla="*/ 0 w 18"/>
                  <a:gd name="T15" fmla="*/ 23 h 23"/>
                  <a:gd name="T16" fmla="*/ 0 w 18"/>
                  <a:gd name="T17" fmla="*/ 23 h 23"/>
                  <a:gd name="T18" fmla="*/ 0 w 18"/>
                  <a:gd name="T19" fmla="*/ 0 h 23"/>
                  <a:gd name="T20" fmla="*/ 0 w 18"/>
                  <a:gd name="T21" fmla="*/ 0 h 23"/>
                  <a:gd name="T22" fmla="*/ 10 w 18"/>
                  <a:gd name="T23" fmla="*/ 0 h 23"/>
                  <a:gd name="T24" fmla="*/ 18 w 18"/>
                  <a:gd name="T25" fmla="*/ 8 h 23"/>
                  <a:gd name="T26" fmla="*/ 14 w 18"/>
                  <a:gd name="T27" fmla="*/ 14 h 23"/>
                  <a:gd name="T28" fmla="*/ 18 w 18"/>
                  <a:gd name="T29" fmla="*/ 23 h 23"/>
                  <a:gd name="T30" fmla="*/ 18 w 18"/>
                  <a:gd name="T31" fmla="*/ 23 h 23"/>
                  <a:gd name="T32" fmla="*/ 12 w 18"/>
                  <a:gd name="T33" fmla="*/ 23 h 23"/>
                  <a:gd name="T34" fmla="*/ 12 w 18"/>
                  <a:gd name="T35" fmla="*/ 8 h 23"/>
                  <a:gd name="T36" fmla="*/ 9 w 18"/>
                  <a:gd name="T37" fmla="*/ 5 h 23"/>
                  <a:gd name="T38" fmla="*/ 6 w 18"/>
                  <a:gd name="T39" fmla="*/ 5 h 23"/>
                  <a:gd name="T40" fmla="*/ 6 w 18"/>
                  <a:gd name="T41" fmla="*/ 5 h 23"/>
                  <a:gd name="T42" fmla="*/ 6 w 18"/>
                  <a:gd name="T43" fmla="*/ 10 h 23"/>
                  <a:gd name="T44" fmla="*/ 6 w 18"/>
                  <a:gd name="T45" fmla="*/ 10 h 23"/>
                  <a:gd name="T46" fmla="*/ 9 w 18"/>
                  <a:gd name="T47" fmla="*/ 10 h 23"/>
                  <a:gd name="T48" fmla="*/ 12 w 18"/>
                  <a:gd name="T4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" h="23">
                    <a:moveTo>
                      <a:pt x="12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8" y="3"/>
                      <a:pt x="18" y="8"/>
                    </a:cubicBezTo>
                    <a:cubicBezTo>
                      <a:pt x="18" y="10"/>
                      <a:pt x="16" y="13"/>
                      <a:pt x="14" y="1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lnTo>
                      <a:pt x="12" y="23"/>
                    </a:lnTo>
                    <a:close/>
                    <a:moveTo>
                      <a:pt x="12" y="8"/>
                    </a:moveTo>
                    <a:cubicBezTo>
                      <a:pt x="12" y="6"/>
                      <a:pt x="11" y="5"/>
                      <a:pt x="9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1" y="10"/>
                      <a:pt x="12" y="9"/>
                      <a:pt x="1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a-DK"/>
              </a:p>
            </p:txBody>
          </p:sp>
          <p:sp>
            <p:nvSpPr>
              <p:cNvPr id="50" name="Freeform 42"/>
              <p:cNvSpPr>
                <a:spLocks/>
              </p:cNvSpPr>
              <p:nvPr userDrawn="1"/>
            </p:nvSpPr>
            <p:spPr bwMode="auto">
              <a:xfrm>
                <a:off x="6589713" y="6407150"/>
                <a:ext cx="61913" cy="79375"/>
              </a:xfrm>
              <a:custGeom>
                <a:avLst/>
                <a:gdLst>
                  <a:gd name="T0" fmla="*/ 0 w 19"/>
                  <a:gd name="T1" fmla="*/ 20 h 24"/>
                  <a:gd name="T2" fmla="*/ 0 w 19"/>
                  <a:gd name="T3" fmla="*/ 20 h 24"/>
                  <a:gd name="T4" fmla="*/ 3 w 19"/>
                  <a:gd name="T5" fmla="*/ 16 h 24"/>
                  <a:gd name="T6" fmla="*/ 3 w 19"/>
                  <a:gd name="T7" fmla="*/ 16 h 24"/>
                  <a:gd name="T8" fmla="*/ 9 w 19"/>
                  <a:gd name="T9" fmla="*/ 19 h 24"/>
                  <a:gd name="T10" fmla="*/ 13 w 19"/>
                  <a:gd name="T11" fmla="*/ 16 h 24"/>
                  <a:gd name="T12" fmla="*/ 10 w 19"/>
                  <a:gd name="T13" fmla="*/ 14 h 24"/>
                  <a:gd name="T14" fmla="*/ 8 w 19"/>
                  <a:gd name="T15" fmla="*/ 14 h 24"/>
                  <a:gd name="T16" fmla="*/ 1 w 19"/>
                  <a:gd name="T17" fmla="*/ 7 h 24"/>
                  <a:gd name="T18" fmla="*/ 9 w 19"/>
                  <a:gd name="T19" fmla="*/ 0 h 24"/>
                  <a:gd name="T20" fmla="*/ 18 w 19"/>
                  <a:gd name="T21" fmla="*/ 2 h 24"/>
                  <a:gd name="T22" fmla="*/ 18 w 19"/>
                  <a:gd name="T23" fmla="*/ 3 h 24"/>
                  <a:gd name="T24" fmla="*/ 15 w 19"/>
                  <a:gd name="T25" fmla="*/ 7 h 24"/>
                  <a:gd name="T26" fmla="*/ 15 w 19"/>
                  <a:gd name="T27" fmla="*/ 7 h 24"/>
                  <a:gd name="T28" fmla="*/ 9 w 19"/>
                  <a:gd name="T29" fmla="*/ 5 h 24"/>
                  <a:gd name="T30" fmla="*/ 7 w 19"/>
                  <a:gd name="T31" fmla="*/ 7 h 24"/>
                  <a:gd name="T32" fmla="*/ 10 w 19"/>
                  <a:gd name="T33" fmla="*/ 9 h 24"/>
                  <a:gd name="T34" fmla="*/ 11 w 19"/>
                  <a:gd name="T35" fmla="*/ 9 h 24"/>
                  <a:gd name="T36" fmla="*/ 19 w 19"/>
                  <a:gd name="T37" fmla="*/ 16 h 24"/>
                  <a:gd name="T38" fmla="*/ 9 w 19"/>
                  <a:gd name="T39" fmla="*/ 24 h 24"/>
                  <a:gd name="T40" fmla="*/ 0 w 19"/>
                  <a:gd name="T4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4">
                    <a:moveTo>
                      <a:pt x="0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5" y="17"/>
                      <a:pt x="7" y="19"/>
                      <a:pt x="9" y="19"/>
                    </a:cubicBezTo>
                    <a:cubicBezTo>
                      <a:pt x="11" y="19"/>
                      <a:pt x="13" y="18"/>
                      <a:pt x="13" y="16"/>
                    </a:cubicBezTo>
                    <a:cubicBezTo>
                      <a:pt x="13" y="15"/>
                      <a:pt x="12" y="15"/>
                      <a:pt x="10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3" y="14"/>
                      <a:pt x="1" y="11"/>
                      <a:pt x="1" y="7"/>
                    </a:cubicBezTo>
                    <a:cubicBezTo>
                      <a:pt x="1" y="3"/>
                      <a:pt x="4" y="0"/>
                      <a:pt x="9" y="0"/>
                    </a:cubicBezTo>
                    <a:cubicBezTo>
                      <a:pt x="13" y="0"/>
                      <a:pt x="16" y="1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3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7" y="7"/>
                    </a:cubicBezTo>
                    <a:cubicBezTo>
                      <a:pt x="7" y="8"/>
                      <a:pt x="8" y="8"/>
                      <a:pt x="10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6" y="10"/>
                      <a:pt x="19" y="12"/>
                      <a:pt x="19" y="16"/>
                    </a:cubicBezTo>
                    <a:cubicBezTo>
                      <a:pt x="19" y="21"/>
                      <a:pt x="15" y="24"/>
                      <a:pt x="9" y="24"/>
                    </a:cubicBezTo>
                    <a:cubicBezTo>
                      <a:pt x="6" y="24"/>
                      <a:pt x="2" y="22"/>
                      <a:pt x="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a-DK"/>
              </a:p>
            </p:txBody>
          </p:sp>
          <p:sp>
            <p:nvSpPr>
              <p:cNvPr id="51" name="Freeform 43"/>
              <p:cNvSpPr>
                <a:spLocks/>
              </p:cNvSpPr>
              <p:nvPr userDrawn="1"/>
            </p:nvSpPr>
            <p:spPr bwMode="auto">
              <a:xfrm>
                <a:off x="6681788" y="6407150"/>
                <a:ext cx="19050" cy="76200"/>
              </a:xfrm>
              <a:custGeom>
                <a:avLst/>
                <a:gdLst>
                  <a:gd name="T0" fmla="*/ 0 w 6"/>
                  <a:gd name="T1" fmla="*/ 0 h 23"/>
                  <a:gd name="T2" fmla="*/ 1 w 6"/>
                  <a:gd name="T3" fmla="*/ 0 h 23"/>
                  <a:gd name="T4" fmla="*/ 6 w 6"/>
                  <a:gd name="T5" fmla="*/ 0 h 23"/>
                  <a:gd name="T6" fmla="*/ 6 w 6"/>
                  <a:gd name="T7" fmla="*/ 0 h 23"/>
                  <a:gd name="T8" fmla="*/ 6 w 6"/>
                  <a:gd name="T9" fmla="*/ 23 h 23"/>
                  <a:gd name="T10" fmla="*/ 6 w 6"/>
                  <a:gd name="T11" fmla="*/ 23 h 23"/>
                  <a:gd name="T12" fmla="*/ 1 w 6"/>
                  <a:gd name="T13" fmla="*/ 23 h 23"/>
                  <a:gd name="T14" fmla="*/ 0 w 6"/>
                  <a:gd name="T15" fmla="*/ 23 h 23"/>
                  <a:gd name="T16" fmla="*/ 0 w 6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a-DK"/>
              </a:p>
            </p:txBody>
          </p:sp>
          <p:sp>
            <p:nvSpPr>
              <p:cNvPr id="52" name="Freeform 44"/>
              <p:cNvSpPr>
                <a:spLocks/>
              </p:cNvSpPr>
              <p:nvPr userDrawn="1"/>
            </p:nvSpPr>
            <p:spPr bwMode="auto">
              <a:xfrm>
                <a:off x="6729413" y="6407150"/>
                <a:ext cx="61913" cy="76200"/>
              </a:xfrm>
              <a:custGeom>
                <a:avLst/>
                <a:gdLst>
                  <a:gd name="T0" fmla="*/ 7 w 19"/>
                  <a:gd name="T1" fmla="*/ 23 h 23"/>
                  <a:gd name="T2" fmla="*/ 7 w 19"/>
                  <a:gd name="T3" fmla="*/ 23 h 23"/>
                  <a:gd name="T4" fmla="*/ 7 w 19"/>
                  <a:gd name="T5" fmla="*/ 23 h 23"/>
                  <a:gd name="T6" fmla="*/ 7 w 19"/>
                  <a:gd name="T7" fmla="*/ 23 h 23"/>
                  <a:gd name="T8" fmla="*/ 7 w 19"/>
                  <a:gd name="T9" fmla="*/ 23 h 23"/>
                  <a:gd name="T10" fmla="*/ 7 w 19"/>
                  <a:gd name="T11" fmla="*/ 6 h 23"/>
                  <a:gd name="T12" fmla="*/ 6 w 19"/>
                  <a:gd name="T13" fmla="*/ 5 h 23"/>
                  <a:gd name="T14" fmla="*/ 6 w 19"/>
                  <a:gd name="T15" fmla="*/ 5 h 23"/>
                  <a:gd name="T16" fmla="*/ 1 w 19"/>
                  <a:gd name="T17" fmla="*/ 5 h 23"/>
                  <a:gd name="T18" fmla="*/ 1 w 19"/>
                  <a:gd name="T19" fmla="*/ 5 h 23"/>
                  <a:gd name="T20" fmla="*/ 0 w 19"/>
                  <a:gd name="T21" fmla="*/ 5 h 23"/>
                  <a:gd name="T22" fmla="*/ 0 w 19"/>
                  <a:gd name="T23" fmla="*/ 5 h 23"/>
                  <a:gd name="T24" fmla="*/ 0 w 19"/>
                  <a:gd name="T25" fmla="*/ 5 h 23"/>
                  <a:gd name="T26" fmla="*/ 0 w 19"/>
                  <a:gd name="T27" fmla="*/ 5 h 23"/>
                  <a:gd name="T28" fmla="*/ 0 w 19"/>
                  <a:gd name="T29" fmla="*/ 0 h 23"/>
                  <a:gd name="T30" fmla="*/ 1 w 19"/>
                  <a:gd name="T31" fmla="*/ 0 h 23"/>
                  <a:gd name="T32" fmla="*/ 1 w 19"/>
                  <a:gd name="T33" fmla="*/ 0 h 23"/>
                  <a:gd name="T34" fmla="*/ 18 w 19"/>
                  <a:gd name="T35" fmla="*/ 0 h 23"/>
                  <a:gd name="T36" fmla="*/ 19 w 19"/>
                  <a:gd name="T37" fmla="*/ 0 h 23"/>
                  <a:gd name="T38" fmla="*/ 19 w 19"/>
                  <a:gd name="T39" fmla="*/ 0 h 23"/>
                  <a:gd name="T40" fmla="*/ 19 w 19"/>
                  <a:gd name="T41" fmla="*/ 0 h 23"/>
                  <a:gd name="T42" fmla="*/ 19 w 19"/>
                  <a:gd name="T43" fmla="*/ 5 h 23"/>
                  <a:gd name="T44" fmla="*/ 19 w 19"/>
                  <a:gd name="T45" fmla="*/ 5 h 23"/>
                  <a:gd name="T46" fmla="*/ 19 w 19"/>
                  <a:gd name="T47" fmla="*/ 5 h 23"/>
                  <a:gd name="T48" fmla="*/ 18 w 19"/>
                  <a:gd name="T49" fmla="*/ 5 h 23"/>
                  <a:gd name="T50" fmla="*/ 13 w 19"/>
                  <a:gd name="T51" fmla="*/ 5 h 23"/>
                  <a:gd name="T52" fmla="*/ 13 w 19"/>
                  <a:gd name="T53" fmla="*/ 5 h 23"/>
                  <a:gd name="T54" fmla="*/ 13 w 19"/>
                  <a:gd name="T55" fmla="*/ 6 h 23"/>
                  <a:gd name="T56" fmla="*/ 13 w 19"/>
                  <a:gd name="T57" fmla="*/ 6 h 23"/>
                  <a:gd name="T58" fmla="*/ 13 w 19"/>
                  <a:gd name="T59" fmla="*/ 23 h 23"/>
                  <a:gd name="T60" fmla="*/ 13 w 19"/>
                  <a:gd name="T61" fmla="*/ 23 h 23"/>
                  <a:gd name="T62" fmla="*/ 12 w 19"/>
                  <a:gd name="T63" fmla="*/ 23 h 23"/>
                  <a:gd name="T64" fmla="*/ 12 w 19"/>
                  <a:gd name="T65" fmla="*/ 23 h 23"/>
                  <a:gd name="T66" fmla="*/ 7 w 19"/>
                  <a:gd name="T6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a-DK"/>
              </a:p>
            </p:txBody>
          </p:sp>
          <p:sp>
            <p:nvSpPr>
              <p:cNvPr id="53" name="Freeform 45"/>
              <p:cNvSpPr>
                <a:spLocks/>
              </p:cNvSpPr>
              <p:nvPr userDrawn="1"/>
            </p:nvSpPr>
            <p:spPr bwMode="auto">
              <a:xfrm>
                <a:off x="6821488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15 w 16"/>
                  <a:gd name="T5" fmla="*/ 0 h 23"/>
                  <a:gd name="T6" fmla="*/ 16 w 16"/>
                  <a:gd name="T7" fmla="*/ 0 h 23"/>
                  <a:gd name="T8" fmla="*/ 16 w 16"/>
                  <a:gd name="T9" fmla="*/ 5 h 23"/>
                  <a:gd name="T10" fmla="*/ 15 w 16"/>
                  <a:gd name="T11" fmla="*/ 5 h 23"/>
                  <a:gd name="T12" fmla="*/ 6 w 16"/>
                  <a:gd name="T13" fmla="*/ 5 h 23"/>
                  <a:gd name="T14" fmla="*/ 6 w 16"/>
                  <a:gd name="T15" fmla="*/ 5 h 23"/>
                  <a:gd name="T16" fmla="*/ 6 w 16"/>
                  <a:gd name="T17" fmla="*/ 9 h 23"/>
                  <a:gd name="T18" fmla="*/ 6 w 16"/>
                  <a:gd name="T19" fmla="*/ 9 h 23"/>
                  <a:gd name="T20" fmla="*/ 14 w 16"/>
                  <a:gd name="T21" fmla="*/ 9 h 23"/>
                  <a:gd name="T22" fmla="*/ 14 w 16"/>
                  <a:gd name="T23" fmla="*/ 9 h 23"/>
                  <a:gd name="T24" fmla="*/ 14 w 16"/>
                  <a:gd name="T25" fmla="*/ 14 h 23"/>
                  <a:gd name="T26" fmla="*/ 14 w 16"/>
                  <a:gd name="T27" fmla="*/ 14 h 23"/>
                  <a:gd name="T28" fmla="*/ 6 w 16"/>
                  <a:gd name="T29" fmla="*/ 14 h 23"/>
                  <a:gd name="T30" fmla="*/ 6 w 16"/>
                  <a:gd name="T31" fmla="*/ 14 h 23"/>
                  <a:gd name="T32" fmla="*/ 6 w 16"/>
                  <a:gd name="T33" fmla="*/ 18 h 23"/>
                  <a:gd name="T34" fmla="*/ 6 w 16"/>
                  <a:gd name="T35" fmla="*/ 18 h 23"/>
                  <a:gd name="T36" fmla="*/ 15 w 16"/>
                  <a:gd name="T37" fmla="*/ 18 h 23"/>
                  <a:gd name="T38" fmla="*/ 16 w 16"/>
                  <a:gd name="T39" fmla="*/ 19 h 23"/>
                  <a:gd name="T40" fmla="*/ 16 w 16"/>
                  <a:gd name="T41" fmla="*/ 23 h 23"/>
                  <a:gd name="T42" fmla="*/ 15 w 16"/>
                  <a:gd name="T43" fmla="*/ 23 h 23"/>
                  <a:gd name="T44" fmla="*/ 0 w 16"/>
                  <a:gd name="T45" fmla="*/ 23 h 23"/>
                  <a:gd name="T46" fmla="*/ 0 w 16"/>
                  <a:gd name="T47" fmla="*/ 23 h 23"/>
                  <a:gd name="T48" fmla="*/ 0 w 16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a-DK"/>
              </a:p>
            </p:txBody>
          </p:sp>
          <p:sp>
            <p:nvSpPr>
              <p:cNvPr id="54" name="Freeform 46"/>
              <p:cNvSpPr>
                <a:spLocks/>
              </p:cNvSpPr>
              <p:nvPr userDrawn="1"/>
            </p:nvSpPr>
            <p:spPr bwMode="auto">
              <a:xfrm>
                <a:off x="6899275" y="6407150"/>
                <a:ext cx="61913" cy="76200"/>
              </a:xfrm>
              <a:custGeom>
                <a:avLst/>
                <a:gdLst>
                  <a:gd name="T0" fmla="*/ 7 w 19"/>
                  <a:gd name="T1" fmla="*/ 23 h 23"/>
                  <a:gd name="T2" fmla="*/ 7 w 19"/>
                  <a:gd name="T3" fmla="*/ 23 h 23"/>
                  <a:gd name="T4" fmla="*/ 6 w 19"/>
                  <a:gd name="T5" fmla="*/ 23 h 23"/>
                  <a:gd name="T6" fmla="*/ 6 w 19"/>
                  <a:gd name="T7" fmla="*/ 23 h 23"/>
                  <a:gd name="T8" fmla="*/ 6 w 19"/>
                  <a:gd name="T9" fmla="*/ 23 h 23"/>
                  <a:gd name="T10" fmla="*/ 6 w 19"/>
                  <a:gd name="T11" fmla="*/ 6 h 23"/>
                  <a:gd name="T12" fmla="*/ 6 w 19"/>
                  <a:gd name="T13" fmla="*/ 5 h 23"/>
                  <a:gd name="T14" fmla="*/ 6 w 19"/>
                  <a:gd name="T15" fmla="*/ 5 h 23"/>
                  <a:gd name="T16" fmla="*/ 1 w 19"/>
                  <a:gd name="T17" fmla="*/ 5 h 23"/>
                  <a:gd name="T18" fmla="*/ 0 w 19"/>
                  <a:gd name="T19" fmla="*/ 5 h 23"/>
                  <a:gd name="T20" fmla="*/ 0 w 19"/>
                  <a:gd name="T21" fmla="*/ 5 h 23"/>
                  <a:gd name="T22" fmla="*/ 0 w 19"/>
                  <a:gd name="T23" fmla="*/ 5 h 23"/>
                  <a:gd name="T24" fmla="*/ 0 w 19"/>
                  <a:gd name="T25" fmla="*/ 5 h 23"/>
                  <a:gd name="T26" fmla="*/ 0 w 19"/>
                  <a:gd name="T27" fmla="*/ 5 h 23"/>
                  <a:gd name="T28" fmla="*/ 0 w 19"/>
                  <a:gd name="T29" fmla="*/ 0 h 23"/>
                  <a:gd name="T30" fmla="*/ 0 w 19"/>
                  <a:gd name="T31" fmla="*/ 0 h 23"/>
                  <a:gd name="T32" fmla="*/ 1 w 19"/>
                  <a:gd name="T33" fmla="*/ 0 h 23"/>
                  <a:gd name="T34" fmla="*/ 18 w 19"/>
                  <a:gd name="T35" fmla="*/ 0 h 23"/>
                  <a:gd name="T36" fmla="*/ 18 w 19"/>
                  <a:gd name="T37" fmla="*/ 0 h 23"/>
                  <a:gd name="T38" fmla="*/ 19 w 19"/>
                  <a:gd name="T39" fmla="*/ 0 h 23"/>
                  <a:gd name="T40" fmla="*/ 19 w 19"/>
                  <a:gd name="T41" fmla="*/ 0 h 23"/>
                  <a:gd name="T42" fmla="*/ 19 w 19"/>
                  <a:gd name="T43" fmla="*/ 5 h 23"/>
                  <a:gd name="T44" fmla="*/ 18 w 19"/>
                  <a:gd name="T45" fmla="*/ 5 h 23"/>
                  <a:gd name="T46" fmla="*/ 18 w 19"/>
                  <a:gd name="T47" fmla="*/ 5 h 23"/>
                  <a:gd name="T48" fmla="*/ 18 w 19"/>
                  <a:gd name="T49" fmla="*/ 5 h 23"/>
                  <a:gd name="T50" fmla="*/ 13 w 19"/>
                  <a:gd name="T51" fmla="*/ 5 h 23"/>
                  <a:gd name="T52" fmla="*/ 12 w 19"/>
                  <a:gd name="T53" fmla="*/ 5 h 23"/>
                  <a:gd name="T54" fmla="*/ 12 w 19"/>
                  <a:gd name="T55" fmla="*/ 6 h 23"/>
                  <a:gd name="T56" fmla="*/ 12 w 19"/>
                  <a:gd name="T57" fmla="*/ 6 h 23"/>
                  <a:gd name="T58" fmla="*/ 12 w 19"/>
                  <a:gd name="T59" fmla="*/ 23 h 23"/>
                  <a:gd name="T60" fmla="*/ 12 w 19"/>
                  <a:gd name="T61" fmla="*/ 23 h 23"/>
                  <a:gd name="T62" fmla="*/ 12 w 19"/>
                  <a:gd name="T63" fmla="*/ 23 h 23"/>
                  <a:gd name="T64" fmla="*/ 12 w 19"/>
                  <a:gd name="T65" fmla="*/ 23 h 23"/>
                  <a:gd name="T66" fmla="*/ 7 w 19"/>
                  <a:gd name="T6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a-DK"/>
              </a:p>
            </p:txBody>
          </p:sp>
        </p:grpSp>
        <p:grpSp>
          <p:nvGrpSpPr>
            <p:cNvPr id="33" name="Gruppe 32"/>
            <p:cNvGrpSpPr/>
            <p:nvPr userDrawn="1"/>
          </p:nvGrpSpPr>
          <p:grpSpPr>
            <a:xfrm>
              <a:off x="5880100" y="5659438"/>
              <a:ext cx="511175" cy="544512"/>
              <a:chOff x="5880100" y="5659438"/>
              <a:chExt cx="511175" cy="544512"/>
            </a:xfrm>
            <a:grpFill/>
          </p:grpSpPr>
          <p:sp>
            <p:nvSpPr>
              <p:cNvPr id="34" name="Freeform 47"/>
              <p:cNvSpPr>
                <a:spLocks/>
              </p:cNvSpPr>
              <p:nvPr userDrawn="1"/>
            </p:nvSpPr>
            <p:spPr bwMode="auto">
              <a:xfrm>
                <a:off x="6143625" y="5678488"/>
                <a:ext cx="247650" cy="496887"/>
              </a:xfrm>
              <a:custGeom>
                <a:avLst/>
                <a:gdLst>
                  <a:gd name="T0" fmla="*/ 76 w 76"/>
                  <a:gd name="T1" fmla="*/ 123 h 151"/>
                  <a:gd name="T2" fmla="*/ 60 w 76"/>
                  <a:gd name="T3" fmla="*/ 115 h 151"/>
                  <a:gd name="T4" fmla="*/ 45 w 76"/>
                  <a:gd name="T5" fmla="*/ 52 h 151"/>
                  <a:gd name="T6" fmla="*/ 53 w 76"/>
                  <a:gd name="T7" fmla="*/ 0 h 151"/>
                  <a:gd name="T8" fmla="*/ 53 w 76"/>
                  <a:gd name="T9" fmla="*/ 0 h 151"/>
                  <a:gd name="T10" fmla="*/ 30 w 76"/>
                  <a:gd name="T11" fmla="*/ 57 h 151"/>
                  <a:gd name="T12" fmla="*/ 44 w 76"/>
                  <a:gd name="T13" fmla="*/ 151 h 151"/>
                  <a:gd name="T14" fmla="*/ 76 w 76"/>
                  <a:gd name="T15" fmla="*/ 12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151">
                    <a:moveTo>
                      <a:pt x="76" y="123"/>
                    </a:moveTo>
                    <a:cubicBezTo>
                      <a:pt x="72" y="121"/>
                      <a:pt x="68" y="119"/>
                      <a:pt x="60" y="115"/>
                    </a:cubicBezTo>
                    <a:cubicBezTo>
                      <a:pt x="40" y="103"/>
                      <a:pt x="34" y="84"/>
                      <a:pt x="45" y="52"/>
                    </a:cubicBezTo>
                    <a:cubicBezTo>
                      <a:pt x="52" y="33"/>
                      <a:pt x="55" y="17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21"/>
                      <a:pt x="44" y="34"/>
                      <a:pt x="30" y="57"/>
                    </a:cubicBezTo>
                    <a:cubicBezTo>
                      <a:pt x="0" y="105"/>
                      <a:pt x="30" y="140"/>
                      <a:pt x="44" y="151"/>
                    </a:cubicBezTo>
                    <a:cubicBezTo>
                      <a:pt x="57" y="144"/>
                      <a:pt x="68" y="135"/>
                      <a:pt x="76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a-DK"/>
              </a:p>
            </p:txBody>
          </p:sp>
          <p:sp>
            <p:nvSpPr>
              <p:cNvPr id="35" name="Freeform 48"/>
              <p:cNvSpPr>
                <a:spLocks/>
              </p:cNvSpPr>
              <p:nvPr userDrawn="1"/>
            </p:nvSpPr>
            <p:spPr bwMode="auto">
              <a:xfrm>
                <a:off x="5997575" y="5665788"/>
                <a:ext cx="301625" cy="538162"/>
              </a:xfrm>
              <a:custGeom>
                <a:avLst/>
                <a:gdLst>
                  <a:gd name="T0" fmla="*/ 61 w 93"/>
                  <a:gd name="T1" fmla="*/ 59 h 164"/>
                  <a:gd name="T2" fmla="*/ 93 w 93"/>
                  <a:gd name="T3" fmla="*/ 1 h 164"/>
                  <a:gd name="T4" fmla="*/ 92 w 93"/>
                  <a:gd name="T5" fmla="*/ 0 h 164"/>
                  <a:gd name="T6" fmla="*/ 38 w 93"/>
                  <a:gd name="T7" fmla="*/ 58 h 164"/>
                  <a:gd name="T8" fmla="*/ 11 w 93"/>
                  <a:gd name="T9" fmla="*/ 154 h 164"/>
                  <a:gd name="T10" fmla="*/ 51 w 93"/>
                  <a:gd name="T11" fmla="*/ 164 h 164"/>
                  <a:gd name="T12" fmla="*/ 60 w 93"/>
                  <a:gd name="T13" fmla="*/ 163 h 164"/>
                  <a:gd name="T14" fmla="*/ 61 w 93"/>
                  <a:gd name="T15" fmla="*/ 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164">
                    <a:moveTo>
                      <a:pt x="61" y="59"/>
                    </a:moveTo>
                    <a:cubicBezTo>
                      <a:pt x="84" y="32"/>
                      <a:pt x="91" y="19"/>
                      <a:pt x="93" y="1"/>
                    </a:cubicBezTo>
                    <a:cubicBezTo>
                      <a:pt x="93" y="0"/>
                      <a:pt x="92" y="0"/>
                      <a:pt x="92" y="0"/>
                    </a:cubicBezTo>
                    <a:cubicBezTo>
                      <a:pt x="87" y="23"/>
                      <a:pt x="73" y="34"/>
                      <a:pt x="38" y="58"/>
                    </a:cubicBezTo>
                    <a:cubicBezTo>
                      <a:pt x="0" y="83"/>
                      <a:pt x="2" y="127"/>
                      <a:pt x="11" y="154"/>
                    </a:cubicBezTo>
                    <a:cubicBezTo>
                      <a:pt x="23" y="160"/>
                      <a:pt x="36" y="164"/>
                      <a:pt x="51" y="164"/>
                    </a:cubicBezTo>
                    <a:cubicBezTo>
                      <a:pt x="54" y="164"/>
                      <a:pt x="57" y="164"/>
                      <a:pt x="60" y="163"/>
                    </a:cubicBezTo>
                    <a:cubicBezTo>
                      <a:pt x="32" y="122"/>
                      <a:pt x="34" y="90"/>
                      <a:pt x="6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a-DK"/>
              </a:p>
            </p:txBody>
          </p:sp>
          <p:sp>
            <p:nvSpPr>
              <p:cNvPr id="36" name="Freeform 49"/>
              <p:cNvSpPr>
                <a:spLocks/>
              </p:cNvSpPr>
              <p:nvPr userDrawn="1"/>
            </p:nvSpPr>
            <p:spPr bwMode="auto">
              <a:xfrm>
                <a:off x="5880100" y="5659438"/>
                <a:ext cx="403225" cy="436562"/>
              </a:xfrm>
              <a:custGeom>
                <a:avLst/>
                <a:gdLst>
                  <a:gd name="T0" fmla="*/ 83 w 124"/>
                  <a:gd name="T1" fmla="*/ 41 h 133"/>
                  <a:gd name="T2" fmla="*/ 124 w 124"/>
                  <a:gd name="T3" fmla="*/ 0 h 133"/>
                  <a:gd name="T4" fmla="*/ 123 w 124"/>
                  <a:gd name="T5" fmla="*/ 0 h 133"/>
                  <a:gd name="T6" fmla="*/ 52 w 124"/>
                  <a:gd name="T7" fmla="*/ 32 h 133"/>
                  <a:gd name="T8" fmla="*/ 1 w 124"/>
                  <a:gd name="T9" fmla="*/ 64 h 133"/>
                  <a:gd name="T10" fmla="*/ 0 w 124"/>
                  <a:gd name="T11" fmla="*/ 79 h 133"/>
                  <a:gd name="T12" fmla="*/ 19 w 124"/>
                  <a:gd name="T13" fmla="*/ 133 h 133"/>
                  <a:gd name="T14" fmla="*/ 83 w 124"/>
                  <a:gd name="T15" fmla="*/ 4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33">
                    <a:moveTo>
                      <a:pt x="83" y="41"/>
                    </a:moveTo>
                    <a:cubicBezTo>
                      <a:pt x="108" y="30"/>
                      <a:pt x="120" y="13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2" y="23"/>
                      <a:pt x="90" y="27"/>
                      <a:pt x="52" y="32"/>
                    </a:cubicBezTo>
                    <a:cubicBezTo>
                      <a:pt x="29" y="35"/>
                      <a:pt x="12" y="48"/>
                      <a:pt x="1" y="64"/>
                    </a:cubicBezTo>
                    <a:cubicBezTo>
                      <a:pt x="0" y="69"/>
                      <a:pt x="0" y="74"/>
                      <a:pt x="0" y="79"/>
                    </a:cubicBezTo>
                    <a:cubicBezTo>
                      <a:pt x="0" y="99"/>
                      <a:pt x="7" y="118"/>
                      <a:pt x="19" y="133"/>
                    </a:cubicBezTo>
                    <a:cubicBezTo>
                      <a:pt x="18" y="68"/>
                      <a:pt x="52" y="54"/>
                      <a:pt x="8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a-DK"/>
              </a:p>
            </p:txBody>
          </p:sp>
        </p:grpSp>
      </p:grp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3406" y="2101809"/>
            <a:ext cx="4458495" cy="3600491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err="1" smtClean="0"/>
              <a:t>Insert</a:t>
            </a:r>
            <a:r>
              <a:rPr lang="da-DK" dirty="0" smtClean="0"/>
              <a:t>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  <p:grpSp>
        <p:nvGrpSpPr>
          <p:cNvPr id="2" name="Gruppe 1"/>
          <p:cNvGrpSpPr/>
          <p:nvPr userDrawn="1"/>
        </p:nvGrpSpPr>
        <p:grpSpPr>
          <a:xfrm>
            <a:off x="-3502" y="657225"/>
            <a:ext cx="405154" cy="1182460"/>
            <a:chOff x="-3502" y="657225"/>
            <a:chExt cx="405154" cy="1182460"/>
          </a:xfrm>
          <a:solidFill>
            <a:schemeClr val="bg1"/>
          </a:solidFill>
        </p:grpSpPr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28321" y="1768187"/>
              <a:ext cx="73331" cy="7149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36657" y="1685690"/>
              <a:ext cx="164995" cy="153995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24827" y="1605026"/>
              <a:ext cx="276825" cy="234659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-3502" y="1526195"/>
              <a:ext cx="405154" cy="302490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-3502" y="1454698"/>
              <a:ext cx="405154" cy="287824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-3502" y="1379534"/>
              <a:ext cx="405154" cy="278657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-3502" y="1311703"/>
              <a:ext cx="405154" cy="263991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-3502" y="1243872"/>
              <a:ext cx="405154" cy="252991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>
              <a:off x="-3502" y="1174207"/>
              <a:ext cx="405154" cy="245658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>
              <a:off x="-3502" y="1110043"/>
              <a:ext cx="405154" cy="230992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>
              <a:off x="-3502" y="1049545"/>
              <a:ext cx="405154" cy="219992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>
              <a:off x="-3502" y="989048"/>
              <a:ext cx="405154" cy="205326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>
              <a:off x="-3502" y="934049"/>
              <a:ext cx="405154" cy="188827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>
              <a:off x="-3502" y="873551"/>
              <a:ext cx="405154" cy="175994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>
              <a:off x="-3502" y="820387"/>
              <a:ext cx="405154" cy="161328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>
              <a:off x="-3502" y="767221"/>
              <a:ext cx="405154" cy="146662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>
              <a:off x="-3502" y="714057"/>
              <a:ext cx="405154" cy="131995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>
              <a:off x="-3502" y="660892"/>
              <a:ext cx="405154" cy="124662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>
              <a:off x="-3502" y="657225"/>
              <a:ext cx="328157" cy="64165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bg1"/>
                </a:solidFill>
              </a:endParaRPr>
            </a:p>
          </p:txBody>
        </p:sp>
      </p:grpSp>
      <p:sp>
        <p:nvSpPr>
          <p:cNvPr id="7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270500" y="0"/>
            <a:ext cx="69215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layou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7427913" y="0"/>
            <a:ext cx="476408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Pladsholder til tekst 3"/>
          <p:cNvSpPr>
            <a:spLocks noGrp="1"/>
          </p:cNvSpPr>
          <p:nvPr>
            <p:ph type="body" sz="quarter" idx="17" hasCustomPrompt="1"/>
          </p:nvPr>
        </p:nvSpPr>
        <p:spPr>
          <a:xfrm>
            <a:off x="8027662" y="2804344"/>
            <a:ext cx="3592838" cy="3222624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err="1" smtClean="0"/>
              <a:t>Insert</a:t>
            </a:r>
            <a:r>
              <a:rPr lang="da-DK" dirty="0" smtClean="0"/>
              <a:t>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7427914" y="1288619"/>
            <a:ext cx="405154" cy="1182460"/>
            <a:chOff x="320675" y="2816225"/>
            <a:chExt cx="350838" cy="1023938"/>
          </a:xfrm>
          <a:solidFill>
            <a:schemeClr val="bg1"/>
          </a:solidFill>
        </p:grpSpPr>
        <p:sp>
          <p:nvSpPr>
            <p:cNvPr id="6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4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5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6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7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8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9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0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1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2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3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4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  <p:sp>
        <p:nvSpPr>
          <p:cNvPr id="53" name="Title 4"/>
          <p:cNvSpPr>
            <a:spLocks noGrp="1"/>
          </p:cNvSpPr>
          <p:nvPr>
            <p:ph type="title" hasCustomPrompt="1"/>
          </p:nvPr>
        </p:nvSpPr>
        <p:spPr>
          <a:xfrm>
            <a:off x="8027664" y="943460"/>
            <a:ext cx="3592836" cy="162161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54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5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33979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AALBORG UNIVERSITY</a:t>
            </a:r>
            <a:br>
              <a:rPr lang="en-US" dirty="0" smtClean="0"/>
            </a:br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2441575" y="3827463"/>
            <a:ext cx="7341129" cy="412750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800" spc="300" baseline="0"/>
            </a:lvl1pPr>
          </a:lstStyle>
          <a:p>
            <a:pPr lvl="0"/>
            <a:r>
              <a:rPr lang="da-DK" dirty="0" smtClean="0"/>
              <a:t>BY NAVN NAVNESEN</a:t>
            </a:r>
            <a:endParaRPr lang="da-DK" dirty="0"/>
          </a:p>
        </p:txBody>
      </p:sp>
      <p:grpSp>
        <p:nvGrpSpPr>
          <p:cNvPr id="72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7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BREAK</a:t>
            </a:r>
            <a:br>
              <a:rPr lang="en-US" dirty="0" smtClean="0"/>
            </a:br>
            <a:r>
              <a:rPr lang="en-US" dirty="0" smtClean="0"/>
              <a:t>HEADLINE</a:t>
            </a:r>
            <a:endParaRPr lang="en-US" dirty="0"/>
          </a:p>
        </p:txBody>
      </p:sp>
      <p:grpSp>
        <p:nvGrpSpPr>
          <p:cNvPr id="72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7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553502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3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0290"/>
            <a:ext cx="5108575" cy="147438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Pladsholder til tekst 10"/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2065337"/>
            <a:ext cx="10752512" cy="3703696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da-DK" dirty="0" smtClean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52126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  <p:grpSp>
        <p:nvGrpSpPr>
          <p:cNvPr id="30" name="Gruppe 29"/>
          <p:cNvGrpSpPr/>
          <p:nvPr userDrawn="1"/>
        </p:nvGrpSpPr>
        <p:grpSpPr>
          <a:xfrm>
            <a:off x="0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  <p:sp>
        <p:nvSpPr>
          <p:cNvPr id="26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70764"/>
            <a:ext cx="4516438" cy="147391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27" name="Billede 2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0792" y="820387"/>
            <a:ext cx="6943368" cy="5825654"/>
          </a:xfrm>
          <a:prstGeom prst="rect">
            <a:avLst/>
          </a:prstGeom>
        </p:spPr>
      </p:pic>
      <p:sp>
        <p:nvSpPr>
          <p:cNvPr id="28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953820" y="1240418"/>
            <a:ext cx="6238180" cy="35030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29" name="Pladsholder til tekst 10"/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2065337"/>
            <a:ext cx="4516438" cy="3243263"/>
          </a:xfrm>
        </p:spPr>
        <p:txBody>
          <a:bodyPr/>
          <a:lstStyle>
            <a:lvl1pPr marL="285750" indent="-28575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da-DK" dirty="0" smtClean="0"/>
              <a:t>INSERT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67628"/>
            <a:ext cx="4886993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1" name="Pladsholder til diagram 10"/>
          <p:cNvSpPr>
            <a:spLocks noGrp="1"/>
          </p:cNvSpPr>
          <p:nvPr>
            <p:ph type="chart" sz="quarter" idx="12"/>
          </p:nvPr>
        </p:nvSpPr>
        <p:spPr>
          <a:xfrm>
            <a:off x="6096000" y="2262579"/>
            <a:ext cx="5524500" cy="3572737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da-DK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2262579"/>
            <a:ext cx="4886992" cy="3572737"/>
          </a:xfrm>
        </p:spPr>
        <p:txBody>
          <a:bodyPr>
            <a:normAutofit/>
          </a:bodyPr>
          <a:lstStyle>
            <a:lvl2pPr marL="285750" indent="-285750">
              <a:buFontTx/>
              <a:buBlip>
                <a:blip r:embed="rId2"/>
              </a:buBlip>
              <a:defRPr sz="1600" baseline="0"/>
            </a:lvl2pPr>
          </a:lstStyle>
          <a:p>
            <a:pPr lvl="1"/>
            <a:r>
              <a:rPr lang="da-DK" dirty="0" smtClean="0"/>
              <a:t>INSERT TEXT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Picture righ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438768" y="0"/>
            <a:ext cx="4753232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59273"/>
            <a:ext cx="4490445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2143359"/>
            <a:ext cx="4490445" cy="37521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/>
            <a:r>
              <a:rPr lang="da-DK" dirty="0" err="1" smtClean="0"/>
              <a:t>Insert</a:t>
            </a:r>
            <a:r>
              <a:rPr lang="da-DK" dirty="0" smtClean="0"/>
              <a:t> </a:t>
            </a:r>
            <a:r>
              <a:rPr lang="da-DK" dirty="0" err="1" smtClean="0"/>
              <a:t>bullets</a:t>
            </a:r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7427914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8031879" y="957753"/>
            <a:ext cx="3588621" cy="127225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8031879" y="2584598"/>
            <a:ext cx="3588621" cy="3500008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/>
            <a:r>
              <a:rPr lang="da-DK" dirty="0" err="1" smtClean="0"/>
              <a:t>Insert</a:t>
            </a:r>
            <a:r>
              <a:rPr lang="da-DK" dirty="0" smtClean="0"/>
              <a:t> </a:t>
            </a:r>
            <a:r>
              <a:rPr lang="da-DK" dirty="0" err="1" smtClean="0"/>
              <a:t>bullets</a:t>
            </a:r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</p:txBody>
      </p:sp>
      <p:grpSp>
        <p:nvGrpSpPr>
          <p:cNvPr id="8" name="Gruppe 7"/>
          <p:cNvGrpSpPr/>
          <p:nvPr userDrawn="1"/>
        </p:nvGrpSpPr>
        <p:grpSpPr>
          <a:xfrm>
            <a:off x="7427913" y="1288619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9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4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5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6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7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8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9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0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1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2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3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4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5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6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7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4686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ictur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7427912" y="3492500"/>
            <a:ext cx="4764087" cy="33601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57948"/>
            <a:ext cx="4229100" cy="148672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Pladsholder til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127154"/>
            <a:ext cx="4229100" cy="3575409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/>
            <a:r>
              <a:rPr lang="da-DK" dirty="0" err="1" smtClean="0"/>
              <a:t>Insert</a:t>
            </a:r>
            <a:r>
              <a:rPr lang="da-DK" dirty="0" smtClean="0"/>
              <a:t> </a:t>
            </a:r>
            <a:r>
              <a:rPr lang="da-DK" dirty="0" err="1" smtClean="0"/>
              <a:t>bullets</a:t>
            </a:r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7427912" y="0"/>
            <a:ext cx="4764087" cy="33601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375" y="458583"/>
            <a:ext cx="9753600" cy="138609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 smtClean="0"/>
              <a:t>YOUR TITLE HERE</a:t>
            </a:r>
            <a:endParaRPr lang="en-US" dirty="0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89650" y="2032831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mtClean="0"/>
              <a:t>Fourth level</a:t>
            </a:r>
            <a:endParaRPr lang="en-US" dirty="0"/>
          </a:p>
        </p:txBody>
      </p:sp>
      <p:grpSp>
        <p:nvGrpSpPr>
          <p:cNvPr id="81" name="Gruppe 80"/>
          <p:cNvGrpSpPr/>
          <p:nvPr userDrawn="1"/>
        </p:nvGrpSpPr>
        <p:grpSpPr>
          <a:xfrm>
            <a:off x="-3502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62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5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6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9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0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19" r:id="rId2"/>
    <p:sldLayoutId id="2147484053" r:id="rId3"/>
    <p:sldLayoutId id="2147484008" r:id="rId4"/>
    <p:sldLayoutId id="2147484022" r:id="rId5"/>
    <p:sldLayoutId id="2147484011" r:id="rId6"/>
    <p:sldLayoutId id="2147484014" r:id="rId7"/>
    <p:sldLayoutId id="2147484028" r:id="rId8"/>
    <p:sldLayoutId id="2147484032" r:id="rId9"/>
    <p:sldLayoutId id="2147484054" r:id="rId10"/>
    <p:sldLayoutId id="21474840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18" rtl="0" eaLnBrk="1" latinLnBrk="0" hangingPunct="1">
        <a:lnSpc>
          <a:spcPct val="100000"/>
        </a:lnSpc>
        <a:spcBef>
          <a:spcPct val="0"/>
        </a:spcBef>
        <a:buNone/>
        <a:defRPr sz="3600" b="1" kern="1200" spc="3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914318" rtl="0" eaLnBrk="1" latinLnBrk="0" hangingPunct="1">
        <a:lnSpc>
          <a:spcPct val="120000"/>
        </a:lnSpc>
        <a:spcBef>
          <a:spcPts val="1000"/>
        </a:spcBef>
        <a:buFontTx/>
        <a:buBlip>
          <a:blip r:embed="rId13"/>
        </a:buBlip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85750" algn="l" defTabSz="914318" rtl="0" eaLnBrk="1" latinLnBrk="0" hangingPunct="1">
        <a:lnSpc>
          <a:spcPct val="120000"/>
        </a:lnSpc>
        <a:spcBef>
          <a:spcPts val="499"/>
        </a:spcBef>
        <a:buFontTx/>
        <a:buBlip>
          <a:blip r:embed="rId13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71450" algn="l" defTabSz="914318" rtl="0" eaLnBrk="1" latinLnBrk="0" hangingPunct="1">
        <a:lnSpc>
          <a:spcPct val="120000"/>
        </a:lnSpc>
        <a:spcBef>
          <a:spcPts val="499"/>
        </a:spcBef>
        <a:buFontTx/>
        <a:buBlip>
          <a:blip r:embed="rId14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1450" algn="l" defTabSz="914318" rtl="0" eaLnBrk="1" latinLnBrk="0" hangingPunct="1">
        <a:lnSpc>
          <a:spcPct val="120000"/>
        </a:lnSpc>
        <a:spcBef>
          <a:spcPts val="499"/>
        </a:spcBef>
        <a:buFontTx/>
        <a:buBlip>
          <a:blip r:embed="rId14"/>
        </a:buBlip>
        <a:tabLst>
          <a:tab pos="1163638" algn="l"/>
        </a:tabLst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163638" indent="-171450" algn="l" defTabSz="914318" rtl="0" eaLnBrk="1" latinLnBrk="0" hangingPunct="1">
        <a:lnSpc>
          <a:spcPct val="120000"/>
        </a:lnSpc>
        <a:spcBef>
          <a:spcPts val="499"/>
        </a:spcBef>
        <a:buFontTx/>
        <a:buBlip>
          <a:blip r:embed="rId14"/>
        </a:buBlip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1162" userDrawn="1">
          <p15:clr>
            <a:srgbClr val="F26B43"/>
          </p15:clr>
        </p15:guide>
        <p15:guide id="28" pos="370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41" userDrawn="1">
          <p15:clr>
            <a:srgbClr val="F26B43"/>
          </p15:clr>
        </p15:guide>
        <p15:guide id="51" orient="horz" pos="414" userDrawn="1">
          <p15:clr>
            <a:srgbClr val="F26B43"/>
          </p15:clr>
        </p15:guide>
        <p15:guide id="52" pos="4339" userDrawn="1">
          <p15:clr>
            <a:srgbClr val="F26B43"/>
          </p15:clr>
        </p15:guide>
        <p15:guide id="53" pos="467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375" y="458583"/>
            <a:ext cx="9753600" cy="138609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 smtClean="0"/>
              <a:t>YOUR TITLE HERE</a:t>
            </a:r>
            <a:endParaRPr lang="en-US" dirty="0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bg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89650" y="2032831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mtClean="0"/>
              <a:t>Fourth level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5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6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9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0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  <p:grpSp>
        <p:nvGrpSpPr>
          <p:cNvPr id="82" name="Gruppe 81"/>
          <p:cNvGrpSpPr/>
          <p:nvPr userDrawn="1"/>
        </p:nvGrpSpPr>
        <p:grpSpPr>
          <a:xfrm>
            <a:off x="0" y="657225"/>
            <a:ext cx="405154" cy="1182460"/>
            <a:chOff x="320675" y="2816225"/>
            <a:chExt cx="350838" cy="1023938"/>
          </a:xfrm>
          <a:solidFill>
            <a:schemeClr val="bg1"/>
          </a:solidFill>
        </p:grpSpPr>
        <p:sp>
          <p:nvSpPr>
            <p:cNvPr id="83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82083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18" rtl="0" eaLnBrk="1" latinLnBrk="0" hangingPunct="1">
        <a:lnSpc>
          <a:spcPct val="100000"/>
        </a:lnSpc>
        <a:spcBef>
          <a:spcPct val="0"/>
        </a:spcBef>
        <a:buNone/>
        <a:defRPr sz="3600" b="1" kern="1200" spc="300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914318" rtl="0" eaLnBrk="1" latinLnBrk="0" hangingPunct="1">
        <a:lnSpc>
          <a:spcPct val="120000"/>
        </a:lnSpc>
        <a:spcBef>
          <a:spcPts val="1000"/>
        </a:spcBef>
        <a:buFontTx/>
        <a:buBlip>
          <a:blip r:embed="rId5"/>
        </a:buBlip>
        <a:defRPr sz="1600" kern="1200" spc="0">
          <a:solidFill>
            <a:schemeClr val="bg1"/>
          </a:solidFill>
          <a:latin typeface="+mn-lt"/>
          <a:ea typeface="+mn-ea"/>
          <a:cs typeface="+mn-cs"/>
        </a:defRPr>
      </a:lvl1pPr>
      <a:lvl2pPr marL="623888" indent="-285750" algn="l" defTabSz="914318" rtl="0" eaLnBrk="1" latinLnBrk="0" hangingPunct="1">
        <a:lnSpc>
          <a:spcPct val="120000"/>
        </a:lnSpc>
        <a:spcBef>
          <a:spcPts val="499"/>
        </a:spcBef>
        <a:buFontTx/>
        <a:buBlip>
          <a:blip r:embed="rId5"/>
        </a:buBlip>
        <a:defRPr sz="1400" kern="1200">
          <a:solidFill>
            <a:schemeClr val="bg1"/>
          </a:solidFill>
          <a:latin typeface="+mn-lt"/>
          <a:ea typeface="+mn-ea"/>
          <a:cs typeface="+mn-cs"/>
        </a:defRPr>
      </a:lvl2pPr>
      <a:lvl3pPr marL="898525" indent="-171450" algn="l" defTabSz="914318" rtl="0" eaLnBrk="1" latinLnBrk="0" hangingPunct="1">
        <a:lnSpc>
          <a:spcPct val="120000"/>
        </a:lnSpc>
        <a:spcBef>
          <a:spcPts val="499"/>
        </a:spcBef>
        <a:buFontTx/>
        <a:buBlip>
          <a:blip r:embed="rId6"/>
        </a:buBlip>
        <a:defRPr sz="1200" kern="1200">
          <a:solidFill>
            <a:schemeClr val="bg1"/>
          </a:solidFill>
          <a:latin typeface="+mn-lt"/>
          <a:ea typeface="+mn-ea"/>
          <a:cs typeface="+mn-cs"/>
        </a:defRPr>
      </a:lvl3pPr>
      <a:lvl4pPr marL="1163638" indent="-171450" algn="l" defTabSz="914318" rtl="0" eaLnBrk="1" latinLnBrk="0" hangingPunct="1">
        <a:lnSpc>
          <a:spcPct val="120000"/>
        </a:lnSpc>
        <a:spcBef>
          <a:spcPts val="499"/>
        </a:spcBef>
        <a:buFontTx/>
        <a:buBlip>
          <a:blip r:embed="rId6"/>
        </a:buBlip>
        <a:tabLst>
          <a:tab pos="1163638" algn="l"/>
        </a:tabLst>
        <a:defRPr sz="1000" kern="1200">
          <a:solidFill>
            <a:schemeClr val="bg1"/>
          </a:solidFill>
          <a:latin typeface="+mn-lt"/>
          <a:ea typeface="+mn-ea"/>
          <a:cs typeface="+mn-cs"/>
        </a:defRPr>
      </a:lvl4pPr>
      <a:lvl5pPr marL="1163638" indent="-171450" algn="l" defTabSz="914318" rtl="0" eaLnBrk="1" latinLnBrk="0" hangingPunct="1">
        <a:lnSpc>
          <a:spcPct val="120000"/>
        </a:lnSpc>
        <a:spcBef>
          <a:spcPts val="499"/>
        </a:spcBef>
        <a:buFontTx/>
        <a:buBlip>
          <a:blip r:embed="rId7"/>
        </a:buBlip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1162">
          <p15:clr>
            <a:srgbClr val="F26B43"/>
          </p15:clr>
        </p15:guide>
        <p15:guide id="28" pos="370">
          <p15:clr>
            <a:srgbClr val="F26B43"/>
          </p15:clr>
        </p15:guide>
        <p15:guide id="29" pos="7320">
          <p15:clr>
            <a:srgbClr val="F26B43"/>
          </p15:clr>
        </p15:guide>
        <p15:guide id="48" pos="1141">
          <p15:clr>
            <a:srgbClr val="F26B43"/>
          </p15:clr>
        </p15:guide>
        <p15:guide id="51" orient="horz" pos="414">
          <p15:clr>
            <a:srgbClr val="F26B43"/>
          </p15:clr>
        </p15:guide>
        <p15:guide id="52" pos="4339">
          <p15:clr>
            <a:srgbClr val="F26B43"/>
          </p15:clr>
        </p15:guide>
        <p15:guide id="53" pos="467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5379/288032a5aeab5e198c00c4cdb55cb7c28cfb.pdf?_ga=2.32628088.756740515.1552645872-2134255104.15517034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HajoRijgersberg/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dsholder til billede 5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898774" y="1254092"/>
            <a:ext cx="8022071" cy="1844707"/>
          </a:xfrm>
        </p:spPr>
        <p:txBody>
          <a:bodyPr rtlCol="0"/>
          <a:lstStyle/>
          <a:p>
            <a:r>
              <a:rPr lang="da-DK" dirty="0" smtClean="0"/>
              <a:t>BONSAI </a:t>
            </a:r>
            <a:r>
              <a:rPr lang="da-DK" dirty="0" err="1"/>
              <a:t>o</a:t>
            </a:r>
            <a:r>
              <a:rPr lang="da-DK" dirty="0" err="1" smtClean="0"/>
              <a:t>ntology</a:t>
            </a:r>
            <a:r>
              <a:rPr lang="da-DK" dirty="0" smtClean="0"/>
              <a:t> for </a:t>
            </a:r>
            <a:r>
              <a:rPr lang="da-DK" dirty="0" err="1" smtClean="0"/>
              <a:t>sustainibility</a:t>
            </a:r>
            <a:r>
              <a:rPr lang="da-DK" dirty="0" smtClean="0"/>
              <a:t> </a:t>
            </a:r>
            <a:r>
              <a:rPr lang="da-DK" dirty="0" err="1" smtClean="0"/>
              <a:t>assessment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Agneta Ghose, Aalborg </a:t>
            </a:r>
            <a:r>
              <a:rPr lang="da-DK" dirty="0" err="1" smtClean="0"/>
              <a:t>University</a:t>
            </a:r>
            <a:endParaRPr lang="da-DK" dirty="0"/>
          </a:p>
        </p:txBody>
      </p:sp>
      <p:sp>
        <p:nvSpPr>
          <p:cNvPr id="2" name="Pladsholder til slidenummer 1"/>
          <p:cNvSpPr>
            <a:spLocks noGrp="1"/>
          </p:cNvSpPr>
          <p:nvPr>
            <p:ph type="sldNum" sz="quarter" idx="4294967295"/>
          </p:nvPr>
        </p:nvSpPr>
        <p:spPr>
          <a:xfrm>
            <a:off x="11620500" y="593725"/>
            <a:ext cx="571500" cy="227013"/>
          </a:xfrm>
        </p:spPr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69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374" y="370290"/>
            <a:ext cx="5108575" cy="111984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7375" y="1302327"/>
            <a:ext cx="10752512" cy="44667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Ontologies </a:t>
            </a:r>
            <a:r>
              <a:rPr lang="en-US" sz="2000" dirty="0"/>
              <a:t>are building blocks to support  data integration </a:t>
            </a:r>
          </a:p>
          <a:p>
            <a:r>
              <a:rPr lang="en-US" sz="2000" dirty="0" smtClean="0"/>
              <a:t>BONSAI ontology for sustainability assessment was developed based on description on the core data structure in wiki.</a:t>
            </a:r>
          </a:p>
          <a:p>
            <a:r>
              <a:rPr lang="en-US" sz="2000" dirty="0" smtClean="0"/>
              <a:t>Principle- Develop a minimal ontology that encapsulates all dimensions of data required for sustainability assessments (LCA, IO, MFA)</a:t>
            </a:r>
          </a:p>
          <a:p>
            <a:r>
              <a:rPr lang="en-US" sz="2000" dirty="0" smtClean="0"/>
              <a:t>Built upon concepts from existing LCA ontologies (</a:t>
            </a:r>
            <a:r>
              <a:rPr lang="da-DK" sz="2000" u="sng" dirty="0" err="1" smtClean="0">
                <a:hlinkClick r:id="rId3"/>
              </a:rPr>
              <a:t>Janowicz</a:t>
            </a:r>
            <a:r>
              <a:rPr lang="da-DK" sz="2000" u="sng" dirty="0" smtClean="0">
                <a:hlinkClick r:id="rId3"/>
              </a:rPr>
              <a:t> </a:t>
            </a:r>
            <a:r>
              <a:rPr lang="da-DK" sz="2000" u="sng" dirty="0">
                <a:hlinkClick r:id="rId3"/>
              </a:rPr>
              <a:t>et al. </a:t>
            </a:r>
            <a:r>
              <a:rPr lang="da-DK" sz="2000" u="sng" dirty="0" smtClean="0">
                <a:hlinkClick r:id="rId3"/>
              </a:rPr>
              <a:t>2015</a:t>
            </a:r>
            <a:r>
              <a:rPr lang="da-DK" sz="2000" u="sng" dirty="0"/>
              <a:t> </a:t>
            </a:r>
            <a:r>
              <a:rPr lang="da-DK" sz="2000" u="sng" dirty="0" smtClean="0"/>
              <a:t>)</a:t>
            </a:r>
            <a:r>
              <a:rPr lang="en-US" sz="2000" dirty="0" smtClean="0"/>
              <a:t>and widely known web ontologies such as </a:t>
            </a:r>
            <a:r>
              <a:rPr lang="da-DK" sz="2000" u="sng" dirty="0">
                <a:hlinkClick r:id="rId4"/>
              </a:rPr>
              <a:t>OM </a:t>
            </a:r>
            <a:r>
              <a:rPr lang="da-DK" sz="2000" u="sng" dirty="0" err="1" smtClean="0">
                <a:hlinkClick r:id="rId4"/>
              </a:rPr>
              <a:t>ontology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01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373" y="130805"/>
            <a:ext cx="11323982" cy="689582"/>
          </a:xfrm>
        </p:spPr>
        <p:txBody>
          <a:bodyPr/>
          <a:lstStyle/>
          <a:p>
            <a:r>
              <a:rPr lang="en-US" sz="2400" dirty="0"/>
              <a:t>Dimensions of the core </a:t>
            </a:r>
            <a:r>
              <a:rPr lang="en-US" sz="2400" dirty="0" smtClean="0"/>
              <a:t>database (introduced in BONSAI)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7373" y="820387"/>
            <a:ext cx="10752512" cy="5340927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Activity (class)- </a:t>
            </a:r>
            <a:r>
              <a:rPr lang="en-US" sz="1400" b="1" dirty="0"/>
              <a:t> </a:t>
            </a:r>
            <a:r>
              <a:rPr lang="en-US" sz="1400" dirty="0"/>
              <a:t>is defined as the act of </a:t>
            </a:r>
            <a:r>
              <a:rPr lang="en-US" sz="1400" dirty="0" smtClean="0"/>
              <a:t>doing</a:t>
            </a:r>
          </a:p>
          <a:p>
            <a:r>
              <a:rPr lang="en-US" sz="1400" b="1" dirty="0" smtClean="0"/>
              <a:t>Flow </a:t>
            </a:r>
            <a:r>
              <a:rPr lang="en-US" sz="1400" b="1" dirty="0" smtClean="0"/>
              <a:t>(class) </a:t>
            </a:r>
            <a:r>
              <a:rPr lang="en-US" sz="1400" dirty="0" smtClean="0"/>
              <a:t>– corresponds to a ‘</a:t>
            </a:r>
            <a:r>
              <a:rPr lang="en-US" sz="1400" dirty="0" err="1" smtClean="0"/>
              <a:t>datapoint</a:t>
            </a:r>
            <a:r>
              <a:rPr lang="en-US" sz="1400" dirty="0" smtClean="0"/>
              <a:t>’ / an observation</a:t>
            </a:r>
          </a:p>
          <a:p>
            <a:r>
              <a:rPr lang="en-US" sz="1400" b="1" dirty="0" smtClean="0"/>
              <a:t>Flow object (sub class of Flow)- </a:t>
            </a:r>
            <a:r>
              <a:rPr lang="en-US" sz="1400" dirty="0"/>
              <a:t>is defined as an entity that is produced or consumed by activities </a:t>
            </a:r>
            <a:r>
              <a:rPr lang="en-US" sz="1400" dirty="0" smtClean="0"/>
              <a:t>or stored </a:t>
            </a:r>
            <a:r>
              <a:rPr lang="en-US" sz="1400" dirty="0"/>
              <a:t>within an activity (stock</a:t>
            </a:r>
            <a:r>
              <a:rPr lang="en-US" sz="1400" dirty="0" smtClean="0"/>
              <a:t>).</a:t>
            </a:r>
          </a:p>
          <a:p>
            <a:r>
              <a:rPr lang="en-US" sz="1400" b="1" dirty="0" smtClean="0"/>
              <a:t>Determining Flow (property)- </a:t>
            </a:r>
            <a:r>
              <a:rPr lang="en-US" sz="1400" dirty="0" smtClean="0"/>
              <a:t> is defined as a specific flow object produced by an activity to deliver its primary </a:t>
            </a:r>
            <a:r>
              <a:rPr lang="en-US" sz="1400" dirty="0" smtClean="0"/>
              <a:t>function</a:t>
            </a:r>
          </a:p>
          <a:p>
            <a:r>
              <a:rPr lang="en-US" sz="1400" b="1" dirty="0" err="1" smtClean="0"/>
              <a:t>Input/Output</a:t>
            </a:r>
            <a:r>
              <a:rPr lang="en-US" sz="1400" b="1" dirty="0" smtClean="0"/>
              <a:t> </a:t>
            </a:r>
            <a:r>
              <a:rPr lang="en-US" sz="1400" b="1" dirty="0" smtClean="0"/>
              <a:t>(sub-class of </a:t>
            </a:r>
            <a:r>
              <a:rPr lang="en-US" sz="1400" b="1" dirty="0"/>
              <a:t>Flow)- </a:t>
            </a:r>
            <a:r>
              <a:rPr lang="en-US" sz="1400" dirty="0" smtClean="0"/>
              <a:t>flow </a:t>
            </a:r>
            <a:r>
              <a:rPr lang="en-US" sz="1400" dirty="0"/>
              <a:t>is an input or an output of an activity. </a:t>
            </a:r>
            <a:r>
              <a:rPr lang="en-US" sz="1400" dirty="0" smtClean="0"/>
              <a:t> This relation was made </a:t>
            </a:r>
            <a:r>
              <a:rPr lang="en-US" sz="1400" dirty="0"/>
              <a:t>explicit as "</a:t>
            </a:r>
            <a:r>
              <a:rPr lang="en-US" sz="1400" dirty="0" err="1"/>
              <a:t>isInputOf</a:t>
            </a:r>
            <a:r>
              <a:rPr lang="en-US" sz="1400" dirty="0"/>
              <a:t>" or "</a:t>
            </a:r>
            <a:r>
              <a:rPr lang="en-US" sz="1400" dirty="0" err="1" smtClean="0"/>
              <a:t>isOutputOf</a:t>
            </a:r>
            <a:r>
              <a:rPr lang="en-US" sz="1400" dirty="0" smtClean="0"/>
              <a:t>“.</a:t>
            </a:r>
          </a:p>
          <a:p>
            <a:r>
              <a:rPr lang="en-US" sz="1400" b="1" dirty="0" smtClean="0"/>
              <a:t>Flow – property (sub class of Flow</a:t>
            </a:r>
            <a:r>
              <a:rPr lang="en-US" sz="1400" b="1" dirty="0"/>
              <a:t>)- </a:t>
            </a:r>
            <a:r>
              <a:rPr lang="en-US" sz="1400" dirty="0"/>
              <a:t>This includes balanceable properties, properties for which the sum for all input flows must equal the sum for all output flows e.g. dry mass, water mass, energy, elemental mass, person-time, monetary value</a:t>
            </a:r>
            <a:endParaRPr lang="en-US" sz="1400" dirty="0" smtClean="0"/>
          </a:p>
          <a:p>
            <a:r>
              <a:rPr lang="en-US" sz="1400" b="1" dirty="0"/>
              <a:t>Agent (class)- </a:t>
            </a:r>
            <a:r>
              <a:rPr lang="en-US" sz="1400" dirty="0"/>
              <a:t> is defined as an entity (person or thing) that performs the activity. An agent has a specific location and the location of the activity is also determined by the agent performing it .</a:t>
            </a:r>
          </a:p>
          <a:p>
            <a:r>
              <a:rPr lang="en-US" sz="1400" b="1" dirty="0"/>
              <a:t>Stock (sub class of activity)- </a:t>
            </a:r>
            <a:r>
              <a:rPr lang="en-US" sz="1400" dirty="0"/>
              <a:t>is defined as a type of activity where one/many flow objects are stored. Stocks can be with/ without temporal duration</a:t>
            </a:r>
            <a:r>
              <a:rPr lang="en-US" sz="1400" dirty="0" smtClean="0"/>
              <a:t>.</a:t>
            </a:r>
          </a:p>
          <a:p>
            <a:r>
              <a:rPr lang="en-US" sz="1400" b="1" dirty="0" smtClean="0"/>
              <a:t>Other classes adopted from existing ontologies- Time (time), Location (schema/</a:t>
            </a:r>
            <a:r>
              <a:rPr lang="en-US" sz="1400" b="1" dirty="0" err="1" smtClean="0"/>
              <a:t>Geonames</a:t>
            </a:r>
            <a:r>
              <a:rPr lang="en-US" sz="1400" b="1" dirty="0" smtClean="0"/>
              <a:t>), Unit (om)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2277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3294" y="-383357"/>
            <a:ext cx="12174649" cy="8954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875" y="451055"/>
            <a:ext cx="346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Schema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8875" y="4794795"/>
            <a:ext cx="2940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b:Activity</a:t>
            </a:r>
            <a:br>
              <a:rPr lang="en-US" dirty="0" smtClean="0"/>
            </a:br>
            <a:r>
              <a:rPr lang="en-US" dirty="0" smtClean="0"/>
              <a:t>b:Flow</a:t>
            </a:r>
          </a:p>
          <a:p>
            <a:r>
              <a:rPr lang="en-US" dirty="0" smtClean="0"/>
              <a:t>b:isInputOf</a:t>
            </a:r>
          </a:p>
          <a:p>
            <a:r>
              <a:rPr lang="en-US" dirty="0" err="1" smtClean="0"/>
              <a:t>Om:Unit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" y="-1048375"/>
            <a:ext cx="12174649" cy="895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374" y="370290"/>
            <a:ext cx="8983346" cy="1695047"/>
          </a:xfrm>
        </p:spPr>
        <p:txBody>
          <a:bodyPr/>
          <a:lstStyle/>
          <a:p>
            <a:r>
              <a:rPr lang="en-US" dirty="0" smtClean="0"/>
              <a:t>Main discussions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7375" y="1280160"/>
            <a:ext cx="10752512" cy="4488873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 smtClean="0"/>
              <a:t>Why do we have sub-classes </a:t>
            </a:r>
            <a:r>
              <a:rPr lang="en-US" sz="2400" dirty="0"/>
              <a:t>of Input and Output </a:t>
            </a:r>
            <a:r>
              <a:rPr lang="en-US" sz="2400" dirty="0" smtClean="0"/>
              <a:t>flows? Can do without but it helps </a:t>
            </a:r>
            <a:r>
              <a:rPr lang="en-US" sz="2400" dirty="0"/>
              <a:t>in developing </a:t>
            </a:r>
            <a:r>
              <a:rPr lang="en-US" sz="2400" dirty="0" smtClean="0"/>
              <a:t>queries</a:t>
            </a:r>
          </a:p>
          <a:p>
            <a:pPr lvl="1"/>
            <a:r>
              <a:rPr lang="en-US" sz="2400" dirty="0" smtClean="0"/>
              <a:t>BONSAI </a:t>
            </a:r>
            <a:r>
              <a:rPr lang="en-US" sz="2400" dirty="0"/>
              <a:t>ontology not specific for LCA community- if deemed necessary other research groups can develop a sub ontology. </a:t>
            </a:r>
            <a:endParaRPr lang="en-US" sz="2400" dirty="0" smtClean="0"/>
          </a:p>
          <a:p>
            <a:pPr lvl="1"/>
            <a:r>
              <a:rPr lang="en-US" sz="2400" dirty="0"/>
              <a:t>Missing dimensions:</a:t>
            </a:r>
          </a:p>
          <a:p>
            <a:pPr lvl="2"/>
            <a:r>
              <a:rPr lang="en-US" sz="2200" dirty="0" smtClean="0"/>
              <a:t>Property </a:t>
            </a:r>
            <a:r>
              <a:rPr lang="en-US" sz="2200" dirty="0"/>
              <a:t>relation</a:t>
            </a:r>
          </a:p>
          <a:p>
            <a:pPr lvl="2"/>
            <a:r>
              <a:rPr lang="en-US" sz="2200" dirty="0"/>
              <a:t>Uncertainty</a:t>
            </a:r>
          </a:p>
          <a:p>
            <a:pPr lvl="2"/>
            <a:r>
              <a:rPr lang="en-US" sz="2200" dirty="0" smtClean="0"/>
              <a:t>Add metadata </a:t>
            </a:r>
            <a:r>
              <a:rPr lang="en-US" sz="2200" dirty="0"/>
              <a:t>(provenance, qualitative properties</a:t>
            </a:r>
            <a:r>
              <a:rPr lang="en-US" sz="2200" dirty="0" smtClean="0"/>
              <a:t>)</a:t>
            </a:r>
          </a:p>
          <a:p>
            <a:pPr lvl="1"/>
            <a:r>
              <a:rPr lang="en-US" sz="2600" dirty="0" smtClean="0"/>
              <a:t>Building </a:t>
            </a:r>
            <a:r>
              <a:rPr lang="en-US" sz="2600" dirty="0" smtClean="0"/>
              <a:t>additional vocabulary to convert classification tables to </a:t>
            </a:r>
            <a:r>
              <a:rPr lang="en-US" sz="2600" dirty="0" smtClean="0"/>
              <a:t>RDF?</a:t>
            </a:r>
            <a:endParaRPr lang="en-US" sz="26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00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7375" y="1333500"/>
            <a:ext cx="10752512" cy="443553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"proper" ontology with a graphical representation. </a:t>
            </a:r>
          </a:p>
          <a:p>
            <a:r>
              <a:rPr lang="en-US" dirty="0"/>
              <a:t>Consider the vocabs QB and/or QB4OLAP  </a:t>
            </a:r>
          </a:p>
          <a:p>
            <a:r>
              <a:rPr lang="en-US" dirty="0" smtClean="0"/>
              <a:t>Complement </a:t>
            </a:r>
            <a:r>
              <a:rPr lang="en-US" dirty="0"/>
              <a:t>ontology with an RDF schema</a:t>
            </a:r>
          </a:p>
          <a:p>
            <a:r>
              <a:rPr lang="en-US" dirty="0"/>
              <a:t>Place ontology and RDF schema on new </a:t>
            </a:r>
            <a:r>
              <a:rPr lang="en-US" dirty="0" err="1"/>
              <a:t>github</a:t>
            </a:r>
            <a:r>
              <a:rPr lang="en-US" dirty="0"/>
              <a:t> repo. </a:t>
            </a:r>
          </a:p>
          <a:p>
            <a:r>
              <a:rPr lang="en-US" dirty="0"/>
              <a:t>Link from wiki to new </a:t>
            </a:r>
            <a:r>
              <a:rPr lang="en-US" dirty="0" err="1"/>
              <a:t>github</a:t>
            </a:r>
            <a:r>
              <a:rPr lang="en-US" dirty="0"/>
              <a:t> repo and provide also here any arguments for choices made or alternatives considered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Create namespace for the part of the ontology that is BONSAI-specific (i.e., which does not reside elsewhere): purl.org does not work for now, so we need to create something temporary </a:t>
            </a:r>
          </a:p>
          <a:p>
            <a:r>
              <a:rPr lang="en-US" dirty="0">
                <a:solidFill>
                  <a:srgbClr val="FF0000"/>
                </a:solidFill>
              </a:rPr>
              <a:t>Coordinate classifications for activities and flow-objects (including biosphere flows) with #</a:t>
            </a:r>
            <a:r>
              <a:rPr lang="en-US" dirty="0" err="1">
                <a:solidFill>
                  <a:srgbClr val="FF0000"/>
                </a:solidFill>
              </a:rPr>
              <a:t>correspondencetables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group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5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U PowerPoint">
  <a:themeElements>
    <a:clrScheme name="AAU">
      <a:dk1>
        <a:srgbClr val="211A52"/>
      </a:dk1>
      <a:lt1>
        <a:srgbClr val="FFFFFF"/>
      </a:lt1>
      <a:dk2>
        <a:srgbClr val="76818B"/>
      </a:dk2>
      <a:lt2>
        <a:srgbClr val="BBC0C5"/>
      </a:lt2>
      <a:accent1>
        <a:srgbClr val="4D4875"/>
      </a:accent1>
      <a:accent2>
        <a:srgbClr val="A6A3BA"/>
      </a:accent2>
      <a:accent3>
        <a:srgbClr val="7A72CC"/>
      </a:accent3>
      <a:accent4>
        <a:srgbClr val="DF6752"/>
      </a:accent4>
      <a:accent5>
        <a:srgbClr val="BDB9E5"/>
      </a:accent5>
      <a:accent6>
        <a:srgbClr val="594FBF"/>
      </a:accent6>
      <a:hlink>
        <a:srgbClr val="9B95D9"/>
      </a:hlink>
      <a:folHlink>
        <a:srgbClr val="DEDCF2"/>
      </a:folHlink>
    </a:clrScheme>
    <a:fontScheme name="AAU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AU_POWERPOINT_16_9_UK" id="{851E99FB-20BB-40C4-9F91-4452A3BCBDA6}" vid="{42B2CFAF-BEE3-4F25-9129-FB56CD5CD7CD}"/>
    </a:ext>
  </a:extLst>
</a:theme>
</file>

<file path=ppt/theme/theme2.xml><?xml version="1.0" encoding="utf-8"?>
<a:theme xmlns:a="http://schemas.openxmlformats.org/drawingml/2006/main" name="AAU PowerPoint - Blue">
  <a:themeElements>
    <a:clrScheme name="AAU">
      <a:dk1>
        <a:srgbClr val="211A52"/>
      </a:dk1>
      <a:lt1>
        <a:srgbClr val="FFFFFF"/>
      </a:lt1>
      <a:dk2>
        <a:srgbClr val="76818B"/>
      </a:dk2>
      <a:lt2>
        <a:srgbClr val="BBC0C5"/>
      </a:lt2>
      <a:accent1>
        <a:srgbClr val="4D4875"/>
      </a:accent1>
      <a:accent2>
        <a:srgbClr val="A6A3BA"/>
      </a:accent2>
      <a:accent3>
        <a:srgbClr val="7A72CC"/>
      </a:accent3>
      <a:accent4>
        <a:srgbClr val="DF6752"/>
      </a:accent4>
      <a:accent5>
        <a:srgbClr val="BDB9E5"/>
      </a:accent5>
      <a:accent6>
        <a:srgbClr val="594FBF"/>
      </a:accent6>
      <a:hlink>
        <a:srgbClr val="9B95D9"/>
      </a:hlink>
      <a:folHlink>
        <a:srgbClr val="DEDCF2"/>
      </a:folHlink>
    </a:clrScheme>
    <a:fontScheme name="AAU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AU_POWERPOINT_16_9_UK" id="{851E99FB-20BB-40C4-9F91-4452A3BCBDA6}" vid="{DDD772EF-E3AC-41ED-99DC-A027ACF9AD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4811465383E943B92E1D8FB4ACE096" ma:contentTypeVersion="2" ma:contentTypeDescription="Opret et nyt dokument." ma:contentTypeScope="" ma:versionID="406042b88fc1e58a3b152e7002a70182">
  <xsd:schema xmlns:xsd="http://www.w3.org/2001/XMLSchema" xmlns:xs="http://www.w3.org/2001/XMLSchema" xmlns:p="http://schemas.microsoft.com/office/2006/metadata/properties" xmlns:ns2="bfb3083c-c57b-4611-a9bc-f653d3097a5f" targetNamespace="http://schemas.microsoft.com/office/2006/metadata/properties" ma:root="true" ma:fieldsID="89f0d00725625017c110fcd8825dd4dc" ns2:_="">
    <xsd:import namespace="bfb3083c-c57b-4611-a9bc-f653d3097a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3083c-c57b-4611-a9bc-f653d3097a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ED49AB-59DE-4FF7-9348-60B6F5ACD27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fb3083c-c57b-4611-a9bc-f653d3097a5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B09AFFA-FBAB-43F9-B3E8-292900A833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891BC9-1822-4287-B787-CB2F68A8FD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3083c-c57b-4611-a9bc-f653d3097a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AAU 16_9 (EN)</Template>
  <TotalTime>4398</TotalTime>
  <Words>300</Words>
  <Application>Microsoft Office PowerPoint</Application>
  <PresentationFormat>Widescreen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Montserrat Medium</vt:lpstr>
      <vt:lpstr>Times New Roman</vt:lpstr>
      <vt:lpstr>AAU PowerPoint</vt:lpstr>
      <vt:lpstr>AAU PowerPoint - Blue</vt:lpstr>
      <vt:lpstr>BONSAI ontology for sustainibility assessment  Agneta Ghose, Aalborg University</vt:lpstr>
      <vt:lpstr>Introduction</vt:lpstr>
      <vt:lpstr>Dimensions of the core database (introduced in BONSAI)</vt:lpstr>
      <vt:lpstr>PowerPoint Presentation</vt:lpstr>
      <vt:lpstr>PowerPoint Presentation</vt:lpstr>
      <vt:lpstr>Main discussions</vt:lpstr>
      <vt:lpstr>Deliverables</vt:lpstr>
    </vt:vector>
  </TitlesOfParts>
  <Company>Aalborg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bridges LCA and the data inter-operability</dc:title>
  <dc:creator>Agneta Ghose</dc:creator>
  <cp:lastModifiedBy>Agneta Ghose</cp:lastModifiedBy>
  <cp:revision>66</cp:revision>
  <cp:lastPrinted>2017-03-09T03:48:56Z</cp:lastPrinted>
  <dcterms:created xsi:type="dcterms:W3CDTF">2019-02-28T13:46:03Z</dcterms:created>
  <dcterms:modified xsi:type="dcterms:W3CDTF">2019-03-25T10:43:39Z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0x010100B44811465383E943B92E1D8FB4ACE096</vt:lpwstr>
  </property>
</Properties>
</file>