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102" y="43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9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52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34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17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91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0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39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13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78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86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06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4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2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328545" y="1931035"/>
            <a:ext cx="7534909" cy="15919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7200" b="1">
                <a:ln w="15875" cap="flat" cmpd="sng">
                  <a:solidFill>
                    <a:srgbClr val="000000">
                      <a:lumMod val="75000"/>
                      <a:lumOff val="25000"/>
                      <a:alpha val="100000"/>
                    </a:srgbClr>
                  </a:solidFill>
                  <a:prstDash val="solid"/>
                </a:ln>
                <a:pattFill prst="narVert">
                  <a:fgClr>
                    <a:srgbClr val="6192B0"/>
                  </a:fgClr>
                  <a:bgClr>
                    <a:srgbClr val="A9EAFF"/>
                  </a:bgClr>
                </a:pattFill>
                <a:latin typeface="야놀자 야체 B" charset="0"/>
                <a:ea typeface="야놀자 야체 B" charset="0"/>
              </a:rPr>
              <a:t>2</a:t>
            </a:r>
            <a:r>
              <a:rPr lang="ko-KR" altLang="en-US" sz="7200" b="1">
                <a:ln w="15875" cap="flat" cmpd="sng">
                  <a:solidFill>
                    <a:srgbClr val="000000">
                      <a:lumMod val="75000"/>
                      <a:lumOff val="25000"/>
                      <a:alpha val="100000"/>
                    </a:srgbClr>
                  </a:solidFill>
                  <a:prstDash val="solid"/>
                </a:ln>
                <a:pattFill prst="narVert">
                  <a:fgClr>
                    <a:srgbClr val="6192B0"/>
                  </a:fgClr>
                  <a:bgClr>
                    <a:srgbClr val="A9EAFF"/>
                  </a:bgClr>
                </a:pattFill>
                <a:latin typeface="야놀자 야체 B" charset="0"/>
                <a:ea typeface="야놀자 야체 B" charset="0"/>
              </a:rPr>
              <a:t>조 카카오 맵 </a:t>
            </a:r>
          </a:p>
          <a:p>
            <a:pPr marL="0" indent="0" algn="ctr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7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17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결빙 지역 표시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224780" y="4740275"/>
            <a:ext cx="1743075" cy="1687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201710486 김용빈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201510452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 강경태</a:t>
            </a:r>
          </a:p>
          <a:p>
            <a:pPr>
              <a:lnSpc>
                <a:spcPct val="150000"/>
              </a:lnSpc>
              <a:defRPr/>
            </a:pPr>
            <a:r>
              <a:rPr lang="ko-KR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201610487 서지범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201610462 구본석</a:t>
            </a:r>
          </a:p>
          <a:p>
            <a:pPr>
              <a:lnSpc>
                <a:spcPct val="150000"/>
              </a:lnSpc>
              <a:defRPr/>
            </a:pPr>
            <a:endParaRPr lang="ko-KR" altLang="en-US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988050" y="3689985"/>
            <a:ext cx="215900" cy="815340"/>
            <a:chOff x="5988050" y="3689985"/>
            <a:chExt cx="215900" cy="815340"/>
          </a:xfrm>
        </p:grpSpPr>
        <p:cxnSp>
          <p:nvCxnSpPr>
            <p:cNvPr id="27" name="직선 연결선 26"/>
            <p:cNvCxnSpPr/>
            <p:nvPr/>
          </p:nvCxnSpPr>
          <p:spPr>
            <a:xfrm rot="5400000" flipH="1">
              <a:off x="5735955" y="4050030"/>
              <a:ext cx="72009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/>
            <p:cNvSpPr/>
            <p:nvPr/>
          </p:nvSpPr>
          <p:spPr>
            <a:xfrm>
              <a:off x="5988050" y="4289425"/>
              <a:ext cx="215900" cy="215900"/>
            </a:xfrm>
            <a:prstGeom prst="ellipse">
              <a:avLst/>
            </a:prstGeom>
            <a:pattFill prst="dkUpDiag">
              <a:fgClr>
                <a:srgbClr val="DB735B"/>
              </a:fgClr>
              <a:bgClr>
                <a:srgbClr val="E7A191"/>
              </a:bgClr>
            </a:patt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>
                <a:solidFill>
                  <a:prstClr val="white"/>
                </a:solidFill>
                <a:latin typeface="야놀자 야체 B"/>
                <a:ea typeface="야놀자 야체 B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/>
          </p:cNvSpPr>
          <p:nvPr/>
        </p:nvSpPr>
        <p:spPr>
          <a:xfrm>
            <a:off x="161109" y="280282"/>
            <a:ext cx="11566525" cy="64744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" name="Rounded Rectangle 2"/>
          <p:cNvSpPr>
            <a:spLocks/>
          </p:cNvSpPr>
          <p:nvPr/>
        </p:nvSpPr>
        <p:spPr>
          <a:xfrm>
            <a:off x="1571263" y="723900"/>
            <a:ext cx="3740756" cy="337831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ounded Rectangle 5"/>
          <p:cNvSpPr>
            <a:spLocks/>
          </p:cNvSpPr>
          <p:nvPr/>
        </p:nvSpPr>
        <p:spPr>
          <a:xfrm>
            <a:off x="1571263" y="4206275"/>
            <a:ext cx="3740756" cy="8549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3031554" y="704850"/>
            <a:ext cx="861694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>
                <a:latin typeface="나눔고딕" charset="0"/>
                <a:ea typeface="나눔고딕" charset="0"/>
              </a:rPr>
              <a:t> Form</a:t>
            </a:r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1582693" y="4218304"/>
            <a:ext cx="242443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>
                <a:latin typeface="나눔고딕" charset="0"/>
                <a:ea typeface="나눔고딕" charset="0"/>
              </a:rPr>
              <a:t> </a:t>
            </a:r>
            <a:r>
              <a:rPr lang="en-US" sz="1800" dirty="0" err="1">
                <a:latin typeface="나눔고딕" charset="0"/>
                <a:ea typeface="나눔고딕" charset="0"/>
              </a:rPr>
              <a:t>Wb_</a:t>
            </a:r>
            <a:r>
              <a:rPr sz="1800" dirty="0" err="1">
                <a:latin typeface="나눔고딕" charset="0"/>
                <a:ea typeface="나눔고딕" charset="0"/>
              </a:rPr>
              <a:t>Kakao</a:t>
            </a:r>
            <a:r>
              <a:rPr lang="en-US" dirty="0" err="1">
                <a:latin typeface="나눔고딕" charset="0"/>
                <a:ea typeface="나눔고딕" charset="0"/>
              </a:rPr>
              <a:t>_</a:t>
            </a:r>
            <a:r>
              <a:rPr sz="1800" dirty="0" err="1">
                <a:latin typeface="나눔고딕" charset="0"/>
                <a:ea typeface="나눔고딕" charset="0"/>
              </a:rPr>
              <a:t>API</a:t>
            </a:r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sp>
        <p:nvSpPr>
          <p:cNvPr id="11" name="Rounded Rectangle 10"/>
          <p:cNvSpPr>
            <a:spLocks/>
          </p:cNvSpPr>
          <p:nvPr/>
        </p:nvSpPr>
        <p:spPr>
          <a:xfrm>
            <a:off x="1963693" y="1149350"/>
            <a:ext cx="1347470" cy="370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 dirty="0">
                <a:latin typeface="나눔고딕" charset="0"/>
                <a:ea typeface="나눔고딕" charset="0"/>
              </a:rPr>
              <a:t>form1_load_1()</a:t>
            </a:r>
            <a:endParaRPr lang="ko-KR" altLang="en-US" sz="1000" dirty="0">
              <a:latin typeface="나눔고딕" charset="0"/>
              <a:ea typeface="나눔고딕" charset="0"/>
            </a:endParaRPr>
          </a:p>
        </p:txBody>
      </p:sp>
      <p:sp>
        <p:nvSpPr>
          <p:cNvPr id="21" name="Rounded Rectangle 10">
            <a:extLst>
              <a:ext uri="{FF2B5EF4-FFF2-40B4-BE49-F238E27FC236}">
                <a16:creationId xmlns:a16="http://schemas.microsoft.com/office/drawing/2014/main" id="{01BF8E0B-C63F-4160-8347-8B6E78505667}"/>
              </a:ext>
            </a:extLst>
          </p:cNvPr>
          <p:cNvSpPr>
            <a:spLocks/>
          </p:cNvSpPr>
          <p:nvPr/>
        </p:nvSpPr>
        <p:spPr>
          <a:xfrm>
            <a:off x="1963693" y="1691323"/>
            <a:ext cx="1347470" cy="370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err="1">
                <a:latin typeface="나눔고딕" charset="0"/>
                <a:ea typeface="나눔고딕" charset="0"/>
              </a:rPr>
              <a:t>ShowMap</a:t>
            </a:r>
            <a:r>
              <a:rPr lang="en-US" altLang="ko-KR" sz="1000" dirty="0">
                <a:latin typeface="나눔고딕" charset="0"/>
                <a:ea typeface="나눔고딕" charset="0"/>
              </a:rPr>
              <a:t>()</a:t>
            </a:r>
          </a:p>
        </p:txBody>
      </p:sp>
      <p:sp>
        <p:nvSpPr>
          <p:cNvPr id="23" name="Rounded Rectangle 10">
            <a:extLst>
              <a:ext uri="{FF2B5EF4-FFF2-40B4-BE49-F238E27FC236}">
                <a16:creationId xmlns:a16="http://schemas.microsoft.com/office/drawing/2014/main" id="{02076FC7-5A03-4C58-A64A-D4E120D6678A}"/>
              </a:ext>
            </a:extLst>
          </p:cNvPr>
          <p:cNvSpPr>
            <a:spLocks/>
          </p:cNvSpPr>
          <p:nvPr/>
        </p:nvSpPr>
        <p:spPr>
          <a:xfrm>
            <a:off x="1963693" y="2239009"/>
            <a:ext cx="1347470" cy="370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latin typeface="나눔고딕" charset="0"/>
                <a:ea typeface="나눔고딕" charset="0"/>
              </a:rPr>
              <a:t>input()</a:t>
            </a:r>
          </a:p>
        </p:txBody>
      </p:sp>
      <p:sp>
        <p:nvSpPr>
          <p:cNvPr id="25" name="Rounded Rectangle 10">
            <a:extLst>
              <a:ext uri="{FF2B5EF4-FFF2-40B4-BE49-F238E27FC236}">
                <a16:creationId xmlns:a16="http://schemas.microsoft.com/office/drawing/2014/main" id="{4423D329-D91D-4D68-BD51-77CC0AAC4618}"/>
              </a:ext>
            </a:extLst>
          </p:cNvPr>
          <p:cNvSpPr>
            <a:spLocks/>
          </p:cNvSpPr>
          <p:nvPr/>
        </p:nvSpPr>
        <p:spPr>
          <a:xfrm>
            <a:off x="1963693" y="2786695"/>
            <a:ext cx="1347470" cy="370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latin typeface="나눔고딕" charset="0"/>
                <a:ea typeface="나눔고딕" charset="0"/>
              </a:rPr>
              <a:t>textBox1_Click()</a:t>
            </a:r>
          </a:p>
        </p:txBody>
      </p:sp>
      <p:sp>
        <p:nvSpPr>
          <p:cNvPr id="27" name="Rounded Rectangle 10">
            <a:extLst>
              <a:ext uri="{FF2B5EF4-FFF2-40B4-BE49-F238E27FC236}">
                <a16:creationId xmlns:a16="http://schemas.microsoft.com/office/drawing/2014/main" id="{64703D46-D634-42D8-A0B8-07CB0B4E1F21}"/>
              </a:ext>
            </a:extLst>
          </p:cNvPr>
          <p:cNvSpPr>
            <a:spLocks/>
          </p:cNvSpPr>
          <p:nvPr/>
        </p:nvSpPr>
        <p:spPr>
          <a:xfrm>
            <a:off x="1963693" y="3332410"/>
            <a:ext cx="1347470" cy="370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dirty="0">
                <a:latin typeface="나눔고딕" charset="0"/>
                <a:ea typeface="나눔고딕" charset="0"/>
              </a:rPr>
              <a:t>textBox1_KeyDown()</a:t>
            </a:r>
          </a:p>
        </p:txBody>
      </p:sp>
      <p:sp>
        <p:nvSpPr>
          <p:cNvPr id="29" name="Rounded Rectangle 10">
            <a:extLst>
              <a:ext uri="{FF2B5EF4-FFF2-40B4-BE49-F238E27FC236}">
                <a16:creationId xmlns:a16="http://schemas.microsoft.com/office/drawing/2014/main" id="{F5C51174-D996-4BF4-BA1D-6C54740EA969}"/>
              </a:ext>
            </a:extLst>
          </p:cNvPr>
          <p:cNvSpPr>
            <a:spLocks/>
          </p:cNvSpPr>
          <p:nvPr/>
        </p:nvSpPr>
        <p:spPr>
          <a:xfrm>
            <a:off x="3560263" y="1150905"/>
            <a:ext cx="1347470" cy="370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latin typeface="나눔고딕" charset="0"/>
                <a:ea typeface="나눔고딕" charset="0"/>
              </a:rPr>
              <a:t>button1_Click()</a:t>
            </a:r>
          </a:p>
        </p:txBody>
      </p:sp>
      <p:sp>
        <p:nvSpPr>
          <p:cNvPr id="31" name="Rounded Rectangle 10">
            <a:extLst>
              <a:ext uri="{FF2B5EF4-FFF2-40B4-BE49-F238E27FC236}">
                <a16:creationId xmlns:a16="http://schemas.microsoft.com/office/drawing/2014/main" id="{59D973B8-4D92-428C-91DE-739BFE9C2FD7}"/>
              </a:ext>
            </a:extLst>
          </p:cNvPr>
          <p:cNvSpPr>
            <a:spLocks/>
          </p:cNvSpPr>
          <p:nvPr/>
        </p:nvSpPr>
        <p:spPr>
          <a:xfrm>
            <a:off x="3565550" y="1682918"/>
            <a:ext cx="1347470" cy="370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latin typeface="나눔고딕" charset="0"/>
                <a:ea typeface="나눔고딕" charset="0"/>
              </a:rPr>
              <a:t>button2_Click()</a:t>
            </a:r>
          </a:p>
        </p:txBody>
      </p:sp>
      <p:sp>
        <p:nvSpPr>
          <p:cNvPr id="33" name="Rounded Rectangle 10">
            <a:extLst>
              <a:ext uri="{FF2B5EF4-FFF2-40B4-BE49-F238E27FC236}">
                <a16:creationId xmlns:a16="http://schemas.microsoft.com/office/drawing/2014/main" id="{EA15A1D1-1916-46D8-A89E-C85AFEFCEBB4}"/>
              </a:ext>
            </a:extLst>
          </p:cNvPr>
          <p:cNvSpPr>
            <a:spLocks/>
          </p:cNvSpPr>
          <p:nvPr/>
        </p:nvSpPr>
        <p:spPr>
          <a:xfrm>
            <a:off x="3565550" y="2239008"/>
            <a:ext cx="1347470" cy="370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latin typeface="나눔고딕" charset="0"/>
                <a:ea typeface="나눔고딕" charset="0"/>
              </a:rPr>
              <a:t>button3_Click()</a:t>
            </a:r>
          </a:p>
        </p:txBody>
      </p:sp>
      <p:sp>
        <p:nvSpPr>
          <p:cNvPr id="35" name="Rounded Rectangle 10">
            <a:extLst>
              <a:ext uri="{FF2B5EF4-FFF2-40B4-BE49-F238E27FC236}">
                <a16:creationId xmlns:a16="http://schemas.microsoft.com/office/drawing/2014/main" id="{4B3D5741-8300-48CB-B48A-97E66A216F33}"/>
              </a:ext>
            </a:extLst>
          </p:cNvPr>
          <p:cNvSpPr>
            <a:spLocks/>
          </p:cNvSpPr>
          <p:nvPr/>
        </p:nvSpPr>
        <p:spPr>
          <a:xfrm>
            <a:off x="3560263" y="2786695"/>
            <a:ext cx="1347470" cy="370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latin typeface="나눔고딕" charset="0"/>
                <a:ea typeface="나눔고딕" charset="0"/>
              </a:rPr>
              <a:t>listBox1_MouseClick()</a:t>
            </a:r>
          </a:p>
        </p:txBody>
      </p:sp>
      <p:sp>
        <p:nvSpPr>
          <p:cNvPr id="37" name="Rounded Rectangle 5">
            <a:extLst>
              <a:ext uri="{FF2B5EF4-FFF2-40B4-BE49-F238E27FC236}">
                <a16:creationId xmlns:a16="http://schemas.microsoft.com/office/drawing/2014/main" id="{89A75F2E-7569-47FF-9B38-4A1EEE3DD855}"/>
              </a:ext>
            </a:extLst>
          </p:cNvPr>
          <p:cNvSpPr>
            <a:spLocks/>
          </p:cNvSpPr>
          <p:nvPr/>
        </p:nvSpPr>
        <p:spPr>
          <a:xfrm>
            <a:off x="1582693" y="5490478"/>
            <a:ext cx="3740756" cy="8549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9" name="텍스트 상자 7">
            <a:extLst>
              <a:ext uri="{FF2B5EF4-FFF2-40B4-BE49-F238E27FC236}">
                <a16:creationId xmlns:a16="http://schemas.microsoft.com/office/drawing/2014/main" id="{E77981A4-5B88-4729-AC9E-CEECCF3C7574}"/>
              </a:ext>
            </a:extLst>
          </p:cNvPr>
          <p:cNvSpPr txBox="1">
            <a:spLocks/>
          </p:cNvSpPr>
          <p:nvPr/>
        </p:nvSpPr>
        <p:spPr>
          <a:xfrm>
            <a:off x="1571263" y="5474858"/>
            <a:ext cx="242443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>
                <a:latin typeface="나눔고딕" charset="0"/>
                <a:ea typeface="나눔고딕" charset="0"/>
              </a:rPr>
              <a:t> </a:t>
            </a:r>
            <a:r>
              <a:rPr lang="en-US" dirty="0" err="1">
                <a:latin typeface="나눔고딕" charset="0"/>
                <a:ea typeface="나눔고딕" charset="0"/>
              </a:rPr>
              <a:t>Wb_Freezing_Acc</a:t>
            </a:r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sp>
        <p:nvSpPr>
          <p:cNvPr id="41" name="Rounded Rectangle 10">
            <a:extLst>
              <a:ext uri="{FF2B5EF4-FFF2-40B4-BE49-F238E27FC236}">
                <a16:creationId xmlns:a16="http://schemas.microsoft.com/office/drawing/2014/main" id="{FEE38949-2C3A-4341-AAB4-BBF036E50BD9}"/>
              </a:ext>
            </a:extLst>
          </p:cNvPr>
          <p:cNvSpPr>
            <a:spLocks/>
          </p:cNvSpPr>
          <p:nvPr/>
        </p:nvSpPr>
        <p:spPr>
          <a:xfrm>
            <a:off x="2701117" y="4586753"/>
            <a:ext cx="1347470" cy="370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err="1">
                <a:latin typeface="나눔고딕" charset="0"/>
                <a:ea typeface="나눔고딕" charset="0"/>
              </a:rPr>
              <a:t>Wb_Kakao_Api</a:t>
            </a:r>
            <a:r>
              <a:rPr lang="en-US" altLang="ko-KR" sz="1000" dirty="0">
                <a:latin typeface="나눔고딕" charset="0"/>
                <a:ea typeface="나눔고딕" charset="0"/>
              </a:rPr>
              <a:t>()</a:t>
            </a:r>
            <a:endParaRPr lang="ko-KR" altLang="en-US" sz="1000" dirty="0">
              <a:latin typeface="나눔고딕" charset="0"/>
              <a:ea typeface="나눔고딕" charset="0"/>
            </a:endParaRPr>
          </a:p>
        </p:txBody>
      </p:sp>
      <p:sp>
        <p:nvSpPr>
          <p:cNvPr id="43" name="Rounded Rectangle 10">
            <a:extLst>
              <a:ext uri="{FF2B5EF4-FFF2-40B4-BE49-F238E27FC236}">
                <a16:creationId xmlns:a16="http://schemas.microsoft.com/office/drawing/2014/main" id="{23CD002B-F440-48B7-A928-3586A3695194}"/>
              </a:ext>
            </a:extLst>
          </p:cNvPr>
          <p:cNvSpPr>
            <a:spLocks/>
          </p:cNvSpPr>
          <p:nvPr/>
        </p:nvSpPr>
        <p:spPr>
          <a:xfrm>
            <a:off x="2701117" y="5885857"/>
            <a:ext cx="1347470" cy="370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err="1">
                <a:latin typeface="나눔고딕" charset="0"/>
                <a:ea typeface="나눔고딕" charset="0"/>
              </a:rPr>
              <a:t>Wb_Freezing_Acc_Api</a:t>
            </a:r>
            <a:r>
              <a:rPr lang="en-US" altLang="ko-KR" sz="1000" dirty="0">
                <a:latin typeface="나눔고딕" charset="0"/>
                <a:ea typeface="나눔고딕" charset="0"/>
              </a:rPr>
              <a:t>()</a:t>
            </a:r>
            <a:endParaRPr lang="ko-KR" altLang="en-US" sz="1000" dirty="0">
              <a:latin typeface="나눔고딕" charset="0"/>
              <a:ea typeface="나눔고딕" charset="0"/>
            </a:endParaRPr>
          </a:p>
        </p:txBody>
      </p:sp>
      <p:sp>
        <p:nvSpPr>
          <p:cNvPr id="45" name="Rounded Rectangle 2">
            <a:extLst>
              <a:ext uri="{FF2B5EF4-FFF2-40B4-BE49-F238E27FC236}">
                <a16:creationId xmlns:a16="http://schemas.microsoft.com/office/drawing/2014/main" id="{3AB04E13-8441-4BCB-AECE-643C652D6AB5}"/>
              </a:ext>
            </a:extLst>
          </p:cNvPr>
          <p:cNvSpPr>
            <a:spLocks/>
          </p:cNvSpPr>
          <p:nvPr/>
        </p:nvSpPr>
        <p:spPr>
          <a:xfrm>
            <a:off x="6617624" y="734951"/>
            <a:ext cx="3740756" cy="56104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7" name="텍스트 상자 6">
            <a:extLst>
              <a:ext uri="{FF2B5EF4-FFF2-40B4-BE49-F238E27FC236}">
                <a16:creationId xmlns:a16="http://schemas.microsoft.com/office/drawing/2014/main" id="{7967A802-3C94-402F-8EE9-B3CABF8D67A5}"/>
              </a:ext>
            </a:extLst>
          </p:cNvPr>
          <p:cNvSpPr txBox="1">
            <a:spLocks/>
          </p:cNvSpPr>
          <p:nvPr/>
        </p:nvSpPr>
        <p:spPr>
          <a:xfrm>
            <a:off x="8075304" y="780291"/>
            <a:ext cx="861694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>
                <a:latin typeface="나눔고딕" charset="0"/>
                <a:ea typeface="나눔고딕" charset="0"/>
              </a:rPr>
              <a:t> </a:t>
            </a:r>
            <a:r>
              <a:rPr lang="en-US" sz="1800" dirty="0">
                <a:latin typeface="나눔고딕" charset="0"/>
                <a:ea typeface="나눔고딕" charset="0"/>
              </a:rPr>
              <a:t>HTML</a:t>
            </a:r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sp>
        <p:nvSpPr>
          <p:cNvPr id="49" name="Rounded Rectangle 10">
            <a:extLst>
              <a:ext uri="{FF2B5EF4-FFF2-40B4-BE49-F238E27FC236}">
                <a16:creationId xmlns:a16="http://schemas.microsoft.com/office/drawing/2014/main" id="{8BE7A5F9-319E-4D01-B1DC-7BBE49DCBE79}"/>
              </a:ext>
            </a:extLst>
          </p:cNvPr>
          <p:cNvSpPr>
            <a:spLocks/>
          </p:cNvSpPr>
          <p:nvPr/>
        </p:nvSpPr>
        <p:spPr>
          <a:xfrm>
            <a:off x="7832416" y="1313767"/>
            <a:ext cx="1347470" cy="370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err="1">
                <a:latin typeface="나눔고딕" charset="0"/>
                <a:ea typeface="나눔고딕" charset="0"/>
              </a:rPr>
              <a:t>moveTo</a:t>
            </a:r>
            <a:r>
              <a:rPr lang="en-US" altLang="ko-KR" sz="1000" dirty="0">
                <a:latin typeface="나눔고딕" charset="0"/>
                <a:ea typeface="나눔고딕" charset="0"/>
              </a:rPr>
              <a:t>()</a:t>
            </a:r>
            <a:endParaRPr lang="ko-KR" altLang="en-US" sz="1000" dirty="0">
              <a:latin typeface="나눔고딕" charset="0"/>
              <a:ea typeface="나눔고딕" charset="0"/>
            </a:endParaRPr>
          </a:p>
        </p:txBody>
      </p:sp>
      <p:sp>
        <p:nvSpPr>
          <p:cNvPr id="51" name="Rounded Rectangle 10">
            <a:extLst>
              <a:ext uri="{FF2B5EF4-FFF2-40B4-BE49-F238E27FC236}">
                <a16:creationId xmlns:a16="http://schemas.microsoft.com/office/drawing/2014/main" id="{F1C5D293-B324-4963-BE56-8B3AB0C33FA3}"/>
              </a:ext>
            </a:extLst>
          </p:cNvPr>
          <p:cNvSpPr>
            <a:spLocks/>
          </p:cNvSpPr>
          <p:nvPr/>
        </p:nvSpPr>
        <p:spPr>
          <a:xfrm>
            <a:off x="7832416" y="2189070"/>
            <a:ext cx="1347470" cy="370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err="1">
                <a:latin typeface="나눔고딕" charset="0"/>
                <a:ea typeface="나눔고딕" charset="0"/>
              </a:rPr>
              <a:t>panTo</a:t>
            </a:r>
            <a:endParaRPr lang="ko-KR" altLang="en-US" sz="1000" dirty="0">
              <a:latin typeface="나눔고딕" charset="0"/>
              <a:ea typeface="나눔고딕" charset="0"/>
            </a:endParaRPr>
          </a:p>
        </p:txBody>
      </p:sp>
      <p:sp>
        <p:nvSpPr>
          <p:cNvPr id="53" name="Rounded Rectangle 10">
            <a:extLst>
              <a:ext uri="{FF2B5EF4-FFF2-40B4-BE49-F238E27FC236}">
                <a16:creationId xmlns:a16="http://schemas.microsoft.com/office/drawing/2014/main" id="{90C5FA37-1049-45A0-9F68-11CA590AF33D}"/>
              </a:ext>
            </a:extLst>
          </p:cNvPr>
          <p:cNvSpPr>
            <a:spLocks/>
          </p:cNvSpPr>
          <p:nvPr/>
        </p:nvSpPr>
        <p:spPr>
          <a:xfrm>
            <a:off x="7831577" y="3059487"/>
            <a:ext cx="1347470" cy="370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err="1">
                <a:latin typeface="나눔고딕" charset="0"/>
                <a:ea typeface="나눔고딕" charset="0"/>
              </a:rPr>
              <a:t>zoomIn</a:t>
            </a:r>
            <a:r>
              <a:rPr lang="en-US" altLang="ko-KR" sz="1000" dirty="0">
                <a:latin typeface="나눔고딕" charset="0"/>
                <a:ea typeface="나눔고딕" charset="0"/>
              </a:rPr>
              <a:t>()</a:t>
            </a:r>
            <a:endParaRPr lang="ko-KR" altLang="en-US" sz="1000" dirty="0">
              <a:latin typeface="나눔고딕" charset="0"/>
              <a:ea typeface="나눔고딕" charset="0"/>
            </a:endParaRPr>
          </a:p>
        </p:txBody>
      </p:sp>
      <p:sp>
        <p:nvSpPr>
          <p:cNvPr id="55" name="Rounded Rectangle 10">
            <a:extLst>
              <a:ext uri="{FF2B5EF4-FFF2-40B4-BE49-F238E27FC236}">
                <a16:creationId xmlns:a16="http://schemas.microsoft.com/office/drawing/2014/main" id="{BB49D7AA-1363-4E2D-84D1-E95F4931B9FB}"/>
              </a:ext>
            </a:extLst>
          </p:cNvPr>
          <p:cNvSpPr>
            <a:spLocks/>
          </p:cNvSpPr>
          <p:nvPr/>
        </p:nvSpPr>
        <p:spPr>
          <a:xfrm>
            <a:off x="7831577" y="3929904"/>
            <a:ext cx="1347470" cy="370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err="1">
                <a:latin typeface="나눔고딕" charset="0"/>
                <a:ea typeface="나눔고딕" charset="0"/>
              </a:rPr>
              <a:t>zoomOut</a:t>
            </a:r>
            <a:r>
              <a:rPr lang="en-US" altLang="ko-KR" sz="1000" dirty="0">
                <a:latin typeface="나눔고딕" charset="0"/>
                <a:ea typeface="나눔고딕" charset="0"/>
              </a:rPr>
              <a:t>()</a:t>
            </a:r>
            <a:endParaRPr lang="ko-KR" altLang="en-US" sz="1000" dirty="0">
              <a:latin typeface="나눔고딕" charset="0"/>
              <a:ea typeface="나눔고딕" charset="0"/>
            </a:endParaRPr>
          </a:p>
        </p:txBody>
      </p:sp>
      <p:sp>
        <p:nvSpPr>
          <p:cNvPr id="57" name="Rounded Rectangle 10">
            <a:extLst>
              <a:ext uri="{FF2B5EF4-FFF2-40B4-BE49-F238E27FC236}">
                <a16:creationId xmlns:a16="http://schemas.microsoft.com/office/drawing/2014/main" id="{F6E13F74-D8B1-4BED-8350-789ADCE09128}"/>
              </a:ext>
            </a:extLst>
          </p:cNvPr>
          <p:cNvSpPr>
            <a:spLocks/>
          </p:cNvSpPr>
          <p:nvPr/>
        </p:nvSpPr>
        <p:spPr>
          <a:xfrm>
            <a:off x="7835755" y="4800321"/>
            <a:ext cx="1347470" cy="370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latin typeface="나눔고딕" charset="0"/>
                <a:ea typeface="나눔고딕" charset="0"/>
              </a:rPr>
              <a:t>Geo()</a:t>
            </a:r>
            <a:endParaRPr lang="ko-KR" altLang="en-US" sz="1000" dirty="0">
              <a:latin typeface="나눔고딕" charset="0"/>
              <a:ea typeface="나눔고딕" charset="0"/>
            </a:endParaRPr>
          </a:p>
        </p:txBody>
      </p:sp>
      <p:sp>
        <p:nvSpPr>
          <p:cNvPr id="59" name="Rounded Rectangle 10">
            <a:extLst>
              <a:ext uri="{FF2B5EF4-FFF2-40B4-BE49-F238E27FC236}">
                <a16:creationId xmlns:a16="http://schemas.microsoft.com/office/drawing/2014/main" id="{17C8655E-D09C-400B-B39E-8B6F1515C9DC}"/>
              </a:ext>
            </a:extLst>
          </p:cNvPr>
          <p:cNvSpPr>
            <a:spLocks/>
          </p:cNvSpPr>
          <p:nvPr/>
        </p:nvSpPr>
        <p:spPr>
          <a:xfrm>
            <a:off x="7835755" y="5670738"/>
            <a:ext cx="1347470" cy="370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err="1">
                <a:latin typeface="나눔고딕" charset="0"/>
                <a:ea typeface="나눔고딕" charset="0"/>
              </a:rPr>
              <a:t>setCenter</a:t>
            </a:r>
            <a:r>
              <a:rPr lang="en-US" altLang="ko-KR" sz="1000" dirty="0">
                <a:latin typeface="나눔고딕" charset="0"/>
                <a:ea typeface="나눔고딕" charset="0"/>
              </a:rPr>
              <a:t>()</a:t>
            </a:r>
            <a:endParaRPr lang="ko-KR" altLang="en-US" sz="1000" dirty="0">
              <a:latin typeface="나눔고딕" charset="0"/>
              <a:ea typeface="나눔고딕" charset="0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5E92A85-C85C-4566-A8CF-965982B4839F}"/>
              </a:ext>
            </a:extLst>
          </p:cNvPr>
          <p:cNvCxnSpPr>
            <a:cxnSpLocks/>
          </p:cNvCxnSpPr>
          <p:nvPr/>
        </p:nvCxnSpPr>
        <p:spPr>
          <a:xfrm flipV="1">
            <a:off x="8488002" y="5175084"/>
            <a:ext cx="0" cy="484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88C3DB4-F1AD-4135-9A72-8E55B7C45194}"/>
              </a:ext>
            </a:extLst>
          </p:cNvPr>
          <p:cNvCxnSpPr>
            <a:stCxn id="31" idx="3"/>
            <a:endCxn id="53" idx="1"/>
          </p:cNvCxnSpPr>
          <p:nvPr/>
        </p:nvCxnSpPr>
        <p:spPr>
          <a:xfrm>
            <a:off x="4913020" y="1868021"/>
            <a:ext cx="2918557" cy="137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7C736C3-F2AC-49E8-BB0D-CAA32852AD35}"/>
              </a:ext>
            </a:extLst>
          </p:cNvPr>
          <p:cNvCxnSpPr>
            <a:stCxn id="33" idx="3"/>
            <a:endCxn id="55" idx="1"/>
          </p:cNvCxnSpPr>
          <p:nvPr/>
        </p:nvCxnSpPr>
        <p:spPr>
          <a:xfrm>
            <a:off x="4913020" y="2424111"/>
            <a:ext cx="2918557" cy="169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7420409-1810-4054-B90C-0760A81F02FD}"/>
              </a:ext>
            </a:extLst>
          </p:cNvPr>
          <p:cNvCxnSpPr>
            <a:stCxn id="35" idx="3"/>
            <a:endCxn id="57" idx="1"/>
          </p:cNvCxnSpPr>
          <p:nvPr/>
        </p:nvCxnSpPr>
        <p:spPr>
          <a:xfrm>
            <a:off x="4907733" y="2971798"/>
            <a:ext cx="2928022" cy="201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8CF73B3-6A22-44FB-BE64-E0151E548344}"/>
              </a:ext>
            </a:extLst>
          </p:cNvPr>
          <p:cNvSpPr/>
          <p:nvPr/>
        </p:nvSpPr>
        <p:spPr>
          <a:xfrm>
            <a:off x="6844900" y="1139380"/>
            <a:ext cx="3301049" cy="4983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A9F3277-E19B-48AD-82CA-76F113865BFE}"/>
              </a:ext>
            </a:extLst>
          </p:cNvPr>
          <p:cNvCxnSpPr>
            <a:stCxn id="41" idx="3"/>
          </p:cNvCxnSpPr>
          <p:nvPr/>
        </p:nvCxnSpPr>
        <p:spPr>
          <a:xfrm>
            <a:off x="4048587" y="4771856"/>
            <a:ext cx="2796313" cy="6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794B05A9-1B38-4C5F-BFC1-28BE4DF00B56}"/>
              </a:ext>
            </a:extLst>
          </p:cNvPr>
          <p:cNvCxnSpPr>
            <a:stCxn id="41" idx="0"/>
            <a:endCxn id="11" idx="3"/>
          </p:cNvCxnSpPr>
          <p:nvPr/>
        </p:nvCxnSpPr>
        <p:spPr>
          <a:xfrm rot="16200000" flipV="1">
            <a:off x="1716858" y="2928758"/>
            <a:ext cx="3252300" cy="636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2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48000" y="283210"/>
            <a:ext cx="6096000" cy="116268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5400" b="1" dirty="0" err="1">
                <a:ln w="952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pattFill prst="narVert">
                  <a:fgClr>
                    <a:srgbClr val="6192B0"/>
                  </a:fgClr>
                  <a:bgClr>
                    <a:srgbClr val="A9EAFF"/>
                  </a:bgClr>
                </a:pattFill>
                <a:latin typeface="야놀자 야체 B"/>
                <a:ea typeface="야놀자 야체 B"/>
              </a:rPr>
              <a:t>카카오맵</a:t>
            </a:r>
            <a:r>
              <a:rPr lang="ko-KR" altLang="en-US" sz="5400" b="1" dirty="0">
                <a:ln w="952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pattFill prst="narVert">
                  <a:fgClr>
                    <a:srgbClr val="6192B0"/>
                  </a:fgClr>
                  <a:bgClr>
                    <a:srgbClr val="A9EAFF"/>
                  </a:bgClr>
                </a:pattFill>
                <a:latin typeface="야놀자 야체 B"/>
                <a:ea typeface="야놀자 야체 B"/>
              </a:rPr>
              <a:t> </a:t>
            </a:r>
            <a:r>
              <a:rPr lang="en-US" altLang="ko-KR" sz="5400" b="1" dirty="0">
                <a:ln w="952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pattFill prst="narVert">
                  <a:fgClr>
                    <a:srgbClr val="6192B0"/>
                  </a:fgClr>
                  <a:bgClr>
                    <a:srgbClr val="A9EAFF"/>
                  </a:bgClr>
                </a:pattFill>
                <a:latin typeface="야놀자 야체 B"/>
                <a:ea typeface="야놀자 야체 B"/>
              </a:rPr>
              <a:t>API </a:t>
            </a:r>
            <a:r>
              <a:rPr lang="ko-KR" altLang="en-US" sz="5400" b="1" dirty="0">
                <a:ln w="952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pattFill prst="narVert">
                  <a:fgClr>
                    <a:srgbClr val="6192B0"/>
                  </a:fgClr>
                  <a:bgClr>
                    <a:srgbClr val="A9EAFF"/>
                  </a:bgClr>
                </a:pattFill>
                <a:latin typeface="야놀자 야체 B"/>
                <a:ea typeface="야놀자 야체 B"/>
              </a:rPr>
              <a:t>등록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072880" y="3429000"/>
            <a:ext cx="2622550" cy="67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REST API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키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api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키를 발급받아서 사용합니다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13" name="타원 12"/>
          <p:cNvSpPr/>
          <p:nvPr/>
        </p:nvSpPr>
        <p:spPr>
          <a:xfrm>
            <a:off x="8694420" y="3551555"/>
            <a:ext cx="215900" cy="2159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pic>
        <p:nvPicPr>
          <p:cNvPr id="26" name="그림 25" descr="/Users/kim.yongbin/Library/Group Containers/L48J367XN4.com.infraware.PolarisOffice/EngineTemp/36403/image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8925" y="1238250"/>
            <a:ext cx="7753349" cy="5202555"/>
          </a:xfrm>
          <a:prstGeom prst="rect">
            <a:avLst/>
          </a:prstGeom>
          <a:noFill/>
        </p:spPr>
      </p:pic>
      <p:sp>
        <p:nvSpPr>
          <p:cNvPr id="25" name="자유형 24"/>
          <p:cNvSpPr/>
          <p:nvPr/>
        </p:nvSpPr>
        <p:spPr>
          <a:xfrm>
            <a:off x="5333365" y="3655695"/>
            <a:ext cx="3326765" cy="1199515"/>
          </a:xfrm>
          <a:custGeom>
            <a:avLst/>
            <a:gdLst>
              <a:gd name="connsiteX0" fmla="*/ 0 w 584200"/>
              <a:gd name="connsiteY0" fmla="*/ 1155700 h 1155700"/>
              <a:gd name="connsiteX1" fmla="*/ 139700 w 584200"/>
              <a:gd name="connsiteY1" fmla="*/ 533400 h 1155700"/>
              <a:gd name="connsiteX2" fmla="*/ 584200 w 584200"/>
              <a:gd name="connsiteY2" fmla="*/ 0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0" h="1155700">
                <a:moveTo>
                  <a:pt x="0" y="1155700"/>
                </a:moveTo>
                <a:cubicBezTo>
                  <a:pt x="21166" y="940858"/>
                  <a:pt x="42333" y="726017"/>
                  <a:pt x="139700" y="533400"/>
                </a:cubicBezTo>
                <a:cubicBezTo>
                  <a:pt x="237067" y="340783"/>
                  <a:pt x="410633" y="170391"/>
                  <a:pt x="584200" y="0"/>
                </a:cubicBezTo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2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08455" y="1213485"/>
            <a:ext cx="8975090" cy="5452110"/>
          </a:xfrm>
          <a:prstGeom prst="rect">
            <a:avLst/>
          </a:prstGeom>
        </p:spPr>
      </p:pic>
      <p:sp>
        <p:nvSpPr>
          <p:cNvPr id="6" name="직사각형 5"/>
          <p:cNvSpPr>
            <a:spLocks/>
          </p:cNvSpPr>
          <p:nvPr/>
        </p:nvSpPr>
        <p:spPr>
          <a:xfrm>
            <a:off x="2794635" y="208280"/>
            <a:ext cx="6470015" cy="1176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5400" b="1">
                <a:ln w="9525" cap="flat" cmpd="sng">
                  <a:solidFill>
                    <a:srgbClr val="000000">
                      <a:lumMod val="75000"/>
                      <a:lumOff val="25000"/>
                      <a:alpha val="100000"/>
                    </a:srgbClr>
                  </a:solidFill>
                  <a:prstDash val="solid"/>
                </a:ln>
                <a:pattFill prst="narVert">
                  <a:fgClr>
                    <a:srgbClr val="6192B0"/>
                  </a:fgClr>
                  <a:bgClr>
                    <a:srgbClr val="A9EAFF"/>
                  </a:bgClr>
                </a:pattFill>
                <a:latin typeface="야놀자 야체 B" charset="0"/>
                <a:ea typeface="야놀자 야체 B" charset="0"/>
              </a:rPr>
              <a:t>C#</a:t>
            </a:r>
            <a:r>
              <a:rPr lang="ko-KR" altLang="en-US" sz="5400" b="1">
                <a:ln w="9525" cap="flat" cmpd="sng">
                  <a:solidFill>
                    <a:srgbClr val="000000">
                      <a:lumMod val="75000"/>
                      <a:lumOff val="25000"/>
                      <a:alpha val="100000"/>
                    </a:srgbClr>
                  </a:solidFill>
                  <a:prstDash val="solid"/>
                </a:ln>
                <a:pattFill prst="narVert">
                  <a:fgClr>
                    <a:srgbClr val="6192B0"/>
                  </a:fgClr>
                  <a:bgClr>
                    <a:srgbClr val="A9EAFF"/>
                  </a:bgClr>
                </a:pattFill>
                <a:latin typeface="야놀자 야체 B" charset="0"/>
                <a:ea typeface="야놀자 야체 B" charset="0"/>
              </a:rPr>
              <a:t>을 이용한 </a:t>
            </a:r>
            <a:r>
              <a:rPr lang="en-US" altLang="ko-KR" sz="5400" b="1">
                <a:ln w="9525" cap="flat" cmpd="sng">
                  <a:solidFill>
                    <a:srgbClr val="000000">
                      <a:lumMod val="75000"/>
                      <a:lumOff val="25000"/>
                      <a:alpha val="100000"/>
                    </a:srgbClr>
                  </a:solidFill>
                  <a:prstDash val="solid"/>
                </a:ln>
                <a:pattFill prst="narVert">
                  <a:fgClr>
                    <a:srgbClr val="6192B0"/>
                  </a:fgClr>
                  <a:bgClr>
                    <a:srgbClr val="A9EAFF"/>
                  </a:bgClr>
                </a:pattFill>
                <a:latin typeface="야놀자 야체 B" charset="0"/>
                <a:ea typeface="야놀자 야체 B" charset="0"/>
              </a:rPr>
              <a:t>API</a:t>
            </a:r>
            <a:r>
              <a:rPr lang="ko-KR" altLang="en-US" sz="5400" b="1">
                <a:ln w="9525" cap="flat" cmpd="sng">
                  <a:solidFill>
                    <a:srgbClr val="000000">
                      <a:lumMod val="75000"/>
                      <a:lumOff val="25000"/>
                      <a:alpha val="100000"/>
                    </a:srgbClr>
                  </a:solidFill>
                  <a:prstDash val="solid"/>
                </a:ln>
                <a:pattFill prst="narVert">
                  <a:fgClr>
                    <a:srgbClr val="6192B0"/>
                  </a:fgClr>
                  <a:bgClr>
                    <a:srgbClr val="A9EAFF"/>
                  </a:bgClr>
                </a:pattFill>
                <a:latin typeface="야놀자 야체 B" charset="0"/>
                <a:ea typeface="야놀자 야체 B" charset="0"/>
              </a:rPr>
              <a:t> 호출</a:t>
            </a:r>
          </a:p>
          <a:p>
            <a:pPr marL="0" indent="0" algn="ctr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1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91205" y="2604135"/>
            <a:ext cx="2566670" cy="176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6350" cap="flat" cmpd="sng" algn="ctr">
                <a:solidFill>
                  <a:schemeClr val="accent1"/>
                </a:solidFill>
                <a:prstDash val="solid"/>
                <a:miter/>
              </a:ln>
              <a:solidFill>
                <a:schemeClr val="lt1"/>
              </a:solidFill>
              <a:effectLst>
                <a:glow rad="127000">
                  <a:schemeClr val="accent1">
                    <a:satMod val="175000"/>
                    <a:alpha val="50000"/>
                  </a:schemeClr>
                </a:glo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2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48000" y="283210"/>
            <a:ext cx="6096000" cy="9055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5400" b="1">
                <a:ln w="952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pattFill prst="narVert">
                  <a:fgClr>
                    <a:srgbClr val="6192B0"/>
                  </a:fgClr>
                  <a:bgClr>
                    <a:srgbClr val="A9EAFF"/>
                  </a:bgClr>
                </a:pattFill>
                <a:latin typeface="야놀자 야체 B"/>
                <a:ea typeface="야놀자 야체 B"/>
              </a:rPr>
              <a:t>UI </a:t>
            </a:r>
            <a:r>
              <a:rPr lang="ko-KR" altLang="en-US" sz="5400" b="1">
                <a:ln w="952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pattFill prst="narVert">
                  <a:fgClr>
                    <a:srgbClr val="6192B0"/>
                  </a:fgClr>
                  <a:bgClr>
                    <a:srgbClr val="A9EAFF"/>
                  </a:bgClr>
                </a:pattFill>
                <a:latin typeface="야놀자 야체 B"/>
                <a:ea typeface="야놀자 야체 B"/>
              </a:rPr>
              <a:t>작업</a:t>
            </a:r>
          </a:p>
        </p:txBody>
      </p:sp>
      <p:pic>
        <p:nvPicPr>
          <p:cNvPr id="63" name="그림 62" descr="/Users/kim.yongbin/Library/Group Containers/L48J367XN4.com.infraware.PolarisOffice/EngineTemp/36403/image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1775" y="1192530"/>
            <a:ext cx="8906510" cy="5274945"/>
          </a:xfrm>
          <a:prstGeom prst="rect">
            <a:avLst/>
          </a:prstGeom>
          <a:noFill/>
        </p:spPr>
      </p:pic>
      <p:sp>
        <p:nvSpPr>
          <p:cNvPr id="64" name="직사각형 63"/>
          <p:cNvSpPr/>
          <p:nvPr/>
        </p:nvSpPr>
        <p:spPr>
          <a:xfrm>
            <a:off x="1289685" y="1801495"/>
            <a:ext cx="4630420" cy="361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6350" cap="flat" cmpd="sng" algn="ctr">
                <a:solidFill>
                  <a:schemeClr val="accent1"/>
                </a:solidFill>
                <a:prstDash val="solid"/>
                <a:miter/>
              </a:ln>
              <a:solidFill>
                <a:schemeClr val="lt1"/>
              </a:solidFill>
              <a:effectLst>
                <a:glow rad="127000">
                  <a:schemeClr val="accent1">
                    <a:satMod val="175000"/>
                    <a:alpha val="50000"/>
                  </a:schemeClr>
                </a:glow>
              </a:effectLst>
            </a:endParaRPr>
          </a:p>
        </p:txBody>
      </p:sp>
      <p:sp>
        <p:nvSpPr>
          <p:cNvPr id="65" name="직사각형 11"/>
          <p:cNvSpPr/>
          <p:nvPr/>
        </p:nvSpPr>
        <p:spPr>
          <a:xfrm>
            <a:off x="9794240" y="1561465"/>
            <a:ext cx="2622550" cy="678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검색 창 입력</a:t>
            </a:r>
          </a:p>
          <a:p>
            <a:pPr>
              <a:lnSpc>
                <a:spcPct val="150000"/>
              </a:lnSpc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6" name="자유형 24"/>
          <p:cNvSpPr/>
          <p:nvPr/>
        </p:nvSpPr>
        <p:spPr>
          <a:xfrm>
            <a:off x="5906770" y="1759585"/>
            <a:ext cx="3856355" cy="53340"/>
          </a:xfrm>
          <a:custGeom>
            <a:avLst/>
            <a:gdLst>
              <a:gd name="connsiteX0" fmla="*/ 0 w 584200"/>
              <a:gd name="connsiteY0" fmla="*/ 1155700 h 1155700"/>
              <a:gd name="connsiteX1" fmla="*/ 139700 w 584200"/>
              <a:gd name="connsiteY1" fmla="*/ 533400 h 1155700"/>
              <a:gd name="connsiteX2" fmla="*/ 584200 w 584200"/>
              <a:gd name="connsiteY2" fmla="*/ 0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0" h="1155700">
                <a:moveTo>
                  <a:pt x="0" y="1155700"/>
                </a:moveTo>
                <a:cubicBezTo>
                  <a:pt x="21166" y="940858"/>
                  <a:pt x="42333" y="726017"/>
                  <a:pt x="139700" y="533400"/>
                </a:cubicBezTo>
                <a:cubicBezTo>
                  <a:pt x="237067" y="340783"/>
                  <a:pt x="410633" y="170391"/>
                  <a:pt x="584200" y="0"/>
                </a:cubicBezTo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68960" y="2333625"/>
            <a:ext cx="2116455" cy="361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6350" cap="flat" cmpd="sng" algn="ctr">
                <a:solidFill>
                  <a:schemeClr val="accent1"/>
                </a:solidFill>
                <a:prstDash val="solid"/>
                <a:miter/>
              </a:ln>
              <a:solidFill>
                <a:schemeClr val="lt1"/>
              </a:solidFill>
              <a:effectLst>
                <a:glow rad="127000">
                  <a:schemeClr val="accent1">
                    <a:satMod val="175000"/>
                    <a:alpha val="50000"/>
                  </a:schemeClr>
                </a:glow>
              </a:effectLst>
            </a:endParaRPr>
          </a:p>
        </p:txBody>
      </p:sp>
      <p:sp>
        <p:nvSpPr>
          <p:cNvPr id="68" name="자유형 24"/>
          <p:cNvSpPr/>
          <p:nvPr/>
        </p:nvSpPr>
        <p:spPr>
          <a:xfrm flipV="1">
            <a:off x="2728595" y="2522220"/>
            <a:ext cx="6816725" cy="1628140"/>
          </a:xfrm>
          <a:custGeom>
            <a:avLst/>
            <a:gdLst>
              <a:gd name="connsiteX0" fmla="*/ 0 w 584200"/>
              <a:gd name="connsiteY0" fmla="*/ 1155700 h 1155700"/>
              <a:gd name="connsiteX1" fmla="*/ 139700 w 584200"/>
              <a:gd name="connsiteY1" fmla="*/ 533400 h 1155700"/>
              <a:gd name="connsiteX2" fmla="*/ 584200 w 584200"/>
              <a:gd name="connsiteY2" fmla="*/ 0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0" h="1155700">
                <a:moveTo>
                  <a:pt x="0" y="1155700"/>
                </a:moveTo>
                <a:cubicBezTo>
                  <a:pt x="21166" y="940858"/>
                  <a:pt x="42333" y="726017"/>
                  <a:pt x="139700" y="533400"/>
                </a:cubicBezTo>
                <a:cubicBezTo>
                  <a:pt x="237067" y="340783"/>
                  <a:pt x="410633" y="170391"/>
                  <a:pt x="584200" y="0"/>
                </a:cubicBezTo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직사각형 11"/>
          <p:cNvSpPr/>
          <p:nvPr/>
        </p:nvSpPr>
        <p:spPr>
          <a:xfrm>
            <a:off x="9680575" y="3956685"/>
            <a:ext cx="2622550" cy="680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listview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에 출력</a:t>
            </a:r>
          </a:p>
          <a:p>
            <a:pPr>
              <a:lnSpc>
                <a:spcPct val="150000"/>
              </a:lnSpc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2352675" y="273685"/>
            <a:ext cx="7503160" cy="922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5400" b="1">
                <a:ln w="9525" cap="flat" cmpd="sng">
                  <a:solidFill>
                    <a:srgbClr val="000000">
                      <a:lumMod val="75000"/>
                      <a:lumOff val="25000"/>
                      <a:alpha val="100000"/>
                    </a:srgbClr>
                  </a:solidFill>
                  <a:prstDash val="solid"/>
                </a:ln>
                <a:pattFill prst="narVert">
                  <a:fgClr>
                    <a:srgbClr val="6192B0"/>
                  </a:fgClr>
                  <a:bgClr>
                    <a:srgbClr val="A9EAFF"/>
                  </a:bgClr>
                </a:pattFill>
                <a:latin typeface="야놀자 야체 B" charset="0"/>
                <a:ea typeface="야놀자 야체 B" charset="0"/>
              </a:rPr>
              <a:t>  공공데이터 오픈 API</a:t>
            </a:r>
            <a:endParaRPr lang="ko-KR" altLang="en-US" sz="5400" b="1">
              <a:ln w="9525" cap="flat" cmpd="sng">
                <a:solidFill>
                  <a:srgbClr val="000000">
                    <a:lumMod val="75000"/>
                    <a:lumOff val="25000"/>
                    <a:alpha val="100000"/>
                  </a:srgbClr>
                </a:solidFill>
                <a:prstDash val="solid"/>
              </a:ln>
              <a:pattFill prst="narVert">
                <a:fgClr>
                  <a:srgbClr val="6192B0"/>
                </a:fgClr>
                <a:bgClr>
                  <a:srgbClr val="A9EAFF"/>
                </a:bgClr>
              </a:pattFill>
              <a:latin typeface="야놀자 야체 B" charset="0"/>
              <a:ea typeface="야놀자 야체 B" charset="0"/>
            </a:endParaRPr>
          </a:p>
        </p:txBody>
      </p:sp>
      <p:sp>
        <p:nvSpPr>
          <p:cNvPr id="67" name="Rectangle 66"/>
          <p:cNvSpPr>
            <a:spLocks/>
          </p:cNvSpPr>
          <p:nvPr/>
        </p:nvSpPr>
        <p:spPr>
          <a:xfrm>
            <a:off x="568960" y="2333625"/>
            <a:ext cx="2117090" cy="361950"/>
          </a:xfrm>
          <a:prstGeom prst="rect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>
              <a:ln w="6350" cap="flat" cmpd="sng">
                <a:solidFill>
                  <a:schemeClr val="accent1">
                    <a:alpha val="100000"/>
                  </a:schemeClr>
                </a:solidFill>
                <a:prstDash val="solid"/>
                <a:miter lim="800000"/>
              </a:ln>
              <a:solidFill>
                <a:schemeClr val="lt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69" name="그림 68" descr="/Users/kim.yongbin/Library/Group Containers/L48J367XN4.com.infraware.PolarisOffice/EngineTemp/36403/fImage225546124131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10" y="1607185"/>
            <a:ext cx="4121150" cy="2705735"/>
          </a:xfrm>
          <a:prstGeom prst="rect">
            <a:avLst/>
          </a:prstGeom>
          <a:noFill/>
        </p:spPr>
      </p:pic>
      <p:sp>
        <p:nvSpPr>
          <p:cNvPr id="68" name="자유형 67"/>
          <p:cNvSpPr>
            <a:spLocks/>
          </p:cNvSpPr>
          <p:nvPr/>
        </p:nvSpPr>
        <p:spPr>
          <a:xfrm flipV="1">
            <a:off x="4100194" y="3339465"/>
            <a:ext cx="870585" cy="1208405"/>
          </a:xfrm>
          <a:custGeom>
            <a:avLst/>
            <a:gdLst>
              <a:gd name="TX0" fmla="*/ 0 w 584201"/>
              <a:gd name="TY0" fmla="*/ 1155700 h 1155701"/>
              <a:gd name="TX1" fmla="*/ 139700 w 584201"/>
              <a:gd name="TY1" fmla="*/ 533400 h 1155701"/>
              <a:gd name="TX2" fmla="*/ 584200 w 584201"/>
              <a:gd name="TY2" fmla="*/ 0 h 11557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</a:cxnLst>
            <a:rect l="l" t="t" r="r" b="b"/>
            <a:pathLst>
              <a:path w="584201" h="1155701">
                <a:moveTo>
                  <a:pt x="0" y="1155700"/>
                </a:moveTo>
                <a:cubicBezTo>
                  <a:pt x="21166" y="940858"/>
                  <a:pt x="42333" y="726017"/>
                  <a:pt x="139700" y="533400"/>
                </a:cubicBezTo>
                <a:cubicBezTo>
                  <a:pt x="237067" y="340783"/>
                  <a:pt x="410633" y="170391"/>
                  <a:pt x="584200" y="0"/>
                </a:cubicBezTo>
              </a:path>
            </a:pathLst>
          </a:custGeom>
          <a:noFill/>
          <a:ln w="190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70" name="그림 69" descr="/Users/kim.yongbin/Library/Group Containers/L48J367XN4.com.infraware.PolarisOffice/EngineTemp/36403/fImage35160412656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380" y="3643630"/>
            <a:ext cx="5873115" cy="2510790"/>
          </a:xfrm>
          <a:prstGeom prst="rect">
            <a:avLst/>
          </a:prstGeom>
          <a:noFill/>
        </p:spPr>
      </p:pic>
      <p:sp>
        <p:nvSpPr>
          <p:cNvPr id="71" name="텍스트 상자 70"/>
          <p:cNvSpPr txBox="1">
            <a:spLocks/>
          </p:cNvSpPr>
          <p:nvPr/>
        </p:nvSpPr>
        <p:spPr>
          <a:xfrm>
            <a:off x="5608955" y="1663065"/>
            <a:ext cx="592899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XML+JSON 형태로 가져와 결빙 지역 좌표 값 가져오기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 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/>
          </p:cNvSpPr>
          <p:nvPr/>
        </p:nvSpPr>
        <p:spPr>
          <a:xfrm>
            <a:off x="451485" y="281305"/>
            <a:ext cx="11566525" cy="64744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ounded Rectangle 4"/>
          <p:cNvSpPr>
            <a:spLocks/>
          </p:cNvSpPr>
          <p:nvPr/>
        </p:nvSpPr>
        <p:spPr>
          <a:xfrm>
            <a:off x="3109595" y="356870"/>
            <a:ext cx="5919470" cy="3575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3382010" y="356870"/>
            <a:ext cx="544068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286000" indent="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매인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ounded Rectangle 6"/>
          <p:cNvSpPr>
            <a:spLocks/>
          </p:cNvSpPr>
          <p:nvPr/>
        </p:nvSpPr>
        <p:spPr>
          <a:xfrm>
            <a:off x="1315085" y="1005205"/>
            <a:ext cx="1992630" cy="6489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bg2"/>
                </a:solidFill>
                <a:latin typeface="나눔고딕" charset="0"/>
                <a:ea typeface="나눔고딕" charset="0"/>
              </a:rPr>
              <a:t>FORM</a:t>
            </a:r>
            <a:endParaRPr lang="ko-KR" altLang="en-US" sz="1800">
              <a:solidFill>
                <a:schemeClr val="bg2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ounded Rectangle 7"/>
          <p:cNvSpPr>
            <a:spLocks/>
          </p:cNvSpPr>
          <p:nvPr/>
        </p:nvSpPr>
        <p:spPr>
          <a:xfrm>
            <a:off x="6967220" y="955040"/>
            <a:ext cx="1992630" cy="6489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bg2"/>
                </a:solidFill>
                <a:latin typeface="나눔고딕" charset="0"/>
                <a:ea typeface="나눔고딕" charset="0"/>
              </a:rPr>
              <a:t>카카오(API)</a:t>
            </a:r>
            <a:endParaRPr lang="ko-KR" altLang="en-US" sz="1800">
              <a:solidFill>
                <a:schemeClr val="bg2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ounded Rectangle 8"/>
          <p:cNvSpPr>
            <a:spLocks/>
          </p:cNvSpPr>
          <p:nvPr/>
        </p:nvSpPr>
        <p:spPr>
          <a:xfrm>
            <a:off x="9021445" y="3196590"/>
            <a:ext cx="1992630" cy="6489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bg2"/>
                </a:solidFill>
                <a:latin typeface="나눔고딕" charset="0"/>
                <a:ea typeface="나눔고딕" charset="0"/>
              </a:rPr>
              <a:t>결빙데이터</a:t>
            </a:r>
            <a:endParaRPr lang="ko-KR" altLang="en-US" sz="1800">
              <a:solidFill>
                <a:schemeClr val="bg2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>
            <a:off x="1127125" y="2254885"/>
            <a:ext cx="123126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>
            <a:off x="1268095" y="3804920"/>
            <a:ext cx="229870" cy="229870"/>
          </a:xfrm>
          <a:prstGeom prst="rect">
            <a:avLst/>
          </a:prstGeom>
          <a:noFill/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3" name="Rounded Rectangle 12"/>
          <p:cNvSpPr>
            <a:spLocks/>
          </p:cNvSpPr>
          <p:nvPr/>
        </p:nvSpPr>
        <p:spPr>
          <a:xfrm>
            <a:off x="779780" y="1982470"/>
            <a:ext cx="3645535" cy="2630805"/>
          </a:xfrm>
          <a:prstGeom prst="roundRect">
            <a:avLst/>
          </a:prstGeom>
          <a:solidFill>
            <a:srgbClr val="FBE5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4" name="Rounded Rectangle 13"/>
          <p:cNvSpPr>
            <a:spLocks/>
          </p:cNvSpPr>
          <p:nvPr/>
        </p:nvSpPr>
        <p:spPr>
          <a:xfrm>
            <a:off x="1052195" y="2621280"/>
            <a:ext cx="1118235" cy="136271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5" name="Rounded Rectangle 14"/>
          <p:cNvSpPr>
            <a:spLocks/>
          </p:cNvSpPr>
          <p:nvPr/>
        </p:nvSpPr>
        <p:spPr>
          <a:xfrm>
            <a:off x="2298065" y="2477135"/>
            <a:ext cx="1920875" cy="183578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6" name="Rounded Rectangle 15"/>
          <p:cNvSpPr>
            <a:spLocks/>
          </p:cNvSpPr>
          <p:nvPr/>
        </p:nvSpPr>
        <p:spPr>
          <a:xfrm>
            <a:off x="963930" y="4086859"/>
            <a:ext cx="558165" cy="28829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7" name="Rounded Rectangle 16"/>
          <p:cNvSpPr>
            <a:spLocks/>
          </p:cNvSpPr>
          <p:nvPr/>
        </p:nvSpPr>
        <p:spPr>
          <a:xfrm>
            <a:off x="1599565" y="4092575"/>
            <a:ext cx="558165" cy="288290"/>
          </a:xfrm>
          <a:prstGeom prst="roundRect">
            <a:avLst/>
          </a:prstGeom>
          <a:solidFill>
            <a:srgbClr val="C6E0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8" name="Rounded Rectangle 17"/>
          <p:cNvSpPr>
            <a:spLocks/>
          </p:cNvSpPr>
          <p:nvPr/>
        </p:nvSpPr>
        <p:spPr>
          <a:xfrm>
            <a:off x="3650615" y="2170430"/>
            <a:ext cx="558165" cy="288290"/>
          </a:xfrm>
          <a:prstGeom prst="roundRect">
            <a:avLst/>
          </a:prstGeom>
          <a:solidFill>
            <a:srgbClr val="C6E0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9" name="Rounded Rectangle 18"/>
          <p:cNvSpPr>
            <a:spLocks/>
          </p:cNvSpPr>
          <p:nvPr/>
        </p:nvSpPr>
        <p:spPr>
          <a:xfrm>
            <a:off x="1812925" y="2170430"/>
            <a:ext cx="1598295" cy="282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>
            <a:off x="854075" y="2132965"/>
            <a:ext cx="110934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레이블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>
            <a:off x="2141855" y="2132965"/>
            <a:ext cx="131635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텍스트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>
            <a:off x="3604260" y="2129790"/>
            <a:ext cx="131635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버튼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>
            <a:off x="951230" y="4052570"/>
            <a:ext cx="131635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버튼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>
            <a:off x="1520825" y="4058284"/>
            <a:ext cx="131635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버튼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>
            <a:off x="1038225" y="2711450"/>
            <a:ext cx="131635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리스트뷰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6" name="텍스트 상자 25"/>
          <p:cNvSpPr txBox="1">
            <a:spLocks/>
          </p:cNvSpPr>
          <p:nvPr/>
        </p:nvSpPr>
        <p:spPr>
          <a:xfrm>
            <a:off x="2651125" y="2642235"/>
            <a:ext cx="131635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웹 뷰어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>
            <a:off x="976630" y="4828540"/>
            <a:ext cx="3815715" cy="10153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latin typeface="나눔고딕" charset="0"/>
                <a:ea typeface="나눔고딕" charset="0"/>
              </a:rPr>
              <a:t>텍스트: 특정지역을 검색</a:t>
            </a:r>
            <a:endParaRPr lang="ko-KR" altLang="en-US" sz="1000">
              <a:latin typeface="나눔고딕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latin typeface="나눔고딕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latin typeface="나눔고딕" charset="0"/>
                <a:ea typeface="나눔고딕" charset="0"/>
              </a:rPr>
              <a:t>리스트뷰: 사용자가 임의로 입력한 지역을 리스트 형식으로 결과 값 표출</a:t>
            </a:r>
            <a:endParaRPr lang="ko-KR" altLang="en-US" sz="1000">
              <a:latin typeface="나눔고딕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latin typeface="나눔고딕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latin typeface="나눔고딕" charset="0"/>
                <a:ea typeface="나눔고딕" charset="0"/>
              </a:rPr>
              <a:t>웹뷰어: 카카오 API를 html 형식으로 가져와 지도상으로 출력</a:t>
            </a:r>
            <a:endParaRPr lang="ko-KR" altLang="en-US" sz="1000">
              <a:latin typeface="나눔고딕" charset="0"/>
              <a:ea typeface="나눔고딕" charset="0"/>
            </a:endParaRPr>
          </a:p>
        </p:txBody>
      </p:sp>
      <p:pic>
        <p:nvPicPr>
          <p:cNvPr id="28" name="그림 27" descr="/Users/kim.yongbin/Library/Group Containers/L48J367XN4.com.infraware.PolarisOffice/EngineTemp/36403/fImage18024200930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00" y="1861185"/>
            <a:ext cx="6031865" cy="450850"/>
          </a:xfrm>
          <a:prstGeom prst="rect">
            <a:avLst/>
          </a:prstGeom>
          <a:noFill/>
        </p:spPr>
      </p:pic>
      <p:sp>
        <p:nvSpPr>
          <p:cNvPr id="29" name="텍스트 상자 28"/>
          <p:cNvSpPr txBox="1">
            <a:spLocks/>
          </p:cNvSpPr>
          <p:nvPr/>
        </p:nvSpPr>
        <p:spPr>
          <a:xfrm>
            <a:off x="5589905" y="2414905"/>
            <a:ext cx="497078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Rest 키 값을 대입하여 해당 웹 뷰어에 전달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Rounded Rectangle 29"/>
          <p:cNvSpPr>
            <a:spLocks/>
          </p:cNvSpPr>
          <p:nvPr/>
        </p:nvSpPr>
        <p:spPr>
          <a:xfrm>
            <a:off x="8079739" y="2019934"/>
            <a:ext cx="3213735" cy="235584"/>
          </a:xfrm>
          <a:prstGeom prst="round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cxnSp>
        <p:nvCxnSpPr>
          <p:cNvPr id="31" name="Arrow 30"/>
          <p:cNvCxnSpPr/>
          <p:nvPr/>
        </p:nvCxnSpPr>
        <p:spPr>
          <a:xfrm flipH="1">
            <a:off x="4058284" y="2358390"/>
            <a:ext cx="2002155" cy="949325"/>
          </a:xfrm>
          <a:prstGeom prst="straightConnector1">
            <a:avLst/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텍스트 상자 31"/>
          <p:cNvSpPr txBox="1">
            <a:spLocks/>
          </p:cNvSpPr>
          <p:nvPr/>
        </p:nvSpPr>
        <p:spPr>
          <a:xfrm>
            <a:off x="6149975" y="4158615"/>
            <a:ext cx="123126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6290945" y="5708650"/>
            <a:ext cx="229870" cy="229870"/>
          </a:xfrm>
          <a:prstGeom prst="rect">
            <a:avLst/>
          </a:prstGeom>
          <a:noFill/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4" name="Rounded Rectangle 33"/>
          <p:cNvSpPr>
            <a:spLocks/>
          </p:cNvSpPr>
          <p:nvPr/>
        </p:nvSpPr>
        <p:spPr>
          <a:xfrm>
            <a:off x="7033895" y="4411980"/>
            <a:ext cx="1788795" cy="84074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8" name="Rounded Rectangle 37"/>
          <p:cNvSpPr>
            <a:spLocks/>
          </p:cNvSpPr>
          <p:nvPr/>
        </p:nvSpPr>
        <p:spPr>
          <a:xfrm>
            <a:off x="8673465" y="4074160"/>
            <a:ext cx="558165" cy="288290"/>
          </a:xfrm>
          <a:prstGeom prst="roundRect">
            <a:avLst/>
          </a:prstGeom>
          <a:solidFill>
            <a:srgbClr val="C6E0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9" name="Rounded Rectangle 38"/>
          <p:cNvSpPr>
            <a:spLocks/>
          </p:cNvSpPr>
          <p:nvPr/>
        </p:nvSpPr>
        <p:spPr>
          <a:xfrm>
            <a:off x="6967220" y="4036695"/>
            <a:ext cx="1598295" cy="282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0" name="텍스트 상자 39"/>
          <p:cNvSpPr txBox="1">
            <a:spLocks/>
          </p:cNvSpPr>
          <p:nvPr/>
        </p:nvSpPr>
        <p:spPr>
          <a:xfrm>
            <a:off x="5857875" y="4027170"/>
            <a:ext cx="110934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레이블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1" name="텍스트 상자 40"/>
          <p:cNvSpPr txBox="1">
            <a:spLocks/>
          </p:cNvSpPr>
          <p:nvPr/>
        </p:nvSpPr>
        <p:spPr>
          <a:xfrm>
            <a:off x="7249160" y="3989705"/>
            <a:ext cx="131635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텍스트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2" name="텍스트 상자 41"/>
          <p:cNvSpPr txBox="1">
            <a:spLocks/>
          </p:cNvSpPr>
          <p:nvPr/>
        </p:nvSpPr>
        <p:spPr>
          <a:xfrm>
            <a:off x="8627110" y="4033520"/>
            <a:ext cx="131635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버튼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5" name="텍스트 상자 44"/>
          <p:cNvSpPr txBox="1">
            <a:spLocks/>
          </p:cNvSpPr>
          <p:nvPr/>
        </p:nvSpPr>
        <p:spPr>
          <a:xfrm>
            <a:off x="7226300" y="4615180"/>
            <a:ext cx="131635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리스트뷰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7" name="Rounded Rectangle 46"/>
          <p:cNvSpPr>
            <a:spLocks/>
          </p:cNvSpPr>
          <p:nvPr/>
        </p:nvSpPr>
        <p:spPr>
          <a:xfrm>
            <a:off x="9415780" y="4878705"/>
            <a:ext cx="1598295" cy="282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8" name="텍스트 상자 47"/>
          <p:cNvSpPr txBox="1">
            <a:spLocks/>
          </p:cNvSpPr>
          <p:nvPr/>
        </p:nvSpPr>
        <p:spPr>
          <a:xfrm>
            <a:off x="9697720" y="4831715"/>
            <a:ext cx="131635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텍스트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9" name="Rounded Rectangle 48"/>
          <p:cNvSpPr>
            <a:spLocks/>
          </p:cNvSpPr>
          <p:nvPr/>
        </p:nvSpPr>
        <p:spPr>
          <a:xfrm>
            <a:off x="9412605" y="5241925"/>
            <a:ext cx="1598295" cy="282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0" name="텍스트 상자 49"/>
          <p:cNvSpPr txBox="1">
            <a:spLocks/>
          </p:cNvSpPr>
          <p:nvPr/>
        </p:nvSpPr>
        <p:spPr>
          <a:xfrm>
            <a:off x="9694545" y="5194935"/>
            <a:ext cx="131635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텍스트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1" name="Rounded Rectangle 50"/>
          <p:cNvSpPr>
            <a:spLocks/>
          </p:cNvSpPr>
          <p:nvPr/>
        </p:nvSpPr>
        <p:spPr>
          <a:xfrm>
            <a:off x="9409430" y="5699125"/>
            <a:ext cx="1598295" cy="282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2" name="텍스트 상자 51"/>
          <p:cNvSpPr txBox="1">
            <a:spLocks/>
          </p:cNvSpPr>
          <p:nvPr/>
        </p:nvSpPr>
        <p:spPr>
          <a:xfrm>
            <a:off x="9691370" y="5652135"/>
            <a:ext cx="131635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텍스트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Pages>7</Pages>
  <Words>186</Words>
  <Characters>0</Characters>
  <Application>Microsoft Office PowerPoint</Application>
  <DocSecurity>0</DocSecurity>
  <PresentationFormat>와이드스크린</PresentationFormat>
  <Lines>0</Lines>
  <Paragraphs>61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나눔고딕</vt:lpstr>
      <vt:lpstr>맑은 고딕</vt:lpstr>
      <vt:lpstr>야놀자 야체 B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서경석</cp:lastModifiedBy>
  <cp:revision>9</cp:revision>
  <dcterms:modified xsi:type="dcterms:W3CDTF">2020-11-09T08:29:15Z</dcterms:modified>
</cp:coreProperties>
</file>