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1" r:id="rId6"/>
    <p:sldId id="262"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8EBAD0-8508-42A4-8D68-8279ABA6443C}" type="datetimeFigureOut">
              <a:rPr lang="en-IN" smtClean="0"/>
              <a:t>01-07-2021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EC0B3AF8-C723-4187-8C75-DC2E23F04CEA}"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5119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8EBAD0-8508-42A4-8D68-8279ABA6443C}" type="datetimeFigureOut">
              <a:rPr lang="en-IN" smtClean="0"/>
              <a:t>01-07-2021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B3AF8-C723-4187-8C75-DC2E23F04CEA}"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5962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8EBAD0-8508-42A4-8D68-8279ABA6443C}" type="datetimeFigureOut">
              <a:rPr lang="en-IN" smtClean="0"/>
              <a:t>01-07-2021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B3AF8-C723-4187-8C75-DC2E23F04CEA}"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0623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8EBAD0-8508-42A4-8D68-8279ABA6443C}" type="datetimeFigureOut">
              <a:rPr lang="en-IN" smtClean="0"/>
              <a:t>01-07-2021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B3AF8-C723-4187-8C75-DC2E23F04CEA}"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624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8EBAD0-8508-42A4-8D68-8279ABA6443C}" type="datetimeFigureOut">
              <a:rPr lang="en-IN" smtClean="0"/>
              <a:t>01-07-2021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B3AF8-C723-4187-8C75-DC2E23F04CEA}"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5510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8EBAD0-8508-42A4-8D68-8279ABA6443C}" type="datetimeFigureOut">
              <a:rPr lang="en-IN" smtClean="0"/>
              <a:t>01-07-2021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0B3AF8-C723-4187-8C75-DC2E23F04CEA}"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2111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8EBAD0-8508-42A4-8D68-8279ABA6443C}" type="datetimeFigureOut">
              <a:rPr lang="en-IN" smtClean="0"/>
              <a:t>01-07-2021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0B3AF8-C723-4187-8C75-DC2E23F04CEA}"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4360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8EBAD0-8508-42A4-8D68-8279ABA6443C}" type="datetimeFigureOut">
              <a:rPr lang="en-IN" smtClean="0"/>
              <a:t>01-07-2021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0B3AF8-C723-4187-8C75-DC2E23F04CEA}"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5564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EBAD0-8508-42A4-8D68-8279ABA6443C}" type="datetimeFigureOut">
              <a:rPr lang="en-IN" smtClean="0"/>
              <a:t>01-07-2021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0B3AF8-C723-4187-8C75-DC2E23F04CEA}" type="slidenum">
              <a:rPr lang="en-IN" smtClean="0"/>
              <a:t>‹#›</a:t>
            </a:fld>
            <a:endParaRPr lang="en-IN"/>
          </a:p>
        </p:txBody>
      </p:sp>
    </p:spTree>
    <p:extLst>
      <p:ext uri="{BB962C8B-B14F-4D97-AF65-F5344CB8AC3E}">
        <p14:creationId xmlns:p14="http://schemas.microsoft.com/office/powerpoint/2010/main" val="212919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8EBAD0-8508-42A4-8D68-8279ABA6443C}" type="datetimeFigureOut">
              <a:rPr lang="en-IN" smtClean="0"/>
              <a:t>01-07-2021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0B3AF8-C723-4187-8C75-DC2E23F04CEA}"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9101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78EBAD0-8508-42A4-8D68-8279ABA6443C}" type="datetimeFigureOut">
              <a:rPr lang="en-IN" smtClean="0"/>
              <a:t>01-07-2021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EC0B3AF8-C723-4187-8C75-DC2E23F04CEA}"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4089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78EBAD0-8508-42A4-8D68-8279ABA6443C}" type="datetimeFigureOut">
              <a:rPr lang="en-IN" smtClean="0"/>
              <a:t>01-07-2021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C0B3AF8-C723-4187-8C75-DC2E23F04CEA}"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91520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81A25-4024-4884-B224-40342F328327}"/>
              </a:ext>
            </a:extLst>
          </p:cNvPr>
          <p:cNvSpPr>
            <a:spLocks noGrp="1"/>
          </p:cNvSpPr>
          <p:nvPr>
            <p:ph type="ctrTitle"/>
          </p:nvPr>
        </p:nvSpPr>
        <p:spPr/>
        <p:txBody>
          <a:bodyPr/>
          <a:lstStyle/>
          <a:p>
            <a:r>
              <a:rPr lang="en-US" dirty="0"/>
              <a:t>Housing Price prediction</a:t>
            </a:r>
            <a:endParaRPr lang="en-IN" dirty="0"/>
          </a:p>
        </p:txBody>
      </p:sp>
      <p:sp>
        <p:nvSpPr>
          <p:cNvPr id="3" name="Subtitle 2">
            <a:extLst>
              <a:ext uri="{FF2B5EF4-FFF2-40B4-BE49-F238E27FC236}">
                <a16:creationId xmlns:a16="http://schemas.microsoft.com/office/drawing/2014/main" id="{8E7B6DA4-EBCE-4BBC-B0DB-D8F478E4344F}"/>
              </a:ext>
            </a:extLst>
          </p:cNvPr>
          <p:cNvSpPr>
            <a:spLocks noGrp="1"/>
          </p:cNvSpPr>
          <p:nvPr>
            <p:ph type="subTitle" idx="1"/>
          </p:nvPr>
        </p:nvSpPr>
        <p:spPr/>
        <p:txBody>
          <a:bodyPr/>
          <a:lstStyle/>
          <a:p>
            <a:r>
              <a:rPr lang="en-US" dirty="0"/>
              <a:t>Real estate Industry</a:t>
            </a:r>
            <a:endParaRPr lang="en-IN" dirty="0"/>
          </a:p>
        </p:txBody>
      </p:sp>
    </p:spTree>
    <p:extLst>
      <p:ext uri="{BB962C8B-B14F-4D97-AF65-F5344CB8AC3E}">
        <p14:creationId xmlns:p14="http://schemas.microsoft.com/office/powerpoint/2010/main" val="597729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2C01F-2E85-4A11-9FAF-32A7A61F3A56}"/>
              </a:ext>
            </a:extLst>
          </p:cNvPr>
          <p:cNvSpPr>
            <a:spLocks noGrp="1"/>
          </p:cNvSpPr>
          <p:nvPr>
            <p:ph type="title"/>
          </p:nvPr>
        </p:nvSpPr>
        <p:spPr/>
        <p:txBody>
          <a:bodyPr/>
          <a:lstStyle/>
          <a:p>
            <a:r>
              <a:rPr lang="en-US" dirty="0"/>
              <a:t>Data Description</a:t>
            </a:r>
            <a:endParaRPr lang="en-IN" dirty="0"/>
          </a:p>
        </p:txBody>
      </p:sp>
      <p:sp>
        <p:nvSpPr>
          <p:cNvPr id="3" name="Content Placeholder 2">
            <a:extLst>
              <a:ext uri="{FF2B5EF4-FFF2-40B4-BE49-F238E27FC236}">
                <a16:creationId xmlns:a16="http://schemas.microsoft.com/office/drawing/2014/main" id="{70B28DFA-8DCE-4BC5-9192-E778CF516CF2}"/>
              </a:ext>
            </a:extLst>
          </p:cNvPr>
          <p:cNvSpPr>
            <a:spLocks noGrp="1"/>
          </p:cNvSpPr>
          <p:nvPr>
            <p:ph idx="1"/>
          </p:nvPr>
        </p:nvSpPr>
        <p:spPr/>
        <p:txBody>
          <a:bodyPr>
            <a:normAutofit fontScale="62500" lnSpcReduction="20000"/>
          </a:bodyPr>
          <a:lstStyle/>
          <a:p>
            <a:pPr>
              <a:lnSpc>
                <a:spcPct val="107000"/>
              </a:lnSpc>
              <a:spcAft>
                <a:spcPts val="800"/>
              </a:spcAft>
            </a:pPr>
            <a:r>
              <a:rPr lang="en-US" sz="2000"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a:t>
            </a:r>
          </a:p>
          <a:p>
            <a:pPr>
              <a:lnSpc>
                <a:spcPct val="107000"/>
              </a:lnSpc>
              <a:spcAft>
                <a:spcPts val="800"/>
              </a:spcAft>
            </a:pPr>
            <a:r>
              <a:rPr lang="en-US" sz="2000" dirty="0"/>
              <a:t>Data science comes as a very important tool to solve problems in the domain to help the companies increase their overall revenue, profits, improving their marketing strategies and focusing on changing trends in house sales and purchases. </a:t>
            </a:r>
          </a:p>
          <a:p>
            <a:pPr>
              <a:lnSpc>
                <a:spcPct val="107000"/>
              </a:lnSpc>
              <a:spcAft>
                <a:spcPts val="800"/>
              </a:spcAft>
            </a:pPr>
            <a:r>
              <a:rPr lang="en-US" sz="2000" dirty="0"/>
              <a:t>Predictive modelling, Market mix modelling, recommendation systems are some of the machine learning techniques used for achieving the business goals for housing companies. Our problem is related to one such housing company. </a:t>
            </a:r>
          </a:p>
          <a:p>
            <a:pPr>
              <a:lnSpc>
                <a:spcPct val="107000"/>
              </a:lnSpc>
              <a:spcAft>
                <a:spcPts val="800"/>
              </a:spcAft>
            </a:pPr>
            <a:r>
              <a:rPr lang="en-US" sz="2000" dirty="0"/>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The company is looking at prospective properties to buy houses to enter the market. You are required to build a model using Machine Learning in order to predict the actual value of the prospective properties and decide whether to invest in them or not. </a:t>
            </a:r>
          </a:p>
          <a:p>
            <a:pPr>
              <a:lnSpc>
                <a:spcPct val="107000"/>
              </a:lnSpc>
              <a:spcAft>
                <a:spcPts val="800"/>
              </a:spcAft>
            </a:pPr>
            <a:r>
              <a:rPr lang="en-US" sz="2000" dirty="0"/>
              <a:t>For this company wants to know: • Which variables are important to predict the price of variable? • How do these variables describe the price of the house? </a:t>
            </a:r>
            <a:endParaRPr lang="en-IN" dirty="0"/>
          </a:p>
        </p:txBody>
      </p:sp>
    </p:spTree>
    <p:extLst>
      <p:ext uri="{BB962C8B-B14F-4D97-AF65-F5344CB8AC3E}">
        <p14:creationId xmlns:p14="http://schemas.microsoft.com/office/powerpoint/2010/main" val="658188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E9930-DF0E-4957-AD04-BC0608818329}"/>
              </a:ext>
            </a:extLst>
          </p:cNvPr>
          <p:cNvSpPr>
            <a:spLocks noGrp="1"/>
          </p:cNvSpPr>
          <p:nvPr>
            <p:ph type="title"/>
          </p:nvPr>
        </p:nvSpPr>
        <p:spPr/>
        <p:txBody>
          <a:bodyPr/>
          <a:lstStyle/>
          <a:p>
            <a:r>
              <a:rPr lang="en-US" dirty="0"/>
              <a:t>Data STRUCTURE</a:t>
            </a:r>
            <a:endParaRPr lang="en-IN" dirty="0"/>
          </a:p>
        </p:txBody>
      </p:sp>
      <p:pic>
        <p:nvPicPr>
          <p:cNvPr id="7" name="Content Placeholder 6">
            <a:extLst>
              <a:ext uri="{FF2B5EF4-FFF2-40B4-BE49-F238E27FC236}">
                <a16:creationId xmlns:a16="http://schemas.microsoft.com/office/drawing/2014/main" id="{A457861E-914D-4A97-8710-1763A90901AC}"/>
              </a:ext>
            </a:extLst>
          </p:cNvPr>
          <p:cNvPicPr>
            <a:picLocks noGrp="1" noChangeAspect="1"/>
          </p:cNvPicPr>
          <p:nvPr>
            <p:ph idx="1"/>
          </p:nvPr>
        </p:nvPicPr>
        <p:blipFill>
          <a:blip r:embed="rId2"/>
          <a:stretch>
            <a:fillRect/>
          </a:stretch>
        </p:blipFill>
        <p:spPr>
          <a:xfrm>
            <a:off x="1485234" y="2197678"/>
            <a:ext cx="9535856" cy="3086531"/>
          </a:xfrm>
        </p:spPr>
      </p:pic>
    </p:spTree>
    <p:extLst>
      <p:ext uri="{BB962C8B-B14F-4D97-AF65-F5344CB8AC3E}">
        <p14:creationId xmlns:p14="http://schemas.microsoft.com/office/powerpoint/2010/main" val="1027234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32094-3C27-40A9-B0AD-102436964F2E}"/>
              </a:ext>
            </a:extLst>
          </p:cNvPr>
          <p:cNvSpPr>
            <a:spLocks noGrp="1"/>
          </p:cNvSpPr>
          <p:nvPr>
            <p:ph type="title"/>
          </p:nvPr>
        </p:nvSpPr>
        <p:spPr/>
        <p:txBody>
          <a:bodyPr/>
          <a:lstStyle/>
          <a:p>
            <a:r>
              <a:rPr lang="en-US" dirty="0"/>
              <a:t>DATA VISUALIZATION</a:t>
            </a:r>
            <a:endParaRPr lang="en-IN" dirty="0"/>
          </a:p>
        </p:txBody>
      </p:sp>
      <p:pic>
        <p:nvPicPr>
          <p:cNvPr id="8" name="Content Placeholder 7">
            <a:extLst>
              <a:ext uri="{FF2B5EF4-FFF2-40B4-BE49-F238E27FC236}">
                <a16:creationId xmlns:a16="http://schemas.microsoft.com/office/drawing/2014/main" id="{7B2A23BB-0410-478F-BAA4-1724EB966965}"/>
              </a:ext>
            </a:extLst>
          </p:cNvPr>
          <p:cNvPicPr>
            <a:picLocks noGrp="1" noChangeAspect="1"/>
          </p:cNvPicPr>
          <p:nvPr>
            <p:ph idx="1"/>
          </p:nvPr>
        </p:nvPicPr>
        <p:blipFill>
          <a:blip r:embed="rId2"/>
          <a:stretch>
            <a:fillRect/>
          </a:stretch>
        </p:blipFill>
        <p:spPr>
          <a:xfrm>
            <a:off x="1315909" y="1853754"/>
            <a:ext cx="2222422" cy="1494387"/>
          </a:xfrm>
        </p:spPr>
      </p:pic>
      <p:pic>
        <p:nvPicPr>
          <p:cNvPr id="11" name="Picture 10">
            <a:extLst>
              <a:ext uri="{FF2B5EF4-FFF2-40B4-BE49-F238E27FC236}">
                <a16:creationId xmlns:a16="http://schemas.microsoft.com/office/drawing/2014/main" id="{04EF6908-C43B-4729-83D1-D11E8865103B}"/>
              </a:ext>
            </a:extLst>
          </p:cNvPr>
          <p:cNvPicPr>
            <a:picLocks noChangeAspect="1"/>
          </p:cNvPicPr>
          <p:nvPr/>
        </p:nvPicPr>
        <p:blipFill>
          <a:blip r:embed="rId3"/>
          <a:stretch>
            <a:fillRect/>
          </a:stretch>
        </p:blipFill>
        <p:spPr>
          <a:xfrm>
            <a:off x="3637114" y="1853754"/>
            <a:ext cx="2222422" cy="1526157"/>
          </a:xfrm>
          <a:prstGeom prst="rect">
            <a:avLst/>
          </a:prstGeom>
        </p:spPr>
      </p:pic>
      <p:pic>
        <p:nvPicPr>
          <p:cNvPr id="13" name="Picture 12">
            <a:extLst>
              <a:ext uri="{FF2B5EF4-FFF2-40B4-BE49-F238E27FC236}">
                <a16:creationId xmlns:a16="http://schemas.microsoft.com/office/drawing/2014/main" id="{27900248-BD46-40CC-8A26-0769998CB378}"/>
              </a:ext>
            </a:extLst>
          </p:cNvPr>
          <p:cNvPicPr>
            <a:picLocks noChangeAspect="1"/>
          </p:cNvPicPr>
          <p:nvPr/>
        </p:nvPicPr>
        <p:blipFill>
          <a:blip r:embed="rId4"/>
          <a:stretch>
            <a:fillRect/>
          </a:stretch>
        </p:blipFill>
        <p:spPr>
          <a:xfrm>
            <a:off x="5958319" y="1851845"/>
            <a:ext cx="2551459" cy="1577155"/>
          </a:xfrm>
          <a:prstGeom prst="rect">
            <a:avLst/>
          </a:prstGeom>
        </p:spPr>
      </p:pic>
      <p:pic>
        <p:nvPicPr>
          <p:cNvPr id="15" name="Picture 14">
            <a:extLst>
              <a:ext uri="{FF2B5EF4-FFF2-40B4-BE49-F238E27FC236}">
                <a16:creationId xmlns:a16="http://schemas.microsoft.com/office/drawing/2014/main" id="{EB362AB0-17AB-4C09-AC59-133ADE3CE6C6}"/>
              </a:ext>
            </a:extLst>
          </p:cNvPr>
          <p:cNvPicPr>
            <a:picLocks noChangeAspect="1"/>
          </p:cNvPicPr>
          <p:nvPr/>
        </p:nvPicPr>
        <p:blipFill>
          <a:blip r:embed="rId5"/>
          <a:stretch>
            <a:fillRect/>
          </a:stretch>
        </p:blipFill>
        <p:spPr>
          <a:xfrm>
            <a:off x="4689547" y="3429000"/>
            <a:ext cx="3820058" cy="2553056"/>
          </a:xfrm>
          <a:prstGeom prst="rect">
            <a:avLst/>
          </a:prstGeom>
        </p:spPr>
      </p:pic>
      <p:pic>
        <p:nvPicPr>
          <p:cNvPr id="17" name="Picture 16">
            <a:extLst>
              <a:ext uri="{FF2B5EF4-FFF2-40B4-BE49-F238E27FC236}">
                <a16:creationId xmlns:a16="http://schemas.microsoft.com/office/drawing/2014/main" id="{6C78F15D-FBB3-432A-ADCE-A7DC8BA9300F}"/>
              </a:ext>
            </a:extLst>
          </p:cNvPr>
          <p:cNvPicPr>
            <a:picLocks noChangeAspect="1"/>
          </p:cNvPicPr>
          <p:nvPr/>
        </p:nvPicPr>
        <p:blipFill>
          <a:blip r:embed="rId6"/>
          <a:stretch>
            <a:fillRect/>
          </a:stretch>
        </p:blipFill>
        <p:spPr>
          <a:xfrm>
            <a:off x="8608560" y="3996023"/>
            <a:ext cx="3165583" cy="2076180"/>
          </a:xfrm>
          <a:prstGeom prst="rect">
            <a:avLst/>
          </a:prstGeom>
        </p:spPr>
      </p:pic>
      <p:pic>
        <p:nvPicPr>
          <p:cNvPr id="19" name="Picture 18">
            <a:extLst>
              <a:ext uri="{FF2B5EF4-FFF2-40B4-BE49-F238E27FC236}">
                <a16:creationId xmlns:a16="http://schemas.microsoft.com/office/drawing/2014/main" id="{B0FD62A1-97B5-4646-8AF7-F17C212FE3F1}"/>
              </a:ext>
            </a:extLst>
          </p:cNvPr>
          <p:cNvPicPr>
            <a:picLocks noChangeAspect="1"/>
          </p:cNvPicPr>
          <p:nvPr/>
        </p:nvPicPr>
        <p:blipFill>
          <a:blip r:embed="rId7"/>
          <a:stretch>
            <a:fillRect/>
          </a:stretch>
        </p:blipFill>
        <p:spPr>
          <a:xfrm>
            <a:off x="1177749" y="3429000"/>
            <a:ext cx="3376130" cy="2189922"/>
          </a:xfrm>
          <a:prstGeom prst="rect">
            <a:avLst/>
          </a:prstGeom>
        </p:spPr>
      </p:pic>
      <p:pic>
        <p:nvPicPr>
          <p:cNvPr id="21" name="Picture 20">
            <a:extLst>
              <a:ext uri="{FF2B5EF4-FFF2-40B4-BE49-F238E27FC236}">
                <a16:creationId xmlns:a16="http://schemas.microsoft.com/office/drawing/2014/main" id="{29B4F96C-6A7D-4F21-B495-4EE845F347BB}"/>
              </a:ext>
            </a:extLst>
          </p:cNvPr>
          <p:cNvPicPr>
            <a:picLocks noChangeAspect="1"/>
          </p:cNvPicPr>
          <p:nvPr/>
        </p:nvPicPr>
        <p:blipFill>
          <a:blip r:embed="rId8"/>
          <a:stretch>
            <a:fillRect/>
          </a:stretch>
        </p:blipFill>
        <p:spPr>
          <a:xfrm>
            <a:off x="8608561" y="1882745"/>
            <a:ext cx="3165582" cy="2077650"/>
          </a:xfrm>
          <a:prstGeom prst="rect">
            <a:avLst/>
          </a:prstGeom>
        </p:spPr>
      </p:pic>
    </p:spTree>
    <p:extLst>
      <p:ext uri="{BB962C8B-B14F-4D97-AF65-F5344CB8AC3E}">
        <p14:creationId xmlns:p14="http://schemas.microsoft.com/office/powerpoint/2010/main" val="2529092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2C408-C43B-4F83-A5EA-74C09319695C}"/>
              </a:ext>
            </a:extLst>
          </p:cNvPr>
          <p:cNvSpPr>
            <a:spLocks noGrp="1"/>
          </p:cNvSpPr>
          <p:nvPr>
            <p:ph type="title"/>
          </p:nvPr>
        </p:nvSpPr>
        <p:spPr/>
        <p:txBody>
          <a:bodyPr/>
          <a:lstStyle/>
          <a:p>
            <a:r>
              <a:rPr lang="en-US" dirty="0"/>
              <a:t>MODEL BUILDING</a:t>
            </a:r>
            <a:endParaRPr lang="en-IN" dirty="0"/>
          </a:p>
        </p:txBody>
      </p:sp>
      <p:sp>
        <p:nvSpPr>
          <p:cNvPr id="3" name="Content Placeholder 2">
            <a:extLst>
              <a:ext uri="{FF2B5EF4-FFF2-40B4-BE49-F238E27FC236}">
                <a16:creationId xmlns:a16="http://schemas.microsoft.com/office/drawing/2014/main" id="{DE246204-3FE9-4A8E-84EF-2D30675BBEE1}"/>
              </a:ext>
            </a:extLst>
          </p:cNvPr>
          <p:cNvSpPr>
            <a:spLocks noGrp="1"/>
          </p:cNvSpPr>
          <p:nvPr>
            <p:ph idx="1"/>
          </p:nvPr>
        </p:nvSpPr>
        <p:spPr/>
        <p:txBody>
          <a:bodyPr/>
          <a:lstStyle/>
          <a:p>
            <a:pPr marL="0" indent="0">
              <a:buNone/>
            </a:pPr>
            <a:r>
              <a:rPr lang="en-US" dirty="0"/>
              <a:t>WE have identified this data is classification type. Hence I applied the Linear Regression algorithm,</a:t>
            </a:r>
          </a:p>
          <a:p>
            <a:pPr marL="0" indent="0">
              <a:buNone/>
            </a:pPr>
            <a:endParaRPr lang="en-IN" dirty="0"/>
          </a:p>
        </p:txBody>
      </p:sp>
      <p:pic>
        <p:nvPicPr>
          <p:cNvPr id="6" name="Picture 5">
            <a:extLst>
              <a:ext uri="{FF2B5EF4-FFF2-40B4-BE49-F238E27FC236}">
                <a16:creationId xmlns:a16="http://schemas.microsoft.com/office/drawing/2014/main" id="{62C6AE07-3CD4-48EC-8BA3-8E05F2AD150A}"/>
              </a:ext>
            </a:extLst>
          </p:cNvPr>
          <p:cNvPicPr>
            <a:picLocks noChangeAspect="1"/>
          </p:cNvPicPr>
          <p:nvPr/>
        </p:nvPicPr>
        <p:blipFill>
          <a:blip r:embed="rId2"/>
          <a:stretch>
            <a:fillRect/>
          </a:stretch>
        </p:blipFill>
        <p:spPr>
          <a:xfrm>
            <a:off x="3319075" y="2999056"/>
            <a:ext cx="5553850" cy="2629267"/>
          </a:xfrm>
          <a:prstGeom prst="rect">
            <a:avLst/>
          </a:prstGeom>
        </p:spPr>
      </p:pic>
    </p:spTree>
    <p:extLst>
      <p:ext uri="{BB962C8B-B14F-4D97-AF65-F5344CB8AC3E}">
        <p14:creationId xmlns:p14="http://schemas.microsoft.com/office/powerpoint/2010/main" val="1178709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6BA96-8833-4FEA-99AF-EEF063B45DF9}"/>
              </a:ext>
            </a:extLst>
          </p:cNvPr>
          <p:cNvSpPr>
            <a:spLocks noGrp="1"/>
          </p:cNvSpPr>
          <p:nvPr>
            <p:ph type="title"/>
          </p:nvPr>
        </p:nvSpPr>
        <p:spPr/>
        <p:txBody>
          <a:bodyPr/>
          <a:lstStyle/>
          <a:p>
            <a:r>
              <a:rPr lang="en-US" dirty="0"/>
              <a:t>Test &amp; Train Creation</a:t>
            </a:r>
            <a:endParaRPr lang="en-IN" dirty="0"/>
          </a:p>
        </p:txBody>
      </p:sp>
      <p:sp>
        <p:nvSpPr>
          <p:cNvPr id="3" name="Content Placeholder 2">
            <a:extLst>
              <a:ext uri="{FF2B5EF4-FFF2-40B4-BE49-F238E27FC236}">
                <a16:creationId xmlns:a16="http://schemas.microsoft.com/office/drawing/2014/main" id="{08B6B90B-7902-40EC-934A-788D3AD97674}"/>
              </a:ext>
            </a:extLst>
          </p:cNvPr>
          <p:cNvSpPr>
            <a:spLocks noGrp="1"/>
          </p:cNvSpPr>
          <p:nvPr>
            <p:ph idx="1"/>
          </p:nvPr>
        </p:nvSpPr>
        <p:spPr/>
        <p:txBody>
          <a:bodyPr/>
          <a:lstStyle/>
          <a:p>
            <a:r>
              <a:rPr lang="en-US" dirty="0"/>
              <a:t>Based on the score – we can create a train and test dataset to build a model.</a:t>
            </a:r>
          </a:p>
          <a:p>
            <a:endParaRPr lang="en-IN" dirty="0"/>
          </a:p>
        </p:txBody>
      </p:sp>
      <p:pic>
        <p:nvPicPr>
          <p:cNvPr id="5" name="Picture 4">
            <a:extLst>
              <a:ext uri="{FF2B5EF4-FFF2-40B4-BE49-F238E27FC236}">
                <a16:creationId xmlns:a16="http://schemas.microsoft.com/office/drawing/2014/main" id="{A96631DB-CF9C-411C-B1FA-DB28039AFC39}"/>
              </a:ext>
            </a:extLst>
          </p:cNvPr>
          <p:cNvPicPr>
            <a:picLocks noChangeAspect="1"/>
          </p:cNvPicPr>
          <p:nvPr/>
        </p:nvPicPr>
        <p:blipFill>
          <a:blip r:embed="rId2"/>
          <a:stretch>
            <a:fillRect/>
          </a:stretch>
        </p:blipFill>
        <p:spPr>
          <a:xfrm>
            <a:off x="2757021" y="3014604"/>
            <a:ext cx="6677957" cy="828791"/>
          </a:xfrm>
          <a:prstGeom prst="rect">
            <a:avLst/>
          </a:prstGeom>
        </p:spPr>
      </p:pic>
    </p:spTree>
    <p:extLst>
      <p:ext uri="{BB962C8B-B14F-4D97-AF65-F5344CB8AC3E}">
        <p14:creationId xmlns:p14="http://schemas.microsoft.com/office/powerpoint/2010/main" val="1173184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663A0-CE62-4E88-A07D-4ADF2AAC2EB5}"/>
              </a:ext>
            </a:extLst>
          </p:cNvPr>
          <p:cNvSpPr>
            <a:spLocks noGrp="1"/>
          </p:cNvSpPr>
          <p:nvPr>
            <p:ph type="title"/>
          </p:nvPr>
        </p:nvSpPr>
        <p:spPr/>
        <p:txBody>
          <a:bodyPr/>
          <a:lstStyle/>
          <a:p>
            <a:r>
              <a:rPr lang="en-US" dirty="0"/>
              <a:t>ROC CURVE</a:t>
            </a:r>
            <a:endParaRPr lang="en-IN" dirty="0"/>
          </a:p>
        </p:txBody>
      </p:sp>
      <p:pic>
        <p:nvPicPr>
          <p:cNvPr id="7" name="Content Placeholder 6">
            <a:extLst>
              <a:ext uri="{FF2B5EF4-FFF2-40B4-BE49-F238E27FC236}">
                <a16:creationId xmlns:a16="http://schemas.microsoft.com/office/drawing/2014/main" id="{682D543F-B122-45ED-B60F-5C3544B66F6B}"/>
              </a:ext>
            </a:extLst>
          </p:cNvPr>
          <p:cNvPicPr>
            <a:picLocks noGrp="1" noChangeAspect="1"/>
          </p:cNvPicPr>
          <p:nvPr>
            <p:ph idx="1"/>
          </p:nvPr>
        </p:nvPicPr>
        <p:blipFill>
          <a:blip r:embed="rId2"/>
          <a:stretch>
            <a:fillRect/>
          </a:stretch>
        </p:blipFill>
        <p:spPr>
          <a:xfrm>
            <a:off x="2343758" y="2016124"/>
            <a:ext cx="3211509" cy="3449638"/>
          </a:xfrm>
        </p:spPr>
      </p:pic>
      <p:pic>
        <p:nvPicPr>
          <p:cNvPr id="9" name="Picture 8">
            <a:extLst>
              <a:ext uri="{FF2B5EF4-FFF2-40B4-BE49-F238E27FC236}">
                <a16:creationId xmlns:a16="http://schemas.microsoft.com/office/drawing/2014/main" id="{62AF360A-B6A7-4F72-9466-72AF05AB007B}"/>
              </a:ext>
            </a:extLst>
          </p:cNvPr>
          <p:cNvPicPr>
            <a:picLocks noChangeAspect="1"/>
          </p:cNvPicPr>
          <p:nvPr/>
        </p:nvPicPr>
        <p:blipFill>
          <a:blip r:embed="rId3"/>
          <a:stretch>
            <a:fillRect/>
          </a:stretch>
        </p:blipFill>
        <p:spPr>
          <a:xfrm>
            <a:off x="7072179" y="2016124"/>
            <a:ext cx="3211509" cy="3543734"/>
          </a:xfrm>
          <a:prstGeom prst="rect">
            <a:avLst/>
          </a:prstGeom>
        </p:spPr>
      </p:pic>
    </p:spTree>
    <p:extLst>
      <p:ext uri="{BB962C8B-B14F-4D97-AF65-F5344CB8AC3E}">
        <p14:creationId xmlns:p14="http://schemas.microsoft.com/office/powerpoint/2010/main" val="1319813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11E8A-04CB-4DD5-97F2-82EAC049015A}"/>
              </a:ext>
            </a:extLst>
          </p:cNvPr>
          <p:cNvSpPr>
            <a:spLocks noGrp="1"/>
          </p:cNvSpPr>
          <p:nvPr>
            <p:ph type="title"/>
          </p:nvPr>
        </p:nvSpPr>
        <p:spPr/>
        <p:txBody>
          <a:bodyPr/>
          <a:lstStyle/>
          <a:p>
            <a:r>
              <a:rPr lang="en-US" dirty="0"/>
              <a:t>MODEL Saving</a:t>
            </a:r>
            <a:endParaRPr lang="en-IN" dirty="0"/>
          </a:p>
        </p:txBody>
      </p:sp>
      <p:pic>
        <p:nvPicPr>
          <p:cNvPr id="7" name="Content Placeholder 6">
            <a:extLst>
              <a:ext uri="{FF2B5EF4-FFF2-40B4-BE49-F238E27FC236}">
                <a16:creationId xmlns:a16="http://schemas.microsoft.com/office/drawing/2014/main" id="{3798363F-7F7F-4739-95FB-3B1A6296A77B}"/>
              </a:ext>
            </a:extLst>
          </p:cNvPr>
          <p:cNvPicPr>
            <a:picLocks noGrp="1" noChangeAspect="1"/>
          </p:cNvPicPr>
          <p:nvPr>
            <p:ph idx="1"/>
          </p:nvPr>
        </p:nvPicPr>
        <p:blipFill>
          <a:blip r:embed="rId2"/>
          <a:stretch>
            <a:fillRect/>
          </a:stretch>
        </p:blipFill>
        <p:spPr>
          <a:xfrm>
            <a:off x="4166688" y="2016125"/>
            <a:ext cx="4172949" cy="3449638"/>
          </a:xfrm>
        </p:spPr>
      </p:pic>
    </p:spTree>
    <p:extLst>
      <p:ext uri="{BB962C8B-B14F-4D97-AF65-F5344CB8AC3E}">
        <p14:creationId xmlns:p14="http://schemas.microsoft.com/office/powerpoint/2010/main" val="2999154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2951B-9194-40FF-8872-41B28CD60AF2}"/>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614931B0-1988-4A49-8463-3CBD1D97FBE6}"/>
              </a:ext>
            </a:extLst>
          </p:cNvPr>
          <p:cNvSpPr>
            <a:spLocks noGrp="1"/>
          </p:cNvSpPr>
          <p:nvPr>
            <p:ph idx="1"/>
          </p:nvPr>
        </p:nvSpPr>
        <p:spPr/>
        <p:txBody>
          <a:bodyPr/>
          <a:lstStyle/>
          <a:p>
            <a:pPr marL="342900" lvl="0" indent="-342900">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Model final accuracy score is 81% - Visualization help me to understand the data and type. I performed the EDA which is outlier removal, skewness removal and standard scaling because it will help me to build model with high level </a:t>
            </a:r>
            <a:r>
              <a:rPr lang="en-IN" sz="1800">
                <a:effectLst/>
                <a:latin typeface="Calibri" panose="020F0502020204030204" pitchFamily="34" charset="0"/>
                <a:ea typeface="Calibri" panose="020F0502020204030204" pitchFamily="34" charset="0"/>
                <a:cs typeface="Times New Roman" panose="02020603050405020304" pitchFamily="18" charset="0"/>
              </a:rPr>
              <a:t>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7580785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34</TotalTime>
  <Words>379</Words>
  <Application>Microsoft Office PowerPoint</Application>
  <PresentationFormat>Widescreen</PresentationFormat>
  <Paragraphs>18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Wingdings</vt:lpstr>
      <vt:lpstr>Gallery</vt:lpstr>
      <vt:lpstr>Housing Price prediction</vt:lpstr>
      <vt:lpstr>Data Description</vt:lpstr>
      <vt:lpstr>Data STRUCTURE</vt:lpstr>
      <vt:lpstr>DATA VISUALIZATION</vt:lpstr>
      <vt:lpstr>MODEL BUILDING</vt:lpstr>
      <vt:lpstr>Test &amp; Train Creation</vt:lpstr>
      <vt:lpstr>ROC CURVE</vt:lpstr>
      <vt:lpstr>MODEL Saving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Loan</dc:title>
  <dc:creator>Boobalan Murugan</dc:creator>
  <cp:lastModifiedBy>Boobalan Murugan</cp:lastModifiedBy>
  <cp:revision>4</cp:revision>
  <dcterms:created xsi:type="dcterms:W3CDTF">2021-04-28T16:14:43Z</dcterms:created>
  <dcterms:modified xsi:type="dcterms:W3CDTF">2021-07-01T12:30:07Z</dcterms:modified>
</cp:coreProperties>
</file>