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56" r:id="rId3"/>
    <p:sldId id="294" r:id="rId5"/>
    <p:sldId id="328" r:id="rId6"/>
    <p:sldId id="300" r:id="rId7"/>
    <p:sldId id="298" r:id="rId8"/>
    <p:sldId id="299" r:id="rId9"/>
    <p:sldId id="329" r:id="rId10"/>
    <p:sldId id="373" r:id="rId11"/>
    <p:sldId id="296" r:id="rId12"/>
    <p:sldId id="333" r:id="rId13"/>
    <p:sldId id="330" r:id="rId14"/>
    <p:sldId id="331" r:id="rId15"/>
    <p:sldId id="332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34" r:id="rId25"/>
    <p:sldId id="311" r:id="rId26"/>
    <p:sldId id="312" r:id="rId27"/>
    <p:sldId id="313" r:id="rId28"/>
    <p:sldId id="314" r:id="rId29"/>
    <p:sldId id="335" r:id="rId30"/>
    <p:sldId id="315" r:id="rId31"/>
    <p:sldId id="316" r:id="rId32"/>
    <p:sldId id="341" r:id="rId33"/>
    <p:sldId id="321" r:id="rId34"/>
    <p:sldId id="322" r:id="rId35"/>
    <p:sldId id="365" r:id="rId36"/>
    <p:sldId id="324" r:id="rId37"/>
    <p:sldId id="336" r:id="rId38"/>
    <p:sldId id="337" r:id="rId39"/>
    <p:sldId id="338" r:id="rId40"/>
    <p:sldId id="339" r:id="rId41"/>
    <p:sldId id="340" r:id="rId42"/>
    <p:sldId id="31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18" y="-96"/>
      </p:cViewPr>
      <p:guideLst>
        <p:guide orient="horz" pos="22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Cloud computing and intelligent information processing Key Laboratory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36944-4FF1-4A03-99CE-623E062E8FDF}" type="datetime4">
              <a:rPr lang="en-US" altLang="zh-CN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BE4A-4F8E-49EA-92B7-0A3D1297F6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Cloud computing and intelligent information processing Key Laboratory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10305-C1CF-4A42-AEC6-436DC0007D6A}" type="datetime4">
              <a:rPr lang="en-US" altLang="zh-CN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AEFF8-A9D6-4BDA-A24A-832BDB70C2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B51D6A2-21CB-47A5-8113-C7494B0DBF21}" type="datetime4">
              <a:rPr lang="en-US" altLang="zh-CN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algn="ctr">
              <a:defRPr lang="zh-CN" altLang="en-US" sz="18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altLang="zh-CN" sz="1800" smtClean="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98719A0-5823-4434-B9DE-29AD9CA112A3}" type="datetime4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en-US" altLang="zh-CN" smtClean="0"/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yzk.1314@outlook.com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8.wmf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3.bin"/><Relationship Id="rId3" Type="http://schemas.openxmlformats.org/officeDocument/2006/relationships/image" Target="../media/image36.wmf"/><Relationship Id="rId2" Type="http://schemas.openxmlformats.org/officeDocument/2006/relationships/oleObject" Target="../embeddings/oleObject32.bin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Claculate%20Information%20Entroy.py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Calculate%20Information%20Gain.py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BuildTree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27496" y="2598656"/>
            <a:ext cx="793778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+mn-ea"/>
                <a:sym typeface="+mn-lt"/>
              </a:rPr>
              <a:t>Decision Tree &amp; Python</a:t>
            </a:r>
            <a:endParaRPr lang="en-US" altLang="zh-CN" sz="48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>
            <a:cxnSpLocks noChangeShapeType="1"/>
            <a:stCxn id="3" idx="3"/>
            <a:endCxn id="12" idx="1"/>
          </p:cNvCxnSpPr>
          <p:nvPr/>
        </p:nvCxnSpPr>
        <p:spPr bwMode="auto">
          <a:xfrm>
            <a:off x="215900" y="3429635"/>
            <a:ext cx="1176782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6109" y="4437112"/>
            <a:ext cx="11426946" cy="1803042"/>
            <a:chOff x="8846474" y="4911509"/>
            <a:chExt cx="3169834" cy="1802415"/>
          </a:xfrm>
        </p:grpSpPr>
        <p:sp>
          <p:nvSpPr>
            <p:cNvPr id="34" name="文本框 33"/>
            <p:cNvSpPr txBox="1"/>
            <p:nvPr/>
          </p:nvSpPr>
          <p:spPr>
            <a:xfrm>
              <a:off x="8858310" y="4911509"/>
              <a:ext cx="3141712" cy="396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+mn-ea"/>
                  <a:sym typeface="+mn-lt"/>
                </a:rPr>
                <a:t>Ying Joy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846474" y="5251393"/>
              <a:ext cx="3169834" cy="1462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+mn-ea"/>
                  <a:sym typeface="+mn-lt"/>
                </a:rPr>
                <a:t>Cloud Computing And Intelligent Information Processing Key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+mn-ea"/>
                  <a:sym typeface="+mn-lt"/>
                </a:rPr>
                <a:t>Laboratory</a:t>
              </a:r>
              <a:endPara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+mn-ea"/>
                  <a:sym typeface="+mn-lt"/>
                </a:rPr>
                <a:t>December 13, 2017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+mn-ea"/>
                <a:sym typeface="+mn-lt"/>
                <a:hlinkClick r:id="rId1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+mn-ea"/>
                  <a:sym typeface="+mn-lt"/>
                  <a:hlinkClick r:id="rId1"/>
                </a:rPr>
                <a:t>yzk.1314@outlook.com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+mn-ea"/>
                  <a:sym typeface="+mn-lt"/>
                </a:rPr>
                <a:t> 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452B-BD62-433D-ADDE-0BAF5B41386C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Decision Tree &amp; Python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913308-F349-4B6D-A68A-DD1791B4A57B}" type="slidenum">
              <a:rPr lang="zh-CN" altLang="en-US"/>
            </a:fld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How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to generate a decision tree?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985" y="3613150"/>
            <a:ext cx="135763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2"/>
                </a:solidFill>
              </a:rPr>
              <a:t>ataset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705" y="1346835"/>
            <a:ext cx="6717030" cy="478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function DecisionTree(data                          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if </a:t>
            </a:r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termination criteria met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     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base hypothesis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else: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4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       1. Learn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branching criteria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4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       2. Split      to      parts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4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       3. Build sub-tree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4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latin typeface="Times New Roman" panose="02020603050405020304" pitchFamily="18" charset="0"/>
              </a:rPr>
              <a:t>       4. return 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88205" y="1494790"/>
          <a:ext cx="218630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" r:id="rId1" imgW="965200" imgH="241300" progId="Equation.KSEE3">
                  <p:embed/>
                </p:oleObj>
              </mc:Choice>
              <mc:Fallback>
                <p:oleObj name="" r:id="rId1" imgW="965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8205" y="1494790"/>
                        <a:ext cx="218630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59752" y="2586905"/>
          <a:ext cx="790575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" r:id="rId3" imgW="330200" imgH="228600" progId="Equation.KSEE3">
                  <p:embed/>
                </p:oleObj>
              </mc:Choice>
              <mc:Fallback>
                <p:oleObj name="" r:id="rId3" imgW="330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9752" y="2586905"/>
                        <a:ext cx="790575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42750" y="3804200"/>
          <a:ext cx="753110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" r:id="rId5" imgW="279400" imgH="203200" progId="Equation.KSEE3">
                  <p:embed/>
                </p:oleObj>
              </mc:Choice>
              <mc:Fallback>
                <p:oleObj name="" r:id="rId5" imgW="2794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2750" y="3804200"/>
                        <a:ext cx="753110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50440" y="4445635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0440" y="4445635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/>
          <p:nvPr/>
        </p:nvGraphicFramePr>
        <p:xfrm>
          <a:off x="3144520" y="4431348"/>
          <a:ext cx="432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4520" y="4431348"/>
                        <a:ext cx="4320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0395" y="4387850"/>
          <a:ext cx="3739200" cy="5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" r:id="rId11" imgW="1562100" imgH="228600" progId="Equation.KSEE3">
                  <p:embed/>
                </p:oleObj>
              </mc:Choice>
              <mc:Fallback>
                <p:oleObj name="" r:id="rId11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0395" y="4387850"/>
                        <a:ext cx="3739200" cy="54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20182" y="5006890"/>
          <a:ext cx="3653155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" r:id="rId13" imgW="1524000" imgH="228600" progId="Equation.KSEE3">
                  <p:embed/>
                </p:oleObj>
              </mc:Choice>
              <mc:Fallback>
                <p:oleObj name="" r:id="rId13" imgW="1524000" imgH="2286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20182" y="5006890"/>
                        <a:ext cx="3653155" cy="54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8255" y="5478145"/>
          <a:ext cx="3519170" cy="84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" r:id="rId15" imgW="1600200" imgH="431800" progId="Equation.KSEE3">
                  <p:embed/>
                </p:oleObj>
              </mc:Choice>
              <mc:Fallback>
                <p:oleObj name="" r:id="rId15" imgW="1600200" imgH="4318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48255" y="5478145"/>
                        <a:ext cx="3519170" cy="84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371205" y="2336800"/>
            <a:ext cx="4251960" cy="280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Termination Criteria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Branching Criteria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66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???</a:t>
            </a:r>
            <a:endParaRPr lang="en-US" altLang="zh-CN" sz="66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F49B-5267-4BAF-8718-2C5671398405}" type="datetime4">
              <a:rPr lang="en-US" altLang="zh-CN" smtClean="0"/>
            </a:fld>
            <a:endParaRPr 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None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Algorithm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20" grpId="3"/>
      <p:bldP spid="20" grpId="4"/>
      <p:bldP spid="20" grpId="5"/>
      <p:bldP spid="20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1275"/>
            <a:ext cx="12192000" cy="901065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88900"/>
            <a:ext cx="2227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  <a:ea typeface="+mj-ea"/>
              </a:rPr>
              <a:t>Outline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6710" y="2190750"/>
            <a:ext cx="669734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What is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How to generate a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CART &amp; </a:t>
            </a:r>
            <a:r>
              <a:rPr lang="en-US" altLang="zh-CN" sz="2800" b="1" dirty="0">
                <a:latin typeface="Times New Roman" panose="02020603050405020304" pitchFamily="18" charset="0"/>
              </a:rPr>
              <a:t>ID3 &amp; C4.5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Pruning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Continuous and missing values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ID3 &amp; </a:t>
            </a:r>
            <a:r>
              <a:rPr lang="en-US" altLang="zh-CN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Python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886585" y="3336925"/>
            <a:ext cx="648335" cy="3600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7BDE-1950-4D01-9DD7-31416C6C49C2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59410" y="2926080"/>
            <a:ext cx="11473180" cy="28829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1849755" y="1938655"/>
            <a:ext cx="1692275" cy="814705"/>
          </a:xfrm>
          <a:prstGeom prst="borderCallout1">
            <a:avLst>
              <a:gd name="adj1" fmla="val 55252"/>
              <a:gd name="adj2" fmla="val -8348"/>
              <a:gd name="adj3" fmla="val 124707"/>
              <a:gd name="adj4" fmla="val -3124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1015" y="3214370"/>
            <a:ext cx="8610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1984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2180590" y="2162810"/>
            <a:ext cx="10299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>
                    <a:lumMod val="10000"/>
                    <a:lumOff val="90000"/>
                  </a:schemeClr>
                </a:solidFill>
              </a:rPr>
              <a:t>CART</a:t>
            </a:r>
            <a:endParaRPr lang="en-US" altLang="zh-CN" sz="2400" b="1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 rot="10800000">
            <a:off x="4507230" y="3382645"/>
            <a:ext cx="1919605" cy="813435"/>
          </a:xfrm>
          <a:prstGeom prst="borderCallout1">
            <a:avLst>
              <a:gd name="adj1" fmla="val 55252"/>
              <a:gd name="adj2" fmla="val -8348"/>
              <a:gd name="adj3" fmla="val 117252"/>
              <a:gd name="adj4" fmla="val -2143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55080" y="2540635"/>
            <a:ext cx="8610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1986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8168005" y="3214370"/>
            <a:ext cx="8610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1993</a:t>
            </a:r>
            <a:endParaRPr lang="en-US" altLang="zh-CN" sz="2400"/>
          </a:p>
        </p:txBody>
      </p:sp>
      <p:sp>
        <p:nvSpPr>
          <p:cNvPr id="15" name="线形标注 1 14"/>
          <p:cNvSpPr/>
          <p:nvPr/>
        </p:nvSpPr>
        <p:spPr>
          <a:xfrm>
            <a:off x="9138920" y="1746885"/>
            <a:ext cx="2153920" cy="813435"/>
          </a:xfrm>
          <a:prstGeom prst="borderCallout1">
            <a:avLst>
              <a:gd name="adj1" fmla="val 73989"/>
              <a:gd name="adj2" fmla="val -8337"/>
              <a:gd name="adj3" fmla="val 141579"/>
              <a:gd name="adj4" fmla="val -24532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985" y="3952875"/>
            <a:ext cx="2935605" cy="220408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802495" y="1890395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>
                    <a:lumMod val="10000"/>
                    <a:lumOff val="90000"/>
                  </a:schemeClr>
                </a:solidFill>
              </a:rPr>
              <a:t>C4.5</a:t>
            </a:r>
            <a:endParaRPr lang="en-US" altLang="zh-CN" sz="2400" b="1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38103" y="3556000"/>
            <a:ext cx="6572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>
                    <a:lumMod val="10000"/>
                    <a:lumOff val="90000"/>
                  </a:schemeClr>
                </a:solidFill>
              </a:rPr>
              <a:t>ID3</a:t>
            </a:r>
            <a:endParaRPr lang="en-US" altLang="zh-CN" sz="2400" b="1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5900" y="3620135"/>
            <a:ext cx="361505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Breiman, Leo; Friedman, J. H.; Olshen, R. A.; Stone, C. J. (1984)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. Classification and regression trees. Monterey, CA: Wadsworth &amp; Brooks/Cole Advanced Books &amp; Software. 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</a:rPr>
              <a:t>ISBN 978-0-412-04841-8.</a:t>
            </a:r>
            <a:endParaRPr lang="zh-CN" altLang="en-US" sz="20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70705" y="4552315"/>
            <a:ext cx="397129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Quinlan, J. R. 1986.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Induction of Decision Trees. Mach. Learn. 1, 1 (Mar. 1986), 81–106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96735" y="618490"/>
            <a:ext cx="384937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Quinlan, J. R.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C4.5: Programs for Machine Learning. Morgan Kaufmann Publishers,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1993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F47-76D6-460F-8E50-D3D83479B34F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None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TimeLine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7" grpId="0" animBg="1"/>
      <p:bldP spid="8" grpId="0"/>
      <p:bldP spid="9" grpId="0"/>
      <p:bldP spid="10" grpId="0" animBg="1"/>
      <p:bldP spid="12" grpId="0"/>
      <p:bldP spid="14" grpId="0"/>
      <p:bldP spid="15" grpId="0" animBg="1"/>
      <p:bldP spid="22" grpId="0"/>
      <p:bldP spid="23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2495" y="1890395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>
                    <a:lumMod val="10000"/>
                    <a:lumOff val="90000"/>
                  </a:schemeClr>
                </a:solidFill>
              </a:rPr>
              <a:t>C4.5</a:t>
            </a:r>
            <a:endParaRPr lang="en-US" altLang="zh-CN" sz="2400" b="1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2347595"/>
            <a:ext cx="10853420" cy="1214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26400" y="5786120"/>
            <a:ext cx="407606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latin typeface="Times New Roman" panose="02020603050405020304" pitchFamily="18" charset="0"/>
              </a:rPr>
              <a:t>http://www.rulequest.com/Personal/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1749-CF34-454C-807A-80C7EF4E3B1C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None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C5.0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985" y="3613150"/>
            <a:ext cx="135763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2"/>
                </a:solidFill>
              </a:rPr>
              <a:t>ataset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905635" y="2124075"/>
          <a:ext cx="8594090" cy="332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045"/>
                <a:gridCol w="4297045"/>
              </a:tblGrid>
              <a:tr h="474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Symbol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Description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dataset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number of  branches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number of datas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sym typeface="+mn-ea"/>
                        </a:rPr>
                        <a:t>branching criteria</a:t>
                      </a:r>
                      <a:endParaRPr lang="en-US" altLang="zh-CN" sz="2400" b="1"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c-th part of dataset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sub-tree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25570" y="2630170"/>
          <a:ext cx="347980" cy="34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" r:id="rId1" imgW="165100" imgH="165100" progId="Equation.KSEE3">
                  <p:embed/>
                </p:oleObj>
              </mc:Choice>
              <mc:Fallback>
                <p:oleObj name="" r:id="rId1" imgW="1651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5570" y="2630170"/>
                        <a:ext cx="347980" cy="34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73195" y="3135313"/>
          <a:ext cx="300387" cy="34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3195" y="3135313"/>
                        <a:ext cx="300387" cy="34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48748" y="3612833"/>
          <a:ext cx="349200" cy="34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" r:id="rId5" imgW="177165" imgH="177165" progId="Equation.KSEE3">
                  <p:embed/>
                </p:oleObj>
              </mc:Choice>
              <mc:Fallback>
                <p:oleObj name="" r:id="rId5" imgW="177165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8748" y="3612833"/>
                        <a:ext cx="349200" cy="34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26840" y="4074478"/>
          <a:ext cx="28387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" r:id="rId7" imgW="127000" imgH="177165" progId="Equation.KSEE3">
                  <p:embed/>
                </p:oleObj>
              </mc:Choice>
              <mc:Fallback>
                <p:oleObj name="" r:id="rId7" imgW="127000" imgH="17716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6840" y="4074478"/>
                        <a:ext cx="283871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3815" y="4495800"/>
          <a:ext cx="448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9" imgW="203200" imgH="228600" progId="Equation.KSEE3">
                  <p:embed/>
                </p:oleObj>
              </mc:Choice>
              <mc:Fallback>
                <p:oleObj name="" r:id="rId9" imgW="2032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3815" y="4495800"/>
                        <a:ext cx="448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65D-71BD-48A3-93A7-2C8C27F583F0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None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Symbol Description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3005" y="4983480"/>
          <a:ext cx="621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292100" imgH="203200" progId="Equation.KSEE3">
                  <p:embed/>
                </p:oleObj>
              </mc:Choice>
              <mc:Fallback>
                <p:oleObj name="" r:id="rId11" imgW="29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23005" y="4983480"/>
                        <a:ext cx="621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985" y="3613150"/>
            <a:ext cx="135763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2"/>
                </a:solidFill>
              </a:rPr>
              <a:t>ataset</a:t>
            </a:r>
            <a:endParaRPr lang="en-US" altLang="zh-CN" sz="3200" b="1">
              <a:solidFill>
                <a:schemeClr val="bg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8735" y="1821815"/>
            <a:ext cx="602107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Force to terminate when: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</a:rPr>
              <a:t> Al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the same: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impurity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+mn-ea"/>
              </a:rPr>
              <a:t>0</a:t>
            </a:r>
            <a:endParaRPr lang="en-US" altLang="zh-CN" sz="2800" b="1" baseline="-25000" dirty="0">
              <a:latin typeface="Times New Roman" panose="02020603050405020304" pitchFamily="18" charset="0"/>
              <a:sym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 All </a:t>
            </a:r>
            <a:r>
              <a:rPr lang="en-US" altLang="zh-CN" sz="2800" b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baseline="-25000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the same: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no decision stumps</a:t>
            </a:r>
            <a:endParaRPr lang="en-US" altLang="zh-CN" sz="2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8735" y="4528185"/>
            <a:ext cx="49784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impurity: ratio of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error </a:t>
            </a:r>
            <a:r>
              <a:rPr lang="en-US" altLang="zh-CN" sz="2400" b="1">
                <a:latin typeface="Times New Roman" panose="02020603050405020304" pitchFamily="18" charset="0"/>
              </a:rPr>
              <a:t>classification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6CBA-374D-4A7F-8654-F00F35BB8AB3}" type="datetime4">
              <a:rPr lang="en-US" altLang="zh-CN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670800" y="2837477"/>
            <a:ext cx="424449" cy="887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83726" y="2566169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baseline="-25000" dirty="0" err="1"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(x) = 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sym typeface="+mn-ea"/>
              </a:rPr>
              <a:t>n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buNone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Termination Criteria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7855" y="2150110"/>
            <a:ext cx="4238625" cy="3017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Times New Roman" panose="02020603050405020304" pitchFamily="18" charset="0"/>
              </a:rPr>
              <a:t>Information entropy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Times New Roman" panose="02020603050405020304" pitchFamily="18" charset="0"/>
              </a:rPr>
              <a:t>Information gain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Information gain rate</a:t>
            </a:r>
            <a:endParaRPr lang="en-US" altLang="zh-CN" sz="3200" b="1">
              <a:latin typeface="Times New Roman" panose="02020603050405020304" pitchFamily="18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Times New Roman" panose="02020603050405020304" pitchFamily="18" charset="0"/>
              </a:rPr>
              <a:t>Gini index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EF44-CC00-40C4-9ED2-29EC1AE51442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buNone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Branching Criteria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  <p:bldP spid="3" grpId="9"/>
      <p:bldP spid="3" grpId="10"/>
      <p:bldP spid="3" grpId="11"/>
      <p:bldP spid="3" grpId="12"/>
      <p:bldP spid="3" grpId="13"/>
      <p:bldP spid="3" grpId="14"/>
      <p:bldP spid="3" grpId="15"/>
      <p:bldP spid="3" grpId="16"/>
      <p:bldP spid="3" grpId="17"/>
      <p:bldP spid="3" grpId="18"/>
      <p:bldP spid="3" grpId="19"/>
      <p:bldP spid="3" grpId="20"/>
      <p:bldP spid="3" grpId="21"/>
      <p:bldP spid="3" grpId="2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33675" y="3957955"/>
          <a:ext cx="3794400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511300" imgH="444500" progId="Equation.KSEE3">
                  <p:embed/>
                </p:oleObj>
              </mc:Choice>
              <mc:Fallback>
                <p:oleObj name="" r:id="rId1" imgW="15113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3675" y="3957955"/>
                        <a:ext cx="3794400" cy="11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8305" y="1740535"/>
            <a:ext cx="712406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Entropy: In physical it representative the compliexity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05" y="2705100"/>
            <a:ext cx="905637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Information entropy: information's compliexity, information entropy more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high</a:t>
            </a:r>
            <a:r>
              <a:rPr lang="en-US" altLang="zh-CN" sz="2400" b="1">
                <a:latin typeface="Times New Roman" panose="02020603050405020304" pitchFamily="18" charset="0"/>
              </a:rPr>
              <a:t> said information more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impluity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05" y="4271645"/>
            <a:ext cx="13931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Fomular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64780" y="3905885"/>
            <a:ext cx="370776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: number of branch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: k-class / all sample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43140" y="4029710"/>
          <a:ext cx="43875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65100" imgH="203200" progId="Equation.KSEE3">
                  <p:embed/>
                </p:oleObj>
              </mc:Choice>
              <mc:Fallback>
                <p:oleObj name="" r:id="rId3" imgW="1651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3140" y="4029710"/>
                        <a:ext cx="43875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43140" y="4521835"/>
          <a:ext cx="456000" cy="5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90500" imgH="228600" progId="Equation.KSEE3">
                  <p:embed/>
                </p:oleObj>
              </mc:Choice>
              <mc:Fallback>
                <p:oleObj name="" r:id="rId5" imgW="1905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3140" y="4521835"/>
                        <a:ext cx="456000" cy="54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F5DD-D0CA-44F5-B86E-928D9F5AA4A3}" type="datetime4">
              <a:rPr lang="en-US" altLang="zh-CN" smtClean="0"/>
            </a:fld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Information Entropy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033" y="2493163"/>
          <a:ext cx="5803265" cy="111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" r:id="rId1" imgW="2311400" imgH="444500" progId="Equation.KSEE3">
                  <p:embed/>
                </p:oleObj>
              </mc:Choice>
              <mc:Fallback>
                <p:oleObj name="" r:id="rId1" imgW="23114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033" y="2493163"/>
                        <a:ext cx="5803265" cy="111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70865" y="2822575"/>
            <a:ext cx="13931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Fomular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865" y="1686560"/>
            <a:ext cx="80010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Define an attribute can bring how much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gain 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for this system</a:t>
            </a:r>
            <a:endParaRPr lang="en-US" altLang="zh-CN" sz="2400" b="1"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28290" y="4011295"/>
          <a:ext cx="1040625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" r:id="rId3" imgW="469900" imgH="203200" progId="Equation.KSEE3">
                  <p:embed/>
                </p:oleObj>
              </mc:Choice>
              <mc:Fallback>
                <p:oleObj name="" r:id="rId3" imgW="4699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8290" y="4011295"/>
                        <a:ext cx="1040625" cy="45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251325" y="3915410"/>
            <a:ext cx="512508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: Entropy</a:t>
            </a:r>
            <a:endParaRPr lang="en-US" altLang="zh-CN" sz="2400" b="1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: number of sub-class</a:t>
            </a:r>
            <a:endParaRPr lang="en-US" altLang="zh-CN" sz="2400" b="1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: sum of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condition entropy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26460" y="4649153"/>
          <a:ext cx="37161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6460" y="4649153"/>
                        <a:ext cx="371613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2460" y="4902200"/>
          <a:ext cx="2011680" cy="91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" r:id="rId7" imgW="977900" imgH="444500" progId="Equation.KSEE3">
                  <p:embed/>
                </p:oleObj>
              </mc:Choice>
              <mc:Fallback>
                <p:oleObj name="" r:id="rId7" imgW="977900" imgH="4445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2460" y="4902200"/>
                        <a:ext cx="2011680" cy="91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867-ECF2-4BFE-8387-2560AE375881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Information Gain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15565" y="1565910"/>
          <a:ext cx="5309235" cy="223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" r:id="rId1" imgW="1981200" imgH="889000" progId="Equation.KSEE3">
                  <p:embed/>
                </p:oleObj>
              </mc:Choice>
              <mc:Fallback>
                <p:oleObj name="" r:id="rId1" imgW="1981200" imgH="889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5565" y="1565910"/>
                        <a:ext cx="5309235" cy="223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7845" y="2236470"/>
            <a:ext cx="13931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Fomular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50457" y="4463943"/>
          <a:ext cx="89916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" r:id="rId3" imgW="405765" imgH="203200" progId="Equation.KSEE3">
                  <p:embed/>
                </p:oleObj>
              </mc:Choice>
              <mc:Fallback>
                <p:oleObj name="" r:id="rId3" imgW="405765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0457" y="4463943"/>
                        <a:ext cx="89916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251325" y="4274185"/>
            <a:ext cx="60242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: attribute a's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intrinsic value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, the set of 'a''s value more, IV(a) will more larger</a:t>
            </a:r>
            <a:endParaRPr lang="en-US" altLang="zh-CN" sz="2400" b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1205" y="1870710"/>
            <a:ext cx="362966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latin typeface="Times New Roman" panose="02020603050405020304" pitchFamily="18" charset="0"/>
              </a:rPr>
              <a:t>Find the information gain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higher than average</a:t>
            </a:r>
            <a:r>
              <a:rPr lang="en-US" altLang="zh-CN" sz="2400" b="1">
                <a:latin typeface="Times New Roman" panose="02020603050405020304" pitchFamily="18" charset="0"/>
              </a:rPr>
              <a:t>, the use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highest </a:t>
            </a:r>
            <a:r>
              <a:rPr lang="en-US" altLang="zh-CN" sz="2400" b="1">
                <a:latin typeface="Times New Roman" panose="02020603050405020304" pitchFamily="18" charset="0"/>
              </a:rPr>
              <a:t>as split attribute.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C20-50D4-443F-8B2B-C694E232B720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Information Gain Ratio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1275"/>
            <a:ext cx="12192000" cy="901065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88900"/>
            <a:ext cx="2227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  <a:ea typeface="+mj-ea"/>
              </a:rPr>
              <a:t>Outline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A0DB2DC-4C9A-4742-B13C-FB6460FD3503}" type="slidenum">
              <a:rPr lang="zh-CN" altLang="en-US">
                <a:sym typeface="+mn-ea"/>
              </a:rPr>
            </a:fld>
            <a:endParaRPr lang="zh-CN" altLang="en-US"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E849-69A1-4194-B9BB-D289A22D48D2}" type="datetime4">
              <a:rPr lang="en-US" altLang="zh-CN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3" name="文本框 4"/>
          <p:cNvSpPr txBox="1"/>
          <p:nvPr/>
        </p:nvSpPr>
        <p:spPr>
          <a:xfrm>
            <a:off x="2886710" y="2190750"/>
            <a:ext cx="669734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What is decision tree?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How to generate a decision tree?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CART &amp; ID3 &amp; C4.5</a:t>
            </a:r>
            <a:endParaRPr lang="en-US" altLang="zh-CN" sz="2800" b="1" dirty="0">
              <a:latin typeface="Times New Roman" panose="02020603050405020304" pitchFamily="18" charset="0"/>
              <a:sym typeface="+mn-ea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Pruning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Continuous and missing values</a:t>
            </a:r>
            <a:endParaRPr lang="en-US" altLang="zh-CN" sz="2800" b="1" dirty="0">
              <a:latin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ID3 &amp; Python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9240" y="1835150"/>
          <a:ext cx="3703955" cy="111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" r:id="rId1" imgW="1384300" imgH="444500" progId="Equation.KSEE3">
                  <p:embed/>
                </p:oleObj>
              </mc:Choice>
              <mc:Fallback>
                <p:oleObj name="" r:id="rId1" imgW="13843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9240" y="1835150"/>
                        <a:ext cx="3703955" cy="111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72945" y="2092960"/>
            <a:ext cx="13931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Fomular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54015" y="3126105"/>
          <a:ext cx="1759371" cy="11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" r:id="rId3" imgW="698500" imgH="444500" progId="Equation.KSEE3">
                  <p:embed/>
                </p:oleObj>
              </mc:Choice>
              <mc:Fallback>
                <p:oleObj name="" r:id="rId3" imgW="698500" imgH="4445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4015" y="3126105"/>
                        <a:ext cx="1759371" cy="11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599690" y="4630420"/>
            <a:ext cx="69843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Gini index more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lower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, purity more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higher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638A-DBE4-4841-8617-4E294BC803AE}" type="datetime4">
              <a:rPr lang="en-US" altLang="zh-CN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Gini Index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CART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&amp;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737995" y="2259965"/>
          <a:ext cx="871601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05"/>
                <a:gridCol w="4358005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Algorithm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Plan</a:t>
                      </a:r>
                      <a:endParaRPr lang="en-US" altLang="zh-CN" sz="24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ID3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Information gain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C4.5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Information gain ratio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CART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Gini Index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66570" y="4932680"/>
            <a:ext cx="483171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CART(Classification And Regression Tree)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DB4-5EE4-4D43-B428-32D7197AFAC3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ID3, C4.5, CART Feature Selection 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1275"/>
            <a:ext cx="12192000" cy="901065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88900"/>
            <a:ext cx="2227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  <a:ea typeface="+mj-ea"/>
              </a:rPr>
              <a:t>Outline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6710" y="2190750"/>
            <a:ext cx="669734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What is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How to generate a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CART &amp; </a:t>
            </a: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Pruning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Continuous and missing values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ID3 &amp; </a:t>
            </a:r>
            <a:r>
              <a:rPr lang="en-US" altLang="zh-CN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Python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795145" y="3869055"/>
            <a:ext cx="648335" cy="3600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A383-AAE7-4F9B-B15E-F7717ABB7E15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Pruning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6645" y="1927225"/>
            <a:ext cx="943800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      For vality, the loop progress of node split will be continue, so cause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branch too much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, even use some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attribute of training set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 cause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overfit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, so we need pruning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reduce branch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, made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pruity not be 0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400" b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34785" y="4592955"/>
            <a:ext cx="251333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53530" y="4766310"/>
            <a:ext cx="21774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Post-pruning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7385" y="4592320"/>
            <a:ext cx="242189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6130" y="4765675"/>
            <a:ext cx="205232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Pre-pruning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B5ED-75A3-458A-81DD-1DB4BBF7FBD7}" type="datetime4">
              <a:rPr lang="en-US" altLang="zh-CN" smtClean="0"/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sym typeface="+mn-ea"/>
              </a:rPr>
              <a:t>Pruning 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 bldLvl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Pruning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3530" y="5125085"/>
            <a:ext cx="239458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Post-pruning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8530" y="2004695"/>
            <a:ext cx="8619490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Reduce Error Pruning(REP)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Pessimistic Error Pruning(PEP)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Minimun Error Pruning(MEP)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Cost-Complexity Pruning(CCP) (Post-Pruning)(CART)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Optimal Pruning(OPP)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22720" y="6858000"/>
            <a:ext cx="566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http://blog.csdn.net/yujianmin1990/article/details/49864813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BEDC-FB97-42D0-9E4F-66B3A737747A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Pruning Algorithm 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Par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Pruning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6130" y="4478655"/>
            <a:ext cx="19805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Pre-prunig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7355"/>
            <a:ext cx="1051941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1. Generate a sub-tree list 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{T</a:t>
            </a:r>
            <a:r>
              <a:rPr lang="zh-CN" altLang="en-US" sz="2400" b="1" baseline="-2500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、T</a:t>
            </a:r>
            <a:r>
              <a:rPr lang="zh-CN" altLang="en-US" sz="2400" b="1" baseline="-2500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、T</a:t>
            </a:r>
            <a:r>
              <a:rPr lang="zh-CN" altLang="en-US" sz="2400" b="1" baseline="-2500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、...、T</a:t>
            </a:r>
            <a:r>
              <a:rPr lang="zh-CN" altLang="en-US" sz="2400" b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} </a:t>
            </a:r>
            <a:r>
              <a:rPr lang="en-US" altLang="zh-CN" sz="2400" b="1">
                <a:latin typeface="Times New Roman" panose="02020603050405020304" pitchFamily="18" charset="0"/>
              </a:rPr>
              <a:t>from original list 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2. From sub-tree list selct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best decision</a:t>
            </a:r>
            <a:r>
              <a:rPr lang="en-US" altLang="zh-CN" sz="2400" b="1">
                <a:latin typeface="Times New Roman" panose="02020603050405020304" pitchFamily="18" charset="0"/>
              </a:rPr>
              <a:t> tree by real error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3. calculate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surface error ratio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gain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α</a:t>
            </a:r>
            <a:endParaRPr lang="en-US" altLang="zh-CN" sz="24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295" y="4175760"/>
            <a:ext cx="17646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α formula: </a:t>
            </a:r>
            <a:endParaRPr lang="en-US" altLang="zh-CN" sz="2400" b="1"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99410" y="4104005"/>
          <a:ext cx="1957091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" r:id="rId1" imgW="876300" imgH="419100" progId="Equation.KSEE3">
                  <p:embed/>
                </p:oleObj>
              </mc:Choice>
              <mc:Fallback>
                <p:oleObj name="" r:id="rId1" imgW="876300" imgH="4191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9410" y="4104005"/>
                        <a:ext cx="1957091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764020" y="6858000"/>
            <a:ext cx="5427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http://blog.csdn.net/lizhengl/article/details/54968291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40550" y="4104005"/>
          <a:ext cx="64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" r:id="rId3" imgW="304800" imgH="203200" progId="Equation.KSEE3">
                  <p:embed/>
                </p:oleObj>
              </mc:Choice>
              <mc:Fallback>
                <p:oleObj name="" r:id="rId3" imgW="304800" imgH="203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0550" y="4104005"/>
                        <a:ext cx="648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588250" y="4078605"/>
            <a:ext cx="31851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leaf node, 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54890" y="4150460"/>
          <a:ext cx="2000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" r:id="rId5" imgW="939800" imgH="203200" progId="Equation.KSEE3">
                  <p:embed/>
                </p:oleObj>
              </mc:Choice>
              <mc:Fallback>
                <p:oleObj name="" r:id="rId5" imgW="939800" imgH="2032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54890" y="4150460"/>
                        <a:ext cx="200025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80555" y="4608195"/>
          <a:ext cx="567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" r:id="rId7" imgW="266700" imgH="203200" progId="Equation.KSEE3">
                  <p:embed/>
                </p:oleObj>
              </mc:Choice>
              <mc:Fallback>
                <p:oleObj name="" r:id="rId7" imgW="266700" imgH="2032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0555" y="4608195"/>
                        <a:ext cx="567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593965" y="4543425"/>
            <a:ext cx="22701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node error ratio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39888" y="5040095"/>
          <a:ext cx="64833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" r:id="rId9" imgW="304800" imgH="203200" progId="Equation.KSEE3">
                  <p:embed/>
                </p:oleObj>
              </mc:Choice>
              <mc:Fallback>
                <p:oleObj name="" r:id="rId9" imgW="304800" imgH="2032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9888" y="5040095"/>
                        <a:ext cx="64833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593965" y="5014595"/>
            <a:ext cx="359791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node number of data ratio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58608" y="3646905"/>
          <a:ext cx="81089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" r:id="rId11" imgW="381000" imgH="203200" progId="Equation.KSEE3">
                  <p:embed/>
                </p:oleObj>
              </mc:Choice>
              <mc:Fallback>
                <p:oleObj name="" r:id="rId11" imgW="381000" imgH="2032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608" y="3646905"/>
                        <a:ext cx="81089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597775" y="3634105"/>
            <a:ext cx="33807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number of sub-tree node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1E1-2D59-4FC7-84E4-29929931C4DC}" type="datetime4">
              <a:rPr lang="en-US" altLang="zh-CN" smtClean="0"/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Cost-Complexity Pruning(CCP)(CART)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110" y="1786255"/>
            <a:ext cx="4142740" cy="37426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104765" y="2127885"/>
            <a:ext cx="33788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Surface error ratio gain: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31860" y="1960880"/>
          <a:ext cx="224825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" r:id="rId2" imgW="1117600" imgH="393700" progId="Equation.KSEE3">
                  <p:embed/>
                </p:oleObj>
              </mc:Choice>
              <mc:Fallback>
                <p:oleObj name="" r:id="rId2" imgW="1117600" imgH="3937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31860" y="1960880"/>
                        <a:ext cx="2248258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54355" y="1499235"/>
            <a:ext cx="85217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Assume: The total amount of data  in the decision tree is 40. follow figure is a sub-tree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51169" y="3033473"/>
          <a:ext cx="4344670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" r:id="rId4" imgW="2159000" imgH="393700" progId="Equation.KSEE3">
                  <p:embed/>
                </p:oleObj>
              </mc:Choice>
              <mc:Fallback>
                <p:oleObj name="" r:id="rId4" imgW="2159000" imgH="3937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1169" y="3033473"/>
                        <a:ext cx="4344670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95158" y="4051940"/>
          <a:ext cx="399986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" r:id="rId6" imgW="1790700" imgH="596900" progId="Equation.KSEE3">
                  <p:embed/>
                </p:oleObj>
              </mc:Choice>
              <mc:Fallback>
                <p:oleObj name="" r:id="rId6" imgW="1790700" imgH="596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5158" y="4051940"/>
                        <a:ext cx="3999865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5333365" y="5654040"/>
            <a:ext cx="585152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compare with other sub-tree surface error ratio gain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69C-E288-443A-B5E7-4BD5E82E530F}" type="datetime4">
              <a:rPr lang="en-US" altLang="zh-CN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Pruning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CCP Example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1275"/>
            <a:ext cx="12192000" cy="901065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88900"/>
            <a:ext cx="2227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  <a:ea typeface="+mj-ea"/>
              </a:rPr>
              <a:t>Outline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6710" y="2190750"/>
            <a:ext cx="669734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What is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How to generate a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CART &amp; </a:t>
            </a: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Pruning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Continuous and missing values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ID3 &amp; </a:t>
            </a:r>
            <a:r>
              <a:rPr lang="en-US" altLang="zh-CN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Python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866900" y="4401185"/>
            <a:ext cx="648335" cy="3600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13AB-14B0-40FD-AE28-574CC4B001F8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Continuous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and missing values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705" y="1617345"/>
            <a:ext cx="26562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Continuous values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0485" y="2363470"/>
            <a:ext cx="930211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Times New Roman" panose="02020603050405020304" pitchFamily="18" charset="0"/>
              </a:rPr>
              <a:t>Sort dataset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sort(desc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</a:rPr>
              <a:t>. then use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bi-partition</a:t>
            </a:r>
            <a:r>
              <a:rPr lang="en-US" altLang="zh-CN" sz="2400" b="1">
                <a:latin typeface="Times New Roman" panose="02020603050405020304" pitchFamily="18" charset="0"/>
              </a:rPr>
              <a:t> deal the continous values.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54475" y="2912110"/>
          <a:ext cx="3737610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" r:id="rId1" imgW="1701800" imgH="419100" progId="Equation.KSEE3">
                  <p:embed/>
                </p:oleObj>
              </mc:Choice>
              <mc:Fallback>
                <p:oleObj name="" r:id="rId1" imgW="1701800" imgH="4191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4475" y="2912110"/>
                        <a:ext cx="3737610" cy="92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40485" y="4054475"/>
            <a:ext cx="430974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So, we can change Gini Index formual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9758" y="4554220"/>
          <a:ext cx="8872220" cy="102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" r:id="rId3" imgW="3949700" imgH="457200" progId="Equation.KSEE3">
                  <p:embed/>
                </p:oleObj>
              </mc:Choice>
              <mc:Fallback>
                <p:oleObj name="" r:id="rId3" imgW="3949700" imgH="4572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9758" y="4554220"/>
                        <a:ext cx="8872220" cy="1026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2F0-5EA2-428F-B3B3-3EDF1A408F1C}" type="datetime4">
              <a:rPr lang="en-US" altLang="zh-CN" smtClean="0"/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Continuous And Missing Values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Continuous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and missing values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" y="1912620"/>
            <a:ext cx="42392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Times New Roman" panose="02020603050405020304" pitchFamily="18" charset="0"/>
              </a:rPr>
              <a:t>Now we have a density dataset: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86840" y="2423160"/>
          <a:ext cx="1682115" cy="76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" r:id="rId1" imgW="508000" imgH="241300" progId="Equation.KSEE3">
                  <p:embed/>
                </p:oleObj>
              </mc:Choice>
              <mc:Fallback>
                <p:oleObj name="" r:id="rId1" imgW="508000" imgH="2413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6840" y="2423160"/>
                        <a:ext cx="1682115" cy="76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429000" y="2436495"/>
            <a:ext cx="6190615" cy="137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{0.244, 0.294, 0.351, 0.381, 0.420, 0.459,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</a:rPr>
              <a:t>0.518, 0.574, 0.600, 0.621, 0.636, 0.648,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</a:rPr>
              <a:t>0.661, 0.681, 0.708, 0.746}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6495" y="4726940"/>
            <a:ext cx="96539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Times New Roman" panose="02020603050405020304" pitchFamily="18" charset="0"/>
              </a:rPr>
              <a:t>According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calculate formula, we can know the divide  point is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0.381.</a:t>
            </a:r>
            <a:endParaRPr lang="en-US" altLang="zh-CN" sz="2400" b="1" baseline="-2500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8C23-D4E2-4310-88F7-FF205307B91E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Continuous Values Example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1275"/>
            <a:ext cx="12192000" cy="901065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88900"/>
            <a:ext cx="2227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  <a:ea typeface="+mj-ea"/>
              </a:rPr>
              <a:t>Outline</a:t>
            </a:r>
            <a:endParaRPr lang="en-US" altLang="zh-CN" sz="3600" b="1" dirty="0">
              <a:solidFill>
                <a:schemeClr val="bg2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6710" y="2190750"/>
            <a:ext cx="669734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What is decision tree?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How to generate a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CART &amp; ID3 &amp; C4.5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Pruning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Continuous and missing values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ID3 &amp; </a:t>
            </a:r>
            <a:r>
              <a:rPr lang="en-US" altLang="zh-CN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Python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795145" y="2345055"/>
            <a:ext cx="648335" cy="3600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A0DB2DC-4C9A-4742-B13C-FB6460FD3503}" type="slidenum">
              <a:rPr lang="zh-CN" altLang="en-US">
                <a:sym typeface="+mn-ea"/>
              </a:rPr>
            </a:fld>
            <a:endParaRPr lang="zh-CN" altLang="en-US"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6DBD-A286-4F94-93CB-7ACA4B8F52DC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Continuous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and missing values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721360" y="1196975"/>
          <a:ext cx="10791190" cy="5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40"/>
                <a:gridCol w="1349375"/>
                <a:gridCol w="1348740"/>
                <a:gridCol w="1349375"/>
                <a:gridCol w="1348105"/>
                <a:gridCol w="1348740"/>
                <a:gridCol w="1349375"/>
                <a:gridCol w="1348740"/>
              </a:tblGrid>
              <a:tr h="267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Color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Root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Stroke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Grain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Navel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Good?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00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87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06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87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Stiff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Crisp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00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White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Stiff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Crisp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White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00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White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White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AF50-AACD-4FF4-AA69-A0E9D8BDC0BA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Missing Values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Continuous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and missing values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8280" y="2005965"/>
            <a:ext cx="1040892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1. How to choice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divide attribute</a:t>
            </a:r>
            <a:r>
              <a:rPr lang="en-US" altLang="zh-CN" sz="2400" b="1">
                <a:latin typeface="Times New Roman" panose="02020603050405020304" pitchFamily="18" charset="0"/>
              </a:rPr>
              <a:t> without some missing values.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2. Give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 stable divide attribute</a:t>
            </a:r>
            <a:r>
              <a:rPr lang="en-US" altLang="zh-CN" sz="2400" b="1">
                <a:latin typeface="Times New Roman" panose="02020603050405020304" pitchFamily="18" charset="0"/>
              </a:rPr>
              <a:t>, how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classifiy </a:t>
            </a:r>
            <a:r>
              <a:rPr lang="en-US" altLang="zh-CN" sz="2400" b="1">
                <a:latin typeface="Times New Roman" panose="02020603050405020304" pitchFamily="18" charset="0"/>
              </a:rPr>
              <a:t>the missing value.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41-4E90-4AE7-96F4-755729435D86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Two Problems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Continuous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and missing values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3928" y="1628775"/>
          <a:ext cx="4266565" cy="350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" r:id="rId1" imgW="1676400" imgH="1574800" progId="Equation.KSEE3">
                  <p:embed/>
                </p:oleObj>
              </mc:Choice>
              <mc:Fallback>
                <p:oleObj name="" r:id="rId1" imgW="1676400" imgH="157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3928" y="1628775"/>
                        <a:ext cx="4266565" cy="350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10175" y="1557020"/>
            <a:ext cx="5909310" cy="3749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Times New Roman" panose="02020603050405020304" pitchFamily="18" charset="0"/>
              </a:rPr>
              <a:t>no missing value ratio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algn="l"/>
            <a:endParaRPr lang="en-US" altLang="zh-CN" sz="3600" b="1">
              <a:latin typeface="Times New Roman" panose="02020603050405020304" pitchFamily="18" charset="0"/>
            </a:endParaRPr>
          </a:p>
          <a:p>
            <a:pPr algn="l"/>
            <a:endParaRPr lang="en-US" altLang="zh-CN" sz="4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>
                <a:latin typeface="Times New Roman" panose="02020603050405020304" pitchFamily="18" charset="0"/>
              </a:rPr>
              <a:t>k-th class for no missing value samples ratio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/>
            <a:endParaRPr lang="en-US" altLang="zh-CN" sz="2800" b="1">
              <a:latin typeface="Times New Roman" panose="02020603050405020304" pitchFamily="18" charset="0"/>
            </a:endParaRPr>
          </a:p>
          <a:p>
            <a:pPr algn="l"/>
            <a:endParaRPr lang="en-US" altLang="zh-CN" sz="4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>
                <a:latin typeface="Times New Roman" panose="02020603050405020304" pitchFamily="18" charset="0"/>
              </a:rPr>
              <a:t>the 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ratio of values (</a:t>
            </a:r>
            <a:r>
              <a:rPr lang="en-US" altLang="zh-CN" sz="2400" b="1">
                <a:latin typeface="Times New Roman" panose="02020603050405020304" pitchFamily="18" charset="0"/>
              </a:rPr>
              <a:t>no missing samples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>
                <a:latin typeface="Times New Roman" panose="02020603050405020304" pitchFamily="18" charset="0"/>
              </a:rPr>
              <a:t>attribute a can get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 sz="2400" b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58F7-E190-4AFE-9717-0251E2484B82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Formulas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Continuous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and missing values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721360" y="1196975"/>
          <a:ext cx="10791190" cy="5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40"/>
                <a:gridCol w="1349375"/>
                <a:gridCol w="1348740"/>
                <a:gridCol w="1349375"/>
                <a:gridCol w="1348105"/>
                <a:gridCol w="1348740"/>
                <a:gridCol w="1349375"/>
                <a:gridCol w="1348740"/>
              </a:tblGrid>
              <a:tr h="267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Color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Root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Stroke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Grain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Navel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Good?</a:t>
                      </a:r>
                      <a:endParaRPr lang="en-US" altLang="zh-CN" sz="1600" b="1" u="none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00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87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06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Yes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87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Stiff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Crisp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00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White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Stiff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Crisp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White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00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White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Black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littel 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Clear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Soft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White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crouch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Voiced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flat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Dull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Vague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 Sunken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</a:t>
                      </a:r>
                      <a:endParaRPr lang="en-US" altLang="zh-CN" sz="1600" b="1" u="non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</a:t>
                      </a:r>
                      <a:endParaRPr lang="en-US" altLang="zh-CN" sz="1600" b="1" u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AF50-AACD-4FF4-AA69-A0E9D8BDC0BA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Missing Values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Continuous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+mn-ea"/>
              </a:rPr>
              <a:t>and missing values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361440"/>
            <a:ext cx="31394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Choice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color </a:t>
            </a:r>
            <a:r>
              <a:rPr lang="en-US" altLang="zh-CN" sz="2400" b="1">
                <a:latin typeface="Times New Roman" panose="02020603050405020304" pitchFamily="18" charset="0"/>
              </a:rPr>
              <a:t>attribute: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862455"/>
            <a:ext cx="558736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{2, 3, 4, 6, 7, 8, 9, 10, 11, 12, 14, 15, 16, 17}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563" y="2286000"/>
          <a:ext cx="300482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" r:id="rId1" imgW="1511300" imgH="431800" progId="Equation.KSEE3">
                  <p:embed/>
                </p:oleObj>
              </mc:Choice>
              <mc:Fallback>
                <p:oleObj name="" r:id="rId1" imgW="1511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0563" y="2286000"/>
                        <a:ext cx="3004820" cy="85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6080" y="3144520"/>
          <a:ext cx="4709795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" r:id="rId3" imgW="2286000" imgH="393700" progId="Equation.KSEE3">
                  <p:embed/>
                </p:oleObj>
              </mc:Choice>
              <mc:Fallback>
                <p:oleObj name="" r:id="rId3" imgW="22860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6080" y="3144520"/>
                        <a:ext cx="4709795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69100" y="2112010"/>
          <a:ext cx="5024755" cy="208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" r:id="rId5" imgW="2705100" imgH="1206500" progId="Equation.KSEE3">
                  <p:embed/>
                </p:oleObj>
              </mc:Choice>
              <mc:Fallback>
                <p:oleObj name="" r:id="rId5" imgW="2705100" imgH="1206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9100" y="2112010"/>
                        <a:ext cx="5024755" cy="2083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880" y="4598353"/>
          <a:ext cx="5434330" cy="131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" r:id="rId7" imgW="2844800" imgH="685800" progId="Equation.KSEE3">
                  <p:embed/>
                </p:oleObj>
              </mc:Choice>
              <mc:Fallback>
                <p:oleObj name="" r:id="rId7" imgW="2844800" imgH="6858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880" y="4598353"/>
                        <a:ext cx="5434330" cy="131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38290" y="4715510"/>
          <a:ext cx="4700905" cy="10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" r:id="rId9" imgW="2882900" imgH="660400" progId="Equation.KSEE3">
                  <p:embed/>
                </p:oleObj>
              </mc:Choice>
              <mc:Fallback>
                <p:oleObj name="" r:id="rId9" imgW="2882900" imgH="6604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38290" y="4715510"/>
                        <a:ext cx="4700905" cy="10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9019540" y="5410835"/>
            <a:ext cx="2188845" cy="34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7FC-813E-4B90-A2AC-81A19F78E5FF}" type="datetime4">
              <a:rPr lang="en-US" altLang="zh-CN" smtClean="0"/>
            </a:fld>
            <a:endParaRPr 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Missing Values Example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1275"/>
            <a:ext cx="12192000" cy="901065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88900"/>
            <a:ext cx="2227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  <a:ea typeface="+mj-ea"/>
              </a:rPr>
              <a:t>Outline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6710" y="2190750"/>
            <a:ext cx="669734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What is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How to generate a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CART &amp; </a:t>
            </a: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ID3 &amp; C4.5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Pruning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Continuous and missing values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ID3 &amp;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Python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947545" y="4890135"/>
            <a:ext cx="648335" cy="3600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A030-595D-48E9-B2A7-33176C1105C1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ID3 &amp; Python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605" y="1346200"/>
            <a:ext cx="10647680" cy="453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ID3 (Examples, Target_Attribute, Attributes)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Create a root node for the tree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If all examples are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positive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, Return the single-node tree Root, with label = +.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If all examples are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negative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, Return the single-node tree Root, with label = -.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If number of predicting attributes is empty, then Return the single node tree Root,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with label = most common value of the target attribute in the examples.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Otherwise Begin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    A ← The Attribute that best classifies examples.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    Decision Tree attribute for Root = A.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    For each possible value,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, of A,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Add a new tree branch below Root, corresponding to the test A =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v</a:t>
            </a:r>
            <a:r>
              <a:rPr lang="zh-CN" altLang="en-US" b="1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Let Examples(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v</a:t>
            </a:r>
            <a:r>
              <a:rPr lang="zh-CN" altLang="en-US" b="1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) be the subset of examples that have the value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v</a:t>
            </a:r>
            <a:r>
              <a:rPr lang="zh-CN" altLang="en-US" b="1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for A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If Examples(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v</a:t>
            </a:r>
            <a:r>
              <a:rPr lang="zh-CN" altLang="en-US" b="1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) is empty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    Then below this new branch add a leaf node with label = most common target value in the examples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Else below this new branch add the subtree </a:t>
            </a:r>
            <a:r>
              <a:rPr lang="zh-CN" altLang="en-US" b="1" i="1">
                <a:solidFill>
                  <a:srgbClr val="FF0000"/>
                </a:solidFill>
                <a:latin typeface="Times New Roman" panose="02020603050405020304" pitchFamily="18" charset="0"/>
              </a:rPr>
              <a:t>ID3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(Examples(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v</a:t>
            </a:r>
            <a:r>
              <a:rPr lang="zh-CN" altLang="en-US" b="1" baseline="-25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), Target_Attribute, Attributes – </a:t>
            </a:r>
            <a:r>
              <a:rPr lang="zh-CN" altLang="en-US" b="1" i="1">
                <a:solidFill>
                  <a:schemeClr val="bg1"/>
                </a:solidFill>
                <a:latin typeface="Times New Roman" panose="02020603050405020304" pitchFamily="18" charset="0"/>
              </a:rPr>
              <a:t>{A}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End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   Return Root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0C31-DE25-4089-B025-92455B036BA1}" type="datetime4">
              <a:rPr lang="en-US" altLang="zh-CN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1" y="520936"/>
            <a:ext cx="79377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Pseudocode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ID3 &amp; Python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2670" y="3200400"/>
            <a:ext cx="244538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Source: </a:t>
            </a:r>
            <a:r>
              <a:rPr lang="en-US" altLang="zh-CN" sz="2400" b="1">
                <a:latin typeface="Times New Roman" panose="02020603050405020304" pitchFamily="18" charset="0"/>
                <a:hlinkClick r:id="rId1" action="ppaction://hlinkfile"/>
              </a:rPr>
              <a:t>Click Me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D986-0831-43C9-ABE8-749A6DC50BF7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Claculate Information Entroy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ID3 &amp; Python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2670" y="3200400"/>
            <a:ext cx="244538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Source: </a:t>
            </a:r>
            <a:r>
              <a:rPr lang="en-US" altLang="zh-CN" sz="2400" b="1">
                <a:latin typeface="Times New Roman" panose="02020603050405020304" pitchFamily="18" charset="0"/>
                <a:hlinkClick r:id="rId1" action="ppaction://hlinkfile"/>
              </a:rPr>
              <a:t>Click Me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210-4287-4FE2-A912-7B41A512C7F8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Calculate Information Gain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ID3 &amp; Python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2670" y="3200400"/>
            <a:ext cx="244538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Source: </a:t>
            </a:r>
            <a:r>
              <a:rPr lang="en-US" altLang="zh-CN" sz="2400" b="1">
                <a:latin typeface="Times New Roman" panose="02020603050405020304" pitchFamily="18" charset="0"/>
                <a:hlinkClick r:id="rId1" action="ppaction://hlinkfile"/>
              </a:rPr>
              <a:t>Click Me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B3C3-59C7-4567-B6C8-D8889363B191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1" y="520936"/>
            <a:ext cx="79377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BuildTree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+mn-ea"/>
                <a:sym typeface="+mn-lt"/>
              </a:rPr>
              <a:t>Outside Playing Dataset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What is decision tree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?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358900" y="1538605"/>
          <a:ext cx="95123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  <a:gridCol w="1902460"/>
                <a:gridCol w="1902460"/>
                <a:gridCol w="1902460"/>
                <a:gridCol w="190246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Outlook</a:t>
                      </a:r>
                      <a:endParaRPr lang="en-US" altLang="zh-CN" sz="20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Temperature</a:t>
                      </a:r>
                      <a:endParaRPr lang="en-US" altLang="zh-CN" sz="20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Humidity</a:t>
                      </a:r>
                      <a:endParaRPr lang="en-US" altLang="zh-CN" sz="20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Windy</a:t>
                      </a:r>
                      <a:endParaRPr lang="en-US" altLang="zh-CN" sz="20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Play</a:t>
                      </a:r>
                      <a:endParaRPr lang="en-US" altLang="zh-CN" sz="20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Don't 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Don't 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overcast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Don't 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overcast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Dont 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overcast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overcast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Don't Play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A0DB2DC-4C9A-4742-B13C-FB6460FD3503}" type="slidenum">
              <a:rPr lang="zh-CN" altLang="en-US">
                <a:sym typeface="+mn-ea"/>
              </a:rPr>
            </a:fld>
            <a:endParaRPr lang="zh-CN" altLang="en-US"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923E-EEF1-49E7-BA41-298C40A7F0B4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27496" y="2598656"/>
            <a:ext cx="793778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+mn-ea"/>
                <a:sym typeface="+mn-lt"/>
              </a:rPr>
              <a:t>Thanks</a:t>
            </a:r>
            <a:endParaRPr lang="en-US" altLang="zh-CN" sz="48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>
            <a:cxnSpLocks noChangeShapeType="1"/>
            <a:stCxn id="3" idx="3"/>
            <a:endCxn id="12" idx="1"/>
          </p:cNvCxnSpPr>
          <p:nvPr/>
        </p:nvCxnSpPr>
        <p:spPr bwMode="auto">
          <a:xfrm>
            <a:off x="215900" y="3429635"/>
            <a:ext cx="1176782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矩形 3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98B-19D5-4FAC-BCF6-1D59ADA457F0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What is decision tree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?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8100" y="1795780"/>
            <a:ext cx="95758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	</a:t>
            </a:r>
            <a:r>
              <a:rPr lang="zh-CN" altLang="en-US" sz="2800" b="1">
                <a:latin typeface="Times New Roman" panose="02020603050405020304" pitchFamily="18" charset="0"/>
              </a:rPr>
              <a:t>A decision tree is a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decision support tool </a:t>
            </a:r>
            <a:r>
              <a:rPr lang="zh-CN" altLang="en-US" sz="2800" b="1">
                <a:latin typeface="Times New Roman" panose="02020603050405020304" pitchFamily="18" charset="0"/>
              </a:rPr>
              <a:t>that uses a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tree-like graph</a:t>
            </a:r>
            <a:r>
              <a:rPr lang="zh-CN" altLang="en-US" sz="2800" b="1">
                <a:latin typeface="Times New Roman" panose="02020603050405020304" pitchFamily="18" charset="0"/>
              </a:rPr>
              <a:t> or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model of decisions</a:t>
            </a:r>
            <a:r>
              <a:rPr lang="zh-CN" altLang="en-US" sz="2800" b="1">
                <a:latin typeface="Times New Roman" panose="02020603050405020304" pitchFamily="18" charset="0"/>
              </a:rPr>
              <a:t> and their possible consequences, including chance event outcomes, resource costs, and utility. It is one way to display an algorithm that only contains conditional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control statements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(like if-else)</a:t>
            </a:r>
            <a:r>
              <a:rPr lang="zh-CN" altLang="en-US" sz="2800" b="1">
                <a:latin typeface="Times New Roman" panose="02020603050405020304" pitchFamily="18" charset="0"/>
              </a:rPr>
              <a:t>.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A0DB2DC-4C9A-4742-B13C-FB6460FD3503}" type="slidenum">
              <a:rPr lang="zh-CN" altLang="en-US">
                <a:sym typeface="+mn-ea"/>
              </a:rPr>
            </a:fld>
            <a:endParaRPr lang="zh-CN" altLang="en-US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1BF-D664-4B06-B08F-24CF27B960AB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None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What Is Decision Tree?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What is decision tree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?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1323340" y="2896870"/>
            <a:ext cx="1811655" cy="20085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75740" y="3613150"/>
            <a:ext cx="149161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Dataset</a:t>
            </a:r>
            <a:endParaRPr lang="en-US" altLang="zh-CN" sz="32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829050" y="3494405"/>
            <a:ext cx="2448560" cy="575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7860" y="2342515"/>
            <a:ext cx="6547485" cy="2879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71205" y="5221605"/>
            <a:ext cx="22275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Decision Tree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A0DB2DC-4C9A-4742-B13C-FB6460FD3503}" type="slidenum">
              <a:rPr lang="zh-CN" altLang="en-US">
                <a:sym typeface="+mn-ea"/>
              </a:rPr>
            </a:fld>
            <a:endParaRPr lang="zh-CN" altLang="en-US"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104-EFDC-4B9A-9FCC-1692C3F11279}" type="datetime4">
              <a:rPr lang="en-US" altLang="zh-CN" smtClean="0"/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None/>
            </a:pP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What Is Decision Tree?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983616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1275"/>
            <a:ext cx="12192000" cy="901065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4" y="2528899"/>
            <a:ext cx="216024" cy="1800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88900"/>
            <a:ext cx="2227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  <a:ea typeface="+mj-ea"/>
              </a:rPr>
              <a:t>Outline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6710" y="2190750"/>
            <a:ext cx="669734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What is decision tree?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How to generate a decision tree?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CART &amp; ID3 &amp; C4.5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Pruning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Continuous and missing values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ID3 &amp; </a:t>
            </a:r>
            <a:r>
              <a:rPr lang="en-US" altLang="zh-CN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+mn-ea"/>
              </a:rPr>
              <a:t>Python</a:t>
            </a:r>
            <a:endParaRPr lang="en-US" altLang="zh-CN" sz="2800" b="1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795145" y="2878455"/>
            <a:ext cx="648335" cy="3600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A0DB2DC-4C9A-4742-B13C-FB6460FD3503}" type="slidenum">
              <a:rPr lang="zh-CN" altLang="en-US">
                <a:sym typeface="+mn-ea"/>
              </a:rPr>
            </a:fld>
            <a:endParaRPr lang="zh-CN" altLang="en-US"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FD9-61B4-4020-B445-019A705D4A0D}" type="datetime4">
              <a:rPr lang="en-US" altLang="zh-CN" smtClean="0"/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+mn-ea"/>
                <a:sym typeface="+mn-lt"/>
              </a:rPr>
              <a:t>Outside Playing Dataset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What is decision tree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?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358900" y="1538605"/>
          <a:ext cx="95123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  <a:gridCol w="1902460"/>
                <a:gridCol w="1902460"/>
                <a:gridCol w="1902460"/>
                <a:gridCol w="190246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Outlook</a:t>
                      </a:r>
                      <a:endParaRPr lang="en-US" altLang="zh-CN" sz="20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Temperature</a:t>
                      </a:r>
                      <a:endParaRPr lang="en-US" altLang="zh-CN" sz="20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Humidity</a:t>
                      </a:r>
                      <a:endParaRPr lang="en-US" altLang="zh-CN" sz="20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rPr>
                        <a:t>Windy</a:t>
                      </a:r>
                      <a:endParaRPr lang="en-US" altLang="zh-CN" sz="20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Play</a:t>
                      </a:r>
                      <a:endParaRPr lang="en-US" altLang="zh-CN" sz="2000" b="1">
                        <a:solidFill>
                          <a:schemeClr val="bg2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Don't 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Don't 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overcast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Don't 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overcast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Dont 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sunny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overcast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overcast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rain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8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Don't Play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A0DB2DC-4C9A-4742-B13C-FB6460FD3503}" type="slidenum">
              <a:rPr lang="zh-CN" altLang="en-US">
                <a:sym typeface="+mn-ea"/>
              </a:rPr>
            </a:fld>
            <a:endParaRPr lang="zh-CN" altLang="en-US"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923E-EEF1-49E7-BA41-298C40A7F0B4}" type="datetime4">
              <a:rPr lang="en-US" altLang="zh-CN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How 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to generate a decision tree?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6325" y="1483995"/>
            <a:ext cx="40894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switch(outlook):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case '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Sunny</a:t>
            </a:r>
            <a:r>
              <a:rPr lang="en-US" altLang="zh-CN" sz="2000" b="1">
                <a:latin typeface="Times New Roman" panose="02020603050405020304" pitchFamily="18" charset="0"/>
              </a:rPr>
              <a:t>':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	if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humidity </a:t>
            </a:r>
            <a:r>
              <a:rPr lang="en-US" altLang="zh-CN" sz="2000" b="1">
                <a:latin typeface="Times New Roman" panose="02020603050405020304" pitchFamily="18" charset="0"/>
              </a:rPr>
              <a:t>&lt; = 70: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	        return 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No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	return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</a:rPr>
              <a:t>break;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case '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O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vercast</a:t>
            </a:r>
            <a:r>
              <a:rPr lang="en-US" altLang="zh-CN" sz="2000" b="1">
                <a:latin typeface="Times New Roman" panose="02020603050405020304" pitchFamily="18" charset="0"/>
              </a:rPr>
              <a:t>':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	return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break;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case '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Rain</a:t>
            </a:r>
            <a:r>
              <a:rPr lang="en-US" altLang="zh-CN" sz="2000" b="1">
                <a:latin typeface="Times New Roman" panose="02020603050405020304" pitchFamily="18" charset="0"/>
              </a:rPr>
              <a:t>':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 	if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w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indy</a:t>
            </a:r>
            <a:r>
              <a:rPr lang="en-US" altLang="zh-CN" sz="2000" b="1">
                <a:latin typeface="Times New Roman" panose="02020603050405020304" pitchFamily="18" charset="0"/>
              </a:rPr>
              <a:t> is True: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	    return 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No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	return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break;</a:t>
            </a:r>
            <a:endParaRPr lang="en-US" altLang="zh-CN" sz="2000" b="1"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27380" y="1880870"/>
            <a:ext cx="7706360" cy="338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3705" y="5407660"/>
            <a:ext cx="29667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Not consider temperature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r"/>
            <a:fld id="{9A0DB2DC-4C9A-4742-B13C-FB6460FD3503}" type="slidenum">
              <a:rPr lang="zh-CN" altLang="en-US" sz="2000" b="1" smtClean="0">
                <a:latin typeface="Times New Roman" panose="02020603050405020304" pitchFamily="18" charset="0"/>
                <a:sym typeface="+mn-ea"/>
              </a:rPr>
            </a:fld>
            <a:endParaRPr lang="zh-CN" altLang="en-US" sz="2000" b="1" smtClean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494-4D01-46A0-A4B0-E9671FC0B33E}" type="datetime4">
              <a:rPr lang="en-US" altLang="zh-CN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Decision Tree &amp; Python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7231" y="35332"/>
            <a:ext cx="860550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lang="en-US" altLang="zh-CN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algn="r"/>
            <a:r>
              <a:rPr lang="en-US" altLang="zh-CN" dirty="0" smtClean="0">
                <a:sym typeface="+mn-lt"/>
              </a:rPr>
              <a:t>Cloud Computing And Intelligent Information Processing Key Laboratory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1" y="520936"/>
            <a:ext cx="793778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+mn-ea"/>
                <a:sym typeface="+mn-lt"/>
              </a:rPr>
              <a:t>Outside Playing</a:t>
            </a: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 Decision Tree</a:t>
            </a:r>
            <a:endParaRPr lang="en-US" altLang="zh-CN" sz="3200" b="1" dirty="0">
              <a:latin typeface="Times New Roman" panose="02020603050405020304" pitchFamily="18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12344</Words>
  <Application>WPS 演示</Application>
  <PresentationFormat>自定义</PresentationFormat>
  <Paragraphs>1613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40</vt:i4>
      </vt:variant>
    </vt:vector>
  </HeadingPairs>
  <TitlesOfParts>
    <vt:vector size="90" baseType="lpstr">
      <vt:lpstr>Arial</vt:lpstr>
      <vt:lpstr>宋体</vt:lpstr>
      <vt:lpstr>Wingdings</vt:lpstr>
      <vt:lpstr>Times New Roman</vt:lpstr>
      <vt:lpstr>微软雅黑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Ying Joy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DecisionTree&amp;Python</dc:title>
  <dc:creator>Ying Joy</dc:creator>
  <cp:keywords>Decision Tree, Python</cp:keywords>
  <dc:subject>DecisionTree&amp;Python</dc:subject>
  <cp:category>Machine Learning</cp:category>
  <cp:lastModifiedBy>yzk13</cp:lastModifiedBy>
  <cp:revision>306</cp:revision>
  <dcterms:created xsi:type="dcterms:W3CDTF">2017-02-11T06:33:00Z</dcterms:created>
  <dcterms:modified xsi:type="dcterms:W3CDTF">2017-12-13T11:11:26Z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