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679847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spc="-18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Creación de Formularios Web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2929533"/>
            <a:ext cx="7477601" cy="4620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 formularios web son una herramienta fundamental para que los usuarios puedan interactuar con los sitios web y aplicaciones en línea. Desde registrarse, hacer compras, enviar comentarios o solicitar información, los formularios permiten a los visitantes compartir sus datos de manera sencilla y fluida. En esta presentación, exploraremos los elementos HTML básicos para crear formularios eficientes, los atributos clave que se deben tener en cuenta, y técnicas de diseño CSS para lograr una apariencia atractiva y fácil de usar. Aprenderemos a construir una estructura semántica sólida y a implementar validaciones para garantizar que los usuarios proporcionen información precisa. Nuestro objetivo es brindar a los asistentes las herramientas necesarias para diseñar formularios web que mejoren la experiencia del usuario y potencien el éxito de sus proyectos en línea.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62972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Elementos HTML Básicos para Crear Formularios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57389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Etiquetas Fundamentales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490436"/>
            <a:ext cx="3156347" cy="32214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 elementos HTML esenciales para crear un formulario incluyen: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&lt;form&gt;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&lt;input&gt;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&lt;label&gt;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&lt;textarea&gt;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&lt;select&gt;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y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&lt;button&gt;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Cada uno de estos elementos desempeña un papel vital en la construcción de un formulario interactivo y fácil de usar.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57389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Organización Estructural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490436"/>
            <a:ext cx="3156347" cy="32062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 etiqueta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&lt;form&gt;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actúa como el contenedor principal, agrupando todos los elementos del formulario. Dentro de ella, se utilizan otras etiquetas para definir los campos de entrada, las opciones de selección y los botones de acción.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57389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Accesibilidad y Semántica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490436"/>
            <a:ext cx="3156347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Usar las etiquetas HTML correctas y proporcionar una estructura semántica adecuada es crucial para mejorar la accesibilidad y la usabilidad de los formularios. Esto ayuda a que los usuarios, incluyendo aquellos con discapacidades, puedan interactuar con el formulario de manera efectiva.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5747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Atributos Clave de los Elementos de Formulario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641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348" y="2805827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84047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name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320891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atributo "name" identifica de manera única cada campo del formulario y permite procesar los datos enviados por el usuario en el servidor.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7641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6185" y="280582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84047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type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320891"/>
            <a:ext cx="44440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atributo "type" especifica el tipo de entrada que se espera, como texto, número, correo electrónico, contraseña, entre otros. Esto ayuda a validar y formatear los datos correctamente.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49366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83011" y="5535335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5699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placeholder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6050399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atributo "placeholder" muestra un texto de ejemplo dentro de un campo de entrada, lo que ayuda a los usuarios a comprender el tipo de información que se espera.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49366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68208" y="5535335"/>
            <a:ext cx="21597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5699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required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6050399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atributo "required" indica que un campo debe ser completado antes de enviar el formulario, lo que mejora la integridad de los datos recopilados.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472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10800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309938" y="2571750"/>
            <a:ext cx="7063026" cy="526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150"/>
              </a:lnSpc>
              <a:buNone/>
            </a:pPr>
            <a:r>
              <a:rPr lang="en-US" sz="3320" b="1" spc="-100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Estructura Semántica del Formulario</a:t>
            </a:r>
            <a:endParaRPr lang="en-US" sz="3320" dirty="0"/>
          </a:p>
        </p:txBody>
      </p:sp>
      <p:sp>
        <p:nvSpPr>
          <p:cNvPr id="6" name="Shape 3"/>
          <p:cNvSpPr/>
          <p:nvPr/>
        </p:nvSpPr>
        <p:spPr>
          <a:xfrm>
            <a:off x="3309938" y="5561290"/>
            <a:ext cx="8010406" cy="33695"/>
          </a:xfrm>
          <a:prstGeom prst="roundRect">
            <a:avLst>
              <a:gd name="adj" fmla="val 225221"/>
            </a:avLst>
          </a:prstGeom>
          <a:solidFill>
            <a:srgbClr val="2A1999"/>
          </a:solidFill>
          <a:ln/>
        </p:spPr>
      </p:sp>
      <p:sp>
        <p:nvSpPr>
          <p:cNvPr id="7" name="Shape 4"/>
          <p:cNvSpPr/>
          <p:nvPr/>
        </p:nvSpPr>
        <p:spPr>
          <a:xfrm>
            <a:off x="5253454" y="4971157"/>
            <a:ext cx="33695" cy="590193"/>
          </a:xfrm>
          <a:prstGeom prst="roundRect">
            <a:avLst>
              <a:gd name="adj" fmla="val 225221"/>
            </a:avLst>
          </a:prstGeom>
          <a:solidFill>
            <a:srgbClr val="2A1999"/>
          </a:solidFill>
          <a:ln/>
        </p:spPr>
      </p:sp>
      <p:sp>
        <p:nvSpPr>
          <p:cNvPr id="8" name="Shape 5"/>
          <p:cNvSpPr/>
          <p:nvPr/>
        </p:nvSpPr>
        <p:spPr>
          <a:xfrm>
            <a:off x="5080635" y="5371683"/>
            <a:ext cx="379333" cy="379333"/>
          </a:xfrm>
          <a:prstGeom prst="roundRect">
            <a:avLst>
              <a:gd name="adj" fmla="val 20006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212199" y="5403235"/>
            <a:ext cx="116205" cy="3162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0"/>
              </a:lnSpc>
              <a:buNone/>
            </a:pPr>
            <a:r>
              <a:rPr lang="en-US" sz="1992" b="1" spc="-60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992" dirty="0"/>
          </a:p>
        </p:txBody>
      </p:sp>
      <p:sp>
        <p:nvSpPr>
          <p:cNvPr id="10" name="Text 7"/>
          <p:cNvSpPr/>
          <p:nvPr/>
        </p:nvSpPr>
        <p:spPr>
          <a:xfrm>
            <a:off x="4127778" y="3621286"/>
            <a:ext cx="2285048" cy="263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75"/>
              </a:lnSpc>
              <a:buNone/>
            </a:pPr>
            <a:r>
              <a:rPr lang="en-US" sz="1660" b="1" spc="-50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Agrupación de Campos</a:t>
            </a:r>
            <a:endParaRPr lang="en-US" sz="1660" dirty="0"/>
          </a:p>
        </p:txBody>
      </p:sp>
      <p:sp>
        <p:nvSpPr>
          <p:cNvPr id="11" name="Text 8"/>
          <p:cNvSpPr/>
          <p:nvPr/>
        </p:nvSpPr>
        <p:spPr>
          <a:xfrm>
            <a:off x="3478530" y="3985855"/>
            <a:ext cx="3583662" cy="8166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125"/>
              </a:lnSpc>
              <a:buNone/>
            </a:pPr>
            <a:r>
              <a:rPr lang="en-US" sz="1328" spc="-2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Agrupar campos relacionados usando etiquetas como </a:t>
            </a:r>
            <a:pPr algn="ctr" indent="0" marL="0">
              <a:lnSpc>
                <a:spcPts val="2125"/>
              </a:lnSpc>
              <a:buNone/>
            </a:pPr>
            <a:r>
              <a:rPr lang="en-US" sz="1328" spc="-27" kern="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&lt;fieldset&gt;</a:t>
            </a:r>
            <a:pPr algn="ctr" indent="0" marL="0">
              <a:lnSpc>
                <a:spcPts val="2125"/>
              </a:lnSpc>
              <a:buNone/>
            </a:pPr>
            <a:r>
              <a:rPr lang="en-US" sz="1328" spc="-2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y </a:t>
            </a:r>
            <a:pPr algn="ctr" indent="0" marL="0">
              <a:lnSpc>
                <a:spcPts val="2125"/>
              </a:lnSpc>
              <a:buNone/>
            </a:pPr>
            <a:r>
              <a:rPr lang="en-US" sz="1328" spc="-27" kern="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&lt;legend&gt;</a:t>
            </a:r>
            <a:pPr algn="ctr" indent="0" marL="0">
              <a:lnSpc>
                <a:spcPts val="2125"/>
              </a:lnSpc>
              <a:buNone/>
            </a:pPr>
            <a:r>
              <a:rPr lang="en-US" sz="1328" spc="-2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mejora la organización y la accesibilidad del formulario.</a:t>
            </a:r>
            <a:endParaRPr lang="en-US" sz="1328" dirty="0"/>
          </a:p>
        </p:txBody>
      </p:sp>
      <p:sp>
        <p:nvSpPr>
          <p:cNvPr id="12" name="Shape 9"/>
          <p:cNvSpPr/>
          <p:nvPr/>
        </p:nvSpPr>
        <p:spPr>
          <a:xfrm>
            <a:off x="7298234" y="5561231"/>
            <a:ext cx="33695" cy="590193"/>
          </a:xfrm>
          <a:prstGeom prst="roundRect">
            <a:avLst>
              <a:gd name="adj" fmla="val 225221"/>
            </a:avLst>
          </a:prstGeom>
          <a:solidFill>
            <a:srgbClr val="2A1999"/>
          </a:solidFill>
          <a:ln/>
        </p:spPr>
      </p:sp>
      <p:sp>
        <p:nvSpPr>
          <p:cNvPr id="13" name="Shape 10"/>
          <p:cNvSpPr/>
          <p:nvPr/>
        </p:nvSpPr>
        <p:spPr>
          <a:xfrm>
            <a:off x="7125414" y="5371683"/>
            <a:ext cx="379333" cy="379333"/>
          </a:xfrm>
          <a:prstGeom prst="roundRect">
            <a:avLst>
              <a:gd name="adj" fmla="val 20006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39119" y="5403235"/>
            <a:ext cx="151805" cy="3162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0"/>
              </a:lnSpc>
              <a:buNone/>
            </a:pPr>
            <a:r>
              <a:rPr lang="en-US" sz="1992" b="1" spc="-60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992" dirty="0"/>
          </a:p>
        </p:txBody>
      </p:sp>
      <p:sp>
        <p:nvSpPr>
          <p:cNvPr id="15" name="Text 12"/>
          <p:cNvSpPr/>
          <p:nvPr/>
        </p:nvSpPr>
        <p:spPr>
          <a:xfrm>
            <a:off x="6209586" y="6320076"/>
            <a:ext cx="2210991" cy="263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75"/>
              </a:lnSpc>
              <a:buNone/>
            </a:pPr>
            <a:r>
              <a:rPr lang="en-US" sz="1660" b="1" spc="-50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Etiquetado de Campos</a:t>
            </a:r>
            <a:endParaRPr lang="en-US" sz="1660" dirty="0"/>
          </a:p>
        </p:txBody>
      </p:sp>
      <p:sp>
        <p:nvSpPr>
          <p:cNvPr id="16" name="Text 13"/>
          <p:cNvSpPr/>
          <p:nvPr/>
        </p:nvSpPr>
        <p:spPr>
          <a:xfrm>
            <a:off x="5523190" y="6684645"/>
            <a:ext cx="3583781" cy="10863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125"/>
              </a:lnSpc>
              <a:buNone/>
            </a:pPr>
            <a:r>
              <a:rPr lang="en-US" sz="1328" spc="-2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Asociar cada campo de entrada con una etiqueta </a:t>
            </a:r>
            <a:pPr algn="ctr" indent="0" marL="0">
              <a:lnSpc>
                <a:spcPts val="2125"/>
              </a:lnSpc>
              <a:buNone/>
            </a:pPr>
            <a:r>
              <a:rPr lang="en-US" sz="1328" spc="-27" kern="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&lt;label&gt;</a:t>
            </a:r>
            <a:pPr algn="ctr" indent="0" marL="0">
              <a:lnSpc>
                <a:spcPts val="2125"/>
              </a:lnSpc>
              <a:buNone/>
            </a:pPr>
            <a:r>
              <a:rPr lang="en-US" sz="1328" spc="-2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ayuda a los usuarios a identificar claramente qué información se les solicita.</a:t>
            </a:r>
            <a:endParaRPr lang="en-US" sz="1328" dirty="0"/>
          </a:p>
        </p:txBody>
      </p:sp>
      <p:sp>
        <p:nvSpPr>
          <p:cNvPr id="17" name="Shape 14"/>
          <p:cNvSpPr/>
          <p:nvPr/>
        </p:nvSpPr>
        <p:spPr>
          <a:xfrm>
            <a:off x="9343013" y="4971157"/>
            <a:ext cx="33695" cy="590193"/>
          </a:xfrm>
          <a:prstGeom prst="roundRect">
            <a:avLst>
              <a:gd name="adj" fmla="val 225221"/>
            </a:avLst>
          </a:prstGeom>
          <a:solidFill>
            <a:srgbClr val="2A1999"/>
          </a:solidFill>
          <a:ln/>
        </p:spPr>
      </p:sp>
      <p:sp>
        <p:nvSpPr>
          <p:cNvPr id="18" name="Shape 15"/>
          <p:cNvSpPr/>
          <p:nvPr/>
        </p:nvSpPr>
        <p:spPr>
          <a:xfrm>
            <a:off x="9170194" y="5371683"/>
            <a:ext cx="379333" cy="379333"/>
          </a:xfrm>
          <a:prstGeom prst="roundRect">
            <a:avLst>
              <a:gd name="adj" fmla="val 20006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9280208" y="5403235"/>
            <a:ext cx="159187" cy="3162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0"/>
              </a:lnSpc>
              <a:buNone/>
            </a:pPr>
            <a:r>
              <a:rPr lang="en-US" sz="1992" b="1" spc="-60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992" dirty="0"/>
          </a:p>
        </p:txBody>
      </p:sp>
      <p:sp>
        <p:nvSpPr>
          <p:cNvPr id="20" name="Text 17"/>
          <p:cNvSpPr/>
          <p:nvPr/>
        </p:nvSpPr>
        <p:spPr>
          <a:xfrm>
            <a:off x="8280083" y="3351609"/>
            <a:ext cx="2159556" cy="263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75"/>
              </a:lnSpc>
              <a:buNone/>
            </a:pPr>
            <a:r>
              <a:rPr lang="en-US" sz="1660" b="1" spc="-50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Instrucciones y Ayuda</a:t>
            </a:r>
            <a:endParaRPr lang="en-US" sz="1660" dirty="0"/>
          </a:p>
        </p:txBody>
      </p:sp>
      <p:sp>
        <p:nvSpPr>
          <p:cNvPr id="21" name="Text 18"/>
          <p:cNvSpPr/>
          <p:nvPr/>
        </p:nvSpPr>
        <p:spPr>
          <a:xfrm>
            <a:off x="7567970" y="3716179"/>
            <a:ext cx="3583781" cy="10863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125"/>
              </a:lnSpc>
              <a:buNone/>
            </a:pPr>
            <a:r>
              <a:rPr lang="en-US" sz="1328" spc="-2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Proporcionar instrucciones y mensajes de ayuda utilizando etiquetas </a:t>
            </a:r>
            <a:pPr algn="ctr" indent="0" marL="0">
              <a:lnSpc>
                <a:spcPts val="2125"/>
              </a:lnSpc>
              <a:buNone/>
            </a:pPr>
            <a:r>
              <a:rPr lang="en-US" sz="1328" spc="-27" kern="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&lt;p&gt;</a:t>
            </a:r>
            <a:pPr algn="ctr" indent="0" marL="0">
              <a:lnSpc>
                <a:spcPts val="2125"/>
              </a:lnSpc>
              <a:buNone/>
            </a:pPr>
            <a:r>
              <a:rPr lang="en-US" sz="1328" spc="-2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y </a:t>
            </a:r>
            <a:pPr algn="ctr" indent="0" marL="0">
              <a:lnSpc>
                <a:spcPts val="2125"/>
              </a:lnSpc>
              <a:buNone/>
            </a:pPr>
            <a:r>
              <a:rPr lang="en-US" sz="1328" spc="-27" kern="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&lt;span&gt;</a:t>
            </a:r>
            <a:pPr algn="ctr" indent="0" marL="0">
              <a:lnSpc>
                <a:spcPts val="2125"/>
              </a:lnSpc>
              <a:buNone/>
            </a:pPr>
            <a:r>
              <a:rPr lang="en-US" sz="1328" spc="-2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mejora la comprensión y la experiencia del usuario.</a:t>
            </a:r>
            <a:endParaRPr lang="en-US" sz="1328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1304"/>
            <a:ext cx="896802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Posicionamiento y Diseño Eficiente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1103"/>
            <a:ext cx="29748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Disposición Estructural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680460"/>
            <a:ext cx="3156347" cy="21400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Utilizar propiedades de posicionamiento CSS, como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display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float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y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flexbox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permite organizar los elementos del formulario de manera lógica y responsiva.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1103"/>
            <a:ext cx="29575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Espaciado y Alineación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68046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Ajustar el espaciado, el margen y la alineación de los campos, etiquetas y otros elementos crea un formulario visualmente equilibrado y fácil de leer.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Diseño Adaptable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680460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Aplicar técnicas de diseño web responsive, como media queries, garantiza que el formulario se vea y funcione correctamente en una variedad de dispositivos y tamaños de pantalla.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2024-05-14T23:26:07Z</dcterms:created>
  <dcterms:modified xsi:type="dcterms:W3CDTF">2024-05-14T23:26:07Z</dcterms:modified>
</cp:coreProperties>
</file>