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0D38-8190-B05D-CC5D-C68AA7036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AA7EA-499F-1A93-8B6C-DCBF697B3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3BCB-93A1-F8C0-34E4-24EF6023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C609-DA71-4E3C-93AB-1914A225620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8FBE-468B-94E9-CC09-4E0A26BC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9CDA-F170-A540-2662-5B01D520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336C-5C3C-4377-B226-56AB8E0E1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2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AA7F-0072-0C37-7154-3E1623A3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8DD6C-3510-0F9A-89D1-844E35DDD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9B1F-2CA4-AB80-5C92-4D4EF6CA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C609-DA71-4E3C-93AB-1914A225620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4FA86-7D3B-0A14-0BAC-704BF009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38963-86C7-3FA1-897B-CFC193D8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336C-5C3C-4377-B226-56AB8E0E1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97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1DFEB-25FF-08D4-8439-498DE6CD3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F8C63-11D5-0EFE-9A1F-2EE612F26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921FA-6D6E-1402-292C-B4F89C11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C609-DA71-4E3C-93AB-1914A225620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E94D4-AEE0-B244-2313-5457E0E5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AE712-DB7E-1C3C-B5D1-2393297A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336C-5C3C-4377-B226-56AB8E0E1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82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ACFC-FC8B-A3EB-62FE-DD7877A1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E0F0-B04E-2B3D-CE01-435BE396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4A6B6-B47B-7205-6E8C-37B366F4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C609-DA71-4E3C-93AB-1914A225620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E3E4-B832-8E92-59A3-812233D2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5D99C-AEF1-E28B-63DE-4D631657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336C-5C3C-4377-B226-56AB8E0E1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20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3BD9-EB11-3A1D-BEED-CE58BA70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40E6-AA7D-149C-475E-A6C00A3D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C76E-FE9A-C888-E3FA-6B8C14FA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C609-DA71-4E3C-93AB-1914A225620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BBD8-801F-879D-8FF6-517C2EE0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60D15-1D08-B0F0-6864-8C514DEA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336C-5C3C-4377-B226-56AB8E0E1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94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465B-F145-0FE2-712B-5419A41B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0103-8FF8-0642-6DAA-7EFA62A7C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F103D-735A-5656-5D2C-B415D1783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37254-8CAE-2F40-5BFC-E4BE6973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C609-DA71-4E3C-93AB-1914A225620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2B873-8213-9069-31F6-692BA1E9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021B3-ECFA-95CF-1C5C-9F76760D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336C-5C3C-4377-B226-56AB8E0E1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2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F3C7-C591-B849-43DA-C1B76607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B97DE-EF7E-4260-1EFA-A3250D87E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932EE-85FF-75AE-9FDD-510C727C2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365FF-4831-1986-96D7-C7EA80795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3AB2D-01EE-696B-CC06-8842A5981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423CB-0E2D-8A60-19FB-A82385CC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C609-DA71-4E3C-93AB-1914A225620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93C19-0ACF-3929-4C6E-72304717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DC0FE-119C-E54C-D577-8CC69506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336C-5C3C-4377-B226-56AB8E0E1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45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19C8-F9BD-A3F4-5D69-06BD04E5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8B4CD-6F05-6ABB-8FCB-E16C25A2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C609-DA71-4E3C-93AB-1914A225620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FD291-FBF7-69F9-4D85-D472140B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AF4D-DA12-45CE-E7BC-BAA3FA3F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336C-5C3C-4377-B226-56AB8E0E1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3454E-726A-483D-2E59-D6A9348E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C609-DA71-4E3C-93AB-1914A225620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80BA1-C207-B23B-A40C-8DD1AEC7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B33C8-C020-0487-8B20-52D65975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336C-5C3C-4377-B226-56AB8E0E1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32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3C31-B9B8-302A-47D6-23339F42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121E-B10A-6AB4-2AB7-38BAAF2E5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12C59-CCDC-08DB-61DC-E4975904C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27CCD-2CFC-CCDF-7780-158503A6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C609-DA71-4E3C-93AB-1914A225620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BD169-497E-1C14-46B1-68E82522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C8099-9EF8-BEA4-FCFB-5B549262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336C-5C3C-4377-B226-56AB8E0E1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41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8C19-87F9-6663-BA5C-96EA5ED1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E866C-8A49-4798-0D70-89A1E879B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1DB42-9AA0-AD55-F967-5BA9E2387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00202-F6CF-A2B2-C9DC-8997AB6E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C609-DA71-4E3C-93AB-1914A225620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51E3C-5D62-2E6C-7700-E9B575D6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E9881-38A6-0836-63D3-CD65D3C4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336C-5C3C-4377-B226-56AB8E0E1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A3EFA-3B4D-FEFB-F25C-E22FF8DB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D7CAC-DBE3-3659-58ED-BE664653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BE10D-980E-3CB0-799B-08497B5D2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9C609-DA71-4E3C-93AB-1914A225620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2BC75-CB72-E992-9C7D-4651A420F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8BCC-4002-6E97-6A6E-1BE4CF10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336C-5C3C-4377-B226-56AB8E0E1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73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5FAA-0FD8-C0E1-6F71-313C1401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7226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IN" sz="9600" u="sng" dirty="0">
                <a:latin typeface="Algerian" panose="04020705040A02060702" pitchFamily="82" charset="0"/>
              </a:rPr>
              <a:t>List of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CED5D-9ACD-E75E-E086-E2DB7842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3174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Imprint MT Shadow" panose="04020605060303030202" pitchFamily="82" charset="0"/>
              </a:rPr>
              <a:t>Tap to start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603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70EDF6-8466-BDC8-4DB0-87CF2A6D2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440F-D072-CCE2-688E-473780FB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403"/>
            <a:ext cx="10515600" cy="1167907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 u="sng" dirty="0">
                <a:latin typeface="Algerian" panose="04020705040A02060702" pitchFamily="82" charset="0"/>
              </a:rPr>
              <a:t>⁕⁕ Cloud Security Measures ⁕⁕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586E2-9A53-3EC4-245E-C0B4C0479CC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3172" y="1019504"/>
            <a:ext cx="11014130" cy="56020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   Key cloud security features: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Data Encryption: secures data during transfer and storage.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Firewalls: prevent unauthorized access.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IAM (Identity &amp; Access Management): controls user permissions.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Compliance: meets legal and industry standards.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Continuous monitoring ensures early detection of threats.</a:t>
            </a:r>
          </a:p>
        </p:txBody>
      </p:sp>
    </p:spTree>
    <p:extLst>
      <p:ext uri="{BB962C8B-B14F-4D97-AF65-F5344CB8AC3E}">
        <p14:creationId xmlns:p14="http://schemas.microsoft.com/office/powerpoint/2010/main" val="209800892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916273-15E0-99F4-8E88-BED07DF73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03E0-0085-F4DB-C773-2E10F015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403"/>
            <a:ext cx="10515600" cy="1167907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 u="sng" dirty="0">
                <a:latin typeface="Algerian" panose="04020705040A02060702" pitchFamily="82" charset="0"/>
              </a:rPr>
              <a:t>⁕⁕ Cloud Computing Use Cases ⁕⁕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FDB2C-12EC-21C0-3EF3-CD9433FFE4A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3172" y="1019504"/>
            <a:ext cx="11014130" cy="56020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Common applications of cloud computing: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Web Hosting: scalable and reliable site management.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Data Backup &amp; Storage: secure and redundant.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App Development &amp; Testing: fast, scalable environments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Disaster Recovery: restores data quickly after failures.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Big Data &amp; AI: process large-scale information efficiently.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Used across industries like healthcare, education, and finance.</a:t>
            </a:r>
          </a:p>
        </p:txBody>
      </p:sp>
    </p:spTree>
    <p:extLst>
      <p:ext uri="{BB962C8B-B14F-4D97-AF65-F5344CB8AC3E}">
        <p14:creationId xmlns:p14="http://schemas.microsoft.com/office/powerpoint/2010/main" val="172188117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234804-D5C0-FBB8-6C3C-B18A3E8ED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E385-24B8-0729-21E5-B4268F90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403"/>
            <a:ext cx="10515600" cy="1167907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 u="sng" dirty="0">
                <a:latin typeface="Algerian" panose="04020705040A02060702" pitchFamily="82" charset="0"/>
              </a:rPr>
              <a:t>⁕⁕ Challenges in Cloud Adoption ⁕⁕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34FBC-621C-C601-9DC6-5E6B02BAEC5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3172" y="1019504"/>
            <a:ext cx="11014130" cy="56020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Key cloud adoption issues: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Data Privacy: risk of exposing sensitive data.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Downtime: service outages can impact operations..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Vendor Lock-in: switching providers may be difficult.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Security Risks: potential for cyberattacks or breaches..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Cost Management: tracking usage can be complex.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Proper planning and governance can reduce these challenges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5793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129078-CA4F-676A-0D6E-DF90F3842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949B-7F89-417E-80FD-6A699FA51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4582"/>
            <a:ext cx="9144000" cy="2387600"/>
          </a:xfrm>
        </p:spPr>
        <p:txBody>
          <a:bodyPr anchor="b">
            <a:normAutofit/>
          </a:bodyPr>
          <a:lstStyle/>
          <a:p>
            <a:pPr algn="l"/>
            <a:r>
              <a:rPr lang="en-IN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	</a:t>
            </a:r>
            <a:r>
              <a:rPr lang="en-IN" sz="4000" b="1" u="sng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F60172C-C61A-91BE-97F5-87B944927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672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	Presented by..</a:t>
            </a:r>
          </a:p>
          <a:p>
            <a:r>
              <a:rPr lang="en-IN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Raj Borad</a:t>
            </a:r>
          </a:p>
          <a:p>
            <a:r>
              <a:rPr lang="en-IN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2214003426</a:t>
            </a:r>
          </a:p>
        </p:txBody>
      </p:sp>
    </p:spTree>
    <p:extLst>
      <p:ext uri="{BB962C8B-B14F-4D97-AF65-F5344CB8AC3E}">
        <p14:creationId xmlns:p14="http://schemas.microsoft.com/office/powerpoint/2010/main" val="15608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70564-72AC-98FA-2FBD-0A032C3EB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EAC7-3285-2922-133D-C80994C0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403"/>
            <a:ext cx="10515600" cy="1167907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 u="sng" dirty="0">
                <a:latin typeface="Algerian" panose="04020705040A02060702" pitchFamily="82" charset="0"/>
              </a:rPr>
              <a:t>⁕⁕Characteristics of big data⁕⁕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A54FC-6EAB-FA17-8517-CCE2D616B50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3172" y="1019504"/>
            <a:ext cx="11014130" cy="56020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    The List of Tables section provides a systematic and well-structured overview of all the tables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 included throughout the project. These tables play a vital role in organizing and presenting technical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content related to cloud computing in a simplified, easy-to-understand format. Each table focuses on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a specific area of the topic, helping readers grasp complex ideas more quickly and clearly. The tables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cover a wide range of subtopics essential to understanding cloud computing — from service models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like IaaS, PaaS, and SaaS to deployment methods such as Public, Private, Hybrid, and Community clouds.</a:t>
            </a:r>
          </a:p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975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81704C-A262-B9BD-407C-F85C48343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5598-F28E-84DA-0D89-4AAAEC6C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403"/>
            <a:ext cx="10515600" cy="1167907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 u="sng" dirty="0">
                <a:latin typeface="Algerian" panose="04020705040A02060702" pitchFamily="82" charset="0"/>
              </a:rPr>
              <a:t>⁕⁕Characteristics of big data⁕⁕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5E201-C003-CBBE-38FE-5EAEBE7E91C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88935" y="1019504"/>
            <a:ext cx="10961381" cy="547754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 </a:t>
            </a:r>
            <a:r>
              <a:rPr lang="en-US" sz="2000" b="1" u="sng" dirty="0">
                <a:solidFill>
                  <a:schemeClr val="bg1"/>
                </a:solidFill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Further, tables compare the features and strengths of leading cloud providers like Amazon Web</a:t>
            </a:r>
          </a:p>
          <a:p>
            <a:pPr marL="0" indent="0">
              <a:buNone/>
            </a:pPr>
            <a:endParaRPr lang="en-US" sz="2000" b="1" u="sng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chemeClr val="bg1"/>
                </a:solidFill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 Services (AWS), Microsoft Azure, and Google Cloud Platform (GCP), making it easier for readers to</a:t>
            </a:r>
          </a:p>
          <a:p>
            <a:pPr marL="0" indent="0">
              <a:buNone/>
            </a:pPr>
            <a:endParaRPr lang="en-US" sz="2000" b="1" u="sng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chemeClr val="bg1"/>
                </a:solidFill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 evaluate platforms based on their requirements. Additional tables present the core advantages of</a:t>
            </a:r>
          </a:p>
          <a:p>
            <a:pPr marL="0" indent="0">
              <a:buNone/>
            </a:pPr>
            <a:endParaRPr lang="en-US" sz="2000" b="1" u="sng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chemeClr val="bg1"/>
                </a:solidFill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 cloud computing, important security measures taken to protect cloud data, real-life use cases in</a:t>
            </a:r>
          </a:p>
          <a:p>
            <a:pPr marL="0" indent="0">
              <a:buNone/>
            </a:pPr>
            <a:endParaRPr lang="en-US" sz="2000" b="1" u="sng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 marL="0" indent="0">
              <a:buNone/>
            </a:pPr>
            <a:endParaRPr lang="en-US" sz="2000" b="1" u="sng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chemeClr val="bg1"/>
                </a:solidFill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 various industries, and the major challenges faced during cloud adoption.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307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4ED431-A858-2198-D4B2-8995F91D6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AC86-816B-5E82-EC73-181FB147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403"/>
            <a:ext cx="10515600" cy="1167907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 u="sng" dirty="0">
                <a:latin typeface="Algerian" panose="04020705040A02060702" pitchFamily="82" charset="0"/>
              </a:rPr>
              <a:t>⁕⁕Characteristics of big data⁕⁕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7A373-5E6A-44E6-4477-8FB4681AD50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61474" y="859083"/>
            <a:ext cx="11041591" cy="56020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By compiling all this information in tabular form, the project ensures clarity, enhances readability, 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and supports academic and professional understanding. This section serves as a guide to help 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navigate the report efficiently, offering quick reference points and reinforcing the key concepts 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discussed throughout the content.</a:t>
            </a:r>
          </a:p>
        </p:txBody>
      </p:sp>
    </p:spTree>
    <p:extLst>
      <p:ext uri="{BB962C8B-B14F-4D97-AF65-F5344CB8AC3E}">
        <p14:creationId xmlns:p14="http://schemas.microsoft.com/office/powerpoint/2010/main" val="1950825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90ACE5-2F69-110C-93A6-221D1C9E1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5312-FF03-92E5-153E-14F0016E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0"/>
            <a:ext cx="3932237" cy="1600200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 u="sng" kern="120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⁕⁕</a:t>
            </a:r>
            <a:r>
              <a:rPr lang="en-IN" sz="4000" b="1" u="sng" dirty="0">
                <a:latin typeface="Algerian" panose="04020705040A02060702" pitchFamily="82" charset="0"/>
              </a:rPr>
              <a:t>Topics</a:t>
            </a:r>
            <a:r>
              <a:rPr lang="en-IN" sz="1800" b="1" u="sng" kern="12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 </a:t>
            </a:r>
            <a:r>
              <a:rPr lang="en-IN" sz="4000" b="1" u="sng" kern="120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⁕⁕</a:t>
            </a:r>
            <a:endParaRPr lang="en-IN" sz="4000" b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B7D29-BAD3-B8F4-01EB-B6F5EED10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5103" y="1261872"/>
            <a:ext cx="7951339" cy="5413248"/>
          </a:xfrm>
        </p:spPr>
        <p:txBody>
          <a:bodyPr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IN" sz="36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Cloud Service Models.</a:t>
            </a:r>
          </a:p>
          <a:p>
            <a:pPr marL="457200" indent="-457200">
              <a:buAutoNum type="arabicPeriod"/>
            </a:pPr>
            <a:r>
              <a:rPr lang="en-IN" sz="36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Char Cloud Deployment </a:t>
            </a:r>
            <a:r>
              <a:rPr lang="en-IN" sz="3600" b="1" dirty="0" err="1">
                <a:solidFill>
                  <a:schemeClr val="bg1"/>
                </a:solidFill>
                <a:latin typeface="Imprint MT Shadow" panose="04020605060303030202" pitchFamily="82" charset="0"/>
              </a:rPr>
              <a:t>Modelsacteristics</a:t>
            </a:r>
            <a:r>
              <a:rPr lang="en-IN" sz="36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 of big data.</a:t>
            </a:r>
          </a:p>
          <a:p>
            <a:pPr marL="457200" indent="-457200">
              <a:buAutoNum type="arabicPeriod"/>
            </a:pPr>
            <a:r>
              <a:rPr lang="en-US" sz="36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Comparison of Major Cloud Providers</a:t>
            </a:r>
            <a:r>
              <a:rPr lang="en-IN" sz="3600" b="1" dirty="0" err="1">
                <a:solidFill>
                  <a:schemeClr val="bg1"/>
                </a:solidFill>
                <a:latin typeface="Imprint MT Shadow" panose="04020605060303030202" pitchFamily="82" charset="0"/>
              </a:rPr>
              <a:t>ypes</a:t>
            </a:r>
            <a:r>
              <a:rPr lang="en-IN" sz="36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 of digital data.</a:t>
            </a:r>
          </a:p>
          <a:p>
            <a:pPr marL="457200" indent="-457200">
              <a:buAutoNum type="arabicPeriod"/>
            </a:pPr>
            <a:r>
              <a:rPr lang="en-IN" sz="36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Advantages of Cloud </a:t>
            </a:r>
            <a:r>
              <a:rPr lang="en-IN" sz="3600" b="1" dirty="0" err="1">
                <a:solidFill>
                  <a:schemeClr val="bg1"/>
                </a:solidFill>
                <a:latin typeface="Imprint MT Shadow" panose="04020605060303030202" pitchFamily="82" charset="0"/>
              </a:rPr>
              <a:t>ComputingChallenges</a:t>
            </a:r>
            <a:r>
              <a:rPr lang="en-IN" sz="36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 in big data.</a:t>
            </a:r>
          </a:p>
          <a:p>
            <a:pPr marL="457200" indent="-457200">
              <a:buAutoNum type="arabicPeriod"/>
            </a:pPr>
            <a:r>
              <a:rPr lang="en-IN" sz="36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 Cloud Security Measures</a:t>
            </a:r>
          </a:p>
          <a:p>
            <a:pPr marL="457200" indent="-457200">
              <a:buAutoNum type="arabicPeriod"/>
            </a:pPr>
            <a:r>
              <a:rPr lang="en-IN" sz="36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 Cloud Computing Use Cases</a:t>
            </a:r>
          </a:p>
          <a:p>
            <a:pPr marL="457200" indent="-457200">
              <a:buAutoNum type="arabicPeriod"/>
            </a:pPr>
            <a:r>
              <a:rPr lang="en-IN" sz="36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 Challenges in Cloud Adoption</a:t>
            </a:r>
          </a:p>
          <a:p>
            <a:pPr marL="457200" indent="-457200">
              <a:buAutoNum type="arabicPeriod"/>
            </a:pPr>
            <a:endParaRPr lang="en-IN" sz="36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89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E6C04-2803-70A1-5D17-267058B70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AE8B-F4D3-4E4C-7E61-6407742F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 u="sng" dirty="0">
                <a:latin typeface="Algerian" panose="04020705040A02060702" pitchFamily="82" charset="0"/>
              </a:rPr>
              <a:t>⁕⁕ Cloud Service Models ⁕⁕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CEFC7-9EBC-887F-C872-5D5BE92AC56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3172" y="1177160"/>
            <a:ext cx="11014130" cy="56020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kern="1200" baseline="0" dirty="0">
                <a:solidFill>
                  <a:srgbClr val="FFFFFF"/>
                </a:solidFill>
                <a:effectLst/>
                <a:latin typeface="+mj-ea"/>
                <a:ea typeface="+mj-ea"/>
                <a:cs typeface="Biome" panose="020B0503030204020804" pitchFamily="34" charset="0"/>
              </a:rPr>
              <a:t>☆ </a:t>
            </a:r>
            <a:r>
              <a:rPr lang="en-IN" sz="2400" b="1" kern="1200" baseline="0" dirty="0">
                <a:solidFill>
                  <a:srgbClr val="FFFFFF"/>
                </a:solidFill>
                <a:effectLst/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Cloud service models include:</a:t>
            </a:r>
            <a:endParaRPr lang="en-IN" sz="2400" b="1" kern="1200" baseline="0" dirty="0">
              <a:solidFill>
                <a:schemeClr val="bg1"/>
              </a:solidFill>
              <a:effectLst/>
              <a:latin typeface="Baskerville Old Face" panose="02020602080505020303" pitchFamily="18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IaaS (Infrastructure as a Service): provides virtual servers, storage, and networks. Users manage OS and apps.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mprint MT Shadow" panose="04020605060303030202" pitchFamily="82" charset="0"/>
              </a:rPr>
              <a:t>Data is a collection of facts, numbers, words, or observations that can be used to represent a concept. Data can be used for analysis, reasoning, or planning</a:t>
            </a:r>
            <a:r>
              <a:rPr lang="en-IN" sz="2000" b="1" i="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.</a:t>
            </a:r>
          </a:p>
          <a:p>
            <a:pPr>
              <a:buFontTx/>
              <a:buChar char="-"/>
            </a:pPr>
            <a:endParaRPr lang="en-IN" sz="2000" b="1" i="0" dirty="0">
              <a:solidFill>
                <a:schemeClr val="bg1"/>
              </a:solidFill>
              <a:effectLst/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mprint MT Shadow" panose="04020605060303030202" pitchFamily="82" charset="0"/>
              </a:rPr>
              <a:t>PaaS (Platform as a Service): offers tools for developers to build and deploy applications without managing infrastructure.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mprint MT Shadow" panose="04020605060303030202" pitchFamily="82" charset="0"/>
              </a:rPr>
              <a:t>SaaS (Software as a Service): delivers ready-to-use software applications over the internet (e.g., Gmail, Dropbox).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Each model offers different levels of control and responsibility.</a:t>
            </a:r>
          </a:p>
          <a:p>
            <a:pPr>
              <a:buFontTx/>
              <a:buChar char="-"/>
            </a:pPr>
            <a:endParaRPr lang="en-US" sz="2000" b="1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Choosing the right model depends on the user’s technical needs and available resources.</a:t>
            </a:r>
          </a:p>
          <a:p>
            <a:pPr>
              <a:buFontTx/>
              <a:buChar char="-"/>
            </a:pPr>
            <a:endParaRPr lang="en-US" sz="2000" b="1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endParaRPr lang="en-IN" sz="2000" b="1" i="0" dirty="0">
              <a:solidFill>
                <a:schemeClr val="bg1"/>
              </a:solidFill>
              <a:effectLst/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4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551016-FBB6-F5FA-09C9-45FC2F911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666E-0206-EC60-EBD9-9105EB0F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403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 u="sng" dirty="0">
                <a:latin typeface="Algerian" panose="04020705040A02060702" pitchFamily="82" charset="0"/>
              </a:rPr>
              <a:t>Cloud Deployment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912C6-45B9-C871-8946-22F5219BB78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3172" y="1019504"/>
            <a:ext cx="11014130" cy="56020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kern="1200" baseline="0" dirty="0">
                <a:solidFill>
                  <a:srgbClr val="FFFFFF"/>
                </a:solidFill>
                <a:effectLst/>
                <a:latin typeface="+mj-ea"/>
                <a:ea typeface="+mj-ea"/>
                <a:cs typeface="Biome" panose="020B0503030204020804" pitchFamily="34" charset="0"/>
              </a:rPr>
              <a:t>☆ </a:t>
            </a:r>
            <a:r>
              <a:rPr lang="en-US" sz="2400" kern="1200" baseline="0" dirty="0">
                <a:solidFill>
                  <a:srgbClr val="FFFFFF"/>
                </a:solidFill>
                <a:effectLst/>
                <a:latin typeface="+mj-ea"/>
                <a:ea typeface="+mj-ea"/>
                <a:cs typeface="Biome" panose="020B0503030204020804" pitchFamily="34" charset="0"/>
              </a:rPr>
              <a:t>Types of cloud deployment models:</a:t>
            </a:r>
            <a:endParaRPr lang="en-IN" sz="2400" kern="1200" baseline="0" dirty="0">
              <a:solidFill>
                <a:srgbClr val="FFFFFF"/>
              </a:solidFill>
              <a:effectLst/>
              <a:latin typeface="+mj-ea"/>
              <a:ea typeface="+mj-ea"/>
              <a:cs typeface="Biome" panose="020B0503030204020804" pitchFamily="34" charset="0"/>
            </a:endParaRPr>
          </a:p>
          <a:p>
            <a:pPr marL="0" indent="0">
              <a:buNone/>
            </a:pPr>
            <a:endParaRPr lang="en-IN" sz="2400" b="1" kern="1200" baseline="0" dirty="0">
              <a:solidFill>
                <a:schemeClr val="bg1"/>
              </a:solidFill>
              <a:effectLst/>
              <a:latin typeface="Baskerville Old Face" panose="02020602080505020303" pitchFamily="18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Public Cloud: open to everyone; managed by providers like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    AWS, Azure.</a:t>
            </a:r>
            <a:endParaRPr lang="en-IN" sz="2000" b="1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Private Cloud: used by one organization; offers better control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   and security.</a:t>
            </a:r>
            <a:endParaRPr lang="en-IN" sz="2000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Hybrid Cloud: combines public and private models; balances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    flexibility and control.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Community Cloud: shared by organizations with similar needs.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Each model suits different requirements based on data sensitivity and scalability.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80C5F-1CA7-3F6F-3EAD-BF5460FD2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40" y="1177160"/>
            <a:ext cx="3567088" cy="331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735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366528-5C69-A88E-75C7-0AD401285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8E15-A93F-4FD7-E666-B9B57093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403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 u="sng" dirty="0">
                <a:latin typeface="Algerian" panose="04020705040A02060702" pitchFamily="82" charset="0"/>
              </a:rPr>
              <a:t>⁕⁕</a:t>
            </a:r>
            <a:r>
              <a:rPr lang="en-US" sz="4000" b="1" u="sng" dirty="0">
                <a:latin typeface="Algerian" panose="04020705040A02060702" pitchFamily="82" charset="0"/>
              </a:rPr>
              <a:t> Comparison of Major Cloud Providers </a:t>
            </a:r>
            <a:r>
              <a:rPr lang="en-IN" sz="4000" b="1" u="sng" dirty="0">
                <a:latin typeface="Algerian" panose="04020705040A02060702" pitchFamily="82" charset="0"/>
              </a:rPr>
              <a:t>⁕⁕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851D7-6FC9-0951-79B1-6DB731948C1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3172" y="1019504"/>
            <a:ext cx="11014130" cy="56020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kern="1200" baseline="0" dirty="0">
                <a:solidFill>
                  <a:srgbClr val="FFFFFF"/>
                </a:solidFill>
                <a:effectLst/>
                <a:latin typeface="+mj-ea"/>
                <a:ea typeface="+mj-ea"/>
                <a:cs typeface="Biome" panose="020B0503030204020804" pitchFamily="34" charset="0"/>
              </a:rPr>
              <a:t>☆ </a:t>
            </a:r>
            <a:r>
              <a:rPr lang="en-US" sz="2400" b="1" kern="1200" baseline="0" dirty="0">
                <a:solidFill>
                  <a:srgbClr val="FFFFFF"/>
                </a:solidFill>
                <a:effectLst/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Compares top providers: AWS, Microsoft Azure, Google Cloud (GCP).</a:t>
            </a:r>
            <a:endParaRPr lang="en-IN" sz="2000" b="1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AWS: market leader with vast services.</a:t>
            </a:r>
          </a:p>
          <a:p>
            <a:pPr>
              <a:buFontTx/>
              <a:buChar char="-"/>
            </a:pPr>
            <a:endParaRPr lang="en-IN" sz="2000" b="1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mprint MT Shadow" panose="04020605060303030202" pitchFamily="82" charset="0"/>
              </a:rPr>
              <a:t>Azure: strong Microsoft integration.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Imprint MT Shadow" panose="04020605060303030202" pitchFamily="82" charset="0"/>
              </a:rPr>
              <a:t>GCP: excellent in AI and analytics.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All offer global infrastructure, flexible pricing, and strong security.</a:t>
            </a:r>
          </a:p>
          <a:p>
            <a:pPr>
              <a:buFontTx/>
              <a:buChar char="-"/>
            </a:pPr>
            <a:endParaRPr lang="en-US" sz="20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The comparison helps users choose based on use case, budget, and platform preferences.</a:t>
            </a:r>
          </a:p>
          <a:p>
            <a:pPr>
              <a:buFontTx/>
              <a:buChar char="-"/>
            </a:pPr>
            <a:endParaRPr lang="en-US" sz="20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endParaRPr lang="en-US" sz="20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912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59516-0944-2DEC-44DE-E7255C843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38CD-D1EC-4B78-CE0A-D1514AB7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403"/>
            <a:ext cx="10515600" cy="1167907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 u="sng" dirty="0">
                <a:latin typeface="Algerian" panose="04020705040A02060702" pitchFamily="82" charset="0"/>
              </a:rPr>
              <a:t>⁕⁕ Advantages of Cloud Computing ⁕⁕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E7552-9D07-AC0F-38A7-9844CFD368B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3172" y="1019504"/>
            <a:ext cx="11014130" cy="56020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kern="1200" baseline="0" dirty="0">
                <a:solidFill>
                  <a:srgbClr val="FFFFFF"/>
                </a:solidFill>
                <a:effectLst/>
                <a:latin typeface="+mj-ea"/>
                <a:ea typeface="+mj-ea"/>
                <a:cs typeface="Biome" panose="020B0503030204020804" pitchFamily="34" charset="0"/>
              </a:rPr>
              <a:t>☆ </a:t>
            </a:r>
            <a:r>
              <a:rPr lang="en-IN" sz="2400" b="1" kern="1200" baseline="0" dirty="0">
                <a:solidFill>
                  <a:srgbClr val="FFFFFF"/>
                </a:solidFill>
                <a:effectLst/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Major cloud benefits include:</a:t>
            </a:r>
            <a:endParaRPr lang="en-IN" sz="2000" b="1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Cost-efficiency: pay only for what you use.</a:t>
            </a:r>
            <a:endParaRPr lang="en-IN" sz="2000" b="1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endParaRPr lang="en-IN" sz="2000" b="1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Scalability: easily increase or decrease resources.</a:t>
            </a:r>
            <a:endParaRPr lang="en-IN" sz="2000" b="1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endParaRPr lang="en-IN" sz="2000" b="1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Accessibility: work from anywhere with internet.</a:t>
            </a:r>
            <a:endParaRPr lang="en-IN" sz="2000" b="1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endParaRPr lang="en-IN" sz="2000" b="1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Reliability: automatic backups and high uptime.</a:t>
            </a:r>
            <a:endParaRPr lang="en-IN" sz="2000" b="1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endParaRPr lang="en-IN" sz="2000" b="1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Less Maintenance: handled by the cloud provider.</a:t>
            </a:r>
            <a:endParaRPr lang="en-IN" sz="2000" b="1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endParaRPr lang="en-IN" sz="2000" b="1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Imprint MT Shadow" panose="04020605060303030202" pitchFamily="82" charset="0"/>
                <a:ea typeface="+mj-ea"/>
                <a:cs typeface="Biome" panose="020B0503030204020804" pitchFamily="34" charset="0"/>
              </a:rPr>
              <a:t>Ideal for businesses, startups, and institutions.</a:t>
            </a:r>
            <a:endParaRPr lang="en-IN" sz="2000" b="1" dirty="0">
              <a:solidFill>
                <a:schemeClr val="bg1"/>
              </a:solidFill>
              <a:latin typeface="Imprint MT Shadow" panose="04020605060303030202" pitchFamily="82" charset="0"/>
              <a:ea typeface="+mj-ea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0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856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Baskerville Old Face</vt:lpstr>
      <vt:lpstr>Calibri</vt:lpstr>
      <vt:lpstr>Calibri Light</vt:lpstr>
      <vt:lpstr>Imprint MT Shadow</vt:lpstr>
      <vt:lpstr>Office Theme</vt:lpstr>
      <vt:lpstr>List of Tables</vt:lpstr>
      <vt:lpstr>⁕⁕Characteristics of big data⁕⁕</vt:lpstr>
      <vt:lpstr>⁕⁕Characteristics of big data⁕⁕</vt:lpstr>
      <vt:lpstr>⁕⁕Characteristics of big data⁕⁕</vt:lpstr>
      <vt:lpstr>⁕⁕Topics ⁕⁕</vt:lpstr>
      <vt:lpstr>⁕⁕ Cloud Service Models ⁕⁕</vt:lpstr>
      <vt:lpstr>Cloud Deployment Models</vt:lpstr>
      <vt:lpstr>⁕⁕ Comparison of Major Cloud Providers ⁕⁕</vt:lpstr>
      <vt:lpstr>⁕⁕ Advantages of Cloud Computing ⁕⁕</vt:lpstr>
      <vt:lpstr>⁕⁕ Cloud Security Measures ⁕⁕</vt:lpstr>
      <vt:lpstr>⁕⁕ Cloud Computing Use Cases ⁕⁕</vt:lpstr>
      <vt:lpstr>⁕⁕ Challenges in Cloud Adoption ⁕⁕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makwana</dc:creator>
  <cp:lastModifiedBy>vivek khatik</cp:lastModifiedBy>
  <cp:revision>28</cp:revision>
  <dcterms:created xsi:type="dcterms:W3CDTF">2025-01-27T15:10:56Z</dcterms:created>
  <dcterms:modified xsi:type="dcterms:W3CDTF">2025-05-17T11:49:12Z</dcterms:modified>
</cp:coreProperties>
</file>