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683" r:id="rId2"/>
    <p:sldMasterId id="2147483695" r:id="rId3"/>
  </p:sldMasterIdLst>
  <p:notesMasterIdLst>
    <p:notesMasterId r:id="rId40"/>
  </p:notesMasterIdLst>
  <p:sldIdLst>
    <p:sldId id="291" r:id="rId4"/>
    <p:sldId id="257" r:id="rId5"/>
    <p:sldId id="258" r:id="rId6"/>
    <p:sldId id="259" r:id="rId7"/>
    <p:sldId id="260" r:id="rId8"/>
    <p:sldId id="269" r:id="rId9"/>
    <p:sldId id="261" r:id="rId10"/>
    <p:sldId id="262" r:id="rId11"/>
    <p:sldId id="263" r:id="rId12"/>
    <p:sldId id="281" r:id="rId13"/>
    <p:sldId id="264" r:id="rId14"/>
    <p:sldId id="265" r:id="rId15"/>
    <p:sldId id="299" r:id="rId16"/>
    <p:sldId id="267" r:id="rId17"/>
    <p:sldId id="287" r:id="rId18"/>
    <p:sldId id="288" r:id="rId19"/>
    <p:sldId id="289" r:id="rId20"/>
    <p:sldId id="268" r:id="rId21"/>
    <p:sldId id="271" r:id="rId22"/>
    <p:sldId id="272" r:id="rId23"/>
    <p:sldId id="273" r:id="rId24"/>
    <p:sldId id="284" r:id="rId25"/>
    <p:sldId id="292" r:id="rId26"/>
    <p:sldId id="274" r:id="rId27"/>
    <p:sldId id="275" r:id="rId28"/>
    <p:sldId id="278" r:id="rId29"/>
    <p:sldId id="276" r:id="rId30"/>
    <p:sldId id="286" r:id="rId31"/>
    <p:sldId id="279" r:id="rId32"/>
    <p:sldId id="285" r:id="rId33"/>
    <p:sldId id="293" r:id="rId34"/>
    <p:sldId id="295" r:id="rId35"/>
    <p:sldId id="296" r:id="rId36"/>
    <p:sldId id="297" r:id="rId37"/>
    <p:sldId id="298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89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8753-869C-48BE-B4F7-B5E058E232A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5EEC2-6103-453E-864F-F0A1352E9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3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8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%2527 -%27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7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0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4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8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6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06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73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5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57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5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81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8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13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19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0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8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6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5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4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3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8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1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2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EEC2-6103-453E-864F-F0A1352E9B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9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ww\Desktop\ppt\ppt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2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499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489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ww\Desktop\ppt\ppt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1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2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40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39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00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4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66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1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09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65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ww\Desktop\ppt\ppt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5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93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1"/>
            <a:ext cx="12192000" cy="68569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25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86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79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489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673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95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2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68339"/>
            <a:ext cx="109728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8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01"/>
            <a:ext cx="12192000" cy="6860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17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49" r:id="rId12"/>
    <p:sldLayoutId id="2147483707" r:id="rId13"/>
    <p:sldLayoutId id="214748370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01"/>
            <a:ext cx="12192000" cy="686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2017/3/20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ww\Desktop\ppt\ppt-03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01"/>
            <a:ext cx="12192000" cy="686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w\Desktop\ppt\ppt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3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ww\Desktop\ppt\ppt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3" y="-33153"/>
            <a:ext cx="12252816" cy="689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731874" y="1137851"/>
            <a:ext cx="9804966" cy="332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奇葩漏洞面面观</a:t>
            </a: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 </a:t>
            </a: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我的众测经验谈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892888" y="4053481"/>
            <a:ext cx="4662152" cy="135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2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</a:rPr>
              <a:t>吴志成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</a:rPr>
              <a:t>2017.3.24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3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7671"/>
            <a:ext cx="10972800" cy="93996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历史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3" y="1395616"/>
            <a:ext cx="11198953" cy="49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70675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0x01 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骛八极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心游万仞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579427"/>
            <a:ext cx="10972800" cy="3546737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双编码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宽字节注入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排序注入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multipart 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绕过注入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9433"/>
            <a:ext cx="10972800" cy="100820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双编码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注入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5" b="11600"/>
          <a:stretch/>
        </p:blipFill>
        <p:spPr>
          <a:xfrm>
            <a:off x="755330" y="1250511"/>
            <a:ext cx="10681340" cy="5056324"/>
          </a:xfrm>
        </p:spPr>
      </p:pic>
    </p:spTree>
    <p:extLst>
      <p:ext uri="{BB962C8B-B14F-4D97-AF65-F5344CB8AC3E}">
        <p14:creationId xmlns:p14="http://schemas.microsoft.com/office/powerpoint/2010/main" val="18055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9433"/>
            <a:ext cx="10972800" cy="100820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宽字节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注入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7" y="1417639"/>
            <a:ext cx="11788026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排序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注入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8" y="1223519"/>
            <a:ext cx="10811184" cy="5061697"/>
          </a:xfrm>
        </p:spPr>
      </p:pic>
    </p:spTree>
    <p:extLst>
      <p:ext uri="{BB962C8B-B14F-4D97-AF65-F5344CB8AC3E}">
        <p14:creationId xmlns:p14="http://schemas.microsoft.com/office/powerpoint/2010/main" val="17939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0994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multipart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绕过注入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检测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5" y="1536064"/>
            <a:ext cx="11138511" cy="46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57177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multipart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绕过注入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0" y="1419887"/>
            <a:ext cx="11137690" cy="48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47227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multipart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绕过注入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7" y="1253242"/>
            <a:ext cx="11256485" cy="49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75141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0x02 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天下大事，必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作于细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333767"/>
            <a:ext cx="10972800" cy="3792397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源码里隐藏的漏洞</a:t>
            </a:r>
          </a:p>
          <a:p>
            <a:r>
              <a:rPr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源码隐藏的链接</a:t>
            </a:r>
          </a:p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奇葩支付漏洞</a:t>
            </a:r>
          </a:p>
        </p:txBody>
      </p:sp>
    </p:spTree>
    <p:extLst>
      <p:ext uri="{BB962C8B-B14F-4D97-AF65-F5344CB8AC3E}">
        <p14:creationId xmlns:p14="http://schemas.microsoft.com/office/powerpoint/2010/main" val="12691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8615"/>
            <a:ext cx="10972800" cy="899024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网页源码里隐藏的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892846"/>
            <a:ext cx="11763373" cy="4225580"/>
          </a:xfrm>
        </p:spPr>
      </p:pic>
      <p:sp>
        <p:nvSpPr>
          <p:cNvPr id="5" name="文本框 4"/>
          <p:cNvSpPr txBox="1"/>
          <p:nvPr/>
        </p:nvSpPr>
        <p:spPr>
          <a:xfrm>
            <a:off x="214313" y="2409003"/>
            <a:ext cx="12079767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“https://xxxxx/</a:t>
            </a:r>
            <a:r>
              <a:rPr lang="en-US" altLang="zh-CN" dirty="0" smtClean="0">
                <a:solidFill>
                  <a:srgbClr val="FF0000"/>
                </a:solidFill>
              </a:rPr>
              <a:t>manage</a:t>
            </a:r>
            <a:r>
              <a:rPr lang="en-US" altLang="zh-CN" dirty="0" smtClean="0"/>
              <a:t>/query/queryApplyinfo.do?method-toquery”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6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84322"/>
            <a:ext cx="10972800" cy="1143000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关于我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6536" y="2647666"/>
            <a:ext cx="10285863" cy="347849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资深众测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玩家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阿里云先知 ：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Gr36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_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其他平台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：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greg.wu</a:t>
            </a:r>
          </a:p>
          <a:p>
            <a:pPr marL="0" indent="0">
              <a:buNone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4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36727"/>
            <a:ext cx="10972800" cy="980911"/>
          </a:xfrm>
        </p:spPr>
        <p:txBody>
          <a:bodyPr>
            <a:norm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源码隐藏的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0" r="22024"/>
          <a:stretch/>
        </p:blipFill>
        <p:spPr>
          <a:xfrm>
            <a:off x="1623305" y="1309801"/>
            <a:ext cx="8612517" cy="4958132"/>
          </a:xfrm>
        </p:spPr>
      </p:pic>
    </p:spTree>
    <p:extLst>
      <p:ext uri="{BB962C8B-B14F-4D97-AF65-F5344CB8AC3E}">
        <p14:creationId xmlns:p14="http://schemas.microsoft.com/office/powerpoint/2010/main" val="33353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23081"/>
            <a:ext cx="10972800" cy="99455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奇葩支付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3100" b="4571"/>
          <a:stretch/>
        </p:blipFill>
        <p:spPr>
          <a:xfrm>
            <a:off x="176952" y="1316458"/>
            <a:ext cx="11471097" cy="46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3205"/>
            <a:ext cx="10972800" cy="84443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奇葩支付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07"/>
          <a:stretch/>
        </p:blipFill>
        <p:spPr>
          <a:xfrm>
            <a:off x="301504" y="1650277"/>
            <a:ext cx="11588991" cy="4504864"/>
          </a:xfrm>
        </p:spPr>
      </p:pic>
    </p:spTree>
    <p:extLst>
      <p:ext uri="{BB962C8B-B14F-4D97-AF65-F5344CB8AC3E}">
        <p14:creationId xmlns:p14="http://schemas.microsoft.com/office/powerpoint/2010/main" val="10892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3205"/>
            <a:ext cx="10972800" cy="84443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奇葩支付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233" y="1417638"/>
            <a:ext cx="12079767" cy="47375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233" y="2155784"/>
            <a:ext cx="12079767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err="1"/>
              <a:t>v_oid</a:t>
            </a:r>
            <a:r>
              <a:rPr lang="en-US" altLang="zh-CN" dirty="0"/>
              <a:t>=</a:t>
            </a:r>
            <a:r>
              <a:rPr lang="en-US" altLang="zh-CN" dirty="0" err="1"/>
              <a:t>x&amp;v_amount</a:t>
            </a:r>
            <a:r>
              <a:rPr lang="en-US" altLang="zh-CN" dirty="0"/>
              <a:t>=1&amp;y_moneytype=</a:t>
            </a:r>
            <a:r>
              <a:rPr lang="en-US" altLang="zh-CN" dirty="0" err="1"/>
              <a:t>CNY&amp;</a:t>
            </a:r>
            <a:r>
              <a:rPr lang="en-US" altLang="zh-CN" dirty="0" err="1">
                <a:solidFill>
                  <a:srgbClr val="FF0000"/>
                </a:solidFill>
              </a:rPr>
              <a:t>key</a:t>
            </a:r>
            <a:r>
              <a:rPr lang="en-US" altLang="zh-CN" dirty="0"/>
              <a:t>=xx&amp;</a:t>
            </a:r>
            <a:r>
              <a:rPr lang="en-US" altLang="zh-CN" dirty="0">
                <a:solidFill>
                  <a:srgbClr val="FF0000"/>
                </a:solidFill>
              </a:rPr>
              <a:t>v_md5info</a:t>
            </a:r>
            <a:r>
              <a:rPr lang="en-US" altLang="zh-CN" dirty="0"/>
              <a:t>=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50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29732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0x03 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不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破楼兰终不还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361063"/>
            <a:ext cx="10972800" cy="376510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从鸡肋文件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包含到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  <a:p>
            <a:r>
              <a:rPr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dz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弱口令／</a:t>
            </a:r>
            <a:r>
              <a:rPr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key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6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36727"/>
            <a:ext cx="10972800" cy="980911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从鸡肋文件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包含到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shell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4" y="1340719"/>
            <a:ext cx="10190211" cy="4929859"/>
          </a:xfrm>
        </p:spPr>
      </p:pic>
      <p:sp>
        <p:nvSpPr>
          <p:cNvPr id="5" name="文本框 4"/>
          <p:cNvSpPr txBox="1"/>
          <p:nvPr/>
        </p:nvSpPr>
        <p:spPr>
          <a:xfrm>
            <a:off x="1575273" y="2169851"/>
            <a:ext cx="9453798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/lib/php5/sessions/</a:t>
            </a:r>
            <a:r>
              <a:rPr lang="en-US" altLang="zh-CN" dirty="0" err="1" smtClean="0"/>
              <a:t>sess</a:t>
            </a:r>
            <a:r>
              <a:rPr lang="en-US" altLang="zh-CN" dirty="0" smtClean="0"/>
              <a:t>_$session id$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9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4967"/>
            <a:ext cx="10972800" cy="91267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从鸡肋文件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包含到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24" b="13823"/>
          <a:stretch/>
        </p:blipFill>
        <p:spPr>
          <a:xfrm>
            <a:off x="905360" y="1533150"/>
            <a:ext cx="10381280" cy="4762489"/>
          </a:xfrm>
        </p:spPr>
      </p:pic>
    </p:spTree>
    <p:extLst>
      <p:ext uri="{BB962C8B-B14F-4D97-AF65-F5344CB8AC3E}">
        <p14:creationId xmlns:p14="http://schemas.microsoft.com/office/powerpoint/2010/main" val="41435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370174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从鸡肋文件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包含到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1" r="24213"/>
          <a:stretch/>
        </p:blipFill>
        <p:spPr>
          <a:xfrm>
            <a:off x="1669634" y="1298461"/>
            <a:ext cx="8852731" cy="4951033"/>
          </a:xfrm>
        </p:spPr>
      </p:pic>
    </p:spTree>
    <p:extLst>
      <p:ext uri="{BB962C8B-B14F-4D97-AF65-F5344CB8AC3E}">
        <p14:creationId xmlns:p14="http://schemas.microsoft.com/office/powerpoint/2010/main" val="34554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4967"/>
            <a:ext cx="10972800" cy="912672"/>
          </a:xfrm>
        </p:spPr>
        <p:txBody>
          <a:bodyPr>
            <a:norm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dz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弱口令／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key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77" y="1417639"/>
            <a:ext cx="8803845" cy="47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9433"/>
            <a:ext cx="10972800" cy="1008206"/>
          </a:xfrm>
        </p:spPr>
        <p:txBody>
          <a:bodyPr>
            <a:norm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dz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弱口令／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key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04" y="1417639"/>
            <a:ext cx="10729296" cy="4854248"/>
          </a:xfrm>
        </p:spPr>
      </p:pic>
    </p:spTree>
    <p:extLst>
      <p:ext uri="{BB962C8B-B14F-4D97-AF65-F5344CB8AC3E}">
        <p14:creationId xmlns:p14="http://schemas.microsoft.com/office/powerpoint/2010/main" val="42498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7812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</a:rPr>
              <a:t>0x00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众</a:t>
            </a:r>
            <a:r>
              <a:rPr lang="zh-CN" altLang="en-US" sz="4000" b="1" dirty="0">
                <a:solidFill>
                  <a:schemeClr val="bg1"/>
                </a:solidFill>
              </a:rPr>
              <a:t>里寻他千百度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524836"/>
            <a:ext cx="10972800" cy="360132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</a:p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passive </a:t>
            </a:r>
            <a:r>
              <a:rPr lang="en-US" altLang="zh-CN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历史漏洞</a:t>
            </a:r>
          </a:p>
        </p:txBody>
      </p:sp>
    </p:spTree>
    <p:extLst>
      <p:ext uri="{BB962C8B-B14F-4D97-AF65-F5344CB8AC3E}">
        <p14:creationId xmlns:p14="http://schemas.microsoft.com/office/powerpoint/2010/main" val="3340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566683"/>
            <a:ext cx="10972800" cy="967263"/>
          </a:xfrm>
        </p:spPr>
        <p:txBody>
          <a:bodyPr>
            <a:norm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dz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弱口令／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key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5" y="1533946"/>
            <a:ext cx="11510909" cy="4703080"/>
          </a:xfrm>
        </p:spPr>
      </p:pic>
    </p:spTree>
    <p:extLst>
      <p:ext uri="{BB962C8B-B14F-4D97-AF65-F5344CB8AC3E}">
        <p14:creationId xmlns:p14="http://schemas.microsoft.com/office/powerpoint/2010/main" val="30124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29732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0x04 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工欲善其事，必先利其器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361063"/>
            <a:ext cx="10972800" cy="376510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基于代理的被动式扫描工具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0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57759" y="2448629"/>
            <a:ext cx="2127437" cy="406400"/>
            <a:chOff x="6862622" y="1733550"/>
            <a:chExt cx="1595578" cy="304800"/>
          </a:xfrm>
        </p:grpSpPr>
        <p:sp>
          <p:nvSpPr>
            <p:cNvPr id="14" name="Chevron 13"/>
            <p:cNvSpPr/>
            <p:nvPr/>
          </p:nvSpPr>
          <p:spPr>
            <a:xfrm>
              <a:off x="6862622" y="1733550"/>
              <a:ext cx="1595578" cy="304800"/>
            </a:xfrm>
            <a:prstGeom prst="chevron">
              <a:avLst>
                <a:gd name="adj" fmla="val 32323"/>
              </a:avLst>
            </a:prstGeom>
            <a:solidFill>
              <a:schemeClr val="accent5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617114" y="1833416"/>
              <a:ext cx="86594" cy="865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30572" y="2439082"/>
            <a:ext cx="2127437" cy="406400"/>
            <a:chOff x="3774211" y="1733550"/>
            <a:chExt cx="1595578" cy="304800"/>
          </a:xfrm>
        </p:grpSpPr>
        <p:sp>
          <p:nvSpPr>
            <p:cNvPr id="12" name="Chevron 11"/>
            <p:cNvSpPr/>
            <p:nvPr/>
          </p:nvSpPr>
          <p:spPr>
            <a:xfrm>
              <a:off x="3774211" y="1733550"/>
              <a:ext cx="1595578" cy="304800"/>
            </a:xfrm>
            <a:prstGeom prst="chevron">
              <a:avLst>
                <a:gd name="adj" fmla="val 32323"/>
              </a:avLst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28703" y="1833416"/>
              <a:ext cx="86594" cy="865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03384" y="2439082"/>
            <a:ext cx="2127437" cy="406400"/>
            <a:chOff x="2230005" y="1733550"/>
            <a:chExt cx="1595578" cy="304800"/>
          </a:xfrm>
        </p:grpSpPr>
        <p:sp>
          <p:nvSpPr>
            <p:cNvPr id="11" name="Chevron 10"/>
            <p:cNvSpPr/>
            <p:nvPr/>
          </p:nvSpPr>
          <p:spPr>
            <a:xfrm>
              <a:off x="2230005" y="1733550"/>
              <a:ext cx="1595578" cy="304800"/>
            </a:xfrm>
            <a:prstGeom prst="chevron">
              <a:avLst>
                <a:gd name="adj" fmla="val 32323"/>
              </a:avLst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984497" y="1833416"/>
              <a:ext cx="86594" cy="865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2037535" y="2311794"/>
            <a:ext cx="708120" cy="708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113737" y="2300141"/>
            <a:ext cx="708120" cy="7081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5894290" y="2845482"/>
            <a:ext cx="0" cy="50800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98688" y="3028994"/>
            <a:ext cx="1985813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用户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08726" y="4065118"/>
            <a:ext cx="2886587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代理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/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扫描服务器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74891" y="3192687"/>
            <a:ext cx="1985813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应用服务器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22" y="2444281"/>
            <a:ext cx="443147" cy="44314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162" y="3441837"/>
            <a:ext cx="778255" cy="497634"/>
          </a:xfrm>
          <a:prstGeom prst="rect">
            <a:avLst/>
          </a:prstGeom>
        </p:spPr>
      </p:pic>
      <p:grpSp>
        <p:nvGrpSpPr>
          <p:cNvPr id="55" name="Group 17"/>
          <p:cNvGrpSpPr>
            <a:grpSpLocks noChangeAspect="1"/>
          </p:cNvGrpSpPr>
          <p:nvPr/>
        </p:nvGrpSpPr>
        <p:grpSpPr bwMode="auto">
          <a:xfrm>
            <a:off x="9271947" y="2454074"/>
            <a:ext cx="391703" cy="400257"/>
            <a:chOff x="3263" y="1117"/>
            <a:chExt cx="229" cy="234"/>
          </a:xfrm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3263" y="1202"/>
              <a:ext cx="133" cy="46"/>
            </a:xfrm>
            <a:custGeom>
              <a:avLst/>
              <a:gdLst>
                <a:gd name="T0" fmla="*/ 1088 w 1088"/>
                <a:gd name="T1" fmla="*/ 184 h 368"/>
                <a:gd name="T2" fmla="*/ 1088 w 1088"/>
                <a:gd name="T3" fmla="*/ 184 h 368"/>
                <a:gd name="T4" fmla="*/ 544 w 1088"/>
                <a:gd name="T5" fmla="*/ 368 h 368"/>
                <a:gd name="T6" fmla="*/ 0 w 1088"/>
                <a:gd name="T7" fmla="*/ 184 h 368"/>
                <a:gd name="T8" fmla="*/ 544 w 1088"/>
                <a:gd name="T9" fmla="*/ 0 h 368"/>
                <a:gd name="T10" fmla="*/ 1088 w 1088"/>
                <a:gd name="T11" fmla="*/ 184 h 368"/>
                <a:gd name="T12" fmla="*/ 1088 w 1088"/>
                <a:gd name="T13" fmla="*/ 18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368">
                  <a:moveTo>
                    <a:pt x="1088" y="184"/>
                  </a:moveTo>
                  <a:lnTo>
                    <a:pt x="1088" y="184"/>
                  </a:lnTo>
                  <a:cubicBezTo>
                    <a:pt x="1088" y="286"/>
                    <a:pt x="844" y="368"/>
                    <a:pt x="544" y="368"/>
                  </a:cubicBezTo>
                  <a:cubicBezTo>
                    <a:pt x="243" y="368"/>
                    <a:pt x="0" y="286"/>
                    <a:pt x="0" y="184"/>
                  </a:cubicBezTo>
                  <a:cubicBezTo>
                    <a:pt x="0" y="83"/>
                    <a:pt x="243" y="0"/>
                    <a:pt x="544" y="0"/>
                  </a:cubicBezTo>
                  <a:cubicBezTo>
                    <a:pt x="844" y="0"/>
                    <a:pt x="1088" y="83"/>
                    <a:pt x="1088" y="184"/>
                  </a:cubicBezTo>
                  <a:lnTo>
                    <a:pt x="1088" y="184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3263" y="1225"/>
              <a:ext cx="133" cy="126"/>
            </a:xfrm>
            <a:custGeom>
              <a:avLst/>
              <a:gdLst>
                <a:gd name="T0" fmla="*/ 1088 w 1088"/>
                <a:gd name="T1" fmla="*/ 0 h 1020"/>
                <a:gd name="T2" fmla="*/ 1088 w 1088"/>
                <a:gd name="T3" fmla="*/ 0 h 1020"/>
                <a:gd name="T4" fmla="*/ 1088 w 1088"/>
                <a:gd name="T5" fmla="*/ 836 h 1020"/>
                <a:gd name="T6" fmla="*/ 544 w 1088"/>
                <a:gd name="T7" fmla="*/ 1020 h 1020"/>
                <a:gd name="T8" fmla="*/ 0 w 1088"/>
                <a:gd name="T9" fmla="*/ 836 h 1020"/>
                <a:gd name="T10" fmla="*/ 0 w 1088"/>
                <a:gd name="T11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8" h="1020">
                  <a:moveTo>
                    <a:pt x="1088" y="0"/>
                  </a:moveTo>
                  <a:lnTo>
                    <a:pt x="1088" y="0"/>
                  </a:lnTo>
                  <a:lnTo>
                    <a:pt x="1088" y="836"/>
                  </a:lnTo>
                  <a:cubicBezTo>
                    <a:pt x="1088" y="938"/>
                    <a:pt x="844" y="1020"/>
                    <a:pt x="544" y="1020"/>
                  </a:cubicBezTo>
                  <a:cubicBezTo>
                    <a:pt x="243" y="1020"/>
                    <a:pt x="0" y="938"/>
                    <a:pt x="0" y="836"/>
                  </a:cubicBez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3263" y="1295"/>
              <a:ext cx="133" cy="23"/>
            </a:xfrm>
            <a:custGeom>
              <a:avLst/>
              <a:gdLst>
                <a:gd name="T0" fmla="*/ 1088 w 1088"/>
                <a:gd name="T1" fmla="*/ 0 h 184"/>
                <a:gd name="T2" fmla="*/ 1088 w 1088"/>
                <a:gd name="T3" fmla="*/ 0 h 184"/>
                <a:gd name="T4" fmla="*/ 544 w 1088"/>
                <a:gd name="T5" fmla="*/ 184 h 184"/>
                <a:gd name="T6" fmla="*/ 0 w 1088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184">
                  <a:moveTo>
                    <a:pt x="1088" y="0"/>
                  </a:moveTo>
                  <a:lnTo>
                    <a:pt x="1088" y="0"/>
                  </a:lnTo>
                  <a:cubicBezTo>
                    <a:pt x="1088" y="102"/>
                    <a:pt x="844" y="184"/>
                    <a:pt x="544" y="184"/>
                  </a:cubicBezTo>
                  <a:cubicBezTo>
                    <a:pt x="243" y="184"/>
                    <a:pt x="0" y="102"/>
                    <a:pt x="0" y="0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3263" y="1261"/>
              <a:ext cx="133" cy="23"/>
            </a:xfrm>
            <a:custGeom>
              <a:avLst/>
              <a:gdLst>
                <a:gd name="T0" fmla="*/ 1088 w 1088"/>
                <a:gd name="T1" fmla="*/ 0 h 184"/>
                <a:gd name="T2" fmla="*/ 1088 w 1088"/>
                <a:gd name="T3" fmla="*/ 0 h 184"/>
                <a:gd name="T4" fmla="*/ 544 w 1088"/>
                <a:gd name="T5" fmla="*/ 184 h 184"/>
                <a:gd name="T6" fmla="*/ 0 w 1088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184">
                  <a:moveTo>
                    <a:pt x="1088" y="0"/>
                  </a:moveTo>
                  <a:lnTo>
                    <a:pt x="1088" y="0"/>
                  </a:lnTo>
                  <a:cubicBezTo>
                    <a:pt x="1088" y="102"/>
                    <a:pt x="844" y="184"/>
                    <a:pt x="544" y="184"/>
                  </a:cubicBezTo>
                  <a:cubicBezTo>
                    <a:pt x="243" y="184"/>
                    <a:pt x="0" y="102"/>
                    <a:pt x="0" y="0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3359" y="1117"/>
              <a:ext cx="133" cy="46"/>
            </a:xfrm>
            <a:custGeom>
              <a:avLst/>
              <a:gdLst>
                <a:gd name="T0" fmla="*/ 1088 w 1088"/>
                <a:gd name="T1" fmla="*/ 184 h 368"/>
                <a:gd name="T2" fmla="*/ 1088 w 1088"/>
                <a:gd name="T3" fmla="*/ 184 h 368"/>
                <a:gd name="T4" fmla="*/ 544 w 1088"/>
                <a:gd name="T5" fmla="*/ 368 h 368"/>
                <a:gd name="T6" fmla="*/ 0 w 1088"/>
                <a:gd name="T7" fmla="*/ 184 h 368"/>
                <a:gd name="T8" fmla="*/ 544 w 1088"/>
                <a:gd name="T9" fmla="*/ 0 h 368"/>
                <a:gd name="T10" fmla="*/ 1088 w 1088"/>
                <a:gd name="T11" fmla="*/ 184 h 368"/>
                <a:gd name="T12" fmla="*/ 1088 w 1088"/>
                <a:gd name="T13" fmla="*/ 18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368">
                  <a:moveTo>
                    <a:pt x="1088" y="184"/>
                  </a:moveTo>
                  <a:lnTo>
                    <a:pt x="1088" y="184"/>
                  </a:lnTo>
                  <a:cubicBezTo>
                    <a:pt x="1088" y="285"/>
                    <a:pt x="845" y="368"/>
                    <a:pt x="544" y="368"/>
                  </a:cubicBezTo>
                  <a:cubicBezTo>
                    <a:pt x="244" y="368"/>
                    <a:pt x="0" y="285"/>
                    <a:pt x="0" y="184"/>
                  </a:cubicBezTo>
                  <a:cubicBezTo>
                    <a:pt x="0" y="82"/>
                    <a:pt x="244" y="0"/>
                    <a:pt x="544" y="0"/>
                  </a:cubicBezTo>
                  <a:cubicBezTo>
                    <a:pt x="845" y="0"/>
                    <a:pt x="1088" y="82"/>
                    <a:pt x="1088" y="184"/>
                  </a:cubicBezTo>
                  <a:lnTo>
                    <a:pt x="1088" y="184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3359" y="1140"/>
              <a:ext cx="0" cy="64"/>
            </a:xfrm>
            <a:custGeom>
              <a:avLst/>
              <a:gdLst>
                <a:gd name="T0" fmla="*/ 519 h 519"/>
                <a:gd name="T1" fmla="*/ 519 h 519"/>
                <a:gd name="T2" fmla="*/ 0 h 5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19">
                  <a:moveTo>
                    <a:pt x="0" y="519"/>
                  </a:moveTo>
                  <a:lnTo>
                    <a:pt x="0" y="519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3396" y="1140"/>
              <a:ext cx="96" cy="166"/>
            </a:xfrm>
            <a:custGeom>
              <a:avLst/>
              <a:gdLst>
                <a:gd name="T0" fmla="*/ 780 w 780"/>
                <a:gd name="T1" fmla="*/ 0 h 1340"/>
                <a:gd name="T2" fmla="*/ 780 w 780"/>
                <a:gd name="T3" fmla="*/ 0 h 1340"/>
                <a:gd name="T4" fmla="*/ 780 w 780"/>
                <a:gd name="T5" fmla="*/ 1156 h 1340"/>
                <a:gd name="T6" fmla="*/ 236 w 780"/>
                <a:gd name="T7" fmla="*/ 1340 h 1340"/>
                <a:gd name="T8" fmla="*/ 0 w 780"/>
                <a:gd name="T9" fmla="*/ 1322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340">
                  <a:moveTo>
                    <a:pt x="780" y="0"/>
                  </a:moveTo>
                  <a:lnTo>
                    <a:pt x="780" y="0"/>
                  </a:lnTo>
                  <a:lnTo>
                    <a:pt x="780" y="1156"/>
                  </a:lnTo>
                  <a:cubicBezTo>
                    <a:pt x="780" y="1258"/>
                    <a:pt x="537" y="1340"/>
                    <a:pt x="236" y="1340"/>
                  </a:cubicBezTo>
                  <a:cubicBezTo>
                    <a:pt x="152" y="1340"/>
                    <a:pt x="71" y="1334"/>
                    <a:pt x="0" y="1322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3396" y="1250"/>
              <a:ext cx="96" cy="22"/>
            </a:xfrm>
            <a:custGeom>
              <a:avLst/>
              <a:gdLst>
                <a:gd name="T0" fmla="*/ 780 w 780"/>
                <a:gd name="T1" fmla="*/ 0 h 184"/>
                <a:gd name="T2" fmla="*/ 780 w 780"/>
                <a:gd name="T3" fmla="*/ 0 h 184"/>
                <a:gd name="T4" fmla="*/ 236 w 780"/>
                <a:gd name="T5" fmla="*/ 184 h 184"/>
                <a:gd name="T6" fmla="*/ 0 w 780"/>
                <a:gd name="T7" fmla="*/ 1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184">
                  <a:moveTo>
                    <a:pt x="780" y="0"/>
                  </a:moveTo>
                  <a:lnTo>
                    <a:pt x="780" y="0"/>
                  </a:lnTo>
                  <a:cubicBezTo>
                    <a:pt x="780" y="102"/>
                    <a:pt x="537" y="184"/>
                    <a:pt x="236" y="184"/>
                  </a:cubicBezTo>
                  <a:cubicBezTo>
                    <a:pt x="152" y="184"/>
                    <a:pt x="71" y="178"/>
                    <a:pt x="0" y="166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64" name="Freeform 26"/>
            <p:cNvSpPr>
              <a:spLocks/>
            </p:cNvSpPr>
            <p:nvPr/>
          </p:nvSpPr>
          <p:spPr bwMode="auto">
            <a:xfrm>
              <a:off x="3396" y="1214"/>
              <a:ext cx="96" cy="23"/>
            </a:xfrm>
            <a:custGeom>
              <a:avLst/>
              <a:gdLst>
                <a:gd name="T0" fmla="*/ 780 w 780"/>
                <a:gd name="T1" fmla="*/ 0 h 184"/>
                <a:gd name="T2" fmla="*/ 780 w 780"/>
                <a:gd name="T3" fmla="*/ 0 h 184"/>
                <a:gd name="T4" fmla="*/ 236 w 780"/>
                <a:gd name="T5" fmla="*/ 184 h 184"/>
                <a:gd name="T6" fmla="*/ 0 w 780"/>
                <a:gd name="T7" fmla="*/ 1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184">
                  <a:moveTo>
                    <a:pt x="780" y="0"/>
                  </a:moveTo>
                  <a:lnTo>
                    <a:pt x="780" y="0"/>
                  </a:lnTo>
                  <a:cubicBezTo>
                    <a:pt x="780" y="102"/>
                    <a:pt x="537" y="184"/>
                    <a:pt x="236" y="184"/>
                  </a:cubicBezTo>
                  <a:cubicBezTo>
                    <a:pt x="152" y="184"/>
                    <a:pt x="71" y="178"/>
                    <a:pt x="0" y="166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3359" y="1179"/>
              <a:ext cx="133" cy="23"/>
            </a:xfrm>
            <a:custGeom>
              <a:avLst/>
              <a:gdLst>
                <a:gd name="T0" fmla="*/ 1088 w 1088"/>
                <a:gd name="T1" fmla="*/ 0 h 184"/>
                <a:gd name="T2" fmla="*/ 1088 w 1088"/>
                <a:gd name="T3" fmla="*/ 0 h 184"/>
                <a:gd name="T4" fmla="*/ 544 w 1088"/>
                <a:gd name="T5" fmla="*/ 184 h 184"/>
                <a:gd name="T6" fmla="*/ 0 w 1088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184">
                  <a:moveTo>
                    <a:pt x="1088" y="0"/>
                  </a:moveTo>
                  <a:lnTo>
                    <a:pt x="1088" y="0"/>
                  </a:lnTo>
                  <a:cubicBezTo>
                    <a:pt x="1088" y="102"/>
                    <a:pt x="845" y="184"/>
                    <a:pt x="544" y="184"/>
                  </a:cubicBezTo>
                  <a:cubicBezTo>
                    <a:pt x="244" y="184"/>
                    <a:pt x="0" y="102"/>
                    <a:pt x="0" y="0"/>
                  </a:cubicBezTo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70" name="Rectangle 14"/>
          <p:cNvSpPr/>
          <p:nvPr/>
        </p:nvSpPr>
        <p:spPr>
          <a:xfrm>
            <a:off x="4732478" y="4871165"/>
            <a:ext cx="2323624" cy="5798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被动式扫描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5" name="Rectangle 38"/>
          <p:cNvSpPr/>
          <p:nvPr/>
        </p:nvSpPr>
        <p:spPr>
          <a:xfrm>
            <a:off x="3762371" y="1304527"/>
            <a:ext cx="4148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http/https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代理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" name="直接箭头连接符 7"/>
          <p:cNvCxnSpPr>
            <a:stCxn id="38" idx="2"/>
            <a:endCxn id="39" idx="1"/>
          </p:cNvCxnSpPr>
          <p:nvPr/>
        </p:nvCxnSpPr>
        <p:spPr>
          <a:xfrm>
            <a:off x="2391595" y="3552214"/>
            <a:ext cx="2117131" cy="77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40" idx="2"/>
          </p:cNvCxnSpPr>
          <p:nvPr/>
        </p:nvCxnSpPr>
        <p:spPr>
          <a:xfrm flipV="1">
            <a:off x="7337582" y="3715907"/>
            <a:ext cx="2130216" cy="41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101" y="330243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程序流程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4763850" y="1382735"/>
            <a:ext cx="2501302" cy="7571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HTTP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请求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180896" y="5589240"/>
            <a:ext cx="3466832" cy="701731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服务相关漏洞检测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5546" y="4047546"/>
            <a:ext cx="2146556" cy="701731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指纹识别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8173219" y="4063815"/>
            <a:ext cx="3528392" cy="701731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注入跨站文件包含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00975" y="4057720"/>
            <a:ext cx="2698878" cy="701731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端口服务识别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4724653" y="5589239"/>
            <a:ext cx="2604020" cy="701731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漏洞库扫描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1" name="Rectangle 7"/>
          <p:cNvSpPr/>
          <p:nvPr/>
        </p:nvSpPr>
        <p:spPr>
          <a:xfrm>
            <a:off x="2250414" y="2526200"/>
            <a:ext cx="1714507" cy="701731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host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Rectangle 7"/>
          <p:cNvSpPr/>
          <p:nvPr/>
        </p:nvSpPr>
        <p:spPr>
          <a:xfrm>
            <a:off x="5138724" y="2742840"/>
            <a:ext cx="1800200" cy="701731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r>
              <a:rPr lang="en-US" altLang="zh-CN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url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8189656" y="2547796"/>
            <a:ext cx="1714507" cy="701731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参数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25" name="直接箭头连接符 24"/>
          <p:cNvCxnSpPr>
            <a:stCxn id="23" idx="2"/>
            <a:endCxn id="9" idx="0"/>
          </p:cNvCxnSpPr>
          <p:nvPr/>
        </p:nvCxnSpPr>
        <p:spPr>
          <a:xfrm>
            <a:off x="9046910" y="3249527"/>
            <a:ext cx="890505" cy="8142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161153" y="1706753"/>
            <a:ext cx="1627020" cy="8070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  <a:endCxn id="22" idx="0"/>
          </p:cNvCxnSpPr>
          <p:nvPr/>
        </p:nvCxnSpPr>
        <p:spPr>
          <a:xfrm>
            <a:off x="6014501" y="2139865"/>
            <a:ext cx="24323" cy="60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  <a:endCxn id="23" idx="0"/>
          </p:cNvCxnSpPr>
          <p:nvPr/>
        </p:nvCxnSpPr>
        <p:spPr>
          <a:xfrm>
            <a:off x="7265152" y="1711922"/>
            <a:ext cx="1781758" cy="8358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8" idx="0"/>
          </p:cNvCxnSpPr>
          <p:nvPr/>
        </p:nvCxnSpPr>
        <p:spPr>
          <a:xfrm>
            <a:off x="6038824" y="3444571"/>
            <a:ext cx="0" cy="60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2"/>
            <a:endCxn id="17" idx="0"/>
          </p:cNvCxnSpPr>
          <p:nvPr/>
        </p:nvCxnSpPr>
        <p:spPr>
          <a:xfrm flipH="1">
            <a:off x="2250414" y="3227931"/>
            <a:ext cx="857254" cy="82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2"/>
            <a:endCxn id="19" idx="0"/>
          </p:cNvCxnSpPr>
          <p:nvPr/>
        </p:nvCxnSpPr>
        <p:spPr>
          <a:xfrm flipH="1">
            <a:off x="6026663" y="4749277"/>
            <a:ext cx="12161" cy="83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1645920" y="4959491"/>
            <a:ext cx="268393" cy="6297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idx="4294967295"/>
          </p:nvPr>
        </p:nvSpPr>
        <p:spPr>
          <a:xfrm>
            <a:off x="745587" y="741153"/>
            <a:ext cx="10363200" cy="817561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技术细节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Image result for tornado python"/>
          <p:cNvSpPr>
            <a:spLocks noChangeAspect="1" noChangeArrowheads="1"/>
          </p:cNvSpPr>
          <p:nvPr/>
        </p:nvSpPr>
        <p:spPr bwMode="auto">
          <a:xfrm>
            <a:off x="3323692" y="25716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22" y="2312876"/>
            <a:ext cx="1908212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312876"/>
            <a:ext cx="2016224" cy="1524000"/>
          </a:xfrm>
          <a:prstGeom prst="rect">
            <a:avLst/>
          </a:prstGeom>
        </p:spPr>
      </p:pic>
      <p:sp>
        <p:nvSpPr>
          <p:cNvPr id="20" name="Rectangle 14"/>
          <p:cNvSpPr/>
          <p:nvPr/>
        </p:nvSpPr>
        <p:spPr>
          <a:xfrm>
            <a:off x="3927180" y="5045110"/>
            <a:ext cx="3636404" cy="5798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高效的异步框架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6" name="直接箭头连接符 15"/>
          <p:cNvCxnSpPr>
            <a:stCxn id="3" idx="2"/>
          </p:cNvCxnSpPr>
          <p:nvPr/>
        </p:nvCxnSpPr>
        <p:spPr>
          <a:xfrm>
            <a:off x="3358728" y="3836876"/>
            <a:ext cx="1872692" cy="120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</p:cNvCxnSpPr>
          <p:nvPr/>
        </p:nvCxnSpPr>
        <p:spPr>
          <a:xfrm flipH="1">
            <a:off x="6185526" y="3836876"/>
            <a:ext cx="1926698" cy="120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ornado python"/>
          <p:cNvSpPr>
            <a:spLocks noChangeAspect="1" noChangeArrowheads="1"/>
          </p:cNvSpPr>
          <p:nvPr/>
        </p:nvSpPr>
        <p:spPr bwMode="auto">
          <a:xfrm>
            <a:off x="3323692" y="25716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2" y="757484"/>
            <a:ext cx="7540486" cy="54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" y="12644"/>
            <a:ext cx="12191565" cy="68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609600" y="189282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2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2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2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4267" dirty="0">
              <a:solidFill>
                <a:prstClr val="white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179929" y="3037063"/>
            <a:ext cx="7588155" cy="1915647"/>
          </a:xfrm>
        </p:spPr>
        <p:txBody>
          <a:bodyPr>
            <a:norm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2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122" y="1924334"/>
            <a:ext cx="10972800" cy="81713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</a:rPr>
              <a:t>微信公众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号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" b="6920"/>
          <a:stretch/>
        </p:blipFill>
        <p:spPr>
          <a:xfrm>
            <a:off x="4604523" y="736978"/>
            <a:ext cx="3695932" cy="5513695"/>
          </a:xfrm>
        </p:spPr>
      </p:pic>
    </p:spTree>
    <p:extLst>
      <p:ext uri="{BB962C8B-B14F-4D97-AF65-F5344CB8AC3E}">
        <p14:creationId xmlns:p14="http://schemas.microsoft.com/office/powerpoint/2010/main" val="40948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530" y="545909"/>
            <a:ext cx="11339870" cy="871729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移动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0" y="1481071"/>
            <a:ext cx="11767222" cy="4687909"/>
          </a:xfrm>
        </p:spPr>
      </p:pic>
    </p:spTree>
    <p:extLst>
      <p:ext uri="{BB962C8B-B14F-4D97-AF65-F5344CB8AC3E}">
        <p14:creationId xmlns:p14="http://schemas.microsoft.com/office/powerpoint/2010/main" val="82449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842" y="464023"/>
            <a:ext cx="11227558" cy="95361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移动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4"/>
          <a:stretch/>
        </p:blipFill>
        <p:spPr>
          <a:xfrm>
            <a:off x="182674" y="1526821"/>
            <a:ext cx="11826651" cy="46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passive </a:t>
            </a:r>
            <a:r>
              <a:rPr lang="en-US" altLang="zh-CN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" b="14713"/>
          <a:stretch/>
        </p:blipFill>
        <p:spPr>
          <a:xfrm>
            <a:off x="162987" y="1213264"/>
            <a:ext cx="12028215" cy="4695167"/>
          </a:xfrm>
        </p:spPr>
      </p:pic>
      <p:sp>
        <p:nvSpPr>
          <p:cNvPr id="3" name="文本框 2"/>
          <p:cNvSpPr txBox="1"/>
          <p:nvPr/>
        </p:nvSpPr>
        <p:spPr>
          <a:xfrm>
            <a:off x="2546252" y="2588457"/>
            <a:ext cx="4937760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gm.capl.oasgames.xxx.com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817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passive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3" y="1265901"/>
            <a:ext cx="10053734" cy="5042335"/>
          </a:xfrm>
        </p:spPr>
      </p:pic>
    </p:spTree>
    <p:extLst>
      <p:ext uri="{BB962C8B-B14F-4D97-AF65-F5344CB8AC3E}">
        <p14:creationId xmlns:p14="http://schemas.microsoft.com/office/powerpoint/2010/main" val="28281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passive </a:t>
            </a:r>
            <a:r>
              <a:rPr lang="en-US" altLang="zh-C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>
          <a:xfrm>
            <a:off x="720154" y="1205515"/>
            <a:ext cx="10552898" cy="5122164"/>
          </a:xfrm>
        </p:spPr>
      </p:pic>
    </p:spTree>
    <p:extLst>
      <p:ext uri="{BB962C8B-B14F-4D97-AF65-F5344CB8AC3E}">
        <p14:creationId xmlns:p14="http://schemas.microsoft.com/office/powerpoint/2010/main" val="22079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9ECA9B1-5B54-476F-BC7B-38149B1E464D}" vid="{F24DB480-9E7F-470F-BDB8-A170F1FA450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9505</TotalTime>
  <Words>306</Words>
  <Application>Microsoft Office PowerPoint</Application>
  <PresentationFormat>宽屏</PresentationFormat>
  <Paragraphs>100</Paragraphs>
  <Slides>36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微软雅黑</vt:lpstr>
      <vt:lpstr>黑体</vt:lpstr>
      <vt:lpstr>Arial</vt:lpstr>
      <vt:lpstr>Arial Black</vt:lpstr>
      <vt:lpstr>Calibri</vt:lpstr>
      <vt:lpstr>主题1</vt:lpstr>
      <vt:lpstr>Office 主题</vt:lpstr>
      <vt:lpstr>1_Office 主题</vt:lpstr>
      <vt:lpstr>PowerPoint 演示文稿</vt:lpstr>
      <vt:lpstr>关于我</vt:lpstr>
      <vt:lpstr>0x00 众里寻他千百度</vt:lpstr>
      <vt:lpstr>微信公众号</vt:lpstr>
      <vt:lpstr> 移动APP </vt:lpstr>
      <vt:lpstr>移动APP </vt:lpstr>
      <vt:lpstr>passive dns </vt:lpstr>
      <vt:lpstr>passive dns</vt:lpstr>
      <vt:lpstr>passive dns</vt:lpstr>
      <vt:lpstr>历史漏洞</vt:lpstr>
      <vt:lpstr>0x01 精骛八极,心游万仞</vt:lpstr>
      <vt:lpstr>双编码注入</vt:lpstr>
      <vt:lpstr>宽字节注入</vt:lpstr>
      <vt:lpstr>排序注入</vt:lpstr>
      <vt:lpstr>multipart 绕过注入检测</vt:lpstr>
      <vt:lpstr>multipart 绕过注入检测</vt:lpstr>
      <vt:lpstr>multipart 绕过注入检测</vt:lpstr>
      <vt:lpstr>0x02 天下大事，必作于细</vt:lpstr>
      <vt:lpstr>网页源码里隐藏的漏洞</vt:lpstr>
      <vt:lpstr>js源码隐藏的链接</vt:lpstr>
      <vt:lpstr>奇葩支付漏洞</vt:lpstr>
      <vt:lpstr>奇葩支付漏洞</vt:lpstr>
      <vt:lpstr>奇葩支付漏洞</vt:lpstr>
      <vt:lpstr>0x03 不破楼兰终不还</vt:lpstr>
      <vt:lpstr>从鸡肋文件包含到shell</vt:lpstr>
      <vt:lpstr>从鸡肋文件包含到shell</vt:lpstr>
      <vt:lpstr>从鸡肋文件包含到shell</vt:lpstr>
      <vt:lpstr>dz uc 弱口令／uc key泄露</vt:lpstr>
      <vt:lpstr>dz uc 弱口令／uc key泄露</vt:lpstr>
      <vt:lpstr>dz uc 弱口令／uc key泄露</vt:lpstr>
      <vt:lpstr>0x04 工欲善其事，必先利其器</vt:lpstr>
      <vt:lpstr>PowerPoint 演示文稿</vt:lpstr>
      <vt:lpstr>程序流程</vt:lpstr>
      <vt:lpstr>技术细节</vt:lpstr>
      <vt:lpstr>PowerPoint 演示文稿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greg.wu</dc:creator>
  <cp:lastModifiedBy>greg.wu</cp:lastModifiedBy>
  <cp:revision>77</cp:revision>
  <dcterms:created xsi:type="dcterms:W3CDTF">2017-03-11T05:13:15Z</dcterms:created>
  <dcterms:modified xsi:type="dcterms:W3CDTF">2017-03-20T14:00:25Z</dcterms:modified>
</cp:coreProperties>
</file>