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32"/>
  </p:normalViewPr>
  <p:slideViewPr>
    <p:cSldViewPr snapToGrid="0" snapToObjects="1">
      <p:cViewPr>
        <p:scale>
          <a:sx n="112" d="100"/>
          <a:sy n="112" d="100"/>
        </p:scale>
        <p:origin x="576" y="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7A8CF7-C213-421C-8191-8C2D50C2D745}" type="doc">
      <dgm:prSet loTypeId="urn:microsoft.com/office/officeart/2005/8/layout/process4" loCatId="process" qsTypeId="urn:microsoft.com/office/officeart/2005/8/quickstyle/simple1" qsCatId="simple" csTypeId="urn:microsoft.com/office/officeart/2005/8/colors/colorful2" csCatId="colorful" phldr="1"/>
      <dgm:spPr/>
      <dgm:t>
        <a:bodyPr/>
        <a:lstStyle/>
        <a:p>
          <a:endParaRPr lang="en-US"/>
        </a:p>
      </dgm:t>
    </dgm:pt>
    <dgm:pt modelId="{872A77DE-5E77-48AB-9479-00688ACA1494}">
      <dgm:prSet/>
      <dgm:spPr/>
      <dgm:t>
        <a:bodyPr/>
        <a:lstStyle/>
        <a:p>
          <a:r>
            <a:rPr lang="en-US" dirty="0"/>
            <a:t>Among all the parallelized code version, our creative version had the best performance</a:t>
          </a:r>
        </a:p>
      </dgm:t>
    </dgm:pt>
    <dgm:pt modelId="{21B5861E-196B-412E-9E21-E3D06304A04F}" type="parTrans" cxnId="{B6FCD689-5595-4EEF-8BCD-ADF59F9B70DD}">
      <dgm:prSet/>
      <dgm:spPr/>
      <dgm:t>
        <a:bodyPr/>
        <a:lstStyle/>
        <a:p>
          <a:endParaRPr lang="en-US"/>
        </a:p>
      </dgm:t>
    </dgm:pt>
    <dgm:pt modelId="{29E20F83-D736-49CE-82F6-D1F7C13460ED}" type="sibTrans" cxnId="{B6FCD689-5595-4EEF-8BCD-ADF59F9B70DD}">
      <dgm:prSet/>
      <dgm:spPr/>
      <dgm:t>
        <a:bodyPr/>
        <a:lstStyle/>
        <a:p>
          <a:endParaRPr lang="en-US"/>
        </a:p>
      </dgm:t>
    </dgm:pt>
    <dgm:pt modelId="{684B244D-5B73-44F5-BF17-4E425D563892}">
      <dgm:prSet/>
      <dgm:spPr/>
      <dgm:t>
        <a:bodyPr/>
        <a:lstStyle/>
        <a:p>
          <a:r>
            <a:rPr lang="en-US" dirty="0"/>
            <a:t>For both the locks and atomic update version, the program takes a considerable amount of time to execute, as the threads stall when the other threads are in the critical section which penalizes the performance significantly</a:t>
          </a:r>
        </a:p>
      </dgm:t>
    </dgm:pt>
    <dgm:pt modelId="{0FDA7E90-2FE5-4EA3-A93C-D9DC28C5B9B4}" type="parTrans" cxnId="{991C1CDD-3DDA-4C99-978E-B151673CA041}">
      <dgm:prSet/>
      <dgm:spPr/>
      <dgm:t>
        <a:bodyPr/>
        <a:lstStyle/>
        <a:p>
          <a:endParaRPr lang="en-US"/>
        </a:p>
      </dgm:t>
    </dgm:pt>
    <dgm:pt modelId="{10C434CF-08E0-45D8-AF69-86E3869D7BCB}" type="sibTrans" cxnId="{991C1CDD-3DDA-4C99-978E-B151673CA041}">
      <dgm:prSet/>
      <dgm:spPr/>
      <dgm:t>
        <a:bodyPr/>
        <a:lstStyle/>
        <a:p>
          <a:endParaRPr lang="en-US"/>
        </a:p>
      </dgm:t>
    </dgm:pt>
    <dgm:pt modelId="{EC804CBA-CE6B-4BBA-9326-04B1C2317F8D}">
      <dgm:prSet/>
      <dgm:spPr/>
      <dgm:t>
        <a:bodyPr/>
        <a:lstStyle/>
        <a:p>
          <a:r>
            <a:rPr lang="en-US" dirty="0"/>
            <a:t>For the lock version some time is lost in synchronization overhead as each thread must acquire a lock before entering the critical section and release it afterwards</a:t>
          </a:r>
        </a:p>
      </dgm:t>
    </dgm:pt>
    <dgm:pt modelId="{8E2D2D17-CDDF-45E8-BA8D-DD38C36FF5A4}" type="parTrans" cxnId="{1D4341BF-56DC-46E1-BA20-EA26FBDBB7F8}">
      <dgm:prSet/>
      <dgm:spPr/>
      <dgm:t>
        <a:bodyPr/>
        <a:lstStyle/>
        <a:p>
          <a:endParaRPr lang="en-US"/>
        </a:p>
      </dgm:t>
    </dgm:pt>
    <dgm:pt modelId="{E0B59BAD-6F83-4959-ACB5-C7417AABF6CA}" type="sibTrans" cxnId="{1D4341BF-56DC-46E1-BA20-EA26FBDBB7F8}">
      <dgm:prSet/>
      <dgm:spPr/>
      <dgm:t>
        <a:bodyPr/>
        <a:lstStyle/>
        <a:p>
          <a:endParaRPr lang="en-US"/>
        </a:p>
      </dgm:t>
    </dgm:pt>
    <dgm:pt modelId="{AED0B9BE-E877-48AC-B599-88E7BE929FBB}">
      <dgm:prSet/>
      <dgm:spPr/>
      <dgm:t>
        <a:bodyPr/>
        <a:lstStyle/>
        <a:p>
          <a:r>
            <a:rPr lang="en-US" dirty="0"/>
            <a:t>With increase in number of threads, there is a trade-off between resource contention and increased communication latency</a:t>
          </a:r>
        </a:p>
      </dgm:t>
    </dgm:pt>
    <dgm:pt modelId="{4B2C4696-9C8A-4A43-BEF5-EBACB711E670}" type="parTrans" cxnId="{156C9DB5-3313-4277-B808-1EDC2DD37DCA}">
      <dgm:prSet/>
      <dgm:spPr/>
      <dgm:t>
        <a:bodyPr/>
        <a:lstStyle/>
        <a:p>
          <a:endParaRPr lang="en-US"/>
        </a:p>
      </dgm:t>
    </dgm:pt>
    <dgm:pt modelId="{3EDB0DB3-5653-429F-B374-D17AC0735B4B}" type="sibTrans" cxnId="{156C9DB5-3313-4277-B808-1EDC2DD37DCA}">
      <dgm:prSet/>
      <dgm:spPr/>
      <dgm:t>
        <a:bodyPr/>
        <a:lstStyle/>
        <a:p>
          <a:endParaRPr lang="en-US"/>
        </a:p>
      </dgm:t>
    </dgm:pt>
    <dgm:pt modelId="{51241810-EA01-C749-9F7E-3A339BEA86DC}" type="pres">
      <dgm:prSet presAssocID="{EE7A8CF7-C213-421C-8191-8C2D50C2D745}" presName="Name0" presStyleCnt="0">
        <dgm:presLayoutVars>
          <dgm:dir/>
          <dgm:animLvl val="lvl"/>
          <dgm:resizeHandles val="exact"/>
        </dgm:presLayoutVars>
      </dgm:prSet>
      <dgm:spPr/>
    </dgm:pt>
    <dgm:pt modelId="{A30CD492-9571-D448-B5E3-730BCFFA7A12}" type="pres">
      <dgm:prSet presAssocID="{AED0B9BE-E877-48AC-B599-88E7BE929FBB}" presName="boxAndChildren" presStyleCnt="0"/>
      <dgm:spPr/>
    </dgm:pt>
    <dgm:pt modelId="{3521E724-05C2-3942-BAF8-640DAE5E68F6}" type="pres">
      <dgm:prSet presAssocID="{AED0B9BE-E877-48AC-B599-88E7BE929FBB}" presName="parentTextBox" presStyleLbl="node1" presStyleIdx="0" presStyleCnt="4"/>
      <dgm:spPr/>
    </dgm:pt>
    <dgm:pt modelId="{1B399BFD-F14C-4F48-835D-E607EED2F2EC}" type="pres">
      <dgm:prSet presAssocID="{E0B59BAD-6F83-4959-ACB5-C7417AABF6CA}" presName="sp" presStyleCnt="0"/>
      <dgm:spPr/>
    </dgm:pt>
    <dgm:pt modelId="{1D0BEC25-CBCE-E640-93CD-C8B79874F3DE}" type="pres">
      <dgm:prSet presAssocID="{EC804CBA-CE6B-4BBA-9326-04B1C2317F8D}" presName="arrowAndChildren" presStyleCnt="0"/>
      <dgm:spPr/>
    </dgm:pt>
    <dgm:pt modelId="{AA195173-EEFD-3A48-B50A-6B8B82013816}" type="pres">
      <dgm:prSet presAssocID="{EC804CBA-CE6B-4BBA-9326-04B1C2317F8D}" presName="parentTextArrow" presStyleLbl="node1" presStyleIdx="1" presStyleCnt="4"/>
      <dgm:spPr/>
    </dgm:pt>
    <dgm:pt modelId="{91DEE5F5-39AE-1A46-B63F-1951FFADD8CE}" type="pres">
      <dgm:prSet presAssocID="{10C434CF-08E0-45D8-AF69-86E3869D7BCB}" presName="sp" presStyleCnt="0"/>
      <dgm:spPr/>
    </dgm:pt>
    <dgm:pt modelId="{823063C9-DECE-7642-BE9A-A740304B24E7}" type="pres">
      <dgm:prSet presAssocID="{684B244D-5B73-44F5-BF17-4E425D563892}" presName="arrowAndChildren" presStyleCnt="0"/>
      <dgm:spPr/>
    </dgm:pt>
    <dgm:pt modelId="{A4A5BAC7-5BE8-0E46-B71A-9B70D54B6CAF}" type="pres">
      <dgm:prSet presAssocID="{684B244D-5B73-44F5-BF17-4E425D563892}" presName="parentTextArrow" presStyleLbl="node1" presStyleIdx="2" presStyleCnt="4"/>
      <dgm:spPr/>
    </dgm:pt>
    <dgm:pt modelId="{7FB0ECC3-0A03-6E41-B556-C99A991E3667}" type="pres">
      <dgm:prSet presAssocID="{29E20F83-D736-49CE-82F6-D1F7C13460ED}" presName="sp" presStyleCnt="0"/>
      <dgm:spPr/>
    </dgm:pt>
    <dgm:pt modelId="{AAEEEB54-C2EB-FE45-98C3-58F4E49DB94B}" type="pres">
      <dgm:prSet presAssocID="{872A77DE-5E77-48AB-9479-00688ACA1494}" presName="arrowAndChildren" presStyleCnt="0"/>
      <dgm:spPr/>
    </dgm:pt>
    <dgm:pt modelId="{DC4F65A0-AC23-774A-A414-B82DC0A7CD41}" type="pres">
      <dgm:prSet presAssocID="{872A77DE-5E77-48AB-9479-00688ACA1494}" presName="parentTextArrow" presStyleLbl="node1" presStyleIdx="3" presStyleCnt="4" custScaleY="75132"/>
      <dgm:spPr/>
    </dgm:pt>
  </dgm:ptLst>
  <dgm:cxnLst>
    <dgm:cxn modelId="{0A22341A-4019-5240-92A6-2C862A21A283}" type="presOf" srcId="{684B244D-5B73-44F5-BF17-4E425D563892}" destId="{A4A5BAC7-5BE8-0E46-B71A-9B70D54B6CAF}" srcOrd="0" destOrd="0" presId="urn:microsoft.com/office/officeart/2005/8/layout/process4"/>
    <dgm:cxn modelId="{7CCAAF23-71C6-4445-9335-5B7A02683D72}" type="presOf" srcId="{AED0B9BE-E877-48AC-B599-88E7BE929FBB}" destId="{3521E724-05C2-3942-BAF8-640DAE5E68F6}" srcOrd="0" destOrd="0" presId="urn:microsoft.com/office/officeart/2005/8/layout/process4"/>
    <dgm:cxn modelId="{3C10776A-E5AB-724A-8C5E-6881A0796B46}" type="presOf" srcId="{EE7A8CF7-C213-421C-8191-8C2D50C2D745}" destId="{51241810-EA01-C749-9F7E-3A339BEA86DC}" srcOrd="0" destOrd="0" presId="urn:microsoft.com/office/officeart/2005/8/layout/process4"/>
    <dgm:cxn modelId="{B6FCD689-5595-4EEF-8BCD-ADF59F9B70DD}" srcId="{EE7A8CF7-C213-421C-8191-8C2D50C2D745}" destId="{872A77DE-5E77-48AB-9479-00688ACA1494}" srcOrd="0" destOrd="0" parTransId="{21B5861E-196B-412E-9E21-E3D06304A04F}" sibTransId="{29E20F83-D736-49CE-82F6-D1F7C13460ED}"/>
    <dgm:cxn modelId="{C749188A-4B53-DD4C-B2FF-E9A1EBF4EBD5}" type="presOf" srcId="{872A77DE-5E77-48AB-9479-00688ACA1494}" destId="{DC4F65A0-AC23-774A-A414-B82DC0A7CD41}" srcOrd="0" destOrd="0" presId="urn:microsoft.com/office/officeart/2005/8/layout/process4"/>
    <dgm:cxn modelId="{156C9DB5-3313-4277-B808-1EDC2DD37DCA}" srcId="{EE7A8CF7-C213-421C-8191-8C2D50C2D745}" destId="{AED0B9BE-E877-48AC-B599-88E7BE929FBB}" srcOrd="3" destOrd="0" parTransId="{4B2C4696-9C8A-4A43-BEF5-EBACB711E670}" sibTransId="{3EDB0DB3-5653-429F-B374-D17AC0735B4B}"/>
    <dgm:cxn modelId="{1D4341BF-56DC-46E1-BA20-EA26FBDBB7F8}" srcId="{EE7A8CF7-C213-421C-8191-8C2D50C2D745}" destId="{EC804CBA-CE6B-4BBA-9326-04B1C2317F8D}" srcOrd="2" destOrd="0" parTransId="{8E2D2D17-CDDF-45E8-BA8D-DD38C36FF5A4}" sibTransId="{E0B59BAD-6F83-4959-ACB5-C7417AABF6CA}"/>
    <dgm:cxn modelId="{CEC3F3D1-A870-2C4D-B81F-21DF01948937}" type="presOf" srcId="{EC804CBA-CE6B-4BBA-9326-04B1C2317F8D}" destId="{AA195173-EEFD-3A48-B50A-6B8B82013816}" srcOrd="0" destOrd="0" presId="urn:microsoft.com/office/officeart/2005/8/layout/process4"/>
    <dgm:cxn modelId="{991C1CDD-3DDA-4C99-978E-B151673CA041}" srcId="{EE7A8CF7-C213-421C-8191-8C2D50C2D745}" destId="{684B244D-5B73-44F5-BF17-4E425D563892}" srcOrd="1" destOrd="0" parTransId="{0FDA7E90-2FE5-4EA3-A93C-D9DC28C5B9B4}" sibTransId="{10C434CF-08E0-45D8-AF69-86E3869D7BCB}"/>
    <dgm:cxn modelId="{B78C971F-4E4B-304F-8E9D-672F0E1BA4E7}" type="presParOf" srcId="{51241810-EA01-C749-9F7E-3A339BEA86DC}" destId="{A30CD492-9571-D448-B5E3-730BCFFA7A12}" srcOrd="0" destOrd="0" presId="urn:microsoft.com/office/officeart/2005/8/layout/process4"/>
    <dgm:cxn modelId="{1185CF4D-D7D4-6247-A1D8-B9A4A0FBF244}" type="presParOf" srcId="{A30CD492-9571-D448-B5E3-730BCFFA7A12}" destId="{3521E724-05C2-3942-BAF8-640DAE5E68F6}" srcOrd="0" destOrd="0" presId="urn:microsoft.com/office/officeart/2005/8/layout/process4"/>
    <dgm:cxn modelId="{5205C1FA-F7FA-6D42-A08A-ECE83DCCC09B}" type="presParOf" srcId="{51241810-EA01-C749-9F7E-3A339BEA86DC}" destId="{1B399BFD-F14C-4F48-835D-E607EED2F2EC}" srcOrd="1" destOrd="0" presId="urn:microsoft.com/office/officeart/2005/8/layout/process4"/>
    <dgm:cxn modelId="{223516E3-2FF4-F248-B4E5-FD10B9E9C816}" type="presParOf" srcId="{51241810-EA01-C749-9F7E-3A339BEA86DC}" destId="{1D0BEC25-CBCE-E640-93CD-C8B79874F3DE}" srcOrd="2" destOrd="0" presId="urn:microsoft.com/office/officeart/2005/8/layout/process4"/>
    <dgm:cxn modelId="{5220FF60-0DFA-B54A-9FB7-30353A449C11}" type="presParOf" srcId="{1D0BEC25-CBCE-E640-93CD-C8B79874F3DE}" destId="{AA195173-EEFD-3A48-B50A-6B8B82013816}" srcOrd="0" destOrd="0" presId="urn:microsoft.com/office/officeart/2005/8/layout/process4"/>
    <dgm:cxn modelId="{347D057C-07F2-4A4F-82F5-4A7B0C8239B7}" type="presParOf" srcId="{51241810-EA01-C749-9F7E-3A339BEA86DC}" destId="{91DEE5F5-39AE-1A46-B63F-1951FFADD8CE}" srcOrd="3" destOrd="0" presId="urn:microsoft.com/office/officeart/2005/8/layout/process4"/>
    <dgm:cxn modelId="{D60F790A-4023-164B-B75F-9D87062E3946}" type="presParOf" srcId="{51241810-EA01-C749-9F7E-3A339BEA86DC}" destId="{823063C9-DECE-7642-BE9A-A740304B24E7}" srcOrd="4" destOrd="0" presId="urn:microsoft.com/office/officeart/2005/8/layout/process4"/>
    <dgm:cxn modelId="{A5C23692-2F15-F246-83DF-3DC7EB40A2B5}" type="presParOf" srcId="{823063C9-DECE-7642-BE9A-A740304B24E7}" destId="{A4A5BAC7-5BE8-0E46-B71A-9B70D54B6CAF}" srcOrd="0" destOrd="0" presId="urn:microsoft.com/office/officeart/2005/8/layout/process4"/>
    <dgm:cxn modelId="{F1350653-7231-ED43-AE17-5B7CB80AE33B}" type="presParOf" srcId="{51241810-EA01-C749-9F7E-3A339BEA86DC}" destId="{7FB0ECC3-0A03-6E41-B556-C99A991E3667}" srcOrd="5" destOrd="0" presId="urn:microsoft.com/office/officeart/2005/8/layout/process4"/>
    <dgm:cxn modelId="{22C79F7F-CCD5-1847-BD51-7F5356E05387}" type="presParOf" srcId="{51241810-EA01-C749-9F7E-3A339BEA86DC}" destId="{AAEEEB54-C2EB-FE45-98C3-58F4E49DB94B}" srcOrd="6" destOrd="0" presId="urn:microsoft.com/office/officeart/2005/8/layout/process4"/>
    <dgm:cxn modelId="{6C42C2AA-A765-8D4D-9178-5E5E90C9BCBC}" type="presParOf" srcId="{AAEEEB54-C2EB-FE45-98C3-58F4E49DB94B}" destId="{DC4F65A0-AC23-774A-A414-B82DC0A7CD41}"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21E724-05C2-3942-BAF8-640DAE5E68F6}">
      <dsp:nvSpPr>
        <dsp:cNvPr id="0" name=""/>
        <dsp:cNvSpPr/>
      </dsp:nvSpPr>
      <dsp:spPr>
        <a:xfrm>
          <a:off x="0" y="4758116"/>
          <a:ext cx="7242048" cy="113587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With increase in number of threads, there is a trade-off between resource contention and increased communication latency</a:t>
          </a:r>
        </a:p>
      </dsp:txBody>
      <dsp:txXfrm>
        <a:off x="0" y="4758116"/>
        <a:ext cx="7242048" cy="1135871"/>
      </dsp:txXfrm>
    </dsp:sp>
    <dsp:sp modelId="{AA195173-EEFD-3A48-B50A-6B8B82013816}">
      <dsp:nvSpPr>
        <dsp:cNvPr id="0" name=""/>
        <dsp:cNvSpPr/>
      </dsp:nvSpPr>
      <dsp:spPr>
        <a:xfrm rot="10800000">
          <a:off x="0" y="3028183"/>
          <a:ext cx="7242048" cy="1746970"/>
        </a:xfrm>
        <a:prstGeom prst="upArrowCallou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For the lock version some time is lost in synchronization overhead as each thread must acquire a lock before entering the critical section and release it afterwards</a:t>
          </a:r>
        </a:p>
      </dsp:txBody>
      <dsp:txXfrm rot="10800000">
        <a:off x="0" y="3028183"/>
        <a:ext cx="7242048" cy="1135129"/>
      </dsp:txXfrm>
    </dsp:sp>
    <dsp:sp modelId="{A4A5BAC7-5BE8-0E46-B71A-9B70D54B6CAF}">
      <dsp:nvSpPr>
        <dsp:cNvPr id="0" name=""/>
        <dsp:cNvSpPr/>
      </dsp:nvSpPr>
      <dsp:spPr>
        <a:xfrm rot="10800000">
          <a:off x="0" y="1298251"/>
          <a:ext cx="7242048" cy="1746970"/>
        </a:xfrm>
        <a:prstGeom prst="upArrowCallou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For both the locks and atomic update version, the program takes a considerable amount of time to execute, as the threads stall when the other threads are in the critical section which penalizes the performance significantly</a:t>
          </a:r>
        </a:p>
      </dsp:txBody>
      <dsp:txXfrm rot="10800000">
        <a:off x="0" y="1298251"/>
        <a:ext cx="7242048" cy="1135129"/>
      </dsp:txXfrm>
    </dsp:sp>
    <dsp:sp modelId="{DC4F65A0-AC23-774A-A414-B82DC0A7CD41}">
      <dsp:nvSpPr>
        <dsp:cNvPr id="0" name=""/>
        <dsp:cNvSpPr/>
      </dsp:nvSpPr>
      <dsp:spPr>
        <a:xfrm rot="10800000">
          <a:off x="0" y="2755"/>
          <a:ext cx="7242048" cy="1312533"/>
        </a:xfrm>
        <a:prstGeom prst="upArrowCallou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Among all the parallelized code version, our creative version had the best performance</a:t>
          </a:r>
        </a:p>
      </dsp:txBody>
      <dsp:txXfrm rot="10800000">
        <a:off x="0" y="2755"/>
        <a:ext cx="7242048" cy="852845"/>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6508C2-D1FE-614C-B697-467CD60C1451}" type="datetimeFigureOut">
              <a:rPr lang="en-US" smtClean="0"/>
              <a:t>4/9/20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CDA28D-71F2-BA42-812B-A135C836E27E}" type="slidenum">
              <a:rPr lang="en-US" smtClean="0"/>
              <a:t>‹#›</a:t>
            </a:fld>
            <a:endParaRPr lang="en-US"/>
          </a:p>
        </p:txBody>
      </p:sp>
    </p:spTree>
    <p:extLst>
      <p:ext uri="{BB962C8B-B14F-4D97-AF65-F5344CB8AC3E}">
        <p14:creationId xmlns:p14="http://schemas.microsoft.com/office/powerpoint/2010/main" val="277568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upload.wikimedia.org/wikipedia/commons/f/f1/Fork_join.svg"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upload.wikimedia.org/wikipedia/commons/f/f1/Fork_join.sv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from </a:t>
            </a:r>
            <a:r>
              <a:rPr lang="en-US" dirty="0">
                <a:hlinkClick r:id="rId3"/>
              </a:rPr>
              <a:t>https://upload.wikimedia.org/wikipedia/commons/f/f1/Fork_join.svg</a:t>
            </a:r>
            <a:endParaRPr lang="en-US" dirty="0"/>
          </a:p>
        </p:txBody>
      </p:sp>
      <p:sp>
        <p:nvSpPr>
          <p:cNvPr id="4" name="Slide Number Placeholder 3"/>
          <p:cNvSpPr>
            <a:spLocks noGrp="1"/>
          </p:cNvSpPr>
          <p:nvPr>
            <p:ph type="sldNum" sz="quarter" idx="5"/>
          </p:nvPr>
        </p:nvSpPr>
        <p:spPr/>
        <p:txBody>
          <a:bodyPr/>
          <a:lstStyle/>
          <a:p>
            <a:fld id="{57CDA28D-71F2-BA42-812B-A135C836E27E}" type="slidenum">
              <a:rPr lang="en-US" smtClean="0"/>
              <a:t>3</a:t>
            </a:fld>
            <a:endParaRPr lang="en-US"/>
          </a:p>
        </p:txBody>
      </p:sp>
    </p:spTree>
    <p:extLst>
      <p:ext uri="{BB962C8B-B14F-4D97-AF65-F5344CB8AC3E}">
        <p14:creationId xmlns:p14="http://schemas.microsoft.com/office/powerpoint/2010/main" val="3249603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from </a:t>
            </a:r>
            <a:r>
              <a:rPr lang="en-US" dirty="0">
                <a:hlinkClick r:id="rId3"/>
              </a:rPr>
              <a:t>https://upload.wikimedia.org/wikipedia/commons/f/f1/Fork_join.svg</a:t>
            </a:r>
            <a:endParaRPr lang="en-US" dirty="0"/>
          </a:p>
        </p:txBody>
      </p:sp>
      <p:sp>
        <p:nvSpPr>
          <p:cNvPr id="4" name="Slide Number Placeholder 3"/>
          <p:cNvSpPr>
            <a:spLocks noGrp="1"/>
          </p:cNvSpPr>
          <p:nvPr>
            <p:ph type="sldNum" sz="quarter" idx="5"/>
          </p:nvPr>
        </p:nvSpPr>
        <p:spPr/>
        <p:txBody>
          <a:bodyPr/>
          <a:lstStyle/>
          <a:p>
            <a:fld id="{57CDA28D-71F2-BA42-812B-A135C836E27E}" type="slidenum">
              <a:rPr lang="en-US" smtClean="0"/>
              <a:t>4</a:t>
            </a:fld>
            <a:endParaRPr lang="en-US"/>
          </a:p>
        </p:txBody>
      </p:sp>
    </p:spTree>
    <p:extLst>
      <p:ext uri="{BB962C8B-B14F-4D97-AF65-F5344CB8AC3E}">
        <p14:creationId xmlns:p14="http://schemas.microsoft.com/office/powerpoint/2010/main" val="31598751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a:t>
            </a:r>
          </a:p>
        </p:txBody>
      </p:sp>
      <p:sp>
        <p:nvSpPr>
          <p:cNvPr id="4" name="Slide Number Placeholder 3"/>
          <p:cNvSpPr>
            <a:spLocks noGrp="1"/>
          </p:cNvSpPr>
          <p:nvPr>
            <p:ph type="sldNum" sz="quarter" idx="5"/>
          </p:nvPr>
        </p:nvSpPr>
        <p:spPr/>
        <p:txBody>
          <a:bodyPr/>
          <a:lstStyle/>
          <a:p>
            <a:fld id="{57CDA28D-71F2-BA42-812B-A135C836E27E}" type="slidenum">
              <a:rPr lang="en-US" smtClean="0"/>
              <a:t>9</a:t>
            </a:fld>
            <a:endParaRPr lang="en-US"/>
          </a:p>
        </p:txBody>
      </p:sp>
    </p:spTree>
    <p:extLst>
      <p:ext uri="{BB962C8B-B14F-4D97-AF65-F5344CB8AC3E}">
        <p14:creationId xmlns:p14="http://schemas.microsoft.com/office/powerpoint/2010/main" val="23733966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CDA28D-71F2-BA42-812B-A135C836E27E}" type="slidenum">
              <a:rPr lang="en-US" smtClean="0"/>
              <a:t>10</a:t>
            </a:fld>
            <a:endParaRPr lang="en-US"/>
          </a:p>
        </p:txBody>
      </p:sp>
    </p:spTree>
    <p:extLst>
      <p:ext uri="{BB962C8B-B14F-4D97-AF65-F5344CB8AC3E}">
        <p14:creationId xmlns:p14="http://schemas.microsoft.com/office/powerpoint/2010/main" val="16778782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CDA28D-71F2-BA42-812B-A135C836E27E}" type="slidenum">
              <a:rPr lang="en-US" smtClean="0"/>
              <a:t>13</a:t>
            </a:fld>
            <a:endParaRPr lang="en-US"/>
          </a:p>
        </p:txBody>
      </p:sp>
    </p:spTree>
    <p:extLst>
      <p:ext uri="{BB962C8B-B14F-4D97-AF65-F5344CB8AC3E}">
        <p14:creationId xmlns:p14="http://schemas.microsoft.com/office/powerpoint/2010/main" val="7347589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CDA28D-71F2-BA42-812B-A135C836E27E}" type="slidenum">
              <a:rPr lang="en-US" smtClean="0"/>
              <a:t>15</a:t>
            </a:fld>
            <a:endParaRPr lang="en-US"/>
          </a:p>
        </p:txBody>
      </p:sp>
    </p:spTree>
    <p:extLst>
      <p:ext uri="{BB962C8B-B14F-4D97-AF65-F5344CB8AC3E}">
        <p14:creationId xmlns:p14="http://schemas.microsoft.com/office/powerpoint/2010/main" val="3838852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B38B6-3B58-3B4A-A37C-20BD52B3F4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5DE323D-A447-D74D-95CF-AA15238455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63BACB4-AD0F-F449-A49E-05018FF9B180}"/>
              </a:ext>
            </a:extLst>
          </p:cNvPr>
          <p:cNvSpPr>
            <a:spLocks noGrp="1"/>
          </p:cNvSpPr>
          <p:nvPr>
            <p:ph type="dt" sz="half" idx="10"/>
          </p:nvPr>
        </p:nvSpPr>
        <p:spPr/>
        <p:txBody>
          <a:bodyPr/>
          <a:lstStyle/>
          <a:p>
            <a:fld id="{96D4E87E-1FD0-9C4A-ADD0-9D93A7AB99E4}" type="datetimeFigureOut">
              <a:rPr lang="en-US" smtClean="0"/>
              <a:t>4/9/20</a:t>
            </a:fld>
            <a:endParaRPr lang="en-US"/>
          </a:p>
        </p:txBody>
      </p:sp>
      <p:sp>
        <p:nvSpPr>
          <p:cNvPr id="5" name="Footer Placeholder 4">
            <a:extLst>
              <a:ext uri="{FF2B5EF4-FFF2-40B4-BE49-F238E27FC236}">
                <a16:creationId xmlns:a16="http://schemas.microsoft.com/office/drawing/2014/main" id="{662F2584-45F4-6241-8098-BB92AD4DA6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827869-2C0A-BF42-8138-8EF414AD6470}"/>
              </a:ext>
            </a:extLst>
          </p:cNvPr>
          <p:cNvSpPr>
            <a:spLocks noGrp="1"/>
          </p:cNvSpPr>
          <p:nvPr>
            <p:ph type="sldNum" sz="quarter" idx="12"/>
          </p:nvPr>
        </p:nvSpPr>
        <p:spPr/>
        <p:txBody>
          <a:bodyPr/>
          <a:lstStyle/>
          <a:p>
            <a:fld id="{B7B3E458-BD72-3746-BCC8-D97053832AA6}" type="slidenum">
              <a:rPr lang="en-US" smtClean="0"/>
              <a:t>‹#›</a:t>
            </a:fld>
            <a:endParaRPr lang="en-US"/>
          </a:p>
        </p:txBody>
      </p:sp>
    </p:spTree>
    <p:extLst>
      <p:ext uri="{BB962C8B-B14F-4D97-AF65-F5344CB8AC3E}">
        <p14:creationId xmlns:p14="http://schemas.microsoft.com/office/powerpoint/2010/main" val="1030631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350A9-253E-724D-925A-ADDE5EEEFAE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73D3DA2-4612-2A42-A5DE-71F3F78855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F6D180-3296-454F-8137-BA88E84F8A2D}"/>
              </a:ext>
            </a:extLst>
          </p:cNvPr>
          <p:cNvSpPr>
            <a:spLocks noGrp="1"/>
          </p:cNvSpPr>
          <p:nvPr>
            <p:ph type="dt" sz="half" idx="10"/>
          </p:nvPr>
        </p:nvSpPr>
        <p:spPr/>
        <p:txBody>
          <a:bodyPr/>
          <a:lstStyle/>
          <a:p>
            <a:fld id="{96D4E87E-1FD0-9C4A-ADD0-9D93A7AB99E4}" type="datetimeFigureOut">
              <a:rPr lang="en-US" smtClean="0"/>
              <a:t>4/9/20</a:t>
            </a:fld>
            <a:endParaRPr lang="en-US"/>
          </a:p>
        </p:txBody>
      </p:sp>
      <p:sp>
        <p:nvSpPr>
          <p:cNvPr id="5" name="Footer Placeholder 4">
            <a:extLst>
              <a:ext uri="{FF2B5EF4-FFF2-40B4-BE49-F238E27FC236}">
                <a16:creationId xmlns:a16="http://schemas.microsoft.com/office/drawing/2014/main" id="{71DA1DDF-9DBC-FA48-BE5E-DC39F5BA70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4DA729-8B30-F94F-B12C-D6F60BEE3845}"/>
              </a:ext>
            </a:extLst>
          </p:cNvPr>
          <p:cNvSpPr>
            <a:spLocks noGrp="1"/>
          </p:cNvSpPr>
          <p:nvPr>
            <p:ph type="sldNum" sz="quarter" idx="12"/>
          </p:nvPr>
        </p:nvSpPr>
        <p:spPr/>
        <p:txBody>
          <a:bodyPr/>
          <a:lstStyle/>
          <a:p>
            <a:fld id="{B7B3E458-BD72-3746-BCC8-D97053832AA6}" type="slidenum">
              <a:rPr lang="en-US" smtClean="0"/>
              <a:t>‹#›</a:t>
            </a:fld>
            <a:endParaRPr lang="en-US"/>
          </a:p>
        </p:txBody>
      </p:sp>
    </p:spTree>
    <p:extLst>
      <p:ext uri="{BB962C8B-B14F-4D97-AF65-F5344CB8AC3E}">
        <p14:creationId xmlns:p14="http://schemas.microsoft.com/office/powerpoint/2010/main" val="984906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3AAF21-B2B4-414B-BB30-9B826C948F0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7E72623-0766-4E4E-B62C-DD6A7A75E9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5778F3-789E-9545-A7F9-7F671F4B640F}"/>
              </a:ext>
            </a:extLst>
          </p:cNvPr>
          <p:cNvSpPr>
            <a:spLocks noGrp="1"/>
          </p:cNvSpPr>
          <p:nvPr>
            <p:ph type="dt" sz="half" idx="10"/>
          </p:nvPr>
        </p:nvSpPr>
        <p:spPr/>
        <p:txBody>
          <a:bodyPr/>
          <a:lstStyle/>
          <a:p>
            <a:fld id="{96D4E87E-1FD0-9C4A-ADD0-9D93A7AB99E4}" type="datetimeFigureOut">
              <a:rPr lang="en-US" smtClean="0"/>
              <a:t>4/9/20</a:t>
            </a:fld>
            <a:endParaRPr lang="en-US"/>
          </a:p>
        </p:txBody>
      </p:sp>
      <p:sp>
        <p:nvSpPr>
          <p:cNvPr id="5" name="Footer Placeholder 4">
            <a:extLst>
              <a:ext uri="{FF2B5EF4-FFF2-40B4-BE49-F238E27FC236}">
                <a16:creationId xmlns:a16="http://schemas.microsoft.com/office/drawing/2014/main" id="{C3D12FEC-C336-9C40-8F6B-70A7314BD9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33F1D7-1215-8B47-8A46-B4C6F440A931}"/>
              </a:ext>
            </a:extLst>
          </p:cNvPr>
          <p:cNvSpPr>
            <a:spLocks noGrp="1"/>
          </p:cNvSpPr>
          <p:nvPr>
            <p:ph type="sldNum" sz="quarter" idx="12"/>
          </p:nvPr>
        </p:nvSpPr>
        <p:spPr/>
        <p:txBody>
          <a:bodyPr/>
          <a:lstStyle/>
          <a:p>
            <a:fld id="{B7B3E458-BD72-3746-BCC8-D97053832AA6}" type="slidenum">
              <a:rPr lang="en-US" smtClean="0"/>
              <a:t>‹#›</a:t>
            </a:fld>
            <a:endParaRPr lang="en-US"/>
          </a:p>
        </p:txBody>
      </p:sp>
    </p:spTree>
    <p:extLst>
      <p:ext uri="{BB962C8B-B14F-4D97-AF65-F5344CB8AC3E}">
        <p14:creationId xmlns:p14="http://schemas.microsoft.com/office/powerpoint/2010/main" val="461118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2B857-4AA4-9540-B7A4-89225A88F8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5ED968-2BA1-2640-AB31-18B919A837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EF0850-44B1-424F-A633-517E76055595}"/>
              </a:ext>
            </a:extLst>
          </p:cNvPr>
          <p:cNvSpPr>
            <a:spLocks noGrp="1"/>
          </p:cNvSpPr>
          <p:nvPr>
            <p:ph type="dt" sz="half" idx="10"/>
          </p:nvPr>
        </p:nvSpPr>
        <p:spPr/>
        <p:txBody>
          <a:bodyPr/>
          <a:lstStyle/>
          <a:p>
            <a:fld id="{96D4E87E-1FD0-9C4A-ADD0-9D93A7AB99E4}" type="datetimeFigureOut">
              <a:rPr lang="en-US" smtClean="0"/>
              <a:t>4/9/20</a:t>
            </a:fld>
            <a:endParaRPr lang="en-US"/>
          </a:p>
        </p:txBody>
      </p:sp>
      <p:sp>
        <p:nvSpPr>
          <p:cNvPr id="5" name="Footer Placeholder 4">
            <a:extLst>
              <a:ext uri="{FF2B5EF4-FFF2-40B4-BE49-F238E27FC236}">
                <a16:creationId xmlns:a16="http://schemas.microsoft.com/office/drawing/2014/main" id="{17D86969-12AE-9D4A-B945-AF60E00629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C1B413-3261-754E-8827-FF46096D581B}"/>
              </a:ext>
            </a:extLst>
          </p:cNvPr>
          <p:cNvSpPr>
            <a:spLocks noGrp="1"/>
          </p:cNvSpPr>
          <p:nvPr>
            <p:ph type="sldNum" sz="quarter" idx="12"/>
          </p:nvPr>
        </p:nvSpPr>
        <p:spPr/>
        <p:txBody>
          <a:bodyPr/>
          <a:lstStyle/>
          <a:p>
            <a:fld id="{B7B3E458-BD72-3746-BCC8-D97053832AA6}" type="slidenum">
              <a:rPr lang="en-US" smtClean="0"/>
              <a:t>‹#›</a:t>
            </a:fld>
            <a:endParaRPr lang="en-US"/>
          </a:p>
        </p:txBody>
      </p:sp>
    </p:spTree>
    <p:extLst>
      <p:ext uri="{BB962C8B-B14F-4D97-AF65-F5344CB8AC3E}">
        <p14:creationId xmlns:p14="http://schemas.microsoft.com/office/powerpoint/2010/main" val="1546183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B7317-9E96-684F-9922-3C3C3DA0D5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C767C22-3EF9-2744-833A-99AFC47F62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6DC02BA-553E-574C-B68D-7313DF1586DF}"/>
              </a:ext>
            </a:extLst>
          </p:cNvPr>
          <p:cNvSpPr>
            <a:spLocks noGrp="1"/>
          </p:cNvSpPr>
          <p:nvPr>
            <p:ph type="dt" sz="half" idx="10"/>
          </p:nvPr>
        </p:nvSpPr>
        <p:spPr/>
        <p:txBody>
          <a:bodyPr/>
          <a:lstStyle/>
          <a:p>
            <a:fld id="{96D4E87E-1FD0-9C4A-ADD0-9D93A7AB99E4}" type="datetimeFigureOut">
              <a:rPr lang="en-US" smtClean="0"/>
              <a:t>4/9/20</a:t>
            </a:fld>
            <a:endParaRPr lang="en-US"/>
          </a:p>
        </p:txBody>
      </p:sp>
      <p:sp>
        <p:nvSpPr>
          <p:cNvPr id="5" name="Footer Placeholder 4">
            <a:extLst>
              <a:ext uri="{FF2B5EF4-FFF2-40B4-BE49-F238E27FC236}">
                <a16:creationId xmlns:a16="http://schemas.microsoft.com/office/drawing/2014/main" id="{9FC96111-57F6-1C49-B41B-8C47870C21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A857BE-C686-9141-B1C7-0D5ACEBDD0E1}"/>
              </a:ext>
            </a:extLst>
          </p:cNvPr>
          <p:cNvSpPr>
            <a:spLocks noGrp="1"/>
          </p:cNvSpPr>
          <p:nvPr>
            <p:ph type="sldNum" sz="quarter" idx="12"/>
          </p:nvPr>
        </p:nvSpPr>
        <p:spPr/>
        <p:txBody>
          <a:bodyPr/>
          <a:lstStyle/>
          <a:p>
            <a:fld id="{B7B3E458-BD72-3746-BCC8-D97053832AA6}" type="slidenum">
              <a:rPr lang="en-US" smtClean="0"/>
              <a:t>‹#›</a:t>
            </a:fld>
            <a:endParaRPr lang="en-US"/>
          </a:p>
        </p:txBody>
      </p:sp>
    </p:spTree>
    <p:extLst>
      <p:ext uri="{BB962C8B-B14F-4D97-AF65-F5344CB8AC3E}">
        <p14:creationId xmlns:p14="http://schemas.microsoft.com/office/powerpoint/2010/main" val="4036158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6F1AE-2EB0-8244-A823-2129F3D43D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CF6239-98B5-0647-BB00-98A5BE8A72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2C079A7-CA15-6941-B33D-DC38261BFB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9A7756A-29FD-3141-AD78-9EC95DBF2F6B}"/>
              </a:ext>
            </a:extLst>
          </p:cNvPr>
          <p:cNvSpPr>
            <a:spLocks noGrp="1"/>
          </p:cNvSpPr>
          <p:nvPr>
            <p:ph type="dt" sz="half" idx="10"/>
          </p:nvPr>
        </p:nvSpPr>
        <p:spPr/>
        <p:txBody>
          <a:bodyPr/>
          <a:lstStyle/>
          <a:p>
            <a:fld id="{96D4E87E-1FD0-9C4A-ADD0-9D93A7AB99E4}" type="datetimeFigureOut">
              <a:rPr lang="en-US" smtClean="0"/>
              <a:t>4/9/20</a:t>
            </a:fld>
            <a:endParaRPr lang="en-US"/>
          </a:p>
        </p:txBody>
      </p:sp>
      <p:sp>
        <p:nvSpPr>
          <p:cNvPr id="6" name="Footer Placeholder 5">
            <a:extLst>
              <a:ext uri="{FF2B5EF4-FFF2-40B4-BE49-F238E27FC236}">
                <a16:creationId xmlns:a16="http://schemas.microsoft.com/office/drawing/2014/main" id="{3C375D12-73D0-8D47-986F-0EA15BDA2A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F064F2-E721-9D4F-BE35-9C52A9EBF6B7}"/>
              </a:ext>
            </a:extLst>
          </p:cNvPr>
          <p:cNvSpPr>
            <a:spLocks noGrp="1"/>
          </p:cNvSpPr>
          <p:nvPr>
            <p:ph type="sldNum" sz="quarter" idx="12"/>
          </p:nvPr>
        </p:nvSpPr>
        <p:spPr/>
        <p:txBody>
          <a:bodyPr/>
          <a:lstStyle/>
          <a:p>
            <a:fld id="{B7B3E458-BD72-3746-BCC8-D97053832AA6}" type="slidenum">
              <a:rPr lang="en-US" smtClean="0"/>
              <a:t>‹#›</a:t>
            </a:fld>
            <a:endParaRPr lang="en-US"/>
          </a:p>
        </p:txBody>
      </p:sp>
    </p:spTree>
    <p:extLst>
      <p:ext uri="{BB962C8B-B14F-4D97-AF65-F5344CB8AC3E}">
        <p14:creationId xmlns:p14="http://schemas.microsoft.com/office/powerpoint/2010/main" val="4022627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80306-BEDD-CB48-9462-57E6C7983FE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03E0B1C-E139-8847-8738-5BD94E4F4D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ABB50BD-01E7-3640-A4C9-9BEDDC68505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7FC29BE-F795-2945-BC6C-6D1F4D4DF9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2FA310-EDCD-D14E-BAF9-25C1155973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ED3ED4-1291-2840-8EF6-4F05746DAD7B}"/>
              </a:ext>
            </a:extLst>
          </p:cNvPr>
          <p:cNvSpPr>
            <a:spLocks noGrp="1"/>
          </p:cNvSpPr>
          <p:nvPr>
            <p:ph type="dt" sz="half" idx="10"/>
          </p:nvPr>
        </p:nvSpPr>
        <p:spPr/>
        <p:txBody>
          <a:bodyPr/>
          <a:lstStyle/>
          <a:p>
            <a:fld id="{96D4E87E-1FD0-9C4A-ADD0-9D93A7AB99E4}" type="datetimeFigureOut">
              <a:rPr lang="en-US" smtClean="0"/>
              <a:t>4/9/20</a:t>
            </a:fld>
            <a:endParaRPr lang="en-US"/>
          </a:p>
        </p:txBody>
      </p:sp>
      <p:sp>
        <p:nvSpPr>
          <p:cNvPr id="8" name="Footer Placeholder 7">
            <a:extLst>
              <a:ext uri="{FF2B5EF4-FFF2-40B4-BE49-F238E27FC236}">
                <a16:creationId xmlns:a16="http://schemas.microsoft.com/office/drawing/2014/main" id="{9C0AB418-A34E-3740-91C8-B276D46E56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A63FD64-709A-6541-A71B-E5908FFD4461}"/>
              </a:ext>
            </a:extLst>
          </p:cNvPr>
          <p:cNvSpPr>
            <a:spLocks noGrp="1"/>
          </p:cNvSpPr>
          <p:nvPr>
            <p:ph type="sldNum" sz="quarter" idx="12"/>
          </p:nvPr>
        </p:nvSpPr>
        <p:spPr/>
        <p:txBody>
          <a:bodyPr/>
          <a:lstStyle/>
          <a:p>
            <a:fld id="{B7B3E458-BD72-3746-BCC8-D97053832AA6}" type="slidenum">
              <a:rPr lang="en-US" smtClean="0"/>
              <a:t>‹#›</a:t>
            </a:fld>
            <a:endParaRPr lang="en-US"/>
          </a:p>
        </p:txBody>
      </p:sp>
    </p:spTree>
    <p:extLst>
      <p:ext uri="{BB962C8B-B14F-4D97-AF65-F5344CB8AC3E}">
        <p14:creationId xmlns:p14="http://schemas.microsoft.com/office/powerpoint/2010/main" val="387924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B8CCB-15B6-5D46-9A27-B6E6CE40E44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D9FCD4B-C6E7-064E-80DF-1D8EDCD5689A}"/>
              </a:ext>
            </a:extLst>
          </p:cNvPr>
          <p:cNvSpPr>
            <a:spLocks noGrp="1"/>
          </p:cNvSpPr>
          <p:nvPr>
            <p:ph type="dt" sz="half" idx="10"/>
          </p:nvPr>
        </p:nvSpPr>
        <p:spPr/>
        <p:txBody>
          <a:bodyPr/>
          <a:lstStyle/>
          <a:p>
            <a:fld id="{96D4E87E-1FD0-9C4A-ADD0-9D93A7AB99E4}" type="datetimeFigureOut">
              <a:rPr lang="en-US" smtClean="0"/>
              <a:t>4/9/20</a:t>
            </a:fld>
            <a:endParaRPr lang="en-US"/>
          </a:p>
        </p:txBody>
      </p:sp>
      <p:sp>
        <p:nvSpPr>
          <p:cNvPr id="4" name="Footer Placeholder 3">
            <a:extLst>
              <a:ext uri="{FF2B5EF4-FFF2-40B4-BE49-F238E27FC236}">
                <a16:creationId xmlns:a16="http://schemas.microsoft.com/office/drawing/2014/main" id="{C00276C6-4B90-8946-9CD3-B2AD88D31DC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AED4842-2677-2B4A-BFE6-3B1F51377D0F}"/>
              </a:ext>
            </a:extLst>
          </p:cNvPr>
          <p:cNvSpPr>
            <a:spLocks noGrp="1"/>
          </p:cNvSpPr>
          <p:nvPr>
            <p:ph type="sldNum" sz="quarter" idx="12"/>
          </p:nvPr>
        </p:nvSpPr>
        <p:spPr/>
        <p:txBody>
          <a:bodyPr/>
          <a:lstStyle/>
          <a:p>
            <a:fld id="{B7B3E458-BD72-3746-BCC8-D97053832AA6}" type="slidenum">
              <a:rPr lang="en-US" smtClean="0"/>
              <a:t>‹#›</a:t>
            </a:fld>
            <a:endParaRPr lang="en-US"/>
          </a:p>
        </p:txBody>
      </p:sp>
    </p:spTree>
    <p:extLst>
      <p:ext uri="{BB962C8B-B14F-4D97-AF65-F5344CB8AC3E}">
        <p14:creationId xmlns:p14="http://schemas.microsoft.com/office/powerpoint/2010/main" val="3156274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1C083E-9457-1B44-A96B-6D52568FB5A2}"/>
              </a:ext>
            </a:extLst>
          </p:cNvPr>
          <p:cNvSpPr>
            <a:spLocks noGrp="1"/>
          </p:cNvSpPr>
          <p:nvPr>
            <p:ph type="dt" sz="half" idx="10"/>
          </p:nvPr>
        </p:nvSpPr>
        <p:spPr/>
        <p:txBody>
          <a:bodyPr/>
          <a:lstStyle/>
          <a:p>
            <a:fld id="{96D4E87E-1FD0-9C4A-ADD0-9D93A7AB99E4}" type="datetimeFigureOut">
              <a:rPr lang="en-US" smtClean="0"/>
              <a:t>4/9/20</a:t>
            </a:fld>
            <a:endParaRPr lang="en-US"/>
          </a:p>
        </p:txBody>
      </p:sp>
      <p:sp>
        <p:nvSpPr>
          <p:cNvPr id="3" name="Footer Placeholder 2">
            <a:extLst>
              <a:ext uri="{FF2B5EF4-FFF2-40B4-BE49-F238E27FC236}">
                <a16:creationId xmlns:a16="http://schemas.microsoft.com/office/drawing/2014/main" id="{1DDFB3C3-5B4B-4048-882E-9B49211859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1B9C40-D485-B543-A8CC-A43E6D1C1836}"/>
              </a:ext>
            </a:extLst>
          </p:cNvPr>
          <p:cNvSpPr>
            <a:spLocks noGrp="1"/>
          </p:cNvSpPr>
          <p:nvPr>
            <p:ph type="sldNum" sz="quarter" idx="12"/>
          </p:nvPr>
        </p:nvSpPr>
        <p:spPr/>
        <p:txBody>
          <a:bodyPr/>
          <a:lstStyle/>
          <a:p>
            <a:fld id="{B7B3E458-BD72-3746-BCC8-D97053832AA6}" type="slidenum">
              <a:rPr lang="en-US" smtClean="0"/>
              <a:t>‹#›</a:t>
            </a:fld>
            <a:endParaRPr lang="en-US"/>
          </a:p>
        </p:txBody>
      </p:sp>
    </p:spTree>
    <p:extLst>
      <p:ext uri="{BB962C8B-B14F-4D97-AF65-F5344CB8AC3E}">
        <p14:creationId xmlns:p14="http://schemas.microsoft.com/office/powerpoint/2010/main" val="2098151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C95B1-2C0E-644B-AA27-DA3C5E28B1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9302DD1-B087-0D46-981C-9EDBE659AF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01763E-48E3-F147-AFBE-77A1D2BDC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4E85AA-F91A-D24E-9302-518F212CF2FD}"/>
              </a:ext>
            </a:extLst>
          </p:cNvPr>
          <p:cNvSpPr>
            <a:spLocks noGrp="1"/>
          </p:cNvSpPr>
          <p:nvPr>
            <p:ph type="dt" sz="half" idx="10"/>
          </p:nvPr>
        </p:nvSpPr>
        <p:spPr/>
        <p:txBody>
          <a:bodyPr/>
          <a:lstStyle/>
          <a:p>
            <a:fld id="{96D4E87E-1FD0-9C4A-ADD0-9D93A7AB99E4}" type="datetimeFigureOut">
              <a:rPr lang="en-US" smtClean="0"/>
              <a:t>4/9/20</a:t>
            </a:fld>
            <a:endParaRPr lang="en-US"/>
          </a:p>
        </p:txBody>
      </p:sp>
      <p:sp>
        <p:nvSpPr>
          <p:cNvPr id="6" name="Footer Placeholder 5">
            <a:extLst>
              <a:ext uri="{FF2B5EF4-FFF2-40B4-BE49-F238E27FC236}">
                <a16:creationId xmlns:a16="http://schemas.microsoft.com/office/drawing/2014/main" id="{1377CC1C-260E-1844-A4D8-E31524B91B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E6B1EE-852C-144F-9C1C-F3A8F35D9450}"/>
              </a:ext>
            </a:extLst>
          </p:cNvPr>
          <p:cNvSpPr>
            <a:spLocks noGrp="1"/>
          </p:cNvSpPr>
          <p:nvPr>
            <p:ph type="sldNum" sz="quarter" idx="12"/>
          </p:nvPr>
        </p:nvSpPr>
        <p:spPr/>
        <p:txBody>
          <a:bodyPr/>
          <a:lstStyle/>
          <a:p>
            <a:fld id="{B7B3E458-BD72-3746-BCC8-D97053832AA6}" type="slidenum">
              <a:rPr lang="en-US" smtClean="0"/>
              <a:t>‹#›</a:t>
            </a:fld>
            <a:endParaRPr lang="en-US"/>
          </a:p>
        </p:txBody>
      </p:sp>
    </p:spTree>
    <p:extLst>
      <p:ext uri="{BB962C8B-B14F-4D97-AF65-F5344CB8AC3E}">
        <p14:creationId xmlns:p14="http://schemas.microsoft.com/office/powerpoint/2010/main" val="1404582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204AF-9FD9-AA4A-91B5-7348FDF4EF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34ADC3E-7303-9C4F-B3B6-8315898C15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AC7DE7F-673E-8E48-8B5C-D6A61A2DF2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64312F-0D7A-8441-8D9F-00BA339A31EA}"/>
              </a:ext>
            </a:extLst>
          </p:cNvPr>
          <p:cNvSpPr>
            <a:spLocks noGrp="1"/>
          </p:cNvSpPr>
          <p:nvPr>
            <p:ph type="dt" sz="half" idx="10"/>
          </p:nvPr>
        </p:nvSpPr>
        <p:spPr/>
        <p:txBody>
          <a:bodyPr/>
          <a:lstStyle/>
          <a:p>
            <a:fld id="{96D4E87E-1FD0-9C4A-ADD0-9D93A7AB99E4}" type="datetimeFigureOut">
              <a:rPr lang="en-US" smtClean="0"/>
              <a:t>4/9/20</a:t>
            </a:fld>
            <a:endParaRPr lang="en-US"/>
          </a:p>
        </p:txBody>
      </p:sp>
      <p:sp>
        <p:nvSpPr>
          <p:cNvPr id="6" name="Footer Placeholder 5">
            <a:extLst>
              <a:ext uri="{FF2B5EF4-FFF2-40B4-BE49-F238E27FC236}">
                <a16:creationId xmlns:a16="http://schemas.microsoft.com/office/drawing/2014/main" id="{1A20DF6C-D8A2-7B4E-95E8-BB5D4D7324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CB309A-5033-404B-BC66-D81595BD9824}"/>
              </a:ext>
            </a:extLst>
          </p:cNvPr>
          <p:cNvSpPr>
            <a:spLocks noGrp="1"/>
          </p:cNvSpPr>
          <p:nvPr>
            <p:ph type="sldNum" sz="quarter" idx="12"/>
          </p:nvPr>
        </p:nvSpPr>
        <p:spPr/>
        <p:txBody>
          <a:bodyPr/>
          <a:lstStyle/>
          <a:p>
            <a:fld id="{B7B3E458-BD72-3746-BCC8-D97053832AA6}" type="slidenum">
              <a:rPr lang="en-US" smtClean="0"/>
              <a:t>‹#›</a:t>
            </a:fld>
            <a:endParaRPr lang="en-US"/>
          </a:p>
        </p:txBody>
      </p:sp>
    </p:spTree>
    <p:extLst>
      <p:ext uri="{BB962C8B-B14F-4D97-AF65-F5344CB8AC3E}">
        <p14:creationId xmlns:p14="http://schemas.microsoft.com/office/powerpoint/2010/main" val="1771536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42ADB9-9382-4747-A228-69181B6748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6AC783B-20F6-5E43-93F0-C99BA9574F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B6E25A-8CD7-754A-B983-17AD779125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D4E87E-1FD0-9C4A-ADD0-9D93A7AB99E4}" type="datetimeFigureOut">
              <a:rPr lang="en-US" smtClean="0"/>
              <a:t>4/9/20</a:t>
            </a:fld>
            <a:endParaRPr lang="en-US"/>
          </a:p>
        </p:txBody>
      </p:sp>
      <p:sp>
        <p:nvSpPr>
          <p:cNvPr id="5" name="Footer Placeholder 4">
            <a:extLst>
              <a:ext uri="{FF2B5EF4-FFF2-40B4-BE49-F238E27FC236}">
                <a16:creationId xmlns:a16="http://schemas.microsoft.com/office/drawing/2014/main" id="{D2832F2D-BFBD-5F45-A54D-CEF9825B85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F5B2189-1707-D64D-BE77-0B7F8251ED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B3E458-BD72-3746-BCC8-D97053832AA6}" type="slidenum">
              <a:rPr lang="en-US" smtClean="0"/>
              <a:t>‹#›</a:t>
            </a:fld>
            <a:endParaRPr lang="en-US"/>
          </a:p>
        </p:txBody>
      </p:sp>
    </p:spTree>
    <p:extLst>
      <p:ext uri="{BB962C8B-B14F-4D97-AF65-F5344CB8AC3E}">
        <p14:creationId xmlns:p14="http://schemas.microsoft.com/office/powerpoint/2010/main" val="20345468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0">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CCAC8C-711B-6040-A091-E04EB2EA95D9}"/>
              </a:ext>
            </a:extLst>
          </p:cNvPr>
          <p:cNvSpPr>
            <a:spLocks noGrp="1"/>
          </p:cNvSpPr>
          <p:nvPr>
            <p:ph type="ctrTitle"/>
          </p:nvPr>
        </p:nvSpPr>
        <p:spPr>
          <a:xfrm>
            <a:off x="674237" y="914400"/>
            <a:ext cx="3657600" cy="2887579"/>
          </a:xfrm>
        </p:spPr>
        <p:txBody>
          <a:bodyPr>
            <a:normAutofit/>
          </a:bodyPr>
          <a:lstStyle/>
          <a:p>
            <a:r>
              <a:rPr lang="en-US" sz="4800" dirty="0">
                <a:solidFill>
                  <a:srgbClr val="FFFFFF"/>
                </a:solidFill>
              </a:rPr>
              <a:t>Parallelization using OpenMP</a:t>
            </a:r>
          </a:p>
        </p:txBody>
      </p:sp>
      <p:sp>
        <p:nvSpPr>
          <p:cNvPr id="3" name="Subtitle 2">
            <a:extLst>
              <a:ext uri="{FF2B5EF4-FFF2-40B4-BE49-F238E27FC236}">
                <a16:creationId xmlns:a16="http://schemas.microsoft.com/office/drawing/2014/main" id="{AECF3BEA-528F-324D-A445-22A46A61DADD}"/>
              </a:ext>
            </a:extLst>
          </p:cNvPr>
          <p:cNvSpPr>
            <a:spLocks noGrp="1"/>
          </p:cNvSpPr>
          <p:nvPr>
            <p:ph type="subTitle" idx="1"/>
          </p:nvPr>
        </p:nvSpPr>
        <p:spPr>
          <a:xfrm>
            <a:off x="674237" y="4170501"/>
            <a:ext cx="3657600" cy="1525597"/>
          </a:xfrm>
        </p:spPr>
        <p:txBody>
          <a:bodyPr>
            <a:normAutofit/>
          </a:bodyPr>
          <a:lstStyle/>
          <a:p>
            <a:r>
              <a:rPr lang="en-US" sz="2000" dirty="0">
                <a:solidFill>
                  <a:srgbClr val="FFFFFF"/>
                </a:solidFill>
              </a:rPr>
              <a:t>Rijish Ganguly</a:t>
            </a:r>
          </a:p>
          <a:p>
            <a:r>
              <a:rPr lang="en-US" sz="2000" dirty="0">
                <a:solidFill>
                  <a:srgbClr val="FFFFFF"/>
                </a:solidFill>
              </a:rPr>
              <a:t>MS Exam</a:t>
            </a:r>
          </a:p>
        </p:txBody>
      </p:sp>
      <p:cxnSp>
        <p:nvCxnSpPr>
          <p:cNvPr id="26" name="Straight Connector 22">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Picture 4" descr="A close up of a sign&#10;&#10;Description automatically generated">
            <a:extLst>
              <a:ext uri="{FF2B5EF4-FFF2-40B4-BE49-F238E27FC236}">
                <a16:creationId xmlns:a16="http://schemas.microsoft.com/office/drawing/2014/main" id="{96A0A0F0-2A05-924E-A206-C02C85DD5C52}"/>
              </a:ext>
            </a:extLst>
          </p:cNvPr>
          <p:cNvPicPr>
            <a:picLocks noChangeAspect="1"/>
          </p:cNvPicPr>
          <p:nvPr/>
        </p:nvPicPr>
        <p:blipFill>
          <a:blip r:embed="rId2"/>
          <a:stretch>
            <a:fillRect/>
          </a:stretch>
        </p:blipFill>
        <p:spPr>
          <a:xfrm>
            <a:off x="5153822" y="1696282"/>
            <a:ext cx="6553545" cy="3473378"/>
          </a:xfrm>
          <a:prstGeom prst="rect">
            <a:avLst/>
          </a:prstGeom>
        </p:spPr>
      </p:pic>
    </p:spTree>
    <p:extLst>
      <p:ext uri="{BB962C8B-B14F-4D97-AF65-F5344CB8AC3E}">
        <p14:creationId xmlns:p14="http://schemas.microsoft.com/office/powerpoint/2010/main" val="4230432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3A58148-D452-4F6F-A2FE-EED968DE1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86463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D85ECE9-A163-D04B-A70D-33DECE94A016}"/>
              </a:ext>
            </a:extLst>
          </p:cNvPr>
          <p:cNvSpPr>
            <a:spLocks noGrp="1"/>
          </p:cNvSpPr>
          <p:nvPr>
            <p:ph type="title"/>
          </p:nvPr>
        </p:nvSpPr>
        <p:spPr>
          <a:xfrm>
            <a:off x="312724" y="3433763"/>
            <a:ext cx="3389481" cy="1160539"/>
          </a:xfrm>
        </p:spPr>
        <p:txBody>
          <a:bodyPr anchor="t">
            <a:normAutofit/>
          </a:bodyPr>
          <a:lstStyle/>
          <a:p>
            <a:pPr algn="ctr"/>
            <a:r>
              <a:rPr lang="en-US" sz="4000" dirty="0">
                <a:solidFill>
                  <a:schemeClr val="bg1"/>
                </a:solidFill>
              </a:rPr>
              <a:t>Atomic Operations</a:t>
            </a:r>
          </a:p>
        </p:txBody>
      </p:sp>
      <p:pic>
        <p:nvPicPr>
          <p:cNvPr id="7" name="Graphic 6" descr="Database">
            <a:extLst>
              <a:ext uri="{FF2B5EF4-FFF2-40B4-BE49-F238E27FC236}">
                <a16:creationId xmlns:a16="http://schemas.microsoft.com/office/drawing/2014/main" id="{B8F4FA5F-CD07-4ABC-A472-344E9AEE366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02271" y="2122544"/>
            <a:ext cx="914400" cy="914400"/>
          </a:xfrm>
          <a:prstGeom prst="rect">
            <a:avLst/>
          </a:prstGeom>
        </p:spPr>
      </p:pic>
      <p:sp>
        <p:nvSpPr>
          <p:cNvPr id="3" name="Content Placeholder 2">
            <a:extLst>
              <a:ext uri="{FF2B5EF4-FFF2-40B4-BE49-F238E27FC236}">
                <a16:creationId xmlns:a16="http://schemas.microsoft.com/office/drawing/2014/main" id="{56C38DF8-2715-6043-B357-6D35459C7A6C}"/>
              </a:ext>
            </a:extLst>
          </p:cNvPr>
          <p:cNvSpPr>
            <a:spLocks noGrp="1"/>
          </p:cNvSpPr>
          <p:nvPr>
            <p:ph idx="1"/>
          </p:nvPr>
        </p:nvSpPr>
        <p:spPr>
          <a:xfrm>
            <a:off x="4330719" y="641615"/>
            <a:ext cx="7289799" cy="5533496"/>
          </a:xfrm>
        </p:spPr>
        <p:txBody>
          <a:bodyPr anchor="ctr">
            <a:normAutofit fontScale="92500" lnSpcReduction="10000"/>
          </a:bodyPr>
          <a:lstStyle/>
          <a:p>
            <a:r>
              <a:rPr lang="en-US" dirty="0">
                <a:solidFill>
                  <a:srgbClr val="002060"/>
                </a:solidFill>
              </a:rPr>
              <a:t>Atomic operations in concurrent programming are program operations that run completely independently of any other processes</a:t>
            </a:r>
          </a:p>
          <a:p>
            <a:r>
              <a:rPr lang="en-US" dirty="0">
                <a:solidFill>
                  <a:srgbClr val="002060"/>
                </a:solidFill>
              </a:rPr>
              <a:t>During an atomic operation, a processor can read and write a location during the same data transmission. In this way, another input/output mechanism or processor cannot perform memory reading or writing tasks until the atomic operation has finished</a:t>
            </a:r>
          </a:p>
          <a:p>
            <a:r>
              <a:rPr lang="en-US" dirty="0">
                <a:solidFill>
                  <a:srgbClr val="002060"/>
                </a:solidFill>
              </a:rPr>
              <a:t>Mutex Locks suspend thread execution, freeing up CPU resources for other tasks, but incurs context-switching overhead when stopping/restarting the thread. On the contrary, threads attempting atomic operations don't wait and keep trying until success, so they don't incur context-switching overhead</a:t>
            </a:r>
          </a:p>
        </p:txBody>
      </p:sp>
    </p:spTree>
    <p:extLst>
      <p:ext uri="{BB962C8B-B14F-4D97-AF65-F5344CB8AC3E}">
        <p14:creationId xmlns:p14="http://schemas.microsoft.com/office/powerpoint/2010/main" val="1778285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A3C76-23E8-B74F-BFFD-CE3CF86B16D5}"/>
              </a:ext>
            </a:extLst>
          </p:cNvPr>
          <p:cNvSpPr>
            <a:spLocks noGrp="1"/>
          </p:cNvSpPr>
          <p:nvPr>
            <p:ph type="title"/>
          </p:nvPr>
        </p:nvSpPr>
        <p:spPr>
          <a:xfrm>
            <a:off x="7237141" y="338999"/>
            <a:ext cx="3790670" cy="798426"/>
          </a:xfrm>
          <a:noFill/>
        </p:spPr>
        <p:txBody>
          <a:bodyPr vert="horz" lIns="91440" tIns="45720" rIns="91440" bIns="45720" rtlCol="0" anchor="b">
            <a:normAutofit/>
          </a:bodyPr>
          <a:lstStyle/>
          <a:p>
            <a:r>
              <a:rPr lang="en-US" sz="4000" u="sng" dirty="0">
                <a:solidFill>
                  <a:srgbClr val="002060"/>
                </a:solidFill>
              </a:rPr>
              <a:t>Atomic Update</a:t>
            </a:r>
          </a:p>
        </p:txBody>
      </p:sp>
      <p:pic>
        <p:nvPicPr>
          <p:cNvPr id="5" name="Content Placeholder 4" descr="A screenshot of a computer screen&#10;&#10;Description automatically generated">
            <a:extLst>
              <a:ext uri="{FF2B5EF4-FFF2-40B4-BE49-F238E27FC236}">
                <a16:creationId xmlns:a16="http://schemas.microsoft.com/office/drawing/2014/main" id="{59985E03-2302-1D4F-9E20-DD78ACCECE0B}"/>
              </a:ext>
            </a:extLst>
          </p:cNvPr>
          <p:cNvPicPr>
            <a:picLocks noGrp="1" noChangeAspect="1"/>
          </p:cNvPicPr>
          <p:nvPr>
            <p:ph idx="1"/>
          </p:nvPr>
        </p:nvPicPr>
        <p:blipFill rotWithShape="1">
          <a:blip r:embed="rId2"/>
          <a:srcRect t="174" r="-2" b="2666"/>
          <a:stretch/>
        </p:blipFill>
        <p:spPr>
          <a:xfrm>
            <a:off x="20" y="10"/>
            <a:ext cx="6105635" cy="6857990"/>
          </a:xfrm>
          <a:prstGeom prst="rect">
            <a:avLst/>
          </a:prstGeom>
        </p:spPr>
      </p:pic>
      <p:sp>
        <p:nvSpPr>
          <p:cNvPr id="6" name="TextBox 5">
            <a:extLst>
              <a:ext uri="{FF2B5EF4-FFF2-40B4-BE49-F238E27FC236}">
                <a16:creationId xmlns:a16="http://schemas.microsoft.com/office/drawing/2014/main" id="{FB35B1CC-59B7-0847-BF20-9DDA9EA006DD}"/>
              </a:ext>
            </a:extLst>
          </p:cNvPr>
          <p:cNvSpPr txBox="1"/>
          <p:nvPr/>
        </p:nvSpPr>
        <p:spPr>
          <a:xfrm>
            <a:off x="6478859" y="1884556"/>
            <a:ext cx="5196468" cy="2677656"/>
          </a:xfrm>
          <a:prstGeom prst="rect">
            <a:avLst/>
          </a:prstGeom>
          <a:noFill/>
        </p:spPr>
        <p:txBody>
          <a:bodyPr wrap="square" rtlCol="0">
            <a:spAutoFit/>
          </a:bodyPr>
          <a:lstStyle/>
          <a:p>
            <a:r>
              <a:rPr lang="en-US" sz="2400" dirty="0">
                <a:solidFill>
                  <a:srgbClr val="002060"/>
                </a:solidFill>
              </a:rPr>
              <a:t>atomic () - The </a:t>
            </a:r>
            <a:r>
              <a:rPr lang="en-US" sz="2400" dirty="0" err="1">
                <a:solidFill>
                  <a:srgbClr val="002060"/>
                </a:solidFill>
              </a:rPr>
              <a:t>omp</a:t>
            </a:r>
            <a:r>
              <a:rPr lang="en-US" sz="2400" dirty="0">
                <a:solidFill>
                  <a:srgbClr val="002060"/>
                </a:solidFill>
              </a:rPr>
              <a:t> atomic directive allows access of a specific memory location atomically. It ensures that race conditions are avoided through direct control of concurrent threads that might read or write to or from the particular memory location. </a:t>
            </a:r>
          </a:p>
        </p:txBody>
      </p:sp>
    </p:spTree>
    <p:extLst>
      <p:ext uri="{BB962C8B-B14F-4D97-AF65-F5344CB8AC3E}">
        <p14:creationId xmlns:p14="http://schemas.microsoft.com/office/powerpoint/2010/main" val="12143485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5E5FE-A5E6-8941-87B4-50BC6E6129AF}"/>
              </a:ext>
            </a:extLst>
          </p:cNvPr>
          <p:cNvSpPr>
            <a:spLocks noGrp="1"/>
          </p:cNvSpPr>
          <p:nvPr>
            <p:ph type="title"/>
          </p:nvPr>
        </p:nvSpPr>
        <p:spPr>
          <a:xfrm>
            <a:off x="7309625" y="221417"/>
            <a:ext cx="3746064" cy="764973"/>
          </a:xfrm>
          <a:noFill/>
        </p:spPr>
        <p:txBody>
          <a:bodyPr vert="horz" lIns="91440" tIns="45720" rIns="91440" bIns="45720" rtlCol="0" anchor="b">
            <a:normAutofit/>
          </a:bodyPr>
          <a:lstStyle/>
          <a:p>
            <a:r>
              <a:rPr lang="en-US" sz="4000" u="sng" dirty="0">
                <a:solidFill>
                  <a:srgbClr val="002060"/>
                </a:solidFill>
              </a:rPr>
              <a:t>Creative Method</a:t>
            </a:r>
          </a:p>
        </p:txBody>
      </p:sp>
      <p:pic>
        <p:nvPicPr>
          <p:cNvPr id="5" name="Content Placeholder 4">
            <a:extLst>
              <a:ext uri="{FF2B5EF4-FFF2-40B4-BE49-F238E27FC236}">
                <a16:creationId xmlns:a16="http://schemas.microsoft.com/office/drawing/2014/main" id="{2CD31DBC-CF23-5B48-9F07-71C2B2E13F45}"/>
              </a:ext>
            </a:extLst>
          </p:cNvPr>
          <p:cNvPicPr>
            <a:picLocks noGrp="1" noChangeAspect="1"/>
          </p:cNvPicPr>
          <p:nvPr>
            <p:ph idx="1"/>
          </p:nvPr>
        </p:nvPicPr>
        <p:blipFill>
          <a:blip r:embed="rId2"/>
          <a:srcRect/>
          <a:stretch/>
        </p:blipFill>
        <p:spPr>
          <a:xfrm>
            <a:off x="-43489" y="10"/>
            <a:ext cx="6501160" cy="6857990"/>
          </a:xfrm>
          <a:prstGeom prst="rect">
            <a:avLst/>
          </a:prstGeom>
        </p:spPr>
      </p:pic>
      <p:sp>
        <p:nvSpPr>
          <p:cNvPr id="6" name="TextBox 5">
            <a:extLst>
              <a:ext uri="{FF2B5EF4-FFF2-40B4-BE49-F238E27FC236}">
                <a16:creationId xmlns:a16="http://schemas.microsoft.com/office/drawing/2014/main" id="{FEC57E4B-558D-2648-8301-3B13908951E0}"/>
              </a:ext>
            </a:extLst>
          </p:cNvPr>
          <p:cNvSpPr txBox="1"/>
          <p:nvPr/>
        </p:nvSpPr>
        <p:spPr>
          <a:xfrm>
            <a:off x="7449014" y="1282390"/>
            <a:ext cx="3467285" cy="4893647"/>
          </a:xfrm>
          <a:prstGeom prst="rect">
            <a:avLst/>
          </a:prstGeom>
          <a:noFill/>
        </p:spPr>
        <p:txBody>
          <a:bodyPr wrap="square" rtlCol="0">
            <a:spAutoFit/>
          </a:bodyPr>
          <a:lstStyle/>
          <a:p>
            <a:r>
              <a:rPr lang="en-US" sz="2400" dirty="0">
                <a:solidFill>
                  <a:srgbClr val="002060"/>
                </a:solidFill>
              </a:rPr>
              <a:t>This method uses an idea like reduction where we use a two-dimensional array. We make copies of the original histogram array per thread and perform the updates per thread.</a:t>
            </a:r>
          </a:p>
          <a:p>
            <a:endParaRPr lang="en-US" sz="2400" dirty="0">
              <a:solidFill>
                <a:srgbClr val="002060"/>
              </a:solidFill>
            </a:endParaRPr>
          </a:p>
          <a:p>
            <a:r>
              <a:rPr lang="en-US" sz="2400" dirty="0">
                <a:solidFill>
                  <a:srgbClr val="002060"/>
                </a:solidFill>
              </a:rPr>
              <a:t>The final histogram array is the resulting sum of the thread-wise histogram arrays.</a:t>
            </a:r>
          </a:p>
        </p:txBody>
      </p:sp>
    </p:spTree>
    <p:extLst>
      <p:ext uri="{BB962C8B-B14F-4D97-AF65-F5344CB8AC3E}">
        <p14:creationId xmlns:p14="http://schemas.microsoft.com/office/powerpoint/2010/main" val="2154988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35D61A1-8484-4749-8AD0-A3455E0753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7E699D-12A7-4345-B52A-17F2341F43FE}"/>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dirty="0">
                <a:solidFill>
                  <a:srgbClr val="002060"/>
                </a:solidFill>
              </a:rPr>
              <a:t>Performance Results</a:t>
            </a:r>
          </a:p>
        </p:txBody>
      </p:sp>
      <p:sp>
        <p:nvSpPr>
          <p:cNvPr id="12" name="Rounded Rectangle 5">
            <a:extLst>
              <a:ext uri="{FF2B5EF4-FFF2-40B4-BE49-F238E27FC236}">
                <a16:creationId xmlns:a16="http://schemas.microsoft.com/office/drawing/2014/main" id="{1447903E-2B66-479D-959B-F2EBB2CC9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28801"/>
            <a:ext cx="10515600" cy="436245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CBCF0569-2F3F-B242-B6DD-6C5CAD565B4E}"/>
              </a:ext>
            </a:extLst>
          </p:cNvPr>
          <p:cNvSpPr>
            <a:spLocks noGrp="1"/>
          </p:cNvSpPr>
          <p:nvPr>
            <p:ph idx="1"/>
          </p:nvPr>
        </p:nvSpPr>
        <p:spPr/>
        <p:txBody>
          <a:bodyPr/>
          <a:lstStyle/>
          <a:p>
            <a:pPr marL="0" indent="0">
              <a:buNone/>
            </a:pPr>
            <a:endParaRPr lang="en-US" dirty="0"/>
          </a:p>
        </p:txBody>
      </p:sp>
      <p:pic>
        <p:nvPicPr>
          <p:cNvPr id="9" name="Picture 8" descr="A picture containing hitting, holding, display, swinging&#10;&#10;Description automatically generated">
            <a:extLst>
              <a:ext uri="{FF2B5EF4-FFF2-40B4-BE49-F238E27FC236}">
                <a16:creationId xmlns:a16="http://schemas.microsoft.com/office/drawing/2014/main" id="{463AA928-6726-0041-A717-54BE71F46CAB}"/>
              </a:ext>
            </a:extLst>
          </p:cNvPr>
          <p:cNvPicPr>
            <a:picLocks noChangeAspect="1"/>
          </p:cNvPicPr>
          <p:nvPr/>
        </p:nvPicPr>
        <p:blipFill>
          <a:blip r:embed="rId3"/>
          <a:stretch>
            <a:fillRect/>
          </a:stretch>
        </p:blipFill>
        <p:spPr>
          <a:xfrm>
            <a:off x="884663" y="1850252"/>
            <a:ext cx="10515600" cy="4351338"/>
          </a:xfrm>
          <a:prstGeom prst="rect">
            <a:avLst/>
          </a:prstGeom>
        </p:spPr>
      </p:pic>
    </p:spTree>
    <p:extLst>
      <p:ext uri="{BB962C8B-B14F-4D97-AF65-F5344CB8AC3E}">
        <p14:creationId xmlns:p14="http://schemas.microsoft.com/office/powerpoint/2010/main" val="3368327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ACEC7-D031-DD4B-BAD4-7CA1FCACD469}"/>
              </a:ext>
            </a:extLst>
          </p:cNvPr>
          <p:cNvSpPr>
            <a:spLocks noGrp="1"/>
          </p:cNvSpPr>
          <p:nvPr>
            <p:ph type="title"/>
          </p:nvPr>
        </p:nvSpPr>
        <p:spPr>
          <a:xfrm>
            <a:off x="6360678" y="640749"/>
            <a:ext cx="2445452" cy="953875"/>
          </a:xfrm>
          <a:ln>
            <a:noFill/>
          </a:ln>
        </p:spPr>
        <p:txBody>
          <a:bodyPr vert="horz" lIns="91440" tIns="45720" rIns="91440" bIns="45720" rtlCol="0">
            <a:normAutofit/>
          </a:bodyPr>
          <a:lstStyle/>
          <a:p>
            <a:r>
              <a:rPr lang="en-US" sz="4800" b="1" u="sng" dirty="0"/>
              <a:t>Speedup</a:t>
            </a:r>
          </a:p>
        </p:txBody>
      </p:sp>
      <p:pic>
        <p:nvPicPr>
          <p:cNvPr id="11" name="Picture 10" descr="A screenshot of a cell phone&#10;&#10;Description automatically generated">
            <a:extLst>
              <a:ext uri="{FF2B5EF4-FFF2-40B4-BE49-F238E27FC236}">
                <a16:creationId xmlns:a16="http://schemas.microsoft.com/office/drawing/2014/main" id="{3DF6D7E1-FF3D-3944-8AA4-46ABC897BBDB}"/>
              </a:ext>
            </a:extLst>
          </p:cNvPr>
          <p:cNvPicPr>
            <a:picLocks noChangeAspect="1"/>
          </p:cNvPicPr>
          <p:nvPr/>
        </p:nvPicPr>
        <p:blipFill rotWithShape="1">
          <a:blip r:embed="rId2"/>
          <a:srcRect l="1025" r="3" b="3"/>
          <a:stretch/>
        </p:blipFill>
        <p:spPr>
          <a:xfrm>
            <a:off x="0" y="55196"/>
            <a:ext cx="3836020" cy="1899119"/>
          </a:xfrm>
          <a:prstGeom prst="rect">
            <a:avLst/>
          </a:prstGeom>
        </p:spPr>
      </p:pic>
      <p:sp>
        <p:nvSpPr>
          <p:cNvPr id="9" name="Content Placeholder 8">
            <a:extLst>
              <a:ext uri="{FF2B5EF4-FFF2-40B4-BE49-F238E27FC236}">
                <a16:creationId xmlns:a16="http://schemas.microsoft.com/office/drawing/2014/main" id="{F075F07A-7646-B141-AC52-4832C4BFB908}"/>
              </a:ext>
            </a:extLst>
          </p:cNvPr>
          <p:cNvSpPr>
            <a:spLocks noGrp="1"/>
          </p:cNvSpPr>
          <p:nvPr>
            <p:ph idx="1"/>
          </p:nvPr>
        </p:nvSpPr>
        <p:spPr>
          <a:xfrm>
            <a:off x="4970109" y="2121408"/>
            <a:ext cx="5523189" cy="2049148"/>
          </a:xfrm>
        </p:spPr>
        <p:txBody>
          <a:bodyPr>
            <a:normAutofit/>
          </a:bodyPr>
          <a:lstStyle/>
          <a:p>
            <a:r>
              <a:rPr lang="en-US" sz="2000" dirty="0"/>
              <a:t>The sequential version of the program is much faster than the parallel implementations as the time spent doing operations on each iteration in our program is very small and there is a significant overhead involved with creating and managing multiple threads.</a:t>
            </a:r>
          </a:p>
          <a:p>
            <a:pPr marL="0" indent="0">
              <a:buNone/>
            </a:pPr>
            <a:endParaRPr lang="en-US" sz="2000" dirty="0"/>
          </a:p>
        </p:txBody>
      </p:sp>
      <p:pic>
        <p:nvPicPr>
          <p:cNvPr id="15" name="Picture 14" descr="A screenshot of a cell phone&#10;&#10;Description automatically generated">
            <a:extLst>
              <a:ext uri="{FF2B5EF4-FFF2-40B4-BE49-F238E27FC236}">
                <a16:creationId xmlns:a16="http://schemas.microsoft.com/office/drawing/2014/main" id="{C47DE8DA-3968-A343-A101-6854FC6D3F11}"/>
              </a:ext>
            </a:extLst>
          </p:cNvPr>
          <p:cNvPicPr>
            <a:picLocks noChangeAspect="1"/>
          </p:cNvPicPr>
          <p:nvPr/>
        </p:nvPicPr>
        <p:blipFill>
          <a:blip r:embed="rId3"/>
          <a:stretch>
            <a:fillRect/>
          </a:stretch>
        </p:blipFill>
        <p:spPr>
          <a:xfrm>
            <a:off x="0" y="2021223"/>
            <a:ext cx="3836020" cy="2301612"/>
          </a:xfrm>
          <a:prstGeom prst="rect">
            <a:avLst/>
          </a:prstGeom>
        </p:spPr>
      </p:pic>
      <p:pic>
        <p:nvPicPr>
          <p:cNvPr id="17" name="Picture 16" descr="A screenshot of a cell phone&#10;&#10;Description automatically generated">
            <a:extLst>
              <a:ext uri="{FF2B5EF4-FFF2-40B4-BE49-F238E27FC236}">
                <a16:creationId xmlns:a16="http://schemas.microsoft.com/office/drawing/2014/main" id="{D9F5314F-9F93-454E-856C-11AEF53907E6}"/>
              </a:ext>
            </a:extLst>
          </p:cNvPr>
          <p:cNvPicPr>
            <a:picLocks noChangeAspect="1"/>
          </p:cNvPicPr>
          <p:nvPr/>
        </p:nvPicPr>
        <p:blipFill>
          <a:blip r:embed="rId4"/>
          <a:stretch>
            <a:fillRect/>
          </a:stretch>
        </p:blipFill>
        <p:spPr>
          <a:xfrm>
            <a:off x="0" y="4389742"/>
            <a:ext cx="3836020" cy="2301612"/>
          </a:xfrm>
          <a:prstGeom prst="rect">
            <a:avLst/>
          </a:prstGeom>
        </p:spPr>
      </p:pic>
    </p:spTree>
    <p:extLst>
      <p:ext uri="{BB962C8B-B14F-4D97-AF65-F5344CB8AC3E}">
        <p14:creationId xmlns:p14="http://schemas.microsoft.com/office/powerpoint/2010/main" val="3868557586"/>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3657600"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523F26-26CB-674E-A13E-03C10F49F2C9}"/>
              </a:ext>
            </a:extLst>
          </p:cNvPr>
          <p:cNvSpPr>
            <a:spLocks noGrp="1"/>
          </p:cNvSpPr>
          <p:nvPr>
            <p:ph type="title"/>
          </p:nvPr>
        </p:nvSpPr>
        <p:spPr>
          <a:xfrm>
            <a:off x="672418" y="2465925"/>
            <a:ext cx="3219357" cy="701021"/>
          </a:xfrm>
        </p:spPr>
        <p:txBody>
          <a:bodyPr>
            <a:normAutofit/>
          </a:bodyPr>
          <a:lstStyle/>
          <a:p>
            <a:r>
              <a:rPr lang="en-US" dirty="0">
                <a:solidFill>
                  <a:schemeClr val="bg1"/>
                </a:solidFill>
              </a:rPr>
              <a:t>Conclusion</a:t>
            </a:r>
          </a:p>
        </p:txBody>
      </p:sp>
      <p:graphicFrame>
        <p:nvGraphicFramePr>
          <p:cNvPr id="5" name="Content Placeholder 2">
            <a:extLst>
              <a:ext uri="{FF2B5EF4-FFF2-40B4-BE49-F238E27FC236}">
                <a16:creationId xmlns:a16="http://schemas.microsoft.com/office/drawing/2014/main" id="{48588F4D-A43F-47F0-974B-CFFF6F21BCB0}"/>
              </a:ext>
            </a:extLst>
          </p:cNvPr>
          <p:cNvGraphicFramePr>
            <a:graphicFrameLocks noGrp="1"/>
          </p:cNvGraphicFramePr>
          <p:nvPr>
            <p:ph idx="1"/>
            <p:extLst>
              <p:ext uri="{D42A27DB-BD31-4B8C-83A1-F6EECF244321}">
                <p14:modId xmlns:p14="http://schemas.microsoft.com/office/powerpoint/2010/main" val="691260254"/>
              </p:ext>
            </p:extLst>
          </p:nvPr>
        </p:nvGraphicFramePr>
        <p:xfrm>
          <a:off x="4517136" y="303591"/>
          <a:ext cx="7242048" cy="58967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39953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4D3FD-4423-B74C-8A8A-607EF4E85B0A}"/>
              </a:ext>
            </a:extLst>
          </p:cNvPr>
          <p:cNvSpPr>
            <a:spLocks noGrp="1"/>
          </p:cNvSpPr>
          <p:nvPr>
            <p:ph type="title"/>
          </p:nvPr>
        </p:nvSpPr>
        <p:spPr>
          <a:xfrm>
            <a:off x="6096000" y="225256"/>
            <a:ext cx="5314536" cy="1325563"/>
          </a:xfrm>
        </p:spPr>
        <p:txBody>
          <a:bodyPr>
            <a:normAutofit/>
          </a:bodyPr>
          <a:lstStyle/>
          <a:p>
            <a:r>
              <a:rPr lang="en-US" dirty="0"/>
              <a:t>OpenMP</a:t>
            </a:r>
          </a:p>
        </p:txBody>
      </p:sp>
      <p:sp>
        <p:nvSpPr>
          <p:cNvPr id="10" name="Freeform: Shape 9">
            <a:extLst>
              <a:ext uri="{FF2B5EF4-FFF2-40B4-BE49-F238E27FC236}">
                <a16:creationId xmlns:a16="http://schemas.microsoft.com/office/drawing/2014/main" id="{E0D60ECE-8986-45DC-B7FE-EC7699B46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38829" cy="5840278"/>
          </a:xfrm>
          <a:custGeom>
            <a:avLst/>
            <a:gdLst>
              <a:gd name="connsiteX0" fmla="*/ 0 w 5438829"/>
              <a:gd name="connsiteY0" fmla="*/ 0 h 5840278"/>
              <a:gd name="connsiteX1" fmla="*/ 4466700 w 5438829"/>
              <a:gd name="connsiteY1" fmla="*/ 0 h 5840278"/>
              <a:gd name="connsiteX2" fmla="*/ 4652178 w 5438829"/>
              <a:gd name="connsiteY2" fmla="*/ 204077 h 5840278"/>
              <a:gd name="connsiteX3" fmla="*/ 5438829 w 5438829"/>
              <a:gd name="connsiteY3" fmla="*/ 2395363 h 5840278"/>
              <a:gd name="connsiteX4" fmla="*/ 1993914 w 5438829"/>
              <a:gd name="connsiteY4" fmla="*/ 5840278 h 5840278"/>
              <a:gd name="connsiteX5" fmla="*/ 67829 w 5438829"/>
              <a:gd name="connsiteY5" fmla="*/ 5251941 h 5840278"/>
              <a:gd name="connsiteX6" fmla="*/ 0 w 5438829"/>
              <a:gd name="connsiteY6" fmla="*/ 5201220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38829" h="5840278">
                <a:moveTo>
                  <a:pt x="0" y="0"/>
                </a:moveTo>
                <a:lnTo>
                  <a:pt x="4466700" y="0"/>
                </a:lnTo>
                <a:lnTo>
                  <a:pt x="4652178" y="204077"/>
                </a:lnTo>
                <a:cubicBezTo>
                  <a:pt x="5143616" y="799562"/>
                  <a:pt x="5438829" y="1562987"/>
                  <a:pt x="5438829" y="2395363"/>
                </a:cubicBezTo>
                <a:cubicBezTo>
                  <a:pt x="5438829" y="4297937"/>
                  <a:pt x="3896488" y="5840278"/>
                  <a:pt x="1993914" y="5840278"/>
                </a:cubicBezTo>
                <a:cubicBezTo>
                  <a:pt x="1280449" y="5840278"/>
                  <a:pt x="617641" y="5623387"/>
                  <a:pt x="67829" y="5251941"/>
                </a:cubicBezTo>
                <a:lnTo>
                  <a:pt x="0" y="520122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96964194-5878-40D2-8EC0-DDC58387F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69134" cy="5654940"/>
          </a:xfrm>
          <a:custGeom>
            <a:avLst/>
            <a:gdLst>
              <a:gd name="connsiteX0" fmla="*/ 0 w 5269134"/>
              <a:gd name="connsiteY0" fmla="*/ 0 h 5654940"/>
              <a:gd name="connsiteX1" fmla="*/ 4227767 w 5269134"/>
              <a:gd name="connsiteY1" fmla="*/ 0 h 5654940"/>
              <a:gd name="connsiteX2" fmla="*/ 4312042 w 5269134"/>
              <a:gd name="connsiteY2" fmla="*/ 76595 h 5654940"/>
              <a:gd name="connsiteX3" fmla="*/ 5269134 w 5269134"/>
              <a:gd name="connsiteY3" fmla="*/ 2387221 h 5654940"/>
              <a:gd name="connsiteX4" fmla="*/ 2001415 w 5269134"/>
              <a:gd name="connsiteY4" fmla="*/ 5654940 h 5654940"/>
              <a:gd name="connsiteX5" fmla="*/ 198928 w 5269134"/>
              <a:gd name="connsiteY5" fmla="*/ 5113274 h 5654940"/>
              <a:gd name="connsiteX6" fmla="*/ 0 w 5269134"/>
              <a:gd name="connsiteY6" fmla="*/ 4969563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9134" h="5654940">
                <a:moveTo>
                  <a:pt x="0" y="0"/>
                </a:moveTo>
                <a:lnTo>
                  <a:pt x="4227767" y="0"/>
                </a:lnTo>
                <a:lnTo>
                  <a:pt x="4312042" y="76595"/>
                </a:lnTo>
                <a:cubicBezTo>
                  <a:pt x="4903383" y="667936"/>
                  <a:pt x="5269134" y="1484866"/>
                  <a:pt x="5269134" y="2387221"/>
                </a:cubicBezTo>
                <a:cubicBezTo>
                  <a:pt x="5269134" y="4191932"/>
                  <a:pt x="3806126" y="5654940"/>
                  <a:pt x="2001415" y="5654940"/>
                </a:cubicBezTo>
                <a:cubicBezTo>
                  <a:pt x="1335223" y="5654940"/>
                  <a:pt x="715593" y="5455584"/>
                  <a:pt x="198928" y="5113274"/>
                </a:cubicBezTo>
                <a:lnTo>
                  <a:pt x="0" y="496956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Processor">
            <a:extLst>
              <a:ext uri="{FF2B5EF4-FFF2-40B4-BE49-F238E27FC236}">
                <a16:creationId xmlns:a16="http://schemas.microsoft.com/office/drawing/2014/main" id="{57839ADD-B78D-462B-AAE7-42F80475318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1733" y="543135"/>
            <a:ext cx="3835488" cy="3835488"/>
          </a:xfrm>
          <a:prstGeom prst="rect">
            <a:avLst/>
          </a:prstGeom>
        </p:spPr>
      </p:pic>
      <p:sp>
        <p:nvSpPr>
          <p:cNvPr id="3" name="Content Placeholder 2">
            <a:extLst>
              <a:ext uri="{FF2B5EF4-FFF2-40B4-BE49-F238E27FC236}">
                <a16:creationId xmlns:a16="http://schemas.microsoft.com/office/drawing/2014/main" id="{404E4661-957B-CA45-9364-ECE5CF2FF9E7}"/>
              </a:ext>
            </a:extLst>
          </p:cNvPr>
          <p:cNvSpPr>
            <a:spLocks noGrp="1"/>
          </p:cNvSpPr>
          <p:nvPr>
            <p:ph idx="1"/>
          </p:nvPr>
        </p:nvSpPr>
        <p:spPr>
          <a:xfrm>
            <a:off x="6053668" y="1723697"/>
            <a:ext cx="4761477" cy="4701165"/>
          </a:xfrm>
        </p:spPr>
        <p:txBody>
          <a:bodyPr anchor="t">
            <a:noAutofit/>
          </a:bodyPr>
          <a:lstStyle/>
          <a:p>
            <a:r>
              <a:rPr lang="en-US" sz="3600" dirty="0"/>
              <a:t>An API supporting multi-platform shared memory multiprocessing programming </a:t>
            </a:r>
          </a:p>
          <a:p>
            <a:r>
              <a:rPr lang="en-US" sz="3600" dirty="0"/>
              <a:t>Supports C, C++ and Fortran </a:t>
            </a:r>
          </a:p>
        </p:txBody>
      </p:sp>
    </p:spTree>
    <p:extLst>
      <p:ext uri="{BB962C8B-B14F-4D97-AF65-F5344CB8AC3E}">
        <p14:creationId xmlns:p14="http://schemas.microsoft.com/office/powerpoint/2010/main" val="236140815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ED6A66-50B4-A647-9195-754CD6748B86}"/>
              </a:ext>
            </a:extLst>
          </p:cNvPr>
          <p:cNvSpPr>
            <a:spLocks noGrp="1"/>
          </p:cNvSpPr>
          <p:nvPr>
            <p:ph type="title"/>
          </p:nvPr>
        </p:nvSpPr>
        <p:spPr>
          <a:xfrm>
            <a:off x="594360" y="640263"/>
            <a:ext cx="3822192" cy="1344975"/>
          </a:xfrm>
        </p:spPr>
        <p:txBody>
          <a:bodyPr>
            <a:normAutofit/>
          </a:bodyPr>
          <a:lstStyle/>
          <a:p>
            <a:r>
              <a:rPr lang="en-US" sz="3600" dirty="0">
                <a:solidFill>
                  <a:schemeClr val="bg1"/>
                </a:solidFill>
              </a:rPr>
              <a:t>OpenMP</a:t>
            </a:r>
          </a:p>
        </p:txBody>
      </p:sp>
      <p:cxnSp>
        <p:nvCxnSpPr>
          <p:cNvPr id="14" name="Straight Connector 13">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AC675EAB-5AF1-465B-BCF4-0D18EE87E76C}"/>
              </a:ext>
            </a:extLst>
          </p:cNvPr>
          <p:cNvSpPr>
            <a:spLocks noGrp="1"/>
          </p:cNvSpPr>
          <p:nvPr>
            <p:ph idx="1"/>
          </p:nvPr>
        </p:nvSpPr>
        <p:spPr>
          <a:xfrm>
            <a:off x="593610" y="2321910"/>
            <a:ext cx="3822192" cy="3744027"/>
          </a:xfrm>
        </p:spPr>
        <p:txBody>
          <a:bodyPr>
            <a:normAutofit fontScale="62500" lnSpcReduction="20000"/>
          </a:bodyPr>
          <a:lstStyle/>
          <a:p>
            <a:r>
              <a:rPr lang="en-US" sz="4600" dirty="0">
                <a:solidFill>
                  <a:schemeClr val="bg1"/>
                </a:solidFill>
              </a:rPr>
              <a:t>Multithreading is implemented with a master thread forking a specified number of thread slaves</a:t>
            </a:r>
          </a:p>
          <a:p>
            <a:r>
              <a:rPr lang="en-US" sz="4600" dirty="0">
                <a:solidFill>
                  <a:schemeClr val="bg1"/>
                </a:solidFill>
              </a:rPr>
              <a:t>Threads run concurrently</a:t>
            </a:r>
          </a:p>
          <a:p>
            <a:r>
              <a:rPr lang="en-US" sz="4600" dirty="0">
                <a:solidFill>
                  <a:schemeClr val="bg1"/>
                </a:solidFill>
              </a:rPr>
              <a:t>Runtime environment allocates threads to different processors</a:t>
            </a:r>
          </a:p>
          <a:p>
            <a:pPr marL="0" indent="0">
              <a:buNone/>
            </a:pPr>
            <a:endParaRPr lang="en-US" sz="2000" dirty="0">
              <a:solidFill>
                <a:schemeClr val="bg1"/>
              </a:solidFill>
            </a:endParaRPr>
          </a:p>
        </p:txBody>
      </p:sp>
      <p:pic>
        <p:nvPicPr>
          <p:cNvPr id="5" name="Content Placeholder 4">
            <a:extLst>
              <a:ext uri="{FF2B5EF4-FFF2-40B4-BE49-F238E27FC236}">
                <a16:creationId xmlns:a16="http://schemas.microsoft.com/office/drawing/2014/main" id="{E6887468-173A-7D4B-B457-7C06C98EED7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10716" y="1978030"/>
            <a:ext cx="6744900" cy="2808212"/>
          </a:xfrm>
          <a:prstGeom prst="rect">
            <a:avLst/>
          </a:prstGeom>
        </p:spPr>
      </p:pic>
    </p:spTree>
    <p:extLst>
      <p:ext uri="{BB962C8B-B14F-4D97-AF65-F5344CB8AC3E}">
        <p14:creationId xmlns:p14="http://schemas.microsoft.com/office/powerpoint/2010/main" val="2107783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ED6A66-50B4-A647-9195-754CD6748B86}"/>
              </a:ext>
            </a:extLst>
          </p:cNvPr>
          <p:cNvSpPr>
            <a:spLocks noGrp="1"/>
          </p:cNvSpPr>
          <p:nvPr>
            <p:ph type="title"/>
          </p:nvPr>
        </p:nvSpPr>
        <p:spPr>
          <a:xfrm>
            <a:off x="594360" y="640263"/>
            <a:ext cx="3822192" cy="1344975"/>
          </a:xfrm>
        </p:spPr>
        <p:txBody>
          <a:bodyPr>
            <a:normAutofit/>
          </a:bodyPr>
          <a:lstStyle/>
          <a:p>
            <a:r>
              <a:rPr lang="en-US" sz="3600" dirty="0">
                <a:solidFill>
                  <a:schemeClr val="bg1"/>
                </a:solidFill>
              </a:rPr>
              <a:t>OpenMP</a:t>
            </a:r>
          </a:p>
        </p:txBody>
      </p:sp>
      <p:cxnSp>
        <p:nvCxnSpPr>
          <p:cNvPr id="21" name="Straight Connector 20">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AC675EAB-5AF1-465B-BCF4-0D18EE87E76C}"/>
              </a:ext>
            </a:extLst>
          </p:cNvPr>
          <p:cNvSpPr>
            <a:spLocks noGrp="1"/>
          </p:cNvSpPr>
          <p:nvPr>
            <p:ph idx="1"/>
          </p:nvPr>
        </p:nvSpPr>
        <p:spPr>
          <a:xfrm>
            <a:off x="593610" y="2321909"/>
            <a:ext cx="3822192" cy="3572863"/>
          </a:xfrm>
        </p:spPr>
        <p:txBody>
          <a:bodyPr>
            <a:normAutofit fontScale="77500" lnSpcReduction="20000"/>
          </a:bodyPr>
          <a:lstStyle/>
          <a:p>
            <a:r>
              <a:rPr lang="en-US" sz="3600" dirty="0">
                <a:solidFill>
                  <a:schemeClr val="bg1"/>
                </a:solidFill>
              </a:rPr>
              <a:t>The parallel section of code is marked with compiler directive</a:t>
            </a:r>
          </a:p>
          <a:p>
            <a:r>
              <a:rPr lang="en-US" sz="3600" dirty="0">
                <a:solidFill>
                  <a:schemeClr val="bg1"/>
                </a:solidFill>
              </a:rPr>
              <a:t>After the execution of the parallelized code, the threads join back into the master thread</a:t>
            </a:r>
          </a:p>
          <a:p>
            <a:r>
              <a:rPr lang="en-US" sz="3600" dirty="0">
                <a:solidFill>
                  <a:schemeClr val="bg1"/>
                </a:solidFill>
              </a:rPr>
              <a:t>Each thread executes the parallelized section of code independently</a:t>
            </a:r>
          </a:p>
          <a:p>
            <a:pPr marL="0" indent="0">
              <a:buNone/>
            </a:pPr>
            <a:endParaRPr lang="en-US" sz="2000" dirty="0">
              <a:solidFill>
                <a:schemeClr val="bg1"/>
              </a:solidFill>
            </a:endParaRPr>
          </a:p>
        </p:txBody>
      </p:sp>
      <p:pic>
        <p:nvPicPr>
          <p:cNvPr id="5" name="Content Placeholder 4">
            <a:extLst>
              <a:ext uri="{FF2B5EF4-FFF2-40B4-BE49-F238E27FC236}">
                <a16:creationId xmlns:a16="http://schemas.microsoft.com/office/drawing/2014/main" id="{E6887468-173A-7D4B-B457-7C06C98EED7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10716" y="1978030"/>
            <a:ext cx="6744900" cy="2808212"/>
          </a:xfrm>
          <a:prstGeom prst="rect">
            <a:avLst/>
          </a:prstGeom>
        </p:spPr>
      </p:pic>
    </p:spTree>
    <p:extLst>
      <p:ext uri="{BB962C8B-B14F-4D97-AF65-F5344CB8AC3E}">
        <p14:creationId xmlns:p14="http://schemas.microsoft.com/office/powerpoint/2010/main" val="2188177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E17BA-1184-8D42-8D54-80F176A66CD7}"/>
              </a:ext>
            </a:extLst>
          </p:cNvPr>
          <p:cNvSpPr>
            <a:spLocks noGrp="1"/>
          </p:cNvSpPr>
          <p:nvPr>
            <p:ph type="title"/>
          </p:nvPr>
        </p:nvSpPr>
        <p:spPr>
          <a:xfrm>
            <a:off x="7980229" y="27714"/>
            <a:ext cx="3374870" cy="609600"/>
          </a:xfrm>
          <a:noFill/>
        </p:spPr>
        <p:txBody>
          <a:bodyPr vert="horz" lIns="91440" tIns="45720" rIns="91440" bIns="45720" rtlCol="0" anchor="b">
            <a:normAutofit fontScale="90000"/>
          </a:bodyPr>
          <a:lstStyle/>
          <a:p>
            <a:r>
              <a:rPr lang="en-US" u="sng" dirty="0">
                <a:solidFill>
                  <a:srgbClr val="002060"/>
                </a:solidFill>
              </a:rPr>
              <a:t>Objective</a:t>
            </a:r>
          </a:p>
        </p:txBody>
      </p:sp>
      <p:pic>
        <p:nvPicPr>
          <p:cNvPr id="5" name="Content Placeholder 4">
            <a:extLst>
              <a:ext uri="{FF2B5EF4-FFF2-40B4-BE49-F238E27FC236}">
                <a16:creationId xmlns:a16="http://schemas.microsoft.com/office/drawing/2014/main" id="{AC4AD1C5-1EF1-774B-8A0E-C1588E01EA25}"/>
              </a:ext>
            </a:extLst>
          </p:cNvPr>
          <p:cNvPicPr>
            <a:picLocks noGrp="1" noChangeAspect="1"/>
          </p:cNvPicPr>
          <p:nvPr>
            <p:ph idx="1"/>
          </p:nvPr>
        </p:nvPicPr>
        <p:blipFill>
          <a:blip r:embed="rId2"/>
          <a:srcRect/>
          <a:stretch/>
        </p:blipFill>
        <p:spPr>
          <a:xfrm>
            <a:off x="0" y="0"/>
            <a:ext cx="6710402" cy="6858000"/>
          </a:xfrm>
          <a:prstGeom prst="rect">
            <a:avLst/>
          </a:prstGeom>
        </p:spPr>
      </p:pic>
      <p:sp>
        <p:nvSpPr>
          <p:cNvPr id="6" name="TextBox 5">
            <a:extLst>
              <a:ext uri="{FF2B5EF4-FFF2-40B4-BE49-F238E27FC236}">
                <a16:creationId xmlns:a16="http://schemas.microsoft.com/office/drawing/2014/main" id="{9C8E7F4E-B8A5-DF49-8D11-E15EF3F394BE}"/>
              </a:ext>
            </a:extLst>
          </p:cNvPr>
          <p:cNvSpPr txBox="1"/>
          <p:nvPr/>
        </p:nvSpPr>
        <p:spPr>
          <a:xfrm>
            <a:off x="7868717" y="810324"/>
            <a:ext cx="2869324" cy="2862322"/>
          </a:xfrm>
          <a:prstGeom prst="rect">
            <a:avLst/>
          </a:prstGeom>
          <a:noFill/>
        </p:spPr>
        <p:txBody>
          <a:bodyPr wrap="square" rtlCol="0">
            <a:spAutoFit/>
          </a:bodyPr>
          <a:lstStyle/>
          <a:p>
            <a:r>
              <a:rPr lang="en-US" sz="2000" dirty="0">
                <a:solidFill>
                  <a:srgbClr val="002060"/>
                </a:solidFill>
              </a:rPr>
              <a:t>In the included source code, within the loop nest inside the histogram function, there is </a:t>
            </a:r>
            <a:r>
              <a:rPr lang="en-US" sz="2000" b="1" dirty="0"/>
              <a:t>a loop carried dependence</a:t>
            </a:r>
            <a:r>
              <a:rPr lang="en-US" sz="2000" dirty="0">
                <a:solidFill>
                  <a:srgbClr val="002060"/>
                </a:solidFill>
              </a:rPr>
              <a:t>. Our objective is to remove parallelization limitation caused by loop carried dependence.</a:t>
            </a:r>
          </a:p>
        </p:txBody>
      </p:sp>
      <p:sp>
        <p:nvSpPr>
          <p:cNvPr id="14" name="TextBox 13">
            <a:extLst>
              <a:ext uri="{FF2B5EF4-FFF2-40B4-BE49-F238E27FC236}">
                <a16:creationId xmlns:a16="http://schemas.microsoft.com/office/drawing/2014/main" id="{FC5F8037-529E-7A4B-A411-F2C80CAE75CB}"/>
              </a:ext>
            </a:extLst>
          </p:cNvPr>
          <p:cNvSpPr txBox="1"/>
          <p:nvPr/>
        </p:nvSpPr>
        <p:spPr>
          <a:xfrm>
            <a:off x="7868717" y="3690726"/>
            <a:ext cx="3238235" cy="2862322"/>
          </a:xfrm>
          <a:prstGeom prst="rect">
            <a:avLst/>
          </a:prstGeom>
          <a:noFill/>
        </p:spPr>
        <p:txBody>
          <a:bodyPr wrap="square" rtlCol="0">
            <a:spAutoFit/>
          </a:bodyPr>
          <a:lstStyle/>
          <a:p>
            <a:r>
              <a:rPr lang="en-US" sz="2000" dirty="0">
                <a:solidFill>
                  <a:srgbClr val="002060"/>
                </a:solidFill>
              </a:rPr>
              <a:t>We try to obtain histogram from two images:</a:t>
            </a:r>
          </a:p>
          <a:p>
            <a:pPr marL="457200" indent="-457200">
              <a:buAutoNum type="arabicPeriod"/>
            </a:pPr>
            <a:r>
              <a:rPr lang="en-US" sz="2000" dirty="0" err="1">
                <a:solidFill>
                  <a:srgbClr val="002060"/>
                </a:solidFill>
              </a:rPr>
              <a:t>uiuc.pgm</a:t>
            </a:r>
            <a:r>
              <a:rPr lang="en-US" sz="2000" dirty="0">
                <a:solidFill>
                  <a:srgbClr val="002060"/>
                </a:solidFill>
              </a:rPr>
              <a:t> – small, used for testing our code</a:t>
            </a:r>
          </a:p>
          <a:p>
            <a:pPr marL="457200" indent="-457200">
              <a:buAutoNum type="arabicPeriod"/>
            </a:pPr>
            <a:r>
              <a:rPr lang="en-US" sz="2000" dirty="0" err="1">
                <a:solidFill>
                  <a:srgbClr val="002060"/>
                </a:solidFill>
              </a:rPr>
              <a:t>uiuc-large.pgm</a:t>
            </a:r>
            <a:r>
              <a:rPr lang="en-US" sz="2000" dirty="0">
                <a:solidFill>
                  <a:srgbClr val="002060"/>
                </a:solidFill>
              </a:rPr>
              <a:t> – large, used for performance experiments</a:t>
            </a:r>
          </a:p>
          <a:p>
            <a:endParaRPr lang="en-US" sz="2000" dirty="0">
              <a:solidFill>
                <a:srgbClr val="002060"/>
              </a:solidFill>
            </a:endParaRPr>
          </a:p>
          <a:p>
            <a:endParaRPr lang="en-US" sz="2000" dirty="0">
              <a:solidFill>
                <a:srgbClr val="002060"/>
              </a:solidFill>
            </a:endParaRPr>
          </a:p>
        </p:txBody>
      </p:sp>
      <p:cxnSp>
        <p:nvCxnSpPr>
          <p:cNvPr id="4" name="Straight Arrow Connector 3">
            <a:extLst>
              <a:ext uri="{FF2B5EF4-FFF2-40B4-BE49-F238E27FC236}">
                <a16:creationId xmlns:a16="http://schemas.microsoft.com/office/drawing/2014/main" id="{BB3682D1-DC4D-4F4A-A187-C8226432CE59}"/>
              </a:ext>
            </a:extLst>
          </p:cNvPr>
          <p:cNvCxnSpPr/>
          <p:nvPr/>
        </p:nvCxnSpPr>
        <p:spPr>
          <a:xfrm flipH="1">
            <a:off x="4315521" y="3033132"/>
            <a:ext cx="3802566" cy="18399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024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E17BA-1184-8D42-8D54-80F176A66CD7}"/>
              </a:ext>
            </a:extLst>
          </p:cNvPr>
          <p:cNvSpPr>
            <a:spLocks noGrp="1"/>
          </p:cNvSpPr>
          <p:nvPr>
            <p:ph type="title"/>
          </p:nvPr>
        </p:nvSpPr>
        <p:spPr>
          <a:xfrm>
            <a:off x="7314045" y="354146"/>
            <a:ext cx="2753711" cy="651643"/>
          </a:xfrm>
          <a:noFill/>
        </p:spPr>
        <p:txBody>
          <a:bodyPr vert="horz" lIns="91440" tIns="45720" rIns="91440" bIns="45720" rtlCol="0" anchor="b">
            <a:normAutofit fontScale="90000"/>
          </a:bodyPr>
          <a:lstStyle/>
          <a:p>
            <a:br>
              <a:rPr lang="en-US" dirty="0">
                <a:solidFill>
                  <a:srgbClr val="002060"/>
                </a:solidFill>
              </a:rPr>
            </a:br>
            <a:br>
              <a:rPr lang="en-US" dirty="0">
                <a:solidFill>
                  <a:srgbClr val="002060"/>
                </a:solidFill>
              </a:rPr>
            </a:br>
            <a:r>
              <a:rPr lang="en-US" u="sng" dirty="0">
                <a:solidFill>
                  <a:srgbClr val="002060"/>
                </a:solidFill>
              </a:rPr>
              <a:t>Objective </a:t>
            </a:r>
          </a:p>
        </p:txBody>
      </p:sp>
      <p:pic>
        <p:nvPicPr>
          <p:cNvPr id="5" name="Content Placeholder 4">
            <a:extLst>
              <a:ext uri="{FF2B5EF4-FFF2-40B4-BE49-F238E27FC236}">
                <a16:creationId xmlns:a16="http://schemas.microsoft.com/office/drawing/2014/main" id="{AC4AD1C5-1EF1-774B-8A0E-C1588E01EA25}"/>
              </a:ext>
            </a:extLst>
          </p:cNvPr>
          <p:cNvPicPr>
            <a:picLocks noGrp="1" noChangeAspect="1"/>
          </p:cNvPicPr>
          <p:nvPr>
            <p:ph idx="1"/>
          </p:nvPr>
        </p:nvPicPr>
        <p:blipFill>
          <a:blip r:embed="rId2"/>
          <a:srcRect/>
          <a:stretch/>
        </p:blipFill>
        <p:spPr>
          <a:xfrm>
            <a:off x="-1" y="-63700"/>
            <a:ext cx="6316579" cy="6934842"/>
          </a:xfrm>
          <a:prstGeom prst="rect">
            <a:avLst/>
          </a:prstGeom>
        </p:spPr>
      </p:pic>
      <p:sp>
        <p:nvSpPr>
          <p:cNvPr id="6" name="TextBox 5">
            <a:extLst>
              <a:ext uri="{FF2B5EF4-FFF2-40B4-BE49-F238E27FC236}">
                <a16:creationId xmlns:a16="http://schemas.microsoft.com/office/drawing/2014/main" id="{9C8E7F4E-B8A5-DF49-8D11-E15EF3F394BE}"/>
              </a:ext>
            </a:extLst>
          </p:cNvPr>
          <p:cNvSpPr txBox="1"/>
          <p:nvPr/>
        </p:nvSpPr>
        <p:spPr>
          <a:xfrm>
            <a:off x="7256239" y="1161906"/>
            <a:ext cx="2869324" cy="5201424"/>
          </a:xfrm>
          <a:prstGeom prst="rect">
            <a:avLst/>
          </a:prstGeom>
          <a:noFill/>
        </p:spPr>
        <p:txBody>
          <a:bodyPr wrap="square" rtlCol="0">
            <a:spAutoFit/>
          </a:bodyPr>
          <a:lstStyle/>
          <a:p>
            <a:r>
              <a:rPr lang="en-US" sz="2400" dirty="0">
                <a:solidFill>
                  <a:srgbClr val="002060"/>
                </a:solidFill>
              </a:rPr>
              <a:t>To remove the parallelization limitation imposed by the loop-carried dependence, we implement three different approaches:</a:t>
            </a:r>
          </a:p>
          <a:p>
            <a:pPr marL="457200" indent="-457200">
              <a:buAutoNum type="arabicPeriod"/>
            </a:pPr>
            <a:r>
              <a:rPr lang="en-US" sz="2400" dirty="0">
                <a:solidFill>
                  <a:srgbClr val="002060"/>
                </a:solidFill>
              </a:rPr>
              <a:t>Use an array of locks</a:t>
            </a:r>
          </a:p>
          <a:p>
            <a:pPr marL="457200" indent="-457200">
              <a:buAutoNum type="arabicPeriod"/>
            </a:pPr>
            <a:r>
              <a:rPr lang="en-US" sz="2400" dirty="0">
                <a:solidFill>
                  <a:srgbClr val="002060"/>
                </a:solidFill>
              </a:rPr>
              <a:t>Use atomic operations</a:t>
            </a:r>
          </a:p>
          <a:p>
            <a:pPr marL="457200" indent="-457200">
              <a:buAutoNum type="arabicPeriod"/>
            </a:pPr>
            <a:r>
              <a:rPr lang="en-US" sz="2400" dirty="0">
                <a:solidFill>
                  <a:srgbClr val="002060"/>
                </a:solidFill>
              </a:rPr>
              <a:t>Reduction like approach</a:t>
            </a:r>
          </a:p>
          <a:p>
            <a:endParaRPr lang="en-US" sz="2000" dirty="0">
              <a:solidFill>
                <a:srgbClr val="002060"/>
              </a:solidFill>
            </a:endParaRPr>
          </a:p>
        </p:txBody>
      </p:sp>
    </p:spTree>
    <p:extLst>
      <p:ext uri="{BB962C8B-B14F-4D97-AF65-F5344CB8AC3E}">
        <p14:creationId xmlns:p14="http://schemas.microsoft.com/office/powerpoint/2010/main" val="4077790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additive="base">
                                        <p:cTn id="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 calcmode="lin" valueType="num">
                                      <p:cBhvr additive="base">
                                        <p:cTn id="1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 calcmode="lin" valueType="num">
                                      <p:cBhvr additive="base">
                                        <p:cTn id="19"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E17BA-1184-8D42-8D54-80F176A66CD7}"/>
              </a:ext>
            </a:extLst>
          </p:cNvPr>
          <p:cNvSpPr>
            <a:spLocks noGrp="1"/>
          </p:cNvSpPr>
          <p:nvPr>
            <p:ph type="title"/>
          </p:nvPr>
        </p:nvSpPr>
        <p:spPr>
          <a:xfrm>
            <a:off x="8208579" y="567558"/>
            <a:ext cx="2753711" cy="651643"/>
          </a:xfrm>
          <a:noFill/>
        </p:spPr>
        <p:txBody>
          <a:bodyPr vert="horz" lIns="91440" tIns="45720" rIns="91440" bIns="45720" rtlCol="0" anchor="b">
            <a:normAutofit fontScale="90000"/>
          </a:bodyPr>
          <a:lstStyle/>
          <a:p>
            <a:br>
              <a:rPr lang="en-US" dirty="0">
                <a:solidFill>
                  <a:srgbClr val="002060"/>
                </a:solidFill>
              </a:rPr>
            </a:br>
            <a:br>
              <a:rPr lang="en-US" dirty="0">
                <a:solidFill>
                  <a:srgbClr val="002060"/>
                </a:solidFill>
              </a:rPr>
            </a:br>
            <a:r>
              <a:rPr lang="en-US" u="sng" dirty="0">
                <a:solidFill>
                  <a:srgbClr val="002060"/>
                </a:solidFill>
              </a:rPr>
              <a:t>Objective </a:t>
            </a:r>
          </a:p>
        </p:txBody>
      </p:sp>
      <p:pic>
        <p:nvPicPr>
          <p:cNvPr id="5" name="Content Placeholder 4">
            <a:extLst>
              <a:ext uri="{FF2B5EF4-FFF2-40B4-BE49-F238E27FC236}">
                <a16:creationId xmlns:a16="http://schemas.microsoft.com/office/drawing/2014/main" id="{AC4AD1C5-1EF1-774B-8A0E-C1588E01EA25}"/>
              </a:ext>
            </a:extLst>
          </p:cNvPr>
          <p:cNvPicPr>
            <a:picLocks noGrp="1" noChangeAspect="1"/>
          </p:cNvPicPr>
          <p:nvPr>
            <p:ph idx="1"/>
          </p:nvPr>
        </p:nvPicPr>
        <p:blipFill>
          <a:blip r:embed="rId2"/>
          <a:srcRect/>
          <a:stretch/>
        </p:blipFill>
        <p:spPr>
          <a:xfrm>
            <a:off x="0" y="0"/>
            <a:ext cx="7001616" cy="6858000"/>
          </a:xfrm>
          <a:prstGeom prst="rect">
            <a:avLst/>
          </a:prstGeom>
        </p:spPr>
      </p:pic>
      <p:sp>
        <p:nvSpPr>
          <p:cNvPr id="6" name="TextBox 5">
            <a:extLst>
              <a:ext uri="{FF2B5EF4-FFF2-40B4-BE49-F238E27FC236}">
                <a16:creationId xmlns:a16="http://schemas.microsoft.com/office/drawing/2014/main" id="{9C8E7F4E-B8A5-DF49-8D11-E15EF3F394BE}"/>
              </a:ext>
            </a:extLst>
          </p:cNvPr>
          <p:cNvSpPr txBox="1"/>
          <p:nvPr/>
        </p:nvSpPr>
        <p:spPr>
          <a:xfrm>
            <a:off x="8208579" y="1303284"/>
            <a:ext cx="2869324" cy="4832092"/>
          </a:xfrm>
          <a:prstGeom prst="rect">
            <a:avLst/>
          </a:prstGeom>
          <a:noFill/>
        </p:spPr>
        <p:txBody>
          <a:bodyPr wrap="square" rtlCol="0">
            <a:spAutoFit/>
          </a:bodyPr>
          <a:lstStyle/>
          <a:p>
            <a:r>
              <a:rPr lang="en-US" sz="2400" dirty="0">
                <a:solidFill>
                  <a:srgbClr val="002060"/>
                </a:solidFill>
              </a:rPr>
              <a:t>For each of the three versions:</a:t>
            </a:r>
          </a:p>
          <a:p>
            <a:pPr marL="457200" indent="-457200">
              <a:buAutoNum type="arabicPeriod"/>
            </a:pPr>
            <a:r>
              <a:rPr lang="en-US" sz="2400" dirty="0">
                <a:solidFill>
                  <a:srgbClr val="002060"/>
                </a:solidFill>
              </a:rPr>
              <a:t>We verify results against the sequential version</a:t>
            </a:r>
          </a:p>
          <a:p>
            <a:pPr marL="457200" indent="-457200">
              <a:buAutoNum type="arabicPeriod"/>
            </a:pPr>
            <a:r>
              <a:rPr lang="en-US" sz="2400" dirty="0">
                <a:solidFill>
                  <a:srgbClr val="002060"/>
                </a:solidFill>
              </a:rPr>
              <a:t>Record the execution time reported by the program when running with </a:t>
            </a:r>
            <a:r>
              <a:rPr lang="en-US" sz="2400" b="1" dirty="0"/>
              <a:t>2, 4, </a:t>
            </a:r>
            <a:r>
              <a:rPr lang="en-US" sz="2400" dirty="0">
                <a:solidFill>
                  <a:srgbClr val="002060"/>
                </a:solidFill>
              </a:rPr>
              <a:t>and </a:t>
            </a:r>
            <a:r>
              <a:rPr lang="en-US" sz="2400" b="1" dirty="0"/>
              <a:t>8</a:t>
            </a:r>
            <a:r>
              <a:rPr lang="en-US" sz="2400" b="1" dirty="0">
                <a:solidFill>
                  <a:srgbClr val="002060"/>
                </a:solidFill>
              </a:rPr>
              <a:t> </a:t>
            </a:r>
            <a:r>
              <a:rPr lang="en-US" sz="2400" dirty="0">
                <a:solidFill>
                  <a:srgbClr val="002060"/>
                </a:solidFill>
              </a:rPr>
              <a:t>threads</a:t>
            </a:r>
          </a:p>
          <a:p>
            <a:pPr marL="457200" indent="-457200">
              <a:buAutoNum type="arabicPeriod"/>
            </a:pPr>
            <a:endParaRPr lang="en-US" sz="2000" dirty="0">
              <a:solidFill>
                <a:srgbClr val="002060"/>
              </a:solidFill>
            </a:endParaRPr>
          </a:p>
        </p:txBody>
      </p:sp>
    </p:spTree>
    <p:extLst>
      <p:ext uri="{BB962C8B-B14F-4D97-AF65-F5344CB8AC3E}">
        <p14:creationId xmlns:p14="http://schemas.microsoft.com/office/powerpoint/2010/main" val="1230549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additive="base">
                                        <p:cTn id="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 calcmode="lin" valueType="num">
                                      <p:cBhvr additive="base">
                                        <p:cTn id="1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EAD7F-0F42-C64C-B970-B503C831B9BA}"/>
              </a:ext>
            </a:extLst>
          </p:cNvPr>
          <p:cNvSpPr>
            <a:spLocks noGrp="1"/>
          </p:cNvSpPr>
          <p:nvPr>
            <p:ph type="title"/>
          </p:nvPr>
        </p:nvSpPr>
        <p:spPr>
          <a:xfrm>
            <a:off x="7262648" y="388883"/>
            <a:ext cx="3373821" cy="620111"/>
          </a:xfrm>
          <a:noFill/>
        </p:spPr>
        <p:txBody>
          <a:bodyPr vert="horz" lIns="91440" tIns="45720" rIns="91440" bIns="45720" rtlCol="0" anchor="b">
            <a:noAutofit/>
          </a:bodyPr>
          <a:lstStyle/>
          <a:p>
            <a:r>
              <a:rPr lang="en-US" sz="4000" u="sng" dirty="0">
                <a:solidFill>
                  <a:srgbClr val="002060"/>
                </a:solidFill>
              </a:rPr>
              <a:t>Array Locks </a:t>
            </a:r>
          </a:p>
        </p:txBody>
      </p:sp>
      <p:pic>
        <p:nvPicPr>
          <p:cNvPr id="5" name="Content Placeholder 4">
            <a:extLst>
              <a:ext uri="{FF2B5EF4-FFF2-40B4-BE49-F238E27FC236}">
                <a16:creationId xmlns:a16="http://schemas.microsoft.com/office/drawing/2014/main" id="{BB2070B4-A04A-284B-B5BF-12CE42CE0DE6}"/>
              </a:ext>
            </a:extLst>
          </p:cNvPr>
          <p:cNvPicPr>
            <a:picLocks noGrp="1" noChangeAspect="1"/>
          </p:cNvPicPr>
          <p:nvPr>
            <p:ph idx="1"/>
          </p:nvPr>
        </p:nvPicPr>
        <p:blipFill>
          <a:blip r:embed="rId2"/>
          <a:srcRect/>
          <a:stretch/>
        </p:blipFill>
        <p:spPr>
          <a:xfrm>
            <a:off x="-1" y="0"/>
            <a:ext cx="5967663" cy="6812754"/>
          </a:xfrm>
          <a:prstGeom prst="rect">
            <a:avLst/>
          </a:prstGeom>
        </p:spPr>
      </p:pic>
      <p:sp>
        <p:nvSpPr>
          <p:cNvPr id="7" name="TextBox 6">
            <a:extLst>
              <a:ext uri="{FF2B5EF4-FFF2-40B4-BE49-F238E27FC236}">
                <a16:creationId xmlns:a16="http://schemas.microsoft.com/office/drawing/2014/main" id="{FB3F95F1-7D09-B244-820A-05C1FD0FA1D7}"/>
              </a:ext>
            </a:extLst>
          </p:cNvPr>
          <p:cNvSpPr txBox="1"/>
          <p:nvPr/>
        </p:nvSpPr>
        <p:spPr>
          <a:xfrm>
            <a:off x="6526923" y="1212919"/>
            <a:ext cx="5339255" cy="4801314"/>
          </a:xfrm>
          <a:prstGeom prst="rect">
            <a:avLst/>
          </a:prstGeom>
          <a:noFill/>
        </p:spPr>
        <p:txBody>
          <a:bodyPr wrap="square" rtlCol="0">
            <a:spAutoFit/>
          </a:bodyPr>
          <a:lstStyle/>
          <a:p>
            <a:r>
              <a:rPr lang="en-US" sz="2400" dirty="0">
                <a:solidFill>
                  <a:srgbClr val="002060"/>
                </a:solidFill>
              </a:rPr>
              <a:t>Important functions:</a:t>
            </a:r>
          </a:p>
          <a:p>
            <a:endParaRPr lang="en-US" sz="2400" dirty="0">
              <a:solidFill>
                <a:srgbClr val="002060"/>
              </a:solidFill>
            </a:endParaRPr>
          </a:p>
          <a:p>
            <a:r>
              <a:rPr lang="en-US" sz="2400" dirty="0">
                <a:solidFill>
                  <a:srgbClr val="002060"/>
                </a:solidFill>
              </a:rPr>
              <a:t>1. </a:t>
            </a:r>
            <a:r>
              <a:rPr lang="en-US" sz="2400" b="1" dirty="0"/>
              <a:t>void </a:t>
            </a:r>
            <a:r>
              <a:rPr lang="en-US" sz="2400" b="1" dirty="0" err="1"/>
              <a:t>opm_init_lock</a:t>
            </a:r>
            <a:r>
              <a:rPr lang="en-US" sz="2400" b="1" dirty="0"/>
              <a:t>( </a:t>
            </a:r>
            <a:r>
              <a:rPr lang="en-US" sz="2400" b="1" dirty="0" err="1"/>
              <a:t>omp_lock_t</a:t>
            </a:r>
            <a:r>
              <a:rPr lang="en-US" sz="2400" b="1" dirty="0"/>
              <a:t> * lock): </a:t>
            </a:r>
            <a:r>
              <a:rPr lang="en-US" sz="2400" dirty="0">
                <a:solidFill>
                  <a:srgbClr val="002060"/>
                </a:solidFill>
              </a:rPr>
              <a:t>Initialize a simple lock, lock is in unlocked state after initialization</a:t>
            </a:r>
          </a:p>
          <a:p>
            <a:endParaRPr lang="en-US" sz="2400" dirty="0">
              <a:solidFill>
                <a:srgbClr val="002060"/>
              </a:solidFill>
            </a:endParaRPr>
          </a:p>
          <a:p>
            <a:r>
              <a:rPr lang="en-US" sz="2400" dirty="0">
                <a:solidFill>
                  <a:srgbClr val="002060"/>
                </a:solidFill>
              </a:rPr>
              <a:t>2. </a:t>
            </a:r>
            <a:r>
              <a:rPr lang="en-US" sz="2400" b="1" dirty="0"/>
              <a:t>void </a:t>
            </a:r>
            <a:r>
              <a:rPr lang="en-US" sz="2400" b="1" dirty="0" err="1"/>
              <a:t>omp_set_lock</a:t>
            </a:r>
            <a:r>
              <a:rPr lang="en-US" sz="2400" b="1" dirty="0"/>
              <a:t>(</a:t>
            </a:r>
            <a:r>
              <a:rPr lang="en-US" sz="2400" b="1" dirty="0" err="1"/>
              <a:t>omp_lock_t</a:t>
            </a:r>
            <a:r>
              <a:rPr lang="en-US" sz="2400" b="1" dirty="0"/>
              <a:t> * lock): </a:t>
            </a:r>
            <a:r>
              <a:rPr lang="en-US" sz="2400" dirty="0">
                <a:solidFill>
                  <a:srgbClr val="002060"/>
                </a:solidFill>
              </a:rPr>
              <a:t>The calling thread is blocked until the lock is available</a:t>
            </a:r>
          </a:p>
          <a:p>
            <a:endParaRPr lang="en-US" sz="2400" dirty="0">
              <a:solidFill>
                <a:srgbClr val="002060"/>
              </a:solidFill>
            </a:endParaRPr>
          </a:p>
          <a:p>
            <a:r>
              <a:rPr lang="en-US" sz="2400" dirty="0">
                <a:solidFill>
                  <a:srgbClr val="002060"/>
                </a:solidFill>
              </a:rPr>
              <a:t>3. </a:t>
            </a:r>
            <a:r>
              <a:rPr lang="en-US" sz="2400" b="1" dirty="0"/>
              <a:t>void </a:t>
            </a:r>
            <a:r>
              <a:rPr lang="en-US" sz="2400" b="1" dirty="0" err="1"/>
              <a:t>omp_unset_lock</a:t>
            </a:r>
            <a:r>
              <a:rPr lang="en-US" sz="2400" b="1" dirty="0"/>
              <a:t>(</a:t>
            </a:r>
            <a:r>
              <a:rPr lang="en-US" sz="2400" b="1" dirty="0" err="1"/>
              <a:t>omp_lock_t</a:t>
            </a:r>
            <a:r>
              <a:rPr lang="en-US" sz="2400" b="1" dirty="0"/>
              <a:t> *lock):  </a:t>
            </a:r>
            <a:r>
              <a:rPr lang="en-US" sz="2400" dirty="0">
                <a:solidFill>
                  <a:srgbClr val="002060"/>
                </a:solidFill>
              </a:rPr>
              <a:t>Unlocks the lock</a:t>
            </a:r>
          </a:p>
          <a:p>
            <a:endParaRPr lang="en-US" dirty="0">
              <a:solidFill>
                <a:srgbClr val="002060"/>
              </a:solidFill>
            </a:endParaRPr>
          </a:p>
        </p:txBody>
      </p:sp>
    </p:spTree>
    <p:extLst>
      <p:ext uri="{BB962C8B-B14F-4D97-AF65-F5344CB8AC3E}">
        <p14:creationId xmlns:p14="http://schemas.microsoft.com/office/powerpoint/2010/main" val="127578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EAD7F-0F42-C64C-B970-B503C831B9BA}"/>
              </a:ext>
            </a:extLst>
          </p:cNvPr>
          <p:cNvSpPr>
            <a:spLocks noGrp="1"/>
          </p:cNvSpPr>
          <p:nvPr>
            <p:ph type="title"/>
          </p:nvPr>
        </p:nvSpPr>
        <p:spPr>
          <a:xfrm>
            <a:off x="7593723" y="493346"/>
            <a:ext cx="2576190" cy="620111"/>
          </a:xfrm>
          <a:noFill/>
        </p:spPr>
        <p:txBody>
          <a:bodyPr vert="horz" lIns="91440" tIns="45720" rIns="91440" bIns="45720" rtlCol="0" anchor="b">
            <a:noAutofit/>
          </a:bodyPr>
          <a:lstStyle/>
          <a:p>
            <a:r>
              <a:rPr lang="en-US" sz="4000" u="sng" dirty="0">
                <a:solidFill>
                  <a:srgbClr val="002060"/>
                </a:solidFill>
              </a:rPr>
              <a:t>Array Locks </a:t>
            </a:r>
          </a:p>
        </p:txBody>
      </p:sp>
      <p:pic>
        <p:nvPicPr>
          <p:cNvPr id="5" name="Content Placeholder 4">
            <a:extLst>
              <a:ext uri="{FF2B5EF4-FFF2-40B4-BE49-F238E27FC236}">
                <a16:creationId xmlns:a16="http://schemas.microsoft.com/office/drawing/2014/main" id="{BB2070B4-A04A-284B-B5BF-12CE42CE0DE6}"/>
              </a:ext>
            </a:extLst>
          </p:cNvPr>
          <p:cNvPicPr>
            <a:picLocks noGrp="1" noChangeAspect="1"/>
          </p:cNvPicPr>
          <p:nvPr>
            <p:ph idx="1"/>
          </p:nvPr>
        </p:nvPicPr>
        <p:blipFill>
          <a:blip r:embed="rId3"/>
          <a:srcRect/>
          <a:stretch/>
        </p:blipFill>
        <p:spPr>
          <a:xfrm>
            <a:off x="0" y="10"/>
            <a:ext cx="5570171" cy="6857990"/>
          </a:xfrm>
          <a:prstGeom prst="rect">
            <a:avLst/>
          </a:prstGeom>
        </p:spPr>
      </p:pic>
      <p:sp>
        <p:nvSpPr>
          <p:cNvPr id="7" name="TextBox 6">
            <a:extLst>
              <a:ext uri="{FF2B5EF4-FFF2-40B4-BE49-F238E27FC236}">
                <a16:creationId xmlns:a16="http://schemas.microsoft.com/office/drawing/2014/main" id="{FB3F95F1-7D09-B244-820A-05C1FD0FA1D7}"/>
              </a:ext>
            </a:extLst>
          </p:cNvPr>
          <p:cNvSpPr txBox="1"/>
          <p:nvPr/>
        </p:nvSpPr>
        <p:spPr>
          <a:xfrm>
            <a:off x="6611006" y="1304181"/>
            <a:ext cx="5339255" cy="4524315"/>
          </a:xfrm>
          <a:prstGeom prst="rect">
            <a:avLst/>
          </a:prstGeom>
          <a:noFill/>
        </p:spPr>
        <p:txBody>
          <a:bodyPr wrap="square" rtlCol="0">
            <a:spAutoFit/>
          </a:bodyPr>
          <a:lstStyle/>
          <a:p>
            <a:r>
              <a:rPr lang="en-US" dirty="0">
                <a:solidFill>
                  <a:srgbClr val="002060"/>
                </a:solidFill>
              </a:rPr>
              <a:t>collapse(): We use the OpenMP collapse-clause to increase the total number of iterations that will be partitioned across the available number of OMP threads by reducing the granularity of work to be done by each thread. If the amount of work to be done by each thread is non-trivial (after collapsing is applied), this may improve the parallel scalability of the OMP application. (Intel Developer Zone)</a:t>
            </a:r>
          </a:p>
          <a:p>
            <a:endParaRPr lang="en-US" dirty="0">
              <a:solidFill>
                <a:srgbClr val="002060"/>
              </a:solidFill>
            </a:endParaRPr>
          </a:p>
          <a:p>
            <a:r>
              <a:rPr lang="en-US" dirty="0">
                <a:solidFill>
                  <a:srgbClr val="002060"/>
                </a:solidFill>
              </a:rPr>
              <a:t>private(): A variable in an OpenMP parallel region can be either shared or private. If a variable is shared, then there exists one instance of this variable which is shared among all threads. If a variable is private, then each thread in a team of threads has its own local copy of the private variable.</a:t>
            </a:r>
          </a:p>
          <a:p>
            <a:endParaRPr lang="en-US" dirty="0">
              <a:solidFill>
                <a:srgbClr val="002060"/>
              </a:solidFill>
            </a:endParaRPr>
          </a:p>
        </p:txBody>
      </p:sp>
      <p:cxnSp>
        <p:nvCxnSpPr>
          <p:cNvPr id="4" name="Straight Arrow Connector 3">
            <a:extLst>
              <a:ext uri="{FF2B5EF4-FFF2-40B4-BE49-F238E27FC236}">
                <a16:creationId xmlns:a16="http://schemas.microsoft.com/office/drawing/2014/main" id="{6E7F751E-C88A-4D41-B424-F838EFCC39B3}"/>
              </a:ext>
            </a:extLst>
          </p:cNvPr>
          <p:cNvCxnSpPr>
            <a:cxnSpLocks/>
          </p:cNvCxnSpPr>
          <p:nvPr/>
        </p:nvCxnSpPr>
        <p:spPr>
          <a:xfrm flipH="1">
            <a:off x="3189250" y="1561171"/>
            <a:ext cx="3432581" cy="2888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D97C2667-C393-324F-814B-511B8F4CB3CC}"/>
              </a:ext>
            </a:extLst>
          </p:cNvPr>
          <p:cNvCxnSpPr>
            <a:cxnSpLocks/>
          </p:cNvCxnSpPr>
          <p:nvPr/>
        </p:nvCxnSpPr>
        <p:spPr>
          <a:xfrm flipH="1">
            <a:off x="3744731" y="3980985"/>
            <a:ext cx="2877100" cy="468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0918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 calcmode="lin" valueType="num">
                                      <p:cBhvr additive="base">
                                        <p:cTn id="1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828</Words>
  <Application>Microsoft Macintosh PowerPoint</Application>
  <PresentationFormat>Widescreen</PresentationFormat>
  <Paragraphs>67</Paragraphs>
  <Slides>15</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Parallelization using OpenMP</vt:lpstr>
      <vt:lpstr>OpenMP</vt:lpstr>
      <vt:lpstr>OpenMP</vt:lpstr>
      <vt:lpstr>OpenMP</vt:lpstr>
      <vt:lpstr>Objective</vt:lpstr>
      <vt:lpstr>  Objective </vt:lpstr>
      <vt:lpstr>  Objective </vt:lpstr>
      <vt:lpstr>Array Locks </vt:lpstr>
      <vt:lpstr>Array Locks </vt:lpstr>
      <vt:lpstr>Atomic Operations</vt:lpstr>
      <vt:lpstr>Atomic Update</vt:lpstr>
      <vt:lpstr>Creative Method</vt:lpstr>
      <vt:lpstr>Performance Results</vt:lpstr>
      <vt:lpstr>Speedup</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Parallelization using OpenMP</dc:title>
  <dc:creator>Rijish Ganguly</dc:creator>
  <cp:lastModifiedBy>Rijish Ganguly</cp:lastModifiedBy>
  <cp:revision>3</cp:revision>
  <dcterms:created xsi:type="dcterms:W3CDTF">2020-04-09T22:41:14Z</dcterms:created>
  <dcterms:modified xsi:type="dcterms:W3CDTF">2020-04-10T03:49:02Z</dcterms:modified>
</cp:coreProperties>
</file>