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81" r:id="rId3"/>
    <p:sldId id="266" r:id="rId4"/>
    <p:sldId id="260" r:id="rId5"/>
    <p:sldId id="289" r:id="rId6"/>
    <p:sldId id="287" r:id="rId7"/>
    <p:sldId id="288" r:id="rId8"/>
    <p:sldId id="291" r:id="rId9"/>
    <p:sldId id="295" r:id="rId10"/>
    <p:sldId id="292" r:id="rId11"/>
    <p:sldId id="293" r:id="rId12"/>
    <p:sldId id="294" r:id="rId13"/>
    <p:sldId id="277" r:id="rId14"/>
    <p:sldId id="290" r:id="rId15"/>
    <p:sldId id="264" r:id="rId16"/>
    <p:sldId id="276"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urabh Mishra" initials="SM" lastIdx="1" clrIdx="0">
    <p:extLst>
      <p:ext uri="{19B8F6BF-5375-455C-9EA6-DF929625EA0E}">
        <p15:presenceInfo xmlns:p15="http://schemas.microsoft.com/office/powerpoint/2012/main" userId="f640d0edb79093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8F2"/>
    <a:srgbClr val="91BEAA"/>
    <a:srgbClr val="EBC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31" autoAdjust="0"/>
    <p:restoredTop sz="94660"/>
  </p:normalViewPr>
  <p:slideViewPr>
    <p:cSldViewPr snapToGrid="0">
      <p:cViewPr varScale="1">
        <p:scale>
          <a:sx n="93" d="100"/>
          <a:sy n="93" d="100"/>
        </p:scale>
        <p:origin x="9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31C85D6-1F30-424B-A447-0F8F1122B1B9}" type="datetimeFigureOut">
              <a:rPr lang="en-IN" smtClean="0"/>
              <a:t>12-12-2022</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243EF7C-8BA4-4E7D-8F64-BE52283DAE27}" type="slidenum">
              <a:rPr lang="en-IN" smtClean="0"/>
              <a:t>‹#›</a:t>
            </a:fld>
            <a:endParaRPr lang="en-IN"/>
          </a:p>
        </p:txBody>
      </p:sp>
    </p:spTree>
    <p:extLst>
      <p:ext uri="{BB962C8B-B14F-4D97-AF65-F5344CB8AC3E}">
        <p14:creationId xmlns:p14="http://schemas.microsoft.com/office/powerpoint/2010/main" val="40631224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C85D6-1F30-424B-A447-0F8F1122B1B9}"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3EF7C-8BA4-4E7D-8F64-BE52283DAE27}" type="slidenum">
              <a:rPr lang="en-IN" smtClean="0"/>
              <a:t>‹#›</a:t>
            </a:fld>
            <a:endParaRPr lang="en-IN"/>
          </a:p>
        </p:txBody>
      </p:sp>
    </p:spTree>
    <p:extLst>
      <p:ext uri="{BB962C8B-B14F-4D97-AF65-F5344CB8AC3E}">
        <p14:creationId xmlns:p14="http://schemas.microsoft.com/office/powerpoint/2010/main" val="2573677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C85D6-1F30-424B-A447-0F8F1122B1B9}" type="datetimeFigureOut">
              <a:rPr lang="en-IN" smtClean="0"/>
              <a:t>12-12-2022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43EF7C-8BA4-4E7D-8F64-BE52283DAE27}" type="slidenum">
              <a:rPr lang="en-IN" smtClean="0"/>
              <a:t>‹#›</a:t>
            </a:fld>
            <a:endParaRPr lang="en-IN"/>
          </a:p>
        </p:txBody>
      </p:sp>
    </p:spTree>
    <p:extLst>
      <p:ext uri="{BB962C8B-B14F-4D97-AF65-F5344CB8AC3E}">
        <p14:creationId xmlns:p14="http://schemas.microsoft.com/office/powerpoint/2010/main" val="3216409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1C85D6-1F30-424B-A447-0F8F1122B1B9}" type="datetimeFigureOut">
              <a:rPr lang="en-IN" smtClean="0"/>
              <a:t>12-12-2022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43EF7C-8BA4-4E7D-8F64-BE52283DAE27}" type="slidenum">
              <a:rPr lang="en-IN" smtClean="0"/>
              <a:t>‹#›</a:t>
            </a:fld>
            <a:endParaRPr lang="en-IN"/>
          </a:p>
        </p:txBody>
      </p:sp>
    </p:spTree>
    <p:extLst>
      <p:ext uri="{BB962C8B-B14F-4D97-AF65-F5344CB8AC3E}">
        <p14:creationId xmlns:p14="http://schemas.microsoft.com/office/powerpoint/2010/main" val="326429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31C85D6-1F30-424B-A447-0F8F1122B1B9}" type="datetimeFigureOut">
              <a:rPr lang="en-IN" smtClean="0"/>
              <a:t>12-12-2022</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9243EF7C-8BA4-4E7D-8F64-BE52283DAE27}" type="slidenum">
              <a:rPr lang="en-IN" smtClean="0"/>
              <a:t>‹#›</a:t>
            </a:fld>
            <a:endParaRPr lang="en-IN"/>
          </a:p>
        </p:txBody>
      </p:sp>
    </p:spTree>
    <p:extLst>
      <p:ext uri="{BB962C8B-B14F-4D97-AF65-F5344CB8AC3E}">
        <p14:creationId xmlns:p14="http://schemas.microsoft.com/office/powerpoint/2010/main" val="30656772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1C85D6-1F30-424B-A447-0F8F1122B1B9}" type="datetimeFigureOut">
              <a:rPr lang="en-IN" smtClean="0"/>
              <a:t>12-12-2022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43EF7C-8BA4-4E7D-8F64-BE52283DAE27}" type="slidenum">
              <a:rPr lang="en-IN" smtClean="0"/>
              <a:t>‹#›</a:t>
            </a:fld>
            <a:endParaRPr lang="en-IN"/>
          </a:p>
        </p:txBody>
      </p:sp>
    </p:spTree>
    <p:extLst>
      <p:ext uri="{BB962C8B-B14F-4D97-AF65-F5344CB8AC3E}">
        <p14:creationId xmlns:p14="http://schemas.microsoft.com/office/powerpoint/2010/main" val="67818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1C85D6-1F30-424B-A447-0F8F1122B1B9}" type="datetimeFigureOut">
              <a:rPr lang="en-IN" smtClean="0"/>
              <a:t>12-12-2022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43EF7C-8BA4-4E7D-8F64-BE52283DAE27}" type="slidenum">
              <a:rPr lang="en-IN" smtClean="0"/>
              <a:t>‹#›</a:t>
            </a:fld>
            <a:endParaRPr lang="en-IN"/>
          </a:p>
        </p:txBody>
      </p:sp>
    </p:spTree>
    <p:extLst>
      <p:ext uri="{BB962C8B-B14F-4D97-AF65-F5344CB8AC3E}">
        <p14:creationId xmlns:p14="http://schemas.microsoft.com/office/powerpoint/2010/main" val="4076976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1C85D6-1F30-424B-A447-0F8F1122B1B9}" type="datetimeFigureOut">
              <a:rPr lang="en-IN" smtClean="0"/>
              <a:t>12-12-2022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43EF7C-8BA4-4E7D-8F64-BE52283DAE27}" type="slidenum">
              <a:rPr lang="en-IN" smtClean="0"/>
              <a:t>‹#›</a:t>
            </a:fld>
            <a:endParaRPr lang="en-IN"/>
          </a:p>
        </p:txBody>
      </p:sp>
    </p:spTree>
    <p:extLst>
      <p:ext uri="{BB962C8B-B14F-4D97-AF65-F5344CB8AC3E}">
        <p14:creationId xmlns:p14="http://schemas.microsoft.com/office/powerpoint/2010/main" val="88937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C85D6-1F30-424B-A447-0F8F1122B1B9}" type="datetimeFigureOut">
              <a:rPr lang="en-IN" smtClean="0"/>
              <a:t>12-12-2022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43EF7C-8BA4-4E7D-8F64-BE52283DAE27}" type="slidenum">
              <a:rPr lang="en-IN" smtClean="0"/>
              <a:t>‹#›</a:t>
            </a:fld>
            <a:endParaRPr lang="en-IN"/>
          </a:p>
        </p:txBody>
      </p:sp>
    </p:spTree>
    <p:extLst>
      <p:ext uri="{BB962C8B-B14F-4D97-AF65-F5344CB8AC3E}">
        <p14:creationId xmlns:p14="http://schemas.microsoft.com/office/powerpoint/2010/main" val="3614522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31C85D6-1F30-424B-A447-0F8F1122B1B9}" type="datetimeFigureOut">
              <a:rPr lang="en-IN" smtClean="0"/>
              <a:t>12-12-2022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9243EF7C-8BA4-4E7D-8F64-BE52283DAE27}"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2401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31C85D6-1F30-424B-A447-0F8F1122B1B9}" type="datetimeFigureOut">
              <a:rPr lang="en-IN" smtClean="0"/>
              <a:t>12-12-2022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9243EF7C-8BA4-4E7D-8F64-BE52283DAE27}"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608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31C85D6-1F30-424B-A447-0F8F1122B1B9}" type="datetimeFigureOut">
              <a:rPr lang="en-IN" smtClean="0"/>
              <a:t>12-12-2022</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243EF7C-8BA4-4E7D-8F64-BE52283DAE27}" type="slidenum">
              <a:rPr lang="en-IN" smtClean="0"/>
              <a:t>‹#›</a:t>
            </a:fld>
            <a:endParaRPr lang="en-IN"/>
          </a:p>
        </p:txBody>
      </p:sp>
    </p:spTree>
    <p:extLst>
      <p:ext uri="{BB962C8B-B14F-4D97-AF65-F5344CB8AC3E}">
        <p14:creationId xmlns:p14="http://schemas.microsoft.com/office/powerpoint/2010/main" val="2463926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E11D63C-5219-894B-9332-BD69E8DE555C}"/>
              </a:ext>
            </a:extLst>
          </p:cNvPr>
          <p:cNvSpPr txBox="1"/>
          <p:nvPr/>
        </p:nvSpPr>
        <p:spPr>
          <a:xfrm>
            <a:off x="157088" y="4831248"/>
            <a:ext cx="8733693" cy="1754326"/>
          </a:xfrm>
          <a:prstGeom prst="rect">
            <a:avLst/>
          </a:prstGeom>
          <a:solidFill>
            <a:srgbClr val="91BEAA"/>
          </a:solidFill>
        </p:spPr>
        <p:txBody>
          <a:bodyPr wrap="square" rtlCol="0">
            <a:spAutoFit/>
          </a:bodyPr>
          <a:lstStyle/>
          <a:p>
            <a:r>
              <a:rPr lang="en-GB" dirty="0"/>
              <a:t>	    Batch  15</a:t>
            </a:r>
          </a:p>
          <a:p>
            <a:endParaRPr lang="en-GB" dirty="0"/>
          </a:p>
          <a:p>
            <a:r>
              <a:rPr lang="en-GB" dirty="0"/>
              <a:t>19BTRCR069 - Shivam Kasaudhan</a:t>
            </a:r>
          </a:p>
          <a:p>
            <a:r>
              <a:rPr lang="en-GB" dirty="0"/>
              <a:t>19BTRCR067 - Saurabh Mishra</a:t>
            </a:r>
          </a:p>
          <a:p>
            <a:r>
              <a:rPr lang="en-GB" dirty="0"/>
              <a:t>19BTRCR071 - Sunny Kumar Yadav</a:t>
            </a:r>
          </a:p>
          <a:p>
            <a:r>
              <a:rPr lang="en-GB" dirty="0"/>
              <a:t>19BTRCR062 - Manish Kumar Sah</a:t>
            </a:r>
            <a:endParaRPr lang="en-IN" dirty="0"/>
          </a:p>
        </p:txBody>
      </p:sp>
      <p:sp>
        <p:nvSpPr>
          <p:cNvPr id="3" name="TextBox 2">
            <a:extLst>
              <a:ext uri="{FF2B5EF4-FFF2-40B4-BE49-F238E27FC236}">
                <a16:creationId xmlns:a16="http://schemas.microsoft.com/office/drawing/2014/main" id="{6CFCCD2C-7C35-B473-254E-04A63CB33B51}"/>
              </a:ext>
            </a:extLst>
          </p:cNvPr>
          <p:cNvSpPr txBox="1"/>
          <p:nvPr/>
        </p:nvSpPr>
        <p:spPr>
          <a:xfrm>
            <a:off x="87922" y="720969"/>
            <a:ext cx="4630616" cy="398585"/>
          </a:xfrm>
          <a:prstGeom prst="rect">
            <a:avLst/>
          </a:prstGeom>
          <a:solidFill>
            <a:srgbClr val="F7F8F2"/>
          </a:solidFill>
        </p:spPr>
        <p:txBody>
          <a:bodyPr wrap="square" rtlCol="0">
            <a:spAutoFit/>
          </a:bodyPr>
          <a:lstStyle/>
          <a:p>
            <a:endParaRPr lang="en-IN" dirty="0"/>
          </a:p>
        </p:txBody>
      </p:sp>
      <p:sp>
        <p:nvSpPr>
          <p:cNvPr id="4" name="TextBox 3">
            <a:extLst>
              <a:ext uri="{FF2B5EF4-FFF2-40B4-BE49-F238E27FC236}">
                <a16:creationId xmlns:a16="http://schemas.microsoft.com/office/drawing/2014/main" id="{C84950DC-132A-E979-9380-78EC626CC3E9}"/>
              </a:ext>
            </a:extLst>
          </p:cNvPr>
          <p:cNvSpPr txBox="1"/>
          <p:nvPr/>
        </p:nvSpPr>
        <p:spPr>
          <a:xfrm flipH="1">
            <a:off x="5858691" y="4831248"/>
            <a:ext cx="1957252" cy="646331"/>
          </a:xfrm>
          <a:prstGeom prst="rect">
            <a:avLst/>
          </a:prstGeom>
          <a:noFill/>
        </p:spPr>
        <p:txBody>
          <a:bodyPr wrap="square" rtlCol="0">
            <a:spAutoFit/>
          </a:bodyPr>
          <a:lstStyle/>
          <a:p>
            <a:r>
              <a:rPr lang="en-GB" dirty="0"/>
              <a:t>Guide:</a:t>
            </a:r>
          </a:p>
          <a:p>
            <a:r>
              <a:rPr lang="en-GB" dirty="0"/>
              <a:t>Dr. M Sivaram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2D6323-F5D0-300C-BAFB-4474A69A75E5}"/>
              </a:ext>
            </a:extLst>
          </p:cNvPr>
          <p:cNvSpPr txBox="1"/>
          <p:nvPr/>
        </p:nvSpPr>
        <p:spPr>
          <a:xfrm>
            <a:off x="1377460" y="381000"/>
            <a:ext cx="7039708" cy="1015663"/>
          </a:xfrm>
          <a:prstGeom prst="rect">
            <a:avLst/>
          </a:prstGeom>
          <a:noFill/>
        </p:spPr>
        <p:txBody>
          <a:bodyPr wrap="square" rtlCol="0">
            <a:spAutoFit/>
          </a:bodyPr>
          <a:lstStyle/>
          <a:p>
            <a:r>
              <a:rPr lang="en-GB" sz="6000" b="1" dirty="0">
                <a:latin typeface="Bookman Old Style" panose="02050604050505020204" pitchFamily="18" charset="0"/>
              </a:rPr>
              <a:t>Working of ANN</a:t>
            </a:r>
            <a:endParaRPr lang="en-IN" sz="6000" b="1" dirty="0">
              <a:latin typeface="Bookman Old Style" panose="02050604050505020204" pitchFamily="18" charset="0"/>
            </a:endParaRPr>
          </a:p>
        </p:txBody>
      </p:sp>
      <p:cxnSp>
        <p:nvCxnSpPr>
          <p:cNvPr id="4" name="Straight Connector 3">
            <a:extLst>
              <a:ext uri="{FF2B5EF4-FFF2-40B4-BE49-F238E27FC236}">
                <a16:creationId xmlns:a16="http://schemas.microsoft.com/office/drawing/2014/main" id="{158E8C6E-FF07-19D5-8DF4-10835203A118}"/>
              </a:ext>
            </a:extLst>
          </p:cNvPr>
          <p:cNvCxnSpPr/>
          <p:nvPr/>
        </p:nvCxnSpPr>
        <p:spPr>
          <a:xfrm>
            <a:off x="1148862" y="1518138"/>
            <a:ext cx="7344508"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3F6923A1-1B07-A02E-B448-BF7FC6311D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307" y="1745122"/>
            <a:ext cx="7407885" cy="4422012"/>
          </a:xfrm>
          <a:prstGeom prst="rect">
            <a:avLst/>
          </a:prstGeom>
        </p:spPr>
      </p:pic>
    </p:spTree>
    <p:extLst>
      <p:ext uri="{BB962C8B-B14F-4D97-AF65-F5344CB8AC3E}">
        <p14:creationId xmlns:p14="http://schemas.microsoft.com/office/powerpoint/2010/main" val="1623657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2D6323-F5D0-300C-BAFB-4474A69A75E5}"/>
              </a:ext>
            </a:extLst>
          </p:cNvPr>
          <p:cNvSpPr txBox="1"/>
          <p:nvPr/>
        </p:nvSpPr>
        <p:spPr>
          <a:xfrm>
            <a:off x="1377460" y="381000"/>
            <a:ext cx="7039708" cy="1015663"/>
          </a:xfrm>
          <a:prstGeom prst="rect">
            <a:avLst/>
          </a:prstGeom>
          <a:noFill/>
        </p:spPr>
        <p:txBody>
          <a:bodyPr wrap="square" rtlCol="0">
            <a:spAutoFit/>
          </a:bodyPr>
          <a:lstStyle/>
          <a:p>
            <a:r>
              <a:rPr lang="en-GB" sz="6000" b="1" dirty="0">
                <a:latin typeface="Bookman Old Style" panose="02050604050505020204" pitchFamily="18" charset="0"/>
              </a:rPr>
              <a:t>Working of ANN</a:t>
            </a:r>
            <a:endParaRPr lang="en-IN" sz="6000" b="1" dirty="0">
              <a:latin typeface="Bookman Old Style" panose="02050604050505020204" pitchFamily="18" charset="0"/>
            </a:endParaRPr>
          </a:p>
        </p:txBody>
      </p:sp>
      <p:cxnSp>
        <p:nvCxnSpPr>
          <p:cNvPr id="4" name="Straight Connector 3">
            <a:extLst>
              <a:ext uri="{FF2B5EF4-FFF2-40B4-BE49-F238E27FC236}">
                <a16:creationId xmlns:a16="http://schemas.microsoft.com/office/drawing/2014/main" id="{158E8C6E-FF07-19D5-8DF4-10835203A118}"/>
              </a:ext>
            </a:extLst>
          </p:cNvPr>
          <p:cNvCxnSpPr/>
          <p:nvPr/>
        </p:nvCxnSpPr>
        <p:spPr>
          <a:xfrm>
            <a:off x="1148862" y="1518138"/>
            <a:ext cx="7344508"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4EBF164-5549-12C9-3F43-59EDDEC7C7BD}"/>
              </a:ext>
            </a:extLst>
          </p:cNvPr>
          <p:cNvSpPr txBox="1"/>
          <p:nvPr/>
        </p:nvSpPr>
        <p:spPr>
          <a:xfrm>
            <a:off x="803031" y="2479431"/>
            <a:ext cx="10046677" cy="3693319"/>
          </a:xfrm>
          <a:prstGeom prst="rect">
            <a:avLst/>
          </a:prstGeom>
          <a:noFill/>
        </p:spPr>
        <p:txBody>
          <a:bodyPr wrap="square" rtlCol="0">
            <a:spAutoFit/>
          </a:bodyPr>
          <a:lstStyle/>
          <a:p>
            <a:pPr marL="285750" indent="-285750">
              <a:buFont typeface="Arial" panose="020B0604020202020204" pitchFamily="34" charset="0"/>
              <a:buChar char="•"/>
            </a:pPr>
            <a:r>
              <a:rPr lang="en-GB" sz="2400" dirty="0"/>
              <a:t>In this project, we are using ANN technique to build the model. Previously, SVM was used as the classifier. So, we are experimenting with an artificial Neural Network as classifier.</a:t>
            </a:r>
          </a:p>
          <a:p>
            <a:pPr marL="285750" indent="-285750">
              <a:buFont typeface="Arial" panose="020B0604020202020204" pitchFamily="34" charset="0"/>
              <a:buChar char="•"/>
            </a:pPr>
            <a:r>
              <a:rPr lang="en-GB" sz="2400" dirty="0"/>
              <a:t>The features extracted from the CNN are passed as input to the ANN model.</a:t>
            </a:r>
          </a:p>
          <a:p>
            <a:pPr marL="285750" indent="-285750">
              <a:buFont typeface="Arial" panose="020B0604020202020204" pitchFamily="34" charset="0"/>
              <a:buChar char="•"/>
            </a:pPr>
            <a:r>
              <a:rPr lang="en-GB" sz="2400" dirty="0"/>
              <a:t>The different hidden layers of ANN are used to classify the disease.</a:t>
            </a:r>
          </a:p>
          <a:p>
            <a:pPr marL="285750" indent="-285750">
              <a:buFont typeface="Arial" panose="020B0604020202020204" pitchFamily="34" charset="0"/>
              <a:buChar char="•"/>
            </a:pPr>
            <a:r>
              <a:rPr lang="en-GB" sz="2400" dirty="0"/>
              <a:t>The no. of hidden layers are chosen according to the requirement of the project.</a:t>
            </a:r>
          </a:p>
          <a:p>
            <a:endParaRPr lang="en-IN" dirty="0"/>
          </a:p>
        </p:txBody>
      </p:sp>
    </p:spTree>
    <p:extLst>
      <p:ext uri="{BB962C8B-B14F-4D97-AF65-F5344CB8AC3E}">
        <p14:creationId xmlns:p14="http://schemas.microsoft.com/office/powerpoint/2010/main" val="168648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2D6323-F5D0-300C-BAFB-4474A69A75E5}"/>
              </a:ext>
            </a:extLst>
          </p:cNvPr>
          <p:cNvSpPr txBox="1"/>
          <p:nvPr/>
        </p:nvSpPr>
        <p:spPr>
          <a:xfrm>
            <a:off x="1101970" y="744415"/>
            <a:ext cx="8845063" cy="707886"/>
          </a:xfrm>
          <a:prstGeom prst="rect">
            <a:avLst/>
          </a:prstGeom>
          <a:noFill/>
        </p:spPr>
        <p:txBody>
          <a:bodyPr wrap="square" rtlCol="0">
            <a:spAutoFit/>
          </a:bodyPr>
          <a:lstStyle/>
          <a:p>
            <a:r>
              <a:rPr lang="en-GB" sz="4000" b="1" dirty="0">
                <a:latin typeface="Bookman Old Style" panose="02050604050505020204" pitchFamily="18" charset="0"/>
              </a:rPr>
              <a:t>Feature Extraction using CNN</a:t>
            </a:r>
            <a:endParaRPr lang="en-IN" sz="4000" b="1" dirty="0">
              <a:latin typeface="Bookman Old Style" panose="02050604050505020204" pitchFamily="18" charset="0"/>
            </a:endParaRPr>
          </a:p>
        </p:txBody>
      </p:sp>
      <p:cxnSp>
        <p:nvCxnSpPr>
          <p:cNvPr id="4" name="Straight Connector 3">
            <a:extLst>
              <a:ext uri="{FF2B5EF4-FFF2-40B4-BE49-F238E27FC236}">
                <a16:creationId xmlns:a16="http://schemas.microsoft.com/office/drawing/2014/main" id="{158E8C6E-FF07-19D5-8DF4-10835203A118}"/>
              </a:ext>
            </a:extLst>
          </p:cNvPr>
          <p:cNvCxnSpPr/>
          <p:nvPr/>
        </p:nvCxnSpPr>
        <p:spPr>
          <a:xfrm>
            <a:off x="1148862" y="1518138"/>
            <a:ext cx="7344508"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EC5074AC-2C7F-DA70-1552-CF377FDA83EB}"/>
              </a:ext>
            </a:extLst>
          </p:cNvPr>
          <p:cNvSpPr txBox="1"/>
          <p:nvPr/>
        </p:nvSpPr>
        <p:spPr>
          <a:xfrm>
            <a:off x="1101970" y="1599251"/>
            <a:ext cx="9056000" cy="1754326"/>
          </a:xfrm>
          <a:prstGeom prst="rect">
            <a:avLst/>
          </a:prstGeom>
          <a:noFill/>
        </p:spPr>
        <p:txBody>
          <a:bodyPr wrap="square" rtlCol="0">
            <a:spAutoFit/>
          </a:bodyPr>
          <a:lstStyle/>
          <a:p>
            <a:r>
              <a:rPr lang="en-GB" dirty="0"/>
              <a:t>Technically, deep learning CNN models to train and test, each input image will pass it through a series of convolution layers with filters, Pooling, ANN and apply </a:t>
            </a:r>
            <a:r>
              <a:rPr lang="en-GB" dirty="0" err="1"/>
              <a:t>softmax</a:t>
            </a:r>
            <a:r>
              <a:rPr lang="en-GB" dirty="0"/>
              <a:t> to classify an object with probabilistic value between 0 and 1.</a:t>
            </a:r>
          </a:p>
          <a:p>
            <a:endParaRPr lang="en-GB" dirty="0"/>
          </a:p>
          <a:p>
            <a:r>
              <a:rPr lang="en-GB" dirty="0"/>
              <a:t>The given figure of complete flow of CNN and ANN to process an input image and classify image based on the value.</a:t>
            </a:r>
            <a:endParaRPr lang="en-IN" dirty="0"/>
          </a:p>
        </p:txBody>
      </p:sp>
      <p:pic>
        <p:nvPicPr>
          <p:cNvPr id="5" name="Picture 4">
            <a:extLst>
              <a:ext uri="{FF2B5EF4-FFF2-40B4-BE49-F238E27FC236}">
                <a16:creationId xmlns:a16="http://schemas.microsoft.com/office/drawing/2014/main" id="{C1A744A1-79F5-B525-9B8B-AF57DBDF1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862" y="3353577"/>
            <a:ext cx="9226061" cy="3233779"/>
          </a:xfrm>
          <a:prstGeom prst="rect">
            <a:avLst/>
          </a:prstGeom>
        </p:spPr>
      </p:pic>
    </p:spTree>
    <p:extLst>
      <p:ext uri="{BB962C8B-B14F-4D97-AF65-F5344CB8AC3E}">
        <p14:creationId xmlns:p14="http://schemas.microsoft.com/office/powerpoint/2010/main" val="2200195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1724"/>
            <a:ext cx="12192000"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88BA36-ACAA-E432-F901-90EE9C0598A7}"/>
              </a:ext>
            </a:extLst>
          </p:cNvPr>
          <p:cNvSpPr txBox="1"/>
          <p:nvPr/>
        </p:nvSpPr>
        <p:spPr>
          <a:xfrm>
            <a:off x="2831123" y="1189613"/>
            <a:ext cx="6183923" cy="646331"/>
          </a:xfrm>
          <a:prstGeom prst="rect">
            <a:avLst/>
          </a:prstGeom>
          <a:noFill/>
        </p:spPr>
        <p:txBody>
          <a:bodyPr wrap="square" rtlCol="0">
            <a:spAutoFit/>
          </a:bodyPr>
          <a:lstStyle/>
          <a:p>
            <a:r>
              <a:rPr lang="en-GB" sz="3600" b="1" dirty="0"/>
              <a:t>Software Requirements</a:t>
            </a:r>
            <a:endParaRPr lang="en-IN" sz="3600" b="1" dirty="0"/>
          </a:p>
        </p:txBody>
      </p:sp>
      <p:sp>
        <p:nvSpPr>
          <p:cNvPr id="3" name="TextBox 2">
            <a:extLst>
              <a:ext uri="{FF2B5EF4-FFF2-40B4-BE49-F238E27FC236}">
                <a16:creationId xmlns:a16="http://schemas.microsoft.com/office/drawing/2014/main" id="{6B6556BF-6D59-A138-EC75-33F12CC13D67}"/>
              </a:ext>
            </a:extLst>
          </p:cNvPr>
          <p:cNvSpPr txBox="1"/>
          <p:nvPr/>
        </p:nvSpPr>
        <p:spPr>
          <a:xfrm>
            <a:off x="1016000" y="2249715"/>
            <a:ext cx="9913257" cy="1855893"/>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Python 3.x</a:t>
            </a:r>
            <a:endParaRPr lang="en-IN" sz="1800" dirty="0">
              <a:effectLst/>
              <a:latin typeface="Calibri" panose="020F0502020204030204" pitchFamily="34" charset="0"/>
              <a:ea typeface="Calibri" panose="020F0502020204030204" pitchFamily="34"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TensorFlow 2.10.0 and above</a:t>
            </a:r>
            <a:endParaRPr lang="en-IN" sz="1800" dirty="0">
              <a:effectLst/>
              <a:latin typeface="Calibri" panose="020F0502020204030204" pitchFamily="34" charset="0"/>
              <a:ea typeface="Calibri" panose="020F0502020204030204" pitchFamily="34"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Keras 2.10.0 and above</a:t>
            </a:r>
            <a:endParaRPr lang="en-IN" sz="1800" dirty="0">
              <a:effectLst/>
              <a:latin typeface="Calibri" panose="020F0502020204030204" pitchFamily="34" charset="0"/>
              <a:ea typeface="Calibri" panose="020F0502020204030204" pitchFamily="34"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Python modules – NumPy, Pandas, matplotlib, math, </a:t>
            </a:r>
            <a:r>
              <a:rPr lang="en-IN" sz="1800" dirty="0" err="1">
                <a:solidFill>
                  <a:srgbClr val="000000"/>
                </a:solidFill>
                <a:effectLst/>
                <a:latin typeface="Times New Roman" panose="02020603050405020304" pitchFamily="18" charset="0"/>
                <a:ea typeface="Times New Roman" panose="02020603050405020304" pitchFamily="18" charset="0"/>
              </a:rPr>
              <a:t>os</a:t>
            </a:r>
            <a:r>
              <a:rPr lang="en-IN" sz="1800" dirty="0">
                <a:solidFill>
                  <a:srgbClr val="000000"/>
                </a:solidFill>
                <a:effectLst/>
                <a:latin typeface="Times New Roman" panose="02020603050405020304" pitchFamily="18" charset="0"/>
                <a:ea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rPr>
              <a:t>glob,</a:t>
            </a:r>
            <a:r>
              <a:rPr lang="en-IN" sz="1800" dirty="0">
                <a:solidFill>
                  <a:srgbClr val="000000"/>
                </a:solidFill>
                <a:effectLst/>
                <a:latin typeface="Times New Roman" panose="02020603050405020304" pitchFamily="18" charset="0"/>
                <a:ea typeface="Times New Roman" panose="02020603050405020304" pitchFamily="18" charset="0"/>
              </a:rPr>
              <a:t> scikit-learn</a:t>
            </a:r>
            <a:endParaRPr lang="en-IN" sz="1800" dirty="0">
              <a:effectLst/>
              <a:latin typeface="Calibri" panose="020F0502020204030204" pitchFamily="34" charset="0"/>
              <a:ea typeface="Calibri" panose="020F0502020204030204" pitchFamily="34" charset="0"/>
            </a:endParaRPr>
          </a:p>
          <a:p>
            <a:pPr marL="342900" lvl="0" indent="-342900">
              <a:lnSpc>
                <a:spcPct val="107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Jupyter Notebook</a:t>
            </a:r>
            <a:endParaRPr lang="en-IN" sz="1800" dirty="0">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Hardware requirements – Google Colab Nvidia K80/T4 GPU of 12GB memory</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232806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88BA36-ACAA-E432-F901-90EE9C0598A7}"/>
              </a:ext>
            </a:extLst>
          </p:cNvPr>
          <p:cNvSpPr txBox="1"/>
          <p:nvPr/>
        </p:nvSpPr>
        <p:spPr>
          <a:xfrm>
            <a:off x="5009662" y="1189613"/>
            <a:ext cx="2995246" cy="646331"/>
          </a:xfrm>
          <a:prstGeom prst="rect">
            <a:avLst/>
          </a:prstGeom>
          <a:noFill/>
        </p:spPr>
        <p:txBody>
          <a:bodyPr wrap="square" rtlCol="0">
            <a:spAutoFit/>
          </a:bodyPr>
          <a:lstStyle/>
          <a:p>
            <a:r>
              <a:rPr lang="en-GB" sz="3600" b="1" dirty="0"/>
              <a:t>Abstract</a:t>
            </a:r>
            <a:endParaRPr lang="en-IN" sz="3600" b="1" dirty="0"/>
          </a:p>
        </p:txBody>
      </p:sp>
      <p:sp>
        <p:nvSpPr>
          <p:cNvPr id="3" name="TextBox 2">
            <a:extLst>
              <a:ext uri="{FF2B5EF4-FFF2-40B4-BE49-F238E27FC236}">
                <a16:creationId xmlns:a16="http://schemas.microsoft.com/office/drawing/2014/main" id="{6B6556BF-6D59-A138-EC75-33F12CC13D67}"/>
              </a:ext>
            </a:extLst>
          </p:cNvPr>
          <p:cNvSpPr txBox="1"/>
          <p:nvPr/>
        </p:nvSpPr>
        <p:spPr>
          <a:xfrm>
            <a:off x="1016000" y="2249715"/>
            <a:ext cx="9913257" cy="2677656"/>
          </a:xfrm>
          <a:prstGeom prst="rect">
            <a:avLst/>
          </a:prstGeom>
          <a:noFill/>
        </p:spPr>
        <p:txBody>
          <a:bodyPr wrap="square" rtlCol="0">
            <a:spAutoFit/>
          </a:bodyPr>
          <a:lstStyle/>
          <a:p>
            <a:r>
              <a:rPr lang="en-GB" sz="2400" dirty="0"/>
              <a:t>Skin disease is the major problem nowadays. People need to spend a lot of money in minor cases. When we go to the hospital, doctors have to do a lot of diagnosis to determine the patterns of diseases. To avoid all these processes and expenditures, ML helps in prior recognition of the diseases and it first measures to control the diseases. This ML model helps doctors also to know the diseases without doing a lot of check-ups.</a:t>
            </a:r>
            <a:endParaRPr lang="en-IN" sz="2400" dirty="0"/>
          </a:p>
        </p:txBody>
      </p:sp>
    </p:spTree>
    <p:extLst>
      <p:ext uri="{BB962C8B-B14F-4D97-AF65-F5344CB8AC3E}">
        <p14:creationId xmlns:p14="http://schemas.microsoft.com/office/powerpoint/2010/main" val="75107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7F6A54-EC41-62EE-65FF-ECCE447BC97A}"/>
              </a:ext>
            </a:extLst>
          </p:cNvPr>
          <p:cNvSpPr txBox="1"/>
          <p:nvPr/>
        </p:nvSpPr>
        <p:spPr>
          <a:xfrm flipH="1">
            <a:off x="4291199" y="316363"/>
            <a:ext cx="5133599" cy="461665"/>
          </a:xfrm>
          <a:prstGeom prst="rect">
            <a:avLst/>
          </a:prstGeom>
          <a:noFill/>
        </p:spPr>
        <p:txBody>
          <a:bodyPr wrap="square" rtlCol="0">
            <a:spAutoFit/>
          </a:bodyPr>
          <a:lstStyle/>
          <a:p>
            <a:r>
              <a:rPr lang="en-GB" sz="2400" b="1" dirty="0"/>
              <a:t>Literature Survey</a:t>
            </a:r>
            <a:endParaRPr lang="en-IN" sz="2400" b="1" dirty="0"/>
          </a:p>
        </p:txBody>
      </p:sp>
      <p:graphicFrame>
        <p:nvGraphicFramePr>
          <p:cNvPr id="5" name="Table 5">
            <a:extLst>
              <a:ext uri="{FF2B5EF4-FFF2-40B4-BE49-F238E27FC236}">
                <a16:creationId xmlns:a16="http://schemas.microsoft.com/office/drawing/2014/main" id="{9831C910-9F99-0FAE-F4FB-5A295A8D4A03}"/>
              </a:ext>
            </a:extLst>
          </p:cNvPr>
          <p:cNvGraphicFramePr>
            <a:graphicFrameLocks noGrp="1"/>
          </p:cNvGraphicFramePr>
          <p:nvPr>
            <p:extLst>
              <p:ext uri="{D42A27DB-BD31-4B8C-83A1-F6EECF244321}">
                <p14:modId xmlns:p14="http://schemas.microsoft.com/office/powerpoint/2010/main" val="3671911643"/>
              </p:ext>
            </p:extLst>
          </p:nvPr>
        </p:nvGraphicFramePr>
        <p:xfrm>
          <a:off x="960657" y="778028"/>
          <a:ext cx="10112792" cy="5739927"/>
        </p:xfrm>
        <a:graphic>
          <a:graphicData uri="http://schemas.openxmlformats.org/drawingml/2006/table">
            <a:tbl>
              <a:tblPr firstRow="1" bandRow="1">
                <a:tableStyleId>{5C22544A-7EE6-4342-B048-85BDC9FD1C3A}</a:tableStyleId>
              </a:tblPr>
              <a:tblGrid>
                <a:gridCol w="2528198">
                  <a:extLst>
                    <a:ext uri="{9D8B030D-6E8A-4147-A177-3AD203B41FA5}">
                      <a16:colId xmlns:a16="http://schemas.microsoft.com/office/drawing/2014/main" val="3386516563"/>
                    </a:ext>
                  </a:extLst>
                </a:gridCol>
                <a:gridCol w="2528198">
                  <a:extLst>
                    <a:ext uri="{9D8B030D-6E8A-4147-A177-3AD203B41FA5}">
                      <a16:colId xmlns:a16="http://schemas.microsoft.com/office/drawing/2014/main" val="2818745939"/>
                    </a:ext>
                  </a:extLst>
                </a:gridCol>
                <a:gridCol w="2528198">
                  <a:extLst>
                    <a:ext uri="{9D8B030D-6E8A-4147-A177-3AD203B41FA5}">
                      <a16:colId xmlns:a16="http://schemas.microsoft.com/office/drawing/2014/main" val="1563261642"/>
                    </a:ext>
                  </a:extLst>
                </a:gridCol>
                <a:gridCol w="2528198">
                  <a:extLst>
                    <a:ext uri="{9D8B030D-6E8A-4147-A177-3AD203B41FA5}">
                      <a16:colId xmlns:a16="http://schemas.microsoft.com/office/drawing/2014/main" val="810715276"/>
                    </a:ext>
                  </a:extLst>
                </a:gridCol>
              </a:tblGrid>
              <a:tr h="586044">
                <a:tc>
                  <a:txBody>
                    <a:bodyPr/>
                    <a:lstStyle/>
                    <a:p>
                      <a:r>
                        <a:rPr lang="en-GB" sz="1200" dirty="0"/>
                        <a:t>`Method a</a:t>
                      </a:r>
                      <a:endParaRPr lang="en-IN" sz="1200" dirty="0"/>
                    </a:p>
                  </a:txBody>
                  <a:tcPr/>
                </a:tc>
                <a:tc>
                  <a:txBody>
                    <a:bodyPr/>
                    <a:lstStyle/>
                    <a:p>
                      <a:r>
                        <a:rPr lang="en-GB" sz="1200" dirty="0"/>
                        <a:t>Overview</a:t>
                      </a:r>
                      <a:endParaRPr lang="en-IN" sz="1200" dirty="0"/>
                    </a:p>
                  </a:txBody>
                  <a:tcPr/>
                </a:tc>
                <a:tc>
                  <a:txBody>
                    <a:bodyPr/>
                    <a:lstStyle/>
                    <a:p>
                      <a:r>
                        <a:rPr lang="en-GB" sz="1200" dirty="0"/>
                        <a:t>Accuracy</a:t>
                      </a:r>
                      <a:endParaRPr lang="en-IN" sz="1200" dirty="0"/>
                    </a:p>
                  </a:txBody>
                  <a:tcPr/>
                </a:tc>
                <a:tc>
                  <a:txBody>
                    <a:bodyPr/>
                    <a:lstStyle/>
                    <a:p>
                      <a:r>
                        <a:rPr lang="en-GB" sz="1200" dirty="0"/>
                        <a:t>Future Scope</a:t>
                      </a:r>
                      <a:endParaRPr lang="en-IN" sz="1200" dirty="0"/>
                    </a:p>
                  </a:txBody>
                  <a:tcPr/>
                </a:tc>
                <a:extLst>
                  <a:ext uri="{0D108BD9-81ED-4DB2-BD59-A6C34878D82A}">
                    <a16:rowId xmlns:a16="http://schemas.microsoft.com/office/drawing/2014/main" val="1916073808"/>
                  </a:ext>
                </a:extLst>
              </a:tr>
              <a:tr h="1732134">
                <a:tc>
                  <a:txBody>
                    <a:bodyPr/>
                    <a:lstStyle/>
                    <a:p>
                      <a:r>
                        <a:rPr lang="en-GB" sz="1200" dirty="0"/>
                        <a:t>Nasr-</a:t>
                      </a:r>
                      <a:r>
                        <a:rPr lang="en-GB" sz="1200" dirty="0" err="1"/>
                        <a:t>Esfahmi</a:t>
                      </a:r>
                      <a:r>
                        <a:rPr lang="en-GB" sz="1200" dirty="0"/>
                        <a:t> et al</a:t>
                      </a:r>
                      <a:endParaRPr lang="en-IN" sz="1200" dirty="0"/>
                    </a:p>
                  </a:txBody>
                  <a:tcPr/>
                </a:tc>
                <a:tc>
                  <a:txBody>
                    <a:bodyPr/>
                    <a:lstStyle/>
                    <a:p>
                      <a:pPr marL="285750" indent="-285750">
                        <a:buFont typeface="Arial" panose="020B0604020202020204" pitchFamily="34" charset="0"/>
                        <a:buChar char="•"/>
                      </a:pPr>
                      <a:r>
                        <a:rPr lang="en-GB" sz="1200" dirty="0"/>
                        <a:t>Two layered CNN is used for melanoma classification </a:t>
                      </a:r>
                    </a:p>
                    <a:p>
                      <a:pPr marL="285750" indent="-285750">
                        <a:buFont typeface="Arial" panose="020B0604020202020204" pitchFamily="34" charset="0"/>
                        <a:buChar char="•"/>
                      </a:pPr>
                      <a:r>
                        <a:rPr lang="en-GB" sz="1200" dirty="0"/>
                        <a:t>Illumination correction mask generation , gaussian filter is applied to remove noise issues.</a:t>
                      </a:r>
                    </a:p>
                    <a:p>
                      <a:pPr marL="285750" indent="-285750">
                        <a:buFont typeface="Arial" panose="020B0604020202020204" pitchFamily="34" charset="0"/>
                        <a:buChar char="•"/>
                      </a:pPr>
                      <a:r>
                        <a:rPr lang="en-GB" sz="1200" dirty="0"/>
                        <a:t>Cropping and rotation is used for data augmentation.</a:t>
                      </a:r>
                      <a:endParaRPr lang="en-IN" sz="1200" dirty="0"/>
                    </a:p>
                  </a:txBody>
                  <a:tcPr/>
                </a:tc>
                <a:tc>
                  <a:txBody>
                    <a:bodyPr/>
                    <a:lstStyle/>
                    <a:p>
                      <a:r>
                        <a:rPr lang="en-GB" sz="1200" dirty="0"/>
                        <a:t>81%</a:t>
                      </a:r>
                      <a:endParaRPr lang="en-IN" sz="1200" dirty="0"/>
                    </a:p>
                  </a:txBody>
                  <a:tcPr/>
                </a:tc>
                <a:tc>
                  <a:txBody>
                    <a:bodyPr/>
                    <a:lstStyle/>
                    <a:p>
                      <a:pPr marL="285750" indent="-285750">
                        <a:buFont typeface="Arial" panose="020B0604020202020204" pitchFamily="34" charset="0"/>
                        <a:buChar char="•"/>
                      </a:pPr>
                      <a:r>
                        <a:rPr lang="en-GB" sz="1200" dirty="0"/>
                        <a:t>Deep layered network may be used for increased results.</a:t>
                      </a:r>
                    </a:p>
                    <a:p>
                      <a:pPr marL="285750" indent="-285750">
                        <a:buFont typeface="Arial" panose="020B0604020202020204" pitchFamily="34" charset="0"/>
                        <a:buChar char="•"/>
                      </a:pPr>
                      <a:r>
                        <a:rPr lang="en-GB" sz="1200" dirty="0"/>
                        <a:t>Training will get improved by collecting more data</a:t>
                      </a:r>
                      <a:endParaRPr lang="en-IN" sz="1200" dirty="0"/>
                    </a:p>
                  </a:txBody>
                  <a:tcPr/>
                </a:tc>
                <a:extLst>
                  <a:ext uri="{0D108BD9-81ED-4DB2-BD59-A6C34878D82A}">
                    <a16:rowId xmlns:a16="http://schemas.microsoft.com/office/drawing/2014/main" val="4284806477"/>
                  </a:ext>
                </a:extLst>
              </a:tr>
              <a:tr h="1509385">
                <a:tc>
                  <a:txBody>
                    <a:bodyPr/>
                    <a:lstStyle/>
                    <a:p>
                      <a:r>
                        <a:rPr lang="en-GB" sz="1200" dirty="0"/>
                        <a:t>Khryashcheve at al</a:t>
                      </a:r>
                      <a:endParaRPr lang="en-IN" sz="1200" dirty="0"/>
                    </a:p>
                  </a:txBody>
                  <a:tcPr/>
                </a:tc>
                <a:tc>
                  <a:txBody>
                    <a:bodyPr/>
                    <a:lstStyle/>
                    <a:p>
                      <a:pPr marL="285750" indent="-285750">
                        <a:buFont typeface="Arial" panose="020B0604020202020204" pitchFamily="34" charset="0"/>
                        <a:buChar char="•"/>
                      </a:pPr>
                      <a:r>
                        <a:rPr lang="en-GB" sz="1200" dirty="0"/>
                        <a:t>CNN u-Net based algorithm is used proposed for medical image segmentation at expert level</a:t>
                      </a:r>
                    </a:p>
                    <a:p>
                      <a:pPr marL="285750" indent="-285750">
                        <a:buFont typeface="Arial" panose="020B0604020202020204" pitchFamily="34" charset="0"/>
                        <a:buChar char="•"/>
                      </a:pPr>
                      <a:r>
                        <a:rPr lang="en-GB" sz="1200" dirty="0"/>
                        <a:t>AlexNet based algorithm is used for automatic markup of image database.</a:t>
                      </a:r>
                      <a:endParaRPr lang="en-IN" sz="1200" dirty="0"/>
                    </a:p>
                  </a:txBody>
                  <a:tcPr/>
                </a:tc>
                <a:tc>
                  <a:txBody>
                    <a:bodyPr/>
                    <a:lstStyle/>
                    <a:p>
                      <a:r>
                        <a:rPr lang="en-GB" sz="1200" dirty="0"/>
                        <a:t>Not defined</a:t>
                      </a:r>
                      <a:endParaRPr lang="en-IN" sz="1200" dirty="0"/>
                    </a:p>
                  </a:txBody>
                  <a:tcPr/>
                </a:tc>
                <a:tc>
                  <a:txBody>
                    <a:bodyPr/>
                    <a:lstStyle/>
                    <a:p>
                      <a:pPr marL="285750" indent="-285750">
                        <a:buFont typeface="Arial" panose="020B0604020202020204" pitchFamily="34" charset="0"/>
                        <a:buChar char="•"/>
                      </a:pPr>
                      <a:r>
                        <a:rPr lang="en-GB" sz="1200" dirty="0"/>
                        <a:t>The algorithm is not used in real time analysis due to more time complexity</a:t>
                      </a:r>
                      <a:endParaRPr lang="en-IN" sz="1200" dirty="0"/>
                    </a:p>
                  </a:txBody>
                  <a:tcPr/>
                </a:tc>
                <a:extLst>
                  <a:ext uri="{0D108BD9-81ED-4DB2-BD59-A6C34878D82A}">
                    <a16:rowId xmlns:a16="http://schemas.microsoft.com/office/drawing/2014/main" val="4189054095"/>
                  </a:ext>
                </a:extLst>
              </a:tr>
              <a:tr h="1862043">
                <a:tc>
                  <a:txBody>
                    <a:bodyPr/>
                    <a:lstStyle/>
                    <a:p>
                      <a:r>
                        <a:rPr lang="en-GB" sz="1200" dirty="0"/>
                        <a:t>Sahu et al</a:t>
                      </a:r>
                      <a:endParaRPr lang="en-IN" sz="1200" dirty="0"/>
                    </a:p>
                  </a:txBody>
                  <a:tcPr/>
                </a:tc>
                <a:tc>
                  <a:txBody>
                    <a:bodyPr/>
                    <a:lstStyle/>
                    <a:p>
                      <a:pPr marL="285750" indent="-285750">
                        <a:buFont typeface="Arial" panose="020B0604020202020204" pitchFamily="34" charset="0"/>
                        <a:buChar char="•"/>
                      </a:pPr>
                      <a:r>
                        <a:rPr lang="en-GB" sz="1200" dirty="0"/>
                        <a:t>Classification of benign and malignant skin lesions.</a:t>
                      </a:r>
                    </a:p>
                    <a:p>
                      <a:pPr marL="285750" indent="-285750">
                        <a:buFont typeface="Arial" panose="020B0604020202020204" pitchFamily="34" charset="0"/>
                        <a:buChar char="•"/>
                      </a:pPr>
                      <a:r>
                        <a:rPr lang="en-GB" sz="1200" dirty="0"/>
                        <a:t>Hybrid deep learning mobile mobileNet , domain specific knowledge and features suggested by dermatologists are used to improve the accuracy of the classifier.</a:t>
                      </a:r>
                      <a:endParaRPr lang="en-IN" sz="1200" dirty="0"/>
                    </a:p>
                  </a:txBody>
                  <a:tcPr/>
                </a:tc>
                <a:tc>
                  <a:txBody>
                    <a:bodyPr/>
                    <a:lstStyle/>
                    <a:p>
                      <a:r>
                        <a:rPr lang="en-GB" sz="1200" dirty="0"/>
                        <a:t>78% to 80%</a:t>
                      </a:r>
                      <a:endParaRPr lang="en-IN" sz="1200" dirty="0"/>
                    </a:p>
                  </a:txBody>
                  <a:tcPr/>
                </a:tc>
                <a:tc>
                  <a:txBody>
                    <a:bodyPr/>
                    <a:lstStyle/>
                    <a:p>
                      <a:pPr marL="285750" indent="-285750">
                        <a:buFont typeface="Arial" panose="020B0604020202020204" pitchFamily="34" charset="0"/>
                        <a:buChar char="•"/>
                      </a:pPr>
                      <a:r>
                        <a:rPr lang="en-GB" sz="1200" dirty="0"/>
                        <a:t>Detection of cancer with raspberry pi is not good option because to analyse image high level camera is required</a:t>
                      </a:r>
                      <a:endParaRPr lang="en-IN" sz="1200" dirty="0"/>
                    </a:p>
                  </a:txBody>
                  <a:tcPr/>
                </a:tc>
                <a:extLst>
                  <a:ext uri="{0D108BD9-81ED-4DB2-BD59-A6C34878D82A}">
                    <a16:rowId xmlns:a16="http://schemas.microsoft.com/office/drawing/2014/main" val="485633607"/>
                  </a:ext>
                </a:extLst>
              </a:tr>
            </a:tbl>
          </a:graphicData>
        </a:graphic>
      </p:graphicFrame>
    </p:spTree>
    <p:extLst>
      <p:ext uri="{BB962C8B-B14F-4D97-AF65-F5344CB8AC3E}">
        <p14:creationId xmlns:p14="http://schemas.microsoft.com/office/powerpoint/2010/main" val="114944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3631E7-37BA-D025-AB40-CF1AA15EC38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325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B78B55-D29D-3A1B-BA98-90766A53B4F9}"/>
              </a:ext>
            </a:extLst>
          </p:cNvPr>
          <p:cNvSpPr txBox="1"/>
          <p:nvPr/>
        </p:nvSpPr>
        <p:spPr>
          <a:xfrm flipH="1">
            <a:off x="3783146" y="1175657"/>
            <a:ext cx="6064795" cy="584775"/>
          </a:xfrm>
          <a:prstGeom prst="rect">
            <a:avLst/>
          </a:prstGeom>
          <a:noFill/>
        </p:spPr>
        <p:txBody>
          <a:bodyPr wrap="square" rtlCol="0">
            <a:spAutoFit/>
          </a:bodyPr>
          <a:lstStyle/>
          <a:p>
            <a:r>
              <a:rPr lang="en-GB" sz="3200" b="1" dirty="0"/>
              <a:t>Proposed Model</a:t>
            </a:r>
            <a:endParaRPr lang="en-IN" sz="3200" b="1" dirty="0"/>
          </a:p>
        </p:txBody>
      </p:sp>
      <p:sp>
        <p:nvSpPr>
          <p:cNvPr id="3" name="TextBox 2">
            <a:extLst>
              <a:ext uri="{FF2B5EF4-FFF2-40B4-BE49-F238E27FC236}">
                <a16:creationId xmlns:a16="http://schemas.microsoft.com/office/drawing/2014/main" id="{1B06B043-6BFE-C6B1-EEDF-C4C7FF0C1813}"/>
              </a:ext>
            </a:extLst>
          </p:cNvPr>
          <p:cNvSpPr txBox="1"/>
          <p:nvPr/>
        </p:nvSpPr>
        <p:spPr>
          <a:xfrm>
            <a:off x="1211943" y="2524520"/>
            <a:ext cx="9296400" cy="2862322"/>
          </a:xfrm>
          <a:prstGeom prst="rect">
            <a:avLst/>
          </a:prstGeom>
          <a:noFill/>
        </p:spPr>
        <p:txBody>
          <a:bodyPr wrap="square" rtlCol="0">
            <a:spAutoFit/>
          </a:bodyPr>
          <a:lstStyle/>
          <a:p>
            <a:r>
              <a:rPr lang="en-GB" dirty="0"/>
              <a:t>In base paper, they have used SVM as their main classifier. Using SVM, the accuracy we get is around 70-80%.</a:t>
            </a:r>
          </a:p>
          <a:p>
            <a:endParaRPr lang="en-GB" dirty="0"/>
          </a:p>
          <a:p>
            <a:r>
              <a:rPr lang="en-GB" dirty="0"/>
              <a:t>In this experiment we are replacing the SVM classification part with ANN to classify the data into cancerous cell or non-cancerous cell.</a:t>
            </a:r>
          </a:p>
          <a:p>
            <a:endParaRPr lang="en-GB" dirty="0"/>
          </a:p>
          <a:p>
            <a:r>
              <a:rPr lang="en-GB" dirty="0"/>
              <a:t>ANN, or Artificial Neural Network, is a machine learning technique based on the working of human brain. It has input layers, hidden layers and output layer. Computation is done in hidden layers. It can be used to solve all the problems that can be expressed as a linear function.</a:t>
            </a:r>
            <a:endParaRPr lang="en-IN" dirty="0"/>
          </a:p>
        </p:txBody>
      </p:sp>
    </p:spTree>
    <p:extLst>
      <p:ext uri="{BB962C8B-B14F-4D97-AF65-F5344CB8AC3E}">
        <p14:creationId xmlns:p14="http://schemas.microsoft.com/office/powerpoint/2010/main" val="2537193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22950E7-8C55-128F-5D60-3E77F5AFC262}"/>
              </a:ext>
            </a:extLst>
          </p:cNvPr>
          <p:cNvSpPr txBox="1"/>
          <p:nvPr/>
        </p:nvSpPr>
        <p:spPr>
          <a:xfrm>
            <a:off x="720970" y="2815170"/>
            <a:ext cx="3581400" cy="707886"/>
          </a:xfrm>
          <a:prstGeom prst="rect">
            <a:avLst/>
          </a:prstGeom>
          <a:noFill/>
        </p:spPr>
        <p:txBody>
          <a:bodyPr wrap="square" rtlCol="0">
            <a:spAutoFit/>
          </a:bodyPr>
          <a:lstStyle/>
          <a:p>
            <a:r>
              <a:rPr lang="en-GB" sz="4000" b="1" dirty="0"/>
              <a:t>Methodology</a:t>
            </a:r>
            <a:endParaRPr lang="en-IN" sz="4000" b="1" dirty="0"/>
          </a:p>
        </p:txBody>
      </p:sp>
      <p:pic>
        <p:nvPicPr>
          <p:cNvPr id="3" name="Picture 2">
            <a:extLst>
              <a:ext uri="{FF2B5EF4-FFF2-40B4-BE49-F238E27FC236}">
                <a16:creationId xmlns:a16="http://schemas.microsoft.com/office/drawing/2014/main" id="{51F4C8F7-7F54-E3DB-723E-2224D87A4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0158" y="299669"/>
            <a:ext cx="4696166" cy="6258661"/>
          </a:xfrm>
          <a:prstGeom prst="rect">
            <a:avLst/>
          </a:prstGeom>
        </p:spPr>
      </p:pic>
    </p:spTree>
    <p:extLst>
      <p:ext uri="{BB962C8B-B14F-4D97-AF65-F5344CB8AC3E}">
        <p14:creationId xmlns:p14="http://schemas.microsoft.com/office/powerpoint/2010/main" val="3437681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22950E7-8C55-128F-5D60-3E77F5AFC262}"/>
              </a:ext>
            </a:extLst>
          </p:cNvPr>
          <p:cNvSpPr txBox="1"/>
          <p:nvPr/>
        </p:nvSpPr>
        <p:spPr>
          <a:xfrm>
            <a:off x="453808" y="276507"/>
            <a:ext cx="3581400" cy="707886"/>
          </a:xfrm>
          <a:prstGeom prst="rect">
            <a:avLst/>
          </a:prstGeom>
          <a:noFill/>
        </p:spPr>
        <p:txBody>
          <a:bodyPr wrap="square" rtlCol="0">
            <a:spAutoFit/>
          </a:bodyPr>
          <a:lstStyle/>
          <a:p>
            <a:r>
              <a:rPr lang="en-GB" sz="4000" b="1" dirty="0"/>
              <a:t>Methodology</a:t>
            </a:r>
            <a:endParaRPr lang="en-IN" sz="4000" b="1" dirty="0"/>
          </a:p>
        </p:txBody>
      </p:sp>
      <p:sp>
        <p:nvSpPr>
          <p:cNvPr id="2" name="TextBox 1">
            <a:extLst>
              <a:ext uri="{FF2B5EF4-FFF2-40B4-BE49-F238E27FC236}">
                <a16:creationId xmlns:a16="http://schemas.microsoft.com/office/drawing/2014/main" id="{2D9598A8-6C37-9C18-FA91-1B4213A0FEB1}"/>
              </a:ext>
            </a:extLst>
          </p:cNvPr>
          <p:cNvSpPr txBox="1"/>
          <p:nvPr/>
        </p:nvSpPr>
        <p:spPr>
          <a:xfrm>
            <a:off x="453808" y="1214265"/>
            <a:ext cx="11066583" cy="4826962"/>
          </a:xfrm>
          <a:prstGeom prst="rect">
            <a:avLst/>
          </a:prstGeom>
          <a:noFill/>
        </p:spPr>
        <p:txBody>
          <a:bodyPr wrap="square" rtlCol="0">
            <a:spAutoFit/>
          </a:bodyPr>
          <a:lstStyle/>
          <a:p>
            <a:pPr marL="342900" lvl="0" indent="-342900" algn="just">
              <a:lnSpc>
                <a:spcPct val="150000"/>
              </a:lnSpc>
              <a:spcAft>
                <a:spcPts val="800"/>
              </a:spcAft>
              <a:buFont typeface="+mj-lt"/>
              <a:buAutoNum type="arabicPeriod"/>
            </a:pPr>
            <a:r>
              <a:rPr lang="en-IN" sz="1800" u="none" strike="noStrike" dirty="0">
                <a:effectLst/>
                <a:latin typeface="Times New Roman" panose="02020603050405020304" pitchFamily="18" charset="0"/>
                <a:ea typeface="Times New Roman" panose="02020603050405020304" pitchFamily="18" charset="0"/>
              </a:rPr>
              <a:t>Get the HAM10000 data set from the Kaggle.</a:t>
            </a:r>
            <a:endParaRPr lang="en-IN" sz="1800" u="none" strike="noStrike" dirty="0">
              <a:effectLst/>
              <a:latin typeface="Calibri" panose="020F0502020204030204" pitchFamily="34" charset="0"/>
              <a:ea typeface="Calibri" panose="020F0502020204030204" pitchFamily="34" charset="0"/>
            </a:endParaRPr>
          </a:p>
          <a:p>
            <a:pPr marL="342900" lvl="0" indent="-342900" algn="just">
              <a:lnSpc>
                <a:spcPct val="150000"/>
              </a:lnSpc>
              <a:spcAft>
                <a:spcPts val="800"/>
              </a:spcAft>
              <a:buFont typeface="+mj-lt"/>
              <a:buAutoNum type="arabicPeriod"/>
            </a:pPr>
            <a:r>
              <a:rPr lang="en-IN" sz="1800" u="none" strike="noStrike" dirty="0">
                <a:effectLst/>
                <a:latin typeface="Times New Roman" panose="02020603050405020304" pitchFamily="18" charset="0"/>
                <a:ea typeface="Times New Roman" panose="02020603050405020304" pitchFamily="18" charset="0"/>
              </a:rPr>
              <a:t>The dataset contains the different value of the picture pixel in it.</a:t>
            </a:r>
            <a:endParaRPr lang="en-IN" sz="1800" u="none" strike="noStrike" dirty="0">
              <a:effectLst/>
              <a:latin typeface="Calibri" panose="020F0502020204030204" pitchFamily="34" charset="0"/>
              <a:ea typeface="Calibri" panose="020F0502020204030204" pitchFamily="34" charset="0"/>
            </a:endParaRPr>
          </a:p>
          <a:p>
            <a:pPr marL="342900" lvl="0" indent="-342900" algn="just">
              <a:lnSpc>
                <a:spcPct val="150000"/>
              </a:lnSpc>
              <a:spcAft>
                <a:spcPts val="800"/>
              </a:spcAft>
              <a:buFont typeface="+mj-lt"/>
              <a:buAutoNum type="arabicPeriod"/>
            </a:pPr>
            <a:r>
              <a:rPr lang="en-IN" sz="1800" u="none" strike="noStrike" dirty="0">
                <a:effectLst/>
                <a:latin typeface="Times New Roman" panose="02020603050405020304" pitchFamily="18" charset="0"/>
                <a:ea typeface="Times New Roman" panose="02020603050405020304" pitchFamily="18" charset="0"/>
              </a:rPr>
              <a:t>The images are passed through the model CNN through the different layers of CNN for the feature extraction.</a:t>
            </a:r>
            <a:endParaRPr lang="en-IN" sz="1800" u="none" strike="noStrike" dirty="0">
              <a:effectLst/>
              <a:latin typeface="Calibri" panose="020F0502020204030204" pitchFamily="34" charset="0"/>
              <a:ea typeface="Calibri" panose="020F0502020204030204" pitchFamily="34" charset="0"/>
            </a:endParaRPr>
          </a:p>
          <a:p>
            <a:pPr marL="342900" lvl="0" indent="-342900" algn="just">
              <a:lnSpc>
                <a:spcPct val="150000"/>
              </a:lnSpc>
              <a:spcAft>
                <a:spcPts val="800"/>
              </a:spcAft>
              <a:buFont typeface="+mj-lt"/>
              <a:buAutoNum type="arabicPeriod"/>
            </a:pPr>
            <a:r>
              <a:rPr lang="en-IN" sz="1800" u="none" strike="noStrike" dirty="0">
                <a:effectLst/>
                <a:latin typeface="Times New Roman" panose="02020603050405020304" pitchFamily="18" charset="0"/>
                <a:ea typeface="Times New Roman" panose="02020603050405020304" pitchFamily="18" charset="0"/>
              </a:rPr>
              <a:t>Different dense layers and conv2D layers are used and activation function are used to boost the model.</a:t>
            </a:r>
            <a:endParaRPr lang="en-IN" sz="1800" u="none" strike="noStrike" dirty="0">
              <a:effectLst/>
              <a:latin typeface="Calibri" panose="020F0502020204030204" pitchFamily="34" charset="0"/>
              <a:ea typeface="Calibri" panose="020F0502020204030204" pitchFamily="34" charset="0"/>
            </a:endParaRPr>
          </a:p>
          <a:p>
            <a:pPr marL="342900" lvl="0" indent="-342900" algn="just">
              <a:lnSpc>
                <a:spcPct val="150000"/>
              </a:lnSpc>
              <a:spcAft>
                <a:spcPts val="800"/>
              </a:spcAft>
              <a:buFont typeface="+mj-lt"/>
              <a:buAutoNum type="arabicPeriod"/>
            </a:pPr>
            <a:r>
              <a:rPr lang="en-IN" sz="1800" u="none" strike="noStrike" dirty="0">
                <a:effectLst/>
                <a:latin typeface="Times New Roman" panose="02020603050405020304" pitchFamily="18" charset="0"/>
                <a:ea typeface="Times New Roman" panose="02020603050405020304" pitchFamily="18" charset="0"/>
              </a:rPr>
              <a:t>Batch sizes differ in different iteration for the model evaluation.</a:t>
            </a:r>
            <a:endParaRPr lang="en-IN" sz="1800" u="none" strike="noStrike" dirty="0">
              <a:effectLst/>
              <a:latin typeface="Calibri" panose="020F0502020204030204" pitchFamily="34" charset="0"/>
              <a:ea typeface="Calibri" panose="020F0502020204030204" pitchFamily="34" charset="0"/>
            </a:endParaRPr>
          </a:p>
          <a:p>
            <a:pPr marL="342900" lvl="0" indent="-342900" algn="just">
              <a:lnSpc>
                <a:spcPct val="150000"/>
              </a:lnSpc>
              <a:spcAft>
                <a:spcPts val="800"/>
              </a:spcAft>
              <a:buFont typeface="+mj-lt"/>
              <a:buAutoNum type="arabicPeriod"/>
            </a:pPr>
            <a:r>
              <a:rPr lang="en-IN" sz="1800" u="none" strike="noStrike" dirty="0">
                <a:effectLst/>
                <a:latin typeface="Times New Roman" panose="02020603050405020304" pitchFamily="18" charset="0"/>
                <a:ea typeface="Times New Roman" panose="02020603050405020304" pitchFamily="18" charset="0"/>
              </a:rPr>
              <a:t>Different samples are taken to learn the feature from the picture along with alternative activation and </a:t>
            </a:r>
            <a:r>
              <a:rPr lang="en-IN" sz="1800" u="none" strike="noStrike" dirty="0" err="1">
                <a:effectLst/>
                <a:latin typeface="Times New Roman" panose="02020603050405020304" pitchFamily="18" charset="0"/>
                <a:ea typeface="Times New Roman" panose="02020603050405020304" pitchFamily="18" charset="0"/>
              </a:rPr>
              <a:t>maxpooling</a:t>
            </a:r>
            <a:r>
              <a:rPr lang="en-IN" sz="1800" u="none" strike="noStrike" dirty="0">
                <a:effectLst/>
                <a:latin typeface="Times New Roman" panose="02020603050405020304" pitchFamily="18" charset="0"/>
                <a:ea typeface="Times New Roman" panose="02020603050405020304" pitchFamily="18" charset="0"/>
              </a:rPr>
              <a:t> layer.</a:t>
            </a:r>
            <a:endParaRPr lang="en-IN" sz="1800" u="none" strike="noStrike" dirty="0">
              <a:effectLst/>
              <a:latin typeface="Calibri" panose="020F0502020204030204" pitchFamily="34" charset="0"/>
              <a:ea typeface="Calibri" panose="020F0502020204030204" pitchFamily="34" charset="0"/>
            </a:endParaRPr>
          </a:p>
          <a:p>
            <a:pPr marL="342900" lvl="0" indent="-342900" algn="just">
              <a:lnSpc>
                <a:spcPct val="150000"/>
              </a:lnSpc>
              <a:spcAft>
                <a:spcPts val="800"/>
              </a:spcAft>
              <a:buFont typeface="+mj-lt"/>
              <a:buAutoNum type="arabicPeriod"/>
            </a:pPr>
            <a:r>
              <a:rPr lang="en-IN" sz="1800" u="none" strike="noStrike" dirty="0">
                <a:effectLst/>
                <a:latin typeface="Times New Roman" panose="02020603050405020304" pitchFamily="18" charset="0"/>
                <a:ea typeface="Times New Roman" panose="02020603050405020304" pitchFamily="18" charset="0"/>
              </a:rPr>
              <a:t>At last ANN is used through which the extracted feature are passed from ANN for the classification of the images of different skin diseases.</a:t>
            </a:r>
            <a:endParaRPr lang="en-IN" sz="1800" u="none" strike="noStrike" dirty="0">
              <a:effectLst/>
              <a:latin typeface="Calibri" panose="020F0502020204030204" pitchFamily="34" charset="0"/>
              <a:ea typeface="Calibri" panose="020F0502020204030204" pitchFamily="34" charset="0"/>
            </a:endParaRPr>
          </a:p>
          <a:p>
            <a:r>
              <a:rPr lang="en-IN" sz="1800" dirty="0">
                <a:effectLst/>
                <a:latin typeface="Times New Roman" panose="02020603050405020304" pitchFamily="18" charset="0"/>
                <a:ea typeface="Times New Roman" panose="02020603050405020304" pitchFamily="18" charset="0"/>
              </a:rPr>
              <a:t>After this the model will predict the label of the skin diseases</a:t>
            </a:r>
            <a:endParaRPr lang="en-IN" dirty="0"/>
          </a:p>
        </p:txBody>
      </p:sp>
    </p:spTree>
    <p:extLst>
      <p:ext uri="{BB962C8B-B14F-4D97-AF65-F5344CB8AC3E}">
        <p14:creationId xmlns:p14="http://schemas.microsoft.com/office/powerpoint/2010/main" val="471009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4643</TotalTime>
  <Words>715</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Century Gothic</vt:lpstr>
      <vt:lpstr>Garamond</vt:lpstr>
      <vt:lpstr>Symbol</vt:lpstr>
      <vt:lpstr>Times New Roman</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Sukirti Maskey</dc:creator>
  <cp:lastModifiedBy>Saurabh Mishra</cp:lastModifiedBy>
  <cp:revision>49</cp:revision>
  <dcterms:created xsi:type="dcterms:W3CDTF">2022-04-28T15:27:00Z</dcterms:created>
  <dcterms:modified xsi:type="dcterms:W3CDTF">2022-12-12T05:37:43Z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F1320943F0A440AFA5CA7F3268AE0DD5</vt:lpwstr>
  </property>
  <property fmtid="{D5CDD505-2E9C-101B-9397-08002B2CF9AE}" pid="3" name="KSOProductBuildVer">
    <vt:lpwstr>1033-11.2.0.11156</vt:lpwstr>
  </property>
</Properties>
</file>