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3" r:id="rId5"/>
    <p:sldId id="289" r:id="rId6"/>
    <p:sldId id="29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du-products/download/#section=pycharm-edu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DqxeCqVsOg" TargetMode="External"/><Relationship Id="rId4" Type="http://schemas.openxmlformats.org/officeDocument/2006/relationships/hyperlink" Target="https://www.youtube.com/watch?v=AUiM1UaRC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27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7.wmf"/><Relationship Id="rId62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61" Type="http://schemas.openxmlformats.org/officeDocument/2006/relationships/oleObject" Target="../embeddings/oleObject3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52" Type="http://schemas.openxmlformats.org/officeDocument/2006/relationships/image" Target="../media/image26.wmf"/><Relationship Id="rId60" Type="http://schemas.openxmlformats.org/officeDocument/2006/relationships/image" Target="../media/image3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wmf"/><Relationship Id="rId56" Type="http://schemas.openxmlformats.org/officeDocument/2006/relationships/image" Target="../media/image28.wmf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5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Лабораторна </a:t>
            </a:r>
            <a:r>
              <a:rPr lang="uk-UA" dirty="0"/>
              <a:t>робота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Введення в мову програмування </a:t>
            </a:r>
            <a:r>
              <a:rPr lang="uk-UA" dirty="0" err="1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938CC-14C0-452A-9E40-91BABA2A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81804-6AAA-4F5E-9B64-2FFD6B47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https://www.jetbrains.com/pycharm/</a:t>
            </a:r>
            <a:endParaRPr lang="uk-UA" dirty="0"/>
          </a:p>
          <a:p>
            <a:r>
              <a:rPr lang="en-US" b="1" dirty="0"/>
              <a:t>Get Your Educational Tool</a:t>
            </a:r>
          </a:p>
          <a:p>
            <a:r>
              <a:rPr lang="en-US" dirty="0">
                <a:hlinkClick r:id="rId3"/>
              </a:rPr>
              <a:t>https://www.jetbrains.com/edu-products/download/#section=pycharm-edu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r>
              <a:rPr lang="en-US" dirty="0">
                <a:hlinkClick r:id="rId4"/>
              </a:rPr>
              <a:t>https://www.youtube.com/watch?v=AUiM1UaRCPc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MacOs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https://www.youtube.com/watch?v=mDqxeCqVsOg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9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7E676-8CD6-4C90-8C1F-3B4C486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PEP-8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6CF0-7889-4494-9450-4EC37C40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https://www.python.org/dev/peps/pep-0008/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https://pep8.org/</a:t>
            </a:r>
            <a:r>
              <a:rPr lang="en-US" dirty="0"/>
              <a:t>)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рекомендації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розклад</a:t>
            </a:r>
            <a:r>
              <a:rPr lang="ru-RU" dirty="0"/>
              <a:t> коду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коментарі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рядові</a:t>
            </a:r>
            <a:r>
              <a:rPr lang="ru-RU" dirty="0"/>
              <a:t> </a:t>
            </a:r>
            <a:r>
              <a:rPr lang="ru-RU" dirty="0" err="1"/>
              <a:t>цитати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пробіли</a:t>
            </a:r>
            <a:r>
              <a:rPr lang="ru-RU" dirty="0"/>
              <a:t> у </a:t>
            </a:r>
            <a:r>
              <a:rPr lang="ru-RU" dirty="0" err="1"/>
              <a:t>виразах</a:t>
            </a:r>
            <a:r>
              <a:rPr lang="ru-RU" dirty="0"/>
              <a:t> та </a:t>
            </a:r>
            <a:r>
              <a:rPr lang="ru-RU" dirty="0" err="1"/>
              <a:t>висловлюваннях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коли </a:t>
            </a:r>
            <a:r>
              <a:rPr lang="ru-RU" dirty="0" err="1"/>
              <a:t>використовувати</a:t>
            </a:r>
            <a:r>
              <a:rPr lang="ru-RU" dirty="0"/>
              <a:t> коми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іменування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рекомендації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C646-FF36-4CA8-9221-0D8DDB4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8D73F-1569-473E-9275-51E2F91F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4073B-B622-45DD-97AC-32E12D7A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8A40D48-9D33-4686-B3BC-D23CD3D69D12}"/>
              </a:ext>
            </a:extLst>
          </p:cNvPr>
          <p:cNvSpPr/>
          <p:nvPr/>
        </p:nvSpPr>
        <p:spPr>
          <a:xfrm>
            <a:off x="5060075" y="1321356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Завдання1</a:t>
            </a:r>
            <a:r>
              <a:rPr lang="en-US" dirty="0">
                <a:solidFill>
                  <a:srgbClr val="FF0000"/>
                </a:solidFill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7274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D6D55C3-7FF1-4185-BB31-2436BC89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64956"/>
              </p:ext>
            </p:extLst>
          </p:nvPr>
        </p:nvGraphicFramePr>
        <p:xfrm>
          <a:off x="3382628" y="627388"/>
          <a:ext cx="65024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466704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279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7672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338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Варіант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8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7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5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92998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Завдання 1. Обчисліть площу трикутника зі трьома сторонами відповідного до свого варіанта.</a:t>
            </a:r>
          </a:p>
        </p:txBody>
      </p:sp>
    </p:spTree>
    <p:extLst>
      <p:ext uri="{BB962C8B-B14F-4D97-AF65-F5344CB8AC3E}">
        <p14:creationId xmlns:p14="http://schemas.microsoft.com/office/powerpoint/2010/main" val="41038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Завдання 2. Обчисліть арифметичний вираз зі значеннями відповідного до свого варіанта.</a:t>
            </a:r>
          </a:p>
        </p:txBody>
      </p:sp>
      <p:graphicFrame>
        <p:nvGraphicFramePr>
          <p:cNvPr id="128" name="Объект 127">
            <a:extLst>
              <a:ext uri="{FF2B5EF4-FFF2-40B4-BE49-F238E27FC236}">
                <a16:creationId xmlns:a16="http://schemas.microsoft.com/office/drawing/2014/main" id="{B5EEE36A-F976-4AB6-89FB-CF455BB7C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47642"/>
              </p:ext>
            </p:extLst>
          </p:nvPr>
        </p:nvGraphicFramePr>
        <p:xfrm>
          <a:off x="562063" y="1447101"/>
          <a:ext cx="26447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3" imgW="2641600" imgH="546100" progId="Equation.DSMT4">
                  <p:embed/>
                </p:oleObj>
              </mc:Choice>
              <mc:Fallback>
                <p:oleObj name="Equation" r:id="rId3" imgW="2641600" imgH="54610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1447101"/>
                        <a:ext cx="26447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D0761D92-8F5D-4EDE-84FF-5F544645B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32267"/>
              </p:ext>
            </p:extLst>
          </p:nvPr>
        </p:nvGraphicFramePr>
        <p:xfrm>
          <a:off x="562063" y="1988439"/>
          <a:ext cx="15081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Equation" r:id="rId5" imgW="1511300" imgH="203200" progId="Equation.DSMT4">
                  <p:embed/>
                </p:oleObj>
              </mc:Choice>
              <mc:Fallback>
                <p:oleObj name="Equation" r:id="rId5" imgW="1511300" imgH="2032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1988439"/>
                        <a:ext cx="15081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5F2B4EDE-98EB-4471-895A-148CEF66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79128"/>
              </p:ext>
            </p:extLst>
          </p:nvPr>
        </p:nvGraphicFramePr>
        <p:xfrm>
          <a:off x="562063" y="2194814"/>
          <a:ext cx="255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Equation" r:id="rId7" imgW="2552700" imgH="571500" progId="Equation.DSMT4">
                  <p:embed/>
                </p:oleObj>
              </mc:Choice>
              <mc:Fallback>
                <p:oleObj name="Equation" r:id="rId7" imgW="2552700" imgH="5715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194814"/>
                        <a:ext cx="2552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8391EE7-D34B-4747-840E-341CC2F95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73071"/>
              </p:ext>
            </p:extLst>
          </p:nvPr>
        </p:nvGraphicFramePr>
        <p:xfrm>
          <a:off x="562063" y="2766314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9" imgW="1548728" imgH="203112" progId="Equation.DSMT4">
                  <p:embed/>
                </p:oleObj>
              </mc:Choice>
              <mc:Fallback>
                <p:oleObj name="Equation" r:id="rId9" imgW="1548728" imgH="203112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766314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26292B3E-4E1D-4972-B311-E38E8FB2E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37502"/>
              </p:ext>
            </p:extLst>
          </p:nvPr>
        </p:nvGraphicFramePr>
        <p:xfrm>
          <a:off x="562063" y="2972689"/>
          <a:ext cx="3276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11" imgW="3276600" imgH="596900" progId="Equation.DSMT4">
                  <p:embed/>
                </p:oleObj>
              </mc:Choice>
              <mc:Fallback>
                <p:oleObj name="Equation" r:id="rId11" imgW="3276600" imgH="5969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972689"/>
                        <a:ext cx="3276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A766309A-6D67-4713-9D05-F4A723BCA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27005"/>
              </p:ext>
            </p:extLst>
          </p:nvPr>
        </p:nvGraphicFramePr>
        <p:xfrm>
          <a:off x="562063" y="3566414"/>
          <a:ext cx="24606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13" imgW="2463800" imgH="279400" progId="Equation.DSMT4">
                  <p:embed/>
                </p:oleObj>
              </mc:Choice>
              <mc:Fallback>
                <p:oleObj name="Equation" r:id="rId13" imgW="2463800" imgH="2794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3566414"/>
                        <a:ext cx="246062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Объект 133">
            <a:extLst>
              <a:ext uri="{FF2B5EF4-FFF2-40B4-BE49-F238E27FC236}">
                <a16:creationId xmlns:a16="http://schemas.microsoft.com/office/drawing/2014/main" id="{242437BE-4CDC-4E97-A433-9FFC7F494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43135"/>
              </p:ext>
            </p:extLst>
          </p:nvPr>
        </p:nvGraphicFramePr>
        <p:xfrm>
          <a:off x="562063" y="3848989"/>
          <a:ext cx="2835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Equation" r:id="rId15" imgW="2832100" imgH="571500" progId="Equation.DSMT4">
                  <p:embed/>
                </p:oleObj>
              </mc:Choice>
              <mc:Fallback>
                <p:oleObj name="Equation" r:id="rId15" imgW="2832100" imgH="5715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3848989"/>
                        <a:ext cx="28352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Объект 134">
            <a:extLst>
              <a:ext uri="{FF2B5EF4-FFF2-40B4-BE49-F238E27FC236}">
                <a16:creationId xmlns:a16="http://schemas.microsoft.com/office/drawing/2014/main" id="{D2E3833F-B38C-48AF-BE61-BBEAAFE4B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57545"/>
              </p:ext>
            </p:extLst>
          </p:nvPr>
        </p:nvGraphicFramePr>
        <p:xfrm>
          <a:off x="562063" y="4420489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Equation" r:id="rId17" imgW="1548728" imgH="203112" progId="Equation.DSMT4">
                  <p:embed/>
                </p:oleObj>
              </mc:Choice>
              <mc:Fallback>
                <p:oleObj name="Equation" r:id="rId17" imgW="1548728" imgH="203112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4420489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Объект 135">
            <a:extLst>
              <a:ext uri="{FF2B5EF4-FFF2-40B4-BE49-F238E27FC236}">
                <a16:creationId xmlns:a16="http://schemas.microsoft.com/office/drawing/2014/main" id="{FA60B2FD-A002-4B25-AC4F-71A70D84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58800"/>
              </p:ext>
            </p:extLst>
          </p:nvPr>
        </p:nvGraphicFramePr>
        <p:xfrm>
          <a:off x="562063" y="4626864"/>
          <a:ext cx="27273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Equation" r:id="rId19" imgW="2730500" imgH="584200" progId="Equation.DSMT4">
                  <p:embed/>
                </p:oleObj>
              </mc:Choice>
              <mc:Fallback>
                <p:oleObj name="Equation" r:id="rId19" imgW="2730500" imgH="5842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4626864"/>
                        <a:ext cx="27273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Объект 136">
            <a:extLst>
              <a:ext uri="{FF2B5EF4-FFF2-40B4-BE49-F238E27FC236}">
                <a16:creationId xmlns:a16="http://schemas.microsoft.com/office/drawing/2014/main" id="{D0682D33-1AA1-48DE-8421-50D51269C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12137"/>
              </p:ext>
            </p:extLst>
          </p:nvPr>
        </p:nvGraphicFramePr>
        <p:xfrm>
          <a:off x="562063" y="5206301"/>
          <a:ext cx="15843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Equation" r:id="rId21" imgW="1586811" imgH="203112" progId="Equation.DSMT4">
                  <p:embed/>
                </p:oleObj>
              </mc:Choice>
              <mc:Fallback>
                <p:oleObj name="Equation" r:id="rId21" imgW="1586811" imgH="203112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5206301"/>
                        <a:ext cx="15843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Rectangle 133">
            <a:extLst>
              <a:ext uri="{FF2B5EF4-FFF2-40B4-BE49-F238E27FC236}">
                <a16:creationId xmlns:a16="http://schemas.microsoft.com/office/drawing/2014/main" id="{BE98121E-7717-4EA0-B114-96B1D7DD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9899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>
            <a:extLst>
              <a:ext uri="{FF2B5EF4-FFF2-40B4-BE49-F238E27FC236}">
                <a16:creationId xmlns:a16="http://schemas.microsoft.com/office/drawing/2014/main" id="{EB2FCD9F-3F40-4B6C-8D47-FE133589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1988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>
            <a:extLst>
              <a:ext uri="{FF2B5EF4-FFF2-40B4-BE49-F238E27FC236}">
                <a16:creationId xmlns:a16="http://schemas.microsoft.com/office/drawing/2014/main" id="{182AD7B4-8D39-4085-848E-8DB81A1E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194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1521854C-EB24-4C21-AD08-5A76BA84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766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2" name="Rectangle 137">
            <a:extLst>
              <a:ext uri="{FF2B5EF4-FFF2-40B4-BE49-F238E27FC236}">
                <a16:creationId xmlns:a16="http://schemas.microsoft.com/office/drawing/2014/main" id="{F76753FF-72A5-449A-846B-A20D56DF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972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>
            <a:extLst>
              <a:ext uri="{FF2B5EF4-FFF2-40B4-BE49-F238E27FC236}">
                <a16:creationId xmlns:a16="http://schemas.microsoft.com/office/drawing/2014/main" id="{63230277-72FD-479B-A845-7A225D78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566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692196E4-B52A-4BDE-957E-5529DEBF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8489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5E1FEFD4-E6AB-45A2-B590-15848682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420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C888F7C4-5ED1-4153-AB9E-8B57175A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626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>
            <a:extLst>
              <a:ext uri="{FF2B5EF4-FFF2-40B4-BE49-F238E27FC236}">
                <a16:creationId xmlns:a16="http://schemas.microsoft.com/office/drawing/2014/main" id="{505EF3A9-6A4C-44C7-BA6C-91100786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52063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8" name="Rectangle 143">
            <a:extLst>
              <a:ext uri="{FF2B5EF4-FFF2-40B4-BE49-F238E27FC236}">
                <a16:creationId xmlns:a16="http://schemas.microsoft.com/office/drawing/2014/main" id="{95067B93-163D-411E-8F32-06350CBC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5412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2" name="Объект 151">
            <a:extLst>
              <a:ext uri="{FF2B5EF4-FFF2-40B4-BE49-F238E27FC236}">
                <a16:creationId xmlns:a16="http://schemas.microsoft.com/office/drawing/2014/main" id="{1A00B38E-9203-47E1-A2DB-E8EDF676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13648"/>
              </p:ext>
            </p:extLst>
          </p:nvPr>
        </p:nvGraphicFramePr>
        <p:xfrm>
          <a:off x="4272722" y="1524920"/>
          <a:ext cx="2994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Equation" r:id="rId23" imgW="2997200" imgH="546100" progId="Equation.DSMT4">
                  <p:embed/>
                </p:oleObj>
              </mc:Choice>
              <mc:Fallback>
                <p:oleObj name="Equation" r:id="rId23" imgW="2997200" imgH="5461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1524920"/>
                        <a:ext cx="29940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Объект 152">
            <a:extLst>
              <a:ext uri="{FF2B5EF4-FFF2-40B4-BE49-F238E27FC236}">
                <a16:creationId xmlns:a16="http://schemas.microsoft.com/office/drawing/2014/main" id="{3790729B-C7DE-4C85-9805-59AE5577F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97588"/>
              </p:ext>
            </p:extLst>
          </p:nvPr>
        </p:nvGraphicFramePr>
        <p:xfrm>
          <a:off x="4272722" y="2074195"/>
          <a:ext cx="16605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Equation" r:id="rId25" imgW="1663700" imgH="203200" progId="Equation.DSMT4">
                  <p:embed/>
                </p:oleObj>
              </mc:Choice>
              <mc:Fallback>
                <p:oleObj name="Equation" r:id="rId25" imgW="1663700" imgH="20320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2074195"/>
                        <a:ext cx="16605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Объект 153">
            <a:extLst>
              <a:ext uri="{FF2B5EF4-FFF2-40B4-BE49-F238E27FC236}">
                <a16:creationId xmlns:a16="http://schemas.microsoft.com/office/drawing/2014/main" id="{FDE370C8-A673-4C9B-8A69-8B6DD8F98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44777"/>
              </p:ext>
            </p:extLst>
          </p:nvPr>
        </p:nvGraphicFramePr>
        <p:xfrm>
          <a:off x="4272722" y="2280570"/>
          <a:ext cx="3413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Equation" r:id="rId27" imgW="3416300" imgH="596900" progId="Equation.DSMT4">
                  <p:embed/>
                </p:oleObj>
              </mc:Choice>
              <mc:Fallback>
                <p:oleObj name="Equation" r:id="rId27" imgW="3416300" imgH="5969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2280570"/>
                        <a:ext cx="34131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Объект 154">
            <a:extLst>
              <a:ext uri="{FF2B5EF4-FFF2-40B4-BE49-F238E27FC236}">
                <a16:creationId xmlns:a16="http://schemas.microsoft.com/office/drawing/2014/main" id="{E350F5D5-E6C8-40E3-A828-76938D812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53201"/>
              </p:ext>
            </p:extLst>
          </p:nvPr>
        </p:nvGraphicFramePr>
        <p:xfrm>
          <a:off x="4272722" y="2874295"/>
          <a:ext cx="20732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Equation" r:id="rId29" imgW="2070100" imgH="279400" progId="Equation.DSMT4">
                  <p:embed/>
                </p:oleObj>
              </mc:Choice>
              <mc:Fallback>
                <p:oleObj name="Equation" r:id="rId29" imgW="2070100" imgH="27940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2874295"/>
                        <a:ext cx="2073275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Объект 155">
            <a:extLst>
              <a:ext uri="{FF2B5EF4-FFF2-40B4-BE49-F238E27FC236}">
                <a16:creationId xmlns:a16="http://schemas.microsoft.com/office/drawing/2014/main" id="{F1F2B1DC-0242-4133-AC4F-59DD364CE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91394"/>
              </p:ext>
            </p:extLst>
          </p:nvPr>
        </p:nvGraphicFramePr>
        <p:xfrm>
          <a:off x="4157663" y="3175000"/>
          <a:ext cx="3527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Equation" r:id="rId31" imgW="3530520" imgH="520560" progId="Equation.DSMT4">
                  <p:embed/>
                </p:oleObj>
              </mc:Choice>
              <mc:Fallback>
                <p:oleObj name="Equation" r:id="rId31" imgW="3530520" imgH="52056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175000"/>
                        <a:ext cx="35274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Объект 156">
            <a:extLst>
              <a:ext uri="{FF2B5EF4-FFF2-40B4-BE49-F238E27FC236}">
                <a16:creationId xmlns:a16="http://schemas.microsoft.com/office/drawing/2014/main" id="{AE92273C-137F-48EB-AE2B-2BD5144A6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62005"/>
              </p:ext>
            </p:extLst>
          </p:nvPr>
        </p:nvGraphicFramePr>
        <p:xfrm>
          <a:off x="4272722" y="3720432"/>
          <a:ext cx="16541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Equation" r:id="rId33" imgW="1651000" imgH="203200" progId="Equation.DSMT4">
                  <p:embed/>
                </p:oleObj>
              </mc:Choice>
              <mc:Fallback>
                <p:oleObj name="Equation" r:id="rId33" imgW="1651000" imgH="2032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3720432"/>
                        <a:ext cx="165417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Объект 157">
            <a:extLst>
              <a:ext uri="{FF2B5EF4-FFF2-40B4-BE49-F238E27FC236}">
                <a16:creationId xmlns:a16="http://schemas.microsoft.com/office/drawing/2014/main" id="{2172210A-AE4E-4DFC-BB5D-9FFB16691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72558"/>
              </p:ext>
            </p:extLst>
          </p:nvPr>
        </p:nvGraphicFramePr>
        <p:xfrm>
          <a:off x="4272722" y="3926807"/>
          <a:ext cx="3216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Equation" r:id="rId35" imgW="3213100" imgH="622300" progId="Equation.DSMT4">
                  <p:embed/>
                </p:oleObj>
              </mc:Choice>
              <mc:Fallback>
                <p:oleObj name="Equation" r:id="rId35" imgW="3213100" imgH="6223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3926807"/>
                        <a:ext cx="32162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Объект 158">
            <a:extLst>
              <a:ext uri="{FF2B5EF4-FFF2-40B4-BE49-F238E27FC236}">
                <a16:creationId xmlns:a16="http://schemas.microsoft.com/office/drawing/2014/main" id="{AD1CD71B-BEFF-4041-B0B1-FA3C276CE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40283"/>
              </p:ext>
            </p:extLst>
          </p:nvPr>
        </p:nvGraphicFramePr>
        <p:xfrm>
          <a:off x="4272722" y="4552282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Equation" r:id="rId37" imgW="1548728" imgH="203112" progId="Equation.DSMT4">
                  <p:embed/>
                </p:oleObj>
              </mc:Choice>
              <mc:Fallback>
                <p:oleObj name="Equation" r:id="rId37" imgW="1548728" imgH="203112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4552282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Объект 159">
            <a:extLst>
              <a:ext uri="{FF2B5EF4-FFF2-40B4-BE49-F238E27FC236}">
                <a16:creationId xmlns:a16="http://schemas.microsoft.com/office/drawing/2014/main" id="{B77566C7-890D-49E2-B39E-201A20C75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31568"/>
              </p:ext>
            </p:extLst>
          </p:nvPr>
        </p:nvGraphicFramePr>
        <p:xfrm>
          <a:off x="4272722" y="4758657"/>
          <a:ext cx="3352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" name="Equation" r:id="rId39" imgW="3352800" imgH="596900" progId="Equation.DSMT4">
                  <p:embed/>
                </p:oleObj>
              </mc:Choice>
              <mc:Fallback>
                <p:oleObj name="Equation" r:id="rId39" imgW="3352800" imgH="5969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4758657"/>
                        <a:ext cx="3352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Объект 160">
            <a:extLst>
              <a:ext uri="{FF2B5EF4-FFF2-40B4-BE49-F238E27FC236}">
                <a16:creationId xmlns:a16="http://schemas.microsoft.com/office/drawing/2014/main" id="{BE518CF8-B018-4D9C-9255-0F3FCA1F4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76619"/>
              </p:ext>
            </p:extLst>
          </p:nvPr>
        </p:nvGraphicFramePr>
        <p:xfrm>
          <a:off x="4272722" y="5352382"/>
          <a:ext cx="16605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" name="Equation" r:id="rId41" imgW="1663700" imgH="203200" progId="Equation.DSMT4">
                  <p:embed/>
                </p:oleObj>
              </mc:Choice>
              <mc:Fallback>
                <p:oleObj name="Equation" r:id="rId41" imgW="1663700" imgH="2032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5352382"/>
                        <a:ext cx="16605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Rectangle 156">
            <a:extLst>
              <a:ext uri="{FF2B5EF4-FFF2-40B4-BE49-F238E27FC236}">
                <a16:creationId xmlns:a16="http://schemas.microsoft.com/office/drawing/2014/main" id="{9A0681EF-6D29-4C11-80C7-2188AAFF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859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7">
            <a:extLst>
              <a:ext uri="{FF2B5EF4-FFF2-40B4-BE49-F238E27FC236}">
                <a16:creationId xmlns:a16="http://schemas.microsoft.com/office/drawing/2014/main" id="{42B54A4E-8B20-40A5-B458-D6DEA267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1896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" name="Rectangle 158">
            <a:extLst>
              <a:ext uri="{FF2B5EF4-FFF2-40B4-BE49-F238E27FC236}">
                <a16:creationId xmlns:a16="http://schemas.microsoft.com/office/drawing/2014/main" id="{A4DB0026-48D6-4E21-BBD0-988637CB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102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59">
            <a:extLst>
              <a:ext uri="{FF2B5EF4-FFF2-40B4-BE49-F238E27FC236}">
                <a16:creationId xmlns:a16="http://schemas.microsoft.com/office/drawing/2014/main" id="{1FFBD277-D3F4-4F0B-892C-55DBC47B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652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fr-FR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0">
            <a:extLst>
              <a:ext uri="{FF2B5EF4-FFF2-40B4-BE49-F238E27FC236}">
                <a16:creationId xmlns:a16="http://schemas.microsoft.com/office/drawing/2014/main" id="{2072E5A0-718D-4F49-A43F-ED1D3ED1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858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0AFB64D8-42F4-4F56-A385-CE35621D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4522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8" name="Rectangle 162">
            <a:extLst>
              <a:ext uri="{FF2B5EF4-FFF2-40B4-BE49-F238E27FC236}">
                <a16:creationId xmlns:a16="http://schemas.microsoft.com/office/drawing/2014/main" id="{F1872761-4C38-44F6-B99F-C2F2001D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7268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037B59ED-BA45-451B-9045-4C106CE1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29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4">
            <a:extLst>
              <a:ext uri="{FF2B5EF4-FFF2-40B4-BE49-F238E27FC236}">
                <a16:creationId xmlns:a16="http://schemas.microsoft.com/office/drawing/2014/main" id="{4AFF5A88-EC0E-4468-9081-DA345A5A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504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5">
            <a:extLst>
              <a:ext uri="{FF2B5EF4-FFF2-40B4-BE49-F238E27FC236}">
                <a16:creationId xmlns:a16="http://schemas.microsoft.com/office/drawing/2014/main" id="{B318615A-62E7-435F-AE31-C865226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1302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6">
            <a:extLst>
              <a:ext uri="{FF2B5EF4-FFF2-40B4-BE49-F238E27FC236}">
                <a16:creationId xmlns:a16="http://schemas.microsoft.com/office/drawing/2014/main" id="{BD36C81C-B6E5-4336-B341-F80024FD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3366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" name="Rectangle 168">
            <a:extLst>
              <a:ext uri="{FF2B5EF4-FFF2-40B4-BE49-F238E27FC236}">
                <a16:creationId xmlns:a16="http://schemas.microsoft.com/office/drawing/2014/main" id="{5FD7F59C-EAE2-40BB-A507-81A32856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6136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6" name="Объект 175">
            <a:extLst>
              <a:ext uri="{FF2B5EF4-FFF2-40B4-BE49-F238E27FC236}">
                <a16:creationId xmlns:a16="http://schemas.microsoft.com/office/drawing/2014/main" id="{4F84FD22-8220-43DD-B126-39EA97165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83203"/>
              </p:ext>
            </p:extLst>
          </p:nvPr>
        </p:nvGraphicFramePr>
        <p:xfrm>
          <a:off x="8332631" y="1400475"/>
          <a:ext cx="2987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Equation" r:id="rId43" imgW="2984500" imgH="584200" progId="Equation.DSMT4">
                  <p:embed/>
                </p:oleObj>
              </mc:Choice>
              <mc:Fallback>
                <p:oleObj name="Equation" r:id="rId43" imgW="2984500" imgH="58420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1400475"/>
                        <a:ext cx="29876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Объект 176">
            <a:extLst>
              <a:ext uri="{FF2B5EF4-FFF2-40B4-BE49-F238E27FC236}">
                <a16:creationId xmlns:a16="http://schemas.microsoft.com/office/drawing/2014/main" id="{C07FE893-6499-443F-B910-C5A2298E9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45281"/>
              </p:ext>
            </p:extLst>
          </p:nvPr>
        </p:nvGraphicFramePr>
        <p:xfrm>
          <a:off x="8332631" y="1987850"/>
          <a:ext cx="1882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Equation" r:id="rId45" imgW="1879600" imgH="254000" progId="Equation.DSMT4">
                  <p:embed/>
                </p:oleObj>
              </mc:Choice>
              <mc:Fallback>
                <p:oleObj name="Equation" r:id="rId45" imgW="1879600" imgH="25400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1987850"/>
                        <a:ext cx="18827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Объект 177">
            <a:extLst>
              <a:ext uri="{FF2B5EF4-FFF2-40B4-BE49-F238E27FC236}">
                <a16:creationId xmlns:a16="http://schemas.microsoft.com/office/drawing/2014/main" id="{F81F08B4-A249-44EA-9FBB-D25170C79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24853"/>
              </p:ext>
            </p:extLst>
          </p:nvPr>
        </p:nvGraphicFramePr>
        <p:xfrm>
          <a:off x="8332631" y="2238675"/>
          <a:ext cx="34893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Equation" r:id="rId47" imgW="3492500" imgH="660400" progId="Equation.DSMT4">
                  <p:embed/>
                </p:oleObj>
              </mc:Choice>
              <mc:Fallback>
                <p:oleObj name="Equation" r:id="rId47" imgW="3492500" imgH="66040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2238675"/>
                        <a:ext cx="34893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Объект 178">
            <a:extLst>
              <a:ext uri="{FF2B5EF4-FFF2-40B4-BE49-F238E27FC236}">
                <a16:creationId xmlns:a16="http://schemas.microsoft.com/office/drawing/2014/main" id="{10A676E8-C47E-43BD-AF34-5CD49490F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7074"/>
              </p:ext>
            </p:extLst>
          </p:nvPr>
        </p:nvGraphicFramePr>
        <p:xfrm>
          <a:off x="8332631" y="2902250"/>
          <a:ext cx="14779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Equation" r:id="rId49" imgW="1473200" imgH="203200" progId="Equation.DSMT4">
                  <p:embed/>
                </p:oleObj>
              </mc:Choice>
              <mc:Fallback>
                <p:oleObj name="Equation" r:id="rId49" imgW="1473200" imgH="203200" progId="Equation.DSMT4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2902250"/>
                        <a:ext cx="14779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Объект 179">
            <a:extLst>
              <a:ext uri="{FF2B5EF4-FFF2-40B4-BE49-F238E27FC236}">
                <a16:creationId xmlns:a16="http://schemas.microsoft.com/office/drawing/2014/main" id="{F28FAFD5-922E-44AA-BC3B-B50B09B64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84811"/>
              </p:ext>
            </p:extLst>
          </p:nvPr>
        </p:nvGraphicFramePr>
        <p:xfrm>
          <a:off x="8332631" y="3108625"/>
          <a:ext cx="35655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Equation" r:id="rId51" imgW="3568700" imgH="558800" progId="Equation.DSMT4">
                  <p:embed/>
                </p:oleObj>
              </mc:Choice>
              <mc:Fallback>
                <p:oleObj name="Equation" r:id="rId51" imgW="3568700" imgH="55880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3108625"/>
                        <a:ext cx="35655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Объект 180">
            <a:extLst>
              <a:ext uri="{FF2B5EF4-FFF2-40B4-BE49-F238E27FC236}">
                <a16:creationId xmlns:a16="http://schemas.microsoft.com/office/drawing/2014/main" id="{E2481462-B34A-4C5E-A227-9B9CBC4B1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36942"/>
              </p:ext>
            </p:extLst>
          </p:nvPr>
        </p:nvGraphicFramePr>
        <p:xfrm>
          <a:off x="8332631" y="3672188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Equation" r:id="rId53" imgW="1548728" imgH="203112" progId="Equation.DSMT4">
                  <p:embed/>
                </p:oleObj>
              </mc:Choice>
              <mc:Fallback>
                <p:oleObj name="Equation" r:id="rId53" imgW="1548728" imgH="203112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3672188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Объект 181">
            <a:extLst>
              <a:ext uri="{FF2B5EF4-FFF2-40B4-BE49-F238E27FC236}">
                <a16:creationId xmlns:a16="http://schemas.microsoft.com/office/drawing/2014/main" id="{D5010CDC-8DEA-4A94-9D46-2DCF113B0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6979"/>
              </p:ext>
            </p:extLst>
          </p:nvPr>
        </p:nvGraphicFramePr>
        <p:xfrm>
          <a:off x="8205788" y="3878263"/>
          <a:ext cx="3552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55" imgW="3555720" imgH="609480" progId="Equation.DSMT4">
                  <p:embed/>
                </p:oleObj>
              </mc:Choice>
              <mc:Fallback>
                <p:oleObj name="Equation" r:id="rId55" imgW="3555720" imgH="60948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3878263"/>
                        <a:ext cx="3552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Объект 182">
            <a:extLst>
              <a:ext uri="{FF2B5EF4-FFF2-40B4-BE49-F238E27FC236}">
                <a16:creationId xmlns:a16="http://schemas.microsoft.com/office/drawing/2014/main" id="{4B45EBAB-FAC0-4B05-83EF-C41661E29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06555"/>
              </p:ext>
            </p:extLst>
          </p:nvPr>
        </p:nvGraphicFramePr>
        <p:xfrm>
          <a:off x="8332631" y="4488163"/>
          <a:ext cx="19891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Equation" r:id="rId57" imgW="1993900" imgH="279400" progId="Equation.DSMT4">
                  <p:embed/>
                </p:oleObj>
              </mc:Choice>
              <mc:Fallback>
                <p:oleObj name="Equation" r:id="rId57" imgW="1993900" imgH="2794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4488163"/>
                        <a:ext cx="1989138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Объект 183">
            <a:extLst>
              <a:ext uri="{FF2B5EF4-FFF2-40B4-BE49-F238E27FC236}">
                <a16:creationId xmlns:a16="http://schemas.microsoft.com/office/drawing/2014/main" id="{61C76CDB-BE1B-4403-AC6A-2024B5270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3076"/>
              </p:ext>
            </p:extLst>
          </p:nvPr>
        </p:nvGraphicFramePr>
        <p:xfrm>
          <a:off x="8180388" y="4781550"/>
          <a:ext cx="38258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59" imgW="3822480" imgH="647640" progId="Equation.DSMT4">
                  <p:embed/>
                </p:oleObj>
              </mc:Choice>
              <mc:Fallback>
                <p:oleObj name="Equation" r:id="rId59" imgW="3822480" imgH="64764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4781550"/>
                        <a:ext cx="382587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Объект 184">
            <a:extLst>
              <a:ext uri="{FF2B5EF4-FFF2-40B4-BE49-F238E27FC236}">
                <a16:creationId xmlns:a16="http://schemas.microsoft.com/office/drawing/2014/main" id="{23F01C03-BE1F-46B9-B840-C2CCDE70A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10530"/>
              </p:ext>
            </p:extLst>
          </p:nvPr>
        </p:nvGraphicFramePr>
        <p:xfrm>
          <a:off x="8535036" y="5492680"/>
          <a:ext cx="14779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Equation" r:id="rId61" imgW="1473200" imgH="203200" progId="Equation.DSMT4">
                  <p:embed/>
                </p:oleObj>
              </mc:Choice>
              <mc:Fallback>
                <p:oleObj name="Equation" r:id="rId61" imgW="1473200" imgH="20320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5036" y="5492680"/>
                        <a:ext cx="14779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Rectangle 179">
            <a:extLst>
              <a:ext uri="{FF2B5EF4-FFF2-40B4-BE49-F238E27FC236}">
                <a16:creationId xmlns:a16="http://schemas.microsoft.com/office/drawing/2014/main" id="{DCA4C2B6-9FFB-4270-8824-8D4259E6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94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1">
            <a:extLst>
              <a:ext uri="{FF2B5EF4-FFF2-40B4-BE49-F238E27FC236}">
                <a16:creationId xmlns:a16="http://schemas.microsoft.com/office/drawing/2014/main" id="{F0217827-5C0C-44C7-AB91-87DA36C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223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2">
            <a:extLst>
              <a:ext uri="{FF2B5EF4-FFF2-40B4-BE49-F238E27FC236}">
                <a16:creationId xmlns:a16="http://schemas.microsoft.com/office/drawing/2014/main" id="{075BC3C1-7B01-453D-A7FF-F12FCA03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825" y="2748362"/>
            <a:ext cx="689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3095F326-2F4E-4C8D-8D3F-D86A5DF3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10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5">
            <a:extLst>
              <a:ext uri="{FF2B5EF4-FFF2-40B4-BE49-F238E27FC236}">
                <a16:creationId xmlns:a16="http://schemas.microsoft.com/office/drawing/2014/main" id="{C769B3D0-B579-40F5-BF96-86459A99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878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87">
            <a:extLst>
              <a:ext uri="{FF2B5EF4-FFF2-40B4-BE49-F238E27FC236}">
                <a16:creationId xmlns:a16="http://schemas.microsoft.com/office/drawing/2014/main" id="{502E962D-9C92-4D79-ADDA-81D11B0F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476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6" name="Rectangle 189">
            <a:extLst>
              <a:ext uri="{FF2B5EF4-FFF2-40B4-BE49-F238E27FC236}">
                <a16:creationId xmlns:a16="http://schemas.microsoft.com/office/drawing/2014/main" id="{AE898EB2-AF29-4F00-858C-9AC9BF0B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566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972C3877-EE5C-416C-AE74-A1B970AD9DE2}"/>
              </a:ext>
            </a:extLst>
          </p:cNvPr>
          <p:cNvSpPr/>
          <p:nvPr/>
        </p:nvSpPr>
        <p:spPr>
          <a:xfrm>
            <a:off x="7816022" y="15521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11)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12)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13)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14)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15)	</a:t>
            </a:r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09186F5F-948A-4E92-985A-3CCF5F5603D3}"/>
              </a:ext>
            </a:extLst>
          </p:cNvPr>
          <p:cNvSpPr/>
          <p:nvPr/>
        </p:nvSpPr>
        <p:spPr>
          <a:xfrm>
            <a:off x="3795085" y="16289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6)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7)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8)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9)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10)	</a:t>
            </a: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0DFD2C6A-C7F6-4BBF-BC74-CB41729DEE73}"/>
              </a:ext>
            </a:extLst>
          </p:cNvPr>
          <p:cNvSpPr/>
          <p:nvPr/>
        </p:nvSpPr>
        <p:spPr>
          <a:xfrm>
            <a:off x="128631" y="14972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2)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3)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4)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5)	</a:t>
            </a:r>
          </a:p>
        </p:txBody>
      </p:sp>
    </p:spTree>
    <p:extLst>
      <p:ext uri="{BB962C8B-B14F-4D97-AF65-F5344CB8AC3E}">
        <p14:creationId xmlns:p14="http://schemas.microsoft.com/office/powerpoint/2010/main" val="30555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222</Words>
  <Application>Microsoft Office PowerPoint</Application>
  <PresentationFormat>Широкоэкранный</PresentationFormat>
  <Paragraphs>135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Equation</vt:lpstr>
      <vt:lpstr>MathType 7.0 Equation</vt:lpstr>
      <vt:lpstr>Лабораторна робота 1</vt:lpstr>
      <vt:lpstr>Налаштування </vt:lpstr>
      <vt:lpstr>PEP-8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23</cp:revision>
  <dcterms:created xsi:type="dcterms:W3CDTF">2020-10-26T20:02:05Z</dcterms:created>
  <dcterms:modified xsi:type="dcterms:W3CDTF">2021-02-10T09:48:27Z</dcterms:modified>
</cp:coreProperties>
</file>