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6" r:id="rId9"/>
    <p:sldId id="264" r:id="rId10"/>
    <p:sldId id="267" r:id="rId11"/>
    <p:sldId id="268" r:id="rId12"/>
    <p:sldId id="265" r:id="rId13"/>
  </p:sldIdLst>
  <p:sldSz cx="18288000" cy="10287000"/>
  <p:notesSz cx="6858000" cy="9144000"/>
  <p:embeddedFontLst>
    <p:embeddedFont>
      <p:font typeface="Aoboshi One" panose="020B0604020202020204" charset="-128"/>
      <p:regular r:id="rId14"/>
    </p:embeddedFont>
    <p:embeddedFont>
      <p:font typeface="Genty" panose="020B0604020202020204" charset="0"/>
      <p:regular r:id="rId15"/>
    </p:embeddedFont>
    <p:embeddedFont>
      <p:font typeface="Gliker"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2" autoAdjust="0"/>
  </p:normalViewPr>
  <p:slideViewPr>
    <p:cSldViewPr>
      <p:cViewPr varScale="1">
        <p:scale>
          <a:sx n="45" d="100"/>
          <a:sy n="45" d="100"/>
        </p:scale>
        <p:origin x="840" y="-2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rts/_rels/chart1.xml.rels><?xml version="1.0" encoding="UTF-8" standalone="yes"?>
<Relationships xmlns="http://schemas.openxmlformats.org/package/2006/relationships"><Relationship Id="rId3" Type="http://schemas.openxmlformats.org/officeDocument/2006/relationships/oleObject" Target="file:///C:\Users\Kabelo\Desktop\DATA%20ANALYST\Brightlight%20data\Case%20Study%20Bright%20Light%20Tv\AGE%20FIN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belo\AppData\Roaming\Microsoft\Excel\GROUP%20BY%20RACE%20AND%20PROVINCE%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abelo\AppData\Roaming\Microsoft\Excel\GROUP%20BY%20RACE%20AND%20PROVINCE%20(version%201).xlsb" TargetMode="Externa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[AGE FINAL.xlsx]Sheet1!PivotTable3</c:name>
    <c:fmtId val="18"/>
  </c:pivotSource>
  <c:chart>
    <c:autoTitleDeleted val="0"/>
    <c:pivotFmts>
      <c:pivotFmt>
        <c:idx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circle"/>
          <c:size val="5"/>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w="9525">
              <a:solidFill>
                <a:schemeClr val="accent2"/>
              </a:solidFill>
              <a:round/>
            </a:ln>
            <a:effectLst/>
            <a:scene3d>
              <a:camera prst="orthographicFront">
                <a:rot lat="0" lon="0" rev="0"/>
              </a:camera>
              <a:lightRig rig="threePt" dir="t">
                <a:rot lat="0" lon="0" rev="1200000"/>
              </a:lightRig>
            </a:scene3d>
            <a:sp3d>
              <a:bevelT w="63500" h="2540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0"/>
          <c:order val="0"/>
          <c:tx>
            <c:strRef>
              <c:f>Sheet1!$B$3</c:f>
              <c:strCache>
                <c:ptCount val="1"/>
                <c:pt idx="0">
                  <c:v>Count of AGE</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Sheet1!$A$4:$A$10</c:f>
              <c:strCache>
                <c:ptCount val="6"/>
                <c:pt idx="0">
                  <c:v>Adult</c:v>
                </c:pt>
                <c:pt idx="1">
                  <c:v>CHILD</c:v>
                </c:pt>
                <c:pt idx="2">
                  <c:v>Mature_Adult</c:v>
                </c:pt>
                <c:pt idx="3">
                  <c:v>Retired</c:v>
                </c:pt>
                <c:pt idx="4">
                  <c:v>Teen</c:v>
                </c:pt>
                <c:pt idx="5">
                  <c:v>Youth</c:v>
                </c:pt>
              </c:strCache>
            </c:strRef>
          </c:cat>
          <c:val>
            <c:numRef>
              <c:f>Sheet1!$B$4:$B$10</c:f>
              <c:numCache>
                <c:formatCode>General</c:formatCode>
                <c:ptCount val="6"/>
                <c:pt idx="0">
                  <c:v>453</c:v>
                </c:pt>
                <c:pt idx="1">
                  <c:v>1107</c:v>
                </c:pt>
                <c:pt idx="2">
                  <c:v>3015</c:v>
                </c:pt>
                <c:pt idx="3">
                  <c:v>48</c:v>
                </c:pt>
                <c:pt idx="4">
                  <c:v>460</c:v>
                </c:pt>
                <c:pt idx="5">
                  <c:v>5901</c:v>
                </c:pt>
              </c:numCache>
            </c:numRef>
          </c:val>
          <c:extLst>
            <c:ext xmlns:c16="http://schemas.microsoft.com/office/drawing/2014/chart" uri="{C3380CC4-5D6E-409C-BE32-E72D297353CC}">
              <c16:uniqueId val="{00000000-21CD-4F84-B2EF-9B67CDCA61EB}"/>
            </c:ext>
          </c:extLst>
        </c:ser>
        <c:ser>
          <c:idx val="1"/>
          <c:order val="1"/>
          <c:tx>
            <c:strRef>
              <c:f>Sheet1!$C$3</c:f>
              <c:strCache>
                <c:ptCount val="1"/>
                <c:pt idx="0">
                  <c:v>Count of AGE_GROUP</c:v>
                </c:pt>
              </c:strCache>
            </c:strRef>
          </c:tx>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Sheet1!$A$4:$A$10</c:f>
              <c:strCache>
                <c:ptCount val="6"/>
                <c:pt idx="0">
                  <c:v>Adult</c:v>
                </c:pt>
                <c:pt idx="1">
                  <c:v>CHILD</c:v>
                </c:pt>
                <c:pt idx="2">
                  <c:v>Mature_Adult</c:v>
                </c:pt>
                <c:pt idx="3">
                  <c:v>Retired</c:v>
                </c:pt>
                <c:pt idx="4">
                  <c:v>Teen</c:v>
                </c:pt>
                <c:pt idx="5">
                  <c:v>Youth</c:v>
                </c:pt>
              </c:strCache>
            </c:strRef>
          </c:cat>
          <c:val>
            <c:numRef>
              <c:f>Sheet1!$C$4:$C$10</c:f>
              <c:numCache>
                <c:formatCode>0.00%</c:formatCode>
                <c:ptCount val="6"/>
                <c:pt idx="0">
                  <c:v>4.1241806263656228E-2</c:v>
                </c:pt>
                <c:pt idx="1">
                  <c:v>0.10078295702840495</c:v>
                </c:pt>
                <c:pt idx="2">
                  <c:v>0.2744901675163875</c:v>
                </c:pt>
                <c:pt idx="3">
                  <c:v>4.3699927166788053E-3</c:v>
                </c:pt>
                <c:pt idx="4">
                  <c:v>4.1879096868171886E-2</c:v>
                </c:pt>
                <c:pt idx="5">
                  <c:v>0.53723597960670066</c:v>
                </c:pt>
              </c:numCache>
            </c:numRef>
          </c:val>
          <c:extLst>
            <c:ext xmlns:c16="http://schemas.microsoft.com/office/drawing/2014/chart" uri="{C3380CC4-5D6E-409C-BE32-E72D297353CC}">
              <c16:uniqueId val="{00000001-21CD-4F84-B2EF-9B67CDCA61EB}"/>
            </c:ext>
          </c:extLst>
        </c:ser>
        <c:dLbls>
          <c:dLblPos val="ctr"/>
          <c:showLegendKey val="0"/>
          <c:showVal val="1"/>
          <c:showCatName val="0"/>
          <c:showSerName val="0"/>
          <c:showPercent val="0"/>
          <c:showBubbleSize val="0"/>
        </c:dLbls>
        <c:gapWidth val="150"/>
        <c:overlap val="100"/>
        <c:axId val="1529413280"/>
        <c:axId val="1529410880"/>
      </c:barChart>
      <c:catAx>
        <c:axId val="152941328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2400" b="0" i="0" u="none" strike="noStrike" kern="1200" baseline="0">
                <a:solidFill>
                  <a:schemeClr val="lt1">
                    <a:lumMod val="85000"/>
                  </a:schemeClr>
                </a:solidFill>
                <a:latin typeface="+mn-lt"/>
                <a:ea typeface="+mn-ea"/>
                <a:cs typeface="+mn-cs"/>
              </a:defRPr>
            </a:pPr>
            <a:endParaRPr lang="en-US"/>
          </a:p>
        </c:txPr>
        <c:crossAx val="1529410880"/>
        <c:crosses val="autoZero"/>
        <c:auto val="1"/>
        <c:lblAlgn val="ctr"/>
        <c:lblOffset val="100"/>
        <c:noMultiLvlLbl val="0"/>
      </c:catAx>
      <c:valAx>
        <c:axId val="152941088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1" i="0" u="none" strike="noStrike" kern="1200" baseline="0">
                <a:solidFill>
                  <a:schemeClr val="lt1">
                    <a:lumMod val="85000"/>
                  </a:schemeClr>
                </a:solidFill>
                <a:latin typeface="+mn-lt"/>
                <a:ea typeface="+mn-ea"/>
                <a:cs typeface="+mn-cs"/>
              </a:defRPr>
            </a:pPr>
            <a:endParaRPr lang="en-US"/>
          </a:p>
        </c:txPr>
        <c:crossAx val="1529413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BY RACE AND PROVINCE (version 1).xlsb]Sheet1!PivotTable4</c:name>
    <c:fmtId val="24"/>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Total viewers per province</a:t>
            </a:r>
          </a:p>
        </c:rich>
      </c:tx>
      <c:layout>
        <c:manualLayout>
          <c:xMode val="edge"/>
          <c:yMode val="edge"/>
          <c:x val="1.9304461942257075E-3"/>
          <c:y val="3.3206711780835721E-3"/>
        </c:manualLayout>
      </c:layout>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Sheet1!$B$3</c:f>
              <c:strCache>
                <c:ptCount val="1"/>
                <c:pt idx="0">
                  <c:v>Sum of NUMBER_OF_VIEWERS</c:v>
                </c:pt>
              </c:strCache>
            </c:strRef>
          </c:tx>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Sheet1!$A$4:$A$14</c:f>
              <c:strCache>
                <c:ptCount val="10"/>
                <c:pt idx="0">
                  <c:v>Gauteng</c:v>
                </c:pt>
                <c:pt idx="1">
                  <c:v>Western Cape</c:v>
                </c:pt>
                <c:pt idx="2">
                  <c:v>Kwazulu Natal</c:v>
                </c:pt>
                <c:pt idx="3">
                  <c:v>Mpumalanga</c:v>
                </c:pt>
                <c:pt idx="4">
                  <c:v>Limpopo</c:v>
                </c:pt>
                <c:pt idx="5">
                  <c:v>Eastern Cape</c:v>
                </c:pt>
                <c:pt idx="6">
                  <c:v>(blank)</c:v>
                </c:pt>
                <c:pt idx="7">
                  <c:v>North West</c:v>
                </c:pt>
                <c:pt idx="8">
                  <c:v>Free State</c:v>
                </c:pt>
                <c:pt idx="9">
                  <c:v>Northern Cape</c:v>
                </c:pt>
              </c:strCache>
            </c:strRef>
          </c:cat>
          <c:val>
            <c:numRef>
              <c:f>Sheet1!$B$4:$B$14</c:f>
              <c:numCache>
                <c:formatCode>General</c:formatCode>
                <c:ptCount val="10"/>
                <c:pt idx="0">
                  <c:v>1704</c:v>
                </c:pt>
                <c:pt idx="1">
                  <c:v>791</c:v>
                </c:pt>
                <c:pt idx="2">
                  <c:v>481</c:v>
                </c:pt>
                <c:pt idx="3">
                  <c:v>421</c:v>
                </c:pt>
                <c:pt idx="4">
                  <c:v>368</c:v>
                </c:pt>
                <c:pt idx="5">
                  <c:v>287</c:v>
                </c:pt>
                <c:pt idx="6">
                  <c:v>218</c:v>
                </c:pt>
                <c:pt idx="7">
                  <c:v>161</c:v>
                </c:pt>
                <c:pt idx="8">
                  <c:v>156</c:v>
                </c:pt>
                <c:pt idx="9">
                  <c:v>86</c:v>
                </c:pt>
              </c:numCache>
            </c:numRef>
          </c:val>
          <c:extLst>
            <c:ext xmlns:c16="http://schemas.microsoft.com/office/drawing/2014/chart" uri="{C3380CC4-5D6E-409C-BE32-E72D297353CC}">
              <c16:uniqueId val="{00000000-74FC-4A01-BFC5-9308B1170E00}"/>
            </c:ext>
          </c:extLst>
        </c:ser>
        <c:ser>
          <c:idx val="1"/>
          <c:order val="1"/>
          <c:tx>
            <c:strRef>
              <c:f>Sheet1!$C$3</c:f>
              <c:strCache>
                <c:ptCount val="1"/>
                <c:pt idx="0">
                  <c:v>Sum of NUMBER_OF_VIEWERS2</c:v>
                </c:pt>
              </c:strCache>
            </c:strRef>
          </c:tx>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Sheet1!$A$4:$A$14</c:f>
              <c:strCache>
                <c:ptCount val="10"/>
                <c:pt idx="0">
                  <c:v>Gauteng</c:v>
                </c:pt>
                <c:pt idx="1">
                  <c:v>Western Cape</c:v>
                </c:pt>
                <c:pt idx="2">
                  <c:v>Kwazulu Natal</c:v>
                </c:pt>
                <c:pt idx="3">
                  <c:v>Mpumalanga</c:v>
                </c:pt>
                <c:pt idx="4">
                  <c:v>Limpopo</c:v>
                </c:pt>
                <c:pt idx="5">
                  <c:v>Eastern Cape</c:v>
                </c:pt>
                <c:pt idx="6">
                  <c:v>(blank)</c:v>
                </c:pt>
                <c:pt idx="7">
                  <c:v>North West</c:v>
                </c:pt>
                <c:pt idx="8">
                  <c:v>Free State</c:v>
                </c:pt>
                <c:pt idx="9">
                  <c:v>Northern Cape</c:v>
                </c:pt>
              </c:strCache>
            </c:strRef>
          </c:cat>
          <c:val>
            <c:numRef>
              <c:f>Sheet1!$C$4:$C$14</c:f>
              <c:numCache>
                <c:formatCode>0.00%</c:formatCode>
                <c:ptCount val="10"/>
                <c:pt idx="0">
                  <c:v>0.36464797774448965</c:v>
                </c:pt>
                <c:pt idx="1">
                  <c:v>0.1692702760539268</c:v>
                </c:pt>
                <c:pt idx="2">
                  <c:v>0.10293173550181896</c:v>
                </c:pt>
                <c:pt idx="3">
                  <c:v>9.0092017975604538E-2</c:v>
                </c:pt>
                <c:pt idx="4">
                  <c:v>7.8750267494115123E-2</c:v>
                </c:pt>
                <c:pt idx="5">
                  <c:v>6.1416648833725655E-2</c:v>
                </c:pt>
                <c:pt idx="6">
                  <c:v>4.6650973678579073E-2</c:v>
                </c:pt>
                <c:pt idx="7">
                  <c:v>3.445324202867537E-2</c:v>
                </c:pt>
                <c:pt idx="8">
                  <c:v>3.3383265568157502E-2</c:v>
                </c:pt>
                <c:pt idx="9">
                  <c:v>1.8403595120907341E-2</c:v>
                </c:pt>
              </c:numCache>
            </c:numRef>
          </c:val>
          <c:extLst>
            <c:ext xmlns:c16="http://schemas.microsoft.com/office/drawing/2014/chart" uri="{C3380CC4-5D6E-409C-BE32-E72D297353CC}">
              <c16:uniqueId val="{00000001-74FC-4A01-BFC5-9308B1170E00}"/>
            </c:ext>
          </c:extLst>
        </c:ser>
        <c:dLbls>
          <c:showLegendKey val="0"/>
          <c:showVal val="0"/>
          <c:showCatName val="0"/>
          <c:showSerName val="0"/>
          <c:showPercent val="0"/>
          <c:showBubbleSize val="0"/>
        </c:dLbls>
        <c:gapWidth val="150"/>
        <c:shape val="box"/>
        <c:axId val="1529416640"/>
        <c:axId val="1529417120"/>
        <c:axId val="0"/>
      </c:bar3DChart>
      <c:catAx>
        <c:axId val="152941664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lt1">
                    <a:lumMod val="85000"/>
                  </a:schemeClr>
                </a:solidFill>
                <a:latin typeface="+mn-lt"/>
                <a:ea typeface="+mn-ea"/>
                <a:cs typeface="+mn-cs"/>
              </a:defRPr>
            </a:pPr>
            <a:endParaRPr lang="en-US"/>
          </a:p>
        </c:txPr>
        <c:crossAx val="1529417120"/>
        <c:crosses val="autoZero"/>
        <c:auto val="1"/>
        <c:lblAlgn val="ctr"/>
        <c:lblOffset val="100"/>
        <c:noMultiLvlLbl val="0"/>
      </c:catAx>
      <c:valAx>
        <c:axId val="1529417120"/>
        <c:scaling>
          <c:orientation val="minMax"/>
        </c:scaling>
        <c:delete val="0"/>
        <c:axPos val="l"/>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1" i="0" u="none" strike="noStrike" kern="1200" baseline="0">
                <a:solidFill>
                  <a:schemeClr val="lt1">
                    <a:lumMod val="85000"/>
                  </a:schemeClr>
                </a:solidFill>
                <a:latin typeface="+mn-lt"/>
                <a:ea typeface="+mn-ea"/>
                <a:cs typeface="+mn-cs"/>
              </a:defRPr>
            </a:pPr>
            <a:endParaRPr lang="en-US"/>
          </a:p>
        </c:txPr>
        <c:crossAx val="1529416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[GROUP BY RACE AND PROVINCE (version 1).xlsb]Sheet1!PivotTable4</c:name>
    <c:fmtId val="21"/>
  </c:pivotSource>
  <c:chart>
    <c:autoTitleDeleted val="1"/>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pivotFmt>
      <c:pivotFmt>
        <c:idx val="5"/>
        <c:spPr>
          <a:solidFill>
            <a:schemeClr val="accent1"/>
          </a:solidFill>
          <a:ln>
            <a:noFill/>
          </a:ln>
          <a:effectLst/>
          <a:sp3d/>
        </c:spPr>
      </c:pivotFmt>
      <c:pivotFmt>
        <c:idx val="6"/>
        <c:spPr>
          <a:solidFill>
            <a:schemeClr val="accent1"/>
          </a:solidFill>
          <a:ln>
            <a:noFill/>
          </a:ln>
          <a:effectLst/>
          <a:sp3d/>
        </c:spPr>
      </c:pivotFmt>
      <c:pivotFmt>
        <c:idx val="7"/>
        <c:spPr>
          <a:solidFill>
            <a:schemeClr val="accent1"/>
          </a:solidFill>
          <a:ln>
            <a:noFill/>
          </a:ln>
          <a:effectLst/>
          <a:sp3d/>
        </c:spPr>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pivotFmt>
      <c:pivotFmt>
        <c:idx val="10"/>
        <c:spPr>
          <a:solidFill>
            <a:schemeClr val="accent1"/>
          </a:solidFill>
          <a:ln>
            <a:noFill/>
          </a:ln>
          <a:effectLst/>
          <a:sp3d/>
        </c:spPr>
      </c:pivotFmt>
      <c:pivotFmt>
        <c:idx val="11"/>
        <c:spPr>
          <a:solidFill>
            <a:schemeClr val="accent1"/>
          </a:solidFill>
          <a:ln>
            <a:noFill/>
          </a:ln>
          <a:effectLst/>
          <a:sp3d/>
        </c:spPr>
      </c:pivotFmt>
      <c:pivotFmt>
        <c:idx val="12"/>
        <c:spPr>
          <a:solidFill>
            <a:schemeClr val="accent1"/>
          </a:solidFill>
          <a:ln>
            <a:noFill/>
          </a:ln>
          <a:effectLst/>
          <a:sp3d/>
        </c:spPr>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pivotFmt>
      <c:pivotFmt>
        <c:idx val="15"/>
        <c:spPr>
          <a:solidFill>
            <a:schemeClr val="accent1"/>
          </a:solidFill>
          <a:ln>
            <a:noFill/>
          </a:ln>
          <a:effectLst/>
          <a:sp3d/>
        </c:spPr>
      </c:pivotFmt>
      <c:pivotFmt>
        <c:idx val="16"/>
        <c:spPr>
          <a:solidFill>
            <a:schemeClr val="accent1"/>
          </a:solidFill>
          <a:ln>
            <a:noFill/>
          </a:ln>
          <a:effectLst/>
          <a:sp3d/>
        </c:spPr>
      </c:pivotFmt>
      <c:pivotFmt>
        <c:idx val="17"/>
        <c:spPr>
          <a:solidFill>
            <a:schemeClr val="accent1"/>
          </a:solidFill>
          <a:ln>
            <a:noFill/>
          </a:ln>
          <a:effectLst/>
          <a:sp3d/>
        </c:spPr>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pivotFmt>
      <c:pivotFmt>
        <c:idx val="20"/>
        <c:spPr>
          <a:solidFill>
            <a:schemeClr val="accent1"/>
          </a:solidFill>
          <a:ln>
            <a:noFill/>
          </a:ln>
          <a:effectLst/>
          <a:sp3d/>
        </c:spPr>
      </c:pivotFmt>
      <c:pivotFmt>
        <c:idx val="21"/>
        <c:spPr>
          <a:solidFill>
            <a:schemeClr val="accent1"/>
          </a:solidFill>
          <a:ln>
            <a:noFill/>
          </a:ln>
          <a:effectLst/>
          <a:sp3d/>
        </c:spPr>
      </c:pivotFmt>
      <c:pivotFmt>
        <c:idx val="22"/>
        <c:spPr>
          <a:solidFill>
            <a:schemeClr val="accent1"/>
          </a:solidFill>
          <a:ln>
            <a:noFill/>
          </a:ln>
          <a:effectLst/>
          <a:sp3d/>
        </c:spPr>
      </c:pivotFmt>
    </c:pivotFmts>
    <c:view3D>
      <c:rotX val="15"/>
      <c:rotY val="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6038442392976732E-2"/>
          <c:y val="5.4007052815533918E-2"/>
          <c:w val="0.61051565752556791"/>
          <c:h val="0.82828886885283992"/>
        </c:manualLayout>
      </c:layout>
      <c:pie3DChart>
        <c:varyColors val="1"/>
        <c:ser>
          <c:idx val="0"/>
          <c:order val="0"/>
          <c:tx>
            <c:strRef>
              <c:f>Sheet1!$B$3</c:f>
              <c:strCache>
                <c:ptCount val="1"/>
                <c:pt idx="0">
                  <c:v>Sum of NUMBER_OF_VIEWERS</c:v>
                </c:pt>
              </c:strCache>
            </c:strRef>
          </c:tx>
          <c:dPt>
            <c:idx val="0"/>
            <c:bubble3D val="0"/>
            <c:spPr>
              <a:solidFill>
                <a:schemeClr val="accent1"/>
              </a:solidFill>
              <a:ln>
                <a:noFill/>
              </a:ln>
              <a:effectLst/>
              <a:sp3d/>
            </c:spPr>
            <c:extLst>
              <c:ext xmlns:c16="http://schemas.microsoft.com/office/drawing/2014/chart" uri="{C3380CC4-5D6E-409C-BE32-E72D297353CC}">
                <c16:uniqueId val="{00000001-760D-4B96-B354-76D240331C1B}"/>
              </c:ext>
            </c:extLst>
          </c:dPt>
          <c:dPt>
            <c:idx val="1"/>
            <c:bubble3D val="0"/>
            <c:spPr>
              <a:solidFill>
                <a:schemeClr val="accent2"/>
              </a:solidFill>
              <a:ln>
                <a:noFill/>
              </a:ln>
              <a:effectLst/>
              <a:sp3d/>
            </c:spPr>
            <c:extLst>
              <c:ext xmlns:c16="http://schemas.microsoft.com/office/drawing/2014/chart" uri="{C3380CC4-5D6E-409C-BE32-E72D297353CC}">
                <c16:uniqueId val="{00000003-760D-4B96-B354-76D240331C1B}"/>
              </c:ext>
            </c:extLst>
          </c:dPt>
          <c:dPt>
            <c:idx val="2"/>
            <c:bubble3D val="0"/>
            <c:spPr>
              <a:solidFill>
                <a:schemeClr val="accent3"/>
              </a:solidFill>
              <a:ln>
                <a:noFill/>
              </a:ln>
              <a:effectLst/>
              <a:sp3d/>
            </c:spPr>
            <c:extLst>
              <c:ext xmlns:c16="http://schemas.microsoft.com/office/drawing/2014/chart" uri="{C3380CC4-5D6E-409C-BE32-E72D297353CC}">
                <c16:uniqueId val="{00000005-760D-4B96-B354-76D240331C1B}"/>
              </c:ext>
            </c:extLst>
          </c:dPt>
          <c:dPt>
            <c:idx val="3"/>
            <c:bubble3D val="0"/>
            <c:spPr>
              <a:solidFill>
                <a:schemeClr val="accent4"/>
              </a:solidFill>
              <a:ln>
                <a:noFill/>
              </a:ln>
              <a:effectLst/>
              <a:sp3d/>
            </c:spPr>
            <c:extLst>
              <c:ext xmlns:c16="http://schemas.microsoft.com/office/drawing/2014/chart" uri="{C3380CC4-5D6E-409C-BE32-E72D297353CC}">
                <c16:uniqueId val="{00000007-760D-4B96-B354-76D240331C1B}"/>
              </c:ext>
            </c:extLst>
          </c:dPt>
          <c:dPt>
            <c:idx val="4"/>
            <c:bubble3D val="0"/>
            <c:spPr>
              <a:solidFill>
                <a:schemeClr val="accent5"/>
              </a:solidFill>
              <a:ln>
                <a:noFill/>
              </a:ln>
              <a:effectLst/>
              <a:sp3d/>
            </c:spPr>
            <c:extLst>
              <c:ext xmlns:c16="http://schemas.microsoft.com/office/drawing/2014/chart" uri="{C3380CC4-5D6E-409C-BE32-E72D297353CC}">
                <c16:uniqueId val="{00000009-A461-4C88-8BA1-B32F7D3D5B95}"/>
              </c:ext>
            </c:extLst>
          </c:dPt>
          <c:dPt>
            <c:idx val="5"/>
            <c:bubble3D val="0"/>
            <c:spPr>
              <a:solidFill>
                <a:schemeClr val="accent6"/>
              </a:solidFill>
              <a:ln>
                <a:noFill/>
              </a:ln>
              <a:effectLst/>
              <a:sp3d/>
            </c:spPr>
            <c:extLst>
              <c:ext xmlns:c16="http://schemas.microsoft.com/office/drawing/2014/chart" uri="{C3380CC4-5D6E-409C-BE32-E72D297353CC}">
                <c16:uniqueId val="{0000000B-A461-4C88-8BA1-B32F7D3D5B9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0D-A461-4C88-8BA1-B32F7D3D5B9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0F-A461-4C88-8BA1-B32F7D3D5B9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11-A461-4C88-8BA1-B32F7D3D5B9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13-A461-4C88-8BA1-B32F7D3D5B95}"/>
              </c:ext>
            </c:extLst>
          </c:dPt>
          <c:dLbls>
            <c:spPr>
              <a:noFill/>
              <a:ln>
                <a:noFill/>
              </a:ln>
              <a:effectLst>
                <a:outerShdw blurRad="50800" dist="1790700" dir="5400000" sx="179000" sy="179000" algn="ctr" rotWithShape="0">
                  <a:srgbClr val="000000">
                    <a:alpha val="14000"/>
                  </a:srgbClr>
                </a:outerShdw>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Sheet1!$A$4:$A$14</c:f>
              <c:strCache>
                <c:ptCount val="10"/>
                <c:pt idx="0">
                  <c:v>Gauteng</c:v>
                </c:pt>
                <c:pt idx="1">
                  <c:v>Western Cape</c:v>
                </c:pt>
                <c:pt idx="2">
                  <c:v>Kwazulu Natal</c:v>
                </c:pt>
                <c:pt idx="3">
                  <c:v>Mpumalanga</c:v>
                </c:pt>
                <c:pt idx="4">
                  <c:v>Limpopo</c:v>
                </c:pt>
                <c:pt idx="5">
                  <c:v>Eastern Cape</c:v>
                </c:pt>
                <c:pt idx="6">
                  <c:v>(blank)</c:v>
                </c:pt>
                <c:pt idx="7">
                  <c:v>North West</c:v>
                </c:pt>
                <c:pt idx="8">
                  <c:v>Free State</c:v>
                </c:pt>
                <c:pt idx="9">
                  <c:v>Northern Cape</c:v>
                </c:pt>
              </c:strCache>
            </c:strRef>
          </c:cat>
          <c:val>
            <c:numRef>
              <c:f>Sheet1!$B$4:$B$14</c:f>
              <c:numCache>
                <c:formatCode>General</c:formatCode>
                <c:ptCount val="10"/>
                <c:pt idx="0">
                  <c:v>1704</c:v>
                </c:pt>
                <c:pt idx="1">
                  <c:v>791</c:v>
                </c:pt>
                <c:pt idx="2">
                  <c:v>481</c:v>
                </c:pt>
                <c:pt idx="3">
                  <c:v>421</c:v>
                </c:pt>
                <c:pt idx="4">
                  <c:v>368</c:v>
                </c:pt>
                <c:pt idx="5">
                  <c:v>287</c:v>
                </c:pt>
                <c:pt idx="6">
                  <c:v>218</c:v>
                </c:pt>
                <c:pt idx="7">
                  <c:v>161</c:v>
                </c:pt>
                <c:pt idx="8">
                  <c:v>156</c:v>
                </c:pt>
                <c:pt idx="9">
                  <c:v>86</c:v>
                </c:pt>
              </c:numCache>
            </c:numRef>
          </c:val>
          <c:extLst>
            <c:ext xmlns:c16="http://schemas.microsoft.com/office/drawing/2014/chart" uri="{C3380CC4-5D6E-409C-BE32-E72D297353CC}">
              <c16:uniqueId val="{00000008-760D-4B96-B354-76D240331C1B}"/>
            </c:ext>
          </c:extLst>
        </c:ser>
        <c:ser>
          <c:idx val="1"/>
          <c:order val="1"/>
          <c:tx>
            <c:strRef>
              <c:f>Sheet1!$C$3</c:f>
              <c:strCache>
                <c:ptCount val="1"/>
                <c:pt idx="0">
                  <c:v>Sum of NUMBER_OF_VIEWERS2</c:v>
                </c:pt>
              </c:strCache>
            </c:strRef>
          </c:tx>
          <c:dPt>
            <c:idx val="0"/>
            <c:bubble3D val="0"/>
            <c:spPr>
              <a:solidFill>
                <a:schemeClr val="accent1"/>
              </a:solidFill>
              <a:ln>
                <a:noFill/>
              </a:ln>
              <a:effectLst/>
              <a:sp3d/>
            </c:spPr>
            <c:extLst>
              <c:ext xmlns:c16="http://schemas.microsoft.com/office/drawing/2014/chart" uri="{C3380CC4-5D6E-409C-BE32-E72D297353CC}">
                <c16:uniqueId val="{0000000A-760D-4B96-B354-76D240331C1B}"/>
              </c:ext>
            </c:extLst>
          </c:dPt>
          <c:dPt>
            <c:idx val="1"/>
            <c:bubble3D val="0"/>
            <c:spPr>
              <a:solidFill>
                <a:schemeClr val="accent2"/>
              </a:solidFill>
              <a:ln>
                <a:noFill/>
              </a:ln>
              <a:effectLst/>
              <a:sp3d/>
            </c:spPr>
            <c:extLst>
              <c:ext xmlns:c16="http://schemas.microsoft.com/office/drawing/2014/chart" uri="{C3380CC4-5D6E-409C-BE32-E72D297353CC}">
                <c16:uniqueId val="{0000000C-760D-4B96-B354-76D240331C1B}"/>
              </c:ext>
            </c:extLst>
          </c:dPt>
          <c:dPt>
            <c:idx val="2"/>
            <c:bubble3D val="0"/>
            <c:spPr>
              <a:solidFill>
                <a:schemeClr val="accent3"/>
              </a:solidFill>
              <a:ln>
                <a:noFill/>
              </a:ln>
              <a:effectLst/>
              <a:sp3d/>
            </c:spPr>
            <c:extLst>
              <c:ext xmlns:c16="http://schemas.microsoft.com/office/drawing/2014/chart" uri="{C3380CC4-5D6E-409C-BE32-E72D297353CC}">
                <c16:uniqueId val="{0000000E-760D-4B96-B354-76D240331C1B}"/>
              </c:ext>
            </c:extLst>
          </c:dPt>
          <c:dPt>
            <c:idx val="3"/>
            <c:bubble3D val="0"/>
            <c:spPr>
              <a:solidFill>
                <a:schemeClr val="accent4"/>
              </a:solidFill>
              <a:ln>
                <a:noFill/>
              </a:ln>
              <a:effectLst/>
              <a:sp3d/>
            </c:spPr>
            <c:extLst>
              <c:ext xmlns:c16="http://schemas.microsoft.com/office/drawing/2014/chart" uri="{C3380CC4-5D6E-409C-BE32-E72D297353CC}">
                <c16:uniqueId val="{00000010-760D-4B96-B354-76D240331C1B}"/>
              </c:ext>
            </c:extLst>
          </c:dPt>
          <c:dPt>
            <c:idx val="4"/>
            <c:bubble3D val="0"/>
            <c:spPr>
              <a:solidFill>
                <a:schemeClr val="accent5"/>
              </a:solidFill>
              <a:ln>
                <a:noFill/>
              </a:ln>
              <a:effectLst/>
              <a:sp3d/>
            </c:spPr>
            <c:extLst>
              <c:ext xmlns:c16="http://schemas.microsoft.com/office/drawing/2014/chart" uri="{C3380CC4-5D6E-409C-BE32-E72D297353CC}">
                <c16:uniqueId val="{0000001D-A461-4C88-8BA1-B32F7D3D5B95}"/>
              </c:ext>
            </c:extLst>
          </c:dPt>
          <c:dPt>
            <c:idx val="5"/>
            <c:bubble3D val="0"/>
            <c:spPr>
              <a:solidFill>
                <a:schemeClr val="accent6"/>
              </a:solidFill>
              <a:ln>
                <a:noFill/>
              </a:ln>
              <a:effectLst/>
              <a:sp3d/>
            </c:spPr>
            <c:extLst>
              <c:ext xmlns:c16="http://schemas.microsoft.com/office/drawing/2014/chart" uri="{C3380CC4-5D6E-409C-BE32-E72D297353CC}">
                <c16:uniqueId val="{0000001F-A461-4C88-8BA1-B32F7D3D5B95}"/>
              </c:ext>
            </c:extLst>
          </c:dPt>
          <c:dPt>
            <c:idx val="6"/>
            <c:bubble3D val="0"/>
            <c:spPr>
              <a:solidFill>
                <a:schemeClr val="accent1">
                  <a:lumMod val="60000"/>
                </a:schemeClr>
              </a:solidFill>
              <a:ln>
                <a:noFill/>
              </a:ln>
              <a:effectLst/>
              <a:sp3d/>
            </c:spPr>
            <c:extLst>
              <c:ext xmlns:c16="http://schemas.microsoft.com/office/drawing/2014/chart" uri="{C3380CC4-5D6E-409C-BE32-E72D297353CC}">
                <c16:uniqueId val="{00000021-A461-4C88-8BA1-B32F7D3D5B95}"/>
              </c:ext>
            </c:extLst>
          </c:dPt>
          <c:dPt>
            <c:idx val="7"/>
            <c:bubble3D val="0"/>
            <c:spPr>
              <a:solidFill>
                <a:schemeClr val="accent2">
                  <a:lumMod val="60000"/>
                </a:schemeClr>
              </a:solidFill>
              <a:ln>
                <a:noFill/>
              </a:ln>
              <a:effectLst/>
              <a:sp3d/>
            </c:spPr>
            <c:extLst>
              <c:ext xmlns:c16="http://schemas.microsoft.com/office/drawing/2014/chart" uri="{C3380CC4-5D6E-409C-BE32-E72D297353CC}">
                <c16:uniqueId val="{00000023-A461-4C88-8BA1-B32F7D3D5B95}"/>
              </c:ext>
            </c:extLst>
          </c:dPt>
          <c:dPt>
            <c:idx val="8"/>
            <c:bubble3D val="0"/>
            <c:spPr>
              <a:solidFill>
                <a:schemeClr val="accent3">
                  <a:lumMod val="60000"/>
                </a:schemeClr>
              </a:solidFill>
              <a:ln>
                <a:noFill/>
              </a:ln>
              <a:effectLst/>
              <a:sp3d/>
            </c:spPr>
            <c:extLst>
              <c:ext xmlns:c16="http://schemas.microsoft.com/office/drawing/2014/chart" uri="{C3380CC4-5D6E-409C-BE32-E72D297353CC}">
                <c16:uniqueId val="{00000025-A461-4C88-8BA1-B32F7D3D5B95}"/>
              </c:ext>
            </c:extLst>
          </c:dPt>
          <c:dPt>
            <c:idx val="9"/>
            <c:bubble3D val="0"/>
            <c:spPr>
              <a:solidFill>
                <a:schemeClr val="accent4">
                  <a:lumMod val="60000"/>
                </a:schemeClr>
              </a:solidFill>
              <a:ln>
                <a:noFill/>
              </a:ln>
              <a:effectLst/>
              <a:sp3d/>
            </c:spPr>
            <c:extLst>
              <c:ext xmlns:c16="http://schemas.microsoft.com/office/drawing/2014/chart" uri="{C3380CC4-5D6E-409C-BE32-E72D297353CC}">
                <c16:uniqueId val="{00000027-A461-4C88-8BA1-B32F7D3D5B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Sheet1!$A$4:$A$14</c:f>
              <c:strCache>
                <c:ptCount val="10"/>
                <c:pt idx="0">
                  <c:v>Gauteng</c:v>
                </c:pt>
                <c:pt idx="1">
                  <c:v>Western Cape</c:v>
                </c:pt>
                <c:pt idx="2">
                  <c:v>Kwazulu Natal</c:v>
                </c:pt>
                <c:pt idx="3">
                  <c:v>Mpumalanga</c:v>
                </c:pt>
                <c:pt idx="4">
                  <c:v>Limpopo</c:v>
                </c:pt>
                <c:pt idx="5">
                  <c:v>Eastern Cape</c:v>
                </c:pt>
                <c:pt idx="6">
                  <c:v>(blank)</c:v>
                </c:pt>
                <c:pt idx="7">
                  <c:v>North West</c:v>
                </c:pt>
                <c:pt idx="8">
                  <c:v>Free State</c:v>
                </c:pt>
                <c:pt idx="9">
                  <c:v>Northern Cape</c:v>
                </c:pt>
              </c:strCache>
            </c:strRef>
          </c:cat>
          <c:val>
            <c:numRef>
              <c:f>Sheet1!$C$4:$C$14</c:f>
              <c:numCache>
                <c:formatCode>0.00%</c:formatCode>
                <c:ptCount val="10"/>
                <c:pt idx="0">
                  <c:v>0.36464797774448965</c:v>
                </c:pt>
                <c:pt idx="1">
                  <c:v>0.1692702760539268</c:v>
                </c:pt>
                <c:pt idx="2">
                  <c:v>0.10293173550181896</c:v>
                </c:pt>
                <c:pt idx="3">
                  <c:v>9.0092017975604538E-2</c:v>
                </c:pt>
                <c:pt idx="4">
                  <c:v>7.8750267494115123E-2</c:v>
                </c:pt>
                <c:pt idx="5">
                  <c:v>6.1416648833725655E-2</c:v>
                </c:pt>
                <c:pt idx="6">
                  <c:v>4.6650973678579073E-2</c:v>
                </c:pt>
                <c:pt idx="7">
                  <c:v>3.445324202867537E-2</c:v>
                </c:pt>
                <c:pt idx="8">
                  <c:v>3.3383265568157502E-2</c:v>
                </c:pt>
                <c:pt idx="9">
                  <c:v>1.8403595120907341E-2</c:v>
                </c:pt>
              </c:numCache>
            </c:numRef>
          </c:val>
          <c:extLst>
            <c:ext xmlns:c16="http://schemas.microsoft.com/office/drawing/2014/chart" uri="{C3380CC4-5D6E-409C-BE32-E72D297353CC}">
              <c16:uniqueId val="{00000011-760D-4B96-B354-76D240331C1B}"/>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1517874920807312"/>
          <c:y val="7.9577814108673803E-2"/>
          <c:w val="0.26614308987238666"/>
          <c:h val="0.7410521979569806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0.03529</cdr:x>
      <cdr:y>0.01511</cdr:y>
    </cdr:from>
    <cdr:to>
      <cdr:x>0.6</cdr:x>
      <cdr:y>0.08517</cdr:y>
    </cdr:to>
    <cdr:sp macro="" textlink="">
      <cdr:nvSpPr>
        <cdr:cNvPr id="2" name="TextBox 1">
          <a:extLst xmlns:a="http://schemas.openxmlformats.org/drawingml/2006/main">
            <a:ext uri="{FF2B5EF4-FFF2-40B4-BE49-F238E27FC236}">
              <a16:creationId xmlns:a16="http://schemas.microsoft.com/office/drawing/2014/main" id="{25B56473-A5EA-99C3-841B-DE7FCEDDF35F}"/>
            </a:ext>
          </a:extLst>
        </cdr:cNvPr>
        <cdr:cNvSpPr txBox="1"/>
      </cdr:nvSpPr>
      <cdr:spPr>
        <a:xfrm xmlns:a="http://schemas.openxmlformats.org/drawingml/2006/main">
          <a:off x="228600" y="75980"/>
          <a:ext cx="3657600" cy="3523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2400" b="1" kern="12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chart" Target="../charts/chart1.xml"/><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chart" Target="../charts/chart2.xml"/><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chart" Target="../charts/chart3.xml"/></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282117" y="7927439"/>
            <a:ext cx="18932752" cy="4035041"/>
            <a:chOff x="0" y="0"/>
            <a:chExt cx="25243670" cy="5380055"/>
          </a:xfrm>
        </p:grpSpPr>
        <p:sp>
          <p:nvSpPr>
            <p:cNvPr id="4" name="Freeform 4"/>
            <p:cNvSpPr/>
            <p:nvPr/>
          </p:nvSpPr>
          <p:spPr>
            <a:xfrm>
              <a:off x="0" y="0"/>
              <a:ext cx="12102574" cy="4664992"/>
            </a:xfrm>
            <a:custGeom>
              <a:avLst/>
              <a:gdLst/>
              <a:ahLst/>
              <a:cxnLst/>
              <a:rect l="l" t="t" r="r" b="b"/>
              <a:pathLst>
                <a:path w="12102574" h="4664992">
                  <a:moveTo>
                    <a:pt x="0" y="0"/>
                  </a:moveTo>
                  <a:lnTo>
                    <a:pt x="12102574" y="0"/>
                  </a:lnTo>
                  <a:lnTo>
                    <a:pt x="12102574" y="4664992"/>
                  </a:lnTo>
                  <a:lnTo>
                    <a:pt x="0" y="4664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11285981" y="0"/>
              <a:ext cx="13957689" cy="5380055"/>
            </a:xfrm>
            <a:custGeom>
              <a:avLst/>
              <a:gdLst/>
              <a:ahLst/>
              <a:cxnLst/>
              <a:rect l="l" t="t" r="r" b="b"/>
              <a:pathLst>
                <a:path w="13957689" h="5380055">
                  <a:moveTo>
                    <a:pt x="13957689" y="5380055"/>
                  </a:moveTo>
                  <a:lnTo>
                    <a:pt x="0" y="5380055"/>
                  </a:lnTo>
                  <a:lnTo>
                    <a:pt x="0" y="0"/>
                  </a:lnTo>
                  <a:lnTo>
                    <a:pt x="13957689" y="0"/>
                  </a:lnTo>
                  <a:lnTo>
                    <a:pt x="13957689" y="5380055"/>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6" name="Freeform 6"/>
          <p:cNvSpPr/>
          <p:nvPr/>
        </p:nvSpPr>
        <p:spPr>
          <a:xfrm rot="708571">
            <a:off x="14456268" y="344102"/>
            <a:ext cx="3603954" cy="2332741"/>
          </a:xfrm>
          <a:custGeom>
            <a:avLst/>
            <a:gdLst/>
            <a:ahLst/>
            <a:cxnLst/>
            <a:rect l="l" t="t" r="r" b="b"/>
            <a:pathLst>
              <a:path w="3603954" h="2332741">
                <a:moveTo>
                  <a:pt x="0" y="0"/>
                </a:moveTo>
                <a:lnTo>
                  <a:pt x="3603954" y="0"/>
                </a:lnTo>
                <a:lnTo>
                  <a:pt x="3603954" y="2332741"/>
                </a:lnTo>
                <a:lnTo>
                  <a:pt x="0" y="23327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994014">
            <a:off x="11122271" y="6461120"/>
            <a:ext cx="1985173" cy="1898547"/>
          </a:xfrm>
          <a:custGeom>
            <a:avLst/>
            <a:gdLst/>
            <a:ahLst/>
            <a:cxnLst/>
            <a:rect l="l" t="t" r="r" b="b"/>
            <a:pathLst>
              <a:path w="1985173" h="1898547">
                <a:moveTo>
                  <a:pt x="0" y="0"/>
                </a:moveTo>
                <a:lnTo>
                  <a:pt x="1985173" y="0"/>
                </a:lnTo>
                <a:lnTo>
                  <a:pt x="1985173" y="1898547"/>
                </a:lnTo>
                <a:lnTo>
                  <a:pt x="0" y="189854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1175277">
            <a:off x="1815135" y="6161177"/>
            <a:ext cx="2107973" cy="2150993"/>
          </a:xfrm>
          <a:custGeom>
            <a:avLst/>
            <a:gdLst/>
            <a:ahLst/>
            <a:cxnLst/>
            <a:rect l="l" t="t" r="r" b="b"/>
            <a:pathLst>
              <a:path w="2107973" h="2150993">
                <a:moveTo>
                  <a:pt x="0" y="0"/>
                </a:moveTo>
                <a:lnTo>
                  <a:pt x="2107973" y="0"/>
                </a:lnTo>
                <a:lnTo>
                  <a:pt x="2107973" y="2150993"/>
                </a:lnTo>
                <a:lnTo>
                  <a:pt x="0" y="215099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a:off x="1028700" y="572013"/>
            <a:ext cx="2127473" cy="2131348"/>
          </a:xfrm>
          <a:custGeom>
            <a:avLst/>
            <a:gdLst/>
            <a:ahLst/>
            <a:cxnLst/>
            <a:rect l="l" t="t" r="r" b="b"/>
            <a:pathLst>
              <a:path w="2127473" h="2131348">
                <a:moveTo>
                  <a:pt x="0" y="0"/>
                </a:moveTo>
                <a:lnTo>
                  <a:pt x="2127473" y="0"/>
                </a:lnTo>
                <a:lnTo>
                  <a:pt x="2127473" y="2131348"/>
                </a:lnTo>
                <a:lnTo>
                  <a:pt x="0" y="213134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TextBox 10"/>
          <p:cNvSpPr txBox="1"/>
          <p:nvPr/>
        </p:nvSpPr>
        <p:spPr>
          <a:xfrm>
            <a:off x="2029754" y="3121554"/>
            <a:ext cx="14228491" cy="2911053"/>
          </a:xfrm>
          <a:prstGeom prst="rect">
            <a:avLst/>
          </a:prstGeom>
        </p:spPr>
        <p:txBody>
          <a:bodyPr lIns="0" tIns="0" rIns="0" bIns="0" rtlCol="0" anchor="t">
            <a:spAutoFit/>
          </a:bodyPr>
          <a:lstStyle/>
          <a:p>
            <a:pPr algn="ctr">
              <a:lnSpc>
                <a:spcPts val="22695"/>
              </a:lnSpc>
            </a:pPr>
            <a:r>
              <a:rPr lang="en-US" sz="16211" dirty="0" err="1">
                <a:solidFill>
                  <a:srgbClr val="CA5A4C"/>
                </a:solidFill>
                <a:latin typeface="Genty"/>
                <a:ea typeface="Genty"/>
                <a:cs typeface="Genty"/>
                <a:sym typeface="Genty"/>
              </a:rPr>
              <a:t>Brightlight</a:t>
            </a:r>
            <a:r>
              <a:rPr lang="en-US" sz="16211" dirty="0">
                <a:solidFill>
                  <a:srgbClr val="CA5A4C"/>
                </a:solidFill>
                <a:latin typeface="Genty"/>
                <a:ea typeface="Genty"/>
                <a:cs typeface="Genty"/>
                <a:sym typeface="Genty"/>
              </a:rPr>
              <a:t> TV</a:t>
            </a:r>
          </a:p>
        </p:txBody>
      </p:sp>
      <p:sp>
        <p:nvSpPr>
          <p:cNvPr id="11" name="TextBox 11"/>
          <p:cNvSpPr txBox="1"/>
          <p:nvPr/>
        </p:nvSpPr>
        <p:spPr>
          <a:xfrm>
            <a:off x="6213402" y="5411533"/>
            <a:ext cx="5941715" cy="1646156"/>
          </a:xfrm>
          <a:prstGeom prst="rect">
            <a:avLst/>
          </a:prstGeom>
        </p:spPr>
        <p:txBody>
          <a:bodyPr lIns="0" tIns="0" rIns="0" bIns="0" rtlCol="0" anchor="t">
            <a:spAutoFit/>
          </a:bodyPr>
          <a:lstStyle/>
          <a:p>
            <a:pPr algn="ctr">
              <a:lnSpc>
                <a:spcPts val="6678"/>
              </a:lnSpc>
            </a:pPr>
            <a:r>
              <a:rPr lang="en-US" sz="4770" dirty="0">
                <a:solidFill>
                  <a:srgbClr val="000000"/>
                </a:solidFill>
                <a:latin typeface="Gliker"/>
                <a:ea typeface="Gliker"/>
                <a:cs typeface="Gliker"/>
                <a:sym typeface="Gliker"/>
              </a:rPr>
              <a:t>Presentation By Kabelo Tsitsing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ED091-494B-89C1-4F5E-5D87325791B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6A75D60-DBB0-6CC8-4149-69AD9DB58161}"/>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a:extLst>
              <a:ext uri="{FF2B5EF4-FFF2-40B4-BE49-F238E27FC236}">
                <a16:creationId xmlns:a16="http://schemas.microsoft.com/office/drawing/2014/main" id="{C1A05BDB-642D-E492-C3C9-1C9F827C7E35}"/>
              </a:ext>
            </a:extLst>
          </p:cNvPr>
          <p:cNvSpPr txBox="1"/>
          <p:nvPr/>
        </p:nvSpPr>
        <p:spPr>
          <a:xfrm>
            <a:off x="2756572" y="828675"/>
            <a:ext cx="13049309" cy="1783036"/>
          </a:xfrm>
          <a:prstGeom prst="rect">
            <a:avLst/>
          </a:prstGeom>
        </p:spPr>
        <p:txBody>
          <a:bodyPr lIns="0" tIns="0" rIns="0" bIns="0" rtlCol="0" anchor="t">
            <a:spAutoFit/>
          </a:bodyPr>
          <a:lstStyle/>
          <a:p>
            <a:pPr algn="ctr">
              <a:lnSpc>
                <a:spcPts val="14597"/>
              </a:lnSpc>
            </a:pPr>
            <a:r>
              <a:rPr lang="en-US" sz="10426">
                <a:solidFill>
                  <a:srgbClr val="CA5A4C"/>
                </a:solidFill>
                <a:latin typeface="Gliker"/>
                <a:ea typeface="Gliker"/>
                <a:cs typeface="Gliker"/>
                <a:sym typeface="Gliker"/>
              </a:rPr>
              <a:t>Conclusion </a:t>
            </a:r>
          </a:p>
        </p:txBody>
      </p:sp>
      <p:sp>
        <p:nvSpPr>
          <p:cNvPr id="4" name="TextBox 4">
            <a:extLst>
              <a:ext uri="{FF2B5EF4-FFF2-40B4-BE49-F238E27FC236}">
                <a16:creationId xmlns:a16="http://schemas.microsoft.com/office/drawing/2014/main" id="{7416698A-0AF1-E927-46BC-93A9261D8C37}"/>
              </a:ext>
            </a:extLst>
          </p:cNvPr>
          <p:cNvSpPr txBox="1"/>
          <p:nvPr/>
        </p:nvSpPr>
        <p:spPr>
          <a:xfrm>
            <a:off x="2482119" y="3488108"/>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sp>
        <p:nvSpPr>
          <p:cNvPr id="5" name="TextBox 5">
            <a:extLst>
              <a:ext uri="{FF2B5EF4-FFF2-40B4-BE49-F238E27FC236}">
                <a16:creationId xmlns:a16="http://schemas.microsoft.com/office/drawing/2014/main" id="{D7F06DCB-59A0-4DC4-1883-CF78E966C62E}"/>
              </a:ext>
            </a:extLst>
          </p:cNvPr>
          <p:cNvSpPr txBox="1"/>
          <p:nvPr/>
        </p:nvSpPr>
        <p:spPr>
          <a:xfrm>
            <a:off x="2482119" y="5108625"/>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grpSp>
        <p:nvGrpSpPr>
          <p:cNvPr id="6" name="Group 6">
            <a:extLst>
              <a:ext uri="{FF2B5EF4-FFF2-40B4-BE49-F238E27FC236}">
                <a16:creationId xmlns:a16="http://schemas.microsoft.com/office/drawing/2014/main" id="{4CC1C7F6-7E21-76F3-A7DD-036B99209204}"/>
              </a:ext>
            </a:extLst>
          </p:cNvPr>
          <p:cNvGrpSpPr/>
          <p:nvPr/>
        </p:nvGrpSpPr>
        <p:grpSpPr>
          <a:xfrm>
            <a:off x="-282117" y="7927439"/>
            <a:ext cx="18932752" cy="4035041"/>
            <a:chOff x="0" y="0"/>
            <a:chExt cx="25243670" cy="5380055"/>
          </a:xfrm>
        </p:grpSpPr>
        <p:sp>
          <p:nvSpPr>
            <p:cNvPr id="7" name="Freeform 7">
              <a:extLst>
                <a:ext uri="{FF2B5EF4-FFF2-40B4-BE49-F238E27FC236}">
                  <a16:creationId xmlns:a16="http://schemas.microsoft.com/office/drawing/2014/main" id="{00FE08E0-5110-EB87-A0F5-E6E00B72DA6B}"/>
                </a:ext>
              </a:extLst>
            </p:cNvPr>
            <p:cNvSpPr/>
            <p:nvPr/>
          </p:nvSpPr>
          <p:spPr>
            <a:xfrm>
              <a:off x="0" y="0"/>
              <a:ext cx="12102574" cy="4664992"/>
            </a:xfrm>
            <a:custGeom>
              <a:avLst/>
              <a:gdLst/>
              <a:ahLst/>
              <a:cxnLst/>
              <a:rect l="l" t="t" r="r" b="b"/>
              <a:pathLst>
                <a:path w="12102574" h="4664992">
                  <a:moveTo>
                    <a:pt x="0" y="0"/>
                  </a:moveTo>
                  <a:lnTo>
                    <a:pt x="12102574" y="0"/>
                  </a:lnTo>
                  <a:lnTo>
                    <a:pt x="12102574" y="4664992"/>
                  </a:lnTo>
                  <a:lnTo>
                    <a:pt x="0" y="4664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07307AD8-1717-1971-45D4-D4C7B82F7181}"/>
                </a:ext>
              </a:extLst>
            </p:cNvPr>
            <p:cNvSpPr/>
            <p:nvPr/>
          </p:nvSpPr>
          <p:spPr>
            <a:xfrm flipH="1" flipV="1">
              <a:off x="11285981" y="0"/>
              <a:ext cx="13957689" cy="5380055"/>
            </a:xfrm>
            <a:custGeom>
              <a:avLst/>
              <a:gdLst/>
              <a:ahLst/>
              <a:cxnLst/>
              <a:rect l="l" t="t" r="r" b="b"/>
              <a:pathLst>
                <a:path w="13957689" h="5380055">
                  <a:moveTo>
                    <a:pt x="13957689" y="5380055"/>
                  </a:moveTo>
                  <a:lnTo>
                    <a:pt x="0" y="5380055"/>
                  </a:lnTo>
                  <a:lnTo>
                    <a:pt x="0" y="0"/>
                  </a:lnTo>
                  <a:lnTo>
                    <a:pt x="13957689" y="0"/>
                  </a:lnTo>
                  <a:lnTo>
                    <a:pt x="13957689" y="5380055"/>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9" name="TextBox 9">
            <a:extLst>
              <a:ext uri="{FF2B5EF4-FFF2-40B4-BE49-F238E27FC236}">
                <a16:creationId xmlns:a16="http://schemas.microsoft.com/office/drawing/2014/main" id="{8C0DE41C-A303-B62D-7017-9C333FA7581A}"/>
              </a:ext>
            </a:extLst>
          </p:cNvPr>
          <p:cNvSpPr txBox="1"/>
          <p:nvPr/>
        </p:nvSpPr>
        <p:spPr>
          <a:xfrm>
            <a:off x="2482119" y="6729142"/>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spTree>
    <p:extLst>
      <p:ext uri="{BB962C8B-B14F-4D97-AF65-F5344CB8AC3E}">
        <p14:creationId xmlns:p14="http://schemas.microsoft.com/office/powerpoint/2010/main" val="207009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53CB5-B98D-0B22-73CC-DAD876D77773}"/>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A501CE7-6F67-C13F-B7A7-5058CB8E67BA}"/>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a:extLst>
              <a:ext uri="{FF2B5EF4-FFF2-40B4-BE49-F238E27FC236}">
                <a16:creationId xmlns:a16="http://schemas.microsoft.com/office/drawing/2014/main" id="{FE84ADCC-3C19-D3F2-5F13-27018CD9C258}"/>
              </a:ext>
            </a:extLst>
          </p:cNvPr>
          <p:cNvSpPr txBox="1"/>
          <p:nvPr/>
        </p:nvSpPr>
        <p:spPr>
          <a:xfrm>
            <a:off x="2756572" y="828675"/>
            <a:ext cx="13049309" cy="1783036"/>
          </a:xfrm>
          <a:prstGeom prst="rect">
            <a:avLst/>
          </a:prstGeom>
        </p:spPr>
        <p:txBody>
          <a:bodyPr lIns="0" tIns="0" rIns="0" bIns="0" rtlCol="0" anchor="t">
            <a:spAutoFit/>
          </a:bodyPr>
          <a:lstStyle/>
          <a:p>
            <a:pPr algn="ctr">
              <a:lnSpc>
                <a:spcPts val="14597"/>
              </a:lnSpc>
            </a:pPr>
            <a:r>
              <a:rPr lang="en-US" sz="10426">
                <a:solidFill>
                  <a:srgbClr val="CA5A4C"/>
                </a:solidFill>
                <a:latin typeface="Gliker"/>
                <a:ea typeface="Gliker"/>
                <a:cs typeface="Gliker"/>
                <a:sym typeface="Gliker"/>
              </a:rPr>
              <a:t>Conclusion </a:t>
            </a:r>
          </a:p>
        </p:txBody>
      </p:sp>
      <p:sp>
        <p:nvSpPr>
          <p:cNvPr id="4" name="TextBox 4">
            <a:extLst>
              <a:ext uri="{FF2B5EF4-FFF2-40B4-BE49-F238E27FC236}">
                <a16:creationId xmlns:a16="http://schemas.microsoft.com/office/drawing/2014/main" id="{A995A999-3161-78B9-E489-7997C0601A1B}"/>
              </a:ext>
            </a:extLst>
          </p:cNvPr>
          <p:cNvSpPr txBox="1"/>
          <p:nvPr/>
        </p:nvSpPr>
        <p:spPr>
          <a:xfrm>
            <a:off x="2482119" y="3488108"/>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sp>
        <p:nvSpPr>
          <p:cNvPr id="5" name="TextBox 5">
            <a:extLst>
              <a:ext uri="{FF2B5EF4-FFF2-40B4-BE49-F238E27FC236}">
                <a16:creationId xmlns:a16="http://schemas.microsoft.com/office/drawing/2014/main" id="{31D86539-568D-45BE-3B05-4C0FB47D7B9F}"/>
              </a:ext>
            </a:extLst>
          </p:cNvPr>
          <p:cNvSpPr txBox="1"/>
          <p:nvPr/>
        </p:nvSpPr>
        <p:spPr>
          <a:xfrm>
            <a:off x="2482119" y="5108625"/>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grpSp>
        <p:nvGrpSpPr>
          <p:cNvPr id="6" name="Group 6">
            <a:extLst>
              <a:ext uri="{FF2B5EF4-FFF2-40B4-BE49-F238E27FC236}">
                <a16:creationId xmlns:a16="http://schemas.microsoft.com/office/drawing/2014/main" id="{C16C09FD-C6D5-DD88-F20B-3D823E3A1F96}"/>
              </a:ext>
            </a:extLst>
          </p:cNvPr>
          <p:cNvGrpSpPr/>
          <p:nvPr/>
        </p:nvGrpSpPr>
        <p:grpSpPr>
          <a:xfrm>
            <a:off x="-282117" y="7927439"/>
            <a:ext cx="18932752" cy="4035041"/>
            <a:chOff x="0" y="0"/>
            <a:chExt cx="25243670" cy="5380055"/>
          </a:xfrm>
        </p:grpSpPr>
        <p:sp>
          <p:nvSpPr>
            <p:cNvPr id="7" name="Freeform 7">
              <a:extLst>
                <a:ext uri="{FF2B5EF4-FFF2-40B4-BE49-F238E27FC236}">
                  <a16:creationId xmlns:a16="http://schemas.microsoft.com/office/drawing/2014/main" id="{387B9979-F1CD-4E84-7D2F-D8042FE3B14D}"/>
                </a:ext>
              </a:extLst>
            </p:cNvPr>
            <p:cNvSpPr/>
            <p:nvPr/>
          </p:nvSpPr>
          <p:spPr>
            <a:xfrm>
              <a:off x="0" y="0"/>
              <a:ext cx="12102574" cy="4664992"/>
            </a:xfrm>
            <a:custGeom>
              <a:avLst/>
              <a:gdLst/>
              <a:ahLst/>
              <a:cxnLst/>
              <a:rect l="l" t="t" r="r" b="b"/>
              <a:pathLst>
                <a:path w="12102574" h="4664992">
                  <a:moveTo>
                    <a:pt x="0" y="0"/>
                  </a:moveTo>
                  <a:lnTo>
                    <a:pt x="12102574" y="0"/>
                  </a:lnTo>
                  <a:lnTo>
                    <a:pt x="12102574" y="4664992"/>
                  </a:lnTo>
                  <a:lnTo>
                    <a:pt x="0" y="4664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29F72BC-29C6-6BE8-7DD6-C743F0DD37E1}"/>
                </a:ext>
              </a:extLst>
            </p:cNvPr>
            <p:cNvSpPr/>
            <p:nvPr/>
          </p:nvSpPr>
          <p:spPr>
            <a:xfrm flipH="1" flipV="1">
              <a:off x="11285981" y="0"/>
              <a:ext cx="13957689" cy="5380055"/>
            </a:xfrm>
            <a:custGeom>
              <a:avLst/>
              <a:gdLst/>
              <a:ahLst/>
              <a:cxnLst/>
              <a:rect l="l" t="t" r="r" b="b"/>
              <a:pathLst>
                <a:path w="13957689" h="5380055">
                  <a:moveTo>
                    <a:pt x="13957689" y="5380055"/>
                  </a:moveTo>
                  <a:lnTo>
                    <a:pt x="0" y="5380055"/>
                  </a:lnTo>
                  <a:lnTo>
                    <a:pt x="0" y="0"/>
                  </a:lnTo>
                  <a:lnTo>
                    <a:pt x="13957689" y="0"/>
                  </a:lnTo>
                  <a:lnTo>
                    <a:pt x="13957689" y="5380055"/>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9" name="TextBox 9">
            <a:extLst>
              <a:ext uri="{FF2B5EF4-FFF2-40B4-BE49-F238E27FC236}">
                <a16:creationId xmlns:a16="http://schemas.microsoft.com/office/drawing/2014/main" id="{A60FE467-47F6-F10E-18BA-014A392A0664}"/>
              </a:ext>
            </a:extLst>
          </p:cNvPr>
          <p:cNvSpPr txBox="1"/>
          <p:nvPr/>
        </p:nvSpPr>
        <p:spPr>
          <a:xfrm>
            <a:off x="2482119" y="6729142"/>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spTree>
    <p:extLst>
      <p:ext uri="{BB962C8B-B14F-4D97-AF65-F5344CB8AC3E}">
        <p14:creationId xmlns:p14="http://schemas.microsoft.com/office/powerpoint/2010/main" val="4066048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2664536" y="3571500"/>
            <a:ext cx="12958928" cy="2829674"/>
          </a:xfrm>
          <a:prstGeom prst="rect">
            <a:avLst/>
          </a:prstGeom>
        </p:spPr>
        <p:txBody>
          <a:bodyPr lIns="0" tIns="0" rIns="0" bIns="0" rtlCol="0" anchor="t">
            <a:spAutoFit/>
          </a:bodyPr>
          <a:lstStyle/>
          <a:p>
            <a:pPr algn="ctr">
              <a:lnSpc>
                <a:spcPts val="23150"/>
              </a:lnSpc>
            </a:pPr>
            <a:r>
              <a:rPr lang="en-US" sz="16536">
                <a:solidFill>
                  <a:srgbClr val="CA5A4C"/>
                </a:solidFill>
                <a:latin typeface="Gliker"/>
                <a:ea typeface="Gliker"/>
                <a:cs typeface="Gliker"/>
                <a:sym typeface="Gliker"/>
              </a:rPr>
              <a:t>Thank You </a:t>
            </a:r>
          </a:p>
        </p:txBody>
      </p:sp>
      <p:grpSp>
        <p:nvGrpSpPr>
          <p:cNvPr id="4" name="Group 4"/>
          <p:cNvGrpSpPr/>
          <p:nvPr/>
        </p:nvGrpSpPr>
        <p:grpSpPr>
          <a:xfrm>
            <a:off x="-282117" y="7927439"/>
            <a:ext cx="18932752" cy="4035041"/>
            <a:chOff x="0" y="0"/>
            <a:chExt cx="25243670" cy="5380055"/>
          </a:xfrm>
        </p:grpSpPr>
        <p:sp>
          <p:nvSpPr>
            <p:cNvPr id="5" name="Freeform 5"/>
            <p:cNvSpPr/>
            <p:nvPr/>
          </p:nvSpPr>
          <p:spPr>
            <a:xfrm>
              <a:off x="0" y="0"/>
              <a:ext cx="12102574" cy="4664992"/>
            </a:xfrm>
            <a:custGeom>
              <a:avLst/>
              <a:gdLst/>
              <a:ahLst/>
              <a:cxnLst/>
              <a:rect l="l" t="t" r="r" b="b"/>
              <a:pathLst>
                <a:path w="12102574" h="4664992">
                  <a:moveTo>
                    <a:pt x="0" y="0"/>
                  </a:moveTo>
                  <a:lnTo>
                    <a:pt x="12102574" y="0"/>
                  </a:lnTo>
                  <a:lnTo>
                    <a:pt x="12102574" y="4664992"/>
                  </a:lnTo>
                  <a:lnTo>
                    <a:pt x="0" y="4664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flipH="1" flipV="1">
              <a:off x="11285981" y="0"/>
              <a:ext cx="13957689" cy="5380055"/>
            </a:xfrm>
            <a:custGeom>
              <a:avLst/>
              <a:gdLst/>
              <a:ahLst/>
              <a:cxnLst/>
              <a:rect l="l" t="t" r="r" b="b"/>
              <a:pathLst>
                <a:path w="13957689" h="5380055">
                  <a:moveTo>
                    <a:pt x="13957689" y="5380055"/>
                  </a:moveTo>
                  <a:lnTo>
                    <a:pt x="0" y="5380055"/>
                  </a:lnTo>
                  <a:lnTo>
                    <a:pt x="0" y="0"/>
                  </a:lnTo>
                  <a:lnTo>
                    <a:pt x="13957689" y="0"/>
                  </a:lnTo>
                  <a:lnTo>
                    <a:pt x="13957689" y="5380055"/>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7" name="Freeform 7"/>
          <p:cNvSpPr/>
          <p:nvPr/>
        </p:nvSpPr>
        <p:spPr>
          <a:xfrm rot="708571">
            <a:off x="12747993" y="1744239"/>
            <a:ext cx="2173457" cy="1406819"/>
          </a:xfrm>
          <a:custGeom>
            <a:avLst/>
            <a:gdLst/>
            <a:ahLst/>
            <a:cxnLst/>
            <a:rect l="l" t="t" r="r" b="b"/>
            <a:pathLst>
              <a:path w="2173457" h="1406819">
                <a:moveTo>
                  <a:pt x="0" y="0"/>
                </a:moveTo>
                <a:lnTo>
                  <a:pt x="2173457" y="0"/>
                </a:lnTo>
                <a:lnTo>
                  <a:pt x="2173457" y="1406820"/>
                </a:lnTo>
                <a:lnTo>
                  <a:pt x="0" y="14068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994014">
            <a:off x="12030414" y="6639832"/>
            <a:ext cx="1193245" cy="1141176"/>
          </a:xfrm>
          <a:custGeom>
            <a:avLst/>
            <a:gdLst/>
            <a:ahLst/>
            <a:cxnLst/>
            <a:rect l="l" t="t" r="r" b="b"/>
            <a:pathLst>
              <a:path w="1193245" h="1141176">
                <a:moveTo>
                  <a:pt x="0" y="0"/>
                </a:moveTo>
                <a:lnTo>
                  <a:pt x="1193244" y="0"/>
                </a:lnTo>
                <a:lnTo>
                  <a:pt x="1193244" y="1141175"/>
                </a:lnTo>
                <a:lnTo>
                  <a:pt x="0" y="114117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1175277">
            <a:off x="943873" y="6688916"/>
            <a:ext cx="1598922" cy="1631553"/>
          </a:xfrm>
          <a:custGeom>
            <a:avLst/>
            <a:gdLst/>
            <a:ahLst/>
            <a:cxnLst/>
            <a:rect l="l" t="t" r="r" b="b"/>
            <a:pathLst>
              <a:path w="1598922" h="1631553">
                <a:moveTo>
                  <a:pt x="0" y="0"/>
                </a:moveTo>
                <a:lnTo>
                  <a:pt x="1598922" y="0"/>
                </a:lnTo>
                <a:lnTo>
                  <a:pt x="1598922" y="1631553"/>
                </a:lnTo>
                <a:lnTo>
                  <a:pt x="0" y="163155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a:off x="1455184" y="1536720"/>
            <a:ext cx="1818547" cy="1821859"/>
          </a:xfrm>
          <a:custGeom>
            <a:avLst/>
            <a:gdLst/>
            <a:ahLst/>
            <a:cxnLst/>
            <a:rect l="l" t="t" r="r" b="b"/>
            <a:pathLst>
              <a:path w="1818547" h="1821859">
                <a:moveTo>
                  <a:pt x="0" y="0"/>
                </a:moveTo>
                <a:lnTo>
                  <a:pt x="1818546" y="0"/>
                </a:lnTo>
                <a:lnTo>
                  <a:pt x="1818546" y="1821859"/>
                </a:lnTo>
                <a:lnTo>
                  <a:pt x="0" y="182185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r>
              <a:rPr lang="en-US" dirty="0"/>
              <a:t>ls</a:t>
            </a:r>
          </a:p>
        </p:txBody>
      </p:sp>
      <p:grpSp>
        <p:nvGrpSpPr>
          <p:cNvPr id="3" name="Group 3"/>
          <p:cNvGrpSpPr/>
          <p:nvPr/>
        </p:nvGrpSpPr>
        <p:grpSpPr>
          <a:xfrm>
            <a:off x="-282117" y="7927439"/>
            <a:ext cx="18932752" cy="4035041"/>
            <a:chOff x="0" y="0"/>
            <a:chExt cx="25243670" cy="5380055"/>
          </a:xfrm>
        </p:grpSpPr>
        <p:sp>
          <p:nvSpPr>
            <p:cNvPr id="4" name="Freeform 4"/>
            <p:cNvSpPr/>
            <p:nvPr/>
          </p:nvSpPr>
          <p:spPr>
            <a:xfrm>
              <a:off x="0" y="0"/>
              <a:ext cx="12102574" cy="4664992"/>
            </a:xfrm>
            <a:custGeom>
              <a:avLst/>
              <a:gdLst/>
              <a:ahLst/>
              <a:cxnLst/>
              <a:rect l="l" t="t" r="r" b="b"/>
              <a:pathLst>
                <a:path w="12102574" h="4664992">
                  <a:moveTo>
                    <a:pt x="0" y="0"/>
                  </a:moveTo>
                  <a:lnTo>
                    <a:pt x="12102574" y="0"/>
                  </a:lnTo>
                  <a:lnTo>
                    <a:pt x="12102574" y="4664992"/>
                  </a:lnTo>
                  <a:lnTo>
                    <a:pt x="0" y="4664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flipH="1" flipV="1">
              <a:off x="11285981" y="0"/>
              <a:ext cx="13957689" cy="5380055"/>
            </a:xfrm>
            <a:custGeom>
              <a:avLst/>
              <a:gdLst/>
              <a:ahLst/>
              <a:cxnLst/>
              <a:rect l="l" t="t" r="r" b="b"/>
              <a:pathLst>
                <a:path w="13957689" h="5380055">
                  <a:moveTo>
                    <a:pt x="13957689" y="5380055"/>
                  </a:moveTo>
                  <a:lnTo>
                    <a:pt x="0" y="5380055"/>
                  </a:lnTo>
                  <a:lnTo>
                    <a:pt x="0" y="0"/>
                  </a:lnTo>
                  <a:lnTo>
                    <a:pt x="13957689" y="0"/>
                  </a:lnTo>
                  <a:lnTo>
                    <a:pt x="13957689" y="5380055"/>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7" name="TextBox 7"/>
          <p:cNvSpPr txBox="1"/>
          <p:nvPr/>
        </p:nvSpPr>
        <p:spPr>
          <a:xfrm>
            <a:off x="2619345" y="1224102"/>
            <a:ext cx="13049309" cy="1715791"/>
          </a:xfrm>
          <a:prstGeom prst="rect">
            <a:avLst/>
          </a:prstGeom>
        </p:spPr>
        <p:txBody>
          <a:bodyPr lIns="0" tIns="0" rIns="0" bIns="0" rtlCol="0" anchor="t">
            <a:spAutoFit/>
          </a:bodyPr>
          <a:lstStyle/>
          <a:p>
            <a:pPr algn="ctr">
              <a:lnSpc>
                <a:spcPts val="14597"/>
              </a:lnSpc>
            </a:pPr>
            <a:r>
              <a:rPr lang="en-US" sz="10426" dirty="0">
                <a:solidFill>
                  <a:srgbClr val="CA5A4C"/>
                </a:solidFill>
                <a:latin typeface="Gliker"/>
                <a:ea typeface="Gliker"/>
                <a:cs typeface="Gliker"/>
                <a:sym typeface="Gliker"/>
              </a:rPr>
              <a:t>Index </a:t>
            </a:r>
          </a:p>
        </p:txBody>
      </p:sp>
      <p:sp>
        <p:nvSpPr>
          <p:cNvPr id="8" name="TextBox 8"/>
          <p:cNvSpPr txBox="1"/>
          <p:nvPr/>
        </p:nvSpPr>
        <p:spPr>
          <a:xfrm>
            <a:off x="2310419" y="5748276"/>
            <a:ext cx="13747681" cy="473463"/>
          </a:xfrm>
          <a:prstGeom prst="rect">
            <a:avLst/>
          </a:prstGeom>
        </p:spPr>
        <p:txBody>
          <a:bodyPr lIns="0" tIns="0" rIns="0" bIns="0" rtlCol="0" anchor="t">
            <a:spAutoFit/>
          </a:bodyPr>
          <a:lstStyle/>
          <a:p>
            <a:pPr algn="ctr">
              <a:lnSpc>
                <a:spcPts val="4031"/>
              </a:lnSpc>
            </a:pPr>
            <a:endParaRPr lang="en-US" sz="2900" dirty="0">
              <a:solidFill>
                <a:srgbClr val="000000"/>
              </a:solidFill>
              <a:latin typeface="Aoboshi One"/>
              <a:ea typeface="Aoboshi One"/>
              <a:cs typeface="Aoboshi One"/>
              <a:sym typeface="Aoboshi One"/>
            </a:endParaRPr>
          </a:p>
        </p:txBody>
      </p:sp>
      <p:sp>
        <p:nvSpPr>
          <p:cNvPr id="10" name="TextBox 9">
            <a:extLst>
              <a:ext uri="{FF2B5EF4-FFF2-40B4-BE49-F238E27FC236}">
                <a16:creationId xmlns:a16="http://schemas.microsoft.com/office/drawing/2014/main" id="{55935845-7AB0-996B-2FEB-C458B486F724}"/>
              </a:ext>
            </a:extLst>
          </p:cNvPr>
          <p:cNvSpPr txBox="1"/>
          <p:nvPr/>
        </p:nvSpPr>
        <p:spPr>
          <a:xfrm>
            <a:off x="2310419" y="3695700"/>
            <a:ext cx="8794813" cy="3477875"/>
          </a:xfrm>
          <a:prstGeom prst="rect">
            <a:avLst/>
          </a:prstGeom>
          <a:noFill/>
        </p:spPr>
        <p:txBody>
          <a:bodyPr wrap="square" rtlCol="0">
            <a:spAutoFit/>
          </a:bodyPr>
          <a:lstStyle/>
          <a:p>
            <a:r>
              <a:rPr lang="en-US" sz="4400" b="1" dirty="0"/>
              <a:t>PROJECT BACKGROUND</a:t>
            </a:r>
          </a:p>
          <a:p>
            <a:r>
              <a:rPr lang="en-US" sz="4400" b="1" dirty="0"/>
              <a:t>USAGE TRENDS</a:t>
            </a:r>
          </a:p>
          <a:p>
            <a:r>
              <a:rPr lang="en-US" sz="4400" b="1" dirty="0"/>
              <a:t>ANALYSIS</a:t>
            </a:r>
          </a:p>
          <a:p>
            <a:r>
              <a:rPr lang="en-US" sz="4400" b="1" dirty="0"/>
              <a:t>RECOMMENDATIONS</a:t>
            </a:r>
          </a:p>
          <a:p>
            <a:r>
              <a:rPr lang="en-US" sz="4400" b="1" dirty="0"/>
              <a:t>CONCLUSIONS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rot="708571">
            <a:off x="14949813" y="833310"/>
            <a:ext cx="2173457" cy="1406819"/>
          </a:xfrm>
          <a:custGeom>
            <a:avLst/>
            <a:gdLst/>
            <a:ahLst/>
            <a:cxnLst/>
            <a:rect l="l" t="t" r="r" b="b"/>
            <a:pathLst>
              <a:path w="2173457" h="1406819">
                <a:moveTo>
                  <a:pt x="0" y="0"/>
                </a:moveTo>
                <a:lnTo>
                  <a:pt x="2173457" y="0"/>
                </a:lnTo>
                <a:lnTo>
                  <a:pt x="2173457" y="1406819"/>
                </a:lnTo>
                <a:lnTo>
                  <a:pt x="0" y="14068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94014">
            <a:off x="16683191" y="6614536"/>
            <a:ext cx="1193245" cy="1141176"/>
          </a:xfrm>
          <a:custGeom>
            <a:avLst/>
            <a:gdLst/>
            <a:ahLst/>
            <a:cxnLst/>
            <a:rect l="l" t="t" r="r" b="b"/>
            <a:pathLst>
              <a:path w="1193245" h="1141176">
                <a:moveTo>
                  <a:pt x="0" y="0"/>
                </a:moveTo>
                <a:lnTo>
                  <a:pt x="1193245" y="0"/>
                </a:lnTo>
                <a:lnTo>
                  <a:pt x="1193245" y="1141176"/>
                </a:lnTo>
                <a:lnTo>
                  <a:pt x="0" y="11411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1175277">
            <a:off x="709047" y="7405936"/>
            <a:ext cx="1598922" cy="1631553"/>
          </a:xfrm>
          <a:custGeom>
            <a:avLst/>
            <a:gdLst/>
            <a:ahLst/>
            <a:cxnLst/>
            <a:rect l="l" t="t" r="r" b="b"/>
            <a:pathLst>
              <a:path w="1598922" h="1631553">
                <a:moveTo>
                  <a:pt x="0" y="0"/>
                </a:moveTo>
                <a:lnTo>
                  <a:pt x="1598922" y="0"/>
                </a:lnTo>
                <a:lnTo>
                  <a:pt x="1598922" y="1631553"/>
                </a:lnTo>
                <a:lnTo>
                  <a:pt x="0" y="16315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716648" y="625790"/>
            <a:ext cx="1818547" cy="1821859"/>
          </a:xfrm>
          <a:custGeom>
            <a:avLst/>
            <a:gdLst/>
            <a:ahLst/>
            <a:cxnLst/>
            <a:rect l="l" t="t" r="r" b="b"/>
            <a:pathLst>
              <a:path w="1818547" h="1821859">
                <a:moveTo>
                  <a:pt x="0" y="0"/>
                </a:moveTo>
                <a:lnTo>
                  <a:pt x="1818546" y="0"/>
                </a:lnTo>
                <a:lnTo>
                  <a:pt x="1818546" y="1821859"/>
                </a:lnTo>
                <a:lnTo>
                  <a:pt x="0" y="182185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TextBox 7"/>
          <p:cNvSpPr txBox="1"/>
          <p:nvPr/>
        </p:nvSpPr>
        <p:spPr>
          <a:xfrm>
            <a:off x="2619345" y="1393202"/>
            <a:ext cx="13049309" cy="1601464"/>
          </a:xfrm>
          <a:prstGeom prst="rect">
            <a:avLst/>
          </a:prstGeom>
        </p:spPr>
        <p:txBody>
          <a:bodyPr lIns="0" tIns="0" rIns="0" bIns="0" rtlCol="0" anchor="t">
            <a:spAutoFit/>
          </a:bodyPr>
          <a:lstStyle/>
          <a:p>
            <a:pPr algn="ctr">
              <a:lnSpc>
                <a:spcPts val="14597"/>
              </a:lnSpc>
            </a:pPr>
            <a:r>
              <a:rPr lang="en-US" sz="6600" dirty="0">
                <a:solidFill>
                  <a:srgbClr val="CA5A4C"/>
                </a:solidFill>
                <a:latin typeface="Gliker"/>
                <a:ea typeface="Gliker"/>
                <a:cs typeface="Gliker"/>
                <a:sym typeface="Gliker"/>
              </a:rPr>
              <a:t>PROJECT BACKGROUND</a:t>
            </a:r>
          </a:p>
        </p:txBody>
      </p:sp>
      <p:sp>
        <p:nvSpPr>
          <p:cNvPr id="8" name="TextBox 8"/>
          <p:cNvSpPr txBox="1"/>
          <p:nvPr/>
        </p:nvSpPr>
        <p:spPr>
          <a:xfrm>
            <a:off x="1920974" y="3793567"/>
            <a:ext cx="9890026" cy="626262"/>
          </a:xfrm>
          <a:prstGeom prst="rect">
            <a:avLst/>
          </a:prstGeom>
        </p:spPr>
        <p:txBody>
          <a:bodyPr wrap="square" lIns="0" tIns="0" rIns="0" bIns="0" rtlCol="0" anchor="t">
            <a:spAutoFit/>
          </a:bodyPr>
          <a:lstStyle/>
          <a:p>
            <a:pPr marL="410905" lvl="1" algn="l">
              <a:lnSpc>
                <a:spcPts val="5329"/>
              </a:lnSpc>
            </a:pPr>
            <a:r>
              <a:rPr lang="en-US" sz="3806" dirty="0" err="1">
                <a:solidFill>
                  <a:srgbClr val="CA5A4C"/>
                </a:solidFill>
                <a:latin typeface="Aoboshi One"/>
                <a:ea typeface="Aoboshi One"/>
                <a:cs typeface="Aoboshi One"/>
                <a:sym typeface="Aoboshi One"/>
              </a:rPr>
              <a:t>BrightLight</a:t>
            </a:r>
            <a:r>
              <a:rPr lang="en-US" sz="3806" dirty="0">
                <a:solidFill>
                  <a:srgbClr val="CA5A4C"/>
                </a:solidFill>
                <a:latin typeface="Aoboshi One"/>
                <a:ea typeface="Aoboshi One"/>
                <a:cs typeface="Aoboshi One"/>
                <a:sym typeface="Aoboshi One"/>
              </a:rPr>
              <a:t> TV Objective</a:t>
            </a:r>
          </a:p>
        </p:txBody>
      </p:sp>
      <p:sp>
        <p:nvSpPr>
          <p:cNvPr id="9" name="TextBox 9"/>
          <p:cNvSpPr txBox="1"/>
          <p:nvPr/>
        </p:nvSpPr>
        <p:spPr>
          <a:xfrm>
            <a:off x="2834916" y="4621874"/>
            <a:ext cx="12425317" cy="1499385"/>
          </a:xfrm>
          <a:prstGeom prst="rect">
            <a:avLst/>
          </a:prstGeom>
        </p:spPr>
        <p:txBody>
          <a:bodyPr lIns="0" tIns="0" rIns="0" bIns="0" rtlCol="0" anchor="t">
            <a:spAutoFit/>
          </a:bodyPr>
          <a:lstStyle/>
          <a:p>
            <a:pPr algn="l">
              <a:lnSpc>
                <a:spcPts val="4031"/>
              </a:lnSpc>
            </a:pPr>
            <a:r>
              <a:rPr lang="en-US" sz="2900" dirty="0">
                <a:solidFill>
                  <a:srgbClr val="000000"/>
                </a:solidFill>
                <a:latin typeface="Aoboshi One"/>
                <a:ea typeface="Aoboshi One"/>
                <a:cs typeface="Aoboshi One"/>
                <a:sym typeface="Aoboshi One"/>
              </a:rPr>
              <a:t>The CEO of </a:t>
            </a:r>
            <a:r>
              <a:rPr lang="en-US" sz="2900" dirty="0" err="1">
                <a:solidFill>
                  <a:srgbClr val="000000"/>
                </a:solidFill>
                <a:latin typeface="Aoboshi One"/>
                <a:ea typeface="Aoboshi One"/>
                <a:cs typeface="Aoboshi One"/>
                <a:sym typeface="Aoboshi One"/>
              </a:rPr>
              <a:t>BrightTV</a:t>
            </a:r>
            <a:r>
              <a:rPr lang="en-US" sz="2900" dirty="0">
                <a:solidFill>
                  <a:srgbClr val="000000"/>
                </a:solidFill>
                <a:latin typeface="Aoboshi One"/>
                <a:ea typeface="Aoboshi One"/>
                <a:cs typeface="Aoboshi One"/>
                <a:sym typeface="Aoboshi One"/>
              </a:rPr>
              <a:t> wants to grow the company’s subscription base for the financial year by analyzing the current user subscription  demographics.</a:t>
            </a:r>
          </a:p>
        </p:txBody>
      </p:sp>
      <p:sp>
        <p:nvSpPr>
          <p:cNvPr id="10" name="TextBox 10"/>
          <p:cNvSpPr txBox="1"/>
          <p:nvPr/>
        </p:nvSpPr>
        <p:spPr>
          <a:xfrm>
            <a:off x="2834916" y="6802384"/>
            <a:ext cx="12425317" cy="1499385"/>
          </a:xfrm>
          <a:prstGeom prst="rect">
            <a:avLst/>
          </a:prstGeom>
        </p:spPr>
        <p:txBody>
          <a:bodyPr lIns="0" tIns="0" rIns="0" bIns="0" rtlCol="0" anchor="t">
            <a:spAutoFit/>
          </a:bodyPr>
          <a:lstStyle/>
          <a:p>
            <a:pPr algn="l">
              <a:lnSpc>
                <a:spcPts val="4031"/>
              </a:lnSpc>
            </a:pPr>
            <a:r>
              <a:rPr lang="en-US" sz="2900" dirty="0">
                <a:solidFill>
                  <a:srgbClr val="000000"/>
                </a:solidFill>
                <a:latin typeface="Aoboshi One"/>
                <a:ea typeface="Aoboshi One"/>
                <a:cs typeface="Aoboshi One"/>
                <a:sym typeface="Aoboshi One"/>
              </a:rPr>
              <a:t>Due to the uneven subscription base across the country there is a believe that current user usage trends can be processed to provide insights that will grow the  </a:t>
            </a:r>
            <a:r>
              <a:rPr lang="en-US" sz="2900" dirty="0" err="1">
                <a:solidFill>
                  <a:srgbClr val="000000"/>
                </a:solidFill>
                <a:latin typeface="Aoboshi One"/>
                <a:ea typeface="Aoboshi One"/>
                <a:cs typeface="Aoboshi One"/>
                <a:sym typeface="Aoboshi One"/>
              </a:rPr>
              <a:t>companys</a:t>
            </a:r>
            <a:r>
              <a:rPr lang="en-US" sz="2900" dirty="0">
                <a:solidFill>
                  <a:srgbClr val="000000"/>
                </a:solidFill>
                <a:latin typeface="Aoboshi One"/>
                <a:ea typeface="Aoboshi One"/>
                <a:cs typeface="Aoboshi One"/>
                <a:sym typeface="Aoboshi One"/>
              </a:rPr>
              <a:t> subscription base.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5" name="TextBox 5"/>
          <p:cNvSpPr txBox="1"/>
          <p:nvPr/>
        </p:nvSpPr>
        <p:spPr>
          <a:xfrm>
            <a:off x="1857803" y="6418223"/>
            <a:ext cx="4151047" cy="753187"/>
          </a:xfrm>
          <a:prstGeom prst="rect">
            <a:avLst/>
          </a:prstGeom>
        </p:spPr>
        <p:txBody>
          <a:bodyPr lIns="0" tIns="0" rIns="0" bIns="0" rtlCol="0" anchor="t">
            <a:spAutoFit/>
          </a:bodyPr>
          <a:lstStyle/>
          <a:p>
            <a:pPr marL="474448" lvl="1" algn="l">
              <a:lnSpc>
                <a:spcPts val="6153"/>
              </a:lnSpc>
            </a:pPr>
            <a:r>
              <a:rPr lang="en-US" sz="4395" dirty="0">
                <a:solidFill>
                  <a:srgbClr val="CA5A4C"/>
                </a:solidFill>
                <a:latin typeface="Aoboshi One"/>
                <a:ea typeface="Aoboshi One"/>
                <a:cs typeface="Aoboshi One"/>
                <a:sym typeface="Aoboshi One"/>
              </a:rPr>
              <a:t>  </a:t>
            </a:r>
          </a:p>
        </p:txBody>
      </p:sp>
      <p:sp>
        <p:nvSpPr>
          <p:cNvPr id="7" name="TextBox 7"/>
          <p:cNvSpPr txBox="1"/>
          <p:nvPr/>
        </p:nvSpPr>
        <p:spPr>
          <a:xfrm>
            <a:off x="3014587" y="7245277"/>
            <a:ext cx="12563626" cy="473463"/>
          </a:xfrm>
          <a:prstGeom prst="rect">
            <a:avLst/>
          </a:prstGeom>
        </p:spPr>
        <p:txBody>
          <a:bodyPr lIns="0" tIns="0" rIns="0" bIns="0" rtlCol="0" anchor="t">
            <a:spAutoFit/>
          </a:bodyPr>
          <a:lstStyle/>
          <a:p>
            <a:pPr algn="l">
              <a:lnSpc>
                <a:spcPts val="4031"/>
              </a:lnSpc>
            </a:pPr>
            <a:r>
              <a:rPr lang="en-US" sz="2900" dirty="0">
                <a:solidFill>
                  <a:srgbClr val="000000"/>
                </a:solidFill>
                <a:latin typeface="Aoboshi One"/>
                <a:ea typeface="Aoboshi One"/>
                <a:cs typeface="Aoboshi One"/>
                <a:sym typeface="Aoboshi One"/>
              </a:rPr>
              <a:t> </a:t>
            </a:r>
          </a:p>
        </p:txBody>
      </p:sp>
      <p:sp>
        <p:nvSpPr>
          <p:cNvPr id="8" name="Freeform 8"/>
          <p:cNvSpPr/>
          <p:nvPr/>
        </p:nvSpPr>
        <p:spPr>
          <a:xfrm rot="708571">
            <a:off x="14949813" y="833310"/>
            <a:ext cx="2173457" cy="1406819"/>
          </a:xfrm>
          <a:custGeom>
            <a:avLst/>
            <a:gdLst/>
            <a:ahLst/>
            <a:cxnLst/>
            <a:rect l="l" t="t" r="r" b="b"/>
            <a:pathLst>
              <a:path w="2173457" h="1406819">
                <a:moveTo>
                  <a:pt x="0" y="0"/>
                </a:moveTo>
                <a:lnTo>
                  <a:pt x="2173457" y="0"/>
                </a:lnTo>
                <a:lnTo>
                  <a:pt x="2173457" y="1406819"/>
                </a:lnTo>
                <a:lnTo>
                  <a:pt x="0" y="14068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p:cNvSpPr/>
          <p:nvPr/>
        </p:nvSpPr>
        <p:spPr>
          <a:xfrm rot="-994014">
            <a:off x="16678165" y="8423519"/>
            <a:ext cx="1193245" cy="1141176"/>
          </a:xfrm>
          <a:custGeom>
            <a:avLst/>
            <a:gdLst/>
            <a:ahLst/>
            <a:cxnLst/>
            <a:rect l="l" t="t" r="r" b="b"/>
            <a:pathLst>
              <a:path w="1193245" h="1141176">
                <a:moveTo>
                  <a:pt x="0" y="0"/>
                </a:moveTo>
                <a:lnTo>
                  <a:pt x="1193245" y="0"/>
                </a:lnTo>
                <a:lnTo>
                  <a:pt x="1193245" y="1141176"/>
                </a:lnTo>
                <a:lnTo>
                  <a:pt x="0" y="114117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0" name="Freeform 10"/>
          <p:cNvSpPr/>
          <p:nvPr/>
        </p:nvSpPr>
        <p:spPr>
          <a:xfrm rot="-1175277">
            <a:off x="229239" y="8122955"/>
            <a:ext cx="1598922" cy="1631553"/>
          </a:xfrm>
          <a:custGeom>
            <a:avLst/>
            <a:gdLst/>
            <a:ahLst/>
            <a:cxnLst/>
            <a:rect l="l" t="t" r="r" b="b"/>
            <a:pathLst>
              <a:path w="1598922" h="1631553">
                <a:moveTo>
                  <a:pt x="0" y="0"/>
                </a:moveTo>
                <a:lnTo>
                  <a:pt x="1598922" y="0"/>
                </a:lnTo>
                <a:lnTo>
                  <a:pt x="1598922" y="1631553"/>
                </a:lnTo>
                <a:lnTo>
                  <a:pt x="0" y="163155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Freeform 11"/>
          <p:cNvSpPr/>
          <p:nvPr/>
        </p:nvSpPr>
        <p:spPr>
          <a:xfrm>
            <a:off x="716648" y="625790"/>
            <a:ext cx="1818547" cy="1821859"/>
          </a:xfrm>
          <a:custGeom>
            <a:avLst/>
            <a:gdLst/>
            <a:ahLst/>
            <a:cxnLst/>
            <a:rect l="l" t="t" r="r" b="b"/>
            <a:pathLst>
              <a:path w="1818547" h="1821859">
                <a:moveTo>
                  <a:pt x="0" y="0"/>
                </a:moveTo>
                <a:lnTo>
                  <a:pt x="1818546" y="0"/>
                </a:lnTo>
                <a:lnTo>
                  <a:pt x="1818546" y="1821859"/>
                </a:lnTo>
                <a:lnTo>
                  <a:pt x="0" y="182185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TextBox 11">
            <a:extLst>
              <a:ext uri="{FF2B5EF4-FFF2-40B4-BE49-F238E27FC236}">
                <a16:creationId xmlns:a16="http://schemas.microsoft.com/office/drawing/2014/main" id="{38BAE4E7-FDC9-6AE8-7808-C77D078CAD35}"/>
              </a:ext>
            </a:extLst>
          </p:cNvPr>
          <p:cNvSpPr txBox="1"/>
          <p:nvPr/>
        </p:nvSpPr>
        <p:spPr>
          <a:xfrm>
            <a:off x="4038600" y="1071635"/>
            <a:ext cx="9982200" cy="523220"/>
          </a:xfrm>
          <a:prstGeom prst="rect">
            <a:avLst/>
          </a:prstGeom>
          <a:noFill/>
        </p:spPr>
        <p:txBody>
          <a:bodyPr wrap="square" rtlCol="0">
            <a:spAutoFit/>
          </a:bodyPr>
          <a:lstStyle/>
          <a:p>
            <a:r>
              <a:rPr lang="en-US" sz="2800" b="1" dirty="0"/>
              <a:t>                                           USAGE TRENDS</a:t>
            </a:r>
          </a:p>
        </p:txBody>
      </p:sp>
      <p:graphicFrame>
        <p:nvGraphicFramePr>
          <p:cNvPr id="15" name="Chart 14">
            <a:extLst>
              <a:ext uri="{FF2B5EF4-FFF2-40B4-BE49-F238E27FC236}">
                <a16:creationId xmlns:a16="http://schemas.microsoft.com/office/drawing/2014/main" id="{59EE1D59-4865-B84F-881F-8BEC1830A94F}"/>
              </a:ext>
            </a:extLst>
          </p:cNvPr>
          <p:cNvGraphicFramePr>
            <a:graphicFrameLocks/>
          </p:cNvGraphicFramePr>
          <p:nvPr>
            <p:extLst>
              <p:ext uri="{D42A27DB-BD31-4B8C-83A1-F6EECF244321}">
                <p14:modId xmlns:p14="http://schemas.microsoft.com/office/powerpoint/2010/main" val="1508023779"/>
              </p:ext>
            </p:extLst>
          </p:nvPr>
        </p:nvGraphicFramePr>
        <p:xfrm>
          <a:off x="8077200" y="2171700"/>
          <a:ext cx="8463037" cy="5529514"/>
        </p:xfrm>
        <a:graphic>
          <a:graphicData uri="http://schemas.openxmlformats.org/drawingml/2006/chart">
            <c:chart xmlns:c="http://schemas.openxmlformats.org/drawingml/2006/chart" xmlns:r="http://schemas.openxmlformats.org/officeDocument/2006/relationships" r:id="rId11"/>
          </a:graphicData>
        </a:graphic>
      </p:graphicFrame>
      <p:sp>
        <p:nvSpPr>
          <p:cNvPr id="16" name="TextBox 15">
            <a:extLst>
              <a:ext uri="{FF2B5EF4-FFF2-40B4-BE49-F238E27FC236}">
                <a16:creationId xmlns:a16="http://schemas.microsoft.com/office/drawing/2014/main" id="{E972EC21-B55B-5801-966A-E37F12372327}"/>
              </a:ext>
            </a:extLst>
          </p:cNvPr>
          <p:cNvSpPr txBox="1"/>
          <p:nvPr/>
        </p:nvSpPr>
        <p:spPr>
          <a:xfrm>
            <a:off x="1028700" y="3009900"/>
            <a:ext cx="7048500" cy="1569660"/>
          </a:xfrm>
          <a:prstGeom prst="rect">
            <a:avLst/>
          </a:prstGeom>
          <a:noFill/>
        </p:spPr>
        <p:txBody>
          <a:bodyPr wrap="square" rtlCol="0">
            <a:spAutoFit/>
          </a:bodyPr>
          <a:lstStyle/>
          <a:p>
            <a:r>
              <a:rPr lang="en-US" sz="2400" b="1" dirty="0"/>
              <a:t>VIEWERSHIP BY GENDER</a:t>
            </a:r>
          </a:p>
          <a:p>
            <a:endParaRPr lang="en-US" sz="2400" b="1" dirty="0"/>
          </a:p>
          <a:p>
            <a:r>
              <a:rPr lang="en-US" sz="2400" b="1" dirty="0"/>
              <a:t>There are 8761 Males and 977 females, the other 262 was not </a:t>
            </a:r>
            <a:r>
              <a:rPr lang="en-US" sz="2400" b="1" dirty="0" err="1"/>
              <a:t>catergorized</a:t>
            </a:r>
            <a:r>
              <a:rPr lang="en-US" sz="2400" b="1" dirty="0"/>
              <a:t> due to incomplete information</a:t>
            </a:r>
          </a:p>
        </p:txBody>
      </p:sp>
      <p:sp>
        <p:nvSpPr>
          <p:cNvPr id="18" name="TextBox 17">
            <a:extLst>
              <a:ext uri="{FF2B5EF4-FFF2-40B4-BE49-F238E27FC236}">
                <a16:creationId xmlns:a16="http://schemas.microsoft.com/office/drawing/2014/main" id="{35D2C061-0D05-82DA-BC46-62BA5D3A8E8B}"/>
              </a:ext>
            </a:extLst>
          </p:cNvPr>
          <p:cNvSpPr txBox="1"/>
          <p:nvPr/>
        </p:nvSpPr>
        <p:spPr>
          <a:xfrm>
            <a:off x="1028700" y="5143500"/>
            <a:ext cx="6210300" cy="1200329"/>
          </a:xfrm>
          <a:prstGeom prst="rect">
            <a:avLst/>
          </a:prstGeom>
          <a:noFill/>
        </p:spPr>
        <p:txBody>
          <a:bodyPr wrap="square" rtlCol="0">
            <a:spAutoFit/>
          </a:bodyPr>
          <a:lstStyle/>
          <a:p>
            <a:r>
              <a:rPr lang="en-US" sz="2400" b="1" dirty="0"/>
              <a:t>DISTINCT VIEWERS</a:t>
            </a:r>
          </a:p>
          <a:p>
            <a:endParaRPr lang="en-US" sz="2400" b="1" dirty="0"/>
          </a:p>
          <a:p>
            <a:r>
              <a:rPr lang="en-US" sz="2400" b="1" dirty="0"/>
              <a:t>5375</a:t>
            </a:r>
          </a:p>
        </p:txBody>
      </p:sp>
      <p:sp>
        <p:nvSpPr>
          <p:cNvPr id="19" name="TextBox 18">
            <a:extLst>
              <a:ext uri="{FF2B5EF4-FFF2-40B4-BE49-F238E27FC236}">
                <a16:creationId xmlns:a16="http://schemas.microsoft.com/office/drawing/2014/main" id="{C55F4D72-351F-84F6-BFA7-57E312A7DF3F}"/>
              </a:ext>
            </a:extLst>
          </p:cNvPr>
          <p:cNvSpPr txBox="1"/>
          <p:nvPr/>
        </p:nvSpPr>
        <p:spPr>
          <a:xfrm>
            <a:off x="1028700" y="6709745"/>
            <a:ext cx="6802179" cy="1200329"/>
          </a:xfrm>
          <a:prstGeom prst="rect">
            <a:avLst/>
          </a:prstGeom>
          <a:noFill/>
        </p:spPr>
        <p:txBody>
          <a:bodyPr wrap="square" rtlCol="0">
            <a:spAutoFit/>
          </a:bodyPr>
          <a:lstStyle/>
          <a:p>
            <a:r>
              <a:rPr lang="en-US" sz="2400" b="1" dirty="0"/>
              <a:t>INSIGHTS </a:t>
            </a:r>
          </a:p>
          <a:p>
            <a:endParaRPr lang="en-US" sz="2400" b="1" dirty="0"/>
          </a:p>
          <a:p>
            <a:r>
              <a:rPr lang="en-US" sz="2400" b="1" dirty="0"/>
              <a:t>The youth makes up of 53% of the total viewers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4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US" dirty="0"/>
          </a:p>
        </p:txBody>
      </p:sp>
      <p:sp>
        <p:nvSpPr>
          <p:cNvPr id="7" name="Freeform 7"/>
          <p:cNvSpPr/>
          <p:nvPr/>
        </p:nvSpPr>
        <p:spPr>
          <a:xfrm rot="708571">
            <a:off x="15161924" y="672575"/>
            <a:ext cx="2140443" cy="1385450"/>
          </a:xfrm>
          <a:custGeom>
            <a:avLst/>
            <a:gdLst/>
            <a:ahLst/>
            <a:cxnLst/>
            <a:rect l="l" t="t" r="r" b="b"/>
            <a:pathLst>
              <a:path w="2140443" h="1385450">
                <a:moveTo>
                  <a:pt x="0" y="0"/>
                </a:moveTo>
                <a:lnTo>
                  <a:pt x="2140443" y="0"/>
                </a:lnTo>
                <a:lnTo>
                  <a:pt x="2140443" y="1385450"/>
                </a:lnTo>
                <a:lnTo>
                  <a:pt x="0" y="13854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rot="-994014">
            <a:off x="16027018" y="8467577"/>
            <a:ext cx="1647722" cy="1575822"/>
          </a:xfrm>
          <a:custGeom>
            <a:avLst/>
            <a:gdLst/>
            <a:ahLst/>
            <a:cxnLst/>
            <a:rect l="l" t="t" r="r" b="b"/>
            <a:pathLst>
              <a:path w="1647722" h="1575822">
                <a:moveTo>
                  <a:pt x="0" y="0"/>
                </a:moveTo>
                <a:lnTo>
                  <a:pt x="1647722" y="0"/>
                </a:lnTo>
                <a:lnTo>
                  <a:pt x="1647722" y="1575821"/>
                </a:lnTo>
                <a:lnTo>
                  <a:pt x="0" y="157582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1175277">
            <a:off x="308137" y="8345283"/>
            <a:ext cx="1559165" cy="1590985"/>
          </a:xfrm>
          <a:custGeom>
            <a:avLst/>
            <a:gdLst/>
            <a:ahLst/>
            <a:cxnLst/>
            <a:rect l="l" t="t" r="r" b="b"/>
            <a:pathLst>
              <a:path w="1559165" h="1590985">
                <a:moveTo>
                  <a:pt x="0" y="0"/>
                </a:moveTo>
                <a:lnTo>
                  <a:pt x="1559165" y="0"/>
                </a:lnTo>
                <a:lnTo>
                  <a:pt x="1559165" y="1590984"/>
                </a:lnTo>
                <a:lnTo>
                  <a:pt x="0" y="159098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a:off x="647700" y="468769"/>
            <a:ext cx="1790363" cy="1793624"/>
          </a:xfrm>
          <a:custGeom>
            <a:avLst/>
            <a:gdLst/>
            <a:ahLst/>
            <a:cxnLst/>
            <a:rect l="l" t="t" r="r" b="b"/>
            <a:pathLst>
              <a:path w="1790363" h="1793624">
                <a:moveTo>
                  <a:pt x="0" y="0"/>
                </a:moveTo>
                <a:lnTo>
                  <a:pt x="1790363" y="0"/>
                </a:lnTo>
                <a:lnTo>
                  <a:pt x="1790363" y="1793624"/>
                </a:lnTo>
                <a:lnTo>
                  <a:pt x="0" y="179362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4" name="TextBox 13">
            <a:extLst>
              <a:ext uri="{FF2B5EF4-FFF2-40B4-BE49-F238E27FC236}">
                <a16:creationId xmlns:a16="http://schemas.microsoft.com/office/drawing/2014/main" id="{AA10944D-7986-71E0-7CF9-58A226AA5784}"/>
              </a:ext>
            </a:extLst>
          </p:cNvPr>
          <p:cNvSpPr txBox="1"/>
          <p:nvPr/>
        </p:nvSpPr>
        <p:spPr>
          <a:xfrm>
            <a:off x="1542881" y="2543770"/>
            <a:ext cx="4434869" cy="2246769"/>
          </a:xfrm>
          <a:prstGeom prst="rect">
            <a:avLst/>
          </a:prstGeom>
          <a:noFill/>
        </p:spPr>
        <p:txBody>
          <a:bodyPr wrap="square" rtlCol="0">
            <a:spAutoFit/>
          </a:bodyPr>
          <a:lstStyle/>
          <a:p>
            <a:r>
              <a:rPr lang="en-US" sz="2800" b="1" dirty="0"/>
              <a:t>Gauteng(36%) has two times number of viewers than any other province meanwhile Northern Cape(2%) has the lowest viewers</a:t>
            </a:r>
          </a:p>
        </p:txBody>
      </p:sp>
      <p:graphicFrame>
        <p:nvGraphicFramePr>
          <p:cNvPr id="16" name="Chart 15">
            <a:extLst>
              <a:ext uri="{FF2B5EF4-FFF2-40B4-BE49-F238E27FC236}">
                <a16:creationId xmlns:a16="http://schemas.microsoft.com/office/drawing/2014/main" id="{C40CC1EE-8048-E40F-B9A7-75CEA70F0D0F}"/>
              </a:ext>
            </a:extLst>
          </p:cNvPr>
          <p:cNvGraphicFramePr>
            <a:graphicFrameLocks/>
          </p:cNvGraphicFramePr>
          <p:nvPr>
            <p:extLst>
              <p:ext uri="{D42A27DB-BD31-4B8C-83A1-F6EECF244321}">
                <p14:modId xmlns:p14="http://schemas.microsoft.com/office/powerpoint/2010/main" val="862965716"/>
              </p:ext>
            </p:extLst>
          </p:nvPr>
        </p:nvGraphicFramePr>
        <p:xfrm>
          <a:off x="8153400" y="2725157"/>
          <a:ext cx="8591718" cy="5847343"/>
        </p:xfrm>
        <a:graphic>
          <a:graphicData uri="http://schemas.openxmlformats.org/drawingml/2006/chart">
            <c:chart xmlns:c="http://schemas.openxmlformats.org/drawingml/2006/chart" xmlns:r="http://schemas.openxmlformats.org/officeDocument/2006/relationships" r:id="rId11"/>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2824"/>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5" name="TextBox 5"/>
          <p:cNvSpPr txBox="1"/>
          <p:nvPr/>
        </p:nvSpPr>
        <p:spPr>
          <a:xfrm>
            <a:off x="10323901" y="3687937"/>
            <a:ext cx="5748458" cy="803682"/>
          </a:xfrm>
          <a:prstGeom prst="rect">
            <a:avLst/>
          </a:prstGeom>
        </p:spPr>
        <p:txBody>
          <a:bodyPr lIns="0" tIns="0" rIns="0" bIns="0" rtlCol="0" anchor="t">
            <a:spAutoFit/>
          </a:bodyPr>
          <a:lstStyle/>
          <a:p>
            <a:pPr algn="l">
              <a:lnSpc>
                <a:spcPts val="6845"/>
              </a:lnSpc>
            </a:pPr>
            <a:r>
              <a:rPr lang="en-US" sz="4889" dirty="0">
                <a:solidFill>
                  <a:srgbClr val="CA5A4C"/>
                </a:solidFill>
                <a:latin typeface="Aoboshi One"/>
                <a:ea typeface="Aoboshi One"/>
                <a:cs typeface="Aoboshi One"/>
                <a:sym typeface="Aoboshi One"/>
              </a:rPr>
              <a:t> </a:t>
            </a:r>
          </a:p>
        </p:txBody>
      </p:sp>
      <p:grpSp>
        <p:nvGrpSpPr>
          <p:cNvPr id="6" name="Group 6"/>
          <p:cNvGrpSpPr/>
          <p:nvPr/>
        </p:nvGrpSpPr>
        <p:grpSpPr>
          <a:xfrm>
            <a:off x="-282117" y="7927439"/>
            <a:ext cx="18932752" cy="4035041"/>
            <a:chOff x="0" y="0"/>
            <a:chExt cx="25243670" cy="5380055"/>
          </a:xfrm>
        </p:grpSpPr>
        <p:sp>
          <p:nvSpPr>
            <p:cNvPr id="7" name="Freeform 7"/>
            <p:cNvSpPr/>
            <p:nvPr/>
          </p:nvSpPr>
          <p:spPr>
            <a:xfrm>
              <a:off x="0" y="0"/>
              <a:ext cx="12102574" cy="4664992"/>
            </a:xfrm>
            <a:custGeom>
              <a:avLst/>
              <a:gdLst/>
              <a:ahLst/>
              <a:cxnLst/>
              <a:rect l="l" t="t" r="r" b="b"/>
              <a:pathLst>
                <a:path w="12102574" h="4664992">
                  <a:moveTo>
                    <a:pt x="0" y="0"/>
                  </a:moveTo>
                  <a:lnTo>
                    <a:pt x="12102574" y="0"/>
                  </a:lnTo>
                  <a:lnTo>
                    <a:pt x="12102574" y="4664992"/>
                  </a:lnTo>
                  <a:lnTo>
                    <a:pt x="0" y="4664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flipH="1" flipV="1">
              <a:off x="11285981" y="0"/>
              <a:ext cx="13957689" cy="5380055"/>
            </a:xfrm>
            <a:custGeom>
              <a:avLst/>
              <a:gdLst/>
              <a:ahLst/>
              <a:cxnLst/>
              <a:rect l="l" t="t" r="r" b="b"/>
              <a:pathLst>
                <a:path w="13957689" h="5380055">
                  <a:moveTo>
                    <a:pt x="13957689" y="5380055"/>
                  </a:moveTo>
                  <a:lnTo>
                    <a:pt x="0" y="5380055"/>
                  </a:lnTo>
                  <a:lnTo>
                    <a:pt x="0" y="0"/>
                  </a:lnTo>
                  <a:lnTo>
                    <a:pt x="13957689" y="0"/>
                  </a:lnTo>
                  <a:lnTo>
                    <a:pt x="13957689" y="5380055"/>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9" name="TextBox 9"/>
          <p:cNvSpPr txBox="1"/>
          <p:nvPr/>
        </p:nvSpPr>
        <p:spPr>
          <a:xfrm>
            <a:off x="10190360" y="4806191"/>
            <a:ext cx="7068940" cy="413126"/>
          </a:xfrm>
          <a:prstGeom prst="rect">
            <a:avLst/>
          </a:prstGeom>
        </p:spPr>
        <p:txBody>
          <a:bodyPr lIns="0" tIns="0" rIns="0" bIns="0" rtlCol="0" anchor="t">
            <a:spAutoFit/>
          </a:bodyPr>
          <a:lstStyle/>
          <a:p>
            <a:pPr marL="269877" lvl="1" algn="l">
              <a:lnSpc>
                <a:spcPts val="3475"/>
              </a:lnSpc>
            </a:pPr>
            <a:r>
              <a:rPr lang="en-US" sz="2500" dirty="0">
                <a:solidFill>
                  <a:srgbClr val="000000"/>
                </a:solidFill>
                <a:latin typeface="Aoboshi One"/>
                <a:ea typeface="Aoboshi One"/>
                <a:cs typeface="Aoboshi One"/>
                <a:sym typeface="Aoboshi One"/>
              </a:rPr>
              <a:t> </a:t>
            </a:r>
          </a:p>
        </p:txBody>
      </p:sp>
      <p:sp>
        <p:nvSpPr>
          <p:cNvPr id="11" name="Freeform 11"/>
          <p:cNvSpPr/>
          <p:nvPr/>
        </p:nvSpPr>
        <p:spPr>
          <a:xfrm rot="708571">
            <a:off x="14949813" y="833310"/>
            <a:ext cx="2173457" cy="1406819"/>
          </a:xfrm>
          <a:custGeom>
            <a:avLst/>
            <a:gdLst/>
            <a:ahLst/>
            <a:cxnLst/>
            <a:rect l="l" t="t" r="r" b="b"/>
            <a:pathLst>
              <a:path w="2173457" h="1406819">
                <a:moveTo>
                  <a:pt x="0" y="0"/>
                </a:moveTo>
                <a:lnTo>
                  <a:pt x="2173457" y="0"/>
                </a:lnTo>
                <a:lnTo>
                  <a:pt x="2173457" y="1406819"/>
                </a:lnTo>
                <a:lnTo>
                  <a:pt x="0" y="140681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a:off x="716648" y="625790"/>
            <a:ext cx="1818547" cy="1821859"/>
          </a:xfrm>
          <a:custGeom>
            <a:avLst/>
            <a:gdLst/>
            <a:ahLst/>
            <a:cxnLst/>
            <a:rect l="l" t="t" r="r" b="b"/>
            <a:pathLst>
              <a:path w="1818547" h="1821859">
                <a:moveTo>
                  <a:pt x="0" y="0"/>
                </a:moveTo>
                <a:lnTo>
                  <a:pt x="1818546" y="0"/>
                </a:lnTo>
                <a:lnTo>
                  <a:pt x="1818546" y="1821859"/>
                </a:lnTo>
                <a:lnTo>
                  <a:pt x="0" y="18218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aphicFrame>
        <p:nvGraphicFramePr>
          <p:cNvPr id="14" name="Chart 13">
            <a:extLst>
              <a:ext uri="{FF2B5EF4-FFF2-40B4-BE49-F238E27FC236}">
                <a16:creationId xmlns:a16="http://schemas.microsoft.com/office/drawing/2014/main" id="{C40CC1EE-8048-E40F-B9A7-75CEA70F0D0F}"/>
              </a:ext>
            </a:extLst>
          </p:cNvPr>
          <p:cNvGraphicFramePr>
            <a:graphicFrameLocks/>
          </p:cNvGraphicFramePr>
          <p:nvPr>
            <p:extLst>
              <p:ext uri="{D42A27DB-BD31-4B8C-83A1-F6EECF244321}">
                <p14:modId xmlns:p14="http://schemas.microsoft.com/office/powerpoint/2010/main" val="415904965"/>
              </p:ext>
            </p:extLst>
          </p:nvPr>
        </p:nvGraphicFramePr>
        <p:xfrm>
          <a:off x="7197341" y="1805904"/>
          <a:ext cx="8839200" cy="5981441"/>
        </p:xfrm>
        <a:graphic>
          <a:graphicData uri="http://schemas.openxmlformats.org/drawingml/2006/chart">
            <c:chart xmlns:c="http://schemas.openxmlformats.org/drawingml/2006/chart" xmlns:r="http://schemas.openxmlformats.org/officeDocument/2006/relationships" r:id="rId9"/>
          </a:graphicData>
        </a:graphic>
      </p:graphicFrame>
      <p:sp>
        <p:nvSpPr>
          <p:cNvPr id="15" name="TextBox 14">
            <a:extLst>
              <a:ext uri="{FF2B5EF4-FFF2-40B4-BE49-F238E27FC236}">
                <a16:creationId xmlns:a16="http://schemas.microsoft.com/office/drawing/2014/main" id="{52D6832E-5997-2E49-EBFD-80D068B93169}"/>
              </a:ext>
            </a:extLst>
          </p:cNvPr>
          <p:cNvSpPr txBox="1"/>
          <p:nvPr/>
        </p:nvSpPr>
        <p:spPr>
          <a:xfrm>
            <a:off x="5334000" y="625790"/>
            <a:ext cx="7068940" cy="646331"/>
          </a:xfrm>
          <a:prstGeom prst="rect">
            <a:avLst/>
          </a:prstGeom>
          <a:noFill/>
        </p:spPr>
        <p:txBody>
          <a:bodyPr wrap="square" rtlCol="0">
            <a:spAutoFit/>
          </a:bodyPr>
          <a:lstStyle/>
          <a:p>
            <a:r>
              <a:rPr lang="en-US" sz="3600" b="1" kern="1200" dirty="0"/>
              <a:t>Viewers based on race</a:t>
            </a:r>
          </a:p>
        </p:txBody>
      </p:sp>
      <p:sp>
        <p:nvSpPr>
          <p:cNvPr id="17" name="TextBox 16">
            <a:extLst>
              <a:ext uri="{FF2B5EF4-FFF2-40B4-BE49-F238E27FC236}">
                <a16:creationId xmlns:a16="http://schemas.microsoft.com/office/drawing/2014/main" id="{928C8BB3-96A2-3F5F-4C44-49066621F115}"/>
              </a:ext>
            </a:extLst>
          </p:cNvPr>
          <p:cNvSpPr txBox="1"/>
          <p:nvPr/>
        </p:nvSpPr>
        <p:spPr>
          <a:xfrm>
            <a:off x="533400" y="3009900"/>
            <a:ext cx="6019800" cy="707886"/>
          </a:xfrm>
          <a:prstGeom prst="rect">
            <a:avLst/>
          </a:prstGeom>
          <a:noFill/>
        </p:spPr>
        <p:txBody>
          <a:bodyPr wrap="square" rtlCol="0">
            <a:spAutoFit/>
          </a:bodyPr>
          <a:lstStyle/>
          <a:p>
            <a:r>
              <a:rPr lang="en-US" sz="2000" b="1" dirty="0"/>
              <a:t>A total number 4386 users were recorded for all the provinces </a:t>
            </a:r>
          </a:p>
        </p:txBody>
      </p:sp>
      <p:sp>
        <p:nvSpPr>
          <p:cNvPr id="18" name="TextBox 17">
            <a:extLst>
              <a:ext uri="{FF2B5EF4-FFF2-40B4-BE49-F238E27FC236}">
                <a16:creationId xmlns:a16="http://schemas.microsoft.com/office/drawing/2014/main" id="{4A2C16DE-A65A-BC78-C315-72A3DC4FBEF1}"/>
              </a:ext>
            </a:extLst>
          </p:cNvPr>
          <p:cNvSpPr txBox="1"/>
          <p:nvPr/>
        </p:nvSpPr>
        <p:spPr>
          <a:xfrm>
            <a:off x="4801020" y="1815087"/>
            <a:ext cx="2415371" cy="369332"/>
          </a:xfrm>
          <a:prstGeom prst="rect">
            <a:avLst/>
          </a:prstGeom>
          <a:noFill/>
        </p:spPr>
        <p:txBody>
          <a:bodyPr wrap="square" rtlCol="0">
            <a:spAutoFit/>
          </a:bodyPr>
          <a:lstStyle/>
          <a:p>
            <a:r>
              <a:rPr lang="en-US" b="1" dirty="0"/>
              <a:t>BLACK</a:t>
            </a:r>
          </a:p>
        </p:txBody>
      </p:sp>
      <p:sp>
        <p:nvSpPr>
          <p:cNvPr id="21" name="TextBox 20">
            <a:extLst>
              <a:ext uri="{FF2B5EF4-FFF2-40B4-BE49-F238E27FC236}">
                <a16:creationId xmlns:a16="http://schemas.microsoft.com/office/drawing/2014/main" id="{4C48A65F-9491-C6A5-6685-331315D6D246}"/>
              </a:ext>
            </a:extLst>
          </p:cNvPr>
          <p:cNvSpPr txBox="1"/>
          <p:nvPr/>
        </p:nvSpPr>
        <p:spPr>
          <a:xfrm>
            <a:off x="697598" y="4148704"/>
            <a:ext cx="1498993" cy="369332"/>
          </a:xfrm>
          <a:prstGeom prst="rect">
            <a:avLst/>
          </a:prstGeom>
          <a:noFill/>
        </p:spPr>
        <p:txBody>
          <a:bodyPr wrap="square" rtlCol="0">
            <a:spAutoFit/>
          </a:bodyPr>
          <a:lstStyle/>
          <a:p>
            <a:r>
              <a:rPr lang="en-US" b="1" dirty="0"/>
              <a:t>WHITE</a:t>
            </a:r>
          </a:p>
        </p:txBody>
      </p:sp>
      <p:sp>
        <p:nvSpPr>
          <p:cNvPr id="22" name="TextBox 21">
            <a:extLst>
              <a:ext uri="{FF2B5EF4-FFF2-40B4-BE49-F238E27FC236}">
                <a16:creationId xmlns:a16="http://schemas.microsoft.com/office/drawing/2014/main" id="{5C243852-3A92-C47E-27B7-0B74F0A338DA}"/>
              </a:ext>
            </a:extLst>
          </p:cNvPr>
          <p:cNvSpPr txBox="1"/>
          <p:nvPr/>
        </p:nvSpPr>
        <p:spPr>
          <a:xfrm>
            <a:off x="591186" y="5672386"/>
            <a:ext cx="1721752" cy="369332"/>
          </a:xfrm>
          <a:prstGeom prst="rect">
            <a:avLst/>
          </a:prstGeom>
          <a:noFill/>
        </p:spPr>
        <p:txBody>
          <a:bodyPr wrap="square" rtlCol="0">
            <a:spAutoFit/>
          </a:bodyPr>
          <a:lstStyle/>
          <a:p>
            <a:r>
              <a:rPr lang="en-US" b="1" dirty="0"/>
              <a:t>COLOURED</a:t>
            </a:r>
          </a:p>
        </p:txBody>
      </p:sp>
      <p:sp>
        <p:nvSpPr>
          <p:cNvPr id="23" name="TextBox 22">
            <a:extLst>
              <a:ext uri="{FF2B5EF4-FFF2-40B4-BE49-F238E27FC236}">
                <a16:creationId xmlns:a16="http://schemas.microsoft.com/office/drawing/2014/main" id="{7995EB5C-8C5E-B7D7-103A-CAD0996E04BB}"/>
              </a:ext>
            </a:extLst>
          </p:cNvPr>
          <p:cNvSpPr txBox="1"/>
          <p:nvPr/>
        </p:nvSpPr>
        <p:spPr>
          <a:xfrm>
            <a:off x="1219200" y="7277920"/>
            <a:ext cx="2667000" cy="369332"/>
          </a:xfrm>
          <a:prstGeom prst="rect">
            <a:avLst/>
          </a:prstGeom>
          <a:noFill/>
        </p:spPr>
        <p:txBody>
          <a:bodyPr wrap="square" rtlCol="0">
            <a:spAutoFit/>
          </a:bodyPr>
          <a:lstStyle/>
          <a:p>
            <a:r>
              <a:rPr lang="en-US" b="1" dirty="0"/>
              <a:t>INDIAN ASIAN </a:t>
            </a:r>
          </a:p>
        </p:txBody>
      </p:sp>
      <p:sp>
        <p:nvSpPr>
          <p:cNvPr id="24" name="TextBox 23">
            <a:extLst>
              <a:ext uri="{FF2B5EF4-FFF2-40B4-BE49-F238E27FC236}">
                <a16:creationId xmlns:a16="http://schemas.microsoft.com/office/drawing/2014/main" id="{326906FA-AB3C-B01C-694F-B47A3E2077F7}"/>
              </a:ext>
            </a:extLst>
          </p:cNvPr>
          <p:cNvSpPr txBox="1"/>
          <p:nvPr/>
        </p:nvSpPr>
        <p:spPr>
          <a:xfrm>
            <a:off x="5410200" y="6686414"/>
            <a:ext cx="2286000" cy="369332"/>
          </a:xfrm>
          <a:prstGeom prst="rect">
            <a:avLst/>
          </a:prstGeom>
          <a:noFill/>
        </p:spPr>
        <p:txBody>
          <a:bodyPr wrap="square" rtlCol="0">
            <a:spAutoFit/>
          </a:bodyPr>
          <a:lstStyle/>
          <a:p>
            <a:r>
              <a:rPr lang="en-US" b="1" dirty="0"/>
              <a:t>NONE</a:t>
            </a:r>
          </a:p>
        </p:txBody>
      </p:sp>
      <p:sp>
        <p:nvSpPr>
          <p:cNvPr id="25" name="TextBox 24">
            <a:extLst>
              <a:ext uri="{FF2B5EF4-FFF2-40B4-BE49-F238E27FC236}">
                <a16:creationId xmlns:a16="http://schemas.microsoft.com/office/drawing/2014/main" id="{C4DE671E-B55A-BAA2-1BA3-02D9C8A7872F}"/>
              </a:ext>
            </a:extLst>
          </p:cNvPr>
          <p:cNvSpPr txBox="1"/>
          <p:nvPr/>
        </p:nvSpPr>
        <p:spPr>
          <a:xfrm>
            <a:off x="591186" y="4491619"/>
            <a:ext cx="266700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00B0F0"/>
                </a:solidFill>
              </a:rPr>
              <a:t>1177 WHITE MALES</a:t>
            </a:r>
          </a:p>
          <a:p>
            <a:pPr marL="285750" indent="-285750">
              <a:buFont typeface="Wingdings" panose="05000000000000000000" pitchFamily="2" charset="2"/>
              <a:buChar char="v"/>
            </a:pPr>
            <a:r>
              <a:rPr lang="en-US" b="1" dirty="0">
                <a:solidFill>
                  <a:srgbClr val="00B050"/>
                </a:solidFill>
              </a:rPr>
              <a:t>115 WHITE FEMALES</a:t>
            </a:r>
          </a:p>
        </p:txBody>
      </p:sp>
      <p:sp>
        <p:nvSpPr>
          <p:cNvPr id="28" name="TextBox 27">
            <a:extLst>
              <a:ext uri="{FF2B5EF4-FFF2-40B4-BE49-F238E27FC236}">
                <a16:creationId xmlns:a16="http://schemas.microsoft.com/office/drawing/2014/main" id="{C2F32D76-DFFB-4843-F8E2-A4CE0F5A8449}"/>
              </a:ext>
            </a:extLst>
          </p:cNvPr>
          <p:cNvSpPr txBox="1"/>
          <p:nvPr/>
        </p:nvSpPr>
        <p:spPr>
          <a:xfrm>
            <a:off x="716648" y="6041718"/>
            <a:ext cx="266700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00B0F0"/>
                </a:solidFill>
              </a:rPr>
              <a:t>1498 MALES</a:t>
            </a:r>
          </a:p>
          <a:p>
            <a:pPr marL="285750" indent="-285750">
              <a:buFont typeface="Wingdings" panose="05000000000000000000" pitchFamily="2" charset="2"/>
              <a:buChar char="v"/>
            </a:pPr>
            <a:r>
              <a:rPr lang="en-US" b="1" dirty="0">
                <a:solidFill>
                  <a:srgbClr val="00B050"/>
                </a:solidFill>
              </a:rPr>
              <a:t>135 FEMALES</a:t>
            </a:r>
          </a:p>
        </p:txBody>
      </p:sp>
      <p:sp>
        <p:nvSpPr>
          <p:cNvPr id="29" name="TextBox 28">
            <a:extLst>
              <a:ext uri="{FF2B5EF4-FFF2-40B4-BE49-F238E27FC236}">
                <a16:creationId xmlns:a16="http://schemas.microsoft.com/office/drawing/2014/main" id="{2424652F-A9E2-F134-BC61-65D7E6672CA4}"/>
              </a:ext>
            </a:extLst>
          </p:cNvPr>
          <p:cNvSpPr txBox="1"/>
          <p:nvPr/>
        </p:nvSpPr>
        <p:spPr>
          <a:xfrm>
            <a:off x="1104900" y="7736154"/>
            <a:ext cx="2895600" cy="646331"/>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00B0F0"/>
                </a:solidFill>
              </a:rPr>
              <a:t>1483 MALES</a:t>
            </a:r>
          </a:p>
          <a:p>
            <a:pPr marL="285750" indent="-285750">
              <a:buFont typeface="Wingdings" panose="05000000000000000000" pitchFamily="2" charset="2"/>
              <a:buChar char="v"/>
            </a:pPr>
            <a:r>
              <a:rPr lang="en-US" b="1" dirty="0">
                <a:solidFill>
                  <a:srgbClr val="00B050"/>
                </a:solidFill>
              </a:rPr>
              <a:t>92 FEMALES</a:t>
            </a:r>
          </a:p>
        </p:txBody>
      </p:sp>
      <p:sp>
        <p:nvSpPr>
          <p:cNvPr id="30" name="TextBox 29">
            <a:extLst>
              <a:ext uri="{FF2B5EF4-FFF2-40B4-BE49-F238E27FC236}">
                <a16:creationId xmlns:a16="http://schemas.microsoft.com/office/drawing/2014/main" id="{5D50923D-3434-99F8-C28E-057EE9715218}"/>
              </a:ext>
            </a:extLst>
          </p:cNvPr>
          <p:cNvSpPr txBox="1"/>
          <p:nvPr/>
        </p:nvSpPr>
        <p:spPr>
          <a:xfrm>
            <a:off x="5029200" y="2184419"/>
            <a:ext cx="3153169" cy="707886"/>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solidFill>
                  <a:srgbClr val="00B0F0"/>
                </a:solidFill>
              </a:rPr>
              <a:t>3830 MALES</a:t>
            </a:r>
          </a:p>
          <a:p>
            <a:pPr marL="285750" indent="-285750">
              <a:buFont typeface="Wingdings" panose="05000000000000000000" pitchFamily="2" charset="2"/>
              <a:buChar char="v"/>
            </a:pPr>
            <a:r>
              <a:rPr lang="en-US" sz="2000" b="1" dirty="0">
                <a:solidFill>
                  <a:srgbClr val="00B050"/>
                </a:solidFill>
              </a:rPr>
              <a:t>501 FEMALES</a:t>
            </a:r>
          </a:p>
        </p:txBody>
      </p:sp>
      <p:sp>
        <p:nvSpPr>
          <p:cNvPr id="3" name="TextBox 2">
            <a:extLst>
              <a:ext uri="{FF2B5EF4-FFF2-40B4-BE49-F238E27FC236}">
                <a16:creationId xmlns:a16="http://schemas.microsoft.com/office/drawing/2014/main" id="{77EC69A7-752A-8377-3B56-9692F8B40697}"/>
              </a:ext>
            </a:extLst>
          </p:cNvPr>
          <p:cNvSpPr txBox="1"/>
          <p:nvPr/>
        </p:nvSpPr>
        <p:spPr>
          <a:xfrm>
            <a:off x="5715000" y="7062980"/>
            <a:ext cx="3505200" cy="1200329"/>
          </a:xfrm>
          <a:prstGeom prst="rect">
            <a:avLst/>
          </a:prstGeom>
          <a:noFill/>
        </p:spPr>
        <p:txBody>
          <a:bodyPr wrap="square" rtlCol="0">
            <a:spAutoFit/>
          </a:bodyPr>
          <a:lstStyle/>
          <a:p>
            <a:pPr marL="285750" indent="-285750">
              <a:buFont typeface="Wingdings" panose="05000000000000000000" pitchFamily="2" charset="2"/>
              <a:buChar char="v"/>
            </a:pPr>
            <a:r>
              <a:rPr lang="en-US" b="1" dirty="0">
                <a:solidFill>
                  <a:srgbClr val="FF0000"/>
                </a:solidFill>
              </a:rPr>
              <a:t>262</a:t>
            </a:r>
            <a:r>
              <a:rPr lang="en-US" dirty="0"/>
              <a:t> views where not categorized</a:t>
            </a:r>
          </a:p>
          <a:p>
            <a:pPr marL="285750" indent="-285750">
              <a:buFont typeface="Wingdings" panose="05000000000000000000" pitchFamily="2" charset="2"/>
              <a:buChar char="v"/>
            </a:pPr>
            <a:r>
              <a:rPr lang="en-US" dirty="0">
                <a:solidFill>
                  <a:srgbClr val="00B0F0"/>
                </a:solidFill>
              </a:rPr>
              <a:t>670 MALES</a:t>
            </a:r>
          </a:p>
          <a:p>
            <a:pPr marL="285750" indent="-285750">
              <a:buFont typeface="Wingdings" panose="05000000000000000000" pitchFamily="2" charset="2"/>
              <a:buChar char="v"/>
            </a:pPr>
            <a:r>
              <a:rPr lang="en-US" b="1" dirty="0">
                <a:solidFill>
                  <a:srgbClr val="00B050"/>
                </a:solidFill>
              </a:rPr>
              <a:t>125 FEMALES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a:ln>
            <a:solidFill>
              <a:schemeClr val="accent1"/>
            </a:solidFill>
          </a:ln>
          <a:effectLst>
            <a:glow rad="139700">
              <a:srgbClr val="00B0F0">
                <a:alpha val="40000"/>
              </a:srgbClr>
            </a:glow>
            <a:outerShdw blurRad="50800" dist="50800" dir="5400000" algn="ctr" rotWithShape="0">
              <a:srgbClr val="000000">
                <a:alpha val="1000"/>
              </a:srgbClr>
            </a:outerShdw>
          </a:effectLst>
        </p:spPr>
      </p:sp>
      <p:sp>
        <p:nvSpPr>
          <p:cNvPr id="3" name="TextBox 3"/>
          <p:cNvSpPr txBox="1"/>
          <p:nvPr/>
        </p:nvSpPr>
        <p:spPr>
          <a:xfrm>
            <a:off x="2292162" y="2160785"/>
            <a:ext cx="6404934" cy="1780901"/>
          </a:xfrm>
          <a:prstGeom prst="rect">
            <a:avLst/>
          </a:prstGeom>
        </p:spPr>
        <p:txBody>
          <a:bodyPr lIns="0" tIns="0" rIns="0" bIns="0" rtlCol="0" anchor="t">
            <a:spAutoFit/>
          </a:bodyPr>
          <a:lstStyle/>
          <a:p>
            <a:pPr algn="ctr">
              <a:lnSpc>
                <a:spcPts val="14597"/>
              </a:lnSpc>
            </a:pPr>
            <a:r>
              <a:rPr lang="en-US" sz="10426" dirty="0">
                <a:solidFill>
                  <a:srgbClr val="CA5A4C"/>
                </a:solidFill>
                <a:latin typeface="Gliker"/>
                <a:ea typeface="Gliker"/>
                <a:cs typeface="Gliker"/>
                <a:sym typeface="Gliker"/>
              </a:rPr>
              <a:t> </a:t>
            </a:r>
          </a:p>
        </p:txBody>
      </p:sp>
      <p:sp>
        <p:nvSpPr>
          <p:cNvPr id="6" name="Freeform 6"/>
          <p:cNvSpPr/>
          <p:nvPr/>
        </p:nvSpPr>
        <p:spPr>
          <a:xfrm rot="708571">
            <a:off x="14949813" y="833310"/>
            <a:ext cx="2173457" cy="1406819"/>
          </a:xfrm>
          <a:custGeom>
            <a:avLst/>
            <a:gdLst/>
            <a:ahLst/>
            <a:cxnLst/>
            <a:rect l="l" t="t" r="r" b="b"/>
            <a:pathLst>
              <a:path w="2173457" h="1406819">
                <a:moveTo>
                  <a:pt x="0" y="0"/>
                </a:moveTo>
                <a:lnTo>
                  <a:pt x="2173457" y="0"/>
                </a:lnTo>
                <a:lnTo>
                  <a:pt x="2173457" y="1406819"/>
                </a:lnTo>
                <a:lnTo>
                  <a:pt x="0" y="140681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rot="-1175277">
            <a:off x="766882" y="7959838"/>
            <a:ext cx="1598922" cy="1631553"/>
          </a:xfrm>
          <a:custGeom>
            <a:avLst/>
            <a:gdLst/>
            <a:ahLst/>
            <a:cxnLst/>
            <a:rect l="l" t="t" r="r" b="b"/>
            <a:pathLst>
              <a:path w="1598922" h="1631553">
                <a:moveTo>
                  <a:pt x="0" y="0"/>
                </a:moveTo>
                <a:lnTo>
                  <a:pt x="1598922" y="0"/>
                </a:lnTo>
                <a:lnTo>
                  <a:pt x="1598922" y="1631553"/>
                </a:lnTo>
                <a:lnTo>
                  <a:pt x="0" y="163155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716648" y="625790"/>
            <a:ext cx="1818547" cy="1821859"/>
          </a:xfrm>
          <a:custGeom>
            <a:avLst/>
            <a:gdLst/>
            <a:ahLst/>
            <a:cxnLst/>
            <a:rect l="l" t="t" r="r" b="b"/>
            <a:pathLst>
              <a:path w="1818547" h="1821859">
                <a:moveTo>
                  <a:pt x="0" y="0"/>
                </a:moveTo>
                <a:lnTo>
                  <a:pt x="1818546" y="0"/>
                </a:lnTo>
                <a:lnTo>
                  <a:pt x="1818546" y="1821859"/>
                </a:lnTo>
                <a:lnTo>
                  <a:pt x="0" y="18218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8">
            <a:extLst>
              <a:ext uri="{FF2B5EF4-FFF2-40B4-BE49-F238E27FC236}">
                <a16:creationId xmlns:a16="http://schemas.microsoft.com/office/drawing/2014/main" id="{B84539C2-2244-C53F-473F-7B7719AEA9A1}"/>
              </a:ext>
            </a:extLst>
          </p:cNvPr>
          <p:cNvSpPr txBox="1"/>
          <p:nvPr/>
        </p:nvSpPr>
        <p:spPr>
          <a:xfrm>
            <a:off x="4267200" y="1028700"/>
            <a:ext cx="10508483" cy="523220"/>
          </a:xfrm>
          <a:prstGeom prst="rect">
            <a:avLst/>
          </a:prstGeom>
          <a:noFill/>
        </p:spPr>
        <p:txBody>
          <a:bodyPr wrap="square" rtlCol="0">
            <a:spAutoFit/>
          </a:bodyPr>
          <a:lstStyle/>
          <a:p>
            <a:r>
              <a:rPr lang="en-US" sz="2800" b="1" dirty="0"/>
              <a:t>  VIEWERSHIP BY RACE AND GENDER  </a:t>
            </a:r>
          </a:p>
        </p:txBody>
      </p:sp>
      <p:graphicFrame>
        <p:nvGraphicFramePr>
          <p:cNvPr id="17" name="Table 16">
            <a:extLst>
              <a:ext uri="{FF2B5EF4-FFF2-40B4-BE49-F238E27FC236}">
                <a16:creationId xmlns:a16="http://schemas.microsoft.com/office/drawing/2014/main" id="{3062D514-184F-0DF0-6668-87E3E6F80247}"/>
              </a:ext>
            </a:extLst>
          </p:cNvPr>
          <p:cNvGraphicFramePr>
            <a:graphicFrameLocks noGrp="1"/>
          </p:cNvGraphicFramePr>
          <p:nvPr>
            <p:extLst>
              <p:ext uri="{D42A27DB-BD31-4B8C-83A1-F6EECF244321}">
                <p14:modId xmlns:p14="http://schemas.microsoft.com/office/powerpoint/2010/main" val="4284840973"/>
              </p:ext>
            </p:extLst>
          </p:nvPr>
        </p:nvGraphicFramePr>
        <p:xfrm>
          <a:off x="8202324" y="3155762"/>
          <a:ext cx="8790276" cy="4197537"/>
        </p:xfrm>
        <a:graphic>
          <a:graphicData uri="http://schemas.openxmlformats.org/drawingml/2006/table">
            <a:tbl>
              <a:tblPr>
                <a:effectLst>
                  <a:outerShdw blurRad="50800" dist="50800" dir="5400000" algn="ctr" rotWithShape="0">
                    <a:schemeClr val="accent3"/>
                  </a:outerShdw>
                </a:effectLst>
              </a:tblPr>
              <a:tblGrid>
                <a:gridCol w="2029770">
                  <a:extLst>
                    <a:ext uri="{9D8B030D-6E8A-4147-A177-3AD203B41FA5}">
                      <a16:colId xmlns:a16="http://schemas.microsoft.com/office/drawing/2014/main" val="477457282"/>
                    </a:ext>
                  </a:extLst>
                </a:gridCol>
                <a:gridCol w="1526566">
                  <a:extLst>
                    <a:ext uri="{9D8B030D-6E8A-4147-A177-3AD203B41FA5}">
                      <a16:colId xmlns:a16="http://schemas.microsoft.com/office/drawing/2014/main" val="1756942507"/>
                    </a:ext>
                  </a:extLst>
                </a:gridCol>
                <a:gridCol w="1308485">
                  <a:extLst>
                    <a:ext uri="{9D8B030D-6E8A-4147-A177-3AD203B41FA5}">
                      <a16:colId xmlns:a16="http://schemas.microsoft.com/office/drawing/2014/main" val="162190645"/>
                    </a:ext>
                  </a:extLst>
                </a:gridCol>
                <a:gridCol w="1308485">
                  <a:extLst>
                    <a:ext uri="{9D8B030D-6E8A-4147-A177-3AD203B41FA5}">
                      <a16:colId xmlns:a16="http://schemas.microsoft.com/office/drawing/2014/main" val="2359157728"/>
                    </a:ext>
                  </a:extLst>
                </a:gridCol>
                <a:gridCol w="1308485">
                  <a:extLst>
                    <a:ext uri="{9D8B030D-6E8A-4147-A177-3AD203B41FA5}">
                      <a16:colId xmlns:a16="http://schemas.microsoft.com/office/drawing/2014/main" val="617820566"/>
                    </a:ext>
                  </a:extLst>
                </a:gridCol>
                <a:gridCol w="1308485">
                  <a:extLst>
                    <a:ext uri="{9D8B030D-6E8A-4147-A177-3AD203B41FA5}">
                      <a16:colId xmlns:a16="http://schemas.microsoft.com/office/drawing/2014/main" val="3827441948"/>
                    </a:ext>
                  </a:extLst>
                </a:gridCol>
              </a:tblGrid>
              <a:tr h="466393">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966288660"/>
                  </a:ext>
                </a:extLst>
              </a:tr>
              <a:tr h="466393">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242503803"/>
                  </a:ext>
                </a:extLst>
              </a:tr>
              <a:tr h="466393">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144563005"/>
                  </a:ext>
                </a:extLst>
              </a:tr>
              <a:tr h="466393">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4210549577"/>
                  </a:ext>
                </a:extLst>
              </a:tr>
              <a:tr h="466393">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2161438660"/>
                  </a:ext>
                </a:extLst>
              </a:tr>
              <a:tr h="466393">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738898284"/>
                  </a:ext>
                </a:extLst>
              </a:tr>
              <a:tr h="466393">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235504144"/>
                  </a:ext>
                </a:extLst>
              </a:tr>
              <a:tr h="466393">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3592493499"/>
                  </a:ext>
                </a:extLst>
              </a:tr>
              <a:tr h="466393">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tc>
                  <a:txBody>
                    <a:bodyPr/>
                    <a:lstStyle/>
                    <a:p>
                      <a:pPr algn="l" fontAlgn="b"/>
                      <a:endParaRPr lang="en-US" sz="2400" b="1"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noFill/>
                  </a:tcPr>
                </a:tc>
                <a:extLst>
                  <a:ext uri="{0D108BD9-81ED-4DB2-BD59-A6C34878D82A}">
                    <a16:rowId xmlns:a16="http://schemas.microsoft.com/office/drawing/2014/main" val="1978733812"/>
                  </a:ext>
                </a:extLst>
              </a:tr>
            </a:tbl>
          </a:graphicData>
        </a:graphic>
      </p:graphicFrame>
      <p:sp>
        <p:nvSpPr>
          <p:cNvPr id="18" name="TextBox 17">
            <a:extLst>
              <a:ext uri="{FF2B5EF4-FFF2-40B4-BE49-F238E27FC236}">
                <a16:creationId xmlns:a16="http://schemas.microsoft.com/office/drawing/2014/main" id="{AA246AA0-FE87-76F7-E2B9-66A5E628D43D}"/>
              </a:ext>
            </a:extLst>
          </p:cNvPr>
          <p:cNvSpPr txBox="1"/>
          <p:nvPr/>
        </p:nvSpPr>
        <p:spPr>
          <a:xfrm>
            <a:off x="716648" y="3239832"/>
            <a:ext cx="4998352" cy="3046988"/>
          </a:xfrm>
          <a:prstGeom prst="rect">
            <a:avLst/>
          </a:prstGeom>
          <a:noFill/>
        </p:spPr>
        <p:txBody>
          <a:bodyPr wrap="square" rtlCol="0">
            <a:spAutoFit/>
          </a:bodyPr>
          <a:lstStyle/>
          <a:p>
            <a:r>
              <a:rPr lang="en-US" sz="2400" b="1" dirty="0"/>
              <a:t>INSIGHTS</a:t>
            </a:r>
          </a:p>
          <a:p>
            <a:endParaRPr lang="en-US" sz="2400" b="1" dirty="0"/>
          </a:p>
          <a:p>
            <a:r>
              <a:rPr lang="en-US" sz="2400" b="1" dirty="0"/>
              <a:t>88% VIEWERS WERE MALES AND 38% WERE BLACK</a:t>
            </a:r>
          </a:p>
          <a:p>
            <a:endParaRPr lang="en-US" sz="2400" b="1" dirty="0"/>
          </a:p>
          <a:p>
            <a:r>
              <a:rPr lang="en-US" sz="2400" b="1" dirty="0"/>
              <a:t>WHILE ONLY 10% WERE MADE OF WOMEN AND THE 2 REMAINED UNKNOWN DUE LESS INFORMATION</a:t>
            </a:r>
          </a:p>
        </p:txBody>
      </p:sp>
      <p:graphicFrame>
        <p:nvGraphicFramePr>
          <p:cNvPr id="19" name="Table 18">
            <a:extLst>
              <a:ext uri="{FF2B5EF4-FFF2-40B4-BE49-F238E27FC236}">
                <a16:creationId xmlns:a16="http://schemas.microsoft.com/office/drawing/2014/main" id="{08AE520F-9DA3-70DC-C31E-BD7ACB3149DB}"/>
              </a:ext>
            </a:extLst>
          </p:cNvPr>
          <p:cNvGraphicFramePr>
            <a:graphicFrameLocks noGrp="1"/>
          </p:cNvGraphicFramePr>
          <p:nvPr>
            <p:extLst>
              <p:ext uri="{D42A27DB-BD31-4B8C-83A1-F6EECF244321}">
                <p14:modId xmlns:p14="http://schemas.microsoft.com/office/powerpoint/2010/main" val="3932235311"/>
              </p:ext>
            </p:extLst>
          </p:nvPr>
        </p:nvGraphicFramePr>
        <p:xfrm>
          <a:off x="9829800" y="2580620"/>
          <a:ext cx="6623238" cy="6029982"/>
        </p:xfrm>
        <a:graphic>
          <a:graphicData uri="http://schemas.openxmlformats.org/drawingml/2006/table">
            <a:tbl>
              <a:tblPr/>
              <a:tblGrid>
                <a:gridCol w="1103873">
                  <a:extLst>
                    <a:ext uri="{9D8B030D-6E8A-4147-A177-3AD203B41FA5}">
                      <a16:colId xmlns:a16="http://schemas.microsoft.com/office/drawing/2014/main" val="150342337"/>
                    </a:ext>
                  </a:extLst>
                </a:gridCol>
                <a:gridCol w="1103873">
                  <a:extLst>
                    <a:ext uri="{9D8B030D-6E8A-4147-A177-3AD203B41FA5}">
                      <a16:colId xmlns:a16="http://schemas.microsoft.com/office/drawing/2014/main" val="2348415867"/>
                    </a:ext>
                  </a:extLst>
                </a:gridCol>
                <a:gridCol w="1103873">
                  <a:extLst>
                    <a:ext uri="{9D8B030D-6E8A-4147-A177-3AD203B41FA5}">
                      <a16:colId xmlns:a16="http://schemas.microsoft.com/office/drawing/2014/main" val="3587848706"/>
                    </a:ext>
                  </a:extLst>
                </a:gridCol>
                <a:gridCol w="1103873">
                  <a:extLst>
                    <a:ext uri="{9D8B030D-6E8A-4147-A177-3AD203B41FA5}">
                      <a16:colId xmlns:a16="http://schemas.microsoft.com/office/drawing/2014/main" val="1153065839"/>
                    </a:ext>
                  </a:extLst>
                </a:gridCol>
                <a:gridCol w="1103873">
                  <a:extLst>
                    <a:ext uri="{9D8B030D-6E8A-4147-A177-3AD203B41FA5}">
                      <a16:colId xmlns:a16="http://schemas.microsoft.com/office/drawing/2014/main" val="3830227769"/>
                    </a:ext>
                  </a:extLst>
                </a:gridCol>
                <a:gridCol w="1103873">
                  <a:extLst>
                    <a:ext uri="{9D8B030D-6E8A-4147-A177-3AD203B41FA5}">
                      <a16:colId xmlns:a16="http://schemas.microsoft.com/office/drawing/2014/main" val="573366632"/>
                    </a:ext>
                  </a:extLst>
                </a:gridCol>
              </a:tblGrid>
              <a:tr h="548180">
                <a:tc>
                  <a:txBody>
                    <a:bodyPr/>
                    <a:lstStyle/>
                    <a:p>
                      <a:pPr algn="l" rtl="0" fontAlgn="b"/>
                      <a:r>
                        <a:rPr lang="en-US" sz="2400" b="1" i="0" u="none" strike="noStrike" dirty="0">
                          <a:solidFill>
                            <a:srgbClr val="000000"/>
                          </a:solidFill>
                          <a:effectLst/>
                          <a:latin typeface="+mn-lt"/>
                        </a:rPr>
                        <a:t>RACE</a:t>
                      </a:r>
                    </a:p>
                  </a:txBody>
                  <a:tcPr marL="9525" marR="9525" marT="9525" marB="0" anchor="b">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dirty="0">
                          <a:solidFill>
                            <a:srgbClr val="000000"/>
                          </a:solidFill>
                          <a:effectLst/>
                          <a:latin typeface="+mn-lt"/>
                        </a:rPr>
                        <a:t>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dirty="0">
                          <a:solidFill>
                            <a:srgbClr val="000000"/>
                          </a:solidFill>
                          <a:effectLst/>
                          <a:latin typeface="+mn-l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FEMALE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NONE</a:t>
                      </a:r>
                    </a:p>
                  </a:txBody>
                  <a:tcPr marL="9525" marR="9525" marT="9525" marB="0" anchor="b">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2982978092"/>
                  </a:ext>
                </a:extLst>
              </a:tr>
              <a:tr h="548180">
                <a:tc>
                  <a:txBody>
                    <a:bodyPr/>
                    <a:lstStyle/>
                    <a:p>
                      <a:pPr algn="l" rtl="0" fontAlgn="b"/>
                      <a:r>
                        <a:rPr lang="en-US" sz="2400" b="1" i="0" u="none" strike="noStrike">
                          <a:solidFill>
                            <a:srgbClr val="000000"/>
                          </a:solidFill>
                          <a:effectLst/>
                          <a:latin typeface="+mn-lt"/>
                        </a:rPr>
                        <a:t>BLACK</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3830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38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dirty="0">
                          <a:solidFill>
                            <a:srgbClr val="000000"/>
                          </a:solidFill>
                          <a:effectLst/>
                          <a:latin typeface="+mn-lt"/>
                        </a:rPr>
                        <a:t>501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dirty="0">
                          <a:solidFill>
                            <a:srgbClr val="000000"/>
                          </a:solidFill>
                          <a:effectLst/>
                          <a:latin typeface="+mn-lt"/>
                        </a:rPr>
                        <a:t>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2400" b="1" i="0" u="none" strike="noStrike">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845853869"/>
                  </a:ext>
                </a:extLst>
              </a:tr>
              <a:tr h="548180">
                <a:tc>
                  <a:txBody>
                    <a:bodyPr/>
                    <a:lstStyle/>
                    <a:p>
                      <a:pPr algn="l" rtl="0" fontAlgn="b"/>
                      <a:r>
                        <a:rPr lang="en-US" sz="2400" b="1" i="0" u="none" strike="noStrike">
                          <a:solidFill>
                            <a:srgbClr val="000000"/>
                          </a:solidFill>
                          <a:effectLst/>
                          <a:latin typeface="+mn-lt"/>
                        </a:rPr>
                        <a:t>WHITE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1177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2400" b="1" i="0" u="none" strike="noStrike">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904082513"/>
                  </a:ext>
                </a:extLst>
              </a:tr>
              <a:tr h="1096361">
                <a:tc>
                  <a:txBody>
                    <a:bodyPr/>
                    <a:lstStyle/>
                    <a:p>
                      <a:pPr algn="l" rtl="0" fontAlgn="b"/>
                      <a:r>
                        <a:rPr lang="en-US" sz="2400" b="1" i="0" u="none" strike="noStrike">
                          <a:solidFill>
                            <a:srgbClr val="000000"/>
                          </a:solidFill>
                          <a:effectLst/>
                          <a:latin typeface="+mn-lt"/>
                        </a:rPr>
                        <a:t>COLOURED</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1498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135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2400" b="1" i="0" u="none" strike="noStrike">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544251707"/>
                  </a:ext>
                </a:extLst>
              </a:tr>
              <a:tr h="1096361">
                <a:tc>
                  <a:txBody>
                    <a:bodyPr/>
                    <a:lstStyle/>
                    <a:p>
                      <a:pPr algn="l" rtl="0" fontAlgn="b"/>
                      <a:r>
                        <a:rPr lang="en-US" sz="2400" b="1" i="0" u="none" strike="noStrike">
                          <a:solidFill>
                            <a:srgbClr val="000000"/>
                          </a:solidFill>
                          <a:effectLst/>
                          <a:latin typeface="+mn-lt"/>
                        </a:rPr>
                        <a:t>INDIAN_ASIAN</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1483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92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2400" b="1" i="0" u="none" strike="noStrike" dirty="0">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247294025"/>
                  </a:ext>
                </a:extLst>
              </a:tr>
              <a:tr h="548180">
                <a:tc>
                  <a:txBody>
                    <a:bodyPr/>
                    <a:lstStyle/>
                    <a:p>
                      <a:pPr algn="l" rtl="0" fontAlgn="b"/>
                      <a:r>
                        <a:rPr lang="en-US" sz="2400" b="1" i="0" u="none" strike="noStrike">
                          <a:solidFill>
                            <a:srgbClr val="000000"/>
                          </a:solidFill>
                          <a:effectLst/>
                          <a:latin typeface="+mn-lt"/>
                        </a:rPr>
                        <a:t>NONE</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670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125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dirty="0">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262</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594247156"/>
                  </a:ext>
                </a:extLst>
              </a:tr>
              <a:tr h="548180">
                <a:tc>
                  <a:txBody>
                    <a:bodyPr/>
                    <a:lstStyle/>
                    <a:p>
                      <a:pPr algn="l" rtl="0" fontAlgn="b"/>
                      <a:r>
                        <a:rPr lang="en-US" sz="2400" b="1" i="0" u="none" strike="noStrike">
                          <a:solidFill>
                            <a:srgbClr val="000000"/>
                          </a:solidFill>
                          <a:effectLst/>
                          <a:latin typeface="+mn-lt"/>
                        </a:rPr>
                        <a:t>BLANK</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2400" b="1" i="0" u="none" strike="noStrike" dirty="0">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2400" b="1" i="0" u="none" strike="noStrike">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1176482264"/>
                  </a:ext>
                </a:extLst>
              </a:tr>
              <a:tr h="548180">
                <a:tc>
                  <a:txBody>
                    <a:bodyPr/>
                    <a:lstStyle/>
                    <a:p>
                      <a:pPr algn="l" rtl="0" fontAlgn="b"/>
                      <a:r>
                        <a:rPr lang="en-US" sz="2400" b="1" i="0" u="none" strike="noStrike">
                          <a:solidFill>
                            <a:srgbClr val="000000"/>
                          </a:solidFill>
                          <a:effectLst/>
                          <a:latin typeface="+mn-lt"/>
                        </a:rPr>
                        <a:t>OTHER</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95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rtl="0" fontAlgn="b"/>
                      <a:r>
                        <a:rPr lang="en-US" sz="2400" b="1" i="0" u="none" strike="noStrike">
                          <a:solidFill>
                            <a:srgbClr val="000000"/>
                          </a:solidFill>
                          <a:effectLst/>
                          <a:latin typeface="+mn-lt"/>
                        </a:rPr>
                        <a:t>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2400" b="1" i="0" u="none" strike="noStrike" dirty="0">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l" fontAlgn="b"/>
                      <a:r>
                        <a:rPr lang="en-US" sz="2400" b="1" i="0" u="none" strike="noStrike" dirty="0">
                          <a:solidFill>
                            <a:srgbClr val="000000"/>
                          </a:solidFill>
                          <a:effectLst/>
                          <a:latin typeface="+mn-lt"/>
                        </a:rPr>
                        <a:t> </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extLst>
                  <a:ext uri="{0D108BD9-81ED-4DB2-BD59-A6C34878D82A}">
                    <a16:rowId xmlns:a16="http://schemas.microsoft.com/office/drawing/2014/main" val="3683701458"/>
                  </a:ext>
                </a:extLst>
              </a:tr>
              <a:tr h="548180">
                <a:tc>
                  <a:txBody>
                    <a:bodyPr/>
                    <a:lstStyle/>
                    <a:p>
                      <a:pPr algn="l" rtl="0" fontAlgn="b"/>
                      <a:r>
                        <a:rPr lang="en-US" sz="2400" b="1" i="0" u="none" strike="noStrike">
                          <a:solidFill>
                            <a:srgbClr val="000000"/>
                          </a:solidFill>
                          <a:effectLst/>
                          <a:latin typeface="+mn-lt"/>
                        </a:rPr>
                        <a:t>TOTAL</a:t>
                      </a:r>
                    </a:p>
                  </a:txBody>
                  <a:tcPr marL="9525" marR="9525" marT="9525"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l" rtl="0" fontAlgn="b"/>
                      <a:r>
                        <a:rPr lang="en-US" sz="2400" b="1" i="0" u="none" strike="noStrike">
                          <a:solidFill>
                            <a:srgbClr val="000000"/>
                          </a:solidFill>
                          <a:effectLst/>
                          <a:latin typeface="+mn-lt"/>
                        </a:rPr>
                        <a:t>8761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l" rtl="0" fontAlgn="b"/>
                      <a:r>
                        <a:rPr lang="en-US" sz="2400" b="1" i="0" u="none" strike="noStrike">
                          <a:solidFill>
                            <a:srgbClr val="000000"/>
                          </a:solidFill>
                          <a:effectLst/>
                          <a:latin typeface="+mn-lt"/>
                        </a:rPr>
                        <a:t>88</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l" rtl="0" fontAlgn="b"/>
                      <a:r>
                        <a:rPr lang="en-US" sz="2400" b="1" i="0" u="none" strike="noStrike">
                          <a:solidFill>
                            <a:srgbClr val="000000"/>
                          </a:solidFill>
                          <a:effectLst/>
                          <a:latin typeface="+mn-lt"/>
                        </a:rPr>
                        <a:t>977</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l" rtl="0" fontAlgn="b"/>
                      <a:r>
                        <a:rPr lang="en-US" sz="2400" b="1" i="0" u="none" strike="noStrike">
                          <a:solidFill>
                            <a:srgbClr val="000000"/>
                          </a:solidFill>
                          <a:effectLst/>
                          <a:latin typeface="+mn-lt"/>
                        </a:rPr>
                        <a:t>9</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E7E6E6"/>
                    </a:solidFill>
                  </a:tcPr>
                </a:tc>
                <a:tc>
                  <a:txBody>
                    <a:bodyPr/>
                    <a:lstStyle/>
                    <a:p>
                      <a:pPr algn="l" rtl="0" fontAlgn="b"/>
                      <a:r>
                        <a:rPr lang="en-US" sz="2400" b="1" i="0" u="none" strike="noStrike" dirty="0">
                          <a:solidFill>
                            <a:srgbClr val="000000"/>
                          </a:solidFill>
                          <a:effectLst/>
                          <a:latin typeface="+mn-lt"/>
                        </a:rPr>
                        <a:t>3</a:t>
                      </a:r>
                    </a:p>
                  </a:txBody>
                  <a:tcPr marL="9525" marR="9525" marT="9525"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E7E6E6"/>
                    </a:solidFill>
                  </a:tcPr>
                </a:tc>
                <a:extLst>
                  <a:ext uri="{0D108BD9-81ED-4DB2-BD59-A6C34878D82A}">
                    <a16:rowId xmlns:a16="http://schemas.microsoft.com/office/drawing/2014/main" val="141225285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5C430-2D9B-B007-7AF7-326342BA7AEC}"/>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797F107B-556E-3A8C-7E47-F6A049FF3173}"/>
              </a:ext>
            </a:extLst>
          </p:cNvPr>
          <p:cNvSpPr/>
          <p:nvPr/>
        </p:nvSpPr>
        <p:spPr>
          <a:xfrm>
            <a:off x="0" y="-3429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a:extLst>
              <a:ext uri="{FF2B5EF4-FFF2-40B4-BE49-F238E27FC236}">
                <a16:creationId xmlns:a16="http://schemas.microsoft.com/office/drawing/2014/main" id="{5EEAE9CA-0552-F78D-77E5-ADF0F07F1B8C}"/>
              </a:ext>
            </a:extLst>
          </p:cNvPr>
          <p:cNvSpPr txBox="1"/>
          <p:nvPr/>
        </p:nvSpPr>
        <p:spPr>
          <a:xfrm>
            <a:off x="2619345" y="1143872"/>
            <a:ext cx="13049309" cy="1780901"/>
          </a:xfrm>
          <a:prstGeom prst="rect">
            <a:avLst/>
          </a:prstGeom>
        </p:spPr>
        <p:txBody>
          <a:bodyPr lIns="0" tIns="0" rIns="0" bIns="0" rtlCol="0" anchor="t">
            <a:spAutoFit/>
          </a:bodyPr>
          <a:lstStyle/>
          <a:p>
            <a:pPr algn="ctr">
              <a:lnSpc>
                <a:spcPts val="14597"/>
              </a:lnSpc>
            </a:pPr>
            <a:r>
              <a:rPr lang="en-US" sz="10426" dirty="0">
                <a:solidFill>
                  <a:srgbClr val="CA5A4C"/>
                </a:solidFill>
                <a:latin typeface="Gliker"/>
                <a:ea typeface="Gliker"/>
                <a:cs typeface="Gliker"/>
                <a:sym typeface="Gliker"/>
              </a:rPr>
              <a:t> </a:t>
            </a:r>
          </a:p>
        </p:txBody>
      </p:sp>
      <p:grpSp>
        <p:nvGrpSpPr>
          <p:cNvPr id="6" name="Group 6">
            <a:extLst>
              <a:ext uri="{FF2B5EF4-FFF2-40B4-BE49-F238E27FC236}">
                <a16:creationId xmlns:a16="http://schemas.microsoft.com/office/drawing/2014/main" id="{ABD266FF-A9E8-B5AA-BBC1-C698C2AE34A7}"/>
              </a:ext>
            </a:extLst>
          </p:cNvPr>
          <p:cNvGrpSpPr/>
          <p:nvPr/>
        </p:nvGrpSpPr>
        <p:grpSpPr>
          <a:xfrm>
            <a:off x="-282117" y="7927439"/>
            <a:ext cx="18932752" cy="4035041"/>
            <a:chOff x="0" y="0"/>
            <a:chExt cx="25243670" cy="5380055"/>
          </a:xfrm>
        </p:grpSpPr>
        <p:sp>
          <p:nvSpPr>
            <p:cNvPr id="7" name="Freeform 7">
              <a:extLst>
                <a:ext uri="{FF2B5EF4-FFF2-40B4-BE49-F238E27FC236}">
                  <a16:creationId xmlns:a16="http://schemas.microsoft.com/office/drawing/2014/main" id="{F0CCB0CA-6858-4911-C212-61F1EF1F5238}"/>
                </a:ext>
              </a:extLst>
            </p:cNvPr>
            <p:cNvSpPr/>
            <p:nvPr/>
          </p:nvSpPr>
          <p:spPr>
            <a:xfrm>
              <a:off x="0" y="0"/>
              <a:ext cx="12102574" cy="4664992"/>
            </a:xfrm>
            <a:custGeom>
              <a:avLst/>
              <a:gdLst/>
              <a:ahLst/>
              <a:cxnLst/>
              <a:rect l="l" t="t" r="r" b="b"/>
              <a:pathLst>
                <a:path w="12102574" h="4664992">
                  <a:moveTo>
                    <a:pt x="0" y="0"/>
                  </a:moveTo>
                  <a:lnTo>
                    <a:pt x="12102574" y="0"/>
                  </a:lnTo>
                  <a:lnTo>
                    <a:pt x="12102574" y="4664992"/>
                  </a:lnTo>
                  <a:lnTo>
                    <a:pt x="0" y="4664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D4BC226C-510D-65FA-58BF-4B970B002928}"/>
                </a:ext>
              </a:extLst>
            </p:cNvPr>
            <p:cNvSpPr/>
            <p:nvPr/>
          </p:nvSpPr>
          <p:spPr>
            <a:xfrm flipH="1" flipV="1">
              <a:off x="11285981" y="0"/>
              <a:ext cx="13957689" cy="5380055"/>
            </a:xfrm>
            <a:custGeom>
              <a:avLst/>
              <a:gdLst/>
              <a:ahLst/>
              <a:cxnLst/>
              <a:rect l="l" t="t" r="r" b="b"/>
              <a:pathLst>
                <a:path w="13957689" h="5380055">
                  <a:moveTo>
                    <a:pt x="13957689" y="5380055"/>
                  </a:moveTo>
                  <a:lnTo>
                    <a:pt x="0" y="5380055"/>
                  </a:lnTo>
                  <a:lnTo>
                    <a:pt x="0" y="0"/>
                  </a:lnTo>
                  <a:lnTo>
                    <a:pt x="13957689" y="0"/>
                  </a:lnTo>
                  <a:lnTo>
                    <a:pt x="13957689" y="5380055"/>
                  </a:lnTo>
                  <a:close/>
                </a:path>
              </a:pathLst>
            </a:custGeom>
            <a:blipFill>
              <a:blip r:embed="rId3">
                <a:extLst>
                  <a:ext uri="{96DAC541-7B7A-43D3-8B79-37D633B846F1}">
                    <asvg:svgBlip xmlns:asvg="http://schemas.microsoft.com/office/drawing/2016/SVG/main" r:embed="rId4"/>
                  </a:ext>
                </a:extLst>
              </a:blip>
              <a:stretch>
                <a:fillRect/>
              </a:stretch>
            </a:blipFill>
          </p:spPr>
        </p:sp>
      </p:grpSp>
      <p:graphicFrame>
        <p:nvGraphicFramePr>
          <p:cNvPr id="4" name="Table 3">
            <a:extLst>
              <a:ext uri="{FF2B5EF4-FFF2-40B4-BE49-F238E27FC236}">
                <a16:creationId xmlns:a16="http://schemas.microsoft.com/office/drawing/2014/main" id="{E6120A6A-D1D6-2C2E-B4D0-12CEEF44561D}"/>
              </a:ext>
            </a:extLst>
          </p:cNvPr>
          <p:cNvGraphicFramePr>
            <a:graphicFrameLocks noGrp="1"/>
          </p:cNvGraphicFramePr>
          <p:nvPr>
            <p:extLst>
              <p:ext uri="{D42A27DB-BD31-4B8C-83A1-F6EECF244321}">
                <p14:modId xmlns:p14="http://schemas.microsoft.com/office/powerpoint/2010/main" val="1900259119"/>
              </p:ext>
            </p:extLst>
          </p:nvPr>
        </p:nvGraphicFramePr>
        <p:xfrm>
          <a:off x="8915400" y="800100"/>
          <a:ext cx="5638799" cy="7066709"/>
        </p:xfrm>
        <a:graphic>
          <a:graphicData uri="http://schemas.openxmlformats.org/drawingml/2006/table">
            <a:tbl>
              <a:tblPr/>
              <a:tblGrid>
                <a:gridCol w="4151643">
                  <a:extLst>
                    <a:ext uri="{9D8B030D-6E8A-4147-A177-3AD203B41FA5}">
                      <a16:colId xmlns:a16="http://schemas.microsoft.com/office/drawing/2014/main" val="1635715243"/>
                    </a:ext>
                  </a:extLst>
                </a:gridCol>
                <a:gridCol w="1487156">
                  <a:extLst>
                    <a:ext uri="{9D8B030D-6E8A-4147-A177-3AD203B41FA5}">
                      <a16:colId xmlns:a16="http://schemas.microsoft.com/office/drawing/2014/main" val="3681497579"/>
                    </a:ext>
                  </a:extLst>
                </a:gridCol>
              </a:tblGrid>
              <a:tr h="200545">
                <a:tc>
                  <a:txBody>
                    <a:bodyPr/>
                    <a:lstStyle/>
                    <a:p>
                      <a:pPr algn="l" fontAlgn="b"/>
                      <a:endParaRPr lang="en-US" sz="1100" b="1" i="0" u="none" strike="noStrike" dirty="0">
                        <a:solidFill>
                          <a:srgbClr val="000000"/>
                        </a:solidFill>
                        <a:effectLst/>
                        <a:latin typeface="Calibri" panose="020F0502020204030204" pitchFamily="34" charset="0"/>
                      </a:endParaRPr>
                    </a:p>
                    <a:p>
                      <a:pPr algn="l" fontAlgn="b"/>
                      <a:endParaRPr lang="en-US" sz="1100" b="1" i="0" u="none" strike="noStrike" dirty="0">
                        <a:solidFill>
                          <a:srgbClr val="000000"/>
                        </a:solidFill>
                        <a:effectLst/>
                        <a:latin typeface="Calibri" panose="020F0502020204030204" pitchFamily="34" charset="0"/>
                      </a:endParaRPr>
                    </a:p>
                    <a:p>
                      <a:pPr algn="l" fontAlgn="b"/>
                      <a:r>
                        <a:rPr lang="en-US" sz="2400" b="1" i="0" u="none" strike="noStrike" dirty="0">
                          <a:solidFill>
                            <a:srgbClr val="000000"/>
                          </a:solidFill>
                          <a:effectLst/>
                          <a:latin typeface="Calibri" panose="020F0502020204030204" pitchFamily="34" charset="0"/>
                        </a:rPr>
                        <a:t>CHANNEL</a:t>
                      </a:r>
                    </a:p>
                  </a:txBody>
                  <a:tcPr marL="9525" marR="9525" marT="9525" marB="0" anchor="b">
                    <a:lnL>
                      <a:noFill/>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00B0F0"/>
                    </a:solidFill>
                  </a:tcPr>
                </a:tc>
                <a:tc>
                  <a:txBody>
                    <a:bodyPr/>
                    <a:lstStyle/>
                    <a:p>
                      <a:pPr algn="l" fontAlgn="b"/>
                      <a:r>
                        <a:rPr lang="en-US" sz="1100" b="1" i="0" u="none" strike="noStrike" dirty="0">
                          <a:solidFill>
                            <a:srgbClr val="000000"/>
                          </a:solidFill>
                          <a:effectLst/>
                          <a:latin typeface="Calibri" panose="020F0502020204030204" pitchFamily="34" charset="0"/>
                        </a:rPr>
                        <a:t>V</a:t>
                      </a:r>
                      <a:r>
                        <a:rPr lang="en-US" sz="2400" b="1" i="0" u="none" strike="noStrike" dirty="0">
                          <a:solidFill>
                            <a:srgbClr val="000000"/>
                          </a:solidFill>
                          <a:effectLst/>
                          <a:latin typeface="Calibri" panose="020F0502020204030204" pitchFamily="34" charset="0"/>
                        </a:rPr>
                        <a:t>VIEWS</a:t>
                      </a:r>
                      <a:endParaRPr lang="en-US" sz="1100" b="1" i="0" u="none" strike="noStrike" dirty="0">
                        <a:solidFill>
                          <a:srgbClr val="000000"/>
                        </a:solidFill>
                        <a:effectLst/>
                        <a:latin typeface="Calibri" panose="020F0502020204030204" pitchFamily="34" charset="0"/>
                      </a:endParaRPr>
                    </a:p>
                  </a:txBody>
                  <a:tcPr marL="9525" marR="9525" marT="9525" marB="0" anchor="b">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133524484"/>
                  </a:ext>
                </a:extLst>
              </a:tr>
              <a:tr h="638517">
                <a:tc>
                  <a:txBody>
                    <a:bodyPr/>
                    <a:lstStyle/>
                    <a:p>
                      <a:pPr algn="l" fontAlgn="b"/>
                      <a:r>
                        <a:rPr lang="en-US" sz="2400" b="1" i="0" u="none" strike="noStrike" dirty="0" err="1">
                          <a:solidFill>
                            <a:srgbClr val="000000"/>
                          </a:solidFill>
                          <a:effectLst/>
                          <a:latin typeface="Calibri" panose="020F0502020204030204" pitchFamily="34" charset="0"/>
                        </a:rPr>
                        <a:t>Supersport</a:t>
                      </a:r>
                      <a:r>
                        <a:rPr lang="en-US" sz="2400" b="1" i="0" u="none" strike="noStrike" dirty="0">
                          <a:solidFill>
                            <a:srgbClr val="000000"/>
                          </a:solidFill>
                          <a:effectLst/>
                          <a:latin typeface="Calibri" panose="020F0502020204030204" pitchFamily="34" charset="0"/>
                        </a:rPr>
                        <a:t> Live Events</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1662</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039657551"/>
                  </a:ext>
                </a:extLst>
              </a:tr>
              <a:tr h="638517">
                <a:tc>
                  <a:txBody>
                    <a:bodyPr/>
                    <a:lstStyle/>
                    <a:p>
                      <a:pPr algn="l" fontAlgn="b"/>
                      <a:r>
                        <a:rPr lang="en-US" sz="2400" b="1" i="0" u="none" strike="noStrike" dirty="0">
                          <a:solidFill>
                            <a:srgbClr val="000000"/>
                          </a:solidFill>
                          <a:effectLst/>
                          <a:latin typeface="Calibri" panose="020F0502020204030204" pitchFamily="34" charset="0"/>
                        </a:rPr>
                        <a:t>ICC Cricket World Cup 2011</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1465</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498535754"/>
                  </a:ext>
                </a:extLst>
              </a:tr>
              <a:tr h="638517">
                <a:tc>
                  <a:txBody>
                    <a:bodyPr/>
                    <a:lstStyle/>
                    <a:p>
                      <a:pPr algn="l" fontAlgn="b"/>
                      <a:r>
                        <a:rPr lang="en-US" sz="2400" b="1" i="0" u="none" strike="noStrike">
                          <a:solidFill>
                            <a:srgbClr val="000000"/>
                          </a:solidFill>
                          <a:effectLst/>
                          <a:latin typeface="Calibri" panose="020F0502020204030204" pitchFamily="34" charset="0"/>
                        </a:rPr>
                        <a:t>Channel O</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1050</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2652781378"/>
                  </a:ext>
                </a:extLst>
              </a:tr>
              <a:tr h="638517">
                <a:tc>
                  <a:txBody>
                    <a:bodyPr/>
                    <a:lstStyle/>
                    <a:p>
                      <a:pPr algn="l" fontAlgn="b"/>
                      <a:r>
                        <a:rPr lang="en-US" sz="2400" b="1" i="0" u="none" strike="noStrike">
                          <a:solidFill>
                            <a:srgbClr val="000000"/>
                          </a:solidFill>
                          <a:effectLst/>
                          <a:latin typeface="Calibri" panose="020F0502020204030204" pitchFamily="34" charset="0"/>
                        </a:rPr>
                        <a:t>Trace TV</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952</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211394696"/>
                  </a:ext>
                </a:extLst>
              </a:tr>
              <a:tr h="638517">
                <a:tc>
                  <a:txBody>
                    <a:bodyPr/>
                    <a:lstStyle/>
                    <a:p>
                      <a:pPr algn="l" fontAlgn="b"/>
                      <a:r>
                        <a:rPr lang="en-US" sz="2400" b="1" i="0" u="none" strike="noStrike">
                          <a:solidFill>
                            <a:srgbClr val="000000"/>
                          </a:solidFill>
                          <a:effectLst/>
                          <a:latin typeface="Calibri" panose="020F0502020204030204" pitchFamily="34" charset="0"/>
                        </a:rPr>
                        <a:t>SuperSport Blitz</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896</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3426651745"/>
                  </a:ext>
                </a:extLst>
              </a:tr>
              <a:tr h="638517">
                <a:tc>
                  <a:txBody>
                    <a:bodyPr/>
                    <a:lstStyle/>
                    <a:p>
                      <a:pPr algn="l" fontAlgn="b"/>
                      <a:r>
                        <a:rPr lang="en-US" sz="2400" b="1" i="0" u="none" strike="noStrike">
                          <a:solidFill>
                            <a:srgbClr val="000000"/>
                          </a:solidFill>
                          <a:effectLst/>
                          <a:latin typeface="Calibri" panose="020F0502020204030204" pitchFamily="34" charset="0"/>
                        </a:rPr>
                        <a:t>Africa Magic</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859</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4250605465"/>
                  </a:ext>
                </a:extLst>
              </a:tr>
              <a:tr h="638517">
                <a:tc>
                  <a:txBody>
                    <a:bodyPr/>
                    <a:lstStyle/>
                    <a:p>
                      <a:pPr algn="l" fontAlgn="b"/>
                      <a:r>
                        <a:rPr lang="en-US" sz="2400" b="1" i="0" u="none" strike="noStrike">
                          <a:solidFill>
                            <a:srgbClr val="000000"/>
                          </a:solidFill>
                          <a:effectLst/>
                          <a:latin typeface="Calibri" panose="020F0502020204030204" pitchFamily="34" charset="0"/>
                        </a:rPr>
                        <a:t>Cartoon Network</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793</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62836762"/>
                  </a:ext>
                </a:extLst>
              </a:tr>
              <a:tr h="638517">
                <a:tc>
                  <a:txBody>
                    <a:bodyPr/>
                    <a:lstStyle/>
                    <a:p>
                      <a:pPr algn="l" fontAlgn="b"/>
                      <a:r>
                        <a:rPr lang="en-US" sz="2400" b="1" i="0" u="none" strike="noStrike">
                          <a:solidFill>
                            <a:srgbClr val="000000"/>
                          </a:solidFill>
                          <a:effectLst/>
                          <a:latin typeface="Calibri" panose="020F0502020204030204" pitchFamily="34" charset="0"/>
                        </a:rPr>
                        <a:t>Boomerang</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714</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947592761"/>
                  </a:ext>
                </a:extLst>
              </a:tr>
              <a:tr h="638517">
                <a:tc>
                  <a:txBody>
                    <a:bodyPr/>
                    <a:lstStyle/>
                    <a:p>
                      <a:pPr algn="l" fontAlgn="b"/>
                      <a:r>
                        <a:rPr lang="en-US" sz="2400" b="1" i="0" u="none" strike="noStrike">
                          <a:solidFill>
                            <a:srgbClr val="000000"/>
                          </a:solidFill>
                          <a:effectLst/>
                          <a:latin typeface="Calibri" panose="020F0502020204030204" pitchFamily="34" charset="0"/>
                        </a:rPr>
                        <a:t>CNN</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505</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B0F0"/>
                    </a:solidFill>
                  </a:tcPr>
                </a:tc>
                <a:extLst>
                  <a:ext uri="{0D108BD9-81ED-4DB2-BD59-A6C34878D82A}">
                    <a16:rowId xmlns:a16="http://schemas.microsoft.com/office/drawing/2014/main" val="1617702014"/>
                  </a:ext>
                </a:extLst>
              </a:tr>
              <a:tr h="609491">
                <a:tc>
                  <a:txBody>
                    <a:bodyPr/>
                    <a:lstStyle/>
                    <a:p>
                      <a:pPr algn="l" fontAlgn="b"/>
                      <a:r>
                        <a:rPr lang="en-US" sz="2400" b="1" i="0" u="none" strike="noStrike">
                          <a:solidFill>
                            <a:srgbClr val="000000"/>
                          </a:solidFill>
                          <a:effectLst/>
                          <a:latin typeface="Calibri" panose="020F0502020204030204" pitchFamily="34" charset="0"/>
                        </a:rPr>
                        <a:t>E! Entertainment</a:t>
                      </a:r>
                    </a:p>
                  </a:txBody>
                  <a:tcPr marL="9525" marR="9525" marT="9525" marB="0" anchor="b">
                    <a:lnL>
                      <a:noFill/>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00B0F0"/>
                    </a:solidFill>
                  </a:tcPr>
                </a:tc>
                <a:tc>
                  <a:txBody>
                    <a:bodyPr/>
                    <a:lstStyle/>
                    <a:p>
                      <a:pPr algn="r" fontAlgn="b"/>
                      <a:r>
                        <a:rPr lang="en-US" sz="2400" b="1" i="0" u="none" strike="noStrike" dirty="0">
                          <a:solidFill>
                            <a:srgbClr val="000000"/>
                          </a:solidFill>
                          <a:effectLst/>
                          <a:latin typeface="Calibri" panose="020F0502020204030204" pitchFamily="34" charset="0"/>
                        </a:rPr>
                        <a:t>367</a:t>
                      </a:r>
                    </a:p>
                  </a:txBody>
                  <a:tcPr marL="9525" marR="9525" marT="9525" marB="0" anchor="b">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00B0F0"/>
                    </a:solidFill>
                  </a:tcPr>
                </a:tc>
                <a:extLst>
                  <a:ext uri="{0D108BD9-81ED-4DB2-BD59-A6C34878D82A}">
                    <a16:rowId xmlns:a16="http://schemas.microsoft.com/office/drawing/2014/main" val="2913812363"/>
                  </a:ext>
                </a:extLst>
              </a:tr>
            </a:tbl>
          </a:graphicData>
        </a:graphic>
      </p:graphicFrame>
      <p:sp>
        <p:nvSpPr>
          <p:cNvPr id="5" name="TextBox 4">
            <a:extLst>
              <a:ext uri="{FF2B5EF4-FFF2-40B4-BE49-F238E27FC236}">
                <a16:creationId xmlns:a16="http://schemas.microsoft.com/office/drawing/2014/main" id="{C7C29114-99A9-C9F1-4435-24734C978051}"/>
              </a:ext>
            </a:extLst>
          </p:cNvPr>
          <p:cNvSpPr txBox="1"/>
          <p:nvPr/>
        </p:nvSpPr>
        <p:spPr>
          <a:xfrm>
            <a:off x="533400" y="800100"/>
            <a:ext cx="7086600" cy="584775"/>
          </a:xfrm>
          <a:prstGeom prst="rect">
            <a:avLst/>
          </a:prstGeom>
          <a:noFill/>
        </p:spPr>
        <p:txBody>
          <a:bodyPr wrap="square" rtlCol="0">
            <a:spAutoFit/>
          </a:bodyPr>
          <a:lstStyle/>
          <a:p>
            <a:r>
              <a:rPr lang="en-US" sz="3200" b="1" dirty="0"/>
              <a:t>TOP 10 SUCCESSFUL CONTENT</a:t>
            </a:r>
          </a:p>
        </p:txBody>
      </p:sp>
    </p:spTree>
    <p:extLst>
      <p:ext uri="{BB962C8B-B14F-4D97-AF65-F5344CB8AC3E}">
        <p14:creationId xmlns:p14="http://schemas.microsoft.com/office/powerpoint/2010/main" val="1934955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TextBox 3"/>
          <p:cNvSpPr txBox="1"/>
          <p:nvPr/>
        </p:nvSpPr>
        <p:spPr>
          <a:xfrm>
            <a:off x="2756572" y="828675"/>
            <a:ext cx="13049309" cy="1783036"/>
          </a:xfrm>
          <a:prstGeom prst="rect">
            <a:avLst/>
          </a:prstGeom>
        </p:spPr>
        <p:txBody>
          <a:bodyPr lIns="0" tIns="0" rIns="0" bIns="0" rtlCol="0" anchor="t">
            <a:spAutoFit/>
          </a:bodyPr>
          <a:lstStyle/>
          <a:p>
            <a:pPr algn="ctr">
              <a:lnSpc>
                <a:spcPts val="14597"/>
              </a:lnSpc>
            </a:pPr>
            <a:r>
              <a:rPr lang="en-US" sz="10426">
                <a:solidFill>
                  <a:srgbClr val="CA5A4C"/>
                </a:solidFill>
                <a:latin typeface="Gliker"/>
                <a:ea typeface="Gliker"/>
                <a:cs typeface="Gliker"/>
                <a:sym typeface="Gliker"/>
              </a:rPr>
              <a:t>Conclusion </a:t>
            </a:r>
          </a:p>
        </p:txBody>
      </p:sp>
      <p:sp>
        <p:nvSpPr>
          <p:cNvPr id="4" name="TextBox 4"/>
          <p:cNvSpPr txBox="1"/>
          <p:nvPr/>
        </p:nvSpPr>
        <p:spPr>
          <a:xfrm>
            <a:off x="2482119" y="3488108"/>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sp>
        <p:nvSpPr>
          <p:cNvPr id="5" name="TextBox 5"/>
          <p:cNvSpPr txBox="1"/>
          <p:nvPr/>
        </p:nvSpPr>
        <p:spPr>
          <a:xfrm>
            <a:off x="2482119" y="5108625"/>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grpSp>
        <p:nvGrpSpPr>
          <p:cNvPr id="6" name="Group 6"/>
          <p:cNvGrpSpPr/>
          <p:nvPr/>
        </p:nvGrpSpPr>
        <p:grpSpPr>
          <a:xfrm>
            <a:off x="-282117" y="7927439"/>
            <a:ext cx="18932752" cy="4035041"/>
            <a:chOff x="0" y="0"/>
            <a:chExt cx="25243670" cy="5380055"/>
          </a:xfrm>
        </p:grpSpPr>
        <p:sp>
          <p:nvSpPr>
            <p:cNvPr id="7" name="Freeform 7"/>
            <p:cNvSpPr/>
            <p:nvPr/>
          </p:nvSpPr>
          <p:spPr>
            <a:xfrm>
              <a:off x="0" y="0"/>
              <a:ext cx="12102574" cy="4664992"/>
            </a:xfrm>
            <a:custGeom>
              <a:avLst/>
              <a:gdLst/>
              <a:ahLst/>
              <a:cxnLst/>
              <a:rect l="l" t="t" r="r" b="b"/>
              <a:pathLst>
                <a:path w="12102574" h="4664992">
                  <a:moveTo>
                    <a:pt x="0" y="0"/>
                  </a:moveTo>
                  <a:lnTo>
                    <a:pt x="12102574" y="0"/>
                  </a:lnTo>
                  <a:lnTo>
                    <a:pt x="12102574" y="4664992"/>
                  </a:lnTo>
                  <a:lnTo>
                    <a:pt x="0" y="46649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p:cNvSpPr/>
            <p:nvPr/>
          </p:nvSpPr>
          <p:spPr>
            <a:xfrm flipH="1" flipV="1">
              <a:off x="11285981" y="0"/>
              <a:ext cx="13957689" cy="5380055"/>
            </a:xfrm>
            <a:custGeom>
              <a:avLst/>
              <a:gdLst/>
              <a:ahLst/>
              <a:cxnLst/>
              <a:rect l="l" t="t" r="r" b="b"/>
              <a:pathLst>
                <a:path w="13957689" h="5380055">
                  <a:moveTo>
                    <a:pt x="13957689" y="5380055"/>
                  </a:moveTo>
                  <a:lnTo>
                    <a:pt x="0" y="5380055"/>
                  </a:lnTo>
                  <a:lnTo>
                    <a:pt x="0" y="0"/>
                  </a:lnTo>
                  <a:lnTo>
                    <a:pt x="13957689" y="0"/>
                  </a:lnTo>
                  <a:lnTo>
                    <a:pt x="13957689" y="5380055"/>
                  </a:lnTo>
                  <a:close/>
                </a:path>
              </a:pathLst>
            </a:custGeom>
            <a:blipFill>
              <a:blip r:embed="rId3">
                <a:extLst>
                  <a:ext uri="{96DAC541-7B7A-43D3-8B79-37D633B846F1}">
                    <asvg:svgBlip xmlns:asvg="http://schemas.microsoft.com/office/drawing/2016/SVG/main" r:embed="rId4"/>
                  </a:ext>
                </a:extLst>
              </a:blip>
              <a:stretch>
                <a:fillRect/>
              </a:stretch>
            </a:blipFill>
          </p:spPr>
        </p:sp>
      </p:grpSp>
      <p:sp>
        <p:nvSpPr>
          <p:cNvPr id="9" name="TextBox 9"/>
          <p:cNvSpPr txBox="1"/>
          <p:nvPr/>
        </p:nvSpPr>
        <p:spPr>
          <a:xfrm>
            <a:off x="2482119" y="6729142"/>
            <a:ext cx="13323762" cy="1339138"/>
          </a:xfrm>
          <a:prstGeom prst="rect">
            <a:avLst/>
          </a:prstGeom>
        </p:spPr>
        <p:txBody>
          <a:bodyPr lIns="0" tIns="0" rIns="0" bIns="0" rtlCol="0" anchor="t">
            <a:spAutoFit/>
          </a:bodyPr>
          <a:lstStyle/>
          <a:p>
            <a:pPr marL="557966" lvl="1" indent="-278983" algn="l">
              <a:lnSpc>
                <a:spcPts val="3592"/>
              </a:lnSpc>
              <a:buFont typeface="Arial"/>
              <a:buChar char="•"/>
            </a:pPr>
            <a:r>
              <a:rPr lang="en-US" sz="2584">
                <a:solidFill>
                  <a:srgbClr val="000000"/>
                </a:solidFill>
                <a:latin typeface="Aoboshi One"/>
                <a:ea typeface="Aoboshi One"/>
                <a:cs typeface="Aoboshi One"/>
                <a:sym typeface="Aoboshi One"/>
              </a:rPr>
              <a:t>Lorem ipsum dolor sit amet, consectetur adipiscing elit. Cras arcu metus, feugiat vitae ante ac, aliquet tempus ante. In euismod nibh eget lacinia imperdiet. Maecenas tristique risus felis, ut ultrices lectus ultrices lobortis.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TotalTime>
  <Words>698</Words>
  <Application>Microsoft Office PowerPoint</Application>
  <PresentationFormat>Custom</PresentationFormat>
  <Paragraphs>147</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Gliker</vt:lpstr>
      <vt:lpstr>Arial</vt:lpstr>
      <vt:lpstr>Calibri</vt:lpstr>
      <vt:lpstr>Genty</vt:lpstr>
      <vt:lpstr>Wingdings</vt:lpstr>
      <vt:lpstr>Aoboshi One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and Red Retro Trendy Presentation</dc:title>
  <dc:creator>Kabelo</dc:creator>
  <cp:lastModifiedBy>kevin Tsitsing</cp:lastModifiedBy>
  <cp:revision>2</cp:revision>
  <dcterms:created xsi:type="dcterms:W3CDTF">2006-08-16T00:00:00Z</dcterms:created>
  <dcterms:modified xsi:type="dcterms:W3CDTF">2025-05-11T07:36:53Z</dcterms:modified>
  <dc:identifier>DAGnFPvLt8E</dc:identifier>
</cp:coreProperties>
</file>