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189345-804D-6CF1-5EA4-73CAF28A475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DB7B2419-E5D4-FA02-D133-AB2FBDFC8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
        <p:nvSpPr>
          <p:cNvPr id="4" name="Espace réservé de la date 3">
            <a:extLst>
              <a:ext uri="{FF2B5EF4-FFF2-40B4-BE49-F238E27FC236}">
                <a16:creationId xmlns:a16="http://schemas.microsoft.com/office/drawing/2014/main" id="{99A01CCA-D4D4-CBE7-E038-2564735F25A3}"/>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5" name="Espace réservé du pied de page 4">
            <a:extLst>
              <a:ext uri="{FF2B5EF4-FFF2-40B4-BE49-F238E27FC236}">
                <a16:creationId xmlns:a16="http://schemas.microsoft.com/office/drawing/2014/main" id="{39EC0744-804C-EADA-8F2D-E46C3541E71E}"/>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AB0D0F54-977D-A24A-D856-1D526B2AF146}"/>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419692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8F288-CB99-7D49-B610-2A85D6E2A739}"/>
              </a:ext>
            </a:extLst>
          </p:cNvPr>
          <p:cNvSpPr>
            <a:spLocks noGrp="1"/>
          </p:cNvSpPr>
          <p:nvPr>
            <p:ph type="title"/>
          </p:nvPr>
        </p:nvSpPr>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CA3AFC59-CD16-35EC-9E77-6A10B743C64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0A5FF75F-FFED-C223-6600-06AA9B38AE39}"/>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5" name="Espace réservé du pied de page 4">
            <a:extLst>
              <a:ext uri="{FF2B5EF4-FFF2-40B4-BE49-F238E27FC236}">
                <a16:creationId xmlns:a16="http://schemas.microsoft.com/office/drawing/2014/main" id="{715914A0-DCF9-A28D-8012-8C898038A861}"/>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650B7FBB-70D1-06E3-46A9-6FCC0EAD31FE}"/>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1360528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4321535-267F-7D04-41F5-617DEEFFFC7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23E2D8FE-7865-974E-DAAC-CBFE3111AC5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97C110DB-A324-5A7D-E996-031EBB6B7C4C}"/>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5" name="Espace réservé du pied de page 4">
            <a:extLst>
              <a:ext uri="{FF2B5EF4-FFF2-40B4-BE49-F238E27FC236}">
                <a16:creationId xmlns:a16="http://schemas.microsoft.com/office/drawing/2014/main" id="{8123627B-CD10-A111-A7B6-91764827B9F5}"/>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46A72DD3-9515-F3A9-5BDE-1CE5E4B53CCA}"/>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174713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08712C-00F3-85DA-48B0-FAEA78AD47FA}"/>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38B0FADF-D28A-83BF-2533-A06D6B5C3E3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C171341F-B9D4-5EE3-EB41-000794076E8B}"/>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5" name="Espace réservé du pied de page 4">
            <a:extLst>
              <a:ext uri="{FF2B5EF4-FFF2-40B4-BE49-F238E27FC236}">
                <a16:creationId xmlns:a16="http://schemas.microsoft.com/office/drawing/2014/main" id="{95812509-DFB6-6F25-09C1-583EFEC96D10}"/>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122586E4-CEC6-213B-BD18-E37E6CE7CADC}"/>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2591194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E1C2DD-3DCB-DCAC-FB43-C558ABD82B9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B7A22529-8BA1-830D-4AA3-65F0B07318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5BD5239-C67D-6499-12AC-4E149E05FBA9}"/>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5" name="Espace réservé du pied de page 4">
            <a:extLst>
              <a:ext uri="{FF2B5EF4-FFF2-40B4-BE49-F238E27FC236}">
                <a16:creationId xmlns:a16="http://schemas.microsoft.com/office/drawing/2014/main" id="{8AF334B1-A98C-5D6D-BDD9-6A692B174582}"/>
              </a:ext>
            </a:extLst>
          </p:cNvPr>
          <p:cNvSpPr>
            <a:spLocks noGrp="1"/>
          </p:cNvSpPr>
          <p:nvPr>
            <p:ph type="ftr" sz="quarter" idx="11"/>
          </p:nvPr>
        </p:nvSpPr>
        <p:spPr/>
        <p:txBody>
          <a:bodyPr/>
          <a:lstStyle/>
          <a:p>
            <a:endParaRPr lang="fr-MA"/>
          </a:p>
        </p:txBody>
      </p:sp>
      <p:sp>
        <p:nvSpPr>
          <p:cNvPr id="6" name="Espace réservé du numéro de diapositive 5">
            <a:extLst>
              <a:ext uri="{FF2B5EF4-FFF2-40B4-BE49-F238E27FC236}">
                <a16:creationId xmlns:a16="http://schemas.microsoft.com/office/drawing/2014/main" id="{E8177F7B-C6F3-A9D5-F457-F0092F9B25F0}"/>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226243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5932AD-30B9-452F-7ECD-63CC2993F8CA}"/>
              </a:ext>
            </a:extLst>
          </p:cNvPr>
          <p:cNvSpPr>
            <a:spLocks noGrp="1"/>
          </p:cNvSpPr>
          <p:nvPr>
            <p:ph type="title"/>
          </p:nvPr>
        </p:nvSpPr>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78BF7232-4248-F3B7-8AF0-048ADBB84C5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1972C2C4-AFD4-3500-6A2B-79DF70504DF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e la date 4">
            <a:extLst>
              <a:ext uri="{FF2B5EF4-FFF2-40B4-BE49-F238E27FC236}">
                <a16:creationId xmlns:a16="http://schemas.microsoft.com/office/drawing/2014/main" id="{2D1FC2C9-D71D-8FA6-82CF-E5C76376500B}"/>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6" name="Espace réservé du pied de page 5">
            <a:extLst>
              <a:ext uri="{FF2B5EF4-FFF2-40B4-BE49-F238E27FC236}">
                <a16:creationId xmlns:a16="http://schemas.microsoft.com/office/drawing/2014/main" id="{362CADD4-42CC-C563-05C2-89EE275A4233}"/>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A10B378A-8E9B-80FB-E88C-ED5F4BC8BC57}"/>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408051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1C02E8-F376-ADA2-53AA-930E99160DE9}"/>
              </a:ext>
            </a:extLst>
          </p:cNvPr>
          <p:cNvSpPr>
            <a:spLocks noGrp="1"/>
          </p:cNvSpPr>
          <p:nvPr>
            <p:ph type="title"/>
          </p:nvPr>
        </p:nvSpPr>
        <p:spPr>
          <a:xfrm>
            <a:off x="839788" y="365125"/>
            <a:ext cx="10515600" cy="1325563"/>
          </a:xfr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B2464616-652F-EB4D-B4A7-CDCDDA415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876FCD5-327A-F834-F548-FC69857928F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32762987-4CA3-BFC1-F1CB-793E18DAC8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C95CA1F-B833-6D6E-28A4-541A62F6193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7" name="Espace réservé de la date 6">
            <a:extLst>
              <a:ext uri="{FF2B5EF4-FFF2-40B4-BE49-F238E27FC236}">
                <a16:creationId xmlns:a16="http://schemas.microsoft.com/office/drawing/2014/main" id="{703F7329-0815-DE97-AAB3-80C1EA76838E}"/>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8" name="Espace réservé du pied de page 7">
            <a:extLst>
              <a:ext uri="{FF2B5EF4-FFF2-40B4-BE49-F238E27FC236}">
                <a16:creationId xmlns:a16="http://schemas.microsoft.com/office/drawing/2014/main" id="{5496B4C0-26E7-3EC3-FAA7-A75D46AB7591}"/>
              </a:ext>
            </a:extLst>
          </p:cNvPr>
          <p:cNvSpPr>
            <a:spLocks noGrp="1"/>
          </p:cNvSpPr>
          <p:nvPr>
            <p:ph type="ftr" sz="quarter" idx="11"/>
          </p:nvPr>
        </p:nvSpPr>
        <p:spPr/>
        <p:txBody>
          <a:bodyPr/>
          <a:lstStyle/>
          <a:p>
            <a:endParaRPr lang="fr-MA"/>
          </a:p>
        </p:txBody>
      </p:sp>
      <p:sp>
        <p:nvSpPr>
          <p:cNvPr id="9" name="Espace réservé du numéro de diapositive 8">
            <a:extLst>
              <a:ext uri="{FF2B5EF4-FFF2-40B4-BE49-F238E27FC236}">
                <a16:creationId xmlns:a16="http://schemas.microsoft.com/office/drawing/2014/main" id="{35462019-680B-4D3B-1650-07BEDC3DF7F1}"/>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345622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2830FE-F9D7-D6FA-4D28-4243CC40F945}"/>
              </a:ext>
            </a:extLst>
          </p:cNvPr>
          <p:cNvSpPr>
            <a:spLocks noGrp="1"/>
          </p:cNvSpPr>
          <p:nvPr>
            <p:ph type="title"/>
          </p:nvPr>
        </p:nvSpPr>
        <p:spPr/>
        <p:txBody>
          <a:bodyPr/>
          <a:lstStyle/>
          <a:p>
            <a:r>
              <a:rPr lang="fr-FR"/>
              <a:t>Modifiez le style du titre</a:t>
            </a:r>
            <a:endParaRPr lang="fr-MA"/>
          </a:p>
        </p:txBody>
      </p:sp>
      <p:sp>
        <p:nvSpPr>
          <p:cNvPr id="3" name="Espace réservé de la date 2">
            <a:extLst>
              <a:ext uri="{FF2B5EF4-FFF2-40B4-BE49-F238E27FC236}">
                <a16:creationId xmlns:a16="http://schemas.microsoft.com/office/drawing/2014/main" id="{AFA856C0-4E00-7831-079B-3B6EE72A1842}"/>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4" name="Espace réservé du pied de page 3">
            <a:extLst>
              <a:ext uri="{FF2B5EF4-FFF2-40B4-BE49-F238E27FC236}">
                <a16:creationId xmlns:a16="http://schemas.microsoft.com/office/drawing/2014/main" id="{0F9882F3-7522-36CB-6F0D-92339E73E92A}"/>
              </a:ext>
            </a:extLst>
          </p:cNvPr>
          <p:cNvSpPr>
            <a:spLocks noGrp="1"/>
          </p:cNvSpPr>
          <p:nvPr>
            <p:ph type="ftr" sz="quarter" idx="11"/>
          </p:nvPr>
        </p:nvSpPr>
        <p:spPr/>
        <p:txBody>
          <a:bodyPr/>
          <a:lstStyle/>
          <a:p>
            <a:endParaRPr lang="fr-MA"/>
          </a:p>
        </p:txBody>
      </p:sp>
      <p:sp>
        <p:nvSpPr>
          <p:cNvPr id="5" name="Espace réservé du numéro de diapositive 4">
            <a:extLst>
              <a:ext uri="{FF2B5EF4-FFF2-40B4-BE49-F238E27FC236}">
                <a16:creationId xmlns:a16="http://schemas.microsoft.com/office/drawing/2014/main" id="{157049C8-B075-1E28-7B79-DCFA42B310FC}"/>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308803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CA4C168-4EFE-949D-81BC-7104D1397720}"/>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3" name="Espace réservé du pied de page 2">
            <a:extLst>
              <a:ext uri="{FF2B5EF4-FFF2-40B4-BE49-F238E27FC236}">
                <a16:creationId xmlns:a16="http://schemas.microsoft.com/office/drawing/2014/main" id="{6EB1F14B-B640-891E-6F1B-2611A5CC69B7}"/>
              </a:ext>
            </a:extLst>
          </p:cNvPr>
          <p:cNvSpPr>
            <a:spLocks noGrp="1"/>
          </p:cNvSpPr>
          <p:nvPr>
            <p:ph type="ftr" sz="quarter" idx="11"/>
          </p:nvPr>
        </p:nvSpPr>
        <p:spPr/>
        <p:txBody>
          <a:bodyPr/>
          <a:lstStyle/>
          <a:p>
            <a:endParaRPr lang="fr-MA"/>
          </a:p>
        </p:txBody>
      </p:sp>
      <p:sp>
        <p:nvSpPr>
          <p:cNvPr id="4" name="Espace réservé du numéro de diapositive 3">
            <a:extLst>
              <a:ext uri="{FF2B5EF4-FFF2-40B4-BE49-F238E27FC236}">
                <a16:creationId xmlns:a16="http://schemas.microsoft.com/office/drawing/2014/main" id="{1336338B-1002-9D14-95C2-836B5D7F2527}"/>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59561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C99CAD-D48F-30ED-4BD5-6F5C229ABB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48E966DF-D869-75DD-1B5F-9F48EDB4F8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A939ADC8-A14C-6D10-504A-2B5F161B4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53A4656-41A9-1B82-76C0-560E5CD2D75B}"/>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6" name="Espace réservé du pied de page 5">
            <a:extLst>
              <a:ext uri="{FF2B5EF4-FFF2-40B4-BE49-F238E27FC236}">
                <a16:creationId xmlns:a16="http://schemas.microsoft.com/office/drawing/2014/main" id="{3DE147D5-C93A-4E08-46F9-E146EF617F6D}"/>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394D2F59-D8F5-D7E1-1F05-257DB24EBE23}"/>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763033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88DF4E-8BDF-3632-5DBE-E13119FCE6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2CDD510D-7792-8382-BA84-51AEBB7D0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5157069E-11E1-38AC-AD06-5B4C689F2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0806C62-6DC7-44CB-6E1A-CF380EFD2879}"/>
              </a:ext>
            </a:extLst>
          </p:cNvPr>
          <p:cNvSpPr>
            <a:spLocks noGrp="1"/>
          </p:cNvSpPr>
          <p:nvPr>
            <p:ph type="dt" sz="half" idx="10"/>
          </p:nvPr>
        </p:nvSpPr>
        <p:spPr/>
        <p:txBody>
          <a:bodyPr/>
          <a:lstStyle/>
          <a:p>
            <a:fld id="{8D4A0E19-8BCD-4E51-B418-2DCF69948412}" type="datetimeFigureOut">
              <a:rPr lang="fr-MA" smtClean="0"/>
              <a:t>08/11/2024</a:t>
            </a:fld>
            <a:endParaRPr lang="fr-MA"/>
          </a:p>
        </p:txBody>
      </p:sp>
      <p:sp>
        <p:nvSpPr>
          <p:cNvPr id="6" name="Espace réservé du pied de page 5">
            <a:extLst>
              <a:ext uri="{FF2B5EF4-FFF2-40B4-BE49-F238E27FC236}">
                <a16:creationId xmlns:a16="http://schemas.microsoft.com/office/drawing/2014/main" id="{5B9D797D-FBF9-7DE0-5AA4-7AB99E552BEA}"/>
              </a:ext>
            </a:extLst>
          </p:cNvPr>
          <p:cNvSpPr>
            <a:spLocks noGrp="1"/>
          </p:cNvSpPr>
          <p:nvPr>
            <p:ph type="ftr" sz="quarter" idx="11"/>
          </p:nvPr>
        </p:nvSpPr>
        <p:spPr/>
        <p:txBody>
          <a:bodyPr/>
          <a:lstStyle/>
          <a:p>
            <a:endParaRPr lang="fr-MA"/>
          </a:p>
        </p:txBody>
      </p:sp>
      <p:sp>
        <p:nvSpPr>
          <p:cNvPr id="7" name="Espace réservé du numéro de diapositive 6">
            <a:extLst>
              <a:ext uri="{FF2B5EF4-FFF2-40B4-BE49-F238E27FC236}">
                <a16:creationId xmlns:a16="http://schemas.microsoft.com/office/drawing/2014/main" id="{6FD15128-4628-1988-7E65-D19C66D99CDC}"/>
              </a:ext>
            </a:extLst>
          </p:cNvPr>
          <p:cNvSpPr>
            <a:spLocks noGrp="1"/>
          </p:cNvSpPr>
          <p:nvPr>
            <p:ph type="sldNum" sz="quarter" idx="12"/>
          </p:nvPr>
        </p:nvSpPr>
        <p:spPr/>
        <p:txBody>
          <a:bodyPr/>
          <a:lstStyle/>
          <a:p>
            <a:fld id="{8C4D0872-800A-4B32-A0DD-D89BEF26B92E}" type="slidenum">
              <a:rPr lang="fr-MA" smtClean="0"/>
              <a:t>‹N°›</a:t>
            </a:fld>
            <a:endParaRPr lang="fr-MA"/>
          </a:p>
        </p:txBody>
      </p:sp>
    </p:spTree>
    <p:extLst>
      <p:ext uri="{BB962C8B-B14F-4D97-AF65-F5344CB8AC3E}">
        <p14:creationId xmlns:p14="http://schemas.microsoft.com/office/powerpoint/2010/main" val="660555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278CEDE-07C7-5038-049C-02E2712E71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D6911051-2D1A-8CB7-0ED1-0DD36D5825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e la date 3">
            <a:extLst>
              <a:ext uri="{FF2B5EF4-FFF2-40B4-BE49-F238E27FC236}">
                <a16:creationId xmlns:a16="http://schemas.microsoft.com/office/drawing/2014/main" id="{DB209E0E-6286-DF59-692A-760511555F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4A0E19-8BCD-4E51-B418-2DCF69948412}" type="datetimeFigureOut">
              <a:rPr lang="fr-MA" smtClean="0"/>
              <a:t>08/11/2024</a:t>
            </a:fld>
            <a:endParaRPr lang="fr-MA"/>
          </a:p>
        </p:txBody>
      </p:sp>
      <p:sp>
        <p:nvSpPr>
          <p:cNvPr id="5" name="Espace réservé du pied de page 4">
            <a:extLst>
              <a:ext uri="{FF2B5EF4-FFF2-40B4-BE49-F238E27FC236}">
                <a16:creationId xmlns:a16="http://schemas.microsoft.com/office/drawing/2014/main" id="{79F80DF2-B38B-D7B9-D201-868E1ABD9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MA"/>
          </a:p>
        </p:txBody>
      </p:sp>
      <p:sp>
        <p:nvSpPr>
          <p:cNvPr id="6" name="Espace réservé du numéro de diapositive 5">
            <a:extLst>
              <a:ext uri="{FF2B5EF4-FFF2-40B4-BE49-F238E27FC236}">
                <a16:creationId xmlns:a16="http://schemas.microsoft.com/office/drawing/2014/main" id="{855CB23A-4A5D-51A2-EE01-477BFAADEA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4D0872-800A-4B32-A0DD-D89BEF26B92E}" type="slidenum">
              <a:rPr lang="fr-MA" smtClean="0"/>
              <a:t>‹N°›</a:t>
            </a:fld>
            <a:endParaRPr lang="fr-MA"/>
          </a:p>
        </p:txBody>
      </p:sp>
    </p:spTree>
    <p:extLst>
      <p:ext uri="{BB962C8B-B14F-4D97-AF65-F5344CB8AC3E}">
        <p14:creationId xmlns:p14="http://schemas.microsoft.com/office/powerpoint/2010/main" val="734992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elmahdi.bouja@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Police, Graphique, logo, symbole&#10;&#10;Description générée automatiquement">
            <a:extLst>
              <a:ext uri="{FF2B5EF4-FFF2-40B4-BE49-F238E27FC236}">
                <a16:creationId xmlns:a16="http://schemas.microsoft.com/office/drawing/2014/main" id="{5095C855-4C1C-507E-7AF7-1066C7212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167" y="77308"/>
            <a:ext cx="3446520" cy="1228281"/>
          </a:xfrm>
          <a:prstGeom prst="rect">
            <a:avLst/>
          </a:prstGeom>
        </p:spPr>
      </p:pic>
      <p:pic>
        <p:nvPicPr>
          <p:cNvPr id="7" name="Image 6" descr="Une image contenant texte, Police, capture d’écran, Graphique&#10;&#10;Description générée automatiquement">
            <a:extLst>
              <a:ext uri="{FF2B5EF4-FFF2-40B4-BE49-F238E27FC236}">
                <a16:creationId xmlns:a16="http://schemas.microsoft.com/office/drawing/2014/main" id="{55C5A499-944E-4CA7-C962-E9C1BD23D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8389" y="531630"/>
            <a:ext cx="2590091" cy="616688"/>
          </a:xfrm>
          <a:prstGeom prst="rect">
            <a:avLst/>
          </a:prstGeom>
        </p:spPr>
      </p:pic>
      <p:sp>
        <p:nvSpPr>
          <p:cNvPr id="8" name="ZoneTexte 7">
            <a:extLst>
              <a:ext uri="{FF2B5EF4-FFF2-40B4-BE49-F238E27FC236}">
                <a16:creationId xmlns:a16="http://schemas.microsoft.com/office/drawing/2014/main" id="{D640E15A-E8A2-28C4-D13D-73A049346A0A}"/>
              </a:ext>
            </a:extLst>
          </p:cNvPr>
          <p:cNvSpPr txBox="1"/>
          <p:nvPr/>
        </p:nvSpPr>
        <p:spPr>
          <a:xfrm>
            <a:off x="4136065" y="1860727"/>
            <a:ext cx="4079065" cy="1015663"/>
          </a:xfrm>
          <a:prstGeom prst="rect">
            <a:avLst/>
          </a:prstGeom>
          <a:noFill/>
        </p:spPr>
        <p:txBody>
          <a:bodyPr wrap="none" rtlCol="0">
            <a:spAutoFit/>
          </a:bodyPr>
          <a:lstStyle/>
          <a:p>
            <a:pPr algn="ctr"/>
            <a:r>
              <a:rPr lang="fr-FR" dirty="0"/>
              <a:t>Année universitaire : 2023/2024</a:t>
            </a:r>
          </a:p>
          <a:p>
            <a:endParaRPr lang="fr-FR" dirty="0"/>
          </a:p>
          <a:p>
            <a:r>
              <a:rPr lang="fr-FR" sz="2400" b="1" dirty="0"/>
              <a:t>3ème année cycle ingénieur</a:t>
            </a:r>
            <a:endParaRPr lang="fr-MA" sz="2400" b="1" dirty="0"/>
          </a:p>
        </p:txBody>
      </p:sp>
      <p:sp>
        <p:nvSpPr>
          <p:cNvPr id="10" name="ZoneTexte 9">
            <a:extLst>
              <a:ext uri="{FF2B5EF4-FFF2-40B4-BE49-F238E27FC236}">
                <a16:creationId xmlns:a16="http://schemas.microsoft.com/office/drawing/2014/main" id="{5E9C7036-D662-EBA6-EF93-E2ECE573B758}"/>
              </a:ext>
            </a:extLst>
          </p:cNvPr>
          <p:cNvSpPr txBox="1"/>
          <p:nvPr/>
        </p:nvSpPr>
        <p:spPr>
          <a:xfrm>
            <a:off x="3047114" y="3095199"/>
            <a:ext cx="6097772" cy="584775"/>
          </a:xfrm>
          <a:prstGeom prst="rect">
            <a:avLst/>
          </a:prstGeom>
          <a:noFill/>
        </p:spPr>
        <p:txBody>
          <a:bodyPr wrap="square">
            <a:spAutoFit/>
          </a:bodyPr>
          <a:lstStyle/>
          <a:p>
            <a:pPr algn="ctr"/>
            <a:r>
              <a:rPr lang="fr-FR" sz="3200" b="1" dirty="0"/>
              <a:t>Rapport de PFE</a:t>
            </a:r>
            <a:endParaRPr lang="fr-MA" sz="3200" b="1" dirty="0"/>
          </a:p>
        </p:txBody>
      </p:sp>
      <p:sp>
        <p:nvSpPr>
          <p:cNvPr id="13" name="ZoneTexte 12">
            <a:extLst>
              <a:ext uri="{FF2B5EF4-FFF2-40B4-BE49-F238E27FC236}">
                <a16:creationId xmlns:a16="http://schemas.microsoft.com/office/drawing/2014/main" id="{8C8D054A-7724-35EA-0334-9D19AE641112}"/>
              </a:ext>
            </a:extLst>
          </p:cNvPr>
          <p:cNvSpPr txBox="1"/>
          <p:nvPr/>
        </p:nvSpPr>
        <p:spPr>
          <a:xfrm>
            <a:off x="2523736" y="3898783"/>
            <a:ext cx="7144527" cy="646331"/>
          </a:xfrm>
          <a:prstGeom prst="rect">
            <a:avLst/>
          </a:prstGeom>
          <a:noFill/>
        </p:spPr>
        <p:txBody>
          <a:bodyPr wrap="square">
            <a:spAutoFit/>
          </a:bodyPr>
          <a:lstStyle/>
          <a:p>
            <a:pPr algn="ctr"/>
            <a:r>
              <a:rPr lang="fr-FR" dirty="0"/>
              <a:t>Développement d’un projet pour SOLUDIAMAGHREB concernant le système d’information pour la gestion des Marches</a:t>
            </a:r>
            <a:endParaRPr lang="fr-MA" sz="2400" b="1" dirty="0"/>
          </a:p>
        </p:txBody>
      </p:sp>
      <p:graphicFrame>
        <p:nvGraphicFramePr>
          <p:cNvPr id="15" name="Tableau 14">
            <a:extLst>
              <a:ext uri="{FF2B5EF4-FFF2-40B4-BE49-F238E27FC236}">
                <a16:creationId xmlns:a16="http://schemas.microsoft.com/office/drawing/2014/main" id="{249C621A-DF25-AB7A-9058-143265A5911A}"/>
              </a:ext>
            </a:extLst>
          </p:cNvPr>
          <p:cNvGraphicFramePr>
            <a:graphicFrameLocks noGrp="1"/>
          </p:cNvGraphicFramePr>
          <p:nvPr>
            <p:extLst>
              <p:ext uri="{D42A27DB-BD31-4B8C-83A1-F6EECF244321}">
                <p14:modId xmlns:p14="http://schemas.microsoft.com/office/powerpoint/2010/main" val="2466653381"/>
              </p:ext>
            </p:extLst>
          </p:nvPr>
        </p:nvGraphicFramePr>
        <p:xfrm>
          <a:off x="2111595" y="4763922"/>
          <a:ext cx="8308312" cy="1864771"/>
        </p:xfrm>
        <a:graphic>
          <a:graphicData uri="http://schemas.openxmlformats.org/drawingml/2006/table">
            <a:tbl>
              <a:tblPr firstRow="1" bandRow="1">
                <a:tableStyleId>{5940675A-B579-460E-94D1-54222C63F5DA}</a:tableStyleId>
              </a:tblPr>
              <a:tblGrid>
                <a:gridCol w="2885707">
                  <a:extLst>
                    <a:ext uri="{9D8B030D-6E8A-4147-A177-3AD203B41FA5}">
                      <a16:colId xmlns:a16="http://schemas.microsoft.com/office/drawing/2014/main" val="4277643170"/>
                    </a:ext>
                  </a:extLst>
                </a:gridCol>
                <a:gridCol w="5422605">
                  <a:extLst>
                    <a:ext uri="{9D8B030D-6E8A-4147-A177-3AD203B41FA5}">
                      <a16:colId xmlns:a16="http://schemas.microsoft.com/office/drawing/2014/main" val="675523711"/>
                    </a:ext>
                  </a:extLst>
                </a:gridCol>
              </a:tblGrid>
              <a:tr h="584611">
                <a:tc>
                  <a:txBody>
                    <a:bodyPr/>
                    <a:lstStyle/>
                    <a:p>
                      <a:pPr algn="l"/>
                      <a:r>
                        <a:rPr lang="fr-FR" dirty="0"/>
                        <a:t>Etudiant</a:t>
                      </a:r>
                      <a:endParaRPr lang="fr-MA" dirty="0"/>
                    </a:p>
                  </a:txBody>
                  <a:tcPr/>
                </a:tc>
                <a:tc>
                  <a:txBody>
                    <a:bodyPr/>
                    <a:lstStyle/>
                    <a:p>
                      <a:r>
                        <a:rPr lang="fr-FR" dirty="0"/>
                        <a:t>ELMAHDI BOUJA</a:t>
                      </a:r>
                    </a:p>
                    <a:p>
                      <a:r>
                        <a:rPr lang="fr-MA" dirty="0"/>
                        <a:t> Courriel : </a:t>
                      </a:r>
                      <a:r>
                        <a:rPr lang="fr-MA" dirty="0">
                          <a:hlinkClick r:id="rId4"/>
                        </a:rPr>
                        <a:t>elmahdi.bouja@gmail.com</a:t>
                      </a:r>
                      <a:endParaRPr lang="fr-MA" dirty="0"/>
                    </a:p>
                  </a:txBody>
                  <a:tcPr/>
                </a:tc>
                <a:extLst>
                  <a:ext uri="{0D108BD9-81ED-4DB2-BD59-A6C34878D82A}">
                    <a16:rowId xmlns:a16="http://schemas.microsoft.com/office/drawing/2014/main" val="2730189483"/>
                  </a:ext>
                </a:extLst>
              </a:tr>
              <a:tr h="584611">
                <a:tc>
                  <a:txBody>
                    <a:bodyPr/>
                    <a:lstStyle/>
                    <a:p>
                      <a:r>
                        <a:rPr lang="fr-FR" dirty="0"/>
                        <a:t>Entreprise d’accueil</a:t>
                      </a:r>
                      <a:endParaRPr lang="fr-MA" dirty="0"/>
                    </a:p>
                  </a:txBody>
                  <a:tcPr/>
                </a:tc>
                <a:tc>
                  <a:txBody>
                    <a:bodyPr/>
                    <a:lstStyle/>
                    <a:p>
                      <a:r>
                        <a:rPr lang="fr-FR" dirty="0"/>
                        <a:t>SOLUDIA MAGHREB</a:t>
                      </a:r>
                    </a:p>
                    <a:p>
                      <a:r>
                        <a:rPr lang="fr-FR" dirty="0"/>
                        <a:t>Adresse : Angle avenue de Fès et de la résistance</a:t>
                      </a:r>
                      <a:endParaRPr lang="fr-MA" dirty="0"/>
                    </a:p>
                  </a:txBody>
                  <a:tcPr/>
                </a:tc>
                <a:extLst>
                  <a:ext uri="{0D108BD9-81ED-4DB2-BD59-A6C34878D82A}">
                    <a16:rowId xmlns:a16="http://schemas.microsoft.com/office/drawing/2014/main" val="2453336083"/>
                  </a:ext>
                </a:extLst>
              </a:tr>
              <a:tr h="584611">
                <a:tc>
                  <a:txBody>
                    <a:bodyPr/>
                    <a:lstStyle/>
                    <a:p>
                      <a:r>
                        <a:rPr lang="fr-FR" dirty="0"/>
                        <a:t>Date de la soutenance</a:t>
                      </a:r>
                      <a:endParaRPr lang="fr-MA" dirty="0"/>
                    </a:p>
                  </a:txBody>
                  <a:tcPr/>
                </a:tc>
                <a:tc>
                  <a:txBody>
                    <a:bodyPr/>
                    <a:lstStyle/>
                    <a:p>
                      <a:r>
                        <a:rPr lang="fr-FR" dirty="0"/>
                        <a:t>Le 12 Novembre 2024</a:t>
                      </a:r>
                      <a:endParaRPr lang="fr-MA" dirty="0"/>
                    </a:p>
                  </a:txBody>
                  <a:tcPr/>
                </a:tc>
                <a:extLst>
                  <a:ext uri="{0D108BD9-81ED-4DB2-BD59-A6C34878D82A}">
                    <a16:rowId xmlns:a16="http://schemas.microsoft.com/office/drawing/2014/main" val="2637138668"/>
                  </a:ext>
                </a:extLst>
              </a:tr>
            </a:tbl>
          </a:graphicData>
        </a:graphic>
      </p:graphicFrame>
    </p:spTree>
    <p:extLst>
      <p:ext uri="{BB962C8B-B14F-4D97-AF65-F5344CB8AC3E}">
        <p14:creationId xmlns:p14="http://schemas.microsoft.com/office/powerpoint/2010/main" val="276595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75A2CE4-D1CD-2EEF-78C7-3A7679483D86}"/>
              </a:ext>
            </a:extLst>
          </p:cNvPr>
          <p:cNvSpPr txBox="1"/>
          <p:nvPr/>
        </p:nvSpPr>
        <p:spPr>
          <a:xfrm>
            <a:off x="925033" y="510363"/>
            <a:ext cx="9759005" cy="2308324"/>
          </a:xfrm>
          <a:prstGeom prst="rect">
            <a:avLst/>
          </a:prstGeom>
          <a:noFill/>
        </p:spPr>
        <p:txBody>
          <a:bodyPr wrap="square" rtlCol="0">
            <a:spAutoFit/>
          </a:bodyPr>
          <a:lstStyle/>
          <a:p>
            <a:r>
              <a:rPr lang="fr-FR" dirty="0"/>
              <a:t>Notre tableau de bord contient la gestion de vos propres dossiers de services de marché : </a:t>
            </a:r>
          </a:p>
          <a:p>
            <a:endParaRPr lang="fr-FR" dirty="0"/>
          </a:p>
          <a:p>
            <a:endParaRPr lang="fr-MA" dirty="0"/>
          </a:p>
          <a:p>
            <a:r>
              <a:rPr lang="fr-MA" dirty="0"/>
              <a:t>         </a:t>
            </a:r>
            <a:r>
              <a:rPr lang="fr-MA" b="1" dirty="0"/>
              <a:t>  - BORDEREAU DES PRIX : </a:t>
            </a:r>
          </a:p>
          <a:p>
            <a:r>
              <a:rPr lang="fr-MA" dirty="0"/>
              <a:t>	</a:t>
            </a:r>
            <a:r>
              <a:rPr lang="fr-FR" dirty="0"/>
              <a:t> Génère une appel d'offre et afficher toutes Liste de appel d'offre </a:t>
            </a:r>
          </a:p>
          <a:p>
            <a:endParaRPr lang="fr-FR" dirty="0"/>
          </a:p>
          <a:p>
            <a:r>
              <a:rPr lang="fr-FR" dirty="0"/>
              <a:t>          - </a:t>
            </a:r>
            <a:r>
              <a:rPr lang="fr-MA" b="1" i="0" dirty="0">
                <a:solidFill>
                  <a:srgbClr val="1F1F1F"/>
                </a:solidFill>
                <a:effectLst/>
                <a:latin typeface="Aptos (Corps)"/>
              </a:rPr>
              <a:t>ACTE D'ENGAGEMENT : </a:t>
            </a:r>
          </a:p>
          <a:p>
            <a:r>
              <a:rPr lang="fr-MA" b="1" dirty="0">
                <a:solidFill>
                  <a:srgbClr val="1F1F1F"/>
                </a:solidFill>
                <a:latin typeface="Aptos (Corps)"/>
              </a:rPr>
              <a:t> </a:t>
            </a:r>
            <a:r>
              <a:rPr lang="fr-FR" b="1" dirty="0">
                <a:solidFill>
                  <a:srgbClr val="1F1F1F"/>
                </a:solidFill>
                <a:latin typeface="Aptos (Corps)"/>
              </a:rPr>
              <a:t>                     </a:t>
            </a:r>
            <a:r>
              <a:rPr lang="fr-FR" dirty="0">
                <a:solidFill>
                  <a:srgbClr val="1F1F1F"/>
                </a:solidFill>
                <a:latin typeface="Aptos (Corps)"/>
              </a:rPr>
              <a:t>il génère la ACTE D'ENGAGEMENT</a:t>
            </a:r>
            <a:endParaRPr lang="fr-MA" dirty="0">
              <a:latin typeface="Aptos (Corps)"/>
            </a:endParaRPr>
          </a:p>
        </p:txBody>
      </p:sp>
    </p:spTree>
    <p:extLst>
      <p:ext uri="{BB962C8B-B14F-4D97-AF65-F5344CB8AC3E}">
        <p14:creationId xmlns:p14="http://schemas.microsoft.com/office/powerpoint/2010/main" val="322496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Page web, Icône d’ordinateur&#10;&#10;Description générée automatiquement">
            <a:extLst>
              <a:ext uri="{FF2B5EF4-FFF2-40B4-BE49-F238E27FC236}">
                <a16:creationId xmlns:a16="http://schemas.microsoft.com/office/drawing/2014/main" id="{BE83A44C-79D6-1901-8DCD-74C2E54A6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730"/>
            <a:ext cx="12192000" cy="6241312"/>
          </a:xfrm>
          <a:prstGeom prst="rect">
            <a:avLst/>
          </a:prstGeom>
        </p:spPr>
      </p:pic>
    </p:spTree>
    <p:extLst>
      <p:ext uri="{BB962C8B-B14F-4D97-AF65-F5344CB8AC3E}">
        <p14:creationId xmlns:p14="http://schemas.microsoft.com/office/powerpoint/2010/main" val="266386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capture d’écran, Icône d’ordinateur&#10;&#10;Description générée automatiquement">
            <a:extLst>
              <a:ext uri="{FF2B5EF4-FFF2-40B4-BE49-F238E27FC236}">
                <a16:creationId xmlns:a16="http://schemas.microsoft.com/office/drawing/2014/main" id="{4B04D4CC-2393-B516-9179-ACF3906A7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3" y="676133"/>
            <a:ext cx="12122773" cy="6054276"/>
          </a:xfrm>
          <a:prstGeom prst="rect">
            <a:avLst/>
          </a:prstGeom>
        </p:spPr>
      </p:pic>
    </p:spTree>
    <p:extLst>
      <p:ext uri="{BB962C8B-B14F-4D97-AF65-F5344CB8AC3E}">
        <p14:creationId xmlns:p14="http://schemas.microsoft.com/office/powerpoint/2010/main" val="4178565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nombre, Police&#10;&#10;Description générée automatiquement">
            <a:extLst>
              <a:ext uri="{FF2B5EF4-FFF2-40B4-BE49-F238E27FC236}">
                <a16:creationId xmlns:a16="http://schemas.microsoft.com/office/drawing/2014/main" id="{A4BF8A24-C71B-53D0-ED05-399515D8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0" y="612630"/>
            <a:ext cx="12040219" cy="6032719"/>
          </a:xfrm>
          <a:prstGeom prst="rect">
            <a:avLst/>
          </a:prstGeom>
        </p:spPr>
      </p:pic>
    </p:spTree>
    <p:extLst>
      <p:ext uri="{BB962C8B-B14F-4D97-AF65-F5344CB8AC3E}">
        <p14:creationId xmlns:p14="http://schemas.microsoft.com/office/powerpoint/2010/main" val="346777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logiciel, Icône d’ordinateur, Page web&#10;&#10;Description générée automatiquement">
            <a:extLst>
              <a:ext uri="{FF2B5EF4-FFF2-40B4-BE49-F238E27FC236}">
                <a16:creationId xmlns:a16="http://schemas.microsoft.com/office/drawing/2014/main" id="{4FF93AB1-4DCC-245F-6E36-86295949D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7" y="622155"/>
            <a:ext cx="12167225" cy="6044459"/>
          </a:xfrm>
          <a:prstGeom prst="rect">
            <a:avLst/>
          </a:prstGeom>
        </p:spPr>
      </p:pic>
    </p:spTree>
    <p:extLst>
      <p:ext uri="{BB962C8B-B14F-4D97-AF65-F5344CB8AC3E}">
        <p14:creationId xmlns:p14="http://schemas.microsoft.com/office/powerpoint/2010/main" val="263292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logiciel, Icône d’ordinateur, Page web&#10;&#10;Description générée automatiquement">
            <a:extLst>
              <a:ext uri="{FF2B5EF4-FFF2-40B4-BE49-F238E27FC236}">
                <a16:creationId xmlns:a16="http://schemas.microsoft.com/office/drawing/2014/main" id="{F087B144-925A-FF01-FB8B-6A154C559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93" y="634856"/>
            <a:ext cx="11938614" cy="5904167"/>
          </a:xfrm>
          <a:prstGeom prst="rect">
            <a:avLst/>
          </a:prstGeom>
        </p:spPr>
      </p:pic>
    </p:spTree>
    <p:extLst>
      <p:ext uri="{BB962C8B-B14F-4D97-AF65-F5344CB8AC3E}">
        <p14:creationId xmlns:p14="http://schemas.microsoft.com/office/powerpoint/2010/main" val="428176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nombre, Police&#10;&#10;Description générée automatiquement">
            <a:extLst>
              <a:ext uri="{FF2B5EF4-FFF2-40B4-BE49-F238E27FC236}">
                <a16:creationId xmlns:a16="http://schemas.microsoft.com/office/drawing/2014/main" id="{F3F5B190-97DC-8440-3241-3DA4C61F9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20" y="627322"/>
            <a:ext cx="11843359" cy="5890436"/>
          </a:xfrm>
          <a:prstGeom prst="rect">
            <a:avLst/>
          </a:prstGeom>
        </p:spPr>
      </p:pic>
    </p:spTree>
    <p:extLst>
      <p:ext uri="{BB962C8B-B14F-4D97-AF65-F5344CB8AC3E}">
        <p14:creationId xmlns:p14="http://schemas.microsoft.com/office/powerpoint/2010/main" val="267297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Police, Graphique, logo, symbole&#10;&#10;Description générée automatiquement">
            <a:extLst>
              <a:ext uri="{FF2B5EF4-FFF2-40B4-BE49-F238E27FC236}">
                <a16:creationId xmlns:a16="http://schemas.microsoft.com/office/drawing/2014/main" id="{88B707B0-4197-B107-E355-33C60DD90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167" y="106321"/>
            <a:ext cx="2619230" cy="933449"/>
          </a:xfrm>
          <a:prstGeom prst="rect">
            <a:avLst/>
          </a:prstGeom>
        </p:spPr>
      </p:pic>
      <p:pic>
        <p:nvPicPr>
          <p:cNvPr id="3" name="Image 2" descr="Une image contenant texte, Police, capture d’écran, Graphique&#10;&#10;Description générée automatiquement">
            <a:extLst>
              <a:ext uri="{FF2B5EF4-FFF2-40B4-BE49-F238E27FC236}">
                <a16:creationId xmlns:a16="http://schemas.microsoft.com/office/drawing/2014/main" id="{74BE0791-63BE-FEEF-1835-86D8C626B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8389" y="413837"/>
            <a:ext cx="1968377" cy="468661"/>
          </a:xfrm>
          <a:prstGeom prst="rect">
            <a:avLst/>
          </a:prstGeom>
        </p:spPr>
      </p:pic>
      <p:sp>
        <p:nvSpPr>
          <p:cNvPr id="4" name="ZoneTexte 3">
            <a:extLst>
              <a:ext uri="{FF2B5EF4-FFF2-40B4-BE49-F238E27FC236}">
                <a16:creationId xmlns:a16="http://schemas.microsoft.com/office/drawing/2014/main" id="{A2E8CA61-7337-3E1D-4F17-D40DFFFE88D3}"/>
              </a:ext>
            </a:extLst>
          </p:cNvPr>
          <p:cNvSpPr txBox="1"/>
          <p:nvPr/>
        </p:nvSpPr>
        <p:spPr>
          <a:xfrm>
            <a:off x="659219" y="1743740"/>
            <a:ext cx="2980047" cy="523220"/>
          </a:xfrm>
          <a:prstGeom prst="rect">
            <a:avLst/>
          </a:prstGeom>
          <a:noFill/>
        </p:spPr>
        <p:txBody>
          <a:bodyPr wrap="none" rtlCol="0">
            <a:spAutoFit/>
          </a:bodyPr>
          <a:lstStyle/>
          <a:p>
            <a:r>
              <a:rPr lang="fr-MA" sz="2800" b="1" dirty="0">
                <a:solidFill>
                  <a:srgbClr val="0070C0"/>
                </a:solidFill>
              </a:rPr>
              <a:t>1) Problématique</a:t>
            </a:r>
          </a:p>
        </p:txBody>
      </p:sp>
      <p:sp>
        <p:nvSpPr>
          <p:cNvPr id="5" name="ZoneTexte 4">
            <a:extLst>
              <a:ext uri="{FF2B5EF4-FFF2-40B4-BE49-F238E27FC236}">
                <a16:creationId xmlns:a16="http://schemas.microsoft.com/office/drawing/2014/main" id="{25EB24B4-1B64-8B26-07E6-9FD8092CC713}"/>
              </a:ext>
            </a:extLst>
          </p:cNvPr>
          <p:cNvSpPr txBox="1"/>
          <p:nvPr/>
        </p:nvSpPr>
        <p:spPr>
          <a:xfrm>
            <a:off x="1052623" y="2381692"/>
            <a:ext cx="9813851" cy="1477328"/>
          </a:xfrm>
          <a:prstGeom prst="rect">
            <a:avLst/>
          </a:prstGeom>
          <a:noFill/>
        </p:spPr>
        <p:txBody>
          <a:bodyPr wrap="square" rtlCol="0">
            <a:spAutoFit/>
          </a:bodyPr>
          <a:lstStyle/>
          <a:p>
            <a:r>
              <a:rPr lang="fr-FR" dirty="0"/>
              <a:t>La gestion des marchés publics ou privés est un processus complexe et critique pour les entreprises et les organisations gouvernementales. Elle implique la coordination de plusieurs étapes, depuis la publication des appels d'offres jusqu'à la clôture des contrats, en passant par la sélection des fournisseurs, la gestion des paiements et le suivi des livrables. Cette complexité engendre plusieurs défis majeurs :</a:t>
            </a:r>
            <a:endParaRPr lang="fr-MA" dirty="0"/>
          </a:p>
        </p:txBody>
      </p:sp>
      <p:sp>
        <p:nvSpPr>
          <p:cNvPr id="10" name="ZoneTexte 9">
            <a:extLst>
              <a:ext uri="{FF2B5EF4-FFF2-40B4-BE49-F238E27FC236}">
                <a16:creationId xmlns:a16="http://schemas.microsoft.com/office/drawing/2014/main" id="{D9882E31-F52D-D6E6-8743-6B7543E33B19}"/>
              </a:ext>
            </a:extLst>
          </p:cNvPr>
          <p:cNvSpPr txBox="1"/>
          <p:nvPr/>
        </p:nvSpPr>
        <p:spPr>
          <a:xfrm>
            <a:off x="1186359" y="3989736"/>
            <a:ext cx="9952075" cy="2862322"/>
          </a:xfrm>
          <a:prstGeom prst="rect">
            <a:avLst/>
          </a:prstGeom>
          <a:noFill/>
        </p:spPr>
        <p:txBody>
          <a:bodyPr wrap="square" rtlCol="0">
            <a:spAutoFit/>
          </a:bodyPr>
          <a:lstStyle/>
          <a:p>
            <a:pPr marL="342900" indent="-342900">
              <a:buAutoNum type="arabicParenR"/>
            </a:pPr>
            <a:r>
              <a:rPr lang="fr-FR" b="1" dirty="0"/>
              <a:t>Manque d'efficacité et de traçabilité</a:t>
            </a:r>
            <a:r>
              <a:rPr lang="fr-FR" dirty="0"/>
              <a:t> : Le processus est souvent géré manuellement ou via des systèmes disparates, ce qui entraîne une perte de temps et un manque de traçabilité des informations.</a:t>
            </a:r>
          </a:p>
          <a:p>
            <a:pPr marL="342900" indent="-342900">
              <a:buAutoNum type="arabicParenR"/>
            </a:pPr>
            <a:endParaRPr lang="fr-FR" dirty="0"/>
          </a:p>
          <a:p>
            <a:pPr marL="342900" indent="-342900">
              <a:buAutoNum type="arabicParenR"/>
            </a:pPr>
            <a:r>
              <a:rPr lang="fr-FR" b="1" dirty="0"/>
              <a:t>Risque d'erreurs</a:t>
            </a:r>
            <a:r>
              <a:rPr lang="fr-FR" dirty="0"/>
              <a:t> : L'absence d'automatisation accroît le risque d'erreurs dans la gestion des offres, des contrats, et des paiements.</a:t>
            </a:r>
          </a:p>
          <a:p>
            <a:pPr marL="342900" indent="-342900">
              <a:buAutoNum type="arabicParenR"/>
            </a:pPr>
            <a:endParaRPr lang="fr-FR" dirty="0"/>
          </a:p>
          <a:p>
            <a:pPr marL="342900" indent="-342900">
              <a:buAutoNum type="arabicParenR"/>
            </a:pPr>
            <a:r>
              <a:rPr lang="fr-FR" b="1" dirty="0"/>
              <a:t>Conformité et transparence</a:t>
            </a:r>
            <a:r>
              <a:rPr lang="fr-FR" dirty="0"/>
              <a:t> : Les organisations doivent se conformer aux réglementations strictes en matière de transparence et de gestion des marchés publics, ce qui devient difficile sans une gestion centralisée.</a:t>
            </a:r>
            <a:endParaRPr lang="fr-MA" dirty="0"/>
          </a:p>
        </p:txBody>
      </p:sp>
    </p:spTree>
    <p:extLst>
      <p:ext uri="{BB962C8B-B14F-4D97-AF65-F5344CB8AC3E}">
        <p14:creationId xmlns:p14="http://schemas.microsoft.com/office/powerpoint/2010/main" val="317741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4CEFD86-7A65-F517-D948-7BCE2AFCAE77}"/>
              </a:ext>
            </a:extLst>
          </p:cNvPr>
          <p:cNvSpPr txBox="1"/>
          <p:nvPr/>
        </p:nvSpPr>
        <p:spPr>
          <a:xfrm>
            <a:off x="1275908" y="372140"/>
            <a:ext cx="10175358" cy="1754326"/>
          </a:xfrm>
          <a:prstGeom prst="rect">
            <a:avLst/>
          </a:prstGeom>
          <a:noFill/>
        </p:spPr>
        <p:txBody>
          <a:bodyPr wrap="square" rtlCol="0">
            <a:spAutoFit/>
          </a:bodyPr>
          <a:lstStyle/>
          <a:p>
            <a:pPr marL="342900" indent="-342900">
              <a:buAutoNum type="arabicParenR" startAt="4"/>
            </a:pPr>
            <a:r>
              <a:rPr lang="fr-FR" b="1" dirty="0"/>
              <a:t>Suivi des échéances et performance des fournisseurs</a:t>
            </a:r>
            <a:r>
              <a:rPr lang="fr-FR" dirty="0"/>
              <a:t> : Les contrats ont des échéances          précises, et le suivi de la performance des fournisseurs est souvent négligé en raison du manque de visibilité.</a:t>
            </a:r>
          </a:p>
          <a:p>
            <a:pPr marL="342900" indent="-342900">
              <a:buAutoNum type="arabicParenR" startAt="4"/>
            </a:pPr>
            <a:r>
              <a:rPr lang="fr-FR" b="1" dirty="0"/>
              <a:t>Gestion sécurisée des données</a:t>
            </a:r>
            <a:r>
              <a:rPr lang="fr-FR" dirty="0"/>
              <a:t> : Les informations liées aux marchés sont sensibles et nécessitent des mesures de sécurité strictes pour éviter les fuites de données.</a:t>
            </a:r>
          </a:p>
          <a:p>
            <a:pPr marL="342900" indent="-342900">
              <a:buAutoNum type="arabicParenR" startAt="4"/>
            </a:pPr>
            <a:endParaRPr lang="fr-MA" dirty="0"/>
          </a:p>
        </p:txBody>
      </p:sp>
      <p:sp>
        <p:nvSpPr>
          <p:cNvPr id="3" name="ZoneTexte 2">
            <a:extLst>
              <a:ext uri="{FF2B5EF4-FFF2-40B4-BE49-F238E27FC236}">
                <a16:creationId xmlns:a16="http://schemas.microsoft.com/office/drawing/2014/main" id="{557C96B0-D032-C9C1-8113-330BA656F17F}"/>
              </a:ext>
            </a:extLst>
          </p:cNvPr>
          <p:cNvSpPr txBox="1"/>
          <p:nvPr/>
        </p:nvSpPr>
        <p:spPr>
          <a:xfrm>
            <a:off x="1095152" y="2015283"/>
            <a:ext cx="1587294" cy="575542"/>
          </a:xfrm>
          <a:prstGeom prst="rect">
            <a:avLst/>
          </a:prstGeom>
          <a:noFill/>
        </p:spPr>
        <p:txBody>
          <a:bodyPr wrap="none" rtlCol="0">
            <a:spAutoFit/>
          </a:bodyPr>
          <a:lstStyle/>
          <a:p>
            <a:r>
              <a:rPr lang="fr-MA" sz="2800" b="1" dirty="0">
                <a:solidFill>
                  <a:srgbClr val="0070C0"/>
                </a:solidFill>
              </a:rPr>
              <a:t>Concept</a:t>
            </a:r>
          </a:p>
        </p:txBody>
      </p:sp>
      <p:sp>
        <p:nvSpPr>
          <p:cNvPr id="5" name="ZoneTexte 4">
            <a:extLst>
              <a:ext uri="{FF2B5EF4-FFF2-40B4-BE49-F238E27FC236}">
                <a16:creationId xmlns:a16="http://schemas.microsoft.com/office/drawing/2014/main" id="{BB905BD4-9C94-84C9-FAEA-8592D19D2290}"/>
              </a:ext>
            </a:extLst>
          </p:cNvPr>
          <p:cNvSpPr txBox="1"/>
          <p:nvPr/>
        </p:nvSpPr>
        <p:spPr>
          <a:xfrm>
            <a:off x="1392866" y="2743198"/>
            <a:ext cx="10430539" cy="1200329"/>
          </a:xfrm>
          <a:prstGeom prst="rect">
            <a:avLst/>
          </a:prstGeom>
          <a:noFill/>
        </p:spPr>
        <p:txBody>
          <a:bodyPr wrap="square" rtlCol="0">
            <a:spAutoFit/>
          </a:bodyPr>
          <a:lstStyle/>
          <a:p>
            <a:r>
              <a:rPr lang="fr-FR" dirty="0"/>
              <a:t>L’idée est de créer une </a:t>
            </a:r>
            <a:r>
              <a:rPr lang="fr-FR" b="1" dirty="0"/>
              <a:t>application web intégrée de gestion des marchés</a:t>
            </a:r>
            <a:r>
              <a:rPr lang="fr-FR" dirty="0"/>
              <a:t> qui centralise et automatise les processus liés aux appels d'offres, aux contrats, et au suivi des fournisseurs. Cette application offre une solution unique pour gérer l’ensemble du cycle de vie d'un marché, depuis la phase de création d'un appel d'offres jusqu'à l'achèvement des prestations et la clôture du contrat.</a:t>
            </a:r>
            <a:endParaRPr lang="fr-MA" dirty="0"/>
          </a:p>
        </p:txBody>
      </p:sp>
      <p:sp>
        <p:nvSpPr>
          <p:cNvPr id="6" name="ZoneTexte 5">
            <a:extLst>
              <a:ext uri="{FF2B5EF4-FFF2-40B4-BE49-F238E27FC236}">
                <a16:creationId xmlns:a16="http://schemas.microsoft.com/office/drawing/2014/main" id="{245FC434-792F-A412-A1AB-915163B6A7A6}"/>
              </a:ext>
            </a:extLst>
          </p:cNvPr>
          <p:cNvSpPr txBox="1"/>
          <p:nvPr/>
        </p:nvSpPr>
        <p:spPr>
          <a:xfrm>
            <a:off x="1701206" y="4008466"/>
            <a:ext cx="4176400" cy="369332"/>
          </a:xfrm>
          <a:prstGeom prst="rect">
            <a:avLst/>
          </a:prstGeom>
          <a:noFill/>
        </p:spPr>
        <p:txBody>
          <a:bodyPr wrap="none" rtlCol="0">
            <a:spAutoFit/>
          </a:bodyPr>
          <a:lstStyle/>
          <a:p>
            <a:r>
              <a:rPr lang="fr-MA" dirty="0">
                <a:solidFill>
                  <a:schemeClr val="accent2"/>
                </a:solidFill>
              </a:rPr>
              <a:t>Caractéristiques principales du concept</a:t>
            </a:r>
          </a:p>
        </p:txBody>
      </p:sp>
      <p:sp>
        <p:nvSpPr>
          <p:cNvPr id="7" name="ZoneTexte 6">
            <a:extLst>
              <a:ext uri="{FF2B5EF4-FFF2-40B4-BE49-F238E27FC236}">
                <a16:creationId xmlns:a16="http://schemas.microsoft.com/office/drawing/2014/main" id="{94427F1B-311C-2A0A-5109-E451BD917049}"/>
              </a:ext>
            </a:extLst>
          </p:cNvPr>
          <p:cNvSpPr txBox="1"/>
          <p:nvPr/>
        </p:nvSpPr>
        <p:spPr>
          <a:xfrm>
            <a:off x="2009549" y="4442747"/>
            <a:ext cx="9367284" cy="2585323"/>
          </a:xfrm>
          <a:prstGeom prst="rect">
            <a:avLst/>
          </a:prstGeom>
          <a:noFill/>
        </p:spPr>
        <p:txBody>
          <a:bodyPr wrap="square" rtlCol="0">
            <a:spAutoFit/>
          </a:bodyPr>
          <a:lstStyle/>
          <a:p>
            <a:pPr marL="342900" indent="-342900">
              <a:buAutoNum type="arabicParenR"/>
            </a:pPr>
            <a:r>
              <a:rPr lang="fr-FR" b="1" dirty="0"/>
              <a:t>Centralisation des données</a:t>
            </a:r>
            <a:r>
              <a:rPr lang="fr-FR" dirty="0"/>
              <a:t> : Regrouper toutes les informations sur les offres, les contrats, les fournisseurs et les paiements dans un même système pour une vue d’ensemble et un accès rapide aux données critiques.</a:t>
            </a:r>
          </a:p>
          <a:p>
            <a:pPr marL="342900" indent="-342900">
              <a:buAutoNum type="arabicParenR" startAt="2"/>
            </a:pPr>
            <a:r>
              <a:rPr lang="fr-FR" b="1" dirty="0"/>
              <a:t>Automatisation des processus</a:t>
            </a:r>
            <a:r>
              <a:rPr lang="fr-FR" dirty="0"/>
              <a:t> :</a:t>
            </a:r>
          </a:p>
          <a:p>
            <a:pPr lvl="1">
              <a:buFont typeface="Arial" panose="020B0604020202020204" pitchFamily="34" charset="0"/>
              <a:buChar char="•"/>
            </a:pPr>
            <a:r>
              <a:rPr lang="fr-FR" b="1" dirty="0"/>
              <a:t>Génération automatique des identifiants</a:t>
            </a:r>
            <a:r>
              <a:rPr lang="fr-FR" dirty="0"/>
              <a:t> (ex : « APPLN°00001") pour faciliter le suivi des contrats et des offres.</a:t>
            </a:r>
          </a:p>
          <a:p>
            <a:pPr lvl="1">
              <a:buFont typeface="Arial" panose="020B0604020202020204" pitchFamily="34" charset="0"/>
              <a:buChar char="•"/>
            </a:pPr>
            <a:r>
              <a:rPr lang="fr-FR" b="1" dirty="0"/>
              <a:t>Notifications et rappels</a:t>
            </a:r>
            <a:r>
              <a:rPr lang="fr-FR" dirty="0"/>
              <a:t> automatiques pour les échéances, renouvellements et approbations.</a:t>
            </a:r>
          </a:p>
          <a:p>
            <a:pPr marL="342900" indent="-342900">
              <a:buAutoNum type="arabicParenR"/>
            </a:pPr>
            <a:endParaRPr lang="fr-MA" dirty="0"/>
          </a:p>
        </p:txBody>
      </p:sp>
    </p:spTree>
    <p:extLst>
      <p:ext uri="{BB962C8B-B14F-4D97-AF65-F5344CB8AC3E}">
        <p14:creationId xmlns:p14="http://schemas.microsoft.com/office/powerpoint/2010/main" val="2178539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79C38D99-31F7-910D-5C14-6D73E75C6EBE}"/>
              </a:ext>
            </a:extLst>
          </p:cNvPr>
          <p:cNvSpPr txBox="1"/>
          <p:nvPr/>
        </p:nvSpPr>
        <p:spPr>
          <a:xfrm>
            <a:off x="1190843" y="691115"/>
            <a:ext cx="10419910" cy="6370975"/>
          </a:xfrm>
          <a:prstGeom prst="rect">
            <a:avLst/>
          </a:prstGeom>
          <a:noFill/>
        </p:spPr>
        <p:txBody>
          <a:bodyPr wrap="square" rtlCol="0">
            <a:spAutoFit/>
          </a:bodyPr>
          <a:lstStyle/>
          <a:p>
            <a:r>
              <a:rPr lang="fr-FR" b="1" dirty="0"/>
              <a:t>3) Gestion des appels d'offres</a:t>
            </a:r>
            <a:r>
              <a:rPr lang="fr-FR" dirty="0"/>
              <a:t> : Permettre la création, la publication et le suivi des appels d'offres, avec des fonctionnalités pour évaluer et sélectionner les offres des fournisseurs.</a:t>
            </a:r>
          </a:p>
          <a:p>
            <a:endParaRPr lang="fr-FR" dirty="0"/>
          </a:p>
          <a:p>
            <a:r>
              <a:rPr lang="fr-FR" b="1" dirty="0"/>
              <a:t>4) Suivi et analyse des performances</a:t>
            </a:r>
            <a:r>
              <a:rPr lang="fr-FR" dirty="0"/>
              <a:t> : Intégrer des outils d'analyse pour évaluer la performance des fournisseurs (délais, qualité des livrables) et des rapports pour analyser la rentabilité et la conformité des contrats</a:t>
            </a:r>
          </a:p>
          <a:p>
            <a:endParaRPr lang="fr-FR" dirty="0"/>
          </a:p>
          <a:p>
            <a:r>
              <a:rPr lang="fr-FR" b="1" dirty="0"/>
              <a:t>5) Sécurité et gestion des accès</a:t>
            </a:r>
            <a:r>
              <a:rPr lang="fr-FR" dirty="0"/>
              <a:t> : Implémenter un système de gestion des droits d’accès basé sur des rôles pour garantir la sécurité des données sensibles et leur accessibilité uniquement aux utilisateurs autorisés.</a:t>
            </a:r>
          </a:p>
          <a:p>
            <a:endParaRPr lang="fr-FR" dirty="0"/>
          </a:p>
          <a:p>
            <a:r>
              <a:rPr lang="fr-FR" b="1" dirty="0"/>
              <a:t>6) Conformité et traçabilité</a:t>
            </a:r>
            <a:r>
              <a:rPr lang="fr-FR" dirty="0"/>
              <a:t> : Enregistrer toutes les actions et modifications dans l’application, permettant une traçabilité totale des activités et une transparence conforme aux exigences réglementaires.</a:t>
            </a:r>
          </a:p>
          <a:p>
            <a:endParaRPr lang="fr-FR" dirty="0"/>
          </a:p>
          <a:p>
            <a:r>
              <a:rPr lang="fr-MA" sz="2400" b="1" dirty="0">
                <a:solidFill>
                  <a:srgbClr val="0070C0"/>
                </a:solidFill>
              </a:rPr>
              <a:t>Objectifs de l’application</a:t>
            </a:r>
          </a:p>
          <a:p>
            <a:endParaRPr lang="fr-MA" sz="2400" b="1" dirty="0">
              <a:solidFill>
                <a:srgbClr val="0070C0"/>
              </a:solidFill>
            </a:endParaRPr>
          </a:p>
          <a:p>
            <a:r>
              <a:rPr lang="fr-FR" sz="2000" b="1" dirty="0"/>
              <a:t>Améliorer l’efficacité</a:t>
            </a:r>
            <a:r>
              <a:rPr lang="fr-FR" sz="2000" dirty="0"/>
              <a:t> du processus de gestion des marchés grâce à l’automatisation et à la centralisation des données.</a:t>
            </a:r>
            <a:endParaRPr lang="fr-MA" sz="2000" b="1" dirty="0">
              <a:solidFill>
                <a:srgbClr val="0070C0"/>
              </a:solidFill>
            </a:endParaRPr>
          </a:p>
          <a:p>
            <a:endParaRPr lang="fr-FR" sz="2400" b="1" dirty="0">
              <a:solidFill>
                <a:srgbClr val="0070C0"/>
              </a:solidFill>
            </a:endParaRPr>
          </a:p>
          <a:p>
            <a:endParaRPr lang="fr-MA" dirty="0"/>
          </a:p>
        </p:txBody>
      </p:sp>
    </p:spTree>
    <p:extLst>
      <p:ext uri="{BB962C8B-B14F-4D97-AF65-F5344CB8AC3E}">
        <p14:creationId xmlns:p14="http://schemas.microsoft.com/office/powerpoint/2010/main" val="67983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5C0313-05AE-B5A2-A112-C69611154412}"/>
              </a:ext>
            </a:extLst>
          </p:cNvPr>
          <p:cNvSpPr>
            <a:spLocks noChangeArrowheads="1"/>
          </p:cNvSpPr>
          <p:nvPr/>
        </p:nvSpPr>
        <p:spPr bwMode="auto">
          <a:xfrm>
            <a:off x="510362" y="185818"/>
            <a:ext cx="1160012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Réduire les risques d'erreurs</a:t>
            </a:r>
            <a:r>
              <a:rPr kumimoji="0" lang="fr-FR" altLang="fr-FR" sz="1800" b="0" i="0" u="none" strike="noStrike" cap="none" normalizeH="0" baseline="0" dirty="0">
                <a:ln>
                  <a:noFill/>
                </a:ln>
                <a:solidFill>
                  <a:schemeClr val="tx1"/>
                </a:solidFill>
                <a:effectLst/>
                <a:latin typeface="Arial" panose="020B0604020202020204" pitchFamily="34" charset="0"/>
              </a:rPr>
              <a:t> et garantir la conformité aux normes de gestion des marchés publics.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Fournir une visibilité accrue</a:t>
            </a:r>
            <a:r>
              <a:rPr kumimoji="0" lang="fr-FR" altLang="fr-FR" sz="1800" b="0" i="0" u="none" strike="noStrike" cap="none" normalizeH="0" baseline="0" dirty="0">
                <a:ln>
                  <a:noFill/>
                </a:ln>
                <a:solidFill>
                  <a:schemeClr val="tx1"/>
                </a:solidFill>
                <a:effectLst/>
                <a:latin typeface="Arial" panose="020B0604020202020204" pitchFamily="34" charset="0"/>
              </a:rPr>
              <a:t> sur les performances des fournisseurs et sur le statut des contrats.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tx1"/>
                </a:solidFill>
                <a:effectLst/>
                <a:latin typeface="Arial" panose="020B0604020202020204" pitchFamily="34" charset="0"/>
              </a:rPr>
              <a:t>Assurer la sécurité et la confidentialité</a:t>
            </a:r>
            <a:r>
              <a:rPr kumimoji="0" lang="fr-FR" altLang="fr-FR" sz="1800" b="0" i="0" u="none" strike="noStrike" cap="none" normalizeH="0" baseline="0" dirty="0">
                <a:ln>
                  <a:noFill/>
                </a:ln>
                <a:solidFill>
                  <a:schemeClr val="tx1"/>
                </a:solidFill>
                <a:effectLst/>
                <a:latin typeface="Arial" panose="020B0604020202020204" pitchFamily="34" charset="0"/>
              </a:rPr>
              <a:t> des données liées aux marchés. </a:t>
            </a: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fr-FR" dirty="0"/>
              <a:t>En synthèse, cette application simplifie la gestion des marchés, réduit les risques et les coûts liés aux erreurs, tout en assurant la transparence et la conformité. Elle devient ainsi un outil clé pour toute organisation souhaitant optimiser ses processus d’achat et de gestion des fournisseurs.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132FBCA5-C09C-6D59-CEC5-1BB2634F8DD7}"/>
              </a:ext>
            </a:extLst>
          </p:cNvPr>
          <p:cNvSpPr txBox="1"/>
          <p:nvPr/>
        </p:nvSpPr>
        <p:spPr>
          <a:xfrm>
            <a:off x="999460" y="3009010"/>
            <a:ext cx="2292359" cy="461665"/>
          </a:xfrm>
          <a:prstGeom prst="rect">
            <a:avLst/>
          </a:prstGeom>
          <a:noFill/>
        </p:spPr>
        <p:txBody>
          <a:bodyPr wrap="none" rtlCol="0">
            <a:spAutoFit/>
          </a:bodyPr>
          <a:lstStyle/>
          <a:p>
            <a:r>
              <a:rPr lang="fr-MA" sz="2400" b="1" dirty="0">
                <a:solidFill>
                  <a:srgbClr val="0070C0"/>
                </a:solidFill>
              </a:rPr>
              <a:t>Explique projet</a:t>
            </a:r>
            <a:endParaRPr lang="fr-MA" sz="2400" dirty="0"/>
          </a:p>
        </p:txBody>
      </p:sp>
      <p:sp>
        <p:nvSpPr>
          <p:cNvPr id="6" name="ZoneTexte 5">
            <a:extLst>
              <a:ext uri="{FF2B5EF4-FFF2-40B4-BE49-F238E27FC236}">
                <a16:creationId xmlns:a16="http://schemas.microsoft.com/office/drawing/2014/main" id="{AF3D6974-E81E-B0C0-290B-9DCCFA752F71}"/>
              </a:ext>
            </a:extLst>
          </p:cNvPr>
          <p:cNvSpPr txBox="1"/>
          <p:nvPr/>
        </p:nvSpPr>
        <p:spPr>
          <a:xfrm>
            <a:off x="2009553" y="3859619"/>
            <a:ext cx="2680029" cy="369332"/>
          </a:xfrm>
          <a:prstGeom prst="rect">
            <a:avLst/>
          </a:prstGeom>
          <a:noFill/>
        </p:spPr>
        <p:txBody>
          <a:bodyPr wrap="none" rtlCol="0">
            <a:spAutoFit/>
          </a:bodyPr>
          <a:lstStyle/>
          <a:p>
            <a:r>
              <a:rPr lang="fr-FR" dirty="0">
                <a:solidFill>
                  <a:srgbClr val="C00000"/>
                </a:solidFill>
              </a:rPr>
              <a:t>1-1) Partie login/ </a:t>
            </a:r>
            <a:r>
              <a:rPr lang="fr-FR" dirty="0" err="1">
                <a:solidFill>
                  <a:srgbClr val="C00000"/>
                </a:solidFill>
              </a:rPr>
              <a:t>registry</a:t>
            </a:r>
            <a:r>
              <a:rPr lang="fr-FR" dirty="0">
                <a:solidFill>
                  <a:srgbClr val="C00000"/>
                </a:solidFill>
              </a:rPr>
              <a:t> :</a:t>
            </a:r>
            <a:endParaRPr lang="fr-MA" dirty="0">
              <a:solidFill>
                <a:srgbClr val="C00000"/>
              </a:solidFill>
            </a:endParaRPr>
          </a:p>
        </p:txBody>
      </p:sp>
      <p:sp>
        <p:nvSpPr>
          <p:cNvPr id="7" name="ZoneTexte 6">
            <a:extLst>
              <a:ext uri="{FF2B5EF4-FFF2-40B4-BE49-F238E27FC236}">
                <a16:creationId xmlns:a16="http://schemas.microsoft.com/office/drawing/2014/main" id="{883D49B7-B169-7DE5-CAB9-36AAAE90599B}"/>
              </a:ext>
            </a:extLst>
          </p:cNvPr>
          <p:cNvSpPr txBox="1"/>
          <p:nvPr/>
        </p:nvSpPr>
        <p:spPr>
          <a:xfrm>
            <a:off x="1562986" y="4348715"/>
            <a:ext cx="10398642" cy="646331"/>
          </a:xfrm>
          <a:prstGeom prst="rect">
            <a:avLst/>
          </a:prstGeom>
          <a:noFill/>
        </p:spPr>
        <p:txBody>
          <a:bodyPr wrap="square" rtlCol="0">
            <a:spAutoFit/>
          </a:bodyPr>
          <a:lstStyle/>
          <a:p>
            <a:r>
              <a:rPr lang="fr-FR" dirty="0"/>
              <a:t>Pour accéder au Dashboard de l'application </a:t>
            </a:r>
            <a:r>
              <a:rPr lang="fr-FR" b="1" dirty="0"/>
              <a:t>Gestion des Marches</a:t>
            </a:r>
            <a:r>
              <a:rPr lang="fr-FR" dirty="0"/>
              <a:t>, vous devez au préalable créer un compte</a:t>
            </a:r>
            <a:endParaRPr lang="fr-MA" dirty="0"/>
          </a:p>
        </p:txBody>
      </p:sp>
    </p:spTree>
    <p:extLst>
      <p:ext uri="{BB962C8B-B14F-4D97-AF65-F5344CB8AC3E}">
        <p14:creationId xmlns:p14="http://schemas.microsoft.com/office/powerpoint/2010/main" val="162437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logiciel, conception&#10;&#10;Description générée automatiquement">
            <a:extLst>
              <a:ext uri="{FF2B5EF4-FFF2-40B4-BE49-F238E27FC236}">
                <a16:creationId xmlns:a16="http://schemas.microsoft.com/office/drawing/2014/main" id="{3EF1FA68-9FD2-2FEC-D597-639FCC0A1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0" y="618980"/>
            <a:ext cx="12040219" cy="5620039"/>
          </a:xfrm>
          <a:prstGeom prst="rect">
            <a:avLst/>
          </a:prstGeom>
        </p:spPr>
      </p:pic>
    </p:spTree>
    <p:extLst>
      <p:ext uri="{BB962C8B-B14F-4D97-AF65-F5344CB8AC3E}">
        <p14:creationId xmlns:p14="http://schemas.microsoft.com/office/powerpoint/2010/main" val="3378703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F9C50CC-9BAF-41C6-D393-5236C0C97C83}"/>
              </a:ext>
            </a:extLst>
          </p:cNvPr>
          <p:cNvSpPr txBox="1"/>
          <p:nvPr/>
        </p:nvSpPr>
        <p:spPr>
          <a:xfrm>
            <a:off x="710102" y="308344"/>
            <a:ext cx="6270756" cy="369332"/>
          </a:xfrm>
          <a:prstGeom prst="rect">
            <a:avLst/>
          </a:prstGeom>
          <a:noFill/>
        </p:spPr>
        <p:txBody>
          <a:bodyPr wrap="none" rtlCol="0">
            <a:spAutoFit/>
          </a:bodyPr>
          <a:lstStyle/>
          <a:p>
            <a:r>
              <a:rPr lang="fr-FR" dirty="0"/>
              <a:t>Un compte est enregistré dans une base de données MSSQL :</a:t>
            </a:r>
            <a:endParaRPr lang="fr-MA" dirty="0"/>
          </a:p>
        </p:txBody>
      </p:sp>
      <p:pic>
        <p:nvPicPr>
          <p:cNvPr id="4" name="Image 3" descr="Une image contenant texte, capture d’écran, Police, ligne&#10;&#10;Description générée automatiquement">
            <a:extLst>
              <a:ext uri="{FF2B5EF4-FFF2-40B4-BE49-F238E27FC236}">
                <a16:creationId xmlns:a16="http://schemas.microsoft.com/office/drawing/2014/main" id="{E7AB34C9-A4A7-5086-3BBF-75EEA608A6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02" y="935665"/>
            <a:ext cx="10938202" cy="2815618"/>
          </a:xfrm>
          <a:prstGeom prst="rect">
            <a:avLst/>
          </a:prstGeom>
        </p:spPr>
      </p:pic>
      <p:sp>
        <p:nvSpPr>
          <p:cNvPr id="5" name="ZoneTexte 4">
            <a:extLst>
              <a:ext uri="{FF2B5EF4-FFF2-40B4-BE49-F238E27FC236}">
                <a16:creationId xmlns:a16="http://schemas.microsoft.com/office/drawing/2014/main" id="{0F7E465D-D26D-5878-596D-6D760AB3B048}"/>
              </a:ext>
            </a:extLst>
          </p:cNvPr>
          <p:cNvSpPr txBox="1"/>
          <p:nvPr/>
        </p:nvSpPr>
        <p:spPr>
          <a:xfrm>
            <a:off x="1360967" y="4455042"/>
            <a:ext cx="5966570" cy="369332"/>
          </a:xfrm>
          <a:prstGeom prst="rect">
            <a:avLst/>
          </a:prstGeom>
          <a:noFill/>
        </p:spPr>
        <p:txBody>
          <a:bodyPr wrap="none" rtlCol="0">
            <a:spAutoFit/>
          </a:bodyPr>
          <a:lstStyle/>
          <a:p>
            <a:r>
              <a:rPr lang="fr-FR" dirty="0"/>
              <a:t>Lorsque vous vous inscrivez, vous pouvez vous connecter : </a:t>
            </a:r>
            <a:endParaRPr lang="fr-MA" dirty="0"/>
          </a:p>
        </p:txBody>
      </p:sp>
    </p:spTree>
    <p:extLst>
      <p:ext uri="{BB962C8B-B14F-4D97-AF65-F5344CB8AC3E}">
        <p14:creationId xmlns:p14="http://schemas.microsoft.com/office/powerpoint/2010/main" val="145543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logiciel, Page web&#10;&#10;Description générée automatiquement">
            <a:extLst>
              <a:ext uri="{FF2B5EF4-FFF2-40B4-BE49-F238E27FC236}">
                <a16:creationId xmlns:a16="http://schemas.microsoft.com/office/drawing/2014/main" id="{53F39508-E391-76BA-1BF3-34BDDD0C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95" y="698359"/>
            <a:ext cx="11862410" cy="5461281"/>
          </a:xfrm>
          <a:prstGeom prst="rect">
            <a:avLst/>
          </a:prstGeom>
        </p:spPr>
      </p:pic>
    </p:spTree>
    <p:extLst>
      <p:ext uri="{BB962C8B-B14F-4D97-AF65-F5344CB8AC3E}">
        <p14:creationId xmlns:p14="http://schemas.microsoft.com/office/powerpoint/2010/main" val="295710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texte, capture d’écran, logiciel, Icône d’ordinateur&#10;&#10;Description générée automatiquement">
            <a:extLst>
              <a:ext uri="{FF2B5EF4-FFF2-40B4-BE49-F238E27FC236}">
                <a16:creationId xmlns:a16="http://schemas.microsoft.com/office/drawing/2014/main" id="{3CD655DA-F048-7934-9603-F0979EBDF1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2" y="193508"/>
            <a:ext cx="12173576" cy="6470983"/>
          </a:xfrm>
          <a:prstGeom prst="rect">
            <a:avLst/>
          </a:prstGeom>
        </p:spPr>
      </p:pic>
    </p:spTree>
    <p:extLst>
      <p:ext uri="{BB962C8B-B14F-4D97-AF65-F5344CB8AC3E}">
        <p14:creationId xmlns:p14="http://schemas.microsoft.com/office/powerpoint/2010/main" val="12310826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542</TotalTime>
  <Words>761</Words>
  <Application>Microsoft Office PowerPoint</Application>
  <PresentationFormat>Grand écran</PresentationFormat>
  <Paragraphs>58</Paragraphs>
  <Slides>16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Aptos</vt:lpstr>
      <vt:lpstr>Aptos (Corps)</vt:lpstr>
      <vt:lpstr>Aptos Display</vt:lpstr>
      <vt:lpstr>Arial</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Elmahdi BOUJA</dc:creator>
  <cp:lastModifiedBy>Elmahdi BOUJA</cp:lastModifiedBy>
  <cp:revision>15</cp:revision>
  <dcterms:created xsi:type="dcterms:W3CDTF">2024-11-08T14:37:04Z</dcterms:created>
  <dcterms:modified xsi:type="dcterms:W3CDTF">2024-11-08T23:39:55Z</dcterms:modified>
</cp:coreProperties>
</file>