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48"/>
  </p:notesMasterIdLst>
  <p:handoutMasterIdLst>
    <p:handoutMasterId r:id="rId49"/>
  </p:handoutMasterIdLst>
  <p:sldIdLst>
    <p:sldId id="1488" r:id="rId8"/>
    <p:sldId id="1489" r:id="rId9"/>
    <p:sldId id="1490" r:id="rId10"/>
    <p:sldId id="1491" r:id="rId11"/>
    <p:sldId id="1479" r:id="rId12"/>
    <p:sldId id="1480" r:id="rId13"/>
    <p:sldId id="1518" r:id="rId14"/>
    <p:sldId id="1472" r:id="rId15"/>
    <p:sldId id="1551" r:id="rId16"/>
    <p:sldId id="1541" r:id="rId17"/>
    <p:sldId id="1542" r:id="rId18"/>
    <p:sldId id="1545" r:id="rId19"/>
    <p:sldId id="1546" r:id="rId20"/>
    <p:sldId id="1547" r:id="rId21"/>
    <p:sldId id="1552" r:id="rId22"/>
    <p:sldId id="1539" r:id="rId23"/>
    <p:sldId id="1553" r:id="rId24"/>
    <p:sldId id="1473" r:id="rId25"/>
    <p:sldId id="1474" r:id="rId26"/>
    <p:sldId id="1476" r:id="rId27"/>
    <p:sldId id="1477" r:id="rId28"/>
    <p:sldId id="1478" r:id="rId29"/>
    <p:sldId id="1519" r:id="rId30"/>
    <p:sldId id="1481" r:id="rId31"/>
    <p:sldId id="1484" r:id="rId32"/>
    <p:sldId id="1560" r:id="rId33"/>
    <p:sldId id="1485" r:id="rId34"/>
    <p:sldId id="1486" r:id="rId35"/>
    <p:sldId id="1520" r:id="rId36"/>
    <p:sldId id="1554" r:id="rId37"/>
    <p:sldId id="1555" r:id="rId38"/>
    <p:sldId id="1521" r:id="rId39"/>
    <p:sldId id="1556" r:id="rId40"/>
    <p:sldId id="295" r:id="rId41"/>
    <p:sldId id="310" r:id="rId42"/>
    <p:sldId id="315" r:id="rId43"/>
    <p:sldId id="312" r:id="rId44"/>
    <p:sldId id="1559" r:id="rId45"/>
    <p:sldId id="1558" r:id="rId46"/>
    <p:sldId id="1557" r:id="rId47"/>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15:guide id="1" pos="529"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yongdan (Echo)" initials="L(" lastIdx="4" clrIdx="0">
    <p:extLst>
      <p:ext uri="{19B8F6BF-5375-455C-9EA6-DF929625EA0E}">
        <p15:presenceInfo xmlns:p15="http://schemas.microsoft.com/office/powerpoint/2012/main" userId="S-1-5-21-147214757-305610072-1517763936-469325" providerId="AD"/>
      </p:ext>
    </p:extLst>
  </p:cmAuthor>
  <p:cmAuthor id="2" name="weijiongjian" initials="w" lastIdx="10" clrIdx="1">
    <p:extLst>
      <p:ext uri="{19B8F6BF-5375-455C-9EA6-DF929625EA0E}">
        <p15:presenceInfo xmlns:p15="http://schemas.microsoft.com/office/powerpoint/2012/main" userId="S-1-5-21-147214757-305610072-1517763936-7483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D9D9D9"/>
    <a:srgbClr val="56C4D2"/>
    <a:srgbClr val="404040"/>
    <a:srgbClr val="EBEBEB"/>
    <a:srgbClr val="151515"/>
    <a:srgbClr val="575756"/>
    <a:srgbClr val="FFFFFF"/>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519" autoAdjust="0"/>
  </p:normalViewPr>
  <p:slideViewPr>
    <p:cSldViewPr snapToGrid="0" snapToObjects="1">
      <p:cViewPr varScale="1">
        <p:scale>
          <a:sx n="61" d="100"/>
          <a:sy n="61" d="100"/>
        </p:scale>
        <p:origin x="1098" y="60"/>
      </p:cViewPr>
      <p:guideLst>
        <p:guide pos="52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8" d="100"/>
          <a:sy n="78" d="100"/>
        </p:scale>
        <p:origin x="3336" y="11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10/5/2023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0B7685-A13D-416F-B019-9FFF65B09D9E}"/>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24539BF5-E2D8-4846-968A-9F1C0F8A7893}"/>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1669A1-21E2-4CC5-9173-A0F52BD719D6}"/>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2ABB7ED8-FA7C-41C5-A370-C573D9E633EE}"/>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658895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FD1E9C-26CF-4D44-9ABE-06DF0D08EC76}"/>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B9A781AF-D8B2-49C9-818C-98283F593841}"/>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735909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B9B4CE-D9D2-4B25-95C3-A773200ECEA2}"/>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AD20E554-B439-452F-B71C-D30CF616A66F}"/>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47427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SDH is a TDM system and a traditional circuit scheduling mode.</a:t>
            </a:r>
            <a:endParaRPr lang="en-US" altLang="zh-CN" dirty="0">
              <a:latin typeface="Huawei Sans" panose="020C0503030203020204" pitchFamily="34" charset="0"/>
            </a:endParaRPr>
          </a:p>
          <a:p>
            <a:r>
              <a:rPr dirty="0">
                <a:latin typeface="Huawei Sans" panose="020C0503030203020204" pitchFamily="34" charset="0"/>
              </a:rPr>
              <a:t>The multi-service transport platform (MSTP) receives, processes, and transmits TDM, ATM, and Ethernet services.</a:t>
            </a:r>
            <a:endParaRPr lang="en-US" altLang="zh-CN" dirty="0">
              <a:latin typeface="Huawei Sans" panose="020C0503030203020204" pitchFamily="34" charset="0"/>
            </a:endParaRPr>
          </a:p>
          <a:p>
            <a:r>
              <a:rPr dirty="0">
                <a:latin typeface="Huawei Sans" panose="020C0503030203020204" pitchFamily="34" charset="0"/>
              </a:rPr>
              <a:t>WDM uses multiple lasers to transmit multiple beams of lasers with different wavelengths on a single optical fiber. The transmission bandwidth of WDM devices is high, and the bandwidth on the live network can reach 8 </a:t>
            </a:r>
            <a:r>
              <a:rPr dirty="0" err="1">
                <a:latin typeface="Huawei Sans" panose="020C0503030203020204" pitchFamily="34" charset="0"/>
              </a:rPr>
              <a:t>Tbit</a:t>
            </a:r>
            <a:r>
              <a:rPr dirty="0">
                <a:latin typeface="Huawei Sans" panose="020C0503030203020204" pitchFamily="34" charset="0"/>
              </a:rPr>
              <a:t>/s.</a:t>
            </a:r>
          </a:p>
        </p:txBody>
      </p:sp>
      <p:sp>
        <p:nvSpPr>
          <p:cNvPr id="4" name="Slide Image Placeholder 3">
            <a:extLst>
              <a:ext uri="{FF2B5EF4-FFF2-40B4-BE49-F238E27FC236}">
                <a16:creationId xmlns:a16="http://schemas.microsoft.com/office/drawing/2014/main" id="{4B2C4315-1E91-4860-835F-7136B0225A3C}"/>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988038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3A8BBA-249F-41DA-AE63-B02D903E14E0}"/>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0D4D2E26-6EF4-4B81-BA35-71546E767EA0}"/>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257875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3A5D7C8-2C95-4989-BBD4-8B1550D7575B}"/>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F860766B-837B-4660-A7B1-46B7644CB4B1}"/>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00369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There are three types of inter-AS MPLS L3VPN solutions: Option A, Option B, and Option C.</a:t>
            </a:r>
            <a:endParaRPr lang="en-US" altLang="zh-CN" dirty="0">
              <a:latin typeface="Huawei Sans" panose="020C0503030203020204" pitchFamily="34" charset="0"/>
            </a:endParaRPr>
          </a:p>
          <a:p>
            <a:r>
              <a:rPr>
                <a:latin typeface="Huawei Sans" panose="020C0503030203020204" pitchFamily="34" charset="0"/>
              </a:rPr>
              <a:t>Option A applies to small-scale inter-AS MPLS L3VPNs. Option B applies to medium- and large-scale inter-AS MPLS L3VPNs. Option C applies to large-scale or super-large-scale inter-AS MPLS L3VPNs.</a:t>
            </a:r>
          </a:p>
        </p:txBody>
      </p:sp>
      <p:sp>
        <p:nvSpPr>
          <p:cNvPr id="4" name="Slide Image Placeholder 3">
            <a:extLst>
              <a:ext uri="{FF2B5EF4-FFF2-40B4-BE49-F238E27FC236}">
                <a16:creationId xmlns:a16="http://schemas.microsoft.com/office/drawing/2014/main" id="{1054EA46-0B5C-4060-BCFE-C88A91D03CC7}"/>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72991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2F0FA-1D99-4F43-AD6C-3D7B14F63FEB}"/>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77C5FA1A-DA2A-4488-BF95-BEA768854736}"/>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98625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7" name="Rectangle 3"/>
          <p:cNvSpPr>
            <a:spLocks noGrp="1" noChangeArrowheads="1"/>
          </p:cNvSpPr>
          <p:nvPr>
            <p:ph type="body" idx="1"/>
          </p:nvPr>
        </p:nvSpPr>
        <p:spPr/>
        <p:txBody>
          <a:bodyPr/>
          <a:lstStyle/>
          <a:p>
            <a:r>
              <a:rPr dirty="0">
                <a:latin typeface="Huawei Sans" panose="020C0503030203020204" pitchFamily="34" charset="0"/>
              </a:rPr>
              <a:t>By service usage:</a:t>
            </a:r>
          </a:p>
          <a:p>
            <a:pPr marL="363538" lvl="1" indent="-187325"/>
            <a:r>
              <a:rPr dirty="0">
                <a:latin typeface="Huawei Sans" panose="020C0503030203020204" pitchFamily="34" charset="0"/>
              </a:rPr>
              <a:t>Access VPN: enables mobile employees, remote office employees, and remote small</a:t>
            </a:r>
            <a:r>
              <a:rPr lang="en-US" altLang="zh-CN" dirty="0">
                <a:latin typeface="Huawei Sans" panose="020C0503030203020204" pitchFamily="34" charset="0"/>
              </a:rPr>
              <a:t>-sized</a:t>
            </a:r>
            <a:r>
              <a:rPr dirty="0">
                <a:latin typeface="Huawei Sans" panose="020C0503030203020204" pitchFamily="34" charset="0"/>
              </a:rPr>
              <a:t> offices to establish private network connections with enterprise intranet and extranet through the public network. There are two types of access VPN connections: client-initiated and NAS-initiated VPN connections.</a:t>
            </a:r>
          </a:p>
          <a:p>
            <a:pPr marL="363538" lvl="1" indent="-187325"/>
            <a:r>
              <a:rPr dirty="0">
                <a:latin typeface="Huawei Sans" panose="020C0503030203020204" pitchFamily="34" charset="0"/>
              </a:rPr>
              <a:t>Intranet VPN: Intranet VPN is an extension or replacement of traditional private lines or other enterprise networks to connect distribution points within an enterprise through a public network.</a:t>
            </a:r>
          </a:p>
          <a:p>
            <a:pPr marL="363538" lvl="1" indent="-187325"/>
            <a:r>
              <a:rPr dirty="0">
                <a:latin typeface="Huawei Sans" panose="020C0503030203020204" pitchFamily="34" charset="0"/>
              </a:rPr>
              <a:t>Extranet VPN: extends enterprise networks to suppliers, partners, and even clients over the public network.</a:t>
            </a:r>
          </a:p>
          <a:p>
            <a:r>
              <a:rPr dirty="0">
                <a:latin typeface="Huawei Sans" panose="020C0503030203020204" pitchFamily="34" charset="0"/>
              </a:rPr>
              <a:t>According to layers of tunnels in the OSI model:</a:t>
            </a:r>
          </a:p>
          <a:p>
            <a:pPr marL="363538" lvl="1" indent="-187325"/>
            <a:r>
              <a:rPr dirty="0">
                <a:latin typeface="Huawei Sans" panose="020C0503030203020204" pitchFamily="34" charset="0"/>
              </a:rPr>
              <a:t>Layer 2 tunneling protocol: encapsulates PPP frames into a tunnel. Layer 2 tunneling protocols include the Point-to-Point Tunneling Protocol (PPTP), Layer 2 Forwarding (L2F), and Layer 2 Tunneling Protocol (L2TP).</a:t>
            </a:r>
          </a:p>
          <a:p>
            <a:pPr marL="363538" lvl="1" indent="-187325"/>
            <a:r>
              <a:rPr dirty="0">
                <a:latin typeface="Huawei Sans" panose="020C0503030203020204" pitchFamily="34" charset="0"/>
              </a:rPr>
              <a:t>Layer 3 tunneling protocol: Only Layer 3 packets are carried in a tunnel. Existing Layer 3 tunneling protocols include Generic Routing Encapsulation (GRE) and IPsec. IPsec includes the Authentication Header (AH) protocol and Encapsulating Security Payload (ESP) protocol.</a:t>
            </a:r>
          </a:p>
        </p:txBody>
      </p:sp>
      <p:sp>
        <p:nvSpPr>
          <p:cNvPr id="4" name="Slide Image Placeholder 3">
            <a:extLst>
              <a:ext uri="{FF2B5EF4-FFF2-40B4-BE49-F238E27FC236}">
                <a16:creationId xmlns:a16="http://schemas.microsoft.com/office/drawing/2014/main" id="{927D32D7-7B60-45EB-98A8-BD8AC689E6C3}"/>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2818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VPDN is implemented by using a tunneling technology. That is, data of an enterprise network is encapsulated in a tunnel for transmission. On an interface between the source LAN and public network, the tunneling technology encapsulates data as a payload in a data format that can be transmitted on a public network. On an interface between the destination LAN and the public network, it </a:t>
            </a:r>
            <a:r>
              <a:rPr dirty="0" err="1">
                <a:latin typeface="Huawei Sans" panose="020C0503030203020204" pitchFamily="34" charset="0"/>
              </a:rPr>
              <a:t>decapsulates</a:t>
            </a:r>
            <a:r>
              <a:rPr dirty="0">
                <a:latin typeface="Huawei Sans" panose="020C0503030203020204" pitchFamily="34" charset="0"/>
              </a:rPr>
              <a:t> data to extract the payload. The logical path through which encapsulated data packets are transmitted on the Internet is called a tunnel. To ensure that data is encapsulated, transmitted, and </a:t>
            </a:r>
            <a:r>
              <a:rPr dirty="0" err="1">
                <a:latin typeface="Huawei Sans" panose="020C0503030203020204" pitchFamily="34" charset="0"/>
              </a:rPr>
              <a:t>decapsulated</a:t>
            </a:r>
            <a:r>
              <a:rPr dirty="0">
                <a:latin typeface="Huawei Sans" panose="020C0503030203020204" pitchFamily="34" charset="0"/>
              </a:rPr>
              <a:t> smoothly, the communication protocol is the core.</a:t>
            </a:r>
            <a:endParaRPr lang="en-US" altLang="zh-CN" dirty="0">
              <a:latin typeface="Huawei Sans" panose="020C0503030203020204" pitchFamily="34" charset="0"/>
            </a:endParaRPr>
          </a:p>
          <a:p>
            <a:r>
              <a:rPr dirty="0">
                <a:latin typeface="Huawei Sans" panose="020C0503030203020204" pitchFamily="34" charset="0"/>
              </a:rPr>
              <a:t>VPDN provides three common tunneling technologies:</a:t>
            </a:r>
            <a:endParaRPr lang="en-US" altLang="zh-CN" dirty="0">
              <a:latin typeface="Huawei Sans" panose="020C0503030203020204" pitchFamily="34" charset="0"/>
            </a:endParaRPr>
          </a:p>
          <a:p>
            <a:pPr marL="363538" lvl="1" indent="-187325"/>
            <a:r>
              <a:rPr dirty="0">
                <a:latin typeface="Huawei Sans" panose="020C0503030203020204" pitchFamily="34" charset="0"/>
              </a:rPr>
              <a:t>Point-to-Point Tunneling Protocol (PPTP)</a:t>
            </a:r>
          </a:p>
          <a:p>
            <a:pPr marL="363538" lvl="1" indent="-187325"/>
            <a:r>
              <a:rPr dirty="0">
                <a:latin typeface="Huawei Sans" panose="020C0503030203020204" pitchFamily="34" charset="0"/>
              </a:rPr>
              <a:t>Layer 2 Forwarding (L2F)</a:t>
            </a:r>
          </a:p>
          <a:p>
            <a:pPr marL="363538" lvl="1" indent="-187325"/>
            <a:r>
              <a:rPr dirty="0">
                <a:latin typeface="Huawei Sans" panose="020C0503030203020204" pitchFamily="34" charset="0"/>
              </a:rPr>
              <a:t>Layer 2 Tunneling Protocol (L2TP)</a:t>
            </a:r>
          </a:p>
        </p:txBody>
      </p:sp>
      <p:sp>
        <p:nvSpPr>
          <p:cNvPr id="4" name="Slide Image Placeholder 3">
            <a:extLst>
              <a:ext uri="{FF2B5EF4-FFF2-40B4-BE49-F238E27FC236}">
                <a16:creationId xmlns:a16="http://schemas.microsoft.com/office/drawing/2014/main" id="{C6CA1C22-F9A7-4A9E-87E7-16FFFAD31A9E}"/>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4570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1D338-961A-4DBF-8581-9969F36CE37D}"/>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60110430-21AD-46E4-A20D-9EBD44B7A8CF}"/>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44F3E0BC-48D6-486C-A208-A9A2C09E64CF}"/>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9031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DF6D0BCD-DE7C-4996-A403-485AB99FC84F}"/>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6491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7496A772-5DA8-406A-9959-D13EC696D15B}"/>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8431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4E769C-E1D6-4C2D-A891-8DFD9116D46F}"/>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55AE9619-70C3-450F-B230-29B5312606E6}"/>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4137793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Intranet VPN uses the following technologies:</a:t>
            </a:r>
            <a:endParaRPr lang="en-US" altLang="zh-CN" dirty="0">
              <a:latin typeface="Huawei Sans" panose="020C0503030203020204" pitchFamily="34" charset="0"/>
            </a:endParaRPr>
          </a:p>
          <a:p>
            <a:pPr marL="363538" lvl="1" indent="-187325"/>
            <a:r>
              <a:rPr dirty="0">
                <a:latin typeface="Huawei Sans" panose="020C0503030203020204" pitchFamily="34" charset="0"/>
              </a:rPr>
              <a:t>GRE</a:t>
            </a:r>
          </a:p>
          <a:p>
            <a:pPr marL="363538" lvl="1" indent="-187325"/>
            <a:r>
              <a:rPr dirty="0">
                <a:latin typeface="Huawei Sans" panose="020C0503030203020204" pitchFamily="34" charset="0"/>
              </a:rPr>
              <a:t>GRE over IPsec</a:t>
            </a:r>
          </a:p>
          <a:p>
            <a:pPr marL="363538" lvl="1" indent="-187325"/>
            <a:r>
              <a:rPr dirty="0">
                <a:latin typeface="Huawei Sans" panose="020C0503030203020204" pitchFamily="34" charset="0"/>
              </a:rPr>
              <a:t>DSVPN</a:t>
            </a:r>
          </a:p>
          <a:p>
            <a:pPr marL="363538" lvl="1" indent="-187325"/>
            <a:r>
              <a:rPr dirty="0">
                <a:latin typeface="Huawei Sans" panose="020C0503030203020204" pitchFamily="34" charset="0"/>
              </a:rPr>
              <a:t>DSVPN IPsec</a:t>
            </a:r>
          </a:p>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2B58B509-5B62-4084-8E1D-924445D4B7EC}"/>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50668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p:txBody>
          <a:bodyPr/>
          <a:lstStyle/>
          <a:p>
            <a:pPr>
              <a:lnSpc>
                <a:spcPct val="100000"/>
              </a:lnSpc>
              <a:spcAft>
                <a:spcPts val="0"/>
              </a:spcAft>
            </a:pPr>
            <a:r>
              <a:rPr dirty="0">
                <a:latin typeface="Huawei Sans" panose="020C0503030203020204" pitchFamily="34" charset="0"/>
              </a:rPr>
              <a:t>GRE is a Layer 3 tunneling technology. A GRE tunnel is a virtual P2P connection that transmits encapsulated data packets.</a:t>
            </a:r>
          </a:p>
          <a:p>
            <a:pPr>
              <a:lnSpc>
                <a:spcPct val="100000"/>
              </a:lnSpc>
              <a:spcAft>
                <a:spcPts val="0"/>
              </a:spcAft>
            </a:pPr>
            <a:r>
              <a:rPr dirty="0">
                <a:latin typeface="Huawei Sans" panose="020C0503030203020204" pitchFamily="34" charset="0"/>
              </a:rPr>
              <a:t>The two ends of the GRE tunnel are tunnel interfaces which encapsulate and </a:t>
            </a:r>
            <a:r>
              <a:rPr dirty="0" err="1">
                <a:latin typeface="Huawei Sans" panose="020C0503030203020204" pitchFamily="34" charset="0"/>
              </a:rPr>
              <a:t>decapsulate</a:t>
            </a:r>
            <a:r>
              <a:rPr dirty="0">
                <a:latin typeface="Huawei Sans" panose="020C0503030203020204" pitchFamily="34" charset="0"/>
              </a:rPr>
              <a:t> data packets. The tunnel interface that sends encapsulated packets is called the tunnel source interface, and the one that receives these packets on the peer end is called the tunnel destination interface.</a:t>
            </a:r>
            <a:endParaRPr lang="en-US" altLang="zh-CN" dirty="0">
              <a:latin typeface="Huawei Sans" panose="020C0503030203020204" pitchFamily="34" charset="0"/>
            </a:endParaRPr>
          </a:p>
          <a:p>
            <a:pPr>
              <a:lnSpc>
                <a:spcPct val="100000"/>
              </a:lnSpc>
              <a:spcAft>
                <a:spcPts val="0"/>
              </a:spcAft>
            </a:pPr>
            <a:r>
              <a:rPr dirty="0">
                <a:latin typeface="Huawei Sans" panose="020C0503030203020204" pitchFamily="34" charset="0"/>
              </a:rPr>
              <a:t>The packet encapsulation process in the figure is as follows:</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After receiving an IP packet, </a:t>
            </a:r>
            <a:r>
              <a:rPr lang="en-US" dirty="0" err="1">
                <a:latin typeface="Huawei Sans" panose="020C0503030203020204" pitchFamily="34" charset="0"/>
              </a:rPr>
              <a:t>Router_A</a:t>
            </a:r>
            <a:r>
              <a:rPr dirty="0" err="1">
                <a:latin typeface="Huawei Sans" panose="020C0503030203020204" pitchFamily="34" charset="0"/>
              </a:rPr>
              <a:t>'s</a:t>
            </a:r>
            <a:r>
              <a:rPr dirty="0">
                <a:latin typeface="Huawei Sans" panose="020C0503030203020204" pitchFamily="34" charset="0"/>
              </a:rPr>
              <a:t> interface that connects to the enterprise branch sends a packet to the IP protocol module.</a:t>
            </a:r>
          </a:p>
          <a:p>
            <a:pPr marL="363538" lvl="1" indent="-187325">
              <a:lnSpc>
                <a:spcPct val="100000"/>
              </a:lnSpc>
              <a:spcAft>
                <a:spcPts val="0"/>
              </a:spcAft>
            </a:pPr>
            <a:r>
              <a:rPr dirty="0">
                <a:latin typeface="Huawei Sans" panose="020C0503030203020204" pitchFamily="34" charset="0"/>
              </a:rPr>
              <a:t>The IP protocol module checks the destination address in the packet header to determine how to forward this packet. If the packet is destined for the other end of the GRE tunnel, the IP protocol module sends the packet to the tunnel interface.</a:t>
            </a:r>
          </a:p>
          <a:p>
            <a:pPr marL="363538" lvl="1" indent="-187325">
              <a:lnSpc>
                <a:spcPct val="100000"/>
              </a:lnSpc>
              <a:spcAft>
                <a:spcPts val="0"/>
              </a:spcAft>
            </a:pPr>
            <a:r>
              <a:rPr dirty="0">
                <a:latin typeface="Huawei Sans" panose="020C0503030203020204" pitchFamily="34" charset="0"/>
              </a:rPr>
              <a:t>After receiving the packet, the tunnel interface encapsulates the packet using GRE and delivers the packet to the IP protocol module.</a:t>
            </a:r>
          </a:p>
          <a:p>
            <a:pPr marL="363538" lvl="1" indent="-187325">
              <a:lnSpc>
                <a:spcPct val="100000"/>
              </a:lnSpc>
              <a:spcAft>
                <a:spcPts val="0"/>
              </a:spcAft>
            </a:pPr>
            <a:r>
              <a:rPr dirty="0">
                <a:latin typeface="Huawei Sans" panose="020C0503030203020204" pitchFamily="34" charset="0"/>
              </a:rPr>
              <a:t>The IP protocol module encapsulates the GRE packet using a new IP packet header. The source address is the address of the tunnel source interface, and the destination address is the address of the tunnel destination interface. Then the IP protocol module forwards the encapsulated IP packet from the WAN interface (tunnel source interface) based on the destination address and routing table.</a:t>
            </a:r>
            <a:endParaRPr 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8DA02F66-A9EE-4154-B57D-D38BE7FB1766}"/>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39193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731838" y="728663"/>
            <a:ext cx="5580062" cy="8366172"/>
          </a:xfrm>
        </p:spPr>
        <p:txBody>
          <a:bodyPr/>
          <a:lstStyle/>
          <a:p>
            <a:pPr>
              <a:lnSpc>
                <a:spcPct val="100000"/>
              </a:lnSpc>
              <a:spcAft>
                <a:spcPts val="0"/>
              </a:spcAft>
            </a:pPr>
            <a:r>
              <a:rPr lang="en-US" dirty="0">
                <a:latin typeface="Huawei Sans" panose="020C0503030203020204" pitchFamily="34" charset="0"/>
              </a:rPr>
              <a:t>As the reverse of encapsulation, the decapsulation process is as follows:</a:t>
            </a:r>
          </a:p>
          <a:p>
            <a:pPr marL="363538" lvl="1" indent="-187325">
              <a:lnSpc>
                <a:spcPct val="100000"/>
              </a:lnSpc>
              <a:spcAft>
                <a:spcPts val="0"/>
              </a:spcAft>
            </a:pPr>
            <a:r>
              <a:rPr lang="en-US" dirty="0" err="1">
                <a:latin typeface="Huawei Sans" panose="020C0503030203020204" pitchFamily="34" charset="0"/>
              </a:rPr>
              <a:t>Router_B</a:t>
            </a:r>
            <a:r>
              <a:rPr lang="en-US" dirty="0">
                <a:latin typeface="Huawei Sans" panose="020C0503030203020204" pitchFamily="34" charset="0"/>
              </a:rPr>
              <a:t> receives an IP packet from its physical interface connected to the Internet and checks the destination address. If the destination is </a:t>
            </a:r>
            <a:r>
              <a:rPr lang="en-US" dirty="0" err="1">
                <a:latin typeface="Huawei Sans" panose="020C0503030203020204" pitchFamily="34" charset="0"/>
              </a:rPr>
              <a:t>Router_B</a:t>
            </a:r>
            <a:r>
              <a:rPr lang="en-US" dirty="0">
                <a:latin typeface="Huawei Sans" panose="020C0503030203020204" pitchFamily="34" charset="0"/>
              </a:rPr>
              <a:t> and the protocol ID in the IP packet header is 47 (indicating GRE packet), </a:t>
            </a:r>
            <a:r>
              <a:rPr lang="en-US" dirty="0" err="1">
                <a:latin typeface="Huawei Sans" panose="020C0503030203020204" pitchFamily="34" charset="0"/>
              </a:rPr>
              <a:t>Router_B</a:t>
            </a:r>
            <a:r>
              <a:rPr lang="en-US" dirty="0">
                <a:latin typeface="Huawei Sans" panose="020C0503030203020204" pitchFamily="34" charset="0"/>
              </a:rPr>
              <a:t> removes the IP packet header and sends the packet to the GRE module.</a:t>
            </a:r>
          </a:p>
          <a:p>
            <a:pPr marL="363538" lvl="1" indent="-187325">
              <a:lnSpc>
                <a:spcPct val="100000"/>
              </a:lnSpc>
              <a:spcAft>
                <a:spcPts val="0"/>
              </a:spcAft>
            </a:pPr>
            <a:r>
              <a:rPr lang="en-US" dirty="0">
                <a:latin typeface="Huawei Sans" panose="020C0503030203020204" pitchFamily="34" charset="0"/>
              </a:rPr>
              <a:t>The GRE module verifies the checksum and key fields, removes the GRE header, and sends the packet to the IP module.</a:t>
            </a:r>
          </a:p>
          <a:p>
            <a:pPr marL="363538" lvl="1" indent="-187325">
              <a:lnSpc>
                <a:spcPct val="100000"/>
              </a:lnSpc>
              <a:spcAft>
                <a:spcPts val="0"/>
              </a:spcAft>
            </a:pPr>
            <a:r>
              <a:rPr lang="en-US" dirty="0">
                <a:latin typeface="Huawei Sans" panose="020C0503030203020204" pitchFamily="34" charset="0"/>
              </a:rPr>
              <a:t>The IP protocol module forwards the packet to the enterprise headquarters.</a:t>
            </a:r>
          </a:p>
        </p:txBody>
      </p:sp>
    </p:spTree>
    <p:extLst>
      <p:ext uri="{BB962C8B-B14F-4D97-AF65-F5344CB8AC3E}">
        <p14:creationId xmlns:p14="http://schemas.microsoft.com/office/powerpoint/2010/main" val="2471889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dirty="0">
                <a:latin typeface="Huawei Sans" panose="020C0503030203020204" pitchFamily="34" charset="0"/>
              </a:rPr>
              <a:t>GRE encapsulates multicast data to allow data to be transmitted through GRE tunnels. Currently, IPsec can encrypt only unicast data. If multicast data, such as routing protocol, voice, and video data, needs to be transmitted over IPsec tunnels, a GRE tunnel can be established to encapsulate multicast data, and then IPsec encrypts the encapsulated packets. In this way, multicast data is encrypted and transmitted in the IPsec tunnel.</a:t>
            </a:r>
            <a:endParaRPr lang="en-US" altLang="zh-CN" dirty="0">
              <a:latin typeface="Huawei Sans" panose="020C0503030203020204" pitchFamily="34" charset="0"/>
            </a:endParaRPr>
          </a:p>
          <a:p>
            <a:r>
              <a:rPr dirty="0">
                <a:latin typeface="Huawei Sans" panose="020C0503030203020204" pitchFamily="34" charset="0"/>
              </a:rPr>
              <a:t>GRE over IPsec combines advantages of both GRE and IPsec. It enables a network to support multiple upper-layer protocols and multicast packets, as well as packet encryption, identity authentication, and data integrity check.</a:t>
            </a:r>
            <a:endParaRPr lang="en-US" altLang="zh-CN" dirty="0">
              <a:latin typeface="Huawei Sans" panose="020C0503030203020204" pitchFamily="34" charset="0"/>
            </a:endParaRPr>
          </a:p>
          <a:p>
            <a:r>
              <a:rPr dirty="0">
                <a:latin typeface="Huawei Sans" panose="020C0503030203020204" pitchFamily="34" charset="0"/>
              </a:rPr>
              <a:t>GRE over IPsec encapsulates packets using GRE, and then IPsec. </a:t>
            </a:r>
            <a:endParaRPr lang="en-US" altLang="zh-CN" dirty="0">
              <a:latin typeface="Huawei Sans" panose="020C0503030203020204" pitchFamily="34" charset="0"/>
            </a:endParaRPr>
          </a:p>
          <a:p>
            <a:r>
              <a:rPr dirty="0">
                <a:latin typeface="Huawei Sans" panose="020C0503030203020204" pitchFamily="34" charset="0"/>
              </a:rPr>
              <a:t>GRE over IPsec supports the following encapsulation modes:</a:t>
            </a:r>
            <a:endParaRPr lang="en-US" altLang="zh-CN" dirty="0">
              <a:latin typeface="Huawei Sans" panose="020C0503030203020204" pitchFamily="34" charset="0"/>
            </a:endParaRPr>
          </a:p>
          <a:p>
            <a:pPr marL="363538" lvl="1" indent="-187325"/>
            <a:r>
              <a:rPr dirty="0">
                <a:latin typeface="Huawei Sans" panose="020C0503030203020204" pitchFamily="34" charset="0"/>
              </a:rPr>
              <a:t>Tunnel mode</a:t>
            </a:r>
            <a:endParaRPr lang="en-US" altLang="zh-CN" dirty="0">
              <a:latin typeface="Huawei Sans" panose="020C0503030203020204" pitchFamily="34" charset="0"/>
            </a:endParaRPr>
          </a:p>
          <a:p>
            <a:pPr marL="363538" lvl="1" indent="-187325"/>
            <a:r>
              <a:rPr dirty="0">
                <a:latin typeface="Huawei Sans" panose="020C0503030203020204" pitchFamily="34" charset="0"/>
              </a:rPr>
              <a:t>Transport mode</a:t>
            </a:r>
          </a:p>
        </p:txBody>
      </p:sp>
      <p:sp>
        <p:nvSpPr>
          <p:cNvPr id="4" name="Slide Image Placeholder 3">
            <a:extLst>
              <a:ext uri="{FF2B5EF4-FFF2-40B4-BE49-F238E27FC236}">
                <a16:creationId xmlns:a16="http://schemas.microsoft.com/office/drawing/2014/main" id="{59D4E638-322D-4C7B-A2CC-9D92FDE9418D}"/>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38918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DSVPN resolves the following defects of GRE over IPsec:</a:t>
            </a:r>
            <a:endParaRPr lang="en-US" altLang="zh-CN" dirty="0">
              <a:latin typeface="Huawei Sans" panose="020C0503030203020204" pitchFamily="34" charset="0"/>
            </a:endParaRPr>
          </a:p>
          <a:p>
            <a:pPr marL="363538" lvl="1" indent="-187325"/>
            <a:r>
              <a:rPr dirty="0">
                <a:latin typeface="Huawei Sans" panose="020C0503030203020204" pitchFamily="34" charset="0"/>
              </a:rPr>
              <a:t>All traffic must pass through the hub.</a:t>
            </a:r>
          </a:p>
          <a:p>
            <a:pPr marL="363538" lvl="1" indent="-187325"/>
            <a:r>
              <a:rPr dirty="0">
                <a:latin typeface="Huawei Sans" panose="020C0503030203020204" pitchFamily="34" charset="0"/>
              </a:rPr>
              <a:t>The hub configuration needs to be modified when a site is added.</a:t>
            </a:r>
            <a:endParaRPr lang="en-US" altLang="zh-CN" dirty="0">
              <a:latin typeface="Huawei Sans" panose="020C0503030203020204" pitchFamily="34" charset="0"/>
            </a:endParaRPr>
          </a:p>
          <a:p>
            <a:pPr marL="363538" lvl="1" indent="-187325"/>
            <a:r>
              <a:rPr dirty="0">
                <a:latin typeface="Huawei Sans" panose="020C0503030203020204" pitchFamily="34" charset="0"/>
              </a:rPr>
              <a:t>If spokes use dynamic addresses, problems may occur when P2P GRE is deployed.</a:t>
            </a:r>
            <a:endParaRPr lang="en-US" altLang="zh-CN" dirty="0">
              <a:latin typeface="Huawei Sans" panose="020C0503030203020204" pitchFamily="34" charset="0"/>
            </a:endParaRPr>
          </a:p>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C21C4198-82F8-4C06-B46B-A42DAE9C6E7B}"/>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197406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40F0A-F94C-479C-8E75-0F24F5338214}"/>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E83478FA-D021-49A2-BABB-7399FBF1FC86}"/>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20659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EEFAF4-7539-45DA-B643-1B48EF800100}"/>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876DFEC7-7837-4C06-838D-80B6283746CD}"/>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5813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Extranet VPN mainly uses the following technologies:</a:t>
            </a:r>
            <a:endParaRPr lang="en-US" altLang="zh-CN" dirty="0">
              <a:latin typeface="Huawei Sans" panose="020C0503030203020204" pitchFamily="34" charset="0"/>
            </a:endParaRPr>
          </a:p>
          <a:p>
            <a:pPr marL="363538" lvl="1" indent="-187325"/>
            <a:r>
              <a:rPr dirty="0">
                <a:latin typeface="Huawei Sans" panose="020C0503030203020204" pitchFamily="34" charset="0"/>
              </a:rPr>
              <a:t>SSL VPN</a:t>
            </a:r>
          </a:p>
          <a:p>
            <a:pPr marL="363538" lvl="1" indent="-187325"/>
            <a:r>
              <a:rPr dirty="0">
                <a:latin typeface="Huawei Sans" panose="020C0503030203020204" pitchFamily="34" charset="0"/>
              </a:rPr>
              <a:t>L2TP VPN</a:t>
            </a:r>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31325EBB-8712-4606-B786-84546E740CA5}"/>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3992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dirty="0">
                <a:latin typeface="Huawei Sans" panose="020C0503030203020204" pitchFamily="34" charset="0"/>
              </a:rPr>
              <a:t>SSL VPN is a VPN remote access technology based on SSL. Mobile users (referred to as remote users in SSL VPN) can use SSL VPN to securely and conveniently access enterprise intranets and intranet resources, improving work efficiency.</a:t>
            </a:r>
          </a:p>
          <a:p>
            <a:r>
              <a:rPr dirty="0">
                <a:latin typeface="Huawei Sans" panose="020C0503030203020204" pitchFamily="34" charset="0"/>
              </a:rPr>
              <a:t>Before SSL VPN is developed, VPN technologies such as IPsec and L2TP are used to enable remote user access. However, these VPN technologies have the following disadvantages:</a:t>
            </a:r>
            <a:endParaRPr lang="en-US" altLang="zh-CN" dirty="0">
              <a:latin typeface="Huawei Sans" panose="020C0503030203020204" pitchFamily="34" charset="0"/>
            </a:endParaRPr>
          </a:p>
          <a:p>
            <a:pPr marL="363538" lvl="1" indent="-187325"/>
            <a:r>
              <a:rPr dirty="0">
                <a:latin typeface="Huawei Sans" panose="020C0503030203020204" pitchFamily="34" charset="0"/>
              </a:rPr>
              <a:t>Remote users need to install specific client software on their terminals, leading to difficult network deployment and maintenance.</a:t>
            </a:r>
          </a:p>
          <a:p>
            <a:pPr marL="363538" lvl="1" indent="-187325"/>
            <a:r>
              <a:rPr dirty="0">
                <a:latin typeface="Huawei Sans" panose="020C0503030203020204" pitchFamily="34" charset="0"/>
              </a:rPr>
              <a:t>The IPsec or L2TP VPN configuration is complex.</a:t>
            </a:r>
          </a:p>
          <a:p>
            <a:pPr marL="363538" lvl="1" indent="-187325"/>
            <a:r>
              <a:rPr dirty="0">
                <a:latin typeface="Huawei Sans" panose="020C0503030203020204" pitchFamily="34" charset="0"/>
              </a:rPr>
              <a:t>Network management personnel cannot perform fine-grained control over the permissions on enterprise intranet resource access by remote users.</a:t>
            </a:r>
          </a:p>
          <a:p>
            <a:endParaRPr lang="zh-CN" altLang="en-US" dirty="0">
              <a:latin typeface="Huawei Sans" panose="020C0503030203020204" pitchFamily="34" charset="0"/>
            </a:endParaRPr>
          </a:p>
        </p:txBody>
      </p:sp>
      <p:sp>
        <p:nvSpPr>
          <p:cNvPr id="4" name="Slide Image Placeholder 3">
            <a:extLst>
              <a:ext uri="{FF2B5EF4-FFF2-40B4-BE49-F238E27FC236}">
                <a16:creationId xmlns:a16="http://schemas.microsoft.com/office/drawing/2014/main" id="{008C7CF4-1403-4493-93D9-77C4B50863C6}"/>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50458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DB6CA4-C3A4-4510-AB47-96AB9AE874C0}"/>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FF075DA1-D26C-4579-8F1F-8D881BFB3753}"/>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057295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13F2DA-FA23-4867-A5B2-288861295A5A}"/>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5B7FF47D-77D4-4759-9397-A78517AAEFB9}"/>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134150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27DE0-F9AB-45BD-998F-52BEE0E93C87}"/>
              </a:ext>
            </a:extLst>
          </p:cNvPr>
          <p:cNvSpPr>
            <a:spLocks noGrp="1" noRot="1" noChangeAspect="1"/>
          </p:cNvSpPr>
          <p:nvPr>
            <p:ph type="sldImg"/>
          </p:nvPr>
        </p:nvSpPr>
        <p:spPr>
          <a:xfrm>
            <a:off x="742950" y="717550"/>
            <a:ext cx="5557838" cy="3125788"/>
          </a:xfrm>
        </p:spPr>
      </p:sp>
      <p:sp>
        <p:nvSpPr>
          <p:cNvPr id="4" name="Notes Placeholder 3">
            <a:extLst>
              <a:ext uri="{FF2B5EF4-FFF2-40B4-BE49-F238E27FC236}">
                <a16:creationId xmlns:a16="http://schemas.microsoft.com/office/drawing/2014/main" id="{8293D016-E893-467B-9F8E-5A28D1EF2922}"/>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4044089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2CEDDE-6DE8-46A5-B1DA-07DB3DA83FFF}"/>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74BF941A-3D5D-43DB-A4B6-708EABF7CC36}"/>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66020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276E4-103E-454A-A381-D36205B1E23D}"/>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CA4FD685-BF00-42A4-89AE-6061010F8485}"/>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827385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3AC1A-04F4-4B10-BA26-5E8789F88D02}"/>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7418CCD7-9EE7-4C3F-B078-87A6842D9B6A}"/>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625151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r>
              <a:rPr lang="en-US" dirty="0"/>
              <a:t>1. AB</a:t>
            </a:r>
          </a:p>
        </p:txBody>
      </p:sp>
    </p:spTree>
    <p:extLst>
      <p:ext uri="{BB962C8B-B14F-4D97-AF65-F5344CB8AC3E}">
        <p14:creationId xmlns:p14="http://schemas.microsoft.com/office/powerpoint/2010/main" val="2468555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454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4F7184-7543-401B-A052-B24CCCCCCF01}"/>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04BF18FC-A16F-4C6E-85C9-17469CC49373}"/>
              </a:ext>
            </a:extLst>
          </p:cNvPr>
          <p:cNvSpPr>
            <a:spLocks noGrp="1"/>
          </p:cNvSpPr>
          <p:nvPr>
            <p:ph type="body" idx="1"/>
          </p:nvPr>
        </p:nvSpPr>
        <p:spPr/>
        <p:txBody>
          <a:bodyPr/>
          <a:lstStyle/>
          <a:p>
            <a:endParaRPr lang="en-US" dirty="0">
              <a:latin typeface="Huawei Sans" panose="020C0503030203020204" pitchFamily="34" charset="0"/>
            </a:endParaRPr>
          </a:p>
        </p:txBody>
      </p:sp>
    </p:spTree>
    <p:extLst>
      <p:ext uri="{BB962C8B-B14F-4D97-AF65-F5344CB8AC3E}">
        <p14:creationId xmlns:p14="http://schemas.microsoft.com/office/powerpoint/2010/main" val="1196319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618B9-64AF-4F7D-AF54-65DF39BF9606}"/>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D13B627D-530B-4D21-88FD-3A7291B63BF1}"/>
              </a:ext>
            </a:extLst>
          </p:cNvPr>
          <p:cNvSpPr>
            <a:spLocks noGrp="1"/>
          </p:cNvSpPr>
          <p:nvPr>
            <p:ph type="body" idx="1"/>
          </p:nvPr>
        </p:nvSpPr>
        <p:spPr/>
        <p:txBody>
          <a:bodyPr/>
          <a:lstStyle/>
          <a:p>
            <a:endParaRPr lang="en-US" dirty="0">
              <a:latin typeface="Huawei Sans" panose="020C0503030203020204" pitchFamily="34" charset="0"/>
            </a:endParaRPr>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13E444-014C-4C52-98E1-74BFDA9CB916}"/>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FD99DAC1-B5FF-42BE-9D62-E861F9CFFEED}"/>
              </a:ext>
            </a:extLst>
          </p:cNvPr>
          <p:cNvSpPr>
            <a:spLocks noGrp="1"/>
          </p:cNvSpPr>
          <p:nvPr>
            <p:ph type="body" idx="1"/>
          </p:nvPr>
        </p:nvSpPr>
        <p:spPr/>
        <p:txBody>
          <a:bodyPr/>
          <a:lstStyle/>
          <a:p>
            <a:endParaRPr lang="en-US" dirty="0">
              <a:latin typeface="Huawei Sans" panose="020C0503030203020204" pitchFamily="34" charset="0"/>
            </a:endParaRPr>
          </a:p>
        </p:txBody>
      </p:sp>
    </p:spTree>
    <p:extLst>
      <p:ext uri="{BB962C8B-B14F-4D97-AF65-F5344CB8AC3E}">
        <p14:creationId xmlns:p14="http://schemas.microsoft.com/office/powerpoint/2010/main" val="45224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5C5F4-5F63-48EE-96B5-630A477DF8B7}"/>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86CC2AEA-F997-4AA0-BD98-DBE0763AE72E}"/>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01352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EEA3B-F4DD-48F7-A6F5-7C4EA5918BA1}"/>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F7E0F128-0216-472D-B490-8A3CC9FECF15}"/>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98475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9846C8C-8E0A-4003-94FD-12C6617F8258}"/>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D257D317-4C35-4DE2-BBE6-C70EECFEC761}"/>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493039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5EA04-C6B7-468C-BB89-F5228B1FDBAB}"/>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8190D96E-A2F2-458C-A595-4AC9BA161B9D}"/>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668301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4" y="447468"/>
            <a:ext cx="11256961"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69">
              <a:lnSpc>
                <a:spcPts val="3431"/>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3" y="1047752"/>
            <a:ext cx="11256963"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544432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rPr>
              <a:t>Thank you.</a:t>
            </a:r>
          </a:p>
        </p:txBody>
      </p:sp>
    </p:spTree>
    <p:extLst>
      <p:ext uri="{BB962C8B-B14F-4D97-AF65-F5344CB8AC3E}">
        <p14:creationId xmlns:p14="http://schemas.microsoft.com/office/powerpoint/2010/main" val="3171155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baseline="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3825471565"/>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394505981"/>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3" r:id="rId11"/>
    <p:sldLayoutId id="2147483874" r:id="rId12"/>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 © 2021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1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28.png"/><Relationship Id="rId4" Type="http://schemas.openxmlformats.org/officeDocument/2006/relationships/image" Target="../media/image16.png"/><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15.xml"/><Relationship Id="rId6" Type="http://schemas.openxmlformats.org/officeDocument/2006/relationships/image" Target="../media/image36.png"/><Relationship Id="rId5" Type="http://schemas.openxmlformats.org/officeDocument/2006/relationships/image" Target="../media/image20.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0.png"/><Relationship Id="rId7"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0.png"/><Relationship Id="rId7"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7.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3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bwMode="gray">
          <a:prstGeom prst="rect">
            <a:avLst/>
          </a:prstGeom>
        </p:spPr>
        <p:txBody>
          <a:bodyPr>
            <a:noAutofit/>
          </a:bodyPr>
          <a:lstStyle/>
          <a:p>
            <a:pPr fontAlgn="ctr"/>
            <a:r>
              <a:rPr lang="en-US" dirty="0">
                <a:latin typeface="Huawei Sans" panose="020C0503030203020204" pitchFamily="34" charset="0"/>
              </a:rPr>
              <a:t>WAN Interconnection Technologies and Typical Scenarios of Enterprise Networks</a:t>
            </a:r>
          </a:p>
        </p:txBody>
      </p:sp>
    </p:spTree>
    <p:extLst>
      <p:ext uri="{BB962C8B-B14F-4D97-AF65-F5344CB8AC3E}">
        <p14:creationId xmlns:p14="http://schemas.microsoft.com/office/powerpoint/2010/main" val="159866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Overview of Private Line Technologies</a:t>
            </a:r>
          </a:p>
        </p:txBody>
      </p:sp>
      <p:sp>
        <p:nvSpPr>
          <p:cNvPr id="3" name="Text Placeholder 2"/>
          <p:cNvSpPr>
            <a:spLocks noGrp="1"/>
          </p:cNvSpPr>
          <p:nvPr>
            <p:ph type="body" sz="quarter" idx="10"/>
          </p:nvPr>
        </p:nvSpPr>
        <p:spPr bwMode="gray"/>
        <p:txBody>
          <a:bodyPr/>
          <a:lstStyle/>
          <a:p>
            <a:pPr algn="l"/>
            <a:r>
              <a:rPr lang="en-US" dirty="0">
                <a:latin typeface="Huawei Sans" panose="020C0503030203020204" pitchFamily="34" charset="0"/>
              </a:rPr>
              <a:t>Private line technologies were introduced very early. With the development of networks, many technologies, such as frame relay (FR) and ATM, are no longer used. Currently, the following private line technologies are widely used:</a:t>
            </a:r>
            <a:endParaRPr lang="en-US" altLang="zh-CN" dirty="0">
              <a:latin typeface="Huawei Sans" panose="020C0503030203020204" pitchFamily="34" charset="0"/>
            </a:endParaRPr>
          </a:p>
          <a:p>
            <a:pPr marL="628650" lvl="1" indent="-314325"/>
            <a:r>
              <a:rPr lang="en-US" dirty="0">
                <a:latin typeface="Huawei Sans" panose="020C0503030203020204" pitchFamily="34" charset="0"/>
              </a:rPr>
              <a:t>Bare optical fiber: Carriers provide bare optical fibers along which no intermediate device is deployed. Therefore, bare optical fibers are expensive.</a:t>
            </a:r>
            <a:endParaRPr lang="en-US" altLang="zh-CN" dirty="0">
              <a:latin typeface="Huawei Sans" panose="020C0503030203020204" pitchFamily="34" charset="0"/>
            </a:endParaRPr>
          </a:p>
          <a:p>
            <a:pPr marL="628650" lvl="1" indent="-314325"/>
            <a:r>
              <a:rPr lang="en-US" dirty="0">
                <a:latin typeface="Huawei Sans" panose="020C0503030203020204" pitchFamily="34" charset="0"/>
              </a:rPr>
              <a:t>SDH/MSTP/WDM: Transmission private lines use transmission devices to build hard pipes on optical fibers, ensuring good performance. The price of such private lines is lower than that of bare optical fibers.</a:t>
            </a:r>
            <a:endParaRPr lang="en-US" altLang="zh-CN" dirty="0">
              <a:latin typeface="Huawei Sans" panose="020C0503030203020204" pitchFamily="34" charset="0"/>
            </a:endParaRPr>
          </a:p>
          <a:p>
            <a:pPr marL="628650" lvl="1" indent="-314325"/>
            <a:r>
              <a:rPr lang="en-US" dirty="0">
                <a:latin typeface="Huawei Sans" panose="020C0503030203020204" pitchFamily="34" charset="0"/>
              </a:rPr>
              <a:t>MPLS VPN: MPLS private lines use Ethernet for access and do not have hard pipes. The performance of MPLS VPN is poorer than that of transmission private lines, but the price of MPLS VPN is the cheapest among all private lines.</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370454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Bare Optical Fibers</a:t>
            </a:r>
          </a:p>
        </p:txBody>
      </p:sp>
      <p:sp>
        <p:nvSpPr>
          <p:cNvPr id="3" name="Text Placeholder 2"/>
          <p:cNvSpPr>
            <a:spLocks noGrp="1"/>
          </p:cNvSpPr>
          <p:nvPr>
            <p:ph type="body" sz="quarter" idx="10"/>
          </p:nvPr>
        </p:nvSpPr>
        <p:spPr bwMode="gray"/>
        <p:txBody>
          <a:bodyPr/>
          <a:lstStyle/>
          <a:p>
            <a:pPr algn="l"/>
            <a:r>
              <a:rPr lang="en-US" sz="2000" dirty="0">
                <a:latin typeface="Huawei Sans" panose="020C0503030203020204" pitchFamily="34" charset="0"/>
              </a:rPr>
              <a:t>A carrier provides a bare optical fiber line where no intermediate device is deployed. The network capacity depends on the enterprise devices at both ends of the bare optical fiber.</a:t>
            </a:r>
            <a:endParaRPr lang="en-US" altLang="zh-CN" sz="2000" dirty="0">
              <a:latin typeface="Huawei Sans" panose="020C0503030203020204" pitchFamily="34" charset="0"/>
            </a:endParaRPr>
          </a:p>
          <a:p>
            <a:pPr algn="l"/>
            <a:r>
              <a:rPr lang="en-US" sz="2000" dirty="0">
                <a:latin typeface="Huawei Sans" panose="020C0503030203020204" pitchFamily="34" charset="0"/>
              </a:rPr>
              <a:t>Bare optical fibers are charged based on the distance. A longer distance indicates a higher cost. Generally, the maximum distance of a hop of an optical fiber is 300 km. If the distance between two sites exceeds 300 km, a repeater needs to be installed.</a:t>
            </a:r>
            <a:endParaRPr lang="en-US" altLang="zh-CN" sz="2000" dirty="0">
              <a:latin typeface="Huawei Sans" panose="020C0503030203020204" pitchFamily="34" charset="0"/>
            </a:endParaRPr>
          </a:p>
          <a:p>
            <a:pPr algn="l"/>
            <a:endParaRPr lang="en-US" altLang="zh-CN" sz="2000" dirty="0">
              <a:latin typeface="Huawei Sans" panose="020C0503030203020204" pitchFamily="34" charset="0"/>
            </a:endParaRPr>
          </a:p>
        </p:txBody>
      </p:sp>
      <p:pic>
        <p:nvPicPr>
          <p:cNvPr id="4" name="Picture 781" descr="图片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186223" y="5138886"/>
            <a:ext cx="355996" cy="3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21"/>
          <p:cNvCxnSpPr>
            <a:stCxn id="9" idx="2"/>
            <a:endCxn id="4" idx="3"/>
          </p:cNvCxnSpPr>
          <p:nvPr/>
        </p:nvCxnSpPr>
        <p:spPr bwMode="gray">
          <a:xfrm flipH="1">
            <a:off x="2542219" y="4925019"/>
            <a:ext cx="2139684" cy="386930"/>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24"/>
          <p:cNvCxnSpPr>
            <a:stCxn id="4" idx="0"/>
            <a:endCxn id="18" idx="2"/>
          </p:cNvCxnSpPr>
          <p:nvPr/>
        </p:nvCxnSpPr>
        <p:spPr bwMode="gray">
          <a:xfrm flipV="1">
            <a:off x="2364221" y="4730649"/>
            <a:ext cx="1194" cy="408237"/>
          </a:xfrm>
          <a:prstGeom prst="line">
            <a:avLst/>
          </a:prstGeom>
          <a:noFill/>
          <a:ln w="381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椭圆 25"/>
          <p:cNvSpPr/>
          <p:nvPr/>
        </p:nvSpPr>
        <p:spPr bwMode="gray">
          <a:xfrm>
            <a:off x="4681903" y="4306229"/>
            <a:ext cx="2628292" cy="1237579"/>
          </a:xfrm>
          <a:prstGeom prst="ellipse">
            <a:avLst/>
          </a:prstGeom>
          <a:noFill/>
          <a:ln w="349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mn-ea"/>
            </a:endParaRPr>
          </a:p>
        </p:txBody>
      </p:sp>
      <p:pic>
        <p:nvPicPr>
          <p:cNvPr id="10" name="Picture 781" descr="图片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9505891" y="5161678"/>
            <a:ext cx="355996" cy="3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29"/>
          <p:cNvCxnSpPr>
            <a:stCxn id="10" idx="0"/>
            <a:endCxn id="19" idx="2"/>
          </p:cNvCxnSpPr>
          <p:nvPr/>
        </p:nvCxnSpPr>
        <p:spPr bwMode="gray">
          <a:xfrm flipV="1">
            <a:off x="9683889" y="4688706"/>
            <a:ext cx="405" cy="472972"/>
          </a:xfrm>
          <a:prstGeom prst="line">
            <a:avLst/>
          </a:prstGeom>
          <a:noFill/>
          <a:ln w="381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30"/>
          <p:cNvCxnSpPr>
            <a:stCxn id="10" idx="1"/>
            <a:endCxn id="9" idx="6"/>
          </p:cNvCxnSpPr>
          <p:nvPr/>
        </p:nvCxnSpPr>
        <p:spPr bwMode="gray">
          <a:xfrm flipH="1" flipV="1">
            <a:off x="7310195" y="4925019"/>
            <a:ext cx="2195696" cy="409722"/>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92"/>
          <p:cNvSpPr txBox="1"/>
          <p:nvPr/>
        </p:nvSpPr>
        <p:spPr bwMode="gray">
          <a:xfrm>
            <a:off x="1533155" y="3792209"/>
            <a:ext cx="1649534" cy="307777"/>
          </a:xfrm>
          <a:prstGeom prst="rect">
            <a:avLst/>
          </a:prstGeom>
          <a:noFill/>
        </p:spPr>
        <p:txBody>
          <a:bodyPr wrap="square" rtlCol="0">
            <a:spAutoFit/>
          </a:bodyPr>
          <a:lstStyle/>
          <a:p>
            <a:pPr algn="ctr" fontAlgn="ctr"/>
            <a:r>
              <a:rPr lang="en-US" sz="1400" dirty="0">
                <a:latin typeface="Huawei Sans" panose="020C0503030203020204" pitchFamily="34" charset="0"/>
              </a:rPr>
              <a:t>Enterprise branch</a:t>
            </a:r>
          </a:p>
        </p:txBody>
      </p:sp>
      <p:sp>
        <p:nvSpPr>
          <p:cNvPr id="15" name="TextBox 92"/>
          <p:cNvSpPr txBox="1"/>
          <p:nvPr/>
        </p:nvSpPr>
        <p:spPr bwMode="gray">
          <a:xfrm>
            <a:off x="9060685" y="3792209"/>
            <a:ext cx="1241562" cy="307777"/>
          </a:xfrm>
          <a:prstGeom prst="rect">
            <a:avLst/>
          </a:prstGeom>
          <a:noFill/>
        </p:spPr>
        <p:txBody>
          <a:bodyPr wrap="square" rtlCol="0">
            <a:spAutoFit/>
          </a:bodyPr>
          <a:lstStyle/>
          <a:p>
            <a:pPr algn="ctr" fontAlgn="ctr"/>
            <a:r>
              <a:rPr lang="en-US" sz="1400" dirty="0">
                <a:latin typeface="Huawei Sans" panose="020C0503030203020204" pitchFamily="34" charset="0"/>
              </a:rPr>
              <a:t>HQ</a:t>
            </a:r>
          </a:p>
        </p:txBody>
      </p:sp>
      <p:sp>
        <p:nvSpPr>
          <p:cNvPr id="16" name="TextBox 92"/>
          <p:cNvSpPr txBox="1"/>
          <p:nvPr/>
        </p:nvSpPr>
        <p:spPr bwMode="gray">
          <a:xfrm>
            <a:off x="5660895" y="3792209"/>
            <a:ext cx="742851" cy="307777"/>
          </a:xfrm>
          <a:prstGeom prst="rect">
            <a:avLst/>
          </a:prstGeom>
          <a:noFill/>
        </p:spPr>
        <p:txBody>
          <a:bodyPr wrap="square" rtlCol="0">
            <a:spAutoFit/>
          </a:bodyPr>
          <a:lstStyle/>
          <a:p>
            <a:pPr algn="ctr" fontAlgn="ctr"/>
            <a:r>
              <a:rPr lang="en-US" sz="1400" dirty="0">
                <a:latin typeface="Huawei Sans" panose="020C0503030203020204" pitchFamily="34" charset="0"/>
              </a:rPr>
              <a:t>Carrier</a:t>
            </a:r>
          </a:p>
        </p:txBody>
      </p:sp>
      <p:sp>
        <p:nvSpPr>
          <p:cNvPr id="17" name="TextBox 92"/>
          <p:cNvSpPr txBox="1"/>
          <p:nvPr/>
        </p:nvSpPr>
        <p:spPr bwMode="gray">
          <a:xfrm>
            <a:off x="5227518" y="4756601"/>
            <a:ext cx="1537062" cy="307777"/>
          </a:xfrm>
          <a:prstGeom prst="rect">
            <a:avLst/>
          </a:prstGeom>
          <a:noFill/>
        </p:spPr>
        <p:txBody>
          <a:bodyPr wrap="square" rtlCol="0">
            <a:spAutoFit/>
          </a:bodyPr>
          <a:lstStyle/>
          <a:p>
            <a:pPr algn="ctr" fontAlgn="ctr"/>
            <a:r>
              <a:rPr lang="en-US" sz="1400" dirty="0">
                <a:latin typeface="Huawei Sans" panose="020C0503030203020204" pitchFamily="34" charset="0"/>
              </a:rPr>
              <a:t>Optical network</a:t>
            </a:r>
          </a:p>
        </p:txBody>
      </p:sp>
      <p:pic>
        <p:nvPicPr>
          <p:cNvPr id="18" name="Picture 2" descr="G:\做的项目\公共\扁平图标切换\更新2015_01_21\oss扁平图标库2015_01_21更新-04.png"/>
          <p:cNvPicPr>
            <a:picLocks noChangeAspect="1" noChangeArrowheads="1"/>
          </p:cNvPicPr>
          <p:nvPr/>
        </p:nvPicPr>
        <p:blipFill>
          <a:blip r:embed="rId4" cstate="print"/>
          <a:srcRect/>
          <a:stretch>
            <a:fillRect/>
          </a:stretch>
        </p:blipFill>
        <p:spPr bwMode="gray">
          <a:xfrm>
            <a:off x="2187012" y="4438717"/>
            <a:ext cx="356806" cy="291932"/>
          </a:xfrm>
          <a:prstGeom prst="rect">
            <a:avLst/>
          </a:prstGeom>
          <a:noFill/>
        </p:spPr>
      </p:pic>
      <p:pic>
        <p:nvPicPr>
          <p:cNvPr id="19" name="Picture 2" descr="G:\做的项目\公共\扁平图标切换\更新2015_01_21\oss扁平图标库2015_01_21更新-04.png"/>
          <p:cNvPicPr>
            <a:picLocks noChangeAspect="1" noChangeArrowheads="1"/>
          </p:cNvPicPr>
          <p:nvPr/>
        </p:nvPicPr>
        <p:blipFill>
          <a:blip r:embed="rId4" cstate="print"/>
          <a:srcRect/>
          <a:stretch>
            <a:fillRect/>
          </a:stretch>
        </p:blipFill>
        <p:spPr bwMode="gray">
          <a:xfrm>
            <a:off x="9505891" y="4396774"/>
            <a:ext cx="356806" cy="291932"/>
          </a:xfrm>
          <a:prstGeom prst="rect">
            <a:avLst/>
          </a:prstGeom>
          <a:noFill/>
        </p:spPr>
      </p:pic>
      <p:sp>
        <p:nvSpPr>
          <p:cNvPr id="20" name="圆角矩形 75"/>
          <p:cNvSpPr/>
          <p:nvPr/>
        </p:nvSpPr>
        <p:spPr bwMode="gray">
          <a:xfrm>
            <a:off x="1379476" y="3735099"/>
            <a:ext cx="1956893" cy="2227551"/>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75"/>
          <p:cNvSpPr/>
          <p:nvPr/>
        </p:nvSpPr>
        <p:spPr bwMode="gray">
          <a:xfrm>
            <a:off x="8703020" y="3735099"/>
            <a:ext cx="1956893" cy="2227551"/>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75"/>
          <p:cNvSpPr/>
          <p:nvPr/>
        </p:nvSpPr>
        <p:spPr bwMode="gray">
          <a:xfrm>
            <a:off x="3990427" y="3735099"/>
            <a:ext cx="4083786" cy="2227551"/>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92"/>
          <p:cNvSpPr txBox="1"/>
          <p:nvPr/>
        </p:nvSpPr>
        <p:spPr bwMode="gray">
          <a:xfrm>
            <a:off x="1511380" y="5483569"/>
            <a:ext cx="1708070" cy="461665"/>
          </a:xfrm>
          <a:prstGeom prst="rect">
            <a:avLst/>
          </a:prstGeom>
          <a:noFill/>
        </p:spPr>
        <p:txBody>
          <a:bodyPr wrap="square" rtlCol="0">
            <a:spAutoFit/>
          </a:bodyPr>
          <a:lstStyle/>
          <a:p>
            <a:pPr algn="ctr" fontAlgn="ctr"/>
            <a:r>
              <a:rPr lang="en-US" sz="1200" dirty="0">
                <a:latin typeface="Huawei Sans" panose="020C0503030203020204" pitchFamily="34" charset="0"/>
              </a:rPr>
              <a:t>Enterprise transmission device</a:t>
            </a:r>
          </a:p>
        </p:txBody>
      </p:sp>
      <p:sp>
        <p:nvSpPr>
          <p:cNvPr id="24" name="TextBox 92"/>
          <p:cNvSpPr txBox="1"/>
          <p:nvPr/>
        </p:nvSpPr>
        <p:spPr bwMode="gray">
          <a:xfrm>
            <a:off x="8880264" y="5483569"/>
            <a:ext cx="1602404" cy="461665"/>
          </a:xfrm>
          <a:prstGeom prst="rect">
            <a:avLst/>
          </a:prstGeom>
          <a:noFill/>
        </p:spPr>
        <p:txBody>
          <a:bodyPr wrap="square" rtlCol="0">
            <a:spAutoFit/>
          </a:bodyPr>
          <a:lstStyle/>
          <a:p>
            <a:pPr algn="ctr" fontAlgn="ctr"/>
            <a:r>
              <a:rPr lang="en-US" sz="1200" dirty="0">
                <a:latin typeface="Huawei Sans" panose="020C0503030203020204" pitchFamily="34" charset="0"/>
              </a:rPr>
              <a:t>Enterprise transmission device</a:t>
            </a:r>
          </a:p>
        </p:txBody>
      </p:sp>
    </p:spTree>
    <p:extLst>
      <p:ext uri="{BB962C8B-B14F-4D97-AF65-F5344CB8AC3E}">
        <p14:creationId xmlns:p14="http://schemas.microsoft.com/office/powerpoint/2010/main" val="30275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Application Scenario of Bare Optical Fibers</a:t>
            </a:r>
          </a:p>
        </p:txBody>
      </p:sp>
      <p:sp>
        <p:nvSpPr>
          <p:cNvPr id="4" name="圆角矩形 75"/>
          <p:cNvSpPr/>
          <p:nvPr/>
        </p:nvSpPr>
        <p:spPr bwMode="gray">
          <a:xfrm>
            <a:off x="950953" y="1058663"/>
            <a:ext cx="10290093"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600" dirty="0">
                <a:solidFill>
                  <a:srgbClr val="30B5C5"/>
                </a:solidFill>
                <a:latin typeface="Huawei Sans" panose="020C0503030203020204" pitchFamily="34" charset="0"/>
              </a:rPr>
              <a:t>Application scenario of bare optical fibers</a:t>
            </a:r>
            <a:endParaRPr lang="en-US" altLang="zh-CN" sz="1600" dirty="0">
              <a:solidFill>
                <a:srgbClr val="30B5C5"/>
              </a:solidFill>
              <a:latin typeface="Huawei Sans" panose="020C0503030203020204" pitchFamily="34" charset="0"/>
              <a:ea typeface="方正兰亭黑简体" panose="02000000000000000000" pitchFamily="2" charset="-122"/>
            </a:endParaRPr>
          </a:p>
        </p:txBody>
      </p:sp>
      <p:sp>
        <p:nvSpPr>
          <p:cNvPr id="5" name="圆角矩形 75"/>
          <p:cNvSpPr/>
          <p:nvPr/>
        </p:nvSpPr>
        <p:spPr bwMode="gray">
          <a:xfrm>
            <a:off x="950953" y="1511219"/>
            <a:ext cx="10290093" cy="468955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24000" rIns="72000" bIns="180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algn="just" fontAlgn="ctr">
              <a:lnSpc>
                <a:spcPts val="26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rPr>
              <a:t>Bare fibers can be leased between the main campus and branch campus in the same city to connect the two campuses, simplifying network management and access authentication management.</a:t>
            </a:r>
            <a:endParaRPr lang="en-US" altLang="zh-CN" sz="1400" dirty="0">
              <a:solidFill>
                <a:prstClr val="black"/>
              </a:solidFill>
              <a:latin typeface="Huawei Sans" panose="020C0503030203020204" pitchFamily="34" charset="0"/>
            </a:endParaRPr>
          </a:p>
        </p:txBody>
      </p:sp>
      <p:pic>
        <p:nvPicPr>
          <p:cNvPr id="98"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842329" y="2731501"/>
            <a:ext cx="488847" cy="400855"/>
          </a:xfrm>
          <a:prstGeom prst="rect">
            <a:avLst/>
          </a:prstGeom>
        </p:spPr>
      </p:pic>
      <p:pic>
        <p:nvPicPr>
          <p:cNvPr id="99"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102469" y="2731501"/>
            <a:ext cx="488847" cy="400855"/>
          </a:xfrm>
          <a:prstGeom prst="rect">
            <a:avLst/>
          </a:prstGeom>
        </p:spPr>
      </p:pic>
      <p:pic>
        <p:nvPicPr>
          <p:cNvPr id="100"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842329" y="3775617"/>
            <a:ext cx="488847" cy="400855"/>
          </a:xfrm>
          <a:prstGeom prst="rect">
            <a:avLst/>
          </a:prstGeom>
        </p:spPr>
      </p:pic>
      <p:pic>
        <p:nvPicPr>
          <p:cNvPr id="101"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102468" y="3772658"/>
            <a:ext cx="488847" cy="400855"/>
          </a:xfrm>
          <a:prstGeom prst="rect">
            <a:avLst/>
          </a:prstGeom>
        </p:spPr>
      </p:pic>
      <p:pic>
        <p:nvPicPr>
          <p:cNvPr id="102"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194257" y="5014901"/>
            <a:ext cx="488847" cy="400855"/>
          </a:xfrm>
          <a:prstGeom prst="rect">
            <a:avLst/>
          </a:prstGeom>
        </p:spPr>
      </p:pic>
      <p:pic>
        <p:nvPicPr>
          <p:cNvPr id="103"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3454396" y="5014901"/>
            <a:ext cx="488847" cy="400855"/>
          </a:xfrm>
          <a:prstGeom prst="rect">
            <a:avLst/>
          </a:prstGeom>
        </p:spPr>
      </p:pic>
      <p:pic>
        <p:nvPicPr>
          <p:cNvPr id="104"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714535" y="5014902"/>
            <a:ext cx="488847" cy="400855"/>
          </a:xfrm>
          <a:prstGeom prst="rect">
            <a:avLst/>
          </a:prstGeom>
        </p:spPr>
      </p:pic>
      <p:cxnSp>
        <p:nvCxnSpPr>
          <p:cNvPr id="106" name="Straight Connector 105"/>
          <p:cNvCxnSpPr>
            <a:stCxn id="102" idx="0"/>
            <a:endCxn id="100" idx="2"/>
          </p:cNvCxnSpPr>
          <p:nvPr/>
        </p:nvCxnSpPr>
        <p:spPr bwMode="gray">
          <a:xfrm flipV="1">
            <a:off x="2438681" y="4176472"/>
            <a:ext cx="648072" cy="83842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9" name="Straight Connector 108"/>
          <p:cNvCxnSpPr>
            <a:stCxn id="102" idx="0"/>
            <a:endCxn id="101" idx="2"/>
          </p:cNvCxnSpPr>
          <p:nvPr/>
        </p:nvCxnSpPr>
        <p:spPr bwMode="gray">
          <a:xfrm flipV="1">
            <a:off x="2438681" y="4173513"/>
            <a:ext cx="1908211" cy="84138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2" name="Straight Connector 111"/>
          <p:cNvCxnSpPr>
            <a:stCxn id="103" idx="0"/>
            <a:endCxn id="100" idx="2"/>
          </p:cNvCxnSpPr>
          <p:nvPr/>
        </p:nvCxnSpPr>
        <p:spPr bwMode="gray">
          <a:xfrm flipH="1" flipV="1">
            <a:off x="3086753" y="4176472"/>
            <a:ext cx="612067" cy="83842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6" name="Straight Connector 115"/>
          <p:cNvCxnSpPr>
            <a:stCxn id="103" idx="0"/>
            <a:endCxn id="101" idx="2"/>
          </p:cNvCxnSpPr>
          <p:nvPr/>
        </p:nvCxnSpPr>
        <p:spPr bwMode="gray">
          <a:xfrm flipV="1">
            <a:off x="3698820" y="4173513"/>
            <a:ext cx="648072" cy="84138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9" name="Straight Connector 118"/>
          <p:cNvCxnSpPr>
            <a:stCxn id="104" idx="0"/>
            <a:endCxn id="101" idx="2"/>
          </p:cNvCxnSpPr>
          <p:nvPr/>
        </p:nvCxnSpPr>
        <p:spPr bwMode="gray">
          <a:xfrm flipH="1" flipV="1">
            <a:off x="4346892" y="4173513"/>
            <a:ext cx="612067" cy="84138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22" name="Straight Connector 121"/>
          <p:cNvCxnSpPr>
            <a:stCxn id="104" idx="0"/>
            <a:endCxn id="100" idx="2"/>
          </p:cNvCxnSpPr>
          <p:nvPr/>
        </p:nvCxnSpPr>
        <p:spPr bwMode="gray">
          <a:xfrm flipH="1" flipV="1">
            <a:off x="3086753" y="4176472"/>
            <a:ext cx="1872206" cy="83843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25" name="Straight Connector 124"/>
          <p:cNvCxnSpPr>
            <a:stCxn id="100" idx="0"/>
            <a:endCxn id="98" idx="2"/>
          </p:cNvCxnSpPr>
          <p:nvPr/>
        </p:nvCxnSpPr>
        <p:spPr bwMode="gray">
          <a:xfrm flipV="1">
            <a:off x="3086753" y="3132356"/>
            <a:ext cx="0" cy="64326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28" name="Straight Connector 127"/>
          <p:cNvCxnSpPr>
            <a:endCxn id="99" idx="2"/>
          </p:cNvCxnSpPr>
          <p:nvPr/>
        </p:nvCxnSpPr>
        <p:spPr bwMode="gray">
          <a:xfrm flipV="1">
            <a:off x="4346892" y="3132356"/>
            <a:ext cx="1" cy="64030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31" name="Straight Connector 130"/>
          <p:cNvCxnSpPr>
            <a:stCxn id="101" idx="1"/>
            <a:endCxn id="100" idx="3"/>
          </p:cNvCxnSpPr>
          <p:nvPr/>
        </p:nvCxnSpPr>
        <p:spPr bwMode="gray">
          <a:xfrm flipH="1">
            <a:off x="3331176" y="3973086"/>
            <a:ext cx="771292" cy="295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sp>
        <p:nvSpPr>
          <p:cNvPr id="134" name="Freeform 159"/>
          <p:cNvSpPr/>
          <p:nvPr/>
        </p:nvSpPr>
        <p:spPr bwMode="gray">
          <a:xfrm flipH="1">
            <a:off x="2602432" y="1757748"/>
            <a:ext cx="968641" cy="50633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800" dirty="0">
                <a:solidFill>
                  <a:schemeClr val="tx1"/>
                </a:solidFill>
                <a:latin typeface="Huawei Sans" panose="020C0503030203020204" pitchFamily="34" charset="0"/>
              </a:rPr>
              <a:t>ISP1</a:t>
            </a:r>
          </a:p>
        </p:txBody>
      </p:sp>
      <p:sp>
        <p:nvSpPr>
          <p:cNvPr id="135" name="Freeform 159"/>
          <p:cNvSpPr/>
          <p:nvPr/>
        </p:nvSpPr>
        <p:spPr bwMode="gray">
          <a:xfrm flipH="1">
            <a:off x="3862570" y="1767116"/>
            <a:ext cx="968641" cy="50633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800" dirty="0">
                <a:solidFill>
                  <a:schemeClr val="tx1"/>
                </a:solidFill>
                <a:latin typeface="Huawei Sans" panose="020C0503030203020204" pitchFamily="34" charset="0"/>
              </a:rPr>
              <a:t>ISP2</a:t>
            </a:r>
          </a:p>
        </p:txBody>
      </p:sp>
      <p:cxnSp>
        <p:nvCxnSpPr>
          <p:cNvPr id="136" name="Straight Connector 135"/>
          <p:cNvCxnSpPr>
            <a:stCxn id="98" idx="0"/>
          </p:cNvCxnSpPr>
          <p:nvPr/>
        </p:nvCxnSpPr>
        <p:spPr bwMode="gray">
          <a:xfrm flipV="1">
            <a:off x="3086753" y="2264086"/>
            <a:ext cx="0" cy="46741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39" name="Straight Connector 138"/>
          <p:cNvCxnSpPr>
            <a:stCxn id="99" idx="0"/>
          </p:cNvCxnSpPr>
          <p:nvPr/>
        </p:nvCxnSpPr>
        <p:spPr bwMode="gray">
          <a:xfrm flipH="1" flipV="1">
            <a:off x="4346890" y="2264085"/>
            <a:ext cx="3" cy="46741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pic>
        <p:nvPicPr>
          <p:cNvPr id="145"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5182588" y="3772658"/>
            <a:ext cx="489934" cy="400855"/>
          </a:xfrm>
          <a:prstGeom prst="rect">
            <a:avLst/>
          </a:prstGeom>
        </p:spPr>
      </p:pic>
      <p:cxnSp>
        <p:nvCxnSpPr>
          <p:cNvPr id="146" name="Straight Connector 145"/>
          <p:cNvCxnSpPr>
            <a:stCxn id="145" idx="1"/>
            <a:endCxn id="101" idx="3"/>
          </p:cNvCxnSpPr>
          <p:nvPr/>
        </p:nvCxnSpPr>
        <p:spPr bwMode="gray">
          <a:xfrm flipH="1">
            <a:off x="4591315" y="3973086"/>
            <a:ext cx="59127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49" name="Straight Connector 148"/>
          <p:cNvCxnSpPr>
            <a:stCxn id="152" idx="1"/>
            <a:endCxn id="145" idx="3"/>
          </p:cNvCxnSpPr>
          <p:nvPr/>
        </p:nvCxnSpPr>
        <p:spPr bwMode="gray">
          <a:xfrm flipH="1" flipV="1">
            <a:off x="5672522" y="3973086"/>
            <a:ext cx="2440316" cy="0"/>
          </a:xfrm>
          <a:prstGeom prst="line">
            <a:avLst/>
          </a:prstGeom>
          <a:solidFill>
            <a:schemeClr val="accent1"/>
          </a:solidFill>
          <a:ln w="28575" cap="flat" cmpd="sng" algn="ctr">
            <a:solidFill>
              <a:srgbClr val="FFD17D"/>
            </a:solidFill>
            <a:prstDash val="solid"/>
            <a:round/>
            <a:headEnd type="none" w="med" len="med"/>
            <a:tailEnd type="none" w="med" len="med"/>
          </a:ln>
          <a:effectLst/>
        </p:spPr>
      </p:cxnSp>
      <p:pic>
        <p:nvPicPr>
          <p:cNvPr id="152"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112838" y="3775617"/>
            <a:ext cx="488847" cy="400855"/>
          </a:xfrm>
          <a:prstGeom prst="rect">
            <a:avLst/>
          </a:prstGeom>
        </p:spPr>
      </p:pic>
      <p:pic>
        <p:nvPicPr>
          <p:cNvPr id="153"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9372977" y="3772658"/>
            <a:ext cx="488847" cy="400855"/>
          </a:xfrm>
          <a:prstGeom prst="rect">
            <a:avLst/>
          </a:prstGeom>
        </p:spPr>
      </p:pic>
      <p:pic>
        <p:nvPicPr>
          <p:cNvPr id="154"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7464766" y="5014901"/>
            <a:ext cx="488847" cy="400855"/>
          </a:xfrm>
          <a:prstGeom prst="rect">
            <a:avLst/>
          </a:prstGeom>
        </p:spPr>
      </p:pic>
      <p:pic>
        <p:nvPicPr>
          <p:cNvPr id="155"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724905" y="5014901"/>
            <a:ext cx="488847" cy="400855"/>
          </a:xfrm>
          <a:prstGeom prst="rect">
            <a:avLst/>
          </a:prstGeom>
        </p:spPr>
      </p:pic>
      <p:pic>
        <p:nvPicPr>
          <p:cNvPr id="156"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9985044" y="5014902"/>
            <a:ext cx="488847" cy="400855"/>
          </a:xfrm>
          <a:prstGeom prst="rect">
            <a:avLst/>
          </a:prstGeom>
        </p:spPr>
      </p:pic>
      <p:cxnSp>
        <p:nvCxnSpPr>
          <p:cNvPr id="157" name="Straight Connector 156"/>
          <p:cNvCxnSpPr>
            <a:stCxn id="154" idx="0"/>
            <a:endCxn id="152" idx="2"/>
          </p:cNvCxnSpPr>
          <p:nvPr/>
        </p:nvCxnSpPr>
        <p:spPr bwMode="gray">
          <a:xfrm flipV="1">
            <a:off x="7709190" y="4176472"/>
            <a:ext cx="648072" cy="83842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58" name="Straight Connector 157"/>
          <p:cNvCxnSpPr>
            <a:stCxn id="154" idx="0"/>
            <a:endCxn id="153" idx="2"/>
          </p:cNvCxnSpPr>
          <p:nvPr/>
        </p:nvCxnSpPr>
        <p:spPr bwMode="gray">
          <a:xfrm flipV="1">
            <a:off x="7709190" y="4173513"/>
            <a:ext cx="1908211" cy="84138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59" name="Straight Connector 158"/>
          <p:cNvCxnSpPr>
            <a:stCxn id="155" idx="0"/>
            <a:endCxn id="152" idx="2"/>
          </p:cNvCxnSpPr>
          <p:nvPr/>
        </p:nvCxnSpPr>
        <p:spPr bwMode="gray">
          <a:xfrm flipH="1" flipV="1">
            <a:off x="8357262" y="4176472"/>
            <a:ext cx="612067" cy="83842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60" name="Straight Connector 159"/>
          <p:cNvCxnSpPr>
            <a:stCxn id="155" idx="0"/>
            <a:endCxn id="153" idx="2"/>
          </p:cNvCxnSpPr>
          <p:nvPr/>
        </p:nvCxnSpPr>
        <p:spPr bwMode="gray">
          <a:xfrm flipV="1">
            <a:off x="8969329" y="4173513"/>
            <a:ext cx="648072" cy="84138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61" name="Straight Connector 160"/>
          <p:cNvCxnSpPr>
            <a:stCxn id="156" idx="0"/>
            <a:endCxn id="153" idx="2"/>
          </p:cNvCxnSpPr>
          <p:nvPr/>
        </p:nvCxnSpPr>
        <p:spPr bwMode="gray">
          <a:xfrm flipH="1" flipV="1">
            <a:off x="9617401" y="4173513"/>
            <a:ext cx="612067" cy="84138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62" name="Straight Connector 161"/>
          <p:cNvCxnSpPr>
            <a:stCxn id="156" idx="0"/>
            <a:endCxn id="152" idx="2"/>
          </p:cNvCxnSpPr>
          <p:nvPr/>
        </p:nvCxnSpPr>
        <p:spPr bwMode="gray">
          <a:xfrm flipH="1" flipV="1">
            <a:off x="8357262" y="4176472"/>
            <a:ext cx="1872206" cy="83843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63" name="Straight Connector 162"/>
          <p:cNvCxnSpPr>
            <a:stCxn id="153" idx="1"/>
            <a:endCxn id="152" idx="3"/>
          </p:cNvCxnSpPr>
          <p:nvPr/>
        </p:nvCxnSpPr>
        <p:spPr bwMode="gray">
          <a:xfrm flipH="1">
            <a:off x="8601685" y="3973086"/>
            <a:ext cx="771292" cy="295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sp>
        <p:nvSpPr>
          <p:cNvPr id="165" name="Rectangular Callout 164"/>
          <p:cNvSpPr/>
          <p:nvPr/>
        </p:nvSpPr>
        <p:spPr bwMode="gray">
          <a:xfrm>
            <a:off x="5915026" y="3341340"/>
            <a:ext cx="1376974" cy="388952"/>
          </a:xfrm>
          <a:prstGeom prst="wedgeRectCallout">
            <a:avLst>
              <a:gd name="adj1" fmla="val 20658"/>
              <a:gd name="adj2" fmla="val 10442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Lease carrier's bare optical fiber</a:t>
            </a:r>
          </a:p>
        </p:txBody>
      </p:sp>
      <p:sp>
        <p:nvSpPr>
          <p:cNvPr id="166" name="圆角矩形 75"/>
          <p:cNvSpPr/>
          <p:nvPr/>
        </p:nvSpPr>
        <p:spPr bwMode="gray">
          <a:xfrm>
            <a:off x="1882139" y="1626693"/>
            <a:ext cx="3552477" cy="3939876"/>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7" name="圆角矩形 75"/>
          <p:cNvSpPr/>
          <p:nvPr/>
        </p:nvSpPr>
        <p:spPr bwMode="gray">
          <a:xfrm>
            <a:off x="7415047" y="3262313"/>
            <a:ext cx="3204145" cy="2304256"/>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8" name="TextBox 167"/>
          <p:cNvSpPr txBox="1"/>
          <p:nvPr/>
        </p:nvSpPr>
        <p:spPr bwMode="gray">
          <a:xfrm>
            <a:off x="1680623" y="1655064"/>
            <a:ext cx="1111748" cy="523220"/>
          </a:xfrm>
          <a:prstGeom prst="rect">
            <a:avLst/>
          </a:prstGeom>
          <a:noFill/>
        </p:spPr>
        <p:txBody>
          <a:bodyPr wrap="square" rtlCol="0">
            <a:spAutoFit/>
          </a:bodyPr>
          <a:lstStyle/>
          <a:p>
            <a:pPr algn="ctr" fontAlgn="ctr"/>
            <a:r>
              <a:rPr lang="en-US" sz="1400" dirty="0">
                <a:latin typeface="Huawei Sans" panose="020C0503030203020204" pitchFamily="34" charset="0"/>
              </a:rPr>
              <a:t>Main campus</a:t>
            </a:r>
          </a:p>
        </p:txBody>
      </p:sp>
      <p:sp>
        <p:nvSpPr>
          <p:cNvPr id="169" name="TextBox 168"/>
          <p:cNvSpPr txBox="1"/>
          <p:nvPr/>
        </p:nvSpPr>
        <p:spPr bwMode="gray">
          <a:xfrm>
            <a:off x="7415047" y="3264454"/>
            <a:ext cx="1433406" cy="307777"/>
          </a:xfrm>
          <a:prstGeom prst="rect">
            <a:avLst/>
          </a:prstGeom>
          <a:noFill/>
        </p:spPr>
        <p:txBody>
          <a:bodyPr wrap="none" rtlCol="0">
            <a:spAutoFit/>
          </a:bodyPr>
          <a:lstStyle/>
          <a:p>
            <a:pPr fontAlgn="ctr"/>
            <a:r>
              <a:rPr lang="en-US" sz="1400" dirty="0">
                <a:latin typeface="Huawei Sans" panose="020C0503030203020204" pitchFamily="34" charset="0"/>
              </a:rPr>
              <a:t>Branch campus</a:t>
            </a:r>
          </a:p>
        </p:txBody>
      </p:sp>
    </p:spTree>
    <p:extLst>
      <p:ext uri="{BB962C8B-B14F-4D97-AF65-F5344CB8AC3E}">
        <p14:creationId xmlns:p14="http://schemas.microsoft.com/office/powerpoint/2010/main" val="37044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SDH/MSTP/WDM Private Lines</a:t>
            </a:r>
          </a:p>
        </p:txBody>
      </p:sp>
      <p:sp>
        <p:nvSpPr>
          <p:cNvPr id="3" name="Text Placeholder 2"/>
          <p:cNvSpPr>
            <a:spLocks noGrp="1"/>
          </p:cNvSpPr>
          <p:nvPr>
            <p:ph type="body" sz="quarter" idx="10"/>
          </p:nvPr>
        </p:nvSpPr>
        <p:spPr bwMode="gray">
          <a:xfrm>
            <a:off x="455612" y="1052514"/>
            <a:ext cx="11393488" cy="4875042"/>
          </a:xfrm>
        </p:spPr>
        <p:txBody>
          <a:bodyPr/>
          <a:lstStyle/>
          <a:p>
            <a:pPr algn="l"/>
            <a:r>
              <a:rPr lang="en-US" sz="1600" dirty="0">
                <a:latin typeface="Huawei Sans" panose="020C0503030203020204" pitchFamily="34" charset="0"/>
              </a:rPr>
              <a:t>Enterprises that require long-distance transmission and high network reliability and security can lease SDH/MSTP/WDM private lines.</a:t>
            </a:r>
            <a:endParaRPr lang="en-US" altLang="zh-CN" sz="1600" dirty="0">
              <a:latin typeface="Huawei Sans" panose="020C0503030203020204" pitchFamily="34" charset="0"/>
            </a:endParaRPr>
          </a:p>
          <a:p>
            <a:pPr algn="l"/>
            <a:r>
              <a:rPr lang="en-US" sz="1600" dirty="0">
                <a:latin typeface="Huawei Sans" panose="020C0503030203020204" pitchFamily="34" charset="0"/>
              </a:rPr>
              <a:t>This type of private line is a transmission private line. Tenants exclusively occupy part of the bandwidth of the transmission private line. Because multiple users share the </a:t>
            </a:r>
            <a:r>
              <a:rPr lang="en-US" altLang="zh-CN" sz="1600" dirty="0"/>
              <a:t>transmission private </a:t>
            </a:r>
            <a:r>
              <a:rPr lang="en-US" sz="1600" dirty="0">
                <a:latin typeface="Huawei Sans" panose="020C0503030203020204" pitchFamily="34" charset="0"/>
              </a:rPr>
              <a:t>line, its price is lower than that of bare optical fibers. Although transmission private lines are shared by tenants, they exclusively occupy bandwidth and use hard pipes. Therefore, they deliver high reliability and security.</a:t>
            </a:r>
            <a:endParaRPr lang="en-US" altLang="zh-CN" sz="1600" dirty="0">
              <a:latin typeface="Huawei Sans" panose="020C0503030203020204" pitchFamily="34" charset="0"/>
            </a:endParaRPr>
          </a:p>
          <a:p>
            <a:pPr algn="l"/>
            <a:r>
              <a:rPr lang="en-US" sz="1600" dirty="0">
                <a:latin typeface="Huawei Sans" panose="020C0503030203020204" pitchFamily="34" charset="0"/>
              </a:rPr>
              <a:t>MSTP and WDM private lines are widely used on the live network, and SDH private lines are still used in a few areas.</a:t>
            </a:r>
          </a:p>
        </p:txBody>
      </p:sp>
      <p:cxnSp>
        <p:nvCxnSpPr>
          <p:cNvPr id="4" name="直接连接符 35"/>
          <p:cNvCxnSpPr>
            <a:stCxn id="18" idx="1"/>
            <a:endCxn id="16" idx="3"/>
          </p:cNvCxnSpPr>
          <p:nvPr/>
        </p:nvCxnSpPr>
        <p:spPr bwMode="gray">
          <a:xfrm flipH="1">
            <a:off x="2509844" y="5216374"/>
            <a:ext cx="1864509" cy="288555"/>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38"/>
          <p:cNvCxnSpPr/>
          <p:nvPr/>
        </p:nvCxnSpPr>
        <p:spPr bwMode="gray">
          <a:xfrm flipV="1">
            <a:off x="2345402" y="4913428"/>
            <a:ext cx="2388" cy="445994"/>
          </a:xfrm>
          <a:prstGeom prst="line">
            <a:avLst/>
          </a:prstGeom>
          <a:noFill/>
          <a:ln w="381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1"/>
          <p:cNvCxnSpPr>
            <a:endCxn id="21" idx="2"/>
          </p:cNvCxnSpPr>
          <p:nvPr/>
        </p:nvCxnSpPr>
        <p:spPr bwMode="gray">
          <a:xfrm flipV="1">
            <a:off x="9665070" y="4909242"/>
            <a:ext cx="405" cy="472972"/>
          </a:xfrm>
          <a:prstGeom prst="line">
            <a:avLst/>
          </a:prstGeom>
          <a:noFill/>
          <a:ln w="38100">
            <a:solidFill>
              <a:schemeClr val="bg1">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42"/>
          <p:cNvCxnSpPr>
            <a:stCxn id="17" idx="1"/>
            <a:endCxn id="19" idx="3"/>
          </p:cNvCxnSpPr>
          <p:nvPr/>
        </p:nvCxnSpPr>
        <p:spPr bwMode="gray">
          <a:xfrm flipH="1" flipV="1">
            <a:off x="7666164" y="5216374"/>
            <a:ext cx="1820908" cy="326592"/>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92"/>
          <p:cNvSpPr txBox="1"/>
          <p:nvPr/>
        </p:nvSpPr>
        <p:spPr bwMode="gray">
          <a:xfrm>
            <a:off x="1472941" y="4015904"/>
            <a:ext cx="1824298" cy="307777"/>
          </a:xfrm>
          <a:prstGeom prst="rect">
            <a:avLst/>
          </a:prstGeom>
          <a:noFill/>
        </p:spPr>
        <p:txBody>
          <a:bodyPr wrap="square" rtlCol="0">
            <a:spAutoFit/>
          </a:bodyPr>
          <a:lstStyle/>
          <a:p>
            <a:pPr algn="ctr" fontAlgn="ctr"/>
            <a:r>
              <a:rPr lang="en-US" sz="1400" dirty="0">
                <a:latin typeface="Huawei Sans" panose="020C0503030203020204" pitchFamily="34" charset="0"/>
              </a:rPr>
              <a:t>Enterprise branch</a:t>
            </a:r>
          </a:p>
        </p:txBody>
      </p:sp>
      <p:sp>
        <p:nvSpPr>
          <p:cNvPr id="12" name="TextBox 92"/>
          <p:cNvSpPr txBox="1"/>
          <p:nvPr/>
        </p:nvSpPr>
        <p:spPr bwMode="gray">
          <a:xfrm>
            <a:off x="9245253" y="4015904"/>
            <a:ext cx="926763" cy="307777"/>
          </a:xfrm>
          <a:prstGeom prst="rect">
            <a:avLst/>
          </a:prstGeom>
          <a:noFill/>
        </p:spPr>
        <p:txBody>
          <a:bodyPr wrap="square" rtlCol="0">
            <a:spAutoFit/>
          </a:bodyPr>
          <a:lstStyle/>
          <a:p>
            <a:pPr algn="ctr" fontAlgn="ctr"/>
            <a:r>
              <a:rPr lang="en-US" sz="1400" dirty="0">
                <a:latin typeface="Huawei Sans" panose="020C0503030203020204" pitchFamily="34" charset="0"/>
              </a:rPr>
              <a:t>HQ</a:t>
            </a:r>
          </a:p>
        </p:txBody>
      </p:sp>
      <p:sp>
        <p:nvSpPr>
          <p:cNvPr id="13" name="TextBox 92"/>
          <p:cNvSpPr txBox="1"/>
          <p:nvPr/>
        </p:nvSpPr>
        <p:spPr bwMode="gray">
          <a:xfrm>
            <a:off x="5688063" y="4015904"/>
            <a:ext cx="742851" cy="307777"/>
          </a:xfrm>
          <a:prstGeom prst="rect">
            <a:avLst/>
          </a:prstGeom>
          <a:noFill/>
        </p:spPr>
        <p:txBody>
          <a:bodyPr wrap="square" rtlCol="0">
            <a:spAutoFit/>
          </a:bodyPr>
          <a:lstStyle/>
          <a:p>
            <a:pPr fontAlgn="ctr"/>
            <a:r>
              <a:rPr lang="en-US" sz="1400" dirty="0">
                <a:latin typeface="Huawei Sans" panose="020C0503030203020204" pitchFamily="34" charset="0"/>
              </a:rPr>
              <a:t>Carrier</a:t>
            </a:r>
          </a:p>
        </p:txBody>
      </p:sp>
      <p:sp>
        <p:nvSpPr>
          <p:cNvPr id="14" name="椭圆 53"/>
          <p:cNvSpPr/>
          <p:nvPr/>
        </p:nvSpPr>
        <p:spPr bwMode="gray">
          <a:xfrm>
            <a:off x="4813940" y="4625428"/>
            <a:ext cx="2414154" cy="1143592"/>
          </a:xfrm>
          <a:prstGeom prst="ellipse">
            <a:avLst/>
          </a:prstGeom>
          <a:noFill/>
          <a:ln w="762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txBody>
          <a:bodyPr rtlCol="0" anchor="ctr"/>
          <a:lstStyle>
            <a:defPPr>
              <a:defRPr lang="zh-CN"/>
            </a:defPPr>
            <a:lvl1pPr marL="0" algn="l" defTabSz="1219444" rtl="0" eaLnBrk="1" latinLnBrk="0" hangingPunct="1">
              <a:defRPr sz="2400" kern="1200">
                <a:solidFill>
                  <a:schemeClr val="tx1"/>
                </a:solidFill>
                <a:latin typeface="Arial"/>
                <a:ea typeface="+mn-ea"/>
                <a:cs typeface="+mn-cs"/>
              </a:defRPr>
            </a:lvl1pPr>
            <a:lvl2pPr marL="609722" algn="l" defTabSz="1219444" rtl="0" eaLnBrk="1" latinLnBrk="0" hangingPunct="1">
              <a:defRPr sz="2400" kern="1200">
                <a:solidFill>
                  <a:schemeClr val="tx1"/>
                </a:solidFill>
                <a:latin typeface="Arial"/>
                <a:ea typeface="+mn-ea"/>
                <a:cs typeface="+mn-cs"/>
              </a:defRPr>
            </a:lvl2pPr>
            <a:lvl3pPr marL="1219444" algn="l" defTabSz="1219444" rtl="0" eaLnBrk="1" latinLnBrk="0" hangingPunct="1">
              <a:defRPr sz="2400" kern="1200">
                <a:solidFill>
                  <a:schemeClr val="tx1"/>
                </a:solidFill>
                <a:latin typeface="Arial"/>
                <a:ea typeface="+mn-ea"/>
                <a:cs typeface="+mn-cs"/>
              </a:defRPr>
            </a:lvl3pPr>
            <a:lvl4pPr marL="1829166" algn="l" defTabSz="1219444" rtl="0" eaLnBrk="1" latinLnBrk="0" hangingPunct="1">
              <a:defRPr sz="2400" kern="1200">
                <a:solidFill>
                  <a:schemeClr val="tx1"/>
                </a:solidFill>
                <a:latin typeface="Arial"/>
                <a:ea typeface="+mn-ea"/>
                <a:cs typeface="+mn-cs"/>
              </a:defRPr>
            </a:lvl4pPr>
            <a:lvl5pPr marL="2438888" algn="l" defTabSz="1219444" rtl="0" eaLnBrk="1" latinLnBrk="0" hangingPunct="1">
              <a:defRPr sz="2400" kern="1200">
                <a:solidFill>
                  <a:schemeClr val="tx1"/>
                </a:solidFill>
                <a:latin typeface="Arial"/>
                <a:ea typeface="+mn-ea"/>
                <a:cs typeface="+mn-cs"/>
              </a:defRPr>
            </a:lvl5pPr>
            <a:lvl6pPr marL="3048610" algn="l" defTabSz="1219444" rtl="0" eaLnBrk="1" latinLnBrk="0" hangingPunct="1">
              <a:defRPr sz="2400" kern="1200">
                <a:solidFill>
                  <a:schemeClr val="tx1"/>
                </a:solidFill>
                <a:latin typeface="Arial"/>
                <a:ea typeface="+mn-ea"/>
                <a:cs typeface="+mn-cs"/>
              </a:defRPr>
            </a:lvl6pPr>
            <a:lvl7pPr marL="3658332" algn="l" defTabSz="1219444" rtl="0" eaLnBrk="1" latinLnBrk="0" hangingPunct="1">
              <a:defRPr sz="2400" kern="1200">
                <a:solidFill>
                  <a:schemeClr val="tx1"/>
                </a:solidFill>
                <a:latin typeface="Arial"/>
                <a:ea typeface="+mn-ea"/>
                <a:cs typeface="+mn-cs"/>
              </a:defRPr>
            </a:lvl7pPr>
            <a:lvl8pPr marL="4268053" algn="l" defTabSz="1219444" rtl="0" eaLnBrk="1" latinLnBrk="0" hangingPunct="1">
              <a:defRPr sz="2400" kern="1200">
                <a:solidFill>
                  <a:schemeClr val="tx1"/>
                </a:solidFill>
                <a:latin typeface="Arial"/>
                <a:ea typeface="+mn-ea"/>
                <a:cs typeface="+mn-cs"/>
              </a:defRPr>
            </a:lvl8pPr>
            <a:lvl9pPr marL="4877775" algn="l" defTabSz="1219444" rtl="0" eaLnBrk="1" latinLnBrk="0" hangingPunct="1">
              <a:defRPr sz="2400" kern="1200">
                <a:solidFill>
                  <a:schemeClr val="tx1"/>
                </a:solidFill>
                <a:latin typeface="Arial"/>
                <a:ea typeface="+mn-ea"/>
                <a:cs typeface="+mn-cs"/>
              </a:defRPr>
            </a:lvl9pPr>
          </a:lstStyle>
          <a:p>
            <a:pPr algn="ctr" fontAlgn="ctr">
              <a:buNone/>
            </a:pPr>
            <a:endParaRPr lang="en-US" sz="1800" dirty="0">
              <a:latin typeface="Huawei Sans" panose="020C0503030203020204" pitchFamily="34" charset="0"/>
            </a:endParaRPr>
          </a:p>
        </p:txBody>
      </p:sp>
      <p:sp>
        <p:nvSpPr>
          <p:cNvPr id="15" name="TextBox 92"/>
          <p:cNvSpPr txBox="1"/>
          <p:nvPr/>
        </p:nvSpPr>
        <p:spPr bwMode="gray">
          <a:xfrm>
            <a:off x="5138768" y="5020717"/>
            <a:ext cx="1927164" cy="307777"/>
          </a:xfrm>
          <a:prstGeom prst="rect">
            <a:avLst/>
          </a:prstGeom>
          <a:noFill/>
        </p:spPr>
        <p:txBody>
          <a:bodyPr wrap="square" rtlCol="0">
            <a:spAutoFit/>
          </a:bodyPr>
          <a:lstStyle/>
          <a:p>
            <a:pPr algn="ctr" fontAlgn="ctr"/>
            <a:r>
              <a:rPr lang="en-US" sz="1400" dirty="0">
                <a:latin typeface="Huawei Sans" panose="020C0503030203020204" pitchFamily="34" charset="0"/>
              </a:rPr>
              <a:t>Transport network</a:t>
            </a:r>
          </a:p>
        </p:txBody>
      </p:sp>
      <p:pic>
        <p:nvPicPr>
          <p:cNvPr id="16" name="Picture 781" descr="图片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153848" y="5331866"/>
            <a:ext cx="355996" cy="3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81" descr="图片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9487072" y="5369903"/>
            <a:ext cx="355996" cy="3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70"/>
          <p:cNvPicPr>
            <a:picLocks noChangeAspect="1"/>
          </p:cNvPicPr>
          <p:nvPr/>
        </p:nvPicPr>
        <p:blipFill>
          <a:blip r:embed="rId4"/>
          <a:stretch>
            <a:fillRect/>
          </a:stretch>
        </p:blipFill>
        <p:spPr bwMode="gray">
          <a:xfrm>
            <a:off x="4374353" y="5031623"/>
            <a:ext cx="438070" cy="369501"/>
          </a:xfrm>
          <a:prstGeom prst="rect">
            <a:avLst/>
          </a:prstGeom>
        </p:spPr>
      </p:pic>
      <p:pic>
        <p:nvPicPr>
          <p:cNvPr id="19" name="图片 71"/>
          <p:cNvPicPr>
            <a:picLocks noChangeAspect="1"/>
          </p:cNvPicPr>
          <p:nvPr/>
        </p:nvPicPr>
        <p:blipFill>
          <a:blip r:embed="rId4"/>
          <a:stretch>
            <a:fillRect/>
          </a:stretch>
        </p:blipFill>
        <p:spPr bwMode="gray">
          <a:xfrm>
            <a:off x="7228094" y="5031623"/>
            <a:ext cx="438070" cy="369501"/>
          </a:xfrm>
          <a:prstGeom prst="rect">
            <a:avLst/>
          </a:prstGeom>
        </p:spPr>
      </p:pic>
      <p:pic>
        <p:nvPicPr>
          <p:cNvPr id="20" name="Picture 2" descr="G:\做的项目\公共\扁平图标切换\更新2015_01_21\oss扁平图标库2015_01_21更新-04.png"/>
          <p:cNvPicPr>
            <a:picLocks noChangeAspect="1" noChangeArrowheads="1"/>
          </p:cNvPicPr>
          <p:nvPr/>
        </p:nvPicPr>
        <p:blipFill>
          <a:blip r:embed="rId5" cstate="print"/>
          <a:srcRect/>
          <a:stretch>
            <a:fillRect/>
          </a:stretch>
        </p:blipFill>
        <p:spPr bwMode="gray">
          <a:xfrm>
            <a:off x="2149238" y="4659253"/>
            <a:ext cx="356806" cy="291932"/>
          </a:xfrm>
          <a:prstGeom prst="rect">
            <a:avLst/>
          </a:prstGeom>
          <a:noFill/>
        </p:spPr>
      </p:pic>
      <p:pic>
        <p:nvPicPr>
          <p:cNvPr id="21" name="Picture 2" descr="G:\做的项目\公共\扁平图标切换\更新2015_01_21\oss扁平图标库2015_01_21更新-04.png"/>
          <p:cNvPicPr>
            <a:picLocks noChangeAspect="1" noChangeArrowheads="1"/>
          </p:cNvPicPr>
          <p:nvPr/>
        </p:nvPicPr>
        <p:blipFill>
          <a:blip r:embed="rId5" cstate="print"/>
          <a:srcRect/>
          <a:stretch>
            <a:fillRect/>
          </a:stretch>
        </p:blipFill>
        <p:spPr bwMode="gray">
          <a:xfrm>
            <a:off x="9487072" y="4617310"/>
            <a:ext cx="356806" cy="291932"/>
          </a:xfrm>
          <a:prstGeom prst="rect">
            <a:avLst/>
          </a:prstGeom>
          <a:noFill/>
        </p:spPr>
      </p:pic>
      <p:sp>
        <p:nvSpPr>
          <p:cNvPr id="34" name="圆角矩形 75"/>
          <p:cNvSpPr/>
          <p:nvPr/>
        </p:nvSpPr>
        <p:spPr bwMode="gray">
          <a:xfrm>
            <a:off x="1406644" y="3983038"/>
            <a:ext cx="1956893" cy="2097169"/>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75"/>
          <p:cNvSpPr/>
          <p:nvPr/>
        </p:nvSpPr>
        <p:spPr bwMode="gray">
          <a:xfrm>
            <a:off x="8730188" y="3983038"/>
            <a:ext cx="1956893" cy="2097169"/>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75"/>
          <p:cNvSpPr/>
          <p:nvPr/>
        </p:nvSpPr>
        <p:spPr bwMode="gray">
          <a:xfrm>
            <a:off x="4017595" y="3983038"/>
            <a:ext cx="4083786" cy="2097169"/>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36"/>
          <p:cNvSpPr txBox="1"/>
          <p:nvPr/>
        </p:nvSpPr>
        <p:spPr bwMode="gray">
          <a:xfrm>
            <a:off x="4001869" y="4413525"/>
            <a:ext cx="1056143" cy="646331"/>
          </a:xfrm>
          <a:prstGeom prst="rect">
            <a:avLst/>
          </a:prstGeom>
          <a:noFill/>
        </p:spPr>
        <p:txBody>
          <a:bodyPr wrap="square" rtlCol="0">
            <a:spAutoFit/>
          </a:bodyPr>
          <a:lstStyle/>
          <a:p>
            <a:pPr algn="ctr" fontAlgn="ctr"/>
            <a:r>
              <a:rPr lang="en-US" sz="1200" dirty="0">
                <a:latin typeface="Huawei Sans" panose="020C0503030203020204" pitchFamily="34" charset="0"/>
              </a:rPr>
              <a:t>SDH/MSTP/WDM device</a:t>
            </a:r>
          </a:p>
        </p:txBody>
      </p:sp>
      <p:sp>
        <p:nvSpPr>
          <p:cNvPr id="38" name="TextBox 37"/>
          <p:cNvSpPr txBox="1"/>
          <p:nvPr/>
        </p:nvSpPr>
        <p:spPr bwMode="gray">
          <a:xfrm>
            <a:off x="7061830" y="4413525"/>
            <a:ext cx="1056143" cy="646331"/>
          </a:xfrm>
          <a:prstGeom prst="rect">
            <a:avLst/>
          </a:prstGeom>
          <a:noFill/>
        </p:spPr>
        <p:txBody>
          <a:bodyPr wrap="square" rtlCol="0">
            <a:spAutoFit/>
          </a:bodyPr>
          <a:lstStyle/>
          <a:p>
            <a:pPr algn="ctr" fontAlgn="ctr"/>
            <a:r>
              <a:rPr lang="en-US" sz="1200" dirty="0">
                <a:latin typeface="Huawei Sans" panose="020C0503030203020204" pitchFamily="34" charset="0"/>
              </a:rPr>
              <a:t>SDH/MSTP/WDM device</a:t>
            </a:r>
          </a:p>
        </p:txBody>
      </p:sp>
    </p:spTree>
    <p:extLst>
      <p:ext uri="{BB962C8B-B14F-4D97-AF65-F5344CB8AC3E}">
        <p14:creationId xmlns:p14="http://schemas.microsoft.com/office/powerpoint/2010/main" val="134087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Application Scenarios of SDH/MSTP/WDM Private Lines</a:t>
            </a:r>
          </a:p>
        </p:txBody>
      </p:sp>
      <p:sp>
        <p:nvSpPr>
          <p:cNvPr id="4" name="圆角矩形 75"/>
          <p:cNvSpPr/>
          <p:nvPr/>
        </p:nvSpPr>
        <p:spPr bwMode="gray">
          <a:xfrm>
            <a:off x="720809" y="1149150"/>
            <a:ext cx="10356766"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600" dirty="0">
                <a:solidFill>
                  <a:srgbClr val="30B5C5"/>
                </a:solidFill>
                <a:latin typeface="Huawei Sans" panose="020C0503030203020204" pitchFamily="34" charset="0"/>
              </a:rPr>
              <a:t>Application scenarios of SDH/MSTP/WDM private lines</a:t>
            </a:r>
            <a:endParaRPr lang="en-US" altLang="zh-CN" sz="1600" dirty="0">
              <a:solidFill>
                <a:srgbClr val="30B5C5"/>
              </a:solidFill>
              <a:latin typeface="Huawei Sans" panose="020C0503030203020204" pitchFamily="34" charset="0"/>
              <a:ea typeface="方正兰亭黑简体" panose="02000000000000000000" pitchFamily="2" charset="-122"/>
            </a:endParaRPr>
          </a:p>
        </p:txBody>
      </p:sp>
      <p:sp>
        <p:nvSpPr>
          <p:cNvPr id="5" name="圆角矩形 75"/>
          <p:cNvSpPr/>
          <p:nvPr/>
        </p:nvSpPr>
        <p:spPr bwMode="gray">
          <a:xfrm>
            <a:off x="720809" y="1601707"/>
            <a:ext cx="10356766" cy="449273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rPr>
              <a:t>To ensure high reliability and security, MSTP or SDH private lines are used for interconnection between financial branches.</a:t>
            </a:r>
            <a:endParaRPr lang="en-US" altLang="zh-CN" sz="1400" dirty="0">
              <a:solidFill>
                <a:prstClr val="black"/>
              </a:solidFill>
              <a:latin typeface="Huawei Sans" panose="020C0503030203020204" pitchFamily="34" charset="0"/>
            </a:endParaRPr>
          </a:p>
        </p:txBody>
      </p:sp>
      <p:pic>
        <p:nvPicPr>
          <p:cNvPr id="6"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188018" y="4039790"/>
            <a:ext cx="488847" cy="400855"/>
          </a:xfrm>
          <a:prstGeom prst="rect">
            <a:avLst/>
          </a:prstGeom>
        </p:spPr>
      </p:pic>
      <p:pic>
        <p:nvPicPr>
          <p:cNvPr id="7"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3186931" y="3409239"/>
            <a:ext cx="489934" cy="400855"/>
          </a:xfrm>
          <a:prstGeom prst="rect">
            <a:avLst/>
          </a:prstGeom>
        </p:spPr>
      </p:pic>
      <p:pic>
        <p:nvPicPr>
          <p:cNvPr id="8"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233221" y="4039790"/>
            <a:ext cx="488847" cy="400855"/>
          </a:xfrm>
          <a:prstGeom prst="rect">
            <a:avLst/>
          </a:prstGeom>
        </p:spPr>
      </p:pic>
      <p:pic>
        <p:nvPicPr>
          <p:cNvPr id="9"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232134" y="3409239"/>
            <a:ext cx="489934" cy="400855"/>
          </a:xfrm>
          <a:prstGeom prst="rect">
            <a:avLst/>
          </a:prstGeom>
        </p:spPr>
      </p:pic>
      <p:cxnSp>
        <p:nvCxnSpPr>
          <p:cNvPr id="10" name="Straight Connector 9"/>
          <p:cNvCxnSpPr>
            <a:stCxn id="6" idx="3"/>
            <a:endCxn id="8" idx="1"/>
          </p:cNvCxnSpPr>
          <p:nvPr/>
        </p:nvCxnSpPr>
        <p:spPr bwMode="gray">
          <a:xfrm>
            <a:off x="3676865" y="4240218"/>
            <a:ext cx="556356"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3" name="Straight Connector 12"/>
          <p:cNvCxnSpPr>
            <a:stCxn id="7" idx="2"/>
            <a:endCxn id="6" idx="0"/>
          </p:cNvCxnSpPr>
          <p:nvPr/>
        </p:nvCxnSpPr>
        <p:spPr bwMode="gray">
          <a:xfrm>
            <a:off x="3431898" y="3810094"/>
            <a:ext cx="544" cy="22969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6" name="Straight Connector 15"/>
          <p:cNvCxnSpPr>
            <a:stCxn id="9" idx="2"/>
            <a:endCxn id="8" idx="0"/>
          </p:cNvCxnSpPr>
          <p:nvPr/>
        </p:nvCxnSpPr>
        <p:spPr bwMode="gray">
          <a:xfrm>
            <a:off x="4477101" y="3810094"/>
            <a:ext cx="544" cy="22969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pic>
        <p:nvPicPr>
          <p:cNvPr id="20"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104112" y="4039790"/>
            <a:ext cx="488847" cy="400855"/>
          </a:xfrm>
          <a:prstGeom prst="rect">
            <a:avLst/>
          </a:prstGeom>
        </p:spPr>
      </p:pic>
      <p:pic>
        <p:nvPicPr>
          <p:cNvPr id="21"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7103025" y="3409239"/>
            <a:ext cx="489934" cy="400855"/>
          </a:xfrm>
          <a:prstGeom prst="rect">
            <a:avLst/>
          </a:prstGeom>
        </p:spPr>
      </p:pic>
      <p:pic>
        <p:nvPicPr>
          <p:cNvPr id="22"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8149315" y="4039790"/>
            <a:ext cx="488847" cy="400855"/>
          </a:xfrm>
          <a:prstGeom prst="rect">
            <a:avLst/>
          </a:prstGeom>
        </p:spPr>
      </p:pic>
      <p:pic>
        <p:nvPicPr>
          <p:cNvPr id="23"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8148228" y="3409239"/>
            <a:ext cx="489934" cy="400855"/>
          </a:xfrm>
          <a:prstGeom prst="rect">
            <a:avLst/>
          </a:prstGeom>
        </p:spPr>
      </p:pic>
      <p:cxnSp>
        <p:nvCxnSpPr>
          <p:cNvPr id="24" name="Straight Connector 23"/>
          <p:cNvCxnSpPr>
            <a:stCxn id="20" idx="3"/>
            <a:endCxn id="22" idx="1"/>
          </p:cNvCxnSpPr>
          <p:nvPr/>
        </p:nvCxnSpPr>
        <p:spPr bwMode="gray">
          <a:xfrm>
            <a:off x="7592959" y="4240218"/>
            <a:ext cx="556356"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25" name="Straight Connector 24"/>
          <p:cNvCxnSpPr>
            <a:stCxn id="21" idx="2"/>
            <a:endCxn id="20" idx="0"/>
          </p:cNvCxnSpPr>
          <p:nvPr/>
        </p:nvCxnSpPr>
        <p:spPr bwMode="gray">
          <a:xfrm>
            <a:off x="7347992" y="3810094"/>
            <a:ext cx="544" cy="22969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26" name="Straight Connector 25"/>
          <p:cNvCxnSpPr>
            <a:stCxn id="23" idx="2"/>
            <a:endCxn id="22" idx="0"/>
          </p:cNvCxnSpPr>
          <p:nvPr/>
        </p:nvCxnSpPr>
        <p:spPr bwMode="gray">
          <a:xfrm>
            <a:off x="8393195" y="3810094"/>
            <a:ext cx="544" cy="22969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pic>
        <p:nvPicPr>
          <p:cNvPr id="27"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5122805" y="2417218"/>
            <a:ext cx="489934" cy="400855"/>
          </a:xfrm>
          <a:prstGeom prst="rect">
            <a:avLst/>
          </a:prstGeom>
        </p:spPr>
      </p:pic>
      <p:pic>
        <p:nvPicPr>
          <p:cNvPr id="28"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6168008" y="2417218"/>
            <a:ext cx="489934" cy="400855"/>
          </a:xfrm>
          <a:prstGeom prst="rect">
            <a:avLst/>
          </a:prstGeom>
        </p:spPr>
      </p:pic>
      <p:pic>
        <p:nvPicPr>
          <p:cNvPr id="29"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123892" y="1750010"/>
            <a:ext cx="488847" cy="400855"/>
          </a:xfrm>
          <a:prstGeom prst="rect">
            <a:avLst/>
          </a:prstGeom>
        </p:spPr>
      </p:pic>
      <p:pic>
        <p:nvPicPr>
          <p:cNvPr id="30"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6169095" y="1750010"/>
            <a:ext cx="488847" cy="400855"/>
          </a:xfrm>
          <a:prstGeom prst="rect">
            <a:avLst/>
          </a:prstGeom>
        </p:spPr>
      </p:pic>
      <p:pic>
        <p:nvPicPr>
          <p:cNvPr id="33"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710619" y="5222114"/>
            <a:ext cx="488847" cy="400855"/>
          </a:xfrm>
          <a:prstGeom prst="rect">
            <a:avLst/>
          </a:prstGeom>
        </p:spPr>
      </p:pic>
      <p:pic>
        <p:nvPicPr>
          <p:cNvPr id="34"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626713" y="5225530"/>
            <a:ext cx="488847" cy="400855"/>
          </a:xfrm>
          <a:prstGeom prst="rect">
            <a:avLst/>
          </a:prstGeom>
        </p:spPr>
      </p:pic>
      <p:cxnSp>
        <p:nvCxnSpPr>
          <p:cNvPr id="35" name="直接连接符 35"/>
          <p:cNvCxnSpPr>
            <a:stCxn id="33" idx="0"/>
            <a:endCxn id="6" idx="2"/>
          </p:cNvCxnSpPr>
          <p:nvPr/>
        </p:nvCxnSpPr>
        <p:spPr bwMode="gray">
          <a:xfrm flipH="1" flipV="1">
            <a:off x="3432442" y="4440645"/>
            <a:ext cx="522601" cy="781469"/>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5"/>
          <p:cNvCxnSpPr>
            <a:stCxn id="33" idx="0"/>
            <a:endCxn id="8" idx="2"/>
          </p:cNvCxnSpPr>
          <p:nvPr/>
        </p:nvCxnSpPr>
        <p:spPr bwMode="gray">
          <a:xfrm flipV="1">
            <a:off x="3955043" y="4440645"/>
            <a:ext cx="522602" cy="781469"/>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35"/>
          <p:cNvCxnSpPr>
            <a:stCxn id="34" idx="0"/>
            <a:endCxn id="22" idx="2"/>
          </p:cNvCxnSpPr>
          <p:nvPr/>
        </p:nvCxnSpPr>
        <p:spPr bwMode="gray">
          <a:xfrm flipV="1">
            <a:off x="7871137" y="4440645"/>
            <a:ext cx="522602" cy="784885"/>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35"/>
          <p:cNvCxnSpPr>
            <a:stCxn id="34" idx="0"/>
            <a:endCxn id="20" idx="2"/>
          </p:cNvCxnSpPr>
          <p:nvPr/>
        </p:nvCxnSpPr>
        <p:spPr bwMode="gray">
          <a:xfrm flipH="1" flipV="1">
            <a:off x="7348536" y="4440645"/>
            <a:ext cx="522601" cy="784885"/>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35"/>
          <p:cNvCxnSpPr>
            <a:stCxn id="27" idx="2"/>
            <a:endCxn id="7" idx="0"/>
          </p:cNvCxnSpPr>
          <p:nvPr/>
        </p:nvCxnSpPr>
        <p:spPr bwMode="gray">
          <a:xfrm flipH="1">
            <a:off x="3431898" y="2818073"/>
            <a:ext cx="1935874" cy="591166"/>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35"/>
          <p:cNvCxnSpPr>
            <a:stCxn id="28" idx="2"/>
            <a:endCxn id="9" idx="0"/>
          </p:cNvCxnSpPr>
          <p:nvPr/>
        </p:nvCxnSpPr>
        <p:spPr bwMode="gray">
          <a:xfrm flipH="1">
            <a:off x="4477101" y="2818073"/>
            <a:ext cx="1935874" cy="591166"/>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35"/>
          <p:cNvCxnSpPr>
            <a:stCxn id="21" idx="0"/>
            <a:endCxn id="27" idx="2"/>
          </p:cNvCxnSpPr>
          <p:nvPr/>
        </p:nvCxnSpPr>
        <p:spPr bwMode="gray">
          <a:xfrm flipH="1" flipV="1">
            <a:off x="5367772" y="2818073"/>
            <a:ext cx="1980220" cy="591166"/>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35"/>
          <p:cNvCxnSpPr>
            <a:stCxn id="23" idx="0"/>
            <a:endCxn id="28" idx="2"/>
          </p:cNvCxnSpPr>
          <p:nvPr/>
        </p:nvCxnSpPr>
        <p:spPr bwMode="gray">
          <a:xfrm flipH="1" flipV="1">
            <a:off x="6412975" y="2818073"/>
            <a:ext cx="1980220" cy="591166"/>
          </a:xfrm>
          <a:prstGeom prst="line">
            <a:avLst/>
          </a:prstGeom>
          <a:noFill/>
          <a:ln w="38100">
            <a:solidFill>
              <a:srgbClr val="FFD17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a:stCxn id="29" idx="2"/>
            <a:endCxn id="27" idx="0"/>
          </p:cNvCxnSpPr>
          <p:nvPr/>
        </p:nvCxnSpPr>
        <p:spPr bwMode="gray">
          <a:xfrm flipH="1">
            <a:off x="5367772" y="2150865"/>
            <a:ext cx="544" cy="26635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2" name="Straight Connector 61"/>
          <p:cNvCxnSpPr>
            <a:stCxn id="30" idx="2"/>
            <a:endCxn id="28" idx="0"/>
          </p:cNvCxnSpPr>
          <p:nvPr/>
        </p:nvCxnSpPr>
        <p:spPr bwMode="gray">
          <a:xfrm flipH="1">
            <a:off x="6412975" y="2150865"/>
            <a:ext cx="544" cy="26635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sp>
        <p:nvSpPr>
          <p:cNvPr id="65" name="Rectangle 64"/>
          <p:cNvSpPr/>
          <p:nvPr/>
        </p:nvSpPr>
        <p:spPr bwMode="gray">
          <a:xfrm>
            <a:off x="3365315" y="4709448"/>
            <a:ext cx="1179454"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MSTP/SDH</a:t>
            </a:r>
            <a:endParaRPr lang="en-US" altLang="zh-CN" sz="1200" dirty="0">
              <a:solidFill>
                <a:schemeClr val="tx1"/>
              </a:solidFill>
              <a:latin typeface="Huawei Sans" panose="020C0503030203020204" pitchFamily="34" charset="0"/>
            </a:endParaRPr>
          </a:p>
        </p:txBody>
      </p:sp>
      <p:sp>
        <p:nvSpPr>
          <p:cNvPr id="67" name="Rectangle 66"/>
          <p:cNvSpPr/>
          <p:nvPr/>
        </p:nvSpPr>
        <p:spPr bwMode="gray">
          <a:xfrm>
            <a:off x="7349336" y="4709448"/>
            <a:ext cx="1179454"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MSTP/SDH</a:t>
            </a:r>
            <a:endParaRPr lang="en-US" altLang="zh-CN" sz="1200" dirty="0">
              <a:solidFill>
                <a:schemeClr val="tx1"/>
              </a:solidFill>
              <a:latin typeface="Huawei Sans" panose="020C0503030203020204" pitchFamily="34" charset="0"/>
            </a:endParaRPr>
          </a:p>
        </p:txBody>
      </p:sp>
      <p:sp>
        <p:nvSpPr>
          <p:cNvPr id="68" name="Rectangle 67"/>
          <p:cNvSpPr/>
          <p:nvPr/>
        </p:nvSpPr>
        <p:spPr bwMode="gray">
          <a:xfrm>
            <a:off x="4403812" y="2937938"/>
            <a:ext cx="2880320"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MSTP/SDH</a:t>
            </a:r>
            <a:endParaRPr lang="en-US" altLang="zh-CN" sz="1200" dirty="0">
              <a:solidFill>
                <a:schemeClr val="tx1"/>
              </a:solidFill>
              <a:latin typeface="Huawei Sans" panose="020C0503030203020204" pitchFamily="34" charset="0"/>
            </a:endParaRPr>
          </a:p>
        </p:txBody>
      </p:sp>
      <p:sp>
        <p:nvSpPr>
          <p:cNvPr id="69" name="圆角矩形 75"/>
          <p:cNvSpPr/>
          <p:nvPr/>
        </p:nvSpPr>
        <p:spPr bwMode="gray">
          <a:xfrm>
            <a:off x="4496417" y="1703650"/>
            <a:ext cx="2813942" cy="1160781"/>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69"/>
          <p:cNvSpPr txBox="1"/>
          <p:nvPr/>
        </p:nvSpPr>
        <p:spPr bwMode="gray">
          <a:xfrm>
            <a:off x="4496417" y="1723728"/>
            <a:ext cx="461986" cy="307777"/>
          </a:xfrm>
          <a:prstGeom prst="rect">
            <a:avLst/>
          </a:prstGeom>
          <a:noFill/>
        </p:spPr>
        <p:txBody>
          <a:bodyPr wrap="none" rtlCol="0">
            <a:spAutoFit/>
          </a:bodyPr>
          <a:lstStyle/>
          <a:p>
            <a:pPr fontAlgn="ctr"/>
            <a:r>
              <a:rPr lang="en-US" sz="1400" dirty="0">
                <a:latin typeface="Huawei Sans" panose="020C0503030203020204" pitchFamily="34" charset="0"/>
              </a:rPr>
              <a:t>HQ</a:t>
            </a:r>
          </a:p>
        </p:txBody>
      </p:sp>
      <p:sp>
        <p:nvSpPr>
          <p:cNvPr id="71" name="圆角矩形 75"/>
          <p:cNvSpPr/>
          <p:nvPr/>
        </p:nvSpPr>
        <p:spPr bwMode="gray">
          <a:xfrm>
            <a:off x="2574025" y="3351329"/>
            <a:ext cx="2466131" cy="1160781"/>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TextBox 71"/>
          <p:cNvSpPr txBox="1"/>
          <p:nvPr/>
        </p:nvSpPr>
        <p:spPr bwMode="gray">
          <a:xfrm>
            <a:off x="2525665" y="3371407"/>
            <a:ext cx="750526" cy="307777"/>
          </a:xfrm>
          <a:prstGeom prst="rect">
            <a:avLst/>
          </a:prstGeom>
          <a:noFill/>
        </p:spPr>
        <p:txBody>
          <a:bodyPr wrap="none" rtlCol="0">
            <a:spAutoFit/>
          </a:bodyPr>
          <a:lstStyle/>
          <a:p>
            <a:pPr fontAlgn="ctr"/>
            <a:r>
              <a:rPr lang="en-US" sz="1400" dirty="0">
                <a:latin typeface="Huawei Sans" panose="020C0503030203020204" pitchFamily="34" charset="0"/>
              </a:rPr>
              <a:t>Branch</a:t>
            </a:r>
          </a:p>
        </p:txBody>
      </p:sp>
      <p:sp>
        <p:nvSpPr>
          <p:cNvPr id="73" name="圆角矩形 75"/>
          <p:cNvSpPr/>
          <p:nvPr/>
        </p:nvSpPr>
        <p:spPr bwMode="gray">
          <a:xfrm>
            <a:off x="6822302" y="3351329"/>
            <a:ext cx="2428766" cy="1160781"/>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TextBox 73"/>
          <p:cNvSpPr txBox="1"/>
          <p:nvPr/>
        </p:nvSpPr>
        <p:spPr bwMode="gray">
          <a:xfrm>
            <a:off x="8558840" y="3373031"/>
            <a:ext cx="750526" cy="307777"/>
          </a:xfrm>
          <a:prstGeom prst="rect">
            <a:avLst/>
          </a:prstGeom>
          <a:noFill/>
        </p:spPr>
        <p:txBody>
          <a:bodyPr wrap="none" rtlCol="0">
            <a:spAutoFit/>
          </a:bodyPr>
          <a:lstStyle/>
          <a:p>
            <a:pPr fontAlgn="ctr"/>
            <a:r>
              <a:rPr lang="en-US" sz="1400" dirty="0">
                <a:latin typeface="Huawei Sans" panose="020C0503030203020204" pitchFamily="34" charset="0"/>
              </a:rPr>
              <a:t>Branch</a:t>
            </a:r>
          </a:p>
        </p:txBody>
      </p:sp>
      <p:sp>
        <p:nvSpPr>
          <p:cNvPr id="75" name="圆角矩形 75"/>
          <p:cNvSpPr/>
          <p:nvPr/>
        </p:nvSpPr>
        <p:spPr bwMode="gray">
          <a:xfrm>
            <a:off x="3012529" y="5073241"/>
            <a:ext cx="1885027" cy="639619"/>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TextBox 75"/>
          <p:cNvSpPr txBox="1"/>
          <p:nvPr/>
        </p:nvSpPr>
        <p:spPr bwMode="gray">
          <a:xfrm>
            <a:off x="3012529" y="5078735"/>
            <a:ext cx="707245" cy="307777"/>
          </a:xfrm>
          <a:prstGeom prst="rect">
            <a:avLst/>
          </a:prstGeom>
          <a:noFill/>
        </p:spPr>
        <p:txBody>
          <a:bodyPr wrap="none" rtlCol="0">
            <a:spAutoFit/>
          </a:bodyPr>
          <a:lstStyle/>
          <a:p>
            <a:pPr fontAlgn="ctr"/>
            <a:r>
              <a:rPr lang="en-US" sz="1400" dirty="0">
                <a:latin typeface="Huawei Sans" panose="020C0503030203020204" pitchFamily="34" charset="0"/>
              </a:rPr>
              <a:t>Outlet</a:t>
            </a:r>
          </a:p>
        </p:txBody>
      </p:sp>
      <p:sp>
        <p:nvSpPr>
          <p:cNvPr id="77" name="圆角矩形 75"/>
          <p:cNvSpPr/>
          <p:nvPr/>
        </p:nvSpPr>
        <p:spPr bwMode="gray">
          <a:xfrm>
            <a:off x="6928623" y="5088008"/>
            <a:ext cx="1885027" cy="639619"/>
          </a:xfrm>
          <a:prstGeom prst="roundRect">
            <a:avLst>
              <a:gd name="adj" fmla="val 874"/>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TextBox 77"/>
          <p:cNvSpPr txBox="1"/>
          <p:nvPr/>
        </p:nvSpPr>
        <p:spPr bwMode="gray">
          <a:xfrm>
            <a:off x="8115560" y="5083622"/>
            <a:ext cx="707245" cy="307777"/>
          </a:xfrm>
          <a:prstGeom prst="rect">
            <a:avLst/>
          </a:prstGeom>
          <a:noFill/>
        </p:spPr>
        <p:txBody>
          <a:bodyPr wrap="none" rtlCol="0">
            <a:spAutoFit/>
          </a:bodyPr>
          <a:lstStyle/>
          <a:p>
            <a:pPr fontAlgn="ctr"/>
            <a:r>
              <a:rPr lang="en-US" sz="1400" dirty="0">
                <a:latin typeface="Huawei Sans" panose="020C0503030203020204" pitchFamily="34" charset="0"/>
              </a:rPr>
              <a:t>Outlet</a:t>
            </a:r>
          </a:p>
        </p:txBody>
      </p:sp>
    </p:spTree>
    <p:extLst>
      <p:ext uri="{BB962C8B-B14F-4D97-AF65-F5344CB8AC3E}">
        <p14:creationId xmlns:p14="http://schemas.microsoft.com/office/powerpoint/2010/main" val="26788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59">
            <a:extLst>
              <a:ext uri="{FF2B5EF4-FFF2-40B4-BE49-F238E27FC236}">
                <a16:creationId xmlns:a16="http://schemas.microsoft.com/office/drawing/2014/main" id="{0DF9E6C6-4610-496E-B442-672497896B22}"/>
              </a:ext>
            </a:extLst>
          </p:cNvPr>
          <p:cNvSpPr/>
          <p:nvPr/>
        </p:nvSpPr>
        <p:spPr bwMode="gray">
          <a:xfrm flipH="1">
            <a:off x="5200817" y="4995804"/>
            <a:ext cx="1732935" cy="90585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800" dirty="0">
                <a:solidFill>
                  <a:schemeClr val="tx1"/>
                </a:solidFill>
                <a:latin typeface="Huawei Sans" panose="020C0503030203020204" pitchFamily="34" charset="0"/>
              </a:rPr>
              <a:t>Backbone</a:t>
            </a:r>
          </a:p>
        </p:txBody>
      </p:sp>
      <p:sp>
        <p:nvSpPr>
          <p:cNvPr id="1533957" name="Rectangle 5"/>
          <p:cNvSpPr>
            <a:spLocks noGrp="1" noChangeArrowheads="1"/>
          </p:cNvSpPr>
          <p:nvPr>
            <p:ph type="title"/>
          </p:nvPr>
        </p:nvSpPr>
        <p:spPr bwMode="gray"/>
        <p:txBody>
          <a:bodyPr/>
          <a:lstStyle/>
          <a:p>
            <a:pPr fontAlgn="ctr"/>
            <a:r>
              <a:rPr lang="en-US" dirty="0">
                <a:latin typeface="Huawei Sans" panose="020C0503030203020204" pitchFamily="34" charset="0"/>
              </a:rPr>
              <a:t>MPLS VPN Private Line</a:t>
            </a:r>
          </a:p>
        </p:txBody>
      </p:sp>
      <p:sp>
        <p:nvSpPr>
          <p:cNvPr id="34" name="文本占位符 33"/>
          <p:cNvSpPr>
            <a:spLocks noGrp="1"/>
          </p:cNvSpPr>
          <p:nvPr>
            <p:ph type="body" sz="quarter" idx="10"/>
          </p:nvPr>
        </p:nvSpPr>
        <p:spPr bwMode="gray"/>
        <p:txBody>
          <a:bodyPr/>
          <a:lstStyle/>
          <a:p>
            <a:pPr algn="l"/>
            <a:r>
              <a:rPr lang="en-US" sz="1800" dirty="0">
                <a:latin typeface="Huawei Sans" panose="020C0503030203020204" pitchFamily="34" charset="0"/>
              </a:rPr>
              <a:t>MPLS VPN technology is widely used in enterprise interconnection scenarios. MPLS L2VPN or MPLS L3VPN can be deployed based on enterprise requirements. MPLS VPN makes a compromise between the cost and performance, so it is very popular.</a:t>
            </a:r>
            <a:endParaRPr lang="en-US" altLang="zh-CN" sz="1800" dirty="0">
              <a:latin typeface="Huawei Sans" panose="020C0503030203020204" pitchFamily="34" charset="0"/>
            </a:endParaRPr>
          </a:p>
          <a:p>
            <a:pPr algn="l"/>
            <a:r>
              <a:rPr lang="en-US" sz="1800" dirty="0">
                <a:latin typeface="Huawei Sans" panose="020C0503030203020204" pitchFamily="34" charset="0"/>
              </a:rPr>
              <a:t>For enterprises that can build their own WANs, such as railways and electric power companies, MPLS VPN is an easy-to-manage and low-cost VPN technology. For enterprises that cannot build their own WANs, MPLS VPN is expensive.</a:t>
            </a:r>
            <a:endParaRPr lang="en-US" altLang="zh-CN" sz="1800" dirty="0">
              <a:latin typeface="Huawei Sans" panose="020C0503030203020204" pitchFamily="34" charset="0"/>
            </a:endParaRPr>
          </a:p>
          <a:p>
            <a:pPr algn="l"/>
            <a:r>
              <a:rPr lang="en-US" sz="1800" dirty="0">
                <a:latin typeface="Huawei Sans" panose="020C0503030203020204" pitchFamily="34" charset="0"/>
              </a:rPr>
              <a:t>The enterprises that have security requirements can use MPLS VPN line as the primary link and GRE over IPsec line as the backup link.</a:t>
            </a:r>
          </a:p>
        </p:txBody>
      </p:sp>
      <p:grpSp>
        <p:nvGrpSpPr>
          <p:cNvPr id="12" name="Group 11"/>
          <p:cNvGrpSpPr/>
          <p:nvPr/>
        </p:nvGrpSpPr>
        <p:grpSpPr bwMode="gray">
          <a:xfrm>
            <a:off x="2150368" y="4359992"/>
            <a:ext cx="7891264" cy="1861200"/>
            <a:chOff x="1981089" y="3709566"/>
            <a:chExt cx="7891264" cy="1861200"/>
          </a:xfrm>
        </p:grpSpPr>
        <p:sp>
          <p:nvSpPr>
            <p:cNvPr id="38" name="Freeform 159"/>
            <p:cNvSpPr/>
            <p:nvPr/>
          </p:nvSpPr>
          <p:spPr bwMode="gray">
            <a:xfrm flipH="1">
              <a:off x="1981089" y="4420264"/>
              <a:ext cx="1446417" cy="7560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Branch</a:t>
              </a:r>
            </a:p>
          </p:txBody>
        </p:sp>
        <p:pic>
          <p:nvPicPr>
            <p:cNvPr id="39" name="图片 42" descr="大型网管-蓝.png"/>
            <p:cNvPicPr>
              <a:picLocks noChangeAspect="1"/>
            </p:cNvPicPr>
            <p:nvPr/>
          </p:nvPicPr>
          <p:blipFill>
            <a:blip r:embed="rId3" cstate="print"/>
            <a:stretch>
              <a:fillRect/>
            </a:stretch>
          </p:blipFill>
          <p:spPr bwMode="gray">
            <a:xfrm>
              <a:off x="2164690" y="4199355"/>
              <a:ext cx="539607" cy="441817"/>
            </a:xfrm>
            <a:prstGeom prst="rect">
              <a:avLst/>
            </a:prstGeom>
          </p:spPr>
        </p:pic>
        <p:pic>
          <p:nvPicPr>
            <p:cNvPr id="40" name="Picture 12" descr="E:\2016.01\1.12 扁平化图标\蓝色\AR-蓝色最新-40.png"/>
            <p:cNvPicPr>
              <a:picLocks noChangeAspect="1" noChangeArrowheads="1"/>
            </p:cNvPicPr>
            <p:nvPr/>
          </p:nvPicPr>
          <p:blipFill>
            <a:blip r:embed="rId4" cstate="print"/>
            <a:srcRect/>
            <a:stretch>
              <a:fillRect/>
            </a:stretch>
          </p:blipFill>
          <p:spPr bwMode="gray">
            <a:xfrm>
              <a:off x="3019430" y="4728213"/>
              <a:ext cx="540000" cy="441818"/>
            </a:xfrm>
            <a:prstGeom prst="rect">
              <a:avLst/>
            </a:prstGeom>
            <a:noFill/>
          </p:spPr>
        </p:pic>
        <p:pic>
          <p:nvPicPr>
            <p:cNvPr id="43" name="图片 4"/>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819819" y="4709760"/>
              <a:ext cx="554978" cy="455082"/>
            </a:xfrm>
            <a:prstGeom prst="rect">
              <a:avLst/>
            </a:prstGeom>
          </p:spPr>
        </p:pic>
        <p:pic>
          <p:nvPicPr>
            <p:cNvPr id="44" name="图片 4"/>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637331" y="4185084"/>
              <a:ext cx="554978" cy="455082"/>
            </a:xfrm>
            <a:prstGeom prst="rect">
              <a:avLst/>
            </a:prstGeom>
          </p:spPr>
        </p:pic>
        <p:pic>
          <p:nvPicPr>
            <p:cNvPr id="45" name="图片 4"/>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6454215" y="4709760"/>
              <a:ext cx="554978" cy="455082"/>
            </a:xfrm>
            <a:prstGeom prst="rect">
              <a:avLst/>
            </a:prstGeom>
          </p:spPr>
        </p:pic>
        <p:cxnSp>
          <p:nvCxnSpPr>
            <p:cNvPr id="46" name="Straight Connector 45"/>
            <p:cNvCxnSpPr>
              <a:stCxn id="40" idx="3"/>
              <a:endCxn id="43" idx="1"/>
            </p:cNvCxnSpPr>
            <p:nvPr/>
          </p:nvCxnSpPr>
          <p:spPr bwMode="gray">
            <a:xfrm flipV="1">
              <a:off x="3559430" y="4937301"/>
              <a:ext cx="1260389" cy="11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3" name="TextBox 52"/>
            <p:cNvSpPr txBox="1"/>
            <p:nvPr/>
          </p:nvSpPr>
          <p:spPr bwMode="gray">
            <a:xfrm>
              <a:off x="4342431" y="3836272"/>
              <a:ext cx="954776"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MPLS VPN</a:t>
              </a:r>
              <a:endParaRPr lang="en-US" altLang="zh-CN" sz="1200" dirty="0">
                <a:latin typeface="Huawei Sans" panose="020C0503030203020204" pitchFamily="34" charset="0"/>
              </a:endParaRPr>
            </a:p>
          </p:txBody>
        </p:sp>
        <p:sp>
          <p:nvSpPr>
            <p:cNvPr id="54" name="TextBox 53"/>
            <p:cNvSpPr txBox="1"/>
            <p:nvPr/>
          </p:nvSpPr>
          <p:spPr bwMode="gray">
            <a:xfrm>
              <a:off x="4853294" y="4471536"/>
              <a:ext cx="35044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PE</a:t>
              </a:r>
              <a:endParaRPr lang="en-US" altLang="zh-CN" sz="1200" dirty="0">
                <a:latin typeface="Huawei Sans" panose="020C0503030203020204" pitchFamily="34" charset="0"/>
              </a:endParaRPr>
            </a:p>
          </p:txBody>
        </p:sp>
        <p:sp>
          <p:nvSpPr>
            <p:cNvPr id="55" name="TextBox 54"/>
            <p:cNvSpPr txBox="1"/>
            <p:nvPr/>
          </p:nvSpPr>
          <p:spPr bwMode="gray">
            <a:xfrm>
              <a:off x="6560750" y="4483699"/>
              <a:ext cx="35044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PE</a:t>
              </a:r>
              <a:endParaRPr lang="en-US" altLang="zh-CN" sz="1200" dirty="0">
                <a:latin typeface="Huawei Sans" panose="020C0503030203020204" pitchFamily="34" charset="0"/>
              </a:endParaRPr>
            </a:p>
          </p:txBody>
        </p:sp>
        <p:sp>
          <p:nvSpPr>
            <p:cNvPr id="56" name="TextBox 55"/>
            <p:cNvSpPr txBox="1"/>
            <p:nvPr/>
          </p:nvSpPr>
          <p:spPr bwMode="gray">
            <a:xfrm>
              <a:off x="5774864" y="3923457"/>
              <a:ext cx="265485"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a:t>
              </a:r>
              <a:endParaRPr lang="en-US" altLang="zh-CN" sz="1200" dirty="0">
                <a:latin typeface="Huawei Sans" panose="020C0503030203020204" pitchFamily="34" charset="0"/>
              </a:endParaRPr>
            </a:p>
          </p:txBody>
        </p:sp>
        <p:sp>
          <p:nvSpPr>
            <p:cNvPr id="57" name="TextBox 56"/>
            <p:cNvSpPr txBox="1"/>
            <p:nvPr/>
          </p:nvSpPr>
          <p:spPr bwMode="gray">
            <a:xfrm>
              <a:off x="3493624" y="4960998"/>
              <a:ext cx="356855"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CE</a:t>
              </a:r>
              <a:endParaRPr lang="en-US" altLang="zh-CN" sz="1200" dirty="0">
                <a:latin typeface="Huawei Sans" panose="020C0503030203020204" pitchFamily="34" charset="0"/>
              </a:endParaRPr>
            </a:p>
          </p:txBody>
        </p:sp>
        <p:sp>
          <p:nvSpPr>
            <p:cNvPr id="58" name="Freeform 159"/>
            <p:cNvSpPr/>
            <p:nvPr/>
          </p:nvSpPr>
          <p:spPr bwMode="gray">
            <a:xfrm flipH="1">
              <a:off x="8425936" y="4443129"/>
              <a:ext cx="1446417" cy="7560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HQ</a:t>
              </a:r>
            </a:p>
          </p:txBody>
        </p:sp>
        <p:pic>
          <p:nvPicPr>
            <p:cNvPr id="59" name="图片 42" descr="大型网管-蓝.png"/>
            <p:cNvPicPr>
              <a:picLocks noChangeAspect="1"/>
            </p:cNvPicPr>
            <p:nvPr/>
          </p:nvPicPr>
          <p:blipFill>
            <a:blip r:embed="rId3" cstate="print"/>
            <a:stretch>
              <a:fillRect/>
            </a:stretch>
          </p:blipFill>
          <p:spPr bwMode="gray">
            <a:xfrm>
              <a:off x="9089815" y="4233861"/>
              <a:ext cx="539607" cy="441817"/>
            </a:xfrm>
            <a:prstGeom prst="rect">
              <a:avLst/>
            </a:prstGeom>
          </p:spPr>
        </p:pic>
        <p:pic>
          <p:nvPicPr>
            <p:cNvPr id="60" name="Picture 12" descr="E:\2016.01\1.12 扁平化图标\蓝色\AR-蓝色最新-40.png"/>
            <p:cNvPicPr>
              <a:picLocks noChangeAspect="1" noChangeArrowheads="1"/>
            </p:cNvPicPr>
            <p:nvPr/>
          </p:nvPicPr>
          <p:blipFill>
            <a:blip r:embed="rId4" cstate="print"/>
            <a:srcRect/>
            <a:stretch>
              <a:fillRect/>
            </a:stretch>
          </p:blipFill>
          <p:spPr bwMode="gray">
            <a:xfrm>
              <a:off x="8244031" y="4723024"/>
              <a:ext cx="540000" cy="441818"/>
            </a:xfrm>
            <a:prstGeom prst="rect">
              <a:avLst/>
            </a:prstGeom>
            <a:noFill/>
          </p:spPr>
        </p:pic>
        <p:sp>
          <p:nvSpPr>
            <p:cNvPr id="61" name="TextBox 60"/>
            <p:cNvSpPr txBox="1"/>
            <p:nvPr/>
          </p:nvSpPr>
          <p:spPr bwMode="gray">
            <a:xfrm>
              <a:off x="7930254" y="4956240"/>
              <a:ext cx="356855"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CE</a:t>
              </a:r>
              <a:endParaRPr lang="en-US" altLang="zh-CN" sz="1200" dirty="0">
                <a:latin typeface="Huawei Sans" panose="020C0503030203020204" pitchFamily="34" charset="0"/>
              </a:endParaRPr>
            </a:p>
          </p:txBody>
        </p:sp>
        <p:cxnSp>
          <p:nvCxnSpPr>
            <p:cNvPr id="62" name="Straight Connector 61"/>
            <p:cNvCxnSpPr>
              <a:stCxn id="45" idx="3"/>
              <a:endCxn id="60" idx="1"/>
            </p:cNvCxnSpPr>
            <p:nvPr/>
          </p:nvCxnSpPr>
          <p:spPr bwMode="gray">
            <a:xfrm>
              <a:off x="7009193" y="4937301"/>
              <a:ext cx="1234838" cy="66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 name="Rectangle 10"/>
            <p:cNvSpPr/>
            <p:nvPr/>
          </p:nvSpPr>
          <p:spPr bwMode="gray">
            <a:xfrm>
              <a:off x="4240337" y="3709566"/>
              <a:ext cx="3204000" cy="1861200"/>
            </a:xfrm>
            <a:prstGeom prst="rect">
              <a:avLst/>
            </a:prstGeom>
            <a:ln w="19050">
              <a:solidFill>
                <a:srgbClr val="56C4D2"/>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2" name="Freeform 1"/>
          <p:cNvSpPr/>
          <p:nvPr/>
        </p:nvSpPr>
        <p:spPr bwMode="gray">
          <a:xfrm>
            <a:off x="3736645" y="4727832"/>
            <a:ext cx="4709618" cy="787992"/>
          </a:xfrm>
          <a:custGeom>
            <a:avLst/>
            <a:gdLst>
              <a:gd name="connsiteX0" fmla="*/ 0 w 4572000"/>
              <a:gd name="connsiteY0" fmla="*/ 745438 h 787992"/>
              <a:gd name="connsiteX1" fmla="*/ 1143000 w 4572000"/>
              <a:gd name="connsiteY1" fmla="*/ 705681 h 787992"/>
              <a:gd name="connsiteX2" fmla="*/ 2226365 w 4572000"/>
              <a:gd name="connsiteY2" fmla="*/ 3 h 787992"/>
              <a:gd name="connsiteX3" fmla="*/ 3180521 w 4572000"/>
              <a:gd name="connsiteY3" fmla="*/ 695742 h 787992"/>
              <a:gd name="connsiteX4" fmla="*/ 4572000 w 4572000"/>
              <a:gd name="connsiteY4" fmla="*/ 765316 h 78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787992">
                <a:moveTo>
                  <a:pt x="0" y="745438"/>
                </a:moveTo>
                <a:cubicBezTo>
                  <a:pt x="385969" y="787679"/>
                  <a:pt x="771939" y="829920"/>
                  <a:pt x="1143000" y="705681"/>
                </a:cubicBezTo>
                <a:cubicBezTo>
                  <a:pt x="1514061" y="581442"/>
                  <a:pt x="1886778" y="1659"/>
                  <a:pt x="2226365" y="3"/>
                </a:cubicBezTo>
                <a:cubicBezTo>
                  <a:pt x="2565952" y="-1653"/>
                  <a:pt x="2789582" y="568190"/>
                  <a:pt x="3180521" y="695742"/>
                </a:cubicBezTo>
                <a:cubicBezTo>
                  <a:pt x="3571460" y="823294"/>
                  <a:pt x="4572000" y="765316"/>
                  <a:pt x="4572000" y="765316"/>
                </a:cubicBezTo>
              </a:path>
            </a:pathLst>
          </a:custGeom>
          <a:noFill/>
          <a:ln w="28575">
            <a:solidFill>
              <a:srgbClr val="FFC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Tree>
    <p:extLst>
      <p:ext uri="{BB962C8B-B14F-4D97-AF65-F5344CB8AC3E}">
        <p14:creationId xmlns:p14="http://schemas.microsoft.com/office/powerpoint/2010/main" val="11533104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Application Scenario of MPLS VPN</a:t>
            </a:r>
          </a:p>
        </p:txBody>
      </p:sp>
      <p:sp>
        <p:nvSpPr>
          <p:cNvPr id="4" name="圆角矩形 75"/>
          <p:cNvSpPr/>
          <p:nvPr/>
        </p:nvSpPr>
        <p:spPr bwMode="gray">
          <a:xfrm>
            <a:off x="524253" y="1196775"/>
            <a:ext cx="11143496"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600" dirty="0">
                <a:solidFill>
                  <a:srgbClr val="30B5C5"/>
                </a:solidFill>
                <a:latin typeface="Huawei Sans" panose="020C0503030203020204" pitchFamily="34" charset="0"/>
              </a:rPr>
              <a:t>Application scenario of MPLS VPN</a:t>
            </a:r>
            <a:endParaRPr lang="en-US" altLang="zh-CN" sz="1600" dirty="0">
              <a:solidFill>
                <a:srgbClr val="30B5C5"/>
              </a:solidFill>
              <a:latin typeface="Huawei Sans" panose="020C0503030203020204" pitchFamily="34" charset="0"/>
              <a:ea typeface="方正兰亭黑简体" panose="02000000000000000000" pitchFamily="2" charset="-122"/>
            </a:endParaRPr>
          </a:p>
        </p:txBody>
      </p:sp>
      <p:sp>
        <p:nvSpPr>
          <p:cNvPr id="5" name="圆角矩形 75"/>
          <p:cNvSpPr/>
          <p:nvPr/>
        </p:nvSpPr>
        <p:spPr bwMode="gray">
          <a:xfrm>
            <a:off x="524253" y="1649331"/>
            <a:ext cx="11143496" cy="455144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a:p>
            <a:pPr marL="177800" indent="-177800" fontAlgn="ctr">
              <a:lnSpc>
                <a:spcPts val="26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rPr>
              <a:t>The MPLS L3VPN solution is widely used on the live network. Some large-scale networks may use inter-AS MPLS L3VPN.</a:t>
            </a:r>
            <a:endParaRPr lang="en-US" altLang="zh-CN" sz="1400" dirty="0">
              <a:solidFill>
                <a:prstClr val="black"/>
              </a:solidFill>
              <a:latin typeface="Huawei Sans" panose="020C0503030203020204" pitchFamily="34" charset="0"/>
            </a:endParaRPr>
          </a:p>
        </p:txBody>
      </p:sp>
      <p:sp>
        <p:nvSpPr>
          <p:cNvPr id="12" name="Freeform 159"/>
          <p:cNvSpPr/>
          <p:nvPr/>
        </p:nvSpPr>
        <p:spPr bwMode="gray">
          <a:xfrm flipH="1">
            <a:off x="7924330" y="2652057"/>
            <a:ext cx="2798411" cy="166645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100" dirty="0">
              <a:latin typeface="Huawei Sans" panose="020C0503030203020204" pitchFamily="34" charset="0"/>
            </a:endParaRPr>
          </a:p>
        </p:txBody>
      </p:sp>
      <p:sp>
        <p:nvSpPr>
          <p:cNvPr id="13" name="Freeform 159"/>
          <p:cNvSpPr/>
          <p:nvPr/>
        </p:nvSpPr>
        <p:spPr bwMode="gray">
          <a:xfrm flipH="1">
            <a:off x="1362095" y="2652057"/>
            <a:ext cx="2789435" cy="166645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100" dirty="0">
              <a:latin typeface="Huawei Sans" panose="020C0503030203020204" pitchFamily="34" charset="0"/>
            </a:endParaRPr>
          </a:p>
        </p:txBody>
      </p:sp>
      <p:sp>
        <p:nvSpPr>
          <p:cNvPr id="14" name="Freeform 159"/>
          <p:cNvSpPr/>
          <p:nvPr/>
        </p:nvSpPr>
        <p:spPr bwMode="gray">
          <a:xfrm flipH="1">
            <a:off x="4281270" y="2605049"/>
            <a:ext cx="3574347" cy="186841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100" dirty="0">
              <a:latin typeface="Huawei Sans" panose="020C0503030203020204" pitchFamily="34" charset="0"/>
            </a:endParaRPr>
          </a:p>
        </p:txBody>
      </p:sp>
      <p:pic>
        <p:nvPicPr>
          <p:cNvPr id="15" name="图片 67"/>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362096" y="3374950"/>
            <a:ext cx="488847" cy="400855"/>
          </a:xfrm>
          <a:prstGeom prst="rect">
            <a:avLst/>
          </a:prstGeom>
        </p:spPr>
      </p:pic>
      <p:pic>
        <p:nvPicPr>
          <p:cNvPr id="16" name="图片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1876990" y="3734865"/>
            <a:ext cx="396136" cy="520504"/>
          </a:xfrm>
          <a:prstGeom prst="rect">
            <a:avLst/>
          </a:prstGeom>
        </p:spPr>
      </p:pic>
      <p:pic>
        <p:nvPicPr>
          <p:cNvPr id="17" name="图片 67"/>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0310390" y="3400090"/>
            <a:ext cx="488847" cy="400855"/>
          </a:xfrm>
          <a:prstGeom prst="rect">
            <a:avLst/>
          </a:prstGeom>
        </p:spPr>
      </p:pic>
      <p:pic>
        <p:nvPicPr>
          <p:cNvPr id="18" name="图片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10033408" y="3752953"/>
            <a:ext cx="396136" cy="520504"/>
          </a:xfrm>
          <a:prstGeom prst="rect">
            <a:avLst/>
          </a:prstGeom>
        </p:spPr>
      </p:pic>
      <p:pic>
        <p:nvPicPr>
          <p:cNvPr id="19" name="图片 67"/>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853361" y="2938689"/>
            <a:ext cx="488847" cy="400855"/>
          </a:xfrm>
          <a:prstGeom prst="rect">
            <a:avLst/>
          </a:prstGeom>
        </p:spPr>
      </p:pic>
      <p:pic>
        <p:nvPicPr>
          <p:cNvPr id="20" name="图片 67"/>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9987052" y="2974096"/>
            <a:ext cx="488847" cy="400855"/>
          </a:xfrm>
          <a:prstGeom prst="rect">
            <a:avLst/>
          </a:prstGeom>
        </p:spPr>
      </p:pic>
      <p:pic>
        <p:nvPicPr>
          <p:cNvPr id="21"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2612636" y="2890543"/>
            <a:ext cx="488847" cy="400855"/>
          </a:xfrm>
          <a:prstGeom prst="rect">
            <a:avLst/>
          </a:prstGeom>
        </p:spPr>
      </p:pic>
      <p:pic>
        <p:nvPicPr>
          <p:cNvPr id="22"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2612636" y="3884444"/>
            <a:ext cx="488847" cy="400855"/>
          </a:xfrm>
          <a:prstGeom prst="rect">
            <a:avLst/>
          </a:prstGeom>
        </p:spPr>
      </p:pic>
      <p:pic>
        <p:nvPicPr>
          <p:cNvPr id="23"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388593" y="2890543"/>
            <a:ext cx="488847" cy="400855"/>
          </a:xfrm>
          <a:prstGeom prst="rect">
            <a:avLst/>
          </a:prstGeom>
        </p:spPr>
      </p:pic>
      <p:pic>
        <p:nvPicPr>
          <p:cNvPr id="24"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388593" y="3884444"/>
            <a:ext cx="488847" cy="400855"/>
          </a:xfrm>
          <a:prstGeom prst="rect">
            <a:avLst/>
          </a:prstGeom>
        </p:spPr>
      </p:pic>
      <p:pic>
        <p:nvPicPr>
          <p:cNvPr id="25"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373993" y="2890543"/>
            <a:ext cx="488847" cy="400855"/>
          </a:xfrm>
          <a:prstGeom prst="rect">
            <a:avLst/>
          </a:prstGeom>
        </p:spPr>
      </p:pic>
      <p:pic>
        <p:nvPicPr>
          <p:cNvPr id="26"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373993" y="3884444"/>
            <a:ext cx="488847" cy="400855"/>
          </a:xfrm>
          <a:prstGeom prst="rect">
            <a:avLst/>
          </a:prstGeom>
        </p:spPr>
      </p:pic>
      <p:pic>
        <p:nvPicPr>
          <p:cNvPr id="27"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9149949" y="2890543"/>
            <a:ext cx="488847" cy="400855"/>
          </a:xfrm>
          <a:prstGeom prst="rect">
            <a:avLst/>
          </a:prstGeom>
        </p:spPr>
      </p:pic>
      <p:pic>
        <p:nvPicPr>
          <p:cNvPr id="28"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9149949" y="3884444"/>
            <a:ext cx="488847" cy="400855"/>
          </a:xfrm>
          <a:prstGeom prst="rect">
            <a:avLst/>
          </a:prstGeom>
        </p:spPr>
      </p:pic>
      <p:cxnSp>
        <p:nvCxnSpPr>
          <p:cNvPr id="29" name="Straight Connector 28"/>
          <p:cNvCxnSpPr>
            <a:stCxn id="21" idx="3"/>
            <a:endCxn id="23" idx="1"/>
          </p:cNvCxnSpPr>
          <p:nvPr/>
        </p:nvCxnSpPr>
        <p:spPr bwMode="gray">
          <a:xfrm>
            <a:off x="3101484" y="3090971"/>
            <a:ext cx="287109"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0" name="Straight Connector 29"/>
          <p:cNvCxnSpPr>
            <a:stCxn id="22" idx="0"/>
            <a:endCxn id="21" idx="2"/>
          </p:cNvCxnSpPr>
          <p:nvPr/>
        </p:nvCxnSpPr>
        <p:spPr bwMode="gray">
          <a:xfrm flipV="1">
            <a:off x="2857060" y="3291398"/>
            <a:ext cx="0"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1" name="Straight Connector 30"/>
          <p:cNvCxnSpPr>
            <a:stCxn id="24" idx="0"/>
            <a:endCxn id="23" idx="2"/>
          </p:cNvCxnSpPr>
          <p:nvPr/>
        </p:nvCxnSpPr>
        <p:spPr bwMode="gray">
          <a:xfrm flipV="1">
            <a:off x="3633017" y="3291398"/>
            <a:ext cx="0"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2" name="Straight Connector 31"/>
          <p:cNvCxnSpPr>
            <a:stCxn id="24" idx="1"/>
            <a:endCxn id="22" idx="3"/>
          </p:cNvCxnSpPr>
          <p:nvPr/>
        </p:nvCxnSpPr>
        <p:spPr bwMode="gray">
          <a:xfrm flipH="1">
            <a:off x="3101484" y="4084871"/>
            <a:ext cx="287109"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3" name="Straight Connector 32"/>
          <p:cNvCxnSpPr>
            <a:stCxn id="23" idx="2"/>
            <a:endCxn id="22" idx="0"/>
          </p:cNvCxnSpPr>
          <p:nvPr/>
        </p:nvCxnSpPr>
        <p:spPr bwMode="gray">
          <a:xfrm flipH="1">
            <a:off x="2857060" y="3291398"/>
            <a:ext cx="775957"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4" name="Straight Connector 33"/>
          <p:cNvCxnSpPr>
            <a:stCxn id="24" idx="0"/>
            <a:endCxn id="21" idx="2"/>
          </p:cNvCxnSpPr>
          <p:nvPr/>
        </p:nvCxnSpPr>
        <p:spPr bwMode="gray">
          <a:xfrm flipH="1" flipV="1">
            <a:off x="2857060" y="3291398"/>
            <a:ext cx="775957"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5" name="Straight Connector 34"/>
          <p:cNvCxnSpPr>
            <a:stCxn id="25" idx="3"/>
            <a:endCxn id="27" idx="1"/>
          </p:cNvCxnSpPr>
          <p:nvPr/>
        </p:nvCxnSpPr>
        <p:spPr bwMode="gray">
          <a:xfrm>
            <a:off x="8862840" y="3090971"/>
            <a:ext cx="287109"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6" name="Straight Connector 35"/>
          <p:cNvCxnSpPr>
            <a:stCxn id="26" idx="3"/>
            <a:endCxn id="28" idx="1"/>
          </p:cNvCxnSpPr>
          <p:nvPr/>
        </p:nvCxnSpPr>
        <p:spPr bwMode="gray">
          <a:xfrm>
            <a:off x="8862840" y="4084871"/>
            <a:ext cx="287109"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7" name="Straight Connector 36"/>
          <p:cNvCxnSpPr>
            <a:stCxn id="25" idx="2"/>
            <a:endCxn id="26" idx="0"/>
          </p:cNvCxnSpPr>
          <p:nvPr/>
        </p:nvCxnSpPr>
        <p:spPr bwMode="gray">
          <a:xfrm>
            <a:off x="8618416" y="3291398"/>
            <a:ext cx="0"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8" name="Straight Connector 37"/>
          <p:cNvCxnSpPr>
            <a:stCxn id="27" idx="2"/>
            <a:endCxn id="28" idx="0"/>
          </p:cNvCxnSpPr>
          <p:nvPr/>
        </p:nvCxnSpPr>
        <p:spPr bwMode="gray">
          <a:xfrm>
            <a:off x="9394373" y="3291398"/>
            <a:ext cx="0"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39" name="Straight Connector 38"/>
          <p:cNvCxnSpPr>
            <a:stCxn id="27" idx="2"/>
            <a:endCxn id="26" idx="0"/>
          </p:cNvCxnSpPr>
          <p:nvPr/>
        </p:nvCxnSpPr>
        <p:spPr bwMode="gray">
          <a:xfrm flipH="1">
            <a:off x="8618416" y="3291398"/>
            <a:ext cx="775957"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40" name="Straight Connector 39"/>
          <p:cNvCxnSpPr>
            <a:stCxn id="25" idx="2"/>
            <a:endCxn id="28" idx="0"/>
          </p:cNvCxnSpPr>
          <p:nvPr/>
        </p:nvCxnSpPr>
        <p:spPr bwMode="gray">
          <a:xfrm>
            <a:off x="8618416" y="3291398"/>
            <a:ext cx="775957" cy="593045"/>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pic>
        <p:nvPicPr>
          <p:cNvPr id="41"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759750" y="2899876"/>
            <a:ext cx="488847" cy="400855"/>
          </a:xfrm>
          <a:prstGeom prst="rect">
            <a:avLst/>
          </a:prstGeom>
        </p:spPr>
      </p:pic>
      <p:pic>
        <p:nvPicPr>
          <p:cNvPr id="42"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941737" y="2895999"/>
            <a:ext cx="488847" cy="400855"/>
          </a:xfrm>
          <a:prstGeom prst="rect">
            <a:avLst/>
          </a:prstGeom>
        </p:spPr>
      </p:pic>
      <p:pic>
        <p:nvPicPr>
          <p:cNvPr id="43"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7123724" y="2895999"/>
            <a:ext cx="488847" cy="400855"/>
          </a:xfrm>
          <a:prstGeom prst="rect">
            <a:avLst/>
          </a:prstGeom>
        </p:spPr>
      </p:pic>
      <p:pic>
        <p:nvPicPr>
          <p:cNvPr id="44"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754577" y="3888321"/>
            <a:ext cx="488847" cy="400855"/>
          </a:xfrm>
          <a:prstGeom prst="rect">
            <a:avLst/>
          </a:prstGeom>
        </p:spPr>
      </p:pic>
      <p:pic>
        <p:nvPicPr>
          <p:cNvPr id="45"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939150" y="3884444"/>
            <a:ext cx="488847" cy="400855"/>
          </a:xfrm>
          <a:prstGeom prst="rect">
            <a:avLst/>
          </a:prstGeom>
        </p:spPr>
      </p:pic>
      <p:pic>
        <p:nvPicPr>
          <p:cNvPr id="46"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7118550" y="3884444"/>
            <a:ext cx="488847" cy="400855"/>
          </a:xfrm>
          <a:prstGeom prst="rect">
            <a:avLst/>
          </a:prstGeom>
        </p:spPr>
      </p:pic>
      <p:cxnSp>
        <p:nvCxnSpPr>
          <p:cNvPr id="47" name="Straight Connector 46"/>
          <p:cNvCxnSpPr>
            <a:stCxn id="41" idx="1"/>
            <a:endCxn id="23" idx="3"/>
          </p:cNvCxnSpPr>
          <p:nvPr/>
        </p:nvCxnSpPr>
        <p:spPr bwMode="gray">
          <a:xfrm flipH="1" flipV="1">
            <a:off x="3877440" y="3090971"/>
            <a:ext cx="882310" cy="9333"/>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48" name="Straight Connector 47"/>
          <p:cNvCxnSpPr>
            <a:stCxn id="44" idx="1"/>
            <a:endCxn id="24" idx="3"/>
          </p:cNvCxnSpPr>
          <p:nvPr/>
        </p:nvCxnSpPr>
        <p:spPr bwMode="gray">
          <a:xfrm flipH="1" flipV="1">
            <a:off x="3877440" y="4084872"/>
            <a:ext cx="877137" cy="3877"/>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49" name="Straight Connector 48"/>
          <p:cNvCxnSpPr>
            <a:stCxn id="42" idx="1"/>
            <a:endCxn id="41" idx="3"/>
          </p:cNvCxnSpPr>
          <p:nvPr/>
        </p:nvCxnSpPr>
        <p:spPr bwMode="gray">
          <a:xfrm flipH="1">
            <a:off x="5248598" y="3096426"/>
            <a:ext cx="693139" cy="3877"/>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0" name="Straight Connector 49"/>
          <p:cNvCxnSpPr>
            <a:stCxn id="43" idx="1"/>
            <a:endCxn id="42" idx="3"/>
          </p:cNvCxnSpPr>
          <p:nvPr/>
        </p:nvCxnSpPr>
        <p:spPr bwMode="gray">
          <a:xfrm flipH="1">
            <a:off x="6430585" y="3096426"/>
            <a:ext cx="693139"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1" name="Straight Connector 50"/>
          <p:cNvCxnSpPr>
            <a:stCxn id="46" idx="1"/>
            <a:endCxn id="45" idx="3"/>
          </p:cNvCxnSpPr>
          <p:nvPr/>
        </p:nvCxnSpPr>
        <p:spPr bwMode="gray">
          <a:xfrm flipH="1">
            <a:off x="6427997" y="4084872"/>
            <a:ext cx="690553"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2" name="Straight Connector 51"/>
          <p:cNvCxnSpPr>
            <a:stCxn id="45" idx="1"/>
            <a:endCxn id="44" idx="3"/>
          </p:cNvCxnSpPr>
          <p:nvPr/>
        </p:nvCxnSpPr>
        <p:spPr bwMode="gray">
          <a:xfrm flipH="1">
            <a:off x="5243424" y="4084872"/>
            <a:ext cx="695726" cy="3877"/>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3" name="Straight Connector 52"/>
          <p:cNvCxnSpPr>
            <a:stCxn id="44" idx="0"/>
            <a:endCxn id="41" idx="2"/>
          </p:cNvCxnSpPr>
          <p:nvPr/>
        </p:nvCxnSpPr>
        <p:spPr bwMode="gray">
          <a:xfrm flipV="1">
            <a:off x="4999000" y="3300731"/>
            <a:ext cx="0" cy="58759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4" name="Straight Connector 53"/>
          <p:cNvCxnSpPr>
            <a:stCxn id="46" idx="0"/>
            <a:endCxn id="43" idx="2"/>
          </p:cNvCxnSpPr>
          <p:nvPr/>
        </p:nvCxnSpPr>
        <p:spPr bwMode="gray">
          <a:xfrm flipV="1">
            <a:off x="7362974" y="3296853"/>
            <a:ext cx="0" cy="58759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5" name="Straight Connector 54"/>
          <p:cNvCxnSpPr>
            <a:cxnSpLocks/>
            <a:stCxn id="25" idx="1"/>
            <a:endCxn id="43" idx="3"/>
          </p:cNvCxnSpPr>
          <p:nvPr/>
        </p:nvCxnSpPr>
        <p:spPr bwMode="gray">
          <a:xfrm flipH="1">
            <a:off x="7612571" y="3090971"/>
            <a:ext cx="761422" cy="5456"/>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56" name="Straight Connector 55"/>
          <p:cNvCxnSpPr>
            <a:cxnSpLocks/>
            <a:stCxn id="26" idx="1"/>
            <a:endCxn id="46" idx="3"/>
          </p:cNvCxnSpPr>
          <p:nvPr/>
        </p:nvCxnSpPr>
        <p:spPr bwMode="gray">
          <a:xfrm flipH="1">
            <a:off x="7607397" y="4084872"/>
            <a:ext cx="766596" cy="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sp>
        <p:nvSpPr>
          <p:cNvPr id="58" name="TextBox 57"/>
          <p:cNvSpPr txBox="1"/>
          <p:nvPr/>
        </p:nvSpPr>
        <p:spPr bwMode="gray">
          <a:xfrm>
            <a:off x="1061303" y="2298570"/>
            <a:ext cx="1521615" cy="457991"/>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Provincial backbone network</a:t>
            </a:r>
          </a:p>
        </p:txBody>
      </p:sp>
      <p:sp>
        <p:nvSpPr>
          <p:cNvPr id="59" name="TextBox 58"/>
          <p:cNvSpPr txBox="1"/>
          <p:nvPr/>
        </p:nvSpPr>
        <p:spPr bwMode="gray">
          <a:xfrm>
            <a:off x="9792871" y="2420278"/>
            <a:ext cx="1527021" cy="457991"/>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Provincial backbone network</a:t>
            </a:r>
          </a:p>
        </p:txBody>
      </p:sp>
      <p:sp>
        <p:nvSpPr>
          <p:cNvPr id="60" name="TextBox 120">
            <a:extLst>
              <a:ext uri="{FF2B5EF4-FFF2-40B4-BE49-F238E27FC236}">
                <a16:creationId xmlns:a16="http://schemas.microsoft.com/office/drawing/2014/main" id="{020D7A1D-EFAD-4C8C-B9DE-D0FAD269B77A}"/>
              </a:ext>
            </a:extLst>
          </p:cNvPr>
          <p:cNvSpPr txBox="1"/>
          <p:nvPr/>
        </p:nvSpPr>
        <p:spPr bwMode="gray">
          <a:xfrm>
            <a:off x="2476312" y="4237116"/>
            <a:ext cx="468618"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PE</a:t>
            </a:r>
          </a:p>
        </p:txBody>
      </p:sp>
      <p:sp>
        <p:nvSpPr>
          <p:cNvPr id="61" name="TextBox 120">
            <a:extLst>
              <a:ext uri="{FF2B5EF4-FFF2-40B4-BE49-F238E27FC236}">
                <a16:creationId xmlns:a16="http://schemas.microsoft.com/office/drawing/2014/main" id="{020D7A1D-EFAD-4C8C-B9DE-D0FAD269B77A}"/>
              </a:ext>
            </a:extLst>
          </p:cNvPr>
          <p:cNvSpPr txBox="1"/>
          <p:nvPr/>
        </p:nvSpPr>
        <p:spPr bwMode="gray">
          <a:xfrm>
            <a:off x="2477663" y="2614338"/>
            <a:ext cx="468618"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PE</a:t>
            </a:r>
          </a:p>
        </p:txBody>
      </p:sp>
      <p:sp>
        <p:nvSpPr>
          <p:cNvPr id="62" name="TextBox 120">
            <a:extLst>
              <a:ext uri="{FF2B5EF4-FFF2-40B4-BE49-F238E27FC236}">
                <a16:creationId xmlns:a16="http://schemas.microsoft.com/office/drawing/2014/main" id="{020D7A1D-EFAD-4C8C-B9DE-D0FAD269B77A}"/>
              </a:ext>
            </a:extLst>
          </p:cNvPr>
          <p:cNvSpPr txBox="1"/>
          <p:nvPr/>
        </p:nvSpPr>
        <p:spPr bwMode="gray">
          <a:xfrm>
            <a:off x="9362760" y="4291325"/>
            <a:ext cx="468618"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PE</a:t>
            </a:r>
          </a:p>
        </p:txBody>
      </p:sp>
      <p:sp>
        <p:nvSpPr>
          <p:cNvPr id="63" name="TextBox 120">
            <a:extLst>
              <a:ext uri="{FF2B5EF4-FFF2-40B4-BE49-F238E27FC236}">
                <a16:creationId xmlns:a16="http://schemas.microsoft.com/office/drawing/2014/main" id="{020D7A1D-EFAD-4C8C-B9DE-D0FAD269B77A}"/>
              </a:ext>
            </a:extLst>
          </p:cNvPr>
          <p:cNvSpPr txBox="1"/>
          <p:nvPr/>
        </p:nvSpPr>
        <p:spPr bwMode="gray">
          <a:xfrm>
            <a:off x="9441283" y="2607857"/>
            <a:ext cx="468618"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PE</a:t>
            </a:r>
          </a:p>
        </p:txBody>
      </p:sp>
      <p:sp>
        <p:nvSpPr>
          <p:cNvPr id="64" name="TextBox 120">
            <a:extLst>
              <a:ext uri="{FF2B5EF4-FFF2-40B4-BE49-F238E27FC236}">
                <a16:creationId xmlns:a16="http://schemas.microsoft.com/office/drawing/2014/main" id="{020D7A1D-EFAD-4C8C-B9DE-D0FAD269B77A}"/>
              </a:ext>
            </a:extLst>
          </p:cNvPr>
          <p:cNvSpPr txBox="1"/>
          <p:nvPr/>
        </p:nvSpPr>
        <p:spPr bwMode="gray">
          <a:xfrm>
            <a:off x="3651643" y="2570456"/>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65" name="TextBox 120">
            <a:extLst>
              <a:ext uri="{FF2B5EF4-FFF2-40B4-BE49-F238E27FC236}">
                <a16:creationId xmlns:a16="http://schemas.microsoft.com/office/drawing/2014/main" id="{020D7A1D-EFAD-4C8C-B9DE-D0FAD269B77A}"/>
              </a:ext>
            </a:extLst>
          </p:cNvPr>
          <p:cNvSpPr txBox="1"/>
          <p:nvPr/>
        </p:nvSpPr>
        <p:spPr bwMode="gray">
          <a:xfrm>
            <a:off x="3651643" y="4285698"/>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66" name="TextBox 120">
            <a:extLst>
              <a:ext uri="{FF2B5EF4-FFF2-40B4-BE49-F238E27FC236}">
                <a16:creationId xmlns:a16="http://schemas.microsoft.com/office/drawing/2014/main" id="{020D7A1D-EFAD-4C8C-B9DE-D0FAD269B77A}"/>
              </a:ext>
            </a:extLst>
          </p:cNvPr>
          <p:cNvSpPr txBox="1"/>
          <p:nvPr/>
        </p:nvSpPr>
        <p:spPr bwMode="gray">
          <a:xfrm>
            <a:off x="8009783" y="2575328"/>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67" name="TextBox 120">
            <a:extLst>
              <a:ext uri="{FF2B5EF4-FFF2-40B4-BE49-F238E27FC236}">
                <a16:creationId xmlns:a16="http://schemas.microsoft.com/office/drawing/2014/main" id="{020D7A1D-EFAD-4C8C-B9DE-D0FAD269B77A}"/>
              </a:ext>
            </a:extLst>
          </p:cNvPr>
          <p:cNvSpPr txBox="1"/>
          <p:nvPr/>
        </p:nvSpPr>
        <p:spPr bwMode="gray">
          <a:xfrm>
            <a:off x="8084243" y="4290330"/>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68" name="TextBox 120">
            <a:extLst>
              <a:ext uri="{FF2B5EF4-FFF2-40B4-BE49-F238E27FC236}">
                <a16:creationId xmlns:a16="http://schemas.microsoft.com/office/drawing/2014/main" id="{020D7A1D-EFAD-4C8C-B9DE-D0FAD269B77A}"/>
              </a:ext>
            </a:extLst>
          </p:cNvPr>
          <p:cNvSpPr txBox="1"/>
          <p:nvPr/>
        </p:nvSpPr>
        <p:spPr bwMode="gray">
          <a:xfrm>
            <a:off x="7058390" y="2568987"/>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69" name="TextBox 120">
            <a:extLst>
              <a:ext uri="{FF2B5EF4-FFF2-40B4-BE49-F238E27FC236}">
                <a16:creationId xmlns:a16="http://schemas.microsoft.com/office/drawing/2014/main" id="{020D7A1D-EFAD-4C8C-B9DE-D0FAD269B77A}"/>
              </a:ext>
            </a:extLst>
          </p:cNvPr>
          <p:cNvSpPr txBox="1"/>
          <p:nvPr/>
        </p:nvSpPr>
        <p:spPr bwMode="gray">
          <a:xfrm>
            <a:off x="7033724" y="4276646"/>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70" name="TextBox 120">
            <a:extLst>
              <a:ext uri="{FF2B5EF4-FFF2-40B4-BE49-F238E27FC236}">
                <a16:creationId xmlns:a16="http://schemas.microsoft.com/office/drawing/2014/main" id="{020D7A1D-EFAD-4C8C-B9DE-D0FAD269B77A}"/>
              </a:ext>
            </a:extLst>
          </p:cNvPr>
          <p:cNvSpPr txBox="1"/>
          <p:nvPr/>
        </p:nvSpPr>
        <p:spPr bwMode="gray">
          <a:xfrm>
            <a:off x="4693365" y="2568987"/>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sp>
        <p:nvSpPr>
          <p:cNvPr id="71" name="TextBox 120">
            <a:extLst>
              <a:ext uri="{FF2B5EF4-FFF2-40B4-BE49-F238E27FC236}">
                <a16:creationId xmlns:a16="http://schemas.microsoft.com/office/drawing/2014/main" id="{020D7A1D-EFAD-4C8C-B9DE-D0FAD269B77A}"/>
              </a:ext>
            </a:extLst>
          </p:cNvPr>
          <p:cNvSpPr txBox="1"/>
          <p:nvPr/>
        </p:nvSpPr>
        <p:spPr bwMode="gray">
          <a:xfrm>
            <a:off x="4668699" y="4276646"/>
            <a:ext cx="650602"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ASBR</a:t>
            </a:r>
          </a:p>
        </p:txBody>
      </p:sp>
      <p:cxnSp>
        <p:nvCxnSpPr>
          <p:cNvPr id="72" name="Straight Connector 71"/>
          <p:cNvCxnSpPr>
            <a:stCxn id="45" idx="0"/>
            <a:endCxn id="42" idx="2"/>
          </p:cNvCxnSpPr>
          <p:nvPr/>
        </p:nvCxnSpPr>
        <p:spPr bwMode="gray">
          <a:xfrm flipV="1">
            <a:off x="6183574" y="3296854"/>
            <a:ext cx="2587" cy="587590"/>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sp>
        <p:nvSpPr>
          <p:cNvPr id="8" name="TextBox 120">
            <a:extLst>
              <a:ext uri="{FF2B5EF4-FFF2-40B4-BE49-F238E27FC236}">
                <a16:creationId xmlns:a16="http://schemas.microsoft.com/office/drawing/2014/main" id="{020D7A1D-EFAD-4C8C-B9DE-D0FAD269B77A}"/>
              </a:ext>
            </a:extLst>
          </p:cNvPr>
          <p:cNvSpPr txBox="1"/>
          <p:nvPr/>
        </p:nvSpPr>
        <p:spPr bwMode="gray">
          <a:xfrm>
            <a:off x="821047" y="2852327"/>
            <a:ext cx="991515" cy="461665"/>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Enterprise A</a:t>
            </a:r>
          </a:p>
        </p:txBody>
      </p:sp>
      <p:sp>
        <p:nvSpPr>
          <p:cNvPr id="9" name="TextBox 120">
            <a:extLst>
              <a:ext uri="{FF2B5EF4-FFF2-40B4-BE49-F238E27FC236}">
                <a16:creationId xmlns:a16="http://schemas.microsoft.com/office/drawing/2014/main" id="{020D7A1D-EFAD-4C8C-B9DE-D0FAD269B77A}"/>
              </a:ext>
            </a:extLst>
          </p:cNvPr>
          <p:cNvSpPr txBox="1"/>
          <p:nvPr/>
        </p:nvSpPr>
        <p:spPr bwMode="gray">
          <a:xfrm>
            <a:off x="493586" y="3306823"/>
            <a:ext cx="941785" cy="461665"/>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Enterprise B</a:t>
            </a:r>
          </a:p>
        </p:txBody>
      </p:sp>
      <p:sp>
        <p:nvSpPr>
          <p:cNvPr id="10" name="TextBox 120">
            <a:extLst>
              <a:ext uri="{FF2B5EF4-FFF2-40B4-BE49-F238E27FC236}">
                <a16:creationId xmlns:a16="http://schemas.microsoft.com/office/drawing/2014/main" id="{020D7A1D-EFAD-4C8C-B9DE-D0FAD269B77A}"/>
              </a:ext>
            </a:extLst>
          </p:cNvPr>
          <p:cNvSpPr txBox="1"/>
          <p:nvPr/>
        </p:nvSpPr>
        <p:spPr bwMode="gray">
          <a:xfrm>
            <a:off x="10427776" y="2957179"/>
            <a:ext cx="964138" cy="461665"/>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Enterprise A</a:t>
            </a:r>
          </a:p>
        </p:txBody>
      </p:sp>
      <p:sp>
        <p:nvSpPr>
          <p:cNvPr id="11" name="TextBox 120">
            <a:extLst>
              <a:ext uri="{FF2B5EF4-FFF2-40B4-BE49-F238E27FC236}">
                <a16:creationId xmlns:a16="http://schemas.microsoft.com/office/drawing/2014/main" id="{020D7A1D-EFAD-4C8C-B9DE-D0FAD269B77A}"/>
              </a:ext>
            </a:extLst>
          </p:cNvPr>
          <p:cNvSpPr txBox="1"/>
          <p:nvPr/>
        </p:nvSpPr>
        <p:spPr bwMode="gray">
          <a:xfrm>
            <a:off x="10724287" y="3410903"/>
            <a:ext cx="943459" cy="461665"/>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Enterprise B</a:t>
            </a:r>
          </a:p>
        </p:txBody>
      </p:sp>
      <p:pic>
        <p:nvPicPr>
          <p:cNvPr id="93"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197381" y="4518940"/>
            <a:ext cx="488847" cy="400855"/>
          </a:xfrm>
          <a:prstGeom prst="rect">
            <a:avLst/>
          </a:prstGeom>
        </p:spPr>
      </p:pic>
      <p:pic>
        <p:nvPicPr>
          <p:cNvPr id="94"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195706" y="2228662"/>
            <a:ext cx="488847" cy="400855"/>
          </a:xfrm>
          <a:prstGeom prst="rect">
            <a:avLst/>
          </a:prstGeom>
        </p:spPr>
      </p:pic>
      <p:pic>
        <p:nvPicPr>
          <p:cNvPr id="95"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619941" y="4531605"/>
            <a:ext cx="488847" cy="400855"/>
          </a:xfrm>
          <a:prstGeom prst="rect">
            <a:avLst/>
          </a:prstGeom>
        </p:spPr>
      </p:pic>
      <p:pic>
        <p:nvPicPr>
          <p:cNvPr id="96"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618266" y="2241327"/>
            <a:ext cx="488847" cy="400855"/>
          </a:xfrm>
          <a:prstGeom prst="rect">
            <a:avLst/>
          </a:prstGeom>
        </p:spPr>
      </p:pic>
      <p:cxnSp>
        <p:nvCxnSpPr>
          <p:cNvPr id="97" name="Straight Connector 96"/>
          <p:cNvCxnSpPr>
            <a:stCxn id="94" idx="2"/>
            <a:endCxn id="23" idx="0"/>
          </p:cNvCxnSpPr>
          <p:nvPr/>
        </p:nvCxnSpPr>
        <p:spPr bwMode="gray">
          <a:xfrm>
            <a:off x="3440130" y="2629517"/>
            <a:ext cx="192887" cy="261026"/>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101" name="Straight Connector 100"/>
          <p:cNvCxnSpPr>
            <a:stCxn id="93" idx="0"/>
            <a:endCxn id="24" idx="2"/>
          </p:cNvCxnSpPr>
          <p:nvPr/>
        </p:nvCxnSpPr>
        <p:spPr bwMode="gray">
          <a:xfrm flipV="1">
            <a:off x="3441805" y="4285299"/>
            <a:ext cx="191212" cy="233641"/>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104" name="Straight Connector 103"/>
          <p:cNvCxnSpPr>
            <a:stCxn id="25" idx="0"/>
            <a:endCxn id="12" idx="0"/>
          </p:cNvCxnSpPr>
          <p:nvPr/>
        </p:nvCxnSpPr>
        <p:spPr bwMode="gray">
          <a:xfrm flipV="1">
            <a:off x="8618417" y="2652057"/>
            <a:ext cx="403162" cy="238486"/>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cxnSp>
        <p:nvCxnSpPr>
          <p:cNvPr id="108" name="Straight Connector 107"/>
          <p:cNvCxnSpPr>
            <a:stCxn id="26" idx="2"/>
            <a:endCxn id="95" idx="0"/>
          </p:cNvCxnSpPr>
          <p:nvPr/>
        </p:nvCxnSpPr>
        <p:spPr bwMode="gray">
          <a:xfrm>
            <a:off x="8618417" y="4285299"/>
            <a:ext cx="245948" cy="246306"/>
          </a:xfrm>
          <a:prstGeom prst="line">
            <a:avLst/>
          </a:prstGeom>
          <a:solidFill>
            <a:schemeClr val="accent1"/>
          </a:solidFill>
          <a:ln w="19050" cap="flat" cmpd="sng" algn="ctr">
            <a:solidFill>
              <a:schemeClr val="bg1">
                <a:lumMod val="65000"/>
              </a:schemeClr>
            </a:solidFill>
            <a:prstDash val="solid"/>
            <a:round/>
            <a:headEnd type="none" w="med" len="med"/>
            <a:tailEnd type="none" w="med" len="med"/>
          </a:ln>
          <a:effectLst/>
        </p:spPr>
      </p:cxnSp>
      <p:sp>
        <p:nvSpPr>
          <p:cNvPr id="111" name="TextBox 120">
            <a:extLst>
              <a:ext uri="{FF2B5EF4-FFF2-40B4-BE49-F238E27FC236}">
                <a16:creationId xmlns:a16="http://schemas.microsoft.com/office/drawing/2014/main" id="{020D7A1D-EFAD-4C8C-B9DE-D0FAD269B77A}"/>
              </a:ext>
            </a:extLst>
          </p:cNvPr>
          <p:cNvSpPr txBox="1"/>
          <p:nvPr/>
        </p:nvSpPr>
        <p:spPr bwMode="gray">
          <a:xfrm>
            <a:off x="3181570" y="4878345"/>
            <a:ext cx="531996"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RR</a:t>
            </a:r>
          </a:p>
        </p:txBody>
      </p:sp>
      <p:sp>
        <p:nvSpPr>
          <p:cNvPr id="112" name="TextBox 120">
            <a:extLst>
              <a:ext uri="{FF2B5EF4-FFF2-40B4-BE49-F238E27FC236}">
                <a16:creationId xmlns:a16="http://schemas.microsoft.com/office/drawing/2014/main" id="{020D7A1D-EFAD-4C8C-B9DE-D0FAD269B77A}"/>
              </a:ext>
            </a:extLst>
          </p:cNvPr>
          <p:cNvSpPr txBox="1"/>
          <p:nvPr/>
        </p:nvSpPr>
        <p:spPr bwMode="gray">
          <a:xfrm>
            <a:off x="3149045" y="1930950"/>
            <a:ext cx="582168"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RR</a:t>
            </a:r>
          </a:p>
        </p:txBody>
      </p:sp>
      <p:sp>
        <p:nvSpPr>
          <p:cNvPr id="113" name="TextBox 120">
            <a:extLst>
              <a:ext uri="{FF2B5EF4-FFF2-40B4-BE49-F238E27FC236}">
                <a16:creationId xmlns:a16="http://schemas.microsoft.com/office/drawing/2014/main" id="{020D7A1D-EFAD-4C8C-B9DE-D0FAD269B77A}"/>
              </a:ext>
            </a:extLst>
          </p:cNvPr>
          <p:cNvSpPr txBox="1"/>
          <p:nvPr/>
        </p:nvSpPr>
        <p:spPr bwMode="gray">
          <a:xfrm>
            <a:off x="8577447" y="4878345"/>
            <a:ext cx="570483"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RR</a:t>
            </a:r>
          </a:p>
        </p:txBody>
      </p:sp>
      <p:sp>
        <p:nvSpPr>
          <p:cNvPr id="114" name="TextBox 120">
            <a:extLst>
              <a:ext uri="{FF2B5EF4-FFF2-40B4-BE49-F238E27FC236}">
                <a16:creationId xmlns:a16="http://schemas.microsoft.com/office/drawing/2014/main" id="{020D7A1D-EFAD-4C8C-B9DE-D0FAD269B77A}"/>
              </a:ext>
            </a:extLst>
          </p:cNvPr>
          <p:cNvSpPr txBox="1"/>
          <p:nvPr/>
        </p:nvSpPr>
        <p:spPr bwMode="gray">
          <a:xfrm>
            <a:off x="8602521" y="1940713"/>
            <a:ext cx="525165"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RR</a:t>
            </a:r>
          </a:p>
        </p:txBody>
      </p:sp>
      <p:sp>
        <p:nvSpPr>
          <p:cNvPr id="115" name="TextBox 120">
            <a:extLst>
              <a:ext uri="{FF2B5EF4-FFF2-40B4-BE49-F238E27FC236}">
                <a16:creationId xmlns:a16="http://schemas.microsoft.com/office/drawing/2014/main" id="{020D7A1D-EFAD-4C8C-B9DE-D0FAD269B77A}"/>
              </a:ext>
            </a:extLst>
          </p:cNvPr>
          <p:cNvSpPr txBox="1"/>
          <p:nvPr/>
        </p:nvSpPr>
        <p:spPr bwMode="gray">
          <a:xfrm>
            <a:off x="5988640" y="4223828"/>
            <a:ext cx="415115"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RR</a:t>
            </a:r>
          </a:p>
        </p:txBody>
      </p:sp>
      <p:sp>
        <p:nvSpPr>
          <p:cNvPr id="116" name="TextBox 120">
            <a:extLst>
              <a:ext uri="{FF2B5EF4-FFF2-40B4-BE49-F238E27FC236}">
                <a16:creationId xmlns:a16="http://schemas.microsoft.com/office/drawing/2014/main" id="{020D7A1D-EFAD-4C8C-B9DE-D0FAD269B77A}"/>
              </a:ext>
            </a:extLst>
          </p:cNvPr>
          <p:cNvSpPr txBox="1"/>
          <p:nvPr/>
        </p:nvSpPr>
        <p:spPr bwMode="gray">
          <a:xfrm>
            <a:off x="5971064" y="2584865"/>
            <a:ext cx="415115" cy="276999"/>
          </a:xfrm>
          <a:prstGeom prst="rect">
            <a:avLst/>
          </a:prstGeom>
          <a:noFill/>
          <a:ln>
            <a:noFill/>
          </a:ln>
        </p:spPr>
        <p:txBody>
          <a:bodyPr wrap="square" rtlCol="0">
            <a:spAutoFit/>
          </a:bodyPr>
          <a:lstStyle/>
          <a:p>
            <a:pPr algn="ctr" fontAlgn="ctr"/>
            <a:r>
              <a:rPr lang="en-US" sz="1200" b="1" dirty="0">
                <a:solidFill>
                  <a:schemeClr val="bg1">
                    <a:lumMod val="50000"/>
                  </a:schemeClr>
                </a:solidFill>
                <a:latin typeface="Huawei Sans" panose="020C0503030203020204" pitchFamily="34" charset="0"/>
              </a:rPr>
              <a:t>RR</a:t>
            </a:r>
          </a:p>
        </p:txBody>
      </p:sp>
      <p:cxnSp>
        <p:nvCxnSpPr>
          <p:cNvPr id="117" name="直接箭头连接符 16">
            <a:extLst>
              <a:ext uri="{FF2B5EF4-FFF2-40B4-BE49-F238E27FC236}">
                <a16:creationId xmlns:a16="http://schemas.microsoft.com/office/drawing/2014/main" id="{25FFCF9E-B77D-4002-8CAE-8C36C256A152}"/>
              </a:ext>
            </a:extLst>
          </p:cNvPr>
          <p:cNvCxnSpPr>
            <a:cxnSpLocks/>
            <a:stCxn id="21" idx="0"/>
            <a:endCxn id="94" idx="1"/>
          </p:cNvCxnSpPr>
          <p:nvPr/>
        </p:nvCxnSpPr>
        <p:spPr bwMode="gray">
          <a:xfrm flipV="1">
            <a:off x="2857060" y="2429090"/>
            <a:ext cx="338646" cy="461453"/>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cxnSp>
        <p:nvCxnSpPr>
          <p:cNvPr id="120" name="直接箭头连接符 16">
            <a:extLst>
              <a:ext uri="{FF2B5EF4-FFF2-40B4-BE49-F238E27FC236}">
                <a16:creationId xmlns:a16="http://schemas.microsoft.com/office/drawing/2014/main" id="{25FFCF9E-B77D-4002-8CAE-8C36C256A152}"/>
              </a:ext>
            </a:extLst>
          </p:cNvPr>
          <p:cNvCxnSpPr>
            <a:cxnSpLocks/>
            <a:stCxn id="22" idx="2"/>
            <a:endCxn id="93" idx="1"/>
          </p:cNvCxnSpPr>
          <p:nvPr/>
        </p:nvCxnSpPr>
        <p:spPr bwMode="gray">
          <a:xfrm>
            <a:off x="2857060" y="4285299"/>
            <a:ext cx="340321" cy="434069"/>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cxnSp>
        <p:nvCxnSpPr>
          <p:cNvPr id="123" name="直接箭头连接符 16">
            <a:extLst>
              <a:ext uri="{FF2B5EF4-FFF2-40B4-BE49-F238E27FC236}">
                <a16:creationId xmlns:a16="http://schemas.microsoft.com/office/drawing/2014/main" id="{25FFCF9E-B77D-4002-8CAE-8C36C256A152}"/>
              </a:ext>
            </a:extLst>
          </p:cNvPr>
          <p:cNvCxnSpPr>
            <a:cxnSpLocks/>
            <a:stCxn id="94" idx="3"/>
            <a:endCxn id="96" idx="1"/>
          </p:cNvCxnSpPr>
          <p:nvPr/>
        </p:nvCxnSpPr>
        <p:spPr bwMode="gray">
          <a:xfrm>
            <a:off x="3684553" y="2429090"/>
            <a:ext cx="4933713" cy="0"/>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sp>
        <p:nvSpPr>
          <p:cNvPr id="57" name="TextBox 56"/>
          <p:cNvSpPr txBox="1"/>
          <p:nvPr/>
        </p:nvSpPr>
        <p:spPr bwMode="gray">
          <a:xfrm>
            <a:off x="5579366" y="3449076"/>
            <a:ext cx="1626434" cy="250242"/>
          </a:xfrm>
          <a:prstGeom prst="rect">
            <a:avLst/>
          </a:prstGeom>
          <a:solidFill>
            <a:schemeClr val="bg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Core backbone network</a:t>
            </a:r>
          </a:p>
        </p:txBody>
      </p:sp>
      <p:cxnSp>
        <p:nvCxnSpPr>
          <p:cNvPr id="132" name="直接箭头连接符 16">
            <a:extLst>
              <a:ext uri="{FF2B5EF4-FFF2-40B4-BE49-F238E27FC236}">
                <a16:creationId xmlns:a16="http://schemas.microsoft.com/office/drawing/2014/main" id="{25FFCF9E-B77D-4002-8CAE-8C36C256A152}"/>
              </a:ext>
            </a:extLst>
          </p:cNvPr>
          <p:cNvCxnSpPr>
            <a:cxnSpLocks/>
            <a:stCxn id="93" idx="3"/>
            <a:endCxn id="95" idx="1"/>
          </p:cNvCxnSpPr>
          <p:nvPr/>
        </p:nvCxnSpPr>
        <p:spPr bwMode="gray">
          <a:xfrm>
            <a:off x="3686228" y="4719368"/>
            <a:ext cx="4933713" cy="0"/>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cxnSp>
        <p:nvCxnSpPr>
          <p:cNvPr id="135" name="直接箭头连接符 16">
            <a:extLst>
              <a:ext uri="{FF2B5EF4-FFF2-40B4-BE49-F238E27FC236}">
                <a16:creationId xmlns:a16="http://schemas.microsoft.com/office/drawing/2014/main" id="{25FFCF9E-B77D-4002-8CAE-8C36C256A152}"/>
              </a:ext>
            </a:extLst>
          </p:cNvPr>
          <p:cNvCxnSpPr>
            <a:cxnSpLocks/>
            <a:stCxn id="95" idx="3"/>
            <a:endCxn id="28" idx="2"/>
          </p:cNvCxnSpPr>
          <p:nvPr/>
        </p:nvCxnSpPr>
        <p:spPr bwMode="gray">
          <a:xfrm flipV="1">
            <a:off x="9108788" y="4285299"/>
            <a:ext cx="285585" cy="446734"/>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cxnSp>
        <p:nvCxnSpPr>
          <p:cNvPr id="138" name="直接箭头连接符 16">
            <a:extLst>
              <a:ext uri="{FF2B5EF4-FFF2-40B4-BE49-F238E27FC236}">
                <a16:creationId xmlns:a16="http://schemas.microsoft.com/office/drawing/2014/main" id="{25FFCF9E-B77D-4002-8CAE-8C36C256A152}"/>
              </a:ext>
            </a:extLst>
          </p:cNvPr>
          <p:cNvCxnSpPr>
            <a:cxnSpLocks/>
            <a:stCxn id="96" idx="3"/>
            <a:endCxn id="27" idx="0"/>
          </p:cNvCxnSpPr>
          <p:nvPr/>
        </p:nvCxnSpPr>
        <p:spPr bwMode="gray">
          <a:xfrm>
            <a:off x="9107113" y="2441755"/>
            <a:ext cx="287260" cy="448788"/>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cxnSp>
        <p:nvCxnSpPr>
          <p:cNvPr id="142" name="Straight Arrow Connector 141"/>
          <p:cNvCxnSpPr/>
          <p:nvPr/>
        </p:nvCxnSpPr>
        <p:spPr bwMode="gray">
          <a:xfrm>
            <a:off x="2187552" y="3020734"/>
            <a:ext cx="7967676" cy="0"/>
          </a:xfrm>
          <a:prstGeom prst="straightConnector1">
            <a:avLst/>
          </a:prstGeom>
          <a:ln w="28575">
            <a:solidFill>
              <a:srgbClr val="56C4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bwMode="gray">
          <a:xfrm>
            <a:off x="2194783" y="4122403"/>
            <a:ext cx="7967676" cy="0"/>
          </a:xfrm>
          <a:prstGeom prst="straightConnector1">
            <a:avLst/>
          </a:prstGeom>
          <a:ln w="28575">
            <a:solidFill>
              <a:srgbClr val="56C4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6">
            <a:extLst>
              <a:ext uri="{FF2B5EF4-FFF2-40B4-BE49-F238E27FC236}">
                <a16:creationId xmlns:a16="http://schemas.microsoft.com/office/drawing/2014/main" id="{25FFCF9E-B77D-4002-8CAE-8C36C256A152}"/>
              </a:ext>
            </a:extLst>
          </p:cNvPr>
          <p:cNvCxnSpPr>
            <a:cxnSpLocks/>
          </p:cNvCxnSpPr>
          <p:nvPr/>
        </p:nvCxnSpPr>
        <p:spPr bwMode="gray">
          <a:xfrm>
            <a:off x="8895503" y="5331629"/>
            <a:ext cx="528874" cy="0"/>
          </a:xfrm>
          <a:prstGeom prst="straightConnector1">
            <a:avLst/>
          </a:prstGeom>
          <a:noFill/>
          <a:ln w="19050" cap="flat" cmpd="sng" algn="ctr">
            <a:solidFill>
              <a:srgbClr val="FFC000"/>
            </a:solidFill>
            <a:prstDash val="dash"/>
            <a:headEnd type="arrow" w="med" len="med"/>
            <a:tailEnd type="arrow" w="med" len="med"/>
          </a:ln>
          <a:effectLst>
            <a:outerShdw blurRad="152400" dist="38100" dir="5400000" algn="t" rotWithShape="0">
              <a:prstClr val="black">
                <a:alpha val="12000"/>
              </a:prstClr>
            </a:outerShdw>
          </a:effectLst>
        </p:spPr>
      </p:cxnSp>
      <p:cxnSp>
        <p:nvCxnSpPr>
          <p:cNvPr id="147" name="Straight Arrow Connector 146"/>
          <p:cNvCxnSpPr/>
          <p:nvPr/>
        </p:nvCxnSpPr>
        <p:spPr bwMode="gray">
          <a:xfrm>
            <a:off x="8878019" y="5621485"/>
            <a:ext cx="555883" cy="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TextBox 120">
            <a:extLst>
              <a:ext uri="{FF2B5EF4-FFF2-40B4-BE49-F238E27FC236}">
                <a16:creationId xmlns:a16="http://schemas.microsoft.com/office/drawing/2014/main" id="{020D7A1D-EFAD-4C8C-B9DE-D0FAD269B77A}"/>
              </a:ext>
            </a:extLst>
          </p:cNvPr>
          <p:cNvSpPr txBox="1"/>
          <p:nvPr/>
        </p:nvSpPr>
        <p:spPr bwMode="gray">
          <a:xfrm>
            <a:off x="9472094" y="5168780"/>
            <a:ext cx="1115996" cy="276999"/>
          </a:xfrm>
          <a:prstGeom prst="rect">
            <a:avLst/>
          </a:prstGeom>
          <a:noFill/>
          <a:ln>
            <a:noFill/>
          </a:ln>
        </p:spPr>
        <p:txBody>
          <a:bodyPr wrap="square" rtlCol="0">
            <a:spAutoFit/>
          </a:bodyPr>
          <a:lstStyle/>
          <a:p>
            <a:pPr fontAlgn="ctr"/>
            <a:r>
              <a:rPr lang="en-US" sz="1200" b="1" dirty="0">
                <a:solidFill>
                  <a:schemeClr val="bg1">
                    <a:lumMod val="50000"/>
                  </a:schemeClr>
                </a:solidFill>
                <a:latin typeface="Huawei Sans" panose="020C0503030203020204" pitchFamily="34" charset="0"/>
              </a:rPr>
              <a:t>VPNv4 peer</a:t>
            </a:r>
            <a:endParaRPr lang="en-US" altLang="zh-CN" sz="1200" b="1"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TextBox 120">
            <a:extLst>
              <a:ext uri="{FF2B5EF4-FFF2-40B4-BE49-F238E27FC236}">
                <a16:creationId xmlns:a16="http://schemas.microsoft.com/office/drawing/2014/main" id="{020D7A1D-EFAD-4C8C-B9DE-D0FAD269B77A}"/>
              </a:ext>
            </a:extLst>
          </p:cNvPr>
          <p:cNvSpPr txBox="1"/>
          <p:nvPr/>
        </p:nvSpPr>
        <p:spPr bwMode="gray">
          <a:xfrm>
            <a:off x="9461087" y="5482985"/>
            <a:ext cx="1764068" cy="276999"/>
          </a:xfrm>
          <a:prstGeom prst="rect">
            <a:avLst/>
          </a:prstGeom>
          <a:noFill/>
          <a:ln>
            <a:noFill/>
          </a:ln>
        </p:spPr>
        <p:txBody>
          <a:bodyPr wrap="square" rtlCol="0">
            <a:spAutoFit/>
          </a:bodyPr>
          <a:lstStyle/>
          <a:p>
            <a:pPr fontAlgn="ctr"/>
            <a:r>
              <a:rPr lang="en-US" sz="1200" b="1" dirty="0">
                <a:solidFill>
                  <a:schemeClr val="bg1">
                    <a:lumMod val="50000"/>
                  </a:schemeClr>
                </a:solidFill>
                <a:latin typeface="Huawei Sans" panose="020C0503030203020204" pitchFamily="34" charset="0"/>
              </a:rPr>
              <a:t>MPLS L3VPN traffic</a:t>
            </a:r>
            <a:endParaRPr lang="en-US" altLang="zh-CN" sz="1200" b="1"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0698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Traditional Interconnection Solution for Enterprise WANs</a:t>
            </a:r>
          </a:p>
          <a:p>
            <a:r>
              <a:rPr lang="en-US" b="1" dirty="0">
                <a:latin typeface="Huawei Sans" panose="020C0503030203020204" pitchFamily="34" charset="0"/>
              </a:rPr>
              <a:t>Application of Enterprise WAN Interconnection Technologies</a:t>
            </a:r>
            <a:endParaRPr lang="en-US" altLang="zh-CN" dirty="0">
              <a:latin typeface="Huawei Sans" panose="020C0503030203020204" pitchFamily="34" charset="0"/>
            </a:endParaRPr>
          </a:p>
          <a:p>
            <a:pPr marL="809625" lvl="1" indent="-361950"/>
            <a:r>
              <a:rPr lang="en-US" dirty="0">
                <a:solidFill>
                  <a:schemeClr val="bg1">
                    <a:lumMod val="50000"/>
                  </a:schemeClr>
                </a:solidFill>
                <a:latin typeface="Huawei Sans" panose="020C0503030203020204" pitchFamily="34" charset="0"/>
              </a:rPr>
              <a:t>Private Line Technologies and Application Scenarios</a:t>
            </a:r>
          </a:p>
          <a:p>
            <a:pPr marL="809625" lvl="1" indent="-361950">
              <a:buSzPct val="60000"/>
              <a:buFont typeface="Wingdings" panose="05000000000000000000" pitchFamily="2" charset="2"/>
              <a:buChar char="n"/>
            </a:pPr>
            <a:r>
              <a:rPr lang="en-US" dirty="0"/>
              <a:t>VPN Technologies and Application Scenarios</a:t>
            </a:r>
            <a:endParaRPr lang="en-US" altLang="zh-CN" dirty="0"/>
          </a:p>
          <a:p>
            <a:r>
              <a:rPr lang="en-US" dirty="0">
                <a:solidFill>
                  <a:schemeClr val="bg1">
                    <a:lumMod val="50000"/>
                  </a:schemeClr>
                </a:solidFill>
                <a:latin typeface="Huawei Sans" panose="020C0503030203020204" pitchFamily="34" charset="0"/>
              </a:rPr>
              <a:t>Application Scenarios of SD-WAN</a:t>
            </a:r>
          </a:p>
        </p:txBody>
      </p:sp>
    </p:spTree>
    <p:extLst>
      <p:ext uri="{BB962C8B-B14F-4D97-AF65-F5344CB8AC3E}">
        <p14:creationId xmlns:p14="http://schemas.microsoft.com/office/powerpoint/2010/main" val="167354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p:cNvSpPr>
            <a:spLocks noGrp="1" noChangeArrowheads="1"/>
          </p:cNvSpPr>
          <p:nvPr>
            <p:ph type="title"/>
          </p:nvPr>
        </p:nvSpPr>
        <p:spPr bwMode="gray"/>
        <p:txBody>
          <a:bodyPr/>
          <a:lstStyle/>
          <a:p>
            <a:pPr fontAlgn="ctr"/>
            <a:r>
              <a:rPr lang="en-US" dirty="0">
                <a:latin typeface="Huawei Sans" panose="020C0503030203020204" pitchFamily="34" charset="0"/>
              </a:rPr>
              <a:t>Overview of VPN Technologies</a:t>
            </a:r>
          </a:p>
        </p:txBody>
      </p:sp>
      <p:sp>
        <p:nvSpPr>
          <p:cNvPr id="1536003" name="Rectangle 3"/>
          <p:cNvSpPr>
            <a:spLocks noGrp="1" noChangeArrowheads="1"/>
          </p:cNvSpPr>
          <p:nvPr>
            <p:ph type="body" sz="quarter" idx="10"/>
          </p:nvPr>
        </p:nvSpPr>
        <p:spPr bwMode="gray"/>
        <p:txBody>
          <a:bodyPr/>
          <a:lstStyle/>
          <a:p>
            <a:pPr algn="l"/>
            <a:r>
              <a:rPr lang="en-US" sz="2000" dirty="0">
                <a:latin typeface="Huawei Sans" panose="020C0503030203020204" pitchFamily="34" charset="0"/>
              </a:rPr>
              <a:t>VPN technologies are widely used in scenarios where enterprises build their own Internet.</a:t>
            </a:r>
            <a:endParaRPr lang="en-US" altLang="zh-CN" sz="2000" dirty="0">
              <a:latin typeface="Huawei Sans" panose="020C0503030203020204" pitchFamily="34" charset="0"/>
            </a:endParaRPr>
          </a:p>
          <a:p>
            <a:pPr algn="l"/>
            <a:r>
              <a:rPr lang="en-US" sz="2000" dirty="0">
                <a:latin typeface="Huawei Sans" panose="020C0503030203020204" pitchFamily="34" charset="0"/>
              </a:rPr>
              <a:t>VPN technologies can be classified into the following three types based on the usage:</a:t>
            </a:r>
          </a:p>
          <a:p>
            <a:pPr marL="654050" lvl="1" indent="-349250"/>
            <a:r>
              <a:rPr lang="en-US" sz="1800" dirty="0">
                <a:latin typeface="Huawei Sans" panose="020C0503030203020204" pitchFamily="34" charset="0"/>
              </a:rPr>
              <a:t>Access VPN (virtual private network for remote access): also called dial-up VPN or VPDN. Generally, L2TP VPN technology is used.</a:t>
            </a:r>
            <a:endParaRPr lang="en-US" altLang="zh-CN" sz="1800" dirty="0">
              <a:latin typeface="Huawei Sans" panose="020C0503030203020204" pitchFamily="34" charset="0"/>
            </a:endParaRPr>
          </a:p>
          <a:p>
            <a:pPr marL="654050" lvl="1" indent="-349250"/>
            <a:r>
              <a:rPr lang="en-US" sz="1800" dirty="0">
                <a:latin typeface="Huawei Sans" panose="020C0503030203020204" pitchFamily="34" charset="0"/>
              </a:rPr>
              <a:t>Intranet VPN (internal virtual private network of an enterprise): connects gateways and connects resources of the same company through the company's network architecture. Generally, GRE or DSVPN technology is used.</a:t>
            </a:r>
            <a:endParaRPr lang="en-US" altLang="zh-CN" sz="1800" dirty="0">
              <a:latin typeface="Huawei Sans" panose="020C0503030203020204" pitchFamily="34" charset="0"/>
            </a:endParaRPr>
          </a:p>
          <a:p>
            <a:pPr marL="654050" lvl="1" indent="-349250"/>
            <a:r>
              <a:rPr lang="en-US" sz="1800" dirty="0">
                <a:latin typeface="Huawei Sans" panose="020C0503030203020204" pitchFamily="34" charset="0"/>
              </a:rPr>
              <a:t>Extranet VPN (extended internal virtual private network of an enterprise): is used to build an extranet with the enterprise network of a partner. Generally, SSL VPN technology is used.</a:t>
            </a:r>
            <a:endParaRPr lang="en-US" altLang="zh-CN" sz="1800" dirty="0">
              <a:latin typeface="Huawei Sans" panose="020C0503030203020204" pitchFamily="34" charset="0"/>
            </a:endParaRPr>
          </a:p>
        </p:txBody>
      </p:sp>
    </p:spTree>
    <p:extLst>
      <p:ext uri="{BB962C8B-B14F-4D97-AF65-F5344CB8AC3E}">
        <p14:creationId xmlns:p14="http://schemas.microsoft.com/office/powerpoint/2010/main" val="14489944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n 225"/>
          <p:cNvSpPr/>
          <p:nvPr/>
        </p:nvSpPr>
        <p:spPr bwMode="gray">
          <a:xfrm rot="5400000" flipH="1">
            <a:off x="6364414" y="3083483"/>
            <a:ext cx="231090" cy="4582390"/>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Can 225"/>
          <p:cNvSpPr/>
          <p:nvPr/>
        </p:nvSpPr>
        <p:spPr bwMode="gray">
          <a:xfrm rot="5400000" flipH="1">
            <a:off x="7256869" y="3497754"/>
            <a:ext cx="223623" cy="2804945"/>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Title 1"/>
          <p:cNvSpPr>
            <a:spLocks noGrp="1"/>
          </p:cNvSpPr>
          <p:nvPr>
            <p:ph type="title"/>
          </p:nvPr>
        </p:nvSpPr>
        <p:spPr bwMode="gray"/>
        <p:txBody>
          <a:bodyPr/>
          <a:lstStyle/>
          <a:p>
            <a:pPr fontAlgn="ctr"/>
            <a:r>
              <a:rPr lang="en-US" dirty="0">
                <a:latin typeface="Huawei Sans" panose="020C0503030203020204" pitchFamily="34" charset="0"/>
              </a:rPr>
              <a:t>Access VPN Overview</a:t>
            </a:r>
          </a:p>
        </p:txBody>
      </p:sp>
      <p:sp>
        <p:nvSpPr>
          <p:cNvPr id="3" name="Text Placeholder 2"/>
          <p:cNvSpPr>
            <a:spLocks noGrp="1"/>
          </p:cNvSpPr>
          <p:nvPr>
            <p:ph type="body" sz="quarter" idx="10"/>
          </p:nvPr>
        </p:nvSpPr>
        <p:spPr bwMode="gray"/>
        <p:txBody>
          <a:bodyPr/>
          <a:lstStyle/>
          <a:p>
            <a:pPr algn="l"/>
            <a:r>
              <a:rPr lang="en-US" sz="2000" dirty="0">
                <a:latin typeface="Huawei Sans" panose="020C0503030203020204" pitchFamily="34" charset="0"/>
              </a:rPr>
              <a:t>Access VPN uses VPDN technology. VPDN is a type of VPN service based on dial-ups. It can be used for enterprise interconnection or remote access to enterprise networks.</a:t>
            </a:r>
          </a:p>
        </p:txBody>
      </p:sp>
      <p:sp>
        <p:nvSpPr>
          <p:cNvPr id="20" name="Freeform 159"/>
          <p:cNvSpPr/>
          <p:nvPr/>
        </p:nvSpPr>
        <p:spPr bwMode="gray">
          <a:xfrm flipH="1">
            <a:off x="8912374" y="3283777"/>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8" name="Freeform 159"/>
          <p:cNvSpPr/>
          <p:nvPr/>
        </p:nvSpPr>
        <p:spPr bwMode="gray">
          <a:xfrm flipH="1">
            <a:off x="1121748" y="3324488"/>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4" name="图片 73" descr="PC.png"/>
          <p:cNvPicPr>
            <a:picLocks noChangeAspect="1"/>
          </p:cNvPicPr>
          <p:nvPr/>
        </p:nvPicPr>
        <p:blipFill>
          <a:blip r:embed="rId3" cstate="print"/>
          <a:stretch>
            <a:fillRect/>
          </a:stretch>
        </p:blipFill>
        <p:spPr bwMode="gray">
          <a:xfrm>
            <a:off x="1488627" y="3356520"/>
            <a:ext cx="539063" cy="414000"/>
          </a:xfrm>
          <a:prstGeom prst="rect">
            <a:avLst/>
          </a:prstGeom>
        </p:spPr>
      </p:pic>
      <p:pic>
        <p:nvPicPr>
          <p:cNvPr id="5" name="图片 73" descr="PC.png"/>
          <p:cNvPicPr>
            <a:picLocks noChangeAspect="1"/>
          </p:cNvPicPr>
          <p:nvPr/>
        </p:nvPicPr>
        <p:blipFill>
          <a:blip r:embed="rId3" cstate="print"/>
          <a:stretch>
            <a:fillRect/>
          </a:stretch>
        </p:blipFill>
        <p:spPr bwMode="gray">
          <a:xfrm>
            <a:off x="1488628" y="4140055"/>
            <a:ext cx="539063" cy="414000"/>
          </a:xfrm>
          <a:prstGeom prst="rect">
            <a:avLst/>
          </a:prstGeom>
        </p:spPr>
      </p:pic>
      <p:pic>
        <p:nvPicPr>
          <p:cNvPr id="6" name="图片 42" descr="大型网管-蓝.png"/>
          <p:cNvPicPr>
            <a:picLocks noChangeAspect="1"/>
          </p:cNvPicPr>
          <p:nvPr/>
        </p:nvPicPr>
        <p:blipFill>
          <a:blip r:embed="rId4" cstate="print"/>
          <a:stretch>
            <a:fillRect/>
          </a:stretch>
        </p:blipFill>
        <p:spPr bwMode="gray">
          <a:xfrm>
            <a:off x="2566526" y="3936130"/>
            <a:ext cx="539607" cy="441817"/>
          </a:xfrm>
          <a:prstGeom prst="rect">
            <a:avLst/>
          </a:prstGeom>
        </p:spPr>
      </p:pic>
      <p:pic>
        <p:nvPicPr>
          <p:cNvPr id="7" name="图片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647563" y="3936130"/>
            <a:ext cx="541201" cy="442800"/>
          </a:xfrm>
          <a:prstGeom prst="rect">
            <a:avLst/>
          </a:prstGeom>
        </p:spPr>
      </p:pic>
      <p:pic>
        <p:nvPicPr>
          <p:cNvPr id="9"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6787546" y="3856656"/>
            <a:ext cx="1192554" cy="600760"/>
          </a:xfrm>
          <a:prstGeom prst="rect">
            <a:avLst/>
          </a:prstGeom>
        </p:spPr>
      </p:pic>
      <p:pic>
        <p:nvPicPr>
          <p:cNvPr id="10" name="图片 56" descr="交换机.png"/>
          <p:cNvPicPr>
            <a:picLocks noChangeAspect="1"/>
          </p:cNvPicPr>
          <p:nvPr/>
        </p:nvPicPr>
        <p:blipFill>
          <a:blip r:embed="rId7" cstate="print"/>
          <a:stretch>
            <a:fillRect/>
          </a:stretch>
        </p:blipFill>
        <p:spPr bwMode="gray">
          <a:xfrm>
            <a:off x="5716922" y="3941181"/>
            <a:ext cx="524116" cy="436764"/>
          </a:xfrm>
          <a:prstGeom prst="rect">
            <a:avLst/>
          </a:prstGeom>
        </p:spPr>
      </p:pic>
      <p:pic>
        <p:nvPicPr>
          <p:cNvPr id="11" name="图片 3"/>
          <p:cNvPicPr>
            <a:picLocks/>
          </p:cNvPicPr>
          <p:nvPr/>
        </p:nvPicPr>
        <p:blipFill>
          <a:blip r:embed="rId8" cstate="print">
            <a:extLst>
              <a:ext uri="{28A0092B-C50C-407E-A947-70E740481C1C}">
                <a14:useLocalDpi xmlns:a14="http://schemas.microsoft.com/office/drawing/2010/main" val="0"/>
              </a:ext>
            </a:extLst>
          </a:blip>
          <a:stretch>
            <a:fillRect/>
          </a:stretch>
        </p:blipFill>
        <p:spPr bwMode="gray">
          <a:xfrm>
            <a:off x="8526198" y="3936130"/>
            <a:ext cx="540000" cy="442800"/>
          </a:xfrm>
          <a:prstGeom prst="rect">
            <a:avLst/>
          </a:prstGeom>
        </p:spPr>
      </p:pic>
      <p:pic>
        <p:nvPicPr>
          <p:cNvPr id="13" name="图片 2" descr="交换机.png"/>
          <p:cNvPicPr>
            <a:picLocks noChangeAspect="1"/>
          </p:cNvPicPr>
          <p:nvPr/>
        </p:nvPicPr>
        <p:blipFill>
          <a:blip r:embed="rId9" cstate="print"/>
          <a:stretch>
            <a:fillRect/>
          </a:stretch>
        </p:blipFill>
        <p:spPr bwMode="gray">
          <a:xfrm>
            <a:off x="5716922" y="2864599"/>
            <a:ext cx="524116" cy="428822"/>
          </a:xfrm>
          <a:prstGeom prst="rect">
            <a:avLst/>
          </a:prstGeom>
        </p:spPr>
      </p:pic>
      <p:sp>
        <p:nvSpPr>
          <p:cNvPr id="14" name="Freeform 159"/>
          <p:cNvSpPr/>
          <p:nvPr/>
        </p:nvSpPr>
        <p:spPr bwMode="gray">
          <a:xfrm flipH="1">
            <a:off x="4480127" y="3819893"/>
            <a:ext cx="922457" cy="48219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15" name="图片 42" descr="大型网管-蓝.png"/>
          <p:cNvPicPr>
            <a:picLocks noChangeAspect="1"/>
          </p:cNvPicPr>
          <p:nvPr/>
        </p:nvPicPr>
        <p:blipFill>
          <a:blip r:embed="rId4" cstate="print"/>
          <a:stretch>
            <a:fillRect/>
          </a:stretch>
        </p:blipFill>
        <p:spPr bwMode="gray">
          <a:xfrm>
            <a:off x="9458882" y="3928273"/>
            <a:ext cx="539607" cy="441817"/>
          </a:xfrm>
          <a:prstGeom prst="rect">
            <a:avLst/>
          </a:prstGeom>
        </p:spPr>
      </p:pic>
      <p:pic>
        <p:nvPicPr>
          <p:cNvPr id="16" name="图片 73" descr="PC.png"/>
          <p:cNvPicPr>
            <a:picLocks noChangeAspect="1"/>
          </p:cNvPicPr>
          <p:nvPr/>
        </p:nvPicPr>
        <p:blipFill>
          <a:blip r:embed="rId3" cstate="print"/>
          <a:stretch>
            <a:fillRect/>
          </a:stretch>
        </p:blipFill>
        <p:spPr bwMode="gray">
          <a:xfrm>
            <a:off x="10305347" y="3346876"/>
            <a:ext cx="539063" cy="414000"/>
          </a:xfrm>
          <a:prstGeom prst="rect">
            <a:avLst/>
          </a:prstGeom>
        </p:spPr>
      </p:pic>
      <p:pic>
        <p:nvPicPr>
          <p:cNvPr id="17" name="图片 73" descr="PC.png"/>
          <p:cNvPicPr>
            <a:picLocks noChangeAspect="1"/>
          </p:cNvPicPr>
          <p:nvPr/>
        </p:nvPicPr>
        <p:blipFill>
          <a:blip r:embed="rId3" cstate="print"/>
          <a:stretch>
            <a:fillRect/>
          </a:stretch>
        </p:blipFill>
        <p:spPr bwMode="gray">
          <a:xfrm>
            <a:off x="10353657" y="4130411"/>
            <a:ext cx="539063" cy="414000"/>
          </a:xfrm>
          <a:prstGeom prst="rect">
            <a:avLst/>
          </a:prstGeom>
        </p:spPr>
      </p:pic>
      <p:pic>
        <p:nvPicPr>
          <p:cNvPr id="19" name="图片 2" descr="交换机.png"/>
          <p:cNvPicPr>
            <a:picLocks noChangeAspect="1"/>
          </p:cNvPicPr>
          <p:nvPr/>
        </p:nvPicPr>
        <p:blipFill>
          <a:blip r:embed="rId9" cstate="print"/>
          <a:stretch>
            <a:fillRect/>
          </a:stretch>
        </p:blipFill>
        <p:spPr bwMode="gray">
          <a:xfrm>
            <a:off x="8519317" y="2845973"/>
            <a:ext cx="546881" cy="447448"/>
          </a:xfrm>
          <a:prstGeom prst="rect">
            <a:avLst/>
          </a:prstGeom>
        </p:spPr>
      </p:pic>
      <p:cxnSp>
        <p:nvCxnSpPr>
          <p:cNvPr id="22" name="Straight Connector 21"/>
          <p:cNvCxnSpPr>
            <a:stCxn id="8" idx="8"/>
            <a:endCxn id="7" idx="1"/>
          </p:cNvCxnSpPr>
          <p:nvPr/>
        </p:nvCxnSpPr>
        <p:spPr bwMode="gray">
          <a:xfrm flipV="1">
            <a:off x="3461926" y="4157530"/>
            <a:ext cx="185637" cy="233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7" name="Straight Connector 26"/>
          <p:cNvCxnSpPr>
            <a:stCxn id="7" idx="3"/>
            <a:endCxn id="14" idx="21"/>
          </p:cNvCxnSpPr>
          <p:nvPr/>
        </p:nvCxnSpPr>
        <p:spPr bwMode="gray">
          <a:xfrm>
            <a:off x="4188764" y="4157530"/>
            <a:ext cx="291363" cy="42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2" name="Straight Connector 31"/>
          <p:cNvCxnSpPr>
            <a:stCxn id="14" idx="8"/>
            <a:endCxn id="10" idx="1"/>
          </p:cNvCxnSpPr>
          <p:nvPr/>
        </p:nvCxnSpPr>
        <p:spPr bwMode="gray">
          <a:xfrm>
            <a:off x="5402584" y="4149182"/>
            <a:ext cx="314338"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6" name="Straight Connector 35"/>
          <p:cNvCxnSpPr>
            <a:stCxn id="10" idx="3"/>
            <a:endCxn id="9" idx="1"/>
          </p:cNvCxnSpPr>
          <p:nvPr/>
        </p:nvCxnSpPr>
        <p:spPr bwMode="gray">
          <a:xfrm flipV="1">
            <a:off x="6241038" y="4157036"/>
            <a:ext cx="546508"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0" name="Straight Connector 39"/>
          <p:cNvCxnSpPr>
            <a:stCxn id="9" idx="3"/>
            <a:endCxn id="11" idx="1"/>
          </p:cNvCxnSpPr>
          <p:nvPr/>
        </p:nvCxnSpPr>
        <p:spPr bwMode="gray">
          <a:xfrm>
            <a:off x="7980100" y="4157036"/>
            <a:ext cx="546098" cy="49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8" name="Straight Connector 47"/>
          <p:cNvCxnSpPr>
            <a:stCxn id="13" idx="2"/>
            <a:endCxn id="10" idx="0"/>
          </p:cNvCxnSpPr>
          <p:nvPr/>
        </p:nvCxnSpPr>
        <p:spPr bwMode="gray">
          <a:xfrm>
            <a:off x="5978980" y="3293421"/>
            <a:ext cx="0" cy="64776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1" name="Straight Connector 50"/>
          <p:cNvCxnSpPr>
            <a:stCxn id="19" idx="2"/>
            <a:endCxn id="11" idx="0"/>
          </p:cNvCxnSpPr>
          <p:nvPr/>
        </p:nvCxnSpPr>
        <p:spPr bwMode="gray">
          <a:xfrm>
            <a:off x="8792758" y="3293421"/>
            <a:ext cx="0" cy="642709"/>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54" name="图片 63" descr="笔记本电脑.png"/>
          <p:cNvPicPr>
            <a:picLocks noChangeAspect="1"/>
          </p:cNvPicPr>
          <p:nvPr/>
        </p:nvPicPr>
        <p:blipFill>
          <a:blip r:embed="rId10" cstate="print"/>
          <a:stretch>
            <a:fillRect/>
          </a:stretch>
        </p:blipFill>
        <p:spPr bwMode="gray">
          <a:xfrm>
            <a:off x="3282716" y="5171757"/>
            <a:ext cx="539779" cy="338400"/>
          </a:xfrm>
          <a:prstGeom prst="rect">
            <a:avLst/>
          </a:prstGeom>
        </p:spPr>
      </p:pic>
      <p:cxnSp>
        <p:nvCxnSpPr>
          <p:cNvPr id="55" name="Straight Connector 54"/>
          <p:cNvCxnSpPr>
            <a:stCxn id="54" idx="3"/>
            <a:endCxn id="9" idx="2"/>
          </p:cNvCxnSpPr>
          <p:nvPr/>
        </p:nvCxnSpPr>
        <p:spPr bwMode="gray">
          <a:xfrm flipV="1">
            <a:off x="3822495" y="4457416"/>
            <a:ext cx="3561328" cy="88354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9" name="Straight Connector 58"/>
          <p:cNvCxnSpPr/>
          <p:nvPr/>
        </p:nvCxnSpPr>
        <p:spPr bwMode="gray">
          <a:xfrm>
            <a:off x="2826517" y="4627664"/>
            <a:ext cx="0" cy="151062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2" name="Straight Connector 61"/>
          <p:cNvCxnSpPr/>
          <p:nvPr/>
        </p:nvCxnSpPr>
        <p:spPr bwMode="gray">
          <a:xfrm>
            <a:off x="9552219" y="4585462"/>
            <a:ext cx="0" cy="162483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5" name="Straight Connector 64"/>
          <p:cNvCxnSpPr/>
          <p:nvPr/>
        </p:nvCxnSpPr>
        <p:spPr bwMode="gray">
          <a:xfrm>
            <a:off x="5966209" y="4551787"/>
            <a:ext cx="0" cy="57839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8" name="Straight Connector 67"/>
          <p:cNvCxnSpPr/>
          <p:nvPr/>
        </p:nvCxnSpPr>
        <p:spPr bwMode="gray">
          <a:xfrm>
            <a:off x="8792757" y="4585462"/>
            <a:ext cx="0" cy="92469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73" name="TextBox 72"/>
          <p:cNvSpPr txBox="1"/>
          <p:nvPr/>
        </p:nvSpPr>
        <p:spPr bwMode="gray">
          <a:xfrm>
            <a:off x="6988989" y="4769718"/>
            <a:ext cx="108942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solidFill>
                  <a:schemeClr val="bg1"/>
                </a:solidFill>
                <a:latin typeface="Huawei Sans" panose="020C0503030203020204" pitchFamily="34" charset="0"/>
              </a:rPr>
              <a:t>VPDN tunnel</a:t>
            </a:r>
          </a:p>
        </p:txBody>
      </p:sp>
      <p:sp>
        <p:nvSpPr>
          <p:cNvPr id="74" name="TextBox 73"/>
          <p:cNvSpPr txBox="1"/>
          <p:nvPr/>
        </p:nvSpPr>
        <p:spPr bwMode="gray">
          <a:xfrm>
            <a:off x="6187610" y="5252477"/>
            <a:ext cx="108942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solidFill>
                  <a:schemeClr val="bg1"/>
                </a:solidFill>
                <a:latin typeface="Huawei Sans" panose="020C0503030203020204" pitchFamily="34" charset="0"/>
              </a:rPr>
              <a:t>VPDN tunnel</a:t>
            </a:r>
          </a:p>
        </p:txBody>
      </p:sp>
      <p:cxnSp>
        <p:nvCxnSpPr>
          <p:cNvPr id="76" name="Straight Arrow Connector 75"/>
          <p:cNvCxnSpPr/>
          <p:nvPr/>
        </p:nvCxnSpPr>
        <p:spPr bwMode="gray">
          <a:xfrm>
            <a:off x="2886461" y="5994488"/>
            <a:ext cx="6622553" cy="0"/>
          </a:xfrm>
          <a:prstGeom prst="straightConnector1">
            <a:avLst/>
          </a:prstGeom>
          <a:solidFill>
            <a:schemeClr val="accent1"/>
          </a:solidFill>
          <a:ln w="19050" cap="flat" cmpd="sng" algn="ctr">
            <a:solidFill>
              <a:srgbClr val="56C4D2"/>
            </a:solidFill>
            <a:prstDash val="solid"/>
            <a:round/>
            <a:headEnd type="triangle"/>
            <a:tailEnd type="triangle"/>
          </a:ln>
          <a:effectLst/>
        </p:spPr>
      </p:cxnSp>
      <p:sp>
        <p:nvSpPr>
          <p:cNvPr id="77" name="TextBox 76"/>
          <p:cNvSpPr txBox="1"/>
          <p:nvPr/>
        </p:nvSpPr>
        <p:spPr bwMode="gray">
          <a:xfrm>
            <a:off x="5966209" y="5842436"/>
            <a:ext cx="677456" cy="304103"/>
          </a:xfrm>
          <a:prstGeom prst="rect">
            <a:avLst/>
          </a:prstGeom>
          <a:solidFill>
            <a:schemeClr val="bg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VPDN</a:t>
            </a:r>
            <a:endParaRPr lang="en-US" altLang="zh-CN" sz="1400" dirty="0">
              <a:latin typeface="Huawei Sans" panose="020C0503030203020204" pitchFamily="34" charset="0"/>
            </a:endParaRPr>
          </a:p>
        </p:txBody>
      </p:sp>
      <p:sp>
        <p:nvSpPr>
          <p:cNvPr id="78" name="TextBox 77"/>
          <p:cNvSpPr txBox="1"/>
          <p:nvPr/>
        </p:nvSpPr>
        <p:spPr bwMode="gray">
          <a:xfrm>
            <a:off x="1156647" y="3417213"/>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79" name="TextBox 78"/>
          <p:cNvSpPr txBox="1"/>
          <p:nvPr/>
        </p:nvSpPr>
        <p:spPr bwMode="gray">
          <a:xfrm>
            <a:off x="1147687" y="4200375"/>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80" name="TextBox 79"/>
          <p:cNvSpPr txBox="1"/>
          <p:nvPr/>
        </p:nvSpPr>
        <p:spPr bwMode="gray">
          <a:xfrm>
            <a:off x="10817204" y="3417213"/>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81" name="TextBox 80"/>
          <p:cNvSpPr txBox="1"/>
          <p:nvPr/>
        </p:nvSpPr>
        <p:spPr bwMode="gray">
          <a:xfrm>
            <a:off x="10872351" y="4200375"/>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82" name="TextBox 81"/>
          <p:cNvSpPr txBox="1"/>
          <p:nvPr/>
        </p:nvSpPr>
        <p:spPr bwMode="gray">
          <a:xfrm>
            <a:off x="2138942" y="3502742"/>
            <a:ext cx="1175766"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Enterprise branch</a:t>
            </a:r>
            <a:endParaRPr lang="en-US" altLang="zh-CN" sz="1400" dirty="0">
              <a:latin typeface="Huawei Sans" panose="020C0503030203020204" pitchFamily="34" charset="0"/>
            </a:endParaRPr>
          </a:p>
        </p:txBody>
      </p:sp>
      <p:sp>
        <p:nvSpPr>
          <p:cNvPr id="83" name="TextBox 82"/>
          <p:cNvSpPr txBox="1"/>
          <p:nvPr/>
        </p:nvSpPr>
        <p:spPr bwMode="gray">
          <a:xfrm>
            <a:off x="9371873" y="3586779"/>
            <a:ext cx="41456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HQ</a:t>
            </a:r>
            <a:endParaRPr lang="en-US" altLang="zh-CN" sz="1400" dirty="0">
              <a:latin typeface="Huawei Sans" panose="020C0503030203020204" pitchFamily="34" charset="0"/>
            </a:endParaRPr>
          </a:p>
        </p:txBody>
      </p:sp>
      <p:sp>
        <p:nvSpPr>
          <p:cNvPr id="84" name="TextBox 83"/>
          <p:cNvSpPr txBox="1"/>
          <p:nvPr/>
        </p:nvSpPr>
        <p:spPr bwMode="gray">
          <a:xfrm>
            <a:off x="1342946" y="4556491"/>
            <a:ext cx="1014086"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Dialing user</a:t>
            </a:r>
            <a:endParaRPr lang="en-US" altLang="zh-CN" sz="1400" dirty="0">
              <a:latin typeface="Huawei Sans" panose="020C0503030203020204" pitchFamily="34" charset="0"/>
            </a:endParaRPr>
          </a:p>
        </p:txBody>
      </p:sp>
      <p:sp>
        <p:nvSpPr>
          <p:cNvPr id="85" name="TextBox 84"/>
          <p:cNvSpPr txBox="1"/>
          <p:nvPr/>
        </p:nvSpPr>
        <p:spPr bwMode="gray">
          <a:xfrm>
            <a:off x="4468601" y="3863555"/>
            <a:ext cx="95058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Dial-up network</a:t>
            </a:r>
            <a:endParaRPr lang="en-US" altLang="zh-CN" sz="1400" dirty="0">
              <a:latin typeface="Huawei Sans" panose="020C0503030203020204" pitchFamily="34" charset="0"/>
            </a:endParaRPr>
          </a:p>
        </p:txBody>
      </p:sp>
      <p:sp>
        <p:nvSpPr>
          <p:cNvPr id="86" name="TextBox 85"/>
          <p:cNvSpPr txBox="1"/>
          <p:nvPr/>
        </p:nvSpPr>
        <p:spPr bwMode="gray">
          <a:xfrm>
            <a:off x="5935421" y="3508801"/>
            <a:ext cx="579673"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NAS</a:t>
            </a:r>
          </a:p>
          <a:p>
            <a:pPr algn="ctr" fontAlgn="ctr"/>
            <a:r>
              <a:rPr lang="en-US" sz="1200" dirty="0">
                <a:latin typeface="Huawei Sans" panose="020C0503030203020204" pitchFamily="34" charset="0"/>
              </a:rPr>
              <a:t>(LAC)</a:t>
            </a:r>
            <a:endParaRPr lang="en-US" altLang="zh-CN" sz="1400" dirty="0">
              <a:latin typeface="Huawei Sans" panose="020C0503030203020204" pitchFamily="34" charset="0"/>
            </a:endParaRPr>
          </a:p>
        </p:txBody>
      </p:sp>
      <p:sp>
        <p:nvSpPr>
          <p:cNvPr id="87" name="TextBox 86"/>
          <p:cNvSpPr txBox="1"/>
          <p:nvPr/>
        </p:nvSpPr>
        <p:spPr bwMode="gray">
          <a:xfrm>
            <a:off x="8594718" y="4354339"/>
            <a:ext cx="45463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LNS</a:t>
            </a:r>
            <a:endParaRPr lang="en-US" altLang="zh-CN" sz="1400" dirty="0">
              <a:latin typeface="Huawei Sans" panose="020C0503030203020204" pitchFamily="34" charset="0"/>
            </a:endParaRPr>
          </a:p>
        </p:txBody>
      </p:sp>
      <p:sp>
        <p:nvSpPr>
          <p:cNvPr id="90" name="TextBox 89"/>
          <p:cNvSpPr txBox="1"/>
          <p:nvPr/>
        </p:nvSpPr>
        <p:spPr bwMode="gray">
          <a:xfrm>
            <a:off x="5383772" y="2561000"/>
            <a:ext cx="119041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RADIUS server</a:t>
            </a:r>
            <a:endParaRPr lang="en-US" altLang="zh-CN" sz="1400" dirty="0">
              <a:latin typeface="Huawei Sans" panose="020C0503030203020204" pitchFamily="34" charset="0"/>
            </a:endParaRPr>
          </a:p>
        </p:txBody>
      </p:sp>
      <p:sp>
        <p:nvSpPr>
          <p:cNvPr id="91" name="TextBox 90"/>
          <p:cNvSpPr txBox="1"/>
          <p:nvPr/>
        </p:nvSpPr>
        <p:spPr bwMode="gray">
          <a:xfrm>
            <a:off x="8241626" y="2561000"/>
            <a:ext cx="119041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RADIUS server</a:t>
            </a:r>
            <a:endParaRPr lang="en-US" altLang="zh-CN" sz="1400" dirty="0">
              <a:latin typeface="Huawei Sans" panose="020C0503030203020204" pitchFamily="34" charset="0"/>
            </a:endParaRPr>
          </a:p>
        </p:txBody>
      </p:sp>
      <p:grpSp>
        <p:nvGrpSpPr>
          <p:cNvPr id="52" name="Group 51"/>
          <p:cNvGrpSpPr/>
          <p:nvPr/>
        </p:nvGrpSpPr>
        <p:grpSpPr bwMode="gray">
          <a:xfrm>
            <a:off x="7555615" y="52232"/>
            <a:ext cx="4346140" cy="324000"/>
            <a:chOff x="6574396" y="121552"/>
            <a:chExt cx="4346140" cy="324000"/>
          </a:xfrm>
        </p:grpSpPr>
        <p:sp>
          <p:nvSpPr>
            <p:cNvPr id="53" name="五边形 24"/>
            <p:cNvSpPr/>
            <p:nvPr/>
          </p:nvSpPr>
          <p:spPr bwMode="gray">
            <a:xfrm>
              <a:off x="6574396" y="121552"/>
              <a:ext cx="1526032"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b="1" dirty="0">
                  <a:solidFill>
                    <a:schemeClr val="bg1"/>
                  </a:solidFill>
                  <a:latin typeface="Huawei Sans" panose="020C0503030203020204" pitchFamily="34" charset="0"/>
                </a:rPr>
                <a:t>Access VPN Overview</a:t>
              </a:r>
            </a:p>
          </p:txBody>
        </p:sp>
        <p:sp>
          <p:nvSpPr>
            <p:cNvPr id="56" name="燕尾形 25"/>
            <p:cNvSpPr/>
            <p:nvPr/>
          </p:nvSpPr>
          <p:spPr bwMode="gray">
            <a:xfrm>
              <a:off x="8026335" y="121552"/>
              <a:ext cx="1442263"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57"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06555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0DE431-86CB-4060-ABA1-3ECCE763C9AF}"/>
              </a:ext>
            </a:extLst>
          </p:cNvPr>
          <p:cNvSpPr>
            <a:spLocks noGrp="1"/>
          </p:cNvSpPr>
          <p:nvPr>
            <p:ph type="body" sz="quarter" idx="10"/>
          </p:nvPr>
        </p:nvSpPr>
        <p:spPr bwMode="gray">
          <a:prstGeom prst="rect">
            <a:avLst/>
          </a:prstGeom>
        </p:spPr>
        <p:txBody>
          <a:bodyPr/>
          <a:lstStyle/>
          <a:p>
            <a:pPr algn="l"/>
            <a:r>
              <a:rPr lang="en-US" dirty="0">
                <a:latin typeface="Huawei Sans" panose="020C0503030203020204" pitchFamily="34" charset="0"/>
              </a:rPr>
              <a:t>The WAN provides interconnection services for different users. Because users have various requirements, the WAN provides different interconnection technologies.</a:t>
            </a:r>
            <a:endParaRPr lang="en-US" altLang="zh-CN" dirty="0">
              <a:latin typeface="Huawei Sans" panose="020C0503030203020204" pitchFamily="34" charset="0"/>
            </a:endParaRPr>
          </a:p>
          <a:p>
            <a:pPr algn="l"/>
            <a:r>
              <a:rPr lang="en-US" dirty="0">
                <a:latin typeface="Huawei Sans" panose="020C0503030203020204" pitchFamily="34" charset="0"/>
              </a:rPr>
              <a:t>WANs can be interconnected through transmission private lines, MPLS private lines, or the Internet. Different interconnection modes require different technologies.</a:t>
            </a:r>
            <a:endParaRPr lang="en-US" altLang="zh-CN" dirty="0">
              <a:latin typeface="Huawei Sans" panose="020C0503030203020204" pitchFamily="34" charset="0"/>
            </a:endParaRPr>
          </a:p>
          <a:p>
            <a:pPr algn="l"/>
            <a:r>
              <a:rPr lang="en-US" dirty="0">
                <a:latin typeface="Huawei Sans" panose="020C0503030203020204" pitchFamily="34" charset="0"/>
              </a:rPr>
              <a:t>This course compares application scenarios and differences of technologies to help trainees better understand WAN interconnection modes.</a:t>
            </a:r>
          </a:p>
        </p:txBody>
      </p:sp>
    </p:spTree>
    <p:extLst>
      <p:ext uri="{BB962C8B-B14F-4D97-AF65-F5344CB8AC3E}">
        <p14:creationId xmlns:p14="http://schemas.microsoft.com/office/powerpoint/2010/main" val="177497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PPTP Overview</a:t>
            </a:r>
          </a:p>
        </p:txBody>
      </p:sp>
      <p:sp>
        <p:nvSpPr>
          <p:cNvPr id="3" name="Text Placeholder 2"/>
          <p:cNvSpPr>
            <a:spLocks noGrp="1"/>
          </p:cNvSpPr>
          <p:nvPr>
            <p:ph type="body" sz="quarter" idx="10"/>
          </p:nvPr>
        </p:nvSpPr>
        <p:spPr bwMode="gray"/>
        <p:txBody>
          <a:bodyPr/>
          <a:lstStyle/>
          <a:p>
            <a:pPr algn="l"/>
            <a:r>
              <a:rPr lang="en-US" sz="2000" dirty="0">
                <a:latin typeface="Huawei Sans" panose="020C0503030203020204" pitchFamily="34" charset="0"/>
              </a:rPr>
              <a:t>PPTP is the first VPN protocol and has been developed for more than 20 years. This protocol relies on encryption, authentication, and PPP for negotiation. It requires only the user name, password, and server address for connection setup.</a:t>
            </a:r>
            <a:endParaRPr lang="en-US" altLang="zh-CN" sz="2000" dirty="0">
              <a:latin typeface="Huawei Sans" panose="020C0503030203020204" pitchFamily="34" charset="0"/>
            </a:endParaRPr>
          </a:p>
          <a:p>
            <a:pPr algn="l"/>
            <a:r>
              <a:rPr lang="en-US" sz="2000" dirty="0">
                <a:latin typeface="Huawei Sans" panose="020C0503030203020204" pitchFamily="34" charset="0"/>
              </a:rPr>
              <a:t>PPTP is fast, but has weak encryption. Among all VPN protocols, PPTP has the lowest encryption level and must be based on IP networks.</a:t>
            </a:r>
          </a:p>
        </p:txBody>
      </p:sp>
      <p:grpSp>
        <p:nvGrpSpPr>
          <p:cNvPr id="31" name="Group 30"/>
          <p:cNvGrpSpPr/>
          <p:nvPr/>
        </p:nvGrpSpPr>
        <p:grpSpPr bwMode="gray">
          <a:xfrm>
            <a:off x="2265679" y="4500249"/>
            <a:ext cx="7409289" cy="1245284"/>
            <a:chOff x="2265679" y="4500249"/>
            <a:chExt cx="7409289" cy="1245284"/>
          </a:xfrm>
        </p:grpSpPr>
        <p:pic>
          <p:nvPicPr>
            <p:cNvPr id="4"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685322" y="4877938"/>
              <a:ext cx="540000" cy="442800"/>
            </a:xfrm>
            <a:prstGeom prst="rect">
              <a:avLst/>
            </a:prstGeom>
          </p:spPr>
        </p:pic>
        <p:pic>
          <p:nvPicPr>
            <p:cNvPr id="5"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950332" y="4883854"/>
              <a:ext cx="540000" cy="442800"/>
            </a:xfrm>
            <a:prstGeom prst="rect">
              <a:avLst/>
            </a:prstGeom>
          </p:spPr>
        </p:pic>
        <p:pic>
          <p:nvPicPr>
            <p:cNvPr id="6" name="图片 73" descr="PC.png"/>
            <p:cNvPicPr>
              <a:picLocks noChangeAspect="1"/>
            </p:cNvPicPr>
            <p:nvPr/>
          </p:nvPicPr>
          <p:blipFill>
            <a:blip r:embed="rId4" cstate="print"/>
            <a:stretch>
              <a:fillRect/>
            </a:stretch>
          </p:blipFill>
          <p:spPr bwMode="gray">
            <a:xfrm>
              <a:off x="2265679" y="4892338"/>
              <a:ext cx="539063" cy="414000"/>
            </a:xfrm>
            <a:prstGeom prst="rect">
              <a:avLst/>
            </a:prstGeom>
          </p:spPr>
        </p:pic>
        <p:pic>
          <p:nvPicPr>
            <p:cNvPr id="7" name="图片 73" descr="PC.png"/>
            <p:cNvPicPr>
              <a:picLocks noChangeAspect="1"/>
            </p:cNvPicPr>
            <p:nvPr/>
          </p:nvPicPr>
          <p:blipFill>
            <a:blip r:embed="rId4" cstate="print"/>
            <a:stretch>
              <a:fillRect/>
            </a:stretch>
          </p:blipFill>
          <p:spPr bwMode="gray">
            <a:xfrm>
              <a:off x="9135905" y="4890532"/>
              <a:ext cx="539063" cy="414000"/>
            </a:xfrm>
            <a:prstGeom prst="rect">
              <a:avLst/>
            </a:prstGeom>
          </p:spPr>
        </p:pic>
        <p:pic>
          <p:nvPicPr>
            <p:cNvPr id="8"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5499723" y="4797152"/>
              <a:ext cx="1192554" cy="600760"/>
            </a:xfrm>
            <a:prstGeom prst="rect">
              <a:avLst/>
            </a:prstGeom>
          </p:spPr>
        </p:pic>
        <p:cxnSp>
          <p:nvCxnSpPr>
            <p:cNvPr id="9" name="Straight Connector 8"/>
            <p:cNvCxnSpPr>
              <a:stCxn id="6" idx="3"/>
              <a:endCxn id="5" idx="1"/>
            </p:cNvCxnSpPr>
            <p:nvPr/>
          </p:nvCxnSpPr>
          <p:spPr bwMode="gray">
            <a:xfrm>
              <a:off x="2804742" y="5099338"/>
              <a:ext cx="1145590"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3" name="Straight Connector 12"/>
            <p:cNvCxnSpPr>
              <a:stCxn id="5" idx="3"/>
              <a:endCxn id="8" idx="1"/>
            </p:cNvCxnSpPr>
            <p:nvPr/>
          </p:nvCxnSpPr>
          <p:spPr bwMode="gray">
            <a:xfrm flipV="1">
              <a:off x="4490332" y="5097532"/>
              <a:ext cx="1009391"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6" name="Straight Connector 15"/>
            <p:cNvCxnSpPr>
              <a:stCxn id="8" idx="3"/>
              <a:endCxn id="4" idx="1"/>
            </p:cNvCxnSpPr>
            <p:nvPr/>
          </p:nvCxnSpPr>
          <p:spPr bwMode="gray">
            <a:xfrm>
              <a:off x="6692277" y="5097532"/>
              <a:ext cx="993045"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9" name="Straight Connector 18"/>
            <p:cNvCxnSpPr>
              <a:stCxn id="4" idx="3"/>
              <a:endCxn id="7" idx="1"/>
            </p:cNvCxnSpPr>
            <p:nvPr/>
          </p:nvCxnSpPr>
          <p:spPr bwMode="gray">
            <a:xfrm flipV="1">
              <a:off x="8225322" y="5097532"/>
              <a:ext cx="910583"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22" name="TextBox 21"/>
            <p:cNvSpPr txBox="1"/>
            <p:nvPr/>
          </p:nvSpPr>
          <p:spPr bwMode="gray">
            <a:xfrm>
              <a:off x="2339950" y="5261249"/>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PC</a:t>
              </a:r>
              <a:endParaRPr lang="en-US" altLang="zh-CN" sz="1200" dirty="0">
                <a:latin typeface="Huawei Sans" panose="020C0503030203020204" pitchFamily="34" charset="0"/>
              </a:endParaRPr>
            </a:p>
          </p:txBody>
        </p:sp>
        <p:sp>
          <p:nvSpPr>
            <p:cNvPr id="23" name="TextBox 22"/>
            <p:cNvSpPr txBox="1"/>
            <p:nvPr/>
          </p:nvSpPr>
          <p:spPr bwMode="gray">
            <a:xfrm>
              <a:off x="9210176" y="5261248"/>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PC</a:t>
              </a:r>
              <a:endParaRPr lang="en-US" altLang="zh-CN" sz="1200" dirty="0">
                <a:latin typeface="Huawei Sans" panose="020C0503030203020204" pitchFamily="34" charset="0"/>
              </a:endParaRPr>
            </a:p>
          </p:txBody>
        </p:sp>
        <p:sp>
          <p:nvSpPr>
            <p:cNvPr id="24" name="TextBox 23"/>
            <p:cNvSpPr txBox="1"/>
            <p:nvPr/>
          </p:nvSpPr>
          <p:spPr bwMode="gray">
            <a:xfrm>
              <a:off x="3927998" y="5287542"/>
              <a:ext cx="579673"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PPTP </a:t>
              </a:r>
            </a:p>
            <a:p>
              <a:pPr algn="ctr" fontAlgn="ctr"/>
              <a:r>
                <a:rPr lang="en-US" sz="1200" dirty="0">
                  <a:latin typeface="Huawei Sans" panose="020C0503030203020204" pitchFamily="34" charset="0"/>
                </a:rPr>
                <a:t>Client</a:t>
              </a:r>
              <a:endParaRPr lang="en-US" altLang="zh-CN" sz="1200" dirty="0">
                <a:latin typeface="Huawei Sans" panose="020C0503030203020204" pitchFamily="34" charset="0"/>
              </a:endParaRPr>
            </a:p>
          </p:txBody>
        </p:sp>
        <p:sp>
          <p:nvSpPr>
            <p:cNvPr id="25" name="TextBox 24"/>
            <p:cNvSpPr txBox="1"/>
            <p:nvPr/>
          </p:nvSpPr>
          <p:spPr bwMode="gray">
            <a:xfrm>
              <a:off x="7661390" y="5287542"/>
              <a:ext cx="579673"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PPTP </a:t>
              </a:r>
            </a:p>
            <a:p>
              <a:pPr algn="ctr" fontAlgn="ctr"/>
              <a:r>
                <a:rPr lang="en-US" sz="1200" dirty="0">
                  <a:latin typeface="Huawei Sans" panose="020C0503030203020204" pitchFamily="34" charset="0"/>
                </a:rPr>
                <a:t>Client</a:t>
              </a:r>
              <a:endParaRPr lang="en-US" altLang="zh-CN" sz="1200" dirty="0">
                <a:latin typeface="Huawei Sans" panose="020C0503030203020204" pitchFamily="34" charset="0"/>
              </a:endParaRPr>
            </a:p>
          </p:txBody>
        </p:sp>
        <p:cxnSp>
          <p:nvCxnSpPr>
            <p:cNvPr id="26" name="Straight Arrow Connector 25"/>
            <p:cNvCxnSpPr/>
            <p:nvPr/>
          </p:nvCxnSpPr>
          <p:spPr bwMode="gray">
            <a:xfrm>
              <a:off x="4620438" y="4955862"/>
              <a:ext cx="2980267" cy="0"/>
            </a:xfrm>
            <a:prstGeom prst="straightConnector1">
              <a:avLst/>
            </a:prstGeom>
            <a:solidFill>
              <a:schemeClr val="accent1"/>
            </a:solidFill>
            <a:ln w="19050" cap="flat" cmpd="sng" algn="ctr">
              <a:solidFill>
                <a:srgbClr val="56C4D2"/>
              </a:solidFill>
              <a:prstDash val="dash"/>
              <a:round/>
              <a:headEnd type="triangle"/>
              <a:tailEnd type="triangle"/>
            </a:ln>
            <a:effectLst/>
          </p:spPr>
        </p:cxnSp>
        <p:cxnSp>
          <p:nvCxnSpPr>
            <p:cNvPr id="29" name="Straight Arrow Connector 28"/>
            <p:cNvCxnSpPr/>
            <p:nvPr/>
          </p:nvCxnSpPr>
          <p:spPr bwMode="gray">
            <a:xfrm>
              <a:off x="4620438" y="5261248"/>
              <a:ext cx="2980267" cy="0"/>
            </a:xfrm>
            <a:prstGeom prst="straightConnector1">
              <a:avLst/>
            </a:prstGeom>
            <a:solidFill>
              <a:schemeClr val="accent1"/>
            </a:solidFill>
            <a:ln w="19050" cap="flat" cmpd="sng" algn="ctr">
              <a:solidFill>
                <a:srgbClr val="56C4D2"/>
              </a:solidFill>
              <a:prstDash val="dash"/>
              <a:round/>
              <a:headEnd type="triangle"/>
              <a:tailEnd type="triangle"/>
            </a:ln>
            <a:effectLst/>
          </p:spPr>
        </p:cxnSp>
        <p:sp>
          <p:nvSpPr>
            <p:cNvPr id="30" name="TextBox 29"/>
            <p:cNvSpPr txBox="1"/>
            <p:nvPr/>
          </p:nvSpPr>
          <p:spPr bwMode="gray">
            <a:xfrm>
              <a:off x="5494399" y="4500249"/>
              <a:ext cx="119787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PPTP tunnel</a:t>
              </a:r>
              <a:endParaRPr lang="en-US" altLang="zh-CN" sz="1200" dirty="0">
                <a:latin typeface="Huawei Sans" panose="020C0503030203020204" pitchFamily="34" charset="0"/>
              </a:endParaRPr>
            </a:p>
          </p:txBody>
        </p:sp>
      </p:grpSp>
      <p:grpSp>
        <p:nvGrpSpPr>
          <p:cNvPr id="27" name="Group 51"/>
          <p:cNvGrpSpPr/>
          <p:nvPr/>
        </p:nvGrpSpPr>
        <p:grpSpPr bwMode="gray">
          <a:xfrm>
            <a:off x="7555615" y="52232"/>
            <a:ext cx="4346140" cy="324000"/>
            <a:chOff x="6574396" y="121552"/>
            <a:chExt cx="4346140" cy="324000"/>
          </a:xfrm>
        </p:grpSpPr>
        <p:sp>
          <p:nvSpPr>
            <p:cNvPr id="28" name="五边形 24"/>
            <p:cNvSpPr/>
            <p:nvPr/>
          </p:nvSpPr>
          <p:spPr bwMode="gray">
            <a:xfrm>
              <a:off x="6574396" y="121552"/>
              <a:ext cx="1526032"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b="1" dirty="0">
                  <a:solidFill>
                    <a:schemeClr val="bg1"/>
                  </a:solidFill>
                  <a:latin typeface="Huawei Sans" panose="020C0503030203020204" pitchFamily="34" charset="0"/>
                </a:rPr>
                <a:t>Access VPN Overview</a:t>
              </a:r>
            </a:p>
          </p:txBody>
        </p:sp>
        <p:sp>
          <p:nvSpPr>
            <p:cNvPr id="32" name="燕尾形 25"/>
            <p:cNvSpPr/>
            <p:nvPr/>
          </p:nvSpPr>
          <p:spPr bwMode="gray">
            <a:xfrm>
              <a:off x="8026335" y="121552"/>
              <a:ext cx="1442263"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33"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79055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L2F Overview</a:t>
            </a:r>
          </a:p>
        </p:txBody>
      </p:sp>
      <p:sp>
        <p:nvSpPr>
          <p:cNvPr id="3" name="Text Placeholder 2"/>
          <p:cNvSpPr>
            <a:spLocks noGrp="1"/>
          </p:cNvSpPr>
          <p:nvPr>
            <p:ph type="body" sz="quarter" idx="10"/>
          </p:nvPr>
        </p:nvSpPr>
        <p:spPr bwMode="gray"/>
        <p:txBody>
          <a:bodyPr/>
          <a:lstStyle/>
          <a:p>
            <a:pPr algn="l"/>
            <a:r>
              <a:rPr lang="en-US" sz="2000" dirty="0">
                <a:latin typeface="Huawei Sans" panose="020C0503030203020204" pitchFamily="34" charset="0"/>
              </a:rPr>
              <a:t>After PPTP was released, Cisco developed L2F to try to fix defects of PPTP.</a:t>
            </a:r>
            <a:endParaRPr lang="en-US" altLang="zh-CN" sz="2000" dirty="0">
              <a:latin typeface="Huawei Sans" panose="020C0503030203020204" pitchFamily="34" charset="0"/>
            </a:endParaRPr>
          </a:p>
          <a:p>
            <a:pPr algn="l"/>
            <a:r>
              <a:rPr lang="en-US" sz="2000" dirty="0">
                <a:latin typeface="Huawei Sans" panose="020C0503030203020204" pitchFamily="34" charset="0"/>
              </a:rPr>
              <a:t>L2F encapsulates packets of link-layer protocols (such as HDLC, PPP, and ASYNC) for transmission. Therefore, the link layer of a network is independent of link-layer protocols of users.</a:t>
            </a:r>
            <a:endParaRPr lang="en-US" altLang="zh-CN" sz="2000" dirty="0">
              <a:latin typeface="Huawei Sans" panose="020C0503030203020204" pitchFamily="34" charset="0"/>
            </a:endParaRPr>
          </a:p>
          <a:p>
            <a:pPr algn="l"/>
            <a:r>
              <a:rPr lang="en-US" sz="2000" dirty="0">
                <a:latin typeface="Huawei Sans" panose="020C0503030203020204" pitchFamily="34" charset="0"/>
              </a:rPr>
              <a:t>L2F is a secure communication tunneling protocol, but it does not provide the standard encryption method. Therefore, it has become an outdated tunneling protocol.</a:t>
            </a:r>
          </a:p>
        </p:txBody>
      </p:sp>
      <p:grpSp>
        <p:nvGrpSpPr>
          <p:cNvPr id="8" name="Group 51"/>
          <p:cNvGrpSpPr/>
          <p:nvPr/>
        </p:nvGrpSpPr>
        <p:grpSpPr bwMode="gray">
          <a:xfrm>
            <a:off x="7555615" y="52232"/>
            <a:ext cx="4346140" cy="324000"/>
            <a:chOff x="6574396" y="121552"/>
            <a:chExt cx="4346140" cy="324000"/>
          </a:xfrm>
        </p:grpSpPr>
        <p:sp>
          <p:nvSpPr>
            <p:cNvPr id="9" name="五边形 24"/>
            <p:cNvSpPr/>
            <p:nvPr/>
          </p:nvSpPr>
          <p:spPr bwMode="gray">
            <a:xfrm>
              <a:off x="6574396" y="121552"/>
              <a:ext cx="1526032"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b="1" dirty="0">
                  <a:solidFill>
                    <a:schemeClr val="bg1"/>
                  </a:solidFill>
                  <a:latin typeface="Huawei Sans" panose="020C0503030203020204" pitchFamily="34" charset="0"/>
                </a:rPr>
                <a:t>Access VPN Overview</a:t>
              </a:r>
            </a:p>
          </p:txBody>
        </p:sp>
        <p:sp>
          <p:nvSpPr>
            <p:cNvPr id="10" name="燕尾形 25"/>
            <p:cNvSpPr/>
            <p:nvPr/>
          </p:nvSpPr>
          <p:spPr bwMode="gray">
            <a:xfrm>
              <a:off x="8026335" y="121552"/>
              <a:ext cx="1442263"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11"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115971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59">
            <a:extLst>
              <a:ext uri="{FF2B5EF4-FFF2-40B4-BE49-F238E27FC236}">
                <a16:creationId xmlns:a16="http://schemas.microsoft.com/office/drawing/2014/main" id="{DE7C7E08-FCD7-45B3-9BEB-3DDD7512DE41}"/>
              </a:ext>
            </a:extLst>
          </p:cNvPr>
          <p:cNvSpPr/>
          <p:nvPr/>
        </p:nvSpPr>
        <p:spPr bwMode="gray">
          <a:xfrm flipH="1">
            <a:off x="5663750" y="4360623"/>
            <a:ext cx="1327740" cy="69404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800" dirty="0">
                <a:solidFill>
                  <a:schemeClr val="tx1"/>
                </a:solidFill>
                <a:latin typeface="Huawei Sans" panose="020C0503030203020204" pitchFamily="34" charset="0"/>
              </a:rPr>
              <a:t>WAN</a:t>
            </a:r>
          </a:p>
        </p:txBody>
      </p:sp>
      <p:sp>
        <p:nvSpPr>
          <p:cNvPr id="2" name="Title 1"/>
          <p:cNvSpPr>
            <a:spLocks noGrp="1"/>
          </p:cNvSpPr>
          <p:nvPr>
            <p:ph type="title"/>
          </p:nvPr>
        </p:nvSpPr>
        <p:spPr bwMode="gray"/>
        <p:txBody>
          <a:bodyPr/>
          <a:lstStyle/>
          <a:p>
            <a:pPr fontAlgn="ctr"/>
            <a:r>
              <a:rPr lang="en-US" dirty="0">
                <a:latin typeface="Huawei Sans" panose="020C0503030203020204" pitchFamily="34" charset="0"/>
              </a:rPr>
              <a:t>L2TP Overview</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L2TP, an open standard of IETF, combines advantages of PPTP and L2F. L2TP is especially suitable for setting up a VPN in remote access mode and has become a de facto industry standard.</a:t>
            </a:r>
            <a:endParaRPr lang="en-US" altLang="zh-CN" sz="1800" dirty="0">
              <a:latin typeface="Huawei Sans" panose="020C0503030203020204" pitchFamily="34" charset="0"/>
            </a:endParaRPr>
          </a:p>
          <a:p>
            <a:pPr algn="l"/>
            <a:r>
              <a:rPr lang="en-US" sz="1800" dirty="0">
                <a:latin typeface="Huawei Sans" panose="020C0503030203020204" pitchFamily="34" charset="0"/>
              </a:rPr>
              <a:t>L2TP is only a tunneling protocol and does not provide encryption. Therefore, L2TP is usually used together with IPsec.</a:t>
            </a:r>
            <a:endParaRPr lang="en-US" altLang="zh-CN" sz="1800" dirty="0">
              <a:latin typeface="Huawei Sans" panose="020C0503030203020204" pitchFamily="34" charset="0"/>
            </a:endParaRPr>
          </a:p>
          <a:p>
            <a:pPr algn="l"/>
            <a:r>
              <a:rPr lang="en-US" sz="1800" dirty="0">
                <a:latin typeface="Huawei Sans" panose="020C0503030203020204" pitchFamily="34" charset="0"/>
              </a:rPr>
              <a:t>L2TP is one of commonly used enterprise interconnection technologies. When L2TP is used, the AAA server is required. L2TP is a good choice for constructing an L2VPN.</a:t>
            </a:r>
          </a:p>
        </p:txBody>
      </p:sp>
      <p:sp>
        <p:nvSpPr>
          <p:cNvPr id="4" name="Freeform 159"/>
          <p:cNvSpPr/>
          <p:nvPr/>
        </p:nvSpPr>
        <p:spPr bwMode="gray">
          <a:xfrm flipH="1">
            <a:off x="2349127" y="4182645"/>
            <a:ext cx="1327741" cy="7898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solidFill>
                <a:schemeClr val="tx1"/>
              </a:solidFill>
              <a:latin typeface="Huawei Sans" panose="020C0503030203020204" pitchFamily="34" charset="0"/>
            </a:endParaRPr>
          </a:p>
        </p:txBody>
      </p:sp>
      <p:pic>
        <p:nvPicPr>
          <p:cNvPr id="5"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567376" y="4497790"/>
            <a:ext cx="540000" cy="442800"/>
          </a:xfrm>
          <a:prstGeom prst="rect">
            <a:avLst/>
          </a:prstGeom>
        </p:spPr>
      </p:pic>
      <p:sp>
        <p:nvSpPr>
          <p:cNvPr id="6" name="Freeform 159"/>
          <p:cNvSpPr/>
          <p:nvPr/>
        </p:nvSpPr>
        <p:spPr bwMode="gray">
          <a:xfrm flipH="1">
            <a:off x="8363791" y="4182645"/>
            <a:ext cx="1499897" cy="7840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7"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971369" y="4497790"/>
            <a:ext cx="540000" cy="442800"/>
          </a:xfrm>
          <a:prstGeom prst="rect">
            <a:avLst/>
          </a:prstGeom>
        </p:spPr>
      </p:pic>
      <p:pic>
        <p:nvPicPr>
          <p:cNvPr id="8" name="图片 42" descr="大型网管-蓝.png"/>
          <p:cNvPicPr>
            <a:picLocks noChangeAspect="1"/>
          </p:cNvPicPr>
          <p:nvPr/>
        </p:nvPicPr>
        <p:blipFill>
          <a:blip r:embed="rId4" cstate="print"/>
          <a:stretch>
            <a:fillRect/>
          </a:stretch>
        </p:blipFill>
        <p:spPr bwMode="gray">
          <a:xfrm>
            <a:off x="8971523" y="4504896"/>
            <a:ext cx="539607" cy="441817"/>
          </a:xfrm>
          <a:prstGeom prst="rect">
            <a:avLst/>
          </a:prstGeom>
        </p:spPr>
      </p:pic>
      <p:sp>
        <p:nvSpPr>
          <p:cNvPr id="9" name="TextBox 8"/>
          <p:cNvSpPr txBox="1"/>
          <p:nvPr/>
        </p:nvSpPr>
        <p:spPr bwMode="gray">
          <a:xfrm>
            <a:off x="7991591" y="4144064"/>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LNS</a:t>
            </a:r>
            <a:endParaRPr lang="en-US" altLang="zh-CN" sz="1200" dirty="0">
              <a:latin typeface="Huawei Sans" panose="020C0503030203020204" pitchFamily="34" charset="0"/>
            </a:endParaRPr>
          </a:p>
        </p:txBody>
      </p:sp>
      <p:sp>
        <p:nvSpPr>
          <p:cNvPr id="10" name="TextBox 9"/>
          <p:cNvSpPr txBox="1"/>
          <p:nvPr/>
        </p:nvSpPr>
        <p:spPr bwMode="gray">
          <a:xfrm>
            <a:off x="3349344" y="4046906"/>
            <a:ext cx="976064"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L2TP client</a:t>
            </a:r>
          </a:p>
          <a:p>
            <a:pPr algn="ctr" fontAlgn="ctr"/>
            <a:r>
              <a:rPr lang="en-US" sz="1200" dirty="0">
                <a:latin typeface="Huawei Sans" panose="020C0503030203020204" pitchFamily="34" charset="0"/>
              </a:rPr>
              <a:t>(LAC)</a:t>
            </a:r>
          </a:p>
        </p:txBody>
      </p:sp>
      <p:pic>
        <p:nvPicPr>
          <p:cNvPr id="13" name="图片 51" descr="交换机.png"/>
          <p:cNvPicPr>
            <a:picLocks noChangeAspect="1"/>
          </p:cNvPicPr>
          <p:nvPr/>
        </p:nvPicPr>
        <p:blipFill>
          <a:blip r:embed="rId5" cstate="print"/>
          <a:stretch>
            <a:fillRect/>
          </a:stretch>
        </p:blipFill>
        <p:spPr bwMode="gray">
          <a:xfrm>
            <a:off x="2622188" y="4504897"/>
            <a:ext cx="540000" cy="441817"/>
          </a:xfrm>
          <a:prstGeom prst="rect">
            <a:avLst/>
          </a:prstGeom>
        </p:spPr>
      </p:pic>
      <p:sp>
        <p:nvSpPr>
          <p:cNvPr id="14" name="TextBox 13"/>
          <p:cNvSpPr txBox="1"/>
          <p:nvPr/>
        </p:nvSpPr>
        <p:spPr bwMode="gray">
          <a:xfrm>
            <a:off x="2498433" y="4310978"/>
            <a:ext cx="1095840" cy="227159"/>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900" dirty="0">
                <a:latin typeface="Huawei Sans" panose="020C0503030203020204" pitchFamily="34" charset="0"/>
              </a:rPr>
              <a:t>Enterprise branch</a:t>
            </a:r>
          </a:p>
        </p:txBody>
      </p:sp>
      <p:sp>
        <p:nvSpPr>
          <p:cNvPr id="15" name="TextBox 14"/>
          <p:cNvSpPr txBox="1"/>
          <p:nvPr/>
        </p:nvSpPr>
        <p:spPr bwMode="gray">
          <a:xfrm>
            <a:off x="9063699" y="4270498"/>
            <a:ext cx="355253" cy="227159"/>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900" dirty="0">
                <a:latin typeface="Huawei Sans" panose="020C0503030203020204" pitchFamily="34" charset="0"/>
              </a:rPr>
              <a:t>HQ</a:t>
            </a:r>
          </a:p>
        </p:txBody>
      </p:sp>
      <p:cxnSp>
        <p:nvCxnSpPr>
          <p:cNvPr id="16" name="Straight Connector 15"/>
          <p:cNvCxnSpPr>
            <a:cxnSpLocks/>
            <a:endCxn id="5" idx="3"/>
          </p:cNvCxnSpPr>
          <p:nvPr/>
        </p:nvCxnSpPr>
        <p:spPr bwMode="gray">
          <a:xfrm flipH="1">
            <a:off x="4107376" y="4719190"/>
            <a:ext cx="1218249"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9" name="Straight Connector 18"/>
          <p:cNvCxnSpPr>
            <a:cxnSpLocks/>
            <a:stCxn id="7" idx="1"/>
          </p:cNvCxnSpPr>
          <p:nvPr/>
        </p:nvCxnSpPr>
        <p:spPr bwMode="gray">
          <a:xfrm flipH="1">
            <a:off x="6838989" y="4719190"/>
            <a:ext cx="1132380"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28" name="图片 56" descr="管理型无线虚链路-蓝.png"/>
          <p:cNvPicPr>
            <a:picLocks noChangeAspect="1"/>
          </p:cNvPicPr>
          <p:nvPr/>
        </p:nvPicPr>
        <p:blipFill>
          <a:blip r:embed="rId6" cstate="print"/>
          <a:stretch>
            <a:fillRect/>
          </a:stretch>
        </p:blipFill>
        <p:spPr bwMode="gray">
          <a:xfrm>
            <a:off x="3994709" y="5653958"/>
            <a:ext cx="539607" cy="441818"/>
          </a:xfrm>
          <a:prstGeom prst="rect">
            <a:avLst/>
          </a:prstGeom>
        </p:spPr>
      </p:pic>
      <p:cxnSp>
        <p:nvCxnSpPr>
          <p:cNvPr id="29" name="Straight Connector 28"/>
          <p:cNvCxnSpPr>
            <a:cxnSpLocks/>
            <a:stCxn id="28" idx="3"/>
          </p:cNvCxnSpPr>
          <p:nvPr/>
        </p:nvCxnSpPr>
        <p:spPr bwMode="gray">
          <a:xfrm flipV="1">
            <a:off x="4534316" y="5055833"/>
            <a:ext cx="1793304" cy="81903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31" name="Can 225"/>
          <p:cNvSpPr/>
          <p:nvPr/>
        </p:nvSpPr>
        <p:spPr bwMode="gray">
          <a:xfrm rot="5400000" flipH="1">
            <a:off x="5948330" y="2778876"/>
            <a:ext cx="182222" cy="3852005"/>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Can 225"/>
          <p:cNvSpPr/>
          <p:nvPr/>
        </p:nvSpPr>
        <p:spPr bwMode="gray">
          <a:xfrm rot="4334451" flipH="1">
            <a:off x="6169219" y="3668720"/>
            <a:ext cx="182222" cy="3510064"/>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22"/>
          <p:cNvSpPr txBox="1"/>
          <p:nvPr/>
        </p:nvSpPr>
        <p:spPr bwMode="gray">
          <a:xfrm>
            <a:off x="5468384" y="4568215"/>
            <a:ext cx="104454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solidFill>
                  <a:schemeClr val="bg1"/>
                </a:solidFill>
                <a:latin typeface="Huawei Sans" panose="020C0503030203020204" pitchFamily="34" charset="0"/>
              </a:rPr>
              <a:t>L2TP Tunnel</a:t>
            </a:r>
            <a:endParaRPr lang="en-US" altLang="zh-CN" sz="1200" dirty="0">
              <a:solidFill>
                <a:schemeClr val="bg1"/>
              </a:solidFill>
              <a:latin typeface="Huawei Sans" panose="020C0503030203020204" pitchFamily="34" charset="0"/>
            </a:endParaRPr>
          </a:p>
        </p:txBody>
      </p:sp>
      <p:sp>
        <p:nvSpPr>
          <p:cNvPr id="32" name="TextBox 31"/>
          <p:cNvSpPr txBox="1"/>
          <p:nvPr/>
        </p:nvSpPr>
        <p:spPr bwMode="gray">
          <a:xfrm rot="20510077">
            <a:off x="5905458" y="5233114"/>
            <a:ext cx="104454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solidFill>
                  <a:schemeClr val="bg1"/>
                </a:solidFill>
                <a:latin typeface="Huawei Sans" panose="020C0503030203020204" pitchFamily="34" charset="0"/>
              </a:rPr>
              <a:t>L2TP Tunnel</a:t>
            </a:r>
            <a:endParaRPr lang="en-US" altLang="zh-CN" sz="1200" dirty="0">
              <a:solidFill>
                <a:schemeClr val="bg1"/>
              </a:solidFill>
              <a:latin typeface="Huawei Sans" panose="020C0503030203020204" pitchFamily="34" charset="0"/>
            </a:endParaRPr>
          </a:p>
        </p:txBody>
      </p:sp>
      <p:grpSp>
        <p:nvGrpSpPr>
          <p:cNvPr id="27" name="Group 51"/>
          <p:cNvGrpSpPr/>
          <p:nvPr/>
        </p:nvGrpSpPr>
        <p:grpSpPr bwMode="gray">
          <a:xfrm>
            <a:off x="7555615" y="52232"/>
            <a:ext cx="4346140" cy="324000"/>
            <a:chOff x="6574396" y="121552"/>
            <a:chExt cx="4346140" cy="324000"/>
          </a:xfrm>
        </p:grpSpPr>
        <p:sp>
          <p:nvSpPr>
            <p:cNvPr id="34" name="五边形 24"/>
            <p:cNvSpPr/>
            <p:nvPr/>
          </p:nvSpPr>
          <p:spPr bwMode="gray">
            <a:xfrm>
              <a:off x="6574396" y="121552"/>
              <a:ext cx="1526032"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b="1" dirty="0">
                  <a:solidFill>
                    <a:schemeClr val="bg1"/>
                  </a:solidFill>
                  <a:latin typeface="Huawei Sans" panose="020C0503030203020204" pitchFamily="34" charset="0"/>
                </a:rPr>
                <a:t>Access VPN Overview</a:t>
              </a:r>
            </a:p>
          </p:txBody>
        </p:sp>
        <p:sp>
          <p:nvSpPr>
            <p:cNvPr id="35" name="燕尾形 25"/>
            <p:cNvSpPr/>
            <p:nvPr/>
          </p:nvSpPr>
          <p:spPr bwMode="gray">
            <a:xfrm>
              <a:off x="8026335" y="121552"/>
              <a:ext cx="1442263"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36"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1046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Application of Access VPN on the Live Network</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Access VPN is mainly used for remote access of intranet users, and L2TP over IPsec is most widely used.</a:t>
            </a:r>
            <a:endParaRPr lang="en-US" altLang="zh-CN" sz="1800" dirty="0">
              <a:latin typeface="Huawei Sans" panose="020C0503030203020204" pitchFamily="34" charset="0"/>
            </a:endParaRPr>
          </a:p>
          <a:p>
            <a:pPr algn="l"/>
            <a:r>
              <a:rPr lang="en-US" sz="1800" dirty="0">
                <a:latin typeface="Huawei Sans" panose="020C0503030203020204" pitchFamily="34" charset="0"/>
              </a:rPr>
              <a:t>PPTP requires the support of the Windows operating system. In addition, the IP address of the Windows server on the intranet needs to be mapped through NAT for extranet access. Therefore, PPTP is difficult to deploy and is seldom used.</a:t>
            </a:r>
          </a:p>
        </p:txBody>
      </p:sp>
      <p:sp>
        <p:nvSpPr>
          <p:cNvPr id="9" name="圆角矩形 75"/>
          <p:cNvSpPr/>
          <p:nvPr/>
        </p:nvSpPr>
        <p:spPr bwMode="gray">
          <a:xfrm>
            <a:off x="990600" y="2901659"/>
            <a:ext cx="10252061"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600" dirty="0">
                <a:solidFill>
                  <a:srgbClr val="30B5C5"/>
                </a:solidFill>
                <a:latin typeface="Huawei Sans" panose="020C0503030203020204" pitchFamily="34" charset="0"/>
              </a:rPr>
              <a:t>Application of L2TP over IPsec on the live network</a:t>
            </a:r>
          </a:p>
        </p:txBody>
      </p:sp>
      <p:sp>
        <p:nvSpPr>
          <p:cNvPr id="10" name="圆角矩形 75"/>
          <p:cNvSpPr/>
          <p:nvPr/>
        </p:nvSpPr>
        <p:spPr bwMode="gray">
          <a:xfrm>
            <a:off x="990600" y="3335946"/>
            <a:ext cx="10252061" cy="280602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rPr>
              <a:t>L2TP connections can also be used between branch sites. However, L2TP cannot transmit multicast data between the headquarters and branches. Therefore, L2TP is mainly used for remote user access on the live network.</a:t>
            </a:r>
          </a:p>
        </p:txBody>
      </p:sp>
      <p:sp>
        <p:nvSpPr>
          <p:cNvPr id="11" name="Freeform 159"/>
          <p:cNvSpPr/>
          <p:nvPr/>
        </p:nvSpPr>
        <p:spPr bwMode="gray">
          <a:xfrm flipH="1">
            <a:off x="8102436" y="3911357"/>
            <a:ext cx="1499897" cy="7840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12"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710014" y="4209283"/>
            <a:ext cx="540000" cy="442800"/>
          </a:xfrm>
          <a:prstGeom prst="rect">
            <a:avLst/>
          </a:prstGeom>
        </p:spPr>
      </p:pic>
      <p:pic>
        <p:nvPicPr>
          <p:cNvPr id="13" name="图片 42" descr="大型网管-蓝.png"/>
          <p:cNvPicPr>
            <a:picLocks noChangeAspect="1"/>
          </p:cNvPicPr>
          <p:nvPr/>
        </p:nvPicPr>
        <p:blipFill>
          <a:blip r:embed="rId4" cstate="print"/>
          <a:stretch>
            <a:fillRect/>
          </a:stretch>
        </p:blipFill>
        <p:spPr bwMode="gray">
          <a:xfrm>
            <a:off x="8710168" y="4233608"/>
            <a:ext cx="539607" cy="441817"/>
          </a:xfrm>
          <a:prstGeom prst="rect">
            <a:avLst/>
          </a:prstGeom>
        </p:spPr>
      </p:pic>
      <p:sp>
        <p:nvSpPr>
          <p:cNvPr id="15" name="TextBox 14"/>
          <p:cNvSpPr txBox="1"/>
          <p:nvPr/>
        </p:nvSpPr>
        <p:spPr bwMode="gray">
          <a:xfrm>
            <a:off x="8556871" y="3968528"/>
            <a:ext cx="41456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HQ</a:t>
            </a:r>
          </a:p>
        </p:txBody>
      </p:sp>
      <p:pic>
        <p:nvPicPr>
          <p:cNvPr id="16" name="图片 56" descr="管理型无线虚链路-蓝.png"/>
          <p:cNvPicPr>
            <a:picLocks noChangeAspect="1"/>
          </p:cNvPicPr>
          <p:nvPr/>
        </p:nvPicPr>
        <p:blipFill>
          <a:blip r:embed="rId5" cstate="print"/>
          <a:stretch>
            <a:fillRect/>
          </a:stretch>
        </p:blipFill>
        <p:spPr bwMode="gray">
          <a:xfrm>
            <a:off x="2986391" y="3767465"/>
            <a:ext cx="539607" cy="441818"/>
          </a:xfrm>
          <a:prstGeom prst="rect">
            <a:avLst/>
          </a:prstGeom>
        </p:spPr>
      </p:pic>
      <p:cxnSp>
        <p:nvCxnSpPr>
          <p:cNvPr id="17" name="Straight Connector 16"/>
          <p:cNvCxnSpPr>
            <a:stCxn id="16" idx="3"/>
            <a:endCxn id="20" idx="23"/>
          </p:cNvCxnSpPr>
          <p:nvPr/>
        </p:nvCxnSpPr>
        <p:spPr bwMode="gray">
          <a:xfrm>
            <a:off x="3525998" y="3988374"/>
            <a:ext cx="1760893" cy="22124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20" name="Freeform 159"/>
          <p:cNvSpPr/>
          <p:nvPr/>
        </p:nvSpPr>
        <p:spPr bwMode="gray">
          <a:xfrm flipH="1">
            <a:off x="5064270" y="3893295"/>
            <a:ext cx="1499897" cy="7840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Internet</a:t>
            </a:r>
          </a:p>
        </p:txBody>
      </p:sp>
      <p:cxnSp>
        <p:nvCxnSpPr>
          <p:cNvPr id="22" name="Straight Connector 21"/>
          <p:cNvCxnSpPr>
            <a:stCxn id="20" idx="8"/>
            <a:endCxn id="12" idx="1"/>
          </p:cNvCxnSpPr>
          <p:nvPr/>
        </p:nvCxnSpPr>
        <p:spPr bwMode="gray">
          <a:xfrm>
            <a:off x="6564167" y="4428712"/>
            <a:ext cx="1145847"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25" name="TextBox 24"/>
          <p:cNvSpPr txBox="1"/>
          <p:nvPr/>
        </p:nvSpPr>
        <p:spPr bwMode="gray">
          <a:xfrm>
            <a:off x="7709810" y="3936234"/>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LNS</a:t>
            </a:r>
            <a:endParaRPr lang="en-US" altLang="zh-CN" sz="1200" dirty="0">
              <a:latin typeface="Huawei Sans" panose="020C0503030203020204" pitchFamily="34" charset="0"/>
            </a:endParaRPr>
          </a:p>
        </p:txBody>
      </p:sp>
      <p:sp>
        <p:nvSpPr>
          <p:cNvPr id="26" name="TextBox 25"/>
          <p:cNvSpPr txBox="1"/>
          <p:nvPr/>
        </p:nvSpPr>
        <p:spPr bwMode="gray">
          <a:xfrm>
            <a:off x="2484271" y="3441847"/>
            <a:ext cx="154788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Traveling employee</a:t>
            </a:r>
          </a:p>
        </p:txBody>
      </p:sp>
      <p:pic>
        <p:nvPicPr>
          <p:cNvPr id="28" name="图片 56" descr="管理型无线虚链路-蓝.png"/>
          <p:cNvPicPr>
            <a:picLocks noChangeAspect="1"/>
          </p:cNvPicPr>
          <p:nvPr/>
        </p:nvPicPr>
        <p:blipFill>
          <a:blip r:embed="rId5" cstate="print"/>
          <a:stretch>
            <a:fillRect/>
          </a:stretch>
        </p:blipFill>
        <p:spPr bwMode="gray">
          <a:xfrm>
            <a:off x="2983414" y="4774252"/>
            <a:ext cx="539607" cy="441818"/>
          </a:xfrm>
          <a:prstGeom prst="rect">
            <a:avLst/>
          </a:prstGeom>
        </p:spPr>
      </p:pic>
      <p:sp>
        <p:nvSpPr>
          <p:cNvPr id="29" name="TextBox 28"/>
          <p:cNvSpPr txBox="1"/>
          <p:nvPr/>
        </p:nvSpPr>
        <p:spPr bwMode="gray">
          <a:xfrm>
            <a:off x="2484271" y="4448634"/>
            <a:ext cx="154788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Traveling employee</a:t>
            </a:r>
          </a:p>
        </p:txBody>
      </p:sp>
      <p:cxnSp>
        <p:nvCxnSpPr>
          <p:cNvPr id="30" name="Straight Connector 29"/>
          <p:cNvCxnSpPr>
            <a:stCxn id="28" idx="3"/>
            <a:endCxn id="20" idx="20"/>
          </p:cNvCxnSpPr>
          <p:nvPr/>
        </p:nvCxnSpPr>
        <p:spPr bwMode="gray">
          <a:xfrm flipV="1">
            <a:off x="3523021" y="4672574"/>
            <a:ext cx="1726732" cy="32258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31" name="Can 225"/>
          <p:cNvSpPr/>
          <p:nvPr/>
        </p:nvSpPr>
        <p:spPr bwMode="gray">
          <a:xfrm rot="5765989" flipH="1">
            <a:off x="5529857" y="1987195"/>
            <a:ext cx="182222" cy="4200310"/>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Can 225"/>
          <p:cNvSpPr/>
          <p:nvPr/>
        </p:nvSpPr>
        <p:spPr bwMode="gray">
          <a:xfrm rot="15749390" flipH="1" flipV="1">
            <a:off x="5533757" y="2721976"/>
            <a:ext cx="182222" cy="4200310"/>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36"/>
          <p:cNvSpPr txBox="1"/>
          <p:nvPr/>
        </p:nvSpPr>
        <p:spPr bwMode="gray">
          <a:xfrm rot="366679">
            <a:off x="5070309" y="3969259"/>
            <a:ext cx="129781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solidFill>
                  <a:schemeClr val="bg1"/>
                </a:solidFill>
                <a:latin typeface="Huawei Sans" panose="020C0503030203020204" pitchFamily="34" charset="0"/>
              </a:rPr>
              <a:t>L2TP Over IPsec</a:t>
            </a:r>
            <a:endParaRPr lang="en-US" altLang="zh-CN" sz="1200" dirty="0">
              <a:solidFill>
                <a:schemeClr val="bg1"/>
              </a:solidFill>
              <a:latin typeface="Huawei Sans" panose="020C0503030203020204" pitchFamily="34" charset="0"/>
            </a:endParaRPr>
          </a:p>
        </p:txBody>
      </p:sp>
      <p:sp>
        <p:nvSpPr>
          <p:cNvPr id="38" name="TextBox 37"/>
          <p:cNvSpPr txBox="1"/>
          <p:nvPr/>
        </p:nvSpPr>
        <p:spPr bwMode="gray">
          <a:xfrm rot="21102052">
            <a:off x="5015159" y="4670553"/>
            <a:ext cx="131384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solidFill>
                  <a:schemeClr val="bg1"/>
                </a:solidFill>
                <a:latin typeface="Huawei Sans" panose="020C0503030203020204" pitchFamily="34" charset="0"/>
              </a:rPr>
              <a:t>L2TP Over IPsec</a:t>
            </a:r>
            <a:endParaRPr lang="en-US" altLang="zh-CN" sz="1200" dirty="0">
              <a:solidFill>
                <a:schemeClr val="bg1"/>
              </a:solidFill>
              <a:latin typeface="Huawei Sans" panose="020C0503030203020204" pitchFamily="34" charset="0"/>
            </a:endParaRPr>
          </a:p>
        </p:txBody>
      </p:sp>
      <p:grpSp>
        <p:nvGrpSpPr>
          <p:cNvPr id="27" name="Group 51"/>
          <p:cNvGrpSpPr/>
          <p:nvPr/>
        </p:nvGrpSpPr>
        <p:grpSpPr bwMode="gray">
          <a:xfrm>
            <a:off x="7555615" y="52232"/>
            <a:ext cx="4346140" cy="324000"/>
            <a:chOff x="6574396" y="121552"/>
            <a:chExt cx="4346140" cy="324000"/>
          </a:xfrm>
        </p:grpSpPr>
        <p:sp>
          <p:nvSpPr>
            <p:cNvPr id="33" name="五边形 24"/>
            <p:cNvSpPr/>
            <p:nvPr/>
          </p:nvSpPr>
          <p:spPr bwMode="gray">
            <a:xfrm>
              <a:off x="6574396" y="121552"/>
              <a:ext cx="1526032"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b="1" dirty="0">
                  <a:solidFill>
                    <a:schemeClr val="bg1"/>
                  </a:solidFill>
                  <a:latin typeface="Huawei Sans" panose="020C0503030203020204" pitchFamily="34" charset="0"/>
                </a:rPr>
                <a:t>Access VPN Overview</a:t>
              </a:r>
            </a:p>
          </p:txBody>
        </p:sp>
        <p:sp>
          <p:nvSpPr>
            <p:cNvPr id="34" name="燕尾形 25"/>
            <p:cNvSpPr/>
            <p:nvPr/>
          </p:nvSpPr>
          <p:spPr bwMode="gray">
            <a:xfrm>
              <a:off x="8026335" y="121552"/>
              <a:ext cx="1442263"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35"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6203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59">
            <a:extLst>
              <a:ext uri="{FF2B5EF4-FFF2-40B4-BE49-F238E27FC236}">
                <a16:creationId xmlns:a16="http://schemas.microsoft.com/office/drawing/2014/main" id="{F85E1186-4B99-402B-B6A9-D0E5EDD49281}"/>
              </a:ext>
            </a:extLst>
          </p:cNvPr>
          <p:cNvSpPr/>
          <p:nvPr/>
        </p:nvSpPr>
        <p:spPr bwMode="gray">
          <a:xfrm flipH="1">
            <a:off x="5276506" y="3388196"/>
            <a:ext cx="2358910" cy="12330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800" dirty="0">
                <a:solidFill>
                  <a:schemeClr val="tx1"/>
                </a:solidFill>
                <a:latin typeface="Huawei Sans" panose="020C0503030203020204" pitchFamily="34" charset="0"/>
              </a:rPr>
              <a:t>Internet</a:t>
            </a:r>
            <a:endParaRPr lang="en-US" sz="1800" dirty="0">
              <a:solidFill>
                <a:schemeClr val="tx1"/>
              </a:solidFill>
              <a:latin typeface="Huawei Sans" panose="020C0503030203020204" pitchFamily="34" charset="0"/>
              <a:ea typeface="方正兰亭黑简体" panose="02000000000000000000" pitchFamily="2" charset="-122"/>
            </a:endParaRPr>
          </a:p>
        </p:txBody>
      </p:sp>
      <p:sp>
        <p:nvSpPr>
          <p:cNvPr id="2" name="Title 1"/>
          <p:cNvSpPr>
            <a:spLocks noGrp="1"/>
          </p:cNvSpPr>
          <p:nvPr>
            <p:ph type="title"/>
          </p:nvPr>
        </p:nvSpPr>
        <p:spPr bwMode="gray"/>
        <p:txBody>
          <a:bodyPr/>
          <a:lstStyle/>
          <a:p>
            <a:pPr fontAlgn="ctr"/>
            <a:r>
              <a:rPr lang="en-US" dirty="0">
                <a:latin typeface="Huawei Sans" panose="020C0503030203020204" pitchFamily="34" charset="0"/>
              </a:rPr>
              <a:t>Intranet VPN Overview</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Intranet VPN technology is used to construct a VPN between gateways based on the Internet. The main technologies used are GRE and DSVPN.</a:t>
            </a:r>
            <a:endParaRPr lang="en-US" altLang="zh-CN" sz="1800" dirty="0">
              <a:latin typeface="Huawei Sans" panose="020C0503030203020204" pitchFamily="34" charset="0"/>
            </a:endParaRPr>
          </a:p>
          <a:p>
            <a:pPr algn="l"/>
            <a:r>
              <a:rPr lang="en-US" sz="1800" dirty="0">
                <a:latin typeface="Huawei Sans" panose="020C0503030203020204" pitchFamily="34" charset="0"/>
              </a:rPr>
              <a:t>GRE and DSVPN technologies are used to establish a VPs between enterprise branches and the headquarters.</a:t>
            </a:r>
          </a:p>
        </p:txBody>
      </p:sp>
      <p:sp>
        <p:nvSpPr>
          <p:cNvPr id="53" name="Freeform 159"/>
          <p:cNvSpPr/>
          <p:nvPr/>
        </p:nvSpPr>
        <p:spPr bwMode="gray">
          <a:xfrm flipH="1">
            <a:off x="8752507" y="2604461"/>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56" name="Freeform 159"/>
          <p:cNvSpPr/>
          <p:nvPr/>
        </p:nvSpPr>
        <p:spPr bwMode="gray">
          <a:xfrm flipH="1">
            <a:off x="1332267" y="2735051"/>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57" name="图片 73" descr="PC.png"/>
          <p:cNvPicPr>
            <a:picLocks noChangeAspect="1"/>
          </p:cNvPicPr>
          <p:nvPr/>
        </p:nvPicPr>
        <p:blipFill>
          <a:blip r:embed="rId3" cstate="print"/>
          <a:stretch>
            <a:fillRect/>
          </a:stretch>
        </p:blipFill>
        <p:spPr bwMode="gray">
          <a:xfrm>
            <a:off x="1699146" y="2767083"/>
            <a:ext cx="539063" cy="414000"/>
          </a:xfrm>
          <a:prstGeom prst="rect">
            <a:avLst/>
          </a:prstGeom>
        </p:spPr>
      </p:pic>
      <p:pic>
        <p:nvPicPr>
          <p:cNvPr id="58" name="图片 73" descr="PC.png"/>
          <p:cNvPicPr>
            <a:picLocks noChangeAspect="1"/>
          </p:cNvPicPr>
          <p:nvPr/>
        </p:nvPicPr>
        <p:blipFill>
          <a:blip r:embed="rId3" cstate="print"/>
          <a:stretch>
            <a:fillRect/>
          </a:stretch>
        </p:blipFill>
        <p:spPr bwMode="gray">
          <a:xfrm>
            <a:off x="1699147" y="3550618"/>
            <a:ext cx="539063" cy="414000"/>
          </a:xfrm>
          <a:prstGeom prst="rect">
            <a:avLst/>
          </a:prstGeom>
        </p:spPr>
      </p:pic>
      <p:pic>
        <p:nvPicPr>
          <p:cNvPr id="60" name="图片 42" descr="大型网管-蓝.png"/>
          <p:cNvPicPr>
            <a:picLocks noChangeAspect="1"/>
          </p:cNvPicPr>
          <p:nvPr/>
        </p:nvPicPr>
        <p:blipFill>
          <a:blip r:embed="rId4" cstate="print"/>
          <a:stretch>
            <a:fillRect/>
          </a:stretch>
        </p:blipFill>
        <p:spPr bwMode="gray">
          <a:xfrm>
            <a:off x="2777045" y="3346693"/>
            <a:ext cx="539607" cy="441817"/>
          </a:xfrm>
          <a:prstGeom prst="rect">
            <a:avLst/>
          </a:prstGeom>
        </p:spPr>
      </p:pic>
      <p:pic>
        <p:nvPicPr>
          <p:cNvPr id="66"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366331" y="3256814"/>
            <a:ext cx="540000" cy="442800"/>
          </a:xfrm>
          <a:prstGeom prst="rect">
            <a:avLst/>
          </a:prstGeom>
        </p:spPr>
      </p:pic>
      <p:pic>
        <p:nvPicPr>
          <p:cNvPr id="70" name="图片 42" descr="大型网管-蓝.png"/>
          <p:cNvPicPr>
            <a:picLocks noChangeAspect="1"/>
          </p:cNvPicPr>
          <p:nvPr/>
        </p:nvPicPr>
        <p:blipFill>
          <a:blip r:embed="rId4" cstate="print"/>
          <a:stretch>
            <a:fillRect/>
          </a:stretch>
        </p:blipFill>
        <p:spPr bwMode="gray">
          <a:xfrm>
            <a:off x="9299015" y="3248957"/>
            <a:ext cx="539607" cy="441817"/>
          </a:xfrm>
          <a:prstGeom prst="rect">
            <a:avLst/>
          </a:prstGeom>
        </p:spPr>
      </p:pic>
      <p:pic>
        <p:nvPicPr>
          <p:cNvPr id="75" name="图片 73" descr="PC.png"/>
          <p:cNvPicPr>
            <a:picLocks noChangeAspect="1"/>
          </p:cNvPicPr>
          <p:nvPr/>
        </p:nvPicPr>
        <p:blipFill>
          <a:blip r:embed="rId3" cstate="print"/>
          <a:stretch>
            <a:fillRect/>
          </a:stretch>
        </p:blipFill>
        <p:spPr bwMode="gray">
          <a:xfrm>
            <a:off x="10145480" y="2667560"/>
            <a:ext cx="539063" cy="414000"/>
          </a:xfrm>
          <a:prstGeom prst="rect">
            <a:avLst/>
          </a:prstGeom>
        </p:spPr>
      </p:pic>
      <p:pic>
        <p:nvPicPr>
          <p:cNvPr id="88" name="图片 73" descr="PC.png"/>
          <p:cNvPicPr>
            <a:picLocks noChangeAspect="1"/>
          </p:cNvPicPr>
          <p:nvPr/>
        </p:nvPicPr>
        <p:blipFill>
          <a:blip r:embed="rId3" cstate="print"/>
          <a:stretch>
            <a:fillRect/>
          </a:stretch>
        </p:blipFill>
        <p:spPr bwMode="gray">
          <a:xfrm>
            <a:off x="10193790" y="3451095"/>
            <a:ext cx="539063" cy="414000"/>
          </a:xfrm>
          <a:prstGeom prst="rect">
            <a:avLst/>
          </a:prstGeom>
        </p:spPr>
      </p:pic>
      <p:cxnSp>
        <p:nvCxnSpPr>
          <p:cNvPr id="96" name="Straight Connector 95"/>
          <p:cNvCxnSpPr>
            <a:cxnSpLocks/>
            <a:stCxn id="124" idx="3"/>
          </p:cNvCxnSpPr>
          <p:nvPr/>
        </p:nvCxnSpPr>
        <p:spPr bwMode="gray">
          <a:xfrm>
            <a:off x="3992664" y="3570276"/>
            <a:ext cx="1319688" cy="51048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97" name="Straight Connector 96"/>
          <p:cNvCxnSpPr>
            <a:cxnSpLocks/>
            <a:stCxn id="40" idx="7"/>
            <a:endCxn id="66" idx="1"/>
          </p:cNvCxnSpPr>
          <p:nvPr/>
        </p:nvCxnSpPr>
        <p:spPr bwMode="gray">
          <a:xfrm flipV="1">
            <a:off x="7398697" y="3478214"/>
            <a:ext cx="967634" cy="39175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112" name="TextBox 111"/>
          <p:cNvSpPr txBox="1"/>
          <p:nvPr/>
        </p:nvSpPr>
        <p:spPr bwMode="gray">
          <a:xfrm>
            <a:off x="1367166" y="2827776"/>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3" name="TextBox 112"/>
          <p:cNvSpPr txBox="1"/>
          <p:nvPr/>
        </p:nvSpPr>
        <p:spPr bwMode="gray">
          <a:xfrm>
            <a:off x="1358206" y="3610938"/>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4" name="TextBox 113"/>
          <p:cNvSpPr txBox="1"/>
          <p:nvPr/>
        </p:nvSpPr>
        <p:spPr bwMode="gray">
          <a:xfrm>
            <a:off x="10657337" y="2737897"/>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5" name="TextBox 114"/>
          <p:cNvSpPr txBox="1"/>
          <p:nvPr/>
        </p:nvSpPr>
        <p:spPr bwMode="gray">
          <a:xfrm>
            <a:off x="10712484" y="3521059"/>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6" name="TextBox 115"/>
          <p:cNvSpPr txBox="1"/>
          <p:nvPr/>
        </p:nvSpPr>
        <p:spPr bwMode="gray">
          <a:xfrm>
            <a:off x="2355006" y="2918414"/>
            <a:ext cx="101790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Enterprise branch</a:t>
            </a:r>
            <a:endParaRPr lang="en-US" altLang="zh-CN" sz="1400" dirty="0">
              <a:latin typeface="Huawei Sans" panose="020C0503030203020204" pitchFamily="34" charset="0"/>
            </a:endParaRPr>
          </a:p>
        </p:txBody>
      </p:sp>
      <p:sp>
        <p:nvSpPr>
          <p:cNvPr id="117" name="TextBox 116"/>
          <p:cNvSpPr txBox="1"/>
          <p:nvPr/>
        </p:nvSpPr>
        <p:spPr bwMode="gray">
          <a:xfrm>
            <a:off x="9361536" y="2870061"/>
            <a:ext cx="41456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HQ</a:t>
            </a:r>
            <a:endParaRPr lang="en-US" altLang="zh-CN" sz="1400" dirty="0">
              <a:latin typeface="Huawei Sans" panose="020C0503030203020204" pitchFamily="34" charset="0"/>
            </a:endParaRPr>
          </a:p>
        </p:txBody>
      </p:sp>
      <p:pic>
        <p:nvPicPr>
          <p:cNvPr id="124"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452664" y="3348876"/>
            <a:ext cx="540000" cy="442800"/>
          </a:xfrm>
          <a:prstGeom prst="rect">
            <a:avLst/>
          </a:prstGeom>
        </p:spPr>
      </p:pic>
      <p:sp>
        <p:nvSpPr>
          <p:cNvPr id="125" name="Freeform 159"/>
          <p:cNvSpPr/>
          <p:nvPr/>
        </p:nvSpPr>
        <p:spPr bwMode="gray">
          <a:xfrm flipH="1">
            <a:off x="2708594" y="4956999"/>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126" name="图片 73" descr="PC.png"/>
          <p:cNvPicPr>
            <a:picLocks noChangeAspect="1"/>
          </p:cNvPicPr>
          <p:nvPr/>
        </p:nvPicPr>
        <p:blipFill>
          <a:blip r:embed="rId3" cstate="print"/>
          <a:stretch>
            <a:fillRect/>
          </a:stretch>
        </p:blipFill>
        <p:spPr bwMode="gray">
          <a:xfrm>
            <a:off x="3075473" y="4989031"/>
            <a:ext cx="539063" cy="414000"/>
          </a:xfrm>
          <a:prstGeom prst="rect">
            <a:avLst/>
          </a:prstGeom>
        </p:spPr>
      </p:pic>
      <p:pic>
        <p:nvPicPr>
          <p:cNvPr id="127" name="图片 73" descr="PC.png"/>
          <p:cNvPicPr>
            <a:picLocks noChangeAspect="1"/>
          </p:cNvPicPr>
          <p:nvPr/>
        </p:nvPicPr>
        <p:blipFill>
          <a:blip r:embed="rId3" cstate="print"/>
          <a:stretch>
            <a:fillRect/>
          </a:stretch>
        </p:blipFill>
        <p:spPr bwMode="gray">
          <a:xfrm>
            <a:off x="3075474" y="5772566"/>
            <a:ext cx="539063" cy="414000"/>
          </a:xfrm>
          <a:prstGeom prst="rect">
            <a:avLst/>
          </a:prstGeom>
        </p:spPr>
      </p:pic>
      <p:pic>
        <p:nvPicPr>
          <p:cNvPr id="128" name="图片 42" descr="大型网管-蓝.png"/>
          <p:cNvPicPr>
            <a:picLocks noChangeAspect="1"/>
          </p:cNvPicPr>
          <p:nvPr/>
        </p:nvPicPr>
        <p:blipFill>
          <a:blip r:embed="rId4" cstate="print"/>
          <a:stretch>
            <a:fillRect/>
          </a:stretch>
        </p:blipFill>
        <p:spPr bwMode="gray">
          <a:xfrm>
            <a:off x="4153372" y="5568641"/>
            <a:ext cx="539607" cy="441817"/>
          </a:xfrm>
          <a:prstGeom prst="rect">
            <a:avLst/>
          </a:prstGeom>
        </p:spPr>
      </p:pic>
      <p:sp>
        <p:nvSpPr>
          <p:cNvPr id="129" name="TextBox 128"/>
          <p:cNvSpPr txBox="1"/>
          <p:nvPr/>
        </p:nvSpPr>
        <p:spPr bwMode="gray">
          <a:xfrm>
            <a:off x="2743493" y="5049724"/>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30" name="TextBox 129"/>
          <p:cNvSpPr txBox="1"/>
          <p:nvPr/>
        </p:nvSpPr>
        <p:spPr bwMode="gray">
          <a:xfrm>
            <a:off x="2734533" y="5832886"/>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31" name="TextBox 130"/>
          <p:cNvSpPr txBox="1"/>
          <p:nvPr/>
        </p:nvSpPr>
        <p:spPr bwMode="gray">
          <a:xfrm>
            <a:off x="3563360" y="5136532"/>
            <a:ext cx="1307415"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Enterprise branch</a:t>
            </a:r>
            <a:endParaRPr lang="en-US" altLang="zh-CN" sz="1400" dirty="0">
              <a:latin typeface="Huawei Sans" panose="020C0503030203020204" pitchFamily="34" charset="0"/>
            </a:endParaRPr>
          </a:p>
        </p:txBody>
      </p:sp>
      <p:pic>
        <p:nvPicPr>
          <p:cNvPr id="133"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828991" y="5570824"/>
            <a:ext cx="540000" cy="442800"/>
          </a:xfrm>
          <a:prstGeom prst="rect">
            <a:avLst/>
          </a:prstGeom>
        </p:spPr>
      </p:pic>
      <p:cxnSp>
        <p:nvCxnSpPr>
          <p:cNvPr id="134" name="Straight Connector 133"/>
          <p:cNvCxnSpPr>
            <a:cxnSpLocks/>
            <a:stCxn id="133" idx="0"/>
          </p:cNvCxnSpPr>
          <p:nvPr/>
        </p:nvCxnSpPr>
        <p:spPr bwMode="gray">
          <a:xfrm flipV="1">
            <a:off x="5098991" y="4645272"/>
            <a:ext cx="1239369" cy="92555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45" name="Freeform 44"/>
          <p:cNvSpPr/>
          <p:nvPr/>
        </p:nvSpPr>
        <p:spPr bwMode="gray">
          <a:xfrm>
            <a:off x="4107007" y="3359727"/>
            <a:ext cx="4166754" cy="645004"/>
          </a:xfrm>
          <a:custGeom>
            <a:avLst/>
            <a:gdLst>
              <a:gd name="connsiteX0" fmla="*/ 0 w 4166754"/>
              <a:gd name="connsiteY0" fmla="*/ 103909 h 645004"/>
              <a:gd name="connsiteX1" fmla="*/ 2015836 w 4166754"/>
              <a:gd name="connsiteY1" fmla="*/ 644237 h 645004"/>
              <a:gd name="connsiteX2" fmla="*/ 4166754 w 4166754"/>
              <a:gd name="connsiteY2" fmla="*/ 0 h 645004"/>
            </a:gdLst>
            <a:ahLst/>
            <a:cxnLst>
              <a:cxn ang="0">
                <a:pos x="connsiteX0" y="connsiteY0"/>
              </a:cxn>
              <a:cxn ang="0">
                <a:pos x="connsiteX1" y="connsiteY1"/>
              </a:cxn>
              <a:cxn ang="0">
                <a:pos x="connsiteX2" y="connsiteY2"/>
              </a:cxn>
            </a:cxnLst>
            <a:rect l="l" t="t" r="r" b="b"/>
            <a:pathLst>
              <a:path w="4166754" h="645004">
                <a:moveTo>
                  <a:pt x="0" y="103909"/>
                </a:moveTo>
                <a:cubicBezTo>
                  <a:pt x="660688" y="382732"/>
                  <a:pt x="1321377" y="661555"/>
                  <a:pt x="2015836" y="644237"/>
                </a:cubicBezTo>
                <a:cubicBezTo>
                  <a:pt x="2710295" y="626919"/>
                  <a:pt x="4166754" y="0"/>
                  <a:pt x="4166754" y="0"/>
                </a:cubicBezTo>
              </a:path>
            </a:pathLst>
          </a:custGeom>
          <a:noFill/>
          <a:ln w="28575">
            <a:solidFill>
              <a:srgbClr val="FFC000"/>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46" name="Freeform 45"/>
          <p:cNvSpPr/>
          <p:nvPr/>
        </p:nvSpPr>
        <p:spPr bwMode="gray">
          <a:xfrm>
            <a:off x="5343525" y="3619500"/>
            <a:ext cx="2961409" cy="1943100"/>
          </a:xfrm>
          <a:custGeom>
            <a:avLst/>
            <a:gdLst>
              <a:gd name="connsiteX0" fmla="*/ 0 w 2961409"/>
              <a:gd name="connsiteY0" fmla="*/ 1943100 h 1943100"/>
              <a:gd name="connsiteX1" fmla="*/ 1444336 w 2961409"/>
              <a:gd name="connsiteY1" fmla="*/ 810491 h 1943100"/>
              <a:gd name="connsiteX2" fmla="*/ 2961409 w 2961409"/>
              <a:gd name="connsiteY2" fmla="*/ 0 h 1943100"/>
            </a:gdLst>
            <a:ahLst/>
            <a:cxnLst>
              <a:cxn ang="0">
                <a:pos x="connsiteX0" y="connsiteY0"/>
              </a:cxn>
              <a:cxn ang="0">
                <a:pos x="connsiteX1" y="connsiteY1"/>
              </a:cxn>
              <a:cxn ang="0">
                <a:pos x="connsiteX2" y="connsiteY2"/>
              </a:cxn>
            </a:cxnLst>
            <a:rect l="l" t="t" r="r" b="b"/>
            <a:pathLst>
              <a:path w="2961409" h="1943100">
                <a:moveTo>
                  <a:pt x="0" y="1943100"/>
                </a:moveTo>
                <a:cubicBezTo>
                  <a:pt x="475384" y="1538720"/>
                  <a:pt x="950768" y="1134341"/>
                  <a:pt x="1444336" y="810491"/>
                </a:cubicBezTo>
                <a:cubicBezTo>
                  <a:pt x="1937904" y="486641"/>
                  <a:pt x="2961409" y="0"/>
                  <a:pt x="2961409" y="0"/>
                </a:cubicBezTo>
              </a:path>
            </a:pathLst>
          </a:custGeom>
          <a:noFill/>
          <a:ln w="28575">
            <a:solidFill>
              <a:srgbClr val="FFC000"/>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47" name="TextBox 46"/>
          <p:cNvSpPr txBox="1"/>
          <p:nvPr/>
        </p:nvSpPr>
        <p:spPr bwMode="gray">
          <a:xfrm rot="19261659">
            <a:off x="5569802" y="4958152"/>
            <a:ext cx="1192020"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GRE, DSVPN</a:t>
            </a:r>
            <a:endParaRPr lang="en-US" altLang="zh-CN" sz="1400" dirty="0">
              <a:latin typeface="Huawei Sans" panose="020C0503030203020204" pitchFamily="34" charset="0"/>
            </a:endParaRPr>
          </a:p>
        </p:txBody>
      </p:sp>
      <p:sp>
        <p:nvSpPr>
          <p:cNvPr id="135" name="TextBox 134"/>
          <p:cNvSpPr txBox="1"/>
          <p:nvPr/>
        </p:nvSpPr>
        <p:spPr bwMode="gray">
          <a:xfrm rot="1256027">
            <a:off x="4051541" y="3334435"/>
            <a:ext cx="1192020"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GRE, DSVPN</a:t>
            </a:r>
            <a:endParaRPr lang="en-US" altLang="zh-CN" sz="1400" dirty="0">
              <a:latin typeface="Huawei Sans" panose="020C0503030203020204" pitchFamily="34" charset="0"/>
            </a:endParaRPr>
          </a:p>
        </p:txBody>
      </p:sp>
      <p:grpSp>
        <p:nvGrpSpPr>
          <p:cNvPr id="41" name="Group 51"/>
          <p:cNvGrpSpPr/>
          <p:nvPr/>
        </p:nvGrpSpPr>
        <p:grpSpPr bwMode="gray">
          <a:xfrm>
            <a:off x="7555615" y="52232"/>
            <a:ext cx="4346140" cy="324000"/>
            <a:chOff x="6574396" y="121552"/>
            <a:chExt cx="4346140" cy="324000"/>
          </a:xfrm>
        </p:grpSpPr>
        <p:sp>
          <p:nvSpPr>
            <p:cNvPr id="42"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43" name="燕尾形 25"/>
            <p:cNvSpPr/>
            <p:nvPr/>
          </p:nvSpPr>
          <p:spPr bwMode="gray">
            <a:xfrm>
              <a:off x="8027377" y="121552"/>
              <a:ext cx="1442263"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Intranet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44"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25967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gray"/>
        <p:txBody>
          <a:bodyPr/>
          <a:lstStyle/>
          <a:p>
            <a:pPr fontAlgn="ctr"/>
            <a:r>
              <a:rPr lang="en-US" dirty="0">
                <a:latin typeface="Huawei Sans" panose="020C0503030203020204" pitchFamily="34" charset="0"/>
              </a:rPr>
              <a:t>GRE Overview</a:t>
            </a:r>
          </a:p>
        </p:txBody>
      </p:sp>
      <p:sp>
        <p:nvSpPr>
          <p:cNvPr id="5" name="Text Placeholder 4"/>
          <p:cNvSpPr>
            <a:spLocks noGrp="1"/>
          </p:cNvSpPr>
          <p:nvPr>
            <p:ph type="body" sz="quarter" idx="10"/>
          </p:nvPr>
        </p:nvSpPr>
        <p:spPr bwMode="gray"/>
        <p:txBody>
          <a:bodyPr/>
          <a:lstStyle/>
          <a:p>
            <a:pPr algn="l"/>
            <a:r>
              <a:rPr lang="en-US" sz="1800" dirty="0">
                <a:latin typeface="Huawei Sans" panose="020C0503030203020204" pitchFamily="34" charset="0"/>
              </a:rPr>
              <a:t>GRE is used to encapsulate packets of some network layer protocols (such as IP, IPX, and AppleTalk) so that the encapsulated packets can be transmitted over the network on which another network layer protocol is applied.</a:t>
            </a:r>
          </a:p>
          <a:p>
            <a:pPr algn="l"/>
            <a:r>
              <a:rPr lang="en-US" sz="1800" dirty="0">
                <a:latin typeface="Huawei Sans" panose="020C0503030203020204" pitchFamily="34" charset="0"/>
              </a:rPr>
              <a:t>GRE is typically used on networks with a few branch sites.</a:t>
            </a:r>
          </a:p>
        </p:txBody>
      </p:sp>
      <p:sp>
        <p:nvSpPr>
          <p:cNvPr id="18451" name="Rectangle 63"/>
          <p:cNvSpPr>
            <a:spLocks noChangeArrowheads="1"/>
          </p:cNvSpPr>
          <p:nvPr/>
        </p:nvSpPr>
        <p:spPr bwMode="gray">
          <a:xfrm>
            <a:off x="2841736" y="3825044"/>
            <a:ext cx="1090613" cy="365676"/>
          </a:xfrm>
          <a:prstGeom prst="rect">
            <a:avLst/>
          </a:prstGeom>
          <a:solidFill>
            <a:schemeClr val="bg1"/>
          </a:solidFill>
          <a:ln w="19050">
            <a:solidFill>
              <a:srgbClr val="56C4D2"/>
            </a:solidFill>
            <a:miter lim="800000"/>
            <a:headEnd/>
            <a:tailEnd/>
          </a:ln>
        </p:spPr>
        <p:txBody>
          <a:bodyPr wrap="none" lIns="106692" tIns="53346" rIns="106692" bIns="53346" anchor="ctr"/>
          <a:lstStyle/>
          <a:p>
            <a:pPr algn="ctr" defTabSz="1066800" fontAlgn="ctr"/>
            <a:r>
              <a:rPr lang="en-US" sz="1600" b="1" dirty="0">
                <a:latin typeface="Huawei Sans" panose="020C0503030203020204" pitchFamily="34" charset="0"/>
              </a:rPr>
              <a:t>Link layer</a:t>
            </a:r>
          </a:p>
        </p:txBody>
      </p:sp>
      <p:sp>
        <p:nvSpPr>
          <p:cNvPr id="18452" name="Rectangle 64"/>
          <p:cNvSpPr>
            <a:spLocks noChangeArrowheads="1"/>
          </p:cNvSpPr>
          <p:nvPr/>
        </p:nvSpPr>
        <p:spPr bwMode="gray">
          <a:xfrm>
            <a:off x="5027723" y="3830709"/>
            <a:ext cx="1090612" cy="354375"/>
          </a:xfrm>
          <a:prstGeom prst="rect">
            <a:avLst/>
          </a:prstGeom>
          <a:solidFill>
            <a:srgbClr val="56C4D2"/>
          </a:solidFill>
          <a:ln w="25400">
            <a:solidFill>
              <a:srgbClr val="56C4D2"/>
            </a:solidFill>
            <a:miter lim="800000"/>
            <a:headEnd/>
            <a:tailEnd/>
          </a:ln>
        </p:spPr>
        <p:txBody>
          <a:bodyPr wrap="none" lIns="106692" tIns="53346" rIns="106692" bIns="53346" anchor="ctr"/>
          <a:lstStyle/>
          <a:p>
            <a:pPr algn="ctr" defTabSz="1066800" fontAlgn="ctr"/>
            <a:r>
              <a:rPr lang="en-US" sz="1600" b="1" dirty="0">
                <a:solidFill>
                  <a:schemeClr val="bg1"/>
                </a:solidFill>
                <a:latin typeface="Huawei Sans" panose="020C0503030203020204" pitchFamily="34" charset="0"/>
              </a:rPr>
              <a:t>GRE</a:t>
            </a:r>
          </a:p>
        </p:txBody>
      </p:sp>
      <p:sp>
        <p:nvSpPr>
          <p:cNvPr id="18453" name="Rectangle 65"/>
          <p:cNvSpPr>
            <a:spLocks noChangeArrowheads="1"/>
          </p:cNvSpPr>
          <p:nvPr/>
        </p:nvSpPr>
        <p:spPr bwMode="gray">
          <a:xfrm>
            <a:off x="6118335" y="3825041"/>
            <a:ext cx="1092200" cy="366533"/>
          </a:xfrm>
          <a:prstGeom prst="rect">
            <a:avLst/>
          </a:prstGeom>
          <a:solidFill>
            <a:schemeClr val="bg1"/>
          </a:solidFill>
          <a:ln w="19050">
            <a:solidFill>
              <a:srgbClr val="56C4D2"/>
            </a:solidFill>
            <a:miter lim="800000"/>
            <a:headEnd/>
            <a:tailEnd/>
          </a:ln>
        </p:spPr>
        <p:txBody>
          <a:bodyPr wrap="none" lIns="106692" tIns="53346" rIns="106692" bIns="53346" anchor="ctr"/>
          <a:lstStyle/>
          <a:p>
            <a:pPr algn="ctr" defTabSz="1066800" fontAlgn="ctr"/>
            <a:r>
              <a:rPr lang="en-US" sz="1600" b="1" dirty="0">
                <a:latin typeface="Huawei Sans" panose="020C0503030203020204" pitchFamily="34" charset="0"/>
              </a:rPr>
              <a:t>IP</a:t>
            </a:r>
          </a:p>
        </p:txBody>
      </p:sp>
      <p:sp>
        <p:nvSpPr>
          <p:cNvPr id="18454" name="Rectangle 66"/>
          <p:cNvSpPr>
            <a:spLocks noChangeArrowheads="1"/>
          </p:cNvSpPr>
          <p:nvPr/>
        </p:nvSpPr>
        <p:spPr bwMode="gray">
          <a:xfrm>
            <a:off x="3933935" y="3825044"/>
            <a:ext cx="1092200" cy="365676"/>
          </a:xfrm>
          <a:prstGeom prst="rect">
            <a:avLst/>
          </a:prstGeom>
          <a:solidFill>
            <a:schemeClr val="bg1"/>
          </a:solidFill>
          <a:ln w="19050">
            <a:solidFill>
              <a:srgbClr val="56C4D2"/>
            </a:solidFill>
            <a:miter lim="800000"/>
            <a:headEnd/>
            <a:tailEnd/>
          </a:ln>
        </p:spPr>
        <p:txBody>
          <a:bodyPr wrap="none" lIns="106692" tIns="53346" rIns="106692" bIns="53346" anchor="ctr"/>
          <a:lstStyle/>
          <a:p>
            <a:pPr algn="ctr" defTabSz="1066800" fontAlgn="ctr"/>
            <a:r>
              <a:rPr lang="en-US" sz="1600" b="1" dirty="0">
                <a:latin typeface="Huawei Sans" panose="020C0503030203020204" pitchFamily="34" charset="0"/>
              </a:rPr>
              <a:t>IP</a:t>
            </a:r>
          </a:p>
        </p:txBody>
      </p:sp>
      <p:sp>
        <p:nvSpPr>
          <p:cNvPr id="18455" name="Rectangle 67"/>
          <p:cNvSpPr>
            <a:spLocks noChangeArrowheads="1"/>
          </p:cNvSpPr>
          <p:nvPr/>
        </p:nvSpPr>
        <p:spPr bwMode="gray">
          <a:xfrm>
            <a:off x="7212124" y="3825044"/>
            <a:ext cx="2185987" cy="365676"/>
          </a:xfrm>
          <a:prstGeom prst="rect">
            <a:avLst/>
          </a:prstGeom>
          <a:solidFill>
            <a:schemeClr val="bg1"/>
          </a:solidFill>
          <a:ln w="19050">
            <a:solidFill>
              <a:srgbClr val="56C4D2"/>
            </a:solidFill>
            <a:miter lim="800000"/>
            <a:headEnd/>
            <a:tailEnd/>
          </a:ln>
        </p:spPr>
        <p:txBody>
          <a:bodyPr wrap="none" lIns="106692" tIns="53346" rIns="106692" bIns="53346" anchor="ctr"/>
          <a:lstStyle/>
          <a:p>
            <a:pPr algn="ctr" defTabSz="1066800" fontAlgn="ctr"/>
            <a:r>
              <a:rPr lang="en-US" sz="1600" b="1" dirty="0">
                <a:latin typeface="Huawei Sans" panose="020C0503030203020204" pitchFamily="34" charset="0"/>
              </a:rPr>
              <a:t>Payload</a:t>
            </a:r>
          </a:p>
        </p:txBody>
      </p:sp>
      <p:sp>
        <p:nvSpPr>
          <p:cNvPr id="18456" name="Rectangle 63"/>
          <p:cNvSpPr>
            <a:spLocks noChangeArrowheads="1"/>
          </p:cNvSpPr>
          <p:nvPr/>
        </p:nvSpPr>
        <p:spPr bwMode="gray">
          <a:xfrm>
            <a:off x="5026136" y="3345946"/>
            <a:ext cx="906463" cy="266372"/>
          </a:xfrm>
          <a:prstGeom prst="rect">
            <a:avLst/>
          </a:prstGeom>
          <a:solidFill>
            <a:srgbClr val="56C4D2"/>
          </a:solidFill>
          <a:ln w="25400">
            <a:solidFill>
              <a:srgbClr val="56C4D2"/>
            </a:solidFill>
            <a:miter lim="800000"/>
            <a:headEnd/>
            <a:tailEnd/>
          </a:ln>
        </p:spPr>
        <p:txBody>
          <a:bodyPr wrap="none" lIns="106692" tIns="53346" rIns="106692" bIns="53346" anchor="ctr"/>
          <a:lstStyle/>
          <a:p>
            <a:pPr algn="ctr" defTabSz="1066800" fontAlgn="ctr"/>
            <a:r>
              <a:rPr lang="en-US" sz="1600" b="1" dirty="0">
                <a:solidFill>
                  <a:schemeClr val="bg1"/>
                </a:solidFill>
                <a:latin typeface="Huawei Sans" panose="020C0503030203020204" pitchFamily="34" charset="0"/>
              </a:rPr>
              <a:t>Flags</a:t>
            </a:r>
            <a:endParaRPr kumimoji="1" lang="en-US" altLang="zh-CN" sz="1600" b="1" dirty="0">
              <a:solidFill>
                <a:schemeClr val="bg1"/>
              </a:solidFill>
              <a:latin typeface="Huawei Sans" panose="020C0503030203020204" pitchFamily="34" charset="0"/>
              <a:ea typeface="方正兰亭黑简体" panose="02000000000000000000" pitchFamily="2" charset="-122"/>
            </a:endParaRPr>
          </a:p>
        </p:txBody>
      </p:sp>
      <p:sp>
        <p:nvSpPr>
          <p:cNvPr id="18457" name="Rectangle 66"/>
          <p:cNvSpPr>
            <a:spLocks noChangeArrowheads="1"/>
          </p:cNvSpPr>
          <p:nvPr/>
        </p:nvSpPr>
        <p:spPr bwMode="gray">
          <a:xfrm>
            <a:off x="5942124" y="3345946"/>
            <a:ext cx="1982787" cy="266372"/>
          </a:xfrm>
          <a:prstGeom prst="rect">
            <a:avLst/>
          </a:prstGeom>
          <a:solidFill>
            <a:srgbClr val="56C4D2"/>
          </a:solidFill>
          <a:ln w="25400">
            <a:solidFill>
              <a:srgbClr val="56C4D2"/>
            </a:solidFill>
            <a:miter lim="800000"/>
            <a:headEnd/>
            <a:tailEnd/>
          </a:ln>
        </p:spPr>
        <p:txBody>
          <a:bodyPr wrap="none" lIns="106692" tIns="53346" rIns="106692" bIns="53346" anchor="ctr"/>
          <a:lstStyle/>
          <a:p>
            <a:pPr algn="ctr" defTabSz="1066800" fontAlgn="ctr"/>
            <a:r>
              <a:rPr lang="en-US" sz="1600" b="1" dirty="0">
                <a:solidFill>
                  <a:schemeClr val="bg1"/>
                </a:solidFill>
                <a:latin typeface="Huawei Sans" panose="020C0503030203020204" pitchFamily="34" charset="0"/>
              </a:rPr>
              <a:t>Protocol Type</a:t>
            </a:r>
          </a:p>
        </p:txBody>
      </p:sp>
      <p:cxnSp>
        <p:nvCxnSpPr>
          <p:cNvPr id="18458" name="直接连接符 2"/>
          <p:cNvCxnSpPr>
            <a:cxnSpLocks noChangeShapeType="1"/>
          </p:cNvCxnSpPr>
          <p:nvPr/>
        </p:nvCxnSpPr>
        <p:spPr bwMode="gray">
          <a:xfrm>
            <a:off x="5026135" y="3612318"/>
            <a:ext cx="0" cy="212725"/>
          </a:xfrm>
          <a:prstGeom prst="line">
            <a:avLst/>
          </a:prstGeom>
          <a:noFill/>
          <a:ln w="12700" algn="ctr">
            <a:solidFill>
              <a:srgbClr val="56C4D2"/>
            </a:solidFill>
            <a:round/>
            <a:headEnd/>
            <a:tailEnd/>
          </a:ln>
        </p:spPr>
      </p:cxnSp>
      <p:cxnSp>
        <p:nvCxnSpPr>
          <p:cNvPr id="18459" name="直接连接符 4"/>
          <p:cNvCxnSpPr>
            <a:cxnSpLocks noChangeShapeType="1"/>
          </p:cNvCxnSpPr>
          <p:nvPr/>
        </p:nvCxnSpPr>
        <p:spPr bwMode="gray">
          <a:xfrm flipV="1">
            <a:off x="6116748" y="3628192"/>
            <a:ext cx="1801812" cy="196850"/>
          </a:xfrm>
          <a:prstGeom prst="line">
            <a:avLst/>
          </a:prstGeom>
          <a:noFill/>
          <a:ln w="12700" algn="ctr">
            <a:solidFill>
              <a:srgbClr val="56C4D2"/>
            </a:solidFill>
            <a:round/>
            <a:headEnd/>
            <a:tailEnd/>
          </a:ln>
        </p:spPr>
      </p:cxnSp>
      <p:cxnSp>
        <p:nvCxnSpPr>
          <p:cNvPr id="50" name="直接连接符 49"/>
          <p:cNvCxnSpPr/>
          <p:nvPr/>
        </p:nvCxnSpPr>
        <p:spPr bwMode="gray">
          <a:xfrm flipV="1">
            <a:off x="4332044" y="5281714"/>
            <a:ext cx="3637481" cy="965"/>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18442" name="Text Box 48"/>
          <p:cNvSpPr txBox="1">
            <a:spLocks noChangeArrowheads="1"/>
          </p:cNvSpPr>
          <p:nvPr/>
        </p:nvSpPr>
        <p:spPr bwMode="gray">
          <a:xfrm>
            <a:off x="5612846" y="5115179"/>
            <a:ext cx="1260475" cy="369294"/>
          </a:xfrm>
          <a:prstGeom prst="rect">
            <a:avLst/>
          </a:prstGeom>
          <a:noFill/>
          <a:ln w="9525">
            <a:noFill/>
            <a:miter lim="800000"/>
            <a:headEnd/>
            <a:tailEnd/>
          </a:ln>
        </p:spPr>
        <p:txBody>
          <a:bodyPr lIns="91398" tIns="45701" rIns="91398" bIns="45701">
            <a:spAutoFit/>
          </a:bodyPr>
          <a:lstStyle/>
          <a:p>
            <a:pPr fontAlgn="ctr">
              <a:spcBef>
                <a:spcPct val="50000"/>
              </a:spcBef>
            </a:pPr>
            <a:r>
              <a:rPr lang="en-US" sz="1800" b="1" dirty="0">
                <a:solidFill>
                  <a:schemeClr val="bg1"/>
                </a:solidFill>
                <a:latin typeface="Huawei Sans" panose="020C0503030203020204" pitchFamily="34" charset="0"/>
              </a:rPr>
              <a:t>Internet</a:t>
            </a:r>
            <a:endParaRPr kumimoji="1" lang="en-US" altLang="zh-CN" sz="1800" b="1" dirty="0">
              <a:solidFill>
                <a:schemeClr val="bg1"/>
              </a:solidFill>
              <a:latin typeface="Huawei Sans" panose="020C0503030203020204" pitchFamily="34" charset="0"/>
              <a:ea typeface="方正兰亭黑简体" panose="02000000000000000000" pitchFamily="2" charset="-122"/>
            </a:endParaRPr>
          </a:p>
        </p:txBody>
      </p:sp>
      <p:pic>
        <p:nvPicPr>
          <p:cNvPr id="59"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5334574" y="4930298"/>
            <a:ext cx="1614897" cy="813519"/>
          </a:xfrm>
          <a:prstGeom prst="rect">
            <a:avLst/>
          </a:prstGeom>
        </p:spPr>
      </p:pic>
      <p:sp>
        <p:nvSpPr>
          <p:cNvPr id="29" name="Freeform 159"/>
          <p:cNvSpPr/>
          <p:nvPr/>
        </p:nvSpPr>
        <p:spPr bwMode="gray">
          <a:xfrm flipH="1">
            <a:off x="1671647" y="4440192"/>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endParaRPr>
          </a:p>
        </p:txBody>
      </p:sp>
      <p:pic>
        <p:nvPicPr>
          <p:cNvPr id="30" name="图片 73" descr="PC.png"/>
          <p:cNvPicPr>
            <a:picLocks noChangeAspect="1"/>
          </p:cNvPicPr>
          <p:nvPr/>
        </p:nvPicPr>
        <p:blipFill>
          <a:blip r:embed="rId4" cstate="print"/>
          <a:stretch>
            <a:fillRect/>
          </a:stretch>
        </p:blipFill>
        <p:spPr bwMode="gray">
          <a:xfrm>
            <a:off x="2038526" y="4472224"/>
            <a:ext cx="539063" cy="414000"/>
          </a:xfrm>
          <a:prstGeom prst="rect">
            <a:avLst/>
          </a:prstGeom>
        </p:spPr>
      </p:pic>
      <p:pic>
        <p:nvPicPr>
          <p:cNvPr id="31" name="图片 73" descr="PC.png"/>
          <p:cNvPicPr>
            <a:picLocks noChangeAspect="1"/>
          </p:cNvPicPr>
          <p:nvPr/>
        </p:nvPicPr>
        <p:blipFill>
          <a:blip r:embed="rId4" cstate="print"/>
          <a:stretch>
            <a:fillRect/>
          </a:stretch>
        </p:blipFill>
        <p:spPr bwMode="gray">
          <a:xfrm>
            <a:off x="2038527" y="5255759"/>
            <a:ext cx="539063" cy="414000"/>
          </a:xfrm>
          <a:prstGeom prst="rect">
            <a:avLst/>
          </a:prstGeom>
        </p:spPr>
      </p:pic>
      <p:pic>
        <p:nvPicPr>
          <p:cNvPr id="32" name="图片 42" descr="大型网管-蓝.png"/>
          <p:cNvPicPr>
            <a:picLocks noChangeAspect="1"/>
          </p:cNvPicPr>
          <p:nvPr/>
        </p:nvPicPr>
        <p:blipFill>
          <a:blip r:embed="rId5" cstate="print"/>
          <a:stretch>
            <a:fillRect/>
          </a:stretch>
        </p:blipFill>
        <p:spPr bwMode="gray">
          <a:xfrm>
            <a:off x="3116425" y="5051834"/>
            <a:ext cx="539607" cy="441817"/>
          </a:xfrm>
          <a:prstGeom prst="rect">
            <a:avLst/>
          </a:prstGeom>
        </p:spPr>
      </p:pic>
      <p:sp>
        <p:nvSpPr>
          <p:cNvPr id="33" name="TextBox 32"/>
          <p:cNvSpPr txBox="1"/>
          <p:nvPr/>
        </p:nvSpPr>
        <p:spPr bwMode="gray">
          <a:xfrm>
            <a:off x="1706546" y="4532917"/>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a typeface="方正兰亭黑简体" panose="02000000000000000000" pitchFamily="2" charset="-122"/>
            </a:endParaRPr>
          </a:p>
        </p:txBody>
      </p:sp>
      <p:sp>
        <p:nvSpPr>
          <p:cNvPr id="34" name="TextBox 33"/>
          <p:cNvSpPr txBox="1"/>
          <p:nvPr/>
        </p:nvSpPr>
        <p:spPr bwMode="gray">
          <a:xfrm>
            <a:off x="1697586" y="5316079"/>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a typeface="方正兰亭黑简体" panose="02000000000000000000" pitchFamily="2" charset="-122"/>
            </a:endParaRPr>
          </a:p>
        </p:txBody>
      </p:sp>
      <p:pic>
        <p:nvPicPr>
          <p:cNvPr id="36" name="图片 3"/>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3792044" y="5054017"/>
            <a:ext cx="540000" cy="442800"/>
          </a:xfrm>
          <a:prstGeom prst="rect">
            <a:avLst/>
          </a:prstGeom>
        </p:spPr>
      </p:pic>
      <p:sp>
        <p:nvSpPr>
          <p:cNvPr id="37" name="Freeform 159"/>
          <p:cNvSpPr/>
          <p:nvPr/>
        </p:nvSpPr>
        <p:spPr bwMode="gray">
          <a:xfrm flipH="1">
            <a:off x="8336112" y="4530474"/>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endParaRPr>
          </a:p>
        </p:txBody>
      </p:sp>
      <p:pic>
        <p:nvPicPr>
          <p:cNvPr id="38" name="图片 73" descr="PC.png"/>
          <p:cNvPicPr>
            <a:picLocks noChangeAspect="1"/>
          </p:cNvPicPr>
          <p:nvPr/>
        </p:nvPicPr>
        <p:blipFill>
          <a:blip r:embed="rId4" cstate="print"/>
          <a:stretch>
            <a:fillRect/>
          </a:stretch>
        </p:blipFill>
        <p:spPr bwMode="gray">
          <a:xfrm>
            <a:off x="9747394" y="4591716"/>
            <a:ext cx="539063" cy="414000"/>
          </a:xfrm>
          <a:prstGeom prst="rect">
            <a:avLst/>
          </a:prstGeom>
        </p:spPr>
      </p:pic>
      <p:pic>
        <p:nvPicPr>
          <p:cNvPr id="39" name="图片 73" descr="PC.png"/>
          <p:cNvPicPr>
            <a:picLocks noChangeAspect="1"/>
          </p:cNvPicPr>
          <p:nvPr/>
        </p:nvPicPr>
        <p:blipFill>
          <a:blip r:embed="rId4" cstate="print"/>
          <a:stretch>
            <a:fillRect/>
          </a:stretch>
        </p:blipFill>
        <p:spPr bwMode="gray">
          <a:xfrm>
            <a:off x="9747395" y="5375251"/>
            <a:ext cx="539063" cy="414000"/>
          </a:xfrm>
          <a:prstGeom prst="rect">
            <a:avLst/>
          </a:prstGeom>
        </p:spPr>
      </p:pic>
      <p:pic>
        <p:nvPicPr>
          <p:cNvPr id="40" name="图片 42" descr="大型网管-蓝.png"/>
          <p:cNvPicPr>
            <a:picLocks noChangeAspect="1"/>
          </p:cNvPicPr>
          <p:nvPr/>
        </p:nvPicPr>
        <p:blipFill>
          <a:blip r:embed="rId5" cstate="print"/>
          <a:stretch>
            <a:fillRect/>
          </a:stretch>
        </p:blipFill>
        <p:spPr bwMode="gray">
          <a:xfrm>
            <a:off x="8889082" y="5060805"/>
            <a:ext cx="539607" cy="441817"/>
          </a:xfrm>
          <a:prstGeom prst="rect">
            <a:avLst/>
          </a:prstGeom>
        </p:spPr>
      </p:pic>
      <p:sp>
        <p:nvSpPr>
          <p:cNvPr id="41" name="TextBox 40"/>
          <p:cNvSpPr txBox="1"/>
          <p:nvPr/>
        </p:nvSpPr>
        <p:spPr bwMode="gray">
          <a:xfrm>
            <a:off x="10286457" y="4660419"/>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a typeface="方正兰亭黑简体" panose="02000000000000000000" pitchFamily="2" charset="-122"/>
            </a:endParaRPr>
          </a:p>
        </p:txBody>
      </p:sp>
      <p:sp>
        <p:nvSpPr>
          <p:cNvPr id="42" name="TextBox 41"/>
          <p:cNvSpPr txBox="1"/>
          <p:nvPr/>
        </p:nvSpPr>
        <p:spPr bwMode="gray">
          <a:xfrm>
            <a:off x="10277497" y="5443581"/>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a typeface="方正兰亭黑简体" panose="02000000000000000000" pitchFamily="2" charset="-122"/>
            </a:endParaRPr>
          </a:p>
        </p:txBody>
      </p:sp>
      <p:pic>
        <p:nvPicPr>
          <p:cNvPr id="44" name="图片 3"/>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7980319" y="5079623"/>
            <a:ext cx="540000" cy="442800"/>
          </a:xfrm>
          <a:prstGeom prst="rect">
            <a:avLst/>
          </a:prstGeom>
        </p:spPr>
      </p:pic>
      <p:sp>
        <p:nvSpPr>
          <p:cNvPr id="45" name="TextBox 44"/>
          <p:cNvSpPr txBox="1"/>
          <p:nvPr/>
        </p:nvSpPr>
        <p:spPr bwMode="gray">
          <a:xfrm>
            <a:off x="2587991" y="4591716"/>
            <a:ext cx="125988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Enterprise branch</a:t>
            </a:r>
            <a:endParaRPr lang="en-US" altLang="zh-CN" sz="1400" dirty="0">
              <a:latin typeface="Huawei Sans" panose="020C0503030203020204" pitchFamily="34" charset="0"/>
              <a:ea typeface="方正兰亭黑简体" panose="02000000000000000000" pitchFamily="2" charset="-122"/>
            </a:endParaRPr>
          </a:p>
        </p:txBody>
      </p:sp>
      <p:sp>
        <p:nvSpPr>
          <p:cNvPr id="46" name="TextBox 45"/>
          <p:cNvSpPr txBox="1"/>
          <p:nvPr/>
        </p:nvSpPr>
        <p:spPr bwMode="gray">
          <a:xfrm>
            <a:off x="8980348" y="4721051"/>
            <a:ext cx="41456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HQ</a:t>
            </a:r>
            <a:endParaRPr lang="en-US" altLang="zh-CN" sz="1400" dirty="0">
              <a:latin typeface="Huawei Sans" panose="020C0503030203020204" pitchFamily="34" charset="0"/>
              <a:ea typeface="方正兰亭黑简体" panose="02000000000000000000" pitchFamily="2" charset="-122"/>
            </a:endParaRPr>
          </a:p>
        </p:txBody>
      </p:sp>
      <p:sp>
        <p:nvSpPr>
          <p:cNvPr id="52" name="Can 225"/>
          <p:cNvSpPr/>
          <p:nvPr/>
        </p:nvSpPr>
        <p:spPr bwMode="gray">
          <a:xfrm rot="5400000" flipH="1">
            <a:off x="6017052" y="3465356"/>
            <a:ext cx="240736" cy="3574983"/>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446" name="Text Box 52"/>
          <p:cNvSpPr txBox="1">
            <a:spLocks noChangeArrowheads="1"/>
          </p:cNvSpPr>
          <p:nvPr/>
        </p:nvSpPr>
        <p:spPr bwMode="gray">
          <a:xfrm>
            <a:off x="5508231" y="5093451"/>
            <a:ext cx="1191352" cy="307777"/>
          </a:xfrm>
          <a:prstGeom prst="rect">
            <a:avLst/>
          </a:prstGeom>
          <a:noFill/>
          <a:ln w="9525">
            <a:noFill/>
            <a:miter lim="800000"/>
            <a:headEnd/>
            <a:tailEnd/>
          </a:ln>
        </p:spPr>
        <p:txBody>
          <a:bodyPr wrap="none">
            <a:spAutoFit/>
          </a:bodyPr>
          <a:lstStyle/>
          <a:p>
            <a:pPr eaLnBrk="1" fontAlgn="ctr" hangingPunct="1"/>
            <a:r>
              <a:rPr lang="en-US" sz="1400" b="1" dirty="0">
                <a:solidFill>
                  <a:schemeClr val="bg1"/>
                </a:solidFill>
                <a:latin typeface="Huawei Sans" panose="020C0503030203020204" pitchFamily="34" charset="0"/>
              </a:rPr>
              <a:t>GRE tunnel</a:t>
            </a:r>
          </a:p>
        </p:txBody>
      </p:sp>
      <p:grpSp>
        <p:nvGrpSpPr>
          <p:cNvPr id="43" name="Group 51"/>
          <p:cNvGrpSpPr/>
          <p:nvPr/>
        </p:nvGrpSpPr>
        <p:grpSpPr bwMode="gray">
          <a:xfrm>
            <a:off x="7555615" y="52232"/>
            <a:ext cx="4346140" cy="324000"/>
            <a:chOff x="6574396" y="121552"/>
            <a:chExt cx="4346140" cy="324000"/>
          </a:xfrm>
        </p:grpSpPr>
        <p:sp>
          <p:nvSpPr>
            <p:cNvPr id="47"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48" name="燕尾形 25"/>
            <p:cNvSpPr/>
            <p:nvPr/>
          </p:nvSpPr>
          <p:spPr bwMode="gray">
            <a:xfrm>
              <a:off x="8027377" y="121552"/>
              <a:ext cx="1442263"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Intranet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49"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34179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ED67D5-08D5-46F5-B1CF-E34F7872B5B9}"/>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1B86C096-A5FE-40BC-8DEC-C4C04048E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09343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bwMode="gray"/>
        <p:txBody>
          <a:bodyPr/>
          <a:lstStyle/>
          <a:p>
            <a:pPr fontAlgn="ctr"/>
            <a:r>
              <a:rPr lang="en-US" dirty="0">
                <a:latin typeface="Huawei Sans" panose="020C0503030203020204" pitchFamily="34" charset="0"/>
              </a:rPr>
              <a:t>Overview of GRE over IPsec</a:t>
            </a:r>
          </a:p>
        </p:txBody>
      </p:sp>
      <p:sp>
        <p:nvSpPr>
          <p:cNvPr id="4" name="文本占位符 3"/>
          <p:cNvSpPr>
            <a:spLocks noGrp="1"/>
          </p:cNvSpPr>
          <p:nvPr>
            <p:ph type="body" sz="quarter" idx="10"/>
          </p:nvPr>
        </p:nvSpPr>
        <p:spPr bwMode="gray">
          <a:xfrm>
            <a:off x="455612" y="1052514"/>
            <a:ext cx="10936288" cy="4875042"/>
          </a:xfrm>
        </p:spPr>
        <p:txBody>
          <a:bodyPr/>
          <a:lstStyle/>
          <a:p>
            <a:pPr algn="l" hangingPunct="0">
              <a:defRPr/>
            </a:pPr>
            <a:r>
              <a:rPr lang="en-US" sz="2000" dirty="0">
                <a:latin typeface="Huawei Sans" panose="020C0503030203020204" pitchFamily="34" charset="0"/>
              </a:rPr>
              <a:t>GRE does not support encryption. IPsec supports only the IP protocol and does not support multicast.</a:t>
            </a:r>
            <a:endParaRPr lang="en-US" altLang="zh-CN" sz="2000" dirty="0">
              <a:latin typeface="Huawei Sans" panose="020C0503030203020204" pitchFamily="34" charset="0"/>
            </a:endParaRPr>
          </a:p>
          <a:p>
            <a:pPr algn="l" hangingPunct="0">
              <a:defRPr/>
            </a:pPr>
            <a:r>
              <a:rPr lang="en-US" sz="2000" dirty="0">
                <a:latin typeface="Huawei Sans" panose="020C0503030203020204" pitchFamily="34" charset="0"/>
              </a:rPr>
              <a:t>GRE over IPsec combines advantages of both GRE and IPsec, and offsets their disadvantages.</a:t>
            </a:r>
            <a:endParaRPr lang="en-US" altLang="zh-CN" sz="2000" dirty="0">
              <a:latin typeface="Huawei Sans" panose="020C0503030203020204" pitchFamily="34" charset="0"/>
            </a:endParaRPr>
          </a:p>
          <a:p>
            <a:pPr algn="l" hangingPunct="0">
              <a:defRPr/>
            </a:pPr>
            <a:r>
              <a:rPr lang="en-US" sz="2000" dirty="0">
                <a:latin typeface="Huawei Sans" panose="020C0503030203020204" pitchFamily="34" charset="0"/>
              </a:rPr>
              <a:t>GRE over IPsec is a point-to-point VPN technology commonly used by enterprises.</a:t>
            </a:r>
          </a:p>
          <a:p>
            <a:pPr algn="l" hangingPunct="0">
              <a:defRPr/>
            </a:pPr>
            <a:endParaRPr lang="en-US" altLang="zh-CN" sz="2000" dirty="0">
              <a:latin typeface="Huawei Sans" panose="020C0503030203020204" pitchFamily="34" charset="0"/>
            </a:endParaRPr>
          </a:p>
        </p:txBody>
      </p:sp>
      <p:cxnSp>
        <p:nvCxnSpPr>
          <p:cNvPr id="6" name="直接连接符 5"/>
          <p:cNvCxnSpPr/>
          <p:nvPr/>
        </p:nvCxnSpPr>
        <p:spPr bwMode="gray">
          <a:xfrm flipV="1">
            <a:off x="4380075" y="4400191"/>
            <a:ext cx="3639147" cy="599"/>
          </a:xfrm>
          <a:prstGeom prst="line">
            <a:avLst/>
          </a:prstGeom>
          <a:solidFill>
            <a:schemeClr val="accent1"/>
          </a:solidFill>
          <a:ln w="31750" cap="flat" cmpd="sng" algn="ctr">
            <a:solidFill>
              <a:schemeClr val="tx1"/>
            </a:solidFill>
            <a:prstDash val="solid"/>
            <a:round/>
            <a:headEnd type="none" w="med" len="med"/>
            <a:tailEnd type="none" w="med" len="med"/>
          </a:ln>
          <a:effectLst/>
        </p:spPr>
      </p:cxnSp>
      <p:pic>
        <p:nvPicPr>
          <p:cNvPr id="33"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5478453" y="4007810"/>
            <a:ext cx="1491509" cy="751361"/>
          </a:xfrm>
          <a:prstGeom prst="rect">
            <a:avLst/>
          </a:prstGeom>
        </p:spPr>
      </p:pic>
      <p:sp>
        <p:nvSpPr>
          <p:cNvPr id="25" name="Freeform 159"/>
          <p:cNvSpPr/>
          <p:nvPr/>
        </p:nvSpPr>
        <p:spPr bwMode="gray">
          <a:xfrm flipH="1">
            <a:off x="1732773" y="3557445"/>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26" name="图片 73" descr="PC.png"/>
          <p:cNvPicPr>
            <a:picLocks noChangeAspect="1"/>
          </p:cNvPicPr>
          <p:nvPr/>
        </p:nvPicPr>
        <p:blipFill>
          <a:blip r:embed="rId4" cstate="print"/>
          <a:stretch>
            <a:fillRect/>
          </a:stretch>
        </p:blipFill>
        <p:spPr bwMode="gray">
          <a:xfrm>
            <a:off x="2099652" y="3589477"/>
            <a:ext cx="539063" cy="414000"/>
          </a:xfrm>
          <a:prstGeom prst="rect">
            <a:avLst/>
          </a:prstGeom>
        </p:spPr>
      </p:pic>
      <p:pic>
        <p:nvPicPr>
          <p:cNvPr id="27" name="图片 73" descr="PC.png"/>
          <p:cNvPicPr>
            <a:picLocks noChangeAspect="1"/>
          </p:cNvPicPr>
          <p:nvPr/>
        </p:nvPicPr>
        <p:blipFill>
          <a:blip r:embed="rId4" cstate="print"/>
          <a:stretch>
            <a:fillRect/>
          </a:stretch>
        </p:blipFill>
        <p:spPr bwMode="gray">
          <a:xfrm>
            <a:off x="2099653" y="4373012"/>
            <a:ext cx="539063" cy="414000"/>
          </a:xfrm>
          <a:prstGeom prst="rect">
            <a:avLst/>
          </a:prstGeom>
        </p:spPr>
      </p:pic>
      <p:pic>
        <p:nvPicPr>
          <p:cNvPr id="28" name="图片 42" descr="大型网管-蓝.png"/>
          <p:cNvPicPr>
            <a:picLocks noChangeAspect="1"/>
          </p:cNvPicPr>
          <p:nvPr/>
        </p:nvPicPr>
        <p:blipFill>
          <a:blip r:embed="rId5" cstate="print"/>
          <a:stretch>
            <a:fillRect/>
          </a:stretch>
        </p:blipFill>
        <p:spPr bwMode="gray">
          <a:xfrm>
            <a:off x="3177551" y="4169087"/>
            <a:ext cx="539607" cy="441817"/>
          </a:xfrm>
          <a:prstGeom prst="rect">
            <a:avLst/>
          </a:prstGeom>
        </p:spPr>
      </p:pic>
      <p:sp>
        <p:nvSpPr>
          <p:cNvPr id="31" name="TextBox 30"/>
          <p:cNvSpPr txBox="1"/>
          <p:nvPr/>
        </p:nvSpPr>
        <p:spPr bwMode="gray">
          <a:xfrm>
            <a:off x="1767672" y="3650170"/>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32" name="TextBox 31"/>
          <p:cNvSpPr txBox="1"/>
          <p:nvPr/>
        </p:nvSpPr>
        <p:spPr bwMode="gray">
          <a:xfrm>
            <a:off x="1758712" y="4433332"/>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pic>
        <p:nvPicPr>
          <p:cNvPr id="34" name="图片 3"/>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3853170" y="4171270"/>
            <a:ext cx="540000" cy="442800"/>
          </a:xfrm>
          <a:prstGeom prst="rect">
            <a:avLst/>
          </a:prstGeom>
        </p:spPr>
      </p:pic>
      <p:sp>
        <p:nvSpPr>
          <p:cNvPr id="35" name="Freeform 159"/>
          <p:cNvSpPr/>
          <p:nvPr/>
        </p:nvSpPr>
        <p:spPr bwMode="gray">
          <a:xfrm flipH="1">
            <a:off x="8377823" y="3621772"/>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36" name="图片 73" descr="PC.png"/>
          <p:cNvPicPr>
            <a:picLocks noChangeAspect="1"/>
          </p:cNvPicPr>
          <p:nvPr/>
        </p:nvPicPr>
        <p:blipFill>
          <a:blip r:embed="rId4" cstate="print"/>
          <a:stretch>
            <a:fillRect/>
          </a:stretch>
        </p:blipFill>
        <p:spPr bwMode="gray">
          <a:xfrm>
            <a:off x="9789105" y="3683014"/>
            <a:ext cx="539063" cy="414000"/>
          </a:xfrm>
          <a:prstGeom prst="rect">
            <a:avLst/>
          </a:prstGeom>
        </p:spPr>
      </p:pic>
      <p:pic>
        <p:nvPicPr>
          <p:cNvPr id="37" name="图片 73" descr="PC.png"/>
          <p:cNvPicPr>
            <a:picLocks noChangeAspect="1"/>
          </p:cNvPicPr>
          <p:nvPr/>
        </p:nvPicPr>
        <p:blipFill>
          <a:blip r:embed="rId4" cstate="print"/>
          <a:stretch>
            <a:fillRect/>
          </a:stretch>
        </p:blipFill>
        <p:spPr bwMode="gray">
          <a:xfrm>
            <a:off x="9789106" y="4466549"/>
            <a:ext cx="539063" cy="414000"/>
          </a:xfrm>
          <a:prstGeom prst="rect">
            <a:avLst/>
          </a:prstGeom>
        </p:spPr>
      </p:pic>
      <p:pic>
        <p:nvPicPr>
          <p:cNvPr id="38" name="图片 42" descr="大型网管-蓝.png"/>
          <p:cNvPicPr>
            <a:picLocks noChangeAspect="1"/>
          </p:cNvPicPr>
          <p:nvPr/>
        </p:nvPicPr>
        <p:blipFill>
          <a:blip r:embed="rId5" cstate="print"/>
          <a:stretch>
            <a:fillRect/>
          </a:stretch>
        </p:blipFill>
        <p:spPr bwMode="gray">
          <a:xfrm>
            <a:off x="8930793" y="4152103"/>
            <a:ext cx="539607" cy="441817"/>
          </a:xfrm>
          <a:prstGeom prst="rect">
            <a:avLst/>
          </a:prstGeom>
        </p:spPr>
      </p:pic>
      <p:sp>
        <p:nvSpPr>
          <p:cNvPr id="39" name="TextBox 38"/>
          <p:cNvSpPr txBox="1"/>
          <p:nvPr/>
        </p:nvSpPr>
        <p:spPr bwMode="gray">
          <a:xfrm>
            <a:off x="10328168" y="3751717"/>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40" name="TextBox 39"/>
          <p:cNvSpPr txBox="1"/>
          <p:nvPr/>
        </p:nvSpPr>
        <p:spPr bwMode="gray">
          <a:xfrm>
            <a:off x="10319208" y="4534879"/>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pic>
        <p:nvPicPr>
          <p:cNvPr id="42" name="图片 3"/>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8022030" y="4170921"/>
            <a:ext cx="540000" cy="442800"/>
          </a:xfrm>
          <a:prstGeom prst="rect">
            <a:avLst/>
          </a:prstGeom>
        </p:spPr>
      </p:pic>
      <p:sp>
        <p:nvSpPr>
          <p:cNvPr id="56" name="Can 225"/>
          <p:cNvSpPr/>
          <p:nvPr/>
        </p:nvSpPr>
        <p:spPr bwMode="gray">
          <a:xfrm rot="5400000" flipH="1">
            <a:off x="4629749" y="4076403"/>
            <a:ext cx="182222" cy="662048"/>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Can 41"/>
          <p:cNvSpPr/>
          <p:nvPr/>
        </p:nvSpPr>
        <p:spPr bwMode="gray">
          <a:xfrm rot="5400000">
            <a:off x="6096229" y="3137072"/>
            <a:ext cx="236717" cy="2540708"/>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TextBox 52"/>
          <p:cNvSpPr txBox="1"/>
          <p:nvPr/>
        </p:nvSpPr>
        <p:spPr bwMode="gray">
          <a:xfrm flipH="1">
            <a:off x="5542698" y="4268927"/>
            <a:ext cx="1245410"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54" name="Rectangular Callout 53"/>
          <p:cNvSpPr/>
          <p:nvPr/>
        </p:nvSpPr>
        <p:spPr bwMode="gray">
          <a:xfrm>
            <a:off x="4557325" y="4660748"/>
            <a:ext cx="1145501" cy="388952"/>
          </a:xfrm>
          <a:prstGeom prst="wedgeRectCallout">
            <a:avLst>
              <a:gd name="adj1" fmla="val 19967"/>
              <a:gd name="adj2" fmla="val -11122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IPsec tunnel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sp>
        <p:nvSpPr>
          <p:cNvPr id="57" name="Can 225"/>
          <p:cNvSpPr/>
          <p:nvPr/>
        </p:nvSpPr>
        <p:spPr bwMode="gray">
          <a:xfrm rot="5400000" flipH="1">
            <a:off x="7611107" y="4083186"/>
            <a:ext cx="182222" cy="634008"/>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Rectangular Callout 54"/>
          <p:cNvSpPr/>
          <p:nvPr/>
        </p:nvSpPr>
        <p:spPr bwMode="gray">
          <a:xfrm>
            <a:off x="6877516" y="4656708"/>
            <a:ext cx="1145501" cy="388952"/>
          </a:xfrm>
          <a:prstGeom prst="wedgeRectCallout">
            <a:avLst>
              <a:gd name="adj1" fmla="val 24203"/>
              <a:gd name="adj2" fmla="val -121491"/>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GRE tunnel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grpSp>
        <p:nvGrpSpPr>
          <p:cNvPr id="30" name="Group 51"/>
          <p:cNvGrpSpPr/>
          <p:nvPr/>
        </p:nvGrpSpPr>
        <p:grpSpPr bwMode="gray">
          <a:xfrm>
            <a:off x="7555615" y="52232"/>
            <a:ext cx="4346140" cy="324000"/>
            <a:chOff x="6574396" y="121552"/>
            <a:chExt cx="4346140" cy="324000"/>
          </a:xfrm>
        </p:grpSpPr>
        <p:sp>
          <p:nvSpPr>
            <p:cNvPr id="41"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43" name="燕尾形 25"/>
            <p:cNvSpPr/>
            <p:nvPr/>
          </p:nvSpPr>
          <p:spPr bwMode="gray">
            <a:xfrm>
              <a:off x="8027377" y="121552"/>
              <a:ext cx="1442263"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Intranet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44"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70854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DSVPN Overview</a:t>
            </a:r>
          </a:p>
        </p:txBody>
      </p:sp>
      <p:sp>
        <p:nvSpPr>
          <p:cNvPr id="3" name="Text Placeholder 2"/>
          <p:cNvSpPr>
            <a:spLocks noGrp="1"/>
          </p:cNvSpPr>
          <p:nvPr>
            <p:ph type="body" sz="quarter" idx="10"/>
          </p:nvPr>
        </p:nvSpPr>
        <p:spPr bwMode="gray">
          <a:xfrm>
            <a:off x="455613" y="1052514"/>
            <a:ext cx="6082114" cy="4875042"/>
          </a:xfrm>
        </p:spPr>
        <p:txBody>
          <a:bodyPr/>
          <a:lstStyle/>
          <a:p>
            <a:pPr algn="l"/>
            <a:r>
              <a:rPr lang="en-US" sz="1600" dirty="0">
                <a:latin typeface="Huawei Sans" panose="020C0503030203020204" pitchFamily="34" charset="0"/>
              </a:rPr>
              <a:t>DSVPN overcomes defects of GRE over IPsec and enables enterprises with a large number of branches to easily build VPN networks.</a:t>
            </a:r>
            <a:endParaRPr lang="en-US" altLang="zh-CN" sz="1600" dirty="0">
              <a:latin typeface="Huawei Sans" panose="020C0503030203020204" pitchFamily="34" charset="0"/>
            </a:endParaRPr>
          </a:p>
          <a:p>
            <a:pPr algn="l"/>
            <a:r>
              <a:rPr lang="en-US" sz="1600" dirty="0">
                <a:latin typeface="Huawei Sans" panose="020C0503030203020204" pitchFamily="34" charset="0"/>
              </a:rPr>
              <a:t>DSVPN is a technology that dynamically establishes GRE tunnels. It uses the Next Hop Resolution Protocol (NHRP) to dynamically collect, maintain, and advertise information such as the public IP address of each </a:t>
            </a:r>
            <a:r>
              <a:rPr lang="en-US" altLang="zh-CN" sz="1600" dirty="0">
                <a:latin typeface="Huawei Sans" panose="020C0503030203020204" pitchFamily="34" charset="0"/>
              </a:rPr>
              <a:t>spoke</a:t>
            </a:r>
            <a:r>
              <a:rPr lang="en-US" sz="1600" dirty="0">
                <a:latin typeface="Huawei Sans" panose="020C0503030203020204" pitchFamily="34" charset="0"/>
              </a:rPr>
              <a:t>, allowing the source branch to obtain the public IP address of the destination branch.</a:t>
            </a:r>
            <a:endParaRPr lang="en-US" altLang="zh-CN" sz="1600" dirty="0">
              <a:latin typeface="Huawei Sans" panose="020C0503030203020204" pitchFamily="34" charset="0"/>
            </a:endParaRPr>
          </a:p>
          <a:p>
            <a:pPr algn="l"/>
            <a:r>
              <a:rPr lang="en-US" sz="1600" dirty="0">
                <a:latin typeface="Huawei Sans" panose="020C0503030203020204" pitchFamily="34" charset="0"/>
              </a:rPr>
              <a:t>DSVPN uses </a:t>
            </a:r>
            <a:r>
              <a:rPr lang="en-US" sz="1600" dirty="0" err="1">
                <a:latin typeface="Huawei Sans" panose="020C0503030203020204" pitchFamily="34" charset="0"/>
              </a:rPr>
              <a:t>mGRE</a:t>
            </a:r>
            <a:r>
              <a:rPr lang="en-US" sz="1600" dirty="0">
                <a:latin typeface="Huawei Sans" panose="020C0503030203020204" pitchFamily="34" charset="0"/>
              </a:rPr>
              <a:t> technology to enable VPN tunnels to transmit multicast and broadcast packets, and a tunnel interface can establish VPN tunnels with multiple peers.</a:t>
            </a:r>
            <a:endParaRPr lang="en-US" altLang="zh-CN" sz="1600" dirty="0">
              <a:latin typeface="Huawei Sans" panose="020C0503030203020204" pitchFamily="34" charset="0"/>
            </a:endParaRPr>
          </a:p>
          <a:p>
            <a:pPr algn="l"/>
            <a:r>
              <a:rPr lang="en-US" sz="1600" dirty="0">
                <a:latin typeface="Huawei Sans" panose="020C0503030203020204" pitchFamily="34" charset="0"/>
              </a:rPr>
              <a:t>The GRE tunnel established by DSVPN can still use IPsec technology to ensure tunnel security.</a:t>
            </a:r>
            <a:endParaRPr lang="en-US" altLang="zh-CN" sz="1600" dirty="0">
              <a:latin typeface="Huawei Sans" panose="020C0503030203020204" pitchFamily="34" charset="0"/>
            </a:endParaRPr>
          </a:p>
          <a:p>
            <a:pPr algn="l"/>
            <a:endParaRPr lang="en-US" altLang="zh-CN" sz="2000" dirty="0">
              <a:latin typeface="Huawei Sans" panose="020C0503030203020204" pitchFamily="34" charset="0"/>
            </a:endParaRPr>
          </a:p>
        </p:txBody>
      </p:sp>
      <p:sp>
        <p:nvSpPr>
          <p:cNvPr id="74" name="Freeform 159"/>
          <p:cNvSpPr/>
          <p:nvPr/>
        </p:nvSpPr>
        <p:spPr bwMode="gray">
          <a:xfrm flipH="1">
            <a:off x="7400217" y="3252643"/>
            <a:ext cx="2119206" cy="101993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Internet</a:t>
            </a:r>
          </a:p>
        </p:txBody>
      </p:sp>
      <p:pic>
        <p:nvPicPr>
          <p:cNvPr id="75" name="Picture 12" descr="E:\2016.01\1.12 扁平化图标\蓝色\AR-蓝色最新-40.png"/>
          <p:cNvPicPr>
            <a:picLocks noChangeAspect="1" noChangeArrowheads="1"/>
          </p:cNvPicPr>
          <p:nvPr/>
        </p:nvPicPr>
        <p:blipFill>
          <a:blip r:embed="rId3" cstate="print"/>
          <a:srcRect/>
          <a:stretch>
            <a:fillRect/>
          </a:stretch>
        </p:blipFill>
        <p:spPr bwMode="gray">
          <a:xfrm>
            <a:off x="8174707" y="2312876"/>
            <a:ext cx="540000" cy="441818"/>
          </a:xfrm>
          <a:prstGeom prst="rect">
            <a:avLst/>
          </a:prstGeom>
          <a:noFill/>
        </p:spPr>
      </p:pic>
      <p:pic>
        <p:nvPicPr>
          <p:cNvPr id="76" name="Picture 12" descr="E:\2016.01\1.12 扁平化图标\蓝色\AR-蓝色最新-40.png"/>
          <p:cNvPicPr>
            <a:picLocks noChangeAspect="1" noChangeArrowheads="1"/>
          </p:cNvPicPr>
          <p:nvPr/>
        </p:nvPicPr>
        <p:blipFill>
          <a:blip r:embed="rId3" cstate="print"/>
          <a:srcRect/>
          <a:stretch>
            <a:fillRect/>
          </a:stretch>
        </p:blipFill>
        <p:spPr bwMode="gray">
          <a:xfrm>
            <a:off x="8174707" y="4804016"/>
            <a:ext cx="540000" cy="441818"/>
          </a:xfrm>
          <a:prstGeom prst="rect">
            <a:avLst/>
          </a:prstGeom>
          <a:noFill/>
        </p:spPr>
      </p:pic>
      <p:pic>
        <p:nvPicPr>
          <p:cNvPr id="77" name="Picture 12" descr="E:\2016.01\1.12 扁平化图标\蓝色\AR-蓝色最新-40.png"/>
          <p:cNvPicPr>
            <a:picLocks noChangeAspect="1" noChangeArrowheads="1"/>
          </p:cNvPicPr>
          <p:nvPr/>
        </p:nvPicPr>
        <p:blipFill>
          <a:blip r:embed="rId3" cstate="print"/>
          <a:srcRect/>
          <a:stretch>
            <a:fillRect/>
          </a:stretch>
        </p:blipFill>
        <p:spPr bwMode="gray">
          <a:xfrm>
            <a:off x="9901445" y="4135468"/>
            <a:ext cx="540000" cy="441818"/>
          </a:xfrm>
          <a:prstGeom prst="rect">
            <a:avLst/>
          </a:prstGeom>
          <a:noFill/>
        </p:spPr>
      </p:pic>
      <p:pic>
        <p:nvPicPr>
          <p:cNvPr id="78" name="Picture 12" descr="E:\2016.01\1.12 扁平化图标\蓝色\AR-蓝色最新-40.png"/>
          <p:cNvPicPr>
            <a:picLocks noChangeAspect="1" noChangeArrowheads="1"/>
          </p:cNvPicPr>
          <p:nvPr/>
        </p:nvPicPr>
        <p:blipFill>
          <a:blip r:embed="rId3" cstate="print"/>
          <a:srcRect/>
          <a:stretch>
            <a:fillRect/>
          </a:stretch>
        </p:blipFill>
        <p:spPr bwMode="gray">
          <a:xfrm>
            <a:off x="6439729" y="4135468"/>
            <a:ext cx="540000" cy="441818"/>
          </a:xfrm>
          <a:prstGeom prst="rect">
            <a:avLst/>
          </a:prstGeom>
          <a:noFill/>
        </p:spPr>
      </p:pic>
      <p:sp>
        <p:nvSpPr>
          <p:cNvPr id="79" name="TextBox 78"/>
          <p:cNvSpPr txBox="1"/>
          <p:nvPr/>
        </p:nvSpPr>
        <p:spPr bwMode="gray">
          <a:xfrm>
            <a:off x="8191738" y="2036284"/>
            <a:ext cx="52196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Hub</a:t>
            </a:r>
            <a:endParaRPr lang="en-US" altLang="zh-CN" sz="2400" dirty="0">
              <a:latin typeface="Huawei Sans" panose="020C0503030203020204" pitchFamily="34" charset="0"/>
            </a:endParaRPr>
          </a:p>
        </p:txBody>
      </p:sp>
      <p:sp>
        <p:nvSpPr>
          <p:cNvPr id="80" name="TextBox 79"/>
          <p:cNvSpPr txBox="1"/>
          <p:nvPr/>
        </p:nvSpPr>
        <p:spPr bwMode="gray">
          <a:xfrm>
            <a:off x="6366993" y="4565020"/>
            <a:ext cx="68547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Spoke</a:t>
            </a:r>
            <a:endParaRPr lang="en-US" altLang="zh-CN" sz="2400" dirty="0">
              <a:latin typeface="Huawei Sans" panose="020C0503030203020204" pitchFamily="34" charset="0"/>
            </a:endParaRPr>
          </a:p>
        </p:txBody>
      </p:sp>
      <p:sp>
        <p:nvSpPr>
          <p:cNvPr id="81" name="TextBox 80"/>
          <p:cNvSpPr txBox="1"/>
          <p:nvPr/>
        </p:nvSpPr>
        <p:spPr bwMode="gray">
          <a:xfrm>
            <a:off x="8101969" y="5189910"/>
            <a:ext cx="68547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Spoke</a:t>
            </a:r>
            <a:endParaRPr lang="en-US" altLang="zh-CN" sz="2400" dirty="0">
              <a:latin typeface="Huawei Sans" panose="020C0503030203020204" pitchFamily="34" charset="0"/>
            </a:endParaRPr>
          </a:p>
        </p:txBody>
      </p:sp>
      <p:sp>
        <p:nvSpPr>
          <p:cNvPr id="82" name="TextBox 81"/>
          <p:cNvSpPr txBox="1"/>
          <p:nvPr/>
        </p:nvSpPr>
        <p:spPr bwMode="gray">
          <a:xfrm>
            <a:off x="9834143" y="4565020"/>
            <a:ext cx="68547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Spoke</a:t>
            </a:r>
            <a:endParaRPr lang="en-US" altLang="zh-CN" sz="2400" dirty="0">
              <a:latin typeface="Huawei Sans" panose="020C0503030203020204" pitchFamily="34" charset="0"/>
            </a:endParaRPr>
          </a:p>
        </p:txBody>
      </p:sp>
      <p:cxnSp>
        <p:nvCxnSpPr>
          <p:cNvPr id="83" name="Straight Arrow Connector 82"/>
          <p:cNvCxnSpPr/>
          <p:nvPr/>
        </p:nvCxnSpPr>
        <p:spPr bwMode="gray">
          <a:xfrm>
            <a:off x="9401963" y="2784809"/>
            <a:ext cx="422039" cy="0"/>
          </a:xfrm>
          <a:prstGeom prst="straightConnector1">
            <a:avLst/>
          </a:prstGeom>
          <a:solidFill>
            <a:schemeClr val="accent1"/>
          </a:solidFill>
          <a:ln w="19050" cap="flat" cmpd="sng" algn="ctr">
            <a:solidFill>
              <a:srgbClr val="E28189"/>
            </a:solidFill>
            <a:prstDash val="solid"/>
            <a:round/>
            <a:headEnd type="triangle" w="med" len="med"/>
            <a:tailEnd type="triangle"/>
          </a:ln>
          <a:effectLst/>
        </p:spPr>
      </p:cxnSp>
      <p:sp>
        <p:nvSpPr>
          <p:cNvPr id="84" name="TextBox 83"/>
          <p:cNvSpPr txBox="1"/>
          <p:nvPr/>
        </p:nvSpPr>
        <p:spPr bwMode="gray">
          <a:xfrm>
            <a:off x="9814387" y="2126808"/>
            <a:ext cx="202237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Dynamic </a:t>
            </a:r>
            <a:r>
              <a:rPr lang="en-US" sz="1400" dirty="0" err="1">
                <a:latin typeface="Huawei Sans" panose="020C0503030203020204" pitchFamily="34" charset="0"/>
              </a:rPr>
              <a:t>mGRE</a:t>
            </a:r>
            <a:r>
              <a:rPr lang="en-US" sz="1400" dirty="0">
                <a:latin typeface="Huawei Sans" panose="020C0503030203020204" pitchFamily="34" charset="0"/>
              </a:rPr>
              <a:t> tunnel</a:t>
            </a:r>
            <a:endParaRPr lang="en-US" altLang="zh-CN" sz="2400" dirty="0">
              <a:latin typeface="Huawei Sans" panose="020C0503030203020204" pitchFamily="34" charset="0"/>
            </a:endParaRPr>
          </a:p>
        </p:txBody>
      </p:sp>
      <p:sp>
        <p:nvSpPr>
          <p:cNvPr id="85" name="TextBox 84"/>
          <p:cNvSpPr txBox="1"/>
          <p:nvPr/>
        </p:nvSpPr>
        <p:spPr bwMode="gray">
          <a:xfrm>
            <a:off x="9814387" y="2650797"/>
            <a:ext cx="1971080"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Data between spokes</a:t>
            </a:r>
            <a:endParaRPr lang="en-US" altLang="zh-CN" sz="2400" dirty="0">
              <a:latin typeface="Huawei Sans" panose="020C0503030203020204" pitchFamily="34" charset="0"/>
            </a:endParaRPr>
          </a:p>
        </p:txBody>
      </p:sp>
      <p:sp>
        <p:nvSpPr>
          <p:cNvPr id="86" name="TextBox 85"/>
          <p:cNvSpPr txBox="1"/>
          <p:nvPr/>
        </p:nvSpPr>
        <p:spPr bwMode="gray">
          <a:xfrm>
            <a:off x="9814387" y="2404098"/>
            <a:ext cx="186528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b="1" dirty="0">
                <a:latin typeface="Huawei Sans" panose="020C0503030203020204" pitchFamily="34" charset="0"/>
              </a:rPr>
              <a:t>Static </a:t>
            </a:r>
            <a:r>
              <a:rPr lang="en-US" sz="1400" b="1" dirty="0" err="1">
                <a:latin typeface="Huawei Sans" panose="020C0503030203020204" pitchFamily="34" charset="0"/>
              </a:rPr>
              <a:t>mGRE</a:t>
            </a:r>
            <a:r>
              <a:rPr lang="en-US" sz="1400" b="1" dirty="0">
                <a:latin typeface="Huawei Sans" panose="020C0503030203020204" pitchFamily="34" charset="0"/>
              </a:rPr>
              <a:t> tunnel</a:t>
            </a:r>
            <a:endParaRPr lang="en-US" altLang="zh-CN" sz="2400" dirty="0">
              <a:latin typeface="Huawei Sans" panose="020C0503030203020204" pitchFamily="34" charset="0"/>
            </a:endParaRPr>
          </a:p>
        </p:txBody>
      </p:sp>
      <p:sp>
        <p:nvSpPr>
          <p:cNvPr id="87" name="Can 225"/>
          <p:cNvSpPr/>
          <p:nvPr/>
        </p:nvSpPr>
        <p:spPr bwMode="gray">
          <a:xfrm rot="2988408" flipH="1">
            <a:off x="7483397" y="2438602"/>
            <a:ext cx="149829" cy="2018162"/>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Can 225"/>
          <p:cNvSpPr/>
          <p:nvPr/>
        </p:nvSpPr>
        <p:spPr bwMode="gray">
          <a:xfrm rot="18611592">
            <a:off x="9256188" y="2432789"/>
            <a:ext cx="149829" cy="2018162"/>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Can 9"/>
          <p:cNvSpPr/>
          <p:nvPr/>
        </p:nvSpPr>
        <p:spPr bwMode="gray">
          <a:xfrm rot="6701945">
            <a:off x="7592407" y="3898390"/>
            <a:ext cx="152490" cy="1254654"/>
          </a:xfrm>
          <a:prstGeom prst="can">
            <a:avLst>
              <a:gd name="adj" fmla="val 40000"/>
            </a:avLst>
          </a:prstGeom>
          <a:solidFill>
            <a:srgbClr val="F4FBFE"/>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Can 9"/>
          <p:cNvSpPr/>
          <p:nvPr/>
        </p:nvSpPr>
        <p:spPr bwMode="gray">
          <a:xfrm rot="14898055" flipH="1">
            <a:off x="9108028" y="3898390"/>
            <a:ext cx="152490" cy="1254654"/>
          </a:xfrm>
          <a:prstGeom prst="can">
            <a:avLst>
              <a:gd name="adj" fmla="val 40000"/>
            </a:avLst>
          </a:prstGeom>
          <a:solidFill>
            <a:srgbClr val="F4FBFE"/>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1" name="Straight Arrow Connector 90"/>
          <p:cNvCxnSpPr/>
          <p:nvPr/>
        </p:nvCxnSpPr>
        <p:spPr bwMode="gray">
          <a:xfrm flipV="1">
            <a:off x="8481144" y="4261327"/>
            <a:ext cx="1404833" cy="554072"/>
          </a:xfrm>
          <a:prstGeom prst="straightConnector1">
            <a:avLst/>
          </a:prstGeom>
          <a:solidFill>
            <a:schemeClr val="accent1"/>
          </a:solidFill>
          <a:ln w="19050" cap="flat" cmpd="sng" algn="ctr">
            <a:solidFill>
              <a:srgbClr val="E28189"/>
            </a:solidFill>
            <a:prstDash val="solid"/>
            <a:round/>
            <a:headEnd type="triangle" w="med" len="med"/>
            <a:tailEnd type="triangle"/>
          </a:ln>
          <a:effectLst/>
        </p:spPr>
      </p:cxnSp>
      <p:cxnSp>
        <p:nvCxnSpPr>
          <p:cNvPr id="92" name="Straight Arrow Connector 91"/>
          <p:cNvCxnSpPr/>
          <p:nvPr/>
        </p:nvCxnSpPr>
        <p:spPr bwMode="gray">
          <a:xfrm>
            <a:off x="6967453" y="4247281"/>
            <a:ext cx="1402400" cy="560201"/>
          </a:xfrm>
          <a:prstGeom prst="straightConnector1">
            <a:avLst/>
          </a:prstGeom>
          <a:solidFill>
            <a:schemeClr val="accent1"/>
          </a:solidFill>
          <a:ln w="19050" cap="flat" cmpd="sng" algn="ctr">
            <a:solidFill>
              <a:srgbClr val="E28189"/>
            </a:solidFill>
            <a:prstDash val="solid"/>
            <a:round/>
            <a:headEnd type="triangle" w="med" len="med"/>
            <a:tailEnd type="triangle"/>
          </a:ln>
          <a:effectLst/>
        </p:spPr>
      </p:cxnSp>
      <p:sp>
        <p:nvSpPr>
          <p:cNvPr id="93" name="Can 9"/>
          <p:cNvSpPr/>
          <p:nvPr/>
        </p:nvSpPr>
        <p:spPr bwMode="gray">
          <a:xfrm rot="5400000">
            <a:off x="9534184" y="2056464"/>
            <a:ext cx="152490" cy="422707"/>
          </a:xfrm>
          <a:prstGeom prst="can">
            <a:avLst>
              <a:gd name="adj" fmla="val 40000"/>
            </a:avLst>
          </a:prstGeom>
          <a:solidFill>
            <a:srgbClr val="F4FBFE"/>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Can 225"/>
          <p:cNvSpPr/>
          <p:nvPr/>
        </p:nvSpPr>
        <p:spPr bwMode="gray">
          <a:xfrm rot="5400000">
            <a:off x="9535514" y="2334958"/>
            <a:ext cx="149829" cy="416932"/>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5" name="直接连接符 12"/>
          <p:cNvCxnSpPr>
            <a:endCxn id="75" idx="2"/>
          </p:cNvCxnSpPr>
          <p:nvPr/>
        </p:nvCxnSpPr>
        <p:spPr bwMode="gray">
          <a:xfrm flipV="1">
            <a:off x="8444704" y="2754694"/>
            <a:ext cx="3" cy="52883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96" name="直接连接符 12"/>
          <p:cNvCxnSpPr>
            <a:stCxn id="78" idx="0"/>
            <a:endCxn id="74" idx="21"/>
          </p:cNvCxnSpPr>
          <p:nvPr/>
        </p:nvCxnSpPr>
        <p:spPr bwMode="gray">
          <a:xfrm flipV="1">
            <a:off x="6709729" y="3967716"/>
            <a:ext cx="690488" cy="16775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97" name="直接连接符 12"/>
          <p:cNvCxnSpPr>
            <a:stCxn id="74" idx="8"/>
            <a:endCxn id="77" idx="0"/>
          </p:cNvCxnSpPr>
          <p:nvPr/>
        </p:nvCxnSpPr>
        <p:spPr bwMode="gray">
          <a:xfrm>
            <a:off x="9519423" y="3949152"/>
            <a:ext cx="652022" cy="18631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98" name="Can 225"/>
          <p:cNvSpPr/>
          <p:nvPr/>
        </p:nvSpPr>
        <p:spPr bwMode="gray">
          <a:xfrm>
            <a:off x="8346027" y="2762103"/>
            <a:ext cx="149829" cy="2018162"/>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Can 9"/>
          <p:cNvSpPr/>
          <p:nvPr/>
        </p:nvSpPr>
        <p:spPr bwMode="gray">
          <a:xfrm rot="5400000">
            <a:off x="8387091" y="2908730"/>
            <a:ext cx="152490" cy="2573405"/>
          </a:xfrm>
          <a:prstGeom prst="can">
            <a:avLst>
              <a:gd name="adj" fmla="val 40000"/>
            </a:avLst>
          </a:prstGeom>
          <a:solidFill>
            <a:srgbClr val="F4FBFE"/>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0" name="Straight Arrow Connector 99"/>
          <p:cNvCxnSpPr/>
          <p:nvPr/>
        </p:nvCxnSpPr>
        <p:spPr bwMode="gray">
          <a:xfrm flipV="1">
            <a:off x="6974624" y="4196596"/>
            <a:ext cx="2942052" cy="3183"/>
          </a:xfrm>
          <a:prstGeom prst="straightConnector1">
            <a:avLst/>
          </a:prstGeom>
          <a:solidFill>
            <a:schemeClr val="accent1"/>
          </a:solidFill>
          <a:ln w="19050" cap="flat" cmpd="sng" algn="ctr">
            <a:solidFill>
              <a:srgbClr val="E28189"/>
            </a:solidFill>
            <a:prstDash val="solid"/>
            <a:round/>
            <a:headEnd type="triangle" w="med" len="med"/>
            <a:tailEnd type="triangle"/>
          </a:ln>
          <a:effectLst/>
        </p:spPr>
      </p:cxnSp>
      <p:grpSp>
        <p:nvGrpSpPr>
          <p:cNvPr id="35" name="Group 51"/>
          <p:cNvGrpSpPr/>
          <p:nvPr/>
        </p:nvGrpSpPr>
        <p:grpSpPr bwMode="gray">
          <a:xfrm>
            <a:off x="7555615" y="52232"/>
            <a:ext cx="4346140" cy="324000"/>
            <a:chOff x="6574396" y="121552"/>
            <a:chExt cx="4346140" cy="324000"/>
          </a:xfrm>
        </p:grpSpPr>
        <p:sp>
          <p:nvSpPr>
            <p:cNvPr id="36"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37" name="燕尾形 25"/>
            <p:cNvSpPr/>
            <p:nvPr/>
          </p:nvSpPr>
          <p:spPr bwMode="gray">
            <a:xfrm>
              <a:off x="8027377" y="121552"/>
              <a:ext cx="1442263"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Intranet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38"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092579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Application of Intranet VPN on the Live Network</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On the live network, intranet VPN is mainly used for interconnection between enterprise branches and the headquarters and between branches.</a:t>
            </a:r>
            <a:endParaRPr lang="en-US" altLang="zh-CN" sz="1600" dirty="0">
              <a:latin typeface="Huawei Sans" panose="020C0503030203020204" pitchFamily="34" charset="0"/>
            </a:endParaRPr>
          </a:p>
          <a:p>
            <a:pPr algn="l"/>
            <a:r>
              <a:rPr lang="en-US" sz="1600" dirty="0">
                <a:latin typeface="Huawei Sans" panose="020C0503030203020204" pitchFamily="34" charset="0"/>
              </a:rPr>
              <a:t>GRE over IPsec is widely used on the live network. For enterprises with many branches, Efficient VPN can be used to simplify the branch configuration. IPsec link redundancy can be deployed to ensure GRE reliability.</a:t>
            </a:r>
          </a:p>
        </p:txBody>
      </p:sp>
      <p:sp>
        <p:nvSpPr>
          <p:cNvPr id="9" name="圆角矩形 75"/>
          <p:cNvSpPr/>
          <p:nvPr/>
        </p:nvSpPr>
        <p:spPr bwMode="gray">
          <a:xfrm>
            <a:off x="1333499" y="2644484"/>
            <a:ext cx="9582151"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600" dirty="0">
                <a:solidFill>
                  <a:srgbClr val="30B5C5"/>
                </a:solidFill>
                <a:latin typeface="Huawei Sans" panose="020C0503030203020204" pitchFamily="34" charset="0"/>
              </a:rPr>
              <a:t>Application of GRE over IPsec</a:t>
            </a:r>
          </a:p>
        </p:txBody>
      </p:sp>
      <p:sp>
        <p:nvSpPr>
          <p:cNvPr id="10" name="圆角矩形 75"/>
          <p:cNvSpPr/>
          <p:nvPr/>
        </p:nvSpPr>
        <p:spPr bwMode="gray">
          <a:xfrm>
            <a:off x="1333499" y="3078771"/>
            <a:ext cx="9582151" cy="312200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rPr>
              <a:t>DSVPN is seldom used on the live network due to the following reasons: 1. Many enterprises expect that traffic between branches can pass through the headquarters to facilitate management. 2. Enterprise O&amp;M personnel just have a basic understanding of DSVPN, which is inconvenient for O&amp;M.</a:t>
            </a: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Freeform 159"/>
          <p:cNvSpPr/>
          <p:nvPr/>
        </p:nvSpPr>
        <p:spPr bwMode="gray">
          <a:xfrm flipH="1">
            <a:off x="8245311" y="3654182"/>
            <a:ext cx="1499897" cy="7840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13"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852889" y="3952108"/>
            <a:ext cx="540000" cy="442800"/>
          </a:xfrm>
          <a:prstGeom prst="rect">
            <a:avLst/>
          </a:prstGeom>
        </p:spPr>
      </p:pic>
      <p:pic>
        <p:nvPicPr>
          <p:cNvPr id="14" name="图片 42" descr="大型网管-蓝.png"/>
          <p:cNvPicPr>
            <a:picLocks noChangeAspect="1"/>
          </p:cNvPicPr>
          <p:nvPr/>
        </p:nvPicPr>
        <p:blipFill>
          <a:blip r:embed="rId4" cstate="print"/>
          <a:stretch>
            <a:fillRect/>
          </a:stretch>
        </p:blipFill>
        <p:spPr bwMode="gray">
          <a:xfrm>
            <a:off x="8853043" y="3976433"/>
            <a:ext cx="539607" cy="441817"/>
          </a:xfrm>
          <a:prstGeom prst="rect">
            <a:avLst/>
          </a:prstGeom>
        </p:spPr>
      </p:pic>
      <p:sp>
        <p:nvSpPr>
          <p:cNvPr id="15" name="TextBox 14"/>
          <p:cNvSpPr txBox="1"/>
          <p:nvPr/>
        </p:nvSpPr>
        <p:spPr bwMode="gray">
          <a:xfrm>
            <a:off x="8708283" y="3700083"/>
            <a:ext cx="41456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HQ</a:t>
            </a:r>
          </a:p>
        </p:txBody>
      </p:sp>
      <p:cxnSp>
        <p:nvCxnSpPr>
          <p:cNvPr id="17" name="Straight Connector 16"/>
          <p:cNvCxnSpPr>
            <a:stCxn id="42" idx="3"/>
            <a:endCxn id="18" idx="23"/>
          </p:cNvCxnSpPr>
          <p:nvPr/>
        </p:nvCxnSpPr>
        <p:spPr bwMode="gray">
          <a:xfrm>
            <a:off x="3656937" y="3721053"/>
            <a:ext cx="1772829" cy="23138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18" name="Freeform 159"/>
          <p:cNvSpPr/>
          <p:nvPr/>
        </p:nvSpPr>
        <p:spPr bwMode="gray">
          <a:xfrm flipH="1">
            <a:off x="5207145" y="3636120"/>
            <a:ext cx="1499897" cy="7840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Internet</a:t>
            </a:r>
          </a:p>
        </p:txBody>
      </p:sp>
      <p:cxnSp>
        <p:nvCxnSpPr>
          <p:cNvPr id="19" name="Straight Connector 18"/>
          <p:cNvCxnSpPr>
            <a:stCxn id="18" idx="14"/>
            <a:endCxn id="13" idx="1"/>
          </p:cNvCxnSpPr>
          <p:nvPr/>
        </p:nvCxnSpPr>
        <p:spPr bwMode="gray">
          <a:xfrm flipV="1">
            <a:off x="6460592" y="4173508"/>
            <a:ext cx="1392297" cy="24665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4" name="Straight Connector 23"/>
          <p:cNvCxnSpPr>
            <a:stCxn id="44" idx="3"/>
            <a:endCxn id="18" idx="15"/>
          </p:cNvCxnSpPr>
          <p:nvPr/>
        </p:nvCxnSpPr>
        <p:spPr bwMode="gray">
          <a:xfrm flipV="1">
            <a:off x="3661383" y="4420160"/>
            <a:ext cx="1778065" cy="31782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8" name="Straight Connector 37"/>
          <p:cNvCxnSpPr>
            <a:stCxn id="18" idx="7"/>
            <a:endCxn id="13" idx="1"/>
          </p:cNvCxnSpPr>
          <p:nvPr/>
        </p:nvCxnSpPr>
        <p:spPr bwMode="gray">
          <a:xfrm>
            <a:off x="6556526" y="3942453"/>
            <a:ext cx="1296363" cy="23105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46" name="Freeform 159"/>
          <p:cNvSpPr/>
          <p:nvPr/>
        </p:nvSpPr>
        <p:spPr bwMode="gray">
          <a:xfrm flipH="1">
            <a:off x="2247862" y="3399123"/>
            <a:ext cx="1057880" cy="55298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Branch</a:t>
            </a:r>
          </a:p>
        </p:txBody>
      </p:sp>
      <p:pic>
        <p:nvPicPr>
          <p:cNvPr id="42"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116937" y="3499653"/>
            <a:ext cx="540000" cy="442800"/>
          </a:xfrm>
          <a:prstGeom prst="rect">
            <a:avLst/>
          </a:prstGeom>
        </p:spPr>
      </p:pic>
      <p:sp>
        <p:nvSpPr>
          <p:cNvPr id="47" name="Freeform 159"/>
          <p:cNvSpPr/>
          <p:nvPr/>
        </p:nvSpPr>
        <p:spPr bwMode="gray">
          <a:xfrm flipH="1">
            <a:off x="2240187" y="4438222"/>
            <a:ext cx="1057880" cy="53143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Branch</a:t>
            </a:r>
          </a:p>
        </p:txBody>
      </p:sp>
      <p:pic>
        <p:nvPicPr>
          <p:cNvPr id="44"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121383" y="4516586"/>
            <a:ext cx="540000" cy="442800"/>
          </a:xfrm>
          <a:prstGeom prst="rect">
            <a:avLst/>
          </a:prstGeom>
        </p:spPr>
      </p:pic>
      <p:sp>
        <p:nvSpPr>
          <p:cNvPr id="29" name="Can 225"/>
          <p:cNvSpPr/>
          <p:nvPr/>
        </p:nvSpPr>
        <p:spPr bwMode="gray">
          <a:xfrm rot="5761057" flipH="1">
            <a:off x="5680368" y="1741257"/>
            <a:ext cx="149829" cy="420415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Can 225"/>
          <p:cNvSpPr/>
          <p:nvPr/>
        </p:nvSpPr>
        <p:spPr bwMode="gray">
          <a:xfrm rot="4942238" flipH="1">
            <a:off x="5679882" y="2441410"/>
            <a:ext cx="149829" cy="420415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26"/>
          <p:cNvSpPr txBox="1"/>
          <p:nvPr/>
        </p:nvSpPr>
        <p:spPr bwMode="gray">
          <a:xfrm rot="366679">
            <a:off x="5100448" y="3693039"/>
            <a:ext cx="124652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solidFill>
                  <a:schemeClr val="bg1"/>
                </a:solidFill>
                <a:latin typeface="Huawei Sans" panose="020C0503030203020204" pitchFamily="34" charset="0"/>
              </a:rPr>
              <a:t>GRE over IPsec</a:t>
            </a:r>
            <a:endParaRPr lang="en-US" altLang="zh-CN" sz="1200" dirty="0">
              <a:solidFill>
                <a:schemeClr val="bg1"/>
              </a:solidFill>
              <a:latin typeface="Huawei Sans" panose="020C0503030203020204" pitchFamily="34" charset="0"/>
            </a:endParaRPr>
          </a:p>
        </p:txBody>
      </p:sp>
      <p:sp>
        <p:nvSpPr>
          <p:cNvPr id="28" name="TextBox 27"/>
          <p:cNvSpPr txBox="1"/>
          <p:nvPr/>
        </p:nvSpPr>
        <p:spPr bwMode="gray">
          <a:xfrm rot="21102052">
            <a:off x="5123519" y="4387771"/>
            <a:ext cx="126255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200" dirty="0">
                <a:solidFill>
                  <a:schemeClr val="bg1"/>
                </a:solidFill>
                <a:latin typeface="Huawei Sans" panose="020C0503030203020204" pitchFamily="34" charset="0"/>
              </a:rPr>
              <a:t>GRE over IPsec</a:t>
            </a:r>
            <a:endParaRPr lang="en-US" altLang="zh-CN" sz="1200" dirty="0">
              <a:solidFill>
                <a:schemeClr val="bg1"/>
              </a:solidFill>
              <a:latin typeface="Huawei Sans" panose="020C0503030203020204" pitchFamily="34" charset="0"/>
            </a:endParaRPr>
          </a:p>
        </p:txBody>
      </p:sp>
      <p:grpSp>
        <p:nvGrpSpPr>
          <p:cNvPr id="35" name="Group 51"/>
          <p:cNvGrpSpPr/>
          <p:nvPr/>
        </p:nvGrpSpPr>
        <p:grpSpPr bwMode="gray">
          <a:xfrm>
            <a:off x="7555615" y="52232"/>
            <a:ext cx="4346140" cy="324000"/>
            <a:chOff x="6574396" y="121552"/>
            <a:chExt cx="4346140" cy="324000"/>
          </a:xfrm>
        </p:grpSpPr>
        <p:sp>
          <p:nvSpPr>
            <p:cNvPr id="36"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37" name="燕尾形 25"/>
            <p:cNvSpPr/>
            <p:nvPr/>
          </p:nvSpPr>
          <p:spPr bwMode="gray">
            <a:xfrm>
              <a:off x="8027377" y="121552"/>
              <a:ext cx="1442263"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Intranet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39" name="燕尾形 26"/>
            <p:cNvSpPr/>
            <p:nvPr/>
          </p:nvSpPr>
          <p:spPr bwMode="gray">
            <a:xfrm>
              <a:off x="9396589" y="121552"/>
              <a:ext cx="1523947"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Extranet VPN Overview</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65791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bwMode="gray"/>
        <p:txBody>
          <a:bodyPr/>
          <a:lstStyle/>
          <a:p>
            <a:r>
              <a:rPr lang="en-US" dirty="0">
                <a:latin typeface="Huawei Sans" panose="020C0503030203020204" pitchFamily="34" charset="0"/>
              </a:rPr>
              <a:t>Upon completion of this course, you will be able to:</a:t>
            </a:r>
          </a:p>
          <a:p>
            <a:pPr marL="628650" lvl="1" indent="-304800"/>
            <a:r>
              <a:rPr lang="en-US" dirty="0">
                <a:latin typeface="Huawei Sans" panose="020C0503030203020204" pitchFamily="34" charset="0"/>
              </a:rPr>
              <a:t>Describe the traditional WAN interconnection solution.</a:t>
            </a:r>
            <a:endParaRPr lang="en-US" altLang="zh-CN" dirty="0">
              <a:latin typeface="Huawei Sans" panose="020C0503030203020204" pitchFamily="34" charset="0"/>
            </a:endParaRPr>
          </a:p>
          <a:p>
            <a:pPr marL="628650" lvl="1" indent="-304800"/>
            <a:r>
              <a:rPr lang="en-US" dirty="0">
                <a:latin typeface="Huawei Sans" panose="020C0503030203020204" pitchFamily="34" charset="0"/>
              </a:rPr>
              <a:t>Describe technologies used on WANs.</a:t>
            </a:r>
            <a:endParaRPr lang="en-US" altLang="zh-CN" dirty="0">
              <a:latin typeface="Huawei Sans" panose="020C0503030203020204" pitchFamily="34" charset="0"/>
            </a:endParaRPr>
          </a:p>
          <a:p>
            <a:pPr marL="628650" lvl="1" indent="-304800"/>
            <a:r>
              <a:rPr lang="en-US" dirty="0">
                <a:latin typeface="Huawei Sans" panose="020C0503030203020204" pitchFamily="34" charset="0"/>
              </a:rPr>
              <a:t>Describe three application scenarios of SD-WAN.</a:t>
            </a:r>
          </a:p>
        </p:txBody>
      </p:sp>
    </p:spTree>
    <p:extLst>
      <p:ext uri="{BB962C8B-B14F-4D97-AF65-F5344CB8AC3E}">
        <p14:creationId xmlns:p14="http://schemas.microsoft.com/office/powerpoint/2010/main" val="2159099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159">
            <a:extLst>
              <a:ext uri="{FF2B5EF4-FFF2-40B4-BE49-F238E27FC236}">
                <a16:creationId xmlns:a16="http://schemas.microsoft.com/office/drawing/2014/main" id="{5F75592A-4249-4980-85DF-963C2127C314}"/>
              </a:ext>
            </a:extLst>
          </p:cNvPr>
          <p:cNvSpPr/>
          <p:nvPr/>
        </p:nvSpPr>
        <p:spPr bwMode="gray">
          <a:xfrm flipH="1">
            <a:off x="5145839" y="3487652"/>
            <a:ext cx="2378787" cy="124346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800" dirty="0">
                <a:solidFill>
                  <a:schemeClr val="tx1"/>
                </a:solidFill>
                <a:latin typeface="Huawei Sans" panose="020C0503030203020204" pitchFamily="34" charset="0"/>
              </a:rPr>
              <a:t>Internet</a:t>
            </a:r>
            <a:endParaRPr lang="en-US" sz="1800" dirty="0">
              <a:solidFill>
                <a:schemeClr val="tx1"/>
              </a:solidFill>
              <a:latin typeface="Huawei Sans" panose="020C0503030203020204" pitchFamily="34" charset="0"/>
              <a:ea typeface="方正兰亭黑简体" panose="02000000000000000000" pitchFamily="2" charset="-122"/>
            </a:endParaRPr>
          </a:p>
        </p:txBody>
      </p:sp>
      <p:sp>
        <p:nvSpPr>
          <p:cNvPr id="2" name="Title 1"/>
          <p:cNvSpPr>
            <a:spLocks noGrp="1"/>
          </p:cNvSpPr>
          <p:nvPr>
            <p:ph type="title"/>
          </p:nvPr>
        </p:nvSpPr>
        <p:spPr bwMode="gray"/>
        <p:txBody>
          <a:bodyPr/>
          <a:lstStyle/>
          <a:p>
            <a:pPr fontAlgn="ctr"/>
            <a:r>
              <a:rPr lang="en-US" dirty="0">
                <a:latin typeface="Huawei Sans" panose="020C0503030203020204" pitchFamily="34" charset="0"/>
              </a:rPr>
              <a:t>Extranet VPN Overview</a:t>
            </a:r>
          </a:p>
        </p:txBody>
      </p:sp>
      <p:sp>
        <p:nvSpPr>
          <p:cNvPr id="3" name="Text Placeholder 2"/>
          <p:cNvSpPr>
            <a:spLocks noGrp="1"/>
          </p:cNvSpPr>
          <p:nvPr>
            <p:ph type="body" sz="quarter" idx="10"/>
          </p:nvPr>
        </p:nvSpPr>
        <p:spPr bwMode="gray"/>
        <p:txBody>
          <a:bodyPr/>
          <a:lstStyle/>
          <a:p>
            <a:pPr algn="l"/>
            <a:r>
              <a:rPr lang="en-US" sz="2000" dirty="0">
                <a:latin typeface="Huawei Sans" panose="020C0503030203020204" pitchFamily="34" charset="0"/>
              </a:rPr>
              <a:t>Extranet VPN is mainly used to build secure access services between customers or suppliers. Traveling employees can also use extranet VPN to access the enterprise network.</a:t>
            </a:r>
            <a:endParaRPr lang="en-US" altLang="zh-CN" sz="2000" dirty="0">
              <a:latin typeface="Huawei Sans" panose="020C0503030203020204" pitchFamily="34" charset="0"/>
            </a:endParaRPr>
          </a:p>
          <a:p>
            <a:pPr algn="l"/>
            <a:r>
              <a:rPr lang="en-US" sz="2000" dirty="0">
                <a:latin typeface="Huawei Sans" panose="020C0503030203020204" pitchFamily="34" charset="0"/>
              </a:rPr>
              <a:t>Extranet VPN mainly uses SSL VPN and L2TP.</a:t>
            </a:r>
            <a:endParaRPr lang="en-US" altLang="zh-CN" sz="2000" dirty="0">
              <a:latin typeface="Huawei Sans" panose="020C0503030203020204" pitchFamily="34" charset="0"/>
            </a:endParaRPr>
          </a:p>
        </p:txBody>
      </p:sp>
      <p:sp>
        <p:nvSpPr>
          <p:cNvPr id="53" name="Freeform 159"/>
          <p:cNvSpPr/>
          <p:nvPr/>
        </p:nvSpPr>
        <p:spPr bwMode="gray">
          <a:xfrm flipH="1">
            <a:off x="8781082" y="2756861"/>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56" name="Freeform 159"/>
          <p:cNvSpPr/>
          <p:nvPr/>
        </p:nvSpPr>
        <p:spPr bwMode="gray">
          <a:xfrm flipH="1">
            <a:off x="1381760" y="3317243"/>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57" name="图片 73" descr="PC.png"/>
          <p:cNvPicPr>
            <a:picLocks noChangeAspect="1"/>
          </p:cNvPicPr>
          <p:nvPr/>
        </p:nvPicPr>
        <p:blipFill>
          <a:blip r:embed="rId3" cstate="print"/>
          <a:stretch>
            <a:fillRect/>
          </a:stretch>
        </p:blipFill>
        <p:spPr bwMode="gray">
          <a:xfrm>
            <a:off x="1748639" y="3349275"/>
            <a:ext cx="539063" cy="414000"/>
          </a:xfrm>
          <a:prstGeom prst="rect">
            <a:avLst/>
          </a:prstGeom>
        </p:spPr>
      </p:pic>
      <p:pic>
        <p:nvPicPr>
          <p:cNvPr id="58" name="图片 73" descr="PC.png"/>
          <p:cNvPicPr>
            <a:picLocks noChangeAspect="1"/>
          </p:cNvPicPr>
          <p:nvPr/>
        </p:nvPicPr>
        <p:blipFill>
          <a:blip r:embed="rId3" cstate="print"/>
          <a:stretch>
            <a:fillRect/>
          </a:stretch>
        </p:blipFill>
        <p:spPr bwMode="gray">
          <a:xfrm>
            <a:off x="1748640" y="4132810"/>
            <a:ext cx="539063" cy="414000"/>
          </a:xfrm>
          <a:prstGeom prst="rect">
            <a:avLst/>
          </a:prstGeom>
        </p:spPr>
      </p:pic>
      <p:pic>
        <p:nvPicPr>
          <p:cNvPr id="60" name="图片 42" descr="大型网管-蓝.png"/>
          <p:cNvPicPr>
            <a:picLocks noChangeAspect="1"/>
          </p:cNvPicPr>
          <p:nvPr/>
        </p:nvPicPr>
        <p:blipFill>
          <a:blip r:embed="rId4" cstate="print"/>
          <a:stretch>
            <a:fillRect/>
          </a:stretch>
        </p:blipFill>
        <p:spPr bwMode="gray">
          <a:xfrm>
            <a:off x="2826538" y="3928885"/>
            <a:ext cx="539607" cy="441817"/>
          </a:xfrm>
          <a:prstGeom prst="rect">
            <a:avLst/>
          </a:prstGeom>
        </p:spPr>
      </p:pic>
      <p:pic>
        <p:nvPicPr>
          <p:cNvPr id="66"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394906" y="3409214"/>
            <a:ext cx="540000" cy="442800"/>
          </a:xfrm>
          <a:prstGeom prst="rect">
            <a:avLst/>
          </a:prstGeom>
        </p:spPr>
      </p:pic>
      <p:pic>
        <p:nvPicPr>
          <p:cNvPr id="70" name="图片 42" descr="大型网管-蓝.png"/>
          <p:cNvPicPr>
            <a:picLocks noChangeAspect="1"/>
          </p:cNvPicPr>
          <p:nvPr/>
        </p:nvPicPr>
        <p:blipFill>
          <a:blip r:embed="rId4" cstate="print"/>
          <a:stretch>
            <a:fillRect/>
          </a:stretch>
        </p:blipFill>
        <p:spPr bwMode="gray">
          <a:xfrm>
            <a:off x="9327590" y="3401357"/>
            <a:ext cx="539607" cy="441817"/>
          </a:xfrm>
          <a:prstGeom prst="rect">
            <a:avLst/>
          </a:prstGeom>
        </p:spPr>
      </p:pic>
      <p:pic>
        <p:nvPicPr>
          <p:cNvPr id="75" name="图片 73" descr="PC.png"/>
          <p:cNvPicPr>
            <a:picLocks noChangeAspect="1"/>
          </p:cNvPicPr>
          <p:nvPr/>
        </p:nvPicPr>
        <p:blipFill>
          <a:blip r:embed="rId3" cstate="print"/>
          <a:stretch>
            <a:fillRect/>
          </a:stretch>
        </p:blipFill>
        <p:spPr bwMode="gray">
          <a:xfrm>
            <a:off x="10174055" y="2819960"/>
            <a:ext cx="539063" cy="414000"/>
          </a:xfrm>
          <a:prstGeom prst="rect">
            <a:avLst/>
          </a:prstGeom>
        </p:spPr>
      </p:pic>
      <p:pic>
        <p:nvPicPr>
          <p:cNvPr id="88" name="图片 73" descr="PC.png"/>
          <p:cNvPicPr>
            <a:picLocks noChangeAspect="1"/>
          </p:cNvPicPr>
          <p:nvPr/>
        </p:nvPicPr>
        <p:blipFill>
          <a:blip r:embed="rId3" cstate="print"/>
          <a:stretch>
            <a:fillRect/>
          </a:stretch>
        </p:blipFill>
        <p:spPr bwMode="gray">
          <a:xfrm>
            <a:off x="10222365" y="3603495"/>
            <a:ext cx="539063" cy="414000"/>
          </a:xfrm>
          <a:prstGeom prst="rect">
            <a:avLst/>
          </a:prstGeom>
        </p:spPr>
      </p:pic>
      <p:cxnSp>
        <p:nvCxnSpPr>
          <p:cNvPr id="96" name="Straight Connector 95"/>
          <p:cNvCxnSpPr>
            <a:cxnSpLocks/>
            <a:stCxn id="124" idx="3"/>
          </p:cNvCxnSpPr>
          <p:nvPr/>
        </p:nvCxnSpPr>
        <p:spPr bwMode="gray">
          <a:xfrm>
            <a:off x="4042157" y="4152468"/>
            <a:ext cx="1165746"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97" name="Straight Connector 96"/>
          <p:cNvCxnSpPr>
            <a:cxnSpLocks/>
            <a:stCxn id="33" idx="7"/>
            <a:endCxn id="66" idx="1"/>
          </p:cNvCxnSpPr>
          <p:nvPr/>
        </p:nvCxnSpPr>
        <p:spPr bwMode="gray">
          <a:xfrm flipV="1">
            <a:off x="7285912" y="3630614"/>
            <a:ext cx="1108994" cy="34287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112" name="TextBox 111"/>
          <p:cNvSpPr txBox="1"/>
          <p:nvPr/>
        </p:nvSpPr>
        <p:spPr bwMode="gray">
          <a:xfrm>
            <a:off x="1416659" y="3409968"/>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3" name="TextBox 112"/>
          <p:cNvSpPr txBox="1"/>
          <p:nvPr/>
        </p:nvSpPr>
        <p:spPr bwMode="gray">
          <a:xfrm>
            <a:off x="1407699" y="4193130"/>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4" name="TextBox 113"/>
          <p:cNvSpPr txBox="1"/>
          <p:nvPr/>
        </p:nvSpPr>
        <p:spPr bwMode="gray">
          <a:xfrm>
            <a:off x="10685912" y="2890297"/>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5" name="TextBox 114"/>
          <p:cNvSpPr txBox="1"/>
          <p:nvPr/>
        </p:nvSpPr>
        <p:spPr bwMode="gray">
          <a:xfrm>
            <a:off x="10741059" y="3673459"/>
            <a:ext cx="360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PC</a:t>
            </a:r>
            <a:endParaRPr lang="en-US" altLang="zh-CN" sz="1400" dirty="0">
              <a:latin typeface="Huawei Sans" panose="020C0503030203020204" pitchFamily="34" charset="0"/>
            </a:endParaRPr>
          </a:p>
        </p:txBody>
      </p:sp>
      <p:sp>
        <p:nvSpPr>
          <p:cNvPr id="116" name="TextBox 115"/>
          <p:cNvSpPr txBox="1"/>
          <p:nvPr/>
        </p:nvSpPr>
        <p:spPr bwMode="gray">
          <a:xfrm>
            <a:off x="2343792" y="3603495"/>
            <a:ext cx="961188"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Customer</a:t>
            </a:r>
          </a:p>
        </p:txBody>
      </p:sp>
      <p:sp>
        <p:nvSpPr>
          <p:cNvPr id="117" name="TextBox 116"/>
          <p:cNvSpPr txBox="1"/>
          <p:nvPr/>
        </p:nvSpPr>
        <p:spPr bwMode="gray">
          <a:xfrm>
            <a:off x="9452634" y="3026959"/>
            <a:ext cx="41456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HQ</a:t>
            </a:r>
            <a:endParaRPr lang="en-US" altLang="zh-CN" sz="1400" dirty="0">
              <a:latin typeface="Huawei Sans" panose="020C0503030203020204" pitchFamily="34" charset="0"/>
            </a:endParaRPr>
          </a:p>
        </p:txBody>
      </p:sp>
      <p:pic>
        <p:nvPicPr>
          <p:cNvPr id="124" name="图片 3"/>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502157" y="3931068"/>
            <a:ext cx="540000" cy="442800"/>
          </a:xfrm>
          <a:prstGeom prst="rect">
            <a:avLst/>
          </a:prstGeom>
        </p:spPr>
      </p:pic>
      <p:cxnSp>
        <p:nvCxnSpPr>
          <p:cNvPr id="134" name="Straight Connector 133"/>
          <p:cNvCxnSpPr>
            <a:cxnSpLocks/>
            <a:stCxn id="40" idx="3"/>
          </p:cNvCxnSpPr>
          <p:nvPr/>
        </p:nvCxnSpPr>
        <p:spPr bwMode="gray">
          <a:xfrm flipV="1">
            <a:off x="5096866" y="4731112"/>
            <a:ext cx="1270069" cy="99211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45" name="Freeform 44"/>
          <p:cNvSpPr/>
          <p:nvPr/>
        </p:nvSpPr>
        <p:spPr bwMode="gray">
          <a:xfrm rot="21267803">
            <a:off x="4115097" y="3818828"/>
            <a:ext cx="4115063" cy="210347"/>
          </a:xfrm>
          <a:custGeom>
            <a:avLst/>
            <a:gdLst>
              <a:gd name="connsiteX0" fmla="*/ 0 w 4166754"/>
              <a:gd name="connsiteY0" fmla="*/ 103909 h 645004"/>
              <a:gd name="connsiteX1" fmla="*/ 2015836 w 4166754"/>
              <a:gd name="connsiteY1" fmla="*/ 644237 h 645004"/>
              <a:gd name="connsiteX2" fmla="*/ 4166754 w 4166754"/>
              <a:gd name="connsiteY2" fmla="*/ 0 h 645004"/>
            </a:gdLst>
            <a:ahLst/>
            <a:cxnLst>
              <a:cxn ang="0">
                <a:pos x="connsiteX0" y="connsiteY0"/>
              </a:cxn>
              <a:cxn ang="0">
                <a:pos x="connsiteX1" y="connsiteY1"/>
              </a:cxn>
              <a:cxn ang="0">
                <a:pos x="connsiteX2" y="connsiteY2"/>
              </a:cxn>
            </a:cxnLst>
            <a:rect l="l" t="t" r="r" b="b"/>
            <a:pathLst>
              <a:path w="4166754" h="645004">
                <a:moveTo>
                  <a:pt x="0" y="103909"/>
                </a:moveTo>
                <a:cubicBezTo>
                  <a:pt x="660688" y="382732"/>
                  <a:pt x="1321377" y="661555"/>
                  <a:pt x="2015836" y="644237"/>
                </a:cubicBezTo>
                <a:cubicBezTo>
                  <a:pt x="2710295" y="626919"/>
                  <a:pt x="4166754" y="0"/>
                  <a:pt x="4166754" y="0"/>
                </a:cubicBezTo>
              </a:path>
            </a:pathLst>
          </a:custGeom>
          <a:noFill/>
          <a:ln w="28575">
            <a:solidFill>
              <a:srgbClr val="FFC000"/>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46" name="Freeform 45"/>
          <p:cNvSpPr/>
          <p:nvPr/>
        </p:nvSpPr>
        <p:spPr bwMode="gray">
          <a:xfrm>
            <a:off x="5372100" y="3771900"/>
            <a:ext cx="2961409" cy="1943100"/>
          </a:xfrm>
          <a:custGeom>
            <a:avLst/>
            <a:gdLst>
              <a:gd name="connsiteX0" fmla="*/ 0 w 2961409"/>
              <a:gd name="connsiteY0" fmla="*/ 1943100 h 1943100"/>
              <a:gd name="connsiteX1" fmla="*/ 1444336 w 2961409"/>
              <a:gd name="connsiteY1" fmla="*/ 810491 h 1943100"/>
              <a:gd name="connsiteX2" fmla="*/ 2961409 w 2961409"/>
              <a:gd name="connsiteY2" fmla="*/ 0 h 1943100"/>
            </a:gdLst>
            <a:ahLst/>
            <a:cxnLst>
              <a:cxn ang="0">
                <a:pos x="connsiteX0" y="connsiteY0"/>
              </a:cxn>
              <a:cxn ang="0">
                <a:pos x="connsiteX1" y="connsiteY1"/>
              </a:cxn>
              <a:cxn ang="0">
                <a:pos x="connsiteX2" y="connsiteY2"/>
              </a:cxn>
            </a:cxnLst>
            <a:rect l="l" t="t" r="r" b="b"/>
            <a:pathLst>
              <a:path w="2961409" h="1943100">
                <a:moveTo>
                  <a:pt x="0" y="1943100"/>
                </a:moveTo>
                <a:cubicBezTo>
                  <a:pt x="475384" y="1538720"/>
                  <a:pt x="950768" y="1134341"/>
                  <a:pt x="1444336" y="810491"/>
                </a:cubicBezTo>
                <a:cubicBezTo>
                  <a:pt x="1937904" y="486641"/>
                  <a:pt x="2961409" y="0"/>
                  <a:pt x="2961409" y="0"/>
                </a:cubicBezTo>
              </a:path>
            </a:pathLst>
          </a:custGeom>
          <a:noFill/>
          <a:ln w="28575">
            <a:solidFill>
              <a:srgbClr val="FFC000"/>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135" name="TextBox 134"/>
          <p:cNvSpPr txBox="1"/>
          <p:nvPr/>
        </p:nvSpPr>
        <p:spPr bwMode="gray">
          <a:xfrm rot="19236431">
            <a:off x="5313753" y="5295409"/>
            <a:ext cx="133629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SSL VPN/L2TP</a:t>
            </a:r>
            <a:endParaRPr lang="en-US" altLang="zh-CN" sz="1400" dirty="0">
              <a:latin typeface="Huawei Sans" panose="020C0503030203020204" pitchFamily="34" charset="0"/>
            </a:endParaRPr>
          </a:p>
        </p:txBody>
      </p:sp>
      <p:sp>
        <p:nvSpPr>
          <p:cNvPr id="39" name="TextBox 38"/>
          <p:cNvSpPr txBox="1"/>
          <p:nvPr/>
        </p:nvSpPr>
        <p:spPr bwMode="gray">
          <a:xfrm>
            <a:off x="4030346" y="3763275"/>
            <a:ext cx="133629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SSL VPN/L2TP</a:t>
            </a:r>
            <a:endParaRPr lang="en-US" altLang="zh-CN" sz="1400" dirty="0">
              <a:latin typeface="Huawei Sans" panose="020C0503030203020204" pitchFamily="34" charset="0"/>
            </a:endParaRPr>
          </a:p>
        </p:txBody>
      </p:sp>
      <p:pic>
        <p:nvPicPr>
          <p:cNvPr id="40" name="图片 56" descr="管理型无线虚链路-蓝.png"/>
          <p:cNvPicPr>
            <a:picLocks noChangeAspect="1"/>
          </p:cNvPicPr>
          <p:nvPr/>
        </p:nvPicPr>
        <p:blipFill>
          <a:blip r:embed="rId6" cstate="print"/>
          <a:stretch>
            <a:fillRect/>
          </a:stretch>
        </p:blipFill>
        <p:spPr bwMode="gray">
          <a:xfrm>
            <a:off x="4557259" y="5502315"/>
            <a:ext cx="539607" cy="441818"/>
          </a:xfrm>
          <a:prstGeom prst="rect">
            <a:avLst/>
          </a:prstGeom>
        </p:spPr>
      </p:pic>
      <p:grpSp>
        <p:nvGrpSpPr>
          <p:cNvPr id="34" name="Group 51"/>
          <p:cNvGrpSpPr/>
          <p:nvPr/>
        </p:nvGrpSpPr>
        <p:grpSpPr bwMode="gray">
          <a:xfrm>
            <a:off x="7555615" y="52232"/>
            <a:ext cx="4346140" cy="324000"/>
            <a:chOff x="6574396" y="121552"/>
            <a:chExt cx="4346140" cy="324000"/>
          </a:xfrm>
        </p:grpSpPr>
        <p:sp>
          <p:nvSpPr>
            <p:cNvPr id="35"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36" name="燕尾形 25"/>
            <p:cNvSpPr/>
            <p:nvPr/>
          </p:nvSpPr>
          <p:spPr bwMode="gray">
            <a:xfrm>
              <a:off x="8027377" y="121552"/>
              <a:ext cx="1442263" cy="324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37" name="燕尾形 26"/>
            <p:cNvSpPr/>
            <p:nvPr/>
          </p:nvSpPr>
          <p:spPr bwMode="gray">
            <a:xfrm>
              <a:off x="9396589" y="121552"/>
              <a:ext cx="1523947"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Extranet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3657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59">
            <a:extLst>
              <a:ext uri="{FF2B5EF4-FFF2-40B4-BE49-F238E27FC236}">
                <a16:creationId xmlns:a16="http://schemas.microsoft.com/office/drawing/2014/main" id="{80D819F2-AF52-4591-95C8-19A07DD722DB}"/>
              </a:ext>
            </a:extLst>
          </p:cNvPr>
          <p:cNvSpPr/>
          <p:nvPr/>
        </p:nvSpPr>
        <p:spPr bwMode="gray">
          <a:xfrm flipH="1">
            <a:off x="3757369" y="4190492"/>
            <a:ext cx="1387023" cy="72503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800" dirty="0">
                <a:solidFill>
                  <a:schemeClr val="tx1"/>
                </a:solidFill>
                <a:latin typeface="Huawei Sans" panose="020C0503030203020204" pitchFamily="34" charset="0"/>
              </a:rPr>
              <a:t>Internet</a:t>
            </a:r>
            <a:endParaRPr lang="en-US" sz="1800" dirty="0">
              <a:solidFill>
                <a:schemeClr val="tx1"/>
              </a:solidFill>
              <a:latin typeface="Huawei Sans" panose="020C0503030203020204" pitchFamily="34" charset="0"/>
              <a:ea typeface="方正兰亭黑简体" panose="02000000000000000000" pitchFamily="2" charset="-122"/>
            </a:endParaRPr>
          </a:p>
        </p:txBody>
      </p:sp>
      <p:sp>
        <p:nvSpPr>
          <p:cNvPr id="3" name="标题 2"/>
          <p:cNvSpPr>
            <a:spLocks noGrp="1"/>
          </p:cNvSpPr>
          <p:nvPr>
            <p:ph type="title"/>
          </p:nvPr>
        </p:nvSpPr>
        <p:spPr bwMode="gray"/>
        <p:txBody>
          <a:bodyPr/>
          <a:lstStyle/>
          <a:p>
            <a:pPr fontAlgn="ctr"/>
            <a:r>
              <a:rPr lang="en-US" dirty="0">
                <a:latin typeface="Huawei Sans" panose="020C0503030203020204" pitchFamily="34" charset="0"/>
              </a:rPr>
              <a:t>SSL VPN Overview</a:t>
            </a:r>
          </a:p>
        </p:txBody>
      </p:sp>
      <p:sp>
        <p:nvSpPr>
          <p:cNvPr id="4" name="文本占位符 3"/>
          <p:cNvSpPr>
            <a:spLocks noGrp="1"/>
          </p:cNvSpPr>
          <p:nvPr>
            <p:ph type="body" sz="quarter" idx="10"/>
          </p:nvPr>
        </p:nvSpPr>
        <p:spPr bwMode="gray"/>
        <p:txBody>
          <a:bodyPr/>
          <a:lstStyle/>
          <a:p>
            <a:pPr algn="l" hangingPunct="0">
              <a:defRPr/>
            </a:pPr>
            <a:r>
              <a:rPr lang="en-US" sz="2000" dirty="0">
                <a:latin typeface="Huawei Sans" panose="020C0503030203020204" pitchFamily="34" charset="0"/>
              </a:rPr>
              <a:t>SSL VPN is mainly used by traveling employees to remotely access the enterprise intranet, which is an extension of the enterprise intranet on the WAN.</a:t>
            </a:r>
            <a:endParaRPr lang="en-US" altLang="zh-CN" sz="2000" dirty="0">
              <a:latin typeface="Huawei Sans" panose="020C0503030203020204" pitchFamily="34" charset="0"/>
            </a:endParaRPr>
          </a:p>
          <a:p>
            <a:pPr algn="l" hangingPunct="0">
              <a:defRPr/>
            </a:pPr>
            <a:r>
              <a:rPr lang="en-US" sz="2000" dirty="0">
                <a:latin typeface="Huawei Sans" panose="020C0503030203020204" pitchFamily="34" charset="0"/>
              </a:rPr>
              <a:t>SSL VPN authenticates and controls users based on HTTP. Users do not need to configure SSL VPN, which is easy to use.</a:t>
            </a:r>
          </a:p>
        </p:txBody>
      </p:sp>
      <p:cxnSp>
        <p:nvCxnSpPr>
          <p:cNvPr id="30" name="直接连接符 5"/>
          <p:cNvCxnSpPr>
            <a:stCxn id="68" idx="3"/>
          </p:cNvCxnSpPr>
          <p:nvPr/>
        </p:nvCxnSpPr>
        <p:spPr bwMode="gray">
          <a:xfrm>
            <a:off x="2745291" y="4730423"/>
            <a:ext cx="3639833" cy="1"/>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61" name="Freeform 159"/>
          <p:cNvSpPr/>
          <p:nvPr/>
        </p:nvSpPr>
        <p:spPr bwMode="gray">
          <a:xfrm flipH="1">
            <a:off x="6743725" y="3952004"/>
            <a:ext cx="2340178" cy="122327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64" name="图片 42" descr="大型网管-蓝.png"/>
          <p:cNvPicPr>
            <a:picLocks noChangeAspect="1"/>
          </p:cNvPicPr>
          <p:nvPr/>
        </p:nvPicPr>
        <p:blipFill>
          <a:blip r:embed="rId3" cstate="print"/>
          <a:stretch>
            <a:fillRect/>
          </a:stretch>
        </p:blipFill>
        <p:spPr bwMode="gray">
          <a:xfrm>
            <a:off x="7013921" y="4509515"/>
            <a:ext cx="539607" cy="441817"/>
          </a:xfrm>
          <a:prstGeom prst="rect">
            <a:avLst/>
          </a:prstGeom>
        </p:spPr>
      </p:pic>
      <p:pic>
        <p:nvPicPr>
          <p:cNvPr id="67"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6387932" y="4501153"/>
            <a:ext cx="540000" cy="442800"/>
          </a:xfrm>
          <a:prstGeom prst="rect">
            <a:avLst/>
          </a:prstGeom>
        </p:spPr>
      </p:pic>
      <p:pic>
        <p:nvPicPr>
          <p:cNvPr id="68" name="图片 56" descr="管理型无线虚链路-蓝.png"/>
          <p:cNvPicPr>
            <a:picLocks noChangeAspect="1"/>
          </p:cNvPicPr>
          <p:nvPr/>
        </p:nvPicPr>
        <p:blipFill>
          <a:blip r:embed="rId5" cstate="print"/>
          <a:stretch>
            <a:fillRect/>
          </a:stretch>
        </p:blipFill>
        <p:spPr bwMode="gray">
          <a:xfrm>
            <a:off x="2205684" y="4509514"/>
            <a:ext cx="539607" cy="441818"/>
          </a:xfrm>
          <a:prstGeom prst="rect">
            <a:avLst/>
          </a:prstGeom>
        </p:spPr>
      </p:pic>
      <p:pic>
        <p:nvPicPr>
          <p:cNvPr id="69" name="图片 20" descr="交换机.png"/>
          <p:cNvPicPr>
            <a:picLocks noChangeAspect="1"/>
          </p:cNvPicPr>
          <p:nvPr/>
        </p:nvPicPr>
        <p:blipFill>
          <a:blip r:embed="rId6" cstate="print"/>
          <a:stretch>
            <a:fillRect/>
          </a:stretch>
        </p:blipFill>
        <p:spPr bwMode="gray">
          <a:xfrm>
            <a:off x="8403875" y="4703116"/>
            <a:ext cx="539999" cy="441816"/>
          </a:xfrm>
          <a:prstGeom prst="rect">
            <a:avLst/>
          </a:prstGeom>
        </p:spPr>
      </p:pic>
      <p:pic>
        <p:nvPicPr>
          <p:cNvPr id="70" name="图片 22" descr="Web服务器-蓝.png"/>
          <p:cNvPicPr>
            <a:picLocks noChangeAspect="1"/>
          </p:cNvPicPr>
          <p:nvPr/>
        </p:nvPicPr>
        <p:blipFill>
          <a:blip r:embed="rId7" cstate="print"/>
          <a:stretch>
            <a:fillRect/>
          </a:stretch>
        </p:blipFill>
        <p:spPr bwMode="gray">
          <a:xfrm>
            <a:off x="7723846" y="4059335"/>
            <a:ext cx="540000" cy="441818"/>
          </a:xfrm>
          <a:prstGeom prst="rect">
            <a:avLst/>
          </a:prstGeom>
        </p:spPr>
      </p:pic>
      <p:pic>
        <p:nvPicPr>
          <p:cNvPr id="71" name="图片 23" descr="FTP服务器-蓝.png"/>
          <p:cNvPicPr>
            <a:picLocks noChangeAspect="1"/>
          </p:cNvPicPr>
          <p:nvPr/>
        </p:nvPicPr>
        <p:blipFill>
          <a:blip r:embed="rId8" cstate="print"/>
          <a:stretch>
            <a:fillRect/>
          </a:stretch>
        </p:blipFill>
        <p:spPr bwMode="gray">
          <a:xfrm>
            <a:off x="7723846" y="4703114"/>
            <a:ext cx="540000" cy="441818"/>
          </a:xfrm>
          <a:prstGeom prst="rect">
            <a:avLst/>
          </a:prstGeom>
        </p:spPr>
      </p:pic>
      <p:pic>
        <p:nvPicPr>
          <p:cNvPr id="72" name="图片 24" descr="邮件服务器-蓝.png"/>
          <p:cNvPicPr>
            <a:picLocks noChangeAspect="1"/>
          </p:cNvPicPr>
          <p:nvPr/>
        </p:nvPicPr>
        <p:blipFill>
          <a:blip r:embed="rId9" cstate="print"/>
          <a:stretch>
            <a:fillRect/>
          </a:stretch>
        </p:blipFill>
        <p:spPr bwMode="gray">
          <a:xfrm>
            <a:off x="8403874" y="4059335"/>
            <a:ext cx="540000" cy="441818"/>
          </a:xfrm>
          <a:prstGeom prst="rect">
            <a:avLst/>
          </a:prstGeom>
        </p:spPr>
      </p:pic>
      <p:sp>
        <p:nvSpPr>
          <p:cNvPr id="11" name="TextBox 10"/>
          <p:cNvSpPr txBox="1"/>
          <p:nvPr/>
        </p:nvSpPr>
        <p:spPr bwMode="gray">
          <a:xfrm>
            <a:off x="2689251" y="4838375"/>
            <a:ext cx="12673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SSL VPN tunnel</a:t>
            </a:r>
            <a:endParaRPr lang="en-US" altLang="zh-CN" sz="1200" dirty="0">
              <a:latin typeface="Huawei Sans" panose="020C0503030203020204" pitchFamily="34" charset="0"/>
            </a:endParaRPr>
          </a:p>
        </p:txBody>
      </p:sp>
      <p:sp>
        <p:nvSpPr>
          <p:cNvPr id="75" name="TextBox 74"/>
          <p:cNvSpPr txBox="1"/>
          <p:nvPr/>
        </p:nvSpPr>
        <p:spPr bwMode="gray">
          <a:xfrm>
            <a:off x="2017691" y="4053259"/>
            <a:ext cx="99221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SSL VPN client</a:t>
            </a:r>
            <a:endParaRPr lang="en-US" altLang="zh-CN" sz="1200" dirty="0">
              <a:latin typeface="Huawei Sans" panose="020C0503030203020204" pitchFamily="34" charset="0"/>
            </a:endParaRPr>
          </a:p>
        </p:txBody>
      </p:sp>
      <p:sp>
        <p:nvSpPr>
          <p:cNvPr id="76" name="TextBox 75"/>
          <p:cNvSpPr txBox="1"/>
          <p:nvPr/>
        </p:nvSpPr>
        <p:spPr bwMode="gray">
          <a:xfrm>
            <a:off x="6051301" y="4053259"/>
            <a:ext cx="1186278"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SSL VPN gateway</a:t>
            </a:r>
            <a:endParaRPr lang="en-US" altLang="zh-CN" sz="1200" dirty="0">
              <a:latin typeface="Huawei Sans" panose="020C0503030203020204" pitchFamily="34" charset="0"/>
            </a:endParaRPr>
          </a:p>
        </p:txBody>
      </p:sp>
      <p:sp>
        <p:nvSpPr>
          <p:cNvPr id="12" name="TextBox 11"/>
          <p:cNvSpPr txBox="1"/>
          <p:nvPr/>
        </p:nvSpPr>
        <p:spPr bwMode="gray">
          <a:xfrm>
            <a:off x="9206961" y="4059335"/>
            <a:ext cx="2152218" cy="119665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800" dirty="0">
                <a:latin typeface="Huawei Sans" panose="020C0503030203020204" pitchFamily="34" charset="0"/>
              </a:rPr>
              <a:t>Web page proxy</a:t>
            </a:r>
            <a:endParaRPr lang="en-US" altLang="zh-CN" sz="1800" dirty="0">
              <a:latin typeface="Huawei Sans" panose="020C0503030203020204" pitchFamily="34" charset="0"/>
            </a:endParaRPr>
          </a:p>
          <a:p>
            <a:pPr fontAlgn="ctr"/>
            <a:r>
              <a:rPr lang="en-US" sz="1800" dirty="0">
                <a:latin typeface="Huawei Sans" panose="020C0503030203020204" pitchFamily="34" charset="0"/>
              </a:rPr>
              <a:t>File sharing</a:t>
            </a:r>
            <a:endParaRPr lang="en-US" altLang="zh-CN" sz="1800" dirty="0">
              <a:latin typeface="Huawei Sans" panose="020C0503030203020204" pitchFamily="34" charset="0"/>
            </a:endParaRPr>
          </a:p>
          <a:p>
            <a:pPr fontAlgn="ctr"/>
            <a:r>
              <a:rPr lang="en-US" sz="1800" dirty="0">
                <a:latin typeface="Huawei Sans" panose="020C0503030203020204" pitchFamily="34" charset="0"/>
              </a:rPr>
              <a:t>Port forwarding</a:t>
            </a:r>
            <a:endParaRPr lang="en-US" altLang="zh-CN" sz="1800" dirty="0">
              <a:latin typeface="Huawei Sans" panose="020C0503030203020204" pitchFamily="34" charset="0"/>
            </a:endParaRPr>
          </a:p>
          <a:p>
            <a:pPr fontAlgn="ctr"/>
            <a:r>
              <a:rPr lang="en-US" sz="1800" dirty="0">
                <a:latin typeface="Huawei Sans" panose="020C0503030203020204" pitchFamily="34" charset="0"/>
              </a:rPr>
              <a:t>Network extension</a:t>
            </a:r>
          </a:p>
        </p:txBody>
      </p:sp>
      <p:sp>
        <p:nvSpPr>
          <p:cNvPr id="25" name="Can 225"/>
          <p:cNvSpPr/>
          <p:nvPr/>
        </p:nvSpPr>
        <p:spPr bwMode="gray">
          <a:xfrm rot="5400000" flipH="1">
            <a:off x="4458533" y="2976808"/>
            <a:ext cx="183756" cy="3498524"/>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Freeform 9"/>
          <p:cNvSpPr/>
          <p:nvPr/>
        </p:nvSpPr>
        <p:spPr bwMode="gray">
          <a:xfrm>
            <a:off x="2745532" y="4403574"/>
            <a:ext cx="5124450" cy="348277"/>
          </a:xfrm>
          <a:custGeom>
            <a:avLst/>
            <a:gdLst>
              <a:gd name="connsiteX0" fmla="*/ 0 w 5124450"/>
              <a:gd name="connsiteY0" fmla="*/ 314325 h 348277"/>
              <a:gd name="connsiteX1" fmla="*/ 3862388 w 5124450"/>
              <a:gd name="connsiteY1" fmla="*/ 319088 h 348277"/>
              <a:gd name="connsiteX2" fmla="*/ 5124450 w 5124450"/>
              <a:gd name="connsiteY2" fmla="*/ 0 h 348277"/>
            </a:gdLst>
            <a:ahLst/>
            <a:cxnLst>
              <a:cxn ang="0">
                <a:pos x="connsiteX0" y="connsiteY0"/>
              </a:cxn>
              <a:cxn ang="0">
                <a:pos x="connsiteX1" y="connsiteY1"/>
              </a:cxn>
              <a:cxn ang="0">
                <a:pos x="connsiteX2" y="connsiteY2"/>
              </a:cxn>
            </a:cxnLst>
            <a:rect l="l" t="t" r="r" b="b"/>
            <a:pathLst>
              <a:path w="5124450" h="348277">
                <a:moveTo>
                  <a:pt x="0" y="314325"/>
                </a:moveTo>
                <a:cubicBezTo>
                  <a:pt x="1504156" y="342900"/>
                  <a:pt x="3008313" y="371476"/>
                  <a:pt x="3862388" y="319088"/>
                </a:cubicBezTo>
                <a:cubicBezTo>
                  <a:pt x="4716463" y="266700"/>
                  <a:pt x="4928394" y="51594"/>
                  <a:pt x="5124450" y="0"/>
                </a:cubicBezTo>
              </a:path>
            </a:pathLst>
          </a:custGeom>
          <a:noFill/>
          <a:ln w="28575">
            <a:solidFill>
              <a:srgbClr val="E28189"/>
            </a:solidFill>
            <a:headEnd type="triangl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grpSp>
        <p:nvGrpSpPr>
          <p:cNvPr id="31" name="Group 51"/>
          <p:cNvGrpSpPr/>
          <p:nvPr/>
        </p:nvGrpSpPr>
        <p:grpSpPr bwMode="gray">
          <a:xfrm>
            <a:off x="7555615" y="52232"/>
            <a:ext cx="4346140" cy="324000"/>
            <a:chOff x="6574396" y="121552"/>
            <a:chExt cx="4346140" cy="324000"/>
          </a:xfrm>
        </p:grpSpPr>
        <p:sp>
          <p:nvSpPr>
            <p:cNvPr id="32"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33" name="燕尾形 25"/>
            <p:cNvSpPr/>
            <p:nvPr/>
          </p:nvSpPr>
          <p:spPr bwMode="gray">
            <a:xfrm>
              <a:off x="8027377" y="121552"/>
              <a:ext cx="1442263" cy="324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34" name="燕尾形 26"/>
            <p:cNvSpPr/>
            <p:nvPr/>
          </p:nvSpPr>
          <p:spPr bwMode="gray">
            <a:xfrm>
              <a:off x="9396589" y="121552"/>
              <a:ext cx="1523947"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Extranet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532023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Application of Extranet VPN</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It is convenient for external users to access the intranet through SSL VPN. They can directly access the intranet after passing web page authentication, without installing a client. In addition, there are many SSL VPN service options, such as web page proxy, file sharing, port forwarding, and network extension.</a:t>
            </a:r>
          </a:p>
          <a:p>
            <a:pPr algn="l"/>
            <a:endParaRPr lang="en-US" altLang="zh-CN" sz="2000" dirty="0">
              <a:latin typeface="Huawei Sans" panose="020C0503030203020204" pitchFamily="34" charset="0"/>
            </a:endParaRPr>
          </a:p>
        </p:txBody>
      </p:sp>
      <p:sp>
        <p:nvSpPr>
          <p:cNvPr id="4" name="圆角矩形 75"/>
          <p:cNvSpPr/>
          <p:nvPr/>
        </p:nvSpPr>
        <p:spPr bwMode="gray">
          <a:xfrm>
            <a:off x="844484" y="2178385"/>
            <a:ext cx="10471216"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400" dirty="0">
                <a:solidFill>
                  <a:srgbClr val="30B5C5"/>
                </a:solidFill>
                <a:latin typeface="Huawei Sans" panose="020C0503030203020204" pitchFamily="34" charset="0"/>
              </a:rPr>
              <a:t>Application of SSL VPN</a:t>
            </a:r>
            <a:endParaRPr lang="en-US" altLang="zh-CN" sz="1400" dirty="0">
              <a:solidFill>
                <a:srgbClr val="30B5C5"/>
              </a:solidFill>
              <a:latin typeface="Huawei Sans" panose="020C0503030203020204" pitchFamily="34" charset="0"/>
              <a:ea typeface="方正兰亭黑简体" panose="02000000000000000000" pitchFamily="2" charset="-122"/>
            </a:endParaRPr>
          </a:p>
        </p:txBody>
      </p:sp>
      <p:sp>
        <p:nvSpPr>
          <p:cNvPr id="5" name="圆角矩形 75"/>
          <p:cNvSpPr/>
          <p:nvPr/>
        </p:nvSpPr>
        <p:spPr bwMode="gray">
          <a:xfrm>
            <a:off x="844484" y="2612672"/>
            <a:ext cx="10471216" cy="358810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SSL VPN is easy to use. You can use a browser to access the intranet. However, not all routers support SSL VPN. For routers that do not support SSL VPN, you can use L2TP to establish connections with the intranet.</a:t>
            </a:r>
          </a:p>
          <a:p>
            <a:pPr algn="just" defTabSz="914112" fontAlgn="ctr">
              <a:lnSpc>
                <a:spcPts val="2599"/>
              </a:lnSpc>
              <a:spcBef>
                <a:spcPts val="0"/>
              </a:spcBef>
              <a:spcAft>
                <a:spcPts val="600"/>
              </a:spcAft>
            </a:pP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6" name="Group 105"/>
          <p:cNvGrpSpPr/>
          <p:nvPr/>
        </p:nvGrpSpPr>
        <p:grpSpPr bwMode="gray">
          <a:xfrm>
            <a:off x="1136814" y="2663127"/>
            <a:ext cx="10247366" cy="2862757"/>
            <a:chOff x="1136814" y="2653602"/>
            <a:chExt cx="10247366" cy="2862757"/>
          </a:xfrm>
        </p:grpSpPr>
        <p:sp>
          <p:nvSpPr>
            <p:cNvPr id="20" name="Rectangle 264"/>
            <p:cNvSpPr>
              <a:spLocks noChangeArrowheads="1"/>
            </p:cNvSpPr>
            <p:nvPr/>
          </p:nvSpPr>
          <p:spPr bwMode="gray">
            <a:xfrm>
              <a:off x="1872813" y="5054694"/>
              <a:ext cx="918012" cy="461665"/>
            </a:xfrm>
            <a:prstGeom prst="rect">
              <a:avLst/>
            </a:prstGeom>
            <a:noFill/>
            <a:ln w="9525" algn="ctr">
              <a:noFill/>
              <a:miter lim="800000"/>
              <a:headEnd/>
              <a:tailEnd/>
            </a:ln>
          </p:spPr>
          <p:txBody>
            <a:bodyPr wrap="square">
              <a:spAutoFit/>
            </a:bodyPr>
            <a:lstStyle/>
            <a:p>
              <a:pPr algn="ctr" eaLnBrk="0" fontAlgn="ctr" hangingPunct="0">
                <a:buSzPct val="100000"/>
              </a:pPr>
              <a:r>
                <a:rPr lang="en-US" sz="1200" dirty="0">
                  <a:solidFill>
                    <a:srgbClr val="000000"/>
                  </a:solidFill>
                  <a:latin typeface="Huawei Sans" panose="020C0503030203020204" pitchFamily="34" charset="0"/>
                </a:rPr>
                <a:t>Remote office</a:t>
              </a:r>
              <a:endPar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21" name="Rectangle 265"/>
            <p:cNvSpPr>
              <a:spLocks noChangeArrowheads="1"/>
            </p:cNvSpPr>
            <p:nvPr/>
          </p:nvSpPr>
          <p:spPr bwMode="gray">
            <a:xfrm>
              <a:off x="3511357" y="2684872"/>
              <a:ext cx="700833"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solidFill>
                    <a:srgbClr val="000000"/>
                  </a:solidFill>
                  <a:latin typeface="Huawei Sans" panose="020C0503030203020204" pitchFamily="34" charset="0"/>
                </a:rPr>
                <a:t>Partner</a:t>
              </a:r>
              <a:endPar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22" name="Rectangle 266"/>
            <p:cNvSpPr>
              <a:spLocks noChangeArrowheads="1"/>
            </p:cNvSpPr>
            <p:nvPr/>
          </p:nvSpPr>
          <p:spPr bwMode="gray">
            <a:xfrm>
              <a:off x="1985255" y="2919554"/>
              <a:ext cx="781838" cy="461665"/>
            </a:xfrm>
            <a:prstGeom prst="rect">
              <a:avLst/>
            </a:prstGeom>
            <a:noFill/>
            <a:ln w="9525" algn="ctr">
              <a:noFill/>
              <a:miter lim="800000"/>
              <a:headEnd/>
              <a:tailEnd/>
            </a:ln>
          </p:spPr>
          <p:txBody>
            <a:bodyPr wrap="square">
              <a:spAutoFit/>
            </a:bodyPr>
            <a:lstStyle/>
            <a:p>
              <a:pPr algn="ctr" eaLnBrk="0" fontAlgn="ctr" hangingPunct="0">
                <a:buSzPct val="100000"/>
              </a:pPr>
              <a:r>
                <a:rPr lang="en-US" sz="1200" dirty="0">
                  <a:solidFill>
                    <a:srgbClr val="000000"/>
                  </a:solidFill>
                  <a:latin typeface="Huawei Sans" panose="020C0503030203020204" pitchFamily="34" charset="0"/>
                </a:rPr>
                <a:t>Mobile user</a:t>
              </a:r>
              <a:endPar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36" name="Rectangle 272"/>
            <p:cNvSpPr>
              <a:spLocks noChangeArrowheads="1"/>
            </p:cNvSpPr>
            <p:nvPr/>
          </p:nvSpPr>
          <p:spPr bwMode="gray">
            <a:xfrm>
              <a:off x="6781959" y="4567137"/>
              <a:ext cx="782587"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solidFill>
                    <a:srgbClr val="000000"/>
                  </a:solidFill>
                  <a:latin typeface="Huawei Sans" panose="020C0503030203020204" pitchFamily="34" charset="0"/>
                </a:rPr>
                <a:t>Port 443</a:t>
              </a:r>
              <a:endPar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pic>
          <p:nvPicPr>
            <p:cNvPr id="44" name="图片 348"/>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087698" y="3389830"/>
              <a:ext cx="574456" cy="479754"/>
            </a:xfrm>
            <a:prstGeom prst="rect">
              <a:avLst/>
            </a:prstGeom>
          </p:spPr>
        </p:pic>
        <p:pic>
          <p:nvPicPr>
            <p:cNvPr id="46" name="图片 350"/>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058704" y="4627809"/>
              <a:ext cx="534195" cy="451342"/>
            </a:xfrm>
            <a:prstGeom prst="rect">
              <a:avLst/>
            </a:prstGeom>
          </p:spPr>
        </p:pic>
        <p:sp>
          <p:nvSpPr>
            <p:cNvPr id="54" name="Freeform 159"/>
            <p:cNvSpPr/>
            <p:nvPr/>
          </p:nvSpPr>
          <p:spPr bwMode="gray">
            <a:xfrm flipH="1">
              <a:off x="3828718" y="3691389"/>
              <a:ext cx="1732935" cy="90585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Internet</a:t>
              </a:r>
              <a:endParaRPr lang="en-US" sz="1600" dirty="0">
                <a:solidFill>
                  <a:schemeClr val="tx1"/>
                </a:solidFill>
                <a:latin typeface="Huawei Sans" panose="020C0503030203020204" pitchFamily="34" charset="0"/>
                <a:ea typeface="方正兰亭黑简体" panose="02000000000000000000" pitchFamily="2" charset="-122"/>
              </a:endParaRPr>
            </a:p>
          </p:txBody>
        </p:sp>
        <p:sp>
          <p:nvSpPr>
            <p:cNvPr id="58" name="Freeform 159"/>
            <p:cNvSpPr/>
            <p:nvPr/>
          </p:nvSpPr>
          <p:spPr bwMode="gray">
            <a:xfrm flipH="1">
              <a:off x="7122977" y="3638614"/>
              <a:ext cx="1732935" cy="90585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solidFill>
                    <a:schemeClr val="tx1"/>
                  </a:solidFill>
                  <a:latin typeface="Huawei Sans" panose="020C0503030203020204" pitchFamily="34" charset="0"/>
                </a:rPr>
                <a:t>HQ</a:t>
              </a:r>
              <a:endParaRPr lang="en-US" sz="1600" dirty="0">
                <a:solidFill>
                  <a:schemeClr val="tx1"/>
                </a:solidFill>
                <a:latin typeface="Huawei Sans" panose="020C0503030203020204" pitchFamily="34" charset="0"/>
                <a:ea typeface="方正兰亭黑简体" panose="02000000000000000000" pitchFamily="2" charset="-122"/>
              </a:endParaRPr>
            </a:p>
          </p:txBody>
        </p:sp>
        <p:pic>
          <p:nvPicPr>
            <p:cNvPr id="57"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6912920" y="4086050"/>
              <a:ext cx="540000" cy="442800"/>
            </a:xfrm>
            <a:prstGeom prst="rect">
              <a:avLst/>
            </a:prstGeom>
          </p:spPr>
        </p:pic>
        <p:cxnSp>
          <p:nvCxnSpPr>
            <p:cNvPr id="59" name="Straight Connector 58"/>
            <p:cNvCxnSpPr>
              <a:stCxn id="56" idx="2"/>
              <a:endCxn id="54" idx="0"/>
            </p:cNvCxnSpPr>
            <p:nvPr/>
          </p:nvCxnSpPr>
          <p:spPr bwMode="gray">
            <a:xfrm>
              <a:off x="3845720" y="3429000"/>
              <a:ext cx="662477" cy="262389"/>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2" name="Straight Connector 61"/>
            <p:cNvCxnSpPr>
              <a:stCxn id="45" idx="1"/>
              <a:endCxn id="54" idx="24"/>
            </p:cNvCxnSpPr>
            <p:nvPr/>
          </p:nvCxnSpPr>
          <p:spPr bwMode="gray">
            <a:xfrm>
              <a:off x="2523637" y="3608986"/>
              <a:ext cx="1564279" cy="427969"/>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45" name="图片 349" descr="SAN网络-蓝.png"/>
            <p:cNvPicPr>
              <a:picLocks noChangeAspect="1"/>
            </p:cNvPicPr>
            <p:nvPr/>
          </p:nvPicPr>
          <p:blipFill>
            <a:blip r:embed="rId5" cstate="print"/>
            <a:stretch>
              <a:fillRect/>
            </a:stretch>
          </p:blipFill>
          <p:spPr bwMode="gray">
            <a:xfrm>
              <a:off x="2523637" y="3389830"/>
              <a:ext cx="267540" cy="438311"/>
            </a:xfrm>
            <a:prstGeom prst="rect">
              <a:avLst/>
            </a:prstGeom>
          </p:spPr>
        </p:pic>
        <p:cxnSp>
          <p:nvCxnSpPr>
            <p:cNvPr id="66" name="Straight Connector 65"/>
            <p:cNvCxnSpPr>
              <a:stCxn id="42" idx="3"/>
              <a:endCxn id="54" idx="21"/>
            </p:cNvCxnSpPr>
            <p:nvPr/>
          </p:nvCxnSpPr>
          <p:spPr bwMode="gray">
            <a:xfrm>
              <a:off x="2572180" y="4270457"/>
              <a:ext cx="1256538" cy="5602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9" name="Straight Connector 68"/>
            <p:cNvCxnSpPr>
              <a:stCxn id="46" idx="3"/>
              <a:endCxn id="54" idx="20"/>
            </p:cNvCxnSpPr>
            <p:nvPr/>
          </p:nvCxnSpPr>
          <p:spPr bwMode="gray">
            <a:xfrm flipV="1">
              <a:off x="2592899" y="4591743"/>
              <a:ext cx="1450120" cy="26173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77" name="Straight Connector 76"/>
            <p:cNvCxnSpPr>
              <a:stCxn id="57" idx="1"/>
              <a:endCxn id="54" idx="8"/>
            </p:cNvCxnSpPr>
            <p:nvPr/>
          </p:nvCxnSpPr>
          <p:spPr bwMode="gray">
            <a:xfrm flipH="1">
              <a:off x="5561653" y="4307450"/>
              <a:ext cx="1351267" cy="2543"/>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9" name="Rectangle 247"/>
            <p:cNvSpPr>
              <a:spLocks noChangeArrowheads="1"/>
            </p:cNvSpPr>
            <p:nvPr/>
          </p:nvSpPr>
          <p:spPr bwMode="gray">
            <a:xfrm>
              <a:off x="8870004" y="4079042"/>
              <a:ext cx="1072463" cy="461665"/>
            </a:xfrm>
            <a:prstGeom prst="rect">
              <a:avLst/>
            </a:prstGeom>
            <a:noFill/>
            <a:ln w="9525" algn="ctr">
              <a:noFill/>
              <a:miter lim="800000"/>
              <a:headEnd/>
              <a:tailEnd/>
            </a:ln>
          </p:spPr>
          <p:txBody>
            <a:bodyPr wrap="square">
              <a:spAutoFit/>
            </a:bodyPr>
            <a:lstStyle/>
            <a:p>
              <a:pPr eaLnBrk="0" fontAlgn="ctr" hangingPunct="0">
                <a:buSzPct val="100000"/>
              </a:pPr>
              <a:r>
                <a:rPr lang="en-US" sz="1200" dirty="0">
                  <a:latin typeface="Huawei Sans" panose="020C0503030203020204" pitchFamily="34" charset="0"/>
                </a:rPr>
                <a:t>Web page server</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10" name="Rectangle 248"/>
            <p:cNvSpPr>
              <a:spLocks noChangeArrowheads="1"/>
            </p:cNvSpPr>
            <p:nvPr/>
          </p:nvSpPr>
          <p:spPr bwMode="gray">
            <a:xfrm>
              <a:off x="8870004" y="3166001"/>
              <a:ext cx="405880"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latin typeface="Huawei Sans" panose="020C0503030203020204" pitchFamily="34" charset="0"/>
                </a:rPr>
                <a:t>OA</a:t>
              </a:r>
            </a:p>
          </p:txBody>
        </p:sp>
        <p:sp>
          <p:nvSpPr>
            <p:cNvPr id="11" name="Rectangle 249"/>
            <p:cNvSpPr>
              <a:spLocks noChangeArrowheads="1"/>
            </p:cNvSpPr>
            <p:nvPr/>
          </p:nvSpPr>
          <p:spPr bwMode="gray">
            <a:xfrm>
              <a:off x="8870004" y="2723062"/>
              <a:ext cx="1042273"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latin typeface="Huawei Sans" panose="020C0503030203020204" pitchFamily="34" charset="0"/>
                </a:rPr>
                <a:t>Email server</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16" name="Rectangle 259"/>
            <p:cNvSpPr>
              <a:spLocks noChangeArrowheads="1"/>
            </p:cNvSpPr>
            <p:nvPr/>
          </p:nvSpPr>
          <p:spPr bwMode="gray">
            <a:xfrm>
              <a:off x="8870004" y="3667031"/>
              <a:ext cx="452368"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latin typeface="Huawei Sans" panose="020C0503030203020204" pitchFamily="34" charset="0"/>
                </a:rPr>
                <a:t>ERP</a:t>
              </a:r>
            </a:p>
          </p:txBody>
        </p:sp>
        <p:sp>
          <p:nvSpPr>
            <p:cNvPr id="25" name="Rectangle 486"/>
            <p:cNvSpPr>
              <a:spLocks noChangeArrowheads="1"/>
            </p:cNvSpPr>
            <p:nvPr/>
          </p:nvSpPr>
          <p:spPr bwMode="gray">
            <a:xfrm>
              <a:off x="8870004" y="4711598"/>
              <a:ext cx="1214437" cy="276999"/>
            </a:xfrm>
            <a:prstGeom prst="rect">
              <a:avLst/>
            </a:prstGeom>
            <a:noFill/>
            <a:ln w="9525" algn="ctr">
              <a:noFill/>
              <a:miter lim="800000"/>
              <a:headEnd/>
              <a:tailEnd/>
            </a:ln>
          </p:spPr>
          <p:txBody>
            <a:bodyPr>
              <a:spAutoFit/>
            </a:bodyPr>
            <a:lstStyle/>
            <a:p>
              <a:pPr eaLnBrk="0" fontAlgn="ctr" hangingPunct="0">
                <a:buSzPct val="100000"/>
              </a:pPr>
              <a:r>
                <a:rPr lang="en-US" sz="1200" dirty="0">
                  <a:latin typeface="Huawei Sans" panose="020C0503030203020204" pitchFamily="34" charset="0"/>
                </a:rPr>
                <a:t>FTP server</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26" name="Rectangle 487"/>
            <p:cNvSpPr>
              <a:spLocks noChangeArrowheads="1"/>
            </p:cNvSpPr>
            <p:nvPr/>
          </p:nvSpPr>
          <p:spPr bwMode="gray">
            <a:xfrm>
              <a:off x="8870004" y="5141550"/>
              <a:ext cx="1271451" cy="261610"/>
            </a:xfrm>
            <a:prstGeom prst="rect">
              <a:avLst/>
            </a:prstGeom>
            <a:noFill/>
            <a:ln w="9525" algn="ctr">
              <a:noFill/>
              <a:miter lim="800000"/>
              <a:headEnd/>
              <a:tailEnd/>
            </a:ln>
          </p:spPr>
          <p:txBody>
            <a:bodyPr wrap="square">
              <a:spAutoFit/>
            </a:bodyPr>
            <a:lstStyle/>
            <a:p>
              <a:pPr eaLnBrk="0" fontAlgn="ctr" hangingPunct="0">
                <a:buSzPct val="100000"/>
              </a:pPr>
              <a:r>
                <a:rPr lang="en-US" sz="1100" dirty="0">
                  <a:latin typeface="Huawei Sans" panose="020C0503030203020204" pitchFamily="34" charset="0"/>
                </a:rPr>
                <a:t>NMS</a:t>
              </a: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pic>
          <p:nvPicPr>
            <p:cNvPr id="48" name="图片 353"/>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8421155" y="2653602"/>
              <a:ext cx="471475" cy="383543"/>
            </a:xfrm>
            <a:prstGeom prst="rect">
              <a:avLst/>
            </a:prstGeom>
          </p:spPr>
        </p:pic>
        <p:pic>
          <p:nvPicPr>
            <p:cNvPr id="49" name="图片 354"/>
            <p:cNvPicPr>
              <a:picLocks/>
            </p:cNvPicPr>
            <p:nvPr/>
          </p:nvPicPr>
          <p:blipFill>
            <a:blip r:embed="rId7" cstate="print">
              <a:extLst>
                <a:ext uri="{28A0092B-C50C-407E-A947-70E740481C1C}">
                  <a14:useLocalDpi xmlns:a14="http://schemas.microsoft.com/office/drawing/2010/main" val="0"/>
                </a:ext>
              </a:extLst>
            </a:blip>
            <a:stretch>
              <a:fillRect/>
            </a:stretch>
          </p:blipFill>
          <p:spPr bwMode="gray">
            <a:xfrm>
              <a:off x="8419406" y="3623215"/>
              <a:ext cx="445946" cy="388228"/>
            </a:xfrm>
            <a:prstGeom prst="rect">
              <a:avLst/>
            </a:prstGeom>
          </p:spPr>
        </p:pic>
        <p:pic>
          <p:nvPicPr>
            <p:cNvPr id="50" name="图片 355"/>
            <p:cNvPicPr>
              <a:picLocks/>
            </p:cNvPicPr>
            <p:nvPr/>
          </p:nvPicPr>
          <p:blipFill>
            <a:blip r:embed="rId8" cstate="print">
              <a:extLst>
                <a:ext uri="{28A0092B-C50C-407E-A947-70E740481C1C}">
                  <a14:useLocalDpi xmlns:a14="http://schemas.microsoft.com/office/drawing/2010/main" val="0"/>
                </a:ext>
              </a:extLst>
            </a:blip>
            <a:stretch>
              <a:fillRect/>
            </a:stretch>
          </p:blipFill>
          <p:spPr bwMode="gray">
            <a:xfrm>
              <a:off x="8416464" y="4111882"/>
              <a:ext cx="458327" cy="387750"/>
            </a:xfrm>
            <a:prstGeom prst="rect">
              <a:avLst/>
            </a:prstGeom>
          </p:spPr>
        </p:pic>
        <p:pic>
          <p:nvPicPr>
            <p:cNvPr id="51" name="图片 356"/>
            <p:cNvPicPr>
              <a:picLocks/>
            </p:cNvPicPr>
            <p:nvPr/>
          </p:nvPicPr>
          <p:blipFill>
            <a:blip r:embed="rId7" cstate="print">
              <a:extLst>
                <a:ext uri="{28A0092B-C50C-407E-A947-70E740481C1C}">
                  <a14:useLocalDpi xmlns:a14="http://schemas.microsoft.com/office/drawing/2010/main" val="0"/>
                </a:ext>
              </a:extLst>
            </a:blip>
            <a:stretch>
              <a:fillRect/>
            </a:stretch>
          </p:blipFill>
          <p:spPr bwMode="gray">
            <a:xfrm>
              <a:off x="8436756" y="5086783"/>
              <a:ext cx="444001" cy="386535"/>
            </a:xfrm>
            <a:prstGeom prst="rect">
              <a:avLst/>
            </a:prstGeom>
          </p:spPr>
        </p:pic>
        <p:pic>
          <p:nvPicPr>
            <p:cNvPr id="52" name="图片 357"/>
            <p:cNvPicPr>
              <a:picLocks/>
            </p:cNvPicPr>
            <p:nvPr/>
          </p:nvPicPr>
          <p:blipFill>
            <a:blip r:embed="rId9" cstate="print">
              <a:extLst>
                <a:ext uri="{28A0092B-C50C-407E-A947-70E740481C1C}">
                  <a14:useLocalDpi xmlns:a14="http://schemas.microsoft.com/office/drawing/2010/main" val="0"/>
                </a:ext>
              </a:extLst>
            </a:blip>
            <a:stretch>
              <a:fillRect/>
            </a:stretch>
          </p:blipFill>
          <p:spPr bwMode="gray">
            <a:xfrm>
              <a:off x="8419810" y="3133460"/>
              <a:ext cx="472820" cy="404715"/>
            </a:xfrm>
            <a:prstGeom prst="rect">
              <a:avLst/>
            </a:prstGeom>
          </p:spPr>
        </p:pic>
        <p:pic>
          <p:nvPicPr>
            <p:cNvPr id="53" name="图片 358"/>
            <p:cNvPicPr>
              <a:picLocks/>
            </p:cNvPicPr>
            <p:nvPr/>
          </p:nvPicPr>
          <p:blipFill>
            <a:blip r:embed="rId9" cstate="print">
              <a:extLst>
                <a:ext uri="{28A0092B-C50C-407E-A947-70E740481C1C}">
                  <a14:useLocalDpi xmlns:a14="http://schemas.microsoft.com/office/drawing/2010/main" val="0"/>
                </a:ext>
              </a:extLst>
            </a:blip>
            <a:stretch>
              <a:fillRect/>
            </a:stretch>
          </p:blipFill>
          <p:spPr bwMode="gray">
            <a:xfrm>
              <a:off x="8433948" y="4569707"/>
              <a:ext cx="440843" cy="377344"/>
            </a:xfrm>
            <a:prstGeom prst="rect">
              <a:avLst/>
            </a:prstGeom>
          </p:spPr>
        </p:pic>
        <p:cxnSp>
          <p:nvCxnSpPr>
            <p:cNvPr id="81" name="Straight Connector 80"/>
            <p:cNvCxnSpPr>
              <a:stCxn id="50" idx="1"/>
              <a:endCxn id="57" idx="3"/>
            </p:cNvCxnSpPr>
            <p:nvPr/>
          </p:nvCxnSpPr>
          <p:spPr bwMode="gray">
            <a:xfrm flipH="1">
              <a:off x="7452920" y="4305757"/>
              <a:ext cx="963544" cy="1693"/>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34" name="Freeform 889"/>
            <p:cNvSpPr>
              <a:spLocks/>
            </p:cNvSpPr>
            <p:nvPr/>
          </p:nvSpPr>
          <p:spPr bwMode="gray">
            <a:xfrm>
              <a:off x="3271149" y="4215626"/>
              <a:ext cx="5402953" cy="191298"/>
            </a:xfrm>
            <a:custGeom>
              <a:avLst/>
              <a:gdLst>
                <a:gd name="T0" fmla="*/ 0 w 3674"/>
                <a:gd name="T1" fmla="*/ 2147483647 h 536"/>
                <a:gd name="T2" fmla="*/ 2147483647 w 3674"/>
                <a:gd name="T3" fmla="*/ 2147483647 h 536"/>
                <a:gd name="T4" fmla="*/ 2147483647 w 3674"/>
                <a:gd name="T5" fmla="*/ 2147483647 h 536"/>
                <a:gd name="T6" fmla="*/ 2147483647 w 3674"/>
                <a:gd name="T7" fmla="*/ 2147483647 h 536"/>
                <a:gd name="T8" fmla="*/ 2147483647 w 3674"/>
                <a:gd name="T9" fmla="*/ 2147483647 h 536"/>
                <a:gd name="T10" fmla="*/ 2147483647 w 3674"/>
                <a:gd name="T11" fmla="*/ 2147483647 h 536"/>
                <a:gd name="T12" fmla="*/ 2147483647 w 3674"/>
                <a:gd name="T13" fmla="*/ 2147483647 h 536"/>
                <a:gd name="T14" fmla="*/ 2147483647 w 3674"/>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3674"/>
                <a:gd name="T25" fmla="*/ 0 h 536"/>
                <a:gd name="T26" fmla="*/ 3674 w 3674"/>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4" h="536">
                  <a:moveTo>
                    <a:pt x="0" y="286"/>
                  </a:moveTo>
                  <a:cubicBezTo>
                    <a:pt x="450" y="362"/>
                    <a:pt x="900" y="438"/>
                    <a:pt x="1270" y="468"/>
                  </a:cubicBezTo>
                  <a:cubicBezTo>
                    <a:pt x="1640" y="498"/>
                    <a:pt x="2003" y="468"/>
                    <a:pt x="2222" y="468"/>
                  </a:cubicBezTo>
                  <a:cubicBezTo>
                    <a:pt x="2441" y="468"/>
                    <a:pt x="2524" y="536"/>
                    <a:pt x="2585" y="468"/>
                  </a:cubicBezTo>
                  <a:cubicBezTo>
                    <a:pt x="2646" y="400"/>
                    <a:pt x="2562" y="120"/>
                    <a:pt x="2585" y="60"/>
                  </a:cubicBezTo>
                  <a:cubicBezTo>
                    <a:pt x="2608" y="0"/>
                    <a:pt x="2698" y="37"/>
                    <a:pt x="2721" y="105"/>
                  </a:cubicBezTo>
                  <a:cubicBezTo>
                    <a:pt x="2744" y="173"/>
                    <a:pt x="2562" y="483"/>
                    <a:pt x="2721" y="468"/>
                  </a:cubicBezTo>
                  <a:cubicBezTo>
                    <a:pt x="2880" y="453"/>
                    <a:pt x="3277" y="233"/>
                    <a:pt x="3674" y="14"/>
                  </a:cubicBezTo>
                </a:path>
              </a:pathLst>
            </a:custGeom>
            <a:noFill/>
            <a:ln w="50800">
              <a:solidFill>
                <a:srgbClr val="FFC000"/>
              </a:solidFill>
              <a:round/>
              <a:headEnd/>
              <a:tailEnd type="triangle" w="med" len="med"/>
            </a:ln>
          </p:spPr>
          <p:txBody>
            <a:bodyPr/>
            <a:lstStyle/>
            <a:p>
              <a:pPr fontAlgn="ctr"/>
              <a:endParaRPr lang="en-US" altLang="zh-CN" sz="1200" dirty="0">
                <a:latin typeface="Huawei Sans" panose="020C0503030203020204" pitchFamily="34" charset="0"/>
                <a:ea typeface="方正兰亭黑简体" panose="02000000000000000000" pitchFamily="2" charset="-122"/>
              </a:endParaRPr>
            </a:p>
          </p:txBody>
        </p:sp>
        <p:sp>
          <p:nvSpPr>
            <p:cNvPr id="87" name="Freeform 159"/>
            <p:cNvSpPr/>
            <p:nvPr/>
          </p:nvSpPr>
          <p:spPr bwMode="gray">
            <a:xfrm flipH="1">
              <a:off x="1136814" y="3940013"/>
              <a:ext cx="1043435" cy="54543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rtlCol="0" anchor="ctr">
              <a:noAutofit/>
            </a:bodyPr>
            <a:lstStyle/>
            <a:p>
              <a:pPr algn="ctr" fontAlgn="ctr"/>
              <a:r>
                <a:rPr lang="en-US" sz="1200" dirty="0">
                  <a:solidFill>
                    <a:schemeClr val="tx1"/>
                  </a:solidFill>
                  <a:latin typeface="Huawei Sans" panose="020C0503030203020204" pitchFamily="34" charset="0"/>
                </a:rPr>
                <a:t>Branch user</a:t>
              </a:r>
              <a:endParaRPr lang="en-US" sz="1200" dirty="0">
                <a:solidFill>
                  <a:schemeClr val="tx1"/>
                </a:solidFill>
                <a:latin typeface="Huawei Sans" panose="020C0503030203020204" pitchFamily="34" charset="0"/>
                <a:ea typeface="方正兰亭黑简体" panose="02000000000000000000" pitchFamily="2" charset="-122"/>
              </a:endParaRPr>
            </a:p>
          </p:txBody>
        </p:sp>
        <p:pic>
          <p:nvPicPr>
            <p:cNvPr id="42" name="图片 346"/>
            <p:cNvPicPr>
              <a:picLocks/>
            </p:cNvPicPr>
            <p:nvPr/>
          </p:nvPicPr>
          <p:blipFill>
            <a:blip r:embed="rId10" cstate="print">
              <a:extLst>
                <a:ext uri="{28A0092B-C50C-407E-A947-70E740481C1C}">
                  <a14:useLocalDpi xmlns:a14="http://schemas.microsoft.com/office/drawing/2010/main" val="0"/>
                </a:ext>
              </a:extLst>
            </a:blip>
            <a:stretch>
              <a:fillRect/>
            </a:stretch>
          </p:blipFill>
          <p:spPr bwMode="gray">
            <a:xfrm>
              <a:off x="2029501" y="4065462"/>
              <a:ext cx="542679" cy="409990"/>
            </a:xfrm>
            <a:prstGeom prst="rect">
              <a:avLst/>
            </a:prstGeom>
          </p:spPr>
        </p:pic>
        <p:sp>
          <p:nvSpPr>
            <p:cNvPr id="88" name="Freeform 159"/>
            <p:cNvSpPr/>
            <p:nvPr/>
          </p:nvSpPr>
          <p:spPr bwMode="gray">
            <a:xfrm flipH="1">
              <a:off x="2681367" y="2878043"/>
              <a:ext cx="1043435" cy="54543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Partner</a:t>
              </a:r>
              <a:endParaRPr lang="en-US" sz="1200" dirty="0">
                <a:solidFill>
                  <a:schemeClr val="tx1"/>
                </a:solidFill>
                <a:latin typeface="Huawei Sans" panose="020C0503030203020204" pitchFamily="34" charset="0"/>
                <a:ea typeface="方正兰亭黑简体" panose="02000000000000000000" pitchFamily="2" charset="-122"/>
              </a:endParaRPr>
            </a:p>
          </p:txBody>
        </p:sp>
        <p:pic>
          <p:nvPicPr>
            <p:cNvPr id="56" name="图片 67"/>
            <p:cNvPicPr>
              <a:picLocks/>
            </p:cNvPicPr>
            <p:nvPr/>
          </p:nvPicPr>
          <p:blipFill>
            <a:blip r:embed="rId10" cstate="print">
              <a:extLst>
                <a:ext uri="{28A0092B-C50C-407E-A947-70E740481C1C}">
                  <a14:useLocalDpi xmlns:a14="http://schemas.microsoft.com/office/drawing/2010/main" val="0"/>
                </a:ext>
              </a:extLst>
            </a:blip>
            <a:stretch>
              <a:fillRect/>
            </a:stretch>
          </p:blipFill>
          <p:spPr bwMode="gray">
            <a:xfrm>
              <a:off x="3575720" y="2986200"/>
              <a:ext cx="540000" cy="442800"/>
            </a:xfrm>
            <a:prstGeom prst="rect">
              <a:avLst/>
            </a:prstGeom>
          </p:spPr>
        </p:pic>
        <p:sp>
          <p:nvSpPr>
            <p:cNvPr id="89" name="Right Brace 88"/>
            <p:cNvSpPr/>
            <p:nvPr/>
          </p:nvSpPr>
          <p:spPr bwMode="gray">
            <a:xfrm>
              <a:off x="9849390" y="2845373"/>
              <a:ext cx="198176" cy="1076289"/>
            </a:xfrm>
            <a:prstGeom prst="rightBrace">
              <a:avLst/>
            </a:prstGeom>
            <a:ln>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sz="1600" dirty="0">
                <a:latin typeface="Huawei Sans" panose="020C0503030203020204" pitchFamily="34" charset="0"/>
                <a:ea typeface="方正兰亭黑简体" panose="02000000000000000000" pitchFamily="2" charset="-122"/>
              </a:endParaRPr>
            </a:p>
          </p:txBody>
        </p:sp>
        <p:sp>
          <p:nvSpPr>
            <p:cNvPr id="90" name="Rectangle 249"/>
            <p:cNvSpPr>
              <a:spLocks noChangeArrowheads="1"/>
            </p:cNvSpPr>
            <p:nvPr/>
          </p:nvSpPr>
          <p:spPr bwMode="gray">
            <a:xfrm>
              <a:off x="10080662" y="3157653"/>
              <a:ext cx="1303518" cy="461665"/>
            </a:xfrm>
            <a:prstGeom prst="rect">
              <a:avLst/>
            </a:prstGeom>
            <a:noFill/>
            <a:ln w="9525" algn="ctr">
              <a:noFill/>
              <a:miter lim="800000"/>
              <a:headEnd/>
              <a:tailEnd/>
            </a:ln>
          </p:spPr>
          <p:txBody>
            <a:bodyPr wrap="square">
              <a:spAutoFit/>
            </a:bodyPr>
            <a:lstStyle/>
            <a:p>
              <a:pPr eaLnBrk="0" fontAlgn="ctr" hangingPunct="0">
                <a:buSzPct val="100000"/>
              </a:pPr>
              <a:r>
                <a:rPr lang="en-US" sz="1200" dirty="0">
                  <a:latin typeface="Huawei Sans" panose="020C0503030203020204" pitchFamily="34" charset="0"/>
                </a:rPr>
                <a:t>Network extension</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cxnSp>
          <p:nvCxnSpPr>
            <p:cNvPr id="93" name="Straight Connector 92"/>
            <p:cNvCxnSpPr/>
            <p:nvPr/>
          </p:nvCxnSpPr>
          <p:spPr bwMode="gray">
            <a:xfrm flipV="1">
              <a:off x="9799592" y="4309874"/>
              <a:ext cx="300120" cy="0"/>
            </a:xfrm>
            <a:prstGeom prst="line">
              <a:avLst/>
            </a:prstGeom>
            <a:ln>
              <a:solidFill>
                <a:srgbClr val="56C4D2"/>
              </a:solidFill>
            </a:ln>
          </p:spPr>
          <p:style>
            <a:lnRef idx="1">
              <a:schemeClr val="accent1"/>
            </a:lnRef>
            <a:fillRef idx="0">
              <a:schemeClr val="accent1"/>
            </a:fillRef>
            <a:effectRef idx="0">
              <a:schemeClr val="accent1"/>
            </a:effectRef>
            <a:fontRef idx="minor">
              <a:schemeClr val="tx1"/>
            </a:fontRef>
          </p:style>
        </p:cxnSp>
        <p:sp>
          <p:nvSpPr>
            <p:cNvPr id="95" name="Rectangle 249"/>
            <p:cNvSpPr>
              <a:spLocks noChangeArrowheads="1"/>
            </p:cNvSpPr>
            <p:nvPr/>
          </p:nvSpPr>
          <p:spPr bwMode="gray">
            <a:xfrm>
              <a:off x="10077360" y="4079042"/>
              <a:ext cx="1090028" cy="461665"/>
            </a:xfrm>
            <a:prstGeom prst="rect">
              <a:avLst/>
            </a:prstGeom>
            <a:noFill/>
            <a:ln w="9525" algn="ctr">
              <a:noFill/>
              <a:miter lim="800000"/>
              <a:headEnd/>
              <a:tailEnd/>
            </a:ln>
          </p:spPr>
          <p:txBody>
            <a:bodyPr wrap="square">
              <a:spAutoFit/>
            </a:bodyPr>
            <a:lstStyle/>
            <a:p>
              <a:pPr eaLnBrk="0" fontAlgn="ctr" hangingPunct="0">
                <a:buSzPct val="100000"/>
              </a:pPr>
              <a:r>
                <a:rPr lang="en-US" sz="1200" dirty="0">
                  <a:latin typeface="Huawei Sans" panose="020C0503030203020204" pitchFamily="34" charset="0"/>
                </a:rPr>
                <a:t>Web page proxy</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cxnSp>
          <p:nvCxnSpPr>
            <p:cNvPr id="96" name="Straight Connector 95"/>
            <p:cNvCxnSpPr/>
            <p:nvPr/>
          </p:nvCxnSpPr>
          <p:spPr bwMode="gray">
            <a:xfrm>
              <a:off x="9796216" y="4852273"/>
              <a:ext cx="291016" cy="0"/>
            </a:xfrm>
            <a:prstGeom prst="line">
              <a:avLst/>
            </a:prstGeom>
            <a:ln>
              <a:solidFill>
                <a:srgbClr val="56C4D2"/>
              </a:solidFill>
            </a:ln>
          </p:spPr>
          <p:style>
            <a:lnRef idx="1">
              <a:schemeClr val="accent1"/>
            </a:lnRef>
            <a:fillRef idx="0">
              <a:schemeClr val="accent1"/>
            </a:fillRef>
            <a:effectRef idx="0">
              <a:schemeClr val="accent1"/>
            </a:effectRef>
            <a:fontRef idx="minor">
              <a:schemeClr val="tx1"/>
            </a:fontRef>
          </p:style>
        </p:cxnSp>
        <p:sp>
          <p:nvSpPr>
            <p:cNvPr id="97" name="Rectangle 249"/>
            <p:cNvSpPr>
              <a:spLocks noChangeArrowheads="1"/>
            </p:cNvSpPr>
            <p:nvPr/>
          </p:nvSpPr>
          <p:spPr bwMode="gray">
            <a:xfrm>
              <a:off x="10083930" y="4666292"/>
              <a:ext cx="990977"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latin typeface="Huawei Sans" panose="020C0503030203020204" pitchFamily="34" charset="0"/>
                </a:rPr>
                <a:t>File sharing</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cxnSp>
          <p:nvCxnSpPr>
            <p:cNvPr id="98" name="Straight Connector 97"/>
            <p:cNvCxnSpPr/>
            <p:nvPr/>
          </p:nvCxnSpPr>
          <p:spPr bwMode="gray">
            <a:xfrm>
              <a:off x="9805728" y="5272764"/>
              <a:ext cx="291016" cy="0"/>
            </a:xfrm>
            <a:prstGeom prst="line">
              <a:avLst/>
            </a:prstGeom>
            <a:ln>
              <a:solidFill>
                <a:srgbClr val="56C4D2"/>
              </a:solidFill>
            </a:ln>
          </p:spPr>
          <p:style>
            <a:lnRef idx="1">
              <a:schemeClr val="accent1"/>
            </a:lnRef>
            <a:fillRef idx="0">
              <a:schemeClr val="accent1"/>
            </a:fillRef>
            <a:effectRef idx="0">
              <a:schemeClr val="accent1"/>
            </a:effectRef>
            <a:fontRef idx="minor">
              <a:schemeClr val="tx1"/>
            </a:fontRef>
          </p:style>
        </p:cxnSp>
        <p:sp>
          <p:nvSpPr>
            <p:cNvPr id="99" name="Rectangle 249"/>
            <p:cNvSpPr>
              <a:spLocks noChangeArrowheads="1"/>
            </p:cNvSpPr>
            <p:nvPr/>
          </p:nvSpPr>
          <p:spPr bwMode="gray">
            <a:xfrm>
              <a:off x="10093442" y="5086783"/>
              <a:ext cx="1290738" cy="276999"/>
            </a:xfrm>
            <a:prstGeom prst="rect">
              <a:avLst/>
            </a:prstGeom>
            <a:noFill/>
            <a:ln w="9525" algn="ctr">
              <a:noFill/>
              <a:miter lim="800000"/>
              <a:headEnd/>
              <a:tailEnd/>
            </a:ln>
          </p:spPr>
          <p:txBody>
            <a:bodyPr wrap="none">
              <a:spAutoFit/>
            </a:bodyPr>
            <a:lstStyle/>
            <a:p>
              <a:pPr eaLnBrk="0" fontAlgn="ctr" hangingPunct="0">
                <a:buSzPct val="100000"/>
              </a:pPr>
              <a:r>
                <a:rPr lang="en-US" sz="1200" dirty="0">
                  <a:latin typeface="Huawei Sans" panose="020C0503030203020204" pitchFamily="34" charset="0"/>
                </a:rPr>
                <a:t>Port forwarding</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sp>
          <p:nvSpPr>
            <p:cNvPr id="105" name="Rectangle 272"/>
            <p:cNvSpPr>
              <a:spLocks noChangeArrowheads="1"/>
            </p:cNvSpPr>
            <p:nvPr/>
          </p:nvSpPr>
          <p:spPr bwMode="gray">
            <a:xfrm>
              <a:off x="6622586" y="3574049"/>
              <a:ext cx="874982" cy="461665"/>
            </a:xfrm>
            <a:prstGeom prst="rect">
              <a:avLst/>
            </a:prstGeom>
            <a:noFill/>
            <a:ln w="9525" algn="ctr">
              <a:noFill/>
              <a:miter lim="800000"/>
              <a:headEnd/>
              <a:tailEnd/>
            </a:ln>
          </p:spPr>
          <p:txBody>
            <a:bodyPr wrap="square">
              <a:spAutoFit/>
            </a:bodyPr>
            <a:lstStyle/>
            <a:p>
              <a:pPr algn="ctr" eaLnBrk="0" fontAlgn="ctr" hangingPunct="0">
                <a:buSzPct val="100000"/>
              </a:pPr>
              <a:r>
                <a:rPr lang="en-US" sz="1200" dirty="0">
                  <a:solidFill>
                    <a:srgbClr val="000000"/>
                  </a:solidFill>
                  <a:latin typeface="Huawei Sans" panose="020C0503030203020204" pitchFamily="34" charset="0"/>
                </a:rPr>
                <a:t>SSL VPN gateway</a:t>
              </a:r>
              <a:endPar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FrutigerNext LT Regular"/>
              </a:endParaRPr>
            </a:p>
          </p:txBody>
        </p:sp>
      </p:grpSp>
      <p:grpSp>
        <p:nvGrpSpPr>
          <p:cNvPr id="55" name="Group 51"/>
          <p:cNvGrpSpPr/>
          <p:nvPr/>
        </p:nvGrpSpPr>
        <p:grpSpPr bwMode="gray">
          <a:xfrm>
            <a:off x="7555615" y="52232"/>
            <a:ext cx="4346140" cy="324000"/>
            <a:chOff x="6574396" y="121552"/>
            <a:chExt cx="4346140" cy="324000"/>
          </a:xfrm>
        </p:grpSpPr>
        <p:sp>
          <p:nvSpPr>
            <p:cNvPr id="60" name="五边形 24"/>
            <p:cNvSpPr/>
            <p:nvPr/>
          </p:nvSpPr>
          <p:spPr bwMode="gray">
            <a:xfrm>
              <a:off x="6574396" y="121552"/>
              <a:ext cx="1526032" cy="324000"/>
            </a:xfrm>
            <a:prstGeom prst="homePlate">
              <a:avLst/>
            </a:prstGeom>
            <a:solidFill>
              <a:srgbClr val="D9D9D9"/>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ct val="0"/>
                </a:spcBef>
                <a:spcAft>
                  <a:spcPct val="0"/>
                </a:spcAft>
              </a:pPr>
              <a:r>
                <a:rPr lang="en-US" sz="1000" dirty="0">
                  <a:latin typeface="Huawei Sans" panose="020C0503030203020204" pitchFamily="34" charset="0"/>
                </a:rPr>
                <a:t>Access VPN Overview</a:t>
              </a:r>
            </a:p>
          </p:txBody>
        </p:sp>
        <p:sp>
          <p:nvSpPr>
            <p:cNvPr id="61" name="燕尾形 25"/>
            <p:cNvSpPr/>
            <p:nvPr/>
          </p:nvSpPr>
          <p:spPr bwMode="gray">
            <a:xfrm>
              <a:off x="8027377" y="121552"/>
              <a:ext cx="1442263" cy="324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dirty="0">
                  <a:latin typeface="Huawei Sans" panose="020C0503030203020204" pitchFamily="34" charset="0"/>
                </a:rPr>
                <a:t>Intranet VPN Overview</a:t>
              </a:r>
              <a:endParaRPr lang="en-US" altLang="zh-CN" sz="1000" kern="0" dirty="0">
                <a:latin typeface="Huawei Sans" panose="020C0503030203020204" pitchFamily="34" charset="0"/>
                <a:ea typeface="方正兰亭黑简体" panose="02000000000000000000" pitchFamily="2" charset="-122"/>
              </a:endParaRPr>
            </a:p>
          </p:txBody>
        </p:sp>
        <p:sp>
          <p:nvSpPr>
            <p:cNvPr id="63" name="燕尾形 26"/>
            <p:cNvSpPr/>
            <p:nvPr/>
          </p:nvSpPr>
          <p:spPr bwMode="gray">
            <a:xfrm>
              <a:off x="9396589" y="121552"/>
              <a:ext cx="1523947" cy="324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Aft>
                  <a:spcPct val="0"/>
                </a:spcAft>
              </a:pPr>
              <a:r>
                <a:rPr lang="en-US" sz="1000" b="1" dirty="0">
                  <a:solidFill>
                    <a:schemeClr val="bg1"/>
                  </a:solidFill>
                  <a:latin typeface="Huawei Sans" panose="020C0503030203020204" pitchFamily="34" charset="0"/>
                </a:rPr>
                <a:t>Extranet VPN Overview</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114549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Traditional Interconnection Solution for Enterprise WANs</a:t>
            </a:r>
          </a:p>
          <a:p>
            <a:r>
              <a:rPr lang="en-US" dirty="0">
                <a:solidFill>
                  <a:schemeClr val="bg1">
                    <a:lumMod val="50000"/>
                  </a:schemeClr>
                </a:solidFill>
                <a:latin typeface="Huawei Sans" panose="020C0503030203020204" pitchFamily="34" charset="0"/>
              </a:rPr>
              <a:t>Application of Enterprise WAN Interconnection Technologies</a:t>
            </a:r>
          </a:p>
          <a:p>
            <a:pPr marL="809625" lvl="1" indent="-361950"/>
            <a:r>
              <a:rPr lang="en-US" dirty="0">
                <a:solidFill>
                  <a:schemeClr val="bg1">
                    <a:lumMod val="50000"/>
                  </a:schemeClr>
                </a:solidFill>
                <a:latin typeface="Huawei Sans" panose="020C0503030203020204" pitchFamily="34" charset="0"/>
              </a:rPr>
              <a:t>Private Line Technologies and Application Scenarios</a:t>
            </a:r>
          </a:p>
          <a:p>
            <a:pPr marL="809625" lvl="1" indent="-361950"/>
            <a:r>
              <a:rPr lang="en-US" dirty="0">
                <a:solidFill>
                  <a:schemeClr val="bg1">
                    <a:lumMod val="50000"/>
                  </a:schemeClr>
                </a:solidFill>
                <a:latin typeface="Huawei Sans" panose="020C0503030203020204" pitchFamily="34" charset="0"/>
              </a:rPr>
              <a:t>VPN Technologies and Application Scenarios</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Application Scenarios of SD-WAN</a:t>
            </a:r>
          </a:p>
        </p:txBody>
      </p:sp>
    </p:spTree>
    <p:extLst>
      <p:ext uri="{BB962C8B-B14F-4D97-AF65-F5344CB8AC3E}">
        <p14:creationId xmlns:p14="http://schemas.microsoft.com/office/powerpoint/2010/main" val="651838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SD-WAN Technology Review</a:t>
            </a:r>
          </a:p>
        </p:txBody>
      </p:sp>
      <p:sp>
        <p:nvSpPr>
          <p:cNvPr id="3" name="文本占位符 2"/>
          <p:cNvSpPr>
            <a:spLocks noGrp="1"/>
          </p:cNvSpPr>
          <p:nvPr>
            <p:ph type="body" sz="quarter" idx="10"/>
          </p:nvPr>
        </p:nvSpPr>
        <p:spPr bwMode="gray"/>
        <p:txBody>
          <a:bodyPr/>
          <a:lstStyle/>
          <a:p>
            <a:pPr algn="l"/>
            <a:r>
              <a:rPr lang="en-US" sz="1800" dirty="0">
                <a:latin typeface="Huawei Sans" panose="020C0503030203020204" pitchFamily="34" charset="0"/>
              </a:rPr>
              <a:t>Service- and intent-orientation, implementing network orchestration and automatic provisioning.</a:t>
            </a:r>
          </a:p>
        </p:txBody>
      </p:sp>
      <p:sp>
        <p:nvSpPr>
          <p:cNvPr id="152" name="圆角矩形 75"/>
          <p:cNvSpPr/>
          <p:nvPr/>
        </p:nvSpPr>
        <p:spPr bwMode="gray">
          <a:xfrm>
            <a:off x="807132" y="2206319"/>
            <a:ext cx="3874026" cy="166435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ctr" anchorCtr="0">
            <a:noAutofit/>
          </a:bodyPr>
          <a:lstStyle/>
          <a:p>
            <a:pPr marL="302279" marR="0" lvl="0" indent="-302279"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sz="1200" b="0" dirty="0">
                <a:solidFill>
                  <a:prstClr val="black"/>
                </a:solidFill>
                <a:latin typeface="Huawei Sans" panose="020C0503030203020204" pitchFamily="34" charset="0"/>
              </a:rPr>
              <a:t>Traditional network service provisioning requires professional network engineers to perform planning, configuration, and O&amp;M, and then run commands or use the NMS software to configure devices one by one based on the planned services.</a:t>
            </a:r>
            <a:endParaRPr kumimoji="0" lang="en-US" altLang="zh-CN"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4" name="圆角矩形 75"/>
          <p:cNvSpPr/>
          <p:nvPr/>
        </p:nvSpPr>
        <p:spPr bwMode="gray">
          <a:xfrm>
            <a:off x="815745" y="1775317"/>
            <a:ext cx="3865716"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800" b="0" dirty="0">
                <a:solidFill>
                  <a:srgbClr val="30B5C5"/>
                </a:solidFill>
                <a:latin typeface="Huawei Sans" panose="020C0503030203020204" pitchFamily="34" charset="0"/>
              </a:rPr>
              <a:t>Traditional network</a:t>
            </a:r>
          </a:p>
        </p:txBody>
      </p:sp>
      <p:sp>
        <p:nvSpPr>
          <p:cNvPr id="155" name="圆角矩形 75"/>
          <p:cNvSpPr/>
          <p:nvPr/>
        </p:nvSpPr>
        <p:spPr bwMode="gray">
          <a:xfrm>
            <a:off x="805773" y="4418870"/>
            <a:ext cx="3874026" cy="168972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ctr" anchorCtr="0">
            <a:noAutofit/>
          </a:bodyPr>
          <a:lstStyle/>
          <a:p>
            <a:pPr marL="302279" marR="0" lvl="0" indent="-302279"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sz="1200" b="0" dirty="0">
                <a:solidFill>
                  <a:prstClr val="black"/>
                </a:solidFill>
                <a:latin typeface="Huawei Sans" panose="020C0503030203020204" pitchFamily="34" charset="0"/>
              </a:rPr>
              <a:t>The SDN network uses a centralized network control system to abstract, orchestrate, and automatically provision network services on demand. It shields technical implementation details of the network and opens only service-oriented interfaces and parameters to users.</a:t>
            </a:r>
            <a:endParaRPr kumimoji="0" lang="en-US" altLang="zh-CN"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圆角矩形 75"/>
          <p:cNvSpPr/>
          <p:nvPr/>
        </p:nvSpPr>
        <p:spPr bwMode="gray">
          <a:xfrm>
            <a:off x="814083" y="3978625"/>
            <a:ext cx="3865716"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800" b="0" dirty="0">
                <a:solidFill>
                  <a:srgbClr val="30B5C5"/>
                </a:solidFill>
                <a:latin typeface="Huawei Sans" panose="020C0503030203020204" pitchFamily="34" charset="0"/>
              </a:rPr>
              <a:t>SDN</a:t>
            </a:r>
          </a:p>
        </p:txBody>
      </p:sp>
      <p:grpSp>
        <p:nvGrpSpPr>
          <p:cNvPr id="35" name="Group 34">
            <a:extLst>
              <a:ext uri="{FF2B5EF4-FFF2-40B4-BE49-F238E27FC236}">
                <a16:creationId xmlns:a16="http://schemas.microsoft.com/office/drawing/2014/main" id="{D970A7A8-ACA4-4F56-9417-68E281BD46BF}"/>
              </a:ext>
            </a:extLst>
          </p:cNvPr>
          <p:cNvGrpSpPr/>
          <p:nvPr/>
        </p:nvGrpSpPr>
        <p:grpSpPr bwMode="gray">
          <a:xfrm>
            <a:off x="4887223" y="1985389"/>
            <a:ext cx="6532856" cy="3788909"/>
            <a:chOff x="4887223" y="1985389"/>
            <a:chExt cx="6532856" cy="3788909"/>
          </a:xfrm>
        </p:grpSpPr>
        <p:grpSp>
          <p:nvGrpSpPr>
            <p:cNvPr id="138" name="Group 137">
              <a:extLst>
                <a:ext uri="{FF2B5EF4-FFF2-40B4-BE49-F238E27FC236}">
                  <a16:creationId xmlns:a16="http://schemas.microsoft.com/office/drawing/2014/main" id="{F5B8A60A-A685-4845-8D41-A755DDA3FE8A}"/>
                </a:ext>
              </a:extLst>
            </p:cNvPr>
            <p:cNvGrpSpPr/>
            <p:nvPr/>
          </p:nvGrpSpPr>
          <p:grpSpPr bwMode="gray">
            <a:xfrm>
              <a:off x="4887223" y="2126953"/>
              <a:ext cx="6532856" cy="3647345"/>
              <a:chOff x="4356367" y="2481765"/>
              <a:chExt cx="6532856" cy="3647345"/>
            </a:xfrm>
          </p:grpSpPr>
          <p:grpSp>
            <p:nvGrpSpPr>
              <p:cNvPr id="146" name="Group 145">
                <a:extLst>
                  <a:ext uri="{FF2B5EF4-FFF2-40B4-BE49-F238E27FC236}">
                    <a16:creationId xmlns:a16="http://schemas.microsoft.com/office/drawing/2014/main" id="{F8EDF8DC-E277-4095-9852-1B681ACA0D3A}"/>
                  </a:ext>
                </a:extLst>
              </p:cNvPr>
              <p:cNvGrpSpPr/>
              <p:nvPr/>
            </p:nvGrpSpPr>
            <p:grpSpPr bwMode="gray">
              <a:xfrm>
                <a:off x="4356367" y="2481765"/>
                <a:ext cx="6532856" cy="3647345"/>
                <a:chOff x="2196887" y="2408187"/>
                <a:chExt cx="6532856" cy="3647345"/>
              </a:xfrm>
            </p:grpSpPr>
            <p:sp>
              <p:nvSpPr>
                <p:cNvPr id="165" name="梯形 41">
                  <a:extLst>
                    <a:ext uri="{FF2B5EF4-FFF2-40B4-BE49-F238E27FC236}">
                      <a16:creationId xmlns:a16="http://schemas.microsoft.com/office/drawing/2014/main" id="{2D162C8B-E1C2-4D45-99D5-72889C2DB917}"/>
                    </a:ext>
                  </a:extLst>
                </p:cNvPr>
                <p:cNvSpPr/>
                <p:nvPr/>
              </p:nvSpPr>
              <p:spPr bwMode="gray">
                <a:xfrm>
                  <a:off x="2196887" y="3858382"/>
                  <a:ext cx="6532856" cy="2197150"/>
                </a:xfrm>
                <a:prstGeom prst="trapezoid">
                  <a:avLst>
                    <a:gd name="adj" fmla="val 75739"/>
                  </a:avLst>
                </a:prstGeom>
                <a:gradFill flip="none" rotWithShape="1">
                  <a:gsLst>
                    <a:gs pos="0">
                      <a:schemeClr val="bg1"/>
                    </a:gs>
                    <a:gs pos="100000">
                      <a:srgbClr val="94DAE2">
                        <a:alpha val="26000"/>
                      </a:srgbClr>
                    </a:gs>
                  </a:gsLst>
                  <a:lin ang="5400000" scaled="1"/>
                  <a:tileRect/>
                </a:gra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cxnSp>
              <p:nvCxnSpPr>
                <p:cNvPr id="167" name="直接箭头连接符 84">
                  <a:extLst>
                    <a:ext uri="{FF2B5EF4-FFF2-40B4-BE49-F238E27FC236}">
                      <a16:creationId xmlns:a16="http://schemas.microsoft.com/office/drawing/2014/main" id="{58B7EFA1-A7BF-4C0B-AD71-14D58B083ACB}"/>
                    </a:ext>
                  </a:extLst>
                </p:cNvPr>
                <p:cNvCxnSpPr>
                  <a:cxnSpLocks/>
                  <a:stCxn id="168" idx="2"/>
                  <a:endCxn id="180" idx="0"/>
                </p:cNvCxnSpPr>
                <p:nvPr/>
              </p:nvCxnSpPr>
              <p:spPr bwMode="gray">
                <a:xfrm>
                  <a:off x="5037907" y="2941585"/>
                  <a:ext cx="817289" cy="1120152"/>
                </a:xfrm>
                <a:prstGeom prst="straightConnector1">
                  <a:avLst/>
                </a:prstGeom>
                <a:ln w="19050" cap="flat" cmpd="sng" algn="ctr">
                  <a:solidFill>
                    <a:srgbClr val="E28189"/>
                  </a:solidFill>
                  <a:prstDash val="sysDot"/>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8" name="圆角矩形 75">
                  <a:extLst>
                    <a:ext uri="{FF2B5EF4-FFF2-40B4-BE49-F238E27FC236}">
                      <a16:creationId xmlns:a16="http://schemas.microsoft.com/office/drawing/2014/main" id="{823EF0FB-6A3E-4E6F-84B6-AD3A8BB9471A}"/>
                    </a:ext>
                  </a:extLst>
                </p:cNvPr>
                <p:cNvSpPr/>
                <p:nvPr/>
              </p:nvSpPr>
              <p:spPr bwMode="gray">
                <a:xfrm>
                  <a:off x="3638598" y="2408187"/>
                  <a:ext cx="2798618" cy="533398"/>
                </a:xfrm>
                <a:prstGeom prst="roundRect">
                  <a:avLst>
                    <a:gd name="adj" fmla="val 2420"/>
                  </a:avLst>
                </a:prstGeom>
                <a:noFill/>
                <a:ln w="19050" cap="flat" cmpd="sng" algn="ctr">
                  <a:solidFill>
                    <a:srgbClr val="30B5C5"/>
                  </a:solidFill>
                  <a:prstDash val="dash"/>
                  <a:miter lim="800000"/>
                </a:ln>
                <a:effectLst/>
              </p:spPr>
              <p:txBody>
                <a:bodyPr wrap="square" lIns="108000" tIns="108000" rIns="108000" bIns="108000" rtlCol="0" anchor="ctr" anchorCtr="0">
                  <a:noAutofit/>
                </a:bodyPr>
                <a:lstStyle/>
                <a:p>
                  <a:pPr marL="0" marR="0" lvl="0" indent="0" algn="ctr" defTabSz="914400" rtl="0" eaLnBrk="1" fontAlgn="ctr" latinLnBrk="0" hangingPunct="1">
                    <a:lnSpc>
                      <a:spcPts val="1800"/>
                    </a:lnSpc>
                    <a:spcBef>
                      <a:spcPts val="0"/>
                    </a:spcBef>
                    <a:spcAft>
                      <a:spcPts val="300"/>
                    </a:spcAft>
                    <a:buClrTx/>
                    <a:buSzTx/>
                    <a:buFontTx/>
                    <a:buNone/>
                    <a:tabLst/>
                    <a:defRPr/>
                  </a:pPr>
                  <a:r>
                    <a:rPr lang="en-US" sz="1400" b="0" dirty="0">
                      <a:solidFill>
                        <a:prstClr val="black"/>
                      </a:solidFill>
                      <a:latin typeface="Huawei Sans" panose="020C0503030203020204" pitchFamily="34" charset="0"/>
                    </a:rPr>
                    <a:t>SD-WAN controller</a:t>
                  </a:r>
                  <a:endPar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panose="020B0604020202020204" pitchFamily="34" charset="0"/>
                  </a:endParaRPr>
                </a:p>
              </p:txBody>
            </p:sp>
            <p:sp>
              <p:nvSpPr>
                <p:cNvPr id="169" name="Freeform 159">
                  <a:extLst>
                    <a:ext uri="{FF2B5EF4-FFF2-40B4-BE49-F238E27FC236}">
                      <a16:creationId xmlns:a16="http://schemas.microsoft.com/office/drawing/2014/main" id="{034906FE-A852-4B45-9AB3-B9CE2E6925D4}"/>
                    </a:ext>
                  </a:extLst>
                </p:cNvPr>
                <p:cNvSpPr/>
                <p:nvPr/>
              </p:nvSpPr>
              <p:spPr bwMode="gray">
                <a:xfrm flipH="1">
                  <a:off x="3483506" y="4393605"/>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Huawei Sans" panose="020C0503030203020204" pitchFamily="34" charset="0"/>
                    </a:rPr>
                    <a:t>Branch site</a:t>
                  </a:r>
                </a:p>
              </p:txBody>
            </p:sp>
            <p:pic>
              <p:nvPicPr>
                <p:cNvPr id="170" name="图片 31">
                  <a:extLst>
                    <a:ext uri="{FF2B5EF4-FFF2-40B4-BE49-F238E27FC236}">
                      <a16:creationId xmlns:a16="http://schemas.microsoft.com/office/drawing/2014/main" id="{025026B1-4D5A-44DD-B128-7A0F783C430D}"/>
                    </a:ext>
                  </a:extLst>
                </p:cNvPr>
                <p:cNvPicPr>
                  <a:picLocks noChangeAspect="1"/>
                </p:cNvPicPr>
                <p:nvPr/>
              </p:nvPicPr>
              <p:blipFill>
                <a:blip r:embed="rId3"/>
                <a:stretch>
                  <a:fillRect/>
                </a:stretch>
              </p:blipFill>
              <p:spPr bwMode="gray">
                <a:xfrm>
                  <a:off x="4233332" y="4516849"/>
                  <a:ext cx="466668" cy="389308"/>
                </a:xfrm>
                <a:prstGeom prst="rect">
                  <a:avLst/>
                </a:prstGeom>
              </p:spPr>
            </p:pic>
            <p:pic>
              <p:nvPicPr>
                <p:cNvPr id="171" name="图片 51" descr="交换机.png">
                  <a:extLst>
                    <a:ext uri="{FF2B5EF4-FFF2-40B4-BE49-F238E27FC236}">
                      <a16:creationId xmlns:a16="http://schemas.microsoft.com/office/drawing/2014/main" id="{50549FEE-AAF3-4411-8C10-BF38AC201D45}"/>
                    </a:ext>
                  </a:extLst>
                </p:cNvPr>
                <p:cNvPicPr>
                  <a:picLocks noChangeAspect="1"/>
                </p:cNvPicPr>
                <p:nvPr/>
              </p:nvPicPr>
              <p:blipFill>
                <a:blip r:embed="rId4" cstate="print"/>
                <a:stretch>
                  <a:fillRect/>
                </a:stretch>
              </p:blipFill>
              <p:spPr bwMode="gray">
                <a:xfrm>
                  <a:off x="3728393" y="4175535"/>
                  <a:ext cx="417163" cy="341314"/>
                </a:xfrm>
                <a:prstGeom prst="rect">
                  <a:avLst/>
                </a:prstGeom>
              </p:spPr>
            </p:pic>
            <p:sp>
              <p:nvSpPr>
                <p:cNvPr id="172" name="Freeform 159">
                  <a:extLst>
                    <a:ext uri="{FF2B5EF4-FFF2-40B4-BE49-F238E27FC236}">
                      <a16:creationId xmlns:a16="http://schemas.microsoft.com/office/drawing/2014/main" id="{05E79146-FC2B-491A-9B44-78F881DA7EC3}"/>
                    </a:ext>
                  </a:extLst>
                </p:cNvPr>
                <p:cNvSpPr/>
                <p:nvPr/>
              </p:nvSpPr>
              <p:spPr bwMode="gray">
                <a:xfrm flipH="1">
                  <a:off x="2736589" y="5253616"/>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Huawei Sans" panose="020C0503030203020204" pitchFamily="34" charset="0"/>
                    </a:rPr>
                    <a:t>Branch site</a:t>
                  </a:r>
                </a:p>
              </p:txBody>
            </p:sp>
            <p:pic>
              <p:nvPicPr>
                <p:cNvPr id="173" name="图片 31">
                  <a:extLst>
                    <a:ext uri="{FF2B5EF4-FFF2-40B4-BE49-F238E27FC236}">
                      <a16:creationId xmlns:a16="http://schemas.microsoft.com/office/drawing/2014/main" id="{581DA1A0-D878-490D-884A-F1A9A21F21B4}"/>
                    </a:ext>
                  </a:extLst>
                </p:cNvPr>
                <p:cNvPicPr>
                  <a:picLocks noChangeAspect="1"/>
                </p:cNvPicPr>
                <p:nvPr/>
              </p:nvPicPr>
              <p:blipFill>
                <a:blip r:embed="rId3"/>
                <a:stretch>
                  <a:fillRect/>
                </a:stretch>
              </p:blipFill>
              <p:spPr bwMode="gray">
                <a:xfrm>
                  <a:off x="3486415" y="5376860"/>
                  <a:ext cx="466668" cy="389308"/>
                </a:xfrm>
                <a:prstGeom prst="rect">
                  <a:avLst/>
                </a:prstGeom>
              </p:spPr>
            </p:pic>
            <p:pic>
              <p:nvPicPr>
                <p:cNvPr id="174" name="图片 51" descr="交换机.png">
                  <a:extLst>
                    <a:ext uri="{FF2B5EF4-FFF2-40B4-BE49-F238E27FC236}">
                      <a16:creationId xmlns:a16="http://schemas.microsoft.com/office/drawing/2014/main" id="{BD1FE718-3270-4455-96A2-A619AC63F8C8}"/>
                    </a:ext>
                  </a:extLst>
                </p:cNvPr>
                <p:cNvPicPr>
                  <a:picLocks noChangeAspect="1"/>
                </p:cNvPicPr>
                <p:nvPr/>
              </p:nvPicPr>
              <p:blipFill>
                <a:blip r:embed="rId4" cstate="print"/>
                <a:stretch>
                  <a:fillRect/>
                </a:stretch>
              </p:blipFill>
              <p:spPr bwMode="gray">
                <a:xfrm>
                  <a:off x="2981476" y="5035546"/>
                  <a:ext cx="417163" cy="341314"/>
                </a:xfrm>
                <a:prstGeom prst="rect">
                  <a:avLst/>
                </a:prstGeom>
              </p:spPr>
            </p:pic>
            <p:sp>
              <p:nvSpPr>
                <p:cNvPr id="175" name="Freeform 159">
                  <a:extLst>
                    <a:ext uri="{FF2B5EF4-FFF2-40B4-BE49-F238E27FC236}">
                      <a16:creationId xmlns:a16="http://schemas.microsoft.com/office/drawing/2014/main" id="{26985130-21D1-4806-8C98-B965817CD32B}"/>
                    </a:ext>
                  </a:extLst>
                </p:cNvPr>
                <p:cNvSpPr/>
                <p:nvPr/>
              </p:nvSpPr>
              <p:spPr bwMode="gray">
                <a:xfrm flipH="1">
                  <a:off x="6732458" y="4789157"/>
                  <a:ext cx="1124297" cy="5877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400" b="0" dirty="0">
                      <a:solidFill>
                        <a:prstClr val="black"/>
                      </a:solidFill>
                      <a:latin typeface="Huawei Sans" panose="020C0503030203020204" pitchFamily="34" charset="0"/>
                    </a:rPr>
                    <a:t>HQ</a:t>
                  </a:r>
                  <a:endPar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pic>
              <p:nvPicPr>
                <p:cNvPr id="176" name="图片 25">
                  <a:extLst>
                    <a:ext uri="{FF2B5EF4-FFF2-40B4-BE49-F238E27FC236}">
                      <a16:creationId xmlns:a16="http://schemas.microsoft.com/office/drawing/2014/main" id="{E5F19A49-08F0-49D7-83D7-1B0C9DC10CB3}"/>
                    </a:ext>
                  </a:extLst>
                </p:cNvPr>
                <p:cNvPicPr>
                  <a:picLocks noChangeAspect="1"/>
                </p:cNvPicPr>
                <p:nvPr/>
              </p:nvPicPr>
              <p:blipFill>
                <a:blip r:embed="rId3"/>
                <a:stretch>
                  <a:fillRect/>
                </a:stretch>
              </p:blipFill>
              <p:spPr bwMode="gray">
                <a:xfrm>
                  <a:off x="6479879" y="4909243"/>
                  <a:ext cx="466668" cy="389308"/>
                </a:xfrm>
                <a:prstGeom prst="rect">
                  <a:avLst/>
                </a:prstGeom>
              </p:spPr>
            </p:pic>
            <p:pic>
              <p:nvPicPr>
                <p:cNvPr id="177" name="图片 67">
                  <a:extLst>
                    <a:ext uri="{FF2B5EF4-FFF2-40B4-BE49-F238E27FC236}">
                      <a16:creationId xmlns:a16="http://schemas.microsoft.com/office/drawing/2014/main" id="{10730D25-A6CD-4A31-A250-1E17884C9929}"/>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7648173" y="5073618"/>
                  <a:ext cx="417163" cy="342074"/>
                </a:xfrm>
                <a:prstGeom prst="rect">
                  <a:avLst/>
                </a:prstGeom>
              </p:spPr>
            </p:pic>
            <p:pic>
              <p:nvPicPr>
                <p:cNvPr id="178" name="图片 14" descr="交换机.png">
                  <a:extLst>
                    <a:ext uri="{FF2B5EF4-FFF2-40B4-BE49-F238E27FC236}">
                      <a16:creationId xmlns:a16="http://schemas.microsoft.com/office/drawing/2014/main" id="{BD261210-7305-468E-B2C0-FD3A8C09FCB3}"/>
                    </a:ext>
                  </a:extLst>
                </p:cNvPr>
                <p:cNvPicPr>
                  <a:picLocks noChangeAspect="1"/>
                </p:cNvPicPr>
                <p:nvPr/>
              </p:nvPicPr>
              <p:blipFill>
                <a:blip r:embed="rId6" cstate="print"/>
                <a:stretch>
                  <a:fillRect/>
                </a:stretch>
              </p:blipFill>
              <p:spPr bwMode="gray">
                <a:xfrm>
                  <a:off x="7369868" y="4609439"/>
                  <a:ext cx="420077" cy="343698"/>
                </a:xfrm>
                <a:prstGeom prst="rect">
                  <a:avLst/>
                </a:prstGeom>
              </p:spPr>
            </p:pic>
            <p:sp>
              <p:nvSpPr>
                <p:cNvPr id="179" name="Freeform 159">
                  <a:extLst>
                    <a:ext uri="{FF2B5EF4-FFF2-40B4-BE49-F238E27FC236}">
                      <a16:creationId xmlns:a16="http://schemas.microsoft.com/office/drawing/2014/main" id="{DA419E71-62A3-40CA-B8BE-E97478395F06}"/>
                    </a:ext>
                  </a:extLst>
                </p:cNvPr>
                <p:cNvSpPr/>
                <p:nvPr/>
              </p:nvSpPr>
              <p:spPr bwMode="gray">
                <a:xfrm flipH="1">
                  <a:off x="4872036" y="3938493"/>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Huawei Sans" panose="020C0503030203020204" pitchFamily="34" charset="0"/>
                    </a:rPr>
                    <a:t>Branch site</a:t>
                  </a:r>
                </a:p>
              </p:txBody>
            </p:sp>
            <p:pic>
              <p:nvPicPr>
                <p:cNvPr id="180" name="图片 31">
                  <a:extLst>
                    <a:ext uri="{FF2B5EF4-FFF2-40B4-BE49-F238E27FC236}">
                      <a16:creationId xmlns:a16="http://schemas.microsoft.com/office/drawing/2014/main" id="{75F11FF2-B9A3-4446-B8C1-821C7891AA22}"/>
                    </a:ext>
                  </a:extLst>
                </p:cNvPr>
                <p:cNvPicPr>
                  <a:picLocks noChangeAspect="1"/>
                </p:cNvPicPr>
                <p:nvPr/>
              </p:nvPicPr>
              <p:blipFill>
                <a:blip r:embed="rId3"/>
                <a:stretch>
                  <a:fillRect/>
                </a:stretch>
              </p:blipFill>
              <p:spPr bwMode="gray">
                <a:xfrm>
                  <a:off x="5621862" y="4061737"/>
                  <a:ext cx="466668" cy="389308"/>
                </a:xfrm>
                <a:prstGeom prst="rect">
                  <a:avLst/>
                </a:prstGeom>
              </p:spPr>
            </p:pic>
            <p:pic>
              <p:nvPicPr>
                <p:cNvPr id="181" name="图片 51" descr="交换机.png">
                  <a:extLst>
                    <a:ext uri="{FF2B5EF4-FFF2-40B4-BE49-F238E27FC236}">
                      <a16:creationId xmlns:a16="http://schemas.microsoft.com/office/drawing/2014/main" id="{969856A2-1AD8-430F-B431-3A725E729AEC}"/>
                    </a:ext>
                  </a:extLst>
                </p:cNvPr>
                <p:cNvPicPr>
                  <a:picLocks noChangeAspect="1"/>
                </p:cNvPicPr>
                <p:nvPr/>
              </p:nvPicPr>
              <p:blipFill>
                <a:blip r:embed="rId4" cstate="print"/>
                <a:stretch>
                  <a:fillRect/>
                </a:stretch>
              </p:blipFill>
              <p:spPr bwMode="gray">
                <a:xfrm>
                  <a:off x="4599068" y="3918545"/>
                  <a:ext cx="417163" cy="341314"/>
                </a:xfrm>
                <a:prstGeom prst="rect">
                  <a:avLst/>
                </a:prstGeom>
              </p:spPr>
            </p:pic>
            <p:sp>
              <p:nvSpPr>
                <p:cNvPr id="182" name="TextBox 181">
                  <a:extLst>
                    <a:ext uri="{FF2B5EF4-FFF2-40B4-BE49-F238E27FC236}">
                      <a16:creationId xmlns:a16="http://schemas.microsoft.com/office/drawing/2014/main" id="{0F412EA6-EA29-4F7C-B6F9-1439B380D942}"/>
                    </a:ext>
                  </a:extLst>
                </p:cNvPr>
                <p:cNvSpPr txBox="1"/>
                <p:nvPr/>
              </p:nvSpPr>
              <p:spPr bwMode="gray">
                <a:xfrm>
                  <a:off x="5230803" y="5713515"/>
                  <a:ext cx="3384260" cy="338554"/>
                </a:xfrm>
                <a:prstGeom prst="rect">
                  <a:avLst/>
                </a:prstGeom>
                <a:noFill/>
              </p:spPr>
              <p:txBody>
                <a:bodyPr wrap="none" rtlCol="0">
                  <a:spAutoFit/>
                </a:bodyPr>
                <a:lstStyle/>
                <a:p>
                  <a:pPr marL="0" marR="0" lvl="0" indent="0" algn="l" defTabSz="914478" rtl="0" eaLnBrk="1" fontAlgn="ctr" latinLnBrk="0" hangingPunct="1">
                    <a:lnSpc>
                      <a:spcPct val="100000"/>
                    </a:lnSpc>
                    <a:spcBef>
                      <a:spcPts val="0"/>
                    </a:spcBef>
                    <a:spcAft>
                      <a:spcPts val="0"/>
                    </a:spcAft>
                    <a:buClrTx/>
                    <a:buSzTx/>
                    <a:buFontTx/>
                    <a:buNone/>
                    <a:tabLst/>
                    <a:defRPr/>
                  </a:pPr>
                  <a:r>
                    <a:rPr lang="en-US" sz="1600" b="1" dirty="0">
                      <a:solidFill>
                        <a:prstClr val="black"/>
                      </a:solidFill>
                      <a:latin typeface="Huawei Sans" panose="020C0503030203020204" pitchFamily="34" charset="0"/>
                    </a:rPr>
                    <a:t>Enterprise WAN interconnection</a:t>
                  </a:r>
                </a:p>
              </p:txBody>
            </p:sp>
            <p:cxnSp>
              <p:nvCxnSpPr>
                <p:cNvPr id="183" name="直接箭头连接符 84">
                  <a:extLst>
                    <a:ext uri="{FF2B5EF4-FFF2-40B4-BE49-F238E27FC236}">
                      <a16:creationId xmlns:a16="http://schemas.microsoft.com/office/drawing/2014/main" id="{CFE8F3CC-6C4E-4862-BD76-07CDB097CCC3}"/>
                    </a:ext>
                  </a:extLst>
                </p:cNvPr>
                <p:cNvCxnSpPr>
                  <a:cxnSpLocks/>
                  <a:stCxn id="168" idx="2"/>
                  <a:endCxn id="170" idx="0"/>
                </p:cNvCxnSpPr>
                <p:nvPr/>
              </p:nvCxnSpPr>
              <p:spPr bwMode="gray">
                <a:xfrm flipH="1">
                  <a:off x="4466666" y="2941585"/>
                  <a:ext cx="571241" cy="1575264"/>
                </a:xfrm>
                <a:prstGeom prst="straightConnector1">
                  <a:avLst/>
                </a:prstGeom>
                <a:ln w="19050" cap="flat" cmpd="sng" algn="ctr">
                  <a:solidFill>
                    <a:srgbClr val="E28189"/>
                  </a:solidFill>
                  <a:prstDash val="sysDot"/>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4" name="直接箭头连接符 84">
                  <a:extLst>
                    <a:ext uri="{FF2B5EF4-FFF2-40B4-BE49-F238E27FC236}">
                      <a16:creationId xmlns:a16="http://schemas.microsoft.com/office/drawing/2014/main" id="{74FB86A7-CFD5-450E-876E-AB9473B02955}"/>
                    </a:ext>
                  </a:extLst>
                </p:cNvPr>
                <p:cNvCxnSpPr>
                  <a:cxnSpLocks/>
                  <a:stCxn id="168" idx="2"/>
                  <a:endCxn id="173" idx="0"/>
                </p:cNvCxnSpPr>
                <p:nvPr/>
              </p:nvCxnSpPr>
              <p:spPr bwMode="gray">
                <a:xfrm flipH="1">
                  <a:off x="3719749" y="2941585"/>
                  <a:ext cx="1318158" cy="2435275"/>
                </a:xfrm>
                <a:prstGeom prst="straightConnector1">
                  <a:avLst/>
                </a:prstGeom>
                <a:ln w="19050" cap="flat" cmpd="sng" algn="ctr">
                  <a:solidFill>
                    <a:srgbClr val="E28189"/>
                  </a:solidFill>
                  <a:prstDash val="sysDot"/>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8" name="直接箭头连接符 84">
                  <a:extLst>
                    <a:ext uri="{FF2B5EF4-FFF2-40B4-BE49-F238E27FC236}">
                      <a16:creationId xmlns:a16="http://schemas.microsoft.com/office/drawing/2014/main" id="{48B0D43B-FE1A-48AD-B0E2-AAA7E5F401B1}"/>
                    </a:ext>
                  </a:extLst>
                </p:cNvPr>
                <p:cNvCxnSpPr>
                  <a:cxnSpLocks/>
                  <a:stCxn id="168" idx="2"/>
                  <a:endCxn id="176" idx="0"/>
                </p:cNvCxnSpPr>
                <p:nvPr/>
              </p:nvCxnSpPr>
              <p:spPr bwMode="gray">
                <a:xfrm>
                  <a:off x="5037907" y="2941585"/>
                  <a:ext cx="1675306" cy="1967658"/>
                </a:xfrm>
                <a:prstGeom prst="straightConnector1">
                  <a:avLst/>
                </a:prstGeom>
                <a:ln w="19050" cap="flat" cmpd="sng" algn="ctr">
                  <a:solidFill>
                    <a:srgbClr val="E28189"/>
                  </a:solidFill>
                  <a:prstDash val="sysDot"/>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F481CA68-94A7-425D-918E-A27D061C2FA7}"/>
                    </a:ext>
                  </a:extLst>
                </p:cNvPr>
                <p:cNvSpPr/>
                <p:nvPr/>
              </p:nvSpPr>
              <p:spPr bwMode="gray">
                <a:xfrm>
                  <a:off x="4449284" y="3302884"/>
                  <a:ext cx="1329690" cy="286327"/>
                </a:xfrm>
                <a:prstGeom prst="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100" b="0" dirty="0">
                      <a:solidFill>
                        <a:prstClr val="white"/>
                      </a:solidFill>
                      <a:latin typeface="Huawei Sans" panose="020C0503030203020204" pitchFamily="34" charset="0"/>
                    </a:rPr>
                    <a:t>Provision services</a:t>
                  </a:r>
                  <a:endParaRPr kumimoji="0" lang="en-US" sz="11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endParaRPr>
                </a:p>
              </p:txBody>
            </p:sp>
          </p:grpSp>
          <p:sp>
            <p:nvSpPr>
              <p:cNvPr id="159" name="Can 41">
                <a:extLst>
                  <a:ext uri="{FF2B5EF4-FFF2-40B4-BE49-F238E27FC236}">
                    <a16:creationId xmlns:a16="http://schemas.microsoft.com/office/drawing/2014/main" id="{86CC5E1A-A13F-4761-B092-27E3B1FEEF45}"/>
                  </a:ext>
                </a:extLst>
              </p:cNvPr>
              <p:cNvSpPr/>
              <p:nvPr/>
            </p:nvSpPr>
            <p:spPr bwMode="gray">
              <a:xfrm rot="4765598">
                <a:off x="7306860" y="4134589"/>
                <a:ext cx="166846" cy="2602133"/>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60" name="TextBox 159">
                <a:extLst>
                  <a:ext uri="{FF2B5EF4-FFF2-40B4-BE49-F238E27FC236}">
                    <a16:creationId xmlns:a16="http://schemas.microsoft.com/office/drawing/2014/main" id="{BA06A5B5-C6FF-45E8-AFEC-73FC5BCE6D25}"/>
                  </a:ext>
                </a:extLst>
              </p:cNvPr>
              <p:cNvSpPr txBox="1"/>
              <p:nvPr/>
            </p:nvSpPr>
            <p:spPr bwMode="gray">
              <a:xfrm rot="20992814">
                <a:off x="6440419" y="5323064"/>
                <a:ext cx="1528850" cy="261610"/>
              </a:xfrm>
              <a:prstGeom prst="rect">
                <a:avLst/>
              </a:prstGeom>
              <a:noFill/>
            </p:spPr>
            <p:txBody>
              <a:bodyPr wrap="square" rtlCol="0">
                <a:sp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100" b="0" dirty="0">
                    <a:solidFill>
                      <a:prstClr val="black"/>
                    </a:solidFill>
                    <a:latin typeface="Huawei Sans" panose="020C0503030203020204" pitchFamily="34" charset="0"/>
                  </a:rPr>
                  <a:t>IP overlay tunnel</a:t>
                </a:r>
                <a:endParaRPr kumimoji="0" lang="en-US" sz="11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161" name="Can 41">
                <a:extLst>
                  <a:ext uri="{FF2B5EF4-FFF2-40B4-BE49-F238E27FC236}">
                    <a16:creationId xmlns:a16="http://schemas.microsoft.com/office/drawing/2014/main" id="{0FDF3ED5-7538-435F-819D-2D971CA447F2}"/>
                  </a:ext>
                </a:extLst>
              </p:cNvPr>
              <p:cNvSpPr/>
              <p:nvPr/>
            </p:nvSpPr>
            <p:spPr bwMode="gray">
              <a:xfrm rot="6158787">
                <a:off x="7676439" y="4047725"/>
                <a:ext cx="166846" cy="1854359"/>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62" name="TextBox 161">
                <a:extLst>
                  <a:ext uri="{FF2B5EF4-FFF2-40B4-BE49-F238E27FC236}">
                    <a16:creationId xmlns:a16="http://schemas.microsoft.com/office/drawing/2014/main" id="{44CE28B8-F06A-4CE6-A879-E83000A67AB7}"/>
                  </a:ext>
                </a:extLst>
              </p:cNvPr>
              <p:cNvSpPr txBox="1"/>
              <p:nvPr/>
            </p:nvSpPr>
            <p:spPr bwMode="gray">
              <a:xfrm rot="786003">
                <a:off x="6960952" y="4817239"/>
                <a:ext cx="1528850" cy="261610"/>
              </a:xfrm>
              <a:prstGeom prst="rect">
                <a:avLst/>
              </a:prstGeom>
              <a:noFill/>
            </p:spPr>
            <p:txBody>
              <a:bodyPr wrap="square" rtlCol="0">
                <a:sp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100" b="0" dirty="0">
                    <a:solidFill>
                      <a:prstClr val="black"/>
                    </a:solidFill>
                    <a:latin typeface="Huawei Sans" panose="020C0503030203020204" pitchFamily="34" charset="0"/>
                  </a:rPr>
                  <a:t>IP overlay tunnel</a:t>
                </a:r>
                <a:endParaRPr kumimoji="0" lang="en-US" sz="11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163" name="Can 41">
                <a:extLst>
                  <a:ext uri="{FF2B5EF4-FFF2-40B4-BE49-F238E27FC236}">
                    <a16:creationId xmlns:a16="http://schemas.microsoft.com/office/drawing/2014/main" id="{92D3D5D0-AE76-4301-8040-01E8AE5DFE42}"/>
                  </a:ext>
                </a:extLst>
              </p:cNvPr>
              <p:cNvSpPr/>
              <p:nvPr/>
            </p:nvSpPr>
            <p:spPr bwMode="gray">
              <a:xfrm rot="8163254">
                <a:off x="8188280" y="4106616"/>
                <a:ext cx="166846" cy="1194575"/>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64" name="TextBox 163">
                <a:extLst>
                  <a:ext uri="{FF2B5EF4-FFF2-40B4-BE49-F238E27FC236}">
                    <a16:creationId xmlns:a16="http://schemas.microsoft.com/office/drawing/2014/main" id="{B00E6790-1A7D-4537-A65D-E376D284AE86}"/>
                  </a:ext>
                </a:extLst>
              </p:cNvPr>
              <p:cNvSpPr txBox="1"/>
              <p:nvPr/>
            </p:nvSpPr>
            <p:spPr bwMode="gray">
              <a:xfrm rot="2790470">
                <a:off x="7558675" y="4533382"/>
                <a:ext cx="1385226" cy="261610"/>
              </a:xfrm>
              <a:prstGeom prst="rect">
                <a:avLst/>
              </a:prstGeom>
              <a:noFill/>
            </p:spPr>
            <p:txBody>
              <a:bodyPr wrap="square" rtlCol="0">
                <a:spAutoFit/>
              </a:bodyP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100" b="0" dirty="0">
                    <a:solidFill>
                      <a:prstClr val="black"/>
                    </a:solidFill>
                    <a:latin typeface="Huawei Sans" panose="020C0503030203020204" pitchFamily="34" charset="0"/>
                  </a:rPr>
                  <a:t>IP overlay tunnel</a:t>
                </a:r>
                <a:endParaRPr kumimoji="0" lang="en-US" sz="11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grpSp>
        <p:sp>
          <p:nvSpPr>
            <p:cNvPr id="191" name="Freeform 96">
              <a:extLst>
                <a:ext uri="{FF2B5EF4-FFF2-40B4-BE49-F238E27FC236}">
                  <a16:creationId xmlns:a16="http://schemas.microsoft.com/office/drawing/2014/main" id="{6368F1DF-AE69-4208-B0CC-4892420BAEBD}"/>
                </a:ext>
              </a:extLst>
            </p:cNvPr>
            <p:cNvSpPr>
              <a:spLocks noEditPoints="1"/>
            </p:cNvSpPr>
            <p:nvPr/>
          </p:nvSpPr>
          <p:spPr bwMode="gray">
            <a:xfrm>
              <a:off x="10143351" y="1985389"/>
              <a:ext cx="613673" cy="549080"/>
            </a:xfrm>
            <a:custGeom>
              <a:avLst/>
              <a:gdLst/>
              <a:ahLst/>
              <a:cxnLst>
                <a:cxn ang="0">
                  <a:pos x="729" y="133"/>
                </a:cxn>
                <a:cxn ang="0">
                  <a:pos x="562" y="94"/>
                </a:cxn>
                <a:cxn ang="0">
                  <a:pos x="542" y="313"/>
                </a:cxn>
                <a:cxn ang="0">
                  <a:pos x="775" y="449"/>
                </a:cxn>
                <a:cxn ang="0">
                  <a:pos x="752" y="316"/>
                </a:cxn>
                <a:cxn ang="0">
                  <a:pos x="863" y="449"/>
                </a:cxn>
                <a:cxn ang="0">
                  <a:pos x="725" y="229"/>
                </a:cxn>
                <a:cxn ang="0">
                  <a:pos x="653" y="281"/>
                </a:cxn>
                <a:cxn ang="0">
                  <a:pos x="646" y="221"/>
                </a:cxn>
                <a:cxn ang="0">
                  <a:pos x="638" y="281"/>
                </a:cxn>
                <a:cxn ang="0">
                  <a:pos x="567" y="229"/>
                </a:cxn>
                <a:cxn ang="0">
                  <a:pos x="428" y="449"/>
                </a:cxn>
                <a:cxn ang="0">
                  <a:pos x="542" y="313"/>
                </a:cxn>
                <a:cxn ang="0">
                  <a:pos x="415" y="513"/>
                </a:cxn>
                <a:cxn ang="0">
                  <a:pos x="909" y="459"/>
                </a:cxn>
                <a:cxn ang="0">
                  <a:pos x="312" y="211"/>
                </a:cxn>
                <a:cxn ang="0">
                  <a:pos x="278" y="203"/>
                </a:cxn>
                <a:cxn ang="0">
                  <a:pos x="121" y="203"/>
                </a:cxn>
                <a:cxn ang="0">
                  <a:pos x="28" y="287"/>
                </a:cxn>
                <a:cxn ang="0">
                  <a:pos x="3" y="556"/>
                </a:cxn>
                <a:cxn ang="0">
                  <a:pos x="37" y="586"/>
                </a:cxn>
                <a:cxn ang="0">
                  <a:pos x="64" y="479"/>
                </a:cxn>
                <a:cxn ang="0">
                  <a:pos x="92" y="899"/>
                </a:cxn>
                <a:cxn ang="0">
                  <a:pos x="191" y="899"/>
                </a:cxn>
                <a:cxn ang="0">
                  <a:pos x="210" y="538"/>
                </a:cxn>
                <a:cxn ang="0">
                  <a:pos x="259" y="949"/>
                </a:cxn>
                <a:cxn ang="0">
                  <a:pos x="309" y="299"/>
                </a:cxn>
                <a:cxn ang="0">
                  <a:pos x="336" y="479"/>
                </a:cxn>
                <a:cxn ang="0">
                  <a:pos x="364" y="586"/>
                </a:cxn>
                <a:cxn ang="0">
                  <a:pos x="398" y="556"/>
                </a:cxn>
                <a:cxn ang="0">
                  <a:pos x="355" y="251"/>
                </a:cxn>
                <a:cxn ang="0">
                  <a:pos x="200" y="180"/>
                </a:cxn>
                <a:cxn ang="0">
                  <a:pos x="200" y="0"/>
                </a:cxn>
                <a:cxn ang="0">
                  <a:pos x="200" y="180"/>
                </a:cxn>
              </a:cxnLst>
              <a:rect l="0" t="0" r="r" b="b"/>
              <a:pathLst>
                <a:path w="909" h="949">
                  <a:moveTo>
                    <a:pt x="626" y="197"/>
                  </a:moveTo>
                  <a:cubicBezTo>
                    <a:pt x="672" y="208"/>
                    <a:pt x="719" y="179"/>
                    <a:pt x="729" y="133"/>
                  </a:cubicBezTo>
                  <a:cubicBezTo>
                    <a:pt x="740" y="87"/>
                    <a:pt x="711" y="40"/>
                    <a:pt x="665" y="30"/>
                  </a:cubicBezTo>
                  <a:cubicBezTo>
                    <a:pt x="619" y="19"/>
                    <a:pt x="573" y="48"/>
                    <a:pt x="562" y="94"/>
                  </a:cubicBezTo>
                  <a:cubicBezTo>
                    <a:pt x="551" y="140"/>
                    <a:pt x="580" y="186"/>
                    <a:pt x="626" y="197"/>
                  </a:cubicBezTo>
                  <a:close/>
                  <a:moveTo>
                    <a:pt x="542" y="313"/>
                  </a:moveTo>
                  <a:cubicBezTo>
                    <a:pt x="516" y="449"/>
                    <a:pt x="516" y="449"/>
                    <a:pt x="516" y="449"/>
                  </a:cubicBezTo>
                  <a:cubicBezTo>
                    <a:pt x="775" y="449"/>
                    <a:pt x="775" y="449"/>
                    <a:pt x="775" y="449"/>
                  </a:cubicBezTo>
                  <a:cubicBezTo>
                    <a:pt x="749" y="313"/>
                    <a:pt x="749" y="313"/>
                    <a:pt x="749" y="313"/>
                  </a:cubicBezTo>
                  <a:cubicBezTo>
                    <a:pt x="750" y="314"/>
                    <a:pt x="751" y="315"/>
                    <a:pt x="752" y="316"/>
                  </a:cubicBezTo>
                  <a:cubicBezTo>
                    <a:pt x="771" y="341"/>
                    <a:pt x="793" y="382"/>
                    <a:pt x="810" y="449"/>
                  </a:cubicBezTo>
                  <a:cubicBezTo>
                    <a:pt x="863" y="449"/>
                    <a:pt x="863" y="449"/>
                    <a:pt x="863" y="449"/>
                  </a:cubicBezTo>
                  <a:cubicBezTo>
                    <a:pt x="843" y="359"/>
                    <a:pt x="812" y="305"/>
                    <a:pt x="782" y="272"/>
                  </a:cubicBezTo>
                  <a:cubicBezTo>
                    <a:pt x="761" y="247"/>
                    <a:pt x="740" y="235"/>
                    <a:pt x="725" y="229"/>
                  </a:cubicBezTo>
                  <a:cubicBezTo>
                    <a:pt x="665" y="328"/>
                    <a:pt x="665" y="328"/>
                    <a:pt x="665" y="328"/>
                  </a:cubicBezTo>
                  <a:cubicBezTo>
                    <a:pt x="653" y="281"/>
                    <a:pt x="653" y="281"/>
                    <a:pt x="653" y="281"/>
                  </a:cubicBezTo>
                  <a:cubicBezTo>
                    <a:pt x="688" y="224"/>
                    <a:pt x="688" y="224"/>
                    <a:pt x="688" y="224"/>
                  </a:cubicBezTo>
                  <a:cubicBezTo>
                    <a:pt x="676" y="223"/>
                    <a:pt x="662" y="221"/>
                    <a:pt x="646" y="221"/>
                  </a:cubicBezTo>
                  <a:cubicBezTo>
                    <a:pt x="629" y="221"/>
                    <a:pt x="615" y="223"/>
                    <a:pt x="603" y="224"/>
                  </a:cubicBezTo>
                  <a:cubicBezTo>
                    <a:pt x="638" y="281"/>
                    <a:pt x="638" y="281"/>
                    <a:pt x="638" y="281"/>
                  </a:cubicBezTo>
                  <a:cubicBezTo>
                    <a:pt x="626" y="328"/>
                    <a:pt x="626" y="328"/>
                    <a:pt x="626" y="328"/>
                  </a:cubicBezTo>
                  <a:cubicBezTo>
                    <a:pt x="567" y="229"/>
                    <a:pt x="567" y="229"/>
                    <a:pt x="567" y="229"/>
                  </a:cubicBezTo>
                  <a:cubicBezTo>
                    <a:pt x="552" y="235"/>
                    <a:pt x="531" y="247"/>
                    <a:pt x="509" y="272"/>
                  </a:cubicBezTo>
                  <a:cubicBezTo>
                    <a:pt x="479" y="305"/>
                    <a:pt x="448" y="359"/>
                    <a:pt x="428" y="449"/>
                  </a:cubicBezTo>
                  <a:cubicBezTo>
                    <a:pt x="481" y="449"/>
                    <a:pt x="481" y="449"/>
                    <a:pt x="481" y="449"/>
                  </a:cubicBezTo>
                  <a:cubicBezTo>
                    <a:pt x="499" y="380"/>
                    <a:pt x="522" y="338"/>
                    <a:pt x="542" y="313"/>
                  </a:cubicBezTo>
                  <a:close/>
                  <a:moveTo>
                    <a:pt x="415" y="459"/>
                  </a:moveTo>
                  <a:cubicBezTo>
                    <a:pt x="415" y="513"/>
                    <a:pt x="415" y="513"/>
                    <a:pt x="415" y="513"/>
                  </a:cubicBezTo>
                  <a:cubicBezTo>
                    <a:pt x="909" y="513"/>
                    <a:pt x="909" y="513"/>
                    <a:pt x="909" y="513"/>
                  </a:cubicBezTo>
                  <a:cubicBezTo>
                    <a:pt x="909" y="459"/>
                    <a:pt x="909" y="459"/>
                    <a:pt x="909" y="459"/>
                  </a:cubicBezTo>
                  <a:lnTo>
                    <a:pt x="415" y="459"/>
                  </a:lnTo>
                  <a:close/>
                  <a:moveTo>
                    <a:pt x="312" y="211"/>
                  </a:moveTo>
                  <a:cubicBezTo>
                    <a:pt x="299" y="205"/>
                    <a:pt x="287" y="203"/>
                    <a:pt x="280" y="203"/>
                  </a:cubicBezTo>
                  <a:cubicBezTo>
                    <a:pt x="279" y="203"/>
                    <a:pt x="278" y="203"/>
                    <a:pt x="278" y="203"/>
                  </a:cubicBezTo>
                  <a:cubicBezTo>
                    <a:pt x="123" y="203"/>
                    <a:pt x="123" y="203"/>
                    <a:pt x="123" y="203"/>
                  </a:cubicBezTo>
                  <a:cubicBezTo>
                    <a:pt x="122" y="203"/>
                    <a:pt x="122" y="203"/>
                    <a:pt x="121" y="203"/>
                  </a:cubicBezTo>
                  <a:cubicBezTo>
                    <a:pt x="114" y="203"/>
                    <a:pt x="102" y="205"/>
                    <a:pt x="89" y="211"/>
                  </a:cubicBezTo>
                  <a:cubicBezTo>
                    <a:pt x="67" y="222"/>
                    <a:pt x="44" y="245"/>
                    <a:pt x="28" y="287"/>
                  </a:cubicBezTo>
                  <a:cubicBezTo>
                    <a:pt x="11" y="328"/>
                    <a:pt x="0" y="388"/>
                    <a:pt x="0" y="479"/>
                  </a:cubicBezTo>
                  <a:cubicBezTo>
                    <a:pt x="0" y="502"/>
                    <a:pt x="1" y="528"/>
                    <a:pt x="3" y="556"/>
                  </a:cubicBezTo>
                  <a:cubicBezTo>
                    <a:pt x="4" y="573"/>
                    <a:pt x="18" y="586"/>
                    <a:pt x="35" y="586"/>
                  </a:cubicBezTo>
                  <a:cubicBezTo>
                    <a:pt x="35" y="586"/>
                    <a:pt x="36" y="586"/>
                    <a:pt x="37" y="586"/>
                  </a:cubicBezTo>
                  <a:cubicBezTo>
                    <a:pt x="54" y="585"/>
                    <a:pt x="68" y="570"/>
                    <a:pt x="67" y="552"/>
                  </a:cubicBezTo>
                  <a:cubicBezTo>
                    <a:pt x="65" y="525"/>
                    <a:pt x="64" y="501"/>
                    <a:pt x="64" y="479"/>
                  </a:cubicBezTo>
                  <a:cubicBezTo>
                    <a:pt x="64" y="382"/>
                    <a:pt x="78" y="328"/>
                    <a:pt x="92" y="299"/>
                  </a:cubicBezTo>
                  <a:cubicBezTo>
                    <a:pt x="92" y="899"/>
                    <a:pt x="92" y="899"/>
                    <a:pt x="92" y="899"/>
                  </a:cubicBezTo>
                  <a:cubicBezTo>
                    <a:pt x="92" y="927"/>
                    <a:pt x="114" y="949"/>
                    <a:pt x="142" y="949"/>
                  </a:cubicBezTo>
                  <a:cubicBezTo>
                    <a:pt x="169" y="949"/>
                    <a:pt x="191" y="927"/>
                    <a:pt x="191" y="899"/>
                  </a:cubicBezTo>
                  <a:cubicBezTo>
                    <a:pt x="191" y="538"/>
                    <a:pt x="191" y="538"/>
                    <a:pt x="191" y="538"/>
                  </a:cubicBezTo>
                  <a:cubicBezTo>
                    <a:pt x="210" y="538"/>
                    <a:pt x="210" y="538"/>
                    <a:pt x="210" y="538"/>
                  </a:cubicBezTo>
                  <a:cubicBezTo>
                    <a:pt x="210" y="899"/>
                    <a:pt x="210" y="899"/>
                    <a:pt x="210" y="899"/>
                  </a:cubicBezTo>
                  <a:cubicBezTo>
                    <a:pt x="210" y="927"/>
                    <a:pt x="232" y="949"/>
                    <a:pt x="259" y="949"/>
                  </a:cubicBezTo>
                  <a:cubicBezTo>
                    <a:pt x="286" y="949"/>
                    <a:pt x="309" y="927"/>
                    <a:pt x="309" y="899"/>
                  </a:cubicBezTo>
                  <a:cubicBezTo>
                    <a:pt x="309" y="299"/>
                    <a:pt x="309" y="299"/>
                    <a:pt x="309" y="299"/>
                  </a:cubicBezTo>
                  <a:cubicBezTo>
                    <a:pt x="311" y="304"/>
                    <a:pt x="313" y="310"/>
                    <a:pt x="316" y="316"/>
                  </a:cubicBezTo>
                  <a:cubicBezTo>
                    <a:pt x="327" y="348"/>
                    <a:pt x="336" y="399"/>
                    <a:pt x="336" y="479"/>
                  </a:cubicBezTo>
                  <a:cubicBezTo>
                    <a:pt x="336" y="501"/>
                    <a:pt x="336" y="525"/>
                    <a:pt x="334" y="552"/>
                  </a:cubicBezTo>
                  <a:cubicBezTo>
                    <a:pt x="333" y="570"/>
                    <a:pt x="347" y="585"/>
                    <a:pt x="364" y="586"/>
                  </a:cubicBezTo>
                  <a:cubicBezTo>
                    <a:pt x="365" y="586"/>
                    <a:pt x="366" y="586"/>
                    <a:pt x="366" y="586"/>
                  </a:cubicBezTo>
                  <a:cubicBezTo>
                    <a:pt x="383" y="586"/>
                    <a:pt x="397" y="573"/>
                    <a:pt x="398" y="556"/>
                  </a:cubicBezTo>
                  <a:cubicBezTo>
                    <a:pt x="400" y="528"/>
                    <a:pt x="400" y="502"/>
                    <a:pt x="400" y="479"/>
                  </a:cubicBezTo>
                  <a:cubicBezTo>
                    <a:pt x="400" y="358"/>
                    <a:pt x="381" y="291"/>
                    <a:pt x="355" y="251"/>
                  </a:cubicBezTo>
                  <a:cubicBezTo>
                    <a:pt x="342" y="231"/>
                    <a:pt x="326" y="219"/>
                    <a:pt x="312" y="211"/>
                  </a:cubicBezTo>
                  <a:close/>
                  <a:moveTo>
                    <a:pt x="200" y="180"/>
                  </a:moveTo>
                  <a:cubicBezTo>
                    <a:pt x="250" y="180"/>
                    <a:pt x="290" y="140"/>
                    <a:pt x="290" y="90"/>
                  </a:cubicBezTo>
                  <a:cubicBezTo>
                    <a:pt x="290" y="40"/>
                    <a:pt x="250" y="0"/>
                    <a:pt x="200" y="0"/>
                  </a:cubicBezTo>
                  <a:cubicBezTo>
                    <a:pt x="151" y="0"/>
                    <a:pt x="110" y="40"/>
                    <a:pt x="110" y="90"/>
                  </a:cubicBezTo>
                  <a:cubicBezTo>
                    <a:pt x="110" y="140"/>
                    <a:pt x="151" y="180"/>
                    <a:pt x="200" y="180"/>
                  </a:cubicBezTo>
                  <a:close/>
                </a:path>
              </a:pathLst>
            </a:custGeom>
            <a:solidFill>
              <a:srgbClr val="56C4D2"/>
            </a:solidFill>
            <a:ln w="12700" cap="flat" cmpd="sng" algn="ctr">
              <a:noFill/>
              <a:prstDash val="solid"/>
            </a:ln>
            <a:effectLst/>
          </p:spPr>
          <p:txBody>
            <a:bodyPr wrap="none" lIns="0" tIns="0" rIns="0" bIns="0" rtlCol="0" anchor="ctr"/>
            <a:lstStyle/>
            <a:p>
              <a:pPr marL="0" marR="0" lvl="0" indent="0" algn="ctr" defTabSz="1218784" rtl="0" eaLnBrk="1" fontAlgn="ctr" latinLnBrk="0" hangingPunct="1">
                <a:lnSpc>
                  <a:spcPct val="100000"/>
                </a:lnSpc>
                <a:spcBef>
                  <a:spcPts val="0"/>
                </a:spcBef>
                <a:spcAft>
                  <a:spcPts val="0"/>
                </a:spcAft>
                <a:buClr>
                  <a:srgbClr val="CC9900"/>
                </a:buClr>
                <a:buSzTx/>
                <a:buFont typeface="Wingdings" pitchFamily="2" charset="2"/>
                <a:buChar char="n"/>
                <a:tabLst/>
                <a:defRPr/>
              </a:pPr>
              <a:endParaRPr kumimoji="0" lang="en-US" altLang="zh-CN" sz="1349"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Huawei Sans" panose="020C0503030203020204" pitchFamily="34" charset="0"/>
                <a:ea typeface="方正兰亭黑简体" panose="02000000000000000000" pitchFamily="2" charset="-122"/>
                <a:cs typeface="Arial" panose="020B0604020202020204" pitchFamily="34" charset="0"/>
              </a:endParaRPr>
            </a:p>
          </p:txBody>
        </p:sp>
        <p:sp>
          <p:nvSpPr>
            <p:cNvPr id="192" name="矩形 47">
              <a:extLst>
                <a:ext uri="{FF2B5EF4-FFF2-40B4-BE49-F238E27FC236}">
                  <a16:creationId xmlns:a16="http://schemas.microsoft.com/office/drawing/2014/main" id="{56BD47EB-1D27-4B82-8BC1-F0662A7EBBB6}"/>
                </a:ext>
              </a:extLst>
            </p:cNvPr>
            <p:cNvSpPr/>
            <p:nvPr/>
          </p:nvSpPr>
          <p:spPr bwMode="gray">
            <a:xfrm>
              <a:off x="10086242" y="2543278"/>
              <a:ext cx="936475" cy="276999"/>
            </a:xfrm>
            <a:prstGeom prst="rect">
              <a:avLst/>
            </a:prstGeom>
          </p:spPr>
          <p:txBody>
            <a:bodyPr wrap="none">
              <a:spAutoFit/>
            </a:bodyPr>
            <a:lstStyle/>
            <a:p>
              <a:pPr marL="0" marR="0" lvl="0" indent="0" algn="ctr" defTabSz="1218784" rtl="0" eaLnBrk="1" fontAlgn="ctr" latinLnBrk="0" hangingPunct="1">
                <a:lnSpc>
                  <a:spcPct val="100000"/>
                </a:lnSpc>
                <a:spcBef>
                  <a:spcPts val="0"/>
                </a:spcBef>
                <a:spcAft>
                  <a:spcPts val="0"/>
                </a:spcAft>
                <a:buClrTx/>
                <a:buSzTx/>
                <a:buFontTx/>
                <a:buNone/>
                <a:tabLst/>
                <a:defRPr/>
              </a:pPr>
              <a:r>
                <a:rPr lang="en-US" sz="1200" b="1" dirty="0">
                  <a:solidFill>
                    <a:prstClr val="black"/>
                  </a:solidFill>
                  <a:latin typeface="Huawei Sans" panose="020C0503030203020204" pitchFamily="34" charset="0"/>
                </a:rPr>
                <a:t>Enterprise</a:t>
              </a:r>
              <a:endParaRPr kumimoji="0" lang="en-US" sz="1200" b="1"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cxnSp>
          <p:nvCxnSpPr>
            <p:cNvPr id="193" name="直接箭头连接符 84">
              <a:extLst>
                <a:ext uri="{FF2B5EF4-FFF2-40B4-BE49-F238E27FC236}">
                  <a16:creationId xmlns:a16="http://schemas.microsoft.com/office/drawing/2014/main" id="{7879895A-E6BA-4F6A-A97C-4024F1BCADDE}"/>
                </a:ext>
              </a:extLst>
            </p:cNvPr>
            <p:cNvCxnSpPr>
              <a:cxnSpLocks/>
              <a:endCxn id="168" idx="3"/>
            </p:cNvCxnSpPr>
            <p:nvPr/>
          </p:nvCxnSpPr>
          <p:spPr bwMode="gray">
            <a:xfrm flipH="1">
              <a:off x="9127552" y="2387330"/>
              <a:ext cx="1015496" cy="6322"/>
            </a:xfrm>
            <a:prstGeom prst="straightConnector1">
              <a:avLst/>
            </a:prstGeom>
            <a:ln w="19050" cap="flat" cmpd="sng" algn="ctr">
              <a:solidFill>
                <a:srgbClr val="E28189"/>
              </a:solidFill>
              <a:prstDash val="sysDot"/>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4" name="Rectangle 193">
              <a:extLst>
                <a:ext uri="{FF2B5EF4-FFF2-40B4-BE49-F238E27FC236}">
                  <a16:creationId xmlns:a16="http://schemas.microsoft.com/office/drawing/2014/main" id="{1652BD6F-0D09-45C5-B5CF-A8224A24F9C8}"/>
                </a:ext>
              </a:extLst>
            </p:cNvPr>
            <p:cNvSpPr/>
            <p:nvPr/>
          </p:nvSpPr>
          <p:spPr bwMode="gray">
            <a:xfrm>
              <a:off x="9203774" y="2440157"/>
              <a:ext cx="917175" cy="380010"/>
            </a:xfrm>
            <a:prstGeom prst="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78" rtl="0" eaLnBrk="1" fontAlgn="ctr" latinLnBrk="0" hangingPunct="1">
                <a:lnSpc>
                  <a:spcPct val="100000"/>
                </a:lnSpc>
                <a:spcBef>
                  <a:spcPts val="0"/>
                </a:spcBef>
                <a:spcAft>
                  <a:spcPts val="0"/>
                </a:spcAft>
                <a:buClrTx/>
                <a:buSzTx/>
                <a:buFontTx/>
                <a:buNone/>
                <a:tabLst/>
                <a:defRPr/>
              </a:pPr>
              <a:r>
                <a:rPr lang="en-US" sz="1100" b="0" dirty="0">
                  <a:solidFill>
                    <a:prstClr val="white"/>
                  </a:solidFill>
                  <a:latin typeface="Huawei Sans" panose="020C0503030203020204" pitchFamily="34" charset="0"/>
                </a:rPr>
                <a:t>Propose requirements</a:t>
              </a:r>
              <a:endParaRPr kumimoji="0" lang="en-US" sz="11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68593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Freeform 159">
            <a:extLst>
              <a:ext uri="{FF2B5EF4-FFF2-40B4-BE49-F238E27FC236}">
                <a16:creationId xmlns:a16="http://schemas.microsoft.com/office/drawing/2014/main" id="{AA345BA5-AF83-4BB7-9C98-7833D4BE2889}"/>
              </a:ext>
            </a:extLst>
          </p:cNvPr>
          <p:cNvSpPr/>
          <p:nvPr/>
        </p:nvSpPr>
        <p:spPr bwMode="gray">
          <a:xfrm flipH="1">
            <a:off x="5593754" y="4137252"/>
            <a:ext cx="915632" cy="47862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dirty="0">
                <a:solidFill>
                  <a:schemeClr val="tx1"/>
                </a:solidFill>
                <a:latin typeface="Huawei Sans" panose="020C0503030203020204" pitchFamily="34" charset="0"/>
              </a:rPr>
              <a:t>Legacy site</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33" name="椭圆 32"/>
          <p:cNvSpPr/>
          <p:nvPr/>
        </p:nvSpPr>
        <p:spPr bwMode="gray">
          <a:xfrm>
            <a:off x="2486104" y="2593203"/>
            <a:ext cx="2886565" cy="1479707"/>
          </a:xfrm>
          <a:prstGeom prst="ellipse">
            <a:avLst/>
          </a:prstGeom>
          <a:gradFill flip="none" rotWithShape="1">
            <a:gsLst>
              <a:gs pos="0">
                <a:schemeClr val="accent3">
                  <a:lumMod val="60000"/>
                  <a:lumOff val="40000"/>
                  <a:alpha val="25000"/>
                </a:schemeClr>
              </a:gs>
              <a:gs pos="100000">
                <a:schemeClr val="accent3">
                  <a:lumMod val="60000"/>
                  <a:lumOff val="40000"/>
                  <a:alpha val="0"/>
                </a:schemeClr>
              </a:gs>
            </a:gsLst>
            <a:lin ang="16200000" scaled="1"/>
            <a:tileRect/>
          </a:gradFill>
          <a:ln w="0" cap="flat" cmpd="sng" algn="ctr">
            <a:solidFill>
              <a:schemeClr val="accent3"/>
            </a:solidFill>
            <a:prstDash val="dash"/>
            <a:miter lim="800000"/>
          </a:ln>
          <a:effectLst/>
        </p:spPr>
        <p:txBody>
          <a:bodyPr wrap="square" rtlCol="0" anchor="ctr">
            <a:noAutofit/>
          </a:bodyPr>
          <a:lstStyle/>
          <a:p>
            <a:pPr indent="-250993" algn="ctr" defTabSz="685800" fontAlgn="ctr">
              <a:spcBef>
                <a:spcPct val="20000"/>
              </a:spcBef>
              <a:spcAft>
                <a:spcPts val="2246"/>
              </a:spcAft>
              <a:buClr>
                <a:prstClr val="white"/>
              </a:buClr>
              <a:buSzPct val="60000"/>
              <a:defRPr/>
            </a:pPr>
            <a:endParaRPr lang="en-US" sz="1000" b="1" kern="0" dirty="0">
              <a:solidFill>
                <a:prstClr val="white"/>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7" name="直接连接符 96"/>
          <p:cNvCxnSpPr/>
          <p:nvPr/>
        </p:nvCxnSpPr>
        <p:spPr bwMode="gray">
          <a:xfrm>
            <a:off x="5007433" y="4397277"/>
            <a:ext cx="6107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bwMode="gray">
          <a:xfrm flipV="1">
            <a:off x="6051570" y="2787364"/>
            <a:ext cx="0" cy="240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bwMode="gray"/>
        <p:txBody>
          <a:bodyPr/>
          <a:lstStyle/>
          <a:p>
            <a:pPr fontAlgn="ctr"/>
            <a:r>
              <a:rPr lang="en-US" dirty="0">
                <a:latin typeface="Huawei Sans" panose="020C0503030203020204" pitchFamily="34" charset="0"/>
              </a:rPr>
              <a:t>Enterprise-built SD-WAN Scenario</a:t>
            </a:r>
          </a:p>
        </p:txBody>
      </p:sp>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6513728" y="2722979"/>
            <a:ext cx="540000" cy="442800"/>
          </a:xfrm>
          <a:prstGeom prst="rect">
            <a:avLst/>
          </a:prstGeom>
        </p:spPr>
      </p:pic>
      <p:pic>
        <p:nvPicPr>
          <p:cNvPr id="53" name="图片 52"/>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776401" y="2419187"/>
            <a:ext cx="540000" cy="442800"/>
          </a:xfrm>
          <a:prstGeom prst="rect">
            <a:avLst/>
          </a:prstGeom>
        </p:spPr>
      </p:pic>
      <p:sp>
        <p:nvSpPr>
          <p:cNvPr id="65" name="TextBox 401"/>
          <p:cNvSpPr txBox="1"/>
          <p:nvPr/>
        </p:nvSpPr>
        <p:spPr bwMode="gray">
          <a:xfrm>
            <a:off x="6179634" y="2175303"/>
            <a:ext cx="1237246" cy="598514"/>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400" b="1" dirty="0">
                <a:solidFill>
                  <a:prstClr val="black"/>
                </a:solidFill>
                <a:latin typeface="Huawei Sans" panose="020C0503030203020204" pitchFamily="34" charset="0"/>
              </a:rPr>
              <a:t>Enterprise HQ/DC</a:t>
            </a:r>
            <a:endParaRPr lang="en-US" altLang="zh-CN" sz="1400" b="1" kern="0" dirty="0">
              <a:solidFill>
                <a:prstClr val="black"/>
              </a:solidFill>
              <a:latin typeface="Huawei Sans" panose="020C0503030203020204" pitchFamily="34" charset="0"/>
              <a:ea typeface="+mn-ea"/>
            </a:endParaRPr>
          </a:p>
        </p:txBody>
      </p:sp>
      <p:sp>
        <p:nvSpPr>
          <p:cNvPr id="66" name="TextBox 401"/>
          <p:cNvSpPr txBox="1"/>
          <p:nvPr/>
        </p:nvSpPr>
        <p:spPr bwMode="gray">
          <a:xfrm>
            <a:off x="1086630" y="3905057"/>
            <a:ext cx="1275312" cy="598514"/>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400" b="1" dirty="0">
                <a:solidFill>
                  <a:prstClr val="black"/>
                </a:solidFill>
                <a:latin typeface="Huawei Sans" panose="020C0503030203020204" pitchFamily="34" charset="0"/>
              </a:rPr>
              <a:t>Enterprise branch</a:t>
            </a:r>
            <a:endParaRPr lang="en-US" altLang="zh-CN" sz="1400" b="1" kern="0" dirty="0">
              <a:solidFill>
                <a:prstClr val="black"/>
              </a:solidFill>
              <a:latin typeface="Huawei Sans" panose="020C0503030203020204" pitchFamily="34" charset="0"/>
              <a:ea typeface="+mn-ea"/>
            </a:endParaRPr>
          </a:p>
        </p:txBody>
      </p:sp>
      <p:sp>
        <p:nvSpPr>
          <p:cNvPr id="67" name="TextBox 401"/>
          <p:cNvSpPr txBox="1"/>
          <p:nvPr/>
        </p:nvSpPr>
        <p:spPr bwMode="gray">
          <a:xfrm>
            <a:off x="4173404" y="1167669"/>
            <a:ext cx="2055540" cy="383071"/>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400" b="1" dirty="0">
                <a:solidFill>
                  <a:prstClr val="black"/>
                </a:solidFill>
                <a:latin typeface="Huawei Sans" panose="020C0503030203020204" pitchFamily="34" charset="0"/>
              </a:rPr>
              <a:t>SD-WAN controller</a:t>
            </a:r>
            <a:endParaRPr lang="en-US" altLang="zh-CN" sz="1400" b="1" kern="0" dirty="0">
              <a:solidFill>
                <a:prstClr val="black"/>
              </a:solidFill>
              <a:latin typeface="Huawei Sans" panose="020C0503030203020204" pitchFamily="34" charset="0"/>
              <a:ea typeface="+mn-ea"/>
            </a:endParaRPr>
          </a:p>
        </p:txBody>
      </p:sp>
      <p:sp>
        <p:nvSpPr>
          <p:cNvPr id="69" name="矩形 68"/>
          <p:cNvSpPr/>
          <p:nvPr/>
        </p:nvSpPr>
        <p:spPr bwMode="gray">
          <a:xfrm>
            <a:off x="455613" y="4729702"/>
            <a:ext cx="11256962" cy="1478353"/>
          </a:xfrm>
          <a:prstGeom prst="rect">
            <a:avLst/>
          </a:prstGeom>
        </p:spPr>
        <p:txBody>
          <a:bodyPr wrap="square">
            <a:spAutoFit/>
          </a:bodyPr>
          <a:lstStyle/>
          <a:p>
            <a:pPr marL="302279" lvl="1" indent="-302279" defTabSz="914034" fontAlgn="ctr" hangingPunct="0">
              <a:lnSpc>
                <a:spcPct val="140000"/>
              </a:lnSpc>
              <a:spcBef>
                <a:spcPts val="792"/>
              </a:spcBef>
              <a:spcAft>
                <a:spcPts val="600"/>
              </a:spcAft>
              <a:buSzPct val="50000"/>
              <a:buFont typeface="Wingdings" panose="05000000000000000000" pitchFamily="2" charset="2"/>
              <a:buChar char="l"/>
              <a:defRPr/>
            </a:pPr>
            <a:r>
              <a:rPr lang="en-US" sz="1400" dirty="0">
                <a:latin typeface="Huawei Sans" panose="020C0503030203020204" pitchFamily="34" charset="0"/>
              </a:rPr>
              <a:t>The SD-WAN controller is deployed on the WAN to centrally manage CPEs and implement ZTP. This shortens the service provisioning time, and helps enterprises cope with challenges brought by cloud services and implement service change on demand.</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302279" lvl="1" indent="-302279" defTabSz="914034" fontAlgn="ctr" hangingPunct="0">
              <a:lnSpc>
                <a:spcPct val="140000"/>
              </a:lnSpc>
              <a:spcBef>
                <a:spcPts val="792"/>
              </a:spcBef>
              <a:spcAft>
                <a:spcPts val="600"/>
              </a:spcAft>
              <a:buSzPct val="50000"/>
              <a:buFont typeface="Wingdings" panose="05000000000000000000" pitchFamily="2" charset="2"/>
              <a:buChar char="l"/>
              <a:defRPr/>
            </a:pPr>
            <a:r>
              <a:rPr lang="en-US" sz="1400" dirty="0">
                <a:latin typeface="Huawei Sans" panose="020C0503030203020204" pitchFamily="34" charset="0"/>
              </a:rPr>
              <a:t>Large enterprises with a large number of branches, such as financial institutions, retail chains, and gas stations, can deploy their own SD-WAN controller at the headquarters to set up their own SD-WAN networks and manage their SD-WAN services.</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1507238" y="2698846"/>
            <a:ext cx="540000" cy="442800"/>
          </a:xfrm>
          <a:prstGeom prst="rect">
            <a:avLst/>
          </a:prstGeom>
        </p:spPr>
      </p:pic>
      <p:pic>
        <p:nvPicPr>
          <p:cNvPr id="28" name="图片 27" descr="酒店-蓝.png"/>
          <p:cNvPicPr>
            <a:picLocks noChangeAspect="1"/>
          </p:cNvPicPr>
          <p:nvPr/>
        </p:nvPicPr>
        <p:blipFill>
          <a:blip r:embed="rId5" cstate="print"/>
          <a:stretch>
            <a:fillRect/>
          </a:stretch>
        </p:blipFill>
        <p:spPr bwMode="gray">
          <a:xfrm>
            <a:off x="868967" y="2666745"/>
            <a:ext cx="539607" cy="441817"/>
          </a:xfrm>
          <a:prstGeom prst="rect">
            <a:avLst/>
          </a:prstGeom>
        </p:spPr>
      </p:pic>
      <p:pic>
        <p:nvPicPr>
          <p:cNvPr id="31" name="Picture 2" descr="D:\南太\资料\品牌\HC2017\光8528.png"/>
          <p:cNvPicPr>
            <a:picLocks noChangeAspect="1" noChangeArrowheads="1"/>
          </p:cNvPicPr>
          <p:nvPr/>
        </p:nvPicPr>
        <p:blipFill rotWithShape="1">
          <a:blip r:embed="rId6" cstate="print">
            <a:duotone>
              <a:schemeClr val="accent3">
                <a:shade val="45000"/>
                <a:satMod val="135000"/>
              </a:schemeClr>
              <a:prstClr val="white"/>
            </a:duotone>
          </a:blip>
          <a:srcRect t="39550" b="41013"/>
          <a:stretch/>
        </p:blipFill>
        <p:spPr bwMode="gray">
          <a:xfrm>
            <a:off x="860061" y="1571214"/>
            <a:ext cx="6192840" cy="952472"/>
          </a:xfrm>
          <a:prstGeom prst="rect">
            <a:avLst/>
          </a:prstGeom>
          <a:noFill/>
        </p:spPr>
      </p:pic>
      <p:sp>
        <p:nvSpPr>
          <p:cNvPr id="47" name="椭圆 46"/>
          <p:cNvSpPr/>
          <p:nvPr/>
        </p:nvSpPr>
        <p:spPr bwMode="gray">
          <a:xfrm>
            <a:off x="3364478" y="2045394"/>
            <a:ext cx="1166330" cy="477946"/>
          </a:xfrm>
          <a:prstGeom prst="ellipse">
            <a:avLst/>
          </a:prstGeom>
          <a:solidFill>
            <a:srgbClr val="26B7C8">
              <a:alpha val="20000"/>
            </a:srgbClr>
          </a:solidFill>
          <a:ln>
            <a:solidFill>
              <a:srgbClr val="00B0F0">
                <a:alpha val="50000"/>
              </a:srgbClr>
            </a:solidFill>
            <a:prstDash val="dash"/>
          </a:ln>
        </p:spPr>
        <p:txBody>
          <a:bodyPr wrap="square" lIns="121932" tIns="60967" rIns="121932" bIns="60967" rtlCol="0" anchor="ctr" anchorCtr="1">
            <a:noAutofit/>
          </a:bodyPr>
          <a:lstStyle/>
          <a:p>
            <a:pPr indent="717460" defTabSz="1219048" fontAlgn="ctr">
              <a:buClr>
                <a:srgbClr val="FFC000"/>
              </a:buClr>
              <a:buSzPct val="60000"/>
              <a:buFont typeface="Wingdings" pitchFamily="2" charset="2"/>
              <a:buChar char="n"/>
            </a:pPr>
            <a:endParaRPr lang="en-US" altLang="zh-CN" sz="2099"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任意多边形 47"/>
          <p:cNvSpPr/>
          <p:nvPr/>
        </p:nvSpPr>
        <p:spPr bwMode="gray">
          <a:xfrm>
            <a:off x="3556982" y="2112599"/>
            <a:ext cx="279400" cy="72596"/>
          </a:xfrm>
          <a:custGeom>
            <a:avLst/>
            <a:gdLst>
              <a:gd name="connsiteX0" fmla="*/ 0 w 279400"/>
              <a:gd name="connsiteY0" fmla="*/ 76200 h 83532"/>
              <a:gd name="connsiteX1" fmla="*/ 152400 w 279400"/>
              <a:gd name="connsiteY1" fmla="*/ 76200 h 83532"/>
              <a:gd name="connsiteX2" fmla="*/ 279400 w 279400"/>
              <a:gd name="connsiteY2" fmla="*/ 0 h 83532"/>
            </a:gdLst>
            <a:ahLst/>
            <a:cxnLst>
              <a:cxn ang="0">
                <a:pos x="connsiteX0" y="connsiteY0"/>
              </a:cxn>
              <a:cxn ang="0">
                <a:pos x="connsiteX1" y="connsiteY1"/>
              </a:cxn>
              <a:cxn ang="0">
                <a:pos x="connsiteX2" y="connsiteY2"/>
              </a:cxn>
            </a:cxnLst>
            <a:rect l="l" t="t" r="r" b="b"/>
            <a:pathLst>
              <a:path w="279400" h="83532">
                <a:moveTo>
                  <a:pt x="0" y="76200"/>
                </a:moveTo>
                <a:cubicBezTo>
                  <a:pt x="52916" y="82550"/>
                  <a:pt x="105833" y="88900"/>
                  <a:pt x="152400" y="76200"/>
                </a:cubicBezTo>
                <a:cubicBezTo>
                  <a:pt x="198967" y="63500"/>
                  <a:pt x="239183" y="31750"/>
                  <a:pt x="279400" y="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49" name="任意多边形 48"/>
          <p:cNvSpPr/>
          <p:nvPr/>
        </p:nvSpPr>
        <p:spPr bwMode="gray">
          <a:xfrm>
            <a:off x="4001482" y="2112599"/>
            <a:ext cx="292100" cy="88298"/>
          </a:xfrm>
          <a:custGeom>
            <a:avLst/>
            <a:gdLst>
              <a:gd name="connsiteX0" fmla="*/ 0 w 292100"/>
              <a:gd name="connsiteY0" fmla="*/ 0 h 101600"/>
              <a:gd name="connsiteX1" fmla="*/ 101600 w 292100"/>
              <a:gd name="connsiteY1" fmla="*/ 76200 h 101600"/>
              <a:gd name="connsiteX2" fmla="*/ 292100 w 292100"/>
              <a:gd name="connsiteY2" fmla="*/ 101600 h 101600"/>
            </a:gdLst>
            <a:ahLst/>
            <a:cxnLst>
              <a:cxn ang="0">
                <a:pos x="connsiteX0" y="connsiteY0"/>
              </a:cxn>
              <a:cxn ang="0">
                <a:pos x="connsiteX1" y="connsiteY1"/>
              </a:cxn>
              <a:cxn ang="0">
                <a:pos x="connsiteX2" y="connsiteY2"/>
              </a:cxn>
            </a:cxnLst>
            <a:rect l="l" t="t" r="r" b="b"/>
            <a:pathLst>
              <a:path w="292100" h="101600">
                <a:moveTo>
                  <a:pt x="0" y="0"/>
                </a:moveTo>
                <a:cubicBezTo>
                  <a:pt x="26458" y="29633"/>
                  <a:pt x="52917" y="59267"/>
                  <a:pt x="101600" y="76200"/>
                </a:cubicBezTo>
                <a:cubicBezTo>
                  <a:pt x="150283" y="93133"/>
                  <a:pt x="221191" y="97366"/>
                  <a:pt x="292100" y="1016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0" name="任意多边形 49"/>
          <p:cNvSpPr/>
          <p:nvPr/>
        </p:nvSpPr>
        <p:spPr bwMode="gray">
          <a:xfrm>
            <a:off x="3506182" y="2245046"/>
            <a:ext cx="215900" cy="143484"/>
          </a:xfrm>
          <a:custGeom>
            <a:avLst/>
            <a:gdLst>
              <a:gd name="connsiteX0" fmla="*/ 0 w 215900"/>
              <a:gd name="connsiteY0" fmla="*/ 0 h 165100"/>
              <a:gd name="connsiteX1" fmla="*/ 165100 w 215900"/>
              <a:gd name="connsiteY1" fmla="*/ 38100 h 165100"/>
              <a:gd name="connsiteX2" fmla="*/ 215900 w 215900"/>
              <a:gd name="connsiteY2" fmla="*/ 165100 h 165100"/>
            </a:gdLst>
            <a:ahLst/>
            <a:cxnLst>
              <a:cxn ang="0">
                <a:pos x="connsiteX0" y="connsiteY0"/>
              </a:cxn>
              <a:cxn ang="0">
                <a:pos x="connsiteX1" y="connsiteY1"/>
              </a:cxn>
              <a:cxn ang="0">
                <a:pos x="connsiteX2" y="connsiteY2"/>
              </a:cxn>
            </a:cxnLst>
            <a:rect l="l" t="t" r="r" b="b"/>
            <a:pathLst>
              <a:path w="215900" h="165100">
                <a:moveTo>
                  <a:pt x="0" y="0"/>
                </a:moveTo>
                <a:cubicBezTo>
                  <a:pt x="64558" y="5291"/>
                  <a:pt x="129117" y="10583"/>
                  <a:pt x="165100" y="38100"/>
                </a:cubicBezTo>
                <a:cubicBezTo>
                  <a:pt x="201083" y="65617"/>
                  <a:pt x="208491" y="115358"/>
                  <a:pt x="215900" y="1651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1" name="任意多边形 50"/>
          <p:cNvSpPr/>
          <p:nvPr/>
        </p:nvSpPr>
        <p:spPr bwMode="gray">
          <a:xfrm>
            <a:off x="4119331" y="2248131"/>
            <a:ext cx="199651" cy="173512"/>
          </a:xfrm>
          <a:custGeom>
            <a:avLst/>
            <a:gdLst>
              <a:gd name="connsiteX0" fmla="*/ 199651 w 199651"/>
              <a:gd name="connsiteY0" fmla="*/ 9151 h 199651"/>
              <a:gd name="connsiteX1" fmla="*/ 21851 w 199651"/>
              <a:gd name="connsiteY1" fmla="*/ 21851 h 199651"/>
              <a:gd name="connsiteX2" fmla="*/ 9151 w 199651"/>
              <a:gd name="connsiteY2" fmla="*/ 199651 h 199651"/>
            </a:gdLst>
            <a:ahLst/>
            <a:cxnLst>
              <a:cxn ang="0">
                <a:pos x="connsiteX0" y="connsiteY0"/>
              </a:cxn>
              <a:cxn ang="0">
                <a:pos x="connsiteX1" y="connsiteY1"/>
              </a:cxn>
              <a:cxn ang="0">
                <a:pos x="connsiteX2" y="connsiteY2"/>
              </a:cxn>
            </a:cxnLst>
            <a:rect l="l" t="t" r="r" b="b"/>
            <a:pathLst>
              <a:path w="199651" h="199651">
                <a:moveTo>
                  <a:pt x="199651" y="9151"/>
                </a:moveTo>
                <a:cubicBezTo>
                  <a:pt x="126626" y="-374"/>
                  <a:pt x="53601" y="-9899"/>
                  <a:pt x="21851" y="21851"/>
                </a:cubicBezTo>
                <a:cubicBezTo>
                  <a:pt x="-9899" y="53601"/>
                  <a:pt x="-374" y="126626"/>
                  <a:pt x="9151" y="199651"/>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5" name="任意多边形 54"/>
          <p:cNvSpPr/>
          <p:nvPr/>
        </p:nvSpPr>
        <p:spPr bwMode="gray">
          <a:xfrm>
            <a:off x="3722082" y="2264871"/>
            <a:ext cx="406400" cy="55659"/>
          </a:xfrm>
          <a:custGeom>
            <a:avLst/>
            <a:gdLst>
              <a:gd name="connsiteX0" fmla="*/ 0 w 406400"/>
              <a:gd name="connsiteY0" fmla="*/ 64044 h 64044"/>
              <a:gd name="connsiteX1" fmla="*/ 127000 w 406400"/>
              <a:gd name="connsiteY1" fmla="*/ 544 h 64044"/>
              <a:gd name="connsiteX2" fmla="*/ 406400 w 406400"/>
              <a:gd name="connsiteY2" fmla="*/ 38644 h 64044"/>
            </a:gdLst>
            <a:ahLst/>
            <a:cxnLst>
              <a:cxn ang="0">
                <a:pos x="connsiteX0" y="connsiteY0"/>
              </a:cxn>
              <a:cxn ang="0">
                <a:pos x="connsiteX1" y="connsiteY1"/>
              </a:cxn>
              <a:cxn ang="0">
                <a:pos x="connsiteX2" y="connsiteY2"/>
              </a:cxn>
            </a:cxnLst>
            <a:rect l="l" t="t" r="r" b="b"/>
            <a:pathLst>
              <a:path w="406400" h="64044">
                <a:moveTo>
                  <a:pt x="0" y="64044"/>
                </a:moveTo>
                <a:cubicBezTo>
                  <a:pt x="29633" y="34410"/>
                  <a:pt x="59267" y="4777"/>
                  <a:pt x="127000" y="544"/>
                </a:cubicBezTo>
                <a:cubicBezTo>
                  <a:pt x="194733" y="-3689"/>
                  <a:pt x="300566" y="17477"/>
                  <a:pt x="406400" y="38644"/>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6" name="任意多边形 55"/>
          <p:cNvSpPr/>
          <p:nvPr/>
        </p:nvSpPr>
        <p:spPr bwMode="gray">
          <a:xfrm>
            <a:off x="3734782" y="2134674"/>
            <a:ext cx="177800" cy="275931"/>
          </a:xfrm>
          <a:custGeom>
            <a:avLst/>
            <a:gdLst>
              <a:gd name="connsiteX0" fmla="*/ 177800 w 177800"/>
              <a:gd name="connsiteY0" fmla="*/ 0 h 317500"/>
              <a:gd name="connsiteX1" fmla="*/ 139700 w 177800"/>
              <a:gd name="connsiteY1" fmla="*/ 165100 h 317500"/>
              <a:gd name="connsiteX2" fmla="*/ 0 w 177800"/>
              <a:gd name="connsiteY2" fmla="*/ 317500 h 317500"/>
            </a:gdLst>
            <a:ahLst/>
            <a:cxnLst>
              <a:cxn ang="0">
                <a:pos x="connsiteX0" y="connsiteY0"/>
              </a:cxn>
              <a:cxn ang="0">
                <a:pos x="connsiteX1" y="connsiteY1"/>
              </a:cxn>
              <a:cxn ang="0">
                <a:pos x="connsiteX2" y="connsiteY2"/>
              </a:cxn>
            </a:cxnLst>
            <a:rect l="l" t="t" r="r" b="b"/>
            <a:pathLst>
              <a:path w="177800" h="317500">
                <a:moveTo>
                  <a:pt x="177800" y="0"/>
                </a:moveTo>
                <a:cubicBezTo>
                  <a:pt x="173566" y="56091"/>
                  <a:pt x="169333" y="112183"/>
                  <a:pt x="139700" y="165100"/>
                </a:cubicBezTo>
                <a:cubicBezTo>
                  <a:pt x="110067" y="218017"/>
                  <a:pt x="55033" y="267758"/>
                  <a:pt x="0" y="3175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7" name="任意多边形 56"/>
          <p:cNvSpPr/>
          <p:nvPr/>
        </p:nvSpPr>
        <p:spPr bwMode="gray">
          <a:xfrm>
            <a:off x="3925282" y="2145711"/>
            <a:ext cx="177800" cy="264894"/>
          </a:xfrm>
          <a:custGeom>
            <a:avLst/>
            <a:gdLst>
              <a:gd name="connsiteX0" fmla="*/ 0 w 177800"/>
              <a:gd name="connsiteY0" fmla="*/ 0 h 304800"/>
              <a:gd name="connsiteX1" fmla="*/ 38100 w 177800"/>
              <a:gd name="connsiteY1" fmla="*/ 177800 h 304800"/>
              <a:gd name="connsiteX2" fmla="*/ 177800 w 177800"/>
              <a:gd name="connsiteY2" fmla="*/ 304800 h 304800"/>
            </a:gdLst>
            <a:ahLst/>
            <a:cxnLst>
              <a:cxn ang="0">
                <a:pos x="connsiteX0" y="connsiteY0"/>
              </a:cxn>
              <a:cxn ang="0">
                <a:pos x="connsiteX1" y="connsiteY1"/>
              </a:cxn>
              <a:cxn ang="0">
                <a:pos x="connsiteX2" y="connsiteY2"/>
              </a:cxn>
            </a:cxnLst>
            <a:rect l="l" t="t" r="r" b="b"/>
            <a:pathLst>
              <a:path w="177800" h="304800">
                <a:moveTo>
                  <a:pt x="0" y="0"/>
                </a:moveTo>
                <a:cubicBezTo>
                  <a:pt x="4233" y="63500"/>
                  <a:pt x="8467" y="127000"/>
                  <a:pt x="38100" y="177800"/>
                </a:cubicBezTo>
                <a:cubicBezTo>
                  <a:pt x="67733" y="228600"/>
                  <a:pt x="122766" y="266700"/>
                  <a:pt x="177800" y="3048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8" name="任意多边形 57"/>
          <p:cNvSpPr/>
          <p:nvPr/>
        </p:nvSpPr>
        <p:spPr bwMode="gray">
          <a:xfrm>
            <a:off x="3560157" y="2196155"/>
            <a:ext cx="547688" cy="226868"/>
          </a:xfrm>
          <a:custGeom>
            <a:avLst/>
            <a:gdLst>
              <a:gd name="connsiteX0" fmla="*/ 0 w 547688"/>
              <a:gd name="connsiteY0" fmla="*/ 13395 h 261045"/>
              <a:gd name="connsiteX1" fmla="*/ 300038 w 547688"/>
              <a:gd name="connsiteY1" fmla="*/ 27682 h 261045"/>
              <a:gd name="connsiteX2" fmla="*/ 547688 w 547688"/>
              <a:gd name="connsiteY2" fmla="*/ 261045 h 261045"/>
            </a:gdLst>
            <a:ahLst/>
            <a:cxnLst>
              <a:cxn ang="0">
                <a:pos x="connsiteX0" y="connsiteY0"/>
              </a:cxn>
              <a:cxn ang="0">
                <a:pos x="connsiteX1" y="connsiteY1"/>
              </a:cxn>
              <a:cxn ang="0">
                <a:pos x="connsiteX2" y="connsiteY2"/>
              </a:cxn>
            </a:cxnLst>
            <a:rect l="l" t="t" r="r" b="b"/>
            <a:pathLst>
              <a:path w="547688" h="261045">
                <a:moveTo>
                  <a:pt x="0" y="13395"/>
                </a:moveTo>
                <a:cubicBezTo>
                  <a:pt x="104378" y="-99"/>
                  <a:pt x="208757" y="-13593"/>
                  <a:pt x="300038" y="27682"/>
                </a:cubicBezTo>
                <a:cubicBezTo>
                  <a:pt x="391319" y="68957"/>
                  <a:pt x="469503" y="165001"/>
                  <a:pt x="547688" y="261045"/>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61" name="任意多边形 60"/>
          <p:cNvSpPr/>
          <p:nvPr/>
        </p:nvSpPr>
        <p:spPr bwMode="gray">
          <a:xfrm>
            <a:off x="3726845" y="2208921"/>
            <a:ext cx="571500" cy="189268"/>
          </a:xfrm>
          <a:custGeom>
            <a:avLst/>
            <a:gdLst>
              <a:gd name="connsiteX0" fmla="*/ 571500 w 571500"/>
              <a:gd name="connsiteY0" fmla="*/ 22518 h 217781"/>
              <a:gd name="connsiteX1" fmla="*/ 242887 w 571500"/>
              <a:gd name="connsiteY1" fmla="*/ 17756 h 217781"/>
              <a:gd name="connsiteX2" fmla="*/ 0 w 571500"/>
              <a:gd name="connsiteY2" fmla="*/ 217781 h 217781"/>
            </a:gdLst>
            <a:ahLst/>
            <a:cxnLst>
              <a:cxn ang="0">
                <a:pos x="connsiteX0" y="connsiteY0"/>
              </a:cxn>
              <a:cxn ang="0">
                <a:pos x="connsiteX1" y="connsiteY1"/>
              </a:cxn>
              <a:cxn ang="0">
                <a:pos x="connsiteX2" y="connsiteY2"/>
              </a:cxn>
            </a:cxnLst>
            <a:rect l="l" t="t" r="r" b="b"/>
            <a:pathLst>
              <a:path w="571500" h="217781">
                <a:moveTo>
                  <a:pt x="571500" y="22518"/>
                </a:moveTo>
                <a:cubicBezTo>
                  <a:pt x="454818" y="3865"/>
                  <a:pt x="338137" y="-14788"/>
                  <a:pt x="242887" y="17756"/>
                </a:cubicBezTo>
                <a:cubicBezTo>
                  <a:pt x="147637" y="50300"/>
                  <a:pt x="73818" y="134040"/>
                  <a:pt x="0" y="217781"/>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62" name="矩形 61"/>
          <p:cNvSpPr/>
          <p:nvPr/>
        </p:nvSpPr>
        <p:spPr bwMode="gray">
          <a:xfrm>
            <a:off x="4027573" y="1742338"/>
            <a:ext cx="916363" cy="276989"/>
          </a:xfrm>
          <a:prstGeom prst="rect">
            <a:avLst/>
          </a:prstGeom>
        </p:spPr>
        <p:txBody>
          <a:bodyPr wrap="square" lIns="91429" tIns="45715" rIns="91429" bIns="45715">
            <a:spAutoFit/>
          </a:bodyPr>
          <a:lstStyle/>
          <a:p>
            <a:pPr algn="ctr" defTabSz="516682" fontAlgn="ctr"/>
            <a:r>
              <a:rPr lang="en-US" sz="1200" b="1" dirty="0">
                <a:latin typeface="Huawei Sans" panose="020C0503030203020204" pitchFamily="34" charset="0"/>
              </a:rPr>
              <a:t> RR</a:t>
            </a:r>
          </a:p>
        </p:txBody>
      </p:sp>
      <p:pic>
        <p:nvPicPr>
          <p:cNvPr id="68" name="图片 67"/>
          <p:cNvPicPr>
            <a:picLocks noChangeAspect="1"/>
          </p:cNvPicPr>
          <p:nvPr/>
        </p:nvPicPr>
        <p:blipFill>
          <a:blip r:embed="rId7"/>
          <a:stretch>
            <a:fillRect/>
          </a:stretch>
        </p:blipFill>
        <p:spPr bwMode="gray">
          <a:xfrm>
            <a:off x="4279689" y="2155305"/>
            <a:ext cx="572675" cy="455873"/>
          </a:xfrm>
          <a:prstGeom prst="rect">
            <a:avLst/>
          </a:prstGeom>
        </p:spPr>
      </p:pic>
      <p:pic>
        <p:nvPicPr>
          <p:cNvPr id="72" name="图片 71"/>
          <p:cNvPicPr>
            <a:picLocks noChangeAspect="1"/>
          </p:cNvPicPr>
          <p:nvPr/>
        </p:nvPicPr>
        <p:blipFill>
          <a:blip r:embed="rId7"/>
          <a:stretch>
            <a:fillRect/>
          </a:stretch>
        </p:blipFill>
        <p:spPr bwMode="gray">
          <a:xfrm>
            <a:off x="2916944" y="2155304"/>
            <a:ext cx="572675" cy="455873"/>
          </a:xfrm>
          <a:prstGeom prst="rect">
            <a:avLst/>
          </a:prstGeom>
        </p:spPr>
      </p:pic>
      <p:pic>
        <p:nvPicPr>
          <p:cNvPr id="73" name="图片 72"/>
          <p:cNvPicPr>
            <a:picLocks noChangeAspect="1"/>
          </p:cNvPicPr>
          <p:nvPr/>
        </p:nvPicPr>
        <p:blipFill>
          <a:blip r:embed="rId7"/>
          <a:stretch>
            <a:fillRect/>
          </a:stretch>
        </p:blipFill>
        <p:spPr bwMode="gray">
          <a:xfrm>
            <a:off x="3650815" y="1647782"/>
            <a:ext cx="572675" cy="455873"/>
          </a:xfrm>
          <a:prstGeom prst="rect">
            <a:avLst/>
          </a:prstGeom>
        </p:spPr>
      </p:pic>
      <p:pic>
        <p:nvPicPr>
          <p:cNvPr id="74" name="图片 7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1488473" y="3494413"/>
            <a:ext cx="540000" cy="442800"/>
          </a:xfrm>
          <a:prstGeom prst="rect">
            <a:avLst/>
          </a:prstGeom>
        </p:spPr>
      </p:pic>
      <p:pic>
        <p:nvPicPr>
          <p:cNvPr id="75" name="图片 74" descr="酒店-蓝.png"/>
          <p:cNvPicPr>
            <a:picLocks noChangeAspect="1"/>
          </p:cNvPicPr>
          <p:nvPr/>
        </p:nvPicPr>
        <p:blipFill>
          <a:blip r:embed="rId5" cstate="print"/>
          <a:stretch>
            <a:fillRect/>
          </a:stretch>
        </p:blipFill>
        <p:spPr bwMode="gray">
          <a:xfrm>
            <a:off x="870775" y="3505643"/>
            <a:ext cx="539607" cy="441817"/>
          </a:xfrm>
          <a:prstGeom prst="rect">
            <a:avLst/>
          </a:prstGeom>
        </p:spPr>
      </p:pic>
      <p:cxnSp>
        <p:nvCxnSpPr>
          <p:cNvPr id="81" name="直接连接符 80"/>
          <p:cNvCxnSpPr/>
          <p:nvPr/>
        </p:nvCxnSpPr>
        <p:spPr bwMode="gray">
          <a:xfrm>
            <a:off x="2046134" y="2895970"/>
            <a:ext cx="7310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图片 81"/>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776401" y="2957316"/>
            <a:ext cx="540000" cy="442800"/>
          </a:xfrm>
          <a:prstGeom prst="rect">
            <a:avLst/>
          </a:prstGeom>
        </p:spPr>
      </p:pic>
      <p:cxnSp>
        <p:nvCxnSpPr>
          <p:cNvPr id="83" name="直接连接符 82"/>
          <p:cNvCxnSpPr>
            <a:stCxn id="33" idx="7"/>
            <a:endCxn id="82" idx="1"/>
          </p:cNvCxnSpPr>
          <p:nvPr/>
        </p:nvCxnSpPr>
        <p:spPr bwMode="gray">
          <a:xfrm>
            <a:off x="4949941" y="2809901"/>
            <a:ext cx="826460" cy="368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33" idx="7"/>
          </p:cNvCxnSpPr>
          <p:nvPr/>
        </p:nvCxnSpPr>
        <p:spPr bwMode="gray">
          <a:xfrm flipV="1">
            <a:off x="4949941" y="2593203"/>
            <a:ext cx="826460" cy="2166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bwMode="gray">
          <a:xfrm>
            <a:off x="2047024" y="2984282"/>
            <a:ext cx="6107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bwMode="gray">
          <a:xfrm>
            <a:off x="2030840" y="3665294"/>
            <a:ext cx="6107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401"/>
          <p:cNvSpPr txBox="1"/>
          <p:nvPr/>
        </p:nvSpPr>
        <p:spPr bwMode="gray">
          <a:xfrm>
            <a:off x="1419135" y="2372322"/>
            <a:ext cx="709039"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CPE</a:t>
            </a:r>
          </a:p>
        </p:txBody>
      </p:sp>
      <p:sp>
        <p:nvSpPr>
          <p:cNvPr id="90" name="TextBox 401"/>
          <p:cNvSpPr txBox="1"/>
          <p:nvPr/>
        </p:nvSpPr>
        <p:spPr bwMode="gray">
          <a:xfrm>
            <a:off x="5391315" y="2141063"/>
            <a:ext cx="1237246"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CPE</a:t>
            </a:r>
          </a:p>
        </p:txBody>
      </p:sp>
      <p:pic>
        <p:nvPicPr>
          <p:cNvPr id="94" name="图片 9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467433" y="4202056"/>
            <a:ext cx="540000" cy="442800"/>
          </a:xfrm>
          <a:prstGeom prst="rect">
            <a:avLst/>
          </a:prstGeom>
        </p:spPr>
      </p:pic>
      <p:cxnSp>
        <p:nvCxnSpPr>
          <p:cNvPr id="95" name="直接连接符 94"/>
          <p:cNvCxnSpPr/>
          <p:nvPr/>
        </p:nvCxnSpPr>
        <p:spPr bwMode="gray">
          <a:xfrm flipV="1">
            <a:off x="4722568" y="3954591"/>
            <a:ext cx="0" cy="240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401"/>
          <p:cNvSpPr txBox="1"/>
          <p:nvPr/>
        </p:nvSpPr>
        <p:spPr bwMode="gray">
          <a:xfrm>
            <a:off x="3515874" y="4138433"/>
            <a:ext cx="1108947" cy="536959"/>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SD-WAN gateway</a:t>
            </a:r>
          </a:p>
        </p:txBody>
      </p:sp>
      <p:sp>
        <p:nvSpPr>
          <p:cNvPr id="98" name="Freeform 159"/>
          <p:cNvSpPr/>
          <p:nvPr/>
        </p:nvSpPr>
        <p:spPr bwMode="gray">
          <a:xfrm flipH="1">
            <a:off x="6198119" y="3434444"/>
            <a:ext cx="900300" cy="47061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Cloud</a:t>
            </a:r>
            <a:endParaRPr lang="en-US" dirty="0">
              <a:solidFill>
                <a:schemeClr val="tx1"/>
              </a:solidFill>
              <a:latin typeface="Huawei Sans" panose="020C0503030203020204" pitchFamily="34" charset="0"/>
            </a:endParaRPr>
          </a:p>
        </p:txBody>
      </p:sp>
      <p:cxnSp>
        <p:nvCxnSpPr>
          <p:cNvPr id="99" name="直接连接符 98"/>
          <p:cNvCxnSpPr>
            <a:cxnSpLocks/>
          </p:cNvCxnSpPr>
          <p:nvPr/>
        </p:nvCxnSpPr>
        <p:spPr bwMode="gray">
          <a:xfrm>
            <a:off x="5201174" y="3690916"/>
            <a:ext cx="754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图片 102" descr="交换机.png"/>
          <p:cNvPicPr>
            <a:picLocks noChangeAspect="1"/>
          </p:cNvPicPr>
          <p:nvPr/>
        </p:nvPicPr>
        <p:blipFill>
          <a:blip r:embed="rId8" cstate="print"/>
          <a:stretch>
            <a:fillRect/>
          </a:stretch>
        </p:blipFill>
        <p:spPr bwMode="gray">
          <a:xfrm>
            <a:off x="5779322" y="3473637"/>
            <a:ext cx="539999" cy="441816"/>
          </a:xfrm>
          <a:prstGeom prst="rect">
            <a:avLst/>
          </a:prstGeom>
        </p:spPr>
      </p:pic>
      <p:sp>
        <p:nvSpPr>
          <p:cNvPr id="104" name="TextBox 401"/>
          <p:cNvSpPr txBox="1"/>
          <p:nvPr/>
        </p:nvSpPr>
        <p:spPr bwMode="gray">
          <a:xfrm>
            <a:off x="5630991" y="3819631"/>
            <a:ext cx="806507"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CPE</a:t>
            </a:r>
          </a:p>
        </p:txBody>
      </p:sp>
      <p:graphicFrame>
        <p:nvGraphicFramePr>
          <p:cNvPr id="59" name="表格 58"/>
          <p:cNvGraphicFramePr>
            <a:graphicFrameLocks noGrp="1"/>
          </p:cNvGraphicFramePr>
          <p:nvPr>
            <p:extLst>
              <p:ext uri="{D42A27DB-BD31-4B8C-83A1-F6EECF244321}">
                <p14:modId xmlns:p14="http://schemas.microsoft.com/office/powerpoint/2010/main" val="3862233015"/>
              </p:ext>
            </p:extLst>
          </p:nvPr>
        </p:nvGraphicFramePr>
        <p:xfrm>
          <a:off x="7429741" y="1125197"/>
          <a:ext cx="4235334" cy="2948720"/>
        </p:xfrm>
        <a:graphic>
          <a:graphicData uri="http://schemas.openxmlformats.org/drawingml/2006/table">
            <a:tbl>
              <a:tblPr firstRow="1" bandRow="1"/>
              <a:tblGrid>
                <a:gridCol w="1055139">
                  <a:extLst>
                    <a:ext uri="{9D8B030D-6E8A-4147-A177-3AD203B41FA5}">
                      <a16:colId xmlns:a16="http://schemas.microsoft.com/office/drawing/2014/main" val="20000"/>
                    </a:ext>
                  </a:extLst>
                </a:gridCol>
                <a:gridCol w="3180195">
                  <a:extLst>
                    <a:ext uri="{9D8B030D-6E8A-4147-A177-3AD203B41FA5}">
                      <a16:colId xmlns:a16="http://schemas.microsoft.com/office/drawing/2014/main" val="20001"/>
                    </a:ext>
                  </a:extLst>
                </a:gridCol>
              </a:tblGrid>
              <a:tr h="336120">
                <a:tc>
                  <a:txBody>
                    <a:bodyPr/>
                    <a:lstStyle>
                      <a:lvl1pPr marL="0" algn="l" defTabSz="914400" rtl="0" eaLnBrk="1" latinLnBrk="0" hangingPunct="1">
                        <a:defRPr sz="1800" kern="1200">
                          <a:solidFill>
                            <a:schemeClr val="tx1"/>
                          </a:solidFill>
                          <a:latin typeface="Arial" panose="020F0502020204030204"/>
                        </a:defRPr>
                      </a:lvl1pPr>
                      <a:lvl2pPr marL="457200" algn="l" defTabSz="914400" rtl="0" eaLnBrk="1" latinLnBrk="0" hangingPunct="1">
                        <a:defRPr sz="1800" kern="1200">
                          <a:solidFill>
                            <a:schemeClr val="tx1"/>
                          </a:solidFill>
                          <a:latin typeface="Arial" panose="020F0502020204030204"/>
                        </a:defRPr>
                      </a:lvl2pPr>
                      <a:lvl3pPr marL="914400" algn="l" defTabSz="914400" rtl="0" eaLnBrk="1" latinLnBrk="0" hangingPunct="1">
                        <a:defRPr sz="1800" kern="1200">
                          <a:solidFill>
                            <a:schemeClr val="tx1"/>
                          </a:solidFill>
                          <a:latin typeface="Arial" panose="020F0502020204030204"/>
                        </a:defRPr>
                      </a:lvl3pPr>
                      <a:lvl4pPr marL="1371600" algn="l" defTabSz="914400" rtl="0" eaLnBrk="1" latinLnBrk="0" hangingPunct="1">
                        <a:defRPr sz="1800" kern="1200">
                          <a:solidFill>
                            <a:schemeClr val="tx1"/>
                          </a:solidFill>
                          <a:latin typeface="Arial" panose="020F0502020204030204"/>
                        </a:defRPr>
                      </a:lvl4pPr>
                      <a:lvl5pPr marL="1828800" algn="l" defTabSz="914400" rtl="0" eaLnBrk="1" latinLnBrk="0" hangingPunct="1">
                        <a:defRPr sz="1800" kern="1200">
                          <a:solidFill>
                            <a:schemeClr val="tx1"/>
                          </a:solidFill>
                          <a:latin typeface="Arial" panose="020F0502020204030204"/>
                        </a:defRPr>
                      </a:lvl5pPr>
                      <a:lvl6pPr marL="2286000" algn="l" defTabSz="914400" rtl="0" eaLnBrk="1" latinLnBrk="0" hangingPunct="1">
                        <a:defRPr sz="1800" kern="1200">
                          <a:solidFill>
                            <a:schemeClr val="tx1"/>
                          </a:solidFill>
                          <a:latin typeface="Arial" panose="020F0502020204030204"/>
                        </a:defRPr>
                      </a:lvl6pPr>
                      <a:lvl7pPr marL="2743200" algn="l" defTabSz="914400" rtl="0" eaLnBrk="1" latinLnBrk="0" hangingPunct="1">
                        <a:defRPr sz="1800" kern="1200">
                          <a:solidFill>
                            <a:schemeClr val="tx1"/>
                          </a:solidFill>
                          <a:latin typeface="Arial" panose="020F0502020204030204"/>
                        </a:defRPr>
                      </a:lvl7pPr>
                      <a:lvl8pPr marL="3200400" algn="l" defTabSz="914400" rtl="0" eaLnBrk="1" latinLnBrk="0" hangingPunct="1">
                        <a:defRPr sz="1800" kern="1200">
                          <a:solidFill>
                            <a:schemeClr val="tx1"/>
                          </a:solidFill>
                          <a:latin typeface="Arial" panose="020F0502020204030204"/>
                        </a:defRPr>
                      </a:lvl8pPr>
                      <a:lvl9pPr marL="3657600" algn="l" defTabSz="914400" rtl="0" eaLnBrk="1" latinLnBrk="0" hangingPunct="1">
                        <a:defRPr sz="1800" kern="1200">
                          <a:solidFill>
                            <a:schemeClr val="tx1"/>
                          </a:solidFill>
                          <a:latin typeface="Arial" panose="020F0502020204030204"/>
                        </a:defRPr>
                      </a:lvl9pPr>
                    </a:lstStyle>
                    <a:p>
                      <a:pPr marL="0" marR="0" lvl="0" indent="0" algn="ctr" defTabSz="890492" rtl="0" eaLnBrk="1" fontAlgn="ctr" latinLnBrk="0" hangingPunct="1">
                        <a:lnSpc>
                          <a:spcPct val="100000"/>
                        </a:lnSpc>
                        <a:spcBef>
                          <a:spcPts val="0"/>
                        </a:spcBef>
                        <a:spcAft>
                          <a:spcPts val="0"/>
                        </a:spcAft>
                        <a:buClrTx/>
                        <a:buSzTx/>
                        <a:buFontTx/>
                        <a:buNone/>
                        <a:tabLst/>
                        <a:defRPr/>
                      </a:pPr>
                      <a:r>
                        <a:rPr lang="en-US" sz="1400" b="1" dirty="0">
                          <a:solidFill>
                            <a:schemeClr val="tx1"/>
                          </a:solidFill>
                          <a:latin typeface="Huawei Sans" panose="020C0503030203020204" pitchFamily="34" charset="0"/>
                        </a:rPr>
                        <a:t>Device Model</a:t>
                      </a:r>
                    </a:p>
                  </a:txBody>
                  <a:tcPr marL="68535" marR="68535" marT="34268" marB="34268" anchor="ctr">
                    <a:lnL w="28575" cap="flat" cmpd="sng" algn="ctr">
                      <a:solidFill>
                        <a:schemeClr val="tx1"/>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48000"/>
                      </a:schemeClr>
                    </a:solidFill>
                  </a:tcPr>
                </a:tc>
                <a:tc>
                  <a:txBody>
                    <a:bodyPr/>
                    <a:lstStyle>
                      <a:lvl1pPr marL="0" algn="l" defTabSz="1187798" rtl="0" eaLnBrk="1" latinLnBrk="0" hangingPunct="1">
                        <a:defRPr sz="2338" b="1" kern="1200">
                          <a:solidFill>
                            <a:schemeClr val="lt1"/>
                          </a:solidFill>
                          <a:latin typeface="Arial"/>
                          <a:ea typeface="华文细黑"/>
                          <a:cs typeface="宋体"/>
                        </a:defRPr>
                      </a:lvl1pPr>
                      <a:lvl2pPr marL="593900" algn="l" defTabSz="1187798" rtl="0" eaLnBrk="1" latinLnBrk="0" hangingPunct="1">
                        <a:defRPr sz="2338" b="1" kern="1200">
                          <a:solidFill>
                            <a:schemeClr val="lt1"/>
                          </a:solidFill>
                          <a:latin typeface="Arial"/>
                          <a:ea typeface="华文细黑"/>
                          <a:cs typeface="宋体"/>
                        </a:defRPr>
                      </a:lvl2pPr>
                      <a:lvl3pPr marL="1187798" algn="l" defTabSz="1187798" rtl="0" eaLnBrk="1" latinLnBrk="0" hangingPunct="1">
                        <a:defRPr sz="2338" b="1" kern="1200">
                          <a:solidFill>
                            <a:schemeClr val="lt1"/>
                          </a:solidFill>
                          <a:latin typeface="Arial"/>
                          <a:ea typeface="华文细黑"/>
                          <a:cs typeface="宋体"/>
                        </a:defRPr>
                      </a:lvl3pPr>
                      <a:lvl4pPr marL="1781699" algn="l" defTabSz="1187798" rtl="0" eaLnBrk="1" latinLnBrk="0" hangingPunct="1">
                        <a:defRPr sz="2338" b="1" kern="1200">
                          <a:solidFill>
                            <a:schemeClr val="lt1"/>
                          </a:solidFill>
                          <a:latin typeface="Arial"/>
                          <a:ea typeface="华文细黑"/>
                          <a:cs typeface="宋体"/>
                        </a:defRPr>
                      </a:lvl4pPr>
                      <a:lvl5pPr marL="2375598" algn="l" defTabSz="1187798" rtl="0" eaLnBrk="1" latinLnBrk="0" hangingPunct="1">
                        <a:defRPr sz="2338" b="1" kern="1200">
                          <a:solidFill>
                            <a:schemeClr val="lt1"/>
                          </a:solidFill>
                          <a:latin typeface="Arial"/>
                          <a:ea typeface="华文细黑"/>
                          <a:cs typeface="宋体"/>
                        </a:defRPr>
                      </a:lvl5pPr>
                      <a:lvl6pPr marL="2969497" algn="l" defTabSz="1187798" rtl="0" eaLnBrk="1" latinLnBrk="0" hangingPunct="1">
                        <a:defRPr sz="2338" b="1" kern="1200">
                          <a:solidFill>
                            <a:schemeClr val="lt1"/>
                          </a:solidFill>
                          <a:latin typeface="Arial"/>
                          <a:ea typeface="华文细黑"/>
                          <a:cs typeface="宋体"/>
                        </a:defRPr>
                      </a:lvl6pPr>
                      <a:lvl7pPr marL="3563396" algn="l" defTabSz="1187798" rtl="0" eaLnBrk="1" latinLnBrk="0" hangingPunct="1">
                        <a:defRPr sz="2338" b="1" kern="1200">
                          <a:solidFill>
                            <a:schemeClr val="lt1"/>
                          </a:solidFill>
                          <a:latin typeface="Arial"/>
                          <a:ea typeface="华文细黑"/>
                          <a:cs typeface="宋体"/>
                        </a:defRPr>
                      </a:lvl7pPr>
                      <a:lvl8pPr marL="4157297" algn="l" defTabSz="1187798" rtl="0" eaLnBrk="1" latinLnBrk="0" hangingPunct="1">
                        <a:defRPr sz="2338" b="1" kern="1200">
                          <a:solidFill>
                            <a:schemeClr val="lt1"/>
                          </a:solidFill>
                          <a:latin typeface="Arial"/>
                          <a:ea typeface="华文细黑"/>
                          <a:cs typeface="宋体"/>
                        </a:defRPr>
                      </a:lvl8pPr>
                      <a:lvl9pPr marL="4751195" algn="l" defTabSz="1187798" rtl="0" eaLnBrk="1" latinLnBrk="0" hangingPunct="1">
                        <a:defRPr sz="2338" b="1" kern="1200">
                          <a:solidFill>
                            <a:schemeClr val="lt1"/>
                          </a:solidFill>
                          <a:latin typeface="Arial"/>
                          <a:ea typeface="华文细黑"/>
                          <a:cs typeface="宋体"/>
                        </a:defRPr>
                      </a:lvl9pPr>
                    </a:lstStyle>
                    <a:p>
                      <a:pPr marL="0" marR="0" lvl="0" indent="0" algn="ctr" defTabSz="890492" rtl="0" eaLnBrk="1" fontAlgn="ctr" latinLnBrk="0" hangingPunct="1">
                        <a:lnSpc>
                          <a:spcPct val="100000"/>
                        </a:lnSpc>
                        <a:spcBef>
                          <a:spcPts val="0"/>
                        </a:spcBef>
                        <a:spcAft>
                          <a:spcPts val="0"/>
                        </a:spcAft>
                        <a:buClrTx/>
                        <a:buSzTx/>
                        <a:buFontTx/>
                        <a:buNone/>
                        <a:tabLst/>
                        <a:defRPr/>
                      </a:pPr>
                      <a:r>
                        <a:rPr lang="en-US" sz="1400" b="1" dirty="0">
                          <a:solidFill>
                            <a:schemeClr val="tx1"/>
                          </a:solidFill>
                          <a:latin typeface="Huawei Sans" panose="020C0503030203020204" pitchFamily="34" charset="0"/>
                        </a:rPr>
                        <a:t>Function</a:t>
                      </a:r>
                    </a:p>
                  </a:txBody>
                  <a:tcPr marL="68535" marR="68535" marT="34268" marB="34268" anchor="ctr">
                    <a:lnL w="12700" cap="flat" cmpd="sng" algn="ctr">
                      <a:solidFill>
                        <a:srgbClr val="1D1D1A"/>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48000"/>
                      </a:schemeClr>
                    </a:solidFill>
                  </a:tcPr>
                </a:tc>
                <a:extLst>
                  <a:ext uri="{0D108BD9-81ED-4DB2-BD59-A6C34878D82A}">
                    <a16:rowId xmlns:a16="http://schemas.microsoft.com/office/drawing/2014/main" val="10000"/>
                  </a:ext>
                </a:extLst>
              </a:tr>
              <a:tr h="739409">
                <a:tc>
                  <a:txBody>
                    <a:bodyPr/>
                    <a:lstStyle>
                      <a:lvl1pPr marL="0" algn="l" defTabSz="914400" rtl="0" eaLnBrk="1" latinLnBrk="0" hangingPunct="1">
                        <a:defRPr sz="1800" kern="1200">
                          <a:solidFill>
                            <a:schemeClr val="tx1"/>
                          </a:solidFill>
                          <a:latin typeface="Arial" panose="020F0502020204030204"/>
                        </a:defRPr>
                      </a:lvl1pPr>
                      <a:lvl2pPr marL="457200" algn="l" defTabSz="914400" rtl="0" eaLnBrk="1" latinLnBrk="0" hangingPunct="1">
                        <a:defRPr sz="1800" kern="1200">
                          <a:solidFill>
                            <a:schemeClr val="tx1"/>
                          </a:solidFill>
                          <a:latin typeface="Arial" panose="020F0502020204030204"/>
                        </a:defRPr>
                      </a:lvl2pPr>
                      <a:lvl3pPr marL="914400" algn="l" defTabSz="914400" rtl="0" eaLnBrk="1" latinLnBrk="0" hangingPunct="1">
                        <a:defRPr sz="1800" kern="1200">
                          <a:solidFill>
                            <a:schemeClr val="tx1"/>
                          </a:solidFill>
                          <a:latin typeface="Arial" panose="020F0502020204030204"/>
                        </a:defRPr>
                      </a:lvl3pPr>
                      <a:lvl4pPr marL="1371600" algn="l" defTabSz="914400" rtl="0" eaLnBrk="1" latinLnBrk="0" hangingPunct="1">
                        <a:defRPr sz="1800" kern="1200">
                          <a:solidFill>
                            <a:schemeClr val="tx1"/>
                          </a:solidFill>
                          <a:latin typeface="Arial" panose="020F0502020204030204"/>
                        </a:defRPr>
                      </a:lvl4pPr>
                      <a:lvl5pPr marL="1828800" algn="l" defTabSz="914400" rtl="0" eaLnBrk="1" latinLnBrk="0" hangingPunct="1">
                        <a:defRPr sz="1800" kern="1200">
                          <a:solidFill>
                            <a:schemeClr val="tx1"/>
                          </a:solidFill>
                          <a:latin typeface="Arial" panose="020F0502020204030204"/>
                        </a:defRPr>
                      </a:lvl5pPr>
                      <a:lvl6pPr marL="2286000" algn="l" defTabSz="914400" rtl="0" eaLnBrk="1" latinLnBrk="0" hangingPunct="1">
                        <a:defRPr sz="1800" kern="1200">
                          <a:solidFill>
                            <a:schemeClr val="tx1"/>
                          </a:solidFill>
                          <a:latin typeface="Arial" panose="020F0502020204030204"/>
                        </a:defRPr>
                      </a:lvl6pPr>
                      <a:lvl7pPr marL="2743200" algn="l" defTabSz="914400" rtl="0" eaLnBrk="1" latinLnBrk="0" hangingPunct="1">
                        <a:defRPr sz="1800" kern="1200">
                          <a:solidFill>
                            <a:schemeClr val="tx1"/>
                          </a:solidFill>
                          <a:latin typeface="Arial" panose="020F0502020204030204"/>
                        </a:defRPr>
                      </a:lvl7pPr>
                      <a:lvl8pPr marL="3200400" algn="l" defTabSz="914400" rtl="0" eaLnBrk="1" latinLnBrk="0" hangingPunct="1">
                        <a:defRPr sz="1800" kern="1200">
                          <a:solidFill>
                            <a:schemeClr val="tx1"/>
                          </a:solidFill>
                          <a:latin typeface="Arial" panose="020F0502020204030204"/>
                        </a:defRPr>
                      </a:lvl8pPr>
                      <a:lvl9pPr marL="3657600" algn="l" defTabSz="914400" rtl="0" eaLnBrk="1" latinLnBrk="0" hangingPunct="1">
                        <a:defRPr sz="1800" kern="1200">
                          <a:solidFill>
                            <a:schemeClr val="tx1"/>
                          </a:solidFill>
                          <a:latin typeface="Arial" panose="020F0502020204030204"/>
                        </a:defRPr>
                      </a:lvl9pPr>
                    </a:lstStyle>
                    <a:p>
                      <a:pPr marL="0" algn="ctr" defTabSz="890492" rtl="0" eaLnBrk="1" fontAlgn="ctr" latinLnBrk="0" hangingPunct="1">
                        <a:lnSpc>
                          <a:spcPct val="100000"/>
                        </a:lnSpc>
                      </a:pPr>
                      <a:r>
                        <a:rPr lang="en-US" sz="1300" b="1" dirty="0">
                          <a:solidFill>
                            <a:schemeClr val="tx1"/>
                          </a:solidFill>
                          <a:latin typeface="Huawei Sans" panose="020C0503030203020204" pitchFamily="34" charset="0"/>
                        </a:rPr>
                        <a:t>SD-WAN controller</a:t>
                      </a:r>
                    </a:p>
                  </a:txBody>
                  <a:tcPr marL="68535" marR="68535" marT="34268" marB="34268" anchor="ctr">
                    <a:lnL w="28575" cap="flat" cmpd="sng" algn="ctr">
                      <a:solidFill>
                        <a:schemeClr val="tx1"/>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华文细黑"/>
                          <a:cs typeface="宋体"/>
                        </a:defRPr>
                      </a:lvl1pPr>
                      <a:lvl2pPr marL="593900" algn="l" defTabSz="1187798" rtl="0" eaLnBrk="1" latinLnBrk="0" hangingPunct="1">
                        <a:defRPr sz="2338" kern="1200">
                          <a:solidFill>
                            <a:schemeClr val="dk1"/>
                          </a:solidFill>
                          <a:latin typeface="Arial"/>
                          <a:ea typeface="华文细黑"/>
                          <a:cs typeface="宋体"/>
                        </a:defRPr>
                      </a:lvl2pPr>
                      <a:lvl3pPr marL="1187798" algn="l" defTabSz="1187798" rtl="0" eaLnBrk="1" latinLnBrk="0" hangingPunct="1">
                        <a:defRPr sz="2338" kern="1200">
                          <a:solidFill>
                            <a:schemeClr val="dk1"/>
                          </a:solidFill>
                          <a:latin typeface="Arial"/>
                          <a:ea typeface="华文细黑"/>
                          <a:cs typeface="宋体"/>
                        </a:defRPr>
                      </a:lvl3pPr>
                      <a:lvl4pPr marL="1781699" algn="l" defTabSz="1187798" rtl="0" eaLnBrk="1" latinLnBrk="0" hangingPunct="1">
                        <a:defRPr sz="2338" kern="1200">
                          <a:solidFill>
                            <a:schemeClr val="dk1"/>
                          </a:solidFill>
                          <a:latin typeface="Arial"/>
                          <a:ea typeface="华文细黑"/>
                          <a:cs typeface="宋体"/>
                        </a:defRPr>
                      </a:lvl4pPr>
                      <a:lvl5pPr marL="2375598" algn="l" defTabSz="1187798" rtl="0" eaLnBrk="1" latinLnBrk="0" hangingPunct="1">
                        <a:defRPr sz="2338" kern="1200">
                          <a:solidFill>
                            <a:schemeClr val="dk1"/>
                          </a:solidFill>
                          <a:latin typeface="Arial"/>
                          <a:ea typeface="华文细黑"/>
                          <a:cs typeface="宋体"/>
                        </a:defRPr>
                      </a:lvl5pPr>
                      <a:lvl6pPr marL="2969497" algn="l" defTabSz="1187798" rtl="0" eaLnBrk="1" latinLnBrk="0" hangingPunct="1">
                        <a:defRPr sz="2338" kern="1200">
                          <a:solidFill>
                            <a:schemeClr val="dk1"/>
                          </a:solidFill>
                          <a:latin typeface="Arial"/>
                          <a:ea typeface="华文细黑"/>
                          <a:cs typeface="宋体"/>
                        </a:defRPr>
                      </a:lvl6pPr>
                      <a:lvl7pPr marL="3563396" algn="l" defTabSz="1187798" rtl="0" eaLnBrk="1" latinLnBrk="0" hangingPunct="1">
                        <a:defRPr sz="2338" kern="1200">
                          <a:solidFill>
                            <a:schemeClr val="dk1"/>
                          </a:solidFill>
                          <a:latin typeface="Arial"/>
                          <a:ea typeface="华文细黑"/>
                          <a:cs typeface="宋体"/>
                        </a:defRPr>
                      </a:lvl7pPr>
                      <a:lvl8pPr marL="4157297" algn="l" defTabSz="1187798" rtl="0" eaLnBrk="1" latinLnBrk="0" hangingPunct="1">
                        <a:defRPr sz="2338" kern="1200">
                          <a:solidFill>
                            <a:schemeClr val="dk1"/>
                          </a:solidFill>
                          <a:latin typeface="Arial"/>
                          <a:ea typeface="华文细黑"/>
                          <a:cs typeface="宋体"/>
                        </a:defRPr>
                      </a:lvl8pPr>
                      <a:lvl9pPr marL="4751195" algn="l" defTabSz="1187798" rtl="0" eaLnBrk="1" latinLnBrk="0" hangingPunct="1">
                        <a:defRPr sz="2338" kern="1200">
                          <a:solidFill>
                            <a:schemeClr val="dk1"/>
                          </a:solidFill>
                          <a:latin typeface="Arial"/>
                          <a:ea typeface="华文细黑"/>
                          <a:cs typeface="宋体"/>
                        </a:defRPr>
                      </a:lvl9pPr>
                    </a:lstStyle>
                    <a:p>
                      <a:pPr marL="0" marR="0" lvl="0" indent="0" algn="l" defTabSz="890492" rtl="0" eaLnBrk="1" fontAlgn="ctr" latinLnBrk="0" hangingPunct="1">
                        <a:lnSpc>
                          <a:spcPct val="100000"/>
                        </a:lnSpc>
                        <a:spcBef>
                          <a:spcPts val="0"/>
                        </a:spcBef>
                        <a:spcAft>
                          <a:spcPts val="0"/>
                        </a:spcAft>
                        <a:buClrTx/>
                        <a:buSzTx/>
                        <a:buFontTx/>
                        <a:buNone/>
                        <a:tabLst/>
                        <a:defRPr/>
                      </a:pPr>
                      <a:r>
                        <a:rPr lang="en-US" sz="1300" dirty="0">
                          <a:solidFill>
                            <a:schemeClr val="tx1"/>
                          </a:solidFill>
                          <a:latin typeface="Huawei Sans" panose="020C0503030203020204" pitchFamily="34" charset="0"/>
                        </a:rPr>
                        <a:t>Is the core of the SD-WAN solution. It uniformly manages CPEs, automatically delivers services, and implements unified control of overlay networks. </a:t>
                      </a:r>
                      <a:endParaRPr lang="en-US" altLang="zh-CN" sz="130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35" marR="68535" marT="34268" marB="34268" anchor="ctr">
                    <a:lnL w="12700" cap="flat" cmpd="sng" algn="ctr">
                      <a:solidFill>
                        <a:srgbClr val="1D1D1A"/>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2583">
                <a:tc>
                  <a:txBody>
                    <a:bodyPr/>
                    <a:lstStyle>
                      <a:lvl1pPr marL="0" algn="l" defTabSz="914400" rtl="0" eaLnBrk="1" latinLnBrk="0" hangingPunct="1">
                        <a:defRPr sz="1800" kern="1200">
                          <a:solidFill>
                            <a:schemeClr val="tx1"/>
                          </a:solidFill>
                          <a:latin typeface="Arial" panose="020F0502020204030204"/>
                        </a:defRPr>
                      </a:lvl1pPr>
                      <a:lvl2pPr marL="457200" algn="l" defTabSz="914400" rtl="0" eaLnBrk="1" latinLnBrk="0" hangingPunct="1">
                        <a:defRPr sz="1800" kern="1200">
                          <a:solidFill>
                            <a:schemeClr val="tx1"/>
                          </a:solidFill>
                          <a:latin typeface="Arial" panose="020F0502020204030204"/>
                        </a:defRPr>
                      </a:lvl2pPr>
                      <a:lvl3pPr marL="914400" algn="l" defTabSz="914400" rtl="0" eaLnBrk="1" latinLnBrk="0" hangingPunct="1">
                        <a:defRPr sz="1800" kern="1200">
                          <a:solidFill>
                            <a:schemeClr val="tx1"/>
                          </a:solidFill>
                          <a:latin typeface="Arial" panose="020F0502020204030204"/>
                        </a:defRPr>
                      </a:lvl3pPr>
                      <a:lvl4pPr marL="1371600" algn="l" defTabSz="914400" rtl="0" eaLnBrk="1" latinLnBrk="0" hangingPunct="1">
                        <a:defRPr sz="1800" kern="1200">
                          <a:solidFill>
                            <a:schemeClr val="tx1"/>
                          </a:solidFill>
                          <a:latin typeface="Arial" panose="020F0502020204030204"/>
                        </a:defRPr>
                      </a:lvl4pPr>
                      <a:lvl5pPr marL="1828800" algn="l" defTabSz="914400" rtl="0" eaLnBrk="1" latinLnBrk="0" hangingPunct="1">
                        <a:defRPr sz="1800" kern="1200">
                          <a:solidFill>
                            <a:schemeClr val="tx1"/>
                          </a:solidFill>
                          <a:latin typeface="Arial" panose="020F0502020204030204"/>
                        </a:defRPr>
                      </a:lvl5pPr>
                      <a:lvl6pPr marL="2286000" algn="l" defTabSz="914400" rtl="0" eaLnBrk="1" latinLnBrk="0" hangingPunct="1">
                        <a:defRPr sz="1800" kern="1200">
                          <a:solidFill>
                            <a:schemeClr val="tx1"/>
                          </a:solidFill>
                          <a:latin typeface="Arial" panose="020F0502020204030204"/>
                        </a:defRPr>
                      </a:lvl6pPr>
                      <a:lvl7pPr marL="2743200" algn="l" defTabSz="914400" rtl="0" eaLnBrk="1" latinLnBrk="0" hangingPunct="1">
                        <a:defRPr sz="1800" kern="1200">
                          <a:solidFill>
                            <a:schemeClr val="tx1"/>
                          </a:solidFill>
                          <a:latin typeface="Arial" panose="020F0502020204030204"/>
                        </a:defRPr>
                      </a:lvl7pPr>
                      <a:lvl8pPr marL="3200400" algn="l" defTabSz="914400" rtl="0" eaLnBrk="1" latinLnBrk="0" hangingPunct="1">
                        <a:defRPr sz="1800" kern="1200">
                          <a:solidFill>
                            <a:schemeClr val="tx1"/>
                          </a:solidFill>
                          <a:latin typeface="Arial" panose="020F0502020204030204"/>
                        </a:defRPr>
                      </a:lvl8pPr>
                      <a:lvl9pPr marL="3657600" algn="l" defTabSz="914400" rtl="0" eaLnBrk="1" latinLnBrk="0" hangingPunct="1">
                        <a:defRPr sz="1800" kern="1200">
                          <a:solidFill>
                            <a:schemeClr val="tx1"/>
                          </a:solidFill>
                          <a:latin typeface="Arial" panose="020F0502020204030204"/>
                        </a:defRPr>
                      </a:lvl9pPr>
                    </a:lstStyle>
                    <a:p>
                      <a:pPr marL="0" marR="0" lvl="0" indent="0" algn="ctr" defTabSz="890492" rtl="0" eaLnBrk="1" fontAlgn="ctr" latinLnBrk="0" hangingPunct="1">
                        <a:lnSpc>
                          <a:spcPct val="100000"/>
                        </a:lnSpc>
                        <a:spcBef>
                          <a:spcPts val="0"/>
                        </a:spcBef>
                        <a:spcAft>
                          <a:spcPts val="0"/>
                        </a:spcAft>
                        <a:buClrTx/>
                        <a:buSzTx/>
                        <a:buFontTx/>
                        <a:buNone/>
                        <a:tabLst/>
                        <a:defRPr/>
                      </a:pPr>
                      <a:r>
                        <a:rPr lang="en-US" sz="1300" b="1" dirty="0">
                          <a:solidFill>
                            <a:schemeClr val="tx1"/>
                          </a:solidFill>
                          <a:latin typeface="Huawei Sans" panose="020C0503030203020204" pitchFamily="34" charset="0"/>
                        </a:rPr>
                        <a:t>RR</a:t>
                      </a:r>
                    </a:p>
                  </a:txBody>
                  <a:tcPr marL="68535" marR="68535" marT="34268" marB="34268" anchor="ctr">
                    <a:lnL w="28575" cap="flat" cmpd="sng" algn="ctr">
                      <a:solidFill>
                        <a:schemeClr val="tx1"/>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华文细黑"/>
                          <a:cs typeface="宋体"/>
                        </a:defRPr>
                      </a:lvl1pPr>
                      <a:lvl2pPr marL="593900" algn="l" defTabSz="1187798" rtl="0" eaLnBrk="1" latinLnBrk="0" hangingPunct="1">
                        <a:defRPr sz="2338" kern="1200">
                          <a:solidFill>
                            <a:schemeClr val="dk1"/>
                          </a:solidFill>
                          <a:latin typeface="Arial"/>
                          <a:ea typeface="华文细黑"/>
                          <a:cs typeface="宋体"/>
                        </a:defRPr>
                      </a:lvl2pPr>
                      <a:lvl3pPr marL="1187798" algn="l" defTabSz="1187798" rtl="0" eaLnBrk="1" latinLnBrk="0" hangingPunct="1">
                        <a:defRPr sz="2338" kern="1200">
                          <a:solidFill>
                            <a:schemeClr val="dk1"/>
                          </a:solidFill>
                          <a:latin typeface="Arial"/>
                          <a:ea typeface="华文细黑"/>
                          <a:cs typeface="宋体"/>
                        </a:defRPr>
                      </a:lvl3pPr>
                      <a:lvl4pPr marL="1781699" algn="l" defTabSz="1187798" rtl="0" eaLnBrk="1" latinLnBrk="0" hangingPunct="1">
                        <a:defRPr sz="2338" kern="1200">
                          <a:solidFill>
                            <a:schemeClr val="dk1"/>
                          </a:solidFill>
                          <a:latin typeface="Arial"/>
                          <a:ea typeface="华文细黑"/>
                          <a:cs typeface="宋体"/>
                        </a:defRPr>
                      </a:lvl4pPr>
                      <a:lvl5pPr marL="2375598" algn="l" defTabSz="1187798" rtl="0" eaLnBrk="1" latinLnBrk="0" hangingPunct="1">
                        <a:defRPr sz="2338" kern="1200">
                          <a:solidFill>
                            <a:schemeClr val="dk1"/>
                          </a:solidFill>
                          <a:latin typeface="Arial"/>
                          <a:ea typeface="华文细黑"/>
                          <a:cs typeface="宋体"/>
                        </a:defRPr>
                      </a:lvl5pPr>
                      <a:lvl6pPr marL="2969497" algn="l" defTabSz="1187798" rtl="0" eaLnBrk="1" latinLnBrk="0" hangingPunct="1">
                        <a:defRPr sz="2338" kern="1200">
                          <a:solidFill>
                            <a:schemeClr val="dk1"/>
                          </a:solidFill>
                          <a:latin typeface="Arial"/>
                          <a:ea typeface="华文细黑"/>
                          <a:cs typeface="宋体"/>
                        </a:defRPr>
                      </a:lvl6pPr>
                      <a:lvl7pPr marL="3563396" algn="l" defTabSz="1187798" rtl="0" eaLnBrk="1" latinLnBrk="0" hangingPunct="1">
                        <a:defRPr sz="2338" kern="1200">
                          <a:solidFill>
                            <a:schemeClr val="dk1"/>
                          </a:solidFill>
                          <a:latin typeface="Arial"/>
                          <a:ea typeface="华文细黑"/>
                          <a:cs typeface="宋体"/>
                        </a:defRPr>
                      </a:lvl7pPr>
                      <a:lvl8pPr marL="4157297" algn="l" defTabSz="1187798" rtl="0" eaLnBrk="1" latinLnBrk="0" hangingPunct="1">
                        <a:defRPr sz="2338" kern="1200">
                          <a:solidFill>
                            <a:schemeClr val="dk1"/>
                          </a:solidFill>
                          <a:latin typeface="Arial"/>
                          <a:ea typeface="华文细黑"/>
                          <a:cs typeface="宋体"/>
                        </a:defRPr>
                      </a:lvl8pPr>
                      <a:lvl9pPr marL="4751195" algn="l" defTabSz="1187798" rtl="0" eaLnBrk="1" latinLnBrk="0" hangingPunct="1">
                        <a:defRPr sz="2338" kern="1200">
                          <a:solidFill>
                            <a:schemeClr val="dk1"/>
                          </a:solidFill>
                          <a:latin typeface="Arial"/>
                          <a:ea typeface="华文细黑"/>
                          <a:cs typeface="宋体"/>
                        </a:defRPr>
                      </a:lvl9pPr>
                    </a:lstStyle>
                    <a:p>
                      <a:pPr marL="0" marR="0" lvl="0" indent="0" algn="l" defTabSz="890492" rtl="0" eaLnBrk="1" fontAlgn="ctr" latinLnBrk="0" hangingPunct="1">
                        <a:lnSpc>
                          <a:spcPct val="100000"/>
                        </a:lnSpc>
                        <a:spcBef>
                          <a:spcPts val="0"/>
                        </a:spcBef>
                        <a:spcAft>
                          <a:spcPts val="0"/>
                        </a:spcAft>
                        <a:buClrTx/>
                        <a:buSzTx/>
                        <a:buFontTx/>
                        <a:buNone/>
                        <a:tabLst/>
                        <a:defRPr/>
                      </a:pPr>
                      <a:r>
                        <a:rPr lang="en-US" sz="1300" dirty="0">
                          <a:solidFill>
                            <a:schemeClr val="tx1"/>
                          </a:solidFill>
                          <a:latin typeface="Huawei Sans" panose="020C0503030203020204" pitchFamily="34" charset="0"/>
                        </a:rPr>
                        <a:t>Is a distributed control component, which distributes VPN routes between CPEs based on VPN topology policies.</a:t>
                      </a:r>
                    </a:p>
                  </a:txBody>
                  <a:tcPr marL="68535" marR="68535" marT="34268" marB="34268" anchor="ctr">
                    <a:lnL w="12700" cap="flat" cmpd="sng" algn="ctr">
                      <a:solidFill>
                        <a:srgbClr val="1D1D1A"/>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3979">
                <a:tc>
                  <a:txBody>
                    <a:bodyPr/>
                    <a:lstStyle>
                      <a:lvl1pPr marL="0" algn="l" defTabSz="914400" rtl="0" eaLnBrk="1" latinLnBrk="0" hangingPunct="1">
                        <a:defRPr sz="1800" kern="1200">
                          <a:solidFill>
                            <a:schemeClr val="tx1"/>
                          </a:solidFill>
                          <a:latin typeface="Arial" panose="020F0502020204030204"/>
                        </a:defRPr>
                      </a:lvl1pPr>
                      <a:lvl2pPr marL="457200" algn="l" defTabSz="914400" rtl="0" eaLnBrk="1" latinLnBrk="0" hangingPunct="1">
                        <a:defRPr sz="1800" kern="1200">
                          <a:solidFill>
                            <a:schemeClr val="tx1"/>
                          </a:solidFill>
                          <a:latin typeface="Arial" panose="020F0502020204030204"/>
                        </a:defRPr>
                      </a:lvl2pPr>
                      <a:lvl3pPr marL="914400" algn="l" defTabSz="914400" rtl="0" eaLnBrk="1" latinLnBrk="0" hangingPunct="1">
                        <a:defRPr sz="1800" kern="1200">
                          <a:solidFill>
                            <a:schemeClr val="tx1"/>
                          </a:solidFill>
                          <a:latin typeface="Arial" panose="020F0502020204030204"/>
                        </a:defRPr>
                      </a:lvl3pPr>
                      <a:lvl4pPr marL="1371600" algn="l" defTabSz="914400" rtl="0" eaLnBrk="1" latinLnBrk="0" hangingPunct="1">
                        <a:defRPr sz="1800" kern="1200">
                          <a:solidFill>
                            <a:schemeClr val="tx1"/>
                          </a:solidFill>
                          <a:latin typeface="Arial" panose="020F0502020204030204"/>
                        </a:defRPr>
                      </a:lvl4pPr>
                      <a:lvl5pPr marL="1828800" algn="l" defTabSz="914400" rtl="0" eaLnBrk="1" latinLnBrk="0" hangingPunct="1">
                        <a:defRPr sz="1800" kern="1200">
                          <a:solidFill>
                            <a:schemeClr val="tx1"/>
                          </a:solidFill>
                          <a:latin typeface="Arial" panose="020F0502020204030204"/>
                        </a:defRPr>
                      </a:lvl5pPr>
                      <a:lvl6pPr marL="2286000" algn="l" defTabSz="914400" rtl="0" eaLnBrk="1" latinLnBrk="0" hangingPunct="1">
                        <a:defRPr sz="1800" kern="1200">
                          <a:solidFill>
                            <a:schemeClr val="tx1"/>
                          </a:solidFill>
                          <a:latin typeface="Arial" panose="020F0502020204030204"/>
                        </a:defRPr>
                      </a:lvl6pPr>
                      <a:lvl7pPr marL="2743200" algn="l" defTabSz="914400" rtl="0" eaLnBrk="1" latinLnBrk="0" hangingPunct="1">
                        <a:defRPr sz="1800" kern="1200">
                          <a:solidFill>
                            <a:schemeClr val="tx1"/>
                          </a:solidFill>
                          <a:latin typeface="Arial" panose="020F0502020204030204"/>
                        </a:defRPr>
                      </a:lvl7pPr>
                      <a:lvl8pPr marL="3200400" algn="l" defTabSz="914400" rtl="0" eaLnBrk="1" latinLnBrk="0" hangingPunct="1">
                        <a:defRPr sz="1800" kern="1200">
                          <a:solidFill>
                            <a:schemeClr val="tx1"/>
                          </a:solidFill>
                          <a:latin typeface="Arial" panose="020F0502020204030204"/>
                        </a:defRPr>
                      </a:lvl8pPr>
                      <a:lvl9pPr marL="3657600" algn="l" defTabSz="914400" rtl="0" eaLnBrk="1" latinLnBrk="0" hangingPunct="1">
                        <a:defRPr sz="1800" kern="1200">
                          <a:solidFill>
                            <a:schemeClr val="tx1"/>
                          </a:solidFill>
                          <a:latin typeface="Arial" panose="020F0502020204030204"/>
                        </a:defRPr>
                      </a:lvl9pPr>
                    </a:lstStyle>
                    <a:p>
                      <a:pPr marL="0" algn="ctr" defTabSz="890492" rtl="0" eaLnBrk="1" fontAlgn="ctr" latinLnBrk="0" hangingPunct="1">
                        <a:lnSpc>
                          <a:spcPct val="100000"/>
                        </a:lnSpc>
                      </a:pPr>
                      <a:r>
                        <a:rPr lang="en-US" sz="1300" b="1" dirty="0">
                          <a:solidFill>
                            <a:schemeClr val="tx1"/>
                          </a:solidFill>
                          <a:latin typeface="Huawei Sans" panose="020C0503030203020204" pitchFamily="34" charset="0"/>
                        </a:rPr>
                        <a:t>CPE</a:t>
                      </a:r>
                    </a:p>
                  </a:txBody>
                  <a:tcPr marL="68535" marR="68535" marT="34268" marB="34268" anchor="ctr">
                    <a:lnL w="28575" cap="flat" cmpd="sng" algn="ctr">
                      <a:solidFill>
                        <a:schemeClr val="tx1"/>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华文细黑"/>
                          <a:cs typeface="宋体"/>
                        </a:defRPr>
                      </a:lvl1pPr>
                      <a:lvl2pPr marL="593900" algn="l" defTabSz="1187798" rtl="0" eaLnBrk="1" latinLnBrk="0" hangingPunct="1">
                        <a:defRPr sz="2338" kern="1200">
                          <a:solidFill>
                            <a:schemeClr val="dk1"/>
                          </a:solidFill>
                          <a:latin typeface="Arial"/>
                          <a:ea typeface="华文细黑"/>
                          <a:cs typeface="宋体"/>
                        </a:defRPr>
                      </a:lvl2pPr>
                      <a:lvl3pPr marL="1187798" algn="l" defTabSz="1187798" rtl="0" eaLnBrk="1" latinLnBrk="0" hangingPunct="1">
                        <a:defRPr sz="2338" kern="1200">
                          <a:solidFill>
                            <a:schemeClr val="dk1"/>
                          </a:solidFill>
                          <a:latin typeface="Arial"/>
                          <a:ea typeface="华文细黑"/>
                          <a:cs typeface="宋体"/>
                        </a:defRPr>
                      </a:lvl3pPr>
                      <a:lvl4pPr marL="1781699" algn="l" defTabSz="1187798" rtl="0" eaLnBrk="1" latinLnBrk="0" hangingPunct="1">
                        <a:defRPr sz="2338" kern="1200">
                          <a:solidFill>
                            <a:schemeClr val="dk1"/>
                          </a:solidFill>
                          <a:latin typeface="Arial"/>
                          <a:ea typeface="华文细黑"/>
                          <a:cs typeface="宋体"/>
                        </a:defRPr>
                      </a:lvl4pPr>
                      <a:lvl5pPr marL="2375598" algn="l" defTabSz="1187798" rtl="0" eaLnBrk="1" latinLnBrk="0" hangingPunct="1">
                        <a:defRPr sz="2338" kern="1200">
                          <a:solidFill>
                            <a:schemeClr val="dk1"/>
                          </a:solidFill>
                          <a:latin typeface="Arial"/>
                          <a:ea typeface="华文细黑"/>
                          <a:cs typeface="宋体"/>
                        </a:defRPr>
                      </a:lvl5pPr>
                      <a:lvl6pPr marL="2969497" algn="l" defTabSz="1187798" rtl="0" eaLnBrk="1" latinLnBrk="0" hangingPunct="1">
                        <a:defRPr sz="2338" kern="1200">
                          <a:solidFill>
                            <a:schemeClr val="dk1"/>
                          </a:solidFill>
                          <a:latin typeface="Arial"/>
                          <a:ea typeface="华文细黑"/>
                          <a:cs typeface="宋体"/>
                        </a:defRPr>
                      </a:lvl6pPr>
                      <a:lvl7pPr marL="3563396" algn="l" defTabSz="1187798" rtl="0" eaLnBrk="1" latinLnBrk="0" hangingPunct="1">
                        <a:defRPr sz="2338" kern="1200">
                          <a:solidFill>
                            <a:schemeClr val="dk1"/>
                          </a:solidFill>
                          <a:latin typeface="Arial"/>
                          <a:ea typeface="华文细黑"/>
                          <a:cs typeface="宋体"/>
                        </a:defRPr>
                      </a:lvl7pPr>
                      <a:lvl8pPr marL="4157297" algn="l" defTabSz="1187798" rtl="0" eaLnBrk="1" latinLnBrk="0" hangingPunct="1">
                        <a:defRPr sz="2338" kern="1200">
                          <a:solidFill>
                            <a:schemeClr val="dk1"/>
                          </a:solidFill>
                          <a:latin typeface="Arial"/>
                          <a:ea typeface="华文细黑"/>
                          <a:cs typeface="宋体"/>
                        </a:defRPr>
                      </a:lvl8pPr>
                      <a:lvl9pPr marL="4751195" algn="l" defTabSz="1187798" rtl="0" eaLnBrk="1" latinLnBrk="0" hangingPunct="1">
                        <a:defRPr sz="2338" kern="1200">
                          <a:solidFill>
                            <a:schemeClr val="dk1"/>
                          </a:solidFill>
                          <a:latin typeface="Arial"/>
                          <a:ea typeface="华文细黑"/>
                          <a:cs typeface="宋体"/>
                        </a:defRPr>
                      </a:lvl9pPr>
                    </a:lstStyle>
                    <a:p>
                      <a:pPr marL="0" algn="l" defTabSz="890492" rtl="0" eaLnBrk="1" fontAlgn="ctr" latinLnBrk="0" hangingPunct="1">
                        <a:lnSpc>
                          <a:spcPct val="100000"/>
                        </a:lnSpc>
                      </a:pPr>
                      <a:r>
                        <a:rPr lang="en-US" sz="1300" dirty="0">
                          <a:solidFill>
                            <a:schemeClr val="tx1"/>
                          </a:solidFill>
                          <a:latin typeface="Huawei Sans" panose="020C0503030203020204" pitchFamily="34" charset="0"/>
                        </a:rPr>
                        <a:t>Is an egress device of an enterprise branch, the headquarters, and a DC.</a:t>
                      </a:r>
                      <a:endParaRPr lang="en-US" altLang="zh-CN" sz="130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35" marR="68535" marT="34268" marB="34268" anchor="ctr">
                    <a:lnL w="12700" cap="flat" cmpd="sng" algn="ctr">
                      <a:solidFill>
                        <a:srgbClr val="1D1D1A"/>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0503">
                <a:tc>
                  <a:txBody>
                    <a:bodyPr/>
                    <a:lstStyle/>
                    <a:p>
                      <a:pPr marL="0" algn="ctr" defTabSz="890492" rtl="0" eaLnBrk="1" fontAlgn="ctr" latinLnBrk="0" hangingPunct="1">
                        <a:lnSpc>
                          <a:spcPct val="100000"/>
                        </a:lnSpc>
                      </a:pPr>
                      <a:r>
                        <a:rPr lang="en-US" sz="1300" b="1" dirty="0">
                          <a:solidFill>
                            <a:schemeClr val="tx1"/>
                          </a:solidFill>
                          <a:latin typeface="Huawei Sans" panose="020C0503030203020204" pitchFamily="34" charset="0"/>
                        </a:rPr>
                        <a:t>SD-WAN gateway</a:t>
                      </a:r>
                    </a:p>
                  </a:txBody>
                  <a:tcPr marL="68535" marR="68535" marT="34268" marB="34268" anchor="ctr">
                    <a:lnL w="28575" cap="flat" cmpd="sng" algn="ctr">
                      <a:solidFill>
                        <a:schemeClr val="tx1"/>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90492" rtl="0" eaLnBrk="1" fontAlgn="ctr" latinLnBrk="0" hangingPunct="1">
                        <a:lnSpc>
                          <a:spcPct val="100000"/>
                        </a:lnSpc>
                        <a:spcBef>
                          <a:spcPts val="0"/>
                        </a:spcBef>
                        <a:spcAft>
                          <a:spcPts val="0"/>
                        </a:spcAft>
                        <a:buClrTx/>
                        <a:buSzTx/>
                        <a:buFontTx/>
                        <a:buNone/>
                        <a:tabLst/>
                        <a:defRPr/>
                      </a:pPr>
                      <a:r>
                        <a:rPr lang="en-US" sz="1300" dirty="0">
                          <a:solidFill>
                            <a:schemeClr val="tx1"/>
                          </a:solidFill>
                          <a:latin typeface="Huawei Sans" panose="020C0503030203020204" pitchFamily="34" charset="0"/>
                        </a:rPr>
                        <a:t>Is an intermediate gateway that connects an SD-WAN network to a non-SD-WAN network.</a:t>
                      </a:r>
                      <a:endParaRPr lang="en-US" altLang="zh-CN" sz="130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35" marR="68535" marT="34268" marB="34268" anchor="ctr">
                    <a:lnL w="12700" cap="flat" cmpd="sng" algn="ctr">
                      <a:solidFill>
                        <a:srgbClr val="1D1D1A"/>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60" name="组合 50">
            <a:extLst>
              <a:ext uri="{FF2B5EF4-FFF2-40B4-BE49-F238E27FC236}">
                <a16:creationId xmlns:a16="http://schemas.microsoft.com/office/drawing/2014/main" id="{ECEC8185-D779-4CA4-AA9A-8BF2237F6FB6}"/>
              </a:ext>
            </a:extLst>
          </p:cNvPr>
          <p:cNvGrpSpPr>
            <a:grpSpLocks noChangeAspect="1"/>
          </p:cNvGrpSpPr>
          <p:nvPr/>
        </p:nvGrpSpPr>
        <p:grpSpPr bwMode="gray">
          <a:xfrm>
            <a:off x="3577837" y="1086823"/>
            <a:ext cx="731004" cy="475204"/>
            <a:chOff x="4137025" y="950913"/>
            <a:chExt cx="1982788" cy="1244599"/>
          </a:xfrm>
        </p:grpSpPr>
        <p:sp>
          <p:nvSpPr>
            <p:cNvPr id="63" name="Freeform 9">
              <a:extLst>
                <a:ext uri="{FF2B5EF4-FFF2-40B4-BE49-F238E27FC236}">
                  <a16:creationId xmlns:a16="http://schemas.microsoft.com/office/drawing/2014/main" id="{8751C36B-C5ED-46B4-B9A4-C0F7FB71E649}"/>
                </a:ext>
              </a:extLst>
            </p:cNvPr>
            <p:cNvSpPr>
              <a:spLocks/>
            </p:cNvSpPr>
            <p:nvPr/>
          </p:nvSpPr>
          <p:spPr bwMode="gray">
            <a:xfrm>
              <a:off x="4137025" y="950913"/>
              <a:ext cx="1982788" cy="1203325"/>
            </a:xfrm>
            <a:custGeom>
              <a:avLst/>
              <a:gdLst>
                <a:gd name="T0" fmla="*/ 1688762 w 526"/>
                <a:gd name="T1" fmla="*/ 1203325 h 320"/>
                <a:gd name="T2" fmla="*/ 1568137 w 526"/>
                <a:gd name="T3" fmla="*/ 1203325 h 320"/>
                <a:gd name="T4" fmla="*/ 1568137 w 526"/>
                <a:gd name="T5" fmla="*/ 1128117 h 320"/>
                <a:gd name="T6" fmla="*/ 1688762 w 526"/>
                <a:gd name="T7" fmla="*/ 1128117 h 320"/>
                <a:gd name="T8" fmla="*/ 1756614 w 526"/>
                <a:gd name="T9" fmla="*/ 1109315 h 320"/>
                <a:gd name="T10" fmla="*/ 1907397 w 526"/>
                <a:gd name="T11" fmla="*/ 800963 h 320"/>
                <a:gd name="T12" fmla="*/ 1522902 w 526"/>
                <a:gd name="T13" fmla="*/ 413643 h 320"/>
                <a:gd name="T14" fmla="*/ 1488976 w 526"/>
                <a:gd name="T15" fmla="*/ 394841 h 320"/>
                <a:gd name="T16" fmla="*/ 946159 w 526"/>
                <a:gd name="T17" fmla="*/ 75208 h 320"/>
                <a:gd name="T18" fmla="*/ 346799 w 526"/>
                <a:gd name="T19" fmla="*/ 541496 h 320"/>
                <a:gd name="T20" fmla="*/ 316643 w 526"/>
                <a:gd name="T21" fmla="*/ 567819 h 320"/>
                <a:gd name="T22" fmla="*/ 75391 w 526"/>
                <a:gd name="T23" fmla="*/ 846088 h 320"/>
                <a:gd name="T24" fmla="*/ 358108 w 526"/>
                <a:gd name="T25" fmla="*/ 1128117 h 320"/>
                <a:gd name="T26" fmla="*/ 1338193 w 526"/>
                <a:gd name="T27" fmla="*/ 1128117 h 320"/>
                <a:gd name="T28" fmla="*/ 1338193 w 526"/>
                <a:gd name="T29" fmla="*/ 1203325 h 320"/>
                <a:gd name="T30" fmla="*/ 358108 w 526"/>
                <a:gd name="T31" fmla="*/ 1203325 h 320"/>
                <a:gd name="T32" fmla="*/ 0 w 526"/>
                <a:gd name="T33" fmla="*/ 846088 h 320"/>
                <a:gd name="T34" fmla="*/ 278947 w 526"/>
                <a:gd name="T35" fmla="*/ 496372 h 320"/>
                <a:gd name="T36" fmla="*/ 946159 w 526"/>
                <a:gd name="T37" fmla="*/ 0 h 320"/>
                <a:gd name="T38" fmla="*/ 1545519 w 526"/>
                <a:gd name="T39" fmla="*/ 338435 h 320"/>
                <a:gd name="T40" fmla="*/ 1982788 w 526"/>
                <a:gd name="T41" fmla="*/ 800963 h 320"/>
                <a:gd name="T42" fmla="*/ 1805619 w 526"/>
                <a:gd name="T43" fmla="*/ 1165721 h 320"/>
                <a:gd name="T44" fmla="*/ 1688762 w 526"/>
                <a:gd name="T45" fmla="*/ 1203325 h 3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6" h="320">
                  <a:moveTo>
                    <a:pt x="448" y="320"/>
                  </a:moveTo>
                  <a:cubicBezTo>
                    <a:pt x="416" y="320"/>
                    <a:pt x="416" y="320"/>
                    <a:pt x="416" y="320"/>
                  </a:cubicBezTo>
                  <a:cubicBezTo>
                    <a:pt x="416" y="300"/>
                    <a:pt x="416" y="300"/>
                    <a:pt x="416" y="300"/>
                  </a:cubicBezTo>
                  <a:cubicBezTo>
                    <a:pt x="448" y="300"/>
                    <a:pt x="448" y="300"/>
                    <a:pt x="448" y="300"/>
                  </a:cubicBezTo>
                  <a:cubicBezTo>
                    <a:pt x="456" y="300"/>
                    <a:pt x="462" y="298"/>
                    <a:pt x="466" y="295"/>
                  </a:cubicBezTo>
                  <a:cubicBezTo>
                    <a:pt x="492" y="274"/>
                    <a:pt x="506" y="244"/>
                    <a:pt x="506" y="213"/>
                  </a:cubicBezTo>
                  <a:cubicBezTo>
                    <a:pt x="506" y="157"/>
                    <a:pt x="460" y="111"/>
                    <a:pt x="404" y="110"/>
                  </a:cubicBezTo>
                  <a:cubicBezTo>
                    <a:pt x="400" y="110"/>
                    <a:pt x="397" y="108"/>
                    <a:pt x="395" y="105"/>
                  </a:cubicBezTo>
                  <a:cubicBezTo>
                    <a:pt x="366" y="53"/>
                    <a:pt x="311" y="20"/>
                    <a:pt x="251" y="20"/>
                  </a:cubicBezTo>
                  <a:cubicBezTo>
                    <a:pt x="176" y="20"/>
                    <a:pt x="111" y="71"/>
                    <a:pt x="92" y="144"/>
                  </a:cubicBezTo>
                  <a:cubicBezTo>
                    <a:pt x="91" y="148"/>
                    <a:pt x="88" y="150"/>
                    <a:pt x="84" y="151"/>
                  </a:cubicBezTo>
                  <a:cubicBezTo>
                    <a:pt x="47" y="156"/>
                    <a:pt x="20" y="188"/>
                    <a:pt x="20" y="225"/>
                  </a:cubicBezTo>
                  <a:cubicBezTo>
                    <a:pt x="20" y="266"/>
                    <a:pt x="53" y="300"/>
                    <a:pt x="95" y="300"/>
                  </a:cubicBezTo>
                  <a:cubicBezTo>
                    <a:pt x="355" y="300"/>
                    <a:pt x="355" y="300"/>
                    <a:pt x="355" y="300"/>
                  </a:cubicBezTo>
                  <a:cubicBezTo>
                    <a:pt x="355" y="320"/>
                    <a:pt x="355" y="320"/>
                    <a:pt x="355" y="320"/>
                  </a:cubicBezTo>
                  <a:cubicBezTo>
                    <a:pt x="95" y="320"/>
                    <a:pt x="95" y="320"/>
                    <a:pt x="95" y="320"/>
                  </a:cubicBezTo>
                  <a:cubicBezTo>
                    <a:pt x="42" y="320"/>
                    <a:pt x="0" y="277"/>
                    <a:pt x="0" y="225"/>
                  </a:cubicBezTo>
                  <a:cubicBezTo>
                    <a:pt x="0" y="181"/>
                    <a:pt x="31" y="142"/>
                    <a:pt x="74" y="132"/>
                  </a:cubicBezTo>
                  <a:cubicBezTo>
                    <a:pt x="97" y="54"/>
                    <a:pt x="169" y="0"/>
                    <a:pt x="251" y="0"/>
                  </a:cubicBezTo>
                  <a:cubicBezTo>
                    <a:pt x="316" y="0"/>
                    <a:pt x="377" y="35"/>
                    <a:pt x="410" y="90"/>
                  </a:cubicBezTo>
                  <a:cubicBezTo>
                    <a:pt x="475" y="94"/>
                    <a:pt x="526" y="148"/>
                    <a:pt x="526" y="213"/>
                  </a:cubicBezTo>
                  <a:cubicBezTo>
                    <a:pt x="526" y="250"/>
                    <a:pt x="509" y="286"/>
                    <a:pt x="479" y="310"/>
                  </a:cubicBezTo>
                  <a:cubicBezTo>
                    <a:pt x="471" y="317"/>
                    <a:pt x="460" y="320"/>
                    <a:pt x="448" y="32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64" name="Oval 10">
              <a:extLst>
                <a:ext uri="{FF2B5EF4-FFF2-40B4-BE49-F238E27FC236}">
                  <a16:creationId xmlns:a16="http://schemas.microsoft.com/office/drawing/2014/main" id="{70B27DAE-096F-4B50-8D01-8B8EAAF138E4}"/>
                </a:ext>
              </a:extLst>
            </p:cNvPr>
            <p:cNvSpPr>
              <a:spLocks noChangeArrowheads="1"/>
            </p:cNvSpPr>
            <p:nvPr/>
          </p:nvSpPr>
          <p:spPr bwMode="gray">
            <a:xfrm>
              <a:off x="5422900" y="2038350"/>
              <a:ext cx="153988" cy="157162"/>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1D1A"/>
                </a:solidFill>
                <a:effectLst/>
                <a:uLnTx/>
                <a:uFillTx/>
                <a:latin typeface="Huawei Sans" panose="020C0503030203020204" pitchFamily="34" charset="0"/>
                <a:ea typeface="+mn-ea"/>
              </a:endParaRPr>
            </a:p>
          </p:txBody>
        </p:sp>
        <p:sp>
          <p:nvSpPr>
            <p:cNvPr id="70" name="Oval 11">
              <a:extLst>
                <a:ext uri="{FF2B5EF4-FFF2-40B4-BE49-F238E27FC236}">
                  <a16:creationId xmlns:a16="http://schemas.microsoft.com/office/drawing/2014/main" id="{663A4BDB-EF2A-4D26-929A-73B9D2DA7911}"/>
                </a:ext>
              </a:extLst>
            </p:cNvPr>
            <p:cNvSpPr>
              <a:spLocks noChangeArrowheads="1"/>
            </p:cNvSpPr>
            <p:nvPr/>
          </p:nvSpPr>
          <p:spPr bwMode="gray">
            <a:xfrm>
              <a:off x="5664200" y="2038350"/>
              <a:ext cx="153988" cy="157162"/>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1D1A"/>
                </a:solidFill>
                <a:effectLst/>
                <a:uLnTx/>
                <a:uFillTx/>
                <a:latin typeface="Huawei Sans" panose="020C0503030203020204" pitchFamily="34" charset="0"/>
                <a:ea typeface="+mn-ea"/>
              </a:endParaRPr>
            </a:p>
          </p:txBody>
        </p:sp>
        <p:sp>
          <p:nvSpPr>
            <p:cNvPr id="71" name="Freeform 12">
              <a:extLst>
                <a:ext uri="{FF2B5EF4-FFF2-40B4-BE49-F238E27FC236}">
                  <a16:creationId xmlns:a16="http://schemas.microsoft.com/office/drawing/2014/main" id="{B429255A-B6D6-4FD5-8EEF-9C453776257D}"/>
                </a:ext>
              </a:extLst>
            </p:cNvPr>
            <p:cNvSpPr>
              <a:spLocks/>
            </p:cNvSpPr>
            <p:nvPr/>
          </p:nvSpPr>
          <p:spPr bwMode="gray">
            <a:xfrm>
              <a:off x="5102225" y="1211263"/>
              <a:ext cx="406400" cy="750887"/>
            </a:xfrm>
            <a:custGeom>
              <a:avLst/>
              <a:gdLst>
                <a:gd name="T0" fmla="*/ 316089 w 108"/>
                <a:gd name="T1" fmla="*/ 289091 h 200"/>
                <a:gd name="T2" fmla="*/ 312326 w 108"/>
                <a:gd name="T3" fmla="*/ 285337 h 200"/>
                <a:gd name="T4" fmla="*/ 289748 w 108"/>
                <a:gd name="T5" fmla="*/ 236529 h 200"/>
                <a:gd name="T6" fmla="*/ 316089 w 108"/>
                <a:gd name="T7" fmla="*/ 206494 h 200"/>
                <a:gd name="T8" fmla="*/ 316089 w 108"/>
                <a:gd name="T9" fmla="*/ 127651 h 200"/>
                <a:gd name="T10" fmla="*/ 237067 w 108"/>
                <a:gd name="T11" fmla="*/ 71334 h 200"/>
                <a:gd name="T12" fmla="*/ 173096 w 108"/>
                <a:gd name="T13" fmla="*/ 112633 h 200"/>
                <a:gd name="T14" fmla="*/ 169333 w 108"/>
                <a:gd name="T15" fmla="*/ 112633 h 200"/>
                <a:gd name="T16" fmla="*/ 120415 w 108"/>
                <a:gd name="T17" fmla="*/ 93861 h 200"/>
                <a:gd name="T18" fmla="*/ 112889 w 108"/>
                <a:gd name="T19" fmla="*/ 86352 h 200"/>
                <a:gd name="T20" fmla="*/ 56444 w 108"/>
                <a:gd name="T21" fmla="*/ 0 h 200"/>
                <a:gd name="T22" fmla="*/ 0 w 108"/>
                <a:gd name="T23" fmla="*/ 30035 h 200"/>
                <a:gd name="T24" fmla="*/ 52681 w 108"/>
                <a:gd name="T25" fmla="*/ 60071 h 200"/>
                <a:gd name="T26" fmla="*/ 97837 w 108"/>
                <a:gd name="T27" fmla="*/ 150177 h 200"/>
                <a:gd name="T28" fmla="*/ 169333 w 108"/>
                <a:gd name="T29" fmla="*/ 172704 h 200"/>
                <a:gd name="T30" fmla="*/ 237067 w 108"/>
                <a:gd name="T31" fmla="*/ 135160 h 200"/>
                <a:gd name="T32" fmla="*/ 248356 w 108"/>
                <a:gd name="T33" fmla="*/ 187722 h 200"/>
                <a:gd name="T34" fmla="*/ 252119 w 108"/>
                <a:gd name="T35" fmla="*/ 304109 h 200"/>
                <a:gd name="T36" fmla="*/ 346193 w 108"/>
                <a:gd name="T37" fmla="*/ 352917 h 200"/>
                <a:gd name="T38" fmla="*/ 316089 w 108"/>
                <a:gd name="T39" fmla="*/ 397970 h 200"/>
                <a:gd name="T40" fmla="*/ 237067 w 108"/>
                <a:gd name="T41" fmla="*/ 484322 h 200"/>
                <a:gd name="T42" fmla="*/ 267170 w 108"/>
                <a:gd name="T43" fmla="*/ 578183 h 200"/>
                <a:gd name="T44" fmla="*/ 218252 w 108"/>
                <a:gd name="T45" fmla="*/ 593201 h 200"/>
                <a:gd name="T46" fmla="*/ 139230 w 108"/>
                <a:gd name="T47" fmla="*/ 578183 h 200"/>
                <a:gd name="T48" fmla="*/ 52681 w 108"/>
                <a:gd name="T49" fmla="*/ 660781 h 200"/>
                <a:gd name="T50" fmla="*/ 30104 w 108"/>
                <a:gd name="T51" fmla="*/ 687062 h 200"/>
                <a:gd name="T52" fmla="*/ 30104 w 108"/>
                <a:gd name="T53" fmla="*/ 750887 h 200"/>
                <a:gd name="T54" fmla="*/ 112889 w 108"/>
                <a:gd name="T55" fmla="*/ 690816 h 200"/>
                <a:gd name="T56" fmla="*/ 116652 w 108"/>
                <a:gd name="T57" fmla="*/ 657026 h 200"/>
                <a:gd name="T58" fmla="*/ 165570 w 108"/>
                <a:gd name="T59" fmla="*/ 634500 h 200"/>
                <a:gd name="T60" fmla="*/ 169333 w 108"/>
                <a:gd name="T61" fmla="*/ 634500 h 200"/>
                <a:gd name="T62" fmla="*/ 195674 w 108"/>
                <a:gd name="T63" fmla="*/ 657026 h 200"/>
                <a:gd name="T64" fmla="*/ 278459 w 108"/>
                <a:gd name="T65" fmla="*/ 657026 h 200"/>
                <a:gd name="T66" fmla="*/ 331141 w 108"/>
                <a:gd name="T67" fmla="*/ 578183 h 200"/>
                <a:gd name="T68" fmla="*/ 293511 w 108"/>
                <a:gd name="T69" fmla="*/ 518112 h 200"/>
                <a:gd name="T70" fmla="*/ 293511 w 108"/>
                <a:gd name="T71" fmla="*/ 506849 h 200"/>
                <a:gd name="T72" fmla="*/ 312326 w 108"/>
                <a:gd name="T73" fmla="*/ 461796 h 200"/>
                <a:gd name="T74" fmla="*/ 349956 w 108"/>
                <a:gd name="T75" fmla="*/ 458041 h 200"/>
                <a:gd name="T76" fmla="*/ 406400 w 108"/>
                <a:gd name="T77" fmla="*/ 345408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8" h="200">
                  <a:moveTo>
                    <a:pt x="93" y="77"/>
                  </a:moveTo>
                  <a:cubicBezTo>
                    <a:pt x="84" y="77"/>
                    <a:pt x="84" y="77"/>
                    <a:pt x="84" y="77"/>
                  </a:cubicBezTo>
                  <a:cubicBezTo>
                    <a:pt x="84" y="77"/>
                    <a:pt x="83" y="77"/>
                    <a:pt x="83" y="76"/>
                  </a:cubicBezTo>
                  <a:cubicBezTo>
                    <a:pt x="83" y="76"/>
                    <a:pt x="83" y="76"/>
                    <a:pt x="83" y="76"/>
                  </a:cubicBezTo>
                  <a:cubicBezTo>
                    <a:pt x="78" y="64"/>
                    <a:pt x="78" y="64"/>
                    <a:pt x="78" y="64"/>
                  </a:cubicBezTo>
                  <a:cubicBezTo>
                    <a:pt x="78" y="63"/>
                    <a:pt x="78" y="63"/>
                    <a:pt x="77" y="63"/>
                  </a:cubicBezTo>
                  <a:cubicBezTo>
                    <a:pt x="77" y="63"/>
                    <a:pt x="77" y="62"/>
                    <a:pt x="78" y="61"/>
                  </a:cubicBezTo>
                  <a:cubicBezTo>
                    <a:pt x="84" y="55"/>
                    <a:pt x="84" y="55"/>
                    <a:pt x="84" y="55"/>
                  </a:cubicBezTo>
                  <a:cubicBezTo>
                    <a:pt x="87" y="53"/>
                    <a:pt x="88" y="49"/>
                    <a:pt x="88" y="45"/>
                  </a:cubicBezTo>
                  <a:cubicBezTo>
                    <a:pt x="88" y="41"/>
                    <a:pt x="87" y="37"/>
                    <a:pt x="84" y="34"/>
                  </a:cubicBezTo>
                  <a:cubicBezTo>
                    <a:pt x="74" y="24"/>
                    <a:pt x="74" y="24"/>
                    <a:pt x="74" y="24"/>
                  </a:cubicBezTo>
                  <a:cubicBezTo>
                    <a:pt x="71" y="21"/>
                    <a:pt x="67" y="19"/>
                    <a:pt x="63" y="19"/>
                  </a:cubicBezTo>
                  <a:cubicBezTo>
                    <a:pt x="59" y="19"/>
                    <a:pt x="55" y="21"/>
                    <a:pt x="52" y="24"/>
                  </a:cubicBezTo>
                  <a:cubicBezTo>
                    <a:pt x="46" y="30"/>
                    <a:pt x="46" y="30"/>
                    <a:pt x="46" y="30"/>
                  </a:cubicBezTo>
                  <a:cubicBezTo>
                    <a:pt x="46" y="30"/>
                    <a:pt x="46" y="30"/>
                    <a:pt x="45" y="30"/>
                  </a:cubicBezTo>
                  <a:cubicBezTo>
                    <a:pt x="45" y="30"/>
                    <a:pt x="45" y="30"/>
                    <a:pt x="45" y="30"/>
                  </a:cubicBezTo>
                  <a:cubicBezTo>
                    <a:pt x="44" y="30"/>
                    <a:pt x="44" y="30"/>
                    <a:pt x="44" y="30"/>
                  </a:cubicBezTo>
                  <a:cubicBezTo>
                    <a:pt x="32" y="25"/>
                    <a:pt x="32" y="25"/>
                    <a:pt x="32" y="25"/>
                  </a:cubicBezTo>
                  <a:cubicBezTo>
                    <a:pt x="32" y="25"/>
                    <a:pt x="32" y="25"/>
                    <a:pt x="31" y="25"/>
                  </a:cubicBezTo>
                  <a:cubicBezTo>
                    <a:pt x="31" y="24"/>
                    <a:pt x="30" y="24"/>
                    <a:pt x="30" y="23"/>
                  </a:cubicBezTo>
                  <a:cubicBezTo>
                    <a:pt x="30" y="15"/>
                    <a:pt x="30" y="15"/>
                    <a:pt x="30" y="15"/>
                  </a:cubicBezTo>
                  <a:cubicBezTo>
                    <a:pt x="30" y="6"/>
                    <a:pt x="23" y="0"/>
                    <a:pt x="15" y="0"/>
                  </a:cubicBezTo>
                  <a:cubicBezTo>
                    <a:pt x="8" y="0"/>
                    <a:pt x="8" y="0"/>
                    <a:pt x="8" y="0"/>
                  </a:cubicBezTo>
                  <a:cubicBezTo>
                    <a:pt x="3" y="0"/>
                    <a:pt x="0" y="3"/>
                    <a:pt x="0" y="8"/>
                  </a:cubicBezTo>
                  <a:cubicBezTo>
                    <a:pt x="0" y="12"/>
                    <a:pt x="3" y="16"/>
                    <a:pt x="8" y="16"/>
                  </a:cubicBezTo>
                  <a:cubicBezTo>
                    <a:pt x="14" y="16"/>
                    <a:pt x="14" y="16"/>
                    <a:pt x="14" y="16"/>
                  </a:cubicBezTo>
                  <a:cubicBezTo>
                    <a:pt x="14" y="23"/>
                    <a:pt x="14" y="23"/>
                    <a:pt x="14" y="23"/>
                  </a:cubicBezTo>
                  <a:cubicBezTo>
                    <a:pt x="14" y="31"/>
                    <a:pt x="19" y="38"/>
                    <a:pt x="26" y="40"/>
                  </a:cubicBezTo>
                  <a:cubicBezTo>
                    <a:pt x="37" y="45"/>
                    <a:pt x="37" y="45"/>
                    <a:pt x="37" y="45"/>
                  </a:cubicBezTo>
                  <a:cubicBezTo>
                    <a:pt x="39" y="46"/>
                    <a:pt x="42" y="46"/>
                    <a:pt x="45" y="46"/>
                  </a:cubicBezTo>
                  <a:cubicBezTo>
                    <a:pt x="50" y="46"/>
                    <a:pt x="54" y="45"/>
                    <a:pt x="58" y="41"/>
                  </a:cubicBezTo>
                  <a:cubicBezTo>
                    <a:pt x="63" y="36"/>
                    <a:pt x="63" y="36"/>
                    <a:pt x="63" y="36"/>
                  </a:cubicBezTo>
                  <a:cubicBezTo>
                    <a:pt x="71" y="45"/>
                    <a:pt x="71" y="45"/>
                    <a:pt x="71" y="45"/>
                  </a:cubicBezTo>
                  <a:cubicBezTo>
                    <a:pt x="66" y="50"/>
                    <a:pt x="66" y="50"/>
                    <a:pt x="66" y="50"/>
                  </a:cubicBezTo>
                  <a:cubicBezTo>
                    <a:pt x="61" y="55"/>
                    <a:pt x="60" y="64"/>
                    <a:pt x="63" y="70"/>
                  </a:cubicBezTo>
                  <a:cubicBezTo>
                    <a:pt x="67" y="81"/>
                    <a:pt x="67" y="81"/>
                    <a:pt x="67" y="81"/>
                  </a:cubicBezTo>
                  <a:cubicBezTo>
                    <a:pt x="70" y="88"/>
                    <a:pt x="77" y="94"/>
                    <a:pt x="84" y="94"/>
                  </a:cubicBezTo>
                  <a:cubicBezTo>
                    <a:pt x="92" y="94"/>
                    <a:pt x="92" y="94"/>
                    <a:pt x="92" y="94"/>
                  </a:cubicBezTo>
                  <a:cubicBezTo>
                    <a:pt x="92" y="106"/>
                    <a:pt x="92" y="106"/>
                    <a:pt x="92" y="106"/>
                  </a:cubicBezTo>
                  <a:cubicBezTo>
                    <a:pt x="84" y="106"/>
                    <a:pt x="84" y="106"/>
                    <a:pt x="84" y="106"/>
                  </a:cubicBezTo>
                  <a:cubicBezTo>
                    <a:pt x="77" y="106"/>
                    <a:pt x="70" y="111"/>
                    <a:pt x="67" y="118"/>
                  </a:cubicBezTo>
                  <a:cubicBezTo>
                    <a:pt x="63" y="129"/>
                    <a:pt x="63" y="129"/>
                    <a:pt x="63" y="129"/>
                  </a:cubicBezTo>
                  <a:cubicBezTo>
                    <a:pt x="60" y="135"/>
                    <a:pt x="61" y="144"/>
                    <a:pt x="66" y="149"/>
                  </a:cubicBezTo>
                  <a:cubicBezTo>
                    <a:pt x="71" y="154"/>
                    <a:pt x="71" y="154"/>
                    <a:pt x="71" y="154"/>
                  </a:cubicBezTo>
                  <a:cubicBezTo>
                    <a:pt x="63" y="163"/>
                    <a:pt x="63" y="163"/>
                    <a:pt x="63" y="163"/>
                  </a:cubicBezTo>
                  <a:cubicBezTo>
                    <a:pt x="58" y="158"/>
                    <a:pt x="58" y="158"/>
                    <a:pt x="58" y="158"/>
                  </a:cubicBezTo>
                  <a:cubicBezTo>
                    <a:pt x="54" y="155"/>
                    <a:pt x="50" y="153"/>
                    <a:pt x="45" y="153"/>
                  </a:cubicBezTo>
                  <a:cubicBezTo>
                    <a:pt x="42" y="153"/>
                    <a:pt x="39" y="153"/>
                    <a:pt x="37" y="154"/>
                  </a:cubicBezTo>
                  <a:cubicBezTo>
                    <a:pt x="26" y="159"/>
                    <a:pt x="26" y="159"/>
                    <a:pt x="26" y="159"/>
                  </a:cubicBezTo>
                  <a:cubicBezTo>
                    <a:pt x="19" y="161"/>
                    <a:pt x="14" y="169"/>
                    <a:pt x="14" y="176"/>
                  </a:cubicBezTo>
                  <a:cubicBezTo>
                    <a:pt x="14" y="183"/>
                    <a:pt x="14" y="183"/>
                    <a:pt x="14" y="183"/>
                  </a:cubicBezTo>
                  <a:cubicBezTo>
                    <a:pt x="8" y="183"/>
                    <a:pt x="8" y="183"/>
                    <a:pt x="8" y="183"/>
                  </a:cubicBezTo>
                  <a:cubicBezTo>
                    <a:pt x="3" y="183"/>
                    <a:pt x="0" y="187"/>
                    <a:pt x="0" y="191"/>
                  </a:cubicBezTo>
                  <a:cubicBezTo>
                    <a:pt x="0" y="196"/>
                    <a:pt x="3" y="200"/>
                    <a:pt x="8" y="200"/>
                  </a:cubicBezTo>
                  <a:cubicBezTo>
                    <a:pt x="15" y="200"/>
                    <a:pt x="15" y="200"/>
                    <a:pt x="15" y="200"/>
                  </a:cubicBezTo>
                  <a:cubicBezTo>
                    <a:pt x="23" y="200"/>
                    <a:pt x="30" y="193"/>
                    <a:pt x="30" y="184"/>
                  </a:cubicBezTo>
                  <a:cubicBezTo>
                    <a:pt x="30" y="176"/>
                    <a:pt x="30" y="176"/>
                    <a:pt x="30" y="176"/>
                  </a:cubicBezTo>
                  <a:cubicBezTo>
                    <a:pt x="30" y="175"/>
                    <a:pt x="31" y="175"/>
                    <a:pt x="31" y="175"/>
                  </a:cubicBezTo>
                  <a:cubicBezTo>
                    <a:pt x="31" y="174"/>
                    <a:pt x="32" y="174"/>
                    <a:pt x="32" y="174"/>
                  </a:cubicBezTo>
                  <a:cubicBezTo>
                    <a:pt x="44" y="169"/>
                    <a:pt x="44" y="169"/>
                    <a:pt x="44" y="169"/>
                  </a:cubicBezTo>
                  <a:cubicBezTo>
                    <a:pt x="44" y="169"/>
                    <a:pt x="44" y="169"/>
                    <a:pt x="45" y="169"/>
                  </a:cubicBezTo>
                  <a:cubicBezTo>
                    <a:pt x="45" y="169"/>
                    <a:pt x="45" y="169"/>
                    <a:pt x="45" y="169"/>
                  </a:cubicBezTo>
                  <a:cubicBezTo>
                    <a:pt x="46" y="169"/>
                    <a:pt x="46" y="169"/>
                    <a:pt x="46" y="169"/>
                  </a:cubicBezTo>
                  <a:cubicBezTo>
                    <a:pt x="52" y="175"/>
                    <a:pt x="52" y="175"/>
                    <a:pt x="52" y="175"/>
                  </a:cubicBezTo>
                  <a:cubicBezTo>
                    <a:pt x="55" y="178"/>
                    <a:pt x="59" y="180"/>
                    <a:pt x="63" y="180"/>
                  </a:cubicBezTo>
                  <a:cubicBezTo>
                    <a:pt x="67" y="180"/>
                    <a:pt x="71" y="178"/>
                    <a:pt x="74" y="175"/>
                  </a:cubicBezTo>
                  <a:cubicBezTo>
                    <a:pt x="84" y="165"/>
                    <a:pt x="84" y="165"/>
                    <a:pt x="84" y="165"/>
                  </a:cubicBezTo>
                  <a:cubicBezTo>
                    <a:pt x="87" y="162"/>
                    <a:pt x="88" y="159"/>
                    <a:pt x="88" y="154"/>
                  </a:cubicBezTo>
                  <a:cubicBezTo>
                    <a:pt x="88" y="150"/>
                    <a:pt x="87" y="147"/>
                    <a:pt x="84" y="144"/>
                  </a:cubicBezTo>
                  <a:cubicBezTo>
                    <a:pt x="78" y="138"/>
                    <a:pt x="78" y="138"/>
                    <a:pt x="78" y="138"/>
                  </a:cubicBezTo>
                  <a:cubicBezTo>
                    <a:pt x="77" y="137"/>
                    <a:pt x="77" y="136"/>
                    <a:pt x="77" y="136"/>
                  </a:cubicBezTo>
                  <a:cubicBezTo>
                    <a:pt x="78" y="136"/>
                    <a:pt x="78" y="136"/>
                    <a:pt x="78" y="135"/>
                  </a:cubicBezTo>
                  <a:cubicBezTo>
                    <a:pt x="83" y="124"/>
                    <a:pt x="83" y="124"/>
                    <a:pt x="83" y="124"/>
                  </a:cubicBezTo>
                  <a:cubicBezTo>
                    <a:pt x="83" y="123"/>
                    <a:pt x="83" y="123"/>
                    <a:pt x="83" y="123"/>
                  </a:cubicBezTo>
                  <a:cubicBezTo>
                    <a:pt x="83" y="123"/>
                    <a:pt x="84" y="122"/>
                    <a:pt x="84" y="122"/>
                  </a:cubicBezTo>
                  <a:cubicBezTo>
                    <a:pt x="93" y="122"/>
                    <a:pt x="93" y="122"/>
                    <a:pt x="93" y="122"/>
                  </a:cubicBezTo>
                  <a:cubicBezTo>
                    <a:pt x="101" y="122"/>
                    <a:pt x="108" y="115"/>
                    <a:pt x="108" y="107"/>
                  </a:cubicBezTo>
                  <a:cubicBezTo>
                    <a:pt x="108" y="92"/>
                    <a:pt x="108" y="92"/>
                    <a:pt x="108" y="92"/>
                  </a:cubicBezTo>
                  <a:cubicBezTo>
                    <a:pt x="108" y="84"/>
                    <a:pt x="101" y="77"/>
                    <a:pt x="93" y="7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85" name="Freeform 13">
              <a:extLst>
                <a:ext uri="{FF2B5EF4-FFF2-40B4-BE49-F238E27FC236}">
                  <a16:creationId xmlns:a16="http://schemas.microsoft.com/office/drawing/2014/main" id="{582AE119-7621-42E1-9540-F527D3D6CD4F}"/>
                </a:ext>
              </a:extLst>
            </p:cNvPr>
            <p:cNvSpPr>
              <a:spLocks/>
            </p:cNvSpPr>
            <p:nvPr/>
          </p:nvSpPr>
          <p:spPr bwMode="gray">
            <a:xfrm>
              <a:off x="5102225" y="1420813"/>
              <a:ext cx="192088" cy="327025"/>
            </a:xfrm>
            <a:custGeom>
              <a:avLst/>
              <a:gdLst>
                <a:gd name="T0" fmla="*/ 30131 w 51"/>
                <a:gd name="T1" fmla="*/ 266882 h 87"/>
                <a:gd name="T2" fmla="*/ 0 w 51"/>
                <a:gd name="T3" fmla="*/ 296954 h 87"/>
                <a:gd name="T4" fmla="*/ 30131 w 51"/>
                <a:gd name="T5" fmla="*/ 327025 h 87"/>
                <a:gd name="T6" fmla="*/ 192088 w 51"/>
                <a:gd name="T7" fmla="*/ 165392 h 87"/>
                <a:gd name="T8" fmla="*/ 30131 w 51"/>
                <a:gd name="T9" fmla="*/ 0 h 87"/>
                <a:gd name="T10" fmla="*/ 0 w 51"/>
                <a:gd name="T11" fmla="*/ 30071 h 87"/>
                <a:gd name="T12" fmla="*/ 30131 w 51"/>
                <a:gd name="T13" fmla="*/ 60143 h 87"/>
                <a:gd name="T14" fmla="*/ 131825 w 51"/>
                <a:gd name="T15" fmla="*/ 165392 h 87"/>
                <a:gd name="T16" fmla="*/ 30131 w 51"/>
                <a:gd name="T17" fmla="*/ 266882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87">
                  <a:moveTo>
                    <a:pt x="8" y="71"/>
                  </a:moveTo>
                  <a:cubicBezTo>
                    <a:pt x="4" y="71"/>
                    <a:pt x="0" y="74"/>
                    <a:pt x="0" y="79"/>
                  </a:cubicBezTo>
                  <a:cubicBezTo>
                    <a:pt x="0" y="83"/>
                    <a:pt x="4" y="87"/>
                    <a:pt x="8" y="87"/>
                  </a:cubicBezTo>
                  <a:cubicBezTo>
                    <a:pt x="32" y="87"/>
                    <a:pt x="51" y="68"/>
                    <a:pt x="51" y="44"/>
                  </a:cubicBezTo>
                  <a:cubicBezTo>
                    <a:pt x="51" y="20"/>
                    <a:pt x="32" y="0"/>
                    <a:pt x="8" y="0"/>
                  </a:cubicBezTo>
                  <a:cubicBezTo>
                    <a:pt x="4" y="0"/>
                    <a:pt x="0" y="4"/>
                    <a:pt x="0" y="8"/>
                  </a:cubicBezTo>
                  <a:cubicBezTo>
                    <a:pt x="0" y="13"/>
                    <a:pt x="4" y="16"/>
                    <a:pt x="8" y="16"/>
                  </a:cubicBezTo>
                  <a:cubicBezTo>
                    <a:pt x="23" y="16"/>
                    <a:pt x="35" y="29"/>
                    <a:pt x="35" y="44"/>
                  </a:cubicBezTo>
                  <a:cubicBezTo>
                    <a:pt x="35" y="59"/>
                    <a:pt x="23" y="71"/>
                    <a:pt x="8" y="7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100" name="Freeform 14">
              <a:extLst>
                <a:ext uri="{FF2B5EF4-FFF2-40B4-BE49-F238E27FC236}">
                  <a16:creationId xmlns:a16="http://schemas.microsoft.com/office/drawing/2014/main" id="{9EEC0C72-5169-4F1D-B6A6-2741F94A66E0}"/>
                </a:ext>
              </a:extLst>
            </p:cNvPr>
            <p:cNvSpPr>
              <a:spLocks noEditPoints="1"/>
            </p:cNvSpPr>
            <p:nvPr/>
          </p:nvSpPr>
          <p:spPr bwMode="gray">
            <a:xfrm>
              <a:off x="4656138" y="1211263"/>
              <a:ext cx="415925" cy="750887"/>
            </a:xfrm>
            <a:custGeom>
              <a:avLst/>
              <a:gdLst>
                <a:gd name="T0" fmla="*/ 317615 w 110"/>
                <a:gd name="T1" fmla="*/ 0 h 200"/>
                <a:gd name="T2" fmla="*/ 196619 w 110"/>
                <a:gd name="T3" fmla="*/ 75089 h 200"/>
                <a:gd name="T4" fmla="*/ 86966 w 110"/>
                <a:gd name="T5" fmla="*/ 221512 h 200"/>
                <a:gd name="T6" fmla="*/ 68060 w 110"/>
                <a:gd name="T7" fmla="*/ 458041 h 200"/>
                <a:gd name="T8" fmla="*/ 196619 w 110"/>
                <a:gd name="T9" fmla="*/ 679553 h 200"/>
                <a:gd name="T10" fmla="*/ 302491 w 110"/>
                <a:gd name="T11" fmla="*/ 750887 h 200"/>
                <a:gd name="T12" fmla="*/ 381895 w 110"/>
                <a:gd name="T13" fmla="*/ 717097 h 200"/>
                <a:gd name="T14" fmla="*/ 415925 w 110"/>
                <a:gd name="T15" fmla="*/ 638254 h 200"/>
                <a:gd name="T16" fmla="*/ 415925 w 110"/>
                <a:gd name="T17" fmla="*/ 93861 h 200"/>
                <a:gd name="T18" fmla="*/ 415925 w 110"/>
                <a:gd name="T19" fmla="*/ 93861 h 200"/>
                <a:gd name="T20" fmla="*/ 302491 w 110"/>
                <a:gd name="T21" fmla="*/ 322881 h 200"/>
                <a:gd name="T22" fmla="*/ 336521 w 110"/>
                <a:gd name="T23" fmla="*/ 529375 h 200"/>
                <a:gd name="T24" fmla="*/ 336521 w 110"/>
                <a:gd name="T25" fmla="*/ 529375 h 200"/>
                <a:gd name="T26" fmla="*/ 196619 w 110"/>
                <a:gd name="T27" fmla="*/ 300355 h 200"/>
                <a:gd name="T28" fmla="*/ 223087 w 110"/>
                <a:gd name="T29" fmla="*/ 274074 h 200"/>
                <a:gd name="T30" fmla="*/ 196619 w 110"/>
                <a:gd name="T31" fmla="*/ 247793 h 200"/>
                <a:gd name="T32" fmla="*/ 147464 w 110"/>
                <a:gd name="T33" fmla="*/ 221512 h 200"/>
                <a:gd name="T34" fmla="*/ 196619 w 110"/>
                <a:gd name="T35" fmla="*/ 127651 h 200"/>
                <a:gd name="T36" fmla="*/ 317615 w 110"/>
                <a:gd name="T37" fmla="*/ 191476 h 200"/>
                <a:gd name="T38" fmla="*/ 340302 w 110"/>
                <a:gd name="T39" fmla="*/ 183967 h 200"/>
                <a:gd name="T40" fmla="*/ 340302 w 110"/>
                <a:gd name="T41" fmla="*/ 146423 h 200"/>
                <a:gd name="T42" fmla="*/ 276023 w 110"/>
                <a:gd name="T43" fmla="*/ 93861 h 200"/>
                <a:gd name="T44" fmla="*/ 362989 w 110"/>
                <a:gd name="T45" fmla="*/ 93861 h 200"/>
                <a:gd name="T46" fmla="*/ 362989 w 110"/>
                <a:gd name="T47" fmla="*/ 232775 h 200"/>
                <a:gd name="T48" fmla="*/ 302491 w 110"/>
                <a:gd name="T49" fmla="*/ 277828 h 200"/>
                <a:gd name="T50" fmla="*/ 276023 w 110"/>
                <a:gd name="T51" fmla="*/ 304109 h 200"/>
                <a:gd name="T52" fmla="*/ 302491 w 110"/>
                <a:gd name="T53" fmla="*/ 330390 h 200"/>
                <a:gd name="T54" fmla="*/ 362989 w 110"/>
                <a:gd name="T55" fmla="*/ 319127 h 200"/>
                <a:gd name="T56" fmla="*/ 336521 w 110"/>
                <a:gd name="T57" fmla="*/ 488077 h 200"/>
                <a:gd name="T58" fmla="*/ 310053 w 110"/>
                <a:gd name="T59" fmla="*/ 514358 h 200"/>
                <a:gd name="T60" fmla="*/ 336521 w 110"/>
                <a:gd name="T61" fmla="*/ 540639 h 200"/>
                <a:gd name="T62" fmla="*/ 362989 w 110"/>
                <a:gd name="T63" fmla="*/ 536884 h 200"/>
                <a:gd name="T64" fmla="*/ 344083 w 110"/>
                <a:gd name="T65" fmla="*/ 679553 h 200"/>
                <a:gd name="T66" fmla="*/ 257117 w 110"/>
                <a:gd name="T67" fmla="*/ 679553 h 200"/>
                <a:gd name="T68" fmla="*/ 268461 w 110"/>
                <a:gd name="T69" fmla="*/ 574429 h 200"/>
                <a:gd name="T70" fmla="*/ 219306 w 110"/>
                <a:gd name="T71" fmla="*/ 555656 h 200"/>
                <a:gd name="T72" fmla="*/ 128559 w 110"/>
                <a:gd name="T73" fmla="*/ 596955 h 200"/>
                <a:gd name="T74" fmla="*/ 128559 w 110"/>
                <a:gd name="T75" fmla="*/ 461796 h 200"/>
                <a:gd name="T76" fmla="*/ 264680 w 110"/>
                <a:gd name="T77" fmla="*/ 461796 h 200"/>
                <a:gd name="T78" fmla="*/ 302491 w 110"/>
                <a:gd name="T79" fmla="*/ 461796 h 200"/>
                <a:gd name="T80" fmla="*/ 302491 w 110"/>
                <a:gd name="T81" fmla="*/ 424251 h 200"/>
                <a:gd name="T82" fmla="*/ 102091 w 110"/>
                <a:gd name="T83" fmla="*/ 416742 h 200"/>
                <a:gd name="T84" fmla="*/ 113434 w 110"/>
                <a:gd name="T85" fmla="*/ 266565 h 200"/>
                <a:gd name="T86" fmla="*/ 302491 w 110"/>
                <a:gd name="T87" fmla="*/ 739624 h 2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0" h="200">
                  <a:moveTo>
                    <a:pt x="110" y="25"/>
                  </a:moveTo>
                  <a:cubicBezTo>
                    <a:pt x="110" y="11"/>
                    <a:pt x="99" y="0"/>
                    <a:pt x="84" y="0"/>
                  </a:cubicBezTo>
                  <a:cubicBezTo>
                    <a:pt x="72" y="0"/>
                    <a:pt x="61" y="9"/>
                    <a:pt x="59" y="20"/>
                  </a:cubicBezTo>
                  <a:cubicBezTo>
                    <a:pt x="57" y="20"/>
                    <a:pt x="54" y="20"/>
                    <a:pt x="52" y="20"/>
                  </a:cubicBezTo>
                  <a:cubicBezTo>
                    <a:pt x="35" y="20"/>
                    <a:pt x="22" y="33"/>
                    <a:pt x="22" y="50"/>
                  </a:cubicBezTo>
                  <a:cubicBezTo>
                    <a:pt x="22" y="53"/>
                    <a:pt x="22" y="56"/>
                    <a:pt x="23" y="59"/>
                  </a:cubicBezTo>
                  <a:cubicBezTo>
                    <a:pt x="10" y="64"/>
                    <a:pt x="0" y="76"/>
                    <a:pt x="0" y="91"/>
                  </a:cubicBezTo>
                  <a:cubicBezTo>
                    <a:pt x="0" y="104"/>
                    <a:pt x="7" y="116"/>
                    <a:pt x="18" y="122"/>
                  </a:cubicBezTo>
                  <a:cubicBezTo>
                    <a:pt x="9" y="137"/>
                    <a:pt x="11" y="156"/>
                    <a:pt x="24" y="169"/>
                  </a:cubicBezTo>
                  <a:cubicBezTo>
                    <a:pt x="31" y="177"/>
                    <a:pt x="41" y="181"/>
                    <a:pt x="52" y="181"/>
                  </a:cubicBezTo>
                  <a:cubicBezTo>
                    <a:pt x="53" y="185"/>
                    <a:pt x="56" y="188"/>
                    <a:pt x="58" y="191"/>
                  </a:cubicBezTo>
                  <a:cubicBezTo>
                    <a:pt x="64" y="196"/>
                    <a:pt x="72" y="200"/>
                    <a:pt x="80" y="200"/>
                  </a:cubicBezTo>
                  <a:cubicBezTo>
                    <a:pt x="80" y="200"/>
                    <a:pt x="80" y="200"/>
                    <a:pt x="80" y="200"/>
                  </a:cubicBezTo>
                  <a:cubicBezTo>
                    <a:pt x="88" y="200"/>
                    <a:pt x="96" y="196"/>
                    <a:pt x="101" y="191"/>
                  </a:cubicBezTo>
                  <a:cubicBezTo>
                    <a:pt x="107" y="185"/>
                    <a:pt x="110" y="178"/>
                    <a:pt x="110" y="170"/>
                  </a:cubicBezTo>
                  <a:cubicBezTo>
                    <a:pt x="110" y="170"/>
                    <a:pt x="110" y="170"/>
                    <a:pt x="110" y="170"/>
                  </a:cubicBezTo>
                  <a:cubicBezTo>
                    <a:pt x="110" y="170"/>
                    <a:pt x="110" y="170"/>
                    <a:pt x="110" y="170"/>
                  </a:cubicBezTo>
                  <a:cubicBezTo>
                    <a:pt x="110" y="25"/>
                    <a:pt x="110" y="25"/>
                    <a:pt x="110" y="25"/>
                  </a:cubicBezTo>
                  <a:cubicBezTo>
                    <a:pt x="110" y="25"/>
                    <a:pt x="110" y="25"/>
                    <a:pt x="110" y="25"/>
                  </a:cubicBezTo>
                  <a:cubicBezTo>
                    <a:pt x="110" y="25"/>
                    <a:pt x="110" y="25"/>
                    <a:pt x="110" y="25"/>
                  </a:cubicBezTo>
                  <a:close/>
                  <a:moveTo>
                    <a:pt x="80" y="86"/>
                  </a:moveTo>
                  <a:cubicBezTo>
                    <a:pt x="80" y="86"/>
                    <a:pt x="80" y="86"/>
                    <a:pt x="80" y="86"/>
                  </a:cubicBezTo>
                  <a:cubicBezTo>
                    <a:pt x="80" y="86"/>
                    <a:pt x="80" y="86"/>
                    <a:pt x="80" y="86"/>
                  </a:cubicBezTo>
                  <a:close/>
                  <a:moveTo>
                    <a:pt x="89" y="141"/>
                  </a:moveTo>
                  <a:cubicBezTo>
                    <a:pt x="89" y="141"/>
                    <a:pt x="89" y="141"/>
                    <a:pt x="89" y="141"/>
                  </a:cubicBezTo>
                  <a:cubicBezTo>
                    <a:pt x="89" y="141"/>
                    <a:pt x="89" y="141"/>
                    <a:pt x="89" y="141"/>
                  </a:cubicBezTo>
                  <a:close/>
                  <a:moveTo>
                    <a:pt x="30" y="71"/>
                  </a:moveTo>
                  <a:cubicBezTo>
                    <a:pt x="36" y="77"/>
                    <a:pt x="43" y="80"/>
                    <a:pt x="52" y="80"/>
                  </a:cubicBezTo>
                  <a:cubicBezTo>
                    <a:pt x="54" y="80"/>
                    <a:pt x="56" y="80"/>
                    <a:pt x="57" y="78"/>
                  </a:cubicBezTo>
                  <a:cubicBezTo>
                    <a:pt x="58" y="77"/>
                    <a:pt x="59" y="75"/>
                    <a:pt x="59" y="73"/>
                  </a:cubicBezTo>
                  <a:cubicBezTo>
                    <a:pt x="59" y="71"/>
                    <a:pt x="58" y="69"/>
                    <a:pt x="57" y="68"/>
                  </a:cubicBezTo>
                  <a:cubicBezTo>
                    <a:pt x="56" y="67"/>
                    <a:pt x="54" y="66"/>
                    <a:pt x="52" y="66"/>
                  </a:cubicBezTo>
                  <a:cubicBezTo>
                    <a:pt x="48" y="66"/>
                    <a:pt x="44" y="64"/>
                    <a:pt x="41" y="62"/>
                  </a:cubicBezTo>
                  <a:cubicBezTo>
                    <a:pt x="40" y="61"/>
                    <a:pt x="40" y="60"/>
                    <a:pt x="39" y="59"/>
                  </a:cubicBezTo>
                  <a:cubicBezTo>
                    <a:pt x="37" y="57"/>
                    <a:pt x="36" y="53"/>
                    <a:pt x="36" y="50"/>
                  </a:cubicBezTo>
                  <a:cubicBezTo>
                    <a:pt x="36" y="41"/>
                    <a:pt x="43" y="34"/>
                    <a:pt x="52" y="34"/>
                  </a:cubicBezTo>
                  <a:cubicBezTo>
                    <a:pt x="55" y="34"/>
                    <a:pt x="59" y="35"/>
                    <a:pt x="62" y="37"/>
                  </a:cubicBezTo>
                  <a:cubicBezTo>
                    <a:pt x="66" y="45"/>
                    <a:pt x="75" y="51"/>
                    <a:pt x="84" y="51"/>
                  </a:cubicBezTo>
                  <a:cubicBezTo>
                    <a:pt x="84" y="51"/>
                    <a:pt x="84" y="51"/>
                    <a:pt x="84" y="51"/>
                  </a:cubicBezTo>
                  <a:cubicBezTo>
                    <a:pt x="86" y="51"/>
                    <a:pt x="88" y="50"/>
                    <a:pt x="90" y="49"/>
                  </a:cubicBezTo>
                  <a:cubicBezTo>
                    <a:pt x="91" y="48"/>
                    <a:pt x="92" y="46"/>
                    <a:pt x="92" y="44"/>
                  </a:cubicBezTo>
                  <a:cubicBezTo>
                    <a:pt x="92" y="42"/>
                    <a:pt x="91" y="40"/>
                    <a:pt x="90" y="39"/>
                  </a:cubicBezTo>
                  <a:cubicBezTo>
                    <a:pt x="88" y="37"/>
                    <a:pt x="86" y="37"/>
                    <a:pt x="84" y="37"/>
                  </a:cubicBezTo>
                  <a:cubicBezTo>
                    <a:pt x="78" y="37"/>
                    <a:pt x="73" y="32"/>
                    <a:pt x="73" y="25"/>
                  </a:cubicBezTo>
                  <a:cubicBezTo>
                    <a:pt x="73" y="19"/>
                    <a:pt x="78" y="14"/>
                    <a:pt x="84" y="14"/>
                  </a:cubicBezTo>
                  <a:cubicBezTo>
                    <a:pt x="91" y="14"/>
                    <a:pt x="96" y="19"/>
                    <a:pt x="96" y="25"/>
                  </a:cubicBezTo>
                  <a:cubicBezTo>
                    <a:pt x="96" y="25"/>
                    <a:pt x="96" y="25"/>
                    <a:pt x="96" y="25"/>
                  </a:cubicBezTo>
                  <a:cubicBezTo>
                    <a:pt x="96" y="62"/>
                    <a:pt x="96" y="62"/>
                    <a:pt x="96" y="62"/>
                  </a:cubicBezTo>
                  <a:cubicBezTo>
                    <a:pt x="96" y="62"/>
                    <a:pt x="96" y="62"/>
                    <a:pt x="96" y="62"/>
                  </a:cubicBezTo>
                  <a:cubicBezTo>
                    <a:pt x="96" y="64"/>
                    <a:pt x="95" y="74"/>
                    <a:pt x="80" y="74"/>
                  </a:cubicBezTo>
                  <a:cubicBezTo>
                    <a:pt x="78" y="74"/>
                    <a:pt x="76" y="75"/>
                    <a:pt x="75" y="76"/>
                  </a:cubicBezTo>
                  <a:cubicBezTo>
                    <a:pt x="73" y="77"/>
                    <a:pt x="73" y="79"/>
                    <a:pt x="73" y="81"/>
                  </a:cubicBezTo>
                  <a:cubicBezTo>
                    <a:pt x="73" y="83"/>
                    <a:pt x="73" y="85"/>
                    <a:pt x="75" y="86"/>
                  </a:cubicBezTo>
                  <a:cubicBezTo>
                    <a:pt x="76" y="87"/>
                    <a:pt x="78" y="88"/>
                    <a:pt x="80" y="88"/>
                  </a:cubicBezTo>
                  <a:cubicBezTo>
                    <a:pt x="80" y="88"/>
                    <a:pt x="80" y="88"/>
                    <a:pt x="80" y="88"/>
                  </a:cubicBezTo>
                  <a:cubicBezTo>
                    <a:pt x="86" y="88"/>
                    <a:pt x="92" y="87"/>
                    <a:pt x="96" y="85"/>
                  </a:cubicBezTo>
                  <a:cubicBezTo>
                    <a:pt x="96" y="125"/>
                    <a:pt x="96" y="125"/>
                    <a:pt x="96" y="125"/>
                  </a:cubicBezTo>
                  <a:cubicBezTo>
                    <a:pt x="95" y="127"/>
                    <a:pt x="92" y="130"/>
                    <a:pt x="89" y="130"/>
                  </a:cubicBezTo>
                  <a:cubicBezTo>
                    <a:pt x="87" y="130"/>
                    <a:pt x="85" y="130"/>
                    <a:pt x="84" y="132"/>
                  </a:cubicBezTo>
                  <a:cubicBezTo>
                    <a:pt x="83" y="133"/>
                    <a:pt x="82" y="135"/>
                    <a:pt x="82" y="137"/>
                  </a:cubicBezTo>
                  <a:cubicBezTo>
                    <a:pt x="82" y="139"/>
                    <a:pt x="83" y="140"/>
                    <a:pt x="84" y="142"/>
                  </a:cubicBezTo>
                  <a:cubicBezTo>
                    <a:pt x="85" y="143"/>
                    <a:pt x="87" y="144"/>
                    <a:pt x="89" y="144"/>
                  </a:cubicBezTo>
                  <a:cubicBezTo>
                    <a:pt x="89" y="144"/>
                    <a:pt x="89" y="144"/>
                    <a:pt x="89" y="144"/>
                  </a:cubicBezTo>
                  <a:cubicBezTo>
                    <a:pt x="92" y="144"/>
                    <a:pt x="94" y="143"/>
                    <a:pt x="96" y="143"/>
                  </a:cubicBezTo>
                  <a:cubicBezTo>
                    <a:pt x="96" y="169"/>
                    <a:pt x="96" y="169"/>
                    <a:pt x="96" y="169"/>
                  </a:cubicBezTo>
                  <a:cubicBezTo>
                    <a:pt x="96" y="174"/>
                    <a:pt x="94" y="178"/>
                    <a:pt x="91" y="181"/>
                  </a:cubicBezTo>
                  <a:cubicBezTo>
                    <a:pt x="88" y="184"/>
                    <a:pt x="84" y="185"/>
                    <a:pt x="80" y="185"/>
                  </a:cubicBezTo>
                  <a:cubicBezTo>
                    <a:pt x="76" y="185"/>
                    <a:pt x="71" y="184"/>
                    <a:pt x="68" y="181"/>
                  </a:cubicBezTo>
                  <a:cubicBezTo>
                    <a:pt x="62" y="174"/>
                    <a:pt x="62" y="164"/>
                    <a:pt x="68" y="158"/>
                  </a:cubicBezTo>
                  <a:cubicBezTo>
                    <a:pt x="70" y="156"/>
                    <a:pt x="71" y="155"/>
                    <a:pt x="71" y="153"/>
                  </a:cubicBezTo>
                  <a:cubicBezTo>
                    <a:pt x="71" y="151"/>
                    <a:pt x="70" y="149"/>
                    <a:pt x="68" y="148"/>
                  </a:cubicBezTo>
                  <a:cubicBezTo>
                    <a:pt x="66" y="145"/>
                    <a:pt x="61" y="145"/>
                    <a:pt x="58" y="148"/>
                  </a:cubicBezTo>
                  <a:cubicBezTo>
                    <a:pt x="53" y="153"/>
                    <a:pt x="50" y="159"/>
                    <a:pt x="50" y="167"/>
                  </a:cubicBezTo>
                  <a:cubicBezTo>
                    <a:pt x="44" y="166"/>
                    <a:pt x="38" y="163"/>
                    <a:pt x="34" y="159"/>
                  </a:cubicBezTo>
                  <a:cubicBezTo>
                    <a:pt x="29" y="154"/>
                    <a:pt x="27" y="148"/>
                    <a:pt x="27" y="141"/>
                  </a:cubicBezTo>
                  <a:cubicBezTo>
                    <a:pt x="27" y="135"/>
                    <a:pt x="29" y="128"/>
                    <a:pt x="34" y="123"/>
                  </a:cubicBezTo>
                  <a:cubicBezTo>
                    <a:pt x="39" y="119"/>
                    <a:pt x="45" y="116"/>
                    <a:pt x="52" y="116"/>
                  </a:cubicBezTo>
                  <a:cubicBezTo>
                    <a:pt x="59" y="116"/>
                    <a:pt x="65" y="119"/>
                    <a:pt x="70" y="123"/>
                  </a:cubicBezTo>
                  <a:cubicBezTo>
                    <a:pt x="71" y="125"/>
                    <a:pt x="73" y="126"/>
                    <a:pt x="75" y="126"/>
                  </a:cubicBezTo>
                  <a:cubicBezTo>
                    <a:pt x="77" y="126"/>
                    <a:pt x="79" y="125"/>
                    <a:pt x="80" y="123"/>
                  </a:cubicBezTo>
                  <a:cubicBezTo>
                    <a:pt x="81" y="122"/>
                    <a:pt x="82" y="120"/>
                    <a:pt x="82" y="118"/>
                  </a:cubicBezTo>
                  <a:cubicBezTo>
                    <a:pt x="82" y="116"/>
                    <a:pt x="81" y="115"/>
                    <a:pt x="80" y="113"/>
                  </a:cubicBezTo>
                  <a:cubicBezTo>
                    <a:pt x="73" y="106"/>
                    <a:pt x="63" y="102"/>
                    <a:pt x="52" y="102"/>
                  </a:cubicBezTo>
                  <a:cubicBezTo>
                    <a:pt x="43" y="102"/>
                    <a:pt x="34" y="105"/>
                    <a:pt x="27" y="111"/>
                  </a:cubicBezTo>
                  <a:cubicBezTo>
                    <a:pt x="20" y="107"/>
                    <a:pt x="14" y="100"/>
                    <a:pt x="14" y="91"/>
                  </a:cubicBezTo>
                  <a:cubicBezTo>
                    <a:pt x="14" y="82"/>
                    <a:pt x="21" y="74"/>
                    <a:pt x="30" y="71"/>
                  </a:cubicBezTo>
                  <a:close/>
                  <a:moveTo>
                    <a:pt x="80" y="197"/>
                  </a:moveTo>
                  <a:cubicBezTo>
                    <a:pt x="80" y="197"/>
                    <a:pt x="80" y="197"/>
                    <a:pt x="80" y="197"/>
                  </a:cubicBezTo>
                  <a:cubicBezTo>
                    <a:pt x="80" y="197"/>
                    <a:pt x="80" y="197"/>
                    <a:pt x="80" y="19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grpSp>
      <p:sp>
        <p:nvSpPr>
          <p:cNvPr id="102" name="Freeform 159">
            <a:extLst>
              <a:ext uri="{FF2B5EF4-FFF2-40B4-BE49-F238E27FC236}">
                <a16:creationId xmlns:a16="http://schemas.microsoft.com/office/drawing/2014/main" id="{D36CD6A7-8658-43DC-8B43-DC50B43A3990}"/>
              </a:ext>
            </a:extLst>
          </p:cNvPr>
          <p:cNvSpPr/>
          <p:nvPr/>
        </p:nvSpPr>
        <p:spPr bwMode="gray">
          <a:xfrm flipH="1">
            <a:off x="2898280" y="3185475"/>
            <a:ext cx="1031739" cy="53932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dirty="0">
                <a:solidFill>
                  <a:schemeClr val="tx1"/>
                </a:solidFill>
                <a:latin typeface="Huawei Sans" panose="020C0503030203020204" pitchFamily="34" charset="0"/>
              </a:rPr>
              <a:t>Internet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05" name="Freeform 159">
            <a:extLst>
              <a:ext uri="{FF2B5EF4-FFF2-40B4-BE49-F238E27FC236}">
                <a16:creationId xmlns:a16="http://schemas.microsoft.com/office/drawing/2014/main" id="{009881D2-DBB8-47A0-81AB-4668531A9ACF}"/>
              </a:ext>
            </a:extLst>
          </p:cNvPr>
          <p:cNvSpPr/>
          <p:nvPr/>
        </p:nvSpPr>
        <p:spPr bwMode="gray">
          <a:xfrm flipH="1">
            <a:off x="3405887" y="2773817"/>
            <a:ext cx="1031739" cy="53932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dirty="0">
                <a:solidFill>
                  <a:schemeClr val="tx1"/>
                </a:solidFill>
                <a:latin typeface="Huawei Sans" panose="020C0503030203020204" pitchFamily="34" charset="0"/>
              </a:rPr>
              <a:t>MPLS</a:t>
            </a:r>
          </a:p>
        </p:txBody>
      </p:sp>
      <p:sp>
        <p:nvSpPr>
          <p:cNvPr id="106" name="Freeform 159">
            <a:extLst>
              <a:ext uri="{FF2B5EF4-FFF2-40B4-BE49-F238E27FC236}">
                <a16:creationId xmlns:a16="http://schemas.microsoft.com/office/drawing/2014/main" id="{7BA47F32-A517-4E18-8995-4285CD20F132}"/>
              </a:ext>
            </a:extLst>
          </p:cNvPr>
          <p:cNvSpPr/>
          <p:nvPr/>
        </p:nvSpPr>
        <p:spPr bwMode="gray">
          <a:xfrm flipH="1">
            <a:off x="4070043" y="3178943"/>
            <a:ext cx="1031739" cy="53932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dirty="0">
                <a:solidFill>
                  <a:schemeClr val="tx1"/>
                </a:solidFill>
                <a:latin typeface="Huawei Sans" panose="020C0503030203020204" pitchFamily="34" charset="0"/>
              </a:rPr>
              <a:t>LTE</a:t>
            </a:r>
          </a:p>
        </p:txBody>
      </p:sp>
    </p:spTree>
    <p:extLst>
      <p:ext uri="{BB962C8B-B14F-4D97-AF65-F5344CB8AC3E}">
        <p14:creationId xmlns:p14="http://schemas.microsoft.com/office/powerpoint/2010/main" val="405722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bwMode="gray">
          <a:xfrm>
            <a:off x="4331531" y="2559385"/>
            <a:ext cx="2886565" cy="1479707"/>
          </a:xfrm>
          <a:prstGeom prst="ellipse">
            <a:avLst/>
          </a:prstGeom>
          <a:solidFill>
            <a:schemeClr val="accent2">
              <a:lumMod val="40000"/>
              <a:lumOff val="60000"/>
            </a:schemeClr>
          </a:solidFill>
          <a:ln w="0" cap="flat" cmpd="sng" algn="ctr">
            <a:solidFill>
              <a:schemeClr val="accent2">
                <a:lumMod val="60000"/>
                <a:lumOff val="40000"/>
              </a:schemeClr>
            </a:solidFill>
            <a:prstDash val="dash"/>
            <a:miter lim="800000"/>
          </a:ln>
          <a:effectLst/>
        </p:spPr>
        <p:txBody>
          <a:bodyPr wrap="square" rtlCol="0" anchor="ctr">
            <a:noAutofit/>
          </a:bodyPr>
          <a:lstStyle/>
          <a:p>
            <a:pPr indent="-250993" algn="ctr" defTabSz="685800" fontAlgn="ctr">
              <a:spcBef>
                <a:spcPct val="20000"/>
              </a:spcBef>
              <a:spcAft>
                <a:spcPts val="2246"/>
              </a:spcAft>
              <a:buClr>
                <a:prstClr val="white"/>
              </a:buClr>
              <a:buSzPct val="60000"/>
              <a:defRPr/>
            </a:pPr>
            <a:endParaRPr lang="en-US" sz="1000" b="1" kern="0" dirty="0">
              <a:solidFill>
                <a:prstClr val="white"/>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6" name="直接连接符 85"/>
          <p:cNvCxnSpPr/>
          <p:nvPr/>
        </p:nvCxnSpPr>
        <p:spPr bwMode="gray">
          <a:xfrm flipV="1">
            <a:off x="10101717" y="3129466"/>
            <a:ext cx="0" cy="2408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bwMode="gray"/>
        <p:txBody>
          <a:bodyPr/>
          <a:lstStyle/>
          <a:p>
            <a:pPr fontAlgn="ctr"/>
            <a:r>
              <a:rPr lang="en-US" dirty="0">
                <a:latin typeface="Huawei Sans" panose="020C0503030203020204" pitchFamily="34" charset="0"/>
              </a:rPr>
              <a:t>MSP-built SD-WAN Scenario</a:t>
            </a:r>
          </a:p>
        </p:txBody>
      </p:sp>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0563875" y="3065081"/>
            <a:ext cx="540000" cy="442800"/>
          </a:xfrm>
          <a:prstGeom prst="rect">
            <a:avLst/>
          </a:prstGeom>
        </p:spPr>
      </p:pic>
      <p:pic>
        <p:nvPicPr>
          <p:cNvPr id="53" name="图片 52"/>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9826548" y="2761289"/>
            <a:ext cx="540000" cy="442800"/>
          </a:xfrm>
          <a:prstGeom prst="rect">
            <a:avLst/>
          </a:prstGeom>
        </p:spPr>
      </p:pic>
      <p:sp>
        <p:nvSpPr>
          <p:cNvPr id="65" name="TextBox 401"/>
          <p:cNvSpPr txBox="1"/>
          <p:nvPr/>
        </p:nvSpPr>
        <p:spPr bwMode="gray">
          <a:xfrm>
            <a:off x="9354902" y="1895890"/>
            <a:ext cx="1408348" cy="660070"/>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600" b="1" dirty="0">
                <a:solidFill>
                  <a:prstClr val="black"/>
                </a:solidFill>
                <a:latin typeface="Huawei Sans" panose="020C0503030203020204" pitchFamily="34" charset="0"/>
              </a:rPr>
              <a:t>Enterprise HQ/DC</a:t>
            </a:r>
            <a:endParaRPr lang="en-US" altLang="zh-CN" sz="1600" b="1" kern="0" dirty="0">
              <a:solidFill>
                <a:prstClr val="black"/>
              </a:solidFill>
              <a:latin typeface="Huawei Sans" panose="020C0503030203020204" pitchFamily="34" charset="0"/>
              <a:ea typeface="+mn-ea"/>
            </a:endParaRPr>
          </a:p>
        </p:txBody>
      </p:sp>
      <p:sp>
        <p:nvSpPr>
          <p:cNvPr id="66" name="TextBox 401"/>
          <p:cNvSpPr txBox="1"/>
          <p:nvPr/>
        </p:nvSpPr>
        <p:spPr bwMode="gray">
          <a:xfrm>
            <a:off x="928114" y="3594916"/>
            <a:ext cx="1467490" cy="660070"/>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600" b="1" dirty="0">
                <a:solidFill>
                  <a:prstClr val="black"/>
                </a:solidFill>
                <a:latin typeface="Huawei Sans" panose="020C0503030203020204" pitchFamily="34" charset="0"/>
              </a:rPr>
              <a:t>Enterprise branch</a:t>
            </a:r>
            <a:endParaRPr lang="en-US" altLang="zh-CN" sz="1600" b="1" kern="0" dirty="0">
              <a:solidFill>
                <a:prstClr val="black"/>
              </a:solidFill>
              <a:latin typeface="Huawei Sans" panose="020C0503030203020204" pitchFamily="34" charset="0"/>
              <a:ea typeface="+mn-ea"/>
            </a:endParaRPr>
          </a:p>
        </p:txBody>
      </p:sp>
      <p:sp>
        <p:nvSpPr>
          <p:cNvPr id="67" name="TextBox 401"/>
          <p:cNvSpPr txBox="1"/>
          <p:nvPr/>
        </p:nvSpPr>
        <p:spPr bwMode="gray">
          <a:xfrm>
            <a:off x="6023772" y="1103412"/>
            <a:ext cx="2249365" cy="413848"/>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600" b="1" dirty="0">
                <a:solidFill>
                  <a:prstClr val="black"/>
                </a:solidFill>
                <a:latin typeface="Huawei Sans" panose="020C0503030203020204" pitchFamily="34" charset="0"/>
              </a:rPr>
              <a:t>SD-WAN controller</a:t>
            </a:r>
            <a:endParaRPr lang="en-US" altLang="zh-CN" sz="1600" b="1" kern="0" dirty="0">
              <a:solidFill>
                <a:prstClr val="black"/>
              </a:solidFill>
              <a:latin typeface="Huawei Sans" panose="020C0503030203020204" pitchFamily="34" charset="0"/>
              <a:ea typeface="+mn-ea"/>
            </a:endParaRPr>
          </a:p>
        </p:txBody>
      </p:sp>
      <p:sp>
        <p:nvSpPr>
          <p:cNvPr id="69" name="矩形 68"/>
          <p:cNvSpPr/>
          <p:nvPr/>
        </p:nvSpPr>
        <p:spPr bwMode="gray">
          <a:xfrm>
            <a:off x="455613" y="4350470"/>
            <a:ext cx="11256962" cy="1779974"/>
          </a:xfrm>
          <a:prstGeom prst="rect">
            <a:avLst/>
          </a:prstGeom>
        </p:spPr>
        <p:txBody>
          <a:bodyPr wrap="square">
            <a:spAutoFit/>
          </a:bodyPr>
          <a:lstStyle/>
          <a:p>
            <a:pPr marL="302279" lvl="1" indent="-302279" algn="just" defTabSz="914034" fontAlgn="ctr" hangingPunct="0">
              <a:lnSpc>
                <a:spcPct val="140000"/>
              </a:lnSpc>
              <a:spcBef>
                <a:spcPts val="792"/>
              </a:spcBef>
              <a:spcAft>
                <a:spcPts val="600"/>
              </a:spcAft>
              <a:buSzPct val="50000"/>
              <a:buFont typeface="Wingdings" panose="05000000000000000000" pitchFamily="2" charset="2"/>
              <a:buChar char="l"/>
              <a:defRPr/>
            </a:pPr>
            <a:r>
              <a:rPr lang="en-US" sz="1400" dirty="0">
                <a:latin typeface="Huawei Sans" panose="020C0503030203020204" pitchFamily="34" charset="0"/>
              </a:rPr>
              <a:t>The management service provider (MSP) provides a unified SD-WAN controller to provide SD-WAN services for multiple enterprises. The MSP builds its own </a:t>
            </a:r>
            <a:r>
              <a:rPr lang="en-US" sz="1400" dirty="0" err="1">
                <a:latin typeface="Huawei Sans" panose="020C0503030203020204" pitchFamily="34" charset="0"/>
              </a:rPr>
              <a:t>PoP</a:t>
            </a:r>
            <a:r>
              <a:rPr lang="en-US" sz="1400" dirty="0">
                <a:latin typeface="Huawei Sans" panose="020C0503030203020204" pitchFamily="34" charset="0"/>
              </a:rPr>
              <a:t> backbone network and provides </a:t>
            </a:r>
            <a:r>
              <a:rPr lang="en-US" sz="1400" dirty="0" err="1">
                <a:latin typeface="Huawei Sans" panose="020C0503030203020204" pitchFamily="34" charset="0"/>
              </a:rPr>
              <a:t>PoP</a:t>
            </a:r>
            <a:r>
              <a:rPr lang="en-US" sz="1400" dirty="0">
                <a:latin typeface="Huawei Sans" panose="020C0503030203020204" pitchFamily="34" charset="0"/>
              </a:rPr>
              <a:t> access. Enterprises can access the nearest </a:t>
            </a:r>
            <a:r>
              <a:rPr lang="en-US" sz="1400" dirty="0" err="1">
                <a:latin typeface="Huawei Sans" panose="020C0503030203020204" pitchFamily="34" charset="0"/>
              </a:rPr>
              <a:t>PoP</a:t>
            </a:r>
            <a:r>
              <a:rPr lang="en-US" sz="1400" dirty="0">
                <a:latin typeface="Huawei Sans" panose="020C0503030203020204" pitchFamily="34" charset="0"/>
              </a:rPr>
              <a:t>, implementing high-quality enterprise interconnection. The </a:t>
            </a:r>
            <a:r>
              <a:rPr lang="en-US" sz="1400" dirty="0" err="1">
                <a:latin typeface="Huawei Sans" panose="020C0503030203020204" pitchFamily="34" charset="0"/>
              </a:rPr>
              <a:t>PoP</a:t>
            </a:r>
            <a:r>
              <a:rPr lang="en-US" sz="1400" dirty="0">
                <a:latin typeface="Huawei Sans" panose="020C0503030203020204" pitchFamily="34" charset="0"/>
              </a:rPr>
              <a:t> supports multiple tenants and provides access for multiple enterprises.</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302279" lvl="1" indent="-302279" algn="just" defTabSz="914034" fontAlgn="ctr" hangingPunct="0">
              <a:lnSpc>
                <a:spcPct val="140000"/>
              </a:lnSpc>
              <a:spcBef>
                <a:spcPts val="792"/>
              </a:spcBef>
              <a:spcAft>
                <a:spcPts val="600"/>
              </a:spcAft>
              <a:buSzPct val="50000"/>
              <a:buFont typeface="Wingdings" panose="05000000000000000000" pitchFamily="2" charset="2"/>
              <a:buChar char="l"/>
              <a:defRPr/>
            </a:pPr>
            <a:r>
              <a:rPr lang="en-US" sz="1400" dirty="0">
                <a:latin typeface="Huawei Sans" panose="020C0503030203020204" pitchFamily="34" charset="0"/>
              </a:rPr>
              <a:t>Enterprises can serve as tenants to lease SD-WAN services provided by MSPs. An enterprise tenant can manage the SD-WAN services of all sites belonging to it. However, it cannot view the SD-WAN services of other tenants.</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1718123" y="3152116"/>
            <a:ext cx="540000" cy="442800"/>
          </a:xfrm>
          <a:prstGeom prst="rect">
            <a:avLst/>
          </a:prstGeom>
        </p:spPr>
      </p:pic>
      <p:pic>
        <p:nvPicPr>
          <p:cNvPr id="28" name="图片 27" descr="酒店-蓝.png"/>
          <p:cNvPicPr>
            <a:picLocks noChangeAspect="1"/>
          </p:cNvPicPr>
          <p:nvPr/>
        </p:nvPicPr>
        <p:blipFill>
          <a:blip r:embed="rId5" cstate="print"/>
          <a:stretch>
            <a:fillRect/>
          </a:stretch>
        </p:blipFill>
        <p:spPr bwMode="gray">
          <a:xfrm>
            <a:off x="1000333" y="3163346"/>
            <a:ext cx="539607" cy="441817"/>
          </a:xfrm>
          <a:prstGeom prst="rect">
            <a:avLst/>
          </a:prstGeom>
        </p:spPr>
      </p:pic>
      <p:pic>
        <p:nvPicPr>
          <p:cNvPr id="31" name="Picture 2" descr="D:\南太\资料\品牌\HC2017\光8528.png"/>
          <p:cNvPicPr>
            <a:picLocks noChangeAspect="1" noChangeArrowheads="1"/>
          </p:cNvPicPr>
          <p:nvPr/>
        </p:nvPicPr>
        <p:blipFill rotWithShape="1">
          <a:blip r:embed="rId6" cstate="print">
            <a:duotone>
              <a:schemeClr val="accent3">
                <a:shade val="45000"/>
                <a:satMod val="135000"/>
              </a:schemeClr>
              <a:prstClr val="white"/>
            </a:duotone>
          </a:blip>
          <a:srcRect t="39550" b="41013"/>
          <a:stretch/>
        </p:blipFill>
        <p:spPr bwMode="gray">
          <a:xfrm>
            <a:off x="2710781" y="1547078"/>
            <a:ext cx="6192840" cy="952472"/>
          </a:xfrm>
          <a:prstGeom prst="rect">
            <a:avLst/>
          </a:prstGeom>
          <a:noFill/>
        </p:spPr>
      </p:pic>
      <p:sp>
        <p:nvSpPr>
          <p:cNvPr id="47" name="椭圆 46"/>
          <p:cNvSpPr/>
          <p:nvPr/>
        </p:nvSpPr>
        <p:spPr bwMode="gray">
          <a:xfrm>
            <a:off x="5182438" y="1957288"/>
            <a:ext cx="1166330" cy="477946"/>
          </a:xfrm>
          <a:prstGeom prst="ellipse">
            <a:avLst/>
          </a:prstGeom>
          <a:solidFill>
            <a:srgbClr val="26B7C8">
              <a:alpha val="20000"/>
            </a:srgbClr>
          </a:solidFill>
          <a:ln>
            <a:solidFill>
              <a:srgbClr val="00B0F0">
                <a:alpha val="50000"/>
              </a:srgbClr>
            </a:solidFill>
            <a:prstDash val="dash"/>
          </a:ln>
        </p:spPr>
        <p:txBody>
          <a:bodyPr wrap="square" lIns="121932" tIns="60967" rIns="121932" bIns="60967" rtlCol="0" anchor="ctr" anchorCtr="1">
            <a:noAutofit/>
          </a:bodyPr>
          <a:lstStyle/>
          <a:p>
            <a:pPr indent="717460" defTabSz="1219048" fontAlgn="ctr">
              <a:buClr>
                <a:srgbClr val="FFC000"/>
              </a:buClr>
              <a:buSzPct val="60000"/>
              <a:buFont typeface="Wingdings" pitchFamily="2" charset="2"/>
              <a:buChar char="n"/>
            </a:pPr>
            <a:endParaRPr lang="en-US" altLang="zh-CN" sz="2099"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任意多边形 47"/>
          <p:cNvSpPr/>
          <p:nvPr/>
        </p:nvSpPr>
        <p:spPr bwMode="gray">
          <a:xfrm>
            <a:off x="5374942" y="2024493"/>
            <a:ext cx="279400" cy="72596"/>
          </a:xfrm>
          <a:custGeom>
            <a:avLst/>
            <a:gdLst>
              <a:gd name="connsiteX0" fmla="*/ 0 w 279400"/>
              <a:gd name="connsiteY0" fmla="*/ 76200 h 83532"/>
              <a:gd name="connsiteX1" fmla="*/ 152400 w 279400"/>
              <a:gd name="connsiteY1" fmla="*/ 76200 h 83532"/>
              <a:gd name="connsiteX2" fmla="*/ 279400 w 279400"/>
              <a:gd name="connsiteY2" fmla="*/ 0 h 83532"/>
            </a:gdLst>
            <a:ahLst/>
            <a:cxnLst>
              <a:cxn ang="0">
                <a:pos x="connsiteX0" y="connsiteY0"/>
              </a:cxn>
              <a:cxn ang="0">
                <a:pos x="connsiteX1" y="connsiteY1"/>
              </a:cxn>
              <a:cxn ang="0">
                <a:pos x="connsiteX2" y="connsiteY2"/>
              </a:cxn>
            </a:cxnLst>
            <a:rect l="l" t="t" r="r" b="b"/>
            <a:pathLst>
              <a:path w="279400" h="83532">
                <a:moveTo>
                  <a:pt x="0" y="76200"/>
                </a:moveTo>
                <a:cubicBezTo>
                  <a:pt x="52916" y="82550"/>
                  <a:pt x="105833" y="88900"/>
                  <a:pt x="152400" y="76200"/>
                </a:cubicBezTo>
                <a:cubicBezTo>
                  <a:pt x="198967" y="63500"/>
                  <a:pt x="239183" y="31750"/>
                  <a:pt x="279400" y="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49" name="任意多边形 48"/>
          <p:cNvSpPr/>
          <p:nvPr/>
        </p:nvSpPr>
        <p:spPr bwMode="gray">
          <a:xfrm>
            <a:off x="5819442" y="2024493"/>
            <a:ext cx="292100" cy="88298"/>
          </a:xfrm>
          <a:custGeom>
            <a:avLst/>
            <a:gdLst>
              <a:gd name="connsiteX0" fmla="*/ 0 w 292100"/>
              <a:gd name="connsiteY0" fmla="*/ 0 h 101600"/>
              <a:gd name="connsiteX1" fmla="*/ 101600 w 292100"/>
              <a:gd name="connsiteY1" fmla="*/ 76200 h 101600"/>
              <a:gd name="connsiteX2" fmla="*/ 292100 w 292100"/>
              <a:gd name="connsiteY2" fmla="*/ 101600 h 101600"/>
            </a:gdLst>
            <a:ahLst/>
            <a:cxnLst>
              <a:cxn ang="0">
                <a:pos x="connsiteX0" y="connsiteY0"/>
              </a:cxn>
              <a:cxn ang="0">
                <a:pos x="connsiteX1" y="connsiteY1"/>
              </a:cxn>
              <a:cxn ang="0">
                <a:pos x="connsiteX2" y="connsiteY2"/>
              </a:cxn>
            </a:cxnLst>
            <a:rect l="l" t="t" r="r" b="b"/>
            <a:pathLst>
              <a:path w="292100" h="101600">
                <a:moveTo>
                  <a:pt x="0" y="0"/>
                </a:moveTo>
                <a:cubicBezTo>
                  <a:pt x="26458" y="29633"/>
                  <a:pt x="52917" y="59267"/>
                  <a:pt x="101600" y="76200"/>
                </a:cubicBezTo>
                <a:cubicBezTo>
                  <a:pt x="150283" y="93133"/>
                  <a:pt x="221191" y="97366"/>
                  <a:pt x="292100" y="1016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0" name="任意多边形 49"/>
          <p:cNvSpPr/>
          <p:nvPr/>
        </p:nvSpPr>
        <p:spPr bwMode="gray">
          <a:xfrm>
            <a:off x="5324142" y="2156940"/>
            <a:ext cx="215900" cy="143484"/>
          </a:xfrm>
          <a:custGeom>
            <a:avLst/>
            <a:gdLst>
              <a:gd name="connsiteX0" fmla="*/ 0 w 215900"/>
              <a:gd name="connsiteY0" fmla="*/ 0 h 165100"/>
              <a:gd name="connsiteX1" fmla="*/ 165100 w 215900"/>
              <a:gd name="connsiteY1" fmla="*/ 38100 h 165100"/>
              <a:gd name="connsiteX2" fmla="*/ 215900 w 215900"/>
              <a:gd name="connsiteY2" fmla="*/ 165100 h 165100"/>
            </a:gdLst>
            <a:ahLst/>
            <a:cxnLst>
              <a:cxn ang="0">
                <a:pos x="connsiteX0" y="connsiteY0"/>
              </a:cxn>
              <a:cxn ang="0">
                <a:pos x="connsiteX1" y="connsiteY1"/>
              </a:cxn>
              <a:cxn ang="0">
                <a:pos x="connsiteX2" y="connsiteY2"/>
              </a:cxn>
            </a:cxnLst>
            <a:rect l="l" t="t" r="r" b="b"/>
            <a:pathLst>
              <a:path w="215900" h="165100">
                <a:moveTo>
                  <a:pt x="0" y="0"/>
                </a:moveTo>
                <a:cubicBezTo>
                  <a:pt x="64558" y="5291"/>
                  <a:pt x="129117" y="10583"/>
                  <a:pt x="165100" y="38100"/>
                </a:cubicBezTo>
                <a:cubicBezTo>
                  <a:pt x="201083" y="65617"/>
                  <a:pt x="208491" y="115358"/>
                  <a:pt x="215900" y="1651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1" name="任意多边形 50"/>
          <p:cNvSpPr/>
          <p:nvPr/>
        </p:nvSpPr>
        <p:spPr bwMode="gray">
          <a:xfrm>
            <a:off x="5937291" y="2160025"/>
            <a:ext cx="199651" cy="173512"/>
          </a:xfrm>
          <a:custGeom>
            <a:avLst/>
            <a:gdLst>
              <a:gd name="connsiteX0" fmla="*/ 199651 w 199651"/>
              <a:gd name="connsiteY0" fmla="*/ 9151 h 199651"/>
              <a:gd name="connsiteX1" fmla="*/ 21851 w 199651"/>
              <a:gd name="connsiteY1" fmla="*/ 21851 h 199651"/>
              <a:gd name="connsiteX2" fmla="*/ 9151 w 199651"/>
              <a:gd name="connsiteY2" fmla="*/ 199651 h 199651"/>
            </a:gdLst>
            <a:ahLst/>
            <a:cxnLst>
              <a:cxn ang="0">
                <a:pos x="connsiteX0" y="connsiteY0"/>
              </a:cxn>
              <a:cxn ang="0">
                <a:pos x="connsiteX1" y="connsiteY1"/>
              </a:cxn>
              <a:cxn ang="0">
                <a:pos x="connsiteX2" y="connsiteY2"/>
              </a:cxn>
            </a:cxnLst>
            <a:rect l="l" t="t" r="r" b="b"/>
            <a:pathLst>
              <a:path w="199651" h="199651">
                <a:moveTo>
                  <a:pt x="199651" y="9151"/>
                </a:moveTo>
                <a:cubicBezTo>
                  <a:pt x="126626" y="-374"/>
                  <a:pt x="53601" y="-9899"/>
                  <a:pt x="21851" y="21851"/>
                </a:cubicBezTo>
                <a:cubicBezTo>
                  <a:pt x="-9899" y="53601"/>
                  <a:pt x="-374" y="126626"/>
                  <a:pt x="9151" y="199651"/>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5" name="任意多边形 54"/>
          <p:cNvSpPr/>
          <p:nvPr/>
        </p:nvSpPr>
        <p:spPr bwMode="gray">
          <a:xfrm>
            <a:off x="5540042" y="2310989"/>
            <a:ext cx="406400" cy="55659"/>
          </a:xfrm>
          <a:custGeom>
            <a:avLst/>
            <a:gdLst>
              <a:gd name="connsiteX0" fmla="*/ 0 w 406400"/>
              <a:gd name="connsiteY0" fmla="*/ 64044 h 64044"/>
              <a:gd name="connsiteX1" fmla="*/ 127000 w 406400"/>
              <a:gd name="connsiteY1" fmla="*/ 544 h 64044"/>
              <a:gd name="connsiteX2" fmla="*/ 406400 w 406400"/>
              <a:gd name="connsiteY2" fmla="*/ 38644 h 64044"/>
            </a:gdLst>
            <a:ahLst/>
            <a:cxnLst>
              <a:cxn ang="0">
                <a:pos x="connsiteX0" y="connsiteY0"/>
              </a:cxn>
              <a:cxn ang="0">
                <a:pos x="connsiteX1" y="connsiteY1"/>
              </a:cxn>
              <a:cxn ang="0">
                <a:pos x="connsiteX2" y="connsiteY2"/>
              </a:cxn>
            </a:cxnLst>
            <a:rect l="l" t="t" r="r" b="b"/>
            <a:pathLst>
              <a:path w="406400" h="64044">
                <a:moveTo>
                  <a:pt x="0" y="64044"/>
                </a:moveTo>
                <a:cubicBezTo>
                  <a:pt x="29633" y="34410"/>
                  <a:pt x="59267" y="4777"/>
                  <a:pt x="127000" y="544"/>
                </a:cubicBezTo>
                <a:cubicBezTo>
                  <a:pt x="194733" y="-3689"/>
                  <a:pt x="300566" y="17477"/>
                  <a:pt x="406400" y="38644"/>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6" name="任意多边形 55"/>
          <p:cNvSpPr/>
          <p:nvPr/>
        </p:nvSpPr>
        <p:spPr bwMode="gray">
          <a:xfrm>
            <a:off x="5552742" y="2046568"/>
            <a:ext cx="177800" cy="275931"/>
          </a:xfrm>
          <a:custGeom>
            <a:avLst/>
            <a:gdLst>
              <a:gd name="connsiteX0" fmla="*/ 177800 w 177800"/>
              <a:gd name="connsiteY0" fmla="*/ 0 h 317500"/>
              <a:gd name="connsiteX1" fmla="*/ 139700 w 177800"/>
              <a:gd name="connsiteY1" fmla="*/ 165100 h 317500"/>
              <a:gd name="connsiteX2" fmla="*/ 0 w 177800"/>
              <a:gd name="connsiteY2" fmla="*/ 317500 h 317500"/>
            </a:gdLst>
            <a:ahLst/>
            <a:cxnLst>
              <a:cxn ang="0">
                <a:pos x="connsiteX0" y="connsiteY0"/>
              </a:cxn>
              <a:cxn ang="0">
                <a:pos x="connsiteX1" y="connsiteY1"/>
              </a:cxn>
              <a:cxn ang="0">
                <a:pos x="connsiteX2" y="connsiteY2"/>
              </a:cxn>
            </a:cxnLst>
            <a:rect l="l" t="t" r="r" b="b"/>
            <a:pathLst>
              <a:path w="177800" h="317500">
                <a:moveTo>
                  <a:pt x="177800" y="0"/>
                </a:moveTo>
                <a:cubicBezTo>
                  <a:pt x="173566" y="56091"/>
                  <a:pt x="169333" y="112183"/>
                  <a:pt x="139700" y="165100"/>
                </a:cubicBezTo>
                <a:cubicBezTo>
                  <a:pt x="110067" y="218017"/>
                  <a:pt x="55033" y="267758"/>
                  <a:pt x="0" y="3175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7" name="任意多边形 56"/>
          <p:cNvSpPr/>
          <p:nvPr/>
        </p:nvSpPr>
        <p:spPr bwMode="gray">
          <a:xfrm>
            <a:off x="5743242" y="2057605"/>
            <a:ext cx="177800" cy="264894"/>
          </a:xfrm>
          <a:custGeom>
            <a:avLst/>
            <a:gdLst>
              <a:gd name="connsiteX0" fmla="*/ 0 w 177800"/>
              <a:gd name="connsiteY0" fmla="*/ 0 h 304800"/>
              <a:gd name="connsiteX1" fmla="*/ 38100 w 177800"/>
              <a:gd name="connsiteY1" fmla="*/ 177800 h 304800"/>
              <a:gd name="connsiteX2" fmla="*/ 177800 w 177800"/>
              <a:gd name="connsiteY2" fmla="*/ 304800 h 304800"/>
            </a:gdLst>
            <a:ahLst/>
            <a:cxnLst>
              <a:cxn ang="0">
                <a:pos x="connsiteX0" y="connsiteY0"/>
              </a:cxn>
              <a:cxn ang="0">
                <a:pos x="connsiteX1" y="connsiteY1"/>
              </a:cxn>
              <a:cxn ang="0">
                <a:pos x="connsiteX2" y="connsiteY2"/>
              </a:cxn>
            </a:cxnLst>
            <a:rect l="l" t="t" r="r" b="b"/>
            <a:pathLst>
              <a:path w="177800" h="304800">
                <a:moveTo>
                  <a:pt x="0" y="0"/>
                </a:moveTo>
                <a:cubicBezTo>
                  <a:pt x="4233" y="63500"/>
                  <a:pt x="8467" y="127000"/>
                  <a:pt x="38100" y="177800"/>
                </a:cubicBezTo>
                <a:cubicBezTo>
                  <a:pt x="67733" y="228600"/>
                  <a:pt x="122766" y="266700"/>
                  <a:pt x="177800" y="304800"/>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8" name="任意多边形 57"/>
          <p:cNvSpPr/>
          <p:nvPr/>
        </p:nvSpPr>
        <p:spPr bwMode="gray">
          <a:xfrm>
            <a:off x="5378117" y="2108049"/>
            <a:ext cx="547688" cy="226868"/>
          </a:xfrm>
          <a:custGeom>
            <a:avLst/>
            <a:gdLst>
              <a:gd name="connsiteX0" fmla="*/ 0 w 547688"/>
              <a:gd name="connsiteY0" fmla="*/ 13395 h 261045"/>
              <a:gd name="connsiteX1" fmla="*/ 300038 w 547688"/>
              <a:gd name="connsiteY1" fmla="*/ 27682 h 261045"/>
              <a:gd name="connsiteX2" fmla="*/ 547688 w 547688"/>
              <a:gd name="connsiteY2" fmla="*/ 261045 h 261045"/>
            </a:gdLst>
            <a:ahLst/>
            <a:cxnLst>
              <a:cxn ang="0">
                <a:pos x="connsiteX0" y="connsiteY0"/>
              </a:cxn>
              <a:cxn ang="0">
                <a:pos x="connsiteX1" y="connsiteY1"/>
              </a:cxn>
              <a:cxn ang="0">
                <a:pos x="connsiteX2" y="connsiteY2"/>
              </a:cxn>
            </a:cxnLst>
            <a:rect l="l" t="t" r="r" b="b"/>
            <a:pathLst>
              <a:path w="547688" h="261045">
                <a:moveTo>
                  <a:pt x="0" y="13395"/>
                </a:moveTo>
                <a:cubicBezTo>
                  <a:pt x="104378" y="-99"/>
                  <a:pt x="208757" y="-13593"/>
                  <a:pt x="300038" y="27682"/>
                </a:cubicBezTo>
                <a:cubicBezTo>
                  <a:pt x="391319" y="68957"/>
                  <a:pt x="469503" y="165001"/>
                  <a:pt x="547688" y="261045"/>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61" name="任意多边形 60"/>
          <p:cNvSpPr/>
          <p:nvPr/>
        </p:nvSpPr>
        <p:spPr bwMode="gray">
          <a:xfrm>
            <a:off x="5544805" y="2120815"/>
            <a:ext cx="571500" cy="189268"/>
          </a:xfrm>
          <a:custGeom>
            <a:avLst/>
            <a:gdLst>
              <a:gd name="connsiteX0" fmla="*/ 571500 w 571500"/>
              <a:gd name="connsiteY0" fmla="*/ 22518 h 217781"/>
              <a:gd name="connsiteX1" fmla="*/ 242887 w 571500"/>
              <a:gd name="connsiteY1" fmla="*/ 17756 h 217781"/>
              <a:gd name="connsiteX2" fmla="*/ 0 w 571500"/>
              <a:gd name="connsiteY2" fmla="*/ 217781 h 217781"/>
            </a:gdLst>
            <a:ahLst/>
            <a:cxnLst>
              <a:cxn ang="0">
                <a:pos x="connsiteX0" y="connsiteY0"/>
              </a:cxn>
              <a:cxn ang="0">
                <a:pos x="connsiteX1" y="connsiteY1"/>
              </a:cxn>
              <a:cxn ang="0">
                <a:pos x="connsiteX2" y="connsiteY2"/>
              </a:cxn>
            </a:cxnLst>
            <a:rect l="l" t="t" r="r" b="b"/>
            <a:pathLst>
              <a:path w="571500" h="217781">
                <a:moveTo>
                  <a:pt x="571500" y="22518"/>
                </a:moveTo>
                <a:cubicBezTo>
                  <a:pt x="454818" y="3865"/>
                  <a:pt x="338137" y="-14788"/>
                  <a:pt x="242887" y="17756"/>
                </a:cubicBezTo>
                <a:cubicBezTo>
                  <a:pt x="147637" y="50300"/>
                  <a:pt x="73818" y="134040"/>
                  <a:pt x="0" y="217781"/>
                </a:cubicBezTo>
              </a:path>
            </a:pathLst>
          </a:custGeom>
          <a:noFill/>
          <a:ln w="3175">
            <a:solidFill>
              <a:srgbClr val="22C3F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62" name="矩形 61"/>
          <p:cNvSpPr/>
          <p:nvPr/>
        </p:nvSpPr>
        <p:spPr bwMode="gray">
          <a:xfrm>
            <a:off x="5845533" y="1654232"/>
            <a:ext cx="916363" cy="276989"/>
          </a:xfrm>
          <a:prstGeom prst="rect">
            <a:avLst/>
          </a:prstGeom>
        </p:spPr>
        <p:txBody>
          <a:bodyPr wrap="square" lIns="91429" tIns="45715" rIns="91429" bIns="45715">
            <a:spAutoFit/>
          </a:bodyPr>
          <a:lstStyle/>
          <a:p>
            <a:pPr algn="ctr" defTabSz="516682" fontAlgn="ctr"/>
            <a:r>
              <a:rPr lang="en-US" sz="1200" b="1" dirty="0">
                <a:latin typeface="Huawei Sans" panose="020C0503030203020204" pitchFamily="34" charset="0"/>
              </a:rPr>
              <a:t> RR</a:t>
            </a:r>
          </a:p>
        </p:txBody>
      </p:sp>
      <p:pic>
        <p:nvPicPr>
          <p:cNvPr id="68" name="图片 67"/>
          <p:cNvPicPr>
            <a:picLocks noChangeAspect="1"/>
          </p:cNvPicPr>
          <p:nvPr/>
        </p:nvPicPr>
        <p:blipFill>
          <a:blip r:embed="rId7"/>
          <a:stretch>
            <a:fillRect/>
          </a:stretch>
        </p:blipFill>
        <p:spPr bwMode="gray">
          <a:xfrm>
            <a:off x="6097649" y="2067199"/>
            <a:ext cx="572675" cy="455873"/>
          </a:xfrm>
          <a:prstGeom prst="rect">
            <a:avLst/>
          </a:prstGeom>
        </p:spPr>
      </p:pic>
      <p:pic>
        <p:nvPicPr>
          <p:cNvPr id="72" name="图片 71"/>
          <p:cNvPicPr>
            <a:picLocks noChangeAspect="1"/>
          </p:cNvPicPr>
          <p:nvPr/>
        </p:nvPicPr>
        <p:blipFill>
          <a:blip r:embed="rId7"/>
          <a:stretch>
            <a:fillRect/>
          </a:stretch>
        </p:blipFill>
        <p:spPr bwMode="gray">
          <a:xfrm>
            <a:off x="4734904" y="2067198"/>
            <a:ext cx="572675" cy="455873"/>
          </a:xfrm>
          <a:prstGeom prst="rect">
            <a:avLst/>
          </a:prstGeom>
        </p:spPr>
      </p:pic>
      <p:pic>
        <p:nvPicPr>
          <p:cNvPr id="73" name="图片 72"/>
          <p:cNvPicPr>
            <a:picLocks noChangeAspect="1"/>
          </p:cNvPicPr>
          <p:nvPr/>
        </p:nvPicPr>
        <p:blipFill>
          <a:blip r:embed="rId7"/>
          <a:stretch>
            <a:fillRect/>
          </a:stretch>
        </p:blipFill>
        <p:spPr bwMode="gray">
          <a:xfrm>
            <a:off x="5468775" y="1559676"/>
            <a:ext cx="572675" cy="455873"/>
          </a:xfrm>
          <a:prstGeom prst="rect">
            <a:avLst/>
          </a:prstGeom>
        </p:spPr>
      </p:pic>
      <p:cxnSp>
        <p:nvCxnSpPr>
          <p:cNvPr id="81" name="直接连接符 80"/>
          <p:cNvCxnSpPr>
            <a:endCxn id="60" idx="1"/>
          </p:cNvCxnSpPr>
          <p:nvPr/>
        </p:nvCxnSpPr>
        <p:spPr bwMode="gray">
          <a:xfrm flipV="1">
            <a:off x="3888168" y="2964749"/>
            <a:ext cx="340601" cy="3471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2" name="图片 81"/>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9826548" y="3299418"/>
            <a:ext cx="540000" cy="442800"/>
          </a:xfrm>
          <a:prstGeom prst="rect">
            <a:avLst/>
          </a:prstGeom>
        </p:spPr>
      </p:pic>
      <p:cxnSp>
        <p:nvCxnSpPr>
          <p:cNvPr id="83" name="直接连接符 82"/>
          <p:cNvCxnSpPr>
            <a:stCxn id="130" idx="3"/>
            <a:endCxn id="82" idx="1"/>
          </p:cNvCxnSpPr>
          <p:nvPr/>
        </p:nvCxnSpPr>
        <p:spPr bwMode="gray">
          <a:xfrm>
            <a:off x="9066224" y="3273998"/>
            <a:ext cx="760324" cy="24682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bwMode="gray">
          <a:xfrm flipV="1">
            <a:off x="9061411" y="2922818"/>
            <a:ext cx="770626" cy="37892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63" idx="1"/>
          </p:cNvCxnSpPr>
          <p:nvPr/>
        </p:nvCxnSpPr>
        <p:spPr bwMode="gray">
          <a:xfrm>
            <a:off x="3888168" y="3325622"/>
            <a:ext cx="340601" cy="31174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TextBox 401"/>
          <p:cNvSpPr txBox="1"/>
          <p:nvPr/>
        </p:nvSpPr>
        <p:spPr bwMode="gray">
          <a:xfrm>
            <a:off x="1385318" y="2792438"/>
            <a:ext cx="1237246"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CPE</a:t>
            </a:r>
          </a:p>
        </p:txBody>
      </p:sp>
      <p:sp>
        <p:nvSpPr>
          <p:cNvPr id="90" name="TextBox 401"/>
          <p:cNvSpPr txBox="1"/>
          <p:nvPr/>
        </p:nvSpPr>
        <p:spPr bwMode="gray">
          <a:xfrm>
            <a:off x="9441462" y="2474647"/>
            <a:ext cx="1237246"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CPE</a:t>
            </a:r>
          </a:p>
        </p:txBody>
      </p:sp>
      <p:sp>
        <p:nvSpPr>
          <p:cNvPr id="59" name="TextBox 401"/>
          <p:cNvSpPr txBox="1"/>
          <p:nvPr/>
        </p:nvSpPr>
        <p:spPr bwMode="gray">
          <a:xfrm>
            <a:off x="4694726" y="2969203"/>
            <a:ext cx="2160174" cy="660070"/>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600" b="1" dirty="0">
                <a:solidFill>
                  <a:prstClr val="black"/>
                </a:solidFill>
                <a:latin typeface="Huawei Sans" panose="020C0503030203020204" pitchFamily="34" charset="0"/>
              </a:rPr>
              <a:t>MSP multi-POP backbone network</a:t>
            </a:r>
            <a:endParaRPr lang="en-US" altLang="zh-CN" sz="1600" b="1" kern="0" dirty="0">
              <a:solidFill>
                <a:prstClr val="black"/>
              </a:solidFill>
              <a:latin typeface="Huawei Sans" panose="020C0503030203020204" pitchFamily="34" charset="0"/>
              <a:ea typeface="+mn-ea"/>
            </a:endParaRPr>
          </a:p>
        </p:txBody>
      </p:sp>
      <p:pic>
        <p:nvPicPr>
          <p:cNvPr id="60" name="图片 59"/>
          <p:cNvPicPr>
            <a:picLocks/>
          </p:cNvPicPr>
          <p:nvPr/>
        </p:nvPicPr>
        <p:blipFill>
          <a:blip r:embed="rId8" cstate="print">
            <a:extLst>
              <a:ext uri="{28A0092B-C50C-407E-A947-70E740481C1C}">
                <a14:useLocalDpi xmlns:a14="http://schemas.microsoft.com/office/drawing/2010/main" val="0"/>
              </a:ext>
            </a:extLst>
          </a:blip>
          <a:stretch>
            <a:fillRect/>
          </a:stretch>
        </p:blipFill>
        <p:spPr bwMode="gray">
          <a:xfrm>
            <a:off x="4228769" y="2743349"/>
            <a:ext cx="540000" cy="442800"/>
          </a:xfrm>
          <a:prstGeom prst="rect">
            <a:avLst/>
          </a:prstGeom>
        </p:spPr>
      </p:pic>
      <p:pic>
        <p:nvPicPr>
          <p:cNvPr id="63" name="图片 62"/>
          <p:cNvPicPr>
            <a:picLocks/>
          </p:cNvPicPr>
          <p:nvPr/>
        </p:nvPicPr>
        <p:blipFill>
          <a:blip r:embed="rId8" cstate="print">
            <a:extLst>
              <a:ext uri="{28A0092B-C50C-407E-A947-70E740481C1C}">
                <a14:useLocalDpi xmlns:a14="http://schemas.microsoft.com/office/drawing/2010/main" val="0"/>
              </a:ext>
            </a:extLst>
          </a:blip>
          <a:stretch>
            <a:fillRect/>
          </a:stretch>
        </p:blipFill>
        <p:spPr bwMode="gray">
          <a:xfrm>
            <a:off x="4228769" y="3415966"/>
            <a:ext cx="540000" cy="442800"/>
          </a:xfrm>
          <a:prstGeom prst="rect">
            <a:avLst/>
          </a:prstGeom>
        </p:spPr>
      </p:pic>
      <p:pic>
        <p:nvPicPr>
          <p:cNvPr id="64" name="图片 63"/>
          <p:cNvPicPr>
            <a:picLocks/>
          </p:cNvPicPr>
          <p:nvPr/>
        </p:nvPicPr>
        <p:blipFill>
          <a:blip r:embed="rId8" cstate="print">
            <a:extLst>
              <a:ext uri="{28A0092B-C50C-407E-A947-70E740481C1C}">
                <a14:useLocalDpi xmlns:a14="http://schemas.microsoft.com/office/drawing/2010/main" val="0"/>
              </a:ext>
            </a:extLst>
          </a:blip>
          <a:stretch>
            <a:fillRect/>
          </a:stretch>
        </p:blipFill>
        <p:spPr bwMode="gray">
          <a:xfrm>
            <a:off x="6831936" y="2754588"/>
            <a:ext cx="540000" cy="442800"/>
          </a:xfrm>
          <a:prstGeom prst="rect">
            <a:avLst/>
          </a:prstGeom>
        </p:spPr>
      </p:pic>
      <p:sp>
        <p:nvSpPr>
          <p:cNvPr id="70" name="TextBox 401"/>
          <p:cNvSpPr txBox="1"/>
          <p:nvPr/>
        </p:nvSpPr>
        <p:spPr bwMode="gray">
          <a:xfrm>
            <a:off x="6569378" y="3925996"/>
            <a:ext cx="1237246"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err="1">
                <a:solidFill>
                  <a:prstClr val="black"/>
                </a:solidFill>
                <a:latin typeface="Huawei Sans" panose="020C0503030203020204" pitchFamily="34" charset="0"/>
              </a:rPr>
              <a:t>PoP</a:t>
            </a:r>
            <a:endParaRPr lang="en-US" altLang="zh-CN" sz="1200" b="1" kern="0" dirty="0">
              <a:solidFill>
                <a:prstClr val="black"/>
              </a:solidFill>
              <a:latin typeface="Huawei Sans" panose="020C0503030203020204" pitchFamily="34" charset="0"/>
              <a:ea typeface="+mn-ea"/>
            </a:endParaRPr>
          </a:p>
        </p:txBody>
      </p:sp>
      <p:pic>
        <p:nvPicPr>
          <p:cNvPr id="71" name="图片 70"/>
          <p:cNvPicPr>
            <a:picLocks/>
          </p:cNvPicPr>
          <p:nvPr/>
        </p:nvPicPr>
        <p:blipFill>
          <a:blip r:embed="rId8" cstate="print">
            <a:extLst>
              <a:ext uri="{28A0092B-C50C-407E-A947-70E740481C1C}">
                <a14:useLocalDpi xmlns:a14="http://schemas.microsoft.com/office/drawing/2010/main" val="0"/>
              </a:ext>
            </a:extLst>
          </a:blip>
          <a:stretch>
            <a:fillRect/>
          </a:stretch>
        </p:blipFill>
        <p:spPr bwMode="gray">
          <a:xfrm>
            <a:off x="6830518" y="3425747"/>
            <a:ext cx="540000" cy="442800"/>
          </a:xfrm>
          <a:prstGeom prst="rect">
            <a:avLst/>
          </a:prstGeom>
        </p:spPr>
      </p:pic>
      <p:sp>
        <p:nvSpPr>
          <p:cNvPr id="100" name="TextBox 401"/>
          <p:cNvSpPr txBox="1"/>
          <p:nvPr/>
        </p:nvSpPr>
        <p:spPr bwMode="gray">
          <a:xfrm>
            <a:off x="3872470" y="3857367"/>
            <a:ext cx="1237246"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err="1">
                <a:solidFill>
                  <a:prstClr val="black"/>
                </a:solidFill>
                <a:latin typeface="Huawei Sans" panose="020C0503030203020204" pitchFamily="34" charset="0"/>
              </a:rPr>
              <a:t>PoP</a:t>
            </a:r>
            <a:endParaRPr lang="en-US" altLang="zh-CN" sz="1200" b="1" kern="0" dirty="0">
              <a:solidFill>
                <a:prstClr val="black"/>
              </a:solidFill>
              <a:latin typeface="Huawei Sans" panose="020C0503030203020204" pitchFamily="34" charset="0"/>
              <a:ea typeface="+mn-ea"/>
            </a:endParaRPr>
          </a:p>
        </p:txBody>
      </p:sp>
      <p:sp>
        <p:nvSpPr>
          <p:cNvPr id="121" name="圆角矩形 120"/>
          <p:cNvSpPr/>
          <p:nvPr/>
        </p:nvSpPr>
        <p:spPr bwMode="gray">
          <a:xfrm>
            <a:off x="2592931" y="2866168"/>
            <a:ext cx="1280710" cy="1061298"/>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
                <a:srgbClr val="CC9900"/>
              </a:buClr>
              <a:buSzTx/>
              <a:buFont typeface="Wingdings" pitchFamily="2" charset="2"/>
              <a:buChar char="n"/>
              <a:tabLst/>
            </a:pPr>
            <a:endParaRPr kumimoji="0" lang="en-US" altLang="zh-CN" sz="1800" b="0" i="0" u="none" strike="noStrike" cap="none" normalizeH="0" baseline="0" dirty="0">
              <a:ln>
                <a:noFill/>
              </a:ln>
              <a:solidFill>
                <a:srgbClr val="575756"/>
              </a:solidFill>
              <a:effectLst/>
              <a:latin typeface="Huawei Sans" panose="020C0503030203020204" pitchFamily="34" charset="0"/>
            </a:endParaRPr>
          </a:p>
        </p:txBody>
      </p:sp>
      <p:cxnSp>
        <p:nvCxnSpPr>
          <p:cNvPr id="123" name="直接连接符 122"/>
          <p:cNvCxnSpPr/>
          <p:nvPr/>
        </p:nvCxnSpPr>
        <p:spPr bwMode="gray">
          <a:xfrm flipV="1">
            <a:off x="4492424" y="3169425"/>
            <a:ext cx="0" cy="2408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bwMode="gray">
          <a:xfrm flipV="1">
            <a:off x="7123864" y="3179585"/>
            <a:ext cx="0" cy="2408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bwMode="gray">
          <a:xfrm>
            <a:off x="7785514" y="2743349"/>
            <a:ext cx="1280710" cy="1061298"/>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
                <a:srgbClr val="CC9900"/>
              </a:buClr>
              <a:buSzTx/>
              <a:buFont typeface="Wingdings" pitchFamily="2" charset="2"/>
              <a:buChar char="n"/>
              <a:tabLst/>
            </a:pPr>
            <a:endParaRPr kumimoji="0" lang="en-US" altLang="zh-CN" sz="1800" b="0" i="0" u="none" strike="noStrike" cap="none" normalizeH="0" baseline="0" dirty="0">
              <a:ln>
                <a:noFill/>
              </a:ln>
              <a:solidFill>
                <a:srgbClr val="575756"/>
              </a:solidFill>
              <a:effectLst/>
              <a:latin typeface="Huawei Sans" panose="020C0503030203020204" pitchFamily="34" charset="0"/>
            </a:endParaRPr>
          </a:p>
        </p:txBody>
      </p:sp>
      <p:cxnSp>
        <p:nvCxnSpPr>
          <p:cNvPr id="136" name="直接连接符 135"/>
          <p:cNvCxnSpPr/>
          <p:nvPr/>
        </p:nvCxnSpPr>
        <p:spPr bwMode="gray">
          <a:xfrm>
            <a:off x="2258123" y="3325622"/>
            <a:ext cx="33774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bwMode="gray">
          <a:xfrm>
            <a:off x="2258123" y="3444308"/>
            <a:ext cx="33774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endCxn id="130" idx="1"/>
          </p:cNvCxnSpPr>
          <p:nvPr/>
        </p:nvCxnSpPr>
        <p:spPr bwMode="gray">
          <a:xfrm>
            <a:off x="7358153" y="2999670"/>
            <a:ext cx="427361" cy="27432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71" idx="3"/>
          </p:cNvCxnSpPr>
          <p:nvPr/>
        </p:nvCxnSpPr>
        <p:spPr bwMode="gray">
          <a:xfrm flipV="1">
            <a:off x="7370518" y="3309015"/>
            <a:ext cx="407652" cy="3381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50">
            <a:extLst>
              <a:ext uri="{FF2B5EF4-FFF2-40B4-BE49-F238E27FC236}">
                <a16:creationId xmlns:a16="http://schemas.microsoft.com/office/drawing/2014/main" id="{591B7B8A-ABD3-416D-8216-58E7044035BA}"/>
              </a:ext>
            </a:extLst>
          </p:cNvPr>
          <p:cNvGrpSpPr>
            <a:grpSpLocks noChangeAspect="1"/>
          </p:cNvGrpSpPr>
          <p:nvPr/>
        </p:nvGrpSpPr>
        <p:grpSpPr bwMode="gray">
          <a:xfrm>
            <a:off x="5380538" y="1042056"/>
            <a:ext cx="731004" cy="475204"/>
            <a:chOff x="4137025" y="950913"/>
            <a:chExt cx="1982788" cy="1244599"/>
          </a:xfrm>
        </p:grpSpPr>
        <p:sp>
          <p:nvSpPr>
            <p:cNvPr id="75" name="Freeform 9">
              <a:extLst>
                <a:ext uri="{FF2B5EF4-FFF2-40B4-BE49-F238E27FC236}">
                  <a16:creationId xmlns:a16="http://schemas.microsoft.com/office/drawing/2014/main" id="{634D247D-270A-4475-86FF-162CC0EF52DF}"/>
                </a:ext>
              </a:extLst>
            </p:cNvPr>
            <p:cNvSpPr>
              <a:spLocks/>
            </p:cNvSpPr>
            <p:nvPr/>
          </p:nvSpPr>
          <p:spPr bwMode="gray">
            <a:xfrm>
              <a:off x="4137025" y="950913"/>
              <a:ext cx="1982788" cy="1203325"/>
            </a:xfrm>
            <a:custGeom>
              <a:avLst/>
              <a:gdLst>
                <a:gd name="T0" fmla="*/ 1688762 w 526"/>
                <a:gd name="T1" fmla="*/ 1203325 h 320"/>
                <a:gd name="T2" fmla="*/ 1568137 w 526"/>
                <a:gd name="T3" fmla="*/ 1203325 h 320"/>
                <a:gd name="T4" fmla="*/ 1568137 w 526"/>
                <a:gd name="T5" fmla="*/ 1128117 h 320"/>
                <a:gd name="T6" fmla="*/ 1688762 w 526"/>
                <a:gd name="T7" fmla="*/ 1128117 h 320"/>
                <a:gd name="T8" fmla="*/ 1756614 w 526"/>
                <a:gd name="T9" fmla="*/ 1109315 h 320"/>
                <a:gd name="T10" fmla="*/ 1907397 w 526"/>
                <a:gd name="T11" fmla="*/ 800963 h 320"/>
                <a:gd name="T12" fmla="*/ 1522902 w 526"/>
                <a:gd name="T13" fmla="*/ 413643 h 320"/>
                <a:gd name="T14" fmla="*/ 1488976 w 526"/>
                <a:gd name="T15" fmla="*/ 394841 h 320"/>
                <a:gd name="T16" fmla="*/ 946159 w 526"/>
                <a:gd name="T17" fmla="*/ 75208 h 320"/>
                <a:gd name="T18" fmla="*/ 346799 w 526"/>
                <a:gd name="T19" fmla="*/ 541496 h 320"/>
                <a:gd name="T20" fmla="*/ 316643 w 526"/>
                <a:gd name="T21" fmla="*/ 567819 h 320"/>
                <a:gd name="T22" fmla="*/ 75391 w 526"/>
                <a:gd name="T23" fmla="*/ 846088 h 320"/>
                <a:gd name="T24" fmla="*/ 358108 w 526"/>
                <a:gd name="T25" fmla="*/ 1128117 h 320"/>
                <a:gd name="T26" fmla="*/ 1338193 w 526"/>
                <a:gd name="T27" fmla="*/ 1128117 h 320"/>
                <a:gd name="T28" fmla="*/ 1338193 w 526"/>
                <a:gd name="T29" fmla="*/ 1203325 h 320"/>
                <a:gd name="T30" fmla="*/ 358108 w 526"/>
                <a:gd name="T31" fmla="*/ 1203325 h 320"/>
                <a:gd name="T32" fmla="*/ 0 w 526"/>
                <a:gd name="T33" fmla="*/ 846088 h 320"/>
                <a:gd name="T34" fmla="*/ 278947 w 526"/>
                <a:gd name="T35" fmla="*/ 496372 h 320"/>
                <a:gd name="T36" fmla="*/ 946159 w 526"/>
                <a:gd name="T37" fmla="*/ 0 h 320"/>
                <a:gd name="T38" fmla="*/ 1545519 w 526"/>
                <a:gd name="T39" fmla="*/ 338435 h 320"/>
                <a:gd name="T40" fmla="*/ 1982788 w 526"/>
                <a:gd name="T41" fmla="*/ 800963 h 320"/>
                <a:gd name="T42" fmla="*/ 1805619 w 526"/>
                <a:gd name="T43" fmla="*/ 1165721 h 320"/>
                <a:gd name="T44" fmla="*/ 1688762 w 526"/>
                <a:gd name="T45" fmla="*/ 1203325 h 3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6" h="320">
                  <a:moveTo>
                    <a:pt x="448" y="320"/>
                  </a:moveTo>
                  <a:cubicBezTo>
                    <a:pt x="416" y="320"/>
                    <a:pt x="416" y="320"/>
                    <a:pt x="416" y="320"/>
                  </a:cubicBezTo>
                  <a:cubicBezTo>
                    <a:pt x="416" y="300"/>
                    <a:pt x="416" y="300"/>
                    <a:pt x="416" y="300"/>
                  </a:cubicBezTo>
                  <a:cubicBezTo>
                    <a:pt x="448" y="300"/>
                    <a:pt x="448" y="300"/>
                    <a:pt x="448" y="300"/>
                  </a:cubicBezTo>
                  <a:cubicBezTo>
                    <a:pt x="456" y="300"/>
                    <a:pt x="462" y="298"/>
                    <a:pt x="466" y="295"/>
                  </a:cubicBezTo>
                  <a:cubicBezTo>
                    <a:pt x="492" y="274"/>
                    <a:pt x="506" y="244"/>
                    <a:pt x="506" y="213"/>
                  </a:cubicBezTo>
                  <a:cubicBezTo>
                    <a:pt x="506" y="157"/>
                    <a:pt x="460" y="111"/>
                    <a:pt x="404" y="110"/>
                  </a:cubicBezTo>
                  <a:cubicBezTo>
                    <a:pt x="400" y="110"/>
                    <a:pt x="397" y="108"/>
                    <a:pt x="395" y="105"/>
                  </a:cubicBezTo>
                  <a:cubicBezTo>
                    <a:pt x="366" y="53"/>
                    <a:pt x="311" y="20"/>
                    <a:pt x="251" y="20"/>
                  </a:cubicBezTo>
                  <a:cubicBezTo>
                    <a:pt x="176" y="20"/>
                    <a:pt x="111" y="71"/>
                    <a:pt x="92" y="144"/>
                  </a:cubicBezTo>
                  <a:cubicBezTo>
                    <a:pt x="91" y="148"/>
                    <a:pt x="88" y="150"/>
                    <a:pt x="84" y="151"/>
                  </a:cubicBezTo>
                  <a:cubicBezTo>
                    <a:pt x="47" y="156"/>
                    <a:pt x="20" y="188"/>
                    <a:pt x="20" y="225"/>
                  </a:cubicBezTo>
                  <a:cubicBezTo>
                    <a:pt x="20" y="266"/>
                    <a:pt x="53" y="300"/>
                    <a:pt x="95" y="300"/>
                  </a:cubicBezTo>
                  <a:cubicBezTo>
                    <a:pt x="355" y="300"/>
                    <a:pt x="355" y="300"/>
                    <a:pt x="355" y="300"/>
                  </a:cubicBezTo>
                  <a:cubicBezTo>
                    <a:pt x="355" y="320"/>
                    <a:pt x="355" y="320"/>
                    <a:pt x="355" y="320"/>
                  </a:cubicBezTo>
                  <a:cubicBezTo>
                    <a:pt x="95" y="320"/>
                    <a:pt x="95" y="320"/>
                    <a:pt x="95" y="320"/>
                  </a:cubicBezTo>
                  <a:cubicBezTo>
                    <a:pt x="42" y="320"/>
                    <a:pt x="0" y="277"/>
                    <a:pt x="0" y="225"/>
                  </a:cubicBezTo>
                  <a:cubicBezTo>
                    <a:pt x="0" y="181"/>
                    <a:pt x="31" y="142"/>
                    <a:pt x="74" y="132"/>
                  </a:cubicBezTo>
                  <a:cubicBezTo>
                    <a:pt x="97" y="54"/>
                    <a:pt x="169" y="0"/>
                    <a:pt x="251" y="0"/>
                  </a:cubicBezTo>
                  <a:cubicBezTo>
                    <a:pt x="316" y="0"/>
                    <a:pt x="377" y="35"/>
                    <a:pt x="410" y="90"/>
                  </a:cubicBezTo>
                  <a:cubicBezTo>
                    <a:pt x="475" y="94"/>
                    <a:pt x="526" y="148"/>
                    <a:pt x="526" y="213"/>
                  </a:cubicBezTo>
                  <a:cubicBezTo>
                    <a:pt x="526" y="250"/>
                    <a:pt x="509" y="286"/>
                    <a:pt x="479" y="310"/>
                  </a:cubicBezTo>
                  <a:cubicBezTo>
                    <a:pt x="471" y="317"/>
                    <a:pt x="460" y="320"/>
                    <a:pt x="448" y="32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85" name="Oval 10">
              <a:extLst>
                <a:ext uri="{FF2B5EF4-FFF2-40B4-BE49-F238E27FC236}">
                  <a16:creationId xmlns:a16="http://schemas.microsoft.com/office/drawing/2014/main" id="{C7D87173-A2A1-40B5-A532-26D1B93FF85C}"/>
                </a:ext>
              </a:extLst>
            </p:cNvPr>
            <p:cNvSpPr>
              <a:spLocks noChangeArrowheads="1"/>
            </p:cNvSpPr>
            <p:nvPr/>
          </p:nvSpPr>
          <p:spPr bwMode="gray">
            <a:xfrm>
              <a:off x="5422900" y="2038350"/>
              <a:ext cx="153988" cy="157162"/>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1D1A"/>
                </a:solidFill>
                <a:effectLst/>
                <a:uLnTx/>
                <a:uFillTx/>
                <a:latin typeface="Huawei Sans" panose="020C0503030203020204" pitchFamily="34" charset="0"/>
                <a:ea typeface="+mn-ea"/>
              </a:endParaRPr>
            </a:p>
          </p:txBody>
        </p:sp>
        <p:sp>
          <p:nvSpPr>
            <p:cNvPr id="88" name="Oval 11">
              <a:extLst>
                <a:ext uri="{FF2B5EF4-FFF2-40B4-BE49-F238E27FC236}">
                  <a16:creationId xmlns:a16="http://schemas.microsoft.com/office/drawing/2014/main" id="{7DEEAB8A-1B23-4134-BFF4-47CFDBCA7256}"/>
                </a:ext>
              </a:extLst>
            </p:cNvPr>
            <p:cNvSpPr>
              <a:spLocks noChangeArrowheads="1"/>
            </p:cNvSpPr>
            <p:nvPr/>
          </p:nvSpPr>
          <p:spPr bwMode="gray">
            <a:xfrm>
              <a:off x="5664200" y="2038350"/>
              <a:ext cx="153988" cy="157162"/>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1D1A"/>
                </a:solidFill>
                <a:effectLst/>
                <a:uLnTx/>
                <a:uFillTx/>
                <a:latin typeface="Huawei Sans" panose="020C0503030203020204" pitchFamily="34" charset="0"/>
                <a:ea typeface="+mn-ea"/>
              </a:endParaRPr>
            </a:p>
          </p:txBody>
        </p:sp>
        <p:sp>
          <p:nvSpPr>
            <p:cNvPr id="91" name="Freeform 12">
              <a:extLst>
                <a:ext uri="{FF2B5EF4-FFF2-40B4-BE49-F238E27FC236}">
                  <a16:creationId xmlns:a16="http://schemas.microsoft.com/office/drawing/2014/main" id="{9B05AC38-0124-4E7F-88D2-E3FD624E86C8}"/>
                </a:ext>
              </a:extLst>
            </p:cNvPr>
            <p:cNvSpPr>
              <a:spLocks/>
            </p:cNvSpPr>
            <p:nvPr/>
          </p:nvSpPr>
          <p:spPr bwMode="gray">
            <a:xfrm>
              <a:off x="5102225" y="1211263"/>
              <a:ext cx="406400" cy="750887"/>
            </a:xfrm>
            <a:custGeom>
              <a:avLst/>
              <a:gdLst>
                <a:gd name="T0" fmla="*/ 316089 w 108"/>
                <a:gd name="T1" fmla="*/ 289091 h 200"/>
                <a:gd name="T2" fmla="*/ 312326 w 108"/>
                <a:gd name="T3" fmla="*/ 285337 h 200"/>
                <a:gd name="T4" fmla="*/ 289748 w 108"/>
                <a:gd name="T5" fmla="*/ 236529 h 200"/>
                <a:gd name="T6" fmla="*/ 316089 w 108"/>
                <a:gd name="T7" fmla="*/ 206494 h 200"/>
                <a:gd name="T8" fmla="*/ 316089 w 108"/>
                <a:gd name="T9" fmla="*/ 127651 h 200"/>
                <a:gd name="T10" fmla="*/ 237067 w 108"/>
                <a:gd name="T11" fmla="*/ 71334 h 200"/>
                <a:gd name="T12" fmla="*/ 173096 w 108"/>
                <a:gd name="T13" fmla="*/ 112633 h 200"/>
                <a:gd name="T14" fmla="*/ 169333 w 108"/>
                <a:gd name="T15" fmla="*/ 112633 h 200"/>
                <a:gd name="T16" fmla="*/ 120415 w 108"/>
                <a:gd name="T17" fmla="*/ 93861 h 200"/>
                <a:gd name="T18" fmla="*/ 112889 w 108"/>
                <a:gd name="T19" fmla="*/ 86352 h 200"/>
                <a:gd name="T20" fmla="*/ 56444 w 108"/>
                <a:gd name="T21" fmla="*/ 0 h 200"/>
                <a:gd name="T22" fmla="*/ 0 w 108"/>
                <a:gd name="T23" fmla="*/ 30035 h 200"/>
                <a:gd name="T24" fmla="*/ 52681 w 108"/>
                <a:gd name="T25" fmla="*/ 60071 h 200"/>
                <a:gd name="T26" fmla="*/ 97837 w 108"/>
                <a:gd name="T27" fmla="*/ 150177 h 200"/>
                <a:gd name="T28" fmla="*/ 169333 w 108"/>
                <a:gd name="T29" fmla="*/ 172704 h 200"/>
                <a:gd name="T30" fmla="*/ 237067 w 108"/>
                <a:gd name="T31" fmla="*/ 135160 h 200"/>
                <a:gd name="T32" fmla="*/ 248356 w 108"/>
                <a:gd name="T33" fmla="*/ 187722 h 200"/>
                <a:gd name="T34" fmla="*/ 252119 w 108"/>
                <a:gd name="T35" fmla="*/ 304109 h 200"/>
                <a:gd name="T36" fmla="*/ 346193 w 108"/>
                <a:gd name="T37" fmla="*/ 352917 h 200"/>
                <a:gd name="T38" fmla="*/ 316089 w 108"/>
                <a:gd name="T39" fmla="*/ 397970 h 200"/>
                <a:gd name="T40" fmla="*/ 237067 w 108"/>
                <a:gd name="T41" fmla="*/ 484322 h 200"/>
                <a:gd name="T42" fmla="*/ 267170 w 108"/>
                <a:gd name="T43" fmla="*/ 578183 h 200"/>
                <a:gd name="T44" fmla="*/ 218252 w 108"/>
                <a:gd name="T45" fmla="*/ 593201 h 200"/>
                <a:gd name="T46" fmla="*/ 139230 w 108"/>
                <a:gd name="T47" fmla="*/ 578183 h 200"/>
                <a:gd name="T48" fmla="*/ 52681 w 108"/>
                <a:gd name="T49" fmla="*/ 660781 h 200"/>
                <a:gd name="T50" fmla="*/ 30104 w 108"/>
                <a:gd name="T51" fmla="*/ 687062 h 200"/>
                <a:gd name="T52" fmla="*/ 30104 w 108"/>
                <a:gd name="T53" fmla="*/ 750887 h 200"/>
                <a:gd name="T54" fmla="*/ 112889 w 108"/>
                <a:gd name="T55" fmla="*/ 690816 h 200"/>
                <a:gd name="T56" fmla="*/ 116652 w 108"/>
                <a:gd name="T57" fmla="*/ 657026 h 200"/>
                <a:gd name="T58" fmla="*/ 165570 w 108"/>
                <a:gd name="T59" fmla="*/ 634500 h 200"/>
                <a:gd name="T60" fmla="*/ 169333 w 108"/>
                <a:gd name="T61" fmla="*/ 634500 h 200"/>
                <a:gd name="T62" fmla="*/ 195674 w 108"/>
                <a:gd name="T63" fmla="*/ 657026 h 200"/>
                <a:gd name="T64" fmla="*/ 278459 w 108"/>
                <a:gd name="T65" fmla="*/ 657026 h 200"/>
                <a:gd name="T66" fmla="*/ 331141 w 108"/>
                <a:gd name="T67" fmla="*/ 578183 h 200"/>
                <a:gd name="T68" fmla="*/ 293511 w 108"/>
                <a:gd name="T69" fmla="*/ 518112 h 200"/>
                <a:gd name="T70" fmla="*/ 293511 w 108"/>
                <a:gd name="T71" fmla="*/ 506849 h 200"/>
                <a:gd name="T72" fmla="*/ 312326 w 108"/>
                <a:gd name="T73" fmla="*/ 461796 h 200"/>
                <a:gd name="T74" fmla="*/ 349956 w 108"/>
                <a:gd name="T75" fmla="*/ 458041 h 200"/>
                <a:gd name="T76" fmla="*/ 406400 w 108"/>
                <a:gd name="T77" fmla="*/ 345408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8" h="200">
                  <a:moveTo>
                    <a:pt x="93" y="77"/>
                  </a:moveTo>
                  <a:cubicBezTo>
                    <a:pt x="84" y="77"/>
                    <a:pt x="84" y="77"/>
                    <a:pt x="84" y="77"/>
                  </a:cubicBezTo>
                  <a:cubicBezTo>
                    <a:pt x="84" y="77"/>
                    <a:pt x="83" y="77"/>
                    <a:pt x="83" y="76"/>
                  </a:cubicBezTo>
                  <a:cubicBezTo>
                    <a:pt x="83" y="76"/>
                    <a:pt x="83" y="76"/>
                    <a:pt x="83" y="76"/>
                  </a:cubicBezTo>
                  <a:cubicBezTo>
                    <a:pt x="78" y="64"/>
                    <a:pt x="78" y="64"/>
                    <a:pt x="78" y="64"/>
                  </a:cubicBezTo>
                  <a:cubicBezTo>
                    <a:pt x="78" y="63"/>
                    <a:pt x="78" y="63"/>
                    <a:pt x="77" y="63"/>
                  </a:cubicBezTo>
                  <a:cubicBezTo>
                    <a:pt x="77" y="63"/>
                    <a:pt x="77" y="62"/>
                    <a:pt x="78" y="61"/>
                  </a:cubicBezTo>
                  <a:cubicBezTo>
                    <a:pt x="84" y="55"/>
                    <a:pt x="84" y="55"/>
                    <a:pt x="84" y="55"/>
                  </a:cubicBezTo>
                  <a:cubicBezTo>
                    <a:pt x="87" y="53"/>
                    <a:pt x="88" y="49"/>
                    <a:pt x="88" y="45"/>
                  </a:cubicBezTo>
                  <a:cubicBezTo>
                    <a:pt x="88" y="41"/>
                    <a:pt x="87" y="37"/>
                    <a:pt x="84" y="34"/>
                  </a:cubicBezTo>
                  <a:cubicBezTo>
                    <a:pt x="74" y="24"/>
                    <a:pt x="74" y="24"/>
                    <a:pt x="74" y="24"/>
                  </a:cubicBezTo>
                  <a:cubicBezTo>
                    <a:pt x="71" y="21"/>
                    <a:pt x="67" y="19"/>
                    <a:pt x="63" y="19"/>
                  </a:cubicBezTo>
                  <a:cubicBezTo>
                    <a:pt x="59" y="19"/>
                    <a:pt x="55" y="21"/>
                    <a:pt x="52" y="24"/>
                  </a:cubicBezTo>
                  <a:cubicBezTo>
                    <a:pt x="46" y="30"/>
                    <a:pt x="46" y="30"/>
                    <a:pt x="46" y="30"/>
                  </a:cubicBezTo>
                  <a:cubicBezTo>
                    <a:pt x="46" y="30"/>
                    <a:pt x="46" y="30"/>
                    <a:pt x="45" y="30"/>
                  </a:cubicBezTo>
                  <a:cubicBezTo>
                    <a:pt x="45" y="30"/>
                    <a:pt x="45" y="30"/>
                    <a:pt x="45" y="30"/>
                  </a:cubicBezTo>
                  <a:cubicBezTo>
                    <a:pt x="44" y="30"/>
                    <a:pt x="44" y="30"/>
                    <a:pt x="44" y="30"/>
                  </a:cubicBezTo>
                  <a:cubicBezTo>
                    <a:pt x="32" y="25"/>
                    <a:pt x="32" y="25"/>
                    <a:pt x="32" y="25"/>
                  </a:cubicBezTo>
                  <a:cubicBezTo>
                    <a:pt x="32" y="25"/>
                    <a:pt x="32" y="25"/>
                    <a:pt x="31" y="25"/>
                  </a:cubicBezTo>
                  <a:cubicBezTo>
                    <a:pt x="31" y="24"/>
                    <a:pt x="30" y="24"/>
                    <a:pt x="30" y="23"/>
                  </a:cubicBezTo>
                  <a:cubicBezTo>
                    <a:pt x="30" y="15"/>
                    <a:pt x="30" y="15"/>
                    <a:pt x="30" y="15"/>
                  </a:cubicBezTo>
                  <a:cubicBezTo>
                    <a:pt x="30" y="6"/>
                    <a:pt x="23" y="0"/>
                    <a:pt x="15" y="0"/>
                  </a:cubicBezTo>
                  <a:cubicBezTo>
                    <a:pt x="8" y="0"/>
                    <a:pt x="8" y="0"/>
                    <a:pt x="8" y="0"/>
                  </a:cubicBezTo>
                  <a:cubicBezTo>
                    <a:pt x="3" y="0"/>
                    <a:pt x="0" y="3"/>
                    <a:pt x="0" y="8"/>
                  </a:cubicBezTo>
                  <a:cubicBezTo>
                    <a:pt x="0" y="12"/>
                    <a:pt x="3" y="16"/>
                    <a:pt x="8" y="16"/>
                  </a:cubicBezTo>
                  <a:cubicBezTo>
                    <a:pt x="14" y="16"/>
                    <a:pt x="14" y="16"/>
                    <a:pt x="14" y="16"/>
                  </a:cubicBezTo>
                  <a:cubicBezTo>
                    <a:pt x="14" y="23"/>
                    <a:pt x="14" y="23"/>
                    <a:pt x="14" y="23"/>
                  </a:cubicBezTo>
                  <a:cubicBezTo>
                    <a:pt x="14" y="31"/>
                    <a:pt x="19" y="38"/>
                    <a:pt x="26" y="40"/>
                  </a:cubicBezTo>
                  <a:cubicBezTo>
                    <a:pt x="37" y="45"/>
                    <a:pt x="37" y="45"/>
                    <a:pt x="37" y="45"/>
                  </a:cubicBezTo>
                  <a:cubicBezTo>
                    <a:pt x="39" y="46"/>
                    <a:pt x="42" y="46"/>
                    <a:pt x="45" y="46"/>
                  </a:cubicBezTo>
                  <a:cubicBezTo>
                    <a:pt x="50" y="46"/>
                    <a:pt x="54" y="45"/>
                    <a:pt x="58" y="41"/>
                  </a:cubicBezTo>
                  <a:cubicBezTo>
                    <a:pt x="63" y="36"/>
                    <a:pt x="63" y="36"/>
                    <a:pt x="63" y="36"/>
                  </a:cubicBezTo>
                  <a:cubicBezTo>
                    <a:pt x="71" y="45"/>
                    <a:pt x="71" y="45"/>
                    <a:pt x="71" y="45"/>
                  </a:cubicBezTo>
                  <a:cubicBezTo>
                    <a:pt x="66" y="50"/>
                    <a:pt x="66" y="50"/>
                    <a:pt x="66" y="50"/>
                  </a:cubicBezTo>
                  <a:cubicBezTo>
                    <a:pt x="61" y="55"/>
                    <a:pt x="60" y="64"/>
                    <a:pt x="63" y="70"/>
                  </a:cubicBezTo>
                  <a:cubicBezTo>
                    <a:pt x="67" y="81"/>
                    <a:pt x="67" y="81"/>
                    <a:pt x="67" y="81"/>
                  </a:cubicBezTo>
                  <a:cubicBezTo>
                    <a:pt x="70" y="88"/>
                    <a:pt x="77" y="94"/>
                    <a:pt x="84" y="94"/>
                  </a:cubicBezTo>
                  <a:cubicBezTo>
                    <a:pt x="92" y="94"/>
                    <a:pt x="92" y="94"/>
                    <a:pt x="92" y="94"/>
                  </a:cubicBezTo>
                  <a:cubicBezTo>
                    <a:pt x="92" y="106"/>
                    <a:pt x="92" y="106"/>
                    <a:pt x="92" y="106"/>
                  </a:cubicBezTo>
                  <a:cubicBezTo>
                    <a:pt x="84" y="106"/>
                    <a:pt x="84" y="106"/>
                    <a:pt x="84" y="106"/>
                  </a:cubicBezTo>
                  <a:cubicBezTo>
                    <a:pt x="77" y="106"/>
                    <a:pt x="70" y="111"/>
                    <a:pt x="67" y="118"/>
                  </a:cubicBezTo>
                  <a:cubicBezTo>
                    <a:pt x="63" y="129"/>
                    <a:pt x="63" y="129"/>
                    <a:pt x="63" y="129"/>
                  </a:cubicBezTo>
                  <a:cubicBezTo>
                    <a:pt x="60" y="135"/>
                    <a:pt x="61" y="144"/>
                    <a:pt x="66" y="149"/>
                  </a:cubicBezTo>
                  <a:cubicBezTo>
                    <a:pt x="71" y="154"/>
                    <a:pt x="71" y="154"/>
                    <a:pt x="71" y="154"/>
                  </a:cubicBezTo>
                  <a:cubicBezTo>
                    <a:pt x="63" y="163"/>
                    <a:pt x="63" y="163"/>
                    <a:pt x="63" y="163"/>
                  </a:cubicBezTo>
                  <a:cubicBezTo>
                    <a:pt x="58" y="158"/>
                    <a:pt x="58" y="158"/>
                    <a:pt x="58" y="158"/>
                  </a:cubicBezTo>
                  <a:cubicBezTo>
                    <a:pt x="54" y="155"/>
                    <a:pt x="50" y="153"/>
                    <a:pt x="45" y="153"/>
                  </a:cubicBezTo>
                  <a:cubicBezTo>
                    <a:pt x="42" y="153"/>
                    <a:pt x="39" y="153"/>
                    <a:pt x="37" y="154"/>
                  </a:cubicBezTo>
                  <a:cubicBezTo>
                    <a:pt x="26" y="159"/>
                    <a:pt x="26" y="159"/>
                    <a:pt x="26" y="159"/>
                  </a:cubicBezTo>
                  <a:cubicBezTo>
                    <a:pt x="19" y="161"/>
                    <a:pt x="14" y="169"/>
                    <a:pt x="14" y="176"/>
                  </a:cubicBezTo>
                  <a:cubicBezTo>
                    <a:pt x="14" y="183"/>
                    <a:pt x="14" y="183"/>
                    <a:pt x="14" y="183"/>
                  </a:cubicBezTo>
                  <a:cubicBezTo>
                    <a:pt x="8" y="183"/>
                    <a:pt x="8" y="183"/>
                    <a:pt x="8" y="183"/>
                  </a:cubicBezTo>
                  <a:cubicBezTo>
                    <a:pt x="3" y="183"/>
                    <a:pt x="0" y="187"/>
                    <a:pt x="0" y="191"/>
                  </a:cubicBezTo>
                  <a:cubicBezTo>
                    <a:pt x="0" y="196"/>
                    <a:pt x="3" y="200"/>
                    <a:pt x="8" y="200"/>
                  </a:cubicBezTo>
                  <a:cubicBezTo>
                    <a:pt x="15" y="200"/>
                    <a:pt x="15" y="200"/>
                    <a:pt x="15" y="200"/>
                  </a:cubicBezTo>
                  <a:cubicBezTo>
                    <a:pt x="23" y="200"/>
                    <a:pt x="30" y="193"/>
                    <a:pt x="30" y="184"/>
                  </a:cubicBezTo>
                  <a:cubicBezTo>
                    <a:pt x="30" y="176"/>
                    <a:pt x="30" y="176"/>
                    <a:pt x="30" y="176"/>
                  </a:cubicBezTo>
                  <a:cubicBezTo>
                    <a:pt x="30" y="175"/>
                    <a:pt x="31" y="175"/>
                    <a:pt x="31" y="175"/>
                  </a:cubicBezTo>
                  <a:cubicBezTo>
                    <a:pt x="31" y="174"/>
                    <a:pt x="32" y="174"/>
                    <a:pt x="32" y="174"/>
                  </a:cubicBezTo>
                  <a:cubicBezTo>
                    <a:pt x="44" y="169"/>
                    <a:pt x="44" y="169"/>
                    <a:pt x="44" y="169"/>
                  </a:cubicBezTo>
                  <a:cubicBezTo>
                    <a:pt x="44" y="169"/>
                    <a:pt x="44" y="169"/>
                    <a:pt x="45" y="169"/>
                  </a:cubicBezTo>
                  <a:cubicBezTo>
                    <a:pt x="45" y="169"/>
                    <a:pt x="45" y="169"/>
                    <a:pt x="45" y="169"/>
                  </a:cubicBezTo>
                  <a:cubicBezTo>
                    <a:pt x="46" y="169"/>
                    <a:pt x="46" y="169"/>
                    <a:pt x="46" y="169"/>
                  </a:cubicBezTo>
                  <a:cubicBezTo>
                    <a:pt x="52" y="175"/>
                    <a:pt x="52" y="175"/>
                    <a:pt x="52" y="175"/>
                  </a:cubicBezTo>
                  <a:cubicBezTo>
                    <a:pt x="55" y="178"/>
                    <a:pt x="59" y="180"/>
                    <a:pt x="63" y="180"/>
                  </a:cubicBezTo>
                  <a:cubicBezTo>
                    <a:pt x="67" y="180"/>
                    <a:pt x="71" y="178"/>
                    <a:pt x="74" y="175"/>
                  </a:cubicBezTo>
                  <a:cubicBezTo>
                    <a:pt x="84" y="165"/>
                    <a:pt x="84" y="165"/>
                    <a:pt x="84" y="165"/>
                  </a:cubicBezTo>
                  <a:cubicBezTo>
                    <a:pt x="87" y="162"/>
                    <a:pt x="88" y="159"/>
                    <a:pt x="88" y="154"/>
                  </a:cubicBezTo>
                  <a:cubicBezTo>
                    <a:pt x="88" y="150"/>
                    <a:pt x="87" y="147"/>
                    <a:pt x="84" y="144"/>
                  </a:cubicBezTo>
                  <a:cubicBezTo>
                    <a:pt x="78" y="138"/>
                    <a:pt x="78" y="138"/>
                    <a:pt x="78" y="138"/>
                  </a:cubicBezTo>
                  <a:cubicBezTo>
                    <a:pt x="77" y="137"/>
                    <a:pt x="77" y="136"/>
                    <a:pt x="77" y="136"/>
                  </a:cubicBezTo>
                  <a:cubicBezTo>
                    <a:pt x="78" y="136"/>
                    <a:pt x="78" y="136"/>
                    <a:pt x="78" y="135"/>
                  </a:cubicBezTo>
                  <a:cubicBezTo>
                    <a:pt x="83" y="124"/>
                    <a:pt x="83" y="124"/>
                    <a:pt x="83" y="124"/>
                  </a:cubicBezTo>
                  <a:cubicBezTo>
                    <a:pt x="83" y="123"/>
                    <a:pt x="83" y="123"/>
                    <a:pt x="83" y="123"/>
                  </a:cubicBezTo>
                  <a:cubicBezTo>
                    <a:pt x="83" y="123"/>
                    <a:pt x="84" y="122"/>
                    <a:pt x="84" y="122"/>
                  </a:cubicBezTo>
                  <a:cubicBezTo>
                    <a:pt x="93" y="122"/>
                    <a:pt x="93" y="122"/>
                    <a:pt x="93" y="122"/>
                  </a:cubicBezTo>
                  <a:cubicBezTo>
                    <a:pt x="101" y="122"/>
                    <a:pt x="108" y="115"/>
                    <a:pt x="108" y="107"/>
                  </a:cubicBezTo>
                  <a:cubicBezTo>
                    <a:pt x="108" y="92"/>
                    <a:pt x="108" y="92"/>
                    <a:pt x="108" y="92"/>
                  </a:cubicBezTo>
                  <a:cubicBezTo>
                    <a:pt x="108" y="84"/>
                    <a:pt x="101" y="77"/>
                    <a:pt x="93" y="7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92" name="Freeform 13">
              <a:extLst>
                <a:ext uri="{FF2B5EF4-FFF2-40B4-BE49-F238E27FC236}">
                  <a16:creationId xmlns:a16="http://schemas.microsoft.com/office/drawing/2014/main" id="{C27E71CB-3473-4302-A112-16177EDCA953}"/>
                </a:ext>
              </a:extLst>
            </p:cNvPr>
            <p:cNvSpPr>
              <a:spLocks/>
            </p:cNvSpPr>
            <p:nvPr/>
          </p:nvSpPr>
          <p:spPr bwMode="gray">
            <a:xfrm>
              <a:off x="5102225" y="1420813"/>
              <a:ext cx="192088" cy="327025"/>
            </a:xfrm>
            <a:custGeom>
              <a:avLst/>
              <a:gdLst>
                <a:gd name="T0" fmla="*/ 30131 w 51"/>
                <a:gd name="T1" fmla="*/ 266882 h 87"/>
                <a:gd name="T2" fmla="*/ 0 w 51"/>
                <a:gd name="T3" fmla="*/ 296954 h 87"/>
                <a:gd name="T4" fmla="*/ 30131 w 51"/>
                <a:gd name="T5" fmla="*/ 327025 h 87"/>
                <a:gd name="T6" fmla="*/ 192088 w 51"/>
                <a:gd name="T7" fmla="*/ 165392 h 87"/>
                <a:gd name="T8" fmla="*/ 30131 w 51"/>
                <a:gd name="T9" fmla="*/ 0 h 87"/>
                <a:gd name="T10" fmla="*/ 0 w 51"/>
                <a:gd name="T11" fmla="*/ 30071 h 87"/>
                <a:gd name="T12" fmla="*/ 30131 w 51"/>
                <a:gd name="T13" fmla="*/ 60143 h 87"/>
                <a:gd name="T14" fmla="*/ 131825 w 51"/>
                <a:gd name="T15" fmla="*/ 165392 h 87"/>
                <a:gd name="T16" fmla="*/ 30131 w 51"/>
                <a:gd name="T17" fmla="*/ 266882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87">
                  <a:moveTo>
                    <a:pt x="8" y="71"/>
                  </a:moveTo>
                  <a:cubicBezTo>
                    <a:pt x="4" y="71"/>
                    <a:pt x="0" y="74"/>
                    <a:pt x="0" y="79"/>
                  </a:cubicBezTo>
                  <a:cubicBezTo>
                    <a:pt x="0" y="83"/>
                    <a:pt x="4" y="87"/>
                    <a:pt x="8" y="87"/>
                  </a:cubicBezTo>
                  <a:cubicBezTo>
                    <a:pt x="32" y="87"/>
                    <a:pt x="51" y="68"/>
                    <a:pt x="51" y="44"/>
                  </a:cubicBezTo>
                  <a:cubicBezTo>
                    <a:pt x="51" y="20"/>
                    <a:pt x="32" y="0"/>
                    <a:pt x="8" y="0"/>
                  </a:cubicBezTo>
                  <a:cubicBezTo>
                    <a:pt x="4" y="0"/>
                    <a:pt x="0" y="4"/>
                    <a:pt x="0" y="8"/>
                  </a:cubicBezTo>
                  <a:cubicBezTo>
                    <a:pt x="0" y="13"/>
                    <a:pt x="4" y="16"/>
                    <a:pt x="8" y="16"/>
                  </a:cubicBezTo>
                  <a:cubicBezTo>
                    <a:pt x="23" y="16"/>
                    <a:pt x="35" y="29"/>
                    <a:pt x="35" y="44"/>
                  </a:cubicBezTo>
                  <a:cubicBezTo>
                    <a:pt x="35" y="59"/>
                    <a:pt x="23" y="71"/>
                    <a:pt x="8" y="7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93" name="Freeform 14">
              <a:extLst>
                <a:ext uri="{FF2B5EF4-FFF2-40B4-BE49-F238E27FC236}">
                  <a16:creationId xmlns:a16="http://schemas.microsoft.com/office/drawing/2014/main" id="{98CEA01E-17E4-4470-B1D6-BEEDDB10FF16}"/>
                </a:ext>
              </a:extLst>
            </p:cNvPr>
            <p:cNvSpPr>
              <a:spLocks noEditPoints="1"/>
            </p:cNvSpPr>
            <p:nvPr/>
          </p:nvSpPr>
          <p:spPr bwMode="gray">
            <a:xfrm>
              <a:off x="4656138" y="1211263"/>
              <a:ext cx="415925" cy="750887"/>
            </a:xfrm>
            <a:custGeom>
              <a:avLst/>
              <a:gdLst>
                <a:gd name="T0" fmla="*/ 317615 w 110"/>
                <a:gd name="T1" fmla="*/ 0 h 200"/>
                <a:gd name="T2" fmla="*/ 196619 w 110"/>
                <a:gd name="T3" fmla="*/ 75089 h 200"/>
                <a:gd name="T4" fmla="*/ 86966 w 110"/>
                <a:gd name="T5" fmla="*/ 221512 h 200"/>
                <a:gd name="T6" fmla="*/ 68060 w 110"/>
                <a:gd name="T7" fmla="*/ 458041 h 200"/>
                <a:gd name="T8" fmla="*/ 196619 w 110"/>
                <a:gd name="T9" fmla="*/ 679553 h 200"/>
                <a:gd name="T10" fmla="*/ 302491 w 110"/>
                <a:gd name="T11" fmla="*/ 750887 h 200"/>
                <a:gd name="T12" fmla="*/ 381895 w 110"/>
                <a:gd name="T13" fmla="*/ 717097 h 200"/>
                <a:gd name="T14" fmla="*/ 415925 w 110"/>
                <a:gd name="T15" fmla="*/ 638254 h 200"/>
                <a:gd name="T16" fmla="*/ 415925 w 110"/>
                <a:gd name="T17" fmla="*/ 93861 h 200"/>
                <a:gd name="T18" fmla="*/ 415925 w 110"/>
                <a:gd name="T19" fmla="*/ 93861 h 200"/>
                <a:gd name="T20" fmla="*/ 302491 w 110"/>
                <a:gd name="T21" fmla="*/ 322881 h 200"/>
                <a:gd name="T22" fmla="*/ 336521 w 110"/>
                <a:gd name="T23" fmla="*/ 529375 h 200"/>
                <a:gd name="T24" fmla="*/ 336521 w 110"/>
                <a:gd name="T25" fmla="*/ 529375 h 200"/>
                <a:gd name="T26" fmla="*/ 196619 w 110"/>
                <a:gd name="T27" fmla="*/ 300355 h 200"/>
                <a:gd name="T28" fmla="*/ 223087 w 110"/>
                <a:gd name="T29" fmla="*/ 274074 h 200"/>
                <a:gd name="T30" fmla="*/ 196619 w 110"/>
                <a:gd name="T31" fmla="*/ 247793 h 200"/>
                <a:gd name="T32" fmla="*/ 147464 w 110"/>
                <a:gd name="T33" fmla="*/ 221512 h 200"/>
                <a:gd name="T34" fmla="*/ 196619 w 110"/>
                <a:gd name="T35" fmla="*/ 127651 h 200"/>
                <a:gd name="T36" fmla="*/ 317615 w 110"/>
                <a:gd name="T37" fmla="*/ 191476 h 200"/>
                <a:gd name="T38" fmla="*/ 340302 w 110"/>
                <a:gd name="T39" fmla="*/ 183967 h 200"/>
                <a:gd name="T40" fmla="*/ 340302 w 110"/>
                <a:gd name="T41" fmla="*/ 146423 h 200"/>
                <a:gd name="T42" fmla="*/ 276023 w 110"/>
                <a:gd name="T43" fmla="*/ 93861 h 200"/>
                <a:gd name="T44" fmla="*/ 362989 w 110"/>
                <a:gd name="T45" fmla="*/ 93861 h 200"/>
                <a:gd name="T46" fmla="*/ 362989 w 110"/>
                <a:gd name="T47" fmla="*/ 232775 h 200"/>
                <a:gd name="T48" fmla="*/ 302491 w 110"/>
                <a:gd name="T49" fmla="*/ 277828 h 200"/>
                <a:gd name="T50" fmla="*/ 276023 w 110"/>
                <a:gd name="T51" fmla="*/ 304109 h 200"/>
                <a:gd name="T52" fmla="*/ 302491 w 110"/>
                <a:gd name="T53" fmla="*/ 330390 h 200"/>
                <a:gd name="T54" fmla="*/ 362989 w 110"/>
                <a:gd name="T55" fmla="*/ 319127 h 200"/>
                <a:gd name="T56" fmla="*/ 336521 w 110"/>
                <a:gd name="T57" fmla="*/ 488077 h 200"/>
                <a:gd name="T58" fmla="*/ 310053 w 110"/>
                <a:gd name="T59" fmla="*/ 514358 h 200"/>
                <a:gd name="T60" fmla="*/ 336521 w 110"/>
                <a:gd name="T61" fmla="*/ 540639 h 200"/>
                <a:gd name="T62" fmla="*/ 362989 w 110"/>
                <a:gd name="T63" fmla="*/ 536884 h 200"/>
                <a:gd name="T64" fmla="*/ 344083 w 110"/>
                <a:gd name="T65" fmla="*/ 679553 h 200"/>
                <a:gd name="T66" fmla="*/ 257117 w 110"/>
                <a:gd name="T67" fmla="*/ 679553 h 200"/>
                <a:gd name="T68" fmla="*/ 268461 w 110"/>
                <a:gd name="T69" fmla="*/ 574429 h 200"/>
                <a:gd name="T70" fmla="*/ 219306 w 110"/>
                <a:gd name="T71" fmla="*/ 555656 h 200"/>
                <a:gd name="T72" fmla="*/ 128559 w 110"/>
                <a:gd name="T73" fmla="*/ 596955 h 200"/>
                <a:gd name="T74" fmla="*/ 128559 w 110"/>
                <a:gd name="T75" fmla="*/ 461796 h 200"/>
                <a:gd name="T76" fmla="*/ 264680 w 110"/>
                <a:gd name="T77" fmla="*/ 461796 h 200"/>
                <a:gd name="T78" fmla="*/ 302491 w 110"/>
                <a:gd name="T79" fmla="*/ 461796 h 200"/>
                <a:gd name="T80" fmla="*/ 302491 w 110"/>
                <a:gd name="T81" fmla="*/ 424251 h 200"/>
                <a:gd name="T82" fmla="*/ 102091 w 110"/>
                <a:gd name="T83" fmla="*/ 416742 h 200"/>
                <a:gd name="T84" fmla="*/ 113434 w 110"/>
                <a:gd name="T85" fmla="*/ 266565 h 200"/>
                <a:gd name="T86" fmla="*/ 302491 w 110"/>
                <a:gd name="T87" fmla="*/ 739624 h 2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0" h="200">
                  <a:moveTo>
                    <a:pt x="110" y="25"/>
                  </a:moveTo>
                  <a:cubicBezTo>
                    <a:pt x="110" y="11"/>
                    <a:pt x="99" y="0"/>
                    <a:pt x="84" y="0"/>
                  </a:cubicBezTo>
                  <a:cubicBezTo>
                    <a:pt x="72" y="0"/>
                    <a:pt x="61" y="9"/>
                    <a:pt x="59" y="20"/>
                  </a:cubicBezTo>
                  <a:cubicBezTo>
                    <a:pt x="57" y="20"/>
                    <a:pt x="54" y="20"/>
                    <a:pt x="52" y="20"/>
                  </a:cubicBezTo>
                  <a:cubicBezTo>
                    <a:pt x="35" y="20"/>
                    <a:pt x="22" y="33"/>
                    <a:pt x="22" y="50"/>
                  </a:cubicBezTo>
                  <a:cubicBezTo>
                    <a:pt x="22" y="53"/>
                    <a:pt x="22" y="56"/>
                    <a:pt x="23" y="59"/>
                  </a:cubicBezTo>
                  <a:cubicBezTo>
                    <a:pt x="10" y="64"/>
                    <a:pt x="0" y="76"/>
                    <a:pt x="0" y="91"/>
                  </a:cubicBezTo>
                  <a:cubicBezTo>
                    <a:pt x="0" y="104"/>
                    <a:pt x="7" y="116"/>
                    <a:pt x="18" y="122"/>
                  </a:cubicBezTo>
                  <a:cubicBezTo>
                    <a:pt x="9" y="137"/>
                    <a:pt x="11" y="156"/>
                    <a:pt x="24" y="169"/>
                  </a:cubicBezTo>
                  <a:cubicBezTo>
                    <a:pt x="31" y="177"/>
                    <a:pt x="41" y="181"/>
                    <a:pt x="52" y="181"/>
                  </a:cubicBezTo>
                  <a:cubicBezTo>
                    <a:pt x="53" y="185"/>
                    <a:pt x="56" y="188"/>
                    <a:pt x="58" y="191"/>
                  </a:cubicBezTo>
                  <a:cubicBezTo>
                    <a:pt x="64" y="196"/>
                    <a:pt x="72" y="200"/>
                    <a:pt x="80" y="200"/>
                  </a:cubicBezTo>
                  <a:cubicBezTo>
                    <a:pt x="80" y="200"/>
                    <a:pt x="80" y="200"/>
                    <a:pt x="80" y="200"/>
                  </a:cubicBezTo>
                  <a:cubicBezTo>
                    <a:pt x="88" y="200"/>
                    <a:pt x="96" y="196"/>
                    <a:pt x="101" y="191"/>
                  </a:cubicBezTo>
                  <a:cubicBezTo>
                    <a:pt x="107" y="185"/>
                    <a:pt x="110" y="178"/>
                    <a:pt x="110" y="170"/>
                  </a:cubicBezTo>
                  <a:cubicBezTo>
                    <a:pt x="110" y="170"/>
                    <a:pt x="110" y="170"/>
                    <a:pt x="110" y="170"/>
                  </a:cubicBezTo>
                  <a:cubicBezTo>
                    <a:pt x="110" y="170"/>
                    <a:pt x="110" y="170"/>
                    <a:pt x="110" y="170"/>
                  </a:cubicBezTo>
                  <a:cubicBezTo>
                    <a:pt x="110" y="25"/>
                    <a:pt x="110" y="25"/>
                    <a:pt x="110" y="25"/>
                  </a:cubicBezTo>
                  <a:cubicBezTo>
                    <a:pt x="110" y="25"/>
                    <a:pt x="110" y="25"/>
                    <a:pt x="110" y="25"/>
                  </a:cubicBezTo>
                  <a:cubicBezTo>
                    <a:pt x="110" y="25"/>
                    <a:pt x="110" y="25"/>
                    <a:pt x="110" y="25"/>
                  </a:cubicBezTo>
                  <a:close/>
                  <a:moveTo>
                    <a:pt x="80" y="86"/>
                  </a:moveTo>
                  <a:cubicBezTo>
                    <a:pt x="80" y="86"/>
                    <a:pt x="80" y="86"/>
                    <a:pt x="80" y="86"/>
                  </a:cubicBezTo>
                  <a:cubicBezTo>
                    <a:pt x="80" y="86"/>
                    <a:pt x="80" y="86"/>
                    <a:pt x="80" y="86"/>
                  </a:cubicBezTo>
                  <a:close/>
                  <a:moveTo>
                    <a:pt x="89" y="141"/>
                  </a:moveTo>
                  <a:cubicBezTo>
                    <a:pt x="89" y="141"/>
                    <a:pt x="89" y="141"/>
                    <a:pt x="89" y="141"/>
                  </a:cubicBezTo>
                  <a:cubicBezTo>
                    <a:pt x="89" y="141"/>
                    <a:pt x="89" y="141"/>
                    <a:pt x="89" y="141"/>
                  </a:cubicBezTo>
                  <a:close/>
                  <a:moveTo>
                    <a:pt x="30" y="71"/>
                  </a:moveTo>
                  <a:cubicBezTo>
                    <a:pt x="36" y="77"/>
                    <a:pt x="43" y="80"/>
                    <a:pt x="52" y="80"/>
                  </a:cubicBezTo>
                  <a:cubicBezTo>
                    <a:pt x="54" y="80"/>
                    <a:pt x="56" y="80"/>
                    <a:pt x="57" y="78"/>
                  </a:cubicBezTo>
                  <a:cubicBezTo>
                    <a:pt x="58" y="77"/>
                    <a:pt x="59" y="75"/>
                    <a:pt x="59" y="73"/>
                  </a:cubicBezTo>
                  <a:cubicBezTo>
                    <a:pt x="59" y="71"/>
                    <a:pt x="58" y="69"/>
                    <a:pt x="57" y="68"/>
                  </a:cubicBezTo>
                  <a:cubicBezTo>
                    <a:pt x="56" y="67"/>
                    <a:pt x="54" y="66"/>
                    <a:pt x="52" y="66"/>
                  </a:cubicBezTo>
                  <a:cubicBezTo>
                    <a:pt x="48" y="66"/>
                    <a:pt x="44" y="64"/>
                    <a:pt x="41" y="62"/>
                  </a:cubicBezTo>
                  <a:cubicBezTo>
                    <a:pt x="40" y="61"/>
                    <a:pt x="40" y="60"/>
                    <a:pt x="39" y="59"/>
                  </a:cubicBezTo>
                  <a:cubicBezTo>
                    <a:pt x="37" y="57"/>
                    <a:pt x="36" y="53"/>
                    <a:pt x="36" y="50"/>
                  </a:cubicBezTo>
                  <a:cubicBezTo>
                    <a:pt x="36" y="41"/>
                    <a:pt x="43" y="34"/>
                    <a:pt x="52" y="34"/>
                  </a:cubicBezTo>
                  <a:cubicBezTo>
                    <a:pt x="55" y="34"/>
                    <a:pt x="59" y="35"/>
                    <a:pt x="62" y="37"/>
                  </a:cubicBezTo>
                  <a:cubicBezTo>
                    <a:pt x="66" y="45"/>
                    <a:pt x="75" y="51"/>
                    <a:pt x="84" y="51"/>
                  </a:cubicBezTo>
                  <a:cubicBezTo>
                    <a:pt x="84" y="51"/>
                    <a:pt x="84" y="51"/>
                    <a:pt x="84" y="51"/>
                  </a:cubicBezTo>
                  <a:cubicBezTo>
                    <a:pt x="86" y="51"/>
                    <a:pt x="88" y="50"/>
                    <a:pt x="90" y="49"/>
                  </a:cubicBezTo>
                  <a:cubicBezTo>
                    <a:pt x="91" y="48"/>
                    <a:pt x="92" y="46"/>
                    <a:pt x="92" y="44"/>
                  </a:cubicBezTo>
                  <a:cubicBezTo>
                    <a:pt x="92" y="42"/>
                    <a:pt x="91" y="40"/>
                    <a:pt x="90" y="39"/>
                  </a:cubicBezTo>
                  <a:cubicBezTo>
                    <a:pt x="88" y="37"/>
                    <a:pt x="86" y="37"/>
                    <a:pt x="84" y="37"/>
                  </a:cubicBezTo>
                  <a:cubicBezTo>
                    <a:pt x="78" y="37"/>
                    <a:pt x="73" y="32"/>
                    <a:pt x="73" y="25"/>
                  </a:cubicBezTo>
                  <a:cubicBezTo>
                    <a:pt x="73" y="19"/>
                    <a:pt x="78" y="14"/>
                    <a:pt x="84" y="14"/>
                  </a:cubicBezTo>
                  <a:cubicBezTo>
                    <a:pt x="91" y="14"/>
                    <a:pt x="96" y="19"/>
                    <a:pt x="96" y="25"/>
                  </a:cubicBezTo>
                  <a:cubicBezTo>
                    <a:pt x="96" y="25"/>
                    <a:pt x="96" y="25"/>
                    <a:pt x="96" y="25"/>
                  </a:cubicBezTo>
                  <a:cubicBezTo>
                    <a:pt x="96" y="62"/>
                    <a:pt x="96" y="62"/>
                    <a:pt x="96" y="62"/>
                  </a:cubicBezTo>
                  <a:cubicBezTo>
                    <a:pt x="96" y="62"/>
                    <a:pt x="96" y="62"/>
                    <a:pt x="96" y="62"/>
                  </a:cubicBezTo>
                  <a:cubicBezTo>
                    <a:pt x="96" y="64"/>
                    <a:pt x="95" y="74"/>
                    <a:pt x="80" y="74"/>
                  </a:cubicBezTo>
                  <a:cubicBezTo>
                    <a:pt x="78" y="74"/>
                    <a:pt x="76" y="75"/>
                    <a:pt x="75" y="76"/>
                  </a:cubicBezTo>
                  <a:cubicBezTo>
                    <a:pt x="73" y="77"/>
                    <a:pt x="73" y="79"/>
                    <a:pt x="73" y="81"/>
                  </a:cubicBezTo>
                  <a:cubicBezTo>
                    <a:pt x="73" y="83"/>
                    <a:pt x="73" y="85"/>
                    <a:pt x="75" y="86"/>
                  </a:cubicBezTo>
                  <a:cubicBezTo>
                    <a:pt x="76" y="87"/>
                    <a:pt x="78" y="88"/>
                    <a:pt x="80" y="88"/>
                  </a:cubicBezTo>
                  <a:cubicBezTo>
                    <a:pt x="80" y="88"/>
                    <a:pt x="80" y="88"/>
                    <a:pt x="80" y="88"/>
                  </a:cubicBezTo>
                  <a:cubicBezTo>
                    <a:pt x="86" y="88"/>
                    <a:pt x="92" y="87"/>
                    <a:pt x="96" y="85"/>
                  </a:cubicBezTo>
                  <a:cubicBezTo>
                    <a:pt x="96" y="125"/>
                    <a:pt x="96" y="125"/>
                    <a:pt x="96" y="125"/>
                  </a:cubicBezTo>
                  <a:cubicBezTo>
                    <a:pt x="95" y="127"/>
                    <a:pt x="92" y="130"/>
                    <a:pt x="89" y="130"/>
                  </a:cubicBezTo>
                  <a:cubicBezTo>
                    <a:pt x="87" y="130"/>
                    <a:pt x="85" y="130"/>
                    <a:pt x="84" y="132"/>
                  </a:cubicBezTo>
                  <a:cubicBezTo>
                    <a:pt x="83" y="133"/>
                    <a:pt x="82" y="135"/>
                    <a:pt x="82" y="137"/>
                  </a:cubicBezTo>
                  <a:cubicBezTo>
                    <a:pt x="82" y="139"/>
                    <a:pt x="83" y="140"/>
                    <a:pt x="84" y="142"/>
                  </a:cubicBezTo>
                  <a:cubicBezTo>
                    <a:pt x="85" y="143"/>
                    <a:pt x="87" y="144"/>
                    <a:pt x="89" y="144"/>
                  </a:cubicBezTo>
                  <a:cubicBezTo>
                    <a:pt x="89" y="144"/>
                    <a:pt x="89" y="144"/>
                    <a:pt x="89" y="144"/>
                  </a:cubicBezTo>
                  <a:cubicBezTo>
                    <a:pt x="92" y="144"/>
                    <a:pt x="94" y="143"/>
                    <a:pt x="96" y="143"/>
                  </a:cubicBezTo>
                  <a:cubicBezTo>
                    <a:pt x="96" y="169"/>
                    <a:pt x="96" y="169"/>
                    <a:pt x="96" y="169"/>
                  </a:cubicBezTo>
                  <a:cubicBezTo>
                    <a:pt x="96" y="174"/>
                    <a:pt x="94" y="178"/>
                    <a:pt x="91" y="181"/>
                  </a:cubicBezTo>
                  <a:cubicBezTo>
                    <a:pt x="88" y="184"/>
                    <a:pt x="84" y="185"/>
                    <a:pt x="80" y="185"/>
                  </a:cubicBezTo>
                  <a:cubicBezTo>
                    <a:pt x="76" y="185"/>
                    <a:pt x="71" y="184"/>
                    <a:pt x="68" y="181"/>
                  </a:cubicBezTo>
                  <a:cubicBezTo>
                    <a:pt x="62" y="174"/>
                    <a:pt x="62" y="164"/>
                    <a:pt x="68" y="158"/>
                  </a:cubicBezTo>
                  <a:cubicBezTo>
                    <a:pt x="70" y="156"/>
                    <a:pt x="71" y="155"/>
                    <a:pt x="71" y="153"/>
                  </a:cubicBezTo>
                  <a:cubicBezTo>
                    <a:pt x="71" y="151"/>
                    <a:pt x="70" y="149"/>
                    <a:pt x="68" y="148"/>
                  </a:cubicBezTo>
                  <a:cubicBezTo>
                    <a:pt x="66" y="145"/>
                    <a:pt x="61" y="145"/>
                    <a:pt x="58" y="148"/>
                  </a:cubicBezTo>
                  <a:cubicBezTo>
                    <a:pt x="53" y="153"/>
                    <a:pt x="50" y="159"/>
                    <a:pt x="50" y="167"/>
                  </a:cubicBezTo>
                  <a:cubicBezTo>
                    <a:pt x="44" y="166"/>
                    <a:pt x="38" y="163"/>
                    <a:pt x="34" y="159"/>
                  </a:cubicBezTo>
                  <a:cubicBezTo>
                    <a:pt x="29" y="154"/>
                    <a:pt x="27" y="148"/>
                    <a:pt x="27" y="141"/>
                  </a:cubicBezTo>
                  <a:cubicBezTo>
                    <a:pt x="27" y="135"/>
                    <a:pt x="29" y="128"/>
                    <a:pt x="34" y="123"/>
                  </a:cubicBezTo>
                  <a:cubicBezTo>
                    <a:pt x="39" y="119"/>
                    <a:pt x="45" y="116"/>
                    <a:pt x="52" y="116"/>
                  </a:cubicBezTo>
                  <a:cubicBezTo>
                    <a:pt x="59" y="116"/>
                    <a:pt x="65" y="119"/>
                    <a:pt x="70" y="123"/>
                  </a:cubicBezTo>
                  <a:cubicBezTo>
                    <a:pt x="71" y="125"/>
                    <a:pt x="73" y="126"/>
                    <a:pt x="75" y="126"/>
                  </a:cubicBezTo>
                  <a:cubicBezTo>
                    <a:pt x="77" y="126"/>
                    <a:pt x="79" y="125"/>
                    <a:pt x="80" y="123"/>
                  </a:cubicBezTo>
                  <a:cubicBezTo>
                    <a:pt x="81" y="122"/>
                    <a:pt x="82" y="120"/>
                    <a:pt x="82" y="118"/>
                  </a:cubicBezTo>
                  <a:cubicBezTo>
                    <a:pt x="82" y="116"/>
                    <a:pt x="81" y="115"/>
                    <a:pt x="80" y="113"/>
                  </a:cubicBezTo>
                  <a:cubicBezTo>
                    <a:pt x="73" y="106"/>
                    <a:pt x="63" y="102"/>
                    <a:pt x="52" y="102"/>
                  </a:cubicBezTo>
                  <a:cubicBezTo>
                    <a:pt x="43" y="102"/>
                    <a:pt x="34" y="105"/>
                    <a:pt x="27" y="111"/>
                  </a:cubicBezTo>
                  <a:cubicBezTo>
                    <a:pt x="20" y="107"/>
                    <a:pt x="14" y="100"/>
                    <a:pt x="14" y="91"/>
                  </a:cubicBezTo>
                  <a:cubicBezTo>
                    <a:pt x="14" y="82"/>
                    <a:pt x="21" y="74"/>
                    <a:pt x="30" y="71"/>
                  </a:cubicBezTo>
                  <a:close/>
                  <a:moveTo>
                    <a:pt x="80" y="197"/>
                  </a:moveTo>
                  <a:cubicBezTo>
                    <a:pt x="80" y="197"/>
                    <a:pt x="80" y="197"/>
                    <a:pt x="80" y="197"/>
                  </a:cubicBezTo>
                  <a:cubicBezTo>
                    <a:pt x="80" y="197"/>
                    <a:pt x="80" y="197"/>
                    <a:pt x="80" y="19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grpSp>
      <p:sp>
        <p:nvSpPr>
          <p:cNvPr id="96" name="Freeform 159">
            <a:extLst>
              <a:ext uri="{FF2B5EF4-FFF2-40B4-BE49-F238E27FC236}">
                <a16:creationId xmlns:a16="http://schemas.microsoft.com/office/drawing/2014/main" id="{CF89BD6B-3957-44D0-B3F9-8C286DB4211A}"/>
              </a:ext>
            </a:extLst>
          </p:cNvPr>
          <p:cNvSpPr/>
          <p:nvPr/>
        </p:nvSpPr>
        <p:spPr bwMode="gray">
          <a:xfrm flipH="1">
            <a:off x="3003115" y="3208117"/>
            <a:ext cx="851718" cy="44521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LTE</a:t>
            </a:r>
          </a:p>
        </p:txBody>
      </p:sp>
      <p:sp>
        <p:nvSpPr>
          <p:cNvPr id="94" name="Freeform 159">
            <a:extLst>
              <a:ext uri="{FF2B5EF4-FFF2-40B4-BE49-F238E27FC236}">
                <a16:creationId xmlns:a16="http://schemas.microsoft.com/office/drawing/2014/main" id="{0D53A6BF-D7AA-4CB4-BBE5-DCB037A05F34}"/>
              </a:ext>
            </a:extLst>
          </p:cNvPr>
          <p:cNvSpPr/>
          <p:nvPr/>
        </p:nvSpPr>
        <p:spPr bwMode="gray">
          <a:xfrm flipH="1">
            <a:off x="2607180" y="2886989"/>
            <a:ext cx="851718" cy="44521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Internet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95" name="Freeform 159">
            <a:extLst>
              <a:ext uri="{FF2B5EF4-FFF2-40B4-BE49-F238E27FC236}">
                <a16:creationId xmlns:a16="http://schemas.microsoft.com/office/drawing/2014/main" id="{B6770A00-258C-4610-A250-5654AEC0869F}"/>
              </a:ext>
            </a:extLst>
          </p:cNvPr>
          <p:cNvSpPr/>
          <p:nvPr/>
        </p:nvSpPr>
        <p:spPr bwMode="gray">
          <a:xfrm flipH="1">
            <a:off x="2631162" y="3429091"/>
            <a:ext cx="851718" cy="44521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MPLS</a:t>
            </a:r>
          </a:p>
        </p:txBody>
      </p:sp>
      <p:sp>
        <p:nvSpPr>
          <p:cNvPr id="98" name="Freeform 159">
            <a:extLst>
              <a:ext uri="{FF2B5EF4-FFF2-40B4-BE49-F238E27FC236}">
                <a16:creationId xmlns:a16="http://schemas.microsoft.com/office/drawing/2014/main" id="{BA20E1B9-D796-4036-A504-710084E23BB2}"/>
              </a:ext>
            </a:extLst>
          </p:cNvPr>
          <p:cNvSpPr/>
          <p:nvPr/>
        </p:nvSpPr>
        <p:spPr bwMode="gray">
          <a:xfrm flipH="1">
            <a:off x="8196937" y="3105095"/>
            <a:ext cx="851718" cy="44521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LTE</a:t>
            </a:r>
          </a:p>
        </p:txBody>
      </p:sp>
      <p:sp>
        <p:nvSpPr>
          <p:cNvPr id="99" name="Freeform 159">
            <a:extLst>
              <a:ext uri="{FF2B5EF4-FFF2-40B4-BE49-F238E27FC236}">
                <a16:creationId xmlns:a16="http://schemas.microsoft.com/office/drawing/2014/main" id="{0452C32D-FB8D-4F67-9757-BEA908483537}"/>
              </a:ext>
            </a:extLst>
          </p:cNvPr>
          <p:cNvSpPr/>
          <p:nvPr/>
        </p:nvSpPr>
        <p:spPr bwMode="gray">
          <a:xfrm flipH="1">
            <a:off x="7801002" y="2783967"/>
            <a:ext cx="851718" cy="44521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Internet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01" name="Freeform 159">
            <a:extLst>
              <a:ext uri="{FF2B5EF4-FFF2-40B4-BE49-F238E27FC236}">
                <a16:creationId xmlns:a16="http://schemas.microsoft.com/office/drawing/2014/main" id="{9FA5FA5B-4BF4-4A2E-B9A6-3D973C6E9389}"/>
              </a:ext>
            </a:extLst>
          </p:cNvPr>
          <p:cNvSpPr/>
          <p:nvPr/>
        </p:nvSpPr>
        <p:spPr bwMode="gray">
          <a:xfrm flipH="1">
            <a:off x="7824984" y="3326069"/>
            <a:ext cx="851718" cy="44521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MPLS</a:t>
            </a:r>
          </a:p>
        </p:txBody>
      </p:sp>
    </p:spTree>
    <p:extLst>
      <p:ext uri="{BB962C8B-B14F-4D97-AF65-F5344CB8AC3E}">
        <p14:creationId xmlns:p14="http://schemas.microsoft.com/office/powerpoint/2010/main" val="1069615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bwMode="gray"/>
        <p:txBody>
          <a:bodyPr/>
          <a:lstStyle/>
          <a:p>
            <a:pPr fontAlgn="ctr"/>
            <a:r>
              <a:rPr lang="en-US" dirty="0">
                <a:latin typeface="Huawei Sans" panose="020C0503030203020204" pitchFamily="34" charset="0"/>
              </a:rPr>
              <a:t>Carrier-built SD-WAN Scenario</a:t>
            </a:r>
          </a:p>
        </p:txBody>
      </p:sp>
      <p:sp>
        <p:nvSpPr>
          <p:cNvPr id="82" name="矩形 81"/>
          <p:cNvSpPr/>
          <p:nvPr/>
        </p:nvSpPr>
        <p:spPr bwMode="gray">
          <a:xfrm>
            <a:off x="6110068" y="1056681"/>
            <a:ext cx="5691407" cy="4932632"/>
          </a:xfrm>
          <a:prstGeom prst="rect">
            <a:avLst/>
          </a:prstGeom>
        </p:spPr>
        <p:txBody>
          <a:bodyPr wrap="square">
            <a:spAutoFit/>
          </a:bodyPr>
          <a:lstStyle/>
          <a:p>
            <a:pPr marL="302279" lvl="1" indent="-302279" defTabSz="914034" fontAlgn="ctr" hangingPunct="0">
              <a:lnSpc>
                <a:spcPct val="140000"/>
              </a:lnSpc>
              <a:spcBef>
                <a:spcPts val="792"/>
              </a:spcBef>
              <a:spcAft>
                <a:spcPts val="600"/>
              </a:spcAft>
              <a:buSzPct val="50000"/>
              <a:buFont typeface="Wingdings" panose="05000000000000000000" pitchFamily="2" charset="2"/>
              <a:buChar char="l"/>
              <a:defRPr/>
            </a:pPr>
            <a:r>
              <a:rPr lang="en-US" sz="1600" dirty="0">
                <a:latin typeface="Huawei Sans" panose="020C0503030203020204" pitchFamily="34" charset="0"/>
              </a:rPr>
              <a:t>Carriers provide SD-WAN services for multiple enterprises through the SD-WAN controller.</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02279" lvl="1" indent="-302279" defTabSz="914034" fontAlgn="ctr" hangingPunct="0">
              <a:lnSpc>
                <a:spcPct val="140000"/>
              </a:lnSpc>
              <a:spcBef>
                <a:spcPts val="792"/>
              </a:spcBef>
              <a:spcAft>
                <a:spcPts val="600"/>
              </a:spcAft>
              <a:buSzPct val="50000"/>
              <a:buFont typeface="Wingdings" panose="05000000000000000000" pitchFamily="2" charset="2"/>
              <a:buChar char="l"/>
              <a:defRPr/>
            </a:pPr>
            <a:r>
              <a:rPr lang="en-US" sz="1600" dirty="0">
                <a:latin typeface="Huawei Sans" panose="020C0503030203020204" pitchFamily="34" charset="0"/>
              </a:rPr>
              <a:t>Enterprises can serve as tenants to lease SD-WAN services provided by carriers. An enterprise tenant can manage the SD-WAN services of all sites belonging to it. However, it cannot view the SD-WAN services of other tenants. Enterprises either manage and control their SD-WAN services based on the tenant permissions assigned by carriers, or they entrust their SD-WAN services to carriers for management and control.</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02279" lvl="1" indent="-302279" defTabSz="914034" fontAlgn="ctr" hangingPunct="0">
              <a:lnSpc>
                <a:spcPct val="140000"/>
              </a:lnSpc>
              <a:spcBef>
                <a:spcPts val="792"/>
              </a:spcBef>
              <a:spcAft>
                <a:spcPts val="600"/>
              </a:spcAft>
              <a:buSzPct val="50000"/>
              <a:buFont typeface="Wingdings" panose="05000000000000000000" pitchFamily="2" charset="2"/>
              <a:buChar char="l"/>
              <a:defRPr/>
            </a:pPr>
            <a:r>
              <a:rPr lang="en-US" sz="1600" dirty="0">
                <a:latin typeface="Huawei Sans" panose="020C0503030203020204" pitchFamily="34" charset="0"/>
              </a:rPr>
              <a:t>SD-WAN gateways implement flexible interconnection and fast compatibility between the SD-WAN network and traditional carrier's backbone network.</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 name="Group 2">
            <a:extLst>
              <a:ext uri="{FF2B5EF4-FFF2-40B4-BE49-F238E27FC236}">
                <a16:creationId xmlns:a16="http://schemas.microsoft.com/office/drawing/2014/main" id="{C042339C-D90B-4926-B4A7-98D73DBEA566}"/>
              </a:ext>
            </a:extLst>
          </p:cNvPr>
          <p:cNvGrpSpPr/>
          <p:nvPr/>
        </p:nvGrpSpPr>
        <p:grpSpPr bwMode="gray">
          <a:xfrm>
            <a:off x="483709" y="1060664"/>
            <a:ext cx="5662024" cy="4967152"/>
            <a:chOff x="666964" y="1014713"/>
            <a:chExt cx="5662024" cy="4967152"/>
          </a:xfrm>
        </p:grpSpPr>
        <p:sp>
          <p:nvSpPr>
            <p:cNvPr id="77" name="Freeform 159">
              <a:extLst>
                <a:ext uri="{FF2B5EF4-FFF2-40B4-BE49-F238E27FC236}">
                  <a16:creationId xmlns:a16="http://schemas.microsoft.com/office/drawing/2014/main" id="{E264B379-54B6-4871-A2C2-77B880B9C522}"/>
                </a:ext>
              </a:extLst>
            </p:cNvPr>
            <p:cNvSpPr/>
            <p:nvPr/>
          </p:nvSpPr>
          <p:spPr bwMode="gray">
            <a:xfrm flipH="1">
              <a:off x="3519218" y="1014713"/>
              <a:ext cx="1004663" cy="52516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spcBef>
                  <a:spcPct val="0"/>
                </a:spcBef>
                <a:spcAft>
                  <a:spcPct val="0"/>
                </a:spcAft>
              </a:pPr>
              <a:r>
                <a:rPr lang="en-US" sz="1200" b="1" dirty="0">
                  <a:solidFill>
                    <a:schemeClr val="tx1"/>
                  </a:solidFill>
                  <a:latin typeface="Huawei Sans" panose="020C0503030203020204" pitchFamily="34" charset="0"/>
                </a:rPr>
                <a:t>Carrier DC</a:t>
              </a:r>
              <a:endParaRPr lang="en-US" altLang="zh-CN" sz="1200" b="1" dirty="0">
                <a:solidFill>
                  <a:schemeClr val="tx1"/>
                </a:solidFill>
                <a:latin typeface="Huawei Sans" panose="020C0503030203020204" pitchFamily="34" charset="0"/>
              </a:endParaRPr>
            </a:p>
          </p:txBody>
        </p:sp>
        <p:sp>
          <p:nvSpPr>
            <p:cNvPr id="66" name="Freeform 159">
              <a:extLst>
                <a:ext uri="{FF2B5EF4-FFF2-40B4-BE49-F238E27FC236}">
                  <a16:creationId xmlns:a16="http://schemas.microsoft.com/office/drawing/2014/main" id="{7C092FA9-971F-4A1E-9D98-C0FD32CF00B0}"/>
                </a:ext>
              </a:extLst>
            </p:cNvPr>
            <p:cNvSpPr/>
            <p:nvPr/>
          </p:nvSpPr>
          <p:spPr bwMode="gray">
            <a:xfrm flipH="1">
              <a:off x="2259090" y="3453882"/>
              <a:ext cx="1004663" cy="52516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tlCol="0" anchor="ctr">
              <a:noAutofit/>
            </a:bodyPr>
            <a:lstStyle/>
            <a:p>
              <a:pPr algn="ctr" fontAlgn="ctr">
                <a:spcBef>
                  <a:spcPct val="0"/>
                </a:spcBef>
                <a:spcAft>
                  <a:spcPct val="0"/>
                </a:spcAft>
              </a:pPr>
              <a:r>
                <a:rPr lang="en-US" sz="900" b="1" dirty="0">
                  <a:solidFill>
                    <a:srgbClr val="575756"/>
                  </a:solidFill>
                  <a:latin typeface="Huawei Sans" panose="020C0503030203020204" pitchFamily="34" charset="0"/>
                </a:rPr>
                <a:t>Retail enterprise</a:t>
              </a:r>
              <a:endParaRPr lang="en-US" altLang="zh-CN" sz="900" b="1" dirty="0">
                <a:solidFill>
                  <a:srgbClr val="575756"/>
                </a:solidFill>
                <a:latin typeface="Huawei Sans" panose="020C0503030203020204" pitchFamily="34" charset="0"/>
              </a:endParaRPr>
            </a:p>
            <a:p>
              <a:pPr algn="ctr" fontAlgn="ctr">
                <a:spcBef>
                  <a:spcPct val="0"/>
                </a:spcBef>
                <a:spcAft>
                  <a:spcPct val="0"/>
                </a:spcAft>
              </a:pPr>
              <a:r>
                <a:rPr lang="en-US" sz="900" b="1" dirty="0">
                  <a:solidFill>
                    <a:srgbClr val="575756"/>
                  </a:solidFill>
                  <a:latin typeface="Huawei Sans" panose="020C0503030203020204" pitchFamily="34" charset="0"/>
                </a:rPr>
                <a:t>HQ/DC</a:t>
              </a:r>
              <a:endParaRPr lang="en-US" altLang="zh-CN" sz="900" b="1" dirty="0">
                <a:solidFill>
                  <a:srgbClr val="575756"/>
                </a:solidFill>
                <a:latin typeface="Huawei Sans" panose="020C0503030203020204" pitchFamily="34" charset="0"/>
              </a:endParaRPr>
            </a:p>
          </p:txBody>
        </p:sp>
        <p:sp>
          <p:nvSpPr>
            <p:cNvPr id="65" name="Freeform 159">
              <a:extLst>
                <a:ext uri="{FF2B5EF4-FFF2-40B4-BE49-F238E27FC236}">
                  <a16:creationId xmlns:a16="http://schemas.microsoft.com/office/drawing/2014/main" id="{E8D838BC-7B4F-4BF7-B43F-60265EE9E798}"/>
                </a:ext>
              </a:extLst>
            </p:cNvPr>
            <p:cNvSpPr/>
            <p:nvPr/>
          </p:nvSpPr>
          <p:spPr bwMode="gray">
            <a:xfrm flipH="1">
              <a:off x="4712074" y="3462354"/>
              <a:ext cx="1004663" cy="52516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tlCol="0" anchor="ctr">
              <a:noAutofit/>
            </a:bodyPr>
            <a:lstStyle/>
            <a:p>
              <a:pPr algn="ctr" fontAlgn="ctr">
                <a:spcBef>
                  <a:spcPct val="0"/>
                </a:spcBef>
                <a:spcAft>
                  <a:spcPct val="0"/>
                </a:spcAft>
              </a:pPr>
              <a:r>
                <a:rPr lang="en-US" sz="900" b="1" dirty="0">
                  <a:solidFill>
                    <a:srgbClr val="575756"/>
                  </a:solidFill>
                  <a:latin typeface="Huawei Sans" panose="020C0503030203020204" pitchFamily="34" charset="0"/>
                </a:rPr>
                <a:t>Technology enterprise</a:t>
              </a:r>
              <a:endParaRPr lang="en-US" altLang="zh-CN" sz="900" b="1" dirty="0">
                <a:solidFill>
                  <a:srgbClr val="575756"/>
                </a:solidFill>
                <a:latin typeface="Huawei Sans" panose="020C0503030203020204" pitchFamily="34" charset="0"/>
              </a:endParaRPr>
            </a:p>
            <a:p>
              <a:pPr algn="ctr" fontAlgn="ctr">
                <a:spcBef>
                  <a:spcPct val="0"/>
                </a:spcBef>
                <a:spcAft>
                  <a:spcPct val="0"/>
                </a:spcAft>
              </a:pPr>
              <a:r>
                <a:rPr lang="en-US" sz="900" b="1" dirty="0">
                  <a:solidFill>
                    <a:srgbClr val="575756"/>
                  </a:solidFill>
                  <a:latin typeface="Huawei Sans" panose="020C0503030203020204" pitchFamily="34" charset="0"/>
                </a:rPr>
                <a:t>HQ/DC</a:t>
              </a:r>
              <a:endParaRPr lang="en-US" altLang="zh-CN" sz="900" b="1" dirty="0">
                <a:solidFill>
                  <a:srgbClr val="575756"/>
                </a:solidFill>
                <a:latin typeface="Huawei Sans" panose="020C0503030203020204" pitchFamily="34" charset="0"/>
              </a:endParaRPr>
            </a:p>
          </p:txBody>
        </p:sp>
        <p:sp>
          <p:nvSpPr>
            <p:cNvPr id="125" name="椭圆 124"/>
            <p:cNvSpPr/>
            <p:nvPr/>
          </p:nvSpPr>
          <p:spPr bwMode="gray">
            <a:xfrm>
              <a:off x="2565552" y="1950588"/>
              <a:ext cx="2886565" cy="1479707"/>
            </a:xfrm>
            <a:prstGeom prst="ellipse">
              <a:avLst/>
            </a:prstGeom>
            <a:gradFill flip="none" rotWithShape="1">
              <a:gsLst>
                <a:gs pos="0">
                  <a:schemeClr val="accent3">
                    <a:lumMod val="60000"/>
                    <a:lumOff val="40000"/>
                    <a:alpha val="25000"/>
                  </a:schemeClr>
                </a:gs>
                <a:gs pos="100000">
                  <a:schemeClr val="accent3">
                    <a:lumMod val="60000"/>
                    <a:lumOff val="40000"/>
                    <a:alpha val="0"/>
                  </a:schemeClr>
                </a:gs>
              </a:gsLst>
              <a:lin ang="16200000" scaled="1"/>
              <a:tileRect/>
            </a:gradFill>
            <a:ln w="0" cap="flat" cmpd="sng" algn="ctr">
              <a:solidFill>
                <a:schemeClr val="accent3"/>
              </a:solidFill>
              <a:prstDash val="dash"/>
              <a:miter lim="800000"/>
            </a:ln>
            <a:effectLst/>
          </p:spPr>
          <p:txBody>
            <a:bodyPr wrap="square" rtlCol="0" anchor="ctr">
              <a:noAutofit/>
            </a:bodyPr>
            <a:lstStyle/>
            <a:p>
              <a:pPr indent="-250993" algn="ctr" defTabSz="685800" fontAlgn="ctr">
                <a:spcBef>
                  <a:spcPct val="20000"/>
                </a:spcBef>
                <a:spcAft>
                  <a:spcPts val="2246"/>
                </a:spcAft>
                <a:buClr>
                  <a:prstClr val="white"/>
                </a:buClr>
                <a:buSzPct val="60000"/>
                <a:defRPr/>
              </a:pPr>
              <a:endParaRPr lang="en-US" sz="1000" b="1" kern="0" dirty="0">
                <a:solidFill>
                  <a:prstClr val="white"/>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7" name="直接连接符 6"/>
            <p:cNvCxnSpPr/>
            <p:nvPr/>
          </p:nvCxnSpPr>
          <p:spPr bwMode="gray">
            <a:xfrm flipH="1" flipV="1">
              <a:off x="2297603" y="5341898"/>
              <a:ext cx="4050" cy="277879"/>
            </a:xfrm>
            <a:prstGeom prst="line">
              <a:avLst/>
            </a:prstGeom>
            <a:noFill/>
            <a:ln w="9525" cap="flat" cmpd="sng" algn="ctr">
              <a:solidFill>
                <a:schemeClr val="bg2">
                  <a:lumMod val="7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gray">
            <a:xfrm flipH="1" flipV="1">
              <a:off x="2144028" y="5341898"/>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gray">
            <a:xfrm flipH="1" flipV="1">
              <a:off x="3369847" y="5341898"/>
              <a:ext cx="4050" cy="277879"/>
            </a:xfrm>
            <a:prstGeom prst="line">
              <a:avLst/>
            </a:prstGeom>
            <a:noFill/>
            <a:ln w="9525" cap="flat" cmpd="sng" algn="ctr">
              <a:solidFill>
                <a:schemeClr val="bg2">
                  <a:lumMod val="7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gray">
            <a:xfrm flipH="1" flipV="1">
              <a:off x="3216272" y="5341898"/>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gray">
            <a:xfrm flipH="1" flipV="1">
              <a:off x="2503364" y="4288117"/>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gray">
            <a:xfrm flipH="1" flipV="1">
              <a:off x="3004991" y="4278784"/>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圆角矩形 22"/>
            <p:cNvSpPr/>
            <p:nvPr/>
          </p:nvSpPr>
          <p:spPr bwMode="gray">
            <a:xfrm>
              <a:off x="1979585" y="4551706"/>
              <a:ext cx="1550155" cy="78605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
                  <a:srgbClr val="CC9900"/>
                </a:buClr>
                <a:buSzTx/>
                <a:buFont typeface="Wingdings" pitchFamily="2" charset="2"/>
                <a:buChar char="n"/>
                <a:tabLst/>
              </a:pPr>
              <a:endParaRPr kumimoji="0" lang="en-US" altLang="zh-CN" sz="1800" b="0" i="0" u="none" strike="noStrike" cap="none" normalizeH="0" baseline="0" dirty="0">
                <a:ln>
                  <a:noFill/>
                </a:ln>
                <a:solidFill>
                  <a:srgbClr val="575756"/>
                </a:solidFill>
                <a:effectLst/>
                <a:latin typeface="Huawei Sans" panose="020C0503030203020204" pitchFamily="34" charset="0"/>
              </a:endParaRPr>
            </a:p>
          </p:txBody>
        </p:sp>
        <p:cxnSp>
          <p:nvCxnSpPr>
            <p:cNvPr id="27" name="直接连接符 26"/>
            <p:cNvCxnSpPr/>
            <p:nvPr/>
          </p:nvCxnSpPr>
          <p:spPr bwMode="gray">
            <a:xfrm flipH="1" flipV="1">
              <a:off x="4745965" y="5341898"/>
              <a:ext cx="4050" cy="277879"/>
            </a:xfrm>
            <a:prstGeom prst="line">
              <a:avLst/>
            </a:prstGeom>
            <a:noFill/>
            <a:ln w="9525" cap="flat" cmpd="sng" algn="ctr">
              <a:solidFill>
                <a:schemeClr val="bg2">
                  <a:lumMod val="7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gray">
            <a:xfrm flipH="1" flipV="1">
              <a:off x="4592390" y="5341898"/>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gray">
            <a:xfrm flipH="1" flipV="1">
              <a:off x="5818209" y="5341898"/>
              <a:ext cx="4050" cy="277879"/>
            </a:xfrm>
            <a:prstGeom prst="line">
              <a:avLst/>
            </a:prstGeom>
            <a:noFill/>
            <a:ln w="9525" cap="flat" cmpd="sng" algn="ctr">
              <a:solidFill>
                <a:schemeClr val="bg2">
                  <a:lumMod val="7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gray">
            <a:xfrm flipH="1" flipV="1">
              <a:off x="5664634" y="5341898"/>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gray">
            <a:xfrm flipH="1" flipV="1">
              <a:off x="4951726" y="4288117"/>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gray">
            <a:xfrm flipH="1" flipV="1">
              <a:off x="5453353" y="4278784"/>
              <a:ext cx="4050" cy="277879"/>
            </a:xfrm>
            <a:prstGeom prst="line">
              <a:avLst/>
            </a:prstGeom>
            <a:noFill/>
            <a:ln w="9525" cap="flat" cmpd="sng" algn="ctr">
              <a:solidFill>
                <a:schemeClr val="bg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圆角矩形 40"/>
            <p:cNvSpPr/>
            <p:nvPr/>
          </p:nvSpPr>
          <p:spPr bwMode="gray">
            <a:xfrm>
              <a:off x="4219917" y="4551706"/>
              <a:ext cx="1963658" cy="78605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
                  <a:srgbClr val="CC9900"/>
                </a:buClr>
                <a:buSzTx/>
                <a:buFont typeface="Wingdings" pitchFamily="2" charset="2"/>
                <a:buChar char="n"/>
                <a:tabLst/>
              </a:pPr>
              <a:endParaRPr kumimoji="0" lang="en-US" altLang="zh-CN" sz="1800" b="0" i="0" u="none" strike="noStrike" cap="none" normalizeH="0" baseline="0" dirty="0">
                <a:ln>
                  <a:noFill/>
                </a:ln>
                <a:solidFill>
                  <a:srgbClr val="575756"/>
                </a:solidFill>
                <a:effectLst/>
                <a:latin typeface="Huawei Sans" panose="020C0503030203020204" pitchFamily="34" charset="0"/>
              </a:endParaRPr>
            </a:p>
          </p:txBody>
        </p:sp>
        <p:pic>
          <p:nvPicPr>
            <p:cNvPr id="84" name="图片 83"/>
            <p:cNvPicPr>
              <a:picLocks noChangeAspect="1"/>
            </p:cNvPicPr>
            <p:nvPr/>
          </p:nvPicPr>
          <p:blipFill>
            <a:blip r:embed="rId3"/>
            <a:stretch>
              <a:fillRect/>
            </a:stretch>
          </p:blipFill>
          <p:spPr bwMode="gray">
            <a:xfrm>
              <a:off x="2273503" y="2670066"/>
              <a:ext cx="466055" cy="388800"/>
            </a:xfrm>
            <a:prstGeom prst="rect">
              <a:avLst/>
            </a:prstGeom>
          </p:spPr>
        </p:pic>
        <p:pic>
          <p:nvPicPr>
            <p:cNvPr id="85" name="图片 84"/>
            <p:cNvPicPr>
              <a:picLocks noChangeAspect="1"/>
            </p:cNvPicPr>
            <p:nvPr/>
          </p:nvPicPr>
          <p:blipFill>
            <a:blip r:embed="rId3"/>
            <a:stretch>
              <a:fillRect/>
            </a:stretch>
          </p:blipFill>
          <p:spPr bwMode="gray">
            <a:xfrm>
              <a:off x="3809917" y="3184893"/>
              <a:ext cx="466055" cy="388800"/>
            </a:xfrm>
            <a:prstGeom prst="rect">
              <a:avLst/>
            </a:prstGeom>
          </p:spPr>
        </p:pic>
        <p:pic>
          <p:nvPicPr>
            <p:cNvPr id="86" name="图片 85"/>
            <p:cNvPicPr>
              <a:picLocks noChangeAspect="1"/>
            </p:cNvPicPr>
            <p:nvPr/>
          </p:nvPicPr>
          <p:blipFill>
            <a:blip r:embed="rId3"/>
            <a:stretch>
              <a:fillRect/>
            </a:stretch>
          </p:blipFill>
          <p:spPr bwMode="gray">
            <a:xfrm>
              <a:off x="5163943" y="2670066"/>
              <a:ext cx="466055" cy="388800"/>
            </a:xfrm>
            <a:prstGeom prst="rect">
              <a:avLst/>
            </a:prstGeom>
          </p:spPr>
        </p:pic>
        <p:pic>
          <p:nvPicPr>
            <p:cNvPr id="88" name="图片 87"/>
            <p:cNvPicPr>
              <a:picLocks noChangeAspect="1"/>
            </p:cNvPicPr>
            <p:nvPr/>
          </p:nvPicPr>
          <p:blipFill>
            <a:blip r:embed="rId4"/>
            <a:stretch>
              <a:fillRect/>
            </a:stretch>
          </p:blipFill>
          <p:spPr bwMode="gray">
            <a:xfrm>
              <a:off x="5331107" y="2006690"/>
              <a:ext cx="488418" cy="388800"/>
            </a:xfrm>
            <a:prstGeom prst="rect">
              <a:avLst/>
            </a:prstGeom>
          </p:spPr>
        </p:pic>
        <p:pic>
          <p:nvPicPr>
            <p:cNvPr id="89" name="图片 88"/>
            <p:cNvPicPr>
              <a:picLocks noChangeAspect="1"/>
            </p:cNvPicPr>
            <p:nvPr/>
          </p:nvPicPr>
          <p:blipFill>
            <a:blip r:embed="rId4"/>
            <a:stretch>
              <a:fillRect/>
            </a:stretch>
          </p:blipFill>
          <p:spPr bwMode="gray">
            <a:xfrm>
              <a:off x="4842689" y="2006690"/>
              <a:ext cx="488418" cy="388800"/>
            </a:xfrm>
            <a:prstGeom prst="rect">
              <a:avLst/>
            </a:prstGeom>
          </p:spPr>
        </p:pic>
        <p:pic>
          <p:nvPicPr>
            <p:cNvPr id="90" name="图片 89"/>
            <p:cNvPicPr>
              <a:picLocks noChangeAspect="1"/>
            </p:cNvPicPr>
            <p:nvPr/>
          </p:nvPicPr>
          <p:blipFill>
            <a:blip r:embed="rId4"/>
            <a:stretch>
              <a:fillRect/>
            </a:stretch>
          </p:blipFill>
          <p:spPr bwMode="gray">
            <a:xfrm>
              <a:off x="2687506" y="2006690"/>
              <a:ext cx="488418" cy="388800"/>
            </a:xfrm>
            <a:prstGeom prst="rect">
              <a:avLst/>
            </a:prstGeom>
          </p:spPr>
        </p:pic>
        <p:pic>
          <p:nvPicPr>
            <p:cNvPr id="91" name="图片 90"/>
            <p:cNvPicPr>
              <a:picLocks noChangeAspect="1"/>
            </p:cNvPicPr>
            <p:nvPr/>
          </p:nvPicPr>
          <p:blipFill>
            <a:blip r:embed="rId4"/>
            <a:stretch>
              <a:fillRect/>
            </a:stretch>
          </p:blipFill>
          <p:spPr bwMode="gray">
            <a:xfrm>
              <a:off x="2199088" y="2006690"/>
              <a:ext cx="488418" cy="388800"/>
            </a:xfrm>
            <a:prstGeom prst="rect">
              <a:avLst/>
            </a:prstGeom>
          </p:spPr>
        </p:pic>
        <p:cxnSp>
          <p:nvCxnSpPr>
            <p:cNvPr id="95" name="直接连接符 94"/>
            <p:cNvCxnSpPr/>
            <p:nvPr/>
          </p:nvCxnSpPr>
          <p:spPr bwMode="gray">
            <a:xfrm>
              <a:off x="1842738" y="3430295"/>
              <a:ext cx="4357424" cy="0"/>
            </a:xfrm>
            <a:prstGeom prst="line">
              <a:avLst/>
            </a:prstGeom>
            <a:noFill/>
            <a:ln w="9525" cap="flat" cmpd="sng" algn="ctr">
              <a:solidFill>
                <a:srgbClr val="0070C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连接符 95"/>
            <p:cNvCxnSpPr/>
            <p:nvPr/>
          </p:nvCxnSpPr>
          <p:spPr bwMode="gray">
            <a:xfrm>
              <a:off x="1903262" y="1924233"/>
              <a:ext cx="4329966" cy="0"/>
            </a:xfrm>
            <a:prstGeom prst="line">
              <a:avLst/>
            </a:prstGeom>
            <a:noFill/>
            <a:ln w="9525" cap="flat" cmpd="sng" algn="ctr">
              <a:solidFill>
                <a:srgbClr val="0070C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本框 96"/>
            <p:cNvSpPr txBox="1"/>
            <p:nvPr/>
          </p:nvSpPr>
          <p:spPr bwMode="gray">
            <a:xfrm>
              <a:off x="666964" y="4323337"/>
              <a:ext cx="1846980" cy="307777"/>
            </a:xfrm>
            <a:prstGeom prst="rect">
              <a:avLst/>
            </a:prstGeom>
            <a:noFill/>
          </p:spPr>
          <p:txBody>
            <a:bodyPr wrap="none" rtlCol="0">
              <a:spAutoFit/>
            </a:bodyPr>
            <a:lstStyle/>
            <a:p>
              <a:pPr fontAlgn="ctr"/>
              <a:r>
                <a:rPr lang="en-US" sz="1400" b="1" dirty="0">
                  <a:solidFill>
                    <a:srgbClr val="575756"/>
                  </a:solidFill>
                  <a:latin typeface="Huawei Sans" panose="020C0503030203020204" pitchFamily="34" charset="0"/>
                </a:rPr>
                <a:t>Enterprise network</a:t>
              </a:r>
            </a:p>
          </p:txBody>
        </p:sp>
        <p:sp>
          <p:nvSpPr>
            <p:cNvPr id="98" name="文本框 97"/>
            <p:cNvSpPr txBox="1"/>
            <p:nvPr/>
          </p:nvSpPr>
          <p:spPr bwMode="gray">
            <a:xfrm>
              <a:off x="666964" y="2733838"/>
              <a:ext cx="1560042" cy="307777"/>
            </a:xfrm>
            <a:prstGeom prst="rect">
              <a:avLst/>
            </a:prstGeom>
            <a:noFill/>
          </p:spPr>
          <p:txBody>
            <a:bodyPr wrap="none" rtlCol="0">
              <a:spAutoFit/>
            </a:bodyPr>
            <a:lstStyle/>
            <a:p>
              <a:pPr fontAlgn="ctr"/>
              <a:r>
                <a:rPr lang="en-US" sz="1400" b="1" dirty="0">
                  <a:solidFill>
                    <a:srgbClr val="575756"/>
                  </a:solidFill>
                  <a:latin typeface="Huawei Sans" panose="020C0503030203020204" pitchFamily="34" charset="0"/>
                </a:rPr>
                <a:t>Carrier network</a:t>
              </a:r>
            </a:p>
          </p:txBody>
        </p:sp>
        <p:sp>
          <p:nvSpPr>
            <p:cNvPr id="99" name="文本框 98"/>
            <p:cNvSpPr txBox="1"/>
            <p:nvPr/>
          </p:nvSpPr>
          <p:spPr bwMode="gray">
            <a:xfrm>
              <a:off x="666964" y="1395540"/>
              <a:ext cx="2719014" cy="307777"/>
            </a:xfrm>
            <a:prstGeom prst="rect">
              <a:avLst/>
            </a:prstGeom>
            <a:noFill/>
          </p:spPr>
          <p:txBody>
            <a:bodyPr wrap="none" rtlCol="0">
              <a:spAutoFit/>
            </a:bodyPr>
            <a:lstStyle/>
            <a:p>
              <a:pPr fontAlgn="ctr"/>
              <a:r>
                <a:rPr lang="en-US" sz="1400" b="1" dirty="0">
                  <a:solidFill>
                    <a:srgbClr val="575756"/>
                  </a:solidFill>
                  <a:latin typeface="Huawei Sans" panose="020C0503030203020204" pitchFamily="34" charset="0"/>
                </a:rPr>
                <a:t>Carrier's management center</a:t>
              </a:r>
            </a:p>
          </p:txBody>
        </p:sp>
        <p:sp>
          <p:nvSpPr>
            <p:cNvPr id="101" name="文本框 100"/>
            <p:cNvSpPr txBox="1"/>
            <p:nvPr/>
          </p:nvSpPr>
          <p:spPr bwMode="gray">
            <a:xfrm>
              <a:off x="5761846" y="2069559"/>
              <a:ext cx="367408"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RR</a:t>
              </a:r>
              <a:endParaRPr lang="en-US" altLang="zh-CN" sz="1100" b="1" dirty="0">
                <a:solidFill>
                  <a:srgbClr val="575756"/>
                </a:solidFill>
                <a:latin typeface="Huawei Sans" panose="020C0503030203020204" pitchFamily="34" charset="0"/>
              </a:endParaRPr>
            </a:p>
          </p:txBody>
        </p:sp>
        <p:sp>
          <p:nvSpPr>
            <p:cNvPr id="102" name="文本框 101"/>
            <p:cNvSpPr txBox="1"/>
            <p:nvPr/>
          </p:nvSpPr>
          <p:spPr bwMode="gray">
            <a:xfrm>
              <a:off x="3118245" y="2069559"/>
              <a:ext cx="367408"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RR</a:t>
              </a:r>
              <a:endParaRPr lang="en-US" altLang="zh-CN" sz="1100" b="1" dirty="0">
                <a:solidFill>
                  <a:srgbClr val="575756"/>
                </a:solidFill>
                <a:latin typeface="Huawei Sans" panose="020C0503030203020204" pitchFamily="34" charset="0"/>
              </a:endParaRPr>
            </a:p>
          </p:txBody>
        </p:sp>
        <p:sp>
          <p:nvSpPr>
            <p:cNvPr id="103" name="文本框 102"/>
            <p:cNvSpPr txBox="1"/>
            <p:nvPr/>
          </p:nvSpPr>
          <p:spPr bwMode="gray">
            <a:xfrm>
              <a:off x="1978536" y="3013470"/>
              <a:ext cx="1006380" cy="430887"/>
            </a:xfrm>
            <a:prstGeom prst="rect">
              <a:avLst/>
            </a:prstGeom>
            <a:noFill/>
          </p:spPr>
          <p:txBody>
            <a:bodyPr wrap="square" rtlCol="0">
              <a:spAutoFit/>
            </a:bodyPr>
            <a:lstStyle/>
            <a:p>
              <a:pPr algn="ctr" fontAlgn="ctr"/>
              <a:r>
                <a:rPr lang="en-US" sz="1100" b="1" dirty="0">
                  <a:solidFill>
                    <a:srgbClr val="575756"/>
                  </a:solidFill>
                  <a:latin typeface="Huawei Sans" panose="020C0503030203020204" pitchFamily="34" charset="0"/>
                </a:rPr>
                <a:t>SD-WAN gateway</a:t>
              </a:r>
              <a:endParaRPr lang="en-US" altLang="zh-CN" sz="1100" b="1" dirty="0">
                <a:solidFill>
                  <a:srgbClr val="575756"/>
                </a:solidFill>
                <a:latin typeface="Huawei Sans" panose="020C0503030203020204" pitchFamily="34" charset="0"/>
              </a:endParaRPr>
            </a:p>
          </p:txBody>
        </p:sp>
        <p:sp>
          <p:nvSpPr>
            <p:cNvPr id="104" name="文本框 103"/>
            <p:cNvSpPr txBox="1"/>
            <p:nvPr/>
          </p:nvSpPr>
          <p:spPr bwMode="gray">
            <a:xfrm>
              <a:off x="3364366" y="2934309"/>
              <a:ext cx="1407758"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SD-WAN gateway</a:t>
              </a:r>
              <a:endParaRPr lang="en-US" altLang="zh-CN" sz="1100" b="1" dirty="0">
                <a:solidFill>
                  <a:srgbClr val="575756"/>
                </a:solidFill>
                <a:latin typeface="Huawei Sans" panose="020C0503030203020204" pitchFamily="34" charset="0"/>
              </a:endParaRPr>
            </a:p>
          </p:txBody>
        </p:sp>
        <p:sp>
          <p:nvSpPr>
            <p:cNvPr id="105" name="文本框 104"/>
            <p:cNvSpPr txBox="1"/>
            <p:nvPr/>
          </p:nvSpPr>
          <p:spPr bwMode="gray">
            <a:xfrm>
              <a:off x="5018763" y="3013470"/>
              <a:ext cx="1006380" cy="430887"/>
            </a:xfrm>
            <a:prstGeom prst="rect">
              <a:avLst/>
            </a:prstGeom>
            <a:noFill/>
          </p:spPr>
          <p:txBody>
            <a:bodyPr wrap="square" rtlCol="0">
              <a:spAutoFit/>
            </a:bodyPr>
            <a:lstStyle/>
            <a:p>
              <a:pPr algn="ctr" fontAlgn="ctr"/>
              <a:r>
                <a:rPr lang="en-US" sz="1100" b="1" dirty="0">
                  <a:solidFill>
                    <a:srgbClr val="575756"/>
                  </a:solidFill>
                  <a:latin typeface="Huawei Sans" panose="020C0503030203020204" pitchFamily="34" charset="0"/>
                </a:rPr>
                <a:t>SD-WAN gateway</a:t>
              </a:r>
              <a:endParaRPr lang="en-US" altLang="zh-CN" sz="1100" b="1" dirty="0">
                <a:solidFill>
                  <a:srgbClr val="575756"/>
                </a:solidFill>
                <a:latin typeface="Huawei Sans" panose="020C0503030203020204" pitchFamily="34" charset="0"/>
              </a:endParaRPr>
            </a:p>
          </p:txBody>
        </p:sp>
        <p:sp>
          <p:nvSpPr>
            <p:cNvPr id="107" name="文本框 106"/>
            <p:cNvSpPr txBox="1"/>
            <p:nvPr/>
          </p:nvSpPr>
          <p:spPr bwMode="gray">
            <a:xfrm>
              <a:off x="2366517" y="5684737"/>
              <a:ext cx="437940"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CPE</a:t>
              </a:r>
              <a:endParaRPr lang="en-US" altLang="zh-CN" sz="1100" b="1" dirty="0">
                <a:solidFill>
                  <a:srgbClr val="575756"/>
                </a:solidFill>
                <a:latin typeface="Huawei Sans" panose="020C0503030203020204" pitchFamily="34" charset="0"/>
              </a:endParaRPr>
            </a:p>
          </p:txBody>
        </p:sp>
        <p:sp>
          <p:nvSpPr>
            <p:cNvPr id="108" name="文本框 107"/>
            <p:cNvSpPr txBox="1"/>
            <p:nvPr/>
          </p:nvSpPr>
          <p:spPr bwMode="gray">
            <a:xfrm>
              <a:off x="3444606" y="5684737"/>
              <a:ext cx="437940"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CPE</a:t>
              </a:r>
              <a:endParaRPr lang="en-US" altLang="zh-CN" sz="1100" b="1" dirty="0">
                <a:solidFill>
                  <a:srgbClr val="575756"/>
                </a:solidFill>
                <a:latin typeface="Huawei Sans" panose="020C0503030203020204" pitchFamily="34" charset="0"/>
              </a:endParaRPr>
            </a:p>
          </p:txBody>
        </p:sp>
        <p:sp>
          <p:nvSpPr>
            <p:cNvPr id="109" name="文本框 108"/>
            <p:cNvSpPr txBox="1"/>
            <p:nvPr/>
          </p:nvSpPr>
          <p:spPr bwMode="gray">
            <a:xfrm>
              <a:off x="3254616" y="3996570"/>
              <a:ext cx="437940"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CPE</a:t>
              </a:r>
              <a:endParaRPr lang="en-US" altLang="zh-CN" sz="1100" b="1" dirty="0">
                <a:solidFill>
                  <a:srgbClr val="575756"/>
                </a:solidFill>
                <a:latin typeface="Huawei Sans" panose="020C0503030203020204" pitchFamily="34" charset="0"/>
              </a:endParaRPr>
            </a:p>
          </p:txBody>
        </p:sp>
        <p:sp>
          <p:nvSpPr>
            <p:cNvPr id="110" name="文本框 109"/>
            <p:cNvSpPr txBox="1"/>
            <p:nvPr/>
          </p:nvSpPr>
          <p:spPr bwMode="gray">
            <a:xfrm>
              <a:off x="4796378" y="5684737"/>
              <a:ext cx="437940"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CPE</a:t>
              </a:r>
              <a:endParaRPr lang="en-US" altLang="zh-CN" sz="1100" b="1" dirty="0">
                <a:solidFill>
                  <a:srgbClr val="575756"/>
                </a:solidFill>
                <a:latin typeface="Huawei Sans" panose="020C0503030203020204" pitchFamily="34" charset="0"/>
              </a:endParaRPr>
            </a:p>
          </p:txBody>
        </p:sp>
        <p:sp>
          <p:nvSpPr>
            <p:cNvPr id="111" name="文本框 110"/>
            <p:cNvSpPr txBox="1"/>
            <p:nvPr/>
          </p:nvSpPr>
          <p:spPr bwMode="gray">
            <a:xfrm>
              <a:off x="5891048" y="5670016"/>
              <a:ext cx="437940"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CPE</a:t>
              </a:r>
              <a:endParaRPr lang="en-US" altLang="zh-CN" sz="1100" b="1" dirty="0">
                <a:solidFill>
                  <a:srgbClr val="575756"/>
                </a:solidFill>
                <a:latin typeface="Huawei Sans" panose="020C0503030203020204" pitchFamily="34" charset="0"/>
              </a:endParaRPr>
            </a:p>
          </p:txBody>
        </p:sp>
        <p:sp>
          <p:nvSpPr>
            <p:cNvPr id="112" name="文本框 111"/>
            <p:cNvSpPr txBox="1"/>
            <p:nvPr/>
          </p:nvSpPr>
          <p:spPr bwMode="gray">
            <a:xfrm>
              <a:off x="5707793" y="3996570"/>
              <a:ext cx="437940" cy="261610"/>
            </a:xfrm>
            <a:prstGeom prst="rect">
              <a:avLst/>
            </a:prstGeom>
            <a:noFill/>
          </p:spPr>
          <p:txBody>
            <a:bodyPr wrap="none" rtlCol="0">
              <a:spAutoFit/>
            </a:bodyPr>
            <a:lstStyle/>
            <a:p>
              <a:pPr fontAlgn="ctr"/>
              <a:r>
                <a:rPr lang="en-US" sz="1100" b="1" dirty="0">
                  <a:solidFill>
                    <a:srgbClr val="575756"/>
                  </a:solidFill>
                  <a:latin typeface="Huawei Sans" panose="020C0503030203020204" pitchFamily="34" charset="0"/>
                </a:rPr>
                <a:t>CPE</a:t>
              </a:r>
              <a:endParaRPr lang="en-US" altLang="zh-CN" sz="1100" b="1" dirty="0">
                <a:solidFill>
                  <a:srgbClr val="575756"/>
                </a:solidFill>
                <a:latin typeface="Huawei Sans" panose="020C0503030203020204" pitchFamily="34" charset="0"/>
              </a:endParaRPr>
            </a:p>
          </p:txBody>
        </p:sp>
        <p:sp>
          <p:nvSpPr>
            <p:cNvPr id="122" name="TextBox 401"/>
            <p:cNvSpPr txBox="1"/>
            <p:nvPr/>
          </p:nvSpPr>
          <p:spPr bwMode="gray">
            <a:xfrm>
              <a:off x="4189407" y="1643599"/>
              <a:ext cx="1913278"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SD-WAN controller</a:t>
              </a:r>
              <a:endParaRPr lang="en-US" altLang="zh-CN" sz="1200" b="1" kern="0" dirty="0">
                <a:solidFill>
                  <a:prstClr val="black"/>
                </a:solidFill>
                <a:latin typeface="Huawei Sans" panose="020C0503030203020204" pitchFamily="34" charset="0"/>
                <a:ea typeface="+mn-ea"/>
              </a:endParaRPr>
            </a:p>
          </p:txBody>
        </p:sp>
        <p:sp>
          <p:nvSpPr>
            <p:cNvPr id="126" name="TextBox 401"/>
            <p:cNvSpPr txBox="1"/>
            <p:nvPr/>
          </p:nvSpPr>
          <p:spPr bwMode="gray">
            <a:xfrm>
              <a:off x="2805385" y="2461044"/>
              <a:ext cx="2525722" cy="352293"/>
            </a:xfrm>
            <a:prstGeom prst="rect">
              <a:avLst/>
            </a:prstGeom>
            <a:noFill/>
          </p:spPr>
          <p:txBody>
            <a:bodyPr wrap="square" lIns="166008" tIns="83003" rIns="166008" bIns="83003" rtlCol="0">
              <a:spAutoFit/>
            </a:bodyPr>
            <a:lstStyle>
              <a:defPPr>
                <a:defRPr lang="zh-CN"/>
              </a:defPPr>
              <a:lvl1pPr algn="ctr">
                <a:defRPr sz="1000">
                  <a:latin typeface="Arial" panose="020B0604020202020204" pitchFamily="34" charset="0"/>
                  <a:ea typeface="微软雅黑" panose="020B0503020204020204" pitchFamily="34" charset="-122"/>
                </a:defRPr>
              </a:lvl1pPr>
            </a:lstStyle>
            <a:p>
              <a:pPr defTabSz="1218784" fontAlgn="ctr">
                <a:defRPr/>
              </a:pPr>
              <a:r>
                <a:rPr lang="en-US" sz="1200" b="1" dirty="0">
                  <a:solidFill>
                    <a:prstClr val="black"/>
                  </a:solidFill>
                  <a:latin typeface="Huawei Sans" panose="020C0503030203020204" pitchFamily="34" charset="0"/>
                </a:rPr>
                <a:t>Carrier's backbone network</a:t>
              </a:r>
              <a:endParaRPr lang="en-US" altLang="zh-CN" sz="1200" b="1" kern="0" dirty="0">
                <a:solidFill>
                  <a:prstClr val="black"/>
                </a:solidFill>
                <a:latin typeface="Huawei Sans" panose="020C0503030203020204" pitchFamily="34" charset="0"/>
                <a:ea typeface="+mn-ea"/>
              </a:endParaRPr>
            </a:p>
          </p:txBody>
        </p:sp>
        <p:pic>
          <p:nvPicPr>
            <p:cNvPr id="130" name="图片 129"/>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2284580" y="3952270"/>
              <a:ext cx="441571" cy="362088"/>
            </a:xfrm>
            <a:prstGeom prst="rect">
              <a:avLst/>
            </a:prstGeom>
          </p:spPr>
        </p:pic>
        <p:pic>
          <p:nvPicPr>
            <p:cNvPr id="131" name="图片 130"/>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2801306" y="3971710"/>
              <a:ext cx="441571" cy="362088"/>
            </a:xfrm>
            <a:prstGeom prst="rect">
              <a:avLst/>
            </a:prstGeom>
          </p:spPr>
        </p:pic>
        <p:pic>
          <p:nvPicPr>
            <p:cNvPr id="132" name="图片 131"/>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742981" y="3962598"/>
              <a:ext cx="441571" cy="362088"/>
            </a:xfrm>
            <a:prstGeom prst="rect">
              <a:avLst/>
            </a:prstGeom>
          </p:spPr>
        </p:pic>
        <p:pic>
          <p:nvPicPr>
            <p:cNvPr id="133" name="图片 132"/>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272218" y="3961628"/>
              <a:ext cx="441571" cy="362088"/>
            </a:xfrm>
            <a:prstGeom prst="rect">
              <a:avLst/>
            </a:prstGeom>
          </p:spPr>
        </p:pic>
        <p:pic>
          <p:nvPicPr>
            <p:cNvPr id="138" name="图片 137"/>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500899" y="5607655"/>
              <a:ext cx="441571" cy="362088"/>
            </a:xfrm>
            <a:prstGeom prst="rect">
              <a:avLst/>
            </a:prstGeom>
          </p:spPr>
        </p:pic>
        <p:pic>
          <p:nvPicPr>
            <p:cNvPr id="139" name="图片 138"/>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428655" y="5619777"/>
              <a:ext cx="441571" cy="362088"/>
            </a:xfrm>
            <a:prstGeom prst="rect">
              <a:avLst/>
            </a:prstGeom>
          </p:spPr>
        </p:pic>
        <p:pic>
          <p:nvPicPr>
            <p:cNvPr id="140" name="图片 139"/>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3065510" y="5607655"/>
              <a:ext cx="441571" cy="362088"/>
            </a:xfrm>
            <a:prstGeom prst="rect">
              <a:avLst/>
            </a:prstGeom>
          </p:spPr>
        </p:pic>
        <p:pic>
          <p:nvPicPr>
            <p:cNvPr id="141" name="图片 140"/>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1993266" y="5619777"/>
              <a:ext cx="441571" cy="362088"/>
            </a:xfrm>
            <a:prstGeom prst="rect">
              <a:avLst/>
            </a:prstGeom>
          </p:spPr>
        </p:pic>
        <p:sp>
          <p:nvSpPr>
            <p:cNvPr id="67" name="Freeform 159">
              <a:extLst>
                <a:ext uri="{FF2B5EF4-FFF2-40B4-BE49-F238E27FC236}">
                  <a16:creationId xmlns:a16="http://schemas.microsoft.com/office/drawing/2014/main" id="{92F4C7C8-C154-481C-9ED1-8D064B94003B}"/>
                </a:ext>
              </a:extLst>
            </p:cNvPr>
            <p:cNvSpPr/>
            <p:nvPr/>
          </p:nvSpPr>
          <p:spPr bwMode="gray">
            <a:xfrm flipH="1">
              <a:off x="2617922" y="4848742"/>
              <a:ext cx="849210" cy="4439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spcBef>
                  <a:spcPct val="0"/>
                </a:spcBef>
                <a:spcAft>
                  <a:spcPct val="0"/>
                </a:spcAft>
              </a:pPr>
              <a:r>
                <a:rPr lang="en-US" sz="1050" b="1" dirty="0">
                  <a:solidFill>
                    <a:srgbClr val="575756"/>
                  </a:solidFill>
                  <a:latin typeface="Huawei Sans" panose="020C0503030203020204" pitchFamily="34" charset="0"/>
                </a:rPr>
                <a:t>LTE</a:t>
              </a:r>
              <a:endParaRPr lang="en-US" altLang="zh-CN" sz="1050" b="1" dirty="0">
                <a:solidFill>
                  <a:srgbClr val="575756"/>
                </a:solidFill>
                <a:latin typeface="Huawei Sans" panose="020C0503030203020204" pitchFamily="34" charset="0"/>
              </a:endParaRPr>
            </a:p>
          </p:txBody>
        </p:sp>
        <p:sp>
          <p:nvSpPr>
            <p:cNvPr id="64" name="Freeform 159">
              <a:extLst>
                <a:ext uri="{FF2B5EF4-FFF2-40B4-BE49-F238E27FC236}">
                  <a16:creationId xmlns:a16="http://schemas.microsoft.com/office/drawing/2014/main" id="{FC5F9F96-973B-4C6F-BCC2-2024753F59D7}"/>
                </a:ext>
              </a:extLst>
            </p:cNvPr>
            <p:cNvSpPr/>
            <p:nvPr/>
          </p:nvSpPr>
          <p:spPr bwMode="gray">
            <a:xfrm flipH="1">
              <a:off x="2040799" y="4629233"/>
              <a:ext cx="849210" cy="4439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spcBef>
                  <a:spcPct val="0"/>
                </a:spcBef>
                <a:spcAft>
                  <a:spcPct val="0"/>
                </a:spcAft>
              </a:pPr>
              <a:r>
                <a:rPr lang="en-US" sz="1050" b="1" dirty="0">
                  <a:solidFill>
                    <a:srgbClr val="575756"/>
                  </a:solidFill>
                  <a:latin typeface="Huawei Sans" panose="020C0503030203020204" pitchFamily="34" charset="0"/>
                </a:rPr>
                <a:t>Internet</a:t>
              </a:r>
              <a:endParaRPr lang="en-US" altLang="zh-CN" sz="1050" b="1" dirty="0">
                <a:solidFill>
                  <a:srgbClr val="575756"/>
                </a:solidFill>
                <a:latin typeface="Huawei Sans" panose="020C0503030203020204" pitchFamily="34" charset="0"/>
              </a:endParaRPr>
            </a:p>
          </p:txBody>
        </p:sp>
        <p:sp>
          <p:nvSpPr>
            <p:cNvPr id="68" name="Freeform 159">
              <a:extLst>
                <a:ext uri="{FF2B5EF4-FFF2-40B4-BE49-F238E27FC236}">
                  <a16:creationId xmlns:a16="http://schemas.microsoft.com/office/drawing/2014/main" id="{F55E3D01-9110-47ED-AF31-D480E3FAF8F4}"/>
                </a:ext>
              </a:extLst>
            </p:cNvPr>
            <p:cNvSpPr/>
            <p:nvPr/>
          </p:nvSpPr>
          <p:spPr bwMode="gray">
            <a:xfrm flipH="1">
              <a:off x="5205393" y="4733676"/>
              <a:ext cx="849210" cy="4439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spcBef>
                  <a:spcPct val="0"/>
                </a:spcBef>
                <a:spcAft>
                  <a:spcPct val="0"/>
                </a:spcAft>
              </a:pPr>
              <a:r>
                <a:rPr lang="en-US" sz="1050" b="1" dirty="0">
                  <a:solidFill>
                    <a:srgbClr val="575756"/>
                  </a:solidFill>
                  <a:latin typeface="Huawei Sans" panose="020C0503030203020204" pitchFamily="34" charset="0"/>
                </a:rPr>
                <a:t>Internet</a:t>
              </a:r>
              <a:endParaRPr lang="en-US" altLang="zh-CN" sz="1050" b="1" dirty="0">
                <a:solidFill>
                  <a:srgbClr val="575756"/>
                </a:solidFill>
                <a:latin typeface="Huawei Sans" panose="020C0503030203020204" pitchFamily="34" charset="0"/>
              </a:endParaRPr>
            </a:p>
          </p:txBody>
        </p:sp>
        <p:sp>
          <p:nvSpPr>
            <p:cNvPr id="69" name="Freeform 159">
              <a:extLst>
                <a:ext uri="{FF2B5EF4-FFF2-40B4-BE49-F238E27FC236}">
                  <a16:creationId xmlns:a16="http://schemas.microsoft.com/office/drawing/2014/main" id="{4C2C8A6E-AC0E-4FD9-A497-BBCEB42D8F4F}"/>
                </a:ext>
              </a:extLst>
            </p:cNvPr>
            <p:cNvSpPr/>
            <p:nvPr/>
          </p:nvSpPr>
          <p:spPr bwMode="gray">
            <a:xfrm flipH="1">
              <a:off x="4296999" y="4735898"/>
              <a:ext cx="849210" cy="4439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spcBef>
                  <a:spcPct val="0"/>
                </a:spcBef>
                <a:spcAft>
                  <a:spcPct val="0"/>
                </a:spcAft>
              </a:pPr>
              <a:r>
                <a:rPr lang="en-US" sz="1050" b="1" dirty="0">
                  <a:solidFill>
                    <a:srgbClr val="575756"/>
                  </a:solidFill>
                  <a:latin typeface="Huawei Sans" panose="020C0503030203020204" pitchFamily="34" charset="0"/>
                </a:rPr>
                <a:t>MPLS</a:t>
              </a:r>
              <a:endParaRPr lang="en-US" altLang="zh-CN" sz="1050" b="1" dirty="0">
                <a:solidFill>
                  <a:srgbClr val="575756"/>
                </a:solidFill>
                <a:latin typeface="Huawei Sans" panose="020C0503030203020204" pitchFamily="34" charset="0"/>
              </a:endParaRPr>
            </a:p>
          </p:txBody>
        </p:sp>
        <p:grpSp>
          <p:nvGrpSpPr>
            <p:cNvPr id="70" name="组合 50">
              <a:extLst>
                <a:ext uri="{FF2B5EF4-FFF2-40B4-BE49-F238E27FC236}">
                  <a16:creationId xmlns:a16="http://schemas.microsoft.com/office/drawing/2014/main" id="{05485127-0F20-4155-AF25-E0A2B172A648}"/>
                </a:ext>
              </a:extLst>
            </p:cNvPr>
            <p:cNvGrpSpPr>
              <a:grpSpLocks noChangeAspect="1"/>
            </p:cNvGrpSpPr>
            <p:nvPr/>
          </p:nvGrpSpPr>
          <p:grpSpPr bwMode="gray">
            <a:xfrm>
              <a:off x="3652580" y="1579885"/>
              <a:ext cx="731004" cy="475204"/>
              <a:chOff x="4137025" y="950913"/>
              <a:chExt cx="1982788" cy="1244599"/>
            </a:xfrm>
          </p:grpSpPr>
          <p:sp>
            <p:nvSpPr>
              <p:cNvPr id="71" name="Freeform 9">
                <a:extLst>
                  <a:ext uri="{FF2B5EF4-FFF2-40B4-BE49-F238E27FC236}">
                    <a16:creationId xmlns:a16="http://schemas.microsoft.com/office/drawing/2014/main" id="{73BA694C-CF04-4416-A599-420F9CC5DC4D}"/>
                  </a:ext>
                </a:extLst>
              </p:cNvPr>
              <p:cNvSpPr>
                <a:spLocks/>
              </p:cNvSpPr>
              <p:nvPr/>
            </p:nvSpPr>
            <p:spPr bwMode="gray">
              <a:xfrm>
                <a:off x="4137025" y="950913"/>
                <a:ext cx="1982788" cy="1203325"/>
              </a:xfrm>
              <a:custGeom>
                <a:avLst/>
                <a:gdLst>
                  <a:gd name="T0" fmla="*/ 1688762 w 526"/>
                  <a:gd name="T1" fmla="*/ 1203325 h 320"/>
                  <a:gd name="T2" fmla="*/ 1568137 w 526"/>
                  <a:gd name="T3" fmla="*/ 1203325 h 320"/>
                  <a:gd name="T4" fmla="*/ 1568137 w 526"/>
                  <a:gd name="T5" fmla="*/ 1128117 h 320"/>
                  <a:gd name="T6" fmla="*/ 1688762 w 526"/>
                  <a:gd name="T7" fmla="*/ 1128117 h 320"/>
                  <a:gd name="T8" fmla="*/ 1756614 w 526"/>
                  <a:gd name="T9" fmla="*/ 1109315 h 320"/>
                  <a:gd name="T10" fmla="*/ 1907397 w 526"/>
                  <a:gd name="T11" fmla="*/ 800963 h 320"/>
                  <a:gd name="T12" fmla="*/ 1522902 w 526"/>
                  <a:gd name="T13" fmla="*/ 413643 h 320"/>
                  <a:gd name="T14" fmla="*/ 1488976 w 526"/>
                  <a:gd name="T15" fmla="*/ 394841 h 320"/>
                  <a:gd name="T16" fmla="*/ 946159 w 526"/>
                  <a:gd name="T17" fmla="*/ 75208 h 320"/>
                  <a:gd name="T18" fmla="*/ 346799 w 526"/>
                  <a:gd name="T19" fmla="*/ 541496 h 320"/>
                  <a:gd name="T20" fmla="*/ 316643 w 526"/>
                  <a:gd name="T21" fmla="*/ 567819 h 320"/>
                  <a:gd name="T22" fmla="*/ 75391 w 526"/>
                  <a:gd name="T23" fmla="*/ 846088 h 320"/>
                  <a:gd name="T24" fmla="*/ 358108 w 526"/>
                  <a:gd name="T25" fmla="*/ 1128117 h 320"/>
                  <a:gd name="T26" fmla="*/ 1338193 w 526"/>
                  <a:gd name="T27" fmla="*/ 1128117 h 320"/>
                  <a:gd name="T28" fmla="*/ 1338193 w 526"/>
                  <a:gd name="T29" fmla="*/ 1203325 h 320"/>
                  <a:gd name="T30" fmla="*/ 358108 w 526"/>
                  <a:gd name="T31" fmla="*/ 1203325 h 320"/>
                  <a:gd name="T32" fmla="*/ 0 w 526"/>
                  <a:gd name="T33" fmla="*/ 846088 h 320"/>
                  <a:gd name="T34" fmla="*/ 278947 w 526"/>
                  <a:gd name="T35" fmla="*/ 496372 h 320"/>
                  <a:gd name="T36" fmla="*/ 946159 w 526"/>
                  <a:gd name="T37" fmla="*/ 0 h 320"/>
                  <a:gd name="T38" fmla="*/ 1545519 w 526"/>
                  <a:gd name="T39" fmla="*/ 338435 h 320"/>
                  <a:gd name="T40" fmla="*/ 1982788 w 526"/>
                  <a:gd name="T41" fmla="*/ 800963 h 320"/>
                  <a:gd name="T42" fmla="*/ 1805619 w 526"/>
                  <a:gd name="T43" fmla="*/ 1165721 h 320"/>
                  <a:gd name="T44" fmla="*/ 1688762 w 526"/>
                  <a:gd name="T45" fmla="*/ 1203325 h 3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6" h="320">
                    <a:moveTo>
                      <a:pt x="448" y="320"/>
                    </a:moveTo>
                    <a:cubicBezTo>
                      <a:pt x="416" y="320"/>
                      <a:pt x="416" y="320"/>
                      <a:pt x="416" y="320"/>
                    </a:cubicBezTo>
                    <a:cubicBezTo>
                      <a:pt x="416" y="300"/>
                      <a:pt x="416" y="300"/>
                      <a:pt x="416" y="300"/>
                    </a:cubicBezTo>
                    <a:cubicBezTo>
                      <a:pt x="448" y="300"/>
                      <a:pt x="448" y="300"/>
                      <a:pt x="448" y="300"/>
                    </a:cubicBezTo>
                    <a:cubicBezTo>
                      <a:pt x="456" y="300"/>
                      <a:pt x="462" y="298"/>
                      <a:pt x="466" y="295"/>
                    </a:cubicBezTo>
                    <a:cubicBezTo>
                      <a:pt x="492" y="274"/>
                      <a:pt x="506" y="244"/>
                      <a:pt x="506" y="213"/>
                    </a:cubicBezTo>
                    <a:cubicBezTo>
                      <a:pt x="506" y="157"/>
                      <a:pt x="460" y="111"/>
                      <a:pt x="404" y="110"/>
                    </a:cubicBezTo>
                    <a:cubicBezTo>
                      <a:pt x="400" y="110"/>
                      <a:pt x="397" y="108"/>
                      <a:pt x="395" y="105"/>
                    </a:cubicBezTo>
                    <a:cubicBezTo>
                      <a:pt x="366" y="53"/>
                      <a:pt x="311" y="20"/>
                      <a:pt x="251" y="20"/>
                    </a:cubicBezTo>
                    <a:cubicBezTo>
                      <a:pt x="176" y="20"/>
                      <a:pt x="111" y="71"/>
                      <a:pt x="92" y="144"/>
                    </a:cubicBezTo>
                    <a:cubicBezTo>
                      <a:pt x="91" y="148"/>
                      <a:pt x="88" y="150"/>
                      <a:pt x="84" y="151"/>
                    </a:cubicBezTo>
                    <a:cubicBezTo>
                      <a:pt x="47" y="156"/>
                      <a:pt x="20" y="188"/>
                      <a:pt x="20" y="225"/>
                    </a:cubicBezTo>
                    <a:cubicBezTo>
                      <a:pt x="20" y="266"/>
                      <a:pt x="53" y="300"/>
                      <a:pt x="95" y="300"/>
                    </a:cubicBezTo>
                    <a:cubicBezTo>
                      <a:pt x="355" y="300"/>
                      <a:pt x="355" y="300"/>
                      <a:pt x="355" y="300"/>
                    </a:cubicBezTo>
                    <a:cubicBezTo>
                      <a:pt x="355" y="320"/>
                      <a:pt x="355" y="320"/>
                      <a:pt x="355" y="320"/>
                    </a:cubicBezTo>
                    <a:cubicBezTo>
                      <a:pt x="95" y="320"/>
                      <a:pt x="95" y="320"/>
                      <a:pt x="95" y="320"/>
                    </a:cubicBezTo>
                    <a:cubicBezTo>
                      <a:pt x="42" y="320"/>
                      <a:pt x="0" y="277"/>
                      <a:pt x="0" y="225"/>
                    </a:cubicBezTo>
                    <a:cubicBezTo>
                      <a:pt x="0" y="181"/>
                      <a:pt x="31" y="142"/>
                      <a:pt x="74" y="132"/>
                    </a:cubicBezTo>
                    <a:cubicBezTo>
                      <a:pt x="97" y="54"/>
                      <a:pt x="169" y="0"/>
                      <a:pt x="251" y="0"/>
                    </a:cubicBezTo>
                    <a:cubicBezTo>
                      <a:pt x="316" y="0"/>
                      <a:pt x="377" y="35"/>
                      <a:pt x="410" y="90"/>
                    </a:cubicBezTo>
                    <a:cubicBezTo>
                      <a:pt x="475" y="94"/>
                      <a:pt x="526" y="148"/>
                      <a:pt x="526" y="213"/>
                    </a:cubicBezTo>
                    <a:cubicBezTo>
                      <a:pt x="526" y="250"/>
                      <a:pt x="509" y="286"/>
                      <a:pt x="479" y="310"/>
                    </a:cubicBezTo>
                    <a:cubicBezTo>
                      <a:pt x="471" y="317"/>
                      <a:pt x="460" y="320"/>
                      <a:pt x="448" y="32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72" name="Oval 10">
                <a:extLst>
                  <a:ext uri="{FF2B5EF4-FFF2-40B4-BE49-F238E27FC236}">
                    <a16:creationId xmlns:a16="http://schemas.microsoft.com/office/drawing/2014/main" id="{DB3335BA-4ECE-4A85-A739-BDD3A399716B}"/>
                  </a:ext>
                </a:extLst>
              </p:cNvPr>
              <p:cNvSpPr>
                <a:spLocks noChangeArrowheads="1"/>
              </p:cNvSpPr>
              <p:nvPr/>
            </p:nvSpPr>
            <p:spPr bwMode="gray">
              <a:xfrm>
                <a:off x="5422900" y="2038350"/>
                <a:ext cx="153988" cy="157162"/>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1D1A"/>
                  </a:solidFill>
                  <a:effectLst/>
                  <a:uLnTx/>
                  <a:uFillTx/>
                  <a:latin typeface="Huawei Sans" panose="020C0503030203020204" pitchFamily="34" charset="0"/>
                  <a:ea typeface="+mn-ea"/>
                </a:endParaRPr>
              </a:p>
            </p:txBody>
          </p:sp>
          <p:sp>
            <p:nvSpPr>
              <p:cNvPr id="73" name="Oval 11">
                <a:extLst>
                  <a:ext uri="{FF2B5EF4-FFF2-40B4-BE49-F238E27FC236}">
                    <a16:creationId xmlns:a16="http://schemas.microsoft.com/office/drawing/2014/main" id="{EBD086FE-E7A9-4D20-B472-85F9781DB85E}"/>
                  </a:ext>
                </a:extLst>
              </p:cNvPr>
              <p:cNvSpPr>
                <a:spLocks noChangeArrowheads="1"/>
              </p:cNvSpPr>
              <p:nvPr/>
            </p:nvSpPr>
            <p:spPr bwMode="gray">
              <a:xfrm>
                <a:off x="5664200" y="2038350"/>
                <a:ext cx="153988" cy="157162"/>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1D1A"/>
                  </a:solidFill>
                  <a:effectLst/>
                  <a:uLnTx/>
                  <a:uFillTx/>
                  <a:latin typeface="Huawei Sans" panose="020C0503030203020204" pitchFamily="34" charset="0"/>
                  <a:ea typeface="+mn-ea"/>
                </a:endParaRPr>
              </a:p>
            </p:txBody>
          </p:sp>
          <p:sp>
            <p:nvSpPr>
              <p:cNvPr id="74" name="Freeform 12">
                <a:extLst>
                  <a:ext uri="{FF2B5EF4-FFF2-40B4-BE49-F238E27FC236}">
                    <a16:creationId xmlns:a16="http://schemas.microsoft.com/office/drawing/2014/main" id="{70C88E49-776A-4779-A027-905D62CBD2E4}"/>
                  </a:ext>
                </a:extLst>
              </p:cNvPr>
              <p:cNvSpPr>
                <a:spLocks/>
              </p:cNvSpPr>
              <p:nvPr/>
            </p:nvSpPr>
            <p:spPr bwMode="gray">
              <a:xfrm>
                <a:off x="5102225" y="1211263"/>
                <a:ext cx="406400" cy="750887"/>
              </a:xfrm>
              <a:custGeom>
                <a:avLst/>
                <a:gdLst>
                  <a:gd name="T0" fmla="*/ 316089 w 108"/>
                  <a:gd name="T1" fmla="*/ 289091 h 200"/>
                  <a:gd name="T2" fmla="*/ 312326 w 108"/>
                  <a:gd name="T3" fmla="*/ 285337 h 200"/>
                  <a:gd name="T4" fmla="*/ 289748 w 108"/>
                  <a:gd name="T5" fmla="*/ 236529 h 200"/>
                  <a:gd name="T6" fmla="*/ 316089 w 108"/>
                  <a:gd name="T7" fmla="*/ 206494 h 200"/>
                  <a:gd name="T8" fmla="*/ 316089 w 108"/>
                  <a:gd name="T9" fmla="*/ 127651 h 200"/>
                  <a:gd name="T10" fmla="*/ 237067 w 108"/>
                  <a:gd name="T11" fmla="*/ 71334 h 200"/>
                  <a:gd name="T12" fmla="*/ 173096 w 108"/>
                  <a:gd name="T13" fmla="*/ 112633 h 200"/>
                  <a:gd name="T14" fmla="*/ 169333 w 108"/>
                  <a:gd name="T15" fmla="*/ 112633 h 200"/>
                  <a:gd name="T16" fmla="*/ 120415 w 108"/>
                  <a:gd name="T17" fmla="*/ 93861 h 200"/>
                  <a:gd name="T18" fmla="*/ 112889 w 108"/>
                  <a:gd name="T19" fmla="*/ 86352 h 200"/>
                  <a:gd name="T20" fmla="*/ 56444 w 108"/>
                  <a:gd name="T21" fmla="*/ 0 h 200"/>
                  <a:gd name="T22" fmla="*/ 0 w 108"/>
                  <a:gd name="T23" fmla="*/ 30035 h 200"/>
                  <a:gd name="T24" fmla="*/ 52681 w 108"/>
                  <a:gd name="T25" fmla="*/ 60071 h 200"/>
                  <a:gd name="T26" fmla="*/ 97837 w 108"/>
                  <a:gd name="T27" fmla="*/ 150177 h 200"/>
                  <a:gd name="T28" fmla="*/ 169333 w 108"/>
                  <a:gd name="T29" fmla="*/ 172704 h 200"/>
                  <a:gd name="T30" fmla="*/ 237067 w 108"/>
                  <a:gd name="T31" fmla="*/ 135160 h 200"/>
                  <a:gd name="T32" fmla="*/ 248356 w 108"/>
                  <a:gd name="T33" fmla="*/ 187722 h 200"/>
                  <a:gd name="T34" fmla="*/ 252119 w 108"/>
                  <a:gd name="T35" fmla="*/ 304109 h 200"/>
                  <a:gd name="T36" fmla="*/ 346193 w 108"/>
                  <a:gd name="T37" fmla="*/ 352917 h 200"/>
                  <a:gd name="T38" fmla="*/ 316089 w 108"/>
                  <a:gd name="T39" fmla="*/ 397970 h 200"/>
                  <a:gd name="T40" fmla="*/ 237067 w 108"/>
                  <a:gd name="T41" fmla="*/ 484322 h 200"/>
                  <a:gd name="T42" fmla="*/ 267170 w 108"/>
                  <a:gd name="T43" fmla="*/ 578183 h 200"/>
                  <a:gd name="T44" fmla="*/ 218252 w 108"/>
                  <a:gd name="T45" fmla="*/ 593201 h 200"/>
                  <a:gd name="T46" fmla="*/ 139230 w 108"/>
                  <a:gd name="T47" fmla="*/ 578183 h 200"/>
                  <a:gd name="T48" fmla="*/ 52681 w 108"/>
                  <a:gd name="T49" fmla="*/ 660781 h 200"/>
                  <a:gd name="T50" fmla="*/ 30104 w 108"/>
                  <a:gd name="T51" fmla="*/ 687062 h 200"/>
                  <a:gd name="T52" fmla="*/ 30104 w 108"/>
                  <a:gd name="T53" fmla="*/ 750887 h 200"/>
                  <a:gd name="T54" fmla="*/ 112889 w 108"/>
                  <a:gd name="T55" fmla="*/ 690816 h 200"/>
                  <a:gd name="T56" fmla="*/ 116652 w 108"/>
                  <a:gd name="T57" fmla="*/ 657026 h 200"/>
                  <a:gd name="T58" fmla="*/ 165570 w 108"/>
                  <a:gd name="T59" fmla="*/ 634500 h 200"/>
                  <a:gd name="T60" fmla="*/ 169333 w 108"/>
                  <a:gd name="T61" fmla="*/ 634500 h 200"/>
                  <a:gd name="T62" fmla="*/ 195674 w 108"/>
                  <a:gd name="T63" fmla="*/ 657026 h 200"/>
                  <a:gd name="T64" fmla="*/ 278459 w 108"/>
                  <a:gd name="T65" fmla="*/ 657026 h 200"/>
                  <a:gd name="T66" fmla="*/ 331141 w 108"/>
                  <a:gd name="T67" fmla="*/ 578183 h 200"/>
                  <a:gd name="T68" fmla="*/ 293511 w 108"/>
                  <a:gd name="T69" fmla="*/ 518112 h 200"/>
                  <a:gd name="T70" fmla="*/ 293511 w 108"/>
                  <a:gd name="T71" fmla="*/ 506849 h 200"/>
                  <a:gd name="T72" fmla="*/ 312326 w 108"/>
                  <a:gd name="T73" fmla="*/ 461796 h 200"/>
                  <a:gd name="T74" fmla="*/ 349956 w 108"/>
                  <a:gd name="T75" fmla="*/ 458041 h 200"/>
                  <a:gd name="T76" fmla="*/ 406400 w 108"/>
                  <a:gd name="T77" fmla="*/ 345408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8" h="200">
                    <a:moveTo>
                      <a:pt x="93" y="77"/>
                    </a:moveTo>
                    <a:cubicBezTo>
                      <a:pt x="84" y="77"/>
                      <a:pt x="84" y="77"/>
                      <a:pt x="84" y="77"/>
                    </a:cubicBezTo>
                    <a:cubicBezTo>
                      <a:pt x="84" y="77"/>
                      <a:pt x="83" y="77"/>
                      <a:pt x="83" y="76"/>
                    </a:cubicBezTo>
                    <a:cubicBezTo>
                      <a:pt x="83" y="76"/>
                      <a:pt x="83" y="76"/>
                      <a:pt x="83" y="76"/>
                    </a:cubicBezTo>
                    <a:cubicBezTo>
                      <a:pt x="78" y="64"/>
                      <a:pt x="78" y="64"/>
                      <a:pt x="78" y="64"/>
                    </a:cubicBezTo>
                    <a:cubicBezTo>
                      <a:pt x="78" y="63"/>
                      <a:pt x="78" y="63"/>
                      <a:pt x="77" y="63"/>
                    </a:cubicBezTo>
                    <a:cubicBezTo>
                      <a:pt x="77" y="63"/>
                      <a:pt x="77" y="62"/>
                      <a:pt x="78" y="61"/>
                    </a:cubicBezTo>
                    <a:cubicBezTo>
                      <a:pt x="84" y="55"/>
                      <a:pt x="84" y="55"/>
                      <a:pt x="84" y="55"/>
                    </a:cubicBezTo>
                    <a:cubicBezTo>
                      <a:pt x="87" y="53"/>
                      <a:pt x="88" y="49"/>
                      <a:pt x="88" y="45"/>
                    </a:cubicBezTo>
                    <a:cubicBezTo>
                      <a:pt x="88" y="41"/>
                      <a:pt x="87" y="37"/>
                      <a:pt x="84" y="34"/>
                    </a:cubicBezTo>
                    <a:cubicBezTo>
                      <a:pt x="74" y="24"/>
                      <a:pt x="74" y="24"/>
                      <a:pt x="74" y="24"/>
                    </a:cubicBezTo>
                    <a:cubicBezTo>
                      <a:pt x="71" y="21"/>
                      <a:pt x="67" y="19"/>
                      <a:pt x="63" y="19"/>
                    </a:cubicBezTo>
                    <a:cubicBezTo>
                      <a:pt x="59" y="19"/>
                      <a:pt x="55" y="21"/>
                      <a:pt x="52" y="24"/>
                    </a:cubicBezTo>
                    <a:cubicBezTo>
                      <a:pt x="46" y="30"/>
                      <a:pt x="46" y="30"/>
                      <a:pt x="46" y="30"/>
                    </a:cubicBezTo>
                    <a:cubicBezTo>
                      <a:pt x="46" y="30"/>
                      <a:pt x="46" y="30"/>
                      <a:pt x="45" y="30"/>
                    </a:cubicBezTo>
                    <a:cubicBezTo>
                      <a:pt x="45" y="30"/>
                      <a:pt x="45" y="30"/>
                      <a:pt x="45" y="30"/>
                    </a:cubicBezTo>
                    <a:cubicBezTo>
                      <a:pt x="44" y="30"/>
                      <a:pt x="44" y="30"/>
                      <a:pt x="44" y="30"/>
                    </a:cubicBezTo>
                    <a:cubicBezTo>
                      <a:pt x="32" y="25"/>
                      <a:pt x="32" y="25"/>
                      <a:pt x="32" y="25"/>
                    </a:cubicBezTo>
                    <a:cubicBezTo>
                      <a:pt x="32" y="25"/>
                      <a:pt x="32" y="25"/>
                      <a:pt x="31" y="25"/>
                    </a:cubicBezTo>
                    <a:cubicBezTo>
                      <a:pt x="31" y="24"/>
                      <a:pt x="30" y="24"/>
                      <a:pt x="30" y="23"/>
                    </a:cubicBezTo>
                    <a:cubicBezTo>
                      <a:pt x="30" y="15"/>
                      <a:pt x="30" y="15"/>
                      <a:pt x="30" y="15"/>
                    </a:cubicBezTo>
                    <a:cubicBezTo>
                      <a:pt x="30" y="6"/>
                      <a:pt x="23" y="0"/>
                      <a:pt x="15" y="0"/>
                    </a:cubicBezTo>
                    <a:cubicBezTo>
                      <a:pt x="8" y="0"/>
                      <a:pt x="8" y="0"/>
                      <a:pt x="8" y="0"/>
                    </a:cubicBezTo>
                    <a:cubicBezTo>
                      <a:pt x="3" y="0"/>
                      <a:pt x="0" y="3"/>
                      <a:pt x="0" y="8"/>
                    </a:cubicBezTo>
                    <a:cubicBezTo>
                      <a:pt x="0" y="12"/>
                      <a:pt x="3" y="16"/>
                      <a:pt x="8" y="16"/>
                    </a:cubicBezTo>
                    <a:cubicBezTo>
                      <a:pt x="14" y="16"/>
                      <a:pt x="14" y="16"/>
                      <a:pt x="14" y="16"/>
                    </a:cubicBezTo>
                    <a:cubicBezTo>
                      <a:pt x="14" y="23"/>
                      <a:pt x="14" y="23"/>
                      <a:pt x="14" y="23"/>
                    </a:cubicBezTo>
                    <a:cubicBezTo>
                      <a:pt x="14" y="31"/>
                      <a:pt x="19" y="38"/>
                      <a:pt x="26" y="40"/>
                    </a:cubicBezTo>
                    <a:cubicBezTo>
                      <a:pt x="37" y="45"/>
                      <a:pt x="37" y="45"/>
                      <a:pt x="37" y="45"/>
                    </a:cubicBezTo>
                    <a:cubicBezTo>
                      <a:pt x="39" y="46"/>
                      <a:pt x="42" y="46"/>
                      <a:pt x="45" y="46"/>
                    </a:cubicBezTo>
                    <a:cubicBezTo>
                      <a:pt x="50" y="46"/>
                      <a:pt x="54" y="45"/>
                      <a:pt x="58" y="41"/>
                    </a:cubicBezTo>
                    <a:cubicBezTo>
                      <a:pt x="63" y="36"/>
                      <a:pt x="63" y="36"/>
                      <a:pt x="63" y="36"/>
                    </a:cubicBezTo>
                    <a:cubicBezTo>
                      <a:pt x="71" y="45"/>
                      <a:pt x="71" y="45"/>
                      <a:pt x="71" y="45"/>
                    </a:cubicBezTo>
                    <a:cubicBezTo>
                      <a:pt x="66" y="50"/>
                      <a:pt x="66" y="50"/>
                      <a:pt x="66" y="50"/>
                    </a:cubicBezTo>
                    <a:cubicBezTo>
                      <a:pt x="61" y="55"/>
                      <a:pt x="60" y="64"/>
                      <a:pt x="63" y="70"/>
                    </a:cubicBezTo>
                    <a:cubicBezTo>
                      <a:pt x="67" y="81"/>
                      <a:pt x="67" y="81"/>
                      <a:pt x="67" y="81"/>
                    </a:cubicBezTo>
                    <a:cubicBezTo>
                      <a:pt x="70" y="88"/>
                      <a:pt x="77" y="94"/>
                      <a:pt x="84" y="94"/>
                    </a:cubicBezTo>
                    <a:cubicBezTo>
                      <a:pt x="92" y="94"/>
                      <a:pt x="92" y="94"/>
                      <a:pt x="92" y="94"/>
                    </a:cubicBezTo>
                    <a:cubicBezTo>
                      <a:pt x="92" y="106"/>
                      <a:pt x="92" y="106"/>
                      <a:pt x="92" y="106"/>
                    </a:cubicBezTo>
                    <a:cubicBezTo>
                      <a:pt x="84" y="106"/>
                      <a:pt x="84" y="106"/>
                      <a:pt x="84" y="106"/>
                    </a:cubicBezTo>
                    <a:cubicBezTo>
                      <a:pt x="77" y="106"/>
                      <a:pt x="70" y="111"/>
                      <a:pt x="67" y="118"/>
                    </a:cubicBezTo>
                    <a:cubicBezTo>
                      <a:pt x="63" y="129"/>
                      <a:pt x="63" y="129"/>
                      <a:pt x="63" y="129"/>
                    </a:cubicBezTo>
                    <a:cubicBezTo>
                      <a:pt x="60" y="135"/>
                      <a:pt x="61" y="144"/>
                      <a:pt x="66" y="149"/>
                    </a:cubicBezTo>
                    <a:cubicBezTo>
                      <a:pt x="71" y="154"/>
                      <a:pt x="71" y="154"/>
                      <a:pt x="71" y="154"/>
                    </a:cubicBezTo>
                    <a:cubicBezTo>
                      <a:pt x="63" y="163"/>
                      <a:pt x="63" y="163"/>
                      <a:pt x="63" y="163"/>
                    </a:cubicBezTo>
                    <a:cubicBezTo>
                      <a:pt x="58" y="158"/>
                      <a:pt x="58" y="158"/>
                      <a:pt x="58" y="158"/>
                    </a:cubicBezTo>
                    <a:cubicBezTo>
                      <a:pt x="54" y="155"/>
                      <a:pt x="50" y="153"/>
                      <a:pt x="45" y="153"/>
                    </a:cubicBezTo>
                    <a:cubicBezTo>
                      <a:pt x="42" y="153"/>
                      <a:pt x="39" y="153"/>
                      <a:pt x="37" y="154"/>
                    </a:cubicBezTo>
                    <a:cubicBezTo>
                      <a:pt x="26" y="159"/>
                      <a:pt x="26" y="159"/>
                      <a:pt x="26" y="159"/>
                    </a:cubicBezTo>
                    <a:cubicBezTo>
                      <a:pt x="19" y="161"/>
                      <a:pt x="14" y="169"/>
                      <a:pt x="14" y="176"/>
                    </a:cubicBezTo>
                    <a:cubicBezTo>
                      <a:pt x="14" y="183"/>
                      <a:pt x="14" y="183"/>
                      <a:pt x="14" y="183"/>
                    </a:cubicBezTo>
                    <a:cubicBezTo>
                      <a:pt x="8" y="183"/>
                      <a:pt x="8" y="183"/>
                      <a:pt x="8" y="183"/>
                    </a:cubicBezTo>
                    <a:cubicBezTo>
                      <a:pt x="3" y="183"/>
                      <a:pt x="0" y="187"/>
                      <a:pt x="0" y="191"/>
                    </a:cubicBezTo>
                    <a:cubicBezTo>
                      <a:pt x="0" y="196"/>
                      <a:pt x="3" y="200"/>
                      <a:pt x="8" y="200"/>
                    </a:cubicBezTo>
                    <a:cubicBezTo>
                      <a:pt x="15" y="200"/>
                      <a:pt x="15" y="200"/>
                      <a:pt x="15" y="200"/>
                    </a:cubicBezTo>
                    <a:cubicBezTo>
                      <a:pt x="23" y="200"/>
                      <a:pt x="30" y="193"/>
                      <a:pt x="30" y="184"/>
                    </a:cubicBezTo>
                    <a:cubicBezTo>
                      <a:pt x="30" y="176"/>
                      <a:pt x="30" y="176"/>
                      <a:pt x="30" y="176"/>
                    </a:cubicBezTo>
                    <a:cubicBezTo>
                      <a:pt x="30" y="175"/>
                      <a:pt x="31" y="175"/>
                      <a:pt x="31" y="175"/>
                    </a:cubicBezTo>
                    <a:cubicBezTo>
                      <a:pt x="31" y="174"/>
                      <a:pt x="32" y="174"/>
                      <a:pt x="32" y="174"/>
                    </a:cubicBezTo>
                    <a:cubicBezTo>
                      <a:pt x="44" y="169"/>
                      <a:pt x="44" y="169"/>
                      <a:pt x="44" y="169"/>
                    </a:cubicBezTo>
                    <a:cubicBezTo>
                      <a:pt x="44" y="169"/>
                      <a:pt x="44" y="169"/>
                      <a:pt x="45" y="169"/>
                    </a:cubicBezTo>
                    <a:cubicBezTo>
                      <a:pt x="45" y="169"/>
                      <a:pt x="45" y="169"/>
                      <a:pt x="45" y="169"/>
                    </a:cubicBezTo>
                    <a:cubicBezTo>
                      <a:pt x="46" y="169"/>
                      <a:pt x="46" y="169"/>
                      <a:pt x="46" y="169"/>
                    </a:cubicBezTo>
                    <a:cubicBezTo>
                      <a:pt x="52" y="175"/>
                      <a:pt x="52" y="175"/>
                      <a:pt x="52" y="175"/>
                    </a:cubicBezTo>
                    <a:cubicBezTo>
                      <a:pt x="55" y="178"/>
                      <a:pt x="59" y="180"/>
                      <a:pt x="63" y="180"/>
                    </a:cubicBezTo>
                    <a:cubicBezTo>
                      <a:pt x="67" y="180"/>
                      <a:pt x="71" y="178"/>
                      <a:pt x="74" y="175"/>
                    </a:cubicBezTo>
                    <a:cubicBezTo>
                      <a:pt x="84" y="165"/>
                      <a:pt x="84" y="165"/>
                      <a:pt x="84" y="165"/>
                    </a:cubicBezTo>
                    <a:cubicBezTo>
                      <a:pt x="87" y="162"/>
                      <a:pt x="88" y="159"/>
                      <a:pt x="88" y="154"/>
                    </a:cubicBezTo>
                    <a:cubicBezTo>
                      <a:pt x="88" y="150"/>
                      <a:pt x="87" y="147"/>
                      <a:pt x="84" y="144"/>
                    </a:cubicBezTo>
                    <a:cubicBezTo>
                      <a:pt x="78" y="138"/>
                      <a:pt x="78" y="138"/>
                      <a:pt x="78" y="138"/>
                    </a:cubicBezTo>
                    <a:cubicBezTo>
                      <a:pt x="77" y="137"/>
                      <a:pt x="77" y="136"/>
                      <a:pt x="77" y="136"/>
                    </a:cubicBezTo>
                    <a:cubicBezTo>
                      <a:pt x="78" y="136"/>
                      <a:pt x="78" y="136"/>
                      <a:pt x="78" y="135"/>
                    </a:cubicBezTo>
                    <a:cubicBezTo>
                      <a:pt x="83" y="124"/>
                      <a:pt x="83" y="124"/>
                      <a:pt x="83" y="124"/>
                    </a:cubicBezTo>
                    <a:cubicBezTo>
                      <a:pt x="83" y="123"/>
                      <a:pt x="83" y="123"/>
                      <a:pt x="83" y="123"/>
                    </a:cubicBezTo>
                    <a:cubicBezTo>
                      <a:pt x="83" y="123"/>
                      <a:pt x="84" y="122"/>
                      <a:pt x="84" y="122"/>
                    </a:cubicBezTo>
                    <a:cubicBezTo>
                      <a:pt x="93" y="122"/>
                      <a:pt x="93" y="122"/>
                      <a:pt x="93" y="122"/>
                    </a:cubicBezTo>
                    <a:cubicBezTo>
                      <a:pt x="101" y="122"/>
                      <a:pt x="108" y="115"/>
                      <a:pt x="108" y="107"/>
                    </a:cubicBezTo>
                    <a:cubicBezTo>
                      <a:pt x="108" y="92"/>
                      <a:pt x="108" y="92"/>
                      <a:pt x="108" y="92"/>
                    </a:cubicBezTo>
                    <a:cubicBezTo>
                      <a:pt x="108" y="84"/>
                      <a:pt x="101" y="77"/>
                      <a:pt x="93" y="7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75" name="Freeform 13">
                <a:extLst>
                  <a:ext uri="{FF2B5EF4-FFF2-40B4-BE49-F238E27FC236}">
                    <a16:creationId xmlns:a16="http://schemas.microsoft.com/office/drawing/2014/main" id="{1F0D74AF-2A93-481E-BB6A-C9005C74AFC1}"/>
                  </a:ext>
                </a:extLst>
              </p:cNvPr>
              <p:cNvSpPr>
                <a:spLocks/>
              </p:cNvSpPr>
              <p:nvPr/>
            </p:nvSpPr>
            <p:spPr bwMode="gray">
              <a:xfrm>
                <a:off x="5102225" y="1420813"/>
                <a:ext cx="192088" cy="327025"/>
              </a:xfrm>
              <a:custGeom>
                <a:avLst/>
                <a:gdLst>
                  <a:gd name="T0" fmla="*/ 30131 w 51"/>
                  <a:gd name="T1" fmla="*/ 266882 h 87"/>
                  <a:gd name="T2" fmla="*/ 0 w 51"/>
                  <a:gd name="T3" fmla="*/ 296954 h 87"/>
                  <a:gd name="T4" fmla="*/ 30131 w 51"/>
                  <a:gd name="T5" fmla="*/ 327025 h 87"/>
                  <a:gd name="T6" fmla="*/ 192088 w 51"/>
                  <a:gd name="T7" fmla="*/ 165392 h 87"/>
                  <a:gd name="T8" fmla="*/ 30131 w 51"/>
                  <a:gd name="T9" fmla="*/ 0 h 87"/>
                  <a:gd name="T10" fmla="*/ 0 w 51"/>
                  <a:gd name="T11" fmla="*/ 30071 h 87"/>
                  <a:gd name="T12" fmla="*/ 30131 w 51"/>
                  <a:gd name="T13" fmla="*/ 60143 h 87"/>
                  <a:gd name="T14" fmla="*/ 131825 w 51"/>
                  <a:gd name="T15" fmla="*/ 165392 h 87"/>
                  <a:gd name="T16" fmla="*/ 30131 w 51"/>
                  <a:gd name="T17" fmla="*/ 266882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87">
                    <a:moveTo>
                      <a:pt x="8" y="71"/>
                    </a:moveTo>
                    <a:cubicBezTo>
                      <a:pt x="4" y="71"/>
                      <a:pt x="0" y="74"/>
                      <a:pt x="0" y="79"/>
                    </a:cubicBezTo>
                    <a:cubicBezTo>
                      <a:pt x="0" y="83"/>
                      <a:pt x="4" y="87"/>
                      <a:pt x="8" y="87"/>
                    </a:cubicBezTo>
                    <a:cubicBezTo>
                      <a:pt x="32" y="87"/>
                      <a:pt x="51" y="68"/>
                      <a:pt x="51" y="44"/>
                    </a:cubicBezTo>
                    <a:cubicBezTo>
                      <a:pt x="51" y="20"/>
                      <a:pt x="32" y="0"/>
                      <a:pt x="8" y="0"/>
                    </a:cubicBezTo>
                    <a:cubicBezTo>
                      <a:pt x="4" y="0"/>
                      <a:pt x="0" y="4"/>
                      <a:pt x="0" y="8"/>
                    </a:cubicBezTo>
                    <a:cubicBezTo>
                      <a:pt x="0" y="13"/>
                      <a:pt x="4" y="16"/>
                      <a:pt x="8" y="16"/>
                    </a:cubicBezTo>
                    <a:cubicBezTo>
                      <a:pt x="23" y="16"/>
                      <a:pt x="35" y="29"/>
                      <a:pt x="35" y="44"/>
                    </a:cubicBezTo>
                    <a:cubicBezTo>
                      <a:pt x="35" y="59"/>
                      <a:pt x="23" y="71"/>
                      <a:pt x="8" y="7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sp>
            <p:nvSpPr>
              <p:cNvPr id="76" name="Freeform 14">
                <a:extLst>
                  <a:ext uri="{FF2B5EF4-FFF2-40B4-BE49-F238E27FC236}">
                    <a16:creationId xmlns:a16="http://schemas.microsoft.com/office/drawing/2014/main" id="{E28BF043-E0C9-44C7-8612-665E1FFD8890}"/>
                  </a:ext>
                </a:extLst>
              </p:cNvPr>
              <p:cNvSpPr>
                <a:spLocks noEditPoints="1"/>
              </p:cNvSpPr>
              <p:nvPr/>
            </p:nvSpPr>
            <p:spPr bwMode="gray">
              <a:xfrm>
                <a:off x="4656138" y="1211263"/>
                <a:ext cx="415925" cy="750887"/>
              </a:xfrm>
              <a:custGeom>
                <a:avLst/>
                <a:gdLst>
                  <a:gd name="T0" fmla="*/ 317615 w 110"/>
                  <a:gd name="T1" fmla="*/ 0 h 200"/>
                  <a:gd name="T2" fmla="*/ 196619 w 110"/>
                  <a:gd name="T3" fmla="*/ 75089 h 200"/>
                  <a:gd name="T4" fmla="*/ 86966 w 110"/>
                  <a:gd name="T5" fmla="*/ 221512 h 200"/>
                  <a:gd name="T6" fmla="*/ 68060 w 110"/>
                  <a:gd name="T7" fmla="*/ 458041 h 200"/>
                  <a:gd name="T8" fmla="*/ 196619 w 110"/>
                  <a:gd name="T9" fmla="*/ 679553 h 200"/>
                  <a:gd name="T10" fmla="*/ 302491 w 110"/>
                  <a:gd name="T11" fmla="*/ 750887 h 200"/>
                  <a:gd name="T12" fmla="*/ 381895 w 110"/>
                  <a:gd name="T13" fmla="*/ 717097 h 200"/>
                  <a:gd name="T14" fmla="*/ 415925 w 110"/>
                  <a:gd name="T15" fmla="*/ 638254 h 200"/>
                  <a:gd name="T16" fmla="*/ 415925 w 110"/>
                  <a:gd name="T17" fmla="*/ 93861 h 200"/>
                  <a:gd name="T18" fmla="*/ 415925 w 110"/>
                  <a:gd name="T19" fmla="*/ 93861 h 200"/>
                  <a:gd name="T20" fmla="*/ 302491 w 110"/>
                  <a:gd name="T21" fmla="*/ 322881 h 200"/>
                  <a:gd name="T22" fmla="*/ 336521 w 110"/>
                  <a:gd name="T23" fmla="*/ 529375 h 200"/>
                  <a:gd name="T24" fmla="*/ 336521 w 110"/>
                  <a:gd name="T25" fmla="*/ 529375 h 200"/>
                  <a:gd name="T26" fmla="*/ 196619 w 110"/>
                  <a:gd name="T27" fmla="*/ 300355 h 200"/>
                  <a:gd name="T28" fmla="*/ 223087 w 110"/>
                  <a:gd name="T29" fmla="*/ 274074 h 200"/>
                  <a:gd name="T30" fmla="*/ 196619 w 110"/>
                  <a:gd name="T31" fmla="*/ 247793 h 200"/>
                  <a:gd name="T32" fmla="*/ 147464 w 110"/>
                  <a:gd name="T33" fmla="*/ 221512 h 200"/>
                  <a:gd name="T34" fmla="*/ 196619 w 110"/>
                  <a:gd name="T35" fmla="*/ 127651 h 200"/>
                  <a:gd name="T36" fmla="*/ 317615 w 110"/>
                  <a:gd name="T37" fmla="*/ 191476 h 200"/>
                  <a:gd name="T38" fmla="*/ 340302 w 110"/>
                  <a:gd name="T39" fmla="*/ 183967 h 200"/>
                  <a:gd name="T40" fmla="*/ 340302 w 110"/>
                  <a:gd name="T41" fmla="*/ 146423 h 200"/>
                  <a:gd name="T42" fmla="*/ 276023 w 110"/>
                  <a:gd name="T43" fmla="*/ 93861 h 200"/>
                  <a:gd name="T44" fmla="*/ 362989 w 110"/>
                  <a:gd name="T45" fmla="*/ 93861 h 200"/>
                  <a:gd name="T46" fmla="*/ 362989 w 110"/>
                  <a:gd name="T47" fmla="*/ 232775 h 200"/>
                  <a:gd name="T48" fmla="*/ 302491 w 110"/>
                  <a:gd name="T49" fmla="*/ 277828 h 200"/>
                  <a:gd name="T50" fmla="*/ 276023 w 110"/>
                  <a:gd name="T51" fmla="*/ 304109 h 200"/>
                  <a:gd name="T52" fmla="*/ 302491 w 110"/>
                  <a:gd name="T53" fmla="*/ 330390 h 200"/>
                  <a:gd name="T54" fmla="*/ 362989 w 110"/>
                  <a:gd name="T55" fmla="*/ 319127 h 200"/>
                  <a:gd name="T56" fmla="*/ 336521 w 110"/>
                  <a:gd name="T57" fmla="*/ 488077 h 200"/>
                  <a:gd name="T58" fmla="*/ 310053 w 110"/>
                  <a:gd name="T59" fmla="*/ 514358 h 200"/>
                  <a:gd name="T60" fmla="*/ 336521 w 110"/>
                  <a:gd name="T61" fmla="*/ 540639 h 200"/>
                  <a:gd name="T62" fmla="*/ 362989 w 110"/>
                  <a:gd name="T63" fmla="*/ 536884 h 200"/>
                  <a:gd name="T64" fmla="*/ 344083 w 110"/>
                  <a:gd name="T65" fmla="*/ 679553 h 200"/>
                  <a:gd name="T66" fmla="*/ 257117 w 110"/>
                  <a:gd name="T67" fmla="*/ 679553 h 200"/>
                  <a:gd name="T68" fmla="*/ 268461 w 110"/>
                  <a:gd name="T69" fmla="*/ 574429 h 200"/>
                  <a:gd name="T70" fmla="*/ 219306 w 110"/>
                  <a:gd name="T71" fmla="*/ 555656 h 200"/>
                  <a:gd name="T72" fmla="*/ 128559 w 110"/>
                  <a:gd name="T73" fmla="*/ 596955 h 200"/>
                  <a:gd name="T74" fmla="*/ 128559 w 110"/>
                  <a:gd name="T75" fmla="*/ 461796 h 200"/>
                  <a:gd name="T76" fmla="*/ 264680 w 110"/>
                  <a:gd name="T77" fmla="*/ 461796 h 200"/>
                  <a:gd name="T78" fmla="*/ 302491 w 110"/>
                  <a:gd name="T79" fmla="*/ 461796 h 200"/>
                  <a:gd name="T80" fmla="*/ 302491 w 110"/>
                  <a:gd name="T81" fmla="*/ 424251 h 200"/>
                  <a:gd name="T82" fmla="*/ 102091 w 110"/>
                  <a:gd name="T83" fmla="*/ 416742 h 200"/>
                  <a:gd name="T84" fmla="*/ 113434 w 110"/>
                  <a:gd name="T85" fmla="*/ 266565 h 200"/>
                  <a:gd name="T86" fmla="*/ 302491 w 110"/>
                  <a:gd name="T87" fmla="*/ 739624 h 2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0" h="200">
                    <a:moveTo>
                      <a:pt x="110" y="25"/>
                    </a:moveTo>
                    <a:cubicBezTo>
                      <a:pt x="110" y="11"/>
                      <a:pt x="99" y="0"/>
                      <a:pt x="84" y="0"/>
                    </a:cubicBezTo>
                    <a:cubicBezTo>
                      <a:pt x="72" y="0"/>
                      <a:pt x="61" y="9"/>
                      <a:pt x="59" y="20"/>
                    </a:cubicBezTo>
                    <a:cubicBezTo>
                      <a:pt x="57" y="20"/>
                      <a:pt x="54" y="20"/>
                      <a:pt x="52" y="20"/>
                    </a:cubicBezTo>
                    <a:cubicBezTo>
                      <a:pt x="35" y="20"/>
                      <a:pt x="22" y="33"/>
                      <a:pt x="22" y="50"/>
                    </a:cubicBezTo>
                    <a:cubicBezTo>
                      <a:pt x="22" y="53"/>
                      <a:pt x="22" y="56"/>
                      <a:pt x="23" y="59"/>
                    </a:cubicBezTo>
                    <a:cubicBezTo>
                      <a:pt x="10" y="64"/>
                      <a:pt x="0" y="76"/>
                      <a:pt x="0" y="91"/>
                    </a:cubicBezTo>
                    <a:cubicBezTo>
                      <a:pt x="0" y="104"/>
                      <a:pt x="7" y="116"/>
                      <a:pt x="18" y="122"/>
                    </a:cubicBezTo>
                    <a:cubicBezTo>
                      <a:pt x="9" y="137"/>
                      <a:pt x="11" y="156"/>
                      <a:pt x="24" y="169"/>
                    </a:cubicBezTo>
                    <a:cubicBezTo>
                      <a:pt x="31" y="177"/>
                      <a:pt x="41" y="181"/>
                      <a:pt x="52" y="181"/>
                    </a:cubicBezTo>
                    <a:cubicBezTo>
                      <a:pt x="53" y="185"/>
                      <a:pt x="56" y="188"/>
                      <a:pt x="58" y="191"/>
                    </a:cubicBezTo>
                    <a:cubicBezTo>
                      <a:pt x="64" y="196"/>
                      <a:pt x="72" y="200"/>
                      <a:pt x="80" y="200"/>
                    </a:cubicBezTo>
                    <a:cubicBezTo>
                      <a:pt x="80" y="200"/>
                      <a:pt x="80" y="200"/>
                      <a:pt x="80" y="200"/>
                    </a:cubicBezTo>
                    <a:cubicBezTo>
                      <a:pt x="88" y="200"/>
                      <a:pt x="96" y="196"/>
                      <a:pt x="101" y="191"/>
                    </a:cubicBezTo>
                    <a:cubicBezTo>
                      <a:pt x="107" y="185"/>
                      <a:pt x="110" y="178"/>
                      <a:pt x="110" y="170"/>
                    </a:cubicBezTo>
                    <a:cubicBezTo>
                      <a:pt x="110" y="170"/>
                      <a:pt x="110" y="170"/>
                      <a:pt x="110" y="170"/>
                    </a:cubicBezTo>
                    <a:cubicBezTo>
                      <a:pt x="110" y="170"/>
                      <a:pt x="110" y="170"/>
                      <a:pt x="110" y="170"/>
                    </a:cubicBezTo>
                    <a:cubicBezTo>
                      <a:pt x="110" y="25"/>
                      <a:pt x="110" y="25"/>
                      <a:pt x="110" y="25"/>
                    </a:cubicBezTo>
                    <a:cubicBezTo>
                      <a:pt x="110" y="25"/>
                      <a:pt x="110" y="25"/>
                      <a:pt x="110" y="25"/>
                    </a:cubicBezTo>
                    <a:cubicBezTo>
                      <a:pt x="110" y="25"/>
                      <a:pt x="110" y="25"/>
                      <a:pt x="110" y="25"/>
                    </a:cubicBezTo>
                    <a:close/>
                    <a:moveTo>
                      <a:pt x="80" y="86"/>
                    </a:moveTo>
                    <a:cubicBezTo>
                      <a:pt x="80" y="86"/>
                      <a:pt x="80" y="86"/>
                      <a:pt x="80" y="86"/>
                    </a:cubicBezTo>
                    <a:cubicBezTo>
                      <a:pt x="80" y="86"/>
                      <a:pt x="80" y="86"/>
                      <a:pt x="80" y="86"/>
                    </a:cubicBezTo>
                    <a:close/>
                    <a:moveTo>
                      <a:pt x="89" y="141"/>
                    </a:moveTo>
                    <a:cubicBezTo>
                      <a:pt x="89" y="141"/>
                      <a:pt x="89" y="141"/>
                      <a:pt x="89" y="141"/>
                    </a:cubicBezTo>
                    <a:cubicBezTo>
                      <a:pt x="89" y="141"/>
                      <a:pt x="89" y="141"/>
                      <a:pt x="89" y="141"/>
                    </a:cubicBezTo>
                    <a:close/>
                    <a:moveTo>
                      <a:pt x="30" y="71"/>
                    </a:moveTo>
                    <a:cubicBezTo>
                      <a:pt x="36" y="77"/>
                      <a:pt x="43" y="80"/>
                      <a:pt x="52" y="80"/>
                    </a:cubicBezTo>
                    <a:cubicBezTo>
                      <a:pt x="54" y="80"/>
                      <a:pt x="56" y="80"/>
                      <a:pt x="57" y="78"/>
                    </a:cubicBezTo>
                    <a:cubicBezTo>
                      <a:pt x="58" y="77"/>
                      <a:pt x="59" y="75"/>
                      <a:pt x="59" y="73"/>
                    </a:cubicBezTo>
                    <a:cubicBezTo>
                      <a:pt x="59" y="71"/>
                      <a:pt x="58" y="69"/>
                      <a:pt x="57" y="68"/>
                    </a:cubicBezTo>
                    <a:cubicBezTo>
                      <a:pt x="56" y="67"/>
                      <a:pt x="54" y="66"/>
                      <a:pt x="52" y="66"/>
                    </a:cubicBezTo>
                    <a:cubicBezTo>
                      <a:pt x="48" y="66"/>
                      <a:pt x="44" y="64"/>
                      <a:pt x="41" y="62"/>
                    </a:cubicBezTo>
                    <a:cubicBezTo>
                      <a:pt x="40" y="61"/>
                      <a:pt x="40" y="60"/>
                      <a:pt x="39" y="59"/>
                    </a:cubicBezTo>
                    <a:cubicBezTo>
                      <a:pt x="37" y="57"/>
                      <a:pt x="36" y="53"/>
                      <a:pt x="36" y="50"/>
                    </a:cubicBezTo>
                    <a:cubicBezTo>
                      <a:pt x="36" y="41"/>
                      <a:pt x="43" y="34"/>
                      <a:pt x="52" y="34"/>
                    </a:cubicBezTo>
                    <a:cubicBezTo>
                      <a:pt x="55" y="34"/>
                      <a:pt x="59" y="35"/>
                      <a:pt x="62" y="37"/>
                    </a:cubicBezTo>
                    <a:cubicBezTo>
                      <a:pt x="66" y="45"/>
                      <a:pt x="75" y="51"/>
                      <a:pt x="84" y="51"/>
                    </a:cubicBezTo>
                    <a:cubicBezTo>
                      <a:pt x="84" y="51"/>
                      <a:pt x="84" y="51"/>
                      <a:pt x="84" y="51"/>
                    </a:cubicBezTo>
                    <a:cubicBezTo>
                      <a:pt x="86" y="51"/>
                      <a:pt x="88" y="50"/>
                      <a:pt x="90" y="49"/>
                    </a:cubicBezTo>
                    <a:cubicBezTo>
                      <a:pt x="91" y="48"/>
                      <a:pt x="92" y="46"/>
                      <a:pt x="92" y="44"/>
                    </a:cubicBezTo>
                    <a:cubicBezTo>
                      <a:pt x="92" y="42"/>
                      <a:pt x="91" y="40"/>
                      <a:pt x="90" y="39"/>
                    </a:cubicBezTo>
                    <a:cubicBezTo>
                      <a:pt x="88" y="37"/>
                      <a:pt x="86" y="37"/>
                      <a:pt x="84" y="37"/>
                    </a:cubicBezTo>
                    <a:cubicBezTo>
                      <a:pt x="78" y="37"/>
                      <a:pt x="73" y="32"/>
                      <a:pt x="73" y="25"/>
                    </a:cubicBezTo>
                    <a:cubicBezTo>
                      <a:pt x="73" y="19"/>
                      <a:pt x="78" y="14"/>
                      <a:pt x="84" y="14"/>
                    </a:cubicBezTo>
                    <a:cubicBezTo>
                      <a:pt x="91" y="14"/>
                      <a:pt x="96" y="19"/>
                      <a:pt x="96" y="25"/>
                    </a:cubicBezTo>
                    <a:cubicBezTo>
                      <a:pt x="96" y="25"/>
                      <a:pt x="96" y="25"/>
                      <a:pt x="96" y="25"/>
                    </a:cubicBezTo>
                    <a:cubicBezTo>
                      <a:pt x="96" y="62"/>
                      <a:pt x="96" y="62"/>
                      <a:pt x="96" y="62"/>
                    </a:cubicBezTo>
                    <a:cubicBezTo>
                      <a:pt x="96" y="62"/>
                      <a:pt x="96" y="62"/>
                      <a:pt x="96" y="62"/>
                    </a:cubicBezTo>
                    <a:cubicBezTo>
                      <a:pt x="96" y="64"/>
                      <a:pt x="95" y="74"/>
                      <a:pt x="80" y="74"/>
                    </a:cubicBezTo>
                    <a:cubicBezTo>
                      <a:pt x="78" y="74"/>
                      <a:pt x="76" y="75"/>
                      <a:pt x="75" y="76"/>
                    </a:cubicBezTo>
                    <a:cubicBezTo>
                      <a:pt x="73" y="77"/>
                      <a:pt x="73" y="79"/>
                      <a:pt x="73" y="81"/>
                    </a:cubicBezTo>
                    <a:cubicBezTo>
                      <a:pt x="73" y="83"/>
                      <a:pt x="73" y="85"/>
                      <a:pt x="75" y="86"/>
                    </a:cubicBezTo>
                    <a:cubicBezTo>
                      <a:pt x="76" y="87"/>
                      <a:pt x="78" y="88"/>
                      <a:pt x="80" y="88"/>
                    </a:cubicBezTo>
                    <a:cubicBezTo>
                      <a:pt x="80" y="88"/>
                      <a:pt x="80" y="88"/>
                      <a:pt x="80" y="88"/>
                    </a:cubicBezTo>
                    <a:cubicBezTo>
                      <a:pt x="86" y="88"/>
                      <a:pt x="92" y="87"/>
                      <a:pt x="96" y="85"/>
                    </a:cubicBezTo>
                    <a:cubicBezTo>
                      <a:pt x="96" y="125"/>
                      <a:pt x="96" y="125"/>
                      <a:pt x="96" y="125"/>
                    </a:cubicBezTo>
                    <a:cubicBezTo>
                      <a:pt x="95" y="127"/>
                      <a:pt x="92" y="130"/>
                      <a:pt x="89" y="130"/>
                    </a:cubicBezTo>
                    <a:cubicBezTo>
                      <a:pt x="87" y="130"/>
                      <a:pt x="85" y="130"/>
                      <a:pt x="84" y="132"/>
                    </a:cubicBezTo>
                    <a:cubicBezTo>
                      <a:pt x="83" y="133"/>
                      <a:pt x="82" y="135"/>
                      <a:pt x="82" y="137"/>
                    </a:cubicBezTo>
                    <a:cubicBezTo>
                      <a:pt x="82" y="139"/>
                      <a:pt x="83" y="140"/>
                      <a:pt x="84" y="142"/>
                    </a:cubicBezTo>
                    <a:cubicBezTo>
                      <a:pt x="85" y="143"/>
                      <a:pt x="87" y="144"/>
                      <a:pt x="89" y="144"/>
                    </a:cubicBezTo>
                    <a:cubicBezTo>
                      <a:pt x="89" y="144"/>
                      <a:pt x="89" y="144"/>
                      <a:pt x="89" y="144"/>
                    </a:cubicBezTo>
                    <a:cubicBezTo>
                      <a:pt x="92" y="144"/>
                      <a:pt x="94" y="143"/>
                      <a:pt x="96" y="143"/>
                    </a:cubicBezTo>
                    <a:cubicBezTo>
                      <a:pt x="96" y="169"/>
                      <a:pt x="96" y="169"/>
                      <a:pt x="96" y="169"/>
                    </a:cubicBezTo>
                    <a:cubicBezTo>
                      <a:pt x="96" y="174"/>
                      <a:pt x="94" y="178"/>
                      <a:pt x="91" y="181"/>
                    </a:cubicBezTo>
                    <a:cubicBezTo>
                      <a:pt x="88" y="184"/>
                      <a:pt x="84" y="185"/>
                      <a:pt x="80" y="185"/>
                    </a:cubicBezTo>
                    <a:cubicBezTo>
                      <a:pt x="76" y="185"/>
                      <a:pt x="71" y="184"/>
                      <a:pt x="68" y="181"/>
                    </a:cubicBezTo>
                    <a:cubicBezTo>
                      <a:pt x="62" y="174"/>
                      <a:pt x="62" y="164"/>
                      <a:pt x="68" y="158"/>
                    </a:cubicBezTo>
                    <a:cubicBezTo>
                      <a:pt x="70" y="156"/>
                      <a:pt x="71" y="155"/>
                      <a:pt x="71" y="153"/>
                    </a:cubicBezTo>
                    <a:cubicBezTo>
                      <a:pt x="71" y="151"/>
                      <a:pt x="70" y="149"/>
                      <a:pt x="68" y="148"/>
                    </a:cubicBezTo>
                    <a:cubicBezTo>
                      <a:pt x="66" y="145"/>
                      <a:pt x="61" y="145"/>
                      <a:pt x="58" y="148"/>
                    </a:cubicBezTo>
                    <a:cubicBezTo>
                      <a:pt x="53" y="153"/>
                      <a:pt x="50" y="159"/>
                      <a:pt x="50" y="167"/>
                    </a:cubicBezTo>
                    <a:cubicBezTo>
                      <a:pt x="44" y="166"/>
                      <a:pt x="38" y="163"/>
                      <a:pt x="34" y="159"/>
                    </a:cubicBezTo>
                    <a:cubicBezTo>
                      <a:pt x="29" y="154"/>
                      <a:pt x="27" y="148"/>
                      <a:pt x="27" y="141"/>
                    </a:cubicBezTo>
                    <a:cubicBezTo>
                      <a:pt x="27" y="135"/>
                      <a:pt x="29" y="128"/>
                      <a:pt x="34" y="123"/>
                    </a:cubicBezTo>
                    <a:cubicBezTo>
                      <a:pt x="39" y="119"/>
                      <a:pt x="45" y="116"/>
                      <a:pt x="52" y="116"/>
                    </a:cubicBezTo>
                    <a:cubicBezTo>
                      <a:pt x="59" y="116"/>
                      <a:pt x="65" y="119"/>
                      <a:pt x="70" y="123"/>
                    </a:cubicBezTo>
                    <a:cubicBezTo>
                      <a:pt x="71" y="125"/>
                      <a:pt x="73" y="126"/>
                      <a:pt x="75" y="126"/>
                    </a:cubicBezTo>
                    <a:cubicBezTo>
                      <a:pt x="77" y="126"/>
                      <a:pt x="79" y="125"/>
                      <a:pt x="80" y="123"/>
                    </a:cubicBezTo>
                    <a:cubicBezTo>
                      <a:pt x="81" y="122"/>
                      <a:pt x="82" y="120"/>
                      <a:pt x="82" y="118"/>
                    </a:cubicBezTo>
                    <a:cubicBezTo>
                      <a:pt x="82" y="116"/>
                      <a:pt x="81" y="115"/>
                      <a:pt x="80" y="113"/>
                    </a:cubicBezTo>
                    <a:cubicBezTo>
                      <a:pt x="73" y="106"/>
                      <a:pt x="63" y="102"/>
                      <a:pt x="52" y="102"/>
                    </a:cubicBezTo>
                    <a:cubicBezTo>
                      <a:pt x="43" y="102"/>
                      <a:pt x="34" y="105"/>
                      <a:pt x="27" y="111"/>
                    </a:cubicBezTo>
                    <a:cubicBezTo>
                      <a:pt x="20" y="107"/>
                      <a:pt x="14" y="100"/>
                      <a:pt x="14" y="91"/>
                    </a:cubicBezTo>
                    <a:cubicBezTo>
                      <a:pt x="14" y="82"/>
                      <a:pt x="21" y="74"/>
                      <a:pt x="30" y="71"/>
                    </a:cubicBezTo>
                    <a:close/>
                    <a:moveTo>
                      <a:pt x="80" y="197"/>
                    </a:moveTo>
                    <a:cubicBezTo>
                      <a:pt x="80" y="197"/>
                      <a:pt x="80" y="197"/>
                      <a:pt x="80" y="197"/>
                    </a:cubicBezTo>
                    <a:cubicBezTo>
                      <a:pt x="80" y="197"/>
                      <a:pt x="80" y="197"/>
                      <a:pt x="80" y="19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等线" panose="02010600030101010101" pitchFamily="2" charset="-122"/>
                </a:endParaRPr>
              </a:p>
            </p:txBody>
          </p:sp>
        </p:grpSp>
      </p:grpSp>
    </p:spTree>
    <p:extLst>
      <p:ext uri="{BB962C8B-B14F-4D97-AF65-F5344CB8AC3E}">
        <p14:creationId xmlns:p14="http://schemas.microsoft.com/office/powerpoint/2010/main" val="3904656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AC50DC-D273-44EA-B139-E7F3967EA88F}"/>
              </a:ext>
            </a:extLst>
          </p:cNvPr>
          <p:cNvSpPr>
            <a:spLocks noGrp="1"/>
          </p:cNvSpPr>
          <p:nvPr>
            <p:ph type="body" sz="quarter" idx="10"/>
          </p:nvPr>
        </p:nvSpPr>
        <p:spPr bwMode="gray"/>
        <p:txBody>
          <a:bodyPr/>
          <a:lstStyle/>
          <a:p>
            <a:r>
              <a:rPr lang="en-US" dirty="0"/>
              <a:t>(Multiple-answer question) Which of the following are private line technologies?</a:t>
            </a:r>
          </a:p>
          <a:p>
            <a:pPr lvl="1"/>
            <a:r>
              <a:rPr lang="en-US" dirty="0"/>
              <a:t>MPLS VPN</a:t>
            </a:r>
          </a:p>
          <a:p>
            <a:pPr lvl="1"/>
            <a:r>
              <a:rPr lang="en-US" dirty="0"/>
              <a:t>SDH</a:t>
            </a:r>
          </a:p>
          <a:p>
            <a:pPr lvl="1"/>
            <a:r>
              <a:rPr lang="en-US" dirty="0"/>
              <a:t>IPsec VPN</a:t>
            </a:r>
          </a:p>
          <a:p>
            <a:pPr lvl="1"/>
            <a:r>
              <a:rPr lang="en-US" dirty="0"/>
              <a:t>L2TP</a:t>
            </a:r>
          </a:p>
        </p:txBody>
      </p:sp>
    </p:spTree>
    <p:extLst>
      <p:ext uri="{BB962C8B-B14F-4D97-AF65-F5344CB8AC3E}">
        <p14:creationId xmlns:p14="http://schemas.microsoft.com/office/powerpoint/2010/main" val="1760072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EF29B53-5957-442D-B736-B2920E87C0DE}"/>
              </a:ext>
            </a:extLst>
          </p:cNvPr>
          <p:cNvSpPr>
            <a:spLocks noGrp="1"/>
          </p:cNvSpPr>
          <p:nvPr>
            <p:ph sz="quarter" idx="10"/>
          </p:nvPr>
        </p:nvSpPr>
        <p:spPr bwMode="gray"/>
        <p:txBody>
          <a:bodyPr/>
          <a:lstStyle/>
          <a:p>
            <a:r>
              <a:rPr lang="en-US" sz="2000" dirty="0"/>
              <a:t>Enterprise WANs can be connected to private lines or VPNs.</a:t>
            </a:r>
          </a:p>
          <a:p>
            <a:pPr lvl="1"/>
            <a:r>
              <a:rPr lang="en-US" sz="1800" dirty="0"/>
              <a:t>Private lines include bare fibers, transmission private lines (SDH and MSTP), and MPLS private lines (MPLS L2/L3 VPN).</a:t>
            </a:r>
          </a:p>
          <a:p>
            <a:pPr lvl="1"/>
            <a:r>
              <a:rPr lang="en-US" sz="1800" dirty="0"/>
              <a:t>VPNs include GRE, GRE over IPsec, L2TP VPN, and SSL VPN.</a:t>
            </a:r>
          </a:p>
          <a:p>
            <a:r>
              <a:rPr lang="en-US" sz="2000" dirty="0"/>
              <a:t>The SD-WAN solution can build enterprise WANs based on private lines or VPNs.</a:t>
            </a:r>
          </a:p>
          <a:p>
            <a:r>
              <a:rPr lang="en-US" sz="2000" dirty="0"/>
              <a:t>SD-WAN technology application scenarios are as follows:</a:t>
            </a:r>
          </a:p>
          <a:p>
            <a:pPr lvl="1"/>
            <a:r>
              <a:rPr lang="en-US" sz="1800" dirty="0"/>
              <a:t>Enterprise-built SD-WAN scenario</a:t>
            </a:r>
          </a:p>
          <a:p>
            <a:pPr lvl="1"/>
            <a:r>
              <a:rPr lang="en-US" sz="1800" dirty="0"/>
              <a:t>MSP SD-WAN Scenario</a:t>
            </a:r>
          </a:p>
          <a:p>
            <a:pPr lvl="1"/>
            <a:r>
              <a:rPr lang="en-US" sz="1800" dirty="0"/>
              <a:t>Carrier SD-WAN Scenario</a:t>
            </a:r>
          </a:p>
        </p:txBody>
      </p:sp>
    </p:spTree>
    <p:extLst>
      <p:ext uri="{BB962C8B-B14F-4D97-AF65-F5344CB8AC3E}">
        <p14:creationId xmlns:p14="http://schemas.microsoft.com/office/powerpoint/2010/main" val="70829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b="1" dirty="0">
                <a:latin typeface="Huawei Sans" panose="020C0503030203020204" pitchFamily="34" charset="0"/>
              </a:rPr>
              <a:t>Traditional Interconnection Solution for Enterprise WANs</a:t>
            </a:r>
          </a:p>
          <a:p>
            <a:r>
              <a:rPr lang="en-US" dirty="0">
                <a:solidFill>
                  <a:schemeClr val="bg1">
                    <a:lumMod val="50000"/>
                  </a:schemeClr>
                </a:solidFill>
                <a:latin typeface="Huawei Sans" panose="020C0503030203020204" pitchFamily="34" charset="0"/>
              </a:rPr>
              <a:t>Application of Enterprise WAN Interconnection Technologies</a:t>
            </a:r>
          </a:p>
          <a:p>
            <a:pPr marL="809625" lvl="1" indent="-361950"/>
            <a:r>
              <a:rPr lang="en-US" dirty="0">
                <a:solidFill>
                  <a:schemeClr val="bg1">
                    <a:lumMod val="50000"/>
                  </a:schemeClr>
                </a:solidFill>
                <a:latin typeface="Huawei Sans" panose="020C0503030203020204" pitchFamily="34" charset="0"/>
              </a:rPr>
              <a:t>Private Line Technologies and Application Scenarios</a:t>
            </a:r>
          </a:p>
          <a:p>
            <a:pPr marL="809625" lvl="1" indent="-361950"/>
            <a:r>
              <a:rPr lang="en-US" dirty="0">
                <a:solidFill>
                  <a:schemeClr val="bg1">
                    <a:lumMod val="50000"/>
                  </a:schemeClr>
                </a:solidFill>
                <a:latin typeface="Huawei Sans" panose="020C0503030203020204" pitchFamily="34" charset="0"/>
              </a:rPr>
              <a:t>VPN Technologies and Application Scenarios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Application Scenarios of SD-WAN</a:t>
            </a:r>
          </a:p>
        </p:txBody>
      </p:sp>
    </p:spTree>
    <p:extLst>
      <p:ext uri="{BB962C8B-B14F-4D97-AF65-F5344CB8AC3E}">
        <p14:creationId xmlns:p14="http://schemas.microsoft.com/office/powerpoint/2010/main" val="1596091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20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normAutofit/>
          </a:bodyPr>
          <a:lstStyle/>
          <a:p>
            <a:pPr fontAlgn="ctr"/>
            <a:r>
              <a:rPr lang="en-US" sz="2800" dirty="0">
                <a:latin typeface="Huawei Sans" panose="020C0503030203020204" pitchFamily="34" charset="0"/>
              </a:rPr>
              <a:t>Typical WAN Interconnection Architecture of an Enterprise Network</a:t>
            </a:r>
          </a:p>
        </p:txBody>
      </p:sp>
      <p:sp>
        <p:nvSpPr>
          <p:cNvPr id="4" name="Text Placeholder 3"/>
          <p:cNvSpPr>
            <a:spLocks noGrp="1"/>
          </p:cNvSpPr>
          <p:nvPr>
            <p:ph type="body" sz="quarter" idx="10"/>
          </p:nvPr>
        </p:nvSpPr>
        <p:spPr bwMode="gray"/>
        <p:txBody>
          <a:bodyPr/>
          <a:lstStyle/>
          <a:p>
            <a:pPr algn="l"/>
            <a:r>
              <a:rPr lang="en-US" sz="1600" dirty="0">
                <a:latin typeface="Huawei Sans" panose="020C0503030203020204" pitchFamily="34" charset="0"/>
              </a:rPr>
              <a:t>There are many WAN interconnection modes for enterprises. Generally, one or more interconnection modes are used based on different enterprise requirements.</a:t>
            </a:r>
            <a:endParaRPr lang="en-US" altLang="zh-CN" sz="1600" dirty="0">
              <a:latin typeface="Huawei Sans" panose="020C0503030203020204" pitchFamily="34" charset="0"/>
            </a:endParaRPr>
          </a:p>
        </p:txBody>
      </p:sp>
      <p:grpSp>
        <p:nvGrpSpPr>
          <p:cNvPr id="2" name="Group 1">
            <a:extLst>
              <a:ext uri="{FF2B5EF4-FFF2-40B4-BE49-F238E27FC236}">
                <a16:creationId xmlns:a16="http://schemas.microsoft.com/office/drawing/2014/main" id="{737E252F-168F-4047-964C-F5A303E1CED7}"/>
              </a:ext>
            </a:extLst>
          </p:cNvPr>
          <p:cNvGrpSpPr/>
          <p:nvPr/>
        </p:nvGrpSpPr>
        <p:grpSpPr>
          <a:xfrm>
            <a:off x="1949827" y="1991458"/>
            <a:ext cx="8772074" cy="4023053"/>
            <a:chOff x="1690757" y="1944452"/>
            <a:chExt cx="9312074" cy="4270708"/>
          </a:xfrm>
        </p:grpSpPr>
        <p:sp>
          <p:nvSpPr>
            <p:cNvPr id="68" name="Freeform 159"/>
            <p:cNvSpPr/>
            <p:nvPr/>
          </p:nvSpPr>
          <p:spPr bwMode="gray">
            <a:xfrm flipH="1">
              <a:off x="1697537" y="5556462"/>
              <a:ext cx="1210419" cy="63272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216000" rtlCol="0" anchor="ctr">
              <a:noAutofit/>
            </a:bodyPr>
            <a:lstStyle/>
            <a:p>
              <a:pPr algn="ctr" fontAlgn="ctr"/>
              <a:r>
                <a:rPr lang="en-US" sz="1100" dirty="0">
                  <a:solidFill>
                    <a:schemeClr val="tx1"/>
                  </a:solidFill>
                  <a:latin typeface="Huawei Sans" panose="020C0503030203020204" pitchFamily="34" charset="0"/>
                </a:rPr>
                <a:t>Company branch</a:t>
              </a:r>
            </a:p>
          </p:txBody>
        </p:sp>
        <p:sp>
          <p:nvSpPr>
            <p:cNvPr id="58" name="Freeform 159"/>
            <p:cNvSpPr/>
            <p:nvPr/>
          </p:nvSpPr>
          <p:spPr bwMode="gray">
            <a:xfrm flipH="1">
              <a:off x="4609282" y="3287990"/>
              <a:ext cx="1446417" cy="7560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200" dirty="0">
                  <a:solidFill>
                    <a:schemeClr val="tx1"/>
                  </a:solidFill>
                  <a:latin typeface="Huawei Sans" panose="020C0503030203020204" pitchFamily="34" charset="0"/>
                </a:rPr>
                <a:t>Private line</a:t>
              </a:r>
              <a:endParaRPr lang="en-US" altLang="zh-CN" sz="1200" dirty="0">
                <a:solidFill>
                  <a:schemeClr val="tx1"/>
                </a:solidFill>
                <a:latin typeface="Huawei Sans" panose="020C0503030203020204" pitchFamily="34" charset="0"/>
              </a:endParaRPr>
            </a:p>
            <a:p>
              <a:pPr algn="ctr" fontAlgn="ctr"/>
              <a:r>
                <a:rPr lang="en-US" sz="1200" dirty="0">
                  <a:solidFill>
                    <a:schemeClr val="tx1"/>
                  </a:solidFill>
                  <a:latin typeface="Huawei Sans" panose="020C0503030203020204" pitchFamily="34" charset="0"/>
                </a:rPr>
                <a:t>(MPLS)</a:t>
              </a:r>
            </a:p>
          </p:txBody>
        </p:sp>
        <p:sp>
          <p:nvSpPr>
            <p:cNvPr id="60" name="Freeform 159"/>
            <p:cNvSpPr/>
            <p:nvPr/>
          </p:nvSpPr>
          <p:spPr bwMode="gray">
            <a:xfrm flipH="1">
              <a:off x="8033935" y="2808881"/>
              <a:ext cx="2697691" cy="141015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HQ</a:t>
              </a:r>
            </a:p>
          </p:txBody>
        </p:sp>
        <p:sp>
          <p:nvSpPr>
            <p:cNvPr id="5" name="Freeform 159"/>
            <p:cNvSpPr/>
            <p:nvPr/>
          </p:nvSpPr>
          <p:spPr bwMode="gray">
            <a:xfrm flipH="1">
              <a:off x="1690757" y="2177310"/>
              <a:ext cx="1208453" cy="63169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216000" rtlCol="0" anchor="ctr">
              <a:noAutofit/>
            </a:bodyPr>
            <a:lstStyle/>
            <a:p>
              <a:pPr algn="ctr" fontAlgn="ctr"/>
              <a:r>
                <a:rPr lang="en-US" sz="1100" dirty="0">
                  <a:solidFill>
                    <a:schemeClr val="tx1"/>
                  </a:solidFill>
                  <a:latin typeface="Huawei Sans" panose="020C0503030203020204" pitchFamily="34" charset="0"/>
                </a:rPr>
                <a:t>Company branch</a:t>
              </a:r>
            </a:p>
          </p:txBody>
        </p:sp>
        <p:pic>
          <p:nvPicPr>
            <p:cNvPr id="6" name="图片 42" descr="大型网管-蓝.png"/>
            <p:cNvPicPr>
              <a:picLocks noChangeAspect="1"/>
            </p:cNvPicPr>
            <p:nvPr/>
          </p:nvPicPr>
          <p:blipFill>
            <a:blip r:embed="rId3" cstate="print"/>
            <a:stretch>
              <a:fillRect/>
            </a:stretch>
          </p:blipFill>
          <p:spPr bwMode="gray">
            <a:xfrm>
              <a:off x="1871200" y="1944452"/>
              <a:ext cx="539607" cy="441817"/>
            </a:xfrm>
            <a:prstGeom prst="rect">
              <a:avLst/>
            </a:prstGeom>
          </p:spPr>
        </p:pic>
        <p:pic>
          <p:nvPicPr>
            <p:cNvPr id="7" name="Picture 12" descr="E:\2016.01\1.12 扁平化图标\蓝色\AR-蓝色最新-40.png"/>
            <p:cNvPicPr>
              <a:picLocks noChangeAspect="1" noChangeArrowheads="1"/>
            </p:cNvPicPr>
            <p:nvPr/>
          </p:nvPicPr>
          <p:blipFill>
            <a:blip r:embed="rId4" cstate="print"/>
            <a:srcRect/>
            <a:stretch>
              <a:fillRect/>
            </a:stretch>
          </p:blipFill>
          <p:spPr bwMode="gray">
            <a:xfrm>
              <a:off x="2698516" y="2412826"/>
              <a:ext cx="484709" cy="396580"/>
            </a:xfrm>
            <a:prstGeom prst="rect">
              <a:avLst/>
            </a:prstGeom>
            <a:noFill/>
          </p:spPr>
        </p:pic>
        <p:sp>
          <p:nvSpPr>
            <p:cNvPr id="8" name="Freeform 159"/>
            <p:cNvSpPr/>
            <p:nvPr/>
          </p:nvSpPr>
          <p:spPr bwMode="gray">
            <a:xfrm flipH="1">
              <a:off x="1692712" y="4500412"/>
              <a:ext cx="1210419" cy="63272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216000" rtlCol="0" anchor="ctr">
              <a:noAutofit/>
            </a:bodyPr>
            <a:lstStyle/>
            <a:p>
              <a:pPr algn="ctr" fontAlgn="ctr"/>
              <a:r>
                <a:rPr lang="en-US" sz="1100" dirty="0">
                  <a:solidFill>
                    <a:schemeClr val="tx1"/>
                  </a:solidFill>
                  <a:latin typeface="Huawei Sans" panose="020C0503030203020204" pitchFamily="34" charset="0"/>
                </a:rPr>
                <a:t>Company branch</a:t>
              </a:r>
            </a:p>
          </p:txBody>
        </p:sp>
        <p:pic>
          <p:nvPicPr>
            <p:cNvPr id="9" name="图片 42" descr="大型网管-蓝.png"/>
            <p:cNvPicPr>
              <a:picLocks noChangeAspect="1"/>
            </p:cNvPicPr>
            <p:nvPr/>
          </p:nvPicPr>
          <p:blipFill>
            <a:blip r:embed="rId3" cstate="print"/>
            <a:stretch>
              <a:fillRect/>
            </a:stretch>
          </p:blipFill>
          <p:spPr bwMode="gray">
            <a:xfrm>
              <a:off x="1873154" y="4270288"/>
              <a:ext cx="539607" cy="441817"/>
            </a:xfrm>
            <a:prstGeom prst="rect">
              <a:avLst/>
            </a:prstGeom>
          </p:spPr>
        </p:pic>
        <p:pic>
          <p:nvPicPr>
            <p:cNvPr id="12" name="图片 42" descr="大型网管-蓝.png"/>
            <p:cNvPicPr>
              <a:picLocks noChangeAspect="1"/>
            </p:cNvPicPr>
            <p:nvPr/>
          </p:nvPicPr>
          <p:blipFill>
            <a:blip r:embed="rId3" cstate="print"/>
            <a:stretch>
              <a:fillRect/>
            </a:stretch>
          </p:blipFill>
          <p:spPr bwMode="gray">
            <a:xfrm>
              <a:off x="1873155" y="5315422"/>
              <a:ext cx="539607" cy="441817"/>
            </a:xfrm>
            <a:prstGeom prst="rect">
              <a:avLst/>
            </a:prstGeom>
          </p:spPr>
        </p:pic>
        <p:pic>
          <p:nvPicPr>
            <p:cNvPr id="25" name="图片 4"/>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4381608" y="3657616"/>
              <a:ext cx="405000" cy="332100"/>
            </a:xfrm>
            <a:prstGeom prst="rect">
              <a:avLst/>
            </a:prstGeom>
          </p:spPr>
        </p:pic>
        <p:pic>
          <p:nvPicPr>
            <p:cNvPr id="26" name="图片 4"/>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161683" y="3065346"/>
              <a:ext cx="405000" cy="332100"/>
            </a:xfrm>
            <a:prstGeom prst="rect">
              <a:avLst/>
            </a:prstGeom>
          </p:spPr>
        </p:pic>
        <p:pic>
          <p:nvPicPr>
            <p:cNvPr id="27" name="图片 4"/>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5916411" y="3657616"/>
              <a:ext cx="405000" cy="332100"/>
            </a:xfrm>
            <a:prstGeom prst="rect">
              <a:avLst/>
            </a:prstGeom>
          </p:spPr>
        </p:pic>
        <p:cxnSp>
          <p:nvCxnSpPr>
            <p:cNvPr id="29" name="Straight Connector 28"/>
            <p:cNvCxnSpPr>
              <a:stCxn id="7" idx="3"/>
            </p:cNvCxnSpPr>
            <p:nvPr/>
          </p:nvCxnSpPr>
          <p:spPr bwMode="gray">
            <a:xfrm>
              <a:off x="3183225" y="2611116"/>
              <a:ext cx="1709988"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1" name="Straight Connector 30"/>
            <p:cNvCxnSpPr>
              <a:stCxn id="63" idx="3"/>
            </p:cNvCxnSpPr>
            <p:nvPr/>
          </p:nvCxnSpPr>
          <p:spPr bwMode="gray">
            <a:xfrm>
              <a:off x="3181230" y="4944058"/>
              <a:ext cx="1410170" cy="48753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4" name="Straight Connector 33"/>
            <p:cNvCxnSpPr>
              <a:stCxn id="69" idx="3"/>
            </p:cNvCxnSpPr>
            <p:nvPr/>
          </p:nvCxnSpPr>
          <p:spPr bwMode="gray">
            <a:xfrm flipV="1">
              <a:off x="3151367" y="5431594"/>
              <a:ext cx="1440033" cy="53942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7" name="Straight Connector 36"/>
            <p:cNvCxnSpPr>
              <a:stCxn id="72" idx="3"/>
              <a:endCxn id="25" idx="1"/>
            </p:cNvCxnSpPr>
            <p:nvPr/>
          </p:nvCxnSpPr>
          <p:spPr bwMode="gray">
            <a:xfrm>
              <a:off x="3150596" y="3816235"/>
              <a:ext cx="1231012"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40" name="Picture 12" descr="E:\2016.01\1.12 扁平化图标\蓝色\AR-蓝色最新-40.png"/>
            <p:cNvPicPr>
              <a:picLocks noChangeAspect="1" noChangeArrowheads="1"/>
            </p:cNvPicPr>
            <p:nvPr/>
          </p:nvPicPr>
          <p:blipFill>
            <a:blip r:embed="rId4" cstate="print"/>
            <a:srcRect/>
            <a:stretch>
              <a:fillRect/>
            </a:stretch>
          </p:blipFill>
          <p:spPr bwMode="gray">
            <a:xfrm>
              <a:off x="7847978" y="3595326"/>
              <a:ext cx="540000" cy="441818"/>
            </a:xfrm>
            <a:prstGeom prst="rect">
              <a:avLst/>
            </a:prstGeom>
            <a:noFill/>
          </p:spPr>
        </p:pic>
        <p:pic>
          <p:nvPicPr>
            <p:cNvPr id="44" name="图片 20" descr="交换机.png"/>
            <p:cNvPicPr>
              <a:picLocks noChangeAspect="1"/>
            </p:cNvPicPr>
            <p:nvPr/>
          </p:nvPicPr>
          <p:blipFill>
            <a:blip r:embed="rId6" cstate="print"/>
            <a:stretch>
              <a:fillRect/>
            </a:stretch>
          </p:blipFill>
          <p:spPr bwMode="gray">
            <a:xfrm>
              <a:off x="9558136" y="2837370"/>
              <a:ext cx="539999" cy="441816"/>
            </a:xfrm>
            <a:prstGeom prst="rect">
              <a:avLst/>
            </a:prstGeom>
          </p:spPr>
        </p:pic>
        <p:pic>
          <p:nvPicPr>
            <p:cNvPr id="45" name="图片 22" descr="Web服务器-蓝.png"/>
            <p:cNvPicPr>
              <a:picLocks noChangeAspect="1"/>
            </p:cNvPicPr>
            <p:nvPr/>
          </p:nvPicPr>
          <p:blipFill>
            <a:blip r:embed="rId7" cstate="print"/>
            <a:stretch>
              <a:fillRect/>
            </a:stretch>
          </p:blipFill>
          <p:spPr bwMode="gray">
            <a:xfrm>
              <a:off x="9558136" y="3753902"/>
              <a:ext cx="540000" cy="441818"/>
            </a:xfrm>
            <a:prstGeom prst="rect">
              <a:avLst/>
            </a:prstGeom>
          </p:spPr>
        </p:pic>
        <p:pic>
          <p:nvPicPr>
            <p:cNvPr id="46" name="图片 23" descr="FTP服务器-蓝.png"/>
            <p:cNvPicPr>
              <a:picLocks noChangeAspect="1"/>
            </p:cNvPicPr>
            <p:nvPr/>
          </p:nvPicPr>
          <p:blipFill>
            <a:blip r:embed="rId8" cstate="print"/>
            <a:stretch>
              <a:fillRect/>
            </a:stretch>
          </p:blipFill>
          <p:spPr bwMode="gray">
            <a:xfrm>
              <a:off x="10462831" y="3747779"/>
              <a:ext cx="540000" cy="441818"/>
            </a:xfrm>
            <a:prstGeom prst="rect">
              <a:avLst/>
            </a:prstGeom>
          </p:spPr>
        </p:pic>
        <p:pic>
          <p:nvPicPr>
            <p:cNvPr id="47" name="图片 24" descr="邮件服务器-蓝.png"/>
            <p:cNvPicPr>
              <a:picLocks noChangeAspect="1"/>
            </p:cNvPicPr>
            <p:nvPr/>
          </p:nvPicPr>
          <p:blipFill>
            <a:blip r:embed="rId9" cstate="print"/>
            <a:stretch>
              <a:fillRect/>
            </a:stretch>
          </p:blipFill>
          <p:spPr bwMode="gray">
            <a:xfrm>
              <a:off x="8654686" y="3753902"/>
              <a:ext cx="540000" cy="441818"/>
            </a:xfrm>
            <a:prstGeom prst="rect">
              <a:avLst/>
            </a:prstGeom>
          </p:spPr>
        </p:pic>
        <p:pic>
          <p:nvPicPr>
            <p:cNvPr id="49" name="图片 29" descr="存储服务器-蓝.png"/>
            <p:cNvPicPr>
              <a:picLocks noChangeAspect="1"/>
            </p:cNvPicPr>
            <p:nvPr/>
          </p:nvPicPr>
          <p:blipFill>
            <a:blip r:embed="rId10" cstate="print"/>
            <a:stretch>
              <a:fillRect/>
            </a:stretch>
          </p:blipFill>
          <p:spPr bwMode="gray">
            <a:xfrm>
              <a:off x="8654686" y="2837370"/>
              <a:ext cx="540000" cy="441818"/>
            </a:xfrm>
            <a:prstGeom prst="rect">
              <a:avLst/>
            </a:prstGeom>
          </p:spPr>
        </p:pic>
        <p:cxnSp>
          <p:nvCxnSpPr>
            <p:cNvPr id="50" name="Straight Connector 49"/>
            <p:cNvCxnSpPr>
              <a:stCxn id="54" idx="8"/>
              <a:endCxn id="40" idx="1"/>
            </p:cNvCxnSpPr>
            <p:nvPr/>
          </p:nvCxnSpPr>
          <p:spPr bwMode="gray">
            <a:xfrm>
              <a:off x="6055615" y="2574317"/>
              <a:ext cx="1792363" cy="1241918"/>
            </a:xfrm>
            <a:prstGeom prst="line">
              <a:avLst/>
            </a:prstGeom>
            <a:solidFill>
              <a:schemeClr val="accent1"/>
            </a:solidFill>
            <a:ln w="19050" cap="flat" cmpd="sng" algn="ctr">
              <a:solidFill>
                <a:schemeClr val="bg1">
                  <a:lumMod val="50000"/>
                </a:schemeClr>
              </a:solidFill>
              <a:prstDash val="dash"/>
              <a:round/>
              <a:headEnd type="none" w="med" len="med"/>
              <a:tailEnd type="none" w="med" len="med"/>
            </a:ln>
            <a:effectLst/>
          </p:spPr>
        </p:cxnSp>
        <p:cxnSp>
          <p:nvCxnSpPr>
            <p:cNvPr id="53" name="Straight Connector 52"/>
            <p:cNvCxnSpPr>
              <a:stCxn id="55" idx="8"/>
              <a:endCxn id="40" idx="1"/>
            </p:cNvCxnSpPr>
            <p:nvPr/>
          </p:nvCxnSpPr>
          <p:spPr bwMode="gray">
            <a:xfrm flipV="1">
              <a:off x="6039930" y="3816235"/>
              <a:ext cx="1808048" cy="1597452"/>
            </a:xfrm>
            <a:prstGeom prst="line">
              <a:avLst/>
            </a:prstGeom>
            <a:solidFill>
              <a:schemeClr val="accent1"/>
            </a:solidFill>
            <a:ln w="19050" cap="flat" cmpd="sng" algn="ctr">
              <a:solidFill>
                <a:schemeClr val="bg1">
                  <a:lumMod val="50000"/>
                </a:schemeClr>
              </a:solidFill>
              <a:prstDash val="dash"/>
              <a:round/>
              <a:headEnd type="none" w="med" len="med"/>
              <a:tailEnd type="none" w="med" len="med"/>
            </a:ln>
            <a:effectLst/>
          </p:spPr>
        </p:cxnSp>
        <p:cxnSp>
          <p:nvCxnSpPr>
            <p:cNvPr id="56" name="Straight Connector 55"/>
            <p:cNvCxnSpPr>
              <a:stCxn id="27" idx="3"/>
              <a:endCxn id="40" idx="1"/>
            </p:cNvCxnSpPr>
            <p:nvPr/>
          </p:nvCxnSpPr>
          <p:spPr bwMode="gray">
            <a:xfrm flipV="1">
              <a:off x="6321411" y="3816235"/>
              <a:ext cx="1526567" cy="7431"/>
            </a:xfrm>
            <a:prstGeom prst="line">
              <a:avLst/>
            </a:prstGeom>
            <a:solidFill>
              <a:schemeClr val="accent1"/>
            </a:solidFill>
            <a:ln w="19050" cap="flat" cmpd="sng" algn="ctr">
              <a:solidFill>
                <a:schemeClr val="bg1">
                  <a:lumMod val="50000"/>
                </a:schemeClr>
              </a:solidFill>
              <a:prstDash val="dash"/>
              <a:round/>
              <a:headEnd type="none" w="med" len="med"/>
              <a:tailEnd type="none" w="med" len="med"/>
            </a:ln>
            <a:effectLst/>
          </p:spPr>
        </p:cxnSp>
        <p:sp>
          <p:nvSpPr>
            <p:cNvPr id="61" name="TextBox 60"/>
            <p:cNvSpPr txBox="1"/>
            <p:nvPr/>
          </p:nvSpPr>
          <p:spPr bwMode="gray">
            <a:xfrm>
              <a:off x="3032247" y="2120644"/>
              <a:ext cx="1806150" cy="42721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Bare optical fiber/SDH/WDM/MSTP</a:t>
              </a:r>
              <a:endParaRPr lang="en-US" altLang="zh-CN" sz="1050" dirty="0">
                <a:latin typeface="Huawei Sans" panose="020C0503030203020204" pitchFamily="34" charset="0"/>
              </a:endParaRPr>
            </a:p>
          </p:txBody>
        </p:sp>
        <p:sp>
          <p:nvSpPr>
            <p:cNvPr id="62" name="TextBox 61"/>
            <p:cNvSpPr txBox="1"/>
            <p:nvPr/>
          </p:nvSpPr>
          <p:spPr bwMode="gray">
            <a:xfrm rot="20358548">
              <a:off x="3414133" y="5653897"/>
              <a:ext cx="1044544" cy="25024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L2TP/SSL VPN</a:t>
              </a:r>
              <a:endParaRPr lang="en-US" altLang="zh-CN" sz="1050" dirty="0">
                <a:latin typeface="Huawei Sans" panose="020C0503030203020204" pitchFamily="34" charset="0"/>
              </a:endParaRPr>
            </a:p>
          </p:txBody>
        </p:sp>
        <p:sp>
          <p:nvSpPr>
            <p:cNvPr id="64" name="TextBox 63"/>
            <p:cNvSpPr txBox="1"/>
            <p:nvPr/>
          </p:nvSpPr>
          <p:spPr bwMode="gray">
            <a:xfrm>
              <a:off x="3253434" y="3571632"/>
              <a:ext cx="856992"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MPLS VPN</a:t>
              </a:r>
              <a:endParaRPr lang="en-US" altLang="zh-CN" sz="1050" dirty="0">
                <a:latin typeface="Huawei Sans" panose="020C0503030203020204" pitchFamily="34" charset="0"/>
              </a:endParaRPr>
            </a:p>
          </p:txBody>
        </p:sp>
        <p:sp>
          <p:nvSpPr>
            <p:cNvPr id="65" name="TextBox 64"/>
            <p:cNvSpPr txBox="1"/>
            <p:nvPr/>
          </p:nvSpPr>
          <p:spPr bwMode="gray">
            <a:xfrm>
              <a:off x="4382165" y="3427086"/>
              <a:ext cx="3344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PE</a:t>
              </a:r>
              <a:endParaRPr lang="en-US" altLang="zh-CN" sz="1050" dirty="0">
                <a:latin typeface="Huawei Sans" panose="020C0503030203020204" pitchFamily="34" charset="0"/>
              </a:endParaRPr>
            </a:p>
          </p:txBody>
        </p:sp>
        <p:sp>
          <p:nvSpPr>
            <p:cNvPr id="66" name="TextBox 65"/>
            <p:cNvSpPr txBox="1"/>
            <p:nvPr/>
          </p:nvSpPr>
          <p:spPr bwMode="gray">
            <a:xfrm>
              <a:off x="5984846" y="3439249"/>
              <a:ext cx="3344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PE</a:t>
              </a:r>
              <a:endParaRPr lang="en-US" altLang="zh-CN" sz="1050" dirty="0">
                <a:latin typeface="Huawei Sans" panose="020C0503030203020204" pitchFamily="34" charset="0"/>
              </a:endParaRPr>
            </a:p>
          </p:txBody>
        </p:sp>
        <p:sp>
          <p:nvSpPr>
            <p:cNvPr id="67" name="TextBox 66"/>
            <p:cNvSpPr txBox="1"/>
            <p:nvPr/>
          </p:nvSpPr>
          <p:spPr bwMode="gray">
            <a:xfrm>
              <a:off x="5260949" y="2856354"/>
              <a:ext cx="257469"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P</a:t>
              </a:r>
              <a:endParaRPr lang="en-US" altLang="zh-CN" sz="1050" dirty="0">
                <a:latin typeface="Huawei Sans" panose="020C0503030203020204" pitchFamily="34" charset="0"/>
              </a:endParaRPr>
            </a:p>
          </p:txBody>
        </p:sp>
        <p:sp>
          <p:nvSpPr>
            <p:cNvPr id="96" name="TextBox 95"/>
            <p:cNvSpPr txBox="1"/>
            <p:nvPr/>
          </p:nvSpPr>
          <p:spPr bwMode="gray">
            <a:xfrm rot="1085535">
              <a:off x="3209862" y="4918276"/>
              <a:ext cx="1273773" cy="25024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DSVPN/IPsec VPN</a:t>
              </a:r>
              <a:endParaRPr lang="en-US" altLang="zh-CN" sz="1050" dirty="0">
                <a:latin typeface="Huawei Sans" panose="020C0503030203020204" pitchFamily="34" charset="0"/>
              </a:endParaRPr>
            </a:p>
          </p:txBody>
        </p:sp>
        <p:sp>
          <p:nvSpPr>
            <p:cNvPr id="97" name="TextBox 96"/>
            <p:cNvSpPr txBox="1"/>
            <p:nvPr/>
          </p:nvSpPr>
          <p:spPr bwMode="gray">
            <a:xfrm>
              <a:off x="2737829" y="3380968"/>
              <a:ext cx="340825"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CE</a:t>
              </a:r>
              <a:endParaRPr lang="en-US" altLang="zh-CN" sz="1050" dirty="0">
                <a:latin typeface="Huawei Sans" panose="020C0503030203020204" pitchFamily="34" charset="0"/>
              </a:endParaRPr>
            </a:p>
          </p:txBody>
        </p:sp>
        <p:sp>
          <p:nvSpPr>
            <p:cNvPr id="98" name="TextBox 97"/>
            <p:cNvSpPr txBox="1"/>
            <p:nvPr/>
          </p:nvSpPr>
          <p:spPr bwMode="gray">
            <a:xfrm>
              <a:off x="2737829" y="5524260"/>
              <a:ext cx="340825"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CE</a:t>
              </a:r>
              <a:endParaRPr lang="en-US" altLang="zh-CN" sz="1050" dirty="0">
                <a:latin typeface="Huawei Sans" panose="020C0503030203020204" pitchFamily="34" charset="0"/>
              </a:endParaRPr>
            </a:p>
          </p:txBody>
        </p:sp>
        <p:sp>
          <p:nvSpPr>
            <p:cNvPr id="99" name="TextBox 98"/>
            <p:cNvSpPr txBox="1"/>
            <p:nvPr/>
          </p:nvSpPr>
          <p:spPr bwMode="gray">
            <a:xfrm>
              <a:off x="2737829" y="4479319"/>
              <a:ext cx="340825"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CE</a:t>
              </a:r>
              <a:endParaRPr lang="en-US" altLang="zh-CN" sz="1050" dirty="0">
                <a:latin typeface="Huawei Sans" panose="020C0503030203020204" pitchFamily="34" charset="0"/>
              </a:endParaRPr>
            </a:p>
          </p:txBody>
        </p:sp>
        <p:pic>
          <p:nvPicPr>
            <p:cNvPr id="102" name="图片 50" descr="数据中心-蓝.png"/>
            <p:cNvPicPr>
              <a:picLocks noChangeAspect="1"/>
            </p:cNvPicPr>
            <p:nvPr/>
          </p:nvPicPr>
          <p:blipFill>
            <a:blip r:embed="rId11" cstate="print">
              <a:duotone>
                <a:schemeClr val="accent3">
                  <a:shade val="45000"/>
                  <a:satMod val="135000"/>
                </a:schemeClr>
                <a:prstClr val="white"/>
              </a:duotone>
            </a:blip>
            <a:stretch>
              <a:fillRect/>
            </a:stretch>
          </p:blipFill>
          <p:spPr bwMode="gray">
            <a:xfrm rot="4730868">
              <a:off x="3716800" y="5308236"/>
              <a:ext cx="205390" cy="1522131"/>
            </a:xfrm>
            <a:prstGeom prst="rect">
              <a:avLst/>
            </a:prstGeom>
          </p:spPr>
        </p:pic>
        <p:pic>
          <p:nvPicPr>
            <p:cNvPr id="103" name="图片 4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521667" y="5607465"/>
              <a:ext cx="437587" cy="574969"/>
            </a:xfrm>
            <a:prstGeom prst="rect">
              <a:avLst/>
            </a:prstGeom>
          </p:spPr>
        </p:pic>
        <p:cxnSp>
          <p:nvCxnSpPr>
            <p:cNvPr id="104" name="Straight Connector 103"/>
            <p:cNvCxnSpPr>
              <a:stCxn id="103" idx="3"/>
            </p:cNvCxnSpPr>
            <p:nvPr/>
          </p:nvCxnSpPr>
          <p:spPr bwMode="gray">
            <a:xfrm flipV="1">
              <a:off x="4959254" y="5607465"/>
              <a:ext cx="357467" cy="28748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111" name="TextBox 110"/>
            <p:cNvSpPr txBox="1"/>
            <p:nvPr/>
          </p:nvSpPr>
          <p:spPr bwMode="gray">
            <a:xfrm>
              <a:off x="4831627" y="5957223"/>
              <a:ext cx="590894"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050" dirty="0">
                  <a:latin typeface="Huawei Sans" panose="020C0503030203020204" pitchFamily="34" charset="0"/>
                </a:rPr>
                <a:t>4G/5G</a:t>
              </a:r>
              <a:endParaRPr lang="en-US" altLang="zh-CN" sz="1050" dirty="0">
                <a:latin typeface="Huawei Sans" panose="020C0503030203020204" pitchFamily="34" charset="0"/>
              </a:endParaRPr>
            </a:p>
          </p:txBody>
        </p:sp>
        <p:sp>
          <p:nvSpPr>
            <p:cNvPr id="54" name="Freeform 159"/>
            <p:cNvSpPr/>
            <p:nvPr/>
          </p:nvSpPr>
          <p:spPr bwMode="gray">
            <a:xfrm flipH="1">
              <a:off x="4609198" y="2057991"/>
              <a:ext cx="1446417" cy="7560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Private line (transmission)</a:t>
              </a:r>
            </a:p>
          </p:txBody>
        </p:sp>
        <p:sp>
          <p:nvSpPr>
            <p:cNvPr id="55" name="Freeform 159"/>
            <p:cNvSpPr/>
            <p:nvPr/>
          </p:nvSpPr>
          <p:spPr bwMode="gray">
            <a:xfrm flipH="1">
              <a:off x="4593513" y="4897361"/>
              <a:ext cx="1446417" cy="7560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Internet</a:t>
              </a:r>
            </a:p>
          </p:txBody>
        </p:sp>
        <p:pic>
          <p:nvPicPr>
            <p:cNvPr id="63" name="Picture 12" descr="E:\2016.01\1.12 扁平化图标\蓝色\AR-蓝色最新-40.png"/>
            <p:cNvPicPr>
              <a:picLocks noChangeAspect="1" noChangeArrowheads="1"/>
            </p:cNvPicPr>
            <p:nvPr/>
          </p:nvPicPr>
          <p:blipFill>
            <a:blip r:embed="rId4" cstate="print"/>
            <a:srcRect/>
            <a:stretch>
              <a:fillRect/>
            </a:stretch>
          </p:blipFill>
          <p:spPr bwMode="gray">
            <a:xfrm>
              <a:off x="2696521" y="4745768"/>
              <a:ext cx="484709" cy="396580"/>
            </a:xfrm>
            <a:prstGeom prst="rect">
              <a:avLst/>
            </a:prstGeom>
            <a:noFill/>
          </p:spPr>
        </p:pic>
        <p:pic>
          <p:nvPicPr>
            <p:cNvPr id="69" name="Picture 12" descr="E:\2016.01\1.12 扁平化图标\蓝色\AR-蓝色最新-40.png"/>
            <p:cNvPicPr>
              <a:picLocks noChangeAspect="1" noChangeArrowheads="1"/>
            </p:cNvPicPr>
            <p:nvPr/>
          </p:nvPicPr>
          <p:blipFill>
            <a:blip r:embed="rId4" cstate="print"/>
            <a:srcRect/>
            <a:stretch>
              <a:fillRect/>
            </a:stretch>
          </p:blipFill>
          <p:spPr bwMode="gray">
            <a:xfrm>
              <a:off x="2666658" y="5772725"/>
              <a:ext cx="484709" cy="396580"/>
            </a:xfrm>
            <a:prstGeom prst="rect">
              <a:avLst/>
            </a:prstGeom>
            <a:noFill/>
          </p:spPr>
        </p:pic>
        <p:sp>
          <p:nvSpPr>
            <p:cNvPr id="71" name="Freeform 159"/>
            <p:cNvSpPr/>
            <p:nvPr/>
          </p:nvSpPr>
          <p:spPr bwMode="gray">
            <a:xfrm flipH="1">
              <a:off x="1696766" y="3401682"/>
              <a:ext cx="1210419" cy="63272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216000" rtlCol="0" anchor="ctr">
              <a:noAutofit/>
            </a:bodyPr>
            <a:lstStyle/>
            <a:p>
              <a:pPr algn="ctr" fontAlgn="ctr"/>
              <a:r>
                <a:rPr lang="en-US" sz="1100" dirty="0">
                  <a:solidFill>
                    <a:schemeClr val="tx1"/>
                  </a:solidFill>
                  <a:latin typeface="Huawei Sans" panose="020C0503030203020204" pitchFamily="34" charset="0"/>
                </a:rPr>
                <a:t>Company branch</a:t>
              </a:r>
            </a:p>
          </p:txBody>
        </p:sp>
        <p:pic>
          <p:nvPicPr>
            <p:cNvPr id="72" name="Picture 12" descr="E:\2016.01\1.12 扁平化图标\蓝色\AR-蓝色最新-40.png"/>
            <p:cNvPicPr>
              <a:picLocks noChangeAspect="1" noChangeArrowheads="1"/>
            </p:cNvPicPr>
            <p:nvPr/>
          </p:nvPicPr>
          <p:blipFill>
            <a:blip r:embed="rId4" cstate="print"/>
            <a:srcRect/>
            <a:stretch>
              <a:fillRect/>
            </a:stretch>
          </p:blipFill>
          <p:spPr bwMode="gray">
            <a:xfrm>
              <a:off x="2665887" y="3617945"/>
              <a:ext cx="484709" cy="396580"/>
            </a:xfrm>
            <a:prstGeom prst="rect">
              <a:avLst/>
            </a:prstGeom>
            <a:noFill/>
          </p:spPr>
        </p:pic>
        <p:pic>
          <p:nvPicPr>
            <p:cNvPr id="15" name="图片 42" descr="大型网管-蓝.png"/>
            <p:cNvPicPr>
              <a:picLocks noChangeAspect="1"/>
            </p:cNvPicPr>
            <p:nvPr/>
          </p:nvPicPr>
          <p:blipFill>
            <a:blip r:embed="rId3" cstate="print"/>
            <a:stretch>
              <a:fillRect/>
            </a:stretch>
          </p:blipFill>
          <p:spPr bwMode="gray">
            <a:xfrm>
              <a:off x="1878537" y="3162930"/>
              <a:ext cx="539607" cy="441817"/>
            </a:xfrm>
            <a:prstGeom prst="rect">
              <a:avLst/>
            </a:prstGeom>
          </p:spPr>
        </p:pic>
      </p:grpSp>
    </p:spTree>
    <p:extLst>
      <p:ext uri="{BB962C8B-B14F-4D97-AF65-F5344CB8AC3E}">
        <p14:creationId xmlns:p14="http://schemas.microsoft.com/office/powerpoint/2010/main" val="75469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Comparison Between Private Line and VPN Technologies</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Private lines were introduced very early. They can meet interconnection requirements of enterprises and ensure reliability and security. However, private lines are expensive.</a:t>
            </a:r>
            <a:endParaRPr lang="en-US" altLang="zh-CN" sz="1400" dirty="0">
              <a:latin typeface="Huawei Sans" panose="020C0503030203020204" pitchFamily="34" charset="0"/>
            </a:endParaRPr>
          </a:p>
          <a:p>
            <a:pPr algn="l"/>
            <a:r>
              <a:rPr lang="en-US" sz="1400" dirty="0">
                <a:latin typeface="Huawei Sans" panose="020C0503030203020204" pitchFamily="34" charset="0"/>
              </a:rPr>
              <a:t>With the network development, VPN technologies start to occupy more market shares. However, some industries demanding high security and reliability, such as the financial industry, still want to use private line technologies.</a:t>
            </a:r>
            <a:endParaRPr lang="en-US" altLang="zh-CN" sz="1400" dirty="0">
              <a:latin typeface="Huawei Sans" panose="020C0503030203020204" pitchFamily="34" charset="0"/>
            </a:endParaRPr>
          </a:p>
          <a:p>
            <a:pPr algn="l"/>
            <a:r>
              <a:rPr lang="en-US" sz="1400" dirty="0">
                <a:latin typeface="Huawei Sans" panose="020C0503030203020204" pitchFamily="34" charset="0"/>
              </a:rPr>
              <a:t>Selecting private line or VPN technologies depend on company's services. The following table compares the two technologies.</a:t>
            </a:r>
          </a:p>
        </p:txBody>
      </p:sp>
      <p:graphicFrame>
        <p:nvGraphicFramePr>
          <p:cNvPr id="4" name="表格 8"/>
          <p:cNvGraphicFramePr>
            <a:graphicFrameLocks noGrp="1"/>
          </p:cNvGraphicFramePr>
          <p:nvPr>
            <p:extLst>
              <p:ext uri="{D42A27DB-BD31-4B8C-83A1-F6EECF244321}">
                <p14:modId xmlns:p14="http://schemas.microsoft.com/office/powerpoint/2010/main" val="630870711"/>
              </p:ext>
            </p:extLst>
          </p:nvPr>
        </p:nvGraphicFramePr>
        <p:xfrm>
          <a:off x="702142" y="2844880"/>
          <a:ext cx="10872784" cy="3297281"/>
        </p:xfrm>
        <a:graphic>
          <a:graphicData uri="http://schemas.openxmlformats.org/drawingml/2006/table">
            <a:tbl>
              <a:tblPr/>
              <a:tblGrid>
                <a:gridCol w="1784758">
                  <a:extLst>
                    <a:ext uri="{9D8B030D-6E8A-4147-A177-3AD203B41FA5}">
                      <a16:colId xmlns:a16="http://schemas.microsoft.com/office/drawing/2014/main" val="20000"/>
                    </a:ext>
                  </a:extLst>
                </a:gridCol>
                <a:gridCol w="4314108">
                  <a:extLst>
                    <a:ext uri="{9D8B030D-6E8A-4147-A177-3AD203B41FA5}">
                      <a16:colId xmlns:a16="http://schemas.microsoft.com/office/drawing/2014/main" val="20001"/>
                    </a:ext>
                  </a:extLst>
                </a:gridCol>
                <a:gridCol w="4773918">
                  <a:extLst>
                    <a:ext uri="{9D8B030D-6E8A-4147-A177-3AD203B41FA5}">
                      <a16:colId xmlns:a16="http://schemas.microsoft.com/office/drawing/2014/main" val="20002"/>
                    </a:ext>
                  </a:extLst>
                </a:gridCol>
              </a:tblGrid>
              <a:tr h="251203">
                <a:tc>
                  <a:txBody>
                    <a:bodyPr/>
                    <a:lstStyle/>
                    <a:p>
                      <a:pPr algn="ctr" fontAlgn="ctr"/>
                      <a:r>
                        <a:rPr lang="en-US" altLang="zh-CN" sz="1400" b="1" kern="1200" dirty="0">
                          <a:solidFill>
                            <a:schemeClr val="tx1"/>
                          </a:solidFill>
                          <a:latin typeface="Huawei Sans" panose="020C0503030203020204" pitchFamily="34" charset="0"/>
                          <a:ea typeface="+mn-ea"/>
                          <a:cs typeface="+mn-cs"/>
                        </a:rPr>
                        <a:t>Item</a:t>
                      </a: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400" b="1" dirty="0">
                          <a:solidFill>
                            <a:schemeClr val="tx1"/>
                          </a:solidFill>
                          <a:latin typeface="Huawei Sans" panose="020C0503030203020204" pitchFamily="34" charset="0"/>
                        </a:rPr>
                        <a:t>Private Line Technology</a:t>
                      </a: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400" b="1" dirty="0">
                          <a:solidFill>
                            <a:schemeClr val="tx1"/>
                          </a:solidFill>
                          <a:latin typeface="Huawei Sans" panose="020C0503030203020204" pitchFamily="34" charset="0"/>
                        </a:rPr>
                        <a:t>VPN Technology</a:t>
                      </a: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85361">
                <a:tc>
                  <a:txBody>
                    <a:bodyPr/>
                    <a:lstStyle/>
                    <a:p>
                      <a:pPr algn="ctr" fontAlgn="ctr"/>
                      <a:r>
                        <a:rPr lang="en-US" sz="1200" dirty="0">
                          <a:latin typeface="Huawei Sans" panose="020C0503030203020204" pitchFamily="34" charset="0"/>
                        </a:rPr>
                        <a:t>Security</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Relatively high: depending on ISPs</a:t>
                      </a:r>
                      <a:endParaRPr lang="en-US" altLang="zh-CN" sz="1200" dirty="0">
                        <a:latin typeface="Huawei Sans" panose="020C0503030203020204" pitchFamily="34" charset="0"/>
                      </a:endParaRP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Very high: Data is encrypted before being transmitted and security control is in the hands of users.</a:t>
                      </a: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4371">
                <a:tc>
                  <a:txBody>
                    <a:bodyPr/>
                    <a:lstStyle/>
                    <a:p>
                      <a:pPr algn="ctr" fontAlgn="ctr"/>
                      <a:r>
                        <a:rPr lang="en-US" sz="1200" dirty="0">
                          <a:latin typeface="Huawei Sans" panose="020C0503030203020204" pitchFamily="34" charset="0"/>
                        </a:rPr>
                        <a:t>Reliability</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High: depending on ISP network reliability</a:t>
                      </a: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Comparatively high: depending on reliability of Internet lines</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5361">
                <a:tc>
                  <a:txBody>
                    <a:bodyPr/>
                    <a:lstStyle/>
                    <a:p>
                      <a:pPr algn="ctr" fontAlgn="ctr"/>
                      <a:r>
                        <a:rPr lang="en-US" sz="1200" dirty="0">
                          <a:latin typeface="Huawei Sans" panose="020C0503030203020204" pitchFamily="34" charset="0"/>
                        </a:rPr>
                        <a:t>Scalability</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Medium: depending on ISPs</a:t>
                      </a: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Based on TCP/IP technology, the access mode is flexible. Scalability is implemented only if the network is reachable.</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6351">
                <a:tc>
                  <a:txBody>
                    <a:bodyPr/>
                    <a:lstStyle/>
                    <a:p>
                      <a:pPr algn="ctr" fontAlgn="ctr"/>
                      <a:r>
                        <a:rPr lang="en-US" sz="1200" dirty="0">
                          <a:latin typeface="Huawei Sans" panose="020C0503030203020204" pitchFamily="34" charset="0"/>
                        </a:rPr>
                        <a:t>Investment cost</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The private line expense is very high and needs to be paid every month. In addition, the device expense needs to be invested in the initial period of network construction.</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One-off device expense is invested, so there is no need to pay monthly operating expenses.</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6351">
                <a:tc>
                  <a:txBody>
                    <a:bodyPr/>
                    <a:lstStyle/>
                    <a:p>
                      <a:pPr algn="ctr" fontAlgn="ctr"/>
                      <a:r>
                        <a:rPr lang="en-US" sz="1200" dirty="0">
                          <a:latin typeface="Huawei Sans" panose="020C0503030203020204" pitchFamily="34" charset="0"/>
                        </a:rPr>
                        <a:t>Support for mobile users</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Mobile users can only connect to the network connected to a private line, and internal mobile users leaving a LAN cannot access a private network.</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Internal mobile users can use the Internet for secure access, eliminating geographical differences.</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5361">
                <a:tc>
                  <a:txBody>
                    <a:bodyPr/>
                    <a:lstStyle/>
                    <a:p>
                      <a:pPr algn="ctr" fontAlgn="ctr"/>
                      <a:r>
                        <a:rPr lang="en-US" sz="1200" dirty="0">
                          <a:latin typeface="Huawei Sans" panose="020C0503030203020204" pitchFamily="34" charset="0"/>
                        </a:rPr>
                        <a:t>Transmission bandwidth</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Leased bandwidth is low because of the high price.</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The Internet is cheap, and the leased bandwidth is high.</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4371">
                <a:tc>
                  <a:txBody>
                    <a:bodyPr/>
                    <a:lstStyle/>
                    <a:p>
                      <a:pPr algn="ctr" fontAlgn="ctr"/>
                      <a:r>
                        <a:rPr lang="en-US" sz="1200" dirty="0">
                          <a:latin typeface="Huawei Sans" panose="020C0503030203020204" pitchFamily="34" charset="0"/>
                        </a:rPr>
                        <a:t>Upgrade</a:t>
                      </a:r>
                      <a:endParaRPr lang="en-US" sz="1200" dirty="0">
                        <a:effectLst/>
                        <a:latin typeface="Huawei Sans" panose="020C0503030203020204" pitchFamily="34" charset="0"/>
                        <a:ea typeface="+mn-ea"/>
                      </a:endParaRPr>
                    </a:p>
                  </a:txBody>
                  <a:tcPr marL="54000" marR="54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Depending on the telecom department</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1200" dirty="0">
                          <a:latin typeface="Huawei Sans" panose="020C0503030203020204" pitchFamily="34" charset="0"/>
                        </a:rPr>
                        <a:t>Device upgrade is convenient.</a:t>
                      </a:r>
                      <a:endParaRPr lang="en-US" sz="1200" dirty="0">
                        <a:effectLst/>
                        <a:latin typeface="Huawei Sans" panose="020C0503030203020204" pitchFamily="34" charset="0"/>
                        <a:ea typeface="+mn-ea"/>
                      </a:endParaRPr>
                    </a:p>
                  </a:txBody>
                  <a:tcPr marL="54000" marR="54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4429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Carriers' Private Lines</a:t>
            </a:r>
          </a:p>
        </p:txBody>
      </p:sp>
      <p:sp>
        <p:nvSpPr>
          <p:cNvPr id="3" name="Text Placeholder 2"/>
          <p:cNvSpPr>
            <a:spLocks noGrp="1"/>
          </p:cNvSpPr>
          <p:nvPr>
            <p:ph type="body" sz="quarter" idx="10"/>
          </p:nvPr>
        </p:nvSpPr>
        <p:spPr bwMode="gray">
          <a:xfrm>
            <a:off x="455611" y="996274"/>
            <a:ext cx="11293476" cy="4875042"/>
          </a:xfrm>
        </p:spPr>
        <p:txBody>
          <a:bodyPr/>
          <a:lstStyle/>
          <a:p>
            <a:pPr algn="l"/>
            <a:r>
              <a:rPr lang="en-US" sz="1400" dirty="0">
                <a:latin typeface="Huawei Sans" panose="020C0503030203020204" pitchFamily="34" charset="0"/>
              </a:rPr>
              <a:t>Carriers have a large number of line resources and launch different private line services based on different industries and scenarios.</a:t>
            </a:r>
            <a:endParaRPr lang="en-US" altLang="zh-CN" sz="1400" dirty="0">
              <a:latin typeface="Huawei Sans" panose="020C0503030203020204" pitchFamily="34" charset="0"/>
            </a:endParaRPr>
          </a:p>
          <a:p>
            <a:pPr algn="l"/>
            <a:r>
              <a:rPr lang="en-US" sz="1400" dirty="0">
                <a:latin typeface="Huawei Sans" panose="020C0503030203020204" pitchFamily="34" charset="0"/>
              </a:rPr>
              <a:t>Carriers' high-quality transmission private line services mainly include SDH, MSTP, and bare optical fibers, which are expensive but have excellent performance.</a:t>
            </a:r>
            <a:endParaRPr lang="en-US" altLang="zh-CN" sz="1400" dirty="0">
              <a:latin typeface="Huawei Sans" panose="020C0503030203020204" pitchFamily="34" charset="0"/>
            </a:endParaRPr>
          </a:p>
          <a:p>
            <a:pPr algn="l"/>
            <a:r>
              <a:rPr lang="en-US" sz="1400" dirty="0">
                <a:latin typeface="Huawei Sans" panose="020C0503030203020204" pitchFamily="34" charset="0"/>
              </a:rPr>
              <a:t>MPLS VPN is another type of private line service provided by carriers. MPLS VPN private lines provide slightly low</a:t>
            </a:r>
            <a:r>
              <a:rPr lang="en-US" altLang="zh-CN" sz="1400" dirty="0">
                <a:latin typeface="Huawei Sans" panose="020C0503030203020204" pitchFamily="34" charset="0"/>
              </a:rPr>
              <a:t>er</a:t>
            </a:r>
            <a:r>
              <a:rPr lang="en-US" sz="1400" dirty="0">
                <a:latin typeface="Huawei Sans" panose="020C0503030203020204" pitchFamily="34" charset="0"/>
              </a:rPr>
              <a:t> performance than transmission private lines but are less expensive.</a:t>
            </a:r>
          </a:p>
        </p:txBody>
      </p:sp>
      <p:sp>
        <p:nvSpPr>
          <p:cNvPr id="4" name="圆角矩形 75"/>
          <p:cNvSpPr/>
          <p:nvPr/>
        </p:nvSpPr>
        <p:spPr bwMode="gray">
          <a:xfrm>
            <a:off x="848510" y="2856191"/>
            <a:ext cx="5454824" cy="333187"/>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200" dirty="0">
                <a:solidFill>
                  <a:srgbClr val="30B5C5"/>
                </a:solidFill>
                <a:latin typeface="Huawei Sans" panose="020C0503030203020204" pitchFamily="34" charset="0"/>
              </a:rPr>
              <a:t>Carrier's private line (private line network in the financial industry)</a:t>
            </a:r>
          </a:p>
        </p:txBody>
      </p:sp>
      <p:sp>
        <p:nvSpPr>
          <p:cNvPr id="5" name="圆角矩形 75"/>
          <p:cNvSpPr/>
          <p:nvPr/>
        </p:nvSpPr>
        <p:spPr bwMode="gray">
          <a:xfrm>
            <a:off x="845585" y="3227667"/>
            <a:ext cx="5457749" cy="292548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Group 6"/>
          <p:cNvGrpSpPr/>
          <p:nvPr/>
        </p:nvGrpSpPr>
        <p:grpSpPr bwMode="gray">
          <a:xfrm>
            <a:off x="956522" y="3389422"/>
            <a:ext cx="5258952" cy="2623634"/>
            <a:chOff x="659396" y="3472142"/>
            <a:chExt cx="5258952" cy="2623634"/>
          </a:xfrm>
        </p:grpSpPr>
        <p:sp>
          <p:nvSpPr>
            <p:cNvPr id="8" name="Rectangle 7"/>
            <p:cNvSpPr/>
            <p:nvPr/>
          </p:nvSpPr>
          <p:spPr bwMode="gray">
            <a:xfrm>
              <a:off x="1965581" y="3718204"/>
              <a:ext cx="2491662" cy="36195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Level-1 branch</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9" name="Rectangle 8"/>
            <p:cNvSpPr/>
            <p:nvPr/>
          </p:nvSpPr>
          <p:spPr bwMode="gray">
            <a:xfrm>
              <a:off x="1965581" y="4619904"/>
              <a:ext cx="1207731" cy="36195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Level-2 branch</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0" name="Rectangle 9"/>
            <p:cNvSpPr/>
            <p:nvPr/>
          </p:nvSpPr>
          <p:spPr bwMode="gray">
            <a:xfrm>
              <a:off x="1965581" y="5733826"/>
              <a:ext cx="579081"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Outlet</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sp>
          <p:nvSpPr>
            <p:cNvPr id="11" name="Rectangle 10"/>
            <p:cNvSpPr/>
            <p:nvPr/>
          </p:nvSpPr>
          <p:spPr bwMode="gray">
            <a:xfrm>
              <a:off x="2594231" y="5733826"/>
              <a:ext cx="579081"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Outlet</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sp>
          <p:nvSpPr>
            <p:cNvPr id="12" name="Rectangle 11"/>
            <p:cNvSpPr/>
            <p:nvPr/>
          </p:nvSpPr>
          <p:spPr bwMode="gray">
            <a:xfrm>
              <a:off x="3249512" y="4613555"/>
              <a:ext cx="1207731" cy="36195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Level-2 branch</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3" name="Rectangle 12"/>
            <p:cNvSpPr/>
            <p:nvPr/>
          </p:nvSpPr>
          <p:spPr bwMode="gray">
            <a:xfrm>
              <a:off x="3249512" y="5733826"/>
              <a:ext cx="579081"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ATM</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sp>
          <p:nvSpPr>
            <p:cNvPr id="14" name="Rectangle 13"/>
            <p:cNvSpPr/>
            <p:nvPr/>
          </p:nvSpPr>
          <p:spPr bwMode="gray">
            <a:xfrm>
              <a:off x="3878162" y="5733826"/>
              <a:ext cx="579081"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Outlet</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sp>
          <p:nvSpPr>
            <p:cNvPr id="24" name="Rectangle 23"/>
            <p:cNvSpPr/>
            <p:nvPr/>
          </p:nvSpPr>
          <p:spPr bwMode="gray">
            <a:xfrm>
              <a:off x="660026" y="3472142"/>
              <a:ext cx="1101642"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Branch service network</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sp>
          <p:nvSpPr>
            <p:cNvPr id="25" name="Rectangle 24"/>
            <p:cNvSpPr/>
            <p:nvPr/>
          </p:nvSpPr>
          <p:spPr bwMode="gray">
            <a:xfrm>
              <a:off x="660026" y="3969157"/>
              <a:ext cx="1101642"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Branch LAN</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sp>
          <p:nvSpPr>
            <p:cNvPr id="26" name="Rectangle 25"/>
            <p:cNvSpPr/>
            <p:nvPr/>
          </p:nvSpPr>
          <p:spPr bwMode="gray">
            <a:xfrm>
              <a:off x="659396" y="4619904"/>
              <a:ext cx="1101642" cy="3619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latin typeface="Huawei Sans" panose="020C0503030203020204" pitchFamily="34" charset="0"/>
                </a:rPr>
                <a:t>Branch LAN</a:t>
              </a:r>
              <a:endParaRPr kumimoji="0" lang="en-US" altLang="zh-CN" sz="1050" b="0" i="0" u="none" strike="noStrike" cap="none" normalizeH="0" dirty="0">
                <a:ln>
                  <a:noFill/>
                </a:ln>
                <a:effectLst/>
                <a:latin typeface="Huawei Sans" panose="020C0503030203020204" pitchFamily="34" charset="0"/>
                <a:ea typeface="方正兰亭黑简体" panose="02000000000000000000" pitchFamily="2" charset="-122"/>
              </a:endParaRPr>
            </a:p>
          </p:txBody>
        </p:sp>
        <p:cxnSp>
          <p:nvCxnSpPr>
            <p:cNvPr id="31" name="Straight Connector 30"/>
            <p:cNvCxnSpPr>
              <a:endCxn id="9" idx="0"/>
            </p:cNvCxnSpPr>
            <p:nvPr/>
          </p:nvCxnSpPr>
          <p:spPr bwMode="gray">
            <a:xfrm>
              <a:off x="2569447" y="4080154"/>
              <a:ext cx="0" cy="53975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32" name="Straight Connector 31"/>
            <p:cNvCxnSpPr>
              <a:endCxn id="12" idx="0"/>
            </p:cNvCxnSpPr>
            <p:nvPr/>
          </p:nvCxnSpPr>
          <p:spPr bwMode="gray">
            <a:xfrm>
              <a:off x="3853378" y="4080154"/>
              <a:ext cx="0" cy="53340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35" name="Straight Connector 34"/>
            <p:cNvCxnSpPr>
              <a:endCxn id="10" idx="0"/>
            </p:cNvCxnSpPr>
            <p:nvPr/>
          </p:nvCxnSpPr>
          <p:spPr bwMode="gray">
            <a:xfrm>
              <a:off x="2255122" y="4975505"/>
              <a:ext cx="0" cy="75832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36" name="Straight Connector 35"/>
            <p:cNvCxnSpPr>
              <a:endCxn id="11" idx="0"/>
            </p:cNvCxnSpPr>
            <p:nvPr/>
          </p:nvCxnSpPr>
          <p:spPr bwMode="gray">
            <a:xfrm>
              <a:off x="2883772" y="4975505"/>
              <a:ext cx="0" cy="75832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37" name="Straight Connector 36"/>
            <p:cNvCxnSpPr>
              <a:endCxn id="13" idx="0"/>
            </p:cNvCxnSpPr>
            <p:nvPr/>
          </p:nvCxnSpPr>
          <p:spPr bwMode="gray">
            <a:xfrm>
              <a:off x="3539053" y="4975505"/>
              <a:ext cx="0" cy="75832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38" name="Straight Connector 37"/>
            <p:cNvCxnSpPr>
              <a:endCxn id="14" idx="0"/>
            </p:cNvCxnSpPr>
            <p:nvPr/>
          </p:nvCxnSpPr>
          <p:spPr bwMode="gray">
            <a:xfrm>
              <a:off x="4167703" y="4981854"/>
              <a:ext cx="0" cy="75197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43" name="Straight Connector 42"/>
            <p:cNvCxnSpPr>
              <a:stCxn id="8" idx="1"/>
              <a:endCxn id="24" idx="3"/>
            </p:cNvCxnSpPr>
            <p:nvPr/>
          </p:nvCxnSpPr>
          <p:spPr bwMode="gray">
            <a:xfrm flipH="1" flipV="1">
              <a:off x="1761668" y="3653117"/>
              <a:ext cx="203913" cy="24606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44" name="Straight Connector 43"/>
            <p:cNvCxnSpPr>
              <a:stCxn id="8" idx="1"/>
              <a:endCxn id="25" idx="3"/>
            </p:cNvCxnSpPr>
            <p:nvPr/>
          </p:nvCxnSpPr>
          <p:spPr bwMode="gray">
            <a:xfrm flipH="1">
              <a:off x="1761668" y="3899179"/>
              <a:ext cx="203913" cy="25095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45" name="Straight Connector 44"/>
            <p:cNvCxnSpPr>
              <a:stCxn id="9" idx="1"/>
              <a:endCxn id="26" idx="3"/>
            </p:cNvCxnSpPr>
            <p:nvPr/>
          </p:nvCxnSpPr>
          <p:spPr bwMode="gray">
            <a:xfrm flipH="1">
              <a:off x="1761038" y="4800879"/>
              <a:ext cx="20454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sp>
          <p:nvSpPr>
            <p:cNvPr id="50" name="Rectangle 49"/>
            <p:cNvSpPr/>
            <p:nvPr/>
          </p:nvSpPr>
          <p:spPr bwMode="gray">
            <a:xfrm>
              <a:off x="2434005" y="4218140"/>
              <a:ext cx="1642799"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51" name="Rectangle 50"/>
            <p:cNvSpPr/>
            <p:nvPr/>
          </p:nvSpPr>
          <p:spPr bwMode="gray">
            <a:xfrm>
              <a:off x="2089406" y="5247913"/>
              <a:ext cx="2242398"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33" name="Rectangular Callout 32"/>
            <p:cNvSpPr/>
            <p:nvPr/>
          </p:nvSpPr>
          <p:spPr bwMode="gray">
            <a:xfrm>
              <a:off x="4513232" y="3834091"/>
              <a:ext cx="1405116" cy="966787"/>
            </a:xfrm>
            <a:prstGeom prst="wedgeRectCallout">
              <a:avLst>
                <a:gd name="adj1" fmla="val -74243"/>
                <a:gd name="adj2" fmla="val 12155"/>
              </a:avLst>
            </a:prstGeom>
            <a:noFill/>
            <a:ln w="19050">
              <a:solidFill>
                <a:schemeClr val="bg1">
                  <a:lumMod val="6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bg1">
                      <a:lumMod val="50000"/>
                    </a:schemeClr>
                  </a:solidFill>
                  <a:latin typeface="Huawei Sans" panose="020C0503030203020204" pitchFamily="34" charset="0"/>
                </a:rPr>
                <a:t>The finance industry leases carriers' MSTP/SDH private line services to ensure high network reliability.</a:t>
              </a:r>
            </a:p>
          </p:txBody>
        </p:sp>
        <p:sp>
          <p:nvSpPr>
            <p:cNvPr id="47" name="TextBox 46"/>
            <p:cNvSpPr txBox="1"/>
            <p:nvPr/>
          </p:nvSpPr>
          <p:spPr bwMode="gray">
            <a:xfrm>
              <a:off x="2734358" y="4218140"/>
              <a:ext cx="825867" cy="246221"/>
            </a:xfrm>
            <a:prstGeom prst="rect">
              <a:avLst/>
            </a:prstGeom>
            <a:noFill/>
          </p:spPr>
          <p:txBody>
            <a:bodyPr wrap="none" rtlCol="0">
              <a:spAutoFit/>
            </a:bodyPr>
            <a:lstStyle/>
            <a:p>
              <a:pPr fontAlgn="ctr"/>
              <a:r>
                <a:rPr lang="en-US" sz="1000" dirty="0">
                  <a:latin typeface="Huawei Sans" panose="020C0503030203020204" pitchFamily="34" charset="0"/>
                </a:rPr>
                <a:t>MSTP/SDH</a:t>
              </a:r>
              <a:endParaRPr lang="en-US" altLang="zh-CN" sz="1200" dirty="0">
                <a:latin typeface="Huawei Sans" panose="020C0503030203020204" pitchFamily="34" charset="0"/>
              </a:endParaRPr>
            </a:p>
          </p:txBody>
        </p:sp>
        <p:sp>
          <p:nvSpPr>
            <p:cNvPr id="48" name="TextBox 47"/>
            <p:cNvSpPr txBox="1"/>
            <p:nvPr/>
          </p:nvSpPr>
          <p:spPr bwMode="gray">
            <a:xfrm>
              <a:off x="2749207" y="5239324"/>
              <a:ext cx="825867" cy="246221"/>
            </a:xfrm>
            <a:prstGeom prst="rect">
              <a:avLst/>
            </a:prstGeom>
            <a:noFill/>
          </p:spPr>
          <p:txBody>
            <a:bodyPr wrap="none" rtlCol="0">
              <a:spAutoFit/>
            </a:bodyPr>
            <a:lstStyle/>
            <a:p>
              <a:pPr fontAlgn="ctr"/>
              <a:r>
                <a:rPr lang="en-US" sz="1000" dirty="0">
                  <a:latin typeface="Huawei Sans" panose="020C0503030203020204" pitchFamily="34" charset="0"/>
                </a:rPr>
                <a:t>MSTP/SDH</a:t>
              </a:r>
              <a:endParaRPr lang="en-US" altLang="zh-CN" sz="1200" dirty="0">
                <a:latin typeface="Huawei Sans" panose="020C0503030203020204" pitchFamily="34" charset="0"/>
              </a:endParaRPr>
            </a:p>
          </p:txBody>
        </p:sp>
      </p:grpSp>
      <p:sp>
        <p:nvSpPr>
          <p:cNvPr id="34" name="圆角矩形 75"/>
          <p:cNvSpPr/>
          <p:nvPr/>
        </p:nvSpPr>
        <p:spPr bwMode="gray">
          <a:xfrm>
            <a:off x="6461032" y="2856191"/>
            <a:ext cx="5133975" cy="333187"/>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200" dirty="0">
                <a:solidFill>
                  <a:srgbClr val="30B5C5"/>
                </a:solidFill>
                <a:latin typeface="Huawei Sans" panose="020C0503030203020204" pitchFamily="34" charset="0"/>
              </a:rPr>
              <a:t>Carrier's private line (MPLS VPN network of a provincial library)</a:t>
            </a:r>
          </a:p>
        </p:txBody>
      </p:sp>
      <p:sp>
        <p:nvSpPr>
          <p:cNvPr id="39" name="圆角矩形 75"/>
          <p:cNvSpPr/>
          <p:nvPr/>
        </p:nvSpPr>
        <p:spPr bwMode="gray">
          <a:xfrm>
            <a:off x="6461032" y="3227667"/>
            <a:ext cx="5133975" cy="292548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Group 39"/>
          <p:cNvGrpSpPr/>
          <p:nvPr/>
        </p:nvGrpSpPr>
        <p:grpSpPr bwMode="gray">
          <a:xfrm>
            <a:off x="6752381" y="3549419"/>
            <a:ext cx="4666385" cy="2341160"/>
            <a:chOff x="781543" y="3789040"/>
            <a:chExt cx="4666385" cy="2341160"/>
          </a:xfrm>
        </p:grpSpPr>
        <p:sp>
          <p:nvSpPr>
            <p:cNvPr id="41" name="Rectangle 40"/>
            <p:cNvSpPr/>
            <p:nvPr/>
          </p:nvSpPr>
          <p:spPr bwMode="gray">
            <a:xfrm>
              <a:off x="1743811" y="4762065"/>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County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2" name="Rectangle 41"/>
            <p:cNvSpPr/>
            <p:nvPr/>
          </p:nvSpPr>
          <p:spPr bwMode="gray">
            <a:xfrm>
              <a:off x="2748120" y="4761146"/>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County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6" name="Rectangle 45"/>
            <p:cNvSpPr/>
            <p:nvPr/>
          </p:nvSpPr>
          <p:spPr bwMode="gray">
            <a:xfrm>
              <a:off x="3757264" y="4761146"/>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County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9" name="Rectangle 48"/>
            <p:cNvSpPr/>
            <p:nvPr/>
          </p:nvSpPr>
          <p:spPr bwMode="gray">
            <a:xfrm>
              <a:off x="992228" y="5769895"/>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Community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4" name="Rectangle 53"/>
            <p:cNvSpPr/>
            <p:nvPr/>
          </p:nvSpPr>
          <p:spPr bwMode="gray">
            <a:xfrm>
              <a:off x="2152169" y="5769895"/>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Community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5" name="Rectangle 54"/>
            <p:cNvSpPr/>
            <p:nvPr/>
          </p:nvSpPr>
          <p:spPr bwMode="gray">
            <a:xfrm>
              <a:off x="3312110" y="5769895"/>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Community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6" name="Rectangle 55"/>
            <p:cNvSpPr/>
            <p:nvPr/>
          </p:nvSpPr>
          <p:spPr bwMode="gray">
            <a:xfrm>
              <a:off x="4472051" y="5770200"/>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Community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7" name="Rectangle 56"/>
            <p:cNvSpPr/>
            <p:nvPr/>
          </p:nvSpPr>
          <p:spPr bwMode="gray">
            <a:xfrm>
              <a:off x="2260181" y="3789040"/>
              <a:ext cx="867865" cy="287182"/>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City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8" name="Rectangle 57"/>
            <p:cNvSpPr/>
            <p:nvPr/>
          </p:nvSpPr>
          <p:spPr bwMode="gray">
            <a:xfrm>
              <a:off x="3350627" y="3789040"/>
              <a:ext cx="867865" cy="287182"/>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dirty="0">
                  <a:solidFill>
                    <a:schemeClr val="bg1"/>
                  </a:solidFill>
                  <a:latin typeface="Huawei Sans" panose="020C0503030203020204" pitchFamily="34" charset="0"/>
                </a:rPr>
                <a:t>City library</a:t>
              </a:r>
              <a:endParaRPr kumimoji="0" lang="en-US" altLang="zh-CN" sz="100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9" name="Rectangle 58"/>
            <p:cNvSpPr/>
            <p:nvPr/>
          </p:nvSpPr>
          <p:spPr bwMode="gray">
            <a:xfrm>
              <a:off x="781543" y="4285563"/>
              <a:ext cx="2232103"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GRE over IPsec (enterprise-built)</a:t>
              </a:r>
            </a:p>
          </p:txBody>
        </p:sp>
        <p:sp>
          <p:nvSpPr>
            <p:cNvPr id="60" name="Rectangle 59"/>
            <p:cNvSpPr/>
            <p:nvPr/>
          </p:nvSpPr>
          <p:spPr bwMode="gray">
            <a:xfrm>
              <a:off x="3256984" y="4285248"/>
              <a:ext cx="1444211"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b="1" dirty="0">
                  <a:solidFill>
                    <a:srgbClr val="C7000B"/>
                  </a:solidFill>
                  <a:latin typeface="Huawei Sans" panose="020C0503030203020204" pitchFamily="34" charset="0"/>
                </a:rPr>
                <a:t>MPLS VPN (ISP)</a:t>
              </a:r>
              <a:r>
                <a:rPr lang="en-US" sz="1000" dirty="0">
                  <a:solidFill>
                    <a:srgbClr val="C7000B"/>
                  </a:solidFill>
                  <a:latin typeface="Huawei Sans" panose="020C0503030203020204" pitchFamily="34" charset="0"/>
                </a:rPr>
                <a:t> </a:t>
              </a:r>
            </a:p>
          </p:txBody>
        </p:sp>
        <p:sp>
          <p:nvSpPr>
            <p:cNvPr id="61" name="Rectangle 60"/>
            <p:cNvSpPr/>
            <p:nvPr/>
          </p:nvSpPr>
          <p:spPr bwMode="gray">
            <a:xfrm>
              <a:off x="2201767" y="5298596"/>
              <a:ext cx="1958813"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b="1" dirty="0">
                  <a:solidFill>
                    <a:srgbClr val="C7000B"/>
                  </a:solidFill>
                  <a:latin typeface="Huawei Sans" panose="020C0503030203020204" pitchFamily="34" charset="0"/>
                </a:rPr>
                <a:t>MPLS VPN (ISP)</a:t>
              </a:r>
              <a:r>
                <a:rPr lang="en-US" sz="1050" dirty="0">
                  <a:solidFill>
                    <a:srgbClr val="C7000B"/>
                  </a:solidFill>
                  <a:latin typeface="Huawei Sans" panose="020C0503030203020204" pitchFamily="34" charset="0"/>
                </a:rPr>
                <a:t> </a:t>
              </a:r>
            </a:p>
          </p:txBody>
        </p:sp>
        <p:cxnSp>
          <p:nvCxnSpPr>
            <p:cNvPr id="62" name="Straight Connector 61"/>
            <p:cNvCxnSpPr>
              <a:endCxn id="49" idx="0"/>
            </p:cNvCxnSpPr>
            <p:nvPr/>
          </p:nvCxnSpPr>
          <p:spPr bwMode="gray">
            <a:xfrm flipH="1">
              <a:off x="1480167" y="5552034"/>
              <a:ext cx="844210" cy="21786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3" name="Straight Connector 62"/>
            <p:cNvCxnSpPr>
              <a:endCxn id="54" idx="0"/>
            </p:cNvCxnSpPr>
            <p:nvPr/>
          </p:nvCxnSpPr>
          <p:spPr bwMode="gray">
            <a:xfrm>
              <a:off x="2640108" y="5552034"/>
              <a:ext cx="0" cy="21786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4" name="Straight Connector 63"/>
            <p:cNvCxnSpPr>
              <a:endCxn id="56" idx="0"/>
            </p:cNvCxnSpPr>
            <p:nvPr/>
          </p:nvCxnSpPr>
          <p:spPr bwMode="gray">
            <a:xfrm>
              <a:off x="3980560" y="5552034"/>
              <a:ext cx="979430" cy="21816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5" name="Straight Connector 64"/>
            <p:cNvCxnSpPr>
              <a:endCxn id="55" idx="0"/>
            </p:cNvCxnSpPr>
            <p:nvPr/>
          </p:nvCxnSpPr>
          <p:spPr bwMode="gray">
            <a:xfrm flipH="1">
              <a:off x="3800049" y="5552034"/>
              <a:ext cx="492" cy="21786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6" name="Straight Connector 65"/>
            <p:cNvCxnSpPr>
              <a:stCxn id="42" idx="2"/>
              <a:endCxn id="61" idx="0"/>
            </p:cNvCxnSpPr>
            <p:nvPr/>
          </p:nvCxnSpPr>
          <p:spPr bwMode="gray">
            <a:xfrm flipH="1">
              <a:off x="3181174" y="5121146"/>
              <a:ext cx="879" cy="17745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7" name="Straight Connector 66"/>
            <p:cNvCxnSpPr>
              <a:endCxn id="41" idx="2"/>
            </p:cNvCxnSpPr>
            <p:nvPr/>
          </p:nvCxnSpPr>
          <p:spPr bwMode="gray">
            <a:xfrm flipH="1" flipV="1">
              <a:off x="2177744" y="5122065"/>
              <a:ext cx="317856" cy="17653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8" name="Straight Connector 67"/>
            <p:cNvCxnSpPr>
              <a:endCxn id="46" idx="2"/>
            </p:cNvCxnSpPr>
            <p:nvPr/>
          </p:nvCxnSpPr>
          <p:spPr bwMode="gray">
            <a:xfrm flipV="1">
              <a:off x="3757264" y="5121146"/>
              <a:ext cx="433933" cy="17745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69" name="Straight Connector 68"/>
            <p:cNvCxnSpPr>
              <a:stCxn id="59" idx="2"/>
              <a:endCxn id="41" idx="0"/>
            </p:cNvCxnSpPr>
            <p:nvPr/>
          </p:nvCxnSpPr>
          <p:spPr bwMode="gray">
            <a:xfrm>
              <a:off x="1897595" y="4539001"/>
              <a:ext cx="280149" cy="2230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0" name="Straight Connector 69"/>
            <p:cNvCxnSpPr>
              <a:stCxn id="60" idx="2"/>
              <a:endCxn id="41" idx="0"/>
            </p:cNvCxnSpPr>
            <p:nvPr/>
          </p:nvCxnSpPr>
          <p:spPr bwMode="gray">
            <a:xfrm flipH="1">
              <a:off x="2177744" y="4538686"/>
              <a:ext cx="1801346" cy="223379"/>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1" name="Straight Connector 70"/>
            <p:cNvCxnSpPr>
              <a:stCxn id="42" idx="0"/>
              <a:endCxn id="59" idx="2"/>
            </p:cNvCxnSpPr>
            <p:nvPr/>
          </p:nvCxnSpPr>
          <p:spPr bwMode="gray">
            <a:xfrm flipH="1" flipV="1">
              <a:off x="1897595" y="4539001"/>
              <a:ext cx="1284458" cy="22214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2" name="Straight Connector 71"/>
            <p:cNvCxnSpPr>
              <a:stCxn id="42" idx="0"/>
              <a:endCxn id="60" idx="2"/>
            </p:cNvCxnSpPr>
            <p:nvPr/>
          </p:nvCxnSpPr>
          <p:spPr bwMode="gray">
            <a:xfrm flipV="1">
              <a:off x="3182053" y="4538686"/>
              <a:ext cx="797037" cy="22246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3" name="Straight Connector 72"/>
            <p:cNvCxnSpPr>
              <a:stCxn id="46" idx="0"/>
              <a:endCxn id="60" idx="2"/>
            </p:cNvCxnSpPr>
            <p:nvPr/>
          </p:nvCxnSpPr>
          <p:spPr bwMode="gray">
            <a:xfrm flipH="1" flipV="1">
              <a:off x="3979090" y="4538686"/>
              <a:ext cx="212107" cy="22246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4" name="Straight Connector 73"/>
            <p:cNvCxnSpPr>
              <a:stCxn id="46" idx="0"/>
              <a:endCxn id="59" idx="2"/>
            </p:cNvCxnSpPr>
            <p:nvPr/>
          </p:nvCxnSpPr>
          <p:spPr bwMode="gray">
            <a:xfrm flipH="1" flipV="1">
              <a:off x="1897595" y="4539001"/>
              <a:ext cx="2293602" cy="22214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5" name="Straight Connector 74"/>
            <p:cNvCxnSpPr>
              <a:stCxn id="57" idx="2"/>
              <a:endCxn id="59" idx="0"/>
            </p:cNvCxnSpPr>
            <p:nvPr/>
          </p:nvCxnSpPr>
          <p:spPr bwMode="gray">
            <a:xfrm flipH="1">
              <a:off x="1897595" y="4076222"/>
              <a:ext cx="796519" cy="20934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6" name="Straight Connector 75"/>
            <p:cNvCxnSpPr>
              <a:stCxn id="57" idx="2"/>
              <a:endCxn id="60" idx="0"/>
            </p:cNvCxnSpPr>
            <p:nvPr/>
          </p:nvCxnSpPr>
          <p:spPr bwMode="gray">
            <a:xfrm>
              <a:off x="2694114" y="4076222"/>
              <a:ext cx="1284976" cy="20902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7" name="Straight Connector 76"/>
            <p:cNvCxnSpPr>
              <a:stCxn id="59" idx="0"/>
              <a:endCxn id="58" idx="2"/>
            </p:cNvCxnSpPr>
            <p:nvPr/>
          </p:nvCxnSpPr>
          <p:spPr bwMode="gray">
            <a:xfrm flipV="1">
              <a:off x="1897595" y="4076222"/>
              <a:ext cx="1886965" cy="20934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78" name="Straight Connector 77"/>
            <p:cNvCxnSpPr>
              <a:stCxn id="60" idx="0"/>
              <a:endCxn id="58" idx="2"/>
            </p:cNvCxnSpPr>
            <p:nvPr/>
          </p:nvCxnSpPr>
          <p:spPr bwMode="gray">
            <a:xfrm flipH="1" flipV="1">
              <a:off x="3784560" y="4076222"/>
              <a:ext cx="194530" cy="20902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grpSp>
    </p:spTree>
    <p:extLst>
      <p:ext uri="{BB962C8B-B14F-4D97-AF65-F5344CB8AC3E}">
        <p14:creationId xmlns:p14="http://schemas.microsoft.com/office/powerpoint/2010/main" val="119115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7" name="Rectangle 5"/>
          <p:cNvSpPr>
            <a:spLocks noGrp="1" noChangeArrowheads="1"/>
          </p:cNvSpPr>
          <p:nvPr>
            <p:ph type="title"/>
          </p:nvPr>
        </p:nvSpPr>
        <p:spPr bwMode="gray"/>
        <p:txBody>
          <a:bodyPr/>
          <a:lstStyle/>
          <a:p>
            <a:pPr fontAlgn="ctr"/>
            <a:r>
              <a:rPr lang="en-US" dirty="0">
                <a:latin typeface="Huawei Sans" panose="020C0503030203020204" pitchFamily="34" charset="0"/>
              </a:rPr>
              <a:t>Introduction to Enterprise-Built Private Line and VPN</a:t>
            </a:r>
          </a:p>
        </p:txBody>
      </p:sp>
      <p:sp>
        <p:nvSpPr>
          <p:cNvPr id="34" name="文本占位符 33"/>
          <p:cNvSpPr>
            <a:spLocks noGrp="1"/>
          </p:cNvSpPr>
          <p:nvPr>
            <p:ph type="body" sz="quarter" idx="10"/>
          </p:nvPr>
        </p:nvSpPr>
        <p:spPr bwMode="gray"/>
        <p:txBody>
          <a:bodyPr/>
          <a:lstStyle/>
          <a:p>
            <a:pPr algn="l"/>
            <a:r>
              <a:rPr lang="en-US" sz="1400" dirty="0">
                <a:latin typeface="Huawei Sans" panose="020C0503030203020204" pitchFamily="34" charset="0"/>
              </a:rPr>
              <a:t>Enterprises can establish VPNs, such as SSL VPN, DSVPN, and IPsec VPN, through carriers' networks.</a:t>
            </a:r>
            <a:endParaRPr lang="en-US" altLang="zh-CN" sz="1400" dirty="0">
              <a:latin typeface="Huawei Sans" panose="020C0503030203020204" pitchFamily="34" charset="0"/>
            </a:endParaRPr>
          </a:p>
          <a:p>
            <a:pPr algn="l"/>
            <a:r>
              <a:rPr lang="en-US" sz="1400" dirty="0">
                <a:latin typeface="Huawei Sans" panose="020C0503030203020204" pitchFamily="34" charset="0"/>
              </a:rPr>
              <a:t>Some large enterprises have the capability to lay out optical fibers by themselves and can set up enterprise MPLS VPN private lines. However, few enterprises have the capability to lay out optical fibers by themselves.</a:t>
            </a:r>
            <a:endParaRPr lang="en-US" altLang="zh-CN" sz="1400" dirty="0">
              <a:latin typeface="Huawei Sans" panose="020C0503030203020204" pitchFamily="34" charset="0"/>
            </a:endParaRPr>
          </a:p>
          <a:p>
            <a:pPr algn="l"/>
            <a:r>
              <a:rPr lang="en-US" sz="1400" dirty="0">
                <a:latin typeface="Huawei Sans" panose="020C0503030203020204" pitchFamily="34" charset="0"/>
              </a:rPr>
              <a:t>VPNs built by enterprises are more and more widely used because they are cost-effective, easy to expand, and controllable.</a:t>
            </a:r>
            <a:endParaRPr lang="en-US" altLang="zh-CN" sz="1400" dirty="0">
              <a:latin typeface="Huawei Sans" panose="020C0503030203020204" pitchFamily="34" charset="0"/>
            </a:endParaRPr>
          </a:p>
        </p:txBody>
      </p:sp>
      <p:sp>
        <p:nvSpPr>
          <p:cNvPr id="59" name="圆角矩形 75"/>
          <p:cNvSpPr/>
          <p:nvPr/>
        </p:nvSpPr>
        <p:spPr bwMode="gray">
          <a:xfrm>
            <a:off x="827088" y="2841760"/>
            <a:ext cx="514694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200" dirty="0">
                <a:solidFill>
                  <a:srgbClr val="30B5C5"/>
                </a:solidFill>
                <a:latin typeface="Huawei Sans" panose="020C0503030203020204" pitchFamily="34" charset="0"/>
              </a:rPr>
              <a:t>Enterprise-built VPN (VPN of a provincial library)</a:t>
            </a:r>
          </a:p>
        </p:txBody>
      </p:sp>
      <p:sp>
        <p:nvSpPr>
          <p:cNvPr id="60" name="圆角矩形 75"/>
          <p:cNvSpPr/>
          <p:nvPr/>
        </p:nvSpPr>
        <p:spPr bwMode="gray">
          <a:xfrm>
            <a:off x="827088" y="3276047"/>
            <a:ext cx="5146940" cy="280602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圆角矩形 75"/>
          <p:cNvSpPr/>
          <p:nvPr/>
        </p:nvSpPr>
        <p:spPr bwMode="gray">
          <a:xfrm>
            <a:off x="6117291" y="2841760"/>
            <a:ext cx="5268467"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spcBef>
                <a:spcPct val="0"/>
              </a:spcBef>
              <a:spcAft>
                <a:spcPct val="0"/>
              </a:spcAft>
            </a:pPr>
            <a:r>
              <a:rPr lang="en-US" sz="1200" dirty="0">
                <a:solidFill>
                  <a:srgbClr val="30B5C5"/>
                </a:solidFill>
                <a:latin typeface="Huawei Sans" panose="020C0503030203020204" pitchFamily="34" charset="0"/>
              </a:rPr>
              <a:t>Enterprise-built private line (MPLS VPN network of the energy industry)</a:t>
            </a:r>
          </a:p>
        </p:txBody>
      </p:sp>
      <p:sp>
        <p:nvSpPr>
          <p:cNvPr id="76" name="圆角矩形 75"/>
          <p:cNvSpPr/>
          <p:nvPr/>
        </p:nvSpPr>
        <p:spPr bwMode="gray">
          <a:xfrm>
            <a:off x="6117291" y="3276047"/>
            <a:ext cx="5268467" cy="280602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33997" name="Group 1533996"/>
          <p:cNvGrpSpPr/>
          <p:nvPr/>
        </p:nvGrpSpPr>
        <p:grpSpPr bwMode="gray">
          <a:xfrm>
            <a:off x="1065601" y="3561242"/>
            <a:ext cx="4455700" cy="2377720"/>
            <a:chOff x="992228" y="3752482"/>
            <a:chExt cx="4455700" cy="2377720"/>
          </a:xfrm>
        </p:grpSpPr>
        <p:sp>
          <p:nvSpPr>
            <p:cNvPr id="35" name="Rectangle 34"/>
            <p:cNvSpPr/>
            <p:nvPr/>
          </p:nvSpPr>
          <p:spPr bwMode="gray">
            <a:xfrm>
              <a:off x="1743811" y="4762067"/>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County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39" name="Rectangle 38"/>
            <p:cNvSpPr/>
            <p:nvPr/>
          </p:nvSpPr>
          <p:spPr bwMode="gray">
            <a:xfrm>
              <a:off x="2748120" y="4761148"/>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County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0" name="Rectangle 39"/>
            <p:cNvSpPr/>
            <p:nvPr/>
          </p:nvSpPr>
          <p:spPr bwMode="gray">
            <a:xfrm>
              <a:off x="3757264" y="4761148"/>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County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1" name="Rectangle 40"/>
            <p:cNvSpPr/>
            <p:nvPr/>
          </p:nvSpPr>
          <p:spPr bwMode="gray">
            <a:xfrm>
              <a:off x="992228" y="5769897"/>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Community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8" name="Rectangle 47"/>
            <p:cNvSpPr/>
            <p:nvPr/>
          </p:nvSpPr>
          <p:spPr bwMode="gray">
            <a:xfrm>
              <a:off x="2152169" y="5769897"/>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Community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49" name="Rectangle 48"/>
            <p:cNvSpPr/>
            <p:nvPr/>
          </p:nvSpPr>
          <p:spPr bwMode="gray">
            <a:xfrm>
              <a:off x="3312110" y="5769897"/>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Community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50" name="Rectangle 49"/>
            <p:cNvSpPr/>
            <p:nvPr/>
          </p:nvSpPr>
          <p:spPr bwMode="gray">
            <a:xfrm>
              <a:off x="4472051" y="5770202"/>
              <a:ext cx="975877"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Community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61" name="Rectangle 60"/>
            <p:cNvSpPr/>
            <p:nvPr/>
          </p:nvSpPr>
          <p:spPr bwMode="gray">
            <a:xfrm>
              <a:off x="2260181" y="3752482"/>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City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62" name="Rectangle 61"/>
            <p:cNvSpPr/>
            <p:nvPr/>
          </p:nvSpPr>
          <p:spPr bwMode="gray">
            <a:xfrm>
              <a:off x="3350627" y="3752482"/>
              <a:ext cx="867865"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City library</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71" name="Rectangle 70"/>
            <p:cNvSpPr/>
            <p:nvPr/>
          </p:nvSpPr>
          <p:spPr bwMode="gray">
            <a:xfrm>
              <a:off x="1500799" y="4285563"/>
              <a:ext cx="1512847"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b="1" dirty="0">
                  <a:solidFill>
                    <a:srgbClr val="C7000B"/>
                  </a:solidFill>
                  <a:latin typeface="Huawei Sans" panose="020C0503030203020204" pitchFamily="34" charset="0"/>
                </a:rPr>
                <a:t>GRE over IPsec</a:t>
              </a:r>
              <a:endParaRPr lang="en-US" altLang="zh-CN" sz="1100" b="1" dirty="0">
                <a:solidFill>
                  <a:srgbClr val="C7000B"/>
                </a:solidFill>
                <a:latin typeface="Huawei Sans" panose="020C0503030203020204" pitchFamily="34" charset="0"/>
              </a:endParaRPr>
            </a:p>
          </p:txBody>
        </p:sp>
        <p:sp>
          <p:nvSpPr>
            <p:cNvPr id="72" name="Rectangle 71"/>
            <p:cNvSpPr/>
            <p:nvPr/>
          </p:nvSpPr>
          <p:spPr bwMode="gray">
            <a:xfrm>
              <a:off x="3256984" y="4285248"/>
              <a:ext cx="1615797"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MPLS VPN (ISP)</a:t>
              </a:r>
            </a:p>
          </p:txBody>
        </p:sp>
        <p:sp>
          <p:nvSpPr>
            <p:cNvPr id="74" name="Rectangle 73"/>
            <p:cNvSpPr/>
            <p:nvPr/>
          </p:nvSpPr>
          <p:spPr bwMode="gray">
            <a:xfrm>
              <a:off x="2201767" y="5298596"/>
              <a:ext cx="1958813"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MPLS VPN (ISP)</a:t>
              </a:r>
            </a:p>
          </p:txBody>
        </p:sp>
        <p:cxnSp>
          <p:nvCxnSpPr>
            <p:cNvPr id="77" name="Straight Connector 76"/>
            <p:cNvCxnSpPr>
              <a:endCxn id="41" idx="0"/>
            </p:cNvCxnSpPr>
            <p:nvPr/>
          </p:nvCxnSpPr>
          <p:spPr bwMode="gray">
            <a:xfrm flipH="1">
              <a:off x="1480167" y="5552034"/>
              <a:ext cx="844210" cy="21786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81" name="Straight Connector 80"/>
            <p:cNvCxnSpPr>
              <a:endCxn id="48" idx="0"/>
            </p:cNvCxnSpPr>
            <p:nvPr/>
          </p:nvCxnSpPr>
          <p:spPr bwMode="gray">
            <a:xfrm>
              <a:off x="2640108" y="5552034"/>
              <a:ext cx="0" cy="21786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82" name="Straight Connector 81"/>
            <p:cNvCxnSpPr>
              <a:endCxn id="50" idx="0"/>
            </p:cNvCxnSpPr>
            <p:nvPr/>
          </p:nvCxnSpPr>
          <p:spPr bwMode="gray">
            <a:xfrm>
              <a:off x="3980560" y="5552034"/>
              <a:ext cx="979430" cy="21816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83" name="Straight Connector 82"/>
            <p:cNvCxnSpPr>
              <a:endCxn id="49" idx="0"/>
            </p:cNvCxnSpPr>
            <p:nvPr/>
          </p:nvCxnSpPr>
          <p:spPr bwMode="gray">
            <a:xfrm flipH="1">
              <a:off x="3800049" y="5552034"/>
              <a:ext cx="492" cy="21786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84" name="Straight Connector 83"/>
            <p:cNvCxnSpPr>
              <a:stCxn id="39" idx="2"/>
              <a:endCxn id="74" idx="0"/>
            </p:cNvCxnSpPr>
            <p:nvPr/>
          </p:nvCxnSpPr>
          <p:spPr bwMode="gray">
            <a:xfrm flipH="1">
              <a:off x="3181174" y="5121148"/>
              <a:ext cx="879" cy="17744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86" name="Straight Connector 85"/>
            <p:cNvCxnSpPr>
              <a:endCxn id="35" idx="2"/>
            </p:cNvCxnSpPr>
            <p:nvPr/>
          </p:nvCxnSpPr>
          <p:spPr bwMode="gray">
            <a:xfrm flipH="1" flipV="1">
              <a:off x="2177744" y="5122067"/>
              <a:ext cx="317856" cy="17653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89" name="Straight Connector 88"/>
            <p:cNvCxnSpPr>
              <a:endCxn id="40" idx="2"/>
            </p:cNvCxnSpPr>
            <p:nvPr/>
          </p:nvCxnSpPr>
          <p:spPr bwMode="gray">
            <a:xfrm flipV="1">
              <a:off x="3757264" y="5121148"/>
              <a:ext cx="433933" cy="17744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92" name="Straight Connector 91"/>
            <p:cNvCxnSpPr>
              <a:stCxn id="71" idx="2"/>
              <a:endCxn id="35" idx="0"/>
            </p:cNvCxnSpPr>
            <p:nvPr/>
          </p:nvCxnSpPr>
          <p:spPr bwMode="gray">
            <a:xfrm flipH="1">
              <a:off x="2177744" y="4539001"/>
              <a:ext cx="79479" cy="22306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95" name="Straight Connector 94"/>
            <p:cNvCxnSpPr>
              <a:cxnSpLocks/>
              <a:stCxn id="72" idx="2"/>
              <a:endCxn id="35" idx="0"/>
            </p:cNvCxnSpPr>
            <p:nvPr/>
          </p:nvCxnSpPr>
          <p:spPr bwMode="gray">
            <a:xfrm flipH="1">
              <a:off x="2177744" y="4538686"/>
              <a:ext cx="1887139" cy="22338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98" name="Straight Connector 97"/>
            <p:cNvCxnSpPr>
              <a:stCxn id="39" idx="0"/>
              <a:endCxn id="71" idx="2"/>
            </p:cNvCxnSpPr>
            <p:nvPr/>
          </p:nvCxnSpPr>
          <p:spPr bwMode="gray">
            <a:xfrm flipH="1" flipV="1">
              <a:off x="2257223" y="4539001"/>
              <a:ext cx="924830" cy="22214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1" name="Straight Connector 100"/>
            <p:cNvCxnSpPr>
              <a:cxnSpLocks/>
              <a:stCxn id="39" idx="0"/>
              <a:endCxn id="72" idx="2"/>
            </p:cNvCxnSpPr>
            <p:nvPr/>
          </p:nvCxnSpPr>
          <p:spPr bwMode="gray">
            <a:xfrm flipV="1">
              <a:off x="3182053" y="4538686"/>
              <a:ext cx="882830" cy="22246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4" name="Straight Connector 103"/>
            <p:cNvCxnSpPr>
              <a:cxnSpLocks/>
              <a:stCxn id="40" idx="0"/>
              <a:endCxn id="72" idx="2"/>
            </p:cNvCxnSpPr>
            <p:nvPr/>
          </p:nvCxnSpPr>
          <p:spPr bwMode="gray">
            <a:xfrm flipH="1" flipV="1">
              <a:off x="4064883" y="4538686"/>
              <a:ext cx="126314" cy="22246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7" name="Straight Connector 106"/>
            <p:cNvCxnSpPr>
              <a:stCxn id="40" idx="0"/>
              <a:endCxn id="71" idx="2"/>
            </p:cNvCxnSpPr>
            <p:nvPr/>
          </p:nvCxnSpPr>
          <p:spPr bwMode="gray">
            <a:xfrm flipH="1" flipV="1">
              <a:off x="2257223" y="4539001"/>
              <a:ext cx="1933974" cy="22214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0" name="Straight Connector 109"/>
            <p:cNvCxnSpPr>
              <a:stCxn id="61" idx="2"/>
              <a:endCxn id="71" idx="0"/>
            </p:cNvCxnSpPr>
            <p:nvPr/>
          </p:nvCxnSpPr>
          <p:spPr bwMode="gray">
            <a:xfrm flipH="1">
              <a:off x="2257223" y="4112482"/>
              <a:ext cx="436891" cy="17308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3" name="Straight Connector 112"/>
            <p:cNvCxnSpPr>
              <a:cxnSpLocks/>
              <a:stCxn id="61" idx="2"/>
              <a:endCxn id="72" idx="0"/>
            </p:cNvCxnSpPr>
            <p:nvPr/>
          </p:nvCxnSpPr>
          <p:spPr bwMode="gray">
            <a:xfrm>
              <a:off x="2694114" y="4112482"/>
              <a:ext cx="1370769" cy="17276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6" name="Straight Connector 115"/>
            <p:cNvCxnSpPr>
              <a:stCxn id="71" idx="0"/>
              <a:endCxn id="62" idx="2"/>
            </p:cNvCxnSpPr>
            <p:nvPr/>
          </p:nvCxnSpPr>
          <p:spPr bwMode="gray">
            <a:xfrm flipV="1">
              <a:off x="2257223" y="4112482"/>
              <a:ext cx="1527337" cy="17308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19" name="Straight Connector 118"/>
            <p:cNvCxnSpPr>
              <a:cxnSpLocks/>
              <a:stCxn id="72" idx="0"/>
              <a:endCxn id="62" idx="2"/>
            </p:cNvCxnSpPr>
            <p:nvPr/>
          </p:nvCxnSpPr>
          <p:spPr bwMode="gray">
            <a:xfrm flipH="1" flipV="1">
              <a:off x="3784560" y="4112482"/>
              <a:ext cx="280323" cy="172766"/>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grpSp>
      <p:grpSp>
        <p:nvGrpSpPr>
          <p:cNvPr id="1533998" name="Group 1533997"/>
          <p:cNvGrpSpPr/>
          <p:nvPr/>
        </p:nvGrpSpPr>
        <p:grpSpPr bwMode="gray">
          <a:xfrm>
            <a:off x="6220904" y="3561796"/>
            <a:ext cx="5094222" cy="2377074"/>
            <a:chOff x="6392119" y="3753036"/>
            <a:chExt cx="5094222" cy="2377074"/>
          </a:xfrm>
        </p:grpSpPr>
        <p:sp>
          <p:nvSpPr>
            <p:cNvPr id="122" name="Rectangle 121"/>
            <p:cNvSpPr/>
            <p:nvPr/>
          </p:nvSpPr>
          <p:spPr bwMode="gray">
            <a:xfrm>
              <a:off x="7609073" y="4725994"/>
              <a:ext cx="122400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Provincial backbone network</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23" name="Rectangle 122"/>
            <p:cNvSpPr/>
            <p:nvPr/>
          </p:nvSpPr>
          <p:spPr bwMode="gray">
            <a:xfrm>
              <a:off x="9196582" y="4725994"/>
              <a:ext cx="122400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Provincial backbone network</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25" name="Rectangle 124"/>
            <p:cNvSpPr/>
            <p:nvPr/>
          </p:nvSpPr>
          <p:spPr bwMode="gray">
            <a:xfrm>
              <a:off x="8279928" y="3753036"/>
              <a:ext cx="135743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National backbone network</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26" name="Rectangle 125"/>
            <p:cNvSpPr/>
            <p:nvPr/>
          </p:nvSpPr>
          <p:spPr bwMode="gray">
            <a:xfrm>
              <a:off x="6392119" y="5770110"/>
              <a:ext cx="104400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Municipal service network</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27" name="Rectangle 126"/>
            <p:cNvSpPr/>
            <p:nvPr/>
          </p:nvSpPr>
          <p:spPr bwMode="gray">
            <a:xfrm>
              <a:off x="7742193" y="5770110"/>
              <a:ext cx="104400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ctr"/>
              <a:r>
                <a:rPr lang="en-US" sz="1050" dirty="0">
                  <a:solidFill>
                    <a:schemeClr val="bg1"/>
                  </a:solidFill>
                  <a:latin typeface="Huawei Sans" panose="020C0503030203020204" pitchFamily="34" charset="0"/>
                </a:rPr>
                <a:t>Municipal service network</a:t>
              </a:r>
            </a:p>
          </p:txBody>
        </p:sp>
        <p:sp>
          <p:nvSpPr>
            <p:cNvPr id="128" name="Rectangle 127"/>
            <p:cNvSpPr/>
            <p:nvPr/>
          </p:nvSpPr>
          <p:spPr bwMode="gray">
            <a:xfrm>
              <a:off x="9092267" y="5770110"/>
              <a:ext cx="104400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50" dirty="0">
                  <a:solidFill>
                    <a:schemeClr val="bg1"/>
                  </a:solidFill>
                  <a:latin typeface="Huawei Sans" panose="020C0503030203020204" pitchFamily="34" charset="0"/>
                </a:rPr>
                <a:t>Municipal service network</a:t>
              </a:r>
              <a:endParaRPr kumimoji="0" lang="en-US" altLang="zh-CN" sz="1050" b="0" i="0" u="none" strike="noStrike" cap="none" normalizeH="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129" name="Rectangle 128"/>
            <p:cNvSpPr/>
            <p:nvPr/>
          </p:nvSpPr>
          <p:spPr bwMode="gray">
            <a:xfrm>
              <a:off x="10442341" y="5770110"/>
              <a:ext cx="1044000" cy="360000"/>
            </a:xfrm>
            <a:prstGeom prst="rect">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pPr algn="ctr" fontAlgn="ctr"/>
              <a:r>
                <a:rPr lang="en-US" sz="1050" dirty="0">
                  <a:solidFill>
                    <a:schemeClr val="bg1"/>
                  </a:solidFill>
                  <a:latin typeface="Huawei Sans" panose="020C0503030203020204" pitchFamily="34" charset="0"/>
                </a:rPr>
                <a:t>Municipal service network</a:t>
              </a:r>
            </a:p>
          </p:txBody>
        </p:sp>
        <p:sp>
          <p:nvSpPr>
            <p:cNvPr id="130" name="Rectangle 129"/>
            <p:cNvSpPr/>
            <p:nvPr/>
          </p:nvSpPr>
          <p:spPr bwMode="gray">
            <a:xfrm>
              <a:off x="7947928" y="5258429"/>
              <a:ext cx="1958813"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MPLS VPN (self-built)</a:t>
              </a:r>
            </a:p>
          </p:txBody>
        </p:sp>
        <p:sp>
          <p:nvSpPr>
            <p:cNvPr id="131" name="Rectangle 130"/>
            <p:cNvSpPr/>
            <p:nvPr/>
          </p:nvSpPr>
          <p:spPr bwMode="gray">
            <a:xfrm>
              <a:off x="7979235" y="4226771"/>
              <a:ext cx="1958813" cy="253438"/>
            </a:xfrm>
            <a:prstGeom prst="rect">
              <a:avLst/>
            </a:prstGeom>
            <a:solidFill>
              <a:schemeClr val="bg1"/>
            </a:solid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MPLS VPN (self-built)</a:t>
              </a:r>
            </a:p>
          </p:txBody>
        </p:sp>
        <p:cxnSp>
          <p:nvCxnSpPr>
            <p:cNvPr id="137" name="Straight Connector 136"/>
            <p:cNvCxnSpPr>
              <a:stCxn id="131" idx="0"/>
              <a:endCxn id="125" idx="2"/>
            </p:cNvCxnSpPr>
            <p:nvPr/>
          </p:nvCxnSpPr>
          <p:spPr bwMode="gray">
            <a:xfrm flipV="1">
              <a:off x="8958642" y="4113036"/>
              <a:ext cx="1" cy="11373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40" name="Straight Connector 139"/>
            <p:cNvCxnSpPr>
              <a:stCxn id="122" idx="0"/>
            </p:cNvCxnSpPr>
            <p:nvPr/>
          </p:nvCxnSpPr>
          <p:spPr bwMode="gray">
            <a:xfrm flipH="1" flipV="1">
              <a:off x="8159043" y="4475802"/>
              <a:ext cx="0" cy="25019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43" name="Straight Connector 142"/>
            <p:cNvCxnSpPr>
              <a:stCxn id="123" idx="0"/>
            </p:cNvCxnSpPr>
            <p:nvPr/>
          </p:nvCxnSpPr>
          <p:spPr bwMode="gray">
            <a:xfrm flipH="1" flipV="1">
              <a:off x="9684522" y="4475802"/>
              <a:ext cx="0" cy="25019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46" name="Straight Connector 145"/>
            <p:cNvCxnSpPr>
              <a:endCxn id="122" idx="2"/>
            </p:cNvCxnSpPr>
            <p:nvPr/>
          </p:nvCxnSpPr>
          <p:spPr bwMode="gray">
            <a:xfrm flipV="1">
              <a:off x="8159043" y="5085994"/>
              <a:ext cx="0" cy="16029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48" name="Straight Connector 147"/>
            <p:cNvCxnSpPr>
              <a:endCxn id="123" idx="2"/>
            </p:cNvCxnSpPr>
            <p:nvPr/>
          </p:nvCxnSpPr>
          <p:spPr bwMode="gray">
            <a:xfrm flipV="1">
              <a:off x="9684521" y="5085994"/>
              <a:ext cx="0" cy="15878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50" name="Straight Connector 149"/>
            <p:cNvCxnSpPr>
              <a:stCxn id="126" idx="0"/>
            </p:cNvCxnSpPr>
            <p:nvPr/>
          </p:nvCxnSpPr>
          <p:spPr bwMode="gray">
            <a:xfrm flipV="1">
              <a:off x="6914119" y="5511868"/>
              <a:ext cx="1162101" cy="25824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53" name="Straight Connector 152"/>
            <p:cNvCxnSpPr>
              <a:stCxn id="127" idx="0"/>
            </p:cNvCxnSpPr>
            <p:nvPr/>
          </p:nvCxnSpPr>
          <p:spPr bwMode="gray">
            <a:xfrm flipH="1" flipV="1">
              <a:off x="8258708" y="5524012"/>
              <a:ext cx="0" cy="24609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56" name="Straight Connector 155"/>
            <p:cNvCxnSpPr>
              <a:stCxn id="128" idx="0"/>
            </p:cNvCxnSpPr>
            <p:nvPr/>
          </p:nvCxnSpPr>
          <p:spPr bwMode="gray">
            <a:xfrm flipV="1">
              <a:off x="9614267" y="5511022"/>
              <a:ext cx="0" cy="25908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58" name="Straight Connector 157"/>
            <p:cNvCxnSpPr>
              <a:stCxn id="129" idx="0"/>
            </p:cNvCxnSpPr>
            <p:nvPr/>
          </p:nvCxnSpPr>
          <p:spPr bwMode="gray">
            <a:xfrm flipH="1" flipV="1">
              <a:off x="9754907" y="5524012"/>
              <a:ext cx="1209434" cy="24609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grpSp>
    </p:spTree>
    <p:extLst>
      <p:ext uri="{BB962C8B-B14F-4D97-AF65-F5344CB8AC3E}">
        <p14:creationId xmlns:p14="http://schemas.microsoft.com/office/powerpoint/2010/main" val="15997661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Traditional Interconnection Solution for Enterprise WANs</a:t>
            </a:r>
          </a:p>
          <a:p>
            <a:r>
              <a:rPr lang="en-US" b="1" dirty="0">
                <a:latin typeface="Huawei Sans" panose="020C0503030203020204" pitchFamily="34" charset="0"/>
              </a:rPr>
              <a:t>Application of Enterprise WAN Interconnection Technologies</a:t>
            </a:r>
            <a:endParaRPr lang="en-US" altLang="zh-CN" dirty="0">
              <a:latin typeface="Huawei Sans" panose="020C0503030203020204" pitchFamily="34" charset="0"/>
            </a:endParaRPr>
          </a:p>
          <a:p>
            <a:pPr marL="809625" lvl="1" indent="-361950">
              <a:buSzPct val="60000"/>
              <a:buFont typeface="Wingdings" panose="05000000000000000000" pitchFamily="2" charset="2"/>
              <a:buChar char="n"/>
            </a:pPr>
            <a:r>
              <a:rPr lang="en-US" dirty="0">
                <a:latin typeface="Huawei Sans" panose="020C0503030203020204" pitchFamily="34" charset="0"/>
              </a:rPr>
              <a:t>Private Line Technologies and Application Scenarios</a:t>
            </a:r>
          </a:p>
          <a:p>
            <a:pPr marL="809625" lvl="1" indent="-361950"/>
            <a:r>
              <a:rPr lang="en-US" dirty="0">
                <a:solidFill>
                  <a:schemeClr val="bg1">
                    <a:lumMod val="50000"/>
                  </a:schemeClr>
                </a:solidFill>
                <a:latin typeface="Huawei Sans" panose="020C0503030203020204" pitchFamily="34" charset="0"/>
              </a:rPr>
              <a:t>VPN Technologies and Application Scenarios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Application Scenarios of SD-WAN</a:t>
            </a:r>
          </a:p>
        </p:txBody>
      </p:sp>
    </p:spTree>
    <p:extLst>
      <p:ext uri="{BB962C8B-B14F-4D97-AF65-F5344CB8AC3E}">
        <p14:creationId xmlns:p14="http://schemas.microsoft.com/office/powerpoint/2010/main" val="2466570397"/>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Arial"/>
        <a:ea typeface="方正兰亭黑简体"/>
        <a:cs typeface=""/>
      </a:majorFont>
      <a:minorFont>
        <a:latin typeface="Arial"/>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Arial"/>
        <a:ea typeface="方正兰亭黑简体"/>
        <a:cs typeface=""/>
      </a:majorFont>
      <a:minorFont>
        <a:latin typeface="Arial"/>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Arial"/>
        <a:ea typeface="方正兰亭黑简体"/>
        <a:cs typeface=""/>
      </a:majorFont>
      <a:minorFont>
        <a:latin typeface="Arial"/>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B6FBAA-9441-459D-8C55-9516F38631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60F2-6186-408B-A0DC-5CA5E58B604F}">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microsoft.com/office/2006/documentManagement/types"/>
    <ds:schemaRef ds:uri="475f1e55-3009-46d8-9566-5d569a2b3a98"/>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EDE263F-0510-4442-823E-69B63ECB6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2661</TotalTime>
  <Words>4942</Words>
  <Application>Microsoft Office PowerPoint</Application>
  <PresentationFormat>Widescreen</PresentationFormat>
  <Paragraphs>741</Paragraphs>
  <Slides>40</Slides>
  <Notes>40</Notes>
  <HiddenSlides>1</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40</vt:i4>
      </vt:variant>
    </vt:vector>
  </HeadingPairs>
  <TitlesOfParts>
    <vt:vector size="48" baseType="lpstr">
      <vt:lpstr>微软雅黑</vt:lpstr>
      <vt:lpstr>Arial</vt:lpstr>
      <vt:lpstr>Huawei Sans</vt:lpstr>
      <vt:lpstr>Wingdings</vt:lpstr>
      <vt:lpstr>1_标题页模板</vt:lpstr>
      <vt:lpstr>2_功能页模板</vt:lpstr>
      <vt:lpstr>3_内容页模板</vt:lpstr>
      <vt:lpstr>4_感谢页模板</vt:lpstr>
      <vt:lpstr>WAN Interconnection Technologies and Typical Scenarios of Enterprise Networks</vt:lpstr>
      <vt:lpstr>PowerPoint Presentation</vt:lpstr>
      <vt:lpstr>PowerPoint Presentation</vt:lpstr>
      <vt:lpstr>PowerPoint Presentation</vt:lpstr>
      <vt:lpstr>Typical WAN Interconnection Architecture of an Enterprise Network</vt:lpstr>
      <vt:lpstr>Comparison Between Private Line and VPN Technologies</vt:lpstr>
      <vt:lpstr>Introduction to Carriers' Private Lines</vt:lpstr>
      <vt:lpstr>Introduction to Enterprise-Built Private Line and VPN</vt:lpstr>
      <vt:lpstr>PowerPoint Presentation</vt:lpstr>
      <vt:lpstr>Overview of Private Line Technologies</vt:lpstr>
      <vt:lpstr>Introduction to Bare Optical Fibers</vt:lpstr>
      <vt:lpstr>Application Scenario of Bare Optical Fibers</vt:lpstr>
      <vt:lpstr>Introduction to SDH/MSTP/WDM Private Lines</vt:lpstr>
      <vt:lpstr>Application Scenarios of SDH/MSTP/WDM Private Lines</vt:lpstr>
      <vt:lpstr>MPLS VPN Private Line</vt:lpstr>
      <vt:lpstr>Application Scenario of MPLS VPN</vt:lpstr>
      <vt:lpstr>PowerPoint Presentation</vt:lpstr>
      <vt:lpstr>Overview of VPN Technologies</vt:lpstr>
      <vt:lpstr>Access VPN Overview</vt:lpstr>
      <vt:lpstr>PPTP Overview</vt:lpstr>
      <vt:lpstr>L2F Overview</vt:lpstr>
      <vt:lpstr>L2TP Overview</vt:lpstr>
      <vt:lpstr>Application of Access VPN on the Live Network</vt:lpstr>
      <vt:lpstr>Intranet VPN Overview</vt:lpstr>
      <vt:lpstr>GRE Overview</vt:lpstr>
      <vt:lpstr>PowerPoint Presentation</vt:lpstr>
      <vt:lpstr>Overview of GRE over IPsec</vt:lpstr>
      <vt:lpstr>DSVPN Overview</vt:lpstr>
      <vt:lpstr>Application of Intranet VPN on the Live Network</vt:lpstr>
      <vt:lpstr>Extranet VPN Overview</vt:lpstr>
      <vt:lpstr>SSL VPN Overview</vt:lpstr>
      <vt:lpstr>Application of Extranet VPN</vt:lpstr>
      <vt:lpstr>PowerPoint Presentation</vt:lpstr>
      <vt:lpstr>SD-WAN Technology Review</vt:lpstr>
      <vt:lpstr>Enterprise-built SD-WAN Scenario</vt:lpstr>
      <vt:lpstr>MSP-built SD-WAN Scenario</vt:lpstr>
      <vt:lpstr>Carrier-built SD-WAN Scenario</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Yacine Benbelkacem</cp:lastModifiedBy>
  <cp:revision>190</cp:revision>
  <cp:lastPrinted>2020-07-31T09:33:18Z</cp:lastPrinted>
  <dcterms:created xsi:type="dcterms:W3CDTF">2018-11-29T10:16:29Z</dcterms:created>
  <dcterms:modified xsi:type="dcterms:W3CDTF">2023-10-05T10:04:08Z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(3)fZ9Nb4G1Xl0jH0RQByM0+6NdaRv7+SKx8n6MsDPKcOUrO/6OoaHWkEJ7SC+XYE3kESj212E3
guAP/AcsCzRo7bGHcbqLSsbV+4s+RnmykCLFaIHtNS+NcANpE7quNPPOEg4ZLB4OMfBuGafO
CBnLlGwwtYOKvq/C3iaPEUvxmsFBsnheG8jgMO0yXWAweaoEHMVwg8s+qmu8uPnEkG+ZMGEd
svV8Ofk1jqEEsT6N2A</vt:lpwstr>
  </property>
  <property fmtid="{D5CDD505-2E9C-101B-9397-08002B2CF9AE}" pid="3" name="_2015_ms_pID_7253431">
    <vt:lpwstr>pwzjmyW6xWdusJoEZjYpbEMbQOw7FAwMbnD/QuTO0breDjusIx0FtZ
CpVigTryLRwWxD2u+dUbgwIATFYDLUQ79/jV+vJ1MG0APyEQs8VQCP/oBWdz57mSIAsQxxgL
RjytUaJixSbX3H/3sOSBesISF8i/9HGB38g9FPt2fwbUZoiHI8QGSsrDfBvbVR8pV2tvBk6H
VvEWFY4NDioy5pHDmvRrQjvXtrEHlnpCAgst</vt:lpwstr>
  </property>
  <property fmtid="{D5CDD505-2E9C-101B-9397-08002B2CF9AE}" pid="4" name="_2015_ms_pID_7253432">
    <vt:lpwstr>VMzJMryWOIhv4zQFxitw9oI=</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1610782375</vt:lpwstr>
  </property>
</Properties>
</file>