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32"/>
  </p:notesMasterIdLst>
  <p:handoutMasterIdLst>
    <p:handoutMasterId r:id="rId33"/>
  </p:handoutMasterIdLst>
  <p:sldIdLst>
    <p:sldId id="1381" r:id="rId8"/>
    <p:sldId id="1382" r:id="rId9"/>
    <p:sldId id="1383" r:id="rId10"/>
    <p:sldId id="1384" r:id="rId11"/>
    <p:sldId id="1385" r:id="rId12"/>
    <p:sldId id="1387" r:id="rId13"/>
    <p:sldId id="1386" r:id="rId14"/>
    <p:sldId id="1388" r:id="rId15"/>
    <p:sldId id="1389" r:id="rId16"/>
    <p:sldId id="1390" r:id="rId17"/>
    <p:sldId id="1391" r:id="rId18"/>
    <p:sldId id="1394" r:id="rId19"/>
    <p:sldId id="1395" r:id="rId20"/>
    <p:sldId id="1392" r:id="rId21"/>
    <p:sldId id="1396" r:id="rId22"/>
    <p:sldId id="1393" r:id="rId23"/>
    <p:sldId id="1397" r:id="rId24"/>
    <p:sldId id="1398" r:id="rId25"/>
    <p:sldId id="1399" r:id="rId26"/>
    <p:sldId id="1400" r:id="rId27"/>
    <p:sldId id="1401" r:id="rId28"/>
    <p:sldId id="1402" r:id="rId29"/>
    <p:sldId id="1403" r:id="rId30"/>
    <p:sldId id="1204" r:id="rId31"/>
  </p:sldIdLst>
  <p:sldSz cx="12192000" cy="6858000"/>
  <p:notesSz cx="7010400" cy="9296400"/>
  <p:defaultTextStyle>
    <a:defPPr>
      <a:defRPr lang="en-US"/>
    </a:defPPr>
    <a:lvl1pPr marL="0" algn="l" defTabSz="914478" rtl="0" eaLnBrk="1" latinLnBrk="0" hangingPunct="1">
      <a:defRPr sz="1800" kern="1200">
        <a:solidFill>
          <a:schemeClr val="tx1"/>
        </a:solidFill>
        <a:latin typeface="Arial"/>
        <a:ea typeface="+mn-ea"/>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u Monk" initials="WM" lastIdx="2" clrIdx="0">
    <p:extLst>
      <p:ext uri="{19B8F6BF-5375-455C-9EA6-DF929625EA0E}">
        <p15:presenceInfo xmlns:p15="http://schemas.microsoft.com/office/powerpoint/2012/main" userId="cd7b699acb0cb86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404040"/>
    <a:srgbClr val="EBEBEB"/>
    <a:srgbClr val="151515"/>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963" autoAdjust="0"/>
  </p:normalViewPr>
  <p:slideViewPr>
    <p:cSldViewPr snapToGrid="0" snapToObjects="1">
      <p:cViewPr varScale="1">
        <p:scale>
          <a:sx n="64" d="100"/>
          <a:sy n="64" d="100"/>
        </p:scale>
        <p:origin x="97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2" d="100"/>
          <a:sy n="92" d="100"/>
        </p:scale>
        <p:origin x="3684" y="90"/>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10/5/2023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latin typeface="Huawei Sans" panose="020C0503030203020204" pitchFamily="34" charset="0"/>
            </a:endParaRPr>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5211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1964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1798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You can enable or disable checksum verification on both ends of a tunnel in actual applications. If checksum verification is enabled on the local end and disabled on the remote end, the local end does not check checksum values of received packets, but checks checksum values of packets to be sent. If checksum verification is disabled on the local end and enabled on the remote end, the local end checks checksum values of received packets, but does not check checksum values of packets to be sent.</a:t>
            </a:r>
            <a:endParaRPr 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241794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This field identifies traffic in a tunnel. Packets of the same traffic use the same key. During packet decapsulation, GRE identifies data packets of the same traffic based on the key. Packets will pass verification only when the two ends of the tunnel use the same Key field. If packets fail the verification, they will be discarded. Successful authentication requires that both ends are either configured with the same Key field or not configured with the Key field.</a:t>
            </a:r>
            <a:endParaRPr 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80462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454148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79420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806976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69110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96614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15285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41934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96780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07368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dirty="0"/>
              <a:t>1. ABC</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987570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41290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5365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16042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8213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7841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89231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Description of fields in a GRE header:</a:t>
            </a:r>
            <a:endParaRPr lang="en-US" dirty="0"/>
          </a:p>
        </p:txBody>
      </p:sp>
      <p:graphicFrame>
        <p:nvGraphicFramePr>
          <p:cNvPr id="4" name="Table 4">
            <a:extLst>
              <a:ext uri="{FF2B5EF4-FFF2-40B4-BE49-F238E27FC236}">
                <a16:creationId xmlns:a16="http://schemas.microsoft.com/office/drawing/2014/main" id="{EF79E7BA-4168-43B2-8FBC-A9CE034CF5B3}"/>
              </a:ext>
            </a:extLst>
          </p:cNvPr>
          <p:cNvGraphicFramePr>
            <a:graphicFrameLocks noGrp="1"/>
          </p:cNvGraphicFramePr>
          <p:nvPr>
            <p:extLst>
              <p:ext uri="{D42A27DB-BD31-4B8C-83A1-F6EECF244321}">
                <p14:modId xmlns:p14="http://schemas.microsoft.com/office/powerpoint/2010/main" val="2800925504"/>
              </p:ext>
            </p:extLst>
          </p:nvPr>
        </p:nvGraphicFramePr>
        <p:xfrm>
          <a:off x="742950" y="4648200"/>
          <a:ext cx="5634990" cy="4377690"/>
        </p:xfrm>
        <a:graphic>
          <a:graphicData uri="http://schemas.openxmlformats.org/drawingml/2006/table">
            <a:tbl>
              <a:tblPr firstRow="1" bandRow="1">
                <a:tableStyleId>{5C22544A-7EE6-4342-B048-85BDC9FD1C3A}</a:tableStyleId>
              </a:tblPr>
              <a:tblGrid>
                <a:gridCol w="798928">
                  <a:extLst>
                    <a:ext uri="{9D8B030D-6E8A-4147-A177-3AD203B41FA5}">
                      <a16:colId xmlns:a16="http://schemas.microsoft.com/office/drawing/2014/main" val="1997467779"/>
                    </a:ext>
                  </a:extLst>
                </a:gridCol>
                <a:gridCol w="4836062">
                  <a:extLst>
                    <a:ext uri="{9D8B030D-6E8A-4147-A177-3AD203B41FA5}">
                      <a16:colId xmlns:a16="http://schemas.microsoft.com/office/drawing/2014/main" val="1318467302"/>
                    </a:ext>
                  </a:extLst>
                </a:gridCol>
              </a:tblGrid>
              <a:tr h="187805">
                <a:tc>
                  <a:txBody>
                    <a:bodyPr/>
                    <a:lstStyle/>
                    <a:p>
                      <a:pPr algn="l"/>
                      <a:r>
                        <a:rPr lang="en-US" altLang="zh-CN" sz="1100" b="1" baseline="0" dirty="0">
                          <a:solidFill>
                            <a:sysClr val="windowText" lastClr="000000"/>
                          </a:solidFill>
                          <a:effectLst/>
                          <a:latin typeface="Huawei Sans" panose="020C0503030203020204" pitchFamily="34" charset="0"/>
                          <a:ea typeface="方正兰亭黑简体" panose="02000000000000000000" pitchFamily="2" charset="-122"/>
                        </a:rPr>
                        <a:t>Field</a:t>
                      </a:r>
                      <a:endParaRPr lang="zh-CN" altLang="en-US" sz="1100" b="1" baseline="0" dirty="0">
                        <a:solidFill>
                          <a:sysClr val="windowText" lastClr="000000"/>
                        </a:solidFill>
                        <a:effectLst/>
                        <a:latin typeface="Huawei Sans" panose="020C0503030203020204" pitchFamily="34" charset="0"/>
                        <a:ea typeface="方正兰亭黑简体" panose="02000000000000000000" pitchFamily="2" charset="-122"/>
                      </a:endParaRP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l"/>
                      <a:r>
                        <a:rPr lang="en-US" altLang="zh-CN" sz="1100" b="1" baseline="0" dirty="0">
                          <a:solidFill>
                            <a:sysClr val="windowText" lastClr="000000"/>
                          </a:solidFill>
                          <a:effectLst/>
                          <a:latin typeface="Huawei Sans" panose="020C0503030203020204" pitchFamily="34" charset="0"/>
                          <a:ea typeface="方正兰亭黑简体" panose="02000000000000000000" pitchFamily="2" charset="-122"/>
                        </a:rPr>
                        <a:t>Description</a:t>
                      </a:r>
                      <a:endParaRPr lang="zh-CN" altLang="en-US" sz="1100" b="1" baseline="0" dirty="0">
                        <a:solidFill>
                          <a:sysClr val="windowText" lastClr="000000"/>
                        </a:solidFill>
                        <a:effectLst/>
                        <a:latin typeface="Huawei Sans" panose="020C0503030203020204" pitchFamily="34" charset="0"/>
                        <a:ea typeface="方正兰亭黑简体" panose="02000000000000000000" pitchFamily="2" charset="-122"/>
                      </a:endParaRP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37290383"/>
                  </a:ext>
                </a:extLst>
              </a:tr>
              <a:tr h="666843">
                <a:tc>
                  <a:txBody>
                    <a:bodyPr/>
                    <a:lstStyle/>
                    <a:p>
                      <a:r>
                        <a:rPr lang="en-US" sz="1100" baseline="0" dirty="0">
                          <a:effectLst/>
                          <a:latin typeface="Huawei Sans" panose="020C0503030203020204" pitchFamily="34" charset="0"/>
                          <a:ea typeface="方正兰亭黑简体" panose="02000000000000000000" pitchFamily="2" charset="-122"/>
                        </a:rPr>
                        <a:t>C</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anose="020B0604020202020204" pitchFamily="34" charset="0"/>
                        <a:buNone/>
                      </a:pPr>
                      <a:r>
                        <a:rPr lang="en-US" altLang="zh-CN" sz="1100" baseline="0" dirty="0">
                          <a:effectLst/>
                          <a:latin typeface="Huawei Sans" panose="020C0503030203020204" pitchFamily="34" charset="0"/>
                          <a:ea typeface="方正兰亭黑简体" panose="02000000000000000000" pitchFamily="2" charset="-122"/>
                        </a:rPr>
                        <a:t>Checksum verification bit.</a:t>
                      </a:r>
                    </a:p>
                    <a:p>
                      <a:pPr>
                        <a:buFont typeface="Arial" panose="020B0604020202020204" pitchFamily="34" charset="0"/>
                        <a:buNone/>
                      </a:pPr>
                      <a:r>
                        <a:rPr lang="en-US" altLang="zh-CN" sz="1100" baseline="0" dirty="0">
                          <a:effectLst/>
                          <a:latin typeface="Huawei Sans" panose="020C0503030203020204" pitchFamily="34" charset="0"/>
                          <a:ea typeface="方正兰亭黑简体" panose="02000000000000000000" pitchFamily="2" charset="-122"/>
                        </a:rPr>
                        <a:t>The value 1 indicates that the Checksum field is inserted into the GRE header.</a:t>
                      </a:r>
                    </a:p>
                    <a:p>
                      <a:pPr>
                        <a:buFont typeface="Arial" panose="020B0604020202020204" pitchFamily="34" charset="0"/>
                        <a:buNone/>
                      </a:pPr>
                      <a:r>
                        <a:rPr lang="en-US" altLang="zh-CN" sz="1100" baseline="0" dirty="0">
                          <a:effectLst/>
                          <a:latin typeface="Huawei Sans" panose="020C0503030203020204" pitchFamily="34" charset="0"/>
                          <a:ea typeface="方正兰亭黑简体" panose="02000000000000000000" pitchFamily="2" charset="-122"/>
                        </a:rPr>
                        <a:t>The value 0 indicates that the GRE header does not contain the checksum field.</a:t>
                      </a:r>
                      <a:endParaRPr lang="zh-CN" altLang="en-US" sz="1100" baseline="0" dirty="0">
                        <a:effectLst/>
                        <a:latin typeface="Huawei Sans" panose="020C0503030203020204" pitchFamily="34" charset="0"/>
                        <a:ea typeface="方正兰亭黑简体" panose="02000000000000000000" pitchFamily="2" charset="-122"/>
                      </a:endParaRP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8712740"/>
                  </a:ext>
                </a:extLst>
              </a:tr>
              <a:tr h="547083">
                <a:tc>
                  <a:txBody>
                    <a:bodyPr/>
                    <a:lstStyle/>
                    <a:p>
                      <a:r>
                        <a:rPr lang="en-US" sz="1100" baseline="0" dirty="0">
                          <a:effectLst/>
                          <a:latin typeface="Huawei Sans" panose="020C0503030203020204" pitchFamily="34" charset="0"/>
                          <a:ea typeface="方正兰亭黑简体" panose="02000000000000000000" pitchFamily="2" charset="-122"/>
                        </a:rPr>
                        <a:t>K</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Font typeface="Arial" panose="020B0604020202020204" pitchFamily="34" charset="0"/>
                        <a:buNone/>
                      </a:pPr>
                      <a:r>
                        <a:rPr lang="en-US" altLang="zh-CN" sz="1100" baseline="0" dirty="0">
                          <a:effectLst/>
                          <a:latin typeface="Huawei Sans" panose="020C0503030203020204" pitchFamily="34" charset="0"/>
                          <a:ea typeface="方正兰亭黑简体" panose="02000000000000000000" pitchFamily="2" charset="-122"/>
                        </a:rPr>
                        <a:t>Key bit.</a:t>
                      </a:r>
                    </a:p>
                    <a:p>
                      <a:pPr>
                        <a:buFont typeface="Arial" panose="020B0604020202020204" pitchFamily="34" charset="0"/>
                        <a:buNone/>
                      </a:pPr>
                      <a:r>
                        <a:rPr lang="en-US" altLang="zh-CN" sz="1100" baseline="0" dirty="0">
                          <a:effectLst/>
                          <a:latin typeface="Huawei Sans" panose="020C0503030203020204" pitchFamily="34" charset="0"/>
                          <a:ea typeface="方正兰亭黑简体" panose="02000000000000000000" pitchFamily="2" charset="-122"/>
                        </a:rPr>
                        <a:t>The value 1 indicates that the Key field is inserted into the GRE header.</a:t>
                      </a:r>
                    </a:p>
                    <a:p>
                      <a:pPr>
                        <a:buFont typeface="Arial" panose="020B0604020202020204" pitchFamily="34" charset="0"/>
                        <a:buNone/>
                      </a:pPr>
                      <a:r>
                        <a:rPr lang="en-US" altLang="zh-CN" sz="1100" baseline="0" dirty="0">
                          <a:effectLst/>
                          <a:latin typeface="Huawei Sans" panose="020C0503030203020204" pitchFamily="34" charset="0"/>
                          <a:ea typeface="方正兰亭黑简体" panose="02000000000000000000" pitchFamily="2" charset="-122"/>
                        </a:rPr>
                        <a:t>The value 0 indicates that the GRE header does not contain the keyword field.</a:t>
                      </a:r>
                      <a:endParaRPr lang="zh-CN" altLang="en-US" sz="1100" baseline="0" dirty="0">
                        <a:effectLst/>
                        <a:latin typeface="Huawei Sans" panose="020C0503030203020204" pitchFamily="34" charset="0"/>
                        <a:ea typeface="方正兰亭黑简体" panose="02000000000000000000" pitchFamily="2" charset="-122"/>
                      </a:endParaRP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086674"/>
                  </a:ext>
                </a:extLst>
              </a:tr>
              <a:tr h="547083">
                <a:tc>
                  <a:txBody>
                    <a:bodyPr/>
                    <a:lstStyle/>
                    <a:p>
                      <a:r>
                        <a:rPr lang="en-US" sz="1100" baseline="0">
                          <a:effectLst/>
                          <a:latin typeface="Huawei Sans" panose="020C0503030203020204" pitchFamily="34" charset="0"/>
                          <a:ea typeface="方正兰亭黑简体" panose="02000000000000000000" pitchFamily="2" charset="-122"/>
                        </a:rPr>
                        <a:t>Recursion</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100" baseline="0" dirty="0">
                          <a:effectLst/>
                          <a:latin typeface="Huawei Sans" panose="020C0503030203020204" pitchFamily="34" charset="0"/>
                          <a:ea typeface="方正兰亭黑简体" panose="02000000000000000000" pitchFamily="2" charset="-122"/>
                        </a:rPr>
                        <a:t>Number of layers where GRE packets are encapsulated. The value of this field is increased by 1 after one GRE encapsulation is complete. If the number of encapsulation layers is greater than 3, the packet is discarded. This field is used to prevent packets from being encapsulated continuously.</a:t>
                      </a:r>
                      <a:endParaRPr lang="zh-CN" altLang="en-US" sz="1100" baseline="0" dirty="0">
                        <a:effectLst/>
                        <a:latin typeface="Huawei Sans" panose="020C0503030203020204" pitchFamily="34" charset="0"/>
                        <a:ea typeface="方正兰亭黑简体" panose="02000000000000000000" pitchFamily="2" charset="-122"/>
                      </a:endParaRP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6932799"/>
                  </a:ext>
                </a:extLst>
              </a:tr>
              <a:tr h="187805">
                <a:tc>
                  <a:txBody>
                    <a:bodyPr/>
                    <a:lstStyle/>
                    <a:p>
                      <a:r>
                        <a:rPr lang="en-US" sz="1100" baseline="0">
                          <a:effectLst/>
                          <a:latin typeface="Huawei Sans" panose="020C0503030203020204" pitchFamily="34" charset="0"/>
                          <a:ea typeface="方正兰亭黑简体" panose="02000000000000000000" pitchFamily="2" charset="-122"/>
                        </a:rPr>
                        <a:t>Flags</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100" baseline="0" dirty="0">
                          <a:effectLst/>
                          <a:latin typeface="Huawei Sans" panose="020C0503030203020204" pitchFamily="34" charset="0"/>
                          <a:ea typeface="方正兰亭黑简体" panose="02000000000000000000" pitchFamily="2" charset="-122"/>
                        </a:rPr>
                        <a:t>Reserved field. The value must be 0.</a:t>
                      </a:r>
                      <a:endParaRPr lang="zh-CN" altLang="en-US" sz="1100" baseline="0" dirty="0">
                        <a:effectLst/>
                        <a:latin typeface="Huawei Sans" panose="020C0503030203020204" pitchFamily="34" charset="0"/>
                        <a:ea typeface="方正兰亭黑简体" panose="02000000000000000000" pitchFamily="2" charset="-122"/>
                      </a:endParaRP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1498786"/>
                  </a:ext>
                </a:extLst>
              </a:tr>
              <a:tr h="187805">
                <a:tc>
                  <a:txBody>
                    <a:bodyPr/>
                    <a:lstStyle/>
                    <a:p>
                      <a:r>
                        <a:rPr lang="en-US" sz="1100" baseline="0">
                          <a:effectLst/>
                          <a:latin typeface="Huawei Sans" panose="020C0503030203020204" pitchFamily="34" charset="0"/>
                          <a:ea typeface="方正兰亭黑简体" panose="02000000000000000000" pitchFamily="2" charset="-122"/>
                        </a:rPr>
                        <a:t>Version</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100" baseline="0" dirty="0">
                          <a:effectLst/>
                          <a:latin typeface="Huawei Sans" panose="020C0503030203020204" pitchFamily="34" charset="0"/>
                          <a:ea typeface="方正兰亭黑简体" panose="02000000000000000000" pitchFamily="2" charset="-122"/>
                        </a:rPr>
                        <a:t>Version. The value must be 0.</a:t>
                      </a:r>
                      <a:endParaRPr lang="zh-CN" altLang="en-US" sz="1100" baseline="0" dirty="0">
                        <a:effectLst/>
                        <a:latin typeface="Huawei Sans" panose="020C0503030203020204" pitchFamily="34" charset="0"/>
                        <a:ea typeface="方正兰亭黑简体" panose="02000000000000000000" pitchFamily="2" charset="-122"/>
                      </a:endParaRP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1351297"/>
                  </a:ext>
                </a:extLst>
              </a:tr>
              <a:tr h="427324">
                <a:tc>
                  <a:txBody>
                    <a:bodyPr/>
                    <a:lstStyle/>
                    <a:p>
                      <a:r>
                        <a:rPr lang="en-US" sz="1100" baseline="0">
                          <a:effectLst/>
                          <a:latin typeface="Huawei Sans" panose="020C0503030203020204" pitchFamily="34" charset="0"/>
                          <a:ea typeface="方正兰亭黑简体" panose="02000000000000000000" pitchFamily="2" charset="-122"/>
                        </a:rPr>
                        <a:t>Protocol Type</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100" kern="1200" baseline="0" dirty="0">
                          <a:solidFill>
                            <a:schemeClr val="dk1"/>
                          </a:solidFill>
                          <a:effectLst/>
                          <a:latin typeface="Huawei Sans" panose="020C0503030203020204" pitchFamily="34" charset="0"/>
                          <a:ea typeface="方正兰亭黑简体" panose="02000000000000000000" pitchFamily="2" charset="-122"/>
                          <a:cs typeface="+mn-cs"/>
                        </a:rPr>
                        <a:t>Type of the passenger protocol. A common passenger protocol is the IPv4 protocol, with the value of 0800.</a:t>
                      </a:r>
                      <a:endParaRPr lang="zh-CN" altLang="en-US" sz="1100" kern="1200" baseline="0" dirty="0">
                        <a:solidFill>
                          <a:schemeClr val="dk1"/>
                        </a:solidFill>
                        <a:effectLst/>
                        <a:latin typeface="Huawei Sans" panose="020C0503030203020204" pitchFamily="34" charset="0"/>
                        <a:ea typeface="方正兰亭黑简体" panose="02000000000000000000" pitchFamily="2" charset="-122"/>
                        <a:cs typeface="+mn-cs"/>
                      </a:endParaRPr>
                    </a:p>
                    <a:p>
                      <a:r>
                        <a:rPr lang="en-US" altLang="zh-CN" sz="1100" kern="1200" baseline="0" dirty="0">
                          <a:solidFill>
                            <a:schemeClr val="dk1"/>
                          </a:solidFill>
                          <a:effectLst/>
                          <a:latin typeface="Huawei Sans" panose="020C0503030203020204" pitchFamily="34" charset="0"/>
                          <a:ea typeface="方正兰亭黑简体" panose="02000000000000000000" pitchFamily="2" charset="-122"/>
                          <a:cs typeface="+mn-cs"/>
                        </a:rPr>
                        <a:t>The protocol number of Ethernet over GRE is 0x6558.</a:t>
                      </a:r>
                      <a:endParaRPr lang="zh-CN" altLang="en-US" sz="1100" kern="1200" baseline="0" dirty="0">
                        <a:solidFill>
                          <a:schemeClr val="dk1"/>
                        </a:solidFill>
                        <a:effectLst/>
                        <a:latin typeface="Huawei Sans" panose="020C0503030203020204" pitchFamily="34" charset="0"/>
                        <a:ea typeface="方正兰亭黑简体" panose="02000000000000000000" pitchFamily="2" charset="-122"/>
                        <a:cs typeface="+mn-cs"/>
                      </a:endParaRP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6036857"/>
                  </a:ext>
                </a:extLst>
              </a:tr>
              <a:tr h="187805">
                <a:tc>
                  <a:txBody>
                    <a:bodyPr/>
                    <a:lstStyle/>
                    <a:p>
                      <a:r>
                        <a:rPr lang="en-US" sz="1100" baseline="0">
                          <a:effectLst/>
                          <a:latin typeface="Huawei Sans" panose="020C0503030203020204" pitchFamily="34" charset="0"/>
                          <a:ea typeface="方正兰亭黑简体" panose="02000000000000000000" pitchFamily="2" charset="-122"/>
                        </a:rPr>
                        <a:t>Checksum</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100" kern="1200" baseline="0" dirty="0">
                          <a:solidFill>
                            <a:schemeClr val="dk1"/>
                          </a:solidFill>
                          <a:effectLst/>
                          <a:latin typeface="Huawei Sans" panose="020C0503030203020204" pitchFamily="34" charset="0"/>
                          <a:ea typeface="方正兰亭黑简体" panose="02000000000000000000" pitchFamily="2" charset="-122"/>
                          <a:cs typeface="+mn-cs"/>
                        </a:rPr>
                        <a:t>Checksum of the GRE header and the payload.</a:t>
                      </a:r>
                      <a:endParaRPr lang="zh-CN" altLang="en-US" sz="1100" kern="1200" baseline="0" dirty="0">
                        <a:solidFill>
                          <a:schemeClr val="dk1"/>
                        </a:solidFill>
                        <a:effectLst/>
                        <a:latin typeface="Huawei Sans" panose="020C0503030203020204" pitchFamily="34" charset="0"/>
                        <a:ea typeface="方正兰亭黑简体" panose="02000000000000000000" pitchFamily="2" charset="-122"/>
                        <a:cs typeface="+mn-cs"/>
                      </a:endParaRP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1142423"/>
                  </a:ext>
                </a:extLst>
              </a:tr>
              <a:tr h="187805">
                <a:tc>
                  <a:txBody>
                    <a:bodyPr/>
                    <a:lstStyle/>
                    <a:p>
                      <a:r>
                        <a:rPr lang="en-US" sz="1100" baseline="0">
                          <a:effectLst/>
                          <a:latin typeface="Huawei Sans" panose="020C0503030203020204" pitchFamily="34" charset="0"/>
                          <a:ea typeface="方正兰亭黑简体" panose="02000000000000000000" pitchFamily="2" charset="-122"/>
                        </a:rPr>
                        <a:t>Key</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lang="en-US" altLang="zh-CN" sz="1100" kern="1200" baseline="0" dirty="0">
                          <a:solidFill>
                            <a:schemeClr val="dk1"/>
                          </a:solidFill>
                          <a:effectLst/>
                          <a:latin typeface="Huawei Sans" panose="020C0503030203020204" pitchFamily="34" charset="0"/>
                          <a:ea typeface="方正兰亭黑简体" panose="02000000000000000000" pitchFamily="2" charset="-122"/>
                          <a:cs typeface="+mn-cs"/>
                        </a:rPr>
                        <a:t>Key used to authenticate the packet at the receive end.</a:t>
                      </a:r>
                      <a:endParaRPr lang="zh-CN" altLang="en-US" sz="1100" kern="1200" baseline="0" dirty="0">
                        <a:solidFill>
                          <a:schemeClr val="dk1"/>
                        </a:solidFill>
                        <a:effectLst/>
                        <a:latin typeface="Huawei Sans" panose="020C0503030203020204" pitchFamily="34" charset="0"/>
                        <a:ea typeface="方正兰亭黑简体" panose="02000000000000000000" pitchFamily="2" charset="-122"/>
                        <a:cs typeface="+mn-cs"/>
                      </a:endParaRP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2445654"/>
                  </a:ext>
                </a:extLst>
              </a:tr>
            </a:tbl>
          </a:graphicData>
        </a:graphic>
      </p:graphicFrame>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775838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2259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err="1"/>
              <a:t>Keepalive</a:t>
            </a:r>
            <a:r>
              <a:rPr lang="en-US" dirty="0"/>
              <a:t> detection functions as follows:</a:t>
            </a:r>
          </a:p>
          <a:p>
            <a:pPr marL="363538" lvl="1" indent="-187325"/>
            <a:r>
              <a:rPr lang="en-US" dirty="0"/>
              <a:t>After being enabled on the source end of a GRE tunnel, the source end starts a timer to periodically send and count </a:t>
            </a:r>
            <a:r>
              <a:rPr lang="en-US" dirty="0" err="1"/>
              <a:t>keepalive</a:t>
            </a:r>
            <a:r>
              <a:rPr lang="en-US" dirty="0"/>
              <a:t> messages. The number of sent </a:t>
            </a:r>
            <a:r>
              <a:rPr lang="en-US" dirty="0" err="1"/>
              <a:t>keepalive</a:t>
            </a:r>
            <a:r>
              <a:rPr lang="en-US" dirty="0"/>
              <a:t> messages increases by one each time a </a:t>
            </a:r>
            <a:r>
              <a:rPr lang="en-US" dirty="0" err="1"/>
              <a:t>keepalive</a:t>
            </a:r>
            <a:r>
              <a:rPr lang="en-US" dirty="0"/>
              <a:t> message is sent.</a:t>
            </a:r>
          </a:p>
          <a:p>
            <a:pPr marL="363538" lvl="1" indent="-187325"/>
            <a:r>
              <a:rPr lang="en-US" dirty="0"/>
              <a:t>The destination end sends a response message to the source end each time it receives a </a:t>
            </a:r>
            <a:r>
              <a:rPr lang="en-US" dirty="0" err="1"/>
              <a:t>keepalive</a:t>
            </a:r>
            <a:r>
              <a:rPr lang="en-US" dirty="0"/>
              <a:t> message from the source end.</a:t>
            </a:r>
          </a:p>
          <a:p>
            <a:pPr marL="363538" lvl="1" indent="-187325"/>
            <a:r>
              <a:rPr lang="en-US" dirty="0"/>
              <a:t>If the source end receives a reply packet before the counter value reaches the preset value, it considers the remote end reachable. If the source end does not receive any response message before the counter reaches the preset value, specifically, the retry count, the source end considers the peer end unreachable and resets the counter. Then, the source end terminates the tunnel connection. In this case, the source interface still sends </a:t>
            </a:r>
            <a:r>
              <a:rPr lang="en-US" dirty="0" err="1"/>
              <a:t>Keepalive</a:t>
            </a:r>
            <a:r>
              <a:rPr lang="en-US" dirty="0"/>
              <a:t> messages to the remote interface. When the remote interface becomes Up, the source interface becomes Up and sets up a tunnel with the remote interface.</a:t>
            </a: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949500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11" name="L 形 10"/>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12"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3"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252638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509568"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Tree>
    <p:extLst>
      <p:ext uri="{BB962C8B-B14F-4D97-AF65-F5344CB8AC3E}">
        <p14:creationId xmlns:p14="http://schemas.microsoft.com/office/powerpoint/2010/main" val="2010191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314581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237082B-78FD-4F53-B81E-DE6BC97CE4B7}"/>
              </a:ext>
            </a:extLst>
          </p:cNvPr>
          <p:cNvSpPr>
            <a:spLocks noGrp="1"/>
          </p:cNvSpPr>
          <p:nvPr>
            <p:ph type="title"/>
          </p:nvPr>
        </p:nvSpPr>
        <p:spPr>
          <a:xfrm>
            <a:off x="455613" y="447468"/>
            <a:ext cx="11256961"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5" name="文本占位符 6">
            <a:extLst>
              <a:ext uri="{FF2B5EF4-FFF2-40B4-BE49-F238E27FC236}">
                <a16:creationId xmlns:a16="http://schemas.microsoft.com/office/drawing/2014/main" id="{5758863E-CA34-43B6-BC0B-4C958D2153BF}"/>
              </a:ext>
            </a:extLst>
          </p:cNvPr>
          <p:cNvSpPr>
            <a:spLocks noGrp="1"/>
          </p:cNvSpPr>
          <p:nvPr>
            <p:ph type="body" sz="quarter" idx="10" hasCustomPrompt="1"/>
          </p:nvPr>
        </p:nvSpPr>
        <p:spPr>
          <a:xfrm>
            <a:off x="455613" y="1047750"/>
            <a:ext cx="11256962"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018830019"/>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15#谢谢">
    <p:bg bwMode="gray">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latin typeface="Huawei Sans" panose="020C0503030203020204" pitchFamily="34" charset="0"/>
              </a:rPr>
              <a:t>Thank you.</a:t>
            </a:r>
          </a:p>
        </p:txBody>
      </p:sp>
    </p:spTree>
    <p:extLst>
      <p:ext uri="{BB962C8B-B14F-4D97-AF65-F5344CB8AC3E}">
        <p14:creationId xmlns:p14="http://schemas.microsoft.com/office/powerpoint/2010/main" val="2489155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166991213"/>
      </p:ext>
    </p:extLst>
  </p:cSld>
  <p:clrMapOvr>
    <a:masterClrMapping/>
  </p:clrMapOvr>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77827284"/>
      </p:ext>
    </p:extLst>
  </p:cSld>
  <p:clrMapOvr>
    <a:masterClrMapping/>
  </p:clrMapOvr>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513643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826084440"/>
      </p:ext>
    </p:extLst>
  </p:cSld>
  <p:clrMapOvr>
    <a:masterClrMapping/>
  </p:clrMapOvr>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2624271734"/>
              </p:ext>
            </p:extLst>
          </p:nvPr>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690874923"/>
              </p:ext>
            </p:extLst>
          </p:nvPr>
        </p:nvGraphicFramePr>
        <p:xfrm>
          <a:off x="1007533" y="2680416"/>
          <a:ext cx="1017714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70378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70378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70378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703785"/>
            <a:ext cx="19932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3897983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baseline="0" dirty="0">
                <a:solidFill>
                  <a:schemeClr val="tx1"/>
                </a:solidFill>
                <a:latin typeface="Huawei Sans" panose="020C0503030203020204" pitchFamily="34" charset="0"/>
                <a:ea typeface="方正兰亭黑简体" panose="02000000000000000000" pitchFamily="2" charset="-122"/>
              </a:rPr>
              <a:t>Thank you.</a:t>
            </a:r>
          </a:p>
        </p:txBody>
      </p:sp>
    </p:spTree>
    <p:extLst>
      <p:ext uri="{BB962C8B-B14F-4D97-AF65-F5344CB8AC3E}">
        <p14:creationId xmlns:p14="http://schemas.microsoft.com/office/powerpoint/2010/main" val="214933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398413"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99053660"/>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bwMode="gray">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9"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Tree>
    <p:extLst>
      <p:ext uri="{BB962C8B-B14F-4D97-AF65-F5344CB8AC3E}">
        <p14:creationId xmlns:p14="http://schemas.microsoft.com/office/powerpoint/2010/main" val="10451164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959299838"/>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Tree>
    <p:extLst>
      <p:ext uri="{BB962C8B-B14F-4D97-AF65-F5344CB8AC3E}">
        <p14:creationId xmlns:p14="http://schemas.microsoft.com/office/powerpoint/2010/main" val="252802474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96367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a:t>Click here to edit summary</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Tree>
    <p:extLst>
      <p:ext uri="{BB962C8B-B14F-4D97-AF65-F5344CB8AC3E}">
        <p14:creationId xmlns:p14="http://schemas.microsoft.com/office/powerpoint/2010/main" val="40524204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4102356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3.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1"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72" name="图片 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Arial"/>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46"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8" name="图片 4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2" r:id="rId11"/>
    <p:sldLayoutId id="2147483873" r:id="rId12"/>
    <p:sldLayoutId id="2147483874" r:id="rId13"/>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Arial"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Arial"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8"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49"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51"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2" name="图片 5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7378" userDrawn="1">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279"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5"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6"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ea typeface="方正兰亭黑简体" panose="02000000000000000000" pitchFamily="2" charset="-122"/>
              </a:rPr>
              <a:t>Copyright©2020 Huawei Technologies Co., Ltd.</a:t>
            </a:r>
            <a:br>
              <a:rPr kumimoji="1" lang="en-US" altLang="zh-CN" sz="850" b="1" baseline="0" dirty="0">
                <a:solidFill>
                  <a:srgbClr val="1D1D1B"/>
                </a:solidFill>
                <a:latin typeface="Huawei Sans" panose="020C0503030203020204" pitchFamily="34" charset="0"/>
                <a:ea typeface="方正兰亭黑简体" panose="02000000000000000000" pitchFamily="2" charset="-122"/>
              </a:rPr>
            </a:br>
            <a:r>
              <a:rPr kumimoji="1" lang="en-US" altLang="zh-CN" sz="850" b="1" baseline="0" dirty="0">
                <a:solidFill>
                  <a:srgbClr val="1D1D1B"/>
                </a:solidFill>
                <a:latin typeface="Huawei Sans" panose="020C0503030203020204" pitchFamily="34" charset="0"/>
                <a:ea typeface="方正兰亭黑简体" panose="02000000000000000000" pitchFamily="2" charset="-122"/>
              </a:rPr>
              <a:t>All Rights Reserved.</a:t>
            </a:r>
            <a:br>
              <a:rPr kumimoji="1" lang="en-US" altLang="zh-CN" sz="779" dirty="0">
                <a:solidFill>
                  <a:srgbClr val="1D1D1B"/>
                </a:solidFill>
                <a:latin typeface="Huawei Sans" panose="020C0503030203020204" pitchFamily="34" charset="0"/>
                <a:ea typeface="方正兰亭黑简体" panose="02000000000000000000" pitchFamily="2" charset="-122"/>
              </a:rPr>
            </a:br>
            <a:br>
              <a:rPr kumimoji="1" lang="en-US" altLang="zh-CN" sz="779" dirty="0">
                <a:solidFill>
                  <a:srgbClr val="1D1D1B"/>
                </a:solidFill>
                <a:latin typeface="Huawei Sans" panose="020C0503030203020204" pitchFamily="34" charset="0"/>
                <a:ea typeface="方正兰亭黑简体" panose="02000000000000000000" pitchFamily="2" charset="-122"/>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portfolio, new technology, etc. There are a number of factors that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could cause actual results and developments to differ materially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from those expressed or implied in the predictive statements.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Therefore, such information is provided for reference purpose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only and constitutes neither an offer nor an acceptance. Huawei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Huawei Sans" panose="020C0503030203020204" pitchFamily="34" charset="0"/>
              <a:ea typeface="方正兰亭黑简体" panose="02000000000000000000" pitchFamily="2" charset="-122"/>
            </a:endParaRPr>
          </a:p>
        </p:txBody>
      </p:sp>
      <p:sp>
        <p:nvSpPr>
          <p:cNvPr id="77"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把数字世界带入每个人、每个家庭、</a:t>
            </a:r>
            <a:br>
              <a:rPr kumimoji="1" lang="en-US" altLang="zh-CN" sz="1300" dirty="0">
                <a:solidFill>
                  <a:srgbClr val="1D1D1B"/>
                </a:solidFill>
                <a:latin typeface="Huawei Sans" panose="020C0503030203020204" pitchFamily="34" charset="0"/>
                <a:ea typeface="方正兰亭黑简体" panose="02000000000000000000" pitchFamily="2" charset="-122"/>
                <a:cs typeface="Microsoft YaHei" charset="-122"/>
              </a:rPr>
            </a:b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每个组织，构建万物互联的智能世界。</a:t>
            </a:r>
          </a:p>
        </p:txBody>
      </p:sp>
      <p:sp>
        <p:nvSpPr>
          <p:cNvPr id="78"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Bring digital to every person, home, and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organization for a fully connected,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intelligent world.</a:t>
            </a:r>
            <a:endParaRPr kumimoji="1" lang="zh-CN" altLang="en-US" sz="1200" dirty="0">
              <a:solidFill>
                <a:srgbClr val="1D1D1B"/>
              </a:solidFill>
              <a:latin typeface="Huawei Sans" panose="020C0503030203020204" pitchFamily="34" charset="0"/>
              <a:ea typeface="方正兰亭黑简体" panose="02000000000000000000" pitchFamily="2" charset="-122"/>
              <a:cs typeface="Microsoft YaHei" charset="-122"/>
            </a:endParaRPr>
          </a:p>
        </p:txBody>
      </p:sp>
      <p:pic>
        <p:nvPicPr>
          <p:cNvPr id="79" name="图片 7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Arial"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Arial"/>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Arial"/>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1.xml"/><Relationship Id="rId4" Type="http://schemas.openxmlformats.org/officeDocument/2006/relationships/image" Target="../media/image4.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bwMode="gray"/>
        <p:txBody>
          <a:bodyPr/>
          <a:lstStyle/>
          <a:p>
            <a:r>
              <a:rPr lang="en-US" dirty="0">
                <a:latin typeface="Huawei Sans" panose="020C0503030203020204" pitchFamily="34" charset="0"/>
              </a:rPr>
              <a:t>GRE Technology</a:t>
            </a:r>
          </a:p>
        </p:txBody>
      </p:sp>
      <p:sp>
        <p:nvSpPr>
          <p:cNvPr id="4" name="文本占位符 3"/>
          <p:cNvSpPr>
            <a:spLocks noGrp="1"/>
          </p:cNvSpPr>
          <p:nvPr>
            <p:ph type="body" sz="quarter" idx="10"/>
          </p:nvPr>
        </p:nvSpPr>
        <p:spPr bwMode="gray"/>
        <p:txBody>
          <a:bodyPr/>
          <a:lstStyle/>
          <a:p>
            <a:endParaRPr lang="zh-CN" altLang="en-US"/>
          </a:p>
        </p:txBody>
      </p:sp>
    </p:spTree>
    <p:extLst>
      <p:ext uri="{BB962C8B-B14F-4D97-AF65-F5344CB8AC3E}">
        <p14:creationId xmlns:p14="http://schemas.microsoft.com/office/powerpoint/2010/main" val="1295483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GRE Fundamentals</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GRE Security Mechanisms</a:t>
            </a:r>
            <a:endParaRPr lang="en-US" altLang="zh-CN" b="1" dirty="0">
              <a:latin typeface="Huawei Sans" panose="020C0503030203020204" pitchFamily="34" charset="0"/>
            </a:endParaRPr>
          </a:p>
          <a:p>
            <a:r>
              <a:rPr lang="en-US" dirty="0">
                <a:solidFill>
                  <a:schemeClr val="bg1">
                    <a:lumMod val="50000"/>
                  </a:schemeClr>
                </a:solidFill>
                <a:latin typeface="Huawei Sans" panose="020C0503030203020204" pitchFamily="34" charset="0"/>
              </a:rPr>
              <a:t>GRE Application Scenarios</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GRE Configuration</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160534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B6F971-C1B3-4B91-8F8B-5DD63DA30893}"/>
              </a:ext>
            </a:extLst>
          </p:cNvPr>
          <p:cNvSpPr>
            <a:spLocks noGrp="1"/>
          </p:cNvSpPr>
          <p:nvPr>
            <p:ph type="title"/>
          </p:nvPr>
        </p:nvSpPr>
        <p:spPr bwMode="gray"/>
        <p:txBody>
          <a:bodyPr/>
          <a:lstStyle/>
          <a:p>
            <a:pPr fontAlgn="ctr"/>
            <a:r>
              <a:rPr lang="en-US" dirty="0">
                <a:latin typeface="Huawei Sans" panose="020C0503030203020204" pitchFamily="34" charset="0"/>
              </a:rPr>
              <a:t>Security Threats to GRE Tunnels</a:t>
            </a:r>
          </a:p>
        </p:txBody>
      </p:sp>
      <p:sp>
        <p:nvSpPr>
          <p:cNvPr id="4" name="Text Placeholder 3">
            <a:extLst>
              <a:ext uri="{FF2B5EF4-FFF2-40B4-BE49-F238E27FC236}">
                <a16:creationId xmlns:a16="http://schemas.microsoft.com/office/drawing/2014/main" id="{4EDF639A-4FE9-4BBF-8F3F-A6A12568EF6F}"/>
              </a:ext>
            </a:extLst>
          </p:cNvPr>
          <p:cNvSpPr>
            <a:spLocks noGrp="1"/>
          </p:cNvSpPr>
          <p:nvPr>
            <p:ph type="body" sz="quarter" idx="10"/>
          </p:nvPr>
        </p:nvSpPr>
        <p:spPr bwMode="gray"/>
        <p:txBody>
          <a:bodyPr/>
          <a:lstStyle/>
          <a:p>
            <a:pPr algn="l"/>
            <a:r>
              <a:rPr lang="en-US" sz="1400" dirty="0">
                <a:latin typeface="Huawei Sans" panose="020C0503030203020204" pitchFamily="34" charset="0"/>
              </a:rPr>
              <a:t>GRE tunnels are used to transmit data between branches and the HQ. Data is not encrypted and may be tampered with.</a:t>
            </a:r>
            <a:endParaRPr lang="en-US" altLang="zh-CN" sz="1400" dirty="0">
              <a:latin typeface="Huawei Sans" panose="020C0503030203020204" pitchFamily="34" charset="0"/>
            </a:endParaRPr>
          </a:p>
          <a:p>
            <a:pPr algn="l"/>
            <a:r>
              <a:rPr lang="en-US" sz="1400" dirty="0">
                <a:latin typeface="Huawei Sans" panose="020C0503030203020204" pitchFamily="34" charset="0"/>
              </a:rPr>
              <a:t>There are potential risks in GRE tunnel establishment. Attackers can forge IP addresses to establish GRE tunnels between authorized and unauthorized devices.</a:t>
            </a:r>
          </a:p>
        </p:txBody>
      </p:sp>
      <p:sp>
        <p:nvSpPr>
          <p:cNvPr id="5" name="圆角矩形 75">
            <a:extLst>
              <a:ext uri="{FF2B5EF4-FFF2-40B4-BE49-F238E27FC236}">
                <a16:creationId xmlns:a16="http://schemas.microsoft.com/office/drawing/2014/main" id="{06C65B61-9BDF-44B5-8235-CAB242213B1D}"/>
              </a:ext>
            </a:extLst>
          </p:cNvPr>
          <p:cNvSpPr/>
          <p:nvPr/>
        </p:nvSpPr>
        <p:spPr bwMode="gray">
          <a:xfrm>
            <a:off x="803412" y="2365660"/>
            <a:ext cx="5148572"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GRE data tampering</a:t>
            </a:r>
          </a:p>
        </p:txBody>
      </p:sp>
      <p:sp>
        <p:nvSpPr>
          <p:cNvPr id="6" name="圆角矩形 75">
            <a:extLst>
              <a:ext uri="{FF2B5EF4-FFF2-40B4-BE49-F238E27FC236}">
                <a16:creationId xmlns:a16="http://schemas.microsoft.com/office/drawing/2014/main" id="{2E500D88-3E03-4306-BC19-264048437FE7}"/>
              </a:ext>
            </a:extLst>
          </p:cNvPr>
          <p:cNvSpPr/>
          <p:nvPr/>
        </p:nvSpPr>
        <p:spPr bwMode="gray">
          <a:xfrm>
            <a:off x="803412" y="2799947"/>
            <a:ext cx="5148572" cy="33461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7" name="图片 31">
            <a:extLst>
              <a:ext uri="{FF2B5EF4-FFF2-40B4-BE49-F238E27FC236}">
                <a16:creationId xmlns:a16="http://schemas.microsoft.com/office/drawing/2014/main" id="{E8A3DCDE-5FC4-433A-BEB1-78D79B07E22E}"/>
              </a:ext>
            </a:extLst>
          </p:cNvPr>
          <p:cNvPicPr>
            <a:picLocks noChangeAspect="1"/>
          </p:cNvPicPr>
          <p:nvPr/>
        </p:nvPicPr>
        <p:blipFill>
          <a:blip r:embed="rId4"/>
          <a:stretch>
            <a:fillRect/>
          </a:stretch>
        </p:blipFill>
        <p:spPr bwMode="gray">
          <a:xfrm>
            <a:off x="1020820" y="3454027"/>
            <a:ext cx="466668" cy="389308"/>
          </a:xfrm>
          <a:prstGeom prst="rect">
            <a:avLst/>
          </a:prstGeom>
        </p:spPr>
      </p:pic>
      <p:sp>
        <p:nvSpPr>
          <p:cNvPr id="8" name="Freeform 159">
            <a:extLst>
              <a:ext uri="{FF2B5EF4-FFF2-40B4-BE49-F238E27FC236}">
                <a16:creationId xmlns:a16="http://schemas.microsoft.com/office/drawing/2014/main" id="{62C809B5-E769-4498-BF00-8E42128CEF4E}"/>
              </a:ext>
            </a:extLst>
          </p:cNvPr>
          <p:cNvSpPr/>
          <p:nvPr/>
        </p:nvSpPr>
        <p:spPr bwMode="gray">
          <a:xfrm flipH="1">
            <a:off x="2811471" y="3272376"/>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pic>
        <p:nvPicPr>
          <p:cNvPr id="9" name="图片 31">
            <a:extLst>
              <a:ext uri="{FF2B5EF4-FFF2-40B4-BE49-F238E27FC236}">
                <a16:creationId xmlns:a16="http://schemas.microsoft.com/office/drawing/2014/main" id="{368421CC-A0BD-4566-9DCA-0D4814260675}"/>
              </a:ext>
            </a:extLst>
          </p:cNvPr>
          <p:cNvPicPr>
            <a:picLocks noChangeAspect="1"/>
          </p:cNvPicPr>
          <p:nvPr/>
        </p:nvPicPr>
        <p:blipFill>
          <a:blip r:embed="rId4"/>
          <a:stretch>
            <a:fillRect/>
          </a:stretch>
        </p:blipFill>
        <p:spPr bwMode="gray">
          <a:xfrm>
            <a:off x="5267908" y="3454027"/>
            <a:ext cx="466668" cy="389308"/>
          </a:xfrm>
          <a:prstGeom prst="rect">
            <a:avLst/>
          </a:prstGeom>
        </p:spPr>
      </p:pic>
      <p:cxnSp>
        <p:nvCxnSpPr>
          <p:cNvPr id="10" name="Straight Connector 9">
            <a:extLst>
              <a:ext uri="{FF2B5EF4-FFF2-40B4-BE49-F238E27FC236}">
                <a16:creationId xmlns:a16="http://schemas.microsoft.com/office/drawing/2014/main" id="{37245923-012A-4CAC-BE23-955495ACCFC1}"/>
              </a:ext>
            </a:extLst>
          </p:cNvPr>
          <p:cNvCxnSpPr>
            <a:cxnSpLocks/>
            <a:stCxn id="7" idx="3"/>
            <a:endCxn id="8" idx="21"/>
          </p:cNvCxnSpPr>
          <p:nvPr/>
        </p:nvCxnSpPr>
        <p:spPr bwMode="gray">
          <a:xfrm>
            <a:off x="1487488" y="3648681"/>
            <a:ext cx="1323983" cy="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53D3EB-3C4B-423B-BF49-D51699C8969B}"/>
              </a:ext>
            </a:extLst>
          </p:cNvPr>
          <p:cNvCxnSpPr>
            <a:cxnSpLocks/>
            <a:stCxn id="9" idx="1"/>
            <a:endCxn id="8" idx="8"/>
          </p:cNvCxnSpPr>
          <p:nvPr/>
        </p:nvCxnSpPr>
        <p:spPr bwMode="gray">
          <a:xfrm flipH="1" flipV="1">
            <a:off x="3863752" y="3648008"/>
            <a:ext cx="1404156" cy="6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Can 41">
            <a:extLst>
              <a:ext uri="{FF2B5EF4-FFF2-40B4-BE49-F238E27FC236}">
                <a16:creationId xmlns:a16="http://schemas.microsoft.com/office/drawing/2014/main" id="{621B04C6-0C5C-4DF7-B0CD-CD83405CC19D}"/>
              </a:ext>
            </a:extLst>
          </p:cNvPr>
          <p:cNvSpPr/>
          <p:nvPr/>
        </p:nvSpPr>
        <p:spPr bwMode="gray">
          <a:xfrm rot="5400000">
            <a:off x="3247743" y="1830969"/>
            <a:ext cx="236717" cy="3623358"/>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5" name="TextBox 14">
            <a:extLst>
              <a:ext uri="{FF2B5EF4-FFF2-40B4-BE49-F238E27FC236}">
                <a16:creationId xmlns:a16="http://schemas.microsoft.com/office/drawing/2014/main" id="{A73BF9B4-D375-49F7-B584-2AD66151F586}"/>
              </a:ext>
            </a:extLst>
          </p:cNvPr>
          <p:cNvSpPr txBox="1"/>
          <p:nvPr/>
        </p:nvSpPr>
        <p:spPr bwMode="gray">
          <a:xfrm flipH="1">
            <a:off x="2684260" y="3513278"/>
            <a:ext cx="1422646"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cxnSp>
        <p:nvCxnSpPr>
          <p:cNvPr id="18" name="Connector: Elbow 17">
            <a:extLst>
              <a:ext uri="{FF2B5EF4-FFF2-40B4-BE49-F238E27FC236}">
                <a16:creationId xmlns:a16="http://schemas.microsoft.com/office/drawing/2014/main" id="{0FA0EA68-29DF-4902-B6F4-5F2998584795}"/>
              </a:ext>
            </a:extLst>
          </p:cNvPr>
          <p:cNvCxnSpPr>
            <a:cxnSpLocks/>
            <a:stCxn id="46" idx="3"/>
            <a:endCxn id="43" idx="1"/>
          </p:cNvCxnSpPr>
          <p:nvPr/>
        </p:nvCxnSpPr>
        <p:spPr bwMode="gray">
          <a:xfrm flipH="1">
            <a:off x="3146323" y="4197405"/>
            <a:ext cx="423734" cy="993519"/>
          </a:xfrm>
          <a:prstGeom prst="bentConnector5">
            <a:avLst>
              <a:gd name="adj1" fmla="val -53949"/>
              <a:gd name="adj2" fmla="val 50000"/>
              <a:gd name="adj3" fmla="val 153949"/>
            </a:avLst>
          </a:prstGeom>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ular Callout 75">
            <a:extLst>
              <a:ext uri="{FF2B5EF4-FFF2-40B4-BE49-F238E27FC236}">
                <a16:creationId xmlns:a16="http://schemas.microsoft.com/office/drawing/2014/main" id="{AEBB6B31-D9EC-4F2E-A642-F870BDA65F2B}"/>
              </a:ext>
            </a:extLst>
          </p:cNvPr>
          <p:cNvSpPr/>
          <p:nvPr/>
        </p:nvSpPr>
        <p:spPr bwMode="gray">
          <a:xfrm>
            <a:off x="3745613" y="4489539"/>
            <a:ext cx="1432167" cy="297170"/>
          </a:xfrm>
          <a:prstGeom prst="wedgeRectCallout">
            <a:avLst>
              <a:gd name="adj1" fmla="val -64533"/>
              <a:gd name="adj2" fmla="val 21654"/>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Data tampering</a:t>
            </a:r>
          </a:p>
        </p:txBody>
      </p:sp>
      <p:sp>
        <p:nvSpPr>
          <p:cNvPr id="24" name="圆角矩形 75">
            <a:extLst>
              <a:ext uri="{FF2B5EF4-FFF2-40B4-BE49-F238E27FC236}">
                <a16:creationId xmlns:a16="http://schemas.microsoft.com/office/drawing/2014/main" id="{FBE9FB4B-A353-401D-8EF2-CEA39F2D3302}"/>
              </a:ext>
            </a:extLst>
          </p:cNvPr>
          <p:cNvSpPr/>
          <p:nvPr/>
        </p:nvSpPr>
        <p:spPr bwMode="gray">
          <a:xfrm>
            <a:off x="6324645" y="2365660"/>
            <a:ext cx="5148572"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Unauthorized GRE tunnel setup</a:t>
            </a:r>
          </a:p>
        </p:txBody>
      </p:sp>
      <p:sp>
        <p:nvSpPr>
          <p:cNvPr id="25" name="圆角矩形 75">
            <a:extLst>
              <a:ext uri="{FF2B5EF4-FFF2-40B4-BE49-F238E27FC236}">
                <a16:creationId xmlns:a16="http://schemas.microsoft.com/office/drawing/2014/main" id="{A30769BE-F3AC-4106-9E98-726051BFA692}"/>
              </a:ext>
            </a:extLst>
          </p:cNvPr>
          <p:cNvSpPr/>
          <p:nvPr/>
        </p:nvSpPr>
        <p:spPr bwMode="gray">
          <a:xfrm>
            <a:off x="6324645" y="2799947"/>
            <a:ext cx="5148572" cy="33461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6" name="图片 31">
            <a:extLst>
              <a:ext uri="{FF2B5EF4-FFF2-40B4-BE49-F238E27FC236}">
                <a16:creationId xmlns:a16="http://schemas.microsoft.com/office/drawing/2014/main" id="{7020C013-DE14-4F31-887F-E252C25910EB}"/>
              </a:ext>
            </a:extLst>
          </p:cNvPr>
          <p:cNvPicPr>
            <a:picLocks noChangeAspect="1"/>
          </p:cNvPicPr>
          <p:nvPr/>
        </p:nvPicPr>
        <p:blipFill>
          <a:blip r:embed="rId4"/>
          <a:stretch>
            <a:fillRect/>
          </a:stretch>
        </p:blipFill>
        <p:spPr bwMode="gray">
          <a:xfrm>
            <a:off x="6542053" y="3454027"/>
            <a:ext cx="466668" cy="389308"/>
          </a:xfrm>
          <a:prstGeom prst="rect">
            <a:avLst/>
          </a:prstGeom>
        </p:spPr>
      </p:pic>
      <p:sp>
        <p:nvSpPr>
          <p:cNvPr id="27" name="Freeform 159">
            <a:extLst>
              <a:ext uri="{FF2B5EF4-FFF2-40B4-BE49-F238E27FC236}">
                <a16:creationId xmlns:a16="http://schemas.microsoft.com/office/drawing/2014/main" id="{3EDCB2C3-039C-4E86-9D89-B1C4CF71E0D6}"/>
              </a:ext>
            </a:extLst>
          </p:cNvPr>
          <p:cNvSpPr/>
          <p:nvPr/>
        </p:nvSpPr>
        <p:spPr bwMode="gray">
          <a:xfrm flipH="1">
            <a:off x="8332704" y="3272376"/>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pic>
        <p:nvPicPr>
          <p:cNvPr id="28" name="图片 31">
            <a:extLst>
              <a:ext uri="{FF2B5EF4-FFF2-40B4-BE49-F238E27FC236}">
                <a16:creationId xmlns:a16="http://schemas.microsoft.com/office/drawing/2014/main" id="{D844C066-E7E4-43DC-ACBA-C6CDB2811C1B}"/>
              </a:ext>
            </a:extLst>
          </p:cNvPr>
          <p:cNvPicPr>
            <a:picLocks noChangeAspect="1"/>
          </p:cNvPicPr>
          <p:nvPr/>
        </p:nvPicPr>
        <p:blipFill>
          <a:blip r:embed="rId4"/>
          <a:stretch>
            <a:fillRect/>
          </a:stretch>
        </p:blipFill>
        <p:spPr bwMode="gray">
          <a:xfrm>
            <a:off x="10789141" y="3454027"/>
            <a:ext cx="466668" cy="389308"/>
          </a:xfrm>
          <a:prstGeom prst="rect">
            <a:avLst/>
          </a:prstGeom>
        </p:spPr>
      </p:pic>
      <p:cxnSp>
        <p:nvCxnSpPr>
          <p:cNvPr id="29" name="Straight Connector 28">
            <a:extLst>
              <a:ext uri="{FF2B5EF4-FFF2-40B4-BE49-F238E27FC236}">
                <a16:creationId xmlns:a16="http://schemas.microsoft.com/office/drawing/2014/main" id="{714FF899-B3C2-4C2B-A18C-1D7BC3F019A8}"/>
              </a:ext>
            </a:extLst>
          </p:cNvPr>
          <p:cNvCxnSpPr>
            <a:cxnSpLocks/>
            <a:stCxn id="26" idx="3"/>
            <a:endCxn id="27" idx="21"/>
          </p:cNvCxnSpPr>
          <p:nvPr/>
        </p:nvCxnSpPr>
        <p:spPr bwMode="gray">
          <a:xfrm>
            <a:off x="7008721" y="3648681"/>
            <a:ext cx="1323983" cy="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2992A5-5930-4C76-9919-991C267C35DE}"/>
              </a:ext>
            </a:extLst>
          </p:cNvPr>
          <p:cNvCxnSpPr>
            <a:cxnSpLocks/>
            <a:stCxn id="28" idx="1"/>
            <a:endCxn id="27" idx="8"/>
          </p:cNvCxnSpPr>
          <p:nvPr/>
        </p:nvCxnSpPr>
        <p:spPr bwMode="gray">
          <a:xfrm flipH="1" flipV="1">
            <a:off x="9384985" y="3648008"/>
            <a:ext cx="1404156" cy="6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Can 41">
            <a:extLst>
              <a:ext uri="{FF2B5EF4-FFF2-40B4-BE49-F238E27FC236}">
                <a16:creationId xmlns:a16="http://schemas.microsoft.com/office/drawing/2014/main" id="{EB7481C6-276B-4B08-8E0F-B6EAF621A65A}"/>
              </a:ext>
            </a:extLst>
          </p:cNvPr>
          <p:cNvSpPr/>
          <p:nvPr/>
        </p:nvSpPr>
        <p:spPr bwMode="gray">
          <a:xfrm rot="5400000">
            <a:off x="8768976" y="1830969"/>
            <a:ext cx="236717" cy="3623358"/>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33">
            <a:extLst>
              <a:ext uri="{FF2B5EF4-FFF2-40B4-BE49-F238E27FC236}">
                <a16:creationId xmlns:a16="http://schemas.microsoft.com/office/drawing/2014/main" id="{10112FBB-127A-461F-8CC9-F884689D6733}"/>
              </a:ext>
            </a:extLst>
          </p:cNvPr>
          <p:cNvSpPr txBox="1"/>
          <p:nvPr/>
        </p:nvSpPr>
        <p:spPr bwMode="gray">
          <a:xfrm flipH="1">
            <a:off x="8169723" y="3513278"/>
            <a:ext cx="1494186"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pic>
        <p:nvPicPr>
          <p:cNvPr id="40" name="图片 31">
            <a:extLst>
              <a:ext uri="{FF2B5EF4-FFF2-40B4-BE49-F238E27FC236}">
                <a16:creationId xmlns:a16="http://schemas.microsoft.com/office/drawing/2014/main" id="{44C16D9C-C32C-4433-9609-CBABE4C43B02}"/>
              </a:ext>
            </a:extLst>
          </p:cNvPr>
          <p:cNvPicPr>
            <a:picLocks noChangeAspect="1"/>
          </p:cNvPicPr>
          <p:nvPr/>
        </p:nvPicPr>
        <p:blipFill>
          <a:blip r:embed="rId4">
            <a:duotone>
              <a:schemeClr val="accent2">
                <a:shade val="45000"/>
                <a:satMod val="135000"/>
              </a:schemeClr>
              <a:prstClr val="white"/>
            </a:duotone>
          </a:blip>
          <a:stretch>
            <a:fillRect/>
          </a:stretch>
        </p:blipFill>
        <p:spPr bwMode="gray">
          <a:xfrm>
            <a:off x="7179011" y="5310848"/>
            <a:ext cx="466668" cy="389308"/>
          </a:xfrm>
          <a:prstGeom prst="rect">
            <a:avLst/>
          </a:prstGeom>
        </p:spPr>
      </p:pic>
      <p:sp>
        <p:nvSpPr>
          <p:cNvPr id="41" name="Freeform 159">
            <a:extLst>
              <a:ext uri="{FF2B5EF4-FFF2-40B4-BE49-F238E27FC236}">
                <a16:creationId xmlns:a16="http://schemas.microsoft.com/office/drawing/2014/main" id="{9B07324E-8F75-43A0-86A3-D9DD8608F452}"/>
              </a:ext>
            </a:extLst>
          </p:cNvPr>
          <p:cNvSpPr/>
          <p:nvPr/>
        </p:nvSpPr>
        <p:spPr bwMode="gray">
          <a:xfrm rot="20419631" flipH="1">
            <a:off x="8698598" y="4362402"/>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cxnSp>
        <p:nvCxnSpPr>
          <p:cNvPr id="42" name="Straight Connector 41">
            <a:extLst>
              <a:ext uri="{FF2B5EF4-FFF2-40B4-BE49-F238E27FC236}">
                <a16:creationId xmlns:a16="http://schemas.microsoft.com/office/drawing/2014/main" id="{05CD3682-9E8E-487B-A964-ADD3DA1962FF}"/>
              </a:ext>
            </a:extLst>
          </p:cNvPr>
          <p:cNvCxnSpPr>
            <a:cxnSpLocks/>
            <a:stCxn id="28" idx="2"/>
            <a:endCxn id="41" idx="8"/>
          </p:cNvCxnSpPr>
          <p:nvPr/>
        </p:nvCxnSpPr>
        <p:spPr bwMode="gray">
          <a:xfrm flipH="1">
            <a:off x="9754036" y="3843335"/>
            <a:ext cx="1268439" cy="71170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664AAFC-AA0C-4F5E-9292-F9E6BD6F5715}"/>
              </a:ext>
            </a:extLst>
          </p:cNvPr>
          <p:cNvCxnSpPr>
            <a:cxnSpLocks/>
            <a:stCxn id="41" idx="21"/>
            <a:endCxn id="40" idx="3"/>
          </p:cNvCxnSpPr>
          <p:nvPr/>
        </p:nvCxnSpPr>
        <p:spPr bwMode="gray">
          <a:xfrm flipH="1">
            <a:off x="7645679" y="4918714"/>
            <a:ext cx="1120868" cy="58678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9" name="Can 41">
            <a:extLst>
              <a:ext uri="{FF2B5EF4-FFF2-40B4-BE49-F238E27FC236}">
                <a16:creationId xmlns:a16="http://schemas.microsoft.com/office/drawing/2014/main" id="{7606A67D-5061-4B3B-AFC1-2B59D6F064F3}"/>
              </a:ext>
            </a:extLst>
          </p:cNvPr>
          <p:cNvSpPr/>
          <p:nvPr/>
        </p:nvSpPr>
        <p:spPr bwMode="gray">
          <a:xfrm rot="3834284">
            <a:off x="9194726" y="2926635"/>
            <a:ext cx="236717" cy="3520403"/>
          </a:xfrm>
          <a:prstGeom prst="can">
            <a:avLst>
              <a:gd name="adj" fmla="val 55435"/>
            </a:avLst>
          </a:prstGeom>
          <a:solidFill>
            <a:srgbClr val="EEB3B8"/>
          </a:solidFill>
          <a:ln w="12700">
            <a:solidFill>
              <a:srgbClr val="E281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TextBox 49">
            <a:extLst>
              <a:ext uri="{FF2B5EF4-FFF2-40B4-BE49-F238E27FC236}">
                <a16:creationId xmlns:a16="http://schemas.microsoft.com/office/drawing/2014/main" id="{B5965E55-32D4-4BE1-A3D9-4EFAD858EA78}"/>
              </a:ext>
            </a:extLst>
          </p:cNvPr>
          <p:cNvSpPr txBox="1"/>
          <p:nvPr/>
        </p:nvSpPr>
        <p:spPr bwMode="gray">
          <a:xfrm rot="19973691" flipH="1">
            <a:off x="8241011" y="4519761"/>
            <a:ext cx="2192394" cy="276999"/>
          </a:xfrm>
          <a:prstGeom prst="rect">
            <a:avLst/>
          </a:prstGeom>
          <a:noFill/>
        </p:spPr>
        <p:txBody>
          <a:bodyPr wrap="square" rtlCol="0">
            <a:spAutoFit/>
          </a:bodyPr>
          <a:lstStyle/>
          <a:p>
            <a:pPr algn="ctr" fontAlgn="ctr"/>
            <a:r>
              <a:rPr lang="en-US" sz="1200" dirty="0">
                <a:latin typeface="Huawei Sans" panose="020C0503030203020204" pitchFamily="34" charset="0"/>
              </a:rPr>
              <a:t>Unauthorized GRE tunnel</a:t>
            </a:r>
          </a:p>
        </p:txBody>
      </p:sp>
      <p:sp>
        <p:nvSpPr>
          <p:cNvPr id="59" name="TextBox 120">
            <a:extLst>
              <a:ext uri="{FF2B5EF4-FFF2-40B4-BE49-F238E27FC236}">
                <a16:creationId xmlns:a16="http://schemas.microsoft.com/office/drawing/2014/main" id="{F44038FA-2261-48D3-B9A9-A8D5F807A910}"/>
              </a:ext>
            </a:extLst>
          </p:cNvPr>
          <p:cNvSpPr txBox="1"/>
          <p:nvPr/>
        </p:nvSpPr>
        <p:spPr bwMode="gray">
          <a:xfrm>
            <a:off x="2315580" y="4053548"/>
            <a:ext cx="485362" cy="287715"/>
          </a:xfrm>
          <a:prstGeom prst="roundRect">
            <a:avLst>
              <a:gd name="adj" fmla="val 6721"/>
            </a:avLst>
          </a:prstGeom>
          <a:solidFill>
            <a:srgbClr val="BEE9EE"/>
          </a:solidFill>
          <a:ln w="12700">
            <a:solidFill>
              <a:srgbClr val="BEE9EE"/>
            </a:solidFill>
          </a:ln>
        </p:spPr>
        <p:txBody>
          <a:bodyPr wrap="square" rtlCol="0" anchor="ctr">
            <a:spAutoFit/>
          </a:bodyPr>
          <a:lstStyle/>
          <a:p>
            <a:pPr fontAlgn="ctr"/>
            <a:r>
              <a:rPr lang="en-US" sz="1200" dirty="0">
                <a:solidFill>
                  <a:schemeClr val="bg1"/>
                </a:solidFill>
                <a:latin typeface="Huawei Sans" panose="020C0503030203020204" pitchFamily="34" charset="0"/>
              </a:rPr>
              <a:t>GRE</a:t>
            </a:r>
          </a:p>
        </p:txBody>
      </p:sp>
      <p:sp>
        <p:nvSpPr>
          <p:cNvPr id="60" name="TextBox 120">
            <a:extLst>
              <a:ext uri="{FF2B5EF4-FFF2-40B4-BE49-F238E27FC236}">
                <a16:creationId xmlns:a16="http://schemas.microsoft.com/office/drawing/2014/main" id="{EB6A8F93-13EA-4849-B6A7-8D33F091558A}"/>
              </a:ext>
            </a:extLst>
          </p:cNvPr>
          <p:cNvSpPr txBox="1"/>
          <p:nvPr/>
        </p:nvSpPr>
        <p:spPr bwMode="gray">
          <a:xfrm>
            <a:off x="1152886" y="4053549"/>
            <a:ext cx="1153273" cy="287715"/>
          </a:xfrm>
          <a:prstGeom prst="roundRect">
            <a:avLst>
              <a:gd name="adj" fmla="val 6721"/>
            </a:avLst>
          </a:prstGeom>
          <a:solidFill>
            <a:srgbClr val="AFD89C"/>
          </a:solidFill>
          <a:ln w="12700">
            <a:solidFill>
              <a:srgbClr val="AFD89C"/>
            </a:solidFill>
          </a:ln>
        </p:spPr>
        <p:txBody>
          <a:bodyPr wrap="square" rtlCol="0" anchor="ctr">
            <a:spAutoFit/>
          </a:bodyPr>
          <a:lstStyle/>
          <a:p>
            <a:pPr fontAlgn="ctr"/>
            <a:r>
              <a:rPr lang="en-US" sz="1200" dirty="0">
                <a:solidFill>
                  <a:schemeClr val="bg1"/>
                </a:solidFill>
                <a:latin typeface="Huawei Sans" panose="020C0503030203020204" pitchFamily="34" charset="0"/>
              </a:rPr>
              <a:t>Outer Header</a:t>
            </a:r>
          </a:p>
        </p:txBody>
      </p:sp>
      <p:sp>
        <p:nvSpPr>
          <p:cNvPr id="22" name="settings_159654">
            <a:extLst>
              <a:ext uri="{FF2B5EF4-FFF2-40B4-BE49-F238E27FC236}">
                <a16:creationId xmlns:a16="http://schemas.microsoft.com/office/drawing/2014/main" id="{6F423C05-C832-43EF-A822-F7FB20098324}"/>
              </a:ext>
            </a:extLst>
          </p:cNvPr>
          <p:cNvSpPr>
            <a:spLocks noChangeAspect="1"/>
          </p:cNvSpPr>
          <p:nvPr/>
        </p:nvSpPr>
        <p:spPr bwMode="gray">
          <a:xfrm>
            <a:off x="3206170" y="4515347"/>
            <a:ext cx="343055" cy="342975"/>
          </a:xfrm>
          <a:custGeom>
            <a:avLst/>
            <a:gdLst>
              <a:gd name="connsiteX0" fmla="*/ 385615 w 606086"/>
              <a:gd name="connsiteY0" fmla="*/ 371718 h 605945"/>
              <a:gd name="connsiteX1" fmla="*/ 395686 w 606086"/>
              <a:gd name="connsiteY1" fmla="*/ 375889 h 605945"/>
              <a:gd name="connsiteX2" fmla="*/ 527123 w 606086"/>
              <a:gd name="connsiteY2" fmla="*/ 507241 h 605945"/>
              <a:gd name="connsiteX3" fmla="*/ 518398 w 606086"/>
              <a:gd name="connsiteY3" fmla="*/ 516048 h 605945"/>
              <a:gd name="connsiteX4" fmla="*/ 507073 w 606086"/>
              <a:gd name="connsiteY4" fmla="*/ 527264 h 605945"/>
              <a:gd name="connsiteX5" fmla="*/ 375543 w 606086"/>
              <a:gd name="connsiteY5" fmla="*/ 395912 h 605945"/>
              <a:gd name="connsiteX6" fmla="*/ 375543 w 606086"/>
              <a:gd name="connsiteY6" fmla="*/ 375889 h 605945"/>
              <a:gd name="connsiteX7" fmla="*/ 385615 w 606086"/>
              <a:gd name="connsiteY7" fmla="*/ 371718 h 605945"/>
              <a:gd name="connsiteX8" fmla="*/ 274076 w 606086"/>
              <a:gd name="connsiteY8" fmla="*/ 0 h 605945"/>
              <a:gd name="connsiteX9" fmla="*/ 302393 w 606086"/>
              <a:gd name="connsiteY9" fmla="*/ 0 h 605945"/>
              <a:gd name="connsiteX10" fmla="*/ 330711 w 606086"/>
              <a:gd name="connsiteY10" fmla="*/ 0 h 605945"/>
              <a:gd name="connsiteX11" fmla="*/ 352158 w 606086"/>
              <a:gd name="connsiteY11" fmla="*/ 18076 h 605945"/>
              <a:gd name="connsiteX12" fmla="*/ 361721 w 606086"/>
              <a:gd name="connsiteY12" fmla="*/ 74434 h 605945"/>
              <a:gd name="connsiteX13" fmla="*/ 422719 w 606086"/>
              <a:gd name="connsiteY13" fmla="*/ 99647 h 605945"/>
              <a:gd name="connsiteX14" fmla="*/ 469420 w 606086"/>
              <a:gd name="connsiteY14" fmla="*/ 66462 h 605945"/>
              <a:gd name="connsiteX15" fmla="*/ 497273 w 606086"/>
              <a:gd name="connsiteY15" fmla="*/ 68687 h 605945"/>
              <a:gd name="connsiteX16" fmla="*/ 517141 w 606086"/>
              <a:gd name="connsiteY16" fmla="*/ 88616 h 605945"/>
              <a:gd name="connsiteX17" fmla="*/ 537103 w 606086"/>
              <a:gd name="connsiteY17" fmla="*/ 108546 h 605945"/>
              <a:gd name="connsiteX18" fmla="*/ 539424 w 606086"/>
              <a:gd name="connsiteY18" fmla="*/ 136354 h 605945"/>
              <a:gd name="connsiteX19" fmla="*/ 506279 w 606086"/>
              <a:gd name="connsiteY19" fmla="*/ 182887 h 605945"/>
              <a:gd name="connsiteX20" fmla="*/ 531532 w 606086"/>
              <a:gd name="connsiteY20" fmla="*/ 243880 h 605945"/>
              <a:gd name="connsiteX21" fmla="*/ 587982 w 606086"/>
              <a:gd name="connsiteY21" fmla="*/ 253242 h 605945"/>
              <a:gd name="connsiteX22" fmla="*/ 606086 w 606086"/>
              <a:gd name="connsiteY22" fmla="*/ 274654 h 605945"/>
              <a:gd name="connsiteX23" fmla="*/ 606086 w 606086"/>
              <a:gd name="connsiteY23" fmla="*/ 302926 h 605945"/>
              <a:gd name="connsiteX24" fmla="*/ 606086 w 606086"/>
              <a:gd name="connsiteY24" fmla="*/ 331198 h 605945"/>
              <a:gd name="connsiteX25" fmla="*/ 587982 w 606086"/>
              <a:gd name="connsiteY25" fmla="*/ 352611 h 605945"/>
              <a:gd name="connsiteX26" fmla="*/ 531532 w 606086"/>
              <a:gd name="connsiteY26" fmla="*/ 362158 h 605945"/>
              <a:gd name="connsiteX27" fmla="*/ 527540 w 606086"/>
              <a:gd name="connsiteY27" fmla="*/ 375321 h 605945"/>
              <a:gd name="connsiteX28" fmla="*/ 524105 w 606086"/>
              <a:gd name="connsiteY28" fmla="*/ 385146 h 605945"/>
              <a:gd name="connsiteX29" fmla="*/ 522341 w 606086"/>
              <a:gd name="connsiteY29" fmla="*/ 389781 h 605945"/>
              <a:gd name="connsiteX30" fmla="*/ 519555 w 606086"/>
              <a:gd name="connsiteY30" fmla="*/ 396641 h 605945"/>
              <a:gd name="connsiteX31" fmla="*/ 515563 w 606086"/>
              <a:gd name="connsiteY31" fmla="*/ 405261 h 605945"/>
              <a:gd name="connsiteX32" fmla="*/ 513706 w 606086"/>
              <a:gd name="connsiteY32" fmla="*/ 408969 h 605945"/>
              <a:gd name="connsiteX33" fmla="*/ 507021 w 606086"/>
              <a:gd name="connsiteY33" fmla="*/ 421297 h 605945"/>
              <a:gd name="connsiteX34" fmla="*/ 500615 w 606086"/>
              <a:gd name="connsiteY34" fmla="*/ 431679 h 605945"/>
              <a:gd name="connsiteX35" fmla="*/ 431632 w 606086"/>
              <a:gd name="connsiteY35" fmla="*/ 362900 h 605945"/>
              <a:gd name="connsiteX36" fmla="*/ 413528 w 606086"/>
              <a:gd name="connsiteY36" fmla="*/ 310249 h 605945"/>
              <a:gd name="connsiteX37" fmla="*/ 381496 w 606086"/>
              <a:gd name="connsiteY37" fmla="*/ 218760 h 605945"/>
              <a:gd name="connsiteX38" fmla="*/ 267855 w 606086"/>
              <a:gd name="connsiteY38" fmla="*/ 191415 h 605945"/>
              <a:gd name="connsiteX39" fmla="*/ 266463 w 606086"/>
              <a:gd name="connsiteY39" fmla="*/ 197347 h 605945"/>
              <a:gd name="connsiteX40" fmla="*/ 314277 w 606086"/>
              <a:gd name="connsiteY40" fmla="*/ 245085 h 605945"/>
              <a:gd name="connsiteX41" fmla="*/ 314184 w 606086"/>
              <a:gd name="connsiteY41" fmla="*/ 294306 h 605945"/>
              <a:gd name="connsiteX42" fmla="*/ 293480 w 606086"/>
              <a:gd name="connsiteY42" fmla="*/ 314884 h 605945"/>
              <a:gd name="connsiteX43" fmla="*/ 244180 w 606086"/>
              <a:gd name="connsiteY43" fmla="*/ 315069 h 605945"/>
              <a:gd name="connsiteX44" fmla="*/ 198779 w 606086"/>
              <a:gd name="connsiteY44" fmla="*/ 269649 h 605945"/>
              <a:gd name="connsiteX45" fmla="*/ 192837 w 606086"/>
              <a:gd name="connsiteY45" fmla="*/ 271317 h 605945"/>
              <a:gd name="connsiteX46" fmla="*/ 222176 w 606086"/>
              <a:gd name="connsiteY46" fmla="*/ 377824 h 605945"/>
              <a:gd name="connsiteX47" fmla="*/ 309078 w 606086"/>
              <a:gd name="connsiteY47" fmla="*/ 410359 h 605945"/>
              <a:gd name="connsiteX48" fmla="*/ 358564 w 606086"/>
              <a:gd name="connsiteY48" fmla="*/ 428342 h 605945"/>
              <a:gd name="connsiteX49" fmla="*/ 431354 w 606086"/>
              <a:gd name="connsiteY49" fmla="*/ 501015 h 605945"/>
              <a:gd name="connsiteX50" fmla="*/ 423369 w 606086"/>
              <a:gd name="connsiteY50" fmla="*/ 506113 h 605945"/>
              <a:gd name="connsiteX51" fmla="*/ 410185 w 606086"/>
              <a:gd name="connsiteY51" fmla="*/ 513250 h 605945"/>
              <a:gd name="connsiteX52" fmla="*/ 409814 w 606086"/>
              <a:gd name="connsiteY52" fmla="*/ 513529 h 605945"/>
              <a:gd name="connsiteX53" fmla="*/ 396351 w 606086"/>
              <a:gd name="connsiteY53" fmla="*/ 519832 h 605945"/>
              <a:gd name="connsiteX54" fmla="*/ 393752 w 606086"/>
              <a:gd name="connsiteY54" fmla="*/ 520944 h 605945"/>
              <a:gd name="connsiteX55" fmla="*/ 382146 w 606086"/>
              <a:gd name="connsiteY55" fmla="*/ 525393 h 605945"/>
              <a:gd name="connsiteX56" fmla="*/ 378247 w 606086"/>
              <a:gd name="connsiteY56" fmla="*/ 526784 h 605945"/>
              <a:gd name="connsiteX57" fmla="*/ 363763 w 606086"/>
              <a:gd name="connsiteY57" fmla="*/ 531048 h 605945"/>
              <a:gd name="connsiteX58" fmla="*/ 354107 w 606086"/>
              <a:gd name="connsiteY58" fmla="*/ 587962 h 605945"/>
              <a:gd name="connsiteX59" fmla="*/ 332753 w 606086"/>
              <a:gd name="connsiteY59" fmla="*/ 605945 h 605945"/>
              <a:gd name="connsiteX60" fmla="*/ 304343 w 606086"/>
              <a:gd name="connsiteY60" fmla="*/ 605945 h 605945"/>
              <a:gd name="connsiteX61" fmla="*/ 276025 w 606086"/>
              <a:gd name="connsiteY61" fmla="*/ 605945 h 605945"/>
              <a:gd name="connsiteX62" fmla="*/ 254578 w 606086"/>
              <a:gd name="connsiteY62" fmla="*/ 587962 h 605945"/>
              <a:gd name="connsiteX63" fmla="*/ 245108 w 606086"/>
              <a:gd name="connsiteY63" fmla="*/ 532160 h 605945"/>
              <a:gd name="connsiteX64" fmla="*/ 184017 w 606086"/>
              <a:gd name="connsiteY64" fmla="*/ 507503 h 605945"/>
              <a:gd name="connsiteX65" fmla="*/ 137131 w 606086"/>
              <a:gd name="connsiteY65" fmla="*/ 540874 h 605945"/>
              <a:gd name="connsiteX66" fmla="*/ 109278 w 606086"/>
              <a:gd name="connsiteY66" fmla="*/ 538649 h 605945"/>
              <a:gd name="connsiteX67" fmla="*/ 89316 w 606086"/>
              <a:gd name="connsiteY67" fmla="*/ 518719 h 605945"/>
              <a:gd name="connsiteX68" fmla="*/ 69447 w 606086"/>
              <a:gd name="connsiteY68" fmla="*/ 498790 h 605945"/>
              <a:gd name="connsiteX69" fmla="*/ 67033 w 606086"/>
              <a:gd name="connsiteY69" fmla="*/ 470982 h 605945"/>
              <a:gd name="connsiteX70" fmla="*/ 100457 w 606086"/>
              <a:gd name="connsiteY70" fmla="*/ 425191 h 605945"/>
              <a:gd name="connsiteX71" fmla="*/ 75018 w 606086"/>
              <a:gd name="connsiteY71" fmla="*/ 364568 h 605945"/>
              <a:gd name="connsiteX72" fmla="*/ 18012 w 606086"/>
              <a:gd name="connsiteY72" fmla="*/ 354928 h 605945"/>
              <a:gd name="connsiteX73" fmla="*/ 0 w 606086"/>
              <a:gd name="connsiteY73" fmla="*/ 333608 h 605945"/>
              <a:gd name="connsiteX74" fmla="*/ 0 w 606086"/>
              <a:gd name="connsiteY74" fmla="*/ 305244 h 605945"/>
              <a:gd name="connsiteX75" fmla="*/ 0 w 606086"/>
              <a:gd name="connsiteY75" fmla="*/ 276972 h 605945"/>
              <a:gd name="connsiteX76" fmla="*/ 18012 w 606086"/>
              <a:gd name="connsiteY76" fmla="*/ 255559 h 605945"/>
              <a:gd name="connsiteX77" fmla="*/ 73904 w 606086"/>
              <a:gd name="connsiteY77" fmla="*/ 246104 h 605945"/>
              <a:gd name="connsiteX78" fmla="*/ 99343 w 606086"/>
              <a:gd name="connsiteY78" fmla="*/ 183628 h 605945"/>
              <a:gd name="connsiteX79" fmla="*/ 66198 w 606086"/>
              <a:gd name="connsiteY79" fmla="*/ 137096 h 605945"/>
              <a:gd name="connsiteX80" fmla="*/ 68426 w 606086"/>
              <a:gd name="connsiteY80" fmla="*/ 109287 h 605945"/>
              <a:gd name="connsiteX81" fmla="*/ 88388 w 606086"/>
              <a:gd name="connsiteY81" fmla="*/ 89358 h 605945"/>
              <a:gd name="connsiteX82" fmla="*/ 108163 w 606086"/>
              <a:gd name="connsiteY82" fmla="*/ 69243 h 605945"/>
              <a:gd name="connsiteX83" fmla="*/ 136017 w 606086"/>
              <a:gd name="connsiteY83" fmla="*/ 66833 h 605945"/>
              <a:gd name="connsiteX84" fmla="*/ 182717 w 606086"/>
              <a:gd name="connsiteY84" fmla="*/ 100018 h 605945"/>
              <a:gd name="connsiteX85" fmla="*/ 243716 w 606086"/>
              <a:gd name="connsiteY85" fmla="*/ 74805 h 605945"/>
              <a:gd name="connsiteX86" fmla="*/ 253093 w 606086"/>
              <a:gd name="connsiteY86" fmla="*/ 18446 h 605945"/>
              <a:gd name="connsiteX87" fmla="*/ 274076 w 606086"/>
              <a:gd name="connsiteY87" fmla="*/ 0 h 60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06086" h="605945">
                <a:moveTo>
                  <a:pt x="385615" y="371718"/>
                </a:moveTo>
                <a:cubicBezTo>
                  <a:pt x="389258" y="371718"/>
                  <a:pt x="392901" y="373108"/>
                  <a:pt x="395686" y="375889"/>
                </a:cubicBezTo>
                <a:lnTo>
                  <a:pt x="527123" y="507241"/>
                </a:lnTo>
                <a:lnTo>
                  <a:pt x="518398" y="516048"/>
                </a:lnTo>
                <a:lnTo>
                  <a:pt x="507073" y="527264"/>
                </a:lnTo>
                <a:lnTo>
                  <a:pt x="375543" y="395912"/>
                </a:lnTo>
                <a:cubicBezTo>
                  <a:pt x="369974" y="390443"/>
                  <a:pt x="369974" y="381451"/>
                  <a:pt x="375543" y="375889"/>
                </a:cubicBezTo>
                <a:cubicBezTo>
                  <a:pt x="378328" y="373108"/>
                  <a:pt x="381971" y="371718"/>
                  <a:pt x="385615" y="371718"/>
                </a:cubicBezTo>
                <a:close/>
                <a:moveTo>
                  <a:pt x="274076" y="0"/>
                </a:moveTo>
                <a:lnTo>
                  <a:pt x="302393" y="0"/>
                </a:lnTo>
                <a:lnTo>
                  <a:pt x="330711" y="0"/>
                </a:lnTo>
                <a:cubicBezTo>
                  <a:pt x="341388" y="0"/>
                  <a:pt x="350394" y="7508"/>
                  <a:pt x="352158" y="18076"/>
                </a:cubicBezTo>
                <a:lnTo>
                  <a:pt x="361721" y="74434"/>
                </a:lnTo>
                <a:cubicBezTo>
                  <a:pt x="383353" y="80088"/>
                  <a:pt x="403779" y="88338"/>
                  <a:pt x="422719" y="99647"/>
                </a:cubicBezTo>
                <a:lnTo>
                  <a:pt x="469420" y="66462"/>
                </a:lnTo>
                <a:cubicBezTo>
                  <a:pt x="478054" y="60344"/>
                  <a:pt x="489845" y="61271"/>
                  <a:pt x="497273" y="68687"/>
                </a:cubicBezTo>
                <a:lnTo>
                  <a:pt x="517141" y="88616"/>
                </a:lnTo>
                <a:lnTo>
                  <a:pt x="537103" y="108546"/>
                </a:lnTo>
                <a:cubicBezTo>
                  <a:pt x="544530" y="115961"/>
                  <a:pt x="545552" y="127641"/>
                  <a:pt x="539424" y="136354"/>
                </a:cubicBezTo>
                <a:lnTo>
                  <a:pt x="506279" y="182887"/>
                </a:lnTo>
                <a:cubicBezTo>
                  <a:pt x="517420" y="201796"/>
                  <a:pt x="525962" y="222189"/>
                  <a:pt x="531532" y="243880"/>
                </a:cubicBezTo>
                <a:lnTo>
                  <a:pt x="587982" y="253242"/>
                </a:lnTo>
                <a:cubicBezTo>
                  <a:pt x="598380" y="255003"/>
                  <a:pt x="606086" y="264087"/>
                  <a:pt x="606086" y="274654"/>
                </a:cubicBezTo>
                <a:lnTo>
                  <a:pt x="606086" y="302926"/>
                </a:lnTo>
                <a:lnTo>
                  <a:pt x="606086" y="331198"/>
                </a:lnTo>
                <a:cubicBezTo>
                  <a:pt x="606086" y="341858"/>
                  <a:pt x="598473" y="350849"/>
                  <a:pt x="587982" y="352611"/>
                </a:cubicBezTo>
                <a:lnTo>
                  <a:pt x="531532" y="362158"/>
                </a:lnTo>
                <a:cubicBezTo>
                  <a:pt x="530325" y="366608"/>
                  <a:pt x="528933" y="370871"/>
                  <a:pt x="527540" y="375321"/>
                </a:cubicBezTo>
                <a:cubicBezTo>
                  <a:pt x="526426" y="378658"/>
                  <a:pt x="525312" y="381902"/>
                  <a:pt x="524105" y="385146"/>
                </a:cubicBezTo>
                <a:cubicBezTo>
                  <a:pt x="523455" y="386722"/>
                  <a:pt x="522991" y="388298"/>
                  <a:pt x="522341" y="389781"/>
                </a:cubicBezTo>
                <a:cubicBezTo>
                  <a:pt x="521505" y="392006"/>
                  <a:pt x="520484" y="394416"/>
                  <a:pt x="519555" y="396641"/>
                </a:cubicBezTo>
                <a:cubicBezTo>
                  <a:pt x="518163" y="399607"/>
                  <a:pt x="516956" y="402388"/>
                  <a:pt x="515563" y="405261"/>
                </a:cubicBezTo>
                <a:lnTo>
                  <a:pt x="513706" y="408969"/>
                </a:lnTo>
                <a:cubicBezTo>
                  <a:pt x="511571" y="413140"/>
                  <a:pt x="509343" y="417219"/>
                  <a:pt x="507021" y="421297"/>
                </a:cubicBezTo>
                <a:cubicBezTo>
                  <a:pt x="504886" y="424820"/>
                  <a:pt x="502843" y="428249"/>
                  <a:pt x="500615" y="431679"/>
                </a:cubicBezTo>
                <a:lnTo>
                  <a:pt x="431632" y="362900"/>
                </a:lnTo>
                <a:cubicBezTo>
                  <a:pt x="417798" y="348996"/>
                  <a:pt x="411485" y="329622"/>
                  <a:pt x="413528" y="310249"/>
                </a:cubicBezTo>
                <a:cubicBezTo>
                  <a:pt x="417148" y="277621"/>
                  <a:pt x="406471" y="243694"/>
                  <a:pt x="381496" y="218760"/>
                </a:cubicBezTo>
                <a:cubicBezTo>
                  <a:pt x="350765" y="188078"/>
                  <a:pt x="306571" y="179086"/>
                  <a:pt x="267855" y="191415"/>
                </a:cubicBezTo>
                <a:cubicBezTo>
                  <a:pt x="265348" y="192342"/>
                  <a:pt x="264606" y="195493"/>
                  <a:pt x="266463" y="197347"/>
                </a:cubicBezTo>
                <a:lnTo>
                  <a:pt x="314277" y="245085"/>
                </a:lnTo>
                <a:cubicBezTo>
                  <a:pt x="327740" y="258526"/>
                  <a:pt x="327740" y="280680"/>
                  <a:pt x="314184" y="294306"/>
                </a:cubicBezTo>
                <a:lnTo>
                  <a:pt x="293480" y="314884"/>
                </a:lnTo>
                <a:cubicBezTo>
                  <a:pt x="280018" y="328510"/>
                  <a:pt x="257735" y="328510"/>
                  <a:pt x="244180" y="315069"/>
                </a:cubicBezTo>
                <a:lnTo>
                  <a:pt x="198779" y="269649"/>
                </a:lnTo>
                <a:cubicBezTo>
                  <a:pt x="196922" y="267702"/>
                  <a:pt x="193487" y="268537"/>
                  <a:pt x="192837" y="271317"/>
                </a:cubicBezTo>
                <a:cubicBezTo>
                  <a:pt x="183553" y="308210"/>
                  <a:pt x="193301" y="348996"/>
                  <a:pt x="222176" y="377824"/>
                </a:cubicBezTo>
                <a:cubicBezTo>
                  <a:pt x="245944" y="401646"/>
                  <a:pt x="277882" y="412399"/>
                  <a:pt x="309078" y="410359"/>
                </a:cubicBezTo>
                <a:cubicBezTo>
                  <a:pt x="327554" y="409062"/>
                  <a:pt x="345566" y="415365"/>
                  <a:pt x="358564" y="428342"/>
                </a:cubicBezTo>
                <a:lnTo>
                  <a:pt x="431354" y="501015"/>
                </a:lnTo>
                <a:cubicBezTo>
                  <a:pt x="428754" y="502776"/>
                  <a:pt x="426061" y="504537"/>
                  <a:pt x="423369" y="506113"/>
                </a:cubicBezTo>
                <a:cubicBezTo>
                  <a:pt x="419098" y="508616"/>
                  <a:pt x="414642" y="511026"/>
                  <a:pt x="410185" y="513250"/>
                </a:cubicBezTo>
                <a:cubicBezTo>
                  <a:pt x="410092" y="513436"/>
                  <a:pt x="409999" y="513436"/>
                  <a:pt x="409814" y="513529"/>
                </a:cubicBezTo>
                <a:cubicBezTo>
                  <a:pt x="405357" y="515753"/>
                  <a:pt x="400901" y="517885"/>
                  <a:pt x="396351" y="519832"/>
                </a:cubicBezTo>
                <a:lnTo>
                  <a:pt x="393752" y="520944"/>
                </a:lnTo>
                <a:cubicBezTo>
                  <a:pt x="389945" y="522520"/>
                  <a:pt x="386046" y="524003"/>
                  <a:pt x="382146" y="525393"/>
                </a:cubicBezTo>
                <a:cubicBezTo>
                  <a:pt x="380846" y="525857"/>
                  <a:pt x="379547" y="526413"/>
                  <a:pt x="378247" y="526784"/>
                </a:cubicBezTo>
                <a:cubicBezTo>
                  <a:pt x="373605" y="528360"/>
                  <a:pt x="368777" y="529843"/>
                  <a:pt x="363763" y="531048"/>
                </a:cubicBezTo>
                <a:lnTo>
                  <a:pt x="354107" y="587962"/>
                </a:lnTo>
                <a:cubicBezTo>
                  <a:pt x="352436" y="598344"/>
                  <a:pt x="343245" y="605945"/>
                  <a:pt x="332753" y="605945"/>
                </a:cubicBezTo>
                <a:lnTo>
                  <a:pt x="304343" y="605945"/>
                </a:lnTo>
                <a:lnTo>
                  <a:pt x="276025" y="605945"/>
                </a:lnTo>
                <a:cubicBezTo>
                  <a:pt x="265348" y="605945"/>
                  <a:pt x="256435" y="598437"/>
                  <a:pt x="254578" y="587962"/>
                </a:cubicBezTo>
                <a:lnTo>
                  <a:pt x="245108" y="532160"/>
                </a:lnTo>
                <a:cubicBezTo>
                  <a:pt x="223383" y="526784"/>
                  <a:pt x="202957" y="518441"/>
                  <a:pt x="184017" y="507503"/>
                </a:cubicBezTo>
                <a:lnTo>
                  <a:pt x="137131" y="540874"/>
                </a:lnTo>
                <a:cubicBezTo>
                  <a:pt x="128496" y="546991"/>
                  <a:pt x="116705" y="546064"/>
                  <a:pt x="109278" y="538649"/>
                </a:cubicBezTo>
                <a:lnTo>
                  <a:pt x="89316" y="518719"/>
                </a:lnTo>
                <a:lnTo>
                  <a:pt x="69447" y="498790"/>
                </a:lnTo>
                <a:cubicBezTo>
                  <a:pt x="62020" y="491375"/>
                  <a:pt x="60999" y="479695"/>
                  <a:pt x="67033" y="470982"/>
                </a:cubicBezTo>
                <a:lnTo>
                  <a:pt x="100457" y="425191"/>
                </a:lnTo>
                <a:cubicBezTo>
                  <a:pt x="89595" y="406652"/>
                  <a:pt x="80589" y="386259"/>
                  <a:pt x="75018" y="364568"/>
                </a:cubicBezTo>
                <a:lnTo>
                  <a:pt x="18012" y="354928"/>
                </a:lnTo>
                <a:cubicBezTo>
                  <a:pt x="7613" y="353259"/>
                  <a:pt x="0" y="344083"/>
                  <a:pt x="0" y="333608"/>
                </a:cubicBezTo>
                <a:lnTo>
                  <a:pt x="0" y="305244"/>
                </a:lnTo>
                <a:lnTo>
                  <a:pt x="0" y="276972"/>
                </a:lnTo>
                <a:cubicBezTo>
                  <a:pt x="0" y="266312"/>
                  <a:pt x="7613" y="257321"/>
                  <a:pt x="18012" y="255559"/>
                </a:cubicBezTo>
                <a:lnTo>
                  <a:pt x="73904" y="246104"/>
                </a:lnTo>
                <a:cubicBezTo>
                  <a:pt x="79196" y="223672"/>
                  <a:pt x="87831" y="202816"/>
                  <a:pt x="99343" y="183628"/>
                </a:cubicBezTo>
                <a:lnTo>
                  <a:pt x="66198" y="137096"/>
                </a:lnTo>
                <a:cubicBezTo>
                  <a:pt x="59977" y="128382"/>
                  <a:pt x="60999" y="116703"/>
                  <a:pt x="68426" y="109287"/>
                </a:cubicBezTo>
                <a:lnTo>
                  <a:pt x="88388" y="89358"/>
                </a:lnTo>
                <a:lnTo>
                  <a:pt x="108163" y="69243"/>
                </a:lnTo>
                <a:cubicBezTo>
                  <a:pt x="115591" y="61827"/>
                  <a:pt x="127382" y="60808"/>
                  <a:pt x="136017" y="66833"/>
                </a:cubicBezTo>
                <a:lnTo>
                  <a:pt x="182717" y="100018"/>
                </a:lnTo>
                <a:cubicBezTo>
                  <a:pt x="201657" y="88894"/>
                  <a:pt x="222083" y="80366"/>
                  <a:pt x="243716" y="74805"/>
                </a:cubicBezTo>
                <a:lnTo>
                  <a:pt x="253093" y="18446"/>
                </a:lnTo>
                <a:cubicBezTo>
                  <a:pt x="254857" y="8157"/>
                  <a:pt x="263863" y="464"/>
                  <a:pt x="274076" y="0"/>
                </a:cubicBezTo>
                <a:close/>
              </a:path>
            </a:pathLst>
          </a:custGeom>
          <a:solidFill>
            <a:srgbClr val="56C4D2"/>
          </a:solidFill>
          <a:ln>
            <a:solidFill>
              <a:srgbClr val="56C4D2"/>
            </a:solidFill>
          </a:ln>
        </p:spPr>
        <p:txBody>
          <a:bodyPr/>
          <a:lstStyle/>
          <a:p>
            <a:pPr fontAlgn="ctr"/>
            <a:endParaRPr lang="en-US" altLang="zh-CN" dirty="0">
              <a:latin typeface="Huawei Sans" panose="020C0503030203020204" pitchFamily="34" charset="0"/>
            </a:endParaRPr>
          </a:p>
        </p:txBody>
      </p:sp>
      <p:sp>
        <p:nvSpPr>
          <p:cNvPr id="38" name="TextBox 120">
            <a:extLst>
              <a:ext uri="{FF2B5EF4-FFF2-40B4-BE49-F238E27FC236}">
                <a16:creationId xmlns:a16="http://schemas.microsoft.com/office/drawing/2014/main" id="{D4710F7A-9295-460E-A649-335F236A718B}"/>
              </a:ext>
            </a:extLst>
          </p:cNvPr>
          <p:cNvSpPr txBox="1"/>
          <p:nvPr/>
        </p:nvSpPr>
        <p:spPr bwMode="gray">
          <a:xfrm>
            <a:off x="4794380" y="5047065"/>
            <a:ext cx="797564" cy="287715"/>
          </a:xfrm>
          <a:prstGeom prst="roundRect">
            <a:avLst>
              <a:gd name="adj" fmla="val 6721"/>
            </a:avLst>
          </a:prstGeom>
          <a:solidFill>
            <a:srgbClr val="EEB3B8"/>
          </a:solidFill>
          <a:ln w="12700">
            <a:solidFill>
              <a:srgbClr val="D8B3B3"/>
            </a:solidFill>
          </a:ln>
        </p:spPr>
        <p:txBody>
          <a:bodyPr wrap="square" rtlCol="0" anchor="ctr">
            <a:spAutoFit/>
          </a:bodyPr>
          <a:lstStyle/>
          <a:p>
            <a:pPr fontAlgn="ctr"/>
            <a:r>
              <a:rPr lang="en-US" sz="1200" dirty="0">
                <a:solidFill>
                  <a:schemeClr val="bg1">
                    <a:lumMod val="50000"/>
                  </a:schemeClr>
                </a:solidFill>
                <a:latin typeface="Huawei Sans" panose="020C0503030203020204" pitchFamily="34" charset="0"/>
              </a:rPr>
              <a:t>Payload</a:t>
            </a:r>
          </a:p>
        </p:txBody>
      </p:sp>
      <p:sp>
        <p:nvSpPr>
          <p:cNvPr id="39" name="TextBox 120">
            <a:extLst>
              <a:ext uri="{FF2B5EF4-FFF2-40B4-BE49-F238E27FC236}">
                <a16:creationId xmlns:a16="http://schemas.microsoft.com/office/drawing/2014/main" id="{B1322526-B8F6-46FF-A864-7036BD6521B8}"/>
              </a:ext>
            </a:extLst>
          </p:cNvPr>
          <p:cNvSpPr txBox="1"/>
          <p:nvPr/>
        </p:nvSpPr>
        <p:spPr bwMode="gray">
          <a:xfrm>
            <a:off x="4309017" y="5047065"/>
            <a:ext cx="485362" cy="287715"/>
          </a:xfrm>
          <a:prstGeom prst="roundRect">
            <a:avLst>
              <a:gd name="adj" fmla="val 6721"/>
            </a:avLst>
          </a:prstGeom>
          <a:solidFill>
            <a:srgbClr val="BEE9EE"/>
          </a:solidFill>
          <a:ln w="12700">
            <a:solidFill>
              <a:srgbClr val="BEE9EE"/>
            </a:solidFill>
          </a:ln>
        </p:spPr>
        <p:txBody>
          <a:bodyPr wrap="square" rtlCol="0" anchor="ctr">
            <a:spAutoFit/>
          </a:bodyPr>
          <a:lstStyle/>
          <a:p>
            <a:pPr fontAlgn="ctr"/>
            <a:r>
              <a:rPr lang="en-US" sz="1200" dirty="0">
                <a:solidFill>
                  <a:schemeClr val="bg1"/>
                </a:solidFill>
                <a:latin typeface="Huawei Sans" panose="020C0503030203020204" pitchFamily="34" charset="0"/>
              </a:rPr>
              <a:t>GRE</a:t>
            </a:r>
          </a:p>
        </p:txBody>
      </p:sp>
      <p:sp>
        <p:nvSpPr>
          <p:cNvPr id="43" name="TextBox 120">
            <a:extLst>
              <a:ext uri="{FF2B5EF4-FFF2-40B4-BE49-F238E27FC236}">
                <a16:creationId xmlns:a16="http://schemas.microsoft.com/office/drawing/2014/main" id="{6F9E91DB-A3CD-4C56-A655-7B064FB04777}"/>
              </a:ext>
            </a:extLst>
          </p:cNvPr>
          <p:cNvSpPr txBox="1"/>
          <p:nvPr/>
        </p:nvSpPr>
        <p:spPr bwMode="gray">
          <a:xfrm>
            <a:off x="3146323" y="5047066"/>
            <a:ext cx="1153273" cy="287715"/>
          </a:xfrm>
          <a:prstGeom prst="roundRect">
            <a:avLst>
              <a:gd name="adj" fmla="val 6721"/>
            </a:avLst>
          </a:prstGeom>
          <a:solidFill>
            <a:srgbClr val="AFD89C"/>
          </a:solidFill>
          <a:ln w="12700">
            <a:solidFill>
              <a:srgbClr val="AFD89C"/>
            </a:solidFill>
          </a:ln>
        </p:spPr>
        <p:txBody>
          <a:bodyPr wrap="square" rtlCol="0" anchor="ctr">
            <a:spAutoFit/>
          </a:bodyPr>
          <a:lstStyle/>
          <a:p>
            <a:pPr fontAlgn="ctr"/>
            <a:r>
              <a:rPr lang="en-US" sz="1200" dirty="0">
                <a:solidFill>
                  <a:schemeClr val="bg1"/>
                </a:solidFill>
                <a:latin typeface="Huawei Sans" panose="020C0503030203020204" pitchFamily="34" charset="0"/>
              </a:rPr>
              <a:t>Outer Header</a:t>
            </a:r>
          </a:p>
        </p:txBody>
      </p:sp>
      <p:sp>
        <p:nvSpPr>
          <p:cNvPr id="46" name="TextBox 120">
            <a:extLst>
              <a:ext uri="{FF2B5EF4-FFF2-40B4-BE49-F238E27FC236}">
                <a16:creationId xmlns:a16="http://schemas.microsoft.com/office/drawing/2014/main" id="{E5C31195-9BE1-4218-AE32-E5B2162F3867}"/>
              </a:ext>
            </a:extLst>
          </p:cNvPr>
          <p:cNvSpPr txBox="1"/>
          <p:nvPr/>
        </p:nvSpPr>
        <p:spPr bwMode="gray">
          <a:xfrm>
            <a:off x="2810364" y="4053547"/>
            <a:ext cx="759693" cy="287715"/>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200" dirty="0">
                <a:solidFill>
                  <a:schemeClr val="bg1">
                    <a:lumMod val="50000"/>
                  </a:schemeClr>
                </a:solidFill>
                <a:latin typeface="Huawei Sans" panose="020C0503030203020204" pitchFamily="34" charset="0"/>
              </a:rPr>
              <a:t>Payload</a:t>
            </a:r>
          </a:p>
        </p:txBody>
      </p:sp>
    </p:spTree>
    <p:custDataLst>
      <p:tags r:id="rId1"/>
    </p:custDataLst>
    <p:extLst>
      <p:ext uri="{BB962C8B-B14F-4D97-AF65-F5344CB8AC3E}">
        <p14:creationId xmlns:p14="http://schemas.microsoft.com/office/powerpoint/2010/main" val="1497541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55AA-B897-40BD-A304-2E74483772B7}"/>
              </a:ext>
            </a:extLst>
          </p:cNvPr>
          <p:cNvSpPr>
            <a:spLocks noGrp="1"/>
          </p:cNvSpPr>
          <p:nvPr>
            <p:ph type="title"/>
          </p:nvPr>
        </p:nvSpPr>
        <p:spPr bwMode="gray"/>
        <p:txBody>
          <a:bodyPr/>
          <a:lstStyle/>
          <a:p>
            <a:pPr fontAlgn="ctr"/>
            <a:r>
              <a:rPr lang="en-US" dirty="0">
                <a:latin typeface="Huawei Sans" panose="020C0503030203020204" pitchFamily="34" charset="0"/>
              </a:rPr>
              <a:t>GRE Data Check and Verification</a:t>
            </a:r>
          </a:p>
        </p:txBody>
      </p:sp>
      <p:sp>
        <p:nvSpPr>
          <p:cNvPr id="3" name="Text Placeholder 2">
            <a:extLst>
              <a:ext uri="{FF2B5EF4-FFF2-40B4-BE49-F238E27FC236}">
                <a16:creationId xmlns:a16="http://schemas.microsoft.com/office/drawing/2014/main" id="{07809FB2-4865-4E1B-ABDE-63D071FD7866}"/>
              </a:ext>
            </a:extLst>
          </p:cNvPr>
          <p:cNvSpPr>
            <a:spLocks noGrp="1"/>
          </p:cNvSpPr>
          <p:nvPr>
            <p:ph type="body" sz="quarter" idx="10"/>
          </p:nvPr>
        </p:nvSpPr>
        <p:spPr bwMode="gray"/>
        <p:txBody>
          <a:bodyPr/>
          <a:lstStyle/>
          <a:p>
            <a:pPr algn="l"/>
            <a:r>
              <a:rPr lang="en-US" sz="1400" dirty="0">
                <a:latin typeface="Huawei Sans" panose="020C0503030203020204" pitchFamily="34" charset="0"/>
              </a:rPr>
              <a:t>Checksum verification is an end-to-end check on encapsulated packets.</a:t>
            </a:r>
          </a:p>
          <a:p>
            <a:pPr algn="l"/>
            <a:r>
              <a:rPr lang="en-US" sz="1400" dirty="0">
                <a:latin typeface="Huawei Sans" panose="020C0503030203020204" pitchFamily="34" charset="0"/>
              </a:rPr>
              <a:t>If the C bit in the GRE header is set to 1, the checksum is valid. The sender calculates the checksum based on the GRE header and payload. Then it sends out the packet that carries the checksum. After receiving the packet, the receiver also calculates the checksum and compares the result with the checksum carried in the packet. If they are the same, the receiver further processes the packet. Otherwise, it discards the packet.</a:t>
            </a:r>
          </a:p>
        </p:txBody>
      </p:sp>
      <p:graphicFrame>
        <p:nvGraphicFramePr>
          <p:cNvPr id="7" name="Table 4">
            <a:extLst>
              <a:ext uri="{FF2B5EF4-FFF2-40B4-BE49-F238E27FC236}">
                <a16:creationId xmlns:a16="http://schemas.microsoft.com/office/drawing/2014/main" id="{D167451F-8446-4418-9653-44D258168A37}"/>
              </a:ext>
            </a:extLst>
          </p:cNvPr>
          <p:cNvGraphicFramePr>
            <a:graphicFrameLocks noGrp="1"/>
          </p:cNvGraphicFramePr>
          <p:nvPr>
            <p:extLst>
              <p:ext uri="{D42A27DB-BD31-4B8C-83A1-F6EECF244321}">
                <p14:modId xmlns:p14="http://schemas.microsoft.com/office/powerpoint/2010/main" val="1100189231"/>
              </p:ext>
            </p:extLst>
          </p:nvPr>
        </p:nvGraphicFramePr>
        <p:xfrm>
          <a:off x="853199" y="3247142"/>
          <a:ext cx="5702187" cy="370840"/>
        </p:xfrm>
        <a:graphic>
          <a:graphicData uri="http://schemas.openxmlformats.org/drawingml/2006/table">
            <a:tbl>
              <a:tblPr firstRow="1" bandRow="1">
                <a:tableStyleId>{5C22544A-7EE6-4342-B048-85BDC9FD1C3A}</a:tableStyleId>
              </a:tblPr>
              <a:tblGrid>
                <a:gridCol w="1414479">
                  <a:extLst>
                    <a:ext uri="{9D8B030D-6E8A-4147-A177-3AD203B41FA5}">
                      <a16:colId xmlns:a16="http://schemas.microsoft.com/office/drawing/2014/main" val="2966538011"/>
                    </a:ext>
                  </a:extLst>
                </a:gridCol>
                <a:gridCol w="1279767">
                  <a:extLst>
                    <a:ext uri="{9D8B030D-6E8A-4147-A177-3AD203B41FA5}">
                      <a16:colId xmlns:a16="http://schemas.microsoft.com/office/drawing/2014/main" val="996290401"/>
                    </a:ext>
                  </a:extLst>
                </a:gridCol>
                <a:gridCol w="1414479">
                  <a:extLst>
                    <a:ext uri="{9D8B030D-6E8A-4147-A177-3AD203B41FA5}">
                      <a16:colId xmlns:a16="http://schemas.microsoft.com/office/drawing/2014/main" val="2856764314"/>
                    </a:ext>
                  </a:extLst>
                </a:gridCol>
                <a:gridCol w="1593462">
                  <a:extLst>
                    <a:ext uri="{9D8B030D-6E8A-4147-A177-3AD203B41FA5}">
                      <a16:colId xmlns:a16="http://schemas.microsoft.com/office/drawing/2014/main" val="2646952038"/>
                    </a:ext>
                  </a:extLst>
                </a:gridCol>
              </a:tblGrid>
              <a:tr h="370840">
                <a:tc>
                  <a:txBody>
                    <a:bodyPr/>
                    <a:lstStyle/>
                    <a:p>
                      <a:pPr algn="ctr" fontAlgn="ctr"/>
                      <a:r>
                        <a:rPr lang="en-US" sz="1200" dirty="0">
                          <a:latin typeface="Huawei Sans" panose="020C0503030203020204" pitchFamily="34" charset="0"/>
                        </a:rPr>
                        <a:t>Outer Header</a:t>
                      </a:r>
                    </a:p>
                  </a:txBody>
                  <a:tcPr anchor="ctr">
                    <a:solidFill>
                      <a:srgbClr val="AFD89C"/>
                    </a:solidFill>
                  </a:tcPr>
                </a:tc>
                <a:tc>
                  <a:txBody>
                    <a:bodyPr/>
                    <a:lstStyle/>
                    <a:p>
                      <a:pPr algn="ctr" fontAlgn="ctr"/>
                      <a:r>
                        <a:rPr lang="en-US" sz="1200" dirty="0">
                          <a:latin typeface="Huawei Sans" panose="020C0503030203020204" pitchFamily="34" charset="0"/>
                        </a:rPr>
                        <a:t>GRE Header</a:t>
                      </a:r>
                    </a:p>
                  </a:txBody>
                  <a:tcPr anchor="ctr">
                    <a:solidFill>
                      <a:srgbClr val="EEB3B8"/>
                    </a:solidFill>
                  </a:tcPr>
                </a:tc>
                <a:tc>
                  <a:txBody>
                    <a:bodyPr/>
                    <a:lstStyle/>
                    <a:p>
                      <a:pPr algn="ctr" fontAlgn="ctr"/>
                      <a:r>
                        <a:rPr lang="en-US" sz="1200" dirty="0">
                          <a:latin typeface="Huawei Sans" panose="020C0503030203020204" pitchFamily="34" charset="0"/>
                        </a:rPr>
                        <a:t>Inner Header</a:t>
                      </a:r>
                    </a:p>
                  </a:txBody>
                  <a:tcPr anchor="ctr">
                    <a:solidFill>
                      <a:srgbClr val="56C4D2"/>
                    </a:solidFill>
                  </a:tcPr>
                </a:tc>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200" dirty="0">
                          <a:latin typeface="Huawei Sans" panose="020C0503030203020204" pitchFamily="34" charset="0"/>
                        </a:rPr>
                        <a:t>Payload</a:t>
                      </a:r>
                    </a:p>
                  </a:txBody>
                  <a:tcPr anchor="ctr">
                    <a:solidFill>
                      <a:srgbClr val="FDE397"/>
                    </a:solidFill>
                  </a:tcPr>
                </a:tc>
                <a:extLst>
                  <a:ext uri="{0D108BD9-81ED-4DB2-BD59-A6C34878D82A}">
                    <a16:rowId xmlns:a16="http://schemas.microsoft.com/office/drawing/2014/main" val="2196966323"/>
                  </a:ext>
                </a:extLst>
              </a:tr>
            </a:tbl>
          </a:graphicData>
        </a:graphic>
      </p:graphicFrame>
      <p:graphicFrame>
        <p:nvGraphicFramePr>
          <p:cNvPr id="8" name="Table 5">
            <a:extLst>
              <a:ext uri="{FF2B5EF4-FFF2-40B4-BE49-F238E27FC236}">
                <a16:creationId xmlns:a16="http://schemas.microsoft.com/office/drawing/2014/main" id="{CBF71B36-B903-4252-A942-065E06C02A22}"/>
              </a:ext>
            </a:extLst>
          </p:cNvPr>
          <p:cNvGraphicFramePr>
            <a:graphicFrameLocks noGrp="1"/>
          </p:cNvGraphicFramePr>
          <p:nvPr>
            <p:extLst>
              <p:ext uri="{D42A27DB-BD31-4B8C-83A1-F6EECF244321}">
                <p14:modId xmlns:p14="http://schemas.microsoft.com/office/powerpoint/2010/main" val="4095098745"/>
              </p:ext>
            </p:extLst>
          </p:nvPr>
        </p:nvGraphicFramePr>
        <p:xfrm>
          <a:off x="731191" y="4780756"/>
          <a:ext cx="6002018" cy="1112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767511075"/>
                    </a:ext>
                  </a:extLst>
                </a:gridCol>
                <a:gridCol w="208280">
                  <a:extLst>
                    <a:ext uri="{9D8B030D-6E8A-4147-A177-3AD203B41FA5}">
                      <a16:colId xmlns:a16="http://schemas.microsoft.com/office/drawing/2014/main" val="2259974812"/>
                    </a:ext>
                  </a:extLst>
                </a:gridCol>
                <a:gridCol w="208280">
                  <a:extLst>
                    <a:ext uri="{9D8B030D-6E8A-4147-A177-3AD203B41FA5}">
                      <a16:colId xmlns:a16="http://schemas.microsoft.com/office/drawing/2014/main" val="1441333613"/>
                    </a:ext>
                  </a:extLst>
                </a:gridCol>
                <a:gridCol w="208280">
                  <a:extLst>
                    <a:ext uri="{9D8B030D-6E8A-4147-A177-3AD203B41FA5}">
                      <a16:colId xmlns:a16="http://schemas.microsoft.com/office/drawing/2014/main" val="2189801884"/>
                    </a:ext>
                  </a:extLst>
                </a:gridCol>
                <a:gridCol w="208280">
                  <a:extLst>
                    <a:ext uri="{9D8B030D-6E8A-4147-A177-3AD203B41FA5}">
                      <a16:colId xmlns:a16="http://schemas.microsoft.com/office/drawing/2014/main" val="201189597"/>
                    </a:ext>
                  </a:extLst>
                </a:gridCol>
                <a:gridCol w="858058">
                  <a:extLst>
                    <a:ext uri="{9D8B030D-6E8A-4147-A177-3AD203B41FA5}">
                      <a16:colId xmlns:a16="http://schemas.microsoft.com/office/drawing/2014/main" val="2963173565"/>
                    </a:ext>
                  </a:extLst>
                </a:gridCol>
                <a:gridCol w="658080">
                  <a:extLst>
                    <a:ext uri="{9D8B030D-6E8A-4147-A177-3AD203B41FA5}">
                      <a16:colId xmlns:a16="http://schemas.microsoft.com/office/drawing/2014/main" val="2109686950"/>
                    </a:ext>
                  </a:extLst>
                </a:gridCol>
                <a:gridCol w="761987">
                  <a:extLst>
                    <a:ext uri="{9D8B030D-6E8A-4147-A177-3AD203B41FA5}">
                      <a16:colId xmlns:a16="http://schemas.microsoft.com/office/drawing/2014/main" val="421368371"/>
                    </a:ext>
                  </a:extLst>
                </a:gridCol>
                <a:gridCol w="2682493">
                  <a:extLst>
                    <a:ext uri="{9D8B030D-6E8A-4147-A177-3AD203B41FA5}">
                      <a16:colId xmlns:a16="http://schemas.microsoft.com/office/drawing/2014/main" val="1049193376"/>
                    </a:ext>
                  </a:extLst>
                </a:gridCol>
              </a:tblGrid>
              <a:tr h="370840">
                <a:tc>
                  <a:txBody>
                    <a:bodyPr/>
                    <a:lstStyle/>
                    <a:p>
                      <a:pPr algn="ctr" fontAlgn="ctr"/>
                      <a:r>
                        <a:rPr lang="en-US" sz="1200" b="0" dirty="0">
                          <a:solidFill>
                            <a:sysClr val="windowText" lastClr="000000"/>
                          </a:solidFill>
                          <a:latin typeface="Huawei Sans" panose="020C0503030203020204" pitchFamily="34" charset="0"/>
                        </a:rPr>
                        <a:t>C</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BEE9EE"/>
                    </a:solidFill>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K</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Recursion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Flags</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Version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Protocol Type</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extLst>
                  <a:ext uri="{0D108BD9-81ED-4DB2-BD59-A6C34878D82A}">
                    <a16:rowId xmlns:a16="http://schemas.microsoft.com/office/drawing/2014/main" val="3176659461"/>
                  </a:ext>
                </a:extLst>
              </a:tr>
              <a:tr h="370840">
                <a:tc gridSpan="8">
                  <a:txBody>
                    <a:bodyPr/>
                    <a:lstStyle/>
                    <a:p>
                      <a:pPr algn="ctr" fontAlgn="ctr"/>
                      <a:r>
                        <a:rPr lang="en-US" sz="1200" b="0" dirty="0">
                          <a:solidFill>
                            <a:sysClr val="windowText" lastClr="000000"/>
                          </a:solidFill>
                          <a:latin typeface="Huawei Sans" panose="020C0503030203020204" pitchFamily="34" charset="0"/>
                        </a:rPr>
                        <a:t>Checksum (Option)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BEE9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extLst>
                  <a:ext uri="{0D108BD9-81ED-4DB2-BD59-A6C34878D82A}">
                    <a16:rowId xmlns:a16="http://schemas.microsoft.com/office/drawing/2014/main" val="3262138141"/>
                  </a:ext>
                </a:extLst>
              </a:tr>
              <a:tr h="370840">
                <a:tc gridSpan="9">
                  <a:txBody>
                    <a:bodyPr/>
                    <a:lstStyle/>
                    <a:p>
                      <a:pPr algn="ctr" fontAlgn="ctr"/>
                      <a:r>
                        <a:rPr lang="en-US" sz="1200" b="0" dirty="0">
                          <a:solidFill>
                            <a:sysClr val="windowText" lastClr="000000"/>
                          </a:solidFill>
                          <a:latin typeface="Huawei Sans" panose="020C0503030203020204" pitchFamily="34" charset="0"/>
                        </a:rPr>
                        <a:t>Key (Option)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200" dirty="0"/>
                    </a:p>
                  </a:txBody>
                  <a:tcPr anchor="ctr"/>
                </a:tc>
                <a:extLst>
                  <a:ext uri="{0D108BD9-81ED-4DB2-BD59-A6C34878D82A}">
                    <a16:rowId xmlns:a16="http://schemas.microsoft.com/office/drawing/2014/main" val="1626608722"/>
                  </a:ext>
                </a:extLst>
              </a:tr>
            </a:tbl>
          </a:graphicData>
        </a:graphic>
      </p:graphicFrame>
      <p:sp>
        <p:nvSpPr>
          <p:cNvPr id="9" name="Trapezoid 8">
            <a:extLst>
              <a:ext uri="{FF2B5EF4-FFF2-40B4-BE49-F238E27FC236}">
                <a16:creationId xmlns:a16="http://schemas.microsoft.com/office/drawing/2014/main" id="{88E650C7-8FCD-4B60-A0E5-2C9D6D22C77A}"/>
              </a:ext>
            </a:extLst>
          </p:cNvPr>
          <p:cNvSpPr/>
          <p:nvPr/>
        </p:nvSpPr>
        <p:spPr bwMode="gray">
          <a:xfrm>
            <a:off x="738112" y="3617982"/>
            <a:ext cx="5995097" cy="1120140"/>
          </a:xfrm>
          <a:custGeom>
            <a:avLst/>
            <a:gdLst>
              <a:gd name="connsiteX0" fmla="*/ 0 w 6315794"/>
              <a:gd name="connsiteY0" fmla="*/ 1112520 h 1112520"/>
              <a:gd name="connsiteX1" fmla="*/ 2629597 w 6315794"/>
              <a:gd name="connsiteY1" fmla="*/ 0 h 1112520"/>
              <a:gd name="connsiteX2" fmla="*/ 3686197 w 6315794"/>
              <a:gd name="connsiteY2" fmla="*/ 0 h 1112520"/>
              <a:gd name="connsiteX3" fmla="*/ 6315794 w 6315794"/>
              <a:gd name="connsiteY3" fmla="*/ 1112520 h 1112520"/>
              <a:gd name="connsiteX4" fmla="*/ 0 w 6315794"/>
              <a:gd name="connsiteY4" fmla="*/ 1112520 h 1112520"/>
              <a:gd name="connsiteX0" fmla="*/ 0 w 6315794"/>
              <a:gd name="connsiteY0" fmla="*/ 1120140 h 1120140"/>
              <a:gd name="connsiteX1" fmla="*/ 1593277 w 6315794"/>
              <a:gd name="connsiteY1" fmla="*/ 0 h 1120140"/>
              <a:gd name="connsiteX2" fmla="*/ 3686197 w 6315794"/>
              <a:gd name="connsiteY2" fmla="*/ 7620 h 1120140"/>
              <a:gd name="connsiteX3" fmla="*/ 6315794 w 6315794"/>
              <a:gd name="connsiteY3" fmla="*/ 1120140 h 1120140"/>
              <a:gd name="connsiteX4" fmla="*/ 0 w 6315794"/>
              <a:gd name="connsiteY4" fmla="*/ 1120140 h 1120140"/>
              <a:gd name="connsiteX0" fmla="*/ 0 w 6315794"/>
              <a:gd name="connsiteY0" fmla="*/ 1120140 h 1120140"/>
              <a:gd name="connsiteX1" fmla="*/ 1593277 w 6315794"/>
              <a:gd name="connsiteY1" fmla="*/ 0 h 1120140"/>
              <a:gd name="connsiteX2" fmla="*/ 2954677 w 6315794"/>
              <a:gd name="connsiteY2" fmla="*/ 0 h 1120140"/>
              <a:gd name="connsiteX3" fmla="*/ 6315794 w 6315794"/>
              <a:gd name="connsiteY3" fmla="*/ 1120140 h 1120140"/>
              <a:gd name="connsiteX4" fmla="*/ 0 w 6315794"/>
              <a:gd name="connsiteY4" fmla="*/ 1120140 h 112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5794" h="1120140">
                <a:moveTo>
                  <a:pt x="0" y="1120140"/>
                </a:moveTo>
                <a:lnTo>
                  <a:pt x="1593277" y="0"/>
                </a:lnTo>
                <a:lnTo>
                  <a:pt x="2954677" y="0"/>
                </a:lnTo>
                <a:lnTo>
                  <a:pt x="6315794" y="1120140"/>
                </a:lnTo>
                <a:lnTo>
                  <a:pt x="0" y="1120140"/>
                </a:lnTo>
                <a:close/>
              </a:path>
            </a:pathLst>
          </a:custGeom>
          <a:gradFill>
            <a:gsLst>
              <a:gs pos="0">
                <a:schemeClr val="accent1">
                  <a:lumMod val="5000"/>
                  <a:lumOff val="95000"/>
                  <a:alpha val="50000"/>
                </a:schemeClr>
              </a:gs>
              <a:gs pos="100000">
                <a:srgbClr val="BEE9EE"/>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10" name="圆角矩形 75">
            <a:extLst>
              <a:ext uri="{FF2B5EF4-FFF2-40B4-BE49-F238E27FC236}">
                <a16:creationId xmlns:a16="http://schemas.microsoft.com/office/drawing/2014/main" id="{6F67F70E-8F31-4F7E-8154-00F6CB9CB880}"/>
              </a:ext>
            </a:extLst>
          </p:cNvPr>
          <p:cNvSpPr/>
          <p:nvPr/>
        </p:nvSpPr>
        <p:spPr bwMode="gray">
          <a:xfrm>
            <a:off x="6803435" y="2442034"/>
            <a:ext cx="4621157"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Data verification used to prevent data tampering</a:t>
            </a:r>
          </a:p>
        </p:txBody>
      </p:sp>
      <p:sp>
        <p:nvSpPr>
          <p:cNvPr id="11" name="圆角矩形 75">
            <a:extLst>
              <a:ext uri="{FF2B5EF4-FFF2-40B4-BE49-F238E27FC236}">
                <a16:creationId xmlns:a16="http://schemas.microsoft.com/office/drawing/2014/main" id="{4D24CE0F-2ACC-4658-85C6-9EC22C56901F}"/>
              </a:ext>
            </a:extLst>
          </p:cNvPr>
          <p:cNvSpPr/>
          <p:nvPr/>
        </p:nvSpPr>
        <p:spPr bwMode="gray">
          <a:xfrm>
            <a:off x="6803435" y="2876322"/>
            <a:ext cx="4621157" cy="332445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2" name="图片 31">
            <a:extLst>
              <a:ext uri="{FF2B5EF4-FFF2-40B4-BE49-F238E27FC236}">
                <a16:creationId xmlns:a16="http://schemas.microsoft.com/office/drawing/2014/main" id="{C4D75514-A3A5-4724-A3AB-E9D5D7D03704}"/>
              </a:ext>
            </a:extLst>
          </p:cNvPr>
          <p:cNvPicPr>
            <a:picLocks noChangeAspect="1"/>
          </p:cNvPicPr>
          <p:nvPr/>
        </p:nvPicPr>
        <p:blipFill>
          <a:blip r:embed="rId3"/>
          <a:stretch>
            <a:fillRect/>
          </a:stretch>
        </p:blipFill>
        <p:spPr bwMode="gray">
          <a:xfrm>
            <a:off x="6991340" y="3168850"/>
            <a:ext cx="466668" cy="389308"/>
          </a:xfrm>
          <a:prstGeom prst="rect">
            <a:avLst/>
          </a:prstGeom>
        </p:spPr>
      </p:pic>
      <p:sp>
        <p:nvSpPr>
          <p:cNvPr id="13" name="Freeform 159">
            <a:extLst>
              <a:ext uri="{FF2B5EF4-FFF2-40B4-BE49-F238E27FC236}">
                <a16:creationId xmlns:a16="http://schemas.microsoft.com/office/drawing/2014/main" id="{E8FD2C14-4AB3-410A-9194-9DA9F62E4652}"/>
              </a:ext>
            </a:extLst>
          </p:cNvPr>
          <p:cNvSpPr/>
          <p:nvPr/>
        </p:nvSpPr>
        <p:spPr bwMode="gray">
          <a:xfrm flipH="1">
            <a:off x="8637975" y="2987199"/>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pic>
        <p:nvPicPr>
          <p:cNvPr id="14" name="图片 31">
            <a:extLst>
              <a:ext uri="{FF2B5EF4-FFF2-40B4-BE49-F238E27FC236}">
                <a16:creationId xmlns:a16="http://schemas.microsoft.com/office/drawing/2014/main" id="{CB69B94A-87A1-448F-9662-650433F49131}"/>
              </a:ext>
            </a:extLst>
          </p:cNvPr>
          <p:cNvPicPr>
            <a:picLocks noChangeAspect="1"/>
          </p:cNvPicPr>
          <p:nvPr/>
        </p:nvPicPr>
        <p:blipFill>
          <a:blip r:embed="rId3"/>
          <a:stretch>
            <a:fillRect/>
          </a:stretch>
        </p:blipFill>
        <p:spPr bwMode="gray">
          <a:xfrm>
            <a:off x="10846303" y="3168850"/>
            <a:ext cx="466668" cy="389308"/>
          </a:xfrm>
          <a:prstGeom prst="rect">
            <a:avLst/>
          </a:prstGeom>
        </p:spPr>
      </p:pic>
      <p:cxnSp>
        <p:nvCxnSpPr>
          <p:cNvPr id="15" name="Straight Connector 14">
            <a:extLst>
              <a:ext uri="{FF2B5EF4-FFF2-40B4-BE49-F238E27FC236}">
                <a16:creationId xmlns:a16="http://schemas.microsoft.com/office/drawing/2014/main" id="{5297C625-6C90-4A32-97F0-EDCF3747C5DC}"/>
              </a:ext>
            </a:extLst>
          </p:cNvPr>
          <p:cNvCxnSpPr>
            <a:cxnSpLocks/>
            <a:stCxn id="12" idx="3"/>
            <a:endCxn id="13" idx="21"/>
          </p:cNvCxnSpPr>
          <p:nvPr/>
        </p:nvCxnSpPr>
        <p:spPr bwMode="gray">
          <a:xfrm>
            <a:off x="7458008" y="3363504"/>
            <a:ext cx="1179967" cy="933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8F7D96E-C575-4728-A688-E1E195E8ACAD}"/>
              </a:ext>
            </a:extLst>
          </p:cNvPr>
          <p:cNvCxnSpPr>
            <a:cxnSpLocks/>
            <a:stCxn id="14" idx="1"/>
            <a:endCxn id="13" idx="8"/>
          </p:cNvCxnSpPr>
          <p:nvPr/>
        </p:nvCxnSpPr>
        <p:spPr bwMode="gray">
          <a:xfrm flipH="1" flipV="1">
            <a:off x="9690256" y="3362831"/>
            <a:ext cx="1156047" cy="67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9" name="Can 41">
            <a:extLst>
              <a:ext uri="{FF2B5EF4-FFF2-40B4-BE49-F238E27FC236}">
                <a16:creationId xmlns:a16="http://schemas.microsoft.com/office/drawing/2014/main" id="{FFFF8026-400B-4414-9973-9988213F8679}"/>
              </a:ext>
            </a:extLst>
          </p:cNvPr>
          <p:cNvSpPr/>
          <p:nvPr/>
        </p:nvSpPr>
        <p:spPr bwMode="gray">
          <a:xfrm rot="5400000">
            <a:off x="9042739" y="1762394"/>
            <a:ext cx="236717" cy="3190156"/>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TextBox 19">
            <a:extLst>
              <a:ext uri="{FF2B5EF4-FFF2-40B4-BE49-F238E27FC236}">
                <a16:creationId xmlns:a16="http://schemas.microsoft.com/office/drawing/2014/main" id="{F7A24698-8607-44E6-97E9-796A8054ACDD}"/>
              </a:ext>
            </a:extLst>
          </p:cNvPr>
          <p:cNvSpPr txBox="1"/>
          <p:nvPr/>
        </p:nvSpPr>
        <p:spPr bwMode="gray">
          <a:xfrm flipH="1">
            <a:off x="8421668" y="3203107"/>
            <a:ext cx="1480366"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sp>
        <p:nvSpPr>
          <p:cNvPr id="26" name="TextBox 120">
            <a:extLst>
              <a:ext uri="{FF2B5EF4-FFF2-40B4-BE49-F238E27FC236}">
                <a16:creationId xmlns:a16="http://schemas.microsoft.com/office/drawing/2014/main" id="{815EA42D-97DC-4BF7-BA07-390D0AACBA98}"/>
              </a:ext>
            </a:extLst>
          </p:cNvPr>
          <p:cNvSpPr txBox="1"/>
          <p:nvPr/>
        </p:nvSpPr>
        <p:spPr bwMode="gray">
          <a:xfrm>
            <a:off x="8508268" y="4120254"/>
            <a:ext cx="759693" cy="287715"/>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200" dirty="0">
                <a:solidFill>
                  <a:schemeClr val="bg1">
                    <a:lumMod val="50000"/>
                  </a:schemeClr>
                </a:solidFill>
                <a:latin typeface="Huawei Sans" panose="020C0503030203020204" pitchFamily="34" charset="0"/>
              </a:rPr>
              <a:t>Payload</a:t>
            </a:r>
          </a:p>
        </p:txBody>
      </p:sp>
      <p:cxnSp>
        <p:nvCxnSpPr>
          <p:cNvPr id="27" name="Connector: Elbow 26">
            <a:extLst>
              <a:ext uri="{FF2B5EF4-FFF2-40B4-BE49-F238E27FC236}">
                <a16:creationId xmlns:a16="http://schemas.microsoft.com/office/drawing/2014/main" id="{3A709547-B457-4515-B4D7-9AF308950A50}"/>
              </a:ext>
            </a:extLst>
          </p:cNvPr>
          <p:cNvCxnSpPr>
            <a:cxnSpLocks/>
            <a:stCxn id="26" idx="3"/>
            <a:endCxn id="33" idx="1"/>
          </p:cNvCxnSpPr>
          <p:nvPr/>
        </p:nvCxnSpPr>
        <p:spPr bwMode="gray">
          <a:xfrm flipH="1">
            <a:off x="8940316" y="4264112"/>
            <a:ext cx="327645" cy="994366"/>
          </a:xfrm>
          <a:prstGeom prst="bentConnector5">
            <a:avLst>
              <a:gd name="adj1" fmla="val -69771"/>
              <a:gd name="adj2" fmla="val 50000"/>
              <a:gd name="adj3" fmla="val 169771"/>
            </a:avLst>
          </a:prstGeom>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ular Callout 75">
            <a:extLst>
              <a:ext uri="{FF2B5EF4-FFF2-40B4-BE49-F238E27FC236}">
                <a16:creationId xmlns:a16="http://schemas.microsoft.com/office/drawing/2014/main" id="{0D56352C-33F8-454D-947D-9CE7F0610426}"/>
              </a:ext>
            </a:extLst>
          </p:cNvPr>
          <p:cNvSpPr/>
          <p:nvPr/>
        </p:nvSpPr>
        <p:spPr bwMode="gray">
          <a:xfrm>
            <a:off x="7458008" y="4604162"/>
            <a:ext cx="1384969" cy="279543"/>
          </a:xfrm>
          <a:prstGeom prst="wedgeRectCallout">
            <a:avLst>
              <a:gd name="adj1" fmla="val 68012"/>
              <a:gd name="adj2" fmla="val -19113"/>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Data tampering</a:t>
            </a:r>
          </a:p>
        </p:txBody>
      </p:sp>
      <p:sp>
        <p:nvSpPr>
          <p:cNvPr id="29" name="TextBox 120">
            <a:extLst>
              <a:ext uri="{FF2B5EF4-FFF2-40B4-BE49-F238E27FC236}">
                <a16:creationId xmlns:a16="http://schemas.microsoft.com/office/drawing/2014/main" id="{711F0025-D416-4B16-AF66-42F9522AEBF1}"/>
              </a:ext>
            </a:extLst>
          </p:cNvPr>
          <p:cNvSpPr txBox="1"/>
          <p:nvPr/>
        </p:nvSpPr>
        <p:spPr bwMode="gray">
          <a:xfrm>
            <a:off x="8004212" y="4120254"/>
            <a:ext cx="504056" cy="287715"/>
          </a:xfrm>
          <a:prstGeom prst="roundRect">
            <a:avLst>
              <a:gd name="adj" fmla="val 6721"/>
            </a:avLst>
          </a:prstGeom>
          <a:solidFill>
            <a:srgbClr val="99DFF9"/>
          </a:solidFill>
          <a:ln w="12700">
            <a:solidFill>
              <a:srgbClr val="99DFF9"/>
            </a:solidFill>
          </a:ln>
        </p:spPr>
        <p:txBody>
          <a:bodyPr wrap="square" rtlCol="0" anchor="ctr">
            <a:spAutoFit/>
          </a:bodyPr>
          <a:lstStyle/>
          <a:p>
            <a:pPr fontAlgn="ctr"/>
            <a:r>
              <a:rPr lang="en-US" sz="1200" dirty="0">
                <a:solidFill>
                  <a:schemeClr val="bg1"/>
                </a:solidFill>
                <a:latin typeface="Huawei Sans" panose="020C0503030203020204" pitchFamily="34" charset="0"/>
              </a:rPr>
              <a:t>GRE</a:t>
            </a:r>
          </a:p>
        </p:txBody>
      </p:sp>
      <p:sp>
        <p:nvSpPr>
          <p:cNvPr id="31" name="TextBox 120">
            <a:extLst>
              <a:ext uri="{FF2B5EF4-FFF2-40B4-BE49-F238E27FC236}">
                <a16:creationId xmlns:a16="http://schemas.microsoft.com/office/drawing/2014/main" id="{332104AA-952D-4F9E-8FBB-BA6BF8FD1DBE}"/>
              </a:ext>
            </a:extLst>
          </p:cNvPr>
          <p:cNvSpPr txBox="1"/>
          <p:nvPr/>
        </p:nvSpPr>
        <p:spPr bwMode="gray">
          <a:xfrm>
            <a:off x="10592891" y="5114619"/>
            <a:ext cx="759693" cy="287715"/>
          </a:xfrm>
          <a:prstGeom prst="roundRect">
            <a:avLst>
              <a:gd name="adj" fmla="val 6721"/>
            </a:avLst>
          </a:prstGeom>
          <a:solidFill>
            <a:srgbClr val="EEB3B8"/>
          </a:solidFill>
          <a:ln w="12700">
            <a:solidFill>
              <a:srgbClr val="EEB3B8"/>
            </a:solidFill>
          </a:ln>
        </p:spPr>
        <p:txBody>
          <a:bodyPr wrap="square" rtlCol="0" anchor="ctr">
            <a:spAutoFit/>
          </a:bodyPr>
          <a:lstStyle/>
          <a:p>
            <a:pPr fontAlgn="ctr"/>
            <a:r>
              <a:rPr lang="en-US" sz="1200" dirty="0">
                <a:solidFill>
                  <a:schemeClr val="bg1">
                    <a:lumMod val="50000"/>
                  </a:schemeClr>
                </a:solidFill>
                <a:latin typeface="Huawei Sans" panose="020C0503030203020204" pitchFamily="34" charset="0"/>
              </a:rPr>
              <a:t>Payload</a:t>
            </a:r>
          </a:p>
        </p:txBody>
      </p:sp>
      <p:sp>
        <p:nvSpPr>
          <p:cNvPr id="32" name="TextBox 120">
            <a:extLst>
              <a:ext uri="{FF2B5EF4-FFF2-40B4-BE49-F238E27FC236}">
                <a16:creationId xmlns:a16="http://schemas.microsoft.com/office/drawing/2014/main" id="{B3B6D4C1-DE95-4C24-95FE-B7D4829EDE46}"/>
              </a:ext>
            </a:extLst>
          </p:cNvPr>
          <p:cNvSpPr txBox="1"/>
          <p:nvPr/>
        </p:nvSpPr>
        <p:spPr bwMode="gray">
          <a:xfrm>
            <a:off x="10092444" y="5114619"/>
            <a:ext cx="504056" cy="287715"/>
          </a:xfrm>
          <a:prstGeom prst="roundRect">
            <a:avLst>
              <a:gd name="adj" fmla="val 6721"/>
            </a:avLst>
          </a:prstGeom>
          <a:solidFill>
            <a:srgbClr val="99DFF9"/>
          </a:solidFill>
          <a:ln w="12700">
            <a:solidFill>
              <a:srgbClr val="99DFF9"/>
            </a:solidFill>
          </a:ln>
        </p:spPr>
        <p:txBody>
          <a:bodyPr wrap="square" rtlCol="0" anchor="ctr">
            <a:spAutoFit/>
          </a:bodyPr>
          <a:lstStyle/>
          <a:p>
            <a:pPr fontAlgn="ctr"/>
            <a:r>
              <a:rPr lang="en-US" sz="1200" dirty="0">
                <a:solidFill>
                  <a:schemeClr val="bg1"/>
                </a:solidFill>
                <a:latin typeface="Huawei Sans" panose="020C0503030203020204" pitchFamily="34" charset="0"/>
              </a:rPr>
              <a:t>GRE</a:t>
            </a:r>
          </a:p>
        </p:txBody>
      </p:sp>
      <p:sp>
        <p:nvSpPr>
          <p:cNvPr id="33" name="TextBox 120">
            <a:extLst>
              <a:ext uri="{FF2B5EF4-FFF2-40B4-BE49-F238E27FC236}">
                <a16:creationId xmlns:a16="http://schemas.microsoft.com/office/drawing/2014/main" id="{4848E0F2-FAE4-4D72-9EF0-755605FE36A2}"/>
              </a:ext>
            </a:extLst>
          </p:cNvPr>
          <p:cNvSpPr txBox="1"/>
          <p:nvPr/>
        </p:nvSpPr>
        <p:spPr bwMode="gray">
          <a:xfrm>
            <a:off x="8940316" y="5114620"/>
            <a:ext cx="1156171" cy="287715"/>
          </a:xfrm>
          <a:prstGeom prst="roundRect">
            <a:avLst>
              <a:gd name="adj" fmla="val 6721"/>
            </a:avLst>
          </a:prstGeom>
          <a:solidFill>
            <a:srgbClr val="AFD89C"/>
          </a:solidFill>
          <a:ln w="12700">
            <a:solidFill>
              <a:srgbClr val="AFD89C"/>
            </a:solidFill>
          </a:ln>
        </p:spPr>
        <p:txBody>
          <a:bodyPr wrap="square" rtlCol="0" anchor="ctr">
            <a:spAutoFit/>
          </a:bodyPr>
          <a:lstStyle/>
          <a:p>
            <a:pPr fontAlgn="ctr"/>
            <a:r>
              <a:rPr lang="en-US" sz="1200" dirty="0">
                <a:solidFill>
                  <a:schemeClr val="bg1"/>
                </a:solidFill>
                <a:latin typeface="Huawei Sans" panose="020C0503030203020204" pitchFamily="34" charset="0"/>
              </a:rPr>
              <a:t>Outer Header</a:t>
            </a:r>
          </a:p>
        </p:txBody>
      </p:sp>
      <p:sp>
        <p:nvSpPr>
          <p:cNvPr id="34" name="settings_159654">
            <a:extLst>
              <a:ext uri="{FF2B5EF4-FFF2-40B4-BE49-F238E27FC236}">
                <a16:creationId xmlns:a16="http://schemas.microsoft.com/office/drawing/2014/main" id="{1AFAC610-68C2-4B7A-83F0-675FAF7D0ED1}"/>
              </a:ext>
            </a:extLst>
          </p:cNvPr>
          <p:cNvSpPr>
            <a:spLocks noChangeAspect="1"/>
          </p:cNvSpPr>
          <p:nvPr/>
        </p:nvSpPr>
        <p:spPr bwMode="gray">
          <a:xfrm>
            <a:off x="9068862" y="4589741"/>
            <a:ext cx="343055" cy="342975"/>
          </a:xfrm>
          <a:custGeom>
            <a:avLst/>
            <a:gdLst>
              <a:gd name="connsiteX0" fmla="*/ 385615 w 606086"/>
              <a:gd name="connsiteY0" fmla="*/ 371718 h 605945"/>
              <a:gd name="connsiteX1" fmla="*/ 395686 w 606086"/>
              <a:gd name="connsiteY1" fmla="*/ 375889 h 605945"/>
              <a:gd name="connsiteX2" fmla="*/ 527123 w 606086"/>
              <a:gd name="connsiteY2" fmla="*/ 507241 h 605945"/>
              <a:gd name="connsiteX3" fmla="*/ 518398 w 606086"/>
              <a:gd name="connsiteY3" fmla="*/ 516048 h 605945"/>
              <a:gd name="connsiteX4" fmla="*/ 507073 w 606086"/>
              <a:gd name="connsiteY4" fmla="*/ 527264 h 605945"/>
              <a:gd name="connsiteX5" fmla="*/ 375543 w 606086"/>
              <a:gd name="connsiteY5" fmla="*/ 395912 h 605945"/>
              <a:gd name="connsiteX6" fmla="*/ 375543 w 606086"/>
              <a:gd name="connsiteY6" fmla="*/ 375889 h 605945"/>
              <a:gd name="connsiteX7" fmla="*/ 385615 w 606086"/>
              <a:gd name="connsiteY7" fmla="*/ 371718 h 605945"/>
              <a:gd name="connsiteX8" fmla="*/ 274076 w 606086"/>
              <a:gd name="connsiteY8" fmla="*/ 0 h 605945"/>
              <a:gd name="connsiteX9" fmla="*/ 302393 w 606086"/>
              <a:gd name="connsiteY9" fmla="*/ 0 h 605945"/>
              <a:gd name="connsiteX10" fmla="*/ 330711 w 606086"/>
              <a:gd name="connsiteY10" fmla="*/ 0 h 605945"/>
              <a:gd name="connsiteX11" fmla="*/ 352158 w 606086"/>
              <a:gd name="connsiteY11" fmla="*/ 18076 h 605945"/>
              <a:gd name="connsiteX12" fmla="*/ 361721 w 606086"/>
              <a:gd name="connsiteY12" fmla="*/ 74434 h 605945"/>
              <a:gd name="connsiteX13" fmla="*/ 422719 w 606086"/>
              <a:gd name="connsiteY13" fmla="*/ 99647 h 605945"/>
              <a:gd name="connsiteX14" fmla="*/ 469420 w 606086"/>
              <a:gd name="connsiteY14" fmla="*/ 66462 h 605945"/>
              <a:gd name="connsiteX15" fmla="*/ 497273 w 606086"/>
              <a:gd name="connsiteY15" fmla="*/ 68687 h 605945"/>
              <a:gd name="connsiteX16" fmla="*/ 517141 w 606086"/>
              <a:gd name="connsiteY16" fmla="*/ 88616 h 605945"/>
              <a:gd name="connsiteX17" fmla="*/ 537103 w 606086"/>
              <a:gd name="connsiteY17" fmla="*/ 108546 h 605945"/>
              <a:gd name="connsiteX18" fmla="*/ 539424 w 606086"/>
              <a:gd name="connsiteY18" fmla="*/ 136354 h 605945"/>
              <a:gd name="connsiteX19" fmla="*/ 506279 w 606086"/>
              <a:gd name="connsiteY19" fmla="*/ 182887 h 605945"/>
              <a:gd name="connsiteX20" fmla="*/ 531532 w 606086"/>
              <a:gd name="connsiteY20" fmla="*/ 243880 h 605945"/>
              <a:gd name="connsiteX21" fmla="*/ 587982 w 606086"/>
              <a:gd name="connsiteY21" fmla="*/ 253242 h 605945"/>
              <a:gd name="connsiteX22" fmla="*/ 606086 w 606086"/>
              <a:gd name="connsiteY22" fmla="*/ 274654 h 605945"/>
              <a:gd name="connsiteX23" fmla="*/ 606086 w 606086"/>
              <a:gd name="connsiteY23" fmla="*/ 302926 h 605945"/>
              <a:gd name="connsiteX24" fmla="*/ 606086 w 606086"/>
              <a:gd name="connsiteY24" fmla="*/ 331198 h 605945"/>
              <a:gd name="connsiteX25" fmla="*/ 587982 w 606086"/>
              <a:gd name="connsiteY25" fmla="*/ 352611 h 605945"/>
              <a:gd name="connsiteX26" fmla="*/ 531532 w 606086"/>
              <a:gd name="connsiteY26" fmla="*/ 362158 h 605945"/>
              <a:gd name="connsiteX27" fmla="*/ 527540 w 606086"/>
              <a:gd name="connsiteY27" fmla="*/ 375321 h 605945"/>
              <a:gd name="connsiteX28" fmla="*/ 524105 w 606086"/>
              <a:gd name="connsiteY28" fmla="*/ 385146 h 605945"/>
              <a:gd name="connsiteX29" fmla="*/ 522341 w 606086"/>
              <a:gd name="connsiteY29" fmla="*/ 389781 h 605945"/>
              <a:gd name="connsiteX30" fmla="*/ 519555 w 606086"/>
              <a:gd name="connsiteY30" fmla="*/ 396641 h 605945"/>
              <a:gd name="connsiteX31" fmla="*/ 515563 w 606086"/>
              <a:gd name="connsiteY31" fmla="*/ 405261 h 605945"/>
              <a:gd name="connsiteX32" fmla="*/ 513706 w 606086"/>
              <a:gd name="connsiteY32" fmla="*/ 408969 h 605945"/>
              <a:gd name="connsiteX33" fmla="*/ 507021 w 606086"/>
              <a:gd name="connsiteY33" fmla="*/ 421297 h 605945"/>
              <a:gd name="connsiteX34" fmla="*/ 500615 w 606086"/>
              <a:gd name="connsiteY34" fmla="*/ 431679 h 605945"/>
              <a:gd name="connsiteX35" fmla="*/ 431632 w 606086"/>
              <a:gd name="connsiteY35" fmla="*/ 362900 h 605945"/>
              <a:gd name="connsiteX36" fmla="*/ 413528 w 606086"/>
              <a:gd name="connsiteY36" fmla="*/ 310249 h 605945"/>
              <a:gd name="connsiteX37" fmla="*/ 381496 w 606086"/>
              <a:gd name="connsiteY37" fmla="*/ 218760 h 605945"/>
              <a:gd name="connsiteX38" fmla="*/ 267855 w 606086"/>
              <a:gd name="connsiteY38" fmla="*/ 191415 h 605945"/>
              <a:gd name="connsiteX39" fmla="*/ 266463 w 606086"/>
              <a:gd name="connsiteY39" fmla="*/ 197347 h 605945"/>
              <a:gd name="connsiteX40" fmla="*/ 314277 w 606086"/>
              <a:gd name="connsiteY40" fmla="*/ 245085 h 605945"/>
              <a:gd name="connsiteX41" fmla="*/ 314184 w 606086"/>
              <a:gd name="connsiteY41" fmla="*/ 294306 h 605945"/>
              <a:gd name="connsiteX42" fmla="*/ 293480 w 606086"/>
              <a:gd name="connsiteY42" fmla="*/ 314884 h 605945"/>
              <a:gd name="connsiteX43" fmla="*/ 244180 w 606086"/>
              <a:gd name="connsiteY43" fmla="*/ 315069 h 605945"/>
              <a:gd name="connsiteX44" fmla="*/ 198779 w 606086"/>
              <a:gd name="connsiteY44" fmla="*/ 269649 h 605945"/>
              <a:gd name="connsiteX45" fmla="*/ 192837 w 606086"/>
              <a:gd name="connsiteY45" fmla="*/ 271317 h 605945"/>
              <a:gd name="connsiteX46" fmla="*/ 222176 w 606086"/>
              <a:gd name="connsiteY46" fmla="*/ 377824 h 605945"/>
              <a:gd name="connsiteX47" fmla="*/ 309078 w 606086"/>
              <a:gd name="connsiteY47" fmla="*/ 410359 h 605945"/>
              <a:gd name="connsiteX48" fmla="*/ 358564 w 606086"/>
              <a:gd name="connsiteY48" fmla="*/ 428342 h 605945"/>
              <a:gd name="connsiteX49" fmla="*/ 431354 w 606086"/>
              <a:gd name="connsiteY49" fmla="*/ 501015 h 605945"/>
              <a:gd name="connsiteX50" fmla="*/ 423369 w 606086"/>
              <a:gd name="connsiteY50" fmla="*/ 506113 h 605945"/>
              <a:gd name="connsiteX51" fmla="*/ 410185 w 606086"/>
              <a:gd name="connsiteY51" fmla="*/ 513250 h 605945"/>
              <a:gd name="connsiteX52" fmla="*/ 409814 w 606086"/>
              <a:gd name="connsiteY52" fmla="*/ 513529 h 605945"/>
              <a:gd name="connsiteX53" fmla="*/ 396351 w 606086"/>
              <a:gd name="connsiteY53" fmla="*/ 519832 h 605945"/>
              <a:gd name="connsiteX54" fmla="*/ 393752 w 606086"/>
              <a:gd name="connsiteY54" fmla="*/ 520944 h 605945"/>
              <a:gd name="connsiteX55" fmla="*/ 382146 w 606086"/>
              <a:gd name="connsiteY55" fmla="*/ 525393 h 605945"/>
              <a:gd name="connsiteX56" fmla="*/ 378247 w 606086"/>
              <a:gd name="connsiteY56" fmla="*/ 526784 h 605945"/>
              <a:gd name="connsiteX57" fmla="*/ 363763 w 606086"/>
              <a:gd name="connsiteY57" fmla="*/ 531048 h 605945"/>
              <a:gd name="connsiteX58" fmla="*/ 354107 w 606086"/>
              <a:gd name="connsiteY58" fmla="*/ 587962 h 605945"/>
              <a:gd name="connsiteX59" fmla="*/ 332753 w 606086"/>
              <a:gd name="connsiteY59" fmla="*/ 605945 h 605945"/>
              <a:gd name="connsiteX60" fmla="*/ 304343 w 606086"/>
              <a:gd name="connsiteY60" fmla="*/ 605945 h 605945"/>
              <a:gd name="connsiteX61" fmla="*/ 276025 w 606086"/>
              <a:gd name="connsiteY61" fmla="*/ 605945 h 605945"/>
              <a:gd name="connsiteX62" fmla="*/ 254578 w 606086"/>
              <a:gd name="connsiteY62" fmla="*/ 587962 h 605945"/>
              <a:gd name="connsiteX63" fmla="*/ 245108 w 606086"/>
              <a:gd name="connsiteY63" fmla="*/ 532160 h 605945"/>
              <a:gd name="connsiteX64" fmla="*/ 184017 w 606086"/>
              <a:gd name="connsiteY64" fmla="*/ 507503 h 605945"/>
              <a:gd name="connsiteX65" fmla="*/ 137131 w 606086"/>
              <a:gd name="connsiteY65" fmla="*/ 540874 h 605945"/>
              <a:gd name="connsiteX66" fmla="*/ 109278 w 606086"/>
              <a:gd name="connsiteY66" fmla="*/ 538649 h 605945"/>
              <a:gd name="connsiteX67" fmla="*/ 89316 w 606086"/>
              <a:gd name="connsiteY67" fmla="*/ 518719 h 605945"/>
              <a:gd name="connsiteX68" fmla="*/ 69447 w 606086"/>
              <a:gd name="connsiteY68" fmla="*/ 498790 h 605945"/>
              <a:gd name="connsiteX69" fmla="*/ 67033 w 606086"/>
              <a:gd name="connsiteY69" fmla="*/ 470982 h 605945"/>
              <a:gd name="connsiteX70" fmla="*/ 100457 w 606086"/>
              <a:gd name="connsiteY70" fmla="*/ 425191 h 605945"/>
              <a:gd name="connsiteX71" fmla="*/ 75018 w 606086"/>
              <a:gd name="connsiteY71" fmla="*/ 364568 h 605945"/>
              <a:gd name="connsiteX72" fmla="*/ 18012 w 606086"/>
              <a:gd name="connsiteY72" fmla="*/ 354928 h 605945"/>
              <a:gd name="connsiteX73" fmla="*/ 0 w 606086"/>
              <a:gd name="connsiteY73" fmla="*/ 333608 h 605945"/>
              <a:gd name="connsiteX74" fmla="*/ 0 w 606086"/>
              <a:gd name="connsiteY74" fmla="*/ 305244 h 605945"/>
              <a:gd name="connsiteX75" fmla="*/ 0 w 606086"/>
              <a:gd name="connsiteY75" fmla="*/ 276972 h 605945"/>
              <a:gd name="connsiteX76" fmla="*/ 18012 w 606086"/>
              <a:gd name="connsiteY76" fmla="*/ 255559 h 605945"/>
              <a:gd name="connsiteX77" fmla="*/ 73904 w 606086"/>
              <a:gd name="connsiteY77" fmla="*/ 246104 h 605945"/>
              <a:gd name="connsiteX78" fmla="*/ 99343 w 606086"/>
              <a:gd name="connsiteY78" fmla="*/ 183628 h 605945"/>
              <a:gd name="connsiteX79" fmla="*/ 66198 w 606086"/>
              <a:gd name="connsiteY79" fmla="*/ 137096 h 605945"/>
              <a:gd name="connsiteX80" fmla="*/ 68426 w 606086"/>
              <a:gd name="connsiteY80" fmla="*/ 109287 h 605945"/>
              <a:gd name="connsiteX81" fmla="*/ 88388 w 606086"/>
              <a:gd name="connsiteY81" fmla="*/ 89358 h 605945"/>
              <a:gd name="connsiteX82" fmla="*/ 108163 w 606086"/>
              <a:gd name="connsiteY82" fmla="*/ 69243 h 605945"/>
              <a:gd name="connsiteX83" fmla="*/ 136017 w 606086"/>
              <a:gd name="connsiteY83" fmla="*/ 66833 h 605945"/>
              <a:gd name="connsiteX84" fmla="*/ 182717 w 606086"/>
              <a:gd name="connsiteY84" fmla="*/ 100018 h 605945"/>
              <a:gd name="connsiteX85" fmla="*/ 243716 w 606086"/>
              <a:gd name="connsiteY85" fmla="*/ 74805 h 605945"/>
              <a:gd name="connsiteX86" fmla="*/ 253093 w 606086"/>
              <a:gd name="connsiteY86" fmla="*/ 18446 h 605945"/>
              <a:gd name="connsiteX87" fmla="*/ 274076 w 606086"/>
              <a:gd name="connsiteY87" fmla="*/ 0 h 60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606086" h="605945">
                <a:moveTo>
                  <a:pt x="385615" y="371718"/>
                </a:moveTo>
                <a:cubicBezTo>
                  <a:pt x="389258" y="371718"/>
                  <a:pt x="392901" y="373108"/>
                  <a:pt x="395686" y="375889"/>
                </a:cubicBezTo>
                <a:lnTo>
                  <a:pt x="527123" y="507241"/>
                </a:lnTo>
                <a:lnTo>
                  <a:pt x="518398" y="516048"/>
                </a:lnTo>
                <a:lnTo>
                  <a:pt x="507073" y="527264"/>
                </a:lnTo>
                <a:lnTo>
                  <a:pt x="375543" y="395912"/>
                </a:lnTo>
                <a:cubicBezTo>
                  <a:pt x="369974" y="390443"/>
                  <a:pt x="369974" y="381451"/>
                  <a:pt x="375543" y="375889"/>
                </a:cubicBezTo>
                <a:cubicBezTo>
                  <a:pt x="378328" y="373108"/>
                  <a:pt x="381971" y="371718"/>
                  <a:pt x="385615" y="371718"/>
                </a:cubicBezTo>
                <a:close/>
                <a:moveTo>
                  <a:pt x="274076" y="0"/>
                </a:moveTo>
                <a:lnTo>
                  <a:pt x="302393" y="0"/>
                </a:lnTo>
                <a:lnTo>
                  <a:pt x="330711" y="0"/>
                </a:lnTo>
                <a:cubicBezTo>
                  <a:pt x="341388" y="0"/>
                  <a:pt x="350394" y="7508"/>
                  <a:pt x="352158" y="18076"/>
                </a:cubicBezTo>
                <a:lnTo>
                  <a:pt x="361721" y="74434"/>
                </a:lnTo>
                <a:cubicBezTo>
                  <a:pt x="383353" y="80088"/>
                  <a:pt x="403779" y="88338"/>
                  <a:pt x="422719" y="99647"/>
                </a:cubicBezTo>
                <a:lnTo>
                  <a:pt x="469420" y="66462"/>
                </a:lnTo>
                <a:cubicBezTo>
                  <a:pt x="478054" y="60344"/>
                  <a:pt x="489845" y="61271"/>
                  <a:pt x="497273" y="68687"/>
                </a:cubicBezTo>
                <a:lnTo>
                  <a:pt x="517141" y="88616"/>
                </a:lnTo>
                <a:lnTo>
                  <a:pt x="537103" y="108546"/>
                </a:lnTo>
                <a:cubicBezTo>
                  <a:pt x="544530" y="115961"/>
                  <a:pt x="545552" y="127641"/>
                  <a:pt x="539424" y="136354"/>
                </a:cubicBezTo>
                <a:lnTo>
                  <a:pt x="506279" y="182887"/>
                </a:lnTo>
                <a:cubicBezTo>
                  <a:pt x="517420" y="201796"/>
                  <a:pt x="525962" y="222189"/>
                  <a:pt x="531532" y="243880"/>
                </a:cubicBezTo>
                <a:lnTo>
                  <a:pt x="587982" y="253242"/>
                </a:lnTo>
                <a:cubicBezTo>
                  <a:pt x="598380" y="255003"/>
                  <a:pt x="606086" y="264087"/>
                  <a:pt x="606086" y="274654"/>
                </a:cubicBezTo>
                <a:lnTo>
                  <a:pt x="606086" y="302926"/>
                </a:lnTo>
                <a:lnTo>
                  <a:pt x="606086" y="331198"/>
                </a:lnTo>
                <a:cubicBezTo>
                  <a:pt x="606086" y="341858"/>
                  <a:pt x="598473" y="350849"/>
                  <a:pt x="587982" y="352611"/>
                </a:cubicBezTo>
                <a:lnTo>
                  <a:pt x="531532" y="362158"/>
                </a:lnTo>
                <a:cubicBezTo>
                  <a:pt x="530325" y="366608"/>
                  <a:pt x="528933" y="370871"/>
                  <a:pt x="527540" y="375321"/>
                </a:cubicBezTo>
                <a:cubicBezTo>
                  <a:pt x="526426" y="378658"/>
                  <a:pt x="525312" y="381902"/>
                  <a:pt x="524105" y="385146"/>
                </a:cubicBezTo>
                <a:cubicBezTo>
                  <a:pt x="523455" y="386722"/>
                  <a:pt x="522991" y="388298"/>
                  <a:pt x="522341" y="389781"/>
                </a:cubicBezTo>
                <a:cubicBezTo>
                  <a:pt x="521505" y="392006"/>
                  <a:pt x="520484" y="394416"/>
                  <a:pt x="519555" y="396641"/>
                </a:cubicBezTo>
                <a:cubicBezTo>
                  <a:pt x="518163" y="399607"/>
                  <a:pt x="516956" y="402388"/>
                  <a:pt x="515563" y="405261"/>
                </a:cubicBezTo>
                <a:lnTo>
                  <a:pt x="513706" y="408969"/>
                </a:lnTo>
                <a:cubicBezTo>
                  <a:pt x="511571" y="413140"/>
                  <a:pt x="509343" y="417219"/>
                  <a:pt x="507021" y="421297"/>
                </a:cubicBezTo>
                <a:cubicBezTo>
                  <a:pt x="504886" y="424820"/>
                  <a:pt x="502843" y="428249"/>
                  <a:pt x="500615" y="431679"/>
                </a:cubicBezTo>
                <a:lnTo>
                  <a:pt x="431632" y="362900"/>
                </a:lnTo>
                <a:cubicBezTo>
                  <a:pt x="417798" y="348996"/>
                  <a:pt x="411485" y="329622"/>
                  <a:pt x="413528" y="310249"/>
                </a:cubicBezTo>
                <a:cubicBezTo>
                  <a:pt x="417148" y="277621"/>
                  <a:pt x="406471" y="243694"/>
                  <a:pt x="381496" y="218760"/>
                </a:cubicBezTo>
                <a:cubicBezTo>
                  <a:pt x="350765" y="188078"/>
                  <a:pt x="306571" y="179086"/>
                  <a:pt x="267855" y="191415"/>
                </a:cubicBezTo>
                <a:cubicBezTo>
                  <a:pt x="265348" y="192342"/>
                  <a:pt x="264606" y="195493"/>
                  <a:pt x="266463" y="197347"/>
                </a:cubicBezTo>
                <a:lnTo>
                  <a:pt x="314277" y="245085"/>
                </a:lnTo>
                <a:cubicBezTo>
                  <a:pt x="327740" y="258526"/>
                  <a:pt x="327740" y="280680"/>
                  <a:pt x="314184" y="294306"/>
                </a:cubicBezTo>
                <a:lnTo>
                  <a:pt x="293480" y="314884"/>
                </a:lnTo>
                <a:cubicBezTo>
                  <a:pt x="280018" y="328510"/>
                  <a:pt x="257735" y="328510"/>
                  <a:pt x="244180" y="315069"/>
                </a:cubicBezTo>
                <a:lnTo>
                  <a:pt x="198779" y="269649"/>
                </a:lnTo>
                <a:cubicBezTo>
                  <a:pt x="196922" y="267702"/>
                  <a:pt x="193487" y="268537"/>
                  <a:pt x="192837" y="271317"/>
                </a:cubicBezTo>
                <a:cubicBezTo>
                  <a:pt x="183553" y="308210"/>
                  <a:pt x="193301" y="348996"/>
                  <a:pt x="222176" y="377824"/>
                </a:cubicBezTo>
                <a:cubicBezTo>
                  <a:pt x="245944" y="401646"/>
                  <a:pt x="277882" y="412399"/>
                  <a:pt x="309078" y="410359"/>
                </a:cubicBezTo>
                <a:cubicBezTo>
                  <a:pt x="327554" y="409062"/>
                  <a:pt x="345566" y="415365"/>
                  <a:pt x="358564" y="428342"/>
                </a:cubicBezTo>
                <a:lnTo>
                  <a:pt x="431354" y="501015"/>
                </a:lnTo>
                <a:cubicBezTo>
                  <a:pt x="428754" y="502776"/>
                  <a:pt x="426061" y="504537"/>
                  <a:pt x="423369" y="506113"/>
                </a:cubicBezTo>
                <a:cubicBezTo>
                  <a:pt x="419098" y="508616"/>
                  <a:pt x="414642" y="511026"/>
                  <a:pt x="410185" y="513250"/>
                </a:cubicBezTo>
                <a:cubicBezTo>
                  <a:pt x="410092" y="513436"/>
                  <a:pt x="409999" y="513436"/>
                  <a:pt x="409814" y="513529"/>
                </a:cubicBezTo>
                <a:cubicBezTo>
                  <a:pt x="405357" y="515753"/>
                  <a:pt x="400901" y="517885"/>
                  <a:pt x="396351" y="519832"/>
                </a:cubicBezTo>
                <a:lnTo>
                  <a:pt x="393752" y="520944"/>
                </a:lnTo>
                <a:cubicBezTo>
                  <a:pt x="389945" y="522520"/>
                  <a:pt x="386046" y="524003"/>
                  <a:pt x="382146" y="525393"/>
                </a:cubicBezTo>
                <a:cubicBezTo>
                  <a:pt x="380846" y="525857"/>
                  <a:pt x="379547" y="526413"/>
                  <a:pt x="378247" y="526784"/>
                </a:cubicBezTo>
                <a:cubicBezTo>
                  <a:pt x="373605" y="528360"/>
                  <a:pt x="368777" y="529843"/>
                  <a:pt x="363763" y="531048"/>
                </a:cubicBezTo>
                <a:lnTo>
                  <a:pt x="354107" y="587962"/>
                </a:lnTo>
                <a:cubicBezTo>
                  <a:pt x="352436" y="598344"/>
                  <a:pt x="343245" y="605945"/>
                  <a:pt x="332753" y="605945"/>
                </a:cubicBezTo>
                <a:lnTo>
                  <a:pt x="304343" y="605945"/>
                </a:lnTo>
                <a:lnTo>
                  <a:pt x="276025" y="605945"/>
                </a:lnTo>
                <a:cubicBezTo>
                  <a:pt x="265348" y="605945"/>
                  <a:pt x="256435" y="598437"/>
                  <a:pt x="254578" y="587962"/>
                </a:cubicBezTo>
                <a:lnTo>
                  <a:pt x="245108" y="532160"/>
                </a:lnTo>
                <a:cubicBezTo>
                  <a:pt x="223383" y="526784"/>
                  <a:pt x="202957" y="518441"/>
                  <a:pt x="184017" y="507503"/>
                </a:cubicBezTo>
                <a:lnTo>
                  <a:pt x="137131" y="540874"/>
                </a:lnTo>
                <a:cubicBezTo>
                  <a:pt x="128496" y="546991"/>
                  <a:pt x="116705" y="546064"/>
                  <a:pt x="109278" y="538649"/>
                </a:cubicBezTo>
                <a:lnTo>
                  <a:pt x="89316" y="518719"/>
                </a:lnTo>
                <a:lnTo>
                  <a:pt x="69447" y="498790"/>
                </a:lnTo>
                <a:cubicBezTo>
                  <a:pt x="62020" y="491375"/>
                  <a:pt x="60999" y="479695"/>
                  <a:pt x="67033" y="470982"/>
                </a:cubicBezTo>
                <a:lnTo>
                  <a:pt x="100457" y="425191"/>
                </a:lnTo>
                <a:cubicBezTo>
                  <a:pt x="89595" y="406652"/>
                  <a:pt x="80589" y="386259"/>
                  <a:pt x="75018" y="364568"/>
                </a:cubicBezTo>
                <a:lnTo>
                  <a:pt x="18012" y="354928"/>
                </a:lnTo>
                <a:cubicBezTo>
                  <a:pt x="7613" y="353259"/>
                  <a:pt x="0" y="344083"/>
                  <a:pt x="0" y="333608"/>
                </a:cubicBezTo>
                <a:lnTo>
                  <a:pt x="0" y="305244"/>
                </a:lnTo>
                <a:lnTo>
                  <a:pt x="0" y="276972"/>
                </a:lnTo>
                <a:cubicBezTo>
                  <a:pt x="0" y="266312"/>
                  <a:pt x="7613" y="257321"/>
                  <a:pt x="18012" y="255559"/>
                </a:cubicBezTo>
                <a:lnTo>
                  <a:pt x="73904" y="246104"/>
                </a:lnTo>
                <a:cubicBezTo>
                  <a:pt x="79196" y="223672"/>
                  <a:pt x="87831" y="202816"/>
                  <a:pt x="99343" y="183628"/>
                </a:cubicBezTo>
                <a:lnTo>
                  <a:pt x="66198" y="137096"/>
                </a:lnTo>
                <a:cubicBezTo>
                  <a:pt x="59977" y="128382"/>
                  <a:pt x="60999" y="116703"/>
                  <a:pt x="68426" y="109287"/>
                </a:cubicBezTo>
                <a:lnTo>
                  <a:pt x="88388" y="89358"/>
                </a:lnTo>
                <a:lnTo>
                  <a:pt x="108163" y="69243"/>
                </a:lnTo>
                <a:cubicBezTo>
                  <a:pt x="115591" y="61827"/>
                  <a:pt x="127382" y="60808"/>
                  <a:pt x="136017" y="66833"/>
                </a:cubicBezTo>
                <a:lnTo>
                  <a:pt x="182717" y="100018"/>
                </a:lnTo>
                <a:cubicBezTo>
                  <a:pt x="201657" y="88894"/>
                  <a:pt x="222083" y="80366"/>
                  <a:pt x="243716" y="74805"/>
                </a:cubicBezTo>
                <a:lnTo>
                  <a:pt x="253093" y="18446"/>
                </a:lnTo>
                <a:cubicBezTo>
                  <a:pt x="254857" y="8157"/>
                  <a:pt x="263863" y="464"/>
                  <a:pt x="274076" y="0"/>
                </a:cubicBezTo>
                <a:close/>
              </a:path>
            </a:pathLst>
          </a:custGeom>
          <a:solidFill>
            <a:srgbClr val="56C4D2"/>
          </a:solidFill>
          <a:ln>
            <a:solidFill>
              <a:srgbClr val="56C4D2"/>
            </a:solidFill>
          </a:ln>
        </p:spPr>
        <p:txBody>
          <a:bodyPr/>
          <a:lstStyle/>
          <a:p>
            <a:pPr fontAlgn="ctr"/>
            <a:endParaRPr lang="en-US" altLang="zh-CN" dirty="0">
              <a:latin typeface="Huawei Sans" panose="020C0503030203020204" pitchFamily="34" charset="0"/>
            </a:endParaRPr>
          </a:p>
        </p:txBody>
      </p:sp>
      <p:sp>
        <p:nvSpPr>
          <p:cNvPr id="35" name="Rectangular Callout 75">
            <a:extLst>
              <a:ext uri="{FF2B5EF4-FFF2-40B4-BE49-F238E27FC236}">
                <a16:creationId xmlns:a16="http://schemas.microsoft.com/office/drawing/2014/main" id="{4D71216E-1DC7-4DE4-8E10-8E500F51817F}"/>
              </a:ext>
            </a:extLst>
          </p:cNvPr>
          <p:cNvSpPr/>
          <p:nvPr/>
        </p:nvSpPr>
        <p:spPr bwMode="gray">
          <a:xfrm>
            <a:off x="7241261" y="3738178"/>
            <a:ext cx="1410551" cy="297170"/>
          </a:xfrm>
          <a:prstGeom prst="wedgeRectCallout">
            <a:avLst>
              <a:gd name="adj1" fmla="val 23709"/>
              <a:gd name="adj2" fmla="val 7806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C=1,</a:t>
            </a:r>
            <a:r>
              <a:rPr lang="en-US" sz="1200" dirty="0">
                <a:solidFill>
                  <a:srgbClr val="C7000B"/>
                </a:solidFill>
                <a:latin typeface="Huawei Sans" panose="020C0503030203020204" pitchFamily="34" charset="0"/>
              </a:rPr>
              <a:t>Checksum=A</a:t>
            </a:r>
            <a:endParaRPr lang="en-US" altLang="zh-CN" sz="1200" dirty="0">
              <a:solidFill>
                <a:srgbClr val="C7000B"/>
              </a:solidFill>
              <a:latin typeface="Huawei Sans" panose="020C0503030203020204" pitchFamily="34" charset="0"/>
              <a:ea typeface="方正兰亭黑简体" panose="02000000000000000000" pitchFamily="2" charset="-122"/>
            </a:endParaRPr>
          </a:p>
        </p:txBody>
      </p:sp>
      <p:sp>
        <p:nvSpPr>
          <p:cNvPr id="36" name="Rectangular Callout 75">
            <a:extLst>
              <a:ext uri="{FF2B5EF4-FFF2-40B4-BE49-F238E27FC236}">
                <a16:creationId xmlns:a16="http://schemas.microsoft.com/office/drawing/2014/main" id="{93F8C93E-C5A4-4726-B08A-1001D77D6A31}"/>
              </a:ext>
            </a:extLst>
          </p:cNvPr>
          <p:cNvSpPr/>
          <p:nvPr/>
        </p:nvSpPr>
        <p:spPr bwMode="gray">
          <a:xfrm>
            <a:off x="9326552" y="5490782"/>
            <a:ext cx="1410551" cy="297170"/>
          </a:xfrm>
          <a:prstGeom prst="wedgeRectCallout">
            <a:avLst>
              <a:gd name="adj1" fmla="val 21008"/>
              <a:gd name="adj2" fmla="val -10655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C=1,</a:t>
            </a:r>
            <a:r>
              <a:rPr lang="en-US" sz="1200" dirty="0">
                <a:solidFill>
                  <a:srgbClr val="C7000B"/>
                </a:solidFill>
                <a:latin typeface="Huawei Sans" panose="020C0503030203020204" pitchFamily="34" charset="0"/>
              </a:rPr>
              <a:t>Checksum=B</a:t>
            </a:r>
            <a:endParaRPr lang="en-US" altLang="zh-CN" sz="1200" dirty="0">
              <a:solidFill>
                <a:srgbClr val="C7000B"/>
              </a:solidFill>
              <a:latin typeface="Huawei Sans" panose="020C0503030203020204" pitchFamily="34" charset="0"/>
            </a:endParaRPr>
          </a:p>
        </p:txBody>
      </p:sp>
      <p:sp>
        <p:nvSpPr>
          <p:cNvPr id="37" name="十字形 19">
            <a:extLst>
              <a:ext uri="{FF2B5EF4-FFF2-40B4-BE49-F238E27FC236}">
                <a16:creationId xmlns:a16="http://schemas.microsoft.com/office/drawing/2014/main" id="{5169088F-047D-42BF-98D0-9A65C4F4B730}"/>
              </a:ext>
            </a:extLst>
          </p:cNvPr>
          <p:cNvSpPr/>
          <p:nvPr/>
        </p:nvSpPr>
        <p:spPr bwMode="gray">
          <a:xfrm rot="2785165">
            <a:off x="10935963" y="4947676"/>
            <a:ext cx="254683" cy="254683"/>
          </a:xfrm>
          <a:prstGeom prst="plus">
            <a:avLst>
              <a:gd name="adj" fmla="val 39697"/>
            </a:avLst>
          </a:prstGeom>
          <a:solidFill>
            <a:srgbClr val="D33941"/>
          </a:solidFill>
          <a:ln>
            <a:solidFill>
              <a:srgbClr val="D33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900" dirty="0">
              <a:solidFill>
                <a:prstClr val="white"/>
              </a:solidFill>
              <a:latin typeface="Huawei Sans" panose="020C0503030203020204" pitchFamily="34" charset="0"/>
            </a:endParaRPr>
          </a:p>
        </p:txBody>
      </p:sp>
      <p:sp>
        <p:nvSpPr>
          <p:cNvPr id="38" name="Rectangular Callout 75">
            <a:extLst>
              <a:ext uri="{FF2B5EF4-FFF2-40B4-BE49-F238E27FC236}">
                <a16:creationId xmlns:a16="http://schemas.microsoft.com/office/drawing/2014/main" id="{CF0206ED-DCE6-4AC9-B50B-0DDF510F98CF}"/>
              </a:ext>
            </a:extLst>
          </p:cNvPr>
          <p:cNvSpPr/>
          <p:nvPr/>
        </p:nvSpPr>
        <p:spPr bwMode="gray">
          <a:xfrm>
            <a:off x="9954786" y="4213352"/>
            <a:ext cx="1311793" cy="592261"/>
          </a:xfrm>
          <a:prstGeom prst="wedgeRectCallout">
            <a:avLst>
              <a:gd name="adj1" fmla="val 27657"/>
              <a:gd name="adj2" fmla="val 80382"/>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Verification fails and data is discarded.</a:t>
            </a:r>
          </a:p>
        </p:txBody>
      </p:sp>
      <p:cxnSp>
        <p:nvCxnSpPr>
          <p:cNvPr id="5" name="Connector: Elbow 4">
            <a:extLst>
              <a:ext uri="{FF2B5EF4-FFF2-40B4-BE49-F238E27FC236}">
                <a16:creationId xmlns:a16="http://schemas.microsoft.com/office/drawing/2014/main" id="{AA2029A2-93BA-4170-A500-5FEC1626552F}"/>
              </a:ext>
            </a:extLst>
          </p:cNvPr>
          <p:cNvCxnSpPr>
            <a:cxnSpLocks/>
            <a:stCxn id="35" idx="1"/>
            <a:endCxn id="36" idx="2"/>
          </p:cNvCxnSpPr>
          <p:nvPr/>
        </p:nvCxnSpPr>
        <p:spPr bwMode="gray">
          <a:xfrm rot="10800000" flipH="1" flipV="1">
            <a:off x="7241260" y="3886762"/>
            <a:ext cx="2790567" cy="1901189"/>
          </a:xfrm>
          <a:prstGeom prst="bentConnector4">
            <a:avLst>
              <a:gd name="adj1" fmla="val -8192"/>
              <a:gd name="adj2" fmla="val 112024"/>
            </a:avLst>
          </a:prstGeom>
          <a:ln w="19050">
            <a:solidFill>
              <a:srgbClr val="E28189"/>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76D88D1-22F9-47AE-B9A2-835DB7AAB593}"/>
              </a:ext>
            </a:extLst>
          </p:cNvPr>
          <p:cNvSpPr txBox="1"/>
          <p:nvPr/>
        </p:nvSpPr>
        <p:spPr bwMode="gray">
          <a:xfrm>
            <a:off x="7452211" y="5831987"/>
            <a:ext cx="1757212" cy="276999"/>
          </a:xfrm>
          <a:prstGeom prst="rect">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txBody>
          <a:bodyPr wrap="none" rtlCol="0">
            <a:spAutoFit/>
          </a:bodyPr>
          <a:lstStyle/>
          <a:p>
            <a:pPr fontAlgn="ctr"/>
            <a:r>
              <a:rPr lang="en-US" sz="1200" dirty="0">
                <a:latin typeface="Huawei Sans" panose="020C0503030203020204" pitchFamily="34" charset="0"/>
              </a:rPr>
              <a:t>Inconsistent checksum</a:t>
            </a:r>
            <a:endParaRPr lang="en-US" sz="1200" dirty="0">
              <a:latin typeface="Huawei Sans" panose="020C0503030203020204" pitchFamily="34" charset="0"/>
              <a:ea typeface="方正兰亭黑简体" panose="02000000000000000000" pitchFamily="2" charset="-122"/>
            </a:endParaRPr>
          </a:p>
        </p:txBody>
      </p:sp>
      <p:sp>
        <p:nvSpPr>
          <p:cNvPr id="30" name="TextBox 120">
            <a:extLst>
              <a:ext uri="{FF2B5EF4-FFF2-40B4-BE49-F238E27FC236}">
                <a16:creationId xmlns:a16="http://schemas.microsoft.com/office/drawing/2014/main" id="{0C5F2C8F-4D7B-4BA3-9F70-017C56294E4C}"/>
              </a:ext>
            </a:extLst>
          </p:cNvPr>
          <p:cNvSpPr txBox="1"/>
          <p:nvPr/>
        </p:nvSpPr>
        <p:spPr bwMode="gray">
          <a:xfrm>
            <a:off x="6851612" y="4120255"/>
            <a:ext cx="1179968" cy="287715"/>
          </a:xfrm>
          <a:prstGeom prst="roundRect">
            <a:avLst>
              <a:gd name="adj" fmla="val 6721"/>
            </a:avLst>
          </a:prstGeom>
          <a:solidFill>
            <a:srgbClr val="AFD89C"/>
          </a:solidFill>
          <a:ln w="12700">
            <a:solidFill>
              <a:srgbClr val="AFD89C"/>
            </a:solidFill>
          </a:ln>
        </p:spPr>
        <p:txBody>
          <a:bodyPr wrap="square" rtlCol="0" anchor="ctr">
            <a:spAutoFit/>
          </a:bodyPr>
          <a:lstStyle/>
          <a:p>
            <a:pPr fontAlgn="ctr"/>
            <a:r>
              <a:rPr lang="en-US" sz="1200" dirty="0">
                <a:solidFill>
                  <a:schemeClr val="bg1"/>
                </a:solidFill>
                <a:latin typeface="Huawei Sans" panose="020C0503030203020204" pitchFamily="34" charset="0"/>
              </a:rPr>
              <a:t>Outer Header</a:t>
            </a:r>
          </a:p>
        </p:txBody>
      </p:sp>
    </p:spTree>
    <p:extLst>
      <p:ext uri="{BB962C8B-B14F-4D97-AF65-F5344CB8AC3E}">
        <p14:creationId xmlns:p14="http://schemas.microsoft.com/office/powerpoint/2010/main" val="3167073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5EEA-87A6-46F3-B854-CE91FB0B3FBE}"/>
              </a:ext>
            </a:extLst>
          </p:cNvPr>
          <p:cNvSpPr>
            <a:spLocks noGrp="1"/>
          </p:cNvSpPr>
          <p:nvPr>
            <p:ph type="title"/>
          </p:nvPr>
        </p:nvSpPr>
        <p:spPr bwMode="gray"/>
        <p:txBody>
          <a:bodyPr/>
          <a:lstStyle/>
          <a:p>
            <a:pPr fontAlgn="ctr"/>
            <a:r>
              <a:rPr lang="en-US" dirty="0">
                <a:latin typeface="Huawei Sans" panose="020C0503030203020204" pitchFamily="34" charset="0"/>
              </a:rPr>
              <a:t>GRE Key</a:t>
            </a:r>
          </a:p>
        </p:txBody>
      </p:sp>
      <p:sp>
        <p:nvSpPr>
          <p:cNvPr id="3" name="Text Placeholder 2">
            <a:extLst>
              <a:ext uri="{FF2B5EF4-FFF2-40B4-BE49-F238E27FC236}">
                <a16:creationId xmlns:a16="http://schemas.microsoft.com/office/drawing/2014/main" id="{728E1B0E-7C8C-4697-B5A0-FE000AB7E006}"/>
              </a:ext>
            </a:extLst>
          </p:cNvPr>
          <p:cNvSpPr>
            <a:spLocks noGrp="1"/>
          </p:cNvSpPr>
          <p:nvPr>
            <p:ph type="body" sz="quarter" idx="10"/>
          </p:nvPr>
        </p:nvSpPr>
        <p:spPr bwMode="gray"/>
        <p:txBody>
          <a:bodyPr/>
          <a:lstStyle/>
          <a:p>
            <a:pPr algn="l"/>
            <a:r>
              <a:rPr lang="en-US" sz="1600" dirty="0">
                <a:latin typeface="Huawei Sans" panose="020C0503030203020204" pitchFamily="34" charset="0"/>
              </a:rPr>
              <a:t>Key authentication is used to verify validity of a tunnel interface. This security mechanism prevents tunnel interfaces on two devices at both ends of a GRE tunnel from incorrectly identifying and receiving packets from other devices.</a:t>
            </a:r>
          </a:p>
          <a:p>
            <a:pPr algn="l"/>
            <a:r>
              <a:rPr lang="en-US" sz="1600" dirty="0">
                <a:latin typeface="Huawei Sans" panose="020C0503030203020204" pitchFamily="34" charset="0"/>
              </a:rPr>
              <a:t>If the K bit in the GRE header is set to 1, a four-byte Key field is inserted into the GRE header. Both the receiver and the sender need to authenticate the key.</a:t>
            </a:r>
          </a:p>
        </p:txBody>
      </p:sp>
      <p:pic>
        <p:nvPicPr>
          <p:cNvPr id="10" name="图片 31">
            <a:extLst>
              <a:ext uri="{FF2B5EF4-FFF2-40B4-BE49-F238E27FC236}">
                <a16:creationId xmlns:a16="http://schemas.microsoft.com/office/drawing/2014/main" id="{BB8EC528-81FE-4013-8265-9352EF4BB875}"/>
              </a:ext>
            </a:extLst>
          </p:cNvPr>
          <p:cNvPicPr>
            <a:picLocks noChangeAspect="1"/>
          </p:cNvPicPr>
          <p:nvPr/>
        </p:nvPicPr>
        <p:blipFill>
          <a:blip r:embed="rId3"/>
          <a:stretch>
            <a:fillRect/>
          </a:stretch>
        </p:blipFill>
        <p:spPr bwMode="gray">
          <a:xfrm>
            <a:off x="7145938" y="3320378"/>
            <a:ext cx="466668" cy="389308"/>
          </a:xfrm>
          <a:prstGeom prst="rect">
            <a:avLst/>
          </a:prstGeom>
        </p:spPr>
      </p:pic>
      <p:sp>
        <p:nvSpPr>
          <p:cNvPr id="11" name="Freeform 159">
            <a:extLst>
              <a:ext uri="{FF2B5EF4-FFF2-40B4-BE49-F238E27FC236}">
                <a16:creationId xmlns:a16="http://schemas.microsoft.com/office/drawing/2014/main" id="{C10859A6-3238-4E43-8733-8B12B183EC11}"/>
              </a:ext>
            </a:extLst>
          </p:cNvPr>
          <p:cNvSpPr/>
          <p:nvPr/>
        </p:nvSpPr>
        <p:spPr bwMode="gray">
          <a:xfrm flipH="1">
            <a:off x="8648557" y="3138727"/>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pic>
        <p:nvPicPr>
          <p:cNvPr id="12" name="图片 31">
            <a:extLst>
              <a:ext uri="{FF2B5EF4-FFF2-40B4-BE49-F238E27FC236}">
                <a16:creationId xmlns:a16="http://schemas.microsoft.com/office/drawing/2014/main" id="{8A6EC1CB-EACE-438D-A236-B348FD420844}"/>
              </a:ext>
            </a:extLst>
          </p:cNvPr>
          <p:cNvPicPr>
            <a:picLocks noChangeAspect="1"/>
          </p:cNvPicPr>
          <p:nvPr/>
        </p:nvPicPr>
        <p:blipFill>
          <a:blip r:embed="rId3"/>
          <a:stretch>
            <a:fillRect/>
          </a:stretch>
        </p:blipFill>
        <p:spPr bwMode="gray">
          <a:xfrm>
            <a:off x="10783448" y="3320378"/>
            <a:ext cx="466668" cy="389308"/>
          </a:xfrm>
          <a:prstGeom prst="rect">
            <a:avLst/>
          </a:prstGeom>
        </p:spPr>
      </p:pic>
      <p:cxnSp>
        <p:nvCxnSpPr>
          <p:cNvPr id="13" name="Straight Connector 12">
            <a:extLst>
              <a:ext uri="{FF2B5EF4-FFF2-40B4-BE49-F238E27FC236}">
                <a16:creationId xmlns:a16="http://schemas.microsoft.com/office/drawing/2014/main" id="{1B38C770-12C7-454B-BD87-364BF2190BAC}"/>
              </a:ext>
            </a:extLst>
          </p:cNvPr>
          <p:cNvCxnSpPr>
            <a:cxnSpLocks/>
            <a:stCxn id="10" idx="3"/>
            <a:endCxn id="11" idx="21"/>
          </p:cNvCxnSpPr>
          <p:nvPr/>
        </p:nvCxnSpPr>
        <p:spPr bwMode="gray">
          <a:xfrm>
            <a:off x="7612606" y="3515032"/>
            <a:ext cx="1035951" cy="933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5B4CA50-7BBD-4666-BADD-1C65F7F73108}"/>
              </a:ext>
            </a:extLst>
          </p:cNvPr>
          <p:cNvCxnSpPr>
            <a:cxnSpLocks/>
            <a:stCxn id="12" idx="1"/>
            <a:endCxn id="11" idx="8"/>
          </p:cNvCxnSpPr>
          <p:nvPr/>
        </p:nvCxnSpPr>
        <p:spPr bwMode="gray">
          <a:xfrm flipH="1" flipV="1">
            <a:off x="9700838" y="3514359"/>
            <a:ext cx="1082610" cy="67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5" name="Can 41">
            <a:extLst>
              <a:ext uri="{FF2B5EF4-FFF2-40B4-BE49-F238E27FC236}">
                <a16:creationId xmlns:a16="http://schemas.microsoft.com/office/drawing/2014/main" id="{09F8D89F-4F53-4850-8889-0AED54464C1B}"/>
              </a:ext>
            </a:extLst>
          </p:cNvPr>
          <p:cNvSpPr/>
          <p:nvPr/>
        </p:nvSpPr>
        <p:spPr bwMode="gray">
          <a:xfrm rot="5400000">
            <a:off x="9065579" y="1999618"/>
            <a:ext cx="236717" cy="3018765"/>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TextBox 15">
            <a:extLst>
              <a:ext uri="{FF2B5EF4-FFF2-40B4-BE49-F238E27FC236}">
                <a16:creationId xmlns:a16="http://schemas.microsoft.com/office/drawing/2014/main" id="{DAE262AE-3E0F-4EED-8FF5-4DEDBC51304F}"/>
              </a:ext>
            </a:extLst>
          </p:cNvPr>
          <p:cNvSpPr txBox="1"/>
          <p:nvPr/>
        </p:nvSpPr>
        <p:spPr bwMode="gray">
          <a:xfrm flipH="1">
            <a:off x="8380579" y="3354635"/>
            <a:ext cx="1583708"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pic>
        <p:nvPicPr>
          <p:cNvPr id="17" name="图片 31">
            <a:extLst>
              <a:ext uri="{FF2B5EF4-FFF2-40B4-BE49-F238E27FC236}">
                <a16:creationId xmlns:a16="http://schemas.microsoft.com/office/drawing/2014/main" id="{4520DB05-1F80-4C58-A0CA-FB5F8448D498}"/>
              </a:ext>
            </a:extLst>
          </p:cNvPr>
          <p:cNvPicPr>
            <a:picLocks noChangeAspect="1"/>
          </p:cNvPicPr>
          <p:nvPr/>
        </p:nvPicPr>
        <p:blipFill>
          <a:blip r:embed="rId3">
            <a:duotone>
              <a:schemeClr val="accent2">
                <a:shade val="45000"/>
                <a:satMod val="135000"/>
              </a:schemeClr>
              <a:prstClr val="white"/>
            </a:duotone>
          </a:blip>
          <a:stretch>
            <a:fillRect/>
          </a:stretch>
        </p:blipFill>
        <p:spPr bwMode="gray">
          <a:xfrm>
            <a:off x="7173318" y="5177199"/>
            <a:ext cx="466668" cy="389308"/>
          </a:xfrm>
          <a:prstGeom prst="rect">
            <a:avLst/>
          </a:prstGeom>
        </p:spPr>
      </p:pic>
      <p:sp>
        <p:nvSpPr>
          <p:cNvPr id="18" name="Freeform 159">
            <a:extLst>
              <a:ext uri="{FF2B5EF4-FFF2-40B4-BE49-F238E27FC236}">
                <a16:creationId xmlns:a16="http://schemas.microsoft.com/office/drawing/2014/main" id="{4A46B824-5FBA-4BAA-B597-C33308887CDD}"/>
              </a:ext>
            </a:extLst>
          </p:cNvPr>
          <p:cNvSpPr/>
          <p:nvPr/>
        </p:nvSpPr>
        <p:spPr bwMode="gray">
          <a:xfrm rot="20419631" flipH="1">
            <a:off x="8692905" y="4228753"/>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cxnSp>
        <p:nvCxnSpPr>
          <p:cNvPr id="19" name="Straight Connector 18">
            <a:extLst>
              <a:ext uri="{FF2B5EF4-FFF2-40B4-BE49-F238E27FC236}">
                <a16:creationId xmlns:a16="http://schemas.microsoft.com/office/drawing/2014/main" id="{E6C9A855-6043-448C-AD8D-DD99B29A824B}"/>
              </a:ext>
            </a:extLst>
          </p:cNvPr>
          <p:cNvCxnSpPr>
            <a:cxnSpLocks/>
            <a:stCxn id="12" idx="2"/>
            <a:endCxn id="18" idx="8"/>
          </p:cNvCxnSpPr>
          <p:nvPr/>
        </p:nvCxnSpPr>
        <p:spPr bwMode="gray">
          <a:xfrm flipH="1">
            <a:off x="9748343" y="3709686"/>
            <a:ext cx="1268439" cy="711702"/>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717E29-C839-4C24-9ECE-B74C2242C6A5}"/>
              </a:ext>
            </a:extLst>
          </p:cNvPr>
          <p:cNvCxnSpPr>
            <a:cxnSpLocks/>
            <a:stCxn id="18" idx="21"/>
            <a:endCxn id="17" idx="3"/>
          </p:cNvCxnSpPr>
          <p:nvPr/>
        </p:nvCxnSpPr>
        <p:spPr bwMode="gray">
          <a:xfrm flipH="1">
            <a:off x="7639986" y="4785065"/>
            <a:ext cx="1120868" cy="586788"/>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1" name="Can 41">
            <a:extLst>
              <a:ext uri="{FF2B5EF4-FFF2-40B4-BE49-F238E27FC236}">
                <a16:creationId xmlns:a16="http://schemas.microsoft.com/office/drawing/2014/main" id="{6649E804-AC07-4158-B246-385092278C2C}"/>
              </a:ext>
            </a:extLst>
          </p:cNvPr>
          <p:cNvSpPr/>
          <p:nvPr/>
        </p:nvSpPr>
        <p:spPr bwMode="gray">
          <a:xfrm rot="3834284">
            <a:off x="9189033" y="2792986"/>
            <a:ext cx="236717" cy="3520403"/>
          </a:xfrm>
          <a:prstGeom prst="can">
            <a:avLst>
              <a:gd name="adj" fmla="val 55435"/>
            </a:avLst>
          </a:prstGeom>
          <a:solidFill>
            <a:srgbClr val="EEB3B8"/>
          </a:solidFill>
          <a:ln w="12700">
            <a:solidFill>
              <a:srgbClr val="E281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21">
            <a:extLst>
              <a:ext uri="{FF2B5EF4-FFF2-40B4-BE49-F238E27FC236}">
                <a16:creationId xmlns:a16="http://schemas.microsoft.com/office/drawing/2014/main" id="{8EAE353F-31FB-495D-B6D2-1E5EA8E82A80}"/>
              </a:ext>
            </a:extLst>
          </p:cNvPr>
          <p:cNvSpPr txBox="1"/>
          <p:nvPr/>
        </p:nvSpPr>
        <p:spPr bwMode="gray">
          <a:xfrm rot="20037224" flipH="1">
            <a:off x="8247716" y="4405895"/>
            <a:ext cx="2167598" cy="276999"/>
          </a:xfrm>
          <a:prstGeom prst="rect">
            <a:avLst/>
          </a:prstGeom>
          <a:noFill/>
        </p:spPr>
        <p:txBody>
          <a:bodyPr wrap="square" rtlCol="0">
            <a:spAutoFit/>
          </a:bodyPr>
          <a:lstStyle/>
          <a:p>
            <a:pPr algn="ctr" fontAlgn="ctr"/>
            <a:r>
              <a:rPr lang="en-US" sz="1200" dirty="0">
                <a:latin typeface="Huawei Sans" panose="020C0503030203020204" pitchFamily="34" charset="0"/>
              </a:rPr>
              <a:t>Unauthorized GRE tunnel</a:t>
            </a:r>
          </a:p>
        </p:txBody>
      </p:sp>
      <p:sp>
        <p:nvSpPr>
          <p:cNvPr id="23" name="TextBox 22">
            <a:extLst>
              <a:ext uri="{FF2B5EF4-FFF2-40B4-BE49-F238E27FC236}">
                <a16:creationId xmlns:a16="http://schemas.microsoft.com/office/drawing/2014/main" id="{32E40295-84C6-4FF3-BD23-1A55740E998F}"/>
              </a:ext>
            </a:extLst>
          </p:cNvPr>
          <p:cNvSpPr txBox="1"/>
          <p:nvPr/>
        </p:nvSpPr>
        <p:spPr bwMode="gray">
          <a:xfrm flipH="1">
            <a:off x="6852672" y="3046140"/>
            <a:ext cx="1107959" cy="276999"/>
          </a:xfrm>
          <a:prstGeom prst="rect">
            <a:avLst/>
          </a:prstGeom>
          <a:noFill/>
        </p:spPr>
        <p:txBody>
          <a:bodyPr wrap="square" rtlCol="0">
            <a:spAutoFit/>
          </a:bodyPr>
          <a:lstStyle/>
          <a:p>
            <a:pPr algn="ctr" fontAlgn="ctr"/>
            <a:r>
              <a:rPr lang="en-US" sz="1200" dirty="0">
                <a:latin typeface="Huawei Sans" panose="020C0503030203020204" pitchFamily="34" charset="0"/>
              </a:rPr>
              <a:t>GRE Key=10</a:t>
            </a:r>
            <a:endParaRPr lang="en-US" altLang="zh-CN" sz="1200" dirty="0">
              <a:latin typeface="Huawei Sans" panose="020C0503030203020204" pitchFamily="34" charset="0"/>
              <a:ea typeface="方正兰亭黑简体" panose="02000000000000000000" pitchFamily="2" charset="-122"/>
            </a:endParaRPr>
          </a:p>
        </p:txBody>
      </p:sp>
      <p:sp>
        <p:nvSpPr>
          <p:cNvPr id="24" name="TextBox 23">
            <a:extLst>
              <a:ext uri="{FF2B5EF4-FFF2-40B4-BE49-F238E27FC236}">
                <a16:creationId xmlns:a16="http://schemas.microsoft.com/office/drawing/2014/main" id="{4AAD48E3-C8AA-44AA-A236-4F719FE7489B}"/>
              </a:ext>
            </a:extLst>
          </p:cNvPr>
          <p:cNvSpPr txBox="1"/>
          <p:nvPr/>
        </p:nvSpPr>
        <p:spPr bwMode="gray">
          <a:xfrm flipH="1">
            <a:off x="10462802" y="3037002"/>
            <a:ext cx="1107959" cy="276999"/>
          </a:xfrm>
          <a:prstGeom prst="rect">
            <a:avLst/>
          </a:prstGeom>
          <a:noFill/>
        </p:spPr>
        <p:txBody>
          <a:bodyPr wrap="square" rtlCol="0">
            <a:spAutoFit/>
          </a:bodyPr>
          <a:lstStyle/>
          <a:p>
            <a:pPr algn="ctr" fontAlgn="ctr"/>
            <a:r>
              <a:rPr lang="en-US" sz="1200" dirty="0">
                <a:latin typeface="Huawei Sans" panose="020C0503030203020204" pitchFamily="34" charset="0"/>
              </a:rPr>
              <a:t>GRE Key=10</a:t>
            </a:r>
            <a:endParaRPr lang="en-US" altLang="zh-CN" sz="1200" dirty="0">
              <a:latin typeface="Huawei Sans" panose="020C0503030203020204" pitchFamily="34" charset="0"/>
              <a:ea typeface="方正兰亭黑简体" panose="02000000000000000000" pitchFamily="2" charset="-122"/>
            </a:endParaRPr>
          </a:p>
        </p:txBody>
      </p:sp>
      <p:sp>
        <p:nvSpPr>
          <p:cNvPr id="25" name="TextBox 24">
            <a:extLst>
              <a:ext uri="{FF2B5EF4-FFF2-40B4-BE49-F238E27FC236}">
                <a16:creationId xmlns:a16="http://schemas.microsoft.com/office/drawing/2014/main" id="{A2F56922-E18E-4B3B-B959-85C174D84471}"/>
              </a:ext>
            </a:extLst>
          </p:cNvPr>
          <p:cNvSpPr txBox="1"/>
          <p:nvPr/>
        </p:nvSpPr>
        <p:spPr bwMode="gray">
          <a:xfrm flipH="1">
            <a:off x="6825292" y="5529605"/>
            <a:ext cx="1107959" cy="276999"/>
          </a:xfrm>
          <a:prstGeom prst="rect">
            <a:avLst/>
          </a:prstGeom>
          <a:noFill/>
        </p:spPr>
        <p:txBody>
          <a:bodyPr wrap="square" rtlCol="0">
            <a:spAutoFit/>
          </a:bodyPr>
          <a:lstStyle/>
          <a:p>
            <a:pPr algn="ctr" fontAlgn="ctr"/>
            <a:r>
              <a:rPr lang="en-US" sz="1200" dirty="0">
                <a:latin typeface="Huawei Sans" panose="020C0503030203020204" pitchFamily="34" charset="0"/>
              </a:rPr>
              <a:t>GRE Key=20</a:t>
            </a:r>
            <a:endParaRPr lang="en-US" altLang="zh-CN" sz="1200" dirty="0">
              <a:latin typeface="Huawei Sans" panose="020C0503030203020204" pitchFamily="34" charset="0"/>
              <a:ea typeface="方正兰亭黑简体" panose="02000000000000000000" pitchFamily="2" charset="-122"/>
            </a:endParaRPr>
          </a:p>
        </p:txBody>
      </p:sp>
      <p:sp>
        <p:nvSpPr>
          <p:cNvPr id="26" name="十字形 19">
            <a:extLst>
              <a:ext uri="{FF2B5EF4-FFF2-40B4-BE49-F238E27FC236}">
                <a16:creationId xmlns:a16="http://schemas.microsoft.com/office/drawing/2014/main" id="{755D8B9F-12C8-4D11-8A0F-77780D591222}"/>
              </a:ext>
            </a:extLst>
          </p:cNvPr>
          <p:cNvSpPr/>
          <p:nvPr/>
        </p:nvSpPr>
        <p:spPr bwMode="gray">
          <a:xfrm rot="2785165">
            <a:off x="10164130" y="4024633"/>
            <a:ext cx="345945" cy="345945"/>
          </a:xfrm>
          <a:prstGeom prst="plus">
            <a:avLst>
              <a:gd name="adj" fmla="val 39697"/>
            </a:avLst>
          </a:prstGeom>
          <a:solidFill>
            <a:srgbClr val="D33941"/>
          </a:solidFill>
          <a:ln>
            <a:solidFill>
              <a:srgbClr val="D339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900" dirty="0">
              <a:solidFill>
                <a:prstClr val="white"/>
              </a:solidFill>
              <a:latin typeface="Huawei Sans" panose="020C0503030203020204" pitchFamily="34" charset="0"/>
            </a:endParaRPr>
          </a:p>
        </p:txBody>
      </p:sp>
      <p:sp>
        <p:nvSpPr>
          <p:cNvPr id="27" name="Rectangular Callout 75">
            <a:extLst>
              <a:ext uri="{FF2B5EF4-FFF2-40B4-BE49-F238E27FC236}">
                <a16:creationId xmlns:a16="http://schemas.microsoft.com/office/drawing/2014/main" id="{2CA57F39-42CD-4C4F-B064-D790785B303D}"/>
              </a:ext>
            </a:extLst>
          </p:cNvPr>
          <p:cNvSpPr/>
          <p:nvPr/>
        </p:nvSpPr>
        <p:spPr bwMode="gray">
          <a:xfrm>
            <a:off x="9822115" y="4580532"/>
            <a:ext cx="1569785" cy="811101"/>
          </a:xfrm>
          <a:prstGeom prst="wedgeRectCallout">
            <a:avLst>
              <a:gd name="adj1" fmla="val -21911"/>
              <a:gd name="adj2" fmla="val -7587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The tunnel cannot be established because the keys are inconsistent.</a:t>
            </a:r>
          </a:p>
        </p:txBody>
      </p:sp>
      <p:sp>
        <p:nvSpPr>
          <p:cNvPr id="28" name="圆角矩形 75">
            <a:extLst>
              <a:ext uri="{FF2B5EF4-FFF2-40B4-BE49-F238E27FC236}">
                <a16:creationId xmlns:a16="http://schemas.microsoft.com/office/drawing/2014/main" id="{6588FDBA-F1A7-4DDC-9E07-AE12500315C2}"/>
              </a:ext>
            </a:extLst>
          </p:cNvPr>
          <p:cNvSpPr/>
          <p:nvPr/>
        </p:nvSpPr>
        <p:spPr bwMode="gray">
          <a:xfrm>
            <a:off x="6867723" y="2384884"/>
            <a:ext cx="4638036"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The GRE key is used to prevent unauthorized GRE tunnel establishment.</a:t>
            </a:r>
          </a:p>
        </p:txBody>
      </p:sp>
      <p:sp>
        <p:nvSpPr>
          <p:cNvPr id="29" name="圆角矩形 75">
            <a:extLst>
              <a:ext uri="{FF2B5EF4-FFF2-40B4-BE49-F238E27FC236}">
                <a16:creationId xmlns:a16="http://schemas.microsoft.com/office/drawing/2014/main" id="{3782E660-F6FA-48CB-A2C4-3FEB57B872B9}"/>
              </a:ext>
            </a:extLst>
          </p:cNvPr>
          <p:cNvSpPr/>
          <p:nvPr/>
        </p:nvSpPr>
        <p:spPr bwMode="gray">
          <a:xfrm>
            <a:off x="6867723" y="2819171"/>
            <a:ext cx="4638036" cy="33461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aphicFrame>
        <p:nvGraphicFramePr>
          <p:cNvPr id="30" name="Table 4">
            <a:extLst>
              <a:ext uri="{FF2B5EF4-FFF2-40B4-BE49-F238E27FC236}">
                <a16:creationId xmlns:a16="http://schemas.microsoft.com/office/drawing/2014/main" id="{BA905498-192E-4D3A-B60D-07E5F91C397E}"/>
              </a:ext>
            </a:extLst>
          </p:cNvPr>
          <p:cNvGraphicFramePr>
            <a:graphicFrameLocks noGrp="1"/>
          </p:cNvGraphicFramePr>
          <p:nvPr>
            <p:extLst>
              <p:ext uri="{D42A27DB-BD31-4B8C-83A1-F6EECF244321}">
                <p14:modId xmlns:p14="http://schemas.microsoft.com/office/powerpoint/2010/main" val="283585474"/>
              </p:ext>
            </p:extLst>
          </p:nvPr>
        </p:nvGraphicFramePr>
        <p:xfrm>
          <a:off x="803413" y="3260992"/>
          <a:ext cx="5868651" cy="370840"/>
        </p:xfrm>
        <a:graphic>
          <a:graphicData uri="http://schemas.openxmlformats.org/drawingml/2006/table">
            <a:tbl>
              <a:tblPr firstRow="1" bandRow="1">
                <a:tableStyleId>{5C22544A-7EE6-4342-B048-85BDC9FD1C3A}</a:tableStyleId>
              </a:tblPr>
              <a:tblGrid>
                <a:gridCol w="1455772">
                  <a:extLst>
                    <a:ext uri="{9D8B030D-6E8A-4147-A177-3AD203B41FA5}">
                      <a16:colId xmlns:a16="http://schemas.microsoft.com/office/drawing/2014/main" val="2966538011"/>
                    </a:ext>
                  </a:extLst>
                </a:gridCol>
                <a:gridCol w="1317127">
                  <a:extLst>
                    <a:ext uri="{9D8B030D-6E8A-4147-A177-3AD203B41FA5}">
                      <a16:colId xmlns:a16="http://schemas.microsoft.com/office/drawing/2014/main" val="996290401"/>
                    </a:ext>
                  </a:extLst>
                </a:gridCol>
                <a:gridCol w="1455772">
                  <a:extLst>
                    <a:ext uri="{9D8B030D-6E8A-4147-A177-3AD203B41FA5}">
                      <a16:colId xmlns:a16="http://schemas.microsoft.com/office/drawing/2014/main" val="2856764314"/>
                    </a:ext>
                  </a:extLst>
                </a:gridCol>
                <a:gridCol w="1639980">
                  <a:extLst>
                    <a:ext uri="{9D8B030D-6E8A-4147-A177-3AD203B41FA5}">
                      <a16:colId xmlns:a16="http://schemas.microsoft.com/office/drawing/2014/main" val="2646952038"/>
                    </a:ext>
                  </a:extLst>
                </a:gridCol>
              </a:tblGrid>
              <a:tr h="370840">
                <a:tc>
                  <a:txBody>
                    <a:bodyPr/>
                    <a:lstStyle/>
                    <a:p>
                      <a:pPr algn="ctr" fontAlgn="ctr"/>
                      <a:r>
                        <a:rPr lang="en-US" sz="1200" dirty="0">
                          <a:latin typeface="Huawei Sans" panose="020C0503030203020204" pitchFamily="34" charset="0"/>
                        </a:rPr>
                        <a:t>Outer Header</a:t>
                      </a:r>
                    </a:p>
                  </a:txBody>
                  <a:tcPr anchor="ctr">
                    <a:solidFill>
                      <a:srgbClr val="AFD89C"/>
                    </a:solidFill>
                  </a:tcPr>
                </a:tc>
                <a:tc>
                  <a:txBody>
                    <a:bodyPr/>
                    <a:lstStyle/>
                    <a:p>
                      <a:pPr algn="ctr" fontAlgn="ctr"/>
                      <a:r>
                        <a:rPr lang="en-US" sz="1200" dirty="0">
                          <a:latin typeface="Huawei Sans" panose="020C0503030203020204" pitchFamily="34" charset="0"/>
                        </a:rPr>
                        <a:t>GRE Header</a:t>
                      </a:r>
                    </a:p>
                  </a:txBody>
                  <a:tcPr anchor="ctr">
                    <a:solidFill>
                      <a:srgbClr val="EEB3B8"/>
                    </a:solidFill>
                  </a:tcPr>
                </a:tc>
                <a:tc>
                  <a:txBody>
                    <a:bodyPr/>
                    <a:lstStyle/>
                    <a:p>
                      <a:pPr algn="ctr" fontAlgn="ctr"/>
                      <a:r>
                        <a:rPr lang="en-US" sz="1200" dirty="0">
                          <a:latin typeface="Huawei Sans" panose="020C0503030203020204" pitchFamily="34" charset="0"/>
                        </a:rPr>
                        <a:t>Inner Header</a:t>
                      </a:r>
                    </a:p>
                  </a:txBody>
                  <a:tcPr anchor="ctr">
                    <a:solidFill>
                      <a:srgbClr val="56C4D2"/>
                    </a:solidFill>
                  </a:tcPr>
                </a:tc>
                <a:tc>
                  <a:txBody>
                    <a:bodyPr/>
                    <a:lstStyle/>
                    <a:p>
                      <a:pPr marL="0" marR="0" lvl="0" indent="0" algn="ctr" defTabSz="914034" rtl="0" eaLnBrk="1" fontAlgn="ctr" latinLnBrk="0" hangingPunct="1">
                        <a:lnSpc>
                          <a:spcPct val="100000"/>
                        </a:lnSpc>
                        <a:spcBef>
                          <a:spcPts val="0"/>
                        </a:spcBef>
                        <a:spcAft>
                          <a:spcPts val="0"/>
                        </a:spcAft>
                        <a:buClrTx/>
                        <a:buSzTx/>
                        <a:buFontTx/>
                        <a:buNone/>
                        <a:tabLst/>
                        <a:defRPr/>
                      </a:pPr>
                      <a:r>
                        <a:rPr lang="en-US" sz="1200" dirty="0">
                          <a:latin typeface="Huawei Sans" panose="020C0503030203020204" pitchFamily="34" charset="0"/>
                        </a:rPr>
                        <a:t>Payload</a:t>
                      </a:r>
                    </a:p>
                  </a:txBody>
                  <a:tcPr anchor="ctr">
                    <a:solidFill>
                      <a:srgbClr val="FDE397"/>
                    </a:solidFill>
                  </a:tcPr>
                </a:tc>
                <a:extLst>
                  <a:ext uri="{0D108BD9-81ED-4DB2-BD59-A6C34878D82A}">
                    <a16:rowId xmlns:a16="http://schemas.microsoft.com/office/drawing/2014/main" val="2196966323"/>
                  </a:ext>
                </a:extLst>
              </a:tr>
            </a:tbl>
          </a:graphicData>
        </a:graphic>
      </p:graphicFrame>
      <p:graphicFrame>
        <p:nvGraphicFramePr>
          <p:cNvPr id="31" name="Table 5">
            <a:extLst>
              <a:ext uri="{FF2B5EF4-FFF2-40B4-BE49-F238E27FC236}">
                <a16:creationId xmlns:a16="http://schemas.microsoft.com/office/drawing/2014/main" id="{085198DD-A364-40F3-812F-BF46BF68D57C}"/>
              </a:ext>
            </a:extLst>
          </p:cNvPr>
          <p:cNvGraphicFramePr>
            <a:graphicFrameLocks noGrp="1"/>
          </p:cNvGraphicFramePr>
          <p:nvPr>
            <p:extLst>
              <p:ext uri="{D42A27DB-BD31-4B8C-83A1-F6EECF244321}">
                <p14:modId xmlns:p14="http://schemas.microsoft.com/office/powerpoint/2010/main" val="785986327"/>
              </p:ext>
            </p:extLst>
          </p:nvPr>
        </p:nvGraphicFramePr>
        <p:xfrm>
          <a:off x="744954" y="4761148"/>
          <a:ext cx="6074615" cy="1112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767511075"/>
                    </a:ext>
                  </a:extLst>
                </a:gridCol>
                <a:gridCol w="208280">
                  <a:extLst>
                    <a:ext uri="{9D8B030D-6E8A-4147-A177-3AD203B41FA5}">
                      <a16:colId xmlns:a16="http://schemas.microsoft.com/office/drawing/2014/main" val="2259974812"/>
                    </a:ext>
                  </a:extLst>
                </a:gridCol>
                <a:gridCol w="208280">
                  <a:extLst>
                    <a:ext uri="{9D8B030D-6E8A-4147-A177-3AD203B41FA5}">
                      <a16:colId xmlns:a16="http://schemas.microsoft.com/office/drawing/2014/main" val="1441333613"/>
                    </a:ext>
                  </a:extLst>
                </a:gridCol>
                <a:gridCol w="208280">
                  <a:extLst>
                    <a:ext uri="{9D8B030D-6E8A-4147-A177-3AD203B41FA5}">
                      <a16:colId xmlns:a16="http://schemas.microsoft.com/office/drawing/2014/main" val="2189801884"/>
                    </a:ext>
                  </a:extLst>
                </a:gridCol>
                <a:gridCol w="208280">
                  <a:extLst>
                    <a:ext uri="{9D8B030D-6E8A-4147-A177-3AD203B41FA5}">
                      <a16:colId xmlns:a16="http://schemas.microsoft.com/office/drawing/2014/main" val="201189597"/>
                    </a:ext>
                  </a:extLst>
                </a:gridCol>
                <a:gridCol w="853216">
                  <a:extLst>
                    <a:ext uri="{9D8B030D-6E8A-4147-A177-3AD203B41FA5}">
                      <a16:colId xmlns:a16="http://schemas.microsoft.com/office/drawing/2014/main" val="2963173565"/>
                    </a:ext>
                  </a:extLst>
                </a:gridCol>
                <a:gridCol w="645827">
                  <a:extLst>
                    <a:ext uri="{9D8B030D-6E8A-4147-A177-3AD203B41FA5}">
                      <a16:colId xmlns:a16="http://schemas.microsoft.com/office/drawing/2014/main" val="2109686950"/>
                    </a:ext>
                  </a:extLst>
                </a:gridCol>
                <a:gridCol w="720080">
                  <a:extLst>
                    <a:ext uri="{9D8B030D-6E8A-4147-A177-3AD203B41FA5}">
                      <a16:colId xmlns:a16="http://schemas.microsoft.com/office/drawing/2014/main" val="421368371"/>
                    </a:ext>
                  </a:extLst>
                </a:gridCol>
                <a:gridCol w="2814092">
                  <a:extLst>
                    <a:ext uri="{9D8B030D-6E8A-4147-A177-3AD203B41FA5}">
                      <a16:colId xmlns:a16="http://schemas.microsoft.com/office/drawing/2014/main" val="1049193376"/>
                    </a:ext>
                  </a:extLst>
                </a:gridCol>
              </a:tblGrid>
              <a:tr h="370840">
                <a:tc>
                  <a:txBody>
                    <a:bodyPr/>
                    <a:lstStyle/>
                    <a:p>
                      <a:pPr algn="ctr" fontAlgn="ctr"/>
                      <a:r>
                        <a:rPr lang="en-US" sz="1200" b="0" dirty="0">
                          <a:solidFill>
                            <a:sysClr val="windowText" lastClr="000000"/>
                          </a:solidFill>
                          <a:latin typeface="Huawei Sans" panose="020C0503030203020204" pitchFamily="34" charset="0"/>
                        </a:rPr>
                        <a:t>C</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K</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BEE9EE"/>
                    </a:solidFill>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Recursion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Flags</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Version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a:txBody>
                    <a:bodyPr/>
                    <a:lstStyle/>
                    <a:p>
                      <a:pPr algn="ctr" fontAlgn="ctr"/>
                      <a:r>
                        <a:rPr lang="en-US" sz="1200" b="0" dirty="0">
                          <a:solidFill>
                            <a:sysClr val="windowText" lastClr="000000"/>
                          </a:solidFill>
                          <a:latin typeface="Huawei Sans" panose="020C0503030203020204" pitchFamily="34" charset="0"/>
                        </a:rPr>
                        <a:t>Protocol Type</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extLst>
                  <a:ext uri="{0D108BD9-81ED-4DB2-BD59-A6C34878D82A}">
                    <a16:rowId xmlns:a16="http://schemas.microsoft.com/office/drawing/2014/main" val="3176659461"/>
                  </a:ext>
                </a:extLst>
              </a:tr>
              <a:tr h="370840">
                <a:tc gridSpan="8">
                  <a:txBody>
                    <a:bodyPr/>
                    <a:lstStyle/>
                    <a:p>
                      <a:pPr algn="ctr" fontAlgn="ctr"/>
                      <a:r>
                        <a:rPr lang="en-US" sz="1200" b="0" dirty="0">
                          <a:solidFill>
                            <a:sysClr val="windowText" lastClr="000000"/>
                          </a:solidFill>
                          <a:latin typeface="Huawei Sans" panose="020C0503030203020204" pitchFamily="34" charset="0"/>
                        </a:rPr>
                        <a:t>Checksum (Option)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noFill/>
                  </a:tcPr>
                </a:tc>
                <a:extLst>
                  <a:ext uri="{0D108BD9-81ED-4DB2-BD59-A6C34878D82A}">
                    <a16:rowId xmlns:a16="http://schemas.microsoft.com/office/drawing/2014/main" val="3262138141"/>
                  </a:ext>
                </a:extLst>
              </a:tr>
              <a:tr h="370840">
                <a:tc gridSpan="9">
                  <a:txBody>
                    <a:bodyPr/>
                    <a:lstStyle/>
                    <a:p>
                      <a:pPr algn="ctr" fontAlgn="ctr"/>
                      <a:r>
                        <a:rPr lang="en-US" sz="1200" b="0" dirty="0">
                          <a:solidFill>
                            <a:sysClr val="windowText" lastClr="000000"/>
                          </a:solidFill>
                          <a:latin typeface="Huawei Sans" panose="020C0503030203020204" pitchFamily="34" charset="0"/>
                        </a:rPr>
                        <a:t>Key (Option)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BEE9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200" dirty="0"/>
                    </a:p>
                  </a:txBody>
                  <a:tcPr anchor="ctr"/>
                </a:tc>
                <a:extLst>
                  <a:ext uri="{0D108BD9-81ED-4DB2-BD59-A6C34878D82A}">
                    <a16:rowId xmlns:a16="http://schemas.microsoft.com/office/drawing/2014/main" val="1626608722"/>
                  </a:ext>
                </a:extLst>
              </a:tr>
            </a:tbl>
          </a:graphicData>
        </a:graphic>
      </p:graphicFrame>
      <p:sp>
        <p:nvSpPr>
          <p:cNvPr id="32" name="Trapezoid 8">
            <a:extLst>
              <a:ext uri="{FF2B5EF4-FFF2-40B4-BE49-F238E27FC236}">
                <a16:creationId xmlns:a16="http://schemas.microsoft.com/office/drawing/2014/main" id="{5A0180A6-4C28-43C2-B60D-98B34C57D756}"/>
              </a:ext>
            </a:extLst>
          </p:cNvPr>
          <p:cNvSpPr/>
          <p:nvPr/>
        </p:nvSpPr>
        <p:spPr bwMode="gray">
          <a:xfrm>
            <a:off x="731836" y="3634002"/>
            <a:ext cx="6087734" cy="1120140"/>
          </a:xfrm>
          <a:custGeom>
            <a:avLst/>
            <a:gdLst>
              <a:gd name="connsiteX0" fmla="*/ 0 w 6315794"/>
              <a:gd name="connsiteY0" fmla="*/ 1112520 h 1112520"/>
              <a:gd name="connsiteX1" fmla="*/ 2629597 w 6315794"/>
              <a:gd name="connsiteY1" fmla="*/ 0 h 1112520"/>
              <a:gd name="connsiteX2" fmla="*/ 3686197 w 6315794"/>
              <a:gd name="connsiteY2" fmla="*/ 0 h 1112520"/>
              <a:gd name="connsiteX3" fmla="*/ 6315794 w 6315794"/>
              <a:gd name="connsiteY3" fmla="*/ 1112520 h 1112520"/>
              <a:gd name="connsiteX4" fmla="*/ 0 w 6315794"/>
              <a:gd name="connsiteY4" fmla="*/ 1112520 h 1112520"/>
              <a:gd name="connsiteX0" fmla="*/ 0 w 6315794"/>
              <a:gd name="connsiteY0" fmla="*/ 1120140 h 1120140"/>
              <a:gd name="connsiteX1" fmla="*/ 1593277 w 6315794"/>
              <a:gd name="connsiteY1" fmla="*/ 0 h 1120140"/>
              <a:gd name="connsiteX2" fmla="*/ 3686197 w 6315794"/>
              <a:gd name="connsiteY2" fmla="*/ 7620 h 1120140"/>
              <a:gd name="connsiteX3" fmla="*/ 6315794 w 6315794"/>
              <a:gd name="connsiteY3" fmla="*/ 1120140 h 1120140"/>
              <a:gd name="connsiteX4" fmla="*/ 0 w 6315794"/>
              <a:gd name="connsiteY4" fmla="*/ 1120140 h 1120140"/>
              <a:gd name="connsiteX0" fmla="*/ 0 w 6315794"/>
              <a:gd name="connsiteY0" fmla="*/ 1120140 h 1120140"/>
              <a:gd name="connsiteX1" fmla="*/ 1593277 w 6315794"/>
              <a:gd name="connsiteY1" fmla="*/ 0 h 1120140"/>
              <a:gd name="connsiteX2" fmla="*/ 2954677 w 6315794"/>
              <a:gd name="connsiteY2" fmla="*/ 0 h 1120140"/>
              <a:gd name="connsiteX3" fmla="*/ 6315794 w 6315794"/>
              <a:gd name="connsiteY3" fmla="*/ 1120140 h 1120140"/>
              <a:gd name="connsiteX4" fmla="*/ 0 w 6315794"/>
              <a:gd name="connsiteY4" fmla="*/ 1120140 h 1120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15794" h="1120140">
                <a:moveTo>
                  <a:pt x="0" y="1120140"/>
                </a:moveTo>
                <a:lnTo>
                  <a:pt x="1593277" y="0"/>
                </a:lnTo>
                <a:lnTo>
                  <a:pt x="2954677" y="0"/>
                </a:lnTo>
                <a:lnTo>
                  <a:pt x="6315794" y="1120140"/>
                </a:lnTo>
                <a:lnTo>
                  <a:pt x="0" y="1120140"/>
                </a:lnTo>
                <a:close/>
              </a:path>
            </a:pathLst>
          </a:custGeom>
          <a:gradFill>
            <a:gsLst>
              <a:gs pos="0">
                <a:schemeClr val="accent1">
                  <a:lumMod val="5000"/>
                  <a:lumOff val="95000"/>
                  <a:alpha val="50000"/>
                </a:schemeClr>
              </a:gs>
              <a:gs pos="100000">
                <a:srgbClr val="BEE9EE"/>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Tree>
    <p:extLst>
      <p:ext uri="{BB962C8B-B14F-4D97-AF65-F5344CB8AC3E}">
        <p14:creationId xmlns:p14="http://schemas.microsoft.com/office/powerpoint/2010/main" val="103832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GRE Fundamentals</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GRE Security Mechanisms</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GRE Application Scenarios</a:t>
            </a:r>
            <a:endParaRPr lang="en-US" altLang="zh-CN" b="1" dirty="0">
              <a:latin typeface="Huawei Sans" panose="020C0503030203020204" pitchFamily="34" charset="0"/>
            </a:endParaRPr>
          </a:p>
          <a:p>
            <a:r>
              <a:rPr lang="en-US" dirty="0">
                <a:solidFill>
                  <a:schemeClr val="bg1">
                    <a:lumMod val="50000"/>
                  </a:schemeClr>
                </a:solidFill>
                <a:latin typeface="Huawei Sans" panose="020C0503030203020204" pitchFamily="34" charset="0"/>
              </a:rPr>
              <a:t>GRE Configuration</a:t>
            </a:r>
            <a:endParaRPr lang="en-US" altLang="zh-CN" b="1" dirty="0">
              <a:latin typeface="Huawei Sans" panose="020C0503030203020204" pitchFamily="34" charset="0"/>
            </a:endParaRPr>
          </a:p>
        </p:txBody>
      </p:sp>
    </p:spTree>
    <p:extLst>
      <p:ext uri="{BB962C8B-B14F-4D97-AF65-F5344CB8AC3E}">
        <p14:creationId xmlns:p14="http://schemas.microsoft.com/office/powerpoint/2010/main" val="178598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72DE-7A70-4B28-8938-E53E8E1EFDC0}"/>
              </a:ext>
            </a:extLst>
          </p:cNvPr>
          <p:cNvSpPr>
            <a:spLocks noGrp="1"/>
          </p:cNvSpPr>
          <p:nvPr>
            <p:ph type="title"/>
          </p:nvPr>
        </p:nvSpPr>
        <p:spPr bwMode="gray"/>
        <p:txBody>
          <a:bodyPr>
            <a:normAutofit fontScale="90000"/>
          </a:bodyPr>
          <a:lstStyle/>
          <a:p>
            <a:pPr fontAlgn="ctr"/>
            <a:r>
              <a:rPr lang="en-US" dirty="0">
                <a:latin typeface="Huawei Sans" panose="020C0503030203020204" pitchFamily="34" charset="0"/>
              </a:rPr>
              <a:t>Using GRE to Build an Intranet Between the HQ and Branches</a:t>
            </a:r>
          </a:p>
        </p:txBody>
      </p:sp>
      <p:sp>
        <p:nvSpPr>
          <p:cNvPr id="3" name="Text Placeholder 2">
            <a:extLst>
              <a:ext uri="{FF2B5EF4-FFF2-40B4-BE49-F238E27FC236}">
                <a16:creationId xmlns:a16="http://schemas.microsoft.com/office/drawing/2014/main" id="{BDD291F3-CD85-43D3-97E1-12802F3CD315}"/>
              </a:ext>
            </a:extLst>
          </p:cNvPr>
          <p:cNvSpPr>
            <a:spLocks noGrp="1"/>
          </p:cNvSpPr>
          <p:nvPr>
            <p:ph type="body" sz="quarter" idx="10"/>
          </p:nvPr>
        </p:nvSpPr>
        <p:spPr bwMode="gray"/>
        <p:txBody>
          <a:bodyPr/>
          <a:lstStyle/>
          <a:p>
            <a:pPr algn="l"/>
            <a:r>
              <a:rPr lang="en-US" sz="1600" dirty="0">
                <a:latin typeface="Huawei Sans" panose="020C0503030203020204" pitchFamily="34" charset="0"/>
              </a:rPr>
              <a:t>GRE tunnels can transmit IPv4/IPv6 unicast, multicast, and broadcast packets. Dynamic routing neighbor relationships can be configured between branches and the HQ through GRE tunnels, facilitating intranet interconnection between branches and the HQ.</a:t>
            </a:r>
          </a:p>
        </p:txBody>
      </p:sp>
      <p:sp>
        <p:nvSpPr>
          <p:cNvPr id="5" name="Freeform 159">
            <a:extLst>
              <a:ext uri="{FF2B5EF4-FFF2-40B4-BE49-F238E27FC236}">
                <a16:creationId xmlns:a16="http://schemas.microsoft.com/office/drawing/2014/main" id="{E4DDE7C7-5066-4639-90EB-D70E75C7175F}"/>
              </a:ext>
            </a:extLst>
          </p:cNvPr>
          <p:cNvSpPr/>
          <p:nvPr/>
        </p:nvSpPr>
        <p:spPr bwMode="gray">
          <a:xfrm flipH="1">
            <a:off x="5581337" y="2743561"/>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cxnSp>
        <p:nvCxnSpPr>
          <p:cNvPr id="7" name="Straight Connector 6">
            <a:extLst>
              <a:ext uri="{FF2B5EF4-FFF2-40B4-BE49-F238E27FC236}">
                <a16:creationId xmlns:a16="http://schemas.microsoft.com/office/drawing/2014/main" id="{0BF82749-9EC7-4F97-A30C-0AF0B872FB52}"/>
              </a:ext>
            </a:extLst>
          </p:cNvPr>
          <p:cNvCxnSpPr>
            <a:cxnSpLocks/>
            <a:stCxn id="4" idx="3"/>
            <a:endCxn id="5" idx="21"/>
          </p:cNvCxnSpPr>
          <p:nvPr/>
        </p:nvCxnSpPr>
        <p:spPr bwMode="gray">
          <a:xfrm>
            <a:off x="3695210" y="3119866"/>
            <a:ext cx="1886127" cy="933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E9F35F4-2B76-4D16-84C4-9FEFF08403F3}"/>
              </a:ext>
            </a:extLst>
          </p:cNvPr>
          <p:cNvCxnSpPr>
            <a:cxnSpLocks/>
            <a:stCxn id="6" idx="1"/>
            <a:endCxn id="5" idx="8"/>
          </p:cNvCxnSpPr>
          <p:nvPr/>
        </p:nvCxnSpPr>
        <p:spPr bwMode="gray">
          <a:xfrm flipH="1" flipV="1">
            <a:off x="6633618" y="3119193"/>
            <a:ext cx="1886127" cy="67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9" name="Can 41">
            <a:extLst>
              <a:ext uri="{FF2B5EF4-FFF2-40B4-BE49-F238E27FC236}">
                <a16:creationId xmlns:a16="http://schemas.microsoft.com/office/drawing/2014/main" id="{BB2038F4-59B7-42D1-AE46-CDA00E0F4CAE}"/>
              </a:ext>
            </a:extLst>
          </p:cNvPr>
          <p:cNvSpPr/>
          <p:nvPr/>
        </p:nvSpPr>
        <p:spPr bwMode="gray">
          <a:xfrm rot="5400000">
            <a:off x="5977641" y="762092"/>
            <a:ext cx="236717" cy="4703480"/>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TextBox 9">
            <a:extLst>
              <a:ext uri="{FF2B5EF4-FFF2-40B4-BE49-F238E27FC236}">
                <a16:creationId xmlns:a16="http://schemas.microsoft.com/office/drawing/2014/main" id="{9CE5D482-AEBE-4DA0-B8B1-83D3B61E5124}"/>
              </a:ext>
            </a:extLst>
          </p:cNvPr>
          <p:cNvSpPr txBox="1"/>
          <p:nvPr/>
        </p:nvSpPr>
        <p:spPr bwMode="gray">
          <a:xfrm flipH="1">
            <a:off x="5304594" y="2981014"/>
            <a:ext cx="1566868"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sp>
        <p:nvSpPr>
          <p:cNvPr id="11" name="Freeform 159">
            <a:extLst>
              <a:ext uri="{FF2B5EF4-FFF2-40B4-BE49-F238E27FC236}">
                <a16:creationId xmlns:a16="http://schemas.microsoft.com/office/drawing/2014/main" id="{CB42C320-F440-4F98-9A3E-28A57D7208ED}"/>
              </a:ext>
            </a:extLst>
          </p:cNvPr>
          <p:cNvSpPr/>
          <p:nvPr/>
        </p:nvSpPr>
        <p:spPr bwMode="gray">
          <a:xfrm flipH="1">
            <a:off x="2275055" y="2743561"/>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Branch 1</a:t>
            </a:r>
          </a:p>
        </p:txBody>
      </p:sp>
      <p:sp>
        <p:nvSpPr>
          <p:cNvPr id="12" name="Freeform 159">
            <a:extLst>
              <a:ext uri="{FF2B5EF4-FFF2-40B4-BE49-F238E27FC236}">
                <a16:creationId xmlns:a16="http://schemas.microsoft.com/office/drawing/2014/main" id="{A9C9F576-F915-478A-BE6B-80CB6BC74CF9}"/>
              </a:ext>
            </a:extLst>
          </p:cNvPr>
          <p:cNvSpPr/>
          <p:nvPr/>
        </p:nvSpPr>
        <p:spPr bwMode="gray">
          <a:xfrm flipH="1">
            <a:off x="8826003" y="2764462"/>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HQ</a:t>
            </a:r>
          </a:p>
        </p:txBody>
      </p:sp>
      <p:pic>
        <p:nvPicPr>
          <p:cNvPr id="4" name="图片 31">
            <a:extLst>
              <a:ext uri="{FF2B5EF4-FFF2-40B4-BE49-F238E27FC236}">
                <a16:creationId xmlns:a16="http://schemas.microsoft.com/office/drawing/2014/main" id="{F08EB6A7-C7DD-4312-BFA2-34750BEE8B52}"/>
              </a:ext>
            </a:extLst>
          </p:cNvPr>
          <p:cNvPicPr>
            <a:picLocks noChangeAspect="1"/>
          </p:cNvPicPr>
          <p:nvPr/>
        </p:nvPicPr>
        <p:blipFill>
          <a:blip r:embed="rId3"/>
          <a:stretch>
            <a:fillRect/>
          </a:stretch>
        </p:blipFill>
        <p:spPr bwMode="gray">
          <a:xfrm>
            <a:off x="3228542" y="2925212"/>
            <a:ext cx="466668" cy="389308"/>
          </a:xfrm>
          <a:prstGeom prst="rect">
            <a:avLst/>
          </a:prstGeom>
        </p:spPr>
      </p:pic>
      <p:pic>
        <p:nvPicPr>
          <p:cNvPr id="6" name="图片 31">
            <a:extLst>
              <a:ext uri="{FF2B5EF4-FFF2-40B4-BE49-F238E27FC236}">
                <a16:creationId xmlns:a16="http://schemas.microsoft.com/office/drawing/2014/main" id="{F6638B1E-2866-4347-9C91-F3EE1E1E83E4}"/>
              </a:ext>
            </a:extLst>
          </p:cNvPr>
          <p:cNvPicPr>
            <a:picLocks noChangeAspect="1"/>
          </p:cNvPicPr>
          <p:nvPr/>
        </p:nvPicPr>
        <p:blipFill>
          <a:blip r:embed="rId3"/>
          <a:stretch>
            <a:fillRect/>
          </a:stretch>
        </p:blipFill>
        <p:spPr bwMode="gray">
          <a:xfrm>
            <a:off x="8519745" y="2925212"/>
            <a:ext cx="466668" cy="389308"/>
          </a:xfrm>
          <a:prstGeom prst="rect">
            <a:avLst/>
          </a:prstGeom>
        </p:spPr>
      </p:pic>
      <p:sp>
        <p:nvSpPr>
          <p:cNvPr id="13" name="Oval 12">
            <a:extLst>
              <a:ext uri="{FF2B5EF4-FFF2-40B4-BE49-F238E27FC236}">
                <a16:creationId xmlns:a16="http://schemas.microsoft.com/office/drawing/2014/main" id="{06232530-838C-40F0-8DA6-981856E62443}"/>
              </a:ext>
            </a:extLst>
          </p:cNvPr>
          <p:cNvSpPr/>
          <p:nvPr/>
        </p:nvSpPr>
        <p:spPr bwMode="gray">
          <a:xfrm>
            <a:off x="1582767" y="2504733"/>
            <a:ext cx="7231826" cy="1086755"/>
          </a:xfrm>
          <a:prstGeom prst="ellipse">
            <a:avLst/>
          </a:prstGeom>
          <a:no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14" name="Oval 13">
            <a:extLst>
              <a:ext uri="{FF2B5EF4-FFF2-40B4-BE49-F238E27FC236}">
                <a16:creationId xmlns:a16="http://schemas.microsoft.com/office/drawing/2014/main" id="{19D92F29-4287-40D1-9216-F3A91DD1F417}"/>
              </a:ext>
            </a:extLst>
          </p:cNvPr>
          <p:cNvSpPr/>
          <p:nvPr/>
        </p:nvSpPr>
        <p:spPr bwMode="gray">
          <a:xfrm>
            <a:off x="8826003" y="2539928"/>
            <a:ext cx="2268253" cy="1169213"/>
          </a:xfrm>
          <a:prstGeom prst="ellipse">
            <a:avLst/>
          </a:prstGeom>
          <a:no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15" name="Freeform 159">
            <a:extLst>
              <a:ext uri="{FF2B5EF4-FFF2-40B4-BE49-F238E27FC236}">
                <a16:creationId xmlns:a16="http://schemas.microsoft.com/office/drawing/2014/main" id="{4BBFE932-0F10-4833-83D7-51A42B3040DC}"/>
              </a:ext>
            </a:extLst>
          </p:cNvPr>
          <p:cNvSpPr/>
          <p:nvPr/>
        </p:nvSpPr>
        <p:spPr bwMode="gray">
          <a:xfrm flipH="1">
            <a:off x="2790772" y="4845370"/>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ctr">
            <a:noAutofit/>
          </a:bodyPr>
          <a:lstStyle/>
          <a:p>
            <a:pPr algn="ctr" fontAlgn="ctr"/>
            <a:r>
              <a:rPr lang="en-US" sz="1400" dirty="0">
                <a:solidFill>
                  <a:schemeClr val="tx1"/>
                </a:solidFill>
                <a:latin typeface="Huawei Sans" panose="020C0503030203020204" pitchFamily="34" charset="0"/>
              </a:rPr>
              <a:t>Branch 2</a:t>
            </a:r>
          </a:p>
        </p:txBody>
      </p:sp>
      <p:pic>
        <p:nvPicPr>
          <p:cNvPr id="16" name="图片 31">
            <a:extLst>
              <a:ext uri="{FF2B5EF4-FFF2-40B4-BE49-F238E27FC236}">
                <a16:creationId xmlns:a16="http://schemas.microsoft.com/office/drawing/2014/main" id="{56D11DB8-B99D-4ABE-8521-4765B5E9C401}"/>
              </a:ext>
            </a:extLst>
          </p:cNvPr>
          <p:cNvPicPr>
            <a:picLocks noChangeAspect="1"/>
          </p:cNvPicPr>
          <p:nvPr/>
        </p:nvPicPr>
        <p:blipFill>
          <a:blip r:embed="rId3"/>
          <a:stretch>
            <a:fillRect/>
          </a:stretch>
        </p:blipFill>
        <p:spPr bwMode="gray">
          <a:xfrm>
            <a:off x="3744259" y="5027021"/>
            <a:ext cx="466668" cy="389308"/>
          </a:xfrm>
          <a:prstGeom prst="rect">
            <a:avLst/>
          </a:prstGeom>
        </p:spPr>
      </p:pic>
      <p:sp>
        <p:nvSpPr>
          <p:cNvPr id="17" name="Freeform 159">
            <a:extLst>
              <a:ext uri="{FF2B5EF4-FFF2-40B4-BE49-F238E27FC236}">
                <a16:creationId xmlns:a16="http://schemas.microsoft.com/office/drawing/2014/main" id="{D75FBA53-76F0-4030-9BEA-99AC3B7A86CD}"/>
              </a:ext>
            </a:extLst>
          </p:cNvPr>
          <p:cNvSpPr/>
          <p:nvPr/>
        </p:nvSpPr>
        <p:spPr bwMode="gray">
          <a:xfrm rot="20497245" flipH="1">
            <a:off x="5981916" y="3881189"/>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cxnSp>
        <p:nvCxnSpPr>
          <p:cNvPr id="18" name="Straight Connector 17">
            <a:extLst>
              <a:ext uri="{FF2B5EF4-FFF2-40B4-BE49-F238E27FC236}">
                <a16:creationId xmlns:a16="http://schemas.microsoft.com/office/drawing/2014/main" id="{0FED0972-8889-4392-9DC6-2664D922849B}"/>
              </a:ext>
            </a:extLst>
          </p:cNvPr>
          <p:cNvCxnSpPr>
            <a:cxnSpLocks/>
            <a:stCxn id="17" idx="21"/>
            <a:endCxn id="16" idx="3"/>
          </p:cNvCxnSpPr>
          <p:nvPr/>
        </p:nvCxnSpPr>
        <p:spPr bwMode="gray">
          <a:xfrm flipH="1">
            <a:off x="4210927" y="4427085"/>
            <a:ext cx="1832705" cy="79459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81A182E-D5ED-4819-8800-23B436F66F92}"/>
              </a:ext>
            </a:extLst>
          </p:cNvPr>
          <p:cNvCxnSpPr>
            <a:cxnSpLocks/>
            <a:stCxn id="6" idx="2"/>
            <a:endCxn id="17" idx="8"/>
          </p:cNvCxnSpPr>
          <p:nvPr/>
        </p:nvCxnSpPr>
        <p:spPr bwMode="gray">
          <a:xfrm flipH="1">
            <a:off x="7039079" y="3314520"/>
            <a:ext cx="1714000" cy="771274"/>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30" name="Can 41">
            <a:extLst>
              <a:ext uri="{FF2B5EF4-FFF2-40B4-BE49-F238E27FC236}">
                <a16:creationId xmlns:a16="http://schemas.microsoft.com/office/drawing/2014/main" id="{3B2A4703-EE50-4C89-82B9-F670E5E88B36}"/>
              </a:ext>
            </a:extLst>
          </p:cNvPr>
          <p:cNvSpPr/>
          <p:nvPr/>
        </p:nvSpPr>
        <p:spPr bwMode="gray">
          <a:xfrm rot="4042348">
            <a:off x="6314281" y="1934250"/>
            <a:ext cx="236717" cy="4703480"/>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TextBox 30">
            <a:extLst>
              <a:ext uri="{FF2B5EF4-FFF2-40B4-BE49-F238E27FC236}">
                <a16:creationId xmlns:a16="http://schemas.microsoft.com/office/drawing/2014/main" id="{5EE21069-0291-47AA-A996-4B672FE25CB1}"/>
              </a:ext>
            </a:extLst>
          </p:cNvPr>
          <p:cNvSpPr txBox="1"/>
          <p:nvPr/>
        </p:nvSpPr>
        <p:spPr bwMode="gray">
          <a:xfrm rot="20257207" flipH="1">
            <a:off x="5752544" y="4153886"/>
            <a:ext cx="1317924"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sp>
        <p:nvSpPr>
          <p:cNvPr id="32" name="Oval 31">
            <a:extLst>
              <a:ext uri="{FF2B5EF4-FFF2-40B4-BE49-F238E27FC236}">
                <a16:creationId xmlns:a16="http://schemas.microsoft.com/office/drawing/2014/main" id="{837F0B0A-9A2A-4AF8-9D5D-84736DE2985C}"/>
              </a:ext>
            </a:extLst>
          </p:cNvPr>
          <p:cNvSpPr/>
          <p:nvPr/>
        </p:nvSpPr>
        <p:spPr bwMode="gray">
          <a:xfrm rot="20466948">
            <a:off x="1885852" y="3765735"/>
            <a:ext cx="7231826" cy="1338860"/>
          </a:xfrm>
          <a:prstGeom prst="ellipse">
            <a:avLst/>
          </a:prstGeom>
          <a:no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33" name="TextBox 32">
            <a:extLst>
              <a:ext uri="{FF2B5EF4-FFF2-40B4-BE49-F238E27FC236}">
                <a16:creationId xmlns:a16="http://schemas.microsoft.com/office/drawing/2014/main" id="{1935E0A4-7848-43D2-97F2-BF36E9D771ED}"/>
              </a:ext>
            </a:extLst>
          </p:cNvPr>
          <p:cNvSpPr txBox="1"/>
          <p:nvPr/>
        </p:nvSpPr>
        <p:spPr bwMode="gray">
          <a:xfrm flipH="1">
            <a:off x="4514870" y="2543715"/>
            <a:ext cx="1224817" cy="307777"/>
          </a:xfrm>
          <a:prstGeom prst="rect">
            <a:avLst/>
          </a:prstGeom>
          <a:noFill/>
        </p:spPr>
        <p:txBody>
          <a:bodyPr wrap="square" rtlCol="0">
            <a:spAutoFit/>
          </a:bodyPr>
          <a:lstStyle/>
          <a:p>
            <a:pPr algn="ctr" fontAlgn="ctr"/>
            <a:r>
              <a:rPr lang="en-US" sz="1400" dirty="0">
                <a:latin typeface="Huawei Sans" panose="020C0503030203020204" pitchFamily="34" charset="0"/>
              </a:rPr>
              <a:t>OSPF area 1</a:t>
            </a:r>
            <a:endParaRPr lang="en-US" altLang="zh-CN" sz="1400" dirty="0">
              <a:latin typeface="Huawei Sans" panose="020C0503030203020204" pitchFamily="34" charset="0"/>
              <a:ea typeface="方正兰亭黑简体" panose="02000000000000000000" pitchFamily="2" charset="-122"/>
            </a:endParaRPr>
          </a:p>
        </p:txBody>
      </p:sp>
      <p:sp>
        <p:nvSpPr>
          <p:cNvPr id="34" name="TextBox 33">
            <a:extLst>
              <a:ext uri="{FF2B5EF4-FFF2-40B4-BE49-F238E27FC236}">
                <a16:creationId xmlns:a16="http://schemas.microsoft.com/office/drawing/2014/main" id="{24D67869-6B1F-4944-8FD0-0B78900E64C6}"/>
              </a:ext>
            </a:extLst>
          </p:cNvPr>
          <p:cNvSpPr txBox="1"/>
          <p:nvPr/>
        </p:nvSpPr>
        <p:spPr bwMode="gray">
          <a:xfrm rot="20413703" flipH="1">
            <a:off x="4598348" y="3874980"/>
            <a:ext cx="1224817" cy="307777"/>
          </a:xfrm>
          <a:prstGeom prst="rect">
            <a:avLst/>
          </a:prstGeom>
          <a:noFill/>
        </p:spPr>
        <p:txBody>
          <a:bodyPr wrap="square" rtlCol="0">
            <a:spAutoFit/>
          </a:bodyPr>
          <a:lstStyle/>
          <a:p>
            <a:pPr algn="ctr" fontAlgn="ctr"/>
            <a:r>
              <a:rPr lang="en-US" sz="1400" dirty="0">
                <a:latin typeface="Huawei Sans" panose="020C0503030203020204" pitchFamily="34" charset="0"/>
              </a:rPr>
              <a:t>OSPF area 2</a:t>
            </a:r>
            <a:endParaRPr lang="en-US" altLang="zh-CN" sz="1400" dirty="0">
              <a:latin typeface="Huawei Sans" panose="020C0503030203020204" pitchFamily="34" charset="0"/>
              <a:ea typeface="方正兰亭黑简体" panose="02000000000000000000" pitchFamily="2" charset="-122"/>
            </a:endParaRPr>
          </a:p>
        </p:txBody>
      </p:sp>
      <p:sp>
        <p:nvSpPr>
          <p:cNvPr id="35" name="TextBox 34">
            <a:extLst>
              <a:ext uri="{FF2B5EF4-FFF2-40B4-BE49-F238E27FC236}">
                <a16:creationId xmlns:a16="http://schemas.microsoft.com/office/drawing/2014/main" id="{8D32BE71-F830-4478-BFF4-A2E785C0A6E8}"/>
              </a:ext>
            </a:extLst>
          </p:cNvPr>
          <p:cNvSpPr txBox="1"/>
          <p:nvPr/>
        </p:nvSpPr>
        <p:spPr bwMode="gray">
          <a:xfrm flipH="1">
            <a:off x="9793463" y="2925212"/>
            <a:ext cx="1224817" cy="307777"/>
          </a:xfrm>
          <a:prstGeom prst="rect">
            <a:avLst/>
          </a:prstGeom>
          <a:noFill/>
        </p:spPr>
        <p:txBody>
          <a:bodyPr wrap="square" rtlCol="0">
            <a:spAutoFit/>
          </a:bodyPr>
          <a:lstStyle/>
          <a:p>
            <a:pPr algn="ctr" fontAlgn="ctr"/>
            <a:r>
              <a:rPr lang="en-US" sz="1400" dirty="0">
                <a:latin typeface="Huawei Sans" panose="020C0503030203020204" pitchFamily="34" charset="0"/>
              </a:rPr>
              <a:t>OSPF area 0</a:t>
            </a:r>
            <a:endParaRPr lang="en-US" altLang="zh-CN" sz="14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475550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DEE905-F230-48E0-9162-7AAAA173E941}"/>
              </a:ext>
            </a:extLst>
          </p:cNvPr>
          <p:cNvSpPr>
            <a:spLocks noGrp="1"/>
          </p:cNvSpPr>
          <p:nvPr>
            <p:ph type="title"/>
          </p:nvPr>
        </p:nvSpPr>
        <p:spPr bwMode="gray"/>
        <p:txBody>
          <a:bodyPr/>
          <a:lstStyle/>
          <a:p>
            <a:pPr fontAlgn="ctr"/>
            <a:r>
              <a:rPr lang="en-US" dirty="0">
                <a:latin typeface="Huawei Sans" panose="020C0503030203020204" pitchFamily="34" charset="0"/>
              </a:rPr>
              <a:t>GRE Over IPsec</a:t>
            </a:r>
          </a:p>
        </p:txBody>
      </p:sp>
      <p:sp>
        <p:nvSpPr>
          <p:cNvPr id="4" name="Text Placeholder 3">
            <a:extLst>
              <a:ext uri="{FF2B5EF4-FFF2-40B4-BE49-F238E27FC236}">
                <a16:creationId xmlns:a16="http://schemas.microsoft.com/office/drawing/2014/main" id="{A2936B8D-5391-4B75-AB0B-2AAE0DD84A9E}"/>
              </a:ext>
            </a:extLst>
          </p:cNvPr>
          <p:cNvSpPr>
            <a:spLocks noGrp="1"/>
          </p:cNvSpPr>
          <p:nvPr>
            <p:ph type="body" sz="quarter" idx="10"/>
          </p:nvPr>
        </p:nvSpPr>
        <p:spPr bwMode="gray"/>
        <p:txBody>
          <a:bodyPr/>
          <a:lstStyle/>
          <a:p>
            <a:pPr algn="l"/>
            <a:r>
              <a:rPr lang="en-US" sz="1600" dirty="0">
                <a:latin typeface="Huawei Sans" panose="020C0503030203020204" pitchFamily="34" charset="0"/>
              </a:rPr>
              <a:t>GRE is simple. However, data is transmitted over a GRE tunnel in cleartext and can be easily obtained. On the live network, GRE is usually used together with IPsec. The GRE technology is used to establish the internal network connection between the branch and headquarters, and the IPsec technology is used to encrypt GRE tunnel packets.</a:t>
            </a:r>
          </a:p>
        </p:txBody>
      </p:sp>
      <p:sp>
        <p:nvSpPr>
          <p:cNvPr id="5" name="圆角矩形 75">
            <a:extLst>
              <a:ext uri="{FF2B5EF4-FFF2-40B4-BE49-F238E27FC236}">
                <a16:creationId xmlns:a16="http://schemas.microsoft.com/office/drawing/2014/main" id="{DB17F1AB-18D1-4DA6-8CA4-B6E16B2A99CF}"/>
              </a:ext>
            </a:extLst>
          </p:cNvPr>
          <p:cNvSpPr/>
          <p:nvPr/>
        </p:nvSpPr>
        <p:spPr bwMode="gray">
          <a:xfrm>
            <a:off x="1401763" y="2582627"/>
            <a:ext cx="939441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478" fontAlgn="ctr"/>
            <a:r>
              <a:rPr lang="en-US" sz="1600" dirty="0">
                <a:solidFill>
                  <a:srgbClr val="30B5C5"/>
                </a:solidFill>
                <a:latin typeface="Huawei Sans" panose="020C0503030203020204" pitchFamily="34" charset="0"/>
              </a:rPr>
              <a:t>GRE over IPsec data encapsulation</a:t>
            </a:r>
          </a:p>
        </p:txBody>
      </p:sp>
      <p:sp>
        <p:nvSpPr>
          <p:cNvPr id="6" name="圆角矩形 75">
            <a:extLst>
              <a:ext uri="{FF2B5EF4-FFF2-40B4-BE49-F238E27FC236}">
                <a16:creationId xmlns:a16="http://schemas.microsoft.com/office/drawing/2014/main" id="{CC77A3EF-784B-4BBC-B892-93194FBCA3E2}"/>
              </a:ext>
            </a:extLst>
          </p:cNvPr>
          <p:cNvSpPr/>
          <p:nvPr/>
        </p:nvSpPr>
        <p:spPr bwMode="gray">
          <a:xfrm>
            <a:off x="1401763" y="3016914"/>
            <a:ext cx="9394410" cy="260759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a:p>
            <a:pPr marL="177800" indent="-177800" algn="just" fontAlgn="ctr">
              <a:lnSpc>
                <a:spcPts val="2600"/>
              </a:lnSpc>
              <a:spcBef>
                <a:spcPts val="0"/>
              </a:spcBef>
              <a:spcAft>
                <a:spcPts val="600"/>
              </a:spcAft>
              <a:buFont typeface="Arial" panose="020B0604020202020204" pitchFamily="34" charset="0"/>
              <a:buChar char="•"/>
            </a:pPr>
            <a:endParaRPr lang="en-US" altLang="zh-CN" sz="1400" dirty="0">
              <a:solidFill>
                <a:prstClr val="black"/>
              </a:solidFill>
              <a:latin typeface="Huawei Sans" panose="020C0503030203020204" pitchFamily="34" charset="0"/>
              <a:ea typeface="方正兰亭黑简体" panose="02000000000000000000" pitchFamily="2" charset="-122"/>
            </a:endParaRPr>
          </a:p>
        </p:txBody>
      </p:sp>
      <p:pic>
        <p:nvPicPr>
          <p:cNvPr id="7" name="图片 31">
            <a:extLst>
              <a:ext uri="{FF2B5EF4-FFF2-40B4-BE49-F238E27FC236}">
                <a16:creationId xmlns:a16="http://schemas.microsoft.com/office/drawing/2014/main" id="{363E6FEA-CF55-4457-992B-3EC12E0DC92D}"/>
              </a:ext>
            </a:extLst>
          </p:cNvPr>
          <p:cNvPicPr>
            <a:picLocks noChangeAspect="1"/>
          </p:cNvPicPr>
          <p:nvPr/>
        </p:nvPicPr>
        <p:blipFill>
          <a:blip r:embed="rId3"/>
          <a:stretch>
            <a:fillRect/>
          </a:stretch>
        </p:blipFill>
        <p:spPr bwMode="gray">
          <a:xfrm>
            <a:off x="4136862" y="4029767"/>
            <a:ext cx="466668" cy="389308"/>
          </a:xfrm>
          <a:prstGeom prst="rect">
            <a:avLst/>
          </a:prstGeom>
        </p:spPr>
      </p:pic>
      <p:pic>
        <p:nvPicPr>
          <p:cNvPr id="8" name="图片 31">
            <a:extLst>
              <a:ext uri="{FF2B5EF4-FFF2-40B4-BE49-F238E27FC236}">
                <a16:creationId xmlns:a16="http://schemas.microsoft.com/office/drawing/2014/main" id="{90ADEC5D-90AC-4EBF-BFA5-EC56DCCF9DA5}"/>
              </a:ext>
            </a:extLst>
          </p:cNvPr>
          <p:cNvPicPr>
            <a:picLocks noChangeAspect="1"/>
          </p:cNvPicPr>
          <p:nvPr/>
        </p:nvPicPr>
        <p:blipFill>
          <a:blip r:embed="rId3"/>
          <a:stretch>
            <a:fillRect/>
          </a:stretch>
        </p:blipFill>
        <p:spPr bwMode="gray">
          <a:xfrm>
            <a:off x="7414431" y="4029767"/>
            <a:ext cx="466668" cy="389308"/>
          </a:xfrm>
          <a:prstGeom prst="rect">
            <a:avLst/>
          </a:prstGeom>
        </p:spPr>
      </p:pic>
      <p:pic>
        <p:nvPicPr>
          <p:cNvPr id="9" name="图片 8">
            <a:extLst>
              <a:ext uri="{FF2B5EF4-FFF2-40B4-BE49-F238E27FC236}">
                <a16:creationId xmlns:a16="http://schemas.microsoft.com/office/drawing/2014/main" id="{803B68C1-8CB7-4498-903F-0645C9D1F274}"/>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2842272" y="4047306"/>
            <a:ext cx="431988" cy="354230"/>
          </a:xfrm>
          <a:prstGeom prst="rect">
            <a:avLst/>
          </a:prstGeom>
        </p:spPr>
      </p:pic>
      <p:pic>
        <p:nvPicPr>
          <p:cNvPr id="10" name="图片 8">
            <a:extLst>
              <a:ext uri="{FF2B5EF4-FFF2-40B4-BE49-F238E27FC236}">
                <a16:creationId xmlns:a16="http://schemas.microsoft.com/office/drawing/2014/main" id="{6FBF261C-43D4-4050-9D2E-F4DD4550D6AF}"/>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8741113" y="4047306"/>
            <a:ext cx="431988" cy="354230"/>
          </a:xfrm>
          <a:prstGeom prst="rect">
            <a:avLst/>
          </a:prstGeom>
        </p:spPr>
      </p:pic>
      <p:cxnSp>
        <p:nvCxnSpPr>
          <p:cNvPr id="11" name="Straight Connector 10">
            <a:extLst>
              <a:ext uri="{FF2B5EF4-FFF2-40B4-BE49-F238E27FC236}">
                <a16:creationId xmlns:a16="http://schemas.microsoft.com/office/drawing/2014/main" id="{6B458007-AE32-4A48-BA2A-9AC96439317F}"/>
              </a:ext>
            </a:extLst>
          </p:cNvPr>
          <p:cNvCxnSpPr>
            <a:stCxn id="9" idx="3"/>
            <a:endCxn id="7" idx="1"/>
          </p:cNvCxnSpPr>
          <p:nvPr/>
        </p:nvCxnSpPr>
        <p:spPr bwMode="gray">
          <a:xfrm>
            <a:off x="3274260" y="4224421"/>
            <a:ext cx="862602" cy="0"/>
          </a:xfrm>
          <a:prstGeom prst="line">
            <a:avLst/>
          </a:prstGeom>
          <a:solidFill>
            <a:schemeClr val="accent1"/>
          </a:solidFill>
          <a:ln w="19050" cap="flat" cmpd="sng" algn="ctr">
            <a:solidFill>
              <a:srgbClr val="56C4D2"/>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2C233AB9-A763-4084-9A3A-41E55B6CEA03}"/>
              </a:ext>
            </a:extLst>
          </p:cNvPr>
          <p:cNvCxnSpPr>
            <a:stCxn id="8" idx="3"/>
            <a:endCxn id="10" idx="1"/>
          </p:cNvCxnSpPr>
          <p:nvPr/>
        </p:nvCxnSpPr>
        <p:spPr bwMode="gray">
          <a:xfrm>
            <a:off x="7881099" y="4224421"/>
            <a:ext cx="860014" cy="0"/>
          </a:xfrm>
          <a:prstGeom prst="line">
            <a:avLst/>
          </a:prstGeom>
          <a:solidFill>
            <a:schemeClr val="accent1"/>
          </a:solidFill>
          <a:ln w="19050" cap="flat" cmpd="sng" algn="ctr">
            <a:solidFill>
              <a:srgbClr val="56C4D2"/>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0850479F-2374-48E1-9F3A-22972CC41AFA}"/>
              </a:ext>
            </a:extLst>
          </p:cNvPr>
          <p:cNvCxnSpPr>
            <a:stCxn id="7" idx="3"/>
            <a:endCxn id="8" idx="1"/>
          </p:cNvCxnSpPr>
          <p:nvPr/>
        </p:nvCxnSpPr>
        <p:spPr bwMode="gray">
          <a:xfrm>
            <a:off x="4603530" y="4224421"/>
            <a:ext cx="2810901" cy="0"/>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14" name="Freeform 159">
            <a:extLst>
              <a:ext uri="{FF2B5EF4-FFF2-40B4-BE49-F238E27FC236}">
                <a16:creationId xmlns:a16="http://schemas.microsoft.com/office/drawing/2014/main" id="{655A0C13-880F-434F-8FD1-3C580E57638C}"/>
              </a:ext>
            </a:extLst>
          </p:cNvPr>
          <p:cNvSpPr/>
          <p:nvPr/>
        </p:nvSpPr>
        <p:spPr bwMode="gray">
          <a:xfrm flipH="1">
            <a:off x="5466132" y="3939982"/>
            <a:ext cx="1088285" cy="56887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Internet</a:t>
            </a:r>
          </a:p>
        </p:txBody>
      </p:sp>
      <p:sp>
        <p:nvSpPr>
          <p:cNvPr id="15" name="Can 225">
            <a:extLst>
              <a:ext uri="{FF2B5EF4-FFF2-40B4-BE49-F238E27FC236}">
                <a16:creationId xmlns:a16="http://schemas.microsoft.com/office/drawing/2014/main" id="{F9E4D923-3B80-4B3D-A6AC-67152AC88CC8}"/>
              </a:ext>
            </a:extLst>
          </p:cNvPr>
          <p:cNvSpPr/>
          <p:nvPr/>
        </p:nvSpPr>
        <p:spPr bwMode="gray">
          <a:xfrm rot="5400000" flipH="1">
            <a:off x="4814459" y="3924326"/>
            <a:ext cx="182222" cy="614657"/>
          </a:xfrm>
          <a:prstGeom prst="can">
            <a:avLst>
              <a:gd name="adj" fmla="val 40000"/>
            </a:avLst>
          </a:prstGeom>
          <a:solidFill>
            <a:srgbClr val="56C4D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Can 41">
            <a:extLst>
              <a:ext uri="{FF2B5EF4-FFF2-40B4-BE49-F238E27FC236}">
                <a16:creationId xmlns:a16="http://schemas.microsoft.com/office/drawing/2014/main" id="{4E720F06-B739-40CD-867B-60230A3FCF45}"/>
              </a:ext>
            </a:extLst>
          </p:cNvPr>
          <p:cNvSpPr/>
          <p:nvPr/>
        </p:nvSpPr>
        <p:spPr bwMode="gray">
          <a:xfrm rot="5400000">
            <a:off x="5844077" y="2988452"/>
            <a:ext cx="236717" cy="2471940"/>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extBox 16">
            <a:extLst>
              <a:ext uri="{FF2B5EF4-FFF2-40B4-BE49-F238E27FC236}">
                <a16:creationId xmlns:a16="http://schemas.microsoft.com/office/drawing/2014/main" id="{1C6D562F-69B2-4A26-A621-29F5458912B0}"/>
              </a:ext>
            </a:extLst>
          </p:cNvPr>
          <p:cNvSpPr txBox="1"/>
          <p:nvPr/>
        </p:nvSpPr>
        <p:spPr bwMode="gray">
          <a:xfrm flipH="1">
            <a:off x="5471429" y="4093155"/>
            <a:ext cx="1205922" cy="276999"/>
          </a:xfrm>
          <a:prstGeom prst="rect">
            <a:avLst/>
          </a:prstGeom>
          <a:noFill/>
        </p:spPr>
        <p:txBody>
          <a:bodyPr wrap="square" rtlCol="0">
            <a:spAutoFit/>
          </a:bodyPr>
          <a:lstStyle/>
          <a:p>
            <a:pPr algn="ctr" fontAlgn="ctr"/>
            <a:r>
              <a:rPr lang="en-US" sz="1200" dirty="0">
                <a:latin typeface="Huawei Sans" panose="020C0503030203020204" pitchFamily="34" charset="0"/>
              </a:rPr>
              <a:t>IPsec tunnel</a:t>
            </a:r>
          </a:p>
        </p:txBody>
      </p:sp>
      <p:sp>
        <p:nvSpPr>
          <p:cNvPr id="18" name="Rectangular Callout 26">
            <a:extLst>
              <a:ext uri="{FF2B5EF4-FFF2-40B4-BE49-F238E27FC236}">
                <a16:creationId xmlns:a16="http://schemas.microsoft.com/office/drawing/2014/main" id="{517ABDF9-A9F0-4727-8BBE-52110BB5BEA6}"/>
              </a:ext>
            </a:extLst>
          </p:cNvPr>
          <p:cNvSpPr/>
          <p:nvPr/>
        </p:nvSpPr>
        <p:spPr bwMode="gray">
          <a:xfrm>
            <a:off x="4468114" y="3645200"/>
            <a:ext cx="1145501" cy="388952"/>
          </a:xfrm>
          <a:prstGeom prst="wedgeRectCallout">
            <a:avLst>
              <a:gd name="adj1" fmla="val 22628"/>
              <a:gd name="adj2" fmla="val 90565"/>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200" dirty="0">
                <a:solidFill>
                  <a:schemeClr val="tx1"/>
                </a:solidFill>
                <a:latin typeface="Huawei Sans" panose="020C0503030203020204" pitchFamily="34" charset="0"/>
              </a:rPr>
              <a:t>IPsec tunnel</a:t>
            </a:r>
          </a:p>
        </p:txBody>
      </p:sp>
      <p:sp>
        <p:nvSpPr>
          <p:cNvPr id="19" name="Can 225">
            <a:extLst>
              <a:ext uri="{FF2B5EF4-FFF2-40B4-BE49-F238E27FC236}">
                <a16:creationId xmlns:a16="http://schemas.microsoft.com/office/drawing/2014/main" id="{30D0A019-AFE4-4E0D-AACA-484A4DF6239A}"/>
              </a:ext>
            </a:extLst>
          </p:cNvPr>
          <p:cNvSpPr/>
          <p:nvPr/>
        </p:nvSpPr>
        <p:spPr bwMode="gray">
          <a:xfrm rot="5400000" flipH="1">
            <a:off x="7158658" y="4065044"/>
            <a:ext cx="182222" cy="318748"/>
          </a:xfrm>
          <a:prstGeom prst="can">
            <a:avLst>
              <a:gd name="adj" fmla="val 40000"/>
            </a:avLst>
          </a:prstGeom>
          <a:solidFill>
            <a:srgbClr val="56C4D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Rectangular Callout 28">
            <a:extLst>
              <a:ext uri="{FF2B5EF4-FFF2-40B4-BE49-F238E27FC236}">
                <a16:creationId xmlns:a16="http://schemas.microsoft.com/office/drawing/2014/main" id="{F0B14F6E-C184-4BEB-A612-4D67925DED4E}"/>
              </a:ext>
            </a:extLst>
          </p:cNvPr>
          <p:cNvSpPr/>
          <p:nvPr/>
        </p:nvSpPr>
        <p:spPr bwMode="gray">
          <a:xfrm>
            <a:off x="6429786" y="3608782"/>
            <a:ext cx="1145501" cy="388952"/>
          </a:xfrm>
          <a:prstGeom prst="wedgeRectCallout">
            <a:avLst>
              <a:gd name="adj1" fmla="val 23538"/>
              <a:gd name="adj2" fmla="val 94011"/>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00038" indent="-300038" algn="ctr" defTabSz="801688" fontAlgn="ctr">
              <a:spcBef>
                <a:spcPct val="50000"/>
              </a:spcBef>
            </a:pPr>
            <a:r>
              <a:rPr lang="en-US" sz="1200" dirty="0">
                <a:solidFill>
                  <a:schemeClr val="tx1"/>
                </a:solidFill>
                <a:latin typeface="Huawei Sans" panose="020C0503030203020204" pitchFamily="34" charset="0"/>
              </a:rPr>
              <a:t>GRE tunnel</a:t>
            </a:r>
          </a:p>
        </p:txBody>
      </p:sp>
      <p:sp>
        <p:nvSpPr>
          <p:cNvPr id="21" name="TextBox 120">
            <a:extLst>
              <a:ext uri="{FF2B5EF4-FFF2-40B4-BE49-F238E27FC236}">
                <a16:creationId xmlns:a16="http://schemas.microsoft.com/office/drawing/2014/main" id="{341D2A1F-C5F6-4563-A474-16B0D0A8D26F}"/>
              </a:ext>
            </a:extLst>
          </p:cNvPr>
          <p:cNvSpPr txBox="1"/>
          <p:nvPr/>
        </p:nvSpPr>
        <p:spPr bwMode="gray">
          <a:xfrm>
            <a:off x="3363682" y="4433923"/>
            <a:ext cx="683757" cy="287715"/>
          </a:xfrm>
          <a:prstGeom prst="roundRect">
            <a:avLst>
              <a:gd name="adj" fmla="val 6721"/>
            </a:avLst>
          </a:prstGeom>
          <a:solidFill>
            <a:srgbClr val="56C4D2"/>
          </a:solidFill>
          <a:ln w="12700">
            <a:solidFill>
              <a:srgbClr val="56C4D2"/>
            </a:solidFill>
          </a:ln>
        </p:spPr>
        <p:txBody>
          <a:bodyPr wrap="square" rtlCol="0" anchor="ctr">
            <a:spAutoFit/>
          </a:bodyPr>
          <a:lstStyle/>
          <a:p>
            <a:pPr algn="ctr" fontAlgn="ctr"/>
            <a:r>
              <a:rPr lang="en-US" sz="1200" dirty="0">
                <a:solidFill>
                  <a:schemeClr val="bg1"/>
                </a:solidFill>
                <a:latin typeface="Huawei Sans" panose="020C0503030203020204" pitchFamily="34" charset="0"/>
              </a:rPr>
              <a:t>IP data</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2" name="TextBox 120">
            <a:extLst>
              <a:ext uri="{FF2B5EF4-FFF2-40B4-BE49-F238E27FC236}">
                <a16:creationId xmlns:a16="http://schemas.microsoft.com/office/drawing/2014/main" id="{36277B53-72E3-4222-9A61-3392CAA4D9D7}"/>
              </a:ext>
            </a:extLst>
          </p:cNvPr>
          <p:cNvSpPr txBox="1"/>
          <p:nvPr/>
        </p:nvSpPr>
        <p:spPr bwMode="gray">
          <a:xfrm>
            <a:off x="5484495" y="4433923"/>
            <a:ext cx="1029836" cy="287715"/>
          </a:xfrm>
          <a:prstGeom prst="roundRect">
            <a:avLst>
              <a:gd name="adj" fmla="val 6721"/>
            </a:avLst>
          </a:prstGeom>
          <a:solidFill>
            <a:srgbClr val="AFD89C"/>
          </a:solidFill>
          <a:ln w="12700">
            <a:solidFill>
              <a:srgbClr val="AFD89C"/>
            </a:solidFill>
          </a:ln>
        </p:spPr>
        <p:txBody>
          <a:bodyPr wrap="square" rtlCol="0" anchor="ctr">
            <a:spAutoFit/>
          </a:bodyPr>
          <a:lstStyle/>
          <a:p>
            <a:pPr algn="ctr" fontAlgn="ctr"/>
            <a:r>
              <a:rPr lang="en-US" sz="1200" dirty="0">
                <a:solidFill>
                  <a:schemeClr val="bg1"/>
                </a:solidFill>
                <a:latin typeface="Huawei Sans" panose="020C0503030203020204" pitchFamily="34" charset="0"/>
              </a:rPr>
              <a:t>IPsec data</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3" name="TextBox 120">
            <a:extLst>
              <a:ext uri="{FF2B5EF4-FFF2-40B4-BE49-F238E27FC236}">
                <a16:creationId xmlns:a16="http://schemas.microsoft.com/office/drawing/2014/main" id="{9CA77153-9056-433C-8B20-F3AB02831C6C}"/>
              </a:ext>
            </a:extLst>
          </p:cNvPr>
          <p:cNvSpPr txBox="1"/>
          <p:nvPr/>
        </p:nvSpPr>
        <p:spPr bwMode="gray">
          <a:xfrm>
            <a:off x="7934359" y="4433923"/>
            <a:ext cx="683757" cy="287715"/>
          </a:xfrm>
          <a:prstGeom prst="roundRect">
            <a:avLst>
              <a:gd name="adj" fmla="val 6721"/>
            </a:avLst>
          </a:prstGeom>
          <a:solidFill>
            <a:srgbClr val="56C4D2"/>
          </a:solidFill>
          <a:ln w="12700">
            <a:solidFill>
              <a:srgbClr val="56C4D2"/>
            </a:solidFill>
          </a:ln>
        </p:spPr>
        <p:txBody>
          <a:bodyPr wrap="square" rtlCol="0" anchor="ctr">
            <a:spAutoFit/>
          </a:bodyPr>
          <a:lstStyle/>
          <a:p>
            <a:pPr algn="ctr" fontAlgn="ctr"/>
            <a:r>
              <a:rPr lang="en-US" sz="1200" dirty="0">
                <a:solidFill>
                  <a:schemeClr val="bg1"/>
                </a:solidFill>
                <a:latin typeface="Huawei Sans" panose="020C0503030203020204" pitchFamily="34" charset="0"/>
              </a:rPr>
              <a:t>IP data</a:t>
            </a:r>
            <a:endParaRPr lang="en-US" altLang="zh-CN" sz="1200" dirty="0">
              <a:solidFill>
                <a:schemeClr val="bg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480884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GRE Fundamentals</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GRE Security Mechanisms</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GRE Application Scenarios</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GRE Configuration</a:t>
            </a:r>
            <a:endParaRPr lang="en-US" altLang="zh-CN" b="1" dirty="0">
              <a:latin typeface="Huawei Sans" panose="020C0503030203020204" pitchFamily="34" charset="0"/>
            </a:endParaRPr>
          </a:p>
        </p:txBody>
      </p:sp>
    </p:spTree>
    <p:extLst>
      <p:ext uri="{BB962C8B-B14F-4D97-AF65-F5344CB8AC3E}">
        <p14:creationId xmlns:p14="http://schemas.microsoft.com/office/powerpoint/2010/main" val="1965039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D6C0C3-8A57-418F-8449-24A63CA4BB17}"/>
              </a:ext>
            </a:extLst>
          </p:cNvPr>
          <p:cNvSpPr>
            <a:spLocks noGrp="1"/>
          </p:cNvSpPr>
          <p:nvPr>
            <p:ph type="title"/>
          </p:nvPr>
        </p:nvSpPr>
        <p:spPr bwMode="gray"/>
        <p:txBody>
          <a:bodyPr/>
          <a:lstStyle/>
          <a:p>
            <a:pPr fontAlgn="ctr"/>
            <a:r>
              <a:rPr lang="en-US" dirty="0">
                <a:latin typeface="Huawei Sans" panose="020C0503030203020204" pitchFamily="34" charset="0"/>
              </a:rPr>
              <a:t>Basic GRE Configuration</a:t>
            </a:r>
          </a:p>
        </p:txBody>
      </p:sp>
      <p:sp>
        <p:nvSpPr>
          <p:cNvPr id="4" name="Text Placeholder 3">
            <a:extLst>
              <a:ext uri="{FF2B5EF4-FFF2-40B4-BE49-F238E27FC236}">
                <a16:creationId xmlns:a16="http://schemas.microsoft.com/office/drawing/2014/main" id="{2217E999-3ED1-430D-B737-069BB653AEFF}"/>
              </a:ext>
            </a:extLst>
          </p:cNvPr>
          <p:cNvSpPr>
            <a:spLocks noGrp="1"/>
          </p:cNvSpPr>
          <p:nvPr>
            <p:ph type="body" sz="quarter" idx="10"/>
          </p:nvPr>
        </p:nvSpPr>
        <p:spPr bwMode="gray"/>
        <p:txBody>
          <a:bodyPr/>
          <a:lstStyle/>
          <a:p>
            <a:pPr algn="l"/>
            <a:r>
              <a:rPr lang="en-US" sz="1800" dirty="0">
                <a:latin typeface="Huawei Sans" panose="020C0503030203020204" pitchFamily="34" charset="0"/>
              </a:rPr>
              <a:t>Context:</a:t>
            </a:r>
            <a:endParaRPr lang="en-US" altLang="zh-CN" sz="1800" dirty="0">
              <a:latin typeface="Huawei Sans" panose="020C0503030203020204" pitchFamily="34" charset="0"/>
            </a:endParaRPr>
          </a:p>
          <a:p>
            <a:pPr marL="628650" lvl="1" indent="-323850"/>
            <a:r>
              <a:rPr lang="en-US" sz="1600" dirty="0">
                <a:latin typeface="Huawei Sans" panose="020C0503030203020204" pitchFamily="34" charset="0"/>
              </a:rPr>
              <a:t>A small- or medium-sized enterprise has the headquarters (hub) and a branch (Spoke1) that are located in different areas. The enterprise requires that the hub and Spoke1 can communicate with each other.</a:t>
            </a:r>
            <a:endParaRPr lang="en-US" altLang="zh-CN" sz="1600" dirty="0">
              <a:latin typeface="Huawei Sans" panose="020C0503030203020204" pitchFamily="34" charset="0"/>
            </a:endParaRPr>
          </a:p>
          <a:p>
            <a:pPr algn="l"/>
            <a:r>
              <a:rPr lang="en-US" sz="1800" dirty="0">
                <a:latin typeface="Huawei Sans" panose="020C0503030203020204" pitchFamily="34" charset="0"/>
              </a:rPr>
              <a:t>Configuration roadmap:</a:t>
            </a:r>
            <a:endParaRPr lang="en-US" altLang="zh-CN" sz="1800" dirty="0">
              <a:latin typeface="Huawei Sans" panose="020C0503030203020204" pitchFamily="34" charset="0"/>
            </a:endParaRPr>
          </a:p>
          <a:p>
            <a:pPr marL="628650" lvl="1" indent="-323850"/>
            <a:r>
              <a:rPr lang="en-US" sz="1600" dirty="0">
                <a:latin typeface="Huawei Sans" panose="020C0503030203020204" pitchFamily="34" charset="0"/>
              </a:rPr>
              <a:t>Ensure that the public network interfaces of the spoke and hub can communicate with each other.</a:t>
            </a:r>
            <a:endParaRPr lang="en-US" altLang="zh-CN" sz="1600" dirty="0">
              <a:latin typeface="Huawei Sans" panose="020C0503030203020204" pitchFamily="34" charset="0"/>
            </a:endParaRPr>
          </a:p>
          <a:p>
            <a:pPr marL="628650" lvl="1" indent="-323850"/>
            <a:r>
              <a:rPr lang="en-US" sz="1600" dirty="0">
                <a:latin typeface="Huawei Sans" panose="020C0503030203020204" pitchFamily="34" charset="0"/>
              </a:rPr>
              <a:t>Configure a GRE tunnel between the hub and spoke.</a:t>
            </a:r>
            <a:endParaRPr lang="en-US" altLang="zh-CN" sz="1600" dirty="0">
              <a:latin typeface="Huawei Sans" panose="020C0503030203020204" pitchFamily="34" charset="0"/>
            </a:endParaRPr>
          </a:p>
        </p:txBody>
      </p:sp>
      <p:grpSp>
        <p:nvGrpSpPr>
          <p:cNvPr id="50" name="Group 49">
            <a:extLst>
              <a:ext uri="{FF2B5EF4-FFF2-40B4-BE49-F238E27FC236}">
                <a16:creationId xmlns:a16="http://schemas.microsoft.com/office/drawing/2014/main" id="{A1ECC585-0FC4-4162-9F95-10E8267C6B13}"/>
              </a:ext>
            </a:extLst>
          </p:cNvPr>
          <p:cNvGrpSpPr/>
          <p:nvPr/>
        </p:nvGrpSpPr>
        <p:grpSpPr bwMode="gray">
          <a:xfrm>
            <a:off x="2061544" y="4328976"/>
            <a:ext cx="7613515" cy="871127"/>
            <a:chOff x="2061544" y="4328976"/>
            <a:chExt cx="7613515" cy="871127"/>
          </a:xfrm>
        </p:grpSpPr>
        <p:sp>
          <p:nvSpPr>
            <p:cNvPr id="6" name="Freeform 159">
              <a:extLst>
                <a:ext uri="{FF2B5EF4-FFF2-40B4-BE49-F238E27FC236}">
                  <a16:creationId xmlns:a16="http://schemas.microsoft.com/office/drawing/2014/main" id="{C6157BDE-5DF0-47FA-B8CA-CC575DF0579A}"/>
                </a:ext>
              </a:extLst>
            </p:cNvPr>
            <p:cNvSpPr/>
            <p:nvPr/>
          </p:nvSpPr>
          <p:spPr bwMode="gray">
            <a:xfrm flipH="1">
              <a:off x="2061544" y="4379837"/>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Branch</a:t>
              </a:r>
            </a:p>
          </p:txBody>
        </p:sp>
        <p:sp>
          <p:nvSpPr>
            <p:cNvPr id="7" name="Freeform 159">
              <a:extLst>
                <a:ext uri="{FF2B5EF4-FFF2-40B4-BE49-F238E27FC236}">
                  <a16:creationId xmlns:a16="http://schemas.microsoft.com/office/drawing/2014/main" id="{DC262B22-7E09-48FB-881B-67EB1D015A65}"/>
                </a:ext>
              </a:extLst>
            </p:cNvPr>
            <p:cNvSpPr/>
            <p:nvPr/>
          </p:nvSpPr>
          <p:spPr bwMode="gray">
            <a:xfrm flipH="1">
              <a:off x="8622778" y="4377181"/>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HQ</a:t>
              </a:r>
            </a:p>
          </p:txBody>
        </p:sp>
        <p:pic>
          <p:nvPicPr>
            <p:cNvPr id="8" name="图片 31">
              <a:extLst>
                <a:ext uri="{FF2B5EF4-FFF2-40B4-BE49-F238E27FC236}">
                  <a16:creationId xmlns:a16="http://schemas.microsoft.com/office/drawing/2014/main" id="{59B43840-AF3C-4834-9AE2-816C60F5F29E}"/>
                </a:ext>
              </a:extLst>
            </p:cNvPr>
            <p:cNvPicPr>
              <a:picLocks noChangeAspect="1"/>
            </p:cNvPicPr>
            <p:nvPr/>
          </p:nvPicPr>
          <p:blipFill>
            <a:blip r:embed="rId3"/>
            <a:stretch>
              <a:fillRect/>
            </a:stretch>
          </p:blipFill>
          <p:spPr bwMode="gray">
            <a:xfrm>
              <a:off x="3043542" y="4510627"/>
              <a:ext cx="466668" cy="389308"/>
            </a:xfrm>
            <a:prstGeom prst="rect">
              <a:avLst/>
            </a:prstGeom>
          </p:spPr>
        </p:pic>
        <p:sp>
          <p:nvSpPr>
            <p:cNvPr id="9" name="Freeform 159">
              <a:extLst>
                <a:ext uri="{FF2B5EF4-FFF2-40B4-BE49-F238E27FC236}">
                  <a16:creationId xmlns:a16="http://schemas.microsoft.com/office/drawing/2014/main" id="{A7024757-ABB8-45C5-9DEE-56C75663A9B0}"/>
                </a:ext>
              </a:extLst>
            </p:cNvPr>
            <p:cNvSpPr/>
            <p:nvPr/>
          </p:nvSpPr>
          <p:spPr bwMode="gray">
            <a:xfrm flipH="1">
              <a:off x="5396337" y="4328976"/>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pic>
          <p:nvPicPr>
            <p:cNvPr id="10" name="图片 31">
              <a:extLst>
                <a:ext uri="{FF2B5EF4-FFF2-40B4-BE49-F238E27FC236}">
                  <a16:creationId xmlns:a16="http://schemas.microsoft.com/office/drawing/2014/main" id="{F2F89705-CC95-4093-984E-389804A2850B}"/>
                </a:ext>
              </a:extLst>
            </p:cNvPr>
            <p:cNvPicPr>
              <a:picLocks noChangeAspect="1"/>
            </p:cNvPicPr>
            <p:nvPr/>
          </p:nvPicPr>
          <p:blipFill>
            <a:blip r:embed="rId3"/>
            <a:stretch>
              <a:fillRect/>
            </a:stretch>
          </p:blipFill>
          <p:spPr bwMode="gray">
            <a:xfrm>
              <a:off x="8334745" y="4510627"/>
              <a:ext cx="466668" cy="389308"/>
            </a:xfrm>
            <a:prstGeom prst="rect">
              <a:avLst/>
            </a:prstGeom>
          </p:spPr>
        </p:pic>
        <p:cxnSp>
          <p:nvCxnSpPr>
            <p:cNvPr id="11" name="Straight Connector 10">
              <a:extLst>
                <a:ext uri="{FF2B5EF4-FFF2-40B4-BE49-F238E27FC236}">
                  <a16:creationId xmlns:a16="http://schemas.microsoft.com/office/drawing/2014/main" id="{972512B4-A4D1-4F3F-B070-5FE6DF48350E}"/>
                </a:ext>
              </a:extLst>
            </p:cNvPr>
            <p:cNvCxnSpPr>
              <a:cxnSpLocks/>
              <a:stCxn id="8" idx="3"/>
              <a:endCxn id="9" idx="21"/>
            </p:cNvCxnSpPr>
            <p:nvPr/>
          </p:nvCxnSpPr>
          <p:spPr bwMode="gray">
            <a:xfrm>
              <a:off x="3510210" y="4705281"/>
              <a:ext cx="1886127" cy="933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EB2B866-9DB9-4C19-8C01-BF3E014E4856}"/>
                </a:ext>
              </a:extLst>
            </p:cNvPr>
            <p:cNvCxnSpPr>
              <a:cxnSpLocks/>
              <a:stCxn id="10" idx="1"/>
              <a:endCxn id="9" idx="8"/>
            </p:cNvCxnSpPr>
            <p:nvPr/>
          </p:nvCxnSpPr>
          <p:spPr bwMode="gray">
            <a:xfrm flipH="1" flipV="1">
              <a:off x="6448618" y="4704608"/>
              <a:ext cx="1886127" cy="67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0" name="Can 41">
              <a:extLst>
                <a:ext uri="{FF2B5EF4-FFF2-40B4-BE49-F238E27FC236}">
                  <a16:creationId xmlns:a16="http://schemas.microsoft.com/office/drawing/2014/main" id="{58FE055B-72EC-4F71-93D9-A4F52A313DB2}"/>
                </a:ext>
              </a:extLst>
            </p:cNvPr>
            <p:cNvSpPr/>
            <p:nvPr/>
          </p:nvSpPr>
          <p:spPr bwMode="gray">
            <a:xfrm rot="5400000">
              <a:off x="5792642" y="2616234"/>
              <a:ext cx="236717" cy="4166505"/>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TextBox 20">
              <a:extLst>
                <a:ext uri="{FF2B5EF4-FFF2-40B4-BE49-F238E27FC236}">
                  <a16:creationId xmlns:a16="http://schemas.microsoft.com/office/drawing/2014/main" id="{9C4BEF1F-F7D4-498A-9F81-DBD8EDF4BAFA}"/>
                </a:ext>
              </a:extLst>
            </p:cNvPr>
            <p:cNvSpPr txBox="1"/>
            <p:nvPr/>
          </p:nvSpPr>
          <p:spPr bwMode="gray">
            <a:xfrm flipH="1">
              <a:off x="5193823" y="4566665"/>
              <a:ext cx="1354926"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sp>
          <p:nvSpPr>
            <p:cNvPr id="28" name="Oval 41">
              <a:extLst>
                <a:ext uri="{FF2B5EF4-FFF2-40B4-BE49-F238E27FC236}">
                  <a16:creationId xmlns:a16="http://schemas.microsoft.com/office/drawing/2014/main" id="{81264A83-D515-46F1-B25A-97C9B67CAEBB}"/>
                </a:ext>
              </a:extLst>
            </p:cNvPr>
            <p:cNvSpPr>
              <a:spLocks noChangeAspect="1"/>
            </p:cNvSpPr>
            <p:nvPr/>
          </p:nvSpPr>
          <p:spPr bwMode="gray">
            <a:xfrm>
              <a:off x="3394441" y="4621846"/>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29" name="Oval 41">
              <a:extLst>
                <a:ext uri="{FF2B5EF4-FFF2-40B4-BE49-F238E27FC236}">
                  <a16:creationId xmlns:a16="http://schemas.microsoft.com/office/drawing/2014/main" id="{B2787F9F-CD65-4E81-88A4-114C11ED721E}"/>
                </a:ext>
              </a:extLst>
            </p:cNvPr>
            <p:cNvSpPr>
              <a:spLocks noChangeAspect="1"/>
            </p:cNvSpPr>
            <p:nvPr/>
          </p:nvSpPr>
          <p:spPr bwMode="gray">
            <a:xfrm>
              <a:off x="8276417" y="4622975"/>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40" name="TextBox 39">
              <a:extLst>
                <a:ext uri="{FF2B5EF4-FFF2-40B4-BE49-F238E27FC236}">
                  <a16:creationId xmlns:a16="http://schemas.microsoft.com/office/drawing/2014/main" id="{0F22CFA9-E3CF-40AF-8629-CE3908CA3572}"/>
                </a:ext>
              </a:extLst>
            </p:cNvPr>
            <p:cNvSpPr txBox="1"/>
            <p:nvPr/>
          </p:nvSpPr>
          <p:spPr bwMode="gray">
            <a:xfrm flipH="1">
              <a:off x="2840584" y="4892326"/>
              <a:ext cx="872584" cy="307777"/>
            </a:xfrm>
            <a:prstGeom prst="rect">
              <a:avLst/>
            </a:prstGeom>
            <a:noFill/>
          </p:spPr>
          <p:txBody>
            <a:bodyPr wrap="square" rtlCol="0">
              <a:spAutoFit/>
            </a:bodyPr>
            <a:lstStyle/>
            <a:p>
              <a:pPr algn="ctr" fontAlgn="ctr"/>
              <a:r>
                <a:rPr lang="en-US" sz="1400" dirty="0">
                  <a:latin typeface="Huawei Sans" panose="020C0503030203020204" pitchFamily="34" charset="0"/>
                </a:rPr>
                <a:t>Spoke1</a:t>
              </a:r>
              <a:endParaRPr lang="en-US" altLang="zh-CN" sz="1400" dirty="0">
                <a:latin typeface="Huawei Sans" panose="020C0503030203020204" pitchFamily="34" charset="0"/>
                <a:ea typeface="方正兰亭黑简体" panose="02000000000000000000" pitchFamily="2" charset="-122"/>
              </a:endParaRPr>
            </a:p>
          </p:txBody>
        </p:sp>
        <p:sp>
          <p:nvSpPr>
            <p:cNvPr id="49" name="TextBox 48">
              <a:extLst>
                <a:ext uri="{FF2B5EF4-FFF2-40B4-BE49-F238E27FC236}">
                  <a16:creationId xmlns:a16="http://schemas.microsoft.com/office/drawing/2014/main" id="{31D4DB16-F938-4C78-9B2A-78899985CB26}"/>
                </a:ext>
              </a:extLst>
            </p:cNvPr>
            <p:cNvSpPr txBox="1"/>
            <p:nvPr/>
          </p:nvSpPr>
          <p:spPr bwMode="gray">
            <a:xfrm flipH="1">
              <a:off x="8131787" y="4885825"/>
              <a:ext cx="872584" cy="307777"/>
            </a:xfrm>
            <a:prstGeom prst="rect">
              <a:avLst/>
            </a:prstGeom>
            <a:noFill/>
          </p:spPr>
          <p:txBody>
            <a:bodyPr wrap="square" rtlCol="0">
              <a:spAutoFit/>
            </a:bodyPr>
            <a:lstStyle/>
            <a:p>
              <a:pPr algn="ctr" fontAlgn="ctr"/>
              <a:r>
                <a:rPr lang="en-US" sz="1400" dirty="0">
                  <a:latin typeface="Huawei Sans" panose="020C0503030203020204" pitchFamily="34" charset="0"/>
                </a:rPr>
                <a:t>Hub</a:t>
              </a:r>
              <a:endParaRPr lang="en-US" altLang="zh-CN" sz="140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39865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AD6F-4454-44DA-A572-B5C7430605CF}"/>
              </a:ext>
            </a:extLst>
          </p:cNvPr>
          <p:cNvSpPr>
            <a:spLocks noGrp="1"/>
          </p:cNvSpPr>
          <p:nvPr>
            <p:ph type="title"/>
          </p:nvPr>
        </p:nvSpPr>
        <p:spPr bwMode="gray"/>
        <p:txBody>
          <a:bodyPr/>
          <a:lstStyle/>
          <a:p>
            <a:pPr fontAlgn="ctr"/>
            <a:r>
              <a:rPr lang="en-US" dirty="0">
                <a:latin typeface="Huawei Sans" panose="020C0503030203020204" pitchFamily="34" charset="0"/>
              </a:rPr>
              <a:t>Creating a GRE Tunnel Between the Spoke and Hub</a:t>
            </a:r>
          </a:p>
        </p:txBody>
      </p:sp>
      <p:sp>
        <p:nvSpPr>
          <p:cNvPr id="3" name="Text Placeholder 2">
            <a:extLst>
              <a:ext uri="{FF2B5EF4-FFF2-40B4-BE49-F238E27FC236}">
                <a16:creationId xmlns:a16="http://schemas.microsoft.com/office/drawing/2014/main" id="{7F9B7F46-0A86-495C-BB20-2F274DA660B8}"/>
              </a:ext>
            </a:extLst>
          </p:cNvPr>
          <p:cNvSpPr>
            <a:spLocks noGrp="1"/>
          </p:cNvSpPr>
          <p:nvPr>
            <p:ph type="body" sz="quarter" idx="10"/>
          </p:nvPr>
        </p:nvSpPr>
        <p:spPr bwMode="gray">
          <a:xfrm>
            <a:off x="455612" y="1052514"/>
            <a:ext cx="5640388" cy="4875042"/>
          </a:xfrm>
        </p:spPr>
        <p:txBody>
          <a:bodyPr/>
          <a:lstStyle/>
          <a:p>
            <a:pPr algn="l"/>
            <a:r>
              <a:rPr lang="en-US" sz="1600" dirty="0">
                <a:latin typeface="Huawei Sans" panose="020C0503030203020204" pitchFamily="34" charset="0"/>
              </a:rPr>
              <a:t>The configuration on the spoke is similar to that on the hub. The configuration commands are as follows.</a:t>
            </a:r>
          </a:p>
        </p:txBody>
      </p:sp>
      <p:grpSp>
        <p:nvGrpSpPr>
          <p:cNvPr id="4" name="Group 3">
            <a:extLst>
              <a:ext uri="{FF2B5EF4-FFF2-40B4-BE49-F238E27FC236}">
                <a16:creationId xmlns:a16="http://schemas.microsoft.com/office/drawing/2014/main" id="{25A379C4-D7FF-416C-B043-8AC9ECD1AB0D}"/>
              </a:ext>
            </a:extLst>
          </p:cNvPr>
          <p:cNvGrpSpPr/>
          <p:nvPr/>
        </p:nvGrpSpPr>
        <p:grpSpPr bwMode="gray">
          <a:xfrm>
            <a:off x="776868" y="1840844"/>
            <a:ext cx="5247124" cy="871127"/>
            <a:chOff x="6297246" y="1736586"/>
            <a:chExt cx="5247124" cy="871127"/>
          </a:xfrm>
        </p:grpSpPr>
        <p:sp>
          <p:nvSpPr>
            <p:cNvPr id="5" name="Freeform 159">
              <a:extLst>
                <a:ext uri="{FF2B5EF4-FFF2-40B4-BE49-F238E27FC236}">
                  <a16:creationId xmlns:a16="http://schemas.microsoft.com/office/drawing/2014/main" id="{E398E993-50A7-4628-8CAA-9E3F7EC1D12A}"/>
                </a:ext>
              </a:extLst>
            </p:cNvPr>
            <p:cNvSpPr/>
            <p:nvPr/>
          </p:nvSpPr>
          <p:spPr bwMode="gray">
            <a:xfrm flipH="1">
              <a:off x="6297246" y="1787447"/>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Branch</a:t>
              </a:r>
            </a:p>
          </p:txBody>
        </p:sp>
        <p:sp>
          <p:nvSpPr>
            <p:cNvPr id="6" name="Freeform 159">
              <a:extLst>
                <a:ext uri="{FF2B5EF4-FFF2-40B4-BE49-F238E27FC236}">
                  <a16:creationId xmlns:a16="http://schemas.microsoft.com/office/drawing/2014/main" id="{7B10894D-1E1F-4FFE-ACD6-6F6BF9A42B57}"/>
                </a:ext>
              </a:extLst>
            </p:cNvPr>
            <p:cNvSpPr/>
            <p:nvPr/>
          </p:nvSpPr>
          <p:spPr bwMode="gray">
            <a:xfrm flipH="1">
              <a:off x="10492089" y="1784791"/>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HQ</a:t>
              </a:r>
            </a:p>
          </p:txBody>
        </p:sp>
        <p:pic>
          <p:nvPicPr>
            <p:cNvPr id="7" name="图片 31">
              <a:extLst>
                <a:ext uri="{FF2B5EF4-FFF2-40B4-BE49-F238E27FC236}">
                  <a16:creationId xmlns:a16="http://schemas.microsoft.com/office/drawing/2014/main" id="{B8401E9F-A364-46CD-9CDA-DD8463D5EB3E}"/>
                </a:ext>
              </a:extLst>
            </p:cNvPr>
            <p:cNvPicPr>
              <a:picLocks noChangeAspect="1"/>
            </p:cNvPicPr>
            <p:nvPr/>
          </p:nvPicPr>
          <p:blipFill>
            <a:blip r:embed="rId3"/>
            <a:stretch>
              <a:fillRect/>
            </a:stretch>
          </p:blipFill>
          <p:spPr bwMode="gray">
            <a:xfrm>
              <a:off x="7279244" y="1918237"/>
              <a:ext cx="466668" cy="389308"/>
            </a:xfrm>
            <a:prstGeom prst="rect">
              <a:avLst/>
            </a:prstGeom>
          </p:spPr>
        </p:pic>
        <p:sp>
          <p:nvSpPr>
            <p:cNvPr id="8" name="Freeform 159">
              <a:extLst>
                <a:ext uri="{FF2B5EF4-FFF2-40B4-BE49-F238E27FC236}">
                  <a16:creationId xmlns:a16="http://schemas.microsoft.com/office/drawing/2014/main" id="{7D6693B7-BBD7-4AC1-A07B-9D8FE9892851}"/>
                </a:ext>
              </a:extLst>
            </p:cNvPr>
            <p:cNvSpPr/>
            <p:nvPr/>
          </p:nvSpPr>
          <p:spPr bwMode="gray">
            <a:xfrm flipH="1">
              <a:off x="8429803" y="1736586"/>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pic>
          <p:nvPicPr>
            <p:cNvPr id="9" name="图片 31">
              <a:extLst>
                <a:ext uri="{FF2B5EF4-FFF2-40B4-BE49-F238E27FC236}">
                  <a16:creationId xmlns:a16="http://schemas.microsoft.com/office/drawing/2014/main" id="{B813DDAA-242C-4A23-A4D6-9CFD3F7B42C5}"/>
                </a:ext>
              </a:extLst>
            </p:cNvPr>
            <p:cNvPicPr>
              <a:picLocks noChangeAspect="1"/>
            </p:cNvPicPr>
            <p:nvPr/>
          </p:nvPicPr>
          <p:blipFill>
            <a:blip r:embed="rId3"/>
            <a:stretch>
              <a:fillRect/>
            </a:stretch>
          </p:blipFill>
          <p:spPr bwMode="gray">
            <a:xfrm>
              <a:off x="10204056" y="1918237"/>
              <a:ext cx="466668" cy="389308"/>
            </a:xfrm>
            <a:prstGeom prst="rect">
              <a:avLst/>
            </a:prstGeom>
          </p:spPr>
        </p:pic>
        <p:cxnSp>
          <p:nvCxnSpPr>
            <p:cNvPr id="10" name="Straight Connector 9">
              <a:extLst>
                <a:ext uri="{FF2B5EF4-FFF2-40B4-BE49-F238E27FC236}">
                  <a16:creationId xmlns:a16="http://schemas.microsoft.com/office/drawing/2014/main" id="{A05F8BE2-CF1E-4839-9FB6-CC721CC679E8}"/>
                </a:ext>
              </a:extLst>
            </p:cNvPr>
            <p:cNvCxnSpPr>
              <a:cxnSpLocks/>
              <a:stCxn id="7" idx="3"/>
              <a:endCxn id="8" idx="21"/>
            </p:cNvCxnSpPr>
            <p:nvPr/>
          </p:nvCxnSpPr>
          <p:spPr bwMode="gray">
            <a:xfrm>
              <a:off x="7745912" y="2112891"/>
              <a:ext cx="683891" cy="933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FBA1649-6063-4E05-AFCE-9449FA97F439}"/>
                </a:ext>
              </a:extLst>
            </p:cNvPr>
            <p:cNvCxnSpPr>
              <a:cxnSpLocks/>
              <a:stCxn id="9" idx="1"/>
              <a:endCxn id="8" idx="8"/>
            </p:cNvCxnSpPr>
            <p:nvPr/>
          </p:nvCxnSpPr>
          <p:spPr bwMode="gray">
            <a:xfrm flipH="1" flipV="1">
              <a:off x="9482084" y="2112218"/>
              <a:ext cx="721972" cy="67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2" name="Can 41">
              <a:extLst>
                <a:ext uri="{FF2B5EF4-FFF2-40B4-BE49-F238E27FC236}">
                  <a16:creationId xmlns:a16="http://schemas.microsoft.com/office/drawing/2014/main" id="{DB3A1B37-7939-466A-9381-06775EAD07B7}"/>
                </a:ext>
              </a:extLst>
            </p:cNvPr>
            <p:cNvSpPr/>
            <p:nvPr/>
          </p:nvSpPr>
          <p:spPr bwMode="gray">
            <a:xfrm rot="5400000">
              <a:off x="8856625" y="1080983"/>
              <a:ext cx="236717" cy="2052229"/>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TextBox 12">
              <a:extLst>
                <a:ext uri="{FF2B5EF4-FFF2-40B4-BE49-F238E27FC236}">
                  <a16:creationId xmlns:a16="http://schemas.microsoft.com/office/drawing/2014/main" id="{7EE0C33D-7BAC-475E-9190-C20674077C2E}"/>
                </a:ext>
              </a:extLst>
            </p:cNvPr>
            <p:cNvSpPr txBox="1"/>
            <p:nvPr/>
          </p:nvSpPr>
          <p:spPr bwMode="gray">
            <a:xfrm flipH="1">
              <a:off x="8204791" y="1974275"/>
              <a:ext cx="1399922"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sp>
          <p:nvSpPr>
            <p:cNvPr id="14" name="Oval 41">
              <a:extLst>
                <a:ext uri="{FF2B5EF4-FFF2-40B4-BE49-F238E27FC236}">
                  <a16:creationId xmlns:a16="http://schemas.microsoft.com/office/drawing/2014/main" id="{A0011B9F-A66D-4695-A2BB-51E5B05DF8CC}"/>
                </a:ext>
              </a:extLst>
            </p:cNvPr>
            <p:cNvSpPr>
              <a:spLocks noChangeAspect="1"/>
            </p:cNvSpPr>
            <p:nvPr/>
          </p:nvSpPr>
          <p:spPr bwMode="gray">
            <a:xfrm>
              <a:off x="7630143" y="2029456"/>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15" name="Oval 41">
              <a:extLst>
                <a:ext uri="{FF2B5EF4-FFF2-40B4-BE49-F238E27FC236}">
                  <a16:creationId xmlns:a16="http://schemas.microsoft.com/office/drawing/2014/main" id="{21B65852-104E-441A-8A8A-558177C79C29}"/>
                </a:ext>
              </a:extLst>
            </p:cNvPr>
            <p:cNvSpPr>
              <a:spLocks noChangeAspect="1"/>
            </p:cNvSpPr>
            <p:nvPr/>
          </p:nvSpPr>
          <p:spPr bwMode="gray">
            <a:xfrm>
              <a:off x="10145728" y="2030585"/>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16" name="TextBox 15">
              <a:extLst>
                <a:ext uri="{FF2B5EF4-FFF2-40B4-BE49-F238E27FC236}">
                  <a16:creationId xmlns:a16="http://schemas.microsoft.com/office/drawing/2014/main" id="{6D5549D0-E53E-4E8E-9ED8-83DD105F9354}"/>
                </a:ext>
              </a:extLst>
            </p:cNvPr>
            <p:cNvSpPr txBox="1"/>
            <p:nvPr/>
          </p:nvSpPr>
          <p:spPr bwMode="gray">
            <a:xfrm flipH="1">
              <a:off x="7076286" y="2299936"/>
              <a:ext cx="872584" cy="307777"/>
            </a:xfrm>
            <a:prstGeom prst="rect">
              <a:avLst/>
            </a:prstGeom>
            <a:noFill/>
          </p:spPr>
          <p:txBody>
            <a:bodyPr wrap="square" rtlCol="0">
              <a:spAutoFit/>
            </a:bodyPr>
            <a:lstStyle/>
            <a:p>
              <a:pPr algn="ctr" fontAlgn="ctr"/>
              <a:r>
                <a:rPr lang="en-US" sz="1400" dirty="0">
                  <a:latin typeface="Huawei Sans" panose="020C0503030203020204" pitchFamily="34" charset="0"/>
                </a:rPr>
                <a:t>Spoke</a:t>
              </a:r>
              <a:endParaRPr lang="en-US" altLang="zh-CN" sz="1400" dirty="0">
                <a:latin typeface="Huawei Sans" panose="020C0503030203020204" pitchFamily="34" charset="0"/>
                <a:ea typeface="方正兰亭黑简体" panose="02000000000000000000" pitchFamily="2" charset="-122"/>
              </a:endParaRPr>
            </a:p>
          </p:txBody>
        </p:sp>
        <p:sp>
          <p:nvSpPr>
            <p:cNvPr id="17" name="TextBox 16">
              <a:extLst>
                <a:ext uri="{FF2B5EF4-FFF2-40B4-BE49-F238E27FC236}">
                  <a16:creationId xmlns:a16="http://schemas.microsoft.com/office/drawing/2014/main" id="{254D774A-9D52-4D7B-B58B-518B731941E6}"/>
                </a:ext>
              </a:extLst>
            </p:cNvPr>
            <p:cNvSpPr txBox="1"/>
            <p:nvPr/>
          </p:nvSpPr>
          <p:spPr bwMode="gray">
            <a:xfrm flipH="1">
              <a:off x="10001098" y="2293435"/>
              <a:ext cx="872584" cy="307777"/>
            </a:xfrm>
            <a:prstGeom prst="rect">
              <a:avLst/>
            </a:prstGeom>
            <a:noFill/>
          </p:spPr>
          <p:txBody>
            <a:bodyPr wrap="square" rtlCol="0">
              <a:spAutoFit/>
            </a:bodyPr>
            <a:lstStyle/>
            <a:p>
              <a:pPr algn="ctr" fontAlgn="ctr"/>
              <a:r>
                <a:rPr lang="en-US" sz="1400" dirty="0">
                  <a:latin typeface="Huawei Sans" panose="020C0503030203020204" pitchFamily="34" charset="0"/>
                </a:rPr>
                <a:t>Hub</a:t>
              </a:r>
              <a:endParaRPr lang="en-US" altLang="zh-CN" sz="1400" dirty="0">
                <a:latin typeface="Huawei Sans" panose="020C0503030203020204" pitchFamily="34" charset="0"/>
                <a:ea typeface="方正兰亭黑简体" panose="02000000000000000000" pitchFamily="2" charset="-122"/>
              </a:endParaRPr>
            </a:p>
          </p:txBody>
        </p:sp>
      </p:grpSp>
      <p:sp>
        <p:nvSpPr>
          <p:cNvPr id="18" name="文本框 30">
            <a:extLst>
              <a:ext uri="{FF2B5EF4-FFF2-40B4-BE49-F238E27FC236}">
                <a16:creationId xmlns:a16="http://schemas.microsoft.com/office/drawing/2014/main" id="{F8DF7F57-8ED9-461E-A453-79C4BE4F4948}"/>
              </a:ext>
            </a:extLst>
          </p:cNvPr>
          <p:cNvSpPr txBox="1"/>
          <p:nvPr/>
        </p:nvSpPr>
        <p:spPr bwMode="gray">
          <a:xfrm>
            <a:off x="6376616" y="1218575"/>
            <a:ext cx="5336419" cy="4708981"/>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r>
              <a:rPr lang="en-US" b="1" dirty="0">
                <a:solidFill>
                  <a:schemeClr val="tx1"/>
                </a:solidFill>
                <a:latin typeface="Huawei Sans" panose="020C0503030203020204" pitchFamily="34" charset="0"/>
              </a:rPr>
              <a:t>System-view</a:t>
            </a:r>
          </a:p>
          <a:p>
            <a:pPr fontAlgn="ctr"/>
            <a:r>
              <a:rPr lang="en-US" b="1" dirty="0">
                <a:solidFill>
                  <a:schemeClr val="tx1"/>
                </a:solidFill>
                <a:latin typeface="Huawei Sans" panose="020C0503030203020204" pitchFamily="34" charset="0"/>
              </a:rPr>
              <a:t>   interface tunnel </a:t>
            </a:r>
            <a:r>
              <a:rPr lang="en-US" dirty="0">
                <a:solidFill>
                  <a:schemeClr val="tx1"/>
                </a:solidFill>
                <a:latin typeface="Huawei Sans" panose="020C0503030203020204" pitchFamily="34" charset="0"/>
              </a:rPr>
              <a:t>&lt;interface-</a:t>
            </a:r>
            <a:r>
              <a:rPr lang="en-US" dirty="0" err="1">
                <a:solidFill>
                  <a:schemeClr val="tx1"/>
                </a:solidFill>
                <a:latin typeface="Huawei Sans" panose="020C0503030203020204" pitchFamily="34" charset="0"/>
              </a:rPr>
              <a:t>num</a:t>
            </a:r>
            <a:r>
              <a:rPr lang="en-US" dirty="0">
                <a:solidFill>
                  <a:schemeClr val="tx1"/>
                </a:solidFill>
                <a:latin typeface="Huawei Sans" panose="020C0503030203020204" pitchFamily="34" charset="0"/>
              </a:rPr>
              <a:t>&gt;      //Create a tunnel interface.</a:t>
            </a:r>
            <a:endParaRPr lang="en-US" altLang="zh-CN" dirty="0">
              <a:solidFill>
                <a:schemeClr val="tx1"/>
              </a:solidFill>
              <a:latin typeface="Huawei Sans" panose="020C0503030203020204" pitchFamily="34" charset="0"/>
            </a:endParaRPr>
          </a:p>
          <a:p>
            <a:pPr fontAlgn="ctr"/>
            <a:r>
              <a:rPr lang="en-US" b="1" dirty="0">
                <a:solidFill>
                  <a:schemeClr val="tx1"/>
                </a:solidFill>
                <a:latin typeface="Huawei Sans" panose="020C0503030203020204" pitchFamily="34" charset="0"/>
              </a:rPr>
              <a:t>   </a:t>
            </a:r>
            <a:r>
              <a:rPr lang="en-US" b="1" dirty="0" err="1">
                <a:solidFill>
                  <a:schemeClr val="tx1"/>
                </a:solidFill>
                <a:latin typeface="Huawei Sans" panose="020C0503030203020204" pitchFamily="34" charset="0"/>
              </a:rPr>
              <a:t>ip</a:t>
            </a:r>
            <a:r>
              <a:rPr lang="en-US" b="1" dirty="0">
                <a:solidFill>
                  <a:schemeClr val="tx1"/>
                </a:solidFill>
                <a:latin typeface="Huawei Sans" panose="020C0503030203020204" pitchFamily="34" charset="0"/>
              </a:rPr>
              <a:t> address </a:t>
            </a:r>
            <a:r>
              <a:rPr lang="en-US" dirty="0">
                <a:solidFill>
                  <a:schemeClr val="tx1"/>
                </a:solidFill>
                <a:latin typeface="Huawei Sans" panose="020C0503030203020204" pitchFamily="34" charset="0"/>
              </a:rPr>
              <a:t>&lt;</a:t>
            </a:r>
            <a:r>
              <a:rPr lang="en-US" dirty="0" err="1">
                <a:solidFill>
                  <a:schemeClr val="tx1"/>
                </a:solidFill>
                <a:latin typeface="Huawei Sans" panose="020C0503030203020204" pitchFamily="34" charset="0"/>
              </a:rPr>
              <a:t>ip</a:t>
            </a:r>
            <a:r>
              <a:rPr lang="en-US" dirty="0">
                <a:solidFill>
                  <a:schemeClr val="tx1"/>
                </a:solidFill>
                <a:latin typeface="Huawei Sans" panose="020C0503030203020204" pitchFamily="34" charset="0"/>
              </a:rPr>
              <a:t>-address&gt;           //Set the IP address of the tunnel interface. This IP address is used as the next hop of the route for intranet communication.</a:t>
            </a:r>
            <a:endParaRPr lang="en-US" altLang="zh-CN" dirty="0">
              <a:solidFill>
                <a:schemeClr val="tx1"/>
              </a:solidFill>
              <a:latin typeface="Huawei Sans" panose="020C0503030203020204" pitchFamily="34" charset="0"/>
            </a:endParaRPr>
          </a:p>
          <a:p>
            <a:pPr fontAlgn="ctr"/>
            <a:r>
              <a:rPr lang="en-US" b="1" dirty="0">
                <a:solidFill>
                  <a:schemeClr val="tx1"/>
                </a:solidFill>
                <a:latin typeface="Huawei Sans" panose="020C0503030203020204" pitchFamily="34" charset="0"/>
              </a:rPr>
              <a:t>   tunnel-protocol </a:t>
            </a:r>
            <a:r>
              <a:rPr lang="en-US" b="1" dirty="0" err="1">
                <a:solidFill>
                  <a:schemeClr val="tx1"/>
                </a:solidFill>
                <a:latin typeface="Huawei Sans" panose="020C0503030203020204" pitchFamily="34" charset="0"/>
              </a:rPr>
              <a:t>gre</a:t>
            </a:r>
            <a:r>
              <a:rPr lang="en-US" b="1" dirty="0">
                <a:solidFill>
                  <a:schemeClr val="tx1"/>
                </a:solidFill>
                <a:latin typeface="Huawei Sans" panose="020C0503030203020204" pitchFamily="34" charset="0"/>
              </a:rPr>
              <a:t>          </a:t>
            </a:r>
            <a:r>
              <a:rPr lang="en-US" dirty="0">
                <a:solidFill>
                  <a:schemeClr val="tx1"/>
                </a:solidFill>
                <a:latin typeface="Huawei Sans" panose="020C0503030203020204" pitchFamily="34" charset="0"/>
              </a:rPr>
              <a:t>//Set the tunnel type to GRE.</a:t>
            </a:r>
            <a:endParaRPr lang="en-US" altLang="zh-CN" dirty="0">
              <a:solidFill>
                <a:schemeClr val="tx1"/>
              </a:solidFill>
              <a:latin typeface="Huawei Sans" panose="020C0503030203020204" pitchFamily="34" charset="0"/>
            </a:endParaRPr>
          </a:p>
          <a:p>
            <a:pPr fontAlgn="ctr"/>
            <a:r>
              <a:rPr lang="en-US" b="1" dirty="0">
                <a:solidFill>
                  <a:schemeClr val="tx1"/>
                </a:solidFill>
                <a:latin typeface="Huawei Sans" panose="020C0503030203020204" pitchFamily="34" charset="0"/>
              </a:rPr>
              <a:t>   source </a:t>
            </a:r>
            <a:r>
              <a:rPr lang="en-US" dirty="0">
                <a:solidFill>
                  <a:schemeClr val="tx1"/>
                </a:solidFill>
                <a:latin typeface="Huawei Sans" panose="020C0503030203020204" pitchFamily="34" charset="0"/>
              </a:rPr>
              <a:t>&lt;</a:t>
            </a:r>
            <a:r>
              <a:rPr lang="en-US" dirty="0" err="1">
                <a:solidFill>
                  <a:schemeClr val="tx1"/>
                </a:solidFill>
                <a:latin typeface="Huawei Sans" panose="020C0503030203020204" pitchFamily="34" charset="0"/>
              </a:rPr>
              <a:t>ip</a:t>
            </a:r>
            <a:r>
              <a:rPr lang="en-US" dirty="0">
                <a:solidFill>
                  <a:schemeClr val="tx1"/>
                </a:solidFill>
                <a:latin typeface="Huawei Sans" panose="020C0503030203020204" pitchFamily="34" charset="0"/>
              </a:rPr>
              <a:t>-address&gt;          //Set the source address of the tunnel, which is the same as the source IP address in the outer IP header of GRE-encapsulated packets.</a:t>
            </a:r>
            <a:endParaRPr lang="en-US" altLang="zh-CN" dirty="0">
              <a:solidFill>
                <a:schemeClr val="tx1"/>
              </a:solidFill>
              <a:latin typeface="Huawei Sans" panose="020C0503030203020204" pitchFamily="34" charset="0"/>
            </a:endParaRPr>
          </a:p>
          <a:p>
            <a:pPr fontAlgn="ctr"/>
            <a:r>
              <a:rPr lang="en-US" b="1" dirty="0">
                <a:solidFill>
                  <a:schemeClr val="tx1"/>
                </a:solidFill>
                <a:latin typeface="Huawei Sans" panose="020C0503030203020204" pitchFamily="34" charset="0"/>
              </a:rPr>
              <a:t>   destination </a:t>
            </a:r>
            <a:r>
              <a:rPr lang="en-US" dirty="0">
                <a:solidFill>
                  <a:schemeClr val="tx1"/>
                </a:solidFill>
                <a:latin typeface="Huawei Sans" panose="020C0503030203020204" pitchFamily="34" charset="0"/>
              </a:rPr>
              <a:t>&lt;</a:t>
            </a:r>
            <a:r>
              <a:rPr lang="en-US" dirty="0" err="1">
                <a:solidFill>
                  <a:schemeClr val="tx1"/>
                </a:solidFill>
                <a:latin typeface="Huawei Sans" panose="020C0503030203020204" pitchFamily="34" charset="0"/>
              </a:rPr>
              <a:t>ip</a:t>
            </a:r>
            <a:r>
              <a:rPr lang="en-US" dirty="0">
                <a:solidFill>
                  <a:schemeClr val="tx1"/>
                </a:solidFill>
                <a:latin typeface="Huawei Sans" panose="020C0503030203020204" pitchFamily="34" charset="0"/>
              </a:rPr>
              <a:t>-address&gt;          //Set the destination address of the tunnel, which is the same as the destination IP address in the outer IP header of GRE-encapsulated packets.</a:t>
            </a:r>
            <a:endParaRPr lang="en-US" altLang="zh-CN" dirty="0">
              <a:solidFill>
                <a:schemeClr val="tx1"/>
              </a:solidFill>
              <a:latin typeface="Huawei Sans" panose="020C0503030203020204" pitchFamily="34" charset="0"/>
            </a:endParaRPr>
          </a:p>
          <a:p>
            <a:pPr fontAlgn="ctr"/>
            <a:r>
              <a:rPr lang="en-US" b="1" dirty="0">
                <a:solidFill>
                  <a:schemeClr val="tx1"/>
                </a:solidFill>
                <a:latin typeface="Huawei Sans" panose="020C0503030203020204" pitchFamily="34" charset="0"/>
              </a:rPr>
              <a:t>   </a:t>
            </a:r>
            <a:r>
              <a:rPr lang="en-US" b="1" dirty="0" err="1">
                <a:solidFill>
                  <a:sysClr val="windowText" lastClr="000000"/>
                </a:solidFill>
                <a:latin typeface="Huawei Sans" panose="020C0503030203020204" pitchFamily="34" charset="0"/>
              </a:rPr>
              <a:t>gre</a:t>
            </a:r>
            <a:r>
              <a:rPr lang="en-US" b="1" dirty="0">
                <a:solidFill>
                  <a:sysClr val="windowText" lastClr="000000"/>
                </a:solidFill>
                <a:latin typeface="Huawei Sans" panose="020C0503030203020204" pitchFamily="34" charset="0"/>
              </a:rPr>
              <a:t> key &lt;key-</a:t>
            </a:r>
            <a:r>
              <a:rPr lang="en-US" b="1" dirty="0" err="1">
                <a:solidFill>
                  <a:sysClr val="windowText" lastClr="000000"/>
                </a:solidFill>
                <a:latin typeface="Huawei Sans" panose="020C0503030203020204" pitchFamily="34" charset="0"/>
              </a:rPr>
              <a:t>num</a:t>
            </a:r>
            <a:r>
              <a:rPr lang="en-US" b="1" dirty="0">
                <a:solidFill>
                  <a:sysClr val="windowText" lastClr="000000"/>
                </a:solidFill>
                <a:latin typeface="Huawei Sans" panose="020C0503030203020204" pitchFamily="34" charset="0"/>
              </a:rPr>
              <a:t>&gt;           </a:t>
            </a:r>
            <a:r>
              <a:rPr lang="en-US" dirty="0">
                <a:latin typeface="Huawei Sans" panose="020C0503030203020204" pitchFamily="34" charset="0"/>
              </a:rPr>
              <a:t>//(Optional) Configure a GRE key that is used to check whether a GRE tunnel can be established.</a:t>
            </a:r>
          </a:p>
        </p:txBody>
      </p:sp>
      <p:sp>
        <p:nvSpPr>
          <p:cNvPr id="19" name="Text Placeholder 2">
            <a:extLst>
              <a:ext uri="{FF2B5EF4-FFF2-40B4-BE49-F238E27FC236}">
                <a16:creationId xmlns:a16="http://schemas.microsoft.com/office/drawing/2014/main" id="{01A3EEC6-8DFA-426E-B633-02015BEC2902}"/>
              </a:ext>
            </a:extLst>
          </p:cNvPr>
          <p:cNvSpPr txBox="1">
            <a:spLocks/>
          </p:cNvSpPr>
          <p:nvPr/>
        </p:nvSpPr>
        <p:spPr bwMode="gray">
          <a:xfrm>
            <a:off x="442914" y="2752330"/>
            <a:ext cx="5653086" cy="320000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r>
              <a:rPr lang="en-US" sz="1600" dirty="0">
                <a:latin typeface="Huawei Sans" panose="020C0503030203020204" pitchFamily="34" charset="0"/>
              </a:rPr>
              <a:t>The GRE tunnel needs to be configured on the devices at both ends of the tunnel.</a:t>
            </a:r>
            <a:endParaRPr lang="en-US" altLang="zh-CN" sz="1600" dirty="0">
              <a:latin typeface="Huawei Sans" panose="020C0503030203020204" pitchFamily="34" charset="0"/>
            </a:endParaRPr>
          </a:p>
          <a:p>
            <a:pPr algn="l" fontAlgn="ctr"/>
            <a:r>
              <a:rPr lang="en-US" sz="1600" dirty="0">
                <a:latin typeface="Huawei Sans" panose="020C0503030203020204" pitchFamily="34" charset="0"/>
              </a:rPr>
              <a:t>The configuration roadmap is as follows:</a:t>
            </a:r>
            <a:endParaRPr lang="en-US" altLang="zh-CN" sz="1600" dirty="0">
              <a:latin typeface="Huawei Sans" panose="020C0503030203020204" pitchFamily="34" charset="0"/>
            </a:endParaRPr>
          </a:p>
          <a:p>
            <a:pPr marL="628650" lvl="1" indent="-323850" fontAlgn="ctr">
              <a:buSzPct val="50000"/>
              <a:buFont typeface="Wingdings" panose="05000000000000000000" pitchFamily="2" charset="2"/>
              <a:buChar char="p"/>
            </a:pPr>
            <a:r>
              <a:rPr lang="en-US" sz="1400" dirty="0">
                <a:latin typeface="Huawei Sans" panose="020C0503030203020204" pitchFamily="34" charset="0"/>
                <a:ea typeface="方正兰亭黑简体" panose="02000000000000000000" pitchFamily="2" charset="-122"/>
              </a:rPr>
              <a:t>Ensure that the public network interfaces of the spoke and hub can communicate with each other.</a:t>
            </a:r>
            <a:endParaRPr lang="en-US" altLang="zh-CN" sz="1400" dirty="0">
              <a:latin typeface="Huawei Sans" panose="020C0503030203020204" pitchFamily="34" charset="0"/>
              <a:ea typeface="方正兰亭黑简体" panose="02000000000000000000" pitchFamily="2" charset="-122"/>
            </a:endParaRPr>
          </a:p>
          <a:p>
            <a:pPr marL="628650" lvl="1" indent="-323850" fontAlgn="ctr">
              <a:buSzPct val="50000"/>
              <a:buFont typeface="Wingdings" panose="05000000000000000000" pitchFamily="2" charset="2"/>
              <a:buChar char="p"/>
            </a:pPr>
            <a:r>
              <a:rPr lang="en-US" sz="1400" dirty="0">
                <a:latin typeface="Huawei Sans" panose="020C0503030203020204" pitchFamily="34" charset="0"/>
                <a:ea typeface="方正兰亭黑简体" panose="02000000000000000000" pitchFamily="2" charset="-122"/>
              </a:rPr>
              <a:t>Create GRE tunnels on the spokes and hub.</a:t>
            </a:r>
            <a:endParaRPr lang="en-US" altLang="zh-CN" sz="1400" dirty="0">
              <a:latin typeface="Huawei Sans" panose="020C0503030203020204" pitchFamily="34" charset="0"/>
              <a:ea typeface="方正兰亭黑简体" panose="02000000000000000000" pitchFamily="2" charset="-122"/>
            </a:endParaRPr>
          </a:p>
          <a:p>
            <a:pPr marL="628650" lvl="1" indent="-323850" fontAlgn="ctr">
              <a:buSzPct val="50000"/>
              <a:buFont typeface="Wingdings" panose="05000000000000000000" pitchFamily="2" charset="2"/>
              <a:buChar char="p"/>
            </a:pPr>
            <a:r>
              <a:rPr lang="en-US" sz="1400" dirty="0">
                <a:latin typeface="Huawei Sans" panose="020C0503030203020204" pitchFamily="34" charset="0"/>
                <a:ea typeface="方正兰亭黑简体" panose="02000000000000000000" pitchFamily="2" charset="-122"/>
              </a:rPr>
              <a:t>Configure the source and destination addresses of the GRE tunnel.</a:t>
            </a:r>
            <a:endParaRPr lang="en-US" altLang="zh-CN" sz="14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46455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pPr algn="l"/>
            <a:r>
              <a:rPr lang="en-US" sz="2000" dirty="0">
                <a:latin typeface="Huawei Sans" panose="020C0503030203020204" pitchFamily="34" charset="0"/>
              </a:rPr>
              <a:t>A large enterprise has a large number of branches. To enable branches to communicate with each other or with the headquarters, the private line or VPN technology needs to be used.</a:t>
            </a:r>
            <a:endParaRPr lang="en-US" altLang="zh-CN" sz="2000" dirty="0">
              <a:latin typeface="Huawei Sans" panose="020C0503030203020204" pitchFamily="34" charset="0"/>
            </a:endParaRPr>
          </a:p>
          <a:p>
            <a:pPr algn="l"/>
            <a:r>
              <a:rPr lang="en-US" sz="2000" dirty="0">
                <a:latin typeface="Huawei Sans" panose="020C0503030203020204" pitchFamily="34" charset="0"/>
              </a:rPr>
              <a:t>The private line is expensive but has excellent performance; the VPN is cheaper than the private line but performance is lower.</a:t>
            </a:r>
            <a:endParaRPr lang="en-US" altLang="zh-CN" sz="2000" dirty="0">
              <a:latin typeface="Huawei Sans" panose="020C0503030203020204" pitchFamily="34" charset="0"/>
            </a:endParaRPr>
          </a:p>
          <a:p>
            <a:pPr algn="l"/>
            <a:r>
              <a:rPr lang="en-US" sz="2000" dirty="0">
                <a:latin typeface="Huawei Sans" panose="020C0503030203020204" pitchFamily="34" charset="0"/>
              </a:rPr>
              <a:t>Generic Routing Encapsulation (GRE) is the most commonly used VPN technology on the live network. With GRE, an enterprise can build an intranet for the branches and headquarters at a very low cost.</a:t>
            </a:r>
            <a:endParaRPr lang="en-US" altLang="zh-CN" sz="2000" dirty="0">
              <a:latin typeface="Huawei Sans" panose="020C0503030203020204" pitchFamily="34" charset="0"/>
            </a:endParaRPr>
          </a:p>
          <a:p>
            <a:pPr algn="l"/>
            <a:r>
              <a:rPr lang="en-US" sz="2000" dirty="0">
                <a:latin typeface="Huawei Sans" panose="020C0503030203020204" pitchFamily="34" charset="0"/>
              </a:rPr>
              <a:t>This section describes the basic concepts and fundamentals of GRE.</a:t>
            </a:r>
            <a:endParaRPr lang="en-US" altLang="zh-CN" sz="2000" dirty="0">
              <a:latin typeface="Huawei Sans" panose="020C0503030203020204" pitchFamily="34" charset="0"/>
            </a:endParaRPr>
          </a:p>
          <a:p>
            <a:pPr algn="l"/>
            <a:endParaRPr lang="en-US" altLang="zh-CN" sz="2000" dirty="0">
              <a:latin typeface="Huawei Sans" panose="020C0503030203020204" pitchFamily="34" charset="0"/>
            </a:endParaRPr>
          </a:p>
        </p:txBody>
      </p:sp>
    </p:spTree>
    <p:extLst>
      <p:ext uri="{BB962C8B-B14F-4D97-AF65-F5344CB8AC3E}">
        <p14:creationId xmlns:p14="http://schemas.microsoft.com/office/powerpoint/2010/main" val="352152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F56B-B322-477C-85E2-05771AEDA15E}"/>
              </a:ext>
            </a:extLst>
          </p:cNvPr>
          <p:cNvSpPr>
            <a:spLocks noGrp="1"/>
          </p:cNvSpPr>
          <p:nvPr>
            <p:ph type="title"/>
          </p:nvPr>
        </p:nvSpPr>
        <p:spPr bwMode="gray"/>
        <p:txBody>
          <a:bodyPr/>
          <a:lstStyle/>
          <a:p>
            <a:pPr fontAlgn="ctr"/>
            <a:r>
              <a:rPr lang="en-US" dirty="0">
                <a:latin typeface="Huawei Sans" panose="020C0503030203020204" pitchFamily="34" charset="0"/>
              </a:rPr>
              <a:t>Diverting Traffic to a GRE Tunnel</a:t>
            </a:r>
          </a:p>
        </p:txBody>
      </p:sp>
      <p:sp>
        <p:nvSpPr>
          <p:cNvPr id="3" name="Text Placeholder 2">
            <a:extLst>
              <a:ext uri="{FF2B5EF4-FFF2-40B4-BE49-F238E27FC236}">
                <a16:creationId xmlns:a16="http://schemas.microsoft.com/office/drawing/2014/main" id="{BD265B50-421C-41FB-9309-0AA4CFBEC6DB}"/>
              </a:ext>
            </a:extLst>
          </p:cNvPr>
          <p:cNvSpPr>
            <a:spLocks noGrp="1"/>
          </p:cNvSpPr>
          <p:nvPr>
            <p:ph type="body" sz="quarter" idx="10"/>
          </p:nvPr>
        </p:nvSpPr>
        <p:spPr bwMode="gray"/>
        <p:txBody>
          <a:bodyPr/>
          <a:lstStyle/>
          <a:p>
            <a:pPr algn="l"/>
            <a:r>
              <a:rPr lang="en-US" sz="1800" dirty="0">
                <a:latin typeface="Huawei Sans" panose="020C0503030203020204" pitchFamily="34" charset="0"/>
              </a:rPr>
              <a:t>There are many methods to divert traffic to a GRE tunnel, such as OSPF, static routes, and BGP.</a:t>
            </a:r>
            <a:endParaRPr lang="en-US" altLang="zh-CN" sz="1800" dirty="0">
              <a:latin typeface="Huawei Sans" panose="020C0503030203020204" pitchFamily="34" charset="0"/>
            </a:endParaRPr>
          </a:p>
          <a:p>
            <a:pPr algn="l"/>
            <a:r>
              <a:rPr lang="en-US" sz="1800" dirty="0">
                <a:latin typeface="Huawei Sans" panose="020C0503030203020204" pitchFamily="34" charset="0"/>
              </a:rPr>
              <a:t>For details about how to configure static or dynamic routes, see the product documentation of Huawei.</a:t>
            </a:r>
          </a:p>
        </p:txBody>
      </p:sp>
      <p:sp>
        <p:nvSpPr>
          <p:cNvPr id="4" name="Freeform 159">
            <a:extLst>
              <a:ext uri="{FF2B5EF4-FFF2-40B4-BE49-F238E27FC236}">
                <a16:creationId xmlns:a16="http://schemas.microsoft.com/office/drawing/2014/main" id="{93D99CB0-2FD7-480C-B900-491F2E696D85}"/>
              </a:ext>
            </a:extLst>
          </p:cNvPr>
          <p:cNvSpPr/>
          <p:nvPr/>
        </p:nvSpPr>
        <p:spPr bwMode="gray">
          <a:xfrm flipH="1">
            <a:off x="3461197" y="3736044"/>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Branch</a:t>
            </a:r>
          </a:p>
        </p:txBody>
      </p:sp>
      <p:sp>
        <p:nvSpPr>
          <p:cNvPr id="5" name="Freeform 159">
            <a:extLst>
              <a:ext uri="{FF2B5EF4-FFF2-40B4-BE49-F238E27FC236}">
                <a16:creationId xmlns:a16="http://schemas.microsoft.com/office/drawing/2014/main" id="{CC98AD94-6365-4E6F-AB1F-ECA017F26E44}"/>
              </a:ext>
            </a:extLst>
          </p:cNvPr>
          <p:cNvSpPr/>
          <p:nvPr/>
        </p:nvSpPr>
        <p:spPr bwMode="gray">
          <a:xfrm flipH="1">
            <a:off x="7656040" y="3733388"/>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HQ</a:t>
            </a:r>
          </a:p>
        </p:txBody>
      </p:sp>
      <p:pic>
        <p:nvPicPr>
          <p:cNvPr id="6" name="图片 31">
            <a:extLst>
              <a:ext uri="{FF2B5EF4-FFF2-40B4-BE49-F238E27FC236}">
                <a16:creationId xmlns:a16="http://schemas.microsoft.com/office/drawing/2014/main" id="{1B918D71-884D-4015-A699-712E8578C9D2}"/>
              </a:ext>
            </a:extLst>
          </p:cNvPr>
          <p:cNvPicPr>
            <a:picLocks noChangeAspect="1"/>
          </p:cNvPicPr>
          <p:nvPr/>
        </p:nvPicPr>
        <p:blipFill>
          <a:blip r:embed="rId3"/>
          <a:stretch>
            <a:fillRect/>
          </a:stretch>
        </p:blipFill>
        <p:spPr bwMode="gray">
          <a:xfrm>
            <a:off x="4443195" y="3866834"/>
            <a:ext cx="466668" cy="389308"/>
          </a:xfrm>
          <a:prstGeom prst="rect">
            <a:avLst/>
          </a:prstGeom>
        </p:spPr>
      </p:pic>
      <p:sp>
        <p:nvSpPr>
          <p:cNvPr id="7" name="Freeform 159">
            <a:extLst>
              <a:ext uri="{FF2B5EF4-FFF2-40B4-BE49-F238E27FC236}">
                <a16:creationId xmlns:a16="http://schemas.microsoft.com/office/drawing/2014/main" id="{621BD23A-7374-4C39-A89C-C8B96891B57F}"/>
              </a:ext>
            </a:extLst>
          </p:cNvPr>
          <p:cNvSpPr/>
          <p:nvPr/>
        </p:nvSpPr>
        <p:spPr bwMode="gray">
          <a:xfrm flipH="1">
            <a:off x="5593754" y="3685183"/>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pic>
        <p:nvPicPr>
          <p:cNvPr id="8" name="图片 31">
            <a:extLst>
              <a:ext uri="{FF2B5EF4-FFF2-40B4-BE49-F238E27FC236}">
                <a16:creationId xmlns:a16="http://schemas.microsoft.com/office/drawing/2014/main" id="{5DE37E42-124D-4654-80F9-F026225E4706}"/>
              </a:ext>
            </a:extLst>
          </p:cNvPr>
          <p:cNvPicPr>
            <a:picLocks noChangeAspect="1"/>
          </p:cNvPicPr>
          <p:nvPr/>
        </p:nvPicPr>
        <p:blipFill>
          <a:blip r:embed="rId3"/>
          <a:stretch>
            <a:fillRect/>
          </a:stretch>
        </p:blipFill>
        <p:spPr bwMode="gray">
          <a:xfrm>
            <a:off x="7368007" y="3866834"/>
            <a:ext cx="466668" cy="389308"/>
          </a:xfrm>
          <a:prstGeom prst="rect">
            <a:avLst/>
          </a:prstGeom>
        </p:spPr>
      </p:pic>
      <p:cxnSp>
        <p:nvCxnSpPr>
          <p:cNvPr id="9" name="Straight Connector 8">
            <a:extLst>
              <a:ext uri="{FF2B5EF4-FFF2-40B4-BE49-F238E27FC236}">
                <a16:creationId xmlns:a16="http://schemas.microsoft.com/office/drawing/2014/main" id="{014B90A3-ECDE-4C19-96A3-C7AE06C6D422}"/>
              </a:ext>
            </a:extLst>
          </p:cNvPr>
          <p:cNvCxnSpPr>
            <a:cxnSpLocks/>
            <a:stCxn id="6" idx="3"/>
            <a:endCxn id="7" idx="21"/>
          </p:cNvCxnSpPr>
          <p:nvPr/>
        </p:nvCxnSpPr>
        <p:spPr bwMode="gray">
          <a:xfrm>
            <a:off x="4909863" y="4061488"/>
            <a:ext cx="683891" cy="9339"/>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1AEFFB-9FA8-48C8-8C6A-AD227BDE2BB2}"/>
              </a:ext>
            </a:extLst>
          </p:cNvPr>
          <p:cNvCxnSpPr>
            <a:cxnSpLocks/>
            <a:stCxn id="8" idx="1"/>
            <a:endCxn id="7" idx="8"/>
          </p:cNvCxnSpPr>
          <p:nvPr/>
        </p:nvCxnSpPr>
        <p:spPr bwMode="gray">
          <a:xfrm flipH="1" flipV="1">
            <a:off x="6646035" y="4060815"/>
            <a:ext cx="721972" cy="673"/>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1" name="Can 41">
            <a:extLst>
              <a:ext uri="{FF2B5EF4-FFF2-40B4-BE49-F238E27FC236}">
                <a16:creationId xmlns:a16="http://schemas.microsoft.com/office/drawing/2014/main" id="{58B74CC2-95BC-4EEE-B862-19E4F2BE7E9D}"/>
              </a:ext>
            </a:extLst>
          </p:cNvPr>
          <p:cNvSpPr/>
          <p:nvPr/>
        </p:nvSpPr>
        <p:spPr bwMode="gray">
          <a:xfrm rot="5400000">
            <a:off x="6020576" y="3029580"/>
            <a:ext cx="236717" cy="2052229"/>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TextBox 11">
            <a:extLst>
              <a:ext uri="{FF2B5EF4-FFF2-40B4-BE49-F238E27FC236}">
                <a16:creationId xmlns:a16="http://schemas.microsoft.com/office/drawing/2014/main" id="{600C562D-8D7A-458C-B5C4-090B6511F17D}"/>
              </a:ext>
            </a:extLst>
          </p:cNvPr>
          <p:cNvSpPr txBox="1"/>
          <p:nvPr/>
        </p:nvSpPr>
        <p:spPr bwMode="gray">
          <a:xfrm flipH="1">
            <a:off x="5403231" y="3922872"/>
            <a:ext cx="1330944"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sp>
        <p:nvSpPr>
          <p:cNvPr id="13" name="Oval 41">
            <a:extLst>
              <a:ext uri="{FF2B5EF4-FFF2-40B4-BE49-F238E27FC236}">
                <a16:creationId xmlns:a16="http://schemas.microsoft.com/office/drawing/2014/main" id="{A4DEA924-7914-44B4-BD96-553A5610FDC6}"/>
              </a:ext>
            </a:extLst>
          </p:cNvPr>
          <p:cNvSpPr>
            <a:spLocks noChangeAspect="1"/>
          </p:cNvSpPr>
          <p:nvPr/>
        </p:nvSpPr>
        <p:spPr bwMode="gray">
          <a:xfrm>
            <a:off x="4794094" y="3978053"/>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14" name="Oval 41">
            <a:extLst>
              <a:ext uri="{FF2B5EF4-FFF2-40B4-BE49-F238E27FC236}">
                <a16:creationId xmlns:a16="http://schemas.microsoft.com/office/drawing/2014/main" id="{177F6553-639A-4A76-AD54-3A14CFA7C795}"/>
              </a:ext>
            </a:extLst>
          </p:cNvPr>
          <p:cNvSpPr>
            <a:spLocks noChangeAspect="1"/>
          </p:cNvSpPr>
          <p:nvPr/>
        </p:nvSpPr>
        <p:spPr bwMode="gray">
          <a:xfrm>
            <a:off x="7309679" y="3979182"/>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400" b="1" dirty="0">
              <a:solidFill>
                <a:prstClr val="black"/>
              </a:solidFill>
              <a:latin typeface="Huawei Sans" panose="020C0503030203020204" pitchFamily="34" charset="0"/>
            </a:endParaRPr>
          </a:p>
        </p:txBody>
      </p:sp>
      <p:sp>
        <p:nvSpPr>
          <p:cNvPr id="15" name="TextBox 14">
            <a:extLst>
              <a:ext uri="{FF2B5EF4-FFF2-40B4-BE49-F238E27FC236}">
                <a16:creationId xmlns:a16="http://schemas.microsoft.com/office/drawing/2014/main" id="{22A94582-852C-42A1-9628-7A5D78AACDDA}"/>
              </a:ext>
            </a:extLst>
          </p:cNvPr>
          <p:cNvSpPr txBox="1"/>
          <p:nvPr/>
        </p:nvSpPr>
        <p:spPr bwMode="gray">
          <a:xfrm flipH="1">
            <a:off x="4240237" y="4248533"/>
            <a:ext cx="872584" cy="307777"/>
          </a:xfrm>
          <a:prstGeom prst="rect">
            <a:avLst/>
          </a:prstGeom>
          <a:noFill/>
        </p:spPr>
        <p:txBody>
          <a:bodyPr wrap="square" rtlCol="0">
            <a:spAutoFit/>
          </a:bodyPr>
          <a:lstStyle/>
          <a:p>
            <a:pPr algn="ctr" fontAlgn="ctr"/>
            <a:r>
              <a:rPr lang="en-US" sz="1400" dirty="0">
                <a:latin typeface="Huawei Sans" panose="020C0503030203020204" pitchFamily="34" charset="0"/>
              </a:rPr>
              <a:t>Spoke1</a:t>
            </a:r>
            <a:endParaRPr lang="en-US" altLang="zh-CN" sz="1400" dirty="0">
              <a:latin typeface="Huawei Sans" panose="020C0503030203020204" pitchFamily="34" charset="0"/>
              <a:ea typeface="方正兰亭黑简体" panose="02000000000000000000" pitchFamily="2" charset="-122"/>
            </a:endParaRPr>
          </a:p>
        </p:txBody>
      </p:sp>
      <p:sp>
        <p:nvSpPr>
          <p:cNvPr id="16" name="TextBox 15">
            <a:extLst>
              <a:ext uri="{FF2B5EF4-FFF2-40B4-BE49-F238E27FC236}">
                <a16:creationId xmlns:a16="http://schemas.microsoft.com/office/drawing/2014/main" id="{AB32E69B-4B11-4EAA-B46B-405D28361223}"/>
              </a:ext>
            </a:extLst>
          </p:cNvPr>
          <p:cNvSpPr txBox="1"/>
          <p:nvPr/>
        </p:nvSpPr>
        <p:spPr bwMode="gray">
          <a:xfrm flipH="1">
            <a:off x="7165049" y="4242032"/>
            <a:ext cx="872584" cy="307777"/>
          </a:xfrm>
          <a:prstGeom prst="rect">
            <a:avLst/>
          </a:prstGeom>
          <a:noFill/>
        </p:spPr>
        <p:txBody>
          <a:bodyPr wrap="square" rtlCol="0">
            <a:spAutoFit/>
          </a:bodyPr>
          <a:lstStyle/>
          <a:p>
            <a:pPr algn="ctr" fontAlgn="ctr"/>
            <a:r>
              <a:rPr lang="en-US" sz="1400" dirty="0">
                <a:latin typeface="Huawei Sans" panose="020C0503030203020204" pitchFamily="34" charset="0"/>
              </a:rPr>
              <a:t>Hub</a:t>
            </a:r>
            <a:endParaRPr lang="en-US" altLang="zh-CN" sz="1400" dirty="0">
              <a:latin typeface="Huawei Sans" panose="020C0503030203020204" pitchFamily="34" charset="0"/>
              <a:ea typeface="方正兰亭黑简体" panose="02000000000000000000" pitchFamily="2" charset="-122"/>
            </a:endParaRPr>
          </a:p>
        </p:txBody>
      </p:sp>
      <p:sp>
        <p:nvSpPr>
          <p:cNvPr id="17" name="Rectangular Callout 49">
            <a:extLst>
              <a:ext uri="{FF2B5EF4-FFF2-40B4-BE49-F238E27FC236}">
                <a16:creationId xmlns:a16="http://schemas.microsoft.com/office/drawing/2014/main" id="{BEBAE485-36B3-4173-A5B8-A4E297E44691}"/>
              </a:ext>
            </a:extLst>
          </p:cNvPr>
          <p:cNvSpPr/>
          <p:nvPr/>
        </p:nvSpPr>
        <p:spPr bwMode="gray">
          <a:xfrm>
            <a:off x="3409738" y="3217984"/>
            <a:ext cx="1500126" cy="426915"/>
          </a:xfrm>
          <a:prstGeom prst="wedgeRectCallout">
            <a:avLst>
              <a:gd name="adj1" fmla="val 23963"/>
              <a:gd name="adj2" fmla="val 106314"/>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Configure static or dynamic routes.</a:t>
            </a:r>
          </a:p>
        </p:txBody>
      </p:sp>
      <p:sp>
        <p:nvSpPr>
          <p:cNvPr id="18" name="Rectangular Callout 49">
            <a:extLst>
              <a:ext uri="{FF2B5EF4-FFF2-40B4-BE49-F238E27FC236}">
                <a16:creationId xmlns:a16="http://schemas.microsoft.com/office/drawing/2014/main" id="{9BB90A01-52D5-4B8B-A83D-B51693D468B2}"/>
              </a:ext>
            </a:extLst>
          </p:cNvPr>
          <p:cNvSpPr/>
          <p:nvPr/>
        </p:nvSpPr>
        <p:spPr bwMode="gray">
          <a:xfrm>
            <a:off x="7170451" y="3272483"/>
            <a:ext cx="1621124" cy="426915"/>
          </a:xfrm>
          <a:prstGeom prst="wedgeRectCallout">
            <a:avLst>
              <a:gd name="adj1" fmla="val -16135"/>
              <a:gd name="adj2" fmla="val 112463"/>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Configure static or dynamic routes.</a:t>
            </a:r>
          </a:p>
        </p:txBody>
      </p:sp>
    </p:spTree>
    <p:extLst>
      <p:ext uri="{BB962C8B-B14F-4D97-AF65-F5344CB8AC3E}">
        <p14:creationId xmlns:p14="http://schemas.microsoft.com/office/powerpoint/2010/main" val="2607964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73B8-E9EE-47CA-8106-B5C36588022E}"/>
              </a:ext>
            </a:extLst>
          </p:cNvPr>
          <p:cNvSpPr>
            <a:spLocks noGrp="1"/>
          </p:cNvSpPr>
          <p:nvPr>
            <p:ph type="title"/>
          </p:nvPr>
        </p:nvSpPr>
        <p:spPr bwMode="gray"/>
        <p:txBody>
          <a:bodyPr/>
          <a:lstStyle/>
          <a:p>
            <a:pPr fontAlgn="ctr"/>
            <a:r>
              <a:rPr lang="en-US" dirty="0">
                <a:latin typeface="Huawei Sans" panose="020C0503030203020204" pitchFamily="34" charset="0"/>
              </a:rPr>
              <a:t>Checking the GRE Configuration</a:t>
            </a:r>
          </a:p>
        </p:txBody>
      </p:sp>
      <p:sp>
        <p:nvSpPr>
          <p:cNvPr id="3" name="Text Placeholder 2">
            <a:extLst>
              <a:ext uri="{FF2B5EF4-FFF2-40B4-BE49-F238E27FC236}">
                <a16:creationId xmlns:a16="http://schemas.microsoft.com/office/drawing/2014/main" id="{D48C1481-8F09-40B5-9A58-FD0E4FB011FA}"/>
              </a:ext>
            </a:extLst>
          </p:cNvPr>
          <p:cNvSpPr>
            <a:spLocks noGrp="1"/>
          </p:cNvSpPr>
          <p:nvPr>
            <p:ph type="body" sz="quarter" idx="10"/>
          </p:nvPr>
        </p:nvSpPr>
        <p:spPr bwMode="gray"/>
        <p:txBody>
          <a:bodyPr/>
          <a:lstStyle/>
          <a:p>
            <a:pPr algn="l"/>
            <a:r>
              <a:rPr lang="en-US" sz="2000" dirty="0">
                <a:latin typeface="Huawei Sans" panose="020C0503030203020204" pitchFamily="34" charset="0"/>
              </a:rPr>
              <a:t>After the configuration is complete, run the following commands to check the configuration.</a:t>
            </a:r>
          </a:p>
        </p:txBody>
      </p:sp>
      <p:sp>
        <p:nvSpPr>
          <p:cNvPr id="4" name="文本框 30">
            <a:extLst>
              <a:ext uri="{FF2B5EF4-FFF2-40B4-BE49-F238E27FC236}">
                <a16:creationId xmlns:a16="http://schemas.microsoft.com/office/drawing/2014/main" id="{DC9048E4-D5C8-4F62-81EA-D7C86E412170}"/>
              </a:ext>
            </a:extLst>
          </p:cNvPr>
          <p:cNvSpPr txBox="1"/>
          <p:nvPr/>
        </p:nvSpPr>
        <p:spPr bwMode="gray">
          <a:xfrm>
            <a:off x="817560" y="1677566"/>
            <a:ext cx="8840789" cy="1015663"/>
          </a:xfrm>
          <a:prstGeom prst="rect">
            <a:avLst/>
          </a:prstGeom>
          <a:solidFill>
            <a:schemeClr val="bg1">
              <a:lumMod val="85000"/>
            </a:schemeClr>
          </a:solidFill>
          <a:ln>
            <a:noFill/>
          </a:ln>
        </p:spPr>
        <p:txBody>
          <a:bodyPr wrap="square" rtlCol="0">
            <a:spAutoFit/>
          </a:bodyPr>
          <a:lstStyle>
            <a:defPPr>
              <a:defRPr lang="en-US"/>
            </a:defPPr>
            <a:lvl1pPr fontAlgn="auto">
              <a:lnSpc>
                <a:spcPts val="2400"/>
              </a:lnSpc>
              <a:spcBef>
                <a:spcPts val="0"/>
              </a:spcBef>
              <a:spcAft>
                <a:spcPts val="0"/>
              </a:spcAft>
              <a:defRPr sz="1400">
                <a:solidFill>
                  <a:prstClr val="black"/>
                </a:solidFill>
                <a:latin typeface="Arial" panose="020C0503030203020204" pitchFamily="34" charset="0"/>
                <a:ea typeface="方正兰亭黑简体" panose="02000000000000000000" pitchFamily="2" charset="-122"/>
                <a:cs typeface="Courier New" panose="020703090202050204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fontAlgn="ctr"/>
            <a:r>
              <a:rPr lang="en-US" b="1" dirty="0">
                <a:solidFill>
                  <a:sysClr val="windowText" lastClr="000000"/>
                </a:solidFill>
                <a:latin typeface="Huawei Sans" panose="020C0503030203020204" pitchFamily="34" charset="0"/>
              </a:rPr>
              <a:t>System-view</a:t>
            </a:r>
          </a:p>
          <a:p>
            <a:pPr fontAlgn="ctr"/>
            <a:r>
              <a:rPr lang="en-US" b="1" dirty="0">
                <a:solidFill>
                  <a:sysClr val="windowText" lastClr="000000"/>
                </a:solidFill>
                <a:latin typeface="Huawei Sans" panose="020C0503030203020204" pitchFamily="34" charset="0"/>
              </a:rPr>
              <a:t>   display interface tunnel </a:t>
            </a:r>
            <a:r>
              <a:rPr lang="en-US" dirty="0">
                <a:solidFill>
                  <a:sysClr val="windowText" lastClr="000000"/>
                </a:solidFill>
                <a:latin typeface="Huawei Sans" panose="020C0503030203020204" pitchFamily="34" charset="0"/>
              </a:rPr>
              <a:t>[interface-number]  </a:t>
            </a:r>
            <a:r>
              <a:rPr lang="en-US" b="1" dirty="0">
                <a:solidFill>
                  <a:sysClr val="windowText" lastClr="000000"/>
                </a:solidFill>
                <a:latin typeface="Huawei Sans" panose="020C0503030203020204" pitchFamily="34" charset="0"/>
              </a:rPr>
              <a:t>  </a:t>
            </a:r>
            <a:r>
              <a:rPr lang="en-US" dirty="0">
                <a:solidFill>
                  <a:sysClr val="windowText" lastClr="000000"/>
                </a:solidFill>
                <a:latin typeface="Huawei Sans" panose="020C0503030203020204" pitchFamily="34" charset="0"/>
              </a:rPr>
              <a:t>//Check the working status of the tunnel interface.</a:t>
            </a:r>
          </a:p>
          <a:p>
            <a:pPr fontAlgn="ctr"/>
            <a:r>
              <a:rPr lang="en-US" b="1" dirty="0">
                <a:solidFill>
                  <a:sysClr val="windowText" lastClr="000000"/>
                </a:solidFill>
                <a:latin typeface="Huawei Sans" panose="020C0503030203020204" pitchFamily="34" charset="0"/>
              </a:rPr>
              <a:t>   display tunnel-info tunnel-id </a:t>
            </a:r>
            <a:r>
              <a:rPr lang="en-US" dirty="0">
                <a:solidFill>
                  <a:sysClr val="windowText" lastClr="000000"/>
                </a:solidFill>
                <a:latin typeface="Huawei Sans" panose="020C0503030203020204" pitchFamily="34" charset="0"/>
              </a:rPr>
              <a:t>[tunnel-id]      //Check tunnel information.</a:t>
            </a:r>
          </a:p>
        </p:txBody>
      </p:sp>
    </p:spTree>
    <p:extLst>
      <p:ext uri="{BB962C8B-B14F-4D97-AF65-F5344CB8AC3E}">
        <p14:creationId xmlns:p14="http://schemas.microsoft.com/office/powerpoint/2010/main" val="72958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BE26A12-61D8-431E-ACBE-59B73A58838E}"/>
              </a:ext>
            </a:extLst>
          </p:cNvPr>
          <p:cNvSpPr>
            <a:spLocks noGrp="1"/>
          </p:cNvSpPr>
          <p:nvPr>
            <p:ph type="body" sz="quarter" idx="10"/>
          </p:nvPr>
        </p:nvSpPr>
        <p:spPr bwMode="gray">
          <a:prstGeom prst="rect">
            <a:avLst/>
          </a:prstGeom>
        </p:spPr>
        <p:txBody>
          <a:bodyPr/>
          <a:lstStyle/>
          <a:p>
            <a:pPr marL="361950" indent="-361950"/>
            <a:r>
              <a:rPr lang="en-US" dirty="0">
                <a:latin typeface="Huawei Sans" panose="020C0503030203020204" pitchFamily="34" charset="0"/>
              </a:rPr>
              <a:t>(Multiple-answer question) How do we ensure GRE tunnel security?</a:t>
            </a:r>
            <a:endParaRPr lang="en-US" altLang="zh-CN" dirty="0">
              <a:latin typeface="Huawei Sans" panose="020C0503030203020204" pitchFamily="34" charset="0"/>
            </a:endParaRPr>
          </a:p>
          <a:p>
            <a:pPr marL="714375" lvl="1" indent="-352425">
              <a:buAutoNum type="alphaUcPeriod"/>
            </a:pPr>
            <a:r>
              <a:rPr lang="en-US" dirty="0">
                <a:latin typeface="Huawei Sans" panose="020C0503030203020204" pitchFamily="34" charset="0"/>
              </a:rPr>
              <a:t>IPsec</a:t>
            </a:r>
          </a:p>
          <a:p>
            <a:pPr marL="714375" lvl="1" indent="-352425">
              <a:buAutoNum type="alphaUcPeriod"/>
            </a:pPr>
            <a:r>
              <a:rPr lang="en-US" dirty="0">
                <a:latin typeface="Huawei Sans" panose="020C0503030203020204" pitchFamily="34" charset="0"/>
              </a:rPr>
              <a:t>GRE data verification</a:t>
            </a:r>
            <a:endParaRPr lang="en-US" altLang="zh-CN" dirty="0">
              <a:latin typeface="Huawei Sans" panose="020C0503030203020204" pitchFamily="34" charset="0"/>
            </a:endParaRPr>
          </a:p>
          <a:p>
            <a:pPr marL="714375" lvl="1" indent="-352425">
              <a:buAutoNum type="alphaUcPeriod"/>
            </a:pPr>
            <a:r>
              <a:rPr lang="en-US" dirty="0">
                <a:latin typeface="Huawei Sans" panose="020C0503030203020204" pitchFamily="34" charset="0"/>
              </a:rPr>
              <a:t>GRE key</a:t>
            </a:r>
            <a:endParaRPr lang="en-US" altLang="zh-CN" dirty="0">
              <a:latin typeface="Huawei Sans" panose="020C0503030203020204" pitchFamily="34" charset="0"/>
            </a:endParaRPr>
          </a:p>
          <a:p>
            <a:pPr marL="714375" lvl="1" indent="-352425">
              <a:buAutoNum type="alphaUcPeriod"/>
            </a:pPr>
            <a:r>
              <a:rPr lang="en-US" dirty="0">
                <a:latin typeface="Huawei Sans" panose="020C0503030203020204" pitchFamily="34" charset="0"/>
              </a:rPr>
              <a:t>SSL</a:t>
            </a:r>
          </a:p>
        </p:txBody>
      </p:sp>
    </p:spTree>
    <p:extLst>
      <p:ext uri="{BB962C8B-B14F-4D97-AF65-F5344CB8AC3E}">
        <p14:creationId xmlns:p14="http://schemas.microsoft.com/office/powerpoint/2010/main" val="2325828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FC7D4-F28B-4044-AE45-06BF49A3EF26}"/>
              </a:ext>
            </a:extLst>
          </p:cNvPr>
          <p:cNvSpPr>
            <a:spLocks noGrp="1"/>
          </p:cNvSpPr>
          <p:nvPr>
            <p:ph sz="quarter" idx="10"/>
          </p:nvPr>
        </p:nvSpPr>
        <p:spPr>
          <a:prstGeom prst="rect">
            <a:avLst/>
          </a:prstGeom>
        </p:spPr>
        <p:txBody>
          <a:bodyPr/>
          <a:lstStyle/>
          <a:p>
            <a:pPr algn="l"/>
            <a:r>
              <a:rPr lang="en-US" sz="2000" dirty="0">
                <a:latin typeface="Huawei Sans" panose="020C0503030203020204" pitchFamily="34" charset="0"/>
              </a:rPr>
              <a:t>GRE tunnels make it easy and cost-effective to establish intranet communication between enterprise branches and the HQ.</a:t>
            </a:r>
            <a:endParaRPr lang="en-US" altLang="zh-CN" sz="2000" dirty="0">
              <a:latin typeface="Huawei Sans" panose="020C0503030203020204" pitchFamily="34" charset="0"/>
            </a:endParaRPr>
          </a:p>
          <a:p>
            <a:pPr algn="l"/>
            <a:r>
              <a:rPr lang="en-US" sz="2000" dirty="0">
                <a:latin typeface="Huawei Sans" panose="020C0503030203020204" pitchFamily="34" charset="0"/>
              </a:rPr>
              <a:t>GRE adds an outer IP header to IPv4/IPv6 data packets and builds a GRE tunnel, so that an ISP is not involved in data forwarding on the intranet.</a:t>
            </a:r>
            <a:endParaRPr lang="en-US" altLang="zh-CN" sz="2000" dirty="0">
              <a:latin typeface="Huawei Sans" panose="020C0503030203020204" pitchFamily="34" charset="0"/>
            </a:endParaRPr>
          </a:p>
          <a:p>
            <a:pPr algn="l"/>
            <a:r>
              <a:rPr lang="en-US" sz="2000" dirty="0">
                <a:latin typeface="Huawei Sans" panose="020C0503030203020204" pitchFamily="34" charset="0"/>
              </a:rPr>
              <a:t>GRE tunnel security relies on the following technologies:</a:t>
            </a:r>
            <a:endParaRPr lang="en-US" altLang="zh-CN" sz="2000" dirty="0">
              <a:latin typeface="Huawei Sans" panose="020C0503030203020204" pitchFamily="34" charset="0"/>
            </a:endParaRPr>
          </a:p>
          <a:p>
            <a:pPr marL="628650" lvl="1" indent="-323850" algn="l"/>
            <a:r>
              <a:rPr lang="en-US" sz="1800" dirty="0">
                <a:latin typeface="Huawei Sans" panose="020C0503030203020204" pitchFamily="34" charset="0"/>
              </a:rPr>
              <a:t>IPsec is used to encrypt GRE tunnel data.</a:t>
            </a:r>
            <a:endParaRPr lang="en-US" altLang="zh-CN" sz="1800" dirty="0">
              <a:latin typeface="Huawei Sans" panose="020C0503030203020204" pitchFamily="34" charset="0"/>
            </a:endParaRPr>
          </a:p>
          <a:p>
            <a:pPr marL="628650" lvl="1" indent="-323850" algn="l"/>
            <a:r>
              <a:rPr lang="en-US" sz="1800" dirty="0">
                <a:latin typeface="Huawei Sans" panose="020C0503030203020204" pitchFamily="34" charset="0"/>
              </a:rPr>
              <a:t>GRE data verification is used to ensure that data in the GRE tunnel is not tampered with.</a:t>
            </a:r>
            <a:endParaRPr lang="en-US" altLang="zh-CN" sz="1800" dirty="0">
              <a:latin typeface="Huawei Sans" panose="020C0503030203020204" pitchFamily="34" charset="0"/>
            </a:endParaRPr>
          </a:p>
          <a:p>
            <a:pPr marL="628650" lvl="1" indent="-323850" algn="l"/>
            <a:r>
              <a:rPr lang="en-US" sz="1800" dirty="0">
                <a:latin typeface="Huawei Sans" panose="020C0503030203020204" pitchFamily="34" charset="0"/>
              </a:rPr>
              <a:t>The GRE key is used to control setup of a GRE tunnel between sites.</a:t>
            </a:r>
          </a:p>
        </p:txBody>
      </p:sp>
    </p:spTree>
    <p:extLst>
      <p:ext uri="{BB962C8B-B14F-4D97-AF65-F5344CB8AC3E}">
        <p14:creationId xmlns:p14="http://schemas.microsoft.com/office/powerpoint/2010/main" val="282949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bwMode="gray"/>
        <p:txBody>
          <a:bodyPr/>
          <a:lstStyle/>
          <a:p>
            <a:r>
              <a:rPr lang="en-US" dirty="0">
                <a:latin typeface="Huawei Sans" panose="020C0503030203020204" pitchFamily="34" charset="0"/>
              </a:rPr>
              <a:t>Upon completion of this course, you will be able to:</a:t>
            </a:r>
          </a:p>
          <a:p>
            <a:pPr marL="654050" lvl="1" indent="-330200"/>
            <a:r>
              <a:rPr lang="en-US" dirty="0">
                <a:latin typeface="Huawei Sans" panose="020C0503030203020204" pitchFamily="34" charset="0"/>
              </a:rPr>
              <a:t>Describe basic concepts of tunnels.</a:t>
            </a:r>
          </a:p>
          <a:p>
            <a:pPr marL="654050" lvl="1" indent="-330200"/>
            <a:r>
              <a:rPr lang="en-US" dirty="0">
                <a:latin typeface="Huawei Sans" panose="020C0503030203020204" pitchFamily="34" charset="0"/>
              </a:rPr>
              <a:t>Describe fundamentals of GRE.</a:t>
            </a:r>
            <a:endParaRPr lang="en-US" altLang="zh-CN" dirty="0">
              <a:latin typeface="Huawei Sans" panose="020C0503030203020204" pitchFamily="34" charset="0"/>
            </a:endParaRPr>
          </a:p>
          <a:p>
            <a:pPr marL="654050" lvl="1" indent="-330200"/>
            <a:r>
              <a:rPr lang="en-US" dirty="0">
                <a:latin typeface="Huawei Sans" panose="020C0503030203020204" pitchFamily="34" charset="0"/>
              </a:rPr>
              <a:t>Describe basic security mechanisms of GRE.</a:t>
            </a:r>
          </a:p>
          <a:p>
            <a:pPr marL="654050" lvl="1" indent="-330200"/>
            <a:r>
              <a:rPr lang="en-US" dirty="0">
                <a:latin typeface="Huawei Sans" panose="020C0503030203020204" pitchFamily="34" charset="0"/>
              </a:rPr>
              <a:t>Describe application scenarios of GRE.</a:t>
            </a:r>
            <a:endParaRPr lang="en-US" altLang="zh-CN" dirty="0">
              <a:latin typeface="Huawei Sans" panose="020C0503030203020204" pitchFamily="34" charset="0"/>
            </a:endParaRPr>
          </a:p>
          <a:p>
            <a:pPr marL="654050" lvl="1" indent="-330200"/>
            <a:r>
              <a:rPr lang="en-US" dirty="0">
                <a:latin typeface="Huawei Sans" panose="020C0503030203020204" pitchFamily="34" charset="0"/>
              </a:rPr>
              <a:t>Complete basic GRE configuration. </a:t>
            </a:r>
          </a:p>
        </p:txBody>
      </p:sp>
    </p:spTree>
    <p:extLst>
      <p:ext uri="{BB962C8B-B14F-4D97-AF65-F5344CB8AC3E}">
        <p14:creationId xmlns:p14="http://schemas.microsoft.com/office/powerpoint/2010/main" val="57551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bwMode="gray">
          <a:prstGeom prst="rect">
            <a:avLst/>
          </a:prstGeom>
        </p:spPr>
        <p:txBody>
          <a:bodyPr/>
          <a:lstStyle/>
          <a:p>
            <a:r>
              <a:rPr lang="en-US" b="1" dirty="0">
                <a:latin typeface="Huawei Sans" panose="020C0503030203020204" pitchFamily="34" charset="0"/>
              </a:rPr>
              <a:t>GRE Fundamentals</a:t>
            </a:r>
            <a:endParaRPr lang="en-US" altLang="zh-CN" b="1" dirty="0">
              <a:latin typeface="Huawei Sans" panose="020C0503030203020204" pitchFamily="34" charset="0"/>
            </a:endParaRPr>
          </a:p>
          <a:p>
            <a:r>
              <a:rPr lang="en-US" dirty="0">
                <a:solidFill>
                  <a:schemeClr val="bg1">
                    <a:lumMod val="50000"/>
                  </a:schemeClr>
                </a:solidFill>
                <a:latin typeface="Huawei Sans" panose="020C0503030203020204" pitchFamily="34" charset="0"/>
              </a:rPr>
              <a:t>GRE Security Mechanisms</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GRE Application Scenarios</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GRE Configuration</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428821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189A7C-3463-41FD-AB59-B6FE1E101D37}"/>
              </a:ext>
            </a:extLst>
          </p:cNvPr>
          <p:cNvSpPr>
            <a:spLocks noGrp="1"/>
          </p:cNvSpPr>
          <p:nvPr>
            <p:ph type="title"/>
          </p:nvPr>
        </p:nvSpPr>
        <p:spPr bwMode="gray"/>
        <p:txBody>
          <a:bodyPr/>
          <a:lstStyle/>
          <a:p>
            <a:pPr fontAlgn="ctr"/>
            <a:r>
              <a:rPr lang="en-US" dirty="0">
                <a:latin typeface="Huawei Sans" panose="020C0503030203020204" pitchFamily="34" charset="0"/>
              </a:rPr>
              <a:t>GRE Background</a:t>
            </a:r>
          </a:p>
        </p:txBody>
      </p:sp>
      <p:sp>
        <p:nvSpPr>
          <p:cNvPr id="4" name="Text Placeholder 3">
            <a:extLst>
              <a:ext uri="{FF2B5EF4-FFF2-40B4-BE49-F238E27FC236}">
                <a16:creationId xmlns:a16="http://schemas.microsoft.com/office/drawing/2014/main" id="{BC7BFAC4-D81E-4A6C-8F5D-6526B2B790C6}"/>
              </a:ext>
            </a:extLst>
          </p:cNvPr>
          <p:cNvSpPr>
            <a:spLocks noGrp="1"/>
          </p:cNvSpPr>
          <p:nvPr>
            <p:ph type="body" sz="quarter" idx="10"/>
          </p:nvPr>
        </p:nvSpPr>
        <p:spPr bwMode="gray">
          <a:xfrm>
            <a:off x="455612" y="1052514"/>
            <a:ext cx="11256963" cy="4875042"/>
          </a:xfrm>
        </p:spPr>
        <p:txBody>
          <a:bodyPr/>
          <a:lstStyle/>
          <a:p>
            <a:pPr algn="l"/>
            <a:r>
              <a:rPr lang="en-US" sz="1100" dirty="0">
                <a:latin typeface="Huawei Sans" panose="020C0503030203020204" pitchFamily="34" charset="0"/>
              </a:rPr>
              <a:t>With the development of enterprises, more and more enterprises need to communicate between branches and headquarters. Private lines (such as MPLS and SDH/MSTP private lines) need to be leased for communication between the headquarters and branches. However, private lines are expensive. For small- and medium-sized enterprises or cross-border companies, the cost is high.</a:t>
            </a:r>
          </a:p>
          <a:p>
            <a:pPr algn="l"/>
            <a:r>
              <a:rPr lang="en-US" sz="1100" dirty="0">
                <a:latin typeface="Huawei Sans" panose="020C0503030203020204" pitchFamily="34" charset="0"/>
              </a:rPr>
              <a:t>With the development of the Internet, the Internet has sufficient bandwidth and coverage. Therefore, it is more feasible to implement communication on the intranet between the headquarters and branches through the Internet. GRE is proposed in this background.</a:t>
            </a:r>
            <a:endParaRPr lang="en-US" altLang="zh-CN" sz="1100" dirty="0">
              <a:latin typeface="Huawei Sans" panose="020C0503030203020204" pitchFamily="34" charset="0"/>
            </a:endParaRPr>
          </a:p>
          <a:p>
            <a:pPr algn="l"/>
            <a:r>
              <a:rPr lang="en-US" sz="1100" dirty="0">
                <a:latin typeface="Huawei Sans" panose="020C0503030203020204" pitchFamily="34" charset="0"/>
              </a:rPr>
              <a:t>Through GRE tunnels, the enterprise network can be established between the branch and headquarters based on the Internet.</a:t>
            </a:r>
          </a:p>
        </p:txBody>
      </p:sp>
      <p:grpSp>
        <p:nvGrpSpPr>
          <p:cNvPr id="53" name="Group 52">
            <a:extLst>
              <a:ext uri="{FF2B5EF4-FFF2-40B4-BE49-F238E27FC236}">
                <a16:creationId xmlns:a16="http://schemas.microsoft.com/office/drawing/2014/main" id="{10BEAF44-6DBF-4740-89C9-827656CA522C}"/>
              </a:ext>
            </a:extLst>
          </p:cNvPr>
          <p:cNvGrpSpPr/>
          <p:nvPr/>
        </p:nvGrpSpPr>
        <p:grpSpPr bwMode="gray">
          <a:xfrm>
            <a:off x="4927307" y="2785590"/>
            <a:ext cx="6807379" cy="3376404"/>
            <a:chOff x="2963652" y="2903982"/>
            <a:chExt cx="6807379" cy="3376404"/>
          </a:xfrm>
        </p:grpSpPr>
        <p:sp>
          <p:nvSpPr>
            <p:cNvPr id="5" name="梯形 41">
              <a:extLst>
                <a:ext uri="{FF2B5EF4-FFF2-40B4-BE49-F238E27FC236}">
                  <a16:creationId xmlns:a16="http://schemas.microsoft.com/office/drawing/2014/main" id="{77EA1B3D-1ECD-4A87-BB66-D82C7EC89F56}"/>
                </a:ext>
              </a:extLst>
            </p:cNvPr>
            <p:cNvSpPr/>
            <p:nvPr/>
          </p:nvSpPr>
          <p:spPr bwMode="gray">
            <a:xfrm>
              <a:off x="2963652" y="4185084"/>
              <a:ext cx="6532856" cy="2095302"/>
            </a:xfrm>
            <a:prstGeom prst="trapezoid">
              <a:avLst>
                <a:gd name="adj" fmla="val 75739"/>
              </a:avLst>
            </a:prstGeom>
            <a:gradFill>
              <a:gsLst>
                <a:gs pos="0">
                  <a:schemeClr val="accent1">
                    <a:lumMod val="5000"/>
                    <a:lumOff val="95000"/>
                  </a:schemeClr>
                </a:gs>
                <a:gs pos="100000">
                  <a:srgbClr val="94DAE2">
                    <a:alpha val="50000"/>
                  </a:srgbClr>
                </a:gs>
              </a:gsLst>
              <a:lin ang="5400000" scaled="1"/>
            </a:gra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 name="图片 31">
              <a:extLst>
                <a:ext uri="{FF2B5EF4-FFF2-40B4-BE49-F238E27FC236}">
                  <a16:creationId xmlns:a16="http://schemas.microsoft.com/office/drawing/2014/main" id="{BDCD49D3-8C88-4438-8027-4DCA3886B6CE}"/>
                </a:ext>
              </a:extLst>
            </p:cNvPr>
            <p:cNvPicPr>
              <a:picLocks noChangeAspect="1"/>
            </p:cNvPicPr>
            <p:nvPr/>
          </p:nvPicPr>
          <p:blipFill>
            <a:blip r:embed="rId3">
              <a:duotone>
                <a:schemeClr val="accent5">
                  <a:shade val="45000"/>
                  <a:satMod val="135000"/>
                </a:schemeClr>
                <a:prstClr val="white"/>
              </a:duotone>
            </a:blip>
            <a:stretch>
              <a:fillRect/>
            </a:stretch>
          </p:blipFill>
          <p:spPr bwMode="gray">
            <a:xfrm>
              <a:off x="4997285" y="4928228"/>
              <a:ext cx="466668" cy="389308"/>
            </a:xfrm>
            <a:prstGeom prst="rect">
              <a:avLst/>
            </a:prstGeom>
          </p:spPr>
        </p:pic>
        <p:pic>
          <p:nvPicPr>
            <p:cNvPr id="7" name="图片 31">
              <a:extLst>
                <a:ext uri="{FF2B5EF4-FFF2-40B4-BE49-F238E27FC236}">
                  <a16:creationId xmlns:a16="http://schemas.microsoft.com/office/drawing/2014/main" id="{50B96E5A-71C0-47B8-AC29-227B18E76FD3}"/>
                </a:ext>
              </a:extLst>
            </p:cNvPr>
            <p:cNvPicPr>
              <a:picLocks noChangeAspect="1"/>
            </p:cNvPicPr>
            <p:nvPr/>
          </p:nvPicPr>
          <p:blipFill>
            <a:blip r:embed="rId3">
              <a:duotone>
                <a:schemeClr val="accent5">
                  <a:shade val="45000"/>
                  <a:satMod val="135000"/>
                </a:schemeClr>
                <a:prstClr val="white"/>
              </a:duotone>
            </a:blip>
            <a:stretch>
              <a:fillRect/>
            </a:stretch>
          </p:blipFill>
          <p:spPr bwMode="gray">
            <a:xfrm>
              <a:off x="4250368" y="5788239"/>
              <a:ext cx="466668" cy="389308"/>
            </a:xfrm>
            <a:prstGeom prst="rect">
              <a:avLst/>
            </a:prstGeom>
          </p:spPr>
        </p:pic>
        <p:pic>
          <p:nvPicPr>
            <p:cNvPr id="8" name="图片 25">
              <a:extLst>
                <a:ext uri="{FF2B5EF4-FFF2-40B4-BE49-F238E27FC236}">
                  <a16:creationId xmlns:a16="http://schemas.microsoft.com/office/drawing/2014/main" id="{45321924-D742-4FAC-B176-F1B07A9E91FD}"/>
                </a:ext>
              </a:extLst>
            </p:cNvPr>
            <p:cNvPicPr>
              <a:picLocks noChangeAspect="1"/>
            </p:cNvPicPr>
            <p:nvPr/>
          </p:nvPicPr>
          <p:blipFill>
            <a:blip r:embed="rId3">
              <a:duotone>
                <a:schemeClr val="accent5">
                  <a:shade val="45000"/>
                  <a:satMod val="135000"/>
                </a:schemeClr>
                <a:prstClr val="white"/>
              </a:duotone>
            </a:blip>
            <a:stretch>
              <a:fillRect/>
            </a:stretch>
          </p:blipFill>
          <p:spPr bwMode="gray">
            <a:xfrm>
              <a:off x="7243832" y="5320622"/>
              <a:ext cx="466668" cy="389308"/>
            </a:xfrm>
            <a:prstGeom prst="rect">
              <a:avLst/>
            </a:prstGeom>
          </p:spPr>
        </p:pic>
        <p:pic>
          <p:nvPicPr>
            <p:cNvPr id="9" name="图片 31">
              <a:extLst>
                <a:ext uri="{FF2B5EF4-FFF2-40B4-BE49-F238E27FC236}">
                  <a16:creationId xmlns:a16="http://schemas.microsoft.com/office/drawing/2014/main" id="{5C321492-0D12-4A2C-924B-4B20E76A4BB8}"/>
                </a:ext>
              </a:extLst>
            </p:cNvPr>
            <p:cNvPicPr>
              <a:picLocks noChangeAspect="1"/>
            </p:cNvPicPr>
            <p:nvPr/>
          </p:nvPicPr>
          <p:blipFill>
            <a:blip r:embed="rId3">
              <a:duotone>
                <a:schemeClr val="accent5">
                  <a:shade val="45000"/>
                  <a:satMod val="135000"/>
                </a:schemeClr>
                <a:prstClr val="white"/>
              </a:duotone>
            </a:blip>
            <a:stretch>
              <a:fillRect/>
            </a:stretch>
          </p:blipFill>
          <p:spPr bwMode="gray">
            <a:xfrm>
              <a:off x="6385815" y="4473116"/>
              <a:ext cx="466668" cy="389308"/>
            </a:xfrm>
            <a:prstGeom prst="rect">
              <a:avLst/>
            </a:prstGeom>
          </p:spPr>
        </p:pic>
        <p:sp>
          <p:nvSpPr>
            <p:cNvPr id="10" name="Freeform 159">
              <a:extLst>
                <a:ext uri="{FF2B5EF4-FFF2-40B4-BE49-F238E27FC236}">
                  <a16:creationId xmlns:a16="http://schemas.microsoft.com/office/drawing/2014/main" id="{CCD5315C-80AE-4210-B801-6B527AD9F5AA}"/>
                </a:ext>
              </a:extLst>
            </p:cNvPr>
            <p:cNvSpPr/>
            <p:nvPr/>
          </p:nvSpPr>
          <p:spPr bwMode="gray">
            <a:xfrm flipH="1">
              <a:off x="5237675" y="5139968"/>
              <a:ext cx="1914727" cy="100088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rgbClr val="EC7061"/>
                  </a:solidFill>
                  <a:latin typeface="Huawei Sans" panose="020C0503030203020204" pitchFamily="34" charset="0"/>
                </a:rPr>
                <a:t>Internet</a:t>
              </a:r>
            </a:p>
          </p:txBody>
        </p:sp>
        <p:pic>
          <p:nvPicPr>
            <p:cNvPr id="11" name="图片 86">
              <a:extLst>
                <a:ext uri="{FF2B5EF4-FFF2-40B4-BE49-F238E27FC236}">
                  <a16:creationId xmlns:a16="http://schemas.microsoft.com/office/drawing/2014/main" id="{C3E2DC51-07B4-440C-96A8-C6A2BD82A66C}"/>
                </a:ext>
              </a:extLst>
            </p:cNvPr>
            <p:cNvPicPr>
              <a:picLocks/>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745960" y="5153790"/>
              <a:ext cx="391752" cy="321237"/>
            </a:xfrm>
            <a:prstGeom prst="rect">
              <a:avLst/>
            </a:prstGeom>
          </p:spPr>
        </p:pic>
        <p:pic>
          <p:nvPicPr>
            <p:cNvPr id="12" name="Picture 12" descr="E:\2016.01\1.12 扁平化图标\蓝色\AR-蓝色最新-40.png">
              <a:extLst>
                <a:ext uri="{FF2B5EF4-FFF2-40B4-BE49-F238E27FC236}">
                  <a16:creationId xmlns:a16="http://schemas.microsoft.com/office/drawing/2014/main" id="{3CFB30E3-3FF0-47F1-92A0-7F476A688CCE}"/>
                </a:ext>
              </a:extLst>
            </p:cNvPr>
            <p:cNvPicPr>
              <a:picLocks noChangeAspect="1" noChangeArrowheads="1"/>
            </p:cNvPicPr>
            <p:nvPr/>
          </p:nvPicPr>
          <p:blipFill>
            <a:blip r:embed="rId5" cstate="print">
              <a:duotone>
                <a:schemeClr val="accent5">
                  <a:shade val="45000"/>
                  <a:satMod val="135000"/>
                </a:schemeClr>
                <a:prstClr val="white"/>
              </a:duotone>
            </a:blip>
            <a:srcRect/>
            <a:stretch>
              <a:fillRect/>
            </a:stretch>
          </p:blipFill>
          <p:spPr bwMode="gray">
            <a:xfrm>
              <a:off x="5966260" y="5762393"/>
              <a:ext cx="392039" cy="320760"/>
            </a:xfrm>
            <a:prstGeom prst="rect">
              <a:avLst/>
            </a:prstGeom>
            <a:noFill/>
          </p:spPr>
        </p:pic>
        <p:pic>
          <p:nvPicPr>
            <p:cNvPr id="13" name="图片 8" descr="DSLAM-蓝.png">
              <a:extLst>
                <a:ext uri="{FF2B5EF4-FFF2-40B4-BE49-F238E27FC236}">
                  <a16:creationId xmlns:a16="http://schemas.microsoft.com/office/drawing/2014/main" id="{C3072614-01D0-437B-B009-D00B4E17B0E7}"/>
                </a:ext>
              </a:extLst>
            </p:cNvPr>
            <p:cNvPicPr>
              <a:picLocks noChangeAspect="1"/>
            </p:cNvPicPr>
            <p:nvPr/>
          </p:nvPicPr>
          <p:blipFill>
            <a:blip r:embed="rId6" cstate="print">
              <a:duotone>
                <a:schemeClr val="accent5">
                  <a:shade val="45000"/>
                  <a:satMod val="135000"/>
                </a:schemeClr>
                <a:prstClr val="white"/>
              </a:duotone>
            </a:blip>
            <a:stretch>
              <a:fillRect/>
            </a:stretch>
          </p:blipFill>
          <p:spPr bwMode="gray">
            <a:xfrm>
              <a:off x="5363021" y="5762393"/>
              <a:ext cx="392042" cy="320760"/>
            </a:xfrm>
            <a:prstGeom prst="rect">
              <a:avLst/>
            </a:prstGeom>
          </p:spPr>
        </p:pic>
        <p:pic>
          <p:nvPicPr>
            <p:cNvPr id="14" name="图片 1118">
              <a:extLst>
                <a:ext uri="{FF2B5EF4-FFF2-40B4-BE49-F238E27FC236}">
                  <a16:creationId xmlns:a16="http://schemas.microsoft.com/office/drawing/2014/main" id="{2D7276A7-2A70-4ACD-8BFC-2A25EBB3E260}"/>
                </a:ext>
              </a:extLst>
            </p:cNvPr>
            <p:cNvPicPr>
              <a:picLocks noChangeAspect="1"/>
            </p:cNvPicPr>
            <p:nvPr/>
          </p:nvPicPr>
          <p:blipFill>
            <a:blip r:embed="rId7">
              <a:duotone>
                <a:schemeClr val="accent5">
                  <a:shade val="45000"/>
                  <a:satMod val="135000"/>
                </a:schemeClr>
                <a:prstClr val="white"/>
              </a:duotone>
            </a:blip>
            <a:stretch>
              <a:fillRect/>
            </a:stretch>
          </p:blipFill>
          <p:spPr bwMode="gray">
            <a:xfrm>
              <a:off x="6591034" y="5741901"/>
              <a:ext cx="450745" cy="361743"/>
            </a:xfrm>
            <a:prstGeom prst="rect">
              <a:avLst/>
            </a:prstGeom>
          </p:spPr>
        </p:pic>
        <p:cxnSp>
          <p:nvCxnSpPr>
            <p:cNvPr id="15" name="直接连接符 133">
              <a:extLst>
                <a:ext uri="{FF2B5EF4-FFF2-40B4-BE49-F238E27FC236}">
                  <a16:creationId xmlns:a16="http://schemas.microsoft.com/office/drawing/2014/main" id="{A4FBB5CE-9A65-42F8-BC5F-15ED84476097}"/>
                </a:ext>
              </a:extLst>
            </p:cNvPr>
            <p:cNvCxnSpPr>
              <a:stCxn id="7" idx="3"/>
              <a:endCxn id="10" idx="21"/>
            </p:cNvCxnSpPr>
            <p:nvPr/>
          </p:nvCxnSpPr>
          <p:spPr bwMode="gray">
            <a:xfrm flipV="1">
              <a:off x="4717036" y="5841684"/>
              <a:ext cx="520639" cy="141209"/>
            </a:xfrm>
            <a:prstGeom prst="line">
              <a:avLst/>
            </a:prstGeom>
            <a:ln w="19050">
              <a:solidFill>
                <a:schemeClr val="bg1">
                  <a:lumMod val="50000"/>
                </a:schemeClr>
              </a:solidFill>
            </a:ln>
          </p:spPr>
          <p:style>
            <a:lnRef idx="3">
              <a:schemeClr val="dk1"/>
            </a:lnRef>
            <a:fillRef idx="0">
              <a:schemeClr val="dk1"/>
            </a:fillRef>
            <a:effectRef idx="2">
              <a:schemeClr val="dk1"/>
            </a:effectRef>
            <a:fontRef idx="minor">
              <a:schemeClr val="tx1"/>
            </a:fontRef>
          </p:style>
        </p:cxnSp>
        <p:cxnSp>
          <p:nvCxnSpPr>
            <p:cNvPr id="16" name="直接连接符 133">
              <a:extLst>
                <a:ext uri="{FF2B5EF4-FFF2-40B4-BE49-F238E27FC236}">
                  <a16:creationId xmlns:a16="http://schemas.microsoft.com/office/drawing/2014/main" id="{B222B669-5CAA-4D9B-871E-A8EB9E9D6B95}"/>
                </a:ext>
              </a:extLst>
            </p:cNvPr>
            <p:cNvCxnSpPr>
              <a:stCxn id="6" idx="3"/>
              <a:endCxn id="10" idx="24"/>
            </p:cNvCxnSpPr>
            <p:nvPr/>
          </p:nvCxnSpPr>
          <p:spPr bwMode="gray">
            <a:xfrm>
              <a:off x="5463953" y="5122882"/>
              <a:ext cx="60111" cy="398904"/>
            </a:xfrm>
            <a:prstGeom prst="line">
              <a:avLst/>
            </a:prstGeom>
            <a:ln w="19050">
              <a:solidFill>
                <a:schemeClr val="bg1">
                  <a:lumMod val="50000"/>
                </a:schemeClr>
              </a:solidFill>
            </a:ln>
          </p:spPr>
          <p:style>
            <a:lnRef idx="3">
              <a:schemeClr val="dk1"/>
            </a:lnRef>
            <a:fillRef idx="0">
              <a:schemeClr val="dk1"/>
            </a:fillRef>
            <a:effectRef idx="2">
              <a:schemeClr val="dk1"/>
            </a:effectRef>
            <a:fontRef idx="minor">
              <a:schemeClr val="tx1"/>
            </a:fontRef>
          </p:style>
        </p:cxnSp>
        <p:cxnSp>
          <p:nvCxnSpPr>
            <p:cNvPr id="17" name="直接连接符 133">
              <a:extLst>
                <a:ext uri="{FF2B5EF4-FFF2-40B4-BE49-F238E27FC236}">
                  <a16:creationId xmlns:a16="http://schemas.microsoft.com/office/drawing/2014/main" id="{2E1D334D-D304-4AE8-9426-F36859F63066}"/>
                </a:ext>
              </a:extLst>
            </p:cNvPr>
            <p:cNvCxnSpPr>
              <a:stCxn id="9" idx="2"/>
              <a:endCxn id="10" idx="1"/>
            </p:cNvCxnSpPr>
            <p:nvPr/>
          </p:nvCxnSpPr>
          <p:spPr bwMode="gray">
            <a:xfrm flipH="1">
              <a:off x="6323602" y="4862424"/>
              <a:ext cx="295547" cy="417603"/>
            </a:xfrm>
            <a:prstGeom prst="line">
              <a:avLst/>
            </a:prstGeom>
            <a:ln w="19050">
              <a:solidFill>
                <a:schemeClr val="bg1">
                  <a:lumMod val="50000"/>
                </a:schemeClr>
              </a:solidFill>
            </a:ln>
          </p:spPr>
          <p:style>
            <a:lnRef idx="3">
              <a:schemeClr val="dk1"/>
            </a:lnRef>
            <a:fillRef idx="0">
              <a:schemeClr val="dk1"/>
            </a:fillRef>
            <a:effectRef idx="2">
              <a:schemeClr val="dk1"/>
            </a:effectRef>
            <a:fontRef idx="minor">
              <a:schemeClr val="tx1"/>
            </a:fontRef>
          </p:style>
        </p:cxnSp>
        <p:pic>
          <p:nvPicPr>
            <p:cNvPr id="18" name="图片 13" descr="开放网络-蓝.png">
              <a:extLst>
                <a:ext uri="{FF2B5EF4-FFF2-40B4-BE49-F238E27FC236}">
                  <a16:creationId xmlns:a16="http://schemas.microsoft.com/office/drawing/2014/main" id="{EAB068B9-C3B7-4C73-9BB3-4E4E21AC0A2C}"/>
                </a:ext>
              </a:extLst>
            </p:cNvPr>
            <p:cNvPicPr>
              <a:picLocks noChangeAspect="1"/>
            </p:cNvPicPr>
            <p:nvPr/>
          </p:nvPicPr>
          <p:blipFill>
            <a:blip r:embed="rId8" cstate="print">
              <a:duotone>
                <a:schemeClr val="accent5">
                  <a:shade val="45000"/>
                  <a:satMod val="135000"/>
                </a:schemeClr>
                <a:prstClr val="white"/>
              </a:duotone>
            </a:blip>
            <a:stretch>
              <a:fillRect/>
            </a:stretch>
          </p:blipFill>
          <p:spPr bwMode="gray">
            <a:xfrm>
              <a:off x="6351211" y="5150188"/>
              <a:ext cx="391752" cy="320760"/>
            </a:xfrm>
            <a:prstGeom prst="rect">
              <a:avLst/>
            </a:prstGeom>
          </p:spPr>
        </p:pic>
        <p:cxnSp>
          <p:nvCxnSpPr>
            <p:cNvPr id="19" name="直接连接符 133">
              <a:extLst>
                <a:ext uri="{FF2B5EF4-FFF2-40B4-BE49-F238E27FC236}">
                  <a16:creationId xmlns:a16="http://schemas.microsoft.com/office/drawing/2014/main" id="{A556CBDF-A617-4250-9258-69386C623BFC}"/>
                </a:ext>
              </a:extLst>
            </p:cNvPr>
            <p:cNvCxnSpPr>
              <a:stCxn id="8" idx="1"/>
              <a:endCxn id="10" idx="7"/>
            </p:cNvCxnSpPr>
            <p:nvPr/>
          </p:nvCxnSpPr>
          <p:spPr bwMode="gray">
            <a:xfrm flipH="1">
              <a:off x="6960257" y="5515276"/>
              <a:ext cx="283575" cy="15748"/>
            </a:xfrm>
            <a:prstGeom prst="line">
              <a:avLst/>
            </a:prstGeom>
            <a:ln w="19050">
              <a:solidFill>
                <a:schemeClr val="bg1">
                  <a:lumMod val="50000"/>
                </a:schemeClr>
              </a:solidFill>
            </a:ln>
          </p:spPr>
          <p:style>
            <a:lnRef idx="3">
              <a:schemeClr val="dk1"/>
            </a:lnRef>
            <a:fillRef idx="0">
              <a:schemeClr val="dk1"/>
            </a:fillRef>
            <a:effectRef idx="2">
              <a:schemeClr val="dk1"/>
            </a:effectRef>
            <a:fontRef idx="minor">
              <a:schemeClr val="tx1"/>
            </a:fontRef>
          </p:style>
        </p:cxnSp>
        <p:cxnSp>
          <p:nvCxnSpPr>
            <p:cNvPr id="20" name="直接连接符 133">
              <a:extLst>
                <a:ext uri="{FF2B5EF4-FFF2-40B4-BE49-F238E27FC236}">
                  <a16:creationId xmlns:a16="http://schemas.microsoft.com/office/drawing/2014/main" id="{A1CB8B64-EA89-4E92-B539-E1CF17150F59}"/>
                </a:ext>
              </a:extLst>
            </p:cNvPr>
            <p:cNvCxnSpPr>
              <a:cxnSpLocks/>
              <a:stCxn id="7" idx="0"/>
              <a:endCxn id="29" idx="2"/>
            </p:cNvCxnSpPr>
            <p:nvPr/>
          </p:nvCxnSpPr>
          <p:spPr bwMode="gray">
            <a:xfrm flipV="1">
              <a:off x="4483702" y="4949727"/>
              <a:ext cx="0" cy="838512"/>
            </a:xfrm>
            <a:prstGeom prst="line">
              <a:avLst/>
            </a:prstGeom>
            <a:ln w="12700">
              <a:prstDash val="dash"/>
            </a:ln>
          </p:spPr>
          <p:style>
            <a:lnRef idx="3">
              <a:schemeClr val="dk1"/>
            </a:lnRef>
            <a:fillRef idx="0">
              <a:schemeClr val="dk1"/>
            </a:fillRef>
            <a:effectRef idx="2">
              <a:schemeClr val="dk1"/>
            </a:effectRef>
            <a:fontRef idx="minor">
              <a:schemeClr val="tx1"/>
            </a:fontRef>
          </p:style>
        </p:cxnSp>
        <p:cxnSp>
          <p:nvCxnSpPr>
            <p:cNvPr id="21" name="直接连接符 133">
              <a:extLst>
                <a:ext uri="{FF2B5EF4-FFF2-40B4-BE49-F238E27FC236}">
                  <a16:creationId xmlns:a16="http://schemas.microsoft.com/office/drawing/2014/main" id="{C512D527-77D7-4F2F-831D-5BE88FF22840}"/>
                </a:ext>
              </a:extLst>
            </p:cNvPr>
            <p:cNvCxnSpPr>
              <a:stCxn id="6" idx="0"/>
              <a:endCxn id="26" idx="2"/>
            </p:cNvCxnSpPr>
            <p:nvPr/>
          </p:nvCxnSpPr>
          <p:spPr bwMode="gray">
            <a:xfrm flipV="1">
              <a:off x="5230619" y="4089716"/>
              <a:ext cx="0" cy="838512"/>
            </a:xfrm>
            <a:prstGeom prst="line">
              <a:avLst/>
            </a:prstGeom>
            <a:ln w="12700">
              <a:prstDash val="dash"/>
            </a:ln>
          </p:spPr>
          <p:style>
            <a:lnRef idx="3">
              <a:schemeClr val="dk1"/>
            </a:lnRef>
            <a:fillRef idx="0">
              <a:schemeClr val="dk1"/>
            </a:fillRef>
            <a:effectRef idx="2">
              <a:schemeClr val="dk1"/>
            </a:effectRef>
            <a:fontRef idx="minor">
              <a:schemeClr val="tx1"/>
            </a:fontRef>
          </p:style>
        </p:cxnSp>
        <p:cxnSp>
          <p:nvCxnSpPr>
            <p:cNvPr id="22" name="直接连接符 133">
              <a:extLst>
                <a:ext uri="{FF2B5EF4-FFF2-40B4-BE49-F238E27FC236}">
                  <a16:creationId xmlns:a16="http://schemas.microsoft.com/office/drawing/2014/main" id="{8307802C-D6C1-41A2-93AE-DD4FD28112E5}"/>
                </a:ext>
              </a:extLst>
            </p:cNvPr>
            <p:cNvCxnSpPr>
              <a:stCxn id="9" idx="0"/>
              <a:endCxn id="36" idx="2"/>
            </p:cNvCxnSpPr>
            <p:nvPr/>
          </p:nvCxnSpPr>
          <p:spPr bwMode="gray">
            <a:xfrm flipV="1">
              <a:off x="6619149" y="3634604"/>
              <a:ext cx="0" cy="838512"/>
            </a:xfrm>
            <a:prstGeom prst="line">
              <a:avLst/>
            </a:prstGeom>
            <a:ln w="12700">
              <a:prstDash val="dash"/>
            </a:ln>
          </p:spPr>
          <p:style>
            <a:lnRef idx="3">
              <a:schemeClr val="dk1"/>
            </a:lnRef>
            <a:fillRef idx="0">
              <a:schemeClr val="dk1"/>
            </a:fillRef>
            <a:effectRef idx="2">
              <a:schemeClr val="dk1"/>
            </a:effectRef>
            <a:fontRef idx="minor">
              <a:schemeClr val="tx1"/>
            </a:fontRef>
          </p:style>
        </p:cxnSp>
        <p:cxnSp>
          <p:nvCxnSpPr>
            <p:cNvPr id="23" name="直接连接符 133">
              <a:extLst>
                <a:ext uri="{FF2B5EF4-FFF2-40B4-BE49-F238E27FC236}">
                  <a16:creationId xmlns:a16="http://schemas.microsoft.com/office/drawing/2014/main" id="{D5BB64E2-1A5B-4626-B9FB-0079BE165670}"/>
                </a:ext>
              </a:extLst>
            </p:cNvPr>
            <p:cNvCxnSpPr>
              <a:stCxn id="8" idx="0"/>
              <a:endCxn id="32" idx="2"/>
            </p:cNvCxnSpPr>
            <p:nvPr/>
          </p:nvCxnSpPr>
          <p:spPr bwMode="gray">
            <a:xfrm flipV="1">
              <a:off x="7477166" y="4482110"/>
              <a:ext cx="0" cy="838512"/>
            </a:xfrm>
            <a:prstGeom prst="line">
              <a:avLst/>
            </a:prstGeom>
            <a:ln w="12700">
              <a:prstDash val="dash"/>
            </a:ln>
          </p:spPr>
          <p:style>
            <a:lnRef idx="3">
              <a:schemeClr val="dk1"/>
            </a:lnRef>
            <a:fillRef idx="0">
              <a:schemeClr val="dk1"/>
            </a:fillRef>
            <a:effectRef idx="2">
              <a:schemeClr val="dk1"/>
            </a:effectRef>
            <a:fontRef idx="minor">
              <a:schemeClr val="tx1"/>
            </a:fontRef>
          </p:style>
        </p:cxnSp>
        <p:sp>
          <p:nvSpPr>
            <p:cNvPr id="24" name="梯形 41">
              <a:extLst>
                <a:ext uri="{FF2B5EF4-FFF2-40B4-BE49-F238E27FC236}">
                  <a16:creationId xmlns:a16="http://schemas.microsoft.com/office/drawing/2014/main" id="{B72A3630-58FD-4C86-906C-5D2172B45AB1}"/>
                </a:ext>
              </a:extLst>
            </p:cNvPr>
            <p:cNvSpPr/>
            <p:nvPr/>
          </p:nvSpPr>
          <p:spPr bwMode="gray">
            <a:xfrm>
              <a:off x="2963652" y="3427584"/>
              <a:ext cx="6532856" cy="1774451"/>
            </a:xfrm>
            <a:prstGeom prst="trapezoid">
              <a:avLst>
                <a:gd name="adj" fmla="val 75739"/>
              </a:avLst>
            </a:prstGeom>
            <a:gradFill>
              <a:gsLst>
                <a:gs pos="0">
                  <a:schemeClr val="accent1">
                    <a:lumMod val="5000"/>
                    <a:lumOff val="95000"/>
                  </a:schemeClr>
                </a:gs>
                <a:gs pos="100000">
                  <a:srgbClr val="94DAE2">
                    <a:alpha val="50000"/>
                  </a:srgbClr>
                </a:gs>
              </a:gsLst>
              <a:lin ang="5400000" scaled="1"/>
            </a:gradFill>
            <a:ln>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5" name="Freeform 159">
              <a:extLst>
                <a:ext uri="{FF2B5EF4-FFF2-40B4-BE49-F238E27FC236}">
                  <a16:creationId xmlns:a16="http://schemas.microsoft.com/office/drawing/2014/main" id="{5FD9B57C-CFAF-4A2A-8464-DFBB73F5F776}"/>
                </a:ext>
              </a:extLst>
            </p:cNvPr>
            <p:cNvSpPr/>
            <p:nvPr/>
          </p:nvSpPr>
          <p:spPr bwMode="gray">
            <a:xfrm flipH="1">
              <a:off x="4247459" y="3577164"/>
              <a:ext cx="906938" cy="47408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rtlCol="0" anchor="ctr">
              <a:noAutofit/>
            </a:bodyPr>
            <a:lstStyle/>
            <a:p>
              <a:pPr algn="ctr" fontAlgn="ctr"/>
              <a:r>
                <a:rPr lang="en-US" sz="1100" dirty="0">
                  <a:solidFill>
                    <a:srgbClr val="000000"/>
                  </a:solidFill>
                  <a:latin typeface="Huawei Sans" panose="020C0503030203020204" pitchFamily="34" charset="0"/>
                </a:rPr>
                <a:t>Branch site</a:t>
              </a:r>
            </a:p>
          </p:txBody>
        </p:sp>
        <p:pic>
          <p:nvPicPr>
            <p:cNvPr id="26" name="图片 31">
              <a:extLst>
                <a:ext uri="{FF2B5EF4-FFF2-40B4-BE49-F238E27FC236}">
                  <a16:creationId xmlns:a16="http://schemas.microsoft.com/office/drawing/2014/main" id="{14E42D21-19D3-4FC6-AB46-C07730436459}"/>
                </a:ext>
              </a:extLst>
            </p:cNvPr>
            <p:cNvPicPr>
              <a:picLocks noChangeAspect="1"/>
            </p:cNvPicPr>
            <p:nvPr/>
          </p:nvPicPr>
          <p:blipFill>
            <a:blip r:embed="rId3"/>
            <a:stretch>
              <a:fillRect/>
            </a:stretch>
          </p:blipFill>
          <p:spPr bwMode="gray">
            <a:xfrm>
              <a:off x="4997285" y="3700408"/>
              <a:ext cx="466668" cy="389308"/>
            </a:xfrm>
            <a:prstGeom prst="rect">
              <a:avLst/>
            </a:prstGeom>
          </p:spPr>
        </p:pic>
        <p:pic>
          <p:nvPicPr>
            <p:cNvPr id="27" name="图片 51" descr="交换机.png">
              <a:extLst>
                <a:ext uri="{FF2B5EF4-FFF2-40B4-BE49-F238E27FC236}">
                  <a16:creationId xmlns:a16="http://schemas.microsoft.com/office/drawing/2014/main" id="{76FD2991-3A76-443E-BCA0-90C7A41B82F7}"/>
                </a:ext>
              </a:extLst>
            </p:cNvPr>
            <p:cNvPicPr>
              <a:picLocks noChangeAspect="1"/>
            </p:cNvPicPr>
            <p:nvPr/>
          </p:nvPicPr>
          <p:blipFill>
            <a:blip r:embed="rId9" cstate="print"/>
            <a:stretch>
              <a:fillRect/>
            </a:stretch>
          </p:blipFill>
          <p:spPr bwMode="gray">
            <a:xfrm>
              <a:off x="4492346" y="3359094"/>
              <a:ext cx="417163" cy="341314"/>
            </a:xfrm>
            <a:prstGeom prst="rect">
              <a:avLst/>
            </a:prstGeom>
          </p:spPr>
        </p:pic>
        <p:sp>
          <p:nvSpPr>
            <p:cNvPr id="28" name="Freeform 159">
              <a:extLst>
                <a:ext uri="{FF2B5EF4-FFF2-40B4-BE49-F238E27FC236}">
                  <a16:creationId xmlns:a16="http://schemas.microsoft.com/office/drawing/2014/main" id="{5EF90E09-6D2D-40F7-9075-CD7F5871A21C}"/>
                </a:ext>
              </a:extLst>
            </p:cNvPr>
            <p:cNvSpPr/>
            <p:nvPr/>
          </p:nvSpPr>
          <p:spPr bwMode="gray">
            <a:xfrm flipH="1">
              <a:off x="3500542" y="4437175"/>
              <a:ext cx="906938" cy="47408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rtlCol="0" anchor="ctr">
              <a:noAutofit/>
            </a:bodyPr>
            <a:lstStyle/>
            <a:p>
              <a:pPr algn="ctr" fontAlgn="ctr"/>
              <a:r>
                <a:rPr lang="en-US" sz="1100" dirty="0">
                  <a:solidFill>
                    <a:srgbClr val="000000"/>
                  </a:solidFill>
                  <a:latin typeface="Huawei Sans" panose="020C0503030203020204" pitchFamily="34" charset="0"/>
                </a:rPr>
                <a:t>Branch site</a:t>
              </a:r>
            </a:p>
          </p:txBody>
        </p:sp>
        <p:pic>
          <p:nvPicPr>
            <p:cNvPr id="29" name="图片 31">
              <a:extLst>
                <a:ext uri="{FF2B5EF4-FFF2-40B4-BE49-F238E27FC236}">
                  <a16:creationId xmlns:a16="http://schemas.microsoft.com/office/drawing/2014/main" id="{9AB25B28-5DCC-4C25-82AF-3EAA4FAC4AEE}"/>
                </a:ext>
              </a:extLst>
            </p:cNvPr>
            <p:cNvPicPr>
              <a:picLocks noChangeAspect="1"/>
            </p:cNvPicPr>
            <p:nvPr/>
          </p:nvPicPr>
          <p:blipFill>
            <a:blip r:embed="rId3"/>
            <a:stretch>
              <a:fillRect/>
            </a:stretch>
          </p:blipFill>
          <p:spPr bwMode="gray">
            <a:xfrm>
              <a:off x="4250368" y="4560419"/>
              <a:ext cx="466668" cy="389308"/>
            </a:xfrm>
            <a:prstGeom prst="rect">
              <a:avLst/>
            </a:prstGeom>
          </p:spPr>
        </p:pic>
        <p:pic>
          <p:nvPicPr>
            <p:cNvPr id="30" name="图片 51" descr="交换机.png">
              <a:extLst>
                <a:ext uri="{FF2B5EF4-FFF2-40B4-BE49-F238E27FC236}">
                  <a16:creationId xmlns:a16="http://schemas.microsoft.com/office/drawing/2014/main" id="{89DBE1DA-41FA-4DF6-994C-C84C387E886C}"/>
                </a:ext>
              </a:extLst>
            </p:cNvPr>
            <p:cNvPicPr>
              <a:picLocks noChangeAspect="1"/>
            </p:cNvPicPr>
            <p:nvPr/>
          </p:nvPicPr>
          <p:blipFill>
            <a:blip r:embed="rId9" cstate="print"/>
            <a:stretch>
              <a:fillRect/>
            </a:stretch>
          </p:blipFill>
          <p:spPr bwMode="gray">
            <a:xfrm>
              <a:off x="3745429" y="4219105"/>
              <a:ext cx="417163" cy="341314"/>
            </a:xfrm>
            <a:prstGeom prst="rect">
              <a:avLst/>
            </a:prstGeom>
          </p:spPr>
        </p:pic>
        <p:sp>
          <p:nvSpPr>
            <p:cNvPr id="31" name="Freeform 159">
              <a:extLst>
                <a:ext uri="{FF2B5EF4-FFF2-40B4-BE49-F238E27FC236}">
                  <a16:creationId xmlns:a16="http://schemas.microsoft.com/office/drawing/2014/main" id="{E8A9402F-90FD-4AE8-BD8D-2D1D05195859}"/>
                </a:ext>
              </a:extLst>
            </p:cNvPr>
            <p:cNvSpPr/>
            <p:nvPr/>
          </p:nvSpPr>
          <p:spPr bwMode="gray">
            <a:xfrm flipH="1">
              <a:off x="7496411" y="3972716"/>
              <a:ext cx="1124297" cy="5877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HQ</a:t>
              </a:r>
            </a:p>
          </p:txBody>
        </p:sp>
        <p:pic>
          <p:nvPicPr>
            <p:cNvPr id="32" name="图片 25">
              <a:extLst>
                <a:ext uri="{FF2B5EF4-FFF2-40B4-BE49-F238E27FC236}">
                  <a16:creationId xmlns:a16="http://schemas.microsoft.com/office/drawing/2014/main" id="{B111A276-0D69-4E7E-B057-50148D252A9E}"/>
                </a:ext>
              </a:extLst>
            </p:cNvPr>
            <p:cNvPicPr>
              <a:picLocks noChangeAspect="1"/>
            </p:cNvPicPr>
            <p:nvPr/>
          </p:nvPicPr>
          <p:blipFill>
            <a:blip r:embed="rId3"/>
            <a:stretch>
              <a:fillRect/>
            </a:stretch>
          </p:blipFill>
          <p:spPr bwMode="gray">
            <a:xfrm>
              <a:off x="7243832" y="4092802"/>
              <a:ext cx="466668" cy="389308"/>
            </a:xfrm>
            <a:prstGeom prst="rect">
              <a:avLst/>
            </a:prstGeom>
          </p:spPr>
        </p:pic>
        <p:pic>
          <p:nvPicPr>
            <p:cNvPr id="33" name="图片 67">
              <a:extLst>
                <a:ext uri="{FF2B5EF4-FFF2-40B4-BE49-F238E27FC236}">
                  <a16:creationId xmlns:a16="http://schemas.microsoft.com/office/drawing/2014/main" id="{E893FF82-1829-4264-AC56-023359D5FF23}"/>
                </a:ext>
              </a:extLst>
            </p:cNvPr>
            <p:cNvPicPr>
              <a:picLocks/>
            </p:cNvPicPr>
            <p:nvPr/>
          </p:nvPicPr>
          <p:blipFill>
            <a:blip r:embed="rId10" cstate="print">
              <a:extLst>
                <a:ext uri="{28A0092B-C50C-407E-A947-70E740481C1C}">
                  <a14:useLocalDpi xmlns:a14="http://schemas.microsoft.com/office/drawing/2010/main" val="0"/>
                </a:ext>
              </a:extLst>
            </a:blip>
            <a:stretch>
              <a:fillRect/>
            </a:stretch>
          </p:blipFill>
          <p:spPr bwMode="gray">
            <a:xfrm>
              <a:off x="8412126" y="4257177"/>
              <a:ext cx="417163" cy="342074"/>
            </a:xfrm>
            <a:prstGeom prst="rect">
              <a:avLst/>
            </a:prstGeom>
          </p:spPr>
        </p:pic>
        <p:pic>
          <p:nvPicPr>
            <p:cNvPr id="34" name="图片 14" descr="交换机.png">
              <a:extLst>
                <a:ext uri="{FF2B5EF4-FFF2-40B4-BE49-F238E27FC236}">
                  <a16:creationId xmlns:a16="http://schemas.microsoft.com/office/drawing/2014/main" id="{460F23EA-C2F3-46C4-90E6-DDFD9894CE8E}"/>
                </a:ext>
              </a:extLst>
            </p:cNvPr>
            <p:cNvPicPr>
              <a:picLocks noChangeAspect="1"/>
            </p:cNvPicPr>
            <p:nvPr/>
          </p:nvPicPr>
          <p:blipFill>
            <a:blip r:embed="rId11" cstate="print"/>
            <a:stretch>
              <a:fillRect/>
            </a:stretch>
          </p:blipFill>
          <p:spPr bwMode="gray">
            <a:xfrm>
              <a:off x="8133821" y="3792998"/>
              <a:ext cx="420077" cy="343698"/>
            </a:xfrm>
            <a:prstGeom prst="rect">
              <a:avLst/>
            </a:prstGeom>
          </p:spPr>
        </p:pic>
        <p:sp>
          <p:nvSpPr>
            <p:cNvPr id="35" name="Freeform 159">
              <a:extLst>
                <a:ext uri="{FF2B5EF4-FFF2-40B4-BE49-F238E27FC236}">
                  <a16:creationId xmlns:a16="http://schemas.microsoft.com/office/drawing/2014/main" id="{1B2E5E70-19CE-4CC0-9D22-626C06CCBEF6}"/>
                </a:ext>
              </a:extLst>
            </p:cNvPr>
            <p:cNvSpPr/>
            <p:nvPr/>
          </p:nvSpPr>
          <p:spPr bwMode="gray">
            <a:xfrm flipH="1">
              <a:off x="5635989" y="3122052"/>
              <a:ext cx="906938" cy="47408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44000" tIns="144000" rIns="144000" rtlCol="0" anchor="ctr">
              <a:noAutofit/>
            </a:bodyPr>
            <a:lstStyle/>
            <a:p>
              <a:pPr algn="ctr" fontAlgn="ctr"/>
              <a:r>
                <a:rPr lang="en-US" sz="1100" dirty="0">
                  <a:solidFill>
                    <a:srgbClr val="000000"/>
                  </a:solidFill>
                  <a:latin typeface="Huawei Sans" panose="020C0503030203020204" pitchFamily="34" charset="0"/>
                </a:rPr>
                <a:t>Branch site</a:t>
              </a:r>
            </a:p>
          </p:txBody>
        </p:sp>
        <p:pic>
          <p:nvPicPr>
            <p:cNvPr id="36" name="图片 31">
              <a:extLst>
                <a:ext uri="{FF2B5EF4-FFF2-40B4-BE49-F238E27FC236}">
                  <a16:creationId xmlns:a16="http://schemas.microsoft.com/office/drawing/2014/main" id="{DC35D375-964A-4FF4-AB0D-F5FF411C3E1C}"/>
                </a:ext>
              </a:extLst>
            </p:cNvPr>
            <p:cNvPicPr>
              <a:picLocks noChangeAspect="1"/>
            </p:cNvPicPr>
            <p:nvPr/>
          </p:nvPicPr>
          <p:blipFill>
            <a:blip r:embed="rId3"/>
            <a:stretch>
              <a:fillRect/>
            </a:stretch>
          </p:blipFill>
          <p:spPr bwMode="gray">
            <a:xfrm>
              <a:off x="6385815" y="3245296"/>
              <a:ext cx="466668" cy="389308"/>
            </a:xfrm>
            <a:prstGeom prst="rect">
              <a:avLst/>
            </a:prstGeom>
          </p:spPr>
        </p:pic>
        <p:pic>
          <p:nvPicPr>
            <p:cNvPr id="37" name="图片 51" descr="交换机.png">
              <a:extLst>
                <a:ext uri="{FF2B5EF4-FFF2-40B4-BE49-F238E27FC236}">
                  <a16:creationId xmlns:a16="http://schemas.microsoft.com/office/drawing/2014/main" id="{E9765411-4038-4A19-9F6D-BE7E8288614D}"/>
                </a:ext>
              </a:extLst>
            </p:cNvPr>
            <p:cNvPicPr>
              <a:picLocks noChangeAspect="1"/>
            </p:cNvPicPr>
            <p:nvPr/>
          </p:nvPicPr>
          <p:blipFill>
            <a:blip r:embed="rId9" cstate="print"/>
            <a:stretch>
              <a:fillRect/>
            </a:stretch>
          </p:blipFill>
          <p:spPr bwMode="gray">
            <a:xfrm>
              <a:off x="5880876" y="2903982"/>
              <a:ext cx="417163" cy="341314"/>
            </a:xfrm>
            <a:prstGeom prst="rect">
              <a:avLst/>
            </a:prstGeom>
          </p:spPr>
        </p:pic>
        <p:cxnSp>
          <p:nvCxnSpPr>
            <p:cNvPr id="38" name="直接连接符 133">
              <a:extLst>
                <a:ext uri="{FF2B5EF4-FFF2-40B4-BE49-F238E27FC236}">
                  <a16:creationId xmlns:a16="http://schemas.microsoft.com/office/drawing/2014/main" id="{6C2E3109-541A-4A95-B2A9-1642BCB26E93}"/>
                </a:ext>
              </a:extLst>
            </p:cNvPr>
            <p:cNvCxnSpPr>
              <a:stCxn id="29" idx="3"/>
              <a:endCxn id="32" idx="1"/>
            </p:cNvCxnSpPr>
            <p:nvPr/>
          </p:nvCxnSpPr>
          <p:spPr bwMode="gray">
            <a:xfrm flipV="1">
              <a:off x="4717036" y="4287456"/>
              <a:ext cx="2526796" cy="467617"/>
            </a:xfrm>
            <a:prstGeom prst="line">
              <a:avLst/>
            </a:prstGeom>
            <a:ln w="19050">
              <a:solidFill>
                <a:srgbClr val="00B0F0"/>
              </a:solidFill>
              <a:prstDash val="dash"/>
            </a:ln>
          </p:spPr>
          <p:style>
            <a:lnRef idx="3">
              <a:schemeClr val="dk1"/>
            </a:lnRef>
            <a:fillRef idx="0">
              <a:schemeClr val="dk1"/>
            </a:fillRef>
            <a:effectRef idx="2">
              <a:schemeClr val="dk1"/>
            </a:effectRef>
            <a:fontRef idx="minor">
              <a:schemeClr val="tx1"/>
            </a:fontRef>
          </p:style>
        </p:cxnSp>
        <p:cxnSp>
          <p:nvCxnSpPr>
            <p:cNvPr id="39" name="直接连接符 133">
              <a:extLst>
                <a:ext uri="{FF2B5EF4-FFF2-40B4-BE49-F238E27FC236}">
                  <a16:creationId xmlns:a16="http://schemas.microsoft.com/office/drawing/2014/main" id="{BD0CC64E-3B36-4736-9E07-4DBE4E6ABCA6}"/>
                </a:ext>
              </a:extLst>
            </p:cNvPr>
            <p:cNvCxnSpPr>
              <a:stCxn id="26" idx="3"/>
              <a:endCxn id="32" idx="1"/>
            </p:cNvCxnSpPr>
            <p:nvPr/>
          </p:nvCxnSpPr>
          <p:spPr bwMode="gray">
            <a:xfrm>
              <a:off x="5463953" y="3895062"/>
              <a:ext cx="1779879" cy="392394"/>
            </a:xfrm>
            <a:prstGeom prst="line">
              <a:avLst/>
            </a:prstGeom>
            <a:ln w="19050">
              <a:solidFill>
                <a:srgbClr val="00B0F0"/>
              </a:solidFill>
              <a:prstDash val="dash"/>
            </a:ln>
          </p:spPr>
          <p:style>
            <a:lnRef idx="3">
              <a:schemeClr val="dk1"/>
            </a:lnRef>
            <a:fillRef idx="0">
              <a:schemeClr val="dk1"/>
            </a:fillRef>
            <a:effectRef idx="2">
              <a:schemeClr val="dk1"/>
            </a:effectRef>
            <a:fontRef idx="minor">
              <a:schemeClr val="tx1"/>
            </a:fontRef>
          </p:style>
        </p:cxnSp>
        <p:cxnSp>
          <p:nvCxnSpPr>
            <p:cNvPr id="40" name="直接连接符 133">
              <a:extLst>
                <a:ext uri="{FF2B5EF4-FFF2-40B4-BE49-F238E27FC236}">
                  <a16:creationId xmlns:a16="http://schemas.microsoft.com/office/drawing/2014/main" id="{DEF349D8-6C09-42D3-9401-D661DDD34034}"/>
                </a:ext>
              </a:extLst>
            </p:cNvPr>
            <p:cNvCxnSpPr>
              <a:stCxn id="36" idx="2"/>
              <a:endCxn id="32" idx="1"/>
            </p:cNvCxnSpPr>
            <p:nvPr/>
          </p:nvCxnSpPr>
          <p:spPr bwMode="gray">
            <a:xfrm>
              <a:off x="6619149" y="3634604"/>
              <a:ext cx="624683" cy="652852"/>
            </a:xfrm>
            <a:prstGeom prst="line">
              <a:avLst/>
            </a:prstGeom>
            <a:ln w="19050">
              <a:solidFill>
                <a:srgbClr val="00B0F0"/>
              </a:solidFill>
              <a:prstDash val="dash"/>
            </a:ln>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79D0E4E2-EF24-4B9F-957D-88B79F389467}"/>
                </a:ext>
              </a:extLst>
            </p:cNvPr>
            <p:cNvSpPr txBox="1"/>
            <p:nvPr/>
          </p:nvSpPr>
          <p:spPr bwMode="gray">
            <a:xfrm>
              <a:off x="7415639" y="4761663"/>
              <a:ext cx="2355392" cy="461665"/>
            </a:xfrm>
            <a:prstGeom prst="rect">
              <a:avLst/>
            </a:prstGeom>
            <a:noFill/>
          </p:spPr>
          <p:txBody>
            <a:bodyPr wrap="square" rtlCol="0">
              <a:spAutoFit/>
            </a:bodyPr>
            <a:lstStyle/>
            <a:p>
              <a:pPr fontAlgn="ctr"/>
              <a:r>
                <a:rPr lang="en-US" sz="1200" dirty="0">
                  <a:latin typeface="Huawei Sans" panose="020C0503030203020204" pitchFamily="34" charset="0"/>
                </a:rPr>
                <a:t>Interconnection between branches and HQ</a:t>
              </a:r>
            </a:p>
          </p:txBody>
        </p:sp>
        <p:sp>
          <p:nvSpPr>
            <p:cNvPr id="42" name="TextBox 41">
              <a:extLst>
                <a:ext uri="{FF2B5EF4-FFF2-40B4-BE49-F238E27FC236}">
                  <a16:creationId xmlns:a16="http://schemas.microsoft.com/office/drawing/2014/main" id="{31FBAF6C-16F8-4637-8E8E-2CA045B473EE}"/>
                </a:ext>
              </a:extLst>
            </p:cNvPr>
            <p:cNvSpPr txBox="1"/>
            <p:nvPr/>
          </p:nvSpPr>
          <p:spPr bwMode="gray">
            <a:xfrm>
              <a:off x="8141868" y="5981735"/>
              <a:ext cx="788999" cy="276999"/>
            </a:xfrm>
            <a:prstGeom prst="rect">
              <a:avLst/>
            </a:prstGeom>
            <a:noFill/>
          </p:spPr>
          <p:txBody>
            <a:bodyPr wrap="none" rtlCol="0">
              <a:spAutoFit/>
            </a:bodyPr>
            <a:lstStyle/>
            <a:p>
              <a:pPr fontAlgn="ctr"/>
              <a:r>
                <a:rPr lang="en-US" sz="1200" b="1" dirty="0">
                  <a:solidFill>
                    <a:schemeClr val="bg1">
                      <a:lumMod val="50000"/>
                    </a:schemeClr>
                  </a:solidFill>
                  <a:latin typeface="Huawei Sans" panose="020C0503030203020204" pitchFamily="34" charset="0"/>
                </a:rPr>
                <a:t>Internet</a:t>
              </a:r>
            </a:p>
          </p:txBody>
        </p:sp>
        <p:grpSp>
          <p:nvGrpSpPr>
            <p:cNvPr id="44" name="Group 43">
              <a:extLst>
                <a:ext uri="{FF2B5EF4-FFF2-40B4-BE49-F238E27FC236}">
                  <a16:creationId xmlns:a16="http://schemas.microsoft.com/office/drawing/2014/main" id="{FBAA835C-C008-45E2-AD94-8131A46EA1D1}"/>
                </a:ext>
              </a:extLst>
            </p:cNvPr>
            <p:cNvGrpSpPr/>
            <p:nvPr/>
          </p:nvGrpSpPr>
          <p:grpSpPr bwMode="gray">
            <a:xfrm rot="732870">
              <a:off x="5474054" y="3918560"/>
              <a:ext cx="1587382" cy="261610"/>
              <a:chOff x="5445271" y="3904746"/>
              <a:chExt cx="1587382" cy="261610"/>
            </a:xfrm>
          </p:grpSpPr>
          <p:sp>
            <p:nvSpPr>
              <p:cNvPr id="43" name="Can 41">
                <a:extLst>
                  <a:ext uri="{FF2B5EF4-FFF2-40B4-BE49-F238E27FC236}">
                    <a16:creationId xmlns:a16="http://schemas.microsoft.com/office/drawing/2014/main" id="{7CF0AA72-439E-4CBA-8D41-A5BAC7773794}"/>
                  </a:ext>
                </a:extLst>
              </p:cNvPr>
              <p:cNvSpPr/>
              <p:nvPr/>
            </p:nvSpPr>
            <p:spPr bwMode="gray">
              <a:xfrm rot="5400000">
                <a:off x="6141721" y="3236605"/>
                <a:ext cx="194481" cy="1587382"/>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 name="TextBox 1">
                <a:extLst>
                  <a:ext uri="{FF2B5EF4-FFF2-40B4-BE49-F238E27FC236}">
                    <a16:creationId xmlns:a16="http://schemas.microsoft.com/office/drawing/2014/main" id="{41A67A81-BF9D-4124-AB6F-DC60A9A20DD8}"/>
                  </a:ext>
                </a:extLst>
              </p:cNvPr>
              <p:cNvSpPr txBox="1"/>
              <p:nvPr/>
            </p:nvSpPr>
            <p:spPr bwMode="gray">
              <a:xfrm>
                <a:off x="5738374" y="3904746"/>
                <a:ext cx="901209" cy="261610"/>
              </a:xfrm>
              <a:prstGeom prst="rect">
                <a:avLst/>
              </a:prstGeom>
              <a:noFill/>
            </p:spPr>
            <p:txBody>
              <a:bodyPr wrap="none" rtlCol="0">
                <a:spAutoFit/>
              </a:bodyPr>
              <a:lstStyle/>
              <a:p>
                <a:pPr fontAlgn="ctr"/>
                <a:r>
                  <a:rPr lang="en-US" sz="1100" dirty="0">
                    <a:latin typeface="Huawei Sans" panose="020C0503030203020204" pitchFamily="34" charset="0"/>
                  </a:rPr>
                  <a:t>GRE tunnel</a:t>
                </a:r>
                <a:endParaRPr lang="en-US" sz="1100" dirty="0">
                  <a:latin typeface="Huawei Sans" panose="020C0503030203020204" pitchFamily="34" charset="0"/>
                  <a:ea typeface="方正兰亭黑简体" panose="02000000000000000000" pitchFamily="2" charset="-122"/>
                </a:endParaRPr>
              </a:p>
            </p:txBody>
          </p:sp>
        </p:grpSp>
        <p:grpSp>
          <p:nvGrpSpPr>
            <p:cNvPr id="45" name="Group 44">
              <a:extLst>
                <a:ext uri="{FF2B5EF4-FFF2-40B4-BE49-F238E27FC236}">
                  <a16:creationId xmlns:a16="http://schemas.microsoft.com/office/drawing/2014/main" id="{3D8760A6-72FA-4D4F-B5F5-FE72660C938F}"/>
                </a:ext>
              </a:extLst>
            </p:cNvPr>
            <p:cNvGrpSpPr/>
            <p:nvPr/>
          </p:nvGrpSpPr>
          <p:grpSpPr bwMode="gray">
            <a:xfrm rot="20974172">
              <a:off x="4761492" y="4423276"/>
              <a:ext cx="2136079" cy="261610"/>
              <a:chOff x="5206640" y="3895880"/>
              <a:chExt cx="2136079" cy="261610"/>
            </a:xfrm>
          </p:grpSpPr>
          <p:sp>
            <p:nvSpPr>
              <p:cNvPr id="46" name="Can 41">
                <a:extLst>
                  <a:ext uri="{FF2B5EF4-FFF2-40B4-BE49-F238E27FC236}">
                    <a16:creationId xmlns:a16="http://schemas.microsoft.com/office/drawing/2014/main" id="{AA49031A-9333-4509-9232-82CD5A734674}"/>
                  </a:ext>
                </a:extLst>
              </p:cNvPr>
              <p:cNvSpPr/>
              <p:nvPr/>
            </p:nvSpPr>
            <p:spPr bwMode="gray">
              <a:xfrm rot="5400000">
                <a:off x="6177439" y="2962256"/>
                <a:ext cx="194481" cy="2136079"/>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7" name="TextBox 46">
                <a:extLst>
                  <a:ext uri="{FF2B5EF4-FFF2-40B4-BE49-F238E27FC236}">
                    <a16:creationId xmlns:a16="http://schemas.microsoft.com/office/drawing/2014/main" id="{5E6749D5-79C6-4186-BE64-0CAA56A352C6}"/>
                  </a:ext>
                </a:extLst>
              </p:cNvPr>
              <p:cNvSpPr txBox="1"/>
              <p:nvPr/>
            </p:nvSpPr>
            <p:spPr bwMode="gray">
              <a:xfrm>
                <a:off x="5854794" y="3895880"/>
                <a:ext cx="901209" cy="261610"/>
              </a:xfrm>
              <a:prstGeom prst="rect">
                <a:avLst/>
              </a:prstGeom>
              <a:noFill/>
            </p:spPr>
            <p:txBody>
              <a:bodyPr wrap="none" rtlCol="0">
                <a:spAutoFit/>
              </a:bodyPr>
              <a:lstStyle/>
              <a:p>
                <a:pPr fontAlgn="ctr"/>
                <a:r>
                  <a:rPr lang="en-US" sz="1100" dirty="0">
                    <a:latin typeface="Huawei Sans" panose="020C0503030203020204" pitchFamily="34" charset="0"/>
                  </a:rPr>
                  <a:t>GRE tunnel</a:t>
                </a:r>
                <a:endParaRPr lang="en-US" sz="1100" dirty="0">
                  <a:latin typeface="Huawei Sans" panose="020C0503030203020204" pitchFamily="34" charset="0"/>
                  <a:ea typeface="方正兰亭黑简体" panose="02000000000000000000" pitchFamily="2" charset="-122"/>
                </a:endParaRPr>
              </a:p>
            </p:txBody>
          </p:sp>
        </p:grpSp>
        <p:grpSp>
          <p:nvGrpSpPr>
            <p:cNvPr id="48" name="Group 47">
              <a:extLst>
                <a:ext uri="{FF2B5EF4-FFF2-40B4-BE49-F238E27FC236}">
                  <a16:creationId xmlns:a16="http://schemas.microsoft.com/office/drawing/2014/main" id="{96C0781B-7BEB-4C9D-9C28-D9098BF173BB}"/>
                </a:ext>
              </a:extLst>
            </p:cNvPr>
            <p:cNvGrpSpPr/>
            <p:nvPr/>
          </p:nvGrpSpPr>
          <p:grpSpPr bwMode="gray">
            <a:xfrm rot="2772449">
              <a:off x="6493063" y="3789756"/>
              <a:ext cx="901209" cy="261610"/>
              <a:chOff x="5857531" y="3905615"/>
              <a:chExt cx="901209" cy="261610"/>
            </a:xfrm>
          </p:grpSpPr>
          <p:sp>
            <p:nvSpPr>
              <p:cNvPr id="49" name="Can 41">
                <a:extLst>
                  <a:ext uri="{FF2B5EF4-FFF2-40B4-BE49-F238E27FC236}">
                    <a16:creationId xmlns:a16="http://schemas.microsoft.com/office/drawing/2014/main" id="{DF3E238C-4611-4FBF-BDF7-067209EAEFF7}"/>
                  </a:ext>
                </a:extLst>
              </p:cNvPr>
              <p:cNvSpPr/>
              <p:nvPr/>
            </p:nvSpPr>
            <p:spPr bwMode="gray">
              <a:xfrm rot="5400000">
                <a:off x="6235232" y="3626267"/>
                <a:ext cx="194481" cy="808059"/>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0" name="TextBox 49">
                <a:extLst>
                  <a:ext uri="{FF2B5EF4-FFF2-40B4-BE49-F238E27FC236}">
                    <a16:creationId xmlns:a16="http://schemas.microsoft.com/office/drawing/2014/main" id="{ADB769DE-FCF3-4994-AFDD-F3FF19B84823}"/>
                  </a:ext>
                </a:extLst>
              </p:cNvPr>
              <p:cNvSpPr txBox="1"/>
              <p:nvPr/>
            </p:nvSpPr>
            <p:spPr bwMode="gray">
              <a:xfrm>
                <a:off x="5857531" y="3905615"/>
                <a:ext cx="901209" cy="261610"/>
              </a:xfrm>
              <a:prstGeom prst="rect">
                <a:avLst/>
              </a:prstGeom>
              <a:noFill/>
            </p:spPr>
            <p:txBody>
              <a:bodyPr wrap="none" rtlCol="0">
                <a:spAutoFit/>
              </a:bodyPr>
              <a:lstStyle/>
              <a:p>
                <a:pPr fontAlgn="ctr"/>
                <a:r>
                  <a:rPr lang="en-US" sz="1100" dirty="0">
                    <a:latin typeface="Huawei Sans" panose="020C0503030203020204" pitchFamily="34" charset="0"/>
                  </a:rPr>
                  <a:t>GRE tunnel</a:t>
                </a:r>
                <a:endParaRPr lang="en-US" sz="1100" dirty="0">
                  <a:latin typeface="Huawei Sans" panose="020C0503030203020204" pitchFamily="34" charset="0"/>
                  <a:ea typeface="方正兰亭黑简体" panose="02000000000000000000" pitchFamily="2" charset="-122"/>
                </a:endParaRPr>
              </a:p>
            </p:txBody>
          </p:sp>
        </p:grpSp>
      </p:grpSp>
    </p:spTree>
    <p:extLst>
      <p:ext uri="{BB962C8B-B14F-4D97-AF65-F5344CB8AC3E}">
        <p14:creationId xmlns:p14="http://schemas.microsoft.com/office/powerpoint/2010/main" val="4070048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2F2C-794E-4166-A246-A6AEFB3F495C}"/>
              </a:ext>
            </a:extLst>
          </p:cNvPr>
          <p:cNvSpPr>
            <a:spLocks noGrp="1"/>
          </p:cNvSpPr>
          <p:nvPr>
            <p:ph type="title"/>
          </p:nvPr>
        </p:nvSpPr>
        <p:spPr bwMode="gray"/>
        <p:txBody>
          <a:bodyPr/>
          <a:lstStyle/>
          <a:p>
            <a:pPr fontAlgn="ctr"/>
            <a:r>
              <a:rPr lang="en-US" dirty="0">
                <a:latin typeface="Huawei Sans" panose="020C0503030203020204" pitchFamily="34" charset="0"/>
              </a:rPr>
              <a:t>Introduction to Tunneling Technologies</a:t>
            </a:r>
          </a:p>
        </p:txBody>
      </p:sp>
      <p:sp>
        <p:nvSpPr>
          <p:cNvPr id="3" name="Text Placeholder 2">
            <a:extLst>
              <a:ext uri="{FF2B5EF4-FFF2-40B4-BE49-F238E27FC236}">
                <a16:creationId xmlns:a16="http://schemas.microsoft.com/office/drawing/2014/main" id="{27EC9306-30B2-4B3F-B1F4-4ADD352ED9AE}"/>
              </a:ext>
            </a:extLst>
          </p:cNvPr>
          <p:cNvSpPr>
            <a:spLocks noGrp="1"/>
          </p:cNvSpPr>
          <p:nvPr>
            <p:ph type="body" sz="quarter" idx="10"/>
          </p:nvPr>
        </p:nvSpPr>
        <p:spPr bwMode="gray"/>
        <p:txBody>
          <a:bodyPr/>
          <a:lstStyle/>
          <a:p>
            <a:pPr algn="l"/>
            <a:r>
              <a:rPr lang="en-US" sz="1400" dirty="0">
                <a:latin typeface="Huawei Sans" panose="020C0503030203020204" pitchFamily="34" charset="0"/>
              </a:rPr>
              <a:t>GRE is one of tunneling technologies. A tunnel is similar to a bridge. Forwarding channels are established on the underlying network (for example, Internet). Users can establish a tunnel network by themselves without the intervention of the underlying network provider (for example, an ISP).</a:t>
            </a:r>
            <a:endParaRPr lang="en-US" altLang="zh-CN" sz="1400" dirty="0">
              <a:latin typeface="Huawei Sans" panose="020C0503030203020204" pitchFamily="34" charset="0"/>
            </a:endParaRPr>
          </a:p>
          <a:p>
            <a:pPr algn="l"/>
            <a:r>
              <a:rPr lang="en-US" sz="1400" dirty="0">
                <a:latin typeface="Huawei Sans" panose="020C0503030203020204" pitchFamily="34" charset="0"/>
              </a:rPr>
              <a:t>There are many tunneling technologies, such as MPLS, GRE, Layer 2 Tunneling Protocol (L2TP), and Virtual Extensible LAN (VXLAN). The following figure shows the implementation of tunnel data forwarding.</a:t>
            </a:r>
            <a:endParaRPr lang="en-US" altLang="zh-CN" sz="1400" dirty="0">
              <a:latin typeface="Huawei Sans" panose="020C0503030203020204" pitchFamily="34" charset="0"/>
            </a:endParaRPr>
          </a:p>
          <a:p>
            <a:pPr algn="l"/>
            <a:endParaRPr lang="en-US" sz="1400" dirty="0">
              <a:latin typeface="Huawei Sans" panose="020C0503030203020204" pitchFamily="34" charset="0"/>
            </a:endParaRPr>
          </a:p>
        </p:txBody>
      </p:sp>
      <p:grpSp>
        <p:nvGrpSpPr>
          <p:cNvPr id="7" name="Group 6">
            <a:extLst>
              <a:ext uri="{FF2B5EF4-FFF2-40B4-BE49-F238E27FC236}">
                <a16:creationId xmlns:a16="http://schemas.microsoft.com/office/drawing/2014/main" id="{C140B4E0-7E30-4999-82E6-DF734D9E6B3A}"/>
              </a:ext>
            </a:extLst>
          </p:cNvPr>
          <p:cNvGrpSpPr/>
          <p:nvPr/>
        </p:nvGrpSpPr>
        <p:grpSpPr bwMode="gray">
          <a:xfrm>
            <a:off x="440778" y="2815791"/>
            <a:ext cx="11170840" cy="3312368"/>
            <a:chOff x="440778" y="2996952"/>
            <a:chExt cx="11170840" cy="3312368"/>
          </a:xfrm>
        </p:grpSpPr>
        <p:sp>
          <p:nvSpPr>
            <p:cNvPr id="43" name="Freeform 159">
              <a:extLst>
                <a:ext uri="{FF2B5EF4-FFF2-40B4-BE49-F238E27FC236}">
                  <a16:creationId xmlns:a16="http://schemas.microsoft.com/office/drawing/2014/main" id="{E8908A8F-49B4-47AD-B273-F42DC851E060}"/>
                </a:ext>
              </a:extLst>
            </p:cNvPr>
            <p:cNvSpPr/>
            <p:nvPr/>
          </p:nvSpPr>
          <p:spPr bwMode="gray">
            <a:xfrm flipH="1">
              <a:off x="2253880" y="3248980"/>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dirty="0">
                  <a:solidFill>
                    <a:schemeClr val="tx1"/>
                  </a:solidFill>
                  <a:latin typeface="Huawei Sans" panose="020C0503030203020204" pitchFamily="34" charset="0"/>
                </a:rPr>
                <a:t>Branch</a:t>
              </a:r>
            </a:p>
          </p:txBody>
        </p:sp>
        <p:sp>
          <p:nvSpPr>
            <p:cNvPr id="44" name="Freeform 159">
              <a:extLst>
                <a:ext uri="{FF2B5EF4-FFF2-40B4-BE49-F238E27FC236}">
                  <a16:creationId xmlns:a16="http://schemas.microsoft.com/office/drawing/2014/main" id="{706602A8-D5BC-46A8-98F0-E0BEE8CD2676}"/>
                </a:ext>
              </a:extLst>
            </p:cNvPr>
            <p:cNvSpPr/>
            <p:nvPr/>
          </p:nvSpPr>
          <p:spPr bwMode="gray">
            <a:xfrm flipH="1">
              <a:off x="8840768" y="3273693"/>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dirty="0">
                  <a:solidFill>
                    <a:schemeClr val="tx1"/>
                  </a:solidFill>
                  <a:latin typeface="Huawei Sans" panose="020C0503030203020204" pitchFamily="34" charset="0"/>
                </a:rPr>
                <a:t>HQ</a:t>
              </a:r>
            </a:p>
          </p:txBody>
        </p:sp>
        <p:pic>
          <p:nvPicPr>
            <p:cNvPr id="4" name="图片 31">
              <a:extLst>
                <a:ext uri="{FF2B5EF4-FFF2-40B4-BE49-F238E27FC236}">
                  <a16:creationId xmlns:a16="http://schemas.microsoft.com/office/drawing/2014/main" id="{E3EBD9B4-27F6-4F79-AAB3-28C50AD09EAD}"/>
                </a:ext>
              </a:extLst>
            </p:cNvPr>
            <p:cNvPicPr>
              <a:picLocks noChangeAspect="1"/>
            </p:cNvPicPr>
            <p:nvPr/>
          </p:nvPicPr>
          <p:blipFill>
            <a:blip r:embed="rId3"/>
            <a:stretch>
              <a:fillRect/>
            </a:stretch>
          </p:blipFill>
          <p:spPr bwMode="gray">
            <a:xfrm>
              <a:off x="3217064" y="3311987"/>
              <a:ext cx="466668" cy="389308"/>
            </a:xfrm>
            <a:prstGeom prst="rect">
              <a:avLst/>
            </a:prstGeom>
          </p:spPr>
        </p:pic>
        <p:sp>
          <p:nvSpPr>
            <p:cNvPr id="5" name="Freeform 159">
              <a:extLst>
                <a:ext uri="{FF2B5EF4-FFF2-40B4-BE49-F238E27FC236}">
                  <a16:creationId xmlns:a16="http://schemas.microsoft.com/office/drawing/2014/main" id="{AA7F1ED8-744E-41EB-8729-75FF851F3A15}"/>
                </a:ext>
              </a:extLst>
            </p:cNvPr>
            <p:cNvSpPr/>
            <p:nvPr/>
          </p:nvSpPr>
          <p:spPr bwMode="gray">
            <a:xfrm flipH="1">
              <a:off x="5586517" y="3111365"/>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100" dirty="0">
                  <a:solidFill>
                    <a:schemeClr val="tx1"/>
                  </a:solidFill>
                  <a:latin typeface="Huawei Sans" panose="020C0503030203020204" pitchFamily="34" charset="0"/>
                </a:rPr>
                <a:t>Internet</a:t>
              </a:r>
            </a:p>
          </p:txBody>
        </p:sp>
        <p:pic>
          <p:nvPicPr>
            <p:cNvPr id="6" name="图片 31">
              <a:extLst>
                <a:ext uri="{FF2B5EF4-FFF2-40B4-BE49-F238E27FC236}">
                  <a16:creationId xmlns:a16="http://schemas.microsoft.com/office/drawing/2014/main" id="{FEEAFB5B-92E7-41A1-9A16-F4A1D249CB0D}"/>
                </a:ext>
              </a:extLst>
            </p:cNvPr>
            <p:cNvPicPr>
              <a:picLocks noChangeAspect="1"/>
            </p:cNvPicPr>
            <p:nvPr/>
          </p:nvPicPr>
          <p:blipFill>
            <a:blip r:embed="rId3"/>
            <a:stretch>
              <a:fillRect/>
            </a:stretch>
          </p:blipFill>
          <p:spPr bwMode="gray">
            <a:xfrm>
              <a:off x="8508267" y="3311987"/>
              <a:ext cx="466668" cy="389308"/>
            </a:xfrm>
            <a:prstGeom prst="rect">
              <a:avLst/>
            </a:prstGeom>
          </p:spPr>
        </p:pic>
        <p:cxnSp>
          <p:nvCxnSpPr>
            <p:cNvPr id="8" name="Straight Connector 7">
              <a:extLst>
                <a:ext uri="{FF2B5EF4-FFF2-40B4-BE49-F238E27FC236}">
                  <a16:creationId xmlns:a16="http://schemas.microsoft.com/office/drawing/2014/main" id="{5C37A1D6-64A3-4F88-A40F-B2123EE64906}"/>
                </a:ext>
              </a:extLst>
            </p:cNvPr>
            <p:cNvCxnSpPr>
              <a:cxnSpLocks/>
              <a:stCxn id="4" idx="3"/>
              <a:endCxn id="5" idx="21"/>
            </p:cNvCxnSpPr>
            <p:nvPr/>
          </p:nvCxnSpPr>
          <p:spPr bwMode="gray">
            <a:xfrm flipV="1">
              <a:off x="3683732" y="3497009"/>
              <a:ext cx="1902785" cy="0"/>
            </a:xfrm>
            <a:prstGeom prst="line">
              <a:avLst/>
            </a:prstGeom>
            <a:solidFill>
              <a:srgbClr val="56C4D2"/>
            </a:solidFill>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D1F479-120A-4EE1-8DF6-A977BBE55691}"/>
                </a:ext>
              </a:extLst>
            </p:cNvPr>
            <p:cNvCxnSpPr>
              <a:cxnSpLocks/>
              <a:stCxn id="6" idx="1"/>
              <a:endCxn id="5" idx="8"/>
            </p:cNvCxnSpPr>
            <p:nvPr/>
          </p:nvCxnSpPr>
          <p:spPr bwMode="gray">
            <a:xfrm flipH="1" flipV="1">
              <a:off x="6638798" y="3486997"/>
              <a:ext cx="1869469" cy="0"/>
            </a:xfrm>
            <a:prstGeom prst="line">
              <a:avLst/>
            </a:prstGeom>
            <a:solidFill>
              <a:srgbClr val="56C4D2"/>
            </a:solidFill>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3" name="TextBox 120">
              <a:extLst>
                <a:ext uri="{FF2B5EF4-FFF2-40B4-BE49-F238E27FC236}">
                  <a16:creationId xmlns:a16="http://schemas.microsoft.com/office/drawing/2014/main" id="{9F122B6A-ADCF-4338-B0EA-ECB575079060}"/>
                </a:ext>
              </a:extLst>
            </p:cNvPr>
            <p:cNvSpPr txBox="1"/>
            <p:nvPr/>
          </p:nvSpPr>
          <p:spPr bwMode="gray">
            <a:xfrm>
              <a:off x="4716830" y="4444787"/>
              <a:ext cx="1126805"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050" dirty="0">
                  <a:solidFill>
                    <a:schemeClr val="bg1"/>
                  </a:solidFill>
                  <a:latin typeface="Huawei Sans" panose="020C0503030203020204" pitchFamily="34" charset="0"/>
                </a:rPr>
                <a:t>Inner Header</a:t>
              </a:r>
            </a:p>
          </p:txBody>
        </p:sp>
        <p:sp>
          <p:nvSpPr>
            <p:cNvPr id="14" name="TextBox 120">
              <a:extLst>
                <a:ext uri="{FF2B5EF4-FFF2-40B4-BE49-F238E27FC236}">
                  <a16:creationId xmlns:a16="http://schemas.microsoft.com/office/drawing/2014/main" id="{91ACDCB2-ED1A-4744-AB72-6191CDB4ECBA}"/>
                </a:ext>
              </a:extLst>
            </p:cNvPr>
            <p:cNvSpPr txBox="1"/>
            <p:nvPr/>
          </p:nvSpPr>
          <p:spPr bwMode="gray">
            <a:xfrm>
              <a:off x="5844194" y="4444787"/>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050" dirty="0">
                  <a:solidFill>
                    <a:schemeClr val="bg1">
                      <a:lumMod val="50000"/>
                    </a:schemeClr>
                  </a:solidFill>
                  <a:latin typeface="Huawei Sans" panose="020C0503030203020204" pitchFamily="34" charset="0"/>
                </a:rPr>
                <a:t>Data</a:t>
              </a:r>
            </a:p>
          </p:txBody>
        </p:sp>
        <p:sp>
          <p:nvSpPr>
            <p:cNvPr id="15" name="TextBox 120">
              <a:extLst>
                <a:ext uri="{FF2B5EF4-FFF2-40B4-BE49-F238E27FC236}">
                  <a16:creationId xmlns:a16="http://schemas.microsoft.com/office/drawing/2014/main" id="{A6E73018-5B70-45EA-B79E-7133F1314BCA}"/>
                </a:ext>
              </a:extLst>
            </p:cNvPr>
            <p:cNvSpPr txBox="1"/>
            <p:nvPr/>
          </p:nvSpPr>
          <p:spPr bwMode="gray">
            <a:xfrm>
              <a:off x="3492695" y="4444787"/>
              <a:ext cx="1223576" cy="271730"/>
            </a:xfrm>
            <a:prstGeom prst="roundRect">
              <a:avLst>
                <a:gd name="adj" fmla="val 6721"/>
              </a:avLst>
            </a:prstGeom>
            <a:solidFill>
              <a:srgbClr val="AFD89C"/>
            </a:solidFill>
            <a:ln w="12700">
              <a:solidFill>
                <a:srgbClr val="AFD89C"/>
              </a:solidFill>
            </a:ln>
          </p:spPr>
          <p:txBody>
            <a:bodyPr wrap="square" rtlCol="0" anchor="ctr">
              <a:spAutoFit/>
            </a:bodyPr>
            <a:lstStyle/>
            <a:p>
              <a:pPr fontAlgn="ctr"/>
              <a:r>
                <a:rPr lang="en-US" sz="1050" dirty="0">
                  <a:solidFill>
                    <a:schemeClr val="bg1"/>
                  </a:solidFill>
                  <a:latin typeface="Huawei Sans" panose="020C0503030203020204" pitchFamily="34" charset="0"/>
                </a:rPr>
                <a:t>Outer Header</a:t>
              </a:r>
            </a:p>
          </p:txBody>
        </p:sp>
        <p:sp>
          <p:nvSpPr>
            <p:cNvPr id="16" name="TextBox 120">
              <a:extLst>
                <a:ext uri="{FF2B5EF4-FFF2-40B4-BE49-F238E27FC236}">
                  <a16:creationId xmlns:a16="http://schemas.microsoft.com/office/drawing/2014/main" id="{B11B4E7F-CBF4-44C8-A7BE-C2804241DBA7}"/>
                </a:ext>
              </a:extLst>
            </p:cNvPr>
            <p:cNvSpPr txBox="1"/>
            <p:nvPr/>
          </p:nvSpPr>
          <p:spPr bwMode="gray">
            <a:xfrm>
              <a:off x="1668893" y="3861741"/>
              <a:ext cx="1126805"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050" dirty="0">
                  <a:solidFill>
                    <a:schemeClr val="bg1"/>
                  </a:solidFill>
                  <a:latin typeface="Huawei Sans" panose="020C0503030203020204" pitchFamily="34" charset="0"/>
                </a:rPr>
                <a:t>Inner Header</a:t>
              </a:r>
            </a:p>
          </p:txBody>
        </p:sp>
        <p:sp>
          <p:nvSpPr>
            <p:cNvPr id="17" name="TextBox 120">
              <a:extLst>
                <a:ext uri="{FF2B5EF4-FFF2-40B4-BE49-F238E27FC236}">
                  <a16:creationId xmlns:a16="http://schemas.microsoft.com/office/drawing/2014/main" id="{5032799E-5208-47A7-97E3-A9C392EF1C1A}"/>
                </a:ext>
              </a:extLst>
            </p:cNvPr>
            <p:cNvSpPr txBox="1"/>
            <p:nvPr/>
          </p:nvSpPr>
          <p:spPr bwMode="gray">
            <a:xfrm>
              <a:off x="2796257" y="3861741"/>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050" dirty="0">
                  <a:solidFill>
                    <a:schemeClr val="bg1">
                      <a:lumMod val="50000"/>
                    </a:schemeClr>
                  </a:solidFill>
                  <a:latin typeface="Huawei Sans" panose="020C0503030203020204" pitchFamily="34" charset="0"/>
                </a:rPr>
                <a:t>Data</a:t>
              </a:r>
            </a:p>
          </p:txBody>
        </p:sp>
        <p:cxnSp>
          <p:nvCxnSpPr>
            <p:cNvPr id="18" name="直接连接符 133">
              <a:extLst>
                <a:ext uri="{FF2B5EF4-FFF2-40B4-BE49-F238E27FC236}">
                  <a16:creationId xmlns:a16="http://schemas.microsoft.com/office/drawing/2014/main" id="{C7E4EF63-60FD-476D-9B9B-BAF8443C94DA}"/>
                </a:ext>
              </a:extLst>
            </p:cNvPr>
            <p:cNvCxnSpPr>
              <a:cxnSpLocks/>
              <a:endCxn id="4" idx="2"/>
            </p:cNvCxnSpPr>
            <p:nvPr/>
          </p:nvCxnSpPr>
          <p:spPr bwMode="gray">
            <a:xfrm flipV="1">
              <a:off x="3450398" y="3701295"/>
              <a:ext cx="0" cy="2608025"/>
            </a:xfrm>
            <a:prstGeom prst="line">
              <a:avLst/>
            </a:prstGeom>
            <a:ln w="19050">
              <a:prstDash val="dash"/>
            </a:ln>
          </p:spPr>
          <p:style>
            <a:lnRef idx="3">
              <a:schemeClr val="dk1"/>
            </a:lnRef>
            <a:fillRef idx="0">
              <a:schemeClr val="dk1"/>
            </a:fillRef>
            <a:effectRef idx="2">
              <a:schemeClr val="dk1"/>
            </a:effectRef>
            <a:fontRef idx="minor">
              <a:schemeClr val="tx1"/>
            </a:fontRef>
          </p:style>
        </p:cxnSp>
        <p:cxnSp>
          <p:nvCxnSpPr>
            <p:cNvPr id="21" name="直接连接符 133">
              <a:extLst>
                <a:ext uri="{FF2B5EF4-FFF2-40B4-BE49-F238E27FC236}">
                  <a16:creationId xmlns:a16="http://schemas.microsoft.com/office/drawing/2014/main" id="{BE686D6C-B916-4D27-A5AF-C5D7A8A6C0F4}"/>
                </a:ext>
              </a:extLst>
            </p:cNvPr>
            <p:cNvCxnSpPr>
              <a:cxnSpLocks/>
              <a:endCxn id="6" idx="2"/>
            </p:cNvCxnSpPr>
            <p:nvPr/>
          </p:nvCxnSpPr>
          <p:spPr bwMode="gray">
            <a:xfrm flipV="1">
              <a:off x="8741601" y="3701295"/>
              <a:ext cx="0" cy="2608025"/>
            </a:xfrm>
            <a:prstGeom prst="line">
              <a:avLst/>
            </a:prstGeom>
            <a:ln w="19050">
              <a:prstDash val="dash"/>
            </a:ln>
          </p:spPr>
          <p:style>
            <a:lnRef idx="3">
              <a:schemeClr val="dk1"/>
            </a:lnRef>
            <a:fillRef idx="0">
              <a:schemeClr val="dk1"/>
            </a:fillRef>
            <a:effectRef idx="2">
              <a:schemeClr val="dk1"/>
            </a:effectRef>
            <a:fontRef idx="minor">
              <a:schemeClr val="tx1"/>
            </a:fontRef>
          </p:style>
        </p:cxnSp>
        <p:sp>
          <p:nvSpPr>
            <p:cNvPr id="24" name="TextBox 120">
              <a:extLst>
                <a:ext uri="{FF2B5EF4-FFF2-40B4-BE49-F238E27FC236}">
                  <a16:creationId xmlns:a16="http://schemas.microsoft.com/office/drawing/2014/main" id="{ADD880FB-7FFD-4B8E-83EC-2F1A57D038DE}"/>
                </a:ext>
              </a:extLst>
            </p:cNvPr>
            <p:cNvSpPr txBox="1"/>
            <p:nvPr/>
          </p:nvSpPr>
          <p:spPr bwMode="gray">
            <a:xfrm>
              <a:off x="8833554" y="5596810"/>
              <a:ext cx="1126805"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050" dirty="0">
                  <a:solidFill>
                    <a:schemeClr val="bg1"/>
                  </a:solidFill>
                  <a:latin typeface="Huawei Sans" panose="020C0503030203020204" pitchFamily="34" charset="0"/>
                </a:rPr>
                <a:t>Inner Header</a:t>
              </a:r>
            </a:p>
          </p:txBody>
        </p:sp>
        <p:sp>
          <p:nvSpPr>
            <p:cNvPr id="25" name="TextBox 120">
              <a:extLst>
                <a:ext uri="{FF2B5EF4-FFF2-40B4-BE49-F238E27FC236}">
                  <a16:creationId xmlns:a16="http://schemas.microsoft.com/office/drawing/2014/main" id="{DBFD47F2-4E14-405F-9C10-2011E9C68EAF}"/>
                </a:ext>
              </a:extLst>
            </p:cNvPr>
            <p:cNvSpPr txBox="1"/>
            <p:nvPr/>
          </p:nvSpPr>
          <p:spPr bwMode="gray">
            <a:xfrm>
              <a:off x="9960918" y="5596810"/>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050" dirty="0">
                  <a:solidFill>
                    <a:schemeClr val="bg1">
                      <a:lumMod val="50000"/>
                    </a:schemeClr>
                  </a:solidFill>
                  <a:latin typeface="Huawei Sans" panose="020C0503030203020204" pitchFamily="34" charset="0"/>
                </a:rPr>
                <a:t>Data</a:t>
              </a:r>
            </a:p>
          </p:txBody>
        </p:sp>
        <p:cxnSp>
          <p:nvCxnSpPr>
            <p:cNvPr id="36" name="Connector: Elbow 35">
              <a:extLst>
                <a:ext uri="{FF2B5EF4-FFF2-40B4-BE49-F238E27FC236}">
                  <a16:creationId xmlns:a16="http://schemas.microsoft.com/office/drawing/2014/main" id="{D1BB4BB7-4278-4D7F-91E3-5451E80EC191}"/>
                </a:ext>
              </a:extLst>
            </p:cNvPr>
            <p:cNvCxnSpPr>
              <a:cxnSpLocks/>
              <a:stCxn id="17" idx="3"/>
              <a:endCxn id="15" idx="0"/>
            </p:cNvCxnSpPr>
            <p:nvPr/>
          </p:nvCxnSpPr>
          <p:spPr bwMode="gray">
            <a:xfrm>
              <a:off x="3361081" y="3997606"/>
              <a:ext cx="743402" cy="447181"/>
            </a:xfrm>
            <a:prstGeom prst="bentConnector2">
              <a:avLst/>
            </a:prstGeom>
            <a:solidFill>
              <a:srgbClr val="56C4D2"/>
            </a:solidFill>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ular Callout 75">
              <a:extLst>
                <a:ext uri="{FF2B5EF4-FFF2-40B4-BE49-F238E27FC236}">
                  <a16:creationId xmlns:a16="http://schemas.microsoft.com/office/drawing/2014/main" id="{6804C34D-69E0-4962-8299-A5D7060EC217}"/>
                </a:ext>
              </a:extLst>
            </p:cNvPr>
            <p:cNvSpPr/>
            <p:nvPr/>
          </p:nvSpPr>
          <p:spPr bwMode="gray">
            <a:xfrm>
              <a:off x="4337817" y="3955167"/>
              <a:ext cx="1248700" cy="334837"/>
            </a:xfrm>
            <a:prstGeom prst="wedgeRectCallout">
              <a:avLst>
                <a:gd name="adj1" fmla="val -64533"/>
                <a:gd name="adj2" fmla="val 21654"/>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Encapsulate the outer header</a:t>
              </a:r>
            </a:p>
          </p:txBody>
        </p:sp>
        <p:sp>
          <p:nvSpPr>
            <p:cNvPr id="39" name="TextBox 120">
              <a:extLst>
                <a:ext uri="{FF2B5EF4-FFF2-40B4-BE49-F238E27FC236}">
                  <a16:creationId xmlns:a16="http://schemas.microsoft.com/office/drawing/2014/main" id="{87DC65EA-D86A-436B-8806-283AFB955624}"/>
                </a:ext>
              </a:extLst>
            </p:cNvPr>
            <p:cNvSpPr txBox="1"/>
            <p:nvPr/>
          </p:nvSpPr>
          <p:spPr bwMode="gray">
            <a:xfrm>
              <a:off x="6956064" y="5114457"/>
              <a:ext cx="1126805"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050" dirty="0">
                  <a:solidFill>
                    <a:schemeClr val="bg1"/>
                  </a:solidFill>
                  <a:latin typeface="Huawei Sans" panose="020C0503030203020204" pitchFamily="34" charset="0"/>
                </a:rPr>
                <a:t>Inner Header</a:t>
              </a:r>
            </a:p>
          </p:txBody>
        </p:sp>
        <p:sp>
          <p:nvSpPr>
            <p:cNvPr id="40" name="TextBox 120">
              <a:extLst>
                <a:ext uri="{FF2B5EF4-FFF2-40B4-BE49-F238E27FC236}">
                  <a16:creationId xmlns:a16="http://schemas.microsoft.com/office/drawing/2014/main" id="{4C09ECD3-0592-4B02-BA40-D37587ADC2F5}"/>
                </a:ext>
              </a:extLst>
            </p:cNvPr>
            <p:cNvSpPr txBox="1"/>
            <p:nvPr/>
          </p:nvSpPr>
          <p:spPr bwMode="gray">
            <a:xfrm>
              <a:off x="8083428" y="5114457"/>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050" dirty="0">
                  <a:solidFill>
                    <a:schemeClr val="bg1">
                      <a:lumMod val="50000"/>
                    </a:schemeClr>
                  </a:solidFill>
                  <a:latin typeface="Huawei Sans" panose="020C0503030203020204" pitchFamily="34" charset="0"/>
                </a:rPr>
                <a:t>Data</a:t>
              </a:r>
            </a:p>
          </p:txBody>
        </p:sp>
        <p:sp>
          <p:nvSpPr>
            <p:cNvPr id="41" name="TextBox 120">
              <a:extLst>
                <a:ext uri="{FF2B5EF4-FFF2-40B4-BE49-F238E27FC236}">
                  <a16:creationId xmlns:a16="http://schemas.microsoft.com/office/drawing/2014/main" id="{1539564B-4546-4DAB-A8F7-2ECFBB0BF2A7}"/>
                </a:ext>
              </a:extLst>
            </p:cNvPr>
            <p:cNvSpPr txBox="1"/>
            <p:nvPr/>
          </p:nvSpPr>
          <p:spPr bwMode="gray">
            <a:xfrm>
              <a:off x="5731929" y="5114457"/>
              <a:ext cx="1223576" cy="271730"/>
            </a:xfrm>
            <a:prstGeom prst="roundRect">
              <a:avLst>
                <a:gd name="adj" fmla="val 6721"/>
              </a:avLst>
            </a:prstGeom>
            <a:solidFill>
              <a:srgbClr val="AFD89C"/>
            </a:solidFill>
            <a:ln w="12700">
              <a:solidFill>
                <a:srgbClr val="AFD89C"/>
              </a:solidFill>
            </a:ln>
          </p:spPr>
          <p:txBody>
            <a:bodyPr wrap="square" rtlCol="0" anchor="ctr">
              <a:spAutoFit/>
            </a:bodyPr>
            <a:lstStyle/>
            <a:p>
              <a:pPr fontAlgn="ctr"/>
              <a:r>
                <a:rPr lang="en-US" sz="1050" dirty="0">
                  <a:solidFill>
                    <a:schemeClr val="bg1"/>
                  </a:solidFill>
                  <a:latin typeface="Huawei Sans" panose="020C0503030203020204" pitchFamily="34" charset="0"/>
                </a:rPr>
                <a:t>Outer Header</a:t>
              </a:r>
            </a:p>
          </p:txBody>
        </p:sp>
        <p:cxnSp>
          <p:nvCxnSpPr>
            <p:cNvPr id="42" name="Connector: Elbow 41">
              <a:extLst>
                <a:ext uri="{FF2B5EF4-FFF2-40B4-BE49-F238E27FC236}">
                  <a16:creationId xmlns:a16="http://schemas.microsoft.com/office/drawing/2014/main" id="{30B58C68-6C4B-4B3E-84FC-E5A8F7B69218}"/>
                </a:ext>
              </a:extLst>
            </p:cNvPr>
            <p:cNvCxnSpPr>
              <a:cxnSpLocks/>
              <a:stCxn id="14" idx="3"/>
              <a:endCxn id="41" idx="1"/>
            </p:cNvCxnSpPr>
            <p:nvPr/>
          </p:nvCxnSpPr>
          <p:spPr bwMode="gray">
            <a:xfrm flipH="1">
              <a:off x="5731929" y="4580652"/>
              <a:ext cx="677089" cy="669670"/>
            </a:xfrm>
            <a:prstGeom prst="bentConnector5">
              <a:avLst>
                <a:gd name="adj1" fmla="val -33762"/>
                <a:gd name="adj2" fmla="val 50000"/>
                <a:gd name="adj3" fmla="val 133762"/>
              </a:avLst>
            </a:prstGeom>
            <a:solidFill>
              <a:srgbClr val="56C4D2"/>
            </a:solidFill>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ular Callout 75">
              <a:extLst>
                <a:ext uri="{FF2B5EF4-FFF2-40B4-BE49-F238E27FC236}">
                  <a16:creationId xmlns:a16="http://schemas.microsoft.com/office/drawing/2014/main" id="{904B923B-1420-449E-A02B-A37CF21E4493}"/>
                </a:ext>
              </a:extLst>
            </p:cNvPr>
            <p:cNvSpPr/>
            <p:nvPr/>
          </p:nvSpPr>
          <p:spPr bwMode="gray">
            <a:xfrm>
              <a:off x="6875579" y="3947674"/>
              <a:ext cx="1814969" cy="1039099"/>
            </a:xfrm>
            <a:prstGeom prst="wedgeRectCallout">
              <a:avLst>
                <a:gd name="adj1" fmla="val -62111"/>
                <a:gd name="adj2" fmla="val 25885"/>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The device forwards the packet on the underlying network based on the outer header. The underlying network is unaware of the inner data.</a:t>
              </a:r>
            </a:p>
          </p:txBody>
        </p:sp>
        <p:cxnSp>
          <p:nvCxnSpPr>
            <p:cNvPr id="46" name="Connector: Elbow 45">
              <a:extLst>
                <a:ext uri="{FF2B5EF4-FFF2-40B4-BE49-F238E27FC236}">
                  <a16:creationId xmlns:a16="http://schemas.microsoft.com/office/drawing/2014/main" id="{AD9A6AF1-8C15-42B9-99C7-FDB9F69C6A58}"/>
                </a:ext>
              </a:extLst>
            </p:cNvPr>
            <p:cNvCxnSpPr>
              <a:cxnSpLocks/>
              <a:stCxn id="41" idx="2"/>
              <a:endCxn id="24" idx="1"/>
            </p:cNvCxnSpPr>
            <p:nvPr/>
          </p:nvCxnSpPr>
          <p:spPr bwMode="gray">
            <a:xfrm rot="16200000" flipH="1">
              <a:off x="7415391" y="4314512"/>
              <a:ext cx="346488" cy="2489837"/>
            </a:xfrm>
            <a:prstGeom prst="bentConnector2">
              <a:avLst/>
            </a:prstGeom>
            <a:solidFill>
              <a:srgbClr val="56C4D2"/>
            </a:solidFill>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ular Callout 75">
              <a:extLst>
                <a:ext uri="{FF2B5EF4-FFF2-40B4-BE49-F238E27FC236}">
                  <a16:creationId xmlns:a16="http://schemas.microsoft.com/office/drawing/2014/main" id="{E3FC3F71-996B-4194-9FB8-CC999FF7D5F7}"/>
                </a:ext>
              </a:extLst>
            </p:cNvPr>
            <p:cNvSpPr/>
            <p:nvPr/>
          </p:nvSpPr>
          <p:spPr bwMode="gray">
            <a:xfrm>
              <a:off x="7212125" y="5912853"/>
              <a:ext cx="1296142" cy="370873"/>
            </a:xfrm>
            <a:prstGeom prst="wedgeRectCallout">
              <a:avLst>
                <a:gd name="adj1" fmla="val -21909"/>
                <a:gd name="adj2" fmla="val -9023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err="1">
                  <a:solidFill>
                    <a:schemeClr val="tx1"/>
                  </a:solidFill>
                  <a:latin typeface="Huawei Sans" panose="020C0503030203020204" pitchFamily="34" charset="0"/>
                </a:rPr>
                <a:t>Decapsulate</a:t>
              </a:r>
              <a:r>
                <a:rPr lang="en-US" sz="1050" dirty="0">
                  <a:solidFill>
                    <a:schemeClr val="tx1"/>
                  </a:solidFill>
                  <a:latin typeface="Huawei Sans" panose="020C0503030203020204" pitchFamily="34" charset="0"/>
                </a:rPr>
                <a:t> the outer header</a:t>
              </a:r>
            </a:p>
          </p:txBody>
        </p:sp>
        <p:sp>
          <p:nvSpPr>
            <p:cNvPr id="52" name="TextBox 120">
              <a:extLst>
                <a:ext uri="{FF2B5EF4-FFF2-40B4-BE49-F238E27FC236}">
                  <a16:creationId xmlns:a16="http://schemas.microsoft.com/office/drawing/2014/main" id="{14E72280-A62C-4059-8DA2-D9C004CD1552}"/>
                </a:ext>
              </a:extLst>
            </p:cNvPr>
            <p:cNvSpPr txBox="1"/>
            <p:nvPr/>
          </p:nvSpPr>
          <p:spPr bwMode="gray">
            <a:xfrm>
              <a:off x="1668893" y="3094183"/>
              <a:ext cx="1126805"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050" dirty="0">
                  <a:solidFill>
                    <a:schemeClr val="bg1"/>
                  </a:solidFill>
                  <a:latin typeface="Huawei Sans" panose="020C0503030203020204" pitchFamily="34" charset="0"/>
                </a:rPr>
                <a:t>Inner Header</a:t>
              </a:r>
            </a:p>
          </p:txBody>
        </p:sp>
        <p:sp>
          <p:nvSpPr>
            <p:cNvPr id="53" name="TextBox 120">
              <a:extLst>
                <a:ext uri="{FF2B5EF4-FFF2-40B4-BE49-F238E27FC236}">
                  <a16:creationId xmlns:a16="http://schemas.microsoft.com/office/drawing/2014/main" id="{92855C2C-0524-43B9-9456-38D804932289}"/>
                </a:ext>
              </a:extLst>
            </p:cNvPr>
            <p:cNvSpPr txBox="1"/>
            <p:nvPr/>
          </p:nvSpPr>
          <p:spPr bwMode="gray">
            <a:xfrm>
              <a:off x="2796257" y="3094183"/>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050" dirty="0">
                  <a:solidFill>
                    <a:schemeClr val="bg1">
                      <a:lumMod val="50000"/>
                    </a:schemeClr>
                  </a:solidFill>
                  <a:latin typeface="Huawei Sans" panose="020C0503030203020204" pitchFamily="34" charset="0"/>
                </a:rPr>
                <a:t>Data</a:t>
              </a:r>
            </a:p>
          </p:txBody>
        </p:sp>
        <p:sp>
          <p:nvSpPr>
            <p:cNvPr id="55" name="TextBox 120">
              <a:extLst>
                <a:ext uri="{FF2B5EF4-FFF2-40B4-BE49-F238E27FC236}">
                  <a16:creationId xmlns:a16="http://schemas.microsoft.com/office/drawing/2014/main" id="{5F08E4CC-902B-46F3-8C39-057F38E92394}"/>
                </a:ext>
              </a:extLst>
            </p:cNvPr>
            <p:cNvSpPr txBox="1"/>
            <p:nvPr/>
          </p:nvSpPr>
          <p:spPr bwMode="gray">
            <a:xfrm>
              <a:off x="8832995" y="3094183"/>
              <a:ext cx="1126805"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050" dirty="0">
                  <a:solidFill>
                    <a:schemeClr val="bg1"/>
                  </a:solidFill>
                  <a:latin typeface="Huawei Sans" panose="020C0503030203020204" pitchFamily="34" charset="0"/>
                </a:rPr>
                <a:t>Inner Header</a:t>
              </a:r>
            </a:p>
          </p:txBody>
        </p:sp>
        <p:sp>
          <p:nvSpPr>
            <p:cNvPr id="56" name="TextBox 120">
              <a:extLst>
                <a:ext uri="{FF2B5EF4-FFF2-40B4-BE49-F238E27FC236}">
                  <a16:creationId xmlns:a16="http://schemas.microsoft.com/office/drawing/2014/main" id="{D2F311D7-6815-447A-8C5F-1C176CDCDC85}"/>
                </a:ext>
              </a:extLst>
            </p:cNvPr>
            <p:cNvSpPr txBox="1"/>
            <p:nvPr/>
          </p:nvSpPr>
          <p:spPr bwMode="gray">
            <a:xfrm>
              <a:off x="9960359" y="3094183"/>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050" dirty="0">
                  <a:solidFill>
                    <a:schemeClr val="bg1">
                      <a:lumMod val="50000"/>
                    </a:schemeClr>
                  </a:solidFill>
                  <a:latin typeface="Huawei Sans" panose="020C0503030203020204" pitchFamily="34" charset="0"/>
                </a:rPr>
                <a:t>Data</a:t>
              </a:r>
            </a:p>
          </p:txBody>
        </p:sp>
        <p:cxnSp>
          <p:nvCxnSpPr>
            <p:cNvPr id="67" name="Straight Connector 66">
              <a:extLst>
                <a:ext uri="{FF2B5EF4-FFF2-40B4-BE49-F238E27FC236}">
                  <a16:creationId xmlns:a16="http://schemas.microsoft.com/office/drawing/2014/main" id="{6654B61E-6EAD-4549-9B1F-ADC5796A5A9D}"/>
                </a:ext>
              </a:extLst>
            </p:cNvPr>
            <p:cNvCxnSpPr>
              <a:cxnSpLocks/>
            </p:cNvCxnSpPr>
            <p:nvPr/>
          </p:nvCxnSpPr>
          <p:spPr bwMode="gray">
            <a:xfrm>
              <a:off x="3473197" y="3227785"/>
              <a:ext cx="436563" cy="323"/>
            </a:xfrm>
            <a:prstGeom prst="line">
              <a:avLst/>
            </a:prstGeom>
            <a:solidFill>
              <a:srgbClr val="56C4D2"/>
            </a:solidFill>
            <a:ln w="38100">
              <a:solidFill>
                <a:srgbClr val="56C4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Can 41">
              <a:extLst>
                <a:ext uri="{FF2B5EF4-FFF2-40B4-BE49-F238E27FC236}">
                  <a16:creationId xmlns:a16="http://schemas.microsoft.com/office/drawing/2014/main" id="{56C8C6ED-95DE-43C4-A0EE-0461B2423B13}"/>
                </a:ext>
              </a:extLst>
            </p:cNvPr>
            <p:cNvSpPr/>
            <p:nvPr/>
          </p:nvSpPr>
          <p:spPr bwMode="gray">
            <a:xfrm rot="5400000">
              <a:off x="5966163" y="814885"/>
              <a:ext cx="236717" cy="4703480"/>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59" name="Straight Connector 58">
              <a:extLst>
                <a:ext uri="{FF2B5EF4-FFF2-40B4-BE49-F238E27FC236}">
                  <a16:creationId xmlns:a16="http://schemas.microsoft.com/office/drawing/2014/main" id="{DC95A0AB-4D32-4721-B464-CC380B7C96D9}"/>
                </a:ext>
              </a:extLst>
            </p:cNvPr>
            <p:cNvCxnSpPr>
              <a:cxnSpLocks/>
            </p:cNvCxnSpPr>
            <p:nvPr/>
          </p:nvCxnSpPr>
          <p:spPr bwMode="gray">
            <a:xfrm>
              <a:off x="8359737" y="3229726"/>
              <a:ext cx="436563" cy="323"/>
            </a:xfrm>
            <a:prstGeom prst="line">
              <a:avLst/>
            </a:prstGeom>
            <a:solidFill>
              <a:srgbClr val="56C4D2"/>
            </a:solidFill>
            <a:ln w="38100">
              <a:solidFill>
                <a:srgbClr val="56C4D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43934AC-E689-4FAD-A7C0-5DC36E64D955}"/>
                </a:ext>
              </a:extLst>
            </p:cNvPr>
            <p:cNvSpPr txBox="1"/>
            <p:nvPr/>
          </p:nvSpPr>
          <p:spPr bwMode="gray">
            <a:xfrm flipH="1">
              <a:off x="5516814" y="3038741"/>
              <a:ext cx="1135414" cy="253916"/>
            </a:xfrm>
            <a:prstGeom prst="rect">
              <a:avLst/>
            </a:prstGeom>
            <a:noFill/>
          </p:spPr>
          <p:txBody>
            <a:bodyPr wrap="square" rtlCol="0">
              <a:spAutoFit/>
            </a:bodyPr>
            <a:lstStyle/>
            <a:p>
              <a:pPr algn="ctr" fontAlgn="ctr"/>
              <a:r>
                <a:rPr lang="en-US" sz="1050" dirty="0">
                  <a:latin typeface="Huawei Sans" panose="020C0503030203020204" pitchFamily="34" charset="0"/>
                </a:rPr>
                <a:t>Tunnel</a:t>
              </a:r>
            </a:p>
          </p:txBody>
        </p:sp>
        <p:cxnSp>
          <p:nvCxnSpPr>
            <p:cNvPr id="68" name="直接连接符 133">
              <a:extLst>
                <a:ext uri="{FF2B5EF4-FFF2-40B4-BE49-F238E27FC236}">
                  <a16:creationId xmlns:a16="http://schemas.microsoft.com/office/drawing/2014/main" id="{3C07B6CE-64FC-4B2E-89EB-B37D1405F6CF}"/>
                </a:ext>
              </a:extLst>
            </p:cNvPr>
            <p:cNvCxnSpPr>
              <a:cxnSpLocks/>
            </p:cNvCxnSpPr>
            <p:nvPr/>
          </p:nvCxnSpPr>
          <p:spPr bwMode="gray">
            <a:xfrm>
              <a:off x="551384" y="3505969"/>
              <a:ext cx="2527286" cy="0"/>
            </a:xfrm>
            <a:prstGeom prst="line">
              <a:avLst/>
            </a:prstGeom>
            <a:ln w="12700">
              <a:solidFill>
                <a:srgbClr val="00B0F0"/>
              </a:solidFill>
              <a:prstDash val="dash"/>
            </a:ln>
          </p:spPr>
          <p:style>
            <a:lnRef idx="3">
              <a:schemeClr val="dk1"/>
            </a:lnRef>
            <a:fillRef idx="0">
              <a:schemeClr val="dk1"/>
            </a:fillRef>
            <a:effectRef idx="2">
              <a:schemeClr val="dk1"/>
            </a:effectRef>
            <a:fontRef idx="minor">
              <a:schemeClr val="tx1"/>
            </a:fontRef>
          </p:style>
        </p:cxnSp>
        <p:cxnSp>
          <p:nvCxnSpPr>
            <p:cNvPr id="72" name="直接连接符 133">
              <a:extLst>
                <a:ext uri="{FF2B5EF4-FFF2-40B4-BE49-F238E27FC236}">
                  <a16:creationId xmlns:a16="http://schemas.microsoft.com/office/drawing/2014/main" id="{DB227AB7-0FF2-4FC7-9761-E9691FFC802A}"/>
                </a:ext>
              </a:extLst>
            </p:cNvPr>
            <p:cNvCxnSpPr>
              <a:cxnSpLocks/>
            </p:cNvCxnSpPr>
            <p:nvPr/>
          </p:nvCxnSpPr>
          <p:spPr bwMode="gray">
            <a:xfrm>
              <a:off x="9084332" y="3505968"/>
              <a:ext cx="2527286" cy="0"/>
            </a:xfrm>
            <a:prstGeom prst="line">
              <a:avLst/>
            </a:prstGeom>
            <a:ln w="12700">
              <a:solidFill>
                <a:srgbClr val="00B0F0"/>
              </a:solidFill>
              <a:prstDash val="dash"/>
            </a:ln>
          </p:spPr>
          <p:style>
            <a:lnRef idx="3">
              <a:schemeClr val="dk1"/>
            </a:lnRef>
            <a:fillRef idx="0">
              <a:schemeClr val="dk1"/>
            </a:fillRef>
            <a:effectRef idx="2">
              <a:schemeClr val="dk1"/>
            </a:effectRef>
            <a:fontRef idx="minor">
              <a:schemeClr val="tx1"/>
            </a:fontRef>
          </p:style>
        </p:cxnSp>
        <p:sp>
          <p:nvSpPr>
            <p:cNvPr id="73" name="TextBox 72">
              <a:extLst>
                <a:ext uri="{FF2B5EF4-FFF2-40B4-BE49-F238E27FC236}">
                  <a16:creationId xmlns:a16="http://schemas.microsoft.com/office/drawing/2014/main" id="{23A590A8-7A5A-4C33-A31A-FD8C1F110A59}"/>
                </a:ext>
              </a:extLst>
            </p:cNvPr>
            <p:cNvSpPr txBox="1"/>
            <p:nvPr/>
          </p:nvSpPr>
          <p:spPr bwMode="gray">
            <a:xfrm flipH="1">
              <a:off x="440778" y="4774474"/>
              <a:ext cx="1354074" cy="600164"/>
            </a:xfrm>
            <a:prstGeom prst="rect">
              <a:avLst/>
            </a:prstGeom>
            <a:noFill/>
          </p:spPr>
          <p:txBody>
            <a:bodyPr wrap="square" rtlCol="0">
              <a:spAutoFit/>
            </a:bodyPr>
            <a:lstStyle/>
            <a:p>
              <a:pPr algn="ctr" fontAlgn="ctr"/>
              <a:r>
                <a:rPr lang="en-US" sz="1100" dirty="0">
                  <a:latin typeface="Huawei Sans" panose="020C0503030203020204" pitchFamily="34" charset="0"/>
                </a:rPr>
                <a:t>Implementation of tunnel data forwarding</a:t>
              </a:r>
            </a:p>
          </p:txBody>
        </p:sp>
        <p:sp>
          <p:nvSpPr>
            <p:cNvPr id="74" name="TextBox 73">
              <a:extLst>
                <a:ext uri="{FF2B5EF4-FFF2-40B4-BE49-F238E27FC236}">
                  <a16:creationId xmlns:a16="http://schemas.microsoft.com/office/drawing/2014/main" id="{5F66C60E-E272-49F1-9ACD-11FD5007FEC1}"/>
                </a:ext>
              </a:extLst>
            </p:cNvPr>
            <p:cNvSpPr txBox="1"/>
            <p:nvPr/>
          </p:nvSpPr>
          <p:spPr bwMode="gray">
            <a:xfrm flipH="1">
              <a:off x="509088" y="2996952"/>
              <a:ext cx="1047689" cy="430887"/>
            </a:xfrm>
            <a:prstGeom prst="rect">
              <a:avLst/>
            </a:prstGeom>
            <a:noFill/>
          </p:spPr>
          <p:txBody>
            <a:bodyPr wrap="square" rtlCol="0">
              <a:spAutoFit/>
            </a:bodyPr>
            <a:lstStyle/>
            <a:p>
              <a:pPr algn="ctr" fontAlgn="ctr"/>
              <a:r>
                <a:rPr lang="en-US" sz="1100" dirty="0">
                  <a:latin typeface="Huawei Sans" panose="020C0503030203020204" pitchFamily="34" charset="0"/>
                </a:rPr>
                <a:t>Tunnel data forwarding</a:t>
              </a:r>
            </a:p>
          </p:txBody>
        </p:sp>
      </p:grpSp>
    </p:spTree>
    <p:extLst>
      <p:ext uri="{BB962C8B-B14F-4D97-AF65-F5344CB8AC3E}">
        <p14:creationId xmlns:p14="http://schemas.microsoft.com/office/powerpoint/2010/main" val="76905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1B0A-F8A8-4E85-832A-C7253332549E}"/>
              </a:ext>
            </a:extLst>
          </p:cNvPr>
          <p:cNvSpPr>
            <a:spLocks noGrp="1"/>
          </p:cNvSpPr>
          <p:nvPr>
            <p:ph type="title"/>
          </p:nvPr>
        </p:nvSpPr>
        <p:spPr bwMode="gray"/>
        <p:txBody>
          <a:bodyPr/>
          <a:lstStyle/>
          <a:p>
            <a:pPr fontAlgn="ctr"/>
            <a:r>
              <a:rPr lang="en-US" dirty="0">
                <a:latin typeface="Huawei Sans" panose="020C0503030203020204" pitchFamily="34" charset="0"/>
              </a:rPr>
              <a:t>Basic Concepts of GRE</a:t>
            </a:r>
          </a:p>
        </p:txBody>
      </p:sp>
      <p:sp>
        <p:nvSpPr>
          <p:cNvPr id="3" name="Text Placeholder 2">
            <a:extLst>
              <a:ext uri="{FF2B5EF4-FFF2-40B4-BE49-F238E27FC236}">
                <a16:creationId xmlns:a16="http://schemas.microsoft.com/office/drawing/2014/main" id="{9EBED232-C552-47A1-B8DB-9A3AF0FC3E67}"/>
              </a:ext>
            </a:extLst>
          </p:cNvPr>
          <p:cNvSpPr>
            <a:spLocks noGrp="1"/>
          </p:cNvSpPr>
          <p:nvPr>
            <p:ph type="body" sz="quarter" idx="10"/>
          </p:nvPr>
        </p:nvSpPr>
        <p:spPr bwMode="gray">
          <a:xfrm>
            <a:off x="455612" y="1052514"/>
            <a:ext cx="10912842" cy="4875042"/>
          </a:xfrm>
        </p:spPr>
        <p:txBody>
          <a:bodyPr/>
          <a:lstStyle/>
          <a:p>
            <a:pPr algn="l"/>
            <a:r>
              <a:rPr lang="en-US" sz="1600" dirty="0">
                <a:latin typeface="Huawei Sans" panose="020C0503030203020204" pitchFamily="34" charset="0"/>
              </a:rPr>
              <a:t>As a Layer 3 tunneling technology, GRE encapsulates packets of a protocol into packets of another protocol to transparently transmit packets over GRE tunnels. This technology enables packet transmission between the HQ and branches.</a:t>
            </a:r>
            <a:endParaRPr lang="en-US" altLang="zh-CN" sz="1600" dirty="0">
              <a:latin typeface="Huawei Sans" panose="020C0503030203020204" pitchFamily="34" charset="0"/>
            </a:endParaRPr>
          </a:p>
          <a:p>
            <a:pPr algn="l"/>
            <a:r>
              <a:rPr lang="en-US" sz="1600" dirty="0">
                <a:latin typeface="Huawei Sans" panose="020C0503030203020204" pitchFamily="34" charset="0"/>
              </a:rPr>
              <a:t>GRE tunnels can transmit IPv4/IPv6 unicast, multicast, and broadcast packets.</a:t>
            </a:r>
            <a:endParaRPr lang="en-US" altLang="zh-CN" sz="1600" dirty="0">
              <a:latin typeface="Huawei Sans" panose="020C0503030203020204" pitchFamily="34" charset="0"/>
            </a:endParaRPr>
          </a:p>
          <a:p>
            <a:pPr algn="l"/>
            <a:r>
              <a:rPr lang="en-US" sz="1600" dirty="0">
                <a:latin typeface="Huawei Sans" panose="020C0503030203020204" pitchFamily="34" charset="0"/>
              </a:rPr>
              <a:t>GRE packet format:</a:t>
            </a:r>
            <a:endParaRPr lang="en-US" altLang="zh-CN" sz="1600" dirty="0">
              <a:latin typeface="Huawei Sans" panose="020C0503030203020204" pitchFamily="34" charset="0"/>
            </a:endParaRPr>
          </a:p>
        </p:txBody>
      </p:sp>
      <p:graphicFrame>
        <p:nvGraphicFramePr>
          <p:cNvPr id="4" name="Table 4">
            <a:extLst>
              <a:ext uri="{FF2B5EF4-FFF2-40B4-BE49-F238E27FC236}">
                <a16:creationId xmlns:a16="http://schemas.microsoft.com/office/drawing/2014/main" id="{2CA23AF6-428C-4074-BF35-4CB756AE093D}"/>
              </a:ext>
            </a:extLst>
          </p:cNvPr>
          <p:cNvGraphicFramePr>
            <a:graphicFrameLocks noGrp="1"/>
          </p:cNvGraphicFramePr>
          <p:nvPr>
            <p:extLst>
              <p:ext uri="{D42A27DB-BD31-4B8C-83A1-F6EECF244321}">
                <p14:modId xmlns:p14="http://schemas.microsoft.com/office/powerpoint/2010/main" val="3992764000"/>
              </p:ext>
            </p:extLst>
          </p:nvPr>
        </p:nvGraphicFramePr>
        <p:xfrm>
          <a:off x="3048000" y="3104135"/>
          <a:ext cx="6096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966538011"/>
                    </a:ext>
                  </a:extLst>
                </a:gridCol>
                <a:gridCol w="1453416">
                  <a:extLst>
                    <a:ext uri="{9D8B030D-6E8A-4147-A177-3AD203B41FA5}">
                      <a16:colId xmlns:a16="http://schemas.microsoft.com/office/drawing/2014/main" val="1471157918"/>
                    </a:ext>
                  </a:extLst>
                </a:gridCol>
                <a:gridCol w="1152128">
                  <a:extLst>
                    <a:ext uri="{9D8B030D-6E8A-4147-A177-3AD203B41FA5}">
                      <a16:colId xmlns:a16="http://schemas.microsoft.com/office/drawing/2014/main" val="996290401"/>
                    </a:ext>
                  </a:extLst>
                </a:gridCol>
                <a:gridCol w="1458456">
                  <a:extLst>
                    <a:ext uri="{9D8B030D-6E8A-4147-A177-3AD203B41FA5}">
                      <a16:colId xmlns:a16="http://schemas.microsoft.com/office/drawing/2014/main" val="2856764314"/>
                    </a:ext>
                  </a:extLst>
                </a:gridCol>
                <a:gridCol w="1016000">
                  <a:extLst>
                    <a:ext uri="{9D8B030D-6E8A-4147-A177-3AD203B41FA5}">
                      <a16:colId xmlns:a16="http://schemas.microsoft.com/office/drawing/2014/main" val="1129061569"/>
                    </a:ext>
                  </a:extLst>
                </a:gridCol>
              </a:tblGrid>
              <a:tr h="370840">
                <a:tc>
                  <a:txBody>
                    <a:bodyPr/>
                    <a:lstStyle/>
                    <a:p>
                      <a:pPr algn="ctr" fontAlgn="ctr"/>
                      <a:r>
                        <a:rPr lang="en-US" sz="1200" dirty="0">
                          <a:latin typeface="Huawei Sans" panose="020C0503030203020204" pitchFamily="34" charset="0"/>
                        </a:rPr>
                        <a:t>L2 Header</a:t>
                      </a:r>
                    </a:p>
                  </a:txBody>
                  <a:tcPr anchor="ctr">
                    <a:solidFill>
                      <a:srgbClr val="AFD89C"/>
                    </a:solidFill>
                  </a:tcPr>
                </a:tc>
                <a:tc>
                  <a:txBody>
                    <a:bodyPr/>
                    <a:lstStyle/>
                    <a:p>
                      <a:pPr algn="ctr" fontAlgn="ctr"/>
                      <a:r>
                        <a:rPr lang="en-US" sz="1200" dirty="0">
                          <a:latin typeface="Huawei Sans" panose="020C0503030203020204" pitchFamily="34" charset="0"/>
                        </a:rPr>
                        <a:t>New IP Header</a:t>
                      </a:r>
                    </a:p>
                  </a:txBody>
                  <a:tcPr anchor="ctr">
                    <a:solidFill>
                      <a:srgbClr val="AFD89C"/>
                    </a:solidFill>
                  </a:tcPr>
                </a:tc>
                <a:tc>
                  <a:txBody>
                    <a:bodyPr/>
                    <a:lstStyle/>
                    <a:p>
                      <a:pPr algn="ctr" fontAlgn="ctr"/>
                      <a:r>
                        <a:rPr lang="en-US" sz="1200" dirty="0">
                          <a:latin typeface="Huawei Sans" panose="020C0503030203020204" pitchFamily="34" charset="0"/>
                        </a:rPr>
                        <a:t>GRE Header</a:t>
                      </a:r>
                    </a:p>
                  </a:txBody>
                  <a:tcPr anchor="ctr">
                    <a:solidFill>
                      <a:srgbClr val="EEB3B8"/>
                    </a:solidFill>
                  </a:tcPr>
                </a:tc>
                <a:tc>
                  <a:txBody>
                    <a:bodyPr/>
                    <a:lstStyle/>
                    <a:p>
                      <a:pPr algn="ctr" fontAlgn="ctr"/>
                      <a:r>
                        <a:rPr lang="en-US" sz="1200" dirty="0">
                          <a:latin typeface="Huawei Sans" panose="020C0503030203020204" pitchFamily="34" charset="0"/>
                        </a:rPr>
                        <a:t>Raw IP Header</a:t>
                      </a:r>
                    </a:p>
                  </a:txBody>
                  <a:tcPr anchor="ctr">
                    <a:solidFill>
                      <a:srgbClr val="56C4D2"/>
                    </a:solidFill>
                  </a:tcPr>
                </a:tc>
                <a:tc>
                  <a:txBody>
                    <a:bodyPr/>
                    <a:lstStyle/>
                    <a:p>
                      <a:pPr algn="ctr" fontAlgn="ctr"/>
                      <a:r>
                        <a:rPr lang="en-US" sz="1200" dirty="0">
                          <a:latin typeface="Huawei Sans" panose="020C0503030203020204" pitchFamily="34" charset="0"/>
                        </a:rPr>
                        <a:t>Payload</a:t>
                      </a:r>
                    </a:p>
                  </a:txBody>
                  <a:tcPr anchor="ctr">
                    <a:solidFill>
                      <a:srgbClr val="56C4D2"/>
                    </a:solidFill>
                  </a:tcPr>
                </a:tc>
                <a:extLst>
                  <a:ext uri="{0D108BD9-81ED-4DB2-BD59-A6C34878D82A}">
                    <a16:rowId xmlns:a16="http://schemas.microsoft.com/office/drawing/2014/main" val="2196966323"/>
                  </a:ext>
                </a:extLst>
              </a:tr>
            </a:tbl>
          </a:graphicData>
        </a:graphic>
      </p:graphicFrame>
      <p:graphicFrame>
        <p:nvGraphicFramePr>
          <p:cNvPr id="5" name="Table 5">
            <a:extLst>
              <a:ext uri="{FF2B5EF4-FFF2-40B4-BE49-F238E27FC236}">
                <a16:creationId xmlns:a16="http://schemas.microsoft.com/office/drawing/2014/main" id="{4FE02A9D-0041-44F2-BE2A-6B8C5FC78907}"/>
              </a:ext>
            </a:extLst>
          </p:cNvPr>
          <p:cNvGraphicFramePr>
            <a:graphicFrameLocks noGrp="1"/>
          </p:cNvGraphicFramePr>
          <p:nvPr>
            <p:extLst>
              <p:ext uri="{D42A27DB-BD31-4B8C-83A1-F6EECF244321}">
                <p14:modId xmlns:p14="http://schemas.microsoft.com/office/powerpoint/2010/main" val="349501345"/>
              </p:ext>
            </p:extLst>
          </p:nvPr>
        </p:nvGraphicFramePr>
        <p:xfrm>
          <a:off x="2042408" y="4616303"/>
          <a:ext cx="8128000" cy="1112520"/>
        </p:xfrm>
        <a:graphic>
          <a:graphicData uri="http://schemas.openxmlformats.org/drawingml/2006/table">
            <a:tbl>
              <a:tblPr firstRow="1" bandRow="1">
                <a:tableStyleId>{5C22544A-7EE6-4342-B048-85BDC9FD1C3A}</a:tableStyleId>
              </a:tblPr>
              <a:tblGrid>
                <a:gridCol w="254000">
                  <a:extLst>
                    <a:ext uri="{9D8B030D-6E8A-4147-A177-3AD203B41FA5}">
                      <a16:colId xmlns:a16="http://schemas.microsoft.com/office/drawing/2014/main" val="1767511075"/>
                    </a:ext>
                  </a:extLst>
                </a:gridCol>
                <a:gridCol w="254000">
                  <a:extLst>
                    <a:ext uri="{9D8B030D-6E8A-4147-A177-3AD203B41FA5}">
                      <a16:colId xmlns:a16="http://schemas.microsoft.com/office/drawing/2014/main" val="2259974812"/>
                    </a:ext>
                  </a:extLst>
                </a:gridCol>
                <a:gridCol w="254000">
                  <a:extLst>
                    <a:ext uri="{9D8B030D-6E8A-4147-A177-3AD203B41FA5}">
                      <a16:colId xmlns:a16="http://schemas.microsoft.com/office/drawing/2014/main" val="1441333613"/>
                    </a:ext>
                  </a:extLst>
                </a:gridCol>
                <a:gridCol w="254000">
                  <a:extLst>
                    <a:ext uri="{9D8B030D-6E8A-4147-A177-3AD203B41FA5}">
                      <a16:colId xmlns:a16="http://schemas.microsoft.com/office/drawing/2014/main" val="2189801884"/>
                    </a:ext>
                  </a:extLst>
                </a:gridCol>
                <a:gridCol w="254000">
                  <a:extLst>
                    <a:ext uri="{9D8B030D-6E8A-4147-A177-3AD203B41FA5}">
                      <a16:colId xmlns:a16="http://schemas.microsoft.com/office/drawing/2014/main" val="201189597"/>
                    </a:ext>
                  </a:extLst>
                </a:gridCol>
                <a:gridCol w="911384">
                  <a:extLst>
                    <a:ext uri="{9D8B030D-6E8A-4147-A177-3AD203B41FA5}">
                      <a16:colId xmlns:a16="http://schemas.microsoft.com/office/drawing/2014/main" val="2963173565"/>
                    </a:ext>
                  </a:extLst>
                </a:gridCol>
                <a:gridCol w="1120616">
                  <a:extLst>
                    <a:ext uri="{9D8B030D-6E8A-4147-A177-3AD203B41FA5}">
                      <a16:colId xmlns:a16="http://schemas.microsoft.com/office/drawing/2014/main" val="2109686950"/>
                    </a:ext>
                  </a:extLst>
                </a:gridCol>
                <a:gridCol w="762000">
                  <a:extLst>
                    <a:ext uri="{9D8B030D-6E8A-4147-A177-3AD203B41FA5}">
                      <a16:colId xmlns:a16="http://schemas.microsoft.com/office/drawing/2014/main" val="421368371"/>
                    </a:ext>
                  </a:extLst>
                </a:gridCol>
                <a:gridCol w="4064000">
                  <a:extLst>
                    <a:ext uri="{9D8B030D-6E8A-4147-A177-3AD203B41FA5}">
                      <a16:colId xmlns:a16="http://schemas.microsoft.com/office/drawing/2014/main" val="1049193376"/>
                    </a:ext>
                  </a:extLst>
                </a:gridCol>
              </a:tblGrid>
              <a:tr h="370840">
                <a:tc>
                  <a:txBody>
                    <a:bodyPr/>
                    <a:lstStyle/>
                    <a:p>
                      <a:pPr algn="ctr" fontAlgn="ctr"/>
                      <a:r>
                        <a:rPr lang="en-US" sz="1200" b="0" dirty="0">
                          <a:solidFill>
                            <a:sysClr val="windowText" lastClr="000000"/>
                          </a:solidFill>
                          <a:latin typeface="Huawei Sans" panose="020C0503030203020204" pitchFamily="34" charset="0"/>
                        </a:rPr>
                        <a:t>C</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BEE9EE"/>
                    </a:solidFill>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FFFFFF"/>
                    </a:solidFill>
                  </a:tcPr>
                </a:tc>
                <a:tc>
                  <a:txBody>
                    <a:bodyPr/>
                    <a:lstStyle/>
                    <a:p>
                      <a:pPr algn="ctr" fontAlgn="ctr"/>
                      <a:r>
                        <a:rPr lang="en-US" sz="1200" b="0" dirty="0">
                          <a:solidFill>
                            <a:sysClr val="windowText" lastClr="000000"/>
                          </a:solidFill>
                          <a:latin typeface="Huawei Sans" panose="020C0503030203020204" pitchFamily="34" charset="0"/>
                        </a:rPr>
                        <a:t>K</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BEE9EE"/>
                    </a:solidFill>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FFFFFF"/>
                    </a:solidFill>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FFFFFF"/>
                    </a:solidFill>
                  </a:tcPr>
                </a:tc>
                <a:tc>
                  <a:txBody>
                    <a:bodyPr/>
                    <a:lstStyle/>
                    <a:p>
                      <a:pPr algn="ctr" fontAlgn="ctr"/>
                      <a:r>
                        <a:rPr lang="en-US" sz="1200" b="0" dirty="0">
                          <a:solidFill>
                            <a:sysClr val="windowText" lastClr="000000"/>
                          </a:solidFill>
                          <a:latin typeface="Huawei Sans" panose="020C0503030203020204" pitchFamily="34" charset="0"/>
                        </a:rPr>
                        <a:t>Recursion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FFFFFF"/>
                    </a:solidFill>
                  </a:tcPr>
                </a:tc>
                <a:tc>
                  <a:txBody>
                    <a:bodyPr/>
                    <a:lstStyle/>
                    <a:p>
                      <a:pPr algn="ctr" fontAlgn="ctr"/>
                      <a:r>
                        <a:rPr lang="en-US" sz="1200" b="0" dirty="0">
                          <a:solidFill>
                            <a:sysClr val="windowText" lastClr="000000"/>
                          </a:solidFill>
                          <a:latin typeface="Huawei Sans" panose="020C0503030203020204" pitchFamily="34" charset="0"/>
                        </a:rPr>
                        <a:t>Flags</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FFFFFF"/>
                    </a:solidFill>
                  </a:tcPr>
                </a:tc>
                <a:tc>
                  <a:txBody>
                    <a:bodyPr/>
                    <a:lstStyle/>
                    <a:p>
                      <a:pPr algn="ctr" fontAlgn="ctr"/>
                      <a:r>
                        <a:rPr lang="en-US" sz="1200" b="0" dirty="0">
                          <a:solidFill>
                            <a:sysClr val="windowText" lastClr="000000"/>
                          </a:solidFill>
                          <a:latin typeface="Huawei Sans" panose="020C0503030203020204" pitchFamily="34" charset="0"/>
                        </a:rPr>
                        <a:t>Version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FFFFFF"/>
                    </a:solidFill>
                  </a:tcPr>
                </a:tc>
                <a:tc>
                  <a:txBody>
                    <a:bodyPr/>
                    <a:lstStyle/>
                    <a:p>
                      <a:pPr algn="ctr" fontAlgn="ctr"/>
                      <a:r>
                        <a:rPr lang="en-US" sz="1200" b="0" dirty="0">
                          <a:solidFill>
                            <a:sysClr val="windowText" lastClr="000000"/>
                          </a:solidFill>
                          <a:latin typeface="Huawei Sans" panose="020C0503030203020204" pitchFamily="34" charset="0"/>
                        </a:rPr>
                        <a:t>Protocol Type</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FFFFFF"/>
                    </a:solidFill>
                  </a:tcPr>
                </a:tc>
                <a:extLst>
                  <a:ext uri="{0D108BD9-81ED-4DB2-BD59-A6C34878D82A}">
                    <a16:rowId xmlns:a16="http://schemas.microsoft.com/office/drawing/2014/main" val="3176659461"/>
                  </a:ext>
                </a:extLst>
              </a:tr>
              <a:tr h="370840">
                <a:tc gridSpan="8">
                  <a:txBody>
                    <a:bodyPr/>
                    <a:lstStyle/>
                    <a:p>
                      <a:pPr algn="ctr" fontAlgn="ctr"/>
                      <a:r>
                        <a:rPr lang="en-US" sz="1200" b="0" dirty="0">
                          <a:solidFill>
                            <a:sysClr val="windowText" lastClr="000000"/>
                          </a:solidFill>
                          <a:latin typeface="Huawei Sans" panose="020C0503030203020204" pitchFamily="34" charset="0"/>
                        </a:rPr>
                        <a:t>Checksum (Option)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BEE9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fontAlgn="ctr"/>
                      <a:r>
                        <a:rPr lang="en-US" sz="1200" b="0" dirty="0">
                          <a:solidFill>
                            <a:sysClr val="windowText" lastClr="000000"/>
                          </a:solidFill>
                          <a:latin typeface="Huawei Sans" panose="020C0503030203020204" pitchFamily="34" charset="0"/>
                        </a:rPr>
                        <a:t>0</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FFFFFF"/>
                    </a:solidFill>
                  </a:tcPr>
                </a:tc>
                <a:extLst>
                  <a:ext uri="{0D108BD9-81ED-4DB2-BD59-A6C34878D82A}">
                    <a16:rowId xmlns:a16="http://schemas.microsoft.com/office/drawing/2014/main" val="3262138141"/>
                  </a:ext>
                </a:extLst>
              </a:tr>
              <a:tr h="370840">
                <a:tc gridSpan="9">
                  <a:txBody>
                    <a:bodyPr/>
                    <a:lstStyle/>
                    <a:p>
                      <a:pPr algn="ctr" fontAlgn="ctr"/>
                      <a:r>
                        <a:rPr lang="en-US" sz="1200" b="0" dirty="0">
                          <a:solidFill>
                            <a:sysClr val="windowText" lastClr="000000"/>
                          </a:solidFill>
                          <a:latin typeface="Huawei Sans" panose="020C0503030203020204" pitchFamily="34" charset="0"/>
                        </a:rPr>
                        <a:t>Key (Option)</a:t>
                      </a:r>
                    </a:p>
                  </a:txBody>
                  <a:tcPr anchor="ctr">
                    <a:lnL w="12700" cap="flat" cmpd="sng" algn="ctr">
                      <a:solidFill>
                        <a:srgbClr val="56C4D2"/>
                      </a:solidFill>
                      <a:prstDash val="solid"/>
                      <a:round/>
                      <a:headEnd type="none" w="med" len="med"/>
                      <a:tailEnd type="none" w="med" len="med"/>
                    </a:lnL>
                    <a:lnR w="12700" cap="flat" cmpd="sng" algn="ctr">
                      <a:solidFill>
                        <a:srgbClr val="56C4D2"/>
                      </a:solidFill>
                      <a:prstDash val="solid"/>
                      <a:round/>
                      <a:headEnd type="none" w="med" len="med"/>
                      <a:tailEnd type="none" w="med" len="med"/>
                    </a:lnR>
                    <a:lnT w="12700" cap="flat" cmpd="sng" algn="ctr">
                      <a:solidFill>
                        <a:srgbClr val="56C4D2"/>
                      </a:solidFill>
                      <a:prstDash val="solid"/>
                      <a:round/>
                      <a:headEnd type="none" w="med" len="med"/>
                      <a:tailEnd type="none" w="med" len="med"/>
                    </a:lnT>
                    <a:lnB w="12700" cap="flat" cmpd="sng" algn="ctr">
                      <a:solidFill>
                        <a:srgbClr val="56C4D2"/>
                      </a:solidFill>
                      <a:prstDash val="solid"/>
                      <a:round/>
                      <a:headEnd type="none" w="med" len="med"/>
                      <a:tailEnd type="none" w="med" len="med"/>
                    </a:lnB>
                    <a:solidFill>
                      <a:srgbClr val="BEE9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algn="ctr"/>
                      <a:endParaRPr lang="en-US" sz="1200" dirty="0"/>
                    </a:p>
                  </a:txBody>
                  <a:tcPr anchor="ctr"/>
                </a:tc>
                <a:extLst>
                  <a:ext uri="{0D108BD9-81ED-4DB2-BD59-A6C34878D82A}">
                    <a16:rowId xmlns:a16="http://schemas.microsoft.com/office/drawing/2014/main" val="1626608722"/>
                  </a:ext>
                </a:extLst>
              </a:tr>
            </a:tbl>
          </a:graphicData>
        </a:graphic>
      </p:graphicFrame>
      <p:sp>
        <p:nvSpPr>
          <p:cNvPr id="7" name="Trapezoid 6">
            <a:extLst>
              <a:ext uri="{FF2B5EF4-FFF2-40B4-BE49-F238E27FC236}">
                <a16:creationId xmlns:a16="http://schemas.microsoft.com/office/drawing/2014/main" id="{D9BBF139-C373-4798-919C-FFEAF834F526}"/>
              </a:ext>
            </a:extLst>
          </p:cNvPr>
          <p:cNvSpPr/>
          <p:nvPr/>
        </p:nvSpPr>
        <p:spPr bwMode="gray">
          <a:xfrm>
            <a:off x="2042408" y="3474975"/>
            <a:ext cx="8128000" cy="1112520"/>
          </a:xfrm>
          <a:prstGeom prst="trapezoid">
            <a:avLst>
              <a:gd name="adj" fmla="val 314384"/>
            </a:avLst>
          </a:prstGeom>
          <a:gradFill>
            <a:gsLst>
              <a:gs pos="0">
                <a:schemeClr val="accent1">
                  <a:lumMod val="5000"/>
                  <a:lumOff val="95000"/>
                  <a:alpha val="50000"/>
                </a:schemeClr>
              </a:gs>
              <a:gs pos="100000">
                <a:srgbClr val="BEE9EE"/>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cxnSp>
        <p:nvCxnSpPr>
          <p:cNvPr id="8" name="Straight Connector 7">
            <a:extLst>
              <a:ext uri="{FF2B5EF4-FFF2-40B4-BE49-F238E27FC236}">
                <a16:creationId xmlns:a16="http://schemas.microsoft.com/office/drawing/2014/main" id="{0CD5B4E2-9949-4216-A77F-F59D52C82273}"/>
              </a:ext>
            </a:extLst>
          </p:cNvPr>
          <p:cNvCxnSpPr/>
          <p:nvPr/>
        </p:nvCxnSpPr>
        <p:spPr bwMode="gray">
          <a:xfrm>
            <a:off x="2042408" y="5764827"/>
            <a:ext cx="0" cy="32764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12729E-17D6-4773-B889-C688D720AE26}"/>
              </a:ext>
            </a:extLst>
          </p:cNvPr>
          <p:cNvCxnSpPr/>
          <p:nvPr/>
        </p:nvCxnSpPr>
        <p:spPr bwMode="gray">
          <a:xfrm>
            <a:off x="10170408" y="5764827"/>
            <a:ext cx="0" cy="32764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1ECEEE-F2D3-425B-8037-30C2C2F48A09}"/>
              </a:ext>
            </a:extLst>
          </p:cNvPr>
          <p:cNvCxnSpPr>
            <a:cxnSpLocks/>
          </p:cNvCxnSpPr>
          <p:nvPr/>
        </p:nvCxnSpPr>
        <p:spPr bwMode="gray">
          <a:xfrm flipH="1">
            <a:off x="2042408" y="5917227"/>
            <a:ext cx="8128000"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A58F72E-5C8D-465C-8B99-9A9135FD184E}"/>
              </a:ext>
            </a:extLst>
          </p:cNvPr>
          <p:cNvSpPr txBox="1"/>
          <p:nvPr/>
        </p:nvSpPr>
        <p:spPr bwMode="gray">
          <a:xfrm>
            <a:off x="5834019" y="5885889"/>
            <a:ext cx="654346" cy="276999"/>
          </a:xfrm>
          <a:prstGeom prst="rect">
            <a:avLst/>
          </a:prstGeom>
          <a:noFill/>
        </p:spPr>
        <p:txBody>
          <a:bodyPr wrap="none" rtlCol="0">
            <a:spAutoFit/>
          </a:bodyPr>
          <a:lstStyle/>
          <a:p>
            <a:pPr fontAlgn="ctr"/>
            <a:r>
              <a:rPr lang="en-US" sz="1200" dirty="0">
                <a:latin typeface="Huawei Sans" panose="020C0503030203020204" pitchFamily="34" charset="0"/>
              </a:rPr>
              <a:t>32 bits</a:t>
            </a:r>
            <a:endParaRPr lang="en-US" altLang="zh-CN" sz="120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68916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9F06-D0B5-41C5-8864-AC1A246E2A34}"/>
              </a:ext>
            </a:extLst>
          </p:cNvPr>
          <p:cNvSpPr>
            <a:spLocks noGrp="1"/>
          </p:cNvSpPr>
          <p:nvPr>
            <p:ph type="title"/>
          </p:nvPr>
        </p:nvSpPr>
        <p:spPr bwMode="gray"/>
        <p:txBody>
          <a:bodyPr/>
          <a:lstStyle/>
          <a:p>
            <a:pPr fontAlgn="ctr"/>
            <a:r>
              <a:rPr lang="en-US" dirty="0">
                <a:latin typeface="Huawei Sans" panose="020C0503030203020204" pitchFamily="34" charset="0"/>
              </a:rPr>
              <a:t>GRE Fundamentals</a:t>
            </a:r>
          </a:p>
        </p:txBody>
      </p:sp>
      <p:sp>
        <p:nvSpPr>
          <p:cNvPr id="3" name="Text Placeholder 2">
            <a:extLst>
              <a:ext uri="{FF2B5EF4-FFF2-40B4-BE49-F238E27FC236}">
                <a16:creationId xmlns:a16="http://schemas.microsoft.com/office/drawing/2014/main" id="{E28E963C-93BF-48B2-ADC3-23E1F720963C}"/>
              </a:ext>
            </a:extLst>
          </p:cNvPr>
          <p:cNvSpPr>
            <a:spLocks noGrp="1"/>
          </p:cNvSpPr>
          <p:nvPr>
            <p:ph type="body" sz="quarter" idx="10"/>
          </p:nvPr>
        </p:nvSpPr>
        <p:spPr bwMode="gray"/>
        <p:txBody>
          <a:bodyPr/>
          <a:lstStyle/>
          <a:p>
            <a:pPr algn="l"/>
            <a:r>
              <a:rPr lang="en-US" sz="1600" dirty="0">
                <a:latin typeface="Huawei Sans" panose="020C0503030203020204" pitchFamily="34" charset="0"/>
              </a:rPr>
              <a:t>The GRE tunnel is a Layer 3 tunnel and mainly carries IPv4/IPv6 packets. GRE encapsulates the outer IP header so that data can be transmitted on the public network. In this way, enterprise branches and the headquarters can communicate with each other.</a:t>
            </a:r>
            <a:endParaRPr lang="en-US" altLang="zh-CN" sz="1600" dirty="0">
              <a:latin typeface="Huawei Sans" panose="020C0503030203020204" pitchFamily="34" charset="0"/>
            </a:endParaRPr>
          </a:p>
          <a:p>
            <a:pPr algn="l"/>
            <a:r>
              <a:rPr lang="en-US" sz="1600" dirty="0">
                <a:latin typeface="Huawei Sans" panose="020C0503030203020204" pitchFamily="34" charset="0"/>
              </a:rPr>
              <a:t>The following figure shows the process of forwarding packets over a GRE tunnel.</a:t>
            </a:r>
          </a:p>
        </p:txBody>
      </p:sp>
      <p:grpSp>
        <p:nvGrpSpPr>
          <p:cNvPr id="13" name="Group 12">
            <a:extLst>
              <a:ext uri="{FF2B5EF4-FFF2-40B4-BE49-F238E27FC236}">
                <a16:creationId xmlns:a16="http://schemas.microsoft.com/office/drawing/2014/main" id="{49C4C706-001F-4B75-96A1-95AFC7390B77}"/>
              </a:ext>
            </a:extLst>
          </p:cNvPr>
          <p:cNvGrpSpPr/>
          <p:nvPr/>
        </p:nvGrpSpPr>
        <p:grpSpPr bwMode="gray">
          <a:xfrm>
            <a:off x="1443693" y="2822383"/>
            <a:ext cx="9394044" cy="3178984"/>
            <a:chOff x="1443693" y="2806300"/>
            <a:chExt cx="9394044" cy="3178984"/>
          </a:xfrm>
        </p:grpSpPr>
        <p:sp>
          <p:nvSpPr>
            <p:cNvPr id="52" name="Freeform 159">
              <a:extLst>
                <a:ext uri="{FF2B5EF4-FFF2-40B4-BE49-F238E27FC236}">
                  <a16:creationId xmlns:a16="http://schemas.microsoft.com/office/drawing/2014/main" id="{E5BE33B8-45E2-487F-AECE-14788155FB42}"/>
                </a:ext>
              </a:extLst>
            </p:cNvPr>
            <p:cNvSpPr/>
            <p:nvPr/>
          </p:nvSpPr>
          <p:spPr bwMode="gray">
            <a:xfrm flipH="1">
              <a:off x="2246544" y="2857161"/>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Branch</a:t>
              </a:r>
            </a:p>
          </p:txBody>
        </p:sp>
        <p:sp>
          <p:nvSpPr>
            <p:cNvPr id="57" name="Freeform 159">
              <a:extLst>
                <a:ext uri="{FF2B5EF4-FFF2-40B4-BE49-F238E27FC236}">
                  <a16:creationId xmlns:a16="http://schemas.microsoft.com/office/drawing/2014/main" id="{675DCA1B-25EB-4482-9761-9A85004A96EB}"/>
                </a:ext>
              </a:extLst>
            </p:cNvPr>
            <p:cNvSpPr/>
            <p:nvPr/>
          </p:nvSpPr>
          <p:spPr bwMode="gray">
            <a:xfrm flipH="1">
              <a:off x="8807778" y="2854505"/>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HQ</a:t>
              </a:r>
            </a:p>
          </p:txBody>
        </p:sp>
        <p:pic>
          <p:nvPicPr>
            <p:cNvPr id="4" name="图片 31">
              <a:extLst>
                <a:ext uri="{FF2B5EF4-FFF2-40B4-BE49-F238E27FC236}">
                  <a16:creationId xmlns:a16="http://schemas.microsoft.com/office/drawing/2014/main" id="{CA782363-70E6-4DD4-8903-3AA2B6D3E0A4}"/>
                </a:ext>
              </a:extLst>
            </p:cNvPr>
            <p:cNvPicPr>
              <a:picLocks noChangeAspect="1"/>
            </p:cNvPicPr>
            <p:nvPr/>
          </p:nvPicPr>
          <p:blipFill>
            <a:blip r:embed="rId3"/>
            <a:stretch>
              <a:fillRect/>
            </a:stretch>
          </p:blipFill>
          <p:spPr bwMode="gray">
            <a:xfrm>
              <a:off x="3228542" y="2987951"/>
              <a:ext cx="466668" cy="389308"/>
            </a:xfrm>
            <a:prstGeom prst="rect">
              <a:avLst/>
            </a:prstGeom>
          </p:spPr>
        </p:pic>
        <p:sp>
          <p:nvSpPr>
            <p:cNvPr id="5" name="Freeform 159">
              <a:extLst>
                <a:ext uri="{FF2B5EF4-FFF2-40B4-BE49-F238E27FC236}">
                  <a16:creationId xmlns:a16="http://schemas.microsoft.com/office/drawing/2014/main" id="{9848D4BA-5F39-4079-90D4-E187F416956E}"/>
                </a:ext>
              </a:extLst>
            </p:cNvPr>
            <p:cNvSpPr/>
            <p:nvPr/>
          </p:nvSpPr>
          <p:spPr bwMode="gray">
            <a:xfrm flipH="1">
              <a:off x="5581337" y="2806300"/>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200" dirty="0">
                <a:solidFill>
                  <a:schemeClr val="tx1"/>
                </a:solidFill>
                <a:latin typeface="Huawei Sans" panose="020C0503030203020204" pitchFamily="34" charset="0"/>
              </a:endParaRPr>
            </a:p>
          </p:txBody>
        </p:sp>
        <p:pic>
          <p:nvPicPr>
            <p:cNvPr id="6" name="图片 31">
              <a:extLst>
                <a:ext uri="{FF2B5EF4-FFF2-40B4-BE49-F238E27FC236}">
                  <a16:creationId xmlns:a16="http://schemas.microsoft.com/office/drawing/2014/main" id="{D3DE8C0D-8201-491B-83CF-1A3FB17868E7}"/>
                </a:ext>
              </a:extLst>
            </p:cNvPr>
            <p:cNvPicPr>
              <a:picLocks noChangeAspect="1"/>
            </p:cNvPicPr>
            <p:nvPr/>
          </p:nvPicPr>
          <p:blipFill>
            <a:blip r:embed="rId3"/>
            <a:stretch>
              <a:fillRect/>
            </a:stretch>
          </p:blipFill>
          <p:spPr bwMode="gray">
            <a:xfrm>
              <a:off x="8519745" y="2987951"/>
              <a:ext cx="466668" cy="389308"/>
            </a:xfrm>
            <a:prstGeom prst="rect">
              <a:avLst/>
            </a:prstGeom>
          </p:spPr>
        </p:pic>
        <p:cxnSp>
          <p:nvCxnSpPr>
            <p:cNvPr id="7" name="Straight Connector 6">
              <a:extLst>
                <a:ext uri="{FF2B5EF4-FFF2-40B4-BE49-F238E27FC236}">
                  <a16:creationId xmlns:a16="http://schemas.microsoft.com/office/drawing/2014/main" id="{F2222A8F-00B0-41A3-9508-4EC14DB0192F}"/>
                </a:ext>
              </a:extLst>
            </p:cNvPr>
            <p:cNvCxnSpPr>
              <a:cxnSpLocks/>
              <a:stCxn id="4" idx="3"/>
              <a:endCxn id="5" idx="21"/>
            </p:cNvCxnSpPr>
            <p:nvPr/>
          </p:nvCxnSpPr>
          <p:spPr bwMode="gray">
            <a:xfrm>
              <a:off x="3695210" y="3182605"/>
              <a:ext cx="1886127" cy="9339"/>
            </a:xfrm>
            <a:prstGeom prst="line">
              <a:avLst/>
            </a:prstGeom>
            <a:solidFill>
              <a:srgbClr val="56C4D2"/>
            </a:solidFill>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766590-6816-4C4A-A665-47482B3C75F1}"/>
                </a:ext>
              </a:extLst>
            </p:cNvPr>
            <p:cNvCxnSpPr>
              <a:cxnSpLocks/>
              <a:stCxn id="6" idx="1"/>
              <a:endCxn id="5" idx="8"/>
            </p:cNvCxnSpPr>
            <p:nvPr/>
          </p:nvCxnSpPr>
          <p:spPr bwMode="gray">
            <a:xfrm flipH="1" flipV="1">
              <a:off x="6633618" y="3181932"/>
              <a:ext cx="1886127" cy="673"/>
            </a:xfrm>
            <a:prstGeom prst="line">
              <a:avLst/>
            </a:prstGeom>
            <a:solidFill>
              <a:srgbClr val="56C4D2"/>
            </a:solidFill>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4" name="直接连接符 133">
              <a:extLst>
                <a:ext uri="{FF2B5EF4-FFF2-40B4-BE49-F238E27FC236}">
                  <a16:creationId xmlns:a16="http://schemas.microsoft.com/office/drawing/2014/main" id="{89D13829-D1A4-49CD-B6EA-2F3B5CC32824}"/>
                </a:ext>
              </a:extLst>
            </p:cNvPr>
            <p:cNvCxnSpPr>
              <a:cxnSpLocks/>
              <a:endCxn id="4" idx="2"/>
            </p:cNvCxnSpPr>
            <p:nvPr/>
          </p:nvCxnSpPr>
          <p:spPr bwMode="gray">
            <a:xfrm flipV="1">
              <a:off x="3461876" y="3377259"/>
              <a:ext cx="0" cy="2608025"/>
            </a:xfrm>
            <a:prstGeom prst="line">
              <a:avLst/>
            </a:prstGeom>
            <a:ln w="19050">
              <a:prstDash val="dash"/>
            </a:ln>
          </p:spPr>
          <p:style>
            <a:lnRef idx="3">
              <a:schemeClr val="dk1"/>
            </a:lnRef>
            <a:fillRef idx="0">
              <a:schemeClr val="dk1"/>
            </a:fillRef>
            <a:effectRef idx="2">
              <a:schemeClr val="dk1"/>
            </a:effectRef>
            <a:fontRef idx="minor">
              <a:schemeClr val="tx1"/>
            </a:fontRef>
          </p:style>
        </p:cxnSp>
        <p:cxnSp>
          <p:nvCxnSpPr>
            <p:cNvPr id="15" name="直接连接符 133">
              <a:extLst>
                <a:ext uri="{FF2B5EF4-FFF2-40B4-BE49-F238E27FC236}">
                  <a16:creationId xmlns:a16="http://schemas.microsoft.com/office/drawing/2014/main" id="{5AE17EC4-B5F7-4EE2-A8AB-7D038FE7C7E0}"/>
                </a:ext>
              </a:extLst>
            </p:cNvPr>
            <p:cNvCxnSpPr>
              <a:cxnSpLocks/>
              <a:endCxn id="6" idx="2"/>
            </p:cNvCxnSpPr>
            <p:nvPr/>
          </p:nvCxnSpPr>
          <p:spPr bwMode="gray">
            <a:xfrm flipV="1">
              <a:off x="8753079" y="3377259"/>
              <a:ext cx="0" cy="2608025"/>
            </a:xfrm>
            <a:prstGeom prst="line">
              <a:avLst/>
            </a:prstGeom>
            <a:ln w="19050">
              <a:prstDash val="dash"/>
            </a:ln>
          </p:spPr>
          <p:style>
            <a:lnRef idx="3">
              <a:schemeClr val="dk1"/>
            </a:lnRef>
            <a:fillRef idx="0">
              <a:schemeClr val="dk1"/>
            </a:fillRef>
            <a:effectRef idx="2">
              <a:schemeClr val="dk1"/>
            </a:effectRef>
            <a:fontRef idx="minor">
              <a:schemeClr val="tx1"/>
            </a:fontRef>
          </p:style>
        </p:cxnSp>
        <p:sp>
          <p:nvSpPr>
            <p:cNvPr id="19" name="Rectangular Callout 75">
              <a:extLst>
                <a:ext uri="{FF2B5EF4-FFF2-40B4-BE49-F238E27FC236}">
                  <a16:creationId xmlns:a16="http://schemas.microsoft.com/office/drawing/2014/main" id="{8B0A34C6-D494-48C3-9C47-5C2FC67FB6B8}"/>
                </a:ext>
              </a:extLst>
            </p:cNvPr>
            <p:cNvSpPr/>
            <p:nvPr/>
          </p:nvSpPr>
          <p:spPr bwMode="gray">
            <a:xfrm>
              <a:off x="4290637" y="3573487"/>
              <a:ext cx="1429051" cy="320401"/>
            </a:xfrm>
            <a:prstGeom prst="wedgeRectCallout">
              <a:avLst>
                <a:gd name="adj1" fmla="val -64533"/>
                <a:gd name="adj2" fmla="val 21654"/>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Encapsulate the outer header</a:t>
              </a:r>
            </a:p>
          </p:txBody>
        </p:sp>
        <p:cxnSp>
          <p:nvCxnSpPr>
            <p:cNvPr id="23" name="Connector: Elbow 22">
              <a:extLst>
                <a:ext uri="{FF2B5EF4-FFF2-40B4-BE49-F238E27FC236}">
                  <a16:creationId xmlns:a16="http://schemas.microsoft.com/office/drawing/2014/main" id="{37C4622A-F15F-4545-BA5D-1E87C22E8F98}"/>
                </a:ext>
              </a:extLst>
            </p:cNvPr>
            <p:cNvCxnSpPr>
              <a:cxnSpLocks/>
              <a:stCxn id="48" idx="3"/>
              <a:endCxn id="73" idx="1"/>
            </p:cNvCxnSpPr>
            <p:nvPr/>
          </p:nvCxnSpPr>
          <p:spPr bwMode="gray">
            <a:xfrm flipH="1">
              <a:off x="5470495" y="4245090"/>
              <a:ext cx="1309581" cy="724155"/>
            </a:xfrm>
            <a:prstGeom prst="bentConnector5">
              <a:avLst>
                <a:gd name="adj1" fmla="val -17456"/>
                <a:gd name="adj2" fmla="val 50000"/>
                <a:gd name="adj3" fmla="val 117456"/>
              </a:avLst>
            </a:prstGeom>
            <a:solidFill>
              <a:srgbClr val="56C4D2"/>
            </a:solidFill>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ular Callout 75">
              <a:extLst>
                <a:ext uri="{FF2B5EF4-FFF2-40B4-BE49-F238E27FC236}">
                  <a16:creationId xmlns:a16="http://schemas.microsoft.com/office/drawing/2014/main" id="{CCBED65A-826F-4421-B25B-7FDA34B2C817}"/>
                </a:ext>
              </a:extLst>
            </p:cNvPr>
            <p:cNvSpPr/>
            <p:nvPr/>
          </p:nvSpPr>
          <p:spPr bwMode="gray">
            <a:xfrm>
              <a:off x="7232345" y="3794179"/>
              <a:ext cx="1466035" cy="855734"/>
            </a:xfrm>
            <a:prstGeom prst="wedgeRectCallout">
              <a:avLst>
                <a:gd name="adj1" fmla="val -64533"/>
                <a:gd name="adj2" fmla="val 21654"/>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The device forwards the packet on the underlying network based on the outer IP header.</a:t>
              </a:r>
            </a:p>
          </p:txBody>
        </p:sp>
        <p:cxnSp>
          <p:nvCxnSpPr>
            <p:cNvPr id="25" name="Connector: Elbow 24">
              <a:extLst>
                <a:ext uri="{FF2B5EF4-FFF2-40B4-BE49-F238E27FC236}">
                  <a16:creationId xmlns:a16="http://schemas.microsoft.com/office/drawing/2014/main" id="{739A67FE-995A-4942-95CC-E9986B4FCCCD}"/>
                </a:ext>
              </a:extLst>
            </p:cNvPr>
            <p:cNvCxnSpPr>
              <a:cxnSpLocks/>
              <a:endCxn id="82" idx="3"/>
            </p:cNvCxnSpPr>
            <p:nvPr/>
          </p:nvCxnSpPr>
          <p:spPr bwMode="gray">
            <a:xfrm rot="16200000" flipH="1">
              <a:off x="7216142" y="3987728"/>
              <a:ext cx="317251" cy="2491823"/>
            </a:xfrm>
            <a:prstGeom prst="bentConnector2">
              <a:avLst/>
            </a:prstGeom>
            <a:solidFill>
              <a:srgbClr val="56C4D2"/>
            </a:solidFill>
            <a:ln w="19050">
              <a:solidFill>
                <a:srgbClr val="56C4D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ular Callout 75">
              <a:extLst>
                <a:ext uri="{FF2B5EF4-FFF2-40B4-BE49-F238E27FC236}">
                  <a16:creationId xmlns:a16="http://schemas.microsoft.com/office/drawing/2014/main" id="{07B06530-7ABB-447E-AA98-302B9C6150CC}"/>
                </a:ext>
              </a:extLst>
            </p:cNvPr>
            <p:cNvSpPr/>
            <p:nvPr/>
          </p:nvSpPr>
          <p:spPr bwMode="gray">
            <a:xfrm>
              <a:off x="7223603" y="5588817"/>
              <a:ext cx="1296142" cy="361213"/>
            </a:xfrm>
            <a:prstGeom prst="wedgeRectCallout">
              <a:avLst>
                <a:gd name="adj1" fmla="val -21909"/>
                <a:gd name="adj2" fmla="val -9023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err="1">
                  <a:solidFill>
                    <a:schemeClr val="tx1"/>
                  </a:solidFill>
                  <a:latin typeface="Huawei Sans" panose="020C0503030203020204" pitchFamily="34" charset="0"/>
                </a:rPr>
                <a:t>Decapsulate</a:t>
              </a:r>
              <a:r>
                <a:rPr lang="en-US" sz="1100" dirty="0">
                  <a:solidFill>
                    <a:schemeClr val="tx1"/>
                  </a:solidFill>
                  <a:latin typeface="Huawei Sans" panose="020C0503030203020204" pitchFamily="34" charset="0"/>
                </a:rPr>
                <a:t> the outer header</a:t>
              </a:r>
            </a:p>
          </p:txBody>
        </p:sp>
        <p:sp>
          <p:nvSpPr>
            <p:cNvPr id="32" name="Can 41">
              <a:extLst>
                <a:ext uri="{FF2B5EF4-FFF2-40B4-BE49-F238E27FC236}">
                  <a16:creationId xmlns:a16="http://schemas.microsoft.com/office/drawing/2014/main" id="{63190FE9-1364-4C3E-8BF6-D587AA345E80}"/>
                </a:ext>
              </a:extLst>
            </p:cNvPr>
            <p:cNvSpPr/>
            <p:nvPr/>
          </p:nvSpPr>
          <p:spPr bwMode="gray">
            <a:xfrm rot="5400000">
              <a:off x="5977642" y="1093558"/>
              <a:ext cx="236717" cy="4166505"/>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33">
              <a:extLst>
                <a:ext uri="{FF2B5EF4-FFF2-40B4-BE49-F238E27FC236}">
                  <a16:creationId xmlns:a16="http://schemas.microsoft.com/office/drawing/2014/main" id="{336DA8CB-C8CA-41E7-9327-4B9298BA418C}"/>
                </a:ext>
              </a:extLst>
            </p:cNvPr>
            <p:cNvSpPr txBox="1"/>
            <p:nvPr/>
          </p:nvSpPr>
          <p:spPr bwMode="gray">
            <a:xfrm flipH="1">
              <a:off x="5411098" y="3043989"/>
              <a:ext cx="1290376" cy="261610"/>
            </a:xfrm>
            <a:prstGeom prst="rect">
              <a:avLst/>
            </a:prstGeom>
            <a:noFill/>
          </p:spPr>
          <p:txBody>
            <a:bodyPr wrap="square" rtlCol="0">
              <a:spAutoFit/>
            </a:bodyPr>
            <a:lstStyle/>
            <a:p>
              <a:pPr algn="ctr" fontAlgn="ctr"/>
              <a:r>
                <a:rPr lang="en-US" sz="1100" dirty="0">
                  <a:latin typeface="Huawei Sans" panose="020C0503030203020204" pitchFamily="34" charset="0"/>
                </a:rPr>
                <a:t>GRE tunnel</a:t>
              </a:r>
            </a:p>
          </p:txBody>
        </p:sp>
        <p:sp>
          <p:nvSpPr>
            <p:cNvPr id="43" name="TextBox 120">
              <a:extLst>
                <a:ext uri="{FF2B5EF4-FFF2-40B4-BE49-F238E27FC236}">
                  <a16:creationId xmlns:a16="http://schemas.microsoft.com/office/drawing/2014/main" id="{9943A3E3-B30C-4E9C-BC15-698FCC05C5FD}"/>
                </a:ext>
              </a:extLst>
            </p:cNvPr>
            <p:cNvSpPr txBox="1"/>
            <p:nvPr/>
          </p:nvSpPr>
          <p:spPr bwMode="gray">
            <a:xfrm>
              <a:off x="1443693" y="3535636"/>
              <a:ext cx="1057875"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100" dirty="0">
                  <a:solidFill>
                    <a:schemeClr val="bg1"/>
                  </a:solidFill>
                  <a:latin typeface="Huawei Sans" panose="020C0503030203020204" pitchFamily="34" charset="0"/>
                </a:rPr>
                <a:t>S: IP1, D: IP2</a:t>
              </a:r>
            </a:p>
          </p:txBody>
        </p:sp>
        <p:sp>
          <p:nvSpPr>
            <p:cNvPr id="44" name="TextBox 120">
              <a:extLst>
                <a:ext uri="{FF2B5EF4-FFF2-40B4-BE49-F238E27FC236}">
                  <a16:creationId xmlns:a16="http://schemas.microsoft.com/office/drawing/2014/main" id="{FB9C2C1D-C08C-41C0-962C-54AF7C16D96E}"/>
                </a:ext>
              </a:extLst>
            </p:cNvPr>
            <p:cNvSpPr txBox="1"/>
            <p:nvPr/>
          </p:nvSpPr>
          <p:spPr bwMode="gray">
            <a:xfrm>
              <a:off x="2502127" y="3535635"/>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Data</a:t>
              </a:r>
            </a:p>
          </p:txBody>
        </p:sp>
        <p:sp>
          <p:nvSpPr>
            <p:cNvPr id="47" name="TextBox 120">
              <a:extLst>
                <a:ext uri="{FF2B5EF4-FFF2-40B4-BE49-F238E27FC236}">
                  <a16:creationId xmlns:a16="http://schemas.microsoft.com/office/drawing/2014/main" id="{6D2E8CEF-5858-4CC8-A3DC-B029297F0C3D}"/>
                </a:ext>
              </a:extLst>
            </p:cNvPr>
            <p:cNvSpPr txBox="1"/>
            <p:nvPr/>
          </p:nvSpPr>
          <p:spPr bwMode="gray">
            <a:xfrm>
              <a:off x="5162730" y="4109226"/>
              <a:ext cx="1052280"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100" dirty="0">
                  <a:solidFill>
                    <a:schemeClr val="bg1"/>
                  </a:solidFill>
                  <a:latin typeface="Huawei Sans" panose="020C0503030203020204" pitchFamily="34" charset="0"/>
                </a:rPr>
                <a:t>S: IP1, D: IP2</a:t>
              </a:r>
            </a:p>
          </p:txBody>
        </p:sp>
        <p:sp>
          <p:nvSpPr>
            <p:cNvPr id="48" name="TextBox 120">
              <a:extLst>
                <a:ext uri="{FF2B5EF4-FFF2-40B4-BE49-F238E27FC236}">
                  <a16:creationId xmlns:a16="http://schemas.microsoft.com/office/drawing/2014/main" id="{BB39D7AB-E8CA-4435-8401-B4384B21057F}"/>
                </a:ext>
              </a:extLst>
            </p:cNvPr>
            <p:cNvSpPr txBox="1"/>
            <p:nvPr/>
          </p:nvSpPr>
          <p:spPr bwMode="gray">
            <a:xfrm>
              <a:off x="6215252" y="4109225"/>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Data</a:t>
              </a:r>
            </a:p>
          </p:txBody>
        </p:sp>
        <p:sp>
          <p:nvSpPr>
            <p:cNvPr id="49" name="TextBox 120">
              <a:extLst>
                <a:ext uri="{FF2B5EF4-FFF2-40B4-BE49-F238E27FC236}">
                  <a16:creationId xmlns:a16="http://schemas.microsoft.com/office/drawing/2014/main" id="{54945C05-8A67-48A5-8EF4-DB2BECD7D4A9}"/>
                </a:ext>
              </a:extLst>
            </p:cNvPr>
            <p:cNvSpPr txBox="1"/>
            <p:nvPr/>
          </p:nvSpPr>
          <p:spPr bwMode="gray">
            <a:xfrm>
              <a:off x="4639563" y="4109225"/>
              <a:ext cx="522607" cy="271730"/>
            </a:xfrm>
            <a:prstGeom prst="roundRect">
              <a:avLst>
                <a:gd name="adj" fmla="val 6721"/>
              </a:avLst>
            </a:prstGeom>
            <a:solidFill>
              <a:srgbClr val="EEB3B8"/>
            </a:solidFill>
            <a:ln w="12700">
              <a:solidFill>
                <a:srgbClr val="EEB3B8"/>
              </a:solidFill>
            </a:ln>
          </p:spPr>
          <p:txBody>
            <a:bodyPr wrap="square" rtlCol="0" anchor="ctr">
              <a:spAutoFit/>
            </a:bodyPr>
            <a:lstStyle/>
            <a:p>
              <a:pPr fontAlgn="ctr"/>
              <a:r>
                <a:rPr lang="en-US" sz="1100" dirty="0">
                  <a:solidFill>
                    <a:schemeClr val="bg1"/>
                  </a:solidFill>
                  <a:latin typeface="Huawei Sans" panose="020C0503030203020204" pitchFamily="34" charset="0"/>
                </a:rPr>
                <a:t>GRE</a:t>
              </a:r>
            </a:p>
          </p:txBody>
        </p:sp>
        <p:sp>
          <p:nvSpPr>
            <p:cNvPr id="50" name="TextBox 120">
              <a:extLst>
                <a:ext uri="{FF2B5EF4-FFF2-40B4-BE49-F238E27FC236}">
                  <a16:creationId xmlns:a16="http://schemas.microsoft.com/office/drawing/2014/main" id="{7031278B-C172-43DD-9FFE-EFF703F3935F}"/>
                </a:ext>
              </a:extLst>
            </p:cNvPr>
            <p:cNvSpPr txBox="1"/>
            <p:nvPr/>
          </p:nvSpPr>
          <p:spPr bwMode="gray">
            <a:xfrm>
              <a:off x="3537401" y="4109225"/>
              <a:ext cx="1096048" cy="271730"/>
            </a:xfrm>
            <a:prstGeom prst="roundRect">
              <a:avLst>
                <a:gd name="adj" fmla="val 6721"/>
              </a:avLst>
            </a:prstGeom>
            <a:solidFill>
              <a:srgbClr val="AFD89C"/>
            </a:solidFill>
            <a:ln w="12700">
              <a:solidFill>
                <a:srgbClr val="AFD89C"/>
              </a:solidFill>
            </a:ln>
          </p:spPr>
          <p:txBody>
            <a:bodyPr wrap="square" rtlCol="0" anchor="ctr">
              <a:spAutoFit/>
            </a:bodyPr>
            <a:lstStyle/>
            <a:p>
              <a:pPr fontAlgn="ctr"/>
              <a:r>
                <a:rPr lang="en-US" sz="1100" dirty="0">
                  <a:solidFill>
                    <a:schemeClr val="bg1"/>
                  </a:solidFill>
                  <a:latin typeface="Huawei Sans" panose="020C0503030203020204" pitchFamily="34" charset="0"/>
                </a:rPr>
                <a:t>S: IPA, D: IPB</a:t>
              </a:r>
            </a:p>
          </p:txBody>
        </p:sp>
        <p:sp>
          <p:nvSpPr>
            <p:cNvPr id="64" name="Oval 41">
              <a:extLst>
                <a:ext uri="{FF2B5EF4-FFF2-40B4-BE49-F238E27FC236}">
                  <a16:creationId xmlns:a16="http://schemas.microsoft.com/office/drawing/2014/main" id="{1F5B20F1-9C8B-4E2F-B52F-39F5F318D990}"/>
                </a:ext>
              </a:extLst>
            </p:cNvPr>
            <p:cNvSpPr>
              <a:spLocks noChangeAspect="1"/>
            </p:cNvSpPr>
            <p:nvPr/>
          </p:nvSpPr>
          <p:spPr bwMode="gray">
            <a:xfrm>
              <a:off x="3579441" y="3099170"/>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65" name="Oval 41">
              <a:extLst>
                <a:ext uri="{FF2B5EF4-FFF2-40B4-BE49-F238E27FC236}">
                  <a16:creationId xmlns:a16="http://schemas.microsoft.com/office/drawing/2014/main" id="{C17F1603-B162-415A-AD6F-00759F367AA6}"/>
                </a:ext>
              </a:extLst>
            </p:cNvPr>
            <p:cNvSpPr>
              <a:spLocks noChangeAspect="1"/>
            </p:cNvSpPr>
            <p:nvPr/>
          </p:nvSpPr>
          <p:spPr bwMode="gray">
            <a:xfrm>
              <a:off x="8461417" y="3100299"/>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67" name="Can 41">
              <a:extLst>
                <a:ext uri="{FF2B5EF4-FFF2-40B4-BE49-F238E27FC236}">
                  <a16:creationId xmlns:a16="http://schemas.microsoft.com/office/drawing/2014/main" id="{7E741746-6864-4BE0-9156-473B8B869831}"/>
                </a:ext>
              </a:extLst>
            </p:cNvPr>
            <p:cNvSpPr/>
            <p:nvPr/>
          </p:nvSpPr>
          <p:spPr bwMode="gray">
            <a:xfrm rot="5400000">
              <a:off x="3359236" y="3517598"/>
              <a:ext cx="236717" cy="307804"/>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18" name="Connector: Elbow 17">
              <a:extLst>
                <a:ext uri="{FF2B5EF4-FFF2-40B4-BE49-F238E27FC236}">
                  <a16:creationId xmlns:a16="http://schemas.microsoft.com/office/drawing/2014/main" id="{BF6DC473-4320-4DB1-BDA9-838D8FCEA88D}"/>
                </a:ext>
              </a:extLst>
            </p:cNvPr>
            <p:cNvCxnSpPr>
              <a:cxnSpLocks/>
            </p:cNvCxnSpPr>
            <p:nvPr/>
          </p:nvCxnSpPr>
          <p:spPr bwMode="gray">
            <a:xfrm>
              <a:off x="3575720" y="3671501"/>
              <a:ext cx="486154" cy="429732"/>
            </a:xfrm>
            <a:prstGeom prst="bentConnector2">
              <a:avLst/>
            </a:prstGeom>
            <a:solidFill>
              <a:srgbClr val="56C4D2"/>
            </a:solidFill>
            <a:ln w="19050">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F2B6B7F-0507-4C90-9DD6-9ED959DFAFE1}"/>
                </a:ext>
              </a:extLst>
            </p:cNvPr>
            <p:cNvCxnSpPr>
              <a:cxnSpLocks/>
              <a:stCxn id="44" idx="3"/>
              <a:endCxn id="67" idx="3"/>
            </p:cNvCxnSpPr>
            <p:nvPr/>
          </p:nvCxnSpPr>
          <p:spPr bwMode="gray">
            <a:xfrm>
              <a:off x="3066951" y="3671500"/>
              <a:ext cx="256742" cy="1"/>
            </a:xfrm>
            <a:prstGeom prst="line">
              <a:avLst/>
            </a:prstGeom>
            <a:solidFill>
              <a:srgbClr val="56C4D2"/>
            </a:solidFill>
            <a:ln w="19050">
              <a:solidFill>
                <a:srgbClr val="56C4D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Rectangular Callout 75">
              <a:extLst>
                <a:ext uri="{FF2B5EF4-FFF2-40B4-BE49-F238E27FC236}">
                  <a16:creationId xmlns:a16="http://schemas.microsoft.com/office/drawing/2014/main" id="{BA2944BB-596C-4EC9-A1FC-3E799D389314}"/>
                </a:ext>
              </a:extLst>
            </p:cNvPr>
            <p:cNvSpPr/>
            <p:nvPr/>
          </p:nvSpPr>
          <p:spPr bwMode="gray">
            <a:xfrm>
              <a:off x="2291876" y="3982874"/>
              <a:ext cx="1146953" cy="335651"/>
            </a:xfrm>
            <a:prstGeom prst="wedgeRectCallout">
              <a:avLst>
                <a:gd name="adj1" fmla="val 39562"/>
                <a:gd name="adj2" fmla="val -98420"/>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GRE tunnel interface</a:t>
              </a:r>
            </a:p>
          </p:txBody>
        </p:sp>
        <p:sp>
          <p:nvSpPr>
            <p:cNvPr id="82" name="Can 41">
              <a:extLst>
                <a:ext uri="{FF2B5EF4-FFF2-40B4-BE49-F238E27FC236}">
                  <a16:creationId xmlns:a16="http://schemas.microsoft.com/office/drawing/2014/main" id="{14990FBB-1C22-4496-BC21-44FE12C7632E}"/>
                </a:ext>
              </a:extLst>
            </p:cNvPr>
            <p:cNvSpPr/>
            <p:nvPr/>
          </p:nvSpPr>
          <p:spPr bwMode="gray">
            <a:xfrm rot="5400000">
              <a:off x="8656222" y="5238363"/>
              <a:ext cx="236717" cy="307804"/>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4" name="Straight Arrow Connector 83">
              <a:extLst>
                <a:ext uri="{FF2B5EF4-FFF2-40B4-BE49-F238E27FC236}">
                  <a16:creationId xmlns:a16="http://schemas.microsoft.com/office/drawing/2014/main" id="{D230CE4A-A0E9-4644-A7CA-1F91B8881F23}"/>
                </a:ext>
              </a:extLst>
            </p:cNvPr>
            <p:cNvCxnSpPr>
              <a:cxnSpLocks/>
              <a:endCxn id="74" idx="1"/>
            </p:cNvCxnSpPr>
            <p:nvPr/>
          </p:nvCxnSpPr>
          <p:spPr bwMode="gray">
            <a:xfrm>
              <a:off x="8873934" y="5392265"/>
              <a:ext cx="34054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2" name="Rectangular Callout 75">
              <a:extLst>
                <a:ext uri="{FF2B5EF4-FFF2-40B4-BE49-F238E27FC236}">
                  <a16:creationId xmlns:a16="http://schemas.microsoft.com/office/drawing/2014/main" id="{A81C0F52-E8AD-4DAB-A8F2-431F869A1482}"/>
                </a:ext>
              </a:extLst>
            </p:cNvPr>
            <p:cNvSpPr/>
            <p:nvPr/>
          </p:nvSpPr>
          <p:spPr bwMode="gray">
            <a:xfrm>
              <a:off x="8820353" y="4737193"/>
              <a:ext cx="1146953" cy="328035"/>
            </a:xfrm>
            <a:prstGeom prst="wedgeRectCallout">
              <a:avLst>
                <a:gd name="adj1" fmla="val -39244"/>
                <a:gd name="adj2" fmla="val 113899"/>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GRE tunnel interface</a:t>
              </a:r>
            </a:p>
          </p:txBody>
        </p:sp>
        <p:pic>
          <p:nvPicPr>
            <p:cNvPr id="58" name="图片 79" descr="PC.png">
              <a:extLst>
                <a:ext uri="{FF2B5EF4-FFF2-40B4-BE49-F238E27FC236}">
                  <a16:creationId xmlns:a16="http://schemas.microsoft.com/office/drawing/2014/main" id="{4666702E-823D-4236-BF2F-880359158C83}"/>
                </a:ext>
              </a:extLst>
            </p:cNvPr>
            <p:cNvPicPr>
              <a:picLocks noChangeAspect="1"/>
            </p:cNvPicPr>
            <p:nvPr/>
          </p:nvPicPr>
          <p:blipFill>
            <a:blip r:embed="rId4" cstate="print"/>
            <a:stretch>
              <a:fillRect/>
            </a:stretch>
          </p:blipFill>
          <p:spPr bwMode="gray">
            <a:xfrm>
              <a:off x="9697775" y="2942358"/>
              <a:ext cx="539063" cy="414000"/>
            </a:xfrm>
            <a:prstGeom prst="rect">
              <a:avLst/>
            </a:prstGeom>
          </p:spPr>
        </p:pic>
        <p:pic>
          <p:nvPicPr>
            <p:cNvPr id="59" name="图片 79" descr="PC.png">
              <a:extLst>
                <a:ext uri="{FF2B5EF4-FFF2-40B4-BE49-F238E27FC236}">
                  <a16:creationId xmlns:a16="http://schemas.microsoft.com/office/drawing/2014/main" id="{FEE376A9-D156-435D-ABFF-693395881C13}"/>
                </a:ext>
              </a:extLst>
            </p:cNvPr>
            <p:cNvPicPr>
              <a:picLocks noChangeAspect="1"/>
            </p:cNvPicPr>
            <p:nvPr/>
          </p:nvPicPr>
          <p:blipFill>
            <a:blip r:embed="rId4" cstate="print"/>
            <a:stretch>
              <a:fillRect/>
            </a:stretch>
          </p:blipFill>
          <p:spPr bwMode="gray">
            <a:xfrm>
              <a:off x="1907921" y="2971800"/>
              <a:ext cx="539063" cy="414000"/>
            </a:xfrm>
            <a:prstGeom prst="rect">
              <a:avLst/>
            </a:prstGeom>
          </p:spPr>
        </p:pic>
        <p:sp>
          <p:nvSpPr>
            <p:cNvPr id="60" name="TextBox 59">
              <a:extLst>
                <a:ext uri="{FF2B5EF4-FFF2-40B4-BE49-F238E27FC236}">
                  <a16:creationId xmlns:a16="http://schemas.microsoft.com/office/drawing/2014/main" id="{4B93E841-D27F-42FC-AB5C-767F3FE211CA}"/>
                </a:ext>
              </a:extLst>
            </p:cNvPr>
            <p:cNvSpPr txBox="1"/>
            <p:nvPr/>
          </p:nvSpPr>
          <p:spPr bwMode="gray">
            <a:xfrm flipH="1">
              <a:off x="1510977" y="3016606"/>
              <a:ext cx="468779" cy="261610"/>
            </a:xfrm>
            <a:prstGeom prst="rect">
              <a:avLst/>
            </a:prstGeom>
            <a:noFill/>
          </p:spPr>
          <p:txBody>
            <a:bodyPr wrap="square" rtlCol="0">
              <a:spAutoFit/>
            </a:bodyPr>
            <a:lstStyle/>
            <a:p>
              <a:pPr algn="ctr" fontAlgn="ctr"/>
              <a:r>
                <a:rPr lang="en-US" sz="1100" dirty="0">
                  <a:latin typeface="Huawei Sans" panose="020C0503030203020204" pitchFamily="34" charset="0"/>
                </a:rPr>
                <a:t>IP1</a:t>
              </a:r>
              <a:endParaRPr lang="en-US" altLang="zh-CN" sz="1100" dirty="0">
                <a:latin typeface="Huawei Sans" panose="020C0503030203020204" pitchFamily="34" charset="0"/>
                <a:ea typeface="方正兰亭黑简体" panose="02000000000000000000" pitchFamily="2" charset="-122"/>
              </a:endParaRPr>
            </a:p>
          </p:txBody>
        </p:sp>
        <p:sp>
          <p:nvSpPr>
            <p:cNvPr id="63" name="TextBox 62">
              <a:extLst>
                <a:ext uri="{FF2B5EF4-FFF2-40B4-BE49-F238E27FC236}">
                  <a16:creationId xmlns:a16="http://schemas.microsoft.com/office/drawing/2014/main" id="{EB11FAEE-3241-47DB-B529-0797209DC643}"/>
                </a:ext>
              </a:extLst>
            </p:cNvPr>
            <p:cNvSpPr txBox="1"/>
            <p:nvPr/>
          </p:nvSpPr>
          <p:spPr bwMode="gray">
            <a:xfrm flipH="1">
              <a:off x="10214375" y="2991037"/>
              <a:ext cx="468779" cy="261610"/>
            </a:xfrm>
            <a:prstGeom prst="rect">
              <a:avLst/>
            </a:prstGeom>
            <a:noFill/>
          </p:spPr>
          <p:txBody>
            <a:bodyPr wrap="square" rtlCol="0">
              <a:spAutoFit/>
            </a:bodyPr>
            <a:lstStyle/>
            <a:p>
              <a:pPr algn="ctr" fontAlgn="ctr"/>
              <a:r>
                <a:rPr lang="en-US" sz="1100" dirty="0">
                  <a:latin typeface="Huawei Sans" panose="020C0503030203020204" pitchFamily="34" charset="0"/>
                </a:rPr>
                <a:t>IP2</a:t>
              </a:r>
              <a:endParaRPr lang="en-US" altLang="zh-CN" sz="1100" dirty="0">
                <a:latin typeface="Huawei Sans" panose="020C0503030203020204" pitchFamily="34" charset="0"/>
                <a:ea typeface="方正兰亭黑简体" panose="02000000000000000000" pitchFamily="2" charset="-122"/>
              </a:endParaRPr>
            </a:p>
          </p:txBody>
        </p:sp>
        <p:sp>
          <p:nvSpPr>
            <p:cNvPr id="66" name="TextBox 65">
              <a:extLst>
                <a:ext uri="{FF2B5EF4-FFF2-40B4-BE49-F238E27FC236}">
                  <a16:creationId xmlns:a16="http://schemas.microsoft.com/office/drawing/2014/main" id="{2156F713-CF07-4053-8B28-828106E5F7F0}"/>
                </a:ext>
              </a:extLst>
            </p:cNvPr>
            <p:cNvSpPr txBox="1"/>
            <p:nvPr/>
          </p:nvSpPr>
          <p:spPr bwMode="gray">
            <a:xfrm flipH="1">
              <a:off x="3579441" y="2886135"/>
              <a:ext cx="468779" cy="261610"/>
            </a:xfrm>
            <a:prstGeom prst="rect">
              <a:avLst/>
            </a:prstGeom>
            <a:noFill/>
          </p:spPr>
          <p:txBody>
            <a:bodyPr wrap="square" rtlCol="0">
              <a:spAutoFit/>
            </a:bodyPr>
            <a:lstStyle/>
            <a:p>
              <a:pPr algn="ctr" fontAlgn="ctr"/>
              <a:r>
                <a:rPr lang="en-US" sz="1100" dirty="0">
                  <a:latin typeface="Huawei Sans" panose="020C0503030203020204" pitchFamily="34" charset="0"/>
                </a:rPr>
                <a:t>IPA</a:t>
              </a:r>
              <a:endParaRPr lang="en-US" altLang="zh-CN" sz="1100" dirty="0">
                <a:latin typeface="Huawei Sans" panose="020C0503030203020204" pitchFamily="34" charset="0"/>
                <a:ea typeface="方正兰亭黑简体" panose="02000000000000000000" pitchFamily="2" charset="-122"/>
              </a:endParaRPr>
            </a:p>
          </p:txBody>
        </p:sp>
        <p:sp>
          <p:nvSpPr>
            <p:cNvPr id="68" name="TextBox 67">
              <a:extLst>
                <a:ext uri="{FF2B5EF4-FFF2-40B4-BE49-F238E27FC236}">
                  <a16:creationId xmlns:a16="http://schemas.microsoft.com/office/drawing/2014/main" id="{1AF38176-B896-489D-9254-788CCF788F94}"/>
                </a:ext>
              </a:extLst>
            </p:cNvPr>
            <p:cNvSpPr txBox="1"/>
            <p:nvPr/>
          </p:nvSpPr>
          <p:spPr bwMode="gray">
            <a:xfrm flipH="1">
              <a:off x="8179253" y="2881764"/>
              <a:ext cx="468779" cy="261610"/>
            </a:xfrm>
            <a:prstGeom prst="rect">
              <a:avLst/>
            </a:prstGeom>
            <a:noFill/>
          </p:spPr>
          <p:txBody>
            <a:bodyPr wrap="square" rtlCol="0">
              <a:spAutoFit/>
            </a:bodyPr>
            <a:lstStyle/>
            <a:p>
              <a:pPr algn="ctr" fontAlgn="ctr"/>
              <a:r>
                <a:rPr lang="en-US" sz="1100" dirty="0">
                  <a:latin typeface="Huawei Sans" panose="020C0503030203020204" pitchFamily="34" charset="0"/>
                </a:rPr>
                <a:t>IPB</a:t>
              </a:r>
              <a:endParaRPr lang="en-US" altLang="zh-CN" sz="1100" dirty="0">
                <a:latin typeface="Huawei Sans" panose="020C0503030203020204" pitchFamily="34" charset="0"/>
                <a:ea typeface="方正兰亭黑简体" panose="02000000000000000000" pitchFamily="2" charset="-122"/>
              </a:endParaRPr>
            </a:p>
          </p:txBody>
        </p:sp>
        <p:sp>
          <p:nvSpPr>
            <p:cNvPr id="70" name="TextBox 120">
              <a:extLst>
                <a:ext uri="{FF2B5EF4-FFF2-40B4-BE49-F238E27FC236}">
                  <a16:creationId xmlns:a16="http://schemas.microsoft.com/office/drawing/2014/main" id="{577829D0-1D93-47BD-80BC-B96B2EB619D8}"/>
                </a:ext>
              </a:extLst>
            </p:cNvPr>
            <p:cNvSpPr txBox="1"/>
            <p:nvPr/>
          </p:nvSpPr>
          <p:spPr bwMode="gray">
            <a:xfrm>
              <a:off x="7095824" y="4833380"/>
              <a:ext cx="1052280"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100" dirty="0">
                  <a:solidFill>
                    <a:schemeClr val="bg1"/>
                  </a:solidFill>
                  <a:latin typeface="Huawei Sans" panose="020C0503030203020204" pitchFamily="34" charset="0"/>
                </a:rPr>
                <a:t>S:IP1，D:IP2</a:t>
              </a:r>
            </a:p>
          </p:txBody>
        </p:sp>
        <p:sp>
          <p:nvSpPr>
            <p:cNvPr id="71" name="TextBox 120">
              <a:extLst>
                <a:ext uri="{FF2B5EF4-FFF2-40B4-BE49-F238E27FC236}">
                  <a16:creationId xmlns:a16="http://schemas.microsoft.com/office/drawing/2014/main" id="{97CA8C33-26A6-42DE-954A-FFF11611092E}"/>
                </a:ext>
              </a:extLst>
            </p:cNvPr>
            <p:cNvSpPr txBox="1"/>
            <p:nvPr/>
          </p:nvSpPr>
          <p:spPr bwMode="gray">
            <a:xfrm>
              <a:off x="8148346" y="4833380"/>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Data</a:t>
              </a:r>
            </a:p>
          </p:txBody>
        </p:sp>
        <p:sp>
          <p:nvSpPr>
            <p:cNvPr id="72" name="TextBox 120">
              <a:extLst>
                <a:ext uri="{FF2B5EF4-FFF2-40B4-BE49-F238E27FC236}">
                  <a16:creationId xmlns:a16="http://schemas.microsoft.com/office/drawing/2014/main" id="{E615B1C0-1EA4-43BC-891E-20DBC7E61CE9}"/>
                </a:ext>
              </a:extLst>
            </p:cNvPr>
            <p:cNvSpPr txBox="1"/>
            <p:nvPr/>
          </p:nvSpPr>
          <p:spPr bwMode="gray">
            <a:xfrm>
              <a:off x="6572657" y="4833380"/>
              <a:ext cx="522607" cy="271730"/>
            </a:xfrm>
            <a:prstGeom prst="roundRect">
              <a:avLst>
                <a:gd name="adj" fmla="val 6721"/>
              </a:avLst>
            </a:prstGeom>
            <a:solidFill>
              <a:srgbClr val="EEB3B8"/>
            </a:solidFill>
            <a:ln w="12700">
              <a:solidFill>
                <a:srgbClr val="EEB3B8"/>
              </a:solidFill>
            </a:ln>
          </p:spPr>
          <p:txBody>
            <a:bodyPr wrap="square" rtlCol="0" anchor="ctr">
              <a:spAutoFit/>
            </a:bodyPr>
            <a:lstStyle/>
            <a:p>
              <a:pPr fontAlgn="ctr"/>
              <a:r>
                <a:rPr lang="en-US" sz="1100" dirty="0">
                  <a:solidFill>
                    <a:schemeClr val="bg1"/>
                  </a:solidFill>
                  <a:latin typeface="Huawei Sans" panose="020C0503030203020204" pitchFamily="34" charset="0"/>
                </a:rPr>
                <a:t>GRE</a:t>
              </a:r>
            </a:p>
          </p:txBody>
        </p:sp>
        <p:sp>
          <p:nvSpPr>
            <p:cNvPr id="73" name="TextBox 120">
              <a:extLst>
                <a:ext uri="{FF2B5EF4-FFF2-40B4-BE49-F238E27FC236}">
                  <a16:creationId xmlns:a16="http://schemas.microsoft.com/office/drawing/2014/main" id="{6CEF16F5-744B-450A-9916-CB309A6D3494}"/>
                </a:ext>
              </a:extLst>
            </p:cNvPr>
            <p:cNvSpPr txBox="1"/>
            <p:nvPr/>
          </p:nvSpPr>
          <p:spPr bwMode="gray">
            <a:xfrm>
              <a:off x="5470495" y="4833380"/>
              <a:ext cx="1096048" cy="271730"/>
            </a:xfrm>
            <a:prstGeom prst="roundRect">
              <a:avLst>
                <a:gd name="adj" fmla="val 6721"/>
              </a:avLst>
            </a:prstGeom>
            <a:solidFill>
              <a:srgbClr val="AFD89C"/>
            </a:solidFill>
            <a:ln w="12700">
              <a:solidFill>
                <a:srgbClr val="AFD89C"/>
              </a:solidFill>
            </a:ln>
          </p:spPr>
          <p:txBody>
            <a:bodyPr wrap="square" rtlCol="0" anchor="ctr">
              <a:spAutoFit/>
            </a:bodyPr>
            <a:lstStyle/>
            <a:p>
              <a:pPr fontAlgn="ctr"/>
              <a:r>
                <a:rPr lang="en-US" sz="1100" dirty="0">
                  <a:solidFill>
                    <a:schemeClr val="bg1"/>
                  </a:solidFill>
                  <a:latin typeface="Huawei Sans" panose="020C0503030203020204" pitchFamily="34" charset="0"/>
                </a:rPr>
                <a:t>S: IPA, D: IPB</a:t>
              </a:r>
            </a:p>
          </p:txBody>
        </p:sp>
        <p:sp>
          <p:nvSpPr>
            <p:cNvPr id="74" name="TextBox 120">
              <a:extLst>
                <a:ext uri="{FF2B5EF4-FFF2-40B4-BE49-F238E27FC236}">
                  <a16:creationId xmlns:a16="http://schemas.microsoft.com/office/drawing/2014/main" id="{8A11DEC1-DA2D-4EAA-AC86-31AC011AC119}"/>
                </a:ext>
              </a:extLst>
            </p:cNvPr>
            <p:cNvSpPr txBox="1"/>
            <p:nvPr/>
          </p:nvSpPr>
          <p:spPr bwMode="gray">
            <a:xfrm>
              <a:off x="9214479" y="5256400"/>
              <a:ext cx="1057875" cy="271730"/>
            </a:xfrm>
            <a:prstGeom prst="roundRect">
              <a:avLst>
                <a:gd name="adj" fmla="val 6721"/>
              </a:avLst>
            </a:prstGeom>
            <a:solidFill>
              <a:srgbClr val="56C4D2"/>
            </a:solidFill>
            <a:ln w="12700">
              <a:solidFill>
                <a:srgbClr val="56C4D2"/>
              </a:solidFill>
            </a:ln>
          </p:spPr>
          <p:txBody>
            <a:bodyPr wrap="square" rtlCol="0" anchor="ctr">
              <a:spAutoFit/>
            </a:bodyPr>
            <a:lstStyle/>
            <a:p>
              <a:pPr fontAlgn="ctr"/>
              <a:r>
                <a:rPr lang="en-US" sz="1100" dirty="0">
                  <a:solidFill>
                    <a:schemeClr val="bg1"/>
                  </a:solidFill>
                  <a:latin typeface="Huawei Sans" panose="020C0503030203020204" pitchFamily="34" charset="0"/>
                </a:rPr>
                <a:t>S: IP1, D: IP2</a:t>
              </a:r>
            </a:p>
          </p:txBody>
        </p:sp>
        <p:sp>
          <p:nvSpPr>
            <p:cNvPr id="76" name="TextBox 120">
              <a:extLst>
                <a:ext uri="{FF2B5EF4-FFF2-40B4-BE49-F238E27FC236}">
                  <a16:creationId xmlns:a16="http://schemas.microsoft.com/office/drawing/2014/main" id="{8D35DE0D-EDD1-4386-A757-627DE013D1C4}"/>
                </a:ext>
              </a:extLst>
            </p:cNvPr>
            <p:cNvSpPr txBox="1"/>
            <p:nvPr/>
          </p:nvSpPr>
          <p:spPr bwMode="gray">
            <a:xfrm>
              <a:off x="10272913" y="5256399"/>
              <a:ext cx="564824" cy="271730"/>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100" dirty="0">
                  <a:solidFill>
                    <a:schemeClr val="bg1">
                      <a:lumMod val="50000"/>
                    </a:schemeClr>
                  </a:solidFill>
                  <a:latin typeface="Huawei Sans" panose="020C0503030203020204" pitchFamily="34" charset="0"/>
                </a:rPr>
                <a:t>Data</a:t>
              </a:r>
            </a:p>
          </p:txBody>
        </p:sp>
      </p:grpSp>
    </p:spTree>
    <p:extLst>
      <p:ext uri="{BB962C8B-B14F-4D97-AF65-F5344CB8AC3E}">
        <p14:creationId xmlns:p14="http://schemas.microsoft.com/office/powerpoint/2010/main" val="336315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8764B-E1F5-4797-88D5-EEF8B6F896E3}"/>
              </a:ext>
            </a:extLst>
          </p:cNvPr>
          <p:cNvSpPr>
            <a:spLocks noGrp="1"/>
          </p:cNvSpPr>
          <p:nvPr>
            <p:ph type="title"/>
          </p:nvPr>
        </p:nvSpPr>
        <p:spPr bwMode="gray"/>
        <p:txBody>
          <a:bodyPr/>
          <a:lstStyle/>
          <a:p>
            <a:pPr fontAlgn="ctr"/>
            <a:r>
              <a:rPr lang="en-US" dirty="0" err="1">
                <a:latin typeface="Huawei Sans" panose="020C0503030203020204" pitchFamily="34" charset="0"/>
              </a:rPr>
              <a:t>Keepalive</a:t>
            </a:r>
            <a:r>
              <a:rPr lang="en-US" dirty="0">
                <a:latin typeface="Huawei Sans" panose="020C0503030203020204" pitchFamily="34" charset="0"/>
              </a:rPr>
              <a:t> Detection</a:t>
            </a:r>
          </a:p>
        </p:txBody>
      </p:sp>
      <p:sp>
        <p:nvSpPr>
          <p:cNvPr id="3" name="Text Placeholder 2">
            <a:extLst>
              <a:ext uri="{FF2B5EF4-FFF2-40B4-BE49-F238E27FC236}">
                <a16:creationId xmlns:a16="http://schemas.microsoft.com/office/drawing/2014/main" id="{B93BBA1A-5D7B-4C5F-B653-0F0FC31B1A86}"/>
              </a:ext>
            </a:extLst>
          </p:cNvPr>
          <p:cNvSpPr>
            <a:spLocks noGrp="1"/>
          </p:cNvSpPr>
          <p:nvPr>
            <p:ph type="body" sz="quarter" idx="10"/>
          </p:nvPr>
        </p:nvSpPr>
        <p:spPr bwMode="gray"/>
        <p:txBody>
          <a:bodyPr/>
          <a:lstStyle/>
          <a:p>
            <a:pPr algn="l"/>
            <a:r>
              <a:rPr lang="en-US" sz="1400" dirty="0">
                <a:latin typeface="Huawei Sans" panose="020C0503030203020204" pitchFamily="34" charset="0"/>
              </a:rPr>
              <a:t>The current GRE protocol does not have the link status detection function. If the remote interface is unreachable, the GRE tunnel cannot be terminated immediately. As a result, the source continuously forwards packets to the peer. The peer, however, cannot receive packets because the tunnel is unreachable. In this case, traffic is interrupted.</a:t>
            </a:r>
            <a:endParaRPr lang="en-US" altLang="zh-CN" sz="1400" dirty="0">
              <a:latin typeface="Huawei Sans" panose="020C0503030203020204" pitchFamily="34" charset="0"/>
            </a:endParaRPr>
          </a:p>
          <a:p>
            <a:pPr algn="l"/>
            <a:r>
              <a:rPr lang="en-US" sz="1400" dirty="0">
                <a:latin typeface="Huawei Sans" panose="020C0503030203020204" pitchFamily="34" charset="0"/>
              </a:rPr>
              <a:t>The </a:t>
            </a:r>
            <a:r>
              <a:rPr lang="en-US" sz="1400" dirty="0" err="1">
                <a:latin typeface="Huawei Sans" panose="020C0503030203020204" pitchFamily="34" charset="0"/>
              </a:rPr>
              <a:t>keepalive</a:t>
            </a:r>
            <a:r>
              <a:rPr lang="en-US" sz="1400" dirty="0">
                <a:latin typeface="Huawei Sans" panose="020C0503030203020204" pitchFamily="34" charset="0"/>
              </a:rPr>
              <a:t> detection function monitors tunnel status to check whether the remote end is reachable.</a:t>
            </a:r>
            <a:endParaRPr lang="en-US" altLang="zh-CN" sz="1400" dirty="0">
              <a:latin typeface="Huawei Sans" panose="020C0503030203020204" pitchFamily="34" charset="0"/>
            </a:endParaRPr>
          </a:p>
          <a:p>
            <a:pPr algn="l"/>
            <a:r>
              <a:rPr lang="en-US" sz="1400" dirty="0" err="1">
                <a:latin typeface="Huawei Sans" panose="020C0503030203020204" pitchFamily="34" charset="0"/>
              </a:rPr>
              <a:t>Keepalive</a:t>
            </a:r>
            <a:r>
              <a:rPr lang="en-US" sz="1400" dirty="0">
                <a:latin typeface="Huawei Sans" panose="020C0503030203020204" pitchFamily="34" charset="0"/>
              </a:rPr>
              <a:t> timeout interval = Sending interval (5s by default) x Retry count (3 by default)</a:t>
            </a:r>
          </a:p>
        </p:txBody>
      </p:sp>
      <p:grpSp>
        <p:nvGrpSpPr>
          <p:cNvPr id="9" name="Group 8">
            <a:extLst>
              <a:ext uri="{FF2B5EF4-FFF2-40B4-BE49-F238E27FC236}">
                <a16:creationId xmlns:a16="http://schemas.microsoft.com/office/drawing/2014/main" id="{909187A6-90C5-48AD-9F06-195804D9BA10}"/>
              </a:ext>
            </a:extLst>
          </p:cNvPr>
          <p:cNvGrpSpPr/>
          <p:nvPr/>
        </p:nvGrpSpPr>
        <p:grpSpPr>
          <a:xfrm>
            <a:off x="2747628" y="2935718"/>
            <a:ext cx="6261927" cy="3208060"/>
            <a:chOff x="2747628" y="2744924"/>
            <a:chExt cx="6261927" cy="3208060"/>
          </a:xfrm>
        </p:grpSpPr>
        <p:pic>
          <p:nvPicPr>
            <p:cNvPr id="4" name="图片 31">
              <a:extLst>
                <a:ext uri="{FF2B5EF4-FFF2-40B4-BE49-F238E27FC236}">
                  <a16:creationId xmlns:a16="http://schemas.microsoft.com/office/drawing/2014/main" id="{A8C63789-1511-483F-93B3-557DF98B5D1A}"/>
                </a:ext>
              </a:extLst>
            </p:cNvPr>
            <p:cNvPicPr>
              <a:picLocks noChangeAspect="1"/>
            </p:cNvPicPr>
            <p:nvPr/>
          </p:nvPicPr>
          <p:blipFill>
            <a:blip r:embed="rId3"/>
            <a:stretch>
              <a:fillRect/>
            </a:stretch>
          </p:blipFill>
          <p:spPr bwMode="gray">
            <a:xfrm>
              <a:off x="3251684" y="2926575"/>
              <a:ext cx="466668" cy="389308"/>
            </a:xfrm>
            <a:prstGeom prst="rect">
              <a:avLst/>
            </a:prstGeom>
          </p:spPr>
        </p:pic>
        <p:sp>
          <p:nvSpPr>
            <p:cNvPr id="5" name="Freeform 159">
              <a:extLst>
                <a:ext uri="{FF2B5EF4-FFF2-40B4-BE49-F238E27FC236}">
                  <a16:creationId xmlns:a16="http://schemas.microsoft.com/office/drawing/2014/main" id="{28B8FC2B-7253-4CDD-A9AE-727486A34CC3}"/>
                </a:ext>
              </a:extLst>
            </p:cNvPr>
            <p:cNvSpPr/>
            <p:nvPr/>
          </p:nvSpPr>
          <p:spPr bwMode="gray">
            <a:xfrm flipH="1">
              <a:off x="5604479" y="2744924"/>
              <a:ext cx="1052281" cy="550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solidFill>
                  <a:schemeClr val="tx1"/>
                </a:solidFill>
                <a:latin typeface="Huawei Sans" panose="020C0503030203020204" pitchFamily="34" charset="0"/>
              </a:endParaRPr>
            </a:p>
          </p:txBody>
        </p:sp>
        <p:pic>
          <p:nvPicPr>
            <p:cNvPr id="6" name="图片 31">
              <a:extLst>
                <a:ext uri="{FF2B5EF4-FFF2-40B4-BE49-F238E27FC236}">
                  <a16:creationId xmlns:a16="http://schemas.microsoft.com/office/drawing/2014/main" id="{44E5BCC7-9B27-4AE5-97A2-90F1CF644C1F}"/>
                </a:ext>
              </a:extLst>
            </p:cNvPr>
            <p:cNvPicPr>
              <a:picLocks noChangeAspect="1"/>
            </p:cNvPicPr>
            <p:nvPr/>
          </p:nvPicPr>
          <p:blipFill>
            <a:blip r:embed="rId3"/>
            <a:stretch>
              <a:fillRect/>
            </a:stretch>
          </p:blipFill>
          <p:spPr bwMode="gray">
            <a:xfrm>
              <a:off x="8542887" y="2926575"/>
              <a:ext cx="466668" cy="389308"/>
            </a:xfrm>
            <a:prstGeom prst="rect">
              <a:avLst/>
            </a:prstGeom>
          </p:spPr>
        </p:pic>
        <p:cxnSp>
          <p:nvCxnSpPr>
            <p:cNvPr id="7" name="Straight Connector 6">
              <a:extLst>
                <a:ext uri="{FF2B5EF4-FFF2-40B4-BE49-F238E27FC236}">
                  <a16:creationId xmlns:a16="http://schemas.microsoft.com/office/drawing/2014/main" id="{6F1C99BE-54F5-458F-A8F5-EEA9F29C82D0}"/>
                </a:ext>
              </a:extLst>
            </p:cNvPr>
            <p:cNvCxnSpPr>
              <a:cxnSpLocks/>
              <a:stCxn id="4" idx="3"/>
              <a:endCxn id="5" idx="21"/>
            </p:cNvCxnSpPr>
            <p:nvPr/>
          </p:nvCxnSpPr>
          <p:spPr bwMode="gray">
            <a:xfrm>
              <a:off x="3718352" y="3121229"/>
              <a:ext cx="1886127" cy="933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F272A61-4EBD-46AD-8BED-7CECFA22946D}"/>
                </a:ext>
              </a:extLst>
            </p:cNvPr>
            <p:cNvCxnSpPr>
              <a:cxnSpLocks/>
              <a:stCxn id="6" idx="1"/>
              <a:endCxn id="5" idx="8"/>
            </p:cNvCxnSpPr>
            <p:nvPr/>
          </p:nvCxnSpPr>
          <p:spPr bwMode="gray">
            <a:xfrm flipH="1" flipV="1">
              <a:off x="6656760" y="3120556"/>
              <a:ext cx="1886127" cy="6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Can 41">
              <a:extLst>
                <a:ext uri="{FF2B5EF4-FFF2-40B4-BE49-F238E27FC236}">
                  <a16:creationId xmlns:a16="http://schemas.microsoft.com/office/drawing/2014/main" id="{3F5F21B0-6712-4C4C-93FF-7ED56B606DBF}"/>
                </a:ext>
              </a:extLst>
            </p:cNvPr>
            <p:cNvSpPr/>
            <p:nvPr/>
          </p:nvSpPr>
          <p:spPr bwMode="gray">
            <a:xfrm rot="5400000">
              <a:off x="6000783" y="763455"/>
              <a:ext cx="236717" cy="4703480"/>
            </a:xfrm>
            <a:prstGeom prst="can">
              <a:avLst>
                <a:gd name="adj" fmla="val 55435"/>
              </a:avLst>
            </a:prstGeom>
            <a:solidFill>
              <a:srgbClr val="FFF2CC"/>
            </a:solidFill>
            <a:ln w="12700">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solidFill>
                  <a:schemeClr val="lt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TextBox 15">
              <a:extLst>
                <a:ext uri="{FF2B5EF4-FFF2-40B4-BE49-F238E27FC236}">
                  <a16:creationId xmlns:a16="http://schemas.microsoft.com/office/drawing/2014/main" id="{C8473D6E-6BBE-4DE9-B585-9FE78405340F}"/>
                </a:ext>
              </a:extLst>
            </p:cNvPr>
            <p:cNvSpPr txBox="1"/>
            <p:nvPr/>
          </p:nvSpPr>
          <p:spPr bwMode="gray">
            <a:xfrm flipH="1">
              <a:off x="5196642" y="2963327"/>
              <a:ext cx="1829056" cy="276999"/>
            </a:xfrm>
            <a:prstGeom prst="rect">
              <a:avLst/>
            </a:prstGeom>
            <a:noFill/>
          </p:spPr>
          <p:txBody>
            <a:bodyPr wrap="square" rtlCol="0">
              <a:spAutoFit/>
            </a:bodyPr>
            <a:lstStyle/>
            <a:p>
              <a:pPr algn="ctr" fontAlgn="ctr"/>
              <a:r>
                <a:rPr lang="en-US" sz="1200" dirty="0">
                  <a:latin typeface="Huawei Sans" panose="020C0503030203020204" pitchFamily="34" charset="0"/>
                </a:rPr>
                <a:t>GRE tunnel</a:t>
              </a:r>
            </a:p>
          </p:txBody>
        </p:sp>
        <p:cxnSp>
          <p:nvCxnSpPr>
            <p:cNvPr id="22" name="直接连接符 133">
              <a:extLst>
                <a:ext uri="{FF2B5EF4-FFF2-40B4-BE49-F238E27FC236}">
                  <a16:creationId xmlns:a16="http://schemas.microsoft.com/office/drawing/2014/main" id="{034FAB26-1463-474E-AC60-087B70B22276}"/>
                </a:ext>
              </a:extLst>
            </p:cNvPr>
            <p:cNvCxnSpPr>
              <a:cxnSpLocks/>
            </p:cNvCxnSpPr>
            <p:nvPr/>
          </p:nvCxnSpPr>
          <p:spPr bwMode="gray">
            <a:xfrm flipV="1">
              <a:off x="3490850" y="3294982"/>
              <a:ext cx="0" cy="2608025"/>
            </a:xfrm>
            <a:prstGeom prst="line">
              <a:avLst/>
            </a:prstGeom>
            <a:ln w="19050">
              <a:prstDash val="dash"/>
            </a:ln>
          </p:spPr>
          <p:style>
            <a:lnRef idx="3">
              <a:schemeClr val="dk1"/>
            </a:lnRef>
            <a:fillRef idx="0">
              <a:schemeClr val="dk1"/>
            </a:fillRef>
            <a:effectRef idx="2">
              <a:schemeClr val="dk1"/>
            </a:effectRef>
            <a:fontRef idx="minor">
              <a:schemeClr val="tx1"/>
            </a:fontRef>
          </p:style>
        </p:cxnSp>
        <p:cxnSp>
          <p:nvCxnSpPr>
            <p:cNvPr id="23" name="直接连接符 133">
              <a:extLst>
                <a:ext uri="{FF2B5EF4-FFF2-40B4-BE49-F238E27FC236}">
                  <a16:creationId xmlns:a16="http://schemas.microsoft.com/office/drawing/2014/main" id="{ECFDE5E8-EB3F-4D06-AA10-142B2A2B60BD}"/>
                </a:ext>
              </a:extLst>
            </p:cNvPr>
            <p:cNvCxnSpPr>
              <a:cxnSpLocks/>
            </p:cNvCxnSpPr>
            <p:nvPr/>
          </p:nvCxnSpPr>
          <p:spPr bwMode="gray">
            <a:xfrm flipV="1">
              <a:off x="8782053" y="3294982"/>
              <a:ext cx="0" cy="2608025"/>
            </a:xfrm>
            <a:prstGeom prst="line">
              <a:avLst/>
            </a:prstGeom>
            <a:ln w="19050">
              <a:prstDash val="dash"/>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103B7C7-1C8A-4A89-8398-38F804DF9F98}"/>
                </a:ext>
              </a:extLst>
            </p:cNvPr>
            <p:cNvCxnSpPr>
              <a:cxnSpLocks/>
              <a:stCxn id="27" idx="3"/>
            </p:cNvCxnSpPr>
            <p:nvPr/>
          </p:nvCxnSpPr>
          <p:spPr bwMode="gray">
            <a:xfrm>
              <a:off x="5027541" y="3694691"/>
              <a:ext cx="3330533" cy="0"/>
            </a:xfrm>
            <a:prstGeom prst="straightConnector1">
              <a:avLst/>
            </a:prstGeom>
            <a:ln w="19050">
              <a:solidFill>
                <a:srgbClr val="56C4D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TextBox 120">
              <a:extLst>
                <a:ext uri="{FF2B5EF4-FFF2-40B4-BE49-F238E27FC236}">
                  <a16:creationId xmlns:a16="http://schemas.microsoft.com/office/drawing/2014/main" id="{9A3161FC-1573-4A29-8699-546E1522BE73}"/>
                </a:ext>
              </a:extLst>
            </p:cNvPr>
            <p:cNvSpPr txBox="1"/>
            <p:nvPr/>
          </p:nvSpPr>
          <p:spPr bwMode="gray">
            <a:xfrm>
              <a:off x="3767401" y="3550833"/>
              <a:ext cx="1260140" cy="287715"/>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200" dirty="0">
                  <a:solidFill>
                    <a:schemeClr val="bg1">
                      <a:lumMod val="50000"/>
                    </a:schemeClr>
                  </a:solidFill>
                  <a:latin typeface="Huawei Sans" panose="020C0503030203020204" pitchFamily="34" charset="0"/>
                </a:rPr>
                <a:t>GRE </a:t>
              </a:r>
              <a:r>
                <a:rPr lang="en-US" sz="1200" dirty="0" err="1">
                  <a:solidFill>
                    <a:schemeClr val="bg1">
                      <a:lumMod val="50000"/>
                    </a:schemeClr>
                  </a:solidFill>
                  <a:latin typeface="Huawei Sans" panose="020C0503030203020204" pitchFamily="34" charset="0"/>
                </a:rPr>
                <a:t>Keepalive</a:t>
              </a:r>
              <a:endParaRPr lang="en-US" sz="1200" dirty="0">
                <a:solidFill>
                  <a:schemeClr val="bg1">
                    <a:lumMod val="50000"/>
                  </a:schemeClr>
                </a:solidFill>
                <a:latin typeface="Huawei Sans" panose="020C0503030203020204" pitchFamily="34" charset="0"/>
              </a:endParaRPr>
            </a:p>
          </p:txBody>
        </p:sp>
        <p:cxnSp>
          <p:nvCxnSpPr>
            <p:cNvPr id="29" name="直接连接符 133">
              <a:extLst>
                <a:ext uri="{FF2B5EF4-FFF2-40B4-BE49-F238E27FC236}">
                  <a16:creationId xmlns:a16="http://schemas.microsoft.com/office/drawing/2014/main" id="{180FF3C9-62A1-4CB7-8B22-E7E27F23D809}"/>
                </a:ext>
              </a:extLst>
            </p:cNvPr>
            <p:cNvCxnSpPr>
              <a:cxnSpLocks/>
            </p:cNvCxnSpPr>
            <p:nvPr/>
          </p:nvCxnSpPr>
          <p:spPr bwMode="gray">
            <a:xfrm>
              <a:off x="2747628" y="3694691"/>
              <a:ext cx="655078" cy="0"/>
            </a:xfrm>
            <a:prstGeom prst="line">
              <a:avLst/>
            </a:prstGeom>
            <a:ln w="12700">
              <a:solidFill>
                <a:srgbClr val="56C4D2"/>
              </a:solidFill>
              <a:prstDash val="dash"/>
            </a:ln>
          </p:spPr>
          <p:style>
            <a:lnRef idx="3">
              <a:schemeClr val="dk1"/>
            </a:lnRef>
            <a:fillRef idx="0">
              <a:schemeClr val="dk1"/>
            </a:fillRef>
            <a:effectRef idx="2">
              <a:schemeClr val="dk1"/>
            </a:effectRef>
            <a:fontRef idx="minor">
              <a:schemeClr val="tx1"/>
            </a:fontRef>
          </p:style>
        </p:cxnSp>
        <p:cxnSp>
          <p:nvCxnSpPr>
            <p:cNvPr id="31" name="直接连接符 133">
              <a:extLst>
                <a:ext uri="{FF2B5EF4-FFF2-40B4-BE49-F238E27FC236}">
                  <a16:creationId xmlns:a16="http://schemas.microsoft.com/office/drawing/2014/main" id="{812E15DA-3CE1-4214-96B4-29B7CCE548D7}"/>
                </a:ext>
              </a:extLst>
            </p:cNvPr>
            <p:cNvCxnSpPr>
              <a:cxnSpLocks/>
            </p:cNvCxnSpPr>
            <p:nvPr/>
          </p:nvCxnSpPr>
          <p:spPr bwMode="gray">
            <a:xfrm>
              <a:off x="2747628" y="5063125"/>
              <a:ext cx="655078" cy="0"/>
            </a:xfrm>
            <a:prstGeom prst="line">
              <a:avLst/>
            </a:prstGeom>
            <a:ln w="12700">
              <a:solidFill>
                <a:srgbClr val="56C4D2"/>
              </a:solidFill>
              <a:prstDash val="dash"/>
            </a:ln>
          </p:spPr>
          <p:style>
            <a:lnRef idx="3">
              <a:schemeClr val="dk1"/>
            </a:lnRef>
            <a:fillRef idx="0">
              <a:schemeClr val="dk1"/>
            </a:fillRef>
            <a:effectRef idx="2">
              <a:schemeClr val="dk1"/>
            </a:effectRef>
            <a:fontRef idx="minor">
              <a:schemeClr val="tx1"/>
            </a:fontRef>
          </p:style>
        </p:cxnSp>
        <p:cxnSp>
          <p:nvCxnSpPr>
            <p:cNvPr id="32" name="直接连接符 133">
              <a:extLst>
                <a:ext uri="{FF2B5EF4-FFF2-40B4-BE49-F238E27FC236}">
                  <a16:creationId xmlns:a16="http://schemas.microsoft.com/office/drawing/2014/main" id="{CEA8F504-887D-4D87-96B0-97D0B161E945}"/>
                </a:ext>
              </a:extLst>
            </p:cNvPr>
            <p:cNvCxnSpPr>
              <a:cxnSpLocks/>
            </p:cNvCxnSpPr>
            <p:nvPr/>
          </p:nvCxnSpPr>
          <p:spPr bwMode="gray">
            <a:xfrm>
              <a:off x="3107668" y="3694691"/>
              <a:ext cx="0" cy="1368434"/>
            </a:xfrm>
            <a:prstGeom prst="line">
              <a:avLst/>
            </a:prstGeom>
            <a:ln w="12700">
              <a:solidFill>
                <a:srgbClr val="56C4D2"/>
              </a:solidFill>
              <a:prstDash val="solid"/>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35" name="TextBox 34">
              <a:extLst>
                <a:ext uri="{FF2B5EF4-FFF2-40B4-BE49-F238E27FC236}">
                  <a16:creationId xmlns:a16="http://schemas.microsoft.com/office/drawing/2014/main" id="{34DF39BC-3D44-41CD-9C98-90BF6159783A}"/>
                </a:ext>
              </a:extLst>
            </p:cNvPr>
            <p:cNvSpPr txBox="1"/>
            <p:nvPr/>
          </p:nvSpPr>
          <p:spPr bwMode="gray">
            <a:xfrm rot="16200000" flipH="1">
              <a:off x="2307577" y="4240409"/>
              <a:ext cx="1287306" cy="276999"/>
            </a:xfrm>
            <a:prstGeom prst="rect">
              <a:avLst/>
            </a:prstGeom>
            <a:noFill/>
          </p:spPr>
          <p:txBody>
            <a:bodyPr wrap="square" rtlCol="0">
              <a:spAutoFit/>
            </a:bodyPr>
            <a:lstStyle/>
            <a:p>
              <a:pPr algn="ctr" fontAlgn="ctr"/>
              <a:r>
                <a:rPr lang="en-US" sz="1200" dirty="0">
                  <a:latin typeface="Huawei Sans" panose="020C0503030203020204" pitchFamily="34" charset="0"/>
                </a:rPr>
                <a:t>Timeout timer</a:t>
              </a:r>
            </a:p>
          </p:txBody>
        </p:sp>
        <p:cxnSp>
          <p:nvCxnSpPr>
            <p:cNvPr id="36" name="Straight Arrow Connector 35">
              <a:extLst>
                <a:ext uri="{FF2B5EF4-FFF2-40B4-BE49-F238E27FC236}">
                  <a16:creationId xmlns:a16="http://schemas.microsoft.com/office/drawing/2014/main" id="{986BD46A-9DB5-484F-AB5E-3176873D4A75}"/>
                </a:ext>
              </a:extLst>
            </p:cNvPr>
            <p:cNvCxnSpPr>
              <a:cxnSpLocks/>
              <a:stCxn id="37" idx="1"/>
            </p:cNvCxnSpPr>
            <p:nvPr/>
          </p:nvCxnSpPr>
          <p:spPr bwMode="gray">
            <a:xfrm flipH="1">
              <a:off x="3863752" y="4378891"/>
              <a:ext cx="3247810" cy="0"/>
            </a:xfrm>
            <a:prstGeom prst="straightConnector1">
              <a:avLst/>
            </a:prstGeom>
            <a:ln w="19050">
              <a:solidFill>
                <a:srgbClr val="56C4D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7" name="TextBox 120">
              <a:extLst>
                <a:ext uri="{FF2B5EF4-FFF2-40B4-BE49-F238E27FC236}">
                  <a16:creationId xmlns:a16="http://schemas.microsoft.com/office/drawing/2014/main" id="{264034D2-BC3E-47B0-8310-CAC7DC673599}"/>
                </a:ext>
              </a:extLst>
            </p:cNvPr>
            <p:cNvSpPr txBox="1"/>
            <p:nvPr/>
          </p:nvSpPr>
          <p:spPr bwMode="gray">
            <a:xfrm>
              <a:off x="7111562" y="4235033"/>
              <a:ext cx="1260140" cy="287715"/>
            </a:xfrm>
            <a:prstGeom prst="roundRect">
              <a:avLst>
                <a:gd name="adj" fmla="val 6721"/>
              </a:avLst>
            </a:prstGeom>
            <a:solidFill>
              <a:srgbClr val="FDE397"/>
            </a:solidFill>
            <a:ln w="12700">
              <a:solidFill>
                <a:srgbClr val="FDE397"/>
              </a:solidFill>
            </a:ln>
          </p:spPr>
          <p:txBody>
            <a:bodyPr wrap="square" rtlCol="0" anchor="ctr">
              <a:spAutoFit/>
            </a:bodyPr>
            <a:lstStyle/>
            <a:p>
              <a:pPr fontAlgn="ctr"/>
              <a:r>
                <a:rPr lang="en-US" sz="1200" dirty="0">
                  <a:solidFill>
                    <a:schemeClr val="bg1">
                      <a:lumMod val="50000"/>
                    </a:schemeClr>
                  </a:solidFill>
                  <a:latin typeface="Huawei Sans" panose="020C0503030203020204" pitchFamily="34" charset="0"/>
                </a:rPr>
                <a:t>GRE </a:t>
              </a:r>
              <a:r>
                <a:rPr lang="en-US" sz="1200" dirty="0" err="1">
                  <a:solidFill>
                    <a:schemeClr val="bg1">
                      <a:lumMod val="50000"/>
                    </a:schemeClr>
                  </a:solidFill>
                  <a:latin typeface="Huawei Sans" panose="020C0503030203020204" pitchFamily="34" charset="0"/>
                </a:rPr>
                <a:t>Keepalive</a:t>
              </a:r>
              <a:endParaRPr lang="en-US" sz="1200" dirty="0">
                <a:solidFill>
                  <a:schemeClr val="bg1">
                    <a:lumMod val="50000"/>
                  </a:schemeClr>
                </a:solidFill>
                <a:latin typeface="Huawei Sans" panose="020C0503030203020204" pitchFamily="34" charset="0"/>
              </a:endParaRPr>
            </a:p>
          </p:txBody>
        </p:sp>
        <p:sp>
          <p:nvSpPr>
            <p:cNvPr id="40" name="Rectangular Callout 75">
              <a:extLst>
                <a:ext uri="{FF2B5EF4-FFF2-40B4-BE49-F238E27FC236}">
                  <a16:creationId xmlns:a16="http://schemas.microsoft.com/office/drawing/2014/main" id="{61F88EAC-61E0-4A2B-9175-DC9E3D87FF88}"/>
                </a:ext>
              </a:extLst>
            </p:cNvPr>
            <p:cNvSpPr/>
            <p:nvPr/>
          </p:nvSpPr>
          <p:spPr bwMode="gray">
            <a:xfrm>
              <a:off x="3771071" y="4526412"/>
              <a:ext cx="1833408" cy="616590"/>
            </a:xfrm>
            <a:prstGeom prst="wedgeRectCallout">
              <a:avLst>
                <a:gd name="adj1" fmla="val 21772"/>
                <a:gd name="adj2" fmla="val -7172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Reply with a </a:t>
              </a:r>
              <a:r>
                <a:rPr lang="en-US" sz="1200" dirty="0" err="1">
                  <a:solidFill>
                    <a:schemeClr val="tx1"/>
                  </a:solidFill>
                  <a:latin typeface="Huawei Sans" panose="020C0503030203020204" pitchFamily="34" charset="0"/>
                </a:rPr>
                <a:t>keepalive</a:t>
              </a:r>
              <a:r>
                <a:rPr lang="en-US" sz="1200" dirty="0">
                  <a:solidFill>
                    <a:schemeClr val="tx1"/>
                  </a:solidFill>
                  <a:latin typeface="Huawei Sans" panose="020C0503030203020204" pitchFamily="34" charset="0"/>
                </a:rPr>
                <a:t> message within the timeout interval.</a:t>
              </a:r>
              <a:endParaRPr lang="en-US" altLang="zh-CN" sz="1200" dirty="0">
                <a:solidFill>
                  <a:schemeClr val="tx1"/>
                </a:solidFill>
                <a:latin typeface="Huawei Sans" panose="020C0503030203020204" pitchFamily="34" charset="0"/>
                <a:ea typeface="方正兰亭黑简体" panose="02000000000000000000" pitchFamily="2" charset="-122"/>
              </a:endParaRPr>
            </a:p>
          </p:txBody>
        </p:sp>
        <p:grpSp>
          <p:nvGrpSpPr>
            <p:cNvPr id="41" name="组合 20">
              <a:extLst>
                <a:ext uri="{FF2B5EF4-FFF2-40B4-BE49-F238E27FC236}">
                  <a16:creationId xmlns:a16="http://schemas.microsoft.com/office/drawing/2014/main" id="{A0222D95-7732-40D2-9C4F-FEF59A0C5B25}"/>
                </a:ext>
              </a:extLst>
            </p:cNvPr>
            <p:cNvGrpSpPr/>
            <p:nvPr/>
          </p:nvGrpSpPr>
          <p:grpSpPr bwMode="gray">
            <a:xfrm>
              <a:off x="3350822" y="5431533"/>
              <a:ext cx="268392" cy="268392"/>
              <a:chOff x="10441958" y="5633212"/>
              <a:chExt cx="264000" cy="264000"/>
            </a:xfrm>
            <a:solidFill>
              <a:srgbClr val="AFD89C"/>
            </a:solidFill>
          </p:grpSpPr>
          <p:sp>
            <p:nvSpPr>
              <p:cNvPr id="42" name="椭圆 21">
                <a:extLst>
                  <a:ext uri="{FF2B5EF4-FFF2-40B4-BE49-F238E27FC236}">
                    <a16:creationId xmlns:a16="http://schemas.microsoft.com/office/drawing/2014/main" id="{C1D7DF3F-0311-4EC0-ACE4-C2253F93059A}"/>
                  </a:ext>
                </a:extLst>
              </p:cNvPr>
              <p:cNvSpPr>
                <a:spLocks noChangeAspect="1"/>
              </p:cNvSpPr>
              <p:nvPr/>
            </p:nvSpPr>
            <p:spPr bwMode="gray">
              <a:xfrm>
                <a:off x="10441958" y="5633212"/>
                <a:ext cx="264000" cy="264000"/>
              </a:xfrm>
              <a:prstGeom prst="ellipse">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ctr">
                  <a:spcBef>
                    <a:spcPts val="0"/>
                  </a:spcBef>
                  <a:spcAft>
                    <a:spcPts val="0"/>
                  </a:spcAft>
                </a:pPr>
                <a:endParaRPr lang="en-US" altLang="zh-CN" sz="1500" b="1" dirty="0">
                  <a:solidFill>
                    <a:prstClr val="black"/>
                  </a:solidFill>
                  <a:latin typeface="Huawei Sans" panose="020C0503030203020204" pitchFamily="34" charset="0"/>
                </a:endParaRPr>
              </a:p>
            </p:txBody>
          </p:sp>
          <p:sp>
            <p:nvSpPr>
              <p:cNvPr id="43" name="任意多边形 22">
                <a:extLst>
                  <a:ext uri="{FF2B5EF4-FFF2-40B4-BE49-F238E27FC236}">
                    <a16:creationId xmlns:a16="http://schemas.microsoft.com/office/drawing/2014/main" id="{35E16491-480D-44C4-972B-B6F72A5BD2FA}"/>
                  </a:ext>
                </a:extLst>
              </p:cNvPr>
              <p:cNvSpPr/>
              <p:nvPr/>
            </p:nvSpPr>
            <p:spPr bwMode="gray">
              <a:xfrm>
                <a:off x="10506830" y="5719982"/>
                <a:ext cx="138959" cy="73584"/>
              </a:xfrm>
              <a:custGeom>
                <a:avLst/>
                <a:gdLst>
                  <a:gd name="connsiteX0" fmla="*/ 0 w 221456"/>
                  <a:gd name="connsiteY0" fmla="*/ 47625 h 126206"/>
                  <a:gd name="connsiteX1" fmla="*/ 83344 w 221456"/>
                  <a:gd name="connsiteY1" fmla="*/ 126206 h 126206"/>
                  <a:gd name="connsiteX2" fmla="*/ 221456 w 221456"/>
                  <a:gd name="connsiteY2" fmla="*/ 0 h 126206"/>
                  <a:gd name="connsiteX0" fmla="*/ 0 w 250659"/>
                  <a:gd name="connsiteY0" fmla="*/ 33024 h 126206"/>
                  <a:gd name="connsiteX1" fmla="*/ 112547 w 250659"/>
                  <a:gd name="connsiteY1" fmla="*/ 126206 h 126206"/>
                  <a:gd name="connsiteX2" fmla="*/ 250659 w 250659"/>
                  <a:gd name="connsiteY2" fmla="*/ 0 h 126206"/>
                  <a:gd name="connsiteX0" fmla="*/ 0 w 259419"/>
                  <a:gd name="connsiteY0" fmla="*/ 35944 h 126206"/>
                  <a:gd name="connsiteX1" fmla="*/ 121307 w 259419"/>
                  <a:gd name="connsiteY1" fmla="*/ 126206 h 126206"/>
                  <a:gd name="connsiteX2" fmla="*/ 259419 w 259419"/>
                  <a:gd name="connsiteY2" fmla="*/ 0 h 126206"/>
                  <a:gd name="connsiteX0" fmla="*/ 0 w 259419"/>
                  <a:gd name="connsiteY0" fmla="*/ 35944 h 126206"/>
                  <a:gd name="connsiteX1" fmla="*/ 106706 w 259419"/>
                  <a:gd name="connsiteY1" fmla="*/ 126206 h 126206"/>
                  <a:gd name="connsiteX2" fmla="*/ 259419 w 259419"/>
                  <a:gd name="connsiteY2" fmla="*/ 0 h 126206"/>
                  <a:gd name="connsiteX0" fmla="*/ 0 w 279861"/>
                  <a:gd name="connsiteY0" fmla="*/ 35944 h 126206"/>
                  <a:gd name="connsiteX1" fmla="*/ 106706 w 279861"/>
                  <a:gd name="connsiteY1" fmla="*/ 126206 h 126206"/>
                  <a:gd name="connsiteX2" fmla="*/ 279861 w 279861"/>
                  <a:gd name="connsiteY2" fmla="*/ 0 h 126206"/>
                  <a:gd name="connsiteX0" fmla="*/ 0 w 276940"/>
                  <a:gd name="connsiteY0" fmla="*/ 56386 h 146648"/>
                  <a:gd name="connsiteX1" fmla="*/ 106706 w 276940"/>
                  <a:gd name="connsiteY1" fmla="*/ 146648 h 146648"/>
                  <a:gd name="connsiteX2" fmla="*/ 276940 w 276940"/>
                  <a:gd name="connsiteY2" fmla="*/ 0 h 146648"/>
                  <a:gd name="connsiteX0" fmla="*/ 0 w 276940"/>
                  <a:gd name="connsiteY0" fmla="*/ 56386 h 146648"/>
                  <a:gd name="connsiteX1" fmla="*/ 121308 w 276940"/>
                  <a:gd name="connsiteY1" fmla="*/ 146648 h 146648"/>
                  <a:gd name="connsiteX2" fmla="*/ 276940 w 276940"/>
                  <a:gd name="connsiteY2" fmla="*/ 0 h 146648"/>
                </a:gdLst>
                <a:ahLst/>
                <a:cxnLst>
                  <a:cxn ang="0">
                    <a:pos x="connsiteX0" y="connsiteY0"/>
                  </a:cxn>
                  <a:cxn ang="0">
                    <a:pos x="connsiteX1" y="connsiteY1"/>
                  </a:cxn>
                  <a:cxn ang="0">
                    <a:pos x="connsiteX2" y="connsiteY2"/>
                  </a:cxn>
                </a:cxnLst>
                <a:rect l="l" t="t" r="r" b="b"/>
                <a:pathLst>
                  <a:path w="276940" h="146648">
                    <a:moveTo>
                      <a:pt x="0" y="56386"/>
                    </a:moveTo>
                    <a:lnTo>
                      <a:pt x="121308" y="146648"/>
                    </a:lnTo>
                    <a:lnTo>
                      <a:pt x="276940" y="0"/>
                    </a:lnTo>
                  </a:path>
                </a:pathLst>
              </a:custGeom>
              <a:grpFill/>
              <a:ln w="38100" cap="rnd" cmpd="sng">
                <a:solidFill>
                  <a:schemeClr val="bg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spcBef>
                    <a:spcPts val="0"/>
                  </a:spcBef>
                  <a:spcAft>
                    <a:spcPts val="0"/>
                  </a:spcAft>
                </a:pPr>
                <a:endParaRPr lang="en-US" altLang="zh-CN" sz="1800" dirty="0">
                  <a:solidFill>
                    <a:prstClr val="white"/>
                  </a:solidFill>
                  <a:latin typeface="Huawei Sans" panose="020C0503030203020204" pitchFamily="34" charset="0"/>
                </a:endParaRPr>
              </a:p>
            </p:txBody>
          </p:sp>
        </p:grpSp>
        <p:sp>
          <p:nvSpPr>
            <p:cNvPr id="44" name="Rectangular Callout 75">
              <a:extLst>
                <a:ext uri="{FF2B5EF4-FFF2-40B4-BE49-F238E27FC236}">
                  <a16:creationId xmlns:a16="http://schemas.microsoft.com/office/drawing/2014/main" id="{B80249E3-E9F3-4035-99E4-197EA70A000C}"/>
                </a:ext>
              </a:extLst>
            </p:cNvPr>
            <p:cNvSpPr/>
            <p:nvPr/>
          </p:nvSpPr>
          <p:spPr bwMode="gray">
            <a:xfrm>
              <a:off x="3858380" y="5283192"/>
              <a:ext cx="1956639" cy="669792"/>
            </a:xfrm>
            <a:prstGeom prst="wedgeRectCallout">
              <a:avLst>
                <a:gd name="adj1" fmla="val -60322"/>
                <a:gd name="adj2" fmla="val -1583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The </a:t>
              </a:r>
              <a:r>
                <a:rPr lang="en-US" sz="1200" dirty="0" err="1">
                  <a:solidFill>
                    <a:schemeClr val="tx1"/>
                  </a:solidFill>
                  <a:latin typeface="Huawei Sans" panose="020C0503030203020204" pitchFamily="34" charset="0"/>
                </a:rPr>
                <a:t>keepalive</a:t>
              </a:r>
              <a:r>
                <a:rPr lang="en-US" sz="1200" dirty="0">
                  <a:solidFill>
                    <a:schemeClr val="tx1"/>
                  </a:solidFill>
                  <a:latin typeface="Huawei Sans" panose="020C0503030203020204" pitchFamily="34" charset="0"/>
                </a:rPr>
                <a:t> message does not expire and the tunnel status is normal.</a:t>
              </a:r>
            </a:p>
          </p:txBody>
        </p:sp>
      </p:grpSp>
    </p:spTree>
    <p:extLst>
      <p:ext uri="{BB962C8B-B14F-4D97-AF65-F5344CB8AC3E}">
        <p14:creationId xmlns:p14="http://schemas.microsoft.com/office/powerpoint/2010/main" val="13909613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177993;#148168;"/>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Arial"/>
        <a:ea typeface="方正兰亭黑简体"/>
        <a:cs typeface=""/>
      </a:majorFont>
      <a:minorFont>
        <a:latin typeface="Arial"/>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Arial"/>
        <a:ea typeface="方正兰亭黑简体"/>
        <a:cs typeface=""/>
      </a:majorFont>
      <a:minorFont>
        <a:latin typeface="Arial"/>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Arial"/>
        <a:ea typeface="方正兰亭黑简体"/>
        <a:cs typeface=""/>
      </a:majorFont>
      <a:minorFont>
        <a:latin typeface="Arial"/>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1" ma:contentTypeDescription="Create a new document." ma:contentTypeScope="" ma:versionID="fd4f534fc22f1d982cc2e0e62ad2af45">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5960F2-6186-408B-A0DC-5CA5E58B604F}">
  <ds:schemaRefs>
    <ds:schemaRef ds:uri="475f1e55-3009-46d8-9566-5d569a2b3a98"/>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 ds:uri="http://schemas.microsoft.com/office/2006/documentManagement/typ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C506DDF6-C59D-4179-8463-8A9A259B4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5f1e55-3009-46d8-9566-5d569a2b3a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EDE263F-0510-4442-823E-69B63ECB61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1314</TotalTime>
  <Words>2534</Words>
  <Application>Microsoft Office PowerPoint</Application>
  <PresentationFormat>Widescreen</PresentationFormat>
  <Paragraphs>333</Paragraphs>
  <Slides>24</Slides>
  <Notes>24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24</vt:i4>
      </vt:variant>
    </vt:vector>
  </HeadingPairs>
  <TitlesOfParts>
    <vt:vector size="32" baseType="lpstr">
      <vt:lpstr>微软雅黑</vt:lpstr>
      <vt:lpstr>Arial</vt:lpstr>
      <vt:lpstr>Huawei Sans</vt:lpstr>
      <vt:lpstr>Wingdings</vt:lpstr>
      <vt:lpstr>1_标题页模板</vt:lpstr>
      <vt:lpstr>2_功能页模板</vt:lpstr>
      <vt:lpstr>3_内容页模板</vt:lpstr>
      <vt:lpstr>4_感谢页模板</vt:lpstr>
      <vt:lpstr>GRE Technology</vt:lpstr>
      <vt:lpstr>PowerPoint Presentation</vt:lpstr>
      <vt:lpstr>PowerPoint Presentation</vt:lpstr>
      <vt:lpstr>PowerPoint Presentation</vt:lpstr>
      <vt:lpstr>GRE Background</vt:lpstr>
      <vt:lpstr>Introduction to Tunneling Technologies</vt:lpstr>
      <vt:lpstr>Basic Concepts of GRE</vt:lpstr>
      <vt:lpstr>GRE Fundamentals</vt:lpstr>
      <vt:lpstr>Keepalive Detection</vt:lpstr>
      <vt:lpstr>PowerPoint Presentation</vt:lpstr>
      <vt:lpstr>Security Threats to GRE Tunnels</vt:lpstr>
      <vt:lpstr>GRE Data Check and Verification</vt:lpstr>
      <vt:lpstr>GRE Key</vt:lpstr>
      <vt:lpstr>PowerPoint Presentation</vt:lpstr>
      <vt:lpstr>Using GRE to Build an Intranet Between the HQ and Branches</vt:lpstr>
      <vt:lpstr>GRE Over IPsec</vt:lpstr>
      <vt:lpstr>PowerPoint Presentation</vt:lpstr>
      <vt:lpstr>Basic GRE Configuration</vt:lpstr>
      <vt:lpstr>Creating a GRE Tunnel Between the Spoke and Hub</vt:lpstr>
      <vt:lpstr>Diverting Traffic to a GRE Tunnel</vt:lpstr>
      <vt:lpstr>Checking the GRE Configuration</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Yacine Benbelkacem</cp:lastModifiedBy>
  <cp:revision>166</cp:revision>
  <cp:lastPrinted>2020-07-31T09:33:18Z</cp:lastPrinted>
  <dcterms:created xsi:type="dcterms:W3CDTF">2018-11-29T10:16:29Z</dcterms:created>
  <dcterms:modified xsi:type="dcterms:W3CDTF">2023-10-05T10:53:46Z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(3)fe7ls7rz15eA7K/una1QZ9ZXy2nKWTUeVR2iVChB4nogHWQWtfEFo5e9hE5S+JsaG7UG/dP2
Yl/4vYw2H/9ITAllJSIuhA/YymBWSnl71/pSxnRDOamNYCej7ddCEu7BwKIXWTciV6CEXU7i
HyRNKjDJLtoeeTBhCqKe5Eaf0NCxnOStyZskCuIAd9cXbocgauOds/v580+f4tO+iKUpNud9
9ny5X5j4No92Y9zlXr</vt:lpwstr>
  </property>
  <property fmtid="{D5CDD505-2E9C-101B-9397-08002B2CF9AE}" pid="3" name="_2015_ms_pID_7253431">
    <vt:lpwstr>rXBmoUN5PxNNvQRPl8tATVg993QT+Lq31B+QXABRnLxziP0O/L3R4v
wx6bBPWYaiP4/9a46bDnyRzeM5HKoemYpL/HaDz+q9IJylmutYeeBkfnHDtd7fnlzKJOOhgJ
Zug1Okr8HyMidiczgp8LMM6zVe0TXac+lGrLhaXQ4ufUUvR3/JV1VyQw/7Ma7HwcVEihWmlm
xCEPvELgNzxqv8Hug3lvjtf5P/BzlmI6JEkq</vt:lpwstr>
  </property>
  <property fmtid="{D5CDD505-2E9C-101B-9397-08002B2CF9AE}" pid="4" name="_2015_ms_pID_7253432">
    <vt:lpwstr>+Q==</vt:lpwstr>
  </property>
  <property fmtid="{D5CDD505-2E9C-101B-9397-08002B2CF9AE}" pid="5" name="ContentTypeId">
    <vt:lpwstr>0x01010002C5B4B712841F4C8A7AAEE2CD191271</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1607903859</vt:lpwstr>
  </property>
</Properties>
</file>