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44"/>
  </p:notesMasterIdLst>
  <p:handoutMasterIdLst>
    <p:handoutMasterId r:id="rId45"/>
  </p:handoutMasterIdLst>
  <p:sldIdLst>
    <p:sldId id="1381" r:id="rId8"/>
    <p:sldId id="1382" r:id="rId9"/>
    <p:sldId id="1383" r:id="rId10"/>
    <p:sldId id="1384" r:id="rId11"/>
    <p:sldId id="1501" r:id="rId12"/>
    <p:sldId id="1385" r:id="rId13"/>
    <p:sldId id="1528" r:id="rId14"/>
    <p:sldId id="1529" r:id="rId15"/>
    <p:sldId id="1502" r:id="rId16"/>
    <p:sldId id="1530" r:id="rId17"/>
    <p:sldId id="1503" r:id="rId18"/>
    <p:sldId id="1506" r:id="rId19"/>
    <p:sldId id="1507" r:id="rId20"/>
    <p:sldId id="1504" r:id="rId21"/>
    <p:sldId id="1505" r:id="rId22"/>
    <p:sldId id="1482" r:id="rId23"/>
    <p:sldId id="1508" r:id="rId24"/>
    <p:sldId id="1509" r:id="rId25"/>
    <p:sldId id="1510" r:id="rId26"/>
    <p:sldId id="1511" r:id="rId27"/>
    <p:sldId id="1512" r:id="rId28"/>
    <p:sldId id="1513" r:id="rId29"/>
    <p:sldId id="1514" r:id="rId30"/>
    <p:sldId id="1515" r:id="rId31"/>
    <p:sldId id="1516" r:id="rId32"/>
    <p:sldId id="1519" r:id="rId33"/>
    <p:sldId id="1500" r:id="rId34"/>
    <p:sldId id="1520" r:id="rId35"/>
    <p:sldId id="1523" r:id="rId36"/>
    <p:sldId id="1525" r:id="rId37"/>
    <p:sldId id="1526" r:id="rId38"/>
    <p:sldId id="1524" r:id="rId39"/>
    <p:sldId id="1527" r:id="rId40"/>
    <p:sldId id="1521" r:id="rId41"/>
    <p:sldId id="1522" r:id="rId42"/>
    <p:sldId id="1204" r:id="rId43"/>
  </p:sldIdLst>
  <p:sldSz cx="12192000" cy="6858000"/>
  <p:notesSz cx="7010400" cy="92964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56C4D2"/>
    <a:srgbClr val="D9D9D9"/>
    <a:srgbClr val="404040"/>
    <a:srgbClr val="EBEBEB"/>
    <a:srgbClr val="151515"/>
    <a:srgbClr val="575756"/>
    <a:srgbClr val="FFFFFF"/>
    <a:srgbClr val="DD4654"/>
    <a:srgbClr val="F3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460" autoAdjust="0"/>
  </p:normalViewPr>
  <p:slideViewPr>
    <p:cSldViewPr snapToGrid="0" snapToObjects="1">
      <p:cViewPr varScale="1">
        <p:scale>
          <a:sx n="64" d="100"/>
          <a:sy n="64" d="100"/>
        </p:scale>
        <p:origin x="9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2820" y="8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10/5/2023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C3FDDC1-46F0-4DFE-B7F4-CA672111DECD}"/>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1E156035-6AB0-42D5-AB4D-F260C216C24A}"/>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05211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0A673AB-3093-4AC7-8EB1-FF11FB3A608D}"/>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82A9CFDD-AB6C-436E-B467-190B4B5270DC}"/>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764228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dirty="0">
                <a:latin typeface="Huawei Sans" panose="020C0503030203020204" pitchFamily="34" charset="0"/>
              </a:rPr>
              <a:t>IPsec technology supports multiple data encryption, authentication, and encapsulation algorithms. When devices at both ends use IPsec for secure communication, they must use the same encryption and authentication algorithms. Therefore, a mechanism is required to help the devices negotiate these parameters.</a:t>
            </a:r>
            <a:endParaRPr lang="en-US" altLang="zh-CN" dirty="0">
              <a:latin typeface="Huawei Sans" panose="020C0503030203020204" pitchFamily="34" charset="0"/>
            </a:endParaRPr>
          </a:p>
          <a:p>
            <a:r>
              <a:rPr dirty="0">
                <a:latin typeface="Huawei Sans" panose="020C0503030203020204" pitchFamily="34" charset="0"/>
              </a:rPr>
              <a:t>An IPsec SA can be established in either of the following ways:</a:t>
            </a:r>
            <a:endParaRPr lang="en-US" altLang="zh-CN" dirty="0">
              <a:latin typeface="Huawei Sans" panose="020C0503030203020204" pitchFamily="34" charset="0"/>
            </a:endParaRPr>
          </a:p>
          <a:p>
            <a:pPr marL="363538" lvl="1" indent="-187325"/>
            <a:r>
              <a:rPr dirty="0">
                <a:latin typeface="Huawei Sans" panose="020C0503030203020204" pitchFamily="34" charset="0"/>
              </a:rPr>
              <a:t>Manual configuration: The management cost of manually established IPsec SAs is high. This is because the encryption and authentication modes need to be manually configured, SAs need to be manually updated, and SA information permanently exists, resulting in low security. This mode applies to small-scale networks.</a:t>
            </a:r>
            <a:endParaRPr lang="en-US" altLang="zh-CN" dirty="0">
              <a:latin typeface="Huawei Sans" panose="020C0503030203020204" pitchFamily="34" charset="0"/>
            </a:endParaRPr>
          </a:p>
          <a:p>
            <a:pPr marL="363538" lvl="1" indent="-187325"/>
            <a:r>
              <a:rPr dirty="0">
                <a:latin typeface="Huawei Sans" panose="020C0503030203020204" pitchFamily="34" charset="0"/>
              </a:rPr>
              <a:t>IKE negotiation: The management cost of IPsec SAs established through IKE negotiation is low. The encryption and authentication modes are generated using the </a:t>
            </a:r>
            <a:r>
              <a:rPr dirty="0" err="1">
                <a:latin typeface="Huawei Sans" panose="020C0503030203020204" pitchFamily="34" charset="0"/>
              </a:rPr>
              <a:t>Diffie</a:t>
            </a:r>
            <a:r>
              <a:rPr dirty="0">
                <a:latin typeface="Huawei Sans" panose="020C0503030203020204" pitchFamily="34" charset="0"/>
              </a:rPr>
              <a:t>-Hellman (DH) algorithm, SA information is generated periodically, and SAs are dynamically updated. This mode applies to small-, medium-, and large-sized networks.</a:t>
            </a:r>
          </a:p>
          <a:p>
            <a:pPr lvl="0"/>
            <a:r>
              <a:rPr dirty="0">
                <a:latin typeface="Huawei Sans" panose="020C0503030203020204" pitchFamily="34" charset="0"/>
              </a:rPr>
              <a:t>An SA is uniquely identified by three parameters: security parameter index (SPI), destination IP address, and security protocol ID (AH or ESP).</a:t>
            </a:r>
            <a:endParaRPr lang="en-US" altLang="zh-CN" dirty="0">
              <a:latin typeface="Huawei Sans" panose="020C0503030203020204" pitchFamily="34" charset="0"/>
            </a:endParaRPr>
          </a:p>
          <a:p>
            <a:pPr lvl="0"/>
            <a:r>
              <a:rPr dirty="0">
                <a:latin typeface="Huawei Sans" panose="020C0503030203020204" pitchFamily="34" charset="0"/>
              </a:rPr>
              <a:t>An IKE SA is used to establish a secure channel for exchanging IPsec SAs.</a:t>
            </a:r>
            <a:endParaRPr lang="en-US" altLang="zh-CN" dirty="0">
              <a:latin typeface="Huawei Sans" panose="020C0503030203020204" pitchFamily="34" charset="0"/>
            </a:endParaRPr>
          </a:p>
        </p:txBody>
      </p:sp>
      <p:sp>
        <p:nvSpPr>
          <p:cNvPr id="5" name="Slide Image Placeholder 4">
            <a:extLst>
              <a:ext uri="{FF2B5EF4-FFF2-40B4-BE49-F238E27FC236}">
                <a16:creationId xmlns:a16="http://schemas.microsoft.com/office/drawing/2014/main" id="{42395070-DD86-432F-8DC1-1B0440539E8E}"/>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970189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IKE supports the following authentication algorithms including MD5, Secure Hash Algorithm 1 (SHA1), SHA2-256, SHA2-384, SHA2-512, and Senior Middle 3 (SM3).</a:t>
            </a:r>
            <a:endParaRPr lang="en-US" altLang="zh-CN" dirty="0">
              <a:latin typeface="Huawei Sans" panose="020C0503030203020204" pitchFamily="34" charset="0"/>
            </a:endParaRPr>
          </a:p>
          <a:p>
            <a:r>
              <a:rPr>
                <a:latin typeface="Huawei Sans" panose="020C0503030203020204" pitchFamily="34" charset="0"/>
              </a:rPr>
              <a:t>IKE supports the following encryption algorithms: DES, 3DES, AES-128, AES-192, AES-256, SM1, and SM4.</a:t>
            </a:r>
            <a:endParaRPr lang="en-US" altLang="zh-CN" dirty="0">
              <a:latin typeface="Huawei Sans" panose="020C0503030203020204" pitchFamily="34" charset="0"/>
            </a:endParaRPr>
          </a:p>
          <a:p>
            <a:r>
              <a:rPr>
                <a:latin typeface="Huawei Sans" panose="020C0503030203020204" pitchFamily="34" charset="0"/>
              </a:rPr>
              <a:t>ISAKMP is defined in RFC 2408, which defines the procedures for negotiating, establishing, modifying, and deleting SAs and defines the ISAKMP message format. ISAKMP provides a general framework for SA attributes and the methods of negotiating, modifying, and deleting SAs, without defining the specific SA format.</a:t>
            </a:r>
            <a:endParaRPr lang="en-US" altLang="zh-CN" dirty="0">
              <a:latin typeface="Huawei Sans" panose="020C0503030203020204" pitchFamily="34" charset="0"/>
            </a:endParaRPr>
          </a:p>
          <a:p>
            <a:r>
              <a:rPr>
                <a:latin typeface="Huawei Sans" panose="020C0503030203020204" pitchFamily="34" charset="0"/>
              </a:rPr>
              <a:t>ISAKMP messages can be transmitted using UDP or TCP through port 500. In most cases, ISAKMP messages are transmitted using UDP.</a:t>
            </a:r>
          </a:p>
        </p:txBody>
      </p:sp>
      <p:sp>
        <p:nvSpPr>
          <p:cNvPr id="5" name="Slide Image Placeholder 4">
            <a:extLst>
              <a:ext uri="{FF2B5EF4-FFF2-40B4-BE49-F238E27FC236}">
                <a16:creationId xmlns:a16="http://schemas.microsoft.com/office/drawing/2014/main" id="{17C57206-2B78-4D01-A847-E15BB814ECE9}"/>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347787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Integrity check value (ICV) is used by the receiver for integrity check. Available authentication algorithms are MD5, SHA1, SHA2, and SM3.</a:t>
            </a:r>
            <a:endParaRPr lang="en-US" altLang="zh-CN" dirty="0">
              <a:latin typeface="Huawei Sans" panose="020C0503030203020204" pitchFamily="34" charset="0"/>
            </a:endParaRPr>
          </a:p>
          <a:p>
            <a:r>
              <a:rPr>
                <a:latin typeface="Huawei Sans" panose="020C0503030203020204" pitchFamily="34" charset="0"/>
              </a:rPr>
              <a:t>Common symmetric encryption algorithms used by IPsec include Data Encryption Standard (DES), Triple Data Encryption Standard (3DES), Advanced Encryption Standard (AES), and algorithms approved by State Cryptography Administration, such as SM1 and SM4. DES and 3DES are not recommended because they are insecure and pose security risks.</a:t>
            </a:r>
            <a:endParaRPr lang="en-US" altLang="zh-CN" dirty="0">
              <a:latin typeface="Huawei Sans" panose="020C0503030203020204" pitchFamily="34" charset="0"/>
            </a:endParaRPr>
          </a:p>
          <a:p>
            <a:r>
              <a:rPr>
                <a:latin typeface="Huawei Sans" panose="020C0503030203020204" pitchFamily="34" charset="0"/>
              </a:rPr>
              <a:t>Common authentication algorithms used by IPsec include MD5, SHA1, SHA2, and SM3. MD5 and SHA1 are not recommended because they are insecure and pose security risks.</a:t>
            </a:r>
            <a:endParaRPr lang="en-US" altLang="zh-CN" dirty="0">
              <a:latin typeface="Huawei Sans" panose="020C0503030203020204" pitchFamily="34" charset="0"/>
            </a:endParaRPr>
          </a:p>
          <a:p>
            <a:r>
              <a:rPr>
                <a:latin typeface="Huawei Sans" panose="020C0503030203020204" pitchFamily="34" charset="0"/>
              </a:rPr>
              <a:t>IPsec encryption cannot verify the authenticity or integrity of information after decryption. IPsec uses the HMAC function to compare digital signatures to check integrity and authenticity of data packets. In most cases, encryption and authentication are used together. The IPsec sender uses the authentication algorithm and symmetric key to generate a digital signature for the encrypted packet and sends the IP packet and digital signature to the receiver. The receiver uses the same authentication algorithm and symmetric key to process the encrypted packet and then generates a digital signature. Then the receiver compares the received and generated digital signatures to verify the data integrity and authenticity. If the packet passes the verification, the receiver decrypts it. Otherwise, the receiver discards it.</a:t>
            </a:r>
          </a:p>
        </p:txBody>
      </p:sp>
      <p:sp>
        <p:nvSpPr>
          <p:cNvPr id="5" name="Slide Image Placeholder 4">
            <a:extLst>
              <a:ext uri="{FF2B5EF4-FFF2-40B4-BE49-F238E27FC236}">
                <a16:creationId xmlns:a16="http://schemas.microsoft.com/office/drawing/2014/main" id="{B28A9583-2CB7-4F38-9D36-80E23D7B4DAA}"/>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41561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AH provides only authentication but no encryption capabilities. According to the AH protocol, an AH header is appended to the standard IP header in each packet. The sender performs hash calculation on packets and an authentication key. After packets carrying the calculation result arrive at the receiver, the receiver also performs hash calculation and compares the calculation result with the received calculation result. Any changes to the data during transmission will make the calculation result invalid. This implements data origin authentication and integrity verification. AH provides data integrity check on an entire IP packet.</a:t>
            </a:r>
            <a:endParaRPr lang="en-US" altLang="zh-CN" dirty="0">
              <a:latin typeface="Huawei Sans" panose="020C0503030203020204" pitchFamily="34" charset="0"/>
            </a:endParaRPr>
          </a:p>
          <a:p>
            <a:r>
              <a:rPr dirty="0">
                <a:latin typeface="Huawei Sans" panose="020C0503030203020204" pitchFamily="34" charset="0"/>
              </a:rPr>
              <a:t>ESP provides both authentication and encryption. An ESP header is appended to the standard IP header in each data packet, and the ESP Trailer and ESP </a:t>
            </a:r>
            <a:r>
              <a:rPr dirty="0" err="1">
                <a:latin typeface="Huawei Sans" panose="020C0503030203020204" pitchFamily="34" charset="0"/>
              </a:rPr>
              <a:t>Auth</a:t>
            </a:r>
            <a:r>
              <a:rPr dirty="0">
                <a:latin typeface="Huawei Sans" panose="020C0503030203020204" pitchFamily="34" charset="0"/>
              </a:rPr>
              <a:t> data fields are appended to each data packet. In contrast to AH, ESP encrypts the payload before encapsulating it into a data packet to ensure data confidentiality, and protects the IP header only in tunnel mode.</a:t>
            </a:r>
            <a:endParaRPr lang="en-US" altLang="zh-CN" dirty="0">
              <a:latin typeface="Huawei Sans" panose="020C0503030203020204" pitchFamily="34" charset="0"/>
            </a:endParaRPr>
          </a:p>
          <a:p>
            <a:r>
              <a:rPr dirty="0">
                <a:latin typeface="Huawei Sans" panose="020C0503030203020204" pitchFamily="34" charset="0"/>
              </a:rPr>
              <a:t>Key fields:</a:t>
            </a:r>
            <a:endParaRPr lang="en-US" altLang="zh-CN" dirty="0">
              <a:latin typeface="Huawei Sans" panose="020C0503030203020204" pitchFamily="34" charset="0"/>
            </a:endParaRPr>
          </a:p>
          <a:p>
            <a:pPr marL="363538" lvl="1" indent="-187325"/>
            <a:r>
              <a:rPr dirty="0">
                <a:latin typeface="Huawei Sans" panose="020C0503030203020204" pitchFamily="34" charset="0"/>
              </a:rPr>
              <a:t>Sequence Number: This field is a counter that monotonically increases from 1. It uniquely identifies a packet to prevent replay attacks.</a:t>
            </a:r>
            <a:endParaRPr lang="en-US" altLang="zh-CN" dirty="0">
              <a:latin typeface="Huawei Sans" panose="020C0503030203020204" pitchFamily="34" charset="0"/>
            </a:endParaRPr>
          </a:p>
          <a:p>
            <a:pPr marL="363538" lvl="1" indent="-187325"/>
            <a:r>
              <a:rPr dirty="0">
                <a:latin typeface="Huawei Sans" panose="020C0503030203020204" pitchFamily="34" charset="0"/>
              </a:rPr>
              <a:t>SPI: This field uniquely identifies an IPsec SA.</a:t>
            </a:r>
          </a:p>
          <a:p>
            <a:pPr marL="363538" lvl="1" indent="-187325"/>
            <a:r>
              <a:rPr dirty="0">
                <a:latin typeface="Huawei Sans" panose="020C0503030203020204" pitchFamily="34" charset="0"/>
              </a:rPr>
              <a:t>Authentication Data: This field contains the Integrity Check Value (ICV) and is used by a receiver for data integrity check. Available authentication algorithms are MD5, SHA1, SHA2, and SM3.</a:t>
            </a:r>
          </a:p>
        </p:txBody>
      </p:sp>
      <p:sp>
        <p:nvSpPr>
          <p:cNvPr id="5" name="Slide Image Placeholder 4">
            <a:extLst>
              <a:ext uri="{FF2B5EF4-FFF2-40B4-BE49-F238E27FC236}">
                <a16:creationId xmlns:a16="http://schemas.microsoft.com/office/drawing/2014/main" id="{51095A82-834B-4707-A843-7E67EB076BBA}"/>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89325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In transport mode, an AH or ESP header is added between an IP header and a transport-layer protocol (TCP, UDP, or ICMP) header to protect the TCP, UDP, or ICMP payload. As no additional IP header is added, IP addresses in the original packets are visible in the IP header of the post-encrypted packet.</a:t>
            </a:r>
            <a:endParaRPr lang="en-US" altLang="zh-CN" dirty="0">
              <a:latin typeface="Huawei Sans" panose="020C0503030203020204" pitchFamily="34" charset="0"/>
            </a:endParaRPr>
          </a:p>
          <a:p>
            <a:r>
              <a:rPr>
                <a:latin typeface="Huawei Sans" panose="020C0503030203020204" pitchFamily="34" charset="0"/>
              </a:rPr>
              <a:t>In tunnel mode, an AH or ESP header is added before the raw IP header and then encapsulated into a new IP packet with a new IP header to protect the IP header and payload.</a:t>
            </a:r>
          </a:p>
        </p:txBody>
      </p:sp>
      <p:sp>
        <p:nvSpPr>
          <p:cNvPr id="5" name="Slide Image Placeholder 4">
            <a:extLst>
              <a:ext uri="{FF2B5EF4-FFF2-40B4-BE49-F238E27FC236}">
                <a16:creationId xmlns:a16="http://schemas.microsoft.com/office/drawing/2014/main" id="{FA3B5528-FBF8-4B71-A2FC-28692EA460E2}"/>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83953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43DC93A-F239-4873-98F0-629BD0CF245B}"/>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79CED879-1FD7-486B-96BD-CA4225A106CE}"/>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593541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The IPsec mechanism is as follows:</a:t>
            </a:r>
            <a:endParaRPr lang="en-US" altLang="zh-CN" dirty="0">
              <a:latin typeface="Huawei Sans" panose="020C0503030203020204" pitchFamily="34" charset="0"/>
            </a:endParaRPr>
          </a:p>
          <a:p>
            <a:pPr marL="363538" lvl="1" indent="-187325"/>
            <a:r>
              <a:rPr dirty="0">
                <a:latin typeface="Huawei Sans" panose="020C0503030203020204" pitchFamily="34" charset="0"/>
              </a:rPr>
              <a:t>An IKE SA is negotiated in the first phase of IKE negotiation.</a:t>
            </a:r>
            <a:endParaRPr lang="en-US" altLang="zh-CN" dirty="0">
              <a:latin typeface="Huawei Sans" panose="020C0503030203020204" pitchFamily="34" charset="0"/>
            </a:endParaRPr>
          </a:p>
          <a:p>
            <a:pPr marL="363538" lvl="1" indent="-187325"/>
            <a:r>
              <a:rPr dirty="0">
                <a:latin typeface="Huawei Sans" panose="020C0503030203020204" pitchFamily="34" charset="0"/>
              </a:rPr>
              <a:t>The IKE SA is used to encrypt the packets in the second phase of IKE negotiation. That is, IPsec SAs are negotiated in the second phase of IKE negotiation.</a:t>
            </a:r>
            <a:endParaRPr lang="en-US" altLang="zh-CN" dirty="0">
              <a:latin typeface="Huawei Sans" panose="020C0503030203020204" pitchFamily="34" charset="0"/>
            </a:endParaRPr>
          </a:p>
          <a:p>
            <a:pPr marL="363538" lvl="1" indent="-187325"/>
            <a:r>
              <a:rPr dirty="0">
                <a:latin typeface="Huawei Sans" panose="020C0503030203020204" pitchFamily="34" charset="0"/>
              </a:rPr>
              <a:t>IPsec SAs are used to encrypt data.</a:t>
            </a:r>
            <a:endParaRPr lang="en-US" dirty="0">
              <a:latin typeface="Huawei Sans" panose="020C0503030203020204" pitchFamily="34" charset="0"/>
            </a:endParaRPr>
          </a:p>
        </p:txBody>
      </p:sp>
      <p:sp>
        <p:nvSpPr>
          <p:cNvPr id="5" name="Slide Image Placeholder 4">
            <a:extLst>
              <a:ext uri="{FF2B5EF4-FFF2-40B4-BE49-F238E27FC236}">
                <a16:creationId xmlns:a16="http://schemas.microsoft.com/office/drawing/2014/main" id="{04779F64-50A4-49B0-B3D5-00BC563230A1}"/>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47947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98D55DE-B3ED-4BBE-9D9C-127D2BF62B54}"/>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B76F88BB-59C4-44A5-A98F-B4A186D72A27}"/>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420320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00000"/>
              </a:lnSpc>
            </a:pPr>
            <a:r>
              <a:rPr dirty="0">
                <a:latin typeface="Huawei Sans" panose="020C0503030203020204" pitchFamily="34" charset="0"/>
              </a:rPr>
              <a:t>The main mode requires three exchanges between the peers, totaling six ISAKMP messages. The three exchanges are described as follows:</a:t>
            </a:r>
          </a:p>
          <a:p>
            <a:pPr marL="363538" lvl="1" indent="-187325">
              <a:lnSpc>
                <a:spcPct val="100000"/>
              </a:lnSpc>
            </a:pPr>
            <a:r>
              <a:rPr dirty="0">
                <a:latin typeface="Huawei Sans" panose="020C0503030203020204" pitchFamily="34" charset="0"/>
              </a:rPr>
              <a:t>Messages 1 and 2 are used for IKE proposal exchange.</a:t>
            </a:r>
          </a:p>
          <a:p>
            <a:pPr marL="539750" lvl="2" indent="-176213">
              <a:lnSpc>
                <a:spcPct val="100000"/>
              </a:lnSpc>
            </a:pPr>
            <a:r>
              <a:rPr dirty="0">
                <a:latin typeface="Huawei Sans" panose="020C0503030203020204" pitchFamily="34" charset="0"/>
              </a:rPr>
              <a:t>The initiator sends one or more IKE proposals to the responder. The responder searches for the first matching IKE proposal and then sends it to the initiator. IKE proposals of the initiator and responder match if they have the same encryption algorithm, authentication algorithm, authentication method, and DH group identifier.</a:t>
            </a:r>
          </a:p>
          <a:p>
            <a:pPr marL="363538" lvl="1" indent="-187325">
              <a:lnSpc>
                <a:spcPct val="100000"/>
              </a:lnSpc>
            </a:pPr>
            <a:r>
              <a:rPr dirty="0">
                <a:latin typeface="Huawei Sans" panose="020C0503030203020204" pitchFamily="34" charset="0"/>
              </a:rPr>
              <a:t>Messages 3 and 4 are used for key information exchange.</a:t>
            </a:r>
          </a:p>
          <a:p>
            <a:pPr marL="539750" lvl="2" indent="-176213">
              <a:lnSpc>
                <a:spcPct val="100000"/>
              </a:lnSpc>
            </a:pPr>
            <a:r>
              <a:rPr dirty="0">
                <a:latin typeface="Huawei Sans" panose="020C0503030203020204" pitchFamily="34" charset="0"/>
              </a:rPr>
              <a:t>The initiator and responder exchange the DH public value and nonce value to generate the IKE SA authentication key and encryption key.</a:t>
            </a:r>
          </a:p>
          <a:p>
            <a:pPr marL="363538" lvl="1" indent="-187325">
              <a:lnSpc>
                <a:spcPct val="100000"/>
              </a:lnSpc>
            </a:pPr>
            <a:r>
              <a:rPr dirty="0">
                <a:latin typeface="Huawei Sans" panose="020C0503030203020204" pitchFamily="34" charset="0"/>
              </a:rPr>
              <a:t>Messages 5 and 6 are used for identity and authentication information exchange. (Both parties use the generated keys to exchange information.)</a:t>
            </a:r>
            <a:endParaRPr lang="en-US" altLang="zh-CN" dirty="0">
              <a:latin typeface="Huawei Sans" panose="020C0503030203020204" pitchFamily="34" charset="0"/>
            </a:endParaRPr>
          </a:p>
          <a:p>
            <a:pPr marL="539750" lvl="2" indent="-176213">
              <a:lnSpc>
                <a:spcPct val="100000"/>
              </a:lnSpc>
            </a:pPr>
            <a:r>
              <a:rPr dirty="0">
                <a:latin typeface="Huawei Sans" panose="020C0503030203020204" pitchFamily="34" charset="0"/>
              </a:rPr>
              <a:t>The initiator and responder use the generated keys to authenticate each other and the information exchanged in main mode.</a:t>
            </a:r>
            <a:endParaRPr lang="en-US" altLang="zh-CN" dirty="0">
              <a:latin typeface="Huawei Sans" panose="020C0503030203020204" pitchFamily="34" charset="0"/>
            </a:endParaRPr>
          </a:p>
          <a:p>
            <a:pPr>
              <a:lnSpc>
                <a:spcPct val="100000"/>
              </a:lnSpc>
            </a:pPr>
            <a:r>
              <a:rPr dirty="0">
                <a:latin typeface="Huawei Sans" panose="020C0503030203020204" pitchFamily="34" charset="0"/>
              </a:rPr>
              <a:t>The aggressive mode uses only three messages. Messages 1 and 2 are used to negotiate IKE proposals and exchange the DH public value, mandatory auxiliary information, and identity information. Message 2 also contains the identity information sent by the responder to the initiator for authentication. Message 3 is used by the responder to authenticate the initiator.</a:t>
            </a:r>
            <a:endParaRPr lang="en-US" altLang="zh-CN" dirty="0">
              <a:latin typeface="Huawei Sans" panose="020C0503030203020204" pitchFamily="34" charset="0"/>
            </a:endParaRPr>
          </a:p>
          <a:p>
            <a:pPr>
              <a:lnSpc>
                <a:spcPct val="100000"/>
              </a:lnSpc>
            </a:pPr>
            <a:r>
              <a:rPr dirty="0">
                <a:latin typeface="Huawei Sans" panose="020C0503030203020204" pitchFamily="34" charset="0"/>
              </a:rPr>
              <a:t>Compared with the main mode, the aggressive mode reduces the number of exchanged messages and speeds up the negotiation. However, the aggressive mode does not encrypt identity information.</a:t>
            </a:r>
          </a:p>
        </p:txBody>
      </p:sp>
      <p:sp>
        <p:nvSpPr>
          <p:cNvPr id="5" name="Slide Image Placeholder 4">
            <a:extLst>
              <a:ext uri="{FF2B5EF4-FFF2-40B4-BE49-F238E27FC236}">
                <a16:creationId xmlns:a16="http://schemas.microsoft.com/office/drawing/2014/main" id="{9F628E6C-2961-4701-A5E5-E244378ACB8E}"/>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4504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5A71580-2E8F-4C64-8C64-393D806769F3}"/>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2C8EB95F-618A-4EC2-96FE-B8B33259ABD2}"/>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941934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In IKEv1 phase 2, two IPsec SAs are established through three ISAKMP messages:</a:t>
            </a:r>
          </a:p>
          <a:p>
            <a:pPr marL="363538" lvl="1" indent="-187325"/>
            <a:r>
              <a:rPr dirty="0">
                <a:latin typeface="Huawei Sans" panose="020C0503030203020204" pitchFamily="34" charset="0"/>
              </a:rPr>
              <a:t>Message 1 is used by the initiator to send local security parameters and identity authentication information to the responder.</a:t>
            </a:r>
          </a:p>
          <a:p>
            <a:pPr marL="539750" lvl="2" indent="-176213"/>
            <a:r>
              <a:rPr dirty="0">
                <a:latin typeface="Huawei Sans" panose="020C0503030203020204" pitchFamily="34" charset="0"/>
              </a:rPr>
              <a:t>Security parameters include protected data flows and parameters to be negotiated, such as an IPsec proposal. Identity authentication information includes the keys generated in phase 1 and keying materials generated in phase 2, and can be used to authenticate the peer again.</a:t>
            </a:r>
            <a:endParaRPr lang="en-US" altLang="zh-CN" dirty="0">
              <a:latin typeface="Huawei Sans" panose="020C0503030203020204" pitchFamily="34" charset="0"/>
            </a:endParaRPr>
          </a:p>
          <a:p>
            <a:pPr marL="363538" lvl="1" indent="-187325"/>
            <a:r>
              <a:rPr dirty="0">
                <a:latin typeface="Huawei Sans" panose="020C0503030203020204" pitchFamily="34" charset="0"/>
              </a:rPr>
              <a:t>Message 2 is used by the responder to send acknowledged security parameters and identity authentication information, and to generate new keys.</a:t>
            </a:r>
          </a:p>
          <a:p>
            <a:pPr marL="539750" lvl="2" indent="-176213"/>
            <a:r>
              <a:rPr dirty="0">
                <a:latin typeface="Huawei Sans" panose="020C0503030203020204" pitchFamily="34" charset="0"/>
              </a:rPr>
              <a:t>The encryption key and authentication key used for secure data transmission over IPsec SAs are generated based on the keys generated in phase 1 and parameters such as the SPI and protocol. This ensures that each IPsec SA has unique encryption and authentication keys.</a:t>
            </a:r>
          </a:p>
          <a:p>
            <a:pPr marL="363538" lvl="1" indent="-187325"/>
            <a:r>
              <a:rPr dirty="0">
                <a:latin typeface="Huawei Sans" panose="020C0503030203020204" pitchFamily="34" charset="0"/>
              </a:rPr>
              <a:t>Message 3 is used by the initiator to send acknowledged information to communicate with the responder. IKEv1 negotiation then ends and IPsec SAs are established.</a:t>
            </a:r>
          </a:p>
        </p:txBody>
      </p:sp>
      <p:sp>
        <p:nvSpPr>
          <p:cNvPr id="5" name="Slide Image Placeholder 4">
            <a:extLst>
              <a:ext uri="{FF2B5EF4-FFF2-40B4-BE49-F238E27FC236}">
                <a16:creationId xmlns:a16="http://schemas.microsoft.com/office/drawing/2014/main" id="{E9E618DF-3318-492D-BCF7-AD921664E402}"/>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13814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BD316323-B87B-4636-A3D9-1EEC7DC11249}"/>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122227B1-8249-4BE1-B2ED-CC67E5896A9A}"/>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474780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Messages 1 and 2 are used in exchange 1 (called IKE_SA_INIT). In exchange 1, IKE SA parameters are negotiated in plain text, including the encryption key, authentication key, random number, and DH key. After IKE_SA_INIT is complete, shared keying material is generated, from which all keys used by IPsec SAs are derived.</a:t>
            </a:r>
          </a:p>
          <a:p>
            <a:r>
              <a:rPr>
                <a:latin typeface="Huawei Sans" panose="020C0503030203020204" pitchFamily="34" charset="0"/>
              </a:rPr>
              <a:t>Messages 3 and 4 are used in exchange 2 (called IKE_AUTH). In exchange 2, identities of the two parties and the first two messages are authenticated, and IPsec SA parameters are negotiated. IKEv2 supports Rivest-Shamir-Adleman (RSA) signature authentication, pre-shared key (PSK) authentication, and Extensible Authentication Protocol (EAP) authentication. The initiator omits the AUTH payload in message 3 to indicate that EAP authentication is required.</a:t>
            </a:r>
          </a:p>
        </p:txBody>
      </p:sp>
      <p:sp>
        <p:nvSpPr>
          <p:cNvPr id="5" name="Slide Image Placeholder 4">
            <a:extLst>
              <a:ext uri="{FF2B5EF4-FFF2-40B4-BE49-F238E27FC236}">
                <a16:creationId xmlns:a16="http://schemas.microsoft.com/office/drawing/2014/main" id="{7AA8F62F-B35B-4AC8-8ED4-95CA4408E5B0}"/>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74292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4335FCF4-9478-43ED-829B-4DDDF2F04897}"/>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51449840-D7EC-4F04-A3EC-55DA34A4E61D}"/>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1920890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53C5925-CB1A-4A99-B6F2-C79CBB4440E3}"/>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01AC2238-B484-4289-877D-2820DD71AA97}"/>
              </a:ext>
            </a:extLst>
          </p:cNvPr>
          <p:cNvSpPr>
            <a:spLocks noGrp="1"/>
          </p:cNvSpPr>
          <p:nvPr>
            <p:ph type="body" idx="1"/>
          </p:nvPr>
        </p:nvSpPr>
        <p:spPr/>
        <p:txBody>
          <a:bodyPr/>
          <a:lstStyle/>
          <a:p>
            <a:endParaRPr lang="en-US" dirty="0">
              <a:latin typeface="Huawei Sans" panose="020C0503030203020204" pitchFamily="34" charset="0"/>
            </a:endParaRPr>
          </a:p>
        </p:txBody>
      </p:sp>
    </p:spTree>
    <p:extLst>
      <p:ext uri="{BB962C8B-B14F-4D97-AF65-F5344CB8AC3E}">
        <p14:creationId xmlns:p14="http://schemas.microsoft.com/office/powerpoint/2010/main" val="77171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The method of using routes has the following advantages:</a:t>
            </a:r>
          </a:p>
          <a:p>
            <a:pPr marL="363538" lvl="1" indent="-187325"/>
            <a:r>
              <a:rPr dirty="0">
                <a:latin typeface="Huawei Sans" panose="020C0503030203020204" pitchFamily="34" charset="0"/>
              </a:rPr>
              <a:t>Simplifies the IPsec configuration: IPsec-protected data flows are routed to tunnel interfaces, without the need to use ACLs to define the characteristics of traffic to be encrypted or decrypted.</a:t>
            </a:r>
          </a:p>
          <a:p>
            <a:pPr marL="363538" lvl="1" indent="-187325"/>
            <a:r>
              <a:rPr dirty="0">
                <a:latin typeface="Huawei Sans" panose="020C0503030203020204" pitchFamily="34" charset="0"/>
              </a:rPr>
              <a:t>Supports dynamic routing protocols.</a:t>
            </a:r>
          </a:p>
          <a:p>
            <a:pPr marL="363538" lvl="1" indent="-187325"/>
            <a:r>
              <a:rPr dirty="0">
                <a:latin typeface="Huawei Sans" panose="020C0503030203020204" pitchFamily="34" charset="0"/>
              </a:rPr>
              <a:t>Protects multicast traffic through GRE over IPsec.</a:t>
            </a:r>
          </a:p>
        </p:txBody>
      </p:sp>
      <p:sp>
        <p:nvSpPr>
          <p:cNvPr id="5" name="Slide Image Placeholder 4">
            <a:extLst>
              <a:ext uri="{FF2B5EF4-FFF2-40B4-BE49-F238E27FC236}">
                <a16:creationId xmlns:a16="http://schemas.microsoft.com/office/drawing/2014/main" id="{04E8B7F7-165A-46CC-B6E0-E270EBD0A572}"/>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50071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963B188-EF46-4BA7-8B2E-3B38BA270C93}"/>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168AF4A7-0FD7-45C8-A1F8-99A5EFE53BC8}"/>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733170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GRE over IPsec supports encapsulation in both tunnel and transport modes. An IPsec header needs to be added to packets if GRE over IPsec in tunnel mode is used, resulting in longer packets. In this case, packets are more likely to be fragmented. Therefore, GRE over IPsec in transport mode is recommended.</a:t>
            </a:r>
          </a:p>
          <a:p>
            <a:r>
              <a:rPr>
                <a:latin typeface="Huawei Sans" panose="020C0503030203020204" pitchFamily="34" charset="0"/>
              </a:rPr>
              <a:t>In the IP header added during IPsec encapsulation, the source and destination addresses are the IP addresses of the local interface and remote interface to which an IPsec policy is applied.</a:t>
            </a:r>
          </a:p>
          <a:p>
            <a:r>
              <a:rPr>
                <a:latin typeface="Huawei Sans" panose="020C0503030203020204" pitchFamily="34" charset="0"/>
              </a:rPr>
              <a:t>IPsec protects data flows from the GRE tunnel source to the GRE tunnel destination. In the IP header added during GRE encapsulation, the source and destination addresses are the source and destination addresses of a GRE tunnel.</a:t>
            </a:r>
          </a:p>
        </p:txBody>
      </p:sp>
      <p:sp>
        <p:nvSpPr>
          <p:cNvPr id="5" name="Slide Image Placeholder 4">
            <a:extLst>
              <a:ext uri="{FF2B5EF4-FFF2-40B4-BE49-F238E27FC236}">
                <a16:creationId xmlns:a16="http://schemas.microsoft.com/office/drawing/2014/main" id="{CCF17126-D3B5-4EB3-9319-B839B27F5ACA}"/>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9759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00000"/>
              </a:lnSpc>
            </a:pPr>
            <a:r>
              <a:rPr dirty="0">
                <a:latin typeface="Huawei Sans" panose="020C0503030203020204" pitchFamily="34" charset="0"/>
              </a:rPr>
              <a:t>L2TP encapsulation and then IPsec encapsulation are performed on packets transmitted over an L2TP over IPsec tunnel. In the IP header added during IPsec encapsulation, the source and destination addresses are the IP addresses of the local interface and remote interface to which an IPsec policy is applied.</a:t>
            </a:r>
          </a:p>
          <a:p>
            <a:pPr>
              <a:lnSpc>
                <a:spcPct val="100000"/>
              </a:lnSpc>
            </a:pPr>
            <a:r>
              <a:rPr dirty="0">
                <a:latin typeface="Huawei Sans" panose="020C0503030203020204" pitchFamily="34" charset="0"/>
              </a:rPr>
              <a:t>IPsec needs to protect the data flows from the L2TP tunnel source to the L2TP tunnel destination. In the IP header added to packets during L2TP encapsulation, the source and destination addresses are the source and destination addresses of an L2TP tunnel. When a branch connects to the headquarters, the source address of the L2TP tunnel is the IP address of the outbound interface on the L2TP access concentrator (LAC), and the destination address is the IP address of the inbound interface on the L2TP network server (LNS).</a:t>
            </a:r>
          </a:p>
          <a:p>
            <a:pPr>
              <a:lnSpc>
                <a:spcPct val="100000"/>
              </a:lnSpc>
            </a:pPr>
            <a:r>
              <a:rPr dirty="0">
                <a:latin typeface="Huawei Sans" panose="020C0503030203020204" pitchFamily="34" charset="0"/>
              </a:rPr>
              <a:t>A public IP header is added to packets during L2TP encapsulation, and another public IP header is added to packets if L2TP over IPsec in tunnel mode is used, resulting in longer packets, which are prone to being fragmented. Therefore, L2TP over IPsec in transport mode is recommended.</a:t>
            </a:r>
          </a:p>
          <a:p>
            <a:pPr>
              <a:lnSpc>
                <a:spcPct val="100000"/>
              </a:lnSpc>
            </a:pPr>
            <a:r>
              <a:rPr dirty="0">
                <a:latin typeface="Huawei Sans" panose="020C0503030203020204" pitchFamily="34" charset="0"/>
              </a:rPr>
              <a:t>The L2TP over IPsec negotiation process and packet encapsulation process are similar when traveling employees are remotely connected to the headquarters and when branch employees are connected to the headquarters. The difference is that, L2TP and IPsec encapsulation is performed on clients when traveling employees are remotely connected to the headquarters. The L2TP tunnel source address is the private address assigned to a client and can be any address in the IP address pool configured on the LNS. The L2TP tunnel destination address is the address of the inbound interface on the LNS.</a:t>
            </a:r>
          </a:p>
        </p:txBody>
      </p:sp>
      <p:sp>
        <p:nvSpPr>
          <p:cNvPr id="5" name="Slide Image Placeholder 4">
            <a:extLst>
              <a:ext uri="{FF2B5EF4-FFF2-40B4-BE49-F238E27FC236}">
                <a16:creationId xmlns:a16="http://schemas.microsoft.com/office/drawing/2014/main" id="{AE8D402F-452C-42CF-A2B2-00BB1985034D}"/>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69282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1480EE7-9D53-4352-A197-A9B2BF72FC34}"/>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8C0BC3DE-9DE5-4AE3-A846-29F82259D232}"/>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93108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6039690-8A7F-4119-9AA6-7C3B68C69EAF}"/>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E8B41FA2-D5BB-486C-A6E4-6E0994C38356}"/>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216042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IKE proposals and IKE peers are used to negotiate IKE SAs in the first phase of IKE negotiation.</a:t>
            </a:r>
            <a:endParaRPr lang="en-US" dirty="0">
              <a:latin typeface="Huawei Sans" panose="020C0503030203020204" pitchFamily="34" charset="0"/>
            </a:endParaRPr>
          </a:p>
        </p:txBody>
      </p:sp>
      <p:sp>
        <p:nvSpPr>
          <p:cNvPr id="5" name="Slide Image Placeholder 4">
            <a:extLst>
              <a:ext uri="{FF2B5EF4-FFF2-40B4-BE49-F238E27FC236}">
                <a16:creationId xmlns:a16="http://schemas.microsoft.com/office/drawing/2014/main" id="{E8245D55-736C-449A-9B45-5EF8B4C76E39}"/>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392596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An IPsec proposal is used to negotiate IPsec SAs in the second phase of IKE negotiation.</a:t>
            </a:r>
            <a:endParaRPr lang="en-US" dirty="0">
              <a:latin typeface="Huawei Sans" panose="020C0503030203020204" pitchFamily="34" charset="0"/>
            </a:endParaRPr>
          </a:p>
        </p:txBody>
      </p:sp>
      <p:sp>
        <p:nvSpPr>
          <p:cNvPr id="5" name="Slide Image Placeholder 4">
            <a:extLst>
              <a:ext uri="{FF2B5EF4-FFF2-40B4-BE49-F238E27FC236}">
                <a16:creationId xmlns:a16="http://schemas.microsoft.com/office/drawing/2014/main" id="{A7876478-12A4-4E85-808E-4924B2F563E2}"/>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38677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After an IPsec policy group to which an IPsec policy belongs is applied to an interface, the following situations occur:</a:t>
            </a:r>
          </a:p>
          <a:p>
            <a:pPr marL="363538" lvl="1" indent="-187325"/>
            <a:r>
              <a:rPr dirty="0">
                <a:latin typeface="Huawei Sans" panose="020C0503030203020204" pitchFamily="34" charset="0"/>
              </a:rPr>
              <a:t>To modify the parameters of an IPsec proposal, unbind the IPsec policy group from the interface and then apply the IPsec policy group to the interface again.</a:t>
            </a:r>
          </a:p>
          <a:p>
            <a:pPr marL="363538" lvl="1" indent="-187325"/>
            <a:r>
              <a:rPr dirty="0">
                <a:latin typeface="Huawei Sans" panose="020C0503030203020204" pitchFamily="34" charset="0"/>
              </a:rPr>
              <a:t>If other parameters are modified, these parameters take effect during next IKE negotiation and are invalid for the IPsec tunnels that have been established through negotiation.</a:t>
            </a:r>
            <a:endParaRPr lang="en-US" dirty="0">
              <a:latin typeface="Huawei Sans" panose="020C0503030203020204" pitchFamily="34" charset="0"/>
            </a:endParaRPr>
          </a:p>
        </p:txBody>
      </p:sp>
      <p:sp>
        <p:nvSpPr>
          <p:cNvPr id="5" name="Slide Image Placeholder 4">
            <a:extLst>
              <a:ext uri="{FF2B5EF4-FFF2-40B4-BE49-F238E27FC236}">
                <a16:creationId xmlns:a16="http://schemas.microsoft.com/office/drawing/2014/main" id="{830661AB-9FEE-4DE9-B1F3-8E6F97A85783}"/>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244754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Note the following points when configuring a template IPsec policy:</a:t>
            </a:r>
          </a:p>
          <a:p>
            <a:pPr marL="363538" lvl="1" indent="-187325"/>
            <a:r>
              <a:rPr dirty="0">
                <a:latin typeface="Huawei Sans" panose="020C0503030203020204" pitchFamily="34" charset="0"/>
              </a:rPr>
              <a:t>If one end (responder) of an IPsec tunnel has a template IPsec policy configured, the other end (initiator) must have an ISAKMP IPsec policy configured.</a:t>
            </a:r>
          </a:p>
          <a:p>
            <a:pPr marL="363538" lvl="1" indent="-187325"/>
            <a:r>
              <a:rPr dirty="0">
                <a:latin typeface="Huawei Sans" panose="020C0503030203020204" pitchFamily="34" charset="0"/>
              </a:rPr>
              <a:t>In an IPsec policy template, an IPsec proposal and IKE peer must be configured, while other parameters are optional. The initiator determines optional parameters in the IPsec policy template, and the responder accepts the parameters delivered by the initiator.</a:t>
            </a:r>
            <a:endParaRPr lang="en-US" dirty="0">
              <a:latin typeface="Huawei Sans" panose="020C0503030203020204" pitchFamily="34" charset="0"/>
            </a:endParaRPr>
          </a:p>
        </p:txBody>
      </p:sp>
      <p:sp>
        <p:nvSpPr>
          <p:cNvPr id="5" name="Slide Image Placeholder 4">
            <a:extLst>
              <a:ext uri="{FF2B5EF4-FFF2-40B4-BE49-F238E27FC236}">
                <a16:creationId xmlns:a16="http://schemas.microsoft.com/office/drawing/2014/main" id="{AC5C13FC-6066-497C-B10B-661EE5B81592}"/>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5619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BC</a:t>
            </a:r>
          </a:p>
          <a:p>
            <a:pPr lvl="0"/>
            <a:r>
              <a:rPr>
                <a:latin typeface="Huawei Sans" panose="020C0503030203020204" pitchFamily="34" charset="0"/>
              </a:rPr>
              <a:t>2. CD</a:t>
            </a:r>
            <a:endParaRPr lang="en-US" dirty="0">
              <a:latin typeface="Huawei Sans" panose="020C0503030203020204" pitchFamily="34" charset="0"/>
            </a:endParaRPr>
          </a:p>
        </p:txBody>
      </p:sp>
      <p:sp>
        <p:nvSpPr>
          <p:cNvPr id="5" name="Slide Image Placeholder 4">
            <a:extLst>
              <a:ext uri="{FF2B5EF4-FFF2-40B4-BE49-F238E27FC236}">
                <a16:creationId xmlns:a16="http://schemas.microsoft.com/office/drawing/2014/main" id="{C243EA84-FEBE-4584-B015-5FF56D0D7C9F}"/>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113273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18B7A5B-D924-4199-ABE9-C1373851D6CD}"/>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DD3D0133-3EC8-4D9C-970D-70A6B819C369}"/>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134850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A46CD-1D7C-43A2-8BF7-D0EBE7CF1513}"/>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3CE2B8A3-54CB-46EE-B02B-BA6E087201FE}"/>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225365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3EBA174-7FDF-4386-97E7-D9184BDC0EE9}"/>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7C7883C1-63B1-4D69-B929-77D85D52B0F1}"/>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48213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146B8526-E924-4FA8-A032-1AC95D729177}"/>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6102D11E-5394-42BB-A98E-8D0F4AD74F67}"/>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60725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4D6F6-B154-4F0E-9533-5537E08188F6}"/>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E4A251FC-AB2A-47AE-BD20-1887D2E1D59D}"/>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67548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The symmetric encryption algorithm is also called traditional cryptographic algorithm, in which the encryption key can be calculated from the decryption key. The sender and receiver share the same key, which is used for both encryption and decryption. Symmetric key encryption is an effective method for encrypting a large amount of data. There are many algorithms for symmetric key encryption, and all of them aim to convert between cleartext (unencrypted data) and ciphertext. Because symmetric key encryption uses the same key for data encryption and decryption, data security depends on whether unauthorized users obtain the symmetric key. If two communicating parties want to use the symmetric key to encrypt data, they must exchange the key securely before exchanging the encrypted data.</a:t>
            </a:r>
          </a:p>
          <a:p>
            <a:r>
              <a:rPr>
                <a:latin typeface="Huawei Sans" panose="020C0503030203020204" pitchFamily="34" charset="0"/>
              </a:rPr>
              <a:t>An asymmetric algorithm is also called public key algorithm, in which a public key is used for encryption and a private key for decryption. The two keys are mathematically related. In public key encryption, the public key can be publicly transmitted between two communicating parties or released in the public repository, but the private key is confidential. The data encrypted using the public key can be decrypted only using the private key. The data encrypted using the private key can be decrypted only using the public key.</a:t>
            </a:r>
          </a:p>
        </p:txBody>
      </p:sp>
      <p:sp>
        <p:nvSpPr>
          <p:cNvPr id="5" name="Slide Image Placeholder 4">
            <a:extLst>
              <a:ext uri="{FF2B5EF4-FFF2-40B4-BE49-F238E27FC236}">
                <a16:creationId xmlns:a16="http://schemas.microsoft.com/office/drawing/2014/main" id="{B8F490FE-B56A-4FE4-8C4E-88515297E4F5}"/>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242462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8743945B-1D3C-4EB5-A703-6B8C77CA5BE9}"/>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7B1F701D-D798-4E23-89A7-578DD9907158}"/>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7399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333801D-3B7D-445D-9FDF-CF50436986BD}"/>
              </a:ext>
            </a:extLst>
          </p:cNvPr>
          <p:cNvSpPr>
            <a:spLocks noGrp="1" noRot="1" noChangeAspect="1"/>
          </p:cNvSpPr>
          <p:nvPr>
            <p:ph type="sldImg"/>
          </p:nvPr>
        </p:nvSpPr>
        <p:spPr>
          <a:xfrm>
            <a:off x="742950" y="717550"/>
            <a:ext cx="5557838" cy="3125788"/>
          </a:xfrm>
        </p:spPr>
      </p:sp>
      <p:sp>
        <p:nvSpPr>
          <p:cNvPr id="5" name="Notes Placeholder 4">
            <a:extLst>
              <a:ext uri="{FF2B5EF4-FFF2-40B4-BE49-F238E27FC236}">
                <a16:creationId xmlns:a16="http://schemas.microsoft.com/office/drawing/2014/main" id="{529C8270-A0EB-4729-B2BA-F2E971001AAE}"/>
              </a:ext>
            </a:extLst>
          </p:cNvPr>
          <p:cNvSpPr>
            <a:spLocks noGrp="1"/>
          </p:cNvSpPr>
          <p:nvPr>
            <p:ph type="body" idx="1"/>
          </p:nvPr>
        </p:nvSpPr>
        <p:spPr/>
        <p:txBody>
          <a:bodyPr/>
          <a:lstStyle/>
          <a:p>
            <a:endParaRPr lang="en-US">
              <a:latin typeface="Huawei Sans" panose="020C0503030203020204" pitchFamily="34" charset="0"/>
            </a:endParaRPr>
          </a:p>
        </p:txBody>
      </p:sp>
    </p:spTree>
    <p:extLst>
      <p:ext uri="{BB962C8B-B14F-4D97-AF65-F5344CB8AC3E}">
        <p14:creationId xmlns:p14="http://schemas.microsoft.com/office/powerpoint/2010/main" val="398233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11" name="L 形 10"/>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12"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3"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5263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01019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72483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878525436"/>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rPr>
              <a:t>Thank you.</a:t>
            </a:r>
          </a:p>
        </p:txBody>
      </p:sp>
    </p:spTree>
    <p:extLst>
      <p:ext uri="{BB962C8B-B14F-4D97-AF65-F5344CB8AC3E}">
        <p14:creationId xmlns:p14="http://schemas.microsoft.com/office/powerpoint/2010/main" val="311795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16699121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77827284"/>
      </p:ext>
    </p:extLst>
  </p:cSld>
  <p:clrMapOvr>
    <a:masterClrMapping/>
  </p:clrMapOvr>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513643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826084440"/>
      </p:ext>
    </p:extLst>
  </p:cSld>
  <p:clrMapOvr>
    <a:masterClrMapping/>
  </p:clrMapOvr>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2673880298"/>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758359396"/>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99053660"/>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bwMode="gray">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0451164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959299838"/>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52802474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9636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4052420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4102356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1"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72" name="图片 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EBEBEB"/>
        </a:solidFill>
        <a:effectLst/>
      </p:bgPr>
    </p:bg>
    <p:spTree>
      <p:nvGrpSpPr>
        <p:cNvPr id="1" name=""/>
        <p:cNvGrpSpPr/>
        <p:nvPr/>
      </p:nvGrpSpPr>
      <p:grpSpPr>
        <a:xfrm>
          <a:off x="0" y="0"/>
          <a:ext cx="0" cy="0"/>
          <a:chOff x="0" y="0"/>
          <a:chExt cx="0" cy="0"/>
        </a:xfrm>
      </p:grpSpPr>
      <p:sp>
        <p:nvSpPr>
          <p:cNvPr id="46"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8" name="图片 4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 id="2147483873" r:id="rId12"/>
    <p:sldLayoutId id="2147483874" r:id="rId13"/>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Arial"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Arial"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8"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49"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51"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2" name="图片 5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7378" userDrawn="1">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279"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6"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 © 2021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Huawei Sans" panose="020C0503030203020204" pitchFamily="34" charset="0"/>
                <a:ea typeface="方正兰亭黑简体" panose="02000000000000000000" pitchFamily="2" charset="-122"/>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a typeface="方正兰亭黑简体" panose="02000000000000000000" pitchFamily="2" charset="-122"/>
            </a:endParaRPr>
          </a:p>
        </p:txBody>
      </p:sp>
      <p:sp>
        <p:nvSpPr>
          <p:cNvPr id="77"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8"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9" name="图片 7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Arial"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Arial"/>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Arial"/>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bwMode="gray">
          <a:prstGeom prst="rect">
            <a:avLst/>
          </a:prstGeom>
        </p:spPr>
        <p:txBody>
          <a:bodyPr/>
          <a:lstStyle/>
          <a:p>
            <a:pPr fontAlgn="ctr"/>
            <a:r>
              <a:rPr lang="en-US" dirty="0">
                <a:latin typeface="Huawei Sans" panose="020C0503030203020204" pitchFamily="34" charset="0"/>
              </a:rPr>
              <a:t>IPsec VPN Technology</a:t>
            </a:r>
          </a:p>
        </p:txBody>
      </p:sp>
      <p:sp>
        <p:nvSpPr>
          <p:cNvPr id="3" name="Text Placeholder 2">
            <a:extLst>
              <a:ext uri="{FF2B5EF4-FFF2-40B4-BE49-F238E27FC236}">
                <a16:creationId xmlns:a16="http://schemas.microsoft.com/office/drawing/2014/main" id="{1F320310-C412-43F1-8E17-064C69E094E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9548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pPr marL="447675" indent="-447675"/>
            <a:r>
              <a:rPr lang="en-US" b="1" dirty="0">
                <a:latin typeface="Huawei Sans" panose="020C0503030203020204" pitchFamily="34" charset="0"/>
              </a:rPr>
              <a:t>Basic Concepts of IPsec</a:t>
            </a:r>
            <a:endParaRPr lang="en-US" altLang="zh-CN" b="1" dirty="0">
              <a:latin typeface="Huawei Sans" panose="020C0503030203020204" pitchFamily="34" charset="0"/>
            </a:endParaRPr>
          </a:p>
          <a:p>
            <a:pPr marL="714375" lvl="1" indent="-266700"/>
            <a:r>
              <a:rPr lang="en-US" dirty="0">
                <a:solidFill>
                  <a:schemeClr val="bg1">
                    <a:lumMod val="50000"/>
                  </a:schemeClr>
                </a:solidFill>
                <a:latin typeface="Huawei Sans" panose="020C0503030203020204" pitchFamily="34" charset="0"/>
              </a:rPr>
              <a:t>IPsec Overview</a:t>
            </a:r>
            <a:endParaRPr lang="en-US" altLang="zh-CN" dirty="0">
              <a:solidFill>
                <a:schemeClr val="bg1">
                  <a:lumMod val="50000"/>
                </a:schemeClr>
              </a:solidFill>
              <a:latin typeface="Huawei Sans" panose="020C0503030203020204" pitchFamily="34" charset="0"/>
            </a:endParaRPr>
          </a:p>
          <a:p>
            <a:pPr marL="713232" lvl="1" indent="-265176">
              <a:buSzPct val="60000"/>
              <a:buFont typeface="Wingdings" panose="05000000000000000000" pitchFamily="2" charset="2"/>
              <a:buChar char="n"/>
            </a:pPr>
            <a:r>
              <a:rPr lang="en-US" dirty="0"/>
              <a:t>IPsec Framework</a:t>
            </a:r>
            <a:endParaRPr lang="en-US" altLang="zh-CN" dirty="0"/>
          </a:p>
          <a:p>
            <a:pPr marL="447675" indent="-447675"/>
            <a:r>
              <a:rPr lang="en-US" dirty="0">
                <a:solidFill>
                  <a:schemeClr val="bg1">
                    <a:lumMod val="50000"/>
                  </a:schemeClr>
                </a:solidFill>
                <a:latin typeface="Huawei Sans" panose="020C0503030203020204" pitchFamily="34" charset="0"/>
              </a:rPr>
              <a:t>IPsec Fundamentals</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Application Scenarios</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Configuration</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106944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SA</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A security association (SA) is an agreement between two IPsec peers on certain elements. For example, Data Encryption Standard (DES) is used as the encryption algorithm, Message Digest Algorithm 5 (MD5) is used as the authentication algorithm, and tunnel is used as the encapsulation mode.</a:t>
            </a:r>
            <a:endParaRPr lang="en-US" altLang="zh-CN" sz="1600" dirty="0">
              <a:latin typeface="Huawei Sans" panose="020C0503030203020204" pitchFamily="34" charset="0"/>
            </a:endParaRPr>
          </a:p>
          <a:p>
            <a:pPr algn="l"/>
            <a:r>
              <a:rPr lang="en-US" sz="1600" dirty="0">
                <a:latin typeface="Huawei Sans" panose="020C0503030203020204" pitchFamily="34" charset="0"/>
              </a:rPr>
              <a:t>An IPsec SA can be established manually or through Internet Key Exchange (IKE) negotiation.</a:t>
            </a:r>
            <a:endParaRPr lang="en-US" altLang="zh-CN" sz="1400" dirty="0">
              <a:latin typeface="Huawei Sans" panose="020C0503030203020204" pitchFamily="34" charset="0"/>
            </a:endParaRPr>
          </a:p>
        </p:txBody>
      </p:sp>
      <p:sp>
        <p:nvSpPr>
          <p:cNvPr id="69" name="圆角矩形 75"/>
          <p:cNvSpPr/>
          <p:nvPr/>
        </p:nvSpPr>
        <p:spPr bwMode="gray">
          <a:xfrm>
            <a:off x="5807969" y="3107202"/>
            <a:ext cx="5616886" cy="291450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p:txBody>
      </p:sp>
      <p:sp>
        <p:nvSpPr>
          <p:cNvPr id="70" name="圆角矩形 75"/>
          <p:cNvSpPr/>
          <p:nvPr/>
        </p:nvSpPr>
        <p:spPr bwMode="gray">
          <a:xfrm>
            <a:off x="5807969" y="2672916"/>
            <a:ext cx="5616886"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200" dirty="0">
                <a:solidFill>
                  <a:srgbClr val="30B5C5"/>
                </a:solidFill>
                <a:latin typeface="Huawei Sans" panose="020C0503030203020204" pitchFamily="34" charset="0"/>
              </a:rPr>
              <a:t>Establishing IPsec SAs through IKE negotiation</a:t>
            </a:r>
            <a:endParaRPr lang="en-US" altLang="zh-CN" sz="1200" dirty="0">
              <a:solidFill>
                <a:srgbClr val="30B5C5"/>
              </a:solidFill>
              <a:latin typeface="Huawei Sans" panose="020C0503030203020204" pitchFamily="34" charset="0"/>
              <a:ea typeface="方正兰亭黑简体" panose="02000000000000000000" pitchFamily="2" charset="-122"/>
            </a:endParaRPr>
          </a:p>
        </p:txBody>
      </p:sp>
      <p:sp>
        <p:nvSpPr>
          <p:cNvPr id="85" name="Text Box 26"/>
          <p:cNvSpPr txBox="1">
            <a:spLocks noChangeArrowheads="1"/>
          </p:cNvSpPr>
          <p:nvPr/>
        </p:nvSpPr>
        <p:spPr bwMode="gray">
          <a:xfrm>
            <a:off x="6769603" y="3335218"/>
            <a:ext cx="803302" cy="678535"/>
          </a:xfrm>
          <a:prstGeom prst="rect">
            <a:avLst/>
          </a:prstGeom>
          <a:solidFill>
            <a:srgbClr val="EC7061"/>
          </a:solidFill>
          <a:ln w="9525">
            <a:solidFill>
              <a:srgbClr val="EC7061"/>
            </a:solidFill>
            <a:miter lim="800000"/>
            <a:headEnd/>
            <a:tailEnd/>
          </a:ln>
        </p:spPr>
        <p:txBody>
          <a:bodyPr wrap="none" lIns="91379" tIns="45688" rIns="91379" bIns="45688" anchor="ctr">
            <a:noAutofit/>
          </a:bodyPr>
          <a:lstStyle/>
          <a:p>
            <a:pPr algn="ctr" eaLnBrk="1" fontAlgn="ctr" hangingPunct="1"/>
            <a:r>
              <a:rPr lang="en-US" sz="900" dirty="0">
                <a:solidFill>
                  <a:schemeClr val="bg1"/>
                </a:solidFill>
                <a:latin typeface="Huawei Sans" panose="020C0503030203020204" pitchFamily="34" charset="0"/>
              </a:rPr>
              <a:t>IKE module</a:t>
            </a:r>
          </a:p>
        </p:txBody>
      </p:sp>
      <p:sp>
        <p:nvSpPr>
          <p:cNvPr id="86" name="Text Box 26"/>
          <p:cNvSpPr txBox="1">
            <a:spLocks noChangeArrowheads="1"/>
          </p:cNvSpPr>
          <p:nvPr/>
        </p:nvSpPr>
        <p:spPr bwMode="gray">
          <a:xfrm>
            <a:off x="9556577" y="3338806"/>
            <a:ext cx="803302" cy="678535"/>
          </a:xfrm>
          <a:prstGeom prst="rect">
            <a:avLst/>
          </a:prstGeom>
          <a:solidFill>
            <a:srgbClr val="EC7061"/>
          </a:solidFill>
          <a:ln w="9525">
            <a:solidFill>
              <a:srgbClr val="EC7061"/>
            </a:solidFill>
            <a:miter lim="800000"/>
            <a:headEnd/>
            <a:tailEnd/>
          </a:ln>
        </p:spPr>
        <p:txBody>
          <a:bodyPr wrap="none" lIns="91379" tIns="45688" rIns="91379" bIns="45688" anchor="ctr">
            <a:noAutofit/>
          </a:bodyPr>
          <a:lstStyle/>
          <a:p>
            <a:pPr algn="ctr" eaLnBrk="1" fontAlgn="ctr" hangingPunct="1"/>
            <a:r>
              <a:rPr lang="en-US" sz="900" dirty="0">
                <a:solidFill>
                  <a:schemeClr val="bg1"/>
                </a:solidFill>
                <a:latin typeface="Huawei Sans" panose="020C0503030203020204" pitchFamily="34" charset="0"/>
              </a:rPr>
              <a:t>IKE module</a:t>
            </a:r>
          </a:p>
        </p:txBody>
      </p:sp>
      <p:sp>
        <p:nvSpPr>
          <p:cNvPr id="87" name="Left-Right Arrow 86"/>
          <p:cNvSpPr/>
          <p:nvPr/>
        </p:nvSpPr>
        <p:spPr bwMode="gray">
          <a:xfrm>
            <a:off x="7608910" y="3239207"/>
            <a:ext cx="1875660" cy="450249"/>
          </a:xfrm>
          <a:prstGeom prst="leftRightArrow">
            <a:avLst/>
          </a:prstGeom>
          <a:solidFill>
            <a:srgbClr val="EC7061"/>
          </a:solidFill>
          <a:ln>
            <a:solidFill>
              <a:srgbClr val="EC7061"/>
            </a:solidFill>
          </a:ln>
        </p:spPr>
        <p:txBody>
          <a:bodyPr wrap="square" rtlCol="0" anchor="ctr">
            <a:noAutofit/>
          </a:bodyPr>
          <a:lstStyle/>
          <a:p>
            <a:pPr algn="ctr" fontAlgn="ctr"/>
            <a:r>
              <a:rPr lang="en-US" sz="900" dirty="0">
                <a:solidFill>
                  <a:schemeClr val="bg1"/>
                </a:solidFill>
                <a:latin typeface="Huawei Sans" panose="020C0503030203020204" pitchFamily="34" charset="0"/>
              </a:rPr>
              <a:t>IKE SA negotiation</a:t>
            </a:r>
          </a:p>
        </p:txBody>
      </p:sp>
      <p:sp>
        <p:nvSpPr>
          <p:cNvPr id="88" name="Trapezoid 87"/>
          <p:cNvSpPr/>
          <p:nvPr/>
        </p:nvSpPr>
        <p:spPr bwMode="gray">
          <a:xfrm rot="5400000">
            <a:off x="5957512" y="3386396"/>
            <a:ext cx="965743" cy="575715"/>
          </a:xfrm>
          <a:prstGeom prst="trapezoid">
            <a:avLst>
              <a:gd name="adj" fmla="val 25322"/>
            </a:avLst>
          </a:prstGeom>
          <a:gradFill flip="none" rotWithShape="1">
            <a:gsLst>
              <a:gs pos="0">
                <a:schemeClr val="bg1"/>
              </a:gs>
              <a:gs pos="100000">
                <a:srgbClr val="EC7061">
                  <a:alpha val="80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89" name="Text Box 26"/>
          <p:cNvSpPr txBox="1">
            <a:spLocks noChangeArrowheads="1"/>
          </p:cNvSpPr>
          <p:nvPr/>
        </p:nvSpPr>
        <p:spPr bwMode="gray">
          <a:xfrm>
            <a:off x="5833789" y="3263082"/>
            <a:ext cx="952034" cy="923265"/>
          </a:xfrm>
          <a:prstGeom prst="rect">
            <a:avLst/>
          </a:prstGeom>
          <a:noFill/>
          <a:ln w="9525">
            <a:noFill/>
            <a:miter lim="800000"/>
            <a:headEnd/>
            <a:tailEnd/>
          </a:ln>
        </p:spPr>
        <p:txBody>
          <a:bodyPr wrap="square" lIns="91379" tIns="45688" rIns="91379" bIns="45688" anchor="ctr">
            <a:spAutoFit/>
          </a:bodyPr>
          <a:lstStyle/>
          <a:p>
            <a:pPr algn="ctr" eaLnBrk="1" fontAlgn="ctr"/>
            <a:r>
              <a:rPr lang="en-US" sz="900" dirty="0">
                <a:latin typeface="Huawei Sans" panose="020C0503030203020204" pitchFamily="34" charset="0"/>
              </a:rPr>
              <a:t>Authentication policy </a:t>
            </a:r>
            <a:r>
              <a:rPr lang="en-US" sz="900" dirty="0">
                <a:solidFill>
                  <a:srgbClr val="00B0F0"/>
                </a:solidFill>
                <a:latin typeface="Huawei Sans" panose="020C0503030203020204" pitchFamily="34" charset="0"/>
              </a:rPr>
              <a:t>1</a:t>
            </a:r>
          </a:p>
          <a:p>
            <a:pPr algn="ctr" eaLnBrk="1" fontAlgn="ctr"/>
            <a:r>
              <a:rPr lang="en-US" sz="900" dirty="0">
                <a:latin typeface="Huawei Sans" panose="020C0503030203020204" pitchFamily="34" charset="0"/>
              </a:rPr>
              <a:t>Encryption policy </a:t>
            </a:r>
            <a:r>
              <a:rPr lang="en-US" sz="900" dirty="0">
                <a:solidFill>
                  <a:srgbClr val="00B0F0"/>
                </a:solidFill>
                <a:latin typeface="Huawei Sans" panose="020C0503030203020204" pitchFamily="34" charset="0"/>
              </a:rPr>
              <a:t>1</a:t>
            </a:r>
          </a:p>
          <a:p>
            <a:pPr algn="ctr" eaLnBrk="1" fontAlgn="ctr" hangingPunct="1"/>
            <a:r>
              <a:rPr lang="en-US" sz="900" dirty="0">
                <a:latin typeface="Huawei Sans" panose="020C0503030203020204" pitchFamily="34" charset="0"/>
              </a:rPr>
              <a:t>Key </a:t>
            </a:r>
            <a:r>
              <a:rPr lang="en-US" sz="900" dirty="0">
                <a:solidFill>
                  <a:srgbClr val="00B0F0"/>
                </a:solidFill>
                <a:latin typeface="Huawei Sans" panose="020C0503030203020204" pitchFamily="34" charset="0"/>
              </a:rPr>
              <a:t>1</a:t>
            </a:r>
          </a:p>
          <a:p>
            <a:pPr algn="ctr" eaLnBrk="1" fontAlgn="ctr" hangingPunct="1"/>
            <a:r>
              <a:rPr lang="en-US" sz="900" dirty="0">
                <a:latin typeface="Huawei Sans" panose="020C0503030203020204" pitchFamily="34" charset="0"/>
              </a:rPr>
              <a:t>...</a:t>
            </a:r>
            <a:endParaRPr kumimoji="1" lang="en-US" altLang="zh-CN" sz="900" dirty="0">
              <a:latin typeface="Huawei Sans" panose="020C0503030203020204" pitchFamily="34" charset="0"/>
              <a:ea typeface="方正兰亭黑简体" panose="02000000000000000000" pitchFamily="2" charset="-122"/>
            </a:endParaRPr>
          </a:p>
        </p:txBody>
      </p:sp>
      <p:sp>
        <p:nvSpPr>
          <p:cNvPr id="107" name="Down Arrow 106"/>
          <p:cNvSpPr/>
          <p:nvPr/>
        </p:nvSpPr>
        <p:spPr bwMode="gray">
          <a:xfrm>
            <a:off x="8373451" y="4096843"/>
            <a:ext cx="288032" cy="587729"/>
          </a:xfrm>
          <a:prstGeom prst="downArrow">
            <a:avLst/>
          </a:prstGeom>
          <a:solidFill>
            <a:srgbClr val="99DFF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108" name="Text Box 26"/>
          <p:cNvSpPr txBox="1">
            <a:spLocks noChangeArrowheads="1"/>
          </p:cNvSpPr>
          <p:nvPr/>
        </p:nvSpPr>
        <p:spPr bwMode="gray">
          <a:xfrm>
            <a:off x="7822062" y="5103919"/>
            <a:ext cx="1362750" cy="646266"/>
          </a:xfrm>
          <a:prstGeom prst="rect">
            <a:avLst/>
          </a:prstGeom>
          <a:solidFill>
            <a:srgbClr val="F4FBFE"/>
          </a:solidFill>
          <a:ln w="9525">
            <a:solidFill>
              <a:srgbClr val="00B0F0"/>
            </a:solidFill>
            <a:miter lim="800000"/>
            <a:headEnd/>
            <a:tailEnd/>
          </a:ln>
        </p:spPr>
        <p:txBody>
          <a:bodyPr wrap="square" lIns="91379" tIns="45688" rIns="91379" bIns="45688" anchor="ctr">
            <a:spAutoFit/>
          </a:bodyPr>
          <a:lstStyle/>
          <a:p>
            <a:pPr algn="ctr" fontAlgn="ctr"/>
            <a:r>
              <a:rPr lang="en-US" sz="900" dirty="0">
                <a:latin typeface="Huawei Sans" panose="020C0503030203020204" pitchFamily="34" charset="0"/>
              </a:rPr>
              <a:t>Authentication and encryption policy 1</a:t>
            </a:r>
          </a:p>
          <a:p>
            <a:pPr algn="ctr" fontAlgn="ctr"/>
            <a:r>
              <a:rPr lang="en-US" sz="900" dirty="0">
                <a:latin typeface="Huawei Sans" panose="020C0503030203020204" pitchFamily="34" charset="0"/>
              </a:rPr>
              <a:t>Key 1</a:t>
            </a:r>
          </a:p>
          <a:p>
            <a:pPr algn="ctr" fontAlgn="ctr"/>
            <a:r>
              <a:rPr lang="en-US" sz="900" dirty="0">
                <a:latin typeface="Huawei Sans" panose="020C0503030203020204" pitchFamily="34" charset="0"/>
              </a:rPr>
              <a:t>...</a:t>
            </a:r>
            <a:endParaRPr kumimoji="1" lang="en-US" altLang="zh-CN" sz="900" dirty="0">
              <a:latin typeface="Huawei Sans" panose="020C0503030203020204" pitchFamily="34" charset="0"/>
              <a:ea typeface="方正兰亭黑简体" panose="02000000000000000000" pitchFamily="2" charset="-122"/>
            </a:endParaRPr>
          </a:p>
        </p:txBody>
      </p:sp>
      <p:sp>
        <p:nvSpPr>
          <p:cNvPr id="109" name="Text Box 26"/>
          <p:cNvSpPr txBox="1">
            <a:spLocks noChangeArrowheads="1"/>
          </p:cNvSpPr>
          <p:nvPr/>
        </p:nvSpPr>
        <p:spPr bwMode="gray">
          <a:xfrm>
            <a:off x="8618657" y="4136823"/>
            <a:ext cx="1480712" cy="507767"/>
          </a:xfrm>
          <a:prstGeom prst="rect">
            <a:avLst/>
          </a:prstGeom>
          <a:noFill/>
          <a:ln w="9525">
            <a:noFill/>
            <a:miter lim="800000"/>
            <a:headEnd/>
            <a:tailEnd/>
          </a:ln>
        </p:spPr>
        <p:txBody>
          <a:bodyPr wrap="square" lIns="91379" tIns="45688" rIns="91379" bIns="45688" anchor="ctr">
            <a:spAutoFit/>
          </a:bodyPr>
          <a:lstStyle/>
          <a:p>
            <a:pPr algn="ctr" eaLnBrk="1" fontAlgn="ctr" hangingPunct="1"/>
            <a:r>
              <a:rPr lang="en-US" sz="900" dirty="0">
                <a:latin typeface="Huawei Sans" panose="020C0503030203020204" pitchFamily="34" charset="0"/>
              </a:rPr>
              <a:t>Unified encryption and authentication elements after negotiation</a:t>
            </a:r>
          </a:p>
        </p:txBody>
      </p:sp>
      <p:sp>
        <p:nvSpPr>
          <p:cNvPr id="111" name="Left-Right Arrow 110"/>
          <p:cNvSpPr/>
          <p:nvPr/>
        </p:nvSpPr>
        <p:spPr bwMode="gray">
          <a:xfrm>
            <a:off x="7608910" y="3723662"/>
            <a:ext cx="1875660" cy="450249"/>
          </a:xfrm>
          <a:prstGeom prst="leftRightArrow">
            <a:avLst/>
          </a:prstGeom>
          <a:solidFill>
            <a:srgbClr val="00B0F0"/>
          </a:solidFill>
          <a:ln>
            <a:solidFill>
              <a:srgbClr val="00B0F0"/>
            </a:solidFill>
          </a:ln>
        </p:spPr>
        <p:txBody>
          <a:bodyPr wrap="square" rtlCol="0" anchor="ctr">
            <a:noAutofit/>
          </a:bodyPr>
          <a:lstStyle/>
          <a:p>
            <a:pPr algn="ctr" fontAlgn="ctr"/>
            <a:r>
              <a:rPr lang="en-US" sz="900" dirty="0">
                <a:solidFill>
                  <a:schemeClr val="bg1"/>
                </a:solidFill>
                <a:latin typeface="Huawei Sans" panose="020C0503030203020204" pitchFamily="34" charset="0"/>
              </a:rPr>
              <a:t>IPsec SA negotiation</a:t>
            </a:r>
          </a:p>
        </p:txBody>
      </p:sp>
      <p:sp>
        <p:nvSpPr>
          <p:cNvPr id="112" name="Trapezoid 111"/>
          <p:cNvSpPr/>
          <p:nvPr/>
        </p:nvSpPr>
        <p:spPr bwMode="gray">
          <a:xfrm rot="16200000" flipH="1">
            <a:off x="10228587" y="3401598"/>
            <a:ext cx="965743" cy="575715"/>
          </a:xfrm>
          <a:prstGeom prst="trapezoid">
            <a:avLst>
              <a:gd name="adj" fmla="val 25322"/>
            </a:avLst>
          </a:prstGeom>
          <a:gradFill flip="none" rotWithShape="1">
            <a:gsLst>
              <a:gs pos="0">
                <a:schemeClr val="bg1"/>
              </a:gs>
              <a:gs pos="100000">
                <a:srgbClr val="EC7061">
                  <a:alpha val="80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110" name="Text Box 26"/>
          <p:cNvSpPr txBox="1">
            <a:spLocks noChangeArrowheads="1"/>
          </p:cNvSpPr>
          <p:nvPr/>
        </p:nvSpPr>
        <p:spPr bwMode="gray">
          <a:xfrm>
            <a:off x="10426746" y="3263082"/>
            <a:ext cx="983620" cy="923265"/>
          </a:xfrm>
          <a:prstGeom prst="rect">
            <a:avLst/>
          </a:prstGeom>
          <a:noFill/>
          <a:ln w="9525">
            <a:noFill/>
            <a:miter lim="800000"/>
            <a:headEnd/>
            <a:tailEnd/>
          </a:ln>
        </p:spPr>
        <p:txBody>
          <a:bodyPr wrap="square" lIns="91379" tIns="45688" rIns="91379" bIns="45688" anchor="ctr">
            <a:spAutoFit/>
          </a:bodyPr>
          <a:lstStyle/>
          <a:p>
            <a:pPr algn="ctr" eaLnBrk="1" fontAlgn="ctr"/>
            <a:r>
              <a:rPr lang="en-US" sz="900" dirty="0">
                <a:latin typeface="Huawei Sans" panose="020C0503030203020204" pitchFamily="34" charset="0"/>
              </a:rPr>
              <a:t>Authentication policy </a:t>
            </a:r>
            <a:r>
              <a:rPr lang="en-US" sz="900" dirty="0">
                <a:solidFill>
                  <a:srgbClr val="00B0F0"/>
                </a:solidFill>
                <a:latin typeface="Huawei Sans" panose="020C0503030203020204" pitchFamily="34" charset="0"/>
              </a:rPr>
              <a:t>2</a:t>
            </a:r>
          </a:p>
          <a:p>
            <a:pPr algn="ctr" eaLnBrk="1" fontAlgn="ctr"/>
            <a:r>
              <a:rPr lang="en-US" sz="900" dirty="0">
                <a:latin typeface="Huawei Sans" panose="020C0503030203020204" pitchFamily="34" charset="0"/>
              </a:rPr>
              <a:t>Encryption policy </a:t>
            </a:r>
            <a:r>
              <a:rPr lang="en-US" sz="900" dirty="0">
                <a:solidFill>
                  <a:srgbClr val="00B0F0"/>
                </a:solidFill>
                <a:latin typeface="Huawei Sans" panose="020C0503030203020204" pitchFamily="34" charset="0"/>
              </a:rPr>
              <a:t>2</a:t>
            </a:r>
          </a:p>
          <a:p>
            <a:pPr algn="ctr" eaLnBrk="1" fontAlgn="ctr"/>
            <a:r>
              <a:rPr lang="en-US" sz="900" dirty="0">
                <a:latin typeface="Huawei Sans" panose="020C0503030203020204" pitchFamily="34" charset="0"/>
              </a:rPr>
              <a:t>Key </a:t>
            </a:r>
            <a:r>
              <a:rPr lang="en-US" sz="900" dirty="0">
                <a:solidFill>
                  <a:srgbClr val="00B0F0"/>
                </a:solidFill>
                <a:latin typeface="Huawei Sans" panose="020C0503030203020204" pitchFamily="34" charset="0"/>
              </a:rPr>
              <a:t>2</a:t>
            </a:r>
          </a:p>
          <a:p>
            <a:pPr algn="ctr" eaLnBrk="1" fontAlgn="ctr"/>
            <a:r>
              <a:rPr lang="en-US" sz="900" dirty="0">
                <a:latin typeface="Huawei Sans" panose="020C0503030203020204" pitchFamily="34" charset="0"/>
              </a:rPr>
              <a:t>...</a:t>
            </a:r>
            <a:endParaRPr kumimoji="1" lang="en-US" altLang="zh-CN" sz="900" dirty="0">
              <a:latin typeface="Huawei Sans" panose="020C0503030203020204" pitchFamily="34" charset="0"/>
              <a:ea typeface="方正兰亭黑简体" panose="02000000000000000000" pitchFamily="2" charset="-122"/>
            </a:endParaRPr>
          </a:p>
        </p:txBody>
      </p:sp>
      <p:sp>
        <p:nvSpPr>
          <p:cNvPr id="20" name="Down Arrow 106">
            <a:extLst>
              <a:ext uri="{FF2B5EF4-FFF2-40B4-BE49-F238E27FC236}">
                <a16:creationId xmlns:a16="http://schemas.microsoft.com/office/drawing/2014/main" id="{4401FBB7-3AFB-4626-A63D-0A508647DDDB}"/>
              </a:ext>
            </a:extLst>
          </p:cNvPr>
          <p:cNvSpPr/>
          <p:nvPr/>
        </p:nvSpPr>
        <p:spPr bwMode="gray">
          <a:xfrm>
            <a:off x="8368445" y="3603461"/>
            <a:ext cx="288032" cy="217839"/>
          </a:xfrm>
          <a:prstGeom prst="downArrow">
            <a:avLst/>
          </a:prstGeom>
          <a:solidFill>
            <a:srgbClr val="EC7061"/>
          </a:solidFill>
          <a:ln>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21" name="圆角矩形 75">
            <a:extLst>
              <a:ext uri="{FF2B5EF4-FFF2-40B4-BE49-F238E27FC236}">
                <a16:creationId xmlns:a16="http://schemas.microsoft.com/office/drawing/2014/main" id="{2A9B9CA5-E6FC-435C-8EDB-EBCC420EDB39}"/>
              </a:ext>
            </a:extLst>
          </p:cNvPr>
          <p:cNvSpPr/>
          <p:nvPr/>
        </p:nvSpPr>
        <p:spPr bwMode="gray">
          <a:xfrm>
            <a:off x="731836" y="3107202"/>
            <a:ext cx="4961612" cy="291450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p:txBody>
      </p:sp>
      <p:sp>
        <p:nvSpPr>
          <p:cNvPr id="22" name="圆角矩形 75">
            <a:extLst>
              <a:ext uri="{FF2B5EF4-FFF2-40B4-BE49-F238E27FC236}">
                <a16:creationId xmlns:a16="http://schemas.microsoft.com/office/drawing/2014/main" id="{327C9921-3BCA-40DC-B012-FF95A3734283}"/>
              </a:ext>
            </a:extLst>
          </p:cNvPr>
          <p:cNvSpPr/>
          <p:nvPr/>
        </p:nvSpPr>
        <p:spPr bwMode="gray">
          <a:xfrm>
            <a:off x="731836" y="2672916"/>
            <a:ext cx="4961612"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200" dirty="0">
                <a:solidFill>
                  <a:srgbClr val="30B5C5"/>
                </a:solidFill>
                <a:latin typeface="Huawei Sans" panose="020C0503030203020204" pitchFamily="34" charset="0"/>
              </a:rPr>
              <a:t>Establishing IPsec SAs manually</a:t>
            </a:r>
            <a:endParaRPr lang="en-US" altLang="zh-CN" sz="1200" dirty="0">
              <a:solidFill>
                <a:srgbClr val="30B5C5"/>
              </a:solidFill>
              <a:latin typeface="Huawei Sans" panose="020C0503030203020204" pitchFamily="34" charset="0"/>
              <a:ea typeface="方正兰亭黑简体" panose="02000000000000000000" pitchFamily="2" charset="-122"/>
            </a:endParaRPr>
          </a:p>
        </p:txBody>
      </p:sp>
      <p:sp>
        <p:nvSpPr>
          <p:cNvPr id="25" name="Left-Right Arrow 86">
            <a:extLst>
              <a:ext uri="{FF2B5EF4-FFF2-40B4-BE49-F238E27FC236}">
                <a16:creationId xmlns:a16="http://schemas.microsoft.com/office/drawing/2014/main" id="{050F2935-4E64-42DC-99FA-9FABBB44C55E}"/>
              </a:ext>
            </a:extLst>
          </p:cNvPr>
          <p:cNvSpPr/>
          <p:nvPr/>
        </p:nvSpPr>
        <p:spPr bwMode="gray">
          <a:xfrm>
            <a:off x="1683415" y="4261866"/>
            <a:ext cx="3035283" cy="450249"/>
          </a:xfrm>
          <a:prstGeom prst="leftRightArrow">
            <a:avLst/>
          </a:prstGeom>
          <a:solidFill>
            <a:srgbClr val="EC7061"/>
          </a:solidFill>
          <a:ln>
            <a:solidFill>
              <a:srgbClr val="EC7061"/>
            </a:solidFill>
          </a:ln>
        </p:spPr>
        <p:txBody>
          <a:bodyPr wrap="square" rtlCol="0" anchor="ctr">
            <a:noAutofit/>
          </a:bodyPr>
          <a:lstStyle/>
          <a:p>
            <a:pPr algn="ctr" fontAlgn="ctr"/>
            <a:r>
              <a:rPr lang="en-US" sz="1050" dirty="0">
                <a:solidFill>
                  <a:schemeClr val="bg1"/>
                </a:solidFill>
                <a:latin typeface="Huawei Sans" panose="020C0503030203020204" pitchFamily="34" charset="0"/>
              </a:rPr>
              <a:t>Manual configuration</a:t>
            </a:r>
          </a:p>
        </p:txBody>
      </p:sp>
      <p:sp>
        <p:nvSpPr>
          <p:cNvPr id="26" name="Trapezoid 25">
            <a:extLst>
              <a:ext uri="{FF2B5EF4-FFF2-40B4-BE49-F238E27FC236}">
                <a16:creationId xmlns:a16="http://schemas.microsoft.com/office/drawing/2014/main" id="{A0FFFCFB-BFD8-47AA-88D2-E71EC294F7F5}"/>
              </a:ext>
            </a:extLst>
          </p:cNvPr>
          <p:cNvSpPr/>
          <p:nvPr/>
        </p:nvSpPr>
        <p:spPr bwMode="gray">
          <a:xfrm rot="5400000">
            <a:off x="882788" y="4199134"/>
            <a:ext cx="965743" cy="575715"/>
          </a:xfrm>
          <a:prstGeom prst="trapezoid">
            <a:avLst>
              <a:gd name="adj" fmla="val 25322"/>
            </a:avLst>
          </a:prstGeom>
          <a:gradFill flip="none" rotWithShape="1">
            <a:gsLst>
              <a:gs pos="0">
                <a:schemeClr val="bg1"/>
              </a:gs>
              <a:gs pos="100000">
                <a:srgbClr val="EC7061">
                  <a:alpha val="80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27" name="Text Box 26">
            <a:extLst>
              <a:ext uri="{FF2B5EF4-FFF2-40B4-BE49-F238E27FC236}">
                <a16:creationId xmlns:a16="http://schemas.microsoft.com/office/drawing/2014/main" id="{2AC41124-9473-4B1C-A0F5-FD2CD2CDDA25}"/>
              </a:ext>
            </a:extLst>
          </p:cNvPr>
          <p:cNvSpPr txBox="1">
            <a:spLocks noChangeArrowheads="1"/>
          </p:cNvSpPr>
          <p:nvPr/>
        </p:nvSpPr>
        <p:spPr bwMode="gray">
          <a:xfrm>
            <a:off x="660416" y="4071425"/>
            <a:ext cx="1022999" cy="923265"/>
          </a:xfrm>
          <a:prstGeom prst="rect">
            <a:avLst/>
          </a:prstGeom>
          <a:noFill/>
          <a:ln w="9525">
            <a:noFill/>
            <a:miter lim="800000"/>
            <a:headEnd/>
            <a:tailEnd/>
          </a:ln>
        </p:spPr>
        <p:txBody>
          <a:bodyPr wrap="square" lIns="91379" tIns="45688" rIns="91379" bIns="45688" anchor="ctr">
            <a:spAutoFit/>
          </a:bodyPr>
          <a:lstStyle/>
          <a:p>
            <a:pPr algn="ctr" eaLnBrk="1" fontAlgn="ctr"/>
            <a:r>
              <a:rPr lang="en-US" sz="900" dirty="0">
                <a:latin typeface="Huawei Sans" panose="020C0503030203020204" pitchFamily="34" charset="0"/>
              </a:rPr>
              <a:t>Authentication policy 1</a:t>
            </a:r>
          </a:p>
          <a:p>
            <a:pPr algn="ctr" eaLnBrk="1" fontAlgn="ctr"/>
            <a:r>
              <a:rPr lang="en-US" sz="900" dirty="0">
                <a:latin typeface="Huawei Sans" panose="020C0503030203020204" pitchFamily="34" charset="0"/>
              </a:rPr>
              <a:t>Encryption policy 1</a:t>
            </a:r>
          </a:p>
          <a:p>
            <a:pPr algn="ctr" eaLnBrk="1" fontAlgn="ctr" hangingPunct="1"/>
            <a:r>
              <a:rPr lang="en-US" sz="900" dirty="0">
                <a:latin typeface="Huawei Sans" panose="020C0503030203020204" pitchFamily="34" charset="0"/>
              </a:rPr>
              <a:t>Key 1</a:t>
            </a:r>
          </a:p>
          <a:p>
            <a:pPr algn="ctr" eaLnBrk="1" fontAlgn="ctr" hangingPunct="1"/>
            <a:r>
              <a:rPr lang="en-US" sz="900" dirty="0">
                <a:latin typeface="Huawei Sans" panose="020C0503030203020204" pitchFamily="34" charset="0"/>
              </a:rPr>
              <a:t>...</a:t>
            </a:r>
            <a:endParaRPr kumimoji="1" lang="en-US" altLang="zh-CN" sz="900" dirty="0">
              <a:latin typeface="Huawei Sans" panose="020C0503030203020204" pitchFamily="34" charset="0"/>
              <a:ea typeface="方正兰亭黑简体" panose="02000000000000000000" pitchFamily="2" charset="-122"/>
            </a:endParaRPr>
          </a:p>
        </p:txBody>
      </p:sp>
      <p:sp>
        <p:nvSpPr>
          <p:cNvPr id="32" name="Trapezoid 31">
            <a:extLst>
              <a:ext uri="{FF2B5EF4-FFF2-40B4-BE49-F238E27FC236}">
                <a16:creationId xmlns:a16="http://schemas.microsoft.com/office/drawing/2014/main" id="{469E6D0A-9551-42C5-86E5-D5033D51CEC4}"/>
              </a:ext>
            </a:extLst>
          </p:cNvPr>
          <p:cNvSpPr/>
          <p:nvPr/>
        </p:nvSpPr>
        <p:spPr bwMode="gray">
          <a:xfrm rot="16200000" flipH="1">
            <a:off x="4565046" y="4214336"/>
            <a:ext cx="965743" cy="575715"/>
          </a:xfrm>
          <a:prstGeom prst="trapezoid">
            <a:avLst>
              <a:gd name="adj" fmla="val 25322"/>
            </a:avLst>
          </a:prstGeom>
          <a:gradFill flip="none" rotWithShape="1">
            <a:gsLst>
              <a:gs pos="0">
                <a:schemeClr val="bg1"/>
              </a:gs>
              <a:gs pos="100000">
                <a:srgbClr val="EC7061">
                  <a:alpha val="8000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33" name="Text Box 26">
            <a:extLst>
              <a:ext uri="{FF2B5EF4-FFF2-40B4-BE49-F238E27FC236}">
                <a16:creationId xmlns:a16="http://schemas.microsoft.com/office/drawing/2014/main" id="{7395A886-2EF8-491F-B25B-D09CF42BBFEC}"/>
              </a:ext>
            </a:extLst>
          </p:cNvPr>
          <p:cNvSpPr txBox="1">
            <a:spLocks noChangeArrowheads="1"/>
          </p:cNvSpPr>
          <p:nvPr/>
        </p:nvSpPr>
        <p:spPr bwMode="gray">
          <a:xfrm>
            <a:off x="4710505" y="4071425"/>
            <a:ext cx="1040203" cy="923265"/>
          </a:xfrm>
          <a:prstGeom prst="rect">
            <a:avLst/>
          </a:prstGeom>
          <a:noFill/>
          <a:ln w="9525">
            <a:noFill/>
            <a:miter lim="800000"/>
            <a:headEnd/>
            <a:tailEnd/>
          </a:ln>
        </p:spPr>
        <p:txBody>
          <a:bodyPr wrap="square" lIns="91379" tIns="45688" rIns="91379" bIns="45688" anchor="ctr">
            <a:spAutoFit/>
          </a:bodyPr>
          <a:lstStyle/>
          <a:p>
            <a:pPr algn="ctr" eaLnBrk="1" fontAlgn="ctr"/>
            <a:r>
              <a:rPr lang="en-US" sz="900" dirty="0">
                <a:latin typeface="Huawei Sans" panose="020C0503030203020204" pitchFamily="34" charset="0"/>
              </a:rPr>
              <a:t>Authentication policy 1</a:t>
            </a:r>
          </a:p>
          <a:p>
            <a:pPr algn="ctr" eaLnBrk="1" fontAlgn="ctr"/>
            <a:r>
              <a:rPr lang="en-US" sz="900" dirty="0">
                <a:latin typeface="Huawei Sans" panose="020C0503030203020204" pitchFamily="34" charset="0"/>
              </a:rPr>
              <a:t>Encryption policy 1</a:t>
            </a:r>
          </a:p>
          <a:p>
            <a:pPr algn="ctr" eaLnBrk="1" fontAlgn="ctr"/>
            <a:r>
              <a:rPr lang="en-US" sz="900" dirty="0">
                <a:latin typeface="Huawei Sans" panose="020C0503030203020204" pitchFamily="34" charset="0"/>
              </a:rPr>
              <a:t>Key 1</a:t>
            </a:r>
          </a:p>
          <a:p>
            <a:pPr algn="ctr" eaLnBrk="1" fontAlgn="ctr"/>
            <a:r>
              <a:rPr lang="en-US" sz="900" dirty="0">
                <a:latin typeface="Huawei Sans" panose="020C0503030203020204" pitchFamily="34" charset="0"/>
              </a:rPr>
              <a:t>...</a:t>
            </a:r>
            <a:endParaRPr kumimoji="1" lang="en-US" altLang="zh-CN" sz="900" dirty="0">
              <a:latin typeface="Huawei Sans" panose="020C0503030203020204" pitchFamily="34" charset="0"/>
              <a:ea typeface="方正兰亭黑简体" panose="02000000000000000000" pitchFamily="2" charset="-122"/>
            </a:endParaRPr>
          </a:p>
        </p:txBody>
      </p:sp>
      <p:sp>
        <p:nvSpPr>
          <p:cNvPr id="34" name="Text Box 26">
            <a:extLst>
              <a:ext uri="{FF2B5EF4-FFF2-40B4-BE49-F238E27FC236}">
                <a16:creationId xmlns:a16="http://schemas.microsoft.com/office/drawing/2014/main" id="{7A6BB44D-9FBB-4A06-B751-8716427FF34E}"/>
              </a:ext>
            </a:extLst>
          </p:cNvPr>
          <p:cNvSpPr txBox="1">
            <a:spLocks noChangeArrowheads="1"/>
          </p:cNvSpPr>
          <p:nvPr/>
        </p:nvSpPr>
        <p:spPr bwMode="gray">
          <a:xfrm>
            <a:off x="7822062" y="4772465"/>
            <a:ext cx="1362750" cy="261545"/>
          </a:xfrm>
          <a:prstGeom prst="rect">
            <a:avLst/>
          </a:prstGeom>
          <a:solidFill>
            <a:srgbClr val="00B0F0"/>
          </a:solidFill>
          <a:ln w="9525">
            <a:solidFill>
              <a:srgbClr val="00B0F0"/>
            </a:solidFill>
            <a:miter lim="800000"/>
            <a:headEnd/>
            <a:tailEnd/>
          </a:ln>
        </p:spPr>
        <p:txBody>
          <a:bodyPr wrap="square" lIns="91379" tIns="45688" rIns="91379" bIns="45688" anchor="ctr">
            <a:spAutoFit/>
          </a:bodyPr>
          <a:lstStyle/>
          <a:p>
            <a:pPr algn="ctr" fontAlgn="ctr"/>
            <a:r>
              <a:rPr lang="en-US" sz="1050" b="1" dirty="0">
                <a:solidFill>
                  <a:schemeClr val="bg1"/>
                </a:solidFill>
                <a:latin typeface="Huawei Sans" panose="020C0503030203020204" pitchFamily="34" charset="0"/>
              </a:rPr>
              <a:t>IPsec SA</a:t>
            </a:r>
            <a:endParaRPr kumimoji="1" lang="en-US" altLang="zh-CN" sz="1050" b="1" dirty="0">
              <a:solidFill>
                <a:schemeClr val="bg1"/>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16984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Key Exchange</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On the live network, the Internet Key Exchange (IKE) protocol is typically used to exchange symmetric keys.</a:t>
            </a:r>
            <a:endParaRPr lang="en-US" altLang="zh-CN" sz="1600" dirty="0">
              <a:latin typeface="Huawei Sans" panose="020C0503030203020204" pitchFamily="34" charset="0"/>
            </a:endParaRPr>
          </a:p>
          <a:p>
            <a:pPr algn="l"/>
            <a:r>
              <a:rPr lang="en-US" sz="1600" dirty="0">
                <a:latin typeface="Huawei Sans" panose="020C0503030203020204" pitchFamily="34" charset="0"/>
              </a:rPr>
              <a:t>IKE is a UDP-based application-layer protocol. It is built upon the framework defined by the Internet Security Association and Key Management Protocol (ISAKMP). IPsec uses IKE for key auto-negotiation and IPsec SA establishment, simplifying IPsec configuration and maintenance.</a:t>
            </a:r>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p:txBody>
      </p:sp>
      <p:sp>
        <p:nvSpPr>
          <p:cNvPr id="4" name="圆角矩形 75"/>
          <p:cNvSpPr/>
          <p:nvPr/>
        </p:nvSpPr>
        <p:spPr bwMode="gray">
          <a:xfrm>
            <a:off x="1055440" y="3179211"/>
            <a:ext cx="9721080" cy="292300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ctr"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p:txBody>
      </p:sp>
      <p:sp>
        <p:nvSpPr>
          <p:cNvPr id="5" name="圆角矩形 75"/>
          <p:cNvSpPr/>
          <p:nvPr/>
        </p:nvSpPr>
        <p:spPr bwMode="gray">
          <a:xfrm>
            <a:off x="1055440" y="2744924"/>
            <a:ext cx="972108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IKE using ISAKMP for SA exchange</a:t>
            </a:r>
          </a:p>
        </p:txBody>
      </p:sp>
      <p:sp>
        <p:nvSpPr>
          <p:cNvPr id="6" name="Text Box 26"/>
          <p:cNvSpPr txBox="1">
            <a:spLocks noChangeArrowheads="1"/>
          </p:cNvSpPr>
          <p:nvPr/>
        </p:nvSpPr>
        <p:spPr bwMode="gray">
          <a:xfrm>
            <a:off x="4023025" y="3494776"/>
            <a:ext cx="942764" cy="261545"/>
          </a:xfrm>
          <a:prstGeom prst="rect">
            <a:avLst/>
          </a:prstGeom>
          <a:noFill/>
          <a:ln w="9525">
            <a:noFill/>
            <a:miter lim="800000"/>
            <a:headEnd/>
            <a:tailEnd/>
          </a:ln>
        </p:spPr>
        <p:txBody>
          <a:bodyPr wrap="none" lIns="91379" tIns="45688" rIns="91379" bIns="45688" anchor="ctr">
            <a:spAutoFit/>
          </a:bodyPr>
          <a:lstStyle/>
          <a:p>
            <a:pPr eaLnBrk="1" fontAlgn="ctr" hangingPunct="1"/>
            <a:r>
              <a:rPr lang="en-US" sz="1100" dirty="0">
                <a:latin typeface="Huawei Sans" panose="020C0503030203020204" pitchFamily="34" charset="0"/>
              </a:rPr>
              <a:t>IPsec device</a:t>
            </a:r>
          </a:p>
        </p:txBody>
      </p:sp>
      <p:pic>
        <p:nvPicPr>
          <p:cNvPr id="7" name="Picture 12" descr="E:\2016.01\1.12 扁平化图标\蓝色\AR-蓝色最新-40.png"/>
          <p:cNvPicPr>
            <a:picLocks noChangeAspect="1" noChangeArrowheads="1"/>
          </p:cNvPicPr>
          <p:nvPr/>
        </p:nvPicPr>
        <p:blipFill>
          <a:blip r:embed="rId3" cstate="print"/>
          <a:srcRect/>
          <a:stretch>
            <a:fillRect/>
          </a:stretch>
        </p:blipFill>
        <p:spPr bwMode="gray">
          <a:xfrm>
            <a:off x="4223792" y="3797136"/>
            <a:ext cx="540000" cy="441818"/>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gray">
          <a:xfrm>
            <a:off x="7237319" y="3797136"/>
            <a:ext cx="540000" cy="441818"/>
          </a:xfrm>
          <a:prstGeom prst="rect">
            <a:avLst/>
          </a:prstGeom>
          <a:noFill/>
        </p:spPr>
      </p:pic>
      <p:cxnSp>
        <p:nvCxnSpPr>
          <p:cNvPr id="9" name="Straight Connector 8"/>
          <p:cNvCxnSpPr>
            <a:stCxn id="11" idx="3"/>
            <a:endCxn id="7" idx="1"/>
          </p:cNvCxnSpPr>
          <p:nvPr/>
        </p:nvCxnSpPr>
        <p:spPr bwMode="gray">
          <a:xfrm flipV="1">
            <a:off x="3520700" y="4018045"/>
            <a:ext cx="703092"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0" name="Straight Connector 9"/>
          <p:cNvCxnSpPr>
            <a:stCxn id="8" idx="3"/>
            <a:endCxn id="12" idx="1"/>
          </p:cNvCxnSpPr>
          <p:nvPr/>
        </p:nvCxnSpPr>
        <p:spPr bwMode="gray">
          <a:xfrm flipV="1">
            <a:off x="7777319" y="4017554"/>
            <a:ext cx="677740"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11"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980700" y="3797136"/>
            <a:ext cx="540000" cy="442800"/>
          </a:xfrm>
          <a:prstGeom prst="rect">
            <a:avLst/>
          </a:prstGeom>
        </p:spPr>
      </p:pic>
      <p:pic>
        <p:nvPicPr>
          <p:cNvPr id="12"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455059" y="3796154"/>
            <a:ext cx="540000" cy="442800"/>
          </a:xfrm>
          <a:prstGeom prst="rect">
            <a:avLst/>
          </a:prstGeom>
        </p:spPr>
      </p:pic>
      <p:sp>
        <p:nvSpPr>
          <p:cNvPr id="13" name="Can 41"/>
          <p:cNvSpPr/>
          <p:nvPr/>
        </p:nvSpPr>
        <p:spPr bwMode="gray">
          <a:xfrm rot="5400000">
            <a:off x="5882196" y="2770935"/>
            <a:ext cx="236717" cy="2473527"/>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TextBox 13"/>
          <p:cNvSpPr txBox="1"/>
          <p:nvPr/>
        </p:nvSpPr>
        <p:spPr bwMode="gray">
          <a:xfrm flipH="1">
            <a:off x="5470434" y="3869198"/>
            <a:ext cx="1060240" cy="261610"/>
          </a:xfrm>
          <a:prstGeom prst="rect">
            <a:avLst/>
          </a:prstGeom>
          <a:noFill/>
        </p:spPr>
        <p:txBody>
          <a:bodyPr wrap="square" rtlCol="0" anchor="ctr">
            <a:spAutoFit/>
          </a:bodyPr>
          <a:lstStyle/>
          <a:p>
            <a:pPr algn="ctr" fontAlgn="ctr"/>
            <a:r>
              <a:rPr lang="en-US" sz="1050" dirty="0">
                <a:latin typeface="Huawei Sans" panose="020C0503030203020204" pitchFamily="34" charset="0"/>
              </a:rPr>
              <a:t>IPsec tunnel</a:t>
            </a:r>
          </a:p>
        </p:txBody>
      </p:sp>
      <p:sp>
        <p:nvSpPr>
          <p:cNvPr id="15" name="Text Box 26"/>
          <p:cNvSpPr txBox="1">
            <a:spLocks noChangeArrowheads="1"/>
          </p:cNvSpPr>
          <p:nvPr/>
        </p:nvSpPr>
        <p:spPr bwMode="gray">
          <a:xfrm>
            <a:off x="7035937" y="3494776"/>
            <a:ext cx="942764" cy="261545"/>
          </a:xfrm>
          <a:prstGeom prst="rect">
            <a:avLst/>
          </a:prstGeom>
          <a:noFill/>
          <a:ln w="9525">
            <a:noFill/>
            <a:miter lim="800000"/>
            <a:headEnd/>
            <a:tailEnd/>
          </a:ln>
        </p:spPr>
        <p:txBody>
          <a:bodyPr wrap="none" lIns="91379" tIns="45688" rIns="91379" bIns="45688" anchor="ctr">
            <a:spAutoFit/>
          </a:bodyPr>
          <a:lstStyle/>
          <a:p>
            <a:pPr eaLnBrk="1" fontAlgn="ctr" hangingPunct="1"/>
            <a:r>
              <a:rPr lang="en-US" sz="1100" dirty="0">
                <a:latin typeface="Huawei Sans" panose="020C0503030203020204" pitchFamily="34" charset="0"/>
              </a:rPr>
              <a:t>IPsec device</a:t>
            </a:r>
          </a:p>
        </p:txBody>
      </p:sp>
      <p:cxnSp>
        <p:nvCxnSpPr>
          <p:cNvPr id="16" name="Straight Arrow Connector 15"/>
          <p:cNvCxnSpPr>
            <a:endCxn id="7" idx="2"/>
          </p:cNvCxnSpPr>
          <p:nvPr/>
        </p:nvCxnSpPr>
        <p:spPr bwMode="gray">
          <a:xfrm flipV="1">
            <a:off x="4493792" y="4238954"/>
            <a:ext cx="0" cy="1136984"/>
          </a:xfrm>
          <a:prstGeom prst="straightConnector1">
            <a:avLst/>
          </a:prstGeom>
          <a:solidFill>
            <a:schemeClr val="accent1"/>
          </a:solidFill>
          <a:ln w="19050" cap="flat" cmpd="sng" algn="ctr">
            <a:solidFill>
              <a:schemeClr val="tx1"/>
            </a:solidFill>
            <a:prstDash val="dash"/>
            <a:round/>
            <a:headEnd type="none" w="med" len="med"/>
            <a:tailEnd type="none" w="med" len="med"/>
          </a:ln>
          <a:effectLst/>
        </p:spPr>
      </p:cxnSp>
      <p:cxnSp>
        <p:nvCxnSpPr>
          <p:cNvPr id="17" name="Straight Arrow Connector 16"/>
          <p:cNvCxnSpPr>
            <a:endCxn id="8" idx="2"/>
          </p:cNvCxnSpPr>
          <p:nvPr/>
        </p:nvCxnSpPr>
        <p:spPr bwMode="gray">
          <a:xfrm flipV="1">
            <a:off x="7507319" y="4238954"/>
            <a:ext cx="0" cy="1136984"/>
          </a:xfrm>
          <a:prstGeom prst="straightConnector1">
            <a:avLst/>
          </a:prstGeom>
          <a:solidFill>
            <a:schemeClr val="accent1"/>
          </a:solidFill>
          <a:ln w="19050" cap="flat" cmpd="sng" algn="ctr">
            <a:solidFill>
              <a:schemeClr val="tx1"/>
            </a:solidFill>
            <a:prstDash val="dash"/>
            <a:round/>
            <a:headEnd type="none" w="med" len="med"/>
            <a:tailEnd type="none" w="med" len="med"/>
          </a:ln>
          <a:effectLst/>
        </p:spPr>
      </p:cxnSp>
      <p:sp>
        <p:nvSpPr>
          <p:cNvPr id="18" name="Text Box 26"/>
          <p:cNvSpPr txBox="1">
            <a:spLocks noChangeArrowheads="1"/>
          </p:cNvSpPr>
          <p:nvPr/>
        </p:nvSpPr>
        <p:spPr bwMode="gray">
          <a:xfrm>
            <a:off x="3810273" y="4378669"/>
            <a:ext cx="917115" cy="309600"/>
          </a:xfrm>
          <a:prstGeom prst="rect">
            <a:avLst/>
          </a:prstGeom>
          <a:solidFill>
            <a:srgbClr val="EC7061"/>
          </a:solidFill>
          <a:ln w="9525">
            <a:solidFill>
              <a:srgbClr val="EC7061"/>
            </a:solidFill>
            <a:miter lim="800000"/>
            <a:headEnd/>
            <a:tailEnd/>
          </a:ln>
        </p:spPr>
        <p:txBody>
          <a:bodyPr wrap="none" lIns="91379" tIns="45688" rIns="91379" bIns="45688" anchor="ctr">
            <a:noAutofit/>
          </a:bodyPr>
          <a:lstStyle/>
          <a:p>
            <a:pPr algn="ctr" eaLnBrk="1" fontAlgn="ctr" hangingPunct="1"/>
            <a:r>
              <a:rPr lang="en-US" sz="1100" dirty="0">
                <a:solidFill>
                  <a:schemeClr val="bg1"/>
                </a:solidFill>
                <a:latin typeface="Huawei Sans" panose="020C0503030203020204" pitchFamily="34" charset="0"/>
              </a:rPr>
              <a:t>IKE module</a:t>
            </a:r>
          </a:p>
        </p:txBody>
      </p:sp>
      <p:sp>
        <p:nvSpPr>
          <p:cNvPr id="22" name="Left-Right Arrow 21"/>
          <p:cNvSpPr/>
          <p:nvPr/>
        </p:nvSpPr>
        <p:spPr bwMode="gray">
          <a:xfrm>
            <a:off x="4763791" y="4308345"/>
            <a:ext cx="2428147" cy="450249"/>
          </a:xfrm>
          <a:prstGeom prst="leftRightArrow">
            <a:avLst/>
          </a:prstGeom>
          <a:solidFill>
            <a:srgbClr val="EC7061"/>
          </a:solidFill>
          <a:ln>
            <a:solidFill>
              <a:srgbClr val="EC7061"/>
            </a:solidFill>
          </a:ln>
        </p:spPr>
        <p:txBody>
          <a:bodyPr wrap="square" rtlCol="0" anchor="ctr">
            <a:noAutofit/>
          </a:bodyPr>
          <a:lstStyle/>
          <a:p>
            <a:pPr algn="ctr" fontAlgn="ctr"/>
            <a:r>
              <a:rPr lang="en-US" sz="1100" dirty="0">
                <a:solidFill>
                  <a:schemeClr val="bg1"/>
                </a:solidFill>
                <a:latin typeface="Huawei Sans" panose="020C0503030203020204" pitchFamily="34" charset="0"/>
              </a:rPr>
              <a:t>SA negotiation</a:t>
            </a:r>
          </a:p>
        </p:txBody>
      </p:sp>
      <p:sp>
        <p:nvSpPr>
          <p:cNvPr id="27" name="Text Box 26"/>
          <p:cNvSpPr txBox="1">
            <a:spLocks noChangeArrowheads="1"/>
          </p:cNvSpPr>
          <p:nvPr/>
        </p:nvSpPr>
        <p:spPr bwMode="gray">
          <a:xfrm>
            <a:off x="7247086" y="4378669"/>
            <a:ext cx="917115" cy="309600"/>
          </a:xfrm>
          <a:prstGeom prst="rect">
            <a:avLst/>
          </a:prstGeom>
          <a:solidFill>
            <a:srgbClr val="EC7061"/>
          </a:solidFill>
          <a:ln w="9525">
            <a:solidFill>
              <a:srgbClr val="EC7061"/>
            </a:solidFill>
            <a:miter lim="800000"/>
            <a:headEnd/>
            <a:tailEnd/>
          </a:ln>
        </p:spPr>
        <p:txBody>
          <a:bodyPr wrap="none" lIns="91379" tIns="45688" rIns="91379" bIns="45688" anchor="ctr">
            <a:noAutofit/>
          </a:bodyPr>
          <a:lstStyle/>
          <a:p>
            <a:pPr algn="ctr" eaLnBrk="1" fontAlgn="ctr" hangingPunct="1"/>
            <a:r>
              <a:rPr lang="en-US" sz="1100" dirty="0">
                <a:solidFill>
                  <a:schemeClr val="bg1"/>
                </a:solidFill>
                <a:latin typeface="Huawei Sans" panose="020C0503030203020204" pitchFamily="34" charset="0"/>
              </a:rPr>
              <a:t>IKE module</a:t>
            </a:r>
          </a:p>
        </p:txBody>
      </p:sp>
      <p:grpSp>
        <p:nvGrpSpPr>
          <p:cNvPr id="47" name="Group 46"/>
          <p:cNvGrpSpPr/>
          <p:nvPr/>
        </p:nvGrpSpPr>
        <p:grpSpPr bwMode="gray">
          <a:xfrm>
            <a:off x="2279576" y="4897851"/>
            <a:ext cx="2973018" cy="271730"/>
            <a:chOff x="2402903" y="5095724"/>
            <a:chExt cx="2973018" cy="271730"/>
          </a:xfrm>
        </p:grpSpPr>
        <p:sp>
          <p:nvSpPr>
            <p:cNvPr id="44" name="TextBox 120">
              <a:extLst>
                <a:ext uri="{FF2B5EF4-FFF2-40B4-BE49-F238E27FC236}">
                  <a16:creationId xmlns:a16="http://schemas.microsoft.com/office/drawing/2014/main" id="{31930744-3D36-4F81-8426-6F129C1A6804}"/>
                </a:ext>
              </a:extLst>
            </p:cNvPr>
            <p:cNvSpPr txBox="1"/>
            <p:nvPr/>
          </p:nvSpPr>
          <p:spPr bwMode="gray">
            <a:xfrm>
              <a:off x="2402903" y="5095724"/>
              <a:ext cx="947740" cy="271730"/>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050" dirty="0">
                  <a:solidFill>
                    <a:schemeClr val="bg1"/>
                  </a:solidFill>
                  <a:latin typeface="Huawei Sans" panose="020C0503030203020204" pitchFamily="34" charset="0"/>
                </a:rPr>
                <a:t>IP Header</a:t>
              </a:r>
            </a:p>
          </p:txBody>
        </p:sp>
        <p:sp>
          <p:nvSpPr>
            <p:cNvPr id="45" name="TextBox 120">
              <a:extLst>
                <a:ext uri="{FF2B5EF4-FFF2-40B4-BE49-F238E27FC236}">
                  <a16:creationId xmlns:a16="http://schemas.microsoft.com/office/drawing/2014/main" id="{31930744-3D36-4F81-8426-6F129C1A6804}"/>
                </a:ext>
              </a:extLst>
            </p:cNvPr>
            <p:cNvSpPr txBox="1"/>
            <p:nvPr/>
          </p:nvSpPr>
          <p:spPr bwMode="gray">
            <a:xfrm>
              <a:off x="4233395" y="5095724"/>
              <a:ext cx="1142526" cy="271730"/>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050" dirty="0">
                  <a:solidFill>
                    <a:schemeClr val="bg1">
                      <a:lumMod val="50000"/>
                    </a:schemeClr>
                  </a:solidFill>
                  <a:latin typeface="Huawei Sans" panose="020C0503030203020204" pitchFamily="34" charset="0"/>
                </a:rPr>
                <a:t>ISAKMP Data</a:t>
              </a:r>
            </a:p>
          </p:txBody>
        </p:sp>
        <p:sp>
          <p:nvSpPr>
            <p:cNvPr id="46" name="TextBox 120">
              <a:extLst>
                <a:ext uri="{FF2B5EF4-FFF2-40B4-BE49-F238E27FC236}">
                  <a16:creationId xmlns:a16="http://schemas.microsoft.com/office/drawing/2014/main" id="{31930744-3D36-4F81-8426-6F129C1A6804}"/>
                </a:ext>
              </a:extLst>
            </p:cNvPr>
            <p:cNvSpPr txBox="1"/>
            <p:nvPr/>
          </p:nvSpPr>
          <p:spPr bwMode="gray">
            <a:xfrm>
              <a:off x="3350641" y="5095724"/>
              <a:ext cx="873151" cy="27173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050" dirty="0">
                  <a:solidFill>
                    <a:srgbClr val="EC7061"/>
                  </a:solidFill>
                  <a:latin typeface="Huawei Sans" panose="020C0503030203020204" pitchFamily="34" charset="0"/>
                </a:rPr>
                <a:t>UDP:500</a:t>
              </a:r>
            </a:p>
          </p:txBody>
        </p:sp>
      </p:grpSp>
      <p:grpSp>
        <p:nvGrpSpPr>
          <p:cNvPr id="48" name="Group 47"/>
          <p:cNvGrpSpPr/>
          <p:nvPr/>
        </p:nvGrpSpPr>
        <p:grpSpPr bwMode="gray">
          <a:xfrm>
            <a:off x="6723477" y="5330345"/>
            <a:ext cx="2973018" cy="271730"/>
            <a:chOff x="2402903" y="5095724"/>
            <a:chExt cx="2973018" cy="271730"/>
          </a:xfrm>
        </p:grpSpPr>
        <p:sp>
          <p:nvSpPr>
            <p:cNvPr id="49" name="TextBox 120">
              <a:extLst>
                <a:ext uri="{FF2B5EF4-FFF2-40B4-BE49-F238E27FC236}">
                  <a16:creationId xmlns:a16="http://schemas.microsoft.com/office/drawing/2014/main" id="{31930744-3D36-4F81-8426-6F129C1A6804}"/>
                </a:ext>
              </a:extLst>
            </p:cNvPr>
            <p:cNvSpPr txBox="1"/>
            <p:nvPr/>
          </p:nvSpPr>
          <p:spPr bwMode="gray">
            <a:xfrm>
              <a:off x="2402903" y="5095724"/>
              <a:ext cx="947740" cy="271730"/>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050" dirty="0">
                  <a:solidFill>
                    <a:schemeClr val="bg1"/>
                  </a:solidFill>
                  <a:latin typeface="Huawei Sans" panose="020C0503030203020204" pitchFamily="34" charset="0"/>
                </a:rPr>
                <a:t>IP Header</a:t>
              </a:r>
            </a:p>
          </p:txBody>
        </p:sp>
        <p:sp>
          <p:nvSpPr>
            <p:cNvPr id="50" name="TextBox 120">
              <a:extLst>
                <a:ext uri="{FF2B5EF4-FFF2-40B4-BE49-F238E27FC236}">
                  <a16:creationId xmlns:a16="http://schemas.microsoft.com/office/drawing/2014/main" id="{31930744-3D36-4F81-8426-6F129C1A6804}"/>
                </a:ext>
              </a:extLst>
            </p:cNvPr>
            <p:cNvSpPr txBox="1"/>
            <p:nvPr/>
          </p:nvSpPr>
          <p:spPr bwMode="gray">
            <a:xfrm>
              <a:off x="4233395" y="5095724"/>
              <a:ext cx="1142526" cy="271730"/>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050" dirty="0">
                  <a:solidFill>
                    <a:schemeClr val="bg1">
                      <a:lumMod val="50000"/>
                    </a:schemeClr>
                  </a:solidFill>
                  <a:latin typeface="Huawei Sans" panose="020C0503030203020204" pitchFamily="34" charset="0"/>
                </a:rPr>
                <a:t>ISAKMP Data</a:t>
              </a:r>
            </a:p>
          </p:txBody>
        </p:sp>
        <p:sp>
          <p:nvSpPr>
            <p:cNvPr id="51" name="TextBox 120">
              <a:extLst>
                <a:ext uri="{FF2B5EF4-FFF2-40B4-BE49-F238E27FC236}">
                  <a16:creationId xmlns:a16="http://schemas.microsoft.com/office/drawing/2014/main" id="{31930744-3D36-4F81-8426-6F129C1A6804}"/>
                </a:ext>
              </a:extLst>
            </p:cNvPr>
            <p:cNvSpPr txBox="1"/>
            <p:nvPr/>
          </p:nvSpPr>
          <p:spPr bwMode="gray">
            <a:xfrm>
              <a:off x="3350641" y="5095724"/>
              <a:ext cx="873151" cy="271730"/>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050" dirty="0">
                  <a:solidFill>
                    <a:srgbClr val="EC7061"/>
                  </a:solidFill>
                  <a:latin typeface="Huawei Sans" panose="020C0503030203020204" pitchFamily="34" charset="0"/>
                </a:rPr>
                <a:t>UDP:500</a:t>
              </a:r>
            </a:p>
          </p:txBody>
        </p:sp>
      </p:grpSp>
      <p:cxnSp>
        <p:nvCxnSpPr>
          <p:cNvPr id="52" name="Straight Arrow Connector 51"/>
          <p:cNvCxnSpPr/>
          <p:nvPr/>
        </p:nvCxnSpPr>
        <p:spPr bwMode="gray">
          <a:xfrm>
            <a:off x="5303792" y="5031295"/>
            <a:ext cx="2473527"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bwMode="gray">
          <a:xfrm>
            <a:off x="4223792" y="5463343"/>
            <a:ext cx="2473527" cy="0"/>
          </a:xfrm>
          <a:prstGeom prst="straightConnector1">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ular Callout 53"/>
          <p:cNvSpPr/>
          <p:nvPr/>
        </p:nvSpPr>
        <p:spPr bwMode="gray">
          <a:xfrm>
            <a:off x="1908861" y="5322353"/>
            <a:ext cx="2081336" cy="605203"/>
          </a:xfrm>
          <a:prstGeom prst="wedgeRectCallout">
            <a:avLst>
              <a:gd name="adj1" fmla="val 21321"/>
              <a:gd name="adj2" fmla="val -7702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The IKE module exchanges SA information through ISAKMP messages.</a:t>
            </a:r>
          </a:p>
        </p:txBody>
      </p:sp>
    </p:spTree>
    <p:extLst>
      <p:ext uri="{BB962C8B-B14F-4D97-AF65-F5344CB8AC3E}">
        <p14:creationId xmlns:p14="http://schemas.microsoft.com/office/powerpoint/2010/main" val="115020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Data Encryption and Authentication</a:t>
            </a:r>
          </a:p>
        </p:txBody>
      </p:sp>
      <p:sp>
        <p:nvSpPr>
          <p:cNvPr id="3" name="Text Placeholder 2"/>
          <p:cNvSpPr>
            <a:spLocks noGrp="1"/>
          </p:cNvSpPr>
          <p:nvPr>
            <p:ph type="body" sz="quarter" idx="10"/>
          </p:nvPr>
        </p:nvSpPr>
        <p:spPr bwMode="gray"/>
        <p:txBody>
          <a:bodyPr/>
          <a:lstStyle/>
          <a:p>
            <a:pPr algn="l"/>
            <a:r>
              <a:rPr lang="en-US" sz="1400" dirty="0">
                <a:latin typeface="Huawei Sans" panose="020C0503030203020204" pitchFamily="34" charset="0"/>
              </a:rPr>
              <a:t>IPsec provides two security mechanisms: authentication and encryption.</a:t>
            </a:r>
            <a:endParaRPr lang="en-US" altLang="zh-CN" sz="1400" dirty="0">
              <a:latin typeface="Huawei Sans" panose="020C0503030203020204" pitchFamily="34" charset="0"/>
            </a:endParaRPr>
          </a:p>
          <a:p>
            <a:pPr marL="542925" lvl="1" indent="-228600"/>
            <a:r>
              <a:rPr lang="en-US" sz="1200" dirty="0">
                <a:latin typeface="Huawei Sans" panose="020C0503030203020204" pitchFamily="34" charset="0"/>
              </a:rPr>
              <a:t>IPsec uses symmetric encryption algorithms to encrypt and decrypt data. These algorithms require that the sender and receiver use the same key (a symmetric key) to encrypt and decrypt data.</a:t>
            </a:r>
            <a:endParaRPr lang="en-US" altLang="zh-CN" sz="1200" dirty="0">
              <a:latin typeface="Huawei Sans" panose="020C0503030203020204" pitchFamily="34" charset="0"/>
            </a:endParaRPr>
          </a:p>
          <a:p>
            <a:pPr marL="542925" lvl="1" indent="-228600"/>
            <a:r>
              <a:rPr lang="en-US" sz="1200" dirty="0">
                <a:latin typeface="Huawei Sans" panose="020C0503030203020204" pitchFamily="34" charset="0"/>
              </a:rPr>
              <a:t>IPsec uses the Hash-based Message Authentication Code (HMAC) function to compare digital signatures to check data integrity and authenticity.</a:t>
            </a:r>
          </a:p>
        </p:txBody>
      </p:sp>
      <p:sp>
        <p:nvSpPr>
          <p:cNvPr id="4" name="圆角矩形 75"/>
          <p:cNvSpPr/>
          <p:nvPr/>
        </p:nvSpPr>
        <p:spPr bwMode="gray">
          <a:xfrm>
            <a:off x="731838" y="2518098"/>
            <a:ext cx="10692754"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400" dirty="0">
                <a:solidFill>
                  <a:srgbClr val="30B5C5"/>
                </a:solidFill>
                <a:latin typeface="Huawei Sans" panose="020C0503030203020204" pitchFamily="34" charset="0"/>
              </a:rPr>
              <a:t>Data encryption, decryption, and authentication</a:t>
            </a:r>
          </a:p>
        </p:txBody>
      </p:sp>
      <p:sp>
        <p:nvSpPr>
          <p:cNvPr id="5" name="圆角矩形 75"/>
          <p:cNvSpPr/>
          <p:nvPr/>
        </p:nvSpPr>
        <p:spPr bwMode="gray">
          <a:xfrm>
            <a:off x="731838" y="2952386"/>
            <a:ext cx="10692754" cy="311062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9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9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9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9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900" dirty="0">
              <a:solidFill>
                <a:prstClr val="black"/>
              </a:solidFill>
              <a:latin typeface="Huawei Sans" panose="020C0503030203020204" pitchFamily="34" charset="0"/>
              <a:ea typeface="方正兰亭黑简体" panose="02000000000000000000" pitchFamily="2" charset="-122"/>
            </a:endParaRPr>
          </a:p>
        </p:txBody>
      </p:sp>
      <p:sp>
        <p:nvSpPr>
          <p:cNvPr id="8" name="Text Box 26"/>
          <p:cNvSpPr txBox="1">
            <a:spLocks noChangeArrowheads="1"/>
          </p:cNvSpPr>
          <p:nvPr/>
        </p:nvSpPr>
        <p:spPr bwMode="gray">
          <a:xfrm>
            <a:off x="888131" y="5741767"/>
            <a:ext cx="803302" cy="230768"/>
          </a:xfrm>
          <a:prstGeom prst="rect">
            <a:avLst/>
          </a:prstGeom>
          <a:solidFill>
            <a:srgbClr val="FFD17D"/>
          </a:solidFill>
          <a:ln w="9525">
            <a:solidFill>
              <a:srgbClr val="FFD17D"/>
            </a:solidFill>
            <a:miter lim="800000"/>
            <a:headEnd/>
            <a:tailEnd/>
          </a:ln>
        </p:spPr>
        <p:txBody>
          <a:bodyPr wrap="none" lIns="91379" tIns="45688" rIns="91379" bIns="45688">
            <a:spAutoFit/>
          </a:bodyPr>
          <a:lstStyle/>
          <a:p>
            <a:pPr eaLnBrk="1" fontAlgn="ctr" hangingPunct="1"/>
            <a:r>
              <a:rPr lang="en-US" sz="900" dirty="0">
                <a:solidFill>
                  <a:schemeClr val="bg1"/>
                </a:solidFill>
                <a:latin typeface="Huawei Sans" panose="020C0503030203020204" pitchFamily="34" charset="0"/>
              </a:rPr>
              <a:t>User packet</a:t>
            </a:r>
          </a:p>
        </p:txBody>
      </p:sp>
      <p:sp>
        <p:nvSpPr>
          <p:cNvPr id="9" name="Text Box 26"/>
          <p:cNvSpPr txBox="1">
            <a:spLocks noChangeArrowheads="1"/>
          </p:cNvSpPr>
          <p:nvPr/>
        </p:nvSpPr>
        <p:spPr bwMode="gray">
          <a:xfrm>
            <a:off x="1912108" y="5741767"/>
            <a:ext cx="1965480" cy="230768"/>
          </a:xfrm>
          <a:prstGeom prst="rect">
            <a:avLst/>
          </a:prstGeom>
          <a:solidFill>
            <a:srgbClr val="00B0F0"/>
          </a:solidFill>
          <a:ln w="9525">
            <a:solidFill>
              <a:srgbClr val="00B0F0"/>
            </a:solidFill>
            <a:miter lim="800000"/>
            <a:headEnd/>
            <a:tailEnd/>
          </a:ln>
        </p:spPr>
        <p:txBody>
          <a:bodyPr wrap="none" lIns="91379" tIns="45688" rIns="91379" bIns="45688">
            <a:spAutoFit/>
          </a:bodyPr>
          <a:lstStyle/>
          <a:p>
            <a:pPr fontAlgn="ctr"/>
            <a:r>
              <a:rPr lang="en-US" sz="900" dirty="0">
                <a:solidFill>
                  <a:schemeClr val="bg1"/>
                </a:solidFill>
                <a:latin typeface="Huawei Sans" panose="020C0503030203020204" pitchFamily="34" charset="0"/>
              </a:rPr>
              <a:t>Encryption algorithm (encryption)</a:t>
            </a:r>
          </a:p>
        </p:txBody>
      </p:sp>
      <p:sp>
        <p:nvSpPr>
          <p:cNvPr id="10" name="Text Box 26"/>
          <p:cNvSpPr txBox="1">
            <a:spLocks noChangeArrowheads="1"/>
          </p:cNvSpPr>
          <p:nvPr/>
        </p:nvSpPr>
        <p:spPr bwMode="gray">
          <a:xfrm>
            <a:off x="4098263" y="5741767"/>
            <a:ext cx="1082224" cy="230768"/>
          </a:xfrm>
          <a:prstGeom prst="rect">
            <a:avLst/>
          </a:prstGeom>
          <a:solidFill>
            <a:srgbClr val="8BC9A0"/>
          </a:solidFill>
          <a:ln w="9525">
            <a:solidFill>
              <a:srgbClr val="92D050"/>
            </a:solidFill>
            <a:miter lim="800000"/>
            <a:headEnd/>
            <a:tailEnd/>
          </a:ln>
        </p:spPr>
        <p:txBody>
          <a:bodyPr wrap="none" lIns="91379" tIns="45688" rIns="91379" bIns="45688">
            <a:spAutoFit/>
          </a:bodyPr>
          <a:lstStyle/>
          <a:p>
            <a:pPr eaLnBrk="1" fontAlgn="ctr" hangingPunct="1"/>
            <a:r>
              <a:rPr lang="en-US" sz="900" dirty="0">
                <a:solidFill>
                  <a:schemeClr val="bg1"/>
                </a:solidFill>
                <a:latin typeface="Huawei Sans" panose="020C0503030203020204" pitchFamily="34" charset="0"/>
              </a:rPr>
              <a:t>Encrypted packet</a:t>
            </a:r>
          </a:p>
        </p:txBody>
      </p:sp>
      <p:cxnSp>
        <p:nvCxnSpPr>
          <p:cNvPr id="12" name="Straight Arrow Connector 11"/>
          <p:cNvCxnSpPr/>
          <p:nvPr/>
        </p:nvCxnSpPr>
        <p:spPr bwMode="gray">
          <a:xfrm>
            <a:off x="3877588" y="5856396"/>
            <a:ext cx="220675" cy="151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bwMode="gray">
          <a:xfrm>
            <a:off x="1691433" y="5856774"/>
            <a:ext cx="220675" cy="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26"/>
          <p:cNvSpPr txBox="1">
            <a:spLocks noChangeArrowheads="1"/>
          </p:cNvSpPr>
          <p:nvPr/>
        </p:nvSpPr>
        <p:spPr bwMode="gray">
          <a:xfrm>
            <a:off x="888131" y="3757394"/>
            <a:ext cx="803302" cy="230768"/>
          </a:xfrm>
          <a:prstGeom prst="rect">
            <a:avLst/>
          </a:prstGeom>
          <a:solidFill>
            <a:srgbClr val="FFD17D"/>
          </a:solidFill>
          <a:ln w="9525">
            <a:solidFill>
              <a:srgbClr val="FFD17D"/>
            </a:solidFill>
            <a:miter lim="800000"/>
            <a:headEnd/>
            <a:tailEnd/>
          </a:ln>
        </p:spPr>
        <p:txBody>
          <a:bodyPr wrap="none" lIns="91379" tIns="45688" rIns="91379" bIns="45688">
            <a:spAutoFit/>
          </a:bodyPr>
          <a:lstStyle/>
          <a:p>
            <a:pPr eaLnBrk="1" fontAlgn="ctr" hangingPunct="1"/>
            <a:r>
              <a:rPr lang="en-US" sz="900" dirty="0">
                <a:solidFill>
                  <a:schemeClr val="bg1"/>
                </a:solidFill>
                <a:latin typeface="Huawei Sans" panose="020C0503030203020204" pitchFamily="34" charset="0"/>
              </a:rPr>
              <a:t>User packet</a:t>
            </a:r>
          </a:p>
        </p:txBody>
      </p:sp>
      <p:sp>
        <p:nvSpPr>
          <p:cNvPr id="18" name="Text Box 26"/>
          <p:cNvSpPr txBox="1">
            <a:spLocks noChangeArrowheads="1"/>
          </p:cNvSpPr>
          <p:nvPr/>
        </p:nvSpPr>
        <p:spPr bwMode="gray">
          <a:xfrm>
            <a:off x="1911493" y="3757394"/>
            <a:ext cx="1963876" cy="230768"/>
          </a:xfrm>
          <a:prstGeom prst="rect">
            <a:avLst/>
          </a:prstGeom>
          <a:solidFill>
            <a:srgbClr val="00B0F0"/>
          </a:solidFill>
          <a:ln w="9525">
            <a:solidFill>
              <a:srgbClr val="00B0F0"/>
            </a:solidFill>
            <a:miter lim="800000"/>
            <a:headEnd/>
            <a:tailEnd/>
          </a:ln>
        </p:spPr>
        <p:txBody>
          <a:bodyPr wrap="none" lIns="91379" tIns="45688" rIns="91379" bIns="45688">
            <a:spAutoFit/>
          </a:bodyPr>
          <a:lstStyle/>
          <a:p>
            <a:pPr fontAlgn="ctr"/>
            <a:r>
              <a:rPr lang="en-US" sz="900" dirty="0">
                <a:solidFill>
                  <a:schemeClr val="bg1"/>
                </a:solidFill>
                <a:latin typeface="Huawei Sans" panose="020C0503030203020204" pitchFamily="34" charset="0"/>
              </a:rPr>
              <a:t>Encryption algorithm (decryption)</a:t>
            </a:r>
          </a:p>
        </p:txBody>
      </p:sp>
      <p:sp>
        <p:nvSpPr>
          <p:cNvPr id="19" name="Text Box 26"/>
          <p:cNvSpPr txBox="1">
            <a:spLocks noChangeArrowheads="1"/>
          </p:cNvSpPr>
          <p:nvPr/>
        </p:nvSpPr>
        <p:spPr bwMode="gray">
          <a:xfrm>
            <a:off x="4098263" y="3757394"/>
            <a:ext cx="1082224" cy="230768"/>
          </a:xfrm>
          <a:prstGeom prst="rect">
            <a:avLst/>
          </a:prstGeom>
          <a:solidFill>
            <a:srgbClr val="8BC9A0"/>
          </a:solidFill>
          <a:ln w="9525">
            <a:solidFill>
              <a:srgbClr val="92D050"/>
            </a:solidFill>
            <a:miter lim="800000"/>
            <a:headEnd/>
            <a:tailEnd/>
          </a:ln>
        </p:spPr>
        <p:txBody>
          <a:bodyPr wrap="none" lIns="91379" tIns="45688" rIns="91379" bIns="45688">
            <a:spAutoFit/>
          </a:bodyPr>
          <a:lstStyle/>
          <a:p>
            <a:pPr eaLnBrk="1" fontAlgn="ctr" hangingPunct="1"/>
            <a:r>
              <a:rPr lang="en-US" sz="900" dirty="0">
                <a:solidFill>
                  <a:schemeClr val="bg1"/>
                </a:solidFill>
                <a:latin typeface="Huawei Sans" panose="020C0503030203020204" pitchFamily="34" charset="0"/>
              </a:rPr>
              <a:t>Encrypted packet</a:t>
            </a:r>
          </a:p>
        </p:txBody>
      </p:sp>
      <p:cxnSp>
        <p:nvCxnSpPr>
          <p:cNvPr id="20" name="Straight Arrow Connector 19"/>
          <p:cNvCxnSpPr>
            <a:stCxn id="17" idx="3"/>
            <a:endCxn id="18" idx="1"/>
          </p:cNvCxnSpPr>
          <p:nvPr/>
        </p:nvCxnSpPr>
        <p:spPr bwMode="gray">
          <a:xfrm>
            <a:off x="1691433" y="3872778"/>
            <a:ext cx="220060"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2" idx="1"/>
            <a:endCxn id="29" idx="3"/>
          </p:cNvCxnSpPr>
          <p:nvPr/>
        </p:nvCxnSpPr>
        <p:spPr bwMode="gray">
          <a:xfrm flipH="1">
            <a:off x="9587417" y="5856396"/>
            <a:ext cx="252999"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29" idx="1"/>
          </p:cNvCxnSpPr>
          <p:nvPr/>
        </p:nvCxnSpPr>
        <p:spPr bwMode="gray">
          <a:xfrm flipV="1">
            <a:off x="5180487" y="5856396"/>
            <a:ext cx="2431832" cy="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Left-Right Arrow 26"/>
          <p:cNvSpPr/>
          <p:nvPr/>
        </p:nvSpPr>
        <p:spPr bwMode="gray">
          <a:xfrm rot="16200000">
            <a:off x="2161093" y="4643452"/>
            <a:ext cx="1639504" cy="450249"/>
          </a:xfrm>
          <a:prstGeom prst="leftRightArrow">
            <a:avLst/>
          </a:prstGeom>
          <a:solidFill>
            <a:srgbClr val="00B0F0"/>
          </a:solidFill>
          <a:ln>
            <a:solidFill>
              <a:srgbClr val="00B0F0"/>
            </a:solidFill>
          </a:ln>
        </p:spPr>
        <p:txBody>
          <a:bodyPr wrap="square" lIns="0" tIns="0" rIns="36000" bIns="0" rtlCol="0" anchor="ctr">
            <a:noAutofit/>
          </a:bodyPr>
          <a:lstStyle/>
          <a:p>
            <a:pPr algn="ctr" fontAlgn="ctr"/>
            <a:r>
              <a:rPr lang="en-US" sz="900" dirty="0">
                <a:solidFill>
                  <a:schemeClr val="bg1"/>
                </a:solidFill>
                <a:latin typeface="Huawei Sans" panose="020C0503030203020204" pitchFamily="34" charset="0"/>
              </a:rPr>
              <a:t>Symmetric key exchange</a:t>
            </a:r>
          </a:p>
        </p:txBody>
      </p:sp>
      <p:sp>
        <p:nvSpPr>
          <p:cNvPr id="28" name="Rectangular Callout 27"/>
          <p:cNvSpPr/>
          <p:nvPr/>
        </p:nvSpPr>
        <p:spPr bwMode="gray">
          <a:xfrm>
            <a:off x="1386037" y="4967470"/>
            <a:ext cx="1268772" cy="574710"/>
          </a:xfrm>
          <a:prstGeom prst="wedgeRectCallout">
            <a:avLst>
              <a:gd name="adj1" fmla="val 69173"/>
              <a:gd name="adj2" fmla="val 1902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800" dirty="0">
                <a:solidFill>
                  <a:schemeClr val="tx1"/>
                </a:solidFill>
                <a:latin typeface="Huawei Sans" panose="020C0503030203020204" pitchFamily="34" charset="0"/>
              </a:rPr>
              <a:t>Manually configured or automatically negotiated through IKE</a:t>
            </a:r>
          </a:p>
        </p:txBody>
      </p:sp>
      <p:sp>
        <p:nvSpPr>
          <p:cNvPr id="29" name="Text Box 26"/>
          <p:cNvSpPr txBox="1">
            <a:spLocks noChangeArrowheads="1"/>
          </p:cNvSpPr>
          <p:nvPr/>
        </p:nvSpPr>
        <p:spPr bwMode="gray">
          <a:xfrm>
            <a:off x="7612319" y="5741012"/>
            <a:ext cx="1975098" cy="230768"/>
          </a:xfrm>
          <a:prstGeom prst="rect">
            <a:avLst/>
          </a:prstGeom>
          <a:solidFill>
            <a:srgbClr val="00B0F0"/>
          </a:solidFill>
          <a:ln w="9525">
            <a:solidFill>
              <a:srgbClr val="00B0F0"/>
            </a:solidFill>
            <a:miter lim="800000"/>
            <a:headEnd/>
            <a:tailEnd/>
          </a:ln>
        </p:spPr>
        <p:txBody>
          <a:bodyPr wrap="none" lIns="91379" tIns="45688" rIns="91379" bIns="45688">
            <a:spAutoFit/>
          </a:bodyPr>
          <a:lstStyle/>
          <a:p>
            <a:pPr fontAlgn="ctr"/>
            <a:r>
              <a:rPr lang="en-US" sz="900" dirty="0">
                <a:solidFill>
                  <a:schemeClr val="bg1"/>
                </a:solidFill>
                <a:latin typeface="Huawei Sans" panose="020C0503030203020204" pitchFamily="34" charset="0"/>
              </a:rPr>
              <a:t>Authentication algorithm (HMAC)</a:t>
            </a:r>
            <a:endParaRPr kumimoji="1" lang="en-US" altLang="zh-CN" sz="900" dirty="0">
              <a:solidFill>
                <a:schemeClr val="bg1"/>
              </a:solidFill>
              <a:latin typeface="Huawei Sans" panose="020C0503030203020204" pitchFamily="34" charset="0"/>
              <a:ea typeface="方正兰亭黑简体" panose="02000000000000000000" pitchFamily="2" charset="-122"/>
            </a:endParaRPr>
          </a:p>
        </p:txBody>
      </p:sp>
      <p:sp>
        <p:nvSpPr>
          <p:cNvPr id="30" name="Text Box 26"/>
          <p:cNvSpPr txBox="1">
            <a:spLocks noChangeArrowheads="1"/>
          </p:cNvSpPr>
          <p:nvPr/>
        </p:nvSpPr>
        <p:spPr bwMode="gray">
          <a:xfrm>
            <a:off x="7612319" y="3718923"/>
            <a:ext cx="1975098" cy="230768"/>
          </a:xfrm>
          <a:prstGeom prst="rect">
            <a:avLst/>
          </a:prstGeom>
          <a:solidFill>
            <a:srgbClr val="00B0F0"/>
          </a:solidFill>
          <a:ln w="9525">
            <a:solidFill>
              <a:srgbClr val="00B0F0"/>
            </a:solidFill>
            <a:miter lim="800000"/>
            <a:headEnd/>
            <a:tailEnd/>
          </a:ln>
        </p:spPr>
        <p:txBody>
          <a:bodyPr wrap="none" lIns="91379" tIns="45688" rIns="91379" bIns="45688">
            <a:spAutoFit/>
          </a:bodyPr>
          <a:lstStyle/>
          <a:p>
            <a:pPr fontAlgn="ctr"/>
            <a:r>
              <a:rPr lang="en-US" sz="900" dirty="0">
                <a:solidFill>
                  <a:schemeClr val="bg1"/>
                </a:solidFill>
                <a:latin typeface="Huawei Sans" panose="020C0503030203020204" pitchFamily="34" charset="0"/>
              </a:rPr>
              <a:t>Authentication algorithm (HMAC)</a:t>
            </a:r>
            <a:endParaRPr kumimoji="1" lang="en-US" altLang="zh-CN" sz="900" dirty="0">
              <a:solidFill>
                <a:schemeClr val="bg1"/>
              </a:solidFill>
              <a:latin typeface="Huawei Sans" panose="020C0503030203020204" pitchFamily="34" charset="0"/>
              <a:ea typeface="方正兰亭黑简体" panose="02000000000000000000" pitchFamily="2" charset="-122"/>
            </a:endParaRPr>
          </a:p>
        </p:txBody>
      </p:sp>
      <p:sp>
        <p:nvSpPr>
          <p:cNvPr id="31" name="Left-Right Arrow 30"/>
          <p:cNvSpPr/>
          <p:nvPr/>
        </p:nvSpPr>
        <p:spPr bwMode="gray">
          <a:xfrm rot="16200000">
            <a:off x="8148781" y="4646838"/>
            <a:ext cx="1639506" cy="450249"/>
          </a:xfrm>
          <a:prstGeom prst="leftRightArrow">
            <a:avLst/>
          </a:prstGeom>
          <a:solidFill>
            <a:srgbClr val="00B0F0"/>
          </a:solidFill>
          <a:ln>
            <a:solidFill>
              <a:srgbClr val="00B0F0"/>
            </a:solidFill>
          </a:ln>
        </p:spPr>
        <p:txBody>
          <a:bodyPr wrap="square" lIns="0" tIns="0" rIns="36000" bIns="0" rtlCol="0" anchor="ctr">
            <a:noAutofit/>
          </a:bodyPr>
          <a:lstStyle/>
          <a:p>
            <a:pPr algn="ctr" fontAlgn="ctr"/>
            <a:r>
              <a:rPr lang="en-US" sz="900" dirty="0">
                <a:solidFill>
                  <a:schemeClr val="bg1"/>
                </a:solidFill>
                <a:latin typeface="Huawei Sans" panose="020C0503030203020204" pitchFamily="34" charset="0"/>
              </a:rPr>
              <a:t>Symmetric key exchange</a:t>
            </a:r>
          </a:p>
        </p:txBody>
      </p:sp>
      <p:sp>
        <p:nvSpPr>
          <p:cNvPr id="32" name="Text Box 26"/>
          <p:cNvSpPr txBox="1">
            <a:spLocks noChangeArrowheads="1"/>
          </p:cNvSpPr>
          <p:nvPr/>
        </p:nvSpPr>
        <p:spPr bwMode="gray">
          <a:xfrm>
            <a:off x="9840416" y="5741012"/>
            <a:ext cx="1082224" cy="230768"/>
          </a:xfrm>
          <a:prstGeom prst="rect">
            <a:avLst/>
          </a:prstGeom>
          <a:solidFill>
            <a:srgbClr val="8BC9A0"/>
          </a:solidFill>
          <a:ln w="9525">
            <a:solidFill>
              <a:srgbClr val="92D050"/>
            </a:solidFill>
            <a:miter lim="800000"/>
            <a:headEnd/>
            <a:tailEnd/>
          </a:ln>
        </p:spPr>
        <p:txBody>
          <a:bodyPr wrap="none" lIns="91379" tIns="45688" rIns="91379" bIns="45688">
            <a:spAutoFit/>
          </a:bodyPr>
          <a:lstStyle/>
          <a:p>
            <a:pPr eaLnBrk="1" fontAlgn="ctr" hangingPunct="1"/>
            <a:r>
              <a:rPr lang="en-US" sz="900" dirty="0">
                <a:solidFill>
                  <a:schemeClr val="bg1"/>
                </a:solidFill>
                <a:latin typeface="Huawei Sans" panose="020C0503030203020204" pitchFamily="34" charset="0"/>
              </a:rPr>
              <a:t>Encrypted packet</a:t>
            </a:r>
          </a:p>
        </p:txBody>
      </p:sp>
      <p:sp>
        <p:nvSpPr>
          <p:cNvPr id="33" name="Text Box 26"/>
          <p:cNvSpPr txBox="1">
            <a:spLocks noChangeArrowheads="1"/>
          </p:cNvSpPr>
          <p:nvPr/>
        </p:nvSpPr>
        <p:spPr bwMode="gray">
          <a:xfrm>
            <a:off x="10934294" y="5741012"/>
            <a:ext cx="360873" cy="230768"/>
          </a:xfrm>
          <a:prstGeom prst="rect">
            <a:avLst/>
          </a:prstGeom>
          <a:noFill/>
          <a:ln w="9525">
            <a:solidFill>
              <a:srgbClr val="92D050"/>
            </a:solidFill>
            <a:miter lim="800000"/>
            <a:headEnd/>
            <a:tailEnd/>
          </a:ln>
        </p:spPr>
        <p:txBody>
          <a:bodyPr wrap="none" lIns="91379" tIns="45688" rIns="91379" bIns="45688">
            <a:spAutoFit/>
          </a:bodyPr>
          <a:lstStyle/>
          <a:p>
            <a:pPr eaLnBrk="1" fontAlgn="ctr" hangingPunct="1"/>
            <a:r>
              <a:rPr lang="en-US" sz="900" dirty="0">
                <a:latin typeface="Huawei Sans" panose="020C0503030203020204" pitchFamily="34" charset="0"/>
              </a:rPr>
              <a:t>ICV</a:t>
            </a:r>
            <a:endParaRPr kumimoji="1" lang="en-US" altLang="zh-CN" sz="900" dirty="0">
              <a:latin typeface="Huawei Sans" panose="020C0503030203020204" pitchFamily="34" charset="0"/>
              <a:ea typeface="方正兰亭黑简体" panose="02000000000000000000" pitchFamily="2" charset="-122"/>
            </a:endParaRPr>
          </a:p>
        </p:txBody>
      </p:sp>
      <p:sp>
        <p:nvSpPr>
          <p:cNvPr id="34" name="Text Box 26"/>
          <p:cNvSpPr txBox="1">
            <a:spLocks noChangeArrowheads="1"/>
          </p:cNvSpPr>
          <p:nvPr/>
        </p:nvSpPr>
        <p:spPr bwMode="gray">
          <a:xfrm>
            <a:off x="6990023" y="3267071"/>
            <a:ext cx="360873" cy="230768"/>
          </a:xfrm>
          <a:prstGeom prst="rect">
            <a:avLst/>
          </a:prstGeom>
          <a:noFill/>
          <a:ln w="9525">
            <a:solidFill>
              <a:srgbClr val="92D050"/>
            </a:solidFill>
            <a:miter lim="800000"/>
            <a:headEnd/>
            <a:tailEnd/>
          </a:ln>
        </p:spPr>
        <p:txBody>
          <a:bodyPr wrap="none" lIns="91379" tIns="45688" rIns="91379" bIns="45688">
            <a:spAutoFit/>
          </a:bodyPr>
          <a:lstStyle/>
          <a:p>
            <a:pPr eaLnBrk="1" fontAlgn="ctr" hangingPunct="1"/>
            <a:r>
              <a:rPr lang="en-US" sz="900" dirty="0">
                <a:latin typeface="Huawei Sans" panose="020C0503030203020204" pitchFamily="34" charset="0"/>
              </a:rPr>
              <a:t>ICV</a:t>
            </a:r>
            <a:endParaRPr kumimoji="1" lang="en-US" altLang="zh-CN" sz="900" dirty="0">
              <a:latin typeface="Huawei Sans" panose="020C0503030203020204" pitchFamily="34" charset="0"/>
              <a:ea typeface="方正兰亭黑简体" panose="02000000000000000000" pitchFamily="2" charset="-122"/>
            </a:endParaRPr>
          </a:p>
        </p:txBody>
      </p:sp>
      <p:sp>
        <p:nvSpPr>
          <p:cNvPr id="35" name="Text Box 26"/>
          <p:cNvSpPr txBox="1">
            <a:spLocks noChangeArrowheads="1"/>
          </p:cNvSpPr>
          <p:nvPr/>
        </p:nvSpPr>
        <p:spPr bwMode="gray">
          <a:xfrm>
            <a:off x="5907798" y="4225895"/>
            <a:ext cx="1082224" cy="230768"/>
          </a:xfrm>
          <a:prstGeom prst="rect">
            <a:avLst/>
          </a:prstGeom>
          <a:solidFill>
            <a:srgbClr val="8BC9A0"/>
          </a:solidFill>
          <a:ln w="9525">
            <a:solidFill>
              <a:srgbClr val="92D050"/>
            </a:solidFill>
            <a:miter lim="800000"/>
            <a:headEnd/>
            <a:tailEnd/>
          </a:ln>
        </p:spPr>
        <p:txBody>
          <a:bodyPr wrap="none" lIns="91379" tIns="45688" rIns="91379" bIns="45688">
            <a:spAutoFit/>
          </a:bodyPr>
          <a:lstStyle/>
          <a:p>
            <a:pPr eaLnBrk="1" fontAlgn="ctr" hangingPunct="1"/>
            <a:r>
              <a:rPr lang="en-US" sz="900" dirty="0">
                <a:solidFill>
                  <a:schemeClr val="bg1"/>
                </a:solidFill>
                <a:latin typeface="Huawei Sans" panose="020C0503030203020204" pitchFamily="34" charset="0"/>
              </a:rPr>
              <a:t>Encrypted packet</a:t>
            </a:r>
          </a:p>
        </p:txBody>
      </p:sp>
      <p:sp>
        <p:nvSpPr>
          <p:cNvPr id="36" name="Text Box 26"/>
          <p:cNvSpPr txBox="1">
            <a:spLocks noChangeArrowheads="1"/>
          </p:cNvSpPr>
          <p:nvPr/>
        </p:nvSpPr>
        <p:spPr bwMode="gray">
          <a:xfrm>
            <a:off x="6990023" y="4225895"/>
            <a:ext cx="360873" cy="230768"/>
          </a:xfrm>
          <a:prstGeom prst="rect">
            <a:avLst/>
          </a:prstGeom>
          <a:noFill/>
          <a:ln w="9525">
            <a:solidFill>
              <a:srgbClr val="92D050"/>
            </a:solidFill>
            <a:miter lim="800000"/>
            <a:headEnd/>
            <a:tailEnd/>
          </a:ln>
        </p:spPr>
        <p:txBody>
          <a:bodyPr wrap="none" lIns="91379" tIns="45688" rIns="91379" bIns="45688">
            <a:spAutoFit/>
          </a:bodyPr>
          <a:lstStyle/>
          <a:p>
            <a:pPr eaLnBrk="1" fontAlgn="ctr" hangingPunct="1"/>
            <a:r>
              <a:rPr lang="en-US" sz="900" dirty="0">
                <a:latin typeface="Huawei Sans" panose="020C0503030203020204" pitchFamily="34" charset="0"/>
              </a:rPr>
              <a:t>ICV</a:t>
            </a:r>
            <a:endParaRPr kumimoji="1" lang="en-US" altLang="zh-CN" sz="900" dirty="0">
              <a:latin typeface="Huawei Sans" panose="020C0503030203020204" pitchFamily="34" charset="0"/>
              <a:ea typeface="方正兰亭黑简体" panose="02000000000000000000" pitchFamily="2" charset="-122"/>
            </a:endParaRPr>
          </a:p>
        </p:txBody>
      </p:sp>
      <p:cxnSp>
        <p:nvCxnSpPr>
          <p:cNvPr id="48" name="Straight Arrow Connector 47"/>
          <p:cNvCxnSpPr>
            <a:stCxn id="18" idx="3"/>
            <a:endCxn id="19" idx="1"/>
          </p:cNvCxnSpPr>
          <p:nvPr/>
        </p:nvCxnSpPr>
        <p:spPr bwMode="gray">
          <a:xfrm>
            <a:off x="3875369" y="3872778"/>
            <a:ext cx="222894"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3" idx="0"/>
            <a:endCxn id="34" idx="3"/>
          </p:cNvCxnSpPr>
          <p:nvPr/>
        </p:nvCxnSpPr>
        <p:spPr bwMode="gray">
          <a:xfrm rot="16200000" flipV="1">
            <a:off x="8053536" y="2679816"/>
            <a:ext cx="2358557" cy="376383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32" idx="0"/>
            <a:endCxn id="30" idx="3"/>
          </p:cNvCxnSpPr>
          <p:nvPr/>
        </p:nvCxnSpPr>
        <p:spPr bwMode="gray">
          <a:xfrm rot="16200000" flipV="1">
            <a:off x="9031121" y="4390604"/>
            <a:ext cx="1906705" cy="79411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0" idx="2"/>
            <a:endCxn id="36" idx="3"/>
          </p:cNvCxnSpPr>
          <p:nvPr/>
        </p:nvCxnSpPr>
        <p:spPr bwMode="gray">
          <a:xfrm rot="5400000">
            <a:off x="7779588" y="3520999"/>
            <a:ext cx="391588" cy="124897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Flowchart: Decision 60"/>
          <p:cNvSpPr/>
          <p:nvPr/>
        </p:nvSpPr>
        <p:spPr bwMode="gray">
          <a:xfrm>
            <a:off x="5469139" y="3578870"/>
            <a:ext cx="1253721" cy="58781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800" dirty="0">
              <a:solidFill>
                <a:schemeClr val="tx1"/>
              </a:solidFill>
              <a:latin typeface="Huawei Sans" panose="020C0503030203020204" pitchFamily="34" charset="0"/>
            </a:endParaRPr>
          </a:p>
        </p:txBody>
      </p:sp>
      <p:sp>
        <p:nvSpPr>
          <p:cNvPr id="62" name="TextBox 61"/>
          <p:cNvSpPr txBox="1"/>
          <p:nvPr/>
        </p:nvSpPr>
        <p:spPr bwMode="gray">
          <a:xfrm>
            <a:off x="5641690" y="3684056"/>
            <a:ext cx="921684" cy="369332"/>
          </a:xfrm>
          <a:prstGeom prst="rect">
            <a:avLst/>
          </a:prstGeom>
          <a:noFill/>
        </p:spPr>
        <p:txBody>
          <a:bodyPr wrap="square" rtlCol="0">
            <a:spAutoFit/>
          </a:bodyPr>
          <a:lstStyle/>
          <a:p>
            <a:pPr algn="ctr" fontAlgn="ctr"/>
            <a:r>
              <a:rPr lang="en-US" sz="900" dirty="0">
                <a:latin typeface="Huawei Sans" panose="020C0503030203020204" pitchFamily="34" charset="0"/>
              </a:rPr>
              <a:t>Whether they are consistent</a:t>
            </a:r>
          </a:p>
        </p:txBody>
      </p:sp>
      <p:cxnSp>
        <p:nvCxnSpPr>
          <p:cNvPr id="63" name="Elbow Connector 62"/>
          <p:cNvCxnSpPr>
            <a:stCxn id="34" idx="2"/>
            <a:endCxn id="61" idx="3"/>
          </p:cNvCxnSpPr>
          <p:nvPr/>
        </p:nvCxnSpPr>
        <p:spPr bwMode="gray">
          <a:xfrm rot="5400000">
            <a:off x="6759191" y="3461508"/>
            <a:ext cx="374939" cy="44760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36" idx="0"/>
            <a:endCxn id="61" idx="3"/>
          </p:cNvCxnSpPr>
          <p:nvPr/>
        </p:nvCxnSpPr>
        <p:spPr bwMode="gray">
          <a:xfrm rot="16200000" flipV="1">
            <a:off x="6770102" y="3825537"/>
            <a:ext cx="353117" cy="44760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9" idx="3"/>
            <a:endCxn id="61" idx="1"/>
          </p:cNvCxnSpPr>
          <p:nvPr/>
        </p:nvCxnSpPr>
        <p:spPr bwMode="gray">
          <a:xfrm>
            <a:off x="5180487" y="3872778"/>
            <a:ext cx="288652" cy="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61" idx="0"/>
          </p:cNvCxnSpPr>
          <p:nvPr/>
        </p:nvCxnSpPr>
        <p:spPr bwMode="gray">
          <a:xfrm>
            <a:off x="6096000" y="3267071"/>
            <a:ext cx="0" cy="311799"/>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bwMode="gray">
          <a:xfrm>
            <a:off x="5697846" y="3012234"/>
            <a:ext cx="817124" cy="228052"/>
          </a:xfrm>
          <a:prstGeom prst="rect">
            <a:avLst/>
          </a:prstGeom>
          <a:noFill/>
          <a:ln>
            <a:noFill/>
          </a:ln>
        </p:spPr>
        <p:txBody>
          <a:bodyPr wrap="square" rtlCol="0" anchor="ctr">
            <a:noAutofit/>
          </a:bodyPr>
          <a:lstStyle/>
          <a:p>
            <a:pPr algn="ctr" fontAlgn="ctr"/>
            <a:r>
              <a:rPr lang="en-US" sz="900" dirty="0">
                <a:latin typeface="Huawei Sans" panose="020C0503030203020204" pitchFamily="34" charset="0"/>
              </a:rPr>
              <a:t>Discard</a:t>
            </a:r>
          </a:p>
        </p:txBody>
      </p:sp>
      <p:sp>
        <p:nvSpPr>
          <p:cNvPr id="80" name="TextBox 79"/>
          <p:cNvSpPr txBox="1"/>
          <p:nvPr/>
        </p:nvSpPr>
        <p:spPr bwMode="gray">
          <a:xfrm>
            <a:off x="5980558" y="3354906"/>
            <a:ext cx="546828" cy="228052"/>
          </a:xfrm>
          <a:prstGeom prst="rect">
            <a:avLst/>
          </a:prstGeom>
          <a:noFill/>
          <a:ln>
            <a:noFill/>
          </a:ln>
        </p:spPr>
        <p:txBody>
          <a:bodyPr wrap="square" rtlCol="0" anchor="ctr">
            <a:noAutofit/>
          </a:bodyPr>
          <a:lstStyle/>
          <a:p>
            <a:pPr algn="ctr" fontAlgn="ctr"/>
            <a:r>
              <a:rPr lang="en-US" sz="900" dirty="0">
                <a:latin typeface="Huawei Sans" panose="020C0503030203020204" pitchFamily="34" charset="0"/>
              </a:rPr>
              <a:t>No</a:t>
            </a:r>
          </a:p>
        </p:txBody>
      </p:sp>
      <p:sp>
        <p:nvSpPr>
          <p:cNvPr id="81" name="TextBox 80"/>
          <p:cNvSpPr txBox="1"/>
          <p:nvPr/>
        </p:nvSpPr>
        <p:spPr bwMode="gray">
          <a:xfrm>
            <a:off x="5079633" y="3650298"/>
            <a:ext cx="546828" cy="228052"/>
          </a:xfrm>
          <a:prstGeom prst="rect">
            <a:avLst/>
          </a:prstGeom>
          <a:noFill/>
          <a:ln>
            <a:noFill/>
          </a:ln>
        </p:spPr>
        <p:txBody>
          <a:bodyPr wrap="square" rtlCol="0" anchor="ctr">
            <a:noAutofit/>
          </a:bodyPr>
          <a:lstStyle/>
          <a:p>
            <a:pPr algn="ctr" fontAlgn="ctr"/>
            <a:r>
              <a:rPr lang="en-US" sz="900" dirty="0">
                <a:latin typeface="Huawei Sans" panose="020C0503030203020204" pitchFamily="34" charset="0"/>
              </a:rPr>
              <a:t>Yes</a:t>
            </a:r>
          </a:p>
        </p:txBody>
      </p:sp>
      <p:sp>
        <p:nvSpPr>
          <p:cNvPr id="82" name="Rectangular Callout 81"/>
          <p:cNvSpPr/>
          <p:nvPr/>
        </p:nvSpPr>
        <p:spPr bwMode="gray">
          <a:xfrm>
            <a:off x="7372950" y="4999597"/>
            <a:ext cx="1279333" cy="574710"/>
          </a:xfrm>
          <a:prstGeom prst="wedgeRectCallout">
            <a:avLst>
              <a:gd name="adj1" fmla="val 69173"/>
              <a:gd name="adj2" fmla="val 1902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800" dirty="0">
                <a:solidFill>
                  <a:schemeClr val="tx1"/>
                </a:solidFill>
                <a:latin typeface="Huawei Sans" panose="020C0503030203020204" pitchFamily="34" charset="0"/>
              </a:rPr>
              <a:t>Manually configured or automatically negotiated through IKE</a:t>
            </a:r>
          </a:p>
        </p:txBody>
      </p:sp>
    </p:spTree>
    <p:extLst>
      <p:ext uri="{BB962C8B-B14F-4D97-AF65-F5344CB8AC3E}">
        <p14:creationId xmlns:p14="http://schemas.microsoft.com/office/powerpoint/2010/main" val="425373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Security Protocols</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IPsec provides two transport layer protocols for authentication or encryption: Authentication Header (AH) and Encapsulating Security Payload (ESP).</a:t>
            </a:r>
            <a:endParaRPr lang="en-US" altLang="zh-CN" sz="1600" dirty="0">
              <a:latin typeface="Huawei Sans" panose="020C0503030203020204" pitchFamily="34" charset="0"/>
            </a:endParaRPr>
          </a:p>
          <a:p>
            <a:pPr marL="542925" lvl="1" indent="-228600"/>
            <a:r>
              <a:rPr lang="en-US" sz="1400" dirty="0">
                <a:latin typeface="Huawei Sans" panose="020C0503030203020204" pitchFamily="34" charset="0"/>
              </a:rPr>
              <a:t>AH provides only authentication but no encryption capabilities.</a:t>
            </a:r>
            <a:endParaRPr lang="en-US" altLang="zh-CN" sz="1400" dirty="0">
              <a:latin typeface="Huawei Sans" panose="020C0503030203020204" pitchFamily="34" charset="0"/>
            </a:endParaRPr>
          </a:p>
          <a:p>
            <a:pPr marL="542925" lvl="1" indent="-228600"/>
            <a:r>
              <a:rPr lang="en-US" sz="1400" dirty="0">
                <a:latin typeface="Huawei Sans" panose="020C0503030203020204" pitchFamily="34" charset="0"/>
              </a:rPr>
              <a:t>ESP provides both authentication and encryption.</a:t>
            </a:r>
          </a:p>
        </p:txBody>
      </p:sp>
      <p:sp>
        <p:nvSpPr>
          <p:cNvPr id="4" name="圆角矩形 75"/>
          <p:cNvSpPr/>
          <p:nvPr/>
        </p:nvSpPr>
        <p:spPr bwMode="gray">
          <a:xfrm>
            <a:off x="875420" y="2852936"/>
            <a:ext cx="4632428"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AH header format</a:t>
            </a:r>
          </a:p>
        </p:txBody>
      </p:sp>
      <p:sp>
        <p:nvSpPr>
          <p:cNvPr id="5" name="圆角矩形 75"/>
          <p:cNvSpPr/>
          <p:nvPr/>
        </p:nvSpPr>
        <p:spPr bwMode="gray">
          <a:xfrm>
            <a:off x="875420" y="3287223"/>
            <a:ext cx="4632428" cy="288032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6" name="圆角矩形 75"/>
          <p:cNvSpPr/>
          <p:nvPr/>
        </p:nvSpPr>
        <p:spPr bwMode="gray">
          <a:xfrm>
            <a:off x="5987988" y="2852936"/>
            <a:ext cx="5417285"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ESP header format</a:t>
            </a:r>
          </a:p>
        </p:txBody>
      </p:sp>
      <p:sp>
        <p:nvSpPr>
          <p:cNvPr id="7" name="圆角矩形 75"/>
          <p:cNvSpPr/>
          <p:nvPr/>
        </p:nvSpPr>
        <p:spPr bwMode="gray">
          <a:xfrm>
            <a:off x="5987988" y="3287223"/>
            <a:ext cx="5417285" cy="288032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graphicFrame>
        <p:nvGraphicFramePr>
          <p:cNvPr id="8" name="表格 16"/>
          <p:cNvGraphicFramePr>
            <a:graphicFrameLocks noGrp="1"/>
          </p:cNvGraphicFramePr>
          <p:nvPr>
            <p:extLst>
              <p:ext uri="{D42A27DB-BD31-4B8C-83A1-F6EECF244321}">
                <p14:modId xmlns:p14="http://schemas.microsoft.com/office/powerpoint/2010/main" val="3345794823"/>
              </p:ext>
            </p:extLst>
          </p:nvPr>
        </p:nvGraphicFramePr>
        <p:xfrm>
          <a:off x="1281134" y="3429001"/>
          <a:ext cx="3996421" cy="1945760"/>
        </p:xfrm>
        <a:graphic>
          <a:graphicData uri="http://schemas.openxmlformats.org/drawingml/2006/table">
            <a:tbl>
              <a:tblPr/>
              <a:tblGrid>
                <a:gridCol w="999105">
                  <a:extLst>
                    <a:ext uri="{9D8B030D-6E8A-4147-A177-3AD203B41FA5}">
                      <a16:colId xmlns:a16="http://schemas.microsoft.com/office/drawing/2014/main" val="20000"/>
                    </a:ext>
                  </a:extLst>
                </a:gridCol>
                <a:gridCol w="999105">
                  <a:extLst>
                    <a:ext uri="{9D8B030D-6E8A-4147-A177-3AD203B41FA5}">
                      <a16:colId xmlns:a16="http://schemas.microsoft.com/office/drawing/2014/main" val="20001"/>
                    </a:ext>
                  </a:extLst>
                </a:gridCol>
                <a:gridCol w="1998211">
                  <a:extLst>
                    <a:ext uri="{9D8B030D-6E8A-4147-A177-3AD203B41FA5}">
                      <a16:colId xmlns:a16="http://schemas.microsoft.com/office/drawing/2014/main" val="20002"/>
                    </a:ext>
                  </a:extLst>
                </a:gridCol>
              </a:tblGrid>
              <a:tr h="486440">
                <a:tc>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Next Header</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nchorCtr="1">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Payload Len</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nchorCtr="1">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Reserved</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nchorCtr="1">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0"/>
                  </a:ext>
                </a:extLst>
              </a:tr>
              <a:tr h="486440">
                <a:tc gridSpan="3">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Security Parameters Index (SPI)</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nchorCtr="1">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pPr algn="l" fontAlgn="ctr"/>
                      <a:endParaRPr lang="zh-CN" altLang="en-US" sz="1100" b="0" i="0" u="none" strike="noStrike" dirty="0">
                        <a:solidFill>
                          <a:srgbClr val="000000"/>
                        </a:solidFill>
                        <a:effectLst/>
                        <a:latin typeface="Arial"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dirty="0">
                        <a:solidFill>
                          <a:srgbClr val="000000"/>
                        </a:solidFill>
                        <a:effectLst/>
                        <a:latin typeface="Arial" panose="02010600030101010101" pitchFamily="2" charset="-122"/>
                        <a:ea typeface="宋体" panose="02010600030101010101" pitchFamily="2" charset="-122"/>
                      </a:endParaRPr>
                    </a:p>
                  </a:txBody>
                  <a:tcPr marL="9525" marR="9525" marT="9525" marB="0" anchor="ctr" anchorCtr="1">
                    <a:solidFill>
                      <a:srgbClr val="92D050"/>
                    </a:solidFill>
                  </a:tcPr>
                </a:tc>
                <a:extLst>
                  <a:ext uri="{0D108BD9-81ED-4DB2-BD59-A6C34878D82A}">
                    <a16:rowId xmlns:a16="http://schemas.microsoft.com/office/drawing/2014/main" val="10001"/>
                  </a:ext>
                </a:extLst>
              </a:tr>
              <a:tr h="486440">
                <a:tc gridSpan="3">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Sequence Number</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nchorCtr="1">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pPr algn="l" fontAlgn="ctr"/>
                      <a:endParaRPr lang="zh-CN" altLang="en-US" sz="1100" b="0" i="0" u="none" strike="noStrike">
                        <a:solidFill>
                          <a:srgbClr val="000000"/>
                        </a:solidFill>
                        <a:effectLst/>
                        <a:latin typeface="Arial"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a:solidFill>
                          <a:srgbClr val="000000"/>
                        </a:solidFill>
                        <a:effectLst/>
                        <a:latin typeface="Arial" panose="02010600030101010101" pitchFamily="2" charset="-122"/>
                        <a:ea typeface="宋体" panose="02010600030101010101" pitchFamily="2" charset="-122"/>
                      </a:endParaRPr>
                    </a:p>
                  </a:txBody>
                  <a:tcPr marL="9525" marR="9525" marT="9525" marB="0" anchor="ctr" anchorCtr="1">
                    <a:solidFill>
                      <a:srgbClr val="92D050"/>
                    </a:solidFill>
                  </a:tcPr>
                </a:tc>
                <a:extLst>
                  <a:ext uri="{0D108BD9-81ED-4DB2-BD59-A6C34878D82A}">
                    <a16:rowId xmlns:a16="http://schemas.microsoft.com/office/drawing/2014/main" val="10002"/>
                  </a:ext>
                </a:extLst>
              </a:tr>
              <a:tr h="486440">
                <a:tc gridSpan="3">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Authentication Data (Variable)</a:t>
                      </a:r>
                    </a:p>
                    <a:p>
                      <a:pPr algn="ctr" fontAlgn="ctr"/>
                      <a:r>
                        <a:rPr lang="en-US" sz="1200" b="0" dirty="0">
                          <a:solidFill>
                            <a:schemeClr val="tx1"/>
                          </a:solidFill>
                          <a:latin typeface="Huawei Sans" panose="020C0503030203020204" pitchFamily="34" charset="0"/>
                        </a:rPr>
                        <a:t>Integrity Check Value (ICV)</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nchorCtr="1">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pPr algn="l" fontAlgn="ctr"/>
                      <a:endParaRPr lang="zh-CN" altLang="en-US" sz="1100" b="0" i="0" u="none" strike="noStrike">
                        <a:solidFill>
                          <a:srgbClr val="000000"/>
                        </a:solidFill>
                        <a:effectLst/>
                        <a:latin typeface="Arial" panose="02010600030101010101" pitchFamily="2" charset="-122"/>
                        <a:ea typeface="宋体" panose="02010600030101010101" pitchFamily="2" charset="-122"/>
                      </a:endParaRPr>
                    </a:p>
                  </a:txBody>
                  <a:tcPr marL="9525" marR="9525" marT="9525" marB="0" anchor="ctr" anchorCtr="1">
                    <a:solidFill>
                      <a:srgbClr val="92D050"/>
                    </a:solidFill>
                  </a:tcPr>
                </a:tc>
                <a:tc hMerge="1">
                  <a:txBody>
                    <a:bodyPr/>
                    <a:lstStyle/>
                    <a:p>
                      <a:pPr algn="l" fontAlgn="ctr"/>
                      <a:endParaRPr lang="zh-CN" altLang="en-US" sz="1100" b="0" i="0" u="none" strike="noStrike">
                        <a:solidFill>
                          <a:srgbClr val="000000"/>
                        </a:solidFill>
                        <a:effectLst/>
                        <a:latin typeface="Arial" panose="02010600030101010101" pitchFamily="2" charset="-122"/>
                        <a:ea typeface="宋体" panose="02010600030101010101" pitchFamily="2" charset="-122"/>
                      </a:endParaRPr>
                    </a:p>
                  </a:txBody>
                  <a:tcPr marL="9525" marR="9525" marT="9525" marB="0" anchor="ctr" anchorCtr="1">
                    <a:solidFill>
                      <a:srgbClr val="92D050"/>
                    </a:solidFill>
                  </a:tcPr>
                </a:tc>
                <a:extLst>
                  <a:ext uri="{0D108BD9-81ED-4DB2-BD59-A6C34878D82A}">
                    <a16:rowId xmlns:a16="http://schemas.microsoft.com/office/drawing/2014/main" val="10003"/>
                  </a:ext>
                </a:extLst>
              </a:tr>
            </a:tbl>
          </a:graphicData>
        </a:graphic>
      </p:graphicFrame>
      <p:cxnSp>
        <p:nvCxnSpPr>
          <p:cNvPr id="11" name="Straight Connector 10"/>
          <p:cNvCxnSpPr/>
          <p:nvPr/>
        </p:nvCxnSpPr>
        <p:spPr bwMode="gray">
          <a:xfrm>
            <a:off x="1281134" y="5447463"/>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5267908" y="5447463"/>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flipH="1">
            <a:off x="1281134" y="5519471"/>
            <a:ext cx="398677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gray">
          <a:xfrm>
            <a:off x="3018681" y="5503020"/>
            <a:ext cx="654346" cy="276999"/>
          </a:xfrm>
          <a:prstGeom prst="rect">
            <a:avLst/>
          </a:prstGeom>
          <a:noFill/>
        </p:spPr>
        <p:txBody>
          <a:bodyPr wrap="none" rtlCol="0">
            <a:spAutoFit/>
          </a:bodyPr>
          <a:lstStyle/>
          <a:p>
            <a:pPr fontAlgn="ctr"/>
            <a:r>
              <a:rPr lang="en-US" sz="1200" dirty="0">
                <a:latin typeface="Huawei Sans" panose="020C0503030203020204" pitchFamily="34" charset="0"/>
              </a:rPr>
              <a:t>32 bits</a:t>
            </a:r>
            <a:endParaRPr lang="en-US" altLang="zh-CN" sz="1200" dirty="0">
              <a:latin typeface="Huawei Sans" panose="020C0503030203020204" pitchFamily="34" charset="0"/>
              <a:ea typeface="方正兰亭黑简体" panose="02000000000000000000" pitchFamily="2"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3373592928"/>
              </p:ext>
            </p:extLst>
          </p:nvPr>
        </p:nvGraphicFramePr>
        <p:xfrm>
          <a:off x="6096000" y="3364248"/>
          <a:ext cx="3996422" cy="2506020"/>
        </p:xfrm>
        <a:graphic>
          <a:graphicData uri="http://schemas.openxmlformats.org/drawingml/2006/table">
            <a:tbl>
              <a:tblPr/>
              <a:tblGrid>
                <a:gridCol w="1332140">
                  <a:extLst>
                    <a:ext uri="{9D8B030D-6E8A-4147-A177-3AD203B41FA5}">
                      <a16:colId xmlns:a16="http://schemas.microsoft.com/office/drawing/2014/main" val="20000"/>
                    </a:ext>
                  </a:extLst>
                </a:gridCol>
                <a:gridCol w="666071">
                  <a:extLst>
                    <a:ext uri="{9D8B030D-6E8A-4147-A177-3AD203B41FA5}">
                      <a16:colId xmlns:a16="http://schemas.microsoft.com/office/drawing/2014/main" val="20001"/>
                    </a:ext>
                  </a:extLst>
                </a:gridCol>
                <a:gridCol w="999106">
                  <a:extLst>
                    <a:ext uri="{9D8B030D-6E8A-4147-A177-3AD203B41FA5}">
                      <a16:colId xmlns:a16="http://schemas.microsoft.com/office/drawing/2014/main" val="20002"/>
                    </a:ext>
                  </a:extLst>
                </a:gridCol>
                <a:gridCol w="999105">
                  <a:extLst>
                    <a:ext uri="{9D8B030D-6E8A-4147-A177-3AD203B41FA5}">
                      <a16:colId xmlns:a16="http://schemas.microsoft.com/office/drawing/2014/main" val="20003"/>
                    </a:ext>
                  </a:extLst>
                </a:gridCol>
              </a:tblGrid>
              <a:tr h="407625">
                <a:tc gridSpan="4">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Security Parameters Index (SPI)</a:t>
                      </a: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7625">
                <a:tc gridSpan="4">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Sequence Number</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07625">
                <a:tc gridSpan="4">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r>
                        <a:rPr lang="en-US" sz="1200" b="0" dirty="0">
                          <a:solidFill>
                            <a:schemeClr val="tx1"/>
                          </a:solidFill>
                          <a:latin typeface="Huawei Sans" panose="020C0503030203020204" pitchFamily="34" charset="0"/>
                        </a:rPr>
                        <a:t>Payload Data (Variable)</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07625">
                <a:tc>
                  <a:txBody>
                    <a:bodyPr/>
                    <a:lstStyle>
                      <a:lvl1pPr marL="0" algn="l" defTabSz="914034" rtl="0" eaLnBrk="1" latinLnBrk="0" hangingPunct="1">
                        <a:defRPr sz="1799" kern="1200">
                          <a:solidFill>
                            <a:schemeClr val="dk1"/>
                          </a:solidFill>
                          <a:latin typeface="Arial"/>
                          <a:ea typeface="微软雅黑"/>
                          <a:cs typeface="宋体"/>
                        </a:defRPr>
                      </a:lvl1pPr>
                      <a:lvl2pPr marL="457017" algn="l" defTabSz="914034" rtl="0" eaLnBrk="1" latinLnBrk="0" hangingPunct="1">
                        <a:defRPr sz="1799" kern="1200">
                          <a:solidFill>
                            <a:schemeClr val="dk1"/>
                          </a:solidFill>
                          <a:latin typeface="Arial"/>
                          <a:ea typeface="微软雅黑"/>
                          <a:cs typeface="宋体"/>
                        </a:defRPr>
                      </a:lvl2pPr>
                      <a:lvl3pPr marL="914034" algn="l" defTabSz="914034" rtl="0" eaLnBrk="1" latinLnBrk="0" hangingPunct="1">
                        <a:defRPr sz="1799" kern="1200">
                          <a:solidFill>
                            <a:schemeClr val="dk1"/>
                          </a:solidFill>
                          <a:latin typeface="Arial"/>
                          <a:ea typeface="微软雅黑"/>
                          <a:cs typeface="宋体"/>
                        </a:defRPr>
                      </a:lvl3pPr>
                      <a:lvl4pPr marL="1371051" algn="l" defTabSz="914034" rtl="0" eaLnBrk="1" latinLnBrk="0" hangingPunct="1">
                        <a:defRPr sz="1799" kern="1200">
                          <a:solidFill>
                            <a:schemeClr val="dk1"/>
                          </a:solidFill>
                          <a:latin typeface="Arial"/>
                          <a:ea typeface="微软雅黑"/>
                          <a:cs typeface="宋体"/>
                        </a:defRPr>
                      </a:lvl4pPr>
                      <a:lvl5pPr marL="1828068" algn="l" defTabSz="914034" rtl="0" eaLnBrk="1" latinLnBrk="0" hangingPunct="1">
                        <a:defRPr sz="1799" kern="1200">
                          <a:solidFill>
                            <a:schemeClr val="dk1"/>
                          </a:solidFill>
                          <a:latin typeface="Arial"/>
                          <a:ea typeface="微软雅黑"/>
                          <a:cs typeface="宋体"/>
                        </a:defRPr>
                      </a:lvl5pPr>
                      <a:lvl6pPr marL="2285086" algn="l" defTabSz="914034" rtl="0" eaLnBrk="1" latinLnBrk="0" hangingPunct="1">
                        <a:defRPr sz="1799" kern="1200">
                          <a:solidFill>
                            <a:schemeClr val="dk1"/>
                          </a:solidFill>
                          <a:latin typeface="Arial"/>
                          <a:ea typeface="微软雅黑"/>
                          <a:cs typeface="宋体"/>
                        </a:defRPr>
                      </a:lvl6pPr>
                      <a:lvl7pPr marL="2742103" algn="l" defTabSz="914034" rtl="0" eaLnBrk="1" latinLnBrk="0" hangingPunct="1">
                        <a:defRPr sz="1799" kern="1200">
                          <a:solidFill>
                            <a:schemeClr val="dk1"/>
                          </a:solidFill>
                          <a:latin typeface="Arial"/>
                          <a:ea typeface="微软雅黑"/>
                          <a:cs typeface="宋体"/>
                        </a:defRPr>
                      </a:lvl7pPr>
                      <a:lvl8pPr marL="3199120" algn="l" defTabSz="914034" rtl="0" eaLnBrk="1" latinLnBrk="0" hangingPunct="1">
                        <a:defRPr sz="1799" kern="1200">
                          <a:solidFill>
                            <a:schemeClr val="dk1"/>
                          </a:solidFill>
                          <a:latin typeface="Arial"/>
                          <a:ea typeface="微软雅黑"/>
                          <a:cs typeface="宋体"/>
                        </a:defRPr>
                      </a:lvl8pPr>
                      <a:lvl9pPr marL="3656137" algn="l" defTabSz="914034" rtl="0" eaLnBrk="1" latinLnBrk="0" hangingPunct="1">
                        <a:defRPr sz="1799" kern="1200">
                          <a:solidFill>
                            <a:schemeClr val="dk1"/>
                          </a:solidFill>
                          <a:latin typeface="Arial"/>
                          <a:ea typeface="微软雅黑"/>
                          <a:cs typeface="宋体"/>
                        </a:defRPr>
                      </a:lvl9pPr>
                    </a:lstStyle>
                    <a:p>
                      <a:pPr algn="ctr" fontAlgn="ct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gridSpan="3">
                  <a:txBody>
                    <a:bodyPr/>
                    <a:lstStyle/>
                    <a:p>
                      <a:pPr algn="ctr" fontAlgn="ctr"/>
                      <a:r>
                        <a:rPr lang="en-US" sz="1200" b="0" dirty="0">
                          <a:solidFill>
                            <a:schemeClr val="tx1"/>
                          </a:solidFill>
                          <a:latin typeface="Huawei Sans" panose="020C0503030203020204" pitchFamily="34" charset="0"/>
                        </a:rPr>
                        <a:t>Padding</a:t>
                      </a:r>
                    </a:p>
                    <a:p>
                      <a:pPr algn="ctr" fontAlgn="ctr"/>
                      <a:r>
                        <a:rPr lang="en-US" sz="1200" b="0" dirty="0">
                          <a:solidFill>
                            <a:schemeClr val="tx1"/>
                          </a:solidFill>
                          <a:latin typeface="Huawei Sans" panose="020C0503030203020204" pitchFamily="34" charset="0"/>
                        </a:rPr>
                        <a:t>(0-255 Octets)</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407625">
                <a:tc gridSpan="2">
                  <a:txBody>
                    <a:bodyPr/>
                    <a:lstStyle/>
                    <a:p>
                      <a:pPr algn="ctr" fontAlgn="ct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endParaRPr lang="zh-CN" altLang="en-US"/>
                    </a:p>
                  </a:txBody>
                  <a:tcPr/>
                </a:tc>
                <a:tc>
                  <a:txBody>
                    <a:bodyPr/>
                    <a:lstStyle/>
                    <a:p>
                      <a:pPr algn="ctr" fontAlgn="ctr"/>
                      <a:r>
                        <a:rPr lang="en-US" sz="1200" b="0" dirty="0">
                          <a:solidFill>
                            <a:schemeClr val="tx1"/>
                          </a:solidFill>
                          <a:latin typeface="Huawei Sans" panose="020C0503030203020204" pitchFamily="34" charset="0"/>
                        </a:rPr>
                        <a:t>Pad Len</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a:txBody>
                    <a:bodyPr/>
                    <a:lstStyle/>
                    <a:p>
                      <a:pPr algn="ctr" fontAlgn="ctr"/>
                      <a:r>
                        <a:rPr lang="en-US" sz="1200" b="0" dirty="0">
                          <a:solidFill>
                            <a:schemeClr val="tx1"/>
                          </a:solidFill>
                          <a:latin typeface="Huawei Sans" panose="020C0503030203020204" pitchFamily="34" charset="0"/>
                        </a:rPr>
                        <a:t>Next Header</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extLst>
                  <a:ext uri="{0D108BD9-81ED-4DB2-BD59-A6C34878D82A}">
                    <a16:rowId xmlns:a16="http://schemas.microsoft.com/office/drawing/2014/main" val="10004"/>
                  </a:ext>
                </a:extLst>
              </a:tr>
              <a:tr h="407625">
                <a:tc gridSpan="4">
                  <a:txBody>
                    <a:bodyPr/>
                    <a:lstStyle/>
                    <a:p>
                      <a:pPr algn="ctr" fontAlgn="ctr"/>
                      <a:r>
                        <a:rPr lang="en-US" sz="1200" b="0" dirty="0">
                          <a:solidFill>
                            <a:schemeClr val="tx1"/>
                          </a:solidFill>
                          <a:latin typeface="Huawei Sans" panose="020C0503030203020204" pitchFamily="34" charset="0"/>
                        </a:rPr>
                        <a:t>Authentication Data (Variable)</a:t>
                      </a:r>
                    </a:p>
                    <a:p>
                      <a:pPr algn="ctr" fontAlgn="ctr"/>
                      <a:r>
                        <a:rPr lang="en-US" sz="1200" b="0" dirty="0">
                          <a:solidFill>
                            <a:schemeClr val="tx1"/>
                          </a:solidFill>
                          <a:latin typeface="Huawei Sans" panose="020C0503030203020204" pitchFamily="34" charset="0"/>
                        </a:rPr>
                        <a:t>Integrity Check Value (ICV)</a:t>
                      </a:r>
                      <a:endParaRPr lang="en-US" altLang="zh-CN" sz="1200" b="0" i="0" u="none" strike="noStrike" dirty="0">
                        <a:solidFill>
                          <a:schemeClr val="tx1"/>
                        </a:solidFill>
                        <a:effectLst/>
                        <a:latin typeface="Huawei Sans" panose="020C0503030203020204" pitchFamily="34" charset="0"/>
                        <a:ea typeface="宋体" panose="02010600030101010101" pitchFamily="2" charset="-122"/>
                        <a:cs typeface="Arial" panose="020B0604020202020204" pitchFamily="34" charset="0"/>
                      </a:endParaRPr>
                    </a:p>
                  </a:txBody>
                  <a:tcPr marL="36000" marR="36000" marT="36000" marB="36000" anchor="ctr">
                    <a:lnL w="12700" cap="flat" cmpd="sng" algn="ctr">
                      <a:solidFill>
                        <a:srgbClr val="66CCFF"/>
                      </a:solidFill>
                      <a:prstDash val="solid"/>
                      <a:round/>
                      <a:headEnd type="none" w="med" len="med"/>
                      <a:tailEnd type="none" w="med" len="med"/>
                    </a:lnL>
                    <a:lnR w="12700" cap="flat" cmpd="sng" algn="ctr">
                      <a:solidFill>
                        <a:srgbClr val="66CCFF"/>
                      </a:solidFill>
                      <a:prstDash val="solid"/>
                      <a:round/>
                      <a:headEnd type="none" w="med" len="med"/>
                      <a:tailEnd type="none" w="med" len="med"/>
                    </a:lnR>
                    <a:lnT w="12700" cap="flat" cmpd="sng" algn="ctr">
                      <a:solidFill>
                        <a:srgbClr val="66CCFF"/>
                      </a:solidFill>
                      <a:prstDash val="solid"/>
                      <a:round/>
                      <a:headEnd type="none" w="med" len="med"/>
                      <a:tailEnd type="none" w="med" len="med"/>
                    </a:lnT>
                    <a:lnB w="12700" cap="flat" cmpd="sng" algn="ctr">
                      <a:solidFill>
                        <a:srgbClr val="66CCFF"/>
                      </a:solidFill>
                      <a:prstDash val="solid"/>
                      <a:round/>
                      <a:headEnd type="none" w="med" len="med"/>
                      <a:tailEnd type="none" w="med" len="med"/>
                    </a:lnB>
                    <a:lnTlToBr w="12700" cmpd="sng">
                      <a:noFill/>
                      <a:prstDash val="solid"/>
                    </a:lnTlToBr>
                    <a:lnBlToTr w="12700" cmpd="sng">
                      <a:noFill/>
                      <a:prstDash val="solid"/>
                    </a:lnBlToTr>
                    <a:solidFill>
                      <a:srgbClr val="F4FBFE"/>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cxnSp>
        <p:nvCxnSpPr>
          <p:cNvPr id="18" name="Straight Connector 17"/>
          <p:cNvCxnSpPr/>
          <p:nvPr/>
        </p:nvCxnSpPr>
        <p:spPr bwMode="gray">
          <a:xfrm>
            <a:off x="6105647" y="5862586"/>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10092421" y="5862586"/>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flipH="1">
            <a:off x="6105647" y="5934594"/>
            <a:ext cx="398677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gray">
          <a:xfrm>
            <a:off x="7843194" y="5918143"/>
            <a:ext cx="654346" cy="276999"/>
          </a:xfrm>
          <a:prstGeom prst="rect">
            <a:avLst/>
          </a:prstGeom>
          <a:noFill/>
        </p:spPr>
        <p:txBody>
          <a:bodyPr wrap="none" rtlCol="0">
            <a:spAutoFit/>
          </a:bodyPr>
          <a:lstStyle/>
          <a:p>
            <a:pPr fontAlgn="ctr"/>
            <a:r>
              <a:rPr lang="en-US" sz="1200" dirty="0">
                <a:latin typeface="Huawei Sans" panose="020C0503030203020204" pitchFamily="34" charset="0"/>
              </a:rPr>
              <a:t>32 bits</a:t>
            </a:r>
            <a:endParaRPr lang="en-US" altLang="zh-CN" sz="1200" dirty="0">
              <a:latin typeface="Huawei Sans" panose="020C0503030203020204" pitchFamily="34" charset="0"/>
              <a:ea typeface="方正兰亭黑简体" panose="02000000000000000000" pitchFamily="2" charset="-122"/>
            </a:endParaRPr>
          </a:p>
        </p:txBody>
      </p:sp>
      <p:cxnSp>
        <p:nvCxnSpPr>
          <p:cNvPr id="22" name="Straight Connector 21"/>
          <p:cNvCxnSpPr/>
          <p:nvPr/>
        </p:nvCxnSpPr>
        <p:spPr bwMode="gray">
          <a:xfrm flipH="1">
            <a:off x="10111764" y="3373194"/>
            <a:ext cx="10581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flipH="1">
            <a:off x="10111764" y="4187323"/>
            <a:ext cx="95278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flipH="1">
            <a:off x="10111764" y="5374761"/>
            <a:ext cx="105814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flipH="1">
            <a:off x="10111764" y="5811561"/>
            <a:ext cx="4127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bwMode="gray">
          <a:xfrm>
            <a:off x="10188367" y="3409198"/>
            <a:ext cx="0" cy="74212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 Box 26"/>
          <p:cNvSpPr txBox="1">
            <a:spLocks noChangeArrowheads="1"/>
          </p:cNvSpPr>
          <p:nvPr/>
        </p:nvSpPr>
        <p:spPr bwMode="gray">
          <a:xfrm>
            <a:off x="10128448" y="3549458"/>
            <a:ext cx="695901" cy="461600"/>
          </a:xfrm>
          <a:prstGeom prst="rect">
            <a:avLst/>
          </a:prstGeom>
          <a:noFill/>
          <a:ln w="9525">
            <a:noFill/>
            <a:miter lim="800000"/>
            <a:headEnd/>
            <a:tailEnd/>
          </a:ln>
        </p:spPr>
        <p:txBody>
          <a:bodyPr wrap="none" lIns="91379" tIns="45688" rIns="91379" bIns="45688">
            <a:spAutoFit/>
          </a:bodyPr>
          <a:lstStyle/>
          <a:p>
            <a:pPr algn="ctr" eaLnBrk="1" fontAlgn="ctr" hangingPunct="1"/>
            <a:r>
              <a:rPr lang="en-US" sz="1200" dirty="0">
                <a:latin typeface="Huawei Sans" panose="020C0503030203020204" pitchFamily="34" charset="0"/>
              </a:rPr>
              <a:t>ESP</a:t>
            </a:r>
          </a:p>
          <a:p>
            <a:pPr algn="ctr" eaLnBrk="1" fontAlgn="ctr" hangingPunct="1"/>
            <a:r>
              <a:rPr lang="en-US" sz="1200" dirty="0">
                <a:latin typeface="Huawei Sans" panose="020C0503030203020204" pitchFamily="34" charset="0"/>
              </a:rPr>
              <a:t>Header</a:t>
            </a:r>
            <a:endParaRPr kumimoji="1" lang="en-US" altLang="zh-CN" sz="1200" dirty="0">
              <a:latin typeface="Huawei Sans" panose="020C0503030203020204" pitchFamily="34" charset="0"/>
              <a:ea typeface="方正兰亭黑简体" panose="02000000000000000000" pitchFamily="2" charset="-122"/>
            </a:endParaRPr>
          </a:p>
        </p:txBody>
      </p:sp>
      <p:cxnSp>
        <p:nvCxnSpPr>
          <p:cNvPr id="33" name="Straight Arrow Connector 32"/>
          <p:cNvCxnSpPr/>
          <p:nvPr/>
        </p:nvCxnSpPr>
        <p:spPr bwMode="gray">
          <a:xfrm>
            <a:off x="10740516" y="4222858"/>
            <a:ext cx="0" cy="111612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gray">
          <a:xfrm flipH="1">
            <a:off x="10111764" y="4596861"/>
            <a:ext cx="4127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bwMode="gray">
          <a:xfrm>
            <a:off x="10189362" y="4596861"/>
            <a:ext cx="0" cy="742121"/>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 Box 26"/>
          <p:cNvSpPr txBox="1">
            <a:spLocks noChangeArrowheads="1"/>
          </p:cNvSpPr>
          <p:nvPr/>
        </p:nvSpPr>
        <p:spPr bwMode="gray">
          <a:xfrm>
            <a:off x="10138447" y="4750278"/>
            <a:ext cx="633384" cy="461600"/>
          </a:xfrm>
          <a:prstGeom prst="rect">
            <a:avLst/>
          </a:prstGeom>
          <a:noFill/>
          <a:ln w="9525">
            <a:noFill/>
            <a:miter lim="800000"/>
            <a:headEnd/>
            <a:tailEnd/>
          </a:ln>
        </p:spPr>
        <p:txBody>
          <a:bodyPr wrap="none" lIns="91379" tIns="45688" rIns="91379" bIns="45688">
            <a:spAutoFit/>
          </a:bodyPr>
          <a:lstStyle/>
          <a:p>
            <a:pPr algn="ctr" eaLnBrk="1" fontAlgn="ctr" hangingPunct="1"/>
            <a:r>
              <a:rPr lang="en-US" sz="1200" dirty="0">
                <a:latin typeface="Huawei Sans" panose="020C0503030203020204" pitchFamily="34" charset="0"/>
              </a:rPr>
              <a:t>ESP</a:t>
            </a:r>
          </a:p>
          <a:p>
            <a:pPr algn="ctr" eaLnBrk="1" fontAlgn="ctr" hangingPunct="1"/>
            <a:r>
              <a:rPr lang="en-US" sz="1200" dirty="0">
                <a:latin typeface="Huawei Sans" panose="020C0503030203020204" pitchFamily="34" charset="0"/>
              </a:rPr>
              <a:t>Trailer</a:t>
            </a:r>
            <a:endParaRPr kumimoji="1" lang="en-US" altLang="zh-CN" sz="1200" dirty="0">
              <a:latin typeface="Huawei Sans" panose="020C0503030203020204" pitchFamily="34" charset="0"/>
              <a:ea typeface="方正兰亭黑简体" panose="02000000000000000000" pitchFamily="2" charset="-122"/>
            </a:endParaRPr>
          </a:p>
        </p:txBody>
      </p:sp>
      <p:sp>
        <p:nvSpPr>
          <p:cNvPr id="38" name="Text Box 26"/>
          <p:cNvSpPr txBox="1">
            <a:spLocks noChangeArrowheads="1"/>
          </p:cNvSpPr>
          <p:nvPr/>
        </p:nvSpPr>
        <p:spPr bwMode="gray">
          <a:xfrm rot="16200000">
            <a:off x="10388884" y="4621508"/>
            <a:ext cx="877040" cy="276934"/>
          </a:xfrm>
          <a:prstGeom prst="rect">
            <a:avLst/>
          </a:prstGeom>
          <a:noFill/>
          <a:ln w="9525">
            <a:noFill/>
            <a:miter lim="800000"/>
            <a:headEnd/>
            <a:tailEnd/>
          </a:ln>
        </p:spPr>
        <p:txBody>
          <a:bodyPr wrap="none" lIns="91379" tIns="45688" rIns="91379" bIns="45688">
            <a:spAutoFit/>
          </a:bodyPr>
          <a:lstStyle/>
          <a:p>
            <a:pPr algn="ctr" eaLnBrk="1" fontAlgn="ctr" hangingPunct="1"/>
            <a:r>
              <a:rPr lang="en-US" sz="1200" dirty="0">
                <a:latin typeface="Huawei Sans" panose="020C0503030203020204" pitchFamily="34" charset="0"/>
              </a:rPr>
              <a:t>Encrypted</a:t>
            </a:r>
            <a:endParaRPr kumimoji="1" lang="en-US" altLang="zh-CN" sz="1200" dirty="0">
              <a:latin typeface="Huawei Sans" panose="020C0503030203020204" pitchFamily="34" charset="0"/>
              <a:ea typeface="方正兰亭黑简体" panose="02000000000000000000" pitchFamily="2" charset="-122"/>
            </a:endParaRPr>
          </a:p>
        </p:txBody>
      </p:sp>
      <p:sp>
        <p:nvSpPr>
          <p:cNvPr id="39" name="Text Box 26"/>
          <p:cNvSpPr txBox="1">
            <a:spLocks noChangeArrowheads="1"/>
          </p:cNvSpPr>
          <p:nvPr/>
        </p:nvSpPr>
        <p:spPr bwMode="gray">
          <a:xfrm>
            <a:off x="10055334" y="5359882"/>
            <a:ext cx="1215274" cy="461600"/>
          </a:xfrm>
          <a:prstGeom prst="rect">
            <a:avLst/>
          </a:prstGeom>
          <a:noFill/>
          <a:ln w="9525">
            <a:noFill/>
            <a:miter lim="800000"/>
            <a:headEnd/>
            <a:tailEnd/>
          </a:ln>
        </p:spPr>
        <p:txBody>
          <a:bodyPr wrap="none" lIns="91379" tIns="45688" rIns="91379" bIns="45688">
            <a:spAutoFit/>
          </a:bodyPr>
          <a:lstStyle/>
          <a:p>
            <a:pPr algn="ctr" eaLnBrk="1" fontAlgn="ctr" hangingPunct="1"/>
            <a:r>
              <a:rPr lang="en-US" sz="1200" dirty="0">
                <a:latin typeface="Huawei Sans" panose="020C0503030203020204" pitchFamily="34" charset="0"/>
              </a:rPr>
              <a:t>ESP</a:t>
            </a:r>
          </a:p>
          <a:p>
            <a:pPr algn="ctr" eaLnBrk="1" fontAlgn="ctr" hangingPunct="1"/>
            <a:r>
              <a:rPr lang="en-US" sz="1200" dirty="0">
                <a:latin typeface="Huawei Sans" panose="020C0503030203020204" pitchFamily="34" charset="0"/>
              </a:rPr>
              <a:t>Authentication</a:t>
            </a:r>
            <a:endParaRPr kumimoji="1" lang="en-US" altLang="zh-CN" sz="1200" dirty="0">
              <a:latin typeface="Huawei Sans" panose="020C0503030203020204" pitchFamily="34" charset="0"/>
              <a:ea typeface="方正兰亭黑简体" panose="02000000000000000000" pitchFamily="2" charset="-122"/>
            </a:endParaRPr>
          </a:p>
        </p:txBody>
      </p:sp>
      <p:cxnSp>
        <p:nvCxnSpPr>
          <p:cNvPr id="40" name="Straight Arrow Connector 39"/>
          <p:cNvCxnSpPr/>
          <p:nvPr/>
        </p:nvCxnSpPr>
        <p:spPr bwMode="gray">
          <a:xfrm>
            <a:off x="11071068" y="3373194"/>
            <a:ext cx="0" cy="200156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 Box 26"/>
          <p:cNvSpPr txBox="1">
            <a:spLocks noChangeArrowheads="1"/>
          </p:cNvSpPr>
          <p:nvPr/>
        </p:nvSpPr>
        <p:spPr bwMode="gray">
          <a:xfrm rot="16200000">
            <a:off x="10559378" y="4344204"/>
            <a:ext cx="1215274" cy="276934"/>
          </a:xfrm>
          <a:prstGeom prst="rect">
            <a:avLst/>
          </a:prstGeom>
          <a:noFill/>
          <a:ln w="9525">
            <a:noFill/>
            <a:miter lim="800000"/>
            <a:headEnd/>
            <a:tailEnd/>
          </a:ln>
        </p:spPr>
        <p:txBody>
          <a:bodyPr wrap="none" lIns="91379" tIns="45688" rIns="91379" bIns="45688">
            <a:spAutoFit/>
          </a:bodyPr>
          <a:lstStyle/>
          <a:p>
            <a:pPr algn="ctr" eaLnBrk="1" fontAlgn="ctr" hangingPunct="1"/>
            <a:r>
              <a:rPr lang="en-US" sz="1200" dirty="0">
                <a:latin typeface="Huawei Sans" panose="020C0503030203020204" pitchFamily="34" charset="0"/>
              </a:rPr>
              <a:t>Authentication</a:t>
            </a:r>
            <a:endParaRPr kumimoji="1" lang="en-US" altLang="zh-CN" sz="12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00640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Encapsulation Modes</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IPsec encapsulation is a process of adding AH or ESP fields to original IP packets for packet authentication and encryption. This process is implemented in transport or tunnel mode.</a:t>
            </a:r>
            <a:endParaRPr lang="en-US" altLang="zh-CN" sz="1600" dirty="0">
              <a:latin typeface="Huawei Sans" panose="020C0503030203020204" pitchFamily="34" charset="0"/>
            </a:endParaRPr>
          </a:p>
          <a:p>
            <a:pPr algn="l"/>
            <a:r>
              <a:rPr lang="en-US" sz="1600" dirty="0">
                <a:latin typeface="Huawei Sans" panose="020C0503030203020204" pitchFamily="34" charset="0"/>
              </a:rPr>
              <a:t>On the live network, the tunnel mode is often used for encapsulation.</a:t>
            </a:r>
          </a:p>
        </p:txBody>
      </p:sp>
      <p:sp>
        <p:nvSpPr>
          <p:cNvPr id="4" name="圆角矩形 75"/>
          <p:cNvSpPr/>
          <p:nvPr/>
        </p:nvSpPr>
        <p:spPr bwMode="gray">
          <a:xfrm>
            <a:off x="613634" y="2384884"/>
            <a:ext cx="5590378"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Tunnel mode</a:t>
            </a:r>
          </a:p>
        </p:txBody>
      </p:sp>
      <p:sp>
        <p:nvSpPr>
          <p:cNvPr id="5" name="圆角矩形 75"/>
          <p:cNvSpPr/>
          <p:nvPr/>
        </p:nvSpPr>
        <p:spPr bwMode="gray">
          <a:xfrm>
            <a:off x="613634" y="2819170"/>
            <a:ext cx="5590378" cy="33461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6" name="圆角矩形 75"/>
          <p:cNvSpPr/>
          <p:nvPr/>
        </p:nvSpPr>
        <p:spPr bwMode="gray">
          <a:xfrm>
            <a:off x="6226730" y="2384884"/>
            <a:ext cx="5417285"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Transport mode</a:t>
            </a:r>
          </a:p>
        </p:txBody>
      </p:sp>
      <p:sp>
        <p:nvSpPr>
          <p:cNvPr id="7" name="圆角矩形 75"/>
          <p:cNvSpPr/>
          <p:nvPr/>
        </p:nvSpPr>
        <p:spPr bwMode="gray">
          <a:xfrm>
            <a:off x="6226730" y="2819170"/>
            <a:ext cx="5417285" cy="33461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graphicFrame>
        <p:nvGraphicFramePr>
          <p:cNvPr id="8" name="Table 7"/>
          <p:cNvGraphicFramePr>
            <a:graphicFrameLocks noGrp="1"/>
          </p:cNvGraphicFramePr>
          <p:nvPr>
            <p:extLst>
              <p:ext uri="{D42A27DB-BD31-4B8C-83A1-F6EECF244321}">
                <p14:modId xmlns:p14="http://schemas.microsoft.com/office/powerpoint/2010/main" val="4126385186"/>
              </p:ext>
            </p:extLst>
          </p:nvPr>
        </p:nvGraphicFramePr>
        <p:xfrm>
          <a:off x="6821802" y="2927203"/>
          <a:ext cx="2736305" cy="457200"/>
        </p:xfrm>
        <a:graphic>
          <a:graphicData uri="http://schemas.openxmlformats.org/drawingml/2006/table">
            <a:tbl>
              <a:tblPr firstRow="1" bandRow="1">
                <a:tableStyleId>{5C22544A-7EE6-4342-B048-85BDC9FD1C3A}</a:tableStyleId>
              </a:tblPr>
              <a:tblGrid>
                <a:gridCol w="746265">
                  <a:extLst>
                    <a:ext uri="{9D8B030D-6E8A-4147-A177-3AD203B41FA5}">
                      <a16:colId xmlns:a16="http://schemas.microsoft.com/office/drawing/2014/main" val="20000"/>
                    </a:ext>
                  </a:extLst>
                </a:gridCol>
                <a:gridCol w="710729">
                  <a:extLst>
                    <a:ext uri="{9D8B030D-6E8A-4147-A177-3AD203B41FA5}">
                      <a16:colId xmlns:a16="http://schemas.microsoft.com/office/drawing/2014/main" val="20001"/>
                    </a:ext>
                  </a:extLst>
                </a:gridCol>
                <a:gridCol w="1279311">
                  <a:extLst>
                    <a:ext uri="{9D8B030D-6E8A-4147-A177-3AD203B41FA5}">
                      <a16:colId xmlns:a16="http://schemas.microsoft.com/office/drawing/2014/main" val="20002"/>
                    </a:ext>
                  </a:extLst>
                </a:gridCol>
              </a:tblGrid>
              <a:tr h="370840">
                <a:tc>
                  <a:txBody>
                    <a:bodyPr/>
                    <a:lstStyle/>
                    <a:p>
                      <a:pPr algn="ctr" fontAlgn="ctr"/>
                      <a:r>
                        <a:rPr lang="en-US" sz="1200" b="0" dirty="0">
                          <a:latin typeface="Huawei Sans" panose="020C0503030203020204" pitchFamily="34" charset="0"/>
                        </a:rPr>
                        <a:t>IP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AH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tx1"/>
                          </a:solidFill>
                          <a:latin typeface="Huawei Sans" panose="020C0503030203020204" pitchFamily="34" charset="0"/>
                        </a:rPr>
                        <a:t>Data</a:t>
                      </a:r>
                      <a:endParaRPr lang="en-US" altLang="zh-CN" sz="1200" b="0" dirty="0">
                        <a:solidFill>
                          <a:schemeClr val="tx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36760126"/>
              </p:ext>
            </p:extLst>
          </p:nvPr>
        </p:nvGraphicFramePr>
        <p:xfrm>
          <a:off x="6821802" y="3787851"/>
          <a:ext cx="4356484" cy="457200"/>
        </p:xfrm>
        <a:graphic>
          <a:graphicData uri="http://schemas.openxmlformats.org/drawingml/2006/table">
            <a:tbl>
              <a:tblPr firstRow="1" bandRow="1">
                <a:tableStyleId>{5C22544A-7EE6-4342-B048-85BDC9FD1C3A}</a:tableStyleId>
              </a:tblPr>
              <a:tblGrid>
                <a:gridCol w="75608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260140">
                  <a:extLst>
                    <a:ext uri="{9D8B030D-6E8A-4147-A177-3AD203B41FA5}">
                      <a16:colId xmlns:a16="http://schemas.microsoft.com/office/drawing/2014/main" val="20002"/>
                    </a:ext>
                  </a:extLst>
                </a:gridCol>
                <a:gridCol w="684076">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tblGrid>
              <a:tr h="370840">
                <a:tc>
                  <a:txBody>
                    <a:bodyPr/>
                    <a:lstStyle/>
                    <a:p>
                      <a:pPr algn="ctr" fontAlgn="ctr"/>
                      <a:r>
                        <a:rPr lang="en-US" sz="1200" b="0" dirty="0">
                          <a:latin typeface="Huawei Sans" panose="020C0503030203020204" pitchFamily="34" charset="0"/>
                        </a:rPr>
                        <a:t>IP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ESP</a:t>
                      </a:r>
                    </a:p>
                    <a:p>
                      <a:pPr algn="ctr" fontAlgn="ctr"/>
                      <a:r>
                        <a:rPr lang="en-US" sz="1200" b="0" dirty="0">
                          <a:latin typeface="Huawei Sans" panose="020C0503030203020204" pitchFamily="34" charset="0"/>
                        </a:rPr>
                        <a:t>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tx1"/>
                          </a:solidFill>
                          <a:latin typeface="Huawei Sans" panose="020C0503030203020204" pitchFamily="34" charset="0"/>
                        </a:rPr>
                        <a:t>Data</a:t>
                      </a:r>
                      <a:endParaRPr lang="en-US" altLang="zh-CN" sz="1200" b="0" dirty="0">
                        <a:solidFill>
                          <a:schemeClr val="tx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chemeClr val="bg1">
                        <a:lumMod val="85000"/>
                      </a:schemeClr>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a:solidFill>
                            <a:schemeClr val="bg1"/>
                          </a:solidFill>
                          <a:latin typeface="Huawei Sans" panose="020C0503030203020204" pitchFamily="34" charset="0"/>
                        </a:rPr>
                        <a:t>Trailer</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err="1">
                          <a:solidFill>
                            <a:schemeClr val="bg1"/>
                          </a:solidFill>
                          <a:latin typeface="Huawei Sans" panose="020C0503030203020204" pitchFamily="34" charset="0"/>
                        </a:rPr>
                        <a:t>Auth</a:t>
                      </a:r>
                      <a:r>
                        <a:rPr lang="en-US" sz="1200" b="0" dirty="0">
                          <a:solidFill>
                            <a:schemeClr val="bg1"/>
                          </a:solidFill>
                          <a:latin typeface="Huawei Sans" panose="020C0503030203020204" pitchFamily="34" charset="0"/>
                        </a:rPr>
                        <a:t> data</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98281062"/>
              </p:ext>
            </p:extLst>
          </p:nvPr>
        </p:nvGraphicFramePr>
        <p:xfrm>
          <a:off x="6821802" y="4858843"/>
          <a:ext cx="4752529" cy="45720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17403">
                  <a:extLst>
                    <a:ext uri="{9D8B030D-6E8A-4147-A177-3AD203B41FA5}">
                      <a16:colId xmlns:a16="http://schemas.microsoft.com/office/drawing/2014/main" val="20002"/>
                    </a:ext>
                  </a:extLst>
                </a:gridCol>
                <a:gridCol w="1078202">
                  <a:extLst>
                    <a:ext uri="{9D8B030D-6E8A-4147-A177-3AD203B41FA5}">
                      <a16:colId xmlns:a16="http://schemas.microsoft.com/office/drawing/2014/main" val="20003"/>
                    </a:ext>
                  </a:extLst>
                </a:gridCol>
                <a:gridCol w="640412">
                  <a:extLst>
                    <a:ext uri="{9D8B030D-6E8A-4147-A177-3AD203B41FA5}">
                      <a16:colId xmlns:a16="http://schemas.microsoft.com/office/drawing/2014/main" val="20004"/>
                    </a:ext>
                  </a:extLst>
                </a:gridCol>
                <a:gridCol w="876352">
                  <a:extLst>
                    <a:ext uri="{9D8B030D-6E8A-4147-A177-3AD203B41FA5}">
                      <a16:colId xmlns:a16="http://schemas.microsoft.com/office/drawing/2014/main" val="20005"/>
                    </a:ext>
                  </a:extLst>
                </a:gridCol>
              </a:tblGrid>
              <a:tr h="370840">
                <a:tc>
                  <a:txBody>
                    <a:bodyPr/>
                    <a:lstStyle/>
                    <a:p>
                      <a:pPr algn="ctr" fontAlgn="ctr"/>
                      <a:r>
                        <a:rPr lang="en-US" sz="1200" b="0" dirty="0">
                          <a:latin typeface="Huawei Sans" panose="020C0503030203020204" pitchFamily="34" charset="0"/>
                        </a:rPr>
                        <a:t>IP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AH</a:t>
                      </a:r>
                    </a:p>
                    <a:p>
                      <a:pPr algn="ctr" fontAlgn="ctr"/>
                      <a:r>
                        <a:rPr lang="en-US" sz="1200" b="0" dirty="0">
                          <a:latin typeface="Huawei Sans" panose="020C0503030203020204" pitchFamily="34" charset="0"/>
                        </a:rPr>
                        <a:t>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ESP</a:t>
                      </a:r>
                    </a:p>
                    <a:p>
                      <a:pPr algn="ctr" fontAlgn="ctr"/>
                      <a:r>
                        <a:rPr lang="en-US" sz="1200" b="0" dirty="0">
                          <a:latin typeface="Huawei Sans" panose="020C0503030203020204" pitchFamily="34" charset="0"/>
                        </a:rPr>
                        <a:t>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tx1"/>
                          </a:solidFill>
                          <a:latin typeface="Huawei Sans" panose="020C0503030203020204" pitchFamily="34" charset="0"/>
                        </a:rPr>
                        <a:t>Data</a:t>
                      </a:r>
                      <a:endParaRPr lang="en-US" altLang="zh-CN" sz="1200" b="0" dirty="0">
                        <a:solidFill>
                          <a:schemeClr val="tx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chemeClr val="bg1">
                        <a:lumMod val="85000"/>
                      </a:schemeClr>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a:solidFill>
                            <a:schemeClr val="bg1"/>
                          </a:solidFill>
                          <a:latin typeface="Huawei Sans" panose="020C0503030203020204" pitchFamily="34" charset="0"/>
                        </a:rPr>
                        <a:t>Trailer</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err="1">
                          <a:solidFill>
                            <a:schemeClr val="bg1"/>
                          </a:solidFill>
                          <a:latin typeface="Huawei Sans" panose="020C0503030203020204" pitchFamily="34" charset="0"/>
                        </a:rPr>
                        <a:t>Auth</a:t>
                      </a:r>
                      <a:r>
                        <a:rPr lang="en-US" sz="1200" b="0" dirty="0">
                          <a:solidFill>
                            <a:schemeClr val="bg1"/>
                          </a:solidFill>
                          <a:latin typeface="Huawei Sans" panose="020C0503030203020204" pitchFamily="34" charset="0"/>
                        </a:rPr>
                        <a:t> data</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extLst>
                  <a:ext uri="{0D108BD9-81ED-4DB2-BD59-A6C34878D82A}">
                    <a16:rowId xmlns:a16="http://schemas.microsoft.com/office/drawing/2014/main" val="10000"/>
                  </a:ext>
                </a:extLst>
              </a:tr>
            </a:tbl>
          </a:graphicData>
        </a:graphic>
      </p:graphicFrame>
      <p:sp>
        <p:nvSpPr>
          <p:cNvPr id="11" name="TextBox 10"/>
          <p:cNvSpPr txBox="1"/>
          <p:nvPr/>
        </p:nvSpPr>
        <p:spPr bwMode="gray">
          <a:xfrm>
            <a:off x="6500941" y="3023292"/>
            <a:ext cx="402674" cy="276999"/>
          </a:xfrm>
          <a:prstGeom prst="rect">
            <a:avLst/>
          </a:prstGeom>
          <a:noFill/>
        </p:spPr>
        <p:txBody>
          <a:bodyPr wrap="none" rtlCol="0">
            <a:spAutoFit/>
          </a:bodyPr>
          <a:lstStyle/>
          <a:p>
            <a:pPr fontAlgn="ctr"/>
            <a:r>
              <a:rPr lang="en-US" sz="1200" dirty="0">
                <a:latin typeface="Huawei Sans" panose="020C0503030203020204" pitchFamily="34" charset="0"/>
              </a:rPr>
              <a:t>AH</a:t>
            </a:r>
            <a:endParaRPr lang="en-US" altLang="zh-CN" sz="1200" dirty="0">
              <a:latin typeface="Huawei Sans" panose="020C0503030203020204" pitchFamily="34" charset="0"/>
              <a:ea typeface="方正兰亭黑简体" panose="02000000000000000000" pitchFamily="2" charset="-122"/>
            </a:endParaRPr>
          </a:p>
        </p:txBody>
      </p:sp>
      <p:sp>
        <p:nvSpPr>
          <p:cNvPr id="12" name="TextBox 11"/>
          <p:cNvSpPr txBox="1"/>
          <p:nvPr/>
        </p:nvSpPr>
        <p:spPr bwMode="gray">
          <a:xfrm>
            <a:off x="6446930" y="3877951"/>
            <a:ext cx="439544" cy="276999"/>
          </a:xfrm>
          <a:prstGeom prst="rect">
            <a:avLst/>
          </a:prstGeom>
          <a:noFill/>
        </p:spPr>
        <p:txBody>
          <a:bodyPr wrap="none" rtlCol="0">
            <a:spAutoFit/>
          </a:bodyPr>
          <a:lstStyle/>
          <a:p>
            <a:pPr fontAlgn="ctr"/>
            <a:r>
              <a:rPr lang="en-US" sz="1200" dirty="0">
                <a:latin typeface="Huawei Sans" panose="020C0503030203020204" pitchFamily="34" charset="0"/>
              </a:rPr>
              <a:t>ESP</a:t>
            </a:r>
            <a:endParaRPr lang="en-US" altLang="zh-CN" sz="1200" dirty="0">
              <a:latin typeface="Huawei Sans" panose="020C0503030203020204" pitchFamily="34" charset="0"/>
              <a:ea typeface="方正兰亭黑简体" panose="02000000000000000000" pitchFamily="2" charset="-122"/>
            </a:endParaRPr>
          </a:p>
        </p:txBody>
      </p:sp>
      <p:sp>
        <p:nvSpPr>
          <p:cNvPr id="13" name="TextBox 12"/>
          <p:cNvSpPr txBox="1"/>
          <p:nvPr/>
        </p:nvSpPr>
        <p:spPr bwMode="gray">
          <a:xfrm>
            <a:off x="6168008" y="4948943"/>
            <a:ext cx="718466" cy="276999"/>
          </a:xfrm>
          <a:prstGeom prst="rect">
            <a:avLst/>
          </a:prstGeom>
          <a:noFill/>
        </p:spPr>
        <p:txBody>
          <a:bodyPr wrap="none" rtlCol="0">
            <a:spAutoFit/>
          </a:bodyPr>
          <a:lstStyle/>
          <a:p>
            <a:pPr fontAlgn="ctr"/>
            <a:r>
              <a:rPr lang="en-US" sz="1200" dirty="0">
                <a:latin typeface="Huawei Sans" panose="020C0503030203020204" pitchFamily="34" charset="0"/>
              </a:rPr>
              <a:t>AH-ESP</a:t>
            </a:r>
            <a:endParaRPr lang="en-US" altLang="zh-CN" sz="1200" dirty="0">
              <a:latin typeface="Huawei Sans" panose="020C0503030203020204" pitchFamily="34" charset="0"/>
              <a:ea typeface="方正兰亭黑简体" panose="02000000000000000000" pitchFamily="2" charset="-122"/>
            </a:endParaRPr>
          </a:p>
        </p:txBody>
      </p:sp>
      <p:cxnSp>
        <p:nvCxnSpPr>
          <p:cNvPr id="14" name="Straight Connector 13"/>
          <p:cNvCxnSpPr/>
          <p:nvPr/>
        </p:nvCxnSpPr>
        <p:spPr bwMode="gray">
          <a:xfrm>
            <a:off x="6821802" y="3417467"/>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9572150" y="3417467"/>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flipH="1">
            <a:off x="6821802" y="3489475"/>
            <a:ext cx="273630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7555926" y="4504059"/>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10256226" y="4504059"/>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gray">
          <a:xfrm flipH="1">
            <a:off x="7555927" y="4576067"/>
            <a:ext cx="27002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8312009" y="4271927"/>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0256226" y="4271927"/>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gray">
          <a:xfrm flipH="1">
            <a:off x="8312011" y="4343935"/>
            <a:ext cx="19442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8312010" y="560937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0674336" y="560937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flipH="1">
            <a:off x="8312009" y="5681386"/>
            <a:ext cx="23623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gray">
          <a:xfrm>
            <a:off x="8996086" y="5377246"/>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gray">
          <a:xfrm>
            <a:off x="10674336" y="5377246"/>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gray">
          <a:xfrm flipH="1">
            <a:off x="8996086" y="5449254"/>
            <a:ext cx="167825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gray">
          <a:xfrm>
            <a:off x="6821803" y="584126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gray">
          <a:xfrm>
            <a:off x="11574641" y="5841268"/>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gray">
          <a:xfrm flipH="1">
            <a:off x="6821802" y="5913276"/>
            <a:ext cx="4752529"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105872018"/>
              </p:ext>
            </p:extLst>
          </p:nvPr>
        </p:nvGraphicFramePr>
        <p:xfrm>
          <a:off x="1214723" y="2954079"/>
          <a:ext cx="2736306" cy="457200"/>
        </p:xfrm>
        <a:graphic>
          <a:graphicData uri="http://schemas.openxmlformats.org/drawingml/2006/table">
            <a:tbl>
              <a:tblPr firstRow="1" bandRow="1">
                <a:tableStyleId>{5C22544A-7EE6-4342-B048-85BDC9FD1C3A}</a:tableStyleId>
              </a:tblPr>
              <a:tblGrid>
                <a:gridCol w="746265">
                  <a:extLst>
                    <a:ext uri="{9D8B030D-6E8A-4147-A177-3AD203B41FA5}">
                      <a16:colId xmlns:a16="http://schemas.microsoft.com/office/drawing/2014/main" val="20000"/>
                    </a:ext>
                  </a:extLst>
                </a:gridCol>
                <a:gridCol w="710729">
                  <a:extLst>
                    <a:ext uri="{9D8B030D-6E8A-4147-A177-3AD203B41FA5}">
                      <a16:colId xmlns:a16="http://schemas.microsoft.com/office/drawing/2014/main" val="20001"/>
                    </a:ext>
                  </a:extLst>
                </a:gridCol>
                <a:gridCol w="759987">
                  <a:extLst>
                    <a:ext uri="{9D8B030D-6E8A-4147-A177-3AD203B41FA5}">
                      <a16:colId xmlns:a16="http://schemas.microsoft.com/office/drawing/2014/main" val="20002"/>
                    </a:ext>
                  </a:extLst>
                </a:gridCol>
                <a:gridCol w="519325">
                  <a:extLst>
                    <a:ext uri="{9D8B030D-6E8A-4147-A177-3AD203B41FA5}">
                      <a16:colId xmlns:a16="http://schemas.microsoft.com/office/drawing/2014/main" val="20003"/>
                    </a:ext>
                  </a:extLst>
                </a:gridCol>
              </a:tblGrid>
              <a:tr h="370840">
                <a:tc>
                  <a:txBody>
                    <a:bodyPr/>
                    <a:lstStyle/>
                    <a:p>
                      <a:pPr algn="ctr" fontAlgn="ctr"/>
                      <a:r>
                        <a:rPr lang="en-US" sz="1200" b="0" dirty="0">
                          <a:latin typeface="Huawei Sans" panose="020C0503030203020204" pitchFamily="34" charset="0"/>
                        </a:rPr>
                        <a:t>New IP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AH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bg1"/>
                          </a:solidFill>
                          <a:latin typeface="Huawei Sans" panose="020C0503030203020204" pitchFamily="34" charset="0"/>
                        </a:rPr>
                        <a:t>Raw IP Header</a:t>
                      </a: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b="0" dirty="0">
                          <a:solidFill>
                            <a:schemeClr val="tx1"/>
                          </a:solidFill>
                          <a:latin typeface="Huawei Sans" panose="020C0503030203020204" pitchFamily="34" charset="0"/>
                        </a:rPr>
                        <a:t>Data</a:t>
                      </a:r>
                      <a:endParaRPr lang="en-US" altLang="zh-CN" sz="1200" b="0" dirty="0">
                        <a:solidFill>
                          <a:schemeClr val="tx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1810292219"/>
              </p:ext>
            </p:extLst>
          </p:nvPr>
        </p:nvGraphicFramePr>
        <p:xfrm>
          <a:off x="1214723" y="3814727"/>
          <a:ext cx="4356484" cy="457200"/>
        </p:xfrm>
        <a:graphic>
          <a:graphicData uri="http://schemas.openxmlformats.org/drawingml/2006/table">
            <a:tbl>
              <a:tblPr firstRow="1" bandRow="1">
                <a:tableStyleId>{5C22544A-7EE6-4342-B048-85BDC9FD1C3A}</a:tableStyleId>
              </a:tblPr>
              <a:tblGrid>
                <a:gridCol w="756084">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40817">
                  <a:extLst>
                    <a:ext uri="{9D8B030D-6E8A-4147-A177-3AD203B41FA5}">
                      <a16:colId xmlns:a16="http://schemas.microsoft.com/office/drawing/2014/main" val="20002"/>
                    </a:ext>
                  </a:extLst>
                </a:gridCol>
                <a:gridCol w="519323">
                  <a:extLst>
                    <a:ext uri="{9D8B030D-6E8A-4147-A177-3AD203B41FA5}">
                      <a16:colId xmlns:a16="http://schemas.microsoft.com/office/drawing/2014/main" val="20003"/>
                    </a:ext>
                  </a:extLst>
                </a:gridCol>
                <a:gridCol w="684076">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tblGrid>
              <a:tr h="370840">
                <a:tc>
                  <a:txBody>
                    <a:bodyPr/>
                    <a:lstStyle/>
                    <a:p>
                      <a:pPr algn="ctr" fontAlgn="ctr"/>
                      <a:r>
                        <a:rPr lang="en-US" sz="1200" b="0" dirty="0">
                          <a:latin typeface="Huawei Sans" panose="020C0503030203020204" pitchFamily="34" charset="0"/>
                        </a:rPr>
                        <a:t>New IP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ESP</a:t>
                      </a:r>
                    </a:p>
                    <a:p>
                      <a:pPr algn="ctr" fontAlgn="ctr"/>
                      <a:r>
                        <a:rPr lang="en-US" sz="1200" b="0" dirty="0">
                          <a:latin typeface="Huawei Sans" panose="020C0503030203020204" pitchFamily="34" charset="0"/>
                        </a:rPr>
                        <a:t>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bg1"/>
                          </a:solidFill>
                          <a:latin typeface="Huawei Sans" panose="020C0503030203020204" pitchFamily="34" charset="0"/>
                        </a:rPr>
                        <a:t>Raw IP Header</a:t>
                      </a: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b="0" dirty="0">
                          <a:solidFill>
                            <a:schemeClr val="tx1"/>
                          </a:solidFill>
                          <a:latin typeface="Huawei Sans" panose="020C0503030203020204" pitchFamily="34" charset="0"/>
                        </a:rPr>
                        <a:t>Data</a:t>
                      </a:r>
                      <a:endParaRPr lang="en-US" altLang="zh-CN" sz="1200" b="0" dirty="0">
                        <a:solidFill>
                          <a:schemeClr val="tx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chemeClr val="bg1">
                        <a:lumMod val="85000"/>
                      </a:schemeClr>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a:solidFill>
                            <a:schemeClr val="bg1"/>
                          </a:solidFill>
                          <a:latin typeface="Huawei Sans" panose="020C0503030203020204" pitchFamily="34" charset="0"/>
                        </a:rPr>
                        <a:t>Trailer</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err="1">
                          <a:solidFill>
                            <a:schemeClr val="bg1"/>
                          </a:solidFill>
                          <a:latin typeface="Huawei Sans" panose="020C0503030203020204" pitchFamily="34" charset="0"/>
                        </a:rPr>
                        <a:t>Auth</a:t>
                      </a:r>
                      <a:r>
                        <a:rPr lang="en-US" sz="1200" b="0" dirty="0">
                          <a:solidFill>
                            <a:schemeClr val="bg1"/>
                          </a:solidFill>
                          <a:latin typeface="Huawei Sans" panose="020C0503030203020204" pitchFamily="34" charset="0"/>
                        </a:rPr>
                        <a:t> data</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extLst>
                  <a:ext uri="{0D108BD9-81ED-4DB2-BD59-A6C34878D82A}">
                    <a16:rowId xmlns:a16="http://schemas.microsoft.com/office/drawing/2014/main" val="10000"/>
                  </a:ext>
                </a:extLst>
              </a:tr>
            </a:tbl>
          </a:graphicData>
        </a:graphic>
      </p:graphicFrame>
      <p:graphicFrame>
        <p:nvGraphicFramePr>
          <p:cNvPr id="50" name="Table 49"/>
          <p:cNvGraphicFramePr>
            <a:graphicFrameLocks noGrp="1"/>
          </p:cNvGraphicFramePr>
          <p:nvPr>
            <p:extLst>
              <p:ext uri="{D42A27DB-BD31-4B8C-83A1-F6EECF244321}">
                <p14:modId xmlns:p14="http://schemas.microsoft.com/office/powerpoint/2010/main" val="3813760891"/>
              </p:ext>
            </p:extLst>
          </p:nvPr>
        </p:nvGraphicFramePr>
        <p:xfrm>
          <a:off x="1214724" y="4885719"/>
          <a:ext cx="4941284" cy="457200"/>
        </p:xfrm>
        <a:graphic>
          <a:graphicData uri="http://schemas.openxmlformats.org/drawingml/2006/table">
            <a:tbl>
              <a:tblPr firstRow="1" bandRow="1">
                <a:tableStyleId>{5C22544A-7EE6-4342-B048-85BDC9FD1C3A}</a:tableStyleId>
              </a:tblPr>
              <a:tblGrid>
                <a:gridCol w="698031">
                  <a:extLst>
                    <a:ext uri="{9D8B030D-6E8A-4147-A177-3AD203B41FA5}">
                      <a16:colId xmlns:a16="http://schemas.microsoft.com/office/drawing/2014/main" val="20000"/>
                    </a:ext>
                  </a:extLst>
                </a:gridCol>
                <a:gridCol w="713152">
                  <a:extLst>
                    <a:ext uri="{9D8B030D-6E8A-4147-A177-3AD203B41FA5}">
                      <a16:colId xmlns:a16="http://schemas.microsoft.com/office/drawing/2014/main" val="20001"/>
                    </a:ext>
                  </a:extLst>
                </a:gridCol>
                <a:gridCol w="713152">
                  <a:extLst>
                    <a:ext uri="{9D8B030D-6E8A-4147-A177-3AD203B41FA5}">
                      <a16:colId xmlns:a16="http://schemas.microsoft.com/office/drawing/2014/main" val="20002"/>
                    </a:ext>
                  </a:extLst>
                </a:gridCol>
                <a:gridCol w="713152">
                  <a:extLst>
                    <a:ext uri="{9D8B030D-6E8A-4147-A177-3AD203B41FA5}">
                      <a16:colId xmlns:a16="http://schemas.microsoft.com/office/drawing/2014/main" val="20003"/>
                    </a:ext>
                  </a:extLst>
                </a:gridCol>
                <a:gridCol w="531621">
                  <a:extLst>
                    <a:ext uri="{9D8B030D-6E8A-4147-A177-3AD203B41FA5}">
                      <a16:colId xmlns:a16="http://schemas.microsoft.com/office/drawing/2014/main" val="20004"/>
                    </a:ext>
                  </a:extLst>
                </a:gridCol>
                <a:gridCol w="661294">
                  <a:extLst>
                    <a:ext uri="{9D8B030D-6E8A-4147-A177-3AD203B41FA5}">
                      <a16:colId xmlns:a16="http://schemas.microsoft.com/office/drawing/2014/main" val="20005"/>
                    </a:ext>
                  </a:extLst>
                </a:gridCol>
                <a:gridCol w="910882">
                  <a:extLst>
                    <a:ext uri="{9D8B030D-6E8A-4147-A177-3AD203B41FA5}">
                      <a16:colId xmlns:a16="http://schemas.microsoft.com/office/drawing/2014/main" val="20006"/>
                    </a:ext>
                  </a:extLst>
                </a:gridCol>
              </a:tblGrid>
              <a:tr h="370840">
                <a:tc>
                  <a:txBody>
                    <a:bodyPr/>
                    <a:lstStyle/>
                    <a:p>
                      <a:pPr algn="ctr" fontAlgn="ctr"/>
                      <a:r>
                        <a:rPr lang="en-US" sz="1200" b="0" dirty="0">
                          <a:latin typeface="Huawei Sans" panose="020C0503030203020204" pitchFamily="34" charset="0"/>
                        </a:rPr>
                        <a:t>New IP 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AH</a:t>
                      </a:r>
                    </a:p>
                    <a:p>
                      <a:pPr algn="ctr" fontAlgn="ctr"/>
                      <a:r>
                        <a:rPr lang="en-US" sz="1200" b="0" dirty="0">
                          <a:latin typeface="Huawei Sans" panose="020C0503030203020204" pitchFamily="34" charset="0"/>
                        </a:rPr>
                        <a:t>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latin typeface="Huawei Sans" panose="020C0503030203020204" pitchFamily="34" charset="0"/>
                        </a:rPr>
                        <a:t>ESP</a:t>
                      </a:r>
                    </a:p>
                    <a:p>
                      <a:pPr algn="ctr" fontAlgn="ctr"/>
                      <a:r>
                        <a:rPr lang="en-US" sz="1200" b="0" dirty="0">
                          <a:latin typeface="Huawei Sans" panose="020C0503030203020204" pitchFamily="34" charset="0"/>
                        </a:rPr>
                        <a:t>Header</a:t>
                      </a:r>
                      <a:endParaRPr lang="en-US" altLang="zh-CN" sz="1200" b="0" dirty="0">
                        <a:latin typeface="Huawei Sans" panose="020C0503030203020204" pitchFamily="34" charset="0"/>
                      </a:endParaRPr>
                    </a:p>
                  </a:txBody>
                  <a:tcP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bg1"/>
                          </a:solidFill>
                          <a:latin typeface="Huawei Sans" panose="020C0503030203020204" pitchFamily="34" charset="0"/>
                        </a:rPr>
                        <a:t>Raw IP Header</a:t>
                      </a: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b="0" dirty="0">
                          <a:solidFill>
                            <a:schemeClr val="tx1"/>
                          </a:solidFill>
                          <a:latin typeface="Huawei Sans" panose="020C0503030203020204" pitchFamily="34" charset="0"/>
                        </a:rPr>
                        <a:t>Data</a:t>
                      </a:r>
                      <a:endParaRPr lang="en-US" altLang="zh-CN" sz="1200" b="0" dirty="0">
                        <a:solidFill>
                          <a:schemeClr val="tx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chemeClr val="bg1">
                        <a:lumMod val="85000"/>
                      </a:schemeClr>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a:solidFill>
                            <a:schemeClr val="bg1"/>
                          </a:solidFill>
                          <a:latin typeface="Huawei Sans" panose="020C0503030203020204" pitchFamily="34" charset="0"/>
                        </a:rPr>
                        <a:t>Trailer</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tc>
                  <a:txBody>
                    <a:bodyPr/>
                    <a:lstStyle/>
                    <a:p>
                      <a:pPr algn="ctr" fontAlgn="ctr"/>
                      <a:r>
                        <a:rPr lang="en-US" sz="1200" b="0" dirty="0">
                          <a:solidFill>
                            <a:schemeClr val="bg1"/>
                          </a:solidFill>
                          <a:latin typeface="Huawei Sans" panose="020C0503030203020204" pitchFamily="34" charset="0"/>
                        </a:rPr>
                        <a:t>ESP</a:t>
                      </a:r>
                    </a:p>
                    <a:p>
                      <a:pPr algn="ctr" fontAlgn="ctr"/>
                      <a:r>
                        <a:rPr lang="en-US" sz="1200" b="0" dirty="0" err="1">
                          <a:solidFill>
                            <a:schemeClr val="bg1"/>
                          </a:solidFill>
                          <a:latin typeface="Huawei Sans" panose="020C0503030203020204" pitchFamily="34" charset="0"/>
                        </a:rPr>
                        <a:t>Auth</a:t>
                      </a:r>
                      <a:r>
                        <a:rPr lang="en-US" sz="1200" b="0" dirty="0">
                          <a:solidFill>
                            <a:schemeClr val="bg1"/>
                          </a:solidFill>
                          <a:latin typeface="Huawei Sans" panose="020C0503030203020204" pitchFamily="34" charset="0"/>
                        </a:rPr>
                        <a:t> data</a:t>
                      </a:r>
                      <a:endParaRPr lang="en-US" altLang="zh-CN" sz="1200" b="0" dirty="0">
                        <a:solidFill>
                          <a:schemeClr val="bg1"/>
                        </a:solidFill>
                        <a:latin typeface="Huawei Sans" panose="020C0503030203020204" pitchFamily="34" charset="0"/>
                      </a:endParaRPr>
                    </a:p>
                  </a:txBody>
                  <a:tcPr anchor="ctr">
                    <a:lnL w="12700" cap="flat" cmpd="sng" algn="ctr">
                      <a:solidFill>
                        <a:srgbClr val="BEE9EE"/>
                      </a:solidFill>
                      <a:prstDash val="solid"/>
                      <a:round/>
                      <a:headEnd type="none" w="med" len="med"/>
                      <a:tailEnd type="none" w="med" len="med"/>
                    </a:lnL>
                    <a:lnR w="12700" cap="flat" cmpd="sng" algn="ctr">
                      <a:solidFill>
                        <a:srgbClr val="BEE9EE"/>
                      </a:solidFill>
                      <a:prstDash val="solid"/>
                      <a:round/>
                      <a:headEnd type="none" w="med" len="med"/>
                      <a:tailEnd type="none" w="med" len="med"/>
                    </a:lnR>
                    <a:lnT w="12700" cap="flat" cmpd="sng" algn="ctr">
                      <a:solidFill>
                        <a:srgbClr val="BEE9EE"/>
                      </a:solidFill>
                      <a:prstDash val="solid"/>
                      <a:round/>
                      <a:headEnd type="none" w="med" len="med"/>
                      <a:tailEnd type="none" w="med" len="med"/>
                    </a:lnT>
                    <a:lnB w="12700" cap="flat" cmpd="sng" algn="ctr">
                      <a:solidFill>
                        <a:srgbClr val="BEE9EE"/>
                      </a:solidFill>
                      <a:prstDash val="solid"/>
                      <a:round/>
                      <a:headEnd type="none" w="med" len="med"/>
                      <a:tailEnd type="none" w="med" len="med"/>
                    </a:lnB>
                    <a:solidFill>
                      <a:srgbClr val="56C4D2"/>
                    </a:solidFill>
                  </a:tcPr>
                </a:tc>
                <a:extLst>
                  <a:ext uri="{0D108BD9-81ED-4DB2-BD59-A6C34878D82A}">
                    <a16:rowId xmlns:a16="http://schemas.microsoft.com/office/drawing/2014/main" val="10000"/>
                  </a:ext>
                </a:extLst>
              </a:tr>
            </a:tbl>
          </a:graphicData>
        </a:graphic>
      </p:graphicFrame>
      <p:sp>
        <p:nvSpPr>
          <p:cNvPr id="51" name="TextBox 50"/>
          <p:cNvSpPr txBox="1"/>
          <p:nvPr/>
        </p:nvSpPr>
        <p:spPr bwMode="gray">
          <a:xfrm>
            <a:off x="893862" y="3050168"/>
            <a:ext cx="402674" cy="276999"/>
          </a:xfrm>
          <a:prstGeom prst="rect">
            <a:avLst/>
          </a:prstGeom>
          <a:noFill/>
        </p:spPr>
        <p:txBody>
          <a:bodyPr wrap="none" rtlCol="0">
            <a:spAutoFit/>
          </a:bodyPr>
          <a:lstStyle/>
          <a:p>
            <a:pPr fontAlgn="ctr"/>
            <a:r>
              <a:rPr lang="en-US" sz="1200" dirty="0">
                <a:latin typeface="Huawei Sans" panose="020C0503030203020204" pitchFamily="34" charset="0"/>
              </a:rPr>
              <a:t>AH</a:t>
            </a:r>
            <a:endParaRPr lang="en-US" altLang="zh-CN" sz="1200" dirty="0">
              <a:latin typeface="Huawei Sans" panose="020C0503030203020204" pitchFamily="34" charset="0"/>
              <a:ea typeface="方正兰亭黑简体" panose="02000000000000000000" pitchFamily="2" charset="-122"/>
            </a:endParaRPr>
          </a:p>
        </p:txBody>
      </p:sp>
      <p:sp>
        <p:nvSpPr>
          <p:cNvPr id="52" name="TextBox 51"/>
          <p:cNvSpPr txBox="1"/>
          <p:nvPr/>
        </p:nvSpPr>
        <p:spPr bwMode="gray">
          <a:xfrm>
            <a:off x="839851" y="3904827"/>
            <a:ext cx="439544" cy="276999"/>
          </a:xfrm>
          <a:prstGeom prst="rect">
            <a:avLst/>
          </a:prstGeom>
          <a:noFill/>
        </p:spPr>
        <p:txBody>
          <a:bodyPr wrap="none" rtlCol="0">
            <a:spAutoFit/>
          </a:bodyPr>
          <a:lstStyle/>
          <a:p>
            <a:pPr fontAlgn="ctr"/>
            <a:r>
              <a:rPr lang="en-US" sz="1200" dirty="0">
                <a:latin typeface="Huawei Sans" panose="020C0503030203020204" pitchFamily="34" charset="0"/>
              </a:rPr>
              <a:t>ESP</a:t>
            </a:r>
            <a:endParaRPr lang="en-US" altLang="zh-CN" sz="1200" dirty="0">
              <a:latin typeface="Huawei Sans" panose="020C0503030203020204" pitchFamily="34" charset="0"/>
              <a:ea typeface="方正兰亭黑简体" panose="02000000000000000000" pitchFamily="2" charset="-122"/>
            </a:endParaRPr>
          </a:p>
        </p:txBody>
      </p:sp>
      <p:sp>
        <p:nvSpPr>
          <p:cNvPr id="53" name="TextBox 52"/>
          <p:cNvSpPr txBox="1"/>
          <p:nvPr/>
        </p:nvSpPr>
        <p:spPr bwMode="gray">
          <a:xfrm>
            <a:off x="560929" y="4975819"/>
            <a:ext cx="718466" cy="276999"/>
          </a:xfrm>
          <a:prstGeom prst="rect">
            <a:avLst/>
          </a:prstGeom>
          <a:noFill/>
        </p:spPr>
        <p:txBody>
          <a:bodyPr wrap="none" rtlCol="0">
            <a:spAutoFit/>
          </a:bodyPr>
          <a:lstStyle/>
          <a:p>
            <a:pPr fontAlgn="ctr"/>
            <a:r>
              <a:rPr lang="en-US" sz="1200" dirty="0">
                <a:latin typeface="Huawei Sans" panose="020C0503030203020204" pitchFamily="34" charset="0"/>
              </a:rPr>
              <a:t>AH-ESP</a:t>
            </a:r>
            <a:endParaRPr lang="en-US" altLang="zh-CN" sz="1200" dirty="0">
              <a:latin typeface="Huawei Sans" panose="020C0503030203020204" pitchFamily="34" charset="0"/>
              <a:ea typeface="方正兰亭黑简体" panose="02000000000000000000" pitchFamily="2" charset="-122"/>
            </a:endParaRPr>
          </a:p>
        </p:txBody>
      </p:sp>
      <p:cxnSp>
        <p:nvCxnSpPr>
          <p:cNvPr id="54" name="Straight Connector 53"/>
          <p:cNvCxnSpPr/>
          <p:nvPr/>
        </p:nvCxnSpPr>
        <p:spPr bwMode="gray">
          <a:xfrm>
            <a:off x="1214723" y="3444343"/>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gray">
          <a:xfrm>
            <a:off x="3965071" y="3444343"/>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flipH="1">
            <a:off x="1214723" y="3516351"/>
            <a:ext cx="273630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bwMode="gray">
          <a:xfrm>
            <a:off x="1940504" y="3438891"/>
            <a:ext cx="984244" cy="184666"/>
          </a:xfrm>
          <a:prstGeom prst="rect">
            <a:avLst/>
          </a:prstGeom>
          <a:solidFill>
            <a:schemeClr val="bg1"/>
          </a:solidFill>
        </p:spPr>
        <p:txBody>
          <a:bodyPr wrap="none" lIns="0" tIns="0" rIns="0" bIns="0" rtlCol="0">
            <a:spAutoFit/>
          </a:bodyPr>
          <a:lstStyle/>
          <a:p>
            <a:pPr algn="ctr" fontAlgn="ctr"/>
            <a:r>
              <a:rPr lang="en-US" sz="1200" dirty="0">
                <a:latin typeface="Huawei Sans" panose="020C0503030203020204" pitchFamily="34" charset="0"/>
              </a:rPr>
              <a:t>Authenticated</a:t>
            </a:r>
          </a:p>
        </p:txBody>
      </p:sp>
      <p:cxnSp>
        <p:nvCxnSpPr>
          <p:cNvPr id="58" name="Straight Connector 57"/>
          <p:cNvCxnSpPr/>
          <p:nvPr/>
        </p:nvCxnSpPr>
        <p:spPr bwMode="gray">
          <a:xfrm>
            <a:off x="1948847" y="4530935"/>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gray">
          <a:xfrm>
            <a:off x="4649147" y="4530935"/>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flipH="1">
            <a:off x="1948848" y="4602943"/>
            <a:ext cx="270029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bwMode="gray">
          <a:xfrm>
            <a:off x="2806875" y="4514547"/>
            <a:ext cx="984244"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Authenticated</a:t>
            </a:r>
          </a:p>
        </p:txBody>
      </p:sp>
      <p:cxnSp>
        <p:nvCxnSpPr>
          <p:cNvPr id="62" name="Straight Connector 61"/>
          <p:cNvCxnSpPr/>
          <p:nvPr/>
        </p:nvCxnSpPr>
        <p:spPr bwMode="gray">
          <a:xfrm>
            <a:off x="2704930" y="4298803"/>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4649147" y="4298803"/>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flipH="1">
            <a:off x="2704932" y="4370811"/>
            <a:ext cx="194421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bwMode="gray">
          <a:xfrm>
            <a:off x="3306022" y="4309501"/>
            <a:ext cx="692497"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Encrypted</a:t>
            </a:r>
          </a:p>
        </p:txBody>
      </p:sp>
      <p:cxnSp>
        <p:nvCxnSpPr>
          <p:cNvPr id="66" name="Straight Connector 65"/>
          <p:cNvCxnSpPr/>
          <p:nvPr/>
        </p:nvCxnSpPr>
        <p:spPr bwMode="gray">
          <a:xfrm>
            <a:off x="2639616" y="5636254"/>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5231904" y="5636254"/>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gray">
          <a:xfrm flipH="1">
            <a:off x="2639616" y="5708262"/>
            <a:ext cx="259228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bwMode="gray">
          <a:xfrm>
            <a:off x="3300169" y="5617581"/>
            <a:ext cx="1271182"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ESP authenticated</a:t>
            </a:r>
          </a:p>
        </p:txBody>
      </p:sp>
      <p:cxnSp>
        <p:nvCxnSpPr>
          <p:cNvPr id="70" name="Straight Connector 69"/>
          <p:cNvCxnSpPr/>
          <p:nvPr/>
        </p:nvCxnSpPr>
        <p:spPr bwMode="gray">
          <a:xfrm>
            <a:off x="3359696" y="5404122"/>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5231904" y="5404122"/>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gray">
          <a:xfrm flipH="1">
            <a:off x="3359696" y="5476130"/>
            <a:ext cx="187220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bwMode="gray">
          <a:xfrm>
            <a:off x="3855621" y="5378643"/>
            <a:ext cx="692497"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Encrypted</a:t>
            </a:r>
          </a:p>
        </p:txBody>
      </p:sp>
      <p:cxnSp>
        <p:nvCxnSpPr>
          <p:cNvPr id="74" name="Straight Connector 73"/>
          <p:cNvCxnSpPr/>
          <p:nvPr/>
        </p:nvCxnSpPr>
        <p:spPr bwMode="gray">
          <a:xfrm>
            <a:off x="1214724" y="5868144"/>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bwMode="gray">
          <a:xfrm>
            <a:off x="6132004" y="5868144"/>
            <a:ext cx="0" cy="1800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p:cNvCxnSpPr>
            <a:cxnSpLocks/>
          </p:cNvCxnSpPr>
          <p:nvPr/>
        </p:nvCxnSpPr>
        <p:spPr bwMode="gray">
          <a:xfrm flipH="1">
            <a:off x="1214724" y="5940152"/>
            <a:ext cx="49172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bwMode="gray">
          <a:xfrm>
            <a:off x="3056208" y="5842737"/>
            <a:ext cx="1234312"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AH authenticated</a:t>
            </a:r>
          </a:p>
        </p:txBody>
      </p:sp>
      <p:sp>
        <p:nvSpPr>
          <p:cNvPr id="82" name="TextBox 81"/>
          <p:cNvSpPr txBox="1"/>
          <p:nvPr/>
        </p:nvSpPr>
        <p:spPr bwMode="gray">
          <a:xfrm>
            <a:off x="7806643" y="3405749"/>
            <a:ext cx="984244"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Authenticated</a:t>
            </a:r>
          </a:p>
        </p:txBody>
      </p:sp>
      <p:sp>
        <p:nvSpPr>
          <p:cNvPr id="83" name="TextBox 82"/>
          <p:cNvSpPr txBox="1"/>
          <p:nvPr/>
        </p:nvSpPr>
        <p:spPr bwMode="gray">
          <a:xfrm>
            <a:off x="8413954" y="4489521"/>
            <a:ext cx="984244"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Authenticated</a:t>
            </a:r>
          </a:p>
        </p:txBody>
      </p:sp>
      <p:sp>
        <p:nvSpPr>
          <p:cNvPr id="84" name="TextBox 83"/>
          <p:cNvSpPr txBox="1"/>
          <p:nvPr/>
        </p:nvSpPr>
        <p:spPr bwMode="gray">
          <a:xfrm>
            <a:off x="8937870" y="4263972"/>
            <a:ext cx="692497"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Encrypted</a:t>
            </a:r>
          </a:p>
        </p:txBody>
      </p:sp>
      <p:sp>
        <p:nvSpPr>
          <p:cNvPr id="85" name="TextBox 84"/>
          <p:cNvSpPr txBox="1"/>
          <p:nvPr/>
        </p:nvSpPr>
        <p:spPr bwMode="gray">
          <a:xfrm>
            <a:off x="9044601" y="5569853"/>
            <a:ext cx="1271182"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ESP authenticated</a:t>
            </a:r>
          </a:p>
        </p:txBody>
      </p:sp>
      <p:sp>
        <p:nvSpPr>
          <p:cNvPr id="86" name="TextBox 85"/>
          <p:cNvSpPr txBox="1"/>
          <p:nvPr/>
        </p:nvSpPr>
        <p:spPr bwMode="gray">
          <a:xfrm>
            <a:off x="9479499" y="5349965"/>
            <a:ext cx="692497"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Encrypted</a:t>
            </a:r>
          </a:p>
        </p:txBody>
      </p:sp>
      <p:sp>
        <p:nvSpPr>
          <p:cNvPr id="87" name="TextBox 86"/>
          <p:cNvSpPr txBox="1"/>
          <p:nvPr/>
        </p:nvSpPr>
        <p:spPr bwMode="gray">
          <a:xfrm>
            <a:off x="8580910" y="5804534"/>
            <a:ext cx="1234312" cy="184666"/>
          </a:xfrm>
          <a:prstGeom prst="rect">
            <a:avLst/>
          </a:prstGeom>
          <a:solidFill>
            <a:schemeClr val="bg1"/>
          </a:solidFill>
        </p:spPr>
        <p:txBody>
          <a:bodyPr wrap="none" lIns="0" tIns="0" rIns="0" bIns="0" rtlCol="0" anchor="ctr" anchorCtr="0">
            <a:spAutoFit/>
          </a:bodyPr>
          <a:lstStyle/>
          <a:p>
            <a:pPr algn="ctr" fontAlgn="ctr"/>
            <a:r>
              <a:rPr lang="en-US" sz="1200" dirty="0">
                <a:latin typeface="Huawei Sans" panose="020C0503030203020204" pitchFamily="34" charset="0"/>
              </a:rPr>
              <a:t>AH authenticated</a:t>
            </a:r>
          </a:p>
        </p:txBody>
      </p:sp>
    </p:spTree>
    <p:extLst>
      <p:ext uri="{BB962C8B-B14F-4D97-AF65-F5344CB8AC3E}">
        <p14:creationId xmlns:p14="http://schemas.microsoft.com/office/powerpoint/2010/main" val="389714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pPr marL="447675" indent="-447675"/>
            <a:r>
              <a:rPr lang="en-US" dirty="0">
                <a:solidFill>
                  <a:schemeClr val="bg1">
                    <a:lumMod val="50000"/>
                  </a:schemeClr>
                </a:solidFill>
                <a:latin typeface="Huawei Sans" panose="020C0503030203020204" pitchFamily="34" charset="0"/>
              </a:rPr>
              <a:t>Basic Concepts of IPsec</a:t>
            </a:r>
            <a:endParaRPr lang="en-US" altLang="zh-CN" dirty="0">
              <a:solidFill>
                <a:schemeClr val="bg1">
                  <a:lumMod val="50000"/>
                </a:schemeClr>
              </a:solidFill>
              <a:latin typeface="Huawei Sans" panose="020C0503030203020204" pitchFamily="34" charset="0"/>
            </a:endParaRPr>
          </a:p>
          <a:p>
            <a:pPr marL="447675" indent="-447675"/>
            <a:r>
              <a:rPr lang="en-US" b="1" dirty="0">
                <a:latin typeface="Huawei Sans" panose="020C0503030203020204" pitchFamily="34" charset="0"/>
              </a:rPr>
              <a:t>IPsec Fundamentals</a:t>
            </a:r>
            <a:endParaRPr lang="en-US" altLang="zh-CN" b="1" dirty="0">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Application Scenarios</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Configuration</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2296024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p:nvPr/>
        </p:nvCxnSpPr>
        <p:spPr bwMode="gray">
          <a:xfrm flipH="1">
            <a:off x="3323693" y="3228556"/>
            <a:ext cx="5812521" cy="0"/>
          </a:xfrm>
          <a:prstGeom prst="straightConnector1">
            <a:avLst/>
          </a:prstGeom>
          <a:solidFill>
            <a:schemeClr val="accent1"/>
          </a:solidFill>
          <a:ln w="12700" cap="flat" cmpd="sng" algn="ctr">
            <a:solidFill>
              <a:schemeClr val="tx1"/>
            </a:solidFill>
            <a:prstDash val="dash"/>
            <a:round/>
            <a:headEnd type="none" w="med" len="med"/>
            <a:tailEnd type="none" w="med" len="med"/>
          </a:ln>
          <a:effectLst/>
        </p:spPr>
      </p:cxnSp>
      <p:cxnSp>
        <p:nvCxnSpPr>
          <p:cNvPr id="43" name="Straight Arrow Connector 42"/>
          <p:cNvCxnSpPr/>
          <p:nvPr/>
        </p:nvCxnSpPr>
        <p:spPr bwMode="gray">
          <a:xfrm flipH="1">
            <a:off x="3323692" y="4149080"/>
            <a:ext cx="5812521" cy="0"/>
          </a:xfrm>
          <a:prstGeom prst="straightConnector1">
            <a:avLst/>
          </a:prstGeom>
          <a:solidFill>
            <a:schemeClr val="accent1"/>
          </a:solidFill>
          <a:ln w="12700" cap="flat" cmpd="sng" algn="ctr">
            <a:solidFill>
              <a:schemeClr val="tx1"/>
            </a:solidFill>
            <a:prstDash val="dash"/>
            <a:round/>
            <a:headEnd type="none" w="med" len="med"/>
            <a:tailEnd type="none" w="med" len="med"/>
          </a:ln>
          <a:effectLst/>
        </p:spPr>
      </p:cxnSp>
      <p:sp>
        <p:nvSpPr>
          <p:cNvPr id="3" name="Title 2"/>
          <p:cNvSpPr>
            <a:spLocks noGrp="1"/>
          </p:cNvSpPr>
          <p:nvPr>
            <p:ph type="title"/>
          </p:nvPr>
        </p:nvSpPr>
        <p:spPr bwMode="gray"/>
        <p:txBody>
          <a:bodyPr/>
          <a:lstStyle/>
          <a:p>
            <a:pPr fontAlgn="ctr"/>
            <a:r>
              <a:rPr lang="en-US" dirty="0">
                <a:latin typeface="Huawei Sans" panose="020C0503030203020204" pitchFamily="34" charset="0"/>
              </a:rPr>
              <a:t>IPsec Mechanism</a:t>
            </a:r>
          </a:p>
        </p:txBody>
      </p:sp>
      <p:sp>
        <p:nvSpPr>
          <p:cNvPr id="5" name="圆角矩形 75"/>
          <p:cNvSpPr/>
          <p:nvPr/>
        </p:nvSpPr>
        <p:spPr bwMode="gray">
          <a:xfrm>
            <a:off x="1235460" y="1595034"/>
            <a:ext cx="9793088" cy="45266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p:txBody>
      </p:sp>
      <p:sp>
        <p:nvSpPr>
          <p:cNvPr id="6" name="圆角矩形 75"/>
          <p:cNvSpPr/>
          <p:nvPr/>
        </p:nvSpPr>
        <p:spPr bwMode="gray">
          <a:xfrm>
            <a:off x="1235460" y="1160748"/>
            <a:ext cx="9793088"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IPsec mechanism</a:t>
            </a:r>
          </a:p>
        </p:txBody>
      </p:sp>
      <p:sp>
        <p:nvSpPr>
          <p:cNvPr id="7" name="Text Box 26"/>
          <p:cNvSpPr txBox="1">
            <a:spLocks noChangeArrowheads="1"/>
          </p:cNvSpPr>
          <p:nvPr/>
        </p:nvSpPr>
        <p:spPr bwMode="gray">
          <a:xfrm>
            <a:off x="4274499" y="1608515"/>
            <a:ext cx="942764" cy="261545"/>
          </a:xfrm>
          <a:prstGeom prst="rect">
            <a:avLst/>
          </a:prstGeom>
          <a:noFill/>
          <a:ln w="9525">
            <a:noFill/>
            <a:miter lim="800000"/>
            <a:headEnd/>
            <a:tailEnd/>
          </a:ln>
        </p:spPr>
        <p:txBody>
          <a:bodyPr wrap="none" lIns="91379" tIns="45688" rIns="91379" bIns="45688">
            <a:spAutoFit/>
          </a:bodyPr>
          <a:lstStyle/>
          <a:p>
            <a:pPr eaLnBrk="1" fontAlgn="ctr" hangingPunct="1"/>
            <a:r>
              <a:rPr lang="en-US" sz="1100" dirty="0">
                <a:latin typeface="Huawei Sans" panose="020C0503030203020204" pitchFamily="34" charset="0"/>
              </a:rPr>
              <a:t>IPsec device</a:t>
            </a:r>
          </a:p>
        </p:txBody>
      </p:sp>
      <p:pic>
        <p:nvPicPr>
          <p:cNvPr id="8" name="Picture 12" descr="E:\2016.01\1.12 扁平化图标\蓝色\AR-蓝色最新-40.png"/>
          <p:cNvPicPr>
            <a:picLocks noChangeAspect="1" noChangeArrowheads="1"/>
          </p:cNvPicPr>
          <p:nvPr/>
        </p:nvPicPr>
        <p:blipFill>
          <a:blip r:embed="rId3" cstate="print"/>
          <a:srcRect/>
          <a:stretch>
            <a:fillRect/>
          </a:stretch>
        </p:blipFill>
        <p:spPr bwMode="gray">
          <a:xfrm>
            <a:off x="4475881" y="1868317"/>
            <a:ext cx="540000" cy="441818"/>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gray">
          <a:xfrm>
            <a:off x="7489408" y="1868317"/>
            <a:ext cx="540000" cy="441818"/>
          </a:xfrm>
          <a:prstGeom prst="rect">
            <a:avLst/>
          </a:prstGeom>
          <a:noFill/>
        </p:spPr>
      </p:pic>
      <p:cxnSp>
        <p:nvCxnSpPr>
          <p:cNvPr id="10" name="Straight Connector 9"/>
          <p:cNvCxnSpPr>
            <a:stCxn id="12" idx="3"/>
            <a:endCxn id="8" idx="1"/>
          </p:cNvCxnSpPr>
          <p:nvPr/>
        </p:nvCxnSpPr>
        <p:spPr bwMode="gray">
          <a:xfrm flipV="1">
            <a:off x="3772789" y="2089226"/>
            <a:ext cx="703092"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1" name="Straight Connector 10"/>
          <p:cNvCxnSpPr>
            <a:stCxn id="9" idx="3"/>
            <a:endCxn id="13" idx="1"/>
          </p:cNvCxnSpPr>
          <p:nvPr/>
        </p:nvCxnSpPr>
        <p:spPr bwMode="gray">
          <a:xfrm flipV="1">
            <a:off x="8029408" y="2088735"/>
            <a:ext cx="677740"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12"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3232789" y="1868317"/>
            <a:ext cx="540000" cy="442800"/>
          </a:xfrm>
          <a:prstGeom prst="rect">
            <a:avLst/>
          </a:prstGeom>
        </p:spPr>
      </p:pic>
      <p:pic>
        <p:nvPicPr>
          <p:cNvPr id="13"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707148" y="1867335"/>
            <a:ext cx="540000" cy="442800"/>
          </a:xfrm>
          <a:prstGeom prst="rect">
            <a:avLst/>
          </a:prstGeom>
        </p:spPr>
      </p:pic>
      <p:sp>
        <p:nvSpPr>
          <p:cNvPr id="14" name="Can 41"/>
          <p:cNvSpPr/>
          <p:nvPr/>
        </p:nvSpPr>
        <p:spPr bwMode="gray">
          <a:xfrm rot="5400000">
            <a:off x="6134285" y="842116"/>
            <a:ext cx="236717" cy="2473527"/>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4"/>
          <p:cNvSpPr txBox="1"/>
          <p:nvPr/>
        </p:nvSpPr>
        <p:spPr bwMode="gray">
          <a:xfrm flipH="1">
            <a:off x="5751427" y="1940379"/>
            <a:ext cx="1060240" cy="261610"/>
          </a:xfrm>
          <a:prstGeom prst="rect">
            <a:avLst/>
          </a:prstGeom>
          <a:noFill/>
        </p:spPr>
        <p:txBody>
          <a:bodyPr wrap="square" rtlCol="0">
            <a:spAutoFit/>
          </a:bodyPr>
          <a:lstStyle/>
          <a:p>
            <a:pPr algn="ctr" fontAlgn="ctr"/>
            <a:r>
              <a:rPr lang="en-US" sz="1100" dirty="0">
                <a:latin typeface="Huawei Sans" panose="020C0503030203020204" pitchFamily="34" charset="0"/>
              </a:rPr>
              <a:t>IPsec tunnel</a:t>
            </a:r>
          </a:p>
        </p:txBody>
      </p:sp>
      <p:sp>
        <p:nvSpPr>
          <p:cNvPr id="16" name="Text Box 26"/>
          <p:cNvSpPr txBox="1">
            <a:spLocks noChangeArrowheads="1"/>
          </p:cNvSpPr>
          <p:nvPr/>
        </p:nvSpPr>
        <p:spPr bwMode="gray">
          <a:xfrm>
            <a:off x="7292725" y="1599599"/>
            <a:ext cx="942764" cy="261545"/>
          </a:xfrm>
          <a:prstGeom prst="rect">
            <a:avLst/>
          </a:prstGeom>
          <a:noFill/>
          <a:ln w="9525">
            <a:noFill/>
            <a:miter lim="800000"/>
            <a:headEnd/>
            <a:tailEnd/>
          </a:ln>
        </p:spPr>
        <p:txBody>
          <a:bodyPr wrap="none" lIns="91379" tIns="45688" rIns="91379" bIns="45688">
            <a:spAutoFit/>
          </a:bodyPr>
          <a:lstStyle/>
          <a:p>
            <a:pPr fontAlgn="ctr"/>
            <a:r>
              <a:rPr lang="en-US" sz="1100" dirty="0">
                <a:latin typeface="Huawei Sans" panose="020C0503030203020204" pitchFamily="34" charset="0"/>
              </a:rPr>
              <a:t>IPsec device</a:t>
            </a:r>
          </a:p>
        </p:txBody>
      </p:sp>
      <p:sp>
        <p:nvSpPr>
          <p:cNvPr id="19" name="Text Box 26"/>
          <p:cNvSpPr txBox="1">
            <a:spLocks noChangeArrowheads="1"/>
          </p:cNvSpPr>
          <p:nvPr/>
        </p:nvSpPr>
        <p:spPr bwMode="gray">
          <a:xfrm>
            <a:off x="4192797" y="2480409"/>
            <a:ext cx="803302" cy="1773285"/>
          </a:xfrm>
          <a:prstGeom prst="rect">
            <a:avLst/>
          </a:prstGeom>
          <a:solidFill>
            <a:srgbClr val="EC7061"/>
          </a:solidFill>
          <a:ln w="9525">
            <a:solidFill>
              <a:srgbClr val="EC7061"/>
            </a:solidFill>
            <a:miter lim="800000"/>
            <a:headEnd/>
            <a:tailEnd/>
          </a:ln>
        </p:spPr>
        <p:txBody>
          <a:bodyPr wrap="square" lIns="91379" tIns="45688" rIns="91379" bIns="45688" anchor="ctr">
            <a:noAutofit/>
          </a:bodyPr>
          <a:lstStyle/>
          <a:p>
            <a:pPr algn="ctr" eaLnBrk="1" fontAlgn="ctr" hangingPunct="1"/>
            <a:r>
              <a:rPr lang="en-US" sz="1100" dirty="0">
                <a:solidFill>
                  <a:schemeClr val="bg1"/>
                </a:solidFill>
                <a:latin typeface="Huawei Sans" panose="020C0503030203020204" pitchFamily="34" charset="0"/>
              </a:rPr>
              <a:t>IKE module</a:t>
            </a:r>
          </a:p>
        </p:txBody>
      </p:sp>
      <p:sp>
        <p:nvSpPr>
          <p:cNvPr id="20" name="Text Box 26"/>
          <p:cNvSpPr txBox="1">
            <a:spLocks noChangeArrowheads="1"/>
          </p:cNvSpPr>
          <p:nvPr/>
        </p:nvSpPr>
        <p:spPr bwMode="gray">
          <a:xfrm>
            <a:off x="1924485" y="4962451"/>
            <a:ext cx="692695" cy="360000"/>
          </a:xfrm>
          <a:prstGeom prst="rect">
            <a:avLst/>
          </a:prstGeom>
          <a:solidFill>
            <a:srgbClr val="FFD17D"/>
          </a:solidFill>
          <a:ln w="9525">
            <a:solidFill>
              <a:srgbClr val="FFD17D"/>
            </a:solidFill>
            <a:miter lim="800000"/>
            <a:headEnd/>
            <a:tailEnd/>
          </a:ln>
        </p:spPr>
        <p:txBody>
          <a:bodyPr wrap="square" lIns="91379" tIns="45688" rIns="91379" bIns="45688" anchor="ctr" anchorCtr="0">
            <a:noAutofit/>
          </a:bodyPr>
          <a:lstStyle/>
          <a:p>
            <a:pPr algn="ctr" eaLnBrk="1" fontAlgn="ctr" hangingPunct="1"/>
            <a:r>
              <a:rPr lang="en-US" sz="1100" dirty="0">
                <a:solidFill>
                  <a:schemeClr val="bg1"/>
                </a:solidFill>
                <a:latin typeface="Huawei Sans" panose="020C0503030203020204" pitchFamily="34" charset="0"/>
              </a:rPr>
              <a:t>User data</a:t>
            </a:r>
          </a:p>
        </p:txBody>
      </p:sp>
      <p:sp>
        <p:nvSpPr>
          <p:cNvPr id="21" name="Text Box 26"/>
          <p:cNvSpPr txBox="1">
            <a:spLocks noChangeArrowheads="1"/>
          </p:cNvSpPr>
          <p:nvPr/>
        </p:nvSpPr>
        <p:spPr bwMode="gray">
          <a:xfrm>
            <a:off x="9588388" y="4962451"/>
            <a:ext cx="692695" cy="360000"/>
          </a:xfrm>
          <a:prstGeom prst="rect">
            <a:avLst/>
          </a:prstGeom>
          <a:solidFill>
            <a:srgbClr val="FFD17D"/>
          </a:solidFill>
          <a:ln w="9525">
            <a:solidFill>
              <a:srgbClr val="FFD17D"/>
            </a:solidFill>
            <a:miter lim="800000"/>
            <a:headEnd/>
            <a:tailEnd/>
          </a:ln>
        </p:spPr>
        <p:txBody>
          <a:bodyPr wrap="square" lIns="91379" tIns="45688" rIns="91379" bIns="45688" anchor="ctr" anchorCtr="0">
            <a:noAutofit/>
          </a:bodyPr>
          <a:lstStyle/>
          <a:p>
            <a:pPr algn="ctr" eaLnBrk="1" fontAlgn="ctr" hangingPunct="1"/>
            <a:r>
              <a:rPr lang="en-US" sz="1100" dirty="0">
                <a:solidFill>
                  <a:schemeClr val="bg1"/>
                </a:solidFill>
                <a:latin typeface="Huawei Sans" panose="020C0503030203020204" pitchFamily="34" charset="0"/>
              </a:rPr>
              <a:t>User data</a:t>
            </a:r>
          </a:p>
        </p:txBody>
      </p:sp>
      <p:sp>
        <p:nvSpPr>
          <p:cNvPr id="22" name="Text Box 26"/>
          <p:cNvSpPr txBox="1">
            <a:spLocks noChangeArrowheads="1"/>
          </p:cNvSpPr>
          <p:nvPr/>
        </p:nvSpPr>
        <p:spPr bwMode="gray">
          <a:xfrm>
            <a:off x="3323693" y="4962451"/>
            <a:ext cx="1672406" cy="360000"/>
          </a:xfrm>
          <a:prstGeom prst="rect">
            <a:avLst/>
          </a:prstGeom>
          <a:solidFill>
            <a:srgbClr val="00B0F0"/>
          </a:solidFill>
          <a:ln w="9525">
            <a:solidFill>
              <a:srgbClr val="00B0F0"/>
            </a:solidFill>
            <a:miter lim="800000"/>
            <a:headEnd/>
            <a:tailEnd/>
          </a:ln>
        </p:spPr>
        <p:txBody>
          <a:bodyPr wrap="square" lIns="91379" tIns="45688" rIns="91379" bIns="45688" anchor="ctr">
            <a:noAutofit/>
          </a:bodyPr>
          <a:lstStyle/>
          <a:p>
            <a:pPr algn="ctr" fontAlgn="ctr"/>
            <a:r>
              <a:rPr lang="en-US" sz="1100" dirty="0">
                <a:solidFill>
                  <a:schemeClr val="bg1"/>
                </a:solidFill>
                <a:latin typeface="Huawei Sans" panose="020C0503030203020204" pitchFamily="34" charset="0"/>
              </a:rPr>
              <a:t>Encryption and authentication module</a:t>
            </a:r>
          </a:p>
        </p:txBody>
      </p:sp>
      <p:sp>
        <p:nvSpPr>
          <p:cNvPr id="23" name="Left-Right Arrow 22"/>
          <p:cNvSpPr/>
          <p:nvPr/>
        </p:nvSpPr>
        <p:spPr bwMode="gray">
          <a:xfrm>
            <a:off x="5039848" y="2582707"/>
            <a:ext cx="2428147" cy="450249"/>
          </a:xfrm>
          <a:prstGeom prst="leftRightArrow">
            <a:avLst/>
          </a:prstGeom>
          <a:solidFill>
            <a:srgbClr val="EC7061"/>
          </a:solidFill>
          <a:ln>
            <a:solidFill>
              <a:srgbClr val="EC7061"/>
            </a:solidFill>
          </a:ln>
        </p:spPr>
        <p:txBody>
          <a:bodyPr wrap="square" rtlCol="0" anchor="ctr">
            <a:noAutofit/>
          </a:bodyPr>
          <a:lstStyle/>
          <a:p>
            <a:pPr algn="ctr" fontAlgn="ctr"/>
            <a:r>
              <a:rPr lang="en-US" sz="900" dirty="0">
                <a:solidFill>
                  <a:schemeClr val="bg1"/>
                </a:solidFill>
                <a:latin typeface="Huawei Sans" panose="020C0503030203020204" pitchFamily="34" charset="0"/>
              </a:rPr>
              <a:t>IKE SA negotiation</a:t>
            </a:r>
          </a:p>
        </p:txBody>
      </p:sp>
      <p:sp>
        <p:nvSpPr>
          <p:cNvPr id="24" name="Left-Right Arrow 23"/>
          <p:cNvSpPr/>
          <p:nvPr/>
        </p:nvSpPr>
        <p:spPr bwMode="gray">
          <a:xfrm>
            <a:off x="5073029" y="4851420"/>
            <a:ext cx="2428147" cy="565314"/>
          </a:xfrm>
          <a:prstGeom prst="leftRightArrow">
            <a:avLst/>
          </a:prstGeom>
          <a:solidFill>
            <a:srgbClr val="FFD17D"/>
          </a:solidFill>
          <a:ln>
            <a:solidFill>
              <a:srgbClr val="FFD17D"/>
            </a:solidFill>
          </a:ln>
        </p:spPr>
        <p:txBody>
          <a:bodyPr wrap="square" rtlCol="0" anchor="ctr">
            <a:noAutofit/>
          </a:bodyPr>
          <a:lstStyle/>
          <a:p>
            <a:pPr algn="ctr" fontAlgn="ctr"/>
            <a:r>
              <a:rPr lang="en-US" sz="1100" dirty="0">
                <a:solidFill>
                  <a:schemeClr val="bg1"/>
                </a:solidFill>
                <a:latin typeface="Huawei Sans" panose="020C0503030203020204" pitchFamily="34" charset="0"/>
              </a:rPr>
              <a:t>Exchange user data</a:t>
            </a:r>
          </a:p>
        </p:txBody>
      </p:sp>
      <p:cxnSp>
        <p:nvCxnSpPr>
          <p:cNvPr id="25" name="Straight Arrow Connector 24"/>
          <p:cNvCxnSpPr>
            <a:stCxn id="20" idx="3"/>
            <a:endCxn id="22" idx="1"/>
          </p:cNvCxnSpPr>
          <p:nvPr/>
        </p:nvCxnSpPr>
        <p:spPr bwMode="gray">
          <a:xfrm>
            <a:off x="2617180" y="5142451"/>
            <a:ext cx="706513" cy="0"/>
          </a:xfrm>
          <a:prstGeom prst="straightConnector1">
            <a:avLst/>
          </a:prstGeom>
          <a:ln w="28575">
            <a:solidFill>
              <a:srgbClr val="FFD17D"/>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8" idx="3"/>
            <a:endCxn id="21" idx="1"/>
          </p:cNvCxnSpPr>
          <p:nvPr/>
        </p:nvCxnSpPr>
        <p:spPr bwMode="gray">
          <a:xfrm>
            <a:off x="9247148" y="5142451"/>
            <a:ext cx="341240" cy="0"/>
          </a:xfrm>
          <a:prstGeom prst="straightConnector1">
            <a:avLst/>
          </a:prstGeom>
          <a:ln w="28575">
            <a:solidFill>
              <a:srgbClr val="FFD17D"/>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 Box 26"/>
          <p:cNvSpPr txBox="1">
            <a:spLocks noChangeArrowheads="1"/>
          </p:cNvSpPr>
          <p:nvPr/>
        </p:nvSpPr>
        <p:spPr bwMode="gray">
          <a:xfrm>
            <a:off x="7509188" y="2479603"/>
            <a:ext cx="803302" cy="1786655"/>
          </a:xfrm>
          <a:prstGeom prst="rect">
            <a:avLst/>
          </a:prstGeom>
          <a:solidFill>
            <a:srgbClr val="EC7061"/>
          </a:solidFill>
          <a:ln w="9525">
            <a:solidFill>
              <a:srgbClr val="EC7061"/>
            </a:solidFill>
            <a:miter lim="800000"/>
            <a:headEnd/>
            <a:tailEnd/>
          </a:ln>
        </p:spPr>
        <p:txBody>
          <a:bodyPr wrap="square" lIns="91379" tIns="45688" rIns="91379" bIns="45688" anchor="ctr">
            <a:noAutofit/>
          </a:bodyPr>
          <a:lstStyle/>
          <a:p>
            <a:pPr algn="ctr" eaLnBrk="1" fontAlgn="ctr" hangingPunct="1"/>
            <a:r>
              <a:rPr lang="en-US" sz="1100" dirty="0">
                <a:solidFill>
                  <a:schemeClr val="bg1"/>
                </a:solidFill>
                <a:latin typeface="Huawei Sans" panose="020C0503030203020204" pitchFamily="34" charset="0"/>
              </a:rPr>
              <a:t>IKE module</a:t>
            </a:r>
          </a:p>
        </p:txBody>
      </p:sp>
      <p:sp>
        <p:nvSpPr>
          <p:cNvPr id="28" name="Text Box 26"/>
          <p:cNvSpPr txBox="1">
            <a:spLocks noChangeArrowheads="1"/>
          </p:cNvSpPr>
          <p:nvPr/>
        </p:nvSpPr>
        <p:spPr bwMode="gray">
          <a:xfrm>
            <a:off x="7509188" y="4962451"/>
            <a:ext cx="1737960" cy="360000"/>
          </a:xfrm>
          <a:prstGeom prst="rect">
            <a:avLst/>
          </a:prstGeom>
          <a:solidFill>
            <a:srgbClr val="00B0F0"/>
          </a:solidFill>
          <a:ln w="9525">
            <a:solidFill>
              <a:srgbClr val="00B0F0"/>
            </a:solidFill>
            <a:miter lim="800000"/>
            <a:headEnd/>
            <a:tailEnd/>
          </a:ln>
        </p:spPr>
        <p:txBody>
          <a:bodyPr wrap="square" lIns="91379" tIns="45688" rIns="91379" bIns="45688" anchor="ctr">
            <a:noAutofit/>
          </a:bodyPr>
          <a:lstStyle/>
          <a:p>
            <a:pPr algn="ctr" fontAlgn="ctr"/>
            <a:r>
              <a:rPr lang="en-US" sz="1100" dirty="0">
                <a:solidFill>
                  <a:schemeClr val="bg1"/>
                </a:solidFill>
                <a:latin typeface="Huawei Sans" panose="020C0503030203020204" pitchFamily="34" charset="0"/>
              </a:rPr>
              <a:t>Encryption and authentication module</a:t>
            </a:r>
          </a:p>
        </p:txBody>
      </p:sp>
      <p:cxnSp>
        <p:nvCxnSpPr>
          <p:cNvPr id="29" name="Straight Arrow Connector 28"/>
          <p:cNvCxnSpPr/>
          <p:nvPr/>
        </p:nvCxnSpPr>
        <p:spPr bwMode="gray">
          <a:xfrm flipV="1">
            <a:off x="6248473" y="3032956"/>
            <a:ext cx="0" cy="454000"/>
          </a:xfrm>
          <a:prstGeom prst="straightConnector1">
            <a:avLst/>
          </a:prstGeom>
          <a:ln w="28575">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bwMode="gray">
          <a:xfrm flipV="1">
            <a:off x="7910839" y="4316206"/>
            <a:ext cx="0" cy="624962"/>
          </a:xfrm>
          <a:prstGeom prst="straightConnector1">
            <a:avLst/>
          </a:prstGeom>
          <a:ln w="28575">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ular Callout 30"/>
          <p:cNvSpPr/>
          <p:nvPr/>
        </p:nvSpPr>
        <p:spPr bwMode="gray">
          <a:xfrm>
            <a:off x="3874615" y="5425485"/>
            <a:ext cx="1856590" cy="574710"/>
          </a:xfrm>
          <a:prstGeom prst="wedgeRectCallout">
            <a:avLst>
              <a:gd name="adj1" fmla="val -21972"/>
              <a:gd name="adj2" fmla="val -7501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Encrypts, decrypts, and authenticates user data based on </a:t>
            </a:r>
            <a:r>
              <a:rPr lang="en-US" sz="1100" b="1" dirty="0">
                <a:solidFill>
                  <a:srgbClr val="C7000B"/>
                </a:solidFill>
                <a:latin typeface="Huawei Sans" panose="020C0503030203020204" pitchFamily="34" charset="0"/>
              </a:rPr>
              <a:t>IPsec SA</a:t>
            </a:r>
          </a:p>
        </p:txBody>
      </p:sp>
      <p:sp>
        <p:nvSpPr>
          <p:cNvPr id="32" name="TextBox 31"/>
          <p:cNvSpPr txBox="1"/>
          <p:nvPr/>
        </p:nvSpPr>
        <p:spPr bwMode="gray">
          <a:xfrm>
            <a:off x="6256813" y="2945505"/>
            <a:ext cx="622286" cy="261610"/>
          </a:xfrm>
          <a:prstGeom prst="rect">
            <a:avLst/>
          </a:prstGeom>
          <a:noFill/>
        </p:spPr>
        <p:txBody>
          <a:bodyPr wrap="none" rtlCol="0">
            <a:spAutoFit/>
          </a:bodyPr>
          <a:lstStyle/>
          <a:p>
            <a:pPr fontAlgn="ctr"/>
            <a:r>
              <a:rPr lang="en-US" sz="1100" b="1" dirty="0">
                <a:solidFill>
                  <a:srgbClr val="C7000B"/>
                </a:solidFill>
                <a:latin typeface="Huawei Sans" panose="020C0503030203020204" pitchFamily="34" charset="0"/>
              </a:rPr>
              <a:t>IKE SA</a:t>
            </a:r>
            <a:endParaRPr lang="en-US" altLang="zh-CN" sz="1100" b="1" dirty="0">
              <a:solidFill>
                <a:srgbClr val="C7000B"/>
              </a:solidFill>
              <a:latin typeface="Huawei Sans" panose="020C0503030203020204" pitchFamily="34" charset="0"/>
            </a:endParaRPr>
          </a:p>
        </p:txBody>
      </p:sp>
      <p:sp>
        <p:nvSpPr>
          <p:cNvPr id="33" name="TextBox 32"/>
          <p:cNvSpPr txBox="1"/>
          <p:nvPr/>
        </p:nvSpPr>
        <p:spPr bwMode="gray">
          <a:xfrm>
            <a:off x="7927235" y="4465061"/>
            <a:ext cx="713657" cy="261610"/>
          </a:xfrm>
          <a:prstGeom prst="rect">
            <a:avLst/>
          </a:prstGeom>
          <a:noFill/>
        </p:spPr>
        <p:txBody>
          <a:bodyPr wrap="none" rtlCol="0">
            <a:spAutoFit/>
          </a:bodyPr>
          <a:lstStyle/>
          <a:p>
            <a:pPr fontAlgn="ctr"/>
            <a:r>
              <a:rPr lang="en-US" sz="1100" dirty="0">
                <a:latin typeface="Huawei Sans" panose="020C0503030203020204" pitchFamily="34" charset="0"/>
              </a:rPr>
              <a:t>IPsec SA</a:t>
            </a:r>
            <a:endParaRPr lang="en-US" altLang="zh-CN" sz="1100" dirty="0">
              <a:latin typeface="Huawei Sans" panose="020C0503030203020204" pitchFamily="34" charset="0"/>
            </a:endParaRPr>
          </a:p>
        </p:txBody>
      </p:sp>
      <p:sp>
        <p:nvSpPr>
          <p:cNvPr id="36" name="Right Arrow 35"/>
          <p:cNvSpPr/>
          <p:nvPr/>
        </p:nvSpPr>
        <p:spPr bwMode="gray">
          <a:xfrm flipH="1">
            <a:off x="5039020" y="3574851"/>
            <a:ext cx="732270" cy="418966"/>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latin typeface="Huawei Sans" panose="020C0503030203020204" pitchFamily="34" charset="0"/>
            </a:endParaRPr>
          </a:p>
        </p:txBody>
      </p:sp>
      <p:sp>
        <p:nvSpPr>
          <p:cNvPr id="35" name="Can 41"/>
          <p:cNvSpPr/>
          <p:nvPr/>
        </p:nvSpPr>
        <p:spPr bwMode="gray">
          <a:xfrm rot="5400000">
            <a:off x="6025860" y="3280618"/>
            <a:ext cx="430110" cy="1019421"/>
          </a:xfrm>
          <a:prstGeom prst="can">
            <a:avLst>
              <a:gd name="adj" fmla="val 41618"/>
            </a:avLst>
          </a:prstGeom>
          <a:solidFill>
            <a:srgbClr val="EC70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Right Arrow 36"/>
          <p:cNvSpPr/>
          <p:nvPr/>
        </p:nvSpPr>
        <p:spPr bwMode="gray">
          <a:xfrm>
            <a:off x="6678990" y="3569463"/>
            <a:ext cx="789005" cy="418966"/>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solidFill>
                <a:schemeClr val="bg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38" name="TextBox 37"/>
          <p:cNvSpPr txBox="1"/>
          <p:nvPr/>
        </p:nvSpPr>
        <p:spPr bwMode="gray">
          <a:xfrm>
            <a:off x="5177791" y="3666506"/>
            <a:ext cx="444352" cy="230832"/>
          </a:xfrm>
          <a:prstGeom prst="rect">
            <a:avLst/>
          </a:prstGeom>
          <a:noFill/>
        </p:spPr>
        <p:txBody>
          <a:bodyPr wrap="none" rtlCol="0">
            <a:spAutoFit/>
          </a:bodyPr>
          <a:lstStyle/>
          <a:p>
            <a:pPr fontAlgn="ctr"/>
            <a:r>
              <a:rPr lang="en-US" sz="900" dirty="0">
                <a:solidFill>
                  <a:schemeClr val="bg1"/>
                </a:solidFill>
                <a:latin typeface="Huawei Sans" panose="020C0503030203020204" pitchFamily="34" charset="0"/>
              </a:rPr>
              <a:t>IPsec</a:t>
            </a:r>
            <a:endParaRPr lang="en-US" altLang="zh-CN" sz="900" dirty="0">
              <a:solidFill>
                <a:schemeClr val="bg1"/>
              </a:solidFill>
              <a:latin typeface="Huawei Sans" panose="020C0503030203020204" pitchFamily="34" charset="0"/>
            </a:endParaRPr>
          </a:p>
        </p:txBody>
      </p:sp>
      <p:sp>
        <p:nvSpPr>
          <p:cNvPr id="39" name="TextBox 38"/>
          <p:cNvSpPr txBox="1"/>
          <p:nvPr/>
        </p:nvSpPr>
        <p:spPr bwMode="gray">
          <a:xfrm>
            <a:off x="6577359" y="3663778"/>
            <a:ext cx="988099" cy="230832"/>
          </a:xfrm>
          <a:prstGeom prst="rect">
            <a:avLst/>
          </a:prstGeom>
          <a:noFill/>
        </p:spPr>
        <p:txBody>
          <a:bodyPr wrap="square" rtlCol="0">
            <a:spAutoFit/>
          </a:bodyPr>
          <a:lstStyle/>
          <a:p>
            <a:pPr algn="ctr" fontAlgn="ctr"/>
            <a:r>
              <a:rPr lang="en-US" sz="900" dirty="0">
                <a:solidFill>
                  <a:schemeClr val="bg1"/>
                </a:solidFill>
                <a:latin typeface="Huawei Sans" panose="020C0503030203020204" pitchFamily="34" charset="0"/>
              </a:rPr>
              <a:t>SA negotiation</a:t>
            </a:r>
          </a:p>
        </p:txBody>
      </p:sp>
      <p:sp>
        <p:nvSpPr>
          <p:cNvPr id="41" name="Rectangular Callout 40"/>
          <p:cNvSpPr/>
          <p:nvPr/>
        </p:nvSpPr>
        <p:spPr bwMode="gray">
          <a:xfrm>
            <a:off x="5146907" y="4040850"/>
            <a:ext cx="1656526" cy="555119"/>
          </a:xfrm>
          <a:prstGeom prst="wedgeRectCallout">
            <a:avLst>
              <a:gd name="adj1" fmla="val 20688"/>
              <a:gd name="adj2" fmla="val -6838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Encrypts </a:t>
            </a:r>
            <a:r>
              <a:rPr lang="en-US" sz="1100" b="1" dirty="0">
                <a:solidFill>
                  <a:srgbClr val="C7000B"/>
                </a:solidFill>
                <a:latin typeface="Huawei Sans" panose="020C0503030203020204" pitchFamily="34" charset="0"/>
              </a:rPr>
              <a:t>IPsec SA </a:t>
            </a:r>
            <a:r>
              <a:rPr lang="en-US" sz="1100" dirty="0">
                <a:solidFill>
                  <a:schemeClr val="tx1"/>
                </a:solidFill>
                <a:latin typeface="Huawei Sans" panose="020C0503030203020204" pitchFamily="34" charset="0"/>
              </a:rPr>
              <a:t>negotiation packets</a:t>
            </a:r>
            <a:r>
              <a:rPr lang="en-US" sz="1100" dirty="0">
                <a:latin typeface="Huawei Sans" panose="020C0503030203020204" pitchFamily="34" charset="0"/>
              </a:rPr>
              <a:t> </a:t>
            </a:r>
            <a:r>
              <a:rPr lang="en-US" sz="1100" dirty="0">
                <a:solidFill>
                  <a:schemeClr val="tx1"/>
                </a:solidFill>
                <a:latin typeface="Huawei Sans" panose="020C0503030203020204" pitchFamily="34" charset="0"/>
              </a:rPr>
              <a:t>based on </a:t>
            </a:r>
            <a:r>
              <a:rPr lang="en-US" sz="1100" b="1" dirty="0">
                <a:solidFill>
                  <a:srgbClr val="C7000B"/>
                </a:solidFill>
                <a:latin typeface="Huawei Sans" panose="020C0503030203020204" pitchFamily="34" charset="0"/>
              </a:rPr>
              <a:t>IKE SA</a:t>
            </a:r>
          </a:p>
        </p:txBody>
      </p:sp>
      <p:sp>
        <p:nvSpPr>
          <p:cNvPr id="44" name="TextBox 43"/>
          <p:cNvSpPr txBox="1"/>
          <p:nvPr/>
        </p:nvSpPr>
        <p:spPr bwMode="gray">
          <a:xfrm>
            <a:off x="2911619" y="2690493"/>
            <a:ext cx="1301642" cy="430887"/>
          </a:xfrm>
          <a:prstGeom prst="rect">
            <a:avLst/>
          </a:prstGeom>
          <a:noFill/>
        </p:spPr>
        <p:txBody>
          <a:bodyPr wrap="square" rtlCol="0">
            <a:spAutoFit/>
          </a:bodyPr>
          <a:lstStyle/>
          <a:p>
            <a:pPr algn="ctr" fontAlgn="ctr"/>
            <a:r>
              <a:rPr lang="en-US" sz="1100" dirty="0">
                <a:latin typeface="Huawei Sans" panose="020C0503030203020204" pitchFamily="34" charset="0"/>
              </a:rPr>
              <a:t>IKE negotiation phase 1</a:t>
            </a:r>
          </a:p>
        </p:txBody>
      </p:sp>
      <p:sp>
        <p:nvSpPr>
          <p:cNvPr id="45" name="TextBox 44"/>
          <p:cNvSpPr txBox="1"/>
          <p:nvPr/>
        </p:nvSpPr>
        <p:spPr bwMode="gray">
          <a:xfrm>
            <a:off x="2911619" y="3577139"/>
            <a:ext cx="1301642" cy="430887"/>
          </a:xfrm>
          <a:prstGeom prst="rect">
            <a:avLst/>
          </a:prstGeom>
          <a:noFill/>
        </p:spPr>
        <p:txBody>
          <a:bodyPr wrap="square" rtlCol="0">
            <a:spAutoFit/>
          </a:bodyPr>
          <a:lstStyle/>
          <a:p>
            <a:pPr algn="ctr" fontAlgn="ctr"/>
            <a:r>
              <a:rPr lang="en-US" sz="1100" dirty="0">
                <a:latin typeface="Huawei Sans" panose="020C0503030203020204" pitchFamily="34" charset="0"/>
              </a:rPr>
              <a:t>IKE negotiation phase 2</a:t>
            </a:r>
          </a:p>
        </p:txBody>
      </p:sp>
      <p:cxnSp>
        <p:nvCxnSpPr>
          <p:cNvPr id="47" name="Straight Arrow Connector 46"/>
          <p:cNvCxnSpPr/>
          <p:nvPr/>
        </p:nvCxnSpPr>
        <p:spPr bwMode="gray">
          <a:xfrm flipV="1">
            <a:off x="4646395" y="4326005"/>
            <a:ext cx="0" cy="624962"/>
          </a:xfrm>
          <a:prstGeom prst="straightConnector1">
            <a:avLst/>
          </a:prstGeom>
          <a:ln w="28575">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bwMode="gray">
          <a:xfrm>
            <a:off x="3825632" y="4491425"/>
            <a:ext cx="713657" cy="261610"/>
          </a:xfrm>
          <a:prstGeom prst="rect">
            <a:avLst/>
          </a:prstGeom>
          <a:noFill/>
        </p:spPr>
        <p:txBody>
          <a:bodyPr wrap="none" rtlCol="0">
            <a:spAutoFit/>
          </a:bodyPr>
          <a:lstStyle/>
          <a:p>
            <a:pPr fontAlgn="ctr"/>
            <a:r>
              <a:rPr lang="en-US" sz="1100" dirty="0">
                <a:latin typeface="Huawei Sans" panose="020C0503030203020204" pitchFamily="34" charset="0"/>
              </a:rPr>
              <a:t>IPsec SA</a:t>
            </a:r>
            <a:endParaRPr lang="en-US" altLang="zh-CN" sz="1100" dirty="0">
              <a:latin typeface="Huawei Sans" panose="020C0503030203020204" pitchFamily="34" charset="0"/>
            </a:endParaRPr>
          </a:p>
        </p:txBody>
      </p:sp>
      <p:sp>
        <p:nvSpPr>
          <p:cNvPr id="51" name="Rectangular Callout 50"/>
          <p:cNvSpPr/>
          <p:nvPr/>
        </p:nvSpPr>
        <p:spPr bwMode="gray">
          <a:xfrm>
            <a:off x="2264961" y="5378233"/>
            <a:ext cx="1446078" cy="574710"/>
          </a:xfrm>
          <a:prstGeom prst="wedgeRectCallout">
            <a:avLst>
              <a:gd name="adj1" fmla="val 18544"/>
              <a:gd name="adj2" fmla="val -7682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The device</a:t>
            </a:r>
            <a:r>
              <a:rPr lang="en-US" sz="1100" dirty="0">
                <a:latin typeface="Huawei Sans" panose="020C0503030203020204" pitchFamily="34" charset="0"/>
              </a:rPr>
              <a:t> </a:t>
            </a:r>
            <a:r>
              <a:rPr lang="en-US" sz="1100" dirty="0">
                <a:solidFill>
                  <a:schemeClr val="tx1"/>
                </a:solidFill>
                <a:latin typeface="Huawei Sans" panose="020C0503030203020204" pitchFamily="34" charset="0"/>
              </a:rPr>
              <a:t>encrypts and decrypts</a:t>
            </a:r>
            <a:r>
              <a:rPr lang="en-US" sz="1100" dirty="0">
                <a:latin typeface="Huawei Sans" panose="020C0503030203020204" pitchFamily="34" charset="0"/>
              </a:rPr>
              <a:t> </a:t>
            </a:r>
            <a:r>
              <a:rPr lang="en-US" sz="1100" b="1" dirty="0">
                <a:solidFill>
                  <a:srgbClr val="C7000B"/>
                </a:solidFill>
                <a:latin typeface="Huawei Sans" panose="020C0503030203020204" pitchFamily="34" charset="0"/>
              </a:rPr>
              <a:t>protected flows</a:t>
            </a:r>
          </a:p>
        </p:txBody>
      </p:sp>
    </p:spTree>
    <p:extLst>
      <p:ext uri="{BB962C8B-B14F-4D97-AF65-F5344CB8AC3E}">
        <p14:creationId xmlns:p14="http://schemas.microsoft.com/office/powerpoint/2010/main" val="378668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IKEv1</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IKEv1 negotiation goes through two phases: In phase 1, two IPsec peers negotiate and establish a secure tunnel (an IKE SA). In phase 2, the two IPsec peers establish a pair of IPsec SAs for secure data transmission through the secure tunnel established in phase 1.</a:t>
            </a:r>
          </a:p>
        </p:txBody>
      </p:sp>
      <p:cxnSp>
        <p:nvCxnSpPr>
          <p:cNvPr id="4" name="Straight Arrow Connector 3"/>
          <p:cNvCxnSpPr/>
          <p:nvPr/>
        </p:nvCxnSpPr>
        <p:spPr bwMode="gray">
          <a:xfrm flipH="1">
            <a:off x="3170645" y="4260573"/>
            <a:ext cx="5812521" cy="0"/>
          </a:xfrm>
          <a:prstGeom prst="straightConnector1">
            <a:avLst/>
          </a:prstGeom>
          <a:solidFill>
            <a:schemeClr val="accent1"/>
          </a:solidFill>
          <a:ln w="12700" cap="flat" cmpd="sng" algn="ctr">
            <a:solidFill>
              <a:schemeClr val="tx1"/>
            </a:solidFill>
            <a:prstDash val="dash"/>
            <a:round/>
            <a:headEnd type="none" w="med" len="med"/>
            <a:tailEnd type="none" w="med" len="med"/>
          </a:ln>
          <a:effectLst/>
        </p:spPr>
      </p:cxnSp>
      <p:sp>
        <p:nvSpPr>
          <p:cNvPr id="6" name="Text Box 26"/>
          <p:cNvSpPr txBox="1">
            <a:spLocks noChangeArrowheads="1"/>
          </p:cNvSpPr>
          <p:nvPr/>
        </p:nvSpPr>
        <p:spPr bwMode="gray">
          <a:xfrm>
            <a:off x="4039749" y="3512426"/>
            <a:ext cx="803302" cy="1773285"/>
          </a:xfrm>
          <a:prstGeom prst="rect">
            <a:avLst/>
          </a:prstGeom>
          <a:solidFill>
            <a:srgbClr val="EC7061"/>
          </a:solidFill>
          <a:ln w="9525">
            <a:solidFill>
              <a:srgbClr val="EC7061"/>
            </a:solidFill>
            <a:miter lim="800000"/>
            <a:headEnd/>
            <a:tailEnd/>
          </a:ln>
        </p:spPr>
        <p:txBody>
          <a:bodyPr wrap="square" lIns="91379" tIns="45688" rIns="91379" bIns="45688" anchor="ctr">
            <a:noAutofit/>
          </a:bodyPr>
          <a:lstStyle/>
          <a:p>
            <a:pPr algn="ctr" eaLnBrk="1" fontAlgn="ctr" hangingPunct="1"/>
            <a:r>
              <a:rPr lang="en-US" sz="1100" dirty="0">
                <a:solidFill>
                  <a:schemeClr val="bg1"/>
                </a:solidFill>
                <a:latin typeface="Huawei Sans" panose="020C0503030203020204" pitchFamily="34" charset="0"/>
              </a:rPr>
              <a:t>IKE module</a:t>
            </a:r>
          </a:p>
        </p:txBody>
      </p:sp>
      <p:sp>
        <p:nvSpPr>
          <p:cNvPr id="7" name="Left-Right Arrow 6"/>
          <p:cNvSpPr/>
          <p:nvPr/>
        </p:nvSpPr>
        <p:spPr bwMode="gray">
          <a:xfrm>
            <a:off x="4886800" y="3614724"/>
            <a:ext cx="2428147" cy="450249"/>
          </a:xfrm>
          <a:prstGeom prst="leftRightArrow">
            <a:avLst/>
          </a:prstGeom>
          <a:solidFill>
            <a:srgbClr val="EC7061"/>
          </a:solidFill>
          <a:ln>
            <a:solidFill>
              <a:srgbClr val="EC7061"/>
            </a:solidFill>
          </a:ln>
        </p:spPr>
        <p:txBody>
          <a:bodyPr wrap="square" rtlCol="0" anchor="ctr">
            <a:noAutofit/>
          </a:bodyPr>
          <a:lstStyle/>
          <a:p>
            <a:pPr algn="ctr" fontAlgn="ctr"/>
            <a:r>
              <a:rPr lang="en-US" sz="1200" dirty="0">
                <a:solidFill>
                  <a:schemeClr val="bg1"/>
                </a:solidFill>
                <a:latin typeface="Huawei Sans" panose="020C0503030203020204" pitchFamily="34" charset="0"/>
              </a:rPr>
              <a:t>IKE SA negotiation</a:t>
            </a:r>
          </a:p>
        </p:txBody>
      </p:sp>
      <p:sp>
        <p:nvSpPr>
          <p:cNvPr id="8" name="Text Box 26"/>
          <p:cNvSpPr txBox="1">
            <a:spLocks noChangeArrowheads="1"/>
          </p:cNvSpPr>
          <p:nvPr/>
        </p:nvSpPr>
        <p:spPr bwMode="gray">
          <a:xfrm>
            <a:off x="7356140" y="3511620"/>
            <a:ext cx="803302" cy="1786655"/>
          </a:xfrm>
          <a:prstGeom prst="rect">
            <a:avLst/>
          </a:prstGeom>
          <a:solidFill>
            <a:srgbClr val="EC7061"/>
          </a:solidFill>
          <a:ln w="9525">
            <a:solidFill>
              <a:srgbClr val="EC7061"/>
            </a:solidFill>
            <a:miter lim="800000"/>
            <a:headEnd/>
            <a:tailEnd/>
          </a:ln>
        </p:spPr>
        <p:txBody>
          <a:bodyPr wrap="square" lIns="91379" tIns="45688" rIns="91379" bIns="45688" anchor="ctr">
            <a:noAutofit/>
          </a:bodyPr>
          <a:lstStyle/>
          <a:p>
            <a:pPr algn="ctr" eaLnBrk="1" fontAlgn="ctr" hangingPunct="1"/>
            <a:r>
              <a:rPr lang="en-US" sz="1100" dirty="0">
                <a:solidFill>
                  <a:schemeClr val="bg1"/>
                </a:solidFill>
                <a:latin typeface="Huawei Sans" panose="020C0503030203020204" pitchFamily="34" charset="0"/>
              </a:rPr>
              <a:t>IKE module</a:t>
            </a:r>
          </a:p>
        </p:txBody>
      </p:sp>
      <p:cxnSp>
        <p:nvCxnSpPr>
          <p:cNvPr id="9" name="Straight Arrow Connector 8"/>
          <p:cNvCxnSpPr/>
          <p:nvPr/>
        </p:nvCxnSpPr>
        <p:spPr bwMode="gray">
          <a:xfrm flipV="1">
            <a:off x="6095425" y="4064973"/>
            <a:ext cx="0" cy="454000"/>
          </a:xfrm>
          <a:prstGeom prst="straightConnector1">
            <a:avLst/>
          </a:prstGeom>
          <a:ln w="28575">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gray">
          <a:xfrm>
            <a:off x="6103765" y="3977522"/>
            <a:ext cx="622286" cy="261610"/>
          </a:xfrm>
          <a:prstGeom prst="rect">
            <a:avLst/>
          </a:prstGeom>
          <a:noFill/>
        </p:spPr>
        <p:txBody>
          <a:bodyPr wrap="none" rtlCol="0">
            <a:spAutoFit/>
          </a:bodyPr>
          <a:lstStyle/>
          <a:p>
            <a:pPr fontAlgn="ctr"/>
            <a:r>
              <a:rPr lang="en-US" sz="1050" b="1" dirty="0">
                <a:solidFill>
                  <a:srgbClr val="C7000B"/>
                </a:solidFill>
                <a:latin typeface="Huawei Sans" panose="020C0503030203020204" pitchFamily="34" charset="0"/>
              </a:rPr>
              <a:t>IKE SA</a:t>
            </a:r>
            <a:endParaRPr lang="en-US" altLang="zh-CN" sz="1050" b="1" dirty="0">
              <a:solidFill>
                <a:srgbClr val="C7000B"/>
              </a:solidFill>
              <a:latin typeface="Huawei Sans" panose="020C0503030203020204" pitchFamily="34" charset="0"/>
            </a:endParaRPr>
          </a:p>
        </p:txBody>
      </p:sp>
      <p:sp>
        <p:nvSpPr>
          <p:cNvPr id="11" name="Right Arrow 10"/>
          <p:cNvSpPr/>
          <p:nvPr/>
        </p:nvSpPr>
        <p:spPr bwMode="gray">
          <a:xfrm flipH="1">
            <a:off x="4885972" y="4606868"/>
            <a:ext cx="732270" cy="418966"/>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latin typeface="Huawei Sans" panose="020C0503030203020204" pitchFamily="34" charset="0"/>
            </a:endParaRPr>
          </a:p>
        </p:txBody>
      </p:sp>
      <p:sp>
        <p:nvSpPr>
          <p:cNvPr id="12" name="Can 41"/>
          <p:cNvSpPr/>
          <p:nvPr/>
        </p:nvSpPr>
        <p:spPr bwMode="gray">
          <a:xfrm rot="5400000">
            <a:off x="5729237" y="4456210"/>
            <a:ext cx="430110" cy="732271"/>
          </a:xfrm>
          <a:prstGeom prst="can">
            <a:avLst>
              <a:gd name="adj" fmla="val 41618"/>
            </a:avLst>
          </a:prstGeom>
          <a:solidFill>
            <a:srgbClr val="EC706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Right Arrow 12"/>
          <p:cNvSpPr/>
          <p:nvPr/>
        </p:nvSpPr>
        <p:spPr bwMode="gray">
          <a:xfrm>
            <a:off x="6208204" y="4601480"/>
            <a:ext cx="1106744" cy="418966"/>
          </a:xfrm>
          <a:prstGeom prst="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100" dirty="0">
              <a:solidFill>
                <a:schemeClr val="bg1"/>
              </a:solidFill>
              <a:latin typeface="Huawei Sans" panose="020C0503030203020204" pitchFamily="34" charset="0"/>
              <a:ea typeface="方正兰亭黑简体" panose="02000000000000000000" pitchFamily="2" charset="-122"/>
              <a:cs typeface="Courier New" panose="02070309020205020404" pitchFamily="49" charset="0"/>
            </a:endParaRPr>
          </a:p>
        </p:txBody>
      </p:sp>
      <p:sp>
        <p:nvSpPr>
          <p:cNvPr id="14" name="TextBox 13"/>
          <p:cNvSpPr txBox="1"/>
          <p:nvPr/>
        </p:nvSpPr>
        <p:spPr bwMode="gray">
          <a:xfrm>
            <a:off x="5043993" y="4689486"/>
            <a:ext cx="534121" cy="276999"/>
          </a:xfrm>
          <a:prstGeom prst="rect">
            <a:avLst/>
          </a:prstGeom>
          <a:noFill/>
        </p:spPr>
        <p:txBody>
          <a:bodyPr wrap="none" rtlCol="0">
            <a:spAutoFit/>
          </a:bodyPr>
          <a:lstStyle/>
          <a:p>
            <a:pPr fontAlgn="ctr"/>
            <a:r>
              <a:rPr lang="en-US" sz="1200" dirty="0">
                <a:solidFill>
                  <a:schemeClr val="bg1"/>
                </a:solidFill>
                <a:latin typeface="Huawei Sans" panose="020C0503030203020204" pitchFamily="34" charset="0"/>
              </a:rPr>
              <a:t>IPsec</a:t>
            </a:r>
            <a:endParaRPr lang="en-US" altLang="zh-CN" sz="1200" dirty="0">
              <a:solidFill>
                <a:schemeClr val="bg1"/>
              </a:solidFill>
              <a:latin typeface="Huawei Sans" panose="020C0503030203020204" pitchFamily="34" charset="0"/>
            </a:endParaRPr>
          </a:p>
        </p:txBody>
      </p:sp>
      <p:sp>
        <p:nvSpPr>
          <p:cNvPr id="15" name="TextBox 14"/>
          <p:cNvSpPr txBox="1"/>
          <p:nvPr/>
        </p:nvSpPr>
        <p:spPr bwMode="gray">
          <a:xfrm>
            <a:off x="6171334" y="4659004"/>
            <a:ext cx="1205230" cy="276999"/>
          </a:xfrm>
          <a:prstGeom prst="rect">
            <a:avLst/>
          </a:prstGeom>
          <a:noFill/>
        </p:spPr>
        <p:txBody>
          <a:bodyPr wrap="square" rtlCol="0">
            <a:spAutoFit/>
          </a:bodyPr>
          <a:lstStyle/>
          <a:p>
            <a:pPr fontAlgn="ctr"/>
            <a:r>
              <a:rPr lang="en-US" sz="1200" dirty="0">
                <a:solidFill>
                  <a:schemeClr val="bg1"/>
                </a:solidFill>
                <a:latin typeface="Huawei Sans" panose="020C0503030203020204" pitchFamily="34" charset="0"/>
              </a:rPr>
              <a:t>SA negotiation</a:t>
            </a:r>
          </a:p>
        </p:txBody>
      </p:sp>
      <p:sp>
        <p:nvSpPr>
          <p:cNvPr id="16" name="Rectangular Callout 15"/>
          <p:cNvSpPr/>
          <p:nvPr/>
        </p:nvSpPr>
        <p:spPr bwMode="gray">
          <a:xfrm>
            <a:off x="5102963" y="5060868"/>
            <a:ext cx="1659958" cy="574710"/>
          </a:xfrm>
          <a:prstGeom prst="wedgeRectCallout">
            <a:avLst>
              <a:gd name="adj1" fmla="val 20688"/>
              <a:gd name="adj2" fmla="val -6838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Encrypts </a:t>
            </a:r>
            <a:r>
              <a:rPr lang="en-US" sz="1050" b="1" dirty="0">
                <a:solidFill>
                  <a:srgbClr val="C7000B"/>
                </a:solidFill>
                <a:latin typeface="Huawei Sans" panose="020C0503030203020204" pitchFamily="34" charset="0"/>
              </a:rPr>
              <a:t>IPsec SA</a:t>
            </a:r>
            <a:r>
              <a:rPr lang="en-US" sz="1050" dirty="0">
                <a:solidFill>
                  <a:srgbClr val="C7000B"/>
                </a:solidFill>
                <a:latin typeface="Huawei Sans" panose="020C0503030203020204" pitchFamily="34" charset="0"/>
              </a:rPr>
              <a:t> </a:t>
            </a:r>
            <a:r>
              <a:rPr lang="en-US" sz="1050" dirty="0">
                <a:solidFill>
                  <a:schemeClr val="tx1"/>
                </a:solidFill>
                <a:latin typeface="Huawei Sans" panose="020C0503030203020204" pitchFamily="34" charset="0"/>
              </a:rPr>
              <a:t>negotiation packets based on </a:t>
            </a:r>
            <a:r>
              <a:rPr lang="en-US" sz="1050" b="1" dirty="0">
                <a:solidFill>
                  <a:srgbClr val="C7000B"/>
                </a:solidFill>
                <a:latin typeface="Huawei Sans" panose="020C0503030203020204" pitchFamily="34" charset="0"/>
              </a:rPr>
              <a:t>IKE SA</a:t>
            </a:r>
          </a:p>
        </p:txBody>
      </p:sp>
      <p:sp>
        <p:nvSpPr>
          <p:cNvPr id="17" name="TextBox 16"/>
          <p:cNvSpPr txBox="1"/>
          <p:nvPr/>
        </p:nvSpPr>
        <p:spPr bwMode="gray">
          <a:xfrm>
            <a:off x="2788583" y="3722510"/>
            <a:ext cx="1274054" cy="430887"/>
          </a:xfrm>
          <a:prstGeom prst="rect">
            <a:avLst/>
          </a:prstGeom>
          <a:noFill/>
        </p:spPr>
        <p:txBody>
          <a:bodyPr wrap="square" rtlCol="0">
            <a:spAutoFit/>
          </a:bodyPr>
          <a:lstStyle/>
          <a:p>
            <a:pPr algn="ctr" fontAlgn="ctr"/>
            <a:r>
              <a:rPr lang="en-US" sz="1100" dirty="0">
                <a:latin typeface="Huawei Sans" panose="020C0503030203020204" pitchFamily="34" charset="0"/>
              </a:rPr>
              <a:t>IKE negotiation phase 1</a:t>
            </a:r>
          </a:p>
        </p:txBody>
      </p:sp>
      <p:sp>
        <p:nvSpPr>
          <p:cNvPr id="18" name="TextBox 17"/>
          <p:cNvSpPr txBox="1"/>
          <p:nvPr/>
        </p:nvSpPr>
        <p:spPr bwMode="gray">
          <a:xfrm>
            <a:off x="2788583" y="4609156"/>
            <a:ext cx="1274054" cy="430887"/>
          </a:xfrm>
          <a:prstGeom prst="rect">
            <a:avLst/>
          </a:prstGeom>
          <a:noFill/>
        </p:spPr>
        <p:txBody>
          <a:bodyPr wrap="square" rtlCol="0">
            <a:spAutoFit/>
          </a:bodyPr>
          <a:lstStyle/>
          <a:p>
            <a:pPr algn="ctr" fontAlgn="ctr"/>
            <a:r>
              <a:rPr lang="en-US" sz="1100" dirty="0">
                <a:latin typeface="Huawei Sans" panose="020C0503030203020204" pitchFamily="34" charset="0"/>
              </a:rPr>
              <a:t>IKE negotiation phase 2</a:t>
            </a:r>
          </a:p>
        </p:txBody>
      </p:sp>
      <p:sp>
        <p:nvSpPr>
          <p:cNvPr id="19" name="圆角矩形 75"/>
          <p:cNvSpPr/>
          <p:nvPr/>
        </p:nvSpPr>
        <p:spPr bwMode="gray">
          <a:xfrm>
            <a:off x="1379476" y="3071199"/>
            <a:ext cx="9051908" cy="29140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20" name="圆角矩形 75"/>
          <p:cNvSpPr/>
          <p:nvPr/>
        </p:nvSpPr>
        <p:spPr bwMode="gray">
          <a:xfrm>
            <a:off x="1379476" y="2636912"/>
            <a:ext cx="9051908"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IKEv1 negotiation process</a:t>
            </a:r>
          </a:p>
        </p:txBody>
      </p:sp>
      <p:grpSp>
        <p:nvGrpSpPr>
          <p:cNvPr id="26" name="Group 24"/>
          <p:cNvGrpSpPr/>
          <p:nvPr/>
        </p:nvGrpSpPr>
        <p:grpSpPr bwMode="gray">
          <a:xfrm>
            <a:off x="7286372" y="62052"/>
            <a:ext cx="4614725" cy="306000"/>
            <a:chOff x="7646412" y="106136"/>
            <a:chExt cx="4614725" cy="306000"/>
          </a:xfrm>
        </p:grpSpPr>
        <p:sp>
          <p:nvSpPr>
            <p:cNvPr id="27" name="五边形 24"/>
            <p:cNvSpPr/>
            <p:nvPr/>
          </p:nvSpPr>
          <p:spPr bwMode="gray">
            <a:xfrm>
              <a:off x="7646412" y="106136"/>
              <a:ext cx="1526032" cy="306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IKEv1</a:t>
              </a:r>
            </a:p>
          </p:txBody>
        </p:sp>
        <p:sp>
          <p:nvSpPr>
            <p:cNvPr id="28" name="燕尾形 25"/>
            <p:cNvSpPr/>
            <p:nvPr/>
          </p:nvSpPr>
          <p:spPr bwMode="gray">
            <a:xfrm>
              <a:off x="9059089" y="106136"/>
              <a:ext cx="1538223"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IKEv2</a:t>
              </a:r>
              <a:endParaRPr lang="en-US" altLang="zh-CN" sz="1000" kern="0" dirty="0">
                <a:latin typeface="Huawei Sans" panose="020C0503030203020204" pitchFamily="34" charset="0"/>
                <a:ea typeface="方正兰亭黑简体" panose="02000000000000000000" pitchFamily="2" charset="-122"/>
              </a:endParaRPr>
            </a:p>
          </p:txBody>
        </p:sp>
        <p:sp>
          <p:nvSpPr>
            <p:cNvPr id="29" name="燕尾形 25"/>
            <p:cNvSpPr/>
            <p:nvPr/>
          </p:nvSpPr>
          <p:spPr bwMode="gray">
            <a:xfrm>
              <a:off x="10483958" y="106136"/>
              <a:ext cx="1777179"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Defining IPsec-Protected Data Flows</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2992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IKEv1 Negotiation Phase (1)</a:t>
            </a:r>
          </a:p>
        </p:txBody>
      </p:sp>
      <p:sp>
        <p:nvSpPr>
          <p:cNvPr id="3" name="Text Placeholder 2"/>
          <p:cNvSpPr>
            <a:spLocks noGrp="1"/>
          </p:cNvSpPr>
          <p:nvPr>
            <p:ph type="body" sz="quarter" idx="10"/>
          </p:nvPr>
        </p:nvSpPr>
        <p:spPr bwMode="gray"/>
        <p:txBody>
          <a:bodyPr/>
          <a:lstStyle/>
          <a:p>
            <a:pPr algn="l"/>
            <a:r>
              <a:rPr lang="en-US" sz="1400" dirty="0">
                <a:latin typeface="Huawei Sans" panose="020C0503030203020204" pitchFamily="34" charset="0"/>
              </a:rPr>
              <a:t>In phase 1 of IKEv1 negotiation, an IKE SA is established. After an IKE SA is established, all the ISAKMP messages transmitted between two IPsec peers will be encrypted and authenticated. The secure tunnel established in phase 1 enables IPsec peers to communicate securely in phase 2.</a:t>
            </a:r>
          </a:p>
          <a:p>
            <a:pPr algn="l"/>
            <a:r>
              <a:rPr lang="en-US" sz="1400" dirty="0">
                <a:latin typeface="Huawei Sans" panose="020C0503030203020204" pitchFamily="34" charset="0"/>
              </a:rPr>
              <a:t>Phase 1 of IKEv1 negotiation supports two negotiation modes: main mode and aggressive mode.</a:t>
            </a:r>
          </a:p>
        </p:txBody>
      </p:sp>
      <p:sp>
        <p:nvSpPr>
          <p:cNvPr id="4" name="圆角矩形 75"/>
          <p:cNvSpPr/>
          <p:nvPr/>
        </p:nvSpPr>
        <p:spPr bwMode="gray">
          <a:xfrm>
            <a:off x="822731" y="2456892"/>
            <a:ext cx="5417285"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100" dirty="0">
                <a:solidFill>
                  <a:srgbClr val="30B5C5"/>
                </a:solidFill>
                <a:latin typeface="Huawei Sans" panose="020C0503030203020204" pitchFamily="34" charset="0"/>
              </a:rPr>
              <a:t>Main mode</a:t>
            </a:r>
          </a:p>
        </p:txBody>
      </p:sp>
      <p:sp>
        <p:nvSpPr>
          <p:cNvPr id="5" name="圆角矩形 75"/>
          <p:cNvSpPr/>
          <p:nvPr/>
        </p:nvSpPr>
        <p:spPr bwMode="gray">
          <a:xfrm>
            <a:off x="822731" y="2891179"/>
            <a:ext cx="5417285" cy="320998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p:txBody>
      </p:sp>
      <p:sp>
        <p:nvSpPr>
          <p:cNvPr id="6" name="圆角矩形 75"/>
          <p:cNvSpPr/>
          <p:nvPr/>
        </p:nvSpPr>
        <p:spPr bwMode="gray">
          <a:xfrm>
            <a:off x="6528048" y="2456892"/>
            <a:ext cx="468052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100" dirty="0">
                <a:solidFill>
                  <a:srgbClr val="30B5C5"/>
                </a:solidFill>
                <a:latin typeface="Huawei Sans" panose="020C0503030203020204" pitchFamily="34" charset="0"/>
              </a:rPr>
              <a:t>Aggressive mode</a:t>
            </a:r>
          </a:p>
        </p:txBody>
      </p:sp>
      <p:sp>
        <p:nvSpPr>
          <p:cNvPr id="7" name="圆角矩形 75"/>
          <p:cNvSpPr/>
          <p:nvPr/>
        </p:nvSpPr>
        <p:spPr bwMode="gray">
          <a:xfrm>
            <a:off x="6528048" y="2891179"/>
            <a:ext cx="4680520" cy="320998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050" dirty="0">
              <a:solidFill>
                <a:prstClr val="black"/>
              </a:solidFill>
              <a:latin typeface="Huawei Sans" panose="020C0503030203020204" pitchFamily="34" charset="0"/>
              <a:ea typeface="方正兰亭黑简体" panose="02000000000000000000" pitchFamily="2" charset="-122"/>
            </a:endParaRPr>
          </a:p>
        </p:txBody>
      </p:sp>
      <p:sp>
        <p:nvSpPr>
          <p:cNvPr id="8" name="Rectangle 7"/>
          <p:cNvSpPr/>
          <p:nvPr/>
        </p:nvSpPr>
        <p:spPr bwMode="gray">
          <a:xfrm>
            <a:off x="1537150" y="2920579"/>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an IKE proposal</a:t>
            </a:r>
          </a:p>
        </p:txBody>
      </p:sp>
      <p:sp>
        <p:nvSpPr>
          <p:cNvPr id="13" name="Rectangle 12"/>
          <p:cNvSpPr/>
          <p:nvPr/>
        </p:nvSpPr>
        <p:spPr bwMode="gray">
          <a:xfrm>
            <a:off x="4029306" y="2920579"/>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Searches for a matching IKE proposal</a:t>
            </a:r>
          </a:p>
        </p:txBody>
      </p:sp>
      <p:sp>
        <p:nvSpPr>
          <p:cNvPr id="14" name="Rectangle 13"/>
          <p:cNvSpPr/>
          <p:nvPr/>
        </p:nvSpPr>
        <p:spPr bwMode="gray">
          <a:xfrm>
            <a:off x="1537150" y="3465973"/>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Accept the IKE proposal</a:t>
            </a:r>
          </a:p>
        </p:txBody>
      </p:sp>
      <p:sp>
        <p:nvSpPr>
          <p:cNvPr id="15" name="Rectangle 14"/>
          <p:cNvSpPr/>
          <p:nvPr/>
        </p:nvSpPr>
        <p:spPr bwMode="gray">
          <a:xfrm>
            <a:off x="4029306" y="3465973"/>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an acknowledged IKE proposal</a:t>
            </a:r>
          </a:p>
        </p:txBody>
      </p:sp>
      <p:sp>
        <p:nvSpPr>
          <p:cNvPr id="16" name="Rectangle 15"/>
          <p:cNvSpPr/>
          <p:nvPr/>
        </p:nvSpPr>
        <p:spPr bwMode="gray">
          <a:xfrm>
            <a:off x="1537150" y="4011367"/>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information for key generation</a:t>
            </a:r>
          </a:p>
        </p:txBody>
      </p:sp>
      <p:sp>
        <p:nvSpPr>
          <p:cNvPr id="17" name="Rectangle 16"/>
          <p:cNvSpPr/>
          <p:nvPr/>
        </p:nvSpPr>
        <p:spPr bwMode="gray">
          <a:xfrm>
            <a:off x="4027087" y="4011367"/>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Generates keys</a:t>
            </a:r>
          </a:p>
        </p:txBody>
      </p:sp>
      <p:sp>
        <p:nvSpPr>
          <p:cNvPr id="18" name="Rectangle 17"/>
          <p:cNvSpPr/>
          <p:nvPr/>
        </p:nvSpPr>
        <p:spPr bwMode="gray">
          <a:xfrm>
            <a:off x="1537150" y="4556761"/>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Generates keys</a:t>
            </a:r>
          </a:p>
        </p:txBody>
      </p:sp>
      <p:sp>
        <p:nvSpPr>
          <p:cNvPr id="19" name="Rectangle 18"/>
          <p:cNvSpPr/>
          <p:nvPr/>
        </p:nvSpPr>
        <p:spPr bwMode="gray">
          <a:xfrm>
            <a:off x="4027087" y="4556761"/>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information for key generation</a:t>
            </a:r>
          </a:p>
        </p:txBody>
      </p:sp>
      <p:sp>
        <p:nvSpPr>
          <p:cNvPr id="20" name="Rectangle 19"/>
          <p:cNvSpPr/>
          <p:nvPr/>
        </p:nvSpPr>
        <p:spPr bwMode="gray">
          <a:xfrm>
            <a:off x="1537150" y="5102155"/>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identity and authentication data</a:t>
            </a:r>
          </a:p>
        </p:txBody>
      </p:sp>
      <p:sp>
        <p:nvSpPr>
          <p:cNvPr id="21" name="Rectangle 20"/>
          <p:cNvSpPr/>
          <p:nvPr/>
        </p:nvSpPr>
        <p:spPr bwMode="gray">
          <a:xfrm>
            <a:off x="4027087" y="5102155"/>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Verifies identity and exchanged data</a:t>
            </a:r>
          </a:p>
        </p:txBody>
      </p:sp>
      <p:sp>
        <p:nvSpPr>
          <p:cNvPr id="22" name="Rectangle 21"/>
          <p:cNvSpPr/>
          <p:nvPr/>
        </p:nvSpPr>
        <p:spPr bwMode="gray">
          <a:xfrm>
            <a:off x="1537150" y="5647548"/>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Verifies identity and exchanged data</a:t>
            </a:r>
          </a:p>
        </p:txBody>
      </p:sp>
      <p:sp>
        <p:nvSpPr>
          <p:cNvPr id="23" name="Rectangle 22"/>
          <p:cNvSpPr/>
          <p:nvPr/>
        </p:nvSpPr>
        <p:spPr bwMode="gray">
          <a:xfrm>
            <a:off x="4027087" y="5647548"/>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identity and authentication data</a:t>
            </a:r>
          </a:p>
        </p:txBody>
      </p:sp>
      <p:sp>
        <p:nvSpPr>
          <p:cNvPr id="24" name="TextBox 23"/>
          <p:cNvSpPr txBox="1"/>
          <p:nvPr/>
        </p:nvSpPr>
        <p:spPr bwMode="gray">
          <a:xfrm>
            <a:off x="822731" y="4313732"/>
            <a:ext cx="692818" cy="261610"/>
          </a:xfrm>
          <a:prstGeom prst="rect">
            <a:avLst/>
          </a:prstGeom>
          <a:noFill/>
        </p:spPr>
        <p:txBody>
          <a:bodyPr wrap="none" rtlCol="0">
            <a:spAutoFit/>
          </a:bodyPr>
          <a:lstStyle/>
          <a:p>
            <a:pPr fontAlgn="ctr"/>
            <a:r>
              <a:rPr lang="en-US" sz="1050" dirty="0">
                <a:latin typeface="Huawei Sans" panose="020C0503030203020204" pitchFamily="34" charset="0"/>
              </a:rPr>
              <a:t>Initiator</a:t>
            </a:r>
          </a:p>
        </p:txBody>
      </p:sp>
      <p:sp>
        <p:nvSpPr>
          <p:cNvPr id="25" name="TextBox 24"/>
          <p:cNvSpPr txBox="1"/>
          <p:nvPr/>
        </p:nvSpPr>
        <p:spPr bwMode="gray">
          <a:xfrm>
            <a:off x="5448736" y="4313732"/>
            <a:ext cx="856325" cy="261610"/>
          </a:xfrm>
          <a:prstGeom prst="rect">
            <a:avLst/>
          </a:prstGeom>
          <a:noFill/>
        </p:spPr>
        <p:txBody>
          <a:bodyPr wrap="none" rtlCol="0">
            <a:spAutoFit/>
          </a:bodyPr>
          <a:lstStyle/>
          <a:p>
            <a:pPr algn="ctr" fontAlgn="ctr"/>
            <a:r>
              <a:rPr lang="en-US" sz="1050" dirty="0">
                <a:latin typeface="Huawei Sans" panose="020C0503030203020204" pitchFamily="34" charset="0"/>
              </a:rPr>
              <a:t>Responder</a:t>
            </a:r>
          </a:p>
        </p:txBody>
      </p:sp>
      <p:cxnSp>
        <p:nvCxnSpPr>
          <p:cNvPr id="27" name="Straight Arrow Connector 26"/>
          <p:cNvCxnSpPr>
            <a:stCxn id="8" idx="3"/>
            <a:endCxn id="13" idx="1"/>
          </p:cNvCxnSpPr>
          <p:nvPr/>
        </p:nvCxnSpPr>
        <p:spPr bwMode="gray">
          <a:xfrm>
            <a:off x="3013150" y="3136541"/>
            <a:ext cx="10161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3"/>
            <a:endCxn id="17" idx="1"/>
          </p:cNvCxnSpPr>
          <p:nvPr/>
        </p:nvCxnSpPr>
        <p:spPr bwMode="gray">
          <a:xfrm>
            <a:off x="3013150" y="4227329"/>
            <a:ext cx="101393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0" idx="3"/>
            <a:endCxn id="21" idx="1"/>
          </p:cNvCxnSpPr>
          <p:nvPr/>
        </p:nvCxnSpPr>
        <p:spPr bwMode="gray">
          <a:xfrm>
            <a:off x="3013150" y="5318117"/>
            <a:ext cx="1013937"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2" idx="3"/>
            <a:endCxn id="23" idx="1"/>
          </p:cNvCxnSpPr>
          <p:nvPr/>
        </p:nvCxnSpPr>
        <p:spPr bwMode="gray">
          <a:xfrm>
            <a:off x="3013150" y="5863510"/>
            <a:ext cx="1013937" cy="0"/>
          </a:xfrm>
          <a:prstGeom prst="straightConnector1">
            <a:avLst/>
          </a:prstGeom>
          <a:ln w="19050">
            <a:solidFill>
              <a:srgbClr val="FFD17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3"/>
            <a:endCxn id="15" idx="1"/>
          </p:cNvCxnSpPr>
          <p:nvPr/>
        </p:nvCxnSpPr>
        <p:spPr bwMode="gray">
          <a:xfrm>
            <a:off x="3013150" y="3681935"/>
            <a:ext cx="1016156"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3"/>
            <a:endCxn id="19" idx="1"/>
          </p:cNvCxnSpPr>
          <p:nvPr/>
        </p:nvCxnSpPr>
        <p:spPr bwMode="gray">
          <a:xfrm>
            <a:off x="3013150" y="4772723"/>
            <a:ext cx="1013937"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椭圆 50">
            <a:extLst>
              <a:ext uri="{FF2B5EF4-FFF2-40B4-BE49-F238E27FC236}">
                <a16:creationId xmlns:a16="http://schemas.microsoft.com/office/drawing/2014/main" id="{4C7C4E63-07F2-484E-A141-F01D18F8D379}"/>
              </a:ext>
            </a:extLst>
          </p:cNvPr>
          <p:cNvSpPr/>
          <p:nvPr/>
        </p:nvSpPr>
        <p:spPr bwMode="gray">
          <a:xfrm>
            <a:off x="3055087" y="3028583"/>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1</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椭圆 50">
            <a:extLst>
              <a:ext uri="{FF2B5EF4-FFF2-40B4-BE49-F238E27FC236}">
                <a16:creationId xmlns:a16="http://schemas.microsoft.com/office/drawing/2014/main" id="{4C7C4E63-07F2-484E-A141-F01D18F8D379}"/>
              </a:ext>
            </a:extLst>
          </p:cNvPr>
          <p:cNvSpPr/>
          <p:nvPr/>
        </p:nvSpPr>
        <p:spPr bwMode="gray">
          <a:xfrm>
            <a:off x="3772214" y="3573977"/>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2</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椭圆 50">
            <a:extLst>
              <a:ext uri="{FF2B5EF4-FFF2-40B4-BE49-F238E27FC236}">
                <a16:creationId xmlns:a16="http://schemas.microsoft.com/office/drawing/2014/main" id="{4C7C4E63-07F2-484E-A141-F01D18F8D379}"/>
              </a:ext>
            </a:extLst>
          </p:cNvPr>
          <p:cNvSpPr/>
          <p:nvPr/>
        </p:nvSpPr>
        <p:spPr bwMode="gray">
          <a:xfrm>
            <a:off x="3766485" y="4638414"/>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4</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椭圆 50">
            <a:extLst>
              <a:ext uri="{FF2B5EF4-FFF2-40B4-BE49-F238E27FC236}">
                <a16:creationId xmlns:a16="http://schemas.microsoft.com/office/drawing/2014/main" id="{4C7C4E63-07F2-484E-A141-F01D18F8D379}"/>
              </a:ext>
            </a:extLst>
          </p:cNvPr>
          <p:cNvSpPr/>
          <p:nvPr/>
        </p:nvSpPr>
        <p:spPr bwMode="gray">
          <a:xfrm>
            <a:off x="3775059" y="5744703"/>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6</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椭圆 50">
            <a:extLst>
              <a:ext uri="{FF2B5EF4-FFF2-40B4-BE49-F238E27FC236}">
                <a16:creationId xmlns:a16="http://schemas.microsoft.com/office/drawing/2014/main" id="{4C7C4E63-07F2-484E-A141-F01D18F8D379}"/>
              </a:ext>
            </a:extLst>
          </p:cNvPr>
          <p:cNvSpPr/>
          <p:nvPr/>
        </p:nvSpPr>
        <p:spPr bwMode="gray">
          <a:xfrm>
            <a:off x="3055087" y="4119371"/>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3</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椭圆 50">
            <a:extLst>
              <a:ext uri="{FF2B5EF4-FFF2-40B4-BE49-F238E27FC236}">
                <a16:creationId xmlns:a16="http://schemas.microsoft.com/office/drawing/2014/main" id="{4C7C4E63-07F2-484E-A141-F01D18F8D379}"/>
              </a:ext>
            </a:extLst>
          </p:cNvPr>
          <p:cNvSpPr/>
          <p:nvPr/>
        </p:nvSpPr>
        <p:spPr bwMode="gray">
          <a:xfrm>
            <a:off x="3055087" y="5203716"/>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5</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Rectangle 50"/>
          <p:cNvSpPr/>
          <p:nvPr/>
        </p:nvSpPr>
        <p:spPr bwMode="gray">
          <a:xfrm>
            <a:off x="6869687" y="3495675"/>
            <a:ext cx="1476000" cy="68660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Sends IKE proposals, information for key generation, and identity information</a:t>
            </a:r>
          </a:p>
        </p:txBody>
      </p:sp>
      <p:sp>
        <p:nvSpPr>
          <p:cNvPr id="52" name="Rectangle 51"/>
          <p:cNvSpPr/>
          <p:nvPr/>
        </p:nvSpPr>
        <p:spPr bwMode="gray">
          <a:xfrm>
            <a:off x="9435790" y="3495675"/>
            <a:ext cx="1476000" cy="68660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Searches for matching algorithms, generates keys, and authenticates identity</a:t>
            </a:r>
          </a:p>
        </p:txBody>
      </p:sp>
      <p:sp>
        <p:nvSpPr>
          <p:cNvPr id="53" name="Rectangle 52"/>
          <p:cNvSpPr/>
          <p:nvPr/>
        </p:nvSpPr>
        <p:spPr bwMode="gray">
          <a:xfrm>
            <a:off x="6869687" y="4258808"/>
            <a:ext cx="1476000" cy="685826"/>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Accepts the proposal and generates keys</a:t>
            </a:r>
          </a:p>
        </p:txBody>
      </p:sp>
      <p:sp>
        <p:nvSpPr>
          <p:cNvPr id="54" name="Rectangle 53"/>
          <p:cNvSpPr/>
          <p:nvPr/>
        </p:nvSpPr>
        <p:spPr bwMode="gray">
          <a:xfrm>
            <a:off x="9435791" y="4258808"/>
            <a:ext cx="1476000" cy="685826"/>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Sends key generation information, identity information, and authentication data</a:t>
            </a:r>
          </a:p>
        </p:txBody>
      </p:sp>
      <p:sp>
        <p:nvSpPr>
          <p:cNvPr id="55" name="Rectangle 54"/>
          <p:cNvSpPr/>
          <p:nvPr/>
        </p:nvSpPr>
        <p:spPr bwMode="gray">
          <a:xfrm>
            <a:off x="6869687" y="5021163"/>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Sends authentication data.</a:t>
            </a:r>
          </a:p>
        </p:txBody>
      </p:sp>
      <p:sp>
        <p:nvSpPr>
          <p:cNvPr id="56" name="Rectangle 55"/>
          <p:cNvSpPr/>
          <p:nvPr/>
        </p:nvSpPr>
        <p:spPr bwMode="gray">
          <a:xfrm>
            <a:off x="9433571" y="5021163"/>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Verifies exchanged data.</a:t>
            </a:r>
          </a:p>
        </p:txBody>
      </p:sp>
      <p:sp>
        <p:nvSpPr>
          <p:cNvPr id="57" name="TextBox 56"/>
          <p:cNvSpPr txBox="1"/>
          <p:nvPr/>
        </p:nvSpPr>
        <p:spPr bwMode="gray">
          <a:xfrm>
            <a:off x="7261278" y="3184835"/>
            <a:ext cx="692818" cy="261610"/>
          </a:xfrm>
          <a:prstGeom prst="rect">
            <a:avLst/>
          </a:prstGeom>
          <a:noFill/>
        </p:spPr>
        <p:txBody>
          <a:bodyPr wrap="none" rtlCol="0">
            <a:spAutoFit/>
          </a:bodyPr>
          <a:lstStyle/>
          <a:p>
            <a:pPr fontAlgn="ctr"/>
            <a:r>
              <a:rPr lang="en-US" sz="1050" dirty="0">
                <a:latin typeface="Huawei Sans" panose="020C0503030203020204" pitchFamily="34" charset="0"/>
              </a:rPr>
              <a:t>Initiator</a:t>
            </a:r>
          </a:p>
        </p:txBody>
      </p:sp>
      <p:sp>
        <p:nvSpPr>
          <p:cNvPr id="58" name="TextBox 57"/>
          <p:cNvSpPr txBox="1"/>
          <p:nvPr/>
        </p:nvSpPr>
        <p:spPr bwMode="gray">
          <a:xfrm>
            <a:off x="9745628" y="3211731"/>
            <a:ext cx="856325" cy="261610"/>
          </a:xfrm>
          <a:prstGeom prst="rect">
            <a:avLst/>
          </a:prstGeom>
          <a:noFill/>
        </p:spPr>
        <p:txBody>
          <a:bodyPr wrap="none" rtlCol="0">
            <a:spAutoFit/>
          </a:bodyPr>
          <a:lstStyle/>
          <a:p>
            <a:pPr algn="ctr" fontAlgn="ctr"/>
            <a:r>
              <a:rPr lang="en-US" sz="1050" dirty="0">
                <a:latin typeface="Huawei Sans" panose="020C0503030203020204" pitchFamily="34" charset="0"/>
              </a:rPr>
              <a:t>Responder</a:t>
            </a:r>
          </a:p>
        </p:txBody>
      </p:sp>
      <p:cxnSp>
        <p:nvCxnSpPr>
          <p:cNvPr id="59" name="Straight Arrow Connector 58"/>
          <p:cNvCxnSpPr>
            <a:stCxn id="51" idx="3"/>
            <a:endCxn id="52" idx="1"/>
          </p:cNvCxnSpPr>
          <p:nvPr/>
        </p:nvCxnSpPr>
        <p:spPr bwMode="gray">
          <a:xfrm>
            <a:off x="8345687" y="3838977"/>
            <a:ext cx="10901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5" idx="3"/>
            <a:endCxn id="56" idx="1"/>
          </p:cNvCxnSpPr>
          <p:nvPr/>
        </p:nvCxnSpPr>
        <p:spPr bwMode="gray">
          <a:xfrm>
            <a:off x="8345687" y="5237125"/>
            <a:ext cx="10878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3"/>
            <a:endCxn id="54" idx="1"/>
          </p:cNvCxnSpPr>
          <p:nvPr/>
        </p:nvCxnSpPr>
        <p:spPr bwMode="gray">
          <a:xfrm>
            <a:off x="8345687" y="4601721"/>
            <a:ext cx="1090104"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椭圆 50">
            <a:extLst>
              <a:ext uri="{FF2B5EF4-FFF2-40B4-BE49-F238E27FC236}">
                <a16:creationId xmlns:a16="http://schemas.microsoft.com/office/drawing/2014/main" id="{4C7C4E63-07F2-484E-A141-F01D18F8D379}"/>
              </a:ext>
            </a:extLst>
          </p:cNvPr>
          <p:cNvSpPr/>
          <p:nvPr/>
        </p:nvSpPr>
        <p:spPr bwMode="gray">
          <a:xfrm>
            <a:off x="8461572" y="3741887"/>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1</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椭圆 50">
            <a:extLst>
              <a:ext uri="{FF2B5EF4-FFF2-40B4-BE49-F238E27FC236}">
                <a16:creationId xmlns:a16="http://schemas.microsoft.com/office/drawing/2014/main" id="{4C7C4E63-07F2-484E-A141-F01D18F8D379}"/>
              </a:ext>
            </a:extLst>
          </p:cNvPr>
          <p:cNvSpPr/>
          <p:nvPr/>
        </p:nvSpPr>
        <p:spPr bwMode="gray">
          <a:xfrm>
            <a:off x="9177924" y="4480315"/>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2</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椭圆 50">
            <a:extLst>
              <a:ext uri="{FF2B5EF4-FFF2-40B4-BE49-F238E27FC236}">
                <a16:creationId xmlns:a16="http://schemas.microsoft.com/office/drawing/2014/main" id="{4C7C4E63-07F2-484E-A141-F01D18F8D379}"/>
              </a:ext>
            </a:extLst>
          </p:cNvPr>
          <p:cNvSpPr/>
          <p:nvPr/>
        </p:nvSpPr>
        <p:spPr bwMode="gray">
          <a:xfrm>
            <a:off x="8461572" y="5129167"/>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3</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8" name="Straight Arrow Connector 77"/>
          <p:cNvCxnSpPr/>
          <p:nvPr/>
        </p:nvCxnSpPr>
        <p:spPr bwMode="gray">
          <a:xfrm>
            <a:off x="5600062" y="5647548"/>
            <a:ext cx="506275"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bwMode="gray">
          <a:xfrm>
            <a:off x="5414225" y="5683923"/>
            <a:ext cx="925348" cy="400110"/>
          </a:xfrm>
          <a:prstGeom prst="rect">
            <a:avLst/>
          </a:prstGeom>
          <a:noFill/>
        </p:spPr>
        <p:txBody>
          <a:bodyPr wrap="square" rtlCol="0">
            <a:spAutoFit/>
          </a:bodyPr>
          <a:lstStyle/>
          <a:p>
            <a:pPr algn="ctr" fontAlgn="ctr"/>
            <a:r>
              <a:rPr lang="en-US" sz="1000" dirty="0">
                <a:latin typeface="Huawei Sans" panose="020C0503030203020204" pitchFamily="34" charset="0"/>
              </a:rPr>
              <a:t>Encrypted data</a:t>
            </a:r>
          </a:p>
        </p:txBody>
      </p:sp>
      <p:grpSp>
        <p:nvGrpSpPr>
          <p:cNvPr id="72" name="Group 24"/>
          <p:cNvGrpSpPr/>
          <p:nvPr/>
        </p:nvGrpSpPr>
        <p:grpSpPr bwMode="gray">
          <a:xfrm>
            <a:off x="7286372" y="62052"/>
            <a:ext cx="4614725" cy="306000"/>
            <a:chOff x="7646412" y="106136"/>
            <a:chExt cx="4614725" cy="306000"/>
          </a:xfrm>
        </p:grpSpPr>
        <p:sp>
          <p:nvSpPr>
            <p:cNvPr id="73" name="五边形 24"/>
            <p:cNvSpPr/>
            <p:nvPr/>
          </p:nvSpPr>
          <p:spPr bwMode="gray">
            <a:xfrm>
              <a:off x="7646412" y="106136"/>
              <a:ext cx="1526032" cy="306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IKEv1</a:t>
              </a:r>
            </a:p>
          </p:txBody>
        </p:sp>
        <p:sp>
          <p:nvSpPr>
            <p:cNvPr id="74" name="燕尾形 25"/>
            <p:cNvSpPr/>
            <p:nvPr/>
          </p:nvSpPr>
          <p:spPr bwMode="gray">
            <a:xfrm>
              <a:off x="9059089" y="106136"/>
              <a:ext cx="1538223"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IKEv2</a:t>
              </a:r>
              <a:endParaRPr lang="en-US" altLang="zh-CN" sz="1000" kern="0" dirty="0">
                <a:latin typeface="Huawei Sans" panose="020C0503030203020204" pitchFamily="34" charset="0"/>
                <a:ea typeface="方正兰亭黑简体" panose="02000000000000000000" pitchFamily="2" charset="-122"/>
              </a:endParaRPr>
            </a:p>
          </p:txBody>
        </p:sp>
        <p:sp>
          <p:nvSpPr>
            <p:cNvPr id="75" name="燕尾形 25"/>
            <p:cNvSpPr/>
            <p:nvPr/>
          </p:nvSpPr>
          <p:spPr bwMode="gray">
            <a:xfrm>
              <a:off x="10483958" y="106136"/>
              <a:ext cx="1777179"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Defining IPsec-Protected Data Flows</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0116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pPr algn="l"/>
            <a:r>
              <a:rPr lang="en-US" sz="2000" dirty="0">
                <a:latin typeface="Huawei Sans" panose="020C0503030203020204" pitchFamily="34" charset="0"/>
              </a:rPr>
              <a:t>Most data is transmitted in clear text on the Internet, causing security risks. For example, bank accounts and passwords may be intercepted or tampered with, user information may be forged, and bank networks may be attacked. IP Security (IPsec) can address these problems by protecting the transmitted data.</a:t>
            </a:r>
            <a:endParaRPr lang="en-US" altLang="zh-CN" sz="2000" dirty="0">
              <a:latin typeface="Huawei Sans" panose="020C0503030203020204" pitchFamily="34" charset="0"/>
            </a:endParaRPr>
          </a:p>
          <a:p>
            <a:pPr algn="l"/>
            <a:r>
              <a:rPr lang="en-US" sz="2000" dirty="0">
                <a:latin typeface="Huawei Sans" panose="020C0503030203020204" pitchFamily="34" charset="0"/>
              </a:rPr>
              <a:t>This course describes the fundamentals and application scenarios of IPsec.</a:t>
            </a:r>
          </a:p>
        </p:txBody>
      </p:sp>
    </p:spTree>
    <p:extLst>
      <p:ext uri="{BB962C8B-B14F-4D97-AF65-F5344CB8AC3E}">
        <p14:creationId xmlns:p14="http://schemas.microsoft.com/office/powerpoint/2010/main" val="352152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IKEv1 Negotiation Phase (2)</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In IKEv1 phase 2, IPsec SAs need to be established and keys needs to be generated for securely transmitting data.</a:t>
            </a:r>
            <a:endParaRPr lang="en-US" altLang="zh-CN" sz="1600" dirty="0">
              <a:latin typeface="Huawei Sans" panose="020C0503030203020204" pitchFamily="34" charset="0"/>
            </a:endParaRPr>
          </a:p>
          <a:p>
            <a:pPr algn="l"/>
            <a:r>
              <a:rPr lang="en-US" sz="1600" dirty="0">
                <a:latin typeface="Huawei Sans" panose="020C0503030203020204" pitchFamily="34" charset="0"/>
              </a:rPr>
              <a:t>This phase uses the quick mode. This mode uses the keys generated in phase 1 to verify the integrity of ISAKMP messages and identities of the initiator and responder, and to encrypt ISAKMP messages, ensuring exchange security.</a:t>
            </a:r>
          </a:p>
        </p:txBody>
      </p:sp>
      <p:sp>
        <p:nvSpPr>
          <p:cNvPr id="4" name="圆角矩形 75"/>
          <p:cNvSpPr/>
          <p:nvPr/>
        </p:nvSpPr>
        <p:spPr bwMode="gray">
          <a:xfrm>
            <a:off x="1487488" y="2668165"/>
            <a:ext cx="939441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Quick mode</a:t>
            </a:r>
          </a:p>
        </p:txBody>
      </p:sp>
      <p:sp>
        <p:nvSpPr>
          <p:cNvPr id="5" name="圆角矩形 75"/>
          <p:cNvSpPr/>
          <p:nvPr/>
        </p:nvSpPr>
        <p:spPr bwMode="gray">
          <a:xfrm>
            <a:off x="1487488" y="3093121"/>
            <a:ext cx="9394410" cy="309658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100" dirty="0">
              <a:solidFill>
                <a:prstClr val="black"/>
              </a:solidFill>
              <a:latin typeface="Huawei Sans" panose="020C0503030203020204" pitchFamily="34" charset="0"/>
              <a:ea typeface="方正兰亭黑简体" panose="02000000000000000000" pitchFamily="2" charset="-122"/>
            </a:endParaRPr>
          </a:p>
        </p:txBody>
      </p:sp>
      <p:sp>
        <p:nvSpPr>
          <p:cNvPr id="6" name="Rectangle 5"/>
          <p:cNvSpPr/>
          <p:nvPr/>
        </p:nvSpPr>
        <p:spPr bwMode="gray">
          <a:xfrm>
            <a:off x="3965532" y="3797231"/>
            <a:ext cx="1476000" cy="631266"/>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IPsec proposals, identity, and authentication data</a:t>
            </a:r>
          </a:p>
        </p:txBody>
      </p:sp>
      <p:sp>
        <p:nvSpPr>
          <p:cNvPr id="7" name="Rectangle 6"/>
          <p:cNvSpPr/>
          <p:nvPr/>
        </p:nvSpPr>
        <p:spPr bwMode="gray">
          <a:xfrm>
            <a:off x="6572426" y="3797231"/>
            <a:ext cx="1476000" cy="631266"/>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Searches for a matching IPsec proposal and generates keys</a:t>
            </a:r>
          </a:p>
        </p:txBody>
      </p:sp>
      <p:sp>
        <p:nvSpPr>
          <p:cNvPr id="8" name="Rectangle 7"/>
          <p:cNvSpPr/>
          <p:nvPr/>
        </p:nvSpPr>
        <p:spPr bwMode="gray">
          <a:xfrm>
            <a:off x="3965532" y="4519921"/>
            <a:ext cx="1476000" cy="656036"/>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Accepts the proposal and generates keys</a:t>
            </a:r>
          </a:p>
        </p:txBody>
      </p:sp>
      <p:sp>
        <p:nvSpPr>
          <p:cNvPr id="9" name="Rectangle 8"/>
          <p:cNvSpPr/>
          <p:nvPr/>
        </p:nvSpPr>
        <p:spPr bwMode="gray">
          <a:xfrm>
            <a:off x="6572428" y="4519921"/>
            <a:ext cx="1476000" cy="656036"/>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the acknowledged IPsec proposal, identity, and authentication data</a:t>
            </a:r>
          </a:p>
        </p:txBody>
      </p:sp>
      <p:sp>
        <p:nvSpPr>
          <p:cNvPr id="10" name="Rectangle 9"/>
          <p:cNvSpPr/>
          <p:nvPr/>
        </p:nvSpPr>
        <p:spPr bwMode="gray">
          <a:xfrm>
            <a:off x="3971371" y="5267381"/>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Sends acknowledged data</a:t>
            </a:r>
          </a:p>
        </p:txBody>
      </p:sp>
      <p:sp>
        <p:nvSpPr>
          <p:cNvPr id="11" name="Rectangle 10"/>
          <p:cNvSpPr/>
          <p:nvPr/>
        </p:nvSpPr>
        <p:spPr bwMode="gray">
          <a:xfrm>
            <a:off x="6570207" y="5267381"/>
            <a:ext cx="147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000" dirty="0">
                <a:solidFill>
                  <a:schemeClr val="tx1"/>
                </a:solidFill>
                <a:latin typeface="Huawei Sans" panose="020C0503030203020204" pitchFamily="34" charset="0"/>
              </a:rPr>
              <a:t>Accepts the information.</a:t>
            </a:r>
          </a:p>
        </p:txBody>
      </p:sp>
      <p:sp>
        <p:nvSpPr>
          <p:cNvPr id="12" name="TextBox 11"/>
          <p:cNvSpPr txBox="1"/>
          <p:nvPr/>
        </p:nvSpPr>
        <p:spPr bwMode="gray">
          <a:xfrm>
            <a:off x="4357123" y="3431053"/>
            <a:ext cx="692818" cy="261610"/>
          </a:xfrm>
          <a:prstGeom prst="rect">
            <a:avLst/>
          </a:prstGeom>
          <a:noFill/>
        </p:spPr>
        <p:txBody>
          <a:bodyPr wrap="none" rtlCol="0">
            <a:spAutoFit/>
          </a:bodyPr>
          <a:lstStyle/>
          <a:p>
            <a:pPr fontAlgn="ctr"/>
            <a:r>
              <a:rPr lang="en-US" sz="1050" dirty="0">
                <a:latin typeface="Huawei Sans" panose="020C0503030203020204" pitchFamily="34" charset="0"/>
              </a:rPr>
              <a:t>Initiator</a:t>
            </a:r>
          </a:p>
        </p:txBody>
      </p:sp>
      <p:sp>
        <p:nvSpPr>
          <p:cNvPr id="13" name="TextBox 12"/>
          <p:cNvSpPr txBox="1"/>
          <p:nvPr/>
        </p:nvSpPr>
        <p:spPr bwMode="gray">
          <a:xfrm>
            <a:off x="6882264" y="3457949"/>
            <a:ext cx="856325" cy="261610"/>
          </a:xfrm>
          <a:prstGeom prst="rect">
            <a:avLst/>
          </a:prstGeom>
          <a:noFill/>
        </p:spPr>
        <p:txBody>
          <a:bodyPr wrap="none" rtlCol="0">
            <a:spAutoFit/>
          </a:bodyPr>
          <a:lstStyle/>
          <a:p>
            <a:pPr algn="ctr" fontAlgn="ctr"/>
            <a:r>
              <a:rPr lang="en-US" sz="1050" dirty="0">
                <a:latin typeface="Huawei Sans" panose="020C0503030203020204" pitchFamily="34" charset="0"/>
              </a:rPr>
              <a:t>Responder</a:t>
            </a:r>
          </a:p>
        </p:txBody>
      </p:sp>
      <p:cxnSp>
        <p:nvCxnSpPr>
          <p:cNvPr id="14" name="Straight Arrow Connector 13"/>
          <p:cNvCxnSpPr>
            <a:stCxn id="6" idx="3"/>
            <a:endCxn id="7" idx="1"/>
          </p:cNvCxnSpPr>
          <p:nvPr/>
        </p:nvCxnSpPr>
        <p:spPr bwMode="gray">
          <a:xfrm>
            <a:off x="5441532" y="4112864"/>
            <a:ext cx="1130894"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bwMode="gray">
          <a:xfrm>
            <a:off x="5447371" y="5483343"/>
            <a:ext cx="1122836"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9" idx="1"/>
          </p:cNvCxnSpPr>
          <p:nvPr/>
        </p:nvCxnSpPr>
        <p:spPr bwMode="gray">
          <a:xfrm>
            <a:off x="5441532" y="4847939"/>
            <a:ext cx="1130896" cy="0"/>
          </a:xfrm>
          <a:prstGeom prst="straightConnector1">
            <a:avLst/>
          </a:prstGeom>
          <a:ln w="19050">
            <a:solidFill>
              <a:srgbClr val="FFD17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椭圆 50">
            <a:extLst>
              <a:ext uri="{FF2B5EF4-FFF2-40B4-BE49-F238E27FC236}">
                <a16:creationId xmlns:a16="http://schemas.microsoft.com/office/drawing/2014/main" id="{4C7C4E63-07F2-484E-A141-F01D18F8D379}"/>
              </a:ext>
            </a:extLst>
          </p:cNvPr>
          <p:cNvSpPr/>
          <p:nvPr/>
        </p:nvSpPr>
        <p:spPr bwMode="gray">
          <a:xfrm>
            <a:off x="5598209" y="3988105"/>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1</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椭圆 50">
            <a:extLst>
              <a:ext uri="{FF2B5EF4-FFF2-40B4-BE49-F238E27FC236}">
                <a16:creationId xmlns:a16="http://schemas.microsoft.com/office/drawing/2014/main" id="{4C7C4E63-07F2-484E-A141-F01D18F8D379}"/>
              </a:ext>
            </a:extLst>
          </p:cNvPr>
          <p:cNvSpPr/>
          <p:nvPr/>
        </p:nvSpPr>
        <p:spPr bwMode="gray">
          <a:xfrm>
            <a:off x="6314561" y="4726533"/>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2</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椭圆 50">
            <a:extLst>
              <a:ext uri="{FF2B5EF4-FFF2-40B4-BE49-F238E27FC236}">
                <a16:creationId xmlns:a16="http://schemas.microsoft.com/office/drawing/2014/main" id="{4C7C4E63-07F2-484E-A141-F01D18F8D379}"/>
              </a:ext>
            </a:extLst>
          </p:cNvPr>
          <p:cNvSpPr/>
          <p:nvPr/>
        </p:nvSpPr>
        <p:spPr bwMode="gray">
          <a:xfrm>
            <a:off x="5598209" y="5375385"/>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000" dirty="0">
                <a:solidFill>
                  <a:schemeClr val="tx1"/>
                </a:solidFill>
                <a:latin typeface="Huawei Sans" panose="020C0503030203020204" pitchFamily="34" charset="0"/>
              </a:rPr>
              <a:t>3</a:t>
            </a:r>
            <a:endParaRPr lang="en-US" altLang="zh-CN" sz="1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Straight Arrow Connector 19"/>
          <p:cNvCxnSpPr/>
          <p:nvPr/>
        </p:nvCxnSpPr>
        <p:spPr bwMode="gray">
          <a:xfrm>
            <a:off x="9118117" y="5863190"/>
            <a:ext cx="506275"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gray">
          <a:xfrm>
            <a:off x="9624392" y="5735145"/>
            <a:ext cx="1103187" cy="253916"/>
          </a:xfrm>
          <a:prstGeom prst="rect">
            <a:avLst/>
          </a:prstGeom>
          <a:noFill/>
        </p:spPr>
        <p:txBody>
          <a:bodyPr wrap="none" rtlCol="0">
            <a:spAutoFit/>
          </a:bodyPr>
          <a:lstStyle/>
          <a:p>
            <a:pPr fontAlgn="ctr"/>
            <a:r>
              <a:rPr lang="en-US" sz="1000" dirty="0">
                <a:latin typeface="Huawei Sans" panose="020C0503030203020204" pitchFamily="34" charset="0"/>
              </a:rPr>
              <a:t>Encrypted data</a:t>
            </a:r>
          </a:p>
        </p:txBody>
      </p:sp>
      <p:grpSp>
        <p:nvGrpSpPr>
          <p:cNvPr id="30" name="Group 24"/>
          <p:cNvGrpSpPr/>
          <p:nvPr/>
        </p:nvGrpSpPr>
        <p:grpSpPr bwMode="gray">
          <a:xfrm>
            <a:off x="7286372" y="62052"/>
            <a:ext cx="4614725" cy="306000"/>
            <a:chOff x="7646412" y="106136"/>
            <a:chExt cx="4614725" cy="306000"/>
          </a:xfrm>
        </p:grpSpPr>
        <p:sp>
          <p:nvSpPr>
            <p:cNvPr id="31" name="五边形 24"/>
            <p:cNvSpPr/>
            <p:nvPr/>
          </p:nvSpPr>
          <p:spPr bwMode="gray">
            <a:xfrm>
              <a:off x="7646412" y="106136"/>
              <a:ext cx="1526032" cy="306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IKEv1</a:t>
              </a:r>
            </a:p>
          </p:txBody>
        </p:sp>
        <p:sp>
          <p:nvSpPr>
            <p:cNvPr id="32" name="燕尾形 25"/>
            <p:cNvSpPr/>
            <p:nvPr/>
          </p:nvSpPr>
          <p:spPr bwMode="gray">
            <a:xfrm>
              <a:off x="9059089" y="106136"/>
              <a:ext cx="1538223"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IKEv2</a:t>
              </a:r>
              <a:endParaRPr lang="en-US" altLang="zh-CN" sz="1000" kern="0" dirty="0">
                <a:latin typeface="Huawei Sans" panose="020C0503030203020204" pitchFamily="34" charset="0"/>
                <a:ea typeface="方正兰亭黑简体" panose="02000000000000000000" pitchFamily="2" charset="-122"/>
              </a:endParaRPr>
            </a:p>
          </p:txBody>
        </p:sp>
        <p:sp>
          <p:nvSpPr>
            <p:cNvPr id="33" name="燕尾形 25"/>
            <p:cNvSpPr/>
            <p:nvPr/>
          </p:nvSpPr>
          <p:spPr bwMode="gray">
            <a:xfrm>
              <a:off x="10483958" y="106136"/>
              <a:ext cx="1777179"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Defining IPsec-Protected Data Flows</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003914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IKEv2</a:t>
            </a:r>
          </a:p>
        </p:txBody>
      </p:sp>
      <p:sp>
        <p:nvSpPr>
          <p:cNvPr id="3" name="Text Placeholder 2"/>
          <p:cNvSpPr>
            <a:spLocks noGrp="1"/>
          </p:cNvSpPr>
          <p:nvPr>
            <p:ph type="body" sz="quarter" idx="10"/>
          </p:nvPr>
        </p:nvSpPr>
        <p:spPr bwMode="gray">
          <a:xfrm>
            <a:off x="455612" y="1052514"/>
            <a:ext cx="11526838" cy="4875042"/>
          </a:xfrm>
        </p:spPr>
        <p:txBody>
          <a:bodyPr/>
          <a:lstStyle/>
          <a:p>
            <a:pPr algn="l"/>
            <a:r>
              <a:rPr lang="en-US" sz="1800" dirty="0">
                <a:latin typeface="Huawei Sans" panose="020C0503030203020204" pitchFamily="34" charset="0"/>
              </a:rPr>
              <a:t>The process of establishing SAs through IKEv2 negotiation is much simpler than that through IKEv1 negotiation. In normal cases, IKEv2 can establish a pair of IPsec SAs through only four messages in two exchanges. One additional </a:t>
            </a:r>
            <a:r>
              <a:rPr lang="en-US" sz="1800" dirty="0" err="1">
                <a:latin typeface="Huawei Sans" panose="020C0503030203020204" pitchFamily="34" charset="0"/>
              </a:rPr>
              <a:t>Create_Child_SA</a:t>
            </a:r>
            <a:r>
              <a:rPr lang="en-US" sz="1800" dirty="0">
                <a:latin typeface="Huawei Sans" panose="020C0503030203020204" pitchFamily="34" charset="0"/>
              </a:rPr>
              <a:t> Exchange can be used to establish another pair of IPsec SAs if required, during which only two messages are exchanged.</a:t>
            </a:r>
          </a:p>
          <a:p>
            <a:pPr algn="l"/>
            <a:r>
              <a:rPr lang="en-US" sz="1800" dirty="0">
                <a:latin typeface="Huawei Sans" panose="020C0503030203020204" pitchFamily="34" charset="0"/>
              </a:rPr>
              <a:t>IKEv2 defines three exchanges: Initial Exchanges, </a:t>
            </a:r>
            <a:r>
              <a:rPr lang="en-US" sz="1800" dirty="0" err="1">
                <a:latin typeface="Huawei Sans" panose="020C0503030203020204" pitchFamily="34" charset="0"/>
              </a:rPr>
              <a:t>Create_Child_SA</a:t>
            </a:r>
            <a:r>
              <a:rPr lang="en-US" sz="1800" dirty="0">
                <a:latin typeface="Huawei Sans" panose="020C0503030203020204" pitchFamily="34" charset="0"/>
              </a:rPr>
              <a:t> Exchange, and Informational Exchange.</a:t>
            </a:r>
          </a:p>
        </p:txBody>
      </p:sp>
      <p:grpSp>
        <p:nvGrpSpPr>
          <p:cNvPr id="12" name="Group 24"/>
          <p:cNvGrpSpPr/>
          <p:nvPr/>
        </p:nvGrpSpPr>
        <p:grpSpPr bwMode="gray">
          <a:xfrm>
            <a:off x="7286372" y="62052"/>
            <a:ext cx="4614725" cy="306000"/>
            <a:chOff x="7646412" y="106136"/>
            <a:chExt cx="4614725" cy="306000"/>
          </a:xfrm>
        </p:grpSpPr>
        <p:sp>
          <p:nvSpPr>
            <p:cNvPr id="13" name="五边形 24"/>
            <p:cNvSpPr/>
            <p:nvPr/>
          </p:nvSpPr>
          <p:spPr bwMode="gray">
            <a:xfrm>
              <a:off x="7646412" y="106136"/>
              <a:ext cx="1526032" cy="306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IKEv1</a:t>
              </a:r>
            </a:p>
          </p:txBody>
        </p:sp>
        <p:sp>
          <p:nvSpPr>
            <p:cNvPr id="14" name="燕尾形 25"/>
            <p:cNvSpPr/>
            <p:nvPr/>
          </p:nvSpPr>
          <p:spPr bwMode="gray">
            <a:xfrm>
              <a:off x="9059089" y="106136"/>
              <a:ext cx="1538223" cy="306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IKEv2</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15" name="燕尾形 25"/>
            <p:cNvSpPr/>
            <p:nvPr/>
          </p:nvSpPr>
          <p:spPr bwMode="gray">
            <a:xfrm>
              <a:off x="10483958" y="106136"/>
              <a:ext cx="1777179"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Defining IPsec-Protected Data Flows</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329395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IKEv2 Initial Exchanges</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IKEv2 establishes the first pair of IPsec SAs through Initial Exchanges. Initial Exchanges involves four messages in two exchanges.</a:t>
            </a:r>
          </a:p>
        </p:txBody>
      </p:sp>
      <p:sp>
        <p:nvSpPr>
          <p:cNvPr id="4" name="圆角矩形 75"/>
          <p:cNvSpPr/>
          <p:nvPr/>
        </p:nvSpPr>
        <p:spPr bwMode="gray">
          <a:xfrm>
            <a:off x="1487488" y="2069232"/>
            <a:ext cx="939441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Initial Exchanges process</a:t>
            </a:r>
          </a:p>
        </p:txBody>
      </p:sp>
      <p:sp>
        <p:nvSpPr>
          <p:cNvPr id="5" name="圆角矩形 75"/>
          <p:cNvSpPr/>
          <p:nvPr/>
        </p:nvSpPr>
        <p:spPr bwMode="gray">
          <a:xfrm>
            <a:off x="1487488" y="2503519"/>
            <a:ext cx="9394410" cy="35286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12" name="TextBox 11"/>
          <p:cNvSpPr txBox="1"/>
          <p:nvPr/>
        </p:nvSpPr>
        <p:spPr bwMode="gray">
          <a:xfrm>
            <a:off x="4110494" y="2955329"/>
            <a:ext cx="835485" cy="307777"/>
          </a:xfrm>
          <a:prstGeom prst="rect">
            <a:avLst/>
          </a:prstGeom>
          <a:noFill/>
        </p:spPr>
        <p:txBody>
          <a:bodyPr wrap="none" rtlCol="0">
            <a:spAutoFit/>
          </a:bodyPr>
          <a:lstStyle/>
          <a:p>
            <a:pPr algn="ctr" fontAlgn="ctr"/>
            <a:r>
              <a:rPr lang="en-US" sz="1400" dirty="0">
                <a:latin typeface="Huawei Sans" panose="020C0503030203020204" pitchFamily="34" charset="0"/>
              </a:rPr>
              <a:t>Initiator</a:t>
            </a:r>
          </a:p>
        </p:txBody>
      </p:sp>
      <p:sp>
        <p:nvSpPr>
          <p:cNvPr id="13" name="TextBox 12"/>
          <p:cNvSpPr txBox="1"/>
          <p:nvPr/>
        </p:nvSpPr>
        <p:spPr bwMode="gray">
          <a:xfrm>
            <a:off x="6874751" y="2955328"/>
            <a:ext cx="1039067" cy="307777"/>
          </a:xfrm>
          <a:prstGeom prst="rect">
            <a:avLst/>
          </a:prstGeom>
          <a:noFill/>
        </p:spPr>
        <p:txBody>
          <a:bodyPr wrap="none" rtlCol="0">
            <a:spAutoFit/>
          </a:bodyPr>
          <a:lstStyle/>
          <a:p>
            <a:pPr algn="ctr" fontAlgn="ctr"/>
            <a:r>
              <a:rPr lang="en-US" sz="1400" dirty="0">
                <a:latin typeface="Huawei Sans" panose="020C0503030203020204" pitchFamily="34" charset="0"/>
              </a:rPr>
              <a:t>Responder</a:t>
            </a:r>
          </a:p>
        </p:txBody>
      </p:sp>
      <p:cxnSp>
        <p:nvCxnSpPr>
          <p:cNvPr id="20" name="Straight Arrow Connector 19"/>
          <p:cNvCxnSpPr/>
          <p:nvPr/>
        </p:nvCxnSpPr>
        <p:spPr bwMode="gray">
          <a:xfrm>
            <a:off x="8578057" y="5269768"/>
            <a:ext cx="506275"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gray">
          <a:xfrm>
            <a:off x="9084332" y="5122673"/>
            <a:ext cx="1239442" cy="276999"/>
          </a:xfrm>
          <a:prstGeom prst="rect">
            <a:avLst/>
          </a:prstGeom>
          <a:noFill/>
        </p:spPr>
        <p:txBody>
          <a:bodyPr wrap="none" rtlCol="0">
            <a:spAutoFit/>
          </a:bodyPr>
          <a:lstStyle/>
          <a:p>
            <a:pPr fontAlgn="ctr"/>
            <a:r>
              <a:rPr lang="en-US" sz="1200" dirty="0">
                <a:latin typeface="Huawei Sans" panose="020C0503030203020204" pitchFamily="34" charset="0"/>
              </a:rPr>
              <a:t>Encrypted data</a:t>
            </a:r>
          </a:p>
        </p:txBody>
      </p:sp>
      <p:sp>
        <p:nvSpPr>
          <p:cNvPr id="22" name="Rectangle 21"/>
          <p:cNvSpPr/>
          <p:nvPr/>
        </p:nvSpPr>
        <p:spPr bwMode="gray">
          <a:xfrm>
            <a:off x="3654821" y="3369667"/>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Sends IKE SA parameters</a:t>
            </a:r>
          </a:p>
        </p:txBody>
      </p:sp>
      <p:sp>
        <p:nvSpPr>
          <p:cNvPr id="23" name="Rectangle 22"/>
          <p:cNvSpPr/>
          <p:nvPr/>
        </p:nvSpPr>
        <p:spPr bwMode="gray">
          <a:xfrm>
            <a:off x="6520869" y="3369667"/>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Searches for matching IKE SA parameters</a:t>
            </a:r>
          </a:p>
        </p:txBody>
      </p:sp>
      <p:sp>
        <p:nvSpPr>
          <p:cNvPr id="24" name="Rectangle 23"/>
          <p:cNvSpPr/>
          <p:nvPr/>
        </p:nvSpPr>
        <p:spPr bwMode="gray">
          <a:xfrm>
            <a:off x="3654821" y="3915061"/>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Accepts the parameters</a:t>
            </a:r>
          </a:p>
        </p:txBody>
      </p:sp>
      <p:sp>
        <p:nvSpPr>
          <p:cNvPr id="25" name="Rectangle 24"/>
          <p:cNvSpPr/>
          <p:nvPr/>
        </p:nvSpPr>
        <p:spPr bwMode="gray">
          <a:xfrm>
            <a:off x="6520869" y="3915061"/>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Sends the matching IKE SA parameters</a:t>
            </a:r>
          </a:p>
        </p:txBody>
      </p:sp>
      <p:sp>
        <p:nvSpPr>
          <p:cNvPr id="26" name="Rectangle 25"/>
          <p:cNvSpPr/>
          <p:nvPr/>
        </p:nvSpPr>
        <p:spPr bwMode="gray">
          <a:xfrm>
            <a:off x="3654821" y="4460455"/>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Sends identity information</a:t>
            </a:r>
          </a:p>
        </p:txBody>
      </p:sp>
      <p:sp>
        <p:nvSpPr>
          <p:cNvPr id="27" name="Rectangle 26"/>
          <p:cNvSpPr/>
          <p:nvPr/>
        </p:nvSpPr>
        <p:spPr bwMode="gray">
          <a:xfrm>
            <a:off x="6520869" y="4460455"/>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Verifies identity and exchanged data</a:t>
            </a:r>
          </a:p>
        </p:txBody>
      </p:sp>
      <p:sp>
        <p:nvSpPr>
          <p:cNvPr id="28" name="Rectangle 27"/>
          <p:cNvSpPr/>
          <p:nvPr/>
        </p:nvSpPr>
        <p:spPr bwMode="gray">
          <a:xfrm>
            <a:off x="3654821" y="5005848"/>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Verifies identity and exchanged data</a:t>
            </a:r>
          </a:p>
        </p:txBody>
      </p:sp>
      <p:sp>
        <p:nvSpPr>
          <p:cNvPr id="29" name="Rectangle 28"/>
          <p:cNvSpPr/>
          <p:nvPr/>
        </p:nvSpPr>
        <p:spPr bwMode="gray">
          <a:xfrm>
            <a:off x="6520869" y="5005848"/>
            <a:ext cx="1746831"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Sends identity information</a:t>
            </a:r>
          </a:p>
        </p:txBody>
      </p:sp>
      <p:cxnSp>
        <p:nvCxnSpPr>
          <p:cNvPr id="30" name="Straight Arrow Connector 29"/>
          <p:cNvCxnSpPr>
            <a:stCxn id="22" idx="3"/>
            <a:endCxn id="23" idx="1"/>
          </p:cNvCxnSpPr>
          <p:nvPr/>
        </p:nvCxnSpPr>
        <p:spPr bwMode="gray">
          <a:xfrm>
            <a:off x="5401652" y="3585629"/>
            <a:ext cx="111921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3"/>
            <a:endCxn id="27" idx="1"/>
          </p:cNvCxnSpPr>
          <p:nvPr/>
        </p:nvCxnSpPr>
        <p:spPr bwMode="gray">
          <a:xfrm>
            <a:off x="5401652" y="4676417"/>
            <a:ext cx="1119217"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3"/>
            <a:endCxn id="29" idx="1"/>
          </p:cNvCxnSpPr>
          <p:nvPr/>
        </p:nvCxnSpPr>
        <p:spPr bwMode="gray">
          <a:xfrm>
            <a:off x="5401652" y="5221810"/>
            <a:ext cx="1119217" cy="0"/>
          </a:xfrm>
          <a:prstGeom prst="straightConnector1">
            <a:avLst/>
          </a:prstGeom>
          <a:ln w="19050">
            <a:solidFill>
              <a:srgbClr val="FFD17D"/>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4" idx="3"/>
            <a:endCxn id="25" idx="1"/>
          </p:cNvCxnSpPr>
          <p:nvPr/>
        </p:nvCxnSpPr>
        <p:spPr bwMode="gray">
          <a:xfrm>
            <a:off x="5401652" y="4131023"/>
            <a:ext cx="1119217"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椭圆 50">
            <a:extLst>
              <a:ext uri="{FF2B5EF4-FFF2-40B4-BE49-F238E27FC236}">
                <a16:creationId xmlns:a16="http://schemas.microsoft.com/office/drawing/2014/main" id="{4C7C4E63-07F2-484E-A141-F01D18F8D379}"/>
              </a:ext>
            </a:extLst>
          </p:cNvPr>
          <p:cNvSpPr/>
          <p:nvPr/>
        </p:nvSpPr>
        <p:spPr bwMode="gray">
          <a:xfrm>
            <a:off x="6260268" y="3996714"/>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02" rIns="36000"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2</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椭圆 50">
            <a:extLst>
              <a:ext uri="{FF2B5EF4-FFF2-40B4-BE49-F238E27FC236}">
                <a16:creationId xmlns:a16="http://schemas.microsoft.com/office/drawing/2014/main" id="{4C7C4E63-07F2-484E-A141-F01D18F8D379}"/>
              </a:ext>
            </a:extLst>
          </p:cNvPr>
          <p:cNvSpPr/>
          <p:nvPr/>
        </p:nvSpPr>
        <p:spPr bwMode="gray">
          <a:xfrm>
            <a:off x="6268842" y="5103003"/>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02" rIns="36000"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4</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50">
            <a:extLst>
              <a:ext uri="{FF2B5EF4-FFF2-40B4-BE49-F238E27FC236}">
                <a16:creationId xmlns:a16="http://schemas.microsoft.com/office/drawing/2014/main" id="{4C7C4E63-07F2-484E-A141-F01D18F8D379}"/>
              </a:ext>
            </a:extLst>
          </p:cNvPr>
          <p:cNvSpPr/>
          <p:nvPr/>
        </p:nvSpPr>
        <p:spPr bwMode="gray">
          <a:xfrm>
            <a:off x="5548870" y="3477671"/>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02" rIns="36000"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1</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50">
            <a:extLst>
              <a:ext uri="{FF2B5EF4-FFF2-40B4-BE49-F238E27FC236}">
                <a16:creationId xmlns:a16="http://schemas.microsoft.com/office/drawing/2014/main" id="{4C7C4E63-07F2-484E-A141-F01D18F8D379}"/>
              </a:ext>
            </a:extLst>
          </p:cNvPr>
          <p:cNvSpPr/>
          <p:nvPr/>
        </p:nvSpPr>
        <p:spPr bwMode="gray">
          <a:xfrm>
            <a:off x="5548870" y="4562016"/>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02" rIns="36000"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3</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6" name="Group 24"/>
          <p:cNvGrpSpPr/>
          <p:nvPr/>
        </p:nvGrpSpPr>
        <p:grpSpPr bwMode="gray">
          <a:xfrm>
            <a:off x="7286372" y="62052"/>
            <a:ext cx="4614725" cy="306000"/>
            <a:chOff x="7646412" y="106136"/>
            <a:chExt cx="4614725" cy="306000"/>
          </a:xfrm>
        </p:grpSpPr>
        <p:sp>
          <p:nvSpPr>
            <p:cNvPr id="47" name="五边形 24"/>
            <p:cNvSpPr/>
            <p:nvPr/>
          </p:nvSpPr>
          <p:spPr bwMode="gray">
            <a:xfrm>
              <a:off x="7646412" y="106136"/>
              <a:ext cx="1526032" cy="306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IKEv1</a:t>
              </a:r>
            </a:p>
          </p:txBody>
        </p:sp>
        <p:sp>
          <p:nvSpPr>
            <p:cNvPr id="48" name="燕尾形 25"/>
            <p:cNvSpPr/>
            <p:nvPr/>
          </p:nvSpPr>
          <p:spPr bwMode="gray">
            <a:xfrm>
              <a:off x="9059089" y="106136"/>
              <a:ext cx="1538223" cy="306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IKEv2</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49" name="燕尾形 25"/>
            <p:cNvSpPr/>
            <p:nvPr/>
          </p:nvSpPr>
          <p:spPr bwMode="gray">
            <a:xfrm>
              <a:off x="10483958" y="106136"/>
              <a:ext cx="1777179"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Defining IPsec-Protected Data Flows</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4468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IKEv2 </a:t>
            </a:r>
            <a:r>
              <a:rPr lang="en-US" dirty="0" err="1">
                <a:latin typeface="Huawei Sans" panose="020C0503030203020204" pitchFamily="34" charset="0"/>
              </a:rPr>
              <a:t>Create_Child_SA</a:t>
            </a:r>
            <a:r>
              <a:rPr lang="en-US" dirty="0">
                <a:latin typeface="Huawei Sans" panose="020C0503030203020204" pitchFamily="34" charset="0"/>
              </a:rPr>
              <a:t> Exchange</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After one pair of IPsec SAs is established based on an IKE SA, </a:t>
            </a:r>
            <a:r>
              <a:rPr lang="en-US" sz="1800" dirty="0" err="1">
                <a:latin typeface="Huawei Sans" panose="020C0503030203020204" pitchFamily="34" charset="0"/>
              </a:rPr>
              <a:t>Create_Child_SA</a:t>
            </a:r>
            <a:r>
              <a:rPr lang="en-US" sz="1800" dirty="0">
                <a:latin typeface="Huawei Sans" panose="020C0503030203020204" pitchFamily="34" charset="0"/>
              </a:rPr>
              <a:t> Exchange can be performed to negotiate more pairs of IPsec SAs. In addition, </a:t>
            </a:r>
            <a:r>
              <a:rPr lang="en-US" sz="1800" dirty="0" err="1">
                <a:latin typeface="Huawei Sans" panose="020C0503030203020204" pitchFamily="34" charset="0"/>
              </a:rPr>
              <a:t>Create_Child_SA</a:t>
            </a:r>
            <a:r>
              <a:rPr lang="en-US" sz="1800" dirty="0">
                <a:latin typeface="Huawei Sans" panose="020C0503030203020204" pitchFamily="34" charset="0"/>
              </a:rPr>
              <a:t> Exchange can be performed for IKE SA re-negotiation.</a:t>
            </a:r>
            <a:endParaRPr lang="en-US" altLang="zh-CN" sz="1800" dirty="0">
              <a:latin typeface="Huawei Sans" panose="020C0503030203020204" pitchFamily="34" charset="0"/>
            </a:endParaRPr>
          </a:p>
          <a:p>
            <a:pPr algn="l"/>
            <a:r>
              <a:rPr lang="en-US" sz="1800" dirty="0" err="1">
                <a:latin typeface="Huawei Sans" panose="020C0503030203020204" pitchFamily="34" charset="0"/>
              </a:rPr>
              <a:t>Create_Child_SA</a:t>
            </a:r>
            <a:r>
              <a:rPr lang="en-US" sz="1800" dirty="0">
                <a:latin typeface="Huawei Sans" panose="020C0503030203020204" pitchFamily="34" charset="0"/>
              </a:rPr>
              <a:t> Exchange involves two messages in one exchange and corresponds to IKEv1 phase 2. The initiator in </a:t>
            </a:r>
            <a:r>
              <a:rPr lang="en-US" sz="1800" dirty="0" err="1">
                <a:latin typeface="Huawei Sans" panose="020C0503030203020204" pitchFamily="34" charset="0"/>
              </a:rPr>
              <a:t>Create_Child_SA</a:t>
            </a:r>
            <a:r>
              <a:rPr lang="en-US" sz="1800" dirty="0">
                <a:latin typeface="Huawei Sans" panose="020C0503030203020204" pitchFamily="34" charset="0"/>
              </a:rPr>
              <a:t> Exchange can be the initiator or responder in Initial Exchanges.</a:t>
            </a:r>
          </a:p>
        </p:txBody>
      </p:sp>
      <p:sp>
        <p:nvSpPr>
          <p:cNvPr id="4" name="圆角矩形 75"/>
          <p:cNvSpPr/>
          <p:nvPr/>
        </p:nvSpPr>
        <p:spPr bwMode="gray">
          <a:xfrm>
            <a:off x="1487488" y="3404643"/>
            <a:ext cx="939441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err="1">
                <a:solidFill>
                  <a:srgbClr val="30B5C5"/>
                </a:solidFill>
                <a:latin typeface="Huawei Sans" panose="020C0503030203020204" pitchFamily="34" charset="0"/>
              </a:rPr>
              <a:t>Create_Child_SA</a:t>
            </a:r>
            <a:r>
              <a:rPr lang="en-US" sz="1600" dirty="0">
                <a:solidFill>
                  <a:srgbClr val="30B5C5"/>
                </a:solidFill>
                <a:latin typeface="Huawei Sans" panose="020C0503030203020204" pitchFamily="34" charset="0"/>
              </a:rPr>
              <a:t> Exchange process</a:t>
            </a:r>
          </a:p>
        </p:txBody>
      </p:sp>
      <p:sp>
        <p:nvSpPr>
          <p:cNvPr id="5" name="圆角矩形 75"/>
          <p:cNvSpPr/>
          <p:nvPr/>
        </p:nvSpPr>
        <p:spPr bwMode="gray">
          <a:xfrm>
            <a:off x="1487488" y="3838930"/>
            <a:ext cx="9394410" cy="2302017"/>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6" name="TextBox 5"/>
          <p:cNvSpPr txBox="1"/>
          <p:nvPr/>
        </p:nvSpPr>
        <p:spPr bwMode="gray">
          <a:xfrm>
            <a:off x="4121623" y="4138640"/>
            <a:ext cx="835485" cy="307777"/>
          </a:xfrm>
          <a:prstGeom prst="rect">
            <a:avLst/>
          </a:prstGeom>
          <a:noFill/>
        </p:spPr>
        <p:txBody>
          <a:bodyPr wrap="none" rtlCol="0">
            <a:spAutoFit/>
          </a:bodyPr>
          <a:lstStyle/>
          <a:p>
            <a:pPr algn="ctr" fontAlgn="ctr"/>
            <a:r>
              <a:rPr lang="en-US" sz="1400" dirty="0">
                <a:latin typeface="Huawei Sans" panose="020C0503030203020204" pitchFamily="34" charset="0"/>
              </a:rPr>
              <a:t>Initiator</a:t>
            </a:r>
          </a:p>
        </p:txBody>
      </p:sp>
      <p:sp>
        <p:nvSpPr>
          <p:cNvPr id="7" name="TextBox 6"/>
          <p:cNvSpPr txBox="1"/>
          <p:nvPr/>
        </p:nvSpPr>
        <p:spPr bwMode="gray">
          <a:xfrm>
            <a:off x="6891969" y="4143160"/>
            <a:ext cx="1039067" cy="307777"/>
          </a:xfrm>
          <a:prstGeom prst="rect">
            <a:avLst/>
          </a:prstGeom>
          <a:noFill/>
        </p:spPr>
        <p:txBody>
          <a:bodyPr wrap="none" rtlCol="0">
            <a:spAutoFit/>
          </a:bodyPr>
          <a:lstStyle/>
          <a:p>
            <a:pPr algn="ctr" fontAlgn="ctr"/>
            <a:r>
              <a:rPr lang="en-US" sz="1400" dirty="0">
                <a:latin typeface="Huawei Sans" panose="020C0503030203020204" pitchFamily="34" charset="0"/>
              </a:rPr>
              <a:t>Responder</a:t>
            </a:r>
          </a:p>
        </p:txBody>
      </p:sp>
      <p:cxnSp>
        <p:nvCxnSpPr>
          <p:cNvPr id="8" name="Straight Arrow Connector 7"/>
          <p:cNvCxnSpPr/>
          <p:nvPr/>
        </p:nvCxnSpPr>
        <p:spPr bwMode="gray">
          <a:xfrm>
            <a:off x="8595689" y="5383793"/>
            <a:ext cx="506275"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bwMode="gray">
          <a:xfrm>
            <a:off x="9101964" y="5246223"/>
            <a:ext cx="1239442" cy="276999"/>
          </a:xfrm>
          <a:prstGeom prst="rect">
            <a:avLst/>
          </a:prstGeom>
          <a:noFill/>
        </p:spPr>
        <p:txBody>
          <a:bodyPr wrap="none" rtlCol="0">
            <a:spAutoFit/>
          </a:bodyPr>
          <a:lstStyle/>
          <a:p>
            <a:pPr fontAlgn="ctr"/>
            <a:r>
              <a:rPr lang="en-US" sz="1200" dirty="0">
                <a:latin typeface="Huawei Sans" panose="020C0503030203020204" pitchFamily="34" charset="0"/>
              </a:rPr>
              <a:t>Encrypted data</a:t>
            </a:r>
          </a:p>
        </p:txBody>
      </p:sp>
      <p:sp>
        <p:nvSpPr>
          <p:cNvPr id="14" name="Rectangle 13"/>
          <p:cNvSpPr/>
          <p:nvPr/>
        </p:nvSpPr>
        <p:spPr bwMode="gray">
          <a:xfrm>
            <a:off x="3666365" y="4574480"/>
            <a:ext cx="174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Sends identity information</a:t>
            </a:r>
          </a:p>
        </p:txBody>
      </p:sp>
      <p:sp>
        <p:nvSpPr>
          <p:cNvPr id="15" name="Rectangle 14"/>
          <p:cNvSpPr/>
          <p:nvPr/>
        </p:nvSpPr>
        <p:spPr bwMode="gray">
          <a:xfrm>
            <a:off x="6538502" y="4574480"/>
            <a:ext cx="174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Verifies identity and exchanged data</a:t>
            </a:r>
          </a:p>
        </p:txBody>
      </p:sp>
      <p:sp>
        <p:nvSpPr>
          <p:cNvPr id="16" name="Rectangle 15"/>
          <p:cNvSpPr/>
          <p:nvPr/>
        </p:nvSpPr>
        <p:spPr bwMode="gray">
          <a:xfrm>
            <a:off x="3666365" y="5119873"/>
            <a:ext cx="174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Verifies identity and exchanged data</a:t>
            </a:r>
          </a:p>
        </p:txBody>
      </p:sp>
      <p:sp>
        <p:nvSpPr>
          <p:cNvPr id="17" name="Rectangle 16"/>
          <p:cNvSpPr/>
          <p:nvPr/>
        </p:nvSpPr>
        <p:spPr bwMode="gray">
          <a:xfrm>
            <a:off x="6538502" y="5119873"/>
            <a:ext cx="1746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Sends identity information</a:t>
            </a:r>
          </a:p>
        </p:txBody>
      </p:sp>
      <p:cxnSp>
        <p:nvCxnSpPr>
          <p:cNvPr id="19" name="Straight Arrow Connector 18"/>
          <p:cNvCxnSpPr>
            <a:stCxn id="14" idx="3"/>
            <a:endCxn id="15" idx="1"/>
          </p:cNvCxnSpPr>
          <p:nvPr/>
        </p:nvCxnSpPr>
        <p:spPr bwMode="gray">
          <a:xfrm>
            <a:off x="5412365" y="4790442"/>
            <a:ext cx="1126137"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17" idx="1"/>
          </p:cNvCxnSpPr>
          <p:nvPr/>
        </p:nvCxnSpPr>
        <p:spPr bwMode="gray">
          <a:xfrm>
            <a:off x="5412365" y="5335835"/>
            <a:ext cx="1126137" cy="0"/>
          </a:xfrm>
          <a:prstGeom prst="straightConnector1">
            <a:avLst/>
          </a:prstGeom>
          <a:ln w="19050">
            <a:solidFill>
              <a:srgbClr val="FFD17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椭圆 50">
            <a:extLst>
              <a:ext uri="{FF2B5EF4-FFF2-40B4-BE49-F238E27FC236}">
                <a16:creationId xmlns:a16="http://schemas.microsoft.com/office/drawing/2014/main" id="{4C7C4E63-07F2-484E-A141-F01D18F8D379}"/>
              </a:ext>
            </a:extLst>
          </p:cNvPr>
          <p:cNvSpPr/>
          <p:nvPr/>
        </p:nvSpPr>
        <p:spPr bwMode="gray">
          <a:xfrm>
            <a:off x="6286474" y="5217028"/>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2</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椭圆 50">
            <a:extLst>
              <a:ext uri="{FF2B5EF4-FFF2-40B4-BE49-F238E27FC236}">
                <a16:creationId xmlns:a16="http://schemas.microsoft.com/office/drawing/2014/main" id="{4C7C4E63-07F2-484E-A141-F01D18F8D379}"/>
              </a:ext>
            </a:extLst>
          </p:cNvPr>
          <p:cNvSpPr/>
          <p:nvPr/>
        </p:nvSpPr>
        <p:spPr bwMode="gray">
          <a:xfrm>
            <a:off x="5566502" y="4676041"/>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1</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4" name="Group 24"/>
          <p:cNvGrpSpPr/>
          <p:nvPr/>
        </p:nvGrpSpPr>
        <p:grpSpPr bwMode="gray">
          <a:xfrm>
            <a:off x="7286372" y="62052"/>
            <a:ext cx="4614725" cy="306000"/>
            <a:chOff x="7646412" y="106136"/>
            <a:chExt cx="4614725" cy="306000"/>
          </a:xfrm>
        </p:grpSpPr>
        <p:sp>
          <p:nvSpPr>
            <p:cNvPr id="35" name="五边形 24"/>
            <p:cNvSpPr/>
            <p:nvPr/>
          </p:nvSpPr>
          <p:spPr bwMode="gray">
            <a:xfrm>
              <a:off x="7646412" y="106136"/>
              <a:ext cx="1526032" cy="306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IKEv1</a:t>
              </a:r>
            </a:p>
          </p:txBody>
        </p:sp>
        <p:sp>
          <p:nvSpPr>
            <p:cNvPr id="36" name="燕尾形 25"/>
            <p:cNvSpPr/>
            <p:nvPr/>
          </p:nvSpPr>
          <p:spPr bwMode="gray">
            <a:xfrm>
              <a:off x="9059089" y="106136"/>
              <a:ext cx="1538223" cy="306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IKEv2</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37" name="燕尾形 25"/>
            <p:cNvSpPr/>
            <p:nvPr/>
          </p:nvSpPr>
          <p:spPr bwMode="gray">
            <a:xfrm>
              <a:off x="10483958" y="106136"/>
              <a:ext cx="1777179"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Defining IPsec-Protected Data Flows</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18546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IKEv2 Informational Exchange</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IKEv2 peers perform Informational Exchange to exchange control information, including error information and notifications.</a:t>
            </a:r>
            <a:endParaRPr lang="en-US" altLang="zh-CN" sz="1800" dirty="0">
              <a:latin typeface="Huawei Sans" panose="020C0503030203020204" pitchFamily="34" charset="0"/>
            </a:endParaRPr>
          </a:p>
          <a:p>
            <a:pPr algn="l"/>
            <a:r>
              <a:rPr lang="en-US" sz="1800" dirty="0">
                <a:latin typeface="Huawei Sans" panose="020C0503030203020204" pitchFamily="34" charset="0"/>
              </a:rPr>
              <a:t>Informational Exchange must be performed under the protection of an IKE SA. Specifically, Informational Exchange is performed after Initial Exchanges are complete. Control information may belong to an IKE SA or a child SA. Therefore, Informational Exchange must be protected by the IKE SA or the IKE SA based on which the child SA is established accordingly.</a:t>
            </a:r>
          </a:p>
        </p:txBody>
      </p:sp>
      <p:sp>
        <p:nvSpPr>
          <p:cNvPr id="4" name="圆角矩形 75"/>
          <p:cNvSpPr/>
          <p:nvPr/>
        </p:nvSpPr>
        <p:spPr bwMode="gray">
          <a:xfrm>
            <a:off x="1487488" y="3561588"/>
            <a:ext cx="939441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Informational Exchange process</a:t>
            </a:r>
          </a:p>
        </p:txBody>
      </p:sp>
      <p:sp>
        <p:nvSpPr>
          <p:cNvPr id="5" name="圆角矩形 75"/>
          <p:cNvSpPr/>
          <p:nvPr/>
        </p:nvSpPr>
        <p:spPr bwMode="gray">
          <a:xfrm>
            <a:off x="1487488" y="3995876"/>
            <a:ext cx="9394410" cy="203963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sp>
        <p:nvSpPr>
          <p:cNvPr id="6" name="TextBox 5"/>
          <p:cNvSpPr txBox="1"/>
          <p:nvPr/>
        </p:nvSpPr>
        <p:spPr bwMode="gray">
          <a:xfrm>
            <a:off x="4120167" y="4419110"/>
            <a:ext cx="835485" cy="307777"/>
          </a:xfrm>
          <a:prstGeom prst="rect">
            <a:avLst/>
          </a:prstGeom>
          <a:noFill/>
        </p:spPr>
        <p:txBody>
          <a:bodyPr wrap="none" rtlCol="0">
            <a:spAutoFit/>
          </a:bodyPr>
          <a:lstStyle/>
          <a:p>
            <a:pPr fontAlgn="ctr"/>
            <a:r>
              <a:rPr lang="en-US" sz="1400" dirty="0">
                <a:latin typeface="Huawei Sans" panose="020C0503030203020204" pitchFamily="34" charset="0"/>
              </a:rPr>
              <a:t>Initiator</a:t>
            </a:r>
          </a:p>
        </p:txBody>
      </p:sp>
      <p:sp>
        <p:nvSpPr>
          <p:cNvPr id="7" name="TextBox 6"/>
          <p:cNvSpPr txBox="1"/>
          <p:nvPr/>
        </p:nvSpPr>
        <p:spPr bwMode="gray">
          <a:xfrm>
            <a:off x="7094493" y="4419110"/>
            <a:ext cx="1039067" cy="307777"/>
          </a:xfrm>
          <a:prstGeom prst="rect">
            <a:avLst/>
          </a:prstGeom>
          <a:noFill/>
        </p:spPr>
        <p:txBody>
          <a:bodyPr wrap="none" rtlCol="0">
            <a:spAutoFit/>
          </a:bodyPr>
          <a:lstStyle/>
          <a:p>
            <a:pPr fontAlgn="ctr"/>
            <a:r>
              <a:rPr lang="en-US" sz="1400" dirty="0">
                <a:latin typeface="Huawei Sans" panose="020C0503030203020204" pitchFamily="34" charset="0"/>
              </a:rPr>
              <a:t>Responder</a:t>
            </a:r>
          </a:p>
        </p:txBody>
      </p:sp>
      <p:cxnSp>
        <p:nvCxnSpPr>
          <p:cNvPr id="8" name="Straight Arrow Connector 7"/>
          <p:cNvCxnSpPr/>
          <p:nvPr/>
        </p:nvCxnSpPr>
        <p:spPr bwMode="gray">
          <a:xfrm>
            <a:off x="8893161" y="5648221"/>
            <a:ext cx="506275"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bwMode="gray">
          <a:xfrm>
            <a:off x="9399436" y="5491601"/>
            <a:ext cx="1239442" cy="276999"/>
          </a:xfrm>
          <a:prstGeom prst="rect">
            <a:avLst/>
          </a:prstGeom>
          <a:noFill/>
        </p:spPr>
        <p:txBody>
          <a:bodyPr wrap="none" rtlCol="0">
            <a:spAutoFit/>
          </a:bodyPr>
          <a:lstStyle/>
          <a:p>
            <a:pPr fontAlgn="ctr"/>
            <a:r>
              <a:rPr lang="en-US" sz="1200" dirty="0">
                <a:latin typeface="Huawei Sans" panose="020C0503030203020204" pitchFamily="34" charset="0"/>
              </a:rPr>
              <a:t>Encrypted data</a:t>
            </a:r>
          </a:p>
        </p:txBody>
      </p:sp>
      <p:sp>
        <p:nvSpPr>
          <p:cNvPr id="10" name="Rectangle 9"/>
          <p:cNvSpPr/>
          <p:nvPr/>
        </p:nvSpPr>
        <p:spPr bwMode="gray">
          <a:xfrm>
            <a:off x="3565909" y="4838908"/>
            <a:ext cx="1944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ctr"/>
            <a:r>
              <a:rPr lang="en-US" sz="1200" dirty="0">
                <a:solidFill>
                  <a:schemeClr val="tx1"/>
                </a:solidFill>
                <a:latin typeface="Huawei Sans" panose="020C0503030203020204" pitchFamily="34" charset="0"/>
              </a:rPr>
              <a:t>Sends control information</a:t>
            </a:r>
          </a:p>
        </p:txBody>
      </p:sp>
      <p:sp>
        <p:nvSpPr>
          <p:cNvPr id="11" name="Rectangle 10"/>
          <p:cNvSpPr/>
          <p:nvPr/>
        </p:nvSpPr>
        <p:spPr bwMode="gray">
          <a:xfrm>
            <a:off x="6642026" y="4838908"/>
            <a:ext cx="1944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ctr"/>
            <a:r>
              <a:rPr lang="en-US" sz="1200" dirty="0">
                <a:solidFill>
                  <a:schemeClr val="tx1"/>
                </a:solidFill>
                <a:latin typeface="Huawei Sans" panose="020C0503030203020204" pitchFamily="34" charset="0"/>
              </a:rPr>
              <a:t>Performs operations based on control information</a:t>
            </a:r>
          </a:p>
        </p:txBody>
      </p:sp>
      <p:sp>
        <p:nvSpPr>
          <p:cNvPr id="12" name="Rectangle 11"/>
          <p:cNvSpPr/>
          <p:nvPr/>
        </p:nvSpPr>
        <p:spPr bwMode="gray">
          <a:xfrm>
            <a:off x="3565909" y="5384301"/>
            <a:ext cx="1944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ctr"/>
            <a:r>
              <a:rPr lang="en-US" sz="1200" dirty="0">
                <a:solidFill>
                  <a:schemeClr val="tx1"/>
                </a:solidFill>
                <a:latin typeface="Huawei Sans" panose="020C0503030203020204" pitchFamily="34" charset="0"/>
              </a:rPr>
              <a:t>Accepts the information</a:t>
            </a:r>
          </a:p>
        </p:txBody>
      </p:sp>
      <p:sp>
        <p:nvSpPr>
          <p:cNvPr id="13" name="Rectangle 12"/>
          <p:cNvSpPr/>
          <p:nvPr/>
        </p:nvSpPr>
        <p:spPr bwMode="gray">
          <a:xfrm>
            <a:off x="6642026" y="5384301"/>
            <a:ext cx="1944000" cy="431924"/>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ctr"/>
            <a:r>
              <a:rPr lang="en-US" sz="1200" dirty="0">
                <a:solidFill>
                  <a:schemeClr val="tx1"/>
                </a:solidFill>
                <a:latin typeface="Huawei Sans" panose="020C0503030203020204" pitchFamily="34" charset="0"/>
              </a:rPr>
              <a:t>Responds to control information</a:t>
            </a:r>
          </a:p>
        </p:txBody>
      </p:sp>
      <p:cxnSp>
        <p:nvCxnSpPr>
          <p:cNvPr id="14" name="Straight Arrow Connector 13"/>
          <p:cNvCxnSpPr>
            <a:stCxn id="10" idx="3"/>
            <a:endCxn id="11" idx="1"/>
          </p:cNvCxnSpPr>
          <p:nvPr/>
        </p:nvCxnSpPr>
        <p:spPr bwMode="gray">
          <a:xfrm>
            <a:off x="5509909" y="5054870"/>
            <a:ext cx="1132117" cy="0"/>
          </a:xfrm>
          <a:prstGeom prst="straightConnector1">
            <a:avLst/>
          </a:prstGeom>
          <a:ln w="19050">
            <a:solidFill>
              <a:srgbClr val="FFD17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a:endCxn id="13" idx="1"/>
          </p:cNvCxnSpPr>
          <p:nvPr/>
        </p:nvCxnSpPr>
        <p:spPr bwMode="gray">
          <a:xfrm>
            <a:off x="5509909" y="5600263"/>
            <a:ext cx="1132117" cy="0"/>
          </a:xfrm>
          <a:prstGeom prst="straightConnector1">
            <a:avLst/>
          </a:prstGeom>
          <a:ln w="19050">
            <a:solidFill>
              <a:srgbClr val="FFD17D"/>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椭圆 50">
            <a:extLst>
              <a:ext uri="{FF2B5EF4-FFF2-40B4-BE49-F238E27FC236}">
                <a16:creationId xmlns:a16="http://schemas.microsoft.com/office/drawing/2014/main" id="{4C7C4E63-07F2-484E-A141-F01D18F8D379}"/>
              </a:ext>
            </a:extLst>
          </p:cNvPr>
          <p:cNvSpPr/>
          <p:nvPr/>
        </p:nvSpPr>
        <p:spPr bwMode="gray">
          <a:xfrm>
            <a:off x="6286474" y="5481456"/>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2</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椭圆 50">
            <a:extLst>
              <a:ext uri="{FF2B5EF4-FFF2-40B4-BE49-F238E27FC236}">
                <a16:creationId xmlns:a16="http://schemas.microsoft.com/office/drawing/2014/main" id="{4C7C4E63-07F2-484E-A141-F01D18F8D379}"/>
              </a:ext>
            </a:extLst>
          </p:cNvPr>
          <p:cNvSpPr/>
          <p:nvPr/>
        </p:nvSpPr>
        <p:spPr bwMode="gray">
          <a:xfrm>
            <a:off x="5566502" y="4940469"/>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1</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6" name="Group 24"/>
          <p:cNvGrpSpPr/>
          <p:nvPr/>
        </p:nvGrpSpPr>
        <p:grpSpPr bwMode="gray">
          <a:xfrm>
            <a:off x="7286372" y="62052"/>
            <a:ext cx="4614725" cy="306000"/>
            <a:chOff x="7646412" y="106136"/>
            <a:chExt cx="4614725" cy="306000"/>
          </a:xfrm>
        </p:grpSpPr>
        <p:sp>
          <p:nvSpPr>
            <p:cNvPr id="27" name="五边形 24"/>
            <p:cNvSpPr/>
            <p:nvPr/>
          </p:nvSpPr>
          <p:spPr bwMode="gray">
            <a:xfrm>
              <a:off x="7646412" y="106136"/>
              <a:ext cx="1526032" cy="306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IKEv1</a:t>
              </a:r>
            </a:p>
          </p:txBody>
        </p:sp>
        <p:sp>
          <p:nvSpPr>
            <p:cNvPr id="28" name="燕尾形 25"/>
            <p:cNvSpPr/>
            <p:nvPr/>
          </p:nvSpPr>
          <p:spPr bwMode="gray">
            <a:xfrm>
              <a:off x="9059089" y="106136"/>
              <a:ext cx="1538223" cy="306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IKEv2</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sp>
          <p:nvSpPr>
            <p:cNvPr id="29" name="燕尾形 25"/>
            <p:cNvSpPr/>
            <p:nvPr/>
          </p:nvSpPr>
          <p:spPr bwMode="gray">
            <a:xfrm>
              <a:off x="10483958" y="106136"/>
              <a:ext cx="1777179" cy="306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Defining IPsec-Protected Data Flows</a:t>
              </a:r>
              <a:endParaRPr lang="en-US" altLang="zh-CN" sz="10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85025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Defining IPsec-Protected Data Flows</a:t>
            </a:r>
          </a:p>
        </p:txBody>
      </p:sp>
      <p:sp>
        <p:nvSpPr>
          <p:cNvPr id="3" name="Text Placeholder 2"/>
          <p:cNvSpPr>
            <a:spLocks noGrp="1"/>
          </p:cNvSpPr>
          <p:nvPr>
            <p:ph type="body" sz="quarter" idx="10"/>
          </p:nvPr>
        </p:nvSpPr>
        <p:spPr bwMode="gray"/>
        <p:txBody>
          <a:bodyPr/>
          <a:lstStyle/>
          <a:p>
            <a:pPr algn="l"/>
            <a:r>
              <a:rPr lang="en-US" sz="2000" dirty="0">
                <a:latin typeface="Huawei Sans" panose="020C0503030203020204" pitchFamily="34" charset="0"/>
              </a:rPr>
              <a:t>The data flows to be protected by IPsec can be defined using either of the following methods:</a:t>
            </a:r>
            <a:endParaRPr lang="en-US" altLang="zh-CN" sz="2000" dirty="0">
              <a:latin typeface="Huawei Sans" panose="020C0503030203020204" pitchFamily="34" charset="0"/>
            </a:endParaRPr>
          </a:p>
          <a:p>
            <a:pPr marL="542925" lvl="1" indent="-228600"/>
            <a:r>
              <a:rPr lang="en-US" sz="1800" dirty="0">
                <a:latin typeface="Huawei Sans" panose="020C0503030203020204" pitchFamily="34" charset="0"/>
              </a:rPr>
              <a:t>Use ACLs.</a:t>
            </a:r>
            <a:endParaRPr lang="en-US" altLang="zh-CN" sz="1800" dirty="0">
              <a:latin typeface="Huawei Sans" panose="020C0503030203020204" pitchFamily="34" charset="0"/>
            </a:endParaRPr>
          </a:p>
          <a:p>
            <a:pPr marL="714375" lvl="2" indent="-171450"/>
            <a:r>
              <a:rPr lang="en-US" sz="1600" dirty="0">
                <a:latin typeface="Huawei Sans" panose="020C0503030203020204" pitchFamily="34" charset="0"/>
              </a:rPr>
              <a:t>ACLs can be configured to define the data flows to be protected by an IPsec tunnel. The packets matching permit clauses in the ACLs will be protected.</a:t>
            </a:r>
            <a:endParaRPr lang="en-US" altLang="zh-CN" sz="1600" dirty="0">
              <a:latin typeface="Huawei Sans" panose="020C0503030203020204" pitchFamily="34" charset="0"/>
            </a:endParaRPr>
          </a:p>
          <a:p>
            <a:pPr marL="542925" lvl="1" indent="-228600"/>
            <a:r>
              <a:rPr lang="en-US" sz="1800" dirty="0">
                <a:latin typeface="Huawei Sans" panose="020C0503030203020204" pitchFamily="34" charset="0"/>
              </a:rPr>
              <a:t>Use routes.</a:t>
            </a:r>
            <a:endParaRPr lang="en-US" altLang="zh-CN" sz="1800" dirty="0">
              <a:latin typeface="Huawei Sans" panose="020C0503030203020204" pitchFamily="34" charset="0"/>
            </a:endParaRPr>
          </a:p>
          <a:p>
            <a:pPr marL="714375" lvl="2" indent="-171450"/>
            <a:r>
              <a:rPr lang="en-US" sz="1600" dirty="0">
                <a:latin typeface="Huawei Sans" panose="020C0503030203020204" pitchFamily="34" charset="0"/>
              </a:rPr>
              <a:t>Routes can be configured to define the data flows to be protected by an IPsec tunnel established through IPsec tunnel interfaces. All packets routed to these interfaces will then be protected.</a:t>
            </a:r>
            <a:endParaRPr lang="en-US" altLang="zh-CN" sz="1600" dirty="0">
              <a:latin typeface="Huawei Sans" panose="020C0503030203020204" pitchFamily="34" charset="0"/>
            </a:endParaRPr>
          </a:p>
          <a:p>
            <a:pPr algn="l"/>
            <a:r>
              <a:rPr lang="en-US" sz="2000" dirty="0">
                <a:latin typeface="Huawei Sans" panose="020C0503030203020204" pitchFamily="34" charset="0"/>
              </a:rPr>
              <a:t>On the live network, GRE over IPsec typically defines protected flows based on routes.</a:t>
            </a:r>
          </a:p>
        </p:txBody>
      </p:sp>
      <p:grpSp>
        <p:nvGrpSpPr>
          <p:cNvPr id="8" name="Group 24"/>
          <p:cNvGrpSpPr/>
          <p:nvPr/>
        </p:nvGrpSpPr>
        <p:grpSpPr bwMode="gray">
          <a:xfrm>
            <a:off x="7286372" y="62052"/>
            <a:ext cx="4614725" cy="306000"/>
            <a:chOff x="7646412" y="106136"/>
            <a:chExt cx="4614725" cy="306000"/>
          </a:xfrm>
        </p:grpSpPr>
        <p:sp>
          <p:nvSpPr>
            <p:cNvPr id="9" name="五边形 24"/>
            <p:cNvSpPr/>
            <p:nvPr/>
          </p:nvSpPr>
          <p:spPr bwMode="gray">
            <a:xfrm>
              <a:off x="7646412" y="106136"/>
              <a:ext cx="1526032" cy="306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IKEv1</a:t>
              </a:r>
            </a:p>
          </p:txBody>
        </p:sp>
        <p:sp>
          <p:nvSpPr>
            <p:cNvPr id="10" name="燕尾形 25"/>
            <p:cNvSpPr/>
            <p:nvPr/>
          </p:nvSpPr>
          <p:spPr bwMode="gray">
            <a:xfrm>
              <a:off x="9059089" y="106136"/>
              <a:ext cx="1538223" cy="306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dirty="0">
                  <a:latin typeface="Huawei Sans" panose="020C0503030203020204" pitchFamily="34" charset="0"/>
                </a:rPr>
                <a:t>IKEv2</a:t>
              </a:r>
              <a:endParaRPr lang="en-US" altLang="zh-CN" sz="1000" kern="0" dirty="0">
                <a:latin typeface="Huawei Sans" panose="020C0503030203020204" pitchFamily="34" charset="0"/>
                <a:ea typeface="方正兰亭黑简体" panose="02000000000000000000" pitchFamily="2" charset="-122"/>
              </a:endParaRPr>
            </a:p>
          </p:txBody>
        </p:sp>
        <p:sp>
          <p:nvSpPr>
            <p:cNvPr id="11" name="燕尾形 25"/>
            <p:cNvSpPr/>
            <p:nvPr/>
          </p:nvSpPr>
          <p:spPr bwMode="gray">
            <a:xfrm>
              <a:off x="10483958" y="106136"/>
              <a:ext cx="1777179" cy="306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Defining IPsec-Protected Data Flows</a:t>
              </a:r>
              <a:endParaRPr lang="en-US" altLang="zh-CN" sz="10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639046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pPr marL="447675" indent="-447675"/>
            <a:r>
              <a:rPr lang="en-US" dirty="0">
                <a:solidFill>
                  <a:schemeClr val="bg1">
                    <a:lumMod val="50000"/>
                  </a:schemeClr>
                </a:solidFill>
                <a:latin typeface="Huawei Sans" panose="020C0503030203020204" pitchFamily="34" charset="0"/>
              </a:rPr>
              <a:t>Basic Concepts of IPsec</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Fundamentals</a:t>
            </a:r>
            <a:endParaRPr lang="en-US" altLang="zh-CN" dirty="0">
              <a:solidFill>
                <a:schemeClr val="bg1">
                  <a:lumMod val="50000"/>
                </a:schemeClr>
              </a:solidFill>
              <a:latin typeface="Huawei Sans" panose="020C0503030203020204" pitchFamily="34" charset="0"/>
            </a:endParaRPr>
          </a:p>
          <a:p>
            <a:pPr marL="447675" indent="-447675"/>
            <a:r>
              <a:rPr lang="en-US" b="1" dirty="0">
                <a:latin typeface="Huawei Sans" panose="020C0503030203020204" pitchFamily="34" charset="0"/>
              </a:rPr>
              <a:t>IPsec Application Scenarios</a:t>
            </a:r>
            <a:endParaRPr lang="en-US" altLang="zh-CN" b="1" dirty="0">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Configuration</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3246423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pPr fontAlgn="ctr"/>
            <a:r>
              <a:rPr lang="en-US" dirty="0">
                <a:latin typeface="Huawei Sans" panose="020C0503030203020204" pitchFamily="34" charset="0"/>
              </a:rPr>
              <a:t>GRE over IPsec</a:t>
            </a:r>
            <a:endParaRPr lang="en-US" altLang="zh-CN" dirty="0">
              <a:latin typeface="Huawei Sans" panose="020C0503030203020204" pitchFamily="34" charset="0"/>
            </a:endParaRPr>
          </a:p>
        </p:txBody>
      </p:sp>
      <p:sp>
        <p:nvSpPr>
          <p:cNvPr id="4" name="Text Placeholder 3"/>
          <p:cNvSpPr>
            <a:spLocks noGrp="1"/>
          </p:cNvSpPr>
          <p:nvPr>
            <p:ph type="body" sz="quarter" idx="10"/>
          </p:nvPr>
        </p:nvSpPr>
        <p:spPr bwMode="gray"/>
        <p:txBody>
          <a:bodyPr/>
          <a:lstStyle/>
          <a:p>
            <a:pPr algn="l"/>
            <a:r>
              <a:rPr lang="en-US" sz="1800" dirty="0">
                <a:latin typeface="Huawei Sans" panose="020C0503030203020204" pitchFamily="34" charset="0"/>
              </a:rPr>
              <a:t>Leveraging advantages of GRE and IPsec, GRE over IPsec encapsulates multicast, broadcast, and non-IP packets into ordinary IP packets and then securely transmits these IP packets through IPsec.</a:t>
            </a:r>
          </a:p>
          <a:p>
            <a:pPr algn="l"/>
            <a:r>
              <a:rPr lang="en-US" sz="1800" dirty="0">
                <a:latin typeface="Huawei Sans" panose="020C0503030203020204" pitchFamily="34" charset="0"/>
              </a:rPr>
              <a:t>GRE over IPsec encapsulates packets using GRE and then IPsec.</a:t>
            </a:r>
          </a:p>
        </p:txBody>
      </p:sp>
      <p:sp>
        <p:nvSpPr>
          <p:cNvPr id="5" name="圆角矩形 75"/>
          <p:cNvSpPr/>
          <p:nvPr/>
        </p:nvSpPr>
        <p:spPr bwMode="gray">
          <a:xfrm>
            <a:off x="1487488" y="2545303"/>
            <a:ext cx="939441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GRE over IPsec data encapsulation (ESP)</a:t>
            </a:r>
          </a:p>
        </p:txBody>
      </p:sp>
      <p:sp>
        <p:nvSpPr>
          <p:cNvPr id="6" name="圆角矩形 75"/>
          <p:cNvSpPr/>
          <p:nvPr/>
        </p:nvSpPr>
        <p:spPr bwMode="gray">
          <a:xfrm>
            <a:off x="1487488" y="2979590"/>
            <a:ext cx="9394410" cy="318386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pic>
        <p:nvPicPr>
          <p:cNvPr id="7" name="图片 31"/>
          <p:cNvPicPr>
            <a:picLocks noChangeAspect="1"/>
          </p:cNvPicPr>
          <p:nvPr/>
        </p:nvPicPr>
        <p:blipFill>
          <a:blip r:embed="rId3"/>
          <a:stretch>
            <a:fillRect/>
          </a:stretch>
        </p:blipFill>
        <p:spPr bwMode="gray">
          <a:xfrm>
            <a:off x="4222587" y="3412922"/>
            <a:ext cx="466668" cy="389308"/>
          </a:xfrm>
          <a:prstGeom prst="rect">
            <a:avLst/>
          </a:prstGeom>
        </p:spPr>
      </p:pic>
      <p:pic>
        <p:nvPicPr>
          <p:cNvPr id="8" name="图片 31"/>
          <p:cNvPicPr>
            <a:picLocks noChangeAspect="1"/>
          </p:cNvPicPr>
          <p:nvPr/>
        </p:nvPicPr>
        <p:blipFill>
          <a:blip r:embed="rId3"/>
          <a:stretch>
            <a:fillRect/>
          </a:stretch>
        </p:blipFill>
        <p:spPr bwMode="gray">
          <a:xfrm>
            <a:off x="7500156" y="3412922"/>
            <a:ext cx="466668" cy="389308"/>
          </a:xfrm>
          <a:prstGeom prst="rect">
            <a:avLst/>
          </a:prstGeom>
        </p:spPr>
      </p:pic>
      <p:pic>
        <p:nvPicPr>
          <p:cNvPr id="10"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927997" y="3430461"/>
            <a:ext cx="431988" cy="354230"/>
          </a:xfrm>
          <a:prstGeom prst="rect">
            <a:avLst/>
          </a:prstGeom>
        </p:spPr>
      </p:pic>
      <p:pic>
        <p:nvPicPr>
          <p:cNvPr id="11"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826838" y="3430461"/>
            <a:ext cx="431988" cy="354230"/>
          </a:xfrm>
          <a:prstGeom prst="rect">
            <a:avLst/>
          </a:prstGeom>
        </p:spPr>
      </p:pic>
      <p:cxnSp>
        <p:nvCxnSpPr>
          <p:cNvPr id="12" name="Straight Connector 11"/>
          <p:cNvCxnSpPr>
            <a:stCxn id="10" idx="3"/>
            <a:endCxn id="7" idx="1"/>
          </p:cNvCxnSpPr>
          <p:nvPr/>
        </p:nvCxnSpPr>
        <p:spPr bwMode="gray">
          <a:xfrm>
            <a:off x="3359985" y="3607576"/>
            <a:ext cx="862602"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5" name="Straight Connector 14"/>
          <p:cNvCxnSpPr>
            <a:stCxn id="8" idx="3"/>
            <a:endCxn id="11" idx="1"/>
          </p:cNvCxnSpPr>
          <p:nvPr/>
        </p:nvCxnSpPr>
        <p:spPr bwMode="gray">
          <a:xfrm>
            <a:off x="7966824" y="3607576"/>
            <a:ext cx="860014"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21" name="Straight Connector 20"/>
          <p:cNvCxnSpPr>
            <a:stCxn id="7" idx="3"/>
            <a:endCxn id="8" idx="1"/>
          </p:cNvCxnSpPr>
          <p:nvPr/>
        </p:nvCxnSpPr>
        <p:spPr bwMode="gray">
          <a:xfrm>
            <a:off x="4689255" y="3607576"/>
            <a:ext cx="2810901"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9" name="Freeform 159"/>
          <p:cNvSpPr/>
          <p:nvPr/>
        </p:nvSpPr>
        <p:spPr bwMode="gray">
          <a:xfrm flipH="1">
            <a:off x="5551857" y="3323137"/>
            <a:ext cx="1088285" cy="56887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Internet</a:t>
            </a:r>
          </a:p>
        </p:txBody>
      </p:sp>
      <p:sp>
        <p:nvSpPr>
          <p:cNvPr id="24" name="Can 225"/>
          <p:cNvSpPr/>
          <p:nvPr/>
        </p:nvSpPr>
        <p:spPr bwMode="gray">
          <a:xfrm rot="5400000" flipH="1">
            <a:off x="4900184" y="3307481"/>
            <a:ext cx="182222" cy="614657"/>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Can 41"/>
          <p:cNvSpPr/>
          <p:nvPr/>
        </p:nvSpPr>
        <p:spPr bwMode="gray">
          <a:xfrm rot="5400000">
            <a:off x="5954352" y="2617466"/>
            <a:ext cx="236717" cy="198022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25"/>
          <p:cNvSpPr txBox="1"/>
          <p:nvPr/>
        </p:nvSpPr>
        <p:spPr bwMode="gray">
          <a:xfrm flipH="1">
            <a:off x="5562816" y="3476310"/>
            <a:ext cx="1194598"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27" name="Rectangular Callout 26"/>
          <p:cNvSpPr/>
          <p:nvPr/>
        </p:nvSpPr>
        <p:spPr bwMode="gray">
          <a:xfrm>
            <a:off x="4553839" y="3028355"/>
            <a:ext cx="1154587" cy="388952"/>
          </a:xfrm>
          <a:prstGeom prst="wedgeRectCallout">
            <a:avLst>
              <a:gd name="adj1" fmla="val 22628"/>
              <a:gd name="adj2" fmla="val 9056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IPsec tunnel</a:t>
            </a:r>
            <a:endParaRPr lang="en-US" altLang="zh-CN" sz="1200" dirty="0">
              <a:solidFill>
                <a:schemeClr val="tx1"/>
              </a:solidFill>
              <a:latin typeface="Huawei Sans" panose="020C0503030203020204" pitchFamily="34" charset="0"/>
              <a:ea typeface="方正兰亭黑简体" panose="02000000000000000000" pitchFamily="2" charset="-122"/>
            </a:endParaRPr>
          </a:p>
        </p:txBody>
      </p:sp>
      <p:sp>
        <p:nvSpPr>
          <p:cNvPr id="28" name="Can 225"/>
          <p:cNvSpPr/>
          <p:nvPr/>
        </p:nvSpPr>
        <p:spPr bwMode="gray">
          <a:xfrm rot="5400000" flipH="1">
            <a:off x="7133727" y="3337543"/>
            <a:ext cx="182222" cy="54006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Rectangular Callout 28"/>
          <p:cNvSpPr/>
          <p:nvPr/>
        </p:nvSpPr>
        <p:spPr bwMode="gray">
          <a:xfrm>
            <a:off x="6237382" y="3028179"/>
            <a:ext cx="1145501" cy="388952"/>
          </a:xfrm>
          <a:prstGeom prst="wedgeRectCallout">
            <a:avLst>
              <a:gd name="adj1" fmla="val 23538"/>
              <a:gd name="adj2" fmla="val 94011"/>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GRE tunnel</a:t>
            </a:r>
            <a:endParaRPr lang="en-US" altLang="zh-CN" sz="1200" dirty="0">
              <a:solidFill>
                <a:schemeClr val="tx1"/>
              </a:solidFill>
              <a:latin typeface="Huawei Sans" panose="020C0503030203020204" pitchFamily="34" charset="0"/>
              <a:ea typeface="方正兰亭黑简体" panose="02000000000000000000" pitchFamily="2" charset="-122"/>
            </a:endParaRPr>
          </a:p>
        </p:txBody>
      </p:sp>
      <p:sp>
        <p:nvSpPr>
          <p:cNvPr id="34" name="TextBox 120">
            <a:extLst>
              <a:ext uri="{FF2B5EF4-FFF2-40B4-BE49-F238E27FC236}">
                <a16:creationId xmlns:a16="http://schemas.microsoft.com/office/drawing/2014/main" id="{31930744-3D36-4F81-8426-6F129C1A6804}"/>
              </a:ext>
            </a:extLst>
          </p:cNvPr>
          <p:cNvSpPr txBox="1"/>
          <p:nvPr/>
        </p:nvSpPr>
        <p:spPr bwMode="gray">
          <a:xfrm>
            <a:off x="3449407" y="3817078"/>
            <a:ext cx="683757"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IP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120">
            <a:extLst>
              <a:ext uri="{FF2B5EF4-FFF2-40B4-BE49-F238E27FC236}">
                <a16:creationId xmlns:a16="http://schemas.microsoft.com/office/drawing/2014/main" id="{31930744-3D36-4F81-8426-6F129C1A6804}"/>
              </a:ext>
            </a:extLst>
          </p:cNvPr>
          <p:cNvSpPr txBox="1"/>
          <p:nvPr/>
        </p:nvSpPr>
        <p:spPr bwMode="gray">
          <a:xfrm>
            <a:off x="4812192" y="3817078"/>
            <a:ext cx="1029836" cy="287715"/>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IPsec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Box 120">
            <a:extLst>
              <a:ext uri="{FF2B5EF4-FFF2-40B4-BE49-F238E27FC236}">
                <a16:creationId xmlns:a16="http://schemas.microsoft.com/office/drawing/2014/main" id="{31930744-3D36-4F81-8426-6F129C1A6804}"/>
              </a:ext>
            </a:extLst>
          </p:cNvPr>
          <p:cNvSpPr txBox="1"/>
          <p:nvPr/>
        </p:nvSpPr>
        <p:spPr bwMode="gray">
          <a:xfrm>
            <a:off x="8020084" y="3817078"/>
            <a:ext cx="683757"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IP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Rectangle 36"/>
          <p:cNvSpPr/>
          <p:nvPr/>
        </p:nvSpPr>
        <p:spPr bwMode="gray">
          <a:xfrm>
            <a:off x="3575720" y="4431008"/>
            <a:ext cx="5832647" cy="1689523"/>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48" name="Group 47"/>
          <p:cNvGrpSpPr/>
          <p:nvPr/>
        </p:nvGrpSpPr>
        <p:grpSpPr bwMode="gray">
          <a:xfrm>
            <a:off x="3657059" y="4851634"/>
            <a:ext cx="4416503" cy="287715"/>
            <a:chOff x="3657059" y="4888958"/>
            <a:chExt cx="4416503" cy="287715"/>
          </a:xfrm>
        </p:grpSpPr>
        <p:sp>
          <p:nvSpPr>
            <p:cNvPr id="31" name="TextBox 120">
              <a:extLst>
                <a:ext uri="{FF2B5EF4-FFF2-40B4-BE49-F238E27FC236}">
                  <a16:creationId xmlns:a16="http://schemas.microsoft.com/office/drawing/2014/main" id="{31930744-3D36-4F81-8426-6F129C1A6804}"/>
                </a:ext>
              </a:extLst>
            </p:cNvPr>
            <p:cNvSpPr txBox="1"/>
            <p:nvPr/>
          </p:nvSpPr>
          <p:spPr bwMode="gray">
            <a:xfrm>
              <a:off x="3657059" y="4888958"/>
              <a:ext cx="815756"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Public IP</a:t>
              </a:r>
            </a:p>
          </p:txBody>
        </p:sp>
        <p:sp>
          <p:nvSpPr>
            <p:cNvPr id="32" name="TextBox 120">
              <a:extLst>
                <a:ext uri="{FF2B5EF4-FFF2-40B4-BE49-F238E27FC236}">
                  <a16:creationId xmlns:a16="http://schemas.microsoft.com/office/drawing/2014/main" id="{31930744-3D36-4F81-8426-6F129C1A6804}"/>
                </a:ext>
              </a:extLst>
            </p:cNvPr>
            <p:cNvSpPr txBox="1"/>
            <p:nvPr/>
          </p:nvSpPr>
          <p:spPr bwMode="gray">
            <a:xfrm>
              <a:off x="7508557" y="4888958"/>
              <a:ext cx="565005" cy="287715"/>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200" dirty="0">
                  <a:solidFill>
                    <a:schemeClr val="bg1">
                      <a:lumMod val="50000"/>
                    </a:schemeClr>
                  </a:solidFill>
                  <a:latin typeface="Huawei Sans" panose="020C0503030203020204" pitchFamily="34" charset="0"/>
                </a:rPr>
                <a:t>Data</a:t>
              </a:r>
            </a:p>
          </p:txBody>
        </p:sp>
        <p:sp>
          <p:nvSpPr>
            <p:cNvPr id="33" name="TextBox 120">
              <a:extLst>
                <a:ext uri="{FF2B5EF4-FFF2-40B4-BE49-F238E27FC236}">
                  <a16:creationId xmlns:a16="http://schemas.microsoft.com/office/drawing/2014/main" id="{31930744-3D36-4F81-8426-6F129C1A6804}"/>
                </a:ext>
              </a:extLst>
            </p:cNvPr>
            <p:cNvSpPr txBox="1"/>
            <p:nvPr/>
          </p:nvSpPr>
          <p:spPr bwMode="gray">
            <a:xfrm>
              <a:off x="5560022" y="4888958"/>
              <a:ext cx="1080120" cy="287715"/>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GRE Header</a:t>
              </a:r>
            </a:p>
          </p:txBody>
        </p:sp>
        <p:sp>
          <p:nvSpPr>
            <p:cNvPr id="38" name="TextBox 120">
              <a:extLst>
                <a:ext uri="{FF2B5EF4-FFF2-40B4-BE49-F238E27FC236}">
                  <a16:creationId xmlns:a16="http://schemas.microsoft.com/office/drawing/2014/main" id="{31930744-3D36-4F81-8426-6F129C1A6804}"/>
                </a:ext>
              </a:extLst>
            </p:cNvPr>
            <p:cNvSpPr txBox="1"/>
            <p:nvPr/>
          </p:nvSpPr>
          <p:spPr bwMode="gray">
            <a:xfrm>
              <a:off x="6646162" y="4888958"/>
              <a:ext cx="858075"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Private IP</a:t>
              </a:r>
            </a:p>
          </p:txBody>
        </p:sp>
        <p:sp>
          <p:nvSpPr>
            <p:cNvPr id="39" name="TextBox 120">
              <a:extLst>
                <a:ext uri="{FF2B5EF4-FFF2-40B4-BE49-F238E27FC236}">
                  <a16:creationId xmlns:a16="http://schemas.microsoft.com/office/drawing/2014/main" id="{31930744-3D36-4F81-8426-6F129C1A6804}"/>
                </a:ext>
              </a:extLst>
            </p:cNvPr>
            <p:cNvSpPr txBox="1"/>
            <p:nvPr/>
          </p:nvSpPr>
          <p:spPr bwMode="gray">
            <a:xfrm>
              <a:off x="4482903" y="4888958"/>
              <a:ext cx="1067031" cy="287715"/>
            </a:xfrm>
            <a:prstGeom prst="roundRect">
              <a:avLst>
                <a:gd name="adj" fmla="val 6721"/>
              </a:avLst>
            </a:prstGeom>
            <a:solidFill>
              <a:srgbClr val="EC7061"/>
            </a:solidFill>
            <a:ln w="12700">
              <a:solidFill>
                <a:srgbClr val="EC7061"/>
              </a:solidFill>
            </a:ln>
          </p:spPr>
          <p:txBody>
            <a:bodyPr wrap="square" rtlCol="0" anchor="ctr">
              <a:spAutoFit/>
            </a:bodyPr>
            <a:lstStyle/>
            <a:p>
              <a:pPr algn="ctr" fontAlgn="ctr"/>
              <a:r>
                <a:rPr lang="en-US" sz="1200" dirty="0">
                  <a:solidFill>
                    <a:schemeClr val="bg1"/>
                  </a:solidFill>
                  <a:latin typeface="Huawei Sans" panose="020C0503030203020204" pitchFamily="34" charset="0"/>
                </a:rPr>
                <a:t>ESP Header</a:t>
              </a:r>
            </a:p>
          </p:txBody>
        </p:sp>
      </p:grpSp>
      <p:grpSp>
        <p:nvGrpSpPr>
          <p:cNvPr id="49" name="Group 48"/>
          <p:cNvGrpSpPr/>
          <p:nvPr/>
        </p:nvGrpSpPr>
        <p:grpSpPr bwMode="gray">
          <a:xfrm>
            <a:off x="3657059" y="5612752"/>
            <a:ext cx="5227518" cy="287715"/>
            <a:chOff x="3657059" y="5650076"/>
            <a:chExt cx="5227518" cy="287715"/>
          </a:xfrm>
        </p:grpSpPr>
        <p:sp>
          <p:nvSpPr>
            <p:cNvPr id="40" name="TextBox 120">
              <a:extLst>
                <a:ext uri="{FF2B5EF4-FFF2-40B4-BE49-F238E27FC236}">
                  <a16:creationId xmlns:a16="http://schemas.microsoft.com/office/drawing/2014/main" id="{31930744-3D36-4F81-8426-6F129C1A6804}"/>
                </a:ext>
              </a:extLst>
            </p:cNvPr>
            <p:cNvSpPr txBox="1"/>
            <p:nvPr/>
          </p:nvSpPr>
          <p:spPr bwMode="gray">
            <a:xfrm>
              <a:off x="3657059" y="5650076"/>
              <a:ext cx="815756"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Public IP</a:t>
              </a:r>
            </a:p>
          </p:txBody>
        </p:sp>
        <p:sp>
          <p:nvSpPr>
            <p:cNvPr id="41" name="TextBox 120">
              <a:extLst>
                <a:ext uri="{FF2B5EF4-FFF2-40B4-BE49-F238E27FC236}">
                  <a16:creationId xmlns:a16="http://schemas.microsoft.com/office/drawing/2014/main" id="{31930744-3D36-4F81-8426-6F129C1A6804}"/>
                </a:ext>
              </a:extLst>
            </p:cNvPr>
            <p:cNvSpPr txBox="1"/>
            <p:nvPr/>
          </p:nvSpPr>
          <p:spPr bwMode="gray">
            <a:xfrm>
              <a:off x="8319572" y="5650076"/>
              <a:ext cx="565005" cy="287715"/>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200" dirty="0">
                  <a:solidFill>
                    <a:schemeClr val="bg1">
                      <a:lumMod val="50000"/>
                    </a:schemeClr>
                  </a:solidFill>
                  <a:latin typeface="Huawei Sans" panose="020C0503030203020204" pitchFamily="34" charset="0"/>
                </a:rPr>
                <a:t>Data</a:t>
              </a:r>
            </a:p>
          </p:txBody>
        </p:sp>
        <p:sp>
          <p:nvSpPr>
            <p:cNvPr id="42" name="TextBox 120">
              <a:extLst>
                <a:ext uri="{FF2B5EF4-FFF2-40B4-BE49-F238E27FC236}">
                  <a16:creationId xmlns:a16="http://schemas.microsoft.com/office/drawing/2014/main" id="{31930744-3D36-4F81-8426-6F129C1A6804}"/>
                </a:ext>
              </a:extLst>
            </p:cNvPr>
            <p:cNvSpPr txBox="1"/>
            <p:nvPr/>
          </p:nvSpPr>
          <p:spPr bwMode="gray">
            <a:xfrm>
              <a:off x="6371037" y="5650076"/>
              <a:ext cx="1080120" cy="287715"/>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GRE Header</a:t>
              </a:r>
            </a:p>
          </p:txBody>
        </p:sp>
        <p:sp>
          <p:nvSpPr>
            <p:cNvPr id="43" name="TextBox 120">
              <a:extLst>
                <a:ext uri="{FF2B5EF4-FFF2-40B4-BE49-F238E27FC236}">
                  <a16:creationId xmlns:a16="http://schemas.microsoft.com/office/drawing/2014/main" id="{31930744-3D36-4F81-8426-6F129C1A6804}"/>
                </a:ext>
              </a:extLst>
            </p:cNvPr>
            <p:cNvSpPr txBox="1"/>
            <p:nvPr/>
          </p:nvSpPr>
          <p:spPr bwMode="gray">
            <a:xfrm>
              <a:off x="7457177" y="5650076"/>
              <a:ext cx="858075"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Private IP</a:t>
              </a:r>
            </a:p>
          </p:txBody>
        </p:sp>
        <p:sp>
          <p:nvSpPr>
            <p:cNvPr id="44" name="TextBox 120">
              <a:extLst>
                <a:ext uri="{FF2B5EF4-FFF2-40B4-BE49-F238E27FC236}">
                  <a16:creationId xmlns:a16="http://schemas.microsoft.com/office/drawing/2014/main" id="{31930744-3D36-4F81-8426-6F129C1A6804}"/>
                </a:ext>
              </a:extLst>
            </p:cNvPr>
            <p:cNvSpPr txBox="1"/>
            <p:nvPr/>
          </p:nvSpPr>
          <p:spPr bwMode="gray">
            <a:xfrm>
              <a:off x="4482903" y="5650076"/>
              <a:ext cx="1067031" cy="287715"/>
            </a:xfrm>
            <a:prstGeom prst="roundRect">
              <a:avLst>
                <a:gd name="adj" fmla="val 6721"/>
              </a:avLst>
            </a:prstGeom>
            <a:solidFill>
              <a:srgbClr val="EC7061"/>
            </a:solidFill>
            <a:ln w="12700">
              <a:solidFill>
                <a:srgbClr val="EC7061"/>
              </a:solidFill>
            </a:ln>
          </p:spPr>
          <p:txBody>
            <a:bodyPr wrap="square" rtlCol="0" anchor="ctr">
              <a:spAutoFit/>
            </a:bodyPr>
            <a:lstStyle/>
            <a:p>
              <a:pPr algn="ctr" fontAlgn="ctr"/>
              <a:r>
                <a:rPr lang="en-US" sz="1200" dirty="0">
                  <a:solidFill>
                    <a:schemeClr val="bg1"/>
                  </a:solidFill>
                  <a:latin typeface="Huawei Sans" panose="020C0503030203020204" pitchFamily="34" charset="0"/>
                </a:rPr>
                <a:t>ESP Header</a:t>
              </a:r>
            </a:p>
          </p:txBody>
        </p:sp>
        <p:sp>
          <p:nvSpPr>
            <p:cNvPr id="45" name="TextBox 120">
              <a:extLst>
                <a:ext uri="{FF2B5EF4-FFF2-40B4-BE49-F238E27FC236}">
                  <a16:creationId xmlns:a16="http://schemas.microsoft.com/office/drawing/2014/main" id="{31930744-3D36-4F81-8426-6F129C1A6804}"/>
                </a:ext>
              </a:extLst>
            </p:cNvPr>
            <p:cNvSpPr txBox="1"/>
            <p:nvPr/>
          </p:nvSpPr>
          <p:spPr bwMode="gray">
            <a:xfrm>
              <a:off x="5560696" y="5650076"/>
              <a:ext cx="799579"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Public IP</a:t>
              </a:r>
            </a:p>
          </p:txBody>
        </p:sp>
      </p:grpSp>
      <p:sp>
        <p:nvSpPr>
          <p:cNvPr id="46" name="Text Box 58"/>
          <p:cNvSpPr txBox="1">
            <a:spLocks noChangeArrowheads="1"/>
          </p:cNvSpPr>
          <p:nvPr/>
        </p:nvSpPr>
        <p:spPr bwMode="gray">
          <a:xfrm>
            <a:off x="3624238" y="4464223"/>
            <a:ext cx="5386412" cy="296356"/>
          </a:xfrm>
          <a:prstGeom prst="rect">
            <a:avLst/>
          </a:prstGeom>
          <a:noFill/>
          <a:ln w="9525" algn="ctr">
            <a:noFill/>
            <a:miter lim="800000"/>
            <a:headEnd/>
            <a:tailEnd/>
          </a:ln>
        </p:spPr>
        <p:txBody>
          <a:bodyPr wrap="square" lIns="80127" tIns="40065" rIns="80127" bIns="40065">
            <a:spAutoFit/>
          </a:bodyPr>
          <a:lstStyle/>
          <a:p>
            <a:pPr marL="300038" indent="-300038" defTabSz="801688" fontAlgn="ctr">
              <a:spcBef>
                <a:spcPct val="50000"/>
              </a:spcBef>
            </a:pPr>
            <a:r>
              <a:rPr lang="en-US" sz="1400" dirty="0">
                <a:latin typeface="Huawei Sans" panose="020C0503030203020204" pitchFamily="34" charset="0"/>
              </a:rPr>
              <a:t>GRE over IPsec packet in transport mode</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Text Box 58"/>
          <p:cNvSpPr txBox="1">
            <a:spLocks noChangeArrowheads="1"/>
          </p:cNvSpPr>
          <p:nvPr/>
        </p:nvSpPr>
        <p:spPr bwMode="gray">
          <a:xfrm>
            <a:off x="3622314" y="5292093"/>
            <a:ext cx="4173467" cy="296356"/>
          </a:xfrm>
          <a:prstGeom prst="rect">
            <a:avLst/>
          </a:prstGeom>
          <a:noFill/>
          <a:ln w="9525" algn="ctr">
            <a:noFill/>
            <a:miter lim="800000"/>
            <a:headEnd/>
            <a:tailEnd/>
          </a:ln>
        </p:spPr>
        <p:txBody>
          <a:bodyPr wrap="square" lIns="80127" tIns="40065" rIns="80127" bIns="40065">
            <a:spAutoFit/>
          </a:bodyPr>
          <a:lstStyle/>
          <a:p>
            <a:pPr defTabSz="801688" fontAlgn="ctr">
              <a:spcBef>
                <a:spcPct val="50000"/>
              </a:spcBef>
            </a:pPr>
            <a:r>
              <a:rPr lang="en-US" sz="1400" dirty="0">
                <a:latin typeface="Huawei Sans" panose="020C0503030203020204" pitchFamily="34" charset="0"/>
              </a:rPr>
              <a:t>GRE over IPsec packet in tunnel mode</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1" name="Straight Connector 50"/>
          <p:cNvCxnSpPr/>
          <p:nvPr/>
        </p:nvCxnSpPr>
        <p:spPr bwMode="gray">
          <a:xfrm flipH="1">
            <a:off x="3575720" y="4096373"/>
            <a:ext cx="1236472" cy="33384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5842028" y="4117785"/>
            <a:ext cx="3566339" cy="31243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950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pPr fontAlgn="ctr"/>
            <a:r>
              <a:rPr lang="en-US" dirty="0">
                <a:latin typeface="Huawei Sans" panose="020C0503030203020204" pitchFamily="34" charset="0"/>
              </a:rPr>
              <a:t>L2TP over IPsec</a:t>
            </a:r>
            <a:endParaRPr lang="en-US" altLang="zh-CN" dirty="0">
              <a:latin typeface="Huawei Sans" panose="020C0503030203020204" pitchFamily="34" charset="0"/>
            </a:endParaRPr>
          </a:p>
        </p:txBody>
      </p:sp>
      <p:sp>
        <p:nvSpPr>
          <p:cNvPr id="4" name="Text Placeholder 3"/>
          <p:cNvSpPr>
            <a:spLocks noGrp="1"/>
          </p:cNvSpPr>
          <p:nvPr>
            <p:ph type="body" sz="quarter" idx="10"/>
          </p:nvPr>
        </p:nvSpPr>
        <p:spPr bwMode="gray"/>
        <p:txBody>
          <a:bodyPr/>
          <a:lstStyle/>
          <a:p>
            <a:pPr algn="l"/>
            <a:r>
              <a:rPr lang="en-US" sz="1800" dirty="0">
                <a:latin typeface="Huawei Sans" panose="020C0503030203020204" pitchFamily="34" charset="0"/>
              </a:rPr>
              <a:t>Layer 2 Tunneling Protocol (L2TP) over IPsec encapsulates packets using L2TP and then IPsec. It uses L2TP for user authentication and address allocation and uses IPsec for secure communication. L2TP over IPsec ensures that branches or traveling employees are securely connected to the headquarters.</a:t>
            </a:r>
          </a:p>
        </p:txBody>
      </p:sp>
      <p:sp>
        <p:nvSpPr>
          <p:cNvPr id="5" name="圆角矩形 75"/>
          <p:cNvSpPr/>
          <p:nvPr/>
        </p:nvSpPr>
        <p:spPr bwMode="gray">
          <a:xfrm>
            <a:off x="1487488" y="2498648"/>
            <a:ext cx="939441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L2TP over IPsec data encapsulation (ESP)</a:t>
            </a:r>
          </a:p>
        </p:txBody>
      </p:sp>
      <p:sp>
        <p:nvSpPr>
          <p:cNvPr id="6" name="圆角矩形 75"/>
          <p:cNvSpPr/>
          <p:nvPr/>
        </p:nvSpPr>
        <p:spPr bwMode="gray">
          <a:xfrm>
            <a:off x="1487488" y="2932935"/>
            <a:ext cx="9394410" cy="325640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pic>
        <p:nvPicPr>
          <p:cNvPr id="7" name="图片 31"/>
          <p:cNvPicPr>
            <a:picLocks noChangeAspect="1"/>
          </p:cNvPicPr>
          <p:nvPr/>
        </p:nvPicPr>
        <p:blipFill>
          <a:blip r:embed="rId3"/>
          <a:stretch>
            <a:fillRect/>
          </a:stretch>
        </p:blipFill>
        <p:spPr bwMode="gray">
          <a:xfrm>
            <a:off x="4222587" y="3366267"/>
            <a:ext cx="466668" cy="389308"/>
          </a:xfrm>
          <a:prstGeom prst="rect">
            <a:avLst/>
          </a:prstGeom>
        </p:spPr>
      </p:pic>
      <p:pic>
        <p:nvPicPr>
          <p:cNvPr id="8" name="图片 31"/>
          <p:cNvPicPr>
            <a:picLocks noChangeAspect="1"/>
          </p:cNvPicPr>
          <p:nvPr/>
        </p:nvPicPr>
        <p:blipFill>
          <a:blip r:embed="rId3"/>
          <a:stretch>
            <a:fillRect/>
          </a:stretch>
        </p:blipFill>
        <p:spPr bwMode="gray">
          <a:xfrm>
            <a:off x="7500156" y="3366267"/>
            <a:ext cx="466668" cy="389308"/>
          </a:xfrm>
          <a:prstGeom prst="rect">
            <a:avLst/>
          </a:prstGeom>
        </p:spPr>
      </p:pic>
      <p:pic>
        <p:nvPicPr>
          <p:cNvPr id="10"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927997" y="3383806"/>
            <a:ext cx="431988" cy="354230"/>
          </a:xfrm>
          <a:prstGeom prst="rect">
            <a:avLst/>
          </a:prstGeom>
        </p:spPr>
      </p:pic>
      <p:pic>
        <p:nvPicPr>
          <p:cNvPr id="11"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826838" y="3383806"/>
            <a:ext cx="431988" cy="354230"/>
          </a:xfrm>
          <a:prstGeom prst="rect">
            <a:avLst/>
          </a:prstGeom>
        </p:spPr>
      </p:pic>
      <p:cxnSp>
        <p:nvCxnSpPr>
          <p:cNvPr id="12" name="Straight Connector 11"/>
          <p:cNvCxnSpPr>
            <a:stCxn id="10" idx="3"/>
            <a:endCxn id="7" idx="1"/>
          </p:cNvCxnSpPr>
          <p:nvPr/>
        </p:nvCxnSpPr>
        <p:spPr bwMode="gray">
          <a:xfrm>
            <a:off x="3359985" y="3560921"/>
            <a:ext cx="862602"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5" name="Straight Connector 14"/>
          <p:cNvCxnSpPr>
            <a:stCxn id="8" idx="3"/>
            <a:endCxn id="11" idx="1"/>
          </p:cNvCxnSpPr>
          <p:nvPr/>
        </p:nvCxnSpPr>
        <p:spPr bwMode="gray">
          <a:xfrm>
            <a:off x="7966824" y="3560921"/>
            <a:ext cx="860014"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21" name="Straight Connector 20"/>
          <p:cNvCxnSpPr>
            <a:stCxn id="7" idx="3"/>
            <a:endCxn id="8" idx="1"/>
          </p:cNvCxnSpPr>
          <p:nvPr/>
        </p:nvCxnSpPr>
        <p:spPr bwMode="gray">
          <a:xfrm>
            <a:off x="4689255" y="3560921"/>
            <a:ext cx="2810901"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9" name="Freeform 159"/>
          <p:cNvSpPr/>
          <p:nvPr/>
        </p:nvSpPr>
        <p:spPr bwMode="gray">
          <a:xfrm flipH="1">
            <a:off x="5551857" y="3276482"/>
            <a:ext cx="1088285" cy="56887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Internet</a:t>
            </a:r>
          </a:p>
        </p:txBody>
      </p:sp>
      <p:sp>
        <p:nvSpPr>
          <p:cNvPr id="24" name="Can 225"/>
          <p:cNvSpPr/>
          <p:nvPr/>
        </p:nvSpPr>
        <p:spPr bwMode="gray">
          <a:xfrm rot="5400000" flipH="1">
            <a:off x="4900184" y="3260826"/>
            <a:ext cx="182222" cy="614657"/>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Can 41"/>
          <p:cNvSpPr/>
          <p:nvPr/>
        </p:nvSpPr>
        <p:spPr bwMode="gray">
          <a:xfrm rot="5400000">
            <a:off x="5954352" y="2570811"/>
            <a:ext cx="236717" cy="198022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25"/>
          <p:cNvSpPr txBox="1"/>
          <p:nvPr/>
        </p:nvSpPr>
        <p:spPr bwMode="gray">
          <a:xfrm flipH="1">
            <a:off x="5641665" y="3420030"/>
            <a:ext cx="1036900"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27" name="Rectangular Callout 26"/>
          <p:cNvSpPr/>
          <p:nvPr/>
        </p:nvSpPr>
        <p:spPr bwMode="gray">
          <a:xfrm>
            <a:off x="4553839" y="2981700"/>
            <a:ext cx="1260864" cy="388952"/>
          </a:xfrm>
          <a:prstGeom prst="wedgeRectCallout">
            <a:avLst>
              <a:gd name="adj1" fmla="val 22628"/>
              <a:gd name="adj2" fmla="val 9056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IPsec tunnel</a:t>
            </a:r>
            <a:endParaRPr lang="en-US" altLang="zh-CN" sz="1200" dirty="0">
              <a:solidFill>
                <a:schemeClr val="tx1"/>
              </a:solidFill>
              <a:latin typeface="Huawei Sans" panose="020C0503030203020204" pitchFamily="34" charset="0"/>
              <a:ea typeface="方正兰亭黑简体" panose="02000000000000000000" pitchFamily="2" charset="-122"/>
            </a:endParaRPr>
          </a:p>
        </p:txBody>
      </p:sp>
      <p:sp>
        <p:nvSpPr>
          <p:cNvPr id="28" name="Can 225"/>
          <p:cNvSpPr/>
          <p:nvPr/>
        </p:nvSpPr>
        <p:spPr bwMode="gray">
          <a:xfrm rot="5400000" flipH="1">
            <a:off x="7133727" y="3290888"/>
            <a:ext cx="182222" cy="540060"/>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Rectangular Callout 28"/>
          <p:cNvSpPr/>
          <p:nvPr/>
        </p:nvSpPr>
        <p:spPr bwMode="gray">
          <a:xfrm>
            <a:off x="6237382" y="2981524"/>
            <a:ext cx="1145501" cy="388952"/>
          </a:xfrm>
          <a:prstGeom prst="wedgeRectCallout">
            <a:avLst>
              <a:gd name="adj1" fmla="val 23538"/>
              <a:gd name="adj2" fmla="val 94011"/>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L2TP tunnel</a:t>
            </a:r>
            <a:endParaRPr lang="en-US" altLang="zh-CN" sz="1200" dirty="0">
              <a:solidFill>
                <a:schemeClr val="tx1"/>
              </a:solidFill>
              <a:latin typeface="Huawei Sans" panose="020C0503030203020204" pitchFamily="34" charset="0"/>
              <a:ea typeface="方正兰亭黑简体" panose="02000000000000000000" pitchFamily="2" charset="-122"/>
            </a:endParaRPr>
          </a:p>
        </p:txBody>
      </p:sp>
      <p:sp>
        <p:nvSpPr>
          <p:cNvPr id="34" name="TextBox 120">
            <a:extLst>
              <a:ext uri="{FF2B5EF4-FFF2-40B4-BE49-F238E27FC236}">
                <a16:creationId xmlns:a16="http://schemas.microsoft.com/office/drawing/2014/main" id="{31930744-3D36-4F81-8426-6F129C1A6804}"/>
              </a:ext>
            </a:extLst>
          </p:cNvPr>
          <p:cNvSpPr txBox="1"/>
          <p:nvPr/>
        </p:nvSpPr>
        <p:spPr bwMode="gray">
          <a:xfrm>
            <a:off x="3359985" y="3780618"/>
            <a:ext cx="773179" cy="267325"/>
          </a:xfrm>
          <a:prstGeom prst="roundRect">
            <a:avLst>
              <a:gd name="adj" fmla="val 6721"/>
            </a:avLst>
          </a:prstGeom>
          <a:solidFill>
            <a:schemeClr val="accent1"/>
          </a:solidFill>
          <a:ln w="12700">
            <a:solidFill>
              <a:srgbClr val="00B0F0"/>
            </a:solidFill>
          </a:ln>
        </p:spPr>
        <p:txBody>
          <a:bodyPr wrap="square" lIns="36000" tIns="36000" rIns="36000" bIns="36000" rtlCol="0" anchor="ctr">
            <a:spAutoFit/>
          </a:bodyPr>
          <a:lstStyle/>
          <a:p>
            <a:pPr algn="ctr" fontAlgn="ctr"/>
            <a:r>
              <a:rPr lang="en-US" sz="1200" dirty="0">
                <a:solidFill>
                  <a:schemeClr val="bg1"/>
                </a:solidFill>
                <a:latin typeface="Huawei Sans" panose="020C0503030203020204" pitchFamily="34" charset="0"/>
              </a:rPr>
              <a:t>PPP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TextBox 120">
            <a:extLst>
              <a:ext uri="{FF2B5EF4-FFF2-40B4-BE49-F238E27FC236}">
                <a16:creationId xmlns:a16="http://schemas.microsoft.com/office/drawing/2014/main" id="{31930744-3D36-4F81-8426-6F129C1A6804}"/>
              </a:ext>
            </a:extLst>
          </p:cNvPr>
          <p:cNvSpPr txBox="1"/>
          <p:nvPr/>
        </p:nvSpPr>
        <p:spPr bwMode="gray">
          <a:xfrm>
            <a:off x="4812192" y="3770423"/>
            <a:ext cx="1029836" cy="287715"/>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IPsec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Box 120">
            <a:extLst>
              <a:ext uri="{FF2B5EF4-FFF2-40B4-BE49-F238E27FC236}">
                <a16:creationId xmlns:a16="http://schemas.microsoft.com/office/drawing/2014/main" id="{31930744-3D36-4F81-8426-6F129C1A6804}"/>
              </a:ext>
            </a:extLst>
          </p:cNvPr>
          <p:cNvSpPr txBox="1"/>
          <p:nvPr/>
        </p:nvSpPr>
        <p:spPr bwMode="gray">
          <a:xfrm>
            <a:off x="8020084" y="3780618"/>
            <a:ext cx="806754" cy="267325"/>
          </a:xfrm>
          <a:prstGeom prst="roundRect">
            <a:avLst>
              <a:gd name="adj" fmla="val 6721"/>
            </a:avLst>
          </a:prstGeom>
          <a:solidFill>
            <a:schemeClr val="accent1"/>
          </a:solidFill>
          <a:ln w="12700">
            <a:solidFill>
              <a:srgbClr val="00B0F0"/>
            </a:solidFill>
          </a:ln>
        </p:spPr>
        <p:txBody>
          <a:bodyPr wrap="square" lIns="36000" tIns="36000" rIns="36000" bIns="36000" rtlCol="0" anchor="ctr">
            <a:spAutoFit/>
          </a:bodyPr>
          <a:lstStyle/>
          <a:p>
            <a:pPr algn="ctr" fontAlgn="ctr"/>
            <a:r>
              <a:rPr lang="en-US" sz="1200" dirty="0">
                <a:solidFill>
                  <a:schemeClr val="bg1"/>
                </a:solidFill>
                <a:latin typeface="Huawei Sans" panose="020C0503030203020204" pitchFamily="34" charset="0"/>
              </a:rPr>
              <a:t>PPP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Rectangle 36"/>
          <p:cNvSpPr/>
          <p:nvPr/>
        </p:nvSpPr>
        <p:spPr bwMode="gray">
          <a:xfrm>
            <a:off x="2243572" y="4384353"/>
            <a:ext cx="8073321" cy="1689523"/>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46" name="Text Box 58"/>
          <p:cNvSpPr txBox="1">
            <a:spLocks noChangeArrowheads="1"/>
          </p:cNvSpPr>
          <p:nvPr/>
        </p:nvSpPr>
        <p:spPr bwMode="gray">
          <a:xfrm>
            <a:off x="2530889" y="4481634"/>
            <a:ext cx="5289135" cy="296356"/>
          </a:xfrm>
          <a:prstGeom prst="rect">
            <a:avLst/>
          </a:prstGeom>
          <a:noFill/>
          <a:ln w="9525" algn="ctr">
            <a:noFill/>
            <a:miter lim="800000"/>
            <a:headEnd/>
            <a:tailEnd/>
          </a:ln>
        </p:spPr>
        <p:txBody>
          <a:bodyPr wrap="square" lIns="80127" tIns="40065" rIns="80127" bIns="40065">
            <a:spAutoFit/>
          </a:bodyPr>
          <a:lstStyle/>
          <a:p>
            <a:pPr marL="300038" indent="-300038" defTabSz="801688" fontAlgn="ctr">
              <a:spcBef>
                <a:spcPct val="50000"/>
              </a:spcBef>
            </a:pPr>
            <a:r>
              <a:rPr lang="en-US" sz="1400" dirty="0">
                <a:latin typeface="Huawei Sans" panose="020C0503030203020204" pitchFamily="34" charset="0"/>
              </a:rPr>
              <a:t>L2TP over IPsec packet in transport mode</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Text Box 58"/>
          <p:cNvSpPr txBox="1">
            <a:spLocks noChangeArrowheads="1"/>
          </p:cNvSpPr>
          <p:nvPr/>
        </p:nvSpPr>
        <p:spPr bwMode="gray">
          <a:xfrm>
            <a:off x="2530889" y="5242829"/>
            <a:ext cx="5289135" cy="296356"/>
          </a:xfrm>
          <a:prstGeom prst="rect">
            <a:avLst/>
          </a:prstGeom>
          <a:noFill/>
          <a:ln w="9525" algn="ctr">
            <a:noFill/>
            <a:miter lim="800000"/>
            <a:headEnd/>
            <a:tailEnd/>
          </a:ln>
        </p:spPr>
        <p:txBody>
          <a:bodyPr wrap="square" lIns="80127" tIns="40065" rIns="80127" bIns="40065">
            <a:spAutoFit/>
          </a:bodyPr>
          <a:lstStyle/>
          <a:p>
            <a:pPr marL="300038" indent="-300038" defTabSz="801688" fontAlgn="ctr">
              <a:spcBef>
                <a:spcPct val="50000"/>
              </a:spcBef>
            </a:pPr>
            <a:r>
              <a:rPr lang="en-US" sz="1400" dirty="0">
                <a:latin typeface="Huawei Sans" panose="020C0503030203020204" pitchFamily="34" charset="0"/>
              </a:rPr>
              <a:t>L2TP over IPsec packet in tunnel mode</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51" name="Straight Connector 50"/>
          <p:cNvCxnSpPr/>
          <p:nvPr/>
        </p:nvCxnSpPr>
        <p:spPr bwMode="gray">
          <a:xfrm flipH="1">
            <a:off x="2243572" y="4049718"/>
            <a:ext cx="2568620" cy="33251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5842028" y="4071130"/>
            <a:ext cx="4474865" cy="311102"/>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bwMode="gray">
          <a:xfrm>
            <a:off x="2565634" y="4802369"/>
            <a:ext cx="6557935" cy="287716"/>
            <a:chOff x="2565634" y="4886348"/>
            <a:chExt cx="6557935" cy="287716"/>
          </a:xfrm>
        </p:grpSpPr>
        <p:sp>
          <p:nvSpPr>
            <p:cNvPr id="31" name="TextBox 120">
              <a:extLst>
                <a:ext uri="{FF2B5EF4-FFF2-40B4-BE49-F238E27FC236}">
                  <a16:creationId xmlns:a16="http://schemas.microsoft.com/office/drawing/2014/main" id="{31930744-3D36-4F81-8426-6F129C1A6804}"/>
                </a:ext>
              </a:extLst>
            </p:cNvPr>
            <p:cNvSpPr txBox="1"/>
            <p:nvPr/>
          </p:nvSpPr>
          <p:spPr bwMode="gray">
            <a:xfrm>
              <a:off x="2565634" y="4886349"/>
              <a:ext cx="815756"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Public IP</a:t>
              </a:r>
            </a:p>
          </p:txBody>
        </p:sp>
        <p:sp>
          <p:nvSpPr>
            <p:cNvPr id="32" name="TextBox 120">
              <a:extLst>
                <a:ext uri="{FF2B5EF4-FFF2-40B4-BE49-F238E27FC236}">
                  <a16:creationId xmlns:a16="http://schemas.microsoft.com/office/drawing/2014/main" id="{31930744-3D36-4F81-8426-6F129C1A6804}"/>
                </a:ext>
              </a:extLst>
            </p:cNvPr>
            <p:cNvSpPr txBox="1"/>
            <p:nvPr/>
          </p:nvSpPr>
          <p:spPr bwMode="gray">
            <a:xfrm>
              <a:off x="8558564" y="4886348"/>
              <a:ext cx="565005" cy="287715"/>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200" dirty="0">
                  <a:solidFill>
                    <a:schemeClr val="bg1">
                      <a:lumMod val="50000"/>
                    </a:schemeClr>
                  </a:solidFill>
                  <a:latin typeface="Huawei Sans" panose="020C0503030203020204" pitchFamily="34" charset="0"/>
                </a:rPr>
                <a:t>Data</a:t>
              </a:r>
            </a:p>
          </p:txBody>
        </p:sp>
        <p:sp>
          <p:nvSpPr>
            <p:cNvPr id="33" name="TextBox 120">
              <a:extLst>
                <a:ext uri="{FF2B5EF4-FFF2-40B4-BE49-F238E27FC236}">
                  <a16:creationId xmlns:a16="http://schemas.microsoft.com/office/drawing/2014/main" id="{31930744-3D36-4F81-8426-6F129C1A6804}"/>
                </a:ext>
              </a:extLst>
            </p:cNvPr>
            <p:cNvSpPr txBox="1"/>
            <p:nvPr/>
          </p:nvSpPr>
          <p:spPr bwMode="gray">
            <a:xfrm>
              <a:off x="6636659" y="4886348"/>
              <a:ext cx="1053490" cy="287715"/>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PPP Header</a:t>
              </a:r>
            </a:p>
          </p:txBody>
        </p:sp>
        <p:sp>
          <p:nvSpPr>
            <p:cNvPr id="38" name="TextBox 120">
              <a:extLst>
                <a:ext uri="{FF2B5EF4-FFF2-40B4-BE49-F238E27FC236}">
                  <a16:creationId xmlns:a16="http://schemas.microsoft.com/office/drawing/2014/main" id="{31930744-3D36-4F81-8426-6F129C1A6804}"/>
                </a:ext>
              </a:extLst>
            </p:cNvPr>
            <p:cNvSpPr txBox="1"/>
            <p:nvPr/>
          </p:nvSpPr>
          <p:spPr bwMode="gray">
            <a:xfrm>
              <a:off x="7696169" y="4886348"/>
              <a:ext cx="858075"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Private IP</a:t>
              </a:r>
            </a:p>
          </p:txBody>
        </p:sp>
        <p:sp>
          <p:nvSpPr>
            <p:cNvPr id="39" name="TextBox 120">
              <a:extLst>
                <a:ext uri="{FF2B5EF4-FFF2-40B4-BE49-F238E27FC236}">
                  <a16:creationId xmlns:a16="http://schemas.microsoft.com/office/drawing/2014/main" id="{31930744-3D36-4F81-8426-6F129C1A6804}"/>
                </a:ext>
              </a:extLst>
            </p:cNvPr>
            <p:cNvSpPr txBox="1"/>
            <p:nvPr/>
          </p:nvSpPr>
          <p:spPr bwMode="gray">
            <a:xfrm>
              <a:off x="3391478" y="4886349"/>
              <a:ext cx="1067031" cy="287715"/>
            </a:xfrm>
            <a:prstGeom prst="roundRect">
              <a:avLst>
                <a:gd name="adj" fmla="val 6721"/>
              </a:avLst>
            </a:prstGeom>
            <a:solidFill>
              <a:srgbClr val="EC7061"/>
            </a:solidFill>
            <a:ln w="12700">
              <a:solidFill>
                <a:srgbClr val="EC7061"/>
              </a:solidFill>
            </a:ln>
          </p:spPr>
          <p:txBody>
            <a:bodyPr wrap="square" rtlCol="0" anchor="ctr">
              <a:spAutoFit/>
            </a:bodyPr>
            <a:lstStyle/>
            <a:p>
              <a:pPr algn="ctr" fontAlgn="ctr"/>
              <a:r>
                <a:rPr lang="en-US" sz="1200" dirty="0">
                  <a:solidFill>
                    <a:schemeClr val="bg1"/>
                  </a:solidFill>
                  <a:latin typeface="Huawei Sans" panose="020C0503030203020204" pitchFamily="34" charset="0"/>
                </a:rPr>
                <a:t>ESP Header</a:t>
              </a:r>
            </a:p>
          </p:txBody>
        </p:sp>
        <p:sp>
          <p:nvSpPr>
            <p:cNvPr id="50" name="TextBox 120">
              <a:extLst>
                <a:ext uri="{FF2B5EF4-FFF2-40B4-BE49-F238E27FC236}">
                  <a16:creationId xmlns:a16="http://schemas.microsoft.com/office/drawing/2014/main" id="{31930744-3D36-4F81-8426-6F129C1A6804}"/>
                </a:ext>
              </a:extLst>
            </p:cNvPr>
            <p:cNvSpPr txBox="1"/>
            <p:nvPr/>
          </p:nvSpPr>
          <p:spPr bwMode="gray">
            <a:xfrm>
              <a:off x="4458509" y="4886348"/>
              <a:ext cx="1090208"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UDP Header</a:t>
              </a:r>
            </a:p>
          </p:txBody>
        </p:sp>
        <p:sp>
          <p:nvSpPr>
            <p:cNvPr id="52" name="TextBox 120">
              <a:extLst>
                <a:ext uri="{FF2B5EF4-FFF2-40B4-BE49-F238E27FC236}">
                  <a16:creationId xmlns:a16="http://schemas.microsoft.com/office/drawing/2014/main" id="{31930744-3D36-4F81-8426-6F129C1A6804}"/>
                </a:ext>
              </a:extLst>
            </p:cNvPr>
            <p:cNvSpPr txBox="1"/>
            <p:nvPr/>
          </p:nvSpPr>
          <p:spPr bwMode="gray">
            <a:xfrm>
              <a:off x="5551857" y="4886348"/>
              <a:ext cx="1090208"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L2TP Header</a:t>
              </a:r>
            </a:p>
          </p:txBody>
        </p:sp>
      </p:grpSp>
      <p:grpSp>
        <p:nvGrpSpPr>
          <p:cNvPr id="13" name="Group 12"/>
          <p:cNvGrpSpPr/>
          <p:nvPr/>
        </p:nvGrpSpPr>
        <p:grpSpPr bwMode="gray">
          <a:xfrm>
            <a:off x="2565634" y="5562982"/>
            <a:ext cx="7431025" cy="287715"/>
            <a:chOff x="2565634" y="5646961"/>
            <a:chExt cx="7431025" cy="287715"/>
          </a:xfrm>
        </p:grpSpPr>
        <p:sp>
          <p:nvSpPr>
            <p:cNvPr id="40" name="TextBox 120">
              <a:extLst>
                <a:ext uri="{FF2B5EF4-FFF2-40B4-BE49-F238E27FC236}">
                  <a16:creationId xmlns:a16="http://schemas.microsoft.com/office/drawing/2014/main" id="{31930744-3D36-4F81-8426-6F129C1A6804}"/>
                </a:ext>
              </a:extLst>
            </p:cNvPr>
            <p:cNvSpPr txBox="1"/>
            <p:nvPr/>
          </p:nvSpPr>
          <p:spPr bwMode="gray">
            <a:xfrm>
              <a:off x="2565634" y="5646961"/>
              <a:ext cx="815756"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Public IP</a:t>
              </a:r>
            </a:p>
          </p:txBody>
        </p:sp>
        <p:sp>
          <p:nvSpPr>
            <p:cNvPr id="41" name="TextBox 120">
              <a:extLst>
                <a:ext uri="{FF2B5EF4-FFF2-40B4-BE49-F238E27FC236}">
                  <a16:creationId xmlns:a16="http://schemas.microsoft.com/office/drawing/2014/main" id="{31930744-3D36-4F81-8426-6F129C1A6804}"/>
                </a:ext>
              </a:extLst>
            </p:cNvPr>
            <p:cNvSpPr txBox="1"/>
            <p:nvPr/>
          </p:nvSpPr>
          <p:spPr bwMode="gray">
            <a:xfrm>
              <a:off x="9431654" y="5646961"/>
              <a:ext cx="565005" cy="287715"/>
            </a:xfrm>
            <a:prstGeom prst="roundRect">
              <a:avLst>
                <a:gd name="adj" fmla="val 6721"/>
              </a:avLst>
            </a:prstGeom>
            <a:solidFill>
              <a:srgbClr val="FFD17D"/>
            </a:solidFill>
            <a:ln w="12700">
              <a:solidFill>
                <a:srgbClr val="FFD17D"/>
              </a:solidFill>
            </a:ln>
          </p:spPr>
          <p:txBody>
            <a:bodyPr wrap="square" rtlCol="0" anchor="ctr">
              <a:spAutoFit/>
            </a:bodyPr>
            <a:lstStyle/>
            <a:p>
              <a:pPr algn="ctr" fontAlgn="ctr"/>
              <a:r>
                <a:rPr lang="en-US" sz="1200" dirty="0">
                  <a:solidFill>
                    <a:schemeClr val="bg1">
                      <a:lumMod val="50000"/>
                    </a:schemeClr>
                  </a:solidFill>
                  <a:latin typeface="Huawei Sans" panose="020C0503030203020204" pitchFamily="34" charset="0"/>
                </a:rPr>
                <a:t>Data</a:t>
              </a:r>
            </a:p>
          </p:txBody>
        </p:sp>
        <p:sp>
          <p:nvSpPr>
            <p:cNvPr id="42" name="TextBox 120">
              <a:extLst>
                <a:ext uri="{FF2B5EF4-FFF2-40B4-BE49-F238E27FC236}">
                  <a16:creationId xmlns:a16="http://schemas.microsoft.com/office/drawing/2014/main" id="{31930744-3D36-4F81-8426-6F129C1A6804}"/>
                </a:ext>
              </a:extLst>
            </p:cNvPr>
            <p:cNvSpPr txBox="1"/>
            <p:nvPr/>
          </p:nvSpPr>
          <p:spPr bwMode="gray">
            <a:xfrm>
              <a:off x="7483119" y="5646961"/>
              <a:ext cx="1080120" cy="287715"/>
            </a:xfrm>
            <a:prstGeom prst="roundRect">
              <a:avLst>
                <a:gd name="adj" fmla="val 6721"/>
              </a:avLst>
            </a:prstGeom>
            <a:solidFill>
              <a:srgbClr val="8BC9A0"/>
            </a:solidFill>
            <a:ln w="12700">
              <a:solidFill>
                <a:srgbClr val="8BC9A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PPP Header</a:t>
              </a:r>
            </a:p>
          </p:txBody>
        </p:sp>
        <p:sp>
          <p:nvSpPr>
            <p:cNvPr id="43" name="TextBox 120">
              <a:extLst>
                <a:ext uri="{FF2B5EF4-FFF2-40B4-BE49-F238E27FC236}">
                  <a16:creationId xmlns:a16="http://schemas.microsoft.com/office/drawing/2014/main" id="{31930744-3D36-4F81-8426-6F129C1A6804}"/>
                </a:ext>
              </a:extLst>
            </p:cNvPr>
            <p:cNvSpPr txBox="1"/>
            <p:nvPr/>
          </p:nvSpPr>
          <p:spPr bwMode="gray">
            <a:xfrm>
              <a:off x="8569259" y="5646961"/>
              <a:ext cx="858075"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Private IP</a:t>
              </a:r>
            </a:p>
          </p:txBody>
        </p:sp>
        <p:sp>
          <p:nvSpPr>
            <p:cNvPr id="44" name="TextBox 120">
              <a:extLst>
                <a:ext uri="{FF2B5EF4-FFF2-40B4-BE49-F238E27FC236}">
                  <a16:creationId xmlns:a16="http://schemas.microsoft.com/office/drawing/2014/main" id="{31930744-3D36-4F81-8426-6F129C1A6804}"/>
                </a:ext>
              </a:extLst>
            </p:cNvPr>
            <p:cNvSpPr txBox="1"/>
            <p:nvPr/>
          </p:nvSpPr>
          <p:spPr bwMode="gray">
            <a:xfrm>
              <a:off x="3391478" y="5646961"/>
              <a:ext cx="1067031" cy="287715"/>
            </a:xfrm>
            <a:prstGeom prst="roundRect">
              <a:avLst>
                <a:gd name="adj" fmla="val 6721"/>
              </a:avLst>
            </a:prstGeom>
            <a:solidFill>
              <a:srgbClr val="EC7061"/>
            </a:solidFill>
            <a:ln w="12700">
              <a:solidFill>
                <a:srgbClr val="EC7061"/>
              </a:solidFill>
            </a:ln>
          </p:spPr>
          <p:txBody>
            <a:bodyPr wrap="square" rtlCol="0" anchor="ctr">
              <a:spAutoFit/>
            </a:bodyPr>
            <a:lstStyle/>
            <a:p>
              <a:pPr algn="ctr" fontAlgn="ctr"/>
              <a:r>
                <a:rPr lang="en-US" sz="1200" dirty="0">
                  <a:solidFill>
                    <a:schemeClr val="bg1"/>
                  </a:solidFill>
                  <a:latin typeface="Huawei Sans" panose="020C0503030203020204" pitchFamily="34" charset="0"/>
                </a:rPr>
                <a:t>ESP Header</a:t>
              </a:r>
            </a:p>
          </p:txBody>
        </p:sp>
        <p:sp>
          <p:nvSpPr>
            <p:cNvPr id="53" name="TextBox 120">
              <a:extLst>
                <a:ext uri="{FF2B5EF4-FFF2-40B4-BE49-F238E27FC236}">
                  <a16:creationId xmlns:a16="http://schemas.microsoft.com/office/drawing/2014/main" id="{31930744-3D36-4F81-8426-6F129C1A6804}"/>
                </a:ext>
              </a:extLst>
            </p:cNvPr>
            <p:cNvSpPr txBox="1"/>
            <p:nvPr/>
          </p:nvSpPr>
          <p:spPr bwMode="gray">
            <a:xfrm>
              <a:off x="5287493" y="5646961"/>
              <a:ext cx="1090208"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UDP Header</a:t>
              </a:r>
            </a:p>
          </p:txBody>
        </p:sp>
        <p:sp>
          <p:nvSpPr>
            <p:cNvPr id="55" name="TextBox 120">
              <a:extLst>
                <a:ext uri="{FF2B5EF4-FFF2-40B4-BE49-F238E27FC236}">
                  <a16:creationId xmlns:a16="http://schemas.microsoft.com/office/drawing/2014/main" id="{31930744-3D36-4F81-8426-6F129C1A6804}"/>
                </a:ext>
              </a:extLst>
            </p:cNvPr>
            <p:cNvSpPr txBox="1"/>
            <p:nvPr/>
          </p:nvSpPr>
          <p:spPr bwMode="gray">
            <a:xfrm>
              <a:off x="6380841" y="5646961"/>
              <a:ext cx="1090208"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L2TP Header</a:t>
              </a:r>
            </a:p>
          </p:txBody>
        </p:sp>
        <p:sp>
          <p:nvSpPr>
            <p:cNvPr id="56" name="TextBox 120">
              <a:extLst>
                <a:ext uri="{FF2B5EF4-FFF2-40B4-BE49-F238E27FC236}">
                  <a16:creationId xmlns:a16="http://schemas.microsoft.com/office/drawing/2014/main" id="{31930744-3D36-4F81-8426-6F129C1A6804}"/>
                </a:ext>
              </a:extLst>
            </p:cNvPr>
            <p:cNvSpPr txBox="1"/>
            <p:nvPr/>
          </p:nvSpPr>
          <p:spPr bwMode="gray">
            <a:xfrm>
              <a:off x="4468597" y="5646961"/>
              <a:ext cx="815756" cy="287715"/>
            </a:xfrm>
            <a:prstGeom prst="roundRect">
              <a:avLst>
                <a:gd name="adj" fmla="val 6721"/>
              </a:avLst>
            </a:prstGeom>
            <a:solidFill>
              <a:schemeClr val="accent1"/>
            </a:solidFill>
            <a:ln w="12700">
              <a:solidFill>
                <a:srgbClr val="00B0F0"/>
              </a:solidFill>
            </a:ln>
          </p:spPr>
          <p:txBody>
            <a:bodyPr wrap="square" rtlCol="0" anchor="ctr">
              <a:spAutoFit/>
            </a:bodyPr>
            <a:lstStyle/>
            <a:p>
              <a:pPr algn="ctr" fontAlgn="ctr"/>
              <a:r>
                <a:rPr lang="en-US" sz="1200" dirty="0">
                  <a:solidFill>
                    <a:schemeClr val="bg1"/>
                  </a:solidFill>
                  <a:latin typeface="Huawei Sans" panose="020C0503030203020204" pitchFamily="34" charset="0"/>
                </a:rPr>
                <a:t>Public IP</a:t>
              </a:r>
            </a:p>
          </p:txBody>
        </p:sp>
      </p:grpSp>
    </p:spTree>
    <p:extLst>
      <p:ext uri="{BB962C8B-B14F-4D97-AF65-F5344CB8AC3E}">
        <p14:creationId xmlns:p14="http://schemas.microsoft.com/office/powerpoint/2010/main" val="1428609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pPr marL="447675" indent="-447675"/>
            <a:r>
              <a:rPr lang="en-US" dirty="0">
                <a:solidFill>
                  <a:schemeClr val="bg1">
                    <a:lumMod val="50000"/>
                  </a:schemeClr>
                </a:solidFill>
                <a:latin typeface="Huawei Sans" panose="020C0503030203020204" pitchFamily="34" charset="0"/>
              </a:rPr>
              <a:t>Basic Concepts of IPsec</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Fundamentals</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Application Scenarios</a:t>
            </a:r>
            <a:endParaRPr lang="en-US" altLang="zh-CN" dirty="0">
              <a:solidFill>
                <a:schemeClr val="bg1">
                  <a:lumMod val="50000"/>
                </a:schemeClr>
              </a:solidFill>
              <a:latin typeface="Huawei Sans" panose="020C0503030203020204" pitchFamily="34" charset="0"/>
            </a:endParaRPr>
          </a:p>
          <a:p>
            <a:pPr marL="447675" indent="-447675"/>
            <a:r>
              <a:rPr lang="en-US" b="1" dirty="0">
                <a:latin typeface="Huawei Sans" panose="020C0503030203020204" pitchFamily="34" charset="0"/>
              </a:rPr>
              <a:t>IPsec configuration</a:t>
            </a:r>
            <a:endParaRPr lang="en-US" altLang="zh-CN" b="1" dirty="0">
              <a:latin typeface="Huawei Sans" panose="020C0503030203020204" pitchFamily="34" charset="0"/>
            </a:endParaRPr>
          </a:p>
        </p:txBody>
      </p:sp>
    </p:spTree>
    <p:extLst>
      <p:ext uri="{BB962C8B-B14F-4D97-AF65-F5344CB8AC3E}">
        <p14:creationId xmlns:p14="http://schemas.microsoft.com/office/powerpoint/2010/main" val="267454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bwMode="gray"/>
        <p:txBody>
          <a:bodyPr/>
          <a:lstStyle/>
          <a:p>
            <a:r>
              <a:rPr lang="en-US" dirty="0">
                <a:latin typeface="Huawei Sans" panose="020C0503030203020204" pitchFamily="34" charset="0"/>
              </a:rPr>
              <a:t>Upon completion of this course, you will be able to:</a:t>
            </a:r>
          </a:p>
          <a:p>
            <a:pPr marL="654050" lvl="1" indent="-330200"/>
            <a:r>
              <a:rPr lang="en-US" dirty="0">
                <a:latin typeface="Huawei Sans" panose="020C0503030203020204" pitchFamily="34" charset="0"/>
              </a:rPr>
              <a:t>Describe the basic concepts of IPsec.</a:t>
            </a:r>
          </a:p>
          <a:p>
            <a:pPr marL="654050" lvl="1" indent="-330200"/>
            <a:r>
              <a:rPr lang="en-US" dirty="0">
                <a:latin typeface="Huawei Sans" panose="020C0503030203020204" pitchFamily="34" charset="0"/>
              </a:rPr>
              <a:t>Understand the fundamentals of IPsec.</a:t>
            </a:r>
          </a:p>
          <a:p>
            <a:pPr marL="654050" lvl="1" indent="-330200"/>
            <a:r>
              <a:rPr lang="en-US" dirty="0">
                <a:latin typeface="Huawei Sans" panose="020C0503030203020204" pitchFamily="34" charset="0"/>
              </a:rPr>
              <a:t>Summarize the application scenarios of IPsec.</a:t>
            </a:r>
            <a:endParaRPr lang="en-US" altLang="zh-CN" dirty="0">
              <a:latin typeface="Huawei Sans" panose="020C0503030203020204" pitchFamily="34" charset="0"/>
            </a:endParaRPr>
          </a:p>
          <a:p>
            <a:pPr marL="654050" lvl="1" indent="-330200"/>
            <a:r>
              <a:rPr lang="en-US" dirty="0">
                <a:latin typeface="Huawei Sans" panose="020C0503030203020204" pitchFamily="34" charset="0"/>
              </a:rPr>
              <a:t>Perform basic IPsec configurations.</a:t>
            </a:r>
          </a:p>
        </p:txBody>
      </p:sp>
    </p:spTree>
    <p:extLst>
      <p:ext uri="{BB962C8B-B14F-4D97-AF65-F5344CB8AC3E}">
        <p14:creationId xmlns:p14="http://schemas.microsoft.com/office/powerpoint/2010/main" val="575518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4B3A47-6E0E-4EE9-9FCB-0C62E805EC32}"/>
              </a:ext>
            </a:extLst>
          </p:cNvPr>
          <p:cNvSpPr>
            <a:spLocks noGrp="1"/>
          </p:cNvSpPr>
          <p:nvPr>
            <p:ph type="title"/>
          </p:nvPr>
        </p:nvSpPr>
        <p:spPr bwMode="gray"/>
        <p:txBody>
          <a:bodyPr/>
          <a:lstStyle/>
          <a:p>
            <a:pPr fontAlgn="ctr"/>
            <a:r>
              <a:rPr lang="en-US" dirty="0">
                <a:latin typeface="Huawei Sans" panose="020C0503030203020204" pitchFamily="34" charset="0"/>
              </a:rPr>
              <a:t>Configuring IKE</a:t>
            </a:r>
          </a:p>
        </p:txBody>
      </p:sp>
      <p:sp>
        <p:nvSpPr>
          <p:cNvPr id="4" name="Text Placeholder 3">
            <a:extLst>
              <a:ext uri="{FF2B5EF4-FFF2-40B4-BE49-F238E27FC236}">
                <a16:creationId xmlns:a16="http://schemas.microsoft.com/office/drawing/2014/main" id="{54F18B1D-A57C-4CFA-BFA5-D82DB95A2B83}"/>
              </a:ext>
            </a:extLst>
          </p:cNvPr>
          <p:cNvSpPr>
            <a:spLocks noGrp="1"/>
          </p:cNvSpPr>
          <p:nvPr>
            <p:ph type="body" sz="quarter" idx="10"/>
          </p:nvPr>
        </p:nvSpPr>
        <p:spPr bwMode="gray">
          <a:xfrm>
            <a:off x="6023992" y="1052514"/>
            <a:ext cx="5725095" cy="4875042"/>
          </a:xfrm>
        </p:spPr>
        <p:txBody>
          <a:bodyPr/>
          <a:lstStyle/>
          <a:p>
            <a:r>
              <a:rPr lang="en-US" sz="1600" dirty="0">
                <a:latin typeface="Huawei Sans" panose="020C0503030203020204" pitchFamily="34" charset="0"/>
              </a:rPr>
              <a:t>Configure an IKE proposal.</a:t>
            </a:r>
          </a:p>
          <a:p>
            <a:endParaRPr lang="en-US" sz="1600" dirty="0">
              <a:latin typeface="Huawei Sans" panose="020C0503030203020204" pitchFamily="34" charset="0"/>
            </a:endParaRPr>
          </a:p>
          <a:p>
            <a:endParaRPr lang="en-US" altLang="zh-CN" sz="1600" dirty="0">
              <a:latin typeface="Huawei Sans" panose="020C0503030203020204" pitchFamily="34" charset="0"/>
            </a:endParaRPr>
          </a:p>
          <a:p>
            <a:endParaRPr lang="en-US" sz="1600" dirty="0">
              <a:latin typeface="Huawei Sans" panose="020C0503030203020204" pitchFamily="34" charset="0"/>
            </a:endParaRPr>
          </a:p>
          <a:p>
            <a:endParaRPr lang="en-US" sz="1600" dirty="0">
              <a:latin typeface="Huawei Sans" panose="020C0503030203020204" pitchFamily="34" charset="0"/>
            </a:endParaRPr>
          </a:p>
          <a:p>
            <a:endParaRPr lang="en-US" sz="1600" dirty="0">
              <a:latin typeface="Huawei Sans" panose="020C0503030203020204" pitchFamily="34" charset="0"/>
            </a:endParaRPr>
          </a:p>
          <a:p>
            <a:endParaRPr lang="en-US" sz="600" dirty="0">
              <a:latin typeface="Huawei Sans" panose="020C0503030203020204" pitchFamily="34" charset="0"/>
            </a:endParaRPr>
          </a:p>
          <a:p>
            <a:pPr>
              <a:lnSpc>
                <a:spcPct val="100000"/>
              </a:lnSpc>
            </a:pPr>
            <a:r>
              <a:rPr lang="en-US" sz="1600" dirty="0">
                <a:latin typeface="Huawei Sans" panose="020C0503030203020204" pitchFamily="34" charset="0"/>
              </a:rPr>
              <a:t>Configure an IKE peer.</a:t>
            </a:r>
          </a:p>
        </p:txBody>
      </p:sp>
      <p:sp>
        <p:nvSpPr>
          <p:cNvPr id="5" name="Text Box 26">
            <a:extLst>
              <a:ext uri="{FF2B5EF4-FFF2-40B4-BE49-F238E27FC236}">
                <a16:creationId xmlns:a16="http://schemas.microsoft.com/office/drawing/2014/main" id="{22A4D75F-585E-4823-80FF-62304A7C6F4A}"/>
              </a:ext>
            </a:extLst>
          </p:cNvPr>
          <p:cNvSpPr txBox="1">
            <a:spLocks noChangeArrowheads="1"/>
          </p:cNvSpPr>
          <p:nvPr/>
        </p:nvSpPr>
        <p:spPr bwMode="gray">
          <a:xfrm>
            <a:off x="1419708" y="1187274"/>
            <a:ext cx="1154360" cy="307712"/>
          </a:xfrm>
          <a:prstGeom prst="rect">
            <a:avLst/>
          </a:prstGeom>
          <a:noFill/>
          <a:ln w="9525">
            <a:noFill/>
            <a:miter lim="800000"/>
            <a:headEnd/>
            <a:tailEnd/>
          </a:ln>
        </p:spPr>
        <p:txBody>
          <a:bodyPr wrap="square" lIns="91379" tIns="45688" rIns="91379" bIns="45688">
            <a:spAutoFit/>
          </a:bodyPr>
          <a:lstStyle/>
          <a:p>
            <a:pPr eaLnBrk="1" fontAlgn="ctr" hangingPunct="1"/>
            <a:r>
              <a:rPr lang="en-US" sz="1400" dirty="0">
                <a:latin typeface="Huawei Sans" panose="020C0503030203020204" pitchFamily="34" charset="0"/>
              </a:rPr>
              <a:t>IPsec device</a:t>
            </a:r>
          </a:p>
        </p:txBody>
      </p:sp>
      <p:pic>
        <p:nvPicPr>
          <p:cNvPr id="6" name="Picture 12" descr="E:\2016.01\1.12 扁平化图标\蓝色\AR-蓝色最新-40.png">
            <a:extLst>
              <a:ext uri="{FF2B5EF4-FFF2-40B4-BE49-F238E27FC236}">
                <a16:creationId xmlns:a16="http://schemas.microsoft.com/office/drawing/2014/main" id="{F2322AF0-AAC8-4918-82C4-805A24F36A92}"/>
              </a:ext>
            </a:extLst>
          </p:cNvPr>
          <p:cNvPicPr>
            <a:picLocks noChangeAspect="1" noChangeArrowheads="1"/>
          </p:cNvPicPr>
          <p:nvPr/>
        </p:nvPicPr>
        <p:blipFill>
          <a:blip r:embed="rId3" cstate="print"/>
          <a:srcRect/>
          <a:stretch>
            <a:fillRect/>
          </a:stretch>
        </p:blipFill>
        <p:spPr bwMode="gray">
          <a:xfrm>
            <a:off x="1739576" y="1499659"/>
            <a:ext cx="540000" cy="441818"/>
          </a:xfrm>
          <a:prstGeom prst="rect">
            <a:avLst/>
          </a:prstGeom>
          <a:noFill/>
        </p:spPr>
      </p:pic>
      <p:pic>
        <p:nvPicPr>
          <p:cNvPr id="7" name="Picture 12" descr="E:\2016.01\1.12 扁平化图标\蓝色\AR-蓝色最新-40.png">
            <a:extLst>
              <a:ext uri="{FF2B5EF4-FFF2-40B4-BE49-F238E27FC236}">
                <a16:creationId xmlns:a16="http://schemas.microsoft.com/office/drawing/2014/main" id="{5F33872D-553E-4BAE-8E03-E516644DAB1E}"/>
              </a:ext>
            </a:extLst>
          </p:cNvPr>
          <p:cNvPicPr>
            <a:picLocks noChangeAspect="1" noChangeArrowheads="1"/>
          </p:cNvPicPr>
          <p:nvPr/>
        </p:nvPicPr>
        <p:blipFill>
          <a:blip r:embed="rId3" cstate="print"/>
          <a:srcRect/>
          <a:stretch>
            <a:fillRect/>
          </a:stretch>
        </p:blipFill>
        <p:spPr bwMode="gray">
          <a:xfrm>
            <a:off x="4187788" y="1499659"/>
            <a:ext cx="540000" cy="441818"/>
          </a:xfrm>
          <a:prstGeom prst="rect">
            <a:avLst/>
          </a:prstGeom>
          <a:noFill/>
        </p:spPr>
      </p:pic>
      <p:cxnSp>
        <p:nvCxnSpPr>
          <p:cNvPr id="8" name="Straight Connector 7">
            <a:extLst>
              <a:ext uri="{FF2B5EF4-FFF2-40B4-BE49-F238E27FC236}">
                <a16:creationId xmlns:a16="http://schemas.microsoft.com/office/drawing/2014/main" id="{0A0F7792-0712-4A6F-A75D-672EE427BE6B}"/>
              </a:ext>
            </a:extLst>
          </p:cNvPr>
          <p:cNvCxnSpPr>
            <a:stCxn id="10" idx="3"/>
            <a:endCxn id="6" idx="1"/>
          </p:cNvCxnSpPr>
          <p:nvPr/>
        </p:nvCxnSpPr>
        <p:spPr bwMode="gray">
          <a:xfrm flipV="1">
            <a:off x="1127448" y="1720568"/>
            <a:ext cx="612128"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2DD78C88-1989-49FE-AF74-5383F985D3BD}"/>
              </a:ext>
            </a:extLst>
          </p:cNvPr>
          <p:cNvCxnSpPr>
            <a:stCxn id="7" idx="3"/>
            <a:endCxn id="11" idx="1"/>
          </p:cNvCxnSpPr>
          <p:nvPr/>
        </p:nvCxnSpPr>
        <p:spPr bwMode="gray">
          <a:xfrm flipV="1">
            <a:off x="4727788" y="1720077"/>
            <a:ext cx="576124"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10" name="图片 8">
            <a:extLst>
              <a:ext uri="{FF2B5EF4-FFF2-40B4-BE49-F238E27FC236}">
                <a16:creationId xmlns:a16="http://schemas.microsoft.com/office/drawing/2014/main" id="{7B5C7384-CCDD-40F5-96F2-7CA4E8B76CB7}"/>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87448" y="1499659"/>
            <a:ext cx="540000" cy="442800"/>
          </a:xfrm>
          <a:prstGeom prst="rect">
            <a:avLst/>
          </a:prstGeom>
        </p:spPr>
      </p:pic>
      <p:pic>
        <p:nvPicPr>
          <p:cNvPr id="11" name="图片 8">
            <a:extLst>
              <a:ext uri="{FF2B5EF4-FFF2-40B4-BE49-F238E27FC236}">
                <a16:creationId xmlns:a16="http://schemas.microsoft.com/office/drawing/2014/main" id="{8DD4ECCB-C5CC-46D9-A696-1E074DB261D0}"/>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303912" y="1498677"/>
            <a:ext cx="540000" cy="442800"/>
          </a:xfrm>
          <a:prstGeom prst="rect">
            <a:avLst/>
          </a:prstGeom>
        </p:spPr>
      </p:pic>
      <p:sp>
        <p:nvSpPr>
          <p:cNvPr id="12" name="Text Box 26">
            <a:extLst>
              <a:ext uri="{FF2B5EF4-FFF2-40B4-BE49-F238E27FC236}">
                <a16:creationId xmlns:a16="http://schemas.microsoft.com/office/drawing/2014/main" id="{BB5E8D7F-25FC-42D8-9452-EAF8A41EBD8E}"/>
              </a:ext>
            </a:extLst>
          </p:cNvPr>
          <p:cNvSpPr txBox="1">
            <a:spLocks noChangeArrowheads="1"/>
          </p:cNvSpPr>
          <p:nvPr/>
        </p:nvSpPr>
        <p:spPr bwMode="gray">
          <a:xfrm>
            <a:off x="3865886" y="1187274"/>
            <a:ext cx="1154360" cy="307712"/>
          </a:xfrm>
          <a:prstGeom prst="rect">
            <a:avLst/>
          </a:prstGeom>
          <a:noFill/>
          <a:ln w="9525">
            <a:noFill/>
            <a:miter lim="800000"/>
            <a:headEnd/>
            <a:tailEnd/>
          </a:ln>
        </p:spPr>
        <p:txBody>
          <a:bodyPr wrap="square" lIns="91379" tIns="45688" rIns="91379" bIns="45688">
            <a:spAutoFit/>
          </a:bodyPr>
          <a:lstStyle/>
          <a:p>
            <a:pPr eaLnBrk="1" fontAlgn="ctr" hangingPunct="1"/>
            <a:r>
              <a:rPr lang="en-US" sz="1400" dirty="0">
                <a:latin typeface="Huawei Sans" panose="020C0503030203020204" pitchFamily="34" charset="0"/>
              </a:rPr>
              <a:t>IPsec device</a:t>
            </a:r>
          </a:p>
        </p:txBody>
      </p:sp>
      <p:cxnSp>
        <p:nvCxnSpPr>
          <p:cNvPr id="13" name="Straight Connector 12">
            <a:extLst>
              <a:ext uri="{FF2B5EF4-FFF2-40B4-BE49-F238E27FC236}">
                <a16:creationId xmlns:a16="http://schemas.microsoft.com/office/drawing/2014/main" id="{C0E0A67E-FF7E-463E-AA43-1BD8BCC077AF}"/>
              </a:ext>
            </a:extLst>
          </p:cNvPr>
          <p:cNvCxnSpPr>
            <a:stCxn id="7" idx="1"/>
            <a:endCxn id="6" idx="3"/>
          </p:cNvCxnSpPr>
          <p:nvPr/>
        </p:nvCxnSpPr>
        <p:spPr bwMode="gray">
          <a:xfrm flipH="1">
            <a:off x="2279576" y="1720568"/>
            <a:ext cx="1908212"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14" name="Can 41">
            <a:extLst>
              <a:ext uri="{FF2B5EF4-FFF2-40B4-BE49-F238E27FC236}">
                <a16:creationId xmlns:a16="http://schemas.microsoft.com/office/drawing/2014/main" id="{36BE0428-10E5-4F24-A505-5E2C3858C635}"/>
              </a:ext>
            </a:extLst>
          </p:cNvPr>
          <p:cNvSpPr/>
          <p:nvPr/>
        </p:nvSpPr>
        <p:spPr bwMode="gray">
          <a:xfrm rot="5400000">
            <a:off x="3115323" y="828126"/>
            <a:ext cx="236717" cy="1764196"/>
          </a:xfrm>
          <a:prstGeom prst="can">
            <a:avLst>
              <a:gd name="adj" fmla="val 3531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4">
            <a:extLst>
              <a:ext uri="{FF2B5EF4-FFF2-40B4-BE49-F238E27FC236}">
                <a16:creationId xmlns:a16="http://schemas.microsoft.com/office/drawing/2014/main" id="{D03D1073-271C-4A8F-9229-039CD0916451}"/>
              </a:ext>
            </a:extLst>
          </p:cNvPr>
          <p:cNvSpPr txBox="1"/>
          <p:nvPr/>
        </p:nvSpPr>
        <p:spPr bwMode="gray">
          <a:xfrm flipH="1">
            <a:off x="2542541" y="1571721"/>
            <a:ext cx="1429222"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16" name="文本框 30">
            <a:extLst>
              <a:ext uri="{FF2B5EF4-FFF2-40B4-BE49-F238E27FC236}">
                <a16:creationId xmlns:a16="http://schemas.microsoft.com/office/drawing/2014/main" id="{7E58CFA6-7EAB-4AF6-B85B-DD103F33056D}"/>
              </a:ext>
            </a:extLst>
          </p:cNvPr>
          <p:cNvSpPr txBox="1"/>
          <p:nvPr/>
        </p:nvSpPr>
        <p:spPr bwMode="gray">
          <a:xfrm>
            <a:off x="6102311" y="1473163"/>
            <a:ext cx="5610264" cy="2416046"/>
          </a:xfrm>
          <a:prstGeom prst="rect">
            <a:avLst/>
          </a:prstGeom>
          <a:solidFill>
            <a:schemeClr val="bg1">
              <a:lumMod val="85000"/>
            </a:schemeClr>
          </a:solidFill>
          <a:ln>
            <a:solidFill>
              <a:schemeClr val="bg1">
                <a:lumMod val="85000"/>
              </a:schemeClr>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100" b="1" dirty="0">
                <a:solidFill>
                  <a:schemeClr val="tx1"/>
                </a:solidFill>
                <a:latin typeface="Huawei Sans" panose="020C0503030203020204" pitchFamily="34" charset="0"/>
              </a:rPr>
              <a:t>system-view</a:t>
            </a:r>
          </a:p>
          <a:p>
            <a:pPr fontAlgn="ctr"/>
            <a:r>
              <a:rPr lang="en-US" sz="1100" b="1" dirty="0">
                <a:solidFill>
                  <a:schemeClr val="tx1"/>
                </a:solidFill>
                <a:latin typeface="Huawei Sans" panose="020C0503030203020204" pitchFamily="34" charset="0"/>
              </a:rPr>
              <a:t>   </a:t>
            </a:r>
            <a:r>
              <a:rPr lang="en-US" sz="1100" b="1" dirty="0" err="1">
                <a:solidFill>
                  <a:schemeClr val="tx1"/>
                </a:solidFill>
                <a:latin typeface="Huawei Sans" panose="020C0503030203020204" pitchFamily="34" charset="0"/>
              </a:rPr>
              <a:t>ike</a:t>
            </a:r>
            <a:r>
              <a:rPr lang="en-US" sz="1100" b="1" dirty="0">
                <a:solidFill>
                  <a:schemeClr val="tx1"/>
                </a:solidFill>
                <a:latin typeface="Huawei Sans" panose="020C0503030203020204" pitchFamily="34" charset="0"/>
              </a:rPr>
              <a:t> proposal </a:t>
            </a:r>
            <a:r>
              <a:rPr lang="en-US" sz="1100" dirty="0">
                <a:solidFill>
                  <a:schemeClr val="tx1"/>
                </a:solidFill>
                <a:latin typeface="Huawei Sans" panose="020C0503030203020204" pitchFamily="34" charset="0"/>
              </a:rPr>
              <a:t>[proposal-number]  //Create an IKE proposal.</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a:solidFill>
                  <a:schemeClr val="tx1"/>
                </a:solidFill>
                <a:latin typeface="Huawei Sans" panose="020C0503030203020204" pitchFamily="34" charset="0"/>
              </a:rPr>
              <a:t>authentication-method </a:t>
            </a:r>
            <a:r>
              <a:rPr lang="en-US" sz="1100" dirty="0">
                <a:solidFill>
                  <a:schemeClr val="tx1"/>
                </a:solidFill>
                <a:latin typeface="Huawei Sans" panose="020C0503030203020204" pitchFamily="34" charset="0"/>
              </a:rPr>
              <a:t>[pre-share | </a:t>
            </a:r>
            <a:r>
              <a:rPr lang="en-US" sz="1100" dirty="0" err="1">
                <a:solidFill>
                  <a:schemeClr val="tx1"/>
                </a:solidFill>
                <a:latin typeface="Huawei Sans" panose="020C0503030203020204" pitchFamily="34" charset="0"/>
              </a:rPr>
              <a:t>rsa</a:t>
            </a:r>
            <a:r>
              <a:rPr lang="en-US" sz="1100" dirty="0">
                <a:solidFill>
                  <a:schemeClr val="tx1"/>
                </a:solidFill>
                <a:latin typeface="Huawei Sans" panose="020C0503030203020204" pitchFamily="34" charset="0"/>
              </a:rPr>
              <a:t>-signature | digital-envelope]</a:t>
            </a:r>
            <a:r>
              <a:rPr lang="en-US" sz="1100" b="1" dirty="0">
                <a:solidFill>
                  <a:schemeClr val="tx1"/>
                </a:solidFill>
                <a:latin typeface="Huawei Sans" panose="020C0503030203020204" pitchFamily="34" charset="0"/>
              </a:rPr>
              <a:t>      </a:t>
            </a:r>
            <a:r>
              <a:rPr lang="en-US" sz="1100" dirty="0">
                <a:solidFill>
                  <a:schemeClr val="tx1"/>
                </a:solidFill>
                <a:latin typeface="Huawei Sans" panose="020C0503030203020204" pitchFamily="34" charset="0"/>
              </a:rPr>
              <a:t>//Configure the IKE authentication method. By default, PSK authentication is used.</a:t>
            </a:r>
          </a:p>
          <a:p>
            <a:pPr fontAlgn="ctr"/>
            <a:r>
              <a:rPr lang="en-US" sz="1100" dirty="0">
                <a:solidFill>
                  <a:schemeClr val="tx1"/>
                </a:solidFill>
                <a:latin typeface="Huawei Sans" panose="020C0503030203020204" pitchFamily="34" charset="0"/>
              </a:rPr>
              <a:t>      </a:t>
            </a:r>
            <a:r>
              <a:rPr lang="en-US" sz="1100" b="1" dirty="0">
                <a:solidFill>
                  <a:schemeClr val="tx1"/>
                </a:solidFill>
                <a:latin typeface="Huawei Sans" panose="020C0503030203020204" pitchFamily="34" charset="0"/>
              </a:rPr>
              <a:t>authentication-algorithm </a:t>
            </a:r>
            <a:r>
              <a:rPr lang="en-US" sz="1100" dirty="0">
                <a:solidFill>
                  <a:schemeClr val="tx1"/>
                </a:solidFill>
                <a:latin typeface="Huawei Sans" panose="020C0503030203020204" pitchFamily="34" charset="0"/>
              </a:rPr>
              <a:t>[algorithm]      //Configure the authentication algorithm used by IKEv1. By default, SHA2-256 is used.</a:t>
            </a:r>
          </a:p>
          <a:p>
            <a:pPr fontAlgn="ctr"/>
            <a:r>
              <a:rPr lang="en-US" sz="1100" dirty="0">
                <a:solidFill>
                  <a:schemeClr val="tx1"/>
                </a:solidFill>
                <a:latin typeface="Huawei Sans" panose="020C0503030203020204" pitchFamily="34" charset="0"/>
              </a:rPr>
              <a:t>      </a:t>
            </a:r>
            <a:r>
              <a:rPr lang="en-US" sz="1100" b="1" dirty="0">
                <a:solidFill>
                  <a:schemeClr val="tx1"/>
                </a:solidFill>
                <a:latin typeface="Huawei Sans" panose="020C0503030203020204" pitchFamily="34" charset="0"/>
              </a:rPr>
              <a:t>encryption-algorithm </a:t>
            </a:r>
            <a:r>
              <a:rPr lang="en-US" sz="1100" dirty="0">
                <a:solidFill>
                  <a:schemeClr val="tx1"/>
                </a:solidFill>
                <a:latin typeface="Huawei Sans" panose="020C0503030203020204" pitchFamily="34" charset="0"/>
              </a:rPr>
              <a:t>[algorithm]       //Configure the IKE encryption algorithm. By default, AES-256 is used.</a:t>
            </a:r>
          </a:p>
        </p:txBody>
      </p:sp>
      <p:sp>
        <p:nvSpPr>
          <p:cNvPr id="17" name="Text Placeholder 3">
            <a:extLst>
              <a:ext uri="{FF2B5EF4-FFF2-40B4-BE49-F238E27FC236}">
                <a16:creationId xmlns:a16="http://schemas.microsoft.com/office/drawing/2014/main" id="{86C960BB-A891-4FCA-BEA1-984F5DD2D2F2}"/>
              </a:ext>
            </a:extLst>
          </p:cNvPr>
          <p:cNvSpPr txBox="1">
            <a:spLocks/>
          </p:cNvSpPr>
          <p:nvPr/>
        </p:nvSpPr>
        <p:spPr bwMode="gray">
          <a:xfrm>
            <a:off x="442913" y="2139655"/>
            <a:ext cx="5367216" cy="384581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The configurations on both ends of an IPsec tunnel are similar. The IPsec configuration roadmap is as follows:</a:t>
            </a:r>
            <a:endParaRPr lang="en-US" altLang="zh-CN" sz="1600" dirty="0">
              <a:latin typeface="Huawei Sans" panose="020C0503030203020204" pitchFamily="34" charset="0"/>
            </a:endParaRPr>
          </a:p>
          <a:p>
            <a:pPr marL="542925" lvl="1" indent="-228600" fontAlgn="ctr">
              <a:spcAft>
                <a:spcPts val="0"/>
              </a:spcAft>
            </a:pPr>
            <a:r>
              <a:rPr lang="en-US" sz="1400" dirty="0">
                <a:latin typeface="Huawei Sans" panose="020C0503030203020204" pitchFamily="34" charset="0"/>
              </a:rPr>
              <a:t>Configure an IKE proposal.</a:t>
            </a:r>
            <a:endParaRPr lang="en-US" altLang="zh-CN" sz="1400" dirty="0">
              <a:latin typeface="Huawei Sans" panose="020C0503030203020204" pitchFamily="34" charset="0"/>
            </a:endParaRPr>
          </a:p>
          <a:p>
            <a:pPr marL="542925" lvl="1" indent="-228600" fontAlgn="ctr">
              <a:spcAft>
                <a:spcPts val="0"/>
              </a:spcAft>
            </a:pPr>
            <a:r>
              <a:rPr lang="en-US" sz="1400" dirty="0">
                <a:latin typeface="Huawei Sans" panose="020C0503030203020204" pitchFamily="34" charset="0"/>
              </a:rPr>
              <a:t>Configure an IKE peer.</a:t>
            </a:r>
            <a:endParaRPr lang="en-US" altLang="zh-CN" sz="1400" dirty="0">
              <a:latin typeface="Huawei Sans" panose="020C0503030203020204" pitchFamily="34" charset="0"/>
            </a:endParaRPr>
          </a:p>
          <a:p>
            <a:pPr marL="542925" lvl="1" indent="-228600" fontAlgn="ctr">
              <a:spcAft>
                <a:spcPts val="0"/>
              </a:spcAft>
            </a:pPr>
            <a:r>
              <a:rPr lang="en-US" sz="1400" dirty="0">
                <a:latin typeface="Huawei Sans" panose="020C0503030203020204" pitchFamily="34" charset="0"/>
              </a:rPr>
              <a:t>Define IPsec-protected data flows. In most cases, ACLs are used to define such data flows.</a:t>
            </a:r>
            <a:endParaRPr lang="en-US" altLang="zh-CN" sz="1400" dirty="0">
              <a:latin typeface="Huawei Sans" panose="020C0503030203020204" pitchFamily="34" charset="0"/>
            </a:endParaRPr>
          </a:p>
          <a:p>
            <a:pPr marL="542925" lvl="1" indent="-228600" fontAlgn="ctr">
              <a:spcAft>
                <a:spcPts val="0"/>
              </a:spcAft>
            </a:pPr>
            <a:r>
              <a:rPr lang="en-US" sz="1400" dirty="0">
                <a:latin typeface="Huawei Sans" panose="020C0503030203020204" pitchFamily="34" charset="0"/>
              </a:rPr>
              <a:t>Configure an IPsec proposal, and set the encryption and authentication algorithms.</a:t>
            </a:r>
            <a:endParaRPr lang="en-US" altLang="zh-CN" sz="1400" dirty="0">
              <a:latin typeface="Huawei Sans" panose="020C0503030203020204" pitchFamily="34" charset="0"/>
            </a:endParaRPr>
          </a:p>
          <a:p>
            <a:pPr marL="542925" lvl="1" indent="-228600" fontAlgn="ctr">
              <a:spcAft>
                <a:spcPts val="0"/>
              </a:spcAft>
            </a:pPr>
            <a:r>
              <a:rPr lang="en-US" sz="1400" dirty="0">
                <a:latin typeface="Huawei Sans" panose="020C0503030203020204" pitchFamily="34" charset="0"/>
              </a:rPr>
              <a:t>Configure an IPsec policy using ISAKMP or an IPsec policy template.</a:t>
            </a:r>
          </a:p>
        </p:txBody>
      </p:sp>
      <p:sp>
        <p:nvSpPr>
          <p:cNvPr id="18" name="文本框 30">
            <a:extLst>
              <a:ext uri="{FF2B5EF4-FFF2-40B4-BE49-F238E27FC236}">
                <a16:creationId xmlns:a16="http://schemas.microsoft.com/office/drawing/2014/main" id="{3EA800E4-12C8-46B1-AE1B-5B8AE23A2505}"/>
              </a:ext>
            </a:extLst>
          </p:cNvPr>
          <p:cNvSpPr txBox="1"/>
          <p:nvPr/>
        </p:nvSpPr>
        <p:spPr bwMode="gray">
          <a:xfrm>
            <a:off x="6096374" y="4334057"/>
            <a:ext cx="5610264" cy="1800493"/>
          </a:xfrm>
          <a:prstGeom prst="rect">
            <a:avLst/>
          </a:prstGeom>
          <a:solidFill>
            <a:schemeClr val="bg1">
              <a:lumMod val="85000"/>
            </a:schemeClr>
          </a:solidFill>
          <a:ln>
            <a:solidFill>
              <a:schemeClr val="bg1">
                <a:lumMod val="85000"/>
              </a:schemeClr>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lnSpc>
                <a:spcPct val="100000"/>
              </a:lnSpc>
            </a:pPr>
            <a:r>
              <a:rPr lang="en-US" sz="1100" b="1" dirty="0">
                <a:solidFill>
                  <a:schemeClr val="tx1"/>
                </a:solidFill>
                <a:latin typeface="Huawei Sans" panose="020C0503030203020204" pitchFamily="34" charset="0"/>
              </a:rPr>
              <a:t>system-view</a:t>
            </a:r>
          </a:p>
          <a:p>
            <a:pPr fontAlgn="ctr"/>
            <a:r>
              <a:rPr lang="en-US" sz="1100" b="1" dirty="0">
                <a:solidFill>
                  <a:schemeClr val="tx1"/>
                </a:solidFill>
                <a:latin typeface="Huawei Sans" panose="020C0503030203020204" pitchFamily="34" charset="0"/>
              </a:rPr>
              <a:t>   </a:t>
            </a:r>
            <a:r>
              <a:rPr lang="en-US" sz="1100" b="1" dirty="0" err="1">
                <a:solidFill>
                  <a:schemeClr val="tx1"/>
                </a:solidFill>
                <a:latin typeface="Huawei Sans" panose="020C0503030203020204" pitchFamily="34" charset="0"/>
              </a:rPr>
              <a:t>ike</a:t>
            </a:r>
            <a:r>
              <a:rPr lang="en-US" sz="1100" b="1" dirty="0">
                <a:solidFill>
                  <a:schemeClr val="tx1"/>
                </a:solidFill>
                <a:latin typeface="Huawei Sans" panose="020C0503030203020204" pitchFamily="34" charset="0"/>
              </a:rPr>
              <a:t> peer </a:t>
            </a:r>
            <a:r>
              <a:rPr lang="en-US" sz="1100" dirty="0">
                <a:solidFill>
                  <a:schemeClr val="tx1"/>
                </a:solidFill>
                <a:latin typeface="Huawei Sans" panose="020C0503030203020204" pitchFamily="34" charset="0"/>
              </a:rPr>
              <a:t>[peer-name]       //Create an IKE peer.</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err="1">
                <a:solidFill>
                  <a:schemeClr val="tx1"/>
                </a:solidFill>
                <a:latin typeface="Huawei Sans" panose="020C0503030203020204" pitchFamily="34" charset="0"/>
              </a:rPr>
              <a:t>ike</a:t>
            </a:r>
            <a:r>
              <a:rPr lang="en-US" sz="1100" b="1" dirty="0">
                <a:solidFill>
                  <a:schemeClr val="tx1"/>
                </a:solidFill>
                <a:latin typeface="Huawei Sans" panose="020C0503030203020204" pitchFamily="34" charset="0"/>
              </a:rPr>
              <a:t>-proposal </a:t>
            </a:r>
            <a:r>
              <a:rPr lang="en-US" sz="1100" dirty="0">
                <a:solidFill>
                  <a:schemeClr val="tx1"/>
                </a:solidFill>
                <a:latin typeface="Huawei Sans" panose="020C0503030203020204" pitchFamily="34" charset="0"/>
              </a:rPr>
              <a:t>[proposal-number]      //Apply an IKE proposal.</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a:solidFill>
                  <a:schemeClr val="tx1"/>
                </a:solidFill>
                <a:latin typeface="Huawei Sans" panose="020C0503030203020204" pitchFamily="34" charset="0"/>
              </a:rPr>
              <a:t>pre-shared-key cipher </a:t>
            </a:r>
            <a:r>
              <a:rPr lang="en-US" sz="1100" dirty="0">
                <a:solidFill>
                  <a:schemeClr val="tx1"/>
                </a:solidFill>
                <a:latin typeface="Huawei Sans" panose="020C0503030203020204" pitchFamily="34" charset="0"/>
              </a:rPr>
              <a:t>[key]   //Configure a PSK for IKE negotiation.</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a:solidFill>
                  <a:schemeClr val="tx1"/>
                </a:solidFill>
                <a:latin typeface="Huawei Sans" panose="020C0503030203020204" pitchFamily="34" charset="0"/>
              </a:rPr>
              <a:t>remote-address</a:t>
            </a:r>
            <a:r>
              <a:rPr lang="en-US" sz="1100" dirty="0">
                <a:solidFill>
                  <a:schemeClr val="tx1"/>
                </a:solidFill>
                <a:latin typeface="Huawei Sans" panose="020C0503030203020204" pitchFamily="34" charset="0"/>
              </a:rPr>
              <a:t> [</a:t>
            </a:r>
            <a:r>
              <a:rPr lang="en-US" sz="1100" dirty="0" err="1">
                <a:solidFill>
                  <a:schemeClr val="tx1"/>
                </a:solidFill>
                <a:latin typeface="Huawei Sans" panose="020C0503030203020204" pitchFamily="34" charset="0"/>
              </a:rPr>
              <a:t>ip</a:t>
            </a:r>
            <a:r>
              <a:rPr lang="en-US" sz="1100" dirty="0">
                <a:solidFill>
                  <a:schemeClr val="tx1"/>
                </a:solidFill>
                <a:latin typeface="Huawei Sans" panose="020C0503030203020204" pitchFamily="34" charset="0"/>
              </a:rPr>
              <a:t>-address]   //Configure the remote IP address for IKE negotiation.</a:t>
            </a:r>
            <a:endParaRPr lang="en-US" altLang="zh-CN" sz="1100" dirty="0">
              <a:solidFill>
                <a:schemeClr val="tx1"/>
              </a:solidFill>
              <a:latin typeface="Huawei Sans" panose="020C0503030203020204" pitchFamily="34" charset="0"/>
            </a:endParaRPr>
          </a:p>
        </p:txBody>
      </p:sp>
    </p:spTree>
    <p:extLst>
      <p:ext uri="{BB962C8B-B14F-4D97-AF65-F5344CB8AC3E}">
        <p14:creationId xmlns:p14="http://schemas.microsoft.com/office/powerpoint/2010/main" val="454321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4B3A47-6E0E-4EE9-9FCB-0C62E805EC32}"/>
              </a:ext>
            </a:extLst>
          </p:cNvPr>
          <p:cNvSpPr>
            <a:spLocks noGrp="1"/>
          </p:cNvSpPr>
          <p:nvPr>
            <p:ph type="title"/>
          </p:nvPr>
        </p:nvSpPr>
        <p:spPr bwMode="gray"/>
        <p:txBody>
          <a:bodyPr/>
          <a:lstStyle/>
          <a:p>
            <a:pPr fontAlgn="ctr"/>
            <a:r>
              <a:rPr lang="en-US" dirty="0">
                <a:latin typeface="Huawei Sans" panose="020C0503030203020204" pitchFamily="34" charset="0"/>
              </a:rPr>
              <a:t>Configuring an IPsec Proposal</a:t>
            </a:r>
          </a:p>
        </p:txBody>
      </p:sp>
      <p:sp>
        <p:nvSpPr>
          <p:cNvPr id="4" name="Text Placeholder 3">
            <a:extLst>
              <a:ext uri="{FF2B5EF4-FFF2-40B4-BE49-F238E27FC236}">
                <a16:creationId xmlns:a16="http://schemas.microsoft.com/office/drawing/2014/main" id="{54F18B1D-A57C-4CFA-BFA5-D82DB95A2B83}"/>
              </a:ext>
            </a:extLst>
          </p:cNvPr>
          <p:cNvSpPr>
            <a:spLocks noGrp="1"/>
          </p:cNvSpPr>
          <p:nvPr>
            <p:ph type="body" sz="quarter" idx="10"/>
          </p:nvPr>
        </p:nvSpPr>
        <p:spPr bwMode="gray">
          <a:xfrm>
            <a:off x="6023992" y="1052514"/>
            <a:ext cx="5146675" cy="4875042"/>
          </a:xfrm>
        </p:spPr>
        <p:txBody>
          <a:bodyPr/>
          <a:lstStyle/>
          <a:p>
            <a:pPr algn="l"/>
            <a:r>
              <a:rPr lang="en-US" sz="1600" dirty="0">
                <a:latin typeface="Huawei Sans" panose="020C0503030203020204" pitchFamily="34" charset="0"/>
              </a:rPr>
              <a:t>Configure an IPsec proposal:</a:t>
            </a:r>
          </a:p>
        </p:txBody>
      </p:sp>
      <p:sp>
        <p:nvSpPr>
          <p:cNvPr id="5" name="Text Box 26">
            <a:extLst>
              <a:ext uri="{FF2B5EF4-FFF2-40B4-BE49-F238E27FC236}">
                <a16:creationId xmlns:a16="http://schemas.microsoft.com/office/drawing/2014/main" id="{22A4D75F-585E-4823-80FF-62304A7C6F4A}"/>
              </a:ext>
            </a:extLst>
          </p:cNvPr>
          <p:cNvSpPr txBox="1">
            <a:spLocks noChangeArrowheads="1"/>
          </p:cNvSpPr>
          <p:nvPr/>
        </p:nvSpPr>
        <p:spPr bwMode="gray">
          <a:xfrm>
            <a:off x="1525586" y="1387186"/>
            <a:ext cx="1154360" cy="307712"/>
          </a:xfrm>
          <a:prstGeom prst="rect">
            <a:avLst/>
          </a:prstGeom>
          <a:noFill/>
          <a:ln w="9525">
            <a:noFill/>
            <a:miter lim="800000"/>
            <a:headEnd/>
            <a:tailEnd/>
          </a:ln>
        </p:spPr>
        <p:txBody>
          <a:bodyPr wrap="none" lIns="91379" tIns="45688" rIns="91379" bIns="45688">
            <a:spAutoFit/>
          </a:bodyPr>
          <a:lstStyle/>
          <a:p>
            <a:pPr eaLnBrk="1" fontAlgn="ctr" hangingPunct="1"/>
            <a:r>
              <a:rPr lang="en-US" sz="1400" dirty="0">
                <a:latin typeface="Huawei Sans" panose="020C0503030203020204" pitchFamily="34" charset="0"/>
              </a:rPr>
              <a:t>IPsec device</a:t>
            </a:r>
          </a:p>
        </p:txBody>
      </p:sp>
      <p:pic>
        <p:nvPicPr>
          <p:cNvPr id="6" name="Picture 12" descr="E:\2016.01\1.12 扁平化图标\蓝色\AR-蓝色最新-40.png">
            <a:extLst>
              <a:ext uri="{FF2B5EF4-FFF2-40B4-BE49-F238E27FC236}">
                <a16:creationId xmlns:a16="http://schemas.microsoft.com/office/drawing/2014/main" id="{F2322AF0-AAC8-4918-82C4-805A24F36A92}"/>
              </a:ext>
            </a:extLst>
          </p:cNvPr>
          <p:cNvPicPr>
            <a:picLocks noChangeAspect="1" noChangeArrowheads="1"/>
          </p:cNvPicPr>
          <p:nvPr/>
        </p:nvPicPr>
        <p:blipFill>
          <a:blip r:embed="rId3" cstate="print"/>
          <a:srcRect/>
          <a:stretch>
            <a:fillRect/>
          </a:stretch>
        </p:blipFill>
        <p:spPr bwMode="gray">
          <a:xfrm>
            <a:off x="1739576" y="1701790"/>
            <a:ext cx="540000" cy="441818"/>
          </a:xfrm>
          <a:prstGeom prst="rect">
            <a:avLst/>
          </a:prstGeom>
          <a:noFill/>
        </p:spPr>
      </p:pic>
      <p:pic>
        <p:nvPicPr>
          <p:cNvPr id="7" name="Picture 12" descr="E:\2016.01\1.12 扁平化图标\蓝色\AR-蓝色最新-40.png">
            <a:extLst>
              <a:ext uri="{FF2B5EF4-FFF2-40B4-BE49-F238E27FC236}">
                <a16:creationId xmlns:a16="http://schemas.microsoft.com/office/drawing/2014/main" id="{5F33872D-553E-4BAE-8E03-E516644DAB1E}"/>
              </a:ext>
            </a:extLst>
          </p:cNvPr>
          <p:cNvPicPr>
            <a:picLocks noChangeAspect="1" noChangeArrowheads="1"/>
          </p:cNvPicPr>
          <p:nvPr/>
        </p:nvPicPr>
        <p:blipFill>
          <a:blip r:embed="rId3" cstate="print"/>
          <a:srcRect/>
          <a:stretch>
            <a:fillRect/>
          </a:stretch>
        </p:blipFill>
        <p:spPr bwMode="gray">
          <a:xfrm>
            <a:off x="4187788" y="1701790"/>
            <a:ext cx="540000" cy="441818"/>
          </a:xfrm>
          <a:prstGeom prst="rect">
            <a:avLst/>
          </a:prstGeom>
          <a:noFill/>
        </p:spPr>
      </p:pic>
      <p:cxnSp>
        <p:nvCxnSpPr>
          <p:cNvPr id="8" name="Straight Connector 7">
            <a:extLst>
              <a:ext uri="{FF2B5EF4-FFF2-40B4-BE49-F238E27FC236}">
                <a16:creationId xmlns:a16="http://schemas.microsoft.com/office/drawing/2014/main" id="{0A0F7792-0712-4A6F-A75D-672EE427BE6B}"/>
              </a:ext>
            </a:extLst>
          </p:cNvPr>
          <p:cNvCxnSpPr>
            <a:stCxn id="10" idx="3"/>
            <a:endCxn id="6" idx="1"/>
          </p:cNvCxnSpPr>
          <p:nvPr/>
        </p:nvCxnSpPr>
        <p:spPr bwMode="gray">
          <a:xfrm flipV="1">
            <a:off x="1127448" y="1922699"/>
            <a:ext cx="612128"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2DD78C88-1989-49FE-AF74-5383F985D3BD}"/>
              </a:ext>
            </a:extLst>
          </p:cNvPr>
          <p:cNvCxnSpPr>
            <a:stCxn id="7" idx="3"/>
            <a:endCxn id="11" idx="1"/>
          </p:cNvCxnSpPr>
          <p:nvPr/>
        </p:nvCxnSpPr>
        <p:spPr bwMode="gray">
          <a:xfrm flipV="1">
            <a:off x="4727788" y="1922208"/>
            <a:ext cx="576124"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10" name="图片 8">
            <a:extLst>
              <a:ext uri="{FF2B5EF4-FFF2-40B4-BE49-F238E27FC236}">
                <a16:creationId xmlns:a16="http://schemas.microsoft.com/office/drawing/2014/main" id="{7B5C7384-CCDD-40F5-96F2-7CA4E8B76CB7}"/>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87448" y="1701790"/>
            <a:ext cx="540000" cy="442800"/>
          </a:xfrm>
          <a:prstGeom prst="rect">
            <a:avLst/>
          </a:prstGeom>
        </p:spPr>
      </p:pic>
      <p:pic>
        <p:nvPicPr>
          <p:cNvPr id="11" name="图片 8">
            <a:extLst>
              <a:ext uri="{FF2B5EF4-FFF2-40B4-BE49-F238E27FC236}">
                <a16:creationId xmlns:a16="http://schemas.microsoft.com/office/drawing/2014/main" id="{8DD4ECCB-C5CC-46D9-A696-1E074DB261D0}"/>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303912" y="1700808"/>
            <a:ext cx="540000" cy="442800"/>
          </a:xfrm>
          <a:prstGeom prst="rect">
            <a:avLst/>
          </a:prstGeom>
        </p:spPr>
      </p:pic>
      <p:sp>
        <p:nvSpPr>
          <p:cNvPr id="12" name="Text Box 26">
            <a:extLst>
              <a:ext uri="{FF2B5EF4-FFF2-40B4-BE49-F238E27FC236}">
                <a16:creationId xmlns:a16="http://schemas.microsoft.com/office/drawing/2014/main" id="{BB5E8D7F-25FC-42D8-9452-EAF8A41EBD8E}"/>
              </a:ext>
            </a:extLst>
          </p:cNvPr>
          <p:cNvSpPr txBox="1">
            <a:spLocks noChangeArrowheads="1"/>
          </p:cNvSpPr>
          <p:nvPr/>
        </p:nvSpPr>
        <p:spPr bwMode="gray">
          <a:xfrm>
            <a:off x="3971764" y="1378270"/>
            <a:ext cx="1154360" cy="307712"/>
          </a:xfrm>
          <a:prstGeom prst="rect">
            <a:avLst/>
          </a:prstGeom>
          <a:noFill/>
          <a:ln w="9525">
            <a:noFill/>
            <a:miter lim="800000"/>
            <a:headEnd/>
            <a:tailEnd/>
          </a:ln>
        </p:spPr>
        <p:txBody>
          <a:bodyPr wrap="none" lIns="91379" tIns="45688" rIns="91379" bIns="45688">
            <a:spAutoFit/>
          </a:bodyPr>
          <a:lstStyle/>
          <a:p>
            <a:pPr eaLnBrk="1" fontAlgn="ctr" hangingPunct="1"/>
            <a:r>
              <a:rPr lang="en-US" sz="1400" dirty="0">
                <a:latin typeface="Huawei Sans" panose="020C0503030203020204" pitchFamily="34" charset="0"/>
              </a:rPr>
              <a:t>IPsec device</a:t>
            </a:r>
          </a:p>
        </p:txBody>
      </p:sp>
      <p:cxnSp>
        <p:nvCxnSpPr>
          <p:cNvPr id="13" name="Straight Connector 12">
            <a:extLst>
              <a:ext uri="{FF2B5EF4-FFF2-40B4-BE49-F238E27FC236}">
                <a16:creationId xmlns:a16="http://schemas.microsoft.com/office/drawing/2014/main" id="{C0E0A67E-FF7E-463E-AA43-1BD8BCC077AF}"/>
              </a:ext>
            </a:extLst>
          </p:cNvPr>
          <p:cNvCxnSpPr>
            <a:stCxn id="7" idx="1"/>
            <a:endCxn id="6" idx="3"/>
          </p:cNvCxnSpPr>
          <p:nvPr/>
        </p:nvCxnSpPr>
        <p:spPr bwMode="gray">
          <a:xfrm flipH="1">
            <a:off x="2279576" y="1922699"/>
            <a:ext cx="1908212"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14" name="Can 41">
            <a:extLst>
              <a:ext uri="{FF2B5EF4-FFF2-40B4-BE49-F238E27FC236}">
                <a16:creationId xmlns:a16="http://schemas.microsoft.com/office/drawing/2014/main" id="{36BE0428-10E5-4F24-A505-5E2C3858C635}"/>
              </a:ext>
            </a:extLst>
          </p:cNvPr>
          <p:cNvSpPr/>
          <p:nvPr/>
        </p:nvSpPr>
        <p:spPr bwMode="gray">
          <a:xfrm rot="5400000">
            <a:off x="3115323" y="1030257"/>
            <a:ext cx="236717" cy="1764196"/>
          </a:xfrm>
          <a:prstGeom prst="can">
            <a:avLst>
              <a:gd name="adj" fmla="val 3531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4">
            <a:extLst>
              <a:ext uri="{FF2B5EF4-FFF2-40B4-BE49-F238E27FC236}">
                <a16:creationId xmlns:a16="http://schemas.microsoft.com/office/drawing/2014/main" id="{D03D1073-271C-4A8F-9229-039CD0916451}"/>
              </a:ext>
            </a:extLst>
          </p:cNvPr>
          <p:cNvSpPr txBox="1"/>
          <p:nvPr/>
        </p:nvSpPr>
        <p:spPr bwMode="gray">
          <a:xfrm flipH="1">
            <a:off x="2726887" y="1773852"/>
            <a:ext cx="1060530"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16" name="文本框 30">
            <a:extLst>
              <a:ext uri="{FF2B5EF4-FFF2-40B4-BE49-F238E27FC236}">
                <a16:creationId xmlns:a16="http://schemas.microsoft.com/office/drawing/2014/main" id="{7E58CFA6-7EAB-4AF6-B85B-DD103F33056D}"/>
              </a:ext>
            </a:extLst>
          </p:cNvPr>
          <p:cNvSpPr txBox="1"/>
          <p:nvPr/>
        </p:nvSpPr>
        <p:spPr bwMode="gray">
          <a:xfrm>
            <a:off x="6102310" y="1597209"/>
            <a:ext cx="5518189" cy="3785652"/>
          </a:xfrm>
          <a:prstGeom prst="rect">
            <a:avLst/>
          </a:prstGeom>
          <a:solidFill>
            <a:schemeClr val="bg1">
              <a:lumMod val="85000"/>
            </a:schemeClr>
          </a:solidFill>
          <a:ln>
            <a:solidFill>
              <a:schemeClr val="bg1">
                <a:lumMod val="85000"/>
              </a:schemeClr>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r>
              <a:rPr lang="en-US" sz="1100" b="1" dirty="0">
                <a:solidFill>
                  <a:schemeClr val="tx1"/>
                </a:solidFill>
                <a:latin typeface="Huawei Sans" panose="020C0503030203020204" pitchFamily="34" charset="0"/>
              </a:rPr>
              <a:t>system-view</a:t>
            </a:r>
          </a:p>
          <a:p>
            <a:pPr fontAlgn="ctr"/>
            <a:r>
              <a:rPr lang="en-US" sz="1100" b="1" dirty="0">
                <a:solidFill>
                  <a:schemeClr val="tx1"/>
                </a:solidFill>
                <a:latin typeface="Huawei Sans" panose="020C0503030203020204" pitchFamily="34" charset="0"/>
              </a:rPr>
              <a:t>   IPsec proposal </a:t>
            </a:r>
            <a:r>
              <a:rPr lang="en-US" sz="1100" dirty="0">
                <a:solidFill>
                  <a:schemeClr val="tx1"/>
                </a:solidFill>
                <a:latin typeface="Huawei Sans" panose="020C0503030203020204" pitchFamily="34" charset="0"/>
              </a:rPr>
              <a:t>[proposal-name]        //Create an IPsec proposal.</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a:solidFill>
                  <a:schemeClr val="tx1"/>
                </a:solidFill>
                <a:latin typeface="Huawei Sans" panose="020C0503030203020204" pitchFamily="34" charset="0"/>
              </a:rPr>
              <a:t>transform</a:t>
            </a:r>
            <a:r>
              <a:rPr lang="en-US" sz="1100" dirty="0">
                <a:solidFill>
                  <a:schemeClr val="tx1"/>
                </a:solidFill>
                <a:latin typeface="Huawei Sans" panose="020C0503030203020204" pitchFamily="34" charset="0"/>
              </a:rPr>
              <a:t> [ah | </a:t>
            </a:r>
            <a:r>
              <a:rPr lang="en-US" sz="1100" dirty="0" err="1">
                <a:solidFill>
                  <a:schemeClr val="tx1"/>
                </a:solidFill>
                <a:latin typeface="Huawei Sans" panose="020C0503030203020204" pitchFamily="34" charset="0"/>
              </a:rPr>
              <a:t>esp</a:t>
            </a:r>
            <a:r>
              <a:rPr lang="en-US" sz="1100" dirty="0">
                <a:solidFill>
                  <a:schemeClr val="tx1"/>
                </a:solidFill>
                <a:latin typeface="Huawei Sans" panose="020C0503030203020204" pitchFamily="34" charset="0"/>
              </a:rPr>
              <a:t> | ah-</a:t>
            </a:r>
            <a:r>
              <a:rPr lang="en-US" sz="1100" dirty="0" err="1">
                <a:solidFill>
                  <a:schemeClr val="tx1"/>
                </a:solidFill>
                <a:latin typeface="Huawei Sans" panose="020C0503030203020204" pitchFamily="34" charset="0"/>
              </a:rPr>
              <a:t>esp</a:t>
            </a:r>
            <a:r>
              <a:rPr lang="en-US" sz="1100" dirty="0">
                <a:solidFill>
                  <a:schemeClr val="tx1"/>
                </a:solidFill>
                <a:latin typeface="Huawei Sans" panose="020C0503030203020204" pitchFamily="34" charset="0"/>
              </a:rPr>
              <a:t> ]      //Configure the security protocol used by IPsec.</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err="1">
                <a:solidFill>
                  <a:schemeClr val="tx1"/>
                </a:solidFill>
                <a:latin typeface="Huawei Sans" panose="020C0503030203020204" pitchFamily="34" charset="0"/>
              </a:rPr>
              <a:t>esp</a:t>
            </a:r>
            <a:r>
              <a:rPr lang="en-US" sz="1100" b="1" dirty="0">
                <a:solidFill>
                  <a:schemeClr val="tx1"/>
                </a:solidFill>
                <a:latin typeface="Huawei Sans" panose="020C0503030203020204" pitchFamily="34" charset="0"/>
              </a:rPr>
              <a:t> authentication-algorithm </a:t>
            </a:r>
            <a:r>
              <a:rPr lang="en-US" sz="1100" dirty="0">
                <a:solidFill>
                  <a:schemeClr val="tx1"/>
                </a:solidFill>
                <a:latin typeface="Huawei Sans" panose="020C0503030203020204" pitchFamily="34" charset="0"/>
              </a:rPr>
              <a:t>[algorithm]    //Configure the authentication algorithm for ESP.</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err="1">
                <a:solidFill>
                  <a:schemeClr val="tx1"/>
                </a:solidFill>
                <a:latin typeface="Huawei Sans" panose="020C0503030203020204" pitchFamily="34" charset="0"/>
              </a:rPr>
              <a:t>esp</a:t>
            </a:r>
            <a:r>
              <a:rPr lang="en-US" sz="1100" b="1" dirty="0">
                <a:solidFill>
                  <a:schemeClr val="tx1"/>
                </a:solidFill>
                <a:latin typeface="Huawei Sans" panose="020C0503030203020204" pitchFamily="34" charset="0"/>
              </a:rPr>
              <a:t> encryption-algorithm </a:t>
            </a:r>
            <a:r>
              <a:rPr lang="en-US" sz="1100" dirty="0">
                <a:solidFill>
                  <a:schemeClr val="tx1"/>
                </a:solidFill>
                <a:latin typeface="Huawei Sans" panose="020C0503030203020204" pitchFamily="34" charset="0"/>
              </a:rPr>
              <a:t>[algorithm]       //Configure the encryption algorithm for ESP.</a:t>
            </a:r>
            <a:endParaRPr lang="en-US" altLang="zh-CN" sz="1100" dirty="0">
              <a:solidFill>
                <a:schemeClr val="tx1"/>
              </a:solidFill>
              <a:latin typeface="Huawei Sans" panose="020C0503030203020204" pitchFamily="34" charset="0"/>
            </a:endParaRPr>
          </a:p>
          <a:p>
            <a:pPr fontAlgn="ctr"/>
            <a:r>
              <a:rPr lang="en-US" sz="1100" b="1" dirty="0">
                <a:solidFill>
                  <a:schemeClr val="tx1"/>
                </a:solidFill>
                <a:latin typeface="Huawei Sans" panose="020C0503030203020204" pitchFamily="34" charset="0"/>
              </a:rPr>
              <a:t>      ah authentication-algorithm </a:t>
            </a:r>
            <a:r>
              <a:rPr lang="en-US" sz="1100" dirty="0">
                <a:solidFill>
                  <a:schemeClr val="tx1"/>
                </a:solidFill>
                <a:latin typeface="Huawei Sans" panose="020C0503030203020204" pitchFamily="34" charset="0"/>
              </a:rPr>
              <a:t>[algorithm]       //Configure the authentication algorithm for AH. On the live network, ESP is typically used.</a:t>
            </a:r>
            <a:endParaRPr lang="en-US" altLang="zh-CN" sz="1100" dirty="0">
              <a:solidFill>
                <a:schemeClr val="tx1"/>
              </a:solidFill>
              <a:latin typeface="Huawei Sans" panose="020C0503030203020204" pitchFamily="34" charset="0"/>
            </a:endParaRPr>
          </a:p>
          <a:p>
            <a:pPr fontAlgn="ctr"/>
            <a:r>
              <a:rPr lang="en-US" sz="1100" dirty="0">
                <a:solidFill>
                  <a:schemeClr val="tx1"/>
                </a:solidFill>
                <a:latin typeface="Huawei Sans" panose="020C0503030203020204" pitchFamily="34" charset="0"/>
              </a:rPr>
              <a:t>      </a:t>
            </a:r>
            <a:r>
              <a:rPr lang="en-US" sz="1100" b="1" dirty="0">
                <a:solidFill>
                  <a:schemeClr val="tx1"/>
                </a:solidFill>
                <a:latin typeface="Huawei Sans" panose="020C0503030203020204" pitchFamily="34" charset="0"/>
              </a:rPr>
              <a:t>encapsulation-mode</a:t>
            </a:r>
            <a:r>
              <a:rPr lang="en-US" sz="1100" dirty="0">
                <a:solidFill>
                  <a:schemeClr val="tx1"/>
                </a:solidFill>
                <a:latin typeface="Huawei Sans" panose="020C0503030203020204" pitchFamily="34" charset="0"/>
              </a:rPr>
              <a:t> [transport | tunnel]      //Configure the encapsulation mode for IPsec data packets.</a:t>
            </a:r>
            <a:endParaRPr lang="en-US" altLang="zh-CN" sz="1100" dirty="0">
              <a:solidFill>
                <a:schemeClr val="tx1"/>
              </a:solidFill>
              <a:latin typeface="Huawei Sans" panose="020C0503030203020204" pitchFamily="34" charset="0"/>
            </a:endParaRPr>
          </a:p>
        </p:txBody>
      </p:sp>
      <p:sp>
        <p:nvSpPr>
          <p:cNvPr id="17" name="Text Placeholder 3">
            <a:extLst>
              <a:ext uri="{FF2B5EF4-FFF2-40B4-BE49-F238E27FC236}">
                <a16:creationId xmlns:a16="http://schemas.microsoft.com/office/drawing/2014/main" id="{86C960BB-A891-4FCA-BEA1-984F5DD2D2F2}"/>
              </a:ext>
            </a:extLst>
          </p:cNvPr>
          <p:cNvSpPr txBox="1">
            <a:spLocks/>
          </p:cNvSpPr>
          <p:nvPr/>
        </p:nvSpPr>
        <p:spPr bwMode="gray">
          <a:xfrm>
            <a:off x="442913" y="2223850"/>
            <a:ext cx="5367216" cy="384581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ACLs are typically used to define IPsec-protected traffic. This course describes the IPsec configuration. The ACL configuration is not described here.</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An IPsec proposal, as part of an IPsec policy or an IPsec profile, defines security parameters for IPsec SA negotiation, including the security protocol, encryption and authentication algorithms, and data encapsulation mode.</a:t>
            </a:r>
            <a:endParaRPr lang="en-US" altLang="zh-CN" sz="1600" dirty="0">
              <a:latin typeface="Huawei Sans" panose="020C0503030203020204" pitchFamily="34" charset="0"/>
            </a:endParaRPr>
          </a:p>
        </p:txBody>
      </p:sp>
    </p:spTree>
    <p:extLst>
      <p:ext uri="{BB962C8B-B14F-4D97-AF65-F5344CB8AC3E}">
        <p14:creationId xmlns:p14="http://schemas.microsoft.com/office/powerpoint/2010/main" val="2441013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4B3A47-6E0E-4EE9-9FCB-0C62E805EC32}"/>
              </a:ext>
            </a:extLst>
          </p:cNvPr>
          <p:cNvSpPr>
            <a:spLocks noGrp="1"/>
          </p:cNvSpPr>
          <p:nvPr>
            <p:ph type="title"/>
          </p:nvPr>
        </p:nvSpPr>
        <p:spPr bwMode="gray"/>
        <p:txBody>
          <a:bodyPr/>
          <a:lstStyle/>
          <a:p>
            <a:pPr fontAlgn="ctr"/>
            <a:r>
              <a:rPr lang="en-US" dirty="0">
                <a:latin typeface="Huawei Sans" panose="020C0503030203020204" pitchFamily="34" charset="0"/>
              </a:rPr>
              <a:t>Configuring an ISAKMP IPsec Policy</a:t>
            </a:r>
          </a:p>
        </p:txBody>
      </p:sp>
      <p:sp>
        <p:nvSpPr>
          <p:cNvPr id="4" name="Text Placeholder 3">
            <a:extLst>
              <a:ext uri="{FF2B5EF4-FFF2-40B4-BE49-F238E27FC236}">
                <a16:creationId xmlns:a16="http://schemas.microsoft.com/office/drawing/2014/main" id="{54F18B1D-A57C-4CFA-BFA5-D82DB95A2B83}"/>
              </a:ext>
            </a:extLst>
          </p:cNvPr>
          <p:cNvSpPr>
            <a:spLocks noGrp="1"/>
          </p:cNvSpPr>
          <p:nvPr>
            <p:ph type="body" sz="quarter" idx="10"/>
          </p:nvPr>
        </p:nvSpPr>
        <p:spPr bwMode="gray">
          <a:xfrm>
            <a:off x="6021700" y="1052514"/>
            <a:ext cx="5884550" cy="4875042"/>
          </a:xfrm>
        </p:spPr>
        <p:txBody>
          <a:bodyPr/>
          <a:lstStyle/>
          <a:p>
            <a:pPr algn="l"/>
            <a:r>
              <a:rPr lang="en-US" sz="1600" dirty="0">
                <a:latin typeface="Huawei Sans" panose="020C0503030203020204" pitchFamily="34" charset="0"/>
              </a:rPr>
              <a:t>Configure an IPsec policy:</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marL="0" indent="0" algn="l">
              <a:buNone/>
            </a:pPr>
            <a:endParaRPr lang="en-US" sz="1600" dirty="0"/>
          </a:p>
          <a:p>
            <a:pPr algn="l"/>
            <a:r>
              <a:rPr lang="en-US" sz="1600" dirty="0"/>
              <a:t>A</a:t>
            </a:r>
            <a:r>
              <a:rPr lang="en-US" sz="1600" dirty="0">
                <a:latin typeface="Huawei Sans" panose="020C0503030203020204" pitchFamily="34" charset="0"/>
              </a:rPr>
              <a:t>pply the IPsec policy to an interface:</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p:txBody>
      </p:sp>
      <p:sp>
        <p:nvSpPr>
          <p:cNvPr id="5" name="Text Box 26">
            <a:extLst>
              <a:ext uri="{FF2B5EF4-FFF2-40B4-BE49-F238E27FC236}">
                <a16:creationId xmlns:a16="http://schemas.microsoft.com/office/drawing/2014/main" id="{22A4D75F-585E-4823-80FF-62304A7C6F4A}"/>
              </a:ext>
            </a:extLst>
          </p:cNvPr>
          <p:cNvSpPr txBox="1">
            <a:spLocks noChangeArrowheads="1"/>
          </p:cNvSpPr>
          <p:nvPr/>
        </p:nvSpPr>
        <p:spPr bwMode="gray">
          <a:xfrm>
            <a:off x="1449386" y="1403888"/>
            <a:ext cx="1154360" cy="307712"/>
          </a:xfrm>
          <a:prstGeom prst="rect">
            <a:avLst/>
          </a:prstGeom>
          <a:noFill/>
          <a:ln w="9525">
            <a:noFill/>
            <a:miter lim="800000"/>
            <a:headEnd/>
            <a:tailEnd/>
          </a:ln>
        </p:spPr>
        <p:txBody>
          <a:bodyPr wrap="none" lIns="91379" tIns="45688" rIns="91379" bIns="45688">
            <a:spAutoFit/>
          </a:bodyPr>
          <a:lstStyle/>
          <a:p>
            <a:pPr algn="ctr" eaLnBrk="1" fontAlgn="ctr" hangingPunct="1"/>
            <a:r>
              <a:rPr lang="en-US" sz="1400" dirty="0">
                <a:latin typeface="Huawei Sans" panose="020C0503030203020204" pitchFamily="34" charset="0"/>
              </a:rPr>
              <a:t>IPsec device</a:t>
            </a:r>
          </a:p>
        </p:txBody>
      </p:sp>
      <p:pic>
        <p:nvPicPr>
          <p:cNvPr id="6" name="Picture 12" descr="E:\2016.01\1.12 扁平化图标\蓝色\AR-蓝色最新-40.png">
            <a:extLst>
              <a:ext uri="{FF2B5EF4-FFF2-40B4-BE49-F238E27FC236}">
                <a16:creationId xmlns:a16="http://schemas.microsoft.com/office/drawing/2014/main" id="{F2322AF0-AAC8-4918-82C4-805A24F36A92}"/>
              </a:ext>
            </a:extLst>
          </p:cNvPr>
          <p:cNvPicPr>
            <a:picLocks noChangeAspect="1" noChangeArrowheads="1"/>
          </p:cNvPicPr>
          <p:nvPr/>
        </p:nvPicPr>
        <p:blipFill>
          <a:blip r:embed="rId3" cstate="print"/>
          <a:srcRect/>
          <a:stretch>
            <a:fillRect/>
          </a:stretch>
        </p:blipFill>
        <p:spPr bwMode="gray">
          <a:xfrm>
            <a:off x="1739576" y="1701790"/>
            <a:ext cx="540000" cy="441818"/>
          </a:xfrm>
          <a:prstGeom prst="rect">
            <a:avLst/>
          </a:prstGeom>
          <a:noFill/>
        </p:spPr>
      </p:pic>
      <p:pic>
        <p:nvPicPr>
          <p:cNvPr id="7" name="Picture 12" descr="E:\2016.01\1.12 扁平化图标\蓝色\AR-蓝色最新-40.png">
            <a:extLst>
              <a:ext uri="{FF2B5EF4-FFF2-40B4-BE49-F238E27FC236}">
                <a16:creationId xmlns:a16="http://schemas.microsoft.com/office/drawing/2014/main" id="{5F33872D-553E-4BAE-8E03-E516644DAB1E}"/>
              </a:ext>
            </a:extLst>
          </p:cNvPr>
          <p:cNvPicPr>
            <a:picLocks noChangeAspect="1" noChangeArrowheads="1"/>
          </p:cNvPicPr>
          <p:nvPr/>
        </p:nvPicPr>
        <p:blipFill>
          <a:blip r:embed="rId3" cstate="print"/>
          <a:srcRect/>
          <a:stretch>
            <a:fillRect/>
          </a:stretch>
        </p:blipFill>
        <p:spPr bwMode="gray">
          <a:xfrm>
            <a:off x="4187788" y="1701790"/>
            <a:ext cx="540000" cy="441818"/>
          </a:xfrm>
          <a:prstGeom prst="rect">
            <a:avLst/>
          </a:prstGeom>
          <a:noFill/>
        </p:spPr>
      </p:pic>
      <p:cxnSp>
        <p:nvCxnSpPr>
          <p:cNvPr id="8" name="Straight Connector 7">
            <a:extLst>
              <a:ext uri="{FF2B5EF4-FFF2-40B4-BE49-F238E27FC236}">
                <a16:creationId xmlns:a16="http://schemas.microsoft.com/office/drawing/2014/main" id="{0A0F7792-0712-4A6F-A75D-672EE427BE6B}"/>
              </a:ext>
            </a:extLst>
          </p:cNvPr>
          <p:cNvCxnSpPr>
            <a:stCxn id="10" idx="3"/>
            <a:endCxn id="6" idx="1"/>
          </p:cNvCxnSpPr>
          <p:nvPr/>
        </p:nvCxnSpPr>
        <p:spPr bwMode="gray">
          <a:xfrm flipV="1">
            <a:off x="1127448" y="1922699"/>
            <a:ext cx="612128"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2DD78C88-1989-49FE-AF74-5383F985D3BD}"/>
              </a:ext>
            </a:extLst>
          </p:cNvPr>
          <p:cNvCxnSpPr>
            <a:stCxn id="7" idx="3"/>
            <a:endCxn id="11" idx="1"/>
          </p:cNvCxnSpPr>
          <p:nvPr/>
        </p:nvCxnSpPr>
        <p:spPr bwMode="gray">
          <a:xfrm flipV="1">
            <a:off x="4727788" y="1922208"/>
            <a:ext cx="576124"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10" name="图片 8">
            <a:extLst>
              <a:ext uri="{FF2B5EF4-FFF2-40B4-BE49-F238E27FC236}">
                <a16:creationId xmlns:a16="http://schemas.microsoft.com/office/drawing/2014/main" id="{7B5C7384-CCDD-40F5-96F2-7CA4E8B76CB7}"/>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87448" y="1701790"/>
            <a:ext cx="540000" cy="442800"/>
          </a:xfrm>
          <a:prstGeom prst="rect">
            <a:avLst/>
          </a:prstGeom>
        </p:spPr>
      </p:pic>
      <p:pic>
        <p:nvPicPr>
          <p:cNvPr id="11" name="图片 8">
            <a:extLst>
              <a:ext uri="{FF2B5EF4-FFF2-40B4-BE49-F238E27FC236}">
                <a16:creationId xmlns:a16="http://schemas.microsoft.com/office/drawing/2014/main" id="{8DD4ECCB-C5CC-46D9-A696-1E074DB261D0}"/>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303912" y="1700808"/>
            <a:ext cx="540000" cy="442800"/>
          </a:xfrm>
          <a:prstGeom prst="rect">
            <a:avLst/>
          </a:prstGeom>
        </p:spPr>
      </p:pic>
      <p:sp>
        <p:nvSpPr>
          <p:cNvPr id="12" name="Text Box 26">
            <a:extLst>
              <a:ext uri="{FF2B5EF4-FFF2-40B4-BE49-F238E27FC236}">
                <a16:creationId xmlns:a16="http://schemas.microsoft.com/office/drawing/2014/main" id="{BB5E8D7F-25FC-42D8-9452-EAF8A41EBD8E}"/>
              </a:ext>
            </a:extLst>
          </p:cNvPr>
          <p:cNvSpPr txBox="1">
            <a:spLocks noChangeArrowheads="1"/>
          </p:cNvSpPr>
          <p:nvPr/>
        </p:nvSpPr>
        <p:spPr bwMode="gray">
          <a:xfrm>
            <a:off x="3895564" y="1394972"/>
            <a:ext cx="1154360" cy="307712"/>
          </a:xfrm>
          <a:prstGeom prst="rect">
            <a:avLst/>
          </a:prstGeom>
          <a:noFill/>
          <a:ln w="9525">
            <a:noFill/>
            <a:miter lim="800000"/>
            <a:headEnd/>
            <a:tailEnd/>
          </a:ln>
        </p:spPr>
        <p:txBody>
          <a:bodyPr wrap="none" lIns="91379" tIns="45688" rIns="91379" bIns="45688">
            <a:spAutoFit/>
          </a:bodyPr>
          <a:lstStyle/>
          <a:p>
            <a:pPr algn="ctr" eaLnBrk="1" fontAlgn="ctr" hangingPunct="1"/>
            <a:r>
              <a:rPr lang="en-US" sz="1400" dirty="0">
                <a:latin typeface="Huawei Sans" panose="020C0503030203020204" pitchFamily="34" charset="0"/>
              </a:rPr>
              <a:t>IPsec device</a:t>
            </a:r>
          </a:p>
        </p:txBody>
      </p:sp>
      <p:cxnSp>
        <p:nvCxnSpPr>
          <p:cNvPr id="13" name="Straight Connector 12">
            <a:extLst>
              <a:ext uri="{FF2B5EF4-FFF2-40B4-BE49-F238E27FC236}">
                <a16:creationId xmlns:a16="http://schemas.microsoft.com/office/drawing/2014/main" id="{C0E0A67E-FF7E-463E-AA43-1BD8BCC077AF}"/>
              </a:ext>
            </a:extLst>
          </p:cNvPr>
          <p:cNvCxnSpPr>
            <a:stCxn id="7" idx="1"/>
            <a:endCxn id="6" idx="3"/>
          </p:cNvCxnSpPr>
          <p:nvPr/>
        </p:nvCxnSpPr>
        <p:spPr bwMode="gray">
          <a:xfrm flipH="1">
            <a:off x="2279576" y="1922699"/>
            <a:ext cx="1908212"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14" name="Can 41">
            <a:extLst>
              <a:ext uri="{FF2B5EF4-FFF2-40B4-BE49-F238E27FC236}">
                <a16:creationId xmlns:a16="http://schemas.microsoft.com/office/drawing/2014/main" id="{36BE0428-10E5-4F24-A505-5E2C3858C635}"/>
              </a:ext>
            </a:extLst>
          </p:cNvPr>
          <p:cNvSpPr/>
          <p:nvPr/>
        </p:nvSpPr>
        <p:spPr bwMode="gray">
          <a:xfrm rot="5400000">
            <a:off x="3115323" y="1030257"/>
            <a:ext cx="236717" cy="1764196"/>
          </a:xfrm>
          <a:prstGeom prst="can">
            <a:avLst>
              <a:gd name="adj" fmla="val 3531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4">
            <a:extLst>
              <a:ext uri="{FF2B5EF4-FFF2-40B4-BE49-F238E27FC236}">
                <a16:creationId xmlns:a16="http://schemas.microsoft.com/office/drawing/2014/main" id="{D03D1073-271C-4A8F-9229-039CD0916451}"/>
              </a:ext>
            </a:extLst>
          </p:cNvPr>
          <p:cNvSpPr txBox="1"/>
          <p:nvPr/>
        </p:nvSpPr>
        <p:spPr bwMode="gray">
          <a:xfrm flipH="1">
            <a:off x="2726886" y="1773852"/>
            <a:ext cx="1060532"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16" name="文本框 30">
            <a:extLst>
              <a:ext uri="{FF2B5EF4-FFF2-40B4-BE49-F238E27FC236}">
                <a16:creationId xmlns:a16="http://schemas.microsoft.com/office/drawing/2014/main" id="{7E58CFA6-7EAB-4AF6-B85B-DD103F33056D}"/>
              </a:ext>
            </a:extLst>
          </p:cNvPr>
          <p:cNvSpPr txBox="1"/>
          <p:nvPr/>
        </p:nvSpPr>
        <p:spPr bwMode="gray">
          <a:xfrm>
            <a:off x="6099995" y="1520788"/>
            <a:ext cx="5360167" cy="2246769"/>
          </a:xfrm>
          <a:prstGeom prst="rect">
            <a:avLst/>
          </a:prstGeom>
          <a:solidFill>
            <a:schemeClr val="bg1">
              <a:lumMod val="85000"/>
            </a:schemeClr>
          </a:solidFill>
          <a:ln>
            <a:solidFill>
              <a:schemeClr val="bg1">
                <a:lumMod val="85000"/>
              </a:schemeClr>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r>
              <a:rPr lang="en-US" sz="1100" b="1" dirty="0">
                <a:solidFill>
                  <a:sysClr val="windowText" lastClr="000000"/>
                </a:solidFill>
                <a:latin typeface="Huawei Sans" panose="020C0503030203020204" pitchFamily="34" charset="0"/>
              </a:rPr>
              <a:t>system-view</a:t>
            </a:r>
          </a:p>
          <a:p>
            <a:pPr fontAlgn="ctr"/>
            <a:r>
              <a:rPr lang="en-US" sz="1100" b="1" dirty="0">
                <a:solidFill>
                  <a:sysClr val="windowText" lastClr="000000"/>
                </a:solidFill>
                <a:latin typeface="Huawei Sans" panose="020C0503030203020204" pitchFamily="34" charset="0"/>
              </a:rPr>
              <a:t>   IPsec policy </a:t>
            </a:r>
            <a:r>
              <a:rPr lang="en-US" sz="1100" dirty="0">
                <a:solidFill>
                  <a:sysClr val="windowText" lastClr="000000"/>
                </a:solidFill>
                <a:latin typeface="Huawei Sans" panose="020C0503030203020204" pitchFamily="34" charset="0"/>
              </a:rPr>
              <a:t>[policy-name] [</a:t>
            </a:r>
            <a:r>
              <a:rPr lang="en-US" sz="1100" dirty="0" err="1">
                <a:solidFill>
                  <a:sysClr val="windowText" lastClr="000000"/>
                </a:solidFill>
                <a:latin typeface="Huawei Sans" panose="020C0503030203020204" pitchFamily="34" charset="0"/>
              </a:rPr>
              <a:t>seq</a:t>
            </a:r>
            <a:r>
              <a:rPr lang="en-US" sz="1100" dirty="0">
                <a:solidFill>
                  <a:sysClr val="windowText" lastClr="000000"/>
                </a:solidFill>
                <a:latin typeface="Huawei Sans" panose="020C0503030203020204" pitchFamily="34" charset="0"/>
              </a:rPr>
              <a:t>-number] </a:t>
            </a:r>
            <a:r>
              <a:rPr lang="en-US" sz="1100" b="1" dirty="0" err="1">
                <a:solidFill>
                  <a:sysClr val="windowText" lastClr="000000"/>
                </a:solidFill>
                <a:latin typeface="Huawei Sans" panose="020C0503030203020204" pitchFamily="34" charset="0"/>
              </a:rPr>
              <a:t>isakmp</a:t>
            </a:r>
            <a:r>
              <a:rPr lang="en-US" sz="1100" b="1" dirty="0">
                <a:solidFill>
                  <a:sysClr val="windowText" lastClr="000000"/>
                </a:solidFill>
                <a:latin typeface="Huawei Sans" panose="020C0503030203020204" pitchFamily="34" charset="0"/>
              </a:rPr>
              <a:t>    </a:t>
            </a:r>
            <a:r>
              <a:rPr lang="en-US" sz="1100" dirty="0">
                <a:solidFill>
                  <a:sysClr val="windowText" lastClr="000000"/>
                </a:solidFill>
                <a:latin typeface="Huawei Sans" panose="020C0503030203020204" pitchFamily="34" charset="0"/>
              </a:rPr>
              <a:t>//Create an ISAKMP IPsec policy.</a:t>
            </a:r>
            <a:endParaRPr lang="en-US" altLang="zh-CN" sz="1100" dirty="0">
              <a:solidFill>
                <a:sysClr val="windowText" lastClr="000000"/>
              </a:solidFill>
              <a:latin typeface="Huawei Sans" panose="020C0503030203020204" pitchFamily="34" charset="0"/>
            </a:endParaRPr>
          </a:p>
          <a:p>
            <a:pPr fontAlgn="ctr"/>
            <a:r>
              <a:rPr lang="en-US" sz="1100" dirty="0">
                <a:solidFill>
                  <a:sysClr val="windowText" lastClr="000000"/>
                </a:solidFill>
                <a:latin typeface="Huawei Sans" panose="020C0503030203020204" pitchFamily="34" charset="0"/>
              </a:rPr>
              <a:t>      </a:t>
            </a:r>
            <a:r>
              <a:rPr lang="en-US" sz="1100" b="1" dirty="0">
                <a:solidFill>
                  <a:sysClr val="windowText" lastClr="000000"/>
                </a:solidFill>
                <a:latin typeface="Huawei Sans" panose="020C0503030203020204" pitchFamily="34" charset="0"/>
              </a:rPr>
              <a:t>security </a:t>
            </a:r>
            <a:r>
              <a:rPr lang="en-US" sz="1100" b="1" dirty="0" err="1">
                <a:solidFill>
                  <a:sysClr val="windowText" lastClr="000000"/>
                </a:solidFill>
                <a:latin typeface="Huawei Sans" panose="020C0503030203020204" pitchFamily="34" charset="0"/>
              </a:rPr>
              <a:t>acl</a:t>
            </a:r>
            <a:r>
              <a:rPr lang="en-US" sz="1100" b="1" dirty="0">
                <a:solidFill>
                  <a:sysClr val="windowText" lastClr="000000"/>
                </a:solidFill>
                <a:latin typeface="Huawei Sans" panose="020C0503030203020204" pitchFamily="34" charset="0"/>
              </a:rPr>
              <a:t> </a:t>
            </a:r>
            <a:r>
              <a:rPr lang="en-US" sz="1100" dirty="0">
                <a:solidFill>
                  <a:sysClr val="windowText" lastClr="000000"/>
                </a:solidFill>
                <a:latin typeface="Huawei Sans" panose="020C0503030203020204" pitchFamily="34" charset="0"/>
              </a:rPr>
              <a:t>[</a:t>
            </a:r>
            <a:r>
              <a:rPr lang="en-US" sz="1100" dirty="0" err="1">
                <a:solidFill>
                  <a:sysClr val="windowText" lastClr="000000"/>
                </a:solidFill>
                <a:latin typeface="Huawei Sans" panose="020C0503030203020204" pitchFamily="34" charset="0"/>
              </a:rPr>
              <a:t>acl</a:t>
            </a:r>
            <a:r>
              <a:rPr lang="en-US" sz="1100" dirty="0">
                <a:solidFill>
                  <a:sysClr val="windowText" lastClr="000000"/>
                </a:solidFill>
                <a:latin typeface="Huawei Sans" panose="020C0503030203020204" pitchFamily="34" charset="0"/>
              </a:rPr>
              <a:t>-number]     //Reference an ACL in the IPsec policy.</a:t>
            </a:r>
          </a:p>
          <a:p>
            <a:pPr fontAlgn="ctr"/>
            <a:r>
              <a:rPr lang="en-US" sz="1100" dirty="0">
                <a:solidFill>
                  <a:sysClr val="windowText" lastClr="000000"/>
                </a:solidFill>
                <a:latin typeface="Huawei Sans" panose="020C0503030203020204" pitchFamily="34" charset="0"/>
              </a:rPr>
              <a:t>      </a:t>
            </a:r>
            <a:r>
              <a:rPr lang="en-US" sz="1100" b="1" dirty="0">
                <a:solidFill>
                  <a:sysClr val="windowText" lastClr="000000"/>
                </a:solidFill>
                <a:latin typeface="Huawei Sans" panose="020C0503030203020204" pitchFamily="34" charset="0"/>
              </a:rPr>
              <a:t>proposal </a:t>
            </a:r>
            <a:r>
              <a:rPr lang="en-US" sz="1100" dirty="0">
                <a:solidFill>
                  <a:sysClr val="windowText" lastClr="000000"/>
                </a:solidFill>
                <a:latin typeface="Huawei Sans" panose="020C0503030203020204" pitchFamily="34" charset="0"/>
              </a:rPr>
              <a:t>[proposal-name]     //Reference the IPsec proposal in the IPsec policy.</a:t>
            </a:r>
            <a:endParaRPr lang="en-US" altLang="zh-CN" sz="1100" dirty="0">
              <a:solidFill>
                <a:sysClr val="windowText" lastClr="000000"/>
              </a:solidFill>
              <a:latin typeface="Huawei Sans" panose="020C0503030203020204" pitchFamily="34" charset="0"/>
            </a:endParaRPr>
          </a:p>
          <a:p>
            <a:pPr fontAlgn="ctr"/>
            <a:r>
              <a:rPr lang="en-US" sz="1100" dirty="0">
                <a:solidFill>
                  <a:sysClr val="windowText" lastClr="000000"/>
                </a:solidFill>
                <a:latin typeface="Huawei Sans" panose="020C0503030203020204" pitchFamily="34" charset="0"/>
              </a:rPr>
              <a:t>      </a:t>
            </a:r>
            <a:r>
              <a:rPr lang="en-US" sz="1100" b="1" dirty="0" err="1">
                <a:solidFill>
                  <a:sysClr val="windowText" lastClr="000000"/>
                </a:solidFill>
                <a:latin typeface="Huawei Sans" panose="020C0503030203020204" pitchFamily="34" charset="0"/>
              </a:rPr>
              <a:t>ike</a:t>
            </a:r>
            <a:r>
              <a:rPr lang="en-US" sz="1100" b="1" dirty="0">
                <a:solidFill>
                  <a:sysClr val="windowText" lastClr="000000"/>
                </a:solidFill>
                <a:latin typeface="Huawei Sans" panose="020C0503030203020204" pitchFamily="34" charset="0"/>
              </a:rPr>
              <a:t>-peer </a:t>
            </a:r>
            <a:r>
              <a:rPr lang="en-US" sz="1100" dirty="0">
                <a:solidFill>
                  <a:sysClr val="windowText" lastClr="000000"/>
                </a:solidFill>
                <a:latin typeface="Huawei Sans" panose="020C0503030203020204" pitchFamily="34" charset="0"/>
              </a:rPr>
              <a:t>[peer-name]      //Reference the IKE peer in the IPsec policy.</a:t>
            </a:r>
            <a:endParaRPr lang="en-US" altLang="zh-CN" sz="1100" dirty="0">
              <a:solidFill>
                <a:sysClr val="windowText" lastClr="000000"/>
              </a:solidFill>
              <a:latin typeface="Huawei Sans" panose="020C0503030203020204" pitchFamily="34" charset="0"/>
            </a:endParaRPr>
          </a:p>
        </p:txBody>
      </p:sp>
      <p:sp>
        <p:nvSpPr>
          <p:cNvPr id="17" name="Text Placeholder 3">
            <a:extLst>
              <a:ext uri="{FF2B5EF4-FFF2-40B4-BE49-F238E27FC236}">
                <a16:creationId xmlns:a16="http://schemas.microsoft.com/office/drawing/2014/main" id="{86C960BB-A891-4FCA-BEA1-984F5DD2D2F2}"/>
              </a:ext>
            </a:extLst>
          </p:cNvPr>
          <p:cNvSpPr txBox="1">
            <a:spLocks/>
          </p:cNvSpPr>
          <p:nvPr/>
        </p:nvSpPr>
        <p:spPr bwMode="gray">
          <a:xfrm>
            <a:off x="442913" y="2258521"/>
            <a:ext cx="5386365" cy="384581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An ISAKMP IPsec policy applies when the remote IP address is fixed.</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Negotiated IPsec parameters of an ISAKMP IPsec policy are defined in the IPsec policy view, and the negotiation initiator and responder must use the same IPsec parameters.</a:t>
            </a:r>
          </a:p>
        </p:txBody>
      </p:sp>
      <p:sp>
        <p:nvSpPr>
          <p:cNvPr id="18" name="文本框 30">
            <a:extLst>
              <a:ext uri="{FF2B5EF4-FFF2-40B4-BE49-F238E27FC236}">
                <a16:creationId xmlns:a16="http://schemas.microsoft.com/office/drawing/2014/main" id="{1C26BC98-80A0-45D7-8BEA-B6579450C60F}"/>
              </a:ext>
            </a:extLst>
          </p:cNvPr>
          <p:cNvSpPr txBox="1"/>
          <p:nvPr/>
        </p:nvSpPr>
        <p:spPr bwMode="gray">
          <a:xfrm>
            <a:off x="6118202" y="4663616"/>
            <a:ext cx="5341960" cy="1323439"/>
          </a:xfrm>
          <a:prstGeom prst="rect">
            <a:avLst/>
          </a:prstGeom>
          <a:solidFill>
            <a:schemeClr val="bg1">
              <a:lumMod val="85000"/>
            </a:schemeClr>
          </a:solidFill>
          <a:ln>
            <a:solidFill>
              <a:schemeClr val="bg1">
                <a:lumMod val="85000"/>
              </a:schemeClr>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r>
              <a:rPr lang="en-US" sz="1100" b="1" dirty="0">
                <a:solidFill>
                  <a:sysClr val="windowText" lastClr="000000"/>
                </a:solidFill>
                <a:latin typeface="Huawei Sans" panose="020C0503030203020204" pitchFamily="34" charset="0"/>
              </a:rPr>
              <a:t>system-view</a:t>
            </a:r>
          </a:p>
          <a:p>
            <a:pPr fontAlgn="ctr"/>
            <a:r>
              <a:rPr lang="en-US" sz="1100" b="1" dirty="0">
                <a:solidFill>
                  <a:sysClr val="windowText" lastClr="000000"/>
                </a:solidFill>
                <a:latin typeface="Huawei Sans" panose="020C0503030203020204" pitchFamily="34" charset="0"/>
              </a:rPr>
              <a:t>   interface </a:t>
            </a:r>
            <a:r>
              <a:rPr lang="en-US" sz="1100" dirty="0">
                <a:solidFill>
                  <a:sysClr val="windowText" lastClr="000000"/>
                </a:solidFill>
                <a:latin typeface="Huawei Sans" panose="020C0503030203020204" pitchFamily="34" charset="0"/>
              </a:rPr>
              <a:t>[interface-type interface-</a:t>
            </a:r>
            <a:r>
              <a:rPr lang="en-US" sz="1100" dirty="0" err="1">
                <a:solidFill>
                  <a:sysClr val="windowText" lastClr="000000"/>
                </a:solidFill>
                <a:latin typeface="Huawei Sans" panose="020C0503030203020204" pitchFamily="34" charset="0"/>
              </a:rPr>
              <a:t>num</a:t>
            </a:r>
            <a:r>
              <a:rPr lang="en-US" sz="1100" dirty="0">
                <a:solidFill>
                  <a:sysClr val="windowText" lastClr="000000"/>
                </a:solidFill>
                <a:latin typeface="Huawei Sans" panose="020C0503030203020204" pitchFamily="34" charset="0"/>
              </a:rPr>
              <a:t>]     //Enter the interface view. An IPsec policy can be applied to a common interface, sub-interface, or tunnel interface.</a:t>
            </a:r>
            <a:endParaRPr lang="en-US" altLang="zh-CN" sz="1100" dirty="0">
              <a:solidFill>
                <a:sysClr val="windowText" lastClr="000000"/>
              </a:solidFill>
              <a:latin typeface="Huawei Sans" panose="020C0503030203020204" pitchFamily="34" charset="0"/>
            </a:endParaRPr>
          </a:p>
          <a:p>
            <a:pPr fontAlgn="ctr"/>
            <a:r>
              <a:rPr lang="en-US" sz="1100" dirty="0">
                <a:solidFill>
                  <a:sysClr val="windowText" lastClr="000000"/>
                </a:solidFill>
                <a:latin typeface="Huawei Sans" panose="020C0503030203020204" pitchFamily="34" charset="0"/>
              </a:rPr>
              <a:t>      </a:t>
            </a:r>
            <a:r>
              <a:rPr lang="en-US" sz="1100" b="1" dirty="0">
                <a:solidFill>
                  <a:sysClr val="windowText" lastClr="000000"/>
                </a:solidFill>
                <a:latin typeface="Huawei Sans" panose="020C0503030203020204" pitchFamily="34" charset="0"/>
              </a:rPr>
              <a:t>IPsec policy </a:t>
            </a:r>
            <a:r>
              <a:rPr lang="en-US" sz="1100" dirty="0">
                <a:solidFill>
                  <a:sysClr val="windowText" lastClr="000000"/>
                </a:solidFill>
                <a:latin typeface="Huawei Sans" panose="020C0503030203020204" pitchFamily="34" charset="0"/>
              </a:rPr>
              <a:t>[policy-name]      //Apply an IPsec policy to the interface.</a:t>
            </a:r>
            <a:endParaRPr lang="en-US" altLang="zh-CN" sz="1100" dirty="0">
              <a:solidFill>
                <a:sysClr val="windowText" lastClr="000000"/>
              </a:solidFill>
              <a:latin typeface="Huawei Sans" panose="020C0503030203020204" pitchFamily="34" charset="0"/>
            </a:endParaRPr>
          </a:p>
        </p:txBody>
      </p:sp>
    </p:spTree>
    <p:extLst>
      <p:ext uri="{BB962C8B-B14F-4D97-AF65-F5344CB8AC3E}">
        <p14:creationId xmlns:p14="http://schemas.microsoft.com/office/powerpoint/2010/main" val="3582270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4B3A47-6E0E-4EE9-9FCB-0C62E805EC32}"/>
              </a:ext>
            </a:extLst>
          </p:cNvPr>
          <p:cNvSpPr>
            <a:spLocks noGrp="1"/>
          </p:cNvSpPr>
          <p:nvPr>
            <p:ph type="title"/>
          </p:nvPr>
        </p:nvSpPr>
        <p:spPr bwMode="gray"/>
        <p:txBody>
          <a:bodyPr/>
          <a:lstStyle/>
          <a:p>
            <a:pPr fontAlgn="ctr"/>
            <a:r>
              <a:rPr lang="en-US" dirty="0">
                <a:latin typeface="Huawei Sans" panose="020C0503030203020204" pitchFamily="34" charset="0"/>
              </a:rPr>
              <a:t>Configuring a Template IPsec Policy</a:t>
            </a:r>
          </a:p>
        </p:txBody>
      </p:sp>
      <p:sp>
        <p:nvSpPr>
          <p:cNvPr id="4" name="Text Placeholder 3">
            <a:extLst>
              <a:ext uri="{FF2B5EF4-FFF2-40B4-BE49-F238E27FC236}">
                <a16:creationId xmlns:a16="http://schemas.microsoft.com/office/drawing/2014/main" id="{54F18B1D-A57C-4CFA-BFA5-D82DB95A2B83}"/>
              </a:ext>
            </a:extLst>
          </p:cNvPr>
          <p:cNvSpPr>
            <a:spLocks noGrp="1"/>
          </p:cNvSpPr>
          <p:nvPr>
            <p:ph type="body" sz="quarter" idx="10"/>
          </p:nvPr>
        </p:nvSpPr>
        <p:spPr bwMode="gray">
          <a:xfrm>
            <a:off x="6021700" y="1052514"/>
            <a:ext cx="5913125" cy="4875042"/>
          </a:xfrm>
        </p:spPr>
        <p:txBody>
          <a:bodyPr/>
          <a:lstStyle/>
          <a:p>
            <a:pPr algn="l"/>
            <a:r>
              <a:rPr lang="en-US" sz="1600" dirty="0"/>
              <a:t>C</a:t>
            </a:r>
            <a:r>
              <a:rPr lang="en-US" sz="1600" dirty="0">
                <a:latin typeface="Huawei Sans" panose="020C0503030203020204" pitchFamily="34" charset="0"/>
              </a:rPr>
              <a:t>onfigure an IPsec policy:</a:t>
            </a:r>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marL="0" indent="0" algn="l">
              <a:buNone/>
            </a:pPr>
            <a:endParaRPr lang="en-US" sz="1600" dirty="0"/>
          </a:p>
          <a:p>
            <a:pPr algn="l"/>
            <a:r>
              <a:rPr lang="en-US" sz="1600" dirty="0"/>
              <a:t>A</a:t>
            </a:r>
            <a:r>
              <a:rPr lang="en-US" sz="1600" dirty="0">
                <a:latin typeface="Huawei Sans" panose="020C0503030203020204" pitchFamily="34" charset="0"/>
              </a:rPr>
              <a:t>pply the IPsec policy to an interface:</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p:txBody>
      </p:sp>
      <p:sp>
        <p:nvSpPr>
          <p:cNvPr id="5" name="Text Box 26">
            <a:extLst>
              <a:ext uri="{FF2B5EF4-FFF2-40B4-BE49-F238E27FC236}">
                <a16:creationId xmlns:a16="http://schemas.microsoft.com/office/drawing/2014/main" id="{22A4D75F-585E-4823-80FF-62304A7C6F4A}"/>
              </a:ext>
            </a:extLst>
          </p:cNvPr>
          <p:cNvSpPr txBox="1">
            <a:spLocks noChangeArrowheads="1"/>
          </p:cNvSpPr>
          <p:nvPr/>
        </p:nvSpPr>
        <p:spPr bwMode="gray">
          <a:xfrm>
            <a:off x="1449386" y="1413413"/>
            <a:ext cx="1154360" cy="307712"/>
          </a:xfrm>
          <a:prstGeom prst="rect">
            <a:avLst/>
          </a:prstGeom>
          <a:noFill/>
          <a:ln w="9525">
            <a:noFill/>
            <a:miter lim="800000"/>
            <a:headEnd/>
            <a:tailEnd/>
          </a:ln>
        </p:spPr>
        <p:txBody>
          <a:bodyPr wrap="none" lIns="91379" tIns="45688" rIns="91379" bIns="45688">
            <a:spAutoFit/>
          </a:bodyPr>
          <a:lstStyle/>
          <a:p>
            <a:pPr algn="ctr" eaLnBrk="1" fontAlgn="ctr" hangingPunct="1"/>
            <a:r>
              <a:rPr lang="en-US" sz="1400" dirty="0">
                <a:latin typeface="Huawei Sans" panose="020C0503030203020204" pitchFamily="34" charset="0"/>
              </a:rPr>
              <a:t>IPsec device</a:t>
            </a:r>
          </a:p>
        </p:txBody>
      </p:sp>
      <p:pic>
        <p:nvPicPr>
          <p:cNvPr id="6" name="Picture 12" descr="E:\2016.01\1.12 扁平化图标\蓝色\AR-蓝色最新-40.png">
            <a:extLst>
              <a:ext uri="{FF2B5EF4-FFF2-40B4-BE49-F238E27FC236}">
                <a16:creationId xmlns:a16="http://schemas.microsoft.com/office/drawing/2014/main" id="{F2322AF0-AAC8-4918-82C4-805A24F36A92}"/>
              </a:ext>
            </a:extLst>
          </p:cNvPr>
          <p:cNvPicPr>
            <a:picLocks noChangeAspect="1" noChangeArrowheads="1"/>
          </p:cNvPicPr>
          <p:nvPr/>
        </p:nvPicPr>
        <p:blipFill>
          <a:blip r:embed="rId3" cstate="print"/>
          <a:srcRect/>
          <a:stretch>
            <a:fillRect/>
          </a:stretch>
        </p:blipFill>
        <p:spPr bwMode="gray">
          <a:xfrm>
            <a:off x="1739576" y="1701790"/>
            <a:ext cx="540000" cy="441818"/>
          </a:xfrm>
          <a:prstGeom prst="rect">
            <a:avLst/>
          </a:prstGeom>
          <a:noFill/>
        </p:spPr>
      </p:pic>
      <p:pic>
        <p:nvPicPr>
          <p:cNvPr id="7" name="Picture 12" descr="E:\2016.01\1.12 扁平化图标\蓝色\AR-蓝色最新-40.png">
            <a:extLst>
              <a:ext uri="{FF2B5EF4-FFF2-40B4-BE49-F238E27FC236}">
                <a16:creationId xmlns:a16="http://schemas.microsoft.com/office/drawing/2014/main" id="{5F33872D-553E-4BAE-8E03-E516644DAB1E}"/>
              </a:ext>
            </a:extLst>
          </p:cNvPr>
          <p:cNvPicPr>
            <a:picLocks noChangeAspect="1" noChangeArrowheads="1"/>
          </p:cNvPicPr>
          <p:nvPr/>
        </p:nvPicPr>
        <p:blipFill>
          <a:blip r:embed="rId3" cstate="print"/>
          <a:srcRect/>
          <a:stretch>
            <a:fillRect/>
          </a:stretch>
        </p:blipFill>
        <p:spPr bwMode="gray">
          <a:xfrm>
            <a:off x="4187788" y="1701790"/>
            <a:ext cx="540000" cy="441818"/>
          </a:xfrm>
          <a:prstGeom prst="rect">
            <a:avLst/>
          </a:prstGeom>
          <a:noFill/>
        </p:spPr>
      </p:pic>
      <p:cxnSp>
        <p:nvCxnSpPr>
          <p:cNvPr id="8" name="Straight Connector 7">
            <a:extLst>
              <a:ext uri="{FF2B5EF4-FFF2-40B4-BE49-F238E27FC236}">
                <a16:creationId xmlns:a16="http://schemas.microsoft.com/office/drawing/2014/main" id="{0A0F7792-0712-4A6F-A75D-672EE427BE6B}"/>
              </a:ext>
            </a:extLst>
          </p:cNvPr>
          <p:cNvCxnSpPr>
            <a:stCxn id="10" idx="3"/>
            <a:endCxn id="6" idx="1"/>
          </p:cNvCxnSpPr>
          <p:nvPr/>
        </p:nvCxnSpPr>
        <p:spPr bwMode="gray">
          <a:xfrm flipV="1">
            <a:off x="1127448" y="1922699"/>
            <a:ext cx="612128"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2DD78C88-1989-49FE-AF74-5383F985D3BD}"/>
              </a:ext>
            </a:extLst>
          </p:cNvPr>
          <p:cNvCxnSpPr>
            <a:stCxn id="7" idx="3"/>
            <a:endCxn id="11" idx="1"/>
          </p:cNvCxnSpPr>
          <p:nvPr/>
        </p:nvCxnSpPr>
        <p:spPr bwMode="gray">
          <a:xfrm flipV="1">
            <a:off x="4727788" y="1922208"/>
            <a:ext cx="576124"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10" name="图片 8">
            <a:extLst>
              <a:ext uri="{FF2B5EF4-FFF2-40B4-BE49-F238E27FC236}">
                <a16:creationId xmlns:a16="http://schemas.microsoft.com/office/drawing/2014/main" id="{7B5C7384-CCDD-40F5-96F2-7CA4E8B76CB7}"/>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87448" y="1701790"/>
            <a:ext cx="540000" cy="442800"/>
          </a:xfrm>
          <a:prstGeom prst="rect">
            <a:avLst/>
          </a:prstGeom>
        </p:spPr>
      </p:pic>
      <p:pic>
        <p:nvPicPr>
          <p:cNvPr id="11" name="图片 8">
            <a:extLst>
              <a:ext uri="{FF2B5EF4-FFF2-40B4-BE49-F238E27FC236}">
                <a16:creationId xmlns:a16="http://schemas.microsoft.com/office/drawing/2014/main" id="{8DD4ECCB-C5CC-46D9-A696-1E074DB261D0}"/>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303912" y="1700808"/>
            <a:ext cx="540000" cy="442800"/>
          </a:xfrm>
          <a:prstGeom prst="rect">
            <a:avLst/>
          </a:prstGeom>
          <a:solidFill>
            <a:schemeClr val="bg1">
              <a:lumMod val="85000"/>
            </a:schemeClr>
          </a:solidFill>
          <a:ln>
            <a:solidFill>
              <a:schemeClr val="bg1">
                <a:lumMod val="85000"/>
              </a:schemeClr>
            </a:solidFill>
          </a:ln>
        </p:spPr>
      </p:pic>
      <p:sp>
        <p:nvSpPr>
          <p:cNvPr id="12" name="Text Box 26">
            <a:extLst>
              <a:ext uri="{FF2B5EF4-FFF2-40B4-BE49-F238E27FC236}">
                <a16:creationId xmlns:a16="http://schemas.microsoft.com/office/drawing/2014/main" id="{BB5E8D7F-25FC-42D8-9452-EAF8A41EBD8E}"/>
              </a:ext>
            </a:extLst>
          </p:cNvPr>
          <p:cNvSpPr txBox="1">
            <a:spLocks noChangeArrowheads="1"/>
          </p:cNvSpPr>
          <p:nvPr/>
        </p:nvSpPr>
        <p:spPr bwMode="gray">
          <a:xfrm>
            <a:off x="3895564" y="1404497"/>
            <a:ext cx="1154360" cy="307712"/>
          </a:xfrm>
          <a:prstGeom prst="rect">
            <a:avLst/>
          </a:prstGeom>
          <a:noFill/>
          <a:ln w="9525">
            <a:noFill/>
            <a:miter lim="800000"/>
            <a:headEnd/>
            <a:tailEnd/>
          </a:ln>
        </p:spPr>
        <p:txBody>
          <a:bodyPr wrap="none" lIns="91379" tIns="45688" rIns="91379" bIns="45688">
            <a:spAutoFit/>
          </a:bodyPr>
          <a:lstStyle/>
          <a:p>
            <a:pPr algn="ctr" eaLnBrk="1" fontAlgn="ctr" hangingPunct="1"/>
            <a:r>
              <a:rPr lang="en-US" sz="1400" dirty="0">
                <a:latin typeface="Huawei Sans" panose="020C0503030203020204" pitchFamily="34" charset="0"/>
              </a:rPr>
              <a:t>IPsec device</a:t>
            </a:r>
          </a:p>
        </p:txBody>
      </p:sp>
      <p:cxnSp>
        <p:nvCxnSpPr>
          <p:cNvPr id="13" name="Straight Connector 12">
            <a:extLst>
              <a:ext uri="{FF2B5EF4-FFF2-40B4-BE49-F238E27FC236}">
                <a16:creationId xmlns:a16="http://schemas.microsoft.com/office/drawing/2014/main" id="{C0E0A67E-FF7E-463E-AA43-1BD8BCC077AF}"/>
              </a:ext>
            </a:extLst>
          </p:cNvPr>
          <p:cNvCxnSpPr>
            <a:stCxn id="7" idx="1"/>
            <a:endCxn id="6" idx="3"/>
          </p:cNvCxnSpPr>
          <p:nvPr/>
        </p:nvCxnSpPr>
        <p:spPr bwMode="gray">
          <a:xfrm flipH="1">
            <a:off x="2279576" y="1922699"/>
            <a:ext cx="1908212"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14" name="Can 41">
            <a:extLst>
              <a:ext uri="{FF2B5EF4-FFF2-40B4-BE49-F238E27FC236}">
                <a16:creationId xmlns:a16="http://schemas.microsoft.com/office/drawing/2014/main" id="{36BE0428-10E5-4F24-A505-5E2C3858C635}"/>
              </a:ext>
            </a:extLst>
          </p:cNvPr>
          <p:cNvSpPr/>
          <p:nvPr/>
        </p:nvSpPr>
        <p:spPr bwMode="gray">
          <a:xfrm rot="5400000">
            <a:off x="3115323" y="1030257"/>
            <a:ext cx="236717" cy="1764196"/>
          </a:xfrm>
          <a:prstGeom prst="can">
            <a:avLst>
              <a:gd name="adj" fmla="val 3531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4">
            <a:extLst>
              <a:ext uri="{FF2B5EF4-FFF2-40B4-BE49-F238E27FC236}">
                <a16:creationId xmlns:a16="http://schemas.microsoft.com/office/drawing/2014/main" id="{D03D1073-271C-4A8F-9229-039CD0916451}"/>
              </a:ext>
            </a:extLst>
          </p:cNvPr>
          <p:cNvSpPr txBox="1"/>
          <p:nvPr/>
        </p:nvSpPr>
        <p:spPr bwMode="gray">
          <a:xfrm flipH="1">
            <a:off x="2615441" y="1773852"/>
            <a:ext cx="1283422"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16" name="文本框 30">
            <a:extLst>
              <a:ext uri="{FF2B5EF4-FFF2-40B4-BE49-F238E27FC236}">
                <a16:creationId xmlns:a16="http://schemas.microsoft.com/office/drawing/2014/main" id="{7E58CFA6-7EAB-4AF6-B85B-DD103F33056D}"/>
              </a:ext>
            </a:extLst>
          </p:cNvPr>
          <p:cNvSpPr txBox="1"/>
          <p:nvPr/>
        </p:nvSpPr>
        <p:spPr bwMode="gray">
          <a:xfrm>
            <a:off x="6099995" y="1585812"/>
            <a:ext cx="5612580" cy="2554545"/>
          </a:xfrm>
          <a:prstGeom prst="rect">
            <a:avLst/>
          </a:prstGeom>
          <a:solidFill>
            <a:schemeClr val="bg1">
              <a:lumMod val="85000"/>
            </a:schemeClr>
          </a:solidFill>
          <a:ln>
            <a:solidFill>
              <a:schemeClr val="bg1">
                <a:lumMod val="85000"/>
              </a:schemeClr>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r>
              <a:rPr lang="en-US" sz="1100" b="1" dirty="0">
                <a:solidFill>
                  <a:sysClr val="windowText" lastClr="000000"/>
                </a:solidFill>
                <a:latin typeface="Huawei Sans" panose="020C0503030203020204" pitchFamily="34" charset="0"/>
              </a:rPr>
              <a:t>system-view</a:t>
            </a:r>
          </a:p>
          <a:p>
            <a:pPr fontAlgn="ctr"/>
            <a:r>
              <a:rPr lang="en-US" sz="1100" b="1" dirty="0">
                <a:solidFill>
                  <a:sysClr val="windowText" lastClr="000000"/>
                </a:solidFill>
                <a:latin typeface="Huawei Sans" panose="020C0503030203020204" pitchFamily="34" charset="0"/>
              </a:rPr>
              <a:t>   IPsec policy-template </a:t>
            </a:r>
            <a:r>
              <a:rPr lang="en-US" sz="1100" dirty="0">
                <a:solidFill>
                  <a:sysClr val="windowText" lastClr="000000"/>
                </a:solidFill>
                <a:latin typeface="Huawei Sans" panose="020C0503030203020204" pitchFamily="34" charset="0"/>
              </a:rPr>
              <a:t>[template-name] [</a:t>
            </a:r>
            <a:r>
              <a:rPr lang="en-US" sz="1100" dirty="0" err="1">
                <a:solidFill>
                  <a:sysClr val="windowText" lastClr="000000"/>
                </a:solidFill>
                <a:latin typeface="Huawei Sans" panose="020C0503030203020204" pitchFamily="34" charset="0"/>
              </a:rPr>
              <a:t>seq</a:t>
            </a:r>
            <a:r>
              <a:rPr lang="en-US" sz="1100" dirty="0">
                <a:solidFill>
                  <a:sysClr val="windowText" lastClr="000000"/>
                </a:solidFill>
                <a:latin typeface="Huawei Sans" panose="020C0503030203020204" pitchFamily="34" charset="0"/>
              </a:rPr>
              <a:t>-number]   //Creating an IPsec policy template.</a:t>
            </a:r>
            <a:endParaRPr lang="en-US" altLang="zh-CN" sz="1100" dirty="0">
              <a:solidFill>
                <a:sysClr val="windowText" lastClr="000000"/>
              </a:solidFill>
              <a:latin typeface="Huawei Sans" panose="020C0503030203020204" pitchFamily="34" charset="0"/>
            </a:endParaRPr>
          </a:p>
          <a:p>
            <a:pPr fontAlgn="ctr"/>
            <a:r>
              <a:rPr lang="en-US" sz="1100" dirty="0">
                <a:solidFill>
                  <a:sysClr val="windowText" lastClr="000000"/>
                </a:solidFill>
                <a:latin typeface="Huawei Sans" panose="020C0503030203020204" pitchFamily="34" charset="0"/>
              </a:rPr>
              <a:t>      </a:t>
            </a:r>
            <a:r>
              <a:rPr lang="en-US" sz="1100" b="1" dirty="0">
                <a:solidFill>
                  <a:sysClr val="windowText" lastClr="000000"/>
                </a:solidFill>
                <a:latin typeface="Huawei Sans" panose="020C0503030203020204" pitchFamily="34" charset="0"/>
              </a:rPr>
              <a:t>security </a:t>
            </a:r>
            <a:r>
              <a:rPr lang="en-US" sz="1100" b="1" dirty="0" err="1">
                <a:solidFill>
                  <a:sysClr val="windowText" lastClr="000000"/>
                </a:solidFill>
                <a:latin typeface="Huawei Sans" panose="020C0503030203020204" pitchFamily="34" charset="0"/>
              </a:rPr>
              <a:t>acl</a:t>
            </a:r>
            <a:r>
              <a:rPr lang="en-US" sz="1100" b="1" dirty="0">
                <a:solidFill>
                  <a:sysClr val="windowText" lastClr="000000"/>
                </a:solidFill>
                <a:latin typeface="Huawei Sans" panose="020C0503030203020204" pitchFamily="34" charset="0"/>
              </a:rPr>
              <a:t> </a:t>
            </a:r>
            <a:r>
              <a:rPr lang="en-US" sz="1100" dirty="0">
                <a:solidFill>
                  <a:sysClr val="windowText" lastClr="000000"/>
                </a:solidFill>
                <a:latin typeface="Huawei Sans" panose="020C0503030203020204" pitchFamily="34" charset="0"/>
              </a:rPr>
              <a:t>[</a:t>
            </a:r>
            <a:r>
              <a:rPr lang="en-US" sz="1100" dirty="0" err="1">
                <a:solidFill>
                  <a:sysClr val="windowText" lastClr="000000"/>
                </a:solidFill>
                <a:latin typeface="Huawei Sans" panose="020C0503030203020204" pitchFamily="34" charset="0"/>
              </a:rPr>
              <a:t>acl</a:t>
            </a:r>
            <a:r>
              <a:rPr lang="en-US" sz="1100" dirty="0">
                <a:solidFill>
                  <a:sysClr val="windowText" lastClr="000000"/>
                </a:solidFill>
                <a:latin typeface="Huawei Sans" panose="020C0503030203020204" pitchFamily="34" charset="0"/>
              </a:rPr>
              <a:t>-number]     //Reference an ACL in the IPsec policy.</a:t>
            </a:r>
          </a:p>
          <a:p>
            <a:pPr fontAlgn="ctr"/>
            <a:r>
              <a:rPr lang="en-US" sz="1100" dirty="0">
                <a:solidFill>
                  <a:sysClr val="windowText" lastClr="000000"/>
                </a:solidFill>
                <a:latin typeface="Huawei Sans" panose="020C0503030203020204" pitchFamily="34" charset="0"/>
              </a:rPr>
              <a:t>      </a:t>
            </a:r>
            <a:r>
              <a:rPr lang="en-US" sz="1100" b="1" dirty="0">
                <a:solidFill>
                  <a:sysClr val="windowText" lastClr="000000"/>
                </a:solidFill>
                <a:latin typeface="Huawei Sans" panose="020C0503030203020204" pitchFamily="34" charset="0"/>
              </a:rPr>
              <a:t>proposal </a:t>
            </a:r>
            <a:r>
              <a:rPr lang="en-US" sz="1100" dirty="0">
                <a:solidFill>
                  <a:sysClr val="windowText" lastClr="000000"/>
                </a:solidFill>
                <a:latin typeface="Huawei Sans" panose="020C0503030203020204" pitchFamily="34" charset="0"/>
              </a:rPr>
              <a:t>[proposal-name]     //Reference an IPsec proposal in the IPsec policy.</a:t>
            </a:r>
            <a:endParaRPr lang="en-US" altLang="zh-CN" sz="1100" dirty="0">
              <a:solidFill>
                <a:sysClr val="windowText" lastClr="000000"/>
              </a:solidFill>
              <a:latin typeface="Huawei Sans" panose="020C0503030203020204" pitchFamily="34" charset="0"/>
            </a:endParaRPr>
          </a:p>
          <a:p>
            <a:pPr fontAlgn="ctr"/>
            <a:r>
              <a:rPr lang="en-US" sz="1100" dirty="0">
                <a:solidFill>
                  <a:sysClr val="windowText" lastClr="000000"/>
                </a:solidFill>
                <a:latin typeface="Huawei Sans" panose="020C0503030203020204" pitchFamily="34" charset="0"/>
              </a:rPr>
              <a:t>      </a:t>
            </a:r>
            <a:r>
              <a:rPr lang="en-US" sz="1100" b="1" dirty="0" err="1">
                <a:solidFill>
                  <a:sysClr val="windowText" lastClr="000000"/>
                </a:solidFill>
                <a:latin typeface="Huawei Sans" panose="020C0503030203020204" pitchFamily="34" charset="0"/>
              </a:rPr>
              <a:t>ike</a:t>
            </a:r>
            <a:r>
              <a:rPr lang="en-US" sz="1100" b="1" dirty="0">
                <a:solidFill>
                  <a:sysClr val="windowText" lastClr="000000"/>
                </a:solidFill>
                <a:latin typeface="Huawei Sans" panose="020C0503030203020204" pitchFamily="34" charset="0"/>
              </a:rPr>
              <a:t>-peer </a:t>
            </a:r>
            <a:r>
              <a:rPr lang="en-US" sz="1100" dirty="0">
                <a:solidFill>
                  <a:sysClr val="windowText" lastClr="000000"/>
                </a:solidFill>
                <a:latin typeface="Huawei Sans" panose="020C0503030203020204" pitchFamily="34" charset="0"/>
              </a:rPr>
              <a:t>[peer-name]      //Reference an IKE peer in the IPsec policy.</a:t>
            </a:r>
            <a:endParaRPr lang="en-US" altLang="zh-CN" sz="1100" dirty="0">
              <a:solidFill>
                <a:sysClr val="windowText" lastClr="000000"/>
              </a:solidFill>
              <a:latin typeface="Huawei Sans" panose="020C0503030203020204" pitchFamily="34" charset="0"/>
            </a:endParaRPr>
          </a:p>
          <a:p>
            <a:pPr fontAlgn="ctr"/>
            <a:r>
              <a:rPr lang="en-US" sz="1100" dirty="0">
                <a:solidFill>
                  <a:sysClr val="windowText" lastClr="000000"/>
                </a:solidFill>
                <a:latin typeface="Huawei Sans" panose="020C0503030203020204" pitchFamily="34" charset="0"/>
              </a:rPr>
              <a:t>   </a:t>
            </a:r>
            <a:r>
              <a:rPr lang="en-US" sz="1100" b="1" dirty="0">
                <a:solidFill>
                  <a:sysClr val="windowText" lastClr="000000"/>
                </a:solidFill>
                <a:latin typeface="Huawei Sans" panose="020C0503030203020204" pitchFamily="34" charset="0"/>
              </a:rPr>
              <a:t>IPsec policy </a:t>
            </a:r>
            <a:r>
              <a:rPr lang="en-US" sz="1100" dirty="0">
                <a:solidFill>
                  <a:sysClr val="windowText" lastClr="000000"/>
                </a:solidFill>
                <a:latin typeface="Huawei Sans" panose="020C0503030203020204" pitchFamily="34" charset="0"/>
              </a:rPr>
              <a:t>[policy-name] [</a:t>
            </a:r>
            <a:r>
              <a:rPr lang="en-US" sz="1100" dirty="0" err="1">
                <a:solidFill>
                  <a:sysClr val="windowText" lastClr="000000"/>
                </a:solidFill>
                <a:latin typeface="Huawei Sans" panose="020C0503030203020204" pitchFamily="34" charset="0"/>
              </a:rPr>
              <a:t>seq</a:t>
            </a:r>
            <a:r>
              <a:rPr lang="en-US" sz="1100" dirty="0">
                <a:solidFill>
                  <a:sysClr val="windowText" lastClr="000000"/>
                </a:solidFill>
                <a:latin typeface="Huawei Sans" panose="020C0503030203020204" pitchFamily="34" charset="0"/>
              </a:rPr>
              <a:t>-number] </a:t>
            </a:r>
            <a:r>
              <a:rPr lang="en-US" sz="1100" dirty="0" err="1">
                <a:solidFill>
                  <a:sysClr val="windowText" lastClr="000000"/>
                </a:solidFill>
                <a:latin typeface="Huawei Sans" panose="020C0503030203020204" pitchFamily="34" charset="0"/>
              </a:rPr>
              <a:t>isakmp</a:t>
            </a:r>
            <a:r>
              <a:rPr lang="en-US" sz="1100" dirty="0">
                <a:solidFill>
                  <a:sysClr val="windowText" lastClr="000000"/>
                </a:solidFill>
                <a:latin typeface="Huawei Sans" panose="020C0503030203020204" pitchFamily="34" charset="0"/>
              </a:rPr>
              <a:t> template [template-name]     //Reference the policy template in the IPsec policy.</a:t>
            </a:r>
            <a:endParaRPr lang="en-US" altLang="zh-CN" sz="1100" dirty="0">
              <a:solidFill>
                <a:sysClr val="windowText" lastClr="000000"/>
              </a:solidFill>
              <a:latin typeface="Huawei Sans" panose="020C0503030203020204" pitchFamily="34" charset="0"/>
            </a:endParaRPr>
          </a:p>
        </p:txBody>
      </p:sp>
      <p:sp>
        <p:nvSpPr>
          <p:cNvPr id="17" name="Text Placeholder 3">
            <a:extLst>
              <a:ext uri="{FF2B5EF4-FFF2-40B4-BE49-F238E27FC236}">
                <a16:creationId xmlns:a16="http://schemas.microsoft.com/office/drawing/2014/main" id="{86C960BB-A891-4FCA-BEA1-984F5DD2D2F2}"/>
              </a:ext>
            </a:extLst>
          </p:cNvPr>
          <p:cNvSpPr txBox="1">
            <a:spLocks/>
          </p:cNvSpPr>
          <p:nvPr/>
        </p:nvSpPr>
        <p:spPr bwMode="gray">
          <a:xfrm>
            <a:off x="442913" y="2240406"/>
            <a:ext cx="5368158" cy="384581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pPr>
            <a:r>
              <a:rPr lang="en-US" sz="1600" dirty="0">
                <a:latin typeface="Huawei Sans" panose="020C0503030203020204" pitchFamily="34" charset="0"/>
              </a:rPr>
              <a:t>An IPsec policy template simplifies the configuration workload for establishing multiple IPsec tunnels. It applies to scenarios where the peer IP address is not fixed or multiple peer ends exist.</a:t>
            </a:r>
            <a:endParaRPr lang="en-US" altLang="zh-CN" sz="1600" dirty="0">
              <a:latin typeface="Huawei Sans" panose="020C0503030203020204" pitchFamily="34" charset="0"/>
            </a:endParaRPr>
          </a:p>
          <a:p>
            <a:pPr algn="l" fontAlgn="ctr">
              <a:spcAft>
                <a:spcPts val="0"/>
              </a:spcAft>
            </a:pPr>
            <a:r>
              <a:rPr lang="en-US" sz="1600" dirty="0">
                <a:latin typeface="Huawei Sans" panose="020C0503030203020204" pitchFamily="34" charset="0"/>
              </a:rPr>
              <a:t>When an IPsec tunnel is established using a template IPsec policy, the initiator determines optional parameters, and the responder accepts the parameters delivered by the initiator.</a:t>
            </a:r>
          </a:p>
        </p:txBody>
      </p:sp>
      <p:sp>
        <p:nvSpPr>
          <p:cNvPr id="18" name="文本框 30">
            <a:extLst>
              <a:ext uri="{FF2B5EF4-FFF2-40B4-BE49-F238E27FC236}">
                <a16:creationId xmlns:a16="http://schemas.microsoft.com/office/drawing/2014/main" id="{1C26BC98-80A0-45D7-8BEA-B6579450C60F}"/>
              </a:ext>
            </a:extLst>
          </p:cNvPr>
          <p:cNvSpPr txBox="1"/>
          <p:nvPr/>
        </p:nvSpPr>
        <p:spPr bwMode="gray">
          <a:xfrm>
            <a:off x="6099995" y="4727364"/>
            <a:ext cx="5612580" cy="1323439"/>
          </a:xfrm>
          <a:prstGeom prst="rect">
            <a:avLst/>
          </a:prstGeom>
          <a:solidFill>
            <a:schemeClr val="bg1">
              <a:lumMod val="85000"/>
            </a:schemeClr>
          </a:solidFill>
          <a:ln>
            <a:solidFill>
              <a:schemeClr val="bg1">
                <a:lumMod val="85000"/>
              </a:schemeClr>
            </a:solid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r>
              <a:rPr lang="en-US" sz="1100" b="1" dirty="0">
                <a:solidFill>
                  <a:sysClr val="windowText" lastClr="000000"/>
                </a:solidFill>
                <a:latin typeface="Huawei Sans" panose="020C0503030203020204" pitchFamily="34" charset="0"/>
              </a:rPr>
              <a:t>system-view</a:t>
            </a:r>
          </a:p>
          <a:p>
            <a:pPr fontAlgn="ctr"/>
            <a:r>
              <a:rPr lang="en-US" sz="1100" b="1" dirty="0">
                <a:solidFill>
                  <a:sysClr val="windowText" lastClr="000000"/>
                </a:solidFill>
                <a:latin typeface="Huawei Sans" panose="020C0503030203020204" pitchFamily="34" charset="0"/>
              </a:rPr>
              <a:t>   interface </a:t>
            </a:r>
            <a:r>
              <a:rPr lang="en-US" sz="1100" dirty="0">
                <a:solidFill>
                  <a:sysClr val="windowText" lastClr="000000"/>
                </a:solidFill>
                <a:latin typeface="Huawei Sans" panose="020C0503030203020204" pitchFamily="34" charset="0"/>
              </a:rPr>
              <a:t>[interface-type interface-</a:t>
            </a:r>
            <a:r>
              <a:rPr lang="en-US" sz="1100" dirty="0" err="1">
                <a:solidFill>
                  <a:sysClr val="windowText" lastClr="000000"/>
                </a:solidFill>
                <a:latin typeface="Huawei Sans" panose="020C0503030203020204" pitchFamily="34" charset="0"/>
              </a:rPr>
              <a:t>num</a:t>
            </a:r>
            <a:r>
              <a:rPr lang="en-US" sz="1100" dirty="0">
                <a:solidFill>
                  <a:sysClr val="windowText" lastClr="000000"/>
                </a:solidFill>
                <a:latin typeface="Huawei Sans" panose="020C0503030203020204" pitchFamily="34" charset="0"/>
              </a:rPr>
              <a:t>]     //Enter the interface view. An IPsec policy can be applied to a common interface, sub-interface, or tunnel interface.</a:t>
            </a:r>
            <a:endParaRPr lang="en-US" altLang="zh-CN" sz="1100" dirty="0">
              <a:solidFill>
                <a:sysClr val="windowText" lastClr="000000"/>
              </a:solidFill>
              <a:latin typeface="Huawei Sans" panose="020C0503030203020204" pitchFamily="34" charset="0"/>
            </a:endParaRPr>
          </a:p>
          <a:p>
            <a:pPr fontAlgn="ctr"/>
            <a:r>
              <a:rPr lang="en-US" sz="1100" dirty="0">
                <a:solidFill>
                  <a:sysClr val="windowText" lastClr="000000"/>
                </a:solidFill>
                <a:latin typeface="Huawei Sans" panose="020C0503030203020204" pitchFamily="34" charset="0"/>
              </a:rPr>
              <a:t>      </a:t>
            </a:r>
            <a:r>
              <a:rPr lang="en-US" sz="1100" b="1" dirty="0">
                <a:solidFill>
                  <a:sysClr val="windowText" lastClr="000000"/>
                </a:solidFill>
                <a:latin typeface="Huawei Sans" panose="020C0503030203020204" pitchFamily="34" charset="0"/>
              </a:rPr>
              <a:t>IPsec policy </a:t>
            </a:r>
            <a:r>
              <a:rPr lang="en-US" sz="1100" dirty="0">
                <a:solidFill>
                  <a:sysClr val="windowText" lastClr="000000"/>
                </a:solidFill>
                <a:latin typeface="Huawei Sans" panose="020C0503030203020204" pitchFamily="34" charset="0"/>
              </a:rPr>
              <a:t>[policy-name]      //Apply an IPsec policy to the interface.</a:t>
            </a:r>
            <a:endParaRPr lang="en-US" altLang="zh-CN" sz="1100" dirty="0">
              <a:solidFill>
                <a:sysClr val="windowText" lastClr="000000"/>
              </a:solidFill>
              <a:latin typeface="Huawei Sans" panose="020C0503030203020204" pitchFamily="34" charset="0"/>
            </a:endParaRPr>
          </a:p>
        </p:txBody>
      </p:sp>
    </p:spTree>
    <p:extLst>
      <p:ext uri="{BB962C8B-B14F-4D97-AF65-F5344CB8AC3E}">
        <p14:creationId xmlns:p14="http://schemas.microsoft.com/office/powerpoint/2010/main" val="55658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DBC543B-4D15-4C4C-A220-B89EA805BA96}"/>
              </a:ext>
            </a:extLst>
          </p:cNvPr>
          <p:cNvSpPr>
            <a:spLocks noGrp="1"/>
          </p:cNvSpPr>
          <p:nvPr>
            <p:ph type="body" sz="quarter" idx="10"/>
          </p:nvPr>
        </p:nvSpPr>
        <p:spPr bwMode="gray">
          <a:prstGeom prst="rect">
            <a:avLst/>
          </a:prstGeom>
        </p:spPr>
        <p:txBody>
          <a:bodyPr/>
          <a:lstStyle/>
          <a:p>
            <a:pPr marL="361950" indent="-361950"/>
            <a:r>
              <a:rPr lang="en-US" sz="1800" dirty="0">
                <a:latin typeface="Huawei Sans" panose="020C0503030203020204" pitchFamily="34" charset="0"/>
              </a:rPr>
              <a:t>(Multiple-answer question) Which of the following modes are supported in IKEv1 phase 1?</a:t>
            </a:r>
            <a:endParaRPr lang="en-US" altLang="zh-CN" sz="18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Passive mode</a:t>
            </a:r>
            <a:endParaRPr lang="en-US" altLang="zh-CN" sz="16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Aggressive mode</a:t>
            </a:r>
            <a:endParaRPr lang="en-US" altLang="zh-CN" sz="16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Main mode</a:t>
            </a:r>
            <a:endParaRPr lang="en-US" altLang="zh-CN" sz="16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Backup mode</a:t>
            </a:r>
          </a:p>
          <a:p>
            <a:pPr marL="361950" indent="-361950"/>
            <a:r>
              <a:rPr lang="en-US" sz="1800" dirty="0">
                <a:latin typeface="Huawei Sans" panose="020C0503030203020204" pitchFamily="34" charset="0"/>
              </a:rPr>
              <a:t>(Multiple-answer question) What are the two IPsec data encapsulation modes?</a:t>
            </a:r>
            <a:endParaRPr lang="en-US" altLang="zh-CN" sz="18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ESP mode</a:t>
            </a:r>
            <a:endParaRPr lang="en-US" altLang="zh-CN" sz="16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AH mode</a:t>
            </a:r>
            <a:endParaRPr lang="en-US" altLang="zh-CN" sz="16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Tunnel mode</a:t>
            </a:r>
            <a:endParaRPr lang="en-US" altLang="zh-CN" sz="1600" dirty="0">
              <a:latin typeface="Huawei Sans" panose="020C0503030203020204" pitchFamily="34" charset="0"/>
            </a:endParaRPr>
          </a:p>
          <a:p>
            <a:pPr marL="714375" lvl="1" indent="-352425">
              <a:buAutoNum type="alphaUcPeriod"/>
            </a:pPr>
            <a:r>
              <a:rPr lang="en-US" sz="1600" dirty="0">
                <a:latin typeface="Huawei Sans" panose="020C0503030203020204" pitchFamily="34" charset="0"/>
              </a:rPr>
              <a:t>Transport mode</a:t>
            </a:r>
          </a:p>
        </p:txBody>
      </p:sp>
    </p:spTree>
    <p:extLst>
      <p:ext uri="{BB962C8B-B14F-4D97-AF65-F5344CB8AC3E}">
        <p14:creationId xmlns:p14="http://schemas.microsoft.com/office/powerpoint/2010/main" val="3084876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6EAF3-3BE0-4B4C-959E-81D416B68B36}"/>
              </a:ext>
            </a:extLst>
          </p:cNvPr>
          <p:cNvSpPr>
            <a:spLocks noGrp="1"/>
          </p:cNvSpPr>
          <p:nvPr>
            <p:ph sz="quarter" idx="10"/>
          </p:nvPr>
        </p:nvSpPr>
        <p:spPr bwMode="gray">
          <a:prstGeom prst="rect">
            <a:avLst/>
          </a:prstGeom>
        </p:spPr>
        <p:txBody>
          <a:bodyPr/>
          <a:lstStyle/>
          <a:p>
            <a:pPr algn="l"/>
            <a:r>
              <a:rPr lang="en-US" sz="1600" dirty="0">
                <a:latin typeface="Huawei Sans" panose="020C0503030203020204" pitchFamily="34" charset="0"/>
              </a:rPr>
              <a:t>IPsec uses IKE to transmit information required for encryption (IPsec SAs).</a:t>
            </a:r>
            <a:endParaRPr lang="en-US" altLang="zh-CN" sz="1600" dirty="0">
              <a:latin typeface="Huawei Sans" panose="020C0503030203020204" pitchFamily="34" charset="0"/>
            </a:endParaRPr>
          </a:p>
          <a:p>
            <a:pPr algn="l"/>
            <a:r>
              <a:rPr lang="en-US" sz="1600" dirty="0">
                <a:latin typeface="Huawei Sans" panose="020C0503030203020204" pitchFamily="34" charset="0"/>
              </a:rPr>
              <a:t>To </a:t>
            </a:r>
            <a:r>
              <a:rPr lang="en-US" sz="1600" dirty="0"/>
              <a:t>secure</a:t>
            </a:r>
            <a:r>
              <a:rPr lang="en-US" sz="1600" dirty="0">
                <a:latin typeface="Huawei Sans" panose="020C0503030203020204" pitchFamily="34" charset="0"/>
              </a:rPr>
              <a:t> the transmission of security parameters by IKE, an IKE SA is established before </a:t>
            </a:r>
            <a:r>
              <a:rPr lang="en-US" altLang="zh-CN" sz="1600" dirty="0"/>
              <a:t>security parameters</a:t>
            </a:r>
            <a:r>
              <a:rPr lang="en-US" sz="1600" dirty="0">
                <a:latin typeface="Huawei Sans" panose="020C0503030203020204" pitchFamily="34" charset="0"/>
              </a:rPr>
              <a:t> are transmitted.</a:t>
            </a:r>
            <a:endParaRPr lang="en-US" altLang="zh-CN" sz="1600" dirty="0">
              <a:latin typeface="Huawei Sans" panose="020C0503030203020204" pitchFamily="34" charset="0"/>
            </a:endParaRPr>
          </a:p>
          <a:p>
            <a:pPr algn="l"/>
            <a:r>
              <a:rPr lang="en-US" sz="1600" dirty="0">
                <a:latin typeface="Huawei Sans" panose="020C0503030203020204" pitchFamily="34" charset="0"/>
              </a:rPr>
              <a:t>Two IKE versions are available:</a:t>
            </a:r>
            <a:endParaRPr lang="en-US" altLang="zh-CN" sz="1600" dirty="0">
              <a:latin typeface="Huawei Sans" panose="020C0503030203020204" pitchFamily="34" charset="0"/>
            </a:endParaRPr>
          </a:p>
          <a:p>
            <a:pPr marL="542925" lvl="1" indent="-238125" algn="l"/>
            <a:r>
              <a:rPr lang="en-US" sz="1400" dirty="0">
                <a:latin typeface="Huawei Sans" panose="020C0503030203020204" pitchFamily="34" charset="0"/>
              </a:rPr>
              <a:t>IKEv1</a:t>
            </a:r>
          </a:p>
          <a:p>
            <a:pPr marL="714375" lvl="2" indent="-171450" algn="l"/>
            <a:r>
              <a:rPr lang="en-US" sz="1200" dirty="0">
                <a:latin typeface="Huawei Sans" panose="020C0503030203020204" pitchFamily="34" charset="0"/>
              </a:rPr>
              <a:t>In IKEv1 phase 1, IKE SAs need to be negotiated. In IKEv2 phase 2, IPsec SAs need to be negotiated.</a:t>
            </a:r>
            <a:endParaRPr lang="en-US" altLang="zh-CN" sz="1200" dirty="0">
              <a:latin typeface="Huawei Sans" panose="020C0503030203020204" pitchFamily="34" charset="0"/>
            </a:endParaRPr>
          </a:p>
          <a:p>
            <a:pPr marL="714375" lvl="2" indent="-171450" algn="l"/>
            <a:r>
              <a:rPr lang="en-US" sz="1200" dirty="0">
                <a:latin typeface="Huawei Sans" panose="020C0503030203020204" pitchFamily="34" charset="0"/>
              </a:rPr>
              <a:t>IKEv1 supports two modes: main mode and aggressive mode.</a:t>
            </a:r>
            <a:endParaRPr lang="en-US" altLang="zh-CN" sz="1200" dirty="0">
              <a:latin typeface="Huawei Sans" panose="020C0503030203020204" pitchFamily="34" charset="0"/>
            </a:endParaRPr>
          </a:p>
          <a:p>
            <a:pPr marL="714375" lvl="2" indent="-171450" algn="l"/>
            <a:r>
              <a:rPr lang="en-US" sz="1200" dirty="0">
                <a:latin typeface="Huawei Sans" panose="020C0503030203020204" pitchFamily="34" charset="0"/>
              </a:rPr>
              <a:t>When a new IPsec tunnel needs to be established between a pair of devices, IKEv1 needs to renegotiate IKE SAs and IPsec SAs.</a:t>
            </a:r>
          </a:p>
          <a:p>
            <a:pPr marL="542925" lvl="1" indent="-238125" algn="l"/>
            <a:r>
              <a:rPr lang="en-US" sz="1400" dirty="0">
                <a:latin typeface="Huawei Sans" panose="020C0503030203020204" pitchFamily="34" charset="0"/>
              </a:rPr>
              <a:t>IKEv2</a:t>
            </a:r>
          </a:p>
          <a:p>
            <a:pPr marL="714375" lvl="2" indent="-171450" algn="l"/>
            <a:r>
              <a:rPr lang="en-US" sz="1200" dirty="0">
                <a:latin typeface="Huawei Sans" panose="020C0503030203020204" pitchFamily="34" charset="0"/>
              </a:rPr>
              <a:t>IKEv2 negotiates IKE SAs and IPsec SAs through Initial Exchanges.</a:t>
            </a:r>
          </a:p>
          <a:p>
            <a:pPr marL="714375" lvl="2" indent="-171450" algn="l"/>
            <a:r>
              <a:rPr lang="en-US" sz="1200" dirty="0">
                <a:latin typeface="Huawei Sans" panose="020C0503030203020204" pitchFamily="34" charset="0"/>
              </a:rPr>
              <a:t>When a new IPsec tunnel needs to be established between a pair of devices, IKEv2 can generate a new IPsec SA through </a:t>
            </a:r>
            <a:r>
              <a:rPr lang="en-US" sz="1200" dirty="0" err="1">
                <a:latin typeface="Huawei Sans" panose="020C0503030203020204" pitchFamily="34" charset="0"/>
              </a:rPr>
              <a:t>Create_Child_SA</a:t>
            </a:r>
            <a:r>
              <a:rPr lang="en-US" sz="1200" dirty="0">
                <a:latin typeface="Huawei Sans" panose="020C0503030203020204" pitchFamily="34" charset="0"/>
              </a:rPr>
              <a:t> Exchange, without the need to exchange IKE SAs again.</a:t>
            </a:r>
            <a:endParaRPr lang="en-US" altLang="zh-CN" sz="1200" dirty="0">
              <a:latin typeface="Huawei Sans" panose="020C0503030203020204" pitchFamily="34" charset="0"/>
            </a:endParaRPr>
          </a:p>
          <a:p>
            <a:pPr algn="l"/>
            <a:endParaRPr lang="en-US" sz="1600" dirty="0">
              <a:latin typeface="Huawei Sans" panose="020C0503030203020204" pitchFamily="34" charset="0"/>
            </a:endParaRPr>
          </a:p>
        </p:txBody>
      </p:sp>
    </p:spTree>
    <p:extLst>
      <p:ext uri="{BB962C8B-B14F-4D97-AF65-F5344CB8AC3E}">
        <p14:creationId xmlns:p14="http://schemas.microsoft.com/office/powerpoint/2010/main" val="1094133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pPr marL="447675" indent="-447675"/>
            <a:r>
              <a:rPr lang="en-US" b="1" dirty="0">
                <a:latin typeface="Huawei Sans" panose="020C0503030203020204" pitchFamily="34" charset="0"/>
              </a:rPr>
              <a:t>Basic Concepts of IPsec</a:t>
            </a:r>
            <a:endParaRPr lang="en-US" altLang="zh-CN" b="1" dirty="0">
              <a:latin typeface="Huawei Sans" panose="020C0503030203020204" pitchFamily="34" charset="0"/>
            </a:endParaRPr>
          </a:p>
          <a:p>
            <a:pPr marL="713232" lvl="1" indent="-265176">
              <a:buSzPct val="60000"/>
              <a:buFont typeface="Wingdings" panose="05000000000000000000" pitchFamily="2" charset="2"/>
              <a:buChar char="n"/>
            </a:pPr>
            <a:r>
              <a:rPr lang="en-US" dirty="0">
                <a:latin typeface="Huawei Sans" panose="020C0503030203020204" pitchFamily="34" charset="0"/>
              </a:rPr>
              <a:t>IPsec Overview</a:t>
            </a:r>
            <a:endParaRPr lang="en-US" altLang="zh-CN" dirty="0">
              <a:latin typeface="Huawei Sans" panose="020C0503030203020204" pitchFamily="34" charset="0"/>
            </a:endParaRPr>
          </a:p>
          <a:p>
            <a:pPr marL="714375" lvl="1" indent="-266700"/>
            <a:r>
              <a:rPr lang="en-US" dirty="0">
                <a:solidFill>
                  <a:schemeClr val="bg1">
                    <a:lumMod val="50000"/>
                  </a:schemeClr>
                </a:solidFill>
                <a:latin typeface="Huawei Sans" panose="020C0503030203020204" pitchFamily="34" charset="0"/>
              </a:rPr>
              <a:t>IPsec Framework</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Fundamentals</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Application Scenarios</a:t>
            </a:r>
            <a:endParaRPr lang="en-US" altLang="zh-CN" dirty="0">
              <a:solidFill>
                <a:schemeClr val="bg1">
                  <a:lumMod val="50000"/>
                </a:schemeClr>
              </a:solidFill>
              <a:latin typeface="Huawei Sans" panose="020C0503030203020204" pitchFamily="34" charset="0"/>
            </a:endParaRPr>
          </a:p>
          <a:p>
            <a:pPr marL="447675" indent="-447675"/>
            <a:r>
              <a:rPr lang="en-US" dirty="0">
                <a:solidFill>
                  <a:schemeClr val="bg1">
                    <a:lumMod val="50000"/>
                  </a:schemeClr>
                </a:solidFill>
                <a:latin typeface="Huawei Sans" panose="020C0503030203020204" pitchFamily="34" charset="0"/>
              </a:rPr>
              <a:t>IPsec Configuration</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42882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bwMode="gray"/>
        <p:txBody>
          <a:bodyPr/>
          <a:lstStyle/>
          <a:p>
            <a:pPr fontAlgn="ctr"/>
            <a:r>
              <a:rPr lang="en-US" dirty="0">
                <a:latin typeface="Huawei Sans" panose="020C0503030203020204" pitchFamily="34" charset="0"/>
              </a:rPr>
              <a:t>IPsec Background</a:t>
            </a:r>
          </a:p>
        </p:txBody>
      </p:sp>
      <p:sp>
        <p:nvSpPr>
          <p:cNvPr id="6" name="Text Placeholder 5"/>
          <p:cNvSpPr>
            <a:spLocks noGrp="1"/>
          </p:cNvSpPr>
          <p:nvPr>
            <p:ph type="body" sz="quarter" idx="10"/>
          </p:nvPr>
        </p:nvSpPr>
        <p:spPr bwMode="gray"/>
        <p:txBody>
          <a:bodyPr/>
          <a:lstStyle/>
          <a:p>
            <a:pPr algn="l"/>
            <a:r>
              <a:rPr lang="en-US" sz="1400" dirty="0">
                <a:latin typeface="Huawei Sans" panose="020C0503030203020204" pitchFamily="34" charset="0"/>
              </a:rPr>
              <a:t>Enterprise branches often need to communicate with each other. They can communicate using many methods, for example, using private lines or Internet links.</a:t>
            </a:r>
            <a:endParaRPr lang="en-US" altLang="zh-CN" sz="1400" dirty="0">
              <a:latin typeface="Huawei Sans" panose="020C0503030203020204" pitchFamily="34" charset="0"/>
            </a:endParaRPr>
          </a:p>
          <a:p>
            <a:pPr algn="l"/>
            <a:r>
              <a:rPr lang="en-US" sz="1400" dirty="0">
                <a:latin typeface="Huawei Sans" panose="020C0503030203020204" pitchFamily="34" charset="0"/>
              </a:rPr>
              <a:t>Considering costs and requirements, some enterprises choose to use Internet links for interconnection. However, data may be intercepted when being transmitted on the Internet, posing security risks.</a:t>
            </a:r>
            <a:endParaRPr lang="en-US" altLang="zh-CN" sz="1400" dirty="0">
              <a:latin typeface="Huawei Sans" panose="020C0503030203020204" pitchFamily="34" charset="0"/>
            </a:endParaRPr>
          </a:p>
          <a:p>
            <a:pPr algn="l"/>
            <a:r>
              <a:rPr lang="en-US" sz="1400" dirty="0">
                <a:latin typeface="Huawei Sans" panose="020C0503030203020204" pitchFamily="34" charset="0"/>
              </a:rPr>
              <a:t>IPsec technology encrypts data packets to secure enterprise interconnections.</a:t>
            </a:r>
          </a:p>
        </p:txBody>
      </p:sp>
      <p:sp>
        <p:nvSpPr>
          <p:cNvPr id="7" name="梯形 41"/>
          <p:cNvSpPr/>
          <p:nvPr/>
        </p:nvSpPr>
        <p:spPr bwMode="gray">
          <a:xfrm>
            <a:off x="2839980" y="4035757"/>
            <a:ext cx="6532856" cy="2120950"/>
          </a:xfrm>
          <a:prstGeom prst="trapezoid">
            <a:avLst>
              <a:gd name="adj" fmla="val 75739"/>
            </a:avLst>
          </a:prstGeom>
          <a:gradFill>
            <a:gsLst>
              <a:gs pos="0">
                <a:schemeClr val="accent1">
                  <a:lumMod val="5000"/>
                  <a:lumOff val="95000"/>
                </a:schemeClr>
              </a:gs>
              <a:gs pos="100000">
                <a:srgbClr val="94DAE2">
                  <a:alpha val="50000"/>
                </a:srgbClr>
              </a:gs>
            </a:gsLst>
            <a:lin ang="5400000" scaled="1"/>
          </a:gra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8" name="图片 31"/>
          <p:cNvPicPr>
            <a:picLocks noChangeAspect="1"/>
          </p:cNvPicPr>
          <p:nvPr/>
        </p:nvPicPr>
        <p:blipFill>
          <a:blip r:embed="rId3">
            <a:duotone>
              <a:schemeClr val="accent5">
                <a:shade val="45000"/>
                <a:satMod val="135000"/>
              </a:schemeClr>
              <a:prstClr val="white"/>
            </a:duotone>
          </a:blip>
          <a:stretch>
            <a:fillRect/>
          </a:stretch>
        </p:blipFill>
        <p:spPr bwMode="gray">
          <a:xfrm>
            <a:off x="4873613" y="4839819"/>
            <a:ext cx="466668" cy="389308"/>
          </a:xfrm>
          <a:prstGeom prst="rect">
            <a:avLst/>
          </a:prstGeom>
        </p:spPr>
      </p:pic>
      <p:pic>
        <p:nvPicPr>
          <p:cNvPr id="9" name="图片 31"/>
          <p:cNvPicPr>
            <a:picLocks noChangeAspect="1"/>
          </p:cNvPicPr>
          <p:nvPr/>
        </p:nvPicPr>
        <p:blipFill>
          <a:blip r:embed="rId3">
            <a:duotone>
              <a:schemeClr val="accent5">
                <a:shade val="45000"/>
                <a:satMod val="135000"/>
              </a:schemeClr>
              <a:prstClr val="white"/>
            </a:duotone>
          </a:blip>
          <a:stretch>
            <a:fillRect/>
          </a:stretch>
        </p:blipFill>
        <p:spPr bwMode="gray">
          <a:xfrm>
            <a:off x="4126696" y="5699830"/>
            <a:ext cx="466668" cy="389308"/>
          </a:xfrm>
          <a:prstGeom prst="rect">
            <a:avLst/>
          </a:prstGeom>
        </p:spPr>
      </p:pic>
      <p:pic>
        <p:nvPicPr>
          <p:cNvPr id="10" name="图片 25"/>
          <p:cNvPicPr>
            <a:picLocks noChangeAspect="1"/>
          </p:cNvPicPr>
          <p:nvPr/>
        </p:nvPicPr>
        <p:blipFill>
          <a:blip r:embed="rId3">
            <a:duotone>
              <a:schemeClr val="accent5">
                <a:shade val="45000"/>
                <a:satMod val="135000"/>
              </a:schemeClr>
              <a:prstClr val="white"/>
            </a:duotone>
          </a:blip>
          <a:stretch>
            <a:fillRect/>
          </a:stretch>
        </p:blipFill>
        <p:spPr bwMode="gray">
          <a:xfrm>
            <a:off x="7120160" y="5232213"/>
            <a:ext cx="466668" cy="389308"/>
          </a:xfrm>
          <a:prstGeom prst="rect">
            <a:avLst/>
          </a:prstGeom>
        </p:spPr>
      </p:pic>
      <p:pic>
        <p:nvPicPr>
          <p:cNvPr id="11" name="图片 31"/>
          <p:cNvPicPr>
            <a:picLocks noChangeAspect="1"/>
          </p:cNvPicPr>
          <p:nvPr/>
        </p:nvPicPr>
        <p:blipFill>
          <a:blip r:embed="rId3">
            <a:duotone>
              <a:schemeClr val="accent5">
                <a:shade val="45000"/>
                <a:satMod val="135000"/>
              </a:schemeClr>
              <a:prstClr val="white"/>
            </a:duotone>
          </a:blip>
          <a:stretch>
            <a:fillRect/>
          </a:stretch>
        </p:blipFill>
        <p:spPr bwMode="gray">
          <a:xfrm>
            <a:off x="6262143" y="4384707"/>
            <a:ext cx="466668" cy="389308"/>
          </a:xfrm>
          <a:prstGeom prst="rect">
            <a:avLst/>
          </a:prstGeom>
        </p:spPr>
      </p:pic>
      <p:sp>
        <p:nvSpPr>
          <p:cNvPr id="12" name="Freeform 159"/>
          <p:cNvSpPr/>
          <p:nvPr/>
        </p:nvSpPr>
        <p:spPr bwMode="gray">
          <a:xfrm flipH="1">
            <a:off x="5114003" y="5051559"/>
            <a:ext cx="1914727" cy="10008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Carrier network</a:t>
            </a:r>
          </a:p>
        </p:txBody>
      </p:sp>
      <p:pic>
        <p:nvPicPr>
          <p:cNvPr id="13" name="图片 86"/>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622288" y="5065381"/>
            <a:ext cx="391752" cy="321237"/>
          </a:xfrm>
          <a:prstGeom prst="rect">
            <a:avLst/>
          </a:prstGeom>
        </p:spPr>
      </p:pic>
      <p:pic>
        <p:nvPicPr>
          <p:cNvPr id="14" name="Picture 12" descr="E:\2016.01\1.12 扁平化图标\蓝色\AR-蓝色最新-40.png">
            <a:extLst>
              <a:ext uri="{FF2B5EF4-FFF2-40B4-BE49-F238E27FC236}">
                <a16:creationId xmlns:a16="http://schemas.microsoft.com/office/drawing/2014/main" id="{3A92A8EE-6625-41D1-B9EE-F4280D7211F3}"/>
              </a:ext>
            </a:extLst>
          </p:cNvPr>
          <p:cNvPicPr>
            <a:picLocks noChangeAspect="1" noChangeArrowheads="1"/>
          </p:cNvPicPr>
          <p:nvPr/>
        </p:nvPicPr>
        <p:blipFill>
          <a:blip r:embed="rId5" cstate="print">
            <a:duotone>
              <a:schemeClr val="accent5">
                <a:shade val="45000"/>
                <a:satMod val="135000"/>
              </a:schemeClr>
              <a:prstClr val="white"/>
            </a:duotone>
          </a:blip>
          <a:srcRect/>
          <a:stretch>
            <a:fillRect/>
          </a:stretch>
        </p:blipFill>
        <p:spPr bwMode="gray">
          <a:xfrm>
            <a:off x="5842588" y="5673984"/>
            <a:ext cx="392039" cy="320760"/>
          </a:xfrm>
          <a:prstGeom prst="rect">
            <a:avLst/>
          </a:prstGeom>
          <a:noFill/>
        </p:spPr>
      </p:pic>
      <p:pic>
        <p:nvPicPr>
          <p:cNvPr id="15" name="图片 8" descr="DSLAM-蓝.png"/>
          <p:cNvPicPr>
            <a:picLocks noChangeAspect="1"/>
          </p:cNvPicPr>
          <p:nvPr/>
        </p:nvPicPr>
        <p:blipFill>
          <a:blip r:embed="rId6" cstate="print">
            <a:duotone>
              <a:schemeClr val="accent5">
                <a:shade val="45000"/>
                <a:satMod val="135000"/>
              </a:schemeClr>
              <a:prstClr val="white"/>
            </a:duotone>
          </a:blip>
          <a:stretch>
            <a:fillRect/>
          </a:stretch>
        </p:blipFill>
        <p:spPr bwMode="gray">
          <a:xfrm>
            <a:off x="5239349" y="5673984"/>
            <a:ext cx="392042" cy="320760"/>
          </a:xfrm>
          <a:prstGeom prst="rect">
            <a:avLst/>
          </a:prstGeom>
        </p:spPr>
      </p:pic>
      <p:pic>
        <p:nvPicPr>
          <p:cNvPr id="16" name="图片 1118"/>
          <p:cNvPicPr>
            <a:picLocks noChangeAspect="1"/>
          </p:cNvPicPr>
          <p:nvPr/>
        </p:nvPicPr>
        <p:blipFill>
          <a:blip r:embed="rId7">
            <a:duotone>
              <a:schemeClr val="accent5">
                <a:shade val="45000"/>
                <a:satMod val="135000"/>
              </a:schemeClr>
              <a:prstClr val="white"/>
            </a:duotone>
          </a:blip>
          <a:stretch>
            <a:fillRect/>
          </a:stretch>
        </p:blipFill>
        <p:spPr bwMode="gray">
          <a:xfrm>
            <a:off x="6467362" y="5653492"/>
            <a:ext cx="450745" cy="361743"/>
          </a:xfrm>
          <a:prstGeom prst="rect">
            <a:avLst/>
          </a:prstGeom>
        </p:spPr>
      </p:pic>
      <p:cxnSp>
        <p:nvCxnSpPr>
          <p:cNvPr id="17" name="直接连接符 133"/>
          <p:cNvCxnSpPr>
            <a:stCxn id="9" idx="3"/>
            <a:endCxn id="12" idx="21"/>
          </p:cNvCxnSpPr>
          <p:nvPr/>
        </p:nvCxnSpPr>
        <p:spPr bwMode="gray">
          <a:xfrm flipV="1">
            <a:off x="4593364" y="5753275"/>
            <a:ext cx="520639" cy="141209"/>
          </a:xfrm>
          <a:prstGeom prst="line">
            <a:avLst/>
          </a:prstGeom>
          <a:ln w="19050"/>
        </p:spPr>
        <p:style>
          <a:lnRef idx="3">
            <a:schemeClr val="dk1"/>
          </a:lnRef>
          <a:fillRef idx="0">
            <a:schemeClr val="dk1"/>
          </a:fillRef>
          <a:effectRef idx="2">
            <a:schemeClr val="dk1"/>
          </a:effectRef>
          <a:fontRef idx="minor">
            <a:schemeClr val="tx1"/>
          </a:fontRef>
        </p:style>
      </p:cxnSp>
      <p:cxnSp>
        <p:nvCxnSpPr>
          <p:cNvPr id="18" name="直接连接符 133"/>
          <p:cNvCxnSpPr>
            <a:stCxn id="8" idx="3"/>
            <a:endCxn id="12" idx="24"/>
          </p:cNvCxnSpPr>
          <p:nvPr/>
        </p:nvCxnSpPr>
        <p:spPr bwMode="gray">
          <a:xfrm>
            <a:off x="5340281" y="5034473"/>
            <a:ext cx="60111" cy="398904"/>
          </a:xfrm>
          <a:prstGeom prst="line">
            <a:avLst/>
          </a:prstGeom>
          <a:ln w="19050"/>
        </p:spPr>
        <p:style>
          <a:lnRef idx="3">
            <a:schemeClr val="dk1"/>
          </a:lnRef>
          <a:fillRef idx="0">
            <a:schemeClr val="dk1"/>
          </a:fillRef>
          <a:effectRef idx="2">
            <a:schemeClr val="dk1"/>
          </a:effectRef>
          <a:fontRef idx="minor">
            <a:schemeClr val="tx1"/>
          </a:fontRef>
        </p:style>
      </p:cxnSp>
      <p:cxnSp>
        <p:nvCxnSpPr>
          <p:cNvPr id="19" name="直接连接符 133"/>
          <p:cNvCxnSpPr>
            <a:stCxn id="11" idx="2"/>
            <a:endCxn id="12" idx="1"/>
          </p:cNvCxnSpPr>
          <p:nvPr/>
        </p:nvCxnSpPr>
        <p:spPr bwMode="gray">
          <a:xfrm flipH="1">
            <a:off x="6199930" y="4774015"/>
            <a:ext cx="295547" cy="417603"/>
          </a:xfrm>
          <a:prstGeom prst="line">
            <a:avLst/>
          </a:prstGeom>
          <a:ln w="19050"/>
        </p:spPr>
        <p:style>
          <a:lnRef idx="3">
            <a:schemeClr val="dk1"/>
          </a:lnRef>
          <a:fillRef idx="0">
            <a:schemeClr val="dk1"/>
          </a:fillRef>
          <a:effectRef idx="2">
            <a:schemeClr val="dk1"/>
          </a:effectRef>
          <a:fontRef idx="minor">
            <a:schemeClr val="tx1"/>
          </a:fontRef>
        </p:style>
      </p:cxnSp>
      <p:pic>
        <p:nvPicPr>
          <p:cNvPr id="20" name="图片 13" descr="开放网络-蓝.png"/>
          <p:cNvPicPr>
            <a:picLocks noChangeAspect="1"/>
          </p:cNvPicPr>
          <p:nvPr/>
        </p:nvPicPr>
        <p:blipFill>
          <a:blip r:embed="rId8" cstate="print">
            <a:duotone>
              <a:schemeClr val="accent5">
                <a:shade val="45000"/>
                <a:satMod val="135000"/>
              </a:schemeClr>
              <a:prstClr val="white"/>
            </a:duotone>
          </a:blip>
          <a:stretch>
            <a:fillRect/>
          </a:stretch>
        </p:blipFill>
        <p:spPr bwMode="gray">
          <a:xfrm>
            <a:off x="6227539" y="5061779"/>
            <a:ext cx="391752" cy="320760"/>
          </a:xfrm>
          <a:prstGeom prst="rect">
            <a:avLst/>
          </a:prstGeom>
        </p:spPr>
      </p:pic>
      <p:cxnSp>
        <p:nvCxnSpPr>
          <p:cNvPr id="21" name="直接连接符 133"/>
          <p:cNvCxnSpPr>
            <a:stCxn id="10" idx="1"/>
            <a:endCxn id="12" idx="7"/>
          </p:cNvCxnSpPr>
          <p:nvPr/>
        </p:nvCxnSpPr>
        <p:spPr bwMode="gray">
          <a:xfrm flipH="1">
            <a:off x="6836585" y="5426867"/>
            <a:ext cx="283575" cy="15748"/>
          </a:xfrm>
          <a:prstGeom prst="line">
            <a:avLst/>
          </a:prstGeom>
          <a:ln w="19050"/>
        </p:spPr>
        <p:style>
          <a:lnRef idx="3">
            <a:schemeClr val="dk1"/>
          </a:lnRef>
          <a:fillRef idx="0">
            <a:schemeClr val="dk1"/>
          </a:fillRef>
          <a:effectRef idx="2">
            <a:schemeClr val="dk1"/>
          </a:effectRef>
          <a:fontRef idx="minor">
            <a:schemeClr val="tx1"/>
          </a:fontRef>
        </p:style>
      </p:cxnSp>
      <p:cxnSp>
        <p:nvCxnSpPr>
          <p:cNvPr id="22" name="直接连接符 133"/>
          <p:cNvCxnSpPr>
            <a:stCxn id="9" idx="0"/>
            <a:endCxn id="31" idx="2"/>
          </p:cNvCxnSpPr>
          <p:nvPr/>
        </p:nvCxnSpPr>
        <p:spPr bwMode="gray">
          <a:xfrm flipV="1">
            <a:off x="4360030" y="4926632"/>
            <a:ext cx="0" cy="773198"/>
          </a:xfrm>
          <a:prstGeom prst="line">
            <a:avLst/>
          </a:prstGeom>
          <a:ln w="12700">
            <a:prstDash val="dash"/>
          </a:ln>
        </p:spPr>
        <p:style>
          <a:lnRef idx="3">
            <a:schemeClr val="dk1"/>
          </a:lnRef>
          <a:fillRef idx="0">
            <a:schemeClr val="dk1"/>
          </a:fillRef>
          <a:effectRef idx="2">
            <a:schemeClr val="dk1"/>
          </a:effectRef>
          <a:fontRef idx="minor">
            <a:schemeClr val="tx1"/>
          </a:fontRef>
        </p:style>
      </p:cxnSp>
      <p:cxnSp>
        <p:nvCxnSpPr>
          <p:cNvPr id="23" name="直接连接符 133"/>
          <p:cNvCxnSpPr>
            <a:stCxn id="8" idx="0"/>
            <a:endCxn id="28" idx="2"/>
          </p:cNvCxnSpPr>
          <p:nvPr/>
        </p:nvCxnSpPr>
        <p:spPr bwMode="gray">
          <a:xfrm flipV="1">
            <a:off x="5106947" y="4066621"/>
            <a:ext cx="0" cy="773198"/>
          </a:xfrm>
          <a:prstGeom prst="line">
            <a:avLst/>
          </a:prstGeom>
          <a:ln w="12700">
            <a:prstDash val="dash"/>
          </a:ln>
        </p:spPr>
        <p:style>
          <a:lnRef idx="3">
            <a:schemeClr val="dk1"/>
          </a:lnRef>
          <a:fillRef idx="0">
            <a:schemeClr val="dk1"/>
          </a:fillRef>
          <a:effectRef idx="2">
            <a:schemeClr val="dk1"/>
          </a:effectRef>
          <a:fontRef idx="minor">
            <a:schemeClr val="tx1"/>
          </a:fontRef>
        </p:style>
      </p:cxnSp>
      <p:cxnSp>
        <p:nvCxnSpPr>
          <p:cNvPr id="24" name="直接连接符 133"/>
          <p:cNvCxnSpPr>
            <a:endCxn id="38" idx="2"/>
          </p:cNvCxnSpPr>
          <p:nvPr/>
        </p:nvCxnSpPr>
        <p:spPr bwMode="gray">
          <a:xfrm flipV="1">
            <a:off x="6495477" y="3611509"/>
            <a:ext cx="0" cy="1413651"/>
          </a:xfrm>
          <a:prstGeom prst="line">
            <a:avLst/>
          </a:prstGeom>
          <a:ln w="12700">
            <a:prstDash val="dash"/>
          </a:ln>
        </p:spPr>
        <p:style>
          <a:lnRef idx="3">
            <a:schemeClr val="dk1"/>
          </a:lnRef>
          <a:fillRef idx="0">
            <a:schemeClr val="dk1"/>
          </a:fillRef>
          <a:effectRef idx="2">
            <a:schemeClr val="dk1"/>
          </a:effectRef>
          <a:fontRef idx="minor">
            <a:schemeClr val="tx1"/>
          </a:fontRef>
        </p:style>
      </p:cxnSp>
      <p:cxnSp>
        <p:nvCxnSpPr>
          <p:cNvPr id="25" name="直接连接符 133"/>
          <p:cNvCxnSpPr>
            <a:stCxn id="10" idx="0"/>
            <a:endCxn id="34" idx="2"/>
          </p:cNvCxnSpPr>
          <p:nvPr/>
        </p:nvCxnSpPr>
        <p:spPr bwMode="gray">
          <a:xfrm flipV="1">
            <a:off x="7353494" y="4459015"/>
            <a:ext cx="0" cy="773198"/>
          </a:xfrm>
          <a:prstGeom prst="line">
            <a:avLst/>
          </a:prstGeom>
          <a:ln w="12700">
            <a:prstDash val="dash"/>
          </a:ln>
        </p:spPr>
        <p:style>
          <a:lnRef idx="3">
            <a:schemeClr val="dk1"/>
          </a:lnRef>
          <a:fillRef idx="0">
            <a:schemeClr val="dk1"/>
          </a:fillRef>
          <a:effectRef idx="2">
            <a:schemeClr val="dk1"/>
          </a:effectRef>
          <a:fontRef idx="minor">
            <a:schemeClr val="tx1"/>
          </a:fontRef>
        </p:style>
      </p:cxnSp>
      <p:sp>
        <p:nvSpPr>
          <p:cNvPr id="26" name="梯形 41"/>
          <p:cNvSpPr/>
          <p:nvPr/>
        </p:nvSpPr>
        <p:spPr bwMode="gray">
          <a:xfrm>
            <a:off x="2839980" y="2887205"/>
            <a:ext cx="6532856" cy="2197150"/>
          </a:xfrm>
          <a:prstGeom prst="trapezoid">
            <a:avLst>
              <a:gd name="adj" fmla="val 75739"/>
            </a:avLst>
          </a:prstGeom>
          <a:gradFill>
            <a:gsLst>
              <a:gs pos="0">
                <a:schemeClr val="accent1">
                  <a:lumMod val="5000"/>
                  <a:lumOff val="95000"/>
                </a:schemeClr>
              </a:gs>
              <a:gs pos="100000">
                <a:srgbClr val="94DAE2">
                  <a:alpha val="50000"/>
                </a:srgbClr>
              </a:gs>
            </a:gsLst>
            <a:lin ang="5400000" scaled="1"/>
          </a:gra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Freeform 159"/>
          <p:cNvSpPr/>
          <p:nvPr/>
        </p:nvSpPr>
        <p:spPr bwMode="gray">
          <a:xfrm flipH="1">
            <a:off x="4123787" y="3554069"/>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200" dirty="0">
                <a:solidFill>
                  <a:srgbClr val="000000"/>
                </a:solidFill>
                <a:latin typeface="Huawei Sans" panose="020C0503030203020204" pitchFamily="34" charset="0"/>
              </a:rPr>
              <a:t>Branch site</a:t>
            </a:r>
          </a:p>
        </p:txBody>
      </p:sp>
      <p:pic>
        <p:nvPicPr>
          <p:cNvPr id="28" name="图片 31"/>
          <p:cNvPicPr>
            <a:picLocks noChangeAspect="1"/>
          </p:cNvPicPr>
          <p:nvPr/>
        </p:nvPicPr>
        <p:blipFill>
          <a:blip r:embed="rId3"/>
          <a:stretch>
            <a:fillRect/>
          </a:stretch>
        </p:blipFill>
        <p:spPr bwMode="gray">
          <a:xfrm>
            <a:off x="4873613" y="3677313"/>
            <a:ext cx="466668" cy="389308"/>
          </a:xfrm>
          <a:prstGeom prst="rect">
            <a:avLst/>
          </a:prstGeom>
        </p:spPr>
      </p:pic>
      <p:pic>
        <p:nvPicPr>
          <p:cNvPr id="29" name="图片 51" descr="交换机.png"/>
          <p:cNvPicPr>
            <a:picLocks noChangeAspect="1"/>
          </p:cNvPicPr>
          <p:nvPr/>
        </p:nvPicPr>
        <p:blipFill>
          <a:blip r:embed="rId9" cstate="print"/>
          <a:stretch>
            <a:fillRect/>
          </a:stretch>
        </p:blipFill>
        <p:spPr bwMode="gray">
          <a:xfrm>
            <a:off x="4368674" y="3335999"/>
            <a:ext cx="417163" cy="341314"/>
          </a:xfrm>
          <a:prstGeom prst="rect">
            <a:avLst/>
          </a:prstGeom>
        </p:spPr>
      </p:pic>
      <p:sp>
        <p:nvSpPr>
          <p:cNvPr id="30" name="Freeform 159"/>
          <p:cNvSpPr/>
          <p:nvPr/>
        </p:nvSpPr>
        <p:spPr bwMode="gray">
          <a:xfrm flipH="1">
            <a:off x="3376870" y="4414080"/>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200" dirty="0">
                <a:solidFill>
                  <a:srgbClr val="000000"/>
                </a:solidFill>
                <a:latin typeface="Huawei Sans" panose="020C0503030203020204" pitchFamily="34" charset="0"/>
              </a:rPr>
              <a:t>Branch site</a:t>
            </a:r>
          </a:p>
        </p:txBody>
      </p:sp>
      <p:pic>
        <p:nvPicPr>
          <p:cNvPr id="31" name="图片 31"/>
          <p:cNvPicPr>
            <a:picLocks noChangeAspect="1"/>
          </p:cNvPicPr>
          <p:nvPr/>
        </p:nvPicPr>
        <p:blipFill>
          <a:blip r:embed="rId3"/>
          <a:stretch>
            <a:fillRect/>
          </a:stretch>
        </p:blipFill>
        <p:spPr bwMode="gray">
          <a:xfrm>
            <a:off x="4126696" y="4537324"/>
            <a:ext cx="466668" cy="389308"/>
          </a:xfrm>
          <a:prstGeom prst="rect">
            <a:avLst/>
          </a:prstGeom>
        </p:spPr>
      </p:pic>
      <p:pic>
        <p:nvPicPr>
          <p:cNvPr id="32" name="图片 51" descr="交换机.png"/>
          <p:cNvPicPr>
            <a:picLocks noChangeAspect="1"/>
          </p:cNvPicPr>
          <p:nvPr/>
        </p:nvPicPr>
        <p:blipFill>
          <a:blip r:embed="rId9" cstate="print"/>
          <a:stretch>
            <a:fillRect/>
          </a:stretch>
        </p:blipFill>
        <p:spPr bwMode="gray">
          <a:xfrm>
            <a:off x="3621757" y="4196010"/>
            <a:ext cx="417163" cy="341314"/>
          </a:xfrm>
          <a:prstGeom prst="rect">
            <a:avLst/>
          </a:prstGeom>
        </p:spPr>
      </p:pic>
      <p:sp>
        <p:nvSpPr>
          <p:cNvPr id="33" name="Freeform 159"/>
          <p:cNvSpPr/>
          <p:nvPr/>
        </p:nvSpPr>
        <p:spPr bwMode="gray">
          <a:xfrm flipH="1">
            <a:off x="7372739" y="3949621"/>
            <a:ext cx="1124297" cy="5877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HQ</a:t>
            </a:r>
          </a:p>
        </p:txBody>
      </p:sp>
      <p:pic>
        <p:nvPicPr>
          <p:cNvPr id="34" name="图片 25"/>
          <p:cNvPicPr>
            <a:picLocks noChangeAspect="1"/>
          </p:cNvPicPr>
          <p:nvPr/>
        </p:nvPicPr>
        <p:blipFill>
          <a:blip r:embed="rId3"/>
          <a:stretch>
            <a:fillRect/>
          </a:stretch>
        </p:blipFill>
        <p:spPr bwMode="gray">
          <a:xfrm>
            <a:off x="7120160" y="4069707"/>
            <a:ext cx="466668" cy="389308"/>
          </a:xfrm>
          <a:prstGeom prst="rect">
            <a:avLst/>
          </a:prstGeom>
        </p:spPr>
      </p:pic>
      <p:pic>
        <p:nvPicPr>
          <p:cNvPr id="35" name="图片 67"/>
          <p:cNvPicPr>
            <a:picLocks/>
          </p:cNvPicPr>
          <p:nvPr/>
        </p:nvPicPr>
        <p:blipFill>
          <a:blip r:embed="rId10" cstate="print">
            <a:extLst>
              <a:ext uri="{28A0092B-C50C-407E-A947-70E740481C1C}">
                <a14:useLocalDpi xmlns:a14="http://schemas.microsoft.com/office/drawing/2010/main" val="0"/>
              </a:ext>
            </a:extLst>
          </a:blip>
          <a:stretch>
            <a:fillRect/>
          </a:stretch>
        </p:blipFill>
        <p:spPr bwMode="gray">
          <a:xfrm>
            <a:off x="8288454" y="4234082"/>
            <a:ext cx="417163" cy="342074"/>
          </a:xfrm>
          <a:prstGeom prst="rect">
            <a:avLst/>
          </a:prstGeom>
        </p:spPr>
      </p:pic>
      <p:pic>
        <p:nvPicPr>
          <p:cNvPr id="36" name="图片 14" descr="交换机.png"/>
          <p:cNvPicPr>
            <a:picLocks noChangeAspect="1"/>
          </p:cNvPicPr>
          <p:nvPr/>
        </p:nvPicPr>
        <p:blipFill>
          <a:blip r:embed="rId11" cstate="print"/>
          <a:stretch>
            <a:fillRect/>
          </a:stretch>
        </p:blipFill>
        <p:spPr bwMode="gray">
          <a:xfrm>
            <a:off x="8010149" y="3769903"/>
            <a:ext cx="420077" cy="343698"/>
          </a:xfrm>
          <a:prstGeom prst="rect">
            <a:avLst/>
          </a:prstGeom>
        </p:spPr>
      </p:pic>
      <p:sp>
        <p:nvSpPr>
          <p:cNvPr id="37" name="Freeform 159"/>
          <p:cNvSpPr/>
          <p:nvPr/>
        </p:nvSpPr>
        <p:spPr bwMode="gray">
          <a:xfrm flipH="1">
            <a:off x="5512317" y="3098957"/>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200" dirty="0">
                <a:solidFill>
                  <a:srgbClr val="000000"/>
                </a:solidFill>
                <a:latin typeface="Huawei Sans" panose="020C0503030203020204" pitchFamily="34" charset="0"/>
              </a:rPr>
              <a:t>Branch site</a:t>
            </a:r>
          </a:p>
        </p:txBody>
      </p:sp>
      <p:pic>
        <p:nvPicPr>
          <p:cNvPr id="38" name="图片 31"/>
          <p:cNvPicPr>
            <a:picLocks noChangeAspect="1"/>
          </p:cNvPicPr>
          <p:nvPr/>
        </p:nvPicPr>
        <p:blipFill>
          <a:blip r:embed="rId3"/>
          <a:stretch>
            <a:fillRect/>
          </a:stretch>
        </p:blipFill>
        <p:spPr bwMode="gray">
          <a:xfrm>
            <a:off x="6262143" y="3222201"/>
            <a:ext cx="466668" cy="389308"/>
          </a:xfrm>
          <a:prstGeom prst="rect">
            <a:avLst/>
          </a:prstGeom>
        </p:spPr>
      </p:pic>
      <p:pic>
        <p:nvPicPr>
          <p:cNvPr id="39" name="图片 51" descr="交换机.png"/>
          <p:cNvPicPr>
            <a:picLocks noChangeAspect="1"/>
          </p:cNvPicPr>
          <p:nvPr/>
        </p:nvPicPr>
        <p:blipFill>
          <a:blip r:embed="rId9" cstate="print"/>
          <a:stretch>
            <a:fillRect/>
          </a:stretch>
        </p:blipFill>
        <p:spPr bwMode="gray">
          <a:xfrm>
            <a:off x="5757204" y="2880887"/>
            <a:ext cx="417163" cy="341314"/>
          </a:xfrm>
          <a:prstGeom prst="rect">
            <a:avLst/>
          </a:prstGeom>
        </p:spPr>
      </p:pic>
      <p:cxnSp>
        <p:nvCxnSpPr>
          <p:cNvPr id="40" name="直接连接符 133"/>
          <p:cNvCxnSpPr>
            <a:stCxn id="31" idx="3"/>
            <a:endCxn id="34" idx="1"/>
          </p:cNvCxnSpPr>
          <p:nvPr/>
        </p:nvCxnSpPr>
        <p:spPr bwMode="gray">
          <a:xfrm flipV="1">
            <a:off x="4593364" y="4264361"/>
            <a:ext cx="2526796" cy="467617"/>
          </a:xfrm>
          <a:prstGeom prst="line">
            <a:avLst/>
          </a:prstGeom>
          <a:ln w="19050">
            <a:solidFill>
              <a:srgbClr val="7F7F7F"/>
            </a:solidFill>
          </a:ln>
        </p:spPr>
        <p:style>
          <a:lnRef idx="3">
            <a:schemeClr val="dk1"/>
          </a:lnRef>
          <a:fillRef idx="0">
            <a:schemeClr val="dk1"/>
          </a:fillRef>
          <a:effectRef idx="2">
            <a:schemeClr val="dk1"/>
          </a:effectRef>
          <a:fontRef idx="minor">
            <a:schemeClr val="tx1"/>
          </a:fontRef>
        </p:style>
      </p:cxnSp>
      <p:cxnSp>
        <p:nvCxnSpPr>
          <p:cNvPr id="41" name="直接连接符 133"/>
          <p:cNvCxnSpPr>
            <a:stCxn id="28" idx="3"/>
            <a:endCxn id="34" idx="1"/>
          </p:cNvCxnSpPr>
          <p:nvPr/>
        </p:nvCxnSpPr>
        <p:spPr bwMode="gray">
          <a:xfrm>
            <a:off x="5340281" y="3871967"/>
            <a:ext cx="1779879" cy="392394"/>
          </a:xfrm>
          <a:prstGeom prst="line">
            <a:avLst/>
          </a:prstGeom>
          <a:ln w="19050">
            <a:solidFill>
              <a:srgbClr val="7F7F7F"/>
            </a:solidFill>
          </a:ln>
        </p:spPr>
        <p:style>
          <a:lnRef idx="3">
            <a:schemeClr val="dk1"/>
          </a:lnRef>
          <a:fillRef idx="0">
            <a:schemeClr val="dk1"/>
          </a:fillRef>
          <a:effectRef idx="2">
            <a:schemeClr val="dk1"/>
          </a:effectRef>
          <a:fontRef idx="minor">
            <a:schemeClr val="tx1"/>
          </a:fontRef>
        </p:style>
      </p:cxnSp>
      <p:cxnSp>
        <p:nvCxnSpPr>
          <p:cNvPr id="42" name="直接连接符 133"/>
          <p:cNvCxnSpPr>
            <a:stCxn id="38" idx="2"/>
            <a:endCxn id="34" idx="1"/>
          </p:cNvCxnSpPr>
          <p:nvPr/>
        </p:nvCxnSpPr>
        <p:spPr bwMode="gray">
          <a:xfrm>
            <a:off x="6495477" y="3611509"/>
            <a:ext cx="624683" cy="652852"/>
          </a:xfrm>
          <a:prstGeom prst="line">
            <a:avLst/>
          </a:prstGeom>
          <a:ln w="19050">
            <a:solidFill>
              <a:srgbClr val="7F7F7F"/>
            </a:solidFill>
          </a:ln>
        </p:spPr>
        <p:style>
          <a:lnRef idx="3">
            <a:schemeClr val="dk1"/>
          </a:lnRef>
          <a:fillRef idx="0">
            <a:schemeClr val="dk1"/>
          </a:fillRef>
          <a:effectRef idx="2">
            <a:schemeClr val="dk1"/>
          </a:effectRef>
          <a:fontRef idx="minor">
            <a:schemeClr val="tx1"/>
          </a:fontRef>
        </p:style>
      </p:cxnSp>
      <p:sp>
        <p:nvSpPr>
          <p:cNvPr id="43" name="TextBox 42"/>
          <p:cNvSpPr txBox="1"/>
          <p:nvPr/>
        </p:nvSpPr>
        <p:spPr bwMode="gray">
          <a:xfrm>
            <a:off x="7011599" y="4645583"/>
            <a:ext cx="2457998" cy="523220"/>
          </a:xfrm>
          <a:prstGeom prst="rect">
            <a:avLst/>
          </a:prstGeom>
          <a:noFill/>
        </p:spPr>
        <p:txBody>
          <a:bodyPr wrap="square" rtlCol="0">
            <a:spAutoFit/>
          </a:bodyPr>
          <a:lstStyle/>
          <a:p>
            <a:pPr algn="ctr" fontAlgn="ctr"/>
            <a:r>
              <a:rPr lang="en-US" sz="1400" b="1" dirty="0">
                <a:latin typeface="Huawei Sans" panose="020C0503030203020204" pitchFamily="34" charset="0"/>
              </a:rPr>
              <a:t>Enterprise WAN interconnection</a:t>
            </a:r>
          </a:p>
        </p:txBody>
      </p:sp>
      <p:sp>
        <p:nvSpPr>
          <p:cNvPr id="44" name="TextBox 43"/>
          <p:cNvSpPr txBox="1"/>
          <p:nvPr/>
        </p:nvSpPr>
        <p:spPr bwMode="gray">
          <a:xfrm>
            <a:off x="8018196" y="5838241"/>
            <a:ext cx="614271" cy="307777"/>
          </a:xfrm>
          <a:prstGeom prst="rect">
            <a:avLst/>
          </a:prstGeom>
          <a:noFill/>
        </p:spPr>
        <p:txBody>
          <a:bodyPr wrap="none" rtlCol="0">
            <a:spAutoFit/>
          </a:bodyPr>
          <a:lstStyle/>
          <a:p>
            <a:pPr fontAlgn="ctr"/>
            <a:r>
              <a:rPr lang="en-US" sz="1400" dirty="0">
                <a:solidFill>
                  <a:schemeClr val="bg1">
                    <a:lumMod val="50000"/>
                  </a:schemeClr>
                </a:solidFill>
                <a:latin typeface="Huawei Sans" panose="020C0503030203020204" pitchFamily="34" charset="0"/>
              </a:rPr>
              <a:t>WAN</a:t>
            </a:r>
          </a:p>
        </p:txBody>
      </p:sp>
      <p:grpSp>
        <p:nvGrpSpPr>
          <p:cNvPr id="49" name="Group 48"/>
          <p:cNvGrpSpPr/>
          <p:nvPr/>
        </p:nvGrpSpPr>
        <p:grpSpPr bwMode="gray">
          <a:xfrm rot="20979076">
            <a:off x="4601486" y="4370454"/>
            <a:ext cx="2463605" cy="246221"/>
            <a:chOff x="6750476" y="4308824"/>
            <a:chExt cx="2463605" cy="246221"/>
          </a:xfrm>
        </p:grpSpPr>
        <p:sp>
          <p:nvSpPr>
            <p:cNvPr id="47" name="Can 41"/>
            <p:cNvSpPr/>
            <p:nvPr/>
          </p:nvSpPr>
          <p:spPr bwMode="gray">
            <a:xfrm rot="5400000">
              <a:off x="7907362" y="3212142"/>
              <a:ext cx="149834" cy="2463605"/>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TextBox 47"/>
            <p:cNvSpPr txBox="1"/>
            <p:nvPr/>
          </p:nvSpPr>
          <p:spPr bwMode="gray">
            <a:xfrm flipH="1">
              <a:off x="7426652" y="4308824"/>
              <a:ext cx="997366" cy="246221"/>
            </a:xfrm>
            <a:prstGeom prst="rect">
              <a:avLst/>
            </a:prstGeom>
            <a:noFill/>
          </p:spPr>
          <p:txBody>
            <a:bodyPr wrap="square" rtlCol="0">
              <a:spAutoFit/>
            </a:bodyPr>
            <a:lstStyle/>
            <a:p>
              <a:pPr algn="ctr" fontAlgn="ctr"/>
              <a:r>
                <a:rPr lang="en-US" sz="1000" dirty="0">
                  <a:latin typeface="Huawei Sans" panose="020C0503030203020204" pitchFamily="34" charset="0"/>
                </a:rPr>
                <a:t>IPsec tunnel</a:t>
              </a:r>
            </a:p>
          </p:txBody>
        </p:sp>
      </p:grpSp>
      <p:grpSp>
        <p:nvGrpSpPr>
          <p:cNvPr id="50" name="Group 49"/>
          <p:cNvGrpSpPr/>
          <p:nvPr/>
        </p:nvGrpSpPr>
        <p:grpSpPr bwMode="gray">
          <a:xfrm rot="770181">
            <a:off x="5359229" y="3918608"/>
            <a:ext cx="1691654" cy="246221"/>
            <a:chOff x="7456429" y="4315366"/>
            <a:chExt cx="1691654" cy="246221"/>
          </a:xfrm>
        </p:grpSpPr>
        <p:sp>
          <p:nvSpPr>
            <p:cNvPr id="51" name="Can 41"/>
            <p:cNvSpPr/>
            <p:nvPr/>
          </p:nvSpPr>
          <p:spPr bwMode="gray">
            <a:xfrm rot="5400000">
              <a:off x="8227339" y="3598118"/>
              <a:ext cx="149834" cy="1691654"/>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51"/>
            <p:cNvSpPr txBox="1"/>
            <p:nvPr/>
          </p:nvSpPr>
          <p:spPr bwMode="gray">
            <a:xfrm flipH="1">
              <a:off x="7818109" y="4315366"/>
              <a:ext cx="925524" cy="246221"/>
            </a:xfrm>
            <a:prstGeom prst="rect">
              <a:avLst/>
            </a:prstGeom>
            <a:noFill/>
          </p:spPr>
          <p:txBody>
            <a:bodyPr wrap="square" rtlCol="0">
              <a:spAutoFit/>
            </a:bodyPr>
            <a:lstStyle/>
            <a:p>
              <a:pPr algn="ctr" fontAlgn="ctr"/>
              <a:r>
                <a:rPr lang="en-US" sz="1000" dirty="0">
                  <a:latin typeface="Huawei Sans" panose="020C0503030203020204" pitchFamily="34" charset="0"/>
                </a:rPr>
                <a:t>IPsec tunnel</a:t>
              </a:r>
            </a:p>
          </p:txBody>
        </p:sp>
      </p:grpSp>
      <p:grpSp>
        <p:nvGrpSpPr>
          <p:cNvPr id="53" name="Group 52"/>
          <p:cNvGrpSpPr/>
          <p:nvPr/>
        </p:nvGrpSpPr>
        <p:grpSpPr bwMode="gray">
          <a:xfrm rot="2721740">
            <a:off x="6331643" y="3770322"/>
            <a:ext cx="924610" cy="246221"/>
            <a:chOff x="8260981" y="4313897"/>
            <a:chExt cx="924610" cy="246221"/>
          </a:xfrm>
        </p:grpSpPr>
        <p:sp>
          <p:nvSpPr>
            <p:cNvPr id="54" name="Can 41"/>
            <p:cNvSpPr/>
            <p:nvPr/>
          </p:nvSpPr>
          <p:spPr bwMode="gray">
            <a:xfrm rot="5400000">
              <a:off x="8663000" y="4033778"/>
              <a:ext cx="149834" cy="820331"/>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54"/>
            <p:cNvSpPr txBox="1"/>
            <p:nvPr/>
          </p:nvSpPr>
          <p:spPr bwMode="gray">
            <a:xfrm flipH="1">
              <a:off x="8260981" y="4313897"/>
              <a:ext cx="924610" cy="246221"/>
            </a:xfrm>
            <a:prstGeom prst="rect">
              <a:avLst/>
            </a:prstGeom>
            <a:noFill/>
          </p:spPr>
          <p:txBody>
            <a:bodyPr wrap="square" rtlCol="0">
              <a:spAutoFit/>
            </a:bodyPr>
            <a:lstStyle/>
            <a:p>
              <a:pPr algn="ctr" fontAlgn="ctr"/>
              <a:r>
                <a:rPr lang="en-US" sz="1000" dirty="0">
                  <a:latin typeface="Huawei Sans" panose="020C0503030203020204" pitchFamily="34" charset="0"/>
                </a:rPr>
                <a:t>IPsec tunnel</a:t>
              </a:r>
            </a:p>
          </p:txBody>
        </p:sp>
      </p:grpSp>
    </p:spTree>
    <p:extLst>
      <p:ext uri="{BB962C8B-B14F-4D97-AF65-F5344CB8AC3E}">
        <p14:creationId xmlns:p14="http://schemas.microsoft.com/office/powerpoint/2010/main" val="48966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圆角矩形 75"/>
          <p:cNvSpPr/>
          <p:nvPr/>
        </p:nvSpPr>
        <p:spPr bwMode="gray">
          <a:xfrm>
            <a:off x="1415480" y="3269287"/>
            <a:ext cx="9577064" cy="281921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On the live network, GRE over IPsec technology is typically used for interconnection between branch sites. IPsec technology ensures secure data transmission, and GRE technology ensures interconnection between enterprise intranets.</a:t>
            </a:r>
          </a:p>
        </p:txBody>
      </p:sp>
      <p:sp>
        <p:nvSpPr>
          <p:cNvPr id="52226" name="Rectangle 2"/>
          <p:cNvSpPr>
            <a:spLocks noGrp="1" noChangeArrowheads="1"/>
          </p:cNvSpPr>
          <p:nvPr>
            <p:ph type="title"/>
          </p:nvPr>
        </p:nvSpPr>
        <p:spPr bwMode="gray"/>
        <p:txBody>
          <a:bodyPr/>
          <a:lstStyle/>
          <a:p>
            <a:pPr eaLnBrk="1" fontAlgn="ctr" hangingPunct="1"/>
            <a:r>
              <a:rPr lang="en-US" dirty="0">
                <a:latin typeface="Huawei Sans" panose="020C0503030203020204" pitchFamily="34" charset="0"/>
              </a:rPr>
              <a:t>IPsec Overview</a:t>
            </a:r>
            <a:endParaRPr lang="en-US" altLang="zh-CN" dirty="0">
              <a:latin typeface="Huawei Sans" panose="020C0503030203020204" pitchFamily="34" charset="0"/>
            </a:endParaRPr>
          </a:p>
        </p:txBody>
      </p:sp>
      <p:sp>
        <p:nvSpPr>
          <p:cNvPr id="2" name="Text Placeholder 1"/>
          <p:cNvSpPr>
            <a:spLocks noGrp="1"/>
          </p:cNvSpPr>
          <p:nvPr>
            <p:ph type="body" sz="quarter" idx="10"/>
          </p:nvPr>
        </p:nvSpPr>
        <p:spPr bwMode="gray"/>
        <p:txBody>
          <a:bodyPr/>
          <a:lstStyle/>
          <a:p>
            <a:pPr algn="l"/>
            <a:r>
              <a:rPr lang="en-US" sz="1400" dirty="0">
                <a:latin typeface="Huawei Sans" panose="020C0503030203020204" pitchFamily="34" charset="0"/>
              </a:rPr>
              <a:t>The IPsec protocol suite is a series of security protocols developed by the Internet Engineering Task Force (IETF). It provides a cryptology-based, interoperable, and high-quality security protection mechanism for end-to-end IP packet exchange.</a:t>
            </a:r>
            <a:endParaRPr lang="en-US" altLang="zh-CN" sz="1400" dirty="0">
              <a:latin typeface="Huawei Sans" panose="020C0503030203020204" pitchFamily="34" charset="0"/>
            </a:endParaRPr>
          </a:p>
          <a:p>
            <a:pPr algn="l"/>
            <a:r>
              <a:rPr lang="en-US" sz="1400" dirty="0">
                <a:latin typeface="Huawei Sans" panose="020C0503030203020204" pitchFamily="34" charset="0"/>
              </a:rPr>
              <a:t>IPsec encrypts and authenticates data to ensure secure data transmission on the Internet.</a:t>
            </a:r>
            <a:endParaRPr lang="en-US" altLang="zh-CN" sz="1400" dirty="0">
              <a:latin typeface="Huawei Sans" panose="020C0503030203020204" pitchFamily="34" charset="0"/>
            </a:endParaRPr>
          </a:p>
          <a:p>
            <a:pPr algn="l"/>
            <a:r>
              <a:rPr lang="en-US" sz="1400" dirty="0">
                <a:latin typeface="Huawei Sans" panose="020C0503030203020204" pitchFamily="34" charset="0"/>
              </a:rPr>
              <a:t>IPsec VPN technology can be used with multiple VPN technologies to provide flexible and secure enterprise interconnections.</a:t>
            </a:r>
          </a:p>
        </p:txBody>
      </p:sp>
      <p:cxnSp>
        <p:nvCxnSpPr>
          <p:cNvPr id="6" name="直接连接符 5"/>
          <p:cNvCxnSpPr/>
          <p:nvPr/>
        </p:nvCxnSpPr>
        <p:spPr bwMode="gray">
          <a:xfrm>
            <a:off x="8570329" y="4298024"/>
            <a:ext cx="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0" name="Text Box 26"/>
          <p:cNvSpPr txBox="1">
            <a:spLocks noChangeArrowheads="1"/>
          </p:cNvSpPr>
          <p:nvPr/>
        </p:nvSpPr>
        <p:spPr bwMode="gray">
          <a:xfrm>
            <a:off x="3069327" y="4464799"/>
            <a:ext cx="897896" cy="430823"/>
          </a:xfrm>
          <a:prstGeom prst="rect">
            <a:avLst/>
          </a:prstGeom>
          <a:noFill/>
          <a:ln w="9525">
            <a:noFill/>
            <a:miter lim="800000"/>
            <a:headEnd/>
            <a:tailEnd/>
          </a:ln>
        </p:spPr>
        <p:txBody>
          <a:bodyPr wrap="square" lIns="91379" tIns="45688" rIns="91379" bIns="45688">
            <a:spAutoFit/>
          </a:bodyPr>
          <a:lstStyle/>
          <a:p>
            <a:pPr algn="ctr" eaLnBrk="1" fontAlgn="ctr" hangingPunct="1"/>
            <a:r>
              <a:rPr lang="en-US" sz="1050" dirty="0">
                <a:latin typeface="Huawei Sans" panose="020C0503030203020204" pitchFamily="34" charset="0"/>
              </a:rPr>
              <a:t>Enterprise egress</a:t>
            </a:r>
          </a:p>
        </p:txBody>
      </p:sp>
      <p:sp>
        <p:nvSpPr>
          <p:cNvPr id="17" name="Right Arrow 16"/>
          <p:cNvSpPr/>
          <p:nvPr/>
        </p:nvSpPr>
        <p:spPr bwMode="gray">
          <a:xfrm>
            <a:off x="5432163" y="4206120"/>
            <a:ext cx="664413" cy="550247"/>
          </a:xfrm>
          <a:prstGeom prst="rightArrow">
            <a:avLst/>
          </a:prstGeom>
        </p:spPr>
        <p:txBody>
          <a:bodyPr wrap="none" rtlCol="0" anchor="ctr">
            <a:spAutoFit/>
          </a:bodyPr>
          <a:lstStyle/>
          <a:p>
            <a:pPr marL="342900" indent="-342900" algn="ctr" fontAlgn="ctr">
              <a:buFont typeface="+mj-lt"/>
              <a:buAutoNum type="arabicPeriod"/>
            </a:pPr>
            <a:endParaRPr lang="en-US" altLang="zh-CN" sz="1200" dirty="0">
              <a:latin typeface="Huawei Sans" panose="020C0503030203020204" pitchFamily="34" charset="0"/>
              <a:ea typeface="+mn-ea"/>
              <a:cs typeface="Courier New" panose="02070309020205020404" pitchFamily="49" charset="0"/>
            </a:endParaRPr>
          </a:p>
        </p:txBody>
      </p:sp>
      <p:sp>
        <p:nvSpPr>
          <p:cNvPr id="35" name="Freeform 159"/>
          <p:cNvSpPr/>
          <p:nvPr/>
        </p:nvSpPr>
        <p:spPr bwMode="gray">
          <a:xfrm flipH="1">
            <a:off x="8330864" y="3775792"/>
            <a:ext cx="1383886" cy="7233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252000" rtlCol="0" anchor="ctr">
            <a:noAutofit/>
          </a:bodyPr>
          <a:lstStyle/>
          <a:p>
            <a:pPr algn="ctr" fontAlgn="ctr"/>
            <a:r>
              <a:rPr lang="en-US" sz="1050" dirty="0">
                <a:solidFill>
                  <a:schemeClr val="tx1"/>
                </a:solidFill>
                <a:latin typeface="Huawei Sans" panose="020C0503030203020204" pitchFamily="34" charset="0"/>
              </a:rPr>
              <a:t>HQ</a:t>
            </a:r>
          </a:p>
        </p:txBody>
      </p:sp>
      <p:sp>
        <p:nvSpPr>
          <p:cNvPr id="36" name="Freeform 159"/>
          <p:cNvSpPr/>
          <p:nvPr/>
        </p:nvSpPr>
        <p:spPr bwMode="gray">
          <a:xfrm flipH="1">
            <a:off x="2063552" y="3775792"/>
            <a:ext cx="1383886" cy="7233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252000" rtlCol="0" anchor="ctr">
            <a:noAutofit/>
          </a:bodyPr>
          <a:lstStyle/>
          <a:p>
            <a:pPr algn="ctr" fontAlgn="ctr"/>
            <a:r>
              <a:rPr lang="en-US" sz="1050" dirty="0">
                <a:solidFill>
                  <a:schemeClr val="tx1"/>
                </a:solidFill>
                <a:latin typeface="Huawei Sans" panose="020C0503030203020204" pitchFamily="34" charset="0"/>
              </a:rPr>
              <a:t>Enterprise branch</a:t>
            </a:r>
          </a:p>
        </p:txBody>
      </p:sp>
      <p:pic>
        <p:nvPicPr>
          <p:cNvPr id="32" name="Picture 12" descr="E:\2016.01\1.12 扁平化图标\蓝色\AR-蓝色最新-40.png"/>
          <p:cNvPicPr>
            <a:picLocks noChangeAspect="1" noChangeArrowheads="1"/>
          </p:cNvPicPr>
          <p:nvPr/>
        </p:nvPicPr>
        <p:blipFill>
          <a:blip r:embed="rId3" cstate="print"/>
          <a:srcRect/>
          <a:stretch>
            <a:fillRect/>
          </a:stretch>
        </p:blipFill>
        <p:spPr bwMode="gray">
          <a:xfrm>
            <a:off x="3336540" y="4051803"/>
            <a:ext cx="540000" cy="441818"/>
          </a:xfrm>
          <a:prstGeom prst="rect">
            <a:avLst/>
          </a:prstGeom>
          <a:noFill/>
        </p:spPr>
      </p:pic>
      <p:pic>
        <p:nvPicPr>
          <p:cNvPr id="34" name="Picture 12" descr="E:\2016.01\1.12 扁平化图标\蓝色\AR-蓝色最新-40.png"/>
          <p:cNvPicPr>
            <a:picLocks noChangeAspect="1" noChangeArrowheads="1"/>
          </p:cNvPicPr>
          <p:nvPr/>
        </p:nvPicPr>
        <p:blipFill>
          <a:blip r:embed="rId3" cstate="print"/>
          <a:srcRect/>
          <a:stretch>
            <a:fillRect/>
          </a:stretch>
        </p:blipFill>
        <p:spPr bwMode="gray">
          <a:xfrm>
            <a:off x="7932324" y="4051803"/>
            <a:ext cx="540000" cy="441818"/>
          </a:xfrm>
          <a:prstGeom prst="rect">
            <a:avLst/>
          </a:prstGeom>
          <a:noFill/>
        </p:spPr>
      </p:pic>
      <p:cxnSp>
        <p:nvCxnSpPr>
          <p:cNvPr id="37" name="Straight Connector 36"/>
          <p:cNvCxnSpPr>
            <a:stCxn id="32" idx="3"/>
          </p:cNvCxnSpPr>
          <p:nvPr/>
        </p:nvCxnSpPr>
        <p:spPr bwMode="gray">
          <a:xfrm>
            <a:off x="3876540" y="4272712"/>
            <a:ext cx="339264"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40" name="Straight Connector 39"/>
          <p:cNvCxnSpPr>
            <a:endCxn id="34" idx="1"/>
          </p:cNvCxnSpPr>
          <p:nvPr/>
        </p:nvCxnSpPr>
        <p:spPr bwMode="gray">
          <a:xfrm>
            <a:off x="7593060" y="4272712"/>
            <a:ext cx="339264"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30" name="Freeform 159"/>
          <p:cNvSpPr/>
          <p:nvPr/>
        </p:nvSpPr>
        <p:spPr bwMode="gray">
          <a:xfrm flipH="1">
            <a:off x="4937056" y="3519076"/>
            <a:ext cx="1914727" cy="10008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050" dirty="0">
                <a:solidFill>
                  <a:schemeClr val="tx1"/>
                </a:solidFill>
                <a:latin typeface="Huawei Sans" panose="020C0503030203020204" pitchFamily="34" charset="0"/>
              </a:rPr>
              <a:t>Carrier network</a:t>
            </a:r>
          </a:p>
        </p:txBody>
      </p:sp>
      <p:sp>
        <p:nvSpPr>
          <p:cNvPr id="44" name="Text Box 26"/>
          <p:cNvSpPr txBox="1">
            <a:spLocks noChangeArrowheads="1"/>
          </p:cNvSpPr>
          <p:nvPr/>
        </p:nvSpPr>
        <p:spPr bwMode="gray">
          <a:xfrm>
            <a:off x="7711618" y="4464799"/>
            <a:ext cx="1146034" cy="415434"/>
          </a:xfrm>
          <a:prstGeom prst="rect">
            <a:avLst/>
          </a:prstGeom>
          <a:noFill/>
          <a:ln w="9525">
            <a:noFill/>
            <a:miter lim="800000"/>
            <a:headEnd/>
            <a:tailEnd/>
          </a:ln>
        </p:spPr>
        <p:txBody>
          <a:bodyPr wrap="square" lIns="91379" tIns="45688" rIns="91379" bIns="45688">
            <a:spAutoFit/>
          </a:bodyPr>
          <a:lstStyle/>
          <a:p>
            <a:pPr algn="ctr" eaLnBrk="1" fontAlgn="ctr" hangingPunct="1"/>
            <a:r>
              <a:rPr lang="en-US" sz="1050" dirty="0">
                <a:latin typeface="Huawei Sans" panose="020C0503030203020204" pitchFamily="34" charset="0"/>
              </a:rPr>
              <a:t>Enterprise egress</a:t>
            </a:r>
          </a:p>
        </p:txBody>
      </p:sp>
      <p:sp>
        <p:nvSpPr>
          <p:cNvPr id="46" name="Rectangular Callout 45"/>
          <p:cNvSpPr/>
          <p:nvPr/>
        </p:nvSpPr>
        <p:spPr bwMode="gray">
          <a:xfrm>
            <a:off x="7975582" y="3467841"/>
            <a:ext cx="1082693" cy="482918"/>
          </a:xfrm>
          <a:prstGeom prst="wedgeRectCallout">
            <a:avLst>
              <a:gd name="adj1" fmla="val -30460"/>
              <a:gd name="adj2" fmla="val 7837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Data encryption and authentication</a:t>
            </a:r>
          </a:p>
        </p:txBody>
      </p:sp>
      <p:sp>
        <p:nvSpPr>
          <p:cNvPr id="47" name="Rectangular Callout 46"/>
          <p:cNvSpPr/>
          <p:nvPr/>
        </p:nvSpPr>
        <p:spPr bwMode="gray">
          <a:xfrm>
            <a:off x="2883265" y="3481564"/>
            <a:ext cx="1094402" cy="482918"/>
          </a:xfrm>
          <a:prstGeom prst="wedgeRectCallout">
            <a:avLst>
              <a:gd name="adj1" fmla="val 14308"/>
              <a:gd name="adj2" fmla="val 76401"/>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Data encryption and authentication</a:t>
            </a:r>
          </a:p>
        </p:txBody>
      </p:sp>
      <p:pic>
        <p:nvPicPr>
          <p:cNvPr id="33"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100359" y="3593504"/>
            <a:ext cx="540000" cy="442800"/>
          </a:xfrm>
          <a:prstGeom prst="rect">
            <a:avLst/>
          </a:prstGeom>
        </p:spPr>
      </p:pic>
      <p:pic>
        <p:nvPicPr>
          <p:cNvPr id="49"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9192404" y="3593504"/>
            <a:ext cx="540000" cy="442800"/>
          </a:xfrm>
          <a:prstGeom prst="rect">
            <a:avLst/>
          </a:prstGeom>
        </p:spPr>
      </p:pic>
      <p:sp>
        <p:nvSpPr>
          <p:cNvPr id="10" name="Freeform 9"/>
          <p:cNvSpPr/>
          <p:nvPr/>
        </p:nvSpPr>
        <p:spPr bwMode="gray">
          <a:xfrm>
            <a:off x="2661762" y="3882607"/>
            <a:ext cx="1191100" cy="376780"/>
          </a:xfrm>
          <a:custGeom>
            <a:avLst/>
            <a:gdLst>
              <a:gd name="connsiteX0" fmla="*/ 0 w 1123950"/>
              <a:gd name="connsiteY0" fmla="*/ 0 h 361950"/>
              <a:gd name="connsiteX1" fmla="*/ 266700 w 1123950"/>
              <a:gd name="connsiteY1" fmla="*/ 219075 h 361950"/>
              <a:gd name="connsiteX2" fmla="*/ 1123950 w 1123950"/>
              <a:gd name="connsiteY2" fmla="*/ 361950 h 361950"/>
            </a:gdLst>
            <a:ahLst/>
            <a:cxnLst>
              <a:cxn ang="0">
                <a:pos x="connsiteX0" y="connsiteY0"/>
              </a:cxn>
              <a:cxn ang="0">
                <a:pos x="connsiteX1" y="connsiteY1"/>
              </a:cxn>
              <a:cxn ang="0">
                <a:pos x="connsiteX2" y="connsiteY2"/>
              </a:cxn>
            </a:cxnLst>
            <a:rect l="l" t="t" r="r" b="b"/>
            <a:pathLst>
              <a:path w="1123950" h="361950">
                <a:moveTo>
                  <a:pt x="0" y="0"/>
                </a:moveTo>
                <a:cubicBezTo>
                  <a:pt x="39687" y="79375"/>
                  <a:pt x="79375" y="158750"/>
                  <a:pt x="266700" y="219075"/>
                </a:cubicBezTo>
                <a:cubicBezTo>
                  <a:pt x="454025" y="279400"/>
                  <a:pt x="1123950" y="361950"/>
                  <a:pt x="1123950" y="36195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14" name="Freeform 13"/>
          <p:cNvSpPr/>
          <p:nvPr/>
        </p:nvSpPr>
        <p:spPr bwMode="gray">
          <a:xfrm>
            <a:off x="7945232" y="3860175"/>
            <a:ext cx="1226820" cy="403860"/>
          </a:xfrm>
          <a:custGeom>
            <a:avLst/>
            <a:gdLst>
              <a:gd name="connsiteX0" fmla="*/ 0 w 1226820"/>
              <a:gd name="connsiteY0" fmla="*/ 403860 h 403860"/>
              <a:gd name="connsiteX1" fmla="*/ 777240 w 1226820"/>
              <a:gd name="connsiteY1" fmla="*/ 304800 h 403860"/>
              <a:gd name="connsiteX2" fmla="*/ 1226820 w 1226820"/>
              <a:gd name="connsiteY2" fmla="*/ 0 h 403860"/>
            </a:gdLst>
            <a:ahLst/>
            <a:cxnLst>
              <a:cxn ang="0">
                <a:pos x="connsiteX0" y="connsiteY0"/>
              </a:cxn>
              <a:cxn ang="0">
                <a:pos x="connsiteX1" y="connsiteY1"/>
              </a:cxn>
              <a:cxn ang="0">
                <a:pos x="connsiteX2" y="connsiteY2"/>
              </a:cxn>
            </a:cxnLst>
            <a:rect l="l" t="t" r="r" b="b"/>
            <a:pathLst>
              <a:path w="1226820" h="403860">
                <a:moveTo>
                  <a:pt x="0" y="403860"/>
                </a:moveTo>
                <a:cubicBezTo>
                  <a:pt x="286385" y="387985"/>
                  <a:pt x="572770" y="372110"/>
                  <a:pt x="777240" y="304800"/>
                </a:cubicBezTo>
                <a:cubicBezTo>
                  <a:pt x="981710" y="237490"/>
                  <a:pt x="1104265" y="118745"/>
                  <a:pt x="1226820" y="0"/>
                </a:cubicBezTo>
              </a:path>
            </a:pathLst>
          </a:custGeom>
          <a:noFill/>
          <a:ln w="28575">
            <a:solidFill>
              <a:srgbClr val="EC706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cxnSp>
        <p:nvCxnSpPr>
          <p:cNvPr id="16" name="Straight Connector 15"/>
          <p:cNvCxnSpPr/>
          <p:nvPr/>
        </p:nvCxnSpPr>
        <p:spPr bwMode="gray">
          <a:xfrm>
            <a:off x="3863752" y="4538174"/>
            <a:ext cx="0" cy="695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7912241" y="4538174"/>
            <a:ext cx="0" cy="695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gray">
          <a:xfrm>
            <a:off x="3863752" y="5004859"/>
            <a:ext cx="4048487" cy="229042"/>
          </a:xfrm>
          <a:prstGeom prst="rect">
            <a:avLst/>
          </a:prstGeom>
          <a:solidFill>
            <a:srgbClr val="8BC9A0"/>
          </a:solidFill>
          <a:ln>
            <a:solidFill>
              <a:srgbClr val="8BC9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latin typeface="Huawei Sans" panose="020C0503030203020204" pitchFamily="34" charset="0"/>
              </a:rPr>
              <a:t>Data is </a:t>
            </a:r>
            <a:r>
              <a:rPr lang="en-US" sz="1000" dirty="0">
                <a:solidFill>
                  <a:srgbClr val="EC7061"/>
                </a:solidFill>
                <a:latin typeface="Huawei Sans" panose="020C0503030203020204" pitchFamily="34" charset="0"/>
              </a:rPr>
              <a:t>encrypted</a:t>
            </a:r>
          </a:p>
        </p:txBody>
      </p:sp>
      <p:sp>
        <p:nvSpPr>
          <p:cNvPr id="64" name="Can 225"/>
          <p:cNvSpPr/>
          <p:nvPr/>
        </p:nvSpPr>
        <p:spPr bwMode="gray">
          <a:xfrm rot="5400000" flipH="1">
            <a:off x="4032534" y="4061438"/>
            <a:ext cx="182222" cy="416319"/>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Can 41"/>
          <p:cNvSpPr/>
          <p:nvPr/>
        </p:nvSpPr>
        <p:spPr bwMode="gray">
          <a:xfrm rot="5400000">
            <a:off x="5707610" y="2660187"/>
            <a:ext cx="236717" cy="3204356"/>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Rectangular Callout 66"/>
          <p:cNvSpPr/>
          <p:nvPr/>
        </p:nvSpPr>
        <p:spPr bwMode="gray">
          <a:xfrm>
            <a:off x="4211387" y="3589593"/>
            <a:ext cx="1145501" cy="388952"/>
          </a:xfrm>
          <a:prstGeom prst="wedgeRectCallout">
            <a:avLst>
              <a:gd name="adj1" fmla="val -23272"/>
              <a:gd name="adj2" fmla="val 10672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000" dirty="0">
                <a:solidFill>
                  <a:schemeClr val="tx1"/>
                </a:solidFill>
                <a:latin typeface="Huawei Sans" panose="020C0503030203020204" pitchFamily="34" charset="0"/>
              </a:rPr>
              <a:t>IPsec tunnel</a:t>
            </a:r>
            <a:endParaRPr lang="en-US" altLang="zh-CN" sz="1000" dirty="0">
              <a:solidFill>
                <a:schemeClr val="tx1"/>
              </a:solidFill>
              <a:latin typeface="Huawei Sans" panose="020C0503030203020204" pitchFamily="34" charset="0"/>
              <a:ea typeface="方正兰亭黑简体" panose="02000000000000000000" pitchFamily="2" charset="-122"/>
            </a:endParaRPr>
          </a:p>
        </p:txBody>
      </p:sp>
      <p:sp>
        <p:nvSpPr>
          <p:cNvPr id="68" name="Can 225"/>
          <p:cNvSpPr/>
          <p:nvPr/>
        </p:nvSpPr>
        <p:spPr bwMode="gray">
          <a:xfrm rot="5400000" flipH="1">
            <a:off x="7473952" y="4024670"/>
            <a:ext cx="182222" cy="489854"/>
          </a:xfrm>
          <a:prstGeom prst="can">
            <a:avLst>
              <a:gd name="adj" fmla="val 40000"/>
            </a:avLst>
          </a:prstGeom>
          <a:solidFill>
            <a:srgbClr val="00B0F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Rectangular Callout 68"/>
          <p:cNvSpPr/>
          <p:nvPr/>
        </p:nvSpPr>
        <p:spPr bwMode="gray">
          <a:xfrm>
            <a:off x="6813315" y="3550012"/>
            <a:ext cx="1070318" cy="388952"/>
          </a:xfrm>
          <a:prstGeom prst="wedgeRectCallout">
            <a:avLst>
              <a:gd name="adj1" fmla="val 24203"/>
              <a:gd name="adj2" fmla="val 118500"/>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000" dirty="0">
                <a:solidFill>
                  <a:schemeClr val="tx1"/>
                </a:solidFill>
                <a:latin typeface="Huawei Sans" panose="020C0503030203020204" pitchFamily="34" charset="0"/>
              </a:rPr>
              <a:t>GRE tunnel</a:t>
            </a:r>
            <a:endParaRPr lang="en-US" altLang="zh-CN" sz="1000" dirty="0">
              <a:solidFill>
                <a:schemeClr val="tx1"/>
              </a:solidFill>
              <a:latin typeface="Huawei Sans" panose="020C0503030203020204" pitchFamily="34" charset="0"/>
              <a:ea typeface="方正兰亭黑简体" panose="02000000000000000000" pitchFamily="2" charset="-122"/>
            </a:endParaRPr>
          </a:p>
        </p:txBody>
      </p:sp>
      <p:cxnSp>
        <p:nvCxnSpPr>
          <p:cNvPr id="12" name="Straight Arrow Connector 11"/>
          <p:cNvCxnSpPr>
            <a:cxnSpLocks/>
            <a:stCxn id="32" idx="3"/>
            <a:endCxn id="34" idx="1"/>
          </p:cNvCxnSpPr>
          <p:nvPr/>
        </p:nvCxnSpPr>
        <p:spPr bwMode="gray">
          <a:xfrm>
            <a:off x="3876540" y="4272712"/>
            <a:ext cx="4055784" cy="0"/>
          </a:xfrm>
          <a:prstGeom prst="straightConnector1">
            <a:avLst/>
          </a:prstGeom>
          <a:ln w="28575">
            <a:solidFill>
              <a:srgbClr val="8BC9A0"/>
            </a:solidFill>
            <a:tailEnd type="triangle"/>
          </a:ln>
        </p:spPr>
        <p:style>
          <a:lnRef idx="1">
            <a:schemeClr val="accent1"/>
          </a:lnRef>
          <a:fillRef idx="0">
            <a:schemeClr val="accent1"/>
          </a:fillRef>
          <a:effectRef idx="0">
            <a:schemeClr val="accent1"/>
          </a:effectRef>
          <a:fontRef idx="minor">
            <a:schemeClr val="tx1"/>
          </a:fontRef>
        </p:style>
      </p:cxnSp>
      <p:sp>
        <p:nvSpPr>
          <p:cNvPr id="72" name="圆角矩形 75"/>
          <p:cNvSpPr/>
          <p:nvPr/>
        </p:nvSpPr>
        <p:spPr bwMode="gray">
          <a:xfrm>
            <a:off x="1415480" y="2835000"/>
            <a:ext cx="9577064"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400" dirty="0">
                <a:solidFill>
                  <a:srgbClr val="30B5C5"/>
                </a:solidFill>
                <a:latin typeface="Huawei Sans" panose="020C0503030203020204" pitchFamily="34" charset="0"/>
              </a:rPr>
              <a:t>GRE over IPsec</a:t>
            </a:r>
          </a:p>
        </p:txBody>
      </p:sp>
      <p:sp>
        <p:nvSpPr>
          <p:cNvPr id="66" name="TextBox 65"/>
          <p:cNvSpPr txBox="1"/>
          <p:nvPr/>
        </p:nvSpPr>
        <p:spPr bwMode="gray">
          <a:xfrm flipH="1">
            <a:off x="5364371" y="4115416"/>
            <a:ext cx="986262" cy="246221"/>
          </a:xfrm>
          <a:prstGeom prst="rect">
            <a:avLst/>
          </a:prstGeom>
          <a:noFill/>
        </p:spPr>
        <p:txBody>
          <a:bodyPr wrap="square" rtlCol="0">
            <a:spAutoFit/>
          </a:bodyPr>
          <a:lstStyle/>
          <a:p>
            <a:pPr algn="ctr" fontAlgn="ctr"/>
            <a:r>
              <a:rPr lang="en-US" sz="1000" dirty="0">
                <a:latin typeface="Huawei Sans" panose="020C0503030203020204" pitchFamily="34" charset="0"/>
              </a:rPr>
              <a:t>IPsec tunnel</a:t>
            </a:r>
          </a:p>
        </p:txBody>
      </p:sp>
    </p:spTree>
    <p:extLst>
      <p:ext uri="{BB962C8B-B14F-4D97-AF65-F5344CB8AC3E}">
        <p14:creationId xmlns:p14="http://schemas.microsoft.com/office/powerpoint/2010/main" val="34614643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3C20-B1AA-4183-B45E-4C8081F69E9A}"/>
              </a:ext>
            </a:extLst>
          </p:cNvPr>
          <p:cNvSpPr>
            <a:spLocks noGrp="1"/>
          </p:cNvSpPr>
          <p:nvPr>
            <p:ph type="title"/>
          </p:nvPr>
        </p:nvSpPr>
        <p:spPr bwMode="gray"/>
        <p:txBody>
          <a:bodyPr/>
          <a:lstStyle/>
          <a:p>
            <a:pPr fontAlgn="ctr"/>
            <a:r>
              <a:rPr lang="en-US" dirty="0">
                <a:latin typeface="Huawei Sans" panose="020C0503030203020204" pitchFamily="34" charset="0"/>
              </a:rPr>
              <a:t>Data Encryption</a:t>
            </a:r>
          </a:p>
        </p:txBody>
      </p:sp>
      <p:sp>
        <p:nvSpPr>
          <p:cNvPr id="3" name="Text Placeholder 2">
            <a:extLst>
              <a:ext uri="{FF2B5EF4-FFF2-40B4-BE49-F238E27FC236}">
                <a16:creationId xmlns:a16="http://schemas.microsoft.com/office/drawing/2014/main" id="{D04E234C-2CEB-4DF3-AC94-2D6E68C25C1B}"/>
              </a:ext>
            </a:extLst>
          </p:cNvPr>
          <p:cNvSpPr>
            <a:spLocks noGrp="1"/>
          </p:cNvSpPr>
          <p:nvPr>
            <p:ph type="body" sz="quarter" idx="10"/>
          </p:nvPr>
        </p:nvSpPr>
        <p:spPr bwMode="gray"/>
        <p:txBody>
          <a:bodyPr/>
          <a:lstStyle/>
          <a:p>
            <a:pPr algn="l"/>
            <a:r>
              <a:rPr lang="en-US" sz="1400" dirty="0">
                <a:latin typeface="Huawei Sans" panose="020C0503030203020204" pitchFamily="34" charset="0"/>
              </a:rPr>
              <a:t>Data encryption prevents data from being leaked during data forwarding. Two data encryption methods are available:</a:t>
            </a:r>
            <a:endParaRPr lang="en-US" altLang="zh-CN" sz="1400" dirty="0">
              <a:latin typeface="Huawei Sans" panose="020C0503030203020204" pitchFamily="34" charset="0"/>
            </a:endParaRPr>
          </a:p>
          <a:p>
            <a:pPr marL="542925" lvl="1" indent="-228600"/>
            <a:r>
              <a:rPr lang="en-US" sz="1200" dirty="0">
                <a:latin typeface="Huawei Sans" panose="020C0503030203020204" pitchFamily="34" charset="0"/>
              </a:rPr>
              <a:t>Symmetric encryption: The same password is used for encryption and decryption, which is highly efficient. However, the key may be intercepted during key exchange.</a:t>
            </a:r>
          </a:p>
          <a:p>
            <a:pPr marL="542925" lvl="1" indent="-228600"/>
            <a:r>
              <a:rPr lang="en-US" sz="1200" dirty="0">
                <a:latin typeface="Huawei Sans" panose="020C0503030203020204" pitchFamily="34" charset="0"/>
              </a:rPr>
              <a:t>Asymmetric encryption: The public key is used for encryption and the private key is used for decryption. Data security is high but the data encryption and decryption efficiency is low.</a:t>
            </a:r>
            <a:endParaRPr lang="en-US" altLang="zh-CN" sz="1200" dirty="0">
              <a:latin typeface="Huawei Sans" panose="020C0503030203020204" pitchFamily="34" charset="0"/>
            </a:endParaRPr>
          </a:p>
        </p:txBody>
      </p:sp>
      <p:sp>
        <p:nvSpPr>
          <p:cNvPr id="7" name="圆角矩形 75">
            <a:extLst>
              <a:ext uri="{FF2B5EF4-FFF2-40B4-BE49-F238E27FC236}">
                <a16:creationId xmlns:a16="http://schemas.microsoft.com/office/drawing/2014/main" id="{2FE3E2F3-0FB9-4720-BD65-00A20497CECC}"/>
              </a:ext>
            </a:extLst>
          </p:cNvPr>
          <p:cNvSpPr/>
          <p:nvPr/>
        </p:nvSpPr>
        <p:spPr bwMode="gray">
          <a:xfrm>
            <a:off x="817376" y="3077723"/>
            <a:ext cx="5170612" cy="312305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000" dirty="0">
              <a:solidFill>
                <a:prstClr val="black"/>
              </a:solidFill>
              <a:latin typeface="Huawei Sans" panose="020C0503030203020204" pitchFamily="34" charset="0"/>
              <a:ea typeface="方正兰亭黑简体" panose="02000000000000000000" pitchFamily="2" charset="-122"/>
            </a:endParaRPr>
          </a:p>
        </p:txBody>
      </p:sp>
      <p:sp>
        <p:nvSpPr>
          <p:cNvPr id="8" name="圆角矩形 75">
            <a:extLst>
              <a:ext uri="{FF2B5EF4-FFF2-40B4-BE49-F238E27FC236}">
                <a16:creationId xmlns:a16="http://schemas.microsoft.com/office/drawing/2014/main" id="{ABAB75A6-3BCB-4F85-96C7-2870ABDE4483}"/>
              </a:ext>
            </a:extLst>
          </p:cNvPr>
          <p:cNvSpPr/>
          <p:nvPr/>
        </p:nvSpPr>
        <p:spPr bwMode="gray">
          <a:xfrm>
            <a:off x="817376" y="2643437"/>
            <a:ext cx="5170612"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200" dirty="0">
                <a:solidFill>
                  <a:srgbClr val="30B5C5"/>
                </a:solidFill>
                <a:latin typeface="Huawei Sans" panose="020C0503030203020204" pitchFamily="34" charset="0"/>
              </a:rPr>
              <a:t>Symmetric encryption</a:t>
            </a:r>
          </a:p>
        </p:txBody>
      </p:sp>
      <p:sp>
        <p:nvSpPr>
          <p:cNvPr id="9" name="Text Box 26">
            <a:extLst>
              <a:ext uri="{FF2B5EF4-FFF2-40B4-BE49-F238E27FC236}">
                <a16:creationId xmlns:a16="http://schemas.microsoft.com/office/drawing/2014/main" id="{7F9F8CBC-6AF8-41F1-A437-909144774CE4}"/>
              </a:ext>
            </a:extLst>
          </p:cNvPr>
          <p:cNvSpPr txBox="1">
            <a:spLocks noChangeArrowheads="1"/>
          </p:cNvSpPr>
          <p:nvPr/>
        </p:nvSpPr>
        <p:spPr bwMode="gray">
          <a:xfrm>
            <a:off x="885395" y="4596323"/>
            <a:ext cx="543615" cy="261545"/>
          </a:xfrm>
          <a:prstGeom prst="rect">
            <a:avLst/>
          </a:prstGeom>
          <a:solidFill>
            <a:srgbClr val="FFD17D"/>
          </a:solidFill>
          <a:ln w="9525">
            <a:solidFill>
              <a:srgbClr val="FFD17D"/>
            </a:solidFill>
            <a:miter lim="800000"/>
            <a:headEnd/>
            <a:tailEnd/>
          </a:ln>
        </p:spPr>
        <p:txBody>
          <a:bodyPr wrap="square" lIns="91379" tIns="45688" rIns="91379" bIns="45688">
            <a:spAutoFit/>
          </a:bodyPr>
          <a:lstStyle/>
          <a:p>
            <a:pPr eaLnBrk="1" fontAlgn="ctr" hangingPunct="1"/>
            <a:r>
              <a:rPr lang="en-US" sz="1050" dirty="0">
                <a:solidFill>
                  <a:schemeClr val="bg1"/>
                </a:solidFill>
                <a:latin typeface="Huawei Sans" panose="020C0503030203020204" pitchFamily="34" charset="0"/>
              </a:rPr>
              <a:t>Data</a:t>
            </a:r>
          </a:p>
        </p:txBody>
      </p:sp>
      <p:sp>
        <p:nvSpPr>
          <p:cNvPr id="10" name="Text Box 26">
            <a:extLst>
              <a:ext uri="{FF2B5EF4-FFF2-40B4-BE49-F238E27FC236}">
                <a16:creationId xmlns:a16="http://schemas.microsoft.com/office/drawing/2014/main" id="{5CF7F5AC-8DE9-4BF4-A7B0-32B7B3293876}"/>
              </a:ext>
            </a:extLst>
          </p:cNvPr>
          <p:cNvSpPr txBox="1">
            <a:spLocks noChangeArrowheads="1"/>
          </p:cNvSpPr>
          <p:nvPr/>
        </p:nvSpPr>
        <p:spPr bwMode="gray">
          <a:xfrm>
            <a:off x="5317442" y="4596323"/>
            <a:ext cx="543615" cy="261545"/>
          </a:xfrm>
          <a:prstGeom prst="rect">
            <a:avLst/>
          </a:prstGeom>
          <a:solidFill>
            <a:srgbClr val="FFD17D"/>
          </a:solidFill>
          <a:ln w="9525">
            <a:solidFill>
              <a:srgbClr val="FFD17D"/>
            </a:solidFill>
            <a:miter lim="800000"/>
            <a:headEnd/>
            <a:tailEnd/>
          </a:ln>
        </p:spPr>
        <p:txBody>
          <a:bodyPr wrap="square" lIns="91379" tIns="45688" rIns="91379" bIns="45688">
            <a:spAutoFit/>
          </a:bodyPr>
          <a:lstStyle/>
          <a:p>
            <a:pPr eaLnBrk="1" fontAlgn="ctr" hangingPunct="1"/>
            <a:r>
              <a:rPr lang="en-US" sz="1050" dirty="0">
                <a:solidFill>
                  <a:schemeClr val="bg1"/>
                </a:solidFill>
                <a:latin typeface="Huawei Sans" panose="020C0503030203020204" pitchFamily="34" charset="0"/>
              </a:rPr>
              <a:t>Data</a:t>
            </a:r>
          </a:p>
        </p:txBody>
      </p:sp>
      <p:cxnSp>
        <p:nvCxnSpPr>
          <p:cNvPr id="13" name="Straight Arrow Connector 12">
            <a:extLst>
              <a:ext uri="{FF2B5EF4-FFF2-40B4-BE49-F238E27FC236}">
                <a16:creationId xmlns:a16="http://schemas.microsoft.com/office/drawing/2014/main" id="{0A7CCAA6-FC57-40AE-8B6C-274006A7F168}"/>
              </a:ext>
            </a:extLst>
          </p:cNvPr>
          <p:cNvCxnSpPr>
            <a:cxnSpLocks/>
            <a:stCxn id="9" idx="3"/>
            <a:endCxn id="18" idx="1"/>
          </p:cNvCxnSpPr>
          <p:nvPr/>
        </p:nvCxnSpPr>
        <p:spPr bwMode="gray">
          <a:xfrm>
            <a:off x="1429010" y="4727096"/>
            <a:ext cx="579619" cy="0"/>
          </a:xfrm>
          <a:prstGeom prst="straightConnector1">
            <a:avLst/>
          </a:prstGeom>
          <a:ln w="28575">
            <a:solidFill>
              <a:srgbClr val="FFD1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139D59-D323-4612-98A6-1639CA202D6C}"/>
              </a:ext>
            </a:extLst>
          </p:cNvPr>
          <p:cNvCxnSpPr>
            <a:cxnSpLocks/>
            <a:stCxn id="19" idx="3"/>
            <a:endCxn id="10" idx="1"/>
          </p:cNvCxnSpPr>
          <p:nvPr/>
        </p:nvCxnSpPr>
        <p:spPr bwMode="gray">
          <a:xfrm>
            <a:off x="4711509" y="4727096"/>
            <a:ext cx="605933" cy="0"/>
          </a:xfrm>
          <a:prstGeom prst="straightConnector1">
            <a:avLst/>
          </a:prstGeom>
          <a:ln w="28575">
            <a:solidFill>
              <a:srgbClr val="FFD1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D2A434-A7E9-412E-BE7F-681D7F95F34C}"/>
              </a:ext>
            </a:extLst>
          </p:cNvPr>
          <p:cNvCxnSpPr>
            <a:cxnSpLocks/>
            <a:stCxn id="18" idx="2"/>
            <a:endCxn id="55" idx="0"/>
          </p:cNvCxnSpPr>
          <p:nvPr/>
        </p:nvCxnSpPr>
        <p:spPr bwMode="gray">
          <a:xfrm>
            <a:off x="2329029" y="4850206"/>
            <a:ext cx="361" cy="545859"/>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AE45BCF-DA3C-46FD-8035-6DAEE5087962}"/>
              </a:ext>
            </a:extLst>
          </p:cNvPr>
          <p:cNvSpPr txBox="1"/>
          <p:nvPr/>
        </p:nvSpPr>
        <p:spPr bwMode="gray">
          <a:xfrm>
            <a:off x="2008629" y="4603985"/>
            <a:ext cx="640800" cy="246221"/>
          </a:xfrm>
          <a:prstGeom prst="rect">
            <a:avLst/>
          </a:prstGeom>
          <a:solidFill>
            <a:srgbClr val="F4FBFE"/>
          </a:solidFill>
          <a:ln>
            <a:solidFill>
              <a:srgbClr val="00B0F0"/>
            </a:solidFill>
          </a:ln>
        </p:spPr>
        <p:txBody>
          <a:bodyPr wrap="none" lIns="36000" tIns="36000" rIns="36000" bIns="36000" rtlCol="0" anchor="ctr" anchorCtr="0">
            <a:noAutofit/>
          </a:bodyPr>
          <a:lstStyle/>
          <a:p>
            <a:pPr algn="ctr" fontAlgn="ctr"/>
            <a:r>
              <a:rPr lang="en-US" sz="1000" dirty="0">
                <a:latin typeface="Huawei Sans" panose="020C0503030203020204" pitchFamily="34" charset="0"/>
              </a:rPr>
              <a:t>Key A</a:t>
            </a:r>
            <a:endParaRPr lang="en-US" sz="1000" dirty="0">
              <a:latin typeface="Huawei Sans" panose="020C0503030203020204" pitchFamily="34" charset="0"/>
              <a:ea typeface="方正兰亭黑简体" panose="02000000000000000000" pitchFamily="2" charset="-122"/>
            </a:endParaRPr>
          </a:p>
        </p:txBody>
      </p:sp>
      <p:sp>
        <p:nvSpPr>
          <p:cNvPr id="19" name="TextBox 18">
            <a:extLst>
              <a:ext uri="{FF2B5EF4-FFF2-40B4-BE49-F238E27FC236}">
                <a16:creationId xmlns:a16="http://schemas.microsoft.com/office/drawing/2014/main" id="{47504D1C-F6CB-4559-B684-DC17E045EB05}"/>
              </a:ext>
            </a:extLst>
          </p:cNvPr>
          <p:cNvSpPr txBox="1"/>
          <p:nvPr/>
        </p:nvSpPr>
        <p:spPr bwMode="gray">
          <a:xfrm>
            <a:off x="4195021" y="4603985"/>
            <a:ext cx="516488" cy="246221"/>
          </a:xfrm>
          <a:prstGeom prst="rect">
            <a:avLst/>
          </a:prstGeom>
          <a:solidFill>
            <a:srgbClr val="F4FBFE"/>
          </a:solidFill>
          <a:ln>
            <a:solidFill>
              <a:srgbClr val="00B0F0"/>
            </a:solidFill>
          </a:ln>
        </p:spPr>
        <p:txBody>
          <a:bodyPr wrap="none" rtlCol="0">
            <a:spAutoFit/>
          </a:bodyPr>
          <a:lstStyle/>
          <a:p>
            <a:pPr algn="ctr" fontAlgn="ctr"/>
            <a:r>
              <a:rPr lang="en-US" sz="1000" dirty="0">
                <a:latin typeface="Huawei Sans" panose="020C0503030203020204" pitchFamily="34" charset="0"/>
              </a:rPr>
              <a:t>Key A</a:t>
            </a:r>
            <a:endParaRPr lang="en-US" sz="1000" dirty="0">
              <a:latin typeface="Huawei Sans" panose="020C0503030203020204" pitchFamily="34" charset="0"/>
              <a:ea typeface="方正兰亭黑简体" panose="02000000000000000000" pitchFamily="2" charset="-122"/>
            </a:endParaRPr>
          </a:p>
        </p:txBody>
      </p:sp>
      <p:pic>
        <p:nvPicPr>
          <p:cNvPr id="32" name="Picture 12" descr="E:\2016.01\1.12 扁平化图标\蓝色\AR-蓝色最新-40.png">
            <a:extLst>
              <a:ext uri="{FF2B5EF4-FFF2-40B4-BE49-F238E27FC236}">
                <a16:creationId xmlns:a16="http://schemas.microsoft.com/office/drawing/2014/main" id="{A0A70575-BCB7-4ED7-8682-9CF4E78B999E}"/>
              </a:ext>
            </a:extLst>
          </p:cNvPr>
          <p:cNvPicPr>
            <a:picLocks noChangeAspect="1" noChangeArrowheads="1"/>
          </p:cNvPicPr>
          <p:nvPr/>
        </p:nvPicPr>
        <p:blipFill>
          <a:blip r:embed="rId3" cstate="print"/>
          <a:srcRect/>
          <a:stretch>
            <a:fillRect/>
          </a:stretch>
        </p:blipFill>
        <p:spPr bwMode="gray">
          <a:xfrm>
            <a:off x="2059390" y="3704855"/>
            <a:ext cx="540000" cy="441818"/>
          </a:xfrm>
          <a:prstGeom prst="rect">
            <a:avLst/>
          </a:prstGeom>
          <a:noFill/>
        </p:spPr>
      </p:pic>
      <p:pic>
        <p:nvPicPr>
          <p:cNvPr id="33" name="Picture 12" descr="E:\2016.01\1.12 扁平化图标\蓝色\AR-蓝色最新-40.png">
            <a:extLst>
              <a:ext uri="{FF2B5EF4-FFF2-40B4-BE49-F238E27FC236}">
                <a16:creationId xmlns:a16="http://schemas.microsoft.com/office/drawing/2014/main" id="{36635841-3922-4546-8EE8-324A5730550B}"/>
              </a:ext>
            </a:extLst>
          </p:cNvPr>
          <p:cNvPicPr>
            <a:picLocks noChangeAspect="1" noChangeArrowheads="1"/>
          </p:cNvPicPr>
          <p:nvPr/>
        </p:nvPicPr>
        <p:blipFill>
          <a:blip r:embed="rId3" cstate="print"/>
          <a:srcRect/>
          <a:stretch>
            <a:fillRect/>
          </a:stretch>
        </p:blipFill>
        <p:spPr bwMode="gray">
          <a:xfrm>
            <a:off x="4183626" y="3704855"/>
            <a:ext cx="540000" cy="441818"/>
          </a:xfrm>
          <a:prstGeom prst="rect">
            <a:avLst/>
          </a:prstGeom>
          <a:noFill/>
        </p:spPr>
      </p:pic>
      <p:cxnSp>
        <p:nvCxnSpPr>
          <p:cNvPr id="34" name="Straight Connector 33">
            <a:extLst>
              <a:ext uri="{FF2B5EF4-FFF2-40B4-BE49-F238E27FC236}">
                <a16:creationId xmlns:a16="http://schemas.microsoft.com/office/drawing/2014/main" id="{04F2F586-E307-453E-9352-091FBC5EDF5E}"/>
              </a:ext>
            </a:extLst>
          </p:cNvPr>
          <p:cNvCxnSpPr>
            <a:cxnSpLocks/>
            <a:stCxn id="32" idx="3"/>
            <a:endCxn id="33" idx="1"/>
          </p:cNvCxnSpPr>
          <p:nvPr/>
        </p:nvCxnSpPr>
        <p:spPr bwMode="gray">
          <a:xfrm>
            <a:off x="2599390" y="3925764"/>
            <a:ext cx="1584236"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43" name="Straight Arrow Connector 42">
            <a:extLst>
              <a:ext uri="{FF2B5EF4-FFF2-40B4-BE49-F238E27FC236}">
                <a16:creationId xmlns:a16="http://schemas.microsoft.com/office/drawing/2014/main" id="{D6AAD35B-7A51-46D9-9844-513CA6EB8493}"/>
              </a:ext>
            </a:extLst>
          </p:cNvPr>
          <p:cNvCxnSpPr>
            <a:cxnSpLocks/>
            <a:stCxn id="32" idx="2"/>
            <a:endCxn id="18" idx="0"/>
          </p:cNvCxnSpPr>
          <p:nvPr/>
        </p:nvCxnSpPr>
        <p:spPr bwMode="gray">
          <a:xfrm flipH="1">
            <a:off x="2329029" y="4146673"/>
            <a:ext cx="361" cy="457312"/>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CF1737-0AFA-46DD-A451-1FCA00AC7B7F}"/>
              </a:ext>
            </a:extLst>
          </p:cNvPr>
          <p:cNvCxnSpPr>
            <a:cxnSpLocks/>
            <a:stCxn id="33" idx="2"/>
            <a:endCxn id="19" idx="0"/>
          </p:cNvCxnSpPr>
          <p:nvPr/>
        </p:nvCxnSpPr>
        <p:spPr bwMode="gray">
          <a:xfrm flipH="1">
            <a:off x="4453265" y="4146673"/>
            <a:ext cx="361" cy="457312"/>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403C68-F9D6-4E8C-B300-678A44BAFA5D}"/>
              </a:ext>
            </a:extLst>
          </p:cNvPr>
          <p:cNvSpPr txBox="1"/>
          <p:nvPr/>
        </p:nvSpPr>
        <p:spPr bwMode="gray">
          <a:xfrm>
            <a:off x="2465179" y="4146673"/>
            <a:ext cx="1907010"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fontAlgn="ctr"/>
            <a:r>
              <a:rPr lang="en-US" sz="900" dirty="0">
                <a:latin typeface="Huawei Sans" panose="020C0503030203020204" pitchFamily="34" charset="0"/>
              </a:rPr>
              <a:t>The same key is preconfigured or transmitted in advance</a:t>
            </a:r>
            <a:endParaRPr lang="en-US" sz="900" dirty="0">
              <a:latin typeface="Huawei Sans" panose="020C0503030203020204" pitchFamily="34" charset="0"/>
              <a:ea typeface="方正兰亭黑简体" panose="02000000000000000000" pitchFamily="2" charset="-122"/>
            </a:endParaRPr>
          </a:p>
        </p:txBody>
      </p:sp>
      <p:cxnSp>
        <p:nvCxnSpPr>
          <p:cNvPr id="53" name="Straight Arrow Connector 52">
            <a:extLst>
              <a:ext uri="{FF2B5EF4-FFF2-40B4-BE49-F238E27FC236}">
                <a16:creationId xmlns:a16="http://schemas.microsoft.com/office/drawing/2014/main" id="{C87388AF-4A5B-49A8-8D1C-EDE4F72C2E44}"/>
              </a:ext>
            </a:extLst>
          </p:cNvPr>
          <p:cNvCxnSpPr>
            <a:cxnSpLocks/>
            <a:stCxn id="19" idx="2"/>
            <a:endCxn id="56" idx="0"/>
          </p:cNvCxnSpPr>
          <p:nvPr/>
        </p:nvCxnSpPr>
        <p:spPr bwMode="gray">
          <a:xfrm>
            <a:off x="4453265" y="4850206"/>
            <a:ext cx="361" cy="545859"/>
          </a:xfrm>
          <a:prstGeom prst="straightConnector1">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 Box 26">
            <a:extLst>
              <a:ext uri="{FF2B5EF4-FFF2-40B4-BE49-F238E27FC236}">
                <a16:creationId xmlns:a16="http://schemas.microsoft.com/office/drawing/2014/main" id="{222B610E-8D10-4232-967F-FB0D1E323079}"/>
              </a:ext>
            </a:extLst>
          </p:cNvPr>
          <p:cNvSpPr txBox="1">
            <a:spLocks noChangeArrowheads="1"/>
          </p:cNvSpPr>
          <p:nvPr/>
        </p:nvSpPr>
        <p:spPr bwMode="gray">
          <a:xfrm>
            <a:off x="1789120" y="5396065"/>
            <a:ext cx="1080540" cy="244800"/>
          </a:xfrm>
          <a:prstGeom prst="rect">
            <a:avLst/>
          </a:prstGeom>
          <a:solidFill>
            <a:srgbClr val="EC7061"/>
          </a:solidFill>
          <a:ln w="9525">
            <a:solidFill>
              <a:srgbClr val="EC7061"/>
            </a:solidFill>
            <a:miter lim="800000"/>
            <a:headEnd/>
            <a:tailEnd/>
          </a:ln>
        </p:spPr>
        <p:txBody>
          <a:bodyPr wrap="square" lIns="36000" tIns="36000" rIns="36000" bIns="36000" anchor="ctr" anchorCtr="0">
            <a:noAutofit/>
          </a:bodyPr>
          <a:lstStyle/>
          <a:p>
            <a:pPr algn="ctr" eaLnBrk="1" fontAlgn="ctr" hangingPunct="1"/>
            <a:r>
              <a:rPr lang="en-US" sz="1050" dirty="0">
                <a:solidFill>
                  <a:schemeClr val="bg1"/>
                </a:solidFill>
                <a:latin typeface="Huawei Sans" panose="020C0503030203020204" pitchFamily="34" charset="0"/>
              </a:rPr>
              <a:t>Encrypted data</a:t>
            </a:r>
          </a:p>
        </p:txBody>
      </p:sp>
      <p:sp>
        <p:nvSpPr>
          <p:cNvPr id="56" name="Text Box 26">
            <a:extLst>
              <a:ext uri="{FF2B5EF4-FFF2-40B4-BE49-F238E27FC236}">
                <a16:creationId xmlns:a16="http://schemas.microsoft.com/office/drawing/2014/main" id="{2A075CAB-1E3A-41D8-A636-63851268D794}"/>
              </a:ext>
            </a:extLst>
          </p:cNvPr>
          <p:cNvSpPr txBox="1">
            <a:spLocks noChangeArrowheads="1"/>
          </p:cNvSpPr>
          <p:nvPr/>
        </p:nvSpPr>
        <p:spPr bwMode="gray">
          <a:xfrm>
            <a:off x="3913356" y="5396065"/>
            <a:ext cx="1080540" cy="244800"/>
          </a:xfrm>
          <a:prstGeom prst="rect">
            <a:avLst/>
          </a:prstGeom>
          <a:solidFill>
            <a:srgbClr val="EC7061"/>
          </a:solidFill>
          <a:ln w="9525">
            <a:solidFill>
              <a:srgbClr val="EC7061"/>
            </a:solidFill>
            <a:miter lim="800000"/>
            <a:headEnd/>
            <a:tailEnd/>
          </a:ln>
        </p:spPr>
        <p:txBody>
          <a:bodyPr wrap="square" lIns="36000" tIns="36000" rIns="36000" bIns="36000" anchor="ctr" anchorCtr="0">
            <a:noAutofit/>
          </a:bodyPr>
          <a:lstStyle/>
          <a:p>
            <a:pPr algn="ctr" eaLnBrk="1" fontAlgn="ctr" hangingPunct="1"/>
            <a:r>
              <a:rPr lang="en-US" sz="1050" dirty="0">
                <a:solidFill>
                  <a:schemeClr val="bg1"/>
                </a:solidFill>
                <a:latin typeface="Huawei Sans" panose="020C0503030203020204" pitchFamily="34" charset="0"/>
              </a:rPr>
              <a:t>Encrypted data</a:t>
            </a:r>
          </a:p>
        </p:txBody>
      </p:sp>
      <p:cxnSp>
        <p:nvCxnSpPr>
          <p:cNvPr id="60" name="Straight Arrow Connector 59">
            <a:extLst>
              <a:ext uri="{FF2B5EF4-FFF2-40B4-BE49-F238E27FC236}">
                <a16:creationId xmlns:a16="http://schemas.microsoft.com/office/drawing/2014/main" id="{56B35308-56AE-4DDC-A8BF-1D19C17C309B}"/>
              </a:ext>
            </a:extLst>
          </p:cNvPr>
          <p:cNvCxnSpPr>
            <a:cxnSpLocks/>
            <a:stCxn id="56" idx="1"/>
            <a:endCxn id="55" idx="3"/>
          </p:cNvCxnSpPr>
          <p:nvPr/>
        </p:nvCxnSpPr>
        <p:spPr bwMode="gray">
          <a:xfrm flipH="1">
            <a:off x="2869660" y="5518465"/>
            <a:ext cx="1043696" cy="0"/>
          </a:xfrm>
          <a:prstGeom prst="straightConnector1">
            <a:avLst/>
          </a:prstGeom>
          <a:ln w="28575">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2758CDF-EA4E-4012-AF64-1EE7AFDCC73F}"/>
              </a:ext>
            </a:extLst>
          </p:cNvPr>
          <p:cNvSpPr txBox="1"/>
          <p:nvPr/>
        </p:nvSpPr>
        <p:spPr bwMode="gray">
          <a:xfrm>
            <a:off x="2780820" y="5255323"/>
            <a:ext cx="1228076"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Data forwarding</a:t>
            </a:r>
            <a:endParaRPr lang="en-US" sz="1000" dirty="0">
              <a:latin typeface="Huawei Sans" panose="020C0503030203020204" pitchFamily="34" charset="0"/>
              <a:ea typeface="方正兰亭黑简体" panose="02000000000000000000" pitchFamily="2" charset="-122"/>
            </a:endParaRPr>
          </a:p>
        </p:txBody>
      </p:sp>
      <p:sp>
        <p:nvSpPr>
          <p:cNvPr id="64" name="TextBox 63">
            <a:extLst>
              <a:ext uri="{FF2B5EF4-FFF2-40B4-BE49-F238E27FC236}">
                <a16:creationId xmlns:a16="http://schemas.microsoft.com/office/drawing/2014/main" id="{83573FB6-1F1E-4C2D-A82C-68A9DD733ECA}"/>
              </a:ext>
            </a:extLst>
          </p:cNvPr>
          <p:cNvSpPr txBox="1"/>
          <p:nvPr/>
        </p:nvSpPr>
        <p:spPr bwMode="gray">
          <a:xfrm>
            <a:off x="1925863" y="3450421"/>
            <a:ext cx="807054"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RT1</a:t>
            </a:r>
            <a:endParaRPr lang="en-US" sz="1000" dirty="0">
              <a:latin typeface="Huawei Sans" panose="020C0503030203020204" pitchFamily="34" charset="0"/>
              <a:ea typeface="方正兰亭黑简体" panose="02000000000000000000" pitchFamily="2" charset="-122"/>
            </a:endParaRPr>
          </a:p>
        </p:txBody>
      </p:sp>
      <p:sp>
        <p:nvSpPr>
          <p:cNvPr id="65" name="TextBox 64">
            <a:extLst>
              <a:ext uri="{FF2B5EF4-FFF2-40B4-BE49-F238E27FC236}">
                <a16:creationId xmlns:a16="http://schemas.microsoft.com/office/drawing/2014/main" id="{1FE0BF2F-C3A6-4448-AF7F-5158F7C443C9}"/>
              </a:ext>
            </a:extLst>
          </p:cNvPr>
          <p:cNvSpPr txBox="1"/>
          <p:nvPr/>
        </p:nvSpPr>
        <p:spPr bwMode="gray">
          <a:xfrm>
            <a:off x="4047837" y="3460030"/>
            <a:ext cx="807054"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RT2</a:t>
            </a:r>
            <a:endParaRPr lang="en-US" sz="1000" dirty="0">
              <a:latin typeface="Huawei Sans" panose="020C0503030203020204" pitchFamily="34" charset="0"/>
              <a:ea typeface="方正兰亭黑简体" panose="02000000000000000000" pitchFamily="2" charset="-122"/>
            </a:endParaRPr>
          </a:p>
        </p:txBody>
      </p:sp>
      <p:sp>
        <p:nvSpPr>
          <p:cNvPr id="72" name="圆角矩形 75">
            <a:extLst>
              <a:ext uri="{FF2B5EF4-FFF2-40B4-BE49-F238E27FC236}">
                <a16:creationId xmlns:a16="http://schemas.microsoft.com/office/drawing/2014/main" id="{E4E53598-67B3-4FA2-8D67-B20EA44FECE0}"/>
              </a:ext>
            </a:extLst>
          </p:cNvPr>
          <p:cNvSpPr/>
          <p:nvPr/>
        </p:nvSpPr>
        <p:spPr bwMode="gray">
          <a:xfrm>
            <a:off x="6178480" y="3077723"/>
            <a:ext cx="5238632" cy="312305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000" dirty="0">
              <a:solidFill>
                <a:prstClr val="black"/>
              </a:solidFill>
              <a:latin typeface="Huawei Sans" panose="020C0503030203020204" pitchFamily="34" charset="0"/>
              <a:ea typeface="方正兰亭黑简体" panose="02000000000000000000" pitchFamily="2" charset="-122"/>
            </a:endParaRPr>
          </a:p>
        </p:txBody>
      </p:sp>
      <p:sp>
        <p:nvSpPr>
          <p:cNvPr id="73" name="圆角矩形 75">
            <a:extLst>
              <a:ext uri="{FF2B5EF4-FFF2-40B4-BE49-F238E27FC236}">
                <a16:creationId xmlns:a16="http://schemas.microsoft.com/office/drawing/2014/main" id="{936F0C25-9E0C-469B-9447-771697938AC5}"/>
              </a:ext>
            </a:extLst>
          </p:cNvPr>
          <p:cNvSpPr/>
          <p:nvPr/>
        </p:nvSpPr>
        <p:spPr bwMode="gray">
          <a:xfrm>
            <a:off x="6178480" y="2643437"/>
            <a:ext cx="5238632"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200" dirty="0">
                <a:solidFill>
                  <a:srgbClr val="30B5C5"/>
                </a:solidFill>
                <a:latin typeface="Huawei Sans" panose="020C0503030203020204" pitchFamily="34" charset="0"/>
              </a:rPr>
              <a:t>Asymmetric encryption</a:t>
            </a:r>
          </a:p>
        </p:txBody>
      </p:sp>
      <p:sp>
        <p:nvSpPr>
          <p:cNvPr id="74" name="Text Box 26">
            <a:extLst>
              <a:ext uri="{FF2B5EF4-FFF2-40B4-BE49-F238E27FC236}">
                <a16:creationId xmlns:a16="http://schemas.microsoft.com/office/drawing/2014/main" id="{B07BEAF1-EEA4-43BB-8F45-DE49A66BD0CB}"/>
              </a:ext>
            </a:extLst>
          </p:cNvPr>
          <p:cNvSpPr txBox="1">
            <a:spLocks noChangeArrowheads="1"/>
          </p:cNvSpPr>
          <p:nvPr/>
        </p:nvSpPr>
        <p:spPr bwMode="gray">
          <a:xfrm>
            <a:off x="6305409" y="5110917"/>
            <a:ext cx="543615" cy="261545"/>
          </a:xfrm>
          <a:prstGeom prst="rect">
            <a:avLst/>
          </a:prstGeom>
          <a:solidFill>
            <a:srgbClr val="FFD17D"/>
          </a:solidFill>
          <a:ln w="9525">
            <a:solidFill>
              <a:srgbClr val="FFD17D"/>
            </a:solidFill>
            <a:miter lim="800000"/>
            <a:headEnd/>
            <a:tailEnd/>
          </a:ln>
        </p:spPr>
        <p:txBody>
          <a:bodyPr wrap="square" lIns="91379" tIns="45688" rIns="91379" bIns="45688">
            <a:spAutoFit/>
          </a:bodyPr>
          <a:lstStyle/>
          <a:p>
            <a:pPr eaLnBrk="1" fontAlgn="ctr" hangingPunct="1"/>
            <a:r>
              <a:rPr lang="en-US" sz="1050" dirty="0">
                <a:solidFill>
                  <a:schemeClr val="bg1"/>
                </a:solidFill>
                <a:latin typeface="Huawei Sans" panose="020C0503030203020204" pitchFamily="34" charset="0"/>
              </a:rPr>
              <a:t>Data</a:t>
            </a:r>
          </a:p>
        </p:txBody>
      </p:sp>
      <p:sp>
        <p:nvSpPr>
          <p:cNvPr id="75" name="Text Box 26">
            <a:extLst>
              <a:ext uri="{FF2B5EF4-FFF2-40B4-BE49-F238E27FC236}">
                <a16:creationId xmlns:a16="http://schemas.microsoft.com/office/drawing/2014/main" id="{236111E3-38DA-4FE2-9F55-A54B4654DFB8}"/>
              </a:ext>
            </a:extLst>
          </p:cNvPr>
          <p:cNvSpPr txBox="1">
            <a:spLocks noChangeArrowheads="1"/>
          </p:cNvSpPr>
          <p:nvPr/>
        </p:nvSpPr>
        <p:spPr bwMode="gray">
          <a:xfrm>
            <a:off x="10845468" y="5110917"/>
            <a:ext cx="543615" cy="261545"/>
          </a:xfrm>
          <a:prstGeom prst="rect">
            <a:avLst/>
          </a:prstGeom>
          <a:solidFill>
            <a:srgbClr val="FFD17D"/>
          </a:solidFill>
          <a:ln w="9525">
            <a:solidFill>
              <a:srgbClr val="FFD17D"/>
            </a:solidFill>
            <a:miter lim="800000"/>
            <a:headEnd/>
            <a:tailEnd/>
          </a:ln>
        </p:spPr>
        <p:txBody>
          <a:bodyPr wrap="square" lIns="91379" tIns="45688" rIns="91379" bIns="45688">
            <a:spAutoFit/>
          </a:bodyPr>
          <a:lstStyle/>
          <a:p>
            <a:pPr eaLnBrk="1" fontAlgn="ctr" hangingPunct="1"/>
            <a:r>
              <a:rPr lang="en-US" sz="1050" dirty="0">
                <a:solidFill>
                  <a:schemeClr val="bg1"/>
                </a:solidFill>
                <a:latin typeface="Huawei Sans" panose="020C0503030203020204" pitchFamily="34" charset="0"/>
              </a:rPr>
              <a:t>Data</a:t>
            </a:r>
          </a:p>
        </p:txBody>
      </p:sp>
      <p:cxnSp>
        <p:nvCxnSpPr>
          <p:cNvPr id="76" name="Straight Arrow Connector 75">
            <a:extLst>
              <a:ext uri="{FF2B5EF4-FFF2-40B4-BE49-F238E27FC236}">
                <a16:creationId xmlns:a16="http://schemas.microsoft.com/office/drawing/2014/main" id="{77DAC84F-02EB-4C43-BF6A-271CC22AAF0E}"/>
              </a:ext>
            </a:extLst>
          </p:cNvPr>
          <p:cNvCxnSpPr>
            <a:cxnSpLocks/>
            <a:stCxn id="74" idx="3"/>
            <a:endCxn id="79" idx="1"/>
          </p:cNvCxnSpPr>
          <p:nvPr/>
        </p:nvCxnSpPr>
        <p:spPr bwMode="gray">
          <a:xfrm flipV="1">
            <a:off x="6849024" y="5241689"/>
            <a:ext cx="532485" cy="1"/>
          </a:xfrm>
          <a:prstGeom prst="straightConnector1">
            <a:avLst/>
          </a:prstGeom>
          <a:ln w="28575">
            <a:solidFill>
              <a:srgbClr val="FFD1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76B0A96-2AF4-425C-BC7D-48DB34E09CCC}"/>
              </a:ext>
            </a:extLst>
          </p:cNvPr>
          <p:cNvCxnSpPr>
            <a:cxnSpLocks/>
            <a:stCxn id="80" idx="3"/>
            <a:endCxn id="75" idx="1"/>
          </p:cNvCxnSpPr>
          <p:nvPr/>
        </p:nvCxnSpPr>
        <p:spPr bwMode="gray">
          <a:xfrm>
            <a:off x="10448762" y="5241689"/>
            <a:ext cx="396706" cy="1"/>
          </a:xfrm>
          <a:prstGeom prst="straightConnector1">
            <a:avLst/>
          </a:prstGeom>
          <a:ln w="28575">
            <a:solidFill>
              <a:srgbClr val="FFD1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E6496BE-05A7-4759-B3C2-20EFD4435C5F}"/>
              </a:ext>
            </a:extLst>
          </p:cNvPr>
          <p:cNvCxnSpPr>
            <a:cxnSpLocks/>
            <a:stCxn id="79" idx="2"/>
            <a:endCxn id="88" idx="0"/>
          </p:cNvCxnSpPr>
          <p:nvPr/>
        </p:nvCxnSpPr>
        <p:spPr bwMode="gray">
          <a:xfrm flipH="1">
            <a:off x="7840929" y="5368647"/>
            <a:ext cx="1" cy="538165"/>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56EC2AD-7501-416F-B209-93CC08515CE2}"/>
              </a:ext>
            </a:extLst>
          </p:cNvPr>
          <p:cNvSpPr txBox="1"/>
          <p:nvPr/>
        </p:nvSpPr>
        <p:spPr bwMode="gray">
          <a:xfrm>
            <a:off x="7381509" y="5114731"/>
            <a:ext cx="918841" cy="253916"/>
          </a:xfrm>
          <a:prstGeom prst="rect">
            <a:avLst/>
          </a:prstGeom>
          <a:solidFill>
            <a:srgbClr val="F4FBFE"/>
          </a:solidFill>
          <a:ln>
            <a:solidFill>
              <a:srgbClr val="00B0F0"/>
            </a:solidFill>
          </a:ln>
        </p:spPr>
        <p:txBody>
          <a:bodyPr wrap="none" rtlCol="0">
            <a:spAutoFit/>
          </a:bodyPr>
          <a:lstStyle/>
          <a:p>
            <a:pPr algn="ctr" fontAlgn="ctr"/>
            <a:r>
              <a:rPr lang="en-US" sz="1000" dirty="0">
                <a:latin typeface="Huawei Sans" panose="020C0503030203020204" pitchFamily="34" charset="0"/>
              </a:rPr>
              <a:t>Public key B</a:t>
            </a:r>
            <a:endParaRPr lang="en-US" sz="1000" dirty="0">
              <a:latin typeface="Huawei Sans" panose="020C0503030203020204" pitchFamily="34" charset="0"/>
              <a:ea typeface="方正兰亭黑简体" panose="02000000000000000000" pitchFamily="2" charset="-122"/>
            </a:endParaRPr>
          </a:p>
        </p:txBody>
      </p:sp>
      <p:sp>
        <p:nvSpPr>
          <p:cNvPr id="80" name="TextBox 79">
            <a:extLst>
              <a:ext uri="{FF2B5EF4-FFF2-40B4-BE49-F238E27FC236}">
                <a16:creationId xmlns:a16="http://schemas.microsoft.com/office/drawing/2014/main" id="{F4E345ED-089F-416B-BA4B-5AD2756708A5}"/>
              </a:ext>
            </a:extLst>
          </p:cNvPr>
          <p:cNvSpPr txBox="1"/>
          <p:nvPr/>
        </p:nvSpPr>
        <p:spPr bwMode="gray">
          <a:xfrm>
            <a:off x="9473815" y="5114731"/>
            <a:ext cx="974947" cy="253916"/>
          </a:xfrm>
          <a:prstGeom prst="rect">
            <a:avLst/>
          </a:prstGeom>
          <a:solidFill>
            <a:srgbClr val="F4FBFE"/>
          </a:solidFill>
          <a:ln>
            <a:solidFill>
              <a:srgbClr val="00B0F0"/>
            </a:solidFill>
          </a:ln>
        </p:spPr>
        <p:txBody>
          <a:bodyPr wrap="none" lIns="36000" tIns="36000" rIns="36000" bIns="36000" rtlCol="0" anchor="ctr" anchorCtr="0">
            <a:noAutofit/>
          </a:bodyPr>
          <a:lstStyle/>
          <a:p>
            <a:pPr algn="ctr" fontAlgn="ctr"/>
            <a:r>
              <a:rPr lang="en-US" sz="1000" dirty="0">
                <a:latin typeface="Huawei Sans" panose="020C0503030203020204" pitchFamily="34" charset="0"/>
              </a:rPr>
              <a:t>Private key B</a:t>
            </a:r>
            <a:endParaRPr lang="en-US" sz="1000" dirty="0">
              <a:latin typeface="Huawei Sans" panose="020C0503030203020204" pitchFamily="34" charset="0"/>
              <a:ea typeface="方正兰亭黑简体" panose="02000000000000000000" pitchFamily="2" charset="-122"/>
            </a:endParaRPr>
          </a:p>
        </p:txBody>
      </p:sp>
      <p:pic>
        <p:nvPicPr>
          <p:cNvPr id="81" name="Picture 12" descr="E:\2016.01\1.12 扁平化图标\蓝色\AR-蓝色最新-40.png">
            <a:extLst>
              <a:ext uri="{FF2B5EF4-FFF2-40B4-BE49-F238E27FC236}">
                <a16:creationId xmlns:a16="http://schemas.microsoft.com/office/drawing/2014/main" id="{66FA289E-2084-4E61-B5B5-F76A197B07F9}"/>
              </a:ext>
            </a:extLst>
          </p:cNvPr>
          <p:cNvPicPr>
            <a:picLocks noChangeAspect="1" noChangeArrowheads="1"/>
          </p:cNvPicPr>
          <p:nvPr/>
        </p:nvPicPr>
        <p:blipFill>
          <a:blip r:embed="rId3" cstate="print"/>
          <a:srcRect/>
          <a:stretch>
            <a:fillRect/>
          </a:stretch>
        </p:blipFill>
        <p:spPr bwMode="gray">
          <a:xfrm>
            <a:off x="7510094" y="3243494"/>
            <a:ext cx="540000" cy="441818"/>
          </a:xfrm>
          <a:prstGeom prst="rect">
            <a:avLst/>
          </a:prstGeom>
          <a:noFill/>
        </p:spPr>
      </p:pic>
      <p:pic>
        <p:nvPicPr>
          <p:cNvPr id="82" name="Picture 12" descr="E:\2016.01\1.12 扁平化图标\蓝色\AR-蓝色最新-40.png">
            <a:extLst>
              <a:ext uri="{FF2B5EF4-FFF2-40B4-BE49-F238E27FC236}">
                <a16:creationId xmlns:a16="http://schemas.microsoft.com/office/drawing/2014/main" id="{128B19B2-DC17-48AA-BDA8-65105FC56B1B}"/>
              </a:ext>
            </a:extLst>
          </p:cNvPr>
          <p:cNvPicPr>
            <a:picLocks noChangeAspect="1" noChangeArrowheads="1"/>
          </p:cNvPicPr>
          <p:nvPr/>
        </p:nvPicPr>
        <p:blipFill>
          <a:blip r:embed="rId3" cstate="print"/>
          <a:srcRect/>
          <a:stretch>
            <a:fillRect/>
          </a:stretch>
        </p:blipFill>
        <p:spPr bwMode="gray">
          <a:xfrm>
            <a:off x="9634330" y="3243494"/>
            <a:ext cx="540000" cy="441818"/>
          </a:xfrm>
          <a:prstGeom prst="rect">
            <a:avLst/>
          </a:prstGeom>
          <a:noFill/>
        </p:spPr>
      </p:pic>
      <p:cxnSp>
        <p:nvCxnSpPr>
          <p:cNvPr id="83" name="Straight Connector 82">
            <a:extLst>
              <a:ext uri="{FF2B5EF4-FFF2-40B4-BE49-F238E27FC236}">
                <a16:creationId xmlns:a16="http://schemas.microsoft.com/office/drawing/2014/main" id="{392009BB-BFC9-47FE-8A3E-721244D12787}"/>
              </a:ext>
            </a:extLst>
          </p:cNvPr>
          <p:cNvCxnSpPr>
            <a:cxnSpLocks/>
            <a:stCxn id="81" idx="3"/>
            <a:endCxn id="82" idx="1"/>
          </p:cNvCxnSpPr>
          <p:nvPr/>
        </p:nvCxnSpPr>
        <p:spPr bwMode="gray">
          <a:xfrm>
            <a:off x="8050094" y="3464403"/>
            <a:ext cx="1584236"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87" name="Straight Arrow Connector 86">
            <a:extLst>
              <a:ext uri="{FF2B5EF4-FFF2-40B4-BE49-F238E27FC236}">
                <a16:creationId xmlns:a16="http://schemas.microsoft.com/office/drawing/2014/main" id="{DB19FF4C-1012-4A05-9B6F-3272DB636F4A}"/>
              </a:ext>
            </a:extLst>
          </p:cNvPr>
          <p:cNvCxnSpPr>
            <a:cxnSpLocks/>
            <a:stCxn id="80" idx="2"/>
            <a:endCxn id="89" idx="0"/>
          </p:cNvCxnSpPr>
          <p:nvPr/>
        </p:nvCxnSpPr>
        <p:spPr bwMode="gray">
          <a:xfrm flipH="1">
            <a:off x="9961288" y="5368647"/>
            <a:ext cx="1" cy="538165"/>
          </a:xfrm>
          <a:prstGeom prst="straightConnector1">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Text Box 26">
            <a:extLst>
              <a:ext uri="{FF2B5EF4-FFF2-40B4-BE49-F238E27FC236}">
                <a16:creationId xmlns:a16="http://schemas.microsoft.com/office/drawing/2014/main" id="{0926A81E-B486-49C8-9BFA-77EC475D66E5}"/>
              </a:ext>
            </a:extLst>
          </p:cNvPr>
          <p:cNvSpPr txBox="1">
            <a:spLocks noChangeArrowheads="1"/>
          </p:cNvSpPr>
          <p:nvPr/>
        </p:nvSpPr>
        <p:spPr bwMode="gray">
          <a:xfrm>
            <a:off x="7300659" y="5906812"/>
            <a:ext cx="1080540" cy="244800"/>
          </a:xfrm>
          <a:prstGeom prst="rect">
            <a:avLst/>
          </a:prstGeom>
          <a:solidFill>
            <a:srgbClr val="EC7061"/>
          </a:solidFill>
          <a:ln w="9525">
            <a:solidFill>
              <a:srgbClr val="EC7061"/>
            </a:solidFill>
            <a:miter lim="800000"/>
            <a:headEnd/>
            <a:tailEnd/>
          </a:ln>
        </p:spPr>
        <p:txBody>
          <a:bodyPr wrap="square" lIns="36000" tIns="36000" rIns="36000" bIns="36000" anchor="ctr" anchorCtr="0">
            <a:noAutofit/>
          </a:bodyPr>
          <a:lstStyle/>
          <a:p>
            <a:pPr algn="ctr" eaLnBrk="1" fontAlgn="ctr" hangingPunct="1"/>
            <a:r>
              <a:rPr lang="en-US" sz="1050" dirty="0">
                <a:solidFill>
                  <a:schemeClr val="bg1"/>
                </a:solidFill>
                <a:latin typeface="Huawei Sans" panose="020C0503030203020204" pitchFamily="34" charset="0"/>
              </a:rPr>
              <a:t>Encrypted data</a:t>
            </a:r>
          </a:p>
        </p:txBody>
      </p:sp>
      <p:sp>
        <p:nvSpPr>
          <p:cNvPr id="89" name="Text Box 26">
            <a:extLst>
              <a:ext uri="{FF2B5EF4-FFF2-40B4-BE49-F238E27FC236}">
                <a16:creationId xmlns:a16="http://schemas.microsoft.com/office/drawing/2014/main" id="{B654F188-674C-4BB6-A687-370CF471C95C}"/>
              </a:ext>
            </a:extLst>
          </p:cNvPr>
          <p:cNvSpPr txBox="1">
            <a:spLocks noChangeArrowheads="1"/>
          </p:cNvSpPr>
          <p:nvPr/>
        </p:nvSpPr>
        <p:spPr bwMode="gray">
          <a:xfrm>
            <a:off x="9421018" y="5906812"/>
            <a:ext cx="1080540" cy="244800"/>
          </a:xfrm>
          <a:prstGeom prst="rect">
            <a:avLst/>
          </a:prstGeom>
          <a:solidFill>
            <a:srgbClr val="EC7061"/>
          </a:solidFill>
          <a:ln w="9525">
            <a:solidFill>
              <a:srgbClr val="EC7061"/>
            </a:solidFill>
            <a:miter lim="800000"/>
            <a:headEnd/>
            <a:tailEnd/>
          </a:ln>
        </p:spPr>
        <p:txBody>
          <a:bodyPr wrap="square" lIns="36000" tIns="36000" rIns="36000" bIns="36000" anchor="ctr" anchorCtr="0">
            <a:noAutofit/>
          </a:bodyPr>
          <a:lstStyle/>
          <a:p>
            <a:pPr algn="ctr" eaLnBrk="1" fontAlgn="ctr" hangingPunct="1"/>
            <a:r>
              <a:rPr lang="en-US" sz="1050" dirty="0">
                <a:solidFill>
                  <a:schemeClr val="bg1"/>
                </a:solidFill>
                <a:latin typeface="Huawei Sans" panose="020C0503030203020204" pitchFamily="34" charset="0"/>
              </a:rPr>
              <a:t>Encrypted data</a:t>
            </a:r>
          </a:p>
        </p:txBody>
      </p:sp>
      <p:cxnSp>
        <p:nvCxnSpPr>
          <p:cNvPr id="90" name="Straight Arrow Connector 89">
            <a:extLst>
              <a:ext uri="{FF2B5EF4-FFF2-40B4-BE49-F238E27FC236}">
                <a16:creationId xmlns:a16="http://schemas.microsoft.com/office/drawing/2014/main" id="{0551461E-8D89-431B-9F86-0A41854B3EB7}"/>
              </a:ext>
            </a:extLst>
          </p:cNvPr>
          <p:cNvCxnSpPr>
            <a:cxnSpLocks/>
            <a:stCxn id="89" idx="1"/>
            <a:endCxn id="88" idx="3"/>
          </p:cNvCxnSpPr>
          <p:nvPr/>
        </p:nvCxnSpPr>
        <p:spPr bwMode="gray">
          <a:xfrm flipH="1">
            <a:off x="8381199" y="6029212"/>
            <a:ext cx="1039819" cy="0"/>
          </a:xfrm>
          <a:prstGeom prst="straightConnector1">
            <a:avLst/>
          </a:prstGeom>
          <a:ln w="28575">
            <a:solidFill>
              <a:srgbClr val="EC706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469963B-0234-4FCD-AC9F-DFE1A400093F}"/>
              </a:ext>
            </a:extLst>
          </p:cNvPr>
          <p:cNvSpPr txBox="1"/>
          <p:nvPr/>
        </p:nvSpPr>
        <p:spPr bwMode="gray">
          <a:xfrm>
            <a:off x="8275537" y="5756760"/>
            <a:ext cx="1256506"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Data forwarding</a:t>
            </a:r>
            <a:endParaRPr lang="en-US" sz="1000" dirty="0">
              <a:latin typeface="Huawei Sans" panose="020C0503030203020204" pitchFamily="34" charset="0"/>
              <a:ea typeface="方正兰亭黑简体" panose="02000000000000000000" pitchFamily="2" charset="-122"/>
            </a:endParaRPr>
          </a:p>
        </p:txBody>
      </p:sp>
      <p:sp>
        <p:nvSpPr>
          <p:cNvPr id="92" name="TextBox 91">
            <a:extLst>
              <a:ext uri="{FF2B5EF4-FFF2-40B4-BE49-F238E27FC236}">
                <a16:creationId xmlns:a16="http://schemas.microsoft.com/office/drawing/2014/main" id="{B30B5453-1E17-4939-835E-F214C39B9EF0}"/>
              </a:ext>
            </a:extLst>
          </p:cNvPr>
          <p:cNvSpPr txBox="1"/>
          <p:nvPr/>
        </p:nvSpPr>
        <p:spPr bwMode="gray">
          <a:xfrm>
            <a:off x="7376567" y="3063708"/>
            <a:ext cx="807054"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RT1</a:t>
            </a:r>
            <a:endParaRPr lang="en-US" sz="1000" dirty="0">
              <a:latin typeface="Huawei Sans" panose="020C0503030203020204" pitchFamily="34" charset="0"/>
              <a:ea typeface="方正兰亭黑简体" panose="02000000000000000000" pitchFamily="2" charset="-122"/>
            </a:endParaRPr>
          </a:p>
        </p:txBody>
      </p:sp>
      <p:sp>
        <p:nvSpPr>
          <p:cNvPr id="93" name="TextBox 92">
            <a:extLst>
              <a:ext uri="{FF2B5EF4-FFF2-40B4-BE49-F238E27FC236}">
                <a16:creationId xmlns:a16="http://schemas.microsoft.com/office/drawing/2014/main" id="{BCE0476C-DC34-43D1-A90B-EFBA292ABFDD}"/>
              </a:ext>
            </a:extLst>
          </p:cNvPr>
          <p:cNvSpPr txBox="1"/>
          <p:nvPr/>
        </p:nvSpPr>
        <p:spPr bwMode="gray">
          <a:xfrm>
            <a:off x="9498541" y="3054655"/>
            <a:ext cx="807054"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RT2</a:t>
            </a:r>
            <a:endParaRPr lang="en-US" sz="1000" dirty="0">
              <a:latin typeface="Huawei Sans" panose="020C0503030203020204" pitchFamily="34" charset="0"/>
              <a:ea typeface="方正兰亭黑简体" panose="02000000000000000000" pitchFamily="2" charset="-122"/>
            </a:endParaRPr>
          </a:p>
        </p:txBody>
      </p:sp>
      <p:sp>
        <p:nvSpPr>
          <p:cNvPr id="94" name="TextBox 93">
            <a:extLst>
              <a:ext uri="{FF2B5EF4-FFF2-40B4-BE49-F238E27FC236}">
                <a16:creationId xmlns:a16="http://schemas.microsoft.com/office/drawing/2014/main" id="{63FC6670-F731-4B6E-8372-05FDCF2CB465}"/>
              </a:ext>
            </a:extLst>
          </p:cNvPr>
          <p:cNvSpPr txBox="1"/>
          <p:nvPr/>
        </p:nvSpPr>
        <p:spPr bwMode="gray">
          <a:xfrm>
            <a:off x="1408083" y="5004494"/>
            <a:ext cx="965151"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Encryption</a:t>
            </a:r>
            <a:endParaRPr lang="en-US" sz="1000" dirty="0">
              <a:latin typeface="Huawei Sans" panose="020C0503030203020204" pitchFamily="34" charset="0"/>
              <a:ea typeface="方正兰亭黑简体" panose="02000000000000000000" pitchFamily="2" charset="-122"/>
            </a:endParaRPr>
          </a:p>
        </p:txBody>
      </p:sp>
      <p:sp>
        <p:nvSpPr>
          <p:cNvPr id="95" name="TextBox 94">
            <a:extLst>
              <a:ext uri="{FF2B5EF4-FFF2-40B4-BE49-F238E27FC236}">
                <a16:creationId xmlns:a16="http://schemas.microsoft.com/office/drawing/2014/main" id="{E8EE96FC-4446-49FA-B31A-C0E71D6497D6}"/>
              </a:ext>
            </a:extLst>
          </p:cNvPr>
          <p:cNvSpPr txBox="1"/>
          <p:nvPr/>
        </p:nvSpPr>
        <p:spPr bwMode="gray">
          <a:xfrm>
            <a:off x="4410505" y="5030734"/>
            <a:ext cx="848911"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Decryption</a:t>
            </a:r>
            <a:endParaRPr lang="en-US" sz="1000" dirty="0">
              <a:latin typeface="Huawei Sans" panose="020C0503030203020204" pitchFamily="34" charset="0"/>
              <a:ea typeface="方正兰亭黑简体" panose="02000000000000000000" pitchFamily="2" charset="-122"/>
            </a:endParaRPr>
          </a:p>
        </p:txBody>
      </p:sp>
      <p:sp>
        <p:nvSpPr>
          <p:cNvPr id="96" name="TextBox 95">
            <a:extLst>
              <a:ext uri="{FF2B5EF4-FFF2-40B4-BE49-F238E27FC236}">
                <a16:creationId xmlns:a16="http://schemas.microsoft.com/office/drawing/2014/main" id="{D7C750D8-A61B-4E82-8392-A4922EF78568}"/>
              </a:ext>
            </a:extLst>
          </p:cNvPr>
          <p:cNvSpPr txBox="1"/>
          <p:nvPr/>
        </p:nvSpPr>
        <p:spPr bwMode="gray">
          <a:xfrm>
            <a:off x="7016897" y="5448355"/>
            <a:ext cx="814659" cy="400110"/>
          </a:xfrm>
          <a:prstGeom prst="rect">
            <a:avLst/>
          </a:prstGeom>
          <a:noFill/>
          <a:effectLst/>
        </p:spPr>
        <p:txBody>
          <a:bodyPr wrap="square" rtlCol="0">
            <a:spAutoFit/>
          </a:bodyPr>
          <a:lstStyle/>
          <a:p>
            <a:pPr algn="ctr" fontAlgn="ctr"/>
            <a:r>
              <a:rPr lang="en-US" sz="1000" dirty="0">
                <a:latin typeface="Huawei Sans" panose="020C0503030203020204" pitchFamily="34" charset="0"/>
              </a:rPr>
              <a:t>Public key encryption</a:t>
            </a:r>
            <a:endParaRPr lang="en-US" sz="1000" dirty="0">
              <a:latin typeface="Huawei Sans" panose="020C0503030203020204" pitchFamily="34" charset="0"/>
              <a:ea typeface="方正兰亭黑简体" panose="02000000000000000000" pitchFamily="2" charset="-122"/>
            </a:endParaRPr>
          </a:p>
        </p:txBody>
      </p:sp>
      <p:sp>
        <p:nvSpPr>
          <p:cNvPr id="97" name="TextBox 96">
            <a:extLst>
              <a:ext uri="{FF2B5EF4-FFF2-40B4-BE49-F238E27FC236}">
                <a16:creationId xmlns:a16="http://schemas.microsoft.com/office/drawing/2014/main" id="{4C5B7737-BAE0-4B2D-AB80-B6364417D595}"/>
              </a:ext>
            </a:extLst>
          </p:cNvPr>
          <p:cNvSpPr txBox="1"/>
          <p:nvPr/>
        </p:nvSpPr>
        <p:spPr bwMode="gray">
          <a:xfrm>
            <a:off x="9868828" y="5448355"/>
            <a:ext cx="1065992" cy="400110"/>
          </a:xfrm>
          <a:prstGeom prst="rect">
            <a:avLst/>
          </a:prstGeom>
          <a:noFill/>
          <a:effectLst/>
        </p:spPr>
        <p:txBody>
          <a:bodyPr wrap="square" rtlCol="0">
            <a:spAutoFit/>
          </a:bodyPr>
          <a:lstStyle/>
          <a:p>
            <a:pPr algn="ctr" fontAlgn="ctr"/>
            <a:r>
              <a:rPr lang="en-US" sz="1000" dirty="0">
                <a:latin typeface="Huawei Sans" panose="020C0503030203020204" pitchFamily="34" charset="0"/>
              </a:rPr>
              <a:t>Private key decryption</a:t>
            </a:r>
            <a:endParaRPr lang="en-US" sz="1000" dirty="0">
              <a:latin typeface="Huawei Sans" panose="020C0503030203020204" pitchFamily="34" charset="0"/>
              <a:ea typeface="方正兰亭黑简体" panose="02000000000000000000" pitchFamily="2" charset="-122"/>
            </a:endParaRPr>
          </a:p>
        </p:txBody>
      </p:sp>
      <p:sp>
        <p:nvSpPr>
          <p:cNvPr id="98" name="TextBox 97">
            <a:extLst>
              <a:ext uri="{FF2B5EF4-FFF2-40B4-BE49-F238E27FC236}">
                <a16:creationId xmlns:a16="http://schemas.microsoft.com/office/drawing/2014/main" id="{550F8A26-1FCC-43E6-A069-E7AD948884E9}"/>
              </a:ext>
            </a:extLst>
          </p:cNvPr>
          <p:cNvSpPr txBox="1"/>
          <p:nvPr/>
        </p:nvSpPr>
        <p:spPr bwMode="gray">
          <a:xfrm>
            <a:off x="9168477" y="4404259"/>
            <a:ext cx="622492" cy="331024"/>
          </a:xfrm>
          <a:prstGeom prst="rect">
            <a:avLst/>
          </a:prstGeom>
          <a:solidFill>
            <a:srgbClr val="F4FBFE"/>
          </a:solidFill>
          <a:ln>
            <a:solidFill>
              <a:srgbClr val="00B0F0"/>
            </a:solidFill>
          </a:ln>
        </p:spPr>
        <p:txBody>
          <a:bodyPr wrap="square" lIns="36000" tIns="36000" rIns="36000" bIns="36000" rtlCol="0" anchor="ctr" anchorCtr="0">
            <a:noAutofit/>
          </a:bodyPr>
          <a:lstStyle/>
          <a:p>
            <a:pPr algn="ctr" fontAlgn="ctr"/>
            <a:r>
              <a:rPr lang="en-US" sz="1000" dirty="0">
                <a:latin typeface="Huawei Sans" panose="020C0503030203020204" pitchFamily="34" charset="0"/>
              </a:rPr>
              <a:t>Public key B</a:t>
            </a:r>
            <a:endParaRPr lang="en-US" sz="1000" dirty="0">
              <a:latin typeface="Huawei Sans" panose="020C0503030203020204" pitchFamily="34" charset="0"/>
              <a:ea typeface="方正兰亭黑简体" panose="02000000000000000000" pitchFamily="2" charset="-122"/>
            </a:endParaRPr>
          </a:p>
        </p:txBody>
      </p:sp>
      <p:sp>
        <p:nvSpPr>
          <p:cNvPr id="99" name="TextBox 98">
            <a:extLst>
              <a:ext uri="{FF2B5EF4-FFF2-40B4-BE49-F238E27FC236}">
                <a16:creationId xmlns:a16="http://schemas.microsoft.com/office/drawing/2014/main" id="{61A1ADBF-E199-4CF9-AB90-858BC632B69E}"/>
              </a:ext>
            </a:extLst>
          </p:cNvPr>
          <p:cNvSpPr txBox="1"/>
          <p:nvPr/>
        </p:nvSpPr>
        <p:spPr bwMode="gray">
          <a:xfrm>
            <a:off x="9959874" y="4404259"/>
            <a:ext cx="660502" cy="331024"/>
          </a:xfrm>
          <a:prstGeom prst="rect">
            <a:avLst/>
          </a:prstGeom>
          <a:solidFill>
            <a:srgbClr val="F4FBFE"/>
          </a:solidFill>
          <a:ln>
            <a:solidFill>
              <a:srgbClr val="00B0F0"/>
            </a:solidFill>
          </a:ln>
        </p:spPr>
        <p:txBody>
          <a:bodyPr wrap="square" lIns="36000" tIns="36000" rIns="36000" bIns="36000" rtlCol="0" anchor="ctr" anchorCtr="0">
            <a:noAutofit/>
          </a:bodyPr>
          <a:lstStyle/>
          <a:p>
            <a:pPr algn="ctr" fontAlgn="ctr"/>
            <a:r>
              <a:rPr lang="en-US" sz="1000" dirty="0">
                <a:latin typeface="Huawei Sans" panose="020C0503030203020204" pitchFamily="34" charset="0"/>
              </a:rPr>
              <a:t>Private key B</a:t>
            </a:r>
            <a:endParaRPr lang="en-US" sz="1000" dirty="0">
              <a:latin typeface="Huawei Sans" panose="020C0503030203020204" pitchFamily="34" charset="0"/>
              <a:ea typeface="方正兰亭黑简体" panose="02000000000000000000" pitchFamily="2" charset="-122"/>
            </a:endParaRPr>
          </a:p>
        </p:txBody>
      </p:sp>
      <p:sp>
        <p:nvSpPr>
          <p:cNvPr id="100" name="Rectangle 99">
            <a:extLst>
              <a:ext uri="{FF2B5EF4-FFF2-40B4-BE49-F238E27FC236}">
                <a16:creationId xmlns:a16="http://schemas.microsoft.com/office/drawing/2014/main" id="{BD956518-036C-4EFF-A649-58B4784F9FB2}"/>
              </a:ext>
            </a:extLst>
          </p:cNvPr>
          <p:cNvSpPr/>
          <p:nvPr/>
        </p:nvSpPr>
        <p:spPr bwMode="gray">
          <a:xfrm>
            <a:off x="9117216" y="4198347"/>
            <a:ext cx="1584236" cy="61202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fontAlgn="ctr"/>
            <a:r>
              <a:rPr lang="en-US" sz="1000" dirty="0">
                <a:solidFill>
                  <a:schemeClr val="bg1">
                    <a:lumMod val="50000"/>
                  </a:schemeClr>
                </a:solidFill>
                <a:latin typeface="Huawei Sans" panose="020C0503030203020204" pitchFamily="34" charset="0"/>
              </a:rPr>
              <a:t>Key pair</a:t>
            </a:r>
          </a:p>
        </p:txBody>
      </p:sp>
      <p:cxnSp>
        <p:nvCxnSpPr>
          <p:cNvPr id="101" name="Straight Arrow Connector 100">
            <a:extLst>
              <a:ext uri="{FF2B5EF4-FFF2-40B4-BE49-F238E27FC236}">
                <a16:creationId xmlns:a16="http://schemas.microsoft.com/office/drawing/2014/main" id="{2619F2A0-2F2F-4BFE-9A6E-4831FF6F0388}"/>
              </a:ext>
            </a:extLst>
          </p:cNvPr>
          <p:cNvCxnSpPr>
            <a:cxnSpLocks/>
            <a:stCxn id="82" idx="2"/>
            <a:endCxn id="100" idx="0"/>
          </p:cNvCxnSpPr>
          <p:nvPr/>
        </p:nvCxnSpPr>
        <p:spPr bwMode="gray">
          <a:xfrm>
            <a:off x="9904330" y="3685312"/>
            <a:ext cx="5004" cy="513035"/>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0B6ADCA-9A6F-40F0-9AD6-0095C36523D0}"/>
              </a:ext>
            </a:extLst>
          </p:cNvPr>
          <p:cNvSpPr txBox="1"/>
          <p:nvPr/>
        </p:nvSpPr>
        <p:spPr bwMode="gray">
          <a:xfrm>
            <a:off x="8907539" y="3714705"/>
            <a:ext cx="2014129" cy="369332"/>
          </a:xfrm>
          <a:prstGeom prst="rect">
            <a:avLst/>
          </a:prstGeom>
          <a:solidFill>
            <a:schemeClr val="bg1"/>
          </a:solidFill>
          <a:effectLst>
            <a:outerShdw blurRad="50800" dist="38100" dir="2700000" algn="tl" rotWithShape="0">
              <a:prstClr val="black">
                <a:alpha val="40000"/>
              </a:prstClr>
            </a:outerShdw>
          </a:effectLst>
        </p:spPr>
        <p:txBody>
          <a:bodyPr wrap="square" lIns="36000" rIns="36000" rtlCol="0">
            <a:spAutoFit/>
          </a:bodyPr>
          <a:lstStyle/>
          <a:p>
            <a:pPr algn="ctr" fontAlgn="ctr"/>
            <a:r>
              <a:rPr lang="en-US" sz="900" dirty="0">
                <a:latin typeface="Huawei Sans" panose="020C0503030203020204" pitchFamily="34" charset="0"/>
              </a:rPr>
              <a:t>The device automatically generates a public key and a private key</a:t>
            </a:r>
            <a:endParaRPr lang="en-US" sz="900" dirty="0">
              <a:latin typeface="Huawei Sans" panose="020C0503030203020204" pitchFamily="34" charset="0"/>
              <a:ea typeface="方正兰亭黑简体" panose="02000000000000000000" pitchFamily="2" charset="-122"/>
            </a:endParaRPr>
          </a:p>
        </p:txBody>
      </p:sp>
      <p:cxnSp>
        <p:nvCxnSpPr>
          <p:cNvPr id="107" name="Connector: Elbow 106">
            <a:extLst>
              <a:ext uri="{FF2B5EF4-FFF2-40B4-BE49-F238E27FC236}">
                <a16:creationId xmlns:a16="http://schemas.microsoft.com/office/drawing/2014/main" id="{AA9597A9-76A4-41F1-831A-CE8FD300020F}"/>
              </a:ext>
            </a:extLst>
          </p:cNvPr>
          <p:cNvCxnSpPr>
            <a:cxnSpLocks/>
            <a:stCxn id="99" idx="2"/>
            <a:endCxn id="80" idx="0"/>
          </p:cNvCxnSpPr>
          <p:nvPr/>
        </p:nvCxnSpPr>
        <p:spPr bwMode="gray">
          <a:xfrm rot="5400000">
            <a:off x="9935983" y="4760589"/>
            <a:ext cx="379448" cy="328836"/>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0BB14EF0-BFBE-4D55-BADC-9C7BAEBBBA8D}"/>
              </a:ext>
            </a:extLst>
          </p:cNvPr>
          <p:cNvCxnSpPr>
            <a:cxnSpLocks/>
            <a:stCxn id="98" idx="1"/>
            <a:endCxn id="79" idx="0"/>
          </p:cNvCxnSpPr>
          <p:nvPr/>
        </p:nvCxnSpPr>
        <p:spPr bwMode="gray">
          <a:xfrm rot="10800000" flipV="1">
            <a:off x="7840931" y="4569771"/>
            <a:ext cx="1327547" cy="544960"/>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77AAF975-E0F9-4764-A40F-C9B05FE5CBB2}"/>
              </a:ext>
            </a:extLst>
          </p:cNvPr>
          <p:cNvSpPr txBox="1"/>
          <p:nvPr/>
        </p:nvSpPr>
        <p:spPr bwMode="gray">
          <a:xfrm>
            <a:off x="7315461" y="4639020"/>
            <a:ext cx="1050936" cy="350244"/>
          </a:xfrm>
          <a:prstGeom prst="rect">
            <a:avLst/>
          </a:prstGeom>
          <a:solidFill>
            <a:schemeClr val="bg1"/>
          </a:solidFill>
          <a:effectLst>
            <a:outerShdw blurRad="50800" dist="38100" dir="2700000" algn="tl" rotWithShape="0">
              <a:prstClr val="black">
                <a:alpha val="40000"/>
              </a:prstClr>
            </a:outerShdw>
          </a:effectLst>
        </p:spPr>
        <p:txBody>
          <a:bodyPr wrap="square" lIns="36000" tIns="36000" rIns="36000" bIns="36000" rtlCol="0" anchor="ctr" anchorCtr="0">
            <a:noAutofit/>
          </a:bodyPr>
          <a:lstStyle/>
          <a:p>
            <a:pPr algn="ctr" fontAlgn="ctr"/>
            <a:r>
              <a:rPr lang="en-US" sz="1000" dirty="0">
                <a:latin typeface="Huawei Sans" panose="020C0503030203020204" pitchFamily="34" charset="0"/>
              </a:rPr>
              <a:t>Public key transmission</a:t>
            </a:r>
            <a:endParaRPr lang="en-US" sz="1000" dirty="0">
              <a:latin typeface="Huawei Sans" panose="020C0503030203020204" pitchFamily="34" charset="0"/>
              <a:ea typeface="方正兰亭黑简体" panose="02000000000000000000" pitchFamily="2" charset="-122"/>
            </a:endParaRPr>
          </a:p>
        </p:txBody>
      </p:sp>
      <p:cxnSp>
        <p:nvCxnSpPr>
          <p:cNvPr id="114" name="Straight Arrow Connector 113">
            <a:extLst>
              <a:ext uri="{FF2B5EF4-FFF2-40B4-BE49-F238E27FC236}">
                <a16:creationId xmlns:a16="http://schemas.microsoft.com/office/drawing/2014/main" id="{09C8B46B-DC72-436A-A6A8-918FF21CBDAC}"/>
              </a:ext>
            </a:extLst>
          </p:cNvPr>
          <p:cNvCxnSpPr>
            <a:cxnSpLocks/>
            <a:stCxn id="18" idx="3"/>
            <a:endCxn id="19" idx="1"/>
          </p:cNvCxnSpPr>
          <p:nvPr/>
        </p:nvCxnSpPr>
        <p:spPr bwMode="gray">
          <a:xfrm>
            <a:off x="2649429" y="4727096"/>
            <a:ext cx="1545592" cy="0"/>
          </a:xfrm>
          <a:prstGeom prst="straightConnector1">
            <a:avLst/>
          </a:prstGeom>
          <a:ln w="28575">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577D94A6-BB20-493B-94F2-C154DF8DA32A}"/>
              </a:ext>
            </a:extLst>
          </p:cNvPr>
          <p:cNvSpPr txBox="1"/>
          <p:nvPr/>
        </p:nvSpPr>
        <p:spPr bwMode="gray">
          <a:xfrm>
            <a:off x="2836615" y="4477545"/>
            <a:ext cx="1105758"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Key exchange</a:t>
            </a:r>
            <a:endParaRPr lang="en-US" sz="10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61726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3C20-B1AA-4183-B45E-4C8081F69E9A}"/>
              </a:ext>
            </a:extLst>
          </p:cNvPr>
          <p:cNvSpPr>
            <a:spLocks noGrp="1"/>
          </p:cNvSpPr>
          <p:nvPr>
            <p:ph type="title"/>
          </p:nvPr>
        </p:nvSpPr>
        <p:spPr bwMode="gray"/>
        <p:txBody>
          <a:bodyPr/>
          <a:lstStyle/>
          <a:p>
            <a:pPr fontAlgn="ctr"/>
            <a:r>
              <a:rPr lang="en-US" dirty="0">
                <a:latin typeface="Huawei Sans" panose="020C0503030203020204" pitchFamily="34" charset="0"/>
              </a:rPr>
              <a:t>Data Authentication</a:t>
            </a:r>
          </a:p>
        </p:txBody>
      </p:sp>
      <p:sp>
        <p:nvSpPr>
          <p:cNvPr id="3" name="Text Placeholder 2">
            <a:extLst>
              <a:ext uri="{FF2B5EF4-FFF2-40B4-BE49-F238E27FC236}">
                <a16:creationId xmlns:a16="http://schemas.microsoft.com/office/drawing/2014/main" id="{D04E234C-2CEB-4DF3-AC94-2D6E68C25C1B}"/>
              </a:ext>
            </a:extLst>
          </p:cNvPr>
          <p:cNvSpPr>
            <a:spLocks noGrp="1"/>
          </p:cNvSpPr>
          <p:nvPr>
            <p:ph type="body" sz="quarter" idx="10"/>
          </p:nvPr>
        </p:nvSpPr>
        <p:spPr bwMode="gray"/>
        <p:txBody>
          <a:bodyPr/>
          <a:lstStyle/>
          <a:p>
            <a:pPr algn="l"/>
            <a:r>
              <a:rPr lang="en-US" sz="1600" dirty="0">
                <a:latin typeface="Huawei Sans" panose="020C0503030203020204" pitchFamily="34" charset="0"/>
              </a:rPr>
              <a:t>The main purpose of data authentication is to check whether data is tampered with. Data authentication is mainly based on the hash algorithm.</a:t>
            </a:r>
            <a:endParaRPr lang="en-US" altLang="zh-CN" sz="1600" dirty="0">
              <a:latin typeface="Huawei Sans" panose="020C0503030203020204" pitchFamily="34" charset="0"/>
            </a:endParaRPr>
          </a:p>
          <a:p>
            <a:pPr marL="542925" lvl="1" indent="-228600"/>
            <a:r>
              <a:rPr lang="en-US" sz="1200" dirty="0">
                <a:latin typeface="Huawei Sans" panose="020C0503030203020204" pitchFamily="34" charset="0"/>
              </a:rPr>
              <a:t>A unique hash value is calculated based on the hash algorithm and then carried in the data before being forwarded to the peer device.</a:t>
            </a:r>
            <a:endParaRPr lang="en-US" altLang="zh-CN" sz="1200" dirty="0">
              <a:latin typeface="Huawei Sans" panose="020C0503030203020204" pitchFamily="34" charset="0"/>
            </a:endParaRPr>
          </a:p>
          <a:p>
            <a:pPr marL="542925" lvl="1" indent="-228600"/>
            <a:r>
              <a:rPr lang="en-US" sz="1200" dirty="0">
                <a:latin typeface="Huawei Sans" panose="020C0503030203020204" pitchFamily="34" charset="0"/>
              </a:rPr>
              <a:t>The peer device hashes the data again to obtain the hash value. It then compares the received hash value with the calculated one. If they are the same, the data is not tampered with.</a:t>
            </a:r>
            <a:endParaRPr lang="en-US" altLang="zh-CN" sz="1200" dirty="0">
              <a:latin typeface="Huawei Sans" panose="020C0503030203020204" pitchFamily="34" charset="0"/>
            </a:endParaRPr>
          </a:p>
        </p:txBody>
      </p:sp>
      <p:cxnSp>
        <p:nvCxnSpPr>
          <p:cNvPr id="14" name="Straight Arrow Connector 13">
            <a:extLst>
              <a:ext uri="{FF2B5EF4-FFF2-40B4-BE49-F238E27FC236}">
                <a16:creationId xmlns:a16="http://schemas.microsoft.com/office/drawing/2014/main" id="{98139D59-D323-4612-98A6-1639CA202D6C}"/>
              </a:ext>
            </a:extLst>
          </p:cNvPr>
          <p:cNvCxnSpPr>
            <a:cxnSpLocks/>
            <a:stCxn id="19" idx="3"/>
            <a:endCxn id="86" idx="1"/>
          </p:cNvCxnSpPr>
          <p:nvPr/>
        </p:nvCxnSpPr>
        <p:spPr bwMode="gray">
          <a:xfrm flipV="1">
            <a:off x="7635465" y="4246458"/>
            <a:ext cx="633801" cy="101"/>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D2A434-A7E9-412E-BE7F-681D7F95F34C}"/>
              </a:ext>
            </a:extLst>
          </p:cNvPr>
          <p:cNvCxnSpPr>
            <a:cxnSpLocks/>
            <a:stCxn id="18" idx="2"/>
            <a:endCxn id="68" idx="0"/>
          </p:cNvCxnSpPr>
          <p:nvPr/>
        </p:nvCxnSpPr>
        <p:spPr bwMode="gray">
          <a:xfrm flipH="1">
            <a:off x="4566974" y="4385057"/>
            <a:ext cx="4017" cy="757979"/>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AE45BCF-DA3C-46FD-8035-6DAEE5087962}"/>
              </a:ext>
            </a:extLst>
          </p:cNvPr>
          <p:cNvSpPr txBox="1"/>
          <p:nvPr/>
        </p:nvSpPr>
        <p:spPr bwMode="gray">
          <a:xfrm>
            <a:off x="3989618" y="4108058"/>
            <a:ext cx="1162745" cy="276999"/>
          </a:xfrm>
          <a:prstGeom prst="rect">
            <a:avLst/>
          </a:prstGeom>
          <a:solidFill>
            <a:srgbClr val="F4FBFE"/>
          </a:solidFill>
          <a:ln>
            <a:solidFill>
              <a:srgbClr val="00B0F0"/>
            </a:solidFill>
          </a:ln>
        </p:spPr>
        <p:txBody>
          <a:bodyPr wrap="none" lIns="36000" rIns="36000" rtlCol="0" anchor="ctr" anchorCtr="0">
            <a:noAutofit/>
          </a:bodyPr>
          <a:lstStyle/>
          <a:p>
            <a:pPr algn="ctr" fontAlgn="ctr"/>
            <a:r>
              <a:rPr lang="en-US" sz="1000" dirty="0">
                <a:latin typeface="Huawei Sans" panose="020C0503030203020204" pitchFamily="34" charset="0"/>
              </a:rPr>
              <a:t>Hash algorithm</a:t>
            </a:r>
            <a:endParaRPr lang="en-US" sz="1000" dirty="0">
              <a:latin typeface="Huawei Sans" panose="020C0503030203020204" pitchFamily="34" charset="0"/>
              <a:ea typeface="方正兰亭黑简体" panose="02000000000000000000" pitchFamily="2" charset="-122"/>
            </a:endParaRPr>
          </a:p>
        </p:txBody>
      </p:sp>
      <p:sp>
        <p:nvSpPr>
          <p:cNvPr id="19" name="TextBox 18">
            <a:extLst>
              <a:ext uri="{FF2B5EF4-FFF2-40B4-BE49-F238E27FC236}">
                <a16:creationId xmlns:a16="http://schemas.microsoft.com/office/drawing/2014/main" id="{47504D1C-F6CB-4559-B684-DC17E045EB05}"/>
              </a:ext>
            </a:extLst>
          </p:cNvPr>
          <p:cNvSpPr txBox="1"/>
          <p:nvPr/>
        </p:nvSpPr>
        <p:spPr bwMode="gray">
          <a:xfrm>
            <a:off x="6472720" y="4108059"/>
            <a:ext cx="1162745" cy="276999"/>
          </a:xfrm>
          <a:prstGeom prst="rect">
            <a:avLst/>
          </a:prstGeom>
          <a:solidFill>
            <a:srgbClr val="F4FBFE"/>
          </a:solidFill>
          <a:ln>
            <a:solidFill>
              <a:srgbClr val="00B0F0"/>
            </a:solidFill>
          </a:ln>
        </p:spPr>
        <p:txBody>
          <a:bodyPr wrap="none" lIns="36000" rIns="36000" rtlCol="0" anchor="ctr" anchorCtr="0">
            <a:noAutofit/>
          </a:bodyPr>
          <a:lstStyle/>
          <a:p>
            <a:pPr algn="ctr" fontAlgn="ctr"/>
            <a:r>
              <a:rPr lang="en-US" sz="1000" dirty="0">
                <a:latin typeface="Huawei Sans" panose="020C0503030203020204" pitchFamily="34" charset="0"/>
              </a:rPr>
              <a:t>Hash algorithm</a:t>
            </a:r>
            <a:endParaRPr lang="en-US" sz="1000" dirty="0">
              <a:latin typeface="Huawei Sans" panose="020C0503030203020204" pitchFamily="34" charset="0"/>
              <a:ea typeface="方正兰亭黑简体" panose="02000000000000000000" pitchFamily="2" charset="-122"/>
            </a:endParaRPr>
          </a:p>
        </p:txBody>
      </p:sp>
      <p:pic>
        <p:nvPicPr>
          <p:cNvPr id="32" name="Picture 12" descr="E:\2016.01\1.12 扁平化图标\蓝色\AR-蓝色最新-40.png">
            <a:extLst>
              <a:ext uri="{FF2B5EF4-FFF2-40B4-BE49-F238E27FC236}">
                <a16:creationId xmlns:a16="http://schemas.microsoft.com/office/drawing/2014/main" id="{A0A70575-BCB7-4ED7-8682-9CF4E78B999E}"/>
              </a:ext>
            </a:extLst>
          </p:cNvPr>
          <p:cNvPicPr>
            <a:picLocks noChangeAspect="1" noChangeArrowheads="1"/>
          </p:cNvPicPr>
          <p:nvPr/>
        </p:nvPicPr>
        <p:blipFill>
          <a:blip r:embed="rId3" cstate="print"/>
          <a:srcRect/>
          <a:stretch>
            <a:fillRect/>
          </a:stretch>
        </p:blipFill>
        <p:spPr bwMode="gray">
          <a:xfrm>
            <a:off x="4296974" y="3208091"/>
            <a:ext cx="540000" cy="441818"/>
          </a:xfrm>
          <a:prstGeom prst="rect">
            <a:avLst/>
          </a:prstGeom>
          <a:noFill/>
        </p:spPr>
      </p:pic>
      <p:pic>
        <p:nvPicPr>
          <p:cNvPr id="33" name="Picture 12" descr="E:\2016.01\1.12 扁平化图标\蓝色\AR-蓝色最新-40.png">
            <a:extLst>
              <a:ext uri="{FF2B5EF4-FFF2-40B4-BE49-F238E27FC236}">
                <a16:creationId xmlns:a16="http://schemas.microsoft.com/office/drawing/2014/main" id="{36635841-3922-4546-8EE8-324A5730550B}"/>
              </a:ext>
            </a:extLst>
          </p:cNvPr>
          <p:cNvPicPr>
            <a:picLocks noChangeAspect="1" noChangeArrowheads="1"/>
          </p:cNvPicPr>
          <p:nvPr/>
        </p:nvPicPr>
        <p:blipFill>
          <a:blip r:embed="rId3" cstate="print"/>
          <a:srcRect/>
          <a:stretch>
            <a:fillRect/>
          </a:stretch>
        </p:blipFill>
        <p:spPr bwMode="gray">
          <a:xfrm>
            <a:off x="6780076" y="3208091"/>
            <a:ext cx="540000" cy="441818"/>
          </a:xfrm>
          <a:prstGeom prst="rect">
            <a:avLst/>
          </a:prstGeom>
          <a:noFill/>
        </p:spPr>
      </p:pic>
      <p:cxnSp>
        <p:nvCxnSpPr>
          <p:cNvPr id="34" name="Straight Connector 33">
            <a:extLst>
              <a:ext uri="{FF2B5EF4-FFF2-40B4-BE49-F238E27FC236}">
                <a16:creationId xmlns:a16="http://schemas.microsoft.com/office/drawing/2014/main" id="{04F2F586-E307-453E-9352-091FBC5EDF5E}"/>
              </a:ext>
            </a:extLst>
          </p:cNvPr>
          <p:cNvCxnSpPr>
            <a:cxnSpLocks/>
            <a:stCxn id="32" idx="3"/>
            <a:endCxn id="33" idx="1"/>
          </p:cNvCxnSpPr>
          <p:nvPr/>
        </p:nvCxnSpPr>
        <p:spPr bwMode="gray">
          <a:xfrm>
            <a:off x="4836974" y="3429000"/>
            <a:ext cx="1943102"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43" name="Straight Arrow Connector 42">
            <a:extLst>
              <a:ext uri="{FF2B5EF4-FFF2-40B4-BE49-F238E27FC236}">
                <a16:creationId xmlns:a16="http://schemas.microsoft.com/office/drawing/2014/main" id="{D6AAD35B-7A51-46D9-9844-513CA6EB8493}"/>
              </a:ext>
            </a:extLst>
          </p:cNvPr>
          <p:cNvCxnSpPr>
            <a:cxnSpLocks/>
            <a:stCxn id="32" idx="2"/>
            <a:endCxn id="18" idx="0"/>
          </p:cNvCxnSpPr>
          <p:nvPr/>
        </p:nvCxnSpPr>
        <p:spPr bwMode="gray">
          <a:xfrm>
            <a:off x="4566974" y="3649909"/>
            <a:ext cx="0" cy="458149"/>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FCF1737-0AFA-46DD-A451-1FCA00AC7B7F}"/>
              </a:ext>
            </a:extLst>
          </p:cNvPr>
          <p:cNvCxnSpPr>
            <a:cxnSpLocks/>
            <a:stCxn id="33" idx="2"/>
            <a:endCxn id="19" idx="0"/>
          </p:cNvCxnSpPr>
          <p:nvPr/>
        </p:nvCxnSpPr>
        <p:spPr bwMode="gray">
          <a:xfrm>
            <a:off x="7050076" y="3649909"/>
            <a:ext cx="4017" cy="458150"/>
          </a:xfrm>
          <a:prstGeom prst="straightConnector1">
            <a:avLst/>
          </a:prstGeom>
          <a:ln w="28575">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87388AF-4A5B-49A8-8D1C-EDE4F72C2E44}"/>
              </a:ext>
            </a:extLst>
          </p:cNvPr>
          <p:cNvCxnSpPr>
            <a:cxnSpLocks/>
            <a:stCxn id="19" idx="2"/>
            <a:endCxn id="84" idx="0"/>
          </p:cNvCxnSpPr>
          <p:nvPr/>
        </p:nvCxnSpPr>
        <p:spPr bwMode="gray">
          <a:xfrm flipH="1">
            <a:off x="7050077" y="4385058"/>
            <a:ext cx="4016" cy="757978"/>
          </a:xfrm>
          <a:prstGeom prst="straightConnector1">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6B35308-56AE-4DDC-A8BF-1D19C17C309B}"/>
              </a:ext>
            </a:extLst>
          </p:cNvPr>
          <p:cNvCxnSpPr>
            <a:cxnSpLocks/>
            <a:stCxn id="84" idx="1"/>
            <a:endCxn id="68" idx="3"/>
          </p:cNvCxnSpPr>
          <p:nvPr/>
        </p:nvCxnSpPr>
        <p:spPr bwMode="gray">
          <a:xfrm flipH="1">
            <a:off x="5032160" y="5281636"/>
            <a:ext cx="1746109" cy="0"/>
          </a:xfrm>
          <a:prstGeom prst="straightConnector1">
            <a:avLst/>
          </a:prstGeom>
          <a:ln w="28575">
            <a:solidFill>
              <a:srgbClr val="FFD17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2758CDF-EA4E-4012-AF64-1EE7AFDCC73F}"/>
              </a:ext>
            </a:extLst>
          </p:cNvPr>
          <p:cNvSpPr txBox="1"/>
          <p:nvPr/>
        </p:nvSpPr>
        <p:spPr bwMode="gray">
          <a:xfrm>
            <a:off x="5181415" y="5019893"/>
            <a:ext cx="1484096" cy="276999"/>
          </a:xfrm>
          <a:prstGeom prst="rect">
            <a:avLst/>
          </a:prstGeom>
          <a:noFill/>
          <a:effectLst/>
        </p:spPr>
        <p:txBody>
          <a:bodyPr wrap="square" lIns="36000" rIns="36000" rtlCol="0" anchor="ctr" anchorCtr="0">
            <a:noAutofit/>
          </a:bodyPr>
          <a:lstStyle/>
          <a:p>
            <a:pPr algn="ctr" fontAlgn="ctr"/>
            <a:r>
              <a:rPr lang="en-US" sz="1000" dirty="0">
                <a:latin typeface="Huawei Sans" panose="020C0503030203020204" pitchFamily="34" charset="0"/>
              </a:rPr>
              <a:t>Data forwarding</a:t>
            </a:r>
            <a:endParaRPr lang="en-US" sz="1000" dirty="0">
              <a:latin typeface="Huawei Sans" panose="020C0503030203020204" pitchFamily="34" charset="0"/>
              <a:ea typeface="方正兰亭黑简体" panose="02000000000000000000" pitchFamily="2" charset="-122"/>
            </a:endParaRPr>
          </a:p>
        </p:txBody>
      </p:sp>
      <p:sp>
        <p:nvSpPr>
          <p:cNvPr id="64" name="TextBox 63">
            <a:extLst>
              <a:ext uri="{FF2B5EF4-FFF2-40B4-BE49-F238E27FC236}">
                <a16:creationId xmlns:a16="http://schemas.microsoft.com/office/drawing/2014/main" id="{83573FB6-1F1E-4C2D-A82C-68A9DD733ECA}"/>
              </a:ext>
            </a:extLst>
          </p:cNvPr>
          <p:cNvSpPr txBox="1"/>
          <p:nvPr/>
        </p:nvSpPr>
        <p:spPr bwMode="gray">
          <a:xfrm>
            <a:off x="4163447" y="2953657"/>
            <a:ext cx="807054"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RT1</a:t>
            </a:r>
            <a:endParaRPr lang="en-US" sz="1000" dirty="0">
              <a:latin typeface="Huawei Sans" panose="020C0503030203020204" pitchFamily="34" charset="0"/>
              <a:ea typeface="方正兰亭黑简体" panose="02000000000000000000" pitchFamily="2" charset="-122"/>
            </a:endParaRPr>
          </a:p>
        </p:txBody>
      </p:sp>
      <p:sp>
        <p:nvSpPr>
          <p:cNvPr id="65" name="TextBox 64">
            <a:extLst>
              <a:ext uri="{FF2B5EF4-FFF2-40B4-BE49-F238E27FC236}">
                <a16:creationId xmlns:a16="http://schemas.microsoft.com/office/drawing/2014/main" id="{1FE0BF2F-C3A6-4448-AF7F-5158F7C443C9}"/>
              </a:ext>
            </a:extLst>
          </p:cNvPr>
          <p:cNvSpPr txBox="1"/>
          <p:nvPr/>
        </p:nvSpPr>
        <p:spPr bwMode="gray">
          <a:xfrm>
            <a:off x="6651659" y="2963266"/>
            <a:ext cx="807054" cy="246221"/>
          </a:xfrm>
          <a:prstGeom prst="rect">
            <a:avLst/>
          </a:prstGeom>
          <a:noFill/>
          <a:effectLst/>
        </p:spPr>
        <p:txBody>
          <a:bodyPr wrap="square" rtlCol="0">
            <a:spAutoFit/>
          </a:bodyPr>
          <a:lstStyle/>
          <a:p>
            <a:pPr algn="ctr" fontAlgn="ctr"/>
            <a:r>
              <a:rPr lang="en-US" sz="1000" dirty="0">
                <a:latin typeface="Huawei Sans" panose="020C0503030203020204" pitchFamily="34" charset="0"/>
              </a:rPr>
              <a:t>RT2</a:t>
            </a:r>
            <a:endParaRPr lang="en-US" sz="1000" dirty="0">
              <a:latin typeface="Huawei Sans" panose="020C0503030203020204" pitchFamily="34" charset="0"/>
              <a:ea typeface="方正兰亭黑简体" panose="02000000000000000000" pitchFamily="2" charset="-122"/>
            </a:endParaRPr>
          </a:p>
        </p:txBody>
      </p:sp>
      <p:sp>
        <p:nvSpPr>
          <p:cNvPr id="94" name="TextBox 93">
            <a:extLst>
              <a:ext uri="{FF2B5EF4-FFF2-40B4-BE49-F238E27FC236}">
                <a16:creationId xmlns:a16="http://schemas.microsoft.com/office/drawing/2014/main" id="{63FC6670-F731-4B6E-8372-05FDCF2CB465}"/>
              </a:ext>
            </a:extLst>
          </p:cNvPr>
          <p:cNvSpPr txBox="1"/>
          <p:nvPr/>
        </p:nvSpPr>
        <p:spPr bwMode="gray">
          <a:xfrm>
            <a:off x="2785614" y="4558326"/>
            <a:ext cx="1100134" cy="461665"/>
          </a:xfrm>
          <a:prstGeom prst="rect">
            <a:avLst/>
          </a:prstGeom>
          <a:noFill/>
          <a:effectLst/>
        </p:spPr>
        <p:txBody>
          <a:bodyPr wrap="square" lIns="36000" rIns="36000" rtlCol="0" anchor="ctr" anchorCtr="0">
            <a:noAutofit/>
          </a:bodyPr>
          <a:lstStyle/>
          <a:p>
            <a:pPr algn="ctr" fontAlgn="ctr"/>
            <a:r>
              <a:rPr lang="en-US" sz="1000" dirty="0">
                <a:latin typeface="Huawei Sans" panose="020C0503030203020204" pitchFamily="34" charset="0"/>
              </a:rPr>
              <a:t>Hash calculation</a:t>
            </a:r>
            <a:endParaRPr lang="en-US" sz="1000" dirty="0">
              <a:latin typeface="Huawei Sans" panose="020C0503030203020204" pitchFamily="34" charset="0"/>
              <a:ea typeface="方正兰亭黑简体" panose="02000000000000000000" pitchFamily="2" charset="-122"/>
            </a:endParaRPr>
          </a:p>
        </p:txBody>
      </p:sp>
      <p:sp>
        <p:nvSpPr>
          <p:cNvPr id="95" name="TextBox 94">
            <a:extLst>
              <a:ext uri="{FF2B5EF4-FFF2-40B4-BE49-F238E27FC236}">
                <a16:creationId xmlns:a16="http://schemas.microsoft.com/office/drawing/2014/main" id="{E8EE96FC-4446-49FA-B31A-C0E71D6497D6}"/>
              </a:ext>
            </a:extLst>
          </p:cNvPr>
          <p:cNvSpPr txBox="1"/>
          <p:nvPr/>
        </p:nvSpPr>
        <p:spPr bwMode="gray">
          <a:xfrm>
            <a:off x="7434644" y="4236689"/>
            <a:ext cx="960950" cy="461665"/>
          </a:xfrm>
          <a:prstGeom prst="rect">
            <a:avLst/>
          </a:prstGeom>
          <a:noFill/>
          <a:effectLst/>
        </p:spPr>
        <p:txBody>
          <a:bodyPr wrap="square" lIns="36000" rIns="36000" rtlCol="0" anchor="ctr" anchorCtr="0">
            <a:noAutofit/>
          </a:bodyPr>
          <a:lstStyle/>
          <a:p>
            <a:pPr algn="ctr" fontAlgn="ctr"/>
            <a:r>
              <a:rPr lang="en-US" sz="1000" dirty="0">
                <a:latin typeface="Huawei Sans" panose="020C0503030203020204" pitchFamily="34" charset="0"/>
              </a:rPr>
              <a:t>Hash calculation</a:t>
            </a:r>
            <a:endParaRPr lang="en-US" sz="1000" dirty="0">
              <a:latin typeface="Huawei Sans" panose="020C0503030203020204" pitchFamily="34" charset="0"/>
              <a:ea typeface="方正兰亭黑简体" panose="02000000000000000000" pitchFamily="2" charset="-122"/>
            </a:endParaRPr>
          </a:p>
        </p:txBody>
      </p:sp>
      <p:sp>
        <p:nvSpPr>
          <p:cNvPr id="67" name="Text Box 26">
            <a:extLst>
              <a:ext uri="{FF2B5EF4-FFF2-40B4-BE49-F238E27FC236}">
                <a16:creationId xmlns:a16="http://schemas.microsoft.com/office/drawing/2014/main" id="{8F26C498-5D02-41CB-9F37-6219B1FD8643}"/>
              </a:ext>
            </a:extLst>
          </p:cNvPr>
          <p:cNvSpPr txBox="1">
            <a:spLocks noChangeArrowheads="1"/>
          </p:cNvSpPr>
          <p:nvPr/>
        </p:nvSpPr>
        <p:spPr bwMode="gray">
          <a:xfrm>
            <a:off x="3558173" y="5143036"/>
            <a:ext cx="543615" cy="277200"/>
          </a:xfrm>
          <a:prstGeom prst="rect">
            <a:avLst/>
          </a:prstGeom>
          <a:solidFill>
            <a:srgbClr val="FFD17D"/>
          </a:solidFill>
          <a:ln w="9525">
            <a:solidFill>
              <a:srgbClr val="FFD17D"/>
            </a:solidFill>
            <a:miter lim="800000"/>
            <a:headEnd/>
            <a:tailEnd/>
          </a:ln>
        </p:spPr>
        <p:txBody>
          <a:bodyPr wrap="square" lIns="36000" tIns="45688" rIns="36000" bIns="45688" anchor="ctr" anchorCtr="0">
            <a:noAutofit/>
          </a:bodyPr>
          <a:lstStyle/>
          <a:p>
            <a:pPr algn="ctr" eaLnBrk="1" fontAlgn="ctr" hangingPunct="1"/>
            <a:r>
              <a:rPr lang="en-US" sz="1050" dirty="0">
                <a:solidFill>
                  <a:schemeClr val="bg1"/>
                </a:solidFill>
                <a:latin typeface="Huawei Sans" panose="020C0503030203020204" pitchFamily="34" charset="0"/>
              </a:rPr>
              <a:t>Data</a:t>
            </a:r>
          </a:p>
        </p:txBody>
      </p:sp>
      <p:sp>
        <p:nvSpPr>
          <p:cNvPr id="68" name="Text Box 26">
            <a:extLst>
              <a:ext uri="{FF2B5EF4-FFF2-40B4-BE49-F238E27FC236}">
                <a16:creationId xmlns:a16="http://schemas.microsoft.com/office/drawing/2014/main" id="{876B5734-ABF8-48FC-9492-CB7D431C583D}"/>
              </a:ext>
            </a:extLst>
          </p:cNvPr>
          <p:cNvSpPr txBox="1">
            <a:spLocks noChangeArrowheads="1"/>
          </p:cNvSpPr>
          <p:nvPr/>
        </p:nvSpPr>
        <p:spPr bwMode="gray">
          <a:xfrm>
            <a:off x="4101788" y="5143036"/>
            <a:ext cx="930372" cy="277200"/>
          </a:xfrm>
          <a:prstGeom prst="rect">
            <a:avLst/>
          </a:prstGeom>
          <a:solidFill>
            <a:srgbClr val="8BC9A0"/>
          </a:solidFill>
          <a:ln w="9525">
            <a:solidFill>
              <a:srgbClr val="8BC9A0"/>
            </a:solidFill>
            <a:miter lim="800000"/>
            <a:headEnd/>
            <a:tailEnd/>
          </a:ln>
        </p:spPr>
        <p:txBody>
          <a:bodyPr wrap="square" lIns="36000" tIns="45688" rIns="36000" bIns="45688" anchor="ctr" anchorCtr="0">
            <a:noAutofit/>
          </a:bodyPr>
          <a:lstStyle/>
          <a:p>
            <a:pPr algn="ctr" eaLnBrk="1" fontAlgn="ctr" hangingPunct="1"/>
            <a:r>
              <a:rPr lang="en-US" sz="1050" dirty="0">
                <a:solidFill>
                  <a:schemeClr val="bg1"/>
                </a:solidFill>
                <a:latin typeface="Huawei Sans" panose="020C0503030203020204" pitchFamily="34" charset="0"/>
              </a:rPr>
              <a:t>Hash value A</a:t>
            </a:r>
            <a:endParaRPr kumimoji="1" lang="en-US" altLang="zh-CN" sz="1050" dirty="0">
              <a:solidFill>
                <a:schemeClr val="bg1"/>
              </a:solidFill>
              <a:latin typeface="Huawei Sans" panose="020C0503030203020204" pitchFamily="34" charset="0"/>
              <a:ea typeface="方正兰亭黑简体" panose="02000000000000000000" pitchFamily="2" charset="-122"/>
            </a:endParaRPr>
          </a:p>
        </p:txBody>
      </p:sp>
      <p:sp>
        <p:nvSpPr>
          <p:cNvPr id="84" name="Text Box 26">
            <a:extLst>
              <a:ext uri="{FF2B5EF4-FFF2-40B4-BE49-F238E27FC236}">
                <a16:creationId xmlns:a16="http://schemas.microsoft.com/office/drawing/2014/main" id="{6DCBEE4E-F73A-4413-A97C-72EAD9467C83}"/>
              </a:ext>
            </a:extLst>
          </p:cNvPr>
          <p:cNvSpPr txBox="1">
            <a:spLocks noChangeArrowheads="1"/>
          </p:cNvSpPr>
          <p:nvPr/>
        </p:nvSpPr>
        <p:spPr bwMode="gray">
          <a:xfrm>
            <a:off x="6778269" y="5143036"/>
            <a:ext cx="543615" cy="277200"/>
          </a:xfrm>
          <a:prstGeom prst="rect">
            <a:avLst/>
          </a:prstGeom>
          <a:solidFill>
            <a:srgbClr val="FFD17D"/>
          </a:solidFill>
          <a:ln w="9525">
            <a:solidFill>
              <a:srgbClr val="FFD17D"/>
            </a:solidFill>
            <a:miter lim="800000"/>
            <a:headEnd/>
            <a:tailEnd/>
          </a:ln>
        </p:spPr>
        <p:txBody>
          <a:bodyPr wrap="square" lIns="36000" tIns="45688" rIns="36000" bIns="45688" anchor="ctr" anchorCtr="0">
            <a:noAutofit/>
          </a:bodyPr>
          <a:lstStyle/>
          <a:p>
            <a:pPr algn="ctr" eaLnBrk="1" fontAlgn="ctr" hangingPunct="1"/>
            <a:r>
              <a:rPr lang="en-US" sz="1050" dirty="0">
                <a:solidFill>
                  <a:schemeClr val="bg1"/>
                </a:solidFill>
                <a:latin typeface="Huawei Sans" panose="020C0503030203020204" pitchFamily="34" charset="0"/>
              </a:rPr>
              <a:t>Data</a:t>
            </a:r>
          </a:p>
        </p:txBody>
      </p:sp>
      <p:sp>
        <p:nvSpPr>
          <p:cNvPr id="85" name="Text Box 26">
            <a:extLst>
              <a:ext uri="{FF2B5EF4-FFF2-40B4-BE49-F238E27FC236}">
                <a16:creationId xmlns:a16="http://schemas.microsoft.com/office/drawing/2014/main" id="{314B1DB9-A58F-4258-A586-56B9FE25090C}"/>
              </a:ext>
            </a:extLst>
          </p:cNvPr>
          <p:cNvSpPr txBox="1">
            <a:spLocks noChangeArrowheads="1"/>
          </p:cNvSpPr>
          <p:nvPr/>
        </p:nvSpPr>
        <p:spPr bwMode="gray">
          <a:xfrm>
            <a:off x="7312751" y="5143036"/>
            <a:ext cx="930372" cy="277200"/>
          </a:xfrm>
          <a:prstGeom prst="rect">
            <a:avLst/>
          </a:prstGeom>
          <a:solidFill>
            <a:srgbClr val="8BC9A0"/>
          </a:solidFill>
          <a:ln w="9525">
            <a:solidFill>
              <a:srgbClr val="8BC9A0"/>
            </a:solidFill>
            <a:miter lim="800000"/>
            <a:headEnd/>
            <a:tailEnd/>
          </a:ln>
        </p:spPr>
        <p:txBody>
          <a:bodyPr wrap="square" lIns="36000" tIns="45688" rIns="36000" bIns="45688" anchor="ctr" anchorCtr="0">
            <a:noAutofit/>
          </a:bodyPr>
          <a:lstStyle/>
          <a:p>
            <a:pPr algn="ctr" eaLnBrk="1" fontAlgn="ctr" hangingPunct="1"/>
            <a:r>
              <a:rPr lang="en-US" sz="1050" dirty="0">
                <a:solidFill>
                  <a:schemeClr val="bg1"/>
                </a:solidFill>
                <a:latin typeface="Huawei Sans" panose="020C0503030203020204" pitchFamily="34" charset="0"/>
              </a:rPr>
              <a:t>Hash value A</a:t>
            </a:r>
            <a:endParaRPr kumimoji="1" lang="en-US" altLang="zh-CN" sz="1050" dirty="0">
              <a:solidFill>
                <a:schemeClr val="bg1"/>
              </a:solidFill>
              <a:latin typeface="Huawei Sans" panose="020C0503030203020204" pitchFamily="34" charset="0"/>
              <a:ea typeface="方正兰亭黑简体" panose="02000000000000000000" pitchFamily="2" charset="-122"/>
            </a:endParaRPr>
          </a:p>
        </p:txBody>
      </p:sp>
      <p:sp>
        <p:nvSpPr>
          <p:cNvPr id="86" name="Text Box 26">
            <a:extLst>
              <a:ext uri="{FF2B5EF4-FFF2-40B4-BE49-F238E27FC236}">
                <a16:creationId xmlns:a16="http://schemas.microsoft.com/office/drawing/2014/main" id="{66EC080C-C66C-4684-8BB6-8D3559C76C9E}"/>
              </a:ext>
            </a:extLst>
          </p:cNvPr>
          <p:cNvSpPr txBox="1">
            <a:spLocks noChangeArrowheads="1"/>
          </p:cNvSpPr>
          <p:nvPr/>
        </p:nvSpPr>
        <p:spPr bwMode="gray">
          <a:xfrm>
            <a:off x="8269266" y="4107858"/>
            <a:ext cx="930372" cy="277200"/>
          </a:xfrm>
          <a:prstGeom prst="rect">
            <a:avLst/>
          </a:prstGeom>
          <a:solidFill>
            <a:srgbClr val="8BC9A0"/>
          </a:solidFill>
          <a:ln w="9525">
            <a:solidFill>
              <a:srgbClr val="8BC9A0"/>
            </a:solidFill>
            <a:miter lim="800000"/>
            <a:headEnd/>
            <a:tailEnd/>
          </a:ln>
        </p:spPr>
        <p:txBody>
          <a:bodyPr wrap="square" lIns="36000" tIns="45688" rIns="36000" bIns="45688" anchor="ctr" anchorCtr="0">
            <a:noAutofit/>
          </a:bodyPr>
          <a:lstStyle/>
          <a:p>
            <a:pPr algn="ctr" eaLnBrk="1" fontAlgn="ctr" hangingPunct="1"/>
            <a:r>
              <a:rPr lang="en-US" sz="1050" dirty="0">
                <a:solidFill>
                  <a:schemeClr val="bg1"/>
                </a:solidFill>
                <a:latin typeface="Huawei Sans" panose="020C0503030203020204" pitchFamily="34" charset="0"/>
              </a:rPr>
              <a:t>Hash value B</a:t>
            </a:r>
            <a:endParaRPr kumimoji="1" lang="en-US" altLang="zh-CN" sz="1050" dirty="0">
              <a:solidFill>
                <a:schemeClr val="bg1"/>
              </a:solidFill>
              <a:latin typeface="Huawei Sans" panose="020C0503030203020204" pitchFamily="34" charset="0"/>
              <a:ea typeface="方正兰亭黑简体" panose="02000000000000000000" pitchFamily="2" charset="-122"/>
            </a:endParaRPr>
          </a:p>
        </p:txBody>
      </p:sp>
      <p:cxnSp>
        <p:nvCxnSpPr>
          <p:cNvPr id="102" name="Connector: Elbow 101">
            <a:extLst>
              <a:ext uri="{FF2B5EF4-FFF2-40B4-BE49-F238E27FC236}">
                <a16:creationId xmlns:a16="http://schemas.microsoft.com/office/drawing/2014/main" id="{DF0D55E9-3F7A-478E-B466-0E66B8ACB0CA}"/>
              </a:ext>
            </a:extLst>
          </p:cNvPr>
          <p:cNvCxnSpPr>
            <a:cxnSpLocks/>
            <a:stCxn id="86" idx="3"/>
            <a:endCxn id="85" idx="3"/>
          </p:cNvCxnSpPr>
          <p:nvPr/>
        </p:nvCxnSpPr>
        <p:spPr bwMode="gray">
          <a:xfrm flipH="1">
            <a:off x="8243123" y="4246458"/>
            <a:ext cx="956515" cy="1035178"/>
          </a:xfrm>
          <a:prstGeom prst="bentConnector3">
            <a:avLst>
              <a:gd name="adj1" fmla="val -23899"/>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8242F8D-F948-4797-8080-BE6C24A40412}"/>
              </a:ext>
            </a:extLst>
          </p:cNvPr>
          <p:cNvSpPr txBox="1"/>
          <p:nvPr/>
        </p:nvSpPr>
        <p:spPr bwMode="gray">
          <a:xfrm>
            <a:off x="8782501" y="4625547"/>
            <a:ext cx="1338376" cy="251254"/>
          </a:xfrm>
          <a:prstGeom prst="rect">
            <a:avLst/>
          </a:prstGeom>
          <a:solidFill>
            <a:schemeClr val="bg1"/>
          </a:solidFill>
          <a:effectLst>
            <a:outerShdw blurRad="50800" dist="38100" dir="2700000" algn="tl" rotWithShape="0">
              <a:prstClr val="black">
                <a:alpha val="40000"/>
              </a:prstClr>
            </a:outerShdw>
          </a:effectLst>
        </p:spPr>
        <p:txBody>
          <a:bodyPr wrap="square" lIns="36000" rIns="36000" rtlCol="0" anchor="ctr" anchorCtr="0">
            <a:noAutofit/>
          </a:bodyPr>
          <a:lstStyle/>
          <a:p>
            <a:pPr algn="ctr" fontAlgn="ctr"/>
            <a:r>
              <a:rPr lang="en-US" sz="1000" dirty="0">
                <a:latin typeface="Huawei Sans" panose="020C0503030203020204" pitchFamily="34" charset="0"/>
              </a:rPr>
              <a:t>Compare hash values</a:t>
            </a:r>
            <a:endParaRPr lang="en-US" sz="1000" dirty="0">
              <a:latin typeface="Huawei Sans" panose="020C0503030203020204" pitchFamily="34" charset="0"/>
              <a:ea typeface="方正兰亭黑简体" panose="02000000000000000000" pitchFamily="2" charset="-122"/>
            </a:endParaRPr>
          </a:p>
        </p:txBody>
      </p:sp>
      <p:cxnSp>
        <p:nvCxnSpPr>
          <p:cNvPr id="104" name="Connector: Elbow 103">
            <a:extLst>
              <a:ext uri="{FF2B5EF4-FFF2-40B4-BE49-F238E27FC236}">
                <a16:creationId xmlns:a16="http://schemas.microsoft.com/office/drawing/2014/main" id="{1AAEDBC3-DCF5-4E67-90D7-DC76D85A1862}"/>
              </a:ext>
            </a:extLst>
          </p:cNvPr>
          <p:cNvCxnSpPr>
            <a:cxnSpLocks/>
            <a:stCxn id="67" idx="0"/>
            <a:endCxn id="18" idx="1"/>
          </p:cNvCxnSpPr>
          <p:nvPr/>
        </p:nvCxnSpPr>
        <p:spPr bwMode="gray">
          <a:xfrm rot="5400000" flipH="1" flipV="1">
            <a:off x="3461560" y="4614979"/>
            <a:ext cx="896478" cy="159637"/>
          </a:xfrm>
          <a:prstGeom prst="bentConnector2">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31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75"/>
          <p:cNvSpPr/>
          <p:nvPr/>
        </p:nvSpPr>
        <p:spPr bwMode="gray">
          <a:xfrm>
            <a:off x="1091444" y="2855175"/>
            <a:ext cx="9901100" cy="323854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a typeface="方正兰亭黑简体" panose="02000000000000000000" pitchFamily="2" charset="-122"/>
            </a:endParaRPr>
          </a:p>
        </p:txBody>
      </p:sp>
      <p:sp>
        <p:nvSpPr>
          <p:cNvPr id="2" name="Title 1"/>
          <p:cNvSpPr>
            <a:spLocks noGrp="1"/>
          </p:cNvSpPr>
          <p:nvPr>
            <p:ph type="title"/>
          </p:nvPr>
        </p:nvSpPr>
        <p:spPr bwMode="gray"/>
        <p:txBody>
          <a:bodyPr/>
          <a:lstStyle/>
          <a:p>
            <a:pPr fontAlgn="ctr"/>
            <a:r>
              <a:rPr lang="en-US" dirty="0">
                <a:latin typeface="Huawei Sans" panose="020C0503030203020204" pitchFamily="34" charset="0"/>
              </a:rPr>
              <a:t>IPsec Encryption</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IPsec uses both symmetric encryption and asymmetric encryption, ensuring data security and performance.</a:t>
            </a:r>
            <a:endParaRPr lang="en-US" altLang="zh-CN" sz="1600" dirty="0">
              <a:latin typeface="Huawei Sans" panose="020C0503030203020204" pitchFamily="34" charset="0"/>
            </a:endParaRPr>
          </a:p>
          <a:p>
            <a:pPr marL="542925" lvl="1" indent="-228600"/>
            <a:r>
              <a:rPr lang="en-US" sz="1400" dirty="0">
                <a:latin typeface="Huawei Sans" panose="020C0503030203020204" pitchFamily="34" charset="0"/>
              </a:rPr>
              <a:t>Uses an asymmetric algorithm to encrypt and transmit the key used for symmetric encryption.</a:t>
            </a:r>
            <a:endParaRPr lang="en-US" altLang="zh-CN" sz="1400" dirty="0">
              <a:latin typeface="Huawei Sans" panose="020C0503030203020204" pitchFamily="34" charset="0"/>
            </a:endParaRPr>
          </a:p>
          <a:p>
            <a:pPr marL="542925" lvl="1" indent="-228600"/>
            <a:r>
              <a:rPr lang="en-US" sz="1400" dirty="0">
                <a:latin typeface="Huawei Sans" panose="020C0503030203020204" pitchFamily="34" charset="0"/>
              </a:rPr>
              <a:t>Uses the exchanged symmetric key to encrypt data.</a:t>
            </a:r>
          </a:p>
          <a:p>
            <a:pPr algn="l"/>
            <a:endParaRPr lang="en-US" altLang="zh-CN" sz="1600" dirty="0">
              <a:latin typeface="Huawei Sans" panose="020C0503030203020204" pitchFamily="34" charset="0"/>
            </a:endParaRPr>
          </a:p>
        </p:txBody>
      </p:sp>
      <p:sp>
        <p:nvSpPr>
          <p:cNvPr id="4" name="圆角矩形 75"/>
          <p:cNvSpPr/>
          <p:nvPr/>
        </p:nvSpPr>
        <p:spPr bwMode="gray">
          <a:xfrm>
            <a:off x="1091444" y="2420888"/>
            <a:ext cx="990110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400" dirty="0">
                <a:solidFill>
                  <a:srgbClr val="30B5C5"/>
                </a:solidFill>
                <a:latin typeface="Huawei Sans" panose="020C0503030203020204" pitchFamily="34" charset="0"/>
              </a:rPr>
              <a:t>IPsec encryption and decryption</a:t>
            </a:r>
          </a:p>
        </p:txBody>
      </p:sp>
      <p:sp>
        <p:nvSpPr>
          <p:cNvPr id="7" name="Text Box 26"/>
          <p:cNvSpPr txBox="1">
            <a:spLocks noChangeArrowheads="1"/>
          </p:cNvSpPr>
          <p:nvPr/>
        </p:nvSpPr>
        <p:spPr bwMode="gray">
          <a:xfrm>
            <a:off x="4095162" y="3075861"/>
            <a:ext cx="797260" cy="234286"/>
          </a:xfrm>
          <a:prstGeom prst="rect">
            <a:avLst/>
          </a:prstGeom>
          <a:noFill/>
          <a:ln w="9525">
            <a:noFill/>
            <a:miter lim="800000"/>
            <a:headEnd/>
            <a:tailEnd/>
          </a:ln>
        </p:spPr>
        <p:txBody>
          <a:bodyPr wrap="none" lIns="36000" tIns="36000" rIns="36000" bIns="36000">
            <a:noAutofit/>
          </a:bodyPr>
          <a:lstStyle/>
          <a:p>
            <a:pPr eaLnBrk="1" fontAlgn="ctr" hangingPunct="1"/>
            <a:r>
              <a:rPr lang="en-US" sz="1050" dirty="0">
                <a:latin typeface="Huawei Sans" panose="020C0503030203020204" pitchFamily="34" charset="0"/>
              </a:rPr>
              <a:t>IPsec device</a:t>
            </a:r>
          </a:p>
        </p:txBody>
      </p:sp>
      <p:pic>
        <p:nvPicPr>
          <p:cNvPr id="11" name="Picture 12" descr="E:\2016.01\1.12 扁平化图标\蓝色\AR-蓝色最新-40.png"/>
          <p:cNvPicPr>
            <a:picLocks noChangeAspect="1" noChangeArrowheads="1"/>
          </p:cNvPicPr>
          <p:nvPr/>
        </p:nvPicPr>
        <p:blipFill>
          <a:blip r:embed="rId3" cstate="print"/>
          <a:srcRect/>
          <a:stretch>
            <a:fillRect/>
          </a:stretch>
        </p:blipFill>
        <p:spPr bwMode="gray">
          <a:xfrm>
            <a:off x="4223792" y="3340121"/>
            <a:ext cx="540000" cy="441818"/>
          </a:xfrm>
          <a:prstGeom prst="rect">
            <a:avLst/>
          </a:prstGeom>
          <a:noFill/>
        </p:spPr>
      </p:pic>
      <p:pic>
        <p:nvPicPr>
          <p:cNvPr id="12" name="Picture 12" descr="E:\2016.01\1.12 扁平化图标\蓝色\AR-蓝色最新-40.png"/>
          <p:cNvPicPr>
            <a:picLocks noChangeAspect="1" noChangeArrowheads="1"/>
          </p:cNvPicPr>
          <p:nvPr/>
        </p:nvPicPr>
        <p:blipFill>
          <a:blip r:embed="rId3" cstate="print"/>
          <a:srcRect/>
          <a:stretch>
            <a:fillRect/>
          </a:stretch>
        </p:blipFill>
        <p:spPr bwMode="gray">
          <a:xfrm>
            <a:off x="7237319" y="3340121"/>
            <a:ext cx="540000" cy="441818"/>
          </a:xfrm>
          <a:prstGeom prst="rect">
            <a:avLst/>
          </a:prstGeom>
          <a:noFill/>
        </p:spPr>
      </p:pic>
      <p:cxnSp>
        <p:nvCxnSpPr>
          <p:cNvPr id="13" name="Straight Connector 12"/>
          <p:cNvCxnSpPr>
            <a:stCxn id="19" idx="3"/>
            <a:endCxn id="11" idx="1"/>
          </p:cNvCxnSpPr>
          <p:nvPr/>
        </p:nvCxnSpPr>
        <p:spPr bwMode="gray">
          <a:xfrm flipV="1">
            <a:off x="3520700" y="3561030"/>
            <a:ext cx="703092"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4" name="Straight Connector 13"/>
          <p:cNvCxnSpPr>
            <a:stCxn id="12" idx="3"/>
            <a:endCxn id="20" idx="1"/>
          </p:cNvCxnSpPr>
          <p:nvPr/>
        </p:nvCxnSpPr>
        <p:spPr bwMode="gray">
          <a:xfrm flipV="1">
            <a:off x="7777319" y="3560539"/>
            <a:ext cx="677740" cy="491"/>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19"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980700" y="3340121"/>
            <a:ext cx="540000" cy="442800"/>
          </a:xfrm>
          <a:prstGeom prst="rect">
            <a:avLst/>
          </a:prstGeom>
        </p:spPr>
      </p:pic>
      <p:pic>
        <p:nvPicPr>
          <p:cNvPr id="20" name="图片 8"/>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455059" y="3339139"/>
            <a:ext cx="540000" cy="442800"/>
          </a:xfrm>
          <a:prstGeom prst="rect">
            <a:avLst/>
          </a:prstGeom>
        </p:spPr>
      </p:pic>
      <p:sp>
        <p:nvSpPr>
          <p:cNvPr id="33" name="Text Box 26"/>
          <p:cNvSpPr txBox="1">
            <a:spLocks noChangeArrowheads="1"/>
          </p:cNvSpPr>
          <p:nvPr/>
        </p:nvSpPr>
        <p:spPr bwMode="gray">
          <a:xfrm>
            <a:off x="7115233" y="3075861"/>
            <a:ext cx="797260" cy="234286"/>
          </a:xfrm>
          <a:prstGeom prst="rect">
            <a:avLst/>
          </a:prstGeom>
          <a:noFill/>
          <a:ln w="9525">
            <a:noFill/>
            <a:miter lim="800000"/>
            <a:headEnd/>
            <a:tailEnd/>
          </a:ln>
        </p:spPr>
        <p:txBody>
          <a:bodyPr wrap="none" lIns="36000" tIns="36000" rIns="36000" bIns="36000">
            <a:noAutofit/>
          </a:bodyPr>
          <a:lstStyle/>
          <a:p>
            <a:pPr eaLnBrk="1" fontAlgn="ctr" hangingPunct="1"/>
            <a:r>
              <a:rPr lang="en-US" sz="1050" dirty="0">
                <a:latin typeface="Huawei Sans" panose="020C0503030203020204" pitchFamily="34" charset="0"/>
              </a:rPr>
              <a:t>IPsec device</a:t>
            </a:r>
          </a:p>
        </p:txBody>
      </p:sp>
      <p:cxnSp>
        <p:nvCxnSpPr>
          <p:cNvPr id="65" name="Straight Arrow Connector 64"/>
          <p:cNvCxnSpPr/>
          <p:nvPr/>
        </p:nvCxnSpPr>
        <p:spPr bwMode="gray">
          <a:xfrm flipV="1">
            <a:off x="4535630" y="3786032"/>
            <a:ext cx="0" cy="1732734"/>
          </a:xfrm>
          <a:prstGeom prst="straightConnector1">
            <a:avLst/>
          </a:prstGeom>
          <a:solidFill>
            <a:schemeClr val="accent1"/>
          </a:solidFill>
          <a:ln w="19050" cap="flat" cmpd="sng" algn="ctr">
            <a:solidFill>
              <a:schemeClr val="tx1"/>
            </a:solidFill>
            <a:prstDash val="dash"/>
            <a:round/>
            <a:headEnd type="none" w="med" len="med"/>
            <a:tailEnd type="none" w="med" len="med"/>
          </a:ln>
          <a:effectLst/>
        </p:spPr>
      </p:cxnSp>
      <p:cxnSp>
        <p:nvCxnSpPr>
          <p:cNvPr id="67" name="Straight Arrow Connector 66"/>
          <p:cNvCxnSpPr/>
          <p:nvPr/>
        </p:nvCxnSpPr>
        <p:spPr bwMode="gray">
          <a:xfrm flipV="1">
            <a:off x="7536160" y="3769746"/>
            <a:ext cx="0" cy="1749020"/>
          </a:xfrm>
          <a:prstGeom prst="straightConnector1">
            <a:avLst/>
          </a:prstGeom>
          <a:solidFill>
            <a:schemeClr val="accent1"/>
          </a:solidFill>
          <a:ln w="19050" cap="flat" cmpd="sng" algn="ctr">
            <a:solidFill>
              <a:schemeClr val="tx1"/>
            </a:solidFill>
            <a:prstDash val="dash"/>
            <a:round/>
            <a:headEnd type="none" w="med" len="med"/>
            <a:tailEnd type="none" w="med" len="med"/>
          </a:ln>
          <a:effectLst/>
        </p:spPr>
      </p:cxnSp>
      <p:sp>
        <p:nvSpPr>
          <p:cNvPr id="70" name="Text Box 26"/>
          <p:cNvSpPr txBox="1">
            <a:spLocks noChangeArrowheads="1"/>
          </p:cNvSpPr>
          <p:nvPr/>
        </p:nvSpPr>
        <p:spPr bwMode="gray">
          <a:xfrm>
            <a:off x="2992205" y="3954906"/>
            <a:ext cx="1476000" cy="277200"/>
          </a:xfrm>
          <a:prstGeom prst="rect">
            <a:avLst/>
          </a:prstGeom>
          <a:solidFill>
            <a:srgbClr val="EC7061"/>
          </a:solidFill>
          <a:ln w="9525">
            <a:solidFill>
              <a:srgbClr val="EC7061"/>
            </a:solidFill>
            <a:miter lim="800000"/>
            <a:headEnd/>
            <a:tailEnd/>
          </a:ln>
        </p:spPr>
        <p:txBody>
          <a:bodyPr wrap="none" lIns="36000" tIns="36000" rIns="36000" bIns="36000" anchor="ctr">
            <a:noAutofit/>
          </a:bodyPr>
          <a:lstStyle/>
          <a:p>
            <a:pPr algn="ctr" eaLnBrk="1" fontAlgn="ctr" hangingPunct="1"/>
            <a:r>
              <a:rPr lang="en-US" sz="1050" dirty="0">
                <a:solidFill>
                  <a:schemeClr val="bg1"/>
                </a:solidFill>
                <a:latin typeface="Huawei Sans" panose="020C0503030203020204" pitchFamily="34" charset="0"/>
              </a:rPr>
              <a:t>Asymmetric encryption</a:t>
            </a:r>
          </a:p>
        </p:txBody>
      </p:sp>
      <p:sp>
        <p:nvSpPr>
          <p:cNvPr id="71" name="Text Box 26"/>
          <p:cNvSpPr txBox="1">
            <a:spLocks noChangeArrowheads="1"/>
          </p:cNvSpPr>
          <p:nvPr/>
        </p:nvSpPr>
        <p:spPr bwMode="gray">
          <a:xfrm>
            <a:off x="9826788" y="3954906"/>
            <a:ext cx="1012860" cy="277200"/>
          </a:xfrm>
          <a:prstGeom prst="rect">
            <a:avLst/>
          </a:prstGeom>
          <a:solidFill>
            <a:srgbClr val="00B0F0"/>
          </a:solidFill>
          <a:ln w="9525">
            <a:solidFill>
              <a:srgbClr val="00B0F0"/>
            </a:solidFill>
            <a:miter lim="800000"/>
            <a:headEnd/>
            <a:tailEnd/>
          </a:ln>
        </p:spPr>
        <p:txBody>
          <a:bodyPr wrap="none" lIns="36000" tIns="36000" rIns="36000" bIns="36000" anchor="ctr">
            <a:noAutofit/>
          </a:bodyPr>
          <a:lstStyle/>
          <a:p>
            <a:pPr algn="ctr" eaLnBrk="1" fontAlgn="ctr" hangingPunct="1"/>
            <a:r>
              <a:rPr lang="en-US" sz="1050" dirty="0">
                <a:solidFill>
                  <a:schemeClr val="bg1"/>
                </a:solidFill>
                <a:latin typeface="Huawei Sans" panose="020C0503030203020204" pitchFamily="34" charset="0"/>
              </a:rPr>
              <a:t>Symmetric key</a:t>
            </a:r>
          </a:p>
        </p:txBody>
      </p:sp>
      <p:sp>
        <p:nvSpPr>
          <p:cNvPr id="72" name="Text Box 26"/>
          <p:cNvSpPr txBox="1">
            <a:spLocks noChangeArrowheads="1"/>
          </p:cNvSpPr>
          <p:nvPr/>
        </p:nvSpPr>
        <p:spPr bwMode="gray">
          <a:xfrm>
            <a:off x="1301930" y="3954906"/>
            <a:ext cx="1012860" cy="277200"/>
          </a:xfrm>
          <a:prstGeom prst="rect">
            <a:avLst/>
          </a:prstGeom>
          <a:solidFill>
            <a:srgbClr val="00B0F0"/>
          </a:solidFill>
          <a:ln w="9525">
            <a:solidFill>
              <a:srgbClr val="00B0F0"/>
            </a:solidFill>
            <a:miter lim="800000"/>
            <a:headEnd/>
            <a:tailEnd/>
          </a:ln>
        </p:spPr>
        <p:txBody>
          <a:bodyPr wrap="square" lIns="36000" tIns="36000" rIns="36000" bIns="36000" anchor="ctr">
            <a:noAutofit/>
          </a:bodyPr>
          <a:lstStyle/>
          <a:p>
            <a:pPr algn="ctr" eaLnBrk="1" fontAlgn="ctr" hangingPunct="1"/>
            <a:r>
              <a:rPr lang="en-US" sz="1050" dirty="0">
                <a:solidFill>
                  <a:schemeClr val="bg1"/>
                </a:solidFill>
                <a:latin typeface="Huawei Sans" panose="020C0503030203020204" pitchFamily="34" charset="0"/>
              </a:rPr>
              <a:t>Symmetric key</a:t>
            </a:r>
          </a:p>
        </p:txBody>
      </p:sp>
      <p:sp>
        <p:nvSpPr>
          <p:cNvPr id="73" name="Text Box 26"/>
          <p:cNvSpPr txBox="1">
            <a:spLocks noChangeArrowheads="1"/>
          </p:cNvSpPr>
          <p:nvPr/>
        </p:nvSpPr>
        <p:spPr bwMode="gray">
          <a:xfrm>
            <a:off x="7606063" y="3954906"/>
            <a:ext cx="1476000" cy="277200"/>
          </a:xfrm>
          <a:prstGeom prst="rect">
            <a:avLst/>
          </a:prstGeom>
          <a:solidFill>
            <a:srgbClr val="EC7061"/>
          </a:solidFill>
          <a:ln w="9525">
            <a:solidFill>
              <a:srgbClr val="EC7061"/>
            </a:solidFill>
            <a:miter lim="800000"/>
            <a:headEnd/>
            <a:tailEnd/>
          </a:ln>
        </p:spPr>
        <p:txBody>
          <a:bodyPr wrap="none" lIns="36000" tIns="36000" rIns="36000" bIns="36000" anchor="ctr">
            <a:noAutofit/>
          </a:bodyPr>
          <a:lstStyle/>
          <a:p>
            <a:pPr eaLnBrk="1" fontAlgn="ctr" hangingPunct="1"/>
            <a:r>
              <a:rPr lang="en-US" sz="1050" dirty="0">
                <a:solidFill>
                  <a:schemeClr val="bg1"/>
                </a:solidFill>
                <a:latin typeface="Huawei Sans" panose="020C0503030203020204" pitchFamily="34" charset="0"/>
              </a:rPr>
              <a:t>Asymmetric encryption</a:t>
            </a:r>
          </a:p>
        </p:txBody>
      </p:sp>
      <p:sp>
        <p:nvSpPr>
          <p:cNvPr id="76" name="Text Box 26"/>
          <p:cNvSpPr txBox="1">
            <a:spLocks noChangeArrowheads="1"/>
          </p:cNvSpPr>
          <p:nvPr/>
        </p:nvSpPr>
        <p:spPr bwMode="gray">
          <a:xfrm>
            <a:off x="1301930" y="5039593"/>
            <a:ext cx="1012860" cy="277200"/>
          </a:xfrm>
          <a:prstGeom prst="rect">
            <a:avLst/>
          </a:prstGeom>
          <a:solidFill>
            <a:srgbClr val="FFD17D"/>
          </a:solidFill>
          <a:ln w="9525">
            <a:solidFill>
              <a:srgbClr val="FFD17D"/>
            </a:solidFill>
            <a:miter lim="800000"/>
            <a:headEnd/>
            <a:tailEnd/>
          </a:ln>
        </p:spPr>
        <p:txBody>
          <a:bodyPr wrap="none" lIns="36000" tIns="36000" rIns="36000" bIns="36000" anchor="ctr">
            <a:noAutofit/>
          </a:bodyPr>
          <a:lstStyle/>
          <a:p>
            <a:pPr algn="ctr" eaLnBrk="1" fontAlgn="ctr" hangingPunct="1"/>
            <a:r>
              <a:rPr lang="en-US" sz="1050" dirty="0">
                <a:solidFill>
                  <a:schemeClr val="bg1"/>
                </a:solidFill>
                <a:latin typeface="Huawei Sans" panose="020C0503030203020204" pitchFamily="34" charset="0"/>
              </a:rPr>
              <a:t>User data</a:t>
            </a:r>
          </a:p>
        </p:txBody>
      </p:sp>
      <p:sp>
        <p:nvSpPr>
          <p:cNvPr id="77" name="Text Box 26"/>
          <p:cNvSpPr txBox="1">
            <a:spLocks noChangeArrowheads="1"/>
          </p:cNvSpPr>
          <p:nvPr/>
        </p:nvSpPr>
        <p:spPr bwMode="gray">
          <a:xfrm>
            <a:off x="9826788" y="5039593"/>
            <a:ext cx="1012860" cy="277200"/>
          </a:xfrm>
          <a:prstGeom prst="rect">
            <a:avLst/>
          </a:prstGeom>
          <a:solidFill>
            <a:srgbClr val="FFD17D"/>
          </a:solidFill>
          <a:ln w="9525">
            <a:solidFill>
              <a:srgbClr val="FFD17D"/>
            </a:solidFill>
            <a:miter lim="800000"/>
            <a:headEnd/>
            <a:tailEnd/>
          </a:ln>
        </p:spPr>
        <p:txBody>
          <a:bodyPr wrap="none" lIns="36000" tIns="36000" rIns="36000" bIns="36000" anchor="ctr">
            <a:noAutofit/>
          </a:bodyPr>
          <a:lstStyle/>
          <a:p>
            <a:pPr algn="ctr" eaLnBrk="1" fontAlgn="ctr" hangingPunct="1"/>
            <a:r>
              <a:rPr lang="en-US" sz="1050" dirty="0">
                <a:solidFill>
                  <a:schemeClr val="bg1"/>
                </a:solidFill>
                <a:latin typeface="Huawei Sans" panose="020C0503030203020204" pitchFamily="34" charset="0"/>
              </a:rPr>
              <a:t>User data</a:t>
            </a:r>
          </a:p>
        </p:txBody>
      </p:sp>
      <p:sp>
        <p:nvSpPr>
          <p:cNvPr id="78" name="Text Box 26"/>
          <p:cNvSpPr txBox="1">
            <a:spLocks noChangeArrowheads="1"/>
          </p:cNvSpPr>
          <p:nvPr/>
        </p:nvSpPr>
        <p:spPr bwMode="gray">
          <a:xfrm>
            <a:off x="2992205" y="5039593"/>
            <a:ext cx="1476000" cy="277200"/>
          </a:xfrm>
          <a:prstGeom prst="rect">
            <a:avLst/>
          </a:prstGeom>
          <a:solidFill>
            <a:srgbClr val="00B0F0"/>
          </a:solidFill>
          <a:ln w="9525">
            <a:solidFill>
              <a:srgbClr val="00B0F0"/>
            </a:solidFill>
            <a:miter lim="800000"/>
            <a:headEnd/>
            <a:tailEnd/>
          </a:ln>
        </p:spPr>
        <p:txBody>
          <a:bodyPr wrap="none" lIns="36000" tIns="36000" rIns="36000" bIns="36000" anchor="ctr">
            <a:noAutofit/>
          </a:bodyPr>
          <a:lstStyle/>
          <a:p>
            <a:pPr algn="ctr" fontAlgn="ctr"/>
            <a:r>
              <a:rPr lang="en-US" sz="1050" dirty="0">
                <a:solidFill>
                  <a:schemeClr val="bg1"/>
                </a:solidFill>
                <a:latin typeface="Huawei Sans" panose="020C0503030203020204" pitchFamily="34" charset="0"/>
              </a:rPr>
              <a:t>Symmetric encryption</a:t>
            </a:r>
          </a:p>
        </p:txBody>
      </p:sp>
      <p:sp>
        <p:nvSpPr>
          <p:cNvPr id="79" name="Text Box 26"/>
          <p:cNvSpPr txBox="1">
            <a:spLocks noChangeArrowheads="1"/>
          </p:cNvSpPr>
          <p:nvPr/>
        </p:nvSpPr>
        <p:spPr bwMode="gray">
          <a:xfrm>
            <a:off x="7596991" y="5039593"/>
            <a:ext cx="1476000" cy="277200"/>
          </a:xfrm>
          <a:prstGeom prst="rect">
            <a:avLst/>
          </a:prstGeom>
          <a:solidFill>
            <a:srgbClr val="00B0F0"/>
          </a:solidFill>
          <a:ln w="9525">
            <a:solidFill>
              <a:srgbClr val="00B0F0"/>
            </a:solidFill>
            <a:miter lim="800000"/>
            <a:headEnd/>
            <a:tailEnd/>
          </a:ln>
        </p:spPr>
        <p:txBody>
          <a:bodyPr wrap="none" lIns="36000" tIns="36000" rIns="36000" bIns="36000" anchor="ctr">
            <a:noAutofit/>
          </a:bodyPr>
          <a:lstStyle/>
          <a:p>
            <a:pPr fontAlgn="ctr"/>
            <a:r>
              <a:rPr lang="en-US" sz="1050" dirty="0">
                <a:solidFill>
                  <a:schemeClr val="bg1"/>
                </a:solidFill>
                <a:latin typeface="Huawei Sans" panose="020C0503030203020204" pitchFamily="34" charset="0"/>
              </a:rPr>
              <a:t>Symmetric encryption</a:t>
            </a:r>
          </a:p>
        </p:txBody>
      </p:sp>
      <p:sp>
        <p:nvSpPr>
          <p:cNvPr id="84" name="Left-Right Arrow 83"/>
          <p:cNvSpPr/>
          <p:nvPr/>
        </p:nvSpPr>
        <p:spPr bwMode="gray">
          <a:xfrm>
            <a:off x="4566208" y="3868382"/>
            <a:ext cx="2926499" cy="450249"/>
          </a:xfrm>
          <a:prstGeom prst="leftRightArrow">
            <a:avLst/>
          </a:prstGeom>
          <a:solidFill>
            <a:srgbClr val="EC7061"/>
          </a:solidFill>
          <a:ln>
            <a:solidFill>
              <a:srgbClr val="EC7061"/>
            </a:solidFill>
          </a:ln>
        </p:spPr>
        <p:txBody>
          <a:bodyPr wrap="square" lIns="36000" tIns="36000" rIns="36000" bIns="36000" rtlCol="0" anchor="ctr">
            <a:noAutofit/>
          </a:bodyPr>
          <a:lstStyle/>
          <a:p>
            <a:pPr algn="ctr" fontAlgn="ctr"/>
            <a:r>
              <a:rPr lang="en-US" sz="1050" dirty="0">
                <a:solidFill>
                  <a:schemeClr val="bg1"/>
                </a:solidFill>
                <a:latin typeface="Huawei Sans" panose="020C0503030203020204" pitchFamily="34" charset="0"/>
              </a:rPr>
              <a:t>Exchange the symmetric key</a:t>
            </a:r>
          </a:p>
        </p:txBody>
      </p:sp>
      <p:cxnSp>
        <p:nvCxnSpPr>
          <p:cNvPr id="95" name="Straight Arrow Connector 94"/>
          <p:cNvCxnSpPr>
            <a:stCxn id="72" idx="3"/>
            <a:endCxn id="70" idx="1"/>
          </p:cNvCxnSpPr>
          <p:nvPr/>
        </p:nvCxnSpPr>
        <p:spPr bwMode="gray">
          <a:xfrm>
            <a:off x="2314790" y="4093506"/>
            <a:ext cx="677415" cy="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3" idx="3"/>
            <a:endCxn id="71" idx="1"/>
          </p:cNvCxnSpPr>
          <p:nvPr/>
        </p:nvCxnSpPr>
        <p:spPr bwMode="gray">
          <a:xfrm>
            <a:off x="9082063" y="4093506"/>
            <a:ext cx="744725" cy="0"/>
          </a:xfrm>
          <a:prstGeom prst="straightConnector1">
            <a:avLst/>
          </a:prstGeom>
          <a:ln w="28575">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Rectangular Callout 100"/>
          <p:cNvSpPr/>
          <p:nvPr/>
        </p:nvSpPr>
        <p:spPr bwMode="gray">
          <a:xfrm>
            <a:off x="3142950" y="4385835"/>
            <a:ext cx="1251982" cy="530394"/>
          </a:xfrm>
          <a:prstGeom prst="wedgeRectCallout">
            <a:avLst>
              <a:gd name="adj1" fmla="val 21460"/>
              <a:gd name="adj2" fmla="val -8730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fontAlgn="ctr"/>
            <a:r>
              <a:rPr lang="en-US" sz="800" dirty="0">
                <a:solidFill>
                  <a:schemeClr val="tx1"/>
                </a:solidFill>
                <a:latin typeface="Huawei Sans" panose="020C0503030203020204" pitchFamily="34" charset="0"/>
              </a:rPr>
              <a:t>Use the public key to encrypt data</a:t>
            </a:r>
            <a:endParaRPr lang="en-US" altLang="zh-CN" sz="800" dirty="0">
              <a:solidFill>
                <a:schemeClr val="tx1"/>
              </a:solidFill>
              <a:latin typeface="Huawei Sans" panose="020C0503030203020204" pitchFamily="34" charset="0"/>
              <a:ea typeface="方正兰亭黑简体" panose="02000000000000000000" pitchFamily="2" charset="-122"/>
            </a:endParaRPr>
          </a:p>
          <a:p>
            <a:pPr algn="ctr" fontAlgn="ctr"/>
            <a:r>
              <a:rPr lang="en-US" sz="800" dirty="0">
                <a:solidFill>
                  <a:schemeClr val="tx1"/>
                </a:solidFill>
                <a:latin typeface="Huawei Sans" panose="020C0503030203020204" pitchFamily="34" charset="0"/>
              </a:rPr>
              <a:t>Use the private key to decrypt data</a:t>
            </a:r>
          </a:p>
        </p:txBody>
      </p:sp>
      <p:sp>
        <p:nvSpPr>
          <p:cNvPr id="102" name="Rectangular Callout 101"/>
          <p:cNvSpPr/>
          <p:nvPr/>
        </p:nvSpPr>
        <p:spPr bwMode="gray">
          <a:xfrm>
            <a:off x="7808010" y="4385835"/>
            <a:ext cx="1187050" cy="563000"/>
          </a:xfrm>
          <a:prstGeom prst="wedgeRectCallout">
            <a:avLst>
              <a:gd name="adj1" fmla="val -22798"/>
              <a:gd name="adj2" fmla="val -8967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fontAlgn="ctr"/>
            <a:r>
              <a:rPr lang="en-US" sz="800" dirty="0">
                <a:solidFill>
                  <a:schemeClr val="tx1"/>
                </a:solidFill>
                <a:latin typeface="Huawei Sans" panose="020C0503030203020204" pitchFamily="34" charset="0"/>
              </a:rPr>
              <a:t>Use the public key to encrypt data</a:t>
            </a:r>
            <a:endParaRPr lang="en-US" altLang="zh-CN" sz="800" dirty="0">
              <a:solidFill>
                <a:schemeClr val="tx1"/>
              </a:solidFill>
              <a:latin typeface="Huawei Sans" panose="020C0503030203020204" pitchFamily="34" charset="0"/>
              <a:ea typeface="方正兰亭黑简体" panose="02000000000000000000" pitchFamily="2" charset="-122"/>
            </a:endParaRPr>
          </a:p>
          <a:p>
            <a:pPr algn="ctr" fontAlgn="ctr"/>
            <a:r>
              <a:rPr lang="en-US" sz="800" dirty="0">
                <a:solidFill>
                  <a:schemeClr val="tx1"/>
                </a:solidFill>
                <a:latin typeface="Huawei Sans" panose="020C0503030203020204" pitchFamily="34" charset="0"/>
              </a:rPr>
              <a:t>Use the private key to decrypt data</a:t>
            </a:r>
          </a:p>
        </p:txBody>
      </p:sp>
      <p:sp>
        <p:nvSpPr>
          <p:cNvPr id="107" name="Left-Right Arrow 106"/>
          <p:cNvSpPr/>
          <p:nvPr/>
        </p:nvSpPr>
        <p:spPr bwMode="gray">
          <a:xfrm>
            <a:off x="4572646" y="4953069"/>
            <a:ext cx="2926499" cy="450249"/>
          </a:xfrm>
          <a:prstGeom prst="leftRightArrow">
            <a:avLst/>
          </a:prstGeom>
          <a:solidFill>
            <a:srgbClr val="00B0F0"/>
          </a:solidFill>
          <a:ln>
            <a:solidFill>
              <a:srgbClr val="00B0F0"/>
            </a:solidFill>
          </a:ln>
        </p:spPr>
        <p:txBody>
          <a:bodyPr wrap="square" lIns="36000" tIns="36000" rIns="36000" bIns="36000" rtlCol="0" anchor="ctr">
            <a:noAutofit/>
          </a:bodyPr>
          <a:lstStyle/>
          <a:p>
            <a:pPr algn="ctr" fontAlgn="ctr"/>
            <a:r>
              <a:rPr lang="en-US" sz="1050" dirty="0">
                <a:solidFill>
                  <a:schemeClr val="bg1"/>
                </a:solidFill>
                <a:latin typeface="Huawei Sans" panose="020C0503030203020204" pitchFamily="34" charset="0"/>
              </a:rPr>
              <a:t>Exchange user data</a:t>
            </a:r>
          </a:p>
        </p:txBody>
      </p:sp>
      <p:cxnSp>
        <p:nvCxnSpPr>
          <p:cNvPr id="108" name="Straight Arrow Connector 107"/>
          <p:cNvCxnSpPr>
            <a:stCxn id="76" idx="3"/>
            <a:endCxn id="78" idx="1"/>
          </p:cNvCxnSpPr>
          <p:nvPr/>
        </p:nvCxnSpPr>
        <p:spPr bwMode="gray">
          <a:xfrm>
            <a:off x="2314790" y="5178193"/>
            <a:ext cx="677415" cy="0"/>
          </a:xfrm>
          <a:prstGeom prst="straightConnector1">
            <a:avLst/>
          </a:prstGeom>
          <a:ln w="28575">
            <a:solidFill>
              <a:srgbClr val="FFD17D"/>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79" idx="3"/>
            <a:endCxn id="77" idx="1"/>
          </p:cNvCxnSpPr>
          <p:nvPr/>
        </p:nvCxnSpPr>
        <p:spPr bwMode="gray">
          <a:xfrm>
            <a:off x="9072991" y="5178193"/>
            <a:ext cx="753797" cy="0"/>
          </a:xfrm>
          <a:prstGeom prst="straightConnector1">
            <a:avLst/>
          </a:prstGeom>
          <a:ln w="28575">
            <a:solidFill>
              <a:srgbClr val="FFD17D"/>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Rectangular Callout 113"/>
          <p:cNvSpPr/>
          <p:nvPr/>
        </p:nvSpPr>
        <p:spPr bwMode="gray">
          <a:xfrm>
            <a:off x="7982456" y="5411956"/>
            <a:ext cx="945205" cy="401462"/>
          </a:xfrm>
          <a:prstGeom prst="wedgeRectCallout">
            <a:avLst>
              <a:gd name="adj1" fmla="val -22798"/>
              <a:gd name="adj2" fmla="val -8967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fontAlgn="ctr"/>
            <a:r>
              <a:rPr lang="en-US" sz="800" dirty="0">
                <a:solidFill>
                  <a:schemeClr val="tx1"/>
                </a:solidFill>
                <a:latin typeface="Huawei Sans" panose="020C0503030203020204" pitchFamily="34" charset="0"/>
              </a:rPr>
              <a:t>Encrypt and decrypt data using the symmetric key</a:t>
            </a:r>
          </a:p>
        </p:txBody>
      </p:sp>
      <p:sp>
        <p:nvSpPr>
          <p:cNvPr id="115" name="Rectangular Callout 114"/>
          <p:cNvSpPr/>
          <p:nvPr/>
        </p:nvSpPr>
        <p:spPr bwMode="gray">
          <a:xfrm>
            <a:off x="3349267" y="5411956"/>
            <a:ext cx="945205" cy="401462"/>
          </a:xfrm>
          <a:prstGeom prst="wedgeRectCallout">
            <a:avLst>
              <a:gd name="adj1" fmla="val 20534"/>
              <a:gd name="adj2" fmla="val -8493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fontAlgn="ctr"/>
            <a:r>
              <a:rPr lang="en-US" sz="800" dirty="0">
                <a:solidFill>
                  <a:schemeClr val="tx1"/>
                </a:solidFill>
                <a:latin typeface="Huawei Sans" panose="020C0503030203020204" pitchFamily="34" charset="0"/>
              </a:rPr>
              <a:t>Encrypt and decrypt data using the symmetric key</a:t>
            </a:r>
          </a:p>
        </p:txBody>
      </p:sp>
      <p:cxnSp>
        <p:nvCxnSpPr>
          <p:cNvPr id="119" name="Straight Connector 118"/>
          <p:cNvCxnSpPr>
            <a:stCxn id="12" idx="1"/>
            <a:endCxn id="11" idx="3"/>
          </p:cNvCxnSpPr>
          <p:nvPr/>
        </p:nvCxnSpPr>
        <p:spPr bwMode="gray">
          <a:xfrm flipH="1">
            <a:off x="4763792" y="3561030"/>
            <a:ext cx="2473527"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27" name="Can 41"/>
          <p:cNvSpPr/>
          <p:nvPr/>
        </p:nvSpPr>
        <p:spPr bwMode="gray">
          <a:xfrm rot="5400000">
            <a:off x="5869628" y="2362552"/>
            <a:ext cx="236717" cy="2376265"/>
          </a:xfrm>
          <a:prstGeom prst="can">
            <a:avLst>
              <a:gd name="adj" fmla="val 35316"/>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fontAlgn="ctr"/>
            <a:endParaRPr lang="en-US" altLang="zh-CN" sz="12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TextBox 27"/>
          <p:cNvSpPr txBox="1"/>
          <p:nvPr/>
        </p:nvSpPr>
        <p:spPr bwMode="gray">
          <a:xfrm flipH="1">
            <a:off x="5457866" y="3441058"/>
            <a:ext cx="1060240" cy="226591"/>
          </a:xfrm>
          <a:prstGeom prst="rect">
            <a:avLst/>
          </a:prstGeom>
          <a:noFill/>
        </p:spPr>
        <p:txBody>
          <a:bodyPr wrap="square" lIns="36000" tIns="36000" rIns="36000" bIns="36000" rtlCol="0">
            <a:noAutofit/>
          </a:bodyPr>
          <a:lstStyle/>
          <a:p>
            <a:pPr algn="ctr" fontAlgn="ctr"/>
            <a:r>
              <a:rPr lang="en-US" sz="1000" dirty="0">
                <a:latin typeface="Huawei Sans" panose="020C0503030203020204" pitchFamily="34" charset="0"/>
              </a:rPr>
              <a:t>IPsec tunnel</a:t>
            </a:r>
          </a:p>
        </p:txBody>
      </p:sp>
      <p:sp>
        <p:nvSpPr>
          <p:cNvPr id="40" name="Down Arrow 106">
            <a:extLst>
              <a:ext uri="{FF2B5EF4-FFF2-40B4-BE49-F238E27FC236}">
                <a16:creationId xmlns:a16="http://schemas.microsoft.com/office/drawing/2014/main" id="{26722949-5DF2-40F5-A1F5-53C7EBF20468}"/>
              </a:ext>
            </a:extLst>
          </p:cNvPr>
          <p:cNvSpPr/>
          <p:nvPr/>
        </p:nvSpPr>
        <p:spPr bwMode="gray">
          <a:xfrm>
            <a:off x="5943149" y="4400535"/>
            <a:ext cx="288032" cy="587729"/>
          </a:xfrm>
          <a:prstGeom prst="downArrow">
            <a:avLst/>
          </a:prstGeom>
          <a:solidFill>
            <a:srgbClr val="99DFF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fontAlgn="ctr"/>
            <a:endParaRPr lang="en-US" altLang="zh-CN" sz="1200" dirty="0">
              <a:latin typeface="Huawei Sans" panose="020C0503030203020204" pitchFamily="34" charset="0"/>
            </a:endParaRPr>
          </a:p>
        </p:txBody>
      </p:sp>
      <p:sp>
        <p:nvSpPr>
          <p:cNvPr id="41" name="Rectangular Callout 101">
            <a:extLst>
              <a:ext uri="{FF2B5EF4-FFF2-40B4-BE49-F238E27FC236}">
                <a16:creationId xmlns:a16="http://schemas.microsoft.com/office/drawing/2014/main" id="{17AD9FCB-EF3A-408B-BF70-44DF4D21D749}"/>
              </a:ext>
            </a:extLst>
          </p:cNvPr>
          <p:cNvSpPr/>
          <p:nvPr/>
        </p:nvSpPr>
        <p:spPr bwMode="gray">
          <a:xfrm>
            <a:off x="6339146" y="4370816"/>
            <a:ext cx="1295165" cy="596306"/>
          </a:xfrm>
          <a:prstGeom prst="wedgeRectCallout">
            <a:avLst>
              <a:gd name="adj1" fmla="val -65555"/>
              <a:gd name="adj2" fmla="val -16762"/>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fontAlgn="ctr"/>
            <a:r>
              <a:rPr lang="en-US" sz="800" dirty="0">
                <a:solidFill>
                  <a:schemeClr val="tx1"/>
                </a:solidFill>
                <a:latin typeface="Huawei Sans" panose="020C0503030203020204" pitchFamily="34" charset="0"/>
              </a:rPr>
              <a:t>After the symmetric key is exchanged, the symmetric key is used to encrypt and decrypt data.</a:t>
            </a:r>
          </a:p>
        </p:txBody>
      </p:sp>
      <p:sp>
        <p:nvSpPr>
          <p:cNvPr id="39" name="椭圆 50">
            <a:extLst>
              <a:ext uri="{FF2B5EF4-FFF2-40B4-BE49-F238E27FC236}">
                <a16:creationId xmlns:a16="http://schemas.microsoft.com/office/drawing/2014/main" id="{2F50E395-222A-4359-A31B-EAE179FA1B2C}"/>
              </a:ext>
            </a:extLst>
          </p:cNvPr>
          <p:cNvSpPr/>
          <p:nvPr/>
        </p:nvSpPr>
        <p:spPr bwMode="gray">
          <a:xfrm>
            <a:off x="4908178" y="3976394"/>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1</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椭圆 50">
            <a:extLst>
              <a:ext uri="{FF2B5EF4-FFF2-40B4-BE49-F238E27FC236}">
                <a16:creationId xmlns:a16="http://schemas.microsoft.com/office/drawing/2014/main" id="{98CA6E69-845E-4E0A-AE77-7C532145C518}"/>
              </a:ext>
            </a:extLst>
          </p:cNvPr>
          <p:cNvSpPr/>
          <p:nvPr/>
        </p:nvSpPr>
        <p:spPr bwMode="gray">
          <a:xfrm>
            <a:off x="4908178" y="5069651"/>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fontAlgn="ctr"/>
            <a:r>
              <a:rPr lang="en-US" sz="900" dirty="0">
                <a:solidFill>
                  <a:schemeClr val="tx1"/>
                </a:solidFill>
                <a:latin typeface="Huawei Sans" panose="020C0503030203020204" pitchFamily="34" charset="0"/>
              </a:rPr>
              <a:t>2</a:t>
            </a:r>
            <a:endParaRPr lang="en-US" altLang="zh-CN" sz="9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392652256"/>
      </p:ext>
    </p:extLst>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60F2-6186-408B-A0DC-5CA5E58B604F}">
  <ds:schemaRefs>
    <ds:schemaRef ds:uri="475f1e55-3009-46d8-9566-5d569a2b3a98"/>
    <ds:schemaRef ds:uri="http://schemas.microsoft.com/office/2006/documentManagement/types"/>
    <ds:schemaRef ds:uri="http://www.w3.org/XML/1998/namespace"/>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3.xml><?xml version="1.0" encoding="utf-8"?>
<ds:datastoreItem xmlns:ds="http://schemas.openxmlformats.org/officeDocument/2006/customXml" ds:itemID="{728378E3-8E6E-40DF-9DAE-24DB737D5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1303</TotalTime>
  <Words>6183</Words>
  <Application>Microsoft Office PowerPoint</Application>
  <PresentationFormat>Widescreen</PresentationFormat>
  <Paragraphs>774</Paragraphs>
  <Slides>36</Slides>
  <Notes>36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36</vt:i4>
      </vt:variant>
    </vt:vector>
  </HeadingPairs>
  <TitlesOfParts>
    <vt:vector size="44" baseType="lpstr">
      <vt:lpstr>微软雅黑</vt:lpstr>
      <vt:lpstr>Arial</vt:lpstr>
      <vt:lpstr>Huawei Sans</vt:lpstr>
      <vt:lpstr>Wingdings</vt:lpstr>
      <vt:lpstr>1_标题页模板</vt:lpstr>
      <vt:lpstr>2_功能页模板</vt:lpstr>
      <vt:lpstr>3_内容页模板</vt:lpstr>
      <vt:lpstr>4_感谢页模板</vt:lpstr>
      <vt:lpstr>IPsec VPN Technology</vt:lpstr>
      <vt:lpstr>PowerPoint Presentation</vt:lpstr>
      <vt:lpstr>PowerPoint Presentation</vt:lpstr>
      <vt:lpstr>PowerPoint Presentation</vt:lpstr>
      <vt:lpstr>IPsec Background</vt:lpstr>
      <vt:lpstr>IPsec Overview</vt:lpstr>
      <vt:lpstr>Data Encryption</vt:lpstr>
      <vt:lpstr>Data Authentication</vt:lpstr>
      <vt:lpstr>IPsec Encryption</vt:lpstr>
      <vt:lpstr>PowerPoint Presentation</vt:lpstr>
      <vt:lpstr>SA</vt:lpstr>
      <vt:lpstr>Key Exchange</vt:lpstr>
      <vt:lpstr>Data Encryption and Authentication</vt:lpstr>
      <vt:lpstr>Security Protocols</vt:lpstr>
      <vt:lpstr>Encapsulation Modes</vt:lpstr>
      <vt:lpstr>PowerPoint Presentation</vt:lpstr>
      <vt:lpstr>IPsec Mechanism</vt:lpstr>
      <vt:lpstr>IKEv1</vt:lpstr>
      <vt:lpstr>IKEv1 Negotiation Phase (1)</vt:lpstr>
      <vt:lpstr>IKEv1 Negotiation Phase (2)</vt:lpstr>
      <vt:lpstr>IKEv2</vt:lpstr>
      <vt:lpstr>IKEv2 Initial Exchanges</vt:lpstr>
      <vt:lpstr>IKEv2 Create_Child_SA Exchange</vt:lpstr>
      <vt:lpstr>IKEv2 Informational Exchange</vt:lpstr>
      <vt:lpstr>Defining IPsec-Protected Data Flows</vt:lpstr>
      <vt:lpstr>PowerPoint Presentation</vt:lpstr>
      <vt:lpstr>GRE over IPsec</vt:lpstr>
      <vt:lpstr>L2TP over IPsec</vt:lpstr>
      <vt:lpstr>PowerPoint Presentation</vt:lpstr>
      <vt:lpstr>Configuring IKE</vt:lpstr>
      <vt:lpstr>Configuring an IPsec Proposal</vt:lpstr>
      <vt:lpstr>Configuring an ISAKMP IPsec Policy</vt:lpstr>
      <vt:lpstr>Configuring a Template IPsec Policy</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Yacine Benbelkacem</cp:lastModifiedBy>
  <cp:revision>195</cp:revision>
  <cp:lastPrinted>2020-07-31T09:33:18Z</cp:lastPrinted>
  <dcterms:created xsi:type="dcterms:W3CDTF">2018-11-29T10:16:29Z</dcterms:created>
  <dcterms:modified xsi:type="dcterms:W3CDTF">2023-10-05T10:56:35Z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(3)+zG+V7dtfbKoDMK7yZQeup/AMvsS32NBDQeedJZFCwmSpftzsQQonN/zW4/lBSnfTkEfN/Zg
yie8Gx0XLtQsbhvzgpjbgWBeYKkrsiK8SDwV13yez/k40ySerNZfcCuOPQb/dmjySaGN3EVM
98xO64wBB+w0hkWehkXGb+1zjia1tUN0QpPrpL3zwNjCoAJPV/39LaXrStsBoqz2Ku7JVt9f
V5E5/Ke3c+BAGo5pov</vt:lpwstr>
  </property>
  <property fmtid="{D5CDD505-2E9C-101B-9397-08002B2CF9AE}" pid="3" name="_2015_ms_pID_7253431">
    <vt:lpwstr>Tufqc8IXj2Rb8z5UJK2TqkInuORFwJeswATjEbBkM8GO9o7UG07aJ7
t3oRhl40VSSxiPLHHhktypkQAee/MTKv9o00vEjxXHqQs7A0gw4p6/0E8XcjWf4pZTR7dNWe
4wiMhgvmA0Yzw7UjPCquouDSB9bRiMnUC+u62O+incwj8KllFcnfr8FQd4xmjTm/tGSqQkn0
e/2TL3lEkqiziQpDsUgI2+01XvQc5Cq405Kc</vt:lpwstr>
  </property>
  <property fmtid="{D5CDD505-2E9C-101B-9397-08002B2CF9AE}" pid="4" name="_2015_ms_pID_7253432">
    <vt:lpwstr>/Q==</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1610325818</vt:lpwstr>
  </property>
</Properties>
</file>