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36"/>
  </p:notesMasterIdLst>
  <p:handoutMasterIdLst>
    <p:handoutMasterId r:id="rId37"/>
  </p:handoutMasterIdLst>
  <p:sldIdLst>
    <p:sldId id="257" r:id="rId8"/>
    <p:sldId id="258" r:id="rId9"/>
    <p:sldId id="259" r:id="rId10"/>
    <p:sldId id="260" r:id="rId11"/>
    <p:sldId id="261" r:id="rId12"/>
    <p:sldId id="327" r:id="rId13"/>
    <p:sldId id="263" r:id="rId14"/>
    <p:sldId id="264" r:id="rId15"/>
    <p:sldId id="265" r:id="rId16"/>
    <p:sldId id="266" r:id="rId17"/>
    <p:sldId id="267" r:id="rId18"/>
    <p:sldId id="268" r:id="rId19"/>
    <p:sldId id="269" r:id="rId20"/>
    <p:sldId id="270" r:id="rId21"/>
    <p:sldId id="271" r:id="rId22"/>
    <p:sldId id="272" r:id="rId23"/>
    <p:sldId id="316" r:id="rId24"/>
    <p:sldId id="317" r:id="rId25"/>
    <p:sldId id="318" r:id="rId26"/>
    <p:sldId id="319" r:id="rId27"/>
    <p:sldId id="320" r:id="rId28"/>
    <p:sldId id="321" r:id="rId29"/>
    <p:sldId id="322" r:id="rId30"/>
    <p:sldId id="280" r:id="rId31"/>
    <p:sldId id="323" r:id="rId32"/>
    <p:sldId id="324" r:id="rId33"/>
    <p:sldId id="325" r:id="rId34"/>
    <p:sldId id="326" r:id="rId35"/>
  </p:sldIdLst>
  <p:sldSz cx="12192000" cy="6858000"/>
  <p:notesSz cx="7010400" cy="9296400"/>
  <p:defaultTextStyle>
    <a:defPPr>
      <a:defRPr lang="en-US"/>
    </a:defPPr>
    <a:lvl1pPr marL="0" algn="l" defTabSz="914478" rtl="0" eaLnBrk="1" latinLnBrk="0" hangingPunct="1">
      <a:defRPr sz="1800" kern="1200">
        <a:solidFill>
          <a:schemeClr val="tx1"/>
        </a:solidFill>
        <a:latin typeface="Arial"/>
        <a:ea typeface="+mn-ea"/>
        <a:cs typeface="+mn-cs"/>
      </a:defRPr>
    </a:lvl1pPr>
    <a:lvl2pPr marL="457240" algn="l" defTabSz="914478" rtl="0" eaLnBrk="1" latinLnBrk="0" hangingPunct="1">
      <a:defRPr sz="1800" kern="1200">
        <a:solidFill>
          <a:schemeClr val="tx1"/>
        </a:solidFill>
        <a:latin typeface="Arial"/>
        <a:ea typeface="+mn-ea"/>
        <a:cs typeface="+mn-cs"/>
      </a:defRPr>
    </a:lvl2pPr>
    <a:lvl3pPr marL="914478" algn="l" defTabSz="914478" rtl="0" eaLnBrk="1" latinLnBrk="0" hangingPunct="1">
      <a:defRPr sz="1800" kern="1200">
        <a:solidFill>
          <a:schemeClr val="tx1"/>
        </a:solidFill>
        <a:latin typeface="Arial"/>
        <a:ea typeface="+mn-ea"/>
        <a:cs typeface="+mn-cs"/>
      </a:defRPr>
    </a:lvl3pPr>
    <a:lvl4pPr marL="1371718"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536"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junjianzjhw" initials="h" lastIdx="17" clrIdx="0">
    <p:extLst>
      <p:ext uri="{19B8F6BF-5375-455C-9EA6-DF929625EA0E}">
        <p15:presenceInfo xmlns:p15="http://schemas.microsoft.com/office/powerpoint/2012/main" userId="S-1-5-21-147214757-305610072-1517763936-5682676" providerId="AD"/>
      </p:ext>
    </p:extLst>
  </p:cmAuthor>
  <p:cmAuthor id="2" name="tangyanmei (A)" initials="t(" lastIdx="6" clrIdx="1">
    <p:extLst>
      <p:ext uri="{19B8F6BF-5375-455C-9EA6-DF929625EA0E}">
        <p15:presenceInfo xmlns:p15="http://schemas.microsoft.com/office/powerpoint/2012/main" userId="S-1-5-21-147214757-305610072-1517763936-30580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56C4D2"/>
    <a:srgbClr val="F4FBFE"/>
    <a:srgbClr val="D9D9D9"/>
    <a:srgbClr val="EBEBEB"/>
    <a:srgbClr val="404040"/>
    <a:srgbClr val="151515"/>
    <a:srgbClr val="575756"/>
    <a:srgbClr val="FFFFFF"/>
    <a:srgbClr val="DD4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433" autoAdjust="0"/>
  </p:normalViewPr>
  <p:slideViewPr>
    <p:cSldViewPr snapToGrid="0" snapToObjects="1">
      <p:cViewPr varScale="1">
        <p:scale>
          <a:sx n="58" d="100"/>
          <a:sy n="58" d="100"/>
        </p:scale>
        <p:origin x="1218" y="72"/>
      </p:cViewPr>
      <p:guideLst>
        <p:guide pos="3840"/>
        <p:guide pos="536"/>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6" d="100"/>
          <a:sy n="76" d="100"/>
        </p:scale>
        <p:origin x="3510" y="10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10/5/2023</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latin typeface="Huawei Sans" panose="020C0503030203020204" pitchFamily="34" charset="0"/>
            </a:endParaRPr>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rfc4271"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tools.ietf.org/html/rfc4760"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501E67-DA58-461D-A470-946E14C6B45C}"/>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5CEC0844-404D-44B9-BB90-662A96DF82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4042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MPLS originates from IPv4 and its core technologies can be extended to multiple network protocols, including IPv6, Internet Packet Exchange (IPX), Appletalk, DECnet and Connectionless Network Protocol (CLNP). "Multiprotocol" in MPLS indicates that multiple network protocols are supported.</a:t>
            </a:r>
          </a:p>
          <a:p>
            <a:pPr lvl="0"/>
            <a:r>
              <a:rPr lang="en-US"/>
              <a:t>MPLS replaces IP forwarding with label switching. A label is a short and fixed-length connection identifier that has only local significance. It is similar to the virtual path identifier (VPI)/virtual channel identifier (VCI) of Asynchronous Transfer Mode (ATM) and the data link connection identifier (DLCI) of Frame Relay.</a:t>
            </a:r>
          </a:p>
          <a:p>
            <a:r>
              <a:rPr lang="en-US">
                <a:sym typeface="Huawei Sans" panose="020C0503030203020204" pitchFamily="34" charset="0"/>
              </a:rPr>
              <a:t>MPLS domain: An MPLS domain consists of a series of consecutive network devices that run MPLS.</a:t>
            </a:r>
          </a:p>
          <a:p>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352309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7727DA-9A44-49A8-9EE8-FB9B1369F967}"/>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852D177B-34A9-4B13-A748-2E0A4C3B6A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604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VPLS does not support all-active access or load balancing and implements slow fault convergence. For details, see </a:t>
            </a:r>
            <a:r>
              <a:rPr lang="en-US" altLang="zh-CN"/>
              <a:t>materials of the</a:t>
            </a:r>
            <a:r>
              <a:rPr lang="en-US"/>
              <a:t> HCIE-HCIE-Datacom Ethernet VPN and RFC 7209 titled "Requirements for Ethernet VPN (EVPN)."</a:t>
            </a:r>
            <a:endParaRPr 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741224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t>https://datatracker.ietf.org/doc/rfc7209/</a:t>
            </a:r>
          </a:p>
          <a:p>
            <a:pPr lvl="0"/>
            <a:r>
              <a:rPr lang="en-US"/>
              <a:t>https://datatracker.ietf.org/doc/rfc7432/</a:t>
            </a:r>
            <a:endParaRPr 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196617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a:t>For more details, see the </a:t>
            </a:r>
            <a:r>
              <a:rPr lang="en-US" i="1" dirty="0"/>
              <a:t>HCIE-</a:t>
            </a:r>
            <a:r>
              <a:rPr lang="en-US" i="1" dirty="0" err="1"/>
              <a:t>Datacom</a:t>
            </a:r>
            <a:r>
              <a:rPr lang="en-US" i="1" dirty="0"/>
              <a:t> Ethernet VPN</a:t>
            </a:r>
            <a:r>
              <a:rPr lang="en-US" dirty="0"/>
              <a:t>.</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50580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0608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7252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The NLRI field in the MP_REACH_NLRI/MP_UNREACH_NLRI attribute contains the EVPN NLRI (encoded as specified above). </a:t>
            </a:r>
          </a:p>
          <a:p>
            <a:r>
              <a:rPr lang="en-US"/>
              <a:t>The EVPN NLRI is carried in BGP [</a:t>
            </a:r>
            <a:r>
              <a:rPr lang="en-US">
                <a:hlinkClick r:id="rId3" tooltip="&quot;A Border Gateway Protocol 4 (BGP-4)&quot;"/>
              </a:rPr>
              <a:t>RFC4271</a:t>
            </a:r>
            <a:r>
              <a:rPr lang="en-US"/>
              <a:t>] using BGP Multiprotocol Extensions [</a:t>
            </a:r>
            <a:r>
              <a:rPr lang="en-US">
                <a:hlinkClick r:id="rId4" tooltip="&quot;Multiprotocol Extensions for BGP-4&quot;"/>
              </a:rPr>
              <a:t>RFC4760</a:t>
            </a:r>
            <a:r>
              <a:rPr lang="en-US"/>
              <a:t>] with an Address Family Identifier (AFI) of 25 (L2VPN) and a Subsequent Address Family Identifier (SAFI) of 70 (EVPN). The NLRI field in the MP_REACH_NLRI/MP_UNREACH_NLRI attribute contains the EVPN NLRI (encoded as specified above). </a:t>
            </a:r>
          </a:p>
          <a:p>
            <a:r>
              <a:rPr lang="en-US"/>
              <a:t>In order for two BGP speakers to exchange labeled EVPN NLRI, they must use BGP Capabilities Advertisements to ensure that they both are capable of properly processing such NLRI. This is done as specified in [</a:t>
            </a:r>
            <a:r>
              <a:rPr lang="en-US">
                <a:hlinkClick r:id="rId4" tooltip="&quot;Multiprotocol Extensions for BGP-4&quot;"/>
              </a:rPr>
              <a:t>RFC4760</a:t>
            </a:r>
            <a:r>
              <a:rPr lang="en-US"/>
              <a:t>], by using capability code 1 (multiprotocol BGP) with an AFI of 25 (L2VPN) and a SAFI of 70 (EVPN).</a:t>
            </a:r>
            <a:endParaRPr 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682287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The Type 5 route (IP prefix route) related standard is in the draft phase, in draft-ietf-bess-evpn-prefix-advertisement.</a:t>
            </a:r>
            <a:endParaRPr lang="zh-CN" altLang="zh-CN"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341903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1552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9C37CF-2469-4134-9A19-81AEFFC47D44}"/>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2B405972-21E4-4765-820C-8E80FA6EFD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75893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7133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E-Line, E-Tree, and E-LAN are three types of Ethernet virtual circuits (EVCs). For details, see metro Ethernet standards at https://wiki.mef.net/display/CESG/E-Line.</a:t>
            </a:r>
          </a:p>
          <a:p>
            <a:r>
              <a:rPr lang="en-US"/>
              <a:t>The Metropolitan Ethernet Forum (MEF) defines three types of EVCs: point-to-point EVC, multipoint-to-multipoint EVC, and root-multipoint EVC.</a:t>
            </a:r>
          </a:p>
          <a:p>
            <a:pPr lvl="1"/>
            <a:r>
              <a:rPr lang="en-US"/>
              <a:t>E-Line: A point-to-point EVC strictly associates two User-to-Network Interfaces (UNIs).</a:t>
            </a:r>
          </a:p>
          <a:p>
            <a:pPr lvl="1"/>
            <a:r>
              <a:rPr lang="en-US"/>
              <a:t>E-LAN: A multipoint-to-multipoint EVC can associate two or more UNIs. Users or carriers can add any UNIs to the EVC or delete some UNIs from the EVC without affecting other UNIs.</a:t>
            </a:r>
          </a:p>
          <a:p>
            <a:pPr lvl="1"/>
            <a:r>
              <a:rPr lang="en-US"/>
              <a:t>E-Tree: This EVC is similar to the hub-spoke model in L3VPN. It consists of one or more root UNIs and several leaf UNIs. The root UNI can directly communicate with all UNIs in the EVC, whereas a leaf UNI can only communicate directly with the root UNI in the EVC, and two leaf UNIs cannot communicate with each other directly. </a:t>
            </a:r>
          </a:p>
          <a:p>
            <a:endParaRPr lang="zh-CN" altLang="en-US" dirty="0"/>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194971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7204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432AB-9649-40E3-92C5-9F0A225996A8}"/>
              </a:ext>
            </a:extLst>
          </p:cNvPr>
          <p:cNvSpPr>
            <a:spLocks noGrp="1" noRot="1" noChangeAspect="1"/>
          </p:cNvSpPr>
          <p:nvPr>
            <p:ph type="sldImg"/>
          </p:nvPr>
        </p:nvSpPr>
        <p:spPr>
          <a:xfrm>
            <a:off x="742950" y="717550"/>
            <a:ext cx="5557838" cy="3125788"/>
          </a:xfrm>
        </p:spPr>
      </p:sp>
      <p:sp>
        <p:nvSpPr>
          <p:cNvPr id="3" name="Notes Placeholder 2">
            <a:extLst>
              <a:ext uri="{FF2B5EF4-FFF2-40B4-BE49-F238E27FC236}">
                <a16:creationId xmlns:a16="http://schemas.microsoft.com/office/drawing/2014/main" id="{BB540A75-8604-4023-BFE2-672727981D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633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a:t>Overlay VPN routes include site VPN route prefixes, next-hop route information, and IPsec key pairs required for data encryption of data channels between CPEs. For details, see </a:t>
            </a:r>
            <a:r>
              <a:rPr lang="en-US" altLang="zh-CN" dirty="0"/>
              <a:t>materials of </a:t>
            </a:r>
            <a:r>
              <a:rPr lang="en-US" dirty="0"/>
              <a:t>the SD-WAN course.</a:t>
            </a:r>
          </a:p>
        </p:txBody>
      </p:sp>
      <p:sp>
        <p:nvSpPr>
          <p:cNvPr id="5" name="Slide Image Placeholder 4">
            <a:extLst>
              <a:ext uri="{FF2B5EF4-FFF2-40B4-BE49-F238E27FC236}">
                <a16:creationId xmlns:a16="http://schemas.microsoft.com/office/drawing/2014/main" id="{36F42471-2618-4364-A022-440DA388D9E2}"/>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107501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dirty="0"/>
              <a:t>EVPN is an extension to MP-BGP. EVPN provides five </a:t>
            </a:r>
            <a:r>
              <a:rPr lang="en-US" altLang="zh-CN" dirty="0"/>
              <a:t>major</a:t>
            </a:r>
            <a:r>
              <a:rPr lang="en-US" dirty="0"/>
              <a:t> types of routes and is used as the control plane of Layer 2 or Layer 3 tunnels.</a:t>
            </a:r>
          </a:p>
          <a:p>
            <a:pPr marL="228600" indent="-228600">
              <a:buFont typeface="+mj-lt"/>
              <a:buAutoNum type="arabicPeriod"/>
            </a:pPr>
            <a:r>
              <a:rPr lang="en-US" dirty="0"/>
              <a:t>EVPN can be widely used in all enterprise scenarios, such as SD-WAN, campus networks, data centers, and WANs. In data centers and campus networks, EVPN and VXLAN are used together to construct a service overlay network. In SD-WAN scenarios, EVPN and IPsec are used together to build enterprise branch interconnection networks. On a WAN, EVPN can be used with various underlying tunneling and label technologies, such as MPLS, Segment Routing (SR), VPLS, and virtual private wire service (VPWS).</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065837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03615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3382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36118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642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1117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https://datatracker.ietf.org/doc/rfc4760/</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008045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According to BGP-4, NEXT_HOP and AGGREGATOR fields are contained in Path attributes </a:t>
            </a:r>
            <a:r>
              <a:rPr lang="en-US" altLang="zh-CN"/>
              <a:t>of IPv4</a:t>
            </a:r>
            <a:r>
              <a:rPr lang="en-US"/>
              <a:t>, and the IPv4 </a:t>
            </a:r>
            <a:r>
              <a:rPr lang="en-US" altLang="zh-CN"/>
              <a:t>NLRI </a:t>
            </a:r>
            <a:r>
              <a:rPr lang="en-US"/>
              <a:t>carries IPv4 routing entries.</a:t>
            </a:r>
          </a:p>
          <a:p>
            <a:pPr lvl="0"/>
            <a:r>
              <a:rPr lang="en-US"/>
              <a:t>The Path attributes field is added in MP-BGP. </a:t>
            </a:r>
            <a:r>
              <a:rPr lang="en-US" altLang="zh-CN"/>
              <a:t>MP_REACH_NLRI is a new field of path attributes. </a:t>
            </a:r>
            <a:r>
              <a:rPr lang="en-US"/>
              <a:t>The NEXT_HOP and NLRI fields of the corresponding network layer protocol and the NLRI belong to MP_REACH_NLRI. </a:t>
            </a:r>
            <a:endParaRPr lang="en-US" dirty="0"/>
          </a:p>
        </p:txBody>
      </p:sp>
      <p:sp>
        <p:nvSpPr>
          <p:cNvPr id="4" name="Slide Image Placeholder 3">
            <a:extLst>
              <a:ext uri="{FF2B5EF4-FFF2-40B4-BE49-F238E27FC236}">
                <a16:creationId xmlns:a16="http://schemas.microsoft.com/office/drawing/2014/main" id="{8CDC72CA-519D-443A-9924-924E0E2BBD00}"/>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550700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In the SAFI field, value 1 indicates unicast, and value 2 indicates multicast. The value is allocated by the IANA. The allocation rules are defined in RFC 2434 (titled "Guidelines for Writing an IANA Considerations Section in RFCs").</a:t>
            </a:r>
          </a:p>
          <a:p>
            <a:r>
              <a:rPr lang="en-US"/>
              <a:t>In this section, the AFI of EVPN is 25 (L2VPN) and the SAFI is 70 (EVPN). </a:t>
            </a:r>
            <a:endParaRPr lang="en-US" dirty="0"/>
          </a:p>
        </p:txBody>
      </p:sp>
      <p:sp>
        <p:nvSpPr>
          <p:cNvPr id="4" name="Slide Image Placeholder 3">
            <a:extLst>
              <a:ext uri="{FF2B5EF4-FFF2-40B4-BE49-F238E27FC236}">
                <a16:creationId xmlns:a16="http://schemas.microsoft.com/office/drawing/2014/main" id="{CEA91B66-6AC8-445A-B3E2-5A33B1B1096E}"/>
              </a:ext>
            </a:extLst>
          </p:cNvPr>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820767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t>The AFI of EVPN is 25 (L2VPN) and the subsequent address family identifier (SAFI) is 70 (EVPN). </a:t>
            </a:r>
            <a:endParaRPr 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673959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08896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11" name="L 形 10"/>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12"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en-US" altLang="zh-CN" dirty="0"/>
              <a:t>Click to Edit Title</a:t>
            </a:r>
            <a:endParaRPr lang="en-US" dirty="0"/>
          </a:p>
        </p:txBody>
      </p:sp>
      <p:sp>
        <p:nvSpPr>
          <p:cNvPr id="13"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a:t>Click to Edit Title</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82880"/>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altLang="zh-CN" dirty="0"/>
              <a:t>More information for trainees</a:t>
            </a:r>
            <a:endParaRPr lang="zh-CN" altLang="en-US"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0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357283"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Tree>
    <p:extLst>
      <p:ext uri="{BB962C8B-B14F-4D97-AF65-F5344CB8AC3E}">
        <p14:creationId xmlns:p14="http://schemas.microsoft.com/office/powerpoint/2010/main" val="252638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24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509568"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Tree>
    <p:extLst>
      <p:ext uri="{BB962C8B-B14F-4D97-AF65-F5344CB8AC3E}">
        <p14:creationId xmlns:p14="http://schemas.microsoft.com/office/powerpoint/2010/main" val="2010191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3"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166991213"/>
      </p:ext>
    </p:extLst>
  </p:cSld>
  <p:clrMapOvr>
    <a:masterClrMapping/>
  </p:clrMapOvr>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2"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2" y="1052514"/>
            <a:ext cx="1129347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77827284"/>
      </p:ext>
    </p:extLst>
  </p:cSld>
  <p:clrMapOvr>
    <a:masterClrMapping/>
  </p:clrMapOvr>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513643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826084440"/>
      </p:ext>
    </p:extLst>
  </p:cSld>
  <p:clrMapOvr>
    <a:masterClrMapping/>
  </p:clrMapOvr>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bwMode="gray">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baseline="0" dirty="0">
                <a:solidFill>
                  <a:schemeClr val="tx1"/>
                </a:solidFill>
                <a:latin typeface="Huawei Sans" panose="020C0503030203020204" pitchFamily="34" charset="0"/>
                <a:ea typeface="方正兰亭黑简体" panose="02000000000000000000" pitchFamily="2" charset="-122"/>
              </a:rPr>
              <a:t>Thank you.</a:t>
            </a:r>
          </a:p>
        </p:txBody>
      </p:sp>
    </p:spTree>
    <p:extLst>
      <p:ext uri="{BB962C8B-B14F-4D97-AF65-F5344CB8AC3E}">
        <p14:creationId xmlns:p14="http://schemas.microsoft.com/office/powerpoint/2010/main" val="214933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4" name="Rectangle 2"/>
          <p:cNvSpPr>
            <a:spLocks noChangeArrowheads="1"/>
          </p:cNvSpPr>
          <p:nvPr userDrawn="1"/>
        </p:nvSpPr>
        <p:spPr bwMode="auto">
          <a:xfrm>
            <a:off x="952501" y="368660"/>
            <a:ext cx="3368597"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0" baseline="0" dirty="0">
                <a:solidFill>
                  <a:srgbClr val="404040"/>
                </a:solidFill>
                <a:latin typeface="Huawei Sans" panose="020C0503030203020204" pitchFamily="34" charset="0"/>
                <a:ea typeface="方正兰亭黑简体" panose="02000000000000000000" pitchFamily="2" charset="-122"/>
              </a:rPr>
              <a:t>Revision Record</a:t>
            </a:r>
            <a:endParaRPr lang="zh-CN" altLang="en-US" sz="3500" b="0" baseline="0" dirty="0">
              <a:solidFill>
                <a:srgbClr val="404040"/>
              </a:solidFill>
              <a:latin typeface="Huawei Sans" panose="020C0503030203020204" pitchFamily="34" charset="0"/>
              <a:ea typeface="方正兰亭黑简体" panose="02000000000000000000" pitchFamily="2" charset="-122"/>
            </a:endParaRPr>
          </a:p>
        </p:txBody>
      </p:sp>
      <p:sp>
        <p:nvSpPr>
          <p:cNvPr id="35"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04040"/>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04040"/>
              </a:solidFill>
              <a:latin typeface="Huawei Sans" panose="020C0503030203020204" pitchFamily="34" charset="0"/>
              <a:ea typeface="方正兰亭黑简体" panose="02000000000000000000" pitchFamily="2" charset="-122"/>
              <a:cs typeface="+mn-cs"/>
            </a:endParaRPr>
          </a:p>
        </p:txBody>
      </p:sp>
      <p:graphicFrame>
        <p:nvGraphicFramePr>
          <p:cNvPr id="36" name="Group 3"/>
          <p:cNvGraphicFramePr>
            <a:graphicFrameLocks noGrp="1"/>
          </p:cNvGraphicFramePr>
          <p:nvPr userDrawn="1">
            <p:extLst>
              <p:ext uri="{D42A27DB-BD31-4B8C-83A1-F6EECF244321}">
                <p14:modId xmlns:p14="http://schemas.microsoft.com/office/powerpoint/2010/main" val="2229143694"/>
              </p:ext>
            </p:extLst>
          </p:nvPr>
        </p:nvGraphicFramePr>
        <p:xfrm>
          <a:off x="1007534" y="1383305"/>
          <a:ext cx="10165988"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077613">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7" name="Group 21"/>
          <p:cNvGraphicFramePr>
            <a:graphicFrameLocks noGrp="1"/>
          </p:cNvGraphicFramePr>
          <p:nvPr userDrawn="1">
            <p:extLst>
              <p:ext uri="{D42A27DB-BD31-4B8C-83A1-F6EECF244321}">
                <p14:modId xmlns:p14="http://schemas.microsoft.com/office/powerpoint/2010/main" val="3450109028"/>
              </p:ext>
            </p:extLst>
          </p:nvPr>
        </p:nvGraphicFramePr>
        <p:xfrm>
          <a:off x="1007533" y="2680416"/>
          <a:ext cx="1017714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02328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8" name="文本占位符 7"/>
          <p:cNvSpPr>
            <a:spLocks noGrp="1"/>
          </p:cNvSpPr>
          <p:nvPr>
            <p:ph type="body" sz="quarter" idx="17" hasCustomPrompt="1"/>
          </p:nvPr>
        </p:nvSpPr>
        <p:spPr>
          <a:xfrm>
            <a:off x="1007535" y="1954509"/>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9" name="文本占位符 7"/>
          <p:cNvSpPr>
            <a:spLocks noGrp="1"/>
          </p:cNvSpPr>
          <p:nvPr>
            <p:ph type="body" sz="quarter" idx="18" hasCustomPrompt="1"/>
          </p:nvPr>
        </p:nvSpPr>
        <p:spPr>
          <a:xfrm>
            <a:off x="4079776" y="1954509"/>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40" name="文本占位符 7"/>
          <p:cNvSpPr>
            <a:spLocks noGrp="1"/>
          </p:cNvSpPr>
          <p:nvPr>
            <p:ph type="body" sz="quarter" idx="19" hasCustomPrompt="1"/>
          </p:nvPr>
        </p:nvSpPr>
        <p:spPr>
          <a:xfrm>
            <a:off x="6239934" y="1954509"/>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41" name="文本占位符 7"/>
          <p:cNvSpPr>
            <a:spLocks noGrp="1"/>
          </p:cNvSpPr>
          <p:nvPr>
            <p:ph type="body" sz="quarter" idx="20" hasCustomPrompt="1"/>
          </p:nvPr>
        </p:nvSpPr>
        <p:spPr>
          <a:xfrm>
            <a:off x="9084333" y="1954509"/>
            <a:ext cx="2089190"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42" name="文本占位符 7"/>
          <p:cNvSpPr>
            <a:spLocks noGrp="1"/>
          </p:cNvSpPr>
          <p:nvPr>
            <p:ph type="body" sz="quarter" idx="13" hasCustomPrompt="1"/>
          </p:nvPr>
        </p:nvSpPr>
        <p:spPr>
          <a:xfrm>
            <a:off x="1007533" y="3239574"/>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3" name="文本占位符 7"/>
          <p:cNvSpPr>
            <a:spLocks noGrp="1"/>
          </p:cNvSpPr>
          <p:nvPr>
            <p:ph type="body" sz="quarter" idx="14" hasCustomPrompt="1"/>
          </p:nvPr>
        </p:nvSpPr>
        <p:spPr>
          <a:xfrm>
            <a:off x="4079776" y="3239574"/>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4" name="文本占位符 7"/>
          <p:cNvSpPr>
            <a:spLocks noGrp="1"/>
          </p:cNvSpPr>
          <p:nvPr>
            <p:ph type="body" sz="quarter" idx="15" hasCustomPrompt="1"/>
          </p:nvPr>
        </p:nvSpPr>
        <p:spPr>
          <a:xfrm>
            <a:off x="6239933" y="3239574"/>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5" name="文本占位符 7"/>
          <p:cNvSpPr>
            <a:spLocks noGrp="1"/>
          </p:cNvSpPr>
          <p:nvPr>
            <p:ph type="body" sz="quarter" idx="16" hasCustomPrompt="1"/>
          </p:nvPr>
        </p:nvSpPr>
        <p:spPr>
          <a:xfrm>
            <a:off x="9168341" y="3239574"/>
            <a:ext cx="20107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6"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75873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7"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75873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8"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75873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9"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758738"/>
            <a:ext cx="201616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0"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227621"/>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1"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227621"/>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2"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227621"/>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3"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227621"/>
            <a:ext cx="203980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4"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731677"/>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5"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731677"/>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6"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731677"/>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7"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731677"/>
            <a:ext cx="200442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8"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19972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9"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19972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0"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19972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1"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199729"/>
            <a:ext cx="2016221"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62"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70378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95"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70378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96"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70378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97"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703785"/>
            <a:ext cx="19932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38979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a:t>The chapter describes ...</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398413" cy="707886"/>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99053660"/>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bwMode="gray">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5"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3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a:extLst>
              <a:ext uri="{FF2B5EF4-FFF2-40B4-BE49-F238E27FC236}">
                <a16:creationId xmlns:a16="http://schemas.microsoft.com/office/drawing/2014/main" id="{568EC886-2612-1F43-AB51-21A76A078357}"/>
              </a:ext>
            </a:extLst>
          </p:cNvPr>
          <p:cNvSpPr txBox="1"/>
          <p:nvPr userDrawn="1"/>
        </p:nvSpPr>
        <p:spPr>
          <a:xfrm>
            <a:off x="918916" y="630373"/>
            <a:ext cx="2576346" cy="707886"/>
          </a:xfrm>
          <a:prstGeom prst="rect">
            <a:avLst/>
          </a:prstGeom>
          <a:noFill/>
        </p:spPr>
        <p:txBody>
          <a:bodyPr wrap="none" rtlCol="0">
            <a:spAutoFit/>
          </a:bodyPr>
          <a:lstStyle/>
          <a:p>
            <a:pPr lvl="0" fontAlgn="ctr"/>
            <a:r>
              <a:rPr lang="en-US" altLang="zh-CN" sz="400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Objectives</a:t>
            </a:r>
          </a:p>
        </p:txBody>
      </p:sp>
    </p:spTree>
    <p:extLst>
      <p:ext uri="{BB962C8B-B14F-4D97-AF65-F5344CB8AC3E}">
        <p14:creationId xmlns:p14="http://schemas.microsoft.com/office/powerpoint/2010/main" val="104511649"/>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252540" cy="7078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624" eaLnBrk="0" fontAlgn="ctr" hangingPunct="0"/>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Tree>
    <p:extLst>
      <p:ext uri="{BB962C8B-B14F-4D97-AF65-F5344CB8AC3E}">
        <p14:creationId xmlns:p14="http://schemas.microsoft.com/office/powerpoint/2010/main" val="959299838"/>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568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595066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Tree>
    <p:extLst>
      <p:ext uri="{BB962C8B-B14F-4D97-AF65-F5344CB8AC3E}">
        <p14:creationId xmlns:p14="http://schemas.microsoft.com/office/powerpoint/2010/main" val="252802474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pPr marL="457200" marR="0" lvl="0" indent="-457200" algn="just" defTabSz="801688">
              <a:spcBef>
                <a:spcPct val="30000"/>
              </a:spcBef>
              <a:spcAft>
                <a:spcPct val="0"/>
              </a:spcAft>
              <a:buClr>
                <a:schemeClr val="tx1"/>
              </a:buClr>
              <a:buSzPct val="100000"/>
              <a:buFont typeface="+mj-lt"/>
              <a:buAutoNum type="arabicPeriod"/>
              <a:tabLst/>
            </a:pPr>
            <a:r>
              <a:rPr lang="en-US" altLang="zh-CN" dirty="0"/>
              <a:t>Question description.</a:t>
            </a:r>
          </a:p>
          <a:p>
            <a:pPr lvl="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04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125867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Quiz</a:t>
            </a:r>
          </a:p>
        </p:txBody>
      </p:sp>
    </p:spTree>
    <p:extLst>
      <p:ext uri="{BB962C8B-B14F-4D97-AF65-F5344CB8AC3E}">
        <p14:creationId xmlns:p14="http://schemas.microsoft.com/office/powerpoint/2010/main" val="96367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r>
              <a:rPr lang="en-US" altLang="zh-CN" dirty="0"/>
              <a:t>Click here to edit summary</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032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265911"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Tree>
    <p:extLst>
      <p:ext uri="{BB962C8B-B14F-4D97-AF65-F5344CB8AC3E}">
        <p14:creationId xmlns:p14="http://schemas.microsoft.com/office/powerpoint/2010/main" val="40524204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9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417650"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Tree>
    <p:extLst>
      <p:ext uri="{BB962C8B-B14F-4D97-AF65-F5344CB8AC3E}">
        <p14:creationId xmlns:p14="http://schemas.microsoft.com/office/powerpoint/2010/main" val="4102356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71"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72" name="图片 7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Arial"/>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EBEBEB"/>
        </a:solidFill>
        <a:effectLst/>
      </p:bgPr>
    </p:bg>
    <p:spTree>
      <p:nvGrpSpPr>
        <p:cNvPr id="1" name=""/>
        <p:cNvGrpSpPr/>
        <p:nvPr/>
      </p:nvGrpSpPr>
      <p:grpSpPr>
        <a:xfrm>
          <a:off x="0" y="0"/>
          <a:ext cx="0" cy="0"/>
          <a:chOff x="0" y="0"/>
          <a:chExt cx="0" cy="0"/>
        </a:xfrm>
      </p:grpSpPr>
      <p:sp>
        <p:nvSpPr>
          <p:cNvPr id="46"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47"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8" name="图片 4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Arial"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Arial"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8" name="Rectangle 6"/>
          <p:cNvSpPr>
            <a:spLocks noGrp="1" noChangeArrowheads="1"/>
          </p:cNvSpPr>
          <p:nvPr>
            <p:ph type="title"/>
          </p:nvPr>
        </p:nvSpPr>
        <p:spPr bwMode="auto">
          <a:xfrm>
            <a:off x="457906" y="457499"/>
            <a:ext cx="1129118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49" name="Rectangle 57"/>
          <p:cNvSpPr>
            <a:spLocks noGrp="1" noChangeArrowheads="1"/>
          </p:cNvSpPr>
          <p:nvPr>
            <p:ph type="body" idx="1"/>
          </p:nvPr>
        </p:nvSpPr>
        <p:spPr bwMode="auto">
          <a:xfrm>
            <a:off x="455613" y="1484313"/>
            <a:ext cx="11293596"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51"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2" name="图片 5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7378" userDrawn="1">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279"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5"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6"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Huawei Sans" panose="020C0503030203020204" pitchFamily="34" charset="0"/>
                <a:ea typeface="方正兰亭黑简体" panose="02000000000000000000" pitchFamily="2" charset="-122"/>
              </a:rPr>
              <a:t>Copyright © 2021 Huawei Technologies Co., Ltd.</a:t>
            </a:r>
            <a:br>
              <a:rPr kumimoji="1" lang="en-US" altLang="zh-CN" sz="850" b="1" baseline="0" dirty="0">
                <a:solidFill>
                  <a:srgbClr val="1D1D1B"/>
                </a:solidFill>
                <a:latin typeface="Huawei Sans" panose="020C0503030203020204" pitchFamily="34" charset="0"/>
                <a:ea typeface="方正兰亭黑简体" panose="02000000000000000000" pitchFamily="2" charset="-122"/>
              </a:rPr>
            </a:br>
            <a:r>
              <a:rPr kumimoji="1" lang="en-US" altLang="zh-CN" sz="850" b="1" baseline="0" dirty="0">
                <a:solidFill>
                  <a:srgbClr val="1D1D1B"/>
                </a:solidFill>
                <a:latin typeface="Huawei Sans" panose="020C0503030203020204" pitchFamily="34" charset="0"/>
                <a:ea typeface="方正兰亭黑简体" panose="02000000000000000000" pitchFamily="2" charset="-122"/>
              </a:rPr>
              <a:t>All Rights Reserved.</a:t>
            </a:r>
            <a:br>
              <a:rPr kumimoji="1" lang="en-US" altLang="zh-CN" sz="779" dirty="0">
                <a:solidFill>
                  <a:srgbClr val="1D1D1B"/>
                </a:solidFill>
                <a:latin typeface="Huawei Sans" panose="020C0503030203020204" pitchFamily="34" charset="0"/>
                <a:ea typeface="方正兰亭黑简体" panose="02000000000000000000" pitchFamily="2" charset="-122"/>
              </a:rPr>
            </a:br>
            <a:br>
              <a:rPr kumimoji="1" lang="en-US" altLang="zh-CN" sz="779" dirty="0">
                <a:solidFill>
                  <a:srgbClr val="1D1D1B"/>
                </a:solidFill>
                <a:latin typeface="Huawei Sans" panose="020C0503030203020204" pitchFamily="34" charset="0"/>
                <a:ea typeface="方正兰亭黑简体" panose="02000000000000000000" pitchFamily="2" charset="-122"/>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information in this document may contain predictive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statements including, without limitation, statements regarding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future financial and operating results, future product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portfolio, new technology, etc. There are a number of factors that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could cause actual results and developments to differ materially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from those expressed or implied in the predictive statements.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Therefore, such information is provided for reference purpose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only and constitutes neither an offer nor an acceptance. Huawei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Huawei Sans" panose="020C0503030203020204" pitchFamily="34" charset="0"/>
              <a:ea typeface="方正兰亭黑简体" panose="02000000000000000000" pitchFamily="2" charset="-122"/>
            </a:endParaRPr>
          </a:p>
        </p:txBody>
      </p:sp>
      <p:sp>
        <p:nvSpPr>
          <p:cNvPr id="77"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把数字世界带入每个人、每个家庭、</a:t>
            </a:r>
            <a:br>
              <a:rPr kumimoji="1" lang="en-US" altLang="zh-CN" sz="1300" dirty="0">
                <a:solidFill>
                  <a:srgbClr val="1D1D1B"/>
                </a:solidFill>
                <a:latin typeface="Huawei Sans" panose="020C0503030203020204" pitchFamily="34" charset="0"/>
                <a:ea typeface="方正兰亭黑简体" panose="02000000000000000000" pitchFamily="2" charset="-122"/>
                <a:cs typeface="Microsoft YaHei" charset="-122"/>
              </a:rPr>
            </a:b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每个组织，构建万物互联的智能世界。</a:t>
            </a:r>
          </a:p>
        </p:txBody>
      </p:sp>
      <p:sp>
        <p:nvSpPr>
          <p:cNvPr id="78"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Bring digital to every person, home, and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organization for a fully connected,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intelligent world.</a:t>
            </a:r>
            <a:endParaRPr kumimoji="1" lang="zh-CN" altLang="en-US" sz="1200" dirty="0">
              <a:solidFill>
                <a:srgbClr val="1D1D1B"/>
              </a:solidFill>
              <a:latin typeface="Huawei Sans" panose="020C0503030203020204" pitchFamily="34" charset="0"/>
              <a:ea typeface="方正兰亭黑简体" panose="02000000000000000000" pitchFamily="2" charset="-122"/>
              <a:cs typeface="Microsoft YaHei" charset="-122"/>
            </a:endParaRPr>
          </a:p>
        </p:txBody>
      </p:sp>
      <p:pic>
        <p:nvPicPr>
          <p:cNvPr id="79" name="图片 7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Arial"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Arial"/>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Arial"/>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9pPr>
    </p:bodyStyle>
    <p:otherStyle>
      <a:defPPr>
        <a:defRPr lang="en-US"/>
      </a:defPPr>
      <a:lvl1pPr marL="0" algn="l" defTabSz="1187323" rtl="0" eaLnBrk="1" latinLnBrk="0" hangingPunct="1">
        <a:defRPr sz="2337" kern="1200">
          <a:solidFill>
            <a:schemeClr val="tx1"/>
          </a:solidFill>
          <a:latin typeface="Arial"/>
          <a:ea typeface="+mn-ea"/>
          <a:cs typeface="+mn-cs"/>
        </a:defRPr>
      </a:lvl1pPr>
      <a:lvl2pPr marL="593662" algn="l" defTabSz="1187323" rtl="0" eaLnBrk="1" latinLnBrk="0" hangingPunct="1">
        <a:defRPr sz="2337" kern="1200">
          <a:solidFill>
            <a:schemeClr val="tx1"/>
          </a:solidFill>
          <a:latin typeface="Arial"/>
          <a:ea typeface="+mn-ea"/>
          <a:cs typeface="+mn-cs"/>
        </a:defRPr>
      </a:lvl2pPr>
      <a:lvl3pPr marL="1187323" algn="l" defTabSz="1187323" rtl="0" eaLnBrk="1" latinLnBrk="0" hangingPunct="1">
        <a:defRPr sz="2337" kern="1200">
          <a:solidFill>
            <a:schemeClr val="tx1"/>
          </a:solidFill>
          <a:latin typeface="Arial"/>
          <a:ea typeface="+mn-ea"/>
          <a:cs typeface="+mn-cs"/>
        </a:defRPr>
      </a:lvl3pPr>
      <a:lvl4pPr marL="1780986" algn="l" defTabSz="1187323" rtl="0" eaLnBrk="1" latinLnBrk="0" hangingPunct="1">
        <a:defRPr sz="2337" kern="1200">
          <a:solidFill>
            <a:schemeClr val="tx1"/>
          </a:solidFill>
          <a:latin typeface="Arial"/>
          <a:ea typeface="+mn-ea"/>
          <a:cs typeface="+mn-cs"/>
        </a:defRPr>
      </a:lvl4pPr>
      <a:lvl5pPr marL="2374648" algn="l" defTabSz="1187323" rtl="0" eaLnBrk="1" latinLnBrk="0" hangingPunct="1">
        <a:defRPr sz="2337" kern="1200">
          <a:solidFill>
            <a:schemeClr val="tx1"/>
          </a:solidFill>
          <a:latin typeface="Arial"/>
          <a:ea typeface="+mn-ea"/>
          <a:cs typeface="+mn-cs"/>
        </a:defRPr>
      </a:lvl5pPr>
      <a:lvl6pPr marL="2968309" algn="l" defTabSz="1187323" rtl="0" eaLnBrk="1" latinLnBrk="0" hangingPunct="1">
        <a:defRPr sz="2337" kern="1200">
          <a:solidFill>
            <a:schemeClr val="tx1"/>
          </a:solidFill>
          <a:latin typeface="Arial"/>
          <a:ea typeface="+mn-ea"/>
          <a:cs typeface="+mn-cs"/>
        </a:defRPr>
      </a:lvl6pPr>
      <a:lvl7pPr marL="3561971" algn="l" defTabSz="1187323" rtl="0" eaLnBrk="1" latinLnBrk="0" hangingPunct="1">
        <a:defRPr sz="2337" kern="1200">
          <a:solidFill>
            <a:schemeClr val="tx1"/>
          </a:solidFill>
          <a:latin typeface="Arial"/>
          <a:ea typeface="+mn-ea"/>
          <a:cs typeface="+mn-cs"/>
        </a:defRPr>
      </a:lvl7pPr>
      <a:lvl8pPr marL="4155634" algn="l" defTabSz="1187323" rtl="0" eaLnBrk="1" latinLnBrk="0" hangingPunct="1">
        <a:defRPr sz="2337" kern="1200">
          <a:solidFill>
            <a:schemeClr val="tx1"/>
          </a:solidFill>
          <a:latin typeface="Arial"/>
          <a:ea typeface="+mn-ea"/>
          <a:cs typeface="+mn-cs"/>
        </a:defRPr>
      </a:lvl8pPr>
      <a:lvl9pPr marL="4749295" algn="l" defTabSz="1187323" rtl="0" eaLnBrk="1" latinLnBrk="0" hangingPunct="1">
        <a:defRPr sz="2337"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bwMode="gray"/>
        <p:txBody>
          <a:bodyPr/>
          <a:lstStyle/>
          <a:p>
            <a:r>
              <a:rPr lang="en-US">
                <a:sym typeface="Huawei Sans" panose="020C0503030203020204" pitchFamily="34" charset="0"/>
              </a:rPr>
              <a:t>BGP EVPN Basics</a:t>
            </a:r>
            <a:endParaRPr lang="en-US" dirty="0">
              <a:sym typeface="Huawei Sans" panose="020C0503030203020204" pitchFamily="34" charset="0"/>
            </a:endParaRPr>
          </a:p>
        </p:txBody>
      </p:sp>
      <p:sp>
        <p:nvSpPr>
          <p:cNvPr id="2" name="Text Placeholder 1">
            <a:extLst>
              <a:ext uri="{FF2B5EF4-FFF2-40B4-BE49-F238E27FC236}">
                <a16:creationId xmlns:a16="http://schemas.microsoft.com/office/drawing/2014/main" id="{6847D5D2-D340-446C-8717-9AB48F1D646E}"/>
              </a:ext>
            </a:extLst>
          </p:cNvPr>
          <p:cNvSpPr>
            <a:spLocks noGrp="1"/>
          </p:cNvSpPr>
          <p:nvPr>
            <p:ph type="body" sz="quarter" idx="10"/>
          </p:nvPr>
        </p:nvSpPr>
        <p:spPr bwMode="gray"/>
        <p:txBody>
          <a:bodyPr/>
          <a:lstStyle/>
          <a:p>
            <a:endParaRPr lang="en-US"/>
          </a:p>
        </p:txBody>
      </p:sp>
    </p:spTree>
    <p:extLst>
      <p:ext uri="{BB962C8B-B14F-4D97-AF65-F5344CB8AC3E}">
        <p14:creationId xmlns:p14="http://schemas.microsoft.com/office/powerpoint/2010/main" val="814814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sym typeface="Huawei Sans" panose="020C0503030203020204" pitchFamily="34" charset="0"/>
              </a:rPr>
              <a:t>MPLS Overview</a:t>
            </a:r>
          </a:p>
        </p:txBody>
      </p:sp>
      <p:sp>
        <p:nvSpPr>
          <p:cNvPr id="3" name="文本占位符 2"/>
          <p:cNvSpPr>
            <a:spLocks noGrp="1"/>
          </p:cNvSpPr>
          <p:nvPr>
            <p:ph type="body" sz="quarter" idx="10"/>
          </p:nvPr>
        </p:nvSpPr>
        <p:spPr bwMode="gray"/>
        <p:txBody>
          <a:bodyPr/>
          <a:lstStyle/>
          <a:p>
            <a:r>
              <a:rPr lang="en-US" sz="1800" dirty="0">
                <a:sym typeface="Huawei Sans" panose="020C0503030203020204" pitchFamily="34" charset="0"/>
              </a:rPr>
              <a:t>Multiprotocol Label Switching (MPLS) is located between the data link layer and the network layer in the TCP/IP protocol stack. An MPLS header is added between the two layers. Packets are forwarded based on the MPLS header. The MPLS header is also called the MPLS label.</a:t>
            </a:r>
          </a:p>
          <a:p>
            <a:r>
              <a:rPr lang="en-US" sz="1800" dirty="0">
                <a:sym typeface="Huawei Sans" panose="020C0503030203020204" pitchFamily="34" charset="0"/>
              </a:rPr>
              <a:t>MPLS replaces IP forwarding with label switching to implement label-based rapid forwarding.</a:t>
            </a:r>
          </a:p>
        </p:txBody>
      </p:sp>
      <p:sp>
        <p:nvSpPr>
          <p:cNvPr id="31" name="Rounded Rectangle 36"/>
          <p:cNvSpPr/>
          <p:nvPr/>
        </p:nvSpPr>
        <p:spPr bwMode="gray">
          <a:xfrm>
            <a:off x="3320998" y="3312481"/>
            <a:ext cx="5057297" cy="2115776"/>
          </a:xfrm>
          <a:prstGeom prst="roundRect">
            <a:avLst>
              <a:gd name="adj" fmla="val 5020"/>
            </a:avLst>
          </a:prstGeom>
          <a:solidFill>
            <a:srgbClr val="F4FBFE"/>
          </a:solidFill>
          <a:ln w="19050" cap="flat" cmpd="sng" algn="ctr">
            <a:solidFill>
              <a:srgbClr val="99DFF9"/>
            </a:solidFill>
            <a:prstDash val="solid"/>
            <a:miter lim="800000"/>
          </a:ln>
          <a:effectLst/>
        </p:spPr>
        <p:txBody>
          <a:bodyPr wrap="square" rtlCol="0" anchor="ctr">
            <a:noAutofit/>
          </a:bodyPr>
          <a:lstStyle/>
          <a:p>
            <a:pPr algn="ctr" defTabSz="914400"/>
            <a:endParaRPr lang="zh-CN" altLang="en-US" kern="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2" name="直接连接符 4"/>
          <p:cNvCxnSpPr>
            <a:cxnSpLocks/>
          </p:cNvCxnSpPr>
          <p:nvPr/>
        </p:nvCxnSpPr>
        <p:spPr bwMode="gray">
          <a:xfrm>
            <a:off x="1976270" y="4675121"/>
            <a:ext cx="7900319" cy="0"/>
          </a:xfrm>
          <a:prstGeom prst="line">
            <a:avLst/>
          </a:prstGeom>
          <a:ln w="222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gray">
          <a:xfrm rot="10800000" flipH="1">
            <a:off x="3435924" y="4240049"/>
            <a:ext cx="2050788" cy="0"/>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55"/>
          <p:cNvCxnSpPr/>
          <p:nvPr/>
        </p:nvCxnSpPr>
        <p:spPr bwMode="gray">
          <a:xfrm rot="10800000" flipH="1">
            <a:off x="2027869" y="4240049"/>
            <a:ext cx="1039936" cy="0"/>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连接符 55"/>
          <p:cNvCxnSpPr/>
          <p:nvPr/>
        </p:nvCxnSpPr>
        <p:spPr bwMode="gray">
          <a:xfrm rot="10800000" flipH="1">
            <a:off x="6011585" y="4240049"/>
            <a:ext cx="2064464" cy="0"/>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55"/>
          <p:cNvCxnSpPr/>
          <p:nvPr/>
        </p:nvCxnSpPr>
        <p:spPr bwMode="gray">
          <a:xfrm rot="10800000" flipH="1">
            <a:off x="8454313" y="4240049"/>
            <a:ext cx="1039936" cy="0"/>
          </a:xfrm>
          <a:prstGeom prst="line">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73" name="图片 72"/>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3052887" y="4450090"/>
            <a:ext cx="540000" cy="442800"/>
          </a:xfrm>
          <a:prstGeom prst="rect">
            <a:avLst/>
          </a:prstGeom>
        </p:spPr>
      </p:pic>
      <p:pic>
        <p:nvPicPr>
          <p:cNvPr id="75" name="图片 74"/>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580563" y="4460215"/>
            <a:ext cx="540000" cy="442800"/>
          </a:xfrm>
          <a:prstGeom prst="rect">
            <a:avLst/>
          </a:prstGeom>
        </p:spPr>
      </p:pic>
      <p:pic>
        <p:nvPicPr>
          <p:cNvPr id="76" name="图片 75"/>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8142918" y="4446306"/>
            <a:ext cx="540000" cy="442800"/>
          </a:xfrm>
          <a:prstGeom prst="rect">
            <a:avLst/>
          </a:prstGeom>
        </p:spPr>
      </p:pic>
      <p:sp>
        <p:nvSpPr>
          <p:cNvPr id="36" name="任意多边形 35"/>
          <p:cNvSpPr/>
          <p:nvPr/>
        </p:nvSpPr>
        <p:spPr bwMode="gray">
          <a:xfrm>
            <a:off x="6381468" y="3589448"/>
            <a:ext cx="360000" cy="216000"/>
          </a:xfrm>
          <a:custGeom>
            <a:avLst/>
            <a:gdLst>
              <a:gd name="connsiteX0" fmla="*/ 0 w 360000"/>
              <a:gd name="connsiteY0" fmla="*/ 0 h 216000"/>
              <a:gd name="connsiteX1" fmla="*/ 360000 w 360000"/>
              <a:gd name="connsiteY1" fmla="*/ 0 h 216000"/>
              <a:gd name="connsiteX2" fmla="*/ 360000 w 360000"/>
              <a:gd name="connsiteY2" fmla="*/ 216000 h 216000"/>
              <a:gd name="connsiteX3" fmla="*/ 0 w 360000"/>
              <a:gd name="connsiteY3" fmla="*/ 216000 h 216000"/>
            </a:gdLst>
            <a:ahLst/>
            <a:cxnLst>
              <a:cxn ang="0">
                <a:pos x="connsiteX0" y="connsiteY0"/>
              </a:cxn>
              <a:cxn ang="0">
                <a:pos x="connsiteX1" y="connsiteY1"/>
              </a:cxn>
              <a:cxn ang="0">
                <a:pos x="connsiteX2" y="connsiteY2"/>
              </a:cxn>
              <a:cxn ang="0">
                <a:pos x="connsiteX3" y="connsiteY3"/>
              </a:cxn>
            </a:cxnLst>
            <a:rect l="l" t="t" r="r" b="b"/>
            <a:pathLst>
              <a:path w="360000" h="216000">
                <a:moveTo>
                  <a:pt x="0" y="0"/>
                </a:moveTo>
                <a:lnTo>
                  <a:pt x="360000" y="0"/>
                </a:lnTo>
                <a:lnTo>
                  <a:pt x="360000" y="216000"/>
                </a:lnTo>
                <a:lnTo>
                  <a:pt x="0" y="216000"/>
                </a:lnTo>
                <a:close/>
              </a:path>
            </a:pathLst>
          </a:custGeom>
          <a:solidFill>
            <a:srgbClr val="56C4D2"/>
          </a:solidFill>
          <a:ln w="12700" cap="flat" cmpd="sng" algn="ctr">
            <a:solidFill>
              <a:schemeClr val="tx1"/>
            </a:solidFill>
            <a:prstDash val="solid"/>
            <a:miter lim="800000"/>
          </a:ln>
          <a:effectLst/>
        </p:spPr>
        <p:txBody>
          <a:bodyPr wrap="square" rtlCol="0" anchor="ctr">
            <a:noAutofit/>
          </a:bodyPr>
          <a:lstStyle/>
          <a:p>
            <a:pPr algn="ctr" defTabSz="914400"/>
            <a:endParaRPr lang="zh-CN" altLang="en-US" sz="1400" ker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任意多边形 37"/>
          <p:cNvSpPr/>
          <p:nvPr/>
        </p:nvSpPr>
        <p:spPr bwMode="gray">
          <a:xfrm>
            <a:off x="6741468" y="3589448"/>
            <a:ext cx="360000" cy="216000"/>
          </a:xfrm>
          <a:custGeom>
            <a:avLst/>
            <a:gdLst>
              <a:gd name="connsiteX0" fmla="*/ 0 w 360000"/>
              <a:gd name="connsiteY0" fmla="*/ 0 h 216000"/>
              <a:gd name="connsiteX1" fmla="*/ 360000 w 360000"/>
              <a:gd name="connsiteY1" fmla="*/ 0 h 216000"/>
              <a:gd name="connsiteX2" fmla="*/ 360000 w 360000"/>
              <a:gd name="connsiteY2" fmla="*/ 216000 h 216000"/>
              <a:gd name="connsiteX3" fmla="*/ 0 w 360000"/>
              <a:gd name="connsiteY3" fmla="*/ 216000 h 216000"/>
            </a:gdLst>
            <a:ahLst/>
            <a:cxnLst>
              <a:cxn ang="0">
                <a:pos x="connsiteX0" y="connsiteY0"/>
              </a:cxn>
              <a:cxn ang="0">
                <a:pos x="connsiteX1" y="connsiteY1"/>
              </a:cxn>
              <a:cxn ang="0">
                <a:pos x="connsiteX2" y="connsiteY2"/>
              </a:cxn>
              <a:cxn ang="0">
                <a:pos x="connsiteX3" y="connsiteY3"/>
              </a:cxn>
            </a:cxnLst>
            <a:rect l="l" t="t" r="r" b="b"/>
            <a:pathLst>
              <a:path w="360000" h="216000">
                <a:moveTo>
                  <a:pt x="0" y="0"/>
                </a:moveTo>
                <a:lnTo>
                  <a:pt x="360000" y="0"/>
                </a:lnTo>
                <a:lnTo>
                  <a:pt x="360000" y="216000"/>
                </a:lnTo>
                <a:lnTo>
                  <a:pt x="0" y="216000"/>
                </a:lnTo>
                <a:close/>
              </a:path>
            </a:pathLst>
          </a:cu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任意多边形 43"/>
          <p:cNvSpPr/>
          <p:nvPr/>
        </p:nvSpPr>
        <p:spPr bwMode="gray">
          <a:xfrm>
            <a:off x="7101468" y="3589448"/>
            <a:ext cx="360000" cy="216000"/>
          </a:xfrm>
          <a:custGeom>
            <a:avLst/>
            <a:gdLst>
              <a:gd name="connsiteX0" fmla="*/ 0 w 360000"/>
              <a:gd name="connsiteY0" fmla="*/ 0 h 216000"/>
              <a:gd name="connsiteX1" fmla="*/ 360000 w 360000"/>
              <a:gd name="connsiteY1" fmla="*/ 0 h 216000"/>
              <a:gd name="connsiteX2" fmla="*/ 360000 w 360000"/>
              <a:gd name="connsiteY2" fmla="*/ 216000 h 216000"/>
              <a:gd name="connsiteX3" fmla="*/ 0 w 360000"/>
              <a:gd name="connsiteY3" fmla="*/ 216000 h 216000"/>
            </a:gdLst>
            <a:ahLst/>
            <a:cxnLst>
              <a:cxn ang="0">
                <a:pos x="connsiteX0" y="connsiteY0"/>
              </a:cxn>
              <a:cxn ang="0">
                <a:pos x="connsiteX1" y="connsiteY1"/>
              </a:cxn>
              <a:cxn ang="0">
                <a:pos x="connsiteX2" y="connsiteY2"/>
              </a:cxn>
              <a:cxn ang="0">
                <a:pos x="connsiteX3" y="connsiteY3"/>
              </a:cxn>
            </a:cxnLst>
            <a:rect l="l" t="t" r="r" b="b"/>
            <a:pathLst>
              <a:path w="360000" h="216000">
                <a:moveTo>
                  <a:pt x="0" y="0"/>
                </a:moveTo>
                <a:lnTo>
                  <a:pt x="360000" y="0"/>
                </a:lnTo>
                <a:lnTo>
                  <a:pt x="360000" y="216000"/>
                </a:lnTo>
                <a:lnTo>
                  <a:pt x="0" y="216000"/>
                </a:lnTo>
                <a:close/>
              </a:path>
            </a:pathLst>
          </a:custGeom>
          <a:solidFill>
            <a:srgbClr val="FFF2CC"/>
          </a:solidFill>
          <a:ln w="12700" cap="flat" cmpd="sng" algn="ctr">
            <a:solidFill>
              <a:schemeClr val="tx1"/>
            </a:solidFill>
            <a:prstDash val="solid"/>
            <a:miter lim="800000"/>
          </a:ln>
          <a:effectLst/>
        </p:spPr>
        <p:txBody>
          <a:bodyPr wrap="square" rtlCol="0" anchor="ctr">
            <a:noAutofit/>
          </a:bodyPr>
          <a:lstStyle/>
          <a:p>
            <a:pPr algn="ctr" defTabSz="914400"/>
            <a:endParaRPr lang="zh-CN" altLang="en-US" sz="1400" ker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任意多边形 46"/>
          <p:cNvSpPr/>
          <p:nvPr/>
        </p:nvSpPr>
        <p:spPr bwMode="gray">
          <a:xfrm>
            <a:off x="2074214" y="3589448"/>
            <a:ext cx="360000" cy="216000"/>
          </a:xfrm>
          <a:custGeom>
            <a:avLst/>
            <a:gdLst>
              <a:gd name="connsiteX0" fmla="*/ 0 w 360000"/>
              <a:gd name="connsiteY0" fmla="*/ 0 h 216000"/>
              <a:gd name="connsiteX1" fmla="*/ 360000 w 360000"/>
              <a:gd name="connsiteY1" fmla="*/ 0 h 216000"/>
              <a:gd name="connsiteX2" fmla="*/ 360000 w 360000"/>
              <a:gd name="connsiteY2" fmla="*/ 216000 h 216000"/>
              <a:gd name="connsiteX3" fmla="*/ 0 w 360000"/>
              <a:gd name="connsiteY3" fmla="*/ 216000 h 216000"/>
            </a:gdLst>
            <a:ahLst/>
            <a:cxnLst>
              <a:cxn ang="0">
                <a:pos x="connsiteX0" y="connsiteY0"/>
              </a:cxn>
              <a:cxn ang="0">
                <a:pos x="connsiteX1" y="connsiteY1"/>
              </a:cxn>
              <a:cxn ang="0">
                <a:pos x="connsiteX2" y="connsiteY2"/>
              </a:cxn>
              <a:cxn ang="0">
                <a:pos x="connsiteX3" y="connsiteY3"/>
              </a:cxn>
            </a:cxnLst>
            <a:rect l="l" t="t" r="r" b="b"/>
            <a:pathLst>
              <a:path w="360000" h="216000">
                <a:moveTo>
                  <a:pt x="0" y="0"/>
                </a:moveTo>
                <a:lnTo>
                  <a:pt x="360000" y="0"/>
                </a:lnTo>
                <a:lnTo>
                  <a:pt x="360000" y="216000"/>
                </a:lnTo>
                <a:lnTo>
                  <a:pt x="0" y="216000"/>
                </a:lnTo>
                <a:close/>
              </a:path>
            </a:pathLst>
          </a:custGeom>
          <a:solidFill>
            <a:srgbClr val="56C4D2"/>
          </a:solidFill>
          <a:ln w="12700" cap="flat" cmpd="sng" algn="ctr">
            <a:solidFill>
              <a:schemeClr val="tx1"/>
            </a:solidFill>
            <a:prstDash val="solid"/>
            <a:miter lim="800000"/>
          </a:ln>
          <a:effectLst/>
        </p:spPr>
        <p:txBody>
          <a:bodyPr wrap="square" rtlCol="0" anchor="ctr">
            <a:noAutofit/>
          </a:bodyPr>
          <a:lstStyle/>
          <a:p>
            <a:pPr algn="ctr" defTabSz="914400"/>
            <a:endParaRPr lang="zh-CN" altLang="en-US" sz="1400" ker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任意多边形 51"/>
          <p:cNvSpPr/>
          <p:nvPr/>
        </p:nvSpPr>
        <p:spPr bwMode="gray">
          <a:xfrm>
            <a:off x="2434214" y="3589448"/>
            <a:ext cx="360000" cy="216000"/>
          </a:xfrm>
          <a:custGeom>
            <a:avLst/>
            <a:gdLst>
              <a:gd name="connsiteX0" fmla="*/ 0 w 360000"/>
              <a:gd name="connsiteY0" fmla="*/ 0 h 216000"/>
              <a:gd name="connsiteX1" fmla="*/ 360000 w 360000"/>
              <a:gd name="connsiteY1" fmla="*/ 0 h 216000"/>
              <a:gd name="connsiteX2" fmla="*/ 360000 w 360000"/>
              <a:gd name="connsiteY2" fmla="*/ 216000 h 216000"/>
              <a:gd name="connsiteX3" fmla="*/ 0 w 360000"/>
              <a:gd name="connsiteY3" fmla="*/ 216000 h 216000"/>
            </a:gdLst>
            <a:ahLst/>
            <a:cxnLst>
              <a:cxn ang="0">
                <a:pos x="connsiteX0" y="connsiteY0"/>
              </a:cxn>
              <a:cxn ang="0">
                <a:pos x="connsiteX1" y="connsiteY1"/>
              </a:cxn>
              <a:cxn ang="0">
                <a:pos x="connsiteX2" y="connsiteY2"/>
              </a:cxn>
              <a:cxn ang="0">
                <a:pos x="connsiteX3" y="connsiteY3"/>
              </a:cxn>
            </a:cxnLst>
            <a:rect l="l" t="t" r="r" b="b"/>
            <a:pathLst>
              <a:path w="360000" h="216000">
                <a:moveTo>
                  <a:pt x="0" y="0"/>
                </a:moveTo>
                <a:lnTo>
                  <a:pt x="360000" y="0"/>
                </a:lnTo>
                <a:lnTo>
                  <a:pt x="360000" y="216000"/>
                </a:lnTo>
                <a:lnTo>
                  <a:pt x="0" y="216000"/>
                </a:lnTo>
                <a:close/>
              </a:path>
            </a:pathLst>
          </a:custGeom>
          <a:solidFill>
            <a:srgbClr val="FFF2CC"/>
          </a:solidFill>
          <a:ln w="12700" cap="flat" cmpd="sng" algn="ctr">
            <a:solidFill>
              <a:schemeClr val="tx1"/>
            </a:solidFill>
            <a:prstDash val="solid"/>
            <a:miter lim="800000"/>
          </a:ln>
          <a:effectLst/>
        </p:spPr>
        <p:txBody>
          <a:bodyPr wrap="square" rtlCol="0" anchor="ctr">
            <a:noAutofit/>
          </a:bodyPr>
          <a:lstStyle/>
          <a:p>
            <a:pPr algn="ctr" defTabSz="914400"/>
            <a:endParaRPr lang="zh-CN" altLang="en-US" sz="1400" ker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任意多边形 56"/>
          <p:cNvSpPr/>
          <p:nvPr/>
        </p:nvSpPr>
        <p:spPr bwMode="gray">
          <a:xfrm>
            <a:off x="3861157" y="3589448"/>
            <a:ext cx="360000" cy="216000"/>
          </a:xfrm>
          <a:custGeom>
            <a:avLst/>
            <a:gdLst>
              <a:gd name="connsiteX0" fmla="*/ 0 w 360000"/>
              <a:gd name="connsiteY0" fmla="*/ 0 h 216000"/>
              <a:gd name="connsiteX1" fmla="*/ 360000 w 360000"/>
              <a:gd name="connsiteY1" fmla="*/ 0 h 216000"/>
              <a:gd name="connsiteX2" fmla="*/ 360000 w 360000"/>
              <a:gd name="connsiteY2" fmla="*/ 216000 h 216000"/>
              <a:gd name="connsiteX3" fmla="*/ 0 w 360000"/>
              <a:gd name="connsiteY3" fmla="*/ 216000 h 216000"/>
            </a:gdLst>
            <a:ahLst/>
            <a:cxnLst>
              <a:cxn ang="0">
                <a:pos x="connsiteX0" y="connsiteY0"/>
              </a:cxn>
              <a:cxn ang="0">
                <a:pos x="connsiteX1" y="connsiteY1"/>
              </a:cxn>
              <a:cxn ang="0">
                <a:pos x="connsiteX2" y="connsiteY2"/>
              </a:cxn>
              <a:cxn ang="0">
                <a:pos x="connsiteX3" y="connsiteY3"/>
              </a:cxn>
            </a:cxnLst>
            <a:rect l="l" t="t" r="r" b="b"/>
            <a:pathLst>
              <a:path w="360000" h="216000">
                <a:moveTo>
                  <a:pt x="0" y="0"/>
                </a:moveTo>
                <a:lnTo>
                  <a:pt x="360000" y="0"/>
                </a:lnTo>
                <a:lnTo>
                  <a:pt x="360000" y="216000"/>
                </a:lnTo>
                <a:lnTo>
                  <a:pt x="0" y="216000"/>
                </a:lnTo>
                <a:close/>
              </a:path>
            </a:pathLst>
          </a:custGeom>
          <a:solidFill>
            <a:srgbClr val="56C4D2"/>
          </a:solidFill>
          <a:ln w="12700" cap="flat" cmpd="sng" algn="ctr">
            <a:solidFill>
              <a:schemeClr val="tx1"/>
            </a:solidFill>
            <a:prstDash val="solid"/>
            <a:miter lim="800000"/>
          </a:ln>
          <a:effectLst/>
        </p:spPr>
        <p:txBody>
          <a:bodyPr wrap="square" rtlCol="0" anchor="ctr">
            <a:noAutofit/>
          </a:bodyPr>
          <a:lstStyle/>
          <a:p>
            <a:pPr algn="ctr" defTabSz="914400"/>
            <a:endParaRPr lang="zh-CN" altLang="en-US" sz="1400" ker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任意多边形 57"/>
          <p:cNvSpPr/>
          <p:nvPr/>
        </p:nvSpPr>
        <p:spPr bwMode="gray">
          <a:xfrm>
            <a:off x="4221157" y="3589448"/>
            <a:ext cx="360000" cy="216000"/>
          </a:xfrm>
          <a:custGeom>
            <a:avLst/>
            <a:gdLst>
              <a:gd name="connsiteX0" fmla="*/ 0 w 360000"/>
              <a:gd name="connsiteY0" fmla="*/ 0 h 216000"/>
              <a:gd name="connsiteX1" fmla="*/ 360000 w 360000"/>
              <a:gd name="connsiteY1" fmla="*/ 0 h 216000"/>
              <a:gd name="connsiteX2" fmla="*/ 360000 w 360000"/>
              <a:gd name="connsiteY2" fmla="*/ 216000 h 216000"/>
              <a:gd name="connsiteX3" fmla="*/ 0 w 360000"/>
              <a:gd name="connsiteY3" fmla="*/ 216000 h 216000"/>
            </a:gdLst>
            <a:ahLst/>
            <a:cxnLst>
              <a:cxn ang="0">
                <a:pos x="connsiteX0" y="connsiteY0"/>
              </a:cxn>
              <a:cxn ang="0">
                <a:pos x="connsiteX1" y="connsiteY1"/>
              </a:cxn>
              <a:cxn ang="0">
                <a:pos x="connsiteX2" y="connsiteY2"/>
              </a:cxn>
              <a:cxn ang="0">
                <a:pos x="connsiteX3" y="connsiteY3"/>
              </a:cxn>
            </a:cxnLst>
            <a:rect l="l" t="t" r="r" b="b"/>
            <a:pathLst>
              <a:path w="360000" h="216000">
                <a:moveTo>
                  <a:pt x="0" y="0"/>
                </a:moveTo>
                <a:lnTo>
                  <a:pt x="360000" y="0"/>
                </a:lnTo>
                <a:lnTo>
                  <a:pt x="360000" y="216000"/>
                </a:lnTo>
                <a:lnTo>
                  <a:pt x="0" y="216000"/>
                </a:lnTo>
                <a:close/>
              </a:path>
            </a:pathLst>
          </a:custGeom>
          <a:solidFill>
            <a:srgbClr val="EC7061"/>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任意多边形 60"/>
          <p:cNvSpPr/>
          <p:nvPr/>
        </p:nvSpPr>
        <p:spPr bwMode="gray">
          <a:xfrm>
            <a:off x="4581157" y="3589448"/>
            <a:ext cx="360000" cy="216000"/>
          </a:xfrm>
          <a:custGeom>
            <a:avLst/>
            <a:gdLst>
              <a:gd name="connsiteX0" fmla="*/ 0 w 360000"/>
              <a:gd name="connsiteY0" fmla="*/ 0 h 216000"/>
              <a:gd name="connsiteX1" fmla="*/ 360000 w 360000"/>
              <a:gd name="connsiteY1" fmla="*/ 0 h 216000"/>
              <a:gd name="connsiteX2" fmla="*/ 360000 w 360000"/>
              <a:gd name="connsiteY2" fmla="*/ 216000 h 216000"/>
              <a:gd name="connsiteX3" fmla="*/ 0 w 360000"/>
              <a:gd name="connsiteY3" fmla="*/ 216000 h 216000"/>
            </a:gdLst>
            <a:ahLst/>
            <a:cxnLst>
              <a:cxn ang="0">
                <a:pos x="connsiteX0" y="connsiteY0"/>
              </a:cxn>
              <a:cxn ang="0">
                <a:pos x="connsiteX1" y="connsiteY1"/>
              </a:cxn>
              <a:cxn ang="0">
                <a:pos x="connsiteX2" y="connsiteY2"/>
              </a:cxn>
              <a:cxn ang="0">
                <a:pos x="connsiteX3" y="connsiteY3"/>
              </a:cxn>
            </a:cxnLst>
            <a:rect l="l" t="t" r="r" b="b"/>
            <a:pathLst>
              <a:path w="360000" h="216000">
                <a:moveTo>
                  <a:pt x="0" y="0"/>
                </a:moveTo>
                <a:lnTo>
                  <a:pt x="360000" y="0"/>
                </a:lnTo>
                <a:lnTo>
                  <a:pt x="360000" y="216000"/>
                </a:lnTo>
                <a:lnTo>
                  <a:pt x="0" y="216000"/>
                </a:lnTo>
                <a:close/>
              </a:path>
            </a:pathLst>
          </a:custGeom>
          <a:solidFill>
            <a:srgbClr val="FFF2CC"/>
          </a:solidFill>
          <a:ln w="12700" cap="flat" cmpd="sng" algn="ctr">
            <a:solidFill>
              <a:schemeClr val="tx1"/>
            </a:solidFill>
            <a:prstDash val="solid"/>
            <a:miter lim="800000"/>
          </a:ln>
          <a:effectLst/>
        </p:spPr>
        <p:txBody>
          <a:bodyPr wrap="square" rtlCol="0" anchor="ctr">
            <a:noAutofit/>
          </a:bodyPr>
          <a:lstStyle/>
          <a:p>
            <a:pPr algn="ctr" defTabSz="914400"/>
            <a:endParaRPr lang="zh-CN" altLang="en-US" sz="1400" ker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任意多边形 65"/>
          <p:cNvSpPr/>
          <p:nvPr/>
        </p:nvSpPr>
        <p:spPr bwMode="gray">
          <a:xfrm>
            <a:off x="8554121" y="3589448"/>
            <a:ext cx="360000" cy="216000"/>
          </a:xfrm>
          <a:custGeom>
            <a:avLst/>
            <a:gdLst>
              <a:gd name="connsiteX0" fmla="*/ 0 w 360000"/>
              <a:gd name="connsiteY0" fmla="*/ 0 h 216000"/>
              <a:gd name="connsiteX1" fmla="*/ 360000 w 360000"/>
              <a:gd name="connsiteY1" fmla="*/ 0 h 216000"/>
              <a:gd name="connsiteX2" fmla="*/ 360000 w 360000"/>
              <a:gd name="connsiteY2" fmla="*/ 216000 h 216000"/>
              <a:gd name="connsiteX3" fmla="*/ 0 w 360000"/>
              <a:gd name="connsiteY3" fmla="*/ 216000 h 216000"/>
            </a:gdLst>
            <a:ahLst/>
            <a:cxnLst>
              <a:cxn ang="0">
                <a:pos x="connsiteX0" y="connsiteY0"/>
              </a:cxn>
              <a:cxn ang="0">
                <a:pos x="connsiteX1" y="connsiteY1"/>
              </a:cxn>
              <a:cxn ang="0">
                <a:pos x="connsiteX2" y="connsiteY2"/>
              </a:cxn>
              <a:cxn ang="0">
                <a:pos x="connsiteX3" y="connsiteY3"/>
              </a:cxn>
            </a:cxnLst>
            <a:rect l="l" t="t" r="r" b="b"/>
            <a:pathLst>
              <a:path w="360000" h="216000">
                <a:moveTo>
                  <a:pt x="0" y="0"/>
                </a:moveTo>
                <a:lnTo>
                  <a:pt x="360000" y="0"/>
                </a:lnTo>
                <a:lnTo>
                  <a:pt x="360000" y="216000"/>
                </a:lnTo>
                <a:lnTo>
                  <a:pt x="0" y="216000"/>
                </a:lnTo>
                <a:close/>
              </a:path>
            </a:pathLst>
          </a:custGeom>
          <a:solidFill>
            <a:srgbClr val="56C4D2"/>
          </a:solidFill>
          <a:ln w="12700" cap="flat" cmpd="sng" algn="ctr">
            <a:solidFill>
              <a:schemeClr val="tx1"/>
            </a:solidFill>
            <a:prstDash val="solid"/>
            <a:miter lim="800000"/>
          </a:ln>
          <a:effectLst/>
        </p:spPr>
        <p:txBody>
          <a:bodyPr wrap="square" rtlCol="0" anchor="ctr">
            <a:noAutofit/>
          </a:bodyPr>
          <a:lstStyle/>
          <a:p>
            <a:pPr algn="ctr" defTabSz="914400"/>
            <a:endParaRPr lang="zh-CN" altLang="en-US" sz="1400" ker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任意多边形 66"/>
          <p:cNvSpPr/>
          <p:nvPr/>
        </p:nvSpPr>
        <p:spPr bwMode="gray">
          <a:xfrm>
            <a:off x="8914121" y="3589448"/>
            <a:ext cx="360000" cy="216000"/>
          </a:xfrm>
          <a:custGeom>
            <a:avLst/>
            <a:gdLst>
              <a:gd name="connsiteX0" fmla="*/ 0 w 360000"/>
              <a:gd name="connsiteY0" fmla="*/ 0 h 216000"/>
              <a:gd name="connsiteX1" fmla="*/ 360000 w 360000"/>
              <a:gd name="connsiteY1" fmla="*/ 0 h 216000"/>
              <a:gd name="connsiteX2" fmla="*/ 360000 w 360000"/>
              <a:gd name="connsiteY2" fmla="*/ 216000 h 216000"/>
              <a:gd name="connsiteX3" fmla="*/ 0 w 360000"/>
              <a:gd name="connsiteY3" fmla="*/ 216000 h 216000"/>
            </a:gdLst>
            <a:ahLst/>
            <a:cxnLst>
              <a:cxn ang="0">
                <a:pos x="connsiteX0" y="connsiteY0"/>
              </a:cxn>
              <a:cxn ang="0">
                <a:pos x="connsiteX1" y="connsiteY1"/>
              </a:cxn>
              <a:cxn ang="0">
                <a:pos x="connsiteX2" y="connsiteY2"/>
              </a:cxn>
              <a:cxn ang="0">
                <a:pos x="connsiteX3" y="connsiteY3"/>
              </a:cxn>
            </a:cxnLst>
            <a:rect l="l" t="t" r="r" b="b"/>
            <a:pathLst>
              <a:path w="360000" h="216000">
                <a:moveTo>
                  <a:pt x="0" y="0"/>
                </a:moveTo>
                <a:lnTo>
                  <a:pt x="360000" y="0"/>
                </a:lnTo>
                <a:lnTo>
                  <a:pt x="360000" y="216000"/>
                </a:lnTo>
                <a:lnTo>
                  <a:pt x="0" y="216000"/>
                </a:lnTo>
                <a:close/>
              </a:path>
            </a:pathLst>
          </a:custGeom>
          <a:solidFill>
            <a:srgbClr val="FFF2CC"/>
          </a:solidFill>
          <a:ln w="12700" cap="flat" cmpd="sng" algn="ctr">
            <a:solidFill>
              <a:schemeClr val="tx1"/>
            </a:solidFill>
            <a:prstDash val="solid"/>
            <a:miter lim="800000"/>
          </a:ln>
          <a:effectLst/>
        </p:spPr>
        <p:txBody>
          <a:bodyPr wrap="square" rtlCol="0" anchor="ctr">
            <a:noAutofit/>
          </a:bodyPr>
          <a:lstStyle/>
          <a:p>
            <a:pPr algn="ctr" defTabSz="914400"/>
            <a:endParaRPr lang="zh-CN" altLang="en-US" sz="1400" ker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bwMode="gray">
          <a:xfrm>
            <a:off x="1896213" y="3784138"/>
            <a:ext cx="1428696" cy="307777"/>
          </a:xfrm>
          <a:prstGeom prst="rect">
            <a:avLst/>
          </a:prstGeom>
          <a:noFill/>
        </p:spPr>
        <p:txBody>
          <a:bodyPr wrap="square" rtlCol="0">
            <a:no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IP address-based forwarding</a:t>
            </a:r>
          </a:p>
        </p:txBody>
      </p:sp>
      <p:sp>
        <p:nvSpPr>
          <p:cNvPr id="69" name="文本框 68"/>
          <p:cNvSpPr txBox="1"/>
          <p:nvPr/>
        </p:nvSpPr>
        <p:spPr bwMode="gray">
          <a:xfrm>
            <a:off x="3615763" y="3784860"/>
            <a:ext cx="1718740" cy="307777"/>
          </a:xfrm>
          <a:prstGeom prst="rect">
            <a:avLst/>
          </a:prstGeom>
          <a:noFill/>
        </p:spPr>
        <p:txBody>
          <a:bodyPr wrap="square" rtlCol="0">
            <a:noAutofit/>
          </a:bodyPr>
          <a:lstStyle/>
          <a:p>
            <a:r>
              <a:rPr lang="en-US" sz="1200">
                <a:latin typeface="Huawei Sans" panose="020C0503030203020204" pitchFamily="34" charset="0"/>
                <a:ea typeface="方正兰亭黑简体" panose="02000000000000000000" pitchFamily="2" charset="-122"/>
                <a:sym typeface="Huawei Sans" panose="020C0503030203020204" pitchFamily="34" charset="0"/>
              </a:rPr>
              <a:t>MPLS label-based forwarding</a:t>
            </a:r>
          </a:p>
        </p:txBody>
      </p:sp>
      <p:sp>
        <p:nvSpPr>
          <p:cNvPr id="70" name="文本框 69"/>
          <p:cNvSpPr txBox="1"/>
          <p:nvPr/>
        </p:nvSpPr>
        <p:spPr bwMode="gray">
          <a:xfrm>
            <a:off x="6188613" y="3788549"/>
            <a:ext cx="1718740" cy="307777"/>
          </a:xfrm>
          <a:prstGeom prst="rect">
            <a:avLst/>
          </a:prstGeom>
          <a:noFill/>
        </p:spPr>
        <p:txBody>
          <a:bodyPr wrap="square" rtlCol="0">
            <a:no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MPLS label-based forwarding</a:t>
            </a:r>
          </a:p>
        </p:txBody>
      </p:sp>
      <p:sp>
        <p:nvSpPr>
          <p:cNvPr id="71" name="文本框 70"/>
          <p:cNvSpPr txBox="1"/>
          <p:nvPr/>
        </p:nvSpPr>
        <p:spPr bwMode="gray">
          <a:xfrm>
            <a:off x="8398720" y="3777778"/>
            <a:ext cx="1406468" cy="307777"/>
          </a:xfrm>
          <a:prstGeom prst="rect">
            <a:avLst/>
          </a:prstGeom>
          <a:noFill/>
        </p:spPr>
        <p:txBody>
          <a:bodyPr wrap="square" rtlCol="0">
            <a:no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IP address-based forwarding</a:t>
            </a:r>
          </a:p>
        </p:txBody>
      </p:sp>
      <p:grpSp>
        <p:nvGrpSpPr>
          <p:cNvPr id="18" name="组合 17"/>
          <p:cNvGrpSpPr/>
          <p:nvPr/>
        </p:nvGrpSpPr>
        <p:grpSpPr bwMode="gray">
          <a:xfrm>
            <a:off x="605347" y="4172890"/>
            <a:ext cx="1377387" cy="720000"/>
            <a:chOff x="833949" y="4172890"/>
            <a:chExt cx="1377387" cy="720000"/>
          </a:xfrm>
        </p:grpSpPr>
        <p:sp>
          <p:nvSpPr>
            <p:cNvPr id="74" name="Freeform 159"/>
            <p:cNvSpPr>
              <a:spLocks noChangeAspect="1"/>
            </p:cNvSpPr>
            <p:nvPr/>
          </p:nvSpPr>
          <p:spPr bwMode="gray">
            <a:xfrm flipH="1">
              <a:off x="833949" y="4172890"/>
              <a:ext cx="1377387" cy="72000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bwMode="gray">
            <a:xfrm>
              <a:off x="917654" y="4446306"/>
              <a:ext cx="1239710" cy="338554"/>
            </a:xfrm>
            <a:prstGeom prst="rect">
              <a:avLst/>
            </a:prstGeom>
            <a:noFill/>
          </p:spPr>
          <p:txBody>
            <a:bodyPr wrap="square" rtlCol="0">
              <a:noAutofit/>
            </a:bodyPr>
            <a:lstStyle/>
            <a:p>
              <a:r>
                <a:rPr lang="en-US" sz="1600" dirty="0">
                  <a:latin typeface="Huawei Sans" panose="020C0503030203020204" pitchFamily="34" charset="0"/>
                  <a:ea typeface="方正兰亭黑简体" panose="02000000000000000000" pitchFamily="2" charset="-122"/>
                  <a:sym typeface="Huawei Sans" panose="020C0503030203020204" pitchFamily="34" charset="0"/>
                </a:rPr>
                <a:t>IP network</a:t>
              </a:r>
            </a:p>
          </p:txBody>
        </p:sp>
      </p:grpSp>
      <p:grpSp>
        <p:nvGrpSpPr>
          <p:cNvPr id="77" name="组合 76"/>
          <p:cNvGrpSpPr/>
          <p:nvPr/>
        </p:nvGrpSpPr>
        <p:grpSpPr bwMode="gray">
          <a:xfrm>
            <a:off x="9456004" y="4200294"/>
            <a:ext cx="1377387" cy="743259"/>
            <a:chOff x="833949" y="4172890"/>
            <a:chExt cx="1377387" cy="743259"/>
          </a:xfrm>
        </p:grpSpPr>
        <p:sp>
          <p:nvSpPr>
            <p:cNvPr id="78" name="Freeform 159"/>
            <p:cNvSpPr>
              <a:spLocks noChangeAspect="1"/>
            </p:cNvSpPr>
            <p:nvPr/>
          </p:nvSpPr>
          <p:spPr bwMode="gray">
            <a:xfrm flipH="1">
              <a:off x="833949" y="4172890"/>
              <a:ext cx="1377387" cy="72000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文本框 78"/>
            <p:cNvSpPr txBox="1"/>
            <p:nvPr/>
          </p:nvSpPr>
          <p:spPr bwMode="gray">
            <a:xfrm>
              <a:off x="944563" y="4362151"/>
              <a:ext cx="1191324" cy="553998"/>
            </a:xfrm>
            <a:prstGeom prst="rect">
              <a:avLst/>
            </a:prstGeom>
            <a:noFill/>
          </p:spPr>
          <p:txBody>
            <a:bodyPr wrap="square" rtlCol="0">
              <a:noAutofit/>
            </a:bodyPr>
            <a:lstStyle/>
            <a:p>
              <a:pPr 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IP network</a:t>
              </a:r>
            </a:p>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3.3.3.0/24</a:t>
              </a:r>
            </a:p>
          </p:txBody>
        </p:sp>
      </p:grpSp>
      <p:sp>
        <p:nvSpPr>
          <p:cNvPr id="80" name="矩形 32"/>
          <p:cNvSpPr/>
          <p:nvPr/>
        </p:nvSpPr>
        <p:spPr bwMode="gray">
          <a:xfrm>
            <a:off x="10309438" y="5690874"/>
            <a:ext cx="898817" cy="451864"/>
          </a:xfrm>
          <a:prstGeom prst="rect">
            <a:avLst/>
          </a:prstGeom>
          <a:solidFill>
            <a:srgbClr val="FFF2CC"/>
          </a:solidFill>
          <a:ln w="12700" cap="flat" cmpd="sng" algn="ctr">
            <a:solidFill>
              <a:schemeClr val="tx1"/>
            </a:solidFill>
            <a:prstDash val="solid"/>
            <a:miter lim="800000"/>
          </a:ln>
          <a:effectLst/>
        </p:spPr>
        <p:txBody>
          <a:bodyPr wrap="square" rtlCol="0" anchor="ctr">
            <a:noAutofit/>
          </a:bodyPr>
          <a:lstStyle/>
          <a:p>
            <a:pPr algn="ctr" defTabSz="914400"/>
            <a:r>
              <a:rPr lang="en-US" sz="1400" dirty="0">
                <a:latin typeface="Huawei Sans" panose="020C0503030203020204" pitchFamily="34" charset="0"/>
                <a:ea typeface="方正兰亭黑简体" panose="02000000000000000000" pitchFamily="2" charset="-122"/>
                <a:sym typeface="Huawei Sans" panose="020C0503030203020204" pitchFamily="34" charset="0"/>
              </a:rPr>
              <a:t>IP</a:t>
            </a:r>
          </a:p>
          <a:p>
            <a:pPr algn="ctr" defTabSz="914400"/>
            <a:r>
              <a:rPr lang="en-US" sz="1400" dirty="0">
                <a:latin typeface="Huawei Sans" panose="020C0503030203020204" pitchFamily="34" charset="0"/>
                <a:ea typeface="方正兰亭黑简体" panose="02000000000000000000" pitchFamily="2" charset="-122"/>
                <a:sym typeface="Huawei Sans" panose="020C0503030203020204" pitchFamily="34" charset="0"/>
              </a:rPr>
              <a:t>Packet</a:t>
            </a:r>
          </a:p>
        </p:txBody>
      </p:sp>
      <p:sp>
        <p:nvSpPr>
          <p:cNvPr id="81" name="矩形 33"/>
          <p:cNvSpPr/>
          <p:nvPr/>
        </p:nvSpPr>
        <p:spPr bwMode="gray">
          <a:xfrm>
            <a:off x="9186325" y="5690874"/>
            <a:ext cx="898817" cy="451864"/>
          </a:xfrm>
          <a:prstGeom prst="rect">
            <a:avLst/>
          </a:prstGeom>
          <a:solidFill>
            <a:schemeClr val="accent2"/>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MPLS</a:t>
            </a:r>
          </a:p>
          <a:p>
            <a:pPr algn="ctr"/>
            <a:r>
              <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Header</a:t>
            </a:r>
          </a:p>
        </p:txBody>
      </p:sp>
      <p:sp>
        <p:nvSpPr>
          <p:cNvPr id="82" name="矩形 33"/>
          <p:cNvSpPr/>
          <p:nvPr/>
        </p:nvSpPr>
        <p:spPr bwMode="gray">
          <a:xfrm>
            <a:off x="8063212" y="5690874"/>
            <a:ext cx="898817" cy="451864"/>
          </a:xfrm>
          <a:prstGeom prst="rect">
            <a:avLst/>
          </a:prstGeom>
          <a:solidFill>
            <a:srgbClr val="56C4D2"/>
          </a:solidFill>
          <a:ln w="12700" cap="flat" cmpd="sng" algn="ctr">
            <a:solidFill>
              <a:schemeClr val="tx1"/>
            </a:solidFill>
            <a:prstDash val="solid"/>
            <a:miter lim="800000"/>
          </a:ln>
          <a:effectLst/>
        </p:spPr>
        <p:txBody>
          <a:bodyPr wrap="square" rtlCol="0" anchor="ctr">
            <a:noAutofit/>
          </a:bodyPr>
          <a:lstStyle/>
          <a:p>
            <a:pPr algn="ctr" defTabSz="914400"/>
            <a:r>
              <a:rPr lang="en-US" sz="14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Ethernet</a:t>
            </a:r>
          </a:p>
          <a:p>
            <a:pPr algn="ctr" defTabSz="914400"/>
            <a:r>
              <a:rPr lang="en-US" sz="14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Header</a:t>
            </a:r>
          </a:p>
        </p:txBody>
      </p:sp>
      <p:sp>
        <p:nvSpPr>
          <p:cNvPr id="40" name="文本框 39">
            <a:extLst>
              <a:ext uri="{FF2B5EF4-FFF2-40B4-BE49-F238E27FC236}">
                <a16:creationId xmlns:a16="http://schemas.microsoft.com/office/drawing/2014/main" id="{B0A50A55-A680-42AC-9B87-651ABB8A355B}"/>
              </a:ext>
            </a:extLst>
          </p:cNvPr>
          <p:cNvSpPr txBox="1"/>
          <p:nvPr/>
        </p:nvSpPr>
        <p:spPr bwMode="gray">
          <a:xfrm>
            <a:off x="1904718" y="4223877"/>
            <a:ext cx="1114408" cy="307777"/>
          </a:xfrm>
          <a:prstGeom prst="rect">
            <a:avLst/>
          </a:prstGeom>
          <a:noFill/>
        </p:spPr>
        <p:txBody>
          <a:bodyPr wrap="square" rtlCol="0">
            <a:noAutofit/>
          </a:bodyPr>
          <a:lstStyle/>
          <a:p>
            <a:r>
              <a:rPr lang="en-US" sz="1200" dirty="0">
                <a:latin typeface="Huawei Sans" panose="020C0503030203020204" pitchFamily="34" charset="0"/>
                <a:ea typeface="方正兰亭黑简体" panose="02000000000000000000" pitchFamily="2" charset="-122"/>
                <a:sym typeface="Huawei Sans" panose="020C0503030203020204" pitchFamily="34" charset="0"/>
              </a:rPr>
              <a:t>Destination: 3.3.3.3</a:t>
            </a:r>
          </a:p>
        </p:txBody>
      </p:sp>
      <p:sp>
        <p:nvSpPr>
          <p:cNvPr id="45" name="文本框 44">
            <a:extLst>
              <a:ext uri="{FF2B5EF4-FFF2-40B4-BE49-F238E27FC236}">
                <a16:creationId xmlns:a16="http://schemas.microsoft.com/office/drawing/2014/main" id="{3B11652E-CC73-402F-8494-94CE6DD16C34}"/>
              </a:ext>
            </a:extLst>
          </p:cNvPr>
          <p:cNvSpPr txBox="1"/>
          <p:nvPr/>
        </p:nvSpPr>
        <p:spPr bwMode="gray">
          <a:xfrm>
            <a:off x="5136613" y="4931158"/>
            <a:ext cx="1466896" cy="338554"/>
          </a:xfrm>
          <a:prstGeom prst="rect">
            <a:avLst/>
          </a:prstGeom>
          <a:noFill/>
        </p:spPr>
        <p:txBody>
          <a:bodyPr wrap="square" rtlCol="0">
            <a:noAutofit/>
          </a:bodyPr>
          <a:lstStyle/>
          <a:p>
            <a:pPr algn="ct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MPLS domain</a:t>
            </a:r>
          </a:p>
        </p:txBody>
      </p:sp>
    </p:spTree>
    <p:extLst>
      <p:ext uri="{BB962C8B-B14F-4D97-AF65-F5344CB8AC3E}">
        <p14:creationId xmlns:p14="http://schemas.microsoft.com/office/powerpoint/2010/main" val="3607563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F6F235B-370C-48D6-9A60-CA7333F2B938}"/>
              </a:ext>
            </a:extLst>
          </p:cNvPr>
          <p:cNvSpPr/>
          <p:nvPr/>
        </p:nvSpPr>
        <p:spPr bwMode="gray">
          <a:xfrm>
            <a:off x="1860250" y="2355183"/>
            <a:ext cx="8414049" cy="185833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077923"/>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a:extLst>
              <a:ext uri="{FF2B5EF4-FFF2-40B4-BE49-F238E27FC236}">
                <a16:creationId xmlns:a16="http://schemas.microsoft.com/office/drawing/2014/main" id="{E2CCCEFF-98E0-4658-AFDA-44D371F1FEA1}"/>
              </a:ext>
            </a:extLst>
          </p:cNvPr>
          <p:cNvSpPr>
            <a:spLocks noGrp="1"/>
          </p:cNvSpPr>
          <p:nvPr>
            <p:ph type="title"/>
          </p:nvPr>
        </p:nvSpPr>
        <p:spPr bwMode="gray"/>
        <p:txBody>
          <a:bodyPr/>
          <a:lstStyle/>
          <a:p>
            <a:r>
              <a:rPr lang="en-US">
                <a:sym typeface="Huawei Sans" panose="020C0503030203020204" pitchFamily="34" charset="0"/>
              </a:rPr>
              <a:t>VPLS Overview</a:t>
            </a:r>
          </a:p>
        </p:txBody>
      </p:sp>
      <p:sp>
        <p:nvSpPr>
          <p:cNvPr id="3" name="文本占位符 2">
            <a:extLst>
              <a:ext uri="{FF2B5EF4-FFF2-40B4-BE49-F238E27FC236}">
                <a16:creationId xmlns:a16="http://schemas.microsoft.com/office/drawing/2014/main" id="{2C53491C-1BE0-4FCA-9C68-5F77140AB93F}"/>
              </a:ext>
            </a:extLst>
          </p:cNvPr>
          <p:cNvSpPr>
            <a:spLocks noGrp="1"/>
          </p:cNvSpPr>
          <p:nvPr>
            <p:ph type="body" sz="quarter" idx="10"/>
          </p:nvPr>
        </p:nvSpPr>
        <p:spPr bwMode="gray"/>
        <p:txBody>
          <a:bodyPr/>
          <a:lstStyle/>
          <a:p>
            <a:pPr marL="0" indent="0">
              <a:buNone/>
            </a:pPr>
            <a:r>
              <a:rPr lang="en-US" sz="1800" dirty="0">
                <a:sym typeface="Huawei Sans" panose="020C0503030203020204" pitchFamily="34" charset="0"/>
              </a:rPr>
              <a:t>Virtual private LAN service (VPLS) is an Ethernet-based L2VPN technology. VPLS provides services similar to LAN services on an MPLS network and allows users to access the network from different locations.</a:t>
            </a:r>
          </a:p>
        </p:txBody>
      </p:sp>
      <p:pic>
        <p:nvPicPr>
          <p:cNvPr id="4" name="图片 3">
            <a:extLst>
              <a:ext uri="{FF2B5EF4-FFF2-40B4-BE49-F238E27FC236}">
                <a16:creationId xmlns:a16="http://schemas.microsoft.com/office/drawing/2014/main" id="{51A8A3C0-9A2F-408E-9B85-9AAE95C4A76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2392065" y="2888369"/>
            <a:ext cx="540000" cy="442800"/>
          </a:xfrm>
          <a:prstGeom prst="rect">
            <a:avLst/>
          </a:prstGeom>
        </p:spPr>
      </p:pic>
      <p:sp>
        <p:nvSpPr>
          <p:cNvPr id="5" name="矩形 4">
            <a:extLst>
              <a:ext uri="{FF2B5EF4-FFF2-40B4-BE49-F238E27FC236}">
                <a16:creationId xmlns:a16="http://schemas.microsoft.com/office/drawing/2014/main" id="{DBAD855A-4BB5-4DD8-A2B5-4F35CE56858C}"/>
              </a:ext>
            </a:extLst>
          </p:cNvPr>
          <p:cNvSpPr/>
          <p:nvPr/>
        </p:nvSpPr>
        <p:spPr bwMode="gray">
          <a:xfrm>
            <a:off x="1860250" y="4215079"/>
            <a:ext cx="8414049" cy="1775653"/>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077923"/>
            <a:endParaRPr lang="zh-CN" altLang="en-US" sz="16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Text Box 138">
            <a:extLst>
              <a:ext uri="{FF2B5EF4-FFF2-40B4-BE49-F238E27FC236}">
                <a16:creationId xmlns:a16="http://schemas.microsoft.com/office/drawing/2014/main" id="{D7E90DC7-F090-4656-A4E3-461358B85961}"/>
              </a:ext>
            </a:extLst>
          </p:cNvPr>
          <p:cNvSpPr txBox="1">
            <a:spLocks noChangeArrowheads="1"/>
          </p:cNvSpPr>
          <p:nvPr/>
        </p:nvSpPr>
        <p:spPr bwMode="gray">
          <a:xfrm>
            <a:off x="3762329" y="4483928"/>
            <a:ext cx="1226421" cy="365245"/>
          </a:xfrm>
          <a:prstGeom prst="rect">
            <a:avLst/>
          </a:prstGeom>
          <a:noFill/>
          <a:ln w="9525" algn="ctr">
            <a:noFill/>
            <a:miter lim="800000"/>
            <a:headEnd/>
            <a:tailEnd/>
          </a:ln>
        </p:spPr>
        <p:txBody>
          <a:bodyPr wrap="square" lIns="77159" tIns="38579" rIns="77159" bIns="38579">
            <a:noAutofit/>
          </a:bodyPr>
          <a:lstStyle/>
          <a:p>
            <a:pPr marL="0" marR="0" lvl="0" indent="0" algn="ctr" defTabSz="781004" eaLnBrk="1" fontAlgn="base" latinLnBrk="0" hangingPunct="1">
              <a:lnSpc>
                <a:spcPct val="100000"/>
              </a:lnSpc>
              <a:spcBef>
                <a:spcPct val="0"/>
              </a:spcBef>
              <a:spcAft>
                <a:spcPct val="0"/>
              </a:spcAft>
              <a:buClrTx/>
              <a:buSzTx/>
              <a:buFontTx/>
              <a:buNone/>
              <a:tabLst/>
              <a:defRPr/>
            </a:pPr>
            <a:r>
              <a:rPr kumimoji="0" lang="en-US" sz="1600" i="0" u="none" strike="noStrike" cap="none" normalizeH="0" baseline="0" noProof="0" dirty="0">
                <a:ln>
                  <a:noFill/>
                </a:ln>
                <a:solidFill>
                  <a:schemeClr val="tx1">
                    <a:lumMod val="75000"/>
                    <a:lumOff val="25000"/>
                  </a:schemeClr>
                </a:solidFill>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PE1</a:t>
            </a:r>
          </a:p>
        </p:txBody>
      </p:sp>
      <p:cxnSp>
        <p:nvCxnSpPr>
          <p:cNvPr id="9" name="直接连接符 8">
            <a:extLst>
              <a:ext uri="{FF2B5EF4-FFF2-40B4-BE49-F238E27FC236}">
                <a16:creationId xmlns:a16="http://schemas.microsoft.com/office/drawing/2014/main" id="{644D4792-BDAD-4923-861A-ABF58C96C90E}"/>
              </a:ext>
            </a:extLst>
          </p:cNvPr>
          <p:cNvCxnSpPr>
            <a:cxnSpLocks/>
            <a:stCxn id="59" idx="1"/>
            <a:endCxn id="4" idx="3"/>
          </p:cNvCxnSpPr>
          <p:nvPr/>
        </p:nvCxnSpPr>
        <p:spPr bwMode="gray">
          <a:xfrm flipH="1" flipV="1">
            <a:off x="2932065" y="3109769"/>
            <a:ext cx="1240746" cy="1075345"/>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a:extLst>
              <a:ext uri="{FF2B5EF4-FFF2-40B4-BE49-F238E27FC236}">
                <a16:creationId xmlns:a16="http://schemas.microsoft.com/office/drawing/2014/main" id="{B0F76C40-D254-4D9B-A48F-0912FBBDFFA8}"/>
              </a:ext>
            </a:extLst>
          </p:cNvPr>
          <p:cNvCxnSpPr>
            <a:cxnSpLocks/>
            <a:stCxn id="57" idx="1"/>
            <a:endCxn id="66" idx="3"/>
          </p:cNvCxnSpPr>
          <p:nvPr/>
        </p:nvCxnSpPr>
        <p:spPr bwMode="gray">
          <a:xfrm flipH="1">
            <a:off x="7801839" y="3109769"/>
            <a:ext cx="1505532" cy="1075345"/>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38">
            <a:extLst>
              <a:ext uri="{FF2B5EF4-FFF2-40B4-BE49-F238E27FC236}">
                <a16:creationId xmlns:a16="http://schemas.microsoft.com/office/drawing/2014/main" id="{D0720AA3-3127-49BA-BEE1-503C1B838228}"/>
              </a:ext>
            </a:extLst>
          </p:cNvPr>
          <p:cNvSpPr txBox="1">
            <a:spLocks noChangeArrowheads="1"/>
          </p:cNvSpPr>
          <p:nvPr/>
        </p:nvSpPr>
        <p:spPr bwMode="gray">
          <a:xfrm>
            <a:off x="2050770" y="2355182"/>
            <a:ext cx="1409122" cy="390011"/>
          </a:xfrm>
          <a:prstGeom prst="rect">
            <a:avLst/>
          </a:prstGeom>
          <a:noFill/>
          <a:ln w="9525" algn="ctr">
            <a:noFill/>
            <a:miter lim="800000"/>
            <a:headEnd/>
            <a:tailEnd/>
          </a:ln>
        </p:spPr>
        <p:txBody>
          <a:bodyPr wrap="square" lIns="77159" tIns="38579" rIns="77159" bIns="38579">
            <a:noAutofit/>
          </a:bodyPr>
          <a:lstStyle/>
          <a:p>
            <a:pPr marL="0" marR="0" lvl="0" indent="0" algn="ctr" defTabSz="781004" eaLnBrk="1" fontAlgn="base" latinLnBrk="0" hangingPunct="1">
              <a:lnSpc>
                <a:spcPct val="100000"/>
              </a:lnSpc>
              <a:spcBef>
                <a:spcPct val="0"/>
              </a:spcBef>
              <a:spcAft>
                <a:spcPct val="0"/>
              </a:spcAft>
              <a:buClrTx/>
              <a:buSzTx/>
              <a:buFontTx/>
              <a:buNone/>
              <a:tabLst/>
              <a:defRPr/>
            </a:pPr>
            <a:r>
              <a:rPr kumimoji="0" lang="en-US" sz="1600" i="0" u="none" strike="noStrike" cap="none" normalizeH="0" baseline="0" noProof="0" dirty="0">
                <a:ln>
                  <a:noFill/>
                </a:ln>
                <a:solidFill>
                  <a:schemeClr val="tx1">
                    <a:lumMod val="75000"/>
                    <a:lumOff val="25000"/>
                  </a:schemeClr>
                </a:solidFill>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Enterprise A CE1</a:t>
            </a:r>
          </a:p>
        </p:txBody>
      </p:sp>
      <p:sp>
        <p:nvSpPr>
          <p:cNvPr id="14" name="Text Box 138">
            <a:extLst>
              <a:ext uri="{FF2B5EF4-FFF2-40B4-BE49-F238E27FC236}">
                <a16:creationId xmlns:a16="http://schemas.microsoft.com/office/drawing/2014/main" id="{12055A70-7A7C-4436-AFF1-7CBD903B9466}"/>
              </a:ext>
            </a:extLst>
          </p:cNvPr>
          <p:cNvSpPr txBox="1">
            <a:spLocks noChangeArrowheads="1"/>
          </p:cNvSpPr>
          <p:nvPr/>
        </p:nvSpPr>
        <p:spPr bwMode="gray">
          <a:xfrm>
            <a:off x="8760942" y="2355182"/>
            <a:ext cx="1408708" cy="382120"/>
          </a:xfrm>
          <a:prstGeom prst="rect">
            <a:avLst/>
          </a:prstGeom>
          <a:noFill/>
          <a:ln w="9525" algn="ctr">
            <a:noFill/>
            <a:miter lim="800000"/>
            <a:headEnd/>
            <a:tailEnd/>
          </a:ln>
        </p:spPr>
        <p:txBody>
          <a:bodyPr wrap="square" lIns="77159" tIns="38579" rIns="77159" bIns="38579">
            <a:noAutofit/>
          </a:bodyPr>
          <a:lstStyle/>
          <a:p>
            <a:pPr lvl="0" algn="ctr" defTabSz="781004" fontAlgn="base">
              <a:spcBef>
                <a:spcPct val="0"/>
              </a:spcBef>
              <a:spcAft>
                <a:spcPct val="0"/>
              </a:spcAft>
              <a:defRPr/>
            </a:pPr>
            <a:r>
              <a:rPr lang="en-US" sz="1600" dirty="0">
                <a:solidFill>
                  <a:schemeClr val="tx1">
                    <a:lumMod val="75000"/>
                    <a:lumOff val="25000"/>
                  </a:scheme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Enterprise A CE2</a:t>
            </a:r>
          </a:p>
        </p:txBody>
      </p:sp>
      <p:cxnSp>
        <p:nvCxnSpPr>
          <p:cNvPr id="18" name="直接连接符 17">
            <a:extLst>
              <a:ext uri="{FF2B5EF4-FFF2-40B4-BE49-F238E27FC236}">
                <a16:creationId xmlns:a16="http://schemas.microsoft.com/office/drawing/2014/main" id="{40E65F86-D6E3-4861-A6F4-F76BCD93ED23}"/>
              </a:ext>
            </a:extLst>
          </p:cNvPr>
          <p:cNvCxnSpPr>
            <a:cxnSpLocks/>
            <a:stCxn id="59" idx="1"/>
            <a:endCxn id="56" idx="3"/>
          </p:cNvCxnSpPr>
          <p:nvPr/>
        </p:nvCxnSpPr>
        <p:spPr bwMode="gray">
          <a:xfrm flipH="1">
            <a:off x="2932065" y="4185114"/>
            <a:ext cx="1240746" cy="1132988"/>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102FB7C7-A5B7-40FF-9A8E-F0B766104168}"/>
              </a:ext>
            </a:extLst>
          </p:cNvPr>
          <p:cNvCxnSpPr>
            <a:cxnSpLocks/>
            <a:stCxn id="58" idx="1"/>
            <a:endCxn id="66" idx="3"/>
          </p:cNvCxnSpPr>
          <p:nvPr/>
        </p:nvCxnSpPr>
        <p:spPr bwMode="gray">
          <a:xfrm flipH="1" flipV="1">
            <a:off x="7801839" y="4185114"/>
            <a:ext cx="1505532" cy="1132988"/>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 Box 138">
            <a:extLst>
              <a:ext uri="{FF2B5EF4-FFF2-40B4-BE49-F238E27FC236}">
                <a16:creationId xmlns:a16="http://schemas.microsoft.com/office/drawing/2014/main" id="{C09C354E-DC20-4B4A-8D74-35E7B46A4B25}"/>
              </a:ext>
            </a:extLst>
          </p:cNvPr>
          <p:cNvSpPr txBox="1">
            <a:spLocks noChangeArrowheads="1"/>
          </p:cNvSpPr>
          <p:nvPr/>
        </p:nvSpPr>
        <p:spPr bwMode="gray">
          <a:xfrm>
            <a:off x="1998465" y="4526460"/>
            <a:ext cx="1304494" cy="390011"/>
          </a:xfrm>
          <a:prstGeom prst="rect">
            <a:avLst/>
          </a:prstGeom>
          <a:noFill/>
          <a:ln w="9525" algn="ctr">
            <a:noFill/>
            <a:miter lim="800000"/>
            <a:headEnd/>
            <a:tailEnd/>
          </a:ln>
        </p:spPr>
        <p:txBody>
          <a:bodyPr wrap="square" lIns="77159" tIns="38579" rIns="77159" bIns="38579">
            <a:noAutofit/>
          </a:bodyPr>
          <a:lstStyle/>
          <a:p>
            <a:pPr lvl="0" algn="ctr" defTabSz="781004" fontAlgn="base">
              <a:spcBef>
                <a:spcPct val="0"/>
              </a:spcBef>
              <a:spcAft>
                <a:spcPct val="0"/>
              </a:spcAft>
              <a:defRPr/>
            </a:pPr>
            <a:r>
              <a:rPr lang="en-US" sz="1600" dirty="0">
                <a:solidFill>
                  <a:schemeClr val="tx1">
                    <a:lumMod val="75000"/>
                    <a:lumOff val="25000"/>
                  </a:scheme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Enterprise B CE3</a:t>
            </a:r>
          </a:p>
        </p:txBody>
      </p:sp>
      <p:sp>
        <p:nvSpPr>
          <p:cNvPr id="23" name="Text Box 138">
            <a:extLst>
              <a:ext uri="{FF2B5EF4-FFF2-40B4-BE49-F238E27FC236}">
                <a16:creationId xmlns:a16="http://schemas.microsoft.com/office/drawing/2014/main" id="{67765EDB-2AD1-435C-A13B-0573A6821EF4}"/>
              </a:ext>
            </a:extLst>
          </p:cNvPr>
          <p:cNvSpPr txBox="1">
            <a:spLocks noChangeArrowheads="1"/>
          </p:cNvSpPr>
          <p:nvPr/>
        </p:nvSpPr>
        <p:spPr bwMode="gray">
          <a:xfrm>
            <a:off x="8937224" y="4484753"/>
            <a:ext cx="1442452" cy="382120"/>
          </a:xfrm>
          <a:prstGeom prst="rect">
            <a:avLst/>
          </a:prstGeom>
          <a:noFill/>
          <a:ln w="9525" algn="ctr">
            <a:noFill/>
            <a:miter lim="800000"/>
            <a:headEnd/>
            <a:tailEnd/>
          </a:ln>
        </p:spPr>
        <p:txBody>
          <a:bodyPr wrap="square" lIns="77159" tIns="38579" rIns="77159" bIns="38579">
            <a:noAutofit/>
          </a:bodyPr>
          <a:lstStyle/>
          <a:p>
            <a:pPr lvl="0" algn="ctr" defTabSz="781004" fontAlgn="base">
              <a:spcBef>
                <a:spcPct val="0"/>
              </a:spcBef>
              <a:spcAft>
                <a:spcPct val="0"/>
              </a:spcAft>
              <a:defRPr/>
            </a:pPr>
            <a:r>
              <a:rPr lang="en-US" sz="1600" dirty="0">
                <a:solidFill>
                  <a:schemeClr val="tx1">
                    <a:lumMod val="75000"/>
                    <a:lumOff val="25000"/>
                  </a:schemeClr>
                </a:solidFill>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Enterprise B CE4</a:t>
            </a:r>
          </a:p>
        </p:txBody>
      </p:sp>
      <p:sp>
        <p:nvSpPr>
          <p:cNvPr id="24" name="矩形 23">
            <a:extLst>
              <a:ext uri="{FF2B5EF4-FFF2-40B4-BE49-F238E27FC236}">
                <a16:creationId xmlns:a16="http://schemas.microsoft.com/office/drawing/2014/main" id="{1BB743B8-84D7-48CE-8A5D-7B0563C7227B}"/>
              </a:ext>
            </a:extLst>
          </p:cNvPr>
          <p:cNvSpPr/>
          <p:nvPr/>
        </p:nvSpPr>
        <p:spPr bwMode="gray">
          <a:xfrm>
            <a:off x="2107008" y="3302242"/>
            <a:ext cx="1096234" cy="550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077923"/>
            <a:r>
              <a:rPr lang="en-US" sz="1600" b="1">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11.1.1.1</a:t>
            </a:r>
          </a:p>
        </p:txBody>
      </p:sp>
      <p:pic>
        <p:nvPicPr>
          <p:cNvPr id="56" name="图片 55">
            <a:extLst>
              <a:ext uri="{FF2B5EF4-FFF2-40B4-BE49-F238E27FC236}">
                <a16:creationId xmlns:a16="http://schemas.microsoft.com/office/drawing/2014/main" id="{A3B544CF-05DD-45BD-83B3-B0A7E6276D7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2392065" y="5096702"/>
            <a:ext cx="540000" cy="442800"/>
          </a:xfrm>
          <a:prstGeom prst="rect">
            <a:avLst/>
          </a:prstGeom>
        </p:spPr>
      </p:pic>
      <p:pic>
        <p:nvPicPr>
          <p:cNvPr id="57" name="图片 56">
            <a:extLst>
              <a:ext uri="{FF2B5EF4-FFF2-40B4-BE49-F238E27FC236}">
                <a16:creationId xmlns:a16="http://schemas.microsoft.com/office/drawing/2014/main" id="{7128C9C7-6F5D-44F5-9778-89B761EBBF5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9307371" y="2888369"/>
            <a:ext cx="540000" cy="442800"/>
          </a:xfrm>
          <a:prstGeom prst="rect">
            <a:avLst/>
          </a:prstGeom>
        </p:spPr>
      </p:pic>
      <p:pic>
        <p:nvPicPr>
          <p:cNvPr id="58" name="图片 57">
            <a:extLst>
              <a:ext uri="{FF2B5EF4-FFF2-40B4-BE49-F238E27FC236}">
                <a16:creationId xmlns:a16="http://schemas.microsoft.com/office/drawing/2014/main" id="{9AD29C69-35E7-42B4-BF00-9DDCB18E2291}"/>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9307371" y="5096702"/>
            <a:ext cx="540000" cy="442800"/>
          </a:xfrm>
          <a:prstGeom prst="rect">
            <a:avLst/>
          </a:prstGeom>
        </p:spPr>
      </p:pic>
      <p:pic>
        <p:nvPicPr>
          <p:cNvPr id="59" name="图片 58">
            <a:extLst>
              <a:ext uri="{FF2B5EF4-FFF2-40B4-BE49-F238E27FC236}">
                <a16:creationId xmlns:a16="http://schemas.microsoft.com/office/drawing/2014/main" id="{84C065E0-A613-4D2D-AF5F-C0FF5B680E68}"/>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172811" y="3963714"/>
            <a:ext cx="540000" cy="442800"/>
          </a:xfrm>
          <a:prstGeom prst="rect">
            <a:avLst/>
          </a:prstGeom>
        </p:spPr>
      </p:pic>
      <p:pic>
        <p:nvPicPr>
          <p:cNvPr id="66" name="图片 65">
            <a:extLst>
              <a:ext uri="{FF2B5EF4-FFF2-40B4-BE49-F238E27FC236}">
                <a16:creationId xmlns:a16="http://schemas.microsoft.com/office/drawing/2014/main" id="{E6D9D7C8-5BC9-43A2-A53D-89AFFAB8D21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7261839" y="3963714"/>
            <a:ext cx="540000" cy="442800"/>
          </a:xfrm>
          <a:prstGeom prst="rect">
            <a:avLst/>
          </a:prstGeom>
        </p:spPr>
      </p:pic>
      <p:cxnSp>
        <p:nvCxnSpPr>
          <p:cNvPr id="67" name="直接连接符 66">
            <a:extLst>
              <a:ext uri="{FF2B5EF4-FFF2-40B4-BE49-F238E27FC236}">
                <a16:creationId xmlns:a16="http://schemas.microsoft.com/office/drawing/2014/main" id="{60D62929-E1C1-4364-989C-87A2E7980816}"/>
              </a:ext>
            </a:extLst>
          </p:cNvPr>
          <p:cNvCxnSpPr>
            <a:cxnSpLocks/>
            <a:stCxn id="66" idx="1"/>
            <a:endCxn id="59" idx="3"/>
          </p:cNvCxnSpPr>
          <p:nvPr/>
        </p:nvCxnSpPr>
        <p:spPr bwMode="gray">
          <a:xfrm flipH="1">
            <a:off x="4712811" y="4185114"/>
            <a:ext cx="2549028" cy="0"/>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 Box 138">
            <a:extLst>
              <a:ext uri="{FF2B5EF4-FFF2-40B4-BE49-F238E27FC236}">
                <a16:creationId xmlns:a16="http://schemas.microsoft.com/office/drawing/2014/main" id="{51039C1C-1764-4834-8F16-D88CC929B67E}"/>
              </a:ext>
            </a:extLst>
          </p:cNvPr>
          <p:cNvSpPr txBox="1">
            <a:spLocks noChangeArrowheads="1"/>
          </p:cNvSpPr>
          <p:nvPr/>
        </p:nvSpPr>
        <p:spPr bwMode="gray">
          <a:xfrm>
            <a:off x="6985901" y="4483928"/>
            <a:ext cx="1226421" cy="365245"/>
          </a:xfrm>
          <a:prstGeom prst="rect">
            <a:avLst/>
          </a:prstGeom>
          <a:noFill/>
          <a:ln w="9525" algn="ctr">
            <a:noFill/>
            <a:miter lim="800000"/>
            <a:headEnd/>
            <a:tailEnd/>
          </a:ln>
        </p:spPr>
        <p:txBody>
          <a:bodyPr wrap="square" lIns="77159" tIns="38579" rIns="77159" bIns="38579">
            <a:noAutofit/>
          </a:bodyPr>
          <a:lstStyle/>
          <a:p>
            <a:pPr marL="0" marR="0" lvl="0" indent="0" algn="ctr" defTabSz="781004" eaLnBrk="1" fontAlgn="base" latinLnBrk="0" hangingPunct="1">
              <a:lnSpc>
                <a:spcPct val="100000"/>
              </a:lnSpc>
              <a:spcBef>
                <a:spcPct val="0"/>
              </a:spcBef>
              <a:spcAft>
                <a:spcPct val="0"/>
              </a:spcAft>
              <a:buClrTx/>
              <a:buSzTx/>
              <a:buFontTx/>
              <a:buNone/>
              <a:tabLst/>
              <a:defRPr/>
            </a:pPr>
            <a:r>
              <a:rPr kumimoji="0" lang="en-US" sz="1600" i="0" u="none" strike="noStrike" cap="none" normalizeH="0" baseline="0" noProof="0" dirty="0">
                <a:ln>
                  <a:noFill/>
                </a:ln>
                <a:solidFill>
                  <a:schemeClr val="tx1">
                    <a:lumMod val="75000"/>
                    <a:lumOff val="25000"/>
                  </a:schemeClr>
                </a:solidFill>
                <a:uLnTx/>
                <a:uFillTx/>
                <a:latin typeface="Huawei Sans" panose="020C0503030203020204" pitchFamily="34" charset="0"/>
                <a:ea typeface="方正兰亭黑简体" panose="02000000000000000000" pitchFamily="2" charset="-122"/>
                <a:cs typeface="Arial" pitchFamily="34" charset="0"/>
                <a:sym typeface="Huawei Sans" panose="020C0503030203020204" pitchFamily="34" charset="0"/>
              </a:rPr>
              <a:t>PE2</a:t>
            </a:r>
          </a:p>
        </p:txBody>
      </p:sp>
      <p:sp>
        <p:nvSpPr>
          <p:cNvPr id="75" name="矩形 74">
            <a:extLst>
              <a:ext uri="{FF2B5EF4-FFF2-40B4-BE49-F238E27FC236}">
                <a16:creationId xmlns:a16="http://schemas.microsoft.com/office/drawing/2014/main" id="{96EA1A7A-9532-421A-8DA8-E69B6C9BA7A4}"/>
              </a:ext>
            </a:extLst>
          </p:cNvPr>
          <p:cNvSpPr/>
          <p:nvPr/>
        </p:nvSpPr>
        <p:spPr bwMode="gray">
          <a:xfrm>
            <a:off x="9038824" y="3302242"/>
            <a:ext cx="1096234" cy="550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077923"/>
            <a:r>
              <a:rPr lang="en-US" sz="1600" b="1">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11.1.1.2</a:t>
            </a:r>
          </a:p>
        </p:txBody>
      </p:sp>
      <p:sp>
        <p:nvSpPr>
          <p:cNvPr id="77" name="矩形 76">
            <a:extLst>
              <a:ext uri="{FF2B5EF4-FFF2-40B4-BE49-F238E27FC236}">
                <a16:creationId xmlns:a16="http://schemas.microsoft.com/office/drawing/2014/main" id="{7BB421CA-2374-44C0-A365-AAE2DD1D50F0}"/>
              </a:ext>
            </a:extLst>
          </p:cNvPr>
          <p:cNvSpPr/>
          <p:nvPr/>
        </p:nvSpPr>
        <p:spPr bwMode="gray">
          <a:xfrm>
            <a:off x="2107008" y="5489132"/>
            <a:ext cx="1096234" cy="550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077923"/>
            <a:r>
              <a:rPr 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12.1.1.3</a:t>
            </a:r>
          </a:p>
        </p:txBody>
      </p:sp>
      <p:sp>
        <p:nvSpPr>
          <p:cNvPr id="78" name="矩形 77">
            <a:extLst>
              <a:ext uri="{FF2B5EF4-FFF2-40B4-BE49-F238E27FC236}">
                <a16:creationId xmlns:a16="http://schemas.microsoft.com/office/drawing/2014/main" id="{71E584BE-47C7-4517-92DB-BA20950ADD0A}"/>
              </a:ext>
            </a:extLst>
          </p:cNvPr>
          <p:cNvSpPr/>
          <p:nvPr/>
        </p:nvSpPr>
        <p:spPr bwMode="gray">
          <a:xfrm>
            <a:off x="9038824" y="5489132"/>
            <a:ext cx="1096234" cy="550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077923"/>
            <a:r>
              <a:rPr 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12.1.1.4</a:t>
            </a:r>
          </a:p>
        </p:txBody>
      </p:sp>
      <p:sp>
        <p:nvSpPr>
          <p:cNvPr id="79" name="矩形 78">
            <a:extLst>
              <a:ext uri="{FF2B5EF4-FFF2-40B4-BE49-F238E27FC236}">
                <a16:creationId xmlns:a16="http://schemas.microsoft.com/office/drawing/2014/main" id="{FDF5D7F5-3F0F-4D81-B903-28ED38C7CAB9}"/>
              </a:ext>
            </a:extLst>
          </p:cNvPr>
          <p:cNvSpPr/>
          <p:nvPr/>
        </p:nvSpPr>
        <p:spPr bwMode="gray">
          <a:xfrm>
            <a:off x="4232867" y="3031038"/>
            <a:ext cx="4178067" cy="423899"/>
          </a:xfrm>
          <a:prstGeom prst="rect">
            <a:avLst/>
          </a:prstGeom>
        </p:spPr>
        <p:txBody>
          <a:bodyPr wrap="square">
            <a:noAutofit/>
          </a:bodyPr>
          <a:lstStyle/>
          <a:p>
            <a:pPr defTabSz="1077923">
              <a:lnSpc>
                <a:spcPct val="150000"/>
              </a:lnSpc>
            </a:pPr>
            <a:r>
              <a:rPr lang="en-US" sz="1600" b="1"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CE1 and CE2 of enterprise A belong to the same Layer 2 network.</a:t>
            </a:r>
          </a:p>
        </p:txBody>
      </p:sp>
      <p:sp>
        <p:nvSpPr>
          <p:cNvPr id="80" name="矩形 79">
            <a:extLst>
              <a:ext uri="{FF2B5EF4-FFF2-40B4-BE49-F238E27FC236}">
                <a16:creationId xmlns:a16="http://schemas.microsoft.com/office/drawing/2014/main" id="{5FC149F2-9932-4C54-B5E5-9C4C56305E71}"/>
              </a:ext>
            </a:extLst>
          </p:cNvPr>
          <p:cNvSpPr/>
          <p:nvPr/>
        </p:nvSpPr>
        <p:spPr bwMode="gray">
          <a:xfrm>
            <a:off x="4232867" y="5160922"/>
            <a:ext cx="4178067" cy="423899"/>
          </a:xfrm>
          <a:prstGeom prst="rect">
            <a:avLst/>
          </a:prstGeom>
        </p:spPr>
        <p:txBody>
          <a:bodyPr wrap="square">
            <a:noAutofit/>
          </a:bodyPr>
          <a:lstStyle/>
          <a:p>
            <a:pPr defTabSz="1077923">
              <a:lnSpc>
                <a:spcPct val="150000"/>
              </a:lnSpc>
            </a:pPr>
            <a:r>
              <a:rPr 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CE3 and CE4 of enterprise B belong to the same Layer 2 network.</a:t>
            </a:r>
          </a:p>
        </p:txBody>
      </p:sp>
    </p:spTree>
    <p:extLst>
      <p:ext uri="{BB962C8B-B14F-4D97-AF65-F5344CB8AC3E}">
        <p14:creationId xmlns:p14="http://schemas.microsoft.com/office/powerpoint/2010/main" val="118533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wipe(down)">
                                      <p:cBhvr>
                                        <p:cTn id="13" dur="500"/>
                                        <p:tgtEl>
                                          <p:spTgt spid="7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wipe(down)">
                                      <p:cBhvr>
                                        <p:cTn id="1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9" grpId="0"/>
      <p:bldP spid="8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1D7D785D-F9BF-410B-B264-FBB617F7AF3B}"/>
              </a:ext>
            </a:extLst>
          </p:cNvPr>
          <p:cNvSpPr/>
          <p:nvPr/>
        </p:nvSpPr>
        <p:spPr bwMode="gray">
          <a:xfrm>
            <a:off x="4033061" y="4483831"/>
            <a:ext cx="3943875" cy="1379221"/>
          </a:xfrm>
          <a:prstGeom prst="rect">
            <a:avLst/>
          </a:prstGeom>
          <a:solidFill>
            <a:srgbClr val="56C4D2"/>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a:extLst>
              <a:ext uri="{FF2B5EF4-FFF2-40B4-BE49-F238E27FC236}">
                <a16:creationId xmlns:a16="http://schemas.microsoft.com/office/drawing/2014/main" id="{1952E3B5-DD74-462B-AFC7-54B95E3CCE5B}"/>
              </a:ext>
            </a:extLst>
          </p:cNvPr>
          <p:cNvSpPr>
            <a:spLocks noGrp="1"/>
          </p:cNvSpPr>
          <p:nvPr>
            <p:ph type="title"/>
          </p:nvPr>
        </p:nvSpPr>
        <p:spPr bwMode="gray"/>
        <p:txBody>
          <a:bodyPr/>
          <a:lstStyle/>
          <a:p>
            <a:r>
              <a:rPr lang="en-US">
                <a:sym typeface="Huawei Sans" panose="020C0503030203020204" pitchFamily="34" charset="0"/>
              </a:rPr>
              <a:t>Traditional L2VPN</a:t>
            </a:r>
          </a:p>
        </p:txBody>
      </p:sp>
      <p:sp>
        <p:nvSpPr>
          <p:cNvPr id="3" name="文本占位符 2"/>
          <p:cNvSpPr>
            <a:spLocks noGrp="1"/>
          </p:cNvSpPr>
          <p:nvPr>
            <p:ph type="body" sz="quarter" idx="10"/>
          </p:nvPr>
        </p:nvSpPr>
        <p:spPr bwMode="gray"/>
        <p:txBody>
          <a:bodyPr/>
          <a:lstStyle/>
          <a:p>
            <a:r>
              <a:rPr lang="en-US" altLang="zh-CN" sz="1800" dirty="0">
                <a:sym typeface="Huawei Sans" panose="020C0503030203020204" pitchFamily="34" charset="0"/>
              </a:rPr>
              <a:t>Traditional L2VPN services, such as VPLS, provide Layer 2 connections between remote sites. An L2VPN network is built and functions like a Layer 2 switch to transparently transmit Ethernet packets. In this example, PE1 and PE2 form a VPLS network to transparently transmit VLAN traffic between CE1 and CE2.</a:t>
            </a:r>
          </a:p>
          <a:p>
            <a:r>
              <a:rPr lang="en-US" altLang="zh-CN" sz="1800" dirty="0">
                <a:sym typeface="Huawei Sans" panose="020C0503030203020204" pitchFamily="34" charset="0"/>
              </a:rPr>
              <a:t>In a traditional L2VPN, remote MAC addresses are learned through ARP broadcast flooding, and therefore, PEs need to carry broadcast traffic. Broadcast consumes a large amount of interface bandwidth, which is a typical issue of traditional L2VPN.</a:t>
            </a:r>
          </a:p>
          <a:p>
            <a:endParaRPr lang="zh-CN" altLang="en-US" sz="1800" dirty="0"/>
          </a:p>
        </p:txBody>
      </p:sp>
      <p:grpSp>
        <p:nvGrpSpPr>
          <p:cNvPr id="37" name="组合 36">
            <a:extLst>
              <a:ext uri="{FF2B5EF4-FFF2-40B4-BE49-F238E27FC236}">
                <a16:creationId xmlns:a16="http://schemas.microsoft.com/office/drawing/2014/main" id="{686A5DFF-AC93-4569-BF32-CBE132BF5A96}"/>
              </a:ext>
            </a:extLst>
          </p:cNvPr>
          <p:cNvGrpSpPr/>
          <p:nvPr/>
        </p:nvGrpSpPr>
        <p:grpSpPr bwMode="gray">
          <a:xfrm>
            <a:off x="1728258" y="4959049"/>
            <a:ext cx="539382" cy="841958"/>
            <a:chOff x="1788418" y="4369037"/>
            <a:chExt cx="539382" cy="841958"/>
          </a:xfrm>
        </p:grpSpPr>
        <p:pic>
          <p:nvPicPr>
            <p:cNvPr id="29" name="Picture 12" descr="E:\2016.01\1.12 扁平化图标\蓝色\AR-蓝色最新-40.png">
              <a:extLst>
                <a:ext uri="{FF2B5EF4-FFF2-40B4-BE49-F238E27FC236}">
                  <a16:creationId xmlns:a16="http://schemas.microsoft.com/office/drawing/2014/main" id="{3ACAB753-85FE-418D-91EB-E76042F38DC8}"/>
                </a:ext>
              </a:extLst>
            </p:cNvPr>
            <p:cNvPicPr>
              <a:picLocks noChangeAspect="1" noChangeArrowheads="1"/>
            </p:cNvPicPr>
            <p:nvPr/>
          </p:nvPicPr>
          <p:blipFill>
            <a:blip r:embed="rId3" cstate="print"/>
            <a:srcRect/>
            <a:stretch>
              <a:fillRect/>
            </a:stretch>
          </p:blipFill>
          <p:spPr bwMode="gray">
            <a:xfrm>
              <a:off x="1800450" y="4369037"/>
              <a:ext cx="527350" cy="431467"/>
            </a:xfrm>
            <a:prstGeom prst="rect">
              <a:avLst/>
            </a:prstGeom>
            <a:noFill/>
          </p:spPr>
        </p:pic>
        <p:sp>
          <p:nvSpPr>
            <p:cNvPr id="30" name="文本框 29">
              <a:extLst>
                <a:ext uri="{FF2B5EF4-FFF2-40B4-BE49-F238E27FC236}">
                  <a16:creationId xmlns:a16="http://schemas.microsoft.com/office/drawing/2014/main" id="{B780D0F1-924F-4557-9FF5-1C23D8B43012}"/>
                </a:ext>
              </a:extLst>
            </p:cNvPr>
            <p:cNvSpPr txBox="1"/>
            <p:nvPr/>
          </p:nvSpPr>
          <p:spPr bwMode="gray">
            <a:xfrm>
              <a:off x="1788418" y="4872441"/>
              <a:ext cx="537327"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CE1</a:t>
              </a:r>
            </a:p>
          </p:txBody>
        </p:sp>
      </p:grpSp>
      <p:grpSp>
        <p:nvGrpSpPr>
          <p:cNvPr id="38" name="组合 37">
            <a:extLst>
              <a:ext uri="{FF2B5EF4-FFF2-40B4-BE49-F238E27FC236}">
                <a16:creationId xmlns:a16="http://schemas.microsoft.com/office/drawing/2014/main" id="{479772C3-B003-42AA-AAA4-E0F17877F76F}"/>
              </a:ext>
            </a:extLst>
          </p:cNvPr>
          <p:cNvGrpSpPr/>
          <p:nvPr/>
        </p:nvGrpSpPr>
        <p:grpSpPr bwMode="gray">
          <a:xfrm>
            <a:off x="4412341" y="4959049"/>
            <a:ext cx="539382" cy="841958"/>
            <a:chOff x="4339112" y="4369037"/>
            <a:chExt cx="539382" cy="841958"/>
          </a:xfrm>
        </p:grpSpPr>
        <p:pic>
          <p:nvPicPr>
            <p:cNvPr id="31" name="Picture 12" descr="E:\2016.01\1.12 扁平化图标\蓝色\AR-蓝色最新-40.png">
              <a:extLst>
                <a:ext uri="{FF2B5EF4-FFF2-40B4-BE49-F238E27FC236}">
                  <a16:creationId xmlns:a16="http://schemas.microsoft.com/office/drawing/2014/main" id="{E6E33ED3-F7F0-4C41-8BDD-751EC1A230AF}"/>
                </a:ext>
              </a:extLst>
            </p:cNvPr>
            <p:cNvPicPr>
              <a:picLocks noChangeAspect="1" noChangeArrowheads="1"/>
            </p:cNvPicPr>
            <p:nvPr/>
          </p:nvPicPr>
          <p:blipFill>
            <a:blip r:embed="rId3" cstate="print"/>
            <a:srcRect/>
            <a:stretch>
              <a:fillRect/>
            </a:stretch>
          </p:blipFill>
          <p:spPr bwMode="gray">
            <a:xfrm>
              <a:off x="4351144" y="4369037"/>
              <a:ext cx="527350" cy="431467"/>
            </a:xfrm>
            <a:prstGeom prst="rect">
              <a:avLst/>
            </a:prstGeom>
            <a:noFill/>
          </p:spPr>
        </p:pic>
        <p:sp>
          <p:nvSpPr>
            <p:cNvPr id="32" name="文本框 31">
              <a:extLst>
                <a:ext uri="{FF2B5EF4-FFF2-40B4-BE49-F238E27FC236}">
                  <a16:creationId xmlns:a16="http://schemas.microsoft.com/office/drawing/2014/main" id="{FB18E502-4D8B-4868-BFC3-2C8139CFB01C}"/>
                </a:ext>
              </a:extLst>
            </p:cNvPr>
            <p:cNvSpPr txBox="1"/>
            <p:nvPr/>
          </p:nvSpPr>
          <p:spPr bwMode="gray">
            <a:xfrm>
              <a:off x="4339112" y="4872441"/>
              <a:ext cx="529312"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PE1</a:t>
              </a:r>
            </a:p>
          </p:txBody>
        </p:sp>
      </p:grpSp>
      <p:grpSp>
        <p:nvGrpSpPr>
          <p:cNvPr id="39" name="组合 38">
            <a:extLst>
              <a:ext uri="{FF2B5EF4-FFF2-40B4-BE49-F238E27FC236}">
                <a16:creationId xmlns:a16="http://schemas.microsoft.com/office/drawing/2014/main" id="{857BA6CE-0CE5-459B-9B70-85DD23AF3C3B}"/>
              </a:ext>
            </a:extLst>
          </p:cNvPr>
          <p:cNvGrpSpPr/>
          <p:nvPr/>
        </p:nvGrpSpPr>
        <p:grpSpPr bwMode="gray">
          <a:xfrm>
            <a:off x="7060328" y="4959049"/>
            <a:ext cx="539382" cy="841958"/>
            <a:chOff x="7037801" y="4369037"/>
            <a:chExt cx="539382" cy="841958"/>
          </a:xfrm>
        </p:grpSpPr>
        <p:pic>
          <p:nvPicPr>
            <p:cNvPr id="33" name="Picture 12" descr="E:\2016.01\1.12 扁平化图标\蓝色\AR-蓝色最新-40.png">
              <a:extLst>
                <a:ext uri="{FF2B5EF4-FFF2-40B4-BE49-F238E27FC236}">
                  <a16:creationId xmlns:a16="http://schemas.microsoft.com/office/drawing/2014/main" id="{248617C0-CBBD-4458-8CD1-12DB703AD66E}"/>
                </a:ext>
              </a:extLst>
            </p:cNvPr>
            <p:cNvPicPr>
              <a:picLocks noChangeAspect="1" noChangeArrowheads="1"/>
            </p:cNvPicPr>
            <p:nvPr/>
          </p:nvPicPr>
          <p:blipFill>
            <a:blip r:embed="rId3" cstate="print"/>
            <a:srcRect/>
            <a:stretch>
              <a:fillRect/>
            </a:stretch>
          </p:blipFill>
          <p:spPr bwMode="gray">
            <a:xfrm>
              <a:off x="7049833" y="4369037"/>
              <a:ext cx="527350" cy="431467"/>
            </a:xfrm>
            <a:prstGeom prst="rect">
              <a:avLst/>
            </a:prstGeom>
            <a:noFill/>
          </p:spPr>
        </p:pic>
        <p:sp>
          <p:nvSpPr>
            <p:cNvPr id="34" name="文本框 33">
              <a:extLst>
                <a:ext uri="{FF2B5EF4-FFF2-40B4-BE49-F238E27FC236}">
                  <a16:creationId xmlns:a16="http://schemas.microsoft.com/office/drawing/2014/main" id="{6BA967F0-D2E8-4E07-BAD1-598DFB46E6B1}"/>
                </a:ext>
              </a:extLst>
            </p:cNvPr>
            <p:cNvSpPr txBox="1"/>
            <p:nvPr/>
          </p:nvSpPr>
          <p:spPr bwMode="gray">
            <a:xfrm>
              <a:off x="7037801" y="4872441"/>
              <a:ext cx="529312"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PE2</a:t>
              </a:r>
            </a:p>
          </p:txBody>
        </p:sp>
      </p:grpSp>
      <p:grpSp>
        <p:nvGrpSpPr>
          <p:cNvPr id="40" name="组合 39">
            <a:extLst>
              <a:ext uri="{FF2B5EF4-FFF2-40B4-BE49-F238E27FC236}">
                <a16:creationId xmlns:a16="http://schemas.microsoft.com/office/drawing/2014/main" id="{A3B514D0-DBBC-4F24-BA29-82000DF68E31}"/>
              </a:ext>
            </a:extLst>
          </p:cNvPr>
          <p:cNvGrpSpPr/>
          <p:nvPr/>
        </p:nvGrpSpPr>
        <p:grpSpPr bwMode="gray">
          <a:xfrm>
            <a:off x="9734435" y="4959049"/>
            <a:ext cx="539382" cy="841958"/>
            <a:chOff x="9734435" y="4369037"/>
            <a:chExt cx="539382" cy="841958"/>
          </a:xfrm>
        </p:grpSpPr>
        <p:pic>
          <p:nvPicPr>
            <p:cNvPr id="35" name="Picture 12" descr="E:\2016.01\1.12 扁平化图标\蓝色\AR-蓝色最新-40.png">
              <a:extLst>
                <a:ext uri="{FF2B5EF4-FFF2-40B4-BE49-F238E27FC236}">
                  <a16:creationId xmlns:a16="http://schemas.microsoft.com/office/drawing/2014/main" id="{D43FBC42-C628-4BBD-9631-8B1433FCD652}"/>
                </a:ext>
              </a:extLst>
            </p:cNvPr>
            <p:cNvPicPr>
              <a:picLocks noChangeAspect="1" noChangeArrowheads="1"/>
            </p:cNvPicPr>
            <p:nvPr/>
          </p:nvPicPr>
          <p:blipFill>
            <a:blip r:embed="rId3" cstate="print"/>
            <a:srcRect/>
            <a:stretch>
              <a:fillRect/>
            </a:stretch>
          </p:blipFill>
          <p:spPr bwMode="gray">
            <a:xfrm>
              <a:off x="9746467" y="4369037"/>
              <a:ext cx="527350" cy="431467"/>
            </a:xfrm>
            <a:prstGeom prst="rect">
              <a:avLst/>
            </a:prstGeom>
            <a:noFill/>
          </p:spPr>
        </p:pic>
        <p:sp>
          <p:nvSpPr>
            <p:cNvPr id="36" name="文本框 35">
              <a:extLst>
                <a:ext uri="{FF2B5EF4-FFF2-40B4-BE49-F238E27FC236}">
                  <a16:creationId xmlns:a16="http://schemas.microsoft.com/office/drawing/2014/main" id="{EA54545B-5797-488F-91BC-188891A131CA}"/>
                </a:ext>
              </a:extLst>
            </p:cNvPr>
            <p:cNvSpPr txBox="1"/>
            <p:nvPr/>
          </p:nvSpPr>
          <p:spPr bwMode="gray">
            <a:xfrm>
              <a:off x="9734435" y="4872441"/>
              <a:ext cx="537327"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CE2</a:t>
              </a:r>
            </a:p>
          </p:txBody>
        </p:sp>
      </p:grpSp>
      <p:cxnSp>
        <p:nvCxnSpPr>
          <p:cNvPr id="42" name="直接连接符 41">
            <a:extLst>
              <a:ext uri="{FF2B5EF4-FFF2-40B4-BE49-F238E27FC236}">
                <a16:creationId xmlns:a16="http://schemas.microsoft.com/office/drawing/2014/main" id="{47793015-5FA7-4E62-A722-16F99288C50F}"/>
              </a:ext>
            </a:extLst>
          </p:cNvPr>
          <p:cNvCxnSpPr>
            <a:cxnSpLocks/>
            <a:stCxn id="29" idx="3"/>
            <a:endCxn id="53" idx="1"/>
          </p:cNvCxnSpPr>
          <p:nvPr/>
        </p:nvCxnSpPr>
        <p:spPr bwMode="gray">
          <a:xfrm flipV="1">
            <a:off x="2267640" y="5173442"/>
            <a:ext cx="1765421" cy="1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FB33DDFD-763E-42C3-AA7C-74075FC19942}"/>
              </a:ext>
            </a:extLst>
          </p:cNvPr>
          <p:cNvCxnSpPr>
            <a:cxnSpLocks/>
            <a:stCxn id="31" idx="3"/>
            <a:endCxn id="33" idx="1"/>
          </p:cNvCxnSpPr>
          <p:nvPr/>
        </p:nvCxnSpPr>
        <p:spPr bwMode="gray">
          <a:xfrm>
            <a:off x="4951723" y="5174783"/>
            <a:ext cx="2120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445AD442-ED5F-49A7-92CC-D18C24851A9A}"/>
              </a:ext>
            </a:extLst>
          </p:cNvPr>
          <p:cNvCxnSpPr>
            <a:cxnSpLocks/>
            <a:stCxn id="53" idx="3"/>
            <a:endCxn id="35" idx="1"/>
          </p:cNvCxnSpPr>
          <p:nvPr/>
        </p:nvCxnSpPr>
        <p:spPr bwMode="gray">
          <a:xfrm>
            <a:off x="7976936" y="5173442"/>
            <a:ext cx="1769531" cy="1341"/>
          </a:xfrm>
          <a:prstGeom prst="line">
            <a:avLst/>
          </a:prstGeom>
        </p:spPr>
        <p:style>
          <a:lnRef idx="1">
            <a:schemeClr val="accent1"/>
          </a:lnRef>
          <a:fillRef idx="0">
            <a:schemeClr val="accent1"/>
          </a:fillRef>
          <a:effectRef idx="0">
            <a:schemeClr val="accent1"/>
          </a:effectRef>
          <a:fontRef idx="minor">
            <a:schemeClr val="tx1"/>
          </a:fontRef>
        </p:style>
      </p:cxnSp>
      <p:grpSp>
        <p:nvGrpSpPr>
          <p:cNvPr id="49" name="组合 48">
            <a:extLst>
              <a:ext uri="{FF2B5EF4-FFF2-40B4-BE49-F238E27FC236}">
                <a16:creationId xmlns:a16="http://schemas.microsoft.com/office/drawing/2014/main" id="{ACCCB488-CAC4-4D66-AD99-4A3D5DB67240}"/>
              </a:ext>
            </a:extLst>
          </p:cNvPr>
          <p:cNvGrpSpPr/>
          <p:nvPr/>
        </p:nvGrpSpPr>
        <p:grpSpPr bwMode="gray">
          <a:xfrm>
            <a:off x="9732380" y="4959049"/>
            <a:ext cx="539382" cy="841958"/>
            <a:chOff x="9734435" y="4369037"/>
            <a:chExt cx="539382" cy="841958"/>
          </a:xfrm>
        </p:grpSpPr>
        <p:pic>
          <p:nvPicPr>
            <p:cNvPr id="50" name="Picture 12" descr="E:\2016.01\1.12 扁平化图标\蓝色\AR-蓝色最新-40.png">
              <a:extLst>
                <a:ext uri="{FF2B5EF4-FFF2-40B4-BE49-F238E27FC236}">
                  <a16:creationId xmlns:a16="http://schemas.microsoft.com/office/drawing/2014/main" id="{58A02471-9235-49BA-8C46-FC8EDFD9554C}"/>
                </a:ext>
              </a:extLst>
            </p:cNvPr>
            <p:cNvPicPr>
              <a:picLocks noChangeAspect="1" noChangeArrowheads="1"/>
            </p:cNvPicPr>
            <p:nvPr/>
          </p:nvPicPr>
          <p:blipFill>
            <a:blip r:embed="rId3" cstate="print"/>
            <a:srcRect/>
            <a:stretch>
              <a:fillRect/>
            </a:stretch>
          </p:blipFill>
          <p:spPr bwMode="gray">
            <a:xfrm>
              <a:off x="9746467" y="4369037"/>
              <a:ext cx="527350" cy="431467"/>
            </a:xfrm>
            <a:prstGeom prst="rect">
              <a:avLst/>
            </a:prstGeom>
            <a:noFill/>
          </p:spPr>
        </p:pic>
        <p:sp>
          <p:nvSpPr>
            <p:cNvPr id="51" name="文本框 50">
              <a:extLst>
                <a:ext uri="{FF2B5EF4-FFF2-40B4-BE49-F238E27FC236}">
                  <a16:creationId xmlns:a16="http://schemas.microsoft.com/office/drawing/2014/main" id="{235D3DB7-1214-4CBD-9C8C-EE4FE0076D82}"/>
                </a:ext>
              </a:extLst>
            </p:cNvPr>
            <p:cNvSpPr txBox="1"/>
            <p:nvPr/>
          </p:nvSpPr>
          <p:spPr bwMode="gray">
            <a:xfrm>
              <a:off x="9734435" y="4872441"/>
              <a:ext cx="537327"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CE2</a:t>
              </a:r>
            </a:p>
          </p:txBody>
        </p:sp>
      </p:grpSp>
      <p:sp>
        <p:nvSpPr>
          <p:cNvPr id="62" name="文本框 61">
            <a:extLst>
              <a:ext uri="{FF2B5EF4-FFF2-40B4-BE49-F238E27FC236}">
                <a16:creationId xmlns:a16="http://schemas.microsoft.com/office/drawing/2014/main" id="{91E72E4B-264B-4353-A68B-A0678E67BC32}"/>
              </a:ext>
            </a:extLst>
          </p:cNvPr>
          <p:cNvSpPr txBox="1"/>
          <p:nvPr/>
        </p:nvSpPr>
        <p:spPr bwMode="gray">
          <a:xfrm>
            <a:off x="5040079" y="5883298"/>
            <a:ext cx="1961358" cy="338554"/>
          </a:xfrm>
          <a:prstGeom prst="rect">
            <a:avLst/>
          </a:prstGeom>
          <a:noFill/>
        </p:spPr>
        <p:txBody>
          <a:bodyPr wrap="square" rtlCol="0">
            <a:noAutofit/>
          </a:bodyPr>
          <a:lstStyle/>
          <a:p>
            <a:pPr algn="ct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"Layer 2 switch"</a:t>
            </a:r>
          </a:p>
        </p:txBody>
      </p:sp>
      <p:cxnSp>
        <p:nvCxnSpPr>
          <p:cNvPr id="71" name="直接箭头连接符 70">
            <a:extLst>
              <a:ext uri="{FF2B5EF4-FFF2-40B4-BE49-F238E27FC236}">
                <a16:creationId xmlns:a16="http://schemas.microsoft.com/office/drawing/2014/main" id="{518CFAEC-7EFC-4E77-B14A-D3CCFA3C2EA2}"/>
              </a:ext>
            </a:extLst>
          </p:cNvPr>
          <p:cNvCxnSpPr/>
          <p:nvPr/>
        </p:nvCxnSpPr>
        <p:spPr bwMode="gray">
          <a:xfrm>
            <a:off x="2834784" y="5380158"/>
            <a:ext cx="4150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7D4607DC-918B-454B-BCDE-C5221DA25DE1}"/>
              </a:ext>
            </a:extLst>
          </p:cNvPr>
          <p:cNvCxnSpPr>
            <a:cxnSpLocks/>
          </p:cNvCxnSpPr>
          <p:nvPr/>
        </p:nvCxnSpPr>
        <p:spPr bwMode="gray">
          <a:xfrm flipH="1">
            <a:off x="8664017" y="5428287"/>
            <a:ext cx="3837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11C7D631-73D2-48AC-B62D-36FB07F8E6E6}"/>
              </a:ext>
            </a:extLst>
          </p:cNvPr>
          <p:cNvSpPr txBox="1"/>
          <p:nvPr/>
        </p:nvSpPr>
        <p:spPr bwMode="gray">
          <a:xfrm>
            <a:off x="2539595" y="4644610"/>
            <a:ext cx="1005403" cy="338554"/>
          </a:xfrm>
          <a:prstGeom prst="rect">
            <a:avLst/>
          </a:prstGeom>
          <a:noFill/>
        </p:spPr>
        <p:txBody>
          <a:bodyPr wrap="square" rtlCol="0">
            <a:noAutofit/>
          </a:bodyPr>
          <a:lstStyle/>
          <a:p>
            <a:r>
              <a:rPr lang="en-US"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78" name="文本框 77">
            <a:extLst>
              <a:ext uri="{FF2B5EF4-FFF2-40B4-BE49-F238E27FC236}">
                <a16:creationId xmlns:a16="http://schemas.microsoft.com/office/drawing/2014/main" id="{0A9B17C3-6623-4CF7-89E2-9D77D8937E69}"/>
              </a:ext>
            </a:extLst>
          </p:cNvPr>
          <p:cNvSpPr txBox="1"/>
          <p:nvPr/>
        </p:nvSpPr>
        <p:spPr bwMode="gray">
          <a:xfrm>
            <a:off x="2539595" y="4297864"/>
            <a:ext cx="1005403" cy="338554"/>
          </a:xfrm>
          <a:prstGeom prst="rect">
            <a:avLst/>
          </a:prstGeom>
          <a:noFill/>
        </p:spPr>
        <p:txBody>
          <a:bodyPr wrap="square" rtlCol="0">
            <a:noAutofit/>
          </a:bodyPr>
          <a:lstStyle/>
          <a:p>
            <a:r>
              <a:rPr lang="en-US"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79" name="文本框 78">
            <a:extLst>
              <a:ext uri="{FF2B5EF4-FFF2-40B4-BE49-F238E27FC236}">
                <a16:creationId xmlns:a16="http://schemas.microsoft.com/office/drawing/2014/main" id="{99FB221C-3309-4430-B442-1B47B731F125}"/>
              </a:ext>
            </a:extLst>
          </p:cNvPr>
          <p:cNvSpPr txBox="1"/>
          <p:nvPr/>
        </p:nvSpPr>
        <p:spPr bwMode="gray">
          <a:xfrm>
            <a:off x="8348169" y="4680705"/>
            <a:ext cx="1005403" cy="338554"/>
          </a:xfrm>
          <a:prstGeom prst="rect">
            <a:avLst/>
          </a:prstGeom>
          <a:noFill/>
        </p:spPr>
        <p:txBody>
          <a:bodyPr wrap="square" rtlCol="0">
            <a:noAutofit/>
          </a:bodyPr>
          <a:lstStyle/>
          <a:p>
            <a:r>
              <a:rPr lang="en-US"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VLAN 10</a:t>
            </a:r>
          </a:p>
        </p:txBody>
      </p:sp>
      <p:sp>
        <p:nvSpPr>
          <p:cNvPr id="80" name="文本框 79">
            <a:extLst>
              <a:ext uri="{FF2B5EF4-FFF2-40B4-BE49-F238E27FC236}">
                <a16:creationId xmlns:a16="http://schemas.microsoft.com/office/drawing/2014/main" id="{9B64E139-EC7D-4B3E-AEC4-4AD1112524FB}"/>
              </a:ext>
            </a:extLst>
          </p:cNvPr>
          <p:cNvSpPr txBox="1"/>
          <p:nvPr/>
        </p:nvSpPr>
        <p:spPr bwMode="gray">
          <a:xfrm>
            <a:off x="8348169" y="4333959"/>
            <a:ext cx="1005403" cy="338554"/>
          </a:xfrm>
          <a:prstGeom prst="rect">
            <a:avLst/>
          </a:prstGeom>
          <a:noFill/>
        </p:spPr>
        <p:txBody>
          <a:bodyPr wrap="square" rtlCol="0">
            <a:noAutofit/>
          </a:bodyPr>
          <a:lstStyle/>
          <a:p>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VLAN 20</a:t>
            </a:r>
          </a:p>
        </p:txBody>
      </p:sp>
      <p:sp>
        <p:nvSpPr>
          <p:cNvPr id="81" name="文本框 80">
            <a:extLst>
              <a:ext uri="{FF2B5EF4-FFF2-40B4-BE49-F238E27FC236}">
                <a16:creationId xmlns:a16="http://schemas.microsoft.com/office/drawing/2014/main" id="{1713AB62-B36E-48DC-95F0-4129EE98E083}"/>
              </a:ext>
            </a:extLst>
          </p:cNvPr>
          <p:cNvSpPr txBox="1"/>
          <p:nvPr/>
        </p:nvSpPr>
        <p:spPr bwMode="gray">
          <a:xfrm>
            <a:off x="5634991" y="4561740"/>
            <a:ext cx="644728" cy="338554"/>
          </a:xfrm>
          <a:prstGeom prst="rect">
            <a:avLst/>
          </a:prstGeom>
          <a:noFill/>
        </p:spPr>
        <p:txBody>
          <a:bodyPr wrap="square" rtlCol="0">
            <a:noAutofit/>
          </a:bodyPr>
          <a:lstStyle/>
          <a:p>
            <a:r>
              <a:rPr lang="en-US" sz="16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VPLS</a:t>
            </a:r>
          </a:p>
        </p:txBody>
      </p:sp>
      <p:sp>
        <p:nvSpPr>
          <p:cNvPr id="82" name="文本框 81">
            <a:extLst>
              <a:ext uri="{FF2B5EF4-FFF2-40B4-BE49-F238E27FC236}">
                <a16:creationId xmlns:a16="http://schemas.microsoft.com/office/drawing/2014/main" id="{405BD38E-DC36-4490-B6DC-F4D736E0FA7F}"/>
              </a:ext>
            </a:extLst>
          </p:cNvPr>
          <p:cNvSpPr txBox="1"/>
          <p:nvPr/>
        </p:nvSpPr>
        <p:spPr bwMode="gray">
          <a:xfrm>
            <a:off x="1621658" y="4464091"/>
            <a:ext cx="750526" cy="338554"/>
          </a:xfrm>
          <a:prstGeom prst="rect">
            <a:avLst/>
          </a:prstGeom>
          <a:noFill/>
        </p:spPr>
        <p:txBody>
          <a:bodyPr wrap="square" rtlCol="0">
            <a:noAutofit/>
          </a:bodyPr>
          <a:lstStyle/>
          <a:p>
            <a:r>
              <a:rPr lang="en-US"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MAC1</a:t>
            </a:r>
          </a:p>
        </p:txBody>
      </p:sp>
      <p:sp>
        <p:nvSpPr>
          <p:cNvPr id="83" name="文本框 82">
            <a:extLst>
              <a:ext uri="{FF2B5EF4-FFF2-40B4-BE49-F238E27FC236}">
                <a16:creationId xmlns:a16="http://schemas.microsoft.com/office/drawing/2014/main" id="{9F08C4E2-42C6-4FEF-B345-854EF3248FC7}"/>
              </a:ext>
            </a:extLst>
          </p:cNvPr>
          <p:cNvSpPr txBox="1"/>
          <p:nvPr/>
        </p:nvSpPr>
        <p:spPr bwMode="gray">
          <a:xfrm>
            <a:off x="9625780" y="4464091"/>
            <a:ext cx="750526" cy="338554"/>
          </a:xfrm>
          <a:prstGeom prst="rect">
            <a:avLst/>
          </a:prstGeom>
          <a:noFill/>
        </p:spPr>
        <p:txBody>
          <a:bodyPr wrap="square" rtlCol="0">
            <a:noAutofit/>
          </a:bodyPr>
          <a:lstStyle/>
          <a:p>
            <a:r>
              <a:rPr lang="en-US"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MAC2</a:t>
            </a:r>
          </a:p>
        </p:txBody>
      </p:sp>
    </p:spTree>
    <p:extLst>
      <p:ext uri="{BB962C8B-B14F-4D97-AF65-F5344CB8AC3E}">
        <p14:creationId xmlns:p14="http://schemas.microsoft.com/office/powerpoint/2010/main" val="37605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681B3-CE9E-4586-B7ED-485E2659A87B}"/>
              </a:ext>
            </a:extLst>
          </p:cNvPr>
          <p:cNvSpPr>
            <a:spLocks noGrp="1"/>
          </p:cNvSpPr>
          <p:nvPr>
            <p:ph type="title"/>
          </p:nvPr>
        </p:nvSpPr>
        <p:spPr bwMode="gray"/>
        <p:txBody>
          <a:bodyPr/>
          <a:lstStyle/>
          <a:p>
            <a:r>
              <a:rPr lang="en-US">
                <a:sym typeface="Huawei Sans" panose="020C0503030203020204" pitchFamily="34" charset="0"/>
              </a:rPr>
              <a:t>Emergence of EVPN</a:t>
            </a:r>
          </a:p>
        </p:txBody>
      </p:sp>
      <p:sp>
        <p:nvSpPr>
          <p:cNvPr id="3" name="文本占位符 2">
            <a:extLst>
              <a:ext uri="{FF2B5EF4-FFF2-40B4-BE49-F238E27FC236}">
                <a16:creationId xmlns:a16="http://schemas.microsoft.com/office/drawing/2014/main" id="{AD2BDA20-0F3A-4417-87EB-E88FC70801F9}"/>
              </a:ext>
            </a:extLst>
          </p:cNvPr>
          <p:cNvSpPr>
            <a:spLocks noGrp="1"/>
          </p:cNvSpPr>
          <p:nvPr>
            <p:ph type="body" sz="quarter" idx="10"/>
          </p:nvPr>
        </p:nvSpPr>
        <p:spPr bwMode="gray"/>
        <p:txBody>
          <a:bodyPr/>
          <a:lstStyle/>
          <a:p>
            <a:r>
              <a:rPr lang="en-US" sz="1800" dirty="0">
                <a:sym typeface="Huawei Sans" panose="020C0503030203020204" pitchFamily="34" charset="0"/>
              </a:rPr>
              <a:t>With new technologies and scenarios emerging, VPLS cannot meet the requirements of L2VPN. The industry has reviewed the requirements for Ethernet VPN (RFC 7209) and proposed a new solution, that is, EVPN.</a:t>
            </a:r>
          </a:p>
          <a:p>
            <a:r>
              <a:rPr lang="en-US" sz="1800" dirty="0">
                <a:sym typeface="Huawei Sans" panose="020C0503030203020204" pitchFamily="34" charset="0"/>
              </a:rPr>
              <a:t>EVPN was first defined in RFC 7432. EVPN introduces the control plane to better control MAC address learning.</a:t>
            </a:r>
          </a:p>
          <a:p>
            <a:r>
              <a:rPr lang="en-US" sz="1800" dirty="0">
                <a:sym typeface="Huawei Sans" panose="020C0503030203020204" pitchFamily="34" charset="0"/>
              </a:rPr>
              <a:t>EVPN uses MP-BGP on the control plane and supports MPLS label switched paths (LSPs) or IP/Generic Routing Encapsulation (GRE) tunneling on the data plane.</a:t>
            </a:r>
          </a:p>
        </p:txBody>
      </p:sp>
      <p:grpSp>
        <p:nvGrpSpPr>
          <p:cNvPr id="4" name="组合 3">
            <a:extLst>
              <a:ext uri="{FF2B5EF4-FFF2-40B4-BE49-F238E27FC236}">
                <a16:creationId xmlns:a16="http://schemas.microsoft.com/office/drawing/2014/main" id="{E50DE817-83DA-41AB-B896-1E71DEE44C57}"/>
              </a:ext>
            </a:extLst>
          </p:cNvPr>
          <p:cNvGrpSpPr/>
          <p:nvPr/>
        </p:nvGrpSpPr>
        <p:grpSpPr bwMode="gray">
          <a:xfrm>
            <a:off x="849785" y="4116604"/>
            <a:ext cx="5036470" cy="1988639"/>
            <a:chOff x="2999357" y="3708306"/>
            <a:chExt cx="5357243" cy="2316445"/>
          </a:xfrm>
        </p:grpSpPr>
        <p:sp>
          <p:nvSpPr>
            <p:cNvPr id="11" name="矩形 10">
              <a:extLst>
                <a:ext uri="{FF2B5EF4-FFF2-40B4-BE49-F238E27FC236}">
                  <a16:creationId xmlns:a16="http://schemas.microsoft.com/office/drawing/2014/main" id="{5F96CEA7-E6D1-415F-941B-E81CA8322843}"/>
                </a:ext>
              </a:extLst>
            </p:cNvPr>
            <p:cNvSpPr/>
            <p:nvPr/>
          </p:nvSpPr>
          <p:spPr bwMode="gray">
            <a:xfrm>
              <a:off x="2999358" y="3708306"/>
              <a:ext cx="5357242" cy="1087198"/>
            </a:xfrm>
            <a:prstGeom prst="rect">
              <a:avLst/>
            </a:prstGeom>
            <a:solidFill>
              <a:schemeClr val="accent2">
                <a:lumMod val="20000"/>
                <a:lumOff val="80000"/>
              </a:schemeClr>
            </a:solidFill>
            <a:ln>
              <a:solidFill>
                <a:schemeClr val="accent2">
                  <a:lumMod val="60000"/>
                  <a:lumOff val="40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fontAlgn="base">
                <a:buClr>
                  <a:srgbClr val="CC9900"/>
                </a:buClr>
                <a:buFont typeface="Wingdings" pitchFamily="2" charset="2"/>
                <a:buChar char="n"/>
              </a:pPr>
              <a:endPar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a:extLst>
                <a:ext uri="{FF2B5EF4-FFF2-40B4-BE49-F238E27FC236}">
                  <a16:creationId xmlns:a16="http://schemas.microsoft.com/office/drawing/2014/main" id="{490CB95A-C07A-4484-8EC5-BDE8CC915C79}"/>
                </a:ext>
              </a:extLst>
            </p:cNvPr>
            <p:cNvSpPr/>
            <p:nvPr/>
          </p:nvSpPr>
          <p:spPr bwMode="gray">
            <a:xfrm>
              <a:off x="5125613" y="3779989"/>
              <a:ext cx="3053893" cy="967726"/>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fontAlgn="base">
                <a:buClr>
                  <a:srgbClr val="CC9900"/>
                </a:buClr>
                <a:buFont typeface="Wingdings" pitchFamily="2" charset="2"/>
                <a:buChar char="n"/>
              </a:pPr>
              <a:endPar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110">
              <a:extLst>
                <a:ext uri="{FF2B5EF4-FFF2-40B4-BE49-F238E27FC236}">
                  <a16:creationId xmlns:a16="http://schemas.microsoft.com/office/drawing/2014/main" id="{A757315A-6285-4807-BF90-69D151D6EB32}"/>
                </a:ext>
              </a:extLst>
            </p:cNvPr>
            <p:cNvSpPr txBox="1"/>
            <p:nvPr/>
          </p:nvSpPr>
          <p:spPr bwMode="gray">
            <a:xfrm>
              <a:off x="3213174" y="4081310"/>
              <a:ext cx="1633826" cy="360117"/>
            </a:xfrm>
            <a:prstGeom prst="rect">
              <a:avLst/>
            </a:prstGeom>
            <a:noFill/>
          </p:spPr>
          <p:txBody>
            <a:bodyPr wrap="square" rtlCol="0">
              <a:no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Control plane</a:t>
              </a:r>
            </a:p>
          </p:txBody>
        </p:sp>
        <p:sp>
          <p:nvSpPr>
            <p:cNvPr id="14" name="TextBox 112">
              <a:extLst>
                <a:ext uri="{FF2B5EF4-FFF2-40B4-BE49-F238E27FC236}">
                  <a16:creationId xmlns:a16="http://schemas.microsoft.com/office/drawing/2014/main" id="{7AF6E7ED-D5F9-4A9C-9F9B-27F8FFC41E9A}"/>
                </a:ext>
              </a:extLst>
            </p:cNvPr>
            <p:cNvSpPr txBox="1"/>
            <p:nvPr/>
          </p:nvSpPr>
          <p:spPr bwMode="gray">
            <a:xfrm>
              <a:off x="5705250" y="4081549"/>
              <a:ext cx="1887885" cy="360117"/>
            </a:xfrm>
            <a:prstGeom prst="rect">
              <a:avLst/>
            </a:prstGeom>
            <a:noFill/>
          </p:spPr>
          <p:txBody>
            <a:bodyPr wrap="square" rtlCol="0">
              <a:noAutofit/>
            </a:bodyPr>
            <a:lstStyle/>
            <a:p>
              <a:r>
                <a:rPr lang="en-US" sz="16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EVPN (MP-BGP)</a:t>
              </a:r>
            </a:p>
          </p:txBody>
        </p:sp>
        <p:sp>
          <p:nvSpPr>
            <p:cNvPr id="7" name="矩形 6">
              <a:extLst>
                <a:ext uri="{FF2B5EF4-FFF2-40B4-BE49-F238E27FC236}">
                  <a16:creationId xmlns:a16="http://schemas.microsoft.com/office/drawing/2014/main" id="{424A622A-90EC-4499-80D7-7ED837C4B408}"/>
                </a:ext>
              </a:extLst>
            </p:cNvPr>
            <p:cNvSpPr/>
            <p:nvPr/>
          </p:nvSpPr>
          <p:spPr bwMode="gray">
            <a:xfrm>
              <a:off x="2999357" y="4937553"/>
              <a:ext cx="5357242" cy="1087198"/>
            </a:xfrm>
            <a:prstGeom prst="rect">
              <a:avLst/>
            </a:prstGeom>
            <a:solidFill>
              <a:srgbClr val="56C4D2"/>
            </a:solidFill>
            <a:ln>
              <a:solidFill>
                <a:srgbClr val="56C4D2"/>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fontAlgn="base">
                <a:buClr>
                  <a:srgbClr val="CC9900"/>
                </a:buClr>
                <a:buFont typeface="Wingdings" pitchFamily="2" charset="2"/>
                <a:buChar char="n"/>
              </a:pPr>
              <a:endPar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a:extLst>
                <a:ext uri="{FF2B5EF4-FFF2-40B4-BE49-F238E27FC236}">
                  <a16:creationId xmlns:a16="http://schemas.microsoft.com/office/drawing/2014/main" id="{9990F90D-F538-4F4A-AB5E-56A61DF51C78}"/>
                </a:ext>
              </a:extLst>
            </p:cNvPr>
            <p:cNvSpPr/>
            <p:nvPr/>
          </p:nvSpPr>
          <p:spPr bwMode="gray">
            <a:xfrm>
              <a:off x="5125612" y="4997289"/>
              <a:ext cx="3053893" cy="967726"/>
            </a:xfrm>
            <a:prstGeom prst="rect">
              <a:avLst/>
            </a:prstGeom>
            <a:solidFill>
              <a:srgbClr val="F4FBFE"/>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noAutofit/>
            </a:bodyPr>
            <a:lstStyle/>
            <a:p>
              <a:pPr fontAlgn="base">
                <a:buClr>
                  <a:srgbClr val="CC9900"/>
                </a:buClr>
                <a:buFont typeface="Wingdings" pitchFamily="2" charset="2"/>
                <a:buChar char="n"/>
              </a:pPr>
              <a:endParaRPr lang="zh-CN" altLang="en-US" sz="16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TextBox 111">
              <a:extLst>
                <a:ext uri="{FF2B5EF4-FFF2-40B4-BE49-F238E27FC236}">
                  <a16:creationId xmlns:a16="http://schemas.microsoft.com/office/drawing/2014/main" id="{A6FF54A1-B62C-40E1-9DA2-E44AAB93BD46}"/>
                </a:ext>
              </a:extLst>
            </p:cNvPr>
            <p:cNvSpPr txBox="1"/>
            <p:nvPr/>
          </p:nvSpPr>
          <p:spPr bwMode="gray">
            <a:xfrm>
              <a:off x="3337710" y="5251293"/>
              <a:ext cx="1355894" cy="360117"/>
            </a:xfrm>
            <a:prstGeom prst="rect">
              <a:avLst/>
            </a:prstGeom>
            <a:noFill/>
          </p:spPr>
          <p:txBody>
            <a:bodyPr wrap="square" rtlCol="0">
              <a:noAutofit/>
            </a:bodyPr>
            <a:lstStyle/>
            <a:p>
              <a:r>
                <a:rPr lang="en-US" sz="1600" b="1">
                  <a:latin typeface="Huawei Sans" panose="020C0503030203020204" pitchFamily="34" charset="0"/>
                  <a:ea typeface="方正兰亭黑简体" panose="02000000000000000000" pitchFamily="2" charset="-122"/>
                  <a:sym typeface="Huawei Sans" panose="020C0503030203020204" pitchFamily="34" charset="0"/>
                </a:rPr>
                <a:t>Data plane</a:t>
              </a:r>
            </a:p>
          </p:txBody>
        </p:sp>
        <p:sp>
          <p:nvSpPr>
            <p:cNvPr id="10" name="TextBox 113">
              <a:extLst>
                <a:ext uri="{FF2B5EF4-FFF2-40B4-BE49-F238E27FC236}">
                  <a16:creationId xmlns:a16="http://schemas.microsoft.com/office/drawing/2014/main" id="{6D668976-AE1A-4CEC-BCB9-DE850845C346}"/>
                </a:ext>
              </a:extLst>
            </p:cNvPr>
            <p:cNvSpPr txBox="1"/>
            <p:nvPr/>
          </p:nvSpPr>
          <p:spPr bwMode="gray">
            <a:xfrm>
              <a:off x="5279188" y="5181293"/>
              <a:ext cx="2790818" cy="642309"/>
            </a:xfrm>
            <a:prstGeom prst="rect">
              <a:avLst/>
            </a:prstGeom>
            <a:noFill/>
          </p:spPr>
          <p:txBody>
            <a:bodyPr wrap="square" rtlCol="0">
              <a:noAutofit/>
            </a:bodyPr>
            <a:lstStyle/>
            <a:p>
              <a:pPr 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Label switching (MPLS)</a:t>
              </a:r>
            </a:p>
            <a:p>
              <a:pPr algn="ctr"/>
              <a:r>
                <a:rPr lang="en-US" sz="1600" b="1" dirty="0">
                  <a:latin typeface="Huawei Sans" panose="020C0503030203020204" pitchFamily="34" charset="0"/>
                  <a:ea typeface="方正兰亭黑简体" panose="02000000000000000000" pitchFamily="2" charset="-122"/>
                  <a:sym typeface="Huawei Sans" panose="020C0503030203020204" pitchFamily="34" charset="0"/>
                </a:rPr>
                <a:t>IP/GRE tunnel</a:t>
              </a:r>
            </a:p>
          </p:txBody>
        </p:sp>
      </p:grpSp>
      <p:pic>
        <p:nvPicPr>
          <p:cNvPr id="15" name="Picture 12" descr="E:\2016.01\1.12 扁平化图标\蓝色\AR-蓝色最新-40.png">
            <a:extLst>
              <a:ext uri="{FF2B5EF4-FFF2-40B4-BE49-F238E27FC236}">
                <a16:creationId xmlns:a16="http://schemas.microsoft.com/office/drawing/2014/main" id="{4EB44D30-77AF-404F-9E77-9F321B43252A}"/>
              </a:ext>
            </a:extLst>
          </p:cNvPr>
          <p:cNvPicPr>
            <a:picLocks noChangeAspect="1" noChangeArrowheads="1"/>
          </p:cNvPicPr>
          <p:nvPr/>
        </p:nvPicPr>
        <p:blipFill>
          <a:blip r:embed="rId3" cstate="print"/>
          <a:srcRect/>
          <a:stretch>
            <a:fillRect/>
          </a:stretch>
        </p:blipFill>
        <p:spPr bwMode="gray">
          <a:xfrm>
            <a:off x="10745936" y="5362101"/>
            <a:ext cx="527350" cy="431467"/>
          </a:xfrm>
          <a:prstGeom prst="rect">
            <a:avLst/>
          </a:prstGeom>
          <a:noFill/>
        </p:spPr>
      </p:pic>
      <p:pic>
        <p:nvPicPr>
          <p:cNvPr id="16" name="Picture 12" descr="E:\2016.01\1.12 扁平化图标\蓝色\AR-蓝色最新-40.png">
            <a:extLst>
              <a:ext uri="{FF2B5EF4-FFF2-40B4-BE49-F238E27FC236}">
                <a16:creationId xmlns:a16="http://schemas.microsoft.com/office/drawing/2014/main" id="{4F2431A3-F51C-4B69-8E73-762CB545AC66}"/>
              </a:ext>
            </a:extLst>
          </p:cNvPr>
          <p:cNvPicPr>
            <a:picLocks noChangeAspect="1" noChangeArrowheads="1"/>
          </p:cNvPicPr>
          <p:nvPr/>
        </p:nvPicPr>
        <p:blipFill>
          <a:blip r:embed="rId3" cstate="print"/>
          <a:srcRect/>
          <a:stretch>
            <a:fillRect/>
          </a:stretch>
        </p:blipFill>
        <p:spPr bwMode="gray">
          <a:xfrm>
            <a:off x="6516824" y="5362101"/>
            <a:ext cx="527350" cy="431467"/>
          </a:xfrm>
          <a:prstGeom prst="rect">
            <a:avLst/>
          </a:prstGeom>
          <a:noFill/>
        </p:spPr>
      </p:pic>
      <p:cxnSp>
        <p:nvCxnSpPr>
          <p:cNvPr id="17" name="直接连接符 16">
            <a:extLst>
              <a:ext uri="{FF2B5EF4-FFF2-40B4-BE49-F238E27FC236}">
                <a16:creationId xmlns:a16="http://schemas.microsoft.com/office/drawing/2014/main" id="{15378927-8CD9-4CB3-B487-E8DFEF27F48B}"/>
              </a:ext>
            </a:extLst>
          </p:cNvPr>
          <p:cNvCxnSpPr>
            <a:stCxn id="16" idx="3"/>
            <a:endCxn id="15" idx="1"/>
          </p:cNvCxnSpPr>
          <p:nvPr/>
        </p:nvCxnSpPr>
        <p:spPr bwMode="gray">
          <a:xfrm>
            <a:off x="7044174" y="5577835"/>
            <a:ext cx="370176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B328EA9-C72F-4DFC-8747-8ABE12B29A31}"/>
              </a:ext>
            </a:extLst>
          </p:cNvPr>
          <p:cNvSpPr txBox="1"/>
          <p:nvPr/>
        </p:nvSpPr>
        <p:spPr bwMode="gray">
          <a:xfrm>
            <a:off x="6564952" y="5901601"/>
            <a:ext cx="425116"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19" name="文本框 18">
            <a:extLst>
              <a:ext uri="{FF2B5EF4-FFF2-40B4-BE49-F238E27FC236}">
                <a16:creationId xmlns:a16="http://schemas.microsoft.com/office/drawing/2014/main" id="{C5719BD9-420A-47F5-9DE5-B163494A7658}"/>
              </a:ext>
            </a:extLst>
          </p:cNvPr>
          <p:cNvSpPr txBox="1"/>
          <p:nvPr/>
        </p:nvSpPr>
        <p:spPr bwMode="gray">
          <a:xfrm>
            <a:off x="10770675" y="5901601"/>
            <a:ext cx="425116"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R2</a:t>
            </a:r>
          </a:p>
        </p:txBody>
      </p:sp>
      <p:cxnSp>
        <p:nvCxnSpPr>
          <p:cNvPr id="20" name="直接箭头连接符 19">
            <a:extLst>
              <a:ext uri="{FF2B5EF4-FFF2-40B4-BE49-F238E27FC236}">
                <a16:creationId xmlns:a16="http://schemas.microsoft.com/office/drawing/2014/main" id="{41163E6F-39D2-4769-9697-143F5CB966B3}"/>
              </a:ext>
            </a:extLst>
          </p:cNvPr>
          <p:cNvCxnSpPr>
            <a:cxnSpLocks/>
          </p:cNvCxnSpPr>
          <p:nvPr/>
        </p:nvCxnSpPr>
        <p:spPr bwMode="gray">
          <a:xfrm>
            <a:off x="7878614" y="5790229"/>
            <a:ext cx="1928621"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5D2E0C3-7C28-48D3-9761-8E80C7FE4E47}"/>
              </a:ext>
            </a:extLst>
          </p:cNvPr>
          <p:cNvSpPr txBox="1"/>
          <p:nvPr/>
        </p:nvSpPr>
        <p:spPr bwMode="gray">
          <a:xfrm>
            <a:off x="6401936" y="4692277"/>
            <a:ext cx="750526" cy="338554"/>
          </a:xfrm>
          <a:prstGeom prst="rect">
            <a:avLst/>
          </a:prstGeom>
          <a:noFill/>
        </p:spPr>
        <p:txBody>
          <a:bodyPr wrap="square" rtlCol="0">
            <a:noAutofit/>
          </a:bodyPr>
          <a:lstStyle/>
          <a:p>
            <a:r>
              <a:rPr lang="en-US"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MAC1</a:t>
            </a:r>
          </a:p>
        </p:txBody>
      </p:sp>
      <p:sp>
        <p:nvSpPr>
          <p:cNvPr id="23" name="文本框 22">
            <a:extLst>
              <a:ext uri="{FF2B5EF4-FFF2-40B4-BE49-F238E27FC236}">
                <a16:creationId xmlns:a16="http://schemas.microsoft.com/office/drawing/2014/main" id="{9F4297FB-F272-48A1-9366-D36414482E1A}"/>
              </a:ext>
            </a:extLst>
          </p:cNvPr>
          <p:cNvSpPr txBox="1"/>
          <p:nvPr/>
        </p:nvSpPr>
        <p:spPr bwMode="gray">
          <a:xfrm>
            <a:off x="10626426" y="4717671"/>
            <a:ext cx="750526" cy="338554"/>
          </a:xfrm>
          <a:prstGeom prst="rect">
            <a:avLst/>
          </a:prstGeom>
          <a:noFill/>
        </p:spPr>
        <p:txBody>
          <a:bodyPr wrap="square" rtlCol="0">
            <a:noAutofit/>
          </a:bodyPr>
          <a:lstStyle/>
          <a:p>
            <a:r>
              <a:rPr lang="en-US"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MAC2</a:t>
            </a:r>
          </a:p>
        </p:txBody>
      </p:sp>
      <p:sp>
        <p:nvSpPr>
          <p:cNvPr id="24" name="Oval 4">
            <a:extLst>
              <a:ext uri="{FF2B5EF4-FFF2-40B4-BE49-F238E27FC236}">
                <a16:creationId xmlns:a16="http://schemas.microsoft.com/office/drawing/2014/main" id="{7BCFBEB8-7368-4711-8069-B7963893EB6A}"/>
              </a:ext>
            </a:extLst>
          </p:cNvPr>
          <p:cNvSpPr>
            <a:spLocks noChangeAspect="1"/>
          </p:cNvSpPr>
          <p:nvPr/>
        </p:nvSpPr>
        <p:spPr bwMode="gray">
          <a:xfrm>
            <a:off x="7266419" y="4431354"/>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1</a:t>
            </a:r>
          </a:p>
        </p:txBody>
      </p:sp>
      <p:sp>
        <p:nvSpPr>
          <p:cNvPr id="25" name="矩形 24">
            <a:extLst>
              <a:ext uri="{FF2B5EF4-FFF2-40B4-BE49-F238E27FC236}">
                <a16:creationId xmlns:a16="http://schemas.microsoft.com/office/drawing/2014/main" id="{0AA0229E-2D1D-48AA-9947-DDD651AEF8C6}"/>
              </a:ext>
            </a:extLst>
          </p:cNvPr>
          <p:cNvSpPr/>
          <p:nvPr/>
        </p:nvSpPr>
        <p:spPr bwMode="gray">
          <a:xfrm>
            <a:off x="7540170" y="4299222"/>
            <a:ext cx="3054435" cy="403187"/>
          </a:xfrm>
          <a:prstGeom prst="rect">
            <a:avLst/>
          </a:prstGeom>
        </p:spPr>
        <p:txBody>
          <a:bodyPr wrap="square">
            <a:noAutofit/>
          </a:bodyPr>
          <a:lstStyle/>
          <a:p>
            <a:pPr defTabSz="1077923"/>
            <a:r>
              <a:rPr lang="en-US" sz="15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EVPN on the control plane learns the peer MAC address.</a:t>
            </a:r>
          </a:p>
        </p:txBody>
      </p:sp>
      <p:sp>
        <p:nvSpPr>
          <p:cNvPr id="26" name="Oval 4">
            <a:extLst>
              <a:ext uri="{FF2B5EF4-FFF2-40B4-BE49-F238E27FC236}">
                <a16:creationId xmlns:a16="http://schemas.microsoft.com/office/drawing/2014/main" id="{A5295B39-3601-4762-BCB4-137E8A1446DE}"/>
              </a:ext>
            </a:extLst>
          </p:cNvPr>
          <p:cNvSpPr>
            <a:spLocks noChangeAspect="1"/>
          </p:cNvSpPr>
          <p:nvPr/>
        </p:nvSpPr>
        <p:spPr bwMode="gray">
          <a:xfrm>
            <a:off x="7266419" y="4916049"/>
            <a:ext cx="252000" cy="252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spcBef>
                <a:spcPts val="0"/>
              </a:spcBef>
              <a:spcAft>
                <a:spcPts val="0"/>
              </a:spcAft>
            </a:pPr>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2</a:t>
            </a:r>
          </a:p>
        </p:txBody>
      </p:sp>
      <p:sp>
        <p:nvSpPr>
          <p:cNvPr id="27" name="矩形 26">
            <a:extLst>
              <a:ext uri="{FF2B5EF4-FFF2-40B4-BE49-F238E27FC236}">
                <a16:creationId xmlns:a16="http://schemas.microsoft.com/office/drawing/2014/main" id="{6F8D128A-1A5E-4899-B209-7722979BE022}"/>
              </a:ext>
            </a:extLst>
          </p:cNvPr>
          <p:cNvSpPr/>
          <p:nvPr/>
        </p:nvSpPr>
        <p:spPr bwMode="gray">
          <a:xfrm>
            <a:off x="7540171" y="4880631"/>
            <a:ext cx="2834752" cy="403187"/>
          </a:xfrm>
          <a:prstGeom prst="rect">
            <a:avLst/>
          </a:prstGeom>
        </p:spPr>
        <p:txBody>
          <a:bodyPr wrap="square">
            <a:noAutofit/>
          </a:bodyPr>
          <a:lstStyle/>
          <a:p>
            <a:pPr defTabSz="1077923"/>
            <a:r>
              <a:rPr lang="en-US" sz="15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The data plane forwards data.</a:t>
            </a:r>
          </a:p>
        </p:txBody>
      </p:sp>
    </p:spTree>
    <p:extLst>
      <p:ext uri="{BB962C8B-B14F-4D97-AF65-F5344CB8AC3E}">
        <p14:creationId xmlns:p14="http://schemas.microsoft.com/office/powerpoint/2010/main" val="331765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平行四边形 45">
            <a:extLst>
              <a:ext uri="{FF2B5EF4-FFF2-40B4-BE49-F238E27FC236}">
                <a16:creationId xmlns:a16="http://schemas.microsoft.com/office/drawing/2014/main" id="{6E1EC2C9-9DC4-4D27-8287-E9A18D3A5299}"/>
              </a:ext>
            </a:extLst>
          </p:cNvPr>
          <p:cNvSpPr/>
          <p:nvPr/>
        </p:nvSpPr>
        <p:spPr bwMode="gray">
          <a:xfrm>
            <a:off x="928763" y="2591949"/>
            <a:ext cx="6634644" cy="791852"/>
          </a:xfrm>
          <a:prstGeom prst="parallelogram">
            <a:avLst/>
          </a:prstGeom>
          <a:solidFill>
            <a:srgbClr val="56C4D2"/>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平行四边形 43">
            <a:extLst>
              <a:ext uri="{FF2B5EF4-FFF2-40B4-BE49-F238E27FC236}">
                <a16:creationId xmlns:a16="http://schemas.microsoft.com/office/drawing/2014/main" id="{F98CAB64-F1F0-45A5-A814-A8A57AB04EDB}"/>
              </a:ext>
            </a:extLst>
          </p:cNvPr>
          <p:cNvSpPr/>
          <p:nvPr/>
        </p:nvSpPr>
        <p:spPr bwMode="gray">
          <a:xfrm>
            <a:off x="928763" y="5285279"/>
            <a:ext cx="6634644" cy="909596"/>
          </a:xfrm>
          <a:prstGeom prst="parallelogram">
            <a:avLst/>
          </a:prstGeom>
          <a:solidFill>
            <a:srgbClr val="56C4D2"/>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a:extLst>
              <a:ext uri="{FF2B5EF4-FFF2-40B4-BE49-F238E27FC236}">
                <a16:creationId xmlns:a16="http://schemas.microsoft.com/office/drawing/2014/main" id="{FDEB67CB-2E3A-4A6D-B6AE-CB7D3EDE51BC}"/>
              </a:ext>
            </a:extLst>
          </p:cNvPr>
          <p:cNvSpPr>
            <a:spLocks noGrp="1"/>
          </p:cNvSpPr>
          <p:nvPr>
            <p:ph type="title"/>
          </p:nvPr>
        </p:nvSpPr>
        <p:spPr bwMode="gray"/>
        <p:txBody>
          <a:bodyPr/>
          <a:lstStyle/>
          <a:p>
            <a:r>
              <a:rPr lang="en-US">
                <a:sym typeface="Huawei Sans" panose="020C0503030203020204" pitchFamily="34" charset="0"/>
              </a:rPr>
              <a:t>Advantages of EVPN</a:t>
            </a:r>
          </a:p>
        </p:txBody>
      </p:sp>
      <p:sp>
        <p:nvSpPr>
          <p:cNvPr id="3" name="文本占位符 2"/>
          <p:cNvSpPr>
            <a:spLocks noGrp="1"/>
          </p:cNvSpPr>
          <p:nvPr>
            <p:ph type="body" sz="quarter" idx="10"/>
          </p:nvPr>
        </p:nvSpPr>
        <p:spPr bwMode="gray"/>
        <p:txBody>
          <a:bodyPr/>
          <a:lstStyle/>
          <a:p>
            <a:r>
              <a:rPr lang="en-US" altLang="zh-CN" sz="1400" dirty="0">
                <a:sym typeface="Huawei Sans" panose="020C0503030203020204" pitchFamily="34" charset="0"/>
              </a:rPr>
              <a:t>EVPN introduces the control plane to learn MAC and IP addresses to guide data forwarding, implementing forwarding-control separation.</a:t>
            </a:r>
          </a:p>
          <a:p>
            <a:r>
              <a:rPr lang="en-US" altLang="zh-CN" sz="1400" dirty="0">
                <a:sym typeface="Huawei Sans" panose="020C0503030203020204" pitchFamily="34" charset="0"/>
              </a:rPr>
              <a:t>EVPN resolves typical problems in traditional L2VPNs and offers more benefits, such as active-active, rapid convergence, and simplified O&amp;M.</a:t>
            </a:r>
          </a:p>
          <a:p>
            <a:endParaRPr lang="zh-CN" altLang="en-US" sz="1400" dirty="0"/>
          </a:p>
        </p:txBody>
      </p:sp>
      <p:pic>
        <p:nvPicPr>
          <p:cNvPr id="8" name="图片 7">
            <a:extLst>
              <a:ext uri="{FF2B5EF4-FFF2-40B4-BE49-F238E27FC236}">
                <a16:creationId xmlns:a16="http://schemas.microsoft.com/office/drawing/2014/main" id="{E2078E6B-DA10-4E54-9076-5161CBC7E74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2913685" y="3418319"/>
            <a:ext cx="540000" cy="442800"/>
          </a:xfrm>
          <a:prstGeom prst="rect">
            <a:avLst/>
          </a:prstGeom>
        </p:spPr>
      </p:pic>
      <p:cxnSp>
        <p:nvCxnSpPr>
          <p:cNvPr id="9" name="直接连接符 8">
            <a:extLst>
              <a:ext uri="{FF2B5EF4-FFF2-40B4-BE49-F238E27FC236}">
                <a16:creationId xmlns:a16="http://schemas.microsoft.com/office/drawing/2014/main" id="{5076B39A-C3C2-4375-81E8-05E7BBB6858F}"/>
              </a:ext>
            </a:extLst>
          </p:cNvPr>
          <p:cNvCxnSpPr>
            <a:cxnSpLocks/>
            <a:stCxn id="10" idx="0"/>
            <a:endCxn id="8" idx="2"/>
          </p:cNvCxnSpPr>
          <p:nvPr/>
        </p:nvCxnSpPr>
        <p:spPr bwMode="gray">
          <a:xfrm flipV="1">
            <a:off x="3183685" y="3861119"/>
            <a:ext cx="0" cy="932728"/>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图片 9">
            <a:extLst>
              <a:ext uri="{FF2B5EF4-FFF2-40B4-BE49-F238E27FC236}">
                <a16:creationId xmlns:a16="http://schemas.microsoft.com/office/drawing/2014/main" id="{164EC3FC-0E0E-4145-89B6-3D1DEF713DB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2913685" y="4793847"/>
            <a:ext cx="540000" cy="442800"/>
          </a:xfrm>
          <a:prstGeom prst="rect">
            <a:avLst/>
          </a:prstGeom>
        </p:spPr>
      </p:pic>
      <p:pic>
        <p:nvPicPr>
          <p:cNvPr id="11" name="图片 10">
            <a:extLst>
              <a:ext uri="{FF2B5EF4-FFF2-40B4-BE49-F238E27FC236}">
                <a16:creationId xmlns:a16="http://schemas.microsoft.com/office/drawing/2014/main" id="{A4696B60-83E3-45BC-BE15-0C252ADB6796}"/>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872784" y="3418319"/>
            <a:ext cx="540000" cy="442800"/>
          </a:xfrm>
          <a:prstGeom prst="rect">
            <a:avLst/>
          </a:prstGeom>
        </p:spPr>
      </p:pic>
      <p:cxnSp>
        <p:nvCxnSpPr>
          <p:cNvPr id="12" name="直接连接符 11">
            <a:extLst>
              <a:ext uri="{FF2B5EF4-FFF2-40B4-BE49-F238E27FC236}">
                <a16:creationId xmlns:a16="http://schemas.microsoft.com/office/drawing/2014/main" id="{8BFFD5BE-83CA-4222-8D15-DE063B495A5F}"/>
              </a:ext>
            </a:extLst>
          </p:cNvPr>
          <p:cNvCxnSpPr>
            <a:cxnSpLocks/>
            <a:stCxn id="13" idx="0"/>
            <a:endCxn id="11" idx="2"/>
          </p:cNvCxnSpPr>
          <p:nvPr/>
        </p:nvCxnSpPr>
        <p:spPr bwMode="gray">
          <a:xfrm flipV="1">
            <a:off x="5142784" y="3861119"/>
            <a:ext cx="0" cy="932728"/>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图片 12">
            <a:extLst>
              <a:ext uri="{FF2B5EF4-FFF2-40B4-BE49-F238E27FC236}">
                <a16:creationId xmlns:a16="http://schemas.microsoft.com/office/drawing/2014/main" id="{B607B51E-3818-42BF-9D49-15F558367897}"/>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872784" y="4793847"/>
            <a:ext cx="540000" cy="442800"/>
          </a:xfrm>
          <a:prstGeom prst="rect">
            <a:avLst/>
          </a:prstGeom>
        </p:spPr>
      </p:pic>
      <p:pic>
        <p:nvPicPr>
          <p:cNvPr id="14" name="图片 13">
            <a:extLst>
              <a:ext uri="{FF2B5EF4-FFF2-40B4-BE49-F238E27FC236}">
                <a16:creationId xmlns:a16="http://schemas.microsoft.com/office/drawing/2014/main" id="{65F49851-6AD6-458B-919C-858B3774E203}"/>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1144850" y="4093383"/>
            <a:ext cx="540000" cy="442800"/>
          </a:xfrm>
          <a:prstGeom prst="rect">
            <a:avLst/>
          </a:prstGeom>
        </p:spPr>
      </p:pic>
      <p:cxnSp>
        <p:nvCxnSpPr>
          <p:cNvPr id="15" name="直接连接符 14">
            <a:extLst>
              <a:ext uri="{FF2B5EF4-FFF2-40B4-BE49-F238E27FC236}">
                <a16:creationId xmlns:a16="http://schemas.microsoft.com/office/drawing/2014/main" id="{B099B10F-0B8E-4E97-8C7A-E75EB22ED3C8}"/>
              </a:ext>
            </a:extLst>
          </p:cNvPr>
          <p:cNvCxnSpPr>
            <a:cxnSpLocks/>
            <a:stCxn id="8" idx="1"/>
            <a:endCxn id="14" idx="3"/>
          </p:cNvCxnSpPr>
          <p:nvPr/>
        </p:nvCxnSpPr>
        <p:spPr bwMode="gray">
          <a:xfrm flipH="1">
            <a:off x="1684850" y="3639719"/>
            <a:ext cx="1228835" cy="675064"/>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F1778D92-B141-456E-9AE8-279C1259A0B8}"/>
              </a:ext>
            </a:extLst>
          </p:cNvPr>
          <p:cNvCxnSpPr>
            <a:cxnSpLocks/>
            <a:stCxn id="10" idx="1"/>
            <a:endCxn id="14" idx="3"/>
          </p:cNvCxnSpPr>
          <p:nvPr/>
        </p:nvCxnSpPr>
        <p:spPr bwMode="gray">
          <a:xfrm flipH="1" flipV="1">
            <a:off x="1684850" y="4314783"/>
            <a:ext cx="1228835" cy="700464"/>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图片 16">
            <a:extLst>
              <a:ext uri="{FF2B5EF4-FFF2-40B4-BE49-F238E27FC236}">
                <a16:creationId xmlns:a16="http://schemas.microsoft.com/office/drawing/2014/main" id="{5F209A58-2130-4D5D-8053-A43B7035092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6724877" y="4093383"/>
            <a:ext cx="540000" cy="442800"/>
          </a:xfrm>
          <a:prstGeom prst="rect">
            <a:avLst/>
          </a:prstGeom>
        </p:spPr>
      </p:pic>
      <p:cxnSp>
        <p:nvCxnSpPr>
          <p:cNvPr id="18" name="直接连接符 17">
            <a:extLst>
              <a:ext uri="{FF2B5EF4-FFF2-40B4-BE49-F238E27FC236}">
                <a16:creationId xmlns:a16="http://schemas.microsoft.com/office/drawing/2014/main" id="{141BE325-6F09-4049-A5E6-5BDDF9759308}"/>
              </a:ext>
            </a:extLst>
          </p:cNvPr>
          <p:cNvCxnSpPr>
            <a:cxnSpLocks/>
            <a:stCxn id="11" idx="3"/>
            <a:endCxn id="17" idx="1"/>
          </p:cNvCxnSpPr>
          <p:nvPr/>
        </p:nvCxnSpPr>
        <p:spPr bwMode="gray">
          <a:xfrm>
            <a:off x="5412784" y="3639719"/>
            <a:ext cx="1312093" cy="675064"/>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E5E39721-17E9-49FF-B7AF-B289630C01D4}"/>
              </a:ext>
            </a:extLst>
          </p:cNvPr>
          <p:cNvCxnSpPr>
            <a:cxnSpLocks/>
            <a:stCxn id="17" idx="1"/>
            <a:endCxn id="13" idx="3"/>
          </p:cNvCxnSpPr>
          <p:nvPr/>
        </p:nvCxnSpPr>
        <p:spPr bwMode="gray">
          <a:xfrm flipH="1">
            <a:off x="5412784" y="4314783"/>
            <a:ext cx="1312093" cy="700464"/>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CD2E94E8-F6E7-4548-AE32-031EC4107F12}"/>
              </a:ext>
            </a:extLst>
          </p:cNvPr>
          <p:cNvCxnSpPr>
            <a:cxnSpLocks/>
            <a:endCxn id="11" idx="1"/>
          </p:cNvCxnSpPr>
          <p:nvPr/>
        </p:nvCxnSpPr>
        <p:spPr bwMode="gray">
          <a:xfrm>
            <a:off x="3453685" y="3639719"/>
            <a:ext cx="1419099" cy="0"/>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B8900066-D908-4162-999C-6A046FC035FD}"/>
              </a:ext>
            </a:extLst>
          </p:cNvPr>
          <p:cNvCxnSpPr>
            <a:cxnSpLocks/>
          </p:cNvCxnSpPr>
          <p:nvPr/>
        </p:nvCxnSpPr>
        <p:spPr bwMode="gray">
          <a:xfrm>
            <a:off x="3453685" y="5015247"/>
            <a:ext cx="1419099" cy="0"/>
          </a:xfrm>
          <a:prstGeom prst="line">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21">
            <a:extLst>
              <a:ext uri="{FF2B5EF4-FFF2-40B4-BE49-F238E27FC236}">
                <a16:creationId xmlns:a16="http://schemas.microsoft.com/office/drawing/2014/main" id="{817D8295-A30C-4D16-A8FC-16F2B165E875}"/>
              </a:ext>
            </a:extLst>
          </p:cNvPr>
          <p:cNvSpPr txBox="1"/>
          <p:nvPr/>
        </p:nvSpPr>
        <p:spPr bwMode="gray">
          <a:xfrm>
            <a:off x="1134407" y="4620061"/>
            <a:ext cx="537327"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CE1</a:t>
            </a:r>
          </a:p>
        </p:txBody>
      </p:sp>
      <p:sp>
        <p:nvSpPr>
          <p:cNvPr id="23" name="文本框 22">
            <a:extLst>
              <a:ext uri="{FF2B5EF4-FFF2-40B4-BE49-F238E27FC236}">
                <a16:creationId xmlns:a16="http://schemas.microsoft.com/office/drawing/2014/main" id="{E4F20D2F-8B31-4AC0-AC29-C3EA5FB51748}"/>
              </a:ext>
            </a:extLst>
          </p:cNvPr>
          <p:cNvSpPr txBox="1"/>
          <p:nvPr/>
        </p:nvSpPr>
        <p:spPr bwMode="gray">
          <a:xfrm>
            <a:off x="6749860" y="4620061"/>
            <a:ext cx="537327"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CE2</a:t>
            </a:r>
          </a:p>
        </p:txBody>
      </p:sp>
      <p:sp>
        <p:nvSpPr>
          <p:cNvPr id="24" name="文本框 23">
            <a:extLst>
              <a:ext uri="{FF2B5EF4-FFF2-40B4-BE49-F238E27FC236}">
                <a16:creationId xmlns:a16="http://schemas.microsoft.com/office/drawing/2014/main" id="{D2C900D6-E6A8-48B4-8158-AAE426285D41}"/>
              </a:ext>
            </a:extLst>
          </p:cNvPr>
          <p:cNvSpPr txBox="1"/>
          <p:nvPr/>
        </p:nvSpPr>
        <p:spPr bwMode="gray">
          <a:xfrm>
            <a:off x="2902438" y="3100871"/>
            <a:ext cx="529312"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PE1</a:t>
            </a:r>
          </a:p>
        </p:txBody>
      </p:sp>
      <p:sp>
        <p:nvSpPr>
          <p:cNvPr id="25" name="文本框 24">
            <a:extLst>
              <a:ext uri="{FF2B5EF4-FFF2-40B4-BE49-F238E27FC236}">
                <a16:creationId xmlns:a16="http://schemas.microsoft.com/office/drawing/2014/main" id="{9D313A43-370D-4556-ADF7-CBB4CFB2F4D1}"/>
              </a:ext>
            </a:extLst>
          </p:cNvPr>
          <p:cNvSpPr txBox="1"/>
          <p:nvPr/>
        </p:nvSpPr>
        <p:spPr bwMode="gray">
          <a:xfrm>
            <a:off x="4883472" y="3100871"/>
            <a:ext cx="529312"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PE3</a:t>
            </a:r>
          </a:p>
        </p:txBody>
      </p:sp>
      <p:sp>
        <p:nvSpPr>
          <p:cNvPr id="41" name="文本框 40">
            <a:extLst>
              <a:ext uri="{FF2B5EF4-FFF2-40B4-BE49-F238E27FC236}">
                <a16:creationId xmlns:a16="http://schemas.microsoft.com/office/drawing/2014/main" id="{E0125239-E7DB-45C6-9A48-5BCEEC8D1E13}"/>
              </a:ext>
            </a:extLst>
          </p:cNvPr>
          <p:cNvSpPr txBox="1"/>
          <p:nvPr/>
        </p:nvSpPr>
        <p:spPr bwMode="gray">
          <a:xfrm>
            <a:off x="2902438" y="5235885"/>
            <a:ext cx="529312"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PE2</a:t>
            </a:r>
          </a:p>
        </p:txBody>
      </p:sp>
      <p:sp>
        <p:nvSpPr>
          <p:cNvPr id="42" name="文本框 41">
            <a:extLst>
              <a:ext uri="{FF2B5EF4-FFF2-40B4-BE49-F238E27FC236}">
                <a16:creationId xmlns:a16="http://schemas.microsoft.com/office/drawing/2014/main" id="{0BB98877-0389-498E-A0BA-5FB1B6E6B229}"/>
              </a:ext>
            </a:extLst>
          </p:cNvPr>
          <p:cNvSpPr txBox="1"/>
          <p:nvPr/>
        </p:nvSpPr>
        <p:spPr bwMode="gray">
          <a:xfrm>
            <a:off x="4883472" y="5235885"/>
            <a:ext cx="529312"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PE4</a:t>
            </a:r>
          </a:p>
        </p:txBody>
      </p:sp>
      <p:sp>
        <p:nvSpPr>
          <p:cNvPr id="43" name="文本框 42">
            <a:extLst>
              <a:ext uri="{FF2B5EF4-FFF2-40B4-BE49-F238E27FC236}">
                <a16:creationId xmlns:a16="http://schemas.microsoft.com/office/drawing/2014/main" id="{4297E2DE-3C9B-4C66-B741-416C35773F8A}"/>
              </a:ext>
            </a:extLst>
          </p:cNvPr>
          <p:cNvSpPr txBox="1"/>
          <p:nvPr/>
        </p:nvSpPr>
        <p:spPr bwMode="gray">
          <a:xfrm>
            <a:off x="3489909" y="4189491"/>
            <a:ext cx="1332416" cy="369332"/>
          </a:xfrm>
          <a:prstGeom prst="rect">
            <a:avLst/>
          </a:prstGeom>
          <a:noFill/>
        </p:spPr>
        <p:txBody>
          <a:bodyPr wrap="square" rtlCol="0">
            <a:noAutofit/>
          </a:bodyPr>
          <a:lstStyle/>
          <a:p>
            <a:r>
              <a:rPr lang="en-US" dirty="0">
                <a:latin typeface="Huawei Sans" panose="020C0503030203020204" pitchFamily="34" charset="0"/>
                <a:ea typeface="方正兰亭黑简体" panose="02000000000000000000" pitchFamily="2" charset="-122"/>
                <a:sym typeface="Huawei Sans" panose="020C0503030203020204" pitchFamily="34" charset="0"/>
              </a:rPr>
              <a:t>IP or MPLS</a:t>
            </a:r>
          </a:p>
        </p:txBody>
      </p:sp>
      <p:sp>
        <p:nvSpPr>
          <p:cNvPr id="45" name="文本框 44">
            <a:extLst>
              <a:ext uri="{FF2B5EF4-FFF2-40B4-BE49-F238E27FC236}">
                <a16:creationId xmlns:a16="http://schemas.microsoft.com/office/drawing/2014/main" id="{F16C0C49-D88B-406E-A735-B92414A39413}"/>
              </a:ext>
            </a:extLst>
          </p:cNvPr>
          <p:cNvSpPr txBox="1"/>
          <p:nvPr/>
        </p:nvSpPr>
        <p:spPr bwMode="gray">
          <a:xfrm>
            <a:off x="1350774" y="5447959"/>
            <a:ext cx="5723042" cy="584775"/>
          </a:xfrm>
          <a:prstGeom prst="rect">
            <a:avLst/>
          </a:prstGeom>
          <a:noFill/>
        </p:spPr>
        <p:txBody>
          <a:bodyPr wrap="square" rtlCol="0">
            <a:noAutofit/>
          </a:bodyPr>
          <a:lstStyle/>
          <a:p>
            <a:r>
              <a:rPr lang="en-US" sz="14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Data plane: Data forwarding paths are formed by IP tunnels or MPLS label forwarding paths. The data plane forwards data and does not need to broadcast packets to learn MAC addresses.</a:t>
            </a:r>
          </a:p>
        </p:txBody>
      </p:sp>
      <p:sp>
        <p:nvSpPr>
          <p:cNvPr id="47" name="文本框 46">
            <a:extLst>
              <a:ext uri="{FF2B5EF4-FFF2-40B4-BE49-F238E27FC236}">
                <a16:creationId xmlns:a16="http://schemas.microsoft.com/office/drawing/2014/main" id="{1560977C-1A95-427C-BD9E-08E8C73124F0}"/>
              </a:ext>
            </a:extLst>
          </p:cNvPr>
          <p:cNvSpPr txBox="1"/>
          <p:nvPr/>
        </p:nvSpPr>
        <p:spPr bwMode="gray">
          <a:xfrm>
            <a:off x="1323019" y="2660076"/>
            <a:ext cx="5698996" cy="338554"/>
          </a:xfrm>
          <a:prstGeom prst="rect">
            <a:avLst/>
          </a:prstGeom>
          <a:noFill/>
        </p:spPr>
        <p:txBody>
          <a:bodyPr wrap="square" rtlCol="0">
            <a:noAutofit/>
          </a:bodyPr>
          <a:lstStyle/>
          <a:p>
            <a:r>
              <a:rPr lang="en-US" sz="14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Control plane: PEs exchange BGP EVPN packets to transmit MAC and IP addresses.</a:t>
            </a:r>
          </a:p>
        </p:txBody>
      </p:sp>
      <p:sp>
        <p:nvSpPr>
          <p:cNvPr id="48" name="文本框 47">
            <a:extLst>
              <a:ext uri="{FF2B5EF4-FFF2-40B4-BE49-F238E27FC236}">
                <a16:creationId xmlns:a16="http://schemas.microsoft.com/office/drawing/2014/main" id="{57BAC0A1-CA47-4B78-A9AE-3227EC417C90}"/>
              </a:ext>
            </a:extLst>
          </p:cNvPr>
          <p:cNvSpPr txBox="1"/>
          <p:nvPr/>
        </p:nvSpPr>
        <p:spPr bwMode="gray">
          <a:xfrm>
            <a:off x="7281729" y="3304270"/>
            <a:ext cx="4458726" cy="2019548"/>
          </a:xfrm>
          <a:prstGeom prst="rect">
            <a:avLst/>
          </a:prstGeom>
          <a:noFill/>
        </p:spPr>
        <p:txBody>
          <a:bodyPr wrap="square" rtlCol="0">
            <a:noAutofit/>
          </a:bodyPr>
          <a:lstStyle/>
          <a:p>
            <a:pPr>
              <a:lnSpc>
                <a:spcPct val="130000"/>
              </a:lnSpc>
            </a:pP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Other advantages of EVPN:</a:t>
            </a:r>
          </a:p>
          <a:p>
            <a:pPr marL="298450" lvl="1" indent="-298450">
              <a:lnSpc>
                <a:spcPct val="130000"/>
              </a:lnSpc>
              <a:buFont typeface="Arial" panose="020B0604020202020204" pitchFamily="34" charset="0"/>
              <a:buChar char="•"/>
            </a:pP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CEs can access PEs in all-active mode.</a:t>
            </a:r>
          </a:p>
          <a:p>
            <a:pPr marL="298450" lvl="1" indent="-298450">
              <a:lnSpc>
                <a:spcPct val="130000"/>
              </a:lnSpc>
              <a:buFont typeface="Arial" panose="020B0604020202020204" pitchFamily="34" charset="0"/>
              <a:buChar char="•"/>
            </a:pP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Automatic discovery of PE members</a:t>
            </a:r>
          </a:p>
          <a:p>
            <a:pPr marL="298450" lvl="1" indent="-298450">
              <a:lnSpc>
                <a:spcPct val="130000"/>
              </a:lnSpc>
              <a:buFont typeface="Arial" panose="020B0604020202020204" pitchFamily="34" charset="0"/>
              <a:buChar char="•"/>
            </a:pP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Loop prevention</a:t>
            </a:r>
          </a:p>
          <a:p>
            <a:pPr marL="298450" lvl="1" indent="-298450">
              <a:lnSpc>
                <a:spcPct val="130000"/>
              </a:lnSpc>
              <a:buFont typeface="Arial" panose="020B0604020202020204" pitchFamily="34" charset="0"/>
              <a:buChar char="•"/>
            </a:pP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Broadcast traffic optimization</a:t>
            </a:r>
          </a:p>
          <a:p>
            <a:pPr marL="298450" lvl="1" indent="-298450">
              <a:lnSpc>
                <a:spcPct val="130000"/>
              </a:lnSpc>
              <a:buFont typeface="Arial" panose="020B0604020202020204" pitchFamily="34" charset="0"/>
              <a:buChar char="•"/>
            </a:pP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Support for Equal-Cost Multi-Path (ECMP)</a:t>
            </a:r>
          </a:p>
          <a:p>
            <a:pPr marL="742990" lvl="1" indent="-285750">
              <a:lnSpc>
                <a:spcPct val="130000"/>
              </a:lnSpc>
              <a:buFont typeface="Arial" panose="020B0604020202020204" pitchFamily="34" charset="0"/>
              <a:buChar char="•"/>
            </a:pPr>
            <a:endParaRPr lang="zh-CN" alt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983237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p:txBody>
          <a:bodyPr/>
          <a:lstStyle/>
          <a:p>
            <a:r>
              <a:rPr lang="en-US" dirty="0">
                <a:solidFill>
                  <a:schemeClr val="bg1">
                    <a:lumMod val="50000"/>
                  </a:schemeClr>
                </a:solidFill>
                <a:sym typeface="Huawei Sans" panose="020C0503030203020204" pitchFamily="34" charset="0"/>
              </a:rPr>
              <a:t>MP-BGP</a:t>
            </a:r>
          </a:p>
          <a:p>
            <a:r>
              <a:rPr lang="en-US" b="1" dirty="0">
                <a:sym typeface="Huawei Sans" panose="020C0503030203020204" pitchFamily="34" charset="0"/>
              </a:rPr>
              <a:t>EVPN</a:t>
            </a:r>
          </a:p>
          <a:p>
            <a:pPr lvl="1"/>
            <a:r>
              <a:rPr lang="en-US" dirty="0">
                <a:solidFill>
                  <a:schemeClr val="bg1">
                    <a:lumMod val="50000"/>
                  </a:schemeClr>
                </a:solidFill>
                <a:sym typeface="Huawei Sans" panose="020C0503030203020204" pitchFamily="34" charset="0"/>
              </a:rPr>
              <a:t>EVPN Overview</a:t>
            </a:r>
          </a:p>
          <a:p>
            <a:pPr lvl="1">
              <a:buSzPct val="60000"/>
              <a:buFont typeface="Wingdings" panose="05000000000000000000" pitchFamily="2" charset="2"/>
              <a:buChar char="n"/>
            </a:pPr>
            <a:r>
              <a:rPr lang="en-US" dirty="0">
                <a:sym typeface="Huawei Sans" panose="020C0503030203020204" pitchFamily="34" charset="0"/>
              </a:rPr>
              <a:t>Common EVPN Routes</a:t>
            </a:r>
          </a:p>
          <a:p>
            <a:pPr lvl="1"/>
            <a:r>
              <a:rPr lang="en-US" dirty="0">
                <a:solidFill>
                  <a:schemeClr val="bg1">
                    <a:lumMod val="50000"/>
                  </a:schemeClr>
                </a:solidFill>
                <a:sym typeface="Huawei Sans" panose="020C0503030203020204" pitchFamily="34" charset="0"/>
              </a:rPr>
              <a:t>Typical EVPN Usage Scenarios</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359778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F4EBE-22CB-4267-8CE3-AF9B28B7B267}"/>
              </a:ext>
            </a:extLst>
          </p:cNvPr>
          <p:cNvSpPr>
            <a:spLocks noGrp="1"/>
          </p:cNvSpPr>
          <p:nvPr>
            <p:ph type="title"/>
          </p:nvPr>
        </p:nvSpPr>
        <p:spPr bwMode="gray"/>
        <p:txBody>
          <a:bodyPr/>
          <a:lstStyle/>
          <a:p>
            <a:r>
              <a:rPr lang="en-US">
                <a:sym typeface="Huawei Sans" panose="020C0503030203020204" pitchFamily="34" charset="0"/>
              </a:rPr>
              <a:t>EVPN NLRI</a:t>
            </a:r>
          </a:p>
        </p:txBody>
      </p:sp>
      <p:sp>
        <p:nvSpPr>
          <p:cNvPr id="4" name="文本占位符 3"/>
          <p:cNvSpPr>
            <a:spLocks noGrp="1"/>
          </p:cNvSpPr>
          <p:nvPr>
            <p:ph type="body" sz="quarter" idx="10"/>
          </p:nvPr>
        </p:nvSpPr>
        <p:spPr bwMode="gray"/>
        <p:txBody>
          <a:bodyPr/>
          <a:lstStyle/>
          <a:p>
            <a:r>
              <a:rPr lang="en-US" altLang="zh-CN" sz="2000" dirty="0">
                <a:sym typeface="Huawei Sans" panose="020C0503030203020204" pitchFamily="34" charset="0"/>
              </a:rPr>
              <a:t>EVPN defines a new type of BGP NLRI, known as EVPN NLRI, to carry all EVPN routes.</a:t>
            </a:r>
          </a:p>
          <a:p>
            <a:r>
              <a:rPr lang="en-US" altLang="zh-CN" sz="2000" dirty="0">
                <a:sym typeface="Huawei Sans" panose="020C0503030203020204" pitchFamily="34" charset="0"/>
              </a:rPr>
              <a:t>EVPN NLRI is a new extension to MP-BGP. It is included in MP_REACH_NLRI. For the EVPN NLRI, the AFI is 25 and the SAFI is 70.</a:t>
            </a:r>
          </a:p>
          <a:p>
            <a:endParaRPr lang="en-US" altLang="zh-CN" sz="2000" dirty="0">
              <a:sym typeface="Huawei Sans" panose="020C0503030203020204" pitchFamily="34" charset="0"/>
            </a:endParaRPr>
          </a:p>
          <a:p>
            <a:endParaRPr lang="zh-CN" altLang="en-US" sz="2000" dirty="0"/>
          </a:p>
        </p:txBody>
      </p:sp>
      <p:graphicFrame>
        <p:nvGraphicFramePr>
          <p:cNvPr id="14" name="表格 13">
            <a:extLst>
              <a:ext uri="{FF2B5EF4-FFF2-40B4-BE49-F238E27FC236}">
                <a16:creationId xmlns:a16="http://schemas.microsoft.com/office/drawing/2014/main" id="{5697456D-CA46-4321-AA2E-9F744EED17AB}"/>
              </a:ext>
            </a:extLst>
          </p:cNvPr>
          <p:cNvGraphicFramePr>
            <a:graphicFrameLocks noGrp="1"/>
          </p:cNvGraphicFramePr>
          <p:nvPr/>
        </p:nvGraphicFramePr>
        <p:xfrm>
          <a:off x="1030443" y="3752424"/>
          <a:ext cx="4760761" cy="1920216"/>
        </p:xfrm>
        <a:graphic>
          <a:graphicData uri="http://schemas.openxmlformats.org/drawingml/2006/table">
            <a:tbl>
              <a:tblPr firstRow="1" bandRow="1">
                <a:tableStyleId>{5940675A-B579-460E-94D1-54222C63F5DA}</a:tableStyleId>
              </a:tblPr>
              <a:tblGrid>
                <a:gridCol w="4760761">
                  <a:extLst>
                    <a:ext uri="{9D8B030D-6E8A-4147-A177-3AD203B41FA5}">
                      <a16:colId xmlns:a16="http://schemas.microsoft.com/office/drawing/2014/main" val="20000"/>
                    </a:ext>
                  </a:extLst>
                </a:gridCol>
              </a:tblGrid>
              <a:tr h="320036">
                <a:tc>
                  <a:txBody>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Address Family Identifier (2 octets)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320036">
                <a:tc>
                  <a:txBody>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Subsequent Address Family Identifier (1 octet)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1"/>
                  </a:ext>
                </a:extLst>
              </a:tr>
              <a:tr h="320036">
                <a:tc>
                  <a:txBody>
                    <a:body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Length of Next Hop Network Address (1 octet)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2"/>
                  </a:ext>
                </a:extLst>
              </a:tr>
              <a:tr h="320036">
                <a:tc>
                  <a:txBody>
                    <a:body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Network Address of Next Hop (variable)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7"/>
                  </a:ext>
                </a:extLst>
              </a:tr>
              <a:tr h="320036">
                <a:tc>
                  <a:txBody>
                    <a:body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Reserved (1 octet)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496108756"/>
                  </a:ext>
                </a:extLst>
              </a:tr>
              <a:tr h="320036">
                <a:tc>
                  <a:txBody>
                    <a:bodyPr/>
                    <a:lstStyle/>
                    <a:p>
                      <a:r>
                        <a:rPr lang="en-US" sz="1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Network Layer Reachability Information (variable)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7735583"/>
                  </a:ext>
                </a:extLst>
              </a:tr>
            </a:tbl>
          </a:graphicData>
        </a:graphic>
      </p:graphicFrame>
      <p:graphicFrame>
        <p:nvGraphicFramePr>
          <p:cNvPr id="15" name="表格 14">
            <a:extLst>
              <a:ext uri="{FF2B5EF4-FFF2-40B4-BE49-F238E27FC236}">
                <a16:creationId xmlns:a16="http://schemas.microsoft.com/office/drawing/2014/main" id="{A0A7BFB1-F634-4AAE-AED4-903A2F9EC0E1}"/>
              </a:ext>
            </a:extLst>
          </p:cNvPr>
          <p:cNvGraphicFramePr>
            <a:graphicFrameLocks noGrp="1"/>
          </p:cNvGraphicFramePr>
          <p:nvPr>
            <p:extLst>
              <p:ext uri="{D42A27DB-BD31-4B8C-83A1-F6EECF244321}">
                <p14:modId xmlns:p14="http://schemas.microsoft.com/office/powerpoint/2010/main" val="410100383"/>
              </p:ext>
            </p:extLst>
          </p:nvPr>
        </p:nvGraphicFramePr>
        <p:xfrm>
          <a:off x="6162728" y="3764456"/>
          <a:ext cx="3937243" cy="1922400"/>
        </p:xfrm>
        <a:graphic>
          <a:graphicData uri="http://schemas.openxmlformats.org/drawingml/2006/table">
            <a:tbl>
              <a:tblPr>
                <a:tableStyleId>{5940675A-B579-460E-94D1-54222C63F5DA}</a:tableStyleId>
              </a:tblPr>
              <a:tblGrid>
                <a:gridCol w="3937243">
                  <a:extLst>
                    <a:ext uri="{9D8B030D-6E8A-4147-A177-3AD203B41FA5}">
                      <a16:colId xmlns:a16="http://schemas.microsoft.com/office/drawing/2014/main" val="20000"/>
                    </a:ext>
                  </a:extLst>
                </a:gridCol>
              </a:tblGrid>
              <a:tr h="320400">
                <a:tc>
                  <a:txBody>
                    <a:bodyPr/>
                    <a:lstStyle/>
                    <a:p>
                      <a:pPr marL="72000"/>
                      <a:r>
                        <a:rPr lang="en-US" sz="1400" b="1">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AFI: 25</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320400">
                <a:tc>
                  <a:txBody>
                    <a:bodyPr/>
                    <a:lstStyle/>
                    <a:p>
                      <a:pPr marL="72000"/>
                      <a:r>
                        <a:rPr lang="en-US" sz="1400" b="1">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SAFI: 70</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0400">
                <a:tc>
                  <a:txBody>
                    <a:bodyPr/>
                    <a:lstStyle/>
                    <a:p>
                      <a:pPr marL="72000"/>
                      <a:r>
                        <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Length of a next-hop IP address.</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0400">
                <a:tc>
                  <a:txBody>
                    <a:bodyPr/>
                    <a:lstStyle/>
                    <a:p>
                      <a:pPr marL="72000"/>
                      <a:r>
                        <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Next-hop IP address in an EVPN route.</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0400">
                <a:tc>
                  <a:txBody>
                    <a:bodyPr/>
                    <a:lstStyle/>
                    <a:p>
                      <a:pPr marL="72000"/>
                      <a:r>
                        <a:rPr lang="en-US" sz="14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All 0s.</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46750753"/>
                  </a:ext>
                </a:extLst>
              </a:tr>
              <a:tr h="320400">
                <a:tc>
                  <a:txBody>
                    <a:bodyPr/>
                    <a:lstStyle/>
                    <a:p>
                      <a:pPr marL="72000"/>
                      <a:r>
                        <a:rPr lang="en-US" sz="14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EVPN NLRI</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54981830"/>
                  </a:ext>
                </a:extLst>
              </a:tr>
            </a:tbl>
          </a:graphicData>
        </a:graphic>
      </p:graphicFrame>
      <p:sp>
        <p:nvSpPr>
          <p:cNvPr id="16" name="矩形 15">
            <a:extLst>
              <a:ext uri="{FF2B5EF4-FFF2-40B4-BE49-F238E27FC236}">
                <a16:creationId xmlns:a16="http://schemas.microsoft.com/office/drawing/2014/main" id="{38EA5279-6EFB-456C-BBAF-0ECD5727A1AC}"/>
              </a:ext>
            </a:extLst>
          </p:cNvPr>
          <p:cNvSpPr/>
          <p:nvPr/>
        </p:nvSpPr>
        <p:spPr bwMode="gray">
          <a:xfrm>
            <a:off x="1932289" y="3319119"/>
            <a:ext cx="2725575" cy="338554"/>
          </a:xfrm>
          <a:prstGeom prst="rect">
            <a:avLst/>
          </a:prstGeom>
        </p:spPr>
        <p:txBody>
          <a:bodyPr wrap="square">
            <a:noAutofit/>
          </a:bodyPr>
          <a:lstStyle/>
          <a:p>
            <a:pPr algn="ct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MP_REACH_NLRI format </a:t>
            </a:r>
          </a:p>
        </p:txBody>
      </p:sp>
      <p:sp>
        <p:nvSpPr>
          <p:cNvPr id="17" name="矩形 16">
            <a:extLst>
              <a:ext uri="{FF2B5EF4-FFF2-40B4-BE49-F238E27FC236}">
                <a16:creationId xmlns:a16="http://schemas.microsoft.com/office/drawing/2014/main" id="{A9DB6778-EFF4-4753-AD58-084476D4E4E1}"/>
              </a:ext>
            </a:extLst>
          </p:cNvPr>
          <p:cNvSpPr/>
          <p:nvPr/>
        </p:nvSpPr>
        <p:spPr bwMode="gray">
          <a:xfrm>
            <a:off x="6247686" y="3319119"/>
            <a:ext cx="3569314" cy="338554"/>
          </a:xfrm>
          <a:prstGeom prst="rect">
            <a:avLst/>
          </a:prstGeom>
        </p:spPr>
        <p:txBody>
          <a:bodyPr wrap="square">
            <a:noAutofit/>
          </a:bodyPr>
          <a:lstStyle/>
          <a:p>
            <a:pPr algn="ctr"/>
            <a:r>
              <a:rPr lang="en-US"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MP_REACH_NLRI of BGP EVPN</a:t>
            </a:r>
          </a:p>
        </p:txBody>
      </p:sp>
    </p:spTree>
    <p:extLst>
      <p:ext uri="{BB962C8B-B14F-4D97-AF65-F5344CB8AC3E}">
        <p14:creationId xmlns:p14="http://schemas.microsoft.com/office/powerpoint/2010/main" val="449846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F4EBE-22CB-4267-8CE3-AF9B28B7B267}"/>
              </a:ext>
            </a:extLst>
          </p:cNvPr>
          <p:cNvSpPr>
            <a:spLocks noGrp="1"/>
          </p:cNvSpPr>
          <p:nvPr>
            <p:ph type="title"/>
          </p:nvPr>
        </p:nvSpPr>
        <p:spPr bwMode="gray"/>
        <p:txBody>
          <a:bodyPr/>
          <a:lstStyle/>
          <a:p>
            <a:r>
              <a:rPr lang="en-US">
                <a:sym typeface="Huawei Sans" panose="020C0503030203020204" pitchFamily="34" charset="0"/>
              </a:rPr>
              <a:t>EVPN Route</a:t>
            </a:r>
          </a:p>
        </p:txBody>
      </p:sp>
      <p:sp>
        <p:nvSpPr>
          <p:cNvPr id="14" name="文本占位符 13"/>
          <p:cNvSpPr>
            <a:spLocks noGrp="1"/>
          </p:cNvSpPr>
          <p:nvPr>
            <p:ph type="body" sz="quarter" idx="10"/>
          </p:nvPr>
        </p:nvSpPr>
        <p:spPr bwMode="gray"/>
        <p:txBody>
          <a:bodyPr/>
          <a:lstStyle/>
          <a:p>
            <a:r>
              <a:rPr lang="en-US" altLang="zh-CN" sz="2000" dirty="0">
                <a:sym typeface="Huawei Sans" panose="020C0503030203020204" pitchFamily="34" charset="0"/>
              </a:rPr>
              <a:t>The EVPN NLRI format uses the Type-Length-Value (TLV) structure, making packets highly flexible and scalable.</a:t>
            </a:r>
          </a:p>
          <a:p>
            <a:pPr lvl="1"/>
            <a:r>
              <a:rPr lang="en-US" altLang="zh-CN" sz="1800" dirty="0">
                <a:sym typeface="Huawei Sans" panose="020C0503030203020204" pitchFamily="34" charset="0"/>
              </a:rPr>
              <a:t>Route Type field: defines different EVPN routes. RFC 7432 defines four types of routes.</a:t>
            </a:r>
          </a:p>
          <a:p>
            <a:pPr lvl="1"/>
            <a:r>
              <a:rPr lang="en-US" altLang="zh-CN" sz="1800" dirty="0">
                <a:sym typeface="Huawei Sans" panose="020C0503030203020204" pitchFamily="34" charset="0"/>
              </a:rPr>
              <a:t>Length field: defines the length of a field.</a:t>
            </a:r>
          </a:p>
          <a:p>
            <a:pPr lvl="1"/>
            <a:r>
              <a:rPr lang="en-US" altLang="zh-CN" sz="1800" dirty="0">
                <a:sym typeface="Huawei Sans" panose="020C0503030203020204" pitchFamily="34" charset="0"/>
              </a:rPr>
              <a:t>Route Type Specific field: contains fields of a particular route type.</a:t>
            </a:r>
          </a:p>
          <a:p>
            <a:endParaRPr lang="en-US" altLang="zh-CN" sz="2000" dirty="0">
              <a:sym typeface="Huawei Sans" panose="020C0503030203020204" pitchFamily="34" charset="0"/>
            </a:endParaRPr>
          </a:p>
          <a:p>
            <a:endParaRPr lang="zh-CN" altLang="en-US" sz="2000" dirty="0"/>
          </a:p>
        </p:txBody>
      </p:sp>
      <p:sp>
        <p:nvSpPr>
          <p:cNvPr id="4" name="矩形 3">
            <a:extLst>
              <a:ext uri="{FF2B5EF4-FFF2-40B4-BE49-F238E27FC236}">
                <a16:creationId xmlns:a16="http://schemas.microsoft.com/office/drawing/2014/main" id="{D862290C-0B1B-42E1-9BE7-9229CE752ADA}"/>
              </a:ext>
            </a:extLst>
          </p:cNvPr>
          <p:cNvSpPr/>
          <p:nvPr/>
        </p:nvSpPr>
        <p:spPr bwMode="gray">
          <a:xfrm>
            <a:off x="2490268" y="4173916"/>
            <a:ext cx="2380509" cy="381000"/>
          </a:xfrm>
          <a:prstGeom prst="rect">
            <a:avLst/>
          </a:prstGeom>
          <a:solidFill>
            <a:srgbClr val="56C4D2"/>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077923"/>
            <a:r>
              <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Route Type</a:t>
            </a:r>
          </a:p>
        </p:txBody>
      </p:sp>
      <p:sp>
        <p:nvSpPr>
          <p:cNvPr id="5" name="矩形 4">
            <a:extLst>
              <a:ext uri="{FF2B5EF4-FFF2-40B4-BE49-F238E27FC236}">
                <a16:creationId xmlns:a16="http://schemas.microsoft.com/office/drawing/2014/main" id="{466E36A3-069C-47BB-B1A8-721A61B2D191}"/>
              </a:ext>
            </a:extLst>
          </p:cNvPr>
          <p:cNvSpPr/>
          <p:nvPr/>
        </p:nvSpPr>
        <p:spPr bwMode="gray">
          <a:xfrm>
            <a:off x="2490268" y="4591649"/>
            <a:ext cx="2380509" cy="381000"/>
          </a:xfrm>
          <a:prstGeom prst="rect">
            <a:avLst/>
          </a:prstGeom>
          <a:solidFill>
            <a:srgbClr val="56C4D2"/>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077923"/>
            <a:r>
              <a:rPr lang="en-US" sz="1600" b="1">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Length</a:t>
            </a:r>
          </a:p>
        </p:txBody>
      </p:sp>
      <p:sp>
        <p:nvSpPr>
          <p:cNvPr id="6" name="左大括号 5">
            <a:extLst>
              <a:ext uri="{FF2B5EF4-FFF2-40B4-BE49-F238E27FC236}">
                <a16:creationId xmlns:a16="http://schemas.microsoft.com/office/drawing/2014/main" id="{49FA02DF-3D10-48E1-8705-5CFA70C53FB6}"/>
              </a:ext>
            </a:extLst>
          </p:cNvPr>
          <p:cNvSpPr/>
          <p:nvPr/>
        </p:nvSpPr>
        <p:spPr bwMode="gray">
          <a:xfrm>
            <a:off x="5330206" y="3796446"/>
            <a:ext cx="130794" cy="1225922"/>
          </a:xfrm>
          <a:prstGeom prst="leftBrace">
            <a:avLst/>
          </a:prstGeom>
          <a:ln w="28575">
            <a:solidFill>
              <a:srgbClr val="C7000B"/>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a:extLst>
              <a:ext uri="{FF2B5EF4-FFF2-40B4-BE49-F238E27FC236}">
                <a16:creationId xmlns:a16="http://schemas.microsoft.com/office/drawing/2014/main" id="{15219169-34B9-4110-9458-5EDD069424AE}"/>
              </a:ext>
            </a:extLst>
          </p:cNvPr>
          <p:cNvSpPr/>
          <p:nvPr/>
        </p:nvSpPr>
        <p:spPr bwMode="gray">
          <a:xfrm>
            <a:off x="1168400" y="4131467"/>
            <a:ext cx="1238577" cy="419923"/>
          </a:xfrm>
          <a:prstGeom prst="rect">
            <a:avLst/>
          </a:prstGeom>
        </p:spPr>
        <p:txBody>
          <a:bodyPr wrap="square">
            <a:noAutofit/>
          </a:bodyPr>
          <a:lstStyle/>
          <a:p>
            <a:pPr>
              <a:lnSpc>
                <a:spcPct val="150000"/>
              </a:lnSpc>
            </a:pPr>
            <a:r>
              <a:rPr lang="en-US" sz="1600" b="1"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1 byte</a:t>
            </a:r>
          </a:p>
        </p:txBody>
      </p:sp>
      <p:sp>
        <p:nvSpPr>
          <p:cNvPr id="8" name="矩形 7">
            <a:extLst>
              <a:ext uri="{FF2B5EF4-FFF2-40B4-BE49-F238E27FC236}">
                <a16:creationId xmlns:a16="http://schemas.microsoft.com/office/drawing/2014/main" id="{2C1D201E-8CF2-40C7-A89F-723EBDB0A409}"/>
              </a:ext>
            </a:extLst>
          </p:cNvPr>
          <p:cNvSpPr/>
          <p:nvPr/>
        </p:nvSpPr>
        <p:spPr bwMode="gray">
          <a:xfrm>
            <a:off x="1168400" y="4550641"/>
            <a:ext cx="1238577" cy="419923"/>
          </a:xfrm>
          <a:prstGeom prst="rect">
            <a:avLst/>
          </a:prstGeom>
        </p:spPr>
        <p:txBody>
          <a:bodyPr wrap="square">
            <a:noAutofit/>
          </a:bodyPr>
          <a:lstStyle/>
          <a:p>
            <a:pPr>
              <a:lnSpc>
                <a:spcPct val="150000"/>
              </a:lnSpc>
            </a:pPr>
            <a:r>
              <a:rPr lang="en-US" sz="1600" b="1"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1 byte</a:t>
            </a:r>
          </a:p>
        </p:txBody>
      </p:sp>
      <p:sp>
        <p:nvSpPr>
          <p:cNvPr id="9" name="矩形 8">
            <a:extLst>
              <a:ext uri="{FF2B5EF4-FFF2-40B4-BE49-F238E27FC236}">
                <a16:creationId xmlns:a16="http://schemas.microsoft.com/office/drawing/2014/main" id="{7DE0ED83-2555-4DC9-9192-A57363B21880}"/>
              </a:ext>
            </a:extLst>
          </p:cNvPr>
          <p:cNvSpPr/>
          <p:nvPr/>
        </p:nvSpPr>
        <p:spPr bwMode="gray">
          <a:xfrm>
            <a:off x="1168400" y="4955848"/>
            <a:ext cx="1238577" cy="419923"/>
          </a:xfrm>
          <a:prstGeom prst="rect">
            <a:avLst/>
          </a:prstGeom>
        </p:spPr>
        <p:txBody>
          <a:bodyPr wrap="square">
            <a:noAutofit/>
          </a:bodyPr>
          <a:lstStyle/>
          <a:p>
            <a:pPr>
              <a:lnSpc>
                <a:spcPct val="150000"/>
              </a:lnSpc>
            </a:pPr>
            <a:r>
              <a:rPr lang="en-US" sz="1600" b="1">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Variable</a:t>
            </a:r>
          </a:p>
        </p:txBody>
      </p:sp>
      <p:sp>
        <p:nvSpPr>
          <p:cNvPr id="10" name="矩形 9">
            <a:extLst>
              <a:ext uri="{FF2B5EF4-FFF2-40B4-BE49-F238E27FC236}">
                <a16:creationId xmlns:a16="http://schemas.microsoft.com/office/drawing/2014/main" id="{27AF4C64-E095-4FF4-A323-906F8B16269D}"/>
              </a:ext>
            </a:extLst>
          </p:cNvPr>
          <p:cNvSpPr/>
          <p:nvPr/>
        </p:nvSpPr>
        <p:spPr bwMode="gray">
          <a:xfrm>
            <a:off x="5597939" y="3633122"/>
            <a:ext cx="3864595" cy="1527919"/>
          </a:xfrm>
          <a:prstGeom prst="rect">
            <a:avLst/>
          </a:prstGeom>
        </p:spPr>
        <p:txBody>
          <a:bodyPr wrap="square">
            <a:noAutofit/>
          </a:bodyPr>
          <a:lstStyle/>
          <a:p>
            <a:pPr>
              <a:lnSpc>
                <a:spcPct val="150000"/>
              </a:lnSpc>
            </a:pPr>
            <a:r>
              <a:rPr lang="en-US"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1 Ethernet A-D Route</a:t>
            </a:r>
          </a:p>
          <a:p>
            <a:pPr>
              <a:lnSpc>
                <a:spcPct val="150000"/>
              </a:lnSpc>
            </a:pPr>
            <a:r>
              <a:rPr lang="en-US"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2 MAC Advertisement Route</a:t>
            </a:r>
          </a:p>
          <a:p>
            <a:pPr>
              <a:lnSpc>
                <a:spcPct val="150000"/>
              </a:lnSpc>
            </a:pPr>
            <a:r>
              <a:rPr lang="en-US"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3 Inclusive Multicast Route</a:t>
            </a:r>
          </a:p>
          <a:p>
            <a:pPr>
              <a:lnSpc>
                <a:spcPct val="150000"/>
              </a:lnSpc>
            </a:pPr>
            <a:r>
              <a:rPr lang="en-US" sz="1600" b="1" dirty="0">
                <a:solidFill>
                  <a:srgbClr val="C7000B"/>
                </a:solidFill>
                <a:latin typeface="Huawei Sans" panose="020C0503030203020204" pitchFamily="34" charset="0"/>
                <a:ea typeface="方正兰亭黑简体" panose="02000000000000000000" pitchFamily="2" charset="-122"/>
                <a:cs typeface="+mn-ea"/>
                <a:sym typeface="Huawei Sans" panose="020C0503030203020204" pitchFamily="34" charset="0"/>
              </a:rPr>
              <a:t>4 Ethernet Segment Route</a:t>
            </a:r>
          </a:p>
        </p:txBody>
      </p:sp>
      <p:sp>
        <p:nvSpPr>
          <p:cNvPr id="11" name="矩形 10">
            <a:extLst>
              <a:ext uri="{FF2B5EF4-FFF2-40B4-BE49-F238E27FC236}">
                <a16:creationId xmlns:a16="http://schemas.microsoft.com/office/drawing/2014/main" id="{13F35F2C-FFDA-4E0F-A96B-C868447B2DDF}"/>
              </a:ext>
            </a:extLst>
          </p:cNvPr>
          <p:cNvSpPr/>
          <p:nvPr/>
        </p:nvSpPr>
        <p:spPr bwMode="gray">
          <a:xfrm>
            <a:off x="2490268" y="5009382"/>
            <a:ext cx="2380509" cy="381000"/>
          </a:xfrm>
          <a:prstGeom prst="rect">
            <a:avLst/>
          </a:prstGeom>
          <a:solidFill>
            <a:srgbClr val="56C4D2"/>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077923"/>
            <a:r>
              <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Route </a:t>
            </a:r>
            <a:r>
              <a:rPr lang="en-US" altLang="zh-CN"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sz="1600" b="1"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rPr>
              <a:t>ype Specific</a:t>
            </a:r>
          </a:p>
        </p:txBody>
      </p:sp>
      <p:sp>
        <p:nvSpPr>
          <p:cNvPr id="12" name="矩形 11">
            <a:extLst>
              <a:ext uri="{FF2B5EF4-FFF2-40B4-BE49-F238E27FC236}">
                <a16:creationId xmlns:a16="http://schemas.microsoft.com/office/drawing/2014/main" id="{9E30ADED-6DD6-4E07-B586-C3429E860A9A}"/>
              </a:ext>
            </a:extLst>
          </p:cNvPr>
          <p:cNvSpPr/>
          <p:nvPr/>
        </p:nvSpPr>
        <p:spPr bwMode="gray">
          <a:xfrm>
            <a:off x="2804593" y="5507398"/>
            <a:ext cx="1929332" cy="423899"/>
          </a:xfrm>
          <a:prstGeom prst="rect">
            <a:avLst/>
          </a:prstGeom>
        </p:spPr>
        <p:txBody>
          <a:bodyPr wrap="square">
            <a:noAutofit/>
          </a:bodyPr>
          <a:lstStyle/>
          <a:p>
            <a:pPr>
              <a:lnSpc>
                <a:spcPct val="150000"/>
              </a:lnSpc>
            </a:pPr>
            <a:r>
              <a:rPr lang="en-US" sz="1600">
                <a:latin typeface="Huawei Sans" panose="020C0503030203020204" pitchFamily="34" charset="0"/>
                <a:ea typeface="方正兰亭黑简体" panose="02000000000000000000" pitchFamily="2" charset="-122"/>
                <a:cs typeface="+mn-ea"/>
                <a:sym typeface="Huawei Sans" panose="020C0503030203020204" pitchFamily="34" charset="0"/>
              </a:rPr>
              <a:t>EVPN NLRI format</a:t>
            </a:r>
          </a:p>
        </p:txBody>
      </p:sp>
      <p:sp>
        <p:nvSpPr>
          <p:cNvPr id="13" name="矩形 12">
            <a:extLst>
              <a:ext uri="{FF2B5EF4-FFF2-40B4-BE49-F238E27FC236}">
                <a16:creationId xmlns:a16="http://schemas.microsoft.com/office/drawing/2014/main" id="{76425465-15D4-4A03-9098-28A70346A962}"/>
              </a:ext>
            </a:extLst>
          </p:cNvPr>
          <p:cNvSpPr/>
          <p:nvPr/>
        </p:nvSpPr>
        <p:spPr bwMode="gray">
          <a:xfrm>
            <a:off x="5597939" y="5411380"/>
            <a:ext cx="6091732" cy="423899"/>
          </a:xfrm>
          <a:prstGeom prst="rect">
            <a:avLst/>
          </a:prstGeom>
        </p:spPr>
        <p:txBody>
          <a:bodyPr wrap="square">
            <a:noAutofit/>
          </a:bodyPr>
          <a:lstStyle/>
          <a:p>
            <a:pPr>
              <a:lnSpc>
                <a:spcPct val="150000"/>
              </a:lnSpc>
            </a:pPr>
            <a:r>
              <a:rPr lang="en-US" sz="1600" dirty="0">
                <a:latin typeface="Huawei Sans" panose="020C0503030203020204" pitchFamily="34" charset="0"/>
                <a:ea typeface="方正兰亭黑简体" panose="02000000000000000000" pitchFamily="2" charset="-122"/>
                <a:cs typeface="+mn-ea"/>
                <a:sym typeface="Huawei Sans" panose="020C0503030203020204" pitchFamily="34" charset="0"/>
              </a:rPr>
              <a:t>Four common EVPN routes defined in the Route Type field</a:t>
            </a:r>
          </a:p>
        </p:txBody>
      </p:sp>
    </p:spTree>
    <p:extLst>
      <p:ext uri="{BB962C8B-B14F-4D97-AF65-F5344CB8AC3E}">
        <p14:creationId xmlns:p14="http://schemas.microsoft.com/office/powerpoint/2010/main" val="228636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F4EBE-22CB-4267-8CE3-AF9B28B7B267}"/>
              </a:ext>
            </a:extLst>
          </p:cNvPr>
          <p:cNvSpPr>
            <a:spLocks noGrp="1"/>
          </p:cNvSpPr>
          <p:nvPr>
            <p:ph type="title"/>
          </p:nvPr>
        </p:nvSpPr>
        <p:spPr bwMode="gray"/>
        <p:txBody>
          <a:bodyPr/>
          <a:lstStyle/>
          <a:p>
            <a:r>
              <a:rPr lang="en-US">
                <a:sym typeface="Huawei Sans" panose="020C0503030203020204" pitchFamily="34" charset="0"/>
              </a:rPr>
              <a:t>More Types of EVPN Routes and Their Functions</a:t>
            </a:r>
            <a:endParaRPr lang="en-US" dirty="0">
              <a:sym typeface="Huawei Sans" panose="020C0503030203020204" pitchFamily="34" charset="0"/>
            </a:endParaRPr>
          </a:p>
        </p:txBody>
      </p:sp>
      <p:sp>
        <p:nvSpPr>
          <p:cNvPr id="6" name="文本占位符 5"/>
          <p:cNvSpPr>
            <a:spLocks noGrp="1"/>
          </p:cNvSpPr>
          <p:nvPr>
            <p:ph type="body" sz="quarter" idx="10"/>
          </p:nvPr>
        </p:nvSpPr>
        <p:spPr bwMode="gray"/>
        <p:txBody>
          <a:bodyPr/>
          <a:lstStyle/>
          <a:p>
            <a:pPr marL="0" indent="0">
              <a:buNone/>
            </a:pPr>
            <a:r>
              <a:rPr lang="en-US" altLang="zh-CN" sz="2000" dirty="0">
                <a:sym typeface="Huawei Sans" panose="020C0503030203020204" pitchFamily="34" charset="0"/>
              </a:rPr>
              <a:t>EVPN is not limited to L2VPN applications. With the increase of EVPN route types, more applications, such as L3VPN, are supported.</a:t>
            </a:r>
          </a:p>
          <a:p>
            <a:endParaRPr lang="zh-CN" altLang="en-US" sz="2000" dirty="0"/>
          </a:p>
        </p:txBody>
      </p:sp>
      <p:sp>
        <p:nvSpPr>
          <p:cNvPr id="3" name="文本占位符 2">
            <a:extLst>
              <a:ext uri="{FF2B5EF4-FFF2-40B4-BE49-F238E27FC236}">
                <a16:creationId xmlns:a16="http://schemas.microsoft.com/office/drawing/2014/main" id="{55B7043F-1544-419B-885C-5B7375A5B42B}"/>
              </a:ext>
            </a:extLst>
          </p:cNvPr>
          <p:cNvSpPr txBox="1">
            <a:spLocks/>
          </p:cNvSpPr>
          <p:nvPr/>
        </p:nvSpPr>
        <p:spPr bwMode="gray">
          <a:xfrm>
            <a:off x="468317" y="1233488"/>
            <a:ext cx="11276183" cy="929420"/>
          </a:xfrm>
          <a:prstGeom prst="rect">
            <a:avLst/>
          </a:prstGeom>
        </p:spPr>
        <p:txBody>
          <a:bodyPr wrap="square">
            <a:noAutofit/>
          </a:bodyPr>
          <a:lstStyle>
            <a:lvl1pPr marL="302279" indent="-302279" algn="l" defTabSz="914034" rtl="0" eaLnBrk="1" latinLnBrk="0" hangingPunct="1">
              <a:lnSpc>
                <a:spcPct val="140000"/>
              </a:lnSpc>
              <a:spcBef>
                <a:spcPts val="792"/>
              </a:spcBef>
              <a:buFont typeface="Arial" panose="020B0604020202020204" pitchFamily="34" charset="0"/>
              <a:buChar char="•"/>
              <a:defRPr sz="2199" kern="1200">
                <a:solidFill>
                  <a:schemeClr val="tx1"/>
                </a:solidFill>
                <a:latin typeface="+mn-lt"/>
                <a:ea typeface="+mn-ea"/>
                <a:cs typeface="+mn-cs"/>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endParaRPr 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 name="表格 4">
            <a:extLst>
              <a:ext uri="{FF2B5EF4-FFF2-40B4-BE49-F238E27FC236}">
                <a16:creationId xmlns:a16="http://schemas.microsoft.com/office/drawing/2014/main" id="{0E5D2CC5-E9C5-42E8-928A-9883C82BA869}"/>
              </a:ext>
            </a:extLst>
          </p:cNvPr>
          <p:cNvGraphicFramePr>
            <a:graphicFrameLocks noGrp="1"/>
          </p:cNvGraphicFramePr>
          <p:nvPr>
            <p:extLst>
              <p:ext uri="{D42A27DB-BD31-4B8C-83A1-F6EECF244321}">
                <p14:modId xmlns:p14="http://schemas.microsoft.com/office/powerpoint/2010/main" val="2427888605"/>
              </p:ext>
            </p:extLst>
          </p:nvPr>
        </p:nvGraphicFramePr>
        <p:xfrm>
          <a:off x="868043" y="2137914"/>
          <a:ext cx="10342437" cy="3958740"/>
        </p:xfrm>
        <a:graphic>
          <a:graphicData uri="http://schemas.openxmlformats.org/drawingml/2006/table">
            <a:tbl>
              <a:tblPr>
                <a:tableStyleId>{5C22544A-7EE6-4342-B048-85BDC9FD1C3A}</a:tableStyleId>
              </a:tblPr>
              <a:tblGrid>
                <a:gridCol w="3748819">
                  <a:extLst>
                    <a:ext uri="{9D8B030D-6E8A-4147-A177-3AD203B41FA5}">
                      <a16:colId xmlns:a16="http://schemas.microsoft.com/office/drawing/2014/main" val="20000"/>
                    </a:ext>
                  </a:extLst>
                </a:gridCol>
                <a:gridCol w="4048981">
                  <a:extLst>
                    <a:ext uri="{9D8B030D-6E8A-4147-A177-3AD203B41FA5}">
                      <a16:colId xmlns:a16="http://schemas.microsoft.com/office/drawing/2014/main" val="20001"/>
                    </a:ext>
                  </a:extLst>
                </a:gridCol>
                <a:gridCol w="2544637">
                  <a:extLst>
                    <a:ext uri="{9D8B030D-6E8A-4147-A177-3AD203B41FA5}">
                      <a16:colId xmlns:a16="http://schemas.microsoft.com/office/drawing/2014/main" val="20002"/>
                    </a:ext>
                  </a:extLst>
                </a:gridCol>
              </a:tblGrid>
              <a:tr h="422992">
                <a:tc>
                  <a:txBody>
                    <a:bodyPr/>
                    <a:lstStyle/>
                    <a:p>
                      <a:pPr algn="ctr" fontAlgn="ctr">
                        <a:lnSpc>
                          <a:spcPct val="100000"/>
                        </a:lnSpc>
                      </a:pPr>
                      <a:r>
                        <a:rPr lang="en-US" sz="1400" b="1" u="none" strike="noStrike"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Type of Route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lnSpc>
                          <a:spcPct val="100000"/>
                        </a:lnSpc>
                      </a:pPr>
                      <a:r>
                        <a:rPr lang="en-US" sz="1400" b="1" u="none" strike="noStrike"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lnSpc>
                          <a:spcPct val="100000"/>
                        </a:lnSpc>
                      </a:pPr>
                      <a:r>
                        <a:rPr lang="en-US" sz="1400" b="1" u="none" strike="noStrike" dirty="0">
                          <a:solidFill>
                            <a:sysClr val="windowText" lastClr="000000"/>
                          </a:solidFill>
                          <a:latin typeface="Huawei Sans" panose="020C0503030203020204" pitchFamily="34" charset="0"/>
                          <a:ea typeface="方正兰亭黑简体" panose="02000000000000000000" pitchFamily="2" charset="-122"/>
                          <a:sym typeface="Huawei Sans" panose="020C0503030203020204" pitchFamily="34" charset="0"/>
                        </a:rPr>
                        <a:t>RFC</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07287">
                <a:tc>
                  <a:txBody>
                    <a:bodyPr/>
                    <a:lstStyle/>
                    <a:p>
                      <a:pPr marL="72000" algn="l" fontAlgn="ctr">
                        <a:lnSpc>
                          <a:spcPct val="100000"/>
                        </a:lnSpc>
                      </a:pPr>
                      <a:r>
                        <a:rPr lang="en-US" sz="1400" b="0" u="none" strike="noStrike"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(Type 1) Ethernet A-D Route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2000" algn="l" fontAlgn="ctr">
                        <a:lnSpc>
                          <a:spcPct val="100000"/>
                        </a:lnSpc>
                      </a:pPr>
                      <a:r>
                        <a:rPr lang="en-US" sz="1400" u="none" strike="noStrike"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Aliasing </a:t>
                      </a:r>
                      <a:br>
                        <a:rPr lang="en-US" sz="1400" u="none" strike="noStrike"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br>
                      <a:r>
                        <a:rPr lang="en-US" sz="1400" u="none" strike="noStrike"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MAC address batch withdraw</a:t>
                      </a:r>
                      <a:br>
                        <a:rPr lang="en-US" sz="1400" u="none" strike="noStrike"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br>
                      <a:r>
                        <a:rPr lang="en-US" sz="1400" u="none" strike="noStrike"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All-active flag</a:t>
                      </a:r>
                    </a:p>
                    <a:p>
                      <a:pPr marL="72000" algn="l" fontAlgn="ctr">
                        <a:lnSpc>
                          <a:spcPct val="100000"/>
                        </a:lnSpc>
                      </a:pPr>
                      <a:r>
                        <a:rPr lang="en-US" sz="1400" u="none" strike="noStrike"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ESI label advertisement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72000" algn="ctr" fontAlgn="ctr">
                        <a:lnSpc>
                          <a:spcPct val="100000"/>
                        </a:lnSpc>
                      </a:pPr>
                      <a:r>
                        <a:rPr lang="en-US" sz="1400" b="0" i="0" u="none" strike="noStrike"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RFC 7432</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33143">
                <a:tc>
                  <a:txBody>
                    <a:bodyPr/>
                    <a:lstStyle/>
                    <a:p>
                      <a:pPr marL="72000" algn="l" fontAlgn="ctr">
                        <a:lnSpc>
                          <a:spcPct val="100000"/>
                        </a:lnSpc>
                      </a:pPr>
                      <a:r>
                        <a:rPr lang="en-US" sz="1400" b="0" u="none" strike="noStrike">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(Type 2) MAC/IP Advertisement Route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2000" algn="l" fontAlgn="ctr">
                        <a:lnSpc>
                          <a:spcPct val="100000"/>
                        </a:lnSpc>
                      </a:pPr>
                      <a:r>
                        <a:rPr lang="en-US" sz="1400" u="none" strike="noStrike">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MAC address learning notification </a:t>
                      </a:r>
                      <a:br>
                        <a:rPr lang="en-US" sz="1400" u="none" strike="noStrike">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br>
                      <a:r>
                        <a:rPr lang="en-US" sz="1400" u="none" strike="noStrike">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MAC/IP binding</a:t>
                      </a:r>
                      <a:br>
                        <a:rPr lang="en-US" sz="1400" u="none" strike="noStrike">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br>
                      <a:r>
                        <a:rPr lang="en-US" sz="1400" u="none" strike="noStrike">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MAC mobility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72000" algn="l" rtl="0" fontAlgn="ctr">
                        <a:lnSpc>
                          <a:spcPct val="130000"/>
                        </a:lnSpc>
                      </a:pPr>
                      <a:endParaRPr lang="en-US" sz="1600" b="0" i="0" u="none" strike="noStrike" dirty="0">
                        <a:solidFill>
                          <a:schemeClr val="tx1"/>
                        </a:solidFill>
                        <a:effectLst/>
                        <a:latin typeface="+mn-lt"/>
                        <a:ea typeface="+mn-ea"/>
                      </a:endParaRPr>
                    </a:p>
                  </a:txBody>
                  <a:tcPr marL="9525" marR="9525" marT="9525"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58998">
                <a:tc>
                  <a:txBody>
                    <a:bodyPr/>
                    <a:lstStyle/>
                    <a:p>
                      <a:pPr marL="72000" algn="l" fontAlgn="ctr">
                        <a:lnSpc>
                          <a:spcPct val="100000"/>
                        </a:lnSpc>
                      </a:pPr>
                      <a:r>
                        <a:rPr lang="en-US" sz="1400" b="0" u="none" strike="noStrike">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(Type 3) Inclusive Multicast Route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2000" algn="l" fontAlgn="ctr">
                        <a:lnSpc>
                          <a:spcPct val="100000"/>
                        </a:lnSpc>
                      </a:pPr>
                      <a:r>
                        <a:rPr lang="en-US" sz="1400" u="none" strike="noStrike">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Automatic discovery of multicast tunnel endpoints and multicast types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72000" algn="l" rtl="0" fontAlgn="ctr">
                        <a:lnSpc>
                          <a:spcPct val="130000"/>
                        </a:lnSpc>
                      </a:pPr>
                      <a:endParaRPr lang="en-US" sz="1600" b="0" i="0" u="none" strike="noStrike" dirty="0">
                        <a:solidFill>
                          <a:schemeClr val="tx1"/>
                        </a:solidFill>
                        <a:effectLst/>
                        <a:latin typeface="+mn-lt"/>
                        <a:ea typeface="+mn-ea"/>
                      </a:endParaRPr>
                    </a:p>
                  </a:txBody>
                  <a:tcPr marL="9525" marR="9525" marT="9525"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468702">
                <a:tc>
                  <a:txBody>
                    <a:bodyPr/>
                    <a:lstStyle/>
                    <a:p>
                      <a:pPr marL="72000" algn="l" fontAlgn="ctr">
                        <a:lnSpc>
                          <a:spcPct val="100000"/>
                        </a:lnSpc>
                      </a:pPr>
                      <a:r>
                        <a:rPr lang="en-US" sz="1400" b="0" u="none" strike="noStrike">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(Type 4) Ethernet Segment Route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2000" algn="l" fontAlgn="ctr">
                        <a:lnSpc>
                          <a:spcPct val="100000"/>
                        </a:lnSpc>
                      </a:pPr>
                      <a:r>
                        <a:rPr lang="en-US" sz="1400" b="0" i="0" u="none" strike="noStrike">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Automatic discovery of ES members</a:t>
                      </a:r>
                    </a:p>
                    <a:p>
                      <a:pPr marL="72000" algn="l" fontAlgn="ctr">
                        <a:lnSpc>
                          <a:spcPct val="100000"/>
                        </a:lnSpc>
                      </a:pPr>
                      <a:r>
                        <a:rPr lang="en-US" sz="1400" b="0" i="0" u="none" strike="noStrike">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DF 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72000" algn="l" rtl="0" fontAlgn="ctr">
                        <a:lnSpc>
                          <a:spcPct val="130000"/>
                        </a:lnSpc>
                      </a:pPr>
                      <a:endParaRPr lang="en-US" sz="1600" b="0" i="0" u="none" strike="noStrike" dirty="0">
                        <a:solidFill>
                          <a:schemeClr val="tx1"/>
                        </a:solidFill>
                        <a:effectLst/>
                        <a:latin typeface="+mn-lt"/>
                        <a:ea typeface="+mn-ea"/>
                      </a:endParaRPr>
                    </a:p>
                  </a:txBody>
                  <a:tcPr marL="9525" marR="9525" marT="9525" marB="0" anchor="ctr">
                    <a:lnL w="12700" cap="flat" cmpd="sng" algn="ctr">
                      <a:solidFill>
                        <a:schemeClr val="accent5">
                          <a:lumMod val="75000"/>
                        </a:schemeClr>
                      </a:solidFill>
                      <a:prstDash val="solid"/>
                      <a:round/>
                      <a:headEnd type="none" w="med" len="med"/>
                      <a:tailEnd type="none" w="med" len="med"/>
                    </a:lnL>
                    <a:lnR w="12700" cap="flat" cmpd="sng" algn="ctr">
                      <a:solidFill>
                        <a:schemeClr val="accent5">
                          <a:lumMod val="75000"/>
                        </a:schemeClr>
                      </a:solidFill>
                      <a:prstDash val="solid"/>
                      <a:round/>
                      <a:headEnd type="none" w="med" len="med"/>
                      <a:tailEnd type="none" w="med" len="med"/>
                    </a:lnR>
                    <a:lnT w="12700" cap="flat" cmpd="sng" algn="ctr">
                      <a:solidFill>
                        <a:schemeClr val="accent5">
                          <a:lumMod val="75000"/>
                        </a:schemeClr>
                      </a:solidFill>
                      <a:prstDash val="solid"/>
                      <a:round/>
                      <a:headEnd type="none" w="med" len="med"/>
                      <a:tailEnd type="none" w="med" len="med"/>
                    </a:lnT>
                    <a:lnB w="12700" cap="flat" cmpd="sng" algn="ctr">
                      <a:solidFill>
                        <a:schemeClr val="accent5">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468702">
                <a:tc>
                  <a:txBody>
                    <a:bodyPr/>
                    <a:lstStyle/>
                    <a:p>
                      <a:pPr marL="72000" algn="l" fontAlgn="ctr">
                        <a:lnSpc>
                          <a:spcPct val="100000"/>
                        </a:lnSpc>
                      </a:pPr>
                      <a:r>
                        <a:rPr lang="en-US" sz="1400" b="0" u="none" strike="noStrike"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(Type 5) IP</a:t>
                      </a:r>
                      <a:r>
                        <a:rPr lang="en-US" sz="1400" b="0" u="none" strike="noStrike" baseline="0"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 Prefix </a:t>
                      </a:r>
                      <a:r>
                        <a:rPr lang="en-US" sz="1400" b="0" u="none" strike="noStrike"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Route</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72000" marR="0" lvl="0" indent="0" algn="l" defTabSz="914034" rtl="0" eaLnBrk="1" fontAlgn="ctr" latinLnBrk="0" hangingPunct="1">
                        <a:lnSpc>
                          <a:spcPct val="100000"/>
                        </a:lnSpc>
                        <a:spcBef>
                          <a:spcPts val="0"/>
                        </a:spcBef>
                        <a:spcAft>
                          <a:spcPts val="0"/>
                        </a:spcAft>
                        <a:buClrTx/>
                        <a:buSzTx/>
                        <a:buFontTx/>
                        <a:buNone/>
                        <a:tabLst/>
                        <a:defRPr/>
                      </a:pPr>
                      <a:r>
                        <a:rPr lang="en-US" sz="1400" u="none" strike="noStrike"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IP prefix advertisement (support for L3VPN)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72000" marR="0" lvl="0" indent="0" algn="ctr" defTabSz="914034" rtl="0" eaLnBrk="1" fontAlgn="ctr" latinLnBrk="0" hangingPunct="1">
                        <a:lnSpc>
                          <a:spcPct val="100000"/>
                        </a:lnSpc>
                        <a:spcBef>
                          <a:spcPts val="0"/>
                        </a:spcBef>
                        <a:spcAft>
                          <a:spcPts val="0"/>
                        </a:spcAft>
                        <a:buClrTx/>
                        <a:buSzTx/>
                        <a:buFontTx/>
                        <a:buNone/>
                        <a:tabLst/>
                        <a:defRPr/>
                      </a:pPr>
                      <a:r>
                        <a:rPr lang="en-US" sz="1400" dirty="0">
                          <a:latin typeface="Huawei Sans" panose="020C0503030203020204" pitchFamily="34" charset="0"/>
                          <a:ea typeface="方正兰亭黑简体" panose="02000000000000000000" pitchFamily="2" charset="-122"/>
                          <a:sym typeface="Huawei Sans" panose="020C0503030203020204" pitchFamily="34" charset="0"/>
                        </a:rPr>
                        <a:t>draft-</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ietf</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bess</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a:t>
                      </a:r>
                      <a:r>
                        <a:rPr lang="en-US" sz="1400" dirty="0" err="1">
                          <a:latin typeface="Huawei Sans" panose="020C0503030203020204" pitchFamily="34" charset="0"/>
                          <a:ea typeface="方正兰亭黑简体" panose="02000000000000000000" pitchFamily="2" charset="-122"/>
                          <a:sym typeface="Huawei Sans" panose="020C0503030203020204" pitchFamily="34" charset="0"/>
                        </a:rPr>
                        <a:t>evpn</a:t>
                      </a:r>
                      <a:r>
                        <a:rPr lang="en-US" sz="1400" dirty="0">
                          <a:latin typeface="Huawei Sans" panose="020C0503030203020204" pitchFamily="34" charset="0"/>
                          <a:ea typeface="方正兰亭黑简体" panose="02000000000000000000" pitchFamily="2" charset="-122"/>
                          <a:sym typeface="Huawei Sans" panose="020C0503030203020204" pitchFamily="34" charset="0"/>
                        </a:rPr>
                        <a:t>-prefix-advertisement</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2958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F70C3-2CD7-46CB-8FDF-F267D189D54A}"/>
              </a:ext>
            </a:extLst>
          </p:cNvPr>
          <p:cNvSpPr>
            <a:spLocks noGrp="1"/>
          </p:cNvSpPr>
          <p:nvPr>
            <p:ph type="title"/>
          </p:nvPr>
        </p:nvSpPr>
        <p:spPr bwMode="gray"/>
        <p:txBody>
          <a:bodyPr/>
          <a:lstStyle/>
          <a:p>
            <a:r>
              <a:rPr lang="en-US">
                <a:sym typeface="Huawei Sans" panose="020C0503030203020204" pitchFamily="34" charset="0"/>
              </a:rPr>
              <a:t>EVPN Protocol Standards</a:t>
            </a:r>
          </a:p>
        </p:txBody>
      </p:sp>
      <p:sp>
        <p:nvSpPr>
          <p:cNvPr id="4" name="Rectangle 3">
            <a:extLst>
              <a:ext uri="{FF2B5EF4-FFF2-40B4-BE49-F238E27FC236}">
                <a16:creationId xmlns:a16="http://schemas.microsoft.com/office/drawing/2014/main" id="{DB2F328F-3366-4935-91F9-7724E37A3DDB}"/>
              </a:ext>
            </a:extLst>
          </p:cNvPr>
          <p:cNvSpPr/>
          <p:nvPr/>
        </p:nvSpPr>
        <p:spPr bwMode="gray">
          <a:xfrm>
            <a:off x="537880" y="1418413"/>
            <a:ext cx="11143483" cy="2043591"/>
          </a:xfrm>
          <a:prstGeom prst="rect">
            <a:avLst/>
          </a:prstGeom>
          <a:solidFill>
            <a:schemeClr val="accent2">
              <a:lumMod val="20000"/>
              <a:lumOff val="80000"/>
            </a:schemeClr>
          </a:solidFill>
          <a:ln w="12700" cap="flat" cmpd="sng" algn="ctr">
            <a:solidFill>
              <a:schemeClr val="accent2">
                <a:lumMod val="60000"/>
                <a:lumOff val="40000"/>
              </a:schemeClr>
            </a:solidFill>
            <a:prstDash val="solid"/>
            <a:miter lim="800000"/>
          </a:ln>
          <a:effectLst/>
        </p:spPr>
        <p:txBody>
          <a:bodyPr wrap="square" rtlCol="0" anchor="ctr">
            <a:noAutofit/>
          </a:bodyPr>
          <a:lstStyle/>
          <a:p>
            <a:pPr defTabSz="685617" fontAlgn="auto">
              <a:spcBef>
                <a:spcPts val="0"/>
              </a:spcBef>
              <a:spcAft>
                <a:spcPts val="0"/>
              </a:spcAft>
              <a:defRPr/>
            </a:pPr>
            <a:r>
              <a:rPr lang="en-US"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rPr>
              <a:t>Control plane</a:t>
            </a:r>
          </a:p>
        </p:txBody>
      </p:sp>
      <p:sp>
        <p:nvSpPr>
          <p:cNvPr id="5" name="Rounded Rectangle 5">
            <a:extLst>
              <a:ext uri="{FF2B5EF4-FFF2-40B4-BE49-F238E27FC236}">
                <a16:creationId xmlns:a16="http://schemas.microsoft.com/office/drawing/2014/main" id="{56D2435F-D54D-46F7-BF58-085453250B2E}"/>
              </a:ext>
            </a:extLst>
          </p:cNvPr>
          <p:cNvSpPr/>
          <p:nvPr/>
        </p:nvSpPr>
        <p:spPr bwMode="gray">
          <a:xfrm>
            <a:off x="2075750" y="1681095"/>
            <a:ext cx="2551768" cy="1522675"/>
          </a:xfrm>
          <a:prstGeom prst="roundRect">
            <a:avLst/>
          </a:prstGeom>
          <a:solidFill>
            <a:schemeClr val="bg1"/>
          </a:solidFill>
          <a:ln w="12700" cap="flat" cmpd="sng" algn="ctr">
            <a:solidFill>
              <a:srgbClr val="EC7061"/>
            </a:solidFill>
            <a:prstDash val="solid"/>
            <a:miter lim="800000"/>
          </a:ln>
          <a:effectLst/>
        </p:spPr>
        <p:txBody>
          <a:bodyPr wrap="square" rtlCol="0" anchor="ctr">
            <a:noAutofit/>
          </a:bodyPr>
          <a:lstStyle/>
          <a:p>
            <a:pPr algn="ctr" defTabSz="685617" fontAlgn="auto">
              <a:spcBef>
                <a:spcPts val="0"/>
              </a:spcBef>
              <a:spcAft>
                <a:spcPts val="0"/>
              </a:spcAft>
              <a:defRPr/>
            </a:pPr>
            <a:r>
              <a:rPr lang="en-US" sz="2000" b="1" dirty="0">
                <a:latin typeface="Huawei Sans" panose="020C0503030203020204" pitchFamily="34" charset="0"/>
                <a:ea typeface="方正兰亭黑简体" panose="02000000000000000000" pitchFamily="2" charset="-122"/>
                <a:sym typeface="Huawei Sans" panose="020C0503030203020204" pitchFamily="34" charset="0"/>
              </a:rPr>
              <a:t>RFC 7432</a:t>
            </a:r>
          </a:p>
          <a:p>
            <a:pPr algn="ctr" defTabSz="685617"/>
            <a:r>
              <a:rPr lang="en-US" sz="1200" dirty="0">
                <a:latin typeface="Huawei Sans" panose="020C0503030203020204" pitchFamily="34" charset="0"/>
                <a:ea typeface="方正兰亭黑简体" panose="02000000000000000000" pitchFamily="2" charset="-122"/>
                <a:sym typeface="Huawei Sans" panose="020C0503030203020204" pitchFamily="34" charset="0"/>
              </a:rPr>
              <a:t>BGP MPLS-Based Ethernet VPN</a:t>
            </a:r>
          </a:p>
        </p:txBody>
      </p:sp>
      <p:sp>
        <p:nvSpPr>
          <p:cNvPr id="6" name="Rounded Rectangle 5">
            <a:extLst>
              <a:ext uri="{FF2B5EF4-FFF2-40B4-BE49-F238E27FC236}">
                <a16:creationId xmlns:a16="http://schemas.microsoft.com/office/drawing/2014/main" id="{DFE4E237-3411-4612-B64D-9B6511D22F05}"/>
              </a:ext>
            </a:extLst>
          </p:cNvPr>
          <p:cNvSpPr/>
          <p:nvPr/>
        </p:nvSpPr>
        <p:spPr bwMode="gray">
          <a:xfrm>
            <a:off x="4816753" y="1554104"/>
            <a:ext cx="2854994" cy="714524"/>
          </a:xfrm>
          <a:prstGeom prst="roundRect">
            <a:avLst/>
          </a:prstGeom>
          <a:solidFill>
            <a:schemeClr val="bg1"/>
          </a:solidFill>
          <a:ln w="12700" cap="flat" cmpd="sng" algn="ctr">
            <a:solidFill>
              <a:srgbClr val="EC7061"/>
            </a:solidFill>
            <a:prstDash val="solid"/>
            <a:miter lim="800000"/>
          </a:ln>
          <a:effectLst/>
        </p:spPr>
        <p:txBody>
          <a:bodyPr wrap="square" rtlCol="0" anchor="ctr">
            <a:noAutofit/>
          </a:bodyPr>
          <a:lstStyle/>
          <a:p>
            <a:pPr algn="ctr" defTabSz="685617"/>
            <a:r>
              <a:rPr lang="en-US" sz="2000" b="1" dirty="0">
                <a:latin typeface="Huawei Sans" panose="020C0503030203020204" pitchFamily="34" charset="0"/>
                <a:ea typeface="方正兰亭黑简体" panose="02000000000000000000" pitchFamily="2" charset="-122"/>
                <a:sym typeface="Huawei Sans" panose="020C0503030203020204" pitchFamily="34" charset="0"/>
              </a:rPr>
              <a:t>RFC 8365</a:t>
            </a:r>
          </a:p>
          <a:p>
            <a:pPr algn="ctr" defTabSz="685617"/>
            <a:r>
              <a:rPr lang="en-US" sz="1200" dirty="0">
                <a:latin typeface="Huawei Sans" panose="020C0503030203020204" pitchFamily="34" charset="0"/>
                <a:ea typeface="方正兰亭黑简体" panose="02000000000000000000" pitchFamily="2" charset="-122"/>
                <a:sym typeface="Huawei Sans" panose="020C0503030203020204" pitchFamily="34" charset="0"/>
              </a:rPr>
              <a:t>A Network Virtualization Overlay Solution using EVPN</a:t>
            </a:r>
          </a:p>
        </p:txBody>
      </p:sp>
      <p:sp>
        <p:nvSpPr>
          <p:cNvPr id="7" name="Rounded Rectangle 5">
            <a:extLst>
              <a:ext uri="{FF2B5EF4-FFF2-40B4-BE49-F238E27FC236}">
                <a16:creationId xmlns:a16="http://schemas.microsoft.com/office/drawing/2014/main" id="{FCA9DF02-1D3A-4546-AA32-61EFFC215F65}"/>
              </a:ext>
            </a:extLst>
          </p:cNvPr>
          <p:cNvSpPr/>
          <p:nvPr/>
        </p:nvSpPr>
        <p:spPr bwMode="gray">
          <a:xfrm>
            <a:off x="4816753" y="2332196"/>
            <a:ext cx="2854994" cy="1009283"/>
          </a:xfrm>
          <a:prstGeom prst="roundRect">
            <a:avLst/>
          </a:prstGeom>
          <a:solidFill>
            <a:schemeClr val="bg1"/>
          </a:solidFill>
          <a:ln w="12700" cap="flat" cmpd="sng" algn="ctr">
            <a:solidFill>
              <a:srgbClr val="EC7061"/>
            </a:solidFill>
            <a:prstDash val="solid"/>
            <a:miter lim="800000"/>
          </a:ln>
          <a:effectLst/>
        </p:spPr>
        <p:txBody>
          <a:bodyPr wrap="square" rtlCol="0" anchor="ctr">
            <a:noAutofit/>
          </a:bodyPr>
          <a:lstStyle/>
          <a:p>
            <a:pPr algn="ctr" defTabSz="685617"/>
            <a:r>
              <a:rPr lang="en-US" sz="1400" b="1" dirty="0">
                <a:latin typeface="Huawei Sans" panose="020C0503030203020204" pitchFamily="34" charset="0"/>
                <a:ea typeface="方正兰亭黑简体" panose="02000000000000000000" pitchFamily="2" charset="-122"/>
                <a:sym typeface="Huawei Sans" panose="020C0503030203020204" pitchFamily="34" charset="0"/>
              </a:rPr>
              <a:t>draft-</a:t>
            </a:r>
            <a:r>
              <a:rPr lang="en-US" sz="1400" b="1" dirty="0" err="1">
                <a:latin typeface="Huawei Sans" panose="020C0503030203020204" pitchFamily="34" charset="0"/>
                <a:ea typeface="方正兰亭黑简体" panose="02000000000000000000" pitchFamily="2" charset="-122"/>
                <a:sym typeface="Huawei Sans" panose="020C0503030203020204" pitchFamily="34" charset="0"/>
              </a:rPr>
              <a:t>ietf</a:t>
            </a: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a:t>
            </a:r>
            <a:r>
              <a:rPr lang="en-US" sz="1400" b="1" dirty="0" err="1">
                <a:latin typeface="Huawei Sans" panose="020C0503030203020204" pitchFamily="34" charset="0"/>
                <a:ea typeface="方正兰亭黑简体" panose="02000000000000000000" pitchFamily="2" charset="-122"/>
                <a:sym typeface="Huawei Sans" panose="020C0503030203020204" pitchFamily="34" charset="0"/>
              </a:rPr>
              <a:t>bess</a:t>
            </a: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a:t>
            </a:r>
            <a:r>
              <a:rPr lang="en-US" sz="1400" b="1" dirty="0" err="1">
                <a:latin typeface="Huawei Sans" panose="020C0503030203020204" pitchFamily="34" charset="0"/>
                <a:ea typeface="方正兰亭黑简体" panose="02000000000000000000" pitchFamily="2" charset="-122"/>
                <a:sym typeface="Huawei Sans" panose="020C0503030203020204" pitchFamily="34" charset="0"/>
              </a:rPr>
              <a:t>evpn</a:t>
            </a:r>
            <a:r>
              <a:rPr lang="en-US" sz="1400" b="1" dirty="0">
                <a:latin typeface="Huawei Sans" panose="020C0503030203020204" pitchFamily="34" charset="0"/>
                <a:ea typeface="方正兰亭黑简体" panose="02000000000000000000" pitchFamily="2" charset="-122"/>
                <a:sym typeface="Huawei Sans" panose="020C0503030203020204" pitchFamily="34" charset="0"/>
              </a:rPr>
              <a:t>-inter-subnet-forwarding</a:t>
            </a:r>
          </a:p>
          <a:p>
            <a:pPr algn="ctr" defTabSz="685617"/>
            <a:r>
              <a:rPr lang="en-US" sz="1200" dirty="0">
                <a:latin typeface="Huawei Sans" panose="020C0503030203020204" pitchFamily="34" charset="0"/>
                <a:ea typeface="方正兰亭黑简体" panose="02000000000000000000" pitchFamily="2" charset="-122"/>
                <a:sym typeface="Huawei Sans" panose="020C0503030203020204" pitchFamily="34" charset="0"/>
              </a:rPr>
              <a:t>Integrated Routing and Bridging in EVPN</a:t>
            </a:r>
          </a:p>
        </p:txBody>
      </p:sp>
      <p:sp>
        <p:nvSpPr>
          <p:cNvPr id="8" name="Rounded Rectangle 5">
            <a:extLst>
              <a:ext uri="{FF2B5EF4-FFF2-40B4-BE49-F238E27FC236}">
                <a16:creationId xmlns:a16="http://schemas.microsoft.com/office/drawing/2014/main" id="{EC2D662F-C269-4EAD-812B-8A2206E86B32}"/>
              </a:ext>
            </a:extLst>
          </p:cNvPr>
          <p:cNvSpPr/>
          <p:nvPr/>
        </p:nvSpPr>
        <p:spPr bwMode="gray">
          <a:xfrm>
            <a:off x="7815429" y="1547745"/>
            <a:ext cx="1685530" cy="1793734"/>
          </a:xfrm>
          <a:prstGeom prst="roundRect">
            <a:avLst/>
          </a:prstGeom>
          <a:solidFill>
            <a:schemeClr val="bg1"/>
          </a:solidFill>
          <a:ln w="12700" cap="flat" cmpd="sng" algn="ctr">
            <a:solidFill>
              <a:srgbClr val="EC7061"/>
            </a:solidFill>
            <a:prstDash val="solid"/>
            <a:miter lim="800000"/>
          </a:ln>
          <a:effectLst/>
        </p:spPr>
        <p:txBody>
          <a:bodyPr wrap="square" lIns="19050" tIns="19050" rIns="19050" bIns="19050" rtlCol="0" anchor="ctr">
            <a:noAutofit/>
          </a:bodyPr>
          <a:lstStyle/>
          <a:p>
            <a:pPr algn="ctr" defTabSz="685617"/>
            <a:r>
              <a:rPr lang="en-US" sz="1600" b="1" dirty="0">
                <a:latin typeface="Huawei Sans" panose="020C0503030203020204" pitchFamily="34" charset="0"/>
                <a:ea typeface="方正兰亭黑简体" panose="02000000000000000000" pitchFamily="2" charset="-122"/>
                <a:sym typeface="Huawei Sans" panose="020C0503030203020204" pitchFamily="34" charset="0"/>
              </a:rPr>
              <a:t>IP Prefix Advertisement in EVPN</a:t>
            </a:r>
          </a:p>
          <a:p>
            <a:pPr algn="ctr" defTabSz="685617"/>
            <a:r>
              <a:rPr lang="en-US" sz="1200" dirty="0">
                <a:latin typeface="Huawei Sans" panose="020C0503030203020204" pitchFamily="34" charset="0"/>
                <a:ea typeface="方正兰亭黑简体" panose="02000000000000000000" pitchFamily="2" charset="-122"/>
                <a:sym typeface="Huawei Sans" panose="020C0503030203020204" pitchFamily="34" charset="0"/>
              </a:rPr>
              <a:t>draft-</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ietf</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bess</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evpn</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-prefix-advertisement</a:t>
            </a:r>
          </a:p>
        </p:txBody>
      </p:sp>
      <p:sp>
        <p:nvSpPr>
          <p:cNvPr id="10" name="Rectangle 4">
            <a:extLst>
              <a:ext uri="{FF2B5EF4-FFF2-40B4-BE49-F238E27FC236}">
                <a16:creationId xmlns:a16="http://schemas.microsoft.com/office/drawing/2014/main" id="{30EEBF08-2269-4CA4-9AF6-E80CC4829B06}"/>
              </a:ext>
            </a:extLst>
          </p:cNvPr>
          <p:cNvSpPr/>
          <p:nvPr/>
        </p:nvSpPr>
        <p:spPr bwMode="gray">
          <a:xfrm>
            <a:off x="537881" y="3500386"/>
            <a:ext cx="11143484" cy="2043591"/>
          </a:xfrm>
          <a:prstGeom prst="rect">
            <a:avLst/>
          </a:prstGeom>
          <a:solidFill>
            <a:srgbClr val="56C4D2"/>
          </a:solidFill>
          <a:ln w="12700" cap="flat" cmpd="sng" algn="ctr">
            <a:solidFill>
              <a:srgbClr val="56C4D2"/>
            </a:solidFill>
            <a:prstDash val="solid"/>
            <a:miter lim="800000"/>
          </a:ln>
          <a:effectLst/>
        </p:spPr>
        <p:txBody>
          <a:bodyPr wrap="square" rtlCol="0" anchor="ctr">
            <a:noAutofit/>
          </a:bodyPr>
          <a:lstStyle/>
          <a:p>
            <a:pPr defTabSz="685617" fontAlgn="auto">
              <a:spcBef>
                <a:spcPts val="0"/>
              </a:spcBef>
              <a:spcAft>
                <a:spcPts val="0"/>
              </a:spcAft>
              <a:defRPr/>
            </a:pPr>
            <a:r>
              <a:rPr 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 Data plane</a:t>
            </a:r>
          </a:p>
        </p:txBody>
      </p:sp>
      <p:sp>
        <p:nvSpPr>
          <p:cNvPr id="11" name="Rounded Rectangle 6">
            <a:extLst>
              <a:ext uri="{FF2B5EF4-FFF2-40B4-BE49-F238E27FC236}">
                <a16:creationId xmlns:a16="http://schemas.microsoft.com/office/drawing/2014/main" id="{D4C473DB-1F43-4899-A442-984C7B4778DE}"/>
              </a:ext>
            </a:extLst>
          </p:cNvPr>
          <p:cNvSpPr/>
          <p:nvPr/>
        </p:nvSpPr>
        <p:spPr bwMode="gray">
          <a:xfrm>
            <a:off x="7680331" y="3701518"/>
            <a:ext cx="1975563" cy="1351745"/>
          </a:xfrm>
          <a:prstGeom prst="roundRect">
            <a:avLst/>
          </a:prstGeom>
          <a:solidFill>
            <a:schemeClr val="bg1"/>
          </a:solidFill>
          <a:ln w="12700" cap="flat" cmpd="sng" algn="ctr">
            <a:solidFill>
              <a:schemeClr val="accent1"/>
            </a:solidFill>
            <a:prstDash val="solid"/>
            <a:miter lim="800000"/>
          </a:ln>
          <a:effectLst/>
        </p:spPr>
        <p:txBody>
          <a:bodyPr wrap="square" rtlCol="0" anchor="ctr">
            <a:noAutofit/>
          </a:bodyPr>
          <a:lstStyle/>
          <a:p>
            <a:pPr algn="ctr" defTabSz="685617" fontAlgn="auto">
              <a:spcBef>
                <a:spcPts val="0"/>
              </a:spcBef>
              <a:spcAft>
                <a:spcPts val="0"/>
              </a:spcAft>
              <a:defRPr/>
            </a:pPr>
            <a:r>
              <a:rPr lang="en-US" b="1" dirty="0">
                <a:latin typeface="Huawei Sans" panose="020C0503030203020204" pitchFamily="34" charset="0"/>
                <a:ea typeface="方正兰亭黑简体" panose="02000000000000000000" pitchFamily="2" charset="-122"/>
                <a:sym typeface="Huawei Sans" panose="020C0503030203020204" pitchFamily="34" charset="0"/>
              </a:rPr>
              <a:t>RFC 7348</a:t>
            </a:r>
          </a:p>
          <a:p>
            <a:pPr algn="ctr" defTabSz="685617"/>
            <a:r>
              <a:rPr lang="en-US" sz="1200" b="1" dirty="0">
                <a:latin typeface="Huawei Sans" panose="020C0503030203020204" pitchFamily="34" charset="0"/>
                <a:ea typeface="方正兰亭黑简体" panose="02000000000000000000" pitchFamily="2" charset="-122"/>
                <a:sym typeface="Huawei Sans" panose="020C0503030203020204" pitchFamily="34" charset="0"/>
              </a:rPr>
              <a:t>(Virtual </a:t>
            </a:r>
            <a:r>
              <a:rPr lang="en-US" sz="1200" b="1" dirty="0" err="1">
                <a:latin typeface="Huawei Sans" panose="020C0503030203020204" pitchFamily="34" charset="0"/>
                <a:ea typeface="方正兰亭黑简体" panose="02000000000000000000" pitchFamily="2" charset="-122"/>
                <a:sym typeface="Huawei Sans" panose="020C0503030203020204" pitchFamily="34" charset="0"/>
              </a:rPr>
              <a:t>eXtensible</a:t>
            </a:r>
            <a:r>
              <a:rPr lang="en-US" sz="1200" b="1" dirty="0">
                <a:latin typeface="Huawei Sans" panose="020C0503030203020204" pitchFamily="34" charset="0"/>
                <a:ea typeface="方正兰亭黑简体" panose="02000000000000000000" pitchFamily="2" charset="-122"/>
                <a:sym typeface="Huawei Sans" panose="020C0503030203020204" pitchFamily="34" charset="0"/>
              </a:rPr>
              <a:t> Local Area Network)</a:t>
            </a:r>
          </a:p>
        </p:txBody>
      </p:sp>
      <p:sp>
        <p:nvSpPr>
          <p:cNvPr id="12" name="Rounded Rectangle 12">
            <a:extLst>
              <a:ext uri="{FF2B5EF4-FFF2-40B4-BE49-F238E27FC236}">
                <a16:creationId xmlns:a16="http://schemas.microsoft.com/office/drawing/2014/main" id="{EE3AB3B4-6DFE-42E1-950E-D98EAAFB0541}"/>
              </a:ext>
            </a:extLst>
          </p:cNvPr>
          <p:cNvSpPr/>
          <p:nvPr/>
        </p:nvSpPr>
        <p:spPr bwMode="gray">
          <a:xfrm>
            <a:off x="6749626" y="4801445"/>
            <a:ext cx="3615185" cy="964871"/>
          </a:xfrm>
          <a:prstGeom prst="roundRect">
            <a:avLst/>
          </a:prstGeom>
          <a:noFill/>
          <a:ln w="12700" cap="flat" cmpd="sng" algn="ctr">
            <a:noFill/>
            <a:prstDash val="solid"/>
            <a:miter lim="800000"/>
          </a:ln>
          <a:effectLst/>
        </p:spPr>
        <p:txBody>
          <a:bodyPr wrap="square" rtlCol="0" anchor="ctr">
            <a:noAutofit/>
          </a:bodyPr>
          <a:lstStyle/>
          <a:p>
            <a:pPr algn="ctr" defTabSz="685617" fontAlgn="auto">
              <a:spcBef>
                <a:spcPts val="0"/>
              </a:spcBef>
              <a:spcAft>
                <a:spcPts val="0"/>
              </a:spcAft>
              <a:defRPr/>
            </a:pPr>
            <a:r>
              <a:rPr 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VXLAN</a:t>
            </a:r>
          </a:p>
        </p:txBody>
      </p:sp>
      <p:sp>
        <p:nvSpPr>
          <p:cNvPr id="14" name="文本框 13">
            <a:extLst>
              <a:ext uri="{FF2B5EF4-FFF2-40B4-BE49-F238E27FC236}">
                <a16:creationId xmlns:a16="http://schemas.microsoft.com/office/drawing/2014/main" id="{8E61C2BC-0861-4C35-9282-304D3489822D}"/>
              </a:ext>
            </a:extLst>
          </p:cNvPr>
          <p:cNvSpPr txBox="1"/>
          <p:nvPr/>
        </p:nvSpPr>
        <p:spPr bwMode="gray">
          <a:xfrm>
            <a:off x="7494672" y="5643917"/>
            <a:ext cx="1883196" cy="338554"/>
          </a:xfrm>
          <a:prstGeom prst="rect">
            <a:avLst/>
          </a:prstGeom>
          <a:noFill/>
        </p:spPr>
        <p:txBody>
          <a:bodyPr wrap="square" rtlCol="0">
            <a:noAutofit/>
          </a:bodyPr>
          <a:lstStyle/>
          <a:p>
            <a:pPr algn="ct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Data center and campus networks</a:t>
            </a:r>
          </a:p>
        </p:txBody>
      </p:sp>
      <p:sp>
        <p:nvSpPr>
          <p:cNvPr id="16" name="Rounded Rectangle 13">
            <a:extLst>
              <a:ext uri="{FF2B5EF4-FFF2-40B4-BE49-F238E27FC236}">
                <a16:creationId xmlns:a16="http://schemas.microsoft.com/office/drawing/2014/main" id="{7523D32F-1246-4FD2-B31A-8085D075FF51}"/>
              </a:ext>
            </a:extLst>
          </p:cNvPr>
          <p:cNvSpPr/>
          <p:nvPr/>
        </p:nvSpPr>
        <p:spPr bwMode="gray">
          <a:xfrm>
            <a:off x="2473193" y="4862197"/>
            <a:ext cx="2778425" cy="890085"/>
          </a:xfrm>
          <a:prstGeom prst="roundRect">
            <a:avLst/>
          </a:prstGeom>
          <a:noFill/>
          <a:ln w="12700" cap="flat" cmpd="sng" algn="ctr">
            <a:noFill/>
            <a:prstDash val="solid"/>
            <a:miter lim="800000"/>
          </a:ln>
          <a:effectLst/>
        </p:spPr>
        <p:txBody>
          <a:bodyPr wrap="square" rtlCol="0" anchor="ctr">
            <a:noAutofit/>
          </a:bodyPr>
          <a:lstStyle/>
          <a:p>
            <a:pPr algn="ctr" fontAlgn="auto">
              <a:spcBef>
                <a:spcPts val="0"/>
              </a:spcBef>
              <a:spcAft>
                <a:spcPts val="0"/>
              </a:spcAft>
              <a:defRPr/>
            </a:pPr>
            <a:r>
              <a:rPr lang="en-US" sz="18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MPLS</a:t>
            </a:r>
          </a:p>
        </p:txBody>
      </p:sp>
      <p:sp>
        <p:nvSpPr>
          <p:cNvPr id="17" name="Rounded Rectangle 5">
            <a:extLst>
              <a:ext uri="{FF2B5EF4-FFF2-40B4-BE49-F238E27FC236}">
                <a16:creationId xmlns:a16="http://schemas.microsoft.com/office/drawing/2014/main" id="{6F5F0D59-DEE4-41CC-AC88-B277FAB88BD7}"/>
              </a:ext>
            </a:extLst>
          </p:cNvPr>
          <p:cNvSpPr/>
          <p:nvPr/>
        </p:nvSpPr>
        <p:spPr bwMode="gray">
          <a:xfrm>
            <a:off x="2038770" y="3701518"/>
            <a:ext cx="1611002" cy="1351745"/>
          </a:xfrm>
          <a:prstGeom prst="roundRect">
            <a:avLst/>
          </a:prstGeom>
          <a:solidFill>
            <a:schemeClr val="bg1"/>
          </a:solidFill>
          <a:ln w="12700" cap="flat" cmpd="sng" algn="ctr">
            <a:solidFill>
              <a:schemeClr val="accent1"/>
            </a:solidFill>
            <a:prstDash val="solid"/>
            <a:miter lim="800000"/>
          </a:ln>
          <a:effectLst/>
        </p:spPr>
        <p:txBody>
          <a:bodyPr wrap="square" rtlCol="0" anchor="ctr">
            <a:noAutofit/>
          </a:bodyPr>
          <a:lstStyle/>
          <a:p>
            <a:pPr algn="ctr" fontAlgn="auto">
              <a:spcBef>
                <a:spcPts val="0"/>
              </a:spcBef>
              <a:spcAft>
                <a:spcPts val="0"/>
              </a:spcAft>
              <a:defRPr/>
            </a:pPr>
            <a:r>
              <a:rPr lang="en-US" sz="1800" b="1" dirty="0">
                <a:latin typeface="Huawei Sans" panose="020C0503030203020204" pitchFamily="34" charset="0"/>
                <a:ea typeface="方正兰亭黑简体" panose="02000000000000000000" pitchFamily="2" charset="-122"/>
                <a:sym typeface="Huawei Sans" panose="020C0503030203020204" pitchFamily="34" charset="0"/>
              </a:rPr>
              <a:t>RFC 7432</a:t>
            </a:r>
          </a:p>
          <a:p>
            <a:pPr 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(BGP MPLS-Based Ethernet VPN)</a:t>
            </a:r>
          </a:p>
        </p:txBody>
      </p:sp>
      <p:sp>
        <p:nvSpPr>
          <p:cNvPr id="19" name="文本框 18">
            <a:extLst>
              <a:ext uri="{FF2B5EF4-FFF2-40B4-BE49-F238E27FC236}">
                <a16:creationId xmlns:a16="http://schemas.microsoft.com/office/drawing/2014/main" id="{24FBE098-2A12-41B6-8A7F-32BFD87C5876}"/>
              </a:ext>
            </a:extLst>
          </p:cNvPr>
          <p:cNvSpPr txBox="1"/>
          <p:nvPr/>
        </p:nvSpPr>
        <p:spPr bwMode="gray">
          <a:xfrm>
            <a:off x="2968090" y="5643917"/>
            <a:ext cx="2936040" cy="338554"/>
          </a:xfrm>
          <a:prstGeom prst="rect">
            <a:avLst/>
          </a:prstGeom>
          <a:noFill/>
        </p:spPr>
        <p:txBody>
          <a:bodyPr wrap="square" rtlCol="0">
            <a:noAutofit/>
          </a:bodyPr>
          <a:lstStyle/>
          <a:p>
            <a:pPr algn="ct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IP WAN transport network</a:t>
            </a:r>
          </a:p>
        </p:txBody>
      </p:sp>
      <p:sp>
        <p:nvSpPr>
          <p:cNvPr id="18" name="Rounded Rectangle 6">
            <a:extLst>
              <a:ext uri="{FF2B5EF4-FFF2-40B4-BE49-F238E27FC236}">
                <a16:creationId xmlns:a16="http://schemas.microsoft.com/office/drawing/2014/main" id="{B667F4D7-9D74-49BB-8FBE-49EBD4F32B7A}"/>
              </a:ext>
            </a:extLst>
          </p:cNvPr>
          <p:cNvSpPr/>
          <p:nvPr/>
        </p:nvSpPr>
        <p:spPr bwMode="gray">
          <a:xfrm>
            <a:off x="9903038" y="3701518"/>
            <a:ext cx="1392076" cy="1351745"/>
          </a:xfrm>
          <a:prstGeom prst="roundRect">
            <a:avLst/>
          </a:prstGeom>
          <a:solidFill>
            <a:schemeClr val="bg1"/>
          </a:solidFill>
          <a:ln w="12700" cap="flat" cmpd="sng" algn="ctr">
            <a:solidFill>
              <a:schemeClr val="accent1"/>
            </a:solidFill>
            <a:prstDash val="solid"/>
            <a:miter lim="800000"/>
          </a:ln>
          <a:effectLst/>
        </p:spPr>
        <p:txBody>
          <a:bodyPr wrap="square" lIns="19050" tIns="19050" rIns="19050" bIns="19050" rtlCol="0" anchor="ctr">
            <a:noAutofit/>
          </a:bodyPr>
          <a:lstStyle/>
          <a:p>
            <a:pPr algn="ctr" defTabSz="685617" fontAlgn="auto">
              <a:spcBef>
                <a:spcPts val="0"/>
              </a:spcBef>
              <a:spcAft>
                <a:spcPts val="0"/>
              </a:spcAft>
              <a:defRPr/>
            </a:pPr>
            <a:r>
              <a:rPr lang="en-US" b="1" dirty="0" err="1">
                <a:latin typeface="Huawei Sans" panose="020C0503030203020204" pitchFamily="34" charset="0"/>
                <a:ea typeface="方正兰亭黑简体" panose="02000000000000000000" pitchFamily="2" charset="-122"/>
                <a:sym typeface="Huawei Sans" panose="020C0503030203020204" pitchFamily="34" charset="0"/>
              </a:rPr>
              <a:t>ExtGRE</a:t>
            </a:r>
            <a:endParaRPr lang="en-US" b="1" dirty="0">
              <a:latin typeface="Huawei Sans" panose="020C0503030203020204" pitchFamily="34" charset="0"/>
              <a:ea typeface="方正兰亭黑简体" panose="02000000000000000000" pitchFamily="2" charset="-122"/>
              <a:sym typeface="Huawei Sans" panose="020C0503030203020204" pitchFamily="34" charset="0"/>
            </a:endParaRPr>
          </a:p>
          <a:p>
            <a:pPr algn="ctr" defTabSz="685617"/>
            <a:r>
              <a:rPr lang="en-US" sz="1600" b="1" dirty="0">
                <a:latin typeface="Huawei Sans" panose="020C0503030203020204" pitchFamily="34" charset="0"/>
                <a:ea typeface="方正兰亭黑简体" panose="02000000000000000000" pitchFamily="2" charset="-122"/>
                <a:sym typeface="Huawei Sans" panose="020C0503030203020204" pitchFamily="34" charset="0"/>
              </a:rPr>
              <a:t>(Huawei proprietary)</a:t>
            </a:r>
          </a:p>
        </p:txBody>
      </p:sp>
      <p:sp>
        <p:nvSpPr>
          <p:cNvPr id="20" name="Rounded Rectangle 6">
            <a:extLst>
              <a:ext uri="{FF2B5EF4-FFF2-40B4-BE49-F238E27FC236}">
                <a16:creationId xmlns:a16="http://schemas.microsoft.com/office/drawing/2014/main" id="{E89D423C-57CC-4466-A591-2540033E0AB1}"/>
              </a:ext>
            </a:extLst>
          </p:cNvPr>
          <p:cNvSpPr/>
          <p:nvPr/>
        </p:nvSpPr>
        <p:spPr bwMode="gray">
          <a:xfrm>
            <a:off x="5878504" y="3701518"/>
            <a:ext cx="1548026" cy="1351745"/>
          </a:xfrm>
          <a:prstGeom prst="roundRect">
            <a:avLst/>
          </a:prstGeom>
          <a:solidFill>
            <a:schemeClr val="bg1"/>
          </a:solidFill>
          <a:ln w="12700" cap="flat" cmpd="sng" algn="ctr">
            <a:solidFill>
              <a:schemeClr val="accent1"/>
            </a:solidFill>
            <a:prstDash val="solid"/>
            <a:miter lim="800000"/>
          </a:ln>
          <a:effectLst/>
        </p:spPr>
        <p:txBody>
          <a:bodyPr wrap="square" rtlCol="0" anchor="ctr">
            <a:noAutofit/>
          </a:bodyPr>
          <a:lstStyle/>
          <a:p>
            <a:pPr algn="ctr" defTabSz="685617" fontAlgn="auto">
              <a:spcBef>
                <a:spcPts val="0"/>
              </a:spcBef>
              <a:spcAft>
                <a:spcPts val="0"/>
              </a:spcAft>
              <a:defRPr/>
            </a:pPr>
            <a:r>
              <a:rPr lang="en-US" b="1" dirty="0">
                <a:latin typeface="Huawei Sans" panose="020C0503030203020204" pitchFamily="34" charset="0"/>
                <a:ea typeface="方正兰亭黑简体" panose="02000000000000000000" pitchFamily="2" charset="-122"/>
                <a:sym typeface="Huawei Sans" panose="020C0503030203020204" pitchFamily="34" charset="0"/>
              </a:rPr>
              <a:t>RFC 8663</a:t>
            </a:r>
          </a:p>
          <a:p>
            <a:pPr algn="ctr" defTabSz="685617" fontAlgn="auto">
              <a:spcBef>
                <a:spcPts val="0"/>
              </a:spcBef>
              <a:spcAft>
                <a:spcPts val="0"/>
              </a:spcAft>
              <a:defRPr/>
            </a:pPr>
            <a:r>
              <a:rPr lang="en-US" sz="1200" dirty="0">
                <a:latin typeface="Huawei Sans" panose="020C0503030203020204" pitchFamily="34" charset="0"/>
                <a:ea typeface="方正兰亭黑简体" panose="02000000000000000000" pitchFamily="2" charset="-122"/>
                <a:sym typeface="Huawei Sans" panose="020C0503030203020204" pitchFamily="34" charset="0"/>
              </a:rPr>
              <a:t>(MPLS Segment Routing over IP) </a:t>
            </a:r>
          </a:p>
        </p:txBody>
      </p:sp>
      <p:sp>
        <p:nvSpPr>
          <p:cNvPr id="21" name="文本框 20">
            <a:extLst>
              <a:ext uri="{FF2B5EF4-FFF2-40B4-BE49-F238E27FC236}">
                <a16:creationId xmlns:a16="http://schemas.microsoft.com/office/drawing/2014/main" id="{423F1C20-674C-4C93-9177-90EDD3001B4E}"/>
              </a:ext>
            </a:extLst>
          </p:cNvPr>
          <p:cNvSpPr txBox="1"/>
          <p:nvPr/>
        </p:nvSpPr>
        <p:spPr bwMode="gray">
          <a:xfrm>
            <a:off x="10049387" y="5643917"/>
            <a:ext cx="1001983" cy="338554"/>
          </a:xfrm>
          <a:prstGeom prst="rect">
            <a:avLst/>
          </a:prstGeom>
          <a:noFill/>
        </p:spPr>
        <p:txBody>
          <a:bodyPr wrap="square" rtlCol="0">
            <a:noAutofit/>
          </a:bodyPr>
          <a:lstStyle/>
          <a:p>
            <a:pPr algn="ctr"/>
            <a:r>
              <a:rPr lang="en-US" sz="16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SD-WAN</a:t>
            </a:r>
          </a:p>
        </p:txBody>
      </p:sp>
      <p:sp>
        <p:nvSpPr>
          <p:cNvPr id="22" name="Rounded Rectangle 5">
            <a:extLst>
              <a:ext uri="{FF2B5EF4-FFF2-40B4-BE49-F238E27FC236}">
                <a16:creationId xmlns:a16="http://schemas.microsoft.com/office/drawing/2014/main" id="{004B6803-7453-461A-A002-77F3A1AB3062}"/>
              </a:ext>
            </a:extLst>
          </p:cNvPr>
          <p:cNvSpPr/>
          <p:nvPr/>
        </p:nvSpPr>
        <p:spPr bwMode="gray">
          <a:xfrm>
            <a:off x="3900757" y="3701518"/>
            <a:ext cx="1728823" cy="1351745"/>
          </a:xfrm>
          <a:prstGeom prst="roundRect">
            <a:avLst/>
          </a:prstGeom>
          <a:solidFill>
            <a:schemeClr val="bg1"/>
          </a:solidFill>
          <a:ln w="12700" cap="flat" cmpd="sng" algn="ctr">
            <a:solidFill>
              <a:schemeClr val="accent1"/>
            </a:solidFill>
            <a:prstDash val="solid"/>
            <a:miter lim="800000"/>
          </a:ln>
          <a:effectLst/>
        </p:spPr>
        <p:txBody>
          <a:bodyPr wrap="square" rtlCol="0" anchor="ctr">
            <a:noAutofit/>
          </a:bodyPr>
          <a:lstStyle/>
          <a:p>
            <a:pPr algn="ctr" fontAlgn="auto">
              <a:spcBef>
                <a:spcPts val="0"/>
              </a:spcBef>
              <a:spcAft>
                <a:spcPts val="0"/>
              </a:spcAft>
              <a:defRPr/>
            </a:pPr>
            <a:r>
              <a:rPr lang="en-US" sz="1800" b="1" dirty="0">
                <a:latin typeface="Huawei Sans" panose="020C0503030203020204" pitchFamily="34" charset="0"/>
                <a:ea typeface="方正兰亭黑简体" panose="02000000000000000000" pitchFamily="2" charset="-122"/>
                <a:sym typeface="Huawei Sans" panose="020C0503030203020204" pitchFamily="34" charset="0"/>
              </a:rPr>
              <a:t>RFC 7623</a:t>
            </a:r>
          </a:p>
          <a:p>
            <a:pPr 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(Provider Backbone Bridging Combined with Ethernet VPN)</a:t>
            </a:r>
          </a:p>
        </p:txBody>
      </p:sp>
      <p:sp>
        <p:nvSpPr>
          <p:cNvPr id="23" name="Rounded Rectangle 5">
            <a:extLst>
              <a:ext uri="{FF2B5EF4-FFF2-40B4-BE49-F238E27FC236}">
                <a16:creationId xmlns:a16="http://schemas.microsoft.com/office/drawing/2014/main" id="{3C21DFF5-BBB2-4CCC-A016-9E2C35ABE871}"/>
              </a:ext>
            </a:extLst>
          </p:cNvPr>
          <p:cNvSpPr/>
          <p:nvPr/>
        </p:nvSpPr>
        <p:spPr bwMode="gray">
          <a:xfrm>
            <a:off x="9636954" y="1547745"/>
            <a:ext cx="1855098" cy="1793734"/>
          </a:xfrm>
          <a:prstGeom prst="roundRect">
            <a:avLst/>
          </a:prstGeom>
          <a:solidFill>
            <a:schemeClr val="bg1"/>
          </a:solidFill>
          <a:ln w="12700" cap="flat" cmpd="sng" algn="ctr">
            <a:solidFill>
              <a:srgbClr val="EC7061"/>
            </a:solidFill>
            <a:prstDash val="solid"/>
            <a:miter lim="800000"/>
          </a:ln>
          <a:effectLst/>
        </p:spPr>
        <p:txBody>
          <a:bodyPr wrap="square" rtlCol="0" anchor="ctr">
            <a:noAutofit/>
          </a:bodyPr>
          <a:lstStyle/>
          <a:p>
            <a:pPr algn="ctr" defTabSz="685617"/>
            <a:r>
              <a:rPr lang="en-US" sz="1600" b="1" dirty="0">
                <a:latin typeface="Huawei Sans" panose="020C0503030203020204" pitchFamily="34" charset="0"/>
                <a:ea typeface="方正兰亭黑简体" panose="02000000000000000000" pitchFamily="2" charset="-122"/>
                <a:sym typeface="Huawei Sans" panose="020C0503030203020204" pitchFamily="34" charset="0"/>
              </a:rPr>
              <a:t>BGP SD-WAN</a:t>
            </a:r>
          </a:p>
          <a:p>
            <a:pPr algn="ctr" defTabSz="685617"/>
            <a:r>
              <a:rPr lang="en-US" sz="1200" dirty="0">
                <a:latin typeface="Huawei Sans" panose="020C0503030203020204" pitchFamily="34" charset="0"/>
                <a:ea typeface="方正兰亭黑简体" panose="02000000000000000000" pitchFamily="2" charset="-122"/>
                <a:sym typeface="Huawei Sans" panose="020C0503030203020204" pitchFamily="34" charset="0"/>
              </a:rPr>
              <a:t>draft-</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dunbar</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idr</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sdwan</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-port-</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safi</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Rounded Rectangle 12">
            <a:extLst>
              <a:ext uri="{FF2B5EF4-FFF2-40B4-BE49-F238E27FC236}">
                <a16:creationId xmlns:a16="http://schemas.microsoft.com/office/drawing/2014/main" id="{B9050A62-795C-4B2A-99C7-C8423DD416FF}"/>
              </a:ext>
            </a:extLst>
          </p:cNvPr>
          <p:cNvSpPr/>
          <p:nvPr/>
        </p:nvSpPr>
        <p:spPr bwMode="gray">
          <a:xfrm>
            <a:off x="8830495" y="4801445"/>
            <a:ext cx="3656446" cy="964871"/>
          </a:xfrm>
          <a:prstGeom prst="roundRect">
            <a:avLst/>
          </a:prstGeom>
          <a:noFill/>
          <a:ln w="12700" cap="flat" cmpd="sng" algn="ctr">
            <a:noFill/>
            <a:prstDash val="solid"/>
            <a:miter lim="800000"/>
          </a:ln>
          <a:effectLst/>
        </p:spPr>
        <p:txBody>
          <a:bodyPr wrap="square" rtlCol="0" anchor="ctr">
            <a:noAutofit/>
          </a:bodyPr>
          <a:lstStyle/>
          <a:p>
            <a:pPr algn="ctr" defTabSz="685617" fontAlgn="auto">
              <a:spcBef>
                <a:spcPts val="0"/>
              </a:spcBef>
              <a:spcAft>
                <a:spcPts val="0"/>
              </a:spcAft>
              <a:defRPr/>
            </a:pPr>
            <a:r>
              <a:rPr 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GRE/IPsec</a:t>
            </a:r>
          </a:p>
        </p:txBody>
      </p:sp>
      <p:sp>
        <p:nvSpPr>
          <p:cNvPr id="25" name="Rounded Rectangle 13">
            <a:extLst>
              <a:ext uri="{FF2B5EF4-FFF2-40B4-BE49-F238E27FC236}">
                <a16:creationId xmlns:a16="http://schemas.microsoft.com/office/drawing/2014/main" id="{83113581-C49F-451F-BD45-7E4FC01EEFDA}"/>
              </a:ext>
            </a:extLst>
          </p:cNvPr>
          <p:cNvSpPr/>
          <p:nvPr/>
        </p:nvSpPr>
        <p:spPr bwMode="gray">
          <a:xfrm>
            <a:off x="5291166" y="4862197"/>
            <a:ext cx="2778425" cy="890085"/>
          </a:xfrm>
          <a:prstGeom prst="roundRect">
            <a:avLst/>
          </a:prstGeom>
          <a:noFill/>
          <a:ln w="12700" cap="flat" cmpd="sng" algn="ctr">
            <a:noFill/>
            <a:prstDash val="solid"/>
            <a:miter lim="800000"/>
          </a:ln>
          <a:effectLst/>
        </p:spPr>
        <p:txBody>
          <a:bodyPr wrap="square" rtlCol="0" anchor="ctr">
            <a:noAutofit/>
          </a:bodyPr>
          <a:lstStyle/>
          <a:p>
            <a:pPr algn="ctr" fontAlgn="auto">
              <a:spcBef>
                <a:spcPts val="0"/>
              </a:spcBef>
              <a:spcAft>
                <a:spcPts val="0"/>
              </a:spcAft>
              <a:defRPr/>
            </a:pPr>
            <a:r>
              <a:rPr lang="en-US" sz="18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SR-MPLS</a:t>
            </a:r>
          </a:p>
        </p:txBody>
      </p:sp>
    </p:spTree>
    <p:extLst>
      <p:ext uri="{BB962C8B-B14F-4D97-AF65-F5344CB8AC3E}">
        <p14:creationId xmlns:p14="http://schemas.microsoft.com/office/powerpoint/2010/main" val="179581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bwMode="gray"/>
        <p:txBody>
          <a:bodyPr/>
          <a:lstStyle/>
          <a:p>
            <a:r>
              <a:rPr lang="en-US" sz="1600" dirty="0">
                <a:sym typeface="Huawei Sans" panose="020C0503030203020204" pitchFamily="34" charset="0"/>
              </a:rPr>
              <a:t>Standard BGP-4 supports only IPv4 unicast addresses. To support more network layer protocols, Multiprotocol Extensions for BGP-4 (MP-BGP) (RFC 4760) was proposed as an extension to BGP-4 to allow different types of address families to be distributed in BGP at the same time. The address families include IPv4 multicast, IPv6, L3VPN, and Ethernet Virtual Private Network (EVPN) </a:t>
            </a:r>
            <a:r>
              <a:rPr lang="en-US" altLang="zh-CN" sz="1600" dirty="0">
                <a:sym typeface="Huawei Sans" panose="020C0503030203020204" pitchFamily="34" charset="0"/>
              </a:rPr>
              <a:t>address families</a:t>
            </a:r>
            <a:r>
              <a:rPr lang="en-US" sz="1600" dirty="0">
                <a:sym typeface="Huawei Sans" panose="020C0503030203020204" pitchFamily="34" charset="0"/>
              </a:rPr>
              <a:t>.</a:t>
            </a:r>
          </a:p>
          <a:p>
            <a:r>
              <a:rPr lang="en-US" sz="1600" dirty="0">
                <a:sym typeface="Huawei Sans" panose="020C0503030203020204" pitchFamily="34" charset="0"/>
              </a:rPr>
              <a:t>With the development and commercial use of software-defined networking (SDN), EVPN plays an important role in various solutions, covering all scenarios, including campus networks, data centers, IP WAN transport networks, and software-defined networking in a wide area network (SD-WAN).</a:t>
            </a:r>
          </a:p>
          <a:p>
            <a:r>
              <a:rPr lang="en-US" sz="1600" dirty="0">
                <a:sym typeface="Huawei Sans" panose="020C0503030203020204" pitchFamily="34" charset="0"/>
              </a:rPr>
              <a:t>This course describes the concept of MP-BGP, development history of EVPN, common EVPN route types, and EVPN usage scenarios.</a:t>
            </a:r>
          </a:p>
          <a:p>
            <a:endParaRPr lang="zh-CN" altLang="en-US" sz="2000" dirty="0">
              <a:sym typeface="Huawei Sans" panose="020C0503030203020204" pitchFamily="34" charset="0"/>
            </a:endParaRPr>
          </a:p>
        </p:txBody>
      </p:sp>
    </p:spTree>
    <p:extLst>
      <p:ext uri="{BB962C8B-B14F-4D97-AF65-F5344CB8AC3E}">
        <p14:creationId xmlns:p14="http://schemas.microsoft.com/office/powerpoint/2010/main" val="2566293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p:txBody>
          <a:bodyPr/>
          <a:lstStyle/>
          <a:p>
            <a:r>
              <a:rPr lang="en-US" dirty="0">
                <a:solidFill>
                  <a:schemeClr val="bg1">
                    <a:lumMod val="50000"/>
                  </a:schemeClr>
                </a:solidFill>
                <a:sym typeface="Huawei Sans" panose="020C0503030203020204" pitchFamily="34" charset="0"/>
              </a:rPr>
              <a:t>MP-BGP</a:t>
            </a:r>
          </a:p>
          <a:p>
            <a:r>
              <a:rPr lang="en-US" b="1" dirty="0">
                <a:sym typeface="Huawei Sans" panose="020C0503030203020204" pitchFamily="34" charset="0"/>
              </a:rPr>
              <a:t>EVPN</a:t>
            </a:r>
          </a:p>
          <a:p>
            <a:pPr lvl="1"/>
            <a:r>
              <a:rPr lang="en-US" dirty="0">
                <a:solidFill>
                  <a:schemeClr val="bg1">
                    <a:lumMod val="50000"/>
                  </a:schemeClr>
                </a:solidFill>
                <a:sym typeface="Huawei Sans" panose="020C0503030203020204" pitchFamily="34" charset="0"/>
              </a:rPr>
              <a:t>EVPN Overview</a:t>
            </a:r>
          </a:p>
          <a:p>
            <a:pPr lvl="1"/>
            <a:r>
              <a:rPr lang="en-US" dirty="0">
                <a:solidFill>
                  <a:schemeClr val="bg1">
                    <a:lumMod val="50000"/>
                  </a:schemeClr>
                </a:solidFill>
                <a:sym typeface="Huawei Sans" panose="020C0503030203020204" pitchFamily="34" charset="0"/>
              </a:rPr>
              <a:t>Common EVPN Routes</a:t>
            </a:r>
          </a:p>
          <a:p>
            <a:pPr lvl="1">
              <a:buSzPct val="60000"/>
              <a:buFont typeface="Wingdings" panose="05000000000000000000" pitchFamily="2" charset="2"/>
              <a:buChar char="n"/>
            </a:pPr>
            <a:r>
              <a:rPr lang="en-US" dirty="0">
                <a:sym typeface="Huawei Sans" panose="020C0503030203020204" pitchFamily="34" charset="0"/>
              </a:rPr>
              <a:t>Typical EVPN Usage Scenarios</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1848772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30">
            <a:extLst>
              <a:ext uri="{FF2B5EF4-FFF2-40B4-BE49-F238E27FC236}">
                <a16:creationId xmlns:a16="http://schemas.microsoft.com/office/drawing/2014/main" id="{45DC3AD2-EAC0-4C94-93FE-B1D297E1FDB9}"/>
              </a:ext>
            </a:extLst>
          </p:cNvPr>
          <p:cNvSpPr>
            <a:spLocks noGrp="1"/>
          </p:cNvSpPr>
          <p:nvPr>
            <p:ph type="title"/>
          </p:nvPr>
        </p:nvSpPr>
        <p:spPr bwMode="gray"/>
        <p:txBody>
          <a:bodyPr/>
          <a:lstStyle/>
          <a:p>
            <a:r>
              <a:rPr lang="en-US">
                <a:sym typeface="Huawei Sans" panose="020C0503030203020204" pitchFamily="34" charset="0"/>
              </a:rPr>
              <a:t>EVPN on a</a:t>
            </a:r>
            <a:r>
              <a:rPr lang="en-US" altLang="zh-CN">
                <a:sym typeface="Huawei Sans" panose="020C0503030203020204" pitchFamily="34" charset="0"/>
              </a:rPr>
              <a:t>n</a:t>
            </a:r>
            <a:r>
              <a:rPr lang="en-US">
                <a:sym typeface="Huawei Sans" panose="020C0503030203020204" pitchFamily="34" charset="0"/>
              </a:rPr>
              <a:t> IP WAN </a:t>
            </a:r>
            <a:r>
              <a:rPr lang="en-US" altLang="zh-CN">
                <a:sym typeface="Huawei Sans" panose="020C0503030203020204" pitchFamily="34" charset="0"/>
              </a:rPr>
              <a:t>Transport</a:t>
            </a:r>
            <a:r>
              <a:rPr lang="en-US">
                <a:sym typeface="Huawei Sans" panose="020C0503030203020204" pitchFamily="34" charset="0"/>
              </a:rPr>
              <a:t> Network</a:t>
            </a:r>
            <a:endParaRPr lang="en-US" dirty="0">
              <a:sym typeface="Huawei Sans" panose="020C0503030203020204" pitchFamily="34" charset="0"/>
            </a:endParaRPr>
          </a:p>
        </p:txBody>
      </p:sp>
      <p:sp>
        <p:nvSpPr>
          <p:cNvPr id="4" name="圆角矩形 33">
            <a:extLst>
              <a:ext uri="{FF2B5EF4-FFF2-40B4-BE49-F238E27FC236}">
                <a16:creationId xmlns:a16="http://schemas.microsoft.com/office/drawing/2014/main" id="{1136AFCE-2AB0-49A0-AB20-261559FFCA8C}"/>
              </a:ext>
            </a:extLst>
          </p:cNvPr>
          <p:cNvSpPr/>
          <p:nvPr/>
        </p:nvSpPr>
        <p:spPr bwMode="gray">
          <a:xfrm>
            <a:off x="1053677" y="3013570"/>
            <a:ext cx="1493990" cy="2440082"/>
          </a:xfrm>
          <a:prstGeom prst="roundRect">
            <a:avLst/>
          </a:prstGeom>
          <a:solidFill>
            <a:srgbClr val="F8FD89"/>
          </a:solidFill>
          <a:ln w="9525" algn="ctr">
            <a:solidFill>
              <a:srgbClr val="FFC000"/>
            </a:solidFill>
            <a:round/>
            <a:headEnd/>
            <a:tailEnd/>
          </a:ln>
        </p:spPr>
        <p:txBody>
          <a:bodyPr wrap="square" lIns="75083" tIns="39042" rIns="75083" bIns="39042" rtlCol="0" anchor="ctr">
            <a:noAutofit/>
          </a:bodyPr>
          <a:lstStyle/>
          <a:p>
            <a:pPr algn="ctr"/>
            <a:endParaRPr lang="zh-CN" altLang="en-US" sz="160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5" name="圆角矩形 5">
            <a:extLst>
              <a:ext uri="{FF2B5EF4-FFF2-40B4-BE49-F238E27FC236}">
                <a16:creationId xmlns:a16="http://schemas.microsoft.com/office/drawing/2014/main" id="{4DD0F1EF-A42E-4359-B758-BCB92DB94E7B}"/>
              </a:ext>
            </a:extLst>
          </p:cNvPr>
          <p:cNvSpPr/>
          <p:nvPr/>
        </p:nvSpPr>
        <p:spPr bwMode="gray">
          <a:xfrm>
            <a:off x="1053677" y="2063772"/>
            <a:ext cx="1493990" cy="911698"/>
          </a:xfrm>
          <a:prstGeom prst="roundRect">
            <a:avLst/>
          </a:prstGeom>
          <a:solidFill>
            <a:srgbClr val="D4F4FE"/>
          </a:solidFill>
          <a:ln w="9525" algn="ctr">
            <a:solidFill>
              <a:schemeClr val="bg2"/>
            </a:solidFill>
            <a:round/>
            <a:headEnd/>
            <a:tailEnd/>
          </a:ln>
        </p:spPr>
        <p:txBody>
          <a:bodyPr wrap="square" lIns="75083" tIns="39042" rIns="75083" bIns="39042" rtlCol="0" anchor="ctr">
            <a:noAutofit/>
          </a:bodyPr>
          <a:lstStyle/>
          <a:p>
            <a:pPr algn="ctr"/>
            <a:endParaRPr lang="zh-CN" altLang="en-US" sz="1600"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6" name="圆角矩形 6">
            <a:extLst>
              <a:ext uri="{FF2B5EF4-FFF2-40B4-BE49-F238E27FC236}">
                <a16:creationId xmlns:a16="http://schemas.microsoft.com/office/drawing/2014/main" id="{C238A6F7-3F65-49AB-A4F7-F2AB9A88151D}"/>
              </a:ext>
            </a:extLst>
          </p:cNvPr>
          <p:cNvSpPr/>
          <p:nvPr/>
        </p:nvSpPr>
        <p:spPr bwMode="gray">
          <a:xfrm>
            <a:off x="2676989" y="1090621"/>
            <a:ext cx="8103701" cy="436003"/>
          </a:xfrm>
          <a:prstGeom prst="roundRect">
            <a:avLst/>
          </a:prstGeom>
          <a:solidFill>
            <a:srgbClr val="0070C0"/>
          </a:solidFill>
          <a:ln w="9525" algn="ctr">
            <a:solidFill>
              <a:schemeClr val="bg2"/>
            </a:solidFill>
            <a:round/>
            <a:headEnd/>
            <a:tailEnd/>
          </a:ln>
        </p:spPr>
        <p:txBody>
          <a:bodyPr wrap="square" lIns="75083" tIns="39042" rIns="75083" bIns="39042" rtlCol="0" anchor="ctr">
            <a:noAutofit/>
          </a:bodyPr>
          <a:lstStyle/>
          <a:p>
            <a:pPr algn="ctr"/>
            <a:r>
              <a:rPr lang="en-US" sz="2000" b="1"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WAN Scenario</a:t>
            </a:r>
            <a:r>
              <a:rPr lang="en-US" altLang="zh-CN" sz="2000" b="1"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s</a:t>
            </a:r>
            <a:endParaRPr lang="en-US" sz="2000" b="1" dirty="0">
              <a:solidFill>
                <a:schemeClr val="bg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aphicFrame>
        <p:nvGraphicFramePr>
          <p:cNvPr id="7" name="表格 6">
            <a:extLst>
              <a:ext uri="{FF2B5EF4-FFF2-40B4-BE49-F238E27FC236}">
                <a16:creationId xmlns:a16="http://schemas.microsoft.com/office/drawing/2014/main" id="{8802E85F-A888-440F-8AE1-6E1D6A3A6F5D}"/>
              </a:ext>
            </a:extLst>
          </p:cNvPr>
          <p:cNvGraphicFramePr>
            <a:graphicFrameLocks noGrp="1"/>
          </p:cNvGraphicFramePr>
          <p:nvPr>
            <p:extLst>
              <p:ext uri="{D42A27DB-BD31-4B8C-83A1-F6EECF244321}">
                <p14:modId xmlns:p14="http://schemas.microsoft.com/office/powerpoint/2010/main" val="2113835485"/>
              </p:ext>
            </p:extLst>
          </p:nvPr>
        </p:nvGraphicFramePr>
        <p:xfrm>
          <a:off x="2676990" y="1546988"/>
          <a:ext cx="8103701" cy="3832253"/>
        </p:xfrm>
        <a:graphic>
          <a:graphicData uri="http://schemas.openxmlformats.org/drawingml/2006/table">
            <a:tbl>
              <a:tblPr firstRow="1" bandRow="1">
                <a:tableStyleId>{5C22544A-7EE6-4342-B048-85BDC9FD1C3A}</a:tableStyleId>
              </a:tblPr>
              <a:tblGrid>
                <a:gridCol w="2118538">
                  <a:extLst>
                    <a:ext uri="{9D8B030D-6E8A-4147-A177-3AD203B41FA5}">
                      <a16:colId xmlns:a16="http://schemas.microsoft.com/office/drawing/2014/main" val="20000"/>
                    </a:ext>
                  </a:extLst>
                </a:gridCol>
                <a:gridCol w="2007001">
                  <a:extLst>
                    <a:ext uri="{9D8B030D-6E8A-4147-A177-3AD203B41FA5}">
                      <a16:colId xmlns:a16="http://schemas.microsoft.com/office/drawing/2014/main" val="20001"/>
                    </a:ext>
                  </a:extLst>
                </a:gridCol>
                <a:gridCol w="2222036">
                  <a:extLst>
                    <a:ext uri="{9D8B030D-6E8A-4147-A177-3AD203B41FA5}">
                      <a16:colId xmlns:a16="http://schemas.microsoft.com/office/drawing/2014/main" val="20002"/>
                    </a:ext>
                  </a:extLst>
                </a:gridCol>
                <a:gridCol w="1756126">
                  <a:extLst>
                    <a:ext uri="{9D8B030D-6E8A-4147-A177-3AD203B41FA5}">
                      <a16:colId xmlns:a16="http://schemas.microsoft.com/office/drawing/2014/main" val="20003"/>
                    </a:ext>
                  </a:extLst>
                </a:gridCol>
              </a:tblGrid>
              <a:tr h="386687">
                <a:tc>
                  <a:txBody>
                    <a:bodyPr/>
                    <a:lstStyle/>
                    <a:p>
                      <a:pPr algn="ctr"/>
                      <a:r>
                        <a:rPr lang="en-US" sz="2000" dirty="0">
                          <a:latin typeface="Huawei Sans" panose="020C0503030203020204" pitchFamily="34" charset="0"/>
                          <a:ea typeface="方正兰亭黑简体" panose="02000000000000000000" pitchFamily="2" charset="-122"/>
                          <a:sym typeface="Huawei Sans" panose="020C0503030203020204" pitchFamily="34" charset="0"/>
                        </a:rPr>
                        <a:t>E-LAN</a:t>
                      </a:r>
                    </a:p>
                  </a:txBody>
                  <a:tcPr>
                    <a:solidFill>
                      <a:srgbClr val="0070C0"/>
                    </a:solidFill>
                  </a:tcPr>
                </a:tc>
                <a:tc>
                  <a:txBody>
                    <a:bodyPr/>
                    <a:lstStyle/>
                    <a:p>
                      <a:pPr algn="ctr"/>
                      <a:r>
                        <a:rPr lang="en-US" sz="2000">
                          <a:latin typeface="Huawei Sans" panose="020C0503030203020204" pitchFamily="34" charset="0"/>
                          <a:ea typeface="方正兰亭黑简体" panose="02000000000000000000" pitchFamily="2" charset="-122"/>
                          <a:sym typeface="Huawei Sans" panose="020C0503030203020204" pitchFamily="34" charset="0"/>
                        </a:rPr>
                        <a:t>E-Line</a:t>
                      </a:r>
                    </a:p>
                  </a:txBody>
                  <a:tcPr>
                    <a:solidFill>
                      <a:srgbClr val="0070C0"/>
                    </a:solidFill>
                  </a:tcPr>
                </a:tc>
                <a:tc>
                  <a:txBody>
                    <a:bodyPr/>
                    <a:lstStyle/>
                    <a:p>
                      <a:pPr algn="ctr"/>
                      <a:r>
                        <a:rPr lang="en-US" sz="2000" dirty="0">
                          <a:latin typeface="Huawei Sans" panose="020C0503030203020204" pitchFamily="34" charset="0"/>
                          <a:ea typeface="方正兰亭黑简体" panose="02000000000000000000" pitchFamily="2" charset="-122"/>
                          <a:sym typeface="Huawei Sans" panose="020C0503030203020204" pitchFamily="34" charset="0"/>
                        </a:rPr>
                        <a:t>E-T</a:t>
                      </a:r>
                      <a:r>
                        <a:rPr lang="en-US" altLang="zh-CN" sz="2000" dirty="0">
                          <a:latin typeface="Huawei Sans" panose="020C0503030203020204" pitchFamily="34" charset="0"/>
                          <a:ea typeface="方正兰亭黑简体" panose="02000000000000000000" pitchFamily="2" charset="-122"/>
                          <a:sym typeface="Huawei Sans" panose="020C0503030203020204" pitchFamily="34" charset="0"/>
                        </a:rPr>
                        <a:t>ree</a:t>
                      </a:r>
                      <a:endParaRPr lang="en-US" sz="2000" dirty="0">
                        <a:latin typeface="Huawei Sans" panose="020C0503030203020204" pitchFamily="34" charset="0"/>
                        <a:ea typeface="方正兰亭黑简体" panose="02000000000000000000" pitchFamily="2" charset="-122"/>
                        <a:sym typeface="Huawei Sans" panose="020C0503030203020204" pitchFamily="34" charset="0"/>
                      </a:endParaRPr>
                    </a:p>
                  </a:txBody>
                  <a:tcPr>
                    <a:solidFill>
                      <a:srgbClr val="0070C0"/>
                    </a:solidFill>
                  </a:tcPr>
                </a:tc>
                <a:tc>
                  <a:txBody>
                    <a:bodyPr/>
                    <a:lstStyle/>
                    <a:p>
                      <a:pPr algn="ctr"/>
                      <a:r>
                        <a:rPr lang="en-US" sz="2000">
                          <a:latin typeface="Huawei Sans" panose="020C0503030203020204" pitchFamily="34" charset="0"/>
                          <a:ea typeface="方正兰亭黑简体" panose="02000000000000000000" pitchFamily="2" charset="-122"/>
                          <a:sym typeface="Huawei Sans" panose="020C0503030203020204" pitchFamily="34" charset="0"/>
                        </a:rPr>
                        <a:t>L3VPN</a:t>
                      </a:r>
                    </a:p>
                  </a:txBody>
                  <a:tcPr>
                    <a:solidFill>
                      <a:srgbClr val="0070C0"/>
                    </a:solidFill>
                  </a:tcPr>
                </a:tc>
                <a:extLst>
                  <a:ext uri="{0D108BD9-81ED-4DB2-BD59-A6C34878D82A}">
                    <a16:rowId xmlns:a16="http://schemas.microsoft.com/office/drawing/2014/main" val="10000"/>
                  </a:ext>
                </a:extLst>
              </a:tr>
              <a:tr h="1009885">
                <a:tc>
                  <a: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a:solidFill>
                      <a:srgbClr val="D4F4FE"/>
                    </a:solidFill>
                  </a:tcPr>
                </a:tc>
                <a:tc>
                  <a: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a:solidFill>
                      <a:srgbClr val="D4F4FE"/>
                    </a:solidFill>
                  </a:tcPr>
                </a:tc>
                <a:tc>
                  <a: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a:solidFill>
                      <a:srgbClr val="D4F4FE"/>
                    </a:solidFill>
                  </a:tcPr>
                </a:tc>
                <a:tc>
                  <a: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a:solidFill>
                      <a:srgbClr val="D4F4FE"/>
                    </a:solidFill>
                  </a:tcPr>
                </a:tc>
                <a:extLst>
                  <a:ext uri="{0D108BD9-81ED-4DB2-BD59-A6C34878D82A}">
                    <a16:rowId xmlns:a16="http://schemas.microsoft.com/office/drawing/2014/main" val="10001"/>
                  </a:ext>
                </a:extLst>
              </a:tr>
              <a:tr h="2426128">
                <a:tc>
                  <a: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a:solidFill>
                      <a:srgbClr val="F8FD89"/>
                    </a:solidFill>
                  </a:tcPr>
                </a:tc>
                <a:tc>
                  <a: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a:solidFill>
                      <a:srgbClr val="F8FD89"/>
                    </a:solidFill>
                  </a:tcPr>
                </a:tc>
                <a:tc>
                  <a: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a:solidFill>
                      <a:srgbClr val="F8FD89"/>
                    </a:solidFill>
                  </a:tcPr>
                </a:tc>
                <a:tc>
                  <a:txBody>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a:txBody>
                  <a:tcPr>
                    <a:solidFill>
                      <a:srgbClr val="F8FD89"/>
                    </a:solidFill>
                  </a:tcPr>
                </a:tc>
                <a:extLst>
                  <a:ext uri="{0D108BD9-81ED-4DB2-BD59-A6C34878D82A}">
                    <a16:rowId xmlns:a16="http://schemas.microsoft.com/office/drawing/2014/main" val="10002"/>
                  </a:ext>
                </a:extLst>
              </a:tr>
            </a:tbl>
          </a:graphicData>
        </a:graphic>
      </p:graphicFrame>
      <p:sp>
        <p:nvSpPr>
          <p:cNvPr id="8" name="椭圆 7">
            <a:extLst>
              <a:ext uri="{FF2B5EF4-FFF2-40B4-BE49-F238E27FC236}">
                <a16:creationId xmlns:a16="http://schemas.microsoft.com/office/drawing/2014/main" id="{E9356840-F415-4644-A6B4-78B008B70B64}"/>
              </a:ext>
            </a:extLst>
          </p:cNvPr>
          <p:cNvSpPr/>
          <p:nvPr/>
        </p:nvSpPr>
        <p:spPr bwMode="gray">
          <a:xfrm>
            <a:off x="5193109" y="2112004"/>
            <a:ext cx="1178476" cy="718336"/>
          </a:xfrm>
          <a:prstGeom prst="ellipse">
            <a:avLst/>
          </a:prstGeom>
          <a:solidFill>
            <a:srgbClr val="00B0F0"/>
          </a:solidFill>
          <a:ln w="9525">
            <a:noFill/>
            <a:miter lim="800000"/>
            <a:headEnd/>
            <a:tailEnd/>
          </a:ln>
          <a:effectLst>
            <a:outerShdw blurRad="63500" dist="23000" dir="5400000" rotWithShape="0">
              <a:srgbClr val="000000">
                <a:alpha val="34998"/>
              </a:srgbClr>
            </a:outerShdw>
          </a:effectLst>
        </p:spPr>
        <p:txBody>
          <a:bodyPr wrap="square" rtlCol="0" anchor="ctr">
            <a:noAutofit/>
          </a:bodyPr>
          <a:lstStyle/>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VPWS</a:t>
            </a:r>
          </a:p>
        </p:txBody>
      </p:sp>
      <p:sp>
        <p:nvSpPr>
          <p:cNvPr id="9" name="椭圆 8">
            <a:extLst>
              <a:ext uri="{FF2B5EF4-FFF2-40B4-BE49-F238E27FC236}">
                <a16:creationId xmlns:a16="http://schemas.microsoft.com/office/drawing/2014/main" id="{BA89F67D-AD50-418C-A166-180B4156ED1A}"/>
              </a:ext>
            </a:extLst>
          </p:cNvPr>
          <p:cNvSpPr/>
          <p:nvPr/>
        </p:nvSpPr>
        <p:spPr bwMode="gray">
          <a:xfrm>
            <a:off x="3235414" y="2098815"/>
            <a:ext cx="1056901" cy="718336"/>
          </a:xfrm>
          <a:prstGeom prst="ellipse">
            <a:avLst/>
          </a:prstGeom>
          <a:solidFill>
            <a:srgbClr val="00B0F0"/>
          </a:solidFill>
          <a:ln w="9525">
            <a:noFill/>
            <a:miter lim="800000"/>
            <a:headEnd/>
            <a:tailEnd/>
          </a:ln>
          <a:effectLst>
            <a:outerShdw blurRad="63500" dist="23000" dir="5400000" rotWithShape="0">
              <a:srgbClr val="000000">
                <a:alpha val="34998"/>
              </a:srgbClr>
            </a:outerShdw>
          </a:effectLst>
        </p:spPr>
        <p:txBody>
          <a:bodyPr wrap="square" rtlCol="0" anchor="ctr">
            <a:noAutofit/>
          </a:bodyPr>
          <a:lstStyle/>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VPLS</a:t>
            </a:r>
          </a:p>
        </p:txBody>
      </p:sp>
      <p:sp>
        <p:nvSpPr>
          <p:cNvPr id="10" name="椭圆 9">
            <a:extLst>
              <a:ext uri="{FF2B5EF4-FFF2-40B4-BE49-F238E27FC236}">
                <a16:creationId xmlns:a16="http://schemas.microsoft.com/office/drawing/2014/main" id="{5DEFED3F-3D83-462B-A8D5-7F0234AE4A95}"/>
              </a:ext>
            </a:extLst>
          </p:cNvPr>
          <p:cNvSpPr/>
          <p:nvPr/>
        </p:nvSpPr>
        <p:spPr bwMode="gray">
          <a:xfrm>
            <a:off x="7279867" y="2063772"/>
            <a:ext cx="1178475" cy="718336"/>
          </a:xfrm>
          <a:prstGeom prst="ellipse">
            <a:avLst/>
          </a:prstGeom>
          <a:solidFill>
            <a:srgbClr val="00B0F0"/>
          </a:solidFill>
          <a:ln w="9525">
            <a:noFill/>
            <a:miter lim="800000"/>
            <a:headEnd/>
            <a:tailEnd/>
          </a:ln>
          <a:effectLst>
            <a:outerShdw blurRad="63500" dist="23000" dir="5400000" rotWithShape="0">
              <a:srgbClr val="000000">
                <a:alpha val="34998"/>
              </a:srgbClr>
            </a:outerShdw>
          </a:effectLst>
        </p:spPr>
        <p:txBody>
          <a:bodyPr wrap="square" rtlCol="0" anchor="ctr">
            <a:noAutofit/>
          </a:bodyPr>
          <a:lstStyle/>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VPLS</a:t>
            </a:r>
          </a:p>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E-Tree</a:t>
            </a:r>
          </a:p>
        </p:txBody>
      </p:sp>
      <p:sp>
        <p:nvSpPr>
          <p:cNvPr id="11" name="椭圆 10">
            <a:extLst>
              <a:ext uri="{FF2B5EF4-FFF2-40B4-BE49-F238E27FC236}">
                <a16:creationId xmlns:a16="http://schemas.microsoft.com/office/drawing/2014/main" id="{EA7D26CA-050A-4BF1-8F94-729841CDDCE6}"/>
              </a:ext>
            </a:extLst>
          </p:cNvPr>
          <p:cNvSpPr/>
          <p:nvPr/>
        </p:nvSpPr>
        <p:spPr bwMode="gray">
          <a:xfrm>
            <a:off x="3216164" y="3144379"/>
            <a:ext cx="1064227" cy="718336"/>
          </a:xfrm>
          <a:prstGeom prst="ellipse">
            <a:avLst/>
          </a:prstGeom>
          <a:solidFill>
            <a:srgbClr val="00B050"/>
          </a:solidFill>
          <a:ln w="9525">
            <a:noFill/>
            <a:miter lim="800000"/>
            <a:headEnd/>
            <a:tailEnd/>
          </a:ln>
          <a:effectLst>
            <a:outerShdw blurRad="63500" dist="23000" dir="5400000" rotWithShape="0">
              <a:srgbClr val="000000">
                <a:alpha val="34998"/>
              </a:srgbClr>
            </a:outerShdw>
          </a:effectLst>
        </p:spPr>
        <p:txBody>
          <a:bodyPr wrap="square" rtlCol="0" anchor="ctr">
            <a:noAutofit/>
          </a:bodyPr>
          <a:lstStyle/>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EVPN</a:t>
            </a:r>
          </a:p>
        </p:txBody>
      </p:sp>
      <p:sp>
        <p:nvSpPr>
          <p:cNvPr id="12" name="椭圆 11">
            <a:extLst>
              <a:ext uri="{FF2B5EF4-FFF2-40B4-BE49-F238E27FC236}">
                <a16:creationId xmlns:a16="http://schemas.microsoft.com/office/drawing/2014/main" id="{72A160F2-F792-4263-B2FF-413385825D98}"/>
              </a:ext>
            </a:extLst>
          </p:cNvPr>
          <p:cNvSpPr/>
          <p:nvPr/>
        </p:nvSpPr>
        <p:spPr bwMode="gray">
          <a:xfrm>
            <a:off x="3188505" y="4345697"/>
            <a:ext cx="1095401" cy="718336"/>
          </a:xfrm>
          <a:prstGeom prst="ellipse">
            <a:avLst/>
          </a:prstGeom>
          <a:solidFill>
            <a:srgbClr val="00B050"/>
          </a:solidFill>
          <a:ln w="9525">
            <a:noFill/>
            <a:miter lim="800000"/>
            <a:headEnd/>
            <a:tailEnd/>
          </a:ln>
          <a:effectLst>
            <a:outerShdw blurRad="63500" dist="23000" dir="5400000" rotWithShape="0">
              <a:srgbClr val="000000">
                <a:alpha val="34998"/>
              </a:srgbClr>
            </a:outerShdw>
          </a:effectLst>
        </p:spPr>
        <p:txBody>
          <a:bodyPr wrap="square" rtlCol="0" anchor="ctr">
            <a:noAutofit/>
          </a:bodyPr>
          <a:lstStyle/>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PBB-EVPN</a:t>
            </a:r>
          </a:p>
        </p:txBody>
      </p:sp>
      <p:sp>
        <p:nvSpPr>
          <p:cNvPr id="13" name="椭圆 12">
            <a:extLst>
              <a:ext uri="{FF2B5EF4-FFF2-40B4-BE49-F238E27FC236}">
                <a16:creationId xmlns:a16="http://schemas.microsoft.com/office/drawing/2014/main" id="{EFC6D810-9D5C-4A83-A3EB-4CBF61DF4469}"/>
              </a:ext>
            </a:extLst>
          </p:cNvPr>
          <p:cNvSpPr/>
          <p:nvPr/>
        </p:nvSpPr>
        <p:spPr bwMode="gray">
          <a:xfrm>
            <a:off x="5247340" y="3140484"/>
            <a:ext cx="1141908" cy="718336"/>
          </a:xfrm>
          <a:prstGeom prst="ellipse">
            <a:avLst/>
          </a:prstGeom>
          <a:solidFill>
            <a:srgbClr val="00B050"/>
          </a:solidFill>
          <a:ln w="9525">
            <a:noFill/>
            <a:miter lim="800000"/>
            <a:headEnd/>
            <a:tailEnd/>
          </a:ln>
          <a:effectLst>
            <a:outerShdw blurRad="63500" dist="23000" dir="5400000" rotWithShape="0">
              <a:srgbClr val="000000">
                <a:alpha val="34998"/>
              </a:srgbClr>
            </a:outerShdw>
          </a:effectLst>
        </p:spPr>
        <p:txBody>
          <a:bodyPr wrap="square" rtlCol="0" anchor="ctr">
            <a:noAutofit/>
          </a:bodyPr>
          <a:lstStyle/>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EVPN</a:t>
            </a:r>
          </a:p>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VPWS</a:t>
            </a:r>
          </a:p>
        </p:txBody>
      </p:sp>
      <p:sp>
        <p:nvSpPr>
          <p:cNvPr id="14" name="椭圆 13">
            <a:extLst>
              <a:ext uri="{FF2B5EF4-FFF2-40B4-BE49-F238E27FC236}">
                <a16:creationId xmlns:a16="http://schemas.microsoft.com/office/drawing/2014/main" id="{8D53422D-5562-47D0-AFF0-4A14537BC95D}"/>
              </a:ext>
            </a:extLst>
          </p:cNvPr>
          <p:cNvSpPr/>
          <p:nvPr/>
        </p:nvSpPr>
        <p:spPr bwMode="gray">
          <a:xfrm>
            <a:off x="7311894" y="3103299"/>
            <a:ext cx="1182091" cy="718336"/>
          </a:xfrm>
          <a:prstGeom prst="ellipse">
            <a:avLst/>
          </a:prstGeom>
          <a:solidFill>
            <a:srgbClr val="00B050"/>
          </a:solidFill>
          <a:ln w="9525">
            <a:noFill/>
            <a:miter lim="800000"/>
            <a:headEnd/>
            <a:tailEnd/>
          </a:ln>
          <a:effectLst>
            <a:outerShdw blurRad="63500" dist="23000" dir="5400000" rotWithShape="0">
              <a:srgbClr val="000000">
                <a:alpha val="34998"/>
              </a:srgbClr>
            </a:outerShdw>
          </a:effectLst>
        </p:spPr>
        <p:txBody>
          <a:bodyPr wrap="square" rtlCol="0" anchor="ctr">
            <a:noAutofit/>
          </a:bodyPr>
          <a:lstStyle/>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EVPN</a:t>
            </a:r>
          </a:p>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E-Tree</a:t>
            </a:r>
          </a:p>
        </p:txBody>
      </p:sp>
      <p:sp>
        <p:nvSpPr>
          <p:cNvPr id="15" name="TextBox 86">
            <a:extLst>
              <a:ext uri="{FF2B5EF4-FFF2-40B4-BE49-F238E27FC236}">
                <a16:creationId xmlns:a16="http://schemas.microsoft.com/office/drawing/2014/main" id="{FD3CCE7B-008D-4D8F-B15D-71777A709B73}"/>
              </a:ext>
            </a:extLst>
          </p:cNvPr>
          <p:cNvSpPr txBox="1"/>
          <p:nvPr/>
        </p:nvSpPr>
        <p:spPr bwMode="gray">
          <a:xfrm>
            <a:off x="1046814" y="2257758"/>
            <a:ext cx="1520944" cy="584775"/>
          </a:xfrm>
          <a:prstGeom prst="rect">
            <a:avLst/>
          </a:prstGeom>
          <a:noFill/>
        </p:spPr>
        <p:txBody>
          <a:bodyPr wrap="square" rtlCol="0">
            <a:noAutofit/>
          </a:bodyPr>
          <a:lstStyle/>
          <a:p>
            <a:pPr algn="ctr">
              <a:spcBef>
                <a:spcPts val="585"/>
              </a:spcBef>
              <a:buClr>
                <a:schemeClr val="bg1">
                  <a:lumMod val="50000"/>
                </a:schemeClr>
              </a:buClr>
              <a:buSzPct val="80000"/>
            </a:pPr>
            <a:r>
              <a:rPr lang="en-US" sz="1600" b="1" dirty="0">
                <a:solidFill>
                  <a:srgbClr val="0070C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Without EVPN</a:t>
            </a:r>
          </a:p>
        </p:txBody>
      </p:sp>
      <p:sp>
        <p:nvSpPr>
          <p:cNvPr id="16" name="TextBox 86">
            <a:extLst>
              <a:ext uri="{FF2B5EF4-FFF2-40B4-BE49-F238E27FC236}">
                <a16:creationId xmlns:a16="http://schemas.microsoft.com/office/drawing/2014/main" id="{EC99E3B2-DAEA-4DDA-9E10-523603D4C71C}"/>
              </a:ext>
            </a:extLst>
          </p:cNvPr>
          <p:cNvSpPr txBox="1"/>
          <p:nvPr/>
        </p:nvSpPr>
        <p:spPr bwMode="gray">
          <a:xfrm>
            <a:off x="1218414" y="3409263"/>
            <a:ext cx="1177745" cy="584775"/>
          </a:xfrm>
          <a:prstGeom prst="rect">
            <a:avLst/>
          </a:prstGeom>
          <a:noFill/>
        </p:spPr>
        <p:txBody>
          <a:bodyPr wrap="square" rtlCol="0">
            <a:noAutofit/>
          </a:bodyPr>
          <a:lstStyle/>
          <a:p>
            <a:pPr algn="ctr">
              <a:spcBef>
                <a:spcPts val="585"/>
              </a:spcBef>
              <a:buClr>
                <a:schemeClr val="bg1">
                  <a:lumMod val="50000"/>
                </a:schemeClr>
              </a:buClr>
              <a:buSzPct val="80000"/>
            </a:pPr>
            <a:r>
              <a:rPr lang="en-US" sz="1600" b="1" dirty="0">
                <a:solidFill>
                  <a:srgbClr val="0070C0"/>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With EVPN</a:t>
            </a:r>
          </a:p>
        </p:txBody>
      </p:sp>
      <p:sp>
        <p:nvSpPr>
          <p:cNvPr id="17" name="TextBox 7">
            <a:extLst>
              <a:ext uri="{FF2B5EF4-FFF2-40B4-BE49-F238E27FC236}">
                <a16:creationId xmlns:a16="http://schemas.microsoft.com/office/drawing/2014/main" id="{99F27012-5D7C-4E17-9814-940C37A3050D}"/>
              </a:ext>
            </a:extLst>
          </p:cNvPr>
          <p:cNvSpPr txBox="1">
            <a:spLocks noChangeArrowheads="1"/>
          </p:cNvSpPr>
          <p:nvPr/>
        </p:nvSpPr>
        <p:spPr bwMode="gray">
          <a:xfrm>
            <a:off x="2944334" y="3803369"/>
            <a:ext cx="16417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sz="1600">
                <a:solidFill>
                  <a:schemeClr val="tx1">
                    <a:lumMod val="65000"/>
                    <a:lumOff val="3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RFC 7432</a:t>
            </a:r>
          </a:p>
          <a:p>
            <a:pPr algn="ctr"/>
            <a:r>
              <a:rPr lang="en-US" sz="1600">
                <a:solidFill>
                  <a:schemeClr val="tx1">
                    <a:lumMod val="65000"/>
                    <a:lumOff val="3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Basic Standard</a:t>
            </a:r>
          </a:p>
        </p:txBody>
      </p:sp>
      <p:sp>
        <p:nvSpPr>
          <p:cNvPr id="18" name="TextBox 7">
            <a:extLst>
              <a:ext uri="{FF2B5EF4-FFF2-40B4-BE49-F238E27FC236}">
                <a16:creationId xmlns:a16="http://schemas.microsoft.com/office/drawing/2014/main" id="{1210DCAF-4350-4B92-A12A-2CF72D4477AC}"/>
              </a:ext>
            </a:extLst>
          </p:cNvPr>
          <p:cNvSpPr txBox="1">
            <a:spLocks noChangeArrowheads="1"/>
          </p:cNvSpPr>
          <p:nvPr/>
        </p:nvSpPr>
        <p:spPr bwMode="gray">
          <a:xfrm>
            <a:off x="3002825" y="5041697"/>
            <a:ext cx="1511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sz="1600" dirty="0">
                <a:solidFill>
                  <a:schemeClr val="tx1">
                    <a:lumMod val="65000"/>
                    <a:lumOff val="3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RFC 7623</a:t>
            </a:r>
          </a:p>
        </p:txBody>
      </p:sp>
      <p:sp>
        <p:nvSpPr>
          <p:cNvPr id="19" name="矩形 18">
            <a:extLst>
              <a:ext uri="{FF2B5EF4-FFF2-40B4-BE49-F238E27FC236}">
                <a16:creationId xmlns:a16="http://schemas.microsoft.com/office/drawing/2014/main" id="{8FE6D53F-33EC-489A-B744-7D2817CAB616}"/>
              </a:ext>
            </a:extLst>
          </p:cNvPr>
          <p:cNvSpPr/>
          <p:nvPr/>
        </p:nvSpPr>
        <p:spPr bwMode="gray">
          <a:xfrm>
            <a:off x="5091890" y="3880875"/>
            <a:ext cx="1474400" cy="338554"/>
          </a:xfrm>
          <a:prstGeom prst="rect">
            <a:avLst/>
          </a:prstGeom>
        </p:spPr>
        <p:txBody>
          <a:bodyPr wrap="square">
            <a:noAutofit/>
          </a:bodyPr>
          <a:lstStyle/>
          <a:p>
            <a:pPr algn="ctr"/>
            <a:r>
              <a:rPr lang="en-US" sz="1600">
                <a:solidFill>
                  <a:schemeClr val="tx1">
                    <a:lumMod val="65000"/>
                    <a:lumOff val="3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RFC 8214</a:t>
            </a:r>
          </a:p>
        </p:txBody>
      </p:sp>
      <p:sp>
        <p:nvSpPr>
          <p:cNvPr id="20" name="矩形 19">
            <a:extLst>
              <a:ext uri="{FF2B5EF4-FFF2-40B4-BE49-F238E27FC236}">
                <a16:creationId xmlns:a16="http://schemas.microsoft.com/office/drawing/2014/main" id="{0CC35A3D-52B6-4C1E-972E-96185CF8D293}"/>
              </a:ext>
            </a:extLst>
          </p:cNvPr>
          <p:cNvSpPr/>
          <p:nvPr/>
        </p:nvSpPr>
        <p:spPr bwMode="gray">
          <a:xfrm>
            <a:off x="6988331" y="3843690"/>
            <a:ext cx="1813123" cy="830997"/>
          </a:xfrm>
          <a:prstGeom prst="rect">
            <a:avLst/>
          </a:prstGeom>
        </p:spPr>
        <p:txBody>
          <a:bodyPr wrap="square">
            <a:noAutofit/>
          </a:bodyPr>
          <a:lstStyle/>
          <a:p>
            <a:pPr algn="ctr"/>
            <a:r>
              <a:rPr lang="en-US" sz="1600" dirty="0">
                <a:solidFill>
                  <a:schemeClr val="tx1">
                    <a:lumMod val="65000"/>
                    <a:lumOff val="3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draft-</a:t>
            </a:r>
            <a:r>
              <a:rPr lang="en-US" sz="1600" dirty="0" err="1">
                <a:solidFill>
                  <a:schemeClr val="tx1">
                    <a:lumMod val="65000"/>
                    <a:lumOff val="3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ietf</a:t>
            </a:r>
            <a:r>
              <a:rPr lang="en-US" sz="1600" dirty="0">
                <a:solidFill>
                  <a:schemeClr val="tx1">
                    <a:lumMod val="65000"/>
                    <a:lumOff val="3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t>
            </a:r>
            <a:r>
              <a:rPr lang="en-US" sz="1600" dirty="0" err="1">
                <a:solidFill>
                  <a:schemeClr val="tx1">
                    <a:lumMod val="65000"/>
                    <a:lumOff val="3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bess-evpn-etree</a:t>
            </a:r>
            <a:endParaRPr lang="en-US" sz="1600" dirty="0">
              <a:solidFill>
                <a:schemeClr val="tx1">
                  <a:lumMod val="65000"/>
                  <a:lumOff val="3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1" name="椭圆 20">
            <a:extLst>
              <a:ext uri="{FF2B5EF4-FFF2-40B4-BE49-F238E27FC236}">
                <a16:creationId xmlns:a16="http://schemas.microsoft.com/office/drawing/2014/main" id="{0DB25BC7-702D-4193-96C8-37E524ED2ED2}"/>
              </a:ext>
            </a:extLst>
          </p:cNvPr>
          <p:cNvSpPr/>
          <p:nvPr/>
        </p:nvSpPr>
        <p:spPr bwMode="gray">
          <a:xfrm>
            <a:off x="9283700" y="2098815"/>
            <a:ext cx="1178475" cy="718336"/>
          </a:xfrm>
          <a:prstGeom prst="ellipse">
            <a:avLst/>
          </a:prstGeom>
          <a:solidFill>
            <a:srgbClr val="00B0F0"/>
          </a:solidFill>
          <a:ln w="9525">
            <a:noFill/>
            <a:miter lim="800000"/>
            <a:headEnd/>
            <a:tailEnd/>
          </a:ln>
          <a:effectLst>
            <a:outerShdw blurRad="63500" dist="23000" dir="5400000" rotWithShape="0">
              <a:srgbClr val="000000">
                <a:alpha val="34998"/>
              </a:srgbClr>
            </a:outerShdw>
          </a:effectLst>
        </p:spPr>
        <p:txBody>
          <a:bodyPr wrap="square" rtlCol="0" anchor="ctr">
            <a:noAutofit/>
          </a:bodyPr>
          <a:lstStyle/>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L3VPN</a:t>
            </a:r>
          </a:p>
        </p:txBody>
      </p:sp>
      <p:sp>
        <p:nvSpPr>
          <p:cNvPr id="22" name="椭圆 21">
            <a:extLst>
              <a:ext uri="{FF2B5EF4-FFF2-40B4-BE49-F238E27FC236}">
                <a16:creationId xmlns:a16="http://schemas.microsoft.com/office/drawing/2014/main" id="{021214D1-E191-4FFD-9385-AFF29EF95DA4}"/>
              </a:ext>
            </a:extLst>
          </p:cNvPr>
          <p:cNvSpPr/>
          <p:nvPr/>
        </p:nvSpPr>
        <p:spPr bwMode="gray">
          <a:xfrm>
            <a:off x="9331325" y="3125354"/>
            <a:ext cx="1182091" cy="718336"/>
          </a:xfrm>
          <a:prstGeom prst="ellipse">
            <a:avLst/>
          </a:prstGeom>
          <a:solidFill>
            <a:srgbClr val="00B050"/>
          </a:solidFill>
          <a:ln w="9525">
            <a:noFill/>
            <a:miter lim="800000"/>
            <a:headEnd/>
            <a:tailEnd/>
          </a:ln>
          <a:effectLst>
            <a:outerShdw blurRad="63500" dist="23000" dir="5400000" rotWithShape="0">
              <a:srgbClr val="000000">
                <a:alpha val="34998"/>
              </a:srgbClr>
            </a:outerShdw>
          </a:effectLst>
        </p:spPr>
        <p:txBody>
          <a:bodyPr wrap="square" rtlCol="0" anchor="ctr">
            <a:noAutofit/>
          </a:bodyPr>
          <a:lstStyle/>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EVPN</a:t>
            </a:r>
          </a:p>
          <a:p>
            <a:pPr algn="ctr"/>
            <a:r>
              <a:rPr lang="en-US" sz="1600">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L3VPN</a:t>
            </a:r>
          </a:p>
        </p:txBody>
      </p:sp>
      <p:sp>
        <p:nvSpPr>
          <p:cNvPr id="23" name="矩形 22">
            <a:extLst>
              <a:ext uri="{FF2B5EF4-FFF2-40B4-BE49-F238E27FC236}">
                <a16:creationId xmlns:a16="http://schemas.microsoft.com/office/drawing/2014/main" id="{84B79E25-DDA1-40F3-AB86-D92D9E26129C}"/>
              </a:ext>
            </a:extLst>
          </p:cNvPr>
          <p:cNvSpPr/>
          <p:nvPr/>
        </p:nvSpPr>
        <p:spPr bwMode="gray">
          <a:xfrm>
            <a:off x="8885031" y="3897126"/>
            <a:ext cx="2056935" cy="1077218"/>
          </a:xfrm>
          <a:prstGeom prst="rect">
            <a:avLst/>
          </a:prstGeom>
        </p:spPr>
        <p:txBody>
          <a:bodyPr wrap="square">
            <a:noAutofit/>
          </a:bodyPr>
          <a:lstStyle/>
          <a:p>
            <a:pPr algn="ctr"/>
            <a:r>
              <a:rPr lang="en-US" sz="1600" dirty="0">
                <a:solidFill>
                  <a:schemeClr val="tx1">
                    <a:lumMod val="65000"/>
                    <a:lumOff val="35000"/>
                  </a:schemeClr>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draft-ietf-bess-evpn-prefix-advertisement-05 </a:t>
            </a:r>
          </a:p>
        </p:txBody>
      </p:sp>
      <p:sp>
        <p:nvSpPr>
          <p:cNvPr id="24" name="椭圆 23">
            <a:extLst>
              <a:ext uri="{FF2B5EF4-FFF2-40B4-BE49-F238E27FC236}">
                <a16:creationId xmlns:a16="http://schemas.microsoft.com/office/drawing/2014/main" id="{DAB9529D-E787-46A6-9FA1-6D4CCA997B58}"/>
              </a:ext>
            </a:extLst>
          </p:cNvPr>
          <p:cNvSpPr/>
          <p:nvPr/>
        </p:nvSpPr>
        <p:spPr bwMode="gray">
          <a:xfrm>
            <a:off x="5957317" y="5489912"/>
            <a:ext cx="1064227" cy="691368"/>
          </a:xfrm>
          <a:prstGeom prst="ellipse">
            <a:avLst/>
          </a:prstGeom>
          <a:solidFill>
            <a:schemeClr val="accent1"/>
          </a:solidFill>
          <a:ln w="9525">
            <a:noFill/>
            <a:miter lim="800000"/>
            <a:headEnd/>
            <a:tailEnd/>
          </a:ln>
          <a:effectLst>
            <a:outerShdw blurRad="63500" dist="23000" dir="5400000" rotWithShape="0">
              <a:srgbClr val="000000">
                <a:alpha val="34998"/>
              </a:srgbClr>
            </a:outerShdw>
          </a:effectLst>
        </p:spPr>
        <p:txBody>
          <a:bodyPr wrap="square" rtlCol="0" anchor="ctr">
            <a:noAutofit/>
          </a:bodyPr>
          <a:lstStyle/>
          <a:p>
            <a:pPr algn="ctr"/>
            <a:r>
              <a:rPr lang="en-US" sz="1600" b="1">
                <a:solidFill>
                  <a:srgbClr val="FFFFFF"/>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EVPN</a:t>
            </a:r>
          </a:p>
        </p:txBody>
      </p:sp>
      <p:cxnSp>
        <p:nvCxnSpPr>
          <p:cNvPr id="25" name="直接箭头连接符 24">
            <a:extLst>
              <a:ext uri="{FF2B5EF4-FFF2-40B4-BE49-F238E27FC236}">
                <a16:creationId xmlns:a16="http://schemas.microsoft.com/office/drawing/2014/main" id="{2456FA69-44DF-4D12-88F9-BDABC3BA5522}"/>
              </a:ext>
            </a:extLst>
          </p:cNvPr>
          <p:cNvCxnSpPr>
            <a:stCxn id="24" idx="1"/>
          </p:cNvCxnSpPr>
          <p:nvPr/>
        </p:nvCxnSpPr>
        <p:spPr bwMode="gray">
          <a:xfrm flipH="1" flipV="1">
            <a:off x="4292315" y="3643230"/>
            <a:ext cx="1820854" cy="1947930"/>
          </a:xfrm>
          <a:prstGeom prst="straightConnector1">
            <a:avLst/>
          </a:prstGeom>
          <a:ln>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5635DDB-AF86-45E8-BCFD-606D3BFAD221}"/>
              </a:ext>
            </a:extLst>
          </p:cNvPr>
          <p:cNvCxnSpPr>
            <a:stCxn id="24" idx="2"/>
            <a:endCxn id="12" idx="6"/>
          </p:cNvCxnSpPr>
          <p:nvPr/>
        </p:nvCxnSpPr>
        <p:spPr bwMode="gray">
          <a:xfrm flipH="1" flipV="1">
            <a:off x="4283906" y="4704865"/>
            <a:ext cx="1673411" cy="1130731"/>
          </a:xfrm>
          <a:prstGeom prst="straightConnector1">
            <a:avLst/>
          </a:prstGeom>
          <a:ln>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5B1ECC0-6EC2-49EE-AF1D-E48565336DB6}"/>
              </a:ext>
            </a:extLst>
          </p:cNvPr>
          <p:cNvCxnSpPr>
            <a:stCxn id="24" idx="0"/>
          </p:cNvCxnSpPr>
          <p:nvPr/>
        </p:nvCxnSpPr>
        <p:spPr bwMode="gray">
          <a:xfrm flipH="1" flipV="1">
            <a:off x="6086641" y="4168964"/>
            <a:ext cx="402790" cy="1320948"/>
          </a:xfrm>
          <a:prstGeom prst="straightConnector1">
            <a:avLst/>
          </a:prstGeom>
          <a:ln>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3D32AE1F-E7AB-4209-9F2D-735FCEF1886D}"/>
              </a:ext>
            </a:extLst>
          </p:cNvPr>
          <p:cNvCxnSpPr>
            <a:cxnSpLocks/>
            <a:stCxn id="24" idx="7"/>
          </p:cNvCxnSpPr>
          <p:nvPr/>
        </p:nvCxnSpPr>
        <p:spPr bwMode="gray">
          <a:xfrm flipV="1">
            <a:off x="6865692" y="4388144"/>
            <a:ext cx="592135" cy="1203016"/>
          </a:xfrm>
          <a:prstGeom prst="straightConnector1">
            <a:avLst/>
          </a:prstGeom>
          <a:ln>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7A4F6B51-165E-48B2-9570-965455686C7B}"/>
              </a:ext>
            </a:extLst>
          </p:cNvPr>
          <p:cNvCxnSpPr>
            <a:stCxn id="24" idx="6"/>
          </p:cNvCxnSpPr>
          <p:nvPr/>
        </p:nvCxnSpPr>
        <p:spPr bwMode="gray">
          <a:xfrm flipV="1">
            <a:off x="7021544" y="4219429"/>
            <a:ext cx="2161093" cy="1616167"/>
          </a:xfrm>
          <a:prstGeom prst="straightConnector1">
            <a:avLst/>
          </a:prstGeom>
          <a:ln>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9F1935EA-62A4-4E4D-B115-AF345758927B}"/>
              </a:ext>
            </a:extLst>
          </p:cNvPr>
          <p:cNvSpPr/>
          <p:nvPr/>
        </p:nvSpPr>
        <p:spPr bwMode="gray">
          <a:xfrm>
            <a:off x="7870551" y="5439128"/>
            <a:ext cx="3875362" cy="650845"/>
          </a:xfrm>
          <a:prstGeom prst="rect">
            <a:avLst/>
          </a:prstGeom>
        </p:spPr>
        <p:txBody>
          <a:bodyPr wrap="square">
            <a:noAutofit/>
          </a:bodyPr>
          <a:lstStyle/>
          <a:p>
            <a:r>
              <a:rPr lang="en-US" sz="1400" b="1"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The EVPN control plane unifies all services, and the EVPN standards are gradually mature and complete.</a:t>
            </a:r>
          </a:p>
        </p:txBody>
      </p:sp>
    </p:spTree>
    <p:extLst>
      <p:ext uri="{BB962C8B-B14F-4D97-AF65-F5344CB8AC3E}">
        <p14:creationId xmlns:p14="http://schemas.microsoft.com/office/powerpoint/2010/main" val="3164447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1DEBF-5773-4FBD-931C-311BF0480D0A}"/>
              </a:ext>
            </a:extLst>
          </p:cNvPr>
          <p:cNvSpPr>
            <a:spLocks noGrp="1"/>
          </p:cNvSpPr>
          <p:nvPr>
            <p:ph type="title"/>
          </p:nvPr>
        </p:nvSpPr>
        <p:spPr bwMode="gray"/>
        <p:txBody>
          <a:bodyPr/>
          <a:lstStyle/>
          <a:p>
            <a:r>
              <a:rPr lang="en-US">
                <a:sym typeface="Huawei Sans" panose="020C0503030203020204" pitchFamily="34" charset="0"/>
              </a:rPr>
              <a:t>EVPN on a Data Center Network</a:t>
            </a:r>
            <a:endParaRPr lang="en-US" dirty="0">
              <a:sym typeface="Huawei Sans" panose="020C0503030203020204" pitchFamily="34" charset="0"/>
            </a:endParaRPr>
          </a:p>
        </p:txBody>
      </p:sp>
      <p:sp>
        <p:nvSpPr>
          <p:cNvPr id="29" name="文本占位符 28"/>
          <p:cNvSpPr>
            <a:spLocks noGrp="1"/>
          </p:cNvSpPr>
          <p:nvPr>
            <p:ph type="body" sz="quarter" idx="10"/>
          </p:nvPr>
        </p:nvSpPr>
        <p:spPr bwMode="gray"/>
        <p:txBody>
          <a:bodyPr/>
          <a:lstStyle/>
          <a:p>
            <a:r>
              <a:rPr lang="en-US" altLang="zh-CN" sz="1800">
                <a:sym typeface="Huawei Sans" panose="020C0503030203020204" pitchFamily="34" charset="0"/>
              </a:rPr>
              <a:t>The network virtualization overlay (NVO) solution (RFC 8365) of EVPN is used in cloud data centers.</a:t>
            </a:r>
          </a:p>
          <a:p>
            <a:r>
              <a:rPr lang="en-US" altLang="zh-CN" sz="1800">
                <a:sym typeface="Huawei Sans" panose="020C0503030203020204" pitchFamily="34" charset="0"/>
              </a:rPr>
              <a:t>It is recommended that the data plane use Virtual Extensible LAN (VXLAN) encapsulation and the control plane use EVPN to construct a flexible data center overlay network.</a:t>
            </a:r>
          </a:p>
          <a:p>
            <a:endParaRPr lang="zh-CN" altLang="en-US" sz="1800">
              <a:sym typeface="Huawei Sans" panose="020C0503030203020204" pitchFamily="34" charset="0"/>
            </a:endParaRPr>
          </a:p>
          <a:p>
            <a:endParaRPr lang="zh-CN" altLang="en-US" sz="1800" dirty="0"/>
          </a:p>
        </p:txBody>
      </p:sp>
      <p:pic>
        <p:nvPicPr>
          <p:cNvPr id="3" name="图片 2">
            <a:extLst>
              <a:ext uri="{FF2B5EF4-FFF2-40B4-BE49-F238E27FC236}">
                <a16:creationId xmlns:a16="http://schemas.microsoft.com/office/drawing/2014/main" id="{8BFEEC92-C666-477A-B579-E0D1BDDDCB92}"/>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2577167" y="2616987"/>
            <a:ext cx="540000" cy="442800"/>
          </a:xfrm>
          <a:prstGeom prst="rect">
            <a:avLst/>
          </a:prstGeom>
        </p:spPr>
      </p:pic>
      <p:pic>
        <p:nvPicPr>
          <p:cNvPr id="4" name="图片 3">
            <a:extLst>
              <a:ext uri="{FF2B5EF4-FFF2-40B4-BE49-F238E27FC236}">
                <a16:creationId xmlns:a16="http://schemas.microsoft.com/office/drawing/2014/main" id="{2C5FC3A5-0A22-4785-818F-50E2D8BD25F9}"/>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1480544" y="4305951"/>
            <a:ext cx="540000" cy="442800"/>
          </a:xfrm>
          <a:prstGeom prst="rect">
            <a:avLst/>
          </a:prstGeom>
        </p:spPr>
      </p:pic>
      <p:pic>
        <p:nvPicPr>
          <p:cNvPr id="5" name="图片 4">
            <a:extLst>
              <a:ext uri="{FF2B5EF4-FFF2-40B4-BE49-F238E27FC236}">
                <a16:creationId xmlns:a16="http://schemas.microsoft.com/office/drawing/2014/main" id="{629DC0EB-0A7A-4EE7-A573-085DB2580ED0}"/>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105869" y="4305951"/>
            <a:ext cx="540000" cy="442800"/>
          </a:xfrm>
          <a:prstGeom prst="rect">
            <a:avLst/>
          </a:prstGeom>
        </p:spPr>
      </p:pic>
      <p:pic>
        <p:nvPicPr>
          <p:cNvPr id="6" name="图片 5">
            <a:extLst>
              <a:ext uri="{FF2B5EF4-FFF2-40B4-BE49-F238E27FC236}">
                <a16:creationId xmlns:a16="http://schemas.microsoft.com/office/drawing/2014/main" id="{EFE72A80-CCE7-4C24-94DC-37747BEB3C7F}"/>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3263594" y="4305951"/>
            <a:ext cx="540000" cy="442800"/>
          </a:xfrm>
          <a:prstGeom prst="rect">
            <a:avLst/>
          </a:prstGeom>
        </p:spPr>
      </p:pic>
      <p:pic>
        <p:nvPicPr>
          <p:cNvPr id="7" name="图片 6">
            <a:extLst>
              <a:ext uri="{FF2B5EF4-FFF2-40B4-BE49-F238E27FC236}">
                <a16:creationId xmlns:a16="http://schemas.microsoft.com/office/drawing/2014/main" id="{3F81D364-113B-42E7-B079-DAB40B63600F}"/>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3936067" y="2616987"/>
            <a:ext cx="540000" cy="442800"/>
          </a:xfrm>
          <a:prstGeom prst="rect">
            <a:avLst/>
          </a:prstGeom>
        </p:spPr>
      </p:pic>
      <p:cxnSp>
        <p:nvCxnSpPr>
          <p:cNvPr id="8" name="直接连接符 7">
            <a:extLst>
              <a:ext uri="{FF2B5EF4-FFF2-40B4-BE49-F238E27FC236}">
                <a16:creationId xmlns:a16="http://schemas.microsoft.com/office/drawing/2014/main" id="{7E911960-027E-4ACB-8B62-D00220F0CE81}"/>
              </a:ext>
            </a:extLst>
          </p:cNvPr>
          <p:cNvCxnSpPr>
            <a:stCxn id="4" idx="0"/>
            <a:endCxn id="3" idx="2"/>
          </p:cNvCxnSpPr>
          <p:nvPr/>
        </p:nvCxnSpPr>
        <p:spPr bwMode="gray">
          <a:xfrm flipV="1">
            <a:off x="1750544" y="3059787"/>
            <a:ext cx="1096623" cy="1246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477A881-CE0F-4A19-9E90-306C04E5EC5E}"/>
              </a:ext>
            </a:extLst>
          </p:cNvPr>
          <p:cNvCxnSpPr>
            <a:cxnSpLocks/>
            <a:stCxn id="4" idx="0"/>
            <a:endCxn id="7" idx="2"/>
          </p:cNvCxnSpPr>
          <p:nvPr/>
        </p:nvCxnSpPr>
        <p:spPr bwMode="gray">
          <a:xfrm flipV="1">
            <a:off x="1750544" y="3059787"/>
            <a:ext cx="2455523" cy="1246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0B2A7852-4BA1-4C07-A076-35730FBCA1B7}"/>
              </a:ext>
            </a:extLst>
          </p:cNvPr>
          <p:cNvCxnSpPr>
            <a:cxnSpLocks/>
            <a:stCxn id="6" idx="0"/>
            <a:endCxn id="3" idx="2"/>
          </p:cNvCxnSpPr>
          <p:nvPr/>
        </p:nvCxnSpPr>
        <p:spPr bwMode="gray">
          <a:xfrm flipH="1" flipV="1">
            <a:off x="2847167" y="3059787"/>
            <a:ext cx="686427" cy="1246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09CF298-A08A-4752-8E03-276A2818702B}"/>
              </a:ext>
            </a:extLst>
          </p:cNvPr>
          <p:cNvCxnSpPr>
            <a:cxnSpLocks/>
            <a:stCxn id="5" idx="0"/>
            <a:endCxn id="7" idx="2"/>
          </p:cNvCxnSpPr>
          <p:nvPr/>
        </p:nvCxnSpPr>
        <p:spPr bwMode="gray">
          <a:xfrm flipH="1" flipV="1">
            <a:off x="4206067" y="3059787"/>
            <a:ext cx="1169802" cy="1246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28C560E-D0F4-46D4-95D1-32D691F4AC21}"/>
              </a:ext>
            </a:extLst>
          </p:cNvPr>
          <p:cNvCxnSpPr>
            <a:cxnSpLocks/>
            <a:stCxn id="3" idx="2"/>
            <a:endCxn id="5" idx="0"/>
          </p:cNvCxnSpPr>
          <p:nvPr/>
        </p:nvCxnSpPr>
        <p:spPr bwMode="gray">
          <a:xfrm>
            <a:off x="2847167" y="3059787"/>
            <a:ext cx="2528702" cy="1246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E247483-1698-442E-B078-8E1F40AAE3A6}"/>
              </a:ext>
            </a:extLst>
          </p:cNvPr>
          <p:cNvCxnSpPr>
            <a:cxnSpLocks/>
            <a:stCxn id="6" idx="0"/>
            <a:endCxn id="7" idx="2"/>
          </p:cNvCxnSpPr>
          <p:nvPr/>
        </p:nvCxnSpPr>
        <p:spPr bwMode="gray">
          <a:xfrm flipV="1">
            <a:off x="3533594" y="3059787"/>
            <a:ext cx="672473" cy="1246164"/>
          </a:xfrm>
          <a:prstGeom prst="line">
            <a:avLst/>
          </a:prstGeom>
        </p:spPr>
        <p:style>
          <a:lnRef idx="1">
            <a:schemeClr val="accent1"/>
          </a:lnRef>
          <a:fillRef idx="0">
            <a:schemeClr val="accent1"/>
          </a:fillRef>
          <a:effectRef idx="0">
            <a:schemeClr val="accent1"/>
          </a:effectRef>
          <a:fontRef idx="minor">
            <a:schemeClr val="tx1"/>
          </a:fontRef>
        </p:style>
      </p:cxnSp>
      <p:sp>
        <p:nvSpPr>
          <p:cNvPr id="14" name="任意多边形 9">
            <a:extLst>
              <a:ext uri="{FF2B5EF4-FFF2-40B4-BE49-F238E27FC236}">
                <a16:creationId xmlns:a16="http://schemas.microsoft.com/office/drawing/2014/main" id="{4FF8A133-276F-4158-9F9F-3466A3F9AF4A}"/>
              </a:ext>
            </a:extLst>
          </p:cNvPr>
          <p:cNvSpPr/>
          <p:nvPr/>
        </p:nvSpPr>
        <p:spPr bwMode="gray">
          <a:xfrm>
            <a:off x="1741268" y="2703894"/>
            <a:ext cx="3633220" cy="1880467"/>
          </a:xfrm>
          <a:custGeom>
            <a:avLst/>
            <a:gdLst>
              <a:gd name="connsiteX0" fmla="*/ 1522976 w 3069379"/>
              <a:gd name="connsiteY0" fmla="*/ 0 h 1667868"/>
              <a:gd name="connsiteX1" fmla="*/ 2105444 w 3069379"/>
              <a:gd name="connsiteY1" fmla="*/ 243498 h 1667868"/>
              <a:gd name="connsiteX2" fmla="*/ 2165457 w 3069379"/>
              <a:gd name="connsiteY2" fmla="*/ 316907 h 1667868"/>
              <a:gd name="connsiteX3" fmla="*/ 2204139 w 3069379"/>
              <a:gd name="connsiteY3" fmla="*/ 313329 h 1667868"/>
              <a:gd name="connsiteX4" fmla="*/ 2688456 w 3069379"/>
              <a:gd name="connsiteY4" fmla="*/ 757688 h 1667868"/>
              <a:gd name="connsiteX5" fmla="*/ 2679008 w 3069379"/>
              <a:gd name="connsiteY5" fmla="*/ 843679 h 1667868"/>
              <a:gd name="connsiteX6" fmla="*/ 2742591 w 3069379"/>
              <a:gd name="connsiteY6" fmla="*/ 850148 h 1667868"/>
              <a:gd name="connsiteX7" fmla="*/ 3069379 w 3069379"/>
              <a:gd name="connsiteY7" fmla="*/ 1254812 h 1667868"/>
              <a:gd name="connsiteX8" fmla="*/ 2742591 w 3069379"/>
              <a:gd name="connsiteY8" fmla="*/ 1659476 h 1667868"/>
              <a:gd name="connsiteX9" fmla="*/ 2727471 w 3069379"/>
              <a:gd name="connsiteY9" fmla="*/ 1661015 h 1667868"/>
              <a:gd name="connsiteX10" fmla="*/ 2727471 w 3069379"/>
              <a:gd name="connsiteY10" fmla="*/ 1667868 h 1667868"/>
              <a:gd name="connsiteX11" fmla="*/ 2660108 w 3069379"/>
              <a:gd name="connsiteY11" fmla="*/ 1667868 h 1667868"/>
              <a:gd name="connsiteX12" fmla="*/ 450197 w 3069379"/>
              <a:gd name="connsiteY12" fmla="*/ 1667868 h 1667868"/>
              <a:gd name="connsiteX13" fmla="*/ 373665 w 3069379"/>
              <a:gd name="connsiteY13" fmla="*/ 1667868 h 1667868"/>
              <a:gd name="connsiteX14" fmla="*/ 373665 w 3069379"/>
              <a:gd name="connsiteY14" fmla="*/ 1660082 h 1667868"/>
              <a:gd name="connsiteX15" fmla="*/ 359467 w 3069379"/>
              <a:gd name="connsiteY15" fmla="*/ 1658637 h 1667868"/>
              <a:gd name="connsiteX16" fmla="*/ 0 w 3069379"/>
              <a:gd name="connsiteY16" fmla="*/ 1213505 h 1667868"/>
              <a:gd name="connsiteX17" fmla="*/ 274960 w 3069379"/>
              <a:gd name="connsiteY17" fmla="*/ 794848 h 1667868"/>
              <a:gd name="connsiteX18" fmla="*/ 303951 w 3069379"/>
              <a:gd name="connsiteY18" fmla="*/ 785765 h 1667868"/>
              <a:gd name="connsiteX19" fmla="*/ 315888 w 3069379"/>
              <a:gd name="connsiteY19" fmla="*/ 677121 h 1667868"/>
              <a:gd name="connsiteX20" fmla="*/ 931587 w 3069379"/>
              <a:gd name="connsiteY20" fmla="*/ 216713 h 1667868"/>
              <a:gd name="connsiteX21" fmla="*/ 968567 w 3069379"/>
              <a:gd name="connsiteY21" fmla="*/ 220133 h 1667868"/>
              <a:gd name="connsiteX22" fmla="*/ 1062419 w 3069379"/>
              <a:gd name="connsiteY22" fmla="*/ 141982 h 1667868"/>
              <a:gd name="connsiteX23" fmla="*/ 1522976 w 3069379"/>
              <a:gd name="connsiteY23" fmla="*/ 0 h 166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69379" h="1667868">
                <a:moveTo>
                  <a:pt x="1522976" y="0"/>
                </a:moveTo>
                <a:cubicBezTo>
                  <a:pt x="1750444" y="0"/>
                  <a:pt x="1956378" y="93052"/>
                  <a:pt x="2105444" y="243498"/>
                </a:cubicBezTo>
                <a:lnTo>
                  <a:pt x="2165457" y="316907"/>
                </a:lnTo>
                <a:lnTo>
                  <a:pt x="2204139" y="313329"/>
                </a:lnTo>
                <a:cubicBezTo>
                  <a:pt x="2471620" y="313329"/>
                  <a:pt x="2688456" y="512275"/>
                  <a:pt x="2688456" y="757688"/>
                </a:cubicBezTo>
                <a:lnTo>
                  <a:pt x="2679008" y="843679"/>
                </a:lnTo>
                <a:lnTo>
                  <a:pt x="2742591" y="850148"/>
                </a:lnTo>
                <a:cubicBezTo>
                  <a:pt x="2929088" y="888664"/>
                  <a:pt x="3069379" y="1055202"/>
                  <a:pt x="3069379" y="1254812"/>
                </a:cubicBezTo>
                <a:cubicBezTo>
                  <a:pt x="3069379" y="1454421"/>
                  <a:pt x="2929088" y="1620960"/>
                  <a:pt x="2742591" y="1659476"/>
                </a:cubicBezTo>
                <a:lnTo>
                  <a:pt x="2727471" y="1661015"/>
                </a:lnTo>
                <a:lnTo>
                  <a:pt x="2727471" y="1667868"/>
                </a:lnTo>
                <a:lnTo>
                  <a:pt x="2660108" y="1667868"/>
                </a:lnTo>
                <a:lnTo>
                  <a:pt x="450197" y="1667868"/>
                </a:lnTo>
                <a:lnTo>
                  <a:pt x="373665" y="1667868"/>
                </a:lnTo>
                <a:lnTo>
                  <a:pt x="373665" y="1660082"/>
                </a:lnTo>
                <a:lnTo>
                  <a:pt x="359467" y="1658637"/>
                </a:lnTo>
                <a:cubicBezTo>
                  <a:pt x="154319" y="1616269"/>
                  <a:pt x="0" y="1433076"/>
                  <a:pt x="0" y="1213505"/>
                </a:cubicBezTo>
                <a:cubicBezTo>
                  <a:pt x="0" y="1025301"/>
                  <a:pt x="113377" y="863824"/>
                  <a:pt x="274960" y="794848"/>
                </a:cubicBezTo>
                <a:lnTo>
                  <a:pt x="303951" y="785765"/>
                </a:lnTo>
                <a:lnTo>
                  <a:pt x="315888" y="677121"/>
                </a:lnTo>
                <a:cubicBezTo>
                  <a:pt x="374490" y="414367"/>
                  <a:pt x="627881" y="216713"/>
                  <a:pt x="931587" y="216713"/>
                </a:cubicBezTo>
                <a:lnTo>
                  <a:pt x="968567" y="220133"/>
                </a:lnTo>
                <a:lnTo>
                  <a:pt x="1062419" y="141982"/>
                </a:lnTo>
                <a:cubicBezTo>
                  <a:pt x="1193887" y="52342"/>
                  <a:pt x="1352375" y="0"/>
                  <a:pt x="1522976" y="0"/>
                </a:cubicBezTo>
                <a:close/>
              </a:path>
            </a:pathLst>
          </a:custGeom>
          <a:noFill/>
          <a:ln w="12700" cap="flat" cmpd="sng" algn="ctr">
            <a:solidFill>
              <a:schemeClr val="accent5">
                <a:lumMod val="75000"/>
              </a:schemeClr>
            </a:solidFill>
            <a:prstDash val="solid"/>
            <a:miter lim="800000"/>
          </a:ln>
          <a:effectLst/>
        </p:spPr>
        <p:txBody>
          <a:bodyPr wrap="square" rtlCol="0" anchor="ctr">
            <a:noAutofit/>
          </a:bodyPr>
          <a:lstStyle/>
          <a:p>
            <a:pPr algn="ctr" defTabSz="1219170" fontAlgn="ctr">
              <a:defRPr/>
            </a:pPr>
            <a:endParaRPr lang="en-US" sz="2400" kern="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a:extLst>
              <a:ext uri="{FF2B5EF4-FFF2-40B4-BE49-F238E27FC236}">
                <a16:creationId xmlns:a16="http://schemas.microsoft.com/office/drawing/2014/main" id="{AFB06CE1-43BC-410E-8FD2-26FDECCE23C5}"/>
              </a:ext>
            </a:extLst>
          </p:cNvPr>
          <p:cNvSpPr txBox="1"/>
          <p:nvPr/>
        </p:nvSpPr>
        <p:spPr bwMode="gray">
          <a:xfrm>
            <a:off x="2614334" y="3487516"/>
            <a:ext cx="1752097" cy="338554"/>
          </a:xfrm>
          <a:prstGeom prst="rect">
            <a:avLst/>
          </a:prstGeom>
          <a:noFill/>
        </p:spPr>
        <p:txBody>
          <a:bodyPr wrap="square" rtlCol="0">
            <a:noAutofit/>
          </a:bodyPr>
          <a:lstStyle/>
          <a:p>
            <a:pPr algn="ctr" fontAlgn="ctr"/>
            <a:r>
              <a:rPr lang="en-US" sz="1600">
                <a:solidFill>
                  <a:srgbClr val="5B9BD5">
                    <a:lumMod val="75000"/>
                  </a:srgbClr>
                </a:solidFill>
                <a:latin typeface="Huawei Sans" panose="020C0503030203020204" pitchFamily="34" charset="0"/>
                <a:ea typeface="方正兰亭黑简体" panose="02000000000000000000" pitchFamily="2" charset="-122"/>
                <a:sym typeface="Huawei Sans" panose="020C0503030203020204" pitchFamily="34" charset="0"/>
              </a:rPr>
              <a:t>VXLAN/EVPN</a:t>
            </a:r>
          </a:p>
        </p:txBody>
      </p:sp>
      <p:sp>
        <p:nvSpPr>
          <p:cNvPr id="16" name="文本框 15">
            <a:extLst>
              <a:ext uri="{FF2B5EF4-FFF2-40B4-BE49-F238E27FC236}">
                <a16:creationId xmlns:a16="http://schemas.microsoft.com/office/drawing/2014/main" id="{03A940FF-9370-4776-B75F-7D93DA559899}"/>
              </a:ext>
            </a:extLst>
          </p:cNvPr>
          <p:cNvSpPr txBox="1"/>
          <p:nvPr/>
        </p:nvSpPr>
        <p:spPr bwMode="gray">
          <a:xfrm>
            <a:off x="1527668" y="2646242"/>
            <a:ext cx="854721" cy="338554"/>
          </a:xfrm>
          <a:prstGeom prst="rect">
            <a:avLst/>
          </a:prstGeom>
          <a:noFill/>
        </p:spPr>
        <p:txBody>
          <a:bodyPr wrap="square" rtlCol="0">
            <a:noAutofit/>
          </a:bodyPr>
          <a:lstStyle/>
          <a:p>
            <a:pPr algn="ctr" fontAlgn="ctr"/>
            <a:r>
              <a:rPr lang="en-US" sz="1600">
                <a:solidFill>
                  <a:srgbClr val="5B9BD5">
                    <a:lumMod val="75000"/>
                  </a:srgbClr>
                </a:solidFill>
                <a:latin typeface="Huawei Sans" panose="020C0503030203020204" pitchFamily="34" charset="0"/>
                <a:ea typeface="方正兰亭黑简体" panose="02000000000000000000" pitchFamily="2" charset="-122"/>
                <a:sym typeface="Huawei Sans" panose="020C0503030203020204" pitchFamily="34" charset="0"/>
              </a:rPr>
              <a:t>Spine</a:t>
            </a:r>
          </a:p>
        </p:txBody>
      </p:sp>
      <p:sp>
        <p:nvSpPr>
          <p:cNvPr id="17" name="文本框 16">
            <a:extLst>
              <a:ext uri="{FF2B5EF4-FFF2-40B4-BE49-F238E27FC236}">
                <a16:creationId xmlns:a16="http://schemas.microsoft.com/office/drawing/2014/main" id="{B5A5E352-71F6-4AB3-B825-5FB760D9F666}"/>
              </a:ext>
            </a:extLst>
          </p:cNvPr>
          <p:cNvSpPr txBox="1"/>
          <p:nvPr/>
        </p:nvSpPr>
        <p:spPr bwMode="gray">
          <a:xfrm>
            <a:off x="639973" y="4357010"/>
            <a:ext cx="854721" cy="338554"/>
          </a:xfrm>
          <a:prstGeom prst="rect">
            <a:avLst/>
          </a:prstGeom>
          <a:noFill/>
        </p:spPr>
        <p:txBody>
          <a:bodyPr wrap="square" rtlCol="0">
            <a:noAutofit/>
          </a:bodyPr>
          <a:lstStyle/>
          <a:p>
            <a:pPr algn="ctr" fontAlgn="ctr"/>
            <a:r>
              <a:rPr lang="en-US" sz="1600">
                <a:solidFill>
                  <a:srgbClr val="5B9BD5">
                    <a:lumMod val="75000"/>
                  </a:srgbClr>
                </a:solidFill>
                <a:latin typeface="Huawei Sans" panose="020C0503030203020204" pitchFamily="34" charset="0"/>
                <a:ea typeface="方正兰亭黑简体" panose="02000000000000000000" pitchFamily="2" charset="-122"/>
                <a:sym typeface="Huawei Sans" panose="020C0503030203020204" pitchFamily="34" charset="0"/>
              </a:rPr>
              <a:t>Leaf</a:t>
            </a:r>
          </a:p>
        </p:txBody>
      </p:sp>
      <p:cxnSp>
        <p:nvCxnSpPr>
          <p:cNvPr id="18" name="直接连接符 17">
            <a:extLst>
              <a:ext uri="{FF2B5EF4-FFF2-40B4-BE49-F238E27FC236}">
                <a16:creationId xmlns:a16="http://schemas.microsoft.com/office/drawing/2014/main" id="{3DD616CC-50F6-4778-8CFC-9636F90F5FF8}"/>
              </a:ext>
            </a:extLst>
          </p:cNvPr>
          <p:cNvCxnSpPr>
            <a:cxnSpLocks/>
            <a:stCxn id="23" idx="0"/>
            <a:endCxn id="4" idx="2"/>
          </p:cNvCxnSpPr>
          <p:nvPr/>
        </p:nvCxnSpPr>
        <p:spPr bwMode="gray">
          <a:xfrm flipV="1">
            <a:off x="1750254" y="4748751"/>
            <a:ext cx="290" cy="427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2DDA1A3-23D8-4BF4-867D-B31D4F39EF5B}"/>
              </a:ext>
            </a:extLst>
          </p:cNvPr>
          <p:cNvCxnSpPr>
            <a:cxnSpLocks/>
            <a:endCxn id="6" idx="2"/>
          </p:cNvCxnSpPr>
          <p:nvPr/>
        </p:nvCxnSpPr>
        <p:spPr bwMode="gray">
          <a:xfrm flipV="1">
            <a:off x="3533594" y="4748751"/>
            <a:ext cx="0" cy="427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FAF69A1-868F-4B4A-A224-7B7EFE2A45FA}"/>
              </a:ext>
            </a:extLst>
          </p:cNvPr>
          <p:cNvCxnSpPr>
            <a:cxnSpLocks/>
            <a:endCxn id="5" idx="2"/>
          </p:cNvCxnSpPr>
          <p:nvPr/>
        </p:nvCxnSpPr>
        <p:spPr bwMode="gray">
          <a:xfrm flipV="1">
            <a:off x="5375869" y="4748751"/>
            <a:ext cx="0" cy="4274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4000AB8-28BE-421E-BFC1-CE9B9EB93AF1}"/>
              </a:ext>
            </a:extLst>
          </p:cNvPr>
          <p:cNvSpPr txBox="1"/>
          <p:nvPr/>
        </p:nvSpPr>
        <p:spPr bwMode="gray">
          <a:xfrm>
            <a:off x="2684603" y="5626410"/>
            <a:ext cx="1705915" cy="400604"/>
          </a:xfrm>
          <a:prstGeom prst="rect">
            <a:avLst/>
          </a:prstGeom>
          <a:noFill/>
          <a:ln w="9525" algn="ctr">
            <a:noFill/>
            <a:miter lim="800000"/>
            <a:headEnd/>
            <a:tailEnd/>
          </a:ln>
        </p:spPr>
        <p:txBody>
          <a:bodyPr vert="horz" wrap="square" lIns="87802" tIns="43901" rIns="87802" bIns="43901" numCol="1" rtlCol="0" anchor="t" anchorCtr="0" compatLnSpc="1">
            <a:prstTxWarp prst="textNoShape">
              <a:avLst/>
            </a:prstTxWarp>
            <a:noAutofit/>
          </a:bodyPr>
          <a:lstStyle/>
          <a:p>
            <a:pPr algn="ctr"/>
            <a:r>
              <a:rPr lang="en-US" sz="1200" dirty="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Value-added service (VAS) resource pool</a:t>
            </a:r>
          </a:p>
        </p:txBody>
      </p:sp>
      <p:sp>
        <p:nvSpPr>
          <p:cNvPr id="22" name="文本框 21">
            <a:extLst>
              <a:ext uri="{FF2B5EF4-FFF2-40B4-BE49-F238E27FC236}">
                <a16:creationId xmlns:a16="http://schemas.microsoft.com/office/drawing/2014/main" id="{4AF139E3-51F5-4C43-B19D-EF4E9898085D}"/>
              </a:ext>
            </a:extLst>
          </p:cNvPr>
          <p:cNvSpPr txBox="1"/>
          <p:nvPr/>
        </p:nvSpPr>
        <p:spPr bwMode="gray">
          <a:xfrm>
            <a:off x="4800684" y="5626410"/>
            <a:ext cx="1163983" cy="400604"/>
          </a:xfrm>
          <a:prstGeom prst="rect">
            <a:avLst/>
          </a:prstGeom>
          <a:noFill/>
          <a:ln w="9525" algn="ctr">
            <a:noFill/>
            <a:miter lim="800000"/>
            <a:headEnd/>
            <a:tailEnd/>
          </a:ln>
        </p:spPr>
        <p:txBody>
          <a:bodyPr vert="horz" wrap="square" lIns="87802" tIns="43901" rIns="87802" bIns="43901" numCol="1" rtlCol="0" anchor="t" anchorCtr="0" compatLnSpc="1">
            <a:prstTxWarp prst="textNoShape">
              <a:avLst/>
            </a:prstTxWarp>
            <a:noAutofit/>
          </a:bodyPr>
          <a:lstStyle/>
          <a:p>
            <a:pPr 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Egress router</a:t>
            </a:r>
          </a:p>
        </p:txBody>
      </p:sp>
      <p:pic>
        <p:nvPicPr>
          <p:cNvPr id="23" name="图片 22">
            <a:extLst>
              <a:ext uri="{FF2B5EF4-FFF2-40B4-BE49-F238E27FC236}">
                <a16:creationId xmlns:a16="http://schemas.microsoft.com/office/drawing/2014/main" id="{9F70EDA0-6A3B-4E3E-ADE5-BFC53C4A9927}"/>
              </a:ext>
            </a:extLst>
          </p:cNvPr>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1480254" y="5176188"/>
            <a:ext cx="540000" cy="442800"/>
          </a:xfrm>
          <a:prstGeom prst="rect">
            <a:avLst/>
          </a:prstGeom>
        </p:spPr>
      </p:pic>
      <p:sp>
        <p:nvSpPr>
          <p:cNvPr id="24" name="文本框 23">
            <a:extLst>
              <a:ext uri="{FF2B5EF4-FFF2-40B4-BE49-F238E27FC236}">
                <a16:creationId xmlns:a16="http://schemas.microsoft.com/office/drawing/2014/main" id="{A7E70287-80C6-4384-8C91-38106ABD5875}"/>
              </a:ext>
            </a:extLst>
          </p:cNvPr>
          <p:cNvSpPr txBox="1"/>
          <p:nvPr/>
        </p:nvSpPr>
        <p:spPr bwMode="gray">
          <a:xfrm>
            <a:off x="1095196" y="5626410"/>
            <a:ext cx="1163983" cy="400604"/>
          </a:xfrm>
          <a:prstGeom prst="rect">
            <a:avLst/>
          </a:prstGeom>
          <a:noFill/>
          <a:ln w="9525" algn="ctr">
            <a:noFill/>
            <a:miter lim="800000"/>
            <a:headEnd/>
            <a:tailEnd/>
          </a:ln>
        </p:spPr>
        <p:txBody>
          <a:bodyPr vert="horz" wrap="square" lIns="87802" tIns="43901" rIns="87802" bIns="43901" numCol="1" rtlCol="0" anchor="t" anchorCtr="0" compatLnSpc="1">
            <a:prstTxWarp prst="textNoShape">
              <a:avLst/>
            </a:prstTxWarp>
            <a:noAutofit/>
          </a:bodyPr>
          <a:lstStyle/>
          <a:p>
            <a:pPr algn="ctr"/>
            <a:r>
              <a:rPr lang="en-US" sz="1200">
                <a:latin typeface="Huawei Sans" panose="020C0503030203020204" pitchFamily="34" charset="0"/>
                <a:ea typeface="方正兰亭黑简体" panose="02000000000000000000" pitchFamily="2" charset="-122"/>
                <a:cs typeface="Huawei Sans" panose="020C0503030203020204" pitchFamily="34" charset="0"/>
                <a:sym typeface="Huawei Sans" panose="020C0503030203020204" pitchFamily="34" charset="0"/>
              </a:rPr>
              <a:t>Server cluster</a:t>
            </a:r>
          </a:p>
        </p:txBody>
      </p:sp>
      <p:pic>
        <p:nvPicPr>
          <p:cNvPr id="25" name="图片 24">
            <a:extLst>
              <a:ext uri="{FF2B5EF4-FFF2-40B4-BE49-F238E27FC236}">
                <a16:creationId xmlns:a16="http://schemas.microsoft.com/office/drawing/2014/main" id="{9F220AF5-EDFC-421C-B138-94838296C65B}"/>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bwMode="gray">
          <a:xfrm>
            <a:off x="5105868" y="5175854"/>
            <a:ext cx="540000" cy="442800"/>
          </a:xfrm>
          <a:prstGeom prst="rect">
            <a:avLst/>
          </a:prstGeom>
        </p:spPr>
      </p:pic>
      <p:pic>
        <p:nvPicPr>
          <p:cNvPr id="26" name="图片 25">
            <a:extLst>
              <a:ext uri="{FF2B5EF4-FFF2-40B4-BE49-F238E27FC236}">
                <a16:creationId xmlns:a16="http://schemas.microsoft.com/office/drawing/2014/main" id="{1D009F11-9778-45A0-8189-BECC870CB4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gray">
          <a:xfrm>
            <a:off x="3267436" y="5176480"/>
            <a:ext cx="540000" cy="442174"/>
          </a:xfrm>
          <a:prstGeom prst="rect">
            <a:avLst/>
          </a:prstGeom>
        </p:spPr>
      </p:pic>
      <p:sp>
        <p:nvSpPr>
          <p:cNvPr id="27" name="矩形 26">
            <a:extLst>
              <a:ext uri="{FF2B5EF4-FFF2-40B4-BE49-F238E27FC236}">
                <a16:creationId xmlns:a16="http://schemas.microsoft.com/office/drawing/2014/main" id="{7CD31B14-2798-487E-8D80-4CBD4D06530F}"/>
              </a:ext>
            </a:extLst>
          </p:cNvPr>
          <p:cNvSpPr/>
          <p:nvPr/>
        </p:nvSpPr>
        <p:spPr bwMode="gray">
          <a:xfrm>
            <a:off x="6496230" y="3599750"/>
            <a:ext cx="4638805" cy="1578919"/>
          </a:xfrm>
          <a:prstGeom prst="rect">
            <a:avLst/>
          </a:prstGeom>
          <a:solidFill>
            <a:srgbClr val="F4FBFE"/>
          </a:solidFill>
          <a:ln>
            <a:solidFill>
              <a:schemeClr val="accent1"/>
            </a:solidFill>
          </a:ln>
        </p:spPr>
        <p:txBody>
          <a:bodyPr wrap="square">
            <a:noAutofit/>
          </a:bodyPr>
          <a:lstStyle/>
          <a:p>
            <a:pPr marL="179388" indent="-179388" algn="just" fontAlgn="ctr">
              <a:lnSpc>
                <a:spcPts val="2600"/>
              </a:lnSpc>
              <a:spcAft>
                <a:spcPts val="600"/>
              </a:spcAft>
              <a:buFont typeface="Arial" panose="020B0604020202020204" pitchFamily="34" charset="0"/>
              <a:buChar char="•"/>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All services in the data center are carried by the VXLAN overlay network.</a:t>
            </a:r>
          </a:p>
          <a:p>
            <a:pPr marL="179388" indent="-179388" algn="just" fontAlgn="ctr">
              <a:lnSpc>
                <a:spcPts val="2600"/>
              </a:lnSpc>
              <a:spcAft>
                <a:spcPts val="600"/>
              </a:spcAft>
              <a:buFont typeface="Arial" panose="020B0604020202020204" pitchFamily="34" charset="0"/>
              <a:buChar char="•"/>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underlay network consisting of spine and leaf nodes performs high-speed forwarding.</a:t>
            </a:r>
          </a:p>
        </p:txBody>
      </p:sp>
    </p:spTree>
    <p:extLst>
      <p:ext uri="{BB962C8B-B14F-4D97-AF65-F5344CB8AC3E}">
        <p14:creationId xmlns:p14="http://schemas.microsoft.com/office/powerpoint/2010/main" val="2651459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0433B-D7D2-4EF2-ABD6-6728F60D17EB}"/>
              </a:ext>
            </a:extLst>
          </p:cNvPr>
          <p:cNvSpPr>
            <a:spLocks noGrp="1"/>
          </p:cNvSpPr>
          <p:nvPr>
            <p:ph type="title"/>
          </p:nvPr>
        </p:nvSpPr>
        <p:spPr bwMode="gray"/>
        <p:txBody>
          <a:bodyPr/>
          <a:lstStyle/>
          <a:p>
            <a:r>
              <a:rPr lang="en-US">
                <a:sym typeface="Huawei Sans" panose="020C0503030203020204" pitchFamily="34" charset="0"/>
              </a:rPr>
              <a:t>EVPN Application on a Campus Network</a:t>
            </a:r>
          </a:p>
        </p:txBody>
      </p:sp>
      <p:sp>
        <p:nvSpPr>
          <p:cNvPr id="60" name="文本占位符 59"/>
          <p:cNvSpPr>
            <a:spLocks noGrp="1"/>
          </p:cNvSpPr>
          <p:nvPr>
            <p:ph type="body" sz="quarter" idx="10"/>
          </p:nvPr>
        </p:nvSpPr>
        <p:spPr bwMode="gray"/>
        <p:txBody>
          <a:bodyPr/>
          <a:lstStyle/>
          <a:p>
            <a:r>
              <a:rPr lang="en-US" altLang="zh-CN" sz="1600" dirty="0">
                <a:sym typeface="Huawei Sans" panose="020C0503030203020204" pitchFamily="34" charset="0"/>
              </a:rPr>
              <a:t>The campus network virtualization solution is similar to that in the cloud data center. The EVPN NVO solution (RFC 8365) is used.</a:t>
            </a:r>
          </a:p>
          <a:p>
            <a:r>
              <a:rPr lang="en-US" altLang="zh-CN" sz="1600" dirty="0">
                <a:sym typeface="Huawei Sans" panose="020C0503030203020204" pitchFamily="34" charset="0"/>
              </a:rPr>
              <a:t>VXLAN encapsulation and EVPN are used on different underlying networks to build a flexible overlay network.</a:t>
            </a:r>
          </a:p>
          <a:p>
            <a:endParaRPr lang="zh-CN" altLang="en-US" sz="1600" dirty="0"/>
          </a:p>
        </p:txBody>
      </p:sp>
      <p:sp>
        <p:nvSpPr>
          <p:cNvPr id="3" name="梯形 2">
            <a:extLst>
              <a:ext uri="{FF2B5EF4-FFF2-40B4-BE49-F238E27FC236}">
                <a16:creationId xmlns:a16="http://schemas.microsoft.com/office/drawing/2014/main" id="{BE232E3B-2224-438A-B52C-979DCD9D5658}"/>
              </a:ext>
            </a:extLst>
          </p:cNvPr>
          <p:cNvSpPr/>
          <p:nvPr/>
        </p:nvSpPr>
        <p:spPr bwMode="gray">
          <a:xfrm>
            <a:off x="2431450" y="4470481"/>
            <a:ext cx="7658834" cy="1685757"/>
          </a:xfrm>
          <a:prstGeom prst="trapezoid">
            <a:avLst>
              <a:gd name="adj" fmla="val 22961"/>
            </a:avLst>
          </a:prstGeom>
          <a:gradFill flip="none" rotWithShape="1">
            <a:gsLst>
              <a:gs pos="0">
                <a:schemeClr val="bg1"/>
              </a:gs>
              <a:gs pos="100000">
                <a:srgbClr val="56C4D2">
                  <a:alpha val="50000"/>
                </a:srgb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 name="直接连接符 4">
            <a:extLst>
              <a:ext uri="{FF2B5EF4-FFF2-40B4-BE49-F238E27FC236}">
                <a16:creationId xmlns:a16="http://schemas.microsoft.com/office/drawing/2014/main" id="{3E61E3AD-86D8-461C-8EA0-AD363A81D1D9}"/>
              </a:ext>
            </a:extLst>
          </p:cNvPr>
          <p:cNvCxnSpPr/>
          <p:nvPr/>
        </p:nvCxnSpPr>
        <p:spPr bwMode="gray">
          <a:xfrm>
            <a:off x="7525583" y="5214316"/>
            <a:ext cx="10385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E0B4FF6-A549-4E52-B679-63EF06BD3143}"/>
              </a:ext>
            </a:extLst>
          </p:cNvPr>
          <p:cNvCxnSpPr/>
          <p:nvPr/>
        </p:nvCxnSpPr>
        <p:spPr bwMode="gray">
          <a:xfrm>
            <a:off x="5129939" y="4592394"/>
            <a:ext cx="10385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2FE4BDD-AFB3-41EA-9247-83F44FD15B18}"/>
              </a:ext>
            </a:extLst>
          </p:cNvPr>
          <p:cNvCxnSpPr/>
          <p:nvPr/>
        </p:nvCxnSpPr>
        <p:spPr bwMode="gray">
          <a:xfrm>
            <a:off x="6333196" y="4592394"/>
            <a:ext cx="1114009" cy="6219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C18D22D-A05E-4152-921F-989795AC400D}"/>
              </a:ext>
            </a:extLst>
          </p:cNvPr>
          <p:cNvCxnSpPr/>
          <p:nvPr/>
        </p:nvCxnSpPr>
        <p:spPr bwMode="gray">
          <a:xfrm flipV="1">
            <a:off x="5762758" y="5214317"/>
            <a:ext cx="1684447" cy="4613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1AF570A-A312-4A7A-8AC6-4830B4EB3264}"/>
              </a:ext>
            </a:extLst>
          </p:cNvPr>
          <p:cNvCxnSpPr/>
          <p:nvPr/>
        </p:nvCxnSpPr>
        <p:spPr bwMode="gray">
          <a:xfrm>
            <a:off x="3648347" y="5662763"/>
            <a:ext cx="21144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87" descr="汇聚交换机.png">
            <a:extLst>
              <a:ext uri="{FF2B5EF4-FFF2-40B4-BE49-F238E27FC236}">
                <a16:creationId xmlns:a16="http://schemas.microsoft.com/office/drawing/2014/main" id="{430D96EB-7D4B-48BB-89B5-354644FA2337}"/>
              </a:ext>
            </a:extLst>
          </p:cNvPr>
          <p:cNvPicPr>
            <a:picLocks noChangeAspect="1"/>
          </p:cNvPicPr>
          <p:nvPr/>
        </p:nvPicPr>
        <p:blipFill>
          <a:blip r:embed="rId3" cstate="print"/>
          <a:stretch>
            <a:fillRect/>
          </a:stretch>
        </p:blipFill>
        <p:spPr bwMode="gray">
          <a:xfrm>
            <a:off x="6130341" y="4438688"/>
            <a:ext cx="405710" cy="331945"/>
          </a:xfrm>
          <a:prstGeom prst="rect">
            <a:avLst/>
          </a:prstGeom>
        </p:spPr>
      </p:pic>
      <p:pic>
        <p:nvPicPr>
          <p:cNvPr id="11" name="图片 76" descr="接入交换机.png">
            <a:extLst>
              <a:ext uri="{FF2B5EF4-FFF2-40B4-BE49-F238E27FC236}">
                <a16:creationId xmlns:a16="http://schemas.microsoft.com/office/drawing/2014/main" id="{D91EB1AB-F7E6-4658-B82A-BEE702C96749}"/>
              </a:ext>
            </a:extLst>
          </p:cNvPr>
          <p:cNvPicPr>
            <a:picLocks noChangeAspect="1"/>
          </p:cNvPicPr>
          <p:nvPr/>
        </p:nvPicPr>
        <p:blipFill>
          <a:blip r:embed="rId4" cstate="print"/>
          <a:stretch>
            <a:fillRect/>
          </a:stretch>
        </p:blipFill>
        <p:spPr bwMode="gray">
          <a:xfrm>
            <a:off x="4951339" y="4438688"/>
            <a:ext cx="405710" cy="331945"/>
          </a:xfrm>
          <a:prstGeom prst="rect">
            <a:avLst/>
          </a:prstGeom>
        </p:spPr>
      </p:pic>
      <p:pic>
        <p:nvPicPr>
          <p:cNvPr id="12" name="图片 105" descr="AP.png">
            <a:extLst>
              <a:ext uri="{FF2B5EF4-FFF2-40B4-BE49-F238E27FC236}">
                <a16:creationId xmlns:a16="http://schemas.microsoft.com/office/drawing/2014/main" id="{CBF0C5BA-8860-472C-9008-8DBC091F0824}"/>
              </a:ext>
            </a:extLst>
          </p:cNvPr>
          <p:cNvPicPr>
            <a:picLocks noChangeAspect="1"/>
          </p:cNvPicPr>
          <p:nvPr/>
        </p:nvPicPr>
        <p:blipFill>
          <a:blip r:embed="rId5" cstate="print"/>
          <a:stretch>
            <a:fillRect/>
          </a:stretch>
        </p:blipFill>
        <p:spPr bwMode="gray">
          <a:xfrm>
            <a:off x="3242637" y="5504990"/>
            <a:ext cx="405710" cy="331945"/>
          </a:xfrm>
          <a:prstGeom prst="rect">
            <a:avLst/>
          </a:prstGeom>
        </p:spPr>
      </p:pic>
      <p:pic>
        <p:nvPicPr>
          <p:cNvPr id="13" name="图片 87" descr="汇聚交换机.png">
            <a:extLst>
              <a:ext uri="{FF2B5EF4-FFF2-40B4-BE49-F238E27FC236}">
                <a16:creationId xmlns:a16="http://schemas.microsoft.com/office/drawing/2014/main" id="{5BE13C74-B3A7-4EF7-96C9-950ADE3C2958}"/>
              </a:ext>
            </a:extLst>
          </p:cNvPr>
          <p:cNvPicPr>
            <a:picLocks noChangeAspect="1"/>
          </p:cNvPicPr>
          <p:nvPr/>
        </p:nvPicPr>
        <p:blipFill>
          <a:blip r:embed="rId3" cstate="print"/>
          <a:stretch>
            <a:fillRect/>
          </a:stretch>
        </p:blipFill>
        <p:spPr bwMode="gray">
          <a:xfrm>
            <a:off x="5599118" y="5504990"/>
            <a:ext cx="405710" cy="331945"/>
          </a:xfrm>
          <a:prstGeom prst="rect">
            <a:avLst/>
          </a:prstGeom>
        </p:spPr>
      </p:pic>
      <p:pic>
        <p:nvPicPr>
          <p:cNvPr id="14" name="图片 76" descr="接入交换机.png">
            <a:extLst>
              <a:ext uri="{FF2B5EF4-FFF2-40B4-BE49-F238E27FC236}">
                <a16:creationId xmlns:a16="http://schemas.microsoft.com/office/drawing/2014/main" id="{081226A3-7744-4DD2-B9C6-92B29D6FAF11}"/>
              </a:ext>
            </a:extLst>
          </p:cNvPr>
          <p:cNvPicPr>
            <a:picLocks noChangeAspect="1"/>
          </p:cNvPicPr>
          <p:nvPr/>
        </p:nvPicPr>
        <p:blipFill>
          <a:blip r:embed="rId4" cstate="print"/>
          <a:stretch>
            <a:fillRect/>
          </a:stretch>
        </p:blipFill>
        <p:spPr bwMode="gray">
          <a:xfrm>
            <a:off x="4420116" y="5504990"/>
            <a:ext cx="405710" cy="331945"/>
          </a:xfrm>
          <a:prstGeom prst="rect">
            <a:avLst/>
          </a:prstGeom>
        </p:spPr>
      </p:pic>
      <p:grpSp>
        <p:nvGrpSpPr>
          <p:cNvPr id="15" name="组合 14">
            <a:extLst>
              <a:ext uri="{FF2B5EF4-FFF2-40B4-BE49-F238E27FC236}">
                <a16:creationId xmlns:a16="http://schemas.microsoft.com/office/drawing/2014/main" id="{14AEABD6-2398-4B9D-9321-66EF576231C7}"/>
              </a:ext>
            </a:extLst>
          </p:cNvPr>
          <p:cNvGrpSpPr/>
          <p:nvPr/>
        </p:nvGrpSpPr>
        <p:grpSpPr bwMode="gray">
          <a:xfrm rot="19045468">
            <a:off x="7703464" y="5265731"/>
            <a:ext cx="160817" cy="566967"/>
            <a:chOff x="7470759" y="4815953"/>
            <a:chExt cx="148072" cy="540507"/>
          </a:xfrm>
        </p:grpSpPr>
        <p:cxnSp>
          <p:nvCxnSpPr>
            <p:cNvPr id="16" name="直接连接符 15">
              <a:extLst>
                <a:ext uri="{FF2B5EF4-FFF2-40B4-BE49-F238E27FC236}">
                  <a16:creationId xmlns:a16="http://schemas.microsoft.com/office/drawing/2014/main" id="{5C6C12E4-D990-4479-B0A3-78E4925F1868}"/>
                </a:ext>
              </a:extLst>
            </p:cNvPr>
            <p:cNvCxnSpPr/>
            <p:nvPr/>
          </p:nvCxnSpPr>
          <p:spPr bwMode="gray">
            <a:xfrm>
              <a:off x="7470759" y="4815953"/>
              <a:ext cx="0" cy="540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9EA3293-95CD-4462-A705-F23F1CDC00E2}"/>
                </a:ext>
              </a:extLst>
            </p:cNvPr>
            <p:cNvCxnSpPr/>
            <p:nvPr/>
          </p:nvCxnSpPr>
          <p:spPr bwMode="gray">
            <a:xfrm>
              <a:off x="7544795" y="4815953"/>
              <a:ext cx="0" cy="540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BB5D2A5-47B1-4376-AD0C-F4B42ADA506F}"/>
                </a:ext>
              </a:extLst>
            </p:cNvPr>
            <p:cNvCxnSpPr/>
            <p:nvPr/>
          </p:nvCxnSpPr>
          <p:spPr bwMode="gray">
            <a:xfrm>
              <a:off x="7618831" y="4815953"/>
              <a:ext cx="0" cy="540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9" name="图片 9">
            <a:extLst>
              <a:ext uri="{FF2B5EF4-FFF2-40B4-BE49-F238E27FC236}">
                <a16:creationId xmlns:a16="http://schemas.microsoft.com/office/drawing/2014/main" id="{69A605BE-BFC1-4081-A4B9-8388DAA73F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7817806" y="5543095"/>
            <a:ext cx="405710" cy="331945"/>
          </a:xfrm>
          <a:prstGeom prst="rect">
            <a:avLst/>
          </a:prstGeom>
        </p:spPr>
      </p:pic>
      <p:grpSp>
        <p:nvGrpSpPr>
          <p:cNvPr id="20" name="组合 19">
            <a:extLst>
              <a:ext uri="{FF2B5EF4-FFF2-40B4-BE49-F238E27FC236}">
                <a16:creationId xmlns:a16="http://schemas.microsoft.com/office/drawing/2014/main" id="{14E1A343-E664-45C8-8824-723A35A7E266}"/>
              </a:ext>
            </a:extLst>
          </p:cNvPr>
          <p:cNvGrpSpPr/>
          <p:nvPr/>
        </p:nvGrpSpPr>
        <p:grpSpPr bwMode="gray">
          <a:xfrm>
            <a:off x="8199557" y="4715197"/>
            <a:ext cx="1240662" cy="659131"/>
            <a:chOff x="6317561" y="3933067"/>
            <a:chExt cx="1240662" cy="659131"/>
          </a:xfrm>
        </p:grpSpPr>
        <p:sp>
          <p:nvSpPr>
            <p:cNvPr id="21" name="Freeform 159">
              <a:extLst>
                <a:ext uri="{FF2B5EF4-FFF2-40B4-BE49-F238E27FC236}">
                  <a16:creationId xmlns:a16="http://schemas.microsoft.com/office/drawing/2014/main" id="{B8FEBA01-359F-4A1B-AD73-E1F24D82986C}"/>
                </a:ext>
              </a:extLst>
            </p:cNvPr>
            <p:cNvSpPr/>
            <p:nvPr/>
          </p:nvSpPr>
          <p:spPr bwMode="gray">
            <a:xfrm flipH="1">
              <a:off x="6317561" y="3933067"/>
              <a:ext cx="1240662" cy="648532"/>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a:extLst>
                <a:ext uri="{FF2B5EF4-FFF2-40B4-BE49-F238E27FC236}">
                  <a16:creationId xmlns:a16="http://schemas.microsoft.com/office/drawing/2014/main" id="{8CF17531-0FD5-470B-BB71-7229F228CEB1}"/>
                </a:ext>
              </a:extLst>
            </p:cNvPr>
            <p:cNvSpPr txBox="1"/>
            <p:nvPr/>
          </p:nvSpPr>
          <p:spPr bwMode="gray">
            <a:xfrm>
              <a:off x="6453124" y="4068978"/>
              <a:ext cx="1016758" cy="523220"/>
            </a:xfrm>
            <a:prstGeom prst="rect">
              <a:avLst/>
            </a:prstGeom>
            <a:noFill/>
          </p:spPr>
          <p:txBody>
            <a:bodyPr wrap="square" rtlCol="0">
              <a:noAutofit/>
            </a:bodyPr>
            <a:lstStyle/>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Internet/</a:t>
              </a:r>
            </a:p>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WAN</a:t>
              </a:r>
            </a:p>
          </p:txBody>
        </p:sp>
      </p:grpSp>
      <p:pic>
        <p:nvPicPr>
          <p:cNvPr id="23" name="图片 86" descr="核心交换机.png">
            <a:extLst>
              <a:ext uri="{FF2B5EF4-FFF2-40B4-BE49-F238E27FC236}">
                <a16:creationId xmlns:a16="http://schemas.microsoft.com/office/drawing/2014/main" id="{338949B8-58F4-4022-BCC6-EABAB603C78D}"/>
              </a:ext>
            </a:extLst>
          </p:cNvPr>
          <p:cNvPicPr>
            <a:picLocks noChangeAspect="1"/>
          </p:cNvPicPr>
          <p:nvPr/>
        </p:nvPicPr>
        <p:blipFill>
          <a:blip r:embed="rId7" cstate="print"/>
          <a:stretch>
            <a:fillRect/>
          </a:stretch>
        </p:blipFill>
        <p:spPr bwMode="gray">
          <a:xfrm>
            <a:off x="7201751" y="5013489"/>
            <a:ext cx="490909" cy="401654"/>
          </a:xfrm>
          <a:prstGeom prst="rect">
            <a:avLst/>
          </a:prstGeom>
        </p:spPr>
      </p:pic>
      <p:sp>
        <p:nvSpPr>
          <p:cNvPr id="24" name="圆角矩形 25">
            <a:extLst>
              <a:ext uri="{FF2B5EF4-FFF2-40B4-BE49-F238E27FC236}">
                <a16:creationId xmlns:a16="http://schemas.microsoft.com/office/drawing/2014/main" id="{F559647E-ED44-4AB1-A282-B79F2AB316DF}"/>
              </a:ext>
            </a:extLst>
          </p:cNvPr>
          <p:cNvSpPr/>
          <p:nvPr/>
        </p:nvSpPr>
        <p:spPr bwMode="gray">
          <a:xfrm>
            <a:off x="5872289" y="5675669"/>
            <a:ext cx="754045" cy="171425"/>
          </a:xfrm>
          <a:prstGeom prst="roundRect">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sz="1200" dirty="0">
                <a:latin typeface="Huawei Sans" panose="020C0503030203020204" pitchFamily="34" charset="0"/>
                <a:ea typeface="方正兰亭黑简体" panose="02000000000000000000" pitchFamily="2" charset="-122"/>
                <a:sym typeface="Huawei Sans" panose="020C0503030203020204" pitchFamily="34" charset="0"/>
              </a:rPr>
              <a:t>Native AC</a:t>
            </a:r>
          </a:p>
        </p:txBody>
      </p:sp>
      <p:sp>
        <p:nvSpPr>
          <p:cNvPr id="25" name="矩形 317">
            <a:extLst>
              <a:ext uri="{FF2B5EF4-FFF2-40B4-BE49-F238E27FC236}">
                <a16:creationId xmlns:a16="http://schemas.microsoft.com/office/drawing/2014/main" id="{CBFA63BD-D9BE-486A-9182-B47B934788DB}"/>
              </a:ext>
            </a:extLst>
          </p:cNvPr>
          <p:cNvSpPr/>
          <p:nvPr/>
        </p:nvSpPr>
        <p:spPr bwMode="gray">
          <a:xfrm>
            <a:off x="3248182" y="5848346"/>
            <a:ext cx="350591" cy="257369"/>
          </a:xfrm>
          <a:prstGeom prst="rect">
            <a:avLst/>
          </a:prstGeom>
        </p:spPr>
        <p:txBody>
          <a:bodyPr wrap="square" lIns="72000" tIns="36000" rIns="72000" bIns="360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62" fontAlgn="base"/>
            <a:r>
              <a:rPr lang="en-US" sz="120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AP</a:t>
            </a:r>
          </a:p>
        </p:txBody>
      </p:sp>
      <p:sp>
        <p:nvSpPr>
          <p:cNvPr id="26" name="矩形 317">
            <a:extLst>
              <a:ext uri="{FF2B5EF4-FFF2-40B4-BE49-F238E27FC236}">
                <a16:creationId xmlns:a16="http://schemas.microsoft.com/office/drawing/2014/main" id="{1543B651-9BD5-439A-BFBA-C3DC18AE3A49}"/>
              </a:ext>
            </a:extLst>
          </p:cNvPr>
          <p:cNvSpPr/>
          <p:nvPr/>
        </p:nvSpPr>
        <p:spPr bwMode="gray">
          <a:xfrm>
            <a:off x="4383555" y="5848346"/>
            <a:ext cx="478831" cy="257369"/>
          </a:xfrm>
          <a:prstGeom prst="rect">
            <a:avLst/>
          </a:prstGeom>
        </p:spPr>
        <p:txBody>
          <a:bodyPr wrap="square" lIns="72000" tIns="36000" rIns="72000" bIns="360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62" fontAlgn="base"/>
            <a:r>
              <a:rPr lang="en-US" sz="120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LSW</a:t>
            </a:r>
          </a:p>
        </p:txBody>
      </p:sp>
      <p:sp>
        <p:nvSpPr>
          <p:cNvPr id="27" name="矩形 317">
            <a:extLst>
              <a:ext uri="{FF2B5EF4-FFF2-40B4-BE49-F238E27FC236}">
                <a16:creationId xmlns:a16="http://schemas.microsoft.com/office/drawing/2014/main" id="{FAD78890-70A1-400D-A3F5-20B42BE51DCD}"/>
              </a:ext>
            </a:extLst>
          </p:cNvPr>
          <p:cNvSpPr/>
          <p:nvPr/>
        </p:nvSpPr>
        <p:spPr bwMode="gray">
          <a:xfrm>
            <a:off x="5538466" y="5848346"/>
            <a:ext cx="478831" cy="257369"/>
          </a:xfrm>
          <a:prstGeom prst="rect">
            <a:avLst/>
          </a:prstGeom>
        </p:spPr>
        <p:txBody>
          <a:bodyPr wrap="square" lIns="72000" tIns="36000" rIns="72000" bIns="360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62" fontAlgn="base"/>
            <a:r>
              <a:rPr lang="en-US" sz="120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LSW</a:t>
            </a:r>
          </a:p>
        </p:txBody>
      </p:sp>
      <p:sp>
        <p:nvSpPr>
          <p:cNvPr id="28" name="矩形 317">
            <a:extLst>
              <a:ext uri="{FF2B5EF4-FFF2-40B4-BE49-F238E27FC236}">
                <a16:creationId xmlns:a16="http://schemas.microsoft.com/office/drawing/2014/main" id="{2ACEAD9F-1B8C-4C4E-8917-628DD4070193}"/>
              </a:ext>
            </a:extLst>
          </p:cNvPr>
          <p:cNvSpPr/>
          <p:nvPr/>
        </p:nvSpPr>
        <p:spPr bwMode="gray">
          <a:xfrm>
            <a:off x="7201751" y="4764962"/>
            <a:ext cx="478831" cy="257369"/>
          </a:xfrm>
          <a:prstGeom prst="rect">
            <a:avLst/>
          </a:prstGeom>
        </p:spPr>
        <p:txBody>
          <a:bodyPr wrap="square" lIns="72000" tIns="36000" rIns="72000" bIns="360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62" fontAlgn="base"/>
            <a:r>
              <a:rPr lang="en-US" sz="120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LSW</a:t>
            </a:r>
          </a:p>
        </p:txBody>
      </p:sp>
      <p:sp>
        <p:nvSpPr>
          <p:cNvPr id="29" name="矩形 317">
            <a:extLst>
              <a:ext uri="{FF2B5EF4-FFF2-40B4-BE49-F238E27FC236}">
                <a16:creationId xmlns:a16="http://schemas.microsoft.com/office/drawing/2014/main" id="{5EDAD4B6-F467-43C5-B811-EDF1395BB6C7}"/>
              </a:ext>
            </a:extLst>
          </p:cNvPr>
          <p:cNvSpPr/>
          <p:nvPr/>
        </p:nvSpPr>
        <p:spPr bwMode="gray">
          <a:xfrm>
            <a:off x="4932830" y="4783473"/>
            <a:ext cx="478831" cy="257369"/>
          </a:xfrm>
          <a:prstGeom prst="rect">
            <a:avLst/>
          </a:prstGeom>
        </p:spPr>
        <p:txBody>
          <a:bodyPr wrap="square" lIns="72000" tIns="36000" rIns="72000" bIns="360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62" fontAlgn="base"/>
            <a:r>
              <a:rPr lang="en-US" sz="120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LSW</a:t>
            </a:r>
          </a:p>
        </p:txBody>
      </p:sp>
      <p:sp>
        <p:nvSpPr>
          <p:cNvPr id="30" name="矩形 317">
            <a:extLst>
              <a:ext uri="{FF2B5EF4-FFF2-40B4-BE49-F238E27FC236}">
                <a16:creationId xmlns:a16="http://schemas.microsoft.com/office/drawing/2014/main" id="{29512882-D978-4C46-B5A2-D772602EDAEB}"/>
              </a:ext>
            </a:extLst>
          </p:cNvPr>
          <p:cNvSpPr/>
          <p:nvPr/>
        </p:nvSpPr>
        <p:spPr bwMode="gray">
          <a:xfrm>
            <a:off x="6087741" y="4783473"/>
            <a:ext cx="478831" cy="257369"/>
          </a:xfrm>
          <a:prstGeom prst="rect">
            <a:avLst/>
          </a:prstGeom>
        </p:spPr>
        <p:txBody>
          <a:bodyPr wrap="square" lIns="72000" tIns="36000" rIns="72000" bIns="360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62" fontAlgn="base"/>
            <a:r>
              <a:rPr lang="en-US" sz="120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LSW</a:t>
            </a:r>
          </a:p>
        </p:txBody>
      </p:sp>
      <p:sp>
        <p:nvSpPr>
          <p:cNvPr id="31" name="矩形 317">
            <a:extLst>
              <a:ext uri="{FF2B5EF4-FFF2-40B4-BE49-F238E27FC236}">
                <a16:creationId xmlns:a16="http://schemas.microsoft.com/office/drawing/2014/main" id="{364A8C5D-21AC-4464-9D0F-9796184507EC}"/>
              </a:ext>
            </a:extLst>
          </p:cNvPr>
          <p:cNvSpPr/>
          <p:nvPr/>
        </p:nvSpPr>
        <p:spPr bwMode="gray">
          <a:xfrm>
            <a:off x="7735459" y="5886318"/>
            <a:ext cx="616689" cy="257369"/>
          </a:xfrm>
          <a:prstGeom prst="rect">
            <a:avLst/>
          </a:prstGeom>
        </p:spPr>
        <p:txBody>
          <a:bodyPr wrap="square" lIns="72000" tIns="36000" rIns="72000" bIns="3600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62" fontAlgn="base"/>
            <a:r>
              <a:rPr lang="en-US" sz="120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rPr>
              <a:t>NGFW</a:t>
            </a:r>
          </a:p>
        </p:txBody>
      </p:sp>
      <p:sp>
        <p:nvSpPr>
          <p:cNvPr id="32" name="梯形 31">
            <a:extLst>
              <a:ext uri="{FF2B5EF4-FFF2-40B4-BE49-F238E27FC236}">
                <a16:creationId xmlns:a16="http://schemas.microsoft.com/office/drawing/2014/main" id="{D46C3250-C259-4844-AA6F-FF1998730ABF}"/>
              </a:ext>
            </a:extLst>
          </p:cNvPr>
          <p:cNvSpPr/>
          <p:nvPr/>
        </p:nvSpPr>
        <p:spPr bwMode="gray">
          <a:xfrm>
            <a:off x="2660419" y="2369235"/>
            <a:ext cx="7016098" cy="1954702"/>
          </a:xfrm>
          <a:prstGeom prst="trapezoid">
            <a:avLst>
              <a:gd name="adj" fmla="val 22961"/>
            </a:avLst>
          </a:prstGeom>
          <a:gradFill flip="none" rotWithShape="1">
            <a:gsLst>
              <a:gs pos="0">
                <a:schemeClr val="bg1"/>
              </a:gs>
              <a:gs pos="100000">
                <a:srgbClr val="56C4D2">
                  <a:alpha val="50000"/>
                </a:srgb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20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梯形 32">
            <a:extLst>
              <a:ext uri="{FF2B5EF4-FFF2-40B4-BE49-F238E27FC236}">
                <a16:creationId xmlns:a16="http://schemas.microsoft.com/office/drawing/2014/main" id="{E5AB141D-1081-4D3F-A790-B40F3A08CD4E}"/>
              </a:ext>
            </a:extLst>
          </p:cNvPr>
          <p:cNvSpPr/>
          <p:nvPr/>
        </p:nvSpPr>
        <p:spPr bwMode="gray">
          <a:xfrm>
            <a:off x="2977757" y="2463190"/>
            <a:ext cx="2076297" cy="1402892"/>
          </a:xfrm>
          <a:prstGeom prst="trapezoid">
            <a:avLst>
              <a:gd name="adj" fmla="val 22668"/>
            </a:avLst>
          </a:prstGeom>
          <a:gradFill flip="none" rotWithShape="1">
            <a:gsLst>
              <a:gs pos="0">
                <a:schemeClr val="bg1"/>
              </a:gs>
              <a:gs pos="100000">
                <a:srgbClr val="56C4D2">
                  <a:alpha val="50000"/>
                </a:srgb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20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a:extLst>
              <a:ext uri="{FF2B5EF4-FFF2-40B4-BE49-F238E27FC236}">
                <a16:creationId xmlns:a16="http://schemas.microsoft.com/office/drawing/2014/main" id="{90616409-00D1-48C4-B824-952F4CF3F630}"/>
              </a:ext>
            </a:extLst>
          </p:cNvPr>
          <p:cNvSpPr/>
          <p:nvPr/>
        </p:nvSpPr>
        <p:spPr bwMode="gray">
          <a:xfrm>
            <a:off x="2762721" y="3910589"/>
            <a:ext cx="3965937" cy="377625"/>
          </a:xfrm>
          <a:prstGeom prst="rect">
            <a:avLst/>
          </a:prstGeom>
        </p:spPr>
        <p:txBody>
          <a:bodyPr wrap="square">
            <a:noAutofit/>
          </a:bodyPr>
          <a:lstStyle/>
          <a:p>
            <a:pPr fontAlgn="ctr"/>
            <a:r>
              <a:rPr lang="en-US"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Overlay (virtual network layer)</a:t>
            </a:r>
          </a:p>
        </p:txBody>
      </p:sp>
      <p:grpSp>
        <p:nvGrpSpPr>
          <p:cNvPr id="35" name="组合 34">
            <a:extLst>
              <a:ext uri="{FF2B5EF4-FFF2-40B4-BE49-F238E27FC236}">
                <a16:creationId xmlns:a16="http://schemas.microsoft.com/office/drawing/2014/main" id="{53426163-7843-4D84-8C10-42B7A227CF8D}"/>
              </a:ext>
            </a:extLst>
          </p:cNvPr>
          <p:cNvGrpSpPr/>
          <p:nvPr/>
        </p:nvGrpSpPr>
        <p:grpSpPr bwMode="gray">
          <a:xfrm>
            <a:off x="3483191" y="2600535"/>
            <a:ext cx="645600" cy="730053"/>
            <a:chOff x="7493567" y="5008689"/>
            <a:chExt cx="1283264" cy="956570"/>
          </a:xfrm>
        </p:grpSpPr>
        <p:cxnSp>
          <p:nvCxnSpPr>
            <p:cNvPr id="36" name="直接连接符 35">
              <a:extLst>
                <a:ext uri="{FF2B5EF4-FFF2-40B4-BE49-F238E27FC236}">
                  <a16:creationId xmlns:a16="http://schemas.microsoft.com/office/drawing/2014/main" id="{DD22063D-05E9-45AA-A751-33D0FBCB677B}"/>
                </a:ext>
              </a:extLst>
            </p:cNvPr>
            <p:cNvCxnSpPr/>
            <p:nvPr/>
          </p:nvCxnSpPr>
          <p:spPr bwMode="gray">
            <a:xfrm flipH="1" flipV="1">
              <a:off x="7493567" y="5598789"/>
              <a:ext cx="1283264" cy="36647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D0DFDB4-07AD-4085-BBA2-137244FA45A2}"/>
                </a:ext>
              </a:extLst>
            </p:cNvPr>
            <p:cNvCxnSpPr/>
            <p:nvPr/>
          </p:nvCxnSpPr>
          <p:spPr bwMode="gray">
            <a:xfrm flipH="1">
              <a:off x="7588319" y="5008689"/>
              <a:ext cx="847863" cy="456494"/>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8" name="直接连接符 37">
            <a:extLst>
              <a:ext uri="{FF2B5EF4-FFF2-40B4-BE49-F238E27FC236}">
                <a16:creationId xmlns:a16="http://schemas.microsoft.com/office/drawing/2014/main" id="{46309970-BF4B-498E-A148-CA8ED77B3AF6}"/>
              </a:ext>
            </a:extLst>
          </p:cNvPr>
          <p:cNvCxnSpPr>
            <a:stCxn id="41" idx="3"/>
            <a:endCxn id="42" idx="1"/>
          </p:cNvCxnSpPr>
          <p:nvPr/>
        </p:nvCxnSpPr>
        <p:spPr bwMode="gray">
          <a:xfrm>
            <a:off x="4237691" y="3350234"/>
            <a:ext cx="28038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1DC90D66-6F73-4A89-B33D-EBD372D2121D}"/>
              </a:ext>
            </a:extLst>
          </p:cNvPr>
          <p:cNvCxnSpPr>
            <a:stCxn id="40" idx="3"/>
            <a:endCxn id="43" idx="1"/>
          </p:cNvCxnSpPr>
          <p:nvPr/>
        </p:nvCxnSpPr>
        <p:spPr bwMode="gray">
          <a:xfrm>
            <a:off x="4029676" y="2648156"/>
            <a:ext cx="281657"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0" name="图片 87" descr="汇聚交换机.png">
            <a:extLst>
              <a:ext uri="{FF2B5EF4-FFF2-40B4-BE49-F238E27FC236}">
                <a16:creationId xmlns:a16="http://schemas.microsoft.com/office/drawing/2014/main" id="{0370BB15-D7F5-421E-B0EC-4BB0E2DBD06E}"/>
              </a:ext>
            </a:extLst>
          </p:cNvPr>
          <p:cNvPicPr>
            <a:picLocks noChangeAspect="1"/>
          </p:cNvPicPr>
          <p:nvPr/>
        </p:nvPicPr>
        <p:blipFill>
          <a:blip r:embed="rId3"/>
          <a:stretch>
            <a:fillRect/>
          </a:stretch>
        </p:blipFill>
        <p:spPr bwMode="gray">
          <a:xfrm>
            <a:off x="3757684" y="2536886"/>
            <a:ext cx="271992" cy="222541"/>
          </a:xfrm>
          <a:prstGeom prst="rect">
            <a:avLst/>
          </a:prstGeom>
        </p:spPr>
      </p:pic>
      <p:pic>
        <p:nvPicPr>
          <p:cNvPr id="41" name="图片 87" descr="汇聚交换机.png">
            <a:extLst>
              <a:ext uri="{FF2B5EF4-FFF2-40B4-BE49-F238E27FC236}">
                <a16:creationId xmlns:a16="http://schemas.microsoft.com/office/drawing/2014/main" id="{421269FF-755D-4E89-B574-17EA70216AF3}"/>
              </a:ext>
            </a:extLst>
          </p:cNvPr>
          <p:cNvPicPr>
            <a:picLocks noChangeAspect="1"/>
          </p:cNvPicPr>
          <p:nvPr/>
        </p:nvPicPr>
        <p:blipFill>
          <a:blip r:embed="rId3"/>
          <a:stretch>
            <a:fillRect/>
          </a:stretch>
        </p:blipFill>
        <p:spPr bwMode="gray">
          <a:xfrm>
            <a:off x="3965699" y="3238964"/>
            <a:ext cx="271992" cy="222541"/>
          </a:xfrm>
          <a:prstGeom prst="rect">
            <a:avLst/>
          </a:prstGeom>
        </p:spPr>
      </p:pic>
      <p:pic>
        <p:nvPicPr>
          <p:cNvPr id="42" name="图片 76" descr="接入交换机.png">
            <a:extLst>
              <a:ext uri="{FF2B5EF4-FFF2-40B4-BE49-F238E27FC236}">
                <a16:creationId xmlns:a16="http://schemas.microsoft.com/office/drawing/2014/main" id="{84C1FC4F-CDD0-4F3B-AA64-358C7EB16B38}"/>
              </a:ext>
            </a:extLst>
          </p:cNvPr>
          <p:cNvPicPr>
            <a:picLocks noChangeAspect="1"/>
          </p:cNvPicPr>
          <p:nvPr/>
        </p:nvPicPr>
        <p:blipFill>
          <a:blip r:embed="rId4"/>
          <a:stretch>
            <a:fillRect/>
          </a:stretch>
        </p:blipFill>
        <p:spPr bwMode="gray">
          <a:xfrm>
            <a:off x="4518079" y="3238964"/>
            <a:ext cx="271992" cy="222541"/>
          </a:xfrm>
          <a:prstGeom prst="rect">
            <a:avLst/>
          </a:prstGeom>
        </p:spPr>
      </p:pic>
      <p:pic>
        <p:nvPicPr>
          <p:cNvPr id="43" name="图片 42" descr="接入交换机.png">
            <a:extLst>
              <a:ext uri="{FF2B5EF4-FFF2-40B4-BE49-F238E27FC236}">
                <a16:creationId xmlns:a16="http://schemas.microsoft.com/office/drawing/2014/main" id="{9B982BDB-8C00-4D87-B3E1-0F6E06750382}"/>
              </a:ext>
            </a:extLst>
          </p:cNvPr>
          <p:cNvPicPr>
            <a:picLocks noChangeAspect="1"/>
          </p:cNvPicPr>
          <p:nvPr/>
        </p:nvPicPr>
        <p:blipFill>
          <a:blip r:embed="rId4"/>
          <a:stretch>
            <a:fillRect/>
          </a:stretch>
        </p:blipFill>
        <p:spPr bwMode="gray">
          <a:xfrm>
            <a:off x="4311333" y="2536886"/>
            <a:ext cx="271992" cy="222541"/>
          </a:xfrm>
          <a:prstGeom prst="rect">
            <a:avLst/>
          </a:prstGeom>
        </p:spPr>
      </p:pic>
      <p:pic>
        <p:nvPicPr>
          <p:cNvPr id="44" name="图片 86" descr="核心交换机.png">
            <a:extLst>
              <a:ext uri="{FF2B5EF4-FFF2-40B4-BE49-F238E27FC236}">
                <a16:creationId xmlns:a16="http://schemas.microsoft.com/office/drawing/2014/main" id="{BD4D1DB9-EB31-4220-A8A3-6158133FD1BD}"/>
              </a:ext>
            </a:extLst>
          </p:cNvPr>
          <p:cNvPicPr>
            <a:picLocks noChangeAspect="1"/>
          </p:cNvPicPr>
          <p:nvPr/>
        </p:nvPicPr>
        <p:blipFill>
          <a:blip r:embed="rId7"/>
          <a:stretch>
            <a:fillRect/>
          </a:stretch>
        </p:blipFill>
        <p:spPr bwMode="gray">
          <a:xfrm>
            <a:off x="3313663" y="2904634"/>
            <a:ext cx="271992" cy="222541"/>
          </a:xfrm>
          <a:prstGeom prst="rect">
            <a:avLst/>
          </a:prstGeom>
        </p:spPr>
      </p:pic>
      <p:sp>
        <p:nvSpPr>
          <p:cNvPr id="45" name="矩形 44">
            <a:extLst>
              <a:ext uri="{FF2B5EF4-FFF2-40B4-BE49-F238E27FC236}">
                <a16:creationId xmlns:a16="http://schemas.microsoft.com/office/drawing/2014/main" id="{23172D26-35DB-49C3-8E16-B4A2BAA8784A}"/>
              </a:ext>
            </a:extLst>
          </p:cNvPr>
          <p:cNvSpPr/>
          <p:nvPr/>
        </p:nvSpPr>
        <p:spPr bwMode="gray">
          <a:xfrm>
            <a:off x="3004507" y="3513728"/>
            <a:ext cx="2022799" cy="318403"/>
          </a:xfrm>
          <a:prstGeom prst="rect">
            <a:avLst/>
          </a:prstGeom>
        </p:spPr>
        <p:txBody>
          <a:bodyPr wrap="square">
            <a:noAutofit/>
          </a:bodyPr>
          <a:lstStyle/>
          <a:p>
            <a:pPr algn="ctr" fontAlgn="ctr"/>
            <a:r>
              <a:rPr lang="en-US"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Virtual network 1</a:t>
            </a:r>
          </a:p>
        </p:txBody>
      </p:sp>
      <p:sp>
        <p:nvSpPr>
          <p:cNvPr id="46" name="梯形 45">
            <a:extLst>
              <a:ext uri="{FF2B5EF4-FFF2-40B4-BE49-F238E27FC236}">
                <a16:creationId xmlns:a16="http://schemas.microsoft.com/office/drawing/2014/main" id="{6FB21804-BAD6-47EB-A5D8-CF3213B09113}"/>
              </a:ext>
            </a:extLst>
          </p:cNvPr>
          <p:cNvSpPr/>
          <p:nvPr/>
        </p:nvSpPr>
        <p:spPr bwMode="gray">
          <a:xfrm>
            <a:off x="5149467" y="2463190"/>
            <a:ext cx="2076297" cy="1402892"/>
          </a:xfrm>
          <a:prstGeom prst="trapezoid">
            <a:avLst>
              <a:gd name="adj" fmla="val 22668"/>
            </a:avLst>
          </a:prstGeom>
          <a:gradFill flip="none" rotWithShape="1">
            <a:gsLst>
              <a:gs pos="0">
                <a:schemeClr val="bg1"/>
              </a:gs>
              <a:gs pos="100000">
                <a:srgbClr val="56C4D2">
                  <a:alpha val="50000"/>
                </a:srgb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20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7" name="直接连接符 46">
            <a:extLst>
              <a:ext uri="{FF2B5EF4-FFF2-40B4-BE49-F238E27FC236}">
                <a16:creationId xmlns:a16="http://schemas.microsoft.com/office/drawing/2014/main" id="{22F1F817-C9C6-4BB0-AD3E-280F056727BD}"/>
              </a:ext>
            </a:extLst>
          </p:cNvPr>
          <p:cNvCxnSpPr/>
          <p:nvPr/>
        </p:nvCxnSpPr>
        <p:spPr bwMode="gray">
          <a:xfrm flipH="1">
            <a:off x="5702565" y="2600531"/>
            <a:ext cx="426553" cy="348395"/>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445FAB5-8AC3-4424-8140-D838A877474E}"/>
              </a:ext>
            </a:extLst>
          </p:cNvPr>
          <p:cNvCxnSpPr>
            <a:stCxn id="49" idx="3"/>
            <a:endCxn id="50" idx="1"/>
          </p:cNvCxnSpPr>
          <p:nvPr/>
        </p:nvCxnSpPr>
        <p:spPr bwMode="gray">
          <a:xfrm>
            <a:off x="6201386" y="2648156"/>
            <a:ext cx="281657"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9" name="图片 87" descr="汇聚交换机.png">
            <a:extLst>
              <a:ext uri="{FF2B5EF4-FFF2-40B4-BE49-F238E27FC236}">
                <a16:creationId xmlns:a16="http://schemas.microsoft.com/office/drawing/2014/main" id="{F63834C5-71CB-4C04-9233-F0F2044293D2}"/>
              </a:ext>
            </a:extLst>
          </p:cNvPr>
          <p:cNvPicPr>
            <a:picLocks noChangeAspect="1"/>
          </p:cNvPicPr>
          <p:nvPr/>
        </p:nvPicPr>
        <p:blipFill>
          <a:blip r:embed="rId3"/>
          <a:stretch>
            <a:fillRect/>
          </a:stretch>
        </p:blipFill>
        <p:spPr bwMode="gray">
          <a:xfrm>
            <a:off x="5929394" y="2536886"/>
            <a:ext cx="271992" cy="222541"/>
          </a:xfrm>
          <a:prstGeom prst="rect">
            <a:avLst/>
          </a:prstGeom>
        </p:spPr>
      </p:pic>
      <p:pic>
        <p:nvPicPr>
          <p:cNvPr id="50" name="图片 49" descr="接入交换机.png">
            <a:extLst>
              <a:ext uri="{FF2B5EF4-FFF2-40B4-BE49-F238E27FC236}">
                <a16:creationId xmlns:a16="http://schemas.microsoft.com/office/drawing/2014/main" id="{E1DA692A-DB7C-4C7E-8CBE-605C3D98FCD1}"/>
              </a:ext>
            </a:extLst>
          </p:cNvPr>
          <p:cNvPicPr>
            <a:picLocks noChangeAspect="1"/>
          </p:cNvPicPr>
          <p:nvPr/>
        </p:nvPicPr>
        <p:blipFill>
          <a:blip r:embed="rId4"/>
          <a:stretch>
            <a:fillRect/>
          </a:stretch>
        </p:blipFill>
        <p:spPr bwMode="gray">
          <a:xfrm>
            <a:off x="6483043" y="2536886"/>
            <a:ext cx="271992" cy="222541"/>
          </a:xfrm>
          <a:prstGeom prst="rect">
            <a:avLst/>
          </a:prstGeom>
        </p:spPr>
      </p:pic>
      <p:pic>
        <p:nvPicPr>
          <p:cNvPr id="51" name="图片 86" descr="核心交换机.png">
            <a:extLst>
              <a:ext uri="{FF2B5EF4-FFF2-40B4-BE49-F238E27FC236}">
                <a16:creationId xmlns:a16="http://schemas.microsoft.com/office/drawing/2014/main" id="{E7926353-059D-4D86-9998-006C1F9ECE7E}"/>
              </a:ext>
            </a:extLst>
          </p:cNvPr>
          <p:cNvPicPr>
            <a:picLocks noChangeAspect="1"/>
          </p:cNvPicPr>
          <p:nvPr/>
        </p:nvPicPr>
        <p:blipFill>
          <a:blip r:embed="rId7"/>
          <a:stretch>
            <a:fillRect/>
          </a:stretch>
        </p:blipFill>
        <p:spPr bwMode="gray">
          <a:xfrm>
            <a:off x="5485373" y="2904634"/>
            <a:ext cx="271992" cy="222541"/>
          </a:xfrm>
          <a:prstGeom prst="rect">
            <a:avLst/>
          </a:prstGeom>
        </p:spPr>
      </p:pic>
      <p:sp>
        <p:nvSpPr>
          <p:cNvPr id="52" name="矩形 51">
            <a:extLst>
              <a:ext uri="{FF2B5EF4-FFF2-40B4-BE49-F238E27FC236}">
                <a16:creationId xmlns:a16="http://schemas.microsoft.com/office/drawing/2014/main" id="{03FD85B6-307D-4180-B80F-A9C9E67E2613}"/>
              </a:ext>
            </a:extLst>
          </p:cNvPr>
          <p:cNvSpPr/>
          <p:nvPr/>
        </p:nvSpPr>
        <p:spPr bwMode="gray">
          <a:xfrm>
            <a:off x="5176216" y="3513728"/>
            <a:ext cx="2022799" cy="318403"/>
          </a:xfrm>
          <a:prstGeom prst="rect">
            <a:avLst/>
          </a:prstGeom>
        </p:spPr>
        <p:txBody>
          <a:bodyPr wrap="square">
            <a:noAutofit/>
          </a:bodyPr>
          <a:lstStyle/>
          <a:p>
            <a:pPr algn="ctr" fontAlgn="ctr"/>
            <a:r>
              <a:rPr lang="en-US" sz="14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Virtual network 2</a:t>
            </a:r>
          </a:p>
        </p:txBody>
      </p:sp>
      <p:sp>
        <p:nvSpPr>
          <p:cNvPr id="53" name="梯形 52">
            <a:extLst>
              <a:ext uri="{FF2B5EF4-FFF2-40B4-BE49-F238E27FC236}">
                <a16:creationId xmlns:a16="http://schemas.microsoft.com/office/drawing/2014/main" id="{AC4BDA41-E426-478B-853F-2DAC743FE65B}"/>
              </a:ext>
            </a:extLst>
          </p:cNvPr>
          <p:cNvSpPr/>
          <p:nvPr/>
        </p:nvSpPr>
        <p:spPr bwMode="gray">
          <a:xfrm>
            <a:off x="7337424" y="2463190"/>
            <a:ext cx="2076297" cy="1402892"/>
          </a:xfrm>
          <a:prstGeom prst="trapezoid">
            <a:avLst>
              <a:gd name="adj" fmla="val 22668"/>
            </a:avLst>
          </a:prstGeom>
          <a:gradFill flip="none" rotWithShape="1">
            <a:gsLst>
              <a:gs pos="0">
                <a:schemeClr val="bg1"/>
              </a:gs>
              <a:gs pos="100000">
                <a:srgbClr val="56C4D2">
                  <a:alpha val="50000"/>
                </a:srgb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20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4" name="直接连接符 53">
            <a:extLst>
              <a:ext uri="{FF2B5EF4-FFF2-40B4-BE49-F238E27FC236}">
                <a16:creationId xmlns:a16="http://schemas.microsoft.com/office/drawing/2014/main" id="{E94DD892-FADA-4CB8-A9C6-F011E5919629}"/>
              </a:ext>
            </a:extLst>
          </p:cNvPr>
          <p:cNvCxnSpPr/>
          <p:nvPr/>
        </p:nvCxnSpPr>
        <p:spPr bwMode="gray">
          <a:xfrm flipH="1" flipV="1">
            <a:off x="7842858" y="2923892"/>
            <a:ext cx="645600" cy="279689"/>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3FD5B0F-F080-4A06-AA94-877B93B6D6EE}"/>
              </a:ext>
            </a:extLst>
          </p:cNvPr>
          <p:cNvCxnSpPr>
            <a:stCxn id="56" idx="3"/>
            <a:endCxn id="57" idx="1"/>
          </p:cNvCxnSpPr>
          <p:nvPr/>
        </p:nvCxnSpPr>
        <p:spPr bwMode="gray">
          <a:xfrm>
            <a:off x="8597358" y="3223234"/>
            <a:ext cx="280388"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56" name="图片 87" descr="汇聚交换机.png">
            <a:extLst>
              <a:ext uri="{FF2B5EF4-FFF2-40B4-BE49-F238E27FC236}">
                <a16:creationId xmlns:a16="http://schemas.microsoft.com/office/drawing/2014/main" id="{F3D9B41C-27CE-4EF1-9C21-CB35BEE90B76}"/>
              </a:ext>
            </a:extLst>
          </p:cNvPr>
          <p:cNvPicPr>
            <a:picLocks noChangeAspect="1"/>
          </p:cNvPicPr>
          <p:nvPr/>
        </p:nvPicPr>
        <p:blipFill>
          <a:blip r:embed="rId3"/>
          <a:stretch>
            <a:fillRect/>
          </a:stretch>
        </p:blipFill>
        <p:spPr bwMode="gray">
          <a:xfrm>
            <a:off x="8325366" y="3111964"/>
            <a:ext cx="271992" cy="222541"/>
          </a:xfrm>
          <a:prstGeom prst="rect">
            <a:avLst/>
          </a:prstGeom>
        </p:spPr>
      </p:pic>
      <p:pic>
        <p:nvPicPr>
          <p:cNvPr id="57" name="图片 76" descr="接入交换机.png">
            <a:extLst>
              <a:ext uri="{FF2B5EF4-FFF2-40B4-BE49-F238E27FC236}">
                <a16:creationId xmlns:a16="http://schemas.microsoft.com/office/drawing/2014/main" id="{39294D1D-752E-4AA1-862C-2B49A0F05026}"/>
              </a:ext>
            </a:extLst>
          </p:cNvPr>
          <p:cNvPicPr>
            <a:picLocks noChangeAspect="1"/>
          </p:cNvPicPr>
          <p:nvPr/>
        </p:nvPicPr>
        <p:blipFill>
          <a:blip r:embed="rId4"/>
          <a:stretch>
            <a:fillRect/>
          </a:stretch>
        </p:blipFill>
        <p:spPr bwMode="gray">
          <a:xfrm>
            <a:off x="8877746" y="3111964"/>
            <a:ext cx="271992" cy="222541"/>
          </a:xfrm>
          <a:prstGeom prst="rect">
            <a:avLst/>
          </a:prstGeom>
        </p:spPr>
      </p:pic>
      <p:pic>
        <p:nvPicPr>
          <p:cNvPr id="58" name="图片 86" descr="核心交换机.png">
            <a:extLst>
              <a:ext uri="{FF2B5EF4-FFF2-40B4-BE49-F238E27FC236}">
                <a16:creationId xmlns:a16="http://schemas.microsoft.com/office/drawing/2014/main" id="{00426BCE-7E4C-40B9-BBDF-0460FBC715E6}"/>
              </a:ext>
            </a:extLst>
          </p:cNvPr>
          <p:cNvPicPr>
            <a:picLocks noChangeAspect="1"/>
          </p:cNvPicPr>
          <p:nvPr/>
        </p:nvPicPr>
        <p:blipFill>
          <a:blip r:embed="rId7"/>
          <a:stretch>
            <a:fillRect/>
          </a:stretch>
        </p:blipFill>
        <p:spPr bwMode="gray">
          <a:xfrm>
            <a:off x="7673330" y="2777634"/>
            <a:ext cx="271992" cy="222541"/>
          </a:xfrm>
          <a:prstGeom prst="rect">
            <a:avLst/>
          </a:prstGeom>
        </p:spPr>
      </p:pic>
      <p:sp>
        <p:nvSpPr>
          <p:cNvPr id="59" name="矩形 58">
            <a:extLst>
              <a:ext uri="{FF2B5EF4-FFF2-40B4-BE49-F238E27FC236}">
                <a16:creationId xmlns:a16="http://schemas.microsoft.com/office/drawing/2014/main" id="{238D2E88-4DF8-47DD-8530-88584A34B25B}"/>
              </a:ext>
            </a:extLst>
          </p:cNvPr>
          <p:cNvSpPr/>
          <p:nvPr/>
        </p:nvSpPr>
        <p:spPr bwMode="gray">
          <a:xfrm>
            <a:off x="7364174" y="3513728"/>
            <a:ext cx="2022799" cy="318403"/>
          </a:xfrm>
          <a:prstGeom prst="rect">
            <a:avLst/>
          </a:prstGeom>
        </p:spPr>
        <p:txBody>
          <a:bodyPr wrap="square">
            <a:noAutofit/>
          </a:bodyPr>
          <a:lstStyle/>
          <a:p>
            <a:pPr algn="ctr" fontAlgn="ctr"/>
            <a:r>
              <a:rPr lang="en-US" sz="140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rPr>
              <a:t>Virtual network 3</a:t>
            </a:r>
          </a:p>
        </p:txBody>
      </p:sp>
    </p:spTree>
    <p:extLst>
      <p:ext uri="{BB962C8B-B14F-4D97-AF65-F5344CB8AC3E}">
        <p14:creationId xmlns:p14="http://schemas.microsoft.com/office/powerpoint/2010/main" val="584074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355AB-9D59-4FF4-8FD8-8CAAF49E366C}"/>
              </a:ext>
            </a:extLst>
          </p:cNvPr>
          <p:cNvSpPr>
            <a:spLocks noGrp="1"/>
          </p:cNvSpPr>
          <p:nvPr>
            <p:ph type="title"/>
          </p:nvPr>
        </p:nvSpPr>
        <p:spPr bwMode="gray"/>
        <p:txBody>
          <a:bodyPr/>
          <a:lstStyle/>
          <a:p>
            <a:r>
              <a:rPr lang="en-US">
                <a:sym typeface="Huawei Sans" panose="020C0503030203020204" pitchFamily="34" charset="0"/>
              </a:rPr>
              <a:t>EVPN Application in SD-WAN</a:t>
            </a:r>
          </a:p>
        </p:txBody>
      </p:sp>
      <p:sp>
        <p:nvSpPr>
          <p:cNvPr id="3" name="文本占位符 2"/>
          <p:cNvSpPr>
            <a:spLocks noGrp="1"/>
          </p:cNvSpPr>
          <p:nvPr>
            <p:ph type="body" sz="quarter" idx="10"/>
          </p:nvPr>
        </p:nvSpPr>
        <p:spPr bwMode="gray"/>
        <p:txBody>
          <a:bodyPr/>
          <a:lstStyle/>
          <a:p>
            <a:r>
              <a:rPr lang="en-US" altLang="zh-CN" sz="1600" dirty="0">
                <a:sym typeface="Huawei Sans" panose="020C0503030203020204" pitchFamily="34" charset="0"/>
              </a:rPr>
              <a:t>SD-WAN is a next-generation enterprise branch interconnection solution that supports intelligent dynamic traffic steering, Zero Touch Provisioning (ZTP), and visualization.</a:t>
            </a:r>
          </a:p>
          <a:p>
            <a:r>
              <a:rPr lang="en-US" altLang="zh-CN" sz="1600" dirty="0">
                <a:sym typeface="Huawei Sans" panose="020C0503030203020204" pitchFamily="34" charset="0"/>
              </a:rPr>
              <a:t>In the SD-WAN solution, EVPN is deployed between route reflectors (RRs) and customer-premises equipment (CPE) devices to advertise SD-WAN overlay VPN routes on the control plane. IPsec VPN is used on the data plane to build secure forwarding channels.</a:t>
            </a:r>
          </a:p>
          <a:p>
            <a:endParaRPr lang="zh-CN" altLang="en-US" sz="1600" dirty="0"/>
          </a:p>
        </p:txBody>
      </p:sp>
      <p:sp>
        <p:nvSpPr>
          <p:cNvPr id="6" name="矩形 5">
            <a:extLst>
              <a:ext uri="{FF2B5EF4-FFF2-40B4-BE49-F238E27FC236}">
                <a16:creationId xmlns:a16="http://schemas.microsoft.com/office/drawing/2014/main" id="{7040DA1A-9E65-486A-9BAB-C4E122439751}"/>
              </a:ext>
            </a:extLst>
          </p:cNvPr>
          <p:cNvSpPr/>
          <p:nvPr/>
        </p:nvSpPr>
        <p:spPr bwMode="gray">
          <a:xfrm>
            <a:off x="8988911" y="4735245"/>
            <a:ext cx="1105071" cy="574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133">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a:extLst>
              <a:ext uri="{FF2B5EF4-FFF2-40B4-BE49-F238E27FC236}">
                <a16:creationId xmlns:a16="http://schemas.microsoft.com/office/drawing/2014/main" id="{8DCAD7B4-73E3-438C-88FE-2B55C1F2DF19}"/>
              </a:ext>
            </a:extLst>
          </p:cNvPr>
          <p:cNvSpPr/>
          <p:nvPr/>
        </p:nvSpPr>
        <p:spPr bwMode="gray">
          <a:xfrm>
            <a:off x="2279591" y="4768501"/>
            <a:ext cx="1097924" cy="574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133">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9" name="Picture 12" descr="E:\2016.01\1.12 扁平化图标\蓝色\AR-蓝色最新-40.png">
            <a:extLst>
              <a:ext uri="{FF2B5EF4-FFF2-40B4-BE49-F238E27FC236}">
                <a16:creationId xmlns:a16="http://schemas.microsoft.com/office/drawing/2014/main" id="{4F045C36-040C-4E4E-B0A5-9C79B4221CDF}"/>
              </a:ext>
            </a:extLst>
          </p:cNvPr>
          <p:cNvPicPr>
            <a:picLocks noChangeArrowheads="1"/>
          </p:cNvPicPr>
          <p:nvPr/>
        </p:nvPicPr>
        <p:blipFill>
          <a:blip r:embed="rId3" cstate="print"/>
          <a:srcRect/>
          <a:stretch>
            <a:fillRect/>
          </a:stretch>
        </p:blipFill>
        <p:spPr bwMode="gray">
          <a:xfrm>
            <a:off x="8203720" y="4794371"/>
            <a:ext cx="540000" cy="441818"/>
          </a:xfrm>
          <a:prstGeom prst="rect">
            <a:avLst/>
          </a:prstGeom>
          <a:noFill/>
        </p:spPr>
      </p:pic>
      <p:sp>
        <p:nvSpPr>
          <p:cNvPr id="10" name="云形 9">
            <a:extLst>
              <a:ext uri="{FF2B5EF4-FFF2-40B4-BE49-F238E27FC236}">
                <a16:creationId xmlns:a16="http://schemas.microsoft.com/office/drawing/2014/main" id="{BF4F3EF6-8359-4902-99D6-F2B8AADD61B3}"/>
              </a:ext>
            </a:extLst>
          </p:cNvPr>
          <p:cNvSpPr/>
          <p:nvPr/>
        </p:nvSpPr>
        <p:spPr bwMode="gray">
          <a:xfrm>
            <a:off x="5208170" y="4309377"/>
            <a:ext cx="1833486" cy="610676"/>
          </a:xfrm>
          <a:prstGeom prst="cloud">
            <a:avLst/>
          </a:prstGeom>
          <a:solidFill>
            <a:srgbClr val="FFCC99"/>
          </a:solidFill>
          <a:ln w="3175" cap="flat" cmpd="sng" algn="ctr">
            <a:noFill/>
            <a:prstDash val="solid"/>
          </a:ln>
          <a:effectLst/>
        </p:spPr>
        <p:txBody>
          <a:bodyPr wrap="square" lIns="91392" tIns="45696" rIns="91392" bIns="45696" rtlCol="0" anchor="ctr">
            <a:noAutofit/>
          </a:bodyPr>
          <a:lstStyle/>
          <a:p>
            <a:pPr algn="ctr" defTabSz="1219170">
              <a:defRPr/>
            </a:pPr>
            <a:r>
              <a:rPr lang="en-US"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Transport network-1</a:t>
            </a:r>
          </a:p>
        </p:txBody>
      </p:sp>
      <p:sp>
        <p:nvSpPr>
          <p:cNvPr id="11" name="云形 10">
            <a:extLst>
              <a:ext uri="{FF2B5EF4-FFF2-40B4-BE49-F238E27FC236}">
                <a16:creationId xmlns:a16="http://schemas.microsoft.com/office/drawing/2014/main" id="{DA79D954-6B7C-4F33-81AF-F0029D1DD1D9}"/>
              </a:ext>
            </a:extLst>
          </p:cNvPr>
          <p:cNvSpPr/>
          <p:nvPr/>
        </p:nvSpPr>
        <p:spPr bwMode="gray">
          <a:xfrm>
            <a:off x="5209564" y="5112687"/>
            <a:ext cx="1830698" cy="674001"/>
          </a:xfrm>
          <a:prstGeom prst="cloud">
            <a:avLst/>
          </a:prstGeom>
          <a:solidFill>
            <a:srgbClr val="0963B0">
              <a:lumMod val="20000"/>
              <a:lumOff val="80000"/>
            </a:srgbClr>
          </a:solidFill>
          <a:ln w="3175" cap="flat" cmpd="sng" algn="ctr">
            <a:noFill/>
            <a:prstDash val="solid"/>
          </a:ln>
          <a:effectLst/>
        </p:spPr>
        <p:txBody>
          <a:bodyPr wrap="square" lIns="91392" tIns="45696" rIns="91392" bIns="45696" rtlCol="0" anchor="ctr">
            <a:noAutofit/>
          </a:bodyPr>
          <a:lstStyle/>
          <a:p>
            <a:pPr algn="ctr" defTabSz="1219170">
              <a:defRPr/>
            </a:pPr>
            <a:r>
              <a:rPr lang="en-US" sz="140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Transport network-2</a:t>
            </a:r>
          </a:p>
        </p:txBody>
      </p:sp>
      <p:sp>
        <p:nvSpPr>
          <p:cNvPr id="14" name="椭圆 13">
            <a:extLst>
              <a:ext uri="{FF2B5EF4-FFF2-40B4-BE49-F238E27FC236}">
                <a16:creationId xmlns:a16="http://schemas.microsoft.com/office/drawing/2014/main" id="{B7D91D39-DF03-4C68-8E33-ED51A970A00B}"/>
              </a:ext>
            </a:extLst>
          </p:cNvPr>
          <p:cNvSpPr/>
          <p:nvPr/>
        </p:nvSpPr>
        <p:spPr bwMode="gray">
          <a:xfrm>
            <a:off x="8098459" y="4851487"/>
            <a:ext cx="192876" cy="159894"/>
          </a:xfrm>
          <a:prstGeom prst="ellipse">
            <a:avLst/>
          </a:prstGeom>
          <a:solidFill>
            <a:srgbClr val="FFCC66"/>
          </a:solidFill>
          <a:ln w="25400" cap="flat" cmpd="sng" algn="ctr">
            <a:solidFill>
              <a:srgbClr val="FFCC66">
                <a:shade val="50000"/>
              </a:srgbClr>
            </a:solidFill>
            <a:prstDash val="solid"/>
          </a:ln>
          <a:effectLst/>
        </p:spPr>
        <p:txBody>
          <a:bodyPr wrap="square" rtlCol="0" anchor="ctr">
            <a:noAutofit/>
          </a:bodyPr>
          <a:lstStyle/>
          <a:p>
            <a:pPr algn="ctr" defTabSz="1219170" fontAlgn="base">
              <a:spcBef>
                <a:spcPct val="0"/>
              </a:spcBef>
              <a:spcAft>
                <a:spcPct val="0"/>
              </a:spcAft>
              <a:defRPr/>
            </a:pPr>
            <a:endParaRPr lang="zh-CN" altLang="en-US" sz="2133"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椭圆 14">
            <a:extLst>
              <a:ext uri="{FF2B5EF4-FFF2-40B4-BE49-F238E27FC236}">
                <a16:creationId xmlns:a16="http://schemas.microsoft.com/office/drawing/2014/main" id="{E0D11058-3A77-41A5-BB8F-5FDEF44F2E06}"/>
              </a:ext>
            </a:extLst>
          </p:cNvPr>
          <p:cNvSpPr/>
          <p:nvPr/>
        </p:nvSpPr>
        <p:spPr bwMode="gray">
          <a:xfrm>
            <a:off x="8094574" y="5085837"/>
            <a:ext cx="192876" cy="159894"/>
          </a:xfrm>
          <a:prstGeom prst="ellipse">
            <a:avLst/>
          </a:prstGeom>
          <a:solidFill>
            <a:srgbClr val="99CCFF"/>
          </a:solidFill>
          <a:ln w="25400" cap="flat" cmpd="sng" algn="ctr">
            <a:solidFill>
              <a:srgbClr val="FFCC66">
                <a:shade val="50000"/>
              </a:srgbClr>
            </a:solidFill>
            <a:prstDash val="solid"/>
          </a:ln>
          <a:effectLst/>
        </p:spPr>
        <p:txBody>
          <a:bodyPr wrap="square" rtlCol="0" anchor="ctr">
            <a:noAutofit/>
          </a:bodyPr>
          <a:lstStyle/>
          <a:p>
            <a:pPr algn="ctr" defTabSz="1219170" fontAlgn="base">
              <a:spcBef>
                <a:spcPct val="0"/>
              </a:spcBef>
              <a:spcAft>
                <a:spcPct val="0"/>
              </a:spcAft>
              <a:defRPr/>
            </a:pPr>
            <a:endParaRPr lang="zh-CN" altLang="en-US" sz="2133"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 name="直接连接符 78">
            <a:extLst>
              <a:ext uri="{FF2B5EF4-FFF2-40B4-BE49-F238E27FC236}">
                <a16:creationId xmlns:a16="http://schemas.microsoft.com/office/drawing/2014/main" id="{1307BDA7-07D8-43AA-A7F4-58794EC7B43E}"/>
              </a:ext>
            </a:extLst>
          </p:cNvPr>
          <p:cNvCxnSpPr>
            <a:cxnSpLocks noChangeShapeType="1"/>
            <a:stCxn id="12" idx="6"/>
            <a:endCxn id="10" idx="2"/>
          </p:cNvCxnSpPr>
          <p:nvPr/>
        </p:nvCxnSpPr>
        <p:spPr bwMode="gray">
          <a:xfrm flipV="1">
            <a:off x="4136724" y="4614715"/>
            <a:ext cx="1077133" cy="316719"/>
          </a:xfrm>
          <a:prstGeom prst="line">
            <a:avLst/>
          </a:prstGeom>
          <a:noFill/>
          <a:ln w="9525" algn="ctr">
            <a:solidFill>
              <a:srgbClr val="FFFFFF">
                <a:lumMod val="75000"/>
              </a:srgbClr>
            </a:solidFill>
            <a:round/>
            <a:headEnd/>
            <a:tailEnd/>
          </a:ln>
        </p:spPr>
      </p:cxnSp>
      <p:cxnSp>
        <p:nvCxnSpPr>
          <p:cNvPr id="17" name="直接连接符 78">
            <a:extLst>
              <a:ext uri="{FF2B5EF4-FFF2-40B4-BE49-F238E27FC236}">
                <a16:creationId xmlns:a16="http://schemas.microsoft.com/office/drawing/2014/main" id="{1E973B00-37E6-4A65-B9D7-B7F923164930}"/>
              </a:ext>
            </a:extLst>
          </p:cNvPr>
          <p:cNvCxnSpPr>
            <a:cxnSpLocks noChangeShapeType="1"/>
            <a:endCxn id="11" idx="2"/>
          </p:cNvCxnSpPr>
          <p:nvPr/>
        </p:nvCxnSpPr>
        <p:spPr bwMode="gray">
          <a:xfrm>
            <a:off x="3556375" y="5008631"/>
            <a:ext cx="1658868" cy="441057"/>
          </a:xfrm>
          <a:prstGeom prst="line">
            <a:avLst/>
          </a:prstGeom>
          <a:noFill/>
          <a:ln w="9525" algn="ctr">
            <a:solidFill>
              <a:srgbClr val="FFFFFF">
                <a:lumMod val="75000"/>
              </a:srgbClr>
            </a:solidFill>
            <a:round/>
            <a:headEnd/>
            <a:tailEnd/>
          </a:ln>
        </p:spPr>
      </p:cxnSp>
      <p:cxnSp>
        <p:nvCxnSpPr>
          <p:cNvPr id="18" name="直接连接符 78">
            <a:extLst>
              <a:ext uri="{FF2B5EF4-FFF2-40B4-BE49-F238E27FC236}">
                <a16:creationId xmlns:a16="http://schemas.microsoft.com/office/drawing/2014/main" id="{29024798-BDD9-4481-997C-D88E8271AA9B}"/>
              </a:ext>
            </a:extLst>
          </p:cNvPr>
          <p:cNvCxnSpPr>
            <a:cxnSpLocks noChangeShapeType="1"/>
            <a:stCxn id="10" idx="0"/>
            <a:endCxn id="14" idx="1"/>
          </p:cNvCxnSpPr>
          <p:nvPr/>
        </p:nvCxnSpPr>
        <p:spPr bwMode="gray">
          <a:xfrm>
            <a:off x="7040128" y="4614715"/>
            <a:ext cx="1086577" cy="260188"/>
          </a:xfrm>
          <a:prstGeom prst="line">
            <a:avLst/>
          </a:prstGeom>
          <a:noFill/>
          <a:ln w="9525" algn="ctr">
            <a:solidFill>
              <a:srgbClr val="FFFFFF">
                <a:lumMod val="75000"/>
              </a:srgbClr>
            </a:solidFill>
            <a:round/>
            <a:headEnd/>
            <a:tailEnd/>
          </a:ln>
        </p:spPr>
      </p:cxnSp>
      <p:cxnSp>
        <p:nvCxnSpPr>
          <p:cNvPr id="19" name="直接连接符 78">
            <a:extLst>
              <a:ext uri="{FF2B5EF4-FFF2-40B4-BE49-F238E27FC236}">
                <a16:creationId xmlns:a16="http://schemas.microsoft.com/office/drawing/2014/main" id="{8978DCAF-13B3-409D-BACB-AF8D9EE9AF3C}"/>
              </a:ext>
            </a:extLst>
          </p:cNvPr>
          <p:cNvCxnSpPr>
            <a:cxnSpLocks noChangeShapeType="1"/>
            <a:stCxn id="11" idx="0"/>
            <a:endCxn id="15" idx="2"/>
          </p:cNvCxnSpPr>
          <p:nvPr/>
        </p:nvCxnSpPr>
        <p:spPr bwMode="gray">
          <a:xfrm flipV="1">
            <a:off x="7038736" y="5165784"/>
            <a:ext cx="1055838" cy="283904"/>
          </a:xfrm>
          <a:prstGeom prst="line">
            <a:avLst/>
          </a:prstGeom>
          <a:noFill/>
          <a:ln w="9525" algn="ctr">
            <a:solidFill>
              <a:srgbClr val="FFFFFF">
                <a:lumMod val="75000"/>
              </a:srgbClr>
            </a:solidFill>
            <a:round/>
            <a:headEnd/>
            <a:tailEnd/>
          </a:ln>
        </p:spPr>
      </p:cxnSp>
      <p:cxnSp>
        <p:nvCxnSpPr>
          <p:cNvPr id="20" name="直接连接符 78">
            <a:extLst>
              <a:ext uri="{FF2B5EF4-FFF2-40B4-BE49-F238E27FC236}">
                <a16:creationId xmlns:a16="http://schemas.microsoft.com/office/drawing/2014/main" id="{129A7B84-6CC0-435E-A2F7-055BF1E51720}"/>
              </a:ext>
            </a:extLst>
          </p:cNvPr>
          <p:cNvCxnSpPr>
            <a:cxnSpLocks noChangeShapeType="1"/>
            <a:stCxn id="8" idx="0"/>
            <a:endCxn id="42" idx="2"/>
          </p:cNvCxnSpPr>
          <p:nvPr/>
        </p:nvCxnSpPr>
        <p:spPr bwMode="gray">
          <a:xfrm flipV="1">
            <a:off x="3788197" y="3298110"/>
            <a:ext cx="2336716" cy="1496261"/>
          </a:xfrm>
          <a:prstGeom prst="line">
            <a:avLst/>
          </a:prstGeom>
          <a:noFill/>
          <a:ln w="28575" algn="ctr">
            <a:solidFill>
              <a:srgbClr val="0070C0"/>
            </a:solidFill>
            <a:prstDash val="dash"/>
            <a:round/>
            <a:headEnd type="triangle" w="med" len="med"/>
            <a:tailEnd type="triangle" w="med" len="med"/>
          </a:ln>
        </p:spPr>
      </p:cxnSp>
      <p:cxnSp>
        <p:nvCxnSpPr>
          <p:cNvPr id="21" name="直接连接符 78">
            <a:extLst>
              <a:ext uri="{FF2B5EF4-FFF2-40B4-BE49-F238E27FC236}">
                <a16:creationId xmlns:a16="http://schemas.microsoft.com/office/drawing/2014/main" id="{9006A790-6D2C-4435-83BD-E278A25AA3EB}"/>
              </a:ext>
            </a:extLst>
          </p:cNvPr>
          <p:cNvCxnSpPr>
            <a:cxnSpLocks noChangeShapeType="1"/>
            <a:stCxn id="9" idx="0"/>
            <a:endCxn id="42" idx="2"/>
          </p:cNvCxnSpPr>
          <p:nvPr/>
        </p:nvCxnSpPr>
        <p:spPr bwMode="gray">
          <a:xfrm flipH="1" flipV="1">
            <a:off x="6124913" y="3298110"/>
            <a:ext cx="2348807" cy="1496261"/>
          </a:xfrm>
          <a:prstGeom prst="line">
            <a:avLst/>
          </a:prstGeom>
          <a:noFill/>
          <a:ln w="28575" algn="ctr">
            <a:solidFill>
              <a:srgbClr val="0070C0"/>
            </a:solidFill>
            <a:prstDash val="dash"/>
            <a:round/>
            <a:headEnd type="triangle" w="med" len="med"/>
            <a:tailEnd type="triangle" w="med" len="med"/>
          </a:ln>
        </p:spPr>
      </p:cxnSp>
      <p:sp>
        <p:nvSpPr>
          <p:cNvPr id="22" name="文本框 21">
            <a:extLst>
              <a:ext uri="{FF2B5EF4-FFF2-40B4-BE49-F238E27FC236}">
                <a16:creationId xmlns:a16="http://schemas.microsoft.com/office/drawing/2014/main" id="{0BB6C7BB-7818-4C25-B39A-B40262C41B73}"/>
              </a:ext>
            </a:extLst>
          </p:cNvPr>
          <p:cNvSpPr txBox="1"/>
          <p:nvPr/>
        </p:nvSpPr>
        <p:spPr bwMode="gray">
          <a:xfrm>
            <a:off x="5493431" y="5917050"/>
            <a:ext cx="1262964" cy="338554"/>
          </a:xfrm>
          <a:prstGeom prst="rect">
            <a:avLst/>
          </a:prstGeom>
          <a:noFill/>
        </p:spPr>
        <p:txBody>
          <a:bodyPr wrap="square" rtlCol="0">
            <a:noAutofit/>
          </a:bodyPr>
          <a:lstStyle/>
          <a:p>
            <a:pPr algn="ctr"/>
            <a:r>
              <a:rPr lang="en-US" sz="1600">
                <a:latin typeface="Huawei Sans" panose="020C0503030203020204" pitchFamily="34" charset="0"/>
                <a:ea typeface="方正兰亭黑简体" panose="02000000000000000000" pitchFamily="2" charset="-122"/>
                <a:sym typeface="Huawei Sans" panose="020C0503030203020204" pitchFamily="34" charset="0"/>
              </a:rPr>
              <a:t>IPsec VPN</a:t>
            </a:r>
          </a:p>
        </p:txBody>
      </p:sp>
      <p:sp>
        <p:nvSpPr>
          <p:cNvPr id="23" name="任意多边形 56">
            <a:extLst>
              <a:ext uri="{FF2B5EF4-FFF2-40B4-BE49-F238E27FC236}">
                <a16:creationId xmlns:a16="http://schemas.microsoft.com/office/drawing/2014/main" id="{F114855D-9F56-43A8-8929-C4C726B4FABF}"/>
              </a:ext>
            </a:extLst>
          </p:cNvPr>
          <p:cNvSpPr/>
          <p:nvPr/>
        </p:nvSpPr>
        <p:spPr bwMode="gray">
          <a:xfrm>
            <a:off x="4264936" y="4110305"/>
            <a:ext cx="3809406" cy="704755"/>
          </a:xfrm>
          <a:custGeom>
            <a:avLst/>
            <a:gdLst>
              <a:gd name="connsiteX0" fmla="*/ 0 w 3393440"/>
              <a:gd name="connsiteY0" fmla="*/ 701064 h 721384"/>
              <a:gd name="connsiteX1" fmla="*/ 1564640 w 3393440"/>
              <a:gd name="connsiteY1" fmla="*/ 24 h 721384"/>
              <a:gd name="connsiteX2" fmla="*/ 3393440 w 3393440"/>
              <a:gd name="connsiteY2" fmla="*/ 721384 h 721384"/>
            </a:gdLst>
            <a:ahLst/>
            <a:cxnLst>
              <a:cxn ang="0">
                <a:pos x="connsiteX0" y="connsiteY0"/>
              </a:cxn>
              <a:cxn ang="0">
                <a:pos x="connsiteX1" y="connsiteY1"/>
              </a:cxn>
              <a:cxn ang="0">
                <a:pos x="connsiteX2" y="connsiteY2"/>
              </a:cxn>
            </a:cxnLst>
            <a:rect l="l" t="t" r="r" b="b"/>
            <a:pathLst>
              <a:path w="3393440" h="721384">
                <a:moveTo>
                  <a:pt x="0" y="701064"/>
                </a:moveTo>
                <a:cubicBezTo>
                  <a:pt x="499533" y="348850"/>
                  <a:pt x="999067" y="-3363"/>
                  <a:pt x="1564640" y="24"/>
                </a:cubicBezTo>
                <a:cubicBezTo>
                  <a:pt x="2130213" y="3411"/>
                  <a:pt x="2761826" y="362397"/>
                  <a:pt x="3393440" y="721384"/>
                </a:cubicBezTo>
              </a:path>
            </a:pathLst>
          </a:custGeom>
          <a:noFill/>
          <a:ln w="57150" cap="flat" cmpd="sng" algn="ctr">
            <a:solidFill>
              <a:schemeClr val="accent6">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nchor="ctr">
            <a:noAutofit/>
          </a:bodyPr>
          <a:lstStyle/>
          <a:p>
            <a:pPr algn="ctr"/>
            <a:endParaRPr lang="zh-CN" altLang="en-US" sz="2133">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任意多边形 57">
            <a:extLst>
              <a:ext uri="{FF2B5EF4-FFF2-40B4-BE49-F238E27FC236}">
                <a16:creationId xmlns:a16="http://schemas.microsoft.com/office/drawing/2014/main" id="{4A2A2A74-D76A-4CEE-A412-D9829EFB7848}"/>
              </a:ext>
            </a:extLst>
          </p:cNvPr>
          <p:cNvSpPr/>
          <p:nvPr/>
        </p:nvSpPr>
        <p:spPr bwMode="gray">
          <a:xfrm>
            <a:off x="4226299" y="5231943"/>
            <a:ext cx="3661135" cy="685107"/>
          </a:xfrm>
          <a:custGeom>
            <a:avLst/>
            <a:gdLst>
              <a:gd name="connsiteX0" fmla="*/ 0 w 3261360"/>
              <a:gd name="connsiteY0" fmla="*/ 0 h 701272"/>
              <a:gd name="connsiteX1" fmla="*/ 1625600 w 3261360"/>
              <a:gd name="connsiteY1" fmla="*/ 701040 h 701272"/>
              <a:gd name="connsiteX2" fmla="*/ 3261360 w 3261360"/>
              <a:gd name="connsiteY2" fmla="*/ 60960 h 701272"/>
            </a:gdLst>
            <a:ahLst/>
            <a:cxnLst>
              <a:cxn ang="0">
                <a:pos x="connsiteX0" y="connsiteY0"/>
              </a:cxn>
              <a:cxn ang="0">
                <a:pos x="connsiteX1" y="connsiteY1"/>
              </a:cxn>
              <a:cxn ang="0">
                <a:pos x="connsiteX2" y="connsiteY2"/>
              </a:cxn>
            </a:cxnLst>
            <a:rect l="l" t="t" r="r" b="b"/>
            <a:pathLst>
              <a:path w="3261360" h="701272">
                <a:moveTo>
                  <a:pt x="0" y="0"/>
                </a:moveTo>
                <a:cubicBezTo>
                  <a:pt x="541020" y="345440"/>
                  <a:pt x="1082040" y="690880"/>
                  <a:pt x="1625600" y="701040"/>
                </a:cubicBezTo>
                <a:cubicBezTo>
                  <a:pt x="2169160" y="711200"/>
                  <a:pt x="2715260" y="386080"/>
                  <a:pt x="3261360" y="60960"/>
                </a:cubicBezTo>
              </a:path>
            </a:pathLst>
          </a:custGeom>
          <a:noFill/>
          <a:ln w="57150" cap="flat" cmpd="sng" algn="ctr">
            <a:solidFill>
              <a:schemeClr val="accent1">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nchor="ctr">
            <a:noAutofit/>
          </a:bodyPr>
          <a:lstStyle/>
          <a:p>
            <a:pPr algn="ctr"/>
            <a:endParaRPr lang="zh-CN" altLang="en-US" sz="2133">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a:extLst>
              <a:ext uri="{FF2B5EF4-FFF2-40B4-BE49-F238E27FC236}">
                <a16:creationId xmlns:a16="http://schemas.microsoft.com/office/drawing/2014/main" id="{5B3F647C-37F3-4DE9-B1D1-1249B8209FF8}"/>
              </a:ext>
            </a:extLst>
          </p:cNvPr>
          <p:cNvSpPr txBox="1"/>
          <p:nvPr/>
        </p:nvSpPr>
        <p:spPr bwMode="gray">
          <a:xfrm>
            <a:off x="3174093" y="5319470"/>
            <a:ext cx="1241895" cy="553998"/>
          </a:xfrm>
          <a:prstGeom prst="rect">
            <a:avLst/>
          </a:prstGeom>
          <a:noFill/>
        </p:spPr>
        <p:txBody>
          <a:bodyPr wrap="square" rtlCol="0">
            <a:noAutofit/>
          </a:bodyPr>
          <a:lstStyle/>
          <a:p>
            <a:pPr algn="ctr"/>
            <a:r>
              <a:rPr lang="en-US" sz="1600">
                <a:latin typeface="Huawei Sans" panose="020C0503030203020204" pitchFamily="34" charset="0"/>
                <a:ea typeface="方正兰亭黑简体" panose="02000000000000000000" pitchFamily="2" charset="-122"/>
                <a:sym typeface="Huawei Sans" panose="020C0503030203020204" pitchFamily="34" charset="0"/>
              </a:rPr>
              <a:t>Site 1</a:t>
            </a:r>
          </a:p>
          <a:p>
            <a:pPr algn="ctr"/>
            <a:r>
              <a:rPr lang="en-US" sz="1400">
                <a:latin typeface="Huawei Sans" panose="020C0503030203020204" pitchFamily="34" charset="0"/>
                <a:ea typeface="方正兰亭黑简体" panose="02000000000000000000" pitchFamily="2" charset="-122"/>
                <a:sym typeface="Huawei Sans" panose="020C0503030203020204" pitchFamily="34" charset="0"/>
              </a:rPr>
              <a:t>(CPE)</a:t>
            </a:r>
          </a:p>
        </p:txBody>
      </p:sp>
      <p:sp>
        <p:nvSpPr>
          <p:cNvPr id="26" name="文本框 25">
            <a:extLst>
              <a:ext uri="{FF2B5EF4-FFF2-40B4-BE49-F238E27FC236}">
                <a16:creationId xmlns:a16="http://schemas.microsoft.com/office/drawing/2014/main" id="{A5C9ECB2-097F-43CB-9CF9-23A8B97CD2FF}"/>
              </a:ext>
            </a:extLst>
          </p:cNvPr>
          <p:cNvSpPr txBox="1"/>
          <p:nvPr/>
        </p:nvSpPr>
        <p:spPr bwMode="gray">
          <a:xfrm>
            <a:off x="7867168" y="5312710"/>
            <a:ext cx="1241895" cy="553998"/>
          </a:xfrm>
          <a:prstGeom prst="rect">
            <a:avLst/>
          </a:prstGeom>
          <a:noFill/>
        </p:spPr>
        <p:txBody>
          <a:bodyPr wrap="square" rtlCol="0">
            <a:noAutofit/>
          </a:bodyPr>
          <a:lstStyle/>
          <a:p>
            <a:pPr 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Site 2</a:t>
            </a:r>
          </a:p>
          <a:p>
            <a:pPr algn="ctr"/>
            <a:r>
              <a:rPr lang="en-US" sz="1400" dirty="0">
                <a:latin typeface="Huawei Sans" panose="020C0503030203020204" pitchFamily="34" charset="0"/>
                <a:ea typeface="方正兰亭黑简体" panose="02000000000000000000" pitchFamily="2" charset="-122"/>
                <a:sym typeface="Huawei Sans" panose="020C0503030203020204" pitchFamily="34" charset="0"/>
              </a:rPr>
              <a:t>(CPE)</a:t>
            </a:r>
          </a:p>
        </p:txBody>
      </p:sp>
      <p:sp>
        <p:nvSpPr>
          <p:cNvPr id="27" name="椭圆 26">
            <a:extLst>
              <a:ext uri="{FF2B5EF4-FFF2-40B4-BE49-F238E27FC236}">
                <a16:creationId xmlns:a16="http://schemas.microsoft.com/office/drawing/2014/main" id="{CD59D340-05DE-421A-8F8F-11B20D998FD8}"/>
              </a:ext>
            </a:extLst>
          </p:cNvPr>
          <p:cNvSpPr/>
          <p:nvPr/>
        </p:nvSpPr>
        <p:spPr bwMode="gray">
          <a:xfrm>
            <a:off x="2396666" y="4848737"/>
            <a:ext cx="192876" cy="159894"/>
          </a:xfrm>
          <a:prstGeom prst="ellipse">
            <a:avLst/>
          </a:prstGeom>
          <a:solidFill>
            <a:srgbClr val="FFCC66"/>
          </a:solidFill>
          <a:ln w="25400" cap="flat" cmpd="sng" algn="ctr">
            <a:solidFill>
              <a:srgbClr val="FFCC66">
                <a:shade val="50000"/>
              </a:srgbClr>
            </a:solidFill>
            <a:prstDash val="solid"/>
          </a:ln>
          <a:effectLst/>
        </p:spPr>
        <p:txBody>
          <a:bodyPr wrap="square" rtlCol="0" anchor="ctr">
            <a:noAutofit/>
          </a:bodyPr>
          <a:lstStyle/>
          <a:p>
            <a:pPr algn="ctr" defTabSz="1219170" fontAlgn="base">
              <a:spcBef>
                <a:spcPct val="0"/>
              </a:spcBef>
              <a:spcAft>
                <a:spcPct val="0"/>
              </a:spcAft>
              <a:defRPr/>
            </a:pPr>
            <a:endParaRPr lang="zh-CN" altLang="en-US" sz="2133"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椭圆 27">
            <a:extLst>
              <a:ext uri="{FF2B5EF4-FFF2-40B4-BE49-F238E27FC236}">
                <a16:creationId xmlns:a16="http://schemas.microsoft.com/office/drawing/2014/main" id="{F5F6C9F0-8634-4C6D-9122-05DEECAFE5AE}"/>
              </a:ext>
            </a:extLst>
          </p:cNvPr>
          <p:cNvSpPr/>
          <p:nvPr/>
        </p:nvSpPr>
        <p:spPr bwMode="gray">
          <a:xfrm>
            <a:off x="2396666" y="5083087"/>
            <a:ext cx="192876" cy="159894"/>
          </a:xfrm>
          <a:prstGeom prst="ellipse">
            <a:avLst/>
          </a:prstGeom>
          <a:solidFill>
            <a:srgbClr val="99CCFF"/>
          </a:solidFill>
          <a:ln w="25400" cap="flat" cmpd="sng" algn="ctr">
            <a:solidFill>
              <a:srgbClr val="FFCC66">
                <a:shade val="50000"/>
              </a:srgbClr>
            </a:solidFill>
            <a:prstDash val="solid"/>
          </a:ln>
          <a:effectLst/>
        </p:spPr>
        <p:txBody>
          <a:bodyPr wrap="square" rtlCol="0" anchor="ctr">
            <a:noAutofit/>
          </a:bodyPr>
          <a:lstStyle/>
          <a:p>
            <a:pPr algn="ctr" defTabSz="1219170" fontAlgn="base">
              <a:spcBef>
                <a:spcPct val="0"/>
              </a:spcBef>
              <a:spcAft>
                <a:spcPct val="0"/>
              </a:spcAft>
              <a:defRPr/>
            </a:pPr>
            <a:endParaRPr lang="zh-CN" altLang="en-US" sz="2133"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a:extLst>
              <a:ext uri="{FF2B5EF4-FFF2-40B4-BE49-F238E27FC236}">
                <a16:creationId xmlns:a16="http://schemas.microsoft.com/office/drawing/2014/main" id="{1852726E-40A0-4C24-A579-52C3965A252F}"/>
              </a:ext>
            </a:extLst>
          </p:cNvPr>
          <p:cNvSpPr txBox="1"/>
          <p:nvPr/>
        </p:nvSpPr>
        <p:spPr bwMode="gray">
          <a:xfrm>
            <a:off x="2494434" y="4774704"/>
            <a:ext cx="971331" cy="543867"/>
          </a:xfrm>
          <a:prstGeom prst="rect">
            <a:avLst/>
          </a:prstGeom>
          <a:noFill/>
        </p:spPr>
        <p:txBody>
          <a:bodyPr wrap="square" rtlCol="0">
            <a:noAutofit/>
          </a:bodyPr>
          <a:lstStyle/>
          <a:p>
            <a:pPr algn="ctr"/>
            <a:r>
              <a:rPr lang="en-US" sz="1467">
                <a:latin typeface="Huawei Sans" panose="020C0503030203020204" pitchFamily="34" charset="0"/>
                <a:ea typeface="方正兰亭黑简体" panose="02000000000000000000" pitchFamily="2" charset="-122"/>
                <a:sym typeface="Huawei Sans" panose="020C0503030203020204" pitchFamily="34" charset="0"/>
              </a:rPr>
              <a:t>1.1.1.1</a:t>
            </a:r>
          </a:p>
          <a:p>
            <a:pPr algn="ctr"/>
            <a:r>
              <a:rPr lang="en-US" sz="1467">
                <a:latin typeface="Huawei Sans" panose="020C0503030203020204" pitchFamily="34" charset="0"/>
                <a:ea typeface="方正兰亭黑简体" panose="02000000000000000000" pitchFamily="2" charset="-122"/>
                <a:sym typeface="Huawei Sans" panose="020C0503030203020204" pitchFamily="34" charset="0"/>
              </a:rPr>
              <a:t>2.2.2.1</a:t>
            </a:r>
          </a:p>
        </p:txBody>
      </p:sp>
      <p:sp>
        <p:nvSpPr>
          <p:cNvPr id="35" name="椭圆 34">
            <a:extLst>
              <a:ext uri="{FF2B5EF4-FFF2-40B4-BE49-F238E27FC236}">
                <a16:creationId xmlns:a16="http://schemas.microsoft.com/office/drawing/2014/main" id="{F95213FE-C49A-4C01-93D1-C17508F4F27A}"/>
              </a:ext>
            </a:extLst>
          </p:cNvPr>
          <p:cNvSpPr/>
          <p:nvPr/>
        </p:nvSpPr>
        <p:spPr bwMode="gray">
          <a:xfrm>
            <a:off x="9100293" y="4802903"/>
            <a:ext cx="192876" cy="159894"/>
          </a:xfrm>
          <a:prstGeom prst="ellipse">
            <a:avLst/>
          </a:prstGeom>
          <a:solidFill>
            <a:srgbClr val="FFCC66"/>
          </a:solidFill>
          <a:ln w="25400" cap="flat" cmpd="sng" algn="ctr">
            <a:solidFill>
              <a:srgbClr val="FFCC66">
                <a:shade val="50000"/>
              </a:srgbClr>
            </a:solidFill>
            <a:prstDash val="solid"/>
          </a:ln>
          <a:effectLst/>
        </p:spPr>
        <p:txBody>
          <a:bodyPr wrap="square" rtlCol="0" anchor="ctr">
            <a:noAutofit/>
          </a:bodyPr>
          <a:lstStyle/>
          <a:p>
            <a:pPr algn="ctr" defTabSz="1219170" fontAlgn="base">
              <a:spcBef>
                <a:spcPct val="0"/>
              </a:spcBef>
              <a:spcAft>
                <a:spcPct val="0"/>
              </a:spcAft>
              <a:defRPr/>
            </a:pPr>
            <a:endParaRPr lang="zh-CN" altLang="en-US" sz="2133"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椭圆 35">
            <a:extLst>
              <a:ext uri="{FF2B5EF4-FFF2-40B4-BE49-F238E27FC236}">
                <a16:creationId xmlns:a16="http://schemas.microsoft.com/office/drawing/2014/main" id="{E40BD2FC-7FF8-49C4-AF69-312AE7604E13}"/>
              </a:ext>
            </a:extLst>
          </p:cNvPr>
          <p:cNvSpPr/>
          <p:nvPr/>
        </p:nvSpPr>
        <p:spPr bwMode="gray">
          <a:xfrm>
            <a:off x="9100293" y="5037253"/>
            <a:ext cx="192876" cy="159894"/>
          </a:xfrm>
          <a:prstGeom prst="ellipse">
            <a:avLst/>
          </a:prstGeom>
          <a:solidFill>
            <a:srgbClr val="99CCFF"/>
          </a:solidFill>
          <a:ln w="25400" cap="flat" cmpd="sng" algn="ctr">
            <a:solidFill>
              <a:srgbClr val="FFCC66">
                <a:shade val="50000"/>
              </a:srgbClr>
            </a:solidFill>
            <a:prstDash val="solid"/>
          </a:ln>
          <a:effectLst/>
        </p:spPr>
        <p:txBody>
          <a:bodyPr wrap="square" rtlCol="0" anchor="ctr">
            <a:noAutofit/>
          </a:bodyPr>
          <a:lstStyle/>
          <a:p>
            <a:pPr algn="ctr" defTabSz="1219170" fontAlgn="base">
              <a:spcBef>
                <a:spcPct val="0"/>
              </a:spcBef>
              <a:spcAft>
                <a:spcPct val="0"/>
              </a:spcAft>
              <a:defRPr/>
            </a:pPr>
            <a:endParaRPr lang="zh-CN" altLang="en-US" sz="2133"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a:extLst>
              <a:ext uri="{FF2B5EF4-FFF2-40B4-BE49-F238E27FC236}">
                <a16:creationId xmlns:a16="http://schemas.microsoft.com/office/drawing/2014/main" id="{CB866B4A-BB74-4EE7-B77B-4036C6B8729D}"/>
              </a:ext>
            </a:extLst>
          </p:cNvPr>
          <p:cNvSpPr txBox="1"/>
          <p:nvPr/>
        </p:nvSpPr>
        <p:spPr bwMode="gray">
          <a:xfrm>
            <a:off x="9059851" y="4719855"/>
            <a:ext cx="1295176" cy="543867"/>
          </a:xfrm>
          <a:prstGeom prst="rect">
            <a:avLst/>
          </a:prstGeom>
          <a:noFill/>
        </p:spPr>
        <p:txBody>
          <a:bodyPr wrap="square" rtlCol="0">
            <a:noAutofit/>
          </a:bodyPr>
          <a:lstStyle/>
          <a:p>
            <a:pPr algn="ctr"/>
            <a:r>
              <a:rPr lang="en-US" sz="1467" dirty="0">
                <a:latin typeface="Huawei Sans" panose="020C0503030203020204" pitchFamily="34" charset="0"/>
                <a:ea typeface="方正兰亭黑简体" panose="02000000000000000000" pitchFamily="2" charset="-122"/>
                <a:sym typeface="Huawei Sans" panose="020C0503030203020204" pitchFamily="34" charset="0"/>
              </a:rPr>
              <a:t>1.1.1.2</a:t>
            </a:r>
          </a:p>
          <a:p>
            <a:pPr algn="ctr"/>
            <a:r>
              <a:rPr lang="en-US" sz="1467" dirty="0">
                <a:latin typeface="Huawei Sans" panose="020C0503030203020204" pitchFamily="34" charset="0"/>
                <a:ea typeface="方正兰亭黑简体" panose="02000000000000000000" pitchFamily="2" charset="-122"/>
                <a:sym typeface="Huawei Sans" panose="020C0503030203020204" pitchFamily="34" charset="0"/>
              </a:rPr>
              <a:t>2.2.2.2</a:t>
            </a:r>
          </a:p>
        </p:txBody>
      </p:sp>
      <p:sp>
        <p:nvSpPr>
          <p:cNvPr id="39" name="文本框 38">
            <a:extLst>
              <a:ext uri="{FF2B5EF4-FFF2-40B4-BE49-F238E27FC236}">
                <a16:creationId xmlns:a16="http://schemas.microsoft.com/office/drawing/2014/main" id="{3127B6B3-5C3A-439B-B105-CE6BDB9F89DE}"/>
              </a:ext>
            </a:extLst>
          </p:cNvPr>
          <p:cNvSpPr txBox="1"/>
          <p:nvPr/>
        </p:nvSpPr>
        <p:spPr bwMode="gray">
          <a:xfrm>
            <a:off x="3277998" y="3579701"/>
            <a:ext cx="1684650" cy="338554"/>
          </a:xfrm>
          <a:prstGeom prst="rect">
            <a:avLst/>
          </a:prstGeom>
          <a:noFill/>
        </p:spPr>
        <p:txBody>
          <a:bodyPr wrap="square" rtlCol="0">
            <a:noAutofit/>
          </a:bodyPr>
          <a:lstStyle/>
          <a:p>
            <a:pPr algn="ctr"/>
            <a:r>
              <a:rPr lang="en-US" sz="1600" b="1"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BGP EVPN routes</a:t>
            </a:r>
          </a:p>
        </p:txBody>
      </p:sp>
      <p:sp>
        <p:nvSpPr>
          <p:cNvPr id="40" name="文本框 39">
            <a:extLst>
              <a:ext uri="{FF2B5EF4-FFF2-40B4-BE49-F238E27FC236}">
                <a16:creationId xmlns:a16="http://schemas.microsoft.com/office/drawing/2014/main" id="{2AD6D9DC-8118-47B1-9D66-3CD99E74C46F}"/>
              </a:ext>
            </a:extLst>
          </p:cNvPr>
          <p:cNvSpPr txBox="1"/>
          <p:nvPr/>
        </p:nvSpPr>
        <p:spPr bwMode="gray">
          <a:xfrm>
            <a:off x="2146109" y="5392765"/>
            <a:ext cx="1356334" cy="318100"/>
          </a:xfrm>
          <a:prstGeom prst="rect">
            <a:avLst/>
          </a:prstGeom>
          <a:noFill/>
        </p:spPr>
        <p:txBody>
          <a:bodyPr wrap="square" rtlCol="0">
            <a:noAutofit/>
          </a:bodyPr>
          <a:lstStyle/>
          <a:p>
            <a:pPr algn="ctr"/>
            <a:r>
              <a:rPr lang="en-US" sz="1467" dirty="0">
                <a:latin typeface="Huawei Sans" panose="020C0503030203020204" pitchFamily="34" charset="0"/>
                <a:ea typeface="方正兰亭黑简体" panose="02000000000000000000" pitchFamily="2" charset="-122"/>
                <a:sym typeface="Huawei Sans" panose="020C0503030203020204" pitchFamily="34" charset="0"/>
              </a:rPr>
              <a:t>Site information</a:t>
            </a:r>
          </a:p>
        </p:txBody>
      </p:sp>
      <p:sp>
        <p:nvSpPr>
          <p:cNvPr id="41" name="文本框 40">
            <a:extLst>
              <a:ext uri="{FF2B5EF4-FFF2-40B4-BE49-F238E27FC236}">
                <a16:creationId xmlns:a16="http://schemas.microsoft.com/office/drawing/2014/main" id="{63B0ABA8-BE0B-4C69-997B-BBB989D41AAB}"/>
              </a:ext>
            </a:extLst>
          </p:cNvPr>
          <p:cNvSpPr txBox="1"/>
          <p:nvPr/>
        </p:nvSpPr>
        <p:spPr bwMode="gray">
          <a:xfrm>
            <a:off x="8934253" y="5315720"/>
            <a:ext cx="1335953" cy="318100"/>
          </a:xfrm>
          <a:prstGeom prst="rect">
            <a:avLst/>
          </a:prstGeom>
          <a:noFill/>
        </p:spPr>
        <p:txBody>
          <a:bodyPr wrap="square" rtlCol="0">
            <a:noAutofit/>
          </a:bodyPr>
          <a:lstStyle/>
          <a:p>
            <a:pPr algn="ctr"/>
            <a:r>
              <a:rPr lang="en-US" sz="1467" dirty="0">
                <a:latin typeface="Huawei Sans" panose="020C0503030203020204" pitchFamily="34" charset="0"/>
                <a:ea typeface="方正兰亭黑简体" panose="02000000000000000000" pitchFamily="2" charset="-122"/>
                <a:sym typeface="Huawei Sans" panose="020C0503030203020204" pitchFamily="34" charset="0"/>
              </a:rPr>
              <a:t>Site information</a:t>
            </a:r>
          </a:p>
        </p:txBody>
      </p:sp>
      <p:pic>
        <p:nvPicPr>
          <p:cNvPr id="42" name="图片 41">
            <a:extLst>
              <a:ext uri="{FF2B5EF4-FFF2-40B4-BE49-F238E27FC236}">
                <a16:creationId xmlns:a16="http://schemas.microsoft.com/office/drawing/2014/main" id="{A4241E56-E718-46C9-843B-76A723194542}"/>
              </a:ext>
            </a:extLst>
          </p:cNvPr>
          <p:cNvPicPr>
            <a:picLocks/>
          </p:cNvPicPr>
          <p:nvPr/>
        </p:nvPicPr>
        <p:blipFill>
          <a:blip r:embed="rId4" cstate="print"/>
          <a:stretch>
            <a:fillRect/>
          </a:stretch>
        </p:blipFill>
        <p:spPr bwMode="gray">
          <a:xfrm>
            <a:off x="5854913" y="2856292"/>
            <a:ext cx="540000" cy="441818"/>
          </a:xfrm>
          <a:prstGeom prst="rect">
            <a:avLst/>
          </a:prstGeom>
        </p:spPr>
      </p:pic>
      <p:sp>
        <p:nvSpPr>
          <p:cNvPr id="53" name="文本框 52">
            <a:extLst>
              <a:ext uri="{FF2B5EF4-FFF2-40B4-BE49-F238E27FC236}">
                <a16:creationId xmlns:a16="http://schemas.microsoft.com/office/drawing/2014/main" id="{879F54AC-4754-45EC-87CA-DF29E937FD10}"/>
              </a:ext>
            </a:extLst>
          </p:cNvPr>
          <p:cNvSpPr txBox="1"/>
          <p:nvPr/>
        </p:nvSpPr>
        <p:spPr bwMode="gray">
          <a:xfrm>
            <a:off x="7111687" y="3542846"/>
            <a:ext cx="1684650" cy="338554"/>
          </a:xfrm>
          <a:prstGeom prst="rect">
            <a:avLst/>
          </a:prstGeom>
          <a:noFill/>
        </p:spPr>
        <p:txBody>
          <a:bodyPr wrap="square" rtlCol="0">
            <a:noAutofit/>
          </a:bodyPr>
          <a:lstStyle/>
          <a:p>
            <a:pPr algn="ctr"/>
            <a:r>
              <a:rPr lang="en-US" sz="1600" b="1"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BGP EVPN routes</a:t>
            </a:r>
          </a:p>
        </p:txBody>
      </p:sp>
      <p:sp>
        <p:nvSpPr>
          <p:cNvPr id="54" name="文本框 53">
            <a:extLst>
              <a:ext uri="{FF2B5EF4-FFF2-40B4-BE49-F238E27FC236}">
                <a16:creationId xmlns:a16="http://schemas.microsoft.com/office/drawing/2014/main" id="{4D73F830-5A45-4C09-B4E2-DD0B5CC0D14E}"/>
              </a:ext>
            </a:extLst>
          </p:cNvPr>
          <p:cNvSpPr txBox="1"/>
          <p:nvPr/>
        </p:nvSpPr>
        <p:spPr bwMode="gray">
          <a:xfrm>
            <a:off x="5493431" y="3771751"/>
            <a:ext cx="1262964" cy="338554"/>
          </a:xfrm>
          <a:prstGeom prst="rect">
            <a:avLst/>
          </a:prstGeom>
          <a:noFill/>
        </p:spPr>
        <p:txBody>
          <a:bodyPr wrap="square" rtlCol="0">
            <a:noAutofit/>
          </a:bodyPr>
          <a:lstStyle/>
          <a:p>
            <a:pPr algn="ctr"/>
            <a:r>
              <a:rPr lang="en-US" sz="1600">
                <a:latin typeface="Huawei Sans" panose="020C0503030203020204" pitchFamily="34" charset="0"/>
                <a:ea typeface="方正兰亭黑简体" panose="02000000000000000000" pitchFamily="2" charset="-122"/>
                <a:sym typeface="Huawei Sans" panose="020C0503030203020204" pitchFamily="34" charset="0"/>
              </a:rPr>
              <a:t>IPsec VPN</a:t>
            </a:r>
          </a:p>
        </p:txBody>
      </p:sp>
      <p:sp>
        <p:nvSpPr>
          <p:cNvPr id="38" name="文本框 37">
            <a:extLst>
              <a:ext uri="{FF2B5EF4-FFF2-40B4-BE49-F238E27FC236}">
                <a16:creationId xmlns:a16="http://schemas.microsoft.com/office/drawing/2014/main" id="{2989624C-0642-4549-B6DB-DAB08BC2BE2F}"/>
              </a:ext>
            </a:extLst>
          </p:cNvPr>
          <p:cNvSpPr txBox="1"/>
          <p:nvPr/>
        </p:nvSpPr>
        <p:spPr bwMode="gray">
          <a:xfrm>
            <a:off x="6306352" y="2894496"/>
            <a:ext cx="540000" cy="338554"/>
          </a:xfrm>
          <a:prstGeom prst="rect">
            <a:avLst/>
          </a:prstGeom>
          <a:noFill/>
        </p:spPr>
        <p:txBody>
          <a:bodyPr wrap="square" rtlCol="0">
            <a:noAutofit/>
          </a:bodyPr>
          <a:lstStyle/>
          <a:p>
            <a:pPr algn="ctr"/>
            <a:r>
              <a:rPr lang="en-US" sz="1600" dirty="0">
                <a:latin typeface="Huawei Sans" panose="020C0503030203020204" pitchFamily="34" charset="0"/>
                <a:ea typeface="方正兰亭黑简体" panose="02000000000000000000" pitchFamily="2" charset="-122"/>
                <a:sym typeface="Huawei Sans" panose="020C0503030203020204" pitchFamily="34" charset="0"/>
              </a:rPr>
              <a:t>RR</a:t>
            </a:r>
          </a:p>
        </p:txBody>
      </p:sp>
      <p:pic>
        <p:nvPicPr>
          <p:cNvPr id="8" name="Picture 12" descr="E:\2016.01\1.12 扁平化图标\蓝色\AR-蓝色最新-40.png">
            <a:extLst>
              <a:ext uri="{FF2B5EF4-FFF2-40B4-BE49-F238E27FC236}">
                <a16:creationId xmlns:a16="http://schemas.microsoft.com/office/drawing/2014/main" id="{272AC21A-328A-499E-8E68-E4DA7FEC5367}"/>
              </a:ext>
            </a:extLst>
          </p:cNvPr>
          <p:cNvPicPr>
            <a:picLocks noChangeArrowheads="1"/>
          </p:cNvPicPr>
          <p:nvPr/>
        </p:nvPicPr>
        <p:blipFill>
          <a:blip r:embed="rId3" cstate="print"/>
          <a:srcRect/>
          <a:stretch>
            <a:fillRect/>
          </a:stretch>
        </p:blipFill>
        <p:spPr bwMode="gray">
          <a:xfrm>
            <a:off x="3518197" y="4794371"/>
            <a:ext cx="540000" cy="441818"/>
          </a:xfrm>
          <a:prstGeom prst="rect">
            <a:avLst/>
          </a:prstGeom>
          <a:noFill/>
        </p:spPr>
      </p:pic>
      <p:sp>
        <p:nvSpPr>
          <p:cNvPr id="12" name="椭圆 11">
            <a:extLst>
              <a:ext uri="{FF2B5EF4-FFF2-40B4-BE49-F238E27FC236}">
                <a16:creationId xmlns:a16="http://schemas.microsoft.com/office/drawing/2014/main" id="{9138408A-6439-412A-A472-FF9DA57539C3}"/>
              </a:ext>
            </a:extLst>
          </p:cNvPr>
          <p:cNvSpPr/>
          <p:nvPr/>
        </p:nvSpPr>
        <p:spPr bwMode="gray">
          <a:xfrm>
            <a:off x="3943848" y="4851487"/>
            <a:ext cx="192876" cy="159894"/>
          </a:xfrm>
          <a:prstGeom prst="ellipse">
            <a:avLst/>
          </a:prstGeom>
          <a:solidFill>
            <a:srgbClr val="FFCC66"/>
          </a:solidFill>
          <a:ln w="25400" cap="flat" cmpd="sng" algn="ctr">
            <a:solidFill>
              <a:srgbClr val="FFCC66">
                <a:shade val="50000"/>
              </a:srgbClr>
            </a:solidFill>
            <a:prstDash val="solid"/>
          </a:ln>
          <a:effectLst/>
        </p:spPr>
        <p:txBody>
          <a:bodyPr wrap="square" rtlCol="0" anchor="ctr">
            <a:noAutofit/>
          </a:bodyPr>
          <a:lstStyle/>
          <a:p>
            <a:pPr algn="ctr" defTabSz="1219170" fontAlgn="base">
              <a:spcBef>
                <a:spcPct val="0"/>
              </a:spcBef>
              <a:spcAft>
                <a:spcPct val="0"/>
              </a:spcAft>
              <a:defRPr/>
            </a:pPr>
            <a:endParaRPr lang="zh-CN" altLang="en-US" sz="2133"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椭圆 12">
            <a:extLst>
              <a:ext uri="{FF2B5EF4-FFF2-40B4-BE49-F238E27FC236}">
                <a16:creationId xmlns:a16="http://schemas.microsoft.com/office/drawing/2014/main" id="{631321FF-9220-45FF-9D28-EC4E2AEE9214}"/>
              </a:ext>
            </a:extLst>
          </p:cNvPr>
          <p:cNvSpPr/>
          <p:nvPr/>
        </p:nvSpPr>
        <p:spPr bwMode="gray">
          <a:xfrm>
            <a:off x="3939963" y="5085837"/>
            <a:ext cx="192876" cy="159894"/>
          </a:xfrm>
          <a:prstGeom prst="ellipse">
            <a:avLst/>
          </a:prstGeom>
          <a:solidFill>
            <a:srgbClr val="99CCFF"/>
          </a:solidFill>
          <a:ln w="25400" cap="flat" cmpd="sng" algn="ctr">
            <a:solidFill>
              <a:srgbClr val="FFCC66">
                <a:shade val="50000"/>
              </a:srgbClr>
            </a:solidFill>
            <a:prstDash val="solid"/>
          </a:ln>
          <a:effectLst/>
        </p:spPr>
        <p:txBody>
          <a:bodyPr wrap="square" rtlCol="0" anchor="ctr">
            <a:noAutofit/>
          </a:bodyPr>
          <a:lstStyle/>
          <a:p>
            <a:pPr algn="ctr" defTabSz="1219170" fontAlgn="base">
              <a:spcBef>
                <a:spcPct val="0"/>
              </a:spcBef>
              <a:spcAft>
                <a:spcPct val="0"/>
              </a:spcAft>
              <a:defRPr/>
            </a:pPr>
            <a:endParaRPr lang="zh-CN" altLang="en-US" sz="2133" kern="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217468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bwMode="gray"/>
        <p:txBody>
          <a:bodyPr/>
          <a:lstStyle/>
          <a:p>
            <a:r>
              <a:rPr lang="en-US" dirty="0">
                <a:sym typeface="Huawei Sans" panose="020C0503030203020204" pitchFamily="34" charset="0"/>
              </a:rPr>
              <a:t>(Essay) Please describe the principles and common route types of EVPN.</a:t>
            </a:r>
          </a:p>
          <a:p>
            <a:r>
              <a:rPr lang="en-US" dirty="0">
                <a:sym typeface="Huawei Sans" panose="020C0503030203020204" pitchFamily="34" charset="0"/>
              </a:rPr>
              <a:t>(Essay) Please describe usage scenarios of EVPN.</a:t>
            </a:r>
          </a:p>
        </p:txBody>
      </p:sp>
    </p:spTree>
    <p:extLst>
      <p:ext uri="{BB962C8B-B14F-4D97-AF65-F5344CB8AC3E}">
        <p14:creationId xmlns:p14="http://schemas.microsoft.com/office/powerpoint/2010/main" val="1587223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bwMode="gray"/>
        <p:txBody>
          <a:bodyPr/>
          <a:lstStyle/>
          <a:p>
            <a:r>
              <a:rPr lang="en-US">
                <a:sym typeface="Huawei Sans" panose="020C0503030203020204" pitchFamily="34" charset="0"/>
              </a:rPr>
              <a:t>MP-BGP's extension to BGP-4 allows different types of address families, such as IPv4 multicast, IPv6, L3VPN, and EVPN, to be distributed in BGP.</a:t>
            </a:r>
          </a:p>
          <a:p>
            <a:r>
              <a:rPr lang="en-US">
                <a:sym typeface="Huawei Sans" panose="020C0503030203020204" pitchFamily="34" charset="0"/>
              </a:rPr>
              <a:t>This course describes EVPN that is used to solve the Ethernet L2VPN problems. With the increase of usage scenarios and protocol extensions, EVPN can be used in various scenarios, including WANs, data centers, campus networks, and SD-WANs.</a:t>
            </a:r>
            <a:endParaRPr lang="en-US" dirty="0">
              <a:sym typeface="Huawei Sans" panose="020C0503030203020204" pitchFamily="34" charset="0"/>
            </a:endParaRPr>
          </a:p>
        </p:txBody>
      </p:sp>
    </p:spTree>
    <p:extLst>
      <p:ext uri="{BB962C8B-B14F-4D97-AF65-F5344CB8AC3E}">
        <p14:creationId xmlns:p14="http://schemas.microsoft.com/office/powerpoint/2010/main" val="325525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p:txBody>
          <a:bodyPr/>
          <a:lstStyle/>
          <a:p>
            <a:r>
              <a:rPr lang="en-US" dirty="0">
                <a:sym typeface="Huawei Sans" panose="020C0503030203020204" pitchFamily="34" charset="0"/>
              </a:rPr>
              <a:t>https://datatracker.ietf.org/doc/rfc4760/</a:t>
            </a:r>
          </a:p>
          <a:p>
            <a:r>
              <a:rPr lang="en-US" dirty="0">
                <a:sym typeface="Huawei Sans" panose="020C0503030203020204" pitchFamily="34" charset="0"/>
              </a:rPr>
              <a:t>https://datatracker.ietf.org/doc/rfc7209/ </a:t>
            </a:r>
          </a:p>
          <a:p>
            <a:r>
              <a:rPr lang="en-US" dirty="0">
                <a:sym typeface="Huawei Sans" panose="020C0503030203020204" pitchFamily="34" charset="0"/>
              </a:rPr>
              <a:t>https://datatracker.ietf.org/doc/rfc7432/ </a:t>
            </a:r>
          </a:p>
          <a:p>
            <a:r>
              <a:rPr lang="en-US" dirty="0">
                <a:sym typeface="Huawei Sans" panose="020C0503030203020204" pitchFamily="34" charset="0"/>
              </a:rPr>
              <a:t>https://datatracker.ietf.org/doc/rfc8365/ </a:t>
            </a:r>
          </a:p>
          <a:p>
            <a:r>
              <a:rPr lang="en-US" dirty="0">
                <a:sym typeface="Huawei Sans" panose="020C0503030203020204" pitchFamily="34" charset="0"/>
              </a:rPr>
              <a:t>https://wiki.mef.net/display/CESG/MEF+6.3+-+EVC+Ethernet+Services+Definitions</a:t>
            </a:r>
          </a:p>
        </p:txBody>
      </p:sp>
    </p:spTree>
    <p:extLst>
      <p:ext uri="{BB962C8B-B14F-4D97-AF65-F5344CB8AC3E}">
        <p14:creationId xmlns:p14="http://schemas.microsoft.com/office/powerpoint/2010/main" val="1207709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13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bwMode="gray"/>
        <p:txBody>
          <a:bodyPr/>
          <a:lstStyle/>
          <a:p>
            <a:r>
              <a:rPr lang="en-US">
                <a:sym typeface="Huawei Sans" panose="020C0503030203020204" pitchFamily="34" charset="0"/>
              </a:rPr>
              <a:t>Upon completion of this course, you will be able to:</a:t>
            </a:r>
          </a:p>
          <a:p>
            <a:pPr lvl="1"/>
            <a:r>
              <a:rPr lang="en-US">
                <a:sym typeface="Huawei Sans" panose="020C0503030203020204" pitchFamily="34" charset="0"/>
              </a:rPr>
              <a:t>Understand basic MP-BGP concepts.</a:t>
            </a:r>
          </a:p>
          <a:p>
            <a:pPr lvl="1"/>
            <a:r>
              <a:rPr lang="en-US">
                <a:sym typeface="Huawei Sans" panose="020C0503030203020204" pitchFamily="34" charset="0"/>
              </a:rPr>
              <a:t>Understand the origin of EVPN.</a:t>
            </a:r>
          </a:p>
          <a:p>
            <a:pPr lvl="1"/>
            <a:r>
              <a:rPr lang="en-US">
                <a:sym typeface="Huawei Sans" panose="020C0503030203020204" pitchFamily="34" charset="0"/>
              </a:rPr>
              <a:t>Understand common EVPN route types.</a:t>
            </a:r>
          </a:p>
          <a:p>
            <a:pPr lvl="1"/>
            <a:r>
              <a:rPr lang="en-US">
                <a:sym typeface="Huawei Sans" panose="020C0503030203020204" pitchFamily="34" charset="0"/>
              </a:rPr>
              <a:t>Understand typical EVPN usage scenarios.</a:t>
            </a:r>
          </a:p>
        </p:txBody>
      </p:sp>
    </p:spTree>
    <p:extLst>
      <p:ext uri="{BB962C8B-B14F-4D97-AF65-F5344CB8AC3E}">
        <p14:creationId xmlns:p14="http://schemas.microsoft.com/office/powerpoint/2010/main" val="45961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p:txBody>
          <a:bodyPr wrap="square">
            <a:noAutofit/>
          </a:bodyPr>
          <a:lstStyle/>
          <a:p>
            <a:r>
              <a:rPr lang="en-US" b="1">
                <a:latin typeface="Huawei Sans" panose="020C0503030203020204" pitchFamily="34" charset="0"/>
                <a:ea typeface="方正兰亭黑简体" panose="02000000000000000000" pitchFamily="2" charset="-122"/>
                <a:sym typeface="Huawei Sans" panose="020C0503030203020204" pitchFamily="34" charset="0"/>
              </a:rPr>
              <a:t>MP-BGP</a:t>
            </a:r>
          </a:p>
          <a:p>
            <a:r>
              <a:rPr lang="en-US">
                <a:solidFill>
                  <a:schemeClr val="bg1">
                    <a:lumMod val="50000"/>
                  </a:schemeClr>
                </a:solidFill>
                <a:latin typeface="Huawei Sans" panose="020C0503030203020204" pitchFamily="34" charset="0"/>
                <a:ea typeface="方正兰亭黑简体" panose="02000000000000000000" pitchFamily="2" charset="-122"/>
                <a:sym typeface="Huawei Sans" panose="020C0503030203020204" pitchFamily="34" charset="0"/>
              </a:rPr>
              <a:t>EVPN</a:t>
            </a:r>
          </a:p>
          <a:p>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87533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0AAC2-2BB8-4BD7-AC60-904CF5B611FC}"/>
              </a:ext>
            </a:extLst>
          </p:cNvPr>
          <p:cNvSpPr>
            <a:spLocks noGrp="1"/>
          </p:cNvSpPr>
          <p:nvPr>
            <p:ph type="title"/>
          </p:nvPr>
        </p:nvSpPr>
        <p:spPr bwMode="gray"/>
        <p:txBody>
          <a:bodyPr/>
          <a:lstStyle/>
          <a:p>
            <a:r>
              <a:rPr lang="en-US">
                <a:sym typeface="Huawei Sans" panose="020C0503030203020204" pitchFamily="34" charset="0"/>
              </a:rPr>
              <a:t>MP-BGP</a:t>
            </a:r>
          </a:p>
        </p:txBody>
      </p:sp>
      <p:sp>
        <p:nvSpPr>
          <p:cNvPr id="3" name="文本占位符 2">
            <a:extLst>
              <a:ext uri="{FF2B5EF4-FFF2-40B4-BE49-F238E27FC236}">
                <a16:creationId xmlns:a16="http://schemas.microsoft.com/office/drawing/2014/main" id="{7BA5EAE6-3836-4B54-842C-F1D6EC9B17B4}"/>
              </a:ext>
            </a:extLst>
          </p:cNvPr>
          <p:cNvSpPr>
            <a:spLocks noGrp="1"/>
          </p:cNvSpPr>
          <p:nvPr>
            <p:ph type="body" sz="quarter" idx="10"/>
          </p:nvPr>
        </p:nvSpPr>
        <p:spPr bwMode="gray"/>
        <p:txBody>
          <a:bodyPr/>
          <a:lstStyle/>
          <a:p>
            <a:pPr marL="0" indent="0">
              <a:buNone/>
            </a:pPr>
            <a:r>
              <a:rPr lang="en-US" sz="2000" dirty="0">
                <a:sym typeface="Huawei Sans" panose="020C0503030203020204" pitchFamily="34" charset="0"/>
              </a:rPr>
              <a:t>As defined in RFC 4760, MP-BGP is used to extend BGP-4 to allow BGP to carry multiple network layer protocols, such as IPv6, L3VPN, and EVPN. This extension has good backward compatibility. That is, an MP-BGP-capable router can interact with a router that supports only BGP-4.</a:t>
            </a:r>
          </a:p>
        </p:txBody>
      </p:sp>
      <p:pic>
        <p:nvPicPr>
          <p:cNvPr id="4" name="Picture 12" descr="E:\2016.01\1.12 扁平化图标\蓝色\AR-蓝色最新-40.png">
            <a:extLst>
              <a:ext uri="{FF2B5EF4-FFF2-40B4-BE49-F238E27FC236}">
                <a16:creationId xmlns:a16="http://schemas.microsoft.com/office/drawing/2014/main" id="{1463DB27-0154-43EF-ACD2-F0FF9B125CD4}"/>
              </a:ext>
            </a:extLst>
          </p:cNvPr>
          <p:cNvPicPr>
            <a:picLocks noChangeAspect="1" noChangeArrowheads="1"/>
          </p:cNvPicPr>
          <p:nvPr/>
        </p:nvPicPr>
        <p:blipFill>
          <a:blip r:embed="rId3" cstate="print"/>
          <a:srcRect/>
          <a:stretch>
            <a:fillRect/>
          </a:stretch>
        </p:blipFill>
        <p:spPr bwMode="gray">
          <a:xfrm>
            <a:off x="5307663" y="4369037"/>
            <a:ext cx="527350" cy="431467"/>
          </a:xfrm>
          <a:prstGeom prst="rect">
            <a:avLst/>
          </a:prstGeom>
          <a:noFill/>
        </p:spPr>
      </p:pic>
      <p:pic>
        <p:nvPicPr>
          <p:cNvPr id="5" name="Picture 12" descr="E:\2016.01\1.12 扁平化图标\蓝色\AR-蓝色最新-40.png">
            <a:extLst>
              <a:ext uri="{FF2B5EF4-FFF2-40B4-BE49-F238E27FC236}">
                <a16:creationId xmlns:a16="http://schemas.microsoft.com/office/drawing/2014/main" id="{EC49FF7D-BE0C-4A43-9FFA-72486696D896}"/>
              </a:ext>
            </a:extLst>
          </p:cNvPr>
          <p:cNvPicPr>
            <a:picLocks noChangeAspect="1" noChangeArrowheads="1"/>
          </p:cNvPicPr>
          <p:nvPr/>
        </p:nvPicPr>
        <p:blipFill>
          <a:blip r:embed="rId3" cstate="print"/>
          <a:srcRect/>
          <a:stretch>
            <a:fillRect/>
          </a:stretch>
        </p:blipFill>
        <p:spPr bwMode="gray">
          <a:xfrm>
            <a:off x="1800450" y="4369037"/>
            <a:ext cx="527350" cy="431467"/>
          </a:xfrm>
          <a:prstGeom prst="rect">
            <a:avLst/>
          </a:prstGeom>
          <a:noFill/>
        </p:spPr>
      </p:pic>
      <p:pic>
        <p:nvPicPr>
          <p:cNvPr id="6" name="Picture 12" descr="E:\2016.01\1.12 扁平化图标\蓝色\AR-蓝色最新-40.png">
            <a:extLst>
              <a:ext uri="{FF2B5EF4-FFF2-40B4-BE49-F238E27FC236}">
                <a16:creationId xmlns:a16="http://schemas.microsoft.com/office/drawing/2014/main" id="{8F985814-E3EF-4E51-BE06-30B0427E1B79}"/>
              </a:ext>
            </a:extLst>
          </p:cNvPr>
          <p:cNvPicPr>
            <a:picLocks noChangeAspect="1" noChangeArrowheads="1"/>
          </p:cNvPicPr>
          <p:nvPr/>
        </p:nvPicPr>
        <p:blipFill>
          <a:blip r:embed="rId3" cstate="print"/>
          <a:srcRect/>
          <a:stretch>
            <a:fillRect/>
          </a:stretch>
        </p:blipFill>
        <p:spPr bwMode="gray">
          <a:xfrm>
            <a:off x="8911128" y="4369037"/>
            <a:ext cx="527350" cy="431467"/>
          </a:xfrm>
          <a:prstGeom prst="rect">
            <a:avLst/>
          </a:prstGeom>
          <a:noFill/>
        </p:spPr>
      </p:pic>
      <p:cxnSp>
        <p:nvCxnSpPr>
          <p:cNvPr id="9" name="直接连接符 8">
            <a:extLst>
              <a:ext uri="{FF2B5EF4-FFF2-40B4-BE49-F238E27FC236}">
                <a16:creationId xmlns:a16="http://schemas.microsoft.com/office/drawing/2014/main" id="{2094D44B-29DB-40BB-977F-9807EE2868CF}"/>
              </a:ext>
            </a:extLst>
          </p:cNvPr>
          <p:cNvCxnSpPr>
            <a:stCxn id="5" idx="3"/>
            <a:endCxn id="4" idx="1"/>
          </p:cNvCxnSpPr>
          <p:nvPr/>
        </p:nvCxnSpPr>
        <p:spPr bwMode="gray">
          <a:xfrm>
            <a:off x="2327800" y="4584771"/>
            <a:ext cx="297986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165E40A-6BC0-42B9-95A6-B2D176C4F3BA}"/>
              </a:ext>
            </a:extLst>
          </p:cNvPr>
          <p:cNvCxnSpPr>
            <a:cxnSpLocks/>
            <a:stCxn id="4" idx="3"/>
            <a:endCxn id="6" idx="1"/>
          </p:cNvCxnSpPr>
          <p:nvPr/>
        </p:nvCxnSpPr>
        <p:spPr bwMode="gray">
          <a:xfrm>
            <a:off x="5835013" y="4584771"/>
            <a:ext cx="3076115"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3" name="表格 13">
            <a:extLst>
              <a:ext uri="{FF2B5EF4-FFF2-40B4-BE49-F238E27FC236}">
                <a16:creationId xmlns:a16="http://schemas.microsoft.com/office/drawing/2014/main" id="{561B547B-5DE6-478D-A9B7-61CBEAB0B240}"/>
              </a:ext>
            </a:extLst>
          </p:cNvPr>
          <p:cNvGraphicFramePr>
            <a:graphicFrameLocks noGrp="1"/>
          </p:cNvGraphicFramePr>
          <p:nvPr/>
        </p:nvGraphicFramePr>
        <p:xfrm>
          <a:off x="3358460" y="3871059"/>
          <a:ext cx="904707" cy="335280"/>
        </p:xfrm>
        <a:graphic>
          <a:graphicData uri="http://schemas.openxmlformats.org/drawingml/2006/table">
            <a:tbl>
              <a:tblPr firstRow="1" bandRow="1">
                <a:tableStyleId>{72833802-FEF1-4C79-8D5D-14CF1EAF98D9}</a:tableStyleId>
              </a:tblPr>
              <a:tblGrid>
                <a:gridCol w="904707">
                  <a:extLst>
                    <a:ext uri="{9D8B030D-6E8A-4147-A177-3AD203B41FA5}">
                      <a16:colId xmlns:a16="http://schemas.microsoft.com/office/drawing/2014/main" val="1201483477"/>
                    </a:ext>
                  </a:extLst>
                </a:gridCol>
              </a:tblGrid>
              <a:tr h="280083">
                <a:tc>
                  <a:txBody>
                    <a:bodyPr/>
                    <a:lstStyle/>
                    <a:p>
                      <a:pPr algn="ctr"/>
                      <a:r>
                        <a:rPr lang="en-US" sz="160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IPv4</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AABE2"/>
                    </a:solidFill>
                  </a:tcPr>
                </a:tc>
                <a:extLst>
                  <a:ext uri="{0D108BD9-81ED-4DB2-BD59-A6C34878D82A}">
                    <a16:rowId xmlns:a16="http://schemas.microsoft.com/office/drawing/2014/main" val="26205341"/>
                  </a:ext>
                </a:extLst>
              </a:tr>
            </a:tbl>
          </a:graphicData>
        </a:graphic>
      </p:graphicFrame>
      <p:graphicFrame>
        <p:nvGraphicFramePr>
          <p:cNvPr id="15" name="表格 13">
            <a:extLst>
              <a:ext uri="{FF2B5EF4-FFF2-40B4-BE49-F238E27FC236}">
                <a16:creationId xmlns:a16="http://schemas.microsoft.com/office/drawing/2014/main" id="{36D3DE7F-9284-4A1B-9051-D91AA0D8D160}"/>
              </a:ext>
            </a:extLst>
          </p:cNvPr>
          <p:cNvGraphicFramePr>
            <a:graphicFrameLocks noGrp="1"/>
          </p:cNvGraphicFramePr>
          <p:nvPr/>
        </p:nvGraphicFramePr>
        <p:xfrm>
          <a:off x="6905107" y="2865219"/>
          <a:ext cx="894080" cy="1341120"/>
        </p:xfrm>
        <a:graphic>
          <a:graphicData uri="http://schemas.openxmlformats.org/drawingml/2006/table">
            <a:tbl>
              <a:tblPr firstRow="1" bandRow="1">
                <a:tableStyleId>{72833802-FEF1-4C79-8D5D-14CF1EAF98D9}</a:tableStyleId>
              </a:tblPr>
              <a:tblGrid>
                <a:gridCol w="894080">
                  <a:extLst>
                    <a:ext uri="{9D8B030D-6E8A-4147-A177-3AD203B41FA5}">
                      <a16:colId xmlns:a16="http://schemas.microsoft.com/office/drawing/2014/main" val="1201483477"/>
                    </a:ext>
                  </a:extLst>
                </a:gridCol>
              </a:tblGrid>
              <a:tr h="280083">
                <a:tc>
                  <a:txBody>
                    <a:bodyPr/>
                    <a:lstStyle/>
                    <a:p>
                      <a:pPr algn="ctr"/>
                      <a:r>
                        <a:rPr 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EVPN</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C7061"/>
                    </a:solidFill>
                  </a:tcPr>
                </a:tc>
                <a:extLst>
                  <a:ext uri="{0D108BD9-81ED-4DB2-BD59-A6C34878D82A}">
                    <a16:rowId xmlns:a16="http://schemas.microsoft.com/office/drawing/2014/main" val="3176972496"/>
                  </a:ext>
                </a:extLst>
              </a:tr>
              <a:tr h="280083">
                <a:tc>
                  <a:txBody>
                    <a:bodyPr/>
                    <a:lstStyle/>
                    <a:p>
                      <a:pPr algn="ctr"/>
                      <a:r>
                        <a:rPr lang="en-US" sz="16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L3VPN</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288294078"/>
                  </a:ext>
                </a:extLst>
              </a:tr>
              <a:tr h="280083">
                <a:tc>
                  <a:txBody>
                    <a:bodyPr/>
                    <a:lstStyle/>
                    <a:p>
                      <a:pPr algn="ctr"/>
                      <a:r>
                        <a:rPr 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IPv6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093790808"/>
                  </a:ext>
                </a:extLst>
              </a:tr>
              <a:tr h="280083">
                <a:tc>
                  <a:txBody>
                    <a:bodyPr/>
                    <a:lstStyle/>
                    <a:p>
                      <a:pPr algn="ctr"/>
                      <a:r>
                        <a:rPr 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IPv4</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205341"/>
                  </a:ext>
                </a:extLst>
              </a:tr>
            </a:tbl>
          </a:graphicData>
        </a:graphic>
      </p:graphicFrame>
      <p:sp>
        <p:nvSpPr>
          <p:cNvPr id="16" name="文本框 15">
            <a:extLst>
              <a:ext uri="{FF2B5EF4-FFF2-40B4-BE49-F238E27FC236}">
                <a16:creationId xmlns:a16="http://schemas.microsoft.com/office/drawing/2014/main" id="{CD5AAA2C-17A6-4C52-9332-20B3E058FC67}"/>
              </a:ext>
            </a:extLst>
          </p:cNvPr>
          <p:cNvSpPr txBox="1"/>
          <p:nvPr/>
        </p:nvSpPr>
        <p:spPr bwMode="gray">
          <a:xfrm>
            <a:off x="1329483" y="3867785"/>
            <a:ext cx="1378904" cy="338554"/>
          </a:xfrm>
          <a:prstGeom prst="rect">
            <a:avLst/>
          </a:prstGeom>
          <a:noFill/>
        </p:spPr>
        <p:txBody>
          <a:bodyPr wrap="square" rtlCol="0">
            <a:noAutofit/>
          </a:bodyPr>
          <a:lstStyle/>
          <a:p>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BGP speaker</a:t>
            </a:r>
          </a:p>
        </p:txBody>
      </p:sp>
      <p:sp>
        <p:nvSpPr>
          <p:cNvPr id="17" name="文本框 16">
            <a:extLst>
              <a:ext uri="{FF2B5EF4-FFF2-40B4-BE49-F238E27FC236}">
                <a16:creationId xmlns:a16="http://schemas.microsoft.com/office/drawing/2014/main" id="{8DB3B502-9D0A-46BB-8553-999137522322}"/>
              </a:ext>
            </a:extLst>
          </p:cNvPr>
          <p:cNvSpPr txBox="1"/>
          <p:nvPr/>
        </p:nvSpPr>
        <p:spPr bwMode="gray">
          <a:xfrm>
            <a:off x="4922303" y="3867785"/>
            <a:ext cx="1378904" cy="338554"/>
          </a:xfrm>
          <a:prstGeom prst="rect">
            <a:avLst/>
          </a:prstGeom>
          <a:noFill/>
        </p:spPr>
        <p:txBody>
          <a:bodyPr wrap="square" rtlCol="0">
            <a:noAutofit/>
          </a:bodyPr>
          <a:lstStyle/>
          <a:p>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BGP speaker</a:t>
            </a:r>
          </a:p>
        </p:txBody>
      </p:sp>
      <p:sp>
        <p:nvSpPr>
          <p:cNvPr id="18" name="文本框 17">
            <a:extLst>
              <a:ext uri="{FF2B5EF4-FFF2-40B4-BE49-F238E27FC236}">
                <a16:creationId xmlns:a16="http://schemas.microsoft.com/office/drawing/2014/main" id="{7E307FFD-80B1-4401-9152-7C37BAEE6FFD}"/>
              </a:ext>
            </a:extLst>
          </p:cNvPr>
          <p:cNvSpPr txBox="1"/>
          <p:nvPr/>
        </p:nvSpPr>
        <p:spPr bwMode="gray">
          <a:xfrm>
            <a:off x="8485351" y="3867785"/>
            <a:ext cx="1378904" cy="338554"/>
          </a:xfrm>
          <a:prstGeom prst="rect">
            <a:avLst/>
          </a:prstGeom>
          <a:noFill/>
        </p:spPr>
        <p:txBody>
          <a:bodyPr wrap="square" rtlCol="0">
            <a:noAutofit/>
          </a:bodyPr>
          <a:lstStyle/>
          <a:p>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BGP speaker</a:t>
            </a:r>
          </a:p>
        </p:txBody>
      </p:sp>
      <p:sp>
        <p:nvSpPr>
          <p:cNvPr id="19" name="文本框 18">
            <a:extLst>
              <a:ext uri="{FF2B5EF4-FFF2-40B4-BE49-F238E27FC236}">
                <a16:creationId xmlns:a16="http://schemas.microsoft.com/office/drawing/2014/main" id="{1D84F585-97B1-4530-A7EA-1FDED4D7F6B5}"/>
              </a:ext>
            </a:extLst>
          </p:cNvPr>
          <p:cNvSpPr txBox="1"/>
          <p:nvPr/>
        </p:nvSpPr>
        <p:spPr bwMode="gray">
          <a:xfrm>
            <a:off x="1848578" y="4872441"/>
            <a:ext cx="425116"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R1</a:t>
            </a:r>
          </a:p>
        </p:txBody>
      </p:sp>
      <p:sp>
        <p:nvSpPr>
          <p:cNvPr id="20" name="文本框 19">
            <a:extLst>
              <a:ext uri="{FF2B5EF4-FFF2-40B4-BE49-F238E27FC236}">
                <a16:creationId xmlns:a16="http://schemas.microsoft.com/office/drawing/2014/main" id="{0401FF72-7959-4826-BEA4-DD3965E96716}"/>
              </a:ext>
            </a:extLst>
          </p:cNvPr>
          <p:cNvSpPr txBox="1"/>
          <p:nvPr/>
        </p:nvSpPr>
        <p:spPr bwMode="gray">
          <a:xfrm>
            <a:off x="5332402" y="4872441"/>
            <a:ext cx="425116"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R2</a:t>
            </a:r>
          </a:p>
        </p:txBody>
      </p:sp>
      <p:sp>
        <p:nvSpPr>
          <p:cNvPr id="21" name="文本框 20">
            <a:extLst>
              <a:ext uri="{FF2B5EF4-FFF2-40B4-BE49-F238E27FC236}">
                <a16:creationId xmlns:a16="http://schemas.microsoft.com/office/drawing/2014/main" id="{91FA6AB7-5DA1-4EE2-9BED-D4FF9EE41453}"/>
              </a:ext>
            </a:extLst>
          </p:cNvPr>
          <p:cNvSpPr txBox="1"/>
          <p:nvPr/>
        </p:nvSpPr>
        <p:spPr bwMode="gray">
          <a:xfrm>
            <a:off x="8958243" y="4872441"/>
            <a:ext cx="425116" cy="338554"/>
          </a:xfrm>
          <a:prstGeom prst="rect">
            <a:avLst/>
          </a:prstGeom>
          <a:noFill/>
        </p:spPr>
        <p:txBody>
          <a:bodyPr wrap="square" rtlCol="0">
            <a:noAutofit/>
          </a:bodyPr>
          <a:lstStyle/>
          <a:p>
            <a:r>
              <a:rPr lang="en-US" sz="1600">
                <a:latin typeface="Huawei Sans" panose="020C0503030203020204" pitchFamily="34" charset="0"/>
                <a:ea typeface="方正兰亭黑简体" panose="02000000000000000000" pitchFamily="2" charset="-122"/>
                <a:sym typeface="Huawei Sans" panose="020C0503030203020204" pitchFamily="34" charset="0"/>
              </a:rPr>
              <a:t>R3</a:t>
            </a:r>
          </a:p>
        </p:txBody>
      </p:sp>
      <p:sp>
        <p:nvSpPr>
          <p:cNvPr id="24" name="左大括号 23">
            <a:extLst>
              <a:ext uri="{FF2B5EF4-FFF2-40B4-BE49-F238E27FC236}">
                <a16:creationId xmlns:a16="http://schemas.microsoft.com/office/drawing/2014/main" id="{AE607004-32E6-4AF0-916C-33DA2789E106}"/>
              </a:ext>
            </a:extLst>
          </p:cNvPr>
          <p:cNvSpPr/>
          <p:nvPr/>
        </p:nvSpPr>
        <p:spPr bwMode="gray">
          <a:xfrm rot="16200000">
            <a:off x="3797877" y="3827111"/>
            <a:ext cx="136336" cy="2666667"/>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左大括号 24">
            <a:extLst>
              <a:ext uri="{FF2B5EF4-FFF2-40B4-BE49-F238E27FC236}">
                <a16:creationId xmlns:a16="http://schemas.microsoft.com/office/drawing/2014/main" id="{5D1435B2-E953-43DF-ACA2-D11834BBF1B8}"/>
              </a:ext>
            </a:extLst>
          </p:cNvPr>
          <p:cNvSpPr/>
          <p:nvPr/>
        </p:nvSpPr>
        <p:spPr bwMode="gray">
          <a:xfrm rot="16200000">
            <a:off x="7357303" y="3839142"/>
            <a:ext cx="136336" cy="2666667"/>
          </a:xfrm>
          <a:prstGeom prst="leftBrace">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a:extLst>
              <a:ext uri="{FF2B5EF4-FFF2-40B4-BE49-F238E27FC236}">
                <a16:creationId xmlns:a16="http://schemas.microsoft.com/office/drawing/2014/main" id="{0696319C-F219-451C-8DBB-3D73370EE24C}"/>
              </a:ext>
            </a:extLst>
          </p:cNvPr>
          <p:cNvSpPr txBox="1"/>
          <p:nvPr/>
        </p:nvSpPr>
        <p:spPr bwMode="gray">
          <a:xfrm>
            <a:off x="3455622" y="5353974"/>
            <a:ext cx="784189" cy="338554"/>
          </a:xfrm>
          <a:prstGeom prst="rect">
            <a:avLst/>
          </a:prstGeom>
          <a:noFill/>
        </p:spPr>
        <p:txBody>
          <a:bodyPr wrap="square" rtlCol="0">
            <a:noAutofit/>
          </a:bodyPr>
          <a:lstStyle/>
          <a:p>
            <a:r>
              <a:rPr lang="en-US" sz="1600" b="1"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BGP-4</a:t>
            </a:r>
          </a:p>
        </p:txBody>
      </p:sp>
      <p:sp>
        <p:nvSpPr>
          <p:cNvPr id="27" name="文本框 26">
            <a:extLst>
              <a:ext uri="{FF2B5EF4-FFF2-40B4-BE49-F238E27FC236}">
                <a16:creationId xmlns:a16="http://schemas.microsoft.com/office/drawing/2014/main" id="{8A620EE0-EA1B-48F3-B4CC-27BD245F8050}"/>
              </a:ext>
            </a:extLst>
          </p:cNvPr>
          <p:cNvSpPr txBox="1"/>
          <p:nvPr/>
        </p:nvSpPr>
        <p:spPr bwMode="gray">
          <a:xfrm>
            <a:off x="6944444" y="5353974"/>
            <a:ext cx="984565" cy="338554"/>
          </a:xfrm>
          <a:prstGeom prst="rect">
            <a:avLst/>
          </a:prstGeom>
          <a:noFill/>
        </p:spPr>
        <p:txBody>
          <a:bodyPr wrap="square" rtlCol="0">
            <a:noAutofit/>
          </a:bodyPr>
          <a:lstStyle/>
          <a:p>
            <a:r>
              <a:rPr lang="en-US" sz="1600" b="1" dirty="0">
                <a:solidFill>
                  <a:schemeClr val="accent2"/>
                </a:solidFill>
                <a:latin typeface="Huawei Sans" panose="020C0503030203020204" pitchFamily="34" charset="0"/>
                <a:ea typeface="方正兰亭黑简体" panose="02000000000000000000" pitchFamily="2" charset="-122"/>
                <a:sym typeface="Huawei Sans" panose="020C0503030203020204" pitchFamily="34" charset="0"/>
              </a:rPr>
              <a:t>MP-BGP</a:t>
            </a:r>
          </a:p>
        </p:txBody>
      </p:sp>
      <p:cxnSp>
        <p:nvCxnSpPr>
          <p:cNvPr id="29" name="直接箭头连接符 28">
            <a:extLst>
              <a:ext uri="{FF2B5EF4-FFF2-40B4-BE49-F238E27FC236}">
                <a16:creationId xmlns:a16="http://schemas.microsoft.com/office/drawing/2014/main" id="{990563B2-6190-4108-83D4-CDA14974DD75}"/>
              </a:ext>
            </a:extLst>
          </p:cNvPr>
          <p:cNvCxnSpPr/>
          <p:nvPr/>
        </p:nvCxnSpPr>
        <p:spPr bwMode="gray">
          <a:xfrm>
            <a:off x="2437740" y="4357005"/>
            <a:ext cx="4150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92CA9E25-60F2-459C-9579-093D86B7F9CC}"/>
              </a:ext>
            </a:extLst>
          </p:cNvPr>
          <p:cNvCxnSpPr/>
          <p:nvPr/>
        </p:nvCxnSpPr>
        <p:spPr bwMode="gray">
          <a:xfrm>
            <a:off x="5971515" y="4357005"/>
            <a:ext cx="4150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37214A1A-2987-48B1-871D-0C685B518B04}"/>
              </a:ext>
            </a:extLst>
          </p:cNvPr>
          <p:cNvCxnSpPr>
            <a:cxnSpLocks/>
          </p:cNvCxnSpPr>
          <p:nvPr/>
        </p:nvCxnSpPr>
        <p:spPr bwMode="gray">
          <a:xfrm flipH="1">
            <a:off x="4758971" y="4357005"/>
            <a:ext cx="4308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2F197C8-9B8D-4AA0-87BC-E44D101FC397}"/>
              </a:ext>
            </a:extLst>
          </p:cNvPr>
          <p:cNvCxnSpPr>
            <a:cxnSpLocks/>
          </p:cNvCxnSpPr>
          <p:nvPr/>
        </p:nvCxnSpPr>
        <p:spPr bwMode="gray">
          <a:xfrm flipH="1">
            <a:off x="8327922" y="4357005"/>
            <a:ext cx="4308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0AAC2-2BB8-4BD7-AC60-904CF5B611FC}"/>
              </a:ext>
            </a:extLst>
          </p:cNvPr>
          <p:cNvSpPr>
            <a:spLocks noGrp="1"/>
          </p:cNvSpPr>
          <p:nvPr>
            <p:ph type="title"/>
          </p:nvPr>
        </p:nvSpPr>
        <p:spPr bwMode="gray"/>
        <p:txBody>
          <a:bodyPr wrap="square">
            <a:noAutofit/>
          </a:bodyPr>
          <a:lstStyle/>
          <a:p>
            <a:r>
              <a:rPr lang="en-US">
                <a:latin typeface="Huawei Sans" panose="020C0503030203020204" pitchFamily="34" charset="0"/>
                <a:ea typeface="方正兰亭黑简体" panose="02000000000000000000" pitchFamily="2" charset="-122"/>
                <a:sym typeface="Huawei Sans" panose="020C0503030203020204" pitchFamily="34" charset="0"/>
              </a:rPr>
              <a:t>BGP-4 Extensions</a:t>
            </a:r>
          </a:p>
        </p:txBody>
      </p:sp>
      <p:sp>
        <p:nvSpPr>
          <p:cNvPr id="3" name="文本占位符 2">
            <a:extLst>
              <a:ext uri="{FF2B5EF4-FFF2-40B4-BE49-F238E27FC236}">
                <a16:creationId xmlns:a16="http://schemas.microsoft.com/office/drawing/2014/main" id="{7BA5EAE6-3836-4B54-842C-F1D6EC9B17B4}"/>
              </a:ext>
            </a:extLst>
          </p:cNvPr>
          <p:cNvSpPr>
            <a:spLocks noGrp="1"/>
          </p:cNvSpPr>
          <p:nvPr>
            <p:ph type="body" sz="quarter" idx="10"/>
          </p:nvPr>
        </p:nvSpPr>
        <p:spPr bwMode="gray"/>
        <p:txBody>
          <a:bodyPr wrap="square">
            <a:noAutofit/>
          </a:bodyPr>
          <a:lstStyle/>
          <a:p>
            <a:pPr>
              <a:lnSpc>
                <a:spcPct val="115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BGP-4 has three IPv4-specific pieces of information: NEXT_HOP, AGGREGATOR, and IPv4 network layer reachable information (NLRI). To support multiple network layer protocols, BGP-4 has to provide the following abilities:</a:t>
            </a:r>
          </a:p>
          <a:p>
            <a:pPr lvl="1">
              <a:lnSpc>
                <a:spcPct val="115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Ability of associating network layer protocols with next-hop information</a:t>
            </a:r>
          </a:p>
          <a:p>
            <a:pPr lvl="1">
              <a:lnSpc>
                <a:spcPct val="115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Ability of associating network layer protocols with NLRIs</a:t>
            </a:r>
          </a:p>
          <a:p>
            <a:pPr>
              <a:lnSpc>
                <a:spcPct val="115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The two abilities are collectively referred to as the address family (AF) defined by the Internet digital distribution agency (IANA).</a:t>
            </a:r>
          </a:p>
          <a:p>
            <a:pPr>
              <a:lnSpc>
                <a:spcPct val="115000"/>
              </a:lnSpc>
            </a:pPr>
            <a:r>
              <a:rPr lang="en-US" sz="1600" dirty="0">
                <a:latin typeface="Huawei Sans" panose="020C0503030203020204" pitchFamily="34" charset="0"/>
                <a:ea typeface="方正兰亭黑简体" panose="02000000000000000000" pitchFamily="2" charset="-122"/>
                <a:sym typeface="Huawei Sans" panose="020C0503030203020204" pitchFamily="34" charset="0"/>
              </a:rPr>
              <a:t>To implement forward compatibility, MP-BGP adds two new attributes: MP_REACH_NLRI and MP_UNREACH_NLRI, which are used to indicate reachable and unreachable destinations, respectively. The two attributes are optional non-transitive.</a:t>
            </a:r>
          </a:p>
        </p:txBody>
      </p:sp>
      <p:sp>
        <p:nvSpPr>
          <p:cNvPr id="4" name="文本框 3">
            <a:extLst>
              <a:ext uri="{FF2B5EF4-FFF2-40B4-BE49-F238E27FC236}">
                <a16:creationId xmlns:a16="http://schemas.microsoft.com/office/drawing/2014/main" id="{6282B2B4-2AEC-4DE9-A15C-758CBB94D692}"/>
              </a:ext>
            </a:extLst>
          </p:cNvPr>
          <p:cNvSpPr txBox="1"/>
          <p:nvPr/>
        </p:nvSpPr>
        <p:spPr bwMode="gray">
          <a:xfrm>
            <a:off x="3310990" y="4012237"/>
            <a:ext cx="2171707" cy="318401"/>
          </a:xfrm>
          <a:prstGeom prst="round2SameRect">
            <a:avLst>
              <a:gd name="adj1" fmla="val 20890"/>
              <a:gd name="adj2" fmla="val 0"/>
            </a:avLst>
          </a:prstGeom>
          <a:solidFill>
            <a:schemeClr val="accent1"/>
          </a:solidFill>
          <a:ln w="19050">
            <a:solidFill>
              <a:schemeClr val="bg1"/>
            </a:solidFill>
          </a:ln>
        </p:spPr>
        <p:txBody>
          <a:bodyPr wrap="square" lIns="0" tIns="0" rIns="0" bIns="0" rtlCol="0" anchor="ctr" anchorCtr="0">
            <a:noAutofit/>
          </a:bodyPr>
          <a:lstStyle>
            <a:defPPr>
              <a:defRPr lang="en-US"/>
            </a:defPPr>
            <a:lvl1pPr algn="ctr">
              <a:defRPr sz="1200" b="1">
                <a:solidFill>
                  <a:schemeClr val="bg1"/>
                </a:solidFill>
              </a:defRPr>
            </a:lvl1pPr>
          </a:lstStyle>
          <a:p>
            <a:r>
              <a:rPr lang="en-US" sz="1300">
                <a:latin typeface="Huawei Sans" panose="020C0503030203020204" pitchFamily="34" charset="0"/>
                <a:ea typeface="方正兰亭黑简体" panose="02000000000000000000" pitchFamily="2" charset="-122"/>
                <a:sym typeface="Huawei Sans" panose="020C0503030203020204" pitchFamily="34" charset="0"/>
              </a:rPr>
              <a:t>BGP-4 Update message</a:t>
            </a:r>
          </a:p>
        </p:txBody>
      </p:sp>
      <p:sp>
        <p:nvSpPr>
          <p:cNvPr id="5" name="文本框 4">
            <a:extLst>
              <a:ext uri="{FF2B5EF4-FFF2-40B4-BE49-F238E27FC236}">
                <a16:creationId xmlns:a16="http://schemas.microsoft.com/office/drawing/2014/main" id="{BE4762F3-1E19-40D4-8717-9BFDA0A6E734}"/>
              </a:ext>
            </a:extLst>
          </p:cNvPr>
          <p:cNvSpPr txBox="1"/>
          <p:nvPr/>
        </p:nvSpPr>
        <p:spPr bwMode="gray">
          <a:xfrm>
            <a:off x="3310990" y="4325722"/>
            <a:ext cx="2171707" cy="1792705"/>
          </a:xfrm>
          <a:prstGeom prst="rect">
            <a:avLst/>
          </a:prstGeom>
          <a:solidFill>
            <a:schemeClr val="accent1">
              <a:lumMod val="20000"/>
              <a:lumOff val="80000"/>
            </a:schemeClr>
          </a:solidFill>
          <a:ln w="19050">
            <a:solidFill>
              <a:schemeClr val="bg1"/>
            </a:solidFill>
          </a:ln>
        </p:spPr>
        <p:txBody>
          <a:bodyPr wrap="square" lIns="0" tIns="0" rIns="0" bIns="0" rtlCol="0" anchor="ctr" anchorCtr="0">
            <a:noAutofit/>
          </a:bodyPr>
          <a:lstStyle>
            <a:defPPr>
              <a:defRPr lang="en-US"/>
            </a:defPPr>
            <a:lvl1pPr algn="ctr">
              <a:defRPr sz="1200"/>
            </a:lvl1pPr>
          </a:lstStyle>
          <a:p>
            <a:endParaRPr lang="zh-CN" altLang="en-US" sz="1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a:extLst>
              <a:ext uri="{FF2B5EF4-FFF2-40B4-BE49-F238E27FC236}">
                <a16:creationId xmlns:a16="http://schemas.microsoft.com/office/drawing/2014/main" id="{02DB5C30-9FBB-43E6-B3EB-D2438FB52E23}"/>
              </a:ext>
            </a:extLst>
          </p:cNvPr>
          <p:cNvSpPr txBox="1"/>
          <p:nvPr/>
        </p:nvSpPr>
        <p:spPr bwMode="gray">
          <a:xfrm>
            <a:off x="3500748" y="4587485"/>
            <a:ext cx="1801479" cy="270377"/>
          </a:xfrm>
          <a:prstGeom prst="rect">
            <a:avLst/>
          </a:prstGeom>
          <a:solidFill>
            <a:schemeClr val="accent1">
              <a:lumMod val="40000"/>
              <a:lumOff val="60000"/>
            </a:schemeClr>
          </a:solidFill>
          <a:ln w="19050">
            <a:solidFill>
              <a:schemeClr val="accent1">
                <a:lumMod val="60000"/>
                <a:lumOff val="40000"/>
              </a:schemeClr>
            </a:solidFill>
          </a:ln>
        </p:spPr>
        <p:txBody>
          <a:bodyPr wrap="square" lIns="0" tIns="0" rIns="0" bIns="0" rtlCol="0" anchor="ctr" anchorCtr="0">
            <a:noAutofit/>
          </a:bodyPr>
          <a:lstStyle>
            <a:defPPr>
              <a:defRPr lang="en-US"/>
            </a:defPPr>
            <a:lvl1pPr algn="ctr">
              <a:defRPr sz="1200"/>
            </a:lvl1p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Path attributes</a:t>
            </a:r>
          </a:p>
        </p:txBody>
      </p:sp>
      <p:sp>
        <p:nvSpPr>
          <p:cNvPr id="7" name="文本框 6">
            <a:extLst>
              <a:ext uri="{FF2B5EF4-FFF2-40B4-BE49-F238E27FC236}">
                <a16:creationId xmlns:a16="http://schemas.microsoft.com/office/drawing/2014/main" id="{15AE32BC-6918-441E-9994-9E232F29A35A}"/>
              </a:ext>
            </a:extLst>
          </p:cNvPr>
          <p:cNvSpPr txBox="1"/>
          <p:nvPr/>
        </p:nvSpPr>
        <p:spPr bwMode="gray">
          <a:xfrm>
            <a:off x="3500748" y="4851299"/>
            <a:ext cx="1801479" cy="599235"/>
          </a:xfrm>
          <a:prstGeom prst="rect">
            <a:avLst/>
          </a:prstGeom>
          <a:solidFill>
            <a:schemeClr val="bg1"/>
          </a:solidFill>
          <a:ln w="19050">
            <a:solidFill>
              <a:schemeClr val="accent1">
                <a:lumMod val="60000"/>
                <a:lumOff val="40000"/>
              </a:schemeClr>
            </a:solidFill>
          </a:ln>
        </p:spPr>
        <p:txBody>
          <a:bodyPr wrap="square" lIns="0" tIns="0" rIns="0" bIns="0" rtlCol="0" anchor="ctr" anchorCtr="0">
            <a:noAutofit/>
          </a:bodyPr>
          <a:lstStyle>
            <a:defPPr>
              <a:defRPr lang="en-US"/>
            </a:defPPr>
            <a:lvl1pPr algn="ctr">
              <a:defRPr sz="1200"/>
            </a:lvl1pPr>
          </a:lstStyle>
          <a:p>
            <a:r>
              <a:rPr lang="en-US" sz="13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NEXT_HOP</a:t>
            </a:r>
          </a:p>
          <a:p>
            <a:r>
              <a:rPr lang="en-US" sz="13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AGGREGATOR</a:t>
            </a:r>
            <a:r>
              <a:rPr lang="en-US" sz="1300" dirty="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8" name="矩形 7">
            <a:extLst>
              <a:ext uri="{FF2B5EF4-FFF2-40B4-BE49-F238E27FC236}">
                <a16:creationId xmlns:a16="http://schemas.microsoft.com/office/drawing/2014/main" id="{62B06F75-FE43-4AB0-9C23-98005265F8A0}"/>
              </a:ext>
            </a:extLst>
          </p:cNvPr>
          <p:cNvSpPr/>
          <p:nvPr/>
        </p:nvSpPr>
        <p:spPr bwMode="gray">
          <a:xfrm>
            <a:off x="4250332" y="4255036"/>
            <a:ext cx="308097" cy="307777"/>
          </a:xfrm>
          <a:prstGeom prst="rect">
            <a:avLst/>
          </a:prstGeom>
        </p:spPr>
        <p:txBody>
          <a:bodyPr wrap="square">
            <a:noAutofit/>
          </a:bodyPr>
          <a:lstStyle/>
          <a:p>
            <a:pPr algn="ctr"/>
            <a:r>
              <a:rPr lang="en-US" sz="140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9" name="文本框 8">
            <a:extLst>
              <a:ext uri="{FF2B5EF4-FFF2-40B4-BE49-F238E27FC236}">
                <a16:creationId xmlns:a16="http://schemas.microsoft.com/office/drawing/2014/main" id="{2EC06684-24AD-4372-9A49-1FBA1BF15A16}"/>
              </a:ext>
            </a:extLst>
          </p:cNvPr>
          <p:cNvSpPr txBox="1"/>
          <p:nvPr/>
        </p:nvSpPr>
        <p:spPr bwMode="gray">
          <a:xfrm>
            <a:off x="3500748" y="5517384"/>
            <a:ext cx="1801479" cy="270377"/>
          </a:xfrm>
          <a:prstGeom prst="rect">
            <a:avLst/>
          </a:prstGeom>
          <a:solidFill>
            <a:schemeClr val="accent1">
              <a:lumMod val="40000"/>
              <a:lumOff val="60000"/>
            </a:schemeClr>
          </a:solidFill>
          <a:ln w="19050">
            <a:solidFill>
              <a:schemeClr val="accent1">
                <a:lumMod val="60000"/>
                <a:lumOff val="40000"/>
              </a:schemeClr>
            </a:solidFill>
          </a:ln>
        </p:spPr>
        <p:txBody>
          <a:bodyPr wrap="square" lIns="0" tIns="0" rIns="0" bIns="0" rtlCol="0" anchor="ctr" anchorCtr="0">
            <a:noAutofit/>
          </a:bodyPr>
          <a:lstStyle>
            <a:defPPr>
              <a:defRPr lang="en-US"/>
            </a:defPPr>
            <a:lvl1pPr algn="ctr">
              <a:defRPr sz="1200"/>
            </a:lvl1pPr>
          </a:lstStyle>
          <a:p>
            <a:r>
              <a:rPr lang="en-US" sz="14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NLRI (IPv4) </a:t>
            </a:r>
          </a:p>
        </p:txBody>
      </p:sp>
      <p:sp>
        <p:nvSpPr>
          <p:cNvPr id="10" name="文本框 9">
            <a:extLst>
              <a:ext uri="{FF2B5EF4-FFF2-40B4-BE49-F238E27FC236}">
                <a16:creationId xmlns:a16="http://schemas.microsoft.com/office/drawing/2014/main" id="{DF7B1E01-73FA-42BD-BF31-489F30C5FBA6}"/>
              </a:ext>
            </a:extLst>
          </p:cNvPr>
          <p:cNvSpPr txBox="1"/>
          <p:nvPr/>
        </p:nvSpPr>
        <p:spPr bwMode="gray">
          <a:xfrm>
            <a:off x="3500748" y="5781199"/>
            <a:ext cx="1801479" cy="270378"/>
          </a:xfrm>
          <a:prstGeom prst="rect">
            <a:avLst/>
          </a:prstGeom>
          <a:solidFill>
            <a:schemeClr val="bg1"/>
          </a:solidFill>
          <a:ln w="19050">
            <a:solidFill>
              <a:schemeClr val="accent1">
                <a:lumMod val="60000"/>
                <a:lumOff val="40000"/>
              </a:schemeClr>
            </a:solidFill>
          </a:ln>
        </p:spPr>
        <p:txBody>
          <a:bodyPr wrap="square" lIns="0" tIns="0" rIns="0" bIns="0" rtlCol="0" anchor="ctr" anchorCtr="0">
            <a:noAutofit/>
          </a:bodyPr>
          <a:lstStyle>
            <a:defPPr>
              <a:defRPr lang="en-US"/>
            </a:defPPr>
            <a:lvl1pPr algn="ctr">
              <a:defRPr sz="1200"/>
            </a:lvl1pPr>
          </a:lstStyle>
          <a:p>
            <a:r>
              <a:rPr lang="en-US" sz="140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X.X.X.X/X</a:t>
            </a:r>
          </a:p>
        </p:txBody>
      </p:sp>
      <p:sp>
        <p:nvSpPr>
          <p:cNvPr id="11" name="文本框 10">
            <a:extLst>
              <a:ext uri="{FF2B5EF4-FFF2-40B4-BE49-F238E27FC236}">
                <a16:creationId xmlns:a16="http://schemas.microsoft.com/office/drawing/2014/main" id="{C484CCE5-2B8E-4BC5-AFCC-661791A1ABD1}"/>
              </a:ext>
            </a:extLst>
          </p:cNvPr>
          <p:cNvSpPr txBox="1"/>
          <p:nvPr/>
        </p:nvSpPr>
        <p:spPr bwMode="gray">
          <a:xfrm>
            <a:off x="6693877" y="4012237"/>
            <a:ext cx="2171707" cy="318401"/>
          </a:xfrm>
          <a:prstGeom prst="round2SameRect">
            <a:avLst>
              <a:gd name="adj1" fmla="val 20890"/>
              <a:gd name="adj2" fmla="val 0"/>
            </a:avLst>
          </a:prstGeom>
          <a:solidFill>
            <a:schemeClr val="accent1"/>
          </a:solidFill>
          <a:ln w="19050">
            <a:solidFill>
              <a:schemeClr val="bg1"/>
            </a:solidFill>
          </a:ln>
        </p:spPr>
        <p:txBody>
          <a:bodyPr wrap="square" lIns="0" tIns="0" rIns="0" bIns="0" rtlCol="0" anchor="ctr" anchorCtr="0">
            <a:noAutofit/>
          </a:bodyPr>
          <a:lstStyle>
            <a:defPPr>
              <a:defRPr lang="en-US"/>
            </a:defPPr>
            <a:lvl1pPr algn="ctr">
              <a:defRPr sz="1400" b="1">
                <a:solidFill>
                  <a:schemeClr val="bg1"/>
                </a:solidFill>
                <a:latin typeface="Huawei Sans" panose="020C0503030203020204" pitchFamily="34" charset="0"/>
                <a:ea typeface="方正兰亭黑简体" panose="02000000000000000000" pitchFamily="2" charset="-122"/>
              </a:defRPr>
            </a:lvl1pPr>
          </a:lstStyle>
          <a:p>
            <a:r>
              <a:rPr lang="en-US" sz="1300" dirty="0">
                <a:sym typeface="Huawei Sans" panose="020C0503030203020204" pitchFamily="34" charset="0"/>
              </a:rPr>
              <a:t>MP-BGP Update message</a:t>
            </a:r>
          </a:p>
        </p:txBody>
      </p:sp>
      <p:sp>
        <p:nvSpPr>
          <p:cNvPr id="12" name="文本框 11">
            <a:extLst>
              <a:ext uri="{FF2B5EF4-FFF2-40B4-BE49-F238E27FC236}">
                <a16:creationId xmlns:a16="http://schemas.microsoft.com/office/drawing/2014/main" id="{AE84DB47-0E89-46EB-9F7B-C0ECE5EA451D}"/>
              </a:ext>
            </a:extLst>
          </p:cNvPr>
          <p:cNvSpPr txBox="1"/>
          <p:nvPr/>
        </p:nvSpPr>
        <p:spPr bwMode="gray">
          <a:xfrm>
            <a:off x="6693877" y="4325722"/>
            <a:ext cx="2171707" cy="1792705"/>
          </a:xfrm>
          <a:prstGeom prst="rect">
            <a:avLst/>
          </a:prstGeom>
          <a:solidFill>
            <a:schemeClr val="accent1">
              <a:lumMod val="20000"/>
              <a:lumOff val="80000"/>
            </a:schemeClr>
          </a:solidFill>
          <a:ln w="19050">
            <a:solidFill>
              <a:schemeClr val="bg1"/>
            </a:solidFill>
          </a:ln>
        </p:spPr>
        <p:txBody>
          <a:bodyPr wrap="square" lIns="0" tIns="0" rIns="0" bIns="0" rtlCol="0" anchor="ctr" anchorCtr="0">
            <a:noAutofit/>
          </a:bodyPr>
          <a:lstStyle>
            <a:defPPr>
              <a:defRPr lang="en-US"/>
            </a:defPPr>
            <a:lvl1pPr algn="ctr">
              <a:defRPr sz="1400">
                <a:latin typeface="Huawei Sans" panose="020C0503030203020204" pitchFamily="34" charset="0"/>
                <a:ea typeface="方正兰亭黑简体" panose="02000000000000000000" pitchFamily="2" charset="-122"/>
              </a:defRPr>
            </a:lvl1pPr>
          </a:lstStyle>
          <a:p>
            <a:endParaRPr lang="zh-CN" altLang="en-US">
              <a:sym typeface="Huawei Sans" panose="020C0503030203020204" pitchFamily="34" charset="0"/>
            </a:endParaRPr>
          </a:p>
        </p:txBody>
      </p:sp>
      <p:sp>
        <p:nvSpPr>
          <p:cNvPr id="13" name="文本框 12">
            <a:extLst>
              <a:ext uri="{FF2B5EF4-FFF2-40B4-BE49-F238E27FC236}">
                <a16:creationId xmlns:a16="http://schemas.microsoft.com/office/drawing/2014/main" id="{54016557-598C-4032-A7CF-6A297804B3D9}"/>
              </a:ext>
            </a:extLst>
          </p:cNvPr>
          <p:cNvSpPr txBox="1"/>
          <p:nvPr/>
        </p:nvSpPr>
        <p:spPr bwMode="gray">
          <a:xfrm>
            <a:off x="6883635" y="4587485"/>
            <a:ext cx="1801479" cy="270377"/>
          </a:xfrm>
          <a:prstGeom prst="rect">
            <a:avLst/>
          </a:prstGeom>
          <a:solidFill>
            <a:schemeClr val="accent1">
              <a:lumMod val="40000"/>
              <a:lumOff val="60000"/>
            </a:schemeClr>
          </a:solidFill>
          <a:ln w="19050">
            <a:solidFill>
              <a:schemeClr val="accent1">
                <a:lumMod val="60000"/>
                <a:lumOff val="40000"/>
              </a:schemeClr>
            </a:solidFill>
          </a:ln>
        </p:spPr>
        <p:txBody>
          <a:bodyPr wrap="square" lIns="0" tIns="0" rIns="0" bIns="0" rtlCol="0" anchor="ctr" anchorCtr="0">
            <a:noAutofit/>
          </a:bodyPr>
          <a:lstStyle>
            <a:defPPr>
              <a:defRPr lang="en-US"/>
            </a:defPPr>
            <a:lvl1pPr algn="ctr">
              <a:defRPr sz="1400">
                <a:latin typeface="Huawei Sans" panose="020C0503030203020204" pitchFamily="34" charset="0"/>
                <a:ea typeface="方正兰亭黑简体" panose="02000000000000000000" pitchFamily="2" charset="-122"/>
              </a:defRPr>
            </a:lvl1pPr>
          </a:lstStyle>
          <a:p>
            <a:r>
              <a:rPr lang="en-US">
                <a:sym typeface="Huawei Sans" panose="020C0503030203020204" pitchFamily="34" charset="0"/>
              </a:rPr>
              <a:t>Path attributes</a:t>
            </a:r>
          </a:p>
        </p:txBody>
      </p:sp>
      <p:sp>
        <p:nvSpPr>
          <p:cNvPr id="14" name="文本框 13">
            <a:extLst>
              <a:ext uri="{FF2B5EF4-FFF2-40B4-BE49-F238E27FC236}">
                <a16:creationId xmlns:a16="http://schemas.microsoft.com/office/drawing/2014/main" id="{94232EA7-5A2C-41CA-A53F-AA3BB59C3AC3}"/>
              </a:ext>
            </a:extLst>
          </p:cNvPr>
          <p:cNvSpPr txBox="1"/>
          <p:nvPr/>
        </p:nvSpPr>
        <p:spPr bwMode="gray">
          <a:xfrm>
            <a:off x="6883635" y="4851299"/>
            <a:ext cx="1801479" cy="1162178"/>
          </a:xfrm>
          <a:prstGeom prst="rect">
            <a:avLst/>
          </a:prstGeom>
          <a:solidFill>
            <a:schemeClr val="bg1"/>
          </a:solidFill>
          <a:ln w="19050">
            <a:solidFill>
              <a:schemeClr val="accent1">
                <a:lumMod val="60000"/>
                <a:lumOff val="40000"/>
              </a:schemeClr>
            </a:solidFill>
          </a:ln>
        </p:spPr>
        <p:txBody>
          <a:bodyPr wrap="square" lIns="0" tIns="0" rIns="0" bIns="0" rtlCol="0" anchor="ctr" anchorCtr="0">
            <a:noAutofit/>
          </a:bodyPr>
          <a:lstStyle>
            <a:defPPr>
              <a:defRPr lang="en-US"/>
            </a:defPPr>
            <a:lvl1pPr algn="ctr">
              <a:defRPr sz="1300">
                <a:latin typeface="Huawei Sans" panose="020C0503030203020204" pitchFamily="34" charset="0"/>
                <a:ea typeface="方正兰亭黑简体" panose="02000000000000000000" pitchFamily="2" charset="-122"/>
              </a:defRPr>
            </a:lvl1pPr>
          </a:lstStyle>
          <a:p>
            <a:endParaRPr lang="en-US" altLang="zh-CN">
              <a:sym typeface="Huawei Sans" panose="020C0503030203020204" pitchFamily="34" charset="0"/>
            </a:endParaRPr>
          </a:p>
        </p:txBody>
      </p:sp>
      <p:sp>
        <p:nvSpPr>
          <p:cNvPr id="15" name="矩形 14">
            <a:extLst>
              <a:ext uri="{FF2B5EF4-FFF2-40B4-BE49-F238E27FC236}">
                <a16:creationId xmlns:a16="http://schemas.microsoft.com/office/drawing/2014/main" id="{08BDB625-B161-4E1D-A667-D830F2055E41}"/>
              </a:ext>
            </a:extLst>
          </p:cNvPr>
          <p:cNvSpPr/>
          <p:nvPr/>
        </p:nvSpPr>
        <p:spPr bwMode="gray">
          <a:xfrm>
            <a:off x="7633219" y="4255036"/>
            <a:ext cx="308097" cy="307777"/>
          </a:xfrm>
          <a:prstGeom prst="rect">
            <a:avLst/>
          </a:prstGeom>
        </p:spPr>
        <p:txBody>
          <a:bodyPr wrap="square">
            <a:noAutofit/>
          </a:bodyPr>
          <a:lstStyle/>
          <a:p>
            <a:pPr algn="ctr"/>
            <a:r>
              <a:rPr lang="en-US" sz="1400">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18" name="文本框 17">
            <a:extLst>
              <a:ext uri="{FF2B5EF4-FFF2-40B4-BE49-F238E27FC236}">
                <a16:creationId xmlns:a16="http://schemas.microsoft.com/office/drawing/2014/main" id="{C701B520-E21A-4E2F-8403-7F4C0617FAA8}"/>
              </a:ext>
            </a:extLst>
          </p:cNvPr>
          <p:cNvSpPr txBox="1"/>
          <p:nvPr/>
        </p:nvSpPr>
        <p:spPr bwMode="gray">
          <a:xfrm>
            <a:off x="7038032" y="5112863"/>
            <a:ext cx="1500687" cy="270377"/>
          </a:xfrm>
          <a:prstGeom prst="rect">
            <a:avLst/>
          </a:prstGeom>
          <a:solidFill>
            <a:schemeClr val="accent2">
              <a:lumMod val="40000"/>
              <a:lumOff val="60000"/>
            </a:schemeClr>
          </a:solidFill>
          <a:ln w="19050">
            <a:solidFill>
              <a:schemeClr val="accent2">
                <a:lumMod val="60000"/>
                <a:lumOff val="40000"/>
              </a:schemeClr>
            </a:solidFill>
          </a:ln>
        </p:spPr>
        <p:txBody>
          <a:bodyPr wrap="square" lIns="0" tIns="0" rIns="0" bIns="0" rtlCol="0" anchor="ctr" anchorCtr="0">
            <a:noAutofit/>
          </a:bodyPr>
          <a:lstStyle>
            <a:defPPr>
              <a:defRPr lang="en-US"/>
            </a:defPPr>
            <a:lvl1pPr algn="ctr">
              <a:defRPr sz="1300">
                <a:latin typeface="Huawei Sans" panose="020C0503030203020204" pitchFamily="34" charset="0"/>
                <a:ea typeface="方正兰亭黑简体" panose="02000000000000000000" pitchFamily="2" charset="-122"/>
              </a:defRPr>
            </a:lvl1pPr>
          </a:lstStyle>
          <a:p>
            <a:r>
              <a:rPr lang="en-US" dirty="0">
                <a:sym typeface="Huawei Sans" panose="020C0503030203020204" pitchFamily="34" charset="0"/>
              </a:rPr>
              <a:t>MP_REACH_NLRI</a:t>
            </a:r>
          </a:p>
        </p:txBody>
      </p:sp>
      <p:sp>
        <p:nvSpPr>
          <p:cNvPr id="19" name="文本框 18">
            <a:extLst>
              <a:ext uri="{FF2B5EF4-FFF2-40B4-BE49-F238E27FC236}">
                <a16:creationId xmlns:a16="http://schemas.microsoft.com/office/drawing/2014/main" id="{516305F2-498B-4914-80C1-B3C7D098305E}"/>
              </a:ext>
            </a:extLst>
          </p:cNvPr>
          <p:cNvSpPr txBox="1"/>
          <p:nvPr/>
        </p:nvSpPr>
        <p:spPr bwMode="gray">
          <a:xfrm>
            <a:off x="7038032" y="5376678"/>
            <a:ext cx="1500687" cy="270378"/>
          </a:xfrm>
          <a:prstGeom prst="rect">
            <a:avLst/>
          </a:prstGeom>
          <a:solidFill>
            <a:schemeClr val="bg1"/>
          </a:solidFill>
          <a:ln w="19050">
            <a:solidFill>
              <a:schemeClr val="accent2">
                <a:lumMod val="60000"/>
                <a:lumOff val="40000"/>
              </a:schemeClr>
            </a:solidFill>
          </a:ln>
        </p:spPr>
        <p:txBody>
          <a:bodyPr wrap="square" lIns="0" tIns="0" rIns="0" bIns="0" rtlCol="0" anchor="ctr" anchorCtr="0">
            <a:noAutofit/>
          </a:bodyPr>
          <a:lstStyle>
            <a:defPPr>
              <a:defRPr lang="en-US"/>
            </a:defPPr>
            <a:lvl1pPr algn="ctr">
              <a:defRPr sz="1300">
                <a:latin typeface="Huawei Sans" panose="020C0503030203020204" pitchFamily="34" charset="0"/>
                <a:ea typeface="方正兰亭黑简体" panose="02000000000000000000" pitchFamily="2" charset="-122"/>
              </a:defRPr>
            </a:lvl1pPr>
          </a:lstStyle>
          <a:p>
            <a:r>
              <a:rPr lang="en-US">
                <a:sym typeface="Huawei Sans" panose="020C0503030203020204" pitchFamily="34" charset="0"/>
              </a:rPr>
              <a:t>NEXT_HOP</a:t>
            </a:r>
          </a:p>
        </p:txBody>
      </p:sp>
      <p:sp>
        <p:nvSpPr>
          <p:cNvPr id="21" name="文本框 20">
            <a:extLst>
              <a:ext uri="{FF2B5EF4-FFF2-40B4-BE49-F238E27FC236}">
                <a16:creationId xmlns:a16="http://schemas.microsoft.com/office/drawing/2014/main" id="{441577ED-38B8-4D15-ABA7-738BD129D560}"/>
              </a:ext>
            </a:extLst>
          </p:cNvPr>
          <p:cNvSpPr txBox="1"/>
          <p:nvPr/>
        </p:nvSpPr>
        <p:spPr bwMode="gray">
          <a:xfrm>
            <a:off x="7038032" y="5639196"/>
            <a:ext cx="1500687" cy="270378"/>
          </a:xfrm>
          <a:prstGeom prst="rect">
            <a:avLst/>
          </a:prstGeom>
          <a:solidFill>
            <a:schemeClr val="bg1"/>
          </a:solidFill>
          <a:ln w="19050">
            <a:solidFill>
              <a:schemeClr val="accent2">
                <a:lumMod val="60000"/>
                <a:lumOff val="40000"/>
              </a:schemeClr>
            </a:solidFill>
          </a:ln>
        </p:spPr>
        <p:txBody>
          <a:bodyPr wrap="square" lIns="0" tIns="0" rIns="0" bIns="0" rtlCol="0" anchor="ctr" anchorCtr="0">
            <a:noAutofit/>
          </a:bodyPr>
          <a:lstStyle>
            <a:defPPr>
              <a:defRPr lang="en-US"/>
            </a:defPPr>
            <a:lvl1pPr algn="ctr">
              <a:defRPr sz="1300">
                <a:latin typeface="Huawei Sans" panose="020C0503030203020204" pitchFamily="34" charset="0"/>
                <a:ea typeface="方正兰亭黑简体" panose="02000000000000000000" pitchFamily="2" charset="-122"/>
              </a:defRPr>
            </a:lvl1pPr>
          </a:lstStyle>
          <a:p>
            <a:r>
              <a:rPr lang="en-US">
                <a:sym typeface="Huawei Sans" panose="020C0503030203020204" pitchFamily="34" charset="0"/>
              </a:rPr>
              <a:t>NLRI</a:t>
            </a:r>
          </a:p>
        </p:txBody>
      </p:sp>
      <p:sp>
        <p:nvSpPr>
          <p:cNvPr id="22" name="矩形 21">
            <a:extLst>
              <a:ext uri="{FF2B5EF4-FFF2-40B4-BE49-F238E27FC236}">
                <a16:creationId xmlns:a16="http://schemas.microsoft.com/office/drawing/2014/main" id="{045349FE-C6B9-4319-A4BC-1FA1564F0DF7}"/>
              </a:ext>
            </a:extLst>
          </p:cNvPr>
          <p:cNvSpPr/>
          <p:nvPr/>
        </p:nvSpPr>
        <p:spPr bwMode="gray">
          <a:xfrm>
            <a:off x="7633219" y="4799591"/>
            <a:ext cx="308097" cy="307777"/>
          </a:xfrm>
          <a:prstGeom prst="rect">
            <a:avLst/>
          </a:prstGeom>
        </p:spPr>
        <p:txBody>
          <a:bodyPr wrap="square">
            <a:noAutofit/>
          </a:bodyPr>
          <a:lstStyle/>
          <a:p>
            <a:pPr algn="ctr"/>
            <a:r>
              <a:rPr lang="en-US" sz="1400">
                <a:latin typeface="Huawei Sans" panose="020C0503030203020204" pitchFamily="34" charset="0"/>
                <a:ea typeface="方正兰亭黑简体" panose="02000000000000000000" pitchFamily="2" charset="-122"/>
                <a:sym typeface="Huawei Sans" panose="020C0503030203020204" pitchFamily="34" charset="0"/>
              </a:rPr>
              <a:t>...</a:t>
            </a:r>
          </a:p>
        </p:txBody>
      </p:sp>
    </p:spTree>
    <p:extLst>
      <p:ext uri="{BB962C8B-B14F-4D97-AF65-F5344CB8AC3E}">
        <p14:creationId xmlns:p14="http://schemas.microsoft.com/office/powerpoint/2010/main" val="316420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672F20-7C82-4373-9D81-7D782944D47B}"/>
              </a:ext>
            </a:extLst>
          </p:cNvPr>
          <p:cNvSpPr>
            <a:spLocks noGrp="1"/>
          </p:cNvSpPr>
          <p:nvPr>
            <p:ph type="title"/>
          </p:nvPr>
        </p:nvSpPr>
        <p:spPr bwMode="gray"/>
        <p:txBody>
          <a:bodyPr/>
          <a:lstStyle/>
          <a:p>
            <a:r>
              <a:rPr lang="en-US">
                <a:sym typeface="Huawei Sans" panose="020C0503030203020204" pitchFamily="34" charset="0"/>
              </a:rPr>
              <a:t>MP_REACH_NLRI</a:t>
            </a:r>
          </a:p>
        </p:txBody>
      </p:sp>
      <p:sp>
        <p:nvSpPr>
          <p:cNvPr id="2" name="文本占位符 1"/>
          <p:cNvSpPr>
            <a:spLocks noGrp="1"/>
          </p:cNvSpPr>
          <p:nvPr>
            <p:ph type="body" sz="quarter" idx="10"/>
          </p:nvPr>
        </p:nvSpPr>
        <p:spPr bwMode="gray"/>
        <p:txBody>
          <a:bodyPr/>
          <a:lstStyle/>
          <a:p>
            <a:r>
              <a:rPr lang="en-US" altLang="zh-CN" sz="1800" dirty="0">
                <a:sym typeface="Huawei Sans" panose="020C0503030203020204" pitchFamily="34" charset="0"/>
              </a:rPr>
              <a:t>MP_REACH_NLRI is carried in a BGP Update message and provides the following functions:</a:t>
            </a:r>
          </a:p>
          <a:p>
            <a:pPr lvl="1"/>
            <a:r>
              <a:rPr lang="en-US" altLang="zh-CN" sz="1600" dirty="0">
                <a:sym typeface="Huawei Sans" panose="020C0503030203020204" pitchFamily="34" charset="0"/>
              </a:rPr>
              <a:t>Advertises reachable routes to BGP peers.</a:t>
            </a:r>
          </a:p>
          <a:p>
            <a:pPr lvl="1"/>
            <a:r>
              <a:rPr lang="en-US" altLang="zh-CN" sz="1600" dirty="0">
                <a:sym typeface="Huawei Sans" panose="020C0503030203020204" pitchFamily="34" charset="0"/>
              </a:rPr>
              <a:t>Advertises the next-hop address of a reachable route to a BGP peer.</a:t>
            </a:r>
          </a:p>
          <a:p>
            <a:r>
              <a:rPr lang="en-US" altLang="zh-CN" sz="1800" dirty="0">
                <a:sym typeface="Huawei Sans" panose="020C0503030203020204" pitchFamily="34" charset="0"/>
              </a:rPr>
              <a:t>It contains the following fields:</a:t>
            </a:r>
          </a:p>
          <a:p>
            <a:endParaRPr lang="en-US" altLang="zh-CN" sz="1800" dirty="0">
              <a:sym typeface="Huawei Sans" panose="020C0503030203020204" pitchFamily="34" charset="0"/>
            </a:endParaRPr>
          </a:p>
          <a:p>
            <a:endParaRPr lang="zh-CN" altLang="en-US" sz="1800" dirty="0"/>
          </a:p>
        </p:txBody>
      </p:sp>
      <p:graphicFrame>
        <p:nvGraphicFramePr>
          <p:cNvPr id="6" name="表格 5">
            <a:extLst>
              <a:ext uri="{FF2B5EF4-FFF2-40B4-BE49-F238E27FC236}">
                <a16:creationId xmlns:a16="http://schemas.microsoft.com/office/drawing/2014/main" id="{9AC74B09-D1E9-4554-B6A8-5FF766D5EBBC}"/>
              </a:ext>
            </a:extLst>
          </p:cNvPr>
          <p:cNvGraphicFramePr>
            <a:graphicFrameLocks noGrp="1"/>
          </p:cNvGraphicFramePr>
          <p:nvPr/>
        </p:nvGraphicFramePr>
        <p:xfrm>
          <a:off x="767203" y="3752424"/>
          <a:ext cx="4274029" cy="1920216"/>
        </p:xfrm>
        <a:graphic>
          <a:graphicData uri="http://schemas.openxmlformats.org/drawingml/2006/table">
            <a:tbl>
              <a:tblPr firstRow="1" bandRow="1">
                <a:tableStyleId>{5940675A-B579-460E-94D1-54222C63F5DA}</a:tableStyleId>
              </a:tblPr>
              <a:tblGrid>
                <a:gridCol w="4274029">
                  <a:extLst>
                    <a:ext uri="{9D8B030D-6E8A-4147-A177-3AD203B41FA5}">
                      <a16:colId xmlns:a16="http://schemas.microsoft.com/office/drawing/2014/main" val="20000"/>
                    </a:ext>
                  </a:extLst>
                </a:gridCol>
              </a:tblGrid>
              <a:tr h="320036">
                <a:tc>
                  <a:txBody>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Address Family Identifier (2 octets)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320036">
                <a:tc>
                  <a:txBody>
                    <a:body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Subsequent Address Family Identifier (1 octet)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1"/>
                  </a:ext>
                </a:extLst>
              </a:tr>
              <a:tr h="320036">
                <a:tc>
                  <a:txBody>
                    <a:body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Length of Next Hop Network Address (1 octet)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2"/>
                  </a:ext>
                </a:extLst>
              </a:tr>
              <a:tr h="320036">
                <a:tc>
                  <a:txBody>
                    <a:body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Network Address of Next Hop (variable)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7"/>
                  </a:ext>
                </a:extLst>
              </a:tr>
              <a:tr h="320036">
                <a:tc>
                  <a:txBody>
                    <a:body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Reserved (1 octet)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496108756"/>
                  </a:ext>
                </a:extLst>
              </a:tr>
              <a:tr h="320036">
                <a:tc>
                  <a:txBody>
                    <a:body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Network Layer Reachability Information (variable)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37735583"/>
                  </a:ext>
                </a:extLst>
              </a:tr>
            </a:tbl>
          </a:graphicData>
        </a:graphic>
      </p:graphicFrame>
      <p:graphicFrame>
        <p:nvGraphicFramePr>
          <p:cNvPr id="7" name="表格 6">
            <a:extLst>
              <a:ext uri="{FF2B5EF4-FFF2-40B4-BE49-F238E27FC236}">
                <a16:creationId xmlns:a16="http://schemas.microsoft.com/office/drawing/2014/main" id="{2A87B9AC-1787-4012-BC84-318E674D2A15}"/>
              </a:ext>
            </a:extLst>
          </p:cNvPr>
          <p:cNvGraphicFramePr>
            <a:graphicFrameLocks noGrp="1"/>
          </p:cNvGraphicFramePr>
          <p:nvPr>
            <p:extLst>
              <p:ext uri="{D42A27DB-BD31-4B8C-83A1-F6EECF244321}">
                <p14:modId xmlns:p14="http://schemas.microsoft.com/office/powerpoint/2010/main" val="1139606223"/>
              </p:ext>
            </p:extLst>
          </p:nvPr>
        </p:nvGraphicFramePr>
        <p:xfrm>
          <a:off x="5487103" y="3755661"/>
          <a:ext cx="6151230" cy="1889001"/>
        </p:xfrm>
        <a:graphic>
          <a:graphicData uri="http://schemas.openxmlformats.org/drawingml/2006/table">
            <a:tbl>
              <a:tblPr>
                <a:tableStyleId>{5940675A-B579-460E-94D1-54222C63F5DA}</a:tableStyleId>
              </a:tblPr>
              <a:tblGrid>
                <a:gridCol w="6151230">
                  <a:extLst>
                    <a:ext uri="{9D8B030D-6E8A-4147-A177-3AD203B41FA5}">
                      <a16:colId xmlns:a16="http://schemas.microsoft.com/office/drawing/2014/main" val="20000"/>
                    </a:ext>
                  </a:extLst>
                </a:gridCol>
              </a:tblGrid>
              <a:tr h="279662">
                <a:tc>
                  <a:txBody>
                    <a:bodyPr/>
                    <a:lstStyle/>
                    <a:p>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layer protocol. </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a:t>
                      </a:r>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alue 2 indicates IPv6.</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422377">
                <a:tc>
                  <a:txBody>
                    <a:bodyPr/>
                    <a:lstStyle/>
                    <a:p>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This field is used together with address family identifier (AFI). Value 1 indicates unicast, and value 2 indicates IPv6 unicast.</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279662">
                <a:tc>
                  <a:txBody>
                    <a:bodyPr/>
                    <a:lstStyle/>
                    <a:p>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Length of a next-hop IP address.</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279662">
                <a:tc>
                  <a:txBody>
                    <a:bodyPr/>
                    <a:lstStyle/>
                    <a:p>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Next-hop address. The format is determined by the AFI and SAFI.</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8699">
                <a:tc>
                  <a:txBody>
                    <a:bodyPr/>
                    <a:lstStyle/>
                    <a:p>
                      <a:r>
                        <a:rPr lang="en-US" sz="120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All 0s.</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46750753"/>
                  </a:ext>
                </a:extLst>
              </a:tr>
              <a:tr h="298939">
                <a:tc>
                  <a:txBody>
                    <a:bodyPr/>
                    <a:lstStyle/>
                    <a:p>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The length of this field is variable. This field can contain reachable routes.</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54981830"/>
                  </a:ext>
                </a:extLst>
              </a:tr>
            </a:tbl>
          </a:graphicData>
        </a:graphic>
      </p:graphicFrame>
      <p:sp>
        <p:nvSpPr>
          <p:cNvPr id="8" name="矩形 7">
            <a:extLst>
              <a:ext uri="{FF2B5EF4-FFF2-40B4-BE49-F238E27FC236}">
                <a16:creationId xmlns:a16="http://schemas.microsoft.com/office/drawing/2014/main" id="{C2F3127B-37B9-4D94-9B21-DE8294DBBAD2}"/>
              </a:ext>
            </a:extLst>
          </p:cNvPr>
          <p:cNvSpPr/>
          <p:nvPr/>
        </p:nvSpPr>
        <p:spPr bwMode="gray">
          <a:xfrm>
            <a:off x="634829" y="3283948"/>
            <a:ext cx="4389567" cy="338554"/>
          </a:xfrm>
          <a:prstGeom prst="rect">
            <a:avLst/>
          </a:prstGeom>
        </p:spPr>
        <p:txBody>
          <a:bodyPr wrap="square">
            <a:noAutofit/>
          </a:bodyPr>
          <a:lstStyle/>
          <a:p>
            <a:pPr algn="ct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MP_REACH_NLRI Format </a:t>
            </a:r>
          </a:p>
        </p:txBody>
      </p:sp>
      <p:sp>
        <p:nvSpPr>
          <p:cNvPr id="9" name="矩形 8">
            <a:extLst>
              <a:ext uri="{FF2B5EF4-FFF2-40B4-BE49-F238E27FC236}">
                <a16:creationId xmlns:a16="http://schemas.microsoft.com/office/drawing/2014/main" id="{3CAB05A5-1455-471C-ACFE-7D0DDB49162D}"/>
              </a:ext>
            </a:extLst>
          </p:cNvPr>
          <p:cNvSpPr/>
          <p:nvPr/>
        </p:nvSpPr>
        <p:spPr bwMode="gray">
          <a:xfrm>
            <a:off x="7299215" y="3283948"/>
            <a:ext cx="1959246" cy="338554"/>
          </a:xfrm>
          <a:prstGeom prst="rect">
            <a:avLst/>
          </a:prstGeom>
        </p:spPr>
        <p:txBody>
          <a:bodyPr wrap="square">
            <a:noAutofit/>
          </a:bodyPr>
          <a:lstStyle/>
          <a:p>
            <a:pPr algn="ct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Field Description</a:t>
            </a:r>
          </a:p>
        </p:txBody>
      </p:sp>
    </p:spTree>
    <p:extLst>
      <p:ext uri="{BB962C8B-B14F-4D97-AF65-F5344CB8AC3E}">
        <p14:creationId xmlns:p14="http://schemas.microsoft.com/office/powerpoint/2010/main" val="340337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672F20-7C82-4373-9D81-7D782944D47B}"/>
              </a:ext>
            </a:extLst>
          </p:cNvPr>
          <p:cNvSpPr>
            <a:spLocks noGrp="1"/>
          </p:cNvSpPr>
          <p:nvPr>
            <p:ph type="title"/>
          </p:nvPr>
        </p:nvSpPr>
        <p:spPr bwMode="gray"/>
        <p:txBody>
          <a:bodyPr/>
          <a:lstStyle/>
          <a:p>
            <a:r>
              <a:rPr lang="en-US">
                <a:sym typeface="Huawei Sans" panose="020C0503030203020204" pitchFamily="34" charset="0"/>
              </a:rPr>
              <a:t>MP_UNREACH_NLRI</a:t>
            </a:r>
            <a:endParaRPr lang="en-US" dirty="0">
              <a:sym typeface="Huawei Sans" panose="020C0503030203020204" pitchFamily="34" charset="0"/>
            </a:endParaRPr>
          </a:p>
        </p:txBody>
      </p:sp>
      <p:sp>
        <p:nvSpPr>
          <p:cNvPr id="2" name="文本占位符 1"/>
          <p:cNvSpPr>
            <a:spLocks noGrp="1"/>
          </p:cNvSpPr>
          <p:nvPr>
            <p:ph type="body" sz="quarter" idx="10"/>
          </p:nvPr>
        </p:nvSpPr>
        <p:spPr bwMode="gray"/>
        <p:txBody>
          <a:bodyPr/>
          <a:lstStyle/>
          <a:p>
            <a:r>
              <a:rPr lang="en-US" altLang="zh-CN" sz="1800">
                <a:sym typeface="Huawei Sans" panose="020C0503030203020204" pitchFamily="34" charset="0"/>
              </a:rPr>
              <a:t>MP_UNREACH_NLRI is carried in BGP Update messages to withdraw unreachable routes.</a:t>
            </a:r>
          </a:p>
          <a:p>
            <a:r>
              <a:rPr lang="en-US" altLang="zh-CN" sz="1800">
                <a:sym typeface="Huawei Sans" panose="020C0503030203020204" pitchFamily="34" charset="0"/>
              </a:rPr>
              <a:t>It contains the following fields:</a:t>
            </a:r>
          </a:p>
          <a:p>
            <a:endParaRPr lang="zh-CN" altLang="en-US" sz="1800" dirty="0"/>
          </a:p>
        </p:txBody>
      </p:sp>
      <p:graphicFrame>
        <p:nvGraphicFramePr>
          <p:cNvPr id="6" name="表格 5">
            <a:extLst>
              <a:ext uri="{FF2B5EF4-FFF2-40B4-BE49-F238E27FC236}">
                <a16:creationId xmlns:a16="http://schemas.microsoft.com/office/drawing/2014/main" id="{9AC74B09-D1E9-4554-B6A8-5FF766D5EBBC}"/>
              </a:ext>
            </a:extLst>
          </p:cNvPr>
          <p:cNvGraphicFramePr>
            <a:graphicFrameLocks noGrp="1"/>
          </p:cNvGraphicFramePr>
          <p:nvPr/>
        </p:nvGraphicFramePr>
        <p:xfrm>
          <a:off x="767203" y="3417393"/>
          <a:ext cx="4225902" cy="1102275"/>
        </p:xfrm>
        <a:graphic>
          <a:graphicData uri="http://schemas.openxmlformats.org/drawingml/2006/table">
            <a:tbl>
              <a:tblPr firstRow="1" bandRow="1">
                <a:tableStyleId>{5940675A-B579-460E-94D1-54222C63F5DA}</a:tableStyleId>
              </a:tblPr>
              <a:tblGrid>
                <a:gridCol w="4225902">
                  <a:extLst>
                    <a:ext uri="{9D8B030D-6E8A-4147-A177-3AD203B41FA5}">
                      <a16:colId xmlns:a16="http://schemas.microsoft.com/office/drawing/2014/main" val="20000"/>
                    </a:ext>
                  </a:extLst>
                </a:gridCol>
              </a:tblGrid>
              <a:tr h="367425">
                <a:tc>
                  <a:txBody>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Address Family Identifier (2 octets)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367425">
                <a:tc>
                  <a:txBody>
                    <a:bodyPr/>
                    <a:lstStyle/>
                    <a:p>
                      <a:r>
                        <a:rPr lang="en-US" sz="1400">
                          <a:latin typeface="Huawei Sans" panose="020C0503030203020204" pitchFamily="34" charset="0"/>
                          <a:ea typeface="方正兰亭黑简体" panose="02000000000000000000" pitchFamily="2" charset="-122"/>
                          <a:sym typeface="Huawei Sans" panose="020C0503030203020204" pitchFamily="34" charset="0"/>
                        </a:rPr>
                        <a:t>Subsequent Address Family Identifier (1 octet)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1"/>
                  </a:ext>
                </a:extLst>
              </a:tr>
              <a:tr h="367425">
                <a:tc>
                  <a:txBody>
                    <a:bodyPr/>
                    <a:lstStyle/>
                    <a:p>
                      <a:r>
                        <a:rPr lang="en-US" sz="1400" dirty="0">
                          <a:latin typeface="Huawei Sans" panose="020C0503030203020204" pitchFamily="34" charset="0"/>
                          <a:ea typeface="方正兰亭黑简体" panose="02000000000000000000" pitchFamily="2" charset="-122"/>
                          <a:sym typeface="Huawei Sans" panose="020C0503030203020204" pitchFamily="34" charset="0"/>
                        </a:rPr>
                        <a:t>Withdrawn Routes (variable)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2"/>
                  </a:ext>
                </a:extLst>
              </a:tr>
            </a:tbl>
          </a:graphicData>
        </a:graphic>
      </p:graphicFrame>
      <p:graphicFrame>
        <p:nvGraphicFramePr>
          <p:cNvPr id="7" name="表格 6">
            <a:extLst>
              <a:ext uri="{FF2B5EF4-FFF2-40B4-BE49-F238E27FC236}">
                <a16:creationId xmlns:a16="http://schemas.microsoft.com/office/drawing/2014/main" id="{2A87B9AC-1787-4012-BC84-318E674D2A15}"/>
              </a:ext>
            </a:extLst>
          </p:cNvPr>
          <p:cNvGraphicFramePr>
            <a:graphicFrameLocks noGrp="1"/>
          </p:cNvGraphicFramePr>
          <p:nvPr/>
        </p:nvGraphicFramePr>
        <p:xfrm>
          <a:off x="5462799" y="3417394"/>
          <a:ext cx="5570620" cy="1102273"/>
        </p:xfrm>
        <a:graphic>
          <a:graphicData uri="http://schemas.openxmlformats.org/drawingml/2006/table">
            <a:tbl>
              <a:tblPr>
                <a:tableStyleId>{5940675A-B579-460E-94D1-54222C63F5DA}</a:tableStyleId>
              </a:tblPr>
              <a:tblGrid>
                <a:gridCol w="5570620">
                  <a:extLst>
                    <a:ext uri="{9D8B030D-6E8A-4147-A177-3AD203B41FA5}">
                      <a16:colId xmlns:a16="http://schemas.microsoft.com/office/drawing/2014/main" val="20000"/>
                    </a:ext>
                  </a:extLst>
                </a:gridCol>
              </a:tblGrid>
              <a:tr h="277573">
                <a:tc>
                  <a:txBody>
                    <a:bodyPr/>
                    <a:lstStyle/>
                    <a:p>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Network layer protocol. Value 2 indicates IPv6.</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0"/>
                  </a:ext>
                </a:extLst>
              </a:tr>
              <a:tr h="357232">
                <a:tc>
                  <a:txBody>
                    <a:bodyPr/>
                    <a:lstStyle/>
                    <a:p>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This field is used together with the AFI. Value 1 indicates unicast, and value 2 indicates IPv6 unicast.</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57232">
                <a:tc>
                  <a:txBody>
                    <a:bodyPr/>
                    <a:lstStyle/>
                    <a:p>
                      <a:r>
                        <a:rPr 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The length of this field is variable. This field lists the routes that need to be withdrawn. The format of this field is determined by the AF and SAFI.</a:t>
                      </a:r>
                    </a:p>
                  </a:txBody>
                  <a:tcPr marL="23295" marR="23295" marT="23295" marB="2329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8" name="矩形 7">
            <a:extLst>
              <a:ext uri="{FF2B5EF4-FFF2-40B4-BE49-F238E27FC236}">
                <a16:creationId xmlns:a16="http://schemas.microsoft.com/office/drawing/2014/main" id="{C2F3127B-37B9-4D94-9B21-DE8294DBBAD2}"/>
              </a:ext>
            </a:extLst>
          </p:cNvPr>
          <p:cNvSpPr/>
          <p:nvPr/>
        </p:nvSpPr>
        <p:spPr bwMode="gray">
          <a:xfrm>
            <a:off x="552945" y="2875800"/>
            <a:ext cx="4535757" cy="338554"/>
          </a:xfrm>
          <a:prstGeom prst="rect">
            <a:avLst/>
          </a:prstGeom>
        </p:spPr>
        <p:txBody>
          <a:bodyPr wrap="square">
            <a:noAutofit/>
          </a:bodyPr>
          <a:lstStyle/>
          <a:p>
            <a:pPr algn="ct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MP_UNREACH_NLRI Format </a:t>
            </a:r>
          </a:p>
        </p:txBody>
      </p:sp>
      <p:sp>
        <p:nvSpPr>
          <p:cNvPr id="9" name="矩形 8">
            <a:extLst>
              <a:ext uri="{FF2B5EF4-FFF2-40B4-BE49-F238E27FC236}">
                <a16:creationId xmlns:a16="http://schemas.microsoft.com/office/drawing/2014/main" id="{3CAB05A5-1455-471C-ACFE-7D0DDB49162D}"/>
              </a:ext>
            </a:extLst>
          </p:cNvPr>
          <p:cNvSpPr/>
          <p:nvPr/>
        </p:nvSpPr>
        <p:spPr bwMode="gray">
          <a:xfrm>
            <a:off x="6845223" y="2875800"/>
            <a:ext cx="1781133" cy="338554"/>
          </a:xfrm>
          <a:prstGeom prst="rect">
            <a:avLst/>
          </a:prstGeom>
        </p:spPr>
        <p:txBody>
          <a:bodyPr wrap="square">
            <a:noAutofit/>
          </a:bodyPr>
          <a:lstStyle/>
          <a:p>
            <a:pPr algn="ctr"/>
            <a:r>
              <a:rPr lang="en-US" sz="16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Field Description</a:t>
            </a:r>
          </a:p>
        </p:txBody>
      </p:sp>
    </p:spTree>
    <p:extLst>
      <p:ext uri="{BB962C8B-B14F-4D97-AF65-F5344CB8AC3E}">
        <p14:creationId xmlns:p14="http://schemas.microsoft.com/office/powerpoint/2010/main" val="49896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p:txBody>
          <a:bodyPr/>
          <a:lstStyle/>
          <a:p>
            <a:r>
              <a:rPr lang="en-US" dirty="0">
                <a:solidFill>
                  <a:schemeClr val="bg1">
                    <a:lumMod val="50000"/>
                  </a:schemeClr>
                </a:solidFill>
                <a:sym typeface="Huawei Sans" panose="020C0503030203020204" pitchFamily="34" charset="0"/>
              </a:rPr>
              <a:t>MP-BGP</a:t>
            </a:r>
          </a:p>
          <a:p>
            <a:r>
              <a:rPr lang="en-US" b="1" dirty="0">
                <a:sym typeface="Huawei Sans" panose="020C0503030203020204" pitchFamily="34" charset="0"/>
              </a:rPr>
              <a:t>EVPN</a:t>
            </a:r>
          </a:p>
          <a:p>
            <a:pPr lvl="1">
              <a:buSzPct val="60000"/>
              <a:buFont typeface="Wingdings" panose="05000000000000000000" pitchFamily="2" charset="2"/>
              <a:buChar char="n"/>
            </a:pPr>
            <a:r>
              <a:rPr lang="en-US" dirty="0">
                <a:sym typeface="Huawei Sans" panose="020C0503030203020204" pitchFamily="34" charset="0"/>
              </a:rPr>
              <a:t>EVPN Overview</a:t>
            </a:r>
          </a:p>
          <a:p>
            <a:pPr lvl="1"/>
            <a:r>
              <a:rPr lang="en-US" dirty="0">
                <a:solidFill>
                  <a:schemeClr val="bg1">
                    <a:lumMod val="50000"/>
                  </a:schemeClr>
                </a:solidFill>
                <a:sym typeface="Huawei Sans" panose="020C0503030203020204" pitchFamily="34" charset="0"/>
              </a:rPr>
              <a:t>Common EVPN Routes</a:t>
            </a:r>
          </a:p>
          <a:p>
            <a:pPr lvl="1"/>
            <a:r>
              <a:rPr lang="en-US" dirty="0">
                <a:solidFill>
                  <a:schemeClr val="bg1">
                    <a:lumMod val="50000"/>
                  </a:schemeClr>
                </a:solidFill>
                <a:sym typeface="Huawei Sans" panose="020C0503030203020204" pitchFamily="34" charset="0"/>
              </a:rPr>
              <a:t>Typical EVPN Usage Scenarios</a:t>
            </a:r>
          </a:p>
          <a:p>
            <a:endParaRPr lang="zh-CN" altLang="en-US" dirty="0">
              <a:sym typeface="Huawei Sans" panose="020C0503030203020204" pitchFamily="34" charset="0"/>
            </a:endParaRPr>
          </a:p>
        </p:txBody>
      </p:sp>
    </p:spTree>
    <p:extLst>
      <p:ext uri="{BB962C8B-B14F-4D97-AF65-F5344CB8AC3E}">
        <p14:creationId xmlns:p14="http://schemas.microsoft.com/office/powerpoint/2010/main" val="3126046559"/>
      </p:ext>
    </p:extLst>
  </p:cSld>
  <p:clrMapOvr>
    <a:masterClrMapping/>
  </p:clrMapOvr>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1" ma:contentTypeDescription="Create a new document." ma:contentTypeScope="" ma:versionID="fd4f534fc22f1d982cc2e0e62ad2af45">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2.xml><?xml version="1.0" encoding="utf-8"?>
<ds:datastoreItem xmlns:ds="http://schemas.openxmlformats.org/officeDocument/2006/customXml" ds:itemID="{B6FA068E-9017-41A5-BF6F-903C4FEF42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60F2-6186-408B-A0DC-5CA5E58B604F}">
  <ds:schemaRefs>
    <ds:schemaRef ds:uri="http://purl.org/dc/terms/"/>
    <ds:schemaRef ds:uri="475f1e55-3009-46d8-9566-5d569a2b3a98"/>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3300</TotalTime>
  <Words>3182</Words>
  <Application>Microsoft Office PowerPoint</Application>
  <PresentationFormat>Widescreen</PresentationFormat>
  <Paragraphs>368</Paragraphs>
  <Slides>28</Slides>
  <Notes>28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28</vt:i4>
      </vt:variant>
    </vt:vector>
  </HeadingPairs>
  <TitlesOfParts>
    <vt:vector size="36" baseType="lpstr">
      <vt:lpstr>微软雅黑</vt:lpstr>
      <vt:lpstr>Arial</vt:lpstr>
      <vt:lpstr>Huawei Sans</vt:lpstr>
      <vt:lpstr>Wingdings</vt:lpstr>
      <vt:lpstr>1_标题页模板</vt:lpstr>
      <vt:lpstr>2_功能页模板</vt:lpstr>
      <vt:lpstr>3_内容页模板</vt:lpstr>
      <vt:lpstr>4_感谢页模板</vt:lpstr>
      <vt:lpstr>BGP EVPN Basics</vt:lpstr>
      <vt:lpstr>PowerPoint Presentation</vt:lpstr>
      <vt:lpstr>PowerPoint Presentation</vt:lpstr>
      <vt:lpstr>PowerPoint Presentation</vt:lpstr>
      <vt:lpstr>MP-BGP</vt:lpstr>
      <vt:lpstr>BGP-4 Extensions</vt:lpstr>
      <vt:lpstr>MP_REACH_NLRI</vt:lpstr>
      <vt:lpstr>MP_UNREACH_NLRI</vt:lpstr>
      <vt:lpstr>PowerPoint Presentation</vt:lpstr>
      <vt:lpstr>MPLS Overview</vt:lpstr>
      <vt:lpstr>VPLS Overview</vt:lpstr>
      <vt:lpstr>Traditional L2VPN</vt:lpstr>
      <vt:lpstr>Emergence of EVPN</vt:lpstr>
      <vt:lpstr>Advantages of EVPN</vt:lpstr>
      <vt:lpstr>PowerPoint Presentation</vt:lpstr>
      <vt:lpstr>EVPN NLRI</vt:lpstr>
      <vt:lpstr>EVPN Route</vt:lpstr>
      <vt:lpstr>More Types of EVPN Routes and Their Functions</vt:lpstr>
      <vt:lpstr>EVPN Protocol Standards</vt:lpstr>
      <vt:lpstr>PowerPoint Presentation</vt:lpstr>
      <vt:lpstr>EVPN on an IP WAN Transport Network</vt:lpstr>
      <vt:lpstr>EVPN on a Data Center Network</vt:lpstr>
      <vt:lpstr>EVPN Application on a Campus Network</vt:lpstr>
      <vt:lpstr>EVPN Application in SD-WAN</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Yacine Benbelkacem</cp:lastModifiedBy>
  <cp:revision>244</cp:revision>
  <cp:lastPrinted>2020-07-31T09:33:18Z</cp:lastPrinted>
  <dcterms:created xsi:type="dcterms:W3CDTF">2018-11-29T10:16:29Z</dcterms:created>
  <dcterms:modified xsi:type="dcterms:W3CDTF">2023-10-05T10:56:57Z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(3)M3b2txYKQebm0zqBTE+yz9LwQOnWAekisYlqY5srbSO5XLYh6dCS1fbkQYHo0tj6w1Vn2bOB
ersfuwMAdYIeqW2SNeKsgfeSurl69zIqSiI8jX1q9ZQuMo56wepNjM+A2j30jBdEKOup59W5
W/hYFXI3hENTNWRWQxujtuGBKmrq1LyfZxRwI1/lpAdB8+nOgFsauECOpV5FYzVB8pgl24fm
JHyskqcyJneCJgXpvl</vt:lpwstr>
  </property>
  <property fmtid="{D5CDD505-2E9C-101B-9397-08002B2CF9AE}" pid="3" name="_2015_ms_pID_7253431">
    <vt:lpwstr>sKAEbLHRfAriPxNOypNTo7iYzYjQkaa2BddnC+KaYZcO/HtWIBHbTa
vm+KZPfoDpglVS2OeWcc5Q7ZoIutVSh8oZhsIxPXEUrdWjLeNxTeo19nR2kqD7O16Kc+EiuG
duXY5odyg6ykw9aZo2DWo0By2lfQC4FTbMVJikea3gDAd7s9EKNdYjvDOEH9Gg5uPCsxEFTh
A+0d1xnI5NuYv5UG2ZnqX40WW5w7nK2BjNzy</vt:lpwstr>
  </property>
  <property fmtid="{D5CDD505-2E9C-101B-9397-08002B2CF9AE}" pid="4" name="_2015_ms_pID_7253432">
    <vt:lpwstr>tQ==</vt:lpwstr>
  </property>
  <property fmtid="{D5CDD505-2E9C-101B-9397-08002B2CF9AE}" pid="5" name="ContentTypeId">
    <vt:lpwstr>0x01010002C5B4B712841F4C8A7AAEE2CD191271</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1610526692</vt:lpwstr>
  </property>
</Properties>
</file>