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83"/>
  </p:notesMasterIdLst>
  <p:handoutMasterIdLst>
    <p:handoutMasterId r:id="rId84"/>
  </p:handoutMasterIdLst>
  <p:sldIdLst>
    <p:sldId id="273" r:id="rId8"/>
    <p:sldId id="274" r:id="rId9"/>
    <p:sldId id="275" r:id="rId10"/>
    <p:sldId id="276" r:id="rId11"/>
    <p:sldId id="277" r:id="rId12"/>
    <p:sldId id="278" r:id="rId13"/>
    <p:sldId id="279" r:id="rId14"/>
    <p:sldId id="280" r:id="rId15"/>
    <p:sldId id="281" r:id="rId16"/>
    <p:sldId id="347"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34" userDrawn="1">
          <p15:clr>
            <a:srgbClr val="A4A3A4"/>
          </p15:clr>
        </p15:guide>
        <p15:guide id="3" orient="horz" pos="777" userDrawn="1">
          <p15:clr>
            <a:srgbClr val="A4A3A4"/>
          </p15:clr>
        </p15:guide>
        <p15:guide id="4" pos="574" userDrawn="1">
          <p15:clr>
            <a:srgbClr val="A4A3A4"/>
          </p15:clr>
        </p15:guide>
        <p15:guide id="5" pos="3772"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kaiyan" initials="Z" lastIdx="1" clrIdx="0">
    <p:extLst>
      <p:ext uri="{19B8F6BF-5375-455C-9EA6-DF929625EA0E}">
        <p15:presenceInfo xmlns:p15="http://schemas.microsoft.com/office/powerpoint/2012/main" userId="S-1-5-21-147214757-305610072-1517763936-354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56C4D2"/>
    <a:srgbClr val="D9D9D9"/>
    <a:srgbClr val="BEE9EE"/>
    <a:srgbClr val="404040"/>
    <a:srgbClr val="EBEBEB"/>
    <a:srgbClr val="151515"/>
    <a:srgbClr val="575756"/>
    <a:srgbClr val="FFFFFF"/>
    <a:srgbClr val="DD4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31" autoAdjust="0"/>
  </p:normalViewPr>
  <p:slideViewPr>
    <p:cSldViewPr snapToGrid="0" snapToObjects="1">
      <p:cViewPr varScale="1">
        <p:scale>
          <a:sx n="91" d="100"/>
          <a:sy n="91" d="100"/>
        </p:scale>
        <p:origin x="768" y="90"/>
      </p:cViewPr>
      <p:guideLst>
        <p:guide pos="3840"/>
        <p:guide pos="534"/>
        <p:guide orient="horz" pos="777"/>
        <p:guide pos="574"/>
        <p:guide pos="377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8" d="100"/>
          <a:sy n="78" d="100"/>
        </p:scale>
        <p:origin x="3336" y="11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viewProps" Target="view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2/3/2021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2028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31838" y="728663"/>
            <a:ext cx="5580062" cy="8366172"/>
          </a:xfrm>
        </p:spPr>
        <p:txBody>
          <a:bodyPr/>
          <a:lstStyle/>
          <a:p>
            <a:pPr>
              <a:lnSpc>
                <a:spcPct val="100000"/>
              </a:lnSpc>
              <a:spcAft>
                <a:spcPts val="0"/>
              </a:spcAft>
            </a:pPr>
            <a:r>
              <a:rPr dirty="0">
                <a:latin typeface="Huawei Sans" panose="020C0503030203020204" pitchFamily="34" charset="0"/>
              </a:rPr>
              <a:t>The one-arm echo function does not require both ends to negotiate the echo capability. That is, it applies when only one end supports BFD. The local device that has one-arm BFD echo enabled sends a special BFD packet (both the source and destination IP addresses in the IP header are the local IP address, the destination physical address is the physical address of the peer device, and the MD and YD in the BFD payload are the same). After receiving the packet, the peer device immediately loops the packet back to the local device to determine link reachability. One-arm BFD echo can be used on low-end devices that do not support BFD.</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323209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a:latin typeface="Huawei Sans" panose="020C0503030203020204" pitchFamily="34" charset="0"/>
              </a:rPr>
              <a:t>The monitoring module monitors the link status and network performance and notifies the track module of the detection result.</a:t>
            </a:r>
            <a:endParaRPr lang="en-US" altLang="zh-CN">
              <a:latin typeface="Huawei Sans" panose="020C0503030203020204" pitchFamily="34" charset="0"/>
            </a:endParaRPr>
          </a:p>
          <a:p>
            <a:r>
              <a:rPr>
                <a:latin typeface="Huawei Sans" panose="020C0503030203020204" pitchFamily="34" charset="0"/>
              </a:rPr>
              <a:t>After receiving the detection result from the monitoring module, the track module changes the track status in a timely manner and notifies the application module of the change.</a:t>
            </a:r>
            <a:endParaRPr lang="en-US" altLang="zh-CN">
              <a:latin typeface="Huawei Sans" panose="020C0503030203020204" pitchFamily="34" charset="0"/>
            </a:endParaRPr>
          </a:p>
          <a:p>
            <a:r>
              <a:rPr>
                <a:latin typeface="Huawei Sans" panose="020C0503030203020204" pitchFamily="34" charset="0"/>
              </a:rPr>
              <a:t>The application module takes actions according to the track status, implementing association with the monitoring module and track module.</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15739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For more configuration commands, see Huawei product manuals.</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67722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86950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Additionally, NQA measures the performance of different protocols running on the network. This facilitates real-time collection of network performance counters, such as the total HTTP connection delay, TCP connection delay, DNS resolution delay, file transfer rate, FTP connection delay, and DNS resolution error rate.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1081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NQA can be associated with VRRP, static routing, interface backup, Internet Group Management Protocol (IGMP) proxy, IP address pool, domain name system (DNS) server, and PBR.</a:t>
            </a:r>
            <a:endParaRPr lang="en-US" altLang="zh-CN">
              <a:latin typeface="Huawei Sans" panose="020C0503030203020204" pitchFamily="34" charset="0"/>
            </a:endParaRPr>
          </a:p>
          <a:p>
            <a:r>
              <a:rPr>
                <a:latin typeface="Huawei Sans" panose="020C0503030203020204" pitchFamily="34" charset="0"/>
              </a:rPr>
              <a:t>The maximum delay, maximum packet loss rate, and maximum jitter can be configured for an NQA test instance. If the delay, jitter, or packet loss rate tested in an NQA test instance exceeds the configured values, the NQA test instance fails.</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065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a:latin typeface="Huawei Sans" panose="020C0503030203020204" pitchFamily="34" charset="0"/>
              </a:rPr>
              <a:t>The monitoring module monitors the link status and network performance and notifies the track module of the detection result.</a:t>
            </a:r>
            <a:endParaRPr lang="en-US" altLang="zh-CN">
              <a:latin typeface="Huawei Sans" panose="020C0503030203020204" pitchFamily="34" charset="0"/>
            </a:endParaRPr>
          </a:p>
          <a:p>
            <a:r>
              <a:rPr>
                <a:latin typeface="Huawei Sans" panose="020C0503030203020204" pitchFamily="34" charset="0"/>
              </a:rPr>
              <a:t>After receiving the detection result from the monitoring module, the track module changes the track status in a timely manner and notifies the application module of the change.</a:t>
            </a:r>
            <a:endParaRPr lang="en-US" altLang="zh-CN">
              <a:latin typeface="Huawei Sans" panose="020C0503030203020204" pitchFamily="34" charset="0"/>
            </a:endParaRPr>
          </a:p>
          <a:p>
            <a:r>
              <a:rPr>
                <a:latin typeface="Huawei Sans" panose="020C0503030203020204" pitchFamily="34" charset="0"/>
              </a:rPr>
              <a:t>The application module takes actions according to the track status, implementing association with the monitoring module and track module.</a:t>
            </a: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02265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95953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The NQA server needs to be configured for some tests, including:</a:t>
            </a:r>
            <a:endParaRPr lang="en-US" altLang="zh-CN" dirty="0">
              <a:latin typeface="Huawei Sans" panose="020C0503030203020204" pitchFamily="34" charset="0"/>
            </a:endParaRPr>
          </a:p>
          <a:p>
            <a:pPr marL="363538" lvl="1" indent="-187325"/>
            <a:r>
              <a:rPr dirty="0">
                <a:latin typeface="Huawei Sans" panose="020C0503030203020204" pitchFamily="34" charset="0"/>
              </a:rPr>
              <a:t>TCP test</a:t>
            </a:r>
            <a:endParaRPr lang="en-US" altLang="zh-CN" dirty="0">
              <a:latin typeface="Huawei Sans" panose="020C0503030203020204" pitchFamily="34" charset="0"/>
            </a:endParaRPr>
          </a:p>
          <a:p>
            <a:pPr marL="363538" lvl="1" indent="-187325"/>
            <a:r>
              <a:rPr dirty="0">
                <a:latin typeface="Huawei Sans" panose="020C0503030203020204" pitchFamily="34" charset="0"/>
              </a:rPr>
              <a:t>UDP test</a:t>
            </a:r>
            <a:endParaRPr lang="en-US" altLang="zh-CN" dirty="0">
              <a:latin typeface="Huawei Sans" panose="020C0503030203020204" pitchFamily="34" charset="0"/>
            </a:endParaRPr>
          </a:p>
          <a:p>
            <a:pPr marL="363538" lvl="1" indent="-187325"/>
            <a:r>
              <a:rPr dirty="0">
                <a:latin typeface="Huawei Sans" panose="020C0503030203020204" pitchFamily="34" charset="0"/>
              </a:rPr>
              <a:t>UDP jitter test</a:t>
            </a:r>
            <a:endParaRPr lang="en-US" altLang="zh-CN" dirty="0">
              <a:latin typeface="Huawei Sans" panose="020C0503030203020204" pitchFamily="34" charset="0"/>
            </a:endParaRPr>
          </a:p>
          <a:p>
            <a:pPr lvl="0"/>
            <a:r>
              <a:rPr dirty="0">
                <a:latin typeface="Huawei Sans" panose="020C0503030203020204" pitchFamily="34" charset="0"/>
              </a:rPr>
              <a:t>Other NQA tests require a real server. For example, an HTTP test requires an NQA test request to be sent to the web server.</a:t>
            </a:r>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154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2931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054242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69282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82035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20000"/>
              </a:lnSpc>
              <a:spcAft>
                <a:spcPts val="300"/>
              </a:spcAft>
            </a:pPr>
            <a:r>
              <a:rPr dirty="0">
                <a:latin typeface="Huawei Sans" panose="020C0503030203020204" pitchFamily="34" charset="0"/>
              </a:rPr>
              <a:t>TLP is short for target logical port.</a:t>
            </a:r>
            <a:endParaRPr lang="en-US" altLang="zh-CN" dirty="0">
              <a:latin typeface="Huawei Sans" panose="020C0503030203020204" pitchFamily="34" charset="0"/>
            </a:endParaRPr>
          </a:p>
          <a:p>
            <a:pPr marL="363538" lvl="1" indent="-187325">
              <a:lnSpc>
                <a:spcPct val="120000"/>
              </a:lnSpc>
              <a:spcAft>
                <a:spcPts val="300"/>
              </a:spcAft>
            </a:pPr>
            <a:r>
              <a:rPr dirty="0">
                <a:latin typeface="Huawei Sans" panose="020C0503030203020204" pitchFamily="34" charset="0"/>
              </a:rPr>
              <a:t>TLPs are interfaces on the edge nodes of the network and provide the following functions:</a:t>
            </a:r>
          </a:p>
          <a:p>
            <a:pPr marL="363538" lvl="1" indent="-187325">
              <a:lnSpc>
                <a:spcPct val="120000"/>
              </a:lnSpc>
              <a:spcAft>
                <a:spcPts val="300"/>
              </a:spcAft>
            </a:pPr>
            <a:r>
              <a:rPr dirty="0">
                <a:latin typeface="Huawei Sans" panose="020C0503030203020204" pitchFamily="34" charset="0"/>
              </a:rPr>
              <a:t>Collect statistics about the packet loss rate and delay.</a:t>
            </a:r>
          </a:p>
          <a:p>
            <a:pPr marL="363538" lvl="1" indent="-187325">
              <a:lnSpc>
                <a:spcPct val="120000"/>
              </a:lnSpc>
              <a:spcAft>
                <a:spcPts val="300"/>
              </a:spcAft>
            </a:pPr>
            <a:r>
              <a:rPr dirty="0">
                <a:latin typeface="Huawei Sans" panose="020C0503030203020204" pitchFamily="34" charset="0"/>
              </a:rPr>
              <a:t>Generate statistics, such as the number of packets sent and received, traffic bandwidth, and timestamp.</a:t>
            </a:r>
          </a:p>
          <a:p>
            <a:pPr marL="363538" lvl="1" indent="-187325">
              <a:lnSpc>
                <a:spcPct val="120000"/>
              </a:lnSpc>
              <a:spcAft>
                <a:spcPts val="300"/>
              </a:spcAft>
            </a:pPr>
            <a:r>
              <a:rPr dirty="0">
                <a:latin typeface="Huawei Sans" panose="020C0503030203020204" pitchFamily="34" charset="0"/>
              </a:rPr>
              <a:t>An In-Point-TLP collects statistics about service flows it receives. An Out-Point-TLP collects statistics about service flows it sends.</a:t>
            </a:r>
          </a:p>
          <a:p>
            <a:pPr>
              <a:lnSpc>
                <a:spcPct val="120000"/>
              </a:lnSpc>
              <a:spcAft>
                <a:spcPts val="300"/>
              </a:spcAft>
            </a:pPr>
            <a:r>
              <a:rPr dirty="0">
                <a:latin typeface="Huawei Sans" panose="020C0503030203020204" pitchFamily="34" charset="0"/>
              </a:rPr>
              <a:t>DCP is short for Data Collecting Point.</a:t>
            </a:r>
            <a:endParaRPr lang="en-US" altLang="zh-CN" dirty="0">
              <a:latin typeface="Huawei Sans" panose="020C0503030203020204" pitchFamily="34" charset="0"/>
            </a:endParaRPr>
          </a:p>
          <a:p>
            <a:pPr marL="363538" lvl="1" indent="-187325">
              <a:lnSpc>
                <a:spcPct val="120000"/>
              </a:lnSpc>
              <a:spcAft>
                <a:spcPts val="300"/>
              </a:spcAft>
            </a:pPr>
            <a:r>
              <a:rPr dirty="0">
                <a:latin typeface="Huawei Sans" panose="020C0503030203020204" pitchFamily="34" charset="0"/>
              </a:rPr>
              <a:t>DCPs are edge nodes on the network and provide the following functions:</a:t>
            </a:r>
          </a:p>
          <a:p>
            <a:pPr marL="363538" lvl="1" indent="-187325">
              <a:lnSpc>
                <a:spcPct val="120000"/>
              </a:lnSpc>
              <a:spcAft>
                <a:spcPts val="300"/>
              </a:spcAft>
            </a:pPr>
            <a:r>
              <a:rPr dirty="0">
                <a:latin typeface="Huawei Sans" panose="020C0503030203020204" pitchFamily="34" charset="0"/>
              </a:rPr>
              <a:t>Manage and control TLPs.</a:t>
            </a:r>
          </a:p>
          <a:p>
            <a:pPr marL="363538" lvl="1" indent="-187325">
              <a:lnSpc>
                <a:spcPct val="120000"/>
              </a:lnSpc>
              <a:spcAft>
                <a:spcPts val="300"/>
              </a:spcAft>
            </a:pPr>
            <a:r>
              <a:rPr dirty="0">
                <a:latin typeface="Huawei Sans" panose="020C0503030203020204" pitchFamily="34" charset="0"/>
              </a:rPr>
              <a:t>Collect the statistics generated by TLPs.</a:t>
            </a:r>
          </a:p>
          <a:p>
            <a:pPr marL="363538" lvl="1" indent="-187325">
              <a:lnSpc>
                <a:spcPct val="120000"/>
              </a:lnSpc>
              <a:spcAft>
                <a:spcPts val="300"/>
              </a:spcAft>
            </a:pPr>
            <a:r>
              <a:rPr dirty="0">
                <a:latin typeface="Huawei Sans" panose="020C0503030203020204" pitchFamily="34" charset="0"/>
              </a:rPr>
              <a:t>Report the statistics to an MCP.</a:t>
            </a:r>
          </a:p>
          <a:p>
            <a:pPr lvl="0">
              <a:lnSpc>
                <a:spcPct val="120000"/>
              </a:lnSpc>
              <a:spcAft>
                <a:spcPts val="300"/>
              </a:spcAft>
            </a:pPr>
            <a:r>
              <a:rPr dirty="0">
                <a:latin typeface="Huawei Sans" panose="020C0503030203020204" pitchFamily="34" charset="0"/>
              </a:rPr>
              <a:t>MCP is short for Measurement Control Point.</a:t>
            </a:r>
            <a:endParaRPr lang="en-US" altLang="zh-CN" dirty="0">
              <a:latin typeface="Huawei Sans" panose="020C0503030203020204" pitchFamily="34" charset="0"/>
            </a:endParaRPr>
          </a:p>
          <a:p>
            <a:pPr marL="363538" lvl="1" indent="-187325">
              <a:lnSpc>
                <a:spcPct val="120000"/>
              </a:lnSpc>
              <a:spcAft>
                <a:spcPts val="300"/>
              </a:spcAft>
            </a:pPr>
            <a:r>
              <a:rPr dirty="0">
                <a:latin typeface="Huawei Sans" panose="020C0503030203020204" pitchFamily="34" charset="0"/>
              </a:rPr>
              <a:t>MCPs are intermediate nodes on the network and provide the following functions:</a:t>
            </a:r>
          </a:p>
          <a:p>
            <a:pPr marL="363538" lvl="1" indent="-187325">
              <a:lnSpc>
                <a:spcPct val="120000"/>
              </a:lnSpc>
              <a:spcAft>
                <a:spcPts val="300"/>
              </a:spcAft>
            </a:pPr>
            <a:r>
              <a:rPr dirty="0">
                <a:latin typeface="Huawei Sans" panose="020C0503030203020204" pitchFamily="34" charset="0"/>
              </a:rPr>
              <a:t>Collect the statistics reported by DCPs.</a:t>
            </a:r>
          </a:p>
          <a:p>
            <a:pPr marL="363538" lvl="1" indent="-187325">
              <a:lnSpc>
                <a:spcPct val="120000"/>
              </a:lnSpc>
              <a:spcAft>
                <a:spcPts val="300"/>
              </a:spcAft>
            </a:pPr>
            <a:r>
              <a:rPr dirty="0">
                <a:latin typeface="Huawei Sans" panose="020C0503030203020204" pitchFamily="34" charset="0"/>
              </a:rPr>
              <a:t>Summarize and calculate the statistics.</a:t>
            </a:r>
          </a:p>
          <a:p>
            <a:pPr marL="363538" lvl="1" indent="-187325">
              <a:lnSpc>
                <a:spcPct val="120000"/>
              </a:lnSpc>
              <a:spcAft>
                <a:spcPts val="300"/>
              </a:spcAft>
            </a:pPr>
            <a:r>
              <a:rPr dirty="0">
                <a:latin typeface="Huawei Sans" panose="020C0503030203020204" pitchFamily="34" charset="0"/>
              </a:rPr>
              <a:t>Report the statistics to user terminals or the network management system (NMS).</a:t>
            </a:r>
            <a:endParaRPr lang="en-US" dirty="0">
              <a:latin typeface="Huawei Sans" panose="020C0503030203020204" pitchFamily="34" charset="0"/>
            </a:endParaRPr>
          </a:p>
        </p:txBody>
      </p:sp>
      <p:sp>
        <p:nvSpPr>
          <p:cNvPr id="7" name="幻灯片图像占位符 6"/>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2724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00275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90721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35378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83665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ABD</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74449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80586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17559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283630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38866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723259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132883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Interface backup in load balancing mode is implemented only based on interface bandwidth usage and cannot be associated with BFD or NQA.</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6471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0581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50604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779152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882509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657013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B</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2337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4" name="备注占位符 3"/>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45953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660741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29240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67636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5932867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00000"/>
              </a:lnSpc>
              <a:spcAft>
                <a:spcPts val="0"/>
              </a:spcAft>
            </a:pPr>
            <a:r>
              <a:rPr dirty="0">
                <a:latin typeface="Huawei Sans" panose="020C0503030203020204" pitchFamily="34" charset="0"/>
              </a:rPr>
              <a:t>VRRP mechanism:</a:t>
            </a:r>
          </a:p>
          <a:p>
            <a:pPr marL="363538" lvl="1" indent="-187325">
              <a:lnSpc>
                <a:spcPct val="100000"/>
              </a:lnSpc>
              <a:spcAft>
                <a:spcPts val="0"/>
              </a:spcAft>
            </a:pPr>
            <a:r>
              <a:rPr dirty="0">
                <a:latin typeface="Huawei Sans" panose="020C0503030203020204" pitchFamily="34" charset="0"/>
              </a:rPr>
              <a:t>VRRP selects the master device based on the priorities of devices in a VRRP group. The master device sends gratuitous ARP packets to notify the devices or hosts that are connected to it of the virtual MAC address, and then starts forwarding packets.</a:t>
            </a:r>
          </a:p>
          <a:p>
            <a:pPr marL="363538" lvl="1" indent="-187325">
              <a:lnSpc>
                <a:spcPct val="100000"/>
              </a:lnSpc>
              <a:spcAft>
                <a:spcPts val="0"/>
              </a:spcAft>
            </a:pPr>
            <a:r>
              <a:rPr dirty="0">
                <a:latin typeface="Huawei Sans" panose="020C0503030203020204" pitchFamily="34" charset="0"/>
              </a:rPr>
              <a:t>The master device periodically sends VRRP Advertisement packets to all backup devices in the VRRP group to advertise its configurations (such as the priority) and operating status.</a:t>
            </a:r>
          </a:p>
          <a:p>
            <a:pPr marL="363538" lvl="1" indent="-187325">
              <a:lnSpc>
                <a:spcPct val="100000"/>
              </a:lnSpc>
              <a:spcAft>
                <a:spcPts val="0"/>
              </a:spcAft>
            </a:pPr>
            <a:r>
              <a:rPr dirty="0">
                <a:latin typeface="Huawei Sans" panose="020C0503030203020204" pitchFamily="34" charset="0"/>
              </a:rPr>
              <a:t>If the master device fails, the backup device with the highest priority is elected as the new master device.</a:t>
            </a:r>
          </a:p>
          <a:p>
            <a:pPr marL="363538" lvl="1" indent="-187325">
              <a:lnSpc>
                <a:spcPct val="100000"/>
              </a:lnSpc>
              <a:spcAft>
                <a:spcPts val="0"/>
              </a:spcAft>
            </a:pPr>
            <a:r>
              <a:rPr dirty="0">
                <a:latin typeface="Huawei Sans" panose="020C0503030203020204" pitchFamily="34" charset="0"/>
              </a:rPr>
              <a:t>After a master/backup switchover, the new master device immediately sends gratuitous ARP packets carrying the virtual MAC and virtual IP addresses to allow the devices or hosts that are connected to it to update corresponding MAC entries. After the update is complete, user traffic is switched to the new master device, which is transparent to users.</a:t>
            </a:r>
          </a:p>
          <a:p>
            <a:pPr marL="363538" lvl="1" indent="-187325">
              <a:lnSpc>
                <a:spcPct val="100000"/>
              </a:lnSpc>
              <a:spcAft>
                <a:spcPts val="0"/>
              </a:spcAft>
            </a:pPr>
            <a:r>
              <a:rPr dirty="0">
                <a:latin typeface="Huawei Sans" panose="020C0503030203020204" pitchFamily="34" charset="0"/>
              </a:rPr>
              <a:t>If the original master device recovers and it is the IP address owner (its priority is 255), it immediately switches to the Master state; whereas if the original master device recovers and its priority is lower than 255, it switches to the Backup state, and its original priority is restored.</a:t>
            </a:r>
          </a:p>
          <a:p>
            <a:pPr marL="363538" lvl="1" indent="-187325">
              <a:lnSpc>
                <a:spcPct val="100000"/>
              </a:lnSpc>
              <a:spcAft>
                <a:spcPts val="0"/>
              </a:spcAft>
            </a:pPr>
            <a:r>
              <a:rPr dirty="0">
                <a:latin typeface="Huawei Sans" panose="020C0503030203020204" pitchFamily="34" charset="0"/>
              </a:rPr>
              <a:t>If the priority of a backup device is higher than that of a master device, VRRP determines whether to reelect a new master, depending on the backup device's working mode (preemption or non-preemption).</a:t>
            </a:r>
          </a:p>
          <a:p>
            <a:pPr marL="539750" lvl="2" indent="-176213">
              <a:lnSpc>
                <a:spcPct val="100000"/>
              </a:lnSpc>
              <a:spcAft>
                <a:spcPts val="0"/>
              </a:spcAft>
            </a:pPr>
            <a:r>
              <a:rPr dirty="0">
                <a:latin typeface="Huawei Sans" panose="020C0503030203020204" pitchFamily="34" charset="0"/>
              </a:rPr>
              <a:t>Preemption mode: In this mode, a backup device preempts the master role if it has a higher priority than that of the current master.</a:t>
            </a:r>
          </a:p>
          <a:p>
            <a:pPr marL="539750" lvl="2" indent="-176213">
              <a:lnSpc>
                <a:spcPct val="100000"/>
              </a:lnSpc>
              <a:spcAft>
                <a:spcPts val="0"/>
              </a:spcAft>
            </a:pPr>
            <a:r>
              <a:rPr dirty="0">
                <a:latin typeface="Huawei Sans" panose="020C0503030203020204" pitchFamily="34" charset="0"/>
              </a:rPr>
              <a:t>Non-preemption mode: In this mode, a backup device does not preempt the master role even if it has a higher priority than that of the current master, provided that the current master is working properly.</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9908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736614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Interface-based link monitoring can monitor only the status of direct links and cannot detect the status of the remote network. Therefore, interface-based link monitoring has low accuracy but is easy to configure and does not require the peer device to support it.</a:t>
            </a:r>
            <a:endParaRPr lang="en-US" altLang="zh-CN" dirty="0">
              <a:latin typeface="Huawei Sans" panose="020C0503030203020204" pitchFamily="34" charset="0"/>
            </a:endParaRPr>
          </a:p>
          <a:p>
            <a:r>
              <a:rPr dirty="0">
                <a:latin typeface="Huawei Sans" panose="020C0503030203020204" pitchFamily="34" charset="0"/>
              </a:rPr>
              <a:t>BFD/NQA/route-based uplink monitoring can monitor direct or remote links. However, BFD/NQA sessions need to be configured on both ends, which has limitations.</a:t>
            </a:r>
            <a:endParaRPr lang="en-US" altLang="zh-CN" dirty="0">
              <a:latin typeface="Huawei Sans" panose="020C0503030203020204" pitchFamily="34" charset="0"/>
            </a:endParaRPr>
          </a:p>
          <a:p>
            <a:r>
              <a:rPr dirty="0">
                <a:latin typeface="Huawei Sans" panose="020C0503030203020204" pitchFamily="34" charset="0"/>
              </a:rPr>
              <a:t>After a master/backup VRRP switchover is performed, the switch learns MAC address entries again and forwards traffic to the master device based on the new MAC address table.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832605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On a live network, association between the uplink status and VRRP is often deployed together with dual-device interconnection channels.</a:t>
            </a:r>
            <a:endParaRPr lang="en-US" altLang="zh-CN" dirty="0">
              <a:latin typeface="Huawei Sans" panose="020C0503030203020204" pitchFamily="34" charset="0"/>
            </a:endParaRPr>
          </a:p>
          <a:p>
            <a:r>
              <a:rPr dirty="0">
                <a:latin typeface="Huawei Sans" panose="020C0503030203020204" pitchFamily="34" charset="0"/>
              </a:rPr>
              <a:t>An interconnection channel transmits traffic in the following two scenarios:</a:t>
            </a:r>
            <a:endParaRPr lang="en-US" altLang="zh-CN" dirty="0">
              <a:latin typeface="Huawei Sans" panose="020C0503030203020204" pitchFamily="34" charset="0"/>
            </a:endParaRPr>
          </a:p>
          <a:p>
            <a:pPr marL="363538" lvl="1" indent="-187325"/>
            <a:r>
              <a:rPr dirty="0">
                <a:latin typeface="Huawei Sans" panose="020C0503030203020204" pitchFamily="34" charset="0"/>
              </a:rPr>
              <a:t>A Layer 2 interconnection channel is deployed between the master and backup devices. If the downlink of the master device fails but the uplink is normal, traffic is sent from the backup device to the master device and then to the Internet through the Layer 2 channel. VRRP does not trigger a master/backup switchover, improving VRRP stability.</a:t>
            </a:r>
            <a:endParaRPr lang="en-US" altLang="zh-CN" dirty="0">
              <a:latin typeface="Huawei Sans" panose="020C0503030203020204" pitchFamily="34" charset="0"/>
            </a:endParaRPr>
          </a:p>
          <a:p>
            <a:pPr marL="363538" lvl="1" indent="-187325"/>
            <a:r>
              <a:rPr dirty="0">
                <a:latin typeface="Huawei Sans" panose="020C0503030203020204" pitchFamily="34" charset="0"/>
              </a:rPr>
              <a:t>A Layer 3 interconnection channel is deployed between the master and backup devices. When the downlink of the master device is normal but the uplink fails, traffic is sent to the master device, which then sends traffic to the backup device through the Layer 3 channel. The backup device forwards the traffic. In this scenario, VRRP does not trigger a master/backup switchover and uplink association is not required.</a:t>
            </a:r>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01016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90090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1893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301025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17724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C</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08933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4012315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4666572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292640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2804520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The SAC signature database file can only be updated through upgrades and cannot be manually modified.</a:t>
            </a:r>
            <a:endParaRPr lang="en-US" altLang="zh-CN" dirty="0">
              <a:latin typeface="Huawei Sans" panose="020C0503030203020204" pitchFamily="34" charset="0"/>
            </a:endParaRPr>
          </a:p>
          <a:p>
            <a:r>
              <a:rPr dirty="0">
                <a:latin typeface="Huawei Sans" panose="020C0503030203020204" pitchFamily="34" charset="0"/>
              </a:rPr>
              <a:t>The SAC signature database can be updated in either of the following modes:</a:t>
            </a:r>
            <a:endParaRPr lang="en-US" altLang="zh-CN" dirty="0">
              <a:latin typeface="Huawei Sans" panose="020C0503030203020204" pitchFamily="34" charset="0"/>
            </a:endParaRPr>
          </a:p>
          <a:p>
            <a:pPr marL="363538" lvl="1" indent="-187325"/>
            <a:r>
              <a:rPr dirty="0">
                <a:latin typeface="Huawei Sans" panose="020C0503030203020204" pitchFamily="34" charset="0"/>
              </a:rPr>
              <a:t>Online update: The SAC signature database can be updated through the security center platform or intranet update server.</a:t>
            </a:r>
            <a:endParaRPr lang="en-US" altLang="zh-CN" dirty="0">
              <a:latin typeface="Huawei Sans" panose="020C0503030203020204" pitchFamily="34" charset="0"/>
            </a:endParaRPr>
          </a:p>
          <a:p>
            <a:pPr marL="363538" lvl="1" indent="-187325"/>
            <a:r>
              <a:rPr dirty="0">
                <a:latin typeface="Huawei Sans" panose="020C0503030203020204" pitchFamily="34" charset="0"/>
              </a:rPr>
              <a:t>Local update: The upgrade package is downloaded from the security center platform and uploaded to the device through FTP for the update of the SAC signature database.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62641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a:latin typeface="Huawei Sans" panose="020C0503030203020204" pitchFamily="34" charset="0"/>
              </a:rPr>
              <a:t>After a packet enters the device, the device determines whether the corresponding application has been identified based on the 5-tuple information carried in the packet. If the application has been identified, the device forwards the packet at Layer 3 without identifying the application again. If the application has not been identified, the device performs the SAC application identification process. The device then processes the packet based on the SAC identification result and forwards the packet at Layer 3. The SAC application identification process is as follows: The device identifies an application based on the ACL rules defined in FPI. If the application cannot be identified, the device identifies the application based on the DNS entries defined in FPI. If the application still cannot be identified, the device identifies the application based on the protocol and port mapping table defined in FPI. If the application still cannot be identified, the device starts the SA identification process.</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658204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561029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00000"/>
              </a:lnSpc>
            </a:pPr>
            <a:r>
              <a:rPr dirty="0">
                <a:latin typeface="Huawei Sans" panose="020C0503030203020204" pitchFamily="34" charset="0"/>
              </a:rPr>
              <a:t>FPI applications are classified into the following types:</a:t>
            </a:r>
          </a:p>
          <a:p>
            <a:pPr marL="363538" lvl="1" indent="-187325">
              <a:lnSpc>
                <a:spcPct val="100000"/>
              </a:lnSpc>
            </a:pPr>
            <a:r>
              <a:rPr dirty="0">
                <a:latin typeface="Huawei Sans" panose="020C0503030203020204" pitchFamily="34" charset="0"/>
              </a:rPr>
              <a:t>Predefined and user-defined FPI applications based on the protocol and port number: These two types of applications are identified using entries that are generated based on the protocol and port number carried in packets. The difference is as follows: Packets of a predefined FPI application contain common protocols and port numbers, while packets of a user-defined FPI application contain the protocols and ports that you define.</a:t>
            </a:r>
          </a:p>
          <a:p>
            <a:pPr marL="363538" lvl="1" indent="-187325">
              <a:lnSpc>
                <a:spcPct val="100000"/>
              </a:lnSpc>
            </a:pPr>
            <a:r>
              <a:rPr dirty="0">
                <a:latin typeface="Huawei Sans" panose="020C0503030203020204" pitchFamily="34" charset="0"/>
              </a:rPr>
              <a:t>Predefined and user-defined FPI applications based on the DNS domain name: These two types of applications are identified using DNS entries generated through association between FPI and DNS. The difference is as follows: Packets of a predefined FPI application contain common DNS domain names, while packets of a user-defined FPI application contain the DNS domain names that you define.</a:t>
            </a:r>
          </a:p>
          <a:p>
            <a:pPr marL="363538" lvl="1" indent="-187325">
              <a:lnSpc>
                <a:spcPct val="100000"/>
              </a:lnSpc>
            </a:pPr>
            <a:r>
              <a:rPr dirty="0">
                <a:latin typeface="Huawei Sans" panose="020C0503030203020204" pitchFamily="34" charset="0"/>
              </a:rPr>
              <a:t>User-defined FPI application based on 5-tuple and DSCP information. This application is identified based on the user-defined 5-tuple and DSCP information using advanced ACL rules.</a:t>
            </a:r>
            <a:endParaRPr lang="en-US" altLang="zh-CN" dirty="0">
              <a:latin typeface="Huawei Sans" panose="020C0503030203020204" pitchFamily="34" charset="0"/>
            </a:endParaRPr>
          </a:p>
          <a:p>
            <a:pPr lvl="0">
              <a:lnSpc>
                <a:spcPct val="100000"/>
              </a:lnSpc>
            </a:pPr>
            <a:r>
              <a:rPr dirty="0">
                <a:latin typeface="Huawei Sans" panose="020C0503030203020204" pitchFamily="34" charset="0"/>
              </a:rPr>
              <a:t>Identification process of FPI applications based on the DNS domain name</a:t>
            </a:r>
            <a:endParaRPr lang="en-US" altLang="zh-CN" dirty="0">
              <a:latin typeface="Huawei Sans" panose="020C0503030203020204" pitchFamily="34" charset="0"/>
            </a:endParaRPr>
          </a:p>
          <a:p>
            <a:pPr marL="363538" lvl="1" indent="-187325">
              <a:lnSpc>
                <a:spcPct val="100000"/>
              </a:lnSpc>
            </a:pPr>
            <a:r>
              <a:rPr dirty="0">
                <a:latin typeface="Huawei Sans" panose="020C0503030203020204" pitchFamily="34" charset="0"/>
              </a:rPr>
              <a:t>FPI applications based on the DNS domain name are identified using DNS entries generated through association between FPI and DNS. The FPI signature database contains the mappings between domain names and applications. DNS response packets contain the mappings between domain names and IP addresses. Based on the mappings, a device generates DNS entries, which contain the mappings between IP addresses and applications. The device searches for DNS entries based on the IP address carried in the application protocol packets to identify the corresponding application. </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09469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989745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5076227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A</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236148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642855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7374861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0952461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SPR classifies services based on the following attributes:</a:t>
            </a:r>
          </a:p>
          <a:p>
            <a:pPr marL="363538" lvl="1" indent="-187325"/>
            <a:r>
              <a:rPr dirty="0">
                <a:latin typeface="Huawei Sans" panose="020C0503030203020204" pitchFamily="34" charset="0"/>
              </a:rPr>
              <a:t>Protocol types: IP, TCP, UDP, GRE, IGMP, IPINIP, OSPF, and ICMP</a:t>
            </a:r>
          </a:p>
          <a:p>
            <a:pPr marL="363538" lvl="1" indent="-187325"/>
            <a:r>
              <a:rPr dirty="0">
                <a:latin typeface="Huawei Sans" panose="020C0503030203020204" pitchFamily="34" charset="0"/>
              </a:rPr>
              <a:t>Packet applications: DSCP, </a:t>
            </a:r>
            <a:r>
              <a:rPr dirty="0" err="1">
                <a:latin typeface="Huawei Sans" panose="020C0503030203020204" pitchFamily="34" charset="0"/>
              </a:rPr>
              <a:t>ToS</a:t>
            </a:r>
            <a:r>
              <a:rPr dirty="0">
                <a:latin typeface="Huawei Sans" panose="020C0503030203020204" pitchFamily="34" charset="0"/>
              </a:rPr>
              <a:t>, IP precedence, fragment, VPN, and TCP-flag</a:t>
            </a:r>
          </a:p>
          <a:p>
            <a:pPr marL="363538" lvl="1" indent="-187325"/>
            <a:r>
              <a:rPr dirty="0">
                <a:latin typeface="Huawei Sans" panose="020C0503030203020204" pitchFamily="34" charset="0"/>
              </a:rPr>
              <a:t>Packet fields: Source IP Address, Destination IP Address, Protocol, Source Port, Destination Port, Source IP Prefix, Destination IP Prefix</a:t>
            </a:r>
          </a:p>
          <a:p>
            <a:pPr lvl="0"/>
            <a:r>
              <a:rPr dirty="0">
                <a:latin typeface="Huawei Sans" panose="020C0503030203020204" pitchFamily="34" charset="0"/>
              </a:rPr>
              <a:t>When SPR selects routes for services based on the NQA detection result, the CMI is calculated using the following formula:</a:t>
            </a:r>
            <a:endParaRPr lang="en-US" altLang="zh-CN" dirty="0">
              <a:latin typeface="Huawei Sans" panose="020C0503030203020204" pitchFamily="34" charset="0"/>
            </a:endParaRPr>
          </a:p>
          <a:p>
            <a:pPr marL="363538" lvl="1" indent="-187325"/>
            <a:r>
              <a:rPr dirty="0">
                <a:latin typeface="Huawei Sans" panose="020C0503030203020204" pitchFamily="34" charset="0"/>
              </a:rPr>
              <a:t>CMI = 9000 – CMI-method. The default value of CMI-method is D + J + L.</a:t>
            </a:r>
          </a:p>
          <a:p>
            <a:pPr marL="363538" lvl="1" indent="-187325"/>
            <a:r>
              <a:rPr dirty="0">
                <a:latin typeface="Huawei Sans" panose="020C0503030203020204" pitchFamily="34" charset="0"/>
              </a:rPr>
              <a:t>If NQA is used, a larger CMI value indicates better link quality.</a:t>
            </a:r>
            <a:endParaRPr lang="en-US" dirty="0">
              <a:latin typeface="Huawei Sans" panose="020C0503030203020204" pitchFamily="34" charset="0"/>
            </a:endParaRPr>
          </a:p>
          <a:p>
            <a:pPr lvl="0"/>
            <a:r>
              <a:rPr dirty="0">
                <a:latin typeface="Huawei Sans" panose="020C0503030203020204" pitchFamily="34" charset="0"/>
              </a:rPr>
              <a:t>When SPR selects routes for services based on the IP FPM detection result, the CMI is calculated using the following formula:</a:t>
            </a:r>
            <a:endParaRPr lang="en-US" altLang="zh-CN" dirty="0">
              <a:latin typeface="Huawei Sans" panose="020C0503030203020204" pitchFamily="34" charset="0"/>
            </a:endParaRPr>
          </a:p>
          <a:p>
            <a:pPr marL="363538" lvl="1" indent="-187325"/>
            <a:r>
              <a:rPr dirty="0">
                <a:latin typeface="Huawei Sans" panose="020C0503030203020204" pitchFamily="34" charset="0"/>
              </a:rPr>
              <a:t>CMI = D + J + L</a:t>
            </a:r>
          </a:p>
          <a:p>
            <a:pPr marL="363538" lvl="1" indent="-187325"/>
            <a:r>
              <a:rPr dirty="0">
                <a:latin typeface="Huawei Sans" panose="020C0503030203020204" pitchFamily="34" charset="0"/>
              </a:rPr>
              <a:t>If IP FPM is used, a smaller CMI value indicates better link quality.</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836896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272166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a:latin typeface="Huawei Sans" panose="020C0503030203020204" pitchFamily="34" charset="0"/>
              </a:rPr>
              <a:t>When a network is unstable, SPR triggers link switchovers frequently, which degrades service experience. SPR provides the flapping suppression function to address this problem.</a:t>
            </a:r>
          </a:p>
          <a:p>
            <a:pPr lvl="0"/>
            <a:r>
              <a:rPr>
                <a:latin typeface="Huawei Sans" panose="020C0503030203020204" pitchFamily="34" charset="0"/>
              </a:rPr>
              <a:t>The flapping suppression function is disabled by default, and the flapping suppression period is configurable. After traffic is switched to a new link, SPR starts the flapping suppression timer. Within a flapping suppression period, SPR does not perform a link switchover even if it does not obtain the NQA test result indicating that the link meets service requirements within a switchover period. After the flapping suppression timer expires, if SPR still does not obtain the NQA test result indicating that the link meets service requirements within a switchover period, SPR performs a link switchover. If SPR obtains the NQA test result indicating that the link meets service requirements within a switchover period, SPR retains traffic on the link without performing a link switchover.</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94803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651591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8985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a:latin typeface="Huawei Sans" panose="020C0503030203020204" pitchFamily="34" charset="0"/>
              </a:rPr>
              <a:t>Only one BFD session can be established in a data path. If different applications need to use different BFD parameters on the same data path, use the BFD parameters that can meet the requirements of all applications to configure a unique BFD session and enable the status changes of the BFD session to be reported to all the applications.</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9176243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6508219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4125342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1. D</a:t>
            </a:r>
            <a:endParaRPr 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139554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096670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endParaRPr lang="zh-CN" altLang="zh-CN">
              <a:latin typeface="Huawei Sans" panose="020C0503030203020204" pitchFamily="34" charset="0"/>
            </a:endParaRPr>
          </a:p>
          <a:p>
            <a:endParaRPr lang="zh-CN" altLang="zh-CN"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318809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11423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a:latin typeface="Huawei Sans" panose="020C0503030203020204" pitchFamily="34" charset="0"/>
              </a:rPr>
              <a:t>The essential difference between the asynchronous mode and demand mode is that the detection location is different. In asynchronous mode, the local end sends BFD control packets at a certain interval, the detection location is on the remote end, and the remote end checks whether the local end periodically sends BFD control packets. In demand mode, the local end checks whether the BFD control packets sent by itself are responded.</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49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spcAft>
                <a:spcPts val="0"/>
              </a:spcAft>
            </a:pPr>
            <a:r>
              <a:rPr dirty="0">
                <a:latin typeface="Huawei Sans" panose="020C0503030203020204" pitchFamily="34" charset="0"/>
              </a:rPr>
              <a:t>The process of establishing a passive BFD echo session is as follows:</a:t>
            </a:r>
          </a:p>
          <a:p>
            <a:pPr marL="363538" lvl="1" indent="-187325">
              <a:lnSpc>
                <a:spcPct val="100000"/>
              </a:lnSpc>
              <a:spcAft>
                <a:spcPts val="0"/>
              </a:spcAft>
            </a:pPr>
            <a:r>
              <a:rPr dirty="0">
                <a:latin typeface="Huawei Sans" panose="020C0503030203020204" pitchFamily="34" charset="0"/>
              </a:rPr>
              <a:t>R2 functions as a BFD session initiator and sends an asynchronous BFD packet to R1. The Required Min Echo RX Interval field carried in the packet is a nonzero value, requiring R1 to support BFD echo.</a:t>
            </a:r>
          </a:p>
          <a:p>
            <a:pPr marL="363538" lvl="1" indent="-187325">
              <a:lnSpc>
                <a:spcPct val="100000"/>
              </a:lnSpc>
              <a:spcAft>
                <a:spcPts val="0"/>
              </a:spcAft>
            </a:pPr>
            <a:r>
              <a:rPr dirty="0">
                <a:latin typeface="Huawei Sans" panose="020C0503030203020204" pitchFamily="34" charset="0"/>
              </a:rPr>
              <a:t>After receiving the packet, R1 finds that the value of the Required Min Echo RX Interval field in the packet is a nonzero value. If R1 has passive BFD echo enabled, it checks whether any ACL that restricts passive BFD echo is referenced. If such an ACL is referenced, only the BFD sessions that match specific ACL rules can enter the asynchronous echo mode. If no ACL is referenced, BFD sessions immediately enter the asynchronous echo mode.</a:t>
            </a:r>
          </a:p>
          <a:p>
            <a:pPr marL="363538" lvl="1" indent="-187325">
              <a:lnSpc>
                <a:spcPct val="100000"/>
              </a:lnSpc>
              <a:spcAft>
                <a:spcPts val="0"/>
              </a:spcAft>
            </a:pPr>
            <a:r>
              <a:rPr dirty="0">
                <a:latin typeface="Huawei Sans" panose="020C0503030203020204" pitchFamily="34" charset="0"/>
              </a:rPr>
              <a:t>R2 periodically sends BFD echo packets, and R1 sends BFD echo packets (with the source and destination IP addresses being the local IP address, and the destination physical address being R2's physical address</a:t>
            </a:r>
            <a:r>
              <a:rPr lang="en-US" dirty="0">
                <a:latin typeface="Huawei Sans" panose="020C0503030203020204" pitchFamily="34" charset="0"/>
              </a:rPr>
              <a:t>)</a:t>
            </a:r>
            <a:r>
              <a:rPr dirty="0">
                <a:latin typeface="Huawei Sans" panose="020C0503030203020204" pitchFamily="34" charset="0"/>
              </a:rPr>
              <a:t> at the locally configured minimum interval for receiving BFD packets. Both R1 and R2 start a receive timer, with the receive interval being the same as the interval at which they each send BFD packets.</a:t>
            </a:r>
          </a:p>
          <a:p>
            <a:pPr marL="363538" lvl="1" indent="-187325">
              <a:lnSpc>
                <a:spcPct val="100000"/>
              </a:lnSpc>
              <a:spcAft>
                <a:spcPts val="0"/>
              </a:spcAft>
            </a:pPr>
            <a:r>
              <a:rPr dirty="0">
                <a:latin typeface="Huawei Sans" panose="020C0503030203020204" pitchFamily="34" charset="0"/>
              </a:rPr>
              <a:t>After R1 and R2 receive BFD echo packets from each other, they immediately loop back the packets at the forwarding layer. R1 and R2 also send asynchronous BFD packets to each other at an interval much smaller than that for sending echo packets.</a:t>
            </a:r>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89286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776641079"/>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4195306131"/>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5.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文本占位符 9"/>
          <p:cNvSpPr>
            <a:spLocks noGrp="1"/>
          </p:cNvSpPr>
          <p:nvPr>
            <p:ph type="body" sz="quarter" idx="17"/>
          </p:nvPr>
        </p:nvSpPr>
        <p:spPr bwMode="gray">
          <a:xfrm>
            <a:off x="1007139" y="1969626"/>
            <a:ext cx="3119030" cy="504887"/>
          </a:xfrm>
        </p:spPr>
        <p:txBody>
          <a:bodyPr/>
          <a:lstStyle/>
          <a:p>
            <a:pPr fontAlgn="ctr"/>
            <a:endParaRPr lang="en-US" altLang="zh-CN" dirty="0">
              <a:latin typeface="Huawei Sans" panose="020C0503030203020204" pitchFamily="34" charset="0"/>
            </a:endParaRPr>
          </a:p>
        </p:txBody>
      </p:sp>
      <p:sp>
        <p:nvSpPr>
          <p:cNvPr id="31" name="文本占位符 10"/>
          <p:cNvSpPr>
            <a:spLocks noGrp="1"/>
          </p:cNvSpPr>
          <p:nvPr>
            <p:ph type="body" sz="quarter" idx="18"/>
          </p:nvPr>
        </p:nvSpPr>
        <p:spPr bwMode="gray">
          <a:xfrm>
            <a:off x="4126170" y="1969626"/>
            <a:ext cx="1967450" cy="504887"/>
          </a:xfrm>
        </p:spPr>
        <p:txBody>
          <a:bodyPr/>
          <a:lstStyle/>
          <a:p>
            <a:pPr fontAlgn="ctr"/>
            <a:endParaRPr lang="en-US" altLang="zh-CN" dirty="0">
              <a:latin typeface="Huawei Sans" panose="020C0503030203020204" pitchFamily="34" charset="0"/>
            </a:endParaRPr>
          </a:p>
        </p:txBody>
      </p:sp>
      <p:sp>
        <p:nvSpPr>
          <p:cNvPr id="32" name="文本占位符 11"/>
          <p:cNvSpPr>
            <a:spLocks noGrp="1"/>
          </p:cNvSpPr>
          <p:nvPr>
            <p:ph type="body" sz="quarter" idx="19"/>
          </p:nvPr>
        </p:nvSpPr>
        <p:spPr bwMode="gray">
          <a:xfrm>
            <a:off x="6093619" y="1969626"/>
            <a:ext cx="3023155" cy="504887"/>
          </a:xfrm>
        </p:spPr>
        <p:txBody>
          <a:bodyPr/>
          <a:lstStyle/>
          <a:p>
            <a:pPr fontAlgn="ctr"/>
            <a:endParaRPr lang="en-US" altLang="zh-CN" dirty="0">
              <a:latin typeface="Huawei Sans" panose="020C0503030203020204" pitchFamily="34" charset="0"/>
            </a:endParaRPr>
          </a:p>
        </p:txBody>
      </p:sp>
      <p:sp>
        <p:nvSpPr>
          <p:cNvPr id="33" name="文本占位符 12"/>
          <p:cNvSpPr>
            <a:spLocks noGrp="1"/>
          </p:cNvSpPr>
          <p:nvPr>
            <p:ph type="body" sz="quarter" idx="20"/>
          </p:nvPr>
        </p:nvSpPr>
        <p:spPr bwMode="gray">
          <a:xfrm>
            <a:off x="9116775" y="1969626"/>
            <a:ext cx="2084625" cy="504887"/>
          </a:xfrm>
        </p:spPr>
        <p:txBody>
          <a:bodyPr/>
          <a:lstStyle/>
          <a:p>
            <a:pPr fontAlgn="ctr"/>
            <a:endParaRPr lang="en-US" altLang="zh-CN" dirty="0">
              <a:latin typeface="Huawei Sans" panose="020C0503030203020204" pitchFamily="34" charset="0"/>
            </a:endParaRPr>
          </a:p>
        </p:txBody>
      </p:sp>
      <p:sp>
        <p:nvSpPr>
          <p:cNvPr id="34" name="文本占位符 2"/>
          <p:cNvSpPr>
            <a:spLocks noGrp="1"/>
          </p:cNvSpPr>
          <p:nvPr>
            <p:ph type="body" sz="quarter" idx="13"/>
          </p:nvPr>
        </p:nvSpPr>
        <p:spPr bwMode="gray">
          <a:xfrm>
            <a:off x="1007042" y="3263796"/>
            <a:ext cx="3119128" cy="468052"/>
          </a:xfrm>
        </p:spPr>
        <p:txBody>
          <a:bodyPr/>
          <a:lstStyle/>
          <a:p>
            <a:pPr fontAlgn="ctr"/>
            <a:r>
              <a:rPr lang="en-US" dirty="0">
                <a:latin typeface="Huawei Sans" panose="020C0503030203020204" pitchFamily="34" charset="0"/>
              </a:rPr>
              <a:t>Wu Yue/wwx291773</a:t>
            </a:r>
            <a:endParaRPr lang="en-US" altLang="zh-CN" dirty="0">
              <a:latin typeface="Huawei Sans" panose="020C0503030203020204" pitchFamily="34" charset="0"/>
            </a:endParaRPr>
          </a:p>
        </p:txBody>
      </p:sp>
      <p:sp>
        <p:nvSpPr>
          <p:cNvPr id="35" name="文本占位符 3"/>
          <p:cNvSpPr>
            <a:spLocks noGrp="1"/>
          </p:cNvSpPr>
          <p:nvPr>
            <p:ph type="body" sz="quarter" idx="14"/>
          </p:nvPr>
        </p:nvSpPr>
        <p:spPr bwMode="gray">
          <a:xfrm>
            <a:off x="4126170" y="3263796"/>
            <a:ext cx="1967450" cy="468052"/>
          </a:xfrm>
        </p:spPr>
        <p:txBody>
          <a:bodyPr/>
          <a:lstStyle/>
          <a:p>
            <a:r>
              <a:rPr lang="en-US" dirty="0">
                <a:latin typeface="Huawei Sans" panose="020C0503030203020204" pitchFamily="34" charset="0"/>
              </a:rPr>
              <a:t>2020.05.30</a:t>
            </a:r>
            <a:endParaRPr lang="en-US" altLang="zh-CN" dirty="0">
              <a:latin typeface="Huawei Sans" panose="020C0503030203020204" pitchFamily="34" charset="0"/>
            </a:endParaRPr>
          </a:p>
        </p:txBody>
      </p:sp>
      <p:sp>
        <p:nvSpPr>
          <p:cNvPr id="36" name="文本占位符 5"/>
          <p:cNvSpPr>
            <a:spLocks noGrp="1"/>
          </p:cNvSpPr>
          <p:nvPr>
            <p:ph type="body" sz="quarter" idx="15"/>
          </p:nvPr>
        </p:nvSpPr>
        <p:spPr bwMode="gray">
          <a:xfrm>
            <a:off x="6093619" y="3263796"/>
            <a:ext cx="3023155" cy="468052"/>
          </a:xfrm>
        </p:spPr>
        <p:txBody>
          <a:bodyPr/>
          <a:lstStyle/>
          <a:p>
            <a:pPr fontAlgn="ctr"/>
            <a:r>
              <a:rPr lang="en-US" dirty="0">
                <a:latin typeface="Huawei Sans" panose="020C0503030203020204" pitchFamily="34" charset="0"/>
              </a:rPr>
              <a:t>New</a:t>
            </a:r>
            <a:endParaRPr lang="en-US" altLang="zh-CN" dirty="0">
              <a:latin typeface="Huawei Sans" panose="020C0503030203020204" pitchFamily="34" charset="0"/>
            </a:endParaRPr>
          </a:p>
        </p:txBody>
      </p:sp>
      <p:sp>
        <p:nvSpPr>
          <p:cNvPr id="37" name="文本占位符 4"/>
          <p:cNvSpPr>
            <a:spLocks noGrp="1"/>
          </p:cNvSpPr>
          <p:nvPr>
            <p:ph type="body" sz="quarter" idx="16"/>
          </p:nvPr>
        </p:nvSpPr>
        <p:spPr bwMode="gray">
          <a:xfrm>
            <a:off x="9116775" y="3227792"/>
            <a:ext cx="2056050" cy="504056"/>
          </a:xfrm>
        </p:spPr>
        <p:txBody>
          <a:bodyPr/>
          <a:lstStyle/>
          <a:p>
            <a:endParaRPr lang="en-US" altLang="zh-CN" dirty="0">
              <a:latin typeface="Huawei Sans" panose="020C0503030203020204" pitchFamily="34" charset="0"/>
            </a:endParaRPr>
          </a:p>
        </p:txBody>
      </p:sp>
      <p:sp>
        <p:nvSpPr>
          <p:cNvPr id="38" name="文本占位符 13"/>
          <p:cNvSpPr>
            <a:spLocks noGrp="1"/>
          </p:cNvSpPr>
          <p:nvPr>
            <p:ph type="body" sz="quarter" idx="21"/>
          </p:nvPr>
        </p:nvSpPr>
        <p:spPr bwMode="gray">
          <a:xfrm>
            <a:off x="1007042" y="3767852"/>
            <a:ext cx="3119128" cy="468052"/>
          </a:xfrm>
        </p:spPr>
        <p:txBody>
          <a:bodyPr/>
          <a:lstStyle/>
          <a:p>
            <a:pPr fontAlgn="ctr"/>
            <a:endParaRPr lang="en-US" altLang="zh-CN" dirty="0">
              <a:latin typeface="Huawei Sans" panose="020C0503030203020204" pitchFamily="34" charset="0"/>
            </a:endParaRPr>
          </a:p>
        </p:txBody>
      </p:sp>
      <p:sp>
        <p:nvSpPr>
          <p:cNvPr id="39" name="文本占位符 14"/>
          <p:cNvSpPr>
            <a:spLocks noGrp="1"/>
          </p:cNvSpPr>
          <p:nvPr>
            <p:ph type="body" sz="quarter" idx="22"/>
          </p:nvPr>
        </p:nvSpPr>
        <p:spPr bwMode="gray">
          <a:xfrm>
            <a:off x="4126170" y="3767852"/>
            <a:ext cx="1967450" cy="468052"/>
          </a:xfrm>
        </p:spPr>
        <p:txBody>
          <a:bodyPr/>
          <a:lstStyle/>
          <a:p>
            <a:endParaRPr lang="en-US" altLang="zh-CN" dirty="0">
              <a:latin typeface="Huawei Sans" panose="020C0503030203020204" pitchFamily="34" charset="0"/>
            </a:endParaRPr>
          </a:p>
        </p:txBody>
      </p:sp>
      <p:sp>
        <p:nvSpPr>
          <p:cNvPr id="40" name="文本占位符 15"/>
          <p:cNvSpPr>
            <a:spLocks noGrp="1"/>
          </p:cNvSpPr>
          <p:nvPr>
            <p:ph type="body" sz="quarter" idx="23"/>
          </p:nvPr>
        </p:nvSpPr>
        <p:spPr bwMode="gray">
          <a:xfrm>
            <a:off x="6093619" y="3767852"/>
            <a:ext cx="3023155" cy="468052"/>
          </a:xfrm>
        </p:spPr>
        <p:txBody>
          <a:bodyPr/>
          <a:lstStyle/>
          <a:p>
            <a:pPr fontAlgn="ctr"/>
            <a:endParaRPr lang="en-US" altLang="zh-CN" dirty="0">
              <a:latin typeface="Huawei Sans" panose="020C0503030203020204" pitchFamily="34" charset="0"/>
            </a:endParaRPr>
          </a:p>
        </p:txBody>
      </p:sp>
      <p:sp>
        <p:nvSpPr>
          <p:cNvPr id="41" name="文本占位符 16"/>
          <p:cNvSpPr>
            <a:spLocks noGrp="1"/>
          </p:cNvSpPr>
          <p:nvPr>
            <p:ph type="body" sz="quarter" idx="24"/>
          </p:nvPr>
        </p:nvSpPr>
        <p:spPr bwMode="gray">
          <a:xfrm>
            <a:off x="9116775" y="3731848"/>
            <a:ext cx="2084625" cy="504056"/>
          </a:xfrm>
        </p:spPr>
        <p:txBody>
          <a:bodyPr/>
          <a:lstStyle/>
          <a:p>
            <a:endParaRPr lang="en-US" altLang="zh-CN" dirty="0">
              <a:latin typeface="Huawei Sans" panose="020C0503030203020204" pitchFamily="34" charset="0"/>
            </a:endParaRPr>
          </a:p>
        </p:txBody>
      </p:sp>
      <p:sp>
        <p:nvSpPr>
          <p:cNvPr id="42" name="文本占位符 17"/>
          <p:cNvSpPr>
            <a:spLocks noGrp="1"/>
          </p:cNvSpPr>
          <p:nvPr>
            <p:ph type="body" sz="quarter" idx="25"/>
          </p:nvPr>
        </p:nvSpPr>
        <p:spPr bwMode="gray">
          <a:xfrm>
            <a:off x="1007042" y="4235904"/>
            <a:ext cx="3119128" cy="468052"/>
          </a:xfrm>
        </p:spPr>
        <p:txBody>
          <a:bodyPr/>
          <a:lstStyle/>
          <a:p>
            <a:pPr fontAlgn="ctr"/>
            <a:endParaRPr lang="en-US" altLang="zh-CN" dirty="0">
              <a:latin typeface="Huawei Sans" panose="020C0503030203020204" pitchFamily="34" charset="0"/>
            </a:endParaRPr>
          </a:p>
        </p:txBody>
      </p:sp>
      <p:sp>
        <p:nvSpPr>
          <p:cNvPr id="43" name="文本占位符 18"/>
          <p:cNvSpPr>
            <a:spLocks noGrp="1"/>
          </p:cNvSpPr>
          <p:nvPr>
            <p:ph type="body" sz="quarter" idx="26"/>
          </p:nvPr>
        </p:nvSpPr>
        <p:spPr bwMode="gray">
          <a:xfrm>
            <a:off x="4126170" y="4235904"/>
            <a:ext cx="1967450" cy="468052"/>
          </a:xfrm>
        </p:spPr>
        <p:txBody>
          <a:bodyPr/>
          <a:lstStyle/>
          <a:p>
            <a:endParaRPr lang="en-US" altLang="zh-CN" dirty="0">
              <a:latin typeface="Huawei Sans" panose="020C0503030203020204" pitchFamily="34" charset="0"/>
            </a:endParaRPr>
          </a:p>
        </p:txBody>
      </p:sp>
      <p:sp>
        <p:nvSpPr>
          <p:cNvPr id="44" name="文本占位符 19"/>
          <p:cNvSpPr>
            <a:spLocks noGrp="1"/>
          </p:cNvSpPr>
          <p:nvPr>
            <p:ph type="body" sz="quarter" idx="27"/>
          </p:nvPr>
        </p:nvSpPr>
        <p:spPr bwMode="gray">
          <a:xfrm>
            <a:off x="6093619" y="4235904"/>
            <a:ext cx="3023155" cy="468052"/>
          </a:xfrm>
        </p:spPr>
        <p:txBody>
          <a:bodyPr/>
          <a:lstStyle/>
          <a:p>
            <a:pPr fontAlgn="ctr"/>
            <a:endParaRPr lang="en-US" altLang="zh-CN" dirty="0">
              <a:latin typeface="Huawei Sans" panose="020C0503030203020204" pitchFamily="34" charset="0"/>
            </a:endParaRPr>
          </a:p>
        </p:txBody>
      </p:sp>
      <p:sp>
        <p:nvSpPr>
          <p:cNvPr id="45" name="文本占位符 20"/>
          <p:cNvSpPr>
            <a:spLocks noGrp="1"/>
          </p:cNvSpPr>
          <p:nvPr>
            <p:ph type="body" sz="quarter" idx="28"/>
          </p:nvPr>
        </p:nvSpPr>
        <p:spPr bwMode="gray">
          <a:xfrm>
            <a:off x="9116775" y="4235904"/>
            <a:ext cx="2056050" cy="468052"/>
          </a:xfrm>
        </p:spPr>
        <p:txBody>
          <a:bodyPr/>
          <a:lstStyle/>
          <a:p>
            <a:endParaRPr lang="en-US" altLang="zh-CN" dirty="0">
              <a:latin typeface="Huawei Sans" panose="020C0503030203020204" pitchFamily="34" charset="0"/>
            </a:endParaRPr>
          </a:p>
        </p:txBody>
      </p:sp>
      <p:sp>
        <p:nvSpPr>
          <p:cNvPr id="46" name="文本占位符 21"/>
          <p:cNvSpPr>
            <a:spLocks noGrp="1"/>
          </p:cNvSpPr>
          <p:nvPr>
            <p:ph type="body" sz="quarter" idx="29"/>
          </p:nvPr>
        </p:nvSpPr>
        <p:spPr bwMode="gray">
          <a:xfrm>
            <a:off x="1007042" y="4775964"/>
            <a:ext cx="3119128" cy="468052"/>
          </a:xfrm>
        </p:spPr>
        <p:txBody>
          <a:bodyPr/>
          <a:lstStyle/>
          <a:p>
            <a:pPr fontAlgn="ctr"/>
            <a:endParaRPr lang="en-US" altLang="zh-CN" dirty="0">
              <a:latin typeface="Huawei Sans" panose="020C0503030203020204" pitchFamily="34" charset="0"/>
            </a:endParaRPr>
          </a:p>
        </p:txBody>
      </p:sp>
      <p:sp>
        <p:nvSpPr>
          <p:cNvPr id="47" name="文本占位符 22"/>
          <p:cNvSpPr>
            <a:spLocks noGrp="1"/>
          </p:cNvSpPr>
          <p:nvPr>
            <p:ph type="body" sz="quarter" idx="30"/>
          </p:nvPr>
        </p:nvSpPr>
        <p:spPr bwMode="gray">
          <a:xfrm>
            <a:off x="4126170" y="4775964"/>
            <a:ext cx="1967450" cy="468052"/>
          </a:xfrm>
        </p:spPr>
        <p:txBody>
          <a:bodyPr/>
          <a:lstStyle/>
          <a:p>
            <a:endParaRPr lang="en-US" altLang="zh-CN" dirty="0">
              <a:latin typeface="Huawei Sans" panose="020C0503030203020204" pitchFamily="34" charset="0"/>
            </a:endParaRPr>
          </a:p>
        </p:txBody>
      </p:sp>
      <p:sp>
        <p:nvSpPr>
          <p:cNvPr id="48" name="文本占位符 23"/>
          <p:cNvSpPr>
            <a:spLocks noGrp="1"/>
          </p:cNvSpPr>
          <p:nvPr>
            <p:ph type="body" sz="quarter" idx="31"/>
          </p:nvPr>
        </p:nvSpPr>
        <p:spPr bwMode="gray">
          <a:xfrm>
            <a:off x="6093619" y="4775964"/>
            <a:ext cx="3023155" cy="468052"/>
          </a:xfrm>
        </p:spPr>
        <p:txBody>
          <a:bodyPr/>
          <a:lstStyle/>
          <a:p>
            <a:pPr fontAlgn="ctr"/>
            <a:endParaRPr lang="en-US" altLang="zh-CN" dirty="0">
              <a:latin typeface="Huawei Sans" panose="020C0503030203020204" pitchFamily="34" charset="0"/>
            </a:endParaRPr>
          </a:p>
        </p:txBody>
      </p:sp>
      <p:sp>
        <p:nvSpPr>
          <p:cNvPr id="49" name="文本占位符 24"/>
          <p:cNvSpPr>
            <a:spLocks noGrp="1"/>
          </p:cNvSpPr>
          <p:nvPr>
            <p:ph type="body" sz="quarter" idx="32"/>
          </p:nvPr>
        </p:nvSpPr>
        <p:spPr bwMode="gray">
          <a:xfrm>
            <a:off x="9116775" y="4775964"/>
            <a:ext cx="2084625" cy="468052"/>
          </a:xfrm>
        </p:spPr>
        <p:txBody>
          <a:bodyPr/>
          <a:lstStyle/>
          <a:p>
            <a:endParaRPr lang="en-US" altLang="zh-CN" dirty="0">
              <a:latin typeface="Huawei Sans" panose="020C0503030203020204" pitchFamily="34" charset="0"/>
            </a:endParaRPr>
          </a:p>
        </p:txBody>
      </p:sp>
      <p:sp>
        <p:nvSpPr>
          <p:cNvPr id="50" name="文本占位符 25"/>
          <p:cNvSpPr>
            <a:spLocks noGrp="1"/>
          </p:cNvSpPr>
          <p:nvPr>
            <p:ph type="body" sz="quarter" idx="33"/>
          </p:nvPr>
        </p:nvSpPr>
        <p:spPr bwMode="gray">
          <a:xfrm>
            <a:off x="1007042" y="5244016"/>
            <a:ext cx="3119128" cy="468052"/>
          </a:xfrm>
        </p:spPr>
        <p:txBody>
          <a:bodyPr/>
          <a:lstStyle/>
          <a:p>
            <a:pPr fontAlgn="ctr"/>
            <a:endParaRPr lang="en-US" altLang="zh-CN" dirty="0">
              <a:latin typeface="Huawei Sans" panose="020C0503030203020204" pitchFamily="34" charset="0"/>
            </a:endParaRPr>
          </a:p>
        </p:txBody>
      </p:sp>
      <p:sp>
        <p:nvSpPr>
          <p:cNvPr id="51" name="文本占位符 26"/>
          <p:cNvSpPr>
            <a:spLocks noGrp="1"/>
          </p:cNvSpPr>
          <p:nvPr>
            <p:ph type="body" sz="quarter" idx="34"/>
          </p:nvPr>
        </p:nvSpPr>
        <p:spPr bwMode="gray">
          <a:xfrm>
            <a:off x="4126170" y="5244016"/>
            <a:ext cx="1967450" cy="468052"/>
          </a:xfrm>
        </p:spPr>
        <p:txBody>
          <a:bodyPr/>
          <a:lstStyle/>
          <a:p>
            <a:endParaRPr lang="en-US" altLang="zh-CN" dirty="0">
              <a:latin typeface="Huawei Sans" panose="020C0503030203020204" pitchFamily="34" charset="0"/>
            </a:endParaRPr>
          </a:p>
        </p:txBody>
      </p:sp>
      <p:sp>
        <p:nvSpPr>
          <p:cNvPr id="52" name="文本占位符 27"/>
          <p:cNvSpPr>
            <a:spLocks noGrp="1"/>
          </p:cNvSpPr>
          <p:nvPr>
            <p:ph type="body" sz="quarter" idx="35"/>
          </p:nvPr>
        </p:nvSpPr>
        <p:spPr bwMode="gray">
          <a:xfrm>
            <a:off x="6093619" y="5244016"/>
            <a:ext cx="3023155" cy="468052"/>
          </a:xfrm>
        </p:spPr>
        <p:txBody>
          <a:bodyPr/>
          <a:lstStyle/>
          <a:p>
            <a:pPr fontAlgn="ctr"/>
            <a:endParaRPr lang="en-US" altLang="zh-CN" dirty="0">
              <a:latin typeface="Huawei Sans" panose="020C0503030203020204" pitchFamily="34" charset="0"/>
            </a:endParaRPr>
          </a:p>
        </p:txBody>
      </p:sp>
      <p:sp>
        <p:nvSpPr>
          <p:cNvPr id="53" name="文本占位符 28"/>
          <p:cNvSpPr>
            <a:spLocks noGrp="1"/>
          </p:cNvSpPr>
          <p:nvPr>
            <p:ph type="body" sz="quarter" idx="36"/>
          </p:nvPr>
        </p:nvSpPr>
        <p:spPr bwMode="gray">
          <a:xfrm>
            <a:off x="9116775" y="5244016"/>
            <a:ext cx="2084625" cy="468052"/>
          </a:xfrm>
        </p:spPr>
        <p:txBody>
          <a:bodyPr/>
          <a:lstStyle/>
          <a:p>
            <a:endParaRPr lang="en-US" altLang="zh-CN" dirty="0">
              <a:latin typeface="Huawei Sans" panose="020C0503030203020204" pitchFamily="34" charset="0"/>
            </a:endParaRPr>
          </a:p>
        </p:txBody>
      </p:sp>
    </p:spTree>
    <p:extLst>
      <p:ext uri="{BB962C8B-B14F-4D97-AF65-F5344CB8AC3E}">
        <p14:creationId xmlns:p14="http://schemas.microsoft.com/office/powerpoint/2010/main" val="36224622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FA9345E-1E02-4DBA-843E-842668ED32AE}"/>
              </a:ext>
            </a:extLst>
          </p:cNvPr>
          <p:cNvSpPr>
            <a:spLocks noGrp="1"/>
          </p:cNvSpPr>
          <p:nvPr>
            <p:ph type="title"/>
          </p:nvPr>
        </p:nvSpPr>
        <p:spPr/>
        <p:txBody>
          <a:bodyPr/>
          <a:lstStyle/>
          <a:p>
            <a:endParaRPr lang="en-US"/>
          </a:p>
        </p:txBody>
      </p:sp>
      <p:sp>
        <p:nvSpPr>
          <p:cNvPr id="14" name="Text Placeholder 13">
            <a:extLst>
              <a:ext uri="{FF2B5EF4-FFF2-40B4-BE49-F238E27FC236}">
                <a16:creationId xmlns:a16="http://schemas.microsoft.com/office/drawing/2014/main" id="{27E1DCDD-0C87-446E-A5A5-635D9EEAA7F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614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BFD Association</a:t>
            </a:r>
          </a:p>
        </p:txBody>
      </p:sp>
      <p:sp>
        <p:nvSpPr>
          <p:cNvPr id="3" name="文本占位符 2"/>
          <p:cNvSpPr>
            <a:spLocks noGrp="1"/>
          </p:cNvSpPr>
          <p:nvPr>
            <p:ph type="body" sz="quarter" idx="10"/>
          </p:nvPr>
        </p:nvSpPr>
        <p:spPr bwMode="gray"/>
        <p:txBody>
          <a:bodyPr/>
          <a:lstStyle/>
          <a:p>
            <a:pPr algn="l"/>
            <a:r>
              <a:rPr lang="en-US" sz="1800" dirty="0">
                <a:latin typeface="Huawei Sans" panose="020C0503030203020204" pitchFamily="34" charset="0"/>
              </a:rPr>
              <a:t>BFD association involves the monitoring module, track module, and application module.</a:t>
            </a:r>
          </a:p>
        </p:txBody>
      </p:sp>
      <p:sp>
        <p:nvSpPr>
          <p:cNvPr id="20" name="Line 7"/>
          <p:cNvSpPr>
            <a:spLocks noChangeShapeType="1"/>
          </p:cNvSpPr>
          <p:nvPr/>
        </p:nvSpPr>
        <p:spPr bwMode="gray">
          <a:xfrm flipH="1">
            <a:off x="7067550" y="3717032"/>
            <a:ext cx="1584734" cy="0"/>
          </a:xfrm>
          <a:prstGeom prst="line">
            <a:avLst/>
          </a:prstGeom>
          <a:noFill/>
          <a:ln w="38100" cap="rnd">
            <a:solidFill>
              <a:srgbClr val="EC7061"/>
            </a:solidFill>
            <a:prstDash val="sysDash"/>
            <a:round/>
            <a:headEnd/>
            <a:tailEnd type="stealth" w="med" len="med"/>
          </a:ln>
          <a:effectLst/>
        </p:spPr>
        <p:txBody>
          <a:bodyPr lIns="36000" tIns="36000" rIns="36000" bIns="36000" anchor="ctr" anchorCtr="0"/>
          <a:lstStyle/>
          <a:p>
            <a:pPr fontAlgn="ctr"/>
            <a:endParaRPr lang="en-US" altLang="zh-CN" sz="1600" dirty="0">
              <a:latin typeface="Huawei Sans" panose="020C0503030203020204" pitchFamily="34" charset="0"/>
            </a:endParaRPr>
          </a:p>
        </p:txBody>
      </p:sp>
      <p:sp>
        <p:nvSpPr>
          <p:cNvPr id="21" name="Line 11"/>
          <p:cNvSpPr>
            <a:spLocks noChangeShapeType="1"/>
          </p:cNvSpPr>
          <p:nvPr/>
        </p:nvSpPr>
        <p:spPr bwMode="gray">
          <a:xfrm flipH="1">
            <a:off x="3971764" y="3721794"/>
            <a:ext cx="1552736" cy="0"/>
          </a:xfrm>
          <a:prstGeom prst="line">
            <a:avLst/>
          </a:prstGeom>
          <a:noFill/>
          <a:ln w="38100" cap="rnd">
            <a:solidFill>
              <a:srgbClr val="EC7061"/>
            </a:solidFill>
            <a:prstDash val="sysDash"/>
            <a:round/>
            <a:headEnd/>
            <a:tailEnd type="stealth" w="med" len="med"/>
          </a:ln>
          <a:effectLst/>
        </p:spPr>
        <p:txBody>
          <a:bodyPr lIns="36000" tIns="36000" rIns="36000" bIns="36000" anchor="ctr" anchorCtr="0"/>
          <a:lstStyle/>
          <a:p>
            <a:pPr fontAlgn="ctr"/>
            <a:endParaRPr lang="en-US" altLang="zh-CN" sz="1600" dirty="0">
              <a:latin typeface="Huawei Sans" panose="020C0503030203020204" pitchFamily="34" charset="0"/>
            </a:endParaRPr>
          </a:p>
        </p:txBody>
      </p:sp>
      <p:sp>
        <p:nvSpPr>
          <p:cNvPr id="22" name="Line 12"/>
          <p:cNvSpPr>
            <a:spLocks noChangeShapeType="1"/>
          </p:cNvSpPr>
          <p:nvPr/>
        </p:nvSpPr>
        <p:spPr bwMode="gray">
          <a:xfrm flipH="1">
            <a:off x="2207568" y="2276872"/>
            <a:ext cx="0" cy="3151014"/>
          </a:xfrm>
          <a:prstGeom prst="line">
            <a:avLst/>
          </a:prstGeom>
          <a:noFill/>
          <a:ln w="38100" cap="rnd">
            <a:solidFill>
              <a:srgbClr val="EC7061"/>
            </a:solidFill>
            <a:prstDash val="sysDash"/>
            <a:round/>
            <a:headEnd/>
            <a:tailEnd type="stealth" w="med" len="med"/>
          </a:ln>
          <a:effectLst/>
        </p:spPr>
        <p:txBody>
          <a:bodyPr lIns="36000" tIns="36000" rIns="36000" bIns="36000" anchor="ctr" anchorCtr="0"/>
          <a:lstStyle/>
          <a:p>
            <a:pPr fontAlgn="ctr"/>
            <a:endParaRPr lang="en-US" altLang="zh-CN" sz="1600" dirty="0">
              <a:latin typeface="Huawei Sans" panose="020C0503030203020204" pitchFamily="34" charset="0"/>
            </a:endParaRPr>
          </a:p>
        </p:txBody>
      </p:sp>
      <p:grpSp>
        <p:nvGrpSpPr>
          <p:cNvPr id="10" name="组合 9"/>
          <p:cNvGrpSpPr/>
          <p:nvPr/>
        </p:nvGrpSpPr>
        <p:grpSpPr bwMode="gray">
          <a:xfrm>
            <a:off x="8760296" y="2276872"/>
            <a:ext cx="1332148" cy="3022152"/>
            <a:chOff x="8760296" y="2276872"/>
            <a:chExt cx="1332148" cy="3022152"/>
          </a:xfrm>
        </p:grpSpPr>
        <p:sp>
          <p:nvSpPr>
            <p:cNvPr id="4" name="矩形 3"/>
            <p:cNvSpPr/>
            <p:nvPr/>
          </p:nvSpPr>
          <p:spPr bwMode="gray">
            <a:xfrm>
              <a:off x="8760296" y="2276872"/>
              <a:ext cx="1332148" cy="3022152"/>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p:txBody>
        </p:sp>
        <p:sp>
          <p:nvSpPr>
            <p:cNvPr id="5" name="文本框 4"/>
            <p:cNvSpPr txBox="1"/>
            <p:nvPr/>
          </p:nvSpPr>
          <p:spPr bwMode="gray">
            <a:xfrm>
              <a:off x="8832304" y="2534801"/>
              <a:ext cx="1171898" cy="396000"/>
            </a:xfrm>
            <a:prstGeom prst="rect">
              <a:avLst/>
            </a:prstGeom>
            <a:solidFill>
              <a:srgbClr val="56C4D2"/>
            </a:solidFill>
            <a:ln w="12700" cap="flat" cmpd="sng" algn="ctr">
              <a:solidFill>
                <a:srgbClr val="1AABE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Monitoring module</a:t>
              </a:r>
            </a:p>
          </p:txBody>
        </p:sp>
        <p:sp>
          <p:nvSpPr>
            <p:cNvPr id="14" name="TextBox 25"/>
            <p:cNvSpPr txBox="1"/>
            <p:nvPr/>
          </p:nvSpPr>
          <p:spPr bwMode="gray">
            <a:xfrm>
              <a:off x="8904312" y="3563462"/>
              <a:ext cx="1080120" cy="575332"/>
            </a:xfrm>
            <a:prstGeom prst="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defPPr>
                <a:defRPr lang="en-US"/>
              </a:defPPr>
              <a:lvl1pPr algn="ctr">
                <a:lnSpc>
                  <a:spcPts val="2200"/>
                </a:lnSpc>
                <a:defRPr sz="1600">
                  <a:solidFill>
                    <a:schemeClr val="accent2"/>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lnSpc>
                  <a:spcPct val="100000"/>
                </a:lnSpc>
              </a:pPr>
              <a:r>
                <a:rPr lang="en-US" sz="1200" dirty="0">
                  <a:solidFill>
                    <a:srgbClr val="C7000B"/>
                  </a:solidFill>
                  <a:latin typeface="Huawei Sans" panose="020C0503030203020204" pitchFamily="34" charset="0"/>
                </a:rPr>
                <a:t>BFD</a:t>
              </a:r>
              <a:endParaRPr lang="en-US" altLang="zh-CN" sz="1200" dirty="0">
                <a:solidFill>
                  <a:srgbClr val="C7000B"/>
                </a:solidFill>
                <a:latin typeface="Huawei Sans" panose="020C0503030203020204" pitchFamily="34" charset="0"/>
              </a:endParaRPr>
            </a:p>
            <a:p>
              <a:pPr fontAlgn="ctr">
                <a:lnSpc>
                  <a:spcPct val="100000"/>
                </a:lnSpc>
              </a:pPr>
              <a:r>
                <a:rPr lang="en-US" sz="1200" dirty="0">
                  <a:solidFill>
                    <a:srgbClr val="C7000B"/>
                  </a:solidFill>
                  <a:latin typeface="Huawei Sans" panose="020C0503030203020204" pitchFamily="34" charset="0"/>
                </a:rPr>
                <a:t>module</a:t>
              </a:r>
            </a:p>
          </p:txBody>
        </p:sp>
      </p:grpSp>
      <p:grpSp>
        <p:nvGrpSpPr>
          <p:cNvPr id="11" name="组合 10"/>
          <p:cNvGrpSpPr/>
          <p:nvPr/>
        </p:nvGrpSpPr>
        <p:grpSpPr bwMode="gray">
          <a:xfrm>
            <a:off x="5655113" y="2276872"/>
            <a:ext cx="1332148" cy="3022152"/>
            <a:chOff x="5555940" y="2276872"/>
            <a:chExt cx="1332148" cy="3022152"/>
          </a:xfrm>
        </p:grpSpPr>
        <p:sp>
          <p:nvSpPr>
            <p:cNvPr id="15" name="矩形 14"/>
            <p:cNvSpPr/>
            <p:nvPr/>
          </p:nvSpPr>
          <p:spPr bwMode="gray">
            <a:xfrm>
              <a:off x="5555940" y="2276872"/>
              <a:ext cx="1332148" cy="3022152"/>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p:txBody>
        </p:sp>
        <p:sp>
          <p:nvSpPr>
            <p:cNvPr id="16" name="文本框 15"/>
            <p:cNvSpPr txBox="1"/>
            <p:nvPr/>
          </p:nvSpPr>
          <p:spPr bwMode="gray">
            <a:xfrm>
              <a:off x="5644628" y="3515892"/>
              <a:ext cx="1171898" cy="396000"/>
            </a:xfrm>
            <a:prstGeom prst="rect">
              <a:avLst/>
            </a:prstGeom>
            <a:solidFill>
              <a:srgbClr val="56C4D2"/>
            </a:solidFill>
            <a:ln w="12700" cap="flat" cmpd="sng" algn="ctr">
              <a:solidFill>
                <a:srgbClr val="1AABE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Track module</a:t>
              </a:r>
            </a:p>
          </p:txBody>
        </p:sp>
      </p:grpSp>
      <p:grpSp>
        <p:nvGrpSpPr>
          <p:cNvPr id="12" name="组合 11"/>
          <p:cNvGrpSpPr/>
          <p:nvPr/>
        </p:nvGrpSpPr>
        <p:grpSpPr bwMode="gray">
          <a:xfrm>
            <a:off x="2549929" y="2276872"/>
            <a:ext cx="1332148" cy="3022152"/>
            <a:chOff x="2549929" y="2276872"/>
            <a:chExt cx="1332148" cy="3022152"/>
          </a:xfrm>
        </p:grpSpPr>
        <p:sp>
          <p:nvSpPr>
            <p:cNvPr id="23" name="矩形 22"/>
            <p:cNvSpPr/>
            <p:nvPr/>
          </p:nvSpPr>
          <p:spPr bwMode="gray">
            <a:xfrm>
              <a:off x="2549929" y="2276872"/>
              <a:ext cx="1332148" cy="3022152"/>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endParaRPr>
            </a:p>
          </p:txBody>
        </p:sp>
        <p:sp>
          <p:nvSpPr>
            <p:cNvPr id="24" name="文本框 23"/>
            <p:cNvSpPr txBox="1"/>
            <p:nvPr/>
          </p:nvSpPr>
          <p:spPr bwMode="gray">
            <a:xfrm>
              <a:off x="2630054" y="2534801"/>
              <a:ext cx="1171898" cy="396000"/>
            </a:xfrm>
            <a:prstGeom prst="rect">
              <a:avLst/>
            </a:prstGeom>
            <a:solidFill>
              <a:srgbClr val="56C4D2"/>
            </a:solidFill>
            <a:ln w="12700" cap="flat" cmpd="sng" algn="ctr">
              <a:solidFill>
                <a:srgbClr val="1AABE2"/>
              </a:solid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Application module</a:t>
              </a:r>
            </a:p>
          </p:txBody>
        </p:sp>
        <p:sp>
          <p:nvSpPr>
            <p:cNvPr id="6" name="圆角矩形 5"/>
            <p:cNvSpPr/>
            <p:nvPr/>
          </p:nvSpPr>
          <p:spPr bwMode="gray">
            <a:xfrm>
              <a:off x="2658003" y="3068961"/>
              <a:ext cx="1116000" cy="396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fontAlgn="ctr"/>
              <a:r>
                <a:rPr lang="en-US" sz="1200" dirty="0">
                  <a:solidFill>
                    <a:srgbClr val="C7000B"/>
                  </a:solidFill>
                  <a:latin typeface="Huawei Sans" panose="020C0503030203020204" pitchFamily="34" charset="0"/>
                </a:rPr>
                <a:t>VRRP</a:t>
              </a:r>
              <a:endParaRPr lang="en-US" altLang="zh-CN" sz="1200" dirty="0">
                <a:solidFill>
                  <a:srgbClr val="C7000B"/>
                </a:solidFill>
                <a:latin typeface="Huawei Sans" panose="020C0503030203020204" pitchFamily="34" charset="0"/>
                <a:ea typeface="方正兰亭黑简体" panose="02000000000000000000" pitchFamily="2" charset="-122"/>
              </a:endParaRPr>
            </a:p>
          </p:txBody>
        </p:sp>
        <p:sp>
          <p:nvSpPr>
            <p:cNvPr id="25" name="圆角矩形 24"/>
            <p:cNvSpPr/>
            <p:nvPr/>
          </p:nvSpPr>
          <p:spPr bwMode="gray">
            <a:xfrm>
              <a:off x="2658003" y="3551090"/>
              <a:ext cx="1116000" cy="396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fontAlgn="ctr"/>
              <a:r>
                <a:rPr lang="en-US" sz="1200" dirty="0">
                  <a:solidFill>
                    <a:srgbClr val="C7000B"/>
                  </a:solidFill>
                  <a:latin typeface="Huawei Sans" panose="020C0503030203020204" pitchFamily="34" charset="0"/>
                </a:rPr>
                <a:t>Static routing</a:t>
              </a:r>
            </a:p>
          </p:txBody>
        </p:sp>
        <p:sp>
          <p:nvSpPr>
            <p:cNvPr id="28" name="圆角矩形 27"/>
            <p:cNvSpPr/>
            <p:nvPr/>
          </p:nvSpPr>
          <p:spPr bwMode="gray">
            <a:xfrm>
              <a:off x="2658003" y="4033219"/>
              <a:ext cx="1116000" cy="396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fontAlgn="ctr"/>
              <a:r>
                <a:rPr lang="en-US" sz="1200" dirty="0">
                  <a:solidFill>
                    <a:srgbClr val="C7000B"/>
                  </a:solidFill>
                  <a:latin typeface="Huawei Sans" panose="020C0503030203020204" pitchFamily="34" charset="0"/>
                </a:rPr>
                <a:t>Policy-based routing (PBR)</a:t>
              </a:r>
            </a:p>
          </p:txBody>
        </p:sp>
        <p:sp>
          <p:nvSpPr>
            <p:cNvPr id="29" name="圆角矩形 28"/>
            <p:cNvSpPr/>
            <p:nvPr/>
          </p:nvSpPr>
          <p:spPr bwMode="gray">
            <a:xfrm>
              <a:off x="2658003" y="4515347"/>
              <a:ext cx="1116000" cy="396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fontAlgn="ctr"/>
              <a:r>
                <a:rPr lang="en-US" sz="1200" dirty="0">
                  <a:solidFill>
                    <a:srgbClr val="C7000B"/>
                  </a:solidFill>
                  <a:latin typeface="Huawei Sans" panose="020C0503030203020204" pitchFamily="34" charset="0"/>
                </a:rPr>
                <a:t>Interface backup</a:t>
              </a:r>
            </a:p>
          </p:txBody>
        </p:sp>
      </p:grpSp>
      <p:grpSp>
        <p:nvGrpSpPr>
          <p:cNvPr id="44"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45"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46"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47"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79399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Left)">
                                      <p:cBhvr>
                                        <p:cTn id="1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934A-664C-4EAA-A326-7D19C5E7FF7C}"/>
              </a:ext>
            </a:extLst>
          </p:cNvPr>
          <p:cNvSpPr>
            <a:spLocks noGrp="1"/>
          </p:cNvSpPr>
          <p:nvPr>
            <p:ph type="title"/>
          </p:nvPr>
        </p:nvSpPr>
        <p:spPr bwMode="gray"/>
        <p:txBody>
          <a:bodyPr/>
          <a:lstStyle/>
          <a:p>
            <a:pPr fontAlgn="ctr"/>
            <a:r>
              <a:rPr lang="en-US" dirty="0">
                <a:latin typeface="Huawei Sans" panose="020C0503030203020204" pitchFamily="34" charset="0"/>
              </a:rPr>
              <a:t>BFD Configuration</a:t>
            </a:r>
          </a:p>
        </p:txBody>
      </p:sp>
      <p:sp>
        <p:nvSpPr>
          <p:cNvPr id="27" name="Text Placeholder 2">
            <a:extLst>
              <a:ext uri="{FF2B5EF4-FFF2-40B4-BE49-F238E27FC236}">
                <a16:creationId xmlns:a16="http://schemas.microsoft.com/office/drawing/2014/main" id="{3F5D1A8A-9AA9-415C-8875-571AE2C8614B}"/>
              </a:ext>
            </a:extLst>
          </p:cNvPr>
          <p:cNvSpPr>
            <a:spLocks noGrp="1"/>
          </p:cNvSpPr>
          <p:nvPr>
            <p:ph type="body" sz="quarter" idx="10"/>
          </p:nvPr>
        </p:nvSpPr>
        <p:spPr bwMode="gray">
          <a:xfrm>
            <a:off x="5999586" y="1052514"/>
            <a:ext cx="5749501" cy="4875042"/>
          </a:xfrm>
        </p:spPr>
        <p:txBody>
          <a:bodyPr/>
          <a:lstStyle/>
          <a:p>
            <a:pPr algn="l"/>
            <a:r>
              <a:rPr lang="en-US" sz="1600" dirty="0">
                <a:latin typeface="Huawei Sans" panose="020C0503030203020204" pitchFamily="34" charset="0"/>
              </a:rPr>
              <a:t>C</a:t>
            </a:r>
            <a:r>
              <a:rPr lang="en-US" altLang="zh-CN" sz="1600" dirty="0">
                <a:latin typeface="Huawei Sans" panose="020C0503030203020204" pitchFamily="34" charset="0"/>
              </a:rPr>
              <a:t>onfigure</a:t>
            </a:r>
            <a:r>
              <a:rPr lang="en-US" sz="1600" dirty="0">
                <a:latin typeface="Huawei Sans" panose="020C0503030203020204" pitchFamily="34" charset="0"/>
              </a:rPr>
              <a:t> BFD.</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p:txBody>
      </p:sp>
      <p:sp>
        <p:nvSpPr>
          <p:cNvPr id="17" name="文本框 30">
            <a:extLst>
              <a:ext uri="{FF2B5EF4-FFF2-40B4-BE49-F238E27FC236}">
                <a16:creationId xmlns:a16="http://schemas.microsoft.com/office/drawing/2014/main" id="{C01FDEC0-3569-4651-8FF8-837AB3510DD2}"/>
              </a:ext>
            </a:extLst>
          </p:cNvPr>
          <p:cNvSpPr txBox="1"/>
          <p:nvPr/>
        </p:nvSpPr>
        <p:spPr bwMode="gray">
          <a:xfrm>
            <a:off x="6102311" y="1536522"/>
            <a:ext cx="5607148" cy="2677656"/>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//Enable BFD globally.</a:t>
            </a:r>
            <a:endParaRPr lang="en-US" altLang="zh-CN" dirty="0">
              <a:solidFill>
                <a:schemeClr val="tx1"/>
              </a:solidFill>
              <a:latin typeface="Huawei Sans" panose="020C0503030203020204" pitchFamily="34" charset="0"/>
            </a:endParaRP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[session-name]</a:t>
            </a:r>
            <a:r>
              <a:rPr lang="en-US" b="1" dirty="0">
                <a:solidFill>
                  <a:schemeClr val="tx1"/>
                </a:solidFill>
                <a:latin typeface="Huawei Sans" panose="020C0503030203020204" pitchFamily="34" charset="0"/>
              </a:rPr>
              <a:t> bind peer-</a:t>
            </a:r>
            <a:r>
              <a:rPr lang="en-US" b="1" dirty="0" err="1">
                <a:solidFill>
                  <a:schemeClr val="tx1"/>
                </a:solidFill>
                <a:latin typeface="Huawei Sans" panose="020C0503030203020204" pitchFamily="34" charset="0"/>
              </a:rPr>
              <a:t>ip</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           //Create a BFD session and specify the peer device with which the BFD session needs to be established.</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discriminator local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discr</a:t>
            </a:r>
            <a:r>
              <a:rPr lang="en-US" dirty="0">
                <a:solidFill>
                  <a:schemeClr val="tx1"/>
                </a:solidFill>
                <a:latin typeface="Huawei Sans" panose="020C0503030203020204" pitchFamily="34" charset="0"/>
              </a:rPr>
              <a:t>-value]        //Set the local discriminator of the BFD session. The value must be the same as the value of discriminator remote on the peer device.</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discriminator remote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discr</a:t>
            </a:r>
            <a:r>
              <a:rPr lang="en-US" dirty="0">
                <a:solidFill>
                  <a:schemeClr val="tx1"/>
                </a:solidFill>
                <a:latin typeface="Huawei Sans" panose="020C0503030203020204" pitchFamily="34" charset="0"/>
              </a:rPr>
              <a:t>-value]        //Set the remote discriminator of the BFD session. The value must be the same as the value of discriminator local on the peer device.</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commit        </a:t>
            </a:r>
            <a:r>
              <a:rPr lang="en-US" dirty="0">
                <a:solidFill>
                  <a:schemeClr val="tx1"/>
                </a:solidFill>
                <a:latin typeface="Huawei Sans" panose="020C0503030203020204" pitchFamily="34" charset="0"/>
              </a:rPr>
              <a:t>//Commit the configuration.</a:t>
            </a:r>
            <a:endParaRPr lang="en-US" altLang="zh-CN" dirty="0">
              <a:solidFill>
                <a:schemeClr val="tx1"/>
              </a:solidFill>
              <a:latin typeface="Huawei Sans" panose="020C0503030203020204" pitchFamily="34" charset="0"/>
            </a:endParaRPr>
          </a:p>
        </p:txBody>
      </p:sp>
      <p:grpSp>
        <p:nvGrpSpPr>
          <p:cNvPr id="22" name="Group 21">
            <a:extLst>
              <a:ext uri="{FF2B5EF4-FFF2-40B4-BE49-F238E27FC236}">
                <a16:creationId xmlns:a16="http://schemas.microsoft.com/office/drawing/2014/main" id="{24C5C938-096D-45D8-9839-370B4DCE0AA2}"/>
              </a:ext>
            </a:extLst>
          </p:cNvPr>
          <p:cNvGrpSpPr/>
          <p:nvPr/>
        </p:nvGrpSpPr>
        <p:grpSpPr bwMode="gray">
          <a:xfrm>
            <a:off x="779936" y="1307428"/>
            <a:ext cx="5004556" cy="762208"/>
            <a:chOff x="6418854" y="1635069"/>
            <a:chExt cx="5004556" cy="762208"/>
          </a:xfrm>
        </p:grpSpPr>
        <p:pic>
          <p:nvPicPr>
            <p:cNvPr id="5" name="Picture 12" descr="E:\2016.01\1.12 扁平化图标\蓝色\AR-蓝色最新-40.png">
              <a:extLst>
                <a:ext uri="{FF2B5EF4-FFF2-40B4-BE49-F238E27FC236}">
                  <a16:creationId xmlns:a16="http://schemas.microsoft.com/office/drawing/2014/main" id="{59C05F90-FD45-4534-B049-1394C51042C0}"/>
                </a:ext>
              </a:extLst>
            </p:cNvPr>
            <p:cNvPicPr>
              <a:picLocks noChangeAspect="1" noChangeArrowheads="1"/>
            </p:cNvPicPr>
            <p:nvPr/>
          </p:nvPicPr>
          <p:blipFill>
            <a:blip r:embed="rId3" cstate="print"/>
            <a:srcRect/>
            <a:stretch>
              <a:fillRect/>
            </a:stretch>
          </p:blipFill>
          <p:spPr bwMode="gray">
            <a:xfrm>
              <a:off x="6418854" y="2037237"/>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DB95ADEA-C758-441B-84C2-9F93DF5EF895}"/>
                </a:ext>
              </a:extLst>
            </p:cNvPr>
            <p:cNvPicPr>
              <a:picLocks noChangeAspect="1" noChangeArrowheads="1"/>
            </p:cNvPicPr>
            <p:nvPr/>
          </p:nvPicPr>
          <p:blipFill>
            <a:blip r:embed="rId3" cstate="print"/>
            <a:srcRect/>
            <a:stretch>
              <a:fillRect/>
            </a:stretch>
          </p:blipFill>
          <p:spPr bwMode="gray">
            <a:xfrm>
              <a:off x="10983361" y="2037237"/>
              <a:ext cx="440049" cy="360040"/>
            </a:xfrm>
            <a:prstGeom prst="rect">
              <a:avLst/>
            </a:prstGeom>
            <a:noFill/>
          </p:spPr>
        </p:pic>
        <p:sp>
          <p:nvSpPr>
            <p:cNvPr id="7" name="Freeform 159">
              <a:extLst>
                <a:ext uri="{FF2B5EF4-FFF2-40B4-BE49-F238E27FC236}">
                  <a16:creationId xmlns:a16="http://schemas.microsoft.com/office/drawing/2014/main" id="{E015B97C-FB33-442C-B47C-D28C993E55A9}"/>
                </a:ext>
              </a:extLst>
            </p:cNvPr>
            <p:cNvSpPr/>
            <p:nvPr/>
          </p:nvSpPr>
          <p:spPr bwMode="gray">
            <a:xfrm flipH="1">
              <a:off x="8357818" y="187695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C9C27B31-8560-4D7D-A8E1-E73EE5681492}"/>
                </a:ext>
              </a:extLst>
            </p:cNvPr>
            <p:cNvCxnSpPr>
              <a:cxnSpLocks/>
              <a:stCxn id="5" idx="3"/>
              <a:endCxn id="7" idx="21"/>
            </p:cNvCxnSpPr>
            <p:nvPr/>
          </p:nvCxnSpPr>
          <p:spPr bwMode="gray">
            <a:xfrm flipV="1">
              <a:off x="6858903" y="2210262"/>
              <a:ext cx="1498915" cy="699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AEB0A6-B531-4898-8A67-F8CF48A4F899}"/>
                </a:ext>
              </a:extLst>
            </p:cNvPr>
            <p:cNvCxnSpPr>
              <a:cxnSpLocks/>
              <a:stCxn id="6" idx="1"/>
              <a:endCxn id="7" idx="8"/>
            </p:cNvCxnSpPr>
            <p:nvPr/>
          </p:nvCxnSpPr>
          <p:spPr bwMode="gray">
            <a:xfrm flipH="1" flipV="1">
              <a:off x="9267300" y="2201609"/>
              <a:ext cx="1716061" cy="156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11F2436D-89F3-414E-9E6E-92A435DA782E}"/>
                </a:ext>
              </a:extLst>
            </p:cNvPr>
            <p:cNvSpPr/>
            <p:nvPr/>
          </p:nvSpPr>
          <p:spPr bwMode="gray">
            <a:xfrm>
              <a:off x="6967594" y="1639396"/>
              <a:ext cx="1089976"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100" dirty="0">
                  <a:solidFill>
                    <a:schemeClr val="tx1"/>
                  </a:solidFill>
                  <a:latin typeface="Huawei Sans" panose="020C0503030203020204" pitchFamily="34" charset="0"/>
                </a:rPr>
                <a:t>BFD detection</a:t>
              </a:r>
            </a:p>
          </p:txBody>
        </p:sp>
        <p:sp>
          <p:nvSpPr>
            <p:cNvPr id="19" name="Arrow: Right 18">
              <a:extLst>
                <a:ext uri="{FF2B5EF4-FFF2-40B4-BE49-F238E27FC236}">
                  <a16:creationId xmlns:a16="http://schemas.microsoft.com/office/drawing/2014/main" id="{589DA52C-1BD1-45BF-9D09-90E4AC869E1D}"/>
                </a:ext>
              </a:extLst>
            </p:cNvPr>
            <p:cNvSpPr/>
            <p:nvPr/>
          </p:nvSpPr>
          <p:spPr bwMode="gray">
            <a:xfrm flipH="1">
              <a:off x="9835935" y="1635069"/>
              <a:ext cx="1089976"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100" dirty="0">
                  <a:solidFill>
                    <a:schemeClr val="tx1"/>
                  </a:solidFill>
                  <a:latin typeface="Huawei Sans" panose="020C0503030203020204" pitchFamily="34" charset="0"/>
                </a:rPr>
                <a:t>BFD detection</a:t>
              </a:r>
            </a:p>
          </p:txBody>
        </p:sp>
      </p:grpSp>
      <p:sp>
        <p:nvSpPr>
          <p:cNvPr id="20" name="文本框 30">
            <a:extLst>
              <a:ext uri="{FF2B5EF4-FFF2-40B4-BE49-F238E27FC236}">
                <a16:creationId xmlns:a16="http://schemas.microsoft.com/office/drawing/2014/main" id="{7A28B758-E3A3-4730-9804-EB156449AEB8}"/>
              </a:ext>
            </a:extLst>
          </p:cNvPr>
          <p:cNvSpPr txBox="1"/>
          <p:nvPr/>
        </p:nvSpPr>
        <p:spPr bwMode="gray">
          <a:xfrm>
            <a:off x="6102311" y="4865723"/>
            <a:ext cx="5607148" cy="954107"/>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ip</a:t>
            </a:r>
            <a:r>
              <a:rPr lang="en-US" b="1" dirty="0">
                <a:solidFill>
                  <a:schemeClr val="tx1"/>
                </a:solidFill>
                <a:latin typeface="Huawei Sans" panose="020C0503030203020204" pitchFamily="34" charset="0"/>
              </a:rPr>
              <a:t> route-static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 [mask-length] [next-hop] </a:t>
            </a:r>
            <a:r>
              <a:rPr lang="en-US" b="1" dirty="0">
                <a:solidFill>
                  <a:schemeClr val="tx1"/>
                </a:solidFill>
                <a:latin typeface="Huawei Sans" panose="020C0503030203020204" pitchFamily="34" charset="0"/>
              </a:rPr>
              <a:t>track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-session </a:t>
            </a:r>
            <a:r>
              <a:rPr lang="en-US" dirty="0">
                <a:solidFill>
                  <a:schemeClr val="tx1"/>
                </a:solidFill>
                <a:latin typeface="Huawei Sans" panose="020C0503030203020204" pitchFamily="34" charset="0"/>
              </a:rPr>
              <a:t>[session-name]        //Associate the BFD session with a static route.</a:t>
            </a:r>
            <a:endParaRPr lang="en-US" altLang="zh-CN" dirty="0">
              <a:solidFill>
                <a:schemeClr val="tx1"/>
              </a:solidFill>
              <a:latin typeface="Huawei Sans" panose="020C0503030203020204" pitchFamily="34" charset="0"/>
            </a:endParaRPr>
          </a:p>
        </p:txBody>
      </p:sp>
      <p:sp>
        <p:nvSpPr>
          <p:cNvPr id="21" name="Text Placeholder 2">
            <a:extLst>
              <a:ext uri="{FF2B5EF4-FFF2-40B4-BE49-F238E27FC236}">
                <a16:creationId xmlns:a16="http://schemas.microsoft.com/office/drawing/2014/main" id="{BF75C4E1-D4EA-4CBE-A65D-633BC6431542}"/>
              </a:ext>
            </a:extLst>
          </p:cNvPr>
          <p:cNvSpPr txBox="1">
            <a:spLocks/>
          </p:cNvSpPr>
          <p:nvPr/>
        </p:nvSpPr>
        <p:spPr bwMode="gray">
          <a:xfrm>
            <a:off x="455613" y="2385274"/>
            <a:ext cx="5406708" cy="268493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Enable BFD on devices at both ends.</a:t>
            </a:r>
          </a:p>
          <a:p>
            <a:pPr marL="608400" lvl="1" indent="-284400" fontAlgn="ctr">
              <a:spcAft>
                <a:spcPts val="0"/>
              </a:spcAft>
            </a:pPr>
            <a:r>
              <a:rPr lang="en-US" sz="1400" dirty="0">
                <a:latin typeface="Huawei Sans" panose="020C0503030203020204" pitchFamily="34" charset="0"/>
              </a:rPr>
              <a:t>Specify the IP addresses of devices at both ends to establish a BFD session.</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matching local and remote discriminators on both ends to determine the BFD session.</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Commit the configuration and start the BFD session.</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Associate the BFD session with protocols as required. BFD sessions can be associated with a variety of protocols.</a:t>
            </a:r>
          </a:p>
        </p:txBody>
      </p:sp>
      <p:sp>
        <p:nvSpPr>
          <p:cNvPr id="12" name="矩形 11"/>
          <p:cNvSpPr/>
          <p:nvPr/>
        </p:nvSpPr>
        <p:spPr bwMode="gray">
          <a:xfrm>
            <a:off x="5999586" y="4358347"/>
            <a:ext cx="4935062" cy="48013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marL="302279" indent="-302279" defTabSz="914034" fontAlgn="ctr">
              <a:lnSpc>
                <a:spcPct val="140000"/>
              </a:lnSpc>
              <a:spcBef>
                <a:spcPts val="792"/>
              </a:spcBef>
              <a:buSzPct val="50000"/>
              <a:buFont typeface="Wingdings" panose="05000000000000000000" pitchFamily="2" charset="2"/>
              <a:buChar char="l"/>
            </a:pPr>
            <a:r>
              <a:rPr lang="en-US" sz="1600" dirty="0">
                <a:latin typeface="Huawei Sans" panose="020C0503030203020204" pitchFamily="34" charset="0"/>
              </a:rPr>
              <a:t>Associate BFD with static routes.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0"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41"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42"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43"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31273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421E-33E5-4831-94D1-DA8FB6B48F4C}"/>
              </a:ext>
            </a:extLst>
          </p:cNvPr>
          <p:cNvSpPr>
            <a:spLocks noGrp="1"/>
          </p:cNvSpPr>
          <p:nvPr>
            <p:ph type="title"/>
          </p:nvPr>
        </p:nvSpPr>
        <p:spPr bwMode="gray"/>
        <p:txBody>
          <a:bodyPr/>
          <a:lstStyle/>
          <a:p>
            <a:pPr fontAlgn="ctr"/>
            <a:r>
              <a:rPr lang="en-US" dirty="0">
                <a:latin typeface="Huawei Sans" panose="020C0503030203020204" pitchFamily="34" charset="0"/>
              </a:rPr>
              <a:t>Verifying the BFD Configuration</a:t>
            </a:r>
          </a:p>
        </p:txBody>
      </p:sp>
      <p:sp>
        <p:nvSpPr>
          <p:cNvPr id="3" name="Text Placeholder 2">
            <a:extLst>
              <a:ext uri="{FF2B5EF4-FFF2-40B4-BE49-F238E27FC236}">
                <a16:creationId xmlns:a16="http://schemas.microsoft.com/office/drawing/2014/main" id="{0CCE8285-CEFE-4667-B281-0E0C53030CDD}"/>
              </a:ext>
            </a:extLst>
          </p:cNvPr>
          <p:cNvSpPr>
            <a:spLocks noGrp="1"/>
          </p:cNvSpPr>
          <p:nvPr>
            <p:ph type="body" sz="quarter" idx="10"/>
          </p:nvPr>
        </p:nvSpPr>
        <p:spPr bwMode="gray"/>
        <p:txBody>
          <a:bodyPr/>
          <a:lstStyle/>
          <a:p>
            <a:pPr algn="l"/>
            <a:r>
              <a:rPr lang="en-US" sz="1800" dirty="0">
                <a:latin typeface="Huawei Sans" panose="020C0503030203020204" pitchFamily="34" charset="0"/>
              </a:rPr>
              <a:t>After BFD is configured, check information about the configured BFD session.</a:t>
            </a:r>
          </a:p>
        </p:txBody>
      </p:sp>
      <p:sp>
        <p:nvSpPr>
          <p:cNvPr id="4" name="文本框 30">
            <a:extLst>
              <a:ext uri="{FF2B5EF4-FFF2-40B4-BE49-F238E27FC236}">
                <a16:creationId xmlns:a16="http://schemas.microsoft.com/office/drawing/2014/main" id="{FD23A828-DE35-424C-BA20-01D6B4FE20D1}"/>
              </a:ext>
            </a:extLst>
          </p:cNvPr>
          <p:cNvSpPr txBox="1"/>
          <p:nvPr/>
        </p:nvSpPr>
        <p:spPr bwMode="gray">
          <a:xfrm>
            <a:off x="847725" y="1590082"/>
            <a:ext cx="8972550" cy="1169551"/>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 interface]    //Check information about the BFD-enabled interface.</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display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session all verbose        </a:t>
            </a:r>
            <a:r>
              <a:rPr lang="en-US" dirty="0">
                <a:solidFill>
                  <a:schemeClr val="tx1"/>
                </a:solidFill>
                <a:latin typeface="Huawei Sans" panose="020C0503030203020204" pitchFamily="34" charset="0"/>
              </a:rPr>
              <a:t>//Check BFD session information.</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display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statistics        </a:t>
            </a:r>
            <a:r>
              <a:rPr lang="en-US" dirty="0">
                <a:solidFill>
                  <a:schemeClr val="tx1"/>
                </a:solidFill>
                <a:latin typeface="Huawei Sans" panose="020C0503030203020204" pitchFamily="34" charset="0"/>
              </a:rPr>
              <a:t>//Check global BFD statistics.</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display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 statistics session all        </a:t>
            </a:r>
            <a:r>
              <a:rPr lang="en-US" dirty="0">
                <a:solidFill>
                  <a:schemeClr val="tx1"/>
                </a:solidFill>
                <a:latin typeface="Huawei Sans" panose="020C0503030203020204" pitchFamily="34" charset="0"/>
              </a:rPr>
              <a:t>//Check BFD session statistics.</a:t>
            </a:r>
            <a:endParaRPr lang="en-US" altLang="zh-CN" dirty="0">
              <a:solidFill>
                <a:schemeClr val="tx1"/>
              </a:solidFill>
              <a:latin typeface="Huawei Sans" panose="020C0503030203020204" pitchFamily="34" charset="0"/>
            </a:endParaRPr>
          </a:p>
        </p:txBody>
      </p:sp>
      <p:grpSp>
        <p:nvGrpSpPr>
          <p:cNvPr id="17"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18"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19"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20"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5258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927F-2BD6-419D-B062-C6ACF31B77FC}"/>
              </a:ext>
            </a:extLst>
          </p:cNvPr>
          <p:cNvSpPr>
            <a:spLocks noGrp="1"/>
          </p:cNvSpPr>
          <p:nvPr>
            <p:ph type="title"/>
          </p:nvPr>
        </p:nvSpPr>
        <p:spPr bwMode="gray"/>
        <p:txBody>
          <a:bodyPr/>
          <a:lstStyle/>
          <a:p>
            <a:pPr fontAlgn="ctr"/>
            <a:r>
              <a:rPr lang="en-US" dirty="0">
                <a:latin typeface="Huawei Sans" panose="020C0503030203020204" pitchFamily="34" charset="0"/>
              </a:rPr>
              <a:t>Overview of NQA</a:t>
            </a:r>
          </a:p>
        </p:txBody>
      </p:sp>
      <p:sp>
        <p:nvSpPr>
          <p:cNvPr id="3" name="Text Placeholder 2">
            <a:extLst>
              <a:ext uri="{FF2B5EF4-FFF2-40B4-BE49-F238E27FC236}">
                <a16:creationId xmlns:a16="http://schemas.microsoft.com/office/drawing/2014/main" id="{41ED5D3C-7D88-4129-A713-93F3ECF6806F}"/>
              </a:ext>
            </a:extLst>
          </p:cNvPr>
          <p:cNvSpPr>
            <a:spLocks noGrp="1"/>
          </p:cNvSpPr>
          <p:nvPr>
            <p:ph type="body" sz="quarter" idx="10"/>
          </p:nvPr>
        </p:nvSpPr>
        <p:spPr bwMode="gray">
          <a:xfrm>
            <a:off x="455612" y="1052514"/>
            <a:ext cx="10911824" cy="4875042"/>
          </a:xfrm>
        </p:spPr>
        <p:txBody>
          <a:bodyPr/>
          <a:lstStyle/>
          <a:p>
            <a:pPr algn="l"/>
            <a:r>
              <a:rPr lang="en-US" altLang="zh-CN" sz="1600" dirty="0"/>
              <a:t>To visualize the quality of network services and allow users to check whether the quality of network services meets requirements, the following measures must be taken:</a:t>
            </a:r>
            <a:endParaRPr lang="en-US" sz="1600" dirty="0">
              <a:latin typeface="Huawei Sans" panose="020C0503030203020204" pitchFamily="34" charset="0"/>
            </a:endParaRPr>
          </a:p>
          <a:p>
            <a:pPr marL="608400" lvl="1" indent="-284400"/>
            <a:r>
              <a:rPr lang="en-US" sz="1400" dirty="0">
                <a:latin typeface="Huawei Sans" panose="020C0503030203020204" pitchFamily="34" charset="0"/>
              </a:rPr>
              <a:t>Enable devices to provide network service quality information.</a:t>
            </a:r>
          </a:p>
          <a:p>
            <a:pPr marL="608400" lvl="1" indent="-284400"/>
            <a:r>
              <a:rPr lang="en-US" sz="1400" dirty="0">
                <a:latin typeface="Huawei Sans" panose="020C0503030203020204" pitchFamily="34" charset="0"/>
              </a:rPr>
              <a:t>Deploy probe devices to monitor network service quality.</a:t>
            </a:r>
          </a:p>
          <a:p>
            <a:pPr algn="l"/>
            <a:r>
              <a:rPr lang="en-US" sz="1600" dirty="0">
                <a:latin typeface="Huawei Sans" panose="020C0503030203020204" pitchFamily="34" charset="0"/>
              </a:rPr>
              <a:t>The preceding measures require devices to provide statistical parameters such as the delay, jitter, and packet loss rate and require dedicated probe devices. These requirements increase investments on devices.</a:t>
            </a:r>
          </a:p>
          <a:p>
            <a:pPr algn="l"/>
            <a:r>
              <a:rPr lang="en-US" sz="1600" dirty="0">
                <a:latin typeface="Huawei Sans" panose="020C0503030203020204" pitchFamily="34" charset="0"/>
              </a:rPr>
              <a:t>When NQA is deployed on devices, dedicated probe devices do not need to be deployed, effectively reducing costs. NQA can accurately test the network running status and output statistics.</a:t>
            </a:r>
            <a:endParaRPr lang="en-US" altLang="zh-CN" sz="1600" dirty="0">
              <a:latin typeface="Huawei Sans" panose="020C0503030203020204" pitchFamily="34" charset="0"/>
            </a:endParaRPr>
          </a:p>
          <a:p>
            <a:pPr algn="l"/>
            <a:r>
              <a:rPr lang="en-US" sz="1600" dirty="0">
                <a:latin typeface="Huawei Sans" panose="020C0503030203020204" pitchFamily="34" charset="0"/>
              </a:rPr>
              <a:t>It measures network performance and collects statistics about the response time, jitter, and packet loss rate in real time.</a:t>
            </a:r>
            <a:endParaRPr lang="en-US" altLang="zh-CN" sz="1600" dirty="0">
              <a:latin typeface="Huawei Sans" panose="020C0503030203020204" pitchFamily="34" charset="0"/>
            </a:endParaRPr>
          </a:p>
        </p:txBody>
      </p:sp>
      <p:grpSp>
        <p:nvGrpSpPr>
          <p:cNvPr id="9" name="Group 8">
            <a:extLst>
              <a:ext uri="{FF2B5EF4-FFF2-40B4-BE49-F238E27FC236}">
                <a16:creationId xmlns:a16="http://schemas.microsoft.com/office/drawing/2014/main" id="{D1DA58C1-9283-44C3-8212-F09CF7184483}"/>
              </a:ext>
            </a:extLst>
          </p:cNvPr>
          <p:cNvGrpSpPr/>
          <p:nvPr/>
        </p:nvGrpSpPr>
        <p:grpSpPr bwMode="gray">
          <a:xfrm>
            <a:off x="2634293" y="4680114"/>
            <a:ext cx="6903782" cy="1490021"/>
            <a:chOff x="2634293" y="4913794"/>
            <a:chExt cx="6903782" cy="1490021"/>
          </a:xfrm>
        </p:grpSpPr>
        <p:pic>
          <p:nvPicPr>
            <p:cNvPr id="4" name="Picture 12" descr="E:\2016.01\1.12 扁平化图标\蓝色\AR-蓝色最新-40.png">
              <a:extLst>
                <a:ext uri="{FF2B5EF4-FFF2-40B4-BE49-F238E27FC236}">
                  <a16:creationId xmlns:a16="http://schemas.microsoft.com/office/drawing/2014/main" id="{AFEBAB38-3C14-44F2-93EA-7A117F2B73D0}"/>
                </a:ext>
              </a:extLst>
            </p:cNvPr>
            <p:cNvPicPr>
              <a:picLocks noChangeAspect="1" noChangeArrowheads="1"/>
            </p:cNvPicPr>
            <p:nvPr/>
          </p:nvPicPr>
          <p:blipFill>
            <a:blip r:embed="rId3" cstate="print"/>
            <a:srcRect/>
            <a:stretch>
              <a:fillRect/>
            </a:stretch>
          </p:blipFill>
          <p:spPr bwMode="gray">
            <a:xfrm>
              <a:off x="2996732" y="5742768"/>
              <a:ext cx="440049" cy="360040"/>
            </a:xfrm>
            <a:prstGeom prst="rect">
              <a:avLst/>
            </a:prstGeom>
            <a:noFill/>
          </p:spPr>
        </p:pic>
        <p:pic>
          <p:nvPicPr>
            <p:cNvPr id="5" name="Picture 12" descr="E:\2016.01\1.12 扁平化图标\蓝色\AR-蓝色最新-40.png">
              <a:extLst>
                <a:ext uri="{FF2B5EF4-FFF2-40B4-BE49-F238E27FC236}">
                  <a16:creationId xmlns:a16="http://schemas.microsoft.com/office/drawing/2014/main" id="{592835B9-C526-4DEE-959B-34A8E7847D71}"/>
                </a:ext>
              </a:extLst>
            </p:cNvPr>
            <p:cNvPicPr>
              <a:picLocks noChangeAspect="1" noChangeArrowheads="1"/>
            </p:cNvPicPr>
            <p:nvPr/>
          </p:nvPicPr>
          <p:blipFill>
            <a:blip r:embed="rId3" cstate="print"/>
            <a:srcRect/>
            <a:stretch>
              <a:fillRect/>
            </a:stretch>
          </p:blipFill>
          <p:spPr bwMode="gray">
            <a:xfrm>
              <a:off x="8745619" y="5742768"/>
              <a:ext cx="440049" cy="360040"/>
            </a:xfrm>
            <a:prstGeom prst="rect">
              <a:avLst/>
            </a:prstGeom>
            <a:noFill/>
          </p:spPr>
        </p:pic>
        <p:sp>
          <p:nvSpPr>
            <p:cNvPr id="6" name="Freeform 159">
              <a:extLst>
                <a:ext uri="{FF2B5EF4-FFF2-40B4-BE49-F238E27FC236}">
                  <a16:creationId xmlns:a16="http://schemas.microsoft.com/office/drawing/2014/main" id="{DBA60D68-C68C-4D31-8BEC-6641CD6250EA}"/>
                </a:ext>
              </a:extLst>
            </p:cNvPr>
            <p:cNvSpPr/>
            <p:nvPr/>
          </p:nvSpPr>
          <p:spPr bwMode="gray">
            <a:xfrm flipH="1">
              <a:off x="5640016" y="558248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7" name="Straight Connector 6">
              <a:extLst>
                <a:ext uri="{FF2B5EF4-FFF2-40B4-BE49-F238E27FC236}">
                  <a16:creationId xmlns:a16="http://schemas.microsoft.com/office/drawing/2014/main" id="{416077FA-C3C0-4CF0-AF90-1058695EBF4E}"/>
                </a:ext>
              </a:extLst>
            </p:cNvPr>
            <p:cNvCxnSpPr>
              <a:cxnSpLocks/>
              <a:stCxn id="4" idx="3"/>
              <a:endCxn id="6" idx="21"/>
            </p:cNvCxnSpPr>
            <p:nvPr/>
          </p:nvCxnSpPr>
          <p:spPr bwMode="gray">
            <a:xfrm flipV="1">
              <a:off x="3436781" y="5915793"/>
              <a:ext cx="2203235" cy="699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B05DB-D6A8-44D7-A1B9-B6D564D7C6A5}"/>
                </a:ext>
              </a:extLst>
            </p:cNvPr>
            <p:cNvCxnSpPr>
              <a:cxnSpLocks/>
              <a:stCxn id="5" idx="1"/>
              <a:endCxn id="6" idx="8"/>
            </p:cNvCxnSpPr>
            <p:nvPr/>
          </p:nvCxnSpPr>
          <p:spPr bwMode="gray">
            <a:xfrm flipH="1" flipV="1">
              <a:off x="6549498" y="5907140"/>
              <a:ext cx="2196121" cy="156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2EA4A4-62A2-486B-8DF2-B2AFDDF9E198}"/>
                </a:ext>
              </a:extLst>
            </p:cNvPr>
            <p:cNvSpPr txBox="1"/>
            <p:nvPr/>
          </p:nvSpPr>
          <p:spPr bwMode="gray">
            <a:xfrm>
              <a:off x="4014022" y="4913795"/>
              <a:ext cx="1572866" cy="276999"/>
            </a:xfrm>
            <a:prstGeom prst="rect">
              <a:avLst/>
            </a:prstGeom>
            <a:solidFill>
              <a:srgbClr val="00B0F0"/>
            </a:solidFill>
          </p:spPr>
          <p:txBody>
            <a:bodyPr wrap="none" rtlCol="0">
              <a:spAutoFit/>
            </a:bodyPr>
            <a:lstStyle/>
            <a:p>
              <a:pPr fontAlgn="ctr"/>
              <a:r>
                <a:rPr lang="en-US" sz="1200" dirty="0">
                  <a:solidFill>
                    <a:schemeClr val="bg1"/>
                  </a:solidFill>
                  <a:latin typeface="Huawei Sans" panose="020C0503030203020204" pitchFamily="34" charset="0"/>
                </a:rPr>
                <a:t>TCP delay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12" name="TextBox 11">
              <a:extLst>
                <a:ext uri="{FF2B5EF4-FFF2-40B4-BE49-F238E27FC236}">
                  <a16:creationId xmlns:a16="http://schemas.microsoft.com/office/drawing/2014/main" id="{09B9583D-DE55-4AB3-888C-E98C9DAD19DC}"/>
                </a:ext>
              </a:extLst>
            </p:cNvPr>
            <p:cNvSpPr txBox="1"/>
            <p:nvPr/>
          </p:nvSpPr>
          <p:spPr bwMode="gray">
            <a:xfrm>
              <a:off x="3972343" y="5254400"/>
              <a:ext cx="1614545" cy="276999"/>
            </a:xfrm>
            <a:prstGeom prst="rect">
              <a:avLst/>
            </a:prstGeom>
            <a:solidFill>
              <a:srgbClr val="8BC9A0"/>
            </a:solidFill>
          </p:spPr>
          <p:txBody>
            <a:bodyPr wrap="none" rtlCol="0">
              <a:spAutoFit/>
            </a:bodyPr>
            <a:lstStyle/>
            <a:p>
              <a:pPr fontAlgn="ctr"/>
              <a:r>
                <a:rPr lang="en-US" sz="1200" dirty="0">
                  <a:solidFill>
                    <a:schemeClr val="bg1"/>
                  </a:solidFill>
                  <a:latin typeface="Huawei Sans" panose="020C0503030203020204" pitchFamily="34" charset="0"/>
                </a:rPr>
                <a:t>DNS delay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13" name="TextBox 12">
              <a:extLst>
                <a:ext uri="{FF2B5EF4-FFF2-40B4-BE49-F238E27FC236}">
                  <a16:creationId xmlns:a16="http://schemas.microsoft.com/office/drawing/2014/main" id="{07D6A27B-C9A1-417B-B5D9-17D0C8A17868}"/>
                </a:ext>
              </a:extLst>
            </p:cNvPr>
            <p:cNvSpPr txBox="1"/>
            <p:nvPr/>
          </p:nvSpPr>
          <p:spPr bwMode="gray">
            <a:xfrm>
              <a:off x="3499457" y="5595005"/>
              <a:ext cx="2087431" cy="276999"/>
            </a:xfrm>
            <a:prstGeom prst="rect">
              <a:avLst/>
            </a:prstGeom>
            <a:solidFill>
              <a:srgbClr val="FFD17D"/>
            </a:solidFill>
          </p:spPr>
          <p:txBody>
            <a:bodyPr wrap="none" rtlCol="0">
              <a:spAutoFit/>
            </a:bodyPr>
            <a:lstStyle/>
            <a:p>
              <a:pPr fontAlgn="ctr"/>
              <a:r>
                <a:rPr lang="en-US" sz="1200" dirty="0">
                  <a:solidFill>
                    <a:schemeClr val="bg1"/>
                  </a:solidFill>
                  <a:latin typeface="Huawei Sans" panose="020C0503030203020204" pitchFamily="34" charset="0"/>
                </a:rPr>
                <a:t>Total HTTP delay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14" name="Arrow: Right 13">
              <a:extLst>
                <a:ext uri="{FF2B5EF4-FFF2-40B4-BE49-F238E27FC236}">
                  <a16:creationId xmlns:a16="http://schemas.microsoft.com/office/drawing/2014/main" id="{235B9ACD-CC1B-470C-9597-CF475582EF0E}"/>
                </a:ext>
              </a:extLst>
            </p:cNvPr>
            <p:cNvSpPr/>
            <p:nvPr/>
          </p:nvSpPr>
          <p:spPr bwMode="gray">
            <a:xfrm>
              <a:off x="6140040" y="5190793"/>
              <a:ext cx="1036080"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NQA test</a:t>
              </a:r>
            </a:p>
          </p:txBody>
        </p:sp>
        <p:sp>
          <p:nvSpPr>
            <p:cNvPr id="19" name="Trapezoid 18">
              <a:extLst>
                <a:ext uri="{FF2B5EF4-FFF2-40B4-BE49-F238E27FC236}">
                  <a16:creationId xmlns:a16="http://schemas.microsoft.com/office/drawing/2014/main" id="{38BC3546-84E6-471E-8953-B8883D64CB0F}"/>
                </a:ext>
              </a:extLst>
            </p:cNvPr>
            <p:cNvSpPr/>
            <p:nvPr/>
          </p:nvSpPr>
          <p:spPr bwMode="gray">
            <a:xfrm rot="5400000">
              <a:off x="5372412" y="5128271"/>
              <a:ext cx="958209" cy="529256"/>
            </a:xfrm>
            <a:prstGeom prst="trapezoid">
              <a:avLst>
                <a:gd name="adj" fmla="val 64593"/>
              </a:avLst>
            </a:prstGeom>
            <a:gradFill>
              <a:gsLst>
                <a:gs pos="0">
                  <a:schemeClr val="accent1">
                    <a:lumMod val="5000"/>
                    <a:lumOff val="95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20" name="文本框 34">
              <a:extLst>
                <a:ext uri="{FF2B5EF4-FFF2-40B4-BE49-F238E27FC236}">
                  <a16:creationId xmlns:a16="http://schemas.microsoft.com/office/drawing/2014/main" id="{2B950A9F-4929-4BC2-B749-7605FCFF8388}"/>
                </a:ext>
              </a:extLst>
            </p:cNvPr>
            <p:cNvSpPr txBox="1"/>
            <p:nvPr/>
          </p:nvSpPr>
          <p:spPr bwMode="gray">
            <a:xfrm>
              <a:off x="2634293" y="6096038"/>
              <a:ext cx="1106393" cy="307777"/>
            </a:xfrm>
            <a:prstGeom prst="rect">
              <a:avLst/>
            </a:prstGeom>
            <a:noFill/>
          </p:spPr>
          <p:txBody>
            <a:bodyPr wrap="none" rtlCol="0">
              <a:spAutoFit/>
            </a:bodyPr>
            <a:lstStyle/>
            <a:p>
              <a:pPr algn="ctr" fontAlgn="ctr"/>
              <a:r>
                <a:rPr lang="en-US" sz="1400" dirty="0">
                  <a:latin typeface="Huawei Sans" panose="020C0503030203020204" pitchFamily="34" charset="0"/>
                </a:rPr>
                <a:t>NQA client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34">
              <a:extLst>
                <a:ext uri="{FF2B5EF4-FFF2-40B4-BE49-F238E27FC236}">
                  <a16:creationId xmlns:a16="http://schemas.microsoft.com/office/drawing/2014/main" id="{9E232339-5D44-4F04-8456-0B91F9C045BB}"/>
                </a:ext>
              </a:extLst>
            </p:cNvPr>
            <p:cNvSpPr txBox="1"/>
            <p:nvPr/>
          </p:nvSpPr>
          <p:spPr bwMode="gray">
            <a:xfrm>
              <a:off x="8393210" y="6096038"/>
              <a:ext cx="1144865" cy="307777"/>
            </a:xfrm>
            <a:prstGeom prst="rect">
              <a:avLst/>
            </a:prstGeom>
            <a:noFill/>
          </p:spPr>
          <p:txBody>
            <a:bodyPr wrap="none" rtlCol="0">
              <a:spAutoFit/>
            </a:bodyPr>
            <a:lstStyle/>
            <a:p>
              <a:pPr algn="ctr" fontAlgn="ctr"/>
              <a:r>
                <a:rPr lang="en-US" sz="1400" dirty="0">
                  <a:latin typeface="Huawei Sans" panose="020C0503030203020204" pitchFamily="34" charset="0"/>
                </a:rPr>
                <a:t>NQA server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7"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8"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39"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40"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46717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EC78-E59B-4D08-B9B4-ED9961E2503F}"/>
              </a:ext>
            </a:extLst>
          </p:cNvPr>
          <p:cNvSpPr>
            <a:spLocks noGrp="1"/>
          </p:cNvSpPr>
          <p:nvPr>
            <p:ph type="title"/>
          </p:nvPr>
        </p:nvSpPr>
        <p:spPr bwMode="gray"/>
        <p:txBody>
          <a:bodyPr/>
          <a:lstStyle/>
          <a:p>
            <a:pPr fontAlgn="ctr"/>
            <a:r>
              <a:rPr lang="en-US" dirty="0">
                <a:latin typeface="Huawei Sans" panose="020C0503030203020204" pitchFamily="34" charset="0"/>
              </a:rPr>
              <a:t>NQA Fundamentals</a:t>
            </a:r>
          </a:p>
        </p:txBody>
      </p:sp>
      <p:sp>
        <p:nvSpPr>
          <p:cNvPr id="3" name="Text Placeholder 2">
            <a:extLst>
              <a:ext uri="{FF2B5EF4-FFF2-40B4-BE49-F238E27FC236}">
                <a16:creationId xmlns:a16="http://schemas.microsoft.com/office/drawing/2014/main" id="{50AFFF9F-311F-4DDB-A4AF-E99F30E30C30}"/>
              </a:ext>
            </a:extLst>
          </p:cNvPr>
          <p:cNvSpPr>
            <a:spLocks noGrp="1"/>
          </p:cNvSpPr>
          <p:nvPr>
            <p:ph type="body" sz="quarter" idx="10"/>
          </p:nvPr>
        </p:nvSpPr>
        <p:spPr bwMode="gray"/>
        <p:txBody>
          <a:bodyPr/>
          <a:lstStyle/>
          <a:p>
            <a:pPr algn="l">
              <a:lnSpc>
                <a:spcPct val="130000"/>
              </a:lnSpc>
            </a:pPr>
            <a:r>
              <a:rPr lang="en-US" sz="1600" dirty="0">
                <a:latin typeface="Huawei Sans" panose="020C0503030203020204" pitchFamily="34" charset="0"/>
              </a:rPr>
              <a:t>NQA sends datagrams of a specific service to test the quality of the service on the live network.</a:t>
            </a:r>
            <a:endParaRPr lang="en-US" altLang="zh-CN" sz="1600" dirty="0">
              <a:latin typeface="Huawei Sans" panose="020C0503030203020204" pitchFamily="34" charset="0"/>
            </a:endParaRPr>
          </a:p>
          <a:p>
            <a:pPr algn="l">
              <a:lnSpc>
                <a:spcPct val="130000"/>
              </a:lnSpc>
            </a:pPr>
            <a:r>
              <a:rPr lang="en-US" sz="1600" dirty="0">
                <a:latin typeface="Huawei Sans" panose="020C0503030203020204" pitchFamily="34" charset="0"/>
              </a:rPr>
              <a:t>In an NQA test, devices on both ends are NQA client and NQA server, which are also called the source and destination. The NQA client initiates an NQA test. Test instances can be configured for the NQA client through the CLI or web system. NQA then places the test instances into test queues for scheduling.</a:t>
            </a:r>
            <a:endParaRPr lang="en-US" altLang="zh-CN" sz="1600" dirty="0">
              <a:latin typeface="Huawei Sans" panose="020C0503030203020204" pitchFamily="34" charset="0"/>
            </a:endParaRPr>
          </a:p>
          <a:p>
            <a:pPr algn="l">
              <a:lnSpc>
                <a:spcPct val="130000"/>
              </a:lnSpc>
            </a:pPr>
            <a:r>
              <a:rPr lang="en-US" sz="1600" dirty="0">
                <a:latin typeface="Huawei Sans" panose="020C0503030203020204" pitchFamily="34" charset="0"/>
              </a:rPr>
              <a:t>An NQA test can be associated with other modules. That is, NQA notifies other modules of the test result, and other modules take actions according to the test result.</a:t>
            </a:r>
          </a:p>
        </p:txBody>
      </p:sp>
      <p:grpSp>
        <p:nvGrpSpPr>
          <p:cNvPr id="32" name="组合 31"/>
          <p:cNvGrpSpPr/>
          <p:nvPr/>
        </p:nvGrpSpPr>
        <p:grpSpPr bwMode="gray">
          <a:xfrm>
            <a:off x="759897" y="3284665"/>
            <a:ext cx="10886671" cy="2922469"/>
            <a:chOff x="759897" y="3265615"/>
            <a:chExt cx="10886671" cy="2922469"/>
          </a:xfrm>
        </p:grpSpPr>
        <p:pic>
          <p:nvPicPr>
            <p:cNvPr id="4" name="Picture 12" descr="E:\2016.01\1.12 扁平化图标\蓝色\AR-蓝色最新-40.png">
              <a:extLst>
                <a:ext uri="{FF2B5EF4-FFF2-40B4-BE49-F238E27FC236}">
                  <a16:creationId xmlns:a16="http://schemas.microsoft.com/office/drawing/2014/main" id="{351DEF92-1BBF-4B98-9D07-18ED14520353}"/>
                </a:ext>
              </a:extLst>
            </p:cNvPr>
            <p:cNvPicPr>
              <a:picLocks noChangeAspect="1" noChangeArrowheads="1"/>
            </p:cNvPicPr>
            <p:nvPr/>
          </p:nvPicPr>
          <p:blipFill>
            <a:blip r:embed="rId3" cstate="print"/>
            <a:srcRect/>
            <a:stretch>
              <a:fillRect/>
            </a:stretch>
          </p:blipFill>
          <p:spPr bwMode="gray">
            <a:xfrm>
              <a:off x="4193610" y="5828044"/>
              <a:ext cx="440049" cy="360040"/>
            </a:xfrm>
            <a:prstGeom prst="rect">
              <a:avLst/>
            </a:prstGeom>
            <a:noFill/>
          </p:spPr>
        </p:pic>
        <p:pic>
          <p:nvPicPr>
            <p:cNvPr id="5" name="Picture 12" descr="E:\2016.01\1.12 扁平化图标\蓝色\AR-蓝色最新-40.png">
              <a:extLst>
                <a:ext uri="{FF2B5EF4-FFF2-40B4-BE49-F238E27FC236}">
                  <a16:creationId xmlns:a16="http://schemas.microsoft.com/office/drawing/2014/main" id="{DB36CF56-B3E5-44C2-8DBA-680E3736949B}"/>
                </a:ext>
              </a:extLst>
            </p:cNvPr>
            <p:cNvPicPr>
              <a:picLocks noChangeAspect="1" noChangeArrowheads="1"/>
            </p:cNvPicPr>
            <p:nvPr/>
          </p:nvPicPr>
          <p:blipFill>
            <a:blip r:embed="rId3" cstate="print"/>
            <a:srcRect/>
            <a:stretch>
              <a:fillRect/>
            </a:stretch>
          </p:blipFill>
          <p:spPr bwMode="gray">
            <a:xfrm>
              <a:off x="8758117" y="5817886"/>
              <a:ext cx="440049" cy="360040"/>
            </a:xfrm>
            <a:prstGeom prst="rect">
              <a:avLst/>
            </a:prstGeom>
            <a:noFill/>
          </p:spPr>
        </p:pic>
        <p:sp>
          <p:nvSpPr>
            <p:cNvPr id="6" name="Freeform 159">
              <a:extLst>
                <a:ext uri="{FF2B5EF4-FFF2-40B4-BE49-F238E27FC236}">
                  <a16:creationId xmlns:a16="http://schemas.microsoft.com/office/drawing/2014/main" id="{D5E784AD-CC97-4918-9CEC-C5AA496F6457}"/>
                </a:ext>
              </a:extLst>
            </p:cNvPr>
            <p:cNvSpPr/>
            <p:nvPr/>
          </p:nvSpPr>
          <p:spPr bwMode="gray">
            <a:xfrm flipH="1">
              <a:off x="6132574" y="5667759"/>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7" name="Straight Connector 6">
              <a:extLst>
                <a:ext uri="{FF2B5EF4-FFF2-40B4-BE49-F238E27FC236}">
                  <a16:creationId xmlns:a16="http://schemas.microsoft.com/office/drawing/2014/main" id="{B25E3F7A-104D-49FA-A10B-B704513D96D5}"/>
                </a:ext>
              </a:extLst>
            </p:cNvPr>
            <p:cNvCxnSpPr>
              <a:cxnSpLocks/>
              <a:stCxn id="4" idx="3"/>
              <a:endCxn id="6" idx="21"/>
            </p:cNvCxnSpPr>
            <p:nvPr/>
          </p:nvCxnSpPr>
          <p:spPr bwMode="gray">
            <a:xfrm flipV="1">
              <a:off x="4633659" y="6001069"/>
              <a:ext cx="1498915"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233E-9EA5-42F0-B1B2-3A0A5437FBA6}"/>
                </a:ext>
              </a:extLst>
            </p:cNvPr>
            <p:cNvCxnSpPr>
              <a:cxnSpLocks/>
              <a:stCxn id="5" idx="1"/>
              <a:endCxn id="6" idx="8"/>
            </p:cNvCxnSpPr>
            <p:nvPr/>
          </p:nvCxnSpPr>
          <p:spPr bwMode="gray">
            <a:xfrm flipH="1" flipV="1">
              <a:off x="7042056" y="5992416"/>
              <a:ext cx="1716061"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BEAB35-935D-4082-9717-8DDD02ACBB6D}"/>
                </a:ext>
              </a:extLst>
            </p:cNvPr>
            <p:cNvSpPr txBox="1"/>
            <p:nvPr/>
          </p:nvSpPr>
          <p:spPr bwMode="gray">
            <a:xfrm>
              <a:off x="798369" y="3265616"/>
              <a:ext cx="1454244" cy="261610"/>
            </a:xfrm>
            <a:prstGeom prst="rect">
              <a:avLst/>
            </a:prstGeom>
            <a:solidFill>
              <a:srgbClr val="00B0F0"/>
            </a:solidFill>
          </p:spPr>
          <p:txBody>
            <a:bodyPr wrap="none" rtlCol="0">
              <a:spAutoFit/>
            </a:bodyPr>
            <a:lstStyle/>
            <a:p>
              <a:pPr algn="r" fontAlgn="ctr"/>
              <a:r>
                <a:rPr lang="en-US" sz="1100" dirty="0">
                  <a:solidFill>
                    <a:schemeClr val="bg1"/>
                  </a:solidFill>
                  <a:latin typeface="Huawei Sans" panose="020C0503030203020204" pitchFamily="34" charset="0"/>
                </a:rPr>
                <a:t>TCP delay detection</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0" name="TextBox 9">
              <a:extLst>
                <a:ext uri="{FF2B5EF4-FFF2-40B4-BE49-F238E27FC236}">
                  <a16:creationId xmlns:a16="http://schemas.microsoft.com/office/drawing/2014/main" id="{58DBA469-2BCE-48AD-8B72-4AC61F4C6591}"/>
                </a:ext>
              </a:extLst>
            </p:cNvPr>
            <p:cNvSpPr txBox="1"/>
            <p:nvPr/>
          </p:nvSpPr>
          <p:spPr bwMode="gray">
            <a:xfrm>
              <a:off x="759897" y="3606221"/>
              <a:ext cx="1492716" cy="261610"/>
            </a:xfrm>
            <a:prstGeom prst="rect">
              <a:avLst/>
            </a:prstGeom>
            <a:solidFill>
              <a:srgbClr val="8BC9A0"/>
            </a:solidFill>
          </p:spPr>
          <p:txBody>
            <a:bodyPr wrap="none" rtlCol="0">
              <a:spAutoFit/>
            </a:bodyPr>
            <a:lstStyle/>
            <a:p>
              <a:pPr algn="r" fontAlgn="ctr"/>
              <a:r>
                <a:rPr lang="en-US" sz="1100" dirty="0">
                  <a:solidFill>
                    <a:schemeClr val="bg1"/>
                  </a:solidFill>
                  <a:latin typeface="Huawei Sans" panose="020C0503030203020204" pitchFamily="34" charset="0"/>
                </a:rPr>
                <a:t>DNS delay detection</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1" name="TextBox 10">
              <a:extLst>
                <a:ext uri="{FF2B5EF4-FFF2-40B4-BE49-F238E27FC236}">
                  <a16:creationId xmlns:a16="http://schemas.microsoft.com/office/drawing/2014/main" id="{C40492BE-C79F-4A3B-8AA1-B7BFFDCD7FF3}"/>
                </a:ext>
              </a:extLst>
            </p:cNvPr>
            <p:cNvSpPr txBox="1"/>
            <p:nvPr/>
          </p:nvSpPr>
          <p:spPr bwMode="gray">
            <a:xfrm>
              <a:off x="759897" y="3946826"/>
              <a:ext cx="1492716" cy="430887"/>
            </a:xfrm>
            <a:prstGeom prst="rect">
              <a:avLst/>
            </a:prstGeom>
            <a:solidFill>
              <a:srgbClr val="FFD17D"/>
            </a:solidFill>
          </p:spPr>
          <p:txBody>
            <a:bodyPr wrap="square" rtlCol="0">
              <a:spAutoFit/>
            </a:bodyPr>
            <a:lstStyle/>
            <a:p>
              <a:pPr algn="r" fontAlgn="ctr"/>
              <a:r>
                <a:rPr lang="en-US" sz="1100" dirty="0">
                  <a:solidFill>
                    <a:schemeClr val="bg1"/>
                  </a:solidFill>
                  <a:latin typeface="Huawei Sans" panose="020C0503030203020204" pitchFamily="34" charset="0"/>
                </a:rPr>
                <a:t>Total HTTP delay detection</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2" name="Arrow: Right 11">
              <a:extLst>
                <a:ext uri="{FF2B5EF4-FFF2-40B4-BE49-F238E27FC236}">
                  <a16:creationId xmlns:a16="http://schemas.microsoft.com/office/drawing/2014/main" id="{9A6017AD-0FAB-475C-8A32-C8911E015F2A}"/>
                </a:ext>
              </a:extLst>
            </p:cNvPr>
            <p:cNvSpPr/>
            <p:nvPr/>
          </p:nvSpPr>
          <p:spPr bwMode="gray">
            <a:xfrm>
              <a:off x="2867965" y="3542614"/>
              <a:ext cx="1332560" cy="404211"/>
            </a:xfrm>
            <a:prstGeom prst="rightArrow">
              <a:avLst>
                <a:gd name="adj1" fmla="val 68851"/>
                <a:gd name="adj2" fmla="val 50000"/>
              </a:avLst>
            </a:prstGeom>
            <a:solidFill>
              <a:srgbClr val="CCE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lgn="ctr" fontAlgn="ctr"/>
              <a:r>
                <a:rPr lang="en-US" sz="1100" dirty="0">
                  <a:solidFill>
                    <a:schemeClr val="tx1"/>
                  </a:solidFill>
                  <a:latin typeface="Huawei Sans" panose="020C0503030203020204" pitchFamily="34" charset="0"/>
                </a:rPr>
                <a:t>NQA test instance</a:t>
              </a:r>
            </a:p>
          </p:txBody>
        </p:sp>
        <p:sp>
          <p:nvSpPr>
            <p:cNvPr id="13" name="Trapezoid 12">
              <a:extLst>
                <a:ext uri="{FF2B5EF4-FFF2-40B4-BE49-F238E27FC236}">
                  <a16:creationId xmlns:a16="http://schemas.microsoft.com/office/drawing/2014/main" id="{58F37B92-7914-45D2-9895-41999DD1BAAD}"/>
                </a:ext>
              </a:extLst>
            </p:cNvPr>
            <p:cNvSpPr/>
            <p:nvPr/>
          </p:nvSpPr>
          <p:spPr bwMode="gray">
            <a:xfrm rot="5400000">
              <a:off x="2038137" y="3480092"/>
              <a:ext cx="958209" cy="529256"/>
            </a:xfrm>
            <a:prstGeom prst="trapezoid">
              <a:avLst>
                <a:gd name="adj" fmla="val 64593"/>
              </a:avLst>
            </a:prstGeom>
            <a:gradFill>
              <a:gsLst>
                <a:gs pos="0">
                  <a:schemeClr val="accent1">
                    <a:lumMod val="5000"/>
                    <a:lumOff val="95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14" name="文本框 34">
              <a:extLst>
                <a:ext uri="{FF2B5EF4-FFF2-40B4-BE49-F238E27FC236}">
                  <a16:creationId xmlns:a16="http://schemas.microsoft.com/office/drawing/2014/main" id="{6D0AC9AD-7D9E-4043-B0CA-57DDAE146AB5}"/>
                </a:ext>
              </a:extLst>
            </p:cNvPr>
            <p:cNvSpPr txBox="1"/>
            <p:nvPr/>
          </p:nvSpPr>
          <p:spPr bwMode="gray">
            <a:xfrm>
              <a:off x="3256893" y="5854175"/>
              <a:ext cx="949299" cy="276999"/>
            </a:xfrm>
            <a:prstGeom prst="rect">
              <a:avLst/>
            </a:prstGeom>
            <a:noFill/>
          </p:spPr>
          <p:txBody>
            <a:bodyPr wrap="none" rtlCol="0">
              <a:spAutoFit/>
            </a:bodyPr>
            <a:lstStyle/>
            <a:p>
              <a:pPr fontAlgn="ctr"/>
              <a:r>
                <a:rPr lang="en-US" sz="1200" dirty="0">
                  <a:latin typeface="Huawei Sans" panose="020C0503030203020204" pitchFamily="34" charset="0"/>
                </a:rPr>
                <a:t>NQA client</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34">
              <a:extLst>
                <a:ext uri="{FF2B5EF4-FFF2-40B4-BE49-F238E27FC236}">
                  <a16:creationId xmlns:a16="http://schemas.microsoft.com/office/drawing/2014/main" id="{7931868A-E056-478A-B0C5-3D64CED79AC4}"/>
                </a:ext>
              </a:extLst>
            </p:cNvPr>
            <p:cNvSpPr txBox="1"/>
            <p:nvPr/>
          </p:nvSpPr>
          <p:spPr bwMode="gray">
            <a:xfrm>
              <a:off x="9143906" y="5846351"/>
              <a:ext cx="990977" cy="276999"/>
            </a:xfrm>
            <a:prstGeom prst="rect">
              <a:avLst/>
            </a:prstGeom>
            <a:noFill/>
          </p:spPr>
          <p:txBody>
            <a:bodyPr wrap="none" rtlCol="0">
              <a:spAutoFit/>
            </a:bodyPr>
            <a:lstStyle/>
            <a:p>
              <a:pPr fontAlgn="ctr"/>
              <a:r>
                <a:rPr lang="en-US" sz="1200" dirty="0">
                  <a:latin typeface="Huawei Sans" panose="020C0503030203020204" pitchFamily="34" charset="0"/>
                </a:rPr>
                <a:t>NQA server</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Freeform: Shape 15">
              <a:extLst>
                <a:ext uri="{FF2B5EF4-FFF2-40B4-BE49-F238E27FC236}">
                  <a16:creationId xmlns:a16="http://schemas.microsoft.com/office/drawing/2014/main" id="{E12CA1DD-0ECE-45CC-B2FF-0FC75AF5689B}"/>
                </a:ext>
              </a:extLst>
            </p:cNvPr>
            <p:cNvSpPr/>
            <p:nvPr/>
          </p:nvSpPr>
          <p:spPr bwMode="gray">
            <a:xfrm>
              <a:off x="4372530" y="3912807"/>
              <a:ext cx="4536504" cy="456750"/>
            </a:xfrm>
            <a:custGeom>
              <a:avLst/>
              <a:gdLst>
                <a:gd name="connsiteX0" fmla="*/ 9525 w 5397014"/>
                <a:gd name="connsiteY0" fmla="*/ 27652 h 456750"/>
                <a:gd name="connsiteX1" fmla="*/ 4657725 w 5397014"/>
                <a:gd name="connsiteY1" fmla="*/ 37177 h 456750"/>
                <a:gd name="connsiteX2" fmla="*/ 4914900 w 5397014"/>
                <a:gd name="connsiteY2" fmla="*/ 389602 h 456750"/>
                <a:gd name="connsiteX3" fmla="*/ 0 w 5397014"/>
                <a:gd name="connsiteY3" fmla="*/ 456277 h 456750"/>
              </a:gdLst>
              <a:ahLst/>
              <a:cxnLst>
                <a:cxn ang="0">
                  <a:pos x="connsiteX0" y="connsiteY0"/>
                </a:cxn>
                <a:cxn ang="0">
                  <a:pos x="connsiteX1" y="connsiteY1"/>
                </a:cxn>
                <a:cxn ang="0">
                  <a:pos x="connsiteX2" y="connsiteY2"/>
                </a:cxn>
                <a:cxn ang="0">
                  <a:pos x="connsiteX3" y="connsiteY3"/>
                </a:cxn>
              </a:cxnLst>
              <a:rect l="l" t="t" r="r" b="b"/>
              <a:pathLst>
                <a:path w="5397014" h="456750">
                  <a:moveTo>
                    <a:pt x="9525" y="27652"/>
                  </a:moveTo>
                  <a:cubicBezTo>
                    <a:pt x="1924844" y="2252"/>
                    <a:pt x="3840163" y="-23148"/>
                    <a:pt x="4657725" y="37177"/>
                  </a:cubicBezTo>
                  <a:cubicBezTo>
                    <a:pt x="5475287" y="97502"/>
                    <a:pt x="5691187" y="319752"/>
                    <a:pt x="4914900" y="389602"/>
                  </a:cubicBezTo>
                  <a:cubicBezTo>
                    <a:pt x="4138613" y="459452"/>
                    <a:pt x="858838" y="457865"/>
                    <a:pt x="0" y="456277"/>
                  </a:cubicBezTo>
                </a:path>
              </a:pathLst>
            </a:custGeom>
            <a:noFill/>
            <a:ln w="19050">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grpSp>
          <p:nvGrpSpPr>
            <p:cNvPr id="19" name="Group 18">
              <a:extLst>
                <a:ext uri="{FF2B5EF4-FFF2-40B4-BE49-F238E27FC236}">
                  <a16:creationId xmlns:a16="http://schemas.microsoft.com/office/drawing/2014/main" id="{BAA68640-CC4C-45A4-AF4D-AE81DC9223AA}"/>
                </a:ext>
              </a:extLst>
            </p:cNvPr>
            <p:cNvGrpSpPr/>
            <p:nvPr/>
          </p:nvGrpSpPr>
          <p:grpSpPr bwMode="gray">
            <a:xfrm>
              <a:off x="4238600" y="3624022"/>
              <a:ext cx="1472466" cy="271730"/>
              <a:chOff x="3286046" y="4329961"/>
              <a:chExt cx="1472466" cy="271730"/>
            </a:xfrm>
          </p:grpSpPr>
          <p:sp>
            <p:nvSpPr>
              <p:cNvPr id="17" name="TextBox 120">
                <a:extLst>
                  <a:ext uri="{FF2B5EF4-FFF2-40B4-BE49-F238E27FC236}">
                    <a16:creationId xmlns:a16="http://schemas.microsoft.com/office/drawing/2014/main" id="{FA77B686-5276-474E-9B12-2E5F8F5F2452}"/>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r>
                  <a:rPr lang="en-US" sz="1100" dirty="0">
                    <a:solidFill>
                      <a:schemeClr val="bg1"/>
                    </a:solidFill>
                    <a:latin typeface="Huawei Sans" panose="020C0503030203020204" pitchFamily="34" charset="0"/>
                  </a:rPr>
                  <a:t>NQA test</a:t>
                </a:r>
                <a:endParaRPr lang="en-US" altLang="zh-CN"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120">
                <a:extLst>
                  <a:ext uri="{FF2B5EF4-FFF2-40B4-BE49-F238E27FC236}">
                    <a16:creationId xmlns:a16="http://schemas.microsoft.com/office/drawing/2014/main" id="{A1013E87-E823-49F6-8AA9-DD8FF590621C}"/>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sp>
          <p:nvSpPr>
            <p:cNvPr id="20" name="Rectangular Callout 72">
              <a:extLst>
                <a:ext uri="{FF2B5EF4-FFF2-40B4-BE49-F238E27FC236}">
                  <a16:creationId xmlns:a16="http://schemas.microsoft.com/office/drawing/2014/main" id="{030B2F35-49A4-4BDC-A138-6FEBDEC987DE}"/>
                </a:ext>
              </a:extLst>
            </p:cNvPr>
            <p:cNvSpPr/>
            <p:nvPr/>
          </p:nvSpPr>
          <p:spPr bwMode="gray">
            <a:xfrm>
              <a:off x="2867965" y="3871391"/>
              <a:ext cx="1284541" cy="593909"/>
            </a:xfrm>
            <a:prstGeom prst="wedgeRectCallout">
              <a:avLst>
                <a:gd name="adj1" fmla="val 57843"/>
                <a:gd name="adj2" fmla="val -4740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Adds a timestamp to NQA test data</a:t>
              </a:r>
            </a:p>
          </p:txBody>
        </p:sp>
        <p:grpSp>
          <p:nvGrpSpPr>
            <p:cNvPr id="21" name="Group 20">
              <a:extLst>
                <a:ext uri="{FF2B5EF4-FFF2-40B4-BE49-F238E27FC236}">
                  <a16:creationId xmlns:a16="http://schemas.microsoft.com/office/drawing/2014/main" id="{77BF641C-1A0F-44E1-B4E9-24F53D5823AF}"/>
                </a:ext>
              </a:extLst>
            </p:cNvPr>
            <p:cNvGrpSpPr/>
            <p:nvPr/>
          </p:nvGrpSpPr>
          <p:grpSpPr bwMode="gray">
            <a:xfrm>
              <a:off x="8330650" y="4367324"/>
              <a:ext cx="1472466" cy="271730"/>
              <a:chOff x="3286046" y="4329961"/>
              <a:chExt cx="1472466" cy="271730"/>
            </a:xfrm>
          </p:grpSpPr>
          <p:sp>
            <p:nvSpPr>
              <p:cNvPr id="22" name="TextBox 120">
                <a:extLst>
                  <a:ext uri="{FF2B5EF4-FFF2-40B4-BE49-F238E27FC236}">
                    <a16:creationId xmlns:a16="http://schemas.microsoft.com/office/drawing/2014/main" id="{7B183715-118B-4F83-B257-9C1909D1643F}"/>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r>
                  <a:rPr lang="en-US" sz="1100" dirty="0">
                    <a:solidFill>
                      <a:schemeClr val="bg1"/>
                    </a:solidFill>
                    <a:latin typeface="Huawei Sans" panose="020C0503030203020204" pitchFamily="34" charset="0"/>
                  </a:rPr>
                  <a:t>NQA test</a:t>
                </a:r>
                <a:endParaRPr lang="en-US" altLang="zh-CN"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20">
                <a:extLst>
                  <a:ext uri="{FF2B5EF4-FFF2-40B4-BE49-F238E27FC236}">
                    <a16:creationId xmlns:a16="http://schemas.microsoft.com/office/drawing/2014/main" id="{E3A17D09-B0C9-4939-BC37-8DEF97E24081}"/>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sp>
          <p:nvSpPr>
            <p:cNvPr id="24" name="Rectangular Callout 72">
              <a:extLst>
                <a:ext uri="{FF2B5EF4-FFF2-40B4-BE49-F238E27FC236}">
                  <a16:creationId xmlns:a16="http://schemas.microsoft.com/office/drawing/2014/main" id="{EBA30D60-9DD0-4998-BB5D-095F096F1FA3}"/>
                </a:ext>
              </a:extLst>
            </p:cNvPr>
            <p:cNvSpPr/>
            <p:nvPr/>
          </p:nvSpPr>
          <p:spPr bwMode="gray">
            <a:xfrm>
              <a:off x="10021976" y="4110756"/>
              <a:ext cx="1624592" cy="580609"/>
            </a:xfrm>
            <a:prstGeom prst="wedgeRectCallout">
              <a:avLst>
                <a:gd name="adj1" fmla="val -60055"/>
                <a:gd name="adj2" fmla="val 1739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The NQA server returns a packet after receiving the data</a:t>
              </a:r>
            </a:p>
          </p:txBody>
        </p:sp>
        <p:grpSp>
          <p:nvGrpSpPr>
            <p:cNvPr id="25" name="Group 24">
              <a:extLst>
                <a:ext uri="{FF2B5EF4-FFF2-40B4-BE49-F238E27FC236}">
                  <a16:creationId xmlns:a16="http://schemas.microsoft.com/office/drawing/2014/main" id="{7D37E70E-A655-4AE5-A0B6-10D8FD8E5947}"/>
                </a:ext>
              </a:extLst>
            </p:cNvPr>
            <p:cNvGrpSpPr/>
            <p:nvPr/>
          </p:nvGrpSpPr>
          <p:grpSpPr bwMode="gray">
            <a:xfrm>
              <a:off x="4238600" y="4499176"/>
              <a:ext cx="1472466" cy="271730"/>
              <a:chOff x="3286046" y="4329961"/>
              <a:chExt cx="1472466" cy="271730"/>
            </a:xfrm>
          </p:grpSpPr>
          <p:sp>
            <p:nvSpPr>
              <p:cNvPr id="26" name="TextBox 120">
                <a:extLst>
                  <a:ext uri="{FF2B5EF4-FFF2-40B4-BE49-F238E27FC236}">
                    <a16:creationId xmlns:a16="http://schemas.microsoft.com/office/drawing/2014/main" id="{81FAAA99-BA95-475D-8DAA-AC2DA2DD66D6}"/>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r>
                  <a:rPr lang="en-US" sz="1100" dirty="0">
                    <a:solidFill>
                      <a:schemeClr val="bg1"/>
                    </a:solidFill>
                    <a:latin typeface="Huawei Sans" panose="020C0503030203020204" pitchFamily="34" charset="0"/>
                  </a:rPr>
                  <a:t>NQA test</a:t>
                </a:r>
                <a:endParaRPr lang="en-US" altLang="zh-CN"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120">
                <a:extLst>
                  <a:ext uri="{FF2B5EF4-FFF2-40B4-BE49-F238E27FC236}">
                    <a16:creationId xmlns:a16="http://schemas.microsoft.com/office/drawing/2014/main" id="{43544555-EC08-4CB1-BD85-3A98DCA08916}"/>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sp>
          <p:nvSpPr>
            <p:cNvPr id="28" name="Rectangular Callout 72">
              <a:extLst>
                <a:ext uri="{FF2B5EF4-FFF2-40B4-BE49-F238E27FC236}">
                  <a16:creationId xmlns:a16="http://schemas.microsoft.com/office/drawing/2014/main" id="{9E0FFC23-16B9-4197-BF79-BF3C45E5DFFA}"/>
                </a:ext>
              </a:extLst>
            </p:cNvPr>
            <p:cNvSpPr/>
            <p:nvPr/>
          </p:nvSpPr>
          <p:spPr bwMode="gray">
            <a:xfrm>
              <a:off x="2357388" y="4726911"/>
              <a:ext cx="1834590" cy="606305"/>
            </a:xfrm>
            <a:prstGeom prst="wedgeRectCallout">
              <a:avLst>
                <a:gd name="adj1" fmla="val 78988"/>
                <a:gd name="adj2" fmla="val -2601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Compares the timestamp with the local time to determine the test result</a:t>
              </a:r>
            </a:p>
          </p:txBody>
        </p:sp>
        <p:sp>
          <p:nvSpPr>
            <p:cNvPr id="33" name="Rectangle 32">
              <a:extLst>
                <a:ext uri="{FF2B5EF4-FFF2-40B4-BE49-F238E27FC236}">
                  <a16:creationId xmlns:a16="http://schemas.microsoft.com/office/drawing/2014/main" id="{81F4E425-1063-4DAA-A7D9-991ECA47ED71}"/>
                </a:ext>
              </a:extLst>
            </p:cNvPr>
            <p:cNvSpPr/>
            <p:nvPr/>
          </p:nvSpPr>
          <p:spPr bwMode="gray">
            <a:xfrm>
              <a:off x="4238600" y="4997625"/>
              <a:ext cx="1204606" cy="287715"/>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NQA test result</a:t>
              </a:r>
              <a:endParaRPr lang="en-US" sz="1100" dirty="0">
                <a:solidFill>
                  <a:schemeClr val="tx1"/>
                </a:solidFill>
                <a:latin typeface="Huawei Sans" panose="020C0503030203020204" pitchFamily="34" charset="0"/>
                <a:ea typeface="方正兰亭黑简体" panose="02000000000000000000" pitchFamily="2" charset="-122"/>
              </a:endParaRPr>
            </a:p>
          </p:txBody>
        </p:sp>
        <p:sp>
          <p:nvSpPr>
            <p:cNvPr id="34" name="Rectangle 33">
              <a:extLst>
                <a:ext uri="{FF2B5EF4-FFF2-40B4-BE49-F238E27FC236}">
                  <a16:creationId xmlns:a16="http://schemas.microsoft.com/office/drawing/2014/main" id="{AA893194-6284-420C-8869-50F7A48BC440}"/>
                </a:ext>
              </a:extLst>
            </p:cNvPr>
            <p:cNvSpPr/>
            <p:nvPr/>
          </p:nvSpPr>
          <p:spPr bwMode="gray">
            <a:xfrm>
              <a:off x="4238600" y="5500805"/>
              <a:ext cx="1204606" cy="287715"/>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Other modules</a:t>
              </a:r>
              <a:endParaRPr lang="en-US" sz="1100" dirty="0">
                <a:solidFill>
                  <a:schemeClr val="tx1"/>
                </a:solidFill>
                <a:latin typeface="Huawei Sans" panose="020C0503030203020204" pitchFamily="34" charset="0"/>
                <a:ea typeface="方正兰亭黑简体" panose="02000000000000000000" pitchFamily="2" charset="-122"/>
              </a:endParaRPr>
            </a:p>
          </p:txBody>
        </p:sp>
        <p:cxnSp>
          <p:nvCxnSpPr>
            <p:cNvPr id="36" name="Straight Arrow Connector 35">
              <a:extLst>
                <a:ext uri="{FF2B5EF4-FFF2-40B4-BE49-F238E27FC236}">
                  <a16:creationId xmlns:a16="http://schemas.microsoft.com/office/drawing/2014/main" id="{332692EE-3E94-4366-A4A0-6F663A73D7F6}"/>
                </a:ext>
              </a:extLst>
            </p:cNvPr>
            <p:cNvCxnSpPr>
              <a:cxnSpLocks/>
              <a:endCxn id="33" idx="0"/>
            </p:cNvCxnSpPr>
            <p:nvPr/>
          </p:nvCxnSpPr>
          <p:spPr bwMode="gray">
            <a:xfrm>
              <a:off x="4840903" y="4778899"/>
              <a:ext cx="0" cy="218726"/>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EC0B634-02D5-4FDA-A33C-5CD53E31F217}"/>
                </a:ext>
              </a:extLst>
            </p:cNvPr>
            <p:cNvCxnSpPr>
              <a:cxnSpLocks/>
              <a:stCxn id="33" idx="2"/>
              <a:endCxn id="34" idx="0"/>
            </p:cNvCxnSpPr>
            <p:nvPr/>
          </p:nvCxnSpPr>
          <p:spPr bwMode="gray">
            <a:xfrm>
              <a:off x="4840903" y="5285340"/>
              <a:ext cx="0" cy="215465"/>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ular Callout 72">
              <a:extLst>
                <a:ext uri="{FF2B5EF4-FFF2-40B4-BE49-F238E27FC236}">
                  <a16:creationId xmlns:a16="http://schemas.microsoft.com/office/drawing/2014/main" id="{6C4AF90C-0373-41FC-95FD-D499DEBFAB2E}"/>
                </a:ext>
              </a:extLst>
            </p:cNvPr>
            <p:cNvSpPr/>
            <p:nvPr/>
          </p:nvSpPr>
          <p:spPr bwMode="gray">
            <a:xfrm>
              <a:off x="5489828" y="5251131"/>
              <a:ext cx="1901572" cy="393531"/>
            </a:xfrm>
            <a:prstGeom prst="wedgeRectCallout">
              <a:avLst>
                <a:gd name="adj1" fmla="val -78119"/>
                <a:gd name="adj2" fmla="val -1763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The NQA test result can be used by other modules</a:t>
              </a:r>
            </a:p>
          </p:txBody>
        </p:sp>
      </p:grpSp>
      <p:grpSp>
        <p:nvGrpSpPr>
          <p:cNvPr id="52"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53"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54"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55"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8640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NQA Association</a:t>
            </a:r>
          </a:p>
        </p:txBody>
      </p:sp>
      <p:sp>
        <p:nvSpPr>
          <p:cNvPr id="3" name="文本占位符 2"/>
          <p:cNvSpPr>
            <a:spLocks noGrp="1"/>
          </p:cNvSpPr>
          <p:nvPr>
            <p:ph type="body" sz="quarter" idx="10"/>
          </p:nvPr>
        </p:nvSpPr>
        <p:spPr bwMode="gray"/>
        <p:txBody>
          <a:bodyPr/>
          <a:lstStyle/>
          <a:p>
            <a:pPr algn="l"/>
            <a:r>
              <a:rPr lang="en-US" sz="2000" dirty="0">
                <a:latin typeface="Huawei Sans" panose="020C0503030203020204" pitchFamily="34" charset="0"/>
              </a:rPr>
              <a:t>NQA association involves the monitoring module, track module, and application module.</a:t>
            </a:r>
          </a:p>
        </p:txBody>
      </p:sp>
      <p:sp>
        <p:nvSpPr>
          <p:cNvPr id="20" name="Line 7"/>
          <p:cNvSpPr>
            <a:spLocks noChangeShapeType="1"/>
          </p:cNvSpPr>
          <p:nvPr/>
        </p:nvSpPr>
        <p:spPr bwMode="gray">
          <a:xfrm flipH="1">
            <a:off x="6797842" y="3931034"/>
            <a:ext cx="1584734" cy="0"/>
          </a:xfrm>
          <a:prstGeom prst="line">
            <a:avLst/>
          </a:prstGeom>
          <a:noFill/>
          <a:ln w="38100" cap="rnd">
            <a:solidFill>
              <a:srgbClr val="EC7061"/>
            </a:solidFill>
            <a:prstDash val="sysDash"/>
            <a:round/>
            <a:headEnd/>
            <a:tailEnd type="stealth" w="med" len="med"/>
          </a:ln>
          <a:effectLst/>
        </p:spPr>
        <p:txBody>
          <a:bodyPr/>
          <a:lstStyle/>
          <a:p>
            <a:pPr fontAlgn="ctr"/>
            <a:endParaRPr lang="en-US" altLang="zh-CN" sz="1400" dirty="0">
              <a:latin typeface="Huawei Sans" panose="020C0503030203020204" pitchFamily="34" charset="0"/>
            </a:endParaRPr>
          </a:p>
        </p:txBody>
      </p:sp>
      <p:sp>
        <p:nvSpPr>
          <p:cNvPr id="21" name="Line 11"/>
          <p:cNvSpPr>
            <a:spLocks noChangeShapeType="1"/>
          </p:cNvSpPr>
          <p:nvPr/>
        </p:nvSpPr>
        <p:spPr bwMode="gray">
          <a:xfrm flipH="1">
            <a:off x="3702056" y="3935796"/>
            <a:ext cx="1552736" cy="0"/>
          </a:xfrm>
          <a:prstGeom prst="line">
            <a:avLst/>
          </a:prstGeom>
          <a:noFill/>
          <a:ln w="38100" cap="rnd">
            <a:solidFill>
              <a:srgbClr val="EC7061"/>
            </a:solidFill>
            <a:prstDash val="sysDash"/>
            <a:round/>
            <a:headEnd/>
            <a:tailEnd type="stealth" w="med" len="med"/>
          </a:ln>
          <a:effectLst/>
        </p:spPr>
        <p:txBody>
          <a:bodyPr/>
          <a:lstStyle/>
          <a:p>
            <a:pPr fontAlgn="ctr"/>
            <a:endParaRPr lang="en-US" altLang="zh-CN" sz="1400" dirty="0">
              <a:latin typeface="Huawei Sans" panose="020C0503030203020204" pitchFamily="34" charset="0"/>
            </a:endParaRPr>
          </a:p>
        </p:txBody>
      </p:sp>
      <p:sp>
        <p:nvSpPr>
          <p:cNvPr id="22" name="Line 12"/>
          <p:cNvSpPr>
            <a:spLocks noChangeShapeType="1"/>
          </p:cNvSpPr>
          <p:nvPr/>
        </p:nvSpPr>
        <p:spPr bwMode="gray">
          <a:xfrm flipH="1">
            <a:off x="1865852" y="2354833"/>
            <a:ext cx="0" cy="3151014"/>
          </a:xfrm>
          <a:prstGeom prst="line">
            <a:avLst/>
          </a:prstGeom>
          <a:noFill/>
          <a:ln w="38100" cap="rnd">
            <a:solidFill>
              <a:srgbClr val="EC7061"/>
            </a:solidFill>
            <a:prstDash val="sysDash"/>
            <a:round/>
            <a:headEnd/>
            <a:tailEnd type="stealth" w="med" len="med"/>
          </a:ln>
          <a:effectLst/>
        </p:spPr>
        <p:txBody>
          <a:bodyPr/>
          <a:lstStyle/>
          <a:p>
            <a:pPr fontAlgn="ctr"/>
            <a:endParaRPr lang="en-US" altLang="zh-CN" sz="1400" dirty="0">
              <a:latin typeface="Huawei Sans" panose="020C0503030203020204" pitchFamily="34" charset="0"/>
            </a:endParaRPr>
          </a:p>
        </p:txBody>
      </p:sp>
      <p:grpSp>
        <p:nvGrpSpPr>
          <p:cNvPr id="10" name="组合 9"/>
          <p:cNvGrpSpPr/>
          <p:nvPr/>
        </p:nvGrpSpPr>
        <p:grpSpPr bwMode="gray">
          <a:xfrm>
            <a:off x="8490588" y="2490874"/>
            <a:ext cx="1332148" cy="3022152"/>
            <a:chOff x="8760296" y="2276872"/>
            <a:chExt cx="1332148" cy="3022152"/>
          </a:xfrm>
        </p:grpSpPr>
        <p:sp>
          <p:nvSpPr>
            <p:cNvPr id="4" name="矩形 3"/>
            <p:cNvSpPr/>
            <p:nvPr/>
          </p:nvSpPr>
          <p:spPr bwMode="gray">
            <a:xfrm>
              <a:off x="8760296" y="2276872"/>
              <a:ext cx="1332148" cy="3022152"/>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5" name="文本框 4"/>
            <p:cNvSpPr txBox="1"/>
            <p:nvPr/>
          </p:nvSpPr>
          <p:spPr bwMode="gray">
            <a:xfrm>
              <a:off x="8868370" y="2534801"/>
              <a:ext cx="1116000" cy="396000"/>
            </a:xfrm>
            <a:prstGeom prst="rect">
              <a:avLst/>
            </a:prstGeom>
            <a:solidFill>
              <a:srgbClr val="56C4D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Monitoring module</a:t>
              </a:r>
            </a:p>
          </p:txBody>
        </p:sp>
        <p:sp>
          <p:nvSpPr>
            <p:cNvPr id="14" name="TextBox 25"/>
            <p:cNvSpPr txBox="1"/>
            <p:nvPr/>
          </p:nvSpPr>
          <p:spPr bwMode="gray">
            <a:xfrm>
              <a:off x="8868370" y="3563462"/>
              <a:ext cx="1116000" cy="575332"/>
            </a:xfrm>
            <a:prstGeom prst="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nSpc>
                  <a:spcPts val="2200"/>
                </a:lnSpc>
                <a:defRPr sz="1600">
                  <a:solidFill>
                    <a:schemeClr val="accent2"/>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lnSpc>
                  <a:spcPct val="100000"/>
                </a:lnSpc>
              </a:pPr>
              <a:r>
                <a:rPr lang="en-US" sz="1200" dirty="0">
                  <a:solidFill>
                    <a:srgbClr val="C7000B"/>
                  </a:solidFill>
                  <a:latin typeface="Huawei Sans" panose="020C0503030203020204" pitchFamily="34" charset="0"/>
                  <a:ea typeface="+mn-ea"/>
                </a:rPr>
                <a:t>NQA</a:t>
              </a:r>
              <a:endParaRPr lang="en-US" altLang="zh-CN" sz="1200" dirty="0">
                <a:solidFill>
                  <a:srgbClr val="C7000B"/>
                </a:solidFill>
                <a:latin typeface="Huawei Sans" panose="020C0503030203020204" pitchFamily="34" charset="0"/>
                <a:ea typeface="+mn-ea"/>
              </a:endParaRPr>
            </a:p>
            <a:p>
              <a:pPr fontAlgn="ctr">
                <a:lnSpc>
                  <a:spcPct val="100000"/>
                </a:lnSpc>
              </a:pPr>
              <a:r>
                <a:rPr lang="en-US" sz="1200" dirty="0">
                  <a:solidFill>
                    <a:srgbClr val="C7000B"/>
                  </a:solidFill>
                  <a:latin typeface="Huawei Sans" panose="020C0503030203020204" pitchFamily="34" charset="0"/>
                  <a:ea typeface="+mn-ea"/>
                </a:rPr>
                <a:t>module</a:t>
              </a:r>
            </a:p>
          </p:txBody>
        </p:sp>
      </p:grpSp>
      <p:grpSp>
        <p:nvGrpSpPr>
          <p:cNvPr id="11" name="组合 10"/>
          <p:cNvGrpSpPr/>
          <p:nvPr/>
        </p:nvGrpSpPr>
        <p:grpSpPr bwMode="gray">
          <a:xfrm>
            <a:off x="5385405" y="2490874"/>
            <a:ext cx="1332148" cy="3022152"/>
            <a:chOff x="5555940" y="2276872"/>
            <a:chExt cx="1332148" cy="3022152"/>
          </a:xfrm>
        </p:grpSpPr>
        <p:sp>
          <p:nvSpPr>
            <p:cNvPr id="15" name="矩形 14"/>
            <p:cNvSpPr/>
            <p:nvPr/>
          </p:nvSpPr>
          <p:spPr bwMode="gray">
            <a:xfrm>
              <a:off x="5555940" y="2276872"/>
              <a:ext cx="1332148" cy="3022152"/>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16" name="文本框 15"/>
            <p:cNvSpPr txBox="1"/>
            <p:nvPr/>
          </p:nvSpPr>
          <p:spPr bwMode="gray">
            <a:xfrm>
              <a:off x="5636065" y="3589948"/>
              <a:ext cx="1171898" cy="396000"/>
            </a:xfrm>
            <a:prstGeom prst="rect">
              <a:avLst/>
            </a:prstGeom>
            <a:solidFill>
              <a:srgbClr val="56C4D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Track module</a:t>
              </a:r>
            </a:p>
          </p:txBody>
        </p:sp>
      </p:grpSp>
      <p:sp>
        <p:nvSpPr>
          <p:cNvPr id="23" name="矩形 22"/>
          <p:cNvSpPr/>
          <p:nvPr/>
        </p:nvSpPr>
        <p:spPr bwMode="gray">
          <a:xfrm>
            <a:off x="2027548" y="1975398"/>
            <a:ext cx="1566496" cy="3852425"/>
          </a:xfrm>
          <a:prstGeom prst="rect">
            <a:avLst/>
          </a:prstGeom>
          <a:solidFill>
            <a:srgbClr val="BEE9EE"/>
          </a:solidFill>
          <a:ln w="12700" cap="flat" cmpd="sng" algn="ctr">
            <a:solidFill>
              <a:srgbClr val="56C4D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24" name="文本框 23"/>
          <p:cNvSpPr txBox="1"/>
          <p:nvPr/>
        </p:nvSpPr>
        <p:spPr bwMode="gray">
          <a:xfrm>
            <a:off x="2144796" y="2073597"/>
            <a:ext cx="1332000" cy="396000"/>
          </a:xfrm>
          <a:prstGeom prst="rect">
            <a:avLst/>
          </a:prstGeom>
          <a:solidFill>
            <a:srgbClr val="56C4D2"/>
          </a:solidFill>
          <a:ln w="12700" cap="flat" cmpd="sng" algn="ctr">
            <a:solidFill>
              <a:srgbClr val="56C4D2"/>
            </a:solidFill>
            <a:prstDash val="solid"/>
            <a:miter lim="800000"/>
          </a:ln>
          <a:effectLst/>
        </p:spPr>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Application module</a:t>
            </a:r>
          </a:p>
        </p:txBody>
      </p:sp>
      <p:sp>
        <p:nvSpPr>
          <p:cNvPr id="6" name="圆角矩形 5"/>
          <p:cNvSpPr/>
          <p:nvPr/>
        </p:nvSpPr>
        <p:spPr bwMode="gray">
          <a:xfrm>
            <a:off x="2144796" y="2577715"/>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VRRP</a:t>
            </a:r>
            <a:endParaRPr lang="en-US" altLang="zh-CN" sz="1200" dirty="0">
              <a:solidFill>
                <a:srgbClr val="C7000B"/>
              </a:solidFill>
              <a:latin typeface="Huawei Sans" panose="020C0503030203020204" pitchFamily="34" charset="0"/>
              <a:ea typeface="方正兰亭黑简体" panose="02000000000000000000" pitchFamily="2" charset="-122"/>
            </a:endParaRPr>
          </a:p>
        </p:txBody>
      </p:sp>
      <p:sp>
        <p:nvSpPr>
          <p:cNvPr id="25" name="圆角矩形 24"/>
          <p:cNvSpPr/>
          <p:nvPr/>
        </p:nvSpPr>
        <p:spPr bwMode="gray">
          <a:xfrm>
            <a:off x="2144796" y="3045833"/>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Static</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routing</a:t>
            </a:r>
          </a:p>
        </p:txBody>
      </p:sp>
      <p:sp>
        <p:nvSpPr>
          <p:cNvPr id="28" name="圆角矩形 27"/>
          <p:cNvSpPr/>
          <p:nvPr/>
        </p:nvSpPr>
        <p:spPr bwMode="gray">
          <a:xfrm>
            <a:off x="2144796" y="3513951"/>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PBR</a:t>
            </a:r>
          </a:p>
        </p:txBody>
      </p:sp>
      <p:sp>
        <p:nvSpPr>
          <p:cNvPr id="29" name="圆角矩形 28"/>
          <p:cNvSpPr/>
          <p:nvPr/>
        </p:nvSpPr>
        <p:spPr bwMode="gray">
          <a:xfrm>
            <a:off x="2144796" y="3982069"/>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Interface</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backup</a:t>
            </a:r>
          </a:p>
        </p:txBody>
      </p:sp>
      <p:sp>
        <p:nvSpPr>
          <p:cNvPr id="32" name="圆角矩形 28">
            <a:extLst>
              <a:ext uri="{FF2B5EF4-FFF2-40B4-BE49-F238E27FC236}">
                <a16:creationId xmlns:a16="http://schemas.microsoft.com/office/drawing/2014/main" id="{10AFD9FE-9941-4DAC-9A7A-5A635BC395F7}"/>
              </a:ext>
            </a:extLst>
          </p:cNvPr>
          <p:cNvSpPr/>
          <p:nvPr/>
        </p:nvSpPr>
        <p:spPr bwMode="gray">
          <a:xfrm>
            <a:off x="2144796" y="4450187"/>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IGMP</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proxy</a:t>
            </a:r>
            <a:endParaRPr lang="en-US" altLang="zh-CN" sz="1200" dirty="0">
              <a:solidFill>
                <a:srgbClr val="C7000B"/>
              </a:solidFill>
              <a:latin typeface="Huawei Sans" panose="020C0503030203020204" pitchFamily="34" charset="0"/>
            </a:endParaRPr>
          </a:p>
        </p:txBody>
      </p:sp>
      <p:sp>
        <p:nvSpPr>
          <p:cNvPr id="33" name="圆角矩形 28">
            <a:extLst>
              <a:ext uri="{FF2B5EF4-FFF2-40B4-BE49-F238E27FC236}">
                <a16:creationId xmlns:a16="http://schemas.microsoft.com/office/drawing/2014/main" id="{0ACA4FD6-B1BA-4D7A-A38E-E21FB19F9851}"/>
              </a:ext>
            </a:extLst>
          </p:cNvPr>
          <p:cNvSpPr/>
          <p:nvPr/>
        </p:nvSpPr>
        <p:spPr bwMode="gray">
          <a:xfrm>
            <a:off x="2144796" y="4918305"/>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IP</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address</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pool</a:t>
            </a:r>
          </a:p>
        </p:txBody>
      </p:sp>
      <p:sp>
        <p:nvSpPr>
          <p:cNvPr id="34" name="圆角矩形 28">
            <a:extLst>
              <a:ext uri="{FF2B5EF4-FFF2-40B4-BE49-F238E27FC236}">
                <a16:creationId xmlns:a16="http://schemas.microsoft.com/office/drawing/2014/main" id="{9EE697BB-4329-45CB-9648-713C79C89285}"/>
              </a:ext>
            </a:extLst>
          </p:cNvPr>
          <p:cNvSpPr/>
          <p:nvPr/>
        </p:nvSpPr>
        <p:spPr bwMode="gray">
          <a:xfrm>
            <a:off x="2144796" y="5386420"/>
            <a:ext cx="1332000" cy="360000"/>
          </a:xfrm>
          <a:prstGeom prst="roundRect">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rgbClr val="C7000B"/>
                </a:solidFill>
                <a:latin typeface="Huawei Sans" panose="020C0503030203020204" pitchFamily="34" charset="0"/>
              </a:rPr>
              <a:t>DNS</a:t>
            </a:r>
            <a:r>
              <a:rPr lang="en-US" sz="1200" dirty="0">
                <a:solidFill>
                  <a:schemeClr val="accent2"/>
                </a:solidFill>
                <a:latin typeface="Huawei Sans" panose="020C0503030203020204" pitchFamily="34" charset="0"/>
              </a:rPr>
              <a:t> </a:t>
            </a:r>
            <a:r>
              <a:rPr lang="en-US" sz="1200" dirty="0">
                <a:solidFill>
                  <a:srgbClr val="C7000B"/>
                </a:solidFill>
                <a:latin typeface="Huawei Sans" panose="020C0503030203020204" pitchFamily="34" charset="0"/>
              </a:rPr>
              <a:t>server</a:t>
            </a:r>
          </a:p>
        </p:txBody>
      </p:sp>
      <p:grpSp>
        <p:nvGrpSpPr>
          <p:cNvPr id="44"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45"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46"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47"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8703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Left)">
                                      <p:cBhvr>
                                        <p:cTn id="1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2C6C-E22A-4D8F-9776-5ECD25BB2DE4}"/>
              </a:ext>
            </a:extLst>
          </p:cNvPr>
          <p:cNvSpPr>
            <a:spLocks noGrp="1"/>
          </p:cNvSpPr>
          <p:nvPr>
            <p:ph type="title"/>
          </p:nvPr>
        </p:nvSpPr>
        <p:spPr bwMode="gray"/>
        <p:txBody>
          <a:bodyPr/>
          <a:lstStyle/>
          <a:p>
            <a:pPr fontAlgn="ctr"/>
            <a:r>
              <a:rPr lang="en-US" dirty="0">
                <a:latin typeface="Huawei Sans" panose="020C0503030203020204" pitchFamily="34" charset="0"/>
              </a:rPr>
              <a:t>NQA Test Types</a:t>
            </a:r>
          </a:p>
        </p:txBody>
      </p:sp>
      <p:sp>
        <p:nvSpPr>
          <p:cNvPr id="3" name="Text Placeholder 2">
            <a:extLst>
              <a:ext uri="{FF2B5EF4-FFF2-40B4-BE49-F238E27FC236}">
                <a16:creationId xmlns:a16="http://schemas.microsoft.com/office/drawing/2014/main" id="{3ADE1156-3197-469C-A784-D3CFF4BD65B7}"/>
              </a:ext>
            </a:extLst>
          </p:cNvPr>
          <p:cNvSpPr>
            <a:spLocks noGrp="1"/>
          </p:cNvSpPr>
          <p:nvPr>
            <p:ph type="body" sz="quarter" idx="10"/>
          </p:nvPr>
        </p:nvSpPr>
        <p:spPr bwMode="gray"/>
        <p:txBody>
          <a:bodyPr/>
          <a:lstStyle/>
          <a:p>
            <a:pPr algn="l"/>
            <a:r>
              <a:rPr lang="en-US" sz="1800" dirty="0">
                <a:latin typeface="Huawei Sans" panose="020C0503030203020204" pitchFamily="34" charset="0"/>
              </a:rPr>
              <a:t>NQA can be used to test the network quality of commonly used services:</a:t>
            </a:r>
            <a:endParaRPr lang="en-US" altLang="zh-CN" sz="1800" dirty="0">
              <a:latin typeface="Huawei Sans" panose="020C0503030203020204" pitchFamily="34" charset="0"/>
            </a:endParaRPr>
          </a:p>
        </p:txBody>
      </p:sp>
      <p:grpSp>
        <p:nvGrpSpPr>
          <p:cNvPr id="33" name="Group 32">
            <a:extLst>
              <a:ext uri="{FF2B5EF4-FFF2-40B4-BE49-F238E27FC236}">
                <a16:creationId xmlns:a16="http://schemas.microsoft.com/office/drawing/2014/main" id="{FC2B80BA-43A3-4760-8B84-C682FF5EF73D}"/>
              </a:ext>
            </a:extLst>
          </p:cNvPr>
          <p:cNvGrpSpPr/>
          <p:nvPr/>
        </p:nvGrpSpPr>
        <p:grpSpPr bwMode="gray">
          <a:xfrm>
            <a:off x="1295401" y="1801364"/>
            <a:ext cx="8427235" cy="4252180"/>
            <a:chOff x="513081" y="1913124"/>
            <a:chExt cx="8427235" cy="4252180"/>
          </a:xfrm>
        </p:grpSpPr>
        <p:sp>
          <p:nvSpPr>
            <p:cNvPr id="4" name="Rectangle 3">
              <a:extLst>
                <a:ext uri="{FF2B5EF4-FFF2-40B4-BE49-F238E27FC236}">
                  <a16:creationId xmlns:a16="http://schemas.microsoft.com/office/drawing/2014/main" id="{72102D37-D389-4E4E-BA9B-3C692933B6D6}"/>
                </a:ext>
              </a:extLst>
            </p:cNvPr>
            <p:cNvSpPr/>
            <p:nvPr/>
          </p:nvSpPr>
          <p:spPr bwMode="gray">
            <a:xfrm>
              <a:off x="513081" y="3011348"/>
              <a:ext cx="1919552"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400" dirty="0">
                  <a:solidFill>
                    <a:schemeClr val="tx1"/>
                  </a:solidFill>
                  <a:latin typeface="Huawei Sans" panose="020C0503030203020204" pitchFamily="34" charset="0"/>
                </a:rPr>
                <a:t>Application-layer tests</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5" name="Rectangle 4">
              <a:extLst>
                <a:ext uri="{FF2B5EF4-FFF2-40B4-BE49-F238E27FC236}">
                  <a16:creationId xmlns:a16="http://schemas.microsoft.com/office/drawing/2014/main" id="{CB3FC7CE-1E74-47C1-89B4-2662CB873BA7}"/>
                </a:ext>
              </a:extLst>
            </p:cNvPr>
            <p:cNvSpPr/>
            <p:nvPr/>
          </p:nvSpPr>
          <p:spPr bwMode="gray">
            <a:xfrm>
              <a:off x="2891644" y="2478521"/>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DHCP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6" name="Rectangle 5">
              <a:extLst>
                <a:ext uri="{FF2B5EF4-FFF2-40B4-BE49-F238E27FC236}">
                  <a16:creationId xmlns:a16="http://schemas.microsoft.com/office/drawing/2014/main" id="{D0AEB33D-BC3D-47CC-93E7-E2DAF8BC50FF}"/>
                </a:ext>
              </a:extLst>
            </p:cNvPr>
            <p:cNvSpPr/>
            <p:nvPr/>
          </p:nvSpPr>
          <p:spPr bwMode="gray">
            <a:xfrm>
              <a:off x="2891644" y="3001213"/>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DNS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7" name="Rectangle 6">
              <a:extLst>
                <a:ext uri="{FF2B5EF4-FFF2-40B4-BE49-F238E27FC236}">
                  <a16:creationId xmlns:a16="http://schemas.microsoft.com/office/drawing/2014/main" id="{9411EB76-7B20-4E12-A21C-FD45D3900398}"/>
                </a:ext>
              </a:extLst>
            </p:cNvPr>
            <p:cNvSpPr/>
            <p:nvPr/>
          </p:nvSpPr>
          <p:spPr bwMode="gray">
            <a:xfrm>
              <a:off x="2891644" y="3523905"/>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FTP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8" name="Rectangle 7">
              <a:extLst>
                <a:ext uri="{FF2B5EF4-FFF2-40B4-BE49-F238E27FC236}">
                  <a16:creationId xmlns:a16="http://schemas.microsoft.com/office/drawing/2014/main" id="{74D7D2A5-7437-428D-B050-A3FA0C8F0E55}"/>
                </a:ext>
              </a:extLst>
            </p:cNvPr>
            <p:cNvSpPr/>
            <p:nvPr/>
          </p:nvSpPr>
          <p:spPr bwMode="gray">
            <a:xfrm>
              <a:off x="2891644" y="4046598"/>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HTTP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9" name="Rectangle 8">
              <a:extLst>
                <a:ext uri="{FF2B5EF4-FFF2-40B4-BE49-F238E27FC236}">
                  <a16:creationId xmlns:a16="http://schemas.microsoft.com/office/drawing/2014/main" id="{24C3050D-E686-48C3-B721-100D96D607BE}"/>
                </a:ext>
              </a:extLst>
            </p:cNvPr>
            <p:cNvSpPr/>
            <p:nvPr/>
          </p:nvSpPr>
          <p:spPr bwMode="gray">
            <a:xfrm>
              <a:off x="513081" y="5313271"/>
              <a:ext cx="1919552"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400" dirty="0">
                  <a:solidFill>
                    <a:schemeClr val="tx1"/>
                  </a:solidFill>
                  <a:latin typeface="Huawei Sans" panose="020C0503030203020204" pitchFamily="34" charset="0"/>
                </a:rPr>
                <a:t>Transport-layer tests</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0" name="Rectangle 9">
              <a:extLst>
                <a:ext uri="{FF2B5EF4-FFF2-40B4-BE49-F238E27FC236}">
                  <a16:creationId xmlns:a16="http://schemas.microsoft.com/office/drawing/2014/main" id="{0C004D8A-B12B-4A3E-A5F6-6DCD40D49FBD}"/>
                </a:ext>
              </a:extLst>
            </p:cNvPr>
            <p:cNvSpPr/>
            <p:nvPr/>
          </p:nvSpPr>
          <p:spPr bwMode="gray">
            <a:xfrm>
              <a:off x="2891644" y="4785311"/>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TCP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1" name="Rectangle 10">
              <a:extLst>
                <a:ext uri="{FF2B5EF4-FFF2-40B4-BE49-F238E27FC236}">
                  <a16:creationId xmlns:a16="http://schemas.microsoft.com/office/drawing/2014/main" id="{65EA703A-A249-4879-8FC7-D7617DB90593}"/>
                </a:ext>
              </a:extLst>
            </p:cNvPr>
            <p:cNvSpPr/>
            <p:nvPr/>
          </p:nvSpPr>
          <p:spPr bwMode="gray">
            <a:xfrm>
              <a:off x="2891644" y="5313290"/>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UDP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2" name="Rectangle 11">
              <a:extLst>
                <a:ext uri="{FF2B5EF4-FFF2-40B4-BE49-F238E27FC236}">
                  <a16:creationId xmlns:a16="http://schemas.microsoft.com/office/drawing/2014/main" id="{1544ACFB-4BF2-429A-AB5C-BBA02677AF2F}"/>
                </a:ext>
              </a:extLst>
            </p:cNvPr>
            <p:cNvSpPr/>
            <p:nvPr/>
          </p:nvSpPr>
          <p:spPr bwMode="gray">
            <a:xfrm>
              <a:off x="2891644" y="5841268"/>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UDP jitter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4" name="Rectangle 13">
              <a:extLst>
                <a:ext uri="{FF2B5EF4-FFF2-40B4-BE49-F238E27FC236}">
                  <a16:creationId xmlns:a16="http://schemas.microsoft.com/office/drawing/2014/main" id="{C3C0C616-49FC-4FA4-986F-699C97EF64BD}"/>
                </a:ext>
              </a:extLst>
            </p:cNvPr>
            <p:cNvSpPr/>
            <p:nvPr/>
          </p:nvSpPr>
          <p:spPr bwMode="gray">
            <a:xfrm>
              <a:off x="2891644" y="1955829"/>
              <a:ext cx="1404156"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SNMP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5" name="Left Brace 14">
              <a:extLst>
                <a:ext uri="{FF2B5EF4-FFF2-40B4-BE49-F238E27FC236}">
                  <a16:creationId xmlns:a16="http://schemas.microsoft.com/office/drawing/2014/main" id="{F4999955-3EC6-4BF7-B220-6763513B7DE7}"/>
                </a:ext>
              </a:extLst>
            </p:cNvPr>
            <p:cNvSpPr/>
            <p:nvPr/>
          </p:nvSpPr>
          <p:spPr bwMode="gray">
            <a:xfrm>
              <a:off x="2531604" y="2117847"/>
              <a:ext cx="360040" cy="2111039"/>
            </a:xfrm>
            <a:prstGeom prst="leftBrace">
              <a:avLst/>
            </a:prstGeom>
            <a:noFill/>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dirty="0">
                <a:latin typeface="Huawei Sans" panose="020C0503030203020204" pitchFamily="34" charset="0"/>
              </a:endParaRPr>
            </a:p>
          </p:txBody>
        </p:sp>
        <p:sp>
          <p:nvSpPr>
            <p:cNvPr id="16" name="Left Brace 15">
              <a:extLst>
                <a:ext uri="{FF2B5EF4-FFF2-40B4-BE49-F238E27FC236}">
                  <a16:creationId xmlns:a16="http://schemas.microsoft.com/office/drawing/2014/main" id="{BAD7396C-8F77-4A02-9CAE-ECE6F19D725D}"/>
                </a:ext>
              </a:extLst>
            </p:cNvPr>
            <p:cNvSpPr/>
            <p:nvPr/>
          </p:nvSpPr>
          <p:spPr bwMode="gray">
            <a:xfrm>
              <a:off x="2531604" y="4912962"/>
              <a:ext cx="360040" cy="1090324"/>
            </a:xfrm>
            <a:prstGeom prst="leftBrace">
              <a:avLst/>
            </a:prstGeom>
            <a:noFill/>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dirty="0">
                <a:latin typeface="Huawei Sans" panose="020C0503030203020204" pitchFamily="34" charset="0"/>
              </a:endParaRPr>
            </a:p>
          </p:txBody>
        </p:sp>
        <p:sp>
          <p:nvSpPr>
            <p:cNvPr id="17" name="Rectangle 16">
              <a:extLst>
                <a:ext uri="{FF2B5EF4-FFF2-40B4-BE49-F238E27FC236}">
                  <a16:creationId xmlns:a16="http://schemas.microsoft.com/office/drawing/2014/main" id="{D9009515-AEF5-415D-B824-3E89C5DFA603}"/>
                </a:ext>
              </a:extLst>
            </p:cNvPr>
            <p:cNvSpPr/>
            <p:nvPr/>
          </p:nvSpPr>
          <p:spPr bwMode="gray">
            <a:xfrm>
              <a:off x="4867224" y="3818898"/>
              <a:ext cx="1826105"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400" dirty="0">
                  <a:solidFill>
                    <a:schemeClr val="tx1"/>
                  </a:solidFill>
                  <a:latin typeface="Huawei Sans" panose="020C0503030203020204" pitchFamily="34" charset="0"/>
                </a:rPr>
                <a:t>Connectivity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18" name="Rectangle 17">
              <a:extLst>
                <a:ext uri="{FF2B5EF4-FFF2-40B4-BE49-F238E27FC236}">
                  <a16:creationId xmlns:a16="http://schemas.microsoft.com/office/drawing/2014/main" id="{08B3E0D8-607F-4BD4-9C72-AD0D2C8B961E}"/>
                </a:ext>
              </a:extLst>
            </p:cNvPr>
            <p:cNvSpPr/>
            <p:nvPr/>
          </p:nvSpPr>
          <p:spPr bwMode="gray">
            <a:xfrm>
              <a:off x="7194122" y="1913124"/>
              <a:ext cx="1494163"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ICMP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1" name="Left Brace 20">
              <a:extLst>
                <a:ext uri="{FF2B5EF4-FFF2-40B4-BE49-F238E27FC236}">
                  <a16:creationId xmlns:a16="http://schemas.microsoft.com/office/drawing/2014/main" id="{564981CB-3A7C-41AA-AD5F-8B9B47820760}"/>
                </a:ext>
              </a:extLst>
            </p:cNvPr>
            <p:cNvSpPr/>
            <p:nvPr/>
          </p:nvSpPr>
          <p:spPr bwMode="gray">
            <a:xfrm>
              <a:off x="6818736" y="2117078"/>
              <a:ext cx="360040" cy="3724190"/>
            </a:xfrm>
            <a:prstGeom prst="leftBrace">
              <a:avLst/>
            </a:prstGeom>
            <a:noFill/>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dirty="0">
                <a:latin typeface="Huawei Sans" panose="020C0503030203020204" pitchFamily="34" charset="0"/>
              </a:endParaRPr>
            </a:p>
          </p:txBody>
        </p:sp>
        <p:sp>
          <p:nvSpPr>
            <p:cNvPr id="22" name="Rectangle 21">
              <a:extLst>
                <a:ext uri="{FF2B5EF4-FFF2-40B4-BE49-F238E27FC236}">
                  <a16:creationId xmlns:a16="http://schemas.microsoft.com/office/drawing/2014/main" id="{B276B7B1-4330-4B5F-B5A2-4730FE09AA64}"/>
                </a:ext>
              </a:extLst>
            </p:cNvPr>
            <p:cNvSpPr/>
            <p:nvPr/>
          </p:nvSpPr>
          <p:spPr bwMode="gray">
            <a:xfrm>
              <a:off x="7194122" y="2449476"/>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ICMP jitter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3" name="Rectangle 22">
              <a:extLst>
                <a:ext uri="{FF2B5EF4-FFF2-40B4-BE49-F238E27FC236}">
                  <a16:creationId xmlns:a16="http://schemas.microsoft.com/office/drawing/2014/main" id="{D4D614B9-7B35-4EE7-9F87-FE027F52733C}"/>
                </a:ext>
              </a:extLst>
            </p:cNvPr>
            <p:cNvSpPr/>
            <p:nvPr/>
          </p:nvSpPr>
          <p:spPr bwMode="gray">
            <a:xfrm>
              <a:off x="7194122" y="2985828"/>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LSP ping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4" name="Rectangle 23">
              <a:extLst>
                <a:ext uri="{FF2B5EF4-FFF2-40B4-BE49-F238E27FC236}">
                  <a16:creationId xmlns:a16="http://schemas.microsoft.com/office/drawing/2014/main" id="{A0D02DAC-C45E-4413-9D14-22A150F96F38}"/>
                </a:ext>
              </a:extLst>
            </p:cNvPr>
            <p:cNvSpPr/>
            <p:nvPr/>
          </p:nvSpPr>
          <p:spPr bwMode="gray">
            <a:xfrm>
              <a:off x="7194122" y="3522180"/>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LSP trace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5" name="Rectangle 24">
              <a:extLst>
                <a:ext uri="{FF2B5EF4-FFF2-40B4-BE49-F238E27FC236}">
                  <a16:creationId xmlns:a16="http://schemas.microsoft.com/office/drawing/2014/main" id="{9ED397F2-7428-42FD-88D0-5B0722A2CD04}"/>
                </a:ext>
              </a:extLst>
            </p:cNvPr>
            <p:cNvSpPr/>
            <p:nvPr/>
          </p:nvSpPr>
          <p:spPr bwMode="gray">
            <a:xfrm>
              <a:off x="7194122" y="4058532"/>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Trace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6" name="Rectangle 25">
              <a:extLst>
                <a:ext uri="{FF2B5EF4-FFF2-40B4-BE49-F238E27FC236}">
                  <a16:creationId xmlns:a16="http://schemas.microsoft.com/office/drawing/2014/main" id="{22938B9A-F2A7-4531-9079-2BB962B85409}"/>
                </a:ext>
              </a:extLst>
            </p:cNvPr>
            <p:cNvSpPr/>
            <p:nvPr/>
          </p:nvSpPr>
          <p:spPr bwMode="gray">
            <a:xfrm>
              <a:off x="7194122" y="4594884"/>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VPLS ping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7" name="Rectangle 26">
              <a:extLst>
                <a:ext uri="{FF2B5EF4-FFF2-40B4-BE49-F238E27FC236}">
                  <a16:creationId xmlns:a16="http://schemas.microsoft.com/office/drawing/2014/main" id="{FBD870AF-B056-4CBE-9260-55FBE1817630}"/>
                </a:ext>
              </a:extLst>
            </p:cNvPr>
            <p:cNvSpPr/>
            <p:nvPr/>
          </p:nvSpPr>
          <p:spPr bwMode="gray">
            <a:xfrm>
              <a:off x="7194122" y="5131236"/>
              <a:ext cx="1487529"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VPLS trace test</a:t>
              </a:r>
              <a:endParaRPr lang="en-US" sz="1400" dirty="0">
                <a:solidFill>
                  <a:schemeClr val="tx1"/>
                </a:solidFill>
                <a:latin typeface="Huawei Sans" panose="020C0503030203020204" pitchFamily="34" charset="0"/>
                <a:ea typeface="方正兰亭黑简体" panose="02000000000000000000" pitchFamily="2" charset="-122"/>
              </a:endParaRPr>
            </a:p>
          </p:txBody>
        </p:sp>
        <p:sp>
          <p:nvSpPr>
            <p:cNvPr id="28" name="Rectangle 27">
              <a:extLst>
                <a:ext uri="{FF2B5EF4-FFF2-40B4-BE49-F238E27FC236}">
                  <a16:creationId xmlns:a16="http://schemas.microsoft.com/office/drawing/2014/main" id="{797804FA-F7C9-44A3-BAEB-F0215684A980}"/>
                </a:ext>
              </a:extLst>
            </p:cNvPr>
            <p:cNvSpPr/>
            <p:nvPr/>
          </p:nvSpPr>
          <p:spPr bwMode="gray">
            <a:xfrm>
              <a:off x="7194122" y="5667590"/>
              <a:ext cx="1746194" cy="324036"/>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VPLS PW ping test</a:t>
              </a:r>
              <a:endParaRPr lang="en-US" sz="1400" dirty="0">
                <a:solidFill>
                  <a:schemeClr val="tx1"/>
                </a:solidFill>
                <a:latin typeface="Huawei Sans" panose="020C0503030203020204" pitchFamily="34" charset="0"/>
                <a:ea typeface="方正兰亭黑简体" panose="02000000000000000000" pitchFamily="2" charset="-122"/>
              </a:endParaRPr>
            </a:p>
          </p:txBody>
        </p:sp>
      </p:grpSp>
      <p:grpSp>
        <p:nvGrpSpPr>
          <p:cNvPr id="42"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43"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44"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45"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3619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8E0C-E44F-485F-8D6C-1F86B6CFA59F}"/>
              </a:ext>
            </a:extLst>
          </p:cNvPr>
          <p:cNvSpPr>
            <a:spLocks noGrp="1"/>
          </p:cNvSpPr>
          <p:nvPr>
            <p:ph type="title"/>
          </p:nvPr>
        </p:nvSpPr>
        <p:spPr bwMode="gray"/>
        <p:txBody>
          <a:bodyPr/>
          <a:lstStyle/>
          <a:p>
            <a:pPr fontAlgn="ctr"/>
            <a:r>
              <a:rPr lang="en-US" dirty="0">
                <a:latin typeface="Huawei Sans" panose="020C0503030203020204" pitchFamily="34" charset="0"/>
              </a:rPr>
              <a:t>NQA Server Configuration (TCP Test)</a:t>
            </a:r>
          </a:p>
        </p:txBody>
      </p:sp>
      <p:sp>
        <p:nvSpPr>
          <p:cNvPr id="3" name="Text Placeholder 2">
            <a:extLst>
              <a:ext uri="{FF2B5EF4-FFF2-40B4-BE49-F238E27FC236}">
                <a16:creationId xmlns:a16="http://schemas.microsoft.com/office/drawing/2014/main" id="{8ED47A1E-1338-4524-B987-A4833CCF3222}"/>
              </a:ext>
            </a:extLst>
          </p:cNvPr>
          <p:cNvSpPr>
            <a:spLocks noGrp="1"/>
          </p:cNvSpPr>
          <p:nvPr>
            <p:ph type="body" sz="quarter" idx="10"/>
          </p:nvPr>
        </p:nvSpPr>
        <p:spPr bwMode="gray">
          <a:xfrm>
            <a:off x="5996450" y="1052514"/>
            <a:ext cx="4966825" cy="4875042"/>
          </a:xfrm>
        </p:spPr>
        <p:txBody>
          <a:bodyPr/>
          <a:lstStyle/>
          <a:p>
            <a:pPr algn="l"/>
            <a:r>
              <a:rPr lang="en-US" sz="1600" dirty="0">
                <a:latin typeface="Huawei Sans" panose="020C0503030203020204" pitchFamily="34" charset="0"/>
              </a:rPr>
              <a:t>Run the following commands on the NQA TCP test server:</a:t>
            </a:r>
          </a:p>
        </p:txBody>
      </p:sp>
      <p:sp>
        <p:nvSpPr>
          <p:cNvPr id="17" name="Text Placeholder 2">
            <a:extLst>
              <a:ext uri="{FF2B5EF4-FFF2-40B4-BE49-F238E27FC236}">
                <a16:creationId xmlns:a16="http://schemas.microsoft.com/office/drawing/2014/main" id="{F95E7CE7-C5B1-4D88-B2B0-AF59476567FB}"/>
              </a:ext>
            </a:extLst>
          </p:cNvPr>
          <p:cNvSpPr txBox="1">
            <a:spLocks/>
          </p:cNvSpPr>
          <p:nvPr/>
        </p:nvSpPr>
        <p:spPr bwMode="gray">
          <a:xfrm>
            <a:off x="461750" y="2534830"/>
            <a:ext cx="5356277" cy="347763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Many NQA test types are available. The following example configures a TCP delay test.</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A server can be configured for a TCP test. In some tests, such as an HTTP test, a real HTTP server is typically used as the server.</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the IP address and TCP port to be checked in the NQA TCP test.</a:t>
            </a:r>
          </a:p>
        </p:txBody>
      </p:sp>
      <p:sp>
        <p:nvSpPr>
          <p:cNvPr id="18" name="文本框 30">
            <a:extLst>
              <a:ext uri="{FF2B5EF4-FFF2-40B4-BE49-F238E27FC236}">
                <a16:creationId xmlns:a16="http://schemas.microsoft.com/office/drawing/2014/main" id="{4053CA5A-5AF5-4A34-B9C0-6E000857AF4A}"/>
              </a:ext>
            </a:extLst>
          </p:cNvPr>
          <p:cNvSpPr txBox="1"/>
          <p:nvPr/>
        </p:nvSpPr>
        <p:spPr bwMode="gray">
          <a:xfrm>
            <a:off x="6106633" y="2057776"/>
            <a:ext cx="5607148" cy="954107"/>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-server </a:t>
            </a:r>
            <a:r>
              <a:rPr lang="en-US" b="1" dirty="0" err="1">
                <a:solidFill>
                  <a:schemeClr val="tx1"/>
                </a:solidFill>
                <a:latin typeface="Huawei Sans" panose="020C0503030203020204" pitchFamily="34" charset="0"/>
              </a:rPr>
              <a:t>tcpconnect</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 [port-</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//Configure the IP address and TCP port to be checked in the NQA TCP test.</a:t>
            </a:r>
            <a:endParaRPr lang="en-US" altLang="zh-CN" dirty="0">
              <a:solidFill>
                <a:schemeClr val="tx1"/>
              </a:solidFill>
              <a:latin typeface="Huawei Sans" panose="020C0503030203020204" pitchFamily="34" charset="0"/>
            </a:endParaRPr>
          </a:p>
        </p:txBody>
      </p:sp>
      <p:grpSp>
        <p:nvGrpSpPr>
          <p:cNvPr id="12" name="组合 11"/>
          <p:cNvGrpSpPr/>
          <p:nvPr/>
        </p:nvGrpSpPr>
        <p:grpSpPr bwMode="gray">
          <a:xfrm>
            <a:off x="529834" y="1184017"/>
            <a:ext cx="5466617" cy="1216794"/>
            <a:chOff x="529834" y="1193542"/>
            <a:chExt cx="5466617" cy="1216794"/>
          </a:xfrm>
        </p:grpSpPr>
        <p:pic>
          <p:nvPicPr>
            <p:cNvPr id="6" name="Picture 12" descr="E:\2016.01\1.12 扁平化图标\蓝色\AR-蓝色最新-40.png">
              <a:extLst>
                <a:ext uri="{FF2B5EF4-FFF2-40B4-BE49-F238E27FC236}">
                  <a16:creationId xmlns:a16="http://schemas.microsoft.com/office/drawing/2014/main" id="{7336310F-218A-4679-B43E-24D54DC3F8CA}"/>
                </a:ext>
              </a:extLst>
            </p:cNvPr>
            <p:cNvPicPr>
              <a:picLocks noChangeAspect="1" noChangeArrowheads="1"/>
            </p:cNvPicPr>
            <p:nvPr/>
          </p:nvPicPr>
          <p:blipFill>
            <a:blip r:embed="rId3" cstate="print"/>
            <a:srcRect/>
            <a:stretch>
              <a:fillRect/>
            </a:stretch>
          </p:blipFill>
          <p:spPr bwMode="gray">
            <a:xfrm>
              <a:off x="5203995" y="1745519"/>
              <a:ext cx="440049" cy="360040"/>
            </a:xfrm>
            <a:prstGeom prst="rect">
              <a:avLst/>
            </a:prstGeom>
            <a:noFill/>
          </p:spPr>
        </p:pic>
        <p:sp>
          <p:nvSpPr>
            <p:cNvPr id="7" name="Freeform 159">
              <a:extLst>
                <a:ext uri="{FF2B5EF4-FFF2-40B4-BE49-F238E27FC236}">
                  <a16:creationId xmlns:a16="http://schemas.microsoft.com/office/drawing/2014/main" id="{139C23E9-B168-45DB-87A4-CF1129F5C492}"/>
                </a:ext>
              </a:extLst>
            </p:cNvPr>
            <p:cNvSpPr/>
            <p:nvPr/>
          </p:nvSpPr>
          <p:spPr bwMode="gray">
            <a:xfrm flipH="1">
              <a:off x="2723860" y="1585234"/>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D6D9FD1A-58B9-4674-8ECD-3DCCB3B27D8C}"/>
                </a:ext>
              </a:extLst>
            </p:cNvPr>
            <p:cNvCxnSpPr>
              <a:cxnSpLocks/>
              <a:stCxn id="24" idx="3"/>
              <a:endCxn id="7" idx="21"/>
            </p:cNvCxnSpPr>
            <p:nvPr/>
          </p:nvCxnSpPr>
          <p:spPr bwMode="gray">
            <a:xfrm flipV="1">
              <a:off x="1303056" y="1918544"/>
              <a:ext cx="1420804" cy="6995"/>
            </a:xfrm>
            <a:prstGeom prst="line">
              <a:avLst/>
            </a:prstGeom>
            <a:solidFill>
              <a:srgbClr val="BEE9EE"/>
            </a:solidFill>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FF7469-BBAC-406E-8EEF-74A71914D07C}"/>
                </a:ext>
              </a:extLst>
            </p:cNvPr>
            <p:cNvCxnSpPr>
              <a:cxnSpLocks/>
              <a:stCxn id="6" idx="1"/>
              <a:endCxn id="7" idx="8"/>
            </p:cNvCxnSpPr>
            <p:nvPr/>
          </p:nvCxnSpPr>
          <p:spPr bwMode="gray">
            <a:xfrm flipH="1" flipV="1">
              <a:off x="3633342" y="1909891"/>
              <a:ext cx="1570653" cy="0"/>
            </a:xfrm>
            <a:prstGeom prst="line">
              <a:avLst/>
            </a:prstGeom>
            <a:solidFill>
              <a:srgbClr val="BEE9EE"/>
            </a:solidFill>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E80192-615E-4D0E-A963-0B9D05A9DE67}"/>
                </a:ext>
              </a:extLst>
            </p:cNvPr>
            <p:cNvSpPr txBox="1"/>
            <p:nvPr/>
          </p:nvSpPr>
          <p:spPr bwMode="gray">
            <a:xfrm>
              <a:off x="927609" y="1257148"/>
              <a:ext cx="1572866" cy="276999"/>
            </a:xfrm>
            <a:prstGeom prst="rect">
              <a:avLst/>
            </a:prstGeom>
            <a:solidFill>
              <a:srgbClr val="00B0F0"/>
            </a:solidFill>
          </p:spPr>
          <p:txBody>
            <a:bodyPr wrap="none" rtlCol="0">
              <a:spAutoFit/>
            </a:bodyPr>
            <a:lstStyle/>
            <a:p>
              <a:pPr fontAlgn="ctr"/>
              <a:r>
                <a:rPr lang="en-US" sz="1200" dirty="0">
                  <a:solidFill>
                    <a:schemeClr val="bg1"/>
                  </a:solidFill>
                  <a:latin typeface="Huawei Sans" panose="020C0503030203020204" pitchFamily="34" charset="0"/>
                </a:rPr>
                <a:t>TCP delay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13" name="Arrow: Right 12">
              <a:extLst>
                <a:ext uri="{FF2B5EF4-FFF2-40B4-BE49-F238E27FC236}">
                  <a16:creationId xmlns:a16="http://schemas.microsoft.com/office/drawing/2014/main" id="{BA78C4CD-D162-4301-83F3-947E4583296E}"/>
                </a:ext>
              </a:extLst>
            </p:cNvPr>
            <p:cNvSpPr/>
            <p:nvPr/>
          </p:nvSpPr>
          <p:spPr bwMode="gray">
            <a:xfrm>
              <a:off x="2597262" y="1193542"/>
              <a:ext cx="1036080"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NQA test</a:t>
              </a:r>
            </a:p>
          </p:txBody>
        </p:sp>
        <p:sp>
          <p:nvSpPr>
            <p:cNvPr id="15" name="文本框 34">
              <a:extLst>
                <a:ext uri="{FF2B5EF4-FFF2-40B4-BE49-F238E27FC236}">
                  <a16:creationId xmlns:a16="http://schemas.microsoft.com/office/drawing/2014/main" id="{52FAC853-D8E4-425D-A714-E350614B8044}"/>
                </a:ext>
              </a:extLst>
            </p:cNvPr>
            <p:cNvSpPr txBox="1"/>
            <p:nvPr/>
          </p:nvSpPr>
          <p:spPr bwMode="gray">
            <a:xfrm>
              <a:off x="529834" y="2102559"/>
              <a:ext cx="1106393" cy="307777"/>
            </a:xfrm>
            <a:prstGeom prst="rect">
              <a:avLst/>
            </a:prstGeom>
            <a:noFill/>
          </p:spPr>
          <p:txBody>
            <a:bodyPr wrap="none" rtlCol="0">
              <a:spAutoFit/>
            </a:bodyPr>
            <a:lstStyle/>
            <a:p>
              <a:pPr fontAlgn="ctr"/>
              <a:r>
                <a:rPr lang="en-US" sz="1400" dirty="0">
                  <a:latin typeface="Huawei Sans" panose="020C0503030203020204" pitchFamily="34" charset="0"/>
                </a:rPr>
                <a:t>NQA client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34">
              <a:extLst>
                <a:ext uri="{FF2B5EF4-FFF2-40B4-BE49-F238E27FC236}">
                  <a16:creationId xmlns:a16="http://schemas.microsoft.com/office/drawing/2014/main" id="{9F38498C-164E-41E6-8EBC-13F271DFE4AF}"/>
                </a:ext>
              </a:extLst>
            </p:cNvPr>
            <p:cNvSpPr txBox="1"/>
            <p:nvPr/>
          </p:nvSpPr>
          <p:spPr bwMode="gray">
            <a:xfrm>
              <a:off x="4851586" y="2102559"/>
              <a:ext cx="1144865" cy="307777"/>
            </a:xfrm>
            <a:prstGeom prst="rect">
              <a:avLst/>
            </a:prstGeom>
            <a:noFill/>
          </p:spPr>
          <p:txBody>
            <a:bodyPr wrap="none" rtlCol="0">
              <a:spAutoFit/>
            </a:bodyPr>
            <a:lstStyle/>
            <a:p>
              <a:pPr fontAlgn="ctr"/>
              <a:r>
                <a:rPr lang="en-US" sz="1400" dirty="0">
                  <a:latin typeface="Huawei Sans" panose="020C0503030203020204" pitchFamily="34" charset="0"/>
                </a:rPr>
                <a:t>NQA server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Picture 12" descr="E:\2016.01\1.12 扁平化图标\蓝色\AR-蓝色最新-40.png">
              <a:extLst>
                <a:ext uri="{FF2B5EF4-FFF2-40B4-BE49-F238E27FC236}">
                  <a16:creationId xmlns:a16="http://schemas.microsoft.com/office/drawing/2014/main" id="{7336310F-218A-4679-B43E-24D54DC3F8CA}"/>
                </a:ext>
              </a:extLst>
            </p:cNvPr>
            <p:cNvPicPr>
              <a:picLocks noChangeAspect="1" noChangeArrowheads="1"/>
            </p:cNvPicPr>
            <p:nvPr/>
          </p:nvPicPr>
          <p:blipFill>
            <a:blip r:embed="rId3" cstate="print"/>
            <a:srcRect/>
            <a:stretch>
              <a:fillRect/>
            </a:stretch>
          </p:blipFill>
          <p:spPr bwMode="gray">
            <a:xfrm>
              <a:off x="863007" y="1745519"/>
              <a:ext cx="440049" cy="360040"/>
            </a:xfrm>
            <a:prstGeom prst="rect">
              <a:avLst/>
            </a:prstGeom>
            <a:noFill/>
          </p:spPr>
        </p:pic>
      </p:grpSp>
      <p:grpSp>
        <p:nvGrpSpPr>
          <p:cNvPr id="32"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3"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34"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35"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4936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5FDC-0A87-47C1-9B41-2221B12EFEB6}"/>
              </a:ext>
            </a:extLst>
          </p:cNvPr>
          <p:cNvSpPr>
            <a:spLocks noGrp="1"/>
          </p:cNvSpPr>
          <p:nvPr>
            <p:ph type="title"/>
          </p:nvPr>
        </p:nvSpPr>
        <p:spPr bwMode="gray"/>
        <p:txBody>
          <a:bodyPr/>
          <a:lstStyle/>
          <a:p>
            <a:pPr fontAlgn="ctr"/>
            <a:r>
              <a:rPr lang="en-US" dirty="0">
                <a:latin typeface="Huawei Sans" panose="020C0503030203020204" pitchFamily="34" charset="0"/>
              </a:rPr>
              <a:t>NQA Client Configuration (TCP Test)</a:t>
            </a:r>
          </a:p>
        </p:txBody>
      </p:sp>
      <p:sp>
        <p:nvSpPr>
          <p:cNvPr id="4" name="Text Placeholder 2">
            <a:extLst>
              <a:ext uri="{FF2B5EF4-FFF2-40B4-BE49-F238E27FC236}">
                <a16:creationId xmlns:a16="http://schemas.microsoft.com/office/drawing/2014/main" id="{979F3AD8-EEB6-4831-9DC2-22A47062C70B}"/>
              </a:ext>
            </a:extLst>
          </p:cNvPr>
          <p:cNvSpPr txBox="1">
            <a:spLocks/>
          </p:cNvSpPr>
          <p:nvPr/>
        </p:nvSpPr>
        <p:spPr bwMode="gray">
          <a:xfrm>
            <a:off x="6102312" y="1062038"/>
            <a:ext cx="4727614" cy="51569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Run the following commands on the NQA TCP test client:</a:t>
            </a:r>
          </a:p>
        </p:txBody>
      </p:sp>
      <p:pic>
        <p:nvPicPr>
          <p:cNvPr id="6" name="Picture 12" descr="E:\2016.01\1.12 扁平化图标\蓝色\AR-蓝色最新-40.png">
            <a:extLst>
              <a:ext uri="{FF2B5EF4-FFF2-40B4-BE49-F238E27FC236}">
                <a16:creationId xmlns:a16="http://schemas.microsoft.com/office/drawing/2014/main" id="{84D57DF2-E016-492C-89AC-7F865ABDCC18}"/>
              </a:ext>
            </a:extLst>
          </p:cNvPr>
          <p:cNvPicPr>
            <a:picLocks noChangeAspect="1" noChangeArrowheads="1"/>
          </p:cNvPicPr>
          <p:nvPr/>
        </p:nvPicPr>
        <p:blipFill>
          <a:blip r:embed="rId3" cstate="print"/>
          <a:srcRect/>
          <a:stretch>
            <a:fillRect/>
          </a:stretch>
        </p:blipFill>
        <p:spPr bwMode="gray">
          <a:xfrm>
            <a:off x="762756" y="1785465"/>
            <a:ext cx="440049" cy="360040"/>
          </a:xfrm>
          <a:prstGeom prst="rect">
            <a:avLst/>
          </a:prstGeom>
        </p:spPr>
      </p:pic>
      <p:sp>
        <p:nvSpPr>
          <p:cNvPr id="8" name="Freeform 159">
            <a:extLst>
              <a:ext uri="{FF2B5EF4-FFF2-40B4-BE49-F238E27FC236}">
                <a16:creationId xmlns:a16="http://schemas.microsoft.com/office/drawing/2014/main" id="{2007F60F-BC56-42B5-88B0-7CB9B9988BBA}"/>
              </a:ext>
            </a:extLst>
          </p:cNvPr>
          <p:cNvSpPr/>
          <p:nvPr/>
        </p:nvSpPr>
        <p:spPr bwMode="gray">
          <a:xfrm flipH="1">
            <a:off x="2701720" y="162518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9" name="Straight Connector 8">
            <a:extLst>
              <a:ext uri="{FF2B5EF4-FFF2-40B4-BE49-F238E27FC236}">
                <a16:creationId xmlns:a16="http://schemas.microsoft.com/office/drawing/2014/main" id="{2D1F327D-B5F3-4E15-B5C9-55B5508080C1}"/>
              </a:ext>
            </a:extLst>
          </p:cNvPr>
          <p:cNvCxnSpPr>
            <a:cxnSpLocks/>
            <a:stCxn id="6" idx="3"/>
            <a:endCxn id="8" idx="21"/>
          </p:cNvCxnSpPr>
          <p:nvPr/>
        </p:nvCxnSpPr>
        <p:spPr bwMode="gray">
          <a:xfrm flipV="1">
            <a:off x="1202805" y="1958490"/>
            <a:ext cx="1498915"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7AB187-0F08-4874-8A75-B50155F675B5}"/>
              </a:ext>
            </a:extLst>
          </p:cNvPr>
          <p:cNvCxnSpPr>
            <a:cxnSpLocks/>
            <a:endCxn id="8" idx="8"/>
          </p:cNvCxnSpPr>
          <p:nvPr/>
        </p:nvCxnSpPr>
        <p:spPr bwMode="gray">
          <a:xfrm flipH="1" flipV="1">
            <a:off x="3611202" y="1949837"/>
            <a:ext cx="1716061"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41DB25-3E36-4FFE-9E29-C08D81BCD93B}"/>
              </a:ext>
            </a:extLst>
          </p:cNvPr>
          <p:cNvSpPr txBox="1"/>
          <p:nvPr/>
        </p:nvSpPr>
        <p:spPr bwMode="gray">
          <a:xfrm>
            <a:off x="930275" y="1249469"/>
            <a:ext cx="1572866" cy="276999"/>
          </a:xfrm>
          <a:prstGeom prst="rect">
            <a:avLst/>
          </a:prstGeom>
          <a:solidFill>
            <a:srgbClr val="00B0F0"/>
          </a:solidFill>
        </p:spPr>
        <p:txBody>
          <a:bodyPr wrap="none" rtlCol="0">
            <a:spAutoFit/>
          </a:bodyPr>
          <a:lstStyle/>
          <a:p>
            <a:pPr fontAlgn="ctr"/>
            <a:r>
              <a:rPr lang="en-US" sz="1200" dirty="0">
                <a:solidFill>
                  <a:schemeClr val="bg1"/>
                </a:solidFill>
                <a:latin typeface="Huawei Sans" panose="020C0503030203020204" pitchFamily="34" charset="0"/>
              </a:rPr>
              <a:t>TCP delay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12" name="Arrow: Right 11">
            <a:extLst>
              <a:ext uri="{FF2B5EF4-FFF2-40B4-BE49-F238E27FC236}">
                <a16:creationId xmlns:a16="http://schemas.microsoft.com/office/drawing/2014/main" id="{EEE029CE-B0F5-4AEA-9BCC-C78D6177E2F9}"/>
              </a:ext>
            </a:extLst>
          </p:cNvPr>
          <p:cNvSpPr/>
          <p:nvPr/>
        </p:nvSpPr>
        <p:spPr bwMode="gray">
          <a:xfrm>
            <a:off x="2575122" y="1185863"/>
            <a:ext cx="1036080"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NQA test</a:t>
            </a:r>
          </a:p>
        </p:txBody>
      </p:sp>
      <p:sp>
        <p:nvSpPr>
          <p:cNvPr id="13" name="文本框 34">
            <a:extLst>
              <a:ext uri="{FF2B5EF4-FFF2-40B4-BE49-F238E27FC236}">
                <a16:creationId xmlns:a16="http://schemas.microsoft.com/office/drawing/2014/main" id="{E0859121-87BF-4276-867D-11854C2FB3CE}"/>
              </a:ext>
            </a:extLst>
          </p:cNvPr>
          <p:cNvSpPr txBox="1"/>
          <p:nvPr/>
        </p:nvSpPr>
        <p:spPr bwMode="gray">
          <a:xfrm>
            <a:off x="486267" y="2143421"/>
            <a:ext cx="1106393" cy="307777"/>
          </a:xfrm>
          <a:prstGeom prst="rect">
            <a:avLst/>
          </a:prstGeom>
          <a:noFill/>
        </p:spPr>
        <p:txBody>
          <a:bodyPr wrap="none" rtlCol="0">
            <a:spAutoFit/>
          </a:bodyPr>
          <a:lstStyle/>
          <a:p>
            <a:pPr fontAlgn="ctr"/>
            <a:r>
              <a:rPr lang="en-US" sz="1400" dirty="0">
                <a:latin typeface="Huawei Sans" panose="020C0503030203020204" pitchFamily="34" charset="0"/>
              </a:rPr>
              <a:t>NQA client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34">
            <a:extLst>
              <a:ext uri="{FF2B5EF4-FFF2-40B4-BE49-F238E27FC236}">
                <a16:creationId xmlns:a16="http://schemas.microsoft.com/office/drawing/2014/main" id="{A0E5AEAE-F1E9-4CCF-B3AC-885FB622992A}"/>
              </a:ext>
            </a:extLst>
          </p:cNvPr>
          <p:cNvSpPr txBox="1"/>
          <p:nvPr/>
        </p:nvSpPr>
        <p:spPr bwMode="gray">
          <a:xfrm>
            <a:off x="4877152" y="2143420"/>
            <a:ext cx="1144865" cy="307777"/>
          </a:xfrm>
          <a:prstGeom prst="rect">
            <a:avLst/>
          </a:prstGeom>
          <a:noFill/>
        </p:spPr>
        <p:txBody>
          <a:bodyPr wrap="none" rtlCol="0">
            <a:spAutoFit/>
          </a:bodyPr>
          <a:lstStyle/>
          <a:p>
            <a:pPr fontAlgn="ctr"/>
            <a:r>
              <a:rPr lang="en-US" sz="1400" dirty="0">
                <a:latin typeface="Huawei Sans" panose="020C0503030203020204" pitchFamily="34" charset="0"/>
              </a:rPr>
              <a:t>NQA server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 Placeholder 2">
            <a:extLst>
              <a:ext uri="{FF2B5EF4-FFF2-40B4-BE49-F238E27FC236}">
                <a16:creationId xmlns:a16="http://schemas.microsoft.com/office/drawing/2014/main" id="{B0DF2B05-3B88-4456-A61B-7D7E88B3F28B}"/>
              </a:ext>
            </a:extLst>
          </p:cNvPr>
          <p:cNvSpPr txBox="1">
            <a:spLocks/>
          </p:cNvSpPr>
          <p:nvPr/>
        </p:nvSpPr>
        <p:spPr bwMode="gray">
          <a:xfrm>
            <a:off x="433175" y="2534830"/>
            <a:ext cx="5627683" cy="347763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Many NQA test types are available. The following example configures a TCP delay test.</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Create an NQA test instance.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Set the test instance type.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the server IP address.</a:t>
            </a:r>
          </a:p>
          <a:p>
            <a:pPr marL="608400" lvl="1" indent="-284400" fontAlgn="ctr">
              <a:spcAft>
                <a:spcPts val="0"/>
              </a:spcAft>
            </a:pPr>
            <a:r>
              <a:rPr lang="en-US" sz="1400" dirty="0">
                <a:latin typeface="Huawei Sans" panose="020C0503030203020204" pitchFamily="34" charset="0"/>
              </a:rPr>
              <a:t>Configure test parameters, such as the maximum delay and test period.</a:t>
            </a:r>
          </a:p>
        </p:txBody>
      </p:sp>
      <p:sp>
        <p:nvSpPr>
          <p:cNvPr id="16" name="文本框 30">
            <a:extLst>
              <a:ext uri="{FF2B5EF4-FFF2-40B4-BE49-F238E27FC236}">
                <a16:creationId xmlns:a16="http://schemas.microsoft.com/office/drawing/2014/main" id="{AD05A001-7B9D-4017-9072-8974878C184F}"/>
              </a:ext>
            </a:extLst>
          </p:cNvPr>
          <p:cNvSpPr txBox="1"/>
          <p:nvPr/>
        </p:nvSpPr>
        <p:spPr bwMode="gray">
          <a:xfrm>
            <a:off x="6096000" y="1860141"/>
            <a:ext cx="5633994" cy="246221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test-instance </a:t>
            </a:r>
            <a:r>
              <a:rPr lang="en-US" dirty="0">
                <a:solidFill>
                  <a:schemeClr val="tx1"/>
                </a:solidFill>
                <a:latin typeface="Huawei Sans" panose="020C0503030203020204" pitchFamily="34" charset="0"/>
              </a:rPr>
              <a:t>[admin-name] [test-name]        //Specify the administrator name and name of the NQA test instance.</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test-type </a:t>
            </a:r>
            <a:r>
              <a:rPr lang="en-US" dirty="0">
                <a:solidFill>
                  <a:schemeClr val="tx1"/>
                </a:solidFill>
                <a:latin typeface="Huawei Sans" panose="020C0503030203020204" pitchFamily="34" charset="0"/>
              </a:rPr>
              <a:t>[type]        //Set the test type. If TCP services need to be tested, set the test type to TCP.</a:t>
            </a: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destination-address ipv4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        //Configure the destination IP address for the test.</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destination-port </a:t>
            </a:r>
            <a:r>
              <a:rPr lang="en-US" dirty="0">
                <a:solidFill>
                  <a:schemeClr val="tx1"/>
                </a:solidFill>
                <a:latin typeface="Huawei Sans" panose="020C0503030203020204" pitchFamily="34" charset="0"/>
              </a:rPr>
              <a:t>[port-</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//(Optional) Set the destination port for the test.</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timeout</a:t>
            </a:r>
            <a:r>
              <a:rPr lang="en-US" dirty="0">
                <a:solidFill>
                  <a:schemeClr val="tx1"/>
                </a:solidFill>
                <a:latin typeface="Huawei Sans" panose="020C0503030203020204" pitchFamily="34" charset="0"/>
              </a:rPr>
              <a:t> [time]            //(Optional) Set the maximum delay.</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start now        </a:t>
            </a:r>
            <a:r>
              <a:rPr lang="en-US" dirty="0">
                <a:solidFill>
                  <a:schemeClr val="tx1"/>
                </a:solidFill>
                <a:latin typeface="Huawei Sans" panose="020C0503030203020204" pitchFamily="34" charset="0"/>
              </a:rPr>
              <a:t>//Start the test immediately.</a:t>
            </a:r>
            <a:endParaRPr lang="en-US" altLang="zh-CN" dirty="0">
              <a:solidFill>
                <a:schemeClr val="tx1"/>
              </a:solidFill>
              <a:latin typeface="Huawei Sans" panose="020C0503030203020204" pitchFamily="34" charset="0"/>
            </a:endParaRPr>
          </a:p>
        </p:txBody>
      </p:sp>
      <p:pic>
        <p:nvPicPr>
          <p:cNvPr id="23" name="Picture 12" descr="E:\2016.01\1.12 扁平化图标\蓝色\AR-蓝色最新-40.png">
            <a:extLst>
              <a:ext uri="{FF2B5EF4-FFF2-40B4-BE49-F238E27FC236}">
                <a16:creationId xmlns:a16="http://schemas.microsoft.com/office/drawing/2014/main" id="{84D57DF2-E016-492C-89AC-7F865ABDCC18}"/>
              </a:ext>
            </a:extLst>
          </p:cNvPr>
          <p:cNvPicPr>
            <a:picLocks noChangeAspect="1" noChangeArrowheads="1"/>
          </p:cNvPicPr>
          <p:nvPr/>
        </p:nvPicPr>
        <p:blipFill>
          <a:blip r:embed="rId3" cstate="print"/>
          <a:srcRect/>
          <a:stretch>
            <a:fillRect/>
          </a:stretch>
        </p:blipFill>
        <p:spPr bwMode="gray">
          <a:xfrm>
            <a:off x="5245981" y="1740552"/>
            <a:ext cx="440049" cy="360040"/>
          </a:xfrm>
          <a:prstGeom prst="rect">
            <a:avLst/>
          </a:prstGeom>
        </p:spPr>
      </p:pic>
      <p:grpSp>
        <p:nvGrpSpPr>
          <p:cNvPr id="30"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1"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32"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33"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92648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bwMode="gray">
          <a:prstGeom prst="rect">
            <a:avLst/>
          </a:prstGeom>
        </p:spPr>
        <p:txBody>
          <a:bodyPr/>
          <a:lstStyle/>
          <a:p>
            <a:pPr fontAlgn="ctr"/>
            <a:r>
              <a:rPr lang="en-US" dirty="0">
                <a:latin typeface="Huawei Sans" panose="020C0503030203020204" pitchFamily="34" charset="0"/>
              </a:rPr>
              <a:t>HA Technologies</a:t>
            </a:r>
          </a:p>
        </p:txBody>
      </p:sp>
      <p:sp>
        <p:nvSpPr>
          <p:cNvPr id="32" name="Text Placeholder 31">
            <a:extLst>
              <a:ext uri="{FF2B5EF4-FFF2-40B4-BE49-F238E27FC236}">
                <a16:creationId xmlns:a16="http://schemas.microsoft.com/office/drawing/2014/main" id="{0BD3FDBF-E292-4B88-9241-7CBCC7367DE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89452062"/>
      </p:ext>
    </p:extLst>
  </p:cSld>
  <p:clrMapOvr>
    <a:masterClrMapping/>
  </p:clrMapOvr>
  <p:transition advClick="0" advTm="8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421E-33E5-4831-94D1-DA8FB6B48F4C}"/>
              </a:ext>
            </a:extLst>
          </p:cNvPr>
          <p:cNvSpPr>
            <a:spLocks noGrp="1"/>
          </p:cNvSpPr>
          <p:nvPr>
            <p:ph type="title"/>
          </p:nvPr>
        </p:nvSpPr>
        <p:spPr bwMode="gray"/>
        <p:txBody>
          <a:bodyPr/>
          <a:lstStyle/>
          <a:p>
            <a:pPr fontAlgn="ctr"/>
            <a:r>
              <a:rPr lang="en-US" dirty="0">
                <a:latin typeface="Huawei Sans" panose="020C0503030203020204" pitchFamily="34" charset="0"/>
              </a:rPr>
              <a:t>Verifying the NQA Configuration</a:t>
            </a:r>
          </a:p>
        </p:txBody>
      </p:sp>
      <p:sp>
        <p:nvSpPr>
          <p:cNvPr id="3" name="Text Placeholder 2">
            <a:extLst>
              <a:ext uri="{FF2B5EF4-FFF2-40B4-BE49-F238E27FC236}">
                <a16:creationId xmlns:a16="http://schemas.microsoft.com/office/drawing/2014/main" id="{0CCE8285-CEFE-4667-B281-0E0C53030CDD}"/>
              </a:ext>
            </a:extLst>
          </p:cNvPr>
          <p:cNvSpPr>
            <a:spLocks noGrp="1"/>
          </p:cNvSpPr>
          <p:nvPr>
            <p:ph type="body" sz="quarter" idx="10"/>
          </p:nvPr>
        </p:nvSpPr>
        <p:spPr bwMode="gray"/>
        <p:txBody>
          <a:bodyPr/>
          <a:lstStyle/>
          <a:p>
            <a:pPr algn="l"/>
            <a:r>
              <a:rPr lang="en-US" sz="1800" dirty="0">
                <a:latin typeface="Huawei Sans" panose="020C0503030203020204" pitchFamily="34" charset="0"/>
              </a:rPr>
              <a:t>After an NQA test instance is configured, run the following commands to check the configuration of the test instance.</a:t>
            </a:r>
            <a:endParaRPr lang="en-US" altLang="zh-CN" sz="1800" dirty="0">
              <a:latin typeface="Huawei Sans" panose="020C0503030203020204" pitchFamily="34" charset="0"/>
            </a:endParaRPr>
          </a:p>
          <a:p>
            <a:pPr algn="l"/>
            <a:r>
              <a:rPr lang="en-US" sz="1800" dirty="0">
                <a:latin typeface="Huawei Sans" panose="020C0503030203020204" pitchFamily="34" charset="0"/>
              </a:rPr>
              <a:t>On the client:</a:t>
            </a:r>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marL="0" indent="0" algn="l">
              <a:buNone/>
            </a:pPr>
            <a:endParaRPr lang="en-US" altLang="zh-CN" sz="1800" dirty="0">
              <a:latin typeface="Huawei Sans" panose="020C0503030203020204" pitchFamily="34" charset="0"/>
            </a:endParaRPr>
          </a:p>
          <a:p>
            <a:pPr algn="l"/>
            <a:r>
              <a:rPr lang="en-US" sz="1800" dirty="0">
                <a:latin typeface="Huawei Sans" panose="020C0503030203020204" pitchFamily="34" charset="0"/>
              </a:rPr>
              <a:t>On the server:</a:t>
            </a:r>
            <a:endParaRPr lang="en-US" altLang="zh-CN" sz="1800" dirty="0">
              <a:latin typeface="Huawei Sans" panose="020C0503030203020204" pitchFamily="34" charset="0"/>
            </a:endParaRPr>
          </a:p>
          <a:p>
            <a:pPr algn="l"/>
            <a:endParaRPr lang="en-US" dirty="0">
              <a:latin typeface="Huawei Sans" panose="020C0503030203020204" pitchFamily="34" charset="0"/>
            </a:endParaRPr>
          </a:p>
        </p:txBody>
      </p:sp>
      <p:sp>
        <p:nvSpPr>
          <p:cNvPr id="4" name="文本框 30">
            <a:extLst>
              <a:ext uri="{FF2B5EF4-FFF2-40B4-BE49-F238E27FC236}">
                <a16:creationId xmlns:a16="http://schemas.microsoft.com/office/drawing/2014/main" id="{FD23A828-DE35-424C-BA20-01D6B4FE20D1}"/>
              </a:ext>
            </a:extLst>
          </p:cNvPr>
          <p:cNvSpPr txBox="1"/>
          <p:nvPr/>
        </p:nvSpPr>
        <p:spPr bwMode="gray">
          <a:xfrm>
            <a:off x="847724" y="2485542"/>
            <a:ext cx="7962901" cy="1384995"/>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application       </a:t>
            </a:r>
            <a:r>
              <a:rPr lang="en-US" dirty="0">
                <a:solidFill>
                  <a:schemeClr val="tx1"/>
                </a:solidFill>
                <a:latin typeface="Huawei Sans" panose="020C0503030203020204" pitchFamily="34" charset="0"/>
              </a:rPr>
              <a:t> //Check the NQA test instance type for the service.</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-parameter       </a:t>
            </a:r>
            <a:r>
              <a:rPr lang="en-US" dirty="0">
                <a:solidFill>
                  <a:schemeClr val="tx1"/>
                </a:solidFill>
                <a:latin typeface="Huawei Sans" panose="020C0503030203020204" pitchFamily="34" charset="0"/>
              </a:rPr>
              <a:t> //Check the parameter settings of the current test instance.</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support-server-type        </a:t>
            </a:r>
            <a:r>
              <a:rPr lang="en-US" dirty="0">
                <a:solidFill>
                  <a:schemeClr val="tx1"/>
                </a:solidFill>
                <a:latin typeface="Huawei Sans" panose="020C0503030203020204" pitchFamily="34" charset="0"/>
              </a:rPr>
              <a:t>//Check the server types supported by NQA.</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support-test-type        </a:t>
            </a:r>
            <a:r>
              <a:rPr lang="en-US" dirty="0">
                <a:solidFill>
                  <a:schemeClr val="tx1"/>
                </a:solidFill>
                <a:latin typeface="Huawei Sans" panose="020C0503030203020204" pitchFamily="34" charset="0"/>
              </a:rPr>
              <a:t>//Check the test types supported by NQA.</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-agent        </a:t>
            </a:r>
            <a:r>
              <a:rPr lang="en-US" dirty="0">
                <a:solidFill>
                  <a:schemeClr val="tx1"/>
                </a:solidFill>
                <a:latin typeface="Huawei Sans" panose="020C0503030203020204" pitchFamily="34" charset="0"/>
              </a:rPr>
              <a:t>//Check the NQA client status and configuration.</a:t>
            </a:r>
          </a:p>
        </p:txBody>
      </p:sp>
      <p:sp>
        <p:nvSpPr>
          <p:cNvPr id="5" name="文本框 30">
            <a:extLst>
              <a:ext uri="{FF2B5EF4-FFF2-40B4-BE49-F238E27FC236}">
                <a16:creationId xmlns:a16="http://schemas.microsoft.com/office/drawing/2014/main" id="{30C6D4DC-CD23-4DE9-B333-AF0AE937C5D0}"/>
              </a:ext>
            </a:extLst>
          </p:cNvPr>
          <p:cNvSpPr txBox="1"/>
          <p:nvPr/>
        </p:nvSpPr>
        <p:spPr bwMode="gray">
          <a:xfrm>
            <a:off x="847724" y="4948613"/>
            <a:ext cx="7962901" cy="738664"/>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-server        </a:t>
            </a:r>
            <a:r>
              <a:rPr lang="en-US" dirty="0">
                <a:solidFill>
                  <a:schemeClr val="tx1"/>
                </a:solidFill>
                <a:latin typeface="Huawei Sans" panose="020C0503030203020204" pitchFamily="34" charset="0"/>
              </a:rPr>
              <a:t>//Check NQA server information.</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-server session        </a:t>
            </a:r>
            <a:r>
              <a:rPr lang="en-US" dirty="0">
                <a:solidFill>
                  <a:schemeClr val="tx1"/>
                </a:solidFill>
                <a:latin typeface="Huawei Sans" panose="020C0503030203020204" pitchFamily="34" charset="0"/>
              </a:rPr>
              <a:t>//Check NQA client information on the NQA server.</a:t>
            </a:r>
            <a:endParaRPr lang="en-US" altLang="zh-CN" dirty="0">
              <a:solidFill>
                <a:schemeClr val="tx1"/>
              </a:solidFill>
              <a:latin typeface="Huawei Sans" panose="020C0503030203020204" pitchFamily="34" charset="0"/>
            </a:endParaRPr>
          </a:p>
        </p:txBody>
      </p:sp>
      <p:grpSp>
        <p:nvGrpSpPr>
          <p:cNvPr id="18"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19"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20"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NQA</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21"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08424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0672-F7A2-4D30-AB80-5F0071D22B65}"/>
              </a:ext>
            </a:extLst>
          </p:cNvPr>
          <p:cNvSpPr>
            <a:spLocks noGrp="1"/>
          </p:cNvSpPr>
          <p:nvPr>
            <p:ph type="title"/>
          </p:nvPr>
        </p:nvSpPr>
        <p:spPr bwMode="gray"/>
        <p:txBody>
          <a:bodyPr/>
          <a:lstStyle/>
          <a:p>
            <a:pPr fontAlgn="ctr"/>
            <a:r>
              <a:rPr lang="en-US" dirty="0">
                <a:latin typeface="Huawei Sans" panose="020C0503030203020204" pitchFamily="34" charset="0"/>
              </a:rPr>
              <a:t>Overview of IP FPM</a:t>
            </a:r>
          </a:p>
        </p:txBody>
      </p:sp>
      <p:sp>
        <p:nvSpPr>
          <p:cNvPr id="3" name="Text Placeholder 2">
            <a:extLst>
              <a:ext uri="{FF2B5EF4-FFF2-40B4-BE49-F238E27FC236}">
                <a16:creationId xmlns:a16="http://schemas.microsoft.com/office/drawing/2014/main" id="{BDC310B4-092A-4A64-B7F9-293EAE6C3767}"/>
              </a:ext>
            </a:extLst>
          </p:cNvPr>
          <p:cNvSpPr>
            <a:spLocks noGrp="1"/>
          </p:cNvSpPr>
          <p:nvPr>
            <p:ph type="body" sz="quarter" idx="10"/>
          </p:nvPr>
        </p:nvSpPr>
        <p:spPr bwMode="gray"/>
        <p:txBody>
          <a:bodyPr/>
          <a:lstStyle/>
          <a:p>
            <a:pPr algn="l"/>
            <a:r>
              <a:rPr lang="en-US" sz="1400" dirty="0">
                <a:latin typeface="Huawei Sans" panose="020C0503030203020204" pitchFamily="34" charset="0"/>
              </a:rPr>
              <a:t>With the advent of the cloud computing era, end-to-end service performance measurement becomes essential. However, the commonly used NQA technology has the following defects in end-to-end network performance measurement scenarios:</a:t>
            </a:r>
            <a:endParaRPr lang="en-US" altLang="zh-CN" sz="1400" dirty="0">
              <a:latin typeface="Huawei Sans" panose="020C0503030203020204" pitchFamily="34" charset="0"/>
            </a:endParaRPr>
          </a:p>
          <a:p>
            <a:pPr marL="608400" lvl="1" indent="-284400"/>
            <a:r>
              <a:rPr lang="en-US" sz="1200" dirty="0">
                <a:latin typeface="Huawei Sans" panose="020C0503030203020204" pitchFamily="34" charset="0"/>
              </a:rPr>
              <a:t>NQA simulates service packet forwarding on the network by constructing service packets. Therefore, the collected performance statistics are not accurate.</a:t>
            </a:r>
            <a:endParaRPr lang="en-US" altLang="zh-CN" sz="1200" dirty="0">
              <a:latin typeface="Huawei Sans" panose="020C0503030203020204" pitchFamily="34" charset="0"/>
            </a:endParaRPr>
          </a:p>
          <a:p>
            <a:pPr marL="608400" lvl="1" indent="-284400"/>
            <a:r>
              <a:rPr lang="en-US" sz="1200" dirty="0">
                <a:latin typeface="Huawei Sans" panose="020C0503030203020204" pitchFamily="34" charset="0"/>
              </a:rPr>
              <a:t>NQA does not support end-to-end performance measurement across network layers, and cannot monitor or measure network performance in a multipath scenario of IP networks.</a:t>
            </a:r>
            <a:endParaRPr lang="en-US" altLang="zh-CN" sz="1200" dirty="0">
              <a:latin typeface="Huawei Sans" panose="020C0503030203020204" pitchFamily="34" charset="0"/>
            </a:endParaRPr>
          </a:p>
          <a:p>
            <a:pPr algn="l"/>
            <a:r>
              <a:rPr lang="en-US" sz="1400" dirty="0">
                <a:latin typeface="Huawei Sans" panose="020C0503030203020204" pitchFamily="34" charset="0"/>
              </a:rPr>
              <a:t>IP flow performance measurement (IP FPM) can effectively solve these problems. It is a general IP network performance measurement solution. IP FPM can directly measure service packets, and the measurement data can reflect the performance of IP networks. In addition, IP FPM can monitor the changes of services carried by IP networks online and accurately reflect the running status of services.</a:t>
            </a:r>
          </a:p>
        </p:txBody>
      </p:sp>
      <p:grpSp>
        <p:nvGrpSpPr>
          <p:cNvPr id="13" name="组合 12"/>
          <p:cNvGrpSpPr/>
          <p:nvPr/>
        </p:nvGrpSpPr>
        <p:grpSpPr bwMode="gray">
          <a:xfrm>
            <a:off x="2564601" y="4452409"/>
            <a:ext cx="7075496" cy="1610013"/>
            <a:chOff x="2669878" y="4286702"/>
            <a:chExt cx="7075496" cy="1610013"/>
          </a:xfrm>
        </p:grpSpPr>
        <p:pic>
          <p:nvPicPr>
            <p:cNvPr id="8" name="Picture 12" descr="E:\2016.01\1.12 扁平化图标\蓝色\AR-蓝色最新-40.png">
              <a:extLst>
                <a:ext uri="{FF2B5EF4-FFF2-40B4-BE49-F238E27FC236}">
                  <a16:creationId xmlns:a16="http://schemas.microsoft.com/office/drawing/2014/main" id="{B5FC11C2-4CD3-42FA-AFDF-BB8B7B76E9BD}"/>
                </a:ext>
              </a:extLst>
            </p:cNvPr>
            <p:cNvPicPr>
              <a:picLocks noChangeAspect="1" noChangeArrowheads="1"/>
            </p:cNvPicPr>
            <p:nvPr/>
          </p:nvPicPr>
          <p:blipFill>
            <a:blip r:embed="rId3" cstate="print"/>
            <a:srcRect/>
            <a:stretch>
              <a:fillRect/>
            </a:stretch>
          </p:blipFill>
          <p:spPr bwMode="gray">
            <a:xfrm>
              <a:off x="3702295" y="5249193"/>
              <a:ext cx="440049" cy="360040"/>
            </a:xfrm>
            <a:prstGeom prst="rect">
              <a:avLst/>
            </a:prstGeom>
            <a:noFill/>
          </p:spPr>
        </p:pic>
        <p:pic>
          <p:nvPicPr>
            <p:cNvPr id="9" name="Picture 12" descr="E:\2016.01\1.12 扁平化图标\蓝色\AR-蓝色最新-40.png">
              <a:extLst>
                <a:ext uri="{FF2B5EF4-FFF2-40B4-BE49-F238E27FC236}">
                  <a16:creationId xmlns:a16="http://schemas.microsoft.com/office/drawing/2014/main" id="{2D43A57C-80D8-46BE-87D5-491BD0343987}"/>
                </a:ext>
              </a:extLst>
            </p:cNvPr>
            <p:cNvPicPr>
              <a:picLocks noChangeAspect="1" noChangeArrowheads="1"/>
            </p:cNvPicPr>
            <p:nvPr/>
          </p:nvPicPr>
          <p:blipFill>
            <a:blip r:embed="rId3" cstate="print"/>
            <a:srcRect/>
            <a:stretch>
              <a:fillRect/>
            </a:stretch>
          </p:blipFill>
          <p:spPr bwMode="gray">
            <a:xfrm>
              <a:off x="8266802" y="5249193"/>
              <a:ext cx="440049" cy="360040"/>
            </a:xfrm>
            <a:prstGeom prst="rect">
              <a:avLst/>
            </a:prstGeom>
            <a:noFill/>
          </p:spPr>
        </p:pic>
        <p:sp>
          <p:nvSpPr>
            <p:cNvPr id="10" name="Freeform 159">
              <a:extLst>
                <a:ext uri="{FF2B5EF4-FFF2-40B4-BE49-F238E27FC236}">
                  <a16:creationId xmlns:a16="http://schemas.microsoft.com/office/drawing/2014/main" id="{B23F8431-89E4-443C-AF68-64AA563E040C}"/>
                </a:ext>
              </a:extLst>
            </p:cNvPr>
            <p:cNvSpPr/>
            <p:nvPr/>
          </p:nvSpPr>
          <p:spPr bwMode="gray">
            <a:xfrm flipH="1">
              <a:off x="5641259" y="508890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1" name="Straight Connector 10">
              <a:extLst>
                <a:ext uri="{FF2B5EF4-FFF2-40B4-BE49-F238E27FC236}">
                  <a16:creationId xmlns:a16="http://schemas.microsoft.com/office/drawing/2014/main" id="{F6C9C432-E8A5-4B63-B9E7-98E1017ADC34}"/>
                </a:ext>
              </a:extLst>
            </p:cNvPr>
            <p:cNvCxnSpPr>
              <a:cxnSpLocks/>
              <a:stCxn id="8" idx="3"/>
              <a:endCxn id="10" idx="21"/>
            </p:cNvCxnSpPr>
            <p:nvPr/>
          </p:nvCxnSpPr>
          <p:spPr bwMode="gray">
            <a:xfrm flipV="1">
              <a:off x="4142344" y="5422218"/>
              <a:ext cx="1498915"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F3619A-E16C-4338-9CBF-2FD6F6B111D8}"/>
                </a:ext>
              </a:extLst>
            </p:cNvPr>
            <p:cNvCxnSpPr>
              <a:cxnSpLocks/>
              <a:stCxn id="9" idx="1"/>
              <a:endCxn id="10" idx="8"/>
            </p:cNvCxnSpPr>
            <p:nvPr/>
          </p:nvCxnSpPr>
          <p:spPr bwMode="gray">
            <a:xfrm flipH="1" flipV="1">
              <a:off x="6550741" y="5413565"/>
              <a:ext cx="1716061"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8" name="文本框 34">
              <a:extLst>
                <a:ext uri="{FF2B5EF4-FFF2-40B4-BE49-F238E27FC236}">
                  <a16:creationId xmlns:a16="http://schemas.microsoft.com/office/drawing/2014/main" id="{829048E4-2EF3-4898-884D-35643A6CB5B2}"/>
                </a:ext>
              </a:extLst>
            </p:cNvPr>
            <p:cNvSpPr txBox="1"/>
            <p:nvPr/>
          </p:nvSpPr>
          <p:spPr bwMode="gray">
            <a:xfrm>
              <a:off x="3225654" y="5615120"/>
              <a:ext cx="1393330" cy="276999"/>
            </a:xfrm>
            <a:prstGeom prst="rect">
              <a:avLst/>
            </a:prstGeom>
            <a:noFill/>
          </p:spPr>
          <p:txBody>
            <a:bodyPr wrap="none" rtlCol="0">
              <a:spAutoFit/>
            </a:bodyPr>
            <a:lstStyle/>
            <a:p>
              <a:pPr fontAlgn="ctr"/>
              <a:r>
                <a:rPr lang="en-US" sz="1200" dirty="0">
                  <a:latin typeface="Huawei Sans" panose="020C0503030203020204" pitchFamily="34" charset="0"/>
                </a:rPr>
                <a:t>IP FPM test point</a:t>
              </a:r>
            </a:p>
          </p:txBody>
        </p:sp>
        <p:sp>
          <p:nvSpPr>
            <p:cNvPr id="19" name="文本框 34">
              <a:extLst>
                <a:ext uri="{FF2B5EF4-FFF2-40B4-BE49-F238E27FC236}">
                  <a16:creationId xmlns:a16="http://schemas.microsoft.com/office/drawing/2014/main" id="{CA216E4D-9EB8-4744-94D5-56DBAD4BB666}"/>
                </a:ext>
              </a:extLst>
            </p:cNvPr>
            <p:cNvSpPr txBox="1"/>
            <p:nvPr/>
          </p:nvSpPr>
          <p:spPr bwMode="gray">
            <a:xfrm>
              <a:off x="7790161" y="5619716"/>
              <a:ext cx="1393330" cy="276999"/>
            </a:xfrm>
            <a:prstGeom prst="rect">
              <a:avLst/>
            </a:prstGeom>
            <a:noFill/>
          </p:spPr>
          <p:txBody>
            <a:bodyPr wrap="none" rtlCol="0">
              <a:spAutoFit/>
            </a:bodyPr>
            <a:lstStyle/>
            <a:p>
              <a:pPr fontAlgn="ctr"/>
              <a:r>
                <a:rPr lang="en-US" sz="1200" dirty="0">
                  <a:latin typeface="Huawei Sans" panose="020C0503030203020204" pitchFamily="34" charset="0"/>
                </a:rPr>
                <a:t>IP FPM test point</a:t>
              </a:r>
            </a:p>
          </p:txBody>
        </p:sp>
        <p:grpSp>
          <p:nvGrpSpPr>
            <p:cNvPr id="20" name="Group 19">
              <a:extLst>
                <a:ext uri="{FF2B5EF4-FFF2-40B4-BE49-F238E27FC236}">
                  <a16:creationId xmlns:a16="http://schemas.microsoft.com/office/drawing/2014/main" id="{45717359-327A-471A-95A0-3562821DC2AC}"/>
                </a:ext>
              </a:extLst>
            </p:cNvPr>
            <p:cNvGrpSpPr/>
            <p:nvPr/>
          </p:nvGrpSpPr>
          <p:grpSpPr bwMode="gray">
            <a:xfrm>
              <a:off x="2669878" y="4802815"/>
              <a:ext cx="1472466" cy="271730"/>
              <a:chOff x="3286046" y="4329961"/>
              <a:chExt cx="1472466" cy="271730"/>
            </a:xfrm>
          </p:grpSpPr>
          <p:sp>
            <p:nvSpPr>
              <p:cNvPr id="21" name="TextBox 120">
                <a:extLst>
                  <a:ext uri="{FF2B5EF4-FFF2-40B4-BE49-F238E27FC236}">
                    <a16:creationId xmlns:a16="http://schemas.microsoft.com/office/drawing/2014/main" id="{CDDEDC17-3C08-403A-9BCC-AAF9DF05C25D}"/>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r>
                  <a:rPr lang="en-US" sz="1100" dirty="0">
                    <a:solidFill>
                      <a:schemeClr val="bg1"/>
                    </a:solidFill>
                    <a:latin typeface="Huawei Sans" panose="020C0503030203020204" pitchFamily="34" charset="0"/>
                  </a:rPr>
                  <a:t>IP Header</a:t>
                </a:r>
              </a:p>
            </p:txBody>
          </p:sp>
          <p:sp>
            <p:nvSpPr>
              <p:cNvPr id="22" name="TextBox 120">
                <a:extLst>
                  <a:ext uri="{FF2B5EF4-FFF2-40B4-BE49-F238E27FC236}">
                    <a16:creationId xmlns:a16="http://schemas.microsoft.com/office/drawing/2014/main" id="{15EAC973-BFE9-4363-837F-61BE0E3ABD51}"/>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cxnSp>
          <p:nvCxnSpPr>
            <p:cNvPr id="24" name="Straight Arrow Connector 23">
              <a:extLst>
                <a:ext uri="{FF2B5EF4-FFF2-40B4-BE49-F238E27FC236}">
                  <a16:creationId xmlns:a16="http://schemas.microsoft.com/office/drawing/2014/main" id="{07269AB3-4A8E-4D45-AC73-9759EC8D3519}"/>
                </a:ext>
              </a:extLst>
            </p:cNvPr>
            <p:cNvCxnSpPr>
              <a:cxnSpLocks/>
            </p:cNvCxnSpPr>
            <p:nvPr/>
          </p:nvCxnSpPr>
          <p:spPr bwMode="gray">
            <a:xfrm>
              <a:off x="4259796" y="4932751"/>
              <a:ext cx="3924436" cy="0"/>
            </a:xfrm>
            <a:prstGeom prst="straightConnector1">
              <a:avLst/>
            </a:prstGeom>
            <a:ln w="1905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1A1A0D25-758C-4D7A-ABF2-384CDA3870C6}"/>
                </a:ext>
              </a:extLst>
            </p:cNvPr>
            <p:cNvGrpSpPr/>
            <p:nvPr/>
          </p:nvGrpSpPr>
          <p:grpSpPr bwMode="gray">
            <a:xfrm>
              <a:off x="8272908" y="4796885"/>
              <a:ext cx="1472466" cy="271730"/>
              <a:chOff x="3286046" y="4329961"/>
              <a:chExt cx="1472466" cy="271730"/>
            </a:xfrm>
          </p:grpSpPr>
          <p:sp>
            <p:nvSpPr>
              <p:cNvPr id="26" name="TextBox 120">
                <a:extLst>
                  <a:ext uri="{FF2B5EF4-FFF2-40B4-BE49-F238E27FC236}">
                    <a16:creationId xmlns:a16="http://schemas.microsoft.com/office/drawing/2014/main" id="{312B02F8-D453-4C1D-B11E-5B24943F26FE}"/>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r>
                  <a:rPr lang="en-US" sz="1100" dirty="0">
                    <a:solidFill>
                      <a:schemeClr val="bg1"/>
                    </a:solidFill>
                    <a:latin typeface="Huawei Sans" panose="020C0503030203020204" pitchFamily="34" charset="0"/>
                  </a:rPr>
                  <a:t>IP Header</a:t>
                </a:r>
              </a:p>
            </p:txBody>
          </p:sp>
          <p:sp>
            <p:nvSpPr>
              <p:cNvPr id="27" name="TextBox 120">
                <a:extLst>
                  <a:ext uri="{FF2B5EF4-FFF2-40B4-BE49-F238E27FC236}">
                    <a16:creationId xmlns:a16="http://schemas.microsoft.com/office/drawing/2014/main" id="{8E4E4678-9D53-4533-A6B5-E4C251FFCF29}"/>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sp>
          <p:nvSpPr>
            <p:cNvPr id="31" name="Arrow: Right 30">
              <a:extLst>
                <a:ext uri="{FF2B5EF4-FFF2-40B4-BE49-F238E27FC236}">
                  <a16:creationId xmlns:a16="http://schemas.microsoft.com/office/drawing/2014/main" id="{12197CE3-8C8D-47F1-AC32-BF1CC010B5F0}"/>
                </a:ext>
              </a:extLst>
            </p:cNvPr>
            <p:cNvSpPr/>
            <p:nvPr/>
          </p:nvSpPr>
          <p:spPr bwMode="gray">
            <a:xfrm rot="5400000">
              <a:off x="5952142" y="4602633"/>
              <a:ext cx="287715" cy="278757"/>
            </a:xfrm>
            <a:prstGeom prst="rightArrow">
              <a:avLst>
                <a:gd name="adj1" fmla="val 46071"/>
                <a:gd name="adj2" fmla="val 50000"/>
              </a:avLst>
            </a:prstGeom>
            <a:solidFill>
              <a:srgbClr val="CCE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100" dirty="0">
                <a:solidFill>
                  <a:schemeClr val="tx1"/>
                </a:solidFill>
                <a:latin typeface="Huawei Sans" panose="020C0503030203020204" pitchFamily="34" charset="0"/>
              </a:endParaRPr>
            </a:p>
          </p:txBody>
        </p:sp>
        <p:sp>
          <p:nvSpPr>
            <p:cNvPr id="32" name="文本框 34">
              <a:extLst>
                <a:ext uri="{FF2B5EF4-FFF2-40B4-BE49-F238E27FC236}">
                  <a16:creationId xmlns:a16="http://schemas.microsoft.com/office/drawing/2014/main" id="{34EC2789-BB3B-43BF-99B0-B2E7C41E183B}"/>
                </a:ext>
              </a:extLst>
            </p:cNvPr>
            <p:cNvSpPr txBox="1"/>
            <p:nvPr/>
          </p:nvSpPr>
          <p:spPr bwMode="gray">
            <a:xfrm>
              <a:off x="5238971" y="4286702"/>
              <a:ext cx="1726755" cy="276999"/>
            </a:xfrm>
            <a:prstGeom prst="rect">
              <a:avLst/>
            </a:prstGeom>
            <a:noFill/>
          </p:spPr>
          <p:txBody>
            <a:bodyPr wrap="none" rtlCol="0">
              <a:spAutoFit/>
            </a:bodyPr>
            <a:lstStyle/>
            <a:p>
              <a:pPr fontAlgn="ctr"/>
              <a:r>
                <a:rPr lang="en-US" sz="1200" dirty="0">
                  <a:latin typeface="Huawei Sans" panose="020C0503030203020204" pitchFamily="34" charset="0"/>
                </a:rPr>
                <a:t>Test the actual traffic.</a:t>
              </a:r>
            </a:p>
          </p:txBody>
        </p:sp>
      </p:grpSp>
      <p:grpSp>
        <p:nvGrpSpPr>
          <p:cNvPr id="38"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9"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40"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41"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IP FPM</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70825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D31-6111-48FB-88A9-7B311081F3D2}"/>
              </a:ext>
            </a:extLst>
          </p:cNvPr>
          <p:cNvSpPr>
            <a:spLocks noGrp="1"/>
          </p:cNvSpPr>
          <p:nvPr>
            <p:ph type="title"/>
          </p:nvPr>
        </p:nvSpPr>
        <p:spPr bwMode="gray"/>
        <p:txBody>
          <a:bodyPr/>
          <a:lstStyle/>
          <a:p>
            <a:pPr fontAlgn="ctr"/>
            <a:r>
              <a:rPr lang="en-US" dirty="0">
                <a:latin typeface="Huawei Sans" panose="020C0503030203020204" pitchFamily="34" charset="0"/>
              </a:rPr>
              <a:t>IP FPM Fundamentals</a:t>
            </a:r>
          </a:p>
        </p:txBody>
      </p:sp>
      <p:sp>
        <p:nvSpPr>
          <p:cNvPr id="3" name="Text Placeholder 2">
            <a:extLst>
              <a:ext uri="{FF2B5EF4-FFF2-40B4-BE49-F238E27FC236}">
                <a16:creationId xmlns:a16="http://schemas.microsoft.com/office/drawing/2014/main" id="{DDC84A95-6A51-4AE7-8D76-9AB3C6C5B788}"/>
              </a:ext>
            </a:extLst>
          </p:cNvPr>
          <p:cNvSpPr>
            <a:spLocks noGrp="1"/>
          </p:cNvSpPr>
          <p:nvPr>
            <p:ph type="body" sz="quarter" idx="10"/>
          </p:nvPr>
        </p:nvSpPr>
        <p:spPr bwMode="gray"/>
        <p:txBody>
          <a:bodyPr/>
          <a:lstStyle/>
          <a:p>
            <a:pPr algn="l"/>
            <a:r>
              <a:rPr lang="en-US" sz="1400" dirty="0">
                <a:latin typeface="Huawei Sans" panose="020C0503030203020204" pitchFamily="34" charset="0"/>
              </a:rPr>
              <a:t>Traffic entering a network from a border device will leave the network from another border device. To determine end-to-end service performance, you only need to measure the specific traffic on these ingress and egress border devices.</a:t>
            </a:r>
            <a:endParaRPr lang="en-US" altLang="zh-CN" sz="1400" dirty="0">
              <a:latin typeface="Huawei Sans" panose="020C0503030203020204" pitchFamily="34" charset="0"/>
            </a:endParaRPr>
          </a:p>
          <a:p>
            <a:pPr algn="l"/>
            <a:r>
              <a:rPr lang="en-US" sz="1400" dirty="0">
                <a:latin typeface="Huawei Sans" panose="020C0503030203020204" pitchFamily="34" charset="0"/>
              </a:rPr>
              <a:t>IP FPM sets the </a:t>
            </a:r>
            <a:r>
              <a:rPr lang="en-US" sz="1400" dirty="0" err="1">
                <a:latin typeface="Huawei Sans" panose="020C0503030203020204" pitchFamily="34" charset="0"/>
              </a:rPr>
              <a:t>ToS</a:t>
            </a:r>
            <a:r>
              <a:rPr lang="en-US" sz="1400" dirty="0">
                <a:latin typeface="Huawei Sans" panose="020C0503030203020204" pitchFamily="34" charset="0"/>
              </a:rPr>
              <a:t> or Flags field in the IP header of a packet to color the packet, helping ingress and egress devices measure the packet loss rate or jitter of specific traffic.</a:t>
            </a:r>
          </a:p>
        </p:txBody>
      </p:sp>
      <p:grpSp>
        <p:nvGrpSpPr>
          <p:cNvPr id="94" name="Group 93">
            <a:extLst>
              <a:ext uri="{FF2B5EF4-FFF2-40B4-BE49-F238E27FC236}">
                <a16:creationId xmlns:a16="http://schemas.microsoft.com/office/drawing/2014/main" id="{E590EE12-34C7-44AC-A272-3E57244F5C52}"/>
              </a:ext>
            </a:extLst>
          </p:cNvPr>
          <p:cNvGrpSpPr/>
          <p:nvPr/>
        </p:nvGrpSpPr>
        <p:grpSpPr bwMode="gray">
          <a:xfrm>
            <a:off x="1982194" y="2644567"/>
            <a:ext cx="8564249" cy="3375269"/>
            <a:chOff x="1982194" y="2989940"/>
            <a:chExt cx="8564249" cy="3375269"/>
          </a:xfrm>
        </p:grpSpPr>
        <p:pic>
          <p:nvPicPr>
            <p:cNvPr id="4" name="Picture 12" descr="E:\2016.01\1.12 扁平化图标\蓝色\AR-蓝色最新-40.png">
              <a:extLst>
                <a:ext uri="{FF2B5EF4-FFF2-40B4-BE49-F238E27FC236}">
                  <a16:creationId xmlns:a16="http://schemas.microsoft.com/office/drawing/2014/main" id="{A232EED9-19CD-449D-9DD0-6EC63DD178B5}"/>
                </a:ext>
              </a:extLst>
            </p:cNvPr>
            <p:cNvPicPr>
              <a:picLocks noChangeAspect="1" noChangeArrowheads="1"/>
            </p:cNvPicPr>
            <p:nvPr/>
          </p:nvPicPr>
          <p:blipFill>
            <a:blip r:embed="rId3" cstate="print"/>
            <a:srcRect/>
            <a:stretch>
              <a:fillRect/>
            </a:stretch>
          </p:blipFill>
          <p:spPr bwMode="gray">
            <a:xfrm>
              <a:off x="3634287" y="5017881"/>
              <a:ext cx="440049" cy="360040"/>
            </a:xfrm>
            <a:prstGeom prst="rect">
              <a:avLst/>
            </a:prstGeom>
            <a:noFill/>
          </p:spPr>
        </p:pic>
        <p:pic>
          <p:nvPicPr>
            <p:cNvPr id="5" name="Picture 12" descr="E:\2016.01\1.12 扁平化图标\蓝色\AR-蓝色最新-40.png">
              <a:extLst>
                <a:ext uri="{FF2B5EF4-FFF2-40B4-BE49-F238E27FC236}">
                  <a16:creationId xmlns:a16="http://schemas.microsoft.com/office/drawing/2014/main" id="{1A94D9EE-893A-4F13-80A7-F59D14A11CD8}"/>
                </a:ext>
              </a:extLst>
            </p:cNvPr>
            <p:cNvPicPr>
              <a:picLocks noChangeAspect="1" noChangeArrowheads="1"/>
            </p:cNvPicPr>
            <p:nvPr/>
          </p:nvPicPr>
          <p:blipFill>
            <a:blip r:embed="rId3" cstate="print"/>
            <a:srcRect/>
            <a:stretch>
              <a:fillRect/>
            </a:stretch>
          </p:blipFill>
          <p:spPr bwMode="gray">
            <a:xfrm>
              <a:off x="8198794" y="5017881"/>
              <a:ext cx="440049" cy="360040"/>
            </a:xfrm>
            <a:prstGeom prst="rect">
              <a:avLst/>
            </a:prstGeom>
            <a:noFill/>
          </p:spPr>
        </p:pic>
        <p:sp>
          <p:nvSpPr>
            <p:cNvPr id="6" name="Freeform 159">
              <a:extLst>
                <a:ext uri="{FF2B5EF4-FFF2-40B4-BE49-F238E27FC236}">
                  <a16:creationId xmlns:a16="http://schemas.microsoft.com/office/drawing/2014/main" id="{1C44C62A-A44D-43FD-BD1B-BC77A04116B0}"/>
                </a:ext>
              </a:extLst>
            </p:cNvPr>
            <p:cNvSpPr/>
            <p:nvPr/>
          </p:nvSpPr>
          <p:spPr bwMode="gray">
            <a:xfrm flipH="1">
              <a:off x="5573251" y="4857596"/>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7" name="Straight Connector 6">
              <a:extLst>
                <a:ext uri="{FF2B5EF4-FFF2-40B4-BE49-F238E27FC236}">
                  <a16:creationId xmlns:a16="http://schemas.microsoft.com/office/drawing/2014/main" id="{3E2386C6-0BA1-42B5-9FE7-24AC7CC888C7}"/>
                </a:ext>
              </a:extLst>
            </p:cNvPr>
            <p:cNvCxnSpPr>
              <a:cxnSpLocks/>
              <a:stCxn id="4" idx="3"/>
              <a:endCxn id="6" idx="21"/>
            </p:cNvCxnSpPr>
            <p:nvPr/>
          </p:nvCxnSpPr>
          <p:spPr bwMode="gray">
            <a:xfrm flipV="1">
              <a:off x="4074336" y="5190906"/>
              <a:ext cx="1498915" cy="699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F881ED-C649-4FC6-92CD-32CFDE1D9143}"/>
                </a:ext>
              </a:extLst>
            </p:cNvPr>
            <p:cNvCxnSpPr>
              <a:cxnSpLocks/>
              <a:stCxn id="5" idx="1"/>
              <a:endCxn id="6" idx="8"/>
            </p:cNvCxnSpPr>
            <p:nvPr/>
          </p:nvCxnSpPr>
          <p:spPr bwMode="gray">
            <a:xfrm flipH="1" flipV="1">
              <a:off x="6482733" y="5182253"/>
              <a:ext cx="1716061" cy="156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22" name="Picture 12" descr="E:\2016.01\1.12 扁平化图标\蓝色\AR-蓝色最新-40.png">
              <a:extLst>
                <a:ext uri="{FF2B5EF4-FFF2-40B4-BE49-F238E27FC236}">
                  <a16:creationId xmlns:a16="http://schemas.microsoft.com/office/drawing/2014/main" id="{A3FF93A8-969D-4E1E-A79F-8A52BA342A1A}"/>
                </a:ext>
              </a:extLst>
            </p:cNvPr>
            <p:cNvPicPr>
              <a:picLocks noChangeAspect="1" noChangeArrowheads="1"/>
            </p:cNvPicPr>
            <p:nvPr/>
          </p:nvPicPr>
          <p:blipFill>
            <a:blip r:embed="rId3" cstate="print"/>
            <a:srcRect/>
            <a:stretch>
              <a:fillRect/>
            </a:stretch>
          </p:blipFill>
          <p:spPr bwMode="gray">
            <a:xfrm>
              <a:off x="5875975" y="3897052"/>
              <a:ext cx="440049" cy="360040"/>
            </a:xfrm>
            <a:prstGeom prst="rect">
              <a:avLst/>
            </a:prstGeom>
            <a:noFill/>
          </p:spPr>
        </p:pic>
        <p:cxnSp>
          <p:nvCxnSpPr>
            <p:cNvPr id="23" name="Straight Connector 22">
              <a:extLst>
                <a:ext uri="{FF2B5EF4-FFF2-40B4-BE49-F238E27FC236}">
                  <a16:creationId xmlns:a16="http://schemas.microsoft.com/office/drawing/2014/main" id="{98D033FA-79E7-4605-BFCB-469BB929D518}"/>
                </a:ext>
              </a:extLst>
            </p:cNvPr>
            <p:cNvCxnSpPr>
              <a:cxnSpLocks/>
              <a:stCxn id="6" idx="1"/>
              <a:endCxn id="22" idx="2"/>
            </p:cNvCxnSpPr>
            <p:nvPr/>
          </p:nvCxnSpPr>
          <p:spPr bwMode="gray">
            <a:xfrm flipV="1">
              <a:off x="6089059" y="4257092"/>
              <a:ext cx="6941" cy="66703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9" name="文本框 34">
              <a:extLst>
                <a:ext uri="{FF2B5EF4-FFF2-40B4-BE49-F238E27FC236}">
                  <a16:creationId xmlns:a16="http://schemas.microsoft.com/office/drawing/2014/main" id="{62912BEB-4030-42F4-B98B-A4371FE1E887}"/>
                </a:ext>
              </a:extLst>
            </p:cNvPr>
            <p:cNvSpPr txBox="1"/>
            <p:nvPr/>
          </p:nvSpPr>
          <p:spPr bwMode="gray">
            <a:xfrm>
              <a:off x="3568578" y="5354574"/>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34">
              <a:extLst>
                <a:ext uri="{FF2B5EF4-FFF2-40B4-BE49-F238E27FC236}">
                  <a16:creationId xmlns:a16="http://schemas.microsoft.com/office/drawing/2014/main" id="{2E92C7EE-4E30-4095-9F49-767247643107}"/>
                </a:ext>
              </a:extLst>
            </p:cNvPr>
            <p:cNvSpPr txBox="1"/>
            <p:nvPr/>
          </p:nvSpPr>
          <p:spPr bwMode="gray">
            <a:xfrm>
              <a:off x="8162799" y="5360944"/>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4">
              <a:extLst>
                <a:ext uri="{FF2B5EF4-FFF2-40B4-BE49-F238E27FC236}">
                  <a16:creationId xmlns:a16="http://schemas.microsoft.com/office/drawing/2014/main" id="{DF9B4DA9-6FF7-4456-B997-1D01C5DAF348}"/>
                </a:ext>
              </a:extLst>
            </p:cNvPr>
            <p:cNvSpPr txBox="1"/>
            <p:nvPr/>
          </p:nvSpPr>
          <p:spPr bwMode="gray">
            <a:xfrm>
              <a:off x="5784394" y="3609020"/>
              <a:ext cx="623210" cy="261610"/>
            </a:xfrm>
            <a:prstGeom prst="rect">
              <a:avLst/>
            </a:prstGeom>
            <a:noFill/>
          </p:spPr>
          <p:txBody>
            <a:bodyPr wrap="square" rtlCol="0">
              <a:spAutoFit/>
            </a:bodyPr>
            <a:lstStyle/>
            <a:p>
              <a:pPr fontAlgn="ctr"/>
              <a:r>
                <a:rPr lang="en-US" sz="1100" dirty="0">
                  <a:latin typeface="Huawei Sans" panose="020C0503030203020204" pitchFamily="34" charset="0"/>
                </a:rPr>
                <a:t>MCP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Freeform 159">
              <a:extLst>
                <a:ext uri="{FF2B5EF4-FFF2-40B4-BE49-F238E27FC236}">
                  <a16:creationId xmlns:a16="http://schemas.microsoft.com/office/drawing/2014/main" id="{AFF7E12E-6D18-4159-9548-AF65F2CBC071}"/>
                </a:ext>
              </a:extLst>
            </p:cNvPr>
            <p:cNvSpPr/>
            <p:nvPr/>
          </p:nvSpPr>
          <p:spPr bwMode="gray">
            <a:xfrm flipH="1">
              <a:off x="1982194" y="517093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sp>
          <p:nvSpPr>
            <p:cNvPr id="34" name="Freeform 159">
              <a:extLst>
                <a:ext uri="{FF2B5EF4-FFF2-40B4-BE49-F238E27FC236}">
                  <a16:creationId xmlns:a16="http://schemas.microsoft.com/office/drawing/2014/main" id="{724C933C-2C98-44E3-8621-D9839BB750B9}"/>
                </a:ext>
              </a:extLst>
            </p:cNvPr>
            <p:cNvSpPr/>
            <p:nvPr/>
          </p:nvSpPr>
          <p:spPr bwMode="gray">
            <a:xfrm flipH="1">
              <a:off x="9289308" y="5226766"/>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35" name="Straight Connector 34">
              <a:extLst>
                <a:ext uri="{FF2B5EF4-FFF2-40B4-BE49-F238E27FC236}">
                  <a16:creationId xmlns:a16="http://schemas.microsoft.com/office/drawing/2014/main" id="{1849517C-827F-4E08-BFD4-205E55093602}"/>
                </a:ext>
              </a:extLst>
            </p:cNvPr>
            <p:cNvCxnSpPr>
              <a:cxnSpLocks/>
              <a:stCxn id="33" idx="6"/>
              <a:endCxn id="4" idx="1"/>
            </p:cNvCxnSpPr>
            <p:nvPr/>
          </p:nvCxnSpPr>
          <p:spPr bwMode="gray">
            <a:xfrm flipV="1">
              <a:off x="2784211" y="5197901"/>
              <a:ext cx="850076" cy="15370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F22512C-E030-42E9-A73B-1E2529E076E1}"/>
                </a:ext>
              </a:extLst>
            </p:cNvPr>
            <p:cNvCxnSpPr>
              <a:cxnSpLocks/>
              <a:stCxn id="34" idx="22"/>
              <a:endCxn id="5" idx="3"/>
            </p:cNvCxnSpPr>
            <p:nvPr/>
          </p:nvCxnSpPr>
          <p:spPr bwMode="gray">
            <a:xfrm flipH="1" flipV="1">
              <a:off x="8638843" y="5197901"/>
              <a:ext cx="762935" cy="2229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Oval 41">
              <a:extLst>
                <a:ext uri="{FF2B5EF4-FFF2-40B4-BE49-F238E27FC236}">
                  <a16:creationId xmlns:a16="http://schemas.microsoft.com/office/drawing/2014/main" id="{CF763492-7194-4EA0-BBA4-BCE6A2E2E0E0}"/>
                </a:ext>
              </a:extLst>
            </p:cNvPr>
            <p:cNvSpPr>
              <a:spLocks noChangeAspect="1"/>
            </p:cNvSpPr>
            <p:nvPr/>
          </p:nvSpPr>
          <p:spPr bwMode="gray">
            <a:xfrm>
              <a:off x="3548609" y="5114200"/>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sp>
          <p:nvSpPr>
            <p:cNvPr id="41" name="Oval 41">
              <a:extLst>
                <a:ext uri="{FF2B5EF4-FFF2-40B4-BE49-F238E27FC236}">
                  <a16:creationId xmlns:a16="http://schemas.microsoft.com/office/drawing/2014/main" id="{66A4B28D-11BF-4B69-ADAE-407CB4B1445D}"/>
                </a:ext>
              </a:extLst>
            </p:cNvPr>
            <p:cNvSpPr>
              <a:spLocks noChangeAspect="1"/>
            </p:cNvSpPr>
            <p:nvPr/>
          </p:nvSpPr>
          <p:spPr bwMode="gray">
            <a:xfrm>
              <a:off x="8551566" y="5120637"/>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sp>
          <p:nvSpPr>
            <p:cNvPr id="28" name="Freeform: Shape 27">
              <a:extLst>
                <a:ext uri="{FF2B5EF4-FFF2-40B4-BE49-F238E27FC236}">
                  <a16:creationId xmlns:a16="http://schemas.microsoft.com/office/drawing/2014/main" id="{62ABFC83-0B52-4120-B364-39D05B833419}"/>
                </a:ext>
              </a:extLst>
            </p:cNvPr>
            <p:cNvSpPr/>
            <p:nvPr/>
          </p:nvSpPr>
          <p:spPr bwMode="gray">
            <a:xfrm>
              <a:off x="2528792" y="5103538"/>
              <a:ext cx="6998399" cy="345399"/>
            </a:xfrm>
            <a:custGeom>
              <a:avLst/>
              <a:gdLst>
                <a:gd name="connsiteX0" fmla="*/ 0 w 8039100"/>
                <a:gd name="connsiteY0" fmla="*/ 345399 h 345399"/>
                <a:gd name="connsiteX1" fmla="*/ 1409700 w 8039100"/>
                <a:gd name="connsiteY1" fmla="*/ 31074 h 345399"/>
                <a:gd name="connsiteX2" fmla="*/ 6286500 w 8039100"/>
                <a:gd name="connsiteY2" fmla="*/ 40599 h 345399"/>
                <a:gd name="connsiteX3" fmla="*/ 8039100 w 8039100"/>
                <a:gd name="connsiteY3" fmla="*/ 288249 h 345399"/>
              </a:gdLst>
              <a:ahLst/>
              <a:cxnLst>
                <a:cxn ang="0">
                  <a:pos x="connsiteX0" y="connsiteY0"/>
                </a:cxn>
                <a:cxn ang="0">
                  <a:pos x="connsiteX1" y="connsiteY1"/>
                </a:cxn>
                <a:cxn ang="0">
                  <a:pos x="connsiteX2" y="connsiteY2"/>
                </a:cxn>
                <a:cxn ang="0">
                  <a:pos x="connsiteX3" y="connsiteY3"/>
                </a:cxn>
              </a:cxnLst>
              <a:rect l="l" t="t" r="r" b="b"/>
              <a:pathLst>
                <a:path w="8039100" h="345399">
                  <a:moveTo>
                    <a:pt x="0" y="345399"/>
                  </a:moveTo>
                  <a:cubicBezTo>
                    <a:pt x="180975" y="213636"/>
                    <a:pt x="361950" y="81874"/>
                    <a:pt x="1409700" y="31074"/>
                  </a:cubicBezTo>
                  <a:cubicBezTo>
                    <a:pt x="2457450" y="-19726"/>
                    <a:pt x="5181600" y="-2263"/>
                    <a:pt x="6286500" y="40599"/>
                  </a:cubicBezTo>
                  <a:cubicBezTo>
                    <a:pt x="7391400" y="83461"/>
                    <a:pt x="8039100" y="288249"/>
                    <a:pt x="8039100" y="288249"/>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42" name="文本框 34">
              <a:extLst>
                <a:ext uri="{FF2B5EF4-FFF2-40B4-BE49-F238E27FC236}">
                  <a16:creationId xmlns:a16="http://schemas.microsoft.com/office/drawing/2014/main" id="{18735F2D-40B8-449B-A583-A040A7353DF4}"/>
                </a:ext>
              </a:extLst>
            </p:cNvPr>
            <p:cNvSpPr txBox="1"/>
            <p:nvPr/>
          </p:nvSpPr>
          <p:spPr bwMode="gray">
            <a:xfrm>
              <a:off x="3027290" y="5427660"/>
              <a:ext cx="508898" cy="261610"/>
            </a:xfrm>
            <a:prstGeom prst="rect">
              <a:avLst/>
            </a:prstGeom>
            <a:noFill/>
          </p:spPr>
          <p:txBody>
            <a:bodyPr wrap="square" rtlCol="0">
              <a:spAutoFit/>
            </a:bodyPr>
            <a:lstStyle/>
            <a:p>
              <a:pPr fontAlgn="ctr"/>
              <a:r>
                <a:rPr lang="en-US" sz="1100" dirty="0">
                  <a:latin typeface="Huawei Sans" panose="020C0503030203020204" pitchFamily="34" charset="0"/>
                </a:rPr>
                <a:t>TLP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Straight Arrow Connector 43">
              <a:extLst>
                <a:ext uri="{FF2B5EF4-FFF2-40B4-BE49-F238E27FC236}">
                  <a16:creationId xmlns:a16="http://schemas.microsoft.com/office/drawing/2014/main" id="{A58C86B3-3536-4D18-ADA2-6E3747D24E80}"/>
                </a:ext>
              </a:extLst>
            </p:cNvPr>
            <p:cNvCxnSpPr>
              <a:cxnSpLocks/>
              <a:endCxn id="32" idx="3"/>
            </p:cNvCxnSpPr>
            <p:nvPr/>
          </p:nvCxnSpPr>
          <p:spPr bwMode="gray">
            <a:xfrm flipV="1">
              <a:off x="3427883" y="5250138"/>
              <a:ext cx="144049" cy="2167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文本框 34">
              <a:extLst>
                <a:ext uri="{FF2B5EF4-FFF2-40B4-BE49-F238E27FC236}">
                  <a16:creationId xmlns:a16="http://schemas.microsoft.com/office/drawing/2014/main" id="{7119C0C4-96AF-4CA2-BCCA-10E2C7836A79}"/>
                </a:ext>
              </a:extLst>
            </p:cNvPr>
            <p:cNvSpPr txBox="1"/>
            <p:nvPr/>
          </p:nvSpPr>
          <p:spPr bwMode="gray">
            <a:xfrm>
              <a:off x="8710827" y="5448937"/>
              <a:ext cx="508898" cy="261610"/>
            </a:xfrm>
            <a:prstGeom prst="rect">
              <a:avLst/>
            </a:prstGeom>
            <a:noFill/>
          </p:spPr>
          <p:txBody>
            <a:bodyPr wrap="square" rtlCol="0">
              <a:spAutoFit/>
            </a:bodyPr>
            <a:lstStyle/>
            <a:p>
              <a:pPr fontAlgn="ctr"/>
              <a:r>
                <a:rPr lang="en-US" sz="1100" dirty="0">
                  <a:latin typeface="Huawei Sans" panose="020C0503030203020204" pitchFamily="34" charset="0"/>
                </a:rPr>
                <a:t>TLP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Straight Arrow Connector 48">
              <a:extLst>
                <a:ext uri="{FF2B5EF4-FFF2-40B4-BE49-F238E27FC236}">
                  <a16:creationId xmlns:a16="http://schemas.microsoft.com/office/drawing/2014/main" id="{865B05A9-3111-4AB0-B84C-A77A768BEDB3}"/>
                </a:ext>
              </a:extLst>
            </p:cNvPr>
            <p:cNvCxnSpPr>
              <a:cxnSpLocks/>
              <a:endCxn id="41" idx="5"/>
            </p:cNvCxnSpPr>
            <p:nvPr/>
          </p:nvCxnSpPr>
          <p:spPr bwMode="gray">
            <a:xfrm flipH="1" flipV="1">
              <a:off x="8687504" y="5256575"/>
              <a:ext cx="157304" cy="2582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5" name="Group 54">
              <a:extLst>
                <a:ext uri="{FF2B5EF4-FFF2-40B4-BE49-F238E27FC236}">
                  <a16:creationId xmlns:a16="http://schemas.microsoft.com/office/drawing/2014/main" id="{3E2B78F6-7194-4200-8813-28C6D5EBDD90}"/>
                </a:ext>
              </a:extLst>
            </p:cNvPr>
            <p:cNvGrpSpPr/>
            <p:nvPr/>
          </p:nvGrpSpPr>
          <p:grpSpPr bwMode="gray">
            <a:xfrm>
              <a:off x="2553686" y="4568966"/>
              <a:ext cx="1520650" cy="274267"/>
              <a:chOff x="2585690" y="4136918"/>
              <a:chExt cx="1520650" cy="274267"/>
            </a:xfrm>
          </p:grpSpPr>
          <p:grpSp>
            <p:nvGrpSpPr>
              <p:cNvPr id="11" name="Group 10">
                <a:extLst>
                  <a:ext uri="{FF2B5EF4-FFF2-40B4-BE49-F238E27FC236}">
                    <a16:creationId xmlns:a16="http://schemas.microsoft.com/office/drawing/2014/main" id="{2972D498-0B1F-4750-9113-DEC7D7DBE9B9}"/>
                  </a:ext>
                </a:extLst>
              </p:cNvPr>
              <p:cNvGrpSpPr/>
              <p:nvPr/>
            </p:nvGrpSpPr>
            <p:grpSpPr bwMode="gray">
              <a:xfrm>
                <a:off x="2633874" y="4139455"/>
                <a:ext cx="1472466" cy="271730"/>
                <a:chOff x="3286046" y="4329961"/>
                <a:chExt cx="1472466" cy="271730"/>
              </a:xfrm>
            </p:grpSpPr>
            <p:sp>
              <p:nvSpPr>
                <p:cNvPr id="12" name="TextBox 120">
                  <a:extLst>
                    <a:ext uri="{FF2B5EF4-FFF2-40B4-BE49-F238E27FC236}">
                      <a16:creationId xmlns:a16="http://schemas.microsoft.com/office/drawing/2014/main" id="{9FC4D96A-3FE9-460D-9A79-82DB7FE71746}"/>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endParaRPr lang="en-US" altLang="zh-CN" sz="105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20">
                  <a:extLst>
                    <a:ext uri="{FF2B5EF4-FFF2-40B4-BE49-F238E27FC236}">
                      <a16:creationId xmlns:a16="http://schemas.microsoft.com/office/drawing/2014/main" id="{6BE7F018-A8E9-473F-878C-46539A478818}"/>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050" dirty="0">
                      <a:solidFill>
                        <a:schemeClr val="bg1">
                          <a:lumMod val="50000"/>
                        </a:schemeClr>
                      </a:solidFill>
                      <a:latin typeface="Huawei Sans" panose="020C0503030203020204" pitchFamily="34" charset="0"/>
                    </a:rPr>
                    <a:t>Data</a:t>
                  </a:r>
                </a:p>
              </p:txBody>
            </p:sp>
          </p:grpSp>
          <p:sp>
            <p:nvSpPr>
              <p:cNvPr id="53" name="TextBox 120">
                <a:extLst>
                  <a:ext uri="{FF2B5EF4-FFF2-40B4-BE49-F238E27FC236}">
                    <a16:creationId xmlns:a16="http://schemas.microsoft.com/office/drawing/2014/main" id="{38530F5F-0C3D-4C05-86E6-7EE52362B570}"/>
                  </a:ext>
                </a:extLst>
              </p:cNvPr>
              <p:cNvSpPr txBox="1"/>
              <p:nvPr/>
            </p:nvSpPr>
            <p:spPr bwMode="gray">
              <a:xfrm>
                <a:off x="3311719" y="4144733"/>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120">
                <a:extLst>
                  <a:ext uri="{FF2B5EF4-FFF2-40B4-BE49-F238E27FC236}">
                    <a16:creationId xmlns:a16="http://schemas.microsoft.com/office/drawing/2014/main" id="{FBDE1C1C-625E-4ED4-8343-23632A4E47F9}"/>
                  </a:ext>
                </a:extLst>
              </p:cNvPr>
              <p:cNvSpPr txBox="1"/>
              <p:nvPr/>
            </p:nvSpPr>
            <p:spPr bwMode="gray">
              <a:xfrm>
                <a:off x="2585690" y="4136918"/>
                <a:ext cx="907083" cy="271730"/>
              </a:xfrm>
              <a:prstGeom prst="roundRect">
                <a:avLst>
                  <a:gd name="adj" fmla="val 6721"/>
                </a:avLst>
              </a:prstGeom>
              <a:noFill/>
              <a:ln w="12700">
                <a:noFill/>
              </a:ln>
            </p:spPr>
            <p:txBody>
              <a:bodyPr wrap="square" rtlCol="0" anchor="ctr">
                <a:spAutoFit/>
              </a:bodyPr>
              <a:lstStyle/>
              <a:p>
                <a:pPr fontAlgn="ctr"/>
                <a:r>
                  <a:rPr lang="en-US" sz="1050" dirty="0">
                    <a:solidFill>
                      <a:schemeClr val="bg1"/>
                    </a:solidFill>
                    <a:latin typeface="Huawei Sans" panose="020C0503030203020204" pitchFamily="34" charset="0"/>
                  </a:rPr>
                  <a:t>IP Header</a:t>
                </a:r>
              </a:p>
            </p:txBody>
          </p:sp>
        </p:grpSp>
        <p:grpSp>
          <p:nvGrpSpPr>
            <p:cNvPr id="56" name="Group 55">
              <a:extLst>
                <a:ext uri="{FF2B5EF4-FFF2-40B4-BE49-F238E27FC236}">
                  <a16:creationId xmlns:a16="http://schemas.microsoft.com/office/drawing/2014/main" id="{B52E8067-0A42-4EB3-B5D7-B41A6B669C6D}"/>
                </a:ext>
              </a:extLst>
            </p:cNvPr>
            <p:cNvGrpSpPr/>
            <p:nvPr/>
          </p:nvGrpSpPr>
          <p:grpSpPr bwMode="gray">
            <a:xfrm>
              <a:off x="8176611" y="4579088"/>
              <a:ext cx="1520650" cy="274267"/>
              <a:chOff x="2585690" y="4136918"/>
              <a:chExt cx="1520650" cy="274267"/>
            </a:xfrm>
          </p:grpSpPr>
          <p:grpSp>
            <p:nvGrpSpPr>
              <p:cNvPr id="57" name="Group 56">
                <a:extLst>
                  <a:ext uri="{FF2B5EF4-FFF2-40B4-BE49-F238E27FC236}">
                    <a16:creationId xmlns:a16="http://schemas.microsoft.com/office/drawing/2014/main" id="{133CE961-E484-467C-AD0E-C86B4B5A6913}"/>
                  </a:ext>
                </a:extLst>
              </p:cNvPr>
              <p:cNvGrpSpPr/>
              <p:nvPr/>
            </p:nvGrpSpPr>
            <p:grpSpPr bwMode="gray">
              <a:xfrm>
                <a:off x="2633874" y="4139455"/>
                <a:ext cx="1472466" cy="271730"/>
                <a:chOff x="3286046" y="4329961"/>
                <a:chExt cx="1472466" cy="271730"/>
              </a:xfrm>
            </p:grpSpPr>
            <p:sp>
              <p:nvSpPr>
                <p:cNvPr id="60" name="TextBox 120">
                  <a:extLst>
                    <a:ext uri="{FF2B5EF4-FFF2-40B4-BE49-F238E27FC236}">
                      <a16:creationId xmlns:a16="http://schemas.microsoft.com/office/drawing/2014/main" id="{72F4C6D3-60E6-46CB-ADF1-8D957A5EE9AF}"/>
                    </a:ext>
                  </a:extLst>
                </p:cNvPr>
                <p:cNvSpPr txBox="1"/>
                <p:nvPr/>
              </p:nvSpPr>
              <p:spPr bwMode="gray">
                <a:xfrm>
                  <a:off x="3286046" y="4329961"/>
                  <a:ext cx="907083" cy="271730"/>
                </a:xfrm>
                <a:prstGeom prst="roundRect">
                  <a:avLst>
                    <a:gd name="adj" fmla="val 6721"/>
                  </a:avLst>
                </a:prstGeom>
                <a:solidFill>
                  <a:schemeClr val="accent1"/>
                </a:solidFill>
                <a:ln w="12700">
                  <a:solidFill>
                    <a:srgbClr val="00B0F0"/>
                  </a:solidFill>
                </a:ln>
              </p:spPr>
              <p:txBody>
                <a:bodyPr wrap="square" rtlCol="0" anchor="ctr">
                  <a:spAutoFit/>
                </a:bodyPr>
                <a:lstStyle/>
                <a:p>
                  <a:pPr fontAlgn="ctr"/>
                  <a:endParaRPr lang="en-US" altLang="zh-CN" sz="105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TextBox 120">
                  <a:extLst>
                    <a:ext uri="{FF2B5EF4-FFF2-40B4-BE49-F238E27FC236}">
                      <a16:creationId xmlns:a16="http://schemas.microsoft.com/office/drawing/2014/main" id="{1DEA0B95-BC23-4B8A-BC1A-08C389741CA3}"/>
                    </a:ext>
                  </a:extLst>
                </p:cNvPr>
                <p:cNvSpPr txBox="1"/>
                <p:nvPr/>
              </p:nvSpPr>
              <p:spPr bwMode="gray">
                <a:xfrm>
                  <a:off x="4193688" y="4329961"/>
                  <a:ext cx="564824" cy="271730"/>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050" dirty="0">
                      <a:solidFill>
                        <a:schemeClr val="bg1">
                          <a:lumMod val="50000"/>
                        </a:schemeClr>
                      </a:solidFill>
                      <a:latin typeface="Huawei Sans" panose="020C0503030203020204" pitchFamily="34" charset="0"/>
                    </a:rPr>
                    <a:t>Data</a:t>
                  </a:r>
                </a:p>
              </p:txBody>
            </p:sp>
          </p:grpSp>
          <p:sp>
            <p:nvSpPr>
              <p:cNvPr id="58" name="TextBox 120">
                <a:extLst>
                  <a:ext uri="{FF2B5EF4-FFF2-40B4-BE49-F238E27FC236}">
                    <a16:creationId xmlns:a16="http://schemas.microsoft.com/office/drawing/2014/main" id="{97FE4F53-8867-4FE6-91F2-F23C4E4573A0}"/>
                  </a:ext>
                </a:extLst>
              </p:cNvPr>
              <p:cNvSpPr txBox="1"/>
              <p:nvPr/>
            </p:nvSpPr>
            <p:spPr bwMode="gray">
              <a:xfrm>
                <a:off x="3311719" y="4144733"/>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120">
                <a:extLst>
                  <a:ext uri="{FF2B5EF4-FFF2-40B4-BE49-F238E27FC236}">
                    <a16:creationId xmlns:a16="http://schemas.microsoft.com/office/drawing/2014/main" id="{B9B219F9-4020-4E26-AF2E-32125E7033B8}"/>
                  </a:ext>
                </a:extLst>
              </p:cNvPr>
              <p:cNvSpPr txBox="1"/>
              <p:nvPr/>
            </p:nvSpPr>
            <p:spPr bwMode="gray">
              <a:xfrm>
                <a:off x="2585690" y="4136918"/>
                <a:ext cx="907083" cy="271730"/>
              </a:xfrm>
              <a:prstGeom prst="roundRect">
                <a:avLst>
                  <a:gd name="adj" fmla="val 6721"/>
                </a:avLst>
              </a:prstGeom>
              <a:noFill/>
              <a:ln w="12700">
                <a:noFill/>
              </a:ln>
            </p:spPr>
            <p:txBody>
              <a:bodyPr wrap="square" rtlCol="0" anchor="ctr">
                <a:spAutoFit/>
              </a:bodyPr>
              <a:lstStyle/>
              <a:p>
                <a:pPr fontAlgn="ctr"/>
                <a:r>
                  <a:rPr lang="en-US" sz="1050" dirty="0">
                    <a:solidFill>
                      <a:schemeClr val="bg1"/>
                    </a:solidFill>
                    <a:latin typeface="Huawei Sans" panose="020C0503030203020204" pitchFamily="34" charset="0"/>
                  </a:rPr>
                  <a:t>IP Header</a:t>
                </a:r>
              </a:p>
            </p:txBody>
          </p:sp>
        </p:grpSp>
        <p:sp>
          <p:nvSpPr>
            <p:cNvPr id="62" name="Rectangular Callout 72">
              <a:extLst>
                <a:ext uri="{FF2B5EF4-FFF2-40B4-BE49-F238E27FC236}">
                  <a16:creationId xmlns:a16="http://schemas.microsoft.com/office/drawing/2014/main" id="{1219704B-5064-4570-A667-41E0532D9ECB}"/>
                </a:ext>
              </a:extLst>
            </p:cNvPr>
            <p:cNvSpPr/>
            <p:nvPr/>
          </p:nvSpPr>
          <p:spPr bwMode="gray">
            <a:xfrm>
              <a:off x="2496196" y="3995882"/>
              <a:ext cx="1099447" cy="435133"/>
            </a:xfrm>
            <a:prstGeom prst="wedgeRectCallout">
              <a:avLst>
                <a:gd name="adj1" fmla="val 25341"/>
                <a:gd name="adj2" fmla="val 7566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IP FPM colors data packets.</a:t>
              </a:r>
            </a:p>
          </p:txBody>
        </p:sp>
        <p:pic>
          <p:nvPicPr>
            <p:cNvPr id="64" name="图片 13" descr="大型网管-蓝.png">
              <a:extLst>
                <a:ext uri="{FF2B5EF4-FFF2-40B4-BE49-F238E27FC236}">
                  <a16:creationId xmlns:a16="http://schemas.microsoft.com/office/drawing/2014/main" id="{548ACCC1-D4AA-4E9E-988B-AA2BA0749F63}"/>
                </a:ext>
              </a:extLst>
            </p:cNvPr>
            <p:cNvPicPr>
              <a:picLocks noChangeAspect="1"/>
            </p:cNvPicPr>
            <p:nvPr/>
          </p:nvPicPr>
          <p:blipFill>
            <a:blip r:embed="rId4" cstate="print"/>
            <a:stretch>
              <a:fillRect/>
            </a:stretch>
          </p:blipFill>
          <p:spPr bwMode="gray">
            <a:xfrm>
              <a:off x="7340763" y="3679272"/>
              <a:ext cx="440049" cy="360040"/>
            </a:xfrm>
            <a:prstGeom prst="rect">
              <a:avLst/>
            </a:prstGeom>
          </p:spPr>
        </p:pic>
        <p:cxnSp>
          <p:nvCxnSpPr>
            <p:cNvPr id="65" name="Straight Arrow Connector 64">
              <a:extLst>
                <a:ext uri="{FF2B5EF4-FFF2-40B4-BE49-F238E27FC236}">
                  <a16:creationId xmlns:a16="http://schemas.microsoft.com/office/drawing/2014/main" id="{EA05F760-6F4B-4715-AF80-D77257532923}"/>
                </a:ext>
              </a:extLst>
            </p:cNvPr>
            <p:cNvCxnSpPr>
              <a:cxnSpLocks/>
            </p:cNvCxnSpPr>
            <p:nvPr/>
          </p:nvCxnSpPr>
          <p:spPr bwMode="gray">
            <a:xfrm flipV="1">
              <a:off x="6407604" y="3897052"/>
              <a:ext cx="840524" cy="117526"/>
            </a:xfrm>
            <a:prstGeom prst="straightConnector1">
              <a:avLst/>
            </a:prstGeom>
            <a:ln w="28575">
              <a:solidFill>
                <a:srgbClr val="8BC9A0"/>
              </a:solidFill>
              <a:tailEnd type="triangle"/>
            </a:ln>
          </p:spPr>
          <p:style>
            <a:lnRef idx="1">
              <a:schemeClr val="dk1"/>
            </a:lnRef>
            <a:fillRef idx="0">
              <a:schemeClr val="dk1"/>
            </a:fillRef>
            <a:effectRef idx="0">
              <a:schemeClr val="dk1"/>
            </a:effectRef>
            <a:fontRef idx="minor">
              <a:schemeClr val="tx1"/>
            </a:fontRef>
          </p:style>
        </p:cxnSp>
        <p:sp>
          <p:nvSpPr>
            <p:cNvPr id="70" name="文本框 34">
              <a:extLst>
                <a:ext uri="{FF2B5EF4-FFF2-40B4-BE49-F238E27FC236}">
                  <a16:creationId xmlns:a16="http://schemas.microsoft.com/office/drawing/2014/main" id="{E633EC28-13BF-480B-AB67-FFA60E4C4D69}"/>
                </a:ext>
              </a:extLst>
            </p:cNvPr>
            <p:cNvSpPr txBox="1"/>
            <p:nvPr/>
          </p:nvSpPr>
          <p:spPr bwMode="gray">
            <a:xfrm>
              <a:off x="7720974" y="3705403"/>
              <a:ext cx="1181665" cy="261610"/>
            </a:xfrm>
            <a:prstGeom prst="rect">
              <a:avLst/>
            </a:prstGeom>
            <a:noFill/>
          </p:spPr>
          <p:txBody>
            <a:bodyPr wrap="square" rtlCol="0">
              <a:spAutoFit/>
            </a:bodyPr>
            <a:lstStyle/>
            <a:p>
              <a:pPr fontAlgn="ctr"/>
              <a:r>
                <a:rPr lang="en-US" sz="1100" dirty="0">
                  <a:latin typeface="Huawei Sans" panose="020C0503030203020204" pitchFamily="34" charset="0"/>
                </a:rPr>
                <a:t>NMS/controller</a:t>
              </a:r>
            </a:p>
          </p:txBody>
        </p:sp>
        <p:cxnSp>
          <p:nvCxnSpPr>
            <p:cNvPr id="71" name="Straight Arrow Connector 70">
              <a:extLst>
                <a:ext uri="{FF2B5EF4-FFF2-40B4-BE49-F238E27FC236}">
                  <a16:creationId xmlns:a16="http://schemas.microsoft.com/office/drawing/2014/main" id="{9B0DF9C1-F63A-4629-92B5-543A7636DA6C}"/>
                </a:ext>
              </a:extLst>
            </p:cNvPr>
            <p:cNvCxnSpPr>
              <a:cxnSpLocks/>
            </p:cNvCxnSpPr>
            <p:nvPr/>
          </p:nvCxnSpPr>
          <p:spPr bwMode="gray">
            <a:xfrm flipV="1">
              <a:off x="4091842" y="4067362"/>
              <a:ext cx="1675807" cy="909176"/>
            </a:xfrm>
            <a:prstGeom prst="straightConnector1">
              <a:avLst/>
            </a:prstGeom>
            <a:ln w="28575">
              <a:solidFill>
                <a:srgbClr val="FFD17D"/>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213B1491-D8B3-41C7-A2A0-03813C35AD37}"/>
                </a:ext>
              </a:extLst>
            </p:cNvPr>
            <p:cNvCxnSpPr>
              <a:cxnSpLocks/>
            </p:cNvCxnSpPr>
            <p:nvPr/>
          </p:nvCxnSpPr>
          <p:spPr bwMode="gray">
            <a:xfrm flipH="1" flipV="1">
              <a:off x="6382663" y="4105397"/>
              <a:ext cx="1763697" cy="911746"/>
            </a:xfrm>
            <a:prstGeom prst="straightConnector1">
              <a:avLst/>
            </a:prstGeom>
            <a:ln w="28575">
              <a:solidFill>
                <a:srgbClr val="FFD17D"/>
              </a:solidFill>
              <a:tailEnd type="triangle"/>
            </a:ln>
          </p:spPr>
          <p:style>
            <a:lnRef idx="1">
              <a:schemeClr val="dk1"/>
            </a:lnRef>
            <a:fillRef idx="0">
              <a:schemeClr val="dk1"/>
            </a:fillRef>
            <a:effectRef idx="0">
              <a:schemeClr val="dk1"/>
            </a:effectRef>
            <a:fontRef idx="minor">
              <a:schemeClr val="tx1"/>
            </a:fontRef>
          </p:style>
        </p:cxnSp>
        <p:sp>
          <p:nvSpPr>
            <p:cNvPr id="76" name="Rectangular Callout 72">
              <a:extLst>
                <a:ext uri="{FF2B5EF4-FFF2-40B4-BE49-F238E27FC236}">
                  <a16:creationId xmlns:a16="http://schemas.microsoft.com/office/drawing/2014/main" id="{1AE518F7-C690-42A5-9FF0-E38990E7B7A8}"/>
                </a:ext>
              </a:extLst>
            </p:cNvPr>
            <p:cNvSpPr/>
            <p:nvPr/>
          </p:nvSpPr>
          <p:spPr bwMode="gray">
            <a:xfrm>
              <a:off x="4036543" y="5514832"/>
              <a:ext cx="1491737" cy="586487"/>
            </a:xfrm>
            <a:prstGeom prst="wedgeRectCallout">
              <a:avLst>
                <a:gd name="adj1" fmla="val -47615"/>
                <a:gd name="adj2" fmla="val -7756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DCP sends the statistics collected by the TLP to the MCP.</a:t>
              </a:r>
              <a:endParaRPr lang="en-US" altLang="zh-CN" sz="1050" dirty="0">
                <a:solidFill>
                  <a:schemeClr val="bg1">
                    <a:lumMod val="50000"/>
                  </a:schemeClr>
                </a:solidFill>
                <a:latin typeface="Huawei Sans" panose="020C0503030203020204" pitchFamily="34" charset="0"/>
              </a:endParaRPr>
            </a:p>
          </p:txBody>
        </p:sp>
        <p:sp>
          <p:nvSpPr>
            <p:cNvPr id="78" name="Rectangular Callout 72">
              <a:extLst>
                <a:ext uri="{FF2B5EF4-FFF2-40B4-BE49-F238E27FC236}">
                  <a16:creationId xmlns:a16="http://schemas.microsoft.com/office/drawing/2014/main" id="{59B99F50-D0B2-4ACE-BFB2-019167E9A33A}"/>
                </a:ext>
              </a:extLst>
            </p:cNvPr>
            <p:cNvSpPr/>
            <p:nvPr/>
          </p:nvSpPr>
          <p:spPr bwMode="gray">
            <a:xfrm>
              <a:off x="2199871" y="5822583"/>
              <a:ext cx="1406242" cy="542626"/>
            </a:xfrm>
            <a:prstGeom prst="wedgeRectCallout">
              <a:avLst>
                <a:gd name="adj1" fmla="val 25340"/>
                <a:gd name="adj2" fmla="val -7975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TLP calculates the number of colored packets.</a:t>
              </a:r>
            </a:p>
          </p:txBody>
        </p:sp>
        <p:sp>
          <p:nvSpPr>
            <p:cNvPr id="79" name="Rectangular Callout 72">
              <a:extLst>
                <a:ext uri="{FF2B5EF4-FFF2-40B4-BE49-F238E27FC236}">
                  <a16:creationId xmlns:a16="http://schemas.microsoft.com/office/drawing/2014/main" id="{485F8620-6FDE-49B7-98AA-31FEC62ED3F5}"/>
                </a:ext>
              </a:extLst>
            </p:cNvPr>
            <p:cNvSpPr/>
            <p:nvPr/>
          </p:nvSpPr>
          <p:spPr bwMode="gray">
            <a:xfrm>
              <a:off x="8670001" y="5820727"/>
              <a:ext cx="1876442" cy="435133"/>
            </a:xfrm>
            <a:prstGeom prst="wedgeRectCallout">
              <a:avLst>
                <a:gd name="adj1" fmla="val -36740"/>
                <a:gd name="adj2" fmla="val -8641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TLP calculates the number of colored packets.</a:t>
              </a:r>
            </a:p>
          </p:txBody>
        </p:sp>
        <p:sp>
          <p:nvSpPr>
            <p:cNvPr id="80" name="Rectangular Callout 72">
              <a:extLst>
                <a:ext uri="{FF2B5EF4-FFF2-40B4-BE49-F238E27FC236}">
                  <a16:creationId xmlns:a16="http://schemas.microsoft.com/office/drawing/2014/main" id="{93B32DC5-F4A8-42B8-B405-36C48C0E8654}"/>
                </a:ext>
              </a:extLst>
            </p:cNvPr>
            <p:cNvSpPr/>
            <p:nvPr/>
          </p:nvSpPr>
          <p:spPr bwMode="gray">
            <a:xfrm>
              <a:off x="6718736" y="5512581"/>
              <a:ext cx="1493858" cy="586487"/>
            </a:xfrm>
            <a:prstGeom prst="wedgeRectCallout">
              <a:avLst>
                <a:gd name="adj1" fmla="val 49100"/>
                <a:gd name="adj2" fmla="val -7756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DCP sends the statistics collected by the TLP to the MCP.</a:t>
              </a:r>
              <a:endParaRPr lang="en-US" altLang="zh-CN" sz="1050" dirty="0">
                <a:solidFill>
                  <a:schemeClr val="bg1">
                    <a:lumMod val="50000"/>
                  </a:schemeClr>
                </a:solidFill>
                <a:latin typeface="Huawei Sans" panose="020C0503030203020204" pitchFamily="34" charset="0"/>
              </a:endParaRPr>
            </a:p>
          </p:txBody>
        </p:sp>
        <p:sp>
          <p:nvSpPr>
            <p:cNvPr id="81" name="Rectangular Callout 72">
              <a:extLst>
                <a:ext uri="{FF2B5EF4-FFF2-40B4-BE49-F238E27FC236}">
                  <a16:creationId xmlns:a16="http://schemas.microsoft.com/office/drawing/2014/main" id="{54A90F33-4FDC-4450-8FF2-497EC053A195}"/>
                </a:ext>
              </a:extLst>
            </p:cNvPr>
            <p:cNvSpPr/>
            <p:nvPr/>
          </p:nvSpPr>
          <p:spPr bwMode="gray">
            <a:xfrm>
              <a:off x="3935203" y="3492693"/>
              <a:ext cx="1551197" cy="688147"/>
            </a:xfrm>
            <a:prstGeom prst="wedgeRectCallout">
              <a:avLst>
                <a:gd name="adj1" fmla="val 71127"/>
                <a:gd name="adj2" fmla="val 1171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MCP summarizes the statistics and calculates the packet loss rate and delay.</a:t>
              </a:r>
            </a:p>
          </p:txBody>
        </p:sp>
        <p:sp>
          <p:nvSpPr>
            <p:cNvPr id="82" name="Rectangular Callout 72">
              <a:extLst>
                <a:ext uri="{FF2B5EF4-FFF2-40B4-BE49-F238E27FC236}">
                  <a16:creationId xmlns:a16="http://schemas.microsoft.com/office/drawing/2014/main" id="{BB15A28C-E75C-4DD8-AE91-ECC26CC19F96}"/>
                </a:ext>
              </a:extLst>
            </p:cNvPr>
            <p:cNvSpPr/>
            <p:nvPr/>
          </p:nvSpPr>
          <p:spPr bwMode="gray">
            <a:xfrm>
              <a:off x="6107055" y="3079940"/>
              <a:ext cx="1527294" cy="517512"/>
            </a:xfrm>
            <a:prstGeom prst="wedgeRectCallout">
              <a:avLst>
                <a:gd name="adj1" fmla="val 21243"/>
                <a:gd name="adj2" fmla="val 8667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(Optional) The MCP reports results to the NMS or controller.</a:t>
              </a:r>
            </a:p>
          </p:txBody>
        </p:sp>
        <p:sp>
          <p:nvSpPr>
            <p:cNvPr id="83" name="椭圆 50">
              <a:extLst>
                <a:ext uri="{FF2B5EF4-FFF2-40B4-BE49-F238E27FC236}">
                  <a16:creationId xmlns:a16="http://schemas.microsoft.com/office/drawing/2014/main" id="{BC1F7E1D-1CAA-4BC2-87AA-ED2961DF5185}"/>
                </a:ext>
              </a:extLst>
            </p:cNvPr>
            <p:cNvSpPr/>
            <p:nvPr/>
          </p:nvSpPr>
          <p:spPr bwMode="gray">
            <a:xfrm>
              <a:off x="2406196" y="3897746"/>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1</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椭圆 50">
              <a:extLst>
                <a:ext uri="{FF2B5EF4-FFF2-40B4-BE49-F238E27FC236}">
                  <a16:creationId xmlns:a16="http://schemas.microsoft.com/office/drawing/2014/main" id="{90E13D00-8A34-4A4D-B9D0-74F91739F815}"/>
                </a:ext>
              </a:extLst>
            </p:cNvPr>
            <p:cNvSpPr/>
            <p:nvPr/>
          </p:nvSpPr>
          <p:spPr bwMode="gray">
            <a:xfrm>
              <a:off x="2107845" y="5735437"/>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2</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椭圆 50">
              <a:extLst>
                <a:ext uri="{FF2B5EF4-FFF2-40B4-BE49-F238E27FC236}">
                  <a16:creationId xmlns:a16="http://schemas.microsoft.com/office/drawing/2014/main" id="{3C5B9CF0-11FC-42AC-961D-6F3B4EF7310C}"/>
                </a:ext>
              </a:extLst>
            </p:cNvPr>
            <p:cNvSpPr/>
            <p:nvPr/>
          </p:nvSpPr>
          <p:spPr bwMode="gray">
            <a:xfrm>
              <a:off x="8597504" y="5727592"/>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2</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椭圆 50">
              <a:extLst>
                <a:ext uri="{FF2B5EF4-FFF2-40B4-BE49-F238E27FC236}">
                  <a16:creationId xmlns:a16="http://schemas.microsoft.com/office/drawing/2014/main" id="{150DAFEE-C76E-4326-A29E-4CA534A47802}"/>
                </a:ext>
              </a:extLst>
            </p:cNvPr>
            <p:cNvSpPr/>
            <p:nvPr/>
          </p:nvSpPr>
          <p:spPr bwMode="gray">
            <a:xfrm>
              <a:off x="3946543" y="6013901"/>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3</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椭圆 50">
              <a:extLst>
                <a:ext uri="{FF2B5EF4-FFF2-40B4-BE49-F238E27FC236}">
                  <a16:creationId xmlns:a16="http://schemas.microsoft.com/office/drawing/2014/main" id="{1905983E-D6FF-4F91-BCF3-B3C9EA18928C}"/>
                </a:ext>
              </a:extLst>
            </p:cNvPr>
            <p:cNvSpPr/>
            <p:nvPr/>
          </p:nvSpPr>
          <p:spPr bwMode="gray">
            <a:xfrm>
              <a:off x="6664974" y="6004623"/>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3</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椭圆 50">
              <a:extLst>
                <a:ext uri="{FF2B5EF4-FFF2-40B4-BE49-F238E27FC236}">
                  <a16:creationId xmlns:a16="http://schemas.microsoft.com/office/drawing/2014/main" id="{10479E9B-FF99-4B81-93BD-3291C9146762}"/>
                </a:ext>
              </a:extLst>
            </p:cNvPr>
            <p:cNvSpPr/>
            <p:nvPr/>
          </p:nvSpPr>
          <p:spPr bwMode="gray">
            <a:xfrm>
              <a:off x="3845203" y="3400111"/>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4</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椭圆 50">
              <a:extLst>
                <a:ext uri="{FF2B5EF4-FFF2-40B4-BE49-F238E27FC236}">
                  <a16:creationId xmlns:a16="http://schemas.microsoft.com/office/drawing/2014/main" id="{D6081121-D687-4117-A889-E0039989F61C}"/>
                </a:ext>
              </a:extLst>
            </p:cNvPr>
            <p:cNvSpPr/>
            <p:nvPr/>
          </p:nvSpPr>
          <p:spPr bwMode="gray">
            <a:xfrm>
              <a:off x="6019783" y="2989940"/>
              <a:ext cx="180000" cy="180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5</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9"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72"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74"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75"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IP FPM</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88805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B27B-B61A-4E1C-9179-7F8E36FC66FF}"/>
              </a:ext>
            </a:extLst>
          </p:cNvPr>
          <p:cNvSpPr>
            <a:spLocks noGrp="1"/>
          </p:cNvSpPr>
          <p:nvPr>
            <p:ph type="title"/>
          </p:nvPr>
        </p:nvSpPr>
        <p:spPr bwMode="gray"/>
        <p:txBody>
          <a:bodyPr/>
          <a:lstStyle/>
          <a:p>
            <a:pPr fontAlgn="ctr"/>
            <a:r>
              <a:rPr lang="en-US" dirty="0">
                <a:latin typeface="Huawei Sans" panose="020C0503030203020204" pitchFamily="34" charset="0"/>
              </a:rPr>
              <a:t>IP FPM Measurement Mechanism</a:t>
            </a:r>
          </a:p>
        </p:txBody>
      </p:sp>
      <p:sp>
        <p:nvSpPr>
          <p:cNvPr id="3" name="Text Placeholder 2">
            <a:extLst>
              <a:ext uri="{FF2B5EF4-FFF2-40B4-BE49-F238E27FC236}">
                <a16:creationId xmlns:a16="http://schemas.microsoft.com/office/drawing/2014/main" id="{A5D57623-A51D-4D72-81C8-010FE07A43E0}"/>
              </a:ext>
            </a:extLst>
          </p:cNvPr>
          <p:cNvSpPr>
            <a:spLocks noGrp="1"/>
          </p:cNvSpPr>
          <p:nvPr>
            <p:ph type="body" sz="quarter" idx="10"/>
          </p:nvPr>
        </p:nvSpPr>
        <p:spPr bwMode="gray"/>
        <p:txBody>
          <a:bodyPr/>
          <a:lstStyle/>
          <a:p>
            <a:r>
              <a:rPr lang="en-US" sz="1400" dirty="0">
                <a:latin typeface="Huawei Sans" panose="020C0503030203020204" pitchFamily="34" charset="0"/>
              </a:rPr>
              <a:t>IP FPM supports packet loss measurement and delay measurement.</a:t>
            </a:r>
            <a:endParaRPr lang="en-US" altLang="zh-CN" sz="1400" dirty="0">
              <a:latin typeface="Huawei Sans" panose="020C0503030203020204" pitchFamily="34" charset="0"/>
            </a:endParaRPr>
          </a:p>
          <a:p>
            <a:r>
              <a:rPr lang="en-US" sz="1400" dirty="0">
                <a:latin typeface="Huawei Sans" panose="020C0503030203020204" pitchFamily="34" charset="0"/>
              </a:rPr>
              <a:t>Packet loss measurement: The number of colored packets entering the network (PI) and the number of colored packets leaving the network (PE) are measured within a certain period. The packet loss rate is calculated based on the PI and PE using the following formula: Lost Packet = PI - PE.</a:t>
            </a:r>
          </a:p>
          <a:p>
            <a:endParaRPr lang="en-US" altLang="zh-CN" sz="1400" dirty="0">
              <a:latin typeface="Huawei Sans" panose="020C0503030203020204" pitchFamily="34" charset="0"/>
            </a:endParaRPr>
          </a:p>
          <a:p>
            <a:endParaRPr lang="en-US" altLang="zh-CN" sz="1400" dirty="0">
              <a:latin typeface="Huawei Sans" panose="020C0503030203020204" pitchFamily="34" charset="0"/>
            </a:endParaRPr>
          </a:p>
          <a:p>
            <a:endParaRPr lang="en-US" altLang="zh-CN" sz="1400" dirty="0">
              <a:latin typeface="Huawei Sans" panose="020C0503030203020204" pitchFamily="34" charset="0"/>
            </a:endParaRPr>
          </a:p>
          <a:p>
            <a:r>
              <a:rPr lang="en-US" sz="1400" dirty="0">
                <a:latin typeface="Huawei Sans" panose="020C0503030203020204" pitchFamily="34" charset="0"/>
              </a:rPr>
              <a:t>Delay measurement: A device records the time when data is sent and received and calculates the delay based on the time difference between the time when data is sent and the time when data is received on different devices: Two-way delay = Delay of the forward traffic + Delay of the return traffic.</a:t>
            </a:r>
            <a:endParaRPr lang="en-US" altLang="zh-CN" sz="1400" dirty="0">
              <a:latin typeface="Huawei Sans" panose="020C0503030203020204" pitchFamily="34" charset="0"/>
            </a:endParaRPr>
          </a:p>
          <a:p>
            <a:endParaRPr lang="en-US" sz="1400" dirty="0">
              <a:latin typeface="Huawei Sans" panose="020C0503030203020204" pitchFamily="34" charset="0"/>
            </a:endParaRPr>
          </a:p>
        </p:txBody>
      </p:sp>
      <p:grpSp>
        <p:nvGrpSpPr>
          <p:cNvPr id="112" name="Group 111">
            <a:extLst>
              <a:ext uri="{FF2B5EF4-FFF2-40B4-BE49-F238E27FC236}">
                <a16:creationId xmlns:a16="http://schemas.microsoft.com/office/drawing/2014/main" id="{46D9B1A8-BD16-4D14-ABEB-D1419024D96E}"/>
              </a:ext>
            </a:extLst>
          </p:cNvPr>
          <p:cNvGrpSpPr/>
          <p:nvPr/>
        </p:nvGrpSpPr>
        <p:grpSpPr bwMode="gray">
          <a:xfrm>
            <a:off x="1143000" y="2420402"/>
            <a:ext cx="10321890" cy="1453256"/>
            <a:chOff x="1143000" y="2581163"/>
            <a:chExt cx="10321890" cy="1453256"/>
          </a:xfrm>
        </p:grpSpPr>
        <p:pic>
          <p:nvPicPr>
            <p:cNvPr id="4" name="Picture 12" descr="E:\2016.01\1.12 扁平化图标\蓝色\AR-蓝色最新-40.png">
              <a:extLst>
                <a:ext uri="{FF2B5EF4-FFF2-40B4-BE49-F238E27FC236}">
                  <a16:creationId xmlns:a16="http://schemas.microsoft.com/office/drawing/2014/main" id="{2116C2A3-A71A-49A0-8348-3BA9CF0AF7D8}"/>
                </a:ext>
              </a:extLst>
            </p:cNvPr>
            <p:cNvPicPr>
              <a:picLocks noChangeAspect="1" noChangeArrowheads="1"/>
            </p:cNvPicPr>
            <p:nvPr/>
          </p:nvPicPr>
          <p:blipFill>
            <a:blip r:embed="rId3" cstate="print"/>
            <a:srcRect/>
            <a:stretch>
              <a:fillRect/>
            </a:stretch>
          </p:blipFill>
          <p:spPr bwMode="gray">
            <a:xfrm>
              <a:off x="3683732" y="3429000"/>
              <a:ext cx="440049" cy="360040"/>
            </a:xfrm>
            <a:prstGeom prst="rect">
              <a:avLst/>
            </a:prstGeom>
            <a:noFill/>
          </p:spPr>
        </p:pic>
        <p:pic>
          <p:nvPicPr>
            <p:cNvPr id="5" name="Picture 12" descr="E:\2016.01\1.12 扁平化图标\蓝色\AR-蓝色最新-40.png">
              <a:extLst>
                <a:ext uri="{FF2B5EF4-FFF2-40B4-BE49-F238E27FC236}">
                  <a16:creationId xmlns:a16="http://schemas.microsoft.com/office/drawing/2014/main" id="{B97B2EF0-19E3-4593-A7A1-0B5648538C94}"/>
                </a:ext>
              </a:extLst>
            </p:cNvPr>
            <p:cNvPicPr>
              <a:picLocks noChangeAspect="1" noChangeArrowheads="1"/>
            </p:cNvPicPr>
            <p:nvPr/>
          </p:nvPicPr>
          <p:blipFill>
            <a:blip r:embed="rId3" cstate="print"/>
            <a:srcRect/>
            <a:stretch>
              <a:fillRect/>
            </a:stretch>
          </p:blipFill>
          <p:spPr bwMode="gray">
            <a:xfrm>
              <a:off x="8248239" y="3429000"/>
              <a:ext cx="440049" cy="360040"/>
            </a:xfrm>
            <a:prstGeom prst="rect">
              <a:avLst/>
            </a:prstGeom>
            <a:noFill/>
          </p:spPr>
        </p:pic>
        <p:sp>
          <p:nvSpPr>
            <p:cNvPr id="6" name="Freeform 159">
              <a:extLst>
                <a:ext uri="{FF2B5EF4-FFF2-40B4-BE49-F238E27FC236}">
                  <a16:creationId xmlns:a16="http://schemas.microsoft.com/office/drawing/2014/main" id="{5D1B1D80-6988-4874-B26F-A27FD64CE9EB}"/>
                </a:ext>
              </a:extLst>
            </p:cNvPr>
            <p:cNvSpPr/>
            <p:nvPr/>
          </p:nvSpPr>
          <p:spPr bwMode="gray">
            <a:xfrm flipH="1">
              <a:off x="5622696" y="3268715"/>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7" name="Straight Connector 6">
              <a:extLst>
                <a:ext uri="{FF2B5EF4-FFF2-40B4-BE49-F238E27FC236}">
                  <a16:creationId xmlns:a16="http://schemas.microsoft.com/office/drawing/2014/main" id="{6EC7F58A-68B9-429D-8162-1B8D9BCB8DC7}"/>
                </a:ext>
              </a:extLst>
            </p:cNvPr>
            <p:cNvCxnSpPr>
              <a:cxnSpLocks/>
              <a:stCxn id="4" idx="3"/>
              <a:endCxn id="6" idx="21"/>
            </p:cNvCxnSpPr>
            <p:nvPr/>
          </p:nvCxnSpPr>
          <p:spPr bwMode="gray">
            <a:xfrm flipV="1">
              <a:off x="4123781" y="3602025"/>
              <a:ext cx="14989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A58C5E-9270-451A-BE63-F5011B0E604A}"/>
                </a:ext>
              </a:extLst>
            </p:cNvPr>
            <p:cNvCxnSpPr>
              <a:cxnSpLocks/>
              <a:stCxn id="5" idx="1"/>
              <a:endCxn id="6" idx="8"/>
            </p:cNvCxnSpPr>
            <p:nvPr/>
          </p:nvCxnSpPr>
          <p:spPr bwMode="gray">
            <a:xfrm flipH="1" flipV="1">
              <a:off x="6532178" y="3593372"/>
              <a:ext cx="17160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937F1E-1A58-4350-95F3-F115B651B2A3}"/>
                </a:ext>
              </a:extLst>
            </p:cNvPr>
            <p:cNvCxnSpPr>
              <a:cxnSpLocks/>
            </p:cNvCxnSpPr>
            <p:nvPr/>
          </p:nvCxnSpPr>
          <p:spPr bwMode="gray">
            <a:xfrm>
              <a:off x="4241233" y="3176972"/>
              <a:ext cx="3924436" cy="0"/>
            </a:xfrm>
            <a:prstGeom prst="straightConnector1">
              <a:avLst/>
            </a:prstGeom>
            <a:ln w="1905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120">
              <a:extLst>
                <a:ext uri="{FF2B5EF4-FFF2-40B4-BE49-F238E27FC236}">
                  <a16:creationId xmlns:a16="http://schemas.microsoft.com/office/drawing/2014/main" id="{3C7FA974-6703-4477-AFCC-EBCE02AD2052}"/>
                </a:ext>
              </a:extLst>
            </p:cNvPr>
            <p:cNvSpPr txBox="1"/>
            <p:nvPr/>
          </p:nvSpPr>
          <p:spPr bwMode="gray">
            <a:xfrm>
              <a:off x="4039835" y="3061928"/>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20">
              <a:extLst>
                <a:ext uri="{FF2B5EF4-FFF2-40B4-BE49-F238E27FC236}">
                  <a16:creationId xmlns:a16="http://schemas.microsoft.com/office/drawing/2014/main" id="{B6E979BA-C3C9-422D-9E5D-95A696F3DB37}"/>
                </a:ext>
              </a:extLst>
            </p:cNvPr>
            <p:cNvSpPr txBox="1"/>
            <p:nvPr/>
          </p:nvSpPr>
          <p:spPr bwMode="gray">
            <a:xfrm>
              <a:off x="3880410" y="3062190"/>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TextBox 120">
              <a:extLst>
                <a:ext uri="{FF2B5EF4-FFF2-40B4-BE49-F238E27FC236}">
                  <a16:creationId xmlns:a16="http://schemas.microsoft.com/office/drawing/2014/main" id="{68EA9B46-F5EE-4E4F-A51C-E81ECFA6787C}"/>
                </a:ext>
              </a:extLst>
            </p:cNvPr>
            <p:cNvSpPr txBox="1"/>
            <p:nvPr/>
          </p:nvSpPr>
          <p:spPr bwMode="gray">
            <a:xfrm>
              <a:off x="3720985" y="3061797"/>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120">
              <a:extLst>
                <a:ext uri="{FF2B5EF4-FFF2-40B4-BE49-F238E27FC236}">
                  <a16:creationId xmlns:a16="http://schemas.microsoft.com/office/drawing/2014/main" id="{33E63D10-9267-420F-A0B6-8FAABB25A277}"/>
                </a:ext>
              </a:extLst>
            </p:cNvPr>
            <p:cNvSpPr txBox="1"/>
            <p:nvPr/>
          </p:nvSpPr>
          <p:spPr bwMode="gray">
            <a:xfrm>
              <a:off x="3561560" y="3062059"/>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120">
              <a:extLst>
                <a:ext uri="{FF2B5EF4-FFF2-40B4-BE49-F238E27FC236}">
                  <a16:creationId xmlns:a16="http://schemas.microsoft.com/office/drawing/2014/main" id="{38EDF06C-AA3C-4725-AB46-204532943226}"/>
                </a:ext>
              </a:extLst>
            </p:cNvPr>
            <p:cNvSpPr txBox="1"/>
            <p:nvPr/>
          </p:nvSpPr>
          <p:spPr bwMode="gray">
            <a:xfrm>
              <a:off x="3402135" y="3061797"/>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120">
              <a:extLst>
                <a:ext uri="{FF2B5EF4-FFF2-40B4-BE49-F238E27FC236}">
                  <a16:creationId xmlns:a16="http://schemas.microsoft.com/office/drawing/2014/main" id="{64FF7EED-83FC-46CE-BC0C-615342B829C2}"/>
                </a:ext>
              </a:extLst>
            </p:cNvPr>
            <p:cNvSpPr txBox="1"/>
            <p:nvPr/>
          </p:nvSpPr>
          <p:spPr bwMode="gray">
            <a:xfrm>
              <a:off x="3242710" y="3062059"/>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TextBox 120">
              <a:extLst>
                <a:ext uri="{FF2B5EF4-FFF2-40B4-BE49-F238E27FC236}">
                  <a16:creationId xmlns:a16="http://schemas.microsoft.com/office/drawing/2014/main" id="{0B0B33F7-928C-4848-9DF2-9D95E20DE4AF}"/>
                </a:ext>
              </a:extLst>
            </p:cNvPr>
            <p:cNvSpPr txBox="1"/>
            <p:nvPr/>
          </p:nvSpPr>
          <p:spPr bwMode="gray">
            <a:xfrm>
              <a:off x="3083285" y="3061797"/>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TextBox 120">
              <a:extLst>
                <a:ext uri="{FF2B5EF4-FFF2-40B4-BE49-F238E27FC236}">
                  <a16:creationId xmlns:a16="http://schemas.microsoft.com/office/drawing/2014/main" id="{884B7E28-E649-44A4-AAFF-195FD96F69EA}"/>
                </a:ext>
              </a:extLst>
            </p:cNvPr>
            <p:cNvSpPr txBox="1"/>
            <p:nvPr/>
          </p:nvSpPr>
          <p:spPr bwMode="gray">
            <a:xfrm>
              <a:off x="2923860" y="3062059"/>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Rectangular Callout 72">
              <a:extLst>
                <a:ext uri="{FF2B5EF4-FFF2-40B4-BE49-F238E27FC236}">
                  <a16:creationId xmlns:a16="http://schemas.microsoft.com/office/drawing/2014/main" id="{CF56B7EB-2436-446F-A67E-C3AE9D76A43E}"/>
                </a:ext>
              </a:extLst>
            </p:cNvPr>
            <p:cNvSpPr/>
            <p:nvPr/>
          </p:nvSpPr>
          <p:spPr bwMode="gray">
            <a:xfrm>
              <a:off x="2536909" y="3469435"/>
              <a:ext cx="1037130" cy="233142"/>
            </a:xfrm>
            <a:prstGeom prst="wedgeRectCallout">
              <a:avLst>
                <a:gd name="adj1" fmla="val 30279"/>
                <a:gd name="adj2" fmla="val -9230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Colored data</a:t>
              </a:r>
            </a:p>
          </p:txBody>
        </p:sp>
        <p:cxnSp>
          <p:nvCxnSpPr>
            <p:cNvPr id="32" name="Straight Connector 31">
              <a:extLst>
                <a:ext uri="{FF2B5EF4-FFF2-40B4-BE49-F238E27FC236}">
                  <a16:creationId xmlns:a16="http://schemas.microsoft.com/office/drawing/2014/main" id="{C4A15890-BD93-4FAD-9974-4C8E87C71970}"/>
                </a:ext>
              </a:extLst>
            </p:cNvPr>
            <p:cNvCxnSpPr>
              <a:cxnSpLocks/>
            </p:cNvCxnSpPr>
            <p:nvPr/>
          </p:nvCxnSpPr>
          <p:spPr bwMode="gray">
            <a:xfrm>
              <a:off x="3227870" y="278092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CDE11B-76A4-434D-8A45-0A97F00616E6}"/>
                </a:ext>
              </a:extLst>
            </p:cNvPr>
            <p:cNvCxnSpPr>
              <a:cxnSpLocks/>
            </p:cNvCxnSpPr>
            <p:nvPr/>
          </p:nvCxnSpPr>
          <p:spPr bwMode="gray">
            <a:xfrm>
              <a:off x="4007768" y="278092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2AA334-F4D4-41E3-8D16-D374240F0155}"/>
                </a:ext>
              </a:extLst>
            </p:cNvPr>
            <p:cNvCxnSpPr>
              <a:cxnSpLocks/>
            </p:cNvCxnSpPr>
            <p:nvPr/>
          </p:nvCxnSpPr>
          <p:spPr bwMode="gray">
            <a:xfrm>
              <a:off x="3227870" y="2870938"/>
              <a:ext cx="7798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120">
              <a:extLst>
                <a:ext uri="{FF2B5EF4-FFF2-40B4-BE49-F238E27FC236}">
                  <a16:creationId xmlns:a16="http://schemas.microsoft.com/office/drawing/2014/main" id="{2866B301-E484-4290-972F-286E6BADB40F}"/>
                </a:ext>
              </a:extLst>
            </p:cNvPr>
            <p:cNvSpPr txBox="1"/>
            <p:nvPr/>
          </p:nvSpPr>
          <p:spPr bwMode="gray">
            <a:xfrm>
              <a:off x="9355124" y="3044901"/>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TextBox 120">
              <a:extLst>
                <a:ext uri="{FF2B5EF4-FFF2-40B4-BE49-F238E27FC236}">
                  <a16:creationId xmlns:a16="http://schemas.microsoft.com/office/drawing/2014/main" id="{CDC9DD93-AA22-4DD9-B73D-951708CDA75C}"/>
                </a:ext>
              </a:extLst>
            </p:cNvPr>
            <p:cNvSpPr txBox="1"/>
            <p:nvPr/>
          </p:nvSpPr>
          <p:spPr bwMode="gray">
            <a:xfrm>
              <a:off x="9195699" y="3045163"/>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TextBox 120">
              <a:extLst>
                <a:ext uri="{FF2B5EF4-FFF2-40B4-BE49-F238E27FC236}">
                  <a16:creationId xmlns:a16="http://schemas.microsoft.com/office/drawing/2014/main" id="{41566D28-31E1-4A1A-BF5B-1BDB96DBF684}"/>
                </a:ext>
              </a:extLst>
            </p:cNvPr>
            <p:cNvSpPr txBox="1"/>
            <p:nvPr/>
          </p:nvSpPr>
          <p:spPr bwMode="gray">
            <a:xfrm>
              <a:off x="9036274" y="3044770"/>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TextBox 120">
              <a:extLst>
                <a:ext uri="{FF2B5EF4-FFF2-40B4-BE49-F238E27FC236}">
                  <a16:creationId xmlns:a16="http://schemas.microsoft.com/office/drawing/2014/main" id="{484C859D-6860-4E49-901B-50AE2494336A}"/>
                </a:ext>
              </a:extLst>
            </p:cNvPr>
            <p:cNvSpPr txBox="1"/>
            <p:nvPr/>
          </p:nvSpPr>
          <p:spPr bwMode="gray">
            <a:xfrm>
              <a:off x="8876849" y="3045032"/>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20">
              <a:extLst>
                <a:ext uri="{FF2B5EF4-FFF2-40B4-BE49-F238E27FC236}">
                  <a16:creationId xmlns:a16="http://schemas.microsoft.com/office/drawing/2014/main" id="{F0C2A954-DF96-4139-A5A0-45A68F8AAD4E}"/>
                </a:ext>
              </a:extLst>
            </p:cNvPr>
            <p:cNvSpPr txBox="1"/>
            <p:nvPr/>
          </p:nvSpPr>
          <p:spPr bwMode="gray">
            <a:xfrm>
              <a:off x="8717424" y="3044770"/>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120">
              <a:extLst>
                <a:ext uri="{FF2B5EF4-FFF2-40B4-BE49-F238E27FC236}">
                  <a16:creationId xmlns:a16="http://schemas.microsoft.com/office/drawing/2014/main" id="{6B9619E5-9400-4230-975C-0310975BB41F}"/>
                </a:ext>
              </a:extLst>
            </p:cNvPr>
            <p:cNvSpPr txBox="1"/>
            <p:nvPr/>
          </p:nvSpPr>
          <p:spPr bwMode="gray">
            <a:xfrm>
              <a:off x="8398574" y="3044770"/>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120">
              <a:extLst>
                <a:ext uri="{FF2B5EF4-FFF2-40B4-BE49-F238E27FC236}">
                  <a16:creationId xmlns:a16="http://schemas.microsoft.com/office/drawing/2014/main" id="{021925A1-EECB-4A7F-99AE-54CD3E29B548}"/>
                </a:ext>
              </a:extLst>
            </p:cNvPr>
            <p:cNvSpPr txBox="1"/>
            <p:nvPr/>
          </p:nvSpPr>
          <p:spPr bwMode="gray">
            <a:xfrm>
              <a:off x="8239149" y="3045032"/>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6" name="Straight Connector 45">
              <a:extLst>
                <a:ext uri="{FF2B5EF4-FFF2-40B4-BE49-F238E27FC236}">
                  <a16:creationId xmlns:a16="http://schemas.microsoft.com/office/drawing/2014/main" id="{072A77EC-7F4C-4EE5-91B4-6F3D5FCAC136}"/>
                </a:ext>
              </a:extLst>
            </p:cNvPr>
            <p:cNvCxnSpPr>
              <a:cxnSpLocks/>
            </p:cNvCxnSpPr>
            <p:nvPr/>
          </p:nvCxnSpPr>
          <p:spPr bwMode="gray">
            <a:xfrm>
              <a:off x="8520458" y="278092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00E8D30-7ED6-49FF-A505-BBF0D0CB1737}"/>
                </a:ext>
              </a:extLst>
            </p:cNvPr>
            <p:cNvCxnSpPr>
              <a:cxnSpLocks/>
            </p:cNvCxnSpPr>
            <p:nvPr/>
          </p:nvCxnSpPr>
          <p:spPr bwMode="gray">
            <a:xfrm>
              <a:off x="9300356" y="278092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1CF282-2E8E-43AD-AD44-F0C96D6BCB96}"/>
                </a:ext>
              </a:extLst>
            </p:cNvPr>
            <p:cNvCxnSpPr>
              <a:cxnSpLocks/>
            </p:cNvCxnSpPr>
            <p:nvPr/>
          </p:nvCxnSpPr>
          <p:spPr bwMode="gray">
            <a:xfrm>
              <a:off x="8520458" y="2870938"/>
              <a:ext cx="7798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Rectangular Callout 72">
              <a:extLst>
                <a:ext uri="{FF2B5EF4-FFF2-40B4-BE49-F238E27FC236}">
                  <a16:creationId xmlns:a16="http://schemas.microsoft.com/office/drawing/2014/main" id="{BBE8A46D-BB90-476D-A47F-02917DE312A5}"/>
                </a:ext>
              </a:extLst>
            </p:cNvPr>
            <p:cNvSpPr/>
            <p:nvPr/>
          </p:nvSpPr>
          <p:spPr bwMode="gray">
            <a:xfrm>
              <a:off x="1143000" y="2596671"/>
              <a:ext cx="1703369" cy="580169"/>
            </a:xfrm>
            <a:prstGeom prst="wedgeRectCallout">
              <a:avLst>
                <a:gd name="adj1" fmla="val 67871"/>
                <a:gd name="adj2" fmla="val -1059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Measures the number of colored packets within a measurement period.</a:t>
              </a:r>
            </a:p>
          </p:txBody>
        </p:sp>
        <p:sp>
          <p:nvSpPr>
            <p:cNvPr id="50" name="TextBox 49">
              <a:extLst>
                <a:ext uri="{FF2B5EF4-FFF2-40B4-BE49-F238E27FC236}">
                  <a16:creationId xmlns:a16="http://schemas.microsoft.com/office/drawing/2014/main" id="{81AE80B8-EBB7-4186-AD83-A6375541004B}"/>
                </a:ext>
              </a:extLst>
            </p:cNvPr>
            <p:cNvSpPr txBox="1"/>
            <p:nvPr/>
          </p:nvSpPr>
          <p:spPr bwMode="gray">
            <a:xfrm>
              <a:off x="3434256" y="2581163"/>
              <a:ext cx="304892" cy="261610"/>
            </a:xfrm>
            <a:prstGeom prst="rect">
              <a:avLst/>
            </a:prstGeom>
            <a:noFill/>
          </p:spPr>
          <p:txBody>
            <a:bodyPr wrap="none" rtlCol="0">
              <a:spAutoFit/>
            </a:bodyPr>
            <a:lstStyle/>
            <a:p>
              <a:pPr fontAlgn="ctr"/>
              <a:r>
                <a:rPr lang="en-US" sz="1100" dirty="0">
                  <a:latin typeface="Huawei Sans" panose="020C0503030203020204" pitchFamily="34" charset="0"/>
                </a:rPr>
                <a:t>PI</a:t>
              </a:r>
            </a:p>
          </p:txBody>
        </p:sp>
        <p:sp>
          <p:nvSpPr>
            <p:cNvPr id="51" name="TextBox 50">
              <a:extLst>
                <a:ext uri="{FF2B5EF4-FFF2-40B4-BE49-F238E27FC236}">
                  <a16:creationId xmlns:a16="http://schemas.microsoft.com/office/drawing/2014/main" id="{DD68C640-8D16-435F-88B9-904DE4169687}"/>
                </a:ext>
              </a:extLst>
            </p:cNvPr>
            <p:cNvSpPr txBox="1"/>
            <p:nvPr/>
          </p:nvSpPr>
          <p:spPr bwMode="gray">
            <a:xfrm>
              <a:off x="8759397" y="2596671"/>
              <a:ext cx="341760" cy="261610"/>
            </a:xfrm>
            <a:prstGeom prst="rect">
              <a:avLst/>
            </a:prstGeom>
            <a:noFill/>
          </p:spPr>
          <p:txBody>
            <a:bodyPr wrap="none" rtlCol="0">
              <a:spAutoFit/>
            </a:bodyPr>
            <a:lstStyle/>
            <a:p>
              <a:pPr fontAlgn="ctr"/>
              <a:r>
                <a:rPr lang="en-US" sz="1100" dirty="0">
                  <a:latin typeface="Huawei Sans" panose="020C0503030203020204" pitchFamily="34" charset="0"/>
                </a:rPr>
                <a:t>PE</a:t>
              </a:r>
            </a:p>
          </p:txBody>
        </p:sp>
        <p:sp>
          <p:nvSpPr>
            <p:cNvPr id="52" name="Rectangular Callout 72">
              <a:extLst>
                <a:ext uri="{FF2B5EF4-FFF2-40B4-BE49-F238E27FC236}">
                  <a16:creationId xmlns:a16="http://schemas.microsoft.com/office/drawing/2014/main" id="{FAF96F00-36FB-49B8-BDD8-D73C7F161C86}"/>
                </a:ext>
              </a:extLst>
            </p:cNvPr>
            <p:cNvSpPr/>
            <p:nvPr/>
          </p:nvSpPr>
          <p:spPr bwMode="gray">
            <a:xfrm>
              <a:off x="9633711" y="2735051"/>
              <a:ext cx="1831179" cy="580169"/>
            </a:xfrm>
            <a:prstGeom prst="wedgeRectCallout">
              <a:avLst>
                <a:gd name="adj1" fmla="val -63609"/>
                <a:gd name="adj2" fmla="val -2866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Measures the number of colored packets within a measurement period.</a:t>
              </a:r>
            </a:p>
          </p:txBody>
        </p:sp>
        <p:sp>
          <p:nvSpPr>
            <p:cNvPr id="53" name="文本框 34">
              <a:extLst>
                <a:ext uri="{FF2B5EF4-FFF2-40B4-BE49-F238E27FC236}">
                  <a16:creationId xmlns:a16="http://schemas.microsoft.com/office/drawing/2014/main" id="{CE23C6F7-B9D9-4EBF-B131-B914374FC3BF}"/>
                </a:ext>
              </a:extLst>
            </p:cNvPr>
            <p:cNvSpPr txBox="1"/>
            <p:nvPr/>
          </p:nvSpPr>
          <p:spPr bwMode="gray">
            <a:xfrm>
              <a:off x="3652751" y="3754368"/>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34">
              <a:extLst>
                <a:ext uri="{FF2B5EF4-FFF2-40B4-BE49-F238E27FC236}">
                  <a16:creationId xmlns:a16="http://schemas.microsoft.com/office/drawing/2014/main" id="{DEBB1A85-BD0D-4A07-BE34-4C36238813E2}"/>
                </a:ext>
              </a:extLst>
            </p:cNvPr>
            <p:cNvSpPr txBox="1"/>
            <p:nvPr/>
          </p:nvSpPr>
          <p:spPr bwMode="gray">
            <a:xfrm>
              <a:off x="8208853" y="3772809"/>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11" name="Group 110">
            <a:extLst>
              <a:ext uri="{FF2B5EF4-FFF2-40B4-BE49-F238E27FC236}">
                <a16:creationId xmlns:a16="http://schemas.microsoft.com/office/drawing/2014/main" id="{AF528E0A-1FC2-4B45-B385-8F5B346F35A4}"/>
              </a:ext>
            </a:extLst>
          </p:cNvPr>
          <p:cNvGrpSpPr/>
          <p:nvPr/>
        </p:nvGrpSpPr>
        <p:grpSpPr bwMode="gray">
          <a:xfrm>
            <a:off x="2190089" y="4573072"/>
            <a:ext cx="8772847" cy="1604066"/>
            <a:chOff x="1902983" y="4687695"/>
            <a:chExt cx="8772847" cy="1604066"/>
          </a:xfrm>
        </p:grpSpPr>
        <p:pic>
          <p:nvPicPr>
            <p:cNvPr id="55" name="Picture 12" descr="E:\2016.01\1.12 扁平化图标\蓝色\AR-蓝色最新-40.png">
              <a:extLst>
                <a:ext uri="{FF2B5EF4-FFF2-40B4-BE49-F238E27FC236}">
                  <a16:creationId xmlns:a16="http://schemas.microsoft.com/office/drawing/2014/main" id="{A2939689-B456-4F40-A0CF-7E533FD37F78}"/>
                </a:ext>
              </a:extLst>
            </p:cNvPr>
            <p:cNvPicPr>
              <a:picLocks noChangeAspect="1" noChangeArrowheads="1"/>
            </p:cNvPicPr>
            <p:nvPr/>
          </p:nvPicPr>
          <p:blipFill>
            <a:blip r:embed="rId3" cstate="print"/>
            <a:srcRect/>
            <a:stretch>
              <a:fillRect/>
            </a:stretch>
          </p:blipFill>
          <p:spPr bwMode="gray">
            <a:xfrm>
              <a:off x="3690206" y="5222497"/>
              <a:ext cx="440049" cy="360040"/>
            </a:xfrm>
            <a:prstGeom prst="rect">
              <a:avLst/>
            </a:prstGeom>
            <a:noFill/>
          </p:spPr>
        </p:pic>
        <p:pic>
          <p:nvPicPr>
            <p:cNvPr id="56" name="Picture 12" descr="E:\2016.01\1.12 扁平化图标\蓝色\AR-蓝色最新-40.png">
              <a:extLst>
                <a:ext uri="{FF2B5EF4-FFF2-40B4-BE49-F238E27FC236}">
                  <a16:creationId xmlns:a16="http://schemas.microsoft.com/office/drawing/2014/main" id="{02B2D5EB-2C08-4C87-825D-68891AF31E09}"/>
                </a:ext>
              </a:extLst>
            </p:cNvPr>
            <p:cNvPicPr>
              <a:picLocks noChangeAspect="1" noChangeArrowheads="1"/>
            </p:cNvPicPr>
            <p:nvPr/>
          </p:nvPicPr>
          <p:blipFill>
            <a:blip r:embed="rId3" cstate="print"/>
            <a:srcRect/>
            <a:stretch>
              <a:fillRect/>
            </a:stretch>
          </p:blipFill>
          <p:spPr bwMode="gray">
            <a:xfrm>
              <a:off x="8254713" y="5222497"/>
              <a:ext cx="440049" cy="360040"/>
            </a:xfrm>
            <a:prstGeom prst="rect">
              <a:avLst/>
            </a:prstGeom>
            <a:noFill/>
          </p:spPr>
        </p:pic>
        <p:sp>
          <p:nvSpPr>
            <p:cNvPr id="57" name="Freeform 159">
              <a:extLst>
                <a:ext uri="{FF2B5EF4-FFF2-40B4-BE49-F238E27FC236}">
                  <a16:creationId xmlns:a16="http://schemas.microsoft.com/office/drawing/2014/main" id="{192C98D8-7D0C-4DD4-8D79-62FE96925B91}"/>
                </a:ext>
              </a:extLst>
            </p:cNvPr>
            <p:cNvSpPr/>
            <p:nvPr/>
          </p:nvSpPr>
          <p:spPr bwMode="gray">
            <a:xfrm flipH="1">
              <a:off x="5629170" y="506221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58" name="Straight Connector 57">
              <a:extLst>
                <a:ext uri="{FF2B5EF4-FFF2-40B4-BE49-F238E27FC236}">
                  <a16:creationId xmlns:a16="http://schemas.microsoft.com/office/drawing/2014/main" id="{25E2630F-7EC2-45F5-9DFC-ED41B10C24A9}"/>
                </a:ext>
              </a:extLst>
            </p:cNvPr>
            <p:cNvCxnSpPr>
              <a:cxnSpLocks/>
              <a:stCxn id="55" idx="3"/>
              <a:endCxn id="57" idx="21"/>
            </p:cNvCxnSpPr>
            <p:nvPr/>
          </p:nvCxnSpPr>
          <p:spPr bwMode="gray">
            <a:xfrm flipV="1">
              <a:off x="4130255" y="5395522"/>
              <a:ext cx="14989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692441-BFC8-4CC6-A4BC-1F309246C1C4}"/>
                </a:ext>
              </a:extLst>
            </p:cNvPr>
            <p:cNvCxnSpPr>
              <a:cxnSpLocks/>
              <a:stCxn id="56" idx="1"/>
              <a:endCxn id="57" idx="8"/>
            </p:cNvCxnSpPr>
            <p:nvPr/>
          </p:nvCxnSpPr>
          <p:spPr bwMode="gray">
            <a:xfrm flipH="1" flipV="1">
              <a:off x="6538652" y="5386869"/>
              <a:ext cx="17160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AC032D3-A23D-43F2-B881-FED0197F1DA3}"/>
                </a:ext>
              </a:extLst>
            </p:cNvPr>
            <p:cNvCxnSpPr>
              <a:cxnSpLocks/>
            </p:cNvCxnSpPr>
            <p:nvPr/>
          </p:nvCxnSpPr>
          <p:spPr bwMode="gray">
            <a:xfrm>
              <a:off x="4247707" y="4970469"/>
              <a:ext cx="3924436" cy="0"/>
            </a:xfrm>
            <a:prstGeom prst="straightConnector1">
              <a:avLst/>
            </a:prstGeom>
            <a:ln w="1905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120">
              <a:extLst>
                <a:ext uri="{FF2B5EF4-FFF2-40B4-BE49-F238E27FC236}">
                  <a16:creationId xmlns:a16="http://schemas.microsoft.com/office/drawing/2014/main" id="{073F328B-EB2C-4A4C-A16C-BB76E64FD1C4}"/>
                </a:ext>
              </a:extLst>
            </p:cNvPr>
            <p:cNvSpPr txBox="1"/>
            <p:nvPr/>
          </p:nvSpPr>
          <p:spPr bwMode="gray">
            <a:xfrm>
              <a:off x="4046309" y="4855425"/>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TextBox 120">
              <a:extLst>
                <a:ext uri="{FF2B5EF4-FFF2-40B4-BE49-F238E27FC236}">
                  <a16:creationId xmlns:a16="http://schemas.microsoft.com/office/drawing/2014/main" id="{E6B11C3D-837B-42E2-A00A-7D12711E5D61}"/>
                </a:ext>
              </a:extLst>
            </p:cNvPr>
            <p:cNvSpPr txBox="1"/>
            <p:nvPr/>
          </p:nvSpPr>
          <p:spPr bwMode="gray">
            <a:xfrm>
              <a:off x="3886884" y="4855687"/>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120">
              <a:extLst>
                <a:ext uri="{FF2B5EF4-FFF2-40B4-BE49-F238E27FC236}">
                  <a16:creationId xmlns:a16="http://schemas.microsoft.com/office/drawing/2014/main" id="{B424DC6C-8D4F-45A3-8773-694F15EA83AC}"/>
                </a:ext>
              </a:extLst>
            </p:cNvPr>
            <p:cNvSpPr txBox="1"/>
            <p:nvPr/>
          </p:nvSpPr>
          <p:spPr bwMode="gray">
            <a:xfrm>
              <a:off x="3727459" y="4855294"/>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34">
              <a:extLst>
                <a:ext uri="{FF2B5EF4-FFF2-40B4-BE49-F238E27FC236}">
                  <a16:creationId xmlns:a16="http://schemas.microsoft.com/office/drawing/2014/main" id="{BABA598A-258A-4987-98FF-0694C4FC1980}"/>
                </a:ext>
              </a:extLst>
            </p:cNvPr>
            <p:cNvSpPr txBox="1"/>
            <p:nvPr/>
          </p:nvSpPr>
          <p:spPr bwMode="gray">
            <a:xfrm>
              <a:off x="3181721" y="5243393"/>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34">
              <a:extLst>
                <a:ext uri="{FF2B5EF4-FFF2-40B4-BE49-F238E27FC236}">
                  <a16:creationId xmlns:a16="http://schemas.microsoft.com/office/drawing/2014/main" id="{A3151351-A241-4B57-9C86-017F6CEFB963}"/>
                </a:ext>
              </a:extLst>
            </p:cNvPr>
            <p:cNvSpPr txBox="1"/>
            <p:nvPr/>
          </p:nvSpPr>
          <p:spPr bwMode="gray">
            <a:xfrm>
              <a:off x="8652789" y="5248628"/>
              <a:ext cx="623210" cy="261610"/>
            </a:xfrm>
            <a:prstGeom prst="rect">
              <a:avLst/>
            </a:prstGeom>
            <a:noFill/>
          </p:spPr>
          <p:txBody>
            <a:bodyPr wrap="square" rtlCol="0">
              <a:spAutoFit/>
            </a:bodyPr>
            <a:lstStyle/>
            <a:p>
              <a:pPr fontAlgn="ctr"/>
              <a:r>
                <a:rPr lang="en-US" sz="1100" dirty="0">
                  <a:latin typeface="Huawei Sans" panose="020C0503030203020204" pitchFamily="34" charset="0"/>
                </a:rPr>
                <a:t>DCP</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Rectangular Callout 72">
              <a:extLst>
                <a:ext uri="{FF2B5EF4-FFF2-40B4-BE49-F238E27FC236}">
                  <a16:creationId xmlns:a16="http://schemas.microsoft.com/office/drawing/2014/main" id="{B0216BC9-46FA-40AA-B02E-F1898819C366}"/>
                </a:ext>
              </a:extLst>
            </p:cNvPr>
            <p:cNvSpPr/>
            <p:nvPr/>
          </p:nvSpPr>
          <p:spPr bwMode="gray">
            <a:xfrm>
              <a:off x="1916282" y="4896951"/>
              <a:ext cx="1679138" cy="348846"/>
            </a:xfrm>
            <a:prstGeom prst="wedgeRectCallout">
              <a:avLst>
                <a:gd name="adj1" fmla="val 68881"/>
                <a:gd name="adj2" fmla="val -1254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Sends the colored data and records the time </a:t>
              </a:r>
              <a:r>
                <a:rPr lang="en-US" sz="1050" b="1" dirty="0">
                  <a:solidFill>
                    <a:srgbClr val="C7000B"/>
                  </a:solidFill>
                  <a:latin typeface="Huawei Sans" panose="020C0503030203020204" pitchFamily="34" charset="0"/>
                </a:rPr>
                <a:t>T1</a:t>
              </a:r>
              <a:r>
                <a:rPr lang="en-US" sz="1050" dirty="0">
                  <a:latin typeface="Huawei Sans" panose="020C0503030203020204" pitchFamily="34" charset="0"/>
                </a:rPr>
                <a:t>.</a:t>
              </a:r>
              <a:endParaRPr lang="en-US" altLang="zh-CN" sz="1050" b="1" dirty="0">
                <a:solidFill>
                  <a:srgbClr val="EC7061"/>
                </a:solidFill>
                <a:latin typeface="Huawei Sans" panose="020C0503030203020204" pitchFamily="34" charset="0"/>
              </a:endParaRPr>
            </a:p>
          </p:txBody>
        </p:sp>
        <p:sp>
          <p:nvSpPr>
            <p:cNvPr id="91" name="TextBox 120">
              <a:extLst>
                <a:ext uri="{FF2B5EF4-FFF2-40B4-BE49-F238E27FC236}">
                  <a16:creationId xmlns:a16="http://schemas.microsoft.com/office/drawing/2014/main" id="{B14EBECC-5539-46D8-B3E4-80FD542606D3}"/>
                </a:ext>
              </a:extLst>
            </p:cNvPr>
            <p:cNvSpPr txBox="1"/>
            <p:nvPr/>
          </p:nvSpPr>
          <p:spPr bwMode="gray">
            <a:xfrm>
              <a:off x="8610816" y="4845376"/>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Box 120">
              <a:extLst>
                <a:ext uri="{FF2B5EF4-FFF2-40B4-BE49-F238E27FC236}">
                  <a16:creationId xmlns:a16="http://schemas.microsoft.com/office/drawing/2014/main" id="{4E01FDC8-C00B-4ED5-9CCA-E8D7E6D065D2}"/>
                </a:ext>
              </a:extLst>
            </p:cNvPr>
            <p:cNvSpPr txBox="1"/>
            <p:nvPr/>
          </p:nvSpPr>
          <p:spPr bwMode="gray">
            <a:xfrm>
              <a:off x="8451391" y="4845638"/>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TextBox 120">
              <a:extLst>
                <a:ext uri="{FF2B5EF4-FFF2-40B4-BE49-F238E27FC236}">
                  <a16:creationId xmlns:a16="http://schemas.microsoft.com/office/drawing/2014/main" id="{2F6648FD-2E48-4F1E-A92D-1E3E40EC56EC}"/>
                </a:ext>
              </a:extLst>
            </p:cNvPr>
            <p:cNvSpPr txBox="1"/>
            <p:nvPr/>
          </p:nvSpPr>
          <p:spPr bwMode="gray">
            <a:xfrm>
              <a:off x="8291966" y="4845245"/>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Rectangular Callout 72">
              <a:extLst>
                <a:ext uri="{FF2B5EF4-FFF2-40B4-BE49-F238E27FC236}">
                  <a16:creationId xmlns:a16="http://schemas.microsoft.com/office/drawing/2014/main" id="{36D7CB15-6729-4FA5-BF1D-69609C610FAB}"/>
                </a:ext>
              </a:extLst>
            </p:cNvPr>
            <p:cNvSpPr/>
            <p:nvPr/>
          </p:nvSpPr>
          <p:spPr bwMode="gray">
            <a:xfrm>
              <a:off x="8859779" y="4785042"/>
              <a:ext cx="1816051" cy="348846"/>
            </a:xfrm>
            <a:prstGeom prst="wedgeRectCallout">
              <a:avLst>
                <a:gd name="adj1" fmla="val -67715"/>
                <a:gd name="adj2" fmla="val 573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Receives the colored data and records the time </a:t>
              </a:r>
              <a:r>
                <a:rPr lang="en-US" sz="1050" b="1" dirty="0">
                  <a:solidFill>
                    <a:srgbClr val="C7000B"/>
                  </a:solidFill>
                  <a:latin typeface="Huawei Sans" panose="020C0503030203020204" pitchFamily="34" charset="0"/>
                </a:rPr>
                <a:t>T2</a:t>
              </a:r>
              <a:r>
                <a:rPr lang="en-US" sz="1050" dirty="0">
                  <a:latin typeface="Huawei Sans" panose="020C0503030203020204" pitchFamily="34" charset="0"/>
                </a:rPr>
                <a:t>.</a:t>
              </a:r>
              <a:endParaRPr lang="en-US" altLang="zh-CN" sz="1050" b="1" dirty="0">
                <a:solidFill>
                  <a:srgbClr val="EC7061"/>
                </a:solidFill>
                <a:latin typeface="Huawei Sans" panose="020C0503030203020204" pitchFamily="34" charset="0"/>
              </a:endParaRPr>
            </a:p>
          </p:txBody>
        </p:sp>
        <p:sp>
          <p:nvSpPr>
            <p:cNvPr id="95" name="TextBox 120">
              <a:extLst>
                <a:ext uri="{FF2B5EF4-FFF2-40B4-BE49-F238E27FC236}">
                  <a16:creationId xmlns:a16="http://schemas.microsoft.com/office/drawing/2014/main" id="{595A8B00-0984-43A1-8902-62AD28A6EB21}"/>
                </a:ext>
              </a:extLst>
            </p:cNvPr>
            <p:cNvSpPr txBox="1"/>
            <p:nvPr/>
          </p:nvSpPr>
          <p:spPr bwMode="gray">
            <a:xfrm>
              <a:off x="8595937" y="5685075"/>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TextBox 120">
              <a:extLst>
                <a:ext uri="{FF2B5EF4-FFF2-40B4-BE49-F238E27FC236}">
                  <a16:creationId xmlns:a16="http://schemas.microsoft.com/office/drawing/2014/main" id="{97E71E2A-348A-4537-931A-247F81815351}"/>
                </a:ext>
              </a:extLst>
            </p:cNvPr>
            <p:cNvSpPr txBox="1"/>
            <p:nvPr/>
          </p:nvSpPr>
          <p:spPr bwMode="gray">
            <a:xfrm>
              <a:off x="8436512" y="5685337"/>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TextBox 120">
              <a:extLst>
                <a:ext uri="{FF2B5EF4-FFF2-40B4-BE49-F238E27FC236}">
                  <a16:creationId xmlns:a16="http://schemas.microsoft.com/office/drawing/2014/main" id="{DA804ADF-52EA-4ADB-8253-2AF1A09D2303}"/>
                </a:ext>
              </a:extLst>
            </p:cNvPr>
            <p:cNvSpPr txBox="1"/>
            <p:nvPr/>
          </p:nvSpPr>
          <p:spPr bwMode="gray">
            <a:xfrm>
              <a:off x="8277087" y="5684944"/>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TextBox 120">
              <a:extLst>
                <a:ext uri="{FF2B5EF4-FFF2-40B4-BE49-F238E27FC236}">
                  <a16:creationId xmlns:a16="http://schemas.microsoft.com/office/drawing/2014/main" id="{92656337-5A42-4CA6-910E-9B38BF81DF19}"/>
                </a:ext>
              </a:extLst>
            </p:cNvPr>
            <p:cNvSpPr txBox="1"/>
            <p:nvPr/>
          </p:nvSpPr>
          <p:spPr bwMode="gray">
            <a:xfrm>
              <a:off x="4032366" y="5684682"/>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TextBox 120">
              <a:extLst>
                <a:ext uri="{FF2B5EF4-FFF2-40B4-BE49-F238E27FC236}">
                  <a16:creationId xmlns:a16="http://schemas.microsoft.com/office/drawing/2014/main" id="{35641791-B7E9-4EC1-A089-43E7E1C7C237}"/>
                </a:ext>
              </a:extLst>
            </p:cNvPr>
            <p:cNvSpPr txBox="1"/>
            <p:nvPr/>
          </p:nvSpPr>
          <p:spPr bwMode="gray">
            <a:xfrm>
              <a:off x="3872941" y="5684944"/>
              <a:ext cx="83946" cy="26414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TextBox 120">
              <a:extLst>
                <a:ext uri="{FF2B5EF4-FFF2-40B4-BE49-F238E27FC236}">
                  <a16:creationId xmlns:a16="http://schemas.microsoft.com/office/drawing/2014/main" id="{C783BCC2-BAB9-4000-88B8-D45913341424}"/>
                </a:ext>
              </a:extLst>
            </p:cNvPr>
            <p:cNvSpPr txBox="1"/>
            <p:nvPr/>
          </p:nvSpPr>
          <p:spPr bwMode="gray">
            <a:xfrm>
              <a:off x="3713516" y="5684551"/>
              <a:ext cx="83946" cy="26414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Straight Arrow Connector 100">
              <a:extLst>
                <a:ext uri="{FF2B5EF4-FFF2-40B4-BE49-F238E27FC236}">
                  <a16:creationId xmlns:a16="http://schemas.microsoft.com/office/drawing/2014/main" id="{A0B65B24-87DE-4DE4-8256-54BEFC59F229}"/>
                </a:ext>
              </a:extLst>
            </p:cNvPr>
            <p:cNvCxnSpPr>
              <a:cxnSpLocks/>
            </p:cNvCxnSpPr>
            <p:nvPr/>
          </p:nvCxnSpPr>
          <p:spPr bwMode="gray">
            <a:xfrm>
              <a:off x="4247707" y="5817981"/>
              <a:ext cx="3924436" cy="0"/>
            </a:xfrm>
            <a:prstGeom prst="straightConnector1">
              <a:avLst/>
            </a:prstGeom>
            <a:ln w="1905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ular Callout 72">
              <a:extLst>
                <a:ext uri="{FF2B5EF4-FFF2-40B4-BE49-F238E27FC236}">
                  <a16:creationId xmlns:a16="http://schemas.microsoft.com/office/drawing/2014/main" id="{98CD09EA-B2BA-4C22-9F21-22E797B2509A}"/>
                </a:ext>
              </a:extLst>
            </p:cNvPr>
            <p:cNvSpPr/>
            <p:nvPr/>
          </p:nvSpPr>
          <p:spPr bwMode="gray">
            <a:xfrm>
              <a:off x="8859779" y="5725443"/>
              <a:ext cx="1816051" cy="348846"/>
            </a:xfrm>
            <a:prstGeom prst="wedgeRectCallout">
              <a:avLst>
                <a:gd name="adj1" fmla="val -68680"/>
                <a:gd name="adj2" fmla="val -2826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Sends the colored data and records the time </a:t>
              </a:r>
              <a:r>
                <a:rPr lang="en-US" sz="1050" b="1" dirty="0">
                  <a:solidFill>
                    <a:srgbClr val="C7000B"/>
                  </a:solidFill>
                  <a:latin typeface="Huawei Sans" panose="020C0503030203020204" pitchFamily="34" charset="0"/>
                </a:rPr>
                <a:t>T3</a:t>
              </a:r>
              <a:r>
                <a:rPr lang="en-US" sz="1050" dirty="0">
                  <a:latin typeface="Huawei Sans" panose="020C0503030203020204" pitchFamily="34" charset="0"/>
                </a:rPr>
                <a:t>.</a:t>
              </a:r>
              <a:endParaRPr lang="en-US" altLang="zh-CN" sz="1050" b="1" dirty="0">
                <a:solidFill>
                  <a:srgbClr val="EC7061"/>
                </a:solidFill>
                <a:latin typeface="Huawei Sans" panose="020C0503030203020204" pitchFamily="34" charset="0"/>
              </a:endParaRPr>
            </a:p>
          </p:txBody>
        </p:sp>
        <p:sp>
          <p:nvSpPr>
            <p:cNvPr id="103" name="文本框 34">
              <a:extLst>
                <a:ext uri="{FF2B5EF4-FFF2-40B4-BE49-F238E27FC236}">
                  <a16:creationId xmlns:a16="http://schemas.microsoft.com/office/drawing/2014/main" id="{2BE5105C-5A60-4160-81C1-6288745607F2}"/>
                </a:ext>
              </a:extLst>
            </p:cNvPr>
            <p:cNvSpPr txBox="1"/>
            <p:nvPr/>
          </p:nvSpPr>
          <p:spPr bwMode="gray">
            <a:xfrm>
              <a:off x="5462667" y="4687695"/>
              <a:ext cx="1481568" cy="261610"/>
            </a:xfrm>
            <a:prstGeom prst="rect">
              <a:avLst/>
            </a:prstGeom>
            <a:noFill/>
          </p:spPr>
          <p:txBody>
            <a:bodyPr wrap="square" rtlCol="0">
              <a:spAutoFit/>
            </a:bodyPr>
            <a:lstStyle/>
            <a:p>
              <a:pPr algn="ctr" fontAlgn="ctr"/>
              <a:r>
                <a:rPr lang="en-US" sz="1100" dirty="0">
                  <a:latin typeface="Huawei Sans" panose="020C0503030203020204" pitchFamily="34" charset="0"/>
                </a:rPr>
                <a:t>Forward direction</a:t>
              </a:r>
            </a:p>
          </p:txBody>
        </p:sp>
        <p:sp>
          <p:nvSpPr>
            <p:cNvPr id="104" name="文本框 34">
              <a:extLst>
                <a:ext uri="{FF2B5EF4-FFF2-40B4-BE49-F238E27FC236}">
                  <a16:creationId xmlns:a16="http://schemas.microsoft.com/office/drawing/2014/main" id="{BEFE2FF6-1C55-4C37-92C9-32DCD3773B5D}"/>
                </a:ext>
              </a:extLst>
            </p:cNvPr>
            <p:cNvSpPr txBox="1"/>
            <p:nvPr/>
          </p:nvSpPr>
          <p:spPr bwMode="gray">
            <a:xfrm>
              <a:off x="5456193" y="5828054"/>
              <a:ext cx="1494516" cy="261610"/>
            </a:xfrm>
            <a:prstGeom prst="rect">
              <a:avLst/>
            </a:prstGeom>
            <a:noFill/>
          </p:spPr>
          <p:txBody>
            <a:bodyPr wrap="square" rtlCol="0">
              <a:spAutoFit/>
            </a:bodyPr>
            <a:lstStyle/>
            <a:p>
              <a:pPr algn="ctr" fontAlgn="ctr"/>
              <a:r>
                <a:rPr lang="en-US" sz="1100" dirty="0">
                  <a:latin typeface="Huawei Sans" panose="020C0503030203020204" pitchFamily="34" charset="0"/>
                </a:rPr>
                <a:t>Return direction</a:t>
              </a:r>
            </a:p>
          </p:txBody>
        </p:sp>
        <p:sp>
          <p:nvSpPr>
            <p:cNvPr id="105" name="Rectangular Callout 72">
              <a:extLst>
                <a:ext uri="{FF2B5EF4-FFF2-40B4-BE49-F238E27FC236}">
                  <a16:creationId xmlns:a16="http://schemas.microsoft.com/office/drawing/2014/main" id="{47493040-AA4F-4D84-8C0B-FD94EE17E1A4}"/>
                </a:ext>
              </a:extLst>
            </p:cNvPr>
            <p:cNvSpPr/>
            <p:nvPr/>
          </p:nvSpPr>
          <p:spPr bwMode="gray">
            <a:xfrm>
              <a:off x="1902983" y="5712584"/>
              <a:ext cx="1679138" cy="348846"/>
            </a:xfrm>
            <a:prstGeom prst="wedgeRectCallout">
              <a:avLst>
                <a:gd name="adj1" fmla="val 67405"/>
                <a:gd name="adj2" fmla="val -23088"/>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050" b="1" dirty="0">
                <a:solidFill>
                  <a:srgbClr val="EC7061"/>
                </a:solidFill>
                <a:latin typeface="Huawei Sans" panose="020C0503030203020204" pitchFamily="34" charset="0"/>
              </a:endParaRPr>
            </a:p>
          </p:txBody>
        </p:sp>
        <p:sp>
          <p:nvSpPr>
            <p:cNvPr id="106" name="文本框 34">
              <a:extLst>
                <a:ext uri="{FF2B5EF4-FFF2-40B4-BE49-F238E27FC236}">
                  <a16:creationId xmlns:a16="http://schemas.microsoft.com/office/drawing/2014/main" id="{EC9DB794-9B31-453A-B027-8EE5054232D2}"/>
                </a:ext>
              </a:extLst>
            </p:cNvPr>
            <p:cNvSpPr txBox="1"/>
            <p:nvPr/>
          </p:nvSpPr>
          <p:spPr bwMode="gray">
            <a:xfrm>
              <a:off x="5229818" y="6030151"/>
              <a:ext cx="1899239" cy="261610"/>
            </a:xfrm>
            <a:prstGeom prst="rect">
              <a:avLst/>
            </a:prstGeom>
            <a:noFill/>
          </p:spPr>
          <p:txBody>
            <a:bodyPr wrap="square" rtlCol="0">
              <a:spAutoFit/>
            </a:bodyPr>
            <a:lstStyle/>
            <a:p>
              <a:pPr fontAlgn="ctr"/>
              <a:r>
                <a:rPr lang="en-US" sz="1100" dirty="0">
                  <a:latin typeface="Huawei Sans" panose="020C0503030203020204" pitchFamily="34" charset="0"/>
                </a:rPr>
                <a:t>2D = (T2 - T1) + (T4 - T3)</a:t>
              </a: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80"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81"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82"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83"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IP FPM</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
        <p:nvSpPr>
          <p:cNvPr id="9" name="文本框 8"/>
          <p:cNvSpPr txBox="1"/>
          <p:nvPr/>
        </p:nvSpPr>
        <p:spPr bwMode="gray">
          <a:xfrm>
            <a:off x="2152778" y="5715334"/>
            <a:ext cx="1773924" cy="415498"/>
          </a:xfrm>
          <a:prstGeom prst="rect">
            <a:avLst/>
          </a:prstGeom>
          <a:noFill/>
        </p:spPr>
        <p:txBody>
          <a:bodyPr wrap="square" rtlCol="0">
            <a:spAutoFit/>
          </a:bodyPr>
          <a:lstStyle/>
          <a:p>
            <a:r>
              <a:rPr lang="en-US" altLang="zh-CN" sz="1050" dirty="0">
                <a:solidFill>
                  <a:schemeClr val="bg1">
                    <a:lumMod val="50000"/>
                  </a:schemeClr>
                </a:solidFill>
                <a:latin typeface="Huawei Sans" panose="020C0503030203020204" pitchFamily="34" charset="0"/>
              </a:rPr>
              <a:t>Receives the colored data and records the time </a:t>
            </a:r>
            <a:r>
              <a:rPr lang="en-US" altLang="zh-CN" sz="1050" b="1" dirty="0">
                <a:solidFill>
                  <a:srgbClr val="C7000B"/>
                </a:solidFill>
                <a:latin typeface="Huawei Sans" panose="020C0503030203020204" pitchFamily="34" charset="0"/>
              </a:rPr>
              <a:t>T4</a:t>
            </a:r>
            <a:r>
              <a:rPr lang="en-US" altLang="zh-CN" sz="1050" dirty="0">
                <a:latin typeface="Huawei Sans" panose="020C0503030203020204" pitchFamily="34" charset="0"/>
              </a:rPr>
              <a:t>.</a:t>
            </a:r>
            <a:endParaRPr lang="en-US" altLang="zh-CN" sz="1050" b="1" dirty="0">
              <a:solidFill>
                <a:srgbClr val="EC7061"/>
              </a:solidFill>
              <a:latin typeface="Huawei Sans" panose="020C0503030203020204" pitchFamily="34" charset="0"/>
            </a:endParaRPr>
          </a:p>
        </p:txBody>
      </p:sp>
    </p:spTree>
    <p:extLst>
      <p:ext uri="{BB962C8B-B14F-4D97-AF65-F5344CB8AC3E}">
        <p14:creationId xmlns:p14="http://schemas.microsoft.com/office/powerpoint/2010/main" val="262563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2" descr="E:\2016.01\1.12 扁平化图标\蓝色\AR-蓝色最新-40.png">
            <a:extLst>
              <a:ext uri="{FF2B5EF4-FFF2-40B4-BE49-F238E27FC236}">
                <a16:creationId xmlns:a16="http://schemas.microsoft.com/office/drawing/2014/main" id="{767B765A-5FC0-44CD-896B-C6EF6B6BEB4C}"/>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gray">
          <a:xfrm>
            <a:off x="4813200" y="2221200"/>
            <a:ext cx="440049" cy="360040"/>
          </a:xfrm>
          <a:prstGeom prst="rect">
            <a:avLst/>
          </a:prstGeom>
          <a:noFill/>
        </p:spPr>
      </p:pic>
      <p:pic>
        <p:nvPicPr>
          <p:cNvPr id="28" name="Picture 12" descr="E:\2016.01\1.12 扁平化图标\蓝色\AR-蓝色最新-40.png">
            <a:extLst>
              <a:ext uri="{FF2B5EF4-FFF2-40B4-BE49-F238E27FC236}">
                <a16:creationId xmlns:a16="http://schemas.microsoft.com/office/drawing/2014/main" id="{767B765A-5FC0-44CD-896B-C6EF6B6BEB4C}"/>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gray">
          <a:xfrm>
            <a:off x="1231200" y="2221200"/>
            <a:ext cx="440049" cy="360040"/>
          </a:xfrm>
          <a:prstGeom prst="rect">
            <a:avLst/>
          </a:prstGeom>
          <a:noFill/>
        </p:spPr>
      </p:pic>
      <p:sp>
        <p:nvSpPr>
          <p:cNvPr id="2" name="Title 1">
            <a:extLst>
              <a:ext uri="{FF2B5EF4-FFF2-40B4-BE49-F238E27FC236}">
                <a16:creationId xmlns:a16="http://schemas.microsoft.com/office/drawing/2014/main" id="{BB4C9FDB-657F-42F3-AC77-DDC5BECE516F}"/>
              </a:ext>
            </a:extLst>
          </p:cNvPr>
          <p:cNvSpPr>
            <a:spLocks noGrp="1"/>
          </p:cNvSpPr>
          <p:nvPr>
            <p:ph type="title"/>
          </p:nvPr>
        </p:nvSpPr>
        <p:spPr bwMode="gray"/>
        <p:txBody>
          <a:bodyPr/>
          <a:lstStyle/>
          <a:p>
            <a:pPr fontAlgn="ctr"/>
            <a:r>
              <a:rPr lang="en-US" dirty="0">
                <a:latin typeface="Huawei Sans" panose="020C0503030203020204" pitchFamily="34" charset="0"/>
              </a:rPr>
              <a:t>Configuring an MCP</a:t>
            </a:r>
          </a:p>
        </p:txBody>
      </p:sp>
      <p:sp>
        <p:nvSpPr>
          <p:cNvPr id="7" name="Freeform 159">
            <a:extLst>
              <a:ext uri="{FF2B5EF4-FFF2-40B4-BE49-F238E27FC236}">
                <a16:creationId xmlns:a16="http://schemas.microsoft.com/office/drawing/2014/main" id="{86FC376C-82A1-41B3-ABF3-656FA1190075}"/>
              </a:ext>
            </a:extLst>
          </p:cNvPr>
          <p:cNvSpPr/>
          <p:nvPr/>
        </p:nvSpPr>
        <p:spPr bwMode="gray">
          <a:xfrm flipH="1">
            <a:off x="2750655" y="206183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8B11C65D-A836-4F1C-BA20-BCEA9D196DA2}"/>
              </a:ext>
            </a:extLst>
          </p:cNvPr>
          <p:cNvCxnSpPr>
            <a:cxnSpLocks/>
            <a:endCxn id="7" idx="21"/>
          </p:cNvCxnSpPr>
          <p:nvPr/>
        </p:nvCxnSpPr>
        <p:spPr bwMode="gray">
          <a:xfrm flipV="1">
            <a:off x="1670438" y="2395140"/>
            <a:ext cx="108021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CBCBB7B-3D05-4CC9-9193-98FA90CC51C3}"/>
              </a:ext>
            </a:extLst>
          </p:cNvPr>
          <p:cNvCxnSpPr>
            <a:cxnSpLocks/>
            <a:endCxn id="7" idx="8"/>
          </p:cNvCxnSpPr>
          <p:nvPr/>
        </p:nvCxnSpPr>
        <p:spPr bwMode="gray">
          <a:xfrm flipH="1" flipV="1">
            <a:off x="3660137" y="2386487"/>
            <a:ext cx="115208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 name="Picture 12" descr="E:\2016.01\1.12 扁平化图标\蓝色\AR-蓝色最新-40.png">
            <a:extLst>
              <a:ext uri="{FF2B5EF4-FFF2-40B4-BE49-F238E27FC236}">
                <a16:creationId xmlns:a16="http://schemas.microsoft.com/office/drawing/2014/main" id="{767B765A-5FC0-44CD-896B-C6EF6B6BEB4C}"/>
              </a:ext>
            </a:extLst>
          </p:cNvPr>
          <p:cNvPicPr>
            <a:picLocks noChangeAspect="1" noChangeArrowheads="1"/>
          </p:cNvPicPr>
          <p:nvPr/>
        </p:nvPicPr>
        <p:blipFill>
          <a:blip r:embed="rId3" cstate="print"/>
          <a:srcRect/>
          <a:stretch>
            <a:fillRect/>
          </a:stretch>
        </p:blipFill>
        <p:spPr bwMode="gray">
          <a:xfrm>
            <a:off x="3053379" y="1519586"/>
            <a:ext cx="440049" cy="360040"/>
          </a:xfrm>
          <a:prstGeom prst="rect">
            <a:avLst/>
          </a:prstGeom>
          <a:noFill/>
        </p:spPr>
      </p:pic>
      <p:cxnSp>
        <p:nvCxnSpPr>
          <p:cNvPr id="11" name="Straight Connector 10">
            <a:extLst>
              <a:ext uri="{FF2B5EF4-FFF2-40B4-BE49-F238E27FC236}">
                <a16:creationId xmlns:a16="http://schemas.microsoft.com/office/drawing/2014/main" id="{AC1A4389-4812-4EFF-9B07-63798C8E54C4}"/>
              </a:ext>
            </a:extLst>
          </p:cNvPr>
          <p:cNvCxnSpPr>
            <a:cxnSpLocks/>
            <a:stCxn id="7" idx="1"/>
            <a:endCxn id="10" idx="2"/>
          </p:cNvCxnSpPr>
          <p:nvPr/>
        </p:nvCxnSpPr>
        <p:spPr bwMode="gray">
          <a:xfrm flipV="1">
            <a:off x="3266463" y="1879626"/>
            <a:ext cx="6941" cy="2487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文本框 34">
            <a:extLst>
              <a:ext uri="{FF2B5EF4-FFF2-40B4-BE49-F238E27FC236}">
                <a16:creationId xmlns:a16="http://schemas.microsoft.com/office/drawing/2014/main" id="{7A71011A-B847-4341-966E-A70777F8C6EC}"/>
              </a:ext>
            </a:extLst>
          </p:cNvPr>
          <p:cNvSpPr txBox="1"/>
          <p:nvPr/>
        </p:nvSpPr>
        <p:spPr bwMode="gray">
          <a:xfrm>
            <a:off x="1164680" y="2558808"/>
            <a:ext cx="623210" cy="307777"/>
          </a:xfrm>
          <a:prstGeom prst="rect">
            <a:avLst/>
          </a:prstGeom>
          <a:noFill/>
        </p:spPr>
        <p:txBody>
          <a:bodyPr wrap="square" rtlCol="0">
            <a:spAutoFit/>
          </a:bodyPr>
          <a:lstStyle/>
          <a:p>
            <a:pPr fontAlgn="ctr"/>
            <a:r>
              <a:rPr lang="en-US" sz="1400" dirty="0">
                <a:latin typeface="Huawei Sans" panose="020C0503030203020204" pitchFamily="34" charset="0"/>
              </a:rPr>
              <a:t>DCP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34">
            <a:extLst>
              <a:ext uri="{FF2B5EF4-FFF2-40B4-BE49-F238E27FC236}">
                <a16:creationId xmlns:a16="http://schemas.microsoft.com/office/drawing/2014/main" id="{8A4441C6-D069-4B74-B8E2-AE6049EF7297}"/>
              </a:ext>
            </a:extLst>
          </p:cNvPr>
          <p:cNvSpPr txBox="1"/>
          <p:nvPr/>
        </p:nvSpPr>
        <p:spPr bwMode="gray">
          <a:xfrm>
            <a:off x="4776222" y="2565178"/>
            <a:ext cx="623210" cy="307777"/>
          </a:xfrm>
          <a:prstGeom prst="rect">
            <a:avLst/>
          </a:prstGeom>
          <a:noFill/>
        </p:spPr>
        <p:txBody>
          <a:bodyPr wrap="square" rtlCol="0">
            <a:spAutoFit/>
          </a:bodyPr>
          <a:lstStyle/>
          <a:p>
            <a:pPr fontAlgn="ctr"/>
            <a:r>
              <a:rPr lang="en-US" sz="1400" dirty="0">
                <a:latin typeface="Huawei Sans" panose="020C0503030203020204" pitchFamily="34" charset="0"/>
              </a:rPr>
              <a:t>DCP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34">
            <a:extLst>
              <a:ext uri="{FF2B5EF4-FFF2-40B4-BE49-F238E27FC236}">
                <a16:creationId xmlns:a16="http://schemas.microsoft.com/office/drawing/2014/main" id="{EF624158-D3CA-4871-9121-49022DF9EDD3}"/>
              </a:ext>
            </a:extLst>
          </p:cNvPr>
          <p:cNvSpPr txBox="1"/>
          <p:nvPr/>
        </p:nvSpPr>
        <p:spPr bwMode="gray">
          <a:xfrm>
            <a:off x="2961798" y="1231554"/>
            <a:ext cx="623210" cy="307777"/>
          </a:xfrm>
          <a:prstGeom prst="rect">
            <a:avLst/>
          </a:prstGeom>
          <a:noFill/>
        </p:spPr>
        <p:txBody>
          <a:bodyPr wrap="square" rtlCol="0">
            <a:spAutoFit/>
          </a:bodyPr>
          <a:lstStyle/>
          <a:p>
            <a:pPr fontAlgn="ctr"/>
            <a:r>
              <a:rPr lang="en-US" sz="1400" dirty="0">
                <a:latin typeface="Huawei Sans" panose="020C0503030203020204" pitchFamily="34" charset="0"/>
              </a:rPr>
              <a:t>MCP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Oval 41">
            <a:extLst>
              <a:ext uri="{FF2B5EF4-FFF2-40B4-BE49-F238E27FC236}">
                <a16:creationId xmlns:a16="http://schemas.microsoft.com/office/drawing/2014/main" id="{D158ADFF-27F8-453D-8533-CB767E9D493E}"/>
              </a:ext>
            </a:extLst>
          </p:cNvPr>
          <p:cNvSpPr>
            <a:spLocks noChangeAspect="1"/>
          </p:cNvSpPr>
          <p:nvPr/>
        </p:nvSpPr>
        <p:spPr bwMode="gray">
          <a:xfrm>
            <a:off x="1144711" y="2318434"/>
            <a:ext cx="159261" cy="159261"/>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20" name="Oval 41">
            <a:extLst>
              <a:ext uri="{FF2B5EF4-FFF2-40B4-BE49-F238E27FC236}">
                <a16:creationId xmlns:a16="http://schemas.microsoft.com/office/drawing/2014/main" id="{EA2D7AEE-386E-46E7-91BC-A7DA642C1FE5}"/>
              </a:ext>
            </a:extLst>
          </p:cNvPr>
          <p:cNvSpPr>
            <a:spLocks noChangeAspect="1"/>
          </p:cNvSpPr>
          <p:nvPr/>
        </p:nvSpPr>
        <p:spPr bwMode="gray">
          <a:xfrm>
            <a:off x="5164989" y="2324871"/>
            <a:ext cx="159261" cy="159261"/>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22" name="文本框 34">
            <a:extLst>
              <a:ext uri="{FF2B5EF4-FFF2-40B4-BE49-F238E27FC236}">
                <a16:creationId xmlns:a16="http://schemas.microsoft.com/office/drawing/2014/main" id="{E7D28670-1E1B-4279-AF6B-664ED3406863}"/>
              </a:ext>
            </a:extLst>
          </p:cNvPr>
          <p:cNvSpPr txBox="1"/>
          <p:nvPr/>
        </p:nvSpPr>
        <p:spPr bwMode="gray">
          <a:xfrm>
            <a:off x="623392" y="2631894"/>
            <a:ext cx="508898" cy="307777"/>
          </a:xfrm>
          <a:prstGeom prst="rect">
            <a:avLst/>
          </a:prstGeom>
          <a:noFill/>
        </p:spPr>
        <p:txBody>
          <a:bodyPr wrap="square" rtlCol="0">
            <a:spAutoFit/>
          </a:bodyPr>
          <a:lstStyle/>
          <a:p>
            <a:pPr fontAlgn="ctr"/>
            <a:r>
              <a:rPr lang="en-US" sz="1400" dirty="0">
                <a:latin typeface="Huawei Sans" panose="020C0503030203020204" pitchFamily="34" charset="0"/>
              </a:rPr>
              <a:t>TLP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3" name="Straight Arrow Connector 22">
            <a:extLst>
              <a:ext uri="{FF2B5EF4-FFF2-40B4-BE49-F238E27FC236}">
                <a16:creationId xmlns:a16="http://schemas.microsoft.com/office/drawing/2014/main" id="{CDB14C2A-6530-43BF-8886-CCAD2070D2FA}"/>
              </a:ext>
            </a:extLst>
          </p:cNvPr>
          <p:cNvCxnSpPr>
            <a:cxnSpLocks/>
            <a:endCxn id="19" idx="3"/>
          </p:cNvCxnSpPr>
          <p:nvPr/>
        </p:nvCxnSpPr>
        <p:spPr bwMode="gray">
          <a:xfrm flipV="1">
            <a:off x="1023985" y="2454372"/>
            <a:ext cx="144049" cy="2167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34">
            <a:extLst>
              <a:ext uri="{FF2B5EF4-FFF2-40B4-BE49-F238E27FC236}">
                <a16:creationId xmlns:a16="http://schemas.microsoft.com/office/drawing/2014/main" id="{1BE9DFD0-E67A-43B2-BBF6-E4A65ADD3026}"/>
              </a:ext>
            </a:extLst>
          </p:cNvPr>
          <p:cNvSpPr txBox="1"/>
          <p:nvPr/>
        </p:nvSpPr>
        <p:spPr bwMode="gray">
          <a:xfrm>
            <a:off x="5324250" y="2653171"/>
            <a:ext cx="508898" cy="307777"/>
          </a:xfrm>
          <a:prstGeom prst="rect">
            <a:avLst/>
          </a:prstGeom>
          <a:noFill/>
        </p:spPr>
        <p:txBody>
          <a:bodyPr wrap="square" rtlCol="0">
            <a:spAutoFit/>
          </a:bodyPr>
          <a:lstStyle/>
          <a:p>
            <a:pPr fontAlgn="ctr"/>
            <a:r>
              <a:rPr lang="en-US" sz="1400" dirty="0">
                <a:latin typeface="Huawei Sans" panose="020C0503030203020204" pitchFamily="34" charset="0"/>
              </a:rPr>
              <a:t>TLP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Straight Arrow Connector 24">
            <a:extLst>
              <a:ext uri="{FF2B5EF4-FFF2-40B4-BE49-F238E27FC236}">
                <a16:creationId xmlns:a16="http://schemas.microsoft.com/office/drawing/2014/main" id="{619F5A0D-469D-4E44-B288-95477EAF2A47}"/>
              </a:ext>
            </a:extLst>
          </p:cNvPr>
          <p:cNvCxnSpPr>
            <a:cxnSpLocks/>
            <a:endCxn id="20" idx="5"/>
          </p:cNvCxnSpPr>
          <p:nvPr/>
        </p:nvCxnSpPr>
        <p:spPr bwMode="gray">
          <a:xfrm flipH="1" flipV="1">
            <a:off x="5300927" y="2460809"/>
            <a:ext cx="157304" cy="2582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8" name="Text Placeholder 2">
            <a:extLst>
              <a:ext uri="{FF2B5EF4-FFF2-40B4-BE49-F238E27FC236}">
                <a16:creationId xmlns:a16="http://schemas.microsoft.com/office/drawing/2014/main" id="{F1B8D844-981D-471C-897F-9081F88FC7F0}"/>
              </a:ext>
            </a:extLst>
          </p:cNvPr>
          <p:cNvSpPr txBox="1">
            <a:spLocks/>
          </p:cNvSpPr>
          <p:nvPr/>
        </p:nvSpPr>
        <p:spPr bwMode="gray">
          <a:xfrm>
            <a:off x="449153" y="3026819"/>
            <a:ext cx="5180122" cy="280478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Two roles, MCP and DCP, need to be configured for IP FPM.</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Enable MCP globally.</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an MCP ID.</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an IP FPM test instance.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 DCP ID.</a:t>
            </a:r>
          </a:p>
        </p:txBody>
      </p:sp>
      <p:sp>
        <p:nvSpPr>
          <p:cNvPr id="59" name="文本框 30">
            <a:extLst>
              <a:ext uri="{FF2B5EF4-FFF2-40B4-BE49-F238E27FC236}">
                <a16:creationId xmlns:a16="http://schemas.microsoft.com/office/drawing/2014/main" id="{EDE15664-5924-40A6-B26A-09A61A733D02}"/>
              </a:ext>
            </a:extLst>
          </p:cNvPr>
          <p:cNvSpPr txBox="1"/>
          <p:nvPr/>
        </p:nvSpPr>
        <p:spPr bwMode="gray">
          <a:xfrm>
            <a:off x="6097653" y="1778026"/>
            <a:ext cx="5617692" cy="310854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ipfpm</a:t>
            </a: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mcp</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 //Enable MCP globally.</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mcp</a:t>
            </a:r>
            <a:r>
              <a:rPr lang="en-US" b="1" dirty="0">
                <a:solidFill>
                  <a:schemeClr val="tx1"/>
                </a:solidFill>
                <a:latin typeface="Huawei Sans" panose="020C0503030203020204" pitchFamily="34" charset="0"/>
              </a:rPr>
              <a:t> id </a:t>
            </a:r>
            <a:r>
              <a:rPr lang="en-US" dirty="0">
                <a:solidFill>
                  <a:schemeClr val="tx1"/>
                </a:solidFill>
                <a:latin typeface="Huawei Sans" panose="020C0503030203020204" pitchFamily="34" charset="0"/>
              </a:rPr>
              <a:t>[id]      //Configure an MCP ID. It is an IP address used for communication between the MCP and DCPs. Ensure that the MCP and DCP are reachable to each other through their IP addresses.</a:t>
            </a:r>
          </a:p>
          <a:p>
            <a:pPr fontAlgn="ctr">
              <a:lnSpc>
                <a:spcPct val="100000"/>
              </a:lnSpc>
            </a:pPr>
            <a:r>
              <a:rPr lang="en-US" b="1" dirty="0">
                <a:solidFill>
                  <a:schemeClr val="tx1"/>
                </a:solidFill>
                <a:latin typeface="Huawei Sans" panose="020C0503030203020204" pitchFamily="34" charset="0"/>
              </a:rPr>
              <a:t>      authentication-mode hmac-sha256 key-id </a:t>
            </a:r>
            <a:r>
              <a:rPr lang="en-US" dirty="0">
                <a:solidFill>
                  <a:schemeClr val="tx1"/>
                </a:solidFill>
                <a:latin typeface="Huawei Sans" panose="020C0503030203020204" pitchFamily="34" charset="0"/>
              </a:rPr>
              <a:t>[id] </a:t>
            </a:r>
            <a:r>
              <a:rPr lang="en-US" b="1" dirty="0">
                <a:solidFill>
                  <a:schemeClr val="tx1"/>
                </a:solidFill>
                <a:latin typeface="Huawei Sans" panose="020C0503030203020204" pitchFamily="34" charset="0"/>
              </a:rPr>
              <a:t>cipher </a:t>
            </a:r>
            <a:r>
              <a:rPr lang="en-US" dirty="0">
                <a:solidFill>
                  <a:schemeClr val="tx1"/>
                </a:solidFill>
                <a:latin typeface="Huawei Sans" panose="020C0503030203020204" pitchFamily="34" charset="0"/>
              </a:rPr>
              <a:t>[password]          //(Optional) Configure authentication for IP FPM protocol packets.</a:t>
            </a:r>
          </a:p>
          <a:p>
            <a:pPr fontAlgn="ctr">
              <a:lnSpc>
                <a:spcPct val="100000"/>
              </a:lnSpc>
            </a:pPr>
            <a:r>
              <a:rPr lang="en-US" b="1" dirty="0">
                <a:solidFill>
                  <a:schemeClr val="tx1"/>
                </a:solidFill>
                <a:latin typeface="Huawei Sans" panose="020C0503030203020204" pitchFamily="34" charset="0"/>
              </a:rPr>
              <a:t>   instance </a:t>
            </a:r>
            <a:r>
              <a:rPr lang="en-US" dirty="0">
                <a:solidFill>
                  <a:schemeClr val="tx1"/>
                </a:solidFill>
                <a:latin typeface="Huawei Sans" panose="020C0503030203020204" pitchFamily="34" charset="0"/>
              </a:rPr>
              <a:t>[id]        //Configure an IP FPM instance. The instance ID must be unique in the MCP management domain.</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dcp</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[id]         //Configure a DCP ID. It is an IP address used for communication between an MCP and a DCP. Ensure that the MCP and DCP are reachable to each other at the IP layer.</a:t>
            </a:r>
          </a:p>
        </p:txBody>
      </p:sp>
      <p:sp>
        <p:nvSpPr>
          <p:cNvPr id="30" name="Text Placeholder 2">
            <a:extLst>
              <a:ext uri="{FF2B5EF4-FFF2-40B4-BE49-F238E27FC236}">
                <a16:creationId xmlns:a16="http://schemas.microsoft.com/office/drawing/2014/main" id="{979F3AD8-EEB6-4831-9DC2-22A47062C70B}"/>
              </a:ext>
            </a:extLst>
          </p:cNvPr>
          <p:cNvSpPr txBox="1">
            <a:spLocks/>
          </p:cNvSpPr>
          <p:nvPr/>
        </p:nvSpPr>
        <p:spPr bwMode="gray">
          <a:xfrm>
            <a:off x="6001937" y="1240624"/>
            <a:ext cx="5627683" cy="5140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Configure an MCP.</a:t>
            </a:r>
          </a:p>
        </p:txBody>
      </p:sp>
      <p:grpSp>
        <p:nvGrpSpPr>
          <p:cNvPr id="38"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9"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40"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41"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IP FPM</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6807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9FDB-657F-42F3-AC77-DDC5BECE516F}"/>
              </a:ext>
            </a:extLst>
          </p:cNvPr>
          <p:cNvSpPr>
            <a:spLocks noGrp="1"/>
          </p:cNvSpPr>
          <p:nvPr>
            <p:ph type="title"/>
          </p:nvPr>
        </p:nvSpPr>
        <p:spPr bwMode="gray"/>
        <p:txBody>
          <a:bodyPr/>
          <a:lstStyle/>
          <a:p>
            <a:pPr fontAlgn="ctr"/>
            <a:r>
              <a:rPr lang="en-US" dirty="0">
                <a:latin typeface="Huawei Sans" panose="020C0503030203020204" pitchFamily="34" charset="0"/>
              </a:rPr>
              <a:t>Configuring a DCP</a:t>
            </a:r>
          </a:p>
        </p:txBody>
      </p:sp>
      <p:sp>
        <p:nvSpPr>
          <p:cNvPr id="58" name="Text Placeholder 2">
            <a:extLst>
              <a:ext uri="{FF2B5EF4-FFF2-40B4-BE49-F238E27FC236}">
                <a16:creationId xmlns:a16="http://schemas.microsoft.com/office/drawing/2014/main" id="{F1B8D844-981D-471C-897F-9081F88FC7F0}"/>
              </a:ext>
            </a:extLst>
          </p:cNvPr>
          <p:cNvSpPr txBox="1">
            <a:spLocks/>
          </p:cNvSpPr>
          <p:nvPr/>
        </p:nvSpPr>
        <p:spPr bwMode="gray">
          <a:xfrm>
            <a:off x="449153" y="2706060"/>
            <a:ext cx="5218222" cy="349152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Two roles, MCP and DCP, need to be configured for IP FPM.</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Enable DCP globally.</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 DCP ID.</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an MCP ID.</a:t>
            </a:r>
          </a:p>
          <a:p>
            <a:pPr marL="608400" lvl="1" indent="-284400" fontAlgn="ctr">
              <a:spcAft>
                <a:spcPts val="0"/>
              </a:spcAft>
            </a:pPr>
            <a:r>
              <a:rPr lang="en-US" sz="1400" dirty="0">
                <a:latin typeface="Huawei Sans" panose="020C0503030203020204" pitchFamily="34" charset="0"/>
              </a:rPr>
              <a:t>Configure an IP FPM test instance.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 target flow to be monitored.</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 TLP.</a:t>
            </a:r>
          </a:p>
        </p:txBody>
      </p:sp>
      <p:sp>
        <p:nvSpPr>
          <p:cNvPr id="59" name="文本框 30">
            <a:extLst>
              <a:ext uri="{FF2B5EF4-FFF2-40B4-BE49-F238E27FC236}">
                <a16:creationId xmlns:a16="http://schemas.microsoft.com/office/drawing/2014/main" id="{EDE15664-5924-40A6-B26A-09A61A733D02}"/>
              </a:ext>
            </a:extLst>
          </p:cNvPr>
          <p:cNvSpPr txBox="1"/>
          <p:nvPr/>
        </p:nvSpPr>
        <p:spPr bwMode="gray">
          <a:xfrm>
            <a:off x="6110012" y="1573596"/>
            <a:ext cx="5612087" cy="3970318"/>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200" b="1" dirty="0">
                <a:solidFill>
                  <a:schemeClr val="tx1"/>
                </a:solidFill>
                <a:latin typeface="Huawei Sans" panose="020C0503030203020204" pitchFamily="34" charset="0"/>
              </a:rPr>
              <a:t>system-view</a:t>
            </a: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nqa</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ipfpm</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dcp</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 //Enable DCP globally.</a:t>
            </a: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dcp</a:t>
            </a:r>
            <a:r>
              <a:rPr lang="en-US" sz="1200" b="1" dirty="0">
                <a:solidFill>
                  <a:schemeClr val="tx1"/>
                </a:solidFill>
                <a:latin typeface="Huawei Sans" panose="020C0503030203020204" pitchFamily="34" charset="0"/>
              </a:rPr>
              <a:t> id </a:t>
            </a:r>
            <a:r>
              <a:rPr lang="en-US" sz="1200" dirty="0">
                <a:solidFill>
                  <a:schemeClr val="tx1"/>
                </a:solidFill>
                <a:latin typeface="Huawei Sans" panose="020C0503030203020204" pitchFamily="34" charset="0"/>
              </a:rPr>
              <a:t>[id]      //Configure a DCP ID. It is an IP address used for communication between an MCP and a DCP. Ensure that the MCP and DCP are reachable to each other at the IP layer.</a:t>
            </a:r>
          </a:p>
          <a:p>
            <a:pPr fontAlgn="ctr">
              <a:lnSpc>
                <a:spcPct val="100000"/>
              </a:lnSpc>
            </a:pPr>
            <a:r>
              <a:rPr lang="en-US" sz="1200" b="1" dirty="0">
                <a:solidFill>
                  <a:schemeClr val="tx1"/>
                </a:solidFill>
                <a:latin typeface="Huawei Sans" panose="020C0503030203020204" pitchFamily="34" charset="0"/>
              </a:rPr>
              <a:t>      authentication-mode hmac-sha256 key-id </a:t>
            </a:r>
            <a:r>
              <a:rPr lang="en-US" sz="1200" dirty="0">
                <a:solidFill>
                  <a:schemeClr val="tx1"/>
                </a:solidFill>
                <a:latin typeface="Huawei Sans" panose="020C0503030203020204" pitchFamily="34" charset="0"/>
              </a:rPr>
              <a:t>[id] </a:t>
            </a:r>
            <a:r>
              <a:rPr lang="en-US" sz="1200" b="1" dirty="0">
                <a:solidFill>
                  <a:schemeClr val="tx1"/>
                </a:solidFill>
                <a:latin typeface="Huawei Sans" panose="020C0503030203020204" pitchFamily="34" charset="0"/>
              </a:rPr>
              <a:t>cipher </a:t>
            </a:r>
            <a:r>
              <a:rPr lang="en-US" sz="1200" dirty="0">
                <a:solidFill>
                  <a:schemeClr val="tx1"/>
                </a:solidFill>
                <a:latin typeface="Huawei Sans" panose="020C0503030203020204" pitchFamily="34" charset="0"/>
              </a:rPr>
              <a:t>[password]          //(Optional) Configure authentication for IP FPM protocol packets.</a:t>
            </a: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mcp</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[id]         //Configure an MCP ID. It is an IP address used for communication between an MCP and a DCP. Ensure that the MCP and DCP are reachable to each other at the IP layer.</a:t>
            </a:r>
          </a:p>
          <a:p>
            <a:pPr fontAlgn="ctr">
              <a:lnSpc>
                <a:spcPct val="100000"/>
              </a:lnSpc>
            </a:pPr>
            <a:r>
              <a:rPr lang="en-US" sz="1200" b="1" dirty="0">
                <a:solidFill>
                  <a:schemeClr val="tx1"/>
                </a:solidFill>
                <a:latin typeface="Huawei Sans" panose="020C0503030203020204" pitchFamily="34" charset="0"/>
              </a:rPr>
              <a:t>   instance </a:t>
            </a:r>
            <a:r>
              <a:rPr lang="en-US" sz="1200" dirty="0">
                <a:solidFill>
                  <a:schemeClr val="tx1"/>
                </a:solidFill>
                <a:latin typeface="Huawei Sans" panose="020C0503030203020204" pitchFamily="34" charset="0"/>
              </a:rPr>
              <a:t>[id]        //Configure an IP FPM instance.</a:t>
            </a:r>
          </a:p>
          <a:p>
            <a:pPr fontAlgn="ctr">
              <a:lnSpc>
                <a:spcPct val="100000"/>
              </a:lnSpc>
            </a:pPr>
            <a:r>
              <a:rPr lang="en-US" sz="1200" b="1" dirty="0">
                <a:solidFill>
                  <a:schemeClr val="tx1"/>
                </a:solidFill>
                <a:latin typeface="Huawei Sans" panose="020C0503030203020204" pitchFamily="34" charset="0"/>
              </a:rPr>
              <a:t>      flow forward protocol </a:t>
            </a:r>
            <a:r>
              <a:rPr lang="en-US" sz="1200" dirty="0">
                <a:solidFill>
                  <a:schemeClr val="tx1"/>
                </a:solidFill>
                <a:latin typeface="Huawei Sans" panose="020C0503030203020204" pitchFamily="34" charset="0"/>
              </a:rPr>
              <a:t>[TCP | DCP] </a:t>
            </a:r>
            <a:r>
              <a:rPr lang="en-US" sz="1200" b="1" dirty="0">
                <a:solidFill>
                  <a:schemeClr val="tx1"/>
                </a:solidFill>
                <a:latin typeface="Huawei Sans" panose="020C0503030203020204" pitchFamily="34" charset="0"/>
              </a:rPr>
              <a:t>source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ip</a:t>
            </a:r>
            <a:r>
              <a:rPr lang="en-US" sz="1200" dirty="0">
                <a:solidFill>
                  <a:schemeClr val="tx1"/>
                </a:solidFill>
                <a:latin typeface="Huawei Sans" panose="020C0503030203020204" pitchFamily="34" charset="0"/>
              </a:rPr>
              <a:t>-address/port] </a:t>
            </a:r>
            <a:r>
              <a:rPr lang="en-US" sz="1200" b="1" dirty="0">
                <a:solidFill>
                  <a:schemeClr val="tx1"/>
                </a:solidFill>
                <a:latin typeface="Huawei Sans" panose="020C0503030203020204" pitchFamily="34" charset="0"/>
              </a:rPr>
              <a:t>destination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ip</a:t>
            </a:r>
            <a:r>
              <a:rPr lang="en-US" sz="1200" dirty="0">
                <a:solidFill>
                  <a:schemeClr val="tx1"/>
                </a:solidFill>
                <a:latin typeface="Huawei Sans" panose="020C0503030203020204" pitchFamily="34" charset="0"/>
              </a:rPr>
              <a:t>-address | port]          //Configure the target flow to be monitored.</a:t>
            </a:r>
            <a:endParaRPr lang="en-US" altLang="zh-CN" sz="1200" dirty="0">
              <a:solidFill>
                <a:schemeClr val="tx1"/>
              </a:solidFill>
              <a:latin typeface="Huawei Sans" panose="020C0503030203020204" pitchFamily="34" charset="0"/>
            </a:endParaRP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tlp</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tlp</a:t>
            </a:r>
            <a:r>
              <a:rPr lang="en-US" sz="1200" dirty="0">
                <a:solidFill>
                  <a:schemeClr val="tx1"/>
                </a:solidFill>
                <a:latin typeface="Huawei Sans" panose="020C0503030203020204" pitchFamily="34" charset="0"/>
              </a:rPr>
              <a:t>-id] [in-point ingress | out-point egress]        //Configure a TLP ID to determine whether the TLP is an inbound or outbound interface.</a:t>
            </a:r>
            <a:endParaRPr lang="en-US" altLang="zh-CN" sz="1200" dirty="0">
              <a:solidFill>
                <a:schemeClr val="tx1"/>
              </a:solidFill>
              <a:latin typeface="Huawei Sans" panose="020C0503030203020204" pitchFamily="34" charset="0"/>
            </a:endParaRPr>
          </a:p>
          <a:p>
            <a:pPr fontAlgn="ctr">
              <a:lnSpc>
                <a:spcPct val="100000"/>
              </a:lnSpc>
            </a:pPr>
            <a:r>
              <a:rPr lang="en-US" sz="1200" b="1" dirty="0">
                <a:solidFill>
                  <a:schemeClr val="tx1"/>
                </a:solidFill>
                <a:latin typeface="Huawei Sans" panose="020C0503030203020204" pitchFamily="34" charset="0"/>
              </a:rPr>
              <a:t>      loss-measure enable continual        </a:t>
            </a:r>
            <a:r>
              <a:rPr lang="en-US" sz="1200" dirty="0">
                <a:solidFill>
                  <a:schemeClr val="tx1"/>
                </a:solidFill>
                <a:latin typeface="Huawei Sans" panose="020C0503030203020204" pitchFamily="34" charset="0"/>
              </a:rPr>
              <a:t>//Configure packet loss measurement.</a:t>
            </a:r>
            <a:endParaRPr lang="en-US" altLang="zh-CN" sz="1200" dirty="0">
              <a:solidFill>
                <a:schemeClr val="tx1"/>
              </a:solidFill>
              <a:latin typeface="Huawei Sans" panose="020C0503030203020204" pitchFamily="34" charset="0"/>
            </a:endParaRPr>
          </a:p>
          <a:p>
            <a:pPr fontAlgn="ctr">
              <a:lnSpc>
                <a:spcPct val="100000"/>
              </a:lnSpc>
            </a:pPr>
            <a:r>
              <a:rPr lang="en-US" sz="1200" b="1" dirty="0">
                <a:solidFill>
                  <a:schemeClr val="tx1"/>
                </a:solidFill>
                <a:latin typeface="Huawei Sans" panose="020C0503030203020204" pitchFamily="34" charset="0"/>
              </a:rPr>
              <a:t>      delay-measure enable two-way </a:t>
            </a:r>
            <a:r>
              <a:rPr lang="en-US" sz="1200" b="1" dirty="0" err="1">
                <a:solidFill>
                  <a:schemeClr val="tx1"/>
                </a:solidFill>
                <a:latin typeface="Huawei Sans" panose="020C0503030203020204" pitchFamily="34" charset="0"/>
              </a:rPr>
              <a:t>tlp</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tlp</a:t>
            </a:r>
            <a:r>
              <a:rPr lang="en-US" sz="1200" dirty="0">
                <a:solidFill>
                  <a:schemeClr val="tx1"/>
                </a:solidFill>
                <a:latin typeface="Huawei Sans" panose="020C0503030203020204" pitchFamily="34" charset="0"/>
              </a:rPr>
              <a:t>-id] </a:t>
            </a:r>
            <a:r>
              <a:rPr lang="en-US" sz="1200" b="1" dirty="0">
                <a:solidFill>
                  <a:schemeClr val="tx1"/>
                </a:solidFill>
                <a:latin typeface="Huawei Sans" panose="020C0503030203020204" pitchFamily="34" charset="0"/>
              </a:rPr>
              <a:t>continual   </a:t>
            </a:r>
            <a:r>
              <a:rPr lang="en-US" sz="1200" dirty="0">
                <a:solidFill>
                  <a:schemeClr val="tx1"/>
                </a:solidFill>
                <a:latin typeface="Huawei Sans" panose="020C0503030203020204" pitchFamily="34" charset="0"/>
              </a:rPr>
              <a:t>//Configuration delay measurement.</a:t>
            </a:r>
            <a:endParaRPr lang="en-US" altLang="zh-CN" sz="1200" b="1" dirty="0">
              <a:solidFill>
                <a:schemeClr val="tx1"/>
              </a:solidFill>
              <a:latin typeface="Huawei Sans" panose="020C0503030203020204" pitchFamily="34" charset="0"/>
            </a:endParaRPr>
          </a:p>
          <a:p>
            <a:pPr fontAlgn="ctr">
              <a:lnSpc>
                <a:spcPct val="100000"/>
              </a:lnSpc>
            </a:pPr>
            <a:r>
              <a:rPr lang="en-US" sz="1200" b="1" dirty="0">
                <a:solidFill>
                  <a:schemeClr val="tx1"/>
                </a:solidFill>
                <a:latin typeface="Huawei Sans" panose="020C0503030203020204" pitchFamily="34" charset="0"/>
              </a:rPr>
              <a:t>   interface </a:t>
            </a:r>
            <a:r>
              <a:rPr lang="en-US" sz="1200" dirty="0">
                <a:solidFill>
                  <a:schemeClr val="tx1"/>
                </a:solidFill>
                <a:latin typeface="Huawei Sans" panose="020C0503030203020204" pitchFamily="34" charset="0"/>
              </a:rPr>
              <a:t>[interface-type interface-name]       //Enter the interface view.</a:t>
            </a:r>
            <a:endParaRPr lang="en-US" altLang="zh-CN" sz="1200" dirty="0">
              <a:solidFill>
                <a:schemeClr val="tx1"/>
              </a:solidFill>
              <a:latin typeface="Huawei Sans" panose="020C0503030203020204" pitchFamily="34" charset="0"/>
            </a:endParaRP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ipfpm</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tlp</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tlp</a:t>
            </a:r>
            <a:r>
              <a:rPr lang="en-US" sz="1200" dirty="0">
                <a:solidFill>
                  <a:schemeClr val="tx1"/>
                </a:solidFill>
                <a:latin typeface="Huawei Sans" panose="020C0503030203020204" pitchFamily="34" charset="0"/>
              </a:rPr>
              <a:t>-id]      //Bind the TLP ID to the interface.</a:t>
            </a:r>
            <a:endParaRPr lang="en-US" altLang="zh-CN" sz="1200" dirty="0">
              <a:solidFill>
                <a:schemeClr val="tx1"/>
              </a:solidFill>
              <a:latin typeface="Huawei Sans" panose="020C0503030203020204" pitchFamily="34" charset="0"/>
            </a:endParaRPr>
          </a:p>
        </p:txBody>
      </p:sp>
      <p:grpSp>
        <p:nvGrpSpPr>
          <p:cNvPr id="16" name="组合 15"/>
          <p:cNvGrpSpPr/>
          <p:nvPr/>
        </p:nvGrpSpPr>
        <p:grpSpPr bwMode="gray">
          <a:xfrm>
            <a:off x="603072" y="1028354"/>
            <a:ext cx="5209756" cy="1729394"/>
            <a:chOff x="603072" y="1028354"/>
            <a:chExt cx="5209756" cy="1729394"/>
          </a:xfrm>
        </p:grpSpPr>
        <p:pic>
          <p:nvPicPr>
            <p:cNvPr id="5" name="Picture 12" descr="E:\2016.01\1.12 扁平化图标\蓝色\AR-蓝色最新-40.png">
              <a:extLst>
                <a:ext uri="{FF2B5EF4-FFF2-40B4-BE49-F238E27FC236}">
                  <a16:creationId xmlns:a16="http://schemas.microsoft.com/office/drawing/2014/main" id="{CFC92535-FEE2-4FEE-B92C-A37873C9E529}"/>
                </a:ext>
              </a:extLst>
            </p:cNvPr>
            <p:cNvPicPr>
              <a:picLocks noChangeAspect="1" noChangeArrowheads="1"/>
            </p:cNvPicPr>
            <p:nvPr/>
          </p:nvPicPr>
          <p:blipFill>
            <a:blip r:embed="rId3" cstate="print"/>
            <a:srcRect/>
            <a:stretch>
              <a:fillRect/>
            </a:stretch>
          </p:blipFill>
          <p:spPr bwMode="gray">
            <a:xfrm>
              <a:off x="1210069" y="2018915"/>
              <a:ext cx="440049" cy="360040"/>
            </a:xfrm>
            <a:prstGeom prst="rect">
              <a:avLst/>
            </a:prstGeom>
          </p:spPr>
        </p:pic>
        <p:pic>
          <p:nvPicPr>
            <p:cNvPr id="6" name="Picture 12" descr="E:\2016.01\1.12 扁平化图标\蓝色\AR-蓝色最新-40.png">
              <a:extLst>
                <a:ext uri="{FF2B5EF4-FFF2-40B4-BE49-F238E27FC236}">
                  <a16:creationId xmlns:a16="http://schemas.microsoft.com/office/drawing/2014/main" id="{9C3B7183-3DC9-45F4-B52F-AB7CAD265BAC}"/>
                </a:ext>
              </a:extLst>
            </p:cNvPr>
            <p:cNvPicPr>
              <a:picLocks noChangeAspect="1" noChangeArrowheads="1"/>
            </p:cNvPicPr>
            <p:nvPr/>
          </p:nvPicPr>
          <p:blipFill>
            <a:blip r:embed="rId3" cstate="print"/>
            <a:srcRect/>
            <a:stretch>
              <a:fillRect/>
            </a:stretch>
          </p:blipFill>
          <p:spPr bwMode="gray">
            <a:xfrm>
              <a:off x="4791897" y="2018915"/>
              <a:ext cx="440049" cy="360040"/>
            </a:xfrm>
            <a:prstGeom prst="rect">
              <a:avLst/>
            </a:prstGeom>
          </p:spPr>
        </p:pic>
        <p:sp>
          <p:nvSpPr>
            <p:cNvPr id="7" name="Freeform 159">
              <a:extLst>
                <a:ext uri="{FF2B5EF4-FFF2-40B4-BE49-F238E27FC236}">
                  <a16:creationId xmlns:a16="http://schemas.microsoft.com/office/drawing/2014/main" id="{86FC376C-82A1-41B3-ABF3-656FA1190075}"/>
                </a:ext>
              </a:extLst>
            </p:cNvPr>
            <p:cNvSpPr/>
            <p:nvPr/>
          </p:nvSpPr>
          <p:spPr bwMode="gray">
            <a:xfrm flipH="1">
              <a:off x="2730335" y="185863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8B11C65D-A836-4F1C-BA20-BCEA9D196DA2}"/>
                </a:ext>
              </a:extLst>
            </p:cNvPr>
            <p:cNvCxnSpPr>
              <a:cxnSpLocks/>
              <a:stCxn id="5" idx="3"/>
              <a:endCxn id="7" idx="21"/>
            </p:cNvCxnSpPr>
            <p:nvPr/>
          </p:nvCxnSpPr>
          <p:spPr bwMode="gray">
            <a:xfrm flipV="1">
              <a:off x="1650118" y="2191940"/>
              <a:ext cx="1080217" cy="69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CBCBB7B-3D05-4CC9-9193-98FA90CC51C3}"/>
                </a:ext>
              </a:extLst>
            </p:cNvPr>
            <p:cNvCxnSpPr>
              <a:cxnSpLocks/>
              <a:stCxn id="6" idx="1"/>
              <a:endCxn id="7" idx="8"/>
            </p:cNvCxnSpPr>
            <p:nvPr/>
          </p:nvCxnSpPr>
          <p:spPr bwMode="gray">
            <a:xfrm flipH="1" flipV="1">
              <a:off x="3639817" y="2183287"/>
              <a:ext cx="1152080" cy="1564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1A4389-4812-4EFF-9B07-63798C8E54C4}"/>
                </a:ext>
              </a:extLst>
            </p:cNvPr>
            <p:cNvCxnSpPr>
              <a:cxnSpLocks/>
              <a:stCxn id="7" idx="1"/>
            </p:cNvCxnSpPr>
            <p:nvPr/>
          </p:nvCxnSpPr>
          <p:spPr bwMode="gray">
            <a:xfrm flipV="1">
              <a:off x="3246143" y="1676426"/>
              <a:ext cx="6941" cy="2487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文本框 34">
              <a:extLst>
                <a:ext uri="{FF2B5EF4-FFF2-40B4-BE49-F238E27FC236}">
                  <a16:creationId xmlns:a16="http://schemas.microsoft.com/office/drawing/2014/main" id="{7A71011A-B847-4341-966E-A70777F8C6EC}"/>
                </a:ext>
              </a:extLst>
            </p:cNvPr>
            <p:cNvSpPr txBox="1"/>
            <p:nvPr/>
          </p:nvSpPr>
          <p:spPr bwMode="gray">
            <a:xfrm>
              <a:off x="1144360" y="2355608"/>
              <a:ext cx="623210" cy="307777"/>
            </a:xfrm>
            <a:prstGeom prst="rect">
              <a:avLst/>
            </a:prstGeom>
            <a:noFill/>
          </p:spPr>
          <p:txBody>
            <a:bodyPr wrap="square" rtlCol="0">
              <a:spAutoFit/>
            </a:bodyPr>
            <a:lstStyle/>
            <a:p>
              <a:pPr fontAlgn="ctr"/>
              <a:r>
                <a:rPr lang="en-US" sz="1400" dirty="0">
                  <a:latin typeface="Huawei Sans" panose="020C0503030203020204" pitchFamily="34" charset="0"/>
                </a:rPr>
                <a:t>DCP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34">
              <a:extLst>
                <a:ext uri="{FF2B5EF4-FFF2-40B4-BE49-F238E27FC236}">
                  <a16:creationId xmlns:a16="http://schemas.microsoft.com/office/drawing/2014/main" id="{8A4441C6-D069-4B74-B8E2-AE6049EF7297}"/>
                </a:ext>
              </a:extLst>
            </p:cNvPr>
            <p:cNvSpPr txBox="1"/>
            <p:nvPr/>
          </p:nvSpPr>
          <p:spPr bwMode="gray">
            <a:xfrm>
              <a:off x="4755902" y="2361978"/>
              <a:ext cx="623210" cy="307777"/>
            </a:xfrm>
            <a:prstGeom prst="rect">
              <a:avLst/>
            </a:prstGeom>
            <a:noFill/>
          </p:spPr>
          <p:txBody>
            <a:bodyPr wrap="square" rtlCol="0">
              <a:spAutoFit/>
            </a:bodyPr>
            <a:lstStyle/>
            <a:p>
              <a:pPr fontAlgn="ctr"/>
              <a:r>
                <a:rPr lang="en-US" sz="1400" dirty="0">
                  <a:latin typeface="Huawei Sans" panose="020C0503030203020204" pitchFamily="34" charset="0"/>
                </a:rPr>
                <a:t>DCP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34">
              <a:extLst>
                <a:ext uri="{FF2B5EF4-FFF2-40B4-BE49-F238E27FC236}">
                  <a16:creationId xmlns:a16="http://schemas.microsoft.com/office/drawing/2014/main" id="{EF624158-D3CA-4871-9121-49022DF9EDD3}"/>
                </a:ext>
              </a:extLst>
            </p:cNvPr>
            <p:cNvSpPr txBox="1"/>
            <p:nvPr/>
          </p:nvSpPr>
          <p:spPr bwMode="gray">
            <a:xfrm>
              <a:off x="2941478" y="1028354"/>
              <a:ext cx="623210" cy="307777"/>
            </a:xfrm>
            <a:prstGeom prst="rect">
              <a:avLst/>
            </a:prstGeom>
            <a:noFill/>
          </p:spPr>
          <p:txBody>
            <a:bodyPr wrap="square" rtlCol="0">
              <a:spAutoFit/>
            </a:bodyPr>
            <a:lstStyle/>
            <a:p>
              <a:pPr fontAlgn="ctr"/>
              <a:r>
                <a:rPr lang="en-US" sz="1400" dirty="0">
                  <a:latin typeface="Huawei Sans" panose="020C0503030203020204" pitchFamily="34" charset="0"/>
                </a:rPr>
                <a:t>MCP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34">
              <a:extLst>
                <a:ext uri="{FF2B5EF4-FFF2-40B4-BE49-F238E27FC236}">
                  <a16:creationId xmlns:a16="http://schemas.microsoft.com/office/drawing/2014/main" id="{E7D28670-1E1B-4279-AF6B-664ED3406863}"/>
                </a:ext>
              </a:extLst>
            </p:cNvPr>
            <p:cNvSpPr txBox="1"/>
            <p:nvPr/>
          </p:nvSpPr>
          <p:spPr bwMode="gray">
            <a:xfrm>
              <a:off x="603072" y="2428694"/>
              <a:ext cx="508898" cy="307777"/>
            </a:xfrm>
            <a:prstGeom prst="rect">
              <a:avLst/>
            </a:prstGeom>
            <a:noFill/>
          </p:spPr>
          <p:txBody>
            <a:bodyPr wrap="square" rtlCol="0">
              <a:spAutoFit/>
            </a:bodyPr>
            <a:lstStyle/>
            <a:p>
              <a:pPr fontAlgn="ctr"/>
              <a:r>
                <a:rPr lang="en-US" sz="1400" dirty="0">
                  <a:latin typeface="Huawei Sans" panose="020C0503030203020204" pitchFamily="34" charset="0"/>
                </a:rPr>
                <a:t>TLP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3" name="Straight Arrow Connector 22">
              <a:extLst>
                <a:ext uri="{FF2B5EF4-FFF2-40B4-BE49-F238E27FC236}">
                  <a16:creationId xmlns:a16="http://schemas.microsoft.com/office/drawing/2014/main" id="{CDB14C2A-6530-43BF-8886-CCAD2070D2FA}"/>
                </a:ext>
              </a:extLst>
            </p:cNvPr>
            <p:cNvCxnSpPr>
              <a:cxnSpLocks/>
            </p:cNvCxnSpPr>
            <p:nvPr/>
          </p:nvCxnSpPr>
          <p:spPr bwMode="gray">
            <a:xfrm flipV="1">
              <a:off x="1003665" y="2251172"/>
              <a:ext cx="144049" cy="2167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34">
              <a:extLst>
                <a:ext uri="{FF2B5EF4-FFF2-40B4-BE49-F238E27FC236}">
                  <a16:creationId xmlns:a16="http://schemas.microsoft.com/office/drawing/2014/main" id="{1BE9DFD0-E67A-43B2-BBF6-E4A65ADD3026}"/>
                </a:ext>
              </a:extLst>
            </p:cNvPr>
            <p:cNvSpPr txBox="1"/>
            <p:nvPr/>
          </p:nvSpPr>
          <p:spPr bwMode="gray">
            <a:xfrm>
              <a:off x="5303930" y="2449971"/>
              <a:ext cx="508898" cy="307777"/>
            </a:xfrm>
            <a:prstGeom prst="rect">
              <a:avLst/>
            </a:prstGeom>
            <a:noFill/>
          </p:spPr>
          <p:txBody>
            <a:bodyPr wrap="square" rtlCol="0">
              <a:spAutoFit/>
            </a:bodyPr>
            <a:lstStyle/>
            <a:p>
              <a:pPr fontAlgn="ctr"/>
              <a:r>
                <a:rPr lang="en-US" sz="1400" dirty="0">
                  <a:latin typeface="Huawei Sans" panose="020C0503030203020204" pitchFamily="34" charset="0"/>
                </a:rPr>
                <a:t>TLP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Straight Arrow Connector 24">
              <a:extLst>
                <a:ext uri="{FF2B5EF4-FFF2-40B4-BE49-F238E27FC236}">
                  <a16:creationId xmlns:a16="http://schemas.microsoft.com/office/drawing/2014/main" id="{619F5A0D-469D-4E44-B288-95477EAF2A47}"/>
                </a:ext>
              </a:extLst>
            </p:cNvPr>
            <p:cNvCxnSpPr>
              <a:cxnSpLocks/>
            </p:cNvCxnSpPr>
            <p:nvPr/>
          </p:nvCxnSpPr>
          <p:spPr bwMode="gray">
            <a:xfrm flipH="1" flipV="1">
              <a:off x="5280607" y="2257609"/>
              <a:ext cx="157304" cy="2582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Oval 41">
              <a:extLst>
                <a:ext uri="{FF2B5EF4-FFF2-40B4-BE49-F238E27FC236}">
                  <a16:creationId xmlns:a16="http://schemas.microsoft.com/office/drawing/2014/main" id="{9C32DDCD-4149-4E19-8E43-E922E59BCAB8}"/>
                </a:ext>
              </a:extLst>
            </p:cNvPr>
            <p:cNvSpPr>
              <a:spLocks noChangeAspect="1"/>
            </p:cNvSpPr>
            <p:nvPr/>
          </p:nvSpPr>
          <p:spPr bwMode="gray">
            <a:xfrm>
              <a:off x="1130438" y="2128062"/>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27" name="Oval 41">
              <a:extLst>
                <a:ext uri="{FF2B5EF4-FFF2-40B4-BE49-F238E27FC236}">
                  <a16:creationId xmlns:a16="http://schemas.microsoft.com/office/drawing/2014/main" id="{90BDA3CE-A267-424A-9FDA-BDB6A8DF40FB}"/>
                </a:ext>
              </a:extLst>
            </p:cNvPr>
            <p:cNvSpPr>
              <a:spLocks noChangeAspect="1"/>
            </p:cNvSpPr>
            <p:nvPr/>
          </p:nvSpPr>
          <p:spPr bwMode="gray">
            <a:xfrm>
              <a:off x="5145851" y="2125785"/>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pic>
          <p:nvPicPr>
            <p:cNvPr id="32" name="Picture 12" descr="E:\2016.01\1.12 扁平化图标\蓝色\AR-蓝色最新-40.png">
              <a:extLst>
                <a:ext uri="{FF2B5EF4-FFF2-40B4-BE49-F238E27FC236}">
                  <a16:creationId xmlns:a16="http://schemas.microsoft.com/office/drawing/2014/main" id="{CFC92535-FEE2-4FEE-B92C-A37873C9E529}"/>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gray">
            <a:xfrm>
              <a:off x="3034800" y="1317840"/>
              <a:ext cx="440049" cy="360040"/>
            </a:xfrm>
            <a:prstGeom prst="rect">
              <a:avLst/>
            </a:prstGeom>
          </p:spPr>
        </p:pic>
      </p:grpSp>
      <p:sp>
        <p:nvSpPr>
          <p:cNvPr id="33" name="Text Placeholder 2">
            <a:extLst>
              <a:ext uri="{FF2B5EF4-FFF2-40B4-BE49-F238E27FC236}">
                <a16:creationId xmlns:a16="http://schemas.microsoft.com/office/drawing/2014/main" id="{979F3AD8-EEB6-4831-9DC2-22A47062C70B}"/>
              </a:ext>
            </a:extLst>
          </p:cNvPr>
          <p:cNvSpPr txBox="1">
            <a:spLocks/>
          </p:cNvSpPr>
          <p:nvPr/>
        </p:nvSpPr>
        <p:spPr bwMode="gray">
          <a:xfrm>
            <a:off x="6008692" y="1083952"/>
            <a:ext cx="5627683" cy="47218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Configure a DCP.</a:t>
            </a:r>
          </a:p>
        </p:txBody>
      </p:sp>
      <p:grpSp>
        <p:nvGrpSpPr>
          <p:cNvPr id="38"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39"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BFD</a:t>
              </a:r>
            </a:p>
          </p:txBody>
        </p:sp>
        <p:sp>
          <p:nvSpPr>
            <p:cNvPr id="40"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41"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IP FPM</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76814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19A7-2CA2-4DD9-8983-F0710628324E}"/>
              </a:ext>
            </a:extLst>
          </p:cNvPr>
          <p:cNvSpPr>
            <a:spLocks noGrp="1"/>
          </p:cNvSpPr>
          <p:nvPr>
            <p:ph type="title"/>
          </p:nvPr>
        </p:nvSpPr>
        <p:spPr bwMode="gray"/>
        <p:txBody>
          <a:bodyPr/>
          <a:lstStyle/>
          <a:p>
            <a:pPr fontAlgn="ctr"/>
            <a:r>
              <a:rPr lang="en-US" dirty="0">
                <a:latin typeface="Huawei Sans" panose="020C0503030203020204" pitchFamily="34" charset="0"/>
              </a:rPr>
              <a:t>Verifying the IP FPM Configuration</a:t>
            </a:r>
          </a:p>
        </p:txBody>
      </p:sp>
      <p:sp>
        <p:nvSpPr>
          <p:cNvPr id="3" name="Text Placeholder 2">
            <a:extLst>
              <a:ext uri="{FF2B5EF4-FFF2-40B4-BE49-F238E27FC236}">
                <a16:creationId xmlns:a16="http://schemas.microsoft.com/office/drawing/2014/main" id="{FA7536BF-2F90-4C45-B629-8292C43C4B9F}"/>
              </a:ext>
            </a:extLst>
          </p:cNvPr>
          <p:cNvSpPr>
            <a:spLocks noGrp="1"/>
          </p:cNvSpPr>
          <p:nvPr>
            <p:ph type="body" sz="quarter" idx="10"/>
          </p:nvPr>
        </p:nvSpPr>
        <p:spPr bwMode="gray">
          <a:xfrm>
            <a:off x="455612" y="1052514"/>
            <a:ext cx="10193338" cy="4875042"/>
          </a:xfrm>
        </p:spPr>
        <p:txBody>
          <a:bodyPr/>
          <a:lstStyle/>
          <a:p>
            <a:pPr algn="l"/>
            <a:r>
              <a:rPr lang="en-US" sz="1800" dirty="0">
                <a:latin typeface="Huawei Sans" panose="020C0503030203020204" pitchFamily="34" charset="0"/>
              </a:rPr>
              <a:t>IP FPM commands display IP FPM performance statistics, helping monitor the IP FPM running status.</a:t>
            </a:r>
          </a:p>
        </p:txBody>
      </p:sp>
      <p:sp>
        <p:nvSpPr>
          <p:cNvPr id="4" name="文本框 30">
            <a:extLst>
              <a:ext uri="{FF2B5EF4-FFF2-40B4-BE49-F238E27FC236}">
                <a16:creationId xmlns:a16="http://schemas.microsoft.com/office/drawing/2014/main" id="{5F2D302C-7366-46AB-A4AB-94E6FEA15390}"/>
              </a:ext>
            </a:extLst>
          </p:cNvPr>
          <p:cNvSpPr txBox="1"/>
          <p:nvPr/>
        </p:nvSpPr>
        <p:spPr bwMode="gray">
          <a:xfrm>
            <a:off x="847725" y="1974952"/>
            <a:ext cx="6432615" cy="738664"/>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ipfpm</a:t>
            </a:r>
            <a:r>
              <a:rPr lang="en-US" b="1" dirty="0">
                <a:solidFill>
                  <a:schemeClr val="tx1"/>
                </a:solidFill>
                <a:latin typeface="Huawei Sans" panose="020C0503030203020204" pitchFamily="34" charset="0"/>
              </a:rPr>
              <a:t> statistic-type </a:t>
            </a:r>
            <a:r>
              <a:rPr lang="en-US" dirty="0">
                <a:solidFill>
                  <a:schemeClr val="tx1"/>
                </a:solidFill>
                <a:latin typeface="Huawei Sans" panose="020C0503030203020204" pitchFamily="34" charset="0"/>
              </a:rPr>
              <a:t>[loss | </a:t>
            </a:r>
            <a:r>
              <a:rPr lang="en-US" dirty="0" err="1">
                <a:solidFill>
                  <a:schemeClr val="tx1"/>
                </a:solidFill>
                <a:latin typeface="Huawei Sans" panose="020C0503030203020204" pitchFamily="34" charset="0"/>
              </a:rPr>
              <a:t>twoway</a:t>
            </a:r>
            <a:r>
              <a:rPr lang="en-US" dirty="0">
                <a:solidFill>
                  <a:schemeClr val="tx1"/>
                </a:solidFill>
                <a:latin typeface="Huawei Sans" panose="020C0503030203020204" pitchFamily="34" charset="0"/>
              </a:rPr>
              <a:t>-delay ] </a:t>
            </a:r>
            <a:r>
              <a:rPr lang="en-US" b="1" dirty="0">
                <a:solidFill>
                  <a:schemeClr val="tx1"/>
                </a:solidFill>
                <a:latin typeface="Huawei Sans" panose="020C0503030203020204" pitchFamily="34" charset="0"/>
              </a:rPr>
              <a:t>instance </a:t>
            </a:r>
            <a:r>
              <a:rPr lang="en-US" dirty="0">
                <a:solidFill>
                  <a:schemeClr val="tx1"/>
                </a:solidFill>
                <a:latin typeface="Huawei Sans" panose="020C0503030203020204" pitchFamily="34" charset="0"/>
              </a:rPr>
              <a:t>[instance-id]        //Check the performance statistics of a specified IP FPM instance.</a:t>
            </a:r>
          </a:p>
        </p:txBody>
      </p:sp>
    </p:spTree>
    <p:extLst>
      <p:ext uri="{BB962C8B-B14F-4D97-AF65-F5344CB8AC3E}">
        <p14:creationId xmlns:p14="http://schemas.microsoft.com/office/powerpoint/2010/main" val="2946946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7965C5-1BDD-4462-9795-1073257981F7}"/>
              </a:ext>
            </a:extLst>
          </p:cNvPr>
          <p:cNvSpPr>
            <a:spLocks noGrp="1"/>
          </p:cNvSpPr>
          <p:nvPr>
            <p:ph type="body" sz="quarter" idx="10"/>
          </p:nvPr>
        </p:nvSpPr>
        <p:spPr bwMode="gray">
          <a:xfrm>
            <a:off x="1019176" y="1844675"/>
            <a:ext cx="9515474" cy="4068812"/>
          </a:xfrm>
          <a:prstGeom prst="rect">
            <a:avLst/>
          </a:prstGeom>
        </p:spPr>
        <p:txBody>
          <a:bodyPr/>
          <a:lstStyle/>
          <a:p>
            <a:pPr marL="361950" indent="-361950" algn="l"/>
            <a:r>
              <a:rPr lang="en-US" dirty="0">
                <a:latin typeface="Huawei Sans" panose="020C0503030203020204" pitchFamily="34" charset="0"/>
              </a:rPr>
              <a:t>(Multiple-answer question) Which of the following services can be checked by NQA?</a:t>
            </a:r>
            <a:endParaRPr lang="en-US" altLang="zh-CN" dirty="0">
              <a:latin typeface="Huawei Sans" panose="020C0503030203020204" pitchFamily="34" charset="0"/>
            </a:endParaRPr>
          </a:p>
          <a:p>
            <a:pPr marL="714375" lvl="1" indent="-352425" algn="l"/>
            <a:r>
              <a:rPr lang="en-US" dirty="0">
                <a:latin typeface="Huawei Sans" panose="020C0503030203020204" pitchFamily="34" charset="0"/>
              </a:rPr>
              <a:t>DNS</a:t>
            </a:r>
          </a:p>
          <a:p>
            <a:pPr marL="714375" lvl="1" indent="-352425" algn="l"/>
            <a:r>
              <a:rPr lang="en-US" dirty="0">
                <a:latin typeface="Huawei Sans" panose="020C0503030203020204" pitchFamily="34" charset="0"/>
              </a:rPr>
              <a:t>HTTP</a:t>
            </a:r>
          </a:p>
          <a:p>
            <a:pPr marL="714375" lvl="1" indent="-352425" algn="l"/>
            <a:r>
              <a:rPr lang="en-US" dirty="0">
                <a:latin typeface="Huawei Sans" panose="020C0503030203020204" pitchFamily="34" charset="0"/>
              </a:rPr>
              <a:t>IGMP</a:t>
            </a:r>
          </a:p>
          <a:p>
            <a:pPr marL="714375" lvl="1" indent="-352425" algn="l"/>
            <a:r>
              <a:rPr lang="en-US" dirty="0">
                <a:latin typeface="Huawei Sans" panose="020C0503030203020204" pitchFamily="34" charset="0"/>
              </a:rPr>
              <a:t>ICMP</a:t>
            </a:r>
          </a:p>
        </p:txBody>
      </p:sp>
    </p:spTree>
    <p:extLst>
      <p:ext uri="{BB962C8B-B14F-4D97-AF65-F5344CB8AC3E}">
        <p14:creationId xmlns:p14="http://schemas.microsoft.com/office/powerpoint/2010/main" val="589134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9124D-33B0-4B70-832E-A2E2E7B098F1}"/>
              </a:ext>
            </a:extLst>
          </p:cNvPr>
          <p:cNvSpPr>
            <a:spLocks noGrp="1"/>
          </p:cNvSpPr>
          <p:nvPr>
            <p:ph sz="quarter" idx="10"/>
          </p:nvPr>
        </p:nvSpPr>
        <p:spPr bwMode="gray">
          <a:prstGeom prst="rect">
            <a:avLst/>
          </a:prstGeom>
        </p:spPr>
        <p:txBody>
          <a:bodyPr/>
          <a:lstStyle/>
          <a:p>
            <a:pPr algn="l"/>
            <a:r>
              <a:rPr lang="en-US" sz="1800" dirty="0">
                <a:latin typeface="Huawei Sans" panose="020C0503030203020204" pitchFamily="34" charset="0"/>
              </a:rPr>
              <a:t>BFD is mainly used to check the connectivity of the network layer. BFD can be associated with static routes, dynamic routes, and interface backup to facilitate fast network convergence.</a:t>
            </a:r>
            <a:endParaRPr lang="en-US" altLang="zh-CN" sz="1800" dirty="0">
              <a:latin typeface="Huawei Sans" panose="020C0503030203020204" pitchFamily="34" charset="0"/>
            </a:endParaRPr>
          </a:p>
          <a:p>
            <a:pPr algn="l"/>
            <a:r>
              <a:rPr lang="en-US" sz="1800" dirty="0">
                <a:latin typeface="Huawei Sans" panose="020C0503030203020204" pitchFamily="34" charset="0"/>
              </a:rPr>
              <a:t>NQA can detect network connectivity and network quality based on services, for example, NQA can measure the TCP delay, DNS delay, and TCP jitter. NQA can be associated with static routes, dynamic routes, and interface backup to speed up network convergence.</a:t>
            </a:r>
            <a:endParaRPr lang="en-US" altLang="zh-CN" sz="1800" dirty="0">
              <a:latin typeface="Huawei Sans" panose="020C0503030203020204" pitchFamily="34" charset="0"/>
            </a:endParaRPr>
          </a:p>
          <a:p>
            <a:pPr algn="l"/>
            <a:r>
              <a:rPr lang="en-US" sz="1800" dirty="0">
                <a:latin typeface="Huawei Sans" panose="020C0503030203020204" pitchFamily="34" charset="0"/>
              </a:rPr>
              <a:t>NQA simulates services for detection, so the test result is not accurate. IP FPM is mainly used to improve the detection accuracy. IP FPM colors packets and measures the colored packets on network border devices to check the actual service quality.</a:t>
            </a:r>
          </a:p>
        </p:txBody>
      </p:sp>
    </p:spTree>
    <p:extLst>
      <p:ext uri="{BB962C8B-B14F-4D97-AF65-F5344CB8AC3E}">
        <p14:creationId xmlns:p14="http://schemas.microsoft.com/office/powerpoint/2010/main" val="552752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Link Reliability</a:t>
            </a:r>
            <a:endParaRPr lang="en-US" altLang="zh-CN" b="1" dirty="0">
              <a:latin typeface="Huawei Sans" panose="020C0503030203020204" pitchFamily="34" charset="0"/>
            </a:endParaRPr>
          </a:p>
          <a:p>
            <a:pPr marL="714375" lvl="1" indent="-238125"/>
            <a:r>
              <a:rPr lang="en-US" dirty="0">
                <a:solidFill>
                  <a:schemeClr val="bg1">
                    <a:lumMod val="50000"/>
                  </a:schemeClr>
                </a:solidFill>
                <a:latin typeface="Huawei Sans" panose="020C0503030203020204" pitchFamily="34" charset="0"/>
              </a:rPr>
              <a:t>Link Detection</a:t>
            </a:r>
            <a:endParaRPr lang="en-US" altLang="zh-CN" dirty="0">
              <a:solidFill>
                <a:schemeClr val="bg1">
                  <a:lumMod val="50000"/>
                </a:schemeClr>
              </a:solidFill>
              <a:latin typeface="Huawei Sans" panose="020C0503030203020204" pitchFamily="34" charset="0"/>
            </a:endParaRPr>
          </a:p>
          <a:p>
            <a:pPr marL="714375" lvl="1" indent="-238125">
              <a:buSzPct val="60000"/>
              <a:buFont typeface="Wingdings" panose="05000000000000000000" pitchFamily="2" charset="2"/>
              <a:buChar char="n"/>
            </a:pPr>
            <a:r>
              <a:rPr lang="en-US" dirty="0">
                <a:latin typeface="Huawei Sans" panose="020C0503030203020204" pitchFamily="34" charset="0"/>
              </a:rPr>
              <a:t>Link Backup</a:t>
            </a:r>
            <a:endParaRPr lang="en-US" altLang="zh-CN" dirty="0">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Reliability</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Service Reliability</a:t>
            </a:r>
          </a:p>
        </p:txBody>
      </p:sp>
    </p:spTree>
    <p:extLst>
      <p:ext uri="{BB962C8B-B14F-4D97-AF65-F5344CB8AC3E}">
        <p14:creationId xmlns:p14="http://schemas.microsoft.com/office/powerpoint/2010/main" val="259735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bwMode="gray">
          <a:xfrm>
            <a:off x="1019174" y="1844675"/>
            <a:ext cx="10283826" cy="4082668"/>
          </a:xfrm>
          <a:prstGeom prst="rect">
            <a:avLst/>
          </a:prstGeom>
        </p:spPr>
        <p:txBody>
          <a:bodyPr/>
          <a:lstStyle/>
          <a:p>
            <a:pPr algn="l"/>
            <a:r>
              <a:rPr lang="en-US" sz="1600" dirty="0">
                <a:latin typeface="Huawei Sans" panose="020C0503030203020204" pitchFamily="34" charset="0"/>
              </a:rPr>
              <a:t>In addition to network connectivity, network reliability is also an important indicator for measuring network quality.</a:t>
            </a:r>
            <a:endParaRPr lang="en-US" altLang="zh-CN" sz="1600" dirty="0">
              <a:latin typeface="Huawei Sans" panose="020C0503030203020204" pitchFamily="34" charset="0"/>
            </a:endParaRPr>
          </a:p>
          <a:p>
            <a:pPr algn="l"/>
            <a:r>
              <a:rPr lang="en-US" sz="1600" dirty="0">
                <a:latin typeface="Huawei Sans" panose="020C0503030203020204" pitchFamily="34" charset="0"/>
              </a:rPr>
              <a:t>The guidelines for improving network reliability are to detect and correct faults in a timely manner.</a:t>
            </a:r>
            <a:endParaRPr lang="en-US" altLang="zh-CN" sz="1600" dirty="0">
              <a:latin typeface="Huawei Sans" panose="020C0503030203020204" pitchFamily="34" charset="0"/>
            </a:endParaRPr>
          </a:p>
          <a:p>
            <a:pPr algn="l"/>
            <a:r>
              <a:rPr lang="en-US" sz="1600" dirty="0">
                <a:latin typeface="Huawei Sans" panose="020C0503030203020204" pitchFamily="34" charset="0"/>
              </a:rPr>
              <a:t>Various technologies, including bidirectional forwarding detection (BFD), network quality analyzer (NQA), and IP flow performance measurement (FPM), are available to detect faults in a timely manner.</a:t>
            </a:r>
            <a:endParaRPr lang="en-US" altLang="zh-CN" sz="1600" dirty="0">
              <a:latin typeface="Huawei Sans" panose="020C0503030203020204" pitchFamily="34" charset="0"/>
            </a:endParaRPr>
          </a:p>
          <a:p>
            <a:pPr algn="l"/>
            <a:r>
              <a:rPr lang="en-US" sz="1600" dirty="0">
                <a:latin typeface="Huawei Sans" panose="020C0503030203020204" pitchFamily="34" charset="0"/>
              </a:rPr>
              <a:t>There are many technologies for correcting faults in a timely manner, such as Virtual Router Redundancy Protocol (VRRP), fast reroute (FRR), non-stop forwarding (NSF), and smart policy routing (SPR).</a:t>
            </a:r>
            <a:endParaRPr lang="en-US" altLang="zh-CN" sz="1600" dirty="0">
              <a:latin typeface="Huawei Sans" panose="020C0503030203020204" pitchFamily="34" charset="0"/>
            </a:endParaRPr>
          </a:p>
          <a:p>
            <a:pPr algn="l"/>
            <a:r>
              <a:rPr lang="en-US" sz="1600" dirty="0">
                <a:latin typeface="Huawei Sans" panose="020C0503030203020204" pitchFamily="34" charset="0"/>
              </a:rPr>
              <a:t>Different technologies vary according to different application scenarios.</a:t>
            </a:r>
            <a:endParaRPr lang="en-US" altLang="zh-CN" sz="1600" dirty="0">
              <a:latin typeface="Huawei Sans" panose="020C0503030203020204" pitchFamily="34" charset="0"/>
            </a:endParaRPr>
          </a:p>
          <a:p>
            <a:pPr algn="l"/>
            <a:r>
              <a:rPr lang="en-US" sz="1600" dirty="0">
                <a:latin typeface="Huawei Sans" panose="020C0503030203020204" pitchFamily="34" charset="0"/>
              </a:rPr>
              <a:t>This course introduces some commonly used high reliability (HA) technologies at the link, network, and service levels.</a:t>
            </a:r>
            <a:endParaRPr lang="en-US" altLang="zh-CN" sz="1600" dirty="0">
              <a:latin typeface="Huawei Sans" panose="020C0503030203020204" pitchFamily="34" charset="0"/>
            </a:endParaRPr>
          </a:p>
        </p:txBody>
      </p:sp>
    </p:spTree>
    <p:extLst>
      <p:ext uri="{BB962C8B-B14F-4D97-AF65-F5344CB8AC3E}">
        <p14:creationId xmlns:p14="http://schemas.microsoft.com/office/powerpoint/2010/main" val="1920244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BC8CB3-418D-4027-9E50-E2109C41F123}"/>
              </a:ext>
            </a:extLst>
          </p:cNvPr>
          <p:cNvSpPr>
            <a:spLocks noGrp="1"/>
          </p:cNvSpPr>
          <p:nvPr>
            <p:ph type="title"/>
          </p:nvPr>
        </p:nvSpPr>
        <p:spPr bwMode="gray"/>
        <p:txBody>
          <a:bodyPr/>
          <a:lstStyle/>
          <a:p>
            <a:pPr fontAlgn="ctr"/>
            <a:r>
              <a:rPr lang="en-US" dirty="0">
                <a:latin typeface="Huawei Sans" panose="020C0503030203020204" pitchFamily="34" charset="0"/>
              </a:rPr>
              <a:t>Link Backup</a:t>
            </a:r>
          </a:p>
        </p:txBody>
      </p:sp>
      <p:sp>
        <p:nvSpPr>
          <p:cNvPr id="4" name="Text Placeholder 3">
            <a:extLst>
              <a:ext uri="{FF2B5EF4-FFF2-40B4-BE49-F238E27FC236}">
                <a16:creationId xmlns:a16="http://schemas.microsoft.com/office/drawing/2014/main" id="{CC9E56A3-7822-480F-9CF8-645C1D0AB1C7}"/>
              </a:ext>
            </a:extLst>
          </p:cNvPr>
          <p:cNvSpPr>
            <a:spLocks noGrp="1"/>
          </p:cNvSpPr>
          <p:nvPr>
            <p:ph type="body" sz="quarter" idx="10"/>
          </p:nvPr>
        </p:nvSpPr>
        <p:spPr bwMode="gray">
          <a:xfrm>
            <a:off x="455612" y="1052514"/>
            <a:ext cx="11293476" cy="4875042"/>
          </a:xfrm>
        </p:spPr>
        <p:txBody>
          <a:bodyPr/>
          <a:lstStyle/>
          <a:p>
            <a:pPr algn="l"/>
            <a:r>
              <a:rPr lang="en-US" sz="1800" dirty="0">
                <a:latin typeface="Huawei Sans" panose="020C0503030203020204" pitchFamily="34" charset="0"/>
              </a:rPr>
              <a:t>To ensure reliability, a network egress is typically connected to multiple WAN links in active/standby mode. When one link is faulty (for example, an interface is faulty, the link is faulty, or the link bandwidth is insufficient), services can be immediately switched to another link. To meet this requirement, the following technologies are often used on the live network:</a:t>
            </a:r>
            <a:endParaRPr lang="en-US" altLang="zh-CN" sz="1800" dirty="0">
              <a:latin typeface="Huawei Sans" panose="020C0503030203020204" pitchFamily="34" charset="0"/>
            </a:endParaRPr>
          </a:p>
          <a:p>
            <a:pPr marL="608400" lvl="1" indent="-284400"/>
            <a:r>
              <a:rPr lang="en-US" sz="1600" dirty="0">
                <a:latin typeface="Huawei Sans" panose="020C0503030203020204" pitchFamily="34" charset="0"/>
              </a:rPr>
              <a:t>Interface backup</a:t>
            </a:r>
            <a:endParaRPr lang="en-US" altLang="zh-CN" sz="1600" dirty="0">
              <a:latin typeface="Huawei Sans" panose="020C0503030203020204" pitchFamily="34" charset="0"/>
            </a:endParaRPr>
          </a:p>
          <a:p>
            <a:pPr marL="608400" lvl="1" indent="-284400"/>
            <a:r>
              <a:rPr lang="en-US" sz="1600" dirty="0">
                <a:latin typeface="Huawei Sans" panose="020C0503030203020204" pitchFamily="34" charset="0"/>
              </a:rPr>
              <a:t>IP floating route</a:t>
            </a:r>
            <a:endParaRPr lang="en-US" altLang="zh-CN" sz="1600" dirty="0">
              <a:latin typeface="Huawei Sans" panose="020C0503030203020204" pitchFamily="34" charset="0"/>
            </a:endParaRPr>
          </a:p>
        </p:txBody>
      </p:sp>
      <p:grpSp>
        <p:nvGrpSpPr>
          <p:cNvPr id="13" name="Group 12">
            <a:extLst>
              <a:ext uri="{FF2B5EF4-FFF2-40B4-BE49-F238E27FC236}">
                <a16:creationId xmlns:a16="http://schemas.microsoft.com/office/drawing/2014/main" id="{00BAFC82-DD96-4F88-B51B-EA39572DDD85}"/>
              </a:ext>
            </a:extLst>
          </p:cNvPr>
          <p:cNvGrpSpPr/>
          <p:nvPr/>
        </p:nvGrpSpPr>
        <p:grpSpPr bwMode="gray">
          <a:xfrm>
            <a:off x="4469117" y="2790031"/>
            <a:ext cx="3924111" cy="3332004"/>
            <a:chOff x="4469117" y="2983071"/>
            <a:chExt cx="3924111" cy="3332004"/>
          </a:xfrm>
        </p:grpSpPr>
        <p:pic>
          <p:nvPicPr>
            <p:cNvPr id="5" name="Picture 12" descr="E:\2016.01\1.12 扁平化图标\蓝色\AR-蓝色最新-40.png">
              <a:extLst>
                <a:ext uri="{FF2B5EF4-FFF2-40B4-BE49-F238E27FC236}">
                  <a16:creationId xmlns:a16="http://schemas.microsoft.com/office/drawing/2014/main" id="{F4825D40-BDC5-4A57-AB30-284F38A5FD90}"/>
                </a:ext>
              </a:extLst>
            </p:cNvPr>
            <p:cNvPicPr>
              <a:picLocks noChangeAspect="1" noChangeArrowheads="1"/>
            </p:cNvPicPr>
            <p:nvPr/>
          </p:nvPicPr>
          <p:blipFill>
            <a:blip r:embed="rId3" cstate="print"/>
            <a:srcRect/>
            <a:stretch>
              <a:fillRect/>
            </a:stretch>
          </p:blipFill>
          <p:spPr bwMode="gray">
            <a:xfrm>
              <a:off x="5856212" y="4869160"/>
              <a:ext cx="440049" cy="360040"/>
            </a:xfrm>
            <a:prstGeom prst="rect">
              <a:avLst/>
            </a:prstGeom>
            <a:noFill/>
          </p:spPr>
        </p:pic>
        <p:sp>
          <p:nvSpPr>
            <p:cNvPr id="6" name="Freeform 159">
              <a:extLst>
                <a:ext uri="{FF2B5EF4-FFF2-40B4-BE49-F238E27FC236}">
                  <a16:creationId xmlns:a16="http://schemas.microsoft.com/office/drawing/2014/main" id="{11F7AA6D-BE15-40F6-BF2E-C246A43EFAD3}"/>
                </a:ext>
              </a:extLst>
            </p:cNvPr>
            <p:cNvSpPr/>
            <p:nvPr/>
          </p:nvSpPr>
          <p:spPr bwMode="gray">
            <a:xfrm flipH="1">
              <a:off x="4763852" y="370967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chemeClr val="tx1"/>
                  </a:solidFill>
                  <a:latin typeface="Huawei Sans" panose="020C0503030203020204" pitchFamily="34" charset="0"/>
                </a:rPr>
                <a:t>Internet</a:t>
              </a:r>
            </a:p>
          </p:txBody>
        </p:sp>
        <p:sp>
          <p:nvSpPr>
            <p:cNvPr id="7" name="Freeform 159">
              <a:extLst>
                <a:ext uri="{FF2B5EF4-FFF2-40B4-BE49-F238E27FC236}">
                  <a16:creationId xmlns:a16="http://schemas.microsoft.com/office/drawing/2014/main" id="{75E0D207-595D-4403-8428-81B87C28F7D9}"/>
                </a:ext>
              </a:extLst>
            </p:cNvPr>
            <p:cNvSpPr/>
            <p:nvPr/>
          </p:nvSpPr>
          <p:spPr bwMode="gray">
            <a:xfrm flipH="1">
              <a:off x="6488294" y="370967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chemeClr val="tx1"/>
                  </a:solidFill>
                  <a:latin typeface="Huawei Sans" panose="020C0503030203020204" pitchFamily="34" charset="0"/>
                </a:rPr>
                <a:t>MPLS</a:t>
              </a:r>
            </a:p>
          </p:txBody>
        </p:sp>
        <p:cxnSp>
          <p:nvCxnSpPr>
            <p:cNvPr id="8" name="Straight Connector 7">
              <a:extLst>
                <a:ext uri="{FF2B5EF4-FFF2-40B4-BE49-F238E27FC236}">
                  <a16:creationId xmlns:a16="http://schemas.microsoft.com/office/drawing/2014/main" id="{003F793C-1437-4CC8-B577-3B2B859EAD20}"/>
                </a:ext>
              </a:extLst>
            </p:cNvPr>
            <p:cNvCxnSpPr>
              <a:cxnSpLocks/>
              <a:endCxn id="5" idx="1"/>
            </p:cNvCxnSpPr>
            <p:nvPr/>
          </p:nvCxnSpPr>
          <p:spPr bwMode="gray">
            <a:xfrm>
              <a:off x="5218593" y="4183746"/>
              <a:ext cx="637619" cy="86543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81F5AA-4EA3-4397-9DAF-FA6514B08AA7}"/>
                </a:ext>
              </a:extLst>
            </p:cNvPr>
            <p:cNvCxnSpPr>
              <a:cxnSpLocks/>
              <a:endCxn id="5" idx="3"/>
            </p:cNvCxnSpPr>
            <p:nvPr/>
          </p:nvCxnSpPr>
          <p:spPr bwMode="gray">
            <a:xfrm flipH="1">
              <a:off x="6296261" y="4183746"/>
              <a:ext cx="632082" cy="86543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4" name="Oval 41">
              <a:extLst>
                <a:ext uri="{FF2B5EF4-FFF2-40B4-BE49-F238E27FC236}">
                  <a16:creationId xmlns:a16="http://schemas.microsoft.com/office/drawing/2014/main" id="{0EF1705D-2AD0-4126-A370-69796B49C9E6}"/>
                </a:ext>
              </a:extLst>
            </p:cNvPr>
            <p:cNvSpPr>
              <a:spLocks noChangeAspect="1"/>
            </p:cNvSpPr>
            <p:nvPr/>
          </p:nvSpPr>
          <p:spPr bwMode="gray">
            <a:xfrm>
              <a:off x="5776581" y="4967983"/>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5" name="Oval 41">
              <a:extLst>
                <a:ext uri="{FF2B5EF4-FFF2-40B4-BE49-F238E27FC236}">
                  <a16:creationId xmlns:a16="http://schemas.microsoft.com/office/drawing/2014/main" id="{62D92028-9EF9-4C58-8385-E546BDC9960E}"/>
                </a:ext>
              </a:extLst>
            </p:cNvPr>
            <p:cNvSpPr>
              <a:spLocks noChangeAspect="1"/>
            </p:cNvSpPr>
            <p:nvPr/>
          </p:nvSpPr>
          <p:spPr bwMode="gray">
            <a:xfrm>
              <a:off x="6212734" y="4965102"/>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grpSp>
          <p:nvGrpSpPr>
            <p:cNvPr id="22" name="组合 21">
              <a:extLst>
                <a:ext uri="{FF2B5EF4-FFF2-40B4-BE49-F238E27FC236}">
                  <a16:creationId xmlns:a16="http://schemas.microsoft.com/office/drawing/2014/main" id="{863C8227-AE99-466F-BC8E-86A6E6955055}"/>
                </a:ext>
              </a:extLst>
            </p:cNvPr>
            <p:cNvGrpSpPr/>
            <p:nvPr/>
          </p:nvGrpSpPr>
          <p:grpSpPr bwMode="gray">
            <a:xfrm>
              <a:off x="5242408" y="5291153"/>
              <a:ext cx="1728000" cy="910155"/>
              <a:chOff x="4871556" y="1962521"/>
              <a:chExt cx="1728000" cy="910155"/>
            </a:xfrm>
          </p:grpSpPr>
          <p:sp>
            <p:nvSpPr>
              <p:cNvPr id="23" name="矩形: 圆角 52">
                <a:extLst>
                  <a:ext uri="{FF2B5EF4-FFF2-40B4-BE49-F238E27FC236}">
                    <a16:creationId xmlns:a16="http://schemas.microsoft.com/office/drawing/2014/main" id="{8C4E3D64-2F4F-4BA4-B306-E8032A639CB8}"/>
                  </a:ext>
                </a:extLst>
              </p:cNvPr>
              <p:cNvSpPr/>
              <p:nvPr/>
            </p:nvSpPr>
            <p:spPr bwMode="gray">
              <a:xfrm>
                <a:off x="4871556" y="1962521"/>
                <a:ext cx="1728000" cy="910155"/>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b="1" dirty="0">
                    <a:solidFill>
                      <a:schemeClr val="bg1">
                        <a:lumMod val="50000"/>
                      </a:schemeClr>
                    </a:solidFill>
                    <a:latin typeface="Huawei Sans" panose="020C0503030203020204" pitchFamily="34" charset="0"/>
                  </a:rPr>
                  <a:t>IP routing-table</a:t>
                </a:r>
                <a:endParaRPr lang="en-US" altLang="zh-CN" sz="11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120">
                <a:extLst>
                  <a:ext uri="{FF2B5EF4-FFF2-40B4-BE49-F238E27FC236}">
                    <a16:creationId xmlns:a16="http://schemas.microsoft.com/office/drawing/2014/main" id="{0551CFCF-B537-4E46-9504-2F4ECA09A25D}"/>
                  </a:ext>
                </a:extLst>
              </p:cNvPr>
              <p:cNvSpPr txBox="1"/>
              <p:nvPr/>
            </p:nvSpPr>
            <p:spPr bwMode="gray">
              <a:xfrm>
                <a:off x="4955343" y="2305217"/>
                <a:ext cx="1560426" cy="447556"/>
              </a:xfrm>
              <a:prstGeom prst="roundRect">
                <a:avLst>
                  <a:gd name="adj" fmla="val 6721"/>
                </a:avLst>
              </a:prstGeom>
              <a:solidFill>
                <a:srgbClr val="F4FBFE"/>
              </a:solidFill>
              <a:ln w="12700">
                <a:solidFill>
                  <a:srgbClr val="00B0F0"/>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Net1 IF1 primary link</a:t>
                </a: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100" dirty="0">
                    <a:solidFill>
                      <a:schemeClr val="bg1">
                        <a:lumMod val="50000"/>
                      </a:schemeClr>
                    </a:solidFill>
                    <a:latin typeface="Huawei Sans" panose="020C0503030203020204" pitchFamily="34" charset="0"/>
                  </a:rPr>
                  <a:t>Net1 IF2 backup link</a:t>
                </a: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8" name="Rectangular Callout 72">
              <a:extLst>
                <a:ext uri="{FF2B5EF4-FFF2-40B4-BE49-F238E27FC236}">
                  <a16:creationId xmlns:a16="http://schemas.microsoft.com/office/drawing/2014/main" id="{C004E724-42F5-467E-A938-B2C8E63C7734}"/>
                </a:ext>
              </a:extLst>
            </p:cNvPr>
            <p:cNvSpPr/>
            <p:nvPr/>
          </p:nvSpPr>
          <p:spPr bwMode="gray">
            <a:xfrm>
              <a:off x="6212734" y="4445293"/>
              <a:ext cx="909482" cy="360000"/>
            </a:xfrm>
            <a:prstGeom prst="wedgeRectCallout">
              <a:avLst>
                <a:gd name="adj1" fmla="val -35033"/>
                <a:gd name="adj2" fmla="val 9316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Interface backup</a:t>
              </a:r>
              <a:endParaRPr lang="en-US" altLang="zh-CN" sz="1100" b="1" dirty="0">
                <a:solidFill>
                  <a:srgbClr val="EC7061"/>
                </a:solidFill>
                <a:latin typeface="Huawei Sans" panose="020C0503030203020204" pitchFamily="34" charset="0"/>
              </a:endParaRPr>
            </a:p>
          </p:txBody>
        </p:sp>
        <p:sp>
          <p:nvSpPr>
            <p:cNvPr id="29" name="Rectangular Callout 72">
              <a:extLst>
                <a:ext uri="{FF2B5EF4-FFF2-40B4-BE49-F238E27FC236}">
                  <a16:creationId xmlns:a16="http://schemas.microsoft.com/office/drawing/2014/main" id="{235E4160-3667-4790-A371-9E662A0DC960}"/>
                </a:ext>
              </a:extLst>
            </p:cNvPr>
            <p:cNvSpPr/>
            <p:nvPr/>
          </p:nvSpPr>
          <p:spPr bwMode="gray">
            <a:xfrm>
              <a:off x="7150170" y="5585647"/>
              <a:ext cx="1243058" cy="360000"/>
            </a:xfrm>
            <a:prstGeom prst="wedgeRectCallout">
              <a:avLst>
                <a:gd name="adj1" fmla="val -66452"/>
                <a:gd name="adj2" fmla="val 1671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IP floating route</a:t>
              </a:r>
              <a:endParaRPr lang="en-US" altLang="zh-CN" sz="1100" b="1" dirty="0">
                <a:solidFill>
                  <a:srgbClr val="EC7061"/>
                </a:solidFill>
                <a:latin typeface="Huawei Sans" panose="020C0503030203020204" pitchFamily="34" charset="0"/>
              </a:endParaRPr>
            </a:p>
          </p:txBody>
        </p:sp>
        <p:sp>
          <p:nvSpPr>
            <p:cNvPr id="30" name="文本框 34">
              <a:extLst>
                <a:ext uri="{FF2B5EF4-FFF2-40B4-BE49-F238E27FC236}">
                  <a16:creationId xmlns:a16="http://schemas.microsoft.com/office/drawing/2014/main" id="{C6064CCC-BB4D-46CB-A11B-E750E73629FB}"/>
                </a:ext>
              </a:extLst>
            </p:cNvPr>
            <p:cNvSpPr txBox="1"/>
            <p:nvPr/>
          </p:nvSpPr>
          <p:spPr bwMode="gray">
            <a:xfrm>
              <a:off x="5372350" y="4890843"/>
              <a:ext cx="430003" cy="276999"/>
            </a:xfrm>
            <a:prstGeom prst="rect">
              <a:avLst/>
            </a:prstGeom>
            <a:noFill/>
          </p:spPr>
          <p:txBody>
            <a:bodyPr wrap="square" rtlCol="0">
              <a:spAutoFit/>
            </a:bodyPr>
            <a:lstStyle/>
            <a:p>
              <a:pPr fontAlgn="ctr"/>
              <a:r>
                <a:rPr lang="en-US" sz="1200" dirty="0">
                  <a:latin typeface="Huawei Sans" panose="020C0503030203020204" pitchFamily="34" charset="0"/>
                </a:rPr>
                <a:t>IF1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4">
              <a:extLst>
                <a:ext uri="{FF2B5EF4-FFF2-40B4-BE49-F238E27FC236}">
                  <a16:creationId xmlns:a16="http://schemas.microsoft.com/office/drawing/2014/main" id="{F8965D54-38ED-4A81-8AA2-B1A291C0C496}"/>
                </a:ext>
              </a:extLst>
            </p:cNvPr>
            <p:cNvSpPr txBox="1"/>
            <p:nvPr/>
          </p:nvSpPr>
          <p:spPr bwMode="gray">
            <a:xfrm>
              <a:off x="6359433" y="4881147"/>
              <a:ext cx="430003" cy="276999"/>
            </a:xfrm>
            <a:prstGeom prst="rect">
              <a:avLst/>
            </a:prstGeom>
            <a:noFill/>
          </p:spPr>
          <p:txBody>
            <a:bodyPr wrap="square" rtlCol="0">
              <a:spAutoFit/>
            </a:bodyPr>
            <a:lstStyle/>
            <a:p>
              <a:pPr fontAlgn="ctr"/>
              <a:r>
                <a:rPr lang="en-US" sz="1200" dirty="0">
                  <a:latin typeface="Huawei Sans" panose="020C0503030203020204" pitchFamily="34" charset="0"/>
                </a:rPr>
                <a:t>IF2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Freeform: Shape 31">
              <a:extLst>
                <a:ext uri="{FF2B5EF4-FFF2-40B4-BE49-F238E27FC236}">
                  <a16:creationId xmlns:a16="http://schemas.microsoft.com/office/drawing/2014/main" id="{39BEBA82-AA16-4289-A908-E6729459689C}"/>
                </a:ext>
              </a:extLst>
            </p:cNvPr>
            <p:cNvSpPr/>
            <p:nvPr/>
          </p:nvSpPr>
          <p:spPr bwMode="gray">
            <a:xfrm>
              <a:off x="5339333" y="4029075"/>
              <a:ext cx="828675" cy="2286000"/>
            </a:xfrm>
            <a:custGeom>
              <a:avLst/>
              <a:gdLst>
                <a:gd name="connsiteX0" fmla="*/ 828675 w 828675"/>
                <a:gd name="connsiteY0" fmla="*/ 2286000 h 2286000"/>
                <a:gd name="connsiteX1" fmla="*/ 666750 w 828675"/>
                <a:gd name="connsiteY1" fmla="*/ 942975 h 2286000"/>
                <a:gd name="connsiteX2" fmla="*/ 0 w 828675"/>
                <a:gd name="connsiteY2" fmla="*/ 0 h 2286000"/>
              </a:gdLst>
              <a:ahLst/>
              <a:cxnLst>
                <a:cxn ang="0">
                  <a:pos x="connsiteX0" y="connsiteY0"/>
                </a:cxn>
                <a:cxn ang="0">
                  <a:pos x="connsiteX1" y="connsiteY1"/>
                </a:cxn>
                <a:cxn ang="0">
                  <a:pos x="connsiteX2" y="connsiteY2"/>
                </a:cxn>
              </a:cxnLst>
              <a:rect l="l" t="t" r="r" b="b"/>
              <a:pathLst>
                <a:path w="828675" h="2286000">
                  <a:moveTo>
                    <a:pt x="828675" y="2286000"/>
                  </a:moveTo>
                  <a:cubicBezTo>
                    <a:pt x="816768" y="1804987"/>
                    <a:pt x="804862" y="1323975"/>
                    <a:pt x="666750" y="942975"/>
                  </a:cubicBezTo>
                  <a:cubicBezTo>
                    <a:pt x="528638" y="561975"/>
                    <a:pt x="264319" y="280987"/>
                    <a:pt x="0"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33" name="Rectangular Callout 72">
              <a:extLst>
                <a:ext uri="{FF2B5EF4-FFF2-40B4-BE49-F238E27FC236}">
                  <a16:creationId xmlns:a16="http://schemas.microsoft.com/office/drawing/2014/main" id="{78B6106C-977A-4A26-93EF-61BE9B34A8BF}"/>
                </a:ext>
              </a:extLst>
            </p:cNvPr>
            <p:cNvSpPr/>
            <p:nvPr/>
          </p:nvSpPr>
          <p:spPr bwMode="gray">
            <a:xfrm>
              <a:off x="4469117" y="4367917"/>
              <a:ext cx="757674" cy="360000"/>
            </a:xfrm>
            <a:prstGeom prst="wedgeRectCallout">
              <a:avLst>
                <a:gd name="adj1" fmla="val 67184"/>
                <a:gd name="adj2" fmla="val -2697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Primary link</a:t>
              </a:r>
              <a:endParaRPr lang="en-US" altLang="zh-CN" sz="1100" b="1" dirty="0">
                <a:solidFill>
                  <a:srgbClr val="EC7061"/>
                </a:solidFill>
                <a:latin typeface="Huawei Sans" panose="020C0503030203020204" pitchFamily="34" charset="0"/>
              </a:endParaRPr>
            </a:p>
          </p:txBody>
        </p:sp>
        <p:sp>
          <p:nvSpPr>
            <p:cNvPr id="21" name="Freeform 159">
              <a:extLst>
                <a:ext uri="{FF2B5EF4-FFF2-40B4-BE49-F238E27FC236}">
                  <a16:creationId xmlns:a16="http://schemas.microsoft.com/office/drawing/2014/main" id="{CEF9E0BB-6357-44ED-9FAC-3F3A66C6EFB8}"/>
                </a:ext>
              </a:extLst>
            </p:cNvPr>
            <p:cNvSpPr/>
            <p:nvPr/>
          </p:nvSpPr>
          <p:spPr bwMode="gray">
            <a:xfrm flipH="1">
              <a:off x="5713267" y="2983071"/>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chemeClr val="tx1"/>
                  </a:solidFill>
                  <a:latin typeface="Huawei Sans" panose="020C0503030203020204" pitchFamily="34" charset="0"/>
                </a:rPr>
                <a:t>Net1</a:t>
              </a:r>
            </a:p>
          </p:txBody>
        </p:sp>
        <p:cxnSp>
          <p:nvCxnSpPr>
            <p:cNvPr id="24" name="Straight Connector 23">
              <a:extLst>
                <a:ext uri="{FF2B5EF4-FFF2-40B4-BE49-F238E27FC236}">
                  <a16:creationId xmlns:a16="http://schemas.microsoft.com/office/drawing/2014/main" id="{786E36E0-1B5F-45A4-A8D3-46E88C84E71B}"/>
                </a:ext>
              </a:extLst>
            </p:cNvPr>
            <p:cNvCxnSpPr>
              <a:cxnSpLocks/>
              <a:stCxn id="6" idx="1"/>
              <a:endCxn id="21" idx="15"/>
            </p:cNvCxnSpPr>
            <p:nvPr/>
          </p:nvCxnSpPr>
          <p:spPr bwMode="gray">
            <a:xfrm flipV="1">
              <a:off x="5279660" y="3458483"/>
              <a:ext cx="574467" cy="31771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026D0E1-2DAD-4470-986C-F03B65C45DE4}"/>
                </a:ext>
              </a:extLst>
            </p:cNvPr>
            <p:cNvCxnSpPr>
              <a:cxnSpLocks/>
              <a:stCxn id="7" idx="0"/>
              <a:endCxn id="21" idx="9"/>
            </p:cNvCxnSpPr>
            <p:nvPr/>
          </p:nvCxnSpPr>
          <p:spPr bwMode="gray">
            <a:xfrm flipH="1" flipV="1">
              <a:off x="6488594" y="3457705"/>
              <a:ext cx="356305" cy="25196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847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51A9-5BB3-4A13-ADB3-E5A3B634E367}"/>
              </a:ext>
            </a:extLst>
          </p:cNvPr>
          <p:cNvSpPr>
            <a:spLocks noGrp="1"/>
          </p:cNvSpPr>
          <p:nvPr>
            <p:ph type="title"/>
          </p:nvPr>
        </p:nvSpPr>
        <p:spPr bwMode="gray"/>
        <p:txBody>
          <a:bodyPr/>
          <a:lstStyle/>
          <a:p>
            <a:pPr fontAlgn="ctr"/>
            <a:r>
              <a:rPr lang="en-US" dirty="0">
                <a:latin typeface="Huawei Sans" panose="020C0503030203020204" pitchFamily="34" charset="0"/>
              </a:rPr>
              <a:t>Interface Backup</a:t>
            </a:r>
          </a:p>
        </p:txBody>
      </p:sp>
      <p:sp>
        <p:nvSpPr>
          <p:cNvPr id="3" name="Text Placeholder 2">
            <a:extLst>
              <a:ext uri="{FF2B5EF4-FFF2-40B4-BE49-F238E27FC236}">
                <a16:creationId xmlns:a16="http://schemas.microsoft.com/office/drawing/2014/main" id="{2F51462F-180E-4D0A-AA6A-329C5CD4C960}"/>
              </a:ext>
            </a:extLst>
          </p:cNvPr>
          <p:cNvSpPr>
            <a:spLocks noGrp="1"/>
          </p:cNvSpPr>
          <p:nvPr>
            <p:ph type="body" sz="quarter" idx="10"/>
          </p:nvPr>
        </p:nvSpPr>
        <p:spPr bwMode="gray">
          <a:xfrm>
            <a:off x="455612" y="1052514"/>
            <a:ext cx="11022013" cy="4875042"/>
          </a:xfrm>
        </p:spPr>
        <p:txBody>
          <a:bodyPr/>
          <a:lstStyle/>
          <a:p>
            <a:pPr algn="l"/>
            <a:r>
              <a:rPr lang="en-US" sz="2000" dirty="0">
                <a:latin typeface="Huawei Sans" panose="020C0503030203020204" pitchFamily="34" charset="0"/>
              </a:rPr>
              <a:t>Interface backup refers to the backup between specific interfaces on the same device. When an interface is faulty or the bandwidth is insufficient, traffic can be fast switched to a standby interface. The standby interface then transmits services or load balances network traffic.</a:t>
            </a:r>
            <a:endParaRPr lang="en-US" altLang="zh-CN" sz="2000" dirty="0">
              <a:latin typeface="Huawei Sans" panose="020C0503030203020204" pitchFamily="34" charset="0"/>
            </a:endParaRPr>
          </a:p>
          <a:p>
            <a:pPr algn="l"/>
            <a:r>
              <a:rPr lang="en-US" sz="2000" dirty="0">
                <a:latin typeface="Huawei Sans" panose="020C0503030203020204" pitchFamily="34" charset="0"/>
              </a:rPr>
              <a:t>Interface backup operates in either active/standby or load balancing mode.</a:t>
            </a:r>
            <a:endParaRPr lang="en-US" altLang="zh-CN" sz="2000" dirty="0">
              <a:latin typeface="Huawei Sans" panose="020C0503030203020204" pitchFamily="34" charset="0"/>
            </a:endParaRPr>
          </a:p>
          <a:p>
            <a:pPr marL="608400" lvl="1" indent="-284400"/>
            <a:r>
              <a:rPr lang="en-US" sz="1800" dirty="0">
                <a:latin typeface="Huawei Sans" panose="020C0503030203020204" pitchFamily="34" charset="0"/>
              </a:rPr>
              <a:t>Interface backup in active/standby mode: One interface is the active interface, and the others are standby interfaces. When the active interface fails or the network quality is poor, a standby interface transmits data.</a:t>
            </a:r>
            <a:endParaRPr lang="en-US" altLang="zh-CN" sz="1800" dirty="0">
              <a:latin typeface="Huawei Sans" panose="020C0503030203020204" pitchFamily="34" charset="0"/>
            </a:endParaRPr>
          </a:p>
          <a:p>
            <a:pPr marL="608400" lvl="1" indent="-284400"/>
            <a:r>
              <a:rPr lang="en-US" sz="1800" dirty="0">
                <a:latin typeface="Huawei Sans" panose="020C0503030203020204" pitchFamily="34" charset="0"/>
              </a:rPr>
              <a:t>Interface backup in load balancing mode: One interface is the active interface, and the others are standby interfaces. When the bandwidth of the active interface is insufficient, a standby interface is enabled. Then both the active and standby interfaces transmit data.</a:t>
            </a:r>
          </a:p>
        </p:txBody>
      </p:sp>
      <p:grpSp>
        <p:nvGrpSpPr>
          <p:cNvPr id="4"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5"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6"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94834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5465-79CF-4A3A-9BCA-503F0466CB27}"/>
              </a:ext>
            </a:extLst>
          </p:cNvPr>
          <p:cNvSpPr>
            <a:spLocks noGrp="1"/>
          </p:cNvSpPr>
          <p:nvPr>
            <p:ph type="title"/>
          </p:nvPr>
        </p:nvSpPr>
        <p:spPr bwMode="gray"/>
        <p:txBody>
          <a:bodyPr/>
          <a:lstStyle/>
          <a:p>
            <a:pPr fontAlgn="ctr"/>
            <a:r>
              <a:rPr lang="en-US" dirty="0">
                <a:latin typeface="Huawei Sans" panose="020C0503030203020204" pitchFamily="34" charset="0"/>
              </a:rPr>
              <a:t>Interface Backup in Active/Standby Mode</a:t>
            </a:r>
          </a:p>
        </p:txBody>
      </p:sp>
      <p:sp>
        <p:nvSpPr>
          <p:cNvPr id="3" name="Text Placeholder 2">
            <a:extLst>
              <a:ext uri="{FF2B5EF4-FFF2-40B4-BE49-F238E27FC236}">
                <a16:creationId xmlns:a16="http://schemas.microsoft.com/office/drawing/2014/main" id="{49A1D0B3-11F7-4286-99DB-471DE592E273}"/>
              </a:ext>
            </a:extLst>
          </p:cNvPr>
          <p:cNvSpPr>
            <a:spLocks noGrp="1"/>
          </p:cNvSpPr>
          <p:nvPr>
            <p:ph type="body" sz="quarter" idx="10"/>
          </p:nvPr>
        </p:nvSpPr>
        <p:spPr bwMode="gray"/>
        <p:txBody>
          <a:bodyPr/>
          <a:lstStyle/>
          <a:p>
            <a:pPr algn="l"/>
            <a:r>
              <a:rPr lang="en-US" sz="1600" dirty="0">
                <a:latin typeface="Huawei Sans" panose="020C0503030203020204" pitchFamily="34" charset="0"/>
              </a:rPr>
              <a:t>In active/standby mode, only a single interface transmits services at any time. The mechanism of interface backup in active/standby mode is as follows: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When the active interface IF1 is working properly, interfaces IF2 and IF3 are in the standby state.</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When IF1 is faulty or the link quality does not meet requirements, IF2 with the highest priority enters the forwarding state.</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After IF1 recovers, traffic is switched back to IF1.</a:t>
            </a:r>
            <a:endParaRPr lang="en-US" altLang="zh-CN" sz="14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altLang="zh-CN" sz="1100" dirty="0">
              <a:latin typeface="Huawei Sans" panose="020C0503030203020204" pitchFamily="34" charset="0"/>
            </a:endParaRPr>
          </a:p>
          <a:p>
            <a:pPr algn="l"/>
            <a:r>
              <a:rPr lang="en-US" sz="1600" dirty="0">
                <a:latin typeface="Huawei Sans" panose="020C0503030203020204" pitchFamily="34" charset="0"/>
              </a:rPr>
              <a:t>Interface backup in active/standby mode can detect only faults on direct links but not the remote link status or overall link quality. In this case, interface backup in active/standby mode can be associated with NQA, BFD, or routing tables.</a:t>
            </a:r>
          </a:p>
        </p:txBody>
      </p:sp>
      <p:grpSp>
        <p:nvGrpSpPr>
          <p:cNvPr id="44" name="Group 43">
            <a:extLst>
              <a:ext uri="{FF2B5EF4-FFF2-40B4-BE49-F238E27FC236}">
                <a16:creationId xmlns:a16="http://schemas.microsoft.com/office/drawing/2014/main" id="{E84DC50C-3668-4D4F-A3FC-8FEB2825E961}"/>
              </a:ext>
            </a:extLst>
          </p:cNvPr>
          <p:cNvGrpSpPr/>
          <p:nvPr/>
        </p:nvGrpSpPr>
        <p:grpSpPr bwMode="gray">
          <a:xfrm>
            <a:off x="2793870" y="2983885"/>
            <a:ext cx="6652336" cy="2137032"/>
            <a:chOff x="2793870" y="2840140"/>
            <a:chExt cx="6652336" cy="2137032"/>
          </a:xfrm>
        </p:grpSpPr>
        <p:pic>
          <p:nvPicPr>
            <p:cNvPr id="4" name="Picture 12" descr="E:\2016.01\1.12 扁平化图标\蓝色\AR-蓝色最新-40.png">
              <a:extLst>
                <a:ext uri="{FF2B5EF4-FFF2-40B4-BE49-F238E27FC236}">
                  <a16:creationId xmlns:a16="http://schemas.microsoft.com/office/drawing/2014/main" id="{BB639377-E645-48B7-A1F4-DA073705E149}"/>
                </a:ext>
              </a:extLst>
            </p:cNvPr>
            <p:cNvPicPr>
              <a:picLocks noChangeAspect="1" noChangeArrowheads="1"/>
            </p:cNvPicPr>
            <p:nvPr/>
          </p:nvPicPr>
          <p:blipFill>
            <a:blip r:embed="rId3" cstate="print"/>
            <a:srcRect/>
            <a:stretch>
              <a:fillRect/>
            </a:stretch>
          </p:blipFill>
          <p:spPr bwMode="gray">
            <a:xfrm>
              <a:off x="3623656" y="3975487"/>
              <a:ext cx="440049" cy="360040"/>
            </a:xfrm>
            <a:prstGeom prst="rect">
              <a:avLst/>
            </a:prstGeom>
            <a:noFill/>
          </p:spPr>
        </p:pic>
        <p:pic>
          <p:nvPicPr>
            <p:cNvPr id="5" name="Picture 12" descr="E:\2016.01\1.12 扁平化图标\蓝色\AR-蓝色最新-40.png">
              <a:extLst>
                <a:ext uri="{FF2B5EF4-FFF2-40B4-BE49-F238E27FC236}">
                  <a16:creationId xmlns:a16="http://schemas.microsoft.com/office/drawing/2014/main" id="{2D372CAB-A1D6-40E0-8DFC-0F71FDC95E24}"/>
                </a:ext>
              </a:extLst>
            </p:cNvPr>
            <p:cNvPicPr>
              <a:picLocks noChangeAspect="1" noChangeArrowheads="1"/>
            </p:cNvPicPr>
            <p:nvPr/>
          </p:nvPicPr>
          <p:blipFill>
            <a:blip r:embed="rId3" cstate="print"/>
            <a:srcRect/>
            <a:stretch>
              <a:fillRect/>
            </a:stretch>
          </p:blipFill>
          <p:spPr bwMode="gray">
            <a:xfrm>
              <a:off x="8188163" y="3975487"/>
              <a:ext cx="440049" cy="360040"/>
            </a:xfrm>
            <a:prstGeom prst="rect">
              <a:avLst/>
            </a:prstGeom>
            <a:noFill/>
          </p:spPr>
        </p:pic>
        <p:sp>
          <p:nvSpPr>
            <p:cNvPr id="6" name="Freeform 159">
              <a:extLst>
                <a:ext uri="{FF2B5EF4-FFF2-40B4-BE49-F238E27FC236}">
                  <a16:creationId xmlns:a16="http://schemas.microsoft.com/office/drawing/2014/main" id="{6B9D77E0-5E79-434E-93DA-07359EF2DC2F}"/>
                </a:ext>
              </a:extLst>
            </p:cNvPr>
            <p:cNvSpPr/>
            <p:nvPr/>
          </p:nvSpPr>
          <p:spPr bwMode="gray">
            <a:xfrm flipH="1">
              <a:off x="5641259" y="31863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7" name="Straight Connector 6">
              <a:extLst>
                <a:ext uri="{FF2B5EF4-FFF2-40B4-BE49-F238E27FC236}">
                  <a16:creationId xmlns:a16="http://schemas.microsoft.com/office/drawing/2014/main" id="{21906C49-0A4D-4BC1-B512-6C202D11D962}"/>
                </a:ext>
              </a:extLst>
            </p:cNvPr>
            <p:cNvCxnSpPr>
              <a:cxnSpLocks/>
              <a:stCxn id="4" idx="0"/>
              <a:endCxn id="6" idx="21"/>
            </p:cNvCxnSpPr>
            <p:nvPr/>
          </p:nvCxnSpPr>
          <p:spPr bwMode="gray">
            <a:xfrm flipV="1">
              <a:off x="3843681" y="3519670"/>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04A006-D1B2-4C82-8147-CBAC019EE9C7}"/>
                </a:ext>
              </a:extLst>
            </p:cNvPr>
            <p:cNvCxnSpPr>
              <a:cxnSpLocks/>
              <a:stCxn id="5" idx="0"/>
              <a:endCxn id="6" idx="8"/>
            </p:cNvCxnSpPr>
            <p:nvPr/>
          </p:nvCxnSpPr>
          <p:spPr bwMode="gray">
            <a:xfrm flipH="1" flipV="1">
              <a:off x="6550741" y="3511017"/>
              <a:ext cx="1857447" cy="46447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Freeform 159">
              <a:extLst>
                <a:ext uri="{FF2B5EF4-FFF2-40B4-BE49-F238E27FC236}">
                  <a16:creationId xmlns:a16="http://schemas.microsoft.com/office/drawing/2014/main" id="{BD99B1C2-29C6-424E-90C1-8E99CBFD3F5B}"/>
                </a:ext>
              </a:extLst>
            </p:cNvPr>
            <p:cNvSpPr/>
            <p:nvPr/>
          </p:nvSpPr>
          <p:spPr bwMode="gray">
            <a:xfrm flipH="1">
              <a:off x="5641259" y="38440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sp>
          <p:nvSpPr>
            <p:cNvPr id="12" name="Freeform 159">
              <a:extLst>
                <a:ext uri="{FF2B5EF4-FFF2-40B4-BE49-F238E27FC236}">
                  <a16:creationId xmlns:a16="http://schemas.microsoft.com/office/drawing/2014/main" id="{CDCFF945-50D2-4EE1-A263-40C80A412824}"/>
                </a:ext>
              </a:extLst>
            </p:cNvPr>
            <p:cNvSpPr/>
            <p:nvPr/>
          </p:nvSpPr>
          <p:spPr bwMode="gray">
            <a:xfrm flipH="1">
              <a:off x="5641259" y="45017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5" name="Straight Connector 14">
              <a:extLst>
                <a:ext uri="{FF2B5EF4-FFF2-40B4-BE49-F238E27FC236}">
                  <a16:creationId xmlns:a16="http://schemas.microsoft.com/office/drawing/2014/main" id="{5E510C9D-3ADC-4156-8E67-239F22C6EF44}"/>
                </a:ext>
              </a:extLst>
            </p:cNvPr>
            <p:cNvCxnSpPr>
              <a:cxnSpLocks/>
              <a:stCxn id="4" idx="3"/>
              <a:endCxn id="11" idx="21"/>
            </p:cNvCxnSpPr>
            <p:nvPr/>
          </p:nvCxnSpPr>
          <p:spPr bwMode="gray">
            <a:xfrm>
              <a:off x="4063705" y="4155507"/>
              <a:ext cx="1577554" cy="218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6F2557-00F1-419A-B4B7-3BE0B944EEBA}"/>
                </a:ext>
              </a:extLst>
            </p:cNvPr>
            <p:cNvCxnSpPr>
              <a:cxnSpLocks/>
              <a:stCxn id="11" idx="8"/>
              <a:endCxn id="5" idx="1"/>
            </p:cNvCxnSpPr>
            <p:nvPr/>
          </p:nvCxnSpPr>
          <p:spPr bwMode="gray">
            <a:xfrm flipV="1">
              <a:off x="6550741" y="4155507"/>
              <a:ext cx="1637422" cy="1321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60CC2B-3F7C-45C1-A8CE-C1DC23228CF1}"/>
                </a:ext>
              </a:extLst>
            </p:cNvPr>
            <p:cNvCxnSpPr>
              <a:cxnSpLocks/>
              <a:stCxn id="4" idx="2"/>
              <a:endCxn id="12" idx="21"/>
            </p:cNvCxnSpPr>
            <p:nvPr/>
          </p:nvCxnSpPr>
          <p:spPr bwMode="gray">
            <a:xfrm>
              <a:off x="3843681" y="4335527"/>
              <a:ext cx="1797578" cy="4995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9AFF2A-280A-4E14-90E0-B34228987944}"/>
                </a:ext>
              </a:extLst>
            </p:cNvPr>
            <p:cNvCxnSpPr>
              <a:cxnSpLocks/>
              <a:stCxn id="5" idx="2"/>
              <a:endCxn id="12" idx="8"/>
            </p:cNvCxnSpPr>
            <p:nvPr/>
          </p:nvCxnSpPr>
          <p:spPr bwMode="gray">
            <a:xfrm flipH="1">
              <a:off x="6550741" y="4335527"/>
              <a:ext cx="1857447" cy="4908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1" name="Oval 41">
              <a:extLst>
                <a:ext uri="{FF2B5EF4-FFF2-40B4-BE49-F238E27FC236}">
                  <a16:creationId xmlns:a16="http://schemas.microsoft.com/office/drawing/2014/main" id="{9032FF98-F341-470F-89FB-7142920CC01A}"/>
                </a:ext>
              </a:extLst>
            </p:cNvPr>
            <p:cNvSpPr>
              <a:spLocks noChangeAspect="1"/>
            </p:cNvSpPr>
            <p:nvPr/>
          </p:nvSpPr>
          <p:spPr bwMode="gray">
            <a:xfrm>
              <a:off x="3764049" y="389585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3" name="Oval 41">
              <a:extLst>
                <a:ext uri="{FF2B5EF4-FFF2-40B4-BE49-F238E27FC236}">
                  <a16:creationId xmlns:a16="http://schemas.microsoft.com/office/drawing/2014/main" id="{8DA58E15-6A18-4D54-A262-61B37F0132A8}"/>
                </a:ext>
              </a:extLst>
            </p:cNvPr>
            <p:cNvSpPr>
              <a:spLocks noChangeAspect="1"/>
            </p:cNvSpPr>
            <p:nvPr/>
          </p:nvSpPr>
          <p:spPr bwMode="gray">
            <a:xfrm>
              <a:off x="3973103" y="4088608"/>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4" name="Oval 41">
              <a:extLst>
                <a:ext uri="{FF2B5EF4-FFF2-40B4-BE49-F238E27FC236}">
                  <a16:creationId xmlns:a16="http://schemas.microsoft.com/office/drawing/2014/main" id="{93A9C9F6-CCB4-441D-A275-B80E1EE30AD1}"/>
                </a:ext>
              </a:extLst>
            </p:cNvPr>
            <p:cNvSpPr>
              <a:spLocks noChangeAspect="1"/>
            </p:cNvSpPr>
            <p:nvPr/>
          </p:nvSpPr>
          <p:spPr bwMode="gray">
            <a:xfrm>
              <a:off x="3764049" y="4262579"/>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7" name="文本框 34">
              <a:extLst>
                <a:ext uri="{FF2B5EF4-FFF2-40B4-BE49-F238E27FC236}">
                  <a16:creationId xmlns:a16="http://schemas.microsoft.com/office/drawing/2014/main" id="{9C1AF7B1-4F94-49B5-A251-F6258FB5D521}"/>
                </a:ext>
              </a:extLst>
            </p:cNvPr>
            <p:cNvSpPr txBox="1"/>
            <p:nvPr/>
          </p:nvSpPr>
          <p:spPr bwMode="gray">
            <a:xfrm>
              <a:off x="2958505" y="3682409"/>
              <a:ext cx="1052979" cy="276999"/>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4">
              <a:extLst>
                <a:ext uri="{FF2B5EF4-FFF2-40B4-BE49-F238E27FC236}">
                  <a16:creationId xmlns:a16="http://schemas.microsoft.com/office/drawing/2014/main" id="{D37811C4-BD3B-4839-B995-171450E33426}"/>
                </a:ext>
              </a:extLst>
            </p:cNvPr>
            <p:cNvSpPr txBox="1"/>
            <p:nvPr/>
          </p:nvSpPr>
          <p:spPr bwMode="gray">
            <a:xfrm>
              <a:off x="4281232" y="3728589"/>
              <a:ext cx="1392594" cy="461665"/>
            </a:xfrm>
            <a:prstGeom prst="rect">
              <a:avLst/>
            </a:prstGeom>
            <a:noFill/>
          </p:spPr>
          <p:txBody>
            <a:bodyPr wrap="square" rtlCol="0">
              <a:spAutoFit/>
            </a:bodyPr>
            <a:lstStyle/>
            <a:p>
              <a:pPr algn="ctr" fontAlgn="ctr"/>
              <a:r>
                <a:rPr lang="en-US" sz="1200" dirty="0">
                  <a:latin typeface="Huawei Sans" panose="020C0503030203020204" pitchFamily="34" charset="0"/>
                </a:rPr>
                <a:t>IF2 (standby, priority 10)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4">
              <a:extLst>
                <a:ext uri="{FF2B5EF4-FFF2-40B4-BE49-F238E27FC236}">
                  <a16:creationId xmlns:a16="http://schemas.microsoft.com/office/drawing/2014/main" id="{357A6AA8-67D7-490D-8ADA-35960743387B}"/>
                </a:ext>
              </a:extLst>
            </p:cNvPr>
            <p:cNvSpPr txBox="1"/>
            <p:nvPr/>
          </p:nvSpPr>
          <p:spPr bwMode="gray">
            <a:xfrm>
              <a:off x="3051268" y="4446353"/>
              <a:ext cx="1584821" cy="461665"/>
            </a:xfrm>
            <a:prstGeom prst="rect">
              <a:avLst/>
            </a:prstGeom>
            <a:noFill/>
          </p:spPr>
          <p:txBody>
            <a:bodyPr wrap="square" rtlCol="0">
              <a:spAutoFit/>
            </a:bodyPr>
            <a:lstStyle/>
            <a:p>
              <a:pPr algn="ctr" fontAlgn="ctr"/>
              <a:r>
                <a:rPr lang="en-US" sz="1200" dirty="0">
                  <a:latin typeface="Huawei Sans" panose="020C0503030203020204" pitchFamily="34" charset="0"/>
                </a:rPr>
                <a:t>IF3 (standby, priority 5)</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Freeform: Shape 39">
              <a:extLst>
                <a:ext uri="{FF2B5EF4-FFF2-40B4-BE49-F238E27FC236}">
                  <a16:creationId xmlns:a16="http://schemas.microsoft.com/office/drawing/2014/main" id="{C9BE0E60-5A0F-45B0-B894-2BB3E86FCC6E}"/>
                </a:ext>
              </a:extLst>
            </p:cNvPr>
            <p:cNvSpPr/>
            <p:nvPr/>
          </p:nvSpPr>
          <p:spPr bwMode="gray">
            <a:xfrm>
              <a:off x="3215680" y="3348088"/>
              <a:ext cx="6230526" cy="809657"/>
            </a:xfrm>
            <a:custGeom>
              <a:avLst/>
              <a:gdLst>
                <a:gd name="connsiteX0" fmla="*/ 1176 w 6230526"/>
                <a:gd name="connsiteY0" fmla="*/ 733457 h 809657"/>
                <a:gd name="connsiteX1" fmla="*/ 420276 w 6230526"/>
                <a:gd name="connsiteY1" fmla="*/ 638207 h 809657"/>
                <a:gd name="connsiteX2" fmla="*/ 2839626 w 6230526"/>
                <a:gd name="connsiteY2" fmla="*/ 32 h 809657"/>
                <a:gd name="connsiteX3" fmla="*/ 5306601 w 6230526"/>
                <a:gd name="connsiteY3" fmla="*/ 666782 h 809657"/>
                <a:gd name="connsiteX4" fmla="*/ 6230526 w 6230526"/>
                <a:gd name="connsiteY4" fmla="*/ 809657 h 80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0526" h="809657">
                  <a:moveTo>
                    <a:pt x="1176" y="733457"/>
                  </a:moveTo>
                  <a:cubicBezTo>
                    <a:pt x="-25812" y="746950"/>
                    <a:pt x="420276" y="638207"/>
                    <a:pt x="420276" y="638207"/>
                  </a:cubicBezTo>
                  <a:cubicBezTo>
                    <a:pt x="893351" y="515970"/>
                    <a:pt x="2025239" y="-4730"/>
                    <a:pt x="2839626" y="32"/>
                  </a:cubicBezTo>
                  <a:cubicBezTo>
                    <a:pt x="3654013" y="4794"/>
                    <a:pt x="4741451" y="531844"/>
                    <a:pt x="5306601" y="666782"/>
                  </a:cubicBezTo>
                  <a:cubicBezTo>
                    <a:pt x="5871751" y="801720"/>
                    <a:pt x="6051138" y="805688"/>
                    <a:pt x="6230526" y="809657"/>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41" name="TextBox 40">
              <a:extLst>
                <a:ext uri="{FF2B5EF4-FFF2-40B4-BE49-F238E27FC236}">
                  <a16:creationId xmlns:a16="http://schemas.microsoft.com/office/drawing/2014/main" id="{749C0736-AC97-49C8-AB5F-0864096A2337}"/>
                </a:ext>
              </a:extLst>
            </p:cNvPr>
            <p:cNvSpPr txBox="1"/>
            <p:nvPr/>
          </p:nvSpPr>
          <p:spPr bwMode="gray">
            <a:xfrm>
              <a:off x="2793870" y="2840140"/>
              <a:ext cx="1129439" cy="261610"/>
            </a:xfrm>
            <a:prstGeom prst="rect">
              <a:avLst/>
            </a:prstGeom>
            <a:solidFill>
              <a:srgbClr val="00B0F0"/>
            </a:solidFill>
          </p:spPr>
          <p:txBody>
            <a:bodyPr wrap="none" rtlCol="0">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42" name="TextBox 41">
              <a:extLst>
                <a:ext uri="{FF2B5EF4-FFF2-40B4-BE49-F238E27FC236}">
                  <a16:creationId xmlns:a16="http://schemas.microsoft.com/office/drawing/2014/main" id="{8F8CF16B-001B-4C68-9B2C-00D714111917}"/>
                </a:ext>
              </a:extLst>
            </p:cNvPr>
            <p:cNvSpPr txBox="1"/>
            <p:nvPr/>
          </p:nvSpPr>
          <p:spPr bwMode="gray">
            <a:xfrm>
              <a:off x="2793870" y="3136076"/>
              <a:ext cx="1129439" cy="261610"/>
            </a:xfrm>
            <a:prstGeom prst="rect">
              <a:avLst/>
            </a:prstGeom>
            <a:solidFill>
              <a:srgbClr val="8BC9A0"/>
            </a:solidFill>
          </p:spPr>
          <p:txBody>
            <a:bodyPr wrap="none" rtlCol="0">
              <a:noAutofit/>
            </a:bodyPr>
            <a:lstStyle/>
            <a:p>
              <a:pPr algn="ctr" fontAlgn="ctr"/>
              <a:r>
                <a:rPr lang="en-US" sz="1100" dirty="0">
                  <a:solidFill>
                    <a:schemeClr val="bg1"/>
                  </a:solidFill>
                  <a:latin typeface="Huawei Sans" panose="020C0503030203020204" pitchFamily="34" charset="0"/>
                </a:rPr>
                <a:t>BFD</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43" name="TextBox 42">
              <a:extLst>
                <a:ext uri="{FF2B5EF4-FFF2-40B4-BE49-F238E27FC236}">
                  <a16:creationId xmlns:a16="http://schemas.microsoft.com/office/drawing/2014/main" id="{8FD6B728-D728-4286-856A-A1AF37AF6ABA}"/>
                </a:ext>
              </a:extLst>
            </p:cNvPr>
            <p:cNvSpPr txBox="1"/>
            <p:nvPr/>
          </p:nvSpPr>
          <p:spPr bwMode="gray">
            <a:xfrm>
              <a:off x="2793870" y="3432012"/>
              <a:ext cx="1129439" cy="261610"/>
            </a:xfrm>
            <a:prstGeom prst="rect">
              <a:avLst/>
            </a:prstGeom>
            <a:solidFill>
              <a:srgbClr val="FFD17D"/>
            </a:solidFill>
            <a:ln>
              <a:solidFill>
                <a:srgbClr val="FFD17D"/>
              </a:solidFill>
            </a:ln>
          </p:spPr>
          <p:txBody>
            <a:bodyPr wrap="none" rtlCol="0">
              <a:noAutofit/>
            </a:bodyPr>
            <a:lstStyle/>
            <a:p>
              <a:pPr algn="ctr" fontAlgn="ctr"/>
              <a:r>
                <a:rPr lang="en-US" sz="1100" dirty="0">
                  <a:solidFill>
                    <a:schemeClr val="bg1"/>
                  </a:solidFill>
                  <a:latin typeface="Huawei Sans" panose="020C0503030203020204" pitchFamily="34" charset="0"/>
                </a:rPr>
                <a:t>Route detection</a:t>
              </a:r>
              <a:endParaRPr lang="en-US" sz="1100" dirty="0">
                <a:solidFill>
                  <a:schemeClr val="bg1"/>
                </a:solidFill>
                <a:latin typeface="Huawei Sans" panose="020C0503030203020204" pitchFamily="34" charset="0"/>
                <a:ea typeface="方正兰亭黑简体" panose="02000000000000000000" pitchFamily="2" charset="-122"/>
              </a:endParaRPr>
            </a:p>
          </p:txBody>
        </p:sp>
      </p:grpSp>
      <p:grpSp>
        <p:nvGrpSpPr>
          <p:cNvPr id="35"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36"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48"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250081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3C81-12DD-4EB9-BB65-B2E3674B2BF6}"/>
              </a:ext>
            </a:extLst>
          </p:cNvPr>
          <p:cNvSpPr>
            <a:spLocks noGrp="1"/>
          </p:cNvSpPr>
          <p:nvPr>
            <p:ph type="title"/>
          </p:nvPr>
        </p:nvSpPr>
        <p:spPr bwMode="gray"/>
        <p:txBody>
          <a:bodyPr/>
          <a:lstStyle/>
          <a:p>
            <a:pPr fontAlgn="ctr"/>
            <a:r>
              <a:rPr lang="en-US" dirty="0">
                <a:latin typeface="Huawei Sans" panose="020C0503030203020204" pitchFamily="34" charset="0"/>
              </a:rPr>
              <a:t>Interface Backup in Load Balancing Mode</a:t>
            </a:r>
          </a:p>
        </p:txBody>
      </p:sp>
      <p:sp>
        <p:nvSpPr>
          <p:cNvPr id="3" name="Text Placeholder 2">
            <a:extLst>
              <a:ext uri="{FF2B5EF4-FFF2-40B4-BE49-F238E27FC236}">
                <a16:creationId xmlns:a16="http://schemas.microsoft.com/office/drawing/2014/main" id="{62336582-14D4-4B32-8AD1-5CF96EF93C0F}"/>
              </a:ext>
            </a:extLst>
          </p:cNvPr>
          <p:cNvSpPr>
            <a:spLocks noGrp="1"/>
          </p:cNvSpPr>
          <p:nvPr>
            <p:ph type="body" sz="quarter" idx="10"/>
          </p:nvPr>
        </p:nvSpPr>
        <p:spPr bwMode="gray"/>
        <p:txBody>
          <a:bodyPr/>
          <a:lstStyle/>
          <a:p>
            <a:pPr algn="l"/>
            <a:r>
              <a:rPr lang="en-US" sz="1600" dirty="0">
                <a:latin typeface="Huawei Sans" panose="020C0503030203020204" pitchFamily="34" charset="0"/>
              </a:rPr>
              <a:t>In load balancing mode, if the bandwidth of the active interface on a device is insufficient, the device uses standby interfaces to transmit data.</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When traffic on the active interface IF1 does not reach the upper bandwidth limit, IF1 alone forwards the traffic.</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When the traffic reaches the upper bandwidth limit, the standby interface IF2 with the highest priority is enabled to forward traffic at the same time.</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If one standby interface cannot meet service bandwidth requirements, the standby interface IF3 with the second highest priority is used. The rest can be deduced by analogy until the standby interface that meets service bandwidth requirements is used.</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When the traffic volume decreases, standby interfaces are shut down in ascending order of priority.</a:t>
            </a:r>
            <a:endParaRPr lang="en-US" altLang="zh-CN" sz="1400" dirty="0">
              <a:latin typeface="Huawei Sans" panose="020C0503030203020204" pitchFamily="34" charset="0"/>
            </a:endParaRPr>
          </a:p>
          <a:p>
            <a:pPr lvl="1"/>
            <a:endParaRPr lang="en-US" sz="1400" dirty="0">
              <a:latin typeface="Huawei Sans" panose="020C0503030203020204" pitchFamily="34" charset="0"/>
            </a:endParaRPr>
          </a:p>
        </p:txBody>
      </p:sp>
      <p:grpSp>
        <p:nvGrpSpPr>
          <p:cNvPr id="30" name="Group 29">
            <a:extLst>
              <a:ext uri="{FF2B5EF4-FFF2-40B4-BE49-F238E27FC236}">
                <a16:creationId xmlns:a16="http://schemas.microsoft.com/office/drawing/2014/main" id="{6906D120-1AF5-4FBB-89DD-C8B99BA6F645}"/>
              </a:ext>
            </a:extLst>
          </p:cNvPr>
          <p:cNvGrpSpPr/>
          <p:nvPr/>
        </p:nvGrpSpPr>
        <p:grpSpPr bwMode="gray">
          <a:xfrm>
            <a:off x="2917918" y="4078750"/>
            <a:ext cx="6394938" cy="1790812"/>
            <a:chOff x="3051268" y="3186360"/>
            <a:chExt cx="6394938" cy="1790812"/>
          </a:xfrm>
        </p:grpSpPr>
        <p:pic>
          <p:nvPicPr>
            <p:cNvPr id="31" name="Picture 12" descr="E:\2016.01\1.12 扁平化图标\蓝色\AR-蓝色最新-40.png">
              <a:extLst>
                <a:ext uri="{FF2B5EF4-FFF2-40B4-BE49-F238E27FC236}">
                  <a16:creationId xmlns:a16="http://schemas.microsoft.com/office/drawing/2014/main" id="{A999C8FC-BD46-48E7-BC42-68B1A09E0281}"/>
                </a:ext>
              </a:extLst>
            </p:cNvPr>
            <p:cNvPicPr>
              <a:picLocks noChangeAspect="1" noChangeArrowheads="1"/>
            </p:cNvPicPr>
            <p:nvPr/>
          </p:nvPicPr>
          <p:blipFill>
            <a:blip r:embed="rId3" cstate="print"/>
            <a:srcRect/>
            <a:stretch>
              <a:fillRect/>
            </a:stretch>
          </p:blipFill>
          <p:spPr bwMode="gray">
            <a:xfrm>
              <a:off x="3623656" y="3975487"/>
              <a:ext cx="440049" cy="360040"/>
            </a:xfrm>
            <a:prstGeom prst="rect">
              <a:avLst/>
            </a:prstGeom>
            <a:noFill/>
          </p:spPr>
        </p:pic>
        <p:pic>
          <p:nvPicPr>
            <p:cNvPr id="32" name="Picture 12" descr="E:\2016.01\1.12 扁平化图标\蓝色\AR-蓝色最新-40.png">
              <a:extLst>
                <a:ext uri="{FF2B5EF4-FFF2-40B4-BE49-F238E27FC236}">
                  <a16:creationId xmlns:a16="http://schemas.microsoft.com/office/drawing/2014/main" id="{AA7C5A90-FB26-458C-9454-825BFC906F1F}"/>
                </a:ext>
              </a:extLst>
            </p:cNvPr>
            <p:cNvPicPr>
              <a:picLocks noChangeAspect="1" noChangeArrowheads="1"/>
            </p:cNvPicPr>
            <p:nvPr/>
          </p:nvPicPr>
          <p:blipFill>
            <a:blip r:embed="rId3" cstate="print"/>
            <a:srcRect/>
            <a:stretch>
              <a:fillRect/>
            </a:stretch>
          </p:blipFill>
          <p:spPr bwMode="gray">
            <a:xfrm>
              <a:off x="8188163" y="3975487"/>
              <a:ext cx="440049" cy="360040"/>
            </a:xfrm>
            <a:prstGeom prst="rect">
              <a:avLst/>
            </a:prstGeom>
            <a:noFill/>
          </p:spPr>
        </p:pic>
        <p:sp>
          <p:nvSpPr>
            <p:cNvPr id="33" name="Freeform 159">
              <a:extLst>
                <a:ext uri="{FF2B5EF4-FFF2-40B4-BE49-F238E27FC236}">
                  <a16:creationId xmlns:a16="http://schemas.microsoft.com/office/drawing/2014/main" id="{B4C1169B-ECBC-4512-B3F8-9BB678707DC8}"/>
                </a:ext>
              </a:extLst>
            </p:cNvPr>
            <p:cNvSpPr/>
            <p:nvPr/>
          </p:nvSpPr>
          <p:spPr bwMode="gray">
            <a:xfrm flipH="1">
              <a:off x="5641259" y="31863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34" name="Straight Connector 33">
              <a:extLst>
                <a:ext uri="{FF2B5EF4-FFF2-40B4-BE49-F238E27FC236}">
                  <a16:creationId xmlns:a16="http://schemas.microsoft.com/office/drawing/2014/main" id="{2E077A7D-BD7C-4E01-BCCF-D620AE06D087}"/>
                </a:ext>
              </a:extLst>
            </p:cNvPr>
            <p:cNvCxnSpPr>
              <a:cxnSpLocks/>
              <a:stCxn id="31" idx="0"/>
              <a:endCxn id="33" idx="21"/>
            </p:cNvCxnSpPr>
            <p:nvPr/>
          </p:nvCxnSpPr>
          <p:spPr bwMode="gray">
            <a:xfrm flipV="1">
              <a:off x="3843681" y="3519670"/>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9C3DA2-1A55-4829-BC8E-245C16ADA824}"/>
                </a:ext>
              </a:extLst>
            </p:cNvPr>
            <p:cNvCxnSpPr>
              <a:cxnSpLocks/>
              <a:stCxn id="32" idx="0"/>
              <a:endCxn id="33" idx="8"/>
            </p:cNvCxnSpPr>
            <p:nvPr/>
          </p:nvCxnSpPr>
          <p:spPr bwMode="gray">
            <a:xfrm flipH="1" flipV="1">
              <a:off x="6550741" y="3511017"/>
              <a:ext cx="1857447" cy="46447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6" name="Freeform 159">
              <a:extLst>
                <a:ext uri="{FF2B5EF4-FFF2-40B4-BE49-F238E27FC236}">
                  <a16:creationId xmlns:a16="http://schemas.microsoft.com/office/drawing/2014/main" id="{9CEAED96-26E2-4E28-8C78-F323ACEDF95F}"/>
                </a:ext>
              </a:extLst>
            </p:cNvPr>
            <p:cNvSpPr/>
            <p:nvPr/>
          </p:nvSpPr>
          <p:spPr bwMode="gray">
            <a:xfrm flipH="1">
              <a:off x="5641259" y="38440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sp>
          <p:nvSpPr>
            <p:cNvPr id="37" name="Freeform 159">
              <a:extLst>
                <a:ext uri="{FF2B5EF4-FFF2-40B4-BE49-F238E27FC236}">
                  <a16:creationId xmlns:a16="http://schemas.microsoft.com/office/drawing/2014/main" id="{492A3AD6-E7E7-4A31-8EC3-2B66C4D305B0}"/>
                </a:ext>
              </a:extLst>
            </p:cNvPr>
            <p:cNvSpPr/>
            <p:nvPr/>
          </p:nvSpPr>
          <p:spPr bwMode="gray">
            <a:xfrm flipH="1">
              <a:off x="5641259" y="450176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38" name="Straight Connector 37">
              <a:extLst>
                <a:ext uri="{FF2B5EF4-FFF2-40B4-BE49-F238E27FC236}">
                  <a16:creationId xmlns:a16="http://schemas.microsoft.com/office/drawing/2014/main" id="{0E9049F3-CF22-48A0-8D0B-017F62330B12}"/>
                </a:ext>
              </a:extLst>
            </p:cNvPr>
            <p:cNvCxnSpPr>
              <a:cxnSpLocks/>
              <a:stCxn id="31" idx="3"/>
              <a:endCxn id="36" idx="21"/>
            </p:cNvCxnSpPr>
            <p:nvPr/>
          </p:nvCxnSpPr>
          <p:spPr bwMode="gray">
            <a:xfrm>
              <a:off x="4063705" y="4155507"/>
              <a:ext cx="1577554" cy="218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F01DF8-7DB8-4952-9154-7C659F65C419}"/>
                </a:ext>
              </a:extLst>
            </p:cNvPr>
            <p:cNvCxnSpPr>
              <a:cxnSpLocks/>
              <a:stCxn id="36" idx="8"/>
              <a:endCxn id="32" idx="1"/>
            </p:cNvCxnSpPr>
            <p:nvPr/>
          </p:nvCxnSpPr>
          <p:spPr bwMode="gray">
            <a:xfrm flipV="1">
              <a:off x="6550741" y="4155507"/>
              <a:ext cx="1637422" cy="1321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1197B4-118E-4892-8B2A-220FF2E05F91}"/>
                </a:ext>
              </a:extLst>
            </p:cNvPr>
            <p:cNvCxnSpPr>
              <a:cxnSpLocks/>
              <a:stCxn id="31" idx="2"/>
              <a:endCxn id="37" idx="21"/>
            </p:cNvCxnSpPr>
            <p:nvPr/>
          </p:nvCxnSpPr>
          <p:spPr bwMode="gray">
            <a:xfrm>
              <a:off x="3843681" y="4335527"/>
              <a:ext cx="1797578" cy="4995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8703017-DAAA-4DEC-8BA1-6423619E7C24}"/>
                </a:ext>
              </a:extLst>
            </p:cNvPr>
            <p:cNvCxnSpPr>
              <a:cxnSpLocks/>
              <a:stCxn id="32" idx="2"/>
              <a:endCxn id="37" idx="8"/>
            </p:cNvCxnSpPr>
            <p:nvPr/>
          </p:nvCxnSpPr>
          <p:spPr bwMode="gray">
            <a:xfrm flipH="1">
              <a:off x="6550741" y="4335527"/>
              <a:ext cx="1857447" cy="4908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547B729-2836-4348-86B9-F5CC560BF8C4}"/>
                </a:ext>
              </a:extLst>
            </p:cNvPr>
            <p:cNvSpPr>
              <a:spLocks noChangeAspect="1"/>
            </p:cNvSpPr>
            <p:nvPr/>
          </p:nvSpPr>
          <p:spPr bwMode="gray">
            <a:xfrm>
              <a:off x="3764049" y="389585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43" name="Oval 41">
              <a:extLst>
                <a:ext uri="{FF2B5EF4-FFF2-40B4-BE49-F238E27FC236}">
                  <a16:creationId xmlns:a16="http://schemas.microsoft.com/office/drawing/2014/main" id="{DD313367-62D0-4C73-82F3-8FCF3E2FBAA3}"/>
                </a:ext>
              </a:extLst>
            </p:cNvPr>
            <p:cNvSpPr>
              <a:spLocks noChangeAspect="1"/>
            </p:cNvSpPr>
            <p:nvPr/>
          </p:nvSpPr>
          <p:spPr bwMode="gray">
            <a:xfrm>
              <a:off x="3973103" y="4088608"/>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44" name="Oval 41">
              <a:extLst>
                <a:ext uri="{FF2B5EF4-FFF2-40B4-BE49-F238E27FC236}">
                  <a16:creationId xmlns:a16="http://schemas.microsoft.com/office/drawing/2014/main" id="{0A3C8262-9AFC-46DC-BA2E-7E5A5ED92050}"/>
                </a:ext>
              </a:extLst>
            </p:cNvPr>
            <p:cNvSpPr>
              <a:spLocks noChangeAspect="1"/>
            </p:cNvSpPr>
            <p:nvPr/>
          </p:nvSpPr>
          <p:spPr bwMode="gray">
            <a:xfrm>
              <a:off x="3764049" y="4262579"/>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45" name="文本框 34">
              <a:extLst>
                <a:ext uri="{FF2B5EF4-FFF2-40B4-BE49-F238E27FC236}">
                  <a16:creationId xmlns:a16="http://schemas.microsoft.com/office/drawing/2014/main" id="{7E037CAD-C2D3-4B35-B27D-DF3EA6CA491A}"/>
                </a:ext>
              </a:extLst>
            </p:cNvPr>
            <p:cNvSpPr txBox="1"/>
            <p:nvPr/>
          </p:nvSpPr>
          <p:spPr bwMode="gray">
            <a:xfrm>
              <a:off x="3321657" y="3433793"/>
              <a:ext cx="873026"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34">
              <a:extLst>
                <a:ext uri="{FF2B5EF4-FFF2-40B4-BE49-F238E27FC236}">
                  <a16:creationId xmlns:a16="http://schemas.microsoft.com/office/drawing/2014/main" id="{77296920-072E-4E9F-B7D8-D80F0685B9D4}"/>
                </a:ext>
              </a:extLst>
            </p:cNvPr>
            <p:cNvSpPr txBox="1"/>
            <p:nvPr/>
          </p:nvSpPr>
          <p:spPr bwMode="gray">
            <a:xfrm>
              <a:off x="4338118" y="3720994"/>
              <a:ext cx="1458176" cy="461665"/>
            </a:xfrm>
            <a:prstGeom prst="rect">
              <a:avLst/>
            </a:prstGeom>
            <a:noFill/>
          </p:spPr>
          <p:txBody>
            <a:bodyPr wrap="square" rtlCol="0">
              <a:spAutoFit/>
            </a:bodyPr>
            <a:lstStyle/>
            <a:p>
              <a:pPr algn="ctr" fontAlgn="ctr"/>
              <a:r>
                <a:rPr lang="en-US" sz="1200" dirty="0">
                  <a:latin typeface="Huawei Sans" panose="020C0503030203020204" pitchFamily="34" charset="0"/>
                </a:rPr>
                <a:t>IF2 (standby, priority 10)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34">
              <a:extLst>
                <a:ext uri="{FF2B5EF4-FFF2-40B4-BE49-F238E27FC236}">
                  <a16:creationId xmlns:a16="http://schemas.microsoft.com/office/drawing/2014/main" id="{2E41425A-62FF-4BE9-9746-5C882F460F3E}"/>
                </a:ext>
              </a:extLst>
            </p:cNvPr>
            <p:cNvSpPr txBox="1"/>
            <p:nvPr/>
          </p:nvSpPr>
          <p:spPr bwMode="gray">
            <a:xfrm>
              <a:off x="3051268" y="4456676"/>
              <a:ext cx="1584821" cy="461665"/>
            </a:xfrm>
            <a:prstGeom prst="rect">
              <a:avLst/>
            </a:prstGeom>
            <a:noFill/>
          </p:spPr>
          <p:txBody>
            <a:bodyPr wrap="square" rtlCol="0">
              <a:spAutoFit/>
            </a:bodyPr>
            <a:lstStyle/>
            <a:p>
              <a:pPr algn="ctr" fontAlgn="ctr"/>
              <a:r>
                <a:rPr lang="en-US" sz="1200" dirty="0">
                  <a:latin typeface="Huawei Sans" panose="020C0503030203020204" pitchFamily="34" charset="0"/>
                </a:rPr>
                <a:t>IF3 (standby, priority 5)</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Shape 47">
              <a:extLst>
                <a:ext uri="{FF2B5EF4-FFF2-40B4-BE49-F238E27FC236}">
                  <a16:creationId xmlns:a16="http://schemas.microsoft.com/office/drawing/2014/main" id="{697B5C53-1DAC-4742-A280-9BCF60F6AFA0}"/>
                </a:ext>
              </a:extLst>
            </p:cNvPr>
            <p:cNvSpPr/>
            <p:nvPr/>
          </p:nvSpPr>
          <p:spPr bwMode="gray">
            <a:xfrm>
              <a:off x="3215680" y="3348088"/>
              <a:ext cx="6230526" cy="809657"/>
            </a:xfrm>
            <a:custGeom>
              <a:avLst/>
              <a:gdLst>
                <a:gd name="connsiteX0" fmla="*/ 1176 w 6230526"/>
                <a:gd name="connsiteY0" fmla="*/ 733457 h 809657"/>
                <a:gd name="connsiteX1" fmla="*/ 420276 w 6230526"/>
                <a:gd name="connsiteY1" fmla="*/ 638207 h 809657"/>
                <a:gd name="connsiteX2" fmla="*/ 2839626 w 6230526"/>
                <a:gd name="connsiteY2" fmla="*/ 32 h 809657"/>
                <a:gd name="connsiteX3" fmla="*/ 5306601 w 6230526"/>
                <a:gd name="connsiteY3" fmla="*/ 666782 h 809657"/>
                <a:gd name="connsiteX4" fmla="*/ 6230526 w 6230526"/>
                <a:gd name="connsiteY4" fmla="*/ 809657 h 80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0526" h="809657">
                  <a:moveTo>
                    <a:pt x="1176" y="733457"/>
                  </a:moveTo>
                  <a:cubicBezTo>
                    <a:pt x="-25812" y="746950"/>
                    <a:pt x="420276" y="638207"/>
                    <a:pt x="420276" y="638207"/>
                  </a:cubicBezTo>
                  <a:cubicBezTo>
                    <a:pt x="893351" y="515970"/>
                    <a:pt x="2025239" y="-4730"/>
                    <a:pt x="2839626" y="32"/>
                  </a:cubicBezTo>
                  <a:cubicBezTo>
                    <a:pt x="3654013" y="4794"/>
                    <a:pt x="4741451" y="531844"/>
                    <a:pt x="5306601" y="666782"/>
                  </a:cubicBezTo>
                  <a:cubicBezTo>
                    <a:pt x="5871751" y="801720"/>
                    <a:pt x="6051138" y="805688"/>
                    <a:pt x="6230526" y="809657"/>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grpSp>
      <p:grpSp>
        <p:nvGrpSpPr>
          <p:cNvPr id="51"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52"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53"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60521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0B6-4D0B-4873-A8FE-40BBB82B199A}"/>
              </a:ext>
            </a:extLst>
          </p:cNvPr>
          <p:cNvSpPr>
            <a:spLocks noGrp="1"/>
          </p:cNvSpPr>
          <p:nvPr>
            <p:ph type="title"/>
          </p:nvPr>
        </p:nvSpPr>
        <p:spPr bwMode="gray"/>
        <p:txBody>
          <a:bodyPr/>
          <a:lstStyle/>
          <a:p>
            <a:pPr fontAlgn="ctr"/>
            <a:r>
              <a:rPr lang="en-US" dirty="0">
                <a:latin typeface="Huawei Sans" panose="020C0503030203020204" pitchFamily="34" charset="0"/>
              </a:rPr>
              <a:t>Configuring Interface Backup</a:t>
            </a:r>
          </a:p>
        </p:txBody>
      </p:sp>
      <p:pic>
        <p:nvPicPr>
          <p:cNvPr id="5" name="Picture 12" descr="E:\2016.01\1.12 扁平化图标\蓝色\AR-蓝色最新-40.png">
            <a:extLst>
              <a:ext uri="{FF2B5EF4-FFF2-40B4-BE49-F238E27FC236}">
                <a16:creationId xmlns:a16="http://schemas.microsoft.com/office/drawing/2014/main" id="{55ADA1FF-58C9-4F41-9103-1E67DBB71359}"/>
              </a:ext>
            </a:extLst>
          </p:cNvPr>
          <p:cNvPicPr>
            <a:picLocks noChangeAspect="1" noChangeArrowheads="1"/>
          </p:cNvPicPr>
          <p:nvPr/>
        </p:nvPicPr>
        <p:blipFill>
          <a:blip r:embed="rId3" cstate="print"/>
          <a:srcRect/>
          <a:stretch>
            <a:fillRect/>
          </a:stretch>
        </p:blipFill>
        <p:spPr bwMode="gray">
          <a:xfrm>
            <a:off x="1270085" y="2120267"/>
            <a:ext cx="440049" cy="360040"/>
          </a:xfrm>
          <a:prstGeom prst="rect">
            <a:avLst/>
          </a:prstGeom>
          <a:noFill/>
        </p:spPr>
      </p:pic>
      <p:sp>
        <p:nvSpPr>
          <p:cNvPr id="7" name="Freeform 159">
            <a:extLst>
              <a:ext uri="{FF2B5EF4-FFF2-40B4-BE49-F238E27FC236}">
                <a16:creationId xmlns:a16="http://schemas.microsoft.com/office/drawing/2014/main" id="{66B1B283-EC1D-46E6-973C-4A7D8DB2D489}"/>
              </a:ext>
            </a:extLst>
          </p:cNvPr>
          <p:cNvSpPr/>
          <p:nvPr/>
        </p:nvSpPr>
        <p:spPr bwMode="gray">
          <a:xfrm flipH="1">
            <a:off x="3287688" y="13311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E3932FFB-2876-4305-88DF-AF5170752CFE}"/>
              </a:ext>
            </a:extLst>
          </p:cNvPr>
          <p:cNvCxnSpPr>
            <a:cxnSpLocks/>
            <a:stCxn id="5" idx="0"/>
            <a:endCxn id="7" idx="21"/>
          </p:cNvCxnSpPr>
          <p:nvPr/>
        </p:nvCxnSpPr>
        <p:spPr bwMode="gray">
          <a:xfrm flipV="1">
            <a:off x="1490110" y="1664450"/>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Freeform 159">
            <a:extLst>
              <a:ext uri="{FF2B5EF4-FFF2-40B4-BE49-F238E27FC236}">
                <a16:creationId xmlns:a16="http://schemas.microsoft.com/office/drawing/2014/main" id="{6917CB21-E9E9-4DE3-BA67-1A2E195521D3}"/>
              </a:ext>
            </a:extLst>
          </p:cNvPr>
          <p:cNvSpPr/>
          <p:nvPr/>
        </p:nvSpPr>
        <p:spPr bwMode="gray">
          <a:xfrm flipH="1">
            <a:off x="3287688" y="19888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2" name="Straight Connector 11">
            <a:extLst>
              <a:ext uri="{FF2B5EF4-FFF2-40B4-BE49-F238E27FC236}">
                <a16:creationId xmlns:a16="http://schemas.microsoft.com/office/drawing/2014/main" id="{92EE661A-5468-43ED-B050-F76B03A037CA}"/>
              </a:ext>
            </a:extLst>
          </p:cNvPr>
          <p:cNvCxnSpPr>
            <a:cxnSpLocks/>
            <a:stCxn id="5" idx="3"/>
            <a:endCxn id="10" idx="21"/>
          </p:cNvCxnSpPr>
          <p:nvPr/>
        </p:nvCxnSpPr>
        <p:spPr bwMode="gray">
          <a:xfrm>
            <a:off x="1710134" y="2300287"/>
            <a:ext cx="1577554" cy="218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Oval 41">
            <a:extLst>
              <a:ext uri="{FF2B5EF4-FFF2-40B4-BE49-F238E27FC236}">
                <a16:creationId xmlns:a16="http://schemas.microsoft.com/office/drawing/2014/main" id="{CF98FA57-7D1D-4834-8DA4-78A908839894}"/>
              </a:ext>
            </a:extLst>
          </p:cNvPr>
          <p:cNvSpPr>
            <a:spLocks noChangeAspect="1"/>
          </p:cNvSpPr>
          <p:nvPr/>
        </p:nvSpPr>
        <p:spPr bwMode="gray">
          <a:xfrm>
            <a:off x="1410478" y="204063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7" name="Oval 41">
            <a:extLst>
              <a:ext uri="{FF2B5EF4-FFF2-40B4-BE49-F238E27FC236}">
                <a16:creationId xmlns:a16="http://schemas.microsoft.com/office/drawing/2014/main" id="{BF8CE263-F555-4060-87D7-4FC3CCD67C3C}"/>
              </a:ext>
            </a:extLst>
          </p:cNvPr>
          <p:cNvSpPr>
            <a:spLocks noChangeAspect="1"/>
          </p:cNvSpPr>
          <p:nvPr/>
        </p:nvSpPr>
        <p:spPr bwMode="gray">
          <a:xfrm>
            <a:off x="1619532" y="2233388"/>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9" name="文本框 34">
            <a:extLst>
              <a:ext uri="{FF2B5EF4-FFF2-40B4-BE49-F238E27FC236}">
                <a16:creationId xmlns:a16="http://schemas.microsoft.com/office/drawing/2014/main" id="{D87F4C7F-8D95-4946-A541-99C7D558CF23}"/>
              </a:ext>
            </a:extLst>
          </p:cNvPr>
          <p:cNvSpPr txBox="1"/>
          <p:nvPr/>
        </p:nvSpPr>
        <p:spPr bwMode="gray">
          <a:xfrm>
            <a:off x="1123056" y="1617072"/>
            <a:ext cx="734107"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34">
            <a:extLst>
              <a:ext uri="{FF2B5EF4-FFF2-40B4-BE49-F238E27FC236}">
                <a16:creationId xmlns:a16="http://schemas.microsoft.com/office/drawing/2014/main" id="{E4554910-031C-4648-9753-3F2F32188CA3}"/>
              </a:ext>
            </a:extLst>
          </p:cNvPr>
          <p:cNvSpPr txBox="1"/>
          <p:nvPr/>
        </p:nvSpPr>
        <p:spPr bwMode="gray">
          <a:xfrm>
            <a:off x="2152452" y="1868125"/>
            <a:ext cx="1203384" cy="461665"/>
          </a:xfrm>
          <a:prstGeom prst="rect">
            <a:avLst/>
          </a:prstGeom>
          <a:noFill/>
        </p:spPr>
        <p:txBody>
          <a:bodyPr wrap="square" rtlCol="0">
            <a:spAutoFit/>
          </a:bodyPr>
          <a:lstStyle/>
          <a:p>
            <a:pPr algn="ctr" fontAlgn="ctr"/>
            <a:r>
              <a:rPr lang="en-US" sz="1200" dirty="0">
                <a:latin typeface="Huawei Sans" panose="020C0503030203020204" pitchFamily="34" charset="0"/>
              </a:rPr>
              <a:t>IF2 (standby, priority 10)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 Placeholder 2">
            <a:extLst>
              <a:ext uri="{FF2B5EF4-FFF2-40B4-BE49-F238E27FC236}">
                <a16:creationId xmlns:a16="http://schemas.microsoft.com/office/drawing/2014/main" id="{B500422C-BB41-43A2-B914-DE8993FE85D6}"/>
              </a:ext>
            </a:extLst>
          </p:cNvPr>
          <p:cNvSpPr txBox="1">
            <a:spLocks/>
          </p:cNvSpPr>
          <p:nvPr/>
        </p:nvSpPr>
        <p:spPr bwMode="gray">
          <a:xfrm>
            <a:off x="447500" y="2707550"/>
            <a:ext cx="5308407" cy="3674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Ensure the network connectivity of the primary and backup links.</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standby interfaces and their priorities.</a:t>
            </a:r>
            <a:endParaRPr lang="en-US" altLang="zh-CN" sz="1400" dirty="0">
              <a:latin typeface="Huawei Sans" panose="020C0503030203020204" pitchFamily="34" charset="0"/>
            </a:endParaRPr>
          </a:p>
        </p:txBody>
      </p:sp>
      <p:sp>
        <p:nvSpPr>
          <p:cNvPr id="27" name="文本框 30">
            <a:extLst>
              <a:ext uri="{FF2B5EF4-FFF2-40B4-BE49-F238E27FC236}">
                <a16:creationId xmlns:a16="http://schemas.microsoft.com/office/drawing/2014/main" id="{3ED3981B-B82C-40C6-8A28-CB62C51A8FF4}"/>
              </a:ext>
            </a:extLst>
          </p:cNvPr>
          <p:cNvSpPr txBox="1"/>
          <p:nvPr/>
        </p:nvSpPr>
        <p:spPr bwMode="gray">
          <a:xfrm>
            <a:off x="6103143" y="1718693"/>
            <a:ext cx="5609432" cy="2677656"/>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active interface view.</a:t>
            </a:r>
          </a:p>
          <a:p>
            <a:pPr fontAlgn="ctr">
              <a:lnSpc>
                <a:spcPct val="100000"/>
              </a:lnSpc>
            </a:pPr>
            <a:r>
              <a:rPr lang="en-US" b="1" dirty="0">
                <a:solidFill>
                  <a:schemeClr val="tx1"/>
                </a:solidFill>
                <a:latin typeface="Huawei Sans" panose="020C0503030203020204" pitchFamily="34" charset="0"/>
              </a:rPr>
              <a:t>      standby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[Priority]        //Configure a standby interface for the active interface. If multiple standby interfaces are required, you need to run this command multiple times.</a:t>
            </a:r>
          </a:p>
          <a:p>
            <a:pPr fontAlgn="ctr">
              <a:lnSpc>
                <a:spcPct val="100000"/>
              </a:lnSpc>
            </a:pPr>
            <a:r>
              <a:rPr lang="en-US" b="1" dirty="0">
                <a:solidFill>
                  <a:schemeClr val="tx1"/>
                </a:solidFill>
                <a:latin typeface="Huawei Sans" panose="020C0503030203020204" pitchFamily="34" charset="0"/>
              </a:rPr>
              <a:t>      standby time delay </a:t>
            </a:r>
            <a:r>
              <a:rPr lang="en-US" dirty="0">
                <a:solidFill>
                  <a:schemeClr val="tx1"/>
                </a:solidFill>
                <a:latin typeface="Huawei Sans" panose="020C0503030203020204" pitchFamily="34" charset="0"/>
              </a:rPr>
              <a:t>[enable-delay] [disable-delay]      //Configure the interface switching delay. enable-delay specifies the delay in a switchover from the active interface to the standby interface. disable-delay specifies the delay in a switchback from the standby interface to the active interface.</a:t>
            </a:r>
          </a:p>
        </p:txBody>
      </p:sp>
      <p:sp>
        <p:nvSpPr>
          <p:cNvPr id="21" name="Text Placeholder 2">
            <a:extLst>
              <a:ext uri="{FF2B5EF4-FFF2-40B4-BE49-F238E27FC236}">
                <a16:creationId xmlns:a16="http://schemas.microsoft.com/office/drawing/2014/main" id="{979F3AD8-EEB6-4831-9DC2-22A47062C70B}"/>
              </a:ext>
            </a:extLst>
          </p:cNvPr>
          <p:cNvSpPr txBox="1">
            <a:spLocks/>
          </p:cNvSpPr>
          <p:nvPr/>
        </p:nvSpPr>
        <p:spPr bwMode="gray">
          <a:xfrm>
            <a:off x="6010275" y="1208867"/>
            <a:ext cx="5627683" cy="47218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800" dirty="0">
                <a:latin typeface="Huawei Sans" panose="020C0503030203020204" pitchFamily="34" charset="0"/>
              </a:rPr>
              <a:t>Configure interface backup:</a:t>
            </a:r>
          </a:p>
        </p:txBody>
      </p:sp>
      <p:grpSp>
        <p:nvGrpSpPr>
          <p:cNvPr id="25"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31"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32"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576443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0B6-4D0B-4873-A8FE-40BBB82B199A}"/>
              </a:ext>
            </a:extLst>
          </p:cNvPr>
          <p:cNvSpPr>
            <a:spLocks noGrp="1"/>
          </p:cNvSpPr>
          <p:nvPr>
            <p:ph type="title"/>
          </p:nvPr>
        </p:nvSpPr>
        <p:spPr bwMode="gray"/>
        <p:txBody>
          <a:bodyPr/>
          <a:lstStyle/>
          <a:p>
            <a:pPr fontAlgn="ctr"/>
            <a:r>
              <a:rPr lang="en-US" dirty="0">
                <a:latin typeface="Huawei Sans" panose="020C0503030203020204" pitchFamily="34" charset="0"/>
              </a:rPr>
              <a:t>Configuring Interface Backup Association</a:t>
            </a:r>
          </a:p>
        </p:txBody>
      </p:sp>
      <p:sp>
        <p:nvSpPr>
          <p:cNvPr id="3" name="Text Placeholder 2">
            <a:extLst>
              <a:ext uri="{FF2B5EF4-FFF2-40B4-BE49-F238E27FC236}">
                <a16:creationId xmlns:a16="http://schemas.microsoft.com/office/drawing/2014/main" id="{47A34C34-2E36-4309-980D-9B57F2115977}"/>
              </a:ext>
            </a:extLst>
          </p:cNvPr>
          <p:cNvSpPr>
            <a:spLocks noGrp="1"/>
          </p:cNvSpPr>
          <p:nvPr>
            <p:ph type="body" sz="quarter" idx="10"/>
          </p:nvPr>
        </p:nvSpPr>
        <p:spPr bwMode="gray">
          <a:xfrm>
            <a:off x="6014386" y="1052514"/>
            <a:ext cx="5734701" cy="4875042"/>
          </a:xfrm>
        </p:spPr>
        <p:txBody>
          <a:bodyPr/>
          <a:lstStyle/>
          <a:p>
            <a:pPr algn="l"/>
            <a:r>
              <a:rPr lang="en-US" sz="1600" dirty="0">
                <a:latin typeface="Huawei Sans" panose="020C0503030203020204" pitchFamily="34" charset="0"/>
              </a:rPr>
              <a:t>Associate interface backup with NQA:</a:t>
            </a:r>
            <a:endParaRPr lang="en-US" altLang="zh-CN" sz="1600" dirty="0">
              <a:latin typeface="Huawei Sans" panose="020C0503030203020204" pitchFamily="34" charset="0"/>
            </a:endParaRPr>
          </a:p>
          <a:p>
            <a:pPr marL="0" indent="0" algn="l">
              <a:buNone/>
            </a:pPr>
            <a:endParaRPr lang="en-US" sz="1600" dirty="0">
              <a:latin typeface="Huawei Sans" panose="020C0503030203020204" pitchFamily="34" charset="0"/>
            </a:endParaRPr>
          </a:p>
        </p:txBody>
      </p:sp>
      <p:grpSp>
        <p:nvGrpSpPr>
          <p:cNvPr id="4" name="组合 3"/>
          <p:cNvGrpSpPr/>
          <p:nvPr/>
        </p:nvGrpSpPr>
        <p:grpSpPr bwMode="gray">
          <a:xfrm>
            <a:off x="1152406" y="1254938"/>
            <a:ext cx="3044764" cy="1149167"/>
            <a:chOff x="1152406" y="1331140"/>
            <a:chExt cx="3044764" cy="1149167"/>
          </a:xfrm>
        </p:grpSpPr>
        <p:pic>
          <p:nvPicPr>
            <p:cNvPr id="5" name="Picture 12" descr="E:\2016.01\1.12 扁平化图标\蓝色\AR-蓝色最新-40.png">
              <a:extLst>
                <a:ext uri="{FF2B5EF4-FFF2-40B4-BE49-F238E27FC236}">
                  <a16:creationId xmlns:a16="http://schemas.microsoft.com/office/drawing/2014/main" id="{55ADA1FF-58C9-4F41-9103-1E67DBB71359}"/>
                </a:ext>
              </a:extLst>
            </p:cNvPr>
            <p:cNvPicPr>
              <a:picLocks noChangeAspect="1" noChangeArrowheads="1"/>
            </p:cNvPicPr>
            <p:nvPr/>
          </p:nvPicPr>
          <p:blipFill>
            <a:blip r:embed="rId3" cstate="print"/>
            <a:srcRect/>
            <a:stretch>
              <a:fillRect/>
            </a:stretch>
          </p:blipFill>
          <p:spPr bwMode="gray">
            <a:xfrm>
              <a:off x="1270085" y="2120267"/>
              <a:ext cx="440049" cy="360040"/>
            </a:xfrm>
            <a:prstGeom prst="rect">
              <a:avLst/>
            </a:prstGeom>
            <a:noFill/>
          </p:spPr>
        </p:pic>
        <p:sp>
          <p:nvSpPr>
            <p:cNvPr id="7" name="Freeform 159">
              <a:extLst>
                <a:ext uri="{FF2B5EF4-FFF2-40B4-BE49-F238E27FC236}">
                  <a16:creationId xmlns:a16="http://schemas.microsoft.com/office/drawing/2014/main" id="{66B1B283-EC1D-46E6-973C-4A7D8DB2D489}"/>
                </a:ext>
              </a:extLst>
            </p:cNvPr>
            <p:cNvSpPr/>
            <p:nvPr/>
          </p:nvSpPr>
          <p:spPr bwMode="gray">
            <a:xfrm flipH="1">
              <a:off x="3287688" y="13311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E3932FFB-2876-4305-88DF-AF5170752CFE}"/>
                </a:ext>
              </a:extLst>
            </p:cNvPr>
            <p:cNvCxnSpPr>
              <a:cxnSpLocks/>
              <a:stCxn id="5" idx="0"/>
              <a:endCxn id="7" idx="21"/>
            </p:cNvCxnSpPr>
            <p:nvPr/>
          </p:nvCxnSpPr>
          <p:spPr bwMode="gray">
            <a:xfrm flipV="1">
              <a:off x="1490110" y="1664450"/>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Freeform 159">
              <a:extLst>
                <a:ext uri="{FF2B5EF4-FFF2-40B4-BE49-F238E27FC236}">
                  <a16:creationId xmlns:a16="http://schemas.microsoft.com/office/drawing/2014/main" id="{6917CB21-E9E9-4DE3-BA67-1A2E195521D3}"/>
                </a:ext>
              </a:extLst>
            </p:cNvPr>
            <p:cNvSpPr/>
            <p:nvPr/>
          </p:nvSpPr>
          <p:spPr bwMode="gray">
            <a:xfrm flipH="1">
              <a:off x="3287688" y="19888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2" name="Straight Connector 11">
              <a:extLst>
                <a:ext uri="{FF2B5EF4-FFF2-40B4-BE49-F238E27FC236}">
                  <a16:creationId xmlns:a16="http://schemas.microsoft.com/office/drawing/2014/main" id="{92EE661A-5468-43ED-B050-F76B03A037CA}"/>
                </a:ext>
              </a:extLst>
            </p:cNvPr>
            <p:cNvCxnSpPr>
              <a:cxnSpLocks/>
              <a:stCxn id="5" idx="3"/>
              <a:endCxn id="10" idx="21"/>
            </p:cNvCxnSpPr>
            <p:nvPr/>
          </p:nvCxnSpPr>
          <p:spPr bwMode="gray">
            <a:xfrm>
              <a:off x="1710134" y="2300287"/>
              <a:ext cx="1577554" cy="218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Oval 41">
              <a:extLst>
                <a:ext uri="{FF2B5EF4-FFF2-40B4-BE49-F238E27FC236}">
                  <a16:creationId xmlns:a16="http://schemas.microsoft.com/office/drawing/2014/main" id="{CF98FA57-7D1D-4834-8DA4-78A908839894}"/>
                </a:ext>
              </a:extLst>
            </p:cNvPr>
            <p:cNvSpPr>
              <a:spLocks noChangeAspect="1"/>
            </p:cNvSpPr>
            <p:nvPr/>
          </p:nvSpPr>
          <p:spPr bwMode="gray">
            <a:xfrm>
              <a:off x="1410478" y="204063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7" name="Oval 41">
              <a:extLst>
                <a:ext uri="{FF2B5EF4-FFF2-40B4-BE49-F238E27FC236}">
                  <a16:creationId xmlns:a16="http://schemas.microsoft.com/office/drawing/2014/main" id="{BF8CE263-F555-4060-87D7-4FC3CCD67C3C}"/>
                </a:ext>
              </a:extLst>
            </p:cNvPr>
            <p:cNvSpPr>
              <a:spLocks noChangeAspect="1"/>
            </p:cNvSpPr>
            <p:nvPr/>
          </p:nvSpPr>
          <p:spPr bwMode="gray">
            <a:xfrm>
              <a:off x="1619532" y="2233388"/>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9" name="文本框 34">
              <a:extLst>
                <a:ext uri="{FF2B5EF4-FFF2-40B4-BE49-F238E27FC236}">
                  <a16:creationId xmlns:a16="http://schemas.microsoft.com/office/drawing/2014/main" id="{D87F4C7F-8D95-4946-A541-99C7D558CF23}"/>
                </a:ext>
              </a:extLst>
            </p:cNvPr>
            <p:cNvSpPr txBox="1"/>
            <p:nvPr/>
          </p:nvSpPr>
          <p:spPr bwMode="gray">
            <a:xfrm>
              <a:off x="1152406" y="1625152"/>
              <a:ext cx="734107"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34">
              <a:extLst>
                <a:ext uri="{FF2B5EF4-FFF2-40B4-BE49-F238E27FC236}">
                  <a16:creationId xmlns:a16="http://schemas.microsoft.com/office/drawing/2014/main" id="{E4554910-031C-4648-9753-3F2F32188CA3}"/>
                </a:ext>
              </a:extLst>
            </p:cNvPr>
            <p:cNvSpPr txBox="1"/>
            <p:nvPr/>
          </p:nvSpPr>
          <p:spPr bwMode="gray">
            <a:xfrm>
              <a:off x="2036668" y="1867299"/>
              <a:ext cx="1319168" cy="461665"/>
            </a:xfrm>
            <a:prstGeom prst="rect">
              <a:avLst/>
            </a:prstGeom>
            <a:noFill/>
          </p:spPr>
          <p:txBody>
            <a:bodyPr wrap="square" rtlCol="0">
              <a:spAutoFit/>
            </a:bodyPr>
            <a:lstStyle/>
            <a:p>
              <a:pPr algn="ctr" fontAlgn="ctr"/>
              <a:r>
                <a:rPr lang="en-US" sz="1200" dirty="0">
                  <a:latin typeface="Huawei Sans" panose="020C0503030203020204" pitchFamily="34" charset="0"/>
                </a:rPr>
                <a:t>IF2 (standby, priority 10)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6" name="Text Placeholder 2">
            <a:extLst>
              <a:ext uri="{FF2B5EF4-FFF2-40B4-BE49-F238E27FC236}">
                <a16:creationId xmlns:a16="http://schemas.microsoft.com/office/drawing/2014/main" id="{B500422C-BB41-43A2-B914-DE8993FE85D6}"/>
              </a:ext>
            </a:extLst>
          </p:cNvPr>
          <p:cNvSpPr txBox="1">
            <a:spLocks/>
          </p:cNvSpPr>
          <p:nvPr/>
        </p:nvSpPr>
        <p:spPr bwMode="gray">
          <a:xfrm>
            <a:off x="447500" y="2707550"/>
            <a:ext cx="5419900" cy="3674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Interface backup can be associated with NQA, BFD, and routing tables to improve service transmission reliability.</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Enable the association function when configuring a standby interface on the active interface.</a:t>
            </a:r>
            <a:endParaRPr lang="en-US" altLang="zh-CN" sz="1400" dirty="0">
              <a:latin typeface="Huawei Sans" panose="020C0503030203020204" pitchFamily="34" charset="0"/>
            </a:endParaRPr>
          </a:p>
        </p:txBody>
      </p:sp>
      <p:sp>
        <p:nvSpPr>
          <p:cNvPr id="27" name="文本框 30">
            <a:extLst>
              <a:ext uri="{FF2B5EF4-FFF2-40B4-BE49-F238E27FC236}">
                <a16:creationId xmlns:a16="http://schemas.microsoft.com/office/drawing/2014/main" id="{3ED3981B-B82C-40C6-8A28-CB62C51A8FF4}"/>
              </a:ext>
            </a:extLst>
          </p:cNvPr>
          <p:cNvSpPr txBox="1"/>
          <p:nvPr/>
        </p:nvSpPr>
        <p:spPr bwMode="gray">
          <a:xfrm>
            <a:off x="6113798" y="1540867"/>
            <a:ext cx="5598777" cy="1169551"/>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standby interface view.</a:t>
            </a:r>
          </a:p>
          <a:p>
            <a:pPr fontAlgn="ctr">
              <a:lnSpc>
                <a:spcPct val="100000"/>
              </a:lnSpc>
            </a:pPr>
            <a:r>
              <a:rPr lang="en-US" b="1" dirty="0">
                <a:solidFill>
                  <a:schemeClr val="tx1"/>
                </a:solidFill>
                <a:latin typeface="Huawei Sans" panose="020C0503030203020204" pitchFamily="34" charset="0"/>
              </a:rPr>
              <a:t>      standby track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[admin-name]</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[test-name]        //Associate interface backup with NQA.</a:t>
            </a:r>
            <a:endParaRPr lang="en-US" altLang="zh-CN" dirty="0">
              <a:solidFill>
                <a:schemeClr val="tx1"/>
              </a:solidFill>
              <a:latin typeface="Huawei Sans" panose="020C0503030203020204" pitchFamily="34" charset="0"/>
            </a:endParaRPr>
          </a:p>
        </p:txBody>
      </p:sp>
      <p:sp>
        <p:nvSpPr>
          <p:cNvPr id="15" name="文本框 30">
            <a:extLst>
              <a:ext uri="{FF2B5EF4-FFF2-40B4-BE49-F238E27FC236}">
                <a16:creationId xmlns:a16="http://schemas.microsoft.com/office/drawing/2014/main" id="{984C4C4A-5E85-4BDE-B5DA-A5012E39FB7A}"/>
              </a:ext>
            </a:extLst>
          </p:cNvPr>
          <p:cNvSpPr txBox="1"/>
          <p:nvPr/>
        </p:nvSpPr>
        <p:spPr bwMode="gray">
          <a:xfrm>
            <a:off x="6113798" y="3282895"/>
            <a:ext cx="5598777" cy="1169551"/>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a:t>
            </a:r>
            <a:r>
              <a:rPr lang="en-US" altLang="zh-CN" dirty="0">
                <a:solidFill>
                  <a:schemeClr val="tx1"/>
                </a:solidFill>
                <a:latin typeface="Huawei Sans" panose="020C0503030203020204" pitchFamily="34" charset="0"/>
              </a:rPr>
              <a:t>standby</a:t>
            </a:r>
            <a:r>
              <a:rPr lang="en-US" dirty="0">
                <a:solidFill>
                  <a:schemeClr val="tx1"/>
                </a:solidFill>
                <a:latin typeface="Huawei Sans" panose="020C0503030203020204" pitchFamily="34" charset="0"/>
              </a:rPr>
              <a:t> interface view.</a:t>
            </a:r>
          </a:p>
          <a:p>
            <a:pPr fontAlgn="ctr">
              <a:lnSpc>
                <a:spcPct val="100000"/>
              </a:lnSpc>
            </a:pPr>
            <a:r>
              <a:rPr lang="en-US" b="1" dirty="0">
                <a:solidFill>
                  <a:schemeClr val="tx1"/>
                </a:solidFill>
                <a:latin typeface="Huawei Sans" panose="020C0503030203020204" pitchFamily="34" charset="0"/>
              </a:rPr>
              <a:t>      standby track </a:t>
            </a:r>
            <a:r>
              <a:rPr lang="en-US" b="1" dirty="0" err="1">
                <a:solidFill>
                  <a:schemeClr val="tx1"/>
                </a:solidFill>
                <a:latin typeface="Huawei Sans" panose="020C0503030203020204" pitchFamily="34" charset="0"/>
              </a:rPr>
              <a:t>bfd</a:t>
            </a:r>
            <a:r>
              <a:rPr lang="en-US" b="1" dirty="0">
                <a:solidFill>
                  <a:schemeClr val="tx1"/>
                </a:solidFill>
                <a:latin typeface="Huawei Sans" panose="020C0503030203020204" pitchFamily="34" charset="0"/>
              </a:rPr>
              <a:t>-session session-name </a:t>
            </a:r>
            <a:r>
              <a:rPr lang="en-US" dirty="0">
                <a:solidFill>
                  <a:schemeClr val="tx1"/>
                </a:solidFill>
                <a:latin typeface="Huawei Sans" panose="020C0503030203020204" pitchFamily="34" charset="0"/>
              </a:rPr>
              <a:t>[name]</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//Associate interface backup with BFD.</a:t>
            </a:r>
            <a:endParaRPr lang="en-US" altLang="zh-CN" dirty="0">
              <a:solidFill>
                <a:schemeClr val="tx1"/>
              </a:solidFill>
              <a:latin typeface="Huawei Sans" panose="020C0503030203020204" pitchFamily="34" charset="0"/>
            </a:endParaRPr>
          </a:p>
        </p:txBody>
      </p:sp>
      <p:sp>
        <p:nvSpPr>
          <p:cNvPr id="18" name="Text Placeholder 2">
            <a:extLst>
              <a:ext uri="{FF2B5EF4-FFF2-40B4-BE49-F238E27FC236}">
                <a16:creationId xmlns:a16="http://schemas.microsoft.com/office/drawing/2014/main" id="{D4C76DFB-F59F-46FD-BB7F-F021A75E1545}"/>
              </a:ext>
            </a:extLst>
          </p:cNvPr>
          <p:cNvSpPr txBox="1">
            <a:spLocks/>
          </p:cNvSpPr>
          <p:nvPr/>
        </p:nvSpPr>
        <p:spPr bwMode="gray">
          <a:xfrm>
            <a:off x="6014386" y="2801006"/>
            <a:ext cx="5648500" cy="39532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Associate interface backup with BFD:</a:t>
            </a:r>
            <a:endParaRPr lang="en-US" altLang="zh-CN" sz="1600" dirty="0">
              <a:latin typeface="Huawei Sans" panose="020C0503030203020204" pitchFamily="34" charset="0"/>
            </a:endParaRPr>
          </a:p>
          <a:p>
            <a:pPr marL="0" indent="0" algn="l" fontAlgn="ctr">
              <a:spcAft>
                <a:spcPts val="0"/>
              </a:spcAft>
              <a:buFont typeface="Arial" panose="020B0604020202020204" pitchFamily="34" charset="0"/>
              <a:buNone/>
            </a:pPr>
            <a:endParaRPr lang="en-US" sz="1600" dirty="0">
              <a:latin typeface="Huawei Sans" panose="020C0503030203020204" pitchFamily="34" charset="0"/>
            </a:endParaRPr>
          </a:p>
        </p:txBody>
      </p:sp>
      <p:sp>
        <p:nvSpPr>
          <p:cNvPr id="21" name="Text Placeholder 2">
            <a:extLst>
              <a:ext uri="{FF2B5EF4-FFF2-40B4-BE49-F238E27FC236}">
                <a16:creationId xmlns:a16="http://schemas.microsoft.com/office/drawing/2014/main" id="{7E8B0A13-4AA6-4817-B29D-62E94287E7A4}"/>
              </a:ext>
            </a:extLst>
          </p:cNvPr>
          <p:cNvSpPr txBox="1">
            <a:spLocks/>
          </p:cNvSpPr>
          <p:nvPr/>
        </p:nvSpPr>
        <p:spPr bwMode="gray">
          <a:xfrm>
            <a:off x="6014386" y="4501406"/>
            <a:ext cx="5648500" cy="9999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Associate interface backup with routing tables:</a:t>
            </a:r>
            <a:endParaRPr lang="en-US" altLang="zh-CN" sz="1600" dirty="0">
              <a:latin typeface="Huawei Sans" panose="020C0503030203020204" pitchFamily="34" charset="0"/>
            </a:endParaRPr>
          </a:p>
          <a:p>
            <a:pPr marL="0" indent="0" algn="l" fontAlgn="ctr">
              <a:spcAft>
                <a:spcPts val="0"/>
              </a:spcAft>
              <a:buFont typeface="Arial" panose="020B0604020202020204" pitchFamily="34" charset="0"/>
              <a:buNone/>
            </a:pPr>
            <a:endParaRPr lang="en-US" sz="1600" dirty="0">
              <a:latin typeface="Huawei Sans" panose="020C0503030203020204" pitchFamily="34" charset="0"/>
            </a:endParaRPr>
          </a:p>
        </p:txBody>
      </p:sp>
      <p:sp>
        <p:nvSpPr>
          <p:cNvPr id="22" name="文本框 30">
            <a:extLst>
              <a:ext uri="{FF2B5EF4-FFF2-40B4-BE49-F238E27FC236}">
                <a16:creationId xmlns:a16="http://schemas.microsoft.com/office/drawing/2014/main" id="{7C901FE9-D58A-4655-A4FC-516CF2E7A939}"/>
              </a:ext>
            </a:extLst>
          </p:cNvPr>
          <p:cNvSpPr txBox="1"/>
          <p:nvPr/>
        </p:nvSpPr>
        <p:spPr bwMode="gray">
          <a:xfrm>
            <a:off x="6113798" y="4978648"/>
            <a:ext cx="5598777" cy="1169551"/>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a:t>
            </a:r>
            <a:r>
              <a:rPr lang="en-US" altLang="zh-CN" dirty="0">
                <a:solidFill>
                  <a:schemeClr val="tx1"/>
                </a:solidFill>
                <a:latin typeface="Huawei Sans" panose="020C0503030203020204" pitchFamily="34" charset="0"/>
              </a:rPr>
              <a:t>standby</a:t>
            </a:r>
            <a:r>
              <a:rPr lang="en-US" dirty="0">
                <a:solidFill>
                  <a:schemeClr val="tx1"/>
                </a:solidFill>
                <a:latin typeface="Huawei Sans" panose="020C0503030203020204" pitchFamily="34" charset="0"/>
              </a:rPr>
              <a:t> interface view.</a:t>
            </a:r>
          </a:p>
          <a:p>
            <a:pPr fontAlgn="ctr">
              <a:lnSpc>
                <a:spcPct val="100000"/>
              </a:lnSpc>
            </a:pPr>
            <a:r>
              <a:rPr lang="en-US" b="1" dirty="0">
                <a:solidFill>
                  <a:schemeClr val="tx1"/>
                </a:solidFill>
                <a:latin typeface="Huawei Sans" panose="020C0503030203020204" pitchFamily="34" charset="0"/>
              </a:rPr>
              <a:t>      standby track </a:t>
            </a:r>
            <a:r>
              <a:rPr lang="en-US" b="1" dirty="0" err="1">
                <a:solidFill>
                  <a:schemeClr val="tx1"/>
                </a:solidFill>
                <a:latin typeface="Huawei Sans" panose="020C0503030203020204" pitchFamily="34" charset="0"/>
              </a:rPr>
              <a:t>ip</a:t>
            </a:r>
            <a:r>
              <a:rPr lang="en-US" b="1" dirty="0">
                <a:solidFill>
                  <a:schemeClr val="tx1"/>
                </a:solidFill>
                <a:latin typeface="Huawei Sans" panose="020C0503030203020204" pitchFamily="34" charset="0"/>
              </a:rPr>
              <a:t> route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[mask-length]        //Associate interface backup with routing tables.</a:t>
            </a:r>
            <a:endParaRPr lang="en-US" altLang="zh-CN" dirty="0">
              <a:solidFill>
                <a:schemeClr val="tx1"/>
              </a:solidFill>
              <a:latin typeface="Huawei Sans" panose="020C0503030203020204" pitchFamily="34" charset="0"/>
            </a:endParaRPr>
          </a:p>
        </p:txBody>
      </p:sp>
      <p:grpSp>
        <p:nvGrpSpPr>
          <p:cNvPr id="31"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32"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33"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676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0B6-4D0B-4873-A8FE-40BBB82B199A}"/>
              </a:ext>
            </a:extLst>
          </p:cNvPr>
          <p:cNvSpPr>
            <a:spLocks noGrp="1"/>
          </p:cNvSpPr>
          <p:nvPr>
            <p:ph type="title"/>
          </p:nvPr>
        </p:nvSpPr>
        <p:spPr bwMode="gray"/>
        <p:txBody>
          <a:bodyPr/>
          <a:lstStyle/>
          <a:p>
            <a:pPr fontAlgn="ctr"/>
            <a:r>
              <a:rPr lang="en-US" dirty="0">
                <a:latin typeface="Huawei Sans" panose="020C0503030203020204" pitchFamily="34" charset="0"/>
              </a:rPr>
              <a:t>Configuring Interface Backup in Load Balancing Mode</a:t>
            </a:r>
          </a:p>
        </p:txBody>
      </p:sp>
      <p:sp>
        <p:nvSpPr>
          <p:cNvPr id="21" name="Text Placeholder 2">
            <a:extLst>
              <a:ext uri="{FF2B5EF4-FFF2-40B4-BE49-F238E27FC236}">
                <a16:creationId xmlns:a16="http://schemas.microsoft.com/office/drawing/2014/main" id="{47A34C34-2E36-4309-980D-9B57F2115977}"/>
              </a:ext>
            </a:extLst>
          </p:cNvPr>
          <p:cNvSpPr>
            <a:spLocks noGrp="1"/>
          </p:cNvSpPr>
          <p:nvPr>
            <p:ph type="body" sz="quarter" idx="10"/>
          </p:nvPr>
        </p:nvSpPr>
        <p:spPr bwMode="gray">
          <a:xfrm>
            <a:off x="6007100" y="1052514"/>
            <a:ext cx="5761038" cy="4875042"/>
          </a:xfrm>
        </p:spPr>
        <p:txBody>
          <a:bodyPr/>
          <a:lstStyle/>
          <a:p>
            <a:pPr algn="l"/>
            <a:r>
              <a:rPr lang="en-US" sz="1600" dirty="0">
                <a:latin typeface="Huawei Sans" panose="020C0503030203020204" pitchFamily="34" charset="0"/>
              </a:rPr>
              <a:t>Configure interface backup in load balancing mode:</a:t>
            </a:r>
            <a:endParaRPr lang="en-US" altLang="zh-CN" sz="1600" dirty="0">
              <a:latin typeface="Huawei Sans" panose="020C0503030203020204" pitchFamily="34" charset="0"/>
            </a:endParaRPr>
          </a:p>
          <a:p>
            <a:pPr marL="0" indent="0" algn="l">
              <a:buNone/>
            </a:pPr>
            <a:endParaRPr lang="en-US" sz="1600" dirty="0">
              <a:latin typeface="Huawei Sans" panose="020C0503030203020204" pitchFamily="34" charset="0"/>
            </a:endParaRPr>
          </a:p>
        </p:txBody>
      </p:sp>
      <p:pic>
        <p:nvPicPr>
          <p:cNvPr id="5" name="Picture 12" descr="E:\2016.01\1.12 扁平化图标\蓝色\AR-蓝色最新-40.png">
            <a:extLst>
              <a:ext uri="{FF2B5EF4-FFF2-40B4-BE49-F238E27FC236}">
                <a16:creationId xmlns:a16="http://schemas.microsoft.com/office/drawing/2014/main" id="{55ADA1FF-58C9-4F41-9103-1E67DBB71359}"/>
              </a:ext>
            </a:extLst>
          </p:cNvPr>
          <p:cNvPicPr>
            <a:picLocks noChangeAspect="1" noChangeArrowheads="1"/>
          </p:cNvPicPr>
          <p:nvPr/>
        </p:nvPicPr>
        <p:blipFill>
          <a:blip r:embed="rId3" cstate="print"/>
          <a:srcRect/>
          <a:stretch>
            <a:fillRect/>
          </a:stretch>
        </p:blipFill>
        <p:spPr bwMode="gray">
          <a:xfrm>
            <a:off x="1270085" y="2120267"/>
            <a:ext cx="440049" cy="360040"/>
          </a:xfrm>
          <a:prstGeom prst="rect">
            <a:avLst/>
          </a:prstGeom>
          <a:noFill/>
        </p:spPr>
      </p:pic>
      <p:sp>
        <p:nvSpPr>
          <p:cNvPr id="7" name="Freeform 159">
            <a:extLst>
              <a:ext uri="{FF2B5EF4-FFF2-40B4-BE49-F238E27FC236}">
                <a16:creationId xmlns:a16="http://schemas.microsoft.com/office/drawing/2014/main" id="{66B1B283-EC1D-46E6-973C-4A7D8DB2D489}"/>
              </a:ext>
            </a:extLst>
          </p:cNvPr>
          <p:cNvSpPr/>
          <p:nvPr/>
        </p:nvSpPr>
        <p:spPr bwMode="gray">
          <a:xfrm flipH="1">
            <a:off x="3287688" y="13311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E3932FFB-2876-4305-88DF-AF5170752CFE}"/>
              </a:ext>
            </a:extLst>
          </p:cNvPr>
          <p:cNvCxnSpPr>
            <a:cxnSpLocks/>
            <a:stCxn id="5" idx="0"/>
            <a:endCxn id="7" idx="21"/>
          </p:cNvCxnSpPr>
          <p:nvPr/>
        </p:nvCxnSpPr>
        <p:spPr bwMode="gray">
          <a:xfrm flipV="1">
            <a:off x="1490110" y="1664450"/>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Freeform 159">
            <a:extLst>
              <a:ext uri="{FF2B5EF4-FFF2-40B4-BE49-F238E27FC236}">
                <a16:creationId xmlns:a16="http://schemas.microsoft.com/office/drawing/2014/main" id="{6917CB21-E9E9-4DE3-BA67-1A2E195521D3}"/>
              </a:ext>
            </a:extLst>
          </p:cNvPr>
          <p:cNvSpPr/>
          <p:nvPr/>
        </p:nvSpPr>
        <p:spPr bwMode="gray">
          <a:xfrm flipH="1">
            <a:off x="3287688" y="198884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2" name="Straight Connector 11">
            <a:extLst>
              <a:ext uri="{FF2B5EF4-FFF2-40B4-BE49-F238E27FC236}">
                <a16:creationId xmlns:a16="http://schemas.microsoft.com/office/drawing/2014/main" id="{92EE661A-5468-43ED-B050-F76B03A037CA}"/>
              </a:ext>
            </a:extLst>
          </p:cNvPr>
          <p:cNvCxnSpPr>
            <a:cxnSpLocks/>
            <a:stCxn id="5" idx="3"/>
            <a:endCxn id="10" idx="21"/>
          </p:cNvCxnSpPr>
          <p:nvPr/>
        </p:nvCxnSpPr>
        <p:spPr bwMode="gray">
          <a:xfrm>
            <a:off x="1710134" y="2300287"/>
            <a:ext cx="1577554" cy="218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Oval 41">
            <a:extLst>
              <a:ext uri="{FF2B5EF4-FFF2-40B4-BE49-F238E27FC236}">
                <a16:creationId xmlns:a16="http://schemas.microsoft.com/office/drawing/2014/main" id="{CF98FA57-7D1D-4834-8DA4-78A908839894}"/>
              </a:ext>
            </a:extLst>
          </p:cNvPr>
          <p:cNvSpPr>
            <a:spLocks noChangeAspect="1"/>
          </p:cNvSpPr>
          <p:nvPr/>
        </p:nvSpPr>
        <p:spPr bwMode="gray">
          <a:xfrm>
            <a:off x="1410478" y="204063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7" name="Oval 41">
            <a:extLst>
              <a:ext uri="{FF2B5EF4-FFF2-40B4-BE49-F238E27FC236}">
                <a16:creationId xmlns:a16="http://schemas.microsoft.com/office/drawing/2014/main" id="{BF8CE263-F555-4060-87D7-4FC3CCD67C3C}"/>
              </a:ext>
            </a:extLst>
          </p:cNvPr>
          <p:cNvSpPr>
            <a:spLocks noChangeAspect="1"/>
          </p:cNvSpPr>
          <p:nvPr/>
        </p:nvSpPr>
        <p:spPr bwMode="gray">
          <a:xfrm>
            <a:off x="1619532" y="2233388"/>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9" name="文本框 34">
            <a:extLst>
              <a:ext uri="{FF2B5EF4-FFF2-40B4-BE49-F238E27FC236}">
                <a16:creationId xmlns:a16="http://schemas.microsoft.com/office/drawing/2014/main" id="{D87F4C7F-8D95-4946-A541-99C7D558CF23}"/>
              </a:ext>
            </a:extLst>
          </p:cNvPr>
          <p:cNvSpPr txBox="1"/>
          <p:nvPr/>
        </p:nvSpPr>
        <p:spPr bwMode="gray">
          <a:xfrm>
            <a:off x="1142881" y="1597628"/>
            <a:ext cx="734107"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34">
            <a:extLst>
              <a:ext uri="{FF2B5EF4-FFF2-40B4-BE49-F238E27FC236}">
                <a16:creationId xmlns:a16="http://schemas.microsoft.com/office/drawing/2014/main" id="{E4554910-031C-4648-9753-3F2F32188CA3}"/>
              </a:ext>
            </a:extLst>
          </p:cNvPr>
          <p:cNvSpPr txBox="1"/>
          <p:nvPr/>
        </p:nvSpPr>
        <p:spPr bwMode="gray">
          <a:xfrm>
            <a:off x="1949882" y="1876640"/>
            <a:ext cx="1507966" cy="461665"/>
          </a:xfrm>
          <a:prstGeom prst="rect">
            <a:avLst/>
          </a:prstGeom>
          <a:noFill/>
        </p:spPr>
        <p:txBody>
          <a:bodyPr wrap="square" rtlCol="0">
            <a:spAutoFit/>
          </a:bodyPr>
          <a:lstStyle/>
          <a:p>
            <a:pPr algn="ctr" fontAlgn="ctr"/>
            <a:r>
              <a:rPr lang="en-US" sz="1200" dirty="0">
                <a:latin typeface="Huawei Sans" panose="020C0503030203020204" pitchFamily="34" charset="0"/>
              </a:rPr>
              <a:t>IF2 (standby, priority 10)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 Placeholder 2">
            <a:extLst>
              <a:ext uri="{FF2B5EF4-FFF2-40B4-BE49-F238E27FC236}">
                <a16:creationId xmlns:a16="http://schemas.microsoft.com/office/drawing/2014/main" id="{B500422C-BB41-43A2-B914-DE8993FE85D6}"/>
              </a:ext>
            </a:extLst>
          </p:cNvPr>
          <p:cNvSpPr txBox="1">
            <a:spLocks/>
          </p:cNvSpPr>
          <p:nvPr/>
        </p:nvSpPr>
        <p:spPr bwMode="gray">
          <a:xfrm>
            <a:off x="447500" y="2707550"/>
            <a:ext cx="5648500" cy="3674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Interface backup in load balancing mode enables multiple interfaces to transmit data at the same time.</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standby interfaces on the active interface.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Set the percentage threshold for load balancing.</a:t>
            </a:r>
            <a:endParaRPr lang="en-US" altLang="zh-CN" sz="1400" dirty="0">
              <a:latin typeface="Huawei Sans" panose="020C0503030203020204" pitchFamily="34" charset="0"/>
            </a:endParaRPr>
          </a:p>
        </p:txBody>
      </p:sp>
      <p:sp>
        <p:nvSpPr>
          <p:cNvPr id="28" name="文本框 30">
            <a:extLst>
              <a:ext uri="{FF2B5EF4-FFF2-40B4-BE49-F238E27FC236}">
                <a16:creationId xmlns:a16="http://schemas.microsoft.com/office/drawing/2014/main" id="{F7A126D6-B77A-49D2-A488-54225470E126}"/>
              </a:ext>
            </a:extLst>
          </p:cNvPr>
          <p:cNvSpPr txBox="1"/>
          <p:nvPr/>
        </p:nvSpPr>
        <p:spPr bwMode="gray">
          <a:xfrm>
            <a:off x="6096000" y="1622583"/>
            <a:ext cx="5616575" cy="2677656"/>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active interface view.</a:t>
            </a:r>
          </a:p>
          <a:p>
            <a:pPr fontAlgn="ctr">
              <a:lnSpc>
                <a:spcPct val="100000"/>
              </a:lnSpc>
            </a:pPr>
            <a:r>
              <a:rPr lang="en-US" b="1" dirty="0">
                <a:solidFill>
                  <a:schemeClr val="tx1"/>
                </a:solidFill>
                <a:latin typeface="Huawei Sans" panose="020C0503030203020204" pitchFamily="34" charset="0"/>
              </a:rPr>
              <a:t>      standby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[Priority]        //Configure a standby interface for the active interface. If multiple standby interfaces are required, you need to run this command multiple times.</a:t>
            </a:r>
          </a:p>
          <a:p>
            <a:pPr fontAlgn="ctr">
              <a:lnSpc>
                <a:spcPct val="100000"/>
              </a:lnSpc>
            </a:pPr>
            <a:r>
              <a:rPr lang="en-US" b="1" dirty="0">
                <a:solidFill>
                  <a:schemeClr val="tx1"/>
                </a:solidFill>
                <a:latin typeface="Huawei Sans" panose="020C0503030203020204" pitchFamily="34" charset="0"/>
              </a:rPr>
              <a:t>      standby threshold </a:t>
            </a:r>
            <a:r>
              <a:rPr lang="en-US" dirty="0">
                <a:solidFill>
                  <a:schemeClr val="tx1"/>
                </a:solidFill>
                <a:latin typeface="Huawei Sans" panose="020C0503030203020204" pitchFamily="34" charset="0"/>
              </a:rPr>
              <a:t>[enable-threshold] [disable-threshold]    //Configure the percentage threshold for load balancing. enable-threshold specifies the threshold for enabling a standby interface, and disable-threshold indicates the threshold for disabling the standby interface.</a:t>
            </a:r>
            <a:endParaRPr lang="en-US" altLang="zh-CN" dirty="0">
              <a:solidFill>
                <a:schemeClr val="tx1"/>
              </a:solidFill>
              <a:latin typeface="Huawei Sans" panose="020C0503030203020204" pitchFamily="34" charset="0"/>
            </a:endParaRPr>
          </a:p>
        </p:txBody>
      </p:sp>
      <p:grpSp>
        <p:nvGrpSpPr>
          <p:cNvPr id="29"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30"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b="1" dirty="0">
                  <a:solidFill>
                    <a:schemeClr val="bg1"/>
                  </a:solidFill>
                  <a:latin typeface="Huawei Sans" panose="020C0503030203020204" pitchFamily="34" charset="0"/>
                </a:rPr>
                <a:t>Interface Backup</a:t>
              </a:r>
            </a:p>
          </p:txBody>
        </p:sp>
        <p:sp>
          <p:nvSpPr>
            <p:cNvPr id="31"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IP Floating Route</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49232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B219-2560-46F3-864F-BEF9E0F66CA8}"/>
              </a:ext>
            </a:extLst>
          </p:cNvPr>
          <p:cNvSpPr>
            <a:spLocks noGrp="1"/>
          </p:cNvSpPr>
          <p:nvPr>
            <p:ph type="title"/>
          </p:nvPr>
        </p:nvSpPr>
        <p:spPr bwMode="gray"/>
        <p:txBody>
          <a:bodyPr/>
          <a:lstStyle/>
          <a:p>
            <a:pPr fontAlgn="ctr"/>
            <a:r>
              <a:rPr lang="en-US" dirty="0">
                <a:latin typeface="Huawei Sans" panose="020C0503030203020204" pitchFamily="34" charset="0"/>
              </a:rPr>
              <a:t>IP Floating Route</a:t>
            </a:r>
          </a:p>
        </p:txBody>
      </p:sp>
      <p:sp>
        <p:nvSpPr>
          <p:cNvPr id="3" name="Text Placeholder 2">
            <a:extLst>
              <a:ext uri="{FF2B5EF4-FFF2-40B4-BE49-F238E27FC236}">
                <a16:creationId xmlns:a16="http://schemas.microsoft.com/office/drawing/2014/main" id="{9FDDAE75-A3E0-4CF9-B6D7-F6A1C17191BE}"/>
              </a:ext>
            </a:extLst>
          </p:cNvPr>
          <p:cNvSpPr>
            <a:spLocks noGrp="1"/>
          </p:cNvSpPr>
          <p:nvPr>
            <p:ph type="body" sz="quarter" idx="10"/>
          </p:nvPr>
        </p:nvSpPr>
        <p:spPr bwMode="gray"/>
        <p:txBody>
          <a:bodyPr/>
          <a:lstStyle/>
          <a:p>
            <a:pPr algn="l"/>
            <a:r>
              <a:rPr lang="en-US" sz="1600" dirty="0">
                <a:latin typeface="Huawei Sans" panose="020C0503030203020204" pitchFamily="34" charset="0"/>
              </a:rPr>
              <a:t>An IP floating route is a static route. It provides a backup route when the primary route fails. A floating route is installed in the IP routing table only when the next hop of the primary route is unreachable.</a:t>
            </a:r>
            <a:endParaRPr lang="en-US" altLang="zh-CN" sz="1600" dirty="0">
              <a:latin typeface="Huawei Sans" panose="020C0503030203020204" pitchFamily="34" charset="0"/>
            </a:endParaRPr>
          </a:p>
          <a:p>
            <a:pPr algn="l"/>
            <a:r>
              <a:rPr lang="en-US" sz="1600" dirty="0">
                <a:latin typeface="Huawei Sans" panose="020C0503030203020204" pitchFamily="34" charset="0"/>
              </a:rPr>
              <a:t>The IP floating route is implemented based on the Pre value in the IP routing table. In most cases, the Pre value of the backup route is set to be greater than that of the primary route.</a:t>
            </a:r>
            <a:endParaRPr lang="en-US" altLang="zh-CN" sz="1600" dirty="0">
              <a:latin typeface="Huawei Sans" panose="020C0503030203020204" pitchFamily="34" charset="0"/>
            </a:endParaRPr>
          </a:p>
          <a:p>
            <a:pPr algn="l"/>
            <a:r>
              <a:rPr lang="en-US" sz="1600" dirty="0">
                <a:latin typeface="Huawei Sans" panose="020C0503030203020204" pitchFamily="34" charset="0"/>
              </a:rPr>
              <a:t>The active/standby switchover of IP floating routes is typically performed based on the interface status. Therefore, to detect the status of the entire path, NQA or BFD on the live network is often associated with IP floating routes. If NQA or BFD sessions fail, the primary route is considered ineffective.</a:t>
            </a:r>
          </a:p>
          <a:p>
            <a:pPr algn="l"/>
            <a:endParaRPr lang="en-US" sz="2000" dirty="0">
              <a:latin typeface="Huawei Sans" panose="020C0503030203020204" pitchFamily="34" charset="0"/>
            </a:endParaRPr>
          </a:p>
        </p:txBody>
      </p:sp>
      <p:pic>
        <p:nvPicPr>
          <p:cNvPr id="5" name="Picture 12" descr="E:\2016.01\1.12 扁平化图标\蓝色\AR-蓝色最新-40.png">
            <a:extLst>
              <a:ext uri="{FF2B5EF4-FFF2-40B4-BE49-F238E27FC236}">
                <a16:creationId xmlns:a16="http://schemas.microsoft.com/office/drawing/2014/main" id="{CFB454D4-080E-4976-9027-12BCE125F0FA}"/>
              </a:ext>
            </a:extLst>
          </p:cNvPr>
          <p:cNvPicPr>
            <a:picLocks noChangeAspect="1" noChangeArrowheads="1"/>
          </p:cNvPicPr>
          <p:nvPr/>
        </p:nvPicPr>
        <p:blipFill>
          <a:blip r:embed="rId3" cstate="print"/>
          <a:srcRect/>
          <a:stretch>
            <a:fillRect/>
          </a:stretch>
        </p:blipFill>
        <p:spPr bwMode="gray">
          <a:xfrm>
            <a:off x="4238309" y="4625872"/>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144C566E-BDB4-4DC6-837E-99FD06A420D3}"/>
              </a:ext>
            </a:extLst>
          </p:cNvPr>
          <p:cNvPicPr>
            <a:picLocks noChangeAspect="1" noChangeArrowheads="1"/>
          </p:cNvPicPr>
          <p:nvPr/>
        </p:nvPicPr>
        <p:blipFill>
          <a:blip r:embed="rId3" cstate="print"/>
          <a:srcRect/>
          <a:stretch>
            <a:fillRect/>
          </a:stretch>
        </p:blipFill>
        <p:spPr bwMode="gray">
          <a:xfrm>
            <a:off x="8802816" y="4625872"/>
            <a:ext cx="440049" cy="360040"/>
          </a:xfrm>
          <a:prstGeom prst="rect">
            <a:avLst/>
          </a:prstGeom>
          <a:noFill/>
        </p:spPr>
      </p:pic>
      <p:sp>
        <p:nvSpPr>
          <p:cNvPr id="7" name="Freeform 159">
            <a:extLst>
              <a:ext uri="{FF2B5EF4-FFF2-40B4-BE49-F238E27FC236}">
                <a16:creationId xmlns:a16="http://schemas.microsoft.com/office/drawing/2014/main" id="{E183EC17-3759-4479-9BC9-3A4AD87BFB62}"/>
              </a:ext>
            </a:extLst>
          </p:cNvPr>
          <p:cNvSpPr/>
          <p:nvPr/>
        </p:nvSpPr>
        <p:spPr bwMode="gray">
          <a:xfrm flipH="1">
            <a:off x="6255912" y="3836745"/>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4FB540D4-ABBE-4AFD-A1F4-30AA7249ACE8}"/>
              </a:ext>
            </a:extLst>
          </p:cNvPr>
          <p:cNvCxnSpPr>
            <a:cxnSpLocks/>
            <a:stCxn id="5" idx="0"/>
            <a:endCxn id="7" idx="21"/>
          </p:cNvCxnSpPr>
          <p:nvPr/>
        </p:nvCxnSpPr>
        <p:spPr bwMode="gray">
          <a:xfrm flipV="1">
            <a:off x="4458334" y="4170055"/>
            <a:ext cx="1797578" cy="4558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4CEA44-3B7E-44E0-B314-946C13939BCE}"/>
              </a:ext>
            </a:extLst>
          </p:cNvPr>
          <p:cNvCxnSpPr>
            <a:cxnSpLocks/>
            <a:stCxn id="6" idx="0"/>
            <a:endCxn id="7" idx="8"/>
          </p:cNvCxnSpPr>
          <p:nvPr/>
        </p:nvCxnSpPr>
        <p:spPr bwMode="gray">
          <a:xfrm flipH="1" flipV="1">
            <a:off x="7165394" y="4161402"/>
            <a:ext cx="1857447" cy="46447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Freeform 159">
            <a:extLst>
              <a:ext uri="{FF2B5EF4-FFF2-40B4-BE49-F238E27FC236}">
                <a16:creationId xmlns:a16="http://schemas.microsoft.com/office/drawing/2014/main" id="{D778350F-17C4-4213-8CCD-2559BAC867A3}"/>
              </a:ext>
            </a:extLst>
          </p:cNvPr>
          <p:cNvSpPr/>
          <p:nvPr/>
        </p:nvSpPr>
        <p:spPr bwMode="gray">
          <a:xfrm flipH="1">
            <a:off x="6255912" y="4494445"/>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sp>
        <p:nvSpPr>
          <p:cNvPr id="11" name="Freeform 159">
            <a:extLst>
              <a:ext uri="{FF2B5EF4-FFF2-40B4-BE49-F238E27FC236}">
                <a16:creationId xmlns:a16="http://schemas.microsoft.com/office/drawing/2014/main" id="{7DE2EC21-96FC-4C51-B27D-9F05375AE199}"/>
              </a:ext>
            </a:extLst>
          </p:cNvPr>
          <p:cNvSpPr/>
          <p:nvPr/>
        </p:nvSpPr>
        <p:spPr bwMode="gray">
          <a:xfrm flipH="1">
            <a:off x="6255912" y="5152145"/>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2" name="Straight Connector 11">
            <a:extLst>
              <a:ext uri="{FF2B5EF4-FFF2-40B4-BE49-F238E27FC236}">
                <a16:creationId xmlns:a16="http://schemas.microsoft.com/office/drawing/2014/main" id="{07BE43E1-A8BE-4AD9-BC93-8F4C88C59904}"/>
              </a:ext>
            </a:extLst>
          </p:cNvPr>
          <p:cNvCxnSpPr>
            <a:cxnSpLocks/>
            <a:stCxn id="5" idx="3"/>
            <a:endCxn id="10" idx="21"/>
          </p:cNvCxnSpPr>
          <p:nvPr/>
        </p:nvCxnSpPr>
        <p:spPr bwMode="gray">
          <a:xfrm>
            <a:off x="4678358" y="4805892"/>
            <a:ext cx="1577554"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41D4F5-C630-4682-ADB3-AB8EEDFA61F8}"/>
              </a:ext>
            </a:extLst>
          </p:cNvPr>
          <p:cNvCxnSpPr>
            <a:cxnSpLocks/>
            <a:stCxn id="10" idx="8"/>
            <a:endCxn id="6" idx="1"/>
          </p:cNvCxnSpPr>
          <p:nvPr/>
        </p:nvCxnSpPr>
        <p:spPr bwMode="gray">
          <a:xfrm flipV="1">
            <a:off x="7165394" y="4805892"/>
            <a:ext cx="1637422"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4C5C3B-031D-4B37-9D28-DE5A5E52FFF2}"/>
              </a:ext>
            </a:extLst>
          </p:cNvPr>
          <p:cNvCxnSpPr>
            <a:cxnSpLocks/>
            <a:stCxn id="5" idx="2"/>
            <a:endCxn id="11" idx="21"/>
          </p:cNvCxnSpPr>
          <p:nvPr/>
        </p:nvCxnSpPr>
        <p:spPr bwMode="gray">
          <a:xfrm>
            <a:off x="4458334" y="4985912"/>
            <a:ext cx="1797578" cy="4995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47CC179-FCF2-4B8F-A398-C8A7CFDEE309}"/>
              </a:ext>
            </a:extLst>
          </p:cNvPr>
          <p:cNvCxnSpPr>
            <a:cxnSpLocks/>
            <a:stCxn id="6" idx="2"/>
            <a:endCxn id="11" idx="8"/>
          </p:cNvCxnSpPr>
          <p:nvPr/>
        </p:nvCxnSpPr>
        <p:spPr bwMode="gray">
          <a:xfrm flipH="1">
            <a:off x="7165394" y="4985912"/>
            <a:ext cx="1857447" cy="4908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Oval 41">
            <a:extLst>
              <a:ext uri="{FF2B5EF4-FFF2-40B4-BE49-F238E27FC236}">
                <a16:creationId xmlns:a16="http://schemas.microsoft.com/office/drawing/2014/main" id="{DFD78421-DD16-4E49-B411-2BDFBCFF3A09}"/>
              </a:ext>
            </a:extLst>
          </p:cNvPr>
          <p:cNvSpPr>
            <a:spLocks noChangeAspect="1"/>
          </p:cNvSpPr>
          <p:nvPr/>
        </p:nvSpPr>
        <p:spPr bwMode="gray">
          <a:xfrm>
            <a:off x="4378702" y="4546241"/>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7" name="Oval 41">
            <a:extLst>
              <a:ext uri="{FF2B5EF4-FFF2-40B4-BE49-F238E27FC236}">
                <a16:creationId xmlns:a16="http://schemas.microsoft.com/office/drawing/2014/main" id="{94779051-DF8D-4AC6-87A6-87EC0AA8C807}"/>
              </a:ext>
            </a:extLst>
          </p:cNvPr>
          <p:cNvSpPr>
            <a:spLocks noChangeAspect="1"/>
          </p:cNvSpPr>
          <p:nvPr/>
        </p:nvSpPr>
        <p:spPr bwMode="gray">
          <a:xfrm>
            <a:off x="4587756" y="4738993"/>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8" name="Oval 41">
            <a:extLst>
              <a:ext uri="{FF2B5EF4-FFF2-40B4-BE49-F238E27FC236}">
                <a16:creationId xmlns:a16="http://schemas.microsoft.com/office/drawing/2014/main" id="{BBB98B7B-B1D3-4162-9D56-5F80234A59D9}"/>
              </a:ext>
            </a:extLst>
          </p:cNvPr>
          <p:cNvSpPr>
            <a:spLocks noChangeAspect="1"/>
          </p:cNvSpPr>
          <p:nvPr/>
        </p:nvSpPr>
        <p:spPr bwMode="gray">
          <a:xfrm>
            <a:off x="4378702" y="4912964"/>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19" name="文本框 34">
            <a:extLst>
              <a:ext uri="{FF2B5EF4-FFF2-40B4-BE49-F238E27FC236}">
                <a16:creationId xmlns:a16="http://schemas.microsoft.com/office/drawing/2014/main" id="{C8A21534-E2DE-4D21-85DD-47DEFAF541D6}"/>
              </a:ext>
            </a:extLst>
          </p:cNvPr>
          <p:cNvSpPr txBox="1"/>
          <p:nvPr/>
        </p:nvSpPr>
        <p:spPr bwMode="gray">
          <a:xfrm>
            <a:off x="4254438" y="4275542"/>
            <a:ext cx="438551" cy="276999"/>
          </a:xfrm>
          <a:prstGeom prst="rect">
            <a:avLst/>
          </a:prstGeom>
          <a:noFill/>
        </p:spPr>
        <p:txBody>
          <a:bodyPr wrap="square" rtlCol="0">
            <a:spAutoFit/>
          </a:bodyPr>
          <a:lstStyle/>
          <a:p>
            <a:pPr fontAlgn="ctr"/>
            <a:r>
              <a:rPr lang="en-US" sz="1200" dirty="0">
                <a:latin typeface="Huawei Sans" panose="020C0503030203020204" pitchFamily="34" charset="0"/>
              </a:rPr>
              <a:t>IF1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34">
            <a:extLst>
              <a:ext uri="{FF2B5EF4-FFF2-40B4-BE49-F238E27FC236}">
                <a16:creationId xmlns:a16="http://schemas.microsoft.com/office/drawing/2014/main" id="{1AFBAE6B-4426-467C-A7D7-8E2FBD8EE70D}"/>
              </a:ext>
            </a:extLst>
          </p:cNvPr>
          <p:cNvSpPr txBox="1"/>
          <p:nvPr/>
        </p:nvSpPr>
        <p:spPr bwMode="gray">
          <a:xfrm>
            <a:off x="4679284" y="4561994"/>
            <a:ext cx="448338" cy="276999"/>
          </a:xfrm>
          <a:prstGeom prst="rect">
            <a:avLst/>
          </a:prstGeom>
          <a:noFill/>
        </p:spPr>
        <p:txBody>
          <a:bodyPr wrap="square" rtlCol="0">
            <a:spAutoFit/>
          </a:bodyPr>
          <a:lstStyle/>
          <a:p>
            <a:pPr fontAlgn="ctr"/>
            <a:r>
              <a:rPr lang="en-US" sz="1200" dirty="0">
                <a:latin typeface="Huawei Sans" panose="020C0503030203020204" pitchFamily="34" charset="0"/>
              </a:rPr>
              <a:t>IF2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34">
            <a:extLst>
              <a:ext uri="{FF2B5EF4-FFF2-40B4-BE49-F238E27FC236}">
                <a16:creationId xmlns:a16="http://schemas.microsoft.com/office/drawing/2014/main" id="{CB118289-5486-43A5-8643-B658506BBFA7}"/>
              </a:ext>
            </a:extLst>
          </p:cNvPr>
          <p:cNvSpPr txBox="1"/>
          <p:nvPr/>
        </p:nvSpPr>
        <p:spPr bwMode="gray">
          <a:xfrm>
            <a:off x="4254438" y="5038638"/>
            <a:ext cx="509160" cy="276999"/>
          </a:xfrm>
          <a:prstGeom prst="rect">
            <a:avLst/>
          </a:prstGeom>
          <a:noFill/>
        </p:spPr>
        <p:txBody>
          <a:bodyPr wrap="square" rtlCol="0">
            <a:spAutoFit/>
          </a:bodyPr>
          <a:lstStyle/>
          <a:p>
            <a:pPr fontAlgn="ctr"/>
            <a:r>
              <a:rPr lang="en-US" sz="1200" dirty="0">
                <a:latin typeface="Huawei Sans" panose="020C0503030203020204" pitchFamily="34" charset="0"/>
              </a:rPr>
              <a:t>IF3</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Freeform: Shape 21">
            <a:extLst>
              <a:ext uri="{FF2B5EF4-FFF2-40B4-BE49-F238E27FC236}">
                <a16:creationId xmlns:a16="http://schemas.microsoft.com/office/drawing/2014/main" id="{09C9F140-2EF1-4F41-93D8-D3548CC68C56}"/>
              </a:ext>
            </a:extLst>
          </p:cNvPr>
          <p:cNvSpPr/>
          <p:nvPr/>
        </p:nvSpPr>
        <p:spPr bwMode="gray">
          <a:xfrm>
            <a:off x="3830333" y="3998473"/>
            <a:ext cx="6230526" cy="809657"/>
          </a:xfrm>
          <a:custGeom>
            <a:avLst/>
            <a:gdLst>
              <a:gd name="connsiteX0" fmla="*/ 1176 w 6230526"/>
              <a:gd name="connsiteY0" fmla="*/ 733457 h 809657"/>
              <a:gd name="connsiteX1" fmla="*/ 420276 w 6230526"/>
              <a:gd name="connsiteY1" fmla="*/ 638207 h 809657"/>
              <a:gd name="connsiteX2" fmla="*/ 2839626 w 6230526"/>
              <a:gd name="connsiteY2" fmla="*/ 32 h 809657"/>
              <a:gd name="connsiteX3" fmla="*/ 5306601 w 6230526"/>
              <a:gd name="connsiteY3" fmla="*/ 666782 h 809657"/>
              <a:gd name="connsiteX4" fmla="*/ 6230526 w 6230526"/>
              <a:gd name="connsiteY4" fmla="*/ 809657 h 80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0526" h="809657">
                <a:moveTo>
                  <a:pt x="1176" y="733457"/>
                </a:moveTo>
                <a:cubicBezTo>
                  <a:pt x="-25812" y="746950"/>
                  <a:pt x="420276" y="638207"/>
                  <a:pt x="420276" y="638207"/>
                </a:cubicBezTo>
                <a:cubicBezTo>
                  <a:pt x="893351" y="515970"/>
                  <a:pt x="2025239" y="-4730"/>
                  <a:pt x="2839626" y="32"/>
                </a:cubicBezTo>
                <a:cubicBezTo>
                  <a:pt x="3654013" y="4794"/>
                  <a:pt x="4741451" y="531844"/>
                  <a:pt x="5306601" y="666782"/>
                </a:cubicBezTo>
                <a:cubicBezTo>
                  <a:pt x="5871751" y="801720"/>
                  <a:pt x="6051138" y="805688"/>
                  <a:pt x="6230526" y="809657"/>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3" name="TextBox 22">
            <a:extLst>
              <a:ext uri="{FF2B5EF4-FFF2-40B4-BE49-F238E27FC236}">
                <a16:creationId xmlns:a16="http://schemas.microsoft.com/office/drawing/2014/main" id="{3B7F8549-D1E8-4C02-BDDF-5B619274E377}"/>
              </a:ext>
            </a:extLst>
          </p:cNvPr>
          <p:cNvSpPr txBox="1"/>
          <p:nvPr/>
        </p:nvSpPr>
        <p:spPr bwMode="gray">
          <a:xfrm>
            <a:off x="3513449" y="3909097"/>
            <a:ext cx="684000" cy="261610"/>
          </a:xfrm>
          <a:prstGeom prst="rect">
            <a:avLst/>
          </a:prstGeom>
          <a:solidFill>
            <a:srgbClr val="00B0F0"/>
          </a:solidFill>
        </p:spPr>
        <p:txBody>
          <a:bodyPr wrap="none" rtlCol="0" anchor="ctr">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24" name="TextBox 23">
            <a:extLst>
              <a:ext uri="{FF2B5EF4-FFF2-40B4-BE49-F238E27FC236}">
                <a16:creationId xmlns:a16="http://schemas.microsoft.com/office/drawing/2014/main" id="{A7104729-BD1C-4B66-8D5B-AE8E69393BDA}"/>
              </a:ext>
            </a:extLst>
          </p:cNvPr>
          <p:cNvSpPr txBox="1"/>
          <p:nvPr/>
        </p:nvSpPr>
        <p:spPr bwMode="gray">
          <a:xfrm>
            <a:off x="3513449" y="4232989"/>
            <a:ext cx="684000" cy="261610"/>
          </a:xfrm>
          <a:prstGeom prst="rect">
            <a:avLst/>
          </a:prstGeom>
          <a:solidFill>
            <a:srgbClr val="8BC9A0"/>
          </a:solidFill>
        </p:spPr>
        <p:txBody>
          <a:bodyPr wrap="none" rtlCol="0" anchor="ctr">
            <a:noAutofit/>
          </a:bodyPr>
          <a:lstStyle/>
          <a:p>
            <a:pPr algn="ctr" fontAlgn="ctr"/>
            <a:r>
              <a:rPr lang="en-US" sz="1100" dirty="0">
                <a:solidFill>
                  <a:schemeClr val="bg1"/>
                </a:solidFill>
                <a:latin typeface="Huawei Sans" panose="020C0503030203020204" pitchFamily="34" charset="0"/>
              </a:rPr>
              <a:t>BFD</a:t>
            </a:r>
            <a:endParaRPr lang="en-US" sz="1100" dirty="0">
              <a:solidFill>
                <a:schemeClr val="bg1"/>
              </a:solidFill>
              <a:latin typeface="Huawei Sans" panose="020C0503030203020204" pitchFamily="34" charset="0"/>
              <a:ea typeface="方正兰亭黑简体" panose="02000000000000000000" pitchFamily="2" charset="-122"/>
            </a:endParaRPr>
          </a:p>
        </p:txBody>
      </p:sp>
      <p:grpSp>
        <p:nvGrpSpPr>
          <p:cNvPr id="28" name="Group 27">
            <a:extLst>
              <a:ext uri="{FF2B5EF4-FFF2-40B4-BE49-F238E27FC236}">
                <a16:creationId xmlns:a16="http://schemas.microsoft.com/office/drawing/2014/main" id="{D473DCD7-B4F9-4C28-908B-83F979C8E0A0}"/>
              </a:ext>
            </a:extLst>
          </p:cNvPr>
          <p:cNvGrpSpPr/>
          <p:nvPr/>
        </p:nvGrpSpPr>
        <p:grpSpPr bwMode="gray">
          <a:xfrm>
            <a:off x="1066800" y="4922461"/>
            <a:ext cx="3264896" cy="1125988"/>
            <a:chOff x="1558031" y="4504777"/>
            <a:chExt cx="3264896" cy="1125988"/>
          </a:xfrm>
        </p:grpSpPr>
        <p:sp>
          <p:nvSpPr>
            <p:cNvPr id="26" name="矩形: 圆角 52">
              <a:extLst>
                <a:ext uri="{FF2B5EF4-FFF2-40B4-BE49-F238E27FC236}">
                  <a16:creationId xmlns:a16="http://schemas.microsoft.com/office/drawing/2014/main" id="{03A04020-A34C-4CDF-928B-0BDC9A2D7A9E}"/>
                </a:ext>
              </a:extLst>
            </p:cNvPr>
            <p:cNvSpPr/>
            <p:nvPr/>
          </p:nvSpPr>
          <p:spPr bwMode="gray">
            <a:xfrm>
              <a:off x="1558031" y="4504777"/>
              <a:ext cx="3264896" cy="1125988"/>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b="1" dirty="0">
                  <a:solidFill>
                    <a:schemeClr val="bg1">
                      <a:lumMod val="50000"/>
                    </a:schemeClr>
                  </a:solidFill>
                  <a:latin typeface="Huawei Sans" panose="020C0503030203020204" pitchFamily="34" charset="0"/>
                </a:rPr>
                <a:t>IP routing-table</a:t>
              </a:r>
              <a:endParaRPr lang="en-US" altLang="zh-CN" sz="11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120">
              <a:extLst>
                <a:ext uri="{FF2B5EF4-FFF2-40B4-BE49-F238E27FC236}">
                  <a16:creationId xmlns:a16="http://schemas.microsoft.com/office/drawing/2014/main" id="{F0989694-A855-4839-B41A-E9DA52253319}"/>
                </a:ext>
              </a:extLst>
            </p:cNvPr>
            <p:cNvSpPr txBox="1"/>
            <p:nvPr/>
          </p:nvSpPr>
          <p:spPr bwMode="gray">
            <a:xfrm>
              <a:off x="1656456" y="4870110"/>
              <a:ext cx="3068046" cy="623381"/>
            </a:xfrm>
            <a:prstGeom prst="roundRect">
              <a:avLst>
                <a:gd name="adj" fmla="val 6721"/>
              </a:avLst>
            </a:prstGeom>
            <a:solidFill>
              <a:srgbClr val="BEE9EE"/>
            </a:solidFill>
            <a:ln w="12700">
              <a:solidFill>
                <a:srgbClr val="56C4D2"/>
              </a:solidFill>
            </a:ln>
          </p:spPr>
          <p:txBody>
            <a:bodyPr wrap="square" rtlCol="0" anchor="ctr">
              <a:spAutoFit/>
            </a:bodyPr>
            <a:lstStyle/>
            <a:p>
              <a:pPr fontAlgn="ctr"/>
              <a:r>
                <a:rPr lang="en-US" sz="1100" b="1" dirty="0">
                  <a:solidFill>
                    <a:srgbClr val="EC7061"/>
                  </a:solidFill>
                  <a:latin typeface="Huawei Sans" panose="020C0503030203020204" pitchFamily="34" charset="0"/>
                </a:rPr>
                <a:t>Net1 IF1 60(Pre) Track-NQA primary path</a:t>
              </a:r>
              <a:endParaRPr lang="en-US" altLang="zh-CN" sz="11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100" dirty="0">
                  <a:solidFill>
                    <a:schemeClr val="bg1">
                      <a:lumMod val="50000"/>
                    </a:schemeClr>
                  </a:solidFill>
                  <a:latin typeface="Huawei Sans" panose="020C0503030203020204" pitchFamily="34" charset="0"/>
                </a:rPr>
                <a:t>Net1 IF2 90(Pre) Track-NQA backup path</a:t>
              </a: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100" dirty="0">
                  <a:solidFill>
                    <a:schemeClr val="bg1">
                      <a:lumMod val="50000"/>
                    </a:schemeClr>
                  </a:solidFill>
                  <a:latin typeface="Huawei Sans" panose="020C0503030203020204" pitchFamily="34" charset="0"/>
                </a:rPr>
                <a:t>Net1 IF3 100(Pre) Track-NQA backup path</a:t>
              </a: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5"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36"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dirty="0">
                  <a:latin typeface="Huawei Sans" panose="020C0503030203020204" pitchFamily="34" charset="0"/>
                </a:rPr>
                <a:t>Interface Backup</a:t>
              </a:r>
            </a:p>
          </p:txBody>
        </p:sp>
        <p:sp>
          <p:nvSpPr>
            <p:cNvPr id="37"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IP Floating Route</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379649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E380-AA0D-432A-9AE4-8A2B114F4156}"/>
              </a:ext>
            </a:extLst>
          </p:cNvPr>
          <p:cNvSpPr>
            <a:spLocks noGrp="1"/>
          </p:cNvSpPr>
          <p:nvPr>
            <p:ph type="title"/>
          </p:nvPr>
        </p:nvSpPr>
        <p:spPr bwMode="gray"/>
        <p:txBody>
          <a:bodyPr/>
          <a:lstStyle/>
          <a:p>
            <a:pPr fontAlgn="ctr"/>
            <a:r>
              <a:rPr lang="en-US" dirty="0">
                <a:latin typeface="Huawei Sans" panose="020C0503030203020204" pitchFamily="34" charset="0"/>
              </a:rPr>
              <a:t>Interface Backup and IP Floating Route</a:t>
            </a:r>
          </a:p>
        </p:txBody>
      </p:sp>
      <p:sp>
        <p:nvSpPr>
          <p:cNvPr id="3" name="Text Placeholder 2">
            <a:extLst>
              <a:ext uri="{FF2B5EF4-FFF2-40B4-BE49-F238E27FC236}">
                <a16:creationId xmlns:a16="http://schemas.microsoft.com/office/drawing/2014/main" id="{6CF518F2-0AB6-45C5-88B1-313287ED958C}"/>
              </a:ext>
            </a:extLst>
          </p:cNvPr>
          <p:cNvSpPr>
            <a:spLocks noGrp="1"/>
          </p:cNvSpPr>
          <p:nvPr>
            <p:ph type="body" sz="quarter" idx="10"/>
          </p:nvPr>
        </p:nvSpPr>
        <p:spPr bwMode="gray"/>
        <p:txBody>
          <a:bodyPr/>
          <a:lstStyle/>
          <a:p>
            <a:pPr algn="l"/>
            <a:r>
              <a:rPr lang="en-US" sz="1400" dirty="0">
                <a:latin typeface="Huawei Sans" panose="020C0503030203020204" pitchFamily="34" charset="0"/>
              </a:rPr>
              <a:t>After interface backup is associated with BFD or NQA, if BFD or NQA detects that the primary link fails, a standby interface will be enabled. In this case, the active interface may still be physically up, so the related routing entries remain unchanged. As a result, data is still sent from the primary link.</a:t>
            </a:r>
            <a:endParaRPr lang="en-US" altLang="zh-CN" sz="1400" dirty="0">
              <a:latin typeface="Huawei Sans" panose="020C0503030203020204" pitchFamily="34" charset="0"/>
            </a:endParaRPr>
          </a:p>
          <a:p>
            <a:pPr algn="l"/>
            <a:r>
              <a:rPr lang="en-US" sz="1400" dirty="0">
                <a:latin typeface="Huawei Sans" panose="020C0503030203020204" pitchFamily="34" charset="0"/>
              </a:rPr>
              <a:t>IP floating routes can be associated with BFD or NQA to solve this problem.</a:t>
            </a:r>
          </a:p>
        </p:txBody>
      </p:sp>
      <p:pic>
        <p:nvPicPr>
          <p:cNvPr id="8" name="Picture 12" descr="E:\2016.01\1.12 扁平化图标\蓝色\AR-蓝色最新-40.png">
            <a:extLst>
              <a:ext uri="{FF2B5EF4-FFF2-40B4-BE49-F238E27FC236}">
                <a16:creationId xmlns:a16="http://schemas.microsoft.com/office/drawing/2014/main" id="{F640477C-30F2-41CB-955F-0F48F08F65DD}"/>
              </a:ext>
            </a:extLst>
          </p:cNvPr>
          <p:cNvPicPr>
            <a:picLocks noChangeAspect="1" noChangeArrowheads="1"/>
          </p:cNvPicPr>
          <p:nvPr/>
        </p:nvPicPr>
        <p:blipFill>
          <a:blip r:embed="rId3" cstate="print"/>
          <a:srcRect/>
          <a:stretch>
            <a:fillRect/>
          </a:stretch>
        </p:blipFill>
        <p:spPr bwMode="gray">
          <a:xfrm>
            <a:off x="1572693" y="4632839"/>
            <a:ext cx="440049" cy="360040"/>
          </a:xfrm>
          <a:prstGeom prst="rect">
            <a:avLst/>
          </a:prstGeom>
          <a:noFill/>
        </p:spPr>
      </p:pic>
      <p:pic>
        <p:nvPicPr>
          <p:cNvPr id="9" name="Picture 12" descr="E:\2016.01\1.12 扁平化图标\蓝色\AR-蓝色最新-40.png">
            <a:extLst>
              <a:ext uri="{FF2B5EF4-FFF2-40B4-BE49-F238E27FC236}">
                <a16:creationId xmlns:a16="http://schemas.microsoft.com/office/drawing/2014/main" id="{C824A02B-6096-41B5-B7CF-DAE6B4863DF8}"/>
              </a:ext>
            </a:extLst>
          </p:cNvPr>
          <p:cNvPicPr>
            <a:picLocks noChangeAspect="1" noChangeArrowheads="1"/>
          </p:cNvPicPr>
          <p:nvPr/>
        </p:nvPicPr>
        <p:blipFill>
          <a:blip r:embed="rId3" cstate="print"/>
          <a:srcRect/>
          <a:stretch>
            <a:fillRect/>
          </a:stretch>
        </p:blipFill>
        <p:spPr bwMode="gray">
          <a:xfrm>
            <a:off x="5294591" y="4632839"/>
            <a:ext cx="440049" cy="360040"/>
          </a:xfrm>
          <a:prstGeom prst="rect">
            <a:avLst/>
          </a:prstGeom>
          <a:noFill/>
        </p:spPr>
      </p:pic>
      <p:sp>
        <p:nvSpPr>
          <p:cNvPr id="10" name="Freeform 159">
            <a:extLst>
              <a:ext uri="{FF2B5EF4-FFF2-40B4-BE49-F238E27FC236}">
                <a16:creationId xmlns:a16="http://schemas.microsoft.com/office/drawing/2014/main" id="{32B38743-103A-457F-9946-B5097659FDD2}"/>
              </a:ext>
            </a:extLst>
          </p:cNvPr>
          <p:cNvSpPr/>
          <p:nvPr/>
        </p:nvSpPr>
        <p:spPr bwMode="gray">
          <a:xfrm flipH="1">
            <a:off x="3150247" y="395399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11" name="Straight Connector 10">
            <a:extLst>
              <a:ext uri="{FF2B5EF4-FFF2-40B4-BE49-F238E27FC236}">
                <a16:creationId xmlns:a16="http://schemas.microsoft.com/office/drawing/2014/main" id="{8270A485-1129-4DF4-B7A7-84A3A3962D17}"/>
              </a:ext>
            </a:extLst>
          </p:cNvPr>
          <p:cNvCxnSpPr>
            <a:cxnSpLocks/>
            <a:stCxn id="8" idx="0"/>
            <a:endCxn id="10" idx="21"/>
          </p:cNvCxnSpPr>
          <p:nvPr/>
        </p:nvCxnSpPr>
        <p:spPr bwMode="gray">
          <a:xfrm flipV="1">
            <a:off x="1792718" y="4287302"/>
            <a:ext cx="1357529" cy="34553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8E9A3A-E037-4166-97EB-C35F616B30A7}"/>
              </a:ext>
            </a:extLst>
          </p:cNvPr>
          <p:cNvCxnSpPr>
            <a:cxnSpLocks/>
            <a:stCxn id="9" idx="0"/>
            <a:endCxn id="10" idx="8"/>
          </p:cNvCxnSpPr>
          <p:nvPr/>
        </p:nvCxnSpPr>
        <p:spPr bwMode="gray">
          <a:xfrm flipH="1" flipV="1">
            <a:off x="4059729" y="4278649"/>
            <a:ext cx="1454887" cy="3541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3" name="Freeform 159">
            <a:extLst>
              <a:ext uri="{FF2B5EF4-FFF2-40B4-BE49-F238E27FC236}">
                <a16:creationId xmlns:a16="http://schemas.microsoft.com/office/drawing/2014/main" id="{9478A430-22F6-4A75-B0ED-DE51B600EDD7}"/>
              </a:ext>
            </a:extLst>
          </p:cNvPr>
          <p:cNvSpPr/>
          <p:nvPr/>
        </p:nvSpPr>
        <p:spPr bwMode="gray">
          <a:xfrm flipH="1">
            <a:off x="3150247" y="511348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15" name="Straight Connector 14">
            <a:extLst>
              <a:ext uri="{FF2B5EF4-FFF2-40B4-BE49-F238E27FC236}">
                <a16:creationId xmlns:a16="http://schemas.microsoft.com/office/drawing/2014/main" id="{7D3896FC-5296-4701-9FCE-88FD121363B7}"/>
              </a:ext>
            </a:extLst>
          </p:cNvPr>
          <p:cNvCxnSpPr>
            <a:cxnSpLocks/>
            <a:stCxn id="8" idx="2"/>
            <a:endCxn id="13" idx="21"/>
          </p:cNvCxnSpPr>
          <p:nvPr/>
        </p:nvCxnSpPr>
        <p:spPr bwMode="gray">
          <a:xfrm>
            <a:off x="1792718" y="4992879"/>
            <a:ext cx="1357529" cy="45391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D058A3-0BAF-4450-9B6F-D14779964E01}"/>
              </a:ext>
            </a:extLst>
          </p:cNvPr>
          <p:cNvCxnSpPr>
            <a:cxnSpLocks/>
            <a:stCxn id="13" idx="8"/>
            <a:endCxn id="9" idx="2"/>
          </p:cNvCxnSpPr>
          <p:nvPr/>
        </p:nvCxnSpPr>
        <p:spPr bwMode="gray">
          <a:xfrm flipV="1">
            <a:off x="4059729" y="4992879"/>
            <a:ext cx="1454887" cy="44525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9" name="Oval 41">
            <a:extLst>
              <a:ext uri="{FF2B5EF4-FFF2-40B4-BE49-F238E27FC236}">
                <a16:creationId xmlns:a16="http://schemas.microsoft.com/office/drawing/2014/main" id="{F1D533CD-8096-40CD-95F0-B81E2F7AA656}"/>
              </a:ext>
            </a:extLst>
          </p:cNvPr>
          <p:cNvSpPr>
            <a:spLocks noChangeAspect="1"/>
          </p:cNvSpPr>
          <p:nvPr/>
        </p:nvSpPr>
        <p:spPr bwMode="gray">
          <a:xfrm>
            <a:off x="1713086" y="4553208"/>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sp>
        <p:nvSpPr>
          <p:cNvPr id="22" name="文本框 34">
            <a:extLst>
              <a:ext uri="{FF2B5EF4-FFF2-40B4-BE49-F238E27FC236}">
                <a16:creationId xmlns:a16="http://schemas.microsoft.com/office/drawing/2014/main" id="{E20C537C-A6AD-4650-8664-032232B5CC65}"/>
              </a:ext>
            </a:extLst>
          </p:cNvPr>
          <p:cNvSpPr txBox="1"/>
          <p:nvPr/>
        </p:nvSpPr>
        <p:spPr bwMode="gray">
          <a:xfrm>
            <a:off x="1455014" y="4263561"/>
            <a:ext cx="964185" cy="261610"/>
          </a:xfrm>
          <a:prstGeom prst="rect">
            <a:avLst/>
          </a:prstGeom>
          <a:noFill/>
        </p:spPr>
        <p:txBody>
          <a:bodyPr wrap="square" rtlCol="0">
            <a:spAutoFit/>
          </a:bodyPr>
          <a:lstStyle/>
          <a:p>
            <a:pPr fontAlgn="ctr"/>
            <a:r>
              <a:rPr lang="en-US" sz="1100" dirty="0">
                <a:latin typeface="Huawei Sans" panose="020C0503030203020204" pitchFamily="34" charset="0"/>
              </a:rPr>
              <a:t>IF1 (active)</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34">
            <a:extLst>
              <a:ext uri="{FF2B5EF4-FFF2-40B4-BE49-F238E27FC236}">
                <a16:creationId xmlns:a16="http://schemas.microsoft.com/office/drawing/2014/main" id="{B1E9DE33-A914-4B6B-9704-2EC97A7AD50D}"/>
              </a:ext>
            </a:extLst>
          </p:cNvPr>
          <p:cNvSpPr txBox="1"/>
          <p:nvPr/>
        </p:nvSpPr>
        <p:spPr bwMode="gray">
          <a:xfrm>
            <a:off x="1299156" y="5087217"/>
            <a:ext cx="1112253" cy="261610"/>
          </a:xfrm>
          <a:prstGeom prst="rect">
            <a:avLst/>
          </a:prstGeom>
          <a:noFill/>
        </p:spPr>
        <p:txBody>
          <a:bodyPr wrap="square" rtlCol="0">
            <a:spAutoFit/>
          </a:bodyPr>
          <a:lstStyle/>
          <a:p>
            <a:pPr fontAlgn="ctr"/>
            <a:r>
              <a:rPr lang="en-US" sz="1100" dirty="0">
                <a:latin typeface="Huawei Sans" panose="020C0503030203020204" pitchFamily="34" charset="0"/>
              </a:rPr>
              <a:t>IF2 (standby)</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25">
            <a:extLst>
              <a:ext uri="{FF2B5EF4-FFF2-40B4-BE49-F238E27FC236}">
                <a16:creationId xmlns:a16="http://schemas.microsoft.com/office/drawing/2014/main" id="{DE2D0DCD-E4DB-4CF0-8F22-D37523D4454A}"/>
              </a:ext>
            </a:extLst>
          </p:cNvPr>
          <p:cNvSpPr txBox="1"/>
          <p:nvPr/>
        </p:nvSpPr>
        <p:spPr bwMode="gray">
          <a:xfrm>
            <a:off x="2990311" y="3868392"/>
            <a:ext cx="831600" cy="261610"/>
          </a:xfrm>
          <a:prstGeom prst="rect">
            <a:avLst/>
          </a:prstGeom>
          <a:solidFill>
            <a:srgbClr val="00B0F0"/>
          </a:solidFill>
        </p:spPr>
        <p:txBody>
          <a:bodyPr wrap="none" rtlCol="0" anchor="ctr" anchorCtr="0">
            <a:noAutofit/>
          </a:bodyPr>
          <a:lstStyle/>
          <a:p>
            <a:pPr algn="ctr" fontAlgn="ctr"/>
            <a:r>
              <a:rPr lang="en-US" sz="1050" dirty="0">
                <a:solidFill>
                  <a:schemeClr val="bg1"/>
                </a:solidFill>
                <a:latin typeface="Huawei Sans" panose="020C0503030203020204" pitchFamily="34" charset="0"/>
              </a:rPr>
              <a:t>NQA</a:t>
            </a:r>
            <a:endParaRPr lang="en-US" sz="1050" dirty="0">
              <a:solidFill>
                <a:schemeClr val="bg1"/>
              </a:solidFill>
              <a:latin typeface="Huawei Sans" panose="020C0503030203020204" pitchFamily="34" charset="0"/>
              <a:ea typeface="方正兰亭黑简体" panose="02000000000000000000" pitchFamily="2" charset="-122"/>
            </a:endParaRPr>
          </a:p>
        </p:txBody>
      </p:sp>
      <p:sp>
        <p:nvSpPr>
          <p:cNvPr id="27" name="TextBox 26">
            <a:extLst>
              <a:ext uri="{FF2B5EF4-FFF2-40B4-BE49-F238E27FC236}">
                <a16:creationId xmlns:a16="http://schemas.microsoft.com/office/drawing/2014/main" id="{E31D7A3C-DC2C-4B42-B4FC-DA8B07267039}"/>
              </a:ext>
            </a:extLst>
          </p:cNvPr>
          <p:cNvSpPr txBox="1"/>
          <p:nvPr/>
        </p:nvSpPr>
        <p:spPr bwMode="gray">
          <a:xfrm>
            <a:off x="2990311" y="4192284"/>
            <a:ext cx="831600" cy="261610"/>
          </a:xfrm>
          <a:prstGeom prst="rect">
            <a:avLst/>
          </a:prstGeom>
          <a:solidFill>
            <a:srgbClr val="8BC9A0"/>
          </a:solidFill>
        </p:spPr>
        <p:txBody>
          <a:bodyPr wrap="none" rtlCol="0" anchor="ctr" anchorCtr="0">
            <a:noAutofit/>
          </a:bodyPr>
          <a:lstStyle/>
          <a:p>
            <a:pPr algn="ctr" fontAlgn="ctr"/>
            <a:r>
              <a:rPr lang="en-US" sz="1050" dirty="0">
                <a:solidFill>
                  <a:schemeClr val="bg1"/>
                </a:solidFill>
                <a:latin typeface="Huawei Sans" panose="020C0503030203020204" pitchFamily="34" charset="0"/>
              </a:rPr>
              <a:t>BFD</a:t>
            </a:r>
            <a:endParaRPr lang="en-US" sz="1050" dirty="0">
              <a:solidFill>
                <a:schemeClr val="bg1"/>
              </a:solidFill>
              <a:latin typeface="Huawei Sans" panose="020C0503030203020204" pitchFamily="34" charset="0"/>
              <a:ea typeface="方正兰亭黑简体" panose="02000000000000000000" pitchFamily="2" charset="-122"/>
            </a:endParaRPr>
          </a:p>
        </p:txBody>
      </p:sp>
      <p:sp>
        <p:nvSpPr>
          <p:cNvPr id="29" name="Oval 41">
            <a:extLst>
              <a:ext uri="{FF2B5EF4-FFF2-40B4-BE49-F238E27FC236}">
                <a16:creationId xmlns:a16="http://schemas.microsoft.com/office/drawing/2014/main" id="{A5D9C443-D910-4438-BD22-BA59DA13FC8C}"/>
              </a:ext>
            </a:extLst>
          </p:cNvPr>
          <p:cNvSpPr>
            <a:spLocks noChangeAspect="1"/>
          </p:cNvSpPr>
          <p:nvPr/>
        </p:nvSpPr>
        <p:spPr bwMode="gray">
          <a:xfrm>
            <a:off x="1713086" y="4913249"/>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grpSp>
        <p:nvGrpSpPr>
          <p:cNvPr id="31" name="组合 28">
            <a:extLst>
              <a:ext uri="{FF2B5EF4-FFF2-40B4-BE49-F238E27FC236}">
                <a16:creationId xmlns:a16="http://schemas.microsoft.com/office/drawing/2014/main" id="{3B57542E-FB8E-4B00-8B2B-07482DECFBD6}"/>
              </a:ext>
            </a:extLst>
          </p:cNvPr>
          <p:cNvGrpSpPr>
            <a:grpSpLocks noChangeAspect="1"/>
          </p:cNvGrpSpPr>
          <p:nvPr/>
        </p:nvGrpSpPr>
        <p:grpSpPr bwMode="gray">
          <a:xfrm>
            <a:off x="3978804" y="4167932"/>
            <a:ext cx="206620" cy="206620"/>
            <a:chOff x="5076056" y="3356992"/>
            <a:chExt cx="436268" cy="436268"/>
          </a:xfrm>
        </p:grpSpPr>
        <p:sp>
          <p:nvSpPr>
            <p:cNvPr id="32" name="椭圆 27">
              <a:extLst>
                <a:ext uri="{FF2B5EF4-FFF2-40B4-BE49-F238E27FC236}">
                  <a16:creationId xmlns:a16="http://schemas.microsoft.com/office/drawing/2014/main" id="{3680F575-E455-4D53-947B-B5F28E89F4C7}"/>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禁止符 23">
              <a:extLst>
                <a:ext uri="{FF2B5EF4-FFF2-40B4-BE49-F238E27FC236}">
                  <a16:creationId xmlns:a16="http://schemas.microsoft.com/office/drawing/2014/main" id="{76BC6951-7669-4506-9625-E3E2A54E41F2}"/>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4" name="Rectangular Callout 72">
            <a:extLst>
              <a:ext uri="{FF2B5EF4-FFF2-40B4-BE49-F238E27FC236}">
                <a16:creationId xmlns:a16="http://schemas.microsoft.com/office/drawing/2014/main" id="{7E266C99-19DA-4D56-B772-AAA65D12CB0B}"/>
              </a:ext>
            </a:extLst>
          </p:cNvPr>
          <p:cNvSpPr/>
          <p:nvPr/>
        </p:nvSpPr>
        <p:spPr bwMode="gray">
          <a:xfrm>
            <a:off x="756775" y="5484841"/>
            <a:ext cx="1631836" cy="564955"/>
          </a:xfrm>
          <a:prstGeom prst="wedgeRectCallout">
            <a:avLst>
              <a:gd name="adj1" fmla="val 19180"/>
              <a:gd name="adj2" fmla="val -8160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If the primary link fails, a standby interface is automatically enabled.</a:t>
            </a:r>
          </a:p>
        </p:txBody>
      </p:sp>
      <p:grpSp>
        <p:nvGrpSpPr>
          <p:cNvPr id="37" name="Group 36">
            <a:extLst>
              <a:ext uri="{FF2B5EF4-FFF2-40B4-BE49-F238E27FC236}">
                <a16:creationId xmlns:a16="http://schemas.microsoft.com/office/drawing/2014/main" id="{854CC356-D285-4D5D-BAE9-E0850FC3D349}"/>
              </a:ext>
            </a:extLst>
          </p:cNvPr>
          <p:cNvGrpSpPr/>
          <p:nvPr/>
        </p:nvGrpSpPr>
        <p:grpSpPr bwMode="gray">
          <a:xfrm>
            <a:off x="734967" y="3395756"/>
            <a:ext cx="1748656" cy="888283"/>
            <a:chOff x="1559566" y="4504777"/>
            <a:chExt cx="1748656" cy="888283"/>
          </a:xfrm>
        </p:grpSpPr>
        <p:sp>
          <p:nvSpPr>
            <p:cNvPr id="38" name="矩形: 圆角 52">
              <a:extLst>
                <a:ext uri="{FF2B5EF4-FFF2-40B4-BE49-F238E27FC236}">
                  <a16:creationId xmlns:a16="http://schemas.microsoft.com/office/drawing/2014/main" id="{C96229AF-F6CD-40C1-A1A3-358857F5E29D}"/>
                </a:ext>
              </a:extLst>
            </p:cNvPr>
            <p:cNvSpPr/>
            <p:nvPr/>
          </p:nvSpPr>
          <p:spPr bwMode="gray">
            <a:xfrm>
              <a:off x="1559566" y="4504777"/>
              <a:ext cx="1748656" cy="888283"/>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b="1" dirty="0">
                  <a:solidFill>
                    <a:schemeClr val="bg1">
                      <a:lumMod val="50000"/>
                    </a:schemeClr>
                  </a:solidFill>
                  <a:latin typeface="Huawei Sans" panose="020C0503030203020204" pitchFamily="34" charset="0"/>
                </a:rPr>
                <a:t>IP routing-table</a:t>
              </a:r>
              <a:endParaRPr lang="en-US" altLang="zh-CN" sz="105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TextBox 120">
              <a:extLst>
                <a:ext uri="{FF2B5EF4-FFF2-40B4-BE49-F238E27FC236}">
                  <a16:creationId xmlns:a16="http://schemas.microsoft.com/office/drawing/2014/main" id="{588556AF-E960-4B07-9D3B-48139647D351}"/>
                </a:ext>
              </a:extLst>
            </p:cNvPr>
            <p:cNvSpPr txBox="1"/>
            <p:nvPr/>
          </p:nvSpPr>
          <p:spPr bwMode="gray">
            <a:xfrm>
              <a:off x="1604128" y="4869442"/>
              <a:ext cx="1645991" cy="431572"/>
            </a:xfrm>
            <a:prstGeom prst="roundRect">
              <a:avLst>
                <a:gd name="adj" fmla="val 6721"/>
              </a:avLst>
            </a:prstGeom>
            <a:solidFill>
              <a:srgbClr val="BEE9EE"/>
            </a:solidFill>
            <a:ln w="12700">
              <a:solidFill>
                <a:srgbClr val="56C4D2"/>
              </a:solidFill>
            </a:ln>
          </p:spPr>
          <p:txBody>
            <a:bodyPr wrap="square" lIns="36000" rIns="36000" rtlCol="0" anchor="ctr">
              <a:spAutoFit/>
            </a:bodyPr>
            <a:lstStyle/>
            <a:p>
              <a:pPr fontAlgn="ctr"/>
              <a:r>
                <a:rPr lang="en-US" sz="1050" b="1" dirty="0">
                  <a:solidFill>
                    <a:srgbClr val="EC7061"/>
                  </a:solidFill>
                  <a:latin typeface="Huawei Sans" panose="020C0503030203020204" pitchFamily="34" charset="0"/>
                </a:rPr>
                <a:t>Net1 IF1 primary path</a:t>
              </a:r>
              <a:endParaRPr lang="en-US" altLang="zh-CN" sz="105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050" dirty="0">
                  <a:solidFill>
                    <a:schemeClr val="bg1">
                      <a:lumMod val="50000"/>
                    </a:schemeClr>
                  </a:solidFill>
                  <a:latin typeface="Huawei Sans" panose="020C0503030203020204" pitchFamily="34" charset="0"/>
                </a:rPr>
                <a:t>Net1 IF2 backup path</a:t>
              </a:r>
              <a:endParaRPr lang="en-US" altLang="zh-CN" sz="105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Rectangular Callout 72">
            <a:extLst>
              <a:ext uri="{FF2B5EF4-FFF2-40B4-BE49-F238E27FC236}">
                <a16:creationId xmlns:a16="http://schemas.microsoft.com/office/drawing/2014/main" id="{4B0F20F4-D76B-45B6-AF16-D87F4921AE74}"/>
              </a:ext>
            </a:extLst>
          </p:cNvPr>
          <p:cNvSpPr/>
          <p:nvPr/>
        </p:nvSpPr>
        <p:spPr bwMode="gray">
          <a:xfrm>
            <a:off x="663211" y="4374551"/>
            <a:ext cx="853232" cy="697303"/>
          </a:xfrm>
          <a:prstGeom prst="wedgeRectCallout">
            <a:avLst>
              <a:gd name="adj1" fmla="val 67448"/>
              <a:gd name="adj2" fmla="val -1248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active interface is still in the up state.</a:t>
            </a:r>
          </a:p>
        </p:txBody>
      </p:sp>
      <p:sp>
        <p:nvSpPr>
          <p:cNvPr id="41" name="Rectangular Callout 72">
            <a:extLst>
              <a:ext uri="{FF2B5EF4-FFF2-40B4-BE49-F238E27FC236}">
                <a16:creationId xmlns:a16="http://schemas.microsoft.com/office/drawing/2014/main" id="{C8D3D1D4-8D74-4C5F-A680-1B8E1E6DDE13}"/>
              </a:ext>
            </a:extLst>
          </p:cNvPr>
          <p:cNvSpPr/>
          <p:nvPr/>
        </p:nvSpPr>
        <p:spPr bwMode="gray">
          <a:xfrm>
            <a:off x="2425520" y="2924179"/>
            <a:ext cx="1503228" cy="710583"/>
          </a:xfrm>
          <a:prstGeom prst="wedgeRectCallout">
            <a:avLst>
              <a:gd name="adj1" fmla="val -51363"/>
              <a:gd name="adj2" fmla="val 8305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Floating routes are unaware of faults, and routing entries remain unchanged.</a:t>
            </a:r>
          </a:p>
        </p:txBody>
      </p:sp>
      <p:sp>
        <p:nvSpPr>
          <p:cNvPr id="42" name="Freeform: Shape 41">
            <a:extLst>
              <a:ext uri="{FF2B5EF4-FFF2-40B4-BE49-F238E27FC236}">
                <a16:creationId xmlns:a16="http://schemas.microsoft.com/office/drawing/2014/main" id="{C0D10C65-6D5F-4C77-8633-2E2E3F2E614E}"/>
              </a:ext>
            </a:extLst>
          </p:cNvPr>
          <p:cNvSpPr/>
          <p:nvPr/>
        </p:nvSpPr>
        <p:spPr bwMode="gray">
          <a:xfrm>
            <a:off x="1580482" y="4111621"/>
            <a:ext cx="2576604" cy="644312"/>
          </a:xfrm>
          <a:custGeom>
            <a:avLst/>
            <a:gdLst>
              <a:gd name="connsiteX0" fmla="*/ 0 w 2409825"/>
              <a:gd name="connsiteY0" fmla="*/ 644312 h 644312"/>
              <a:gd name="connsiteX1" fmla="*/ 1457325 w 2409825"/>
              <a:gd name="connsiteY1" fmla="*/ 91862 h 644312"/>
              <a:gd name="connsiteX2" fmla="*/ 2409825 w 2409825"/>
              <a:gd name="connsiteY2" fmla="*/ 6137 h 644312"/>
            </a:gdLst>
            <a:ahLst/>
            <a:cxnLst>
              <a:cxn ang="0">
                <a:pos x="connsiteX0" y="connsiteY0"/>
              </a:cxn>
              <a:cxn ang="0">
                <a:pos x="connsiteX1" y="connsiteY1"/>
              </a:cxn>
              <a:cxn ang="0">
                <a:pos x="connsiteX2" y="connsiteY2"/>
              </a:cxn>
            </a:cxnLst>
            <a:rect l="l" t="t" r="r" b="b"/>
            <a:pathLst>
              <a:path w="2409825" h="644312">
                <a:moveTo>
                  <a:pt x="0" y="644312"/>
                </a:moveTo>
                <a:cubicBezTo>
                  <a:pt x="527843" y="421268"/>
                  <a:pt x="1055687" y="198225"/>
                  <a:pt x="1457325" y="91862"/>
                </a:cubicBezTo>
                <a:cubicBezTo>
                  <a:pt x="1858963" y="-14501"/>
                  <a:pt x="2134394" y="-4182"/>
                  <a:pt x="2409825" y="6137"/>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43" name="Rectangular Callout 72">
            <a:extLst>
              <a:ext uri="{FF2B5EF4-FFF2-40B4-BE49-F238E27FC236}">
                <a16:creationId xmlns:a16="http://schemas.microsoft.com/office/drawing/2014/main" id="{4F4EC052-9AD9-49D0-99B7-12A5BB93ECA3}"/>
              </a:ext>
            </a:extLst>
          </p:cNvPr>
          <p:cNvSpPr/>
          <p:nvPr/>
        </p:nvSpPr>
        <p:spPr bwMode="gray">
          <a:xfrm>
            <a:off x="3970935" y="3505763"/>
            <a:ext cx="1163039" cy="403881"/>
          </a:xfrm>
          <a:prstGeom prst="wedgeRectCallout">
            <a:avLst>
              <a:gd name="adj1" fmla="val -42895"/>
              <a:gd name="adj2" fmla="val 8514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Data forwarding fails.</a:t>
            </a:r>
          </a:p>
        </p:txBody>
      </p:sp>
      <p:pic>
        <p:nvPicPr>
          <p:cNvPr id="44" name="Picture 12" descr="E:\2016.01\1.12 扁平化图标\蓝色\AR-蓝色最新-40.png">
            <a:extLst>
              <a:ext uri="{FF2B5EF4-FFF2-40B4-BE49-F238E27FC236}">
                <a16:creationId xmlns:a16="http://schemas.microsoft.com/office/drawing/2014/main" id="{2B97F249-06D8-4476-A9C1-D0399C42585C}"/>
              </a:ext>
            </a:extLst>
          </p:cNvPr>
          <p:cNvPicPr>
            <a:picLocks noChangeAspect="1" noChangeArrowheads="1"/>
          </p:cNvPicPr>
          <p:nvPr/>
        </p:nvPicPr>
        <p:blipFill>
          <a:blip r:embed="rId3" cstate="print"/>
          <a:srcRect/>
          <a:stretch>
            <a:fillRect/>
          </a:stretch>
        </p:blipFill>
        <p:spPr bwMode="gray">
          <a:xfrm>
            <a:off x="7242913" y="4496825"/>
            <a:ext cx="440049" cy="360040"/>
          </a:xfrm>
          <a:prstGeom prst="rect">
            <a:avLst/>
          </a:prstGeom>
          <a:noFill/>
        </p:spPr>
      </p:pic>
      <p:pic>
        <p:nvPicPr>
          <p:cNvPr id="45" name="Picture 12" descr="E:\2016.01\1.12 扁平化图标\蓝色\AR-蓝色最新-40.png">
            <a:extLst>
              <a:ext uri="{FF2B5EF4-FFF2-40B4-BE49-F238E27FC236}">
                <a16:creationId xmlns:a16="http://schemas.microsoft.com/office/drawing/2014/main" id="{B02E607B-B42E-41FF-8FA8-BCD81A0E6E02}"/>
              </a:ext>
            </a:extLst>
          </p:cNvPr>
          <p:cNvPicPr>
            <a:picLocks noChangeAspect="1" noChangeArrowheads="1"/>
          </p:cNvPicPr>
          <p:nvPr/>
        </p:nvPicPr>
        <p:blipFill>
          <a:blip r:embed="rId3" cstate="print"/>
          <a:srcRect/>
          <a:stretch>
            <a:fillRect/>
          </a:stretch>
        </p:blipFill>
        <p:spPr bwMode="gray">
          <a:xfrm>
            <a:off x="10964811" y="4496825"/>
            <a:ext cx="440049" cy="360040"/>
          </a:xfrm>
          <a:prstGeom prst="rect">
            <a:avLst/>
          </a:prstGeom>
          <a:noFill/>
        </p:spPr>
      </p:pic>
      <p:sp>
        <p:nvSpPr>
          <p:cNvPr id="46" name="Freeform 159">
            <a:extLst>
              <a:ext uri="{FF2B5EF4-FFF2-40B4-BE49-F238E27FC236}">
                <a16:creationId xmlns:a16="http://schemas.microsoft.com/office/drawing/2014/main" id="{EC1A2876-D660-4E6B-963B-ACFF43B37E9A}"/>
              </a:ext>
            </a:extLst>
          </p:cNvPr>
          <p:cNvSpPr/>
          <p:nvPr/>
        </p:nvSpPr>
        <p:spPr bwMode="gray">
          <a:xfrm flipH="1">
            <a:off x="8820467" y="381797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47" name="Straight Connector 46">
            <a:extLst>
              <a:ext uri="{FF2B5EF4-FFF2-40B4-BE49-F238E27FC236}">
                <a16:creationId xmlns:a16="http://schemas.microsoft.com/office/drawing/2014/main" id="{9E3E29E4-B9A4-4227-8861-324076F90D5C}"/>
              </a:ext>
            </a:extLst>
          </p:cNvPr>
          <p:cNvCxnSpPr>
            <a:cxnSpLocks/>
            <a:stCxn id="44" idx="0"/>
            <a:endCxn id="46" idx="21"/>
          </p:cNvCxnSpPr>
          <p:nvPr/>
        </p:nvCxnSpPr>
        <p:spPr bwMode="gray">
          <a:xfrm flipV="1">
            <a:off x="7462938" y="4151288"/>
            <a:ext cx="1357529" cy="34553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7BB211C-DDAA-4368-A5C1-BF950873B851}"/>
              </a:ext>
            </a:extLst>
          </p:cNvPr>
          <p:cNvCxnSpPr>
            <a:cxnSpLocks/>
            <a:stCxn id="45" idx="0"/>
            <a:endCxn id="46" idx="8"/>
          </p:cNvCxnSpPr>
          <p:nvPr/>
        </p:nvCxnSpPr>
        <p:spPr bwMode="gray">
          <a:xfrm flipH="1" flipV="1">
            <a:off x="9729949" y="4142635"/>
            <a:ext cx="1454887" cy="3541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49" name="Freeform 159">
            <a:extLst>
              <a:ext uri="{FF2B5EF4-FFF2-40B4-BE49-F238E27FC236}">
                <a16:creationId xmlns:a16="http://schemas.microsoft.com/office/drawing/2014/main" id="{DDCCAC44-AABE-42CF-8008-F75C340D162D}"/>
              </a:ext>
            </a:extLst>
          </p:cNvPr>
          <p:cNvSpPr/>
          <p:nvPr/>
        </p:nvSpPr>
        <p:spPr bwMode="gray">
          <a:xfrm flipH="1">
            <a:off x="8820467" y="4977466"/>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ndParaRPr>
          </a:p>
        </p:txBody>
      </p:sp>
      <p:cxnSp>
        <p:nvCxnSpPr>
          <p:cNvPr id="50" name="Straight Connector 49">
            <a:extLst>
              <a:ext uri="{FF2B5EF4-FFF2-40B4-BE49-F238E27FC236}">
                <a16:creationId xmlns:a16="http://schemas.microsoft.com/office/drawing/2014/main" id="{39D33B02-6893-493E-9101-2CB5BEFCA943}"/>
              </a:ext>
            </a:extLst>
          </p:cNvPr>
          <p:cNvCxnSpPr>
            <a:cxnSpLocks/>
            <a:stCxn id="44" idx="2"/>
            <a:endCxn id="49" idx="21"/>
          </p:cNvCxnSpPr>
          <p:nvPr/>
        </p:nvCxnSpPr>
        <p:spPr bwMode="gray">
          <a:xfrm>
            <a:off x="7462938" y="4856865"/>
            <a:ext cx="1357529" cy="45391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D00EC57-0CF4-4697-9C9E-AF6585F13A3A}"/>
              </a:ext>
            </a:extLst>
          </p:cNvPr>
          <p:cNvCxnSpPr>
            <a:cxnSpLocks/>
            <a:stCxn id="49" idx="8"/>
            <a:endCxn id="45" idx="2"/>
          </p:cNvCxnSpPr>
          <p:nvPr/>
        </p:nvCxnSpPr>
        <p:spPr bwMode="gray">
          <a:xfrm flipV="1">
            <a:off x="9729949" y="4856865"/>
            <a:ext cx="1454887" cy="44525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2" name="Oval 41">
            <a:extLst>
              <a:ext uri="{FF2B5EF4-FFF2-40B4-BE49-F238E27FC236}">
                <a16:creationId xmlns:a16="http://schemas.microsoft.com/office/drawing/2014/main" id="{7731CD09-D7E1-43CF-A398-503272C0A538}"/>
              </a:ext>
            </a:extLst>
          </p:cNvPr>
          <p:cNvSpPr>
            <a:spLocks noChangeAspect="1"/>
          </p:cNvSpPr>
          <p:nvPr/>
        </p:nvSpPr>
        <p:spPr bwMode="gray">
          <a:xfrm>
            <a:off x="7383306" y="4417194"/>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sp>
        <p:nvSpPr>
          <p:cNvPr id="53" name="文本框 34">
            <a:extLst>
              <a:ext uri="{FF2B5EF4-FFF2-40B4-BE49-F238E27FC236}">
                <a16:creationId xmlns:a16="http://schemas.microsoft.com/office/drawing/2014/main" id="{49D220AF-8BB4-408B-801D-038C3AE2B3EC}"/>
              </a:ext>
            </a:extLst>
          </p:cNvPr>
          <p:cNvSpPr txBox="1"/>
          <p:nvPr/>
        </p:nvSpPr>
        <p:spPr bwMode="gray">
          <a:xfrm>
            <a:off x="7153809" y="4146597"/>
            <a:ext cx="962106" cy="261610"/>
          </a:xfrm>
          <a:prstGeom prst="rect">
            <a:avLst/>
          </a:prstGeom>
          <a:noFill/>
        </p:spPr>
        <p:txBody>
          <a:bodyPr wrap="square" rtlCol="0">
            <a:spAutoFit/>
          </a:bodyPr>
          <a:lstStyle/>
          <a:p>
            <a:pPr fontAlgn="ctr"/>
            <a:r>
              <a:rPr lang="en-US" sz="1100" dirty="0">
                <a:latin typeface="Huawei Sans" panose="020C0503030203020204" pitchFamily="34" charset="0"/>
              </a:rPr>
              <a:t>IF1 (active)</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34">
            <a:extLst>
              <a:ext uri="{FF2B5EF4-FFF2-40B4-BE49-F238E27FC236}">
                <a16:creationId xmlns:a16="http://schemas.microsoft.com/office/drawing/2014/main" id="{04F4E845-E7A1-46D9-8D89-126A6EBCB829}"/>
              </a:ext>
            </a:extLst>
          </p:cNvPr>
          <p:cNvSpPr txBox="1"/>
          <p:nvPr/>
        </p:nvSpPr>
        <p:spPr bwMode="gray">
          <a:xfrm>
            <a:off x="6801990" y="4942162"/>
            <a:ext cx="1038804" cy="261610"/>
          </a:xfrm>
          <a:prstGeom prst="rect">
            <a:avLst/>
          </a:prstGeom>
          <a:noFill/>
        </p:spPr>
        <p:txBody>
          <a:bodyPr wrap="square" rtlCol="0">
            <a:spAutoFit/>
          </a:bodyPr>
          <a:lstStyle/>
          <a:p>
            <a:pPr fontAlgn="ctr"/>
            <a:r>
              <a:rPr lang="en-US" sz="1100" dirty="0">
                <a:latin typeface="Huawei Sans" panose="020C0503030203020204" pitchFamily="34" charset="0"/>
              </a:rPr>
              <a:t>IF2 (standby)</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54">
            <a:extLst>
              <a:ext uri="{FF2B5EF4-FFF2-40B4-BE49-F238E27FC236}">
                <a16:creationId xmlns:a16="http://schemas.microsoft.com/office/drawing/2014/main" id="{7710ACFD-6D56-468A-9936-6166D4ECBC11}"/>
              </a:ext>
            </a:extLst>
          </p:cNvPr>
          <p:cNvSpPr txBox="1"/>
          <p:nvPr/>
        </p:nvSpPr>
        <p:spPr bwMode="gray">
          <a:xfrm>
            <a:off x="8660531" y="3732378"/>
            <a:ext cx="831600" cy="261610"/>
          </a:xfrm>
          <a:prstGeom prst="rect">
            <a:avLst/>
          </a:prstGeom>
          <a:solidFill>
            <a:srgbClr val="00B0F0"/>
          </a:solidFill>
        </p:spPr>
        <p:txBody>
          <a:bodyPr wrap="none" rtlCol="0" anchor="ctr" anchorCtr="0">
            <a:noAutofit/>
          </a:bodyPr>
          <a:lstStyle/>
          <a:p>
            <a:pPr algn="ctr" fontAlgn="ctr"/>
            <a:r>
              <a:rPr lang="en-US" sz="1050" dirty="0">
                <a:solidFill>
                  <a:schemeClr val="bg1"/>
                </a:solidFill>
                <a:latin typeface="Huawei Sans" panose="020C0503030203020204" pitchFamily="34" charset="0"/>
              </a:rPr>
              <a:t>NQA</a:t>
            </a:r>
            <a:endParaRPr lang="en-US" sz="1050" dirty="0">
              <a:solidFill>
                <a:schemeClr val="bg1"/>
              </a:solidFill>
              <a:latin typeface="Huawei Sans" panose="020C0503030203020204" pitchFamily="34" charset="0"/>
              <a:ea typeface="方正兰亭黑简体" panose="02000000000000000000" pitchFamily="2" charset="-122"/>
            </a:endParaRPr>
          </a:p>
        </p:txBody>
      </p:sp>
      <p:sp>
        <p:nvSpPr>
          <p:cNvPr id="56" name="TextBox 55">
            <a:extLst>
              <a:ext uri="{FF2B5EF4-FFF2-40B4-BE49-F238E27FC236}">
                <a16:creationId xmlns:a16="http://schemas.microsoft.com/office/drawing/2014/main" id="{3E61A15A-027A-456C-8D3D-D5C3E3FDDA43}"/>
              </a:ext>
            </a:extLst>
          </p:cNvPr>
          <p:cNvSpPr txBox="1"/>
          <p:nvPr/>
        </p:nvSpPr>
        <p:spPr bwMode="gray">
          <a:xfrm>
            <a:off x="8660531" y="4056270"/>
            <a:ext cx="831600" cy="261610"/>
          </a:xfrm>
          <a:prstGeom prst="rect">
            <a:avLst/>
          </a:prstGeom>
          <a:solidFill>
            <a:srgbClr val="8BC9A0"/>
          </a:solidFill>
        </p:spPr>
        <p:txBody>
          <a:bodyPr wrap="none" rtlCol="0" anchor="ctr" anchorCtr="0">
            <a:noAutofit/>
          </a:bodyPr>
          <a:lstStyle/>
          <a:p>
            <a:pPr algn="ctr" fontAlgn="ctr"/>
            <a:r>
              <a:rPr lang="en-US" sz="1050" dirty="0">
                <a:solidFill>
                  <a:schemeClr val="bg1"/>
                </a:solidFill>
                <a:latin typeface="Huawei Sans" panose="020C0503030203020204" pitchFamily="34" charset="0"/>
              </a:rPr>
              <a:t>BFD</a:t>
            </a:r>
            <a:endParaRPr lang="en-US" sz="1050" dirty="0">
              <a:solidFill>
                <a:schemeClr val="bg1"/>
              </a:solidFill>
              <a:latin typeface="Huawei Sans" panose="020C0503030203020204" pitchFamily="34" charset="0"/>
              <a:ea typeface="方正兰亭黑简体" panose="02000000000000000000" pitchFamily="2" charset="-122"/>
            </a:endParaRPr>
          </a:p>
        </p:txBody>
      </p:sp>
      <p:sp>
        <p:nvSpPr>
          <p:cNvPr id="57" name="Oval 41">
            <a:extLst>
              <a:ext uri="{FF2B5EF4-FFF2-40B4-BE49-F238E27FC236}">
                <a16:creationId xmlns:a16="http://schemas.microsoft.com/office/drawing/2014/main" id="{F83D56C9-5648-426C-BE8D-40EDBD7C89A6}"/>
              </a:ext>
            </a:extLst>
          </p:cNvPr>
          <p:cNvSpPr>
            <a:spLocks noChangeAspect="1"/>
          </p:cNvSpPr>
          <p:nvPr/>
        </p:nvSpPr>
        <p:spPr bwMode="gray">
          <a:xfrm>
            <a:off x="7383306" y="4777235"/>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100" b="1" dirty="0">
              <a:solidFill>
                <a:prstClr val="black"/>
              </a:solidFill>
              <a:latin typeface="Huawei Sans" panose="020C0503030203020204" pitchFamily="34" charset="0"/>
            </a:endParaRPr>
          </a:p>
        </p:txBody>
      </p:sp>
      <p:grpSp>
        <p:nvGrpSpPr>
          <p:cNvPr id="58" name="组合 28">
            <a:extLst>
              <a:ext uri="{FF2B5EF4-FFF2-40B4-BE49-F238E27FC236}">
                <a16:creationId xmlns:a16="http://schemas.microsoft.com/office/drawing/2014/main" id="{FD4A03AE-3520-418E-A85A-56B74CF0D0C9}"/>
              </a:ext>
            </a:extLst>
          </p:cNvPr>
          <p:cNvGrpSpPr>
            <a:grpSpLocks noChangeAspect="1"/>
          </p:cNvGrpSpPr>
          <p:nvPr/>
        </p:nvGrpSpPr>
        <p:grpSpPr bwMode="gray">
          <a:xfrm>
            <a:off x="9649024" y="4031918"/>
            <a:ext cx="206620" cy="206620"/>
            <a:chOff x="5076056" y="3356992"/>
            <a:chExt cx="436268" cy="436268"/>
          </a:xfrm>
        </p:grpSpPr>
        <p:sp>
          <p:nvSpPr>
            <p:cNvPr id="59" name="椭圆 27">
              <a:extLst>
                <a:ext uri="{FF2B5EF4-FFF2-40B4-BE49-F238E27FC236}">
                  <a16:creationId xmlns:a16="http://schemas.microsoft.com/office/drawing/2014/main" id="{4CDC0BA5-BE83-4FE1-9B87-88AEA701BCA6}"/>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禁止符 23">
              <a:extLst>
                <a:ext uri="{FF2B5EF4-FFF2-40B4-BE49-F238E27FC236}">
                  <a16:creationId xmlns:a16="http://schemas.microsoft.com/office/drawing/2014/main" id="{EA12B2B0-4367-428A-8A2E-055B4F76787C}"/>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1" name="Rectangular Callout 72">
            <a:extLst>
              <a:ext uri="{FF2B5EF4-FFF2-40B4-BE49-F238E27FC236}">
                <a16:creationId xmlns:a16="http://schemas.microsoft.com/office/drawing/2014/main" id="{B446C09A-0C97-4BD0-B9DE-779A8C9CAF5B}"/>
              </a:ext>
            </a:extLst>
          </p:cNvPr>
          <p:cNvSpPr/>
          <p:nvPr/>
        </p:nvSpPr>
        <p:spPr bwMode="gray">
          <a:xfrm>
            <a:off x="6333431" y="5348827"/>
            <a:ext cx="1716614" cy="564955"/>
          </a:xfrm>
          <a:prstGeom prst="wedgeRectCallout">
            <a:avLst>
              <a:gd name="adj1" fmla="val 14186"/>
              <a:gd name="adj2" fmla="val -8160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If the primary link fails, a standby interface is automatically enabled.</a:t>
            </a:r>
          </a:p>
        </p:txBody>
      </p:sp>
      <p:grpSp>
        <p:nvGrpSpPr>
          <p:cNvPr id="62" name="Group 61">
            <a:extLst>
              <a:ext uri="{FF2B5EF4-FFF2-40B4-BE49-F238E27FC236}">
                <a16:creationId xmlns:a16="http://schemas.microsoft.com/office/drawing/2014/main" id="{34910C0C-8207-4291-A5EC-72267976CEFC}"/>
              </a:ext>
            </a:extLst>
          </p:cNvPr>
          <p:cNvGrpSpPr/>
          <p:nvPr/>
        </p:nvGrpSpPr>
        <p:grpSpPr bwMode="gray">
          <a:xfrm>
            <a:off x="6148262" y="3237003"/>
            <a:ext cx="2171571" cy="888283"/>
            <a:chOff x="1834489" y="4504777"/>
            <a:chExt cx="1287384" cy="888283"/>
          </a:xfrm>
        </p:grpSpPr>
        <p:sp>
          <p:nvSpPr>
            <p:cNvPr id="63" name="矩形: 圆角 52">
              <a:extLst>
                <a:ext uri="{FF2B5EF4-FFF2-40B4-BE49-F238E27FC236}">
                  <a16:creationId xmlns:a16="http://schemas.microsoft.com/office/drawing/2014/main" id="{10D087E5-051E-4E22-9D1D-2B608672D6A9}"/>
                </a:ext>
              </a:extLst>
            </p:cNvPr>
            <p:cNvSpPr/>
            <p:nvPr/>
          </p:nvSpPr>
          <p:spPr bwMode="gray">
            <a:xfrm>
              <a:off x="1834489" y="4504777"/>
              <a:ext cx="1287384" cy="888283"/>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b="1" dirty="0">
                  <a:solidFill>
                    <a:schemeClr val="bg1">
                      <a:lumMod val="50000"/>
                    </a:schemeClr>
                  </a:solidFill>
                  <a:latin typeface="Huawei Sans" panose="020C0503030203020204" pitchFamily="34" charset="0"/>
                </a:rPr>
                <a:t>IP routing-table</a:t>
              </a:r>
              <a:endParaRPr lang="en-US" altLang="zh-CN" sz="105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120">
              <a:extLst>
                <a:ext uri="{FF2B5EF4-FFF2-40B4-BE49-F238E27FC236}">
                  <a16:creationId xmlns:a16="http://schemas.microsoft.com/office/drawing/2014/main" id="{EB798F9E-CDC8-4805-AC3C-8CEB4AA5A4C6}"/>
                </a:ext>
              </a:extLst>
            </p:cNvPr>
            <p:cNvSpPr txBox="1"/>
            <p:nvPr/>
          </p:nvSpPr>
          <p:spPr bwMode="gray">
            <a:xfrm>
              <a:off x="1894244" y="4869442"/>
              <a:ext cx="1167873" cy="431572"/>
            </a:xfrm>
            <a:prstGeom prst="roundRect">
              <a:avLst>
                <a:gd name="adj" fmla="val 6721"/>
              </a:avLst>
            </a:prstGeom>
            <a:solidFill>
              <a:srgbClr val="BEE9EE"/>
            </a:solidFill>
            <a:ln w="12700">
              <a:solidFill>
                <a:srgbClr val="56C4D2"/>
              </a:solidFill>
            </a:ln>
          </p:spPr>
          <p:txBody>
            <a:bodyPr wrap="square" lIns="36000" rIns="36000" rtlCol="0" anchor="ctr">
              <a:spAutoFit/>
            </a:bodyPr>
            <a:lstStyle/>
            <a:p>
              <a:pPr fontAlgn="ctr"/>
              <a:r>
                <a:rPr lang="en-US" sz="1050" dirty="0">
                  <a:solidFill>
                    <a:schemeClr val="bg1">
                      <a:lumMod val="50000"/>
                    </a:schemeClr>
                  </a:solidFill>
                  <a:latin typeface="Huawei Sans" panose="020C0503030203020204" pitchFamily="34" charset="0"/>
                </a:rPr>
                <a:t>Net1 IF1 Track</a:t>
              </a:r>
            </a:p>
            <a:p>
              <a:pPr fontAlgn="ctr"/>
              <a:r>
                <a:rPr lang="en-US" sz="1050" b="1" dirty="0">
                  <a:solidFill>
                    <a:srgbClr val="EC7061"/>
                  </a:solidFill>
                  <a:latin typeface="Huawei Sans" panose="020C0503030203020204" pitchFamily="34" charset="0"/>
                </a:rPr>
                <a:t>Net1 IF2 Track primary path</a:t>
              </a:r>
              <a:endParaRPr lang="en-US" altLang="zh-CN" sz="105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5" name="Rectangular Callout 72">
            <a:extLst>
              <a:ext uri="{FF2B5EF4-FFF2-40B4-BE49-F238E27FC236}">
                <a16:creationId xmlns:a16="http://schemas.microsoft.com/office/drawing/2014/main" id="{0313BC8C-CD26-4BF1-8228-8DD58D0F420B}"/>
              </a:ext>
            </a:extLst>
          </p:cNvPr>
          <p:cNvSpPr/>
          <p:nvPr/>
        </p:nvSpPr>
        <p:spPr bwMode="gray">
          <a:xfrm>
            <a:off x="6333431" y="4238537"/>
            <a:ext cx="853232" cy="674712"/>
          </a:xfrm>
          <a:prstGeom prst="wedgeRectCallout">
            <a:avLst>
              <a:gd name="adj1" fmla="val 67448"/>
              <a:gd name="adj2" fmla="val -1248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active interface is still in the up state.</a:t>
            </a:r>
          </a:p>
        </p:txBody>
      </p:sp>
      <p:sp>
        <p:nvSpPr>
          <p:cNvPr id="66" name="Rectangular Callout 72">
            <a:extLst>
              <a:ext uri="{FF2B5EF4-FFF2-40B4-BE49-F238E27FC236}">
                <a16:creationId xmlns:a16="http://schemas.microsoft.com/office/drawing/2014/main" id="{9A9421F3-37C1-4C68-9B99-FC0BAEADEFE2}"/>
              </a:ext>
            </a:extLst>
          </p:cNvPr>
          <p:cNvSpPr/>
          <p:nvPr/>
        </p:nvSpPr>
        <p:spPr bwMode="gray">
          <a:xfrm>
            <a:off x="7952571" y="3014945"/>
            <a:ext cx="2270444" cy="545543"/>
          </a:xfrm>
          <a:prstGeom prst="wedgeRectCallout">
            <a:avLst>
              <a:gd name="adj1" fmla="val -40068"/>
              <a:gd name="adj2" fmla="val 9424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Floating routes can be associated with BFD or NQA to detect faults and switch routing entries.</a:t>
            </a:r>
          </a:p>
        </p:txBody>
      </p:sp>
      <p:sp>
        <p:nvSpPr>
          <p:cNvPr id="68" name="Rectangular Callout 72">
            <a:extLst>
              <a:ext uri="{FF2B5EF4-FFF2-40B4-BE49-F238E27FC236}">
                <a16:creationId xmlns:a16="http://schemas.microsoft.com/office/drawing/2014/main" id="{015F9D9F-3F22-4D1F-8624-D22CBCABF33B}"/>
              </a:ext>
            </a:extLst>
          </p:cNvPr>
          <p:cNvSpPr/>
          <p:nvPr/>
        </p:nvSpPr>
        <p:spPr bwMode="gray">
          <a:xfrm>
            <a:off x="9729949" y="5530826"/>
            <a:ext cx="1823874" cy="573492"/>
          </a:xfrm>
          <a:prstGeom prst="wedgeRectCallout">
            <a:avLst>
              <a:gd name="adj1" fmla="val -24941"/>
              <a:gd name="adj2" fmla="val -7720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data forwarding path is switched, and data is forwarded properly.</a:t>
            </a:r>
          </a:p>
        </p:txBody>
      </p:sp>
      <p:sp>
        <p:nvSpPr>
          <p:cNvPr id="71" name="Freeform: Shape 70">
            <a:extLst>
              <a:ext uri="{FF2B5EF4-FFF2-40B4-BE49-F238E27FC236}">
                <a16:creationId xmlns:a16="http://schemas.microsoft.com/office/drawing/2014/main" id="{C17DA86A-0CA8-4509-A64E-D64BE5BA36D2}"/>
              </a:ext>
            </a:extLst>
          </p:cNvPr>
          <p:cNvSpPr/>
          <p:nvPr/>
        </p:nvSpPr>
        <p:spPr bwMode="gray">
          <a:xfrm>
            <a:off x="6899596" y="4742242"/>
            <a:ext cx="4676775" cy="790591"/>
          </a:xfrm>
          <a:custGeom>
            <a:avLst/>
            <a:gdLst>
              <a:gd name="connsiteX0" fmla="*/ 0 w 4676775"/>
              <a:gd name="connsiteY0" fmla="*/ 28575 h 790591"/>
              <a:gd name="connsiteX1" fmla="*/ 676275 w 4676775"/>
              <a:gd name="connsiteY1" fmla="*/ 200025 h 790591"/>
              <a:gd name="connsiteX2" fmla="*/ 2381250 w 4676775"/>
              <a:gd name="connsiteY2" fmla="*/ 790575 h 790591"/>
              <a:gd name="connsiteX3" fmla="*/ 4133850 w 4676775"/>
              <a:gd name="connsiteY3" fmla="*/ 180975 h 790591"/>
              <a:gd name="connsiteX4" fmla="*/ 4676775 w 4676775"/>
              <a:gd name="connsiteY4" fmla="*/ 0 h 790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775" h="790591">
                <a:moveTo>
                  <a:pt x="0" y="28575"/>
                </a:moveTo>
                <a:cubicBezTo>
                  <a:pt x="139700" y="50800"/>
                  <a:pt x="279400" y="73025"/>
                  <a:pt x="676275" y="200025"/>
                </a:cubicBezTo>
                <a:cubicBezTo>
                  <a:pt x="1073150" y="327025"/>
                  <a:pt x="1804988" y="793750"/>
                  <a:pt x="2381250" y="790575"/>
                </a:cubicBezTo>
                <a:cubicBezTo>
                  <a:pt x="2957512" y="787400"/>
                  <a:pt x="3751263" y="312738"/>
                  <a:pt x="4133850" y="180975"/>
                </a:cubicBezTo>
                <a:cubicBezTo>
                  <a:pt x="4516438" y="49213"/>
                  <a:pt x="4596606" y="24606"/>
                  <a:pt x="4676775"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72" name="圆角矩形 75">
            <a:extLst>
              <a:ext uri="{FF2B5EF4-FFF2-40B4-BE49-F238E27FC236}">
                <a16:creationId xmlns:a16="http://schemas.microsoft.com/office/drawing/2014/main" id="{5977FCCB-CC6D-4D64-B9F3-7E773FE4FE11}"/>
              </a:ext>
            </a:extLst>
          </p:cNvPr>
          <p:cNvSpPr/>
          <p:nvPr/>
        </p:nvSpPr>
        <p:spPr bwMode="gray">
          <a:xfrm>
            <a:off x="560317" y="2844668"/>
            <a:ext cx="5287323" cy="333601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3" name="圆角矩形 75">
            <a:extLst>
              <a:ext uri="{FF2B5EF4-FFF2-40B4-BE49-F238E27FC236}">
                <a16:creationId xmlns:a16="http://schemas.microsoft.com/office/drawing/2014/main" id="{521C652E-C5C8-418F-8F2F-107DAACB0684}"/>
              </a:ext>
            </a:extLst>
          </p:cNvPr>
          <p:cNvSpPr/>
          <p:nvPr/>
        </p:nvSpPr>
        <p:spPr bwMode="gray">
          <a:xfrm>
            <a:off x="548760" y="2409712"/>
            <a:ext cx="5301079"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IP floating routes are not associated with BFD or NQA</a:t>
            </a:r>
            <a:endParaRPr lang="en-US" altLang="zh-CN" sz="1400" dirty="0">
              <a:solidFill>
                <a:srgbClr val="30B5C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圆角矩形 75">
            <a:extLst>
              <a:ext uri="{FF2B5EF4-FFF2-40B4-BE49-F238E27FC236}">
                <a16:creationId xmlns:a16="http://schemas.microsoft.com/office/drawing/2014/main" id="{6D467113-994F-4A46-8D58-C71807173B20}"/>
              </a:ext>
            </a:extLst>
          </p:cNvPr>
          <p:cNvSpPr/>
          <p:nvPr/>
        </p:nvSpPr>
        <p:spPr bwMode="gray">
          <a:xfrm>
            <a:off x="6059232" y="2848348"/>
            <a:ext cx="5611207" cy="333601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5" name="圆角矩形 75">
            <a:extLst>
              <a:ext uri="{FF2B5EF4-FFF2-40B4-BE49-F238E27FC236}">
                <a16:creationId xmlns:a16="http://schemas.microsoft.com/office/drawing/2014/main" id="{F8422DD5-3436-497A-8D13-727DB3693C6C}"/>
              </a:ext>
            </a:extLst>
          </p:cNvPr>
          <p:cNvSpPr/>
          <p:nvPr/>
        </p:nvSpPr>
        <p:spPr bwMode="gray">
          <a:xfrm>
            <a:off x="6047375" y="2413392"/>
            <a:ext cx="5625806"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IP floating routes are associated with BFD or NQA</a:t>
            </a:r>
            <a:endParaRPr lang="en-US" altLang="zh-CN" sz="1400" dirty="0">
              <a:solidFill>
                <a:srgbClr val="30B5C5"/>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Group 3">
            <a:extLst>
              <a:ext uri="{FF2B5EF4-FFF2-40B4-BE49-F238E27FC236}">
                <a16:creationId xmlns:a16="http://schemas.microsoft.com/office/drawing/2014/main" id="{AC040C80-467C-49C9-A9A8-CAADBEE0989C}"/>
              </a:ext>
            </a:extLst>
          </p:cNvPr>
          <p:cNvGrpSpPr/>
          <p:nvPr/>
        </p:nvGrpSpPr>
        <p:grpSpPr bwMode="gray">
          <a:xfrm>
            <a:off x="8868075" y="77261"/>
            <a:ext cx="2982582" cy="288000"/>
            <a:chOff x="6203779" y="77419"/>
            <a:chExt cx="2982582" cy="288000"/>
          </a:xfrm>
        </p:grpSpPr>
        <p:sp>
          <p:nvSpPr>
            <p:cNvPr id="77" name="五边形 24">
              <a:extLst>
                <a:ext uri="{FF2B5EF4-FFF2-40B4-BE49-F238E27FC236}">
                  <a16:creationId xmlns:a16="http://schemas.microsoft.com/office/drawing/2014/main" id="{5044001A-92CE-483B-9534-ED34D52AB7DD}"/>
                </a:ext>
              </a:extLst>
            </p:cNvPr>
            <p:cNvSpPr/>
            <p:nvPr/>
          </p:nvSpPr>
          <p:spPr bwMode="gray">
            <a:xfrm>
              <a:off x="6203779" y="77419"/>
              <a:ext cx="1466364" cy="288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sz="1200" dirty="0">
                  <a:latin typeface="Huawei Sans" panose="020C0503030203020204" pitchFamily="34" charset="0"/>
                </a:rPr>
                <a:t>Interface Backup</a:t>
              </a:r>
            </a:p>
          </p:txBody>
        </p:sp>
        <p:sp>
          <p:nvSpPr>
            <p:cNvPr id="78" name="燕尾形 25">
              <a:extLst>
                <a:ext uri="{FF2B5EF4-FFF2-40B4-BE49-F238E27FC236}">
                  <a16:creationId xmlns:a16="http://schemas.microsoft.com/office/drawing/2014/main" id="{A25F0704-7EC8-4BCA-9305-7200D996F5C3}"/>
                </a:ext>
              </a:extLst>
            </p:cNvPr>
            <p:cNvSpPr/>
            <p:nvPr/>
          </p:nvSpPr>
          <p:spPr bwMode="gray">
            <a:xfrm>
              <a:off x="7558719" y="77419"/>
              <a:ext cx="1627642" cy="288000"/>
            </a:xfrm>
            <a:prstGeom prst="chevron">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IP Floating Route</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802191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A9ABB0D-F8EF-4F04-A69A-E572F035D0ED}"/>
              </a:ext>
            </a:extLst>
          </p:cNvPr>
          <p:cNvSpPr>
            <a:spLocks noGrp="1"/>
          </p:cNvSpPr>
          <p:nvPr>
            <p:ph type="body" sz="quarter" idx="10"/>
          </p:nvPr>
        </p:nvSpPr>
        <p:spPr bwMode="gray">
          <a:prstGeom prst="rect">
            <a:avLst/>
          </a:prstGeom>
        </p:spPr>
        <p:txBody>
          <a:bodyPr/>
          <a:lstStyle/>
          <a:p>
            <a:pPr algn="l"/>
            <a:r>
              <a:rPr lang="en-US" dirty="0">
                <a:latin typeface="Huawei Sans" panose="020C0503030203020204" pitchFamily="34" charset="0"/>
              </a:rPr>
              <a:t>(True or false) Interface backup can be implemented only in active/standby mode, but not in load balancing mode.</a:t>
            </a:r>
            <a:endParaRPr lang="en-US" altLang="zh-CN" dirty="0">
              <a:latin typeface="Huawei Sans" panose="020C0503030203020204" pitchFamily="34" charset="0"/>
            </a:endParaRPr>
          </a:p>
          <a:p>
            <a:pPr marL="809625" lvl="1" indent="-361950" algn="l"/>
            <a:r>
              <a:rPr lang="en-US" dirty="0">
                <a:latin typeface="Huawei Sans" panose="020C0503030203020204" pitchFamily="34" charset="0"/>
              </a:rPr>
              <a:t>True</a:t>
            </a:r>
            <a:endParaRPr lang="en-US" altLang="zh-CN" dirty="0">
              <a:latin typeface="Huawei Sans" panose="020C0503030203020204" pitchFamily="34" charset="0"/>
            </a:endParaRPr>
          </a:p>
          <a:p>
            <a:pPr marL="809625" lvl="1" indent="-361950" algn="l"/>
            <a:r>
              <a:rPr lang="en-US" dirty="0">
                <a:latin typeface="Huawei Sans" panose="020C0503030203020204" pitchFamily="34" charset="0"/>
              </a:rPr>
              <a:t>False</a:t>
            </a:r>
          </a:p>
        </p:txBody>
      </p:sp>
    </p:spTree>
    <p:extLst>
      <p:ext uri="{BB962C8B-B14F-4D97-AF65-F5344CB8AC3E}">
        <p14:creationId xmlns:p14="http://schemas.microsoft.com/office/powerpoint/2010/main" val="361867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bwMode="gray"/>
        <p:txBody>
          <a:bodyPr/>
          <a:lstStyle/>
          <a:p>
            <a:r>
              <a:rPr lang="en-US" dirty="0">
                <a:latin typeface="Huawei Sans" panose="020C0503030203020204" pitchFamily="34" charset="0"/>
              </a:rPr>
              <a:t>Upon completion of this course, you will be able to:</a:t>
            </a:r>
            <a:endParaRPr lang="en-US" altLang="zh-CN" dirty="0">
              <a:latin typeface="Huawei Sans" panose="020C0503030203020204" pitchFamily="34" charset="0"/>
            </a:endParaRPr>
          </a:p>
          <a:p>
            <a:pPr marL="622300" lvl="1" indent="-304800"/>
            <a:r>
              <a:rPr lang="en-US" dirty="0">
                <a:latin typeface="Huawei Sans" panose="020C0503030203020204" pitchFamily="34" charset="0"/>
              </a:rPr>
              <a:t>Describe the common technologies and fundamentals of link detection.</a:t>
            </a:r>
            <a:endParaRPr lang="en-US" altLang="zh-CN" dirty="0">
              <a:latin typeface="Huawei Sans" panose="020C0503030203020204" pitchFamily="34" charset="0"/>
            </a:endParaRPr>
          </a:p>
          <a:p>
            <a:pPr marL="622300" lvl="1" indent="-304800"/>
            <a:r>
              <a:rPr lang="en-US" dirty="0">
                <a:latin typeface="Huawei Sans" panose="020C0503030203020204" pitchFamily="34" charset="0"/>
              </a:rPr>
              <a:t>Describe the common technologies and fundamentals of link backup.</a:t>
            </a:r>
            <a:endParaRPr lang="en-US" altLang="zh-CN" dirty="0">
              <a:latin typeface="Huawei Sans" panose="020C0503030203020204" pitchFamily="34" charset="0"/>
            </a:endParaRPr>
          </a:p>
          <a:p>
            <a:pPr marL="622300" lvl="1" indent="-304800"/>
            <a:r>
              <a:rPr lang="en-US" dirty="0">
                <a:latin typeface="Huawei Sans" panose="020C0503030203020204" pitchFamily="34" charset="0"/>
              </a:rPr>
              <a:t>Understand the fundamentals and application scenarios of VRRP.</a:t>
            </a:r>
            <a:endParaRPr lang="en-US" altLang="zh-CN" dirty="0">
              <a:latin typeface="Huawei Sans" panose="020C0503030203020204" pitchFamily="34" charset="0"/>
            </a:endParaRPr>
          </a:p>
          <a:p>
            <a:pPr marL="622300" lvl="1" indent="-304800"/>
            <a:r>
              <a:rPr lang="en-US" dirty="0">
                <a:latin typeface="Huawei Sans" panose="020C0503030203020204" pitchFamily="34" charset="0"/>
              </a:rPr>
              <a:t>Understand the fundamentals and application scenarios of Smart Application Control (SAC).</a:t>
            </a:r>
            <a:endParaRPr lang="en-US" altLang="zh-CN" dirty="0">
              <a:latin typeface="Huawei Sans" panose="020C0503030203020204" pitchFamily="34" charset="0"/>
            </a:endParaRPr>
          </a:p>
          <a:p>
            <a:pPr marL="622300" lvl="1" indent="-304800"/>
            <a:r>
              <a:rPr lang="en-US" dirty="0">
                <a:latin typeface="Huawei Sans" panose="020C0503030203020204" pitchFamily="34" charset="0"/>
              </a:rPr>
              <a:t>Understand the fundamentals and application scenarios of SPR.</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129306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18083-30C9-41F0-8DF5-F16FB8685645}"/>
              </a:ext>
            </a:extLst>
          </p:cNvPr>
          <p:cNvSpPr>
            <a:spLocks noGrp="1"/>
          </p:cNvSpPr>
          <p:nvPr>
            <p:ph sz="quarter" idx="10"/>
          </p:nvPr>
        </p:nvSpPr>
        <p:spPr bwMode="gray">
          <a:prstGeom prst="rect">
            <a:avLst/>
          </a:prstGeom>
        </p:spPr>
        <p:txBody>
          <a:bodyPr/>
          <a:lstStyle/>
          <a:p>
            <a:pPr algn="l"/>
            <a:r>
              <a:rPr lang="en-US" sz="1800" dirty="0">
                <a:latin typeface="Huawei Sans" panose="020C0503030203020204" pitchFamily="34" charset="0"/>
              </a:rPr>
              <a:t>Interface backup operates in either active/standby or load balancing mode. In active/standby mode, only one interface can work at a time. In load balancing mode, if the bandwidth of the active interface is insufficient, the standby interface can be used to forward traffic.</a:t>
            </a:r>
            <a:endParaRPr lang="en-US" altLang="zh-CN" sz="1800" dirty="0">
              <a:latin typeface="Huawei Sans" panose="020C0503030203020204" pitchFamily="34" charset="0"/>
            </a:endParaRPr>
          </a:p>
          <a:p>
            <a:pPr algn="l"/>
            <a:r>
              <a:rPr lang="en-US" sz="1800" dirty="0">
                <a:latin typeface="Huawei Sans" panose="020C0503030203020204" pitchFamily="34" charset="0"/>
              </a:rPr>
              <a:t>Interface backup can be associated with NQA, BFD, and routing tables to detect link quality and determine whether to perform an active/standby interface switchover.</a:t>
            </a:r>
            <a:endParaRPr lang="en-US" altLang="zh-CN" sz="1800" dirty="0">
              <a:latin typeface="Huawei Sans" panose="020C0503030203020204" pitchFamily="34" charset="0"/>
            </a:endParaRPr>
          </a:p>
          <a:p>
            <a:pPr algn="l"/>
            <a:r>
              <a:rPr lang="en-US" sz="1800" dirty="0">
                <a:latin typeface="Huawei Sans" panose="020C0503030203020204" pitchFamily="34" charset="0"/>
              </a:rPr>
              <a:t>Floating routes are typically used together with interface backup. Interface backup determines only whether interfaces can be enabled. Therefore, floating routes are required to guide data forwarding during Layer 3 forwarding.</a:t>
            </a:r>
          </a:p>
        </p:txBody>
      </p:sp>
    </p:spTree>
    <p:extLst>
      <p:ext uri="{BB962C8B-B14F-4D97-AF65-F5344CB8AC3E}">
        <p14:creationId xmlns:p14="http://schemas.microsoft.com/office/powerpoint/2010/main" val="1248821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Link Reliability</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Network Reliability</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Service Reliability</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1650435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36548C-0ECE-43CC-B3BF-8067CC532649}"/>
              </a:ext>
            </a:extLst>
          </p:cNvPr>
          <p:cNvSpPr>
            <a:spLocks noGrp="1"/>
          </p:cNvSpPr>
          <p:nvPr>
            <p:ph type="title"/>
          </p:nvPr>
        </p:nvSpPr>
        <p:spPr bwMode="gray"/>
        <p:txBody>
          <a:bodyPr/>
          <a:lstStyle/>
          <a:p>
            <a:pPr fontAlgn="ctr"/>
            <a:r>
              <a:rPr lang="en-US" dirty="0">
                <a:latin typeface="Huawei Sans" panose="020C0503030203020204" pitchFamily="34" charset="0"/>
              </a:rPr>
              <a:t>Network Reliability</a:t>
            </a:r>
          </a:p>
        </p:txBody>
      </p:sp>
      <p:sp>
        <p:nvSpPr>
          <p:cNvPr id="4" name="Text Placeholder 3">
            <a:extLst>
              <a:ext uri="{FF2B5EF4-FFF2-40B4-BE49-F238E27FC236}">
                <a16:creationId xmlns:a16="http://schemas.microsoft.com/office/drawing/2014/main" id="{2AA2DEAC-999A-444F-BDE3-755E65DBD43F}"/>
              </a:ext>
            </a:extLst>
          </p:cNvPr>
          <p:cNvSpPr>
            <a:spLocks noGrp="1"/>
          </p:cNvSpPr>
          <p:nvPr>
            <p:ph type="body" sz="quarter" idx="10"/>
          </p:nvPr>
        </p:nvSpPr>
        <p:spPr bwMode="gray"/>
        <p:txBody>
          <a:bodyPr/>
          <a:lstStyle/>
          <a:p>
            <a:pPr algn="l"/>
            <a:r>
              <a:rPr lang="en-US" sz="1800" dirty="0">
                <a:latin typeface="Huawei Sans" panose="020C0503030203020204" pitchFamily="34" charset="0"/>
              </a:rPr>
              <a:t>If a fault occurs on the network, the fault may not be detected or rectified in a timely manner. Therefore, redundancy technologies are required.</a:t>
            </a:r>
            <a:endParaRPr lang="en-US" altLang="zh-CN" sz="1800" dirty="0">
              <a:latin typeface="Huawei Sans" panose="020C0503030203020204" pitchFamily="34" charset="0"/>
            </a:endParaRPr>
          </a:p>
          <a:p>
            <a:pPr algn="l"/>
            <a:r>
              <a:rPr lang="en-US" sz="1800" dirty="0">
                <a:latin typeface="Huawei Sans" panose="020C0503030203020204" pitchFamily="34" charset="0"/>
              </a:rPr>
              <a:t>Common redundancy technologies include stack, link aggregation, and VRRP.</a:t>
            </a:r>
            <a:endParaRPr lang="en-US" altLang="zh-CN" sz="1800" dirty="0">
              <a:latin typeface="Huawei Sans" panose="020C0503030203020204" pitchFamily="34" charset="0"/>
            </a:endParaRPr>
          </a:p>
          <a:p>
            <a:pPr algn="l"/>
            <a:r>
              <a:rPr lang="en-US" sz="1800" dirty="0">
                <a:latin typeface="Huawei Sans" panose="020C0503030203020204" pitchFamily="34" charset="0"/>
              </a:rPr>
              <a:t>VRRP is the most widely used network redundancy technology on egress devices or gateways.</a:t>
            </a:r>
          </a:p>
        </p:txBody>
      </p:sp>
      <p:pic>
        <p:nvPicPr>
          <p:cNvPr id="5" name="Picture 12" descr="E:\2016.01\1.12 扁平化图标\蓝色\AR-蓝色最新-40.png">
            <a:extLst>
              <a:ext uri="{FF2B5EF4-FFF2-40B4-BE49-F238E27FC236}">
                <a16:creationId xmlns:a16="http://schemas.microsoft.com/office/drawing/2014/main" id="{5B4368D6-096D-49B7-BA68-84A4AFB8636E}"/>
              </a:ext>
            </a:extLst>
          </p:cNvPr>
          <p:cNvPicPr>
            <a:picLocks noChangeAspect="1" noChangeArrowheads="1"/>
          </p:cNvPicPr>
          <p:nvPr/>
        </p:nvPicPr>
        <p:blipFill>
          <a:blip r:embed="rId3" cstate="print"/>
          <a:srcRect/>
          <a:stretch>
            <a:fillRect/>
          </a:stretch>
        </p:blipFill>
        <p:spPr bwMode="gray">
          <a:xfrm>
            <a:off x="4259796" y="3793829"/>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F07BC29D-FF62-4703-B73C-B22C0C8B91B3}"/>
              </a:ext>
            </a:extLst>
          </p:cNvPr>
          <p:cNvPicPr>
            <a:picLocks noChangeAspect="1" noChangeArrowheads="1"/>
          </p:cNvPicPr>
          <p:nvPr/>
        </p:nvPicPr>
        <p:blipFill>
          <a:blip r:embed="rId3" cstate="print"/>
          <a:srcRect/>
          <a:stretch>
            <a:fillRect/>
          </a:stretch>
        </p:blipFill>
        <p:spPr bwMode="gray">
          <a:xfrm>
            <a:off x="6527337" y="3793829"/>
            <a:ext cx="440049" cy="360040"/>
          </a:xfrm>
          <a:prstGeom prst="rect">
            <a:avLst/>
          </a:prstGeom>
          <a:noFill/>
        </p:spPr>
      </p:pic>
      <p:pic>
        <p:nvPicPr>
          <p:cNvPr id="7" name="图片 20">
            <a:extLst>
              <a:ext uri="{FF2B5EF4-FFF2-40B4-BE49-F238E27FC236}">
                <a16:creationId xmlns:a16="http://schemas.microsoft.com/office/drawing/2014/main" id="{230084A1-8ECD-4A5E-9163-E966E3E449D1}"/>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411924" y="4786215"/>
            <a:ext cx="440049" cy="360840"/>
          </a:xfrm>
          <a:prstGeom prst="rect">
            <a:avLst/>
          </a:prstGeom>
        </p:spPr>
      </p:pic>
      <p:pic>
        <p:nvPicPr>
          <p:cNvPr id="8" name="图片 20">
            <a:extLst>
              <a:ext uri="{FF2B5EF4-FFF2-40B4-BE49-F238E27FC236}">
                <a16:creationId xmlns:a16="http://schemas.microsoft.com/office/drawing/2014/main" id="{D1CE22B1-8ADB-41B5-9FB5-4903D91EC968}"/>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411924" y="5842973"/>
            <a:ext cx="440049" cy="360840"/>
          </a:xfrm>
          <a:prstGeom prst="rect">
            <a:avLst/>
          </a:prstGeom>
        </p:spPr>
      </p:pic>
      <p:sp>
        <p:nvSpPr>
          <p:cNvPr id="9" name="Freeform 159">
            <a:extLst>
              <a:ext uri="{FF2B5EF4-FFF2-40B4-BE49-F238E27FC236}">
                <a16:creationId xmlns:a16="http://schemas.microsoft.com/office/drawing/2014/main" id="{BE9CA929-AC71-4301-9932-455572B6B437}"/>
              </a:ext>
            </a:extLst>
          </p:cNvPr>
          <p:cNvSpPr/>
          <p:nvPr/>
        </p:nvSpPr>
        <p:spPr bwMode="gray">
          <a:xfrm flipH="1">
            <a:off x="5176282" y="2900457"/>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10" name="Straight Connector 9">
            <a:extLst>
              <a:ext uri="{FF2B5EF4-FFF2-40B4-BE49-F238E27FC236}">
                <a16:creationId xmlns:a16="http://schemas.microsoft.com/office/drawing/2014/main" id="{3A0D9844-852D-4A7F-BCC3-B35AD2BECFB1}"/>
              </a:ext>
            </a:extLst>
          </p:cNvPr>
          <p:cNvCxnSpPr>
            <a:cxnSpLocks/>
            <a:stCxn id="5" idx="0"/>
            <a:endCxn id="9" idx="15"/>
          </p:cNvCxnSpPr>
          <p:nvPr/>
        </p:nvCxnSpPr>
        <p:spPr bwMode="gray">
          <a:xfrm flipV="1">
            <a:off x="4479821" y="3375869"/>
            <a:ext cx="837321" cy="41796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683F9C-DA3D-4933-9285-FF60D73DBA81}"/>
              </a:ext>
            </a:extLst>
          </p:cNvPr>
          <p:cNvCxnSpPr>
            <a:cxnSpLocks/>
            <a:stCxn id="6" idx="0"/>
            <a:endCxn id="9" idx="10"/>
          </p:cNvCxnSpPr>
          <p:nvPr/>
        </p:nvCxnSpPr>
        <p:spPr bwMode="gray">
          <a:xfrm flipH="1" flipV="1">
            <a:off x="5951560" y="3375093"/>
            <a:ext cx="795802" cy="41873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5C12ED-F03D-4CEB-8591-FA12FADBA18C}"/>
              </a:ext>
            </a:extLst>
          </p:cNvPr>
          <p:cNvCxnSpPr>
            <a:cxnSpLocks/>
            <a:stCxn id="7" idx="1"/>
            <a:endCxn id="5" idx="2"/>
          </p:cNvCxnSpPr>
          <p:nvPr/>
        </p:nvCxnSpPr>
        <p:spPr bwMode="gray">
          <a:xfrm flipH="1" flipV="1">
            <a:off x="4479821" y="4153869"/>
            <a:ext cx="932103" cy="81276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606B8A-6DEF-4EFF-A74E-06CD9A27894B}"/>
              </a:ext>
            </a:extLst>
          </p:cNvPr>
          <p:cNvCxnSpPr>
            <a:cxnSpLocks/>
            <a:stCxn id="7" idx="3"/>
            <a:endCxn id="6" idx="2"/>
          </p:cNvCxnSpPr>
          <p:nvPr/>
        </p:nvCxnSpPr>
        <p:spPr bwMode="gray">
          <a:xfrm flipV="1">
            <a:off x="5851973" y="4153869"/>
            <a:ext cx="895389" cy="81276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FE4CBB-647A-4F78-9685-2F6B8506D099}"/>
              </a:ext>
            </a:extLst>
          </p:cNvPr>
          <p:cNvCxnSpPr>
            <a:cxnSpLocks/>
          </p:cNvCxnSpPr>
          <p:nvPr/>
        </p:nvCxnSpPr>
        <p:spPr bwMode="gray">
          <a:xfrm flipV="1">
            <a:off x="5555940" y="5147055"/>
            <a:ext cx="0" cy="69591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838E6E-4EDF-4D5C-8B86-B681657B9D01}"/>
              </a:ext>
            </a:extLst>
          </p:cNvPr>
          <p:cNvCxnSpPr>
            <a:cxnSpLocks/>
          </p:cNvCxnSpPr>
          <p:nvPr/>
        </p:nvCxnSpPr>
        <p:spPr bwMode="gray">
          <a:xfrm flipV="1">
            <a:off x="5699956" y="5147055"/>
            <a:ext cx="0" cy="69591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582B95E-39D3-4FAC-9619-CE139FF15E14}"/>
              </a:ext>
            </a:extLst>
          </p:cNvPr>
          <p:cNvSpPr/>
          <p:nvPr/>
        </p:nvSpPr>
        <p:spPr bwMode="gray">
          <a:xfrm>
            <a:off x="5451007" y="5217408"/>
            <a:ext cx="360032" cy="92686"/>
          </a:xfrm>
          <a:prstGeom prst="ellipse">
            <a:avLst/>
          </a:prstGeom>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dirty="0">
              <a:latin typeface="Huawei Sans" panose="020C0503030203020204" pitchFamily="34" charset="0"/>
            </a:endParaRPr>
          </a:p>
        </p:txBody>
      </p:sp>
      <p:sp>
        <p:nvSpPr>
          <p:cNvPr id="27" name="Oval 26">
            <a:extLst>
              <a:ext uri="{FF2B5EF4-FFF2-40B4-BE49-F238E27FC236}">
                <a16:creationId xmlns:a16="http://schemas.microsoft.com/office/drawing/2014/main" id="{95848D34-F1A2-48BB-AB80-4FF38E6E4AD5}"/>
              </a:ext>
            </a:extLst>
          </p:cNvPr>
          <p:cNvSpPr/>
          <p:nvPr/>
        </p:nvSpPr>
        <p:spPr bwMode="gray">
          <a:xfrm>
            <a:off x="5451007" y="5666037"/>
            <a:ext cx="360032" cy="92686"/>
          </a:xfrm>
          <a:prstGeom prst="ellipse">
            <a:avLst/>
          </a:prstGeom>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dirty="0">
              <a:latin typeface="Huawei Sans" panose="020C0503030203020204" pitchFamily="34" charset="0"/>
            </a:endParaRPr>
          </a:p>
        </p:txBody>
      </p:sp>
      <p:sp>
        <p:nvSpPr>
          <p:cNvPr id="28" name="Rectangle 27">
            <a:extLst>
              <a:ext uri="{FF2B5EF4-FFF2-40B4-BE49-F238E27FC236}">
                <a16:creationId xmlns:a16="http://schemas.microsoft.com/office/drawing/2014/main" id="{22B537A7-A6FE-40BA-86F3-B23875CD161C}"/>
              </a:ext>
            </a:extLst>
          </p:cNvPr>
          <p:cNvSpPr/>
          <p:nvPr/>
        </p:nvSpPr>
        <p:spPr bwMode="gray">
          <a:xfrm>
            <a:off x="4187788" y="3756177"/>
            <a:ext cx="2849647" cy="431248"/>
          </a:xfrm>
          <a:prstGeom prst="rect">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29" name="Rectangular Callout 72">
            <a:extLst>
              <a:ext uri="{FF2B5EF4-FFF2-40B4-BE49-F238E27FC236}">
                <a16:creationId xmlns:a16="http://schemas.microsoft.com/office/drawing/2014/main" id="{158031FA-47C8-4452-B45E-34D0C700393E}"/>
              </a:ext>
            </a:extLst>
          </p:cNvPr>
          <p:cNvSpPr/>
          <p:nvPr/>
        </p:nvSpPr>
        <p:spPr bwMode="gray">
          <a:xfrm>
            <a:off x="6097225" y="3325777"/>
            <a:ext cx="605218" cy="348846"/>
          </a:xfrm>
          <a:prstGeom prst="wedgeRectCallout">
            <a:avLst>
              <a:gd name="adj1" fmla="val -31164"/>
              <a:gd name="adj2" fmla="val 9914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bg1">
                    <a:lumMod val="50000"/>
                  </a:schemeClr>
                </a:solidFill>
                <a:latin typeface="Huawei Sans" panose="020C0503030203020204" pitchFamily="34" charset="0"/>
              </a:rPr>
              <a:t>VRRP</a:t>
            </a:r>
            <a:endParaRPr lang="en-US" altLang="zh-CN" sz="1200" b="1" dirty="0">
              <a:solidFill>
                <a:srgbClr val="EC7061"/>
              </a:solidFill>
              <a:latin typeface="Huawei Sans" panose="020C0503030203020204" pitchFamily="34" charset="0"/>
            </a:endParaRPr>
          </a:p>
        </p:txBody>
      </p:sp>
      <p:sp>
        <p:nvSpPr>
          <p:cNvPr id="30" name="Rectangular Callout 72">
            <a:extLst>
              <a:ext uri="{FF2B5EF4-FFF2-40B4-BE49-F238E27FC236}">
                <a16:creationId xmlns:a16="http://schemas.microsoft.com/office/drawing/2014/main" id="{881AE63E-B59D-4F02-BC2B-4AD5B43AEEC9}"/>
              </a:ext>
            </a:extLst>
          </p:cNvPr>
          <p:cNvSpPr/>
          <p:nvPr/>
        </p:nvSpPr>
        <p:spPr bwMode="gray">
          <a:xfrm>
            <a:off x="6076346" y="4901019"/>
            <a:ext cx="605218" cy="348846"/>
          </a:xfrm>
          <a:prstGeom prst="wedgeRectCallout">
            <a:avLst>
              <a:gd name="adj1" fmla="val -78200"/>
              <a:gd name="adj2" fmla="val -14610"/>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bg1">
                    <a:lumMod val="50000"/>
                  </a:schemeClr>
                </a:solidFill>
                <a:latin typeface="Huawei Sans" panose="020C0503030203020204" pitchFamily="34" charset="0"/>
              </a:rPr>
              <a:t>Stack</a:t>
            </a:r>
            <a:endParaRPr lang="en-US" altLang="zh-CN" sz="1200" b="1" dirty="0">
              <a:solidFill>
                <a:srgbClr val="EC7061"/>
              </a:solidFill>
              <a:latin typeface="Huawei Sans" panose="020C0503030203020204" pitchFamily="34" charset="0"/>
            </a:endParaRPr>
          </a:p>
        </p:txBody>
      </p:sp>
      <p:sp>
        <p:nvSpPr>
          <p:cNvPr id="31" name="Rectangular Callout 72">
            <a:extLst>
              <a:ext uri="{FF2B5EF4-FFF2-40B4-BE49-F238E27FC236}">
                <a16:creationId xmlns:a16="http://schemas.microsoft.com/office/drawing/2014/main" id="{05C808E7-62B3-458B-8968-0A4B36654B77}"/>
              </a:ext>
            </a:extLst>
          </p:cNvPr>
          <p:cNvSpPr/>
          <p:nvPr/>
        </p:nvSpPr>
        <p:spPr bwMode="gray">
          <a:xfrm>
            <a:off x="6000563" y="5461419"/>
            <a:ext cx="1381312" cy="348846"/>
          </a:xfrm>
          <a:prstGeom prst="wedgeRectCallout">
            <a:avLst>
              <a:gd name="adj1" fmla="val -65788"/>
              <a:gd name="adj2" fmla="val -1187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bg1">
                    <a:lumMod val="50000"/>
                  </a:schemeClr>
                </a:solidFill>
                <a:latin typeface="Huawei Sans" panose="020C0503030203020204" pitchFamily="34" charset="0"/>
              </a:rPr>
              <a:t>Link aggregation</a:t>
            </a:r>
            <a:endParaRPr lang="en-US" altLang="zh-CN" sz="1200" b="1" dirty="0">
              <a:solidFill>
                <a:srgbClr val="EC7061"/>
              </a:solidFill>
              <a:latin typeface="Huawei Sans" panose="020C0503030203020204" pitchFamily="34" charset="0"/>
            </a:endParaRPr>
          </a:p>
        </p:txBody>
      </p:sp>
    </p:spTree>
    <p:extLst>
      <p:ext uri="{BB962C8B-B14F-4D97-AF65-F5344CB8AC3E}">
        <p14:creationId xmlns:p14="http://schemas.microsoft.com/office/powerpoint/2010/main" val="62165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43ADA-E494-479E-94AE-D89E0529C6E2}"/>
              </a:ext>
            </a:extLst>
          </p:cNvPr>
          <p:cNvSpPr>
            <a:spLocks noGrp="1"/>
          </p:cNvSpPr>
          <p:nvPr>
            <p:ph type="title"/>
          </p:nvPr>
        </p:nvSpPr>
        <p:spPr bwMode="gray"/>
        <p:txBody>
          <a:bodyPr/>
          <a:lstStyle/>
          <a:p>
            <a:pPr fontAlgn="ctr"/>
            <a:r>
              <a:rPr lang="en-US" dirty="0">
                <a:latin typeface="Huawei Sans" panose="020C0503030203020204" pitchFamily="34" charset="0"/>
              </a:rPr>
              <a:t>Overview of VRRP</a:t>
            </a:r>
          </a:p>
        </p:txBody>
      </p:sp>
      <p:sp>
        <p:nvSpPr>
          <p:cNvPr id="4" name="Text Placeholder 3">
            <a:extLst>
              <a:ext uri="{FF2B5EF4-FFF2-40B4-BE49-F238E27FC236}">
                <a16:creationId xmlns:a16="http://schemas.microsoft.com/office/drawing/2014/main" id="{F2F3DB64-C475-4734-8953-7A35F0E6733E}"/>
              </a:ext>
            </a:extLst>
          </p:cNvPr>
          <p:cNvSpPr>
            <a:spLocks noGrp="1"/>
          </p:cNvSpPr>
          <p:nvPr>
            <p:ph type="body" sz="quarter" idx="10"/>
          </p:nvPr>
        </p:nvSpPr>
        <p:spPr bwMode="gray"/>
        <p:txBody>
          <a:bodyPr/>
          <a:lstStyle/>
          <a:p>
            <a:pPr algn="l"/>
            <a:r>
              <a:rPr lang="en-US" sz="1600" dirty="0">
                <a:latin typeface="Huawei Sans" panose="020C0503030203020204" pitchFamily="34" charset="0"/>
              </a:rPr>
              <a:t>Hosts are connected to external networks through gateways. If a single gateway fails, services will be interrupted for a long time. Adding egress gateways is a common method to improve system reliability. In this case, route selection among multiple egresses becomes essential.</a:t>
            </a:r>
            <a:endParaRPr lang="en-US" altLang="zh-CN" sz="1600" dirty="0">
              <a:latin typeface="Huawei Sans" panose="020C0503030203020204" pitchFamily="34" charset="0"/>
            </a:endParaRPr>
          </a:p>
          <a:p>
            <a:pPr algn="l"/>
            <a:r>
              <a:rPr lang="en-US" sz="1600" dirty="0">
                <a:latin typeface="Huawei Sans" panose="020C0503030203020204" pitchFamily="34" charset="0"/>
              </a:rPr>
              <a:t>VRRP groups multiple routing devices into a single virtual routing device. If a gateway fails, VRRP selects a new gateway to transmit data traffic, ensuring high network reliability.</a:t>
            </a:r>
          </a:p>
        </p:txBody>
      </p:sp>
      <p:sp>
        <p:nvSpPr>
          <p:cNvPr id="5" name="Freeform 159">
            <a:extLst>
              <a:ext uri="{FF2B5EF4-FFF2-40B4-BE49-F238E27FC236}">
                <a16:creationId xmlns:a16="http://schemas.microsoft.com/office/drawing/2014/main" id="{F9CFD566-1D19-4EA2-8A40-10BC06CBDB1A}"/>
              </a:ext>
            </a:extLst>
          </p:cNvPr>
          <p:cNvSpPr/>
          <p:nvPr/>
        </p:nvSpPr>
        <p:spPr bwMode="gray">
          <a:xfrm flipH="1">
            <a:off x="2829941" y="304541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6" name="Picture 12" descr="E:\2016.01\1.12 扁平化图标\蓝色\AR-蓝色最新-40.png">
            <a:extLst>
              <a:ext uri="{FF2B5EF4-FFF2-40B4-BE49-F238E27FC236}">
                <a16:creationId xmlns:a16="http://schemas.microsoft.com/office/drawing/2014/main" id="{B9D0AE6D-91CF-4605-BCEE-AE0F6B7D27E9}"/>
              </a:ext>
            </a:extLst>
          </p:cNvPr>
          <p:cNvPicPr>
            <a:picLocks noChangeAspect="1" noChangeArrowheads="1"/>
          </p:cNvPicPr>
          <p:nvPr/>
        </p:nvPicPr>
        <p:blipFill>
          <a:blip r:embed="rId3" cstate="print"/>
          <a:srcRect/>
          <a:stretch>
            <a:fillRect/>
          </a:stretch>
        </p:blipFill>
        <p:spPr bwMode="gray">
          <a:xfrm>
            <a:off x="2386513" y="3952400"/>
            <a:ext cx="440049" cy="360040"/>
          </a:xfrm>
          <a:prstGeom prst="rect">
            <a:avLst/>
          </a:prstGeom>
          <a:noFill/>
        </p:spPr>
      </p:pic>
      <p:pic>
        <p:nvPicPr>
          <p:cNvPr id="7" name="Picture 12" descr="E:\2016.01\1.12 扁平化图标\蓝色\AR-蓝色最新-40.png">
            <a:extLst>
              <a:ext uri="{FF2B5EF4-FFF2-40B4-BE49-F238E27FC236}">
                <a16:creationId xmlns:a16="http://schemas.microsoft.com/office/drawing/2014/main" id="{03173527-959A-475C-8F48-73211CCEBB27}"/>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3736994" y="3952400"/>
            <a:ext cx="440049" cy="360040"/>
          </a:xfrm>
          <a:prstGeom prst="rect">
            <a:avLst/>
          </a:prstGeom>
          <a:noFill/>
        </p:spPr>
      </p:pic>
      <p:pic>
        <p:nvPicPr>
          <p:cNvPr id="8" name="图片 104">
            <a:extLst>
              <a:ext uri="{FF2B5EF4-FFF2-40B4-BE49-F238E27FC236}">
                <a16:creationId xmlns:a16="http://schemas.microsoft.com/office/drawing/2014/main" id="{383EA802-32C6-4A21-BD06-0A16CD31134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064657" y="4744488"/>
            <a:ext cx="440049" cy="360840"/>
          </a:xfrm>
          <a:prstGeom prst="rect">
            <a:avLst/>
          </a:prstGeom>
        </p:spPr>
      </p:pic>
      <p:cxnSp>
        <p:nvCxnSpPr>
          <p:cNvPr id="9" name="Straight Connector 8">
            <a:extLst>
              <a:ext uri="{FF2B5EF4-FFF2-40B4-BE49-F238E27FC236}">
                <a16:creationId xmlns:a16="http://schemas.microsoft.com/office/drawing/2014/main" id="{CB97EF68-73C9-4804-B9D5-C5C7DAE336AE}"/>
              </a:ext>
            </a:extLst>
          </p:cNvPr>
          <p:cNvCxnSpPr>
            <a:cxnSpLocks/>
            <a:stCxn id="6" idx="2"/>
            <a:endCxn id="8" idx="0"/>
          </p:cNvCxnSpPr>
          <p:nvPr/>
        </p:nvCxnSpPr>
        <p:spPr bwMode="gray">
          <a:xfrm>
            <a:off x="2606538" y="4312440"/>
            <a:ext cx="678144"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A33BC9-5064-4677-A62A-DB433C14038A}"/>
              </a:ext>
            </a:extLst>
          </p:cNvPr>
          <p:cNvCxnSpPr>
            <a:cxnSpLocks/>
            <a:stCxn id="6" idx="0"/>
            <a:endCxn id="5" idx="20"/>
          </p:cNvCxnSpPr>
          <p:nvPr/>
        </p:nvCxnSpPr>
        <p:spPr bwMode="gray">
          <a:xfrm flipV="1">
            <a:off x="2606538" y="3517937"/>
            <a:ext cx="335873" cy="4344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656ED3-991C-4CE8-8099-4AA6282079B2}"/>
              </a:ext>
            </a:extLst>
          </p:cNvPr>
          <p:cNvCxnSpPr>
            <a:cxnSpLocks/>
            <a:stCxn id="7" idx="0"/>
            <a:endCxn id="5" idx="14"/>
          </p:cNvCxnSpPr>
          <p:nvPr/>
        </p:nvCxnSpPr>
        <p:spPr bwMode="gray">
          <a:xfrm flipH="1" flipV="1">
            <a:off x="3589985" y="3520824"/>
            <a:ext cx="367034"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8ED5B6-5EF2-42DE-AAEA-B533A80CC270}"/>
              </a:ext>
            </a:extLst>
          </p:cNvPr>
          <p:cNvCxnSpPr>
            <a:cxnSpLocks/>
            <a:stCxn id="7" idx="2"/>
            <a:endCxn id="8" idx="0"/>
          </p:cNvCxnSpPr>
          <p:nvPr/>
        </p:nvCxnSpPr>
        <p:spPr bwMode="gray">
          <a:xfrm flipH="1">
            <a:off x="3284682" y="4312440"/>
            <a:ext cx="672337"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C2CEA-2E07-424B-B60F-DC9A5964C688}"/>
              </a:ext>
            </a:extLst>
          </p:cNvPr>
          <p:cNvCxnSpPr>
            <a:cxnSpLocks/>
            <a:stCxn id="25" idx="0"/>
            <a:endCxn id="8" idx="2"/>
          </p:cNvCxnSpPr>
          <p:nvPr/>
        </p:nvCxnSpPr>
        <p:spPr bwMode="gray">
          <a:xfrm flipV="1">
            <a:off x="2372136" y="5105328"/>
            <a:ext cx="912546" cy="5754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25" name="图片 70" descr="PC.png">
            <a:extLst>
              <a:ext uri="{FF2B5EF4-FFF2-40B4-BE49-F238E27FC236}">
                <a16:creationId xmlns:a16="http://schemas.microsoft.com/office/drawing/2014/main" id="{B58AC41C-9A7E-45C3-9657-D965240EF3BB}"/>
              </a:ext>
            </a:extLst>
          </p:cNvPr>
          <p:cNvPicPr>
            <a:picLocks noChangeAspect="1"/>
          </p:cNvPicPr>
          <p:nvPr/>
        </p:nvPicPr>
        <p:blipFill>
          <a:blip r:embed="rId7" cstate="print"/>
          <a:stretch>
            <a:fillRect/>
          </a:stretch>
        </p:blipFill>
        <p:spPr bwMode="gray">
          <a:xfrm>
            <a:off x="2137734" y="5680804"/>
            <a:ext cx="468803" cy="360040"/>
          </a:xfrm>
          <a:prstGeom prst="rect">
            <a:avLst/>
          </a:prstGeom>
        </p:spPr>
      </p:pic>
      <p:pic>
        <p:nvPicPr>
          <p:cNvPr id="28" name="图片 70" descr="PC.png">
            <a:extLst>
              <a:ext uri="{FF2B5EF4-FFF2-40B4-BE49-F238E27FC236}">
                <a16:creationId xmlns:a16="http://schemas.microsoft.com/office/drawing/2014/main" id="{436E59B7-22AE-430D-85D5-54382C4A7B05}"/>
              </a:ext>
            </a:extLst>
          </p:cNvPr>
          <p:cNvPicPr>
            <a:picLocks noChangeAspect="1"/>
          </p:cNvPicPr>
          <p:nvPr/>
        </p:nvPicPr>
        <p:blipFill>
          <a:blip r:embed="rId7" cstate="print"/>
          <a:stretch>
            <a:fillRect/>
          </a:stretch>
        </p:blipFill>
        <p:spPr bwMode="gray">
          <a:xfrm>
            <a:off x="3942210" y="5680804"/>
            <a:ext cx="468803" cy="360040"/>
          </a:xfrm>
          <a:prstGeom prst="rect">
            <a:avLst/>
          </a:prstGeom>
        </p:spPr>
      </p:pic>
      <p:cxnSp>
        <p:nvCxnSpPr>
          <p:cNvPr id="29" name="Straight Connector 28">
            <a:extLst>
              <a:ext uri="{FF2B5EF4-FFF2-40B4-BE49-F238E27FC236}">
                <a16:creationId xmlns:a16="http://schemas.microsoft.com/office/drawing/2014/main" id="{67ACBBA5-EF62-4BDF-8451-108B51887374}"/>
              </a:ext>
            </a:extLst>
          </p:cNvPr>
          <p:cNvCxnSpPr>
            <a:cxnSpLocks/>
            <a:stCxn id="28" idx="0"/>
            <a:endCxn id="8" idx="2"/>
          </p:cNvCxnSpPr>
          <p:nvPr/>
        </p:nvCxnSpPr>
        <p:spPr bwMode="gray">
          <a:xfrm flipH="1" flipV="1">
            <a:off x="3284682" y="5105328"/>
            <a:ext cx="891930" cy="5754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53CE1B4-306C-4B90-B305-19254E53B7E1}"/>
              </a:ext>
            </a:extLst>
          </p:cNvPr>
          <p:cNvSpPr/>
          <p:nvPr/>
        </p:nvSpPr>
        <p:spPr bwMode="gray">
          <a:xfrm>
            <a:off x="2341834" y="3916396"/>
            <a:ext cx="1903372" cy="431248"/>
          </a:xfrm>
          <a:prstGeom prst="rect">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cxnSp>
        <p:nvCxnSpPr>
          <p:cNvPr id="38" name="Straight Arrow Connector 37">
            <a:extLst>
              <a:ext uri="{FF2B5EF4-FFF2-40B4-BE49-F238E27FC236}">
                <a16:creationId xmlns:a16="http://schemas.microsoft.com/office/drawing/2014/main" id="{19349055-989C-4D55-8B8D-BB85367431C6}"/>
              </a:ext>
            </a:extLst>
          </p:cNvPr>
          <p:cNvCxnSpPr>
            <a:cxnSpLocks/>
          </p:cNvCxnSpPr>
          <p:nvPr/>
        </p:nvCxnSpPr>
        <p:spPr bwMode="gray">
          <a:xfrm>
            <a:off x="2865945" y="4132420"/>
            <a:ext cx="828092" cy="0"/>
          </a:xfrm>
          <a:prstGeom prst="straightConnector1">
            <a:avLst/>
          </a:prstGeom>
          <a:ln w="19050">
            <a:solidFill>
              <a:srgbClr val="8BC9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0FA62F5-D030-4D8D-9336-143E229A8C9C}"/>
              </a:ext>
            </a:extLst>
          </p:cNvPr>
          <p:cNvSpPr txBox="1"/>
          <p:nvPr/>
        </p:nvSpPr>
        <p:spPr bwMode="gray">
          <a:xfrm>
            <a:off x="2998989" y="3880864"/>
            <a:ext cx="527709" cy="261610"/>
          </a:xfrm>
          <a:prstGeom prst="rect">
            <a:avLst/>
          </a:prstGeom>
          <a:noFill/>
        </p:spPr>
        <p:txBody>
          <a:bodyPr wrap="none" rtlCol="0">
            <a:spAutoFit/>
          </a:bodyPr>
          <a:lstStyle/>
          <a:p>
            <a:pPr fontAlgn="ctr"/>
            <a:r>
              <a:rPr lang="en-US" sz="1050" dirty="0">
                <a:latin typeface="Huawei Sans" panose="020C0503030203020204" pitchFamily="34" charset="0"/>
              </a:rPr>
              <a:t>VRRP</a:t>
            </a:r>
          </a:p>
        </p:txBody>
      </p:sp>
      <p:sp>
        <p:nvSpPr>
          <p:cNvPr id="43" name="Rectangular Callout 72">
            <a:extLst>
              <a:ext uri="{FF2B5EF4-FFF2-40B4-BE49-F238E27FC236}">
                <a16:creationId xmlns:a16="http://schemas.microsoft.com/office/drawing/2014/main" id="{B5871399-8B5B-4A92-80E4-9898D778BDE7}"/>
              </a:ext>
            </a:extLst>
          </p:cNvPr>
          <p:cNvSpPr/>
          <p:nvPr/>
        </p:nvSpPr>
        <p:spPr bwMode="gray">
          <a:xfrm>
            <a:off x="4176611" y="3194987"/>
            <a:ext cx="1292529" cy="527223"/>
          </a:xfrm>
          <a:prstGeom prst="wedgeRectCallout">
            <a:avLst>
              <a:gd name="adj1" fmla="val -37777"/>
              <a:gd name="adj2" fmla="val 7831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Only one device provides services externally.</a:t>
            </a:r>
          </a:p>
        </p:txBody>
      </p:sp>
      <p:sp>
        <p:nvSpPr>
          <p:cNvPr id="44" name="TextBox 43">
            <a:extLst>
              <a:ext uri="{FF2B5EF4-FFF2-40B4-BE49-F238E27FC236}">
                <a16:creationId xmlns:a16="http://schemas.microsoft.com/office/drawing/2014/main" id="{35C94A00-7400-4160-B273-95C559D618E4}"/>
              </a:ext>
            </a:extLst>
          </p:cNvPr>
          <p:cNvSpPr txBox="1"/>
          <p:nvPr/>
        </p:nvSpPr>
        <p:spPr bwMode="gray">
          <a:xfrm>
            <a:off x="1695128" y="3988616"/>
            <a:ext cx="631904" cy="261610"/>
          </a:xfrm>
          <a:prstGeom prst="rect">
            <a:avLst/>
          </a:prstGeom>
          <a:noFill/>
        </p:spPr>
        <p:txBody>
          <a:bodyPr wrap="none" rtlCol="0">
            <a:spAutoFit/>
          </a:bodyPr>
          <a:lstStyle/>
          <a:p>
            <a:pPr fontAlgn="ctr"/>
            <a:r>
              <a:rPr lang="en-US" sz="1050" dirty="0">
                <a:latin typeface="Huawei Sans" panose="020C0503030203020204" pitchFamily="34" charset="0"/>
              </a:rPr>
              <a:t>Master</a:t>
            </a:r>
            <a:endParaRPr lang="en-US" sz="1050" dirty="0">
              <a:latin typeface="Huawei Sans" panose="020C0503030203020204" pitchFamily="34" charset="0"/>
              <a:cs typeface="Huawei Sans" panose="020C0503030203020204" pitchFamily="34" charset="0"/>
            </a:endParaRPr>
          </a:p>
        </p:txBody>
      </p:sp>
      <p:sp>
        <p:nvSpPr>
          <p:cNvPr id="45" name="TextBox 44">
            <a:extLst>
              <a:ext uri="{FF2B5EF4-FFF2-40B4-BE49-F238E27FC236}">
                <a16:creationId xmlns:a16="http://schemas.microsoft.com/office/drawing/2014/main" id="{38DE7E05-1DC6-4A42-9CE3-BCD09697C274}"/>
              </a:ext>
            </a:extLst>
          </p:cNvPr>
          <p:cNvSpPr txBox="1"/>
          <p:nvPr/>
        </p:nvSpPr>
        <p:spPr bwMode="gray">
          <a:xfrm>
            <a:off x="4199237" y="3999649"/>
            <a:ext cx="649537" cy="261610"/>
          </a:xfrm>
          <a:prstGeom prst="rect">
            <a:avLst/>
          </a:prstGeom>
          <a:noFill/>
        </p:spPr>
        <p:txBody>
          <a:bodyPr wrap="none" rtlCol="0">
            <a:spAutoFit/>
          </a:bodyPr>
          <a:lstStyle/>
          <a:p>
            <a:pPr fontAlgn="ctr"/>
            <a:r>
              <a:rPr lang="en-US" sz="1050" dirty="0">
                <a:latin typeface="Huawei Sans" panose="020C0503030203020204" pitchFamily="34" charset="0"/>
              </a:rPr>
              <a:t>Backup</a:t>
            </a:r>
            <a:endParaRPr lang="en-US" sz="1050" dirty="0">
              <a:latin typeface="Huawei Sans" panose="020C0503030203020204" pitchFamily="34" charset="0"/>
              <a:cs typeface="Huawei Sans" panose="020C0503030203020204" pitchFamily="34" charset="0"/>
            </a:endParaRPr>
          </a:p>
        </p:txBody>
      </p:sp>
      <p:sp>
        <p:nvSpPr>
          <p:cNvPr id="46" name="Rectangular Callout 72">
            <a:extLst>
              <a:ext uri="{FF2B5EF4-FFF2-40B4-BE49-F238E27FC236}">
                <a16:creationId xmlns:a16="http://schemas.microsoft.com/office/drawing/2014/main" id="{25C6E94F-2BE2-4355-A156-B7874CFC3636}"/>
              </a:ext>
            </a:extLst>
          </p:cNvPr>
          <p:cNvSpPr/>
          <p:nvPr/>
        </p:nvSpPr>
        <p:spPr bwMode="gray">
          <a:xfrm>
            <a:off x="1299366" y="4480581"/>
            <a:ext cx="1461903" cy="559433"/>
          </a:xfrm>
          <a:prstGeom prst="wedgeRectCallout">
            <a:avLst>
              <a:gd name="adj1" fmla="val 26199"/>
              <a:gd name="adj2" fmla="val -7810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master device forwards the traffic sent by hosts.</a:t>
            </a:r>
          </a:p>
        </p:txBody>
      </p:sp>
      <p:sp>
        <p:nvSpPr>
          <p:cNvPr id="47" name="Freeform 159">
            <a:extLst>
              <a:ext uri="{FF2B5EF4-FFF2-40B4-BE49-F238E27FC236}">
                <a16:creationId xmlns:a16="http://schemas.microsoft.com/office/drawing/2014/main" id="{5A914121-FD3F-4B06-A80E-2CF852A343FB}"/>
              </a:ext>
            </a:extLst>
          </p:cNvPr>
          <p:cNvSpPr/>
          <p:nvPr/>
        </p:nvSpPr>
        <p:spPr bwMode="gray">
          <a:xfrm flipH="1">
            <a:off x="7857840" y="304541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49" name="Picture 12" descr="E:\2016.01\1.12 扁平化图标\蓝色\AR-蓝色最新-40.png">
            <a:extLst>
              <a:ext uri="{FF2B5EF4-FFF2-40B4-BE49-F238E27FC236}">
                <a16:creationId xmlns:a16="http://schemas.microsoft.com/office/drawing/2014/main" id="{0BB5B95D-A020-48E6-8C6B-C56E076BB4DE}"/>
              </a:ext>
            </a:extLst>
          </p:cNvPr>
          <p:cNvPicPr>
            <a:picLocks noChangeAspect="1" noChangeArrowheads="1"/>
          </p:cNvPicPr>
          <p:nvPr/>
        </p:nvPicPr>
        <p:blipFill>
          <a:blip r:embed="rId3" cstate="print"/>
          <a:srcRect/>
          <a:stretch>
            <a:fillRect/>
          </a:stretch>
        </p:blipFill>
        <p:spPr bwMode="gray">
          <a:xfrm>
            <a:off x="8764893" y="3952400"/>
            <a:ext cx="440049" cy="360040"/>
          </a:xfrm>
          <a:prstGeom prst="rect">
            <a:avLst/>
          </a:prstGeom>
        </p:spPr>
      </p:pic>
      <p:pic>
        <p:nvPicPr>
          <p:cNvPr id="50" name="图片 104">
            <a:extLst>
              <a:ext uri="{FF2B5EF4-FFF2-40B4-BE49-F238E27FC236}">
                <a16:creationId xmlns:a16="http://schemas.microsoft.com/office/drawing/2014/main" id="{65A7B060-14BC-43D2-8E0F-72158660FA41}"/>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092556" y="4744488"/>
            <a:ext cx="440049" cy="360840"/>
          </a:xfrm>
          <a:prstGeom prst="rect">
            <a:avLst/>
          </a:prstGeom>
        </p:spPr>
      </p:pic>
      <p:cxnSp>
        <p:nvCxnSpPr>
          <p:cNvPr id="51" name="Straight Connector 50">
            <a:extLst>
              <a:ext uri="{FF2B5EF4-FFF2-40B4-BE49-F238E27FC236}">
                <a16:creationId xmlns:a16="http://schemas.microsoft.com/office/drawing/2014/main" id="{62B801B9-C86D-43D1-90E9-D60D8D5DC92E}"/>
              </a:ext>
            </a:extLst>
          </p:cNvPr>
          <p:cNvCxnSpPr>
            <a:cxnSpLocks/>
            <a:stCxn id="70" idx="2"/>
            <a:endCxn id="50" idx="0"/>
          </p:cNvCxnSpPr>
          <p:nvPr/>
        </p:nvCxnSpPr>
        <p:spPr bwMode="gray">
          <a:xfrm>
            <a:off x="7630000" y="4321969"/>
            <a:ext cx="682581" cy="42251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53F222-B03B-405F-9DD4-4BC1BAFD1EFE}"/>
              </a:ext>
            </a:extLst>
          </p:cNvPr>
          <p:cNvCxnSpPr>
            <a:cxnSpLocks/>
            <a:stCxn id="70" idx="0"/>
            <a:endCxn id="47" idx="20"/>
          </p:cNvCxnSpPr>
          <p:nvPr/>
        </p:nvCxnSpPr>
        <p:spPr bwMode="gray">
          <a:xfrm flipV="1">
            <a:off x="7630000" y="3517937"/>
            <a:ext cx="340310" cy="44399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853F03-9F45-48C9-A6F4-2817D9344213}"/>
              </a:ext>
            </a:extLst>
          </p:cNvPr>
          <p:cNvCxnSpPr>
            <a:cxnSpLocks/>
            <a:stCxn id="49" idx="0"/>
            <a:endCxn id="47" idx="14"/>
          </p:cNvCxnSpPr>
          <p:nvPr/>
        </p:nvCxnSpPr>
        <p:spPr bwMode="gray">
          <a:xfrm flipH="1" flipV="1">
            <a:off x="8617884" y="3520824"/>
            <a:ext cx="367034"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CB255A6-AC95-4BCD-86B1-9C6E7A776A71}"/>
              </a:ext>
            </a:extLst>
          </p:cNvPr>
          <p:cNvCxnSpPr>
            <a:cxnSpLocks/>
            <a:stCxn id="56" idx="0"/>
            <a:endCxn id="50" idx="2"/>
          </p:cNvCxnSpPr>
          <p:nvPr/>
        </p:nvCxnSpPr>
        <p:spPr bwMode="gray">
          <a:xfrm flipV="1">
            <a:off x="7400035" y="5105328"/>
            <a:ext cx="912546" cy="5754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56" name="图片 70" descr="PC.png">
            <a:extLst>
              <a:ext uri="{FF2B5EF4-FFF2-40B4-BE49-F238E27FC236}">
                <a16:creationId xmlns:a16="http://schemas.microsoft.com/office/drawing/2014/main" id="{D3CA17C2-1C06-46D7-A6CB-4B55F16D77BF}"/>
              </a:ext>
            </a:extLst>
          </p:cNvPr>
          <p:cNvPicPr>
            <a:picLocks noChangeAspect="1"/>
          </p:cNvPicPr>
          <p:nvPr/>
        </p:nvPicPr>
        <p:blipFill>
          <a:blip r:embed="rId7" cstate="print"/>
          <a:stretch>
            <a:fillRect/>
          </a:stretch>
        </p:blipFill>
        <p:spPr bwMode="gray">
          <a:xfrm>
            <a:off x="7165633" y="5680804"/>
            <a:ext cx="468803" cy="360040"/>
          </a:xfrm>
          <a:prstGeom prst="rect">
            <a:avLst/>
          </a:prstGeom>
        </p:spPr>
      </p:pic>
      <p:pic>
        <p:nvPicPr>
          <p:cNvPr id="57" name="图片 70" descr="PC.png">
            <a:extLst>
              <a:ext uri="{FF2B5EF4-FFF2-40B4-BE49-F238E27FC236}">
                <a16:creationId xmlns:a16="http://schemas.microsoft.com/office/drawing/2014/main" id="{7C230110-5F0D-40D7-B0CC-2D4F88EDED11}"/>
              </a:ext>
            </a:extLst>
          </p:cNvPr>
          <p:cNvPicPr>
            <a:picLocks noChangeAspect="1"/>
          </p:cNvPicPr>
          <p:nvPr/>
        </p:nvPicPr>
        <p:blipFill>
          <a:blip r:embed="rId7" cstate="print"/>
          <a:stretch>
            <a:fillRect/>
          </a:stretch>
        </p:blipFill>
        <p:spPr bwMode="gray">
          <a:xfrm>
            <a:off x="8970109" y="5680804"/>
            <a:ext cx="468803" cy="360040"/>
          </a:xfrm>
          <a:prstGeom prst="rect">
            <a:avLst/>
          </a:prstGeom>
        </p:spPr>
      </p:pic>
      <p:cxnSp>
        <p:nvCxnSpPr>
          <p:cNvPr id="58" name="Straight Connector 57">
            <a:extLst>
              <a:ext uri="{FF2B5EF4-FFF2-40B4-BE49-F238E27FC236}">
                <a16:creationId xmlns:a16="http://schemas.microsoft.com/office/drawing/2014/main" id="{F62B7858-C038-4D31-9F60-EF5C18CF9694}"/>
              </a:ext>
            </a:extLst>
          </p:cNvPr>
          <p:cNvCxnSpPr>
            <a:cxnSpLocks/>
            <a:stCxn id="57" idx="0"/>
            <a:endCxn id="50" idx="2"/>
          </p:cNvCxnSpPr>
          <p:nvPr/>
        </p:nvCxnSpPr>
        <p:spPr bwMode="gray">
          <a:xfrm flipH="1" flipV="1">
            <a:off x="8312581" y="5105328"/>
            <a:ext cx="891930" cy="5754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C384C70-1237-4779-AC16-BD23B8AE85F5}"/>
              </a:ext>
            </a:extLst>
          </p:cNvPr>
          <p:cNvSpPr/>
          <p:nvPr/>
        </p:nvSpPr>
        <p:spPr bwMode="gray">
          <a:xfrm>
            <a:off x="7340045" y="3916396"/>
            <a:ext cx="1918102" cy="431248"/>
          </a:xfrm>
          <a:prstGeom prst="rect">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cxnSp>
        <p:nvCxnSpPr>
          <p:cNvPr id="60" name="Straight Arrow Connector 59">
            <a:extLst>
              <a:ext uri="{FF2B5EF4-FFF2-40B4-BE49-F238E27FC236}">
                <a16:creationId xmlns:a16="http://schemas.microsoft.com/office/drawing/2014/main" id="{0ED655F0-F8C6-4FFF-8ACE-4CC01ADABC3A}"/>
              </a:ext>
            </a:extLst>
          </p:cNvPr>
          <p:cNvCxnSpPr>
            <a:cxnSpLocks/>
          </p:cNvCxnSpPr>
          <p:nvPr/>
        </p:nvCxnSpPr>
        <p:spPr bwMode="gray">
          <a:xfrm>
            <a:off x="7893844" y="4132420"/>
            <a:ext cx="828092" cy="0"/>
          </a:xfrm>
          <a:prstGeom prst="straightConnector1">
            <a:avLst/>
          </a:prstGeom>
          <a:ln w="19050">
            <a:solidFill>
              <a:srgbClr val="8BC9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08744B-9FD8-4293-AC62-8291F7D0E324}"/>
              </a:ext>
            </a:extLst>
          </p:cNvPr>
          <p:cNvSpPr txBox="1"/>
          <p:nvPr/>
        </p:nvSpPr>
        <p:spPr bwMode="gray">
          <a:xfrm>
            <a:off x="8026888" y="3880864"/>
            <a:ext cx="527709" cy="261610"/>
          </a:xfrm>
          <a:prstGeom prst="rect">
            <a:avLst/>
          </a:prstGeom>
          <a:noFill/>
        </p:spPr>
        <p:txBody>
          <a:bodyPr wrap="none" rtlCol="0">
            <a:spAutoFit/>
          </a:bodyPr>
          <a:lstStyle/>
          <a:p>
            <a:pPr fontAlgn="ctr"/>
            <a:r>
              <a:rPr lang="en-US" sz="1050" dirty="0">
                <a:latin typeface="Huawei Sans" panose="020C0503030203020204" pitchFamily="34" charset="0"/>
              </a:rPr>
              <a:t>VRRP</a:t>
            </a:r>
          </a:p>
        </p:txBody>
      </p:sp>
      <p:sp>
        <p:nvSpPr>
          <p:cNvPr id="63" name="TextBox 62">
            <a:extLst>
              <a:ext uri="{FF2B5EF4-FFF2-40B4-BE49-F238E27FC236}">
                <a16:creationId xmlns:a16="http://schemas.microsoft.com/office/drawing/2014/main" id="{1C139042-5646-4ED0-8779-1D752C4FB22F}"/>
              </a:ext>
            </a:extLst>
          </p:cNvPr>
          <p:cNvSpPr txBox="1"/>
          <p:nvPr/>
        </p:nvSpPr>
        <p:spPr bwMode="gray">
          <a:xfrm>
            <a:off x="6708068" y="3999649"/>
            <a:ext cx="631904" cy="261610"/>
          </a:xfrm>
          <a:prstGeom prst="rect">
            <a:avLst/>
          </a:prstGeom>
          <a:noFill/>
        </p:spPr>
        <p:txBody>
          <a:bodyPr wrap="none" rtlCol="0">
            <a:spAutoFit/>
          </a:bodyPr>
          <a:lstStyle/>
          <a:p>
            <a:pPr fontAlgn="ctr"/>
            <a:r>
              <a:rPr lang="en-US" sz="1050" dirty="0">
                <a:latin typeface="Huawei Sans" panose="020C0503030203020204" pitchFamily="34" charset="0"/>
              </a:rPr>
              <a:t>Master</a:t>
            </a:r>
            <a:endParaRPr lang="en-US" sz="1050" dirty="0">
              <a:latin typeface="Huawei Sans" panose="020C0503030203020204" pitchFamily="34" charset="0"/>
              <a:cs typeface="Huawei Sans" panose="020C0503030203020204" pitchFamily="34" charset="0"/>
            </a:endParaRPr>
          </a:p>
        </p:txBody>
      </p:sp>
      <p:sp>
        <p:nvSpPr>
          <p:cNvPr id="64" name="TextBox 63">
            <a:extLst>
              <a:ext uri="{FF2B5EF4-FFF2-40B4-BE49-F238E27FC236}">
                <a16:creationId xmlns:a16="http://schemas.microsoft.com/office/drawing/2014/main" id="{FC7B5541-F38B-4682-A9E1-1703756898C8}"/>
              </a:ext>
            </a:extLst>
          </p:cNvPr>
          <p:cNvSpPr txBox="1"/>
          <p:nvPr/>
        </p:nvSpPr>
        <p:spPr bwMode="gray">
          <a:xfrm>
            <a:off x="9214624" y="3988616"/>
            <a:ext cx="1265090" cy="253916"/>
          </a:xfrm>
          <a:prstGeom prst="rect">
            <a:avLst/>
          </a:prstGeom>
          <a:noFill/>
        </p:spPr>
        <p:txBody>
          <a:bodyPr wrap="none" rtlCol="0">
            <a:spAutoFit/>
          </a:bodyPr>
          <a:lstStyle/>
          <a:p>
            <a:pPr fontAlgn="ctr"/>
            <a:r>
              <a:rPr lang="en-US" sz="1050" dirty="0">
                <a:latin typeface="Huawei Sans" panose="020C0503030203020204" pitchFamily="34" charset="0"/>
              </a:rPr>
              <a:t>Backup -&gt; Master</a:t>
            </a:r>
            <a:endParaRPr lang="en-US" sz="1050" dirty="0">
              <a:latin typeface="Huawei Sans" panose="020C0503030203020204" pitchFamily="34" charset="0"/>
              <a:cs typeface="Huawei Sans" panose="020C0503030203020204" pitchFamily="34" charset="0"/>
            </a:endParaRPr>
          </a:p>
        </p:txBody>
      </p:sp>
      <p:sp>
        <p:nvSpPr>
          <p:cNvPr id="65" name="Rectangular Callout 72">
            <a:extLst>
              <a:ext uri="{FF2B5EF4-FFF2-40B4-BE49-F238E27FC236}">
                <a16:creationId xmlns:a16="http://schemas.microsoft.com/office/drawing/2014/main" id="{D912A351-451D-4F7E-A185-C1419B89CDC4}"/>
              </a:ext>
            </a:extLst>
          </p:cNvPr>
          <p:cNvSpPr/>
          <p:nvPr/>
        </p:nvSpPr>
        <p:spPr bwMode="gray">
          <a:xfrm>
            <a:off x="5948595" y="4521718"/>
            <a:ext cx="1731452" cy="859755"/>
          </a:xfrm>
          <a:prstGeom prst="wedgeRectCallout">
            <a:avLst>
              <a:gd name="adj1" fmla="val 33869"/>
              <a:gd name="adj2" fmla="val -7203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downlink of the master device is disconnected, so the master device cannot provide gateway services.</a:t>
            </a:r>
          </a:p>
        </p:txBody>
      </p:sp>
      <p:sp>
        <p:nvSpPr>
          <p:cNvPr id="66" name="Freeform: Shape 65">
            <a:extLst>
              <a:ext uri="{FF2B5EF4-FFF2-40B4-BE49-F238E27FC236}">
                <a16:creationId xmlns:a16="http://schemas.microsoft.com/office/drawing/2014/main" id="{E9E9E886-8CE4-489E-AA30-F8E6A8A3B113}"/>
              </a:ext>
            </a:extLst>
          </p:cNvPr>
          <p:cNvSpPr/>
          <p:nvPr/>
        </p:nvSpPr>
        <p:spPr bwMode="gray">
          <a:xfrm>
            <a:off x="2341834" y="3423961"/>
            <a:ext cx="829983" cy="2143125"/>
          </a:xfrm>
          <a:custGeom>
            <a:avLst/>
            <a:gdLst>
              <a:gd name="connsiteX0" fmla="*/ 0 w 829983"/>
              <a:gd name="connsiteY0" fmla="*/ 2143125 h 2143125"/>
              <a:gd name="connsiteX1" fmla="*/ 828675 w 829983"/>
              <a:gd name="connsiteY1" fmla="*/ 1581150 h 2143125"/>
              <a:gd name="connsiteX2" fmla="*/ 200025 w 829983"/>
              <a:gd name="connsiteY2" fmla="*/ 914400 h 2143125"/>
              <a:gd name="connsiteX3" fmla="*/ 542925 w 829983"/>
              <a:gd name="connsiteY3" fmla="*/ 0 h 2143125"/>
            </a:gdLst>
            <a:ahLst/>
            <a:cxnLst>
              <a:cxn ang="0">
                <a:pos x="connsiteX0" y="connsiteY0"/>
              </a:cxn>
              <a:cxn ang="0">
                <a:pos x="connsiteX1" y="connsiteY1"/>
              </a:cxn>
              <a:cxn ang="0">
                <a:pos x="connsiteX2" y="connsiteY2"/>
              </a:cxn>
              <a:cxn ang="0">
                <a:pos x="connsiteX3" y="connsiteY3"/>
              </a:cxn>
            </a:cxnLst>
            <a:rect l="l" t="t" r="r" b="b"/>
            <a:pathLst>
              <a:path w="829983" h="2143125">
                <a:moveTo>
                  <a:pt x="0" y="2143125"/>
                </a:moveTo>
                <a:cubicBezTo>
                  <a:pt x="397669" y="1964531"/>
                  <a:pt x="795338" y="1785937"/>
                  <a:pt x="828675" y="1581150"/>
                </a:cubicBezTo>
                <a:cubicBezTo>
                  <a:pt x="862012" y="1376363"/>
                  <a:pt x="247650" y="1177925"/>
                  <a:pt x="200025" y="914400"/>
                </a:cubicBezTo>
                <a:cubicBezTo>
                  <a:pt x="152400" y="650875"/>
                  <a:pt x="347662" y="325437"/>
                  <a:pt x="542925"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67" name="Freeform: Shape 66">
            <a:extLst>
              <a:ext uri="{FF2B5EF4-FFF2-40B4-BE49-F238E27FC236}">
                <a16:creationId xmlns:a16="http://schemas.microsoft.com/office/drawing/2014/main" id="{6DBF1B06-F97B-4F75-8C55-4ECBE96889DE}"/>
              </a:ext>
            </a:extLst>
          </p:cNvPr>
          <p:cNvSpPr/>
          <p:nvPr/>
        </p:nvSpPr>
        <p:spPr bwMode="gray">
          <a:xfrm>
            <a:off x="2631316" y="3452536"/>
            <a:ext cx="1682193" cy="2143125"/>
          </a:xfrm>
          <a:custGeom>
            <a:avLst/>
            <a:gdLst>
              <a:gd name="connsiteX0" fmla="*/ 1682193 w 1682193"/>
              <a:gd name="connsiteY0" fmla="*/ 2143125 h 2143125"/>
              <a:gd name="connsiteX1" fmla="*/ 624918 w 1682193"/>
              <a:gd name="connsiteY1" fmla="*/ 1428750 h 2143125"/>
              <a:gd name="connsiteX2" fmla="*/ 5793 w 1682193"/>
              <a:gd name="connsiteY2" fmla="*/ 771525 h 2143125"/>
              <a:gd name="connsiteX3" fmla="*/ 367743 w 1682193"/>
              <a:gd name="connsiteY3" fmla="*/ 0 h 2143125"/>
            </a:gdLst>
            <a:ahLst/>
            <a:cxnLst>
              <a:cxn ang="0">
                <a:pos x="connsiteX0" y="connsiteY0"/>
              </a:cxn>
              <a:cxn ang="0">
                <a:pos x="connsiteX1" y="connsiteY1"/>
              </a:cxn>
              <a:cxn ang="0">
                <a:pos x="connsiteX2" y="connsiteY2"/>
              </a:cxn>
              <a:cxn ang="0">
                <a:pos x="connsiteX3" y="connsiteY3"/>
              </a:cxn>
            </a:cxnLst>
            <a:rect l="l" t="t" r="r" b="b"/>
            <a:pathLst>
              <a:path w="1682193" h="2143125">
                <a:moveTo>
                  <a:pt x="1682193" y="2143125"/>
                </a:moveTo>
                <a:cubicBezTo>
                  <a:pt x="1293255" y="1900237"/>
                  <a:pt x="904318" y="1657350"/>
                  <a:pt x="624918" y="1428750"/>
                </a:cubicBezTo>
                <a:cubicBezTo>
                  <a:pt x="345518" y="1200150"/>
                  <a:pt x="48656" y="1009650"/>
                  <a:pt x="5793" y="771525"/>
                </a:cubicBezTo>
                <a:cubicBezTo>
                  <a:pt x="-37070" y="533400"/>
                  <a:pt x="165336" y="266700"/>
                  <a:pt x="367743"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68" name="Freeform: Shape 67">
            <a:extLst>
              <a:ext uri="{FF2B5EF4-FFF2-40B4-BE49-F238E27FC236}">
                <a16:creationId xmlns:a16="http://schemas.microsoft.com/office/drawing/2014/main" id="{760C39B3-94F3-40A1-A4D3-EDEFB3F244ED}"/>
              </a:ext>
            </a:extLst>
          </p:cNvPr>
          <p:cNvSpPr/>
          <p:nvPr/>
        </p:nvSpPr>
        <p:spPr bwMode="gray">
          <a:xfrm flipH="1">
            <a:off x="8441449" y="3445272"/>
            <a:ext cx="829983" cy="2143125"/>
          </a:xfrm>
          <a:custGeom>
            <a:avLst/>
            <a:gdLst>
              <a:gd name="connsiteX0" fmla="*/ 0 w 829983"/>
              <a:gd name="connsiteY0" fmla="*/ 2143125 h 2143125"/>
              <a:gd name="connsiteX1" fmla="*/ 828675 w 829983"/>
              <a:gd name="connsiteY1" fmla="*/ 1581150 h 2143125"/>
              <a:gd name="connsiteX2" fmla="*/ 200025 w 829983"/>
              <a:gd name="connsiteY2" fmla="*/ 914400 h 2143125"/>
              <a:gd name="connsiteX3" fmla="*/ 542925 w 829983"/>
              <a:gd name="connsiteY3" fmla="*/ 0 h 2143125"/>
            </a:gdLst>
            <a:ahLst/>
            <a:cxnLst>
              <a:cxn ang="0">
                <a:pos x="connsiteX0" y="connsiteY0"/>
              </a:cxn>
              <a:cxn ang="0">
                <a:pos x="connsiteX1" y="connsiteY1"/>
              </a:cxn>
              <a:cxn ang="0">
                <a:pos x="connsiteX2" y="connsiteY2"/>
              </a:cxn>
              <a:cxn ang="0">
                <a:pos x="connsiteX3" y="connsiteY3"/>
              </a:cxn>
            </a:cxnLst>
            <a:rect l="l" t="t" r="r" b="b"/>
            <a:pathLst>
              <a:path w="829983" h="2143125">
                <a:moveTo>
                  <a:pt x="0" y="2143125"/>
                </a:moveTo>
                <a:cubicBezTo>
                  <a:pt x="397669" y="1964531"/>
                  <a:pt x="795338" y="1785937"/>
                  <a:pt x="828675" y="1581150"/>
                </a:cubicBezTo>
                <a:cubicBezTo>
                  <a:pt x="862012" y="1376363"/>
                  <a:pt x="247650" y="1177925"/>
                  <a:pt x="200025" y="914400"/>
                </a:cubicBezTo>
                <a:cubicBezTo>
                  <a:pt x="152400" y="650875"/>
                  <a:pt x="347662" y="325437"/>
                  <a:pt x="542925"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69" name="Freeform: Shape 68">
            <a:extLst>
              <a:ext uri="{FF2B5EF4-FFF2-40B4-BE49-F238E27FC236}">
                <a16:creationId xmlns:a16="http://schemas.microsoft.com/office/drawing/2014/main" id="{AE5BB7B0-92DF-4A63-90AC-3D666E2BD32B}"/>
              </a:ext>
            </a:extLst>
          </p:cNvPr>
          <p:cNvSpPr/>
          <p:nvPr/>
        </p:nvSpPr>
        <p:spPr bwMode="gray">
          <a:xfrm flipH="1">
            <a:off x="7271450" y="3502664"/>
            <a:ext cx="1682193" cy="2143125"/>
          </a:xfrm>
          <a:custGeom>
            <a:avLst/>
            <a:gdLst>
              <a:gd name="connsiteX0" fmla="*/ 1682193 w 1682193"/>
              <a:gd name="connsiteY0" fmla="*/ 2143125 h 2143125"/>
              <a:gd name="connsiteX1" fmla="*/ 624918 w 1682193"/>
              <a:gd name="connsiteY1" fmla="*/ 1428750 h 2143125"/>
              <a:gd name="connsiteX2" fmla="*/ 5793 w 1682193"/>
              <a:gd name="connsiteY2" fmla="*/ 771525 h 2143125"/>
              <a:gd name="connsiteX3" fmla="*/ 367743 w 1682193"/>
              <a:gd name="connsiteY3" fmla="*/ 0 h 2143125"/>
            </a:gdLst>
            <a:ahLst/>
            <a:cxnLst>
              <a:cxn ang="0">
                <a:pos x="connsiteX0" y="connsiteY0"/>
              </a:cxn>
              <a:cxn ang="0">
                <a:pos x="connsiteX1" y="connsiteY1"/>
              </a:cxn>
              <a:cxn ang="0">
                <a:pos x="connsiteX2" y="connsiteY2"/>
              </a:cxn>
              <a:cxn ang="0">
                <a:pos x="connsiteX3" y="connsiteY3"/>
              </a:cxn>
            </a:cxnLst>
            <a:rect l="l" t="t" r="r" b="b"/>
            <a:pathLst>
              <a:path w="1682193" h="2143125">
                <a:moveTo>
                  <a:pt x="1682193" y="2143125"/>
                </a:moveTo>
                <a:cubicBezTo>
                  <a:pt x="1293255" y="1900237"/>
                  <a:pt x="904318" y="1657350"/>
                  <a:pt x="624918" y="1428750"/>
                </a:cubicBezTo>
                <a:cubicBezTo>
                  <a:pt x="345518" y="1200150"/>
                  <a:pt x="48656" y="1009650"/>
                  <a:pt x="5793" y="771525"/>
                </a:cubicBezTo>
                <a:cubicBezTo>
                  <a:pt x="-37070" y="533400"/>
                  <a:pt x="165336" y="266700"/>
                  <a:pt x="367743"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pic>
        <p:nvPicPr>
          <p:cNvPr id="70" name="Picture 12" descr="E:\2016.01\1.12 扁平化图标\蓝色\AR-蓝色最新-40.png">
            <a:extLst>
              <a:ext uri="{FF2B5EF4-FFF2-40B4-BE49-F238E27FC236}">
                <a16:creationId xmlns:a16="http://schemas.microsoft.com/office/drawing/2014/main" id="{6561FBDC-58E9-4AE4-A1C8-A1C1D41D9895}"/>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7409975" y="3961929"/>
            <a:ext cx="440049" cy="360040"/>
          </a:xfrm>
          <a:prstGeom prst="rect">
            <a:avLst/>
          </a:prstGeom>
          <a:noFill/>
        </p:spPr>
      </p:pic>
      <p:cxnSp>
        <p:nvCxnSpPr>
          <p:cNvPr id="74" name="Straight Connector 73">
            <a:extLst>
              <a:ext uri="{FF2B5EF4-FFF2-40B4-BE49-F238E27FC236}">
                <a16:creationId xmlns:a16="http://schemas.microsoft.com/office/drawing/2014/main" id="{6B6BDDF7-CE8F-4DA5-8265-0B91DD7B60CA}"/>
              </a:ext>
            </a:extLst>
          </p:cNvPr>
          <p:cNvCxnSpPr>
            <a:cxnSpLocks/>
            <a:stCxn id="49" idx="2"/>
            <a:endCxn id="50" idx="0"/>
          </p:cNvCxnSpPr>
          <p:nvPr/>
        </p:nvCxnSpPr>
        <p:spPr bwMode="gray">
          <a:xfrm flipH="1">
            <a:off x="8312581" y="4312440"/>
            <a:ext cx="672337"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grpSp>
        <p:nvGrpSpPr>
          <p:cNvPr id="77" name="组合 28">
            <a:extLst>
              <a:ext uri="{FF2B5EF4-FFF2-40B4-BE49-F238E27FC236}">
                <a16:creationId xmlns:a16="http://schemas.microsoft.com/office/drawing/2014/main" id="{E33EE1C8-C09A-4D57-8BAF-969474BF5D60}"/>
              </a:ext>
            </a:extLst>
          </p:cNvPr>
          <p:cNvGrpSpPr>
            <a:grpSpLocks noChangeAspect="1"/>
          </p:cNvGrpSpPr>
          <p:nvPr/>
        </p:nvGrpSpPr>
        <p:grpSpPr bwMode="gray">
          <a:xfrm>
            <a:off x="7541035" y="4223031"/>
            <a:ext cx="188347" cy="188347"/>
            <a:chOff x="5076056" y="3356992"/>
            <a:chExt cx="436268" cy="436268"/>
          </a:xfrm>
        </p:grpSpPr>
        <p:sp>
          <p:nvSpPr>
            <p:cNvPr id="78" name="椭圆 27">
              <a:extLst>
                <a:ext uri="{FF2B5EF4-FFF2-40B4-BE49-F238E27FC236}">
                  <a16:creationId xmlns:a16="http://schemas.microsoft.com/office/drawing/2014/main" id="{CDC0F4B9-28DD-482D-86D5-BC60B111DADD}"/>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禁止符 23">
              <a:extLst>
                <a:ext uri="{FF2B5EF4-FFF2-40B4-BE49-F238E27FC236}">
                  <a16:creationId xmlns:a16="http://schemas.microsoft.com/office/drawing/2014/main" id="{519AD376-3B8E-4C35-8A1B-B9C434E5351D}"/>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0" name="Rectangular Callout 72">
            <a:extLst>
              <a:ext uri="{FF2B5EF4-FFF2-40B4-BE49-F238E27FC236}">
                <a16:creationId xmlns:a16="http://schemas.microsoft.com/office/drawing/2014/main" id="{53B27285-F980-45DE-8BF4-BBDC6D9E2CC6}"/>
              </a:ext>
            </a:extLst>
          </p:cNvPr>
          <p:cNvSpPr/>
          <p:nvPr/>
        </p:nvSpPr>
        <p:spPr bwMode="gray">
          <a:xfrm>
            <a:off x="9112201" y="3045412"/>
            <a:ext cx="1635435" cy="726568"/>
          </a:xfrm>
          <a:prstGeom prst="wedgeRectCallout">
            <a:avLst>
              <a:gd name="adj1" fmla="val -44226"/>
              <a:gd name="adj2" fmla="val 73287"/>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backup device becomes the new master device, and traffic is switched to it.</a:t>
            </a:r>
          </a:p>
        </p:txBody>
      </p:sp>
      <p:sp>
        <p:nvSpPr>
          <p:cNvPr id="81" name="Rectangular Callout 72">
            <a:extLst>
              <a:ext uri="{FF2B5EF4-FFF2-40B4-BE49-F238E27FC236}">
                <a16:creationId xmlns:a16="http://schemas.microsoft.com/office/drawing/2014/main" id="{C47209FB-E5A7-4EC6-ACB5-D62E6E8B2467}"/>
              </a:ext>
            </a:extLst>
          </p:cNvPr>
          <p:cNvSpPr/>
          <p:nvPr/>
        </p:nvSpPr>
        <p:spPr bwMode="gray">
          <a:xfrm>
            <a:off x="4011644" y="4479464"/>
            <a:ext cx="1313412" cy="559433"/>
          </a:xfrm>
          <a:prstGeom prst="wedgeRectCallout">
            <a:avLst>
              <a:gd name="adj1" fmla="val -39317"/>
              <a:gd name="adj2" fmla="val -7728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backup device does not transmit traffic.</a:t>
            </a:r>
          </a:p>
        </p:txBody>
      </p:sp>
      <p:sp>
        <p:nvSpPr>
          <p:cNvPr id="82" name="TextBox 81">
            <a:extLst>
              <a:ext uri="{FF2B5EF4-FFF2-40B4-BE49-F238E27FC236}">
                <a16:creationId xmlns:a16="http://schemas.microsoft.com/office/drawing/2014/main" id="{6370F141-49E2-4843-BDFE-CEB3A63DE7E9}"/>
              </a:ext>
            </a:extLst>
          </p:cNvPr>
          <p:cNvSpPr txBox="1"/>
          <p:nvPr/>
        </p:nvSpPr>
        <p:spPr bwMode="gray">
          <a:xfrm>
            <a:off x="2138144" y="6009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83" name="TextBox 82">
            <a:extLst>
              <a:ext uri="{FF2B5EF4-FFF2-40B4-BE49-F238E27FC236}">
                <a16:creationId xmlns:a16="http://schemas.microsoft.com/office/drawing/2014/main" id="{C8FF7137-D3C6-4E18-96AF-AF418EA24475}"/>
              </a:ext>
            </a:extLst>
          </p:cNvPr>
          <p:cNvSpPr txBox="1"/>
          <p:nvPr/>
        </p:nvSpPr>
        <p:spPr bwMode="gray">
          <a:xfrm>
            <a:off x="3949626" y="6009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84" name="TextBox 83">
            <a:extLst>
              <a:ext uri="{FF2B5EF4-FFF2-40B4-BE49-F238E27FC236}">
                <a16:creationId xmlns:a16="http://schemas.microsoft.com/office/drawing/2014/main" id="{1E2E3736-075B-41EF-87A9-1A6E34BEFAEF}"/>
              </a:ext>
            </a:extLst>
          </p:cNvPr>
          <p:cNvSpPr txBox="1"/>
          <p:nvPr/>
        </p:nvSpPr>
        <p:spPr bwMode="gray">
          <a:xfrm>
            <a:off x="7193528" y="6009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85" name="TextBox 84">
            <a:extLst>
              <a:ext uri="{FF2B5EF4-FFF2-40B4-BE49-F238E27FC236}">
                <a16:creationId xmlns:a16="http://schemas.microsoft.com/office/drawing/2014/main" id="{5C44C651-3686-4C9E-A338-EFE20D4434F7}"/>
              </a:ext>
            </a:extLst>
          </p:cNvPr>
          <p:cNvSpPr txBox="1"/>
          <p:nvPr/>
        </p:nvSpPr>
        <p:spPr bwMode="gray">
          <a:xfrm>
            <a:off x="9005010" y="6009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86" name="Arrow: Right 85">
            <a:extLst>
              <a:ext uri="{FF2B5EF4-FFF2-40B4-BE49-F238E27FC236}">
                <a16:creationId xmlns:a16="http://schemas.microsoft.com/office/drawing/2014/main" id="{4DCA8A35-91A4-46CF-80D0-393C2A05EF13}"/>
              </a:ext>
            </a:extLst>
          </p:cNvPr>
          <p:cNvSpPr/>
          <p:nvPr/>
        </p:nvSpPr>
        <p:spPr bwMode="gray">
          <a:xfrm>
            <a:off x="5049108" y="3924797"/>
            <a:ext cx="1626095" cy="404211"/>
          </a:xfrm>
          <a:prstGeom prst="rightArrow">
            <a:avLst>
              <a:gd name="adj1" fmla="val 68851"/>
              <a:gd name="adj2" fmla="val 50000"/>
            </a:avLst>
          </a:prstGeom>
          <a:solidFill>
            <a:srgbClr val="CCE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tx1"/>
                </a:solidFill>
                <a:latin typeface="Huawei Sans" panose="020C0503030203020204" pitchFamily="34" charset="0"/>
              </a:rPr>
              <a:t>The master device fails.</a:t>
            </a:r>
          </a:p>
        </p:txBody>
      </p:sp>
    </p:spTree>
    <p:extLst>
      <p:ext uri="{BB962C8B-B14F-4D97-AF65-F5344CB8AC3E}">
        <p14:creationId xmlns:p14="http://schemas.microsoft.com/office/powerpoint/2010/main" val="224227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358068-8286-4A3E-9BC1-1D10C1B6065E}"/>
              </a:ext>
            </a:extLst>
          </p:cNvPr>
          <p:cNvSpPr>
            <a:spLocks noGrp="1"/>
          </p:cNvSpPr>
          <p:nvPr>
            <p:ph type="body" sz="quarter" idx="10"/>
          </p:nvPr>
        </p:nvSpPr>
        <p:spPr bwMode="gray"/>
        <p:txBody>
          <a:bodyPr/>
          <a:lstStyle/>
          <a:p>
            <a:pPr algn="l"/>
            <a:r>
              <a:rPr lang="en-US" sz="1600" dirty="0">
                <a:latin typeface="Huawei Sans" panose="020C0503030203020204" pitchFamily="34" charset="0"/>
              </a:rPr>
              <a:t>VRRP technology aims to select a master device for packet forwarding. If the master device fails, traffic can be switched to the backup device in a timely manner. The following illustrates the VRRP mechanism:</a:t>
            </a:r>
            <a:endParaRPr lang="en-US" altLang="zh-CN" sz="1600" dirty="0">
              <a:latin typeface="Huawei Sans" panose="020C0503030203020204" pitchFamily="34" charset="0"/>
            </a:endParaRPr>
          </a:p>
        </p:txBody>
      </p:sp>
      <p:sp>
        <p:nvSpPr>
          <p:cNvPr id="65" name="TextBox 64">
            <a:extLst>
              <a:ext uri="{FF2B5EF4-FFF2-40B4-BE49-F238E27FC236}">
                <a16:creationId xmlns:a16="http://schemas.microsoft.com/office/drawing/2014/main" id="{EFF3CF33-028A-4BE6-9CFB-8278D959C2A5}"/>
              </a:ext>
            </a:extLst>
          </p:cNvPr>
          <p:cNvSpPr txBox="1"/>
          <p:nvPr/>
        </p:nvSpPr>
        <p:spPr bwMode="gray">
          <a:xfrm>
            <a:off x="6572153" y="2907662"/>
            <a:ext cx="1383712" cy="738664"/>
          </a:xfrm>
          <a:prstGeom prst="rect">
            <a:avLst/>
          </a:prstGeom>
          <a:noFill/>
        </p:spPr>
        <p:txBody>
          <a:bodyPr wrap="none" rtlCol="0">
            <a:spAutoFit/>
          </a:bodyPr>
          <a:lstStyle/>
          <a:p>
            <a:pPr fontAlgn="ctr"/>
            <a:r>
              <a:rPr lang="en-US" sz="1050" dirty="0">
                <a:latin typeface="Huawei Sans" panose="020C0503030203020204" pitchFamily="34" charset="0"/>
              </a:rPr>
              <a:t>VRID 1</a:t>
            </a:r>
          </a:p>
          <a:p>
            <a:pPr fontAlgn="ctr"/>
            <a:r>
              <a:rPr lang="en-US" sz="1050" dirty="0">
                <a:latin typeface="Huawei Sans" panose="020C0503030203020204" pitchFamily="34" charset="0"/>
              </a:rPr>
              <a:t>Priority: </a:t>
            </a:r>
            <a:r>
              <a:rPr lang="en-US" sz="1050" b="1" dirty="0">
                <a:solidFill>
                  <a:srgbClr val="C7000B"/>
                </a:solidFill>
                <a:latin typeface="Huawei Sans" panose="020C0503030203020204" pitchFamily="34" charset="0"/>
              </a:rPr>
              <a:t>200</a:t>
            </a:r>
          </a:p>
          <a:p>
            <a:pPr fontAlgn="ctr"/>
            <a:r>
              <a:rPr lang="en-US" sz="1050" dirty="0">
                <a:latin typeface="Huawei Sans" panose="020C0503030203020204" pitchFamily="34" charset="0"/>
              </a:rPr>
              <a:t>Virtual IP: IP1</a:t>
            </a:r>
          </a:p>
          <a:p>
            <a:pPr fontAlgn="ctr"/>
            <a:r>
              <a:rPr lang="en-US" sz="1050" dirty="0">
                <a:latin typeface="Huawei Sans" panose="020C0503030203020204" pitchFamily="34" charset="0"/>
              </a:rPr>
              <a:t>Virtual MAC: </a:t>
            </a:r>
            <a:r>
              <a:rPr lang="en-US" sz="1050" b="1" dirty="0">
                <a:solidFill>
                  <a:srgbClr val="C7000B"/>
                </a:solidFill>
                <a:latin typeface="Huawei Sans" panose="020C0503030203020204" pitchFamily="34" charset="0"/>
              </a:rPr>
              <a:t>MAC1</a:t>
            </a:r>
          </a:p>
        </p:txBody>
      </p:sp>
      <p:sp>
        <p:nvSpPr>
          <p:cNvPr id="73" name="TextBox 72">
            <a:extLst>
              <a:ext uri="{FF2B5EF4-FFF2-40B4-BE49-F238E27FC236}">
                <a16:creationId xmlns:a16="http://schemas.microsoft.com/office/drawing/2014/main" id="{F90683C0-B5C5-44D9-910B-9F4571ACAEB0}"/>
              </a:ext>
            </a:extLst>
          </p:cNvPr>
          <p:cNvSpPr txBox="1"/>
          <p:nvPr/>
        </p:nvSpPr>
        <p:spPr bwMode="gray">
          <a:xfrm>
            <a:off x="10234513" y="2906639"/>
            <a:ext cx="1383712" cy="738664"/>
          </a:xfrm>
          <a:prstGeom prst="rect">
            <a:avLst/>
          </a:prstGeom>
          <a:noFill/>
        </p:spPr>
        <p:txBody>
          <a:bodyPr wrap="none" rtlCol="0">
            <a:spAutoFit/>
          </a:bodyPr>
          <a:lstStyle/>
          <a:p>
            <a:pPr algn="r" fontAlgn="ctr"/>
            <a:r>
              <a:rPr lang="en-US" sz="1050" dirty="0">
                <a:latin typeface="Huawei Sans" panose="020C0503030203020204" pitchFamily="34" charset="0"/>
              </a:rPr>
              <a:t>VRID 1</a:t>
            </a:r>
          </a:p>
          <a:p>
            <a:pPr algn="r" fontAlgn="ctr"/>
            <a:r>
              <a:rPr lang="en-US" sz="1050" dirty="0">
                <a:latin typeface="Huawei Sans" panose="020C0503030203020204" pitchFamily="34" charset="0"/>
              </a:rPr>
              <a:t>Priority: </a:t>
            </a:r>
            <a:r>
              <a:rPr lang="en-US" sz="1050" b="1" dirty="0">
                <a:solidFill>
                  <a:srgbClr val="C7000B"/>
                </a:solidFill>
                <a:latin typeface="Huawei Sans" panose="020C0503030203020204" pitchFamily="34" charset="0"/>
              </a:rPr>
              <a:t>100</a:t>
            </a:r>
          </a:p>
          <a:p>
            <a:pPr algn="r" fontAlgn="ctr"/>
            <a:r>
              <a:rPr lang="en-US" sz="1050" dirty="0">
                <a:latin typeface="Huawei Sans" panose="020C0503030203020204" pitchFamily="34" charset="0"/>
              </a:rPr>
              <a:t>Virtual IP: IP1</a:t>
            </a:r>
          </a:p>
          <a:p>
            <a:pPr algn="r" fontAlgn="ctr"/>
            <a:r>
              <a:rPr lang="en-US" sz="1050" dirty="0">
                <a:latin typeface="Huawei Sans" panose="020C0503030203020204" pitchFamily="34" charset="0"/>
              </a:rPr>
              <a:t>Virtual MAC: </a:t>
            </a:r>
            <a:r>
              <a:rPr lang="en-US" sz="1050" b="1" dirty="0">
                <a:solidFill>
                  <a:srgbClr val="C7000B"/>
                </a:solidFill>
                <a:latin typeface="Huawei Sans" panose="020C0503030203020204" pitchFamily="34" charset="0"/>
              </a:rPr>
              <a:t>MAC1</a:t>
            </a:r>
          </a:p>
        </p:txBody>
      </p:sp>
      <p:sp>
        <p:nvSpPr>
          <p:cNvPr id="2" name="Title 1">
            <a:extLst>
              <a:ext uri="{FF2B5EF4-FFF2-40B4-BE49-F238E27FC236}">
                <a16:creationId xmlns:a16="http://schemas.microsoft.com/office/drawing/2014/main" id="{DA660F6A-DC5D-4801-A7B6-ED20C119928C}"/>
              </a:ext>
            </a:extLst>
          </p:cNvPr>
          <p:cNvSpPr>
            <a:spLocks noGrp="1"/>
          </p:cNvSpPr>
          <p:nvPr>
            <p:ph type="title"/>
          </p:nvPr>
        </p:nvSpPr>
        <p:spPr bwMode="gray"/>
        <p:txBody>
          <a:bodyPr/>
          <a:lstStyle/>
          <a:p>
            <a:pPr fontAlgn="ctr"/>
            <a:r>
              <a:rPr lang="en-US" dirty="0">
                <a:latin typeface="Huawei Sans" panose="020C0503030203020204" pitchFamily="34" charset="0"/>
              </a:rPr>
              <a:t>VRRP Fundamentals</a:t>
            </a:r>
          </a:p>
        </p:txBody>
      </p:sp>
      <p:grpSp>
        <p:nvGrpSpPr>
          <p:cNvPr id="52" name="Group 51">
            <a:extLst>
              <a:ext uri="{FF2B5EF4-FFF2-40B4-BE49-F238E27FC236}">
                <a16:creationId xmlns:a16="http://schemas.microsoft.com/office/drawing/2014/main" id="{D053D213-B132-4D26-8794-2F6FFAEBC301}"/>
              </a:ext>
            </a:extLst>
          </p:cNvPr>
          <p:cNvGrpSpPr/>
          <p:nvPr/>
        </p:nvGrpSpPr>
        <p:grpSpPr bwMode="gray">
          <a:xfrm>
            <a:off x="870463" y="1974215"/>
            <a:ext cx="5051029" cy="4136639"/>
            <a:chOff x="870463" y="2238375"/>
            <a:chExt cx="5051029" cy="4136639"/>
          </a:xfrm>
        </p:grpSpPr>
        <p:sp>
          <p:nvSpPr>
            <p:cNvPr id="4" name="Freeform 159">
              <a:extLst>
                <a:ext uri="{FF2B5EF4-FFF2-40B4-BE49-F238E27FC236}">
                  <a16:creationId xmlns:a16="http://schemas.microsoft.com/office/drawing/2014/main" id="{4C4F90AF-DE3C-4074-927E-2075F4A5BEBA}"/>
                </a:ext>
              </a:extLst>
            </p:cNvPr>
            <p:cNvSpPr/>
            <p:nvPr/>
          </p:nvSpPr>
          <p:spPr bwMode="gray">
            <a:xfrm flipH="1">
              <a:off x="2924893" y="2373689"/>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5" name="Picture 12" descr="E:\2016.01\1.12 扁平化图标\蓝色\AR-蓝色最新-40.png">
              <a:extLst>
                <a:ext uri="{FF2B5EF4-FFF2-40B4-BE49-F238E27FC236}">
                  <a16:creationId xmlns:a16="http://schemas.microsoft.com/office/drawing/2014/main" id="{90FD5393-8BAA-4D57-AAA8-EA083347BEA4}"/>
                </a:ext>
              </a:extLst>
            </p:cNvPr>
            <p:cNvPicPr>
              <a:picLocks noChangeAspect="1" noChangeArrowheads="1"/>
            </p:cNvPicPr>
            <p:nvPr/>
          </p:nvPicPr>
          <p:blipFill>
            <a:blip r:embed="rId3" cstate="print"/>
            <a:srcRect/>
            <a:stretch>
              <a:fillRect/>
            </a:stretch>
          </p:blipFill>
          <p:spPr bwMode="gray">
            <a:xfrm>
              <a:off x="1905401" y="3280677"/>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71BEF003-F917-4D3A-AC31-B6CE25B12F27}"/>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4408010" y="3280677"/>
              <a:ext cx="440049" cy="360040"/>
            </a:xfrm>
            <a:prstGeom prst="rect">
              <a:avLst/>
            </a:prstGeom>
            <a:noFill/>
          </p:spPr>
        </p:pic>
        <p:pic>
          <p:nvPicPr>
            <p:cNvPr id="7" name="图片 104">
              <a:extLst>
                <a:ext uri="{FF2B5EF4-FFF2-40B4-BE49-F238E27FC236}">
                  <a16:creationId xmlns:a16="http://schemas.microsoft.com/office/drawing/2014/main" id="{3BA4C2EA-0281-4C62-A525-B1B4E7C67C23}"/>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159609" y="4400308"/>
              <a:ext cx="440049" cy="360840"/>
            </a:xfrm>
            <a:prstGeom prst="rect">
              <a:avLst/>
            </a:prstGeom>
          </p:spPr>
        </p:pic>
        <p:cxnSp>
          <p:nvCxnSpPr>
            <p:cNvPr id="8" name="Straight Connector 7">
              <a:extLst>
                <a:ext uri="{FF2B5EF4-FFF2-40B4-BE49-F238E27FC236}">
                  <a16:creationId xmlns:a16="http://schemas.microsoft.com/office/drawing/2014/main" id="{450D5256-9FA7-41B0-BCB0-33E889B04330}"/>
                </a:ext>
              </a:extLst>
            </p:cNvPr>
            <p:cNvCxnSpPr>
              <a:cxnSpLocks/>
              <a:stCxn id="5" idx="2"/>
              <a:endCxn id="7" idx="0"/>
            </p:cNvCxnSpPr>
            <p:nvPr/>
          </p:nvCxnSpPr>
          <p:spPr bwMode="gray">
            <a:xfrm>
              <a:off x="2125426" y="3640717"/>
              <a:ext cx="1254208" cy="75959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9C9B2B-9E82-4CA4-A571-F2049B4B6DFC}"/>
                </a:ext>
              </a:extLst>
            </p:cNvPr>
            <p:cNvCxnSpPr>
              <a:cxnSpLocks/>
              <a:stCxn id="5" idx="0"/>
              <a:endCxn id="4" idx="20"/>
            </p:cNvCxnSpPr>
            <p:nvPr/>
          </p:nvCxnSpPr>
          <p:spPr bwMode="gray">
            <a:xfrm flipV="1">
              <a:off x="2125426" y="2846214"/>
              <a:ext cx="911937" cy="4344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6ABB8-9EB0-4A59-A0C4-0C2797D48C39}"/>
                </a:ext>
              </a:extLst>
            </p:cNvPr>
            <p:cNvCxnSpPr>
              <a:cxnSpLocks/>
              <a:stCxn id="6" idx="0"/>
              <a:endCxn id="4" idx="14"/>
            </p:cNvCxnSpPr>
            <p:nvPr/>
          </p:nvCxnSpPr>
          <p:spPr bwMode="gray">
            <a:xfrm flipH="1" flipV="1">
              <a:off x="3684937" y="2849101"/>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35B0BA-C876-444F-9961-2FBFB831E340}"/>
                </a:ext>
              </a:extLst>
            </p:cNvPr>
            <p:cNvCxnSpPr>
              <a:cxnSpLocks/>
              <a:stCxn id="13" idx="0"/>
              <a:endCxn id="7" idx="2"/>
            </p:cNvCxnSpPr>
            <p:nvPr/>
          </p:nvCxnSpPr>
          <p:spPr bwMode="gray">
            <a:xfrm flipV="1">
              <a:off x="2117934" y="4761148"/>
              <a:ext cx="1261700" cy="71598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13" name="图片 70" descr="PC.png">
              <a:extLst>
                <a:ext uri="{FF2B5EF4-FFF2-40B4-BE49-F238E27FC236}">
                  <a16:creationId xmlns:a16="http://schemas.microsoft.com/office/drawing/2014/main" id="{337F7749-3388-48D6-A1FE-1B05982019D2}"/>
                </a:ext>
              </a:extLst>
            </p:cNvPr>
            <p:cNvPicPr>
              <a:picLocks noChangeAspect="1"/>
            </p:cNvPicPr>
            <p:nvPr/>
          </p:nvPicPr>
          <p:blipFill>
            <a:blip r:embed="rId7" cstate="print"/>
            <a:stretch>
              <a:fillRect/>
            </a:stretch>
          </p:blipFill>
          <p:spPr bwMode="gray">
            <a:xfrm>
              <a:off x="1883532" y="5477133"/>
              <a:ext cx="468803" cy="360040"/>
            </a:xfrm>
            <a:prstGeom prst="rect">
              <a:avLst/>
            </a:prstGeom>
          </p:spPr>
        </p:pic>
        <p:pic>
          <p:nvPicPr>
            <p:cNvPr id="14" name="图片 70" descr="PC.png">
              <a:extLst>
                <a:ext uri="{FF2B5EF4-FFF2-40B4-BE49-F238E27FC236}">
                  <a16:creationId xmlns:a16="http://schemas.microsoft.com/office/drawing/2014/main" id="{5B0127C6-FE2B-47E0-A0D7-E07DB4CC8655}"/>
                </a:ext>
              </a:extLst>
            </p:cNvPr>
            <p:cNvPicPr>
              <a:picLocks noChangeAspect="1"/>
            </p:cNvPicPr>
            <p:nvPr/>
          </p:nvPicPr>
          <p:blipFill>
            <a:blip r:embed="rId7" cstate="print"/>
            <a:stretch>
              <a:fillRect/>
            </a:stretch>
          </p:blipFill>
          <p:spPr bwMode="gray">
            <a:xfrm>
              <a:off x="4403061" y="5477133"/>
              <a:ext cx="468803" cy="360040"/>
            </a:xfrm>
            <a:prstGeom prst="rect">
              <a:avLst/>
            </a:prstGeom>
          </p:spPr>
        </p:pic>
        <p:cxnSp>
          <p:nvCxnSpPr>
            <p:cNvPr id="15" name="Straight Connector 14">
              <a:extLst>
                <a:ext uri="{FF2B5EF4-FFF2-40B4-BE49-F238E27FC236}">
                  <a16:creationId xmlns:a16="http://schemas.microsoft.com/office/drawing/2014/main" id="{4B0DB968-FE8E-4D94-A2A9-826A3915E50B}"/>
                </a:ext>
              </a:extLst>
            </p:cNvPr>
            <p:cNvCxnSpPr>
              <a:cxnSpLocks/>
              <a:stCxn id="14" idx="0"/>
              <a:endCxn id="7" idx="2"/>
            </p:cNvCxnSpPr>
            <p:nvPr/>
          </p:nvCxnSpPr>
          <p:spPr bwMode="gray">
            <a:xfrm flipH="1" flipV="1">
              <a:off x="3379634" y="4761148"/>
              <a:ext cx="1257829" cy="71598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57C95A-DD83-493B-B329-D65C0CF684A3}"/>
                </a:ext>
              </a:extLst>
            </p:cNvPr>
            <p:cNvSpPr txBox="1"/>
            <p:nvPr/>
          </p:nvSpPr>
          <p:spPr bwMode="gray">
            <a:xfrm>
              <a:off x="875420" y="3190538"/>
              <a:ext cx="1383712" cy="739754"/>
            </a:xfrm>
            <a:prstGeom prst="rect">
              <a:avLst/>
            </a:prstGeom>
            <a:noFill/>
          </p:spPr>
          <p:txBody>
            <a:bodyPr wrap="none" tIns="46800" rtlCol="0">
              <a:spAutoFit/>
            </a:bodyPr>
            <a:lstStyle/>
            <a:p>
              <a:pPr fontAlgn="ctr"/>
              <a:r>
                <a:rPr lang="en-US" sz="1050" dirty="0">
                  <a:latin typeface="Huawei Sans" panose="020C0503030203020204" pitchFamily="34" charset="0"/>
                </a:rPr>
                <a:t>VRID 1</a:t>
              </a:r>
            </a:p>
            <a:p>
              <a:pPr fontAlgn="ctr"/>
              <a:r>
                <a:rPr lang="en-US" sz="1050" dirty="0">
                  <a:latin typeface="Huawei Sans" panose="020C0503030203020204" pitchFamily="34" charset="0"/>
                </a:rPr>
                <a:t>Priority: </a:t>
              </a:r>
              <a:r>
                <a:rPr lang="en-US" sz="1050" b="1" dirty="0">
                  <a:solidFill>
                    <a:srgbClr val="C7000B"/>
                  </a:solidFill>
                  <a:latin typeface="Huawei Sans" panose="020C0503030203020204" pitchFamily="34" charset="0"/>
                </a:rPr>
                <a:t>200</a:t>
              </a:r>
            </a:p>
            <a:p>
              <a:pPr fontAlgn="ctr"/>
              <a:r>
                <a:rPr lang="en-US" sz="1050" dirty="0">
                  <a:latin typeface="Huawei Sans" panose="020C0503030203020204" pitchFamily="34" charset="0"/>
                </a:rPr>
                <a:t>Virtual IP: IP1</a:t>
              </a:r>
            </a:p>
            <a:p>
              <a:pPr fontAlgn="ctr"/>
              <a:r>
                <a:rPr lang="en-US" sz="1050" dirty="0">
                  <a:latin typeface="Huawei Sans" panose="020C0503030203020204" pitchFamily="34" charset="0"/>
                </a:rPr>
                <a:t>Virtual MAC: </a:t>
              </a:r>
              <a:r>
                <a:rPr lang="en-US" sz="1050" b="1" dirty="0">
                  <a:solidFill>
                    <a:srgbClr val="C7000B"/>
                  </a:solidFill>
                  <a:latin typeface="Huawei Sans" panose="020C0503030203020204" pitchFamily="34" charset="0"/>
                </a:rPr>
                <a:t>MAC1</a:t>
              </a:r>
            </a:p>
          </p:txBody>
        </p:sp>
        <p:sp>
          <p:nvSpPr>
            <p:cNvPr id="26" name="TextBox 25">
              <a:extLst>
                <a:ext uri="{FF2B5EF4-FFF2-40B4-BE49-F238E27FC236}">
                  <a16:creationId xmlns:a16="http://schemas.microsoft.com/office/drawing/2014/main" id="{CEF177E3-ADB5-47B1-B0D5-95AE937AA03F}"/>
                </a:ext>
              </a:extLst>
            </p:cNvPr>
            <p:cNvSpPr txBox="1"/>
            <p:nvPr/>
          </p:nvSpPr>
          <p:spPr bwMode="gray">
            <a:xfrm>
              <a:off x="1883942" y="5791779"/>
              <a:ext cx="418704" cy="255006"/>
            </a:xfrm>
            <a:prstGeom prst="rect">
              <a:avLst/>
            </a:prstGeom>
            <a:noFill/>
          </p:spPr>
          <p:txBody>
            <a:bodyPr wrap="none" tIns="46800"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27" name="TextBox 26">
              <a:extLst>
                <a:ext uri="{FF2B5EF4-FFF2-40B4-BE49-F238E27FC236}">
                  <a16:creationId xmlns:a16="http://schemas.microsoft.com/office/drawing/2014/main" id="{FCB8F653-BAC1-4797-B10D-F97A0CFF54DD}"/>
                </a:ext>
              </a:extLst>
            </p:cNvPr>
            <p:cNvSpPr txBox="1"/>
            <p:nvPr/>
          </p:nvSpPr>
          <p:spPr bwMode="gray">
            <a:xfrm>
              <a:off x="4410477" y="5791779"/>
              <a:ext cx="418704" cy="255006"/>
            </a:xfrm>
            <a:prstGeom prst="rect">
              <a:avLst/>
            </a:prstGeom>
            <a:noFill/>
          </p:spPr>
          <p:txBody>
            <a:bodyPr wrap="none" tIns="46800"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33" name="Arc 32">
              <a:extLst>
                <a:ext uri="{FF2B5EF4-FFF2-40B4-BE49-F238E27FC236}">
                  <a16:creationId xmlns:a16="http://schemas.microsoft.com/office/drawing/2014/main" id="{F170FADE-AC98-46CC-A8A9-91F7D3317642}"/>
                </a:ext>
              </a:extLst>
            </p:cNvPr>
            <p:cNvSpPr/>
            <p:nvPr/>
          </p:nvSpPr>
          <p:spPr bwMode="gray">
            <a:xfrm>
              <a:off x="2080368" y="2971800"/>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tIns="46800" rtlCol="0" anchor="ctr"/>
            <a:lstStyle/>
            <a:p>
              <a:pPr algn="ctr" fontAlgn="ctr"/>
              <a:endParaRPr lang="en-US" sz="1400" dirty="0">
                <a:latin typeface="Huawei Sans" panose="020C0503030203020204" pitchFamily="34" charset="0"/>
              </a:endParaRPr>
            </a:p>
          </p:txBody>
        </p:sp>
        <p:sp>
          <p:nvSpPr>
            <p:cNvPr id="18" name="TextBox 17">
              <a:extLst>
                <a:ext uri="{FF2B5EF4-FFF2-40B4-BE49-F238E27FC236}">
                  <a16:creationId xmlns:a16="http://schemas.microsoft.com/office/drawing/2014/main" id="{BD26F57E-1169-4A4A-AA67-A43A1DD0F2F2}"/>
                </a:ext>
              </a:extLst>
            </p:cNvPr>
            <p:cNvSpPr txBox="1"/>
            <p:nvPr/>
          </p:nvSpPr>
          <p:spPr bwMode="gray">
            <a:xfrm>
              <a:off x="3093941" y="3718825"/>
              <a:ext cx="510076" cy="255006"/>
            </a:xfrm>
            <a:prstGeom prst="rect">
              <a:avLst/>
            </a:prstGeom>
            <a:solidFill>
              <a:schemeClr val="bg1"/>
            </a:solidFill>
          </p:spPr>
          <p:txBody>
            <a:bodyPr wrap="none" tIns="46800" rtlCol="0">
              <a:spAutoFit/>
            </a:bodyPr>
            <a:lstStyle/>
            <a:p>
              <a:pPr fontAlgn="ctr"/>
              <a:r>
                <a:rPr lang="en-US" sz="1050" dirty="0">
                  <a:latin typeface="Huawei Sans" panose="020C0503030203020204" pitchFamily="34" charset="0"/>
                </a:rPr>
                <a:t>VRRP</a:t>
              </a:r>
            </a:p>
          </p:txBody>
        </p:sp>
        <p:cxnSp>
          <p:nvCxnSpPr>
            <p:cNvPr id="34" name="Straight Connector 33">
              <a:extLst>
                <a:ext uri="{FF2B5EF4-FFF2-40B4-BE49-F238E27FC236}">
                  <a16:creationId xmlns:a16="http://schemas.microsoft.com/office/drawing/2014/main" id="{94EE6105-F3DD-4880-AC67-340B3CD9FA8C}"/>
                </a:ext>
              </a:extLst>
            </p:cNvPr>
            <p:cNvCxnSpPr>
              <a:cxnSpLocks/>
              <a:stCxn id="6" idx="2"/>
              <a:endCxn id="7" idx="0"/>
            </p:cNvCxnSpPr>
            <p:nvPr/>
          </p:nvCxnSpPr>
          <p:spPr bwMode="gray">
            <a:xfrm flipH="1">
              <a:off x="3379634" y="3640717"/>
              <a:ext cx="1248401" cy="75959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8295149-FE63-4BC7-A90B-DD4F1C558597}"/>
                </a:ext>
              </a:extLst>
            </p:cNvPr>
            <p:cNvSpPr txBox="1"/>
            <p:nvPr/>
          </p:nvSpPr>
          <p:spPr bwMode="gray">
            <a:xfrm>
              <a:off x="1581236" y="3007985"/>
              <a:ext cx="636713" cy="255006"/>
            </a:xfrm>
            <a:prstGeom prst="rect">
              <a:avLst/>
            </a:prstGeom>
            <a:noFill/>
          </p:spPr>
          <p:txBody>
            <a:bodyPr wrap="none" tIns="46800" rtlCol="0">
              <a:spAutoFit/>
            </a:bodyPr>
            <a:lstStyle/>
            <a:p>
              <a:pPr algn="ctr" fontAlgn="ctr"/>
              <a:r>
                <a:rPr lang="en-US" sz="1050" b="1" dirty="0">
                  <a:solidFill>
                    <a:srgbClr val="C7000B"/>
                  </a:solidFill>
                  <a:latin typeface="Huawei Sans" panose="020C0503030203020204" pitchFamily="34" charset="0"/>
                </a:rPr>
                <a:t>Master</a:t>
              </a:r>
            </a:p>
          </p:txBody>
        </p:sp>
        <p:sp>
          <p:nvSpPr>
            <p:cNvPr id="38" name="TextBox 37">
              <a:extLst>
                <a:ext uri="{FF2B5EF4-FFF2-40B4-BE49-F238E27FC236}">
                  <a16:creationId xmlns:a16="http://schemas.microsoft.com/office/drawing/2014/main" id="{F56DDD1D-C7CE-4A51-A94A-389896FEF140}"/>
                </a:ext>
              </a:extLst>
            </p:cNvPr>
            <p:cNvSpPr txBox="1"/>
            <p:nvPr/>
          </p:nvSpPr>
          <p:spPr bwMode="gray">
            <a:xfrm>
              <a:off x="4537274" y="3007985"/>
              <a:ext cx="654345" cy="255006"/>
            </a:xfrm>
            <a:prstGeom prst="rect">
              <a:avLst/>
            </a:prstGeom>
            <a:noFill/>
          </p:spPr>
          <p:txBody>
            <a:bodyPr wrap="none" tIns="46800" rtlCol="0">
              <a:spAutoFit/>
            </a:bodyPr>
            <a:lstStyle/>
            <a:p>
              <a:pPr algn="ctr" fontAlgn="ctr"/>
              <a:r>
                <a:rPr lang="en-US" sz="1050" b="1" dirty="0">
                  <a:solidFill>
                    <a:srgbClr val="C7000B"/>
                  </a:solidFill>
                  <a:latin typeface="Huawei Sans" panose="020C0503030203020204" pitchFamily="34" charset="0"/>
                </a:rPr>
                <a:t>Backup</a:t>
              </a:r>
            </a:p>
          </p:txBody>
        </p:sp>
        <p:sp>
          <p:nvSpPr>
            <p:cNvPr id="39" name="TextBox 38">
              <a:extLst>
                <a:ext uri="{FF2B5EF4-FFF2-40B4-BE49-F238E27FC236}">
                  <a16:creationId xmlns:a16="http://schemas.microsoft.com/office/drawing/2014/main" id="{AC045951-6C19-46D9-BA6E-BA18761B215D}"/>
                </a:ext>
              </a:extLst>
            </p:cNvPr>
            <p:cNvSpPr txBox="1"/>
            <p:nvPr/>
          </p:nvSpPr>
          <p:spPr bwMode="gray">
            <a:xfrm>
              <a:off x="4537780" y="3189515"/>
              <a:ext cx="1383712" cy="739754"/>
            </a:xfrm>
            <a:prstGeom prst="rect">
              <a:avLst/>
            </a:prstGeom>
            <a:noFill/>
          </p:spPr>
          <p:txBody>
            <a:bodyPr wrap="none" tIns="46800" rtlCol="0">
              <a:spAutoFit/>
            </a:bodyPr>
            <a:lstStyle/>
            <a:p>
              <a:pPr algn="r" fontAlgn="ctr"/>
              <a:r>
                <a:rPr lang="en-US" sz="1050" dirty="0">
                  <a:latin typeface="Huawei Sans" panose="020C0503030203020204" pitchFamily="34" charset="0"/>
                </a:rPr>
                <a:t>VRID 1</a:t>
              </a:r>
            </a:p>
            <a:p>
              <a:pPr algn="r" fontAlgn="ctr"/>
              <a:r>
                <a:rPr lang="en-US" sz="1050" dirty="0">
                  <a:latin typeface="Huawei Sans" panose="020C0503030203020204" pitchFamily="34" charset="0"/>
                </a:rPr>
                <a:t>Priority: </a:t>
              </a:r>
              <a:r>
                <a:rPr lang="en-US" sz="1050" b="1" dirty="0">
                  <a:solidFill>
                    <a:srgbClr val="C7000B"/>
                  </a:solidFill>
                  <a:latin typeface="Huawei Sans" panose="020C0503030203020204" pitchFamily="34" charset="0"/>
                </a:rPr>
                <a:t>100</a:t>
              </a:r>
            </a:p>
            <a:p>
              <a:pPr algn="r" fontAlgn="ctr"/>
              <a:r>
                <a:rPr lang="en-US" sz="1050" dirty="0">
                  <a:latin typeface="Huawei Sans" panose="020C0503030203020204" pitchFamily="34" charset="0"/>
                </a:rPr>
                <a:t>Virtual IP: IP1</a:t>
              </a:r>
            </a:p>
            <a:p>
              <a:pPr algn="r" fontAlgn="ctr"/>
              <a:r>
                <a:rPr lang="en-US" sz="1050" dirty="0">
                  <a:latin typeface="Huawei Sans" panose="020C0503030203020204" pitchFamily="34" charset="0"/>
                </a:rPr>
                <a:t>Virtual MAC: </a:t>
              </a:r>
              <a:r>
                <a:rPr lang="en-US" sz="1050" b="1" dirty="0">
                  <a:solidFill>
                    <a:srgbClr val="C7000B"/>
                  </a:solidFill>
                  <a:latin typeface="Huawei Sans" panose="020C0503030203020204" pitchFamily="34" charset="0"/>
                </a:rPr>
                <a:t>MAC1</a:t>
              </a:r>
            </a:p>
          </p:txBody>
        </p:sp>
        <p:grpSp>
          <p:nvGrpSpPr>
            <p:cNvPr id="40" name="Group 39">
              <a:extLst>
                <a:ext uri="{FF2B5EF4-FFF2-40B4-BE49-F238E27FC236}">
                  <a16:creationId xmlns:a16="http://schemas.microsoft.com/office/drawing/2014/main" id="{027D6851-0365-4947-9E60-56323A17A31F}"/>
                </a:ext>
              </a:extLst>
            </p:cNvPr>
            <p:cNvGrpSpPr/>
            <p:nvPr/>
          </p:nvGrpSpPr>
          <p:grpSpPr bwMode="gray">
            <a:xfrm>
              <a:off x="1292547" y="4399357"/>
              <a:ext cx="1620700" cy="605635"/>
              <a:chOff x="1834490" y="4504777"/>
              <a:chExt cx="1620700" cy="605635"/>
            </a:xfrm>
          </p:grpSpPr>
          <p:sp>
            <p:nvSpPr>
              <p:cNvPr id="41" name="矩形: 圆角 52">
                <a:extLst>
                  <a:ext uri="{FF2B5EF4-FFF2-40B4-BE49-F238E27FC236}">
                    <a16:creationId xmlns:a16="http://schemas.microsoft.com/office/drawing/2014/main" id="{72D46C55-117E-4AE1-B194-659D01E2B0D0}"/>
                  </a:ext>
                </a:extLst>
              </p:cNvPr>
              <p:cNvSpPr/>
              <p:nvPr/>
            </p:nvSpPr>
            <p:spPr bwMode="gray">
              <a:xfrm>
                <a:off x="1834490" y="4504777"/>
                <a:ext cx="1620700" cy="605635"/>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fontAlgn="ctr"/>
                <a:r>
                  <a:rPr lang="en-US" sz="1050" b="1" dirty="0">
                    <a:solidFill>
                      <a:schemeClr val="bg1">
                        <a:lumMod val="50000"/>
                      </a:schemeClr>
                    </a:solidFill>
                    <a:latin typeface="Huawei Sans" panose="020C0503030203020204" pitchFamily="34" charset="0"/>
                  </a:rPr>
                  <a:t>Mac-address Table</a:t>
                </a:r>
                <a:endParaRPr lang="en-US" altLang="zh-CN" sz="105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20">
                <a:extLst>
                  <a:ext uri="{FF2B5EF4-FFF2-40B4-BE49-F238E27FC236}">
                    <a16:creationId xmlns:a16="http://schemas.microsoft.com/office/drawing/2014/main" id="{5DC9577C-D5A2-468E-9A91-CCD4BA093B5F}"/>
                  </a:ext>
                </a:extLst>
              </p:cNvPr>
              <p:cNvSpPr txBox="1"/>
              <p:nvPr/>
            </p:nvSpPr>
            <p:spPr bwMode="gray">
              <a:xfrm>
                <a:off x="1923443" y="4778146"/>
                <a:ext cx="1414288" cy="264871"/>
              </a:xfrm>
              <a:prstGeom prst="roundRect">
                <a:avLst>
                  <a:gd name="adj" fmla="val 6721"/>
                </a:avLst>
              </a:prstGeom>
              <a:solidFill>
                <a:srgbClr val="BEE9EE"/>
              </a:solidFill>
              <a:ln w="12700">
                <a:solidFill>
                  <a:srgbClr val="56C4D2"/>
                </a:solidFill>
              </a:ln>
            </p:spPr>
            <p:txBody>
              <a:bodyPr wrap="square" tIns="46800" rtlCol="0" anchor="ctr">
                <a:spAutoFit/>
              </a:bodyPr>
              <a:lstStyle/>
              <a:p>
                <a:pPr fontAlgn="ctr"/>
                <a:r>
                  <a:rPr lang="en-US" sz="1050" dirty="0">
                    <a:solidFill>
                      <a:schemeClr val="bg1">
                        <a:lumMod val="50000"/>
                      </a:schemeClr>
                    </a:solidFill>
                    <a:latin typeface="Huawei Sans" panose="020C0503030203020204" pitchFamily="34" charset="0"/>
                  </a:rPr>
                  <a:t>MAC 1  IF1</a:t>
                </a:r>
              </a:p>
            </p:txBody>
          </p:sp>
        </p:grpSp>
        <p:sp>
          <p:nvSpPr>
            <p:cNvPr id="44" name="文本框 34">
              <a:extLst>
                <a:ext uri="{FF2B5EF4-FFF2-40B4-BE49-F238E27FC236}">
                  <a16:creationId xmlns:a16="http://schemas.microsoft.com/office/drawing/2014/main" id="{5C7D37DD-A534-4B29-8941-36B2DE6A1AD9}"/>
                </a:ext>
              </a:extLst>
            </p:cNvPr>
            <p:cNvSpPr txBox="1"/>
            <p:nvPr/>
          </p:nvSpPr>
          <p:spPr bwMode="gray">
            <a:xfrm>
              <a:off x="3560894" y="4186293"/>
              <a:ext cx="440050" cy="255006"/>
            </a:xfrm>
            <a:prstGeom prst="rect">
              <a:avLst/>
            </a:prstGeom>
            <a:noFill/>
          </p:spPr>
          <p:txBody>
            <a:bodyPr wrap="square" tIns="46800" rtlCol="0">
              <a:spAutoFit/>
            </a:bodyPr>
            <a:lstStyle/>
            <a:p>
              <a:pPr fontAlgn="ctr"/>
              <a:r>
                <a:rPr lang="en-US" sz="1050" dirty="0">
                  <a:latin typeface="Huawei Sans" panose="020C0503030203020204" pitchFamily="34" charset="0"/>
                </a:rPr>
                <a:t>IF2</a:t>
              </a: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Rectangular Callout 72">
              <a:extLst>
                <a:ext uri="{FF2B5EF4-FFF2-40B4-BE49-F238E27FC236}">
                  <a16:creationId xmlns:a16="http://schemas.microsoft.com/office/drawing/2014/main" id="{FB22CF72-F059-4773-A86D-F6AB9625D68A}"/>
                </a:ext>
              </a:extLst>
            </p:cNvPr>
            <p:cNvSpPr/>
            <p:nvPr/>
          </p:nvSpPr>
          <p:spPr bwMode="gray">
            <a:xfrm>
              <a:off x="870463" y="2710804"/>
              <a:ext cx="1347894" cy="249997"/>
            </a:xfrm>
            <a:prstGeom prst="wedgeRectCallout">
              <a:avLst>
                <a:gd name="adj1" fmla="val 22104"/>
                <a:gd name="adj2" fmla="val 7824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fontAlgn="ctr"/>
              <a:r>
                <a:rPr lang="en-US" sz="1050" dirty="0">
                  <a:solidFill>
                    <a:schemeClr val="bg1">
                      <a:lumMod val="50000"/>
                    </a:schemeClr>
                  </a:solidFill>
                  <a:latin typeface="Huawei Sans" panose="020C0503030203020204" pitchFamily="34" charset="0"/>
                </a:rPr>
                <a:t>High priority</a:t>
              </a:r>
            </a:p>
          </p:txBody>
        </p:sp>
        <p:sp>
          <p:nvSpPr>
            <p:cNvPr id="46" name="TextBox 45">
              <a:extLst>
                <a:ext uri="{FF2B5EF4-FFF2-40B4-BE49-F238E27FC236}">
                  <a16:creationId xmlns:a16="http://schemas.microsoft.com/office/drawing/2014/main" id="{D00F1AE4-51D8-4559-B5A1-EB47E4F38CBB}"/>
                </a:ext>
              </a:extLst>
            </p:cNvPr>
            <p:cNvSpPr txBox="1"/>
            <p:nvPr/>
          </p:nvSpPr>
          <p:spPr bwMode="gray">
            <a:xfrm>
              <a:off x="1395011" y="5939709"/>
              <a:ext cx="1261884" cy="416589"/>
            </a:xfrm>
            <a:prstGeom prst="rect">
              <a:avLst/>
            </a:prstGeom>
            <a:noFill/>
          </p:spPr>
          <p:txBody>
            <a:bodyPr wrap="none" tIns="46800" rtlCol="0">
              <a:spAutoFit/>
            </a:bodyPr>
            <a:lstStyle/>
            <a:p>
              <a:pPr fontAlgn="ctr"/>
              <a:r>
                <a:rPr lang="en-US" sz="1050" dirty="0">
                  <a:latin typeface="Huawei Sans" panose="020C0503030203020204" pitchFamily="34" charset="0"/>
                </a:rPr>
                <a:t>GW: IP1</a:t>
              </a:r>
            </a:p>
            <a:p>
              <a:pPr algn="ctr" fontAlgn="ctr"/>
              <a:r>
                <a:rPr lang="en-US" sz="1050" b="1" dirty="0">
                  <a:solidFill>
                    <a:srgbClr val="C7000B"/>
                  </a:solidFill>
                  <a:latin typeface="Huawei Sans" panose="020C0503030203020204" pitchFamily="34" charset="0"/>
                </a:rPr>
                <a:t>ARP: IP1 – MAC1</a:t>
              </a:r>
            </a:p>
          </p:txBody>
        </p:sp>
        <p:sp>
          <p:nvSpPr>
            <p:cNvPr id="47" name="TextBox 46">
              <a:extLst>
                <a:ext uri="{FF2B5EF4-FFF2-40B4-BE49-F238E27FC236}">
                  <a16:creationId xmlns:a16="http://schemas.microsoft.com/office/drawing/2014/main" id="{68831A1A-CA1C-494C-A50F-BCB6066434FB}"/>
                </a:ext>
              </a:extLst>
            </p:cNvPr>
            <p:cNvSpPr txBox="1"/>
            <p:nvPr/>
          </p:nvSpPr>
          <p:spPr bwMode="gray">
            <a:xfrm>
              <a:off x="3920148" y="5958425"/>
              <a:ext cx="1261884" cy="416589"/>
            </a:xfrm>
            <a:prstGeom prst="rect">
              <a:avLst/>
            </a:prstGeom>
            <a:noFill/>
          </p:spPr>
          <p:txBody>
            <a:bodyPr wrap="none" tIns="46800" rtlCol="0">
              <a:spAutoFit/>
            </a:bodyPr>
            <a:lstStyle/>
            <a:p>
              <a:pPr fontAlgn="ctr"/>
              <a:r>
                <a:rPr lang="en-US" sz="1050" dirty="0">
                  <a:latin typeface="Huawei Sans" panose="020C0503030203020204" pitchFamily="34" charset="0"/>
                </a:rPr>
                <a:t>GW: IP1</a:t>
              </a:r>
            </a:p>
            <a:p>
              <a:pPr algn="ctr" fontAlgn="ctr"/>
              <a:r>
                <a:rPr lang="en-US" sz="1050" b="1" dirty="0">
                  <a:solidFill>
                    <a:srgbClr val="C7000B"/>
                  </a:solidFill>
                  <a:latin typeface="Huawei Sans" panose="020C0503030203020204" pitchFamily="34" charset="0"/>
                </a:rPr>
                <a:t>ARP: IP1 – MAC1</a:t>
              </a:r>
            </a:p>
          </p:txBody>
        </p:sp>
        <p:sp>
          <p:nvSpPr>
            <p:cNvPr id="48" name="Rectangular Callout 72">
              <a:extLst>
                <a:ext uri="{FF2B5EF4-FFF2-40B4-BE49-F238E27FC236}">
                  <a16:creationId xmlns:a16="http://schemas.microsoft.com/office/drawing/2014/main" id="{A63140EC-1C14-4C7D-95A9-06D504ECCBE2}"/>
                </a:ext>
              </a:extLst>
            </p:cNvPr>
            <p:cNvSpPr/>
            <p:nvPr/>
          </p:nvSpPr>
          <p:spPr bwMode="gray">
            <a:xfrm>
              <a:off x="2572580" y="3156985"/>
              <a:ext cx="1622930" cy="524952"/>
            </a:xfrm>
            <a:prstGeom prst="wedgeRectCallout">
              <a:avLst>
                <a:gd name="adj1" fmla="val 7828"/>
                <a:gd name="adj2" fmla="val 7824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bIns="36000" rtlCol="0" anchor="ctr"/>
            <a:lstStyle/>
            <a:p>
              <a:pPr algn="ctr" fontAlgn="ctr"/>
              <a:r>
                <a:rPr lang="en-US" sz="1050" dirty="0">
                  <a:solidFill>
                    <a:schemeClr val="bg1">
                      <a:lumMod val="50000"/>
                    </a:schemeClr>
                  </a:solidFill>
                  <a:latin typeface="Huawei Sans" panose="020C0503030203020204" pitchFamily="34" charset="0"/>
                </a:rPr>
                <a:t>The master device continuously sends VRRP packets.</a:t>
              </a:r>
            </a:p>
          </p:txBody>
        </p:sp>
        <p:sp>
          <p:nvSpPr>
            <p:cNvPr id="49" name="Rectangular Callout 72">
              <a:extLst>
                <a:ext uri="{FF2B5EF4-FFF2-40B4-BE49-F238E27FC236}">
                  <a16:creationId xmlns:a16="http://schemas.microsoft.com/office/drawing/2014/main" id="{47AB54BB-2881-4D03-B292-6DDC967E38A3}"/>
                </a:ext>
              </a:extLst>
            </p:cNvPr>
            <p:cNvSpPr/>
            <p:nvPr/>
          </p:nvSpPr>
          <p:spPr bwMode="gray">
            <a:xfrm>
              <a:off x="4393806" y="2359819"/>
              <a:ext cx="1197078" cy="571588"/>
            </a:xfrm>
            <a:prstGeom prst="wedgeRectCallout">
              <a:avLst>
                <a:gd name="adj1" fmla="val 9419"/>
                <a:gd name="adj2" fmla="val 73247"/>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fontAlgn="ctr"/>
              <a:r>
                <a:rPr lang="en-US" sz="1050" dirty="0">
                  <a:solidFill>
                    <a:schemeClr val="bg1">
                      <a:lumMod val="50000"/>
                    </a:schemeClr>
                  </a:solidFill>
                  <a:latin typeface="Huawei Sans" panose="020C0503030203020204" pitchFamily="34" charset="0"/>
                </a:rPr>
                <a:t>The backup device listens to VRRP packets.</a:t>
              </a:r>
            </a:p>
          </p:txBody>
        </p:sp>
        <p:sp>
          <p:nvSpPr>
            <p:cNvPr id="50" name="Rectangular Callout 72">
              <a:extLst>
                <a:ext uri="{FF2B5EF4-FFF2-40B4-BE49-F238E27FC236}">
                  <a16:creationId xmlns:a16="http://schemas.microsoft.com/office/drawing/2014/main" id="{E7116CF8-3BF1-4A14-A32E-5C574F8647BD}"/>
                </a:ext>
              </a:extLst>
            </p:cNvPr>
            <p:cNvSpPr/>
            <p:nvPr/>
          </p:nvSpPr>
          <p:spPr bwMode="gray">
            <a:xfrm>
              <a:off x="3963087" y="4274274"/>
              <a:ext cx="1115410" cy="666752"/>
            </a:xfrm>
            <a:prstGeom prst="wedgeRectCallout">
              <a:avLst>
                <a:gd name="adj1" fmla="val -73984"/>
                <a:gd name="adj2" fmla="val 767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fontAlgn="ctr"/>
              <a:r>
                <a:rPr lang="en-US" sz="1050" dirty="0">
                  <a:solidFill>
                    <a:schemeClr val="bg1">
                      <a:lumMod val="50000"/>
                    </a:schemeClr>
                  </a:solidFill>
                  <a:latin typeface="Huawei Sans" panose="020C0503030203020204" pitchFamily="34" charset="0"/>
                </a:rPr>
                <a:t>The switch learns the virtual MAC address.</a:t>
              </a:r>
              <a:endParaRPr lang="en-US" altLang="zh-CN" sz="1050" dirty="0">
                <a:solidFill>
                  <a:schemeClr val="bg1">
                    <a:lumMod val="50000"/>
                  </a:schemeClr>
                </a:solidFill>
                <a:latin typeface="Huawei Sans" panose="020C0503030203020204" pitchFamily="34" charset="0"/>
              </a:endParaRPr>
            </a:p>
          </p:txBody>
        </p:sp>
        <p:sp>
          <p:nvSpPr>
            <p:cNvPr id="51" name="Freeform: Shape 50">
              <a:extLst>
                <a:ext uri="{FF2B5EF4-FFF2-40B4-BE49-F238E27FC236}">
                  <a16:creationId xmlns:a16="http://schemas.microsoft.com/office/drawing/2014/main" id="{8156C934-B073-4853-B68B-0517FD6454F3}"/>
                </a:ext>
              </a:extLst>
            </p:cNvPr>
            <p:cNvSpPr/>
            <p:nvPr/>
          </p:nvSpPr>
          <p:spPr bwMode="gray">
            <a:xfrm>
              <a:off x="2159031" y="2238375"/>
              <a:ext cx="2565369" cy="3333750"/>
            </a:xfrm>
            <a:custGeom>
              <a:avLst/>
              <a:gdLst>
                <a:gd name="connsiteX0" fmla="*/ 2565369 w 2565369"/>
                <a:gd name="connsiteY0" fmla="*/ 3333750 h 3333750"/>
                <a:gd name="connsiteX1" fmla="*/ 1155669 w 2565369"/>
                <a:gd name="connsiteY1" fmla="*/ 2400300 h 3333750"/>
                <a:gd name="connsiteX2" fmla="*/ 3144 w 2565369"/>
                <a:gd name="connsiteY2" fmla="*/ 1266825 h 3333750"/>
                <a:gd name="connsiteX3" fmla="*/ 822294 w 2565369"/>
                <a:gd name="connsiteY3" fmla="*/ 400050 h 3333750"/>
                <a:gd name="connsiteX4" fmla="*/ 1069944 w 2565369"/>
                <a:gd name="connsiteY4" fmla="*/ 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5369" h="3333750">
                  <a:moveTo>
                    <a:pt x="2565369" y="3333750"/>
                  </a:moveTo>
                  <a:cubicBezTo>
                    <a:pt x="2074037" y="3039268"/>
                    <a:pt x="1582706" y="2744787"/>
                    <a:pt x="1155669" y="2400300"/>
                  </a:cubicBezTo>
                  <a:cubicBezTo>
                    <a:pt x="728632" y="2055813"/>
                    <a:pt x="58706" y="1600200"/>
                    <a:pt x="3144" y="1266825"/>
                  </a:cubicBezTo>
                  <a:cubicBezTo>
                    <a:pt x="-52418" y="933450"/>
                    <a:pt x="644494" y="611187"/>
                    <a:pt x="822294" y="400050"/>
                  </a:cubicBezTo>
                  <a:cubicBezTo>
                    <a:pt x="1000094" y="188913"/>
                    <a:pt x="1035019" y="94456"/>
                    <a:pt x="1069944"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fontAlgn="ctr"/>
              <a:endParaRPr lang="en-US" sz="1400" dirty="0">
                <a:latin typeface="Huawei Sans" panose="020C0503030203020204" pitchFamily="34" charset="0"/>
              </a:endParaRPr>
            </a:p>
          </p:txBody>
        </p:sp>
        <p:sp>
          <p:nvSpPr>
            <p:cNvPr id="43" name="文本框 34">
              <a:extLst>
                <a:ext uri="{FF2B5EF4-FFF2-40B4-BE49-F238E27FC236}">
                  <a16:creationId xmlns:a16="http://schemas.microsoft.com/office/drawing/2014/main" id="{356BD36D-1CE0-4BE1-BF8E-E5656C23AADF}"/>
                </a:ext>
              </a:extLst>
            </p:cNvPr>
            <p:cNvSpPr txBox="1"/>
            <p:nvPr/>
          </p:nvSpPr>
          <p:spPr bwMode="gray">
            <a:xfrm>
              <a:off x="2851130" y="4186293"/>
              <a:ext cx="440050" cy="255006"/>
            </a:xfrm>
            <a:prstGeom prst="rect">
              <a:avLst/>
            </a:prstGeom>
            <a:noFill/>
          </p:spPr>
          <p:txBody>
            <a:bodyPr wrap="square" tIns="46800" rtlCol="0">
              <a:spAutoFit/>
            </a:bodyPr>
            <a:lstStyle/>
            <a:p>
              <a:pPr fontAlgn="ctr"/>
              <a:r>
                <a:rPr lang="en-US" sz="1050" dirty="0">
                  <a:latin typeface="Huawei Sans" panose="020C0503030203020204" pitchFamily="34" charset="0"/>
                </a:rPr>
                <a:t>IF1</a:t>
              </a: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4" name="Freeform 159">
            <a:extLst>
              <a:ext uri="{FF2B5EF4-FFF2-40B4-BE49-F238E27FC236}">
                <a16:creationId xmlns:a16="http://schemas.microsoft.com/office/drawing/2014/main" id="{0889F633-A35F-4EC2-A2DF-AB640D83AF1F}"/>
              </a:ext>
            </a:extLst>
          </p:cNvPr>
          <p:cNvSpPr/>
          <p:nvPr/>
        </p:nvSpPr>
        <p:spPr bwMode="gray">
          <a:xfrm flipH="1">
            <a:off x="8621626" y="209081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57" name="图片 104">
            <a:extLst>
              <a:ext uri="{FF2B5EF4-FFF2-40B4-BE49-F238E27FC236}">
                <a16:creationId xmlns:a16="http://schemas.microsoft.com/office/drawing/2014/main" id="{E253922E-27C0-4D90-96AC-1DF0D563D73A}"/>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856342" y="4117432"/>
            <a:ext cx="440049" cy="360840"/>
          </a:xfrm>
          <a:prstGeom prst="rect">
            <a:avLst/>
          </a:prstGeom>
        </p:spPr>
      </p:pic>
      <p:cxnSp>
        <p:nvCxnSpPr>
          <p:cNvPr id="58" name="Straight Connector 57">
            <a:extLst>
              <a:ext uri="{FF2B5EF4-FFF2-40B4-BE49-F238E27FC236}">
                <a16:creationId xmlns:a16="http://schemas.microsoft.com/office/drawing/2014/main" id="{41EABC5C-E63D-4F08-840A-655F755B44EB}"/>
              </a:ext>
            </a:extLst>
          </p:cNvPr>
          <p:cNvCxnSpPr>
            <a:cxnSpLocks/>
            <a:stCxn id="87" idx="2"/>
            <a:endCxn id="57" idx="0"/>
          </p:cNvCxnSpPr>
          <p:nvPr/>
        </p:nvCxnSpPr>
        <p:spPr bwMode="gray">
          <a:xfrm>
            <a:off x="7810895" y="3348950"/>
            <a:ext cx="1265472" cy="768482"/>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8B6B2A7-1AB8-4CB2-B48C-AE26ABDF14D8}"/>
              </a:ext>
            </a:extLst>
          </p:cNvPr>
          <p:cNvCxnSpPr>
            <a:cxnSpLocks/>
            <a:stCxn id="87" idx="0"/>
            <a:endCxn id="54" idx="20"/>
          </p:cNvCxnSpPr>
          <p:nvPr/>
        </p:nvCxnSpPr>
        <p:spPr bwMode="gray">
          <a:xfrm flipV="1">
            <a:off x="7810895" y="2563338"/>
            <a:ext cx="923201" cy="42557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DCDE55-F931-46B7-BC7C-969CE7D4F980}"/>
              </a:ext>
            </a:extLst>
          </p:cNvPr>
          <p:cNvCxnSpPr>
            <a:cxnSpLocks/>
            <a:stCxn id="86" idx="0"/>
            <a:endCxn id="54" idx="14"/>
          </p:cNvCxnSpPr>
          <p:nvPr/>
        </p:nvCxnSpPr>
        <p:spPr bwMode="gray">
          <a:xfrm flipH="1" flipV="1">
            <a:off x="9381670" y="2566225"/>
            <a:ext cx="958802" cy="42713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B39EA-4F06-42FF-9F9C-D317E61A2FD1}"/>
              </a:ext>
            </a:extLst>
          </p:cNvPr>
          <p:cNvCxnSpPr>
            <a:cxnSpLocks/>
            <a:stCxn id="62" idx="0"/>
            <a:endCxn id="57" idx="2"/>
          </p:cNvCxnSpPr>
          <p:nvPr/>
        </p:nvCxnSpPr>
        <p:spPr bwMode="gray">
          <a:xfrm flipV="1">
            <a:off x="7814667" y="4478272"/>
            <a:ext cx="1261700" cy="71598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62" name="图片 70" descr="PC.png">
            <a:extLst>
              <a:ext uri="{FF2B5EF4-FFF2-40B4-BE49-F238E27FC236}">
                <a16:creationId xmlns:a16="http://schemas.microsoft.com/office/drawing/2014/main" id="{0FD03B8A-664F-4E69-96F7-75C15B676D5D}"/>
              </a:ext>
            </a:extLst>
          </p:cNvPr>
          <p:cNvPicPr>
            <a:picLocks noChangeAspect="1"/>
          </p:cNvPicPr>
          <p:nvPr/>
        </p:nvPicPr>
        <p:blipFill>
          <a:blip r:embed="rId7" cstate="print"/>
          <a:stretch>
            <a:fillRect/>
          </a:stretch>
        </p:blipFill>
        <p:spPr bwMode="gray">
          <a:xfrm>
            <a:off x="7580265" y="5194257"/>
            <a:ext cx="468803" cy="360040"/>
          </a:xfrm>
          <a:prstGeom prst="rect">
            <a:avLst/>
          </a:prstGeom>
        </p:spPr>
      </p:pic>
      <p:pic>
        <p:nvPicPr>
          <p:cNvPr id="63" name="图片 70" descr="PC.png">
            <a:extLst>
              <a:ext uri="{FF2B5EF4-FFF2-40B4-BE49-F238E27FC236}">
                <a16:creationId xmlns:a16="http://schemas.microsoft.com/office/drawing/2014/main" id="{D45BF77B-2AA5-4FDA-8C4D-E5379F21FFDE}"/>
              </a:ext>
            </a:extLst>
          </p:cNvPr>
          <p:cNvPicPr>
            <a:picLocks noChangeAspect="1"/>
          </p:cNvPicPr>
          <p:nvPr/>
        </p:nvPicPr>
        <p:blipFill>
          <a:blip r:embed="rId7" cstate="print"/>
          <a:stretch>
            <a:fillRect/>
          </a:stretch>
        </p:blipFill>
        <p:spPr bwMode="gray">
          <a:xfrm>
            <a:off x="10099794" y="5194257"/>
            <a:ext cx="468803" cy="360040"/>
          </a:xfrm>
          <a:prstGeom prst="rect">
            <a:avLst/>
          </a:prstGeom>
        </p:spPr>
      </p:pic>
      <p:cxnSp>
        <p:nvCxnSpPr>
          <p:cNvPr id="64" name="Straight Connector 63">
            <a:extLst>
              <a:ext uri="{FF2B5EF4-FFF2-40B4-BE49-F238E27FC236}">
                <a16:creationId xmlns:a16="http://schemas.microsoft.com/office/drawing/2014/main" id="{67D09B66-F995-47DE-95DF-9B0999269FBA}"/>
              </a:ext>
            </a:extLst>
          </p:cNvPr>
          <p:cNvCxnSpPr>
            <a:cxnSpLocks/>
            <a:stCxn id="63" idx="0"/>
            <a:endCxn id="57" idx="2"/>
          </p:cNvCxnSpPr>
          <p:nvPr/>
        </p:nvCxnSpPr>
        <p:spPr bwMode="gray">
          <a:xfrm flipH="1" flipV="1">
            <a:off x="9076367" y="4478272"/>
            <a:ext cx="1257829" cy="715985"/>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681A34E-E62B-434C-8DFE-7844B4F33B8D}"/>
              </a:ext>
            </a:extLst>
          </p:cNvPr>
          <p:cNvSpPr txBox="1"/>
          <p:nvPr/>
        </p:nvSpPr>
        <p:spPr bwMode="gray">
          <a:xfrm>
            <a:off x="7580675" y="5518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67" name="TextBox 66">
            <a:extLst>
              <a:ext uri="{FF2B5EF4-FFF2-40B4-BE49-F238E27FC236}">
                <a16:creationId xmlns:a16="http://schemas.microsoft.com/office/drawing/2014/main" id="{57EC84B8-7FEA-4A66-8E1E-99514DD98847}"/>
              </a:ext>
            </a:extLst>
          </p:cNvPr>
          <p:cNvSpPr txBox="1"/>
          <p:nvPr/>
        </p:nvSpPr>
        <p:spPr bwMode="gray">
          <a:xfrm>
            <a:off x="10107210" y="5518428"/>
            <a:ext cx="429926" cy="261610"/>
          </a:xfrm>
          <a:prstGeom prst="rect">
            <a:avLst/>
          </a:prstGeom>
          <a:noFill/>
        </p:spPr>
        <p:txBody>
          <a:bodyPr wrap="none"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68" name="Arc 67">
            <a:extLst>
              <a:ext uri="{FF2B5EF4-FFF2-40B4-BE49-F238E27FC236}">
                <a16:creationId xmlns:a16="http://schemas.microsoft.com/office/drawing/2014/main" id="{5B86D5DF-0623-4DF5-BFD7-0F5265877114}"/>
              </a:ext>
            </a:extLst>
          </p:cNvPr>
          <p:cNvSpPr/>
          <p:nvPr/>
        </p:nvSpPr>
        <p:spPr bwMode="gray">
          <a:xfrm>
            <a:off x="7777101" y="2688924"/>
            <a:ext cx="2586916" cy="914400"/>
          </a:xfrm>
          <a:prstGeom prst="arc">
            <a:avLst>
              <a:gd name="adj1" fmla="val 1053152"/>
              <a:gd name="adj2" fmla="val 9695520"/>
            </a:avLst>
          </a:prstGeom>
          <a:ln w="28575">
            <a:solidFill>
              <a:srgbClr val="8BC9A0"/>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1400" dirty="0">
              <a:latin typeface="Huawei Sans" panose="020C0503030203020204" pitchFamily="34" charset="0"/>
            </a:endParaRPr>
          </a:p>
        </p:txBody>
      </p:sp>
      <p:sp>
        <p:nvSpPr>
          <p:cNvPr id="69" name="TextBox 68">
            <a:extLst>
              <a:ext uri="{FF2B5EF4-FFF2-40B4-BE49-F238E27FC236}">
                <a16:creationId xmlns:a16="http://schemas.microsoft.com/office/drawing/2014/main" id="{3112B2E5-DB1A-4179-9AF0-BA110E36F5A4}"/>
              </a:ext>
            </a:extLst>
          </p:cNvPr>
          <p:cNvSpPr txBox="1"/>
          <p:nvPr/>
        </p:nvSpPr>
        <p:spPr bwMode="gray">
          <a:xfrm>
            <a:off x="8790674" y="3464824"/>
            <a:ext cx="527709" cy="261610"/>
          </a:xfrm>
          <a:prstGeom prst="rect">
            <a:avLst/>
          </a:prstGeom>
          <a:solidFill>
            <a:schemeClr val="bg1"/>
          </a:solidFill>
        </p:spPr>
        <p:txBody>
          <a:bodyPr wrap="none" rtlCol="0">
            <a:spAutoFit/>
          </a:bodyPr>
          <a:lstStyle/>
          <a:p>
            <a:pPr fontAlgn="ctr"/>
            <a:r>
              <a:rPr lang="en-US" sz="1050" dirty="0">
                <a:latin typeface="Huawei Sans" panose="020C0503030203020204" pitchFamily="34" charset="0"/>
              </a:rPr>
              <a:t>VRRP</a:t>
            </a:r>
          </a:p>
        </p:txBody>
      </p:sp>
      <p:cxnSp>
        <p:nvCxnSpPr>
          <p:cNvPr id="70" name="Straight Connector 69">
            <a:extLst>
              <a:ext uri="{FF2B5EF4-FFF2-40B4-BE49-F238E27FC236}">
                <a16:creationId xmlns:a16="http://schemas.microsoft.com/office/drawing/2014/main" id="{08FFF71F-6E72-4847-A241-A552B7B8F522}"/>
              </a:ext>
            </a:extLst>
          </p:cNvPr>
          <p:cNvCxnSpPr>
            <a:cxnSpLocks/>
            <a:stCxn id="86" idx="2"/>
            <a:endCxn id="57" idx="0"/>
          </p:cNvCxnSpPr>
          <p:nvPr/>
        </p:nvCxnSpPr>
        <p:spPr bwMode="gray">
          <a:xfrm flipH="1">
            <a:off x="9076367" y="3353396"/>
            <a:ext cx="1264105" cy="76403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240C5CB2-EDA0-4CC9-8BD8-F42ABA2F1F61}"/>
              </a:ext>
            </a:extLst>
          </p:cNvPr>
          <p:cNvSpPr txBox="1"/>
          <p:nvPr/>
        </p:nvSpPr>
        <p:spPr bwMode="gray">
          <a:xfrm>
            <a:off x="7267550" y="2725109"/>
            <a:ext cx="657552" cy="261610"/>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Master</a:t>
            </a:r>
          </a:p>
        </p:txBody>
      </p:sp>
      <p:sp>
        <p:nvSpPr>
          <p:cNvPr id="72" name="TextBox 71">
            <a:extLst>
              <a:ext uri="{FF2B5EF4-FFF2-40B4-BE49-F238E27FC236}">
                <a16:creationId xmlns:a16="http://schemas.microsoft.com/office/drawing/2014/main" id="{3705F151-68E2-47D6-9291-FECE713AFB59}"/>
              </a:ext>
            </a:extLst>
          </p:cNvPr>
          <p:cNvSpPr txBox="1"/>
          <p:nvPr/>
        </p:nvSpPr>
        <p:spPr bwMode="gray">
          <a:xfrm>
            <a:off x="10243366" y="2724351"/>
            <a:ext cx="1236236" cy="253916"/>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Backup-&gt;Master</a:t>
            </a:r>
          </a:p>
        </p:txBody>
      </p:sp>
      <p:grpSp>
        <p:nvGrpSpPr>
          <p:cNvPr id="74" name="Group 73">
            <a:extLst>
              <a:ext uri="{FF2B5EF4-FFF2-40B4-BE49-F238E27FC236}">
                <a16:creationId xmlns:a16="http://schemas.microsoft.com/office/drawing/2014/main" id="{C4708ED9-7497-46D6-ABC3-C36E41F150AA}"/>
              </a:ext>
            </a:extLst>
          </p:cNvPr>
          <p:cNvGrpSpPr/>
          <p:nvPr/>
        </p:nvGrpSpPr>
        <p:grpSpPr bwMode="gray">
          <a:xfrm>
            <a:off x="6989280" y="4116481"/>
            <a:ext cx="1620700" cy="605635"/>
            <a:chOff x="1834490" y="4504777"/>
            <a:chExt cx="1620700" cy="605635"/>
          </a:xfrm>
        </p:grpSpPr>
        <p:sp>
          <p:nvSpPr>
            <p:cNvPr id="84" name="矩形: 圆角 52">
              <a:extLst>
                <a:ext uri="{FF2B5EF4-FFF2-40B4-BE49-F238E27FC236}">
                  <a16:creationId xmlns:a16="http://schemas.microsoft.com/office/drawing/2014/main" id="{4613FD33-6C51-46FC-B473-D8BA0995B5DE}"/>
                </a:ext>
              </a:extLst>
            </p:cNvPr>
            <p:cNvSpPr/>
            <p:nvPr/>
          </p:nvSpPr>
          <p:spPr bwMode="gray">
            <a:xfrm>
              <a:off x="1834490" y="4504777"/>
              <a:ext cx="1620700" cy="605635"/>
            </a:xfrm>
            <a:prstGeom prst="roundRect">
              <a:avLst>
                <a:gd name="adj" fmla="val 3125"/>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b="1" dirty="0">
                  <a:solidFill>
                    <a:schemeClr val="bg1">
                      <a:lumMod val="50000"/>
                    </a:schemeClr>
                  </a:solidFill>
                  <a:latin typeface="Huawei Sans" panose="020C0503030203020204" pitchFamily="34" charset="0"/>
                </a:rPr>
                <a:t>Mac-address Table</a:t>
              </a:r>
              <a:endParaRPr lang="en-US" altLang="zh-CN" sz="105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TextBox 120">
              <a:extLst>
                <a:ext uri="{FF2B5EF4-FFF2-40B4-BE49-F238E27FC236}">
                  <a16:creationId xmlns:a16="http://schemas.microsoft.com/office/drawing/2014/main" id="{C9E4B6A1-9B81-4794-926B-3A004B014D33}"/>
                </a:ext>
              </a:extLst>
            </p:cNvPr>
            <p:cNvSpPr txBox="1"/>
            <p:nvPr/>
          </p:nvSpPr>
          <p:spPr bwMode="gray">
            <a:xfrm>
              <a:off x="1923443" y="4774716"/>
              <a:ext cx="1414288" cy="271730"/>
            </a:xfrm>
            <a:prstGeom prst="roundRect">
              <a:avLst>
                <a:gd name="adj" fmla="val 6721"/>
              </a:avLst>
            </a:prstGeom>
            <a:solidFill>
              <a:srgbClr val="BEE9EE"/>
            </a:solidFill>
            <a:ln w="12700">
              <a:solidFill>
                <a:srgbClr val="56C4D2"/>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MAC 1  </a:t>
              </a:r>
              <a:r>
                <a:rPr lang="en-US" sz="1050" b="1" dirty="0">
                  <a:solidFill>
                    <a:srgbClr val="C7000B"/>
                  </a:solidFill>
                  <a:latin typeface="Huawei Sans" panose="020C0503030203020204" pitchFamily="34" charset="0"/>
                </a:rPr>
                <a:t>IF2</a:t>
              </a:r>
            </a:p>
          </p:txBody>
        </p:sp>
      </p:grpSp>
      <p:sp>
        <p:nvSpPr>
          <p:cNvPr id="75" name="文本框 34">
            <a:extLst>
              <a:ext uri="{FF2B5EF4-FFF2-40B4-BE49-F238E27FC236}">
                <a16:creationId xmlns:a16="http://schemas.microsoft.com/office/drawing/2014/main" id="{B116E813-7B39-407B-850D-84966B3AD39D}"/>
              </a:ext>
            </a:extLst>
          </p:cNvPr>
          <p:cNvSpPr txBox="1"/>
          <p:nvPr/>
        </p:nvSpPr>
        <p:spPr bwMode="gray">
          <a:xfrm>
            <a:off x="8547863" y="3903417"/>
            <a:ext cx="440050" cy="261610"/>
          </a:xfrm>
          <a:prstGeom prst="rect">
            <a:avLst/>
          </a:prstGeom>
          <a:noFill/>
        </p:spPr>
        <p:txBody>
          <a:bodyPr wrap="square" rtlCol="0">
            <a:spAutoFit/>
          </a:bodyPr>
          <a:lstStyle/>
          <a:p>
            <a:pPr fontAlgn="ctr"/>
            <a:r>
              <a:rPr lang="en-US" sz="1050" dirty="0">
                <a:latin typeface="Huawei Sans" panose="020C0503030203020204" pitchFamily="34" charset="0"/>
              </a:rPr>
              <a:t>IF1</a:t>
            </a: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Rectangular Callout 72">
            <a:extLst>
              <a:ext uri="{FF2B5EF4-FFF2-40B4-BE49-F238E27FC236}">
                <a16:creationId xmlns:a16="http://schemas.microsoft.com/office/drawing/2014/main" id="{B39C05CD-DE84-45A9-B00A-12C541876410}"/>
              </a:ext>
            </a:extLst>
          </p:cNvPr>
          <p:cNvSpPr/>
          <p:nvPr/>
        </p:nvSpPr>
        <p:spPr bwMode="gray">
          <a:xfrm>
            <a:off x="6550602" y="2095660"/>
            <a:ext cx="1460000" cy="546726"/>
          </a:xfrm>
          <a:prstGeom prst="wedgeRectCallout">
            <a:avLst>
              <a:gd name="adj1" fmla="val 21452"/>
              <a:gd name="adj2" fmla="val 7476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master device fails and cannot send VRRP packets.</a:t>
            </a:r>
          </a:p>
        </p:txBody>
      </p:sp>
      <p:sp>
        <p:nvSpPr>
          <p:cNvPr id="78" name="TextBox 77">
            <a:extLst>
              <a:ext uri="{FF2B5EF4-FFF2-40B4-BE49-F238E27FC236}">
                <a16:creationId xmlns:a16="http://schemas.microsoft.com/office/drawing/2014/main" id="{F87C97A8-6571-4C7E-B47F-DB5F113981D6}"/>
              </a:ext>
            </a:extLst>
          </p:cNvPr>
          <p:cNvSpPr txBox="1"/>
          <p:nvPr/>
        </p:nvSpPr>
        <p:spPr bwMode="gray">
          <a:xfrm>
            <a:off x="7091744" y="5656833"/>
            <a:ext cx="1261884" cy="415498"/>
          </a:xfrm>
          <a:prstGeom prst="rect">
            <a:avLst/>
          </a:prstGeom>
          <a:noFill/>
        </p:spPr>
        <p:txBody>
          <a:bodyPr wrap="none" rtlCol="0">
            <a:spAutoFit/>
          </a:bodyPr>
          <a:lstStyle/>
          <a:p>
            <a:pPr fontAlgn="ctr"/>
            <a:r>
              <a:rPr lang="en-US" sz="1050" dirty="0">
                <a:latin typeface="Huawei Sans" panose="020C0503030203020204" pitchFamily="34" charset="0"/>
              </a:rPr>
              <a:t>GW: IP1</a:t>
            </a:r>
          </a:p>
          <a:p>
            <a:pPr algn="ctr" fontAlgn="ctr"/>
            <a:r>
              <a:rPr lang="en-US" sz="1050" b="1" dirty="0">
                <a:solidFill>
                  <a:srgbClr val="C7000B"/>
                </a:solidFill>
                <a:latin typeface="Huawei Sans" panose="020C0503030203020204" pitchFamily="34" charset="0"/>
              </a:rPr>
              <a:t>ARP: IP1 – MAC1</a:t>
            </a:r>
          </a:p>
        </p:txBody>
      </p:sp>
      <p:sp>
        <p:nvSpPr>
          <p:cNvPr id="79" name="TextBox 78">
            <a:extLst>
              <a:ext uri="{FF2B5EF4-FFF2-40B4-BE49-F238E27FC236}">
                <a16:creationId xmlns:a16="http://schemas.microsoft.com/office/drawing/2014/main" id="{1FC428EA-16C0-48EA-8E65-F2C3A01F277E}"/>
              </a:ext>
            </a:extLst>
          </p:cNvPr>
          <p:cNvSpPr txBox="1"/>
          <p:nvPr/>
        </p:nvSpPr>
        <p:spPr bwMode="gray">
          <a:xfrm>
            <a:off x="9616881" y="5675549"/>
            <a:ext cx="1261884" cy="415498"/>
          </a:xfrm>
          <a:prstGeom prst="rect">
            <a:avLst/>
          </a:prstGeom>
          <a:noFill/>
        </p:spPr>
        <p:txBody>
          <a:bodyPr wrap="none" rtlCol="0">
            <a:spAutoFit/>
          </a:bodyPr>
          <a:lstStyle/>
          <a:p>
            <a:pPr fontAlgn="ctr"/>
            <a:r>
              <a:rPr lang="en-US" sz="1050" dirty="0">
                <a:latin typeface="Huawei Sans" panose="020C0503030203020204" pitchFamily="34" charset="0"/>
              </a:rPr>
              <a:t>GW: IP1</a:t>
            </a:r>
          </a:p>
          <a:p>
            <a:pPr algn="ctr" fontAlgn="ctr"/>
            <a:r>
              <a:rPr lang="en-US" sz="1050" b="1" dirty="0">
                <a:solidFill>
                  <a:srgbClr val="C7000B"/>
                </a:solidFill>
                <a:latin typeface="Huawei Sans" panose="020C0503030203020204" pitchFamily="34" charset="0"/>
              </a:rPr>
              <a:t>ARP: IP1 – MAC1</a:t>
            </a:r>
          </a:p>
        </p:txBody>
      </p:sp>
      <p:sp>
        <p:nvSpPr>
          <p:cNvPr id="80" name="Rectangular Callout 72">
            <a:extLst>
              <a:ext uri="{FF2B5EF4-FFF2-40B4-BE49-F238E27FC236}">
                <a16:creationId xmlns:a16="http://schemas.microsoft.com/office/drawing/2014/main" id="{CD17D09E-8821-4AD6-9615-420EAC8E4479}"/>
              </a:ext>
            </a:extLst>
          </p:cNvPr>
          <p:cNvSpPr/>
          <p:nvPr/>
        </p:nvSpPr>
        <p:spPr bwMode="gray">
          <a:xfrm>
            <a:off x="8316287" y="2859788"/>
            <a:ext cx="1528982" cy="510397"/>
          </a:xfrm>
          <a:prstGeom prst="wedgeRectCallout">
            <a:avLst>
              <a:gd name="adj1" fmla="val 7828"/>
              <a:gd name="adj2" fmla="val 7824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new master device continuously sends VRRP packets.</a:t>
            </a:r>
          </a:p>
        </p:txBody>
      </p:sp>
      <p:sp>
        <p:nvSpPr>
          <p:cNvPr id="81" name="Rectangular Callout 72">
            <a:extLst>
              <a:ext uri="{FF2B5EF4-FFF2-40B4-BE49-F238E27FC236}">
                <a16:creationId xmlns:a16="http://schemas.microsoft.com/office/drawing/2014/main" id="{B3F0587E-DBCB-41EA-A2B8-544424C2AD2D}"/>
              </a:ext>
            </a:extLst>
          </p:cNvPr>
          <p:cNvSpPr/>
          <p:nvPr/>
        </p:nvSpPr>
        <p:spPr bwMode="gray">
          <a:xfrm>
            <a:off x="9849896" y="1891786"/>
            <a:ext cx="1862679" cy="737620"/>
          </a:xfrm>
          <a:prstGeom prst="wedgeRectCallout">
            <a:avLst>
              <a:gd name="adj1" fmla="val 22559"/>
              <a:gd name="adj2" fmla="val 6859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backup device determines that the master device fails and becomes the master device.</a:t>
            </a:r>
            <a:endParaRPr lang="en-US" altLang="zh-CN" sz="1050" dirty="0">
              <a:solidFill>
                <a:schemeClr val="bg1">
                  <a:lumMod val="50000"/>
                </a:schemeClr>
              </a:solidFill>
              <a:latin typeface="Huawei Sans" panose="020C0503030203020204" pitchFamily="34" charset="0"/>
            </a:endParaRPr>
          </a:p>
        </p:txBody>
      </p:sp>
      <p:sp>
        <p:nvSpPr>
          <p:cNvPr id="82" name="Rectangular Callout 72">
            <a:extLst>
              <a:ext uri="{FF2B5EF4-FFF2-40B4-BE49-F238E27FC236}">
                <a16:creationId xmlns:a16="http://schemas.microsoft.com/office/drawing/2014/main" id="{4515C13C-89C8-4FE4-B513-7464B5B2E170}"/>
              </a:ext>
            </a:extLst>
          </p:cNvPr>
          <p:cNvSpPr/>
          <p:nvPr/>
        </p:nvSpPr>
        <p:spPr bwMode="gray">
          <a:xfrm>
            <a:off x="9592553" y="4008052"/>
            <a:ext cx="1394368" cy="554948"/>
          </a:xfrm>
          <a:prstGeom prst="wedgeRectCallout">
            <a:avLst>
              <a:gd name="adj1" fmla="val -63054"/>
              <a:gd name="adj2" fmla="val 767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switch learns the virtual MAC address again.</a:t>
            </a:r>
            <a:endParaRPr lang="en-US" altLang="zh-CN" sz="1050" dirty="0">
              <a:solidFill>
                <a:schemeClr val="bg1">
                  <a:lumMod val="50000"/>
                </a:schemeClr>
              </a:solidFill>
              <a:latin typeface="Huawei Sans" panose="020C0503030203020204" pitchFamily="34" charset="0"/>
            </a:endParaRPr>
          </a:p>
        </p:txBody>
      </p:sp>
      <p:pic>
        <p:nvPicPr>
          <p:cNvPr id="86" name="Picture 12" descr="E:\2016.01\1.12 扁平化图标\蓝色\AR-蓝色最新-40.png">
            <a:extLst>
              <a:ext uri="{FF2B5EF4-FFF2-40B4-BE49-F238E27FC236}">
                <a16:creationId xmlns:a16="http://schemas.microsoft.com/office/drawing/2014/main" id="{CCF4345F-D7DE-41A9-82E0-7367835B6EB7}"/>
              </a:ext>
            </a:extLst>
          </p:cNvPr>
          <p:cNvPicPr>
            <a:picLocks noChangeAspect="1" noChangeArrowheads="1"/>
          </p:cNvPicPr>
          <p:nvPr/>
        </p:nvPicPr>
        <p:blipFill>
          <a:blip r:embed="rId3" cstate="print"/>
          <a:srcRect/>
          <a:stretch>
            <a:fillRect/>
          </a:stretch>
        </p:blipFill>
        <p:spPr bwMode="gray">
          <a:xfrm>
            <a:off x="10120447" y="2993356"/>
            <a:ext cx="440049" cy="360040"/>
          </a:xfrm>
          <a:prstGeom prst="rect">
            <a:avLst/>
          </a:prstGeom>
          <a:noFill/>
        </p:spPr>
      </p:pic>
      <p:pic>
        <p:nvPicPr>
          <p:cNvPr id="87" name="Picture 12" descr="E:\2016.01\1.12 扁平化图标\蓝色\AR-蓝色最新-40.png">
            <a:extLst>
              <a:ext uri="{FF2B5EF4-FFF2-40B4-BE49-F238E27FC236}">
                <a16:creationId xmlns:a16="http://schemas.microsoft.com/office/drawing/2014/main" id="{F394BDAB-3570-4BA1-A062-92F9FF81FD54}"/>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7590870" y="2988910"/>
            <a:ext cx="440049" cy="360040"/>
          </a:xfrm>
          <a:prstGeom prst="rect">
            <a:avLst/>
          </a:prstGeom>
          <a:noFill/>
        </p:spPr>
      </p:pic>
      <p:grpSp>
        <p:nvGrpSpPr>
          <p:cNvPr id="93" name="组合 28">
            <a:extLst>
              <a:ext uri="{FF2B5EF4-FFF2-40B4-BE49-F238E27FC236}">
                <a16:creationId xmlns:a16="http://schemas.microsoft.com/office/drawing/2014/main" id="{E19E9ED7-6D22-4056-B69D-3D8C51D856D3}"/>
              </a:ext>
            </a:extLst>
          </p:cNvPr>
          <p:cNvGrpSpPr>
            <a:grpSpLocks noChangeAspect="1"/>
          </p:cNvGrpSpPr>
          <p:nvPr/>
        </p:nvGrpSpPr>
        <p:grpSpPr bwMode="gray">
          <a:xfrm>
            <a:off x="7702294" y="3247777"/>
            <a:ext cx="188347" cy="188347"/>
            <a:chOff x="5076056" y="3356992"/>
            <a:chExt cx="436268" cy="436268"/>
          </a:xfrm>
        </p:grpSpPr>
        <p:sp>
          <p:nvSpPr>
            <p:cNvPr id="94" name="椭圆 27">
              <a:extLst>
                <a:ext uri="{FF2B5EF4-FFF2-40B4-BE49-F238E27FC236}">
                  <a16:creationId xmlns:a16="http://schemas.microsoft.com/office/drawing/2014/main" id="{E404CD95-42F7-455C-A44A-0FFC7B94A447}"/>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禁止符 23">
              <a:extLst>
                <a:ext uri="{FF2B5EF4-FFF2-40B4-BE49-F238E27FC236}">
                  <a16:creationId xmlns:a16="http://schemas.microsoft.com/office/drawing/2014/main" id="{A2D3AD03-DA8F-47AD-8503-7ECE3BBCC238}"/>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 name="Freeform: Shape 10">
            <a:extLst>
              <a:ext uri="{FF2B5EF4-FFF2-40B4-BE49-F238E27FC236}">
                <a16:creationId xmlns:a16="http://schemas.microsoft.com/office/drawing/2014/main" id="{1A803F08-51F7-497A-BF4F-C1540315F891}"/>
              </a:ext>
            </a:extLst>
          </p:cNvPr>
          <p:cNvSpPr/>
          <p:nvPr/>
        </p:nvSpPr>
        <p:spPr bwMode="gray">
          <a:xfrm>
            <a:off x="9175130" y="2396261"/>
            <a:ext cx="1133481" cy="2771775"/>
          </a:xfrm>
          <a:custGeom>
            <a:avLst/>
            <a:gdLst>
              <a:gd name="connsiteX0" fmla="*/ 1133481 w 1133481"/>
              <a:gd name="connsiteY0" fmla="*/ 2771775 h 2771775"/>
              <a:gd name="connsiteX1" fmla="*/ 6 w 1133481"/>
              <a:gd name="connsiteY1" fmla="*/ 2019300 h 2771775"/>
              <a:gd name="connsiteX2" fmla="*/ 1114431 w 1133481"/>
              <a:gd name="connsiteY2" fmla="*/ 790575 h 2771775"/>
              <a:gd name="connsiteX3" fmla="*/ 190506 w 1133481"/>
              <a:gd name="connsiteY3" fmla="*/ 0 h 2771775"/>
            </a:gdLst>
            <a:ahLst/>
            <a:cxnLst>
              <a:cxn ang="0">
                <a:pos x="connsiteX0" y="connsiteY0"/>
              </a:cxn>
              <a:cxn ang="0">
                <a:pos x="connsiteX1" y="connsiteY1"/>
              </a:cxn>
              <a:cxn ang="0">
                <a:pos x="connsiteX2" y="connsiteY2"/>
              </a:cxn>
              <a:cxn ang="0">
                <a:pos x="connsiteX3" y="connsiteY3"/>
              </a:cxn>
            </a:cxnLst>
            <a:rect l="l" t="t" r="r" b="b"/>
            <a:pathLst>
              <a:path w="1133481" h="2771775">
                <a:moveTo>
                  <a:pt x="1133481" y="2771775"/>
                </a:moveTo>
                <a:cubicBezTo>
                  <a:pt x="568331" y="2560637"/>
                  <a:pt x="3181" y="2349500"/>
                  <a:pt x="6" y="2019300"/>
                </a:cubicBezTo>
                <a:cubicBezTo>
                  <a:pt x="-3169" y="1689100"/>
                  <a:pt x="1082681" y="1127125"/>
                  <a:pt x="1114431" y="790575"/>
                </a:cubicBezTo>
                <a:cubicBezTo>
                  <a:pt x="1146181" y="454025"/>
                  <a:pt x="668343" y="227012"/>
                  <a:pt x="190506"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83" name="Arrow: Right 82">
            <a:extLst>
              <a:ext uri="{FF2B5EF4-FFF2-40B4-BE49-F238E27FC236}">
                <a16:creationId xmlns:a16="http://schemas.microsoft.com/office/drawing/2014/main" id="{A2A29CE1-853F-4492-80BF-FBB9B96FE833}"/>
              </a:ext>
            </a:extLst>
          </p:cNvPr>
          <p:cNvSpPr/>
          <p:nvPr/>
        </p:nvSpPr>
        <p:spPr bwMode="gray">
          <a:xfrm>
            <a:off x="5227829" y="3892114"/>
            <a:ext cx="1515090" cy="404211"/>
          </a:xfrm>
          <a:prstGeom prst="rightArrow">
            <a:avLst>
              <a:gd name="adj1" fmla="val 68851"/>
              <a:gd name="adj2" fmla="val 50000"/>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tx1"/>
                </a:solidFill>
                <a:latin typeface="Huawei Sans" panose="020C0503030203020204" pitchFamily="34" charset="0"/>
              </a:rPr>
              <a:t>The main device fails.</a:t>
            </a:r>
          </a:p>
        </p:txBody>
      </p:sp>
      <p:sp>
        <p:nvSpPr>
          <p:cNvPr id="88" name="TextBox 87">
            <a:extLst>
              <a:ext uri="{FF2B5EF4-FFF2-40B4-BE49-F238E27FC236}">
                <a16:creationId xmlns:a16="http://schemas.microsoft.com/office/drawing/2014/main" id="{1B3F66D3-FCF0-432F-88CE-0C1EB76DA4D3}"/>
              </a:ext>
            </a:extLst>
          </p:cNvPr>
          <p:cNvSpPr txBox="1"/>
          <p:nvPr/>
        </p:nvSpPr>
        <p:spPr bwMode="gray">
          <a:xfrm>
            <a:off x="3199733" y="4529898"/>
            <a:ext cx="396262" cy="261610"/>
          </a:xfrm>
          <a:prstGeom prst="rect">
            <a:avLst/>
          </a:prstGeom>
          <a:noFill/>
        </p:spPr>
        <p:txBody>
          <a:bodyPr wrap="none" rtlCol="0">
            <a:spAutoFit/>
          </a:bodyPr>
          <a:lstStyle/>
          <a:p>
            <a:pPr algn="ctr" fontAlgn="ctr"/>
            <a:r>
              <a:rPr lang="en-US" sz="1050" dirty="0">
                <a:latin typeface="Huawei Sans" panose="020C0503030203020204" pitchFamily="34" charset="0"/>
              </a:rPr>
              <a:t>SW</a:t>
            </a:r>
          </a:p>
        </p:txBody>
      </p:sp>
      <p:sp>
        <p:nvSpPr>
          <p:cNvPr id="89" name="TextBox 88">
            <a:extLst>
              <a:ext uri="{FF2B5EF4-FFF2-40B4-BE49-F238E27FC236}">
                <a16:creationId xmlns:a16="http://schemas.microsoft.com/office/drawing/2014/main" id="{D5565D31-FAE3-4C94-AB40-263230CEC8CB}"/>
              </a:ext>
            </a:extLst>
          </p:cNvPr>
          <p:cNvSpPr txBox="1"/>
          <p:nvPr/>
        </p:nvSpPr>
        <p:spPr bwMode="gray">
          <a:xfrm>
            <a:off x="8878444" y="4511493"/>
            <a:ext cx="396262" cy="261610"/>
          </a:xfrm>
          <a:prstGeom prst="rect">
            <a:avLst/>
          </a:prstGeom>
          <a:noFill/>
        </p:spPr>
        <p:txBody>
          <a:bodyPr wrap="none" rtlCol="0">
            <a:spAutoFit/>
          </a:bodyPr>
          <a:lstStyle/>
          <a:p>
            <a:pPr algn="ctr" fontAlgn="ctr"/>
            <a:r>
              <a:rPr lang="en-US" sz="1050" dirty="0">
                <a:latin typeface="Huawei Sans" panose="020C0503030203020204" pitchFamily="34" charset="0"/>
              </a:rPr>
              <a:t>SW</a:t>
            </a:r>
          </a:p>
        </p:txBody>
      </p:sp>
      <p:sp>
        <p:nvSpPr>
          <p:cNvPr id="76" name="文本框 34">
            <a:extLst>
              <a:ext uri="{FF2B5EF4-FFF2-40B4-BE49-F238E27FC236}">
                <a16:creationId xmlns:a16="http://schemas.microsoft.com/office/drawing/2014/main" id="{2B0651BE-F1B8-477D-8E80-E1D129CA2CD6}"/>
              </a:ext>
            </a:extLst>
          </p:cNvPr>
          <p:cNvSpPr txBox="1"/>
          <p:nvPr/>
        </p:nvSpPr>
        <p:spPr bwMode="gray">
          <a:xfrm>
            <a:off x="9257627" y="3903417"/>
            <a:ext cx="440050" cy="261610"/>
          </a:xfrm>
          <a:prstGeom prst="rect">
            <a:avLst/>
          </a:prstGeom>
          <a:noFill/>
        </p:spPr>
        <p:txBody>
          <a:bodyPr wrap="square" rtlCol="0">
            <a:spAutoFit/>
          </a:bodyPr>
          <a:lstStyle/>
          <a:p>
            <a:pPr fontAlgn="ctr"/>
            <a:r>
              <a:rPr lang="en-US" sz="1050" dirty="0">
                <a:latin typeface="Huawei Sans" panose="020C0503030203020204" pitchFamily="34" charset="0"/>
              </a:rPr>
              <a:t>IF2</a:t>
            </a: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95455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FECD-94C6-41ED-BF38-84957E0488CE}"/>
              </a:ext>
            </a:extLst>
          </p:cNvPr>
          <p:cNvSpPr>
            <a:spLocks noGrp="1"/>
          </p:cNvSpPr>
          <p:nvPr>
            <p:ph type="title"/>
          </p:nvPr>
        </p:nvSpPr>
        <p:spPr bwMode="gray"/>
        <p:txBody>
          <a:bodyPr/>
          <a:lstStyle/>
          <a:p>
            <a:pPr fontAlgn="ctr"/>
            <a:r>
              <a:rPr lang="en-US" dirty="0">
                <a:latin typeface="Huawei Sans" panose="020C0503030203020204" pitchFamily="34" charset="0"/>
              </a:rPr>
              <a:t>VRRP Uplink Reliability</a:t>
            </a:r>
          </a:p>
        </p:txBody>
      </p:sp>
      <p:sp>
        <p:nvSpPr>
          <p:cNvPr id="3" name="Text Placeholder 2">
            <a:extLst>
              <a:ext uri="{FF2B5EF4-FFF2-40B4-BE49-F238E27FC236}">
                <a16:creationId xmlns:a16="http://schemas.microsoft.com/office/drawing/2014/main" id="{78BB1787-778A-4D7F-97F5-33A02C3E65EB}"/>
              </a:ext>
            </a:extLst>
          </p:cNvPr>
          <p:cNvSpPr>
            <a:spLocks noGrp="1"/>
          </p:cNvSpPr>
          <p:nvPr>
            <p:ph type="body" sz="quarter" idx="10"/>
          </p:nvPr>
        </p:nvSpPr>
        <p:spPr bwMode="gray"/>
        <p:txBody>
          <a:bodyPr/>
          <a:lstStyle/>
          <a:p>
            <a:pPr algn="l">
              <a:lnSpc>
                <a:spcPct val="120000"/>
              </a:lnSpc>
            </a:pPr>
            <a:r>
              <a:rPr lang="en-US" sz="1600" dirty="0">
                <a:latin typeface="Huawei Sans" panose="020C0503030203020204" pitchFamily="34" charset="0"/>
              </a:rPr>
              <a:t>The master and backup devices in a VRRP group detect the master/backup status of each other. If the uplink fails, VRRP cannot detect the fault by default. As a result, packet loss occurs.</a:t>
            </a:r>
            <a:endParaRPr lang="en-US" altLang="zh-CN" sz="1600" dirty="0">
              <a:latin typeface="Huawei Sans" panose="020C0503030203020204" pitchFamily="34" charset="0"/>
            </a:endParaRPr>
          </a:p>
          <a:p>
            <a:pPr algn="l">
              <a:lnSpc>
                <a:spcPct val="120000"/>
              </a:lnSpc>
            </a:pPr>
            <a:r>
              <a:rPr lang="en-US" sz="1600" dirty="0">
                <a:latin typeface="Huawei Sans" panose="020C0503030203020204" pitchFamily="34" charset="0"/>
              </a:rPr>
              <a:t>To solve this problem, associate VRRP with the uplink or set up a backup link between the master and backup devices.</a:t>
            </a:r>
          </a:p>
        </p:txBody>
      </p:sp>
      <p:sp>
        <p:nvSpPr>
          <p:cNvPr id="5" name="Freeform 159">
            <a:extLst>
              <a:ext uri="{FF2B5EF4-FFF2-40B4-BE49-F238E27FC236}">
                <a16:creationId xmlns:a16="http://schemas.microsoft.com/office/drawing/2014/main" id="{5F945540-2C61-43D5-A96E-3257404DCA25}"/>
              </a:ext>
            </a:extLst>
          </p:cNvPr>
          <p:cNvSpPr/>
          <p:nvPr/>
        </p:nvSpPr>
        <p:spPr bwMode="gray">
          <a:xfrm flipH="1">
            <a:off x="2975980" y="2893994"/>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6" name="Picture 12" descr="E:\2016.01\1.12 扁平化图标\蓝色\AR-蓝色最新-40.png">
            <a:extLst>
              <a:ext uri="{FF2B5EF4-FFF2-40B4-BE49-F238E27FC236}">
                <a16:creationId xmlns:a16="http://schemas.microsoft.com/office/drawing/2014/main" id="{034E645C-A519-46BA-9F54-B78AD969B178}"/>
              </a:ext>
            </a:extLst>
          </p:cNvPr>
          <p:cNvPicPr>
            <a:picLocks noChangeAspect="1" noChangeArrowheads="1"/>
          </p:cNvPicPr>
          <p:nvPr/>
        </p:nvPicPr>
        <p:blipFill>
          <a:blip r:embed="rId4" cstate="print"/>
          <a:srcRect/>
          <a:stretch>
            <a:fillRect/>
          </a:stretch>
        </p:blipFill>
        <p:spPr bwMode="gray">
          <a:xfrm>
            <a:off x="1956488" y="3800982"/>
            <a:ext cx="440049" cy="360040"/>
          </a:xfrm>
          <a:prstGeom prst="rect">
            <a:avLst/>
          </a:prstGeom>
          <a:noFill/>
        </p:spPr>
      </p:pic>
      <p:pic>
        <p:nvPicPr>
          <p:cNvPr id="7" name="Picture 12" descr="E:\2016.01\1.12 扁平化图标\蓝色\AR-蓝色最新-40.png">
            <a:extLst>
              <a:ext uri="{FF2B5EF4-FFF2-40B4-BE49-F238E27FC236}">
                <a16:creationId xmlns:a16="http://schemas.microsoft.com/office/drawing/2014/main" id="{76C5E5F5-5309-4DCF-A2BB-7026BDB815BF}"/>
              </a:ext>
            </a:extLst>
          </p:cNvPr>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Layer>
                </a14:imgProps>
              </a:ext>
            </a:extLst>
          </a:blip>
          <a:srcRect/>
          <a:stretch>
            <a:fillRect/>
          </a:stretch>
        </p:blipFill>
        <p:spPr bwMode="gray">
          <a:xfrm>
            <a:off x="4459097" y="3800982"/>
            <a:ext cx="440049" cy="360040"/>
          </a:xfrm>
          <a:prstGeom prst="rect">
            <a:avLst/>
          </a:prstGeom>
          <a:noFill/>
        </p:spPr>
      </p:pic>
      <p:pic>
        <p:nvPicPr>
          <p:cNvPr id="8" name="图片 104">
            <a:extLst>
              <a:ext uri="{FF2B5EF4-FFF2-40B4-BE49-F238E27FC236}">
                <a16:creationId xmlns:a16="http://schemas.microsoft.com/office/drawing/2014/main" id="{93BBBF19-21E8-478A-81F8-B06E0D69EA07}"/>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bwMode="gray">
          <a:xfrm>
            <a:off x="3210696" y="4801406"/>
            <a:ext cx="440049" cy="360840"/>
          </a:xfrm>
          <a:prstGeom prst="rect">
            <a:avLst/>
          </a:prstGeom>
        </p:spPr>
      </p:pic>
      <p:cxnSp>
        <p:nvCxnSpPr>
          <p:cNvPr id="9" name="Straight Connector 8">
            <a:extLst>
              <a:ext uri="{FF2B5EF4-FFF2-40B4-BE49-F238E27FC236}">
                <a16:creationId xmlns:a16="http://schemas.microsoft.com/office/drawing/2014/main" id="{09FD79B6-D55A-4EA5-A9E7-889D9861C2C2}"/>
              </a:ext>
            </a:extLst>
          </p:cNvPr>
          <p:cNvCxnSpPr>
            <a:cxnSpLocks/>
            <a:stCxn id="6" idx="2"/>
            <a:endCxn id="8" idx="0"/>
          </p:cNvCxnSpPr>
          <p:nvPr/>
        </p:nvCxnSpPr>
        <p:spPr bwMode="gray">
          <a:xfrm>
            <a:off x="2176513" y="4161022"/>
            <a:ext cx="1254208" cy="64038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78781F-15EB-48FE-88EF-4D8F3511A444}"/>
              </a:ext>
            </a:extLst>
          </p:cNvPr>
          <p:cNvCxnSpPr>
            <a:cxnSpLocks/>
            <a:stCxn id="6" idx="0"/>
            <a:endCxn id="5" idx="20"/>
          </p:cNvCxnSpPr>
          <p:nvPr/>
        </p:nvCxnSpPr>
        <p:spPr bwMode="gray">
          <a:xfrm flipV="1">
            <a:off x="2176513" y="3366519"/>
            <a:ext cx="911937" cy="43446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4F2E63-891F-4A1D-9FAA-25A6E54C224E}"/>
              </a:ext>
            </a:extLst>
          </p:cNvPr>
          <p:cNvCxnSpPr>
            <a:cxnSpLocks/>
            <a:stCxn id="7" idx="0"/>
            <a:endCxn id="5" idx="14"/>
          </p:cNvCxnSpPr>
          <p:nvPr/>
        </p:nvCxnSpPr>
        <p:spPr bwMode="gray">
          <a:xfrm flipH="1" flipV="1">
            <a:off x="3736024" y="3369406"/>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0CB4C-AA98-4584-851F-1CB5EE1984B2}"/>
              </a:ext>
            </a:extLst>
          </p:cNvPr>
          <p:cNvCxnSpPr>
            <a:cxnSpLocks/>
            <a:stCxn id="13" idx="0"/>
            <a:endCxn id="8" idx="2"/>
          </p:cNvCxnSpPr>
          <p:nvPr/>
        </p:nvCxnSpPr>
        <p:spPr bwMode="gray">
          <a:xfrm flipV="1">
            <a:off x="2169021" y="5162246"/>
            <a:ext cx="1261700" cy="54006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13" name="图片 70" descr="PC.png">
            <a:extLst>
              <a:ext uri="{FF2B5EF4-FFF2-40B4-BE49-F238E27FC236}">
                <a16:creationId xmlns:a16="http://schemas.microsoft.com/office/drawing/2014/main" id="{3BC72CBD-5D2B-4241-B836-CE3F5876FC98}"/>
              </a:ext>
            </a:extLst>
          </p:cNvPr>
          <p:cNvPicPr>
            <a:picLocks noChangeAspect="1"/>
          </p:cNvPicPr>
          <p:nvPr/>
        </p:nvPicPr>
        <p:blipFill>
          <a:blip r:embed="rId8" cstate="print"/>
          <a:stretch>
            <a:fillRect/>
          </a:stretch>
        </p:blipFill>
        <p:spPr bwMode="gray">
          <a:xfrm>
            <a:off x="1934619" y="5702306"/>
            <a:ext cx="468803" cy="360040"/>
          </a:xfrm>
          <a:prstGeom prst="rect">
            <a:avLst/>
          </a:prstGeom>
        </p:spPr>
      </p:pic>
      <p:pic>
        <p:nvPicPr>
          <p:cNvPr id="14" name="图片 70" descr="PC.png">
            <a:extLst>
              <a:ext uri="{FF2B5EF4-FFF2-40B4-BE49-F238E27FC236}">
                <a16:creationId xmlns:a16="http://schemas.microsoft.com/office/drawing/2014/main" id="{31C7A2A8-5E52-4200-A2F9-F2EEE61E3760}"/>
              </a:ext>
            </a:extLst>
          </p:cNvPr>
          <p:cNvPicPr>
            <a:picLocks noChangeAspect="1"/>
          </p:cNvPicPr>
          <p:nvPr/>
        </p:nvPicPr>
        <p:blipFill>
          <a:blip r:embed="rId8" cstate="print"/>
          <a:stretch>
            <a:fillRect/>
          </a:stretch>
        </p:blipFill>
        <p:spPr bwMode="gray">
          <a:xfrm>
            <a:off x="4454148" y="5702306"/>
            <a:ext cx="468803" cy="360040"/>
          </a:xfrm>
          <a:prstGeom prst="rect">
            <a:avLst/>
          </a:prstGeom>
        </p:spPr>
      </p:pic>
      <p:cxnSp>
        <p:nvCxnSpPr>
          <p:cNvPr id="15" name="Straight Connector 14">
            <a:extLst>
              <a:ext uri="{FF2B5EF4-FFF2-40B4-BE49-F238E27FC236}">
                <a16:creationId xmlns:a16="http://schemas.microsoft.com/office/drawing/2014/main" id="{4171DEDA-5184-47BC-AEAD-F4F363098B52}"/>
              </a:ext>
            </a:extLst>
          </p:cNvPr>
          <p:cNvCxnSpPr>
            <a:cxnSpLocks/>
            <a:stCxn id="14" idx="0"/>
            <a:endCxn id="8" idx="2"/>
          </p:cNvCxnSpPr>
          <p:nvPr/>
        </p:nvCxnSpPr>
        <p:spPr bwMode="gray">
          <a:xfrm flipH="1" flipV="1">
            <a:off x="3430721" y="5162246"/>
            <a:ext cx="1257829" cy="54006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F00434-7DA3-490D-89C1-1C97EE48C963}"/>
              </a:ext>
            </a:extLst>
          </p:cNvPr>
          <p:cNvSpPr txBox="1"/>
          <p:nvPr/>
        </p:nvSpPr>
        <p:spPr bwMode="gray">
          <a:xfrm>
            <a:off x="1935029" y="5997902"/>
            <a:ext cx="429926" cy="261610"/>
          </a:xfrm>
          <a:prstGeom prst="rect">
            <a:avLst/>
          </a:prstGeom>
          <a:noFill/>
        </p:spPr>
        <p:txBody>
          <a:bodyPr wrap="none"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18" name="TextBox 17">
            <a:extLst>
              <a:ext uri="{FF2B5EF4-FFF2-40B4-BE49-F238E27FC236}">
                <a16:creationId xmlns:a16="http://schemas.microsoft.com/office/drawing/2014/main" id="{D507425D-EB7E-4CF2-B779-9E540792AA5F}"/>
              </a:ext>
            </a:extLst>
          </p:cNvPr>
          <p:cNvSpPr txBox="1"/>
          <p:nvPr/>
        </p:nvSpPr>
        <p:spPr bwMode="gray">
          <a:xfrm>
            <a:off x="4461564" y="5997902"/>
            <a:ext cx="429926" cy="261610"/>
          </a:xfrm>
          <a:prstGeom prst="rect">
            <a:avLst/>
          </a:prstGeom>
          <a:noFill/>
        </p:spPr>
        <p:txBody>
          <a:bodyPr wrap="none"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19" name="Arc 18">
            <a:extLst>
              <a:ext uri="{FF2B5EF4-FFF2-40B4-BE49-F238E27FC236}">
                <a16:creationId xmlns:a16="http://schemas.microsoft.com/office/drawing/2014/main" id="{12A53CB8-AF24-4B18-A97B-C1DFEC5242C4}"/>
              </a:ext>
            </a:extLst>
          </p:cNvPr>
          <p:cNvSpPr/>
          <p:nvPr/>
        </p:nvSpPr>
        <p:spPr bwMode="gray">
          <a:xfrm>
            <a:off x="2131455" y="3492105"/>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1400" dirty="0">
              <a:latin typeface="Huawei Sans" panose="020C0503030203020204" pitchFamily="34" charset="0"/>
            </a:endParaRPr>
          </a:p>
        </p:txBody>
      </p:sp>
      <p:sp>
        <p:nvSpPr>
          <p:cNvPr id="20" name="TextBox 19">
            <a:extLst>
              <a:ext uri="{FF2B5EF4-FFF2-40B4-BE49-F238E27FC236}">
                <a16:creationId xmlns:a16="http://schemas.microsoft.com/office/drawing/2014/main" id="{5321AA09-DA8A-4BAA-8A4E-EDC075878295}"/>
              </a:ext>
            </a:extLst>
          </p:cNvPr>
          <p:cNvSpPr txBox="1"/>
          <p:nvPr/>
        </p:nvSpPr>
        <p:spPr bwMode="gray">
          <a:xfrm>
            <a:off x="3145028" y="4268005"/>
            <a:ext cx="527709" cy="261610"/>
          </a:xfrm>
          <a:prstGeom prst="rect">
            <a:avLst/>
          </a:prstGeom>
          <a:solidFill>
            <a:schemeClr val="bg1"/>
          </a:solidFill>
        </p:spPr>
        <p:txBody>
          <a:bodyPr wrap="none" rtlCol="0">
            <a:spAutoFit/>
          </a:bodyPr>
          <a:lstStyle/>
          <a:p>
            <a:pPr fontAlgn="ctr"/>
            <a:r>
              <a:rPr lang="en-US" sz="1050" dirty="0">
                <a:latin typeface="Huawei Sans" panose="020C0503030203020204" pitchFamily="34" charset="0"/>
              </a:rPr>
              <a:t>VRRP</a:t>
            </a:r>
          </a:p>
        </p:txBody>
      </p:sp>
      <p:cxnSp>
        <p:nvCxnSpPr>
          <p:cNvPr id="21" name="Straight Connector 20">
            <a:extLst>
              <a:ext uri="{FF2B5EF4-FFF2-40B4-BE49-F238E27FC236}">
                <a16:creationId xmlns:a16="http://schemas.microsoft.com/office/drawing/2014/main" id="{7DC75873-1855-40C3-9DEE-4B01D12AF8A1}"/>
              </a:ext>
            </a:extLst>
          </p:cNvPr>
          <p:cNvCxnSpPr>
            <a:cxnSpLocks/>
            <a:stCxn id="7" idx="2"/>
            <a:endCxn id="8" idx="0"/>
          </p:cNvCxnSpPr>
          <p:nvPr/>
        </p:nvCxnSpPr>
        <p:spPr bwMode="gray">
          <a:xfrm flipH="1">
            <a:off x="3430721" y="4161022"/>
            <a:ext cx="1248401" cy="64038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319D8D-CE1F-4660-9A4C-DD0E7075EAC6}"/>
              </a:ext>
            </a:extLst>
          </p:cNvPr>
          <p:cNvSpPr txBox="1"/>
          <p:nvPr/>
        </p:nvSpPr>
        <p:spPr bwMode="gray">
          <a:xfrm>
            <a:off x="1450657" y="3528290"/>
            <a:ext cx="657552" cy="261610"/>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Master</a:t>
            </a:r>
          </a:p>
        </p:txBody>
      </p:sp>
      <p:sp>
        <p:nvSpPr>
          <p:cNvPr id="23" name="TextBox 22">
            <a:extLst>
              <a:ext uri="{FF2B5EF4-FFF2-40B4-BE49-F238E27FC236}">
                <a16:creationId xmlns:a16="http://schemas.microsoft.com/office/drawing/2014/main" id="{3EACA80C-506F-4451-BED5-E618D048DBFC}"/>
              </a:ext>
            </a:extLst>
          </p:cNvPr>
          <p:cNvSpPr txBox="1"/>
          <p:nvPr/>
        </p:nvSpPr>
        <p:spPr bwMode="gray">
          <a:xfrm>
            <a:off x="4745492" y="3528290"/>
            <a:ext cx="679994" cy="261610"/>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Backup</a:t>
            </a:r>
          </a:p>
        </p:txBody>
      </p:sp>
      <p:grpSp>
        <p:nvGrpSpPr>
          <p:cNvPr id="37" name="组合 28">
            <a:extLst>
              <a:ext uri="{FF2B5EF4-FFF2-40B4-BE49-F238E27FC236}">
                <a16:creationId xmlns:a16="http://schemas.microsoft.com/office/drawing/2014/main" id="{85F7C35E-2E77-488A-98C0-EEB378DEDEAC}"/>
              </a:ext>
            </a:extLst>
          </p:cNvPr>
          <p:cNvGrpSpPr>
            <a:grpSpLocks noChangeAspect="1"/>
          </p:cNvGrpSpPr>
          <p:nvPr/>
        </p:nvGrpSpPr>
        <p:grpSpPr bwMode="gray">
          <a:xfrm>
            <a:off x="2076919" y="3696328"/>
            <a:ext cx="188347" cy="188347"/>
            <a:chOff x="5076056" y="3356992"/>
            <a:chExt cx="436268" cy="436268"/>
          </a:xfrm>
        </p:grpSpPr>
        <p:sp>
          <p:nvSpPr>
            <p:cNvPr id="38" name="椭圆 27">
              <a:extLst>
                <a:ext uri="{FF2B5EF4-FFF2-40B4-BE49-F238E27FC236}">
                  <a16:creationId xmlns:a16="http://schemas.microsoft.com/office/drawing/2014/main" id="{AB027480-E150-4A72-8F0F-704AFFA741BC}"/>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禁止符 23">
              <a:extLst>
                <a:ext uri="{FF2B5EF4-FFF2-40B4-BE49-F238E27FC236}">
                  <a16:creationId xmlns:a16="http://schemas.microsoft.com/office/drawing/2014/main" id="{5CB09875-778C-461F-AF61-7D4EC265B0B1}"/>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1" name="Freeform: Shape 40">
            <a:extLst>
              <a:ext uri="{FF2B5EF4-FFF2-40B4-BE49-F238E27FC236}">
                <a16:creationId xmlns:a16="http://schemas.microsoft.com/office/drawing/2014/main" id="{C364CB6E-22AC-4F29-868C-14A4B44B6C38}"/>
              </a:ext>
            </a:extLst>
          </p:cNvPr>
          <p:cNvSpPr/>
          <p:nvPr/>
        </p:nvSpPr>
        <p:spPr bwMode="gray">
          <a:xfrm>
            <a:off x="2176512" y="3905636"/>
            <a:ext cx="2324100" cy="1738178"/>
          </a:xfrm>
          <a:custGeom>
            <a:avLst/>
            <a:gdLst>
              <a:gd name="connsiteX0" fmla="*/ 2324100 w 2324100"/>
              <a:gd name="connsiteY0" fmla="*/ 1828800 h 1828800"/>
              <a:gd name="connsiteX1" fmla="*/ 990600 w 2324100"/>
              <a:gd name="connsiteY1" fmla="*/ 1009650 h 1828800"/>
              <a:gd name="connsiteX2" fmla="*/ 0 w 2324100"/>
              <a:gd name="connsiteY2" fmla="*/ 0 h 1828800"/>
            </a:gdLst>
            <a:ahLst/>
            <a:cxnLst>
              <a:cxn ang="0">
                <a:pos x="connsiteX0" y="connsiteY0"/>
              </a:cxn>
              <a:cxn ang="0">
                <a:pos x="connsiteX1" y="connsiteY1"/>
              </a:cxn>
              <a:cxn ang="0">
                <a:pos x="connsiteX2" y="connsiteY2"/>
              </a:cxn>
            </a:cxnLst>
            <a:rect l="l" t="t" r="r" b="b"/>
            <a:pathLst>
              <a:path w="2324100" h="1828800">
                <a:moveTo>
                  <a:pt x="2324100" y="1828800"/>
                </a:moveTo>
                <a:cubicBezTo>
                  <a:pt x="1851025" y="1571625"/>
                  <a:pt x="1377950" y="1314450"/>
                  <a:pt x="990600" y="1009650"/>
                </a:cubicBezTo>
                <a:cubicBezTo>
                  <a:pt x="603250" y="704850"/>
                  <a:pt x="301625" y="352425"/>
                  <a:pt x="0"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42" name="Rectangular Callout 72">
            <a:extLst>
              <a:ext uri="{FF2B5EF4-FFF2-40B4-BE49-F238E27FC236}">
                <a16:creationId xmlns:a16="http://schemas.microsoft.com/office/drawing/2014/main" id="{F9DD624A-E587-4F17-BBE1-2675571900B7}"/>
              </a:ext>
            </a:extLst>
          </p:cNvPr>
          <p:cNvSpPr/>
          <p:nvPr/>
        </p:nvSpPr>
        <p:spPr bwMode="gray">
          <a:xfrm>
            <a:off x="792160" y="4393659"/>
            <a:ext cx="1703390" cy="599762"/>
          </a:xfrm>
          <a:prstGeom prst="wedgeRectCallout">
            <a:avLst>
              <a:gd name="adj1" fmla="val 30663"/>
              <a:gd name="adj2" fmla="val -77430"/>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The master still functions as the gateway and carries traffic.</a:t>
            </a:r>
          </a:p>
        </p:txBody>
      </p:sp>
      <p:sp>
        <p:nvSpPr>
          <p:cNvPr id="43" name="Rectangular Callout 72">
            <a:extLst>
              <a:ext uri="{FF2B5EF4-FFF2-40B4-BE49-F238E27FC236}">
                <a16:creationId xmlns:a16="http://schemas.microsoft.com/office/drawing/2014/main" id="{CA84F0CA-57C0-4212-AA0C-CE7443098FF1}"/>
              </a:ext>
            </a:extLst>
          </p:cNvPr>
          <p:cNvSpPr/>
          <p:nvPr/>
        </p:nvSpPr>
        <p:spPr bwMode="gray">
          <a:xfrm>
            <a:off x="1131555" y="3110319"/>
            <a:ext cx="1130626" cy="371305"/>
          </a:xfrm>
          <a:prstGeom prst="wedgeRectCallout">
            <a:avLst>
              <a:gd name="adj1" fmla="val 36896"/>
              <a:gd name="adj2" fmla="val 8866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uplink fails.</a:t>
            </a:r>
          </a:p>
        </p:txBody>
      </p:sp>
      <p:sp>
        <p:nvSpPr>
          <p:cNvPr id="44" name="Rectangular Callout 72">
            <a:extLst>
              <a:ext uri="{FF2B5EF4-FFF2-40B4-BE49-F238E27FC236}">
                <a16:creationId xmlns:a16="http://schemas.microsoft.com/office/drawing/2014/main" id="{5F2A4896-E54A-49CB-9D3E-7B1F6048458D}"/>
              </a:ext>
            </a:extLst>
          </p:cNvPr>
          <p:cNvSpPr/>
          <p:nvPr/>
        </p:nvSpPr>
        <p:spPr bwMode="gray">
          <a:xfrm>
            <a:off x="2752202" y="3788249"/>
            <a:ext cx="895098" cy="371305"/>
          </a:xfrm>
          <a:prstGeom prst="wedgeRectCallout">
            <a:avLst>
              <a:gd name="adj1" fmla="val -66726"/>
              <a:gd name="adj2" fmla="val 4762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Packet Loss occurs.</a:t>
            </a:r>
          </a:p>
        </p:txBody>
      </p:sp>
      <p:sp>
        <p:nvSpPr>
          <p:cNvPr id="45" name="Freeform 159">
            <a:extLst>
              <a:ext uri="{FF2B5EF4-FFF2-40B4-BE49-F238E27FC236}">
                <a16:creationId xmlns:a16="http://schemas.microsoft.com/office/drawing/2014/main" id="{FC4360B0-B099-4F0B-B8BD-54DDAAD96F4E}"/>
              </a:ext>
            </a:extLst>
          </p:cNvPr>
          <p:cNvSpPr/>
          <p:nvPr/>
        </p:nvSpPr>
        <p:spPr bwMode="gray">
          <a:xfrm flipH="1">
            <a:off x="8556600" y="2845257"/>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46" name="Picture 12" descr="E:\2016.01\1.12 扁平化图标\蓝色\AR-蓝色最新-40.png">
            <a:extLst>
              <a:ext uri="{FF2B5EF4-FFF2-40B4-BE49-F238E27FC236}">
                <a16:creationId xmlns:a16="http://schemas.microsoft.com/office/drawing/2014/main" id="{2C8DF207-DD80-4B96-914A-6B57A29F2034}"/>
              </a:ext>
            </a:extLst>
          </p:cNvPr>
          <p:cNvPicPr>
            <a:picLocks noChangeAspect="1" noChangeArrowheads="1"/>
          </p:cNvPicPr>
          <p:nvPr/>
        </p:nvPicPr>
        <p:blipFill>
          <a:blip r:embed="rId4" cstate="print"/>
          <a:srcRect/>
          <a:stretch>
            <a:fillRect/>
          </a:stretch>
        </p:blipFill>
        <p:spPr bwMode="gray">
          <a:xfrm>
            <a:off x="7537108" y="3752245"/>
            <a:ext cx="440049" cy="360040"/>
          </a:xfrm>
          <a:prstGeom prst="rect">
            <a:avLst/>
          </a:prstGeom>
          <a:noFill/>
        </p:spPr>
      </p:pic>
      <p:pic>
        <p:nvPicPr>
          <p:cNvPr id="47" name="Picture 12" descr="E:\2016.01\1.12 扁平化图标\蓝色\AR-蓝色最新-40.png">
            <a:extLst>
              <a:ext uri="{FF2B5EF4-FFF2-40B4-BE49-F238E27FC236}">
                <a16:creationId xmlns:a16="http://schemas.microsoft.com/office/drawing/2014/main" id="{285DBA1A-38AD-4717-A080-0D20917BBC6F}"/>
              </a:ext>
            </a:extLst>
          </p:cNvPr>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Layer>
                </a14:imgProps>
              </a:ext>
            </a:extLst>
          </a:blip>
          <a:srcRect/>
          <a:stretch>
            <a:fillRect/>
          </a:stretch>
        </p:blipFill>
        <p:spPr bwMode="gray">
          <a:xfrm>
            <a:off x="10039717" y="3752245"/>
            <a:ext cx="440049" cy="360040"/>
          </a:xfrm>
          <a:prstGeom prst="rect">
            <a:avLst/>
          </a:prstGeom>
          <a:noFill/>
        </p:spPr>
      </p:pic>
      <p:pic>
        <p:nvPicPr>
          <p:cNvPr id="48" name="图片 104">
            <a:extLst>
              <a:ext uri="{FF2B5EF4-FFF2-40B4-BE49-F238E27FC236}">
                <a16:creationId xmlns:a16="http://schemas.microsoft.com/office/drawing/2014/main" id="{42941491-8259-4014-B4DA-87F3C875BABB}"/>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bwMode="gray">
          <a:xfrm>
            <a:off x="8791316" y="4765402"/>
            <a:ext cx="440049" cy="360840"/>
          </a:xfrm>
          <a:prstGeom prst="rect">
            <a:avLst/>
          </a:prstGeom>
        </p:spPr>
      </p:pic>
      <p:cxnSp>
        <p:nvCxnSpPr>
          <p:cNvPr id="49" name="Straight Connector 48">
            <a:extLst>
              <a:ext uri="{FF2B5EF4-FFF2-40B4-BE49-F238E27FC236}">
                <a16:creationId xmlns:a16="http://schemas.microsoft.com/office/drawing/2014/main" id="{1A9D78F9-8D26-4AA2-8471-0EFB774BD5B1}"/>
              </a:ext>
            </a:extLst>
          </p:cNvPr>
          <p:cNvCxnSpPr>
            <a:cxnSpLocks/>
            <a:stCxn id="46" idx="2"/>
            <a:endCxn id="48" idx="0"/>
          </p:cNvCxnSpPr>
          <p:nvPr/>
        </p:nvCxnSpPr>
        <p:spPr bwMode="gray">
          <a:xfrm>
            <a:off x="7757133" y="4112285"/>
            <a:ext cx="1254208" cy="65311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9AF3A6-4E2C-4CB1-898E-8B08D246B0F0}"/>
              </a:ext>
            </a:extLst>
          </p:cNvPr>
          <p:cNvCxnSpPr>
            <a:cxnSpLocks/>
            <a:stCxn id="46" idx="0"/>
            <a:endCxn id="45" idx="20"/>
          </p:cNvCxnSpPr>
          <p:nvPr/>
        </p:nvCxnSpPr>
        <p:spPr bwMode="gray">
          <a:xfrm flipV="1">
            <a:off x="7757133" y="3317782"/>
            <a:ext cx="911937" cy="43446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6E917A-4F0D-498B-9D08-D65E1A199772}"/>
              </a:ext>
            </a:extLst>
          </p:cNvPr>
          <p:cNvCxnSpPr>
            <a:cxnSpLocks/>
            <a:stCxn id="47" idx="0"/>
            <a:endCxn id="45" idx="14"/>
          </p:cNvCxnSpPr>
          <p:nvPr/>
        </p:nvCxnSpPr>
        <p:spPr bwMode="gray">
          <a:xfrm flipH="1" flipV="1">
            <a:off x="9316644" y="3320669"/>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D9083F-0840-4AFD-B8FC-66FDED6C87D2}"/>
              </a:ext>
            </a:extLst>
          </p:cNvPr>
          <p:cNvCxnSpPr>
            <a:cxnSpLocks/>
            <a:stCxn id="53" idx="0"/>
            <a:endCxn id="48" idx="2"/>
          </p:cNvCxnSpPr>
          <p:nvPr/>
        </p:nvCxnSpPr>
        <p:spPr bwMode="gray">
          <a:xfrm flipV="1">
            <a:off x="7749641" y="5126242"/>
            <a:ext cx="1261700" cy="57606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53" name="图片 70" descr="PC.png">
            <a:extLst>
              <a:ext uri="{FF2B5EF4-FFF2-40B4-BE49-F238E27FC236}">
                <a16:creationId xmlns:a16="http://schemas.microsoft.com/office/drawing/2014/main" id="{F57F38EA-A084-4DCA-BC79-EEDC9C1136D0}"/>
              </a:ext>
            </a:extLst>
          </p:cNvPr>
          <p:cNvPicPr>
            <a:picLocks noChangeAspect="1"/>
          </p:cNvPicPr>
          <p:nvPr/>
        </p:nvPicPr>
        <p:blipFill>
          <a:blip r:embed="rId8" cstate="print"/>
          <a:stretch>
            <a:fillRect/>
          </a:stretch>
        </p:blipFill>
        <p:spPr bwMode="gray">
          <a:xfrm>
            <a:off x="7515239" y="5702306"/>
            <a:ext cx="468803" cy="360040"/>
          </a:xfrm>
          <a:prstGeom prst="rect">
            <a:avLst/>
          </a:prstGeom>
        </p:spPr>
      </p:pic>
      <p:pic>
        <p:nvPicPr>
          <p:cNvPr id="54" name="图片 70" descr="PC.png">
            <a:extLst>
              <a:ext uri="{FF2B5EF4-FFF2-40B4-BE49-F238E27FC236}">
                <a16:creationId xmlns:a16="http://schemas.microsoft.com/office/drawing/2014/main" id="{3FB4962B-D121-4B32-9692-1C33B8B360C2}"/>
              </a:ext>
            </a:extLst>
          </p:cNvPr>
          <p:cNvPicPr>
            <a:picLocks noChangeAspect="1"/>
          </p:cNvPicPr>
          <p:nvPr/>
        </p:nvPicPr>
        <p:blipFill>
          <a:blip r:embed="rId8" cstate="print"/>
          <a:stretch>
            <a:fillRect/>
          </a:stretch>
        </p:blipFill>
        <p:spPr bwMode="gray">
          <a:xfrm>
            <a:off x="10034768" y="5702306"/>
            <a:ext cx="468803" cy="360040"/>
          </a:xfrm>
          <a:prstGeom prst="rect">
            <a:avLst/>
          </a:prstGeom>
        </p:spPr>
      </p:pic>
      <p:cxnSp>
        <p:nvCxnSpPr>
          <p:cNvPr id="55" name="Straight Connector 54">
            <a:extLst>
              <a:ext uri="{FF2B5EF4-FFF2-40B4-BE49-F238E27FC236}">
                <a16:creationId xmlns:a16="http://schemas.microsoft.com/office/drawing/2014/main" id="{65F98869-053E-45A8-8E59-C5AA791D0ADA}"/>
              </a:ext>
            </a:extLst>
          </p:cNvPr>
          <p:cNvCxnSpPr>
            <a:cxnSpLocks/>
            <a:stCxn id="54" idx="0"/>
            <a:endCxn id="48" idx="2"/>
          </p:cNvCxnSpPr>
          <p:nvPr/>
        </p:nvCxnSpPr>
        <p:spPr bwMode="gray">
          <a:xfrm flipH="1" flipV="1">
            <a:off x="9011341" y="5126242"/>
            <a:ext cx="1257829" cy="57606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4DAF408-A48F-4FAF-9C1F-599494D328D7}"/>
              </a:ext>
            </a:extLst>
          </p:cNvPr>
          <p:cNvSpPr txBox="1"/>
          <p:nvPr/>
        </p:nvSpPr>
        <p:spPr bwMode="gray">
          <a:xfrm>
            <a:off x="7515649" y="5997902"/>
            <a:ext cx="429926" cy="261610"/>
          </a:xfrm>
          <a:prstGeom prst="rect">
            <a:avLst/>
          </a:prstGeom>
          <a:noFill/>
        </p:spPr>
        <p:txBody>
          <a:bodyPr wrap="none"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57" name="TextBox 56">
            <a:extLst>
              <a:ext uri="{FF2B5EF4-FFF2-40B4-BE49-F238E27FC236}">
                <a16:creationId xmlns:a16="http://schemas.microsoft.com/office/drawing/2014/main" id="{15706CC7-BEAE-47F7-8ED6-A80E526194AC}"/>
              </a:ext>
            </a:extLst>
          </p:cNvPr>
          <p:cNvSpPr txBox="1"/>
          <p:nvPr/>
        </p:nvSpPr>
        <p:spPr bwMode="gray">
          <a:xfrm>
            <a:off x="10042184" y="5997902"/>
            <a:ext cx="429926" cy="261610"/>
          </a:xfrm>
          <a:prstGeom prst="rect">
            <a:avLst/>
          </a:prstGeom>
          <a:noFill/>
        </p:spPr>
        <p:txBody>
          <a:bodyPr wrap="none"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58" name="Arc 57">
            <a:extLst>
              <a:ext uri="{FF2B5EF4-FFF2-40B4-BE49-F238E27FC236}">
                <a16:creationId xmlns:a16="http://schemas.microsoft.com/office/drawing/2014/main" id="{C7AD627E-CAF6-46F0-B4AF-680E39FBE120}"/>
              </a:ext>
            </a:extLst>
          </p:cNvPr>
          <p:cNvSpPr/>
          <p:nvPr/>
        </p:nvSpPr>
        <p:spPr bwMode="gray">
          <a:xfrm>
            <a:off x="7712075" y="3443368"/>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1400" dirty="0">
              <a:latin typeface="Huawei Sans" panose="020C0503030203020204" pitchFamily="34" charset="0"/>
            </a:endParaRPr>
          </a:p>
        </p:txBody>
      </p:sp>
      <p:sp>
        <p:nvSpPr>
          <p:cNvPr id="59" name="TextBox 58">
            <a:extLst>
              <a:ext uri="{FF2B5EF4-FFF2-40B4-BE49-F238E27FC236}">
                <a16:creationId xmlns:a16="http://schemas.microsoft.com/office/drawing/2014/main" id="{0B985AE1-97CD-42D7-A4A5-C4E17812CDDC}"/>
              </a:ext>
            </a:extLst>
          </p:cNvPr>
          <p:cNvSpPr txBox="1"/>
          <p:nvPr/>
        </p:nvSpPr>
        <p:spPr bwMode="gray">
          <a:xfrm>
            <a:off x="8725648" y="4219268"/>
            <a:ext cx="527709" cy="261610"/>
          </a:xfrm>
          <a:prstGeom prst="rect">
            <a:avLst/>
          </a:prstGeom>
          <a:solidFill>
            <a:schemeClr val="bg1"/>
          </a:solidFill>
        </p:spPr>
        <p:txBody>
          <a:bodyPr wrap="none" rtlCol="0">
            <a:spAutoFit/>
          </a:bodyPr>
          <a:lstStyle/>
          <a:p>
            <a:pPr fontAlgn="ctr"/>
            <a:r>
              <a:rPr lang="en-US" sz="1050" dirty="0">
                <a:latin typeface="Huawei Sans" panose="020C0503030203020204" pitchFamily="34" charset="0"/>
              </a:rPr>
              <a:t>VRRP</a:t>
            </a:r>
          </a:p>
        </p:txBody>
      </p:sp>
      <p:cxnSp>
        <p:nvCxnSpPr>
          <p:cNvPr id="60" name="Straight Connector 59">
            <a:extLst>
              <a:ext uri="{FF2B5EF4-FFF2-40B4-BE49-F238E27FC236}">
                <a16:creationId xmlns:a16="http://schemas.microsoft.com/office/drawing/2014/main" id="{59AC8897-EE4E-4EDC-9AD1-1F1E058EDEA6}"/>
              </a:ext>
            </a:extLst>
          </p:cNvPr>
          <p:cNvCxnSpPr>
            <a:cxnSpLocks/>
            <a:stCxn id="47" idx="2"/>
            <a:endCxn id="48" idx="0"/>
          </p:cNvCxnSpPr>
          <p:nvPr/>
        </p:nvCxnSpPr>
        <p:spPr bwMode="gray">
          <a:xfrm flipH="1">
            <a:off x="9011341" y="4112285"/>
            <a:ext cx="1248401" cy="65311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C3C0669-4817-49B1-BCCC-5BD27C2C0510}"/>
              </a:ext>
            </a:extLst>
          </p:cNvPr>
          <p:cNvSpPr txBox="1"/>
          <p:nvPr/>
        </p:nvSpPr>
        <p:spPr bwMode="gray">
          <a:xfrm>
            <a:off x="7031277" y="3479553"/>
            <a:ext cx="657552" cy="261610"/>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Master</a:t>
            </a:r>
          </a:p>
        </p:txBody>
      </p:sp>
      <p:sp>
        <p:nvSpPr>
          <p:cNvPr id="62" name="TextBox 61">
            <a:extLst>
              <a:ext uri="{FF2B5EF4-FFF2-40B4-BE49-F238E27FC236}">
                <a16:creationId xmlns:a16="http://schemas.microsoft.com/office/drawing/2014/main" id="{E1DC1895-ECD9-4D9A-A30E-276266CC1320}"/>
              </a:ext>
            </a:extLst>
          </p:cNvPr>
          <p:cNvSpPr txBox="1"/>
          <p:nvPr/>
        </p:nvSpPr>
        <p:spPr bwMode="gray">
          <a:xfrm>
            <a:off x="10326112" y="3479553"/>
            <a:ext cx="679994" cy="261610"/>
          </a:xfrm>
          <a:prstGeom prst="rect">
            <a:avLst/>
          </a:prstGeom>
          <a:noFill/>
        </p:spPr>
        <p:txBody>
          <a:bodyPr wrap="none" rtlCol="0">
            <a:spAutoFit/>
          </a:bodyPr>
          <a:lstStyle/>
          <a:p>
            <a:pPr algn="ctr" fontAlgn="ctr"/>
            <a:r>
              <a:rPr lang="en-US" sz="1050" b="1" dirty="0">
                <a:solidFill>
                  <a:srgbClr val="C7000B"/>
                </a:solidFill>
                <a:latin typeface="Huawei Sans" panose="020C0503030203020204" pitchFamily="34" charset="0"/>
              </a:rPr>
              <a:t>Backup</a:t>
            </a:r>
          </a:p>
        </p:txBody>
      </p:sp>
      <p:grpSp>
        <p:nvGrpSpPr>
          <p:cNvPr id="63" name="组合 28">
            <a:extLst>
              <a:ext uri="{FF2B5EF4-FFF2-40B4-BE49-F238E27FC236}">
                <a16:creationId xmlns:a16="http://schemas.microsoft.com/office/drawing/2014/main" id="{FC70F684-A201-4029-AB60-473F1A83BA3E}"/>
              </a:ext>
            </a:extLst>
          </p:cNvPr>
          <p:cNvGrpSpPr>
            <a:grpSpLocks noChangeAspect="1"/>
          </p:cNvGrpSpPr>
          <p:nvPr/>
        </p:nvGrpSpPr>
        <p:grpSpPr bwMode="gray">
          <a:xfrm>
            <a:off x="7657539" y="3647591"/>
            <a:ext cx="188347" cy="188347"/>
            <a:chOff x="5076056" y="3356992"/>
            <a:chExt cx="436268" cy="436268"/>
          </a:xfrm>
        </p:grpSpPr>
        <p:sp>
          <p:nvSpPr>
            <p:cNvPr id="64" name="椭圆 27">
              <a:extLst>
                <a:ext uri="{FF2B5EF4-FFF2-40B4-BE49-F238E27FC236}">
                  <a16:creationId xmlns:a16="http://schemas.microsoft.com/office/drawing/2014/main" id="{E4CA169E-D443-46EB-BFC7-5E76BD26CFE5}"/>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禁止符 23">
              <a:extLst>
                <a:ext uri="{FF2B5EF4-FFF2-40B4-BE49-F238E27FC236}">
                  <a16:creationId xmlns:a16="http://schemas.microsoft.com/office/drawing/2014/main" id="{2B8022E4-6D8C-48AD-B2CD-E8CA77978AF1}"/>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70" name="Straight Connector 69">
            <a:extLst>
              <a:ext uri="{FF2B5EF4-FFF2-40B4-BE49-F238E27FC236}">
                <a16:creationId xmlns:a16="http://schemas.microsoft.com/office/drawing/2014/main" id="{52E6738B-A534-4853-A4CC-F0AF8BBAF54A}"/>
              </a:ext>
            </a:extLst>
          </p:cNvPr>
          <p:cNvCxnSpPr>
            <a:cxnSpLocks/>
            <a:stCxn id="46" idx="3"/>
            <a:endCxn id="47" idx="1"/>
          </p:cNvCxnSpPr>
          <p:nvPr/>
        </p:nvCxnSpPr>
        <p:spPr bwMode="gray">
          <a:xfrm>
            <a:off x="7977157" y="3932265"/>
            <a:ext cx="2062560"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73" name="zoom-tool_72585">
            <a:extLst>
              <a:ext uri="{FF2B5EF4-FFF2-40B4-BE49-F238E27FC236}">
                <a16:creationId xmlns:a16="http://schemas.microsoft.com/office/drawing/2014/main" id="{3DEA3743-E2FE-4192-B131-B510A29FAFCC}"/>
              </a:ext>
            </a:extLst>
          </p:cNvPr>
          <p:cNvSpPr>
            <a:spLocks noChangeAspect="1"/>
          </p:cNvSpPr>
          <p:nvPr/>
        </p:nvSpPr>
        <p:spPr bwMode="gray">
          <a:xfrm>
            <a:off x="7987443" y="3456101"/>
            <a:ext cx="342665" cy="330799"/>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rgbClr val="56C4D2"/>
          </a:solidFill>
          <a:ln>
            <a:solidFill>
              <a:srgbClr val="56C4D2"/>
            </a:solidFill>
          </a:ln>
        </p:spPr>
        <p:txBody>
          <a:bodyPr/>
          <a:lstStyle/>
          <a:p>
            <a:pPr fontAlgn="ctr"/>
            <a:endParaRPr lang="en-US" altLang="zh-CN" sz="1400" dirty="0">
              <a:latin typeface="Huawei Sans" panose="020C0503030203020204" pitchFamily="34" charset="0"/>
            </a:endParaRPr>
          </a:p>
        </p:txBody>
      </p:sp>
      <p:sp>
        <p:nvSpPr>
          <p:cNvPr id="74" name="Rectangular Callout 72">
            <a:extLst>
              <a:ext uri="{FF2B5EF4-FFF2-40B4-BE49-F238E27FC236}">
                <a16:creationId xmlns:a16="http://schemas.microsoft.com/office/drawing/2014/main" id="{6EF9A823-C4CA-4D7D-B5D5-4F66EF8F134E}"/>
              </a:ext>
            </a:extLst>
          </p:cNvPr>
          <p:cNvSpPr/>
          <p:nvPr/>
        </p:nvSpPr>
        <p:spPr bwMode="gray">
          <a:xfrm>
            <a:off x="6829425" y="2976374"/>
            <a:ext cx="1547596" cy="425771"/>
          </a:xfrm>
          <a:prstGeom prst="wedgeRectCallout">
            <a:avLst>
              <a:gd name="adj1" fmla="val 35211"/>
              <a:gd name="adj2" fmla="val 66298"/>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VRRP is associated with the uplink status.</a:t>
            </a:r>
          </a:p>
        </p:txBody>
      </p:sp>
      <p:sp>
        <p:nvSpPr>
          <p:cNvPr id="77" name="圆角矩形 75">
            <a:extLst>
              <a:ext uri="{FF2B5EF4-FFF2-40B4-BE49-F238E27FC236}">
                <a16:creationId xmlns:a16="http://schemas.microsoft.com/office/drawing/2014/main" id="{4180BFCE-7ADC-40AB-847B-AA4E41228C90}"/>
              </a:ext>
            </a:extLst>
          </p:cNvPr>
          <p:cNvSpPr/>
          <p:nvPr/>
        </p:nvSpPr>
        <p:spPr bwMode="gray">
          <a:xfrm>
            <a:off x="597641" y="2825309"/>
            <a:ext cx="5287323" cy="337546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8" name="圆角矩形 75">
            <a:extLst>
              <a:ext uri="{FF2B5EF4-FFF2-40B4-BE49-F238E27FC236}">
                <a16:creationId xmlns:a16="http://schemas.microsoft.com/office/drawing/2014/main" id="{2232BF62-B2F9-4544-B266-BEFAC2A0D3B1}"/>
              </a:ext>
            </a:extLst>
          </p:cNvPr>
          <p:cNvSpPr/>
          <p:nvPr/>
        </p:nvSpPr>
        <p:spPr bwMode="gray">
          <a:xfrm>
            <a:off x="586084" y="2390353"/>
            <a:ext cx="5301079"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Packet loss due to a VRRP uplink failure</a:t>
            </a:r>
          </a:p>
        </p:txBody>
      </p:sp>
      <p:sp>
        <p:nvSpPr>
          <p:cNvPr id="79" name="圆角矩形 75">
            <a:extLst>
              <a:ext uri="{FF2B5EF4-FFF2-40B4-BE49-F238E27FC236}">
                <a16:creationId xmlns:a16="http://schemas.microsoft.com/office/drawing/2014/main" id="{0A42DF9A-E128-4D52-BD56-9D91AF16AA8C}"/>
              </a:ext>
            </a:extLst>
          </p:cNvPr>
          <p:cNvSpPr/>
          <p:nvPr/>
        </p:nvSpPr>
        <p:spPr bwMode="gray">
          <a:xfrm>
            <a:off x="6275358" y="2825309"/>
            <a:ext cx="5287323" cy="337546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80" name="圆角矩形 75">
            <a:extLst>
              <a:ext uri="{FF2B5EF4-FFF2-40B4-BE49-F238E27FC236}">
                <a16:creationId xmlns:a16="http://schemas.microsoft.com/office/drawing/2014/main" id="{88966E0B-94EA-40D1-8DF9-D9AB3A0C1E03}"/>
              </a:ext>
            </a:extLst>
          </p:cNvPr>
          <p:cNvSpPr/>
          <p:nvPr/>
        </p:nvSpPr>
        <p:spPr bwMode="gray">
          <a:xfrm>
            <a:off x="6263801" y="2390353"/>
            <a:ext cx="5301079"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VRRP uplink reliability solution</a:t>
            </a:r>
          </a:p>
        </p:txBody>
      </p:sp>
      <p:sp>
        <p:nvSpPr>
          <p:cNvPr id="81" name="TextBox 80">
            <a:extLst>
              <a:ext uri="{FF2B5EF4-FFF2-40B4-BE49-F238E27FC236}">
                <a16:creationId xmlns:a16="http://schemas.microsoft.com/office/drawing/2014/main" id="{63735750-ACF4-4AF0-806D-FA8A40F77F35}"/>
              </a:ext>
            </a:extLst>
          </p:cNvPr>
          <p:cNvSpPr txBox="1"/>
          <p:nvPr/>
        </p:nvSpPr>
        <p:spPr bwMode="gray">
          <a:xfrm>
            <a:off x="3227597" y="5141133"/>
            <a:ext cx="396262" cy="261610"/>
          </a:xfrm>
          <a:prstGeom prst="rect">
            <a:avLst/>
          </a:prstGeom>
          <a:noFill/>
        </p:spPr>
        <p:txBody>
          <a:bodyPr wrap="none" rtlCol="0">
            <a:spAutoFit/>
          </a:bodyPr>
          <a:lstStyle/>
          <a:p>
            <a:pPr algn="ctr" fontAlgn="ctr"/>
            <a:r>
              <a:rPr lang="en-US" sz="1050" dirty="0">
                <a:latin typeface="Huawei Sans" panose="020C0503030203020204" pitchFamily="34" charset="0"/>
              </a:rPr>
              <a:t>SW</a:t>
            </a:r>
          </a:p>
        </p:txBody>
      </p:sp>
      <p:sp>
        <p:nvSpPr>
          <p:cNvPr id="82" name="TextBox 81">
            <a:extLst>
              <a:ext uri="{FF2B5EF4-FFF2-40B4-BE49-F238E27FC236}">
                <a16:creationId xmlns:a16="http://schemas.microsoft.com/office/drawing/2014/main" id="{8B97199E-832C-42E0-A588-D3BECF272B64}"/>
              </a:ext>
            </a:extLst>
          </p:cNvPr>
          <p:cNvSpPr txBox="1"/>
          <p:nvPr/>
        </p:nvSpPr>
        <p:spPr bwMode="gray">
          <a:xfrm>
            <a:off x="8818271" y="5126241"/>
            <a:ext cx="396262" cy="261610"/>
          </a:xfrm>
          <a:prstGeom prst="rect">
            <a:avLst/>
          </a:prstGeom>
          <a:noFill/>
        </p:spPr>
        <p:txBody>
          <a:bodyPr wrap="none" rtlCol="0">
            <a:spAutoFit/>
          </a:bodyPr>
          <a:lstStyle/>
          <a:p>
            <a:pPr algn="ctr" fontAlgn="ctr"/>
            <a:r>
              <a:rPr lang="en-US" sz="1050" dirty="0">
                <a:latin typeface="Huawei Sans" panose="020C0503030203020204" pitchFamily="34" charset="0"/>
              </a:rPr>
              <a:t>SW</a:t>
            </a:r>
          </a:p>
        </p:txBody>
      </p:sp>
      <p:sp>
        <p:nvSpPr>
          <p:cNvPr id="66" name="Freeform: Shape 65">
            <a:extLst>
              <a:ext uri="{FF2B5EF4-FFF2-40B4-BE49-F238E27FC236}">
                <a16:creationId xmlns:a16="http://schemas.microsoft.com/office/drawing/2014/main" id="{3E9A87A1-93DE-4E32-8031-FBC4B2F05118}"/>
              </a:ext>
            </a:extLst>
          </p:cNvPr>
          <p:cNvSpPr/>
          <p:nvPr/>
        </p:nvSpPr>
        <p:spPr bwMode="gray">
          <a:xfrm>
            <a:off x="9165510" y="3225571"/>
            <a:ext cx="1133481" cy="2484745"/>
          </a:xfrm>
          <a:custGeom>
            <a:avLst/>
            <a:gdLst>
              <a:gd name="connsiteX0" fmla="*/ 1133481 w 1133481"/>
              <a:gd name="connsiteY0" fmla="*/ 2771775 h 2771775"/>
              <a:gd name="connsiteX1" fmla="*/ 6 w 1133481"/>
              <a:gd name="connsiteY1" fmla="*/ 2019300 h 2771775"/>
              <a:gd name="connsiteX2" fmla="*/ 1114431 w 1133481"/>
              <a:gd name="connsiteY2" fmla="*/ 790575 h 2771775"/>
              <a:gd name="connsiteX3" fmla="*/ 190506 w 1133481"/>
              <a:gd name="connsiteY3" fmla="*/ 0 h 2771775"/>
            </a:gdLst>
            <a:ahLst/>
            <a:cxnLst>
              <a:cxn ang="0">
                <a:pos x="connsiteX0" y="connsiteY0"/>
              </a:cxn>
              <a:cxn ang="0">
                <a:pos x="connsiteX1" y="connsiteY1"/>
              </a:cxn>
              <a:cxn ang="0">
                <a:pos x="connsiteX2" y="connsiteY2"/>
              </a:cxn>
              <a:cxn ang="0">
                <a:pos x="connsiteX3" y="connsiteY3"/>
              </a:cxn>
            </a:cxnLst>
            <a:rect l="l" t="t" r="r" b="b"/>
            <a:pathLst>
              <a:path w="1133481" h="2771775">
                <a:moveTo>
                  <a:pt x="1133481" y="2771775"/>
                </a:moveTo>
                <a:cubicBezTo>
                  <a:pt x="568331" y="2560637"/>
                  <a:pt x="3181" y="2349500"/>
                  <a:pt x="6" y="2019300"/>
                </a:cubicBezTo>
                <a:cubicBezTo>
                  <a:pt x="-3169" y="1689100"/>
                  <a:pt x="1082681" y="1127125"/>
                  <a:pt x="1114431" y="790575"/>
                </a:cubicBezTo>
                <a:cubicBezTo>
                  <a:pt x="1146181" y="454025"/>
                  <a:pt x="668343" y="227012"/>
                  <a:pt x="190506"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400" dirty="0">
              <a:latin typeface="Huawei Sans" panose="020C0503030203020204" pitchFamily="34" charset="0"/>
            </a:endParaRPr>
          </a:p>
        </p:txBody>
      </p:sp>
      <p:sp>
        <p:nvSpPr>
          <p:cNvPr id="75" name="Rectangular Callout 72">
            <a:extLst>
              <a:ext uri="{FF2B5EF4-FFF2-40B4-BE49-F238E27FC236}">
                <a16:creationId xmlns:a16="http://schemas.microsoft.com/office/drawing/2014/main" id="{FC34F864-85A6-4AC1-8329-E432B2E6DB58}"/>
              </a:ext>
            </a:extLst>
          </p:cNvPr>
          <p:cNvSpPr/>
          <p:nvPr/>
        </p:nvSpPr>
        <p:spPr bwMode="gray">
          <a:xfrm>
            <a:off x="8481242" y="3334120"/>
            <a:ext cx="1609422" cy="513980"/>
          </a:xfrm>
          <a:prstGeom prst="wedgeRectCallout">
            <a:avLst>
              <a:gd name="adj1" fmla="val -20977"/>
              <a:gd name="adj2" fmla="val 62138"/>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A backup link is set up between the master and backup devices.</a:t>
            </a:r>
          </a:p>
        </p:txBody>
      </p:sp>
    </p:spTree>
    <p:custDataLst>
      <p:tags r:id="rId1"/>
    </p:custDataLst>
    <p:extLst>
      <p:ext uri="{BB962C8B-B14F-4D97-AF65-F5344CB8AC3E}">
        <p14:creationId xmlns:p14="http://schemas.microsoft.com/office/powerpoint/2010/main" val="3583047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32A6-AC74-4DE7-884F-4661C7189001}"/>
              </a:ext>
            </a:extLst>
          </p:cNvPr>
          <p:cNvSpPr>
            <a:spLocks noGrp="1"/>
          </p:cNvSpPr>
          <p:nvPr>
            <p:ph type="title"/>
          </p:nvPr>
        </p:nvSpPr>
        <p:spPr bwMode="gray"/>
        <p:txBody>
          <a:bodyPr/>
          <a:lstStyle/>
          <a:p>
            <a:pPr fontAlgn="ctr"/>
            <a:r>
              <a:rPr lang="en-US" dirty="0">
                <a:latin typeface="Huawei Sans" panose="020C0503030203020204" pitchFamily="34" charset="0"/>
              </a:rPr>
              <a:t>Associating VRRP with the Uplink Status</a:t>
            </a:r>
          </a:p>
        </p:txBody>
      </p:sp>
      <p:sp>
        <p:nvSpPr>
          <p:cNvPr id="3" name="Text Placeholder 2">
            <a:extLst>
              <a:ext uri="{FF2B5EF4-FFF2-40B4-BE49-F238E27FC236}">
                <a16:creationId xmlns:a16="http://schemas.microsoft.com/office/drawing/2014/main" id="{DCEBE84E-2EE9-4A72-95B8-B1895E693531}"/>
              </a:ext>
            </a:extLst>
          </p:cNvPr>
          <p:cNvSpPr>
            <a:spLocks noGrp="1"/>
          </p:cNvSpPr>
          <p:nvPr>
            <p:ph type="body" sz="quarter" idx="10"/>
          </p:nvPr>
        </p:nvSpPr>
        <p:spPr bwMode="gray"/>
        <p:txBody>
          <a:bodyPr/>
          <a:lstStyle/>
          <a:p>
            <a:pPr algn="l"/>
            <a:r>
              <a:rPr lang="en-US" sz="1600" dirty="0">
                <a:latin typeface="Huawei Sans" panose="020C0503030203020204" pitchFamily="34" charset="0"/>
              </a:rPr>
              <a:t>VRRP can monitor the uplink based on interfaces, BFD, NQA, or routes. If the uplink fails, VRRP triggers a master/backup switchover to switch traffic, preventing packet loss caused by the uplink failure.</a:t>
            </a:r>
          </a:p>
        </p:txBody>
      </p:sp>
      <p:sp>
        <p:nvSpPr>
          <p:cNvPr id="4" name="Freeform 159">
            <a:extLst>
              <a:ext uri="{FF2B5EF4-FFF2-40B4-BE49-F238E27FC236}">
                <a16:creationId xmlns:a16="http://schemas.microsoft.com/office/drawing/2014/main" id="{E42FAB0E-1B6F-41F5-981B-22A09CC79F33}"/>
              </a:ext>
            </a:extLst>
          </p:cNvPr>
          <p:cNvSpPr/>
          <p:nvPr/>
        </p:nvSpPr>
        <p:spPr bwMode="gray">
          <a:xfrm flipH="1">
            <a:off x="2808157" y="245689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144000" rIns="36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5" name="Picture 12" descr="E:\2016.01\1.12 扁平化图标\蓝色\AR-蓝色最新-40.png">
            <a:extLst>
              <a:ext uri="{FF2B5EF4-FFF2-40B4-BE49-F238E27FC236}">
                <a16:creationId xmlns:a16="http://schemas.microsoft.com/office/drawing/2014/main" id="{CADA3A96-5CFE-4413-997C-5A873601C115}"/>
              </a:ext>
            </a:extLst>
          </p:cNvPr>
          <p:cNvPicPr>
            <a:picLocks noChangeAspect="1" noChangeArrowheads="1"/>
          </p:cNvPicPr>
          <p:nvPr/>
        </p:nvPicPr>
        <p:blipFill>
          <a:blip r:embed="rId3" cstate="print"/>
          <a:srcRect/>
          <a:stretch>
            <a:fillRect/>
          </a:stretch>
        </p:blipFill>
        <p:spPr bwMode="gray">
          <a:xfrm>
            <a:off x="1788665" y="3363880"/>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F034162D-981B-4778-B535-90304D263D2D}"/>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4291274" y="3363880"/>
            <a:ext cx="440049" cy="360040"/>
          </a:xfrm>
          <a:prstGeom prst="rect">
            <a:avLst/>
          </a:prstGeom>
          <a:noFill/>
        </p:spPr>
      </p:pic>
      <p:pic>
        <p:nvPicPr>
          <p:cNvPr id="7" name="图片 104">
            <a:extLst>
              <a:ext uri="{FF2B5EF4-FFF2-40B4-BE49-F238E27FC236}">
                <a16:creationId xmlns:a16="http://schemas.microsoft.com/office/drawing/2014/main" id="{F7BCF054-C985-45C7-9AE1-0F0096D2AFF9}"/>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042873" y="4540229"/>
            <a:ext cx="440049" cy="360840"/>
          </a:xfrm>
          <a:prstGeom prst="rect">
            <a:avLst/>
          </a:prstGeom>
        </p:spPr>
      </p:pic>
      <p:cxnSp>
        <p:nvCxnSpPr>
          <p:cNvPr id="8" name="Straight Connector 7">
            <a:extLst>
              <a:ext uri="{FF2B5EF4-FFF2-40B4-BE49-F238E27FC236}">
                <a16:creationId xmlns:a16="http://schemas.microsoft.com/office/drawing/2014/main" id="{61B95B8D-B1F6-49EF-B8A1-62EB2E65DF56}"/>
              </a:ext>
            </a:extLst>
          </p:cNvPr>
          <p:cNvCxnSpPr>
            <a:cxnSpLocks/>
            <a:stCxn id="5" idx="2"/>
            <a:endCxn id="7" idx="0"/>
          </p:cNvCxnSpPr>
          <p:nvPr/>
        </p:nvCxnSpPr>
        <p:spPr bwMode="gray">
          <a:xfrm>
            <a:off x="2008690" y="3723920"/>
            <a:ext cx="1254208" cy="81630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C29E1-0C50-49D6-A837-CC3228C099ED}"/>
              </a:ext>
            </a:extLst>
          </p:cNvPr>
          <p:cNvCxnSpPr>
            <a:cxnSpLocks/>
            <a:stCxn id="5" idx="0"/>
            <a:endCxn id="4" idx="20"/>
          </p:cNvCxnSpPr>
          <p:nvPr/>
        </p:nvCxnSpPr>
        <p:spPr bwMode="gray">
          <a:xfrm flipV="1">
            <a:off x="2008690" y="2929417"/>
            <a:ext cx="911937" cy="43446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EDD324-3BF8-45EE-91F2-E9A1C17922EF}"/>
              </a:ext>
            </a:extLst>
          </p:cNvPr>
          <p:cNvCxnSpPr>
            <a:cxnSpLocks/>
            <a:stCxn id="6" idx="0"/>
            <a:endCxn id="4" idx="14"/>
          </p:cNvCxnSpPr>
          <p:nvPr/>
        </p:nvCxnSpPr>
        <p:spPr bwMode="gray">
          <a:xfrm flipH="1" flipV="1">
            <a:off x="3568201" y="2932304"/>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905AF77-65C9-4259-B343-B1737F7AF1DE}"/>
              </a:ext>
            </a:extLst>
          </p:cNvPr>
          <p:cNvCxnSpPr>
            <a:cxnSpLocks/>
            <a:stCxn id="12" idx="0"/>
            <a:endCxn id="7" idx="2"/>
          </p:cNvCxnSpPr>
          <p:nvPr/>
        </p:nvCxnSpPr>
        <p:spPr bwMode="gray">
          <a:xfrm flipV="1">
            <a:off x="2001198" y="4901069"/>
            <a:ext cx="1261700" cy="72008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12" name="图片 70" descr="PC.png">
            <a:extLst>
              <a:ext uri="{FF2B5EF4-FFF2-40B4-BE49-F238E27FC236}">
                <a16:creationId xmlns:a16="http://schemas.microsoft.com/office/drawing/2014/main" id="{922BAB62-DEF4-4151-8629-C96168B67BBA}"/>
              </a:ext>
            </a:extLst>
          </p:cNvPr>
          <p:cNvPicPr>
            <a:picLocks noChangeAspect="1"/>
          </p:cNvPicPr>
          <p:nvPr/>
        </p:nvPicPr>
        <p:blipFill>
          <a:blip r:embed="rId7" cstate="print"/>
          <a:stretch>
            <a:fillRect/>
          </a:stretch>
        </p:blipFill>
        <p:spPr bwMode="gray">
          <a:xfrm>
            <a:off x="1766796" y="5621149"/>
            <a:ext cx="468803" cy="360040"/>
          </a:xfrm>
          <a:prstGeom prst="rect">
            <a:avLst/>
          </a:prstGeom>
        </p:spPr>
      </p:pic>
      <p:pic>
        <p:nvPicPr>
          <p:cNvPr id="13" name="图片 70" descr="PC.png">
            <a:extLst>
              <a:ext uri="{FF2B5EF4-FFF2-40B4-BE49-F238E27FC236}">
                <a16:creationId xmlns:a16="http://schemas.microsoft.com/office/drawing/2014/main" id="{9C0AD504-2E2C-4740-9AD7-882095439B53}"/>
              </a:ext>
            </a:extLst>
          </p:cNvPr>
          <p:cNvPicPr>
            <a:picLocks noChangeAspect="1"/>
          </p:cNvPicPr>
          <p:nvPr/>
        </p:nvPicPr>
        <p:blipFill>
          <a:blip r:embed="rId7" cstate="print"/>
          <a:stretch>
            <a:fillRect/>
          </a:stretch>
        </p:blipFill>
        <p:spPr bwMode="gray">
          <a:xfrm>
            <a:off x="4286325" y="5621149"/>
            <a:ext cx="468803" cy="360040"/>
          </a:xfrm>
          <a:prstGeom prst="rect">
            <a:avLst/>
          </a:prstGeom>
        </p:spPr>
      </p:pic>
      <p:cxnSp>
        <p:nvCxnSpPr>
          <p:cNvPr id="14" name="Straight Connector 13">
            <a:extLst>
              <a:ext uri="{FF2B5EF4-FFF2-40B4-BE49-F238E27FC236}">
                <a16:creationId xmlns:a16="http://schemas.microsoft.com/office/drawing/2014/main" id="{AE657FF9-2CBC-49C8-8061-5A12AC92455E}"/>
              </a:ext>
            </a:extLst>
          </p:cNvPr>
          <p:cNvCxnSpPr>
            <a:cxnSpLocks/>
            <a:stCxn id="13" idx="0"/>
            <a:endCxn id="7" idx="2"/>
          </p:cNvCxnSpPr>
          <p:nvPr/>
        </p:nvCxnSpPr>
        <p:spPr bwMode="gray">
          <a:xfrm flipH="1" flipV="1">
            <a:off x="3262898" y="4901069"/>
            <a:ext cx="1257829" cy="72008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EDE2388-40A0-4989-A747-94DFC94D303E}"/>
              </a:ext>
            </a:extLst>
          </p:cNvPr>
          <p:cNvSpPr txBox="1"/>
          <p:nvPr/>
        </p:nvSpPr>
        <p:spPr bwMode="gray">
          <a:xfrm>
            <a:off x="1837112" y="5950492"/>
            <a:ext cx="306742" cy="253916"/>
          </a:xfrm>
          <a:prstGeom prst="rect">
            <a:avLst/>
          </a:prstGeom>
          <a:noFill/>
        </p:spPr>
        <p:txBody>
          <a:bodyPr wrap="none" lIns="36000" rIns="36000"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16" name="TextBox 15">
            <a:extLst>
              <a:ext uri="{FF2B5EF4-FFF2-40B4-BE49-F238E27FC236}">
                <a16:creationId xmlns:a16="http://schemas.microsoft.com/office/drawing/2014/main" id="{5A2E5F1D-FBBA-4FE4-9F29-E0A0A147C0DA}"/>
              </a:ext>
            </a:extLst>
          </p:cNvPr>
          <p:cNvSpPr txBox="1"/>
          <p:nvPr/>
        </p:nvSpPr>
        <p:spPr bwMode="gray">
          <a:xfrm>
            <a:off x="4397177" y="5950492"/>
            <a:ext cx="306742" cy="253916"/>
          </a:xfrm>
          <a:prstGeom prst="rect">
            <a:avLst/>
          </a:prstGeom>
          <a:noFill/>
        </p:spPr>
        <p:txBody>
          <a:bodyPr wrap="none" lIns="36000" rIns="36000"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17" name="Arc 16">
            <a:extLst>
              <a:ext uri="{FF2B5EF4-FFF2-40B4-BE49-F238E27FC236}">
                <a16:creationId xmlns:a16="http://schemas.microsoft.com/office/drawing/2014/main" id="{AD144B8C-D8EE-4CF0-BA7F-EF3C371294F1}"/>
              </a:ext>
            </a:extLst>
          </p:cNvPr>
          <p:cNvSpPr/>
          <p:nvPr/>
        </p:nvSpPr>
        <p:spPr bwMode="gray">
          <a:xfrm>
            <a:off x="1963632" y="3055003"/>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pPr algn="ctr" fontAlgn="ctr"/>
            <a:endParaRPr lang="en-US" sz="1400" dirty="0">
              <a:latin typeface="Huawei Sans" panose="020C0503030203020204" pitchFamily="34" charset="0"/>
            </a:endParaRPr>
          </a:p>
        </p:txBody>
      </p:sp>
      <p:sp>
        <p:nvSpPr>
          <p:cNvPr id="18" name="TextBox 17">
            <a:extLst>
              <a:ext uri="{FF2B5EF4-FFF2-40B4-BE49-F238E27FC236}">
                <a16:creationId xmlns:a16="http://schemas.microsoft.com/office/drawing/2014/main" id="{8B2F98DD-0B4A-44D3-8A56-BB25DC1D9A43}"/>
              </a:ext>
            </a:extLst>
          </p:cNvPr>
          <p:cNvSpPr txBox="1"/>
          <p:nvPr/>
        </p:nvSpPr>
        <p:spPr bwMode="gray">
          <a:xfrm>
            <a:off x="2977205" y="3830903"/>
            <a:ext cx="398113" cy="253916"/>
          </a:xfrm>
          <a:prstGeom prst="rect">
            <a:avLst/>
          </a:prstGeom>
          <a:solidFill>
            <a:schemeClr val="bg1"/>
          </a:solidFill>
        </p:spPr>
        <p:txBody>
          <a:bodyPr wrap="none" lIns="36000" rIns="36000" rtlCol="0">
            <a:spAutoFit/>
          </a:bodyPr>
          <a:lstStyle/>
          <a:p>
            <a:pPr fontAlgn="ctr"/>
            <a:r>
              <a:rPr lang="en-US" sz="1050" dirty="0">
                <a:latin typeface="Huawei Sans" panose="020C0503030203020204" pitchFamily="34" charset="0"/>
              </a:rPr>
              <a:t>VRRP</a:t>
            </a:r>
          </a:p>
        </p:txBody>
      </p:sp>
      <p:cxnSp>
        <p:nvCxnSpPr>
          <p:cNvPr id="19" name="Straight Connector 18">
            <a:extLst>
              <a:ext uri="{FF2B5EF4-FFF2-40B4-BE49-F238E27FC236}">
                <a16:creationId xmlns:a16="http://schemas.microsoft.com/office/drawing/2014/main" id="{EE8A20F8-8449-4B80-B57E-89CC326C05D3}"/>
              </a:ext>
            </a:extLst>
          </p:cNvPr>
          <p:cNvCxnSpPr>
            <a:cxnSpLocks/>
            <a:stCxn id="6" idx="2"/>
            <a:endCxn id="7" idx="0"/>
          </p:cNvCxnSpPr>
          <p:nvPr/>
        </p:nvCxnSpPr>
        <p:spPr bwMode="gray">
          <a:xfrm flipH="1">
            <a:off x="3262898" y="3723920"/>
            <a:ext cx="1248401" cy="81630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B2C2437-B026-4B3A-9575-BF776CF86F29}"/>
              </a:ext>
            </a:extLst>
          </p:cNvPr>
          <p:cNvSpPr txBox="1"/>
          <p:nvPr/>
        </p:nvSpPr>
        <p:spPr bwMode="gray">
          <a:xfrm>
            <a:off x="1197532" y="3363880"/>
            <a:ext cx="524750"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Master</a:t>
            </a:r>
          </a:p>
        </p:txBody>
      </p:sp>
      <p:sp>
        <p:nvSpPr>
          <p:cNvPr id="21" name="TextBox 20">
            <a:extLst>
              <a:ext uri="{FF2B5EF4-FFF2-40B4-BE49-F238E27FC236}">
                <a16:creationId xmlns:a16="http://schemas.microsoft.com/office/drawing/2014/main" id="{DF83E817-78D9-4AA7-A74C-B4DC3A93647E}"/>
              </a:ext>
            </a:extLst>
          </p:cNvPr>
          <p:cNvSpPr txBox="1"/>
          <p:nvPr/>
        </p:nvSpPr>
        <p:spPr bwMode="gray">
          <a:xfrm>
            <a:off x="4832748" y="3404889"/>
            <a:ext cx="1124273"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Backup-&gt;Master</a:t>
            </a:r>
          </a:p>
        </p:txBody>
      </p:sp>
      <p:grpSp>
        <p:nvGrpSpPr>
          <p:cNvPr id="22" name="组合 28">
            <a:extLst>
              <a:ext uri="{FF2B5EF4-FFF2-40B4-BE49-F238E27FC236}">
                <a16:creationId xmlns:a16="http://schemas.microsoft.com/office/drawing/2014/main" id="{F789048B-1EB7-4AA7-BD2C-B8B14A52FE53}"/>
              </a:ext>
            </a:extLst>
          </p:cNvPr>
          <p:cNvGrpSpPr>
            <a:grpSpLocks noChangeAspect="1"/>
          </p:cNvGrpSpPr>
          <p:nvPr/>
        </p:nvGrpSpPr>
        <p:grpSpPr bwMode="gray">
          <a:xfrm>
            <a:off x="1909096" y="3259226"/>
            <a:ext cx="188347" cy="188347"/>
            <a:chOff x="5076056" y="3356992"/>
            <a:chExt cx="436268" cy="436268"/>
          </a:xfrm>
        </p:grpSpPr>
        <p:sp>
          <p:nvSpPr>
            <p:cNvPr id="23" name="椭圆 27">
              <a:extLst>
                <a:ext uri="{FF2B5EF4-FFF2-40B4-BE49-F238E27FC236}">
                  <a16:creationId xmlns:a16="http://schemas.microsoft.com/office/drawing/2014/main" id="{51943C76-C846-4B4A-A9B1-DA386C17C980}"/>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禁止符 23">
              <a:extLst>
                <a:ext uri="{FF2B5EF4-FFF2-40B4-BE49-F238E27FC236}">
                  <a16:creationId xmlns:a16="http://schemas.microsoft.com/office/drawing/2014/main" id="{252C18BD-2120-4FA5-AEA0-0F3FE33B633F}"/>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7" name="Rectangular Callout 72">
            <a:extLst>
              <a:ext uri="{FF2B5EF4-FFF2-40B4-BE49-F238E27FC236}">
                <a16:creationId xmlns:a16="http://schemas.microsoft.com/office/drawing/2014/main" id="{64AD63DC-ECCF-449F-8A18-6FF3A9D5FE03}"/>
              </a:ext>
            </a:extLst>
          </p:cNvPr>
          <p:cNvSpPr/>
          <p:nvPr/>
        </p:nvSpPr>
        <p:spPr bwMode="gray">
          <a:xfrm>
            <a:off x="613445" y="2901431"/>
            <a:ext cx="1130626" cy="371305"/>
          </a:xfrm>
          <a:prstGeom prst="wedgeRectCallout">
            <a:avLst>
              <a:gd name="adj1" fmla="val 65539"/>
              <a:gd name="adj2" fmla="val 3736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uplink fails.</a:t>
            </a:r>
          </a:p>
        </p:txBody>
      </p:sp>
      <p:sp>
        <p:nvSpPr>
          <p:cNvPr id="29" name="zoom-tool_72585">
            <a:extLst>
              <a:ext uri="{FF2B5EF4-FFF2-40B4-BE49-F238E27FC236}">
                <a16:creationId xmlns:a16="http://schemas.microsoft.com/office/drawing/2014/main" id="{EF5E4AAA-7FD0-4CBF-957F-06B6501B9A9F}"/>
              </a:ext>
            </a:extLst>
          </p:cNvPr>
          <p:cNvSpPr>
            <a:spLocks noChangeAspect="1"/>
          </p:cNvSpPr>
          <p:nvPr/>
        </p:nvSpPr>
        <p:spPr bwMode="gray">
          <a:xfrm>
            <a:off x="2366599" y="2997427"/>
            <a:ext cx="342665" cy="330799"/>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rgbClr val="56C4D2"/>
          </a:solidFill>
          <a:ln>
            <a:solidFill>
              <a:srgbClr val="56C4D2"/>
            </a:solidFill>
          </a:ln>
        </p:spPr>
        <p:txBody>
          <a:bodyPr lIns="36000" rIns="36000"/>
          <a:lstStyle/>
          <a:p>
            <a:pPr fontAlgn="ctr"/>
            <a:endParaRPr lang="en-US" altLang="zh-CN" sz="1400" dirty="0">
              <a:latin typeface="Huawei Sans" panose="020C0503030203020204" pitchFamily="34" charset="0"/>
            </a:endParaRPr>
          </a:p>
        </p:txBody>
      </p:sp>
      <p:sp>
        <p:nvSpPr>
          <p:cNvPr id="31" name="Rectangular Callout 72">
            <a:extLst>
              <a:ext uri="{FF2B5EF4-FFF2-40B4-BE49-F238E27FC236}">
                <a16:creationId xmlns:a16="http://schemas.microsoft.com/office/drawing/2014/main" id="{98C6F340-D9E1-4A96-A579-2235258601BD}"/>
              </a:ext>
            </a:extLst>
          </p:cNvPr>
          <p:cNvSpPr/>
          <p:nvPr/>
        </p:nvSpPr>
        <p:spPr bwMode="gray">
          <a:xfrm>
            <a:off x="1356634" y="2008201"/>
            <a:ext cx="1258779" cy="749214"/>
          </a:xfrm>
          <a:prstGeom prst="wedgeRectCallout">
            <a:avLst>
              <a:gd name="adj1" fmla="val 33728"/>
              <a:gd name="adj2" fmla="val 8062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VRP monitors the uplink based on interfaces, BFD, NQA, or routes.</a:t>
            </a:r>
          </a:p>
        </p:txBody>
      </p:sp>
      <p:sp>
        <p:nvSpPr>
          <p:cNvPr id="32" name="Rectangular Callout 72">
            <a:extLst>
              <a:ext uri="{FF2B5EF4-FFF2-40B4-BE49-F238E27FC236}">
                <a16:creationId xmlns:a16="http://schemas.microsoft.com/office/drawing/2014/main" id="{FE61CAA3-9E23-407B-A98C-4BB8CF58E22A}"/>
              </a:ext>
            </a:extLst>
          </p:cNvPr>
          <p:cNvSpPr/>
          <p:nvPr/>
        </p:nvSpPr>
        <p:spPr bwMode="gray">
          <a:xfrm>
            <a:off x="619318" y="3928911"/>
            <a:ext cx="1524536" cy="677421"/>
          </a:xfrm>
          <a:prstGeom prst="wedgeRectCallout">
            <a:avLst>
              <a:gd name="adj1" fmla="val 32177"/>
              <a:gd name="adj2" fmla="val -7344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uplink fails, so the master device automatically reduces its VRRP priority.</a:t>
            </a:r>
          </a:p>
        </p:txBody>
      </p:sp>
      <p:sp>
        <p:nvSpPr>
          <p:cNvPr id="33" name="Rectangular Callout 72">
            <a:extLst>
              <a:ext uri="{FF2B5EF4-FFF2-40B4-BE49-F238E27FC236}">
                <a16:creationId xmlns:a16="http://schemas.microsoft.com/office/drawing/2014/main" id="{3342FA8F-D93A-4C3B-883A-68BAF0BC6C4F}"/>
              </a:ext>
            </a:extLst>
          </p:cNvPr>
          <p:cNvSpPr/>
          <p:nvPr/>
        </p:nvSpPr>
        <p:spPr bwMode="gray">
          <a:xfrm>
            <a:off x="4203069" y="4029717"/>
            <a:ext cx="1598015" cy="859884"/>
          </a:xfrm>
          <a:prstGeom prst="wedgeRectCallout">
            <a:avLst>
              <a:gd name="adj1" fmla="val -32719"/>
              <a:gd name="adj2" fmla="val -71916"/>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backup detects that the VRRP priority of the master device reduces and then becomes the new master device.</a:t>
            </a:r>
            <a:endParaRPr lang="en-US" altLang="zh-CN" sz="1050" dirty="0">
              <a:solidFill>
                <a:schemeClr val="bg1">
                  <a:lumMod val="50000"/>
                </a:schemeClr>
              </a:solidFill>
              <a:latin typeface="Huawei Sans" panose="020C0503030203020204" pitchFamily="34" charset="0"/>
            </a:endParaRPr>
          </a:p>
        </p:txBody>
      </p:sp>
      <p:sp>
        <p:nvSpPr>
          <p:cNvPr id="34" name="Freeform 159">
            <a:extLst>
              <a:ext uri="{FF2B5EF4-FFF2-40B4-BE49-F238E27FC236}">
                <a16:creationId xmlns:a16="http://schemas.microsoft.com/office/drawing/2014/main" id="{BCE0C4C6-A986-4CB7-90A2-E07043A776F0}"/>
              </a:ext>
            </a:extLst>
          </p:cNvPr>
          <p:cNvSpPr/>
          <p:nvPr/>
        </p:nvSpPr>
        <p:spPr bwMode="gray">
          <a:xfrm flipH="1">
            <a:off x="8510931" y="245689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144000" rIns="36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37" name="图片 104">
            <a:extLst>
              <a:ext uri="{FF2B5EF4-FFF2-40B4-BE49-F238E27FC236}">
                <a16:creationId xmlns:a16="http://schemas.microsoft.com/office/drawing/2014/main" id="{6E2AABE9-71EE-4861-81F6-F93DB98F9D51}"/>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745647" y="4540229"/>
            <a:ext cx="440049" cy="360840"/>
          </a:xfrm>
          <a:prstGeom prst="rect">
            <a:avLst/>
          </a:prstGeom>
        </p:spPr>
      </p:pic>
      <p:cxnSp>
        <p:nvCxnSpPr>
          <p:cNvPr id="38" name="Straight Connector 37">
            <a:extLst>
              <a:ext uri="{FF2B5EF4-FFF2-40B4-BE49-F238E27FC236}">
                <a16:creationId xmlns:a16="http://schemas.microsoft.com/office/drawing/2014/main" id="{D4066EC7-E812-456E-AB6E-F8669CB6A84A}"/>
              </a:ext>
            </a:extLst>
          </p:cNvPr>
          <p:cNvCxnSpPr>
            <a:cxnSpLocks/>
            <a:stCxn id="60" idx="2"/>
            <a:endCxn id="37" idx="0"/>
          </p:cNvCxnSpPr>
          <p:nvPr/>
        </p:nvCxnSpPr>
        <p:spPr bwMode="gray">
          <a:xfrm>
            <a:off x="7711464" y="3713675"/>
            <a:ext cx="1254208" cy="82655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0D8154-528C-4C32-90A3-088F4CF727F9}"/>
              </a:ext>
            </a:extLst>
          </p:cNvPr>
          <p:cNvCxnSpPr>
            <a:cxnSpLocks/>
            <a:stCxn id="60" idx="0"/>
            <a:endCxn id="34" idx="20"/>
          </p:cNvCxnSpPr>
          <p:nvPr/>
        </p:nvCxnSpPr>
        <p:spPr bwMode="gray">
          <a:xfrm flipV="1">
            <a:off x="7711464" y="2929417"/>
            <a:ext cx="911937" cy="42421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4AB871-280D-47D7-AD5B-57FA05412DC9}"/>
              </a:ext>
            </a:extLst>
          </p:cNvPr>
          <p:cNvCxnSpPr>
            <a:cxnSpLocks/>
            <a:stCxn id="61" idx="0"/>
            <a:endCxn id="34" idx="14"/>
          </p:cNvCxnSpPr>
          <p:nvPr/>
        </p:nvCxnSpPr>
        <p:spPr bwMode="gray">
          <a:xfrm flipH="1" flipV="1">
            <a:off x="9270975" y="2932304"/>
            <a:ext cx="937290" cy="41800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63B8D2-3A35-4184-999B-893D65A963DC}"/>
              </a:ext>
            </a:extLst>
          </p:cNvPr>
          <p:cNvCxnSpPr>
            <a:cxnSpLocks/>
            <a:stCxn id="42" idx="0"/>
            <a:endCxn id="37" idx="2"/>
          </p:cNvCxnSpPr>
          <p:nvPr/>
        </p:nvCxnSpPr>
        <p:spPr bwMode="gray">
          <a:xfrm flipV="1">
            <a:off x="7703972" y="4901069"/>
            <a:ext cx="1261700" cy="72008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42" name="图片 70" descr="PC.png">
            <a:extLst>
              <a:ext uri="{FF2B5EF4-FFF2-40B4-BE49-F238E27FC236}">
                <a16:creationId xmlns:a16="http://schemas.microsoft.com/office/drawing/2014/main" id="{2B268BD9-6031-4A3A-B4B9-450F6744E2EF}"/>
              </a:ext>
            </a:extLst>
          </p:cNvPr>
          <p:cNvPicPr>
            <a:picLocks noChangeAspect="1"/>
          </p:cNvPicPr>
          <p:nvPr/>
        </p:nvPicPr>
        <p:blipFill>
          <a:blip r:embed="rId7" cstate="print"/>
          <a:stretch>
            <a:fillRect/>
          </a:stretch>
        </p:blipFill>
        <p:spPr bwMode="gray">
          <a:xfrm>
            <a:off x="7469570" y="5621149"/>
            <a:ext cx="468803" cy="360040"/>
          </a:xfrm>
          <a:prstGeom prst="rect">
            <a:avLst/>
          </a:prstGeom>
        </p:spPr>
      </p:pic>
      <p:pic>
        <p:nvPicPr>
          <p:cNvPr id="43" name="图片 70" descr="PC.png">
            <a:extLst>
              <a:ext uri="{FF2B5EF4-FFF2-40B4-BE49-F238E27FC236}">
                <a16:creationId xmlns:a16="http://schemas.microsoft.com/office/drawing/2014/main" id="{7C14E436-2A45-4D46-BED5-2B0A2250DC49}"/>
              </a:ext>
            </a:extLst>
          </p:cNvPr>
          <p:cNvPicPr>
            <a:picLocks noChangeAspect="1"/>
          </p:cNvPicPr>
          <p:nvPr/>
        </p:nvPicPr>
        <p:blipFill>
          <a:blip r:embed="rId7" cstate="print"/>
          <a:stretch>
            <a:fillRect/>
          </a:stretch>
        </p:blipFill>
        <p:spPr bwMode="gray">
          <a:xfrm>
            <a:off x="9989099" y="5621149"/>
            <a:ext cx="468803" cy="360040"/>
          </a:xfrm>
          <a:prstGeom prst="rect">
            <a:avLst/>
          </a:prstGeom>
        </p:spPr>
      </p:pic>
      <p:cxnSp>
        <p:nvCxnSpPr>
          <p:cNvPr id="44" name="Straight Connector 43">
            <a:extLst>
              <a:ext uri="{FF2B5EF4-FFF2-40B4-BE49-F238E27FC236}">
                <a16:creationId xmlns:a16="http://schemas.microsoft.com/office/drawing/2014/main" id="{A4DC8C8A-01D6-4E0E-8130-0DB5F4EB880A}"/>
              </a:ext>
            </a:extLst>
          </p:cNvPr>
          <p:cNvCxnSpPr>
            <a:cxnSpLocks/>
            <a:stCxn id="43" idx="0"/>
            <a:endCxn id="37" idx="2"/>
          </p:cNvCxnSpPr>
          <p:nvPr/>
        </p:nvCxnSpPr>
        <p:spPr bwMode="gray">
          <a:xfrm flipH="1" flipV="1">
            <a:off x="8965672" y="4901069"/>
            <a:ext cx="1257829" cy="72008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4098B95-7E52-451F-BAC0-ECF0C33ECC81}"/>
              </a:ext>
            </a:extLst>
          </p:cNvPr>
          <p:cNvSpPr txBox="1"/>
          <p:nvPr/>
        </p:nvSpPr>
        <p:spPr bwMode="gray">
          <a:xfrm>
            <a:off x="7550600" y="5950492"/>
            <a:ext cx="306742" cy="253916"/>
          </a:xfrm>
          <a:prstGeom prst="rect">
            <a:avLst/>
          </a:prstGeom>
          <a:noFill/>
        </p:spPr>
        <p:txBody>
          <a:bodyPr wrap="none" lIns="36000" rIns="36000" rtlCol="0">
            <a:spAutoFit/>
          </a:bodyPr>
          <a:lstStyle/>
          <a:p>
            <a:pP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46" name="TextBox 45">
            <a:extLst>
              <a:ext uri="{FF2B5EF4-FFF2-40B4-BE49-F238E27FC236}">
                <a16:creationId xmlns:a16="http://schemas.microsoft.com/office/drawing/2014/main" id="{66A43198-B032-45B5-947B-2E4585671DBB}"/>
              </a:ext>
            </a:extLst>
          </p:cNvPr>
          <p:cNvSpPr txBox="1"/>
          <p:nvPr/>
        </p:nvSpPr>
        <p:spPr bwMode="gray">
          <a:xfrm>
            <a:off x="10070129" y="5950492"/>
            <a:ext cx="306742" cy="253916"/>
          </a:xfrm>
          <a:prstGeom prst="rect">
            <a:avLst/>
          </a:prstGeom>
          <a:noFill/>
        </p:spPr>
        <p:txBody>
          <a:bodyPr wrap="none" lIns="36000" rIns="36000" rtlCol="0">
            <a:spAutoFit/>
          </a:bodyPr>
          <a:lstStyle/>
          <a:p>
            <a:pP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47" name="Arc 46">
            <a:extLst>
              <a:ext uri="{FF2B5EF4-FFF2-40B4-BE49-F238E27FC236}">
                <a16:creationId xmlns:a16="http://schemas.microsoft.com/office/drawing/2014/main" id="{B3763D60-3204-47C9-B3C0-58CA994B59EC}"/>
              </a:ext>
            </a:extLst>
          </p:cNvPr>
          <p:cNvSpPr/>
          <p:nvPr/>
        </p:nvSpPr>
        <p:spPr bwMode="gray">
          <a:xfrm>
            <a:off x="7666406" y="3055003"/>
            <a:ext cx="2586916" cy="914400"/>
          </a:xfrm>
          <a:prstGeom prst="arc">
            <a:avLst>
              <a:gd name="adj1" fmla="val 1053152"/>
              <a:gd name="adj2" fmla="val 9695520"/>
            </a:avLst>
          </a:prstGeom>
          <a:ln w="28575">
            <a:solidFill>
              <a:srgbClr val="8BC9A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pPr algn="ctr" fontAlgn="ctr"/>
            <a:endParaRPr lang="en-US" sz="1400" dirty="0">
              <a:latin typeface="Huawei Sans" panose="020C0503030203020204" pitchFamily="34" charset="0"/>
            </a:endParaRPr>
          </a:p>
        </p:txBody>
      </p:sp>
      <p:sp>
        <p:nvSpPr>
          <p:cNvPr id="48" name="TextBox 47">
            <a:extLst>
              <a:ext uri="{FF2B5EF4-FFF2-40B4-BE49-F238E27FC236}">
                <a16:creationId xmlns:a16="http://schemas.microsoft.com/office/drawing/2014/main" id="{F7AAFE2B-5CFB-438B-A98A-F6AE60030AD7}"/>
              </a:ext>
            </a:extLst>
          </p:cNvPr>
          <p:cNvSpPr txBox="1"/>
          <p:nvPr/>
        </p:nvSpPr>
        <p:spPr bwMode="gray">
          <a:xfrm>
            <a:off x="8679979" y="3830903"/>
            <a:ext cx="398113" cy="253916"/>
          </a:xfrm>
          <a:prstGeom prst="rect">
            <a:avLst/>
          </a:prstGeom>
          <a:solidFill>
            <a:schemeClr val="bg1"/>
          </a:solidFill>
        </p:spPr>
        <p:txBody>
          <a:bodyPr wrap="none" lIns="36000" rIns="36000" rtlCol="0">
            <a:spAutoFit/>
          </a:bodyPr>
          <a:lstStyle/>
          <a:p>
            <a:pPr fontAlgn="ctr"/>
            <a:r>
              <a:rPr lang="en-US" sz="1050" dirty="0">
                <a:latin typeface="Huawei Sans" panose="020C0503030203020204" pitchFamily="34" charset="0"/>
              </a:rPr>
              <a:t>VRRP</a:t>
            </a:r>
          </a:p>
        </p:txBody>
      </p:sp>
      <p:cxnSp>
        <p:nvCxnSpPr>
          <p:cNvPr id="49" name="Straight Connector 48">
            <a:extLst>
              <a:ext uri="{FF2B5EF4-FFF2-40B4-BE49-F238E27FC236}">
                <a16:creationId xmlns:a16="http://schemas.microsoft.com/office/drawing/2014/main" id="{09AF39AF-28B4-45C2-950E-BE54D0F5B3E3}"/>
              </a:ext>
            </a:extLst>
          </p:cNvPr>
          <p:cNvCxnSpPr>
            <a:cxnSpLocks/>
            <a:stCxn id="61" idx="2"/>
            <a:endCxn id="37" idx="0"/>
          </p:cNvCxnSpPr>
          <p:nvPr/>
        </p:nvCxnSpPr>
        <p:spPr bwMode="gray">
          <a:xfrm flipH="1">
            <a:off x="8965672" y="3710348"/>
            <a:ext cx="1242593" cy="82988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76379A1-1F91-49FE-B6DC-4A26BDB6C626}"/>
              </a:ext>
            </a:extLst>
          </p:cNvPr>
          <p:cNvSpPr txBox="1"/>
          <p:nvPr/>
        </p:nvSpPr>
        <p:spPr bwMode="gray">
          <a:xfrm>
            <a:off x="6891492" y="3363880"/>
            <a:ext cx="542382"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Backup</a:t>
            </a:r>
          </a:p>
        </p:txBody>
      </p:sp>
      <p:sp>
        <p:nvSpPr>
          <p:cNvPr id="51" name="TextBox 50">
            <a:extLst>
              <a:ext uri="{FF2B5EF4-FFF2-40B4-BE49-F238E27FC236}">
                <a16:creationId xmlns:a16="http://schemas.microsoft.com/office/drawing/2014/main" id="{07AA3258-65B9-429D-A24D-601D507B8B1A}"/>
              </a:ext>
            </a:extLst>
          </p:cNvPr>
          <p:cNvSpPr txBox="1"/>
          <p:nvPr/>
        </p:nvSpPr>
        <p:spPr bwMode="gray">
          <a:xfrm>
            <a:off x="10486160" y="3376206"/>
            <a:ext cx="524750"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Master</a:t>
            </a:r>
          </a:p>
        </p:txBody>
      </p:sp>
      <p:sp>
        <p:nvSpPr>
          <p:cNvPr id="56" name="zoom-tool_72585">
            <a:extLst>
              <a:ext uri="{FF2B5EF4-FFF2-40B4-BE49-F238E27FC236}">
                <a16:creationId xmlns:a16="http://schemas.microsoft.com/office/drawing/2014/main" id="{DA54B264-BE3B-44D5-836D-6B7B162915B2}"/>
              </a:ext>
            </a:extLst>
          </p:cNvPr>
          <p:cNvSpPr>
            <a:spLocks noChangeAspect="1"/>
          </p:cNvSpPr>
          <p:nvPr/>
        </p:nvSpPr>
        <p:spPr bwMode="gray">
          <a:xfrm>
            <a:off x="8069373" y="2997427"/>
            <a:ext cx="342665" cy="330799"/>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rgbClr val="56C4D2"/>
          </a:solidFill>
          <a:ln>
            <a:solidFill>
              <a:srgbClr val="56C4D2"/>
            </a:solidFill>
          </a:ln>
        </p:spPr>
        <p:txBody>
          <a:bodyPr lIns="36000" rIns="36000"/>
          <a:lstStyle/>
          <a:p>
            <a:pPr fontAlgn="ctr"/>
            <a:endParaRPr lang="en-US" altLang="zh-CN" sz="1400" dirty="0">
              <a:latin typeface="Huawei Sans" panose="020C0503030203020204" pitchFamily="34" charset="0"/>
            </a:endParaRPr>
          </a:p>
        </p:txBody>
      </p:sp>
      <p:pic>
        <p:nvPicPr>
          <p:cNvPr id="60" name="Picture 12" descr="E:\2016.01\1.12 扁平化图标\蓝色\AR-蓝色最新-40.png">
            <a:extLst>
              <a:ext uri="{FF2B5EF4-FFF2-40B4-BE49-F238E27FC236}">
                <a16:creationId xmlns:a16="http://schemas.microsoft.com/office/drawing/2014/main" id="{E0651312-A701-4AF2-9E93-FF2D065CB9BE}"/>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7491439" y="3353635"/>
            <a:ext cx="440049" cy="360040"/>
          </a:xfrm>
          <a:prstGeom prst="rect">
            <a:avLst/>
          </a:prstGeom>
          <a:noFill/>
        </p:spPr>
      </p:pic>
      <p:pic>
        <p:nvPicPr>
          <p:cNvPr id="61" name="Picture 12" descr="E:\2016.01\1.12 扁平化图标\蓝色\AR-蓝色最新-40.png">
            <a:extLst>
              <a:ext uri="{FF2B5EF4-FFF2-40B4-BE49-F238E27FC236}">
                <a16:creationId xmlns:a16="http://schemas.microsoft.com/office/drawing/2014/main" id="{BA4529D7-2E97-4DF5-8AB8-8289B1924AE0}"/>
              </a:ext>
            </a:extLst>
          </p:cNvPr>
          <p:cNvPicPr>
            <a:picLocks noChangeAspect="1" noChangeArrowheads="1"/>
          </p:cNvPicPr>
          <p:nvPr/>
        </p:nvPicPr>
        <p:blipFill>
          <a:blip r:embed="rId3" cstate="print"/>
          <a:srcRect/>
          <a:stretch>
            <a:fillRect/>
          </a:stretch>
        </p:blipFill>
        <p:spPr bwMode="gray">
          <a:xfrm>
            <a:off x="9988240" y="3350308"/>
            <a:ext cx="440049" cy="360040"/>
          </a:xfrm>
          <a:prstGeom prst="rect">
            <a:avLst/>
          </a:prstGeom>
          <a:noFill/>
        </p:spPr>
      </p:pic>
      <p:grpSp>
        <p:nvGrpSpPr>
          <p:cNvPr id="52" name="组合 28">
            <a:extLst>
              <a:ext uri="{FF2B5EF4-FFF2-40B4-BE49-F238E27FC236}">
                <a16:creationId xmlns:a16="http://schemas.microsoft.com/office/drawing/2014/main" id="{832B0E0B-9981-43E2-996C-F50C3E849A7A}"/>
              </a:ext>
            </a:extLst>
          </p:cNvPr>
          <p:cNvGrpSpPr>
            <a:grpSpLocks noChangeAspect="1"/>
          </p:cNvGrpSpPr>
          <p:nvPr/>
        </p:nvGrpSpPr>
        <p:grpSpPr bwMode="gray">
          <a:xfrm>
            <a:off x="7613114" y="3249254"/>
            <a:ext cx="188347" cy="188347"/>
            <a:chOff x="5076056" y="3356992"/>
            <a:chExt cx="436268" cy="436268"/>
          </a:xfrm>
        </p:grpSpPr>
        <p:sp>
          <p:nvSpPr>
            <p:cNvPr id="53" name="椭圆 27">
              <a:extLst>
                <a:ext uri="{FF2B5EF4-FFF2-40B4-BE49-F238E27FC236}">
                  <a16:creationId xmlns:a16="http://schemas.microsoft.com/office/drawing/2014/main" id="{91C7A3A8-7CE3-4C22-ADC5-06C781C86CAA}"/>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禁止符 23">
              <a:extLst>
                <a:ext uri="{FF2B5EF4-FFF2-40B4-BE49-F238E27FC236}">
                  <a16:creationId xmlns:a16="http://schemas.microsoft.com/office/drawing/2014/main" id="{CAA40094-3F3E-493F-980D-362126377473}"/>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7" name="Freeform: Shape 66">
            <a:extLst>
              <a:ext uri="{FF2B5EF4-FFF2-40B4-BE49-F238E27FC236}">
                <a16:creationId xmlns:a16="http://schemas.microsoft.com/office/drawing/2014/main" id="{D79E6372-D9F0-4A8B-B189-D9BC04314D87}"/>
              </a:ext>
            </a:extLst>
          </p:cNvPr>
          <p:cNvSpPr/>
          <p:nvPr/>
        </p:nvSpPr>
        <p:spPr bwMode="gray">
          <a:xfrm>
            <a:off x="9063655" y="2739400"/>
            <a:ext cx="1133481" cy="2771775"/>
          </a:xfrm>
          <a:custGeom>
            <a:avLst/>
            <a:gdLst>
              <a:gd name="connsiteX0" fmla="*/ 1133481 w 1133481"/>
              <a:gd name="connsiteY0" fmla="*/ 2771775 h 2771775"/>
              <a:gd name="connsiteX1" fmla="*/ 6 w 1133481"/>
              <a:gd name="connsiteY1" fmla="*/ 2019300 h 2771775"/>
              <a:gd name="connsiteX2" fmla="*/ 1114431 w 1133481"/>
              <a:gd name="connsiteY2" fmla="*/ 790575 h 2771775"/>
              <a:gd name="connsiteX3" fmla="*/ 190506 w 1133481"/>
              <a:gd name="connsiteY3" fmla="*/ 0 h 2771775"/>
            </a:gdLst>
            <a:ahLst/>
            <a:cxnLst>
              <a:cxn ang="0">
                <a:pos x="connsiteX0" y="connsiteY0"/>
              </a:cxn>
              <a:cxn ang="0">
                <a:pos x="connsiteX1" y="connsiteY1"/>
              </a:cxn>
              <a:cxn ang="0">
                <a:pos x="connsiteX2" y="connsiteY2"/>
              </a:cxn>
              <a:cxn ang="0">
                <a:pos x="connsiteX3" y="connsiteY3"/>
              </a:cxn>
            </a:cxnLst>
            <a:rect l="l" t="t" r="r" b="b"/>
            <a:pathLst>
              <a:path w="1133481" h="2771775">
                <a:moveTo>
                  <a:pt x="1133481" y="2771775"/>
                </a:moveTo>
                <a:cubicBezTo>
                  <a:pt x="568331" y="2560637"/>
                  <a:pt x="3181" y="2349500"/>
                  <a:pt x="6" y="2019300"/>
                </a:cubicBezTo>
                <a:cubicBezTo>
                  <a:pt x="-3169" y="1689100"/>
                  <a:pt x="1082681" y="1127125"/>
                  <a:pt x="1114431" y="790575"/>
                </a:cubicBezTo>
                <a:cubicBezTo>
                  <a:pt x="1146181" y="454025"/>
                  <a:pt x="668343" y="227012"/>
                  <a:pt x="190506"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400" dirty="0">
              <a:latin typeface="Huawei Sans" panose="020C0503030203020204" pitchFamily="34" charset="0"/>
            </a:endParaRPr>
          </a:p>
        </p:txBody>
      </p:sp>
      <p:sp>
        <p:nvSpPr>
          <p:cNvPr id="68" name="Rectangular Callout 72">
            <a:extLst>
              <a:ext uri="{FF2B5EF4-FFF2-40B4-BE49-F238E27FC236}">
                <a16:creationId xmlns:a16="http://schemas.microsoft.com/office/drawing/2014/main" id="{43B7A2A4-1D5E-4FF3-85F3-C66BA740BAD0}"/>
              </a:ext>
            </a:extLst>
          </p:cNvPr>
          <p:cNvSpPr/>
          <p:nvPr/>
        </p:nvSpPr>
        <p:spPr bwMode="gray">
          <a:xfrm>
            <a:off x="9896436" y="4088477"/>
            <a:ext cx="852100" cy="406548"/>
          </a:xfrm>
          <a:prstGeom prst="wedgeRectCallout">
            <a:avLst>
              <a:gd name="adj1" fmla="val -35887"/>
              <a:gd name="adj2" fmla="val -8422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Traffic is switched.</a:t>
            </a:r>
          </a:p>
        </p:txBody>
      </p:sp>
      <p:sp>
        <p:nvSpPr>
          <p:cNvPr id="69" name="Arrow: Right 68">
            <a:extLst>
              <a:ext uri="{FF2B5EF4-FFF2-40B4-BE49-F238E27FC236}">
                <a16:creationId xmlns:a16="http://schemas.microsoft.com/office/drawing/2014/main" id="{DCE33BF1-3A74-43D4-83CB-3397E50E6837}"/>
              </a:ext>
            </a:extLst>
          </p:cNvPr>
          <p:cNvSpPr/>
          <p:nvPr/>
        </p:nvSpPr>
        <p:spPr bwMode="gray">
          <a:xfrm>
            <a:off x="5497962" y="3568105"/>
            <a:ext cx="1673231" cy="537604"/>
          </a:xfrm>
          <a:prstGeom prst="rightArrow">
            <a:avLst>
              <a:gd name="adj1" fmla="val 59425"/>
              <a:gd name="adj2" fmla="val 50000"/>
            </a:avLst>
          </a:prstGeom>
          <a:solidFill>
            <a:srgbClr val="CCE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tx1"/>
                </a:solidFill>
                <a:latin typeface="Huawei Sans" panose="020C0503030203020204" pitchFamily="34" charset="0"/>
              </a:rPr>
              <a:t>After a master/backup switchover</a:t>
            </a:r>
          </a:p>
        </p:txBody>
      </p:sp>
      <p:sp>
        <p:nvSpPr>
          <p:cNvPr id="70" name="TextBox 69">
            <a:extLst>
              <a:ext uri="{FF2B5EF4-FFF2-40B4-BE49-F238E27FC236}">
                <a16:creationId xmlns:a16="http://schemas.microsoft.com/office/drawing/2014/main" id="{1DB9EEE0-9A91-444A-98F5-B03132D6C045}"/>
              </a:ext>
            </a:extLst>
          </p:cNvPr>
          <p:cNvSpPr txBox="1"/>
          <p:nvPr/>
        </p:nvSpPr>
        <p:spPr bwMode="gray">
          <a:xfrm>
            <a:off x="3120495" y="4932147"/>
            <a:ext cx="274681"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SW</a:t>
            </a:r>
          </a:p>
        </p:txBody>
      </p:sp>
      <p:sp>
        <p:nvSpPr>
          <p:cNvPr id="71" name="TextBox 70">
            <a:extLst>
              <a:ext uri="{FF2B5EF4-FFF2-40B4-BE49-F238E27FC236}">
                <a16:creationId xmlns:a16="http://schemas.microsoft.com/office/drawing/2014/main" id="{54692D35-95D6-4C2E-877B-D455F0DB017A}"/>
              </a:ext>
            </a:extLst>
          </p:cNvPr>
          <p:cNvSpPr txBox="1"/>
          <p:nvPr/>
        </p:nvSpPr>
        <p:spPr bwMode="gray">
          <a:xfrm>
            <a:off x="8847770" y="4929122"/>
            <a:ext cx="274681"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SW</a:t>
            </a:r>
          </a:p>
        </p:txBody>
      </p:sp>
      <p:sp>
        <p:nvSpPr>
          <p:cNvPr id="57" name="Freeform: Shape 56">
            <a:extLst>
              <a:ext uri="{FF2B5EF4-FFF2-40B4-BE49-F238E27FC236}">
                <a16:creationId xmlns:a16="http://schemas.microsoft.com/office/drawing/2014/main" id="{F1C8FB23-06FB-48A0-A7C4-66E434C3B492}"/>
              </a:ext>
            </a:extLst>
          </p:cNvPr>
          <p:cNvSpPr/>
          <p:nvPr/>
        </p:nvSpPr>
        <p:spPr bwMode="gray">
          <a:xfrm>
            <a:off x="1981724" y="3568104"/>
            <a:ext cx="2480082" cy="2112718"/>
          </a:xfrm>
          <a:custGeom>
            <a:avLst/>
            <a:gdLst>
              <a:gd name="connsiteX0" fmla="*/ 2324100 w 2324100"/>
              <a:gd name="connsiteY0" fmla="*/ 1828800 h 1828800"/>
              <a:gd name="connsiteX1" fmla="*/ 990600 w 2324100"/>
              <a:gd name="connsiteY1" fmla="*/ 1009650 h 1828800"/>
              <a:gd name="connsiteX2" fmla="*/ 0 w 2324100"/>
              <a:gd name="connsiteY2" fmla="*/ 0 h 1828800"/>
            </a:gdLst>
            <a:ahLst/>
            <a:cxnLst>
              <a:cxn ang="0">
                <a:pos x="connsiteX0" y="connsiteY0"/>
              </a:cxn>
              <a:cxn ang="0">
                <a:pos x="connsiteX1" y="connsiteY1"/>
              </a:cxn>
              <a:cxn ang="0">
                <a:pos x="connsiteX2" y="connsiteY2"/>
              </a:cxn>
            </a:cxnLst>
            <a:rect l="l" t="t" r="r" b="b"/>
            <a:pathLst>
              <a:path w="2324100" h="1828800">
                <a:moveTo>
                  <a:pt x="2324100" y="1828800"/>
                </a:moveTo>
                <a:cubicBezTo>
                  <a:pt x="1851025" y="1571625"/>
                  <a:pt x="1377950" y="1314450"/>
                  <a:pt x="990600" y="1009650"/>
                </a:cubicBezTo>
                <a:cubicBezTo>
                  <a:pt x="603250" y="704850"/>
                  <a:pt x="301625" y="352425"/>
                  <a:pt x="0"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400" dirty="0">
              <a:latin typeface="Huawei Sans" panose="020C0503030203020204" pitchFamily="34" charset="0"/>
            </a:endParaRPr>
          </a:p>
        </p:txBody>
      </p:sp>
    </p:spTree>
    <p:extLst>
      <p:ext uri="{BB962C8B-B14F-4D97-AF65-F5344CB8AC3E}">
        <p14:creationId xmlns:p14="http://schemas.microsoft.com/office/powerpoint/2010/main" val="3413753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F69F-5631-4A35-A8A8-455B22C14B02}"/>
              </a:ext>
            </a:extLst>
          </p:cNvPr>
          <p:cNvSpPr>
            <a:spLocks noGrp="1"/>
          </p:cNvSpPr>
          <p:nvPr>
            <p:ph type="title"/>
          </p:nvPr>
        </p:nvSpPr>
        <p:spPr bwMode="gray"/>
        <p:txBody>
          <a:bodyPr/>
          <a:lstStyle/>
          <a:p>
            <a:pPr fontAlgn="ctr"/>
            <a:r>
              <a:rPr lang="en-US" dirty="0">
                <a:latin typeface="Huawei Sans" panose="020C0503030203020204" pitchFamily="34" charset="0"/>
              </a:rPr>
              <a:t>VRRP Establishing a Dual-Device Interconnection Channel</a:t>
            </a:r>
          </a:p>
        </p:txBody>
      </p:sp>
      <p:sp>
        <p:nvSpPr>
          <p:cNvPr id="3" name="Text Placeholder 2">
            <a:extLst>
              <a:ext uri="{FF2B5EF4-FFF2-40B4-BE49-F238E27FC236}">
                <a16:creationId xmlns:a16="http://schemas.microsoft.com/office/drawing/2014/main" id="{5E8E40F2-2F7A-4629-B991-0A75ABCD69F6}"/>
              </a:ext>
            </a:extLst>
          </p:cNvPr>
          <p:cNvSpPr>
            <a:spLocks noGrp="1"/>
          </p:cNvSpPr>
          <p:nvPr>
            <p:ph type="body" sz="quarter" idx="10"/>
          </p:nvPr>
        </p:nvSpPr>
        <p:spPr bwMode="gray"/>
        <p:txBody>
          <a:bodyPr/>
          <a:lstStyle/>
          <a:p>
            <a:pPr algn="l"/>
            <a:r>
              <a:rPr lang="en-US" sz="1400" dirty="0">
                <a:latin typeface="Huawei Sans" panose="020C0503030203020204" pitchFamily="34" charset="0"/>
              </a:rPr>
              <a:t>On a live network, an additional link is deployed between the master and backup devices in a VRRP group to provide the following functions:</a:t>
            </a:r>
            <a:endParaRPr lang="en-US" altLang="zh-CN" sz="1400" dirty="0">
              <a:latin typeface="Huawei Sans" panose="020C0503030203020204" pitchFamily="34" charset="0"/>
            </a:endParaRPr>
          </a:p>
          <a:p>
            <a:pPr marL="608400" lvl="1" indent="-284400"/>
            <a:r>
              <a:rPr lang="en-US" sz="1200" dirty="0">
                <a:latin typeface="Huawei Sans" panose="020C0503030203020204" pitchFamily="34" charset="0"/>
              </a:rPr>
              <a:t>Functions as the heartbeat line between the master and backup devices to help the backup device detect the status of the master device.</a:t>
            </a:r>
            <a:endParaRPr lang="en-US" altLang="zh-CN" sz="1200" dirty="0">
              <a:latin typeface="Huawei Sans" panose="020C0503030203020204" pitchFamily="34" charset="0"/>
            </a:endParaRPr>
          </a:p>
          <a:p>
            <a:pPr marL="608400" lvl="1" indent="-284400"/>
            <a:r>
              <a:rPr lang="en-US" sz="1200" dirty="0">
                <a:latin typeface="Huawei Sans" panose="020C0503030203020204" pitchFamily="34" charset="0"/>
              </a:rPr>
              <a:t>Forwards traffic if the uplink or downlink fails.</a:t>
            </a:r>
            <a:endParaRPr lang="en-US" altLang="zh-CN" sz="1200" dirty="0">
              <a:latin typeface="Huawei Sans" panose="020C0503030203020204" pitchFamily="34" charset="0"/>
            </a:endParaRPr>
          </a:p>
        </p:txBody>
      </p:sp>
      <p:sp>
        <p:nvSpPr>
          <p:cNvPr id="7" name="Freeform 159">
            <a:extLst>
              <a:ext uri="{FF2B5EF4-FFF2-40B4-BE49-F238E27FC236}">
                <a16:creationId xmlns:a16="http://schemas.microsoft.com/office/drawing/2014/main" id="{75BE48C1-F6C8-4941-BD09-0854F21E6A3C}"/>
              </a:ext>
            </a:extLst>
          </p:cNvPr>
          <p:cNvSpPr/>
          <p:nvPr/>
        </p:nvSpPr>
        <p:spPr bwMode="gray">
          <a:xfrm flipH="1">
            <a:off x="8390988" y="308581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144000" rIns="36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8" name="Picture 12" descr="E:\2016.01\1.12 扁平化图标\蓝色\AR-蓝色最新-40.png">
            <a:extLst>
              <a:ext uri="{FF2B5EF4-FFF2-40B4-BE49-F238E27FC236}">
                <a16:creationId xmlns:a16="http://schemas.microsoft.com/office/drawing/2014/main" id="{9BF9DF1F-2194-4DA9-8125-2E5E62D9CE6B}"/>
              </a:ext>
            </a:extLst>
          </p:cNvPr>
          <p:cNvPicPr>
            <a:picLocks noChangeAspect="1" noChangeArrowheads="1"/>
          </p:cNvPicPr>
          <p:nvPr/>
        </p:nvPicPr>
        <p:blipFill>
          <a:blip r:embed="rId3" cstate="print"/>
          <a:srcRect/>
          <a:stretch>
            <a:fillRect/>
          </a:stretch>
        </p:blipFill>
        <p:spPr bwMode="gray">
          <a:xfrm>
            <a:off x="7371496" y="3992800"/>
            <a:ext cx="440049" cy="360040"/>
          </a:xfrm>
          <a:prstGeom prst="rect">
            <a:avLst/>
          </a:prstGeom>
          <a:noFill/>
        </p:spPr>
      </p:pic>
      <p:pic>
        <p:nvPicPr>
          <p:cNvPr id="9" name="Picture 12" descr="E:\2016.01\1.12 扁平化图标\蓝色\AR-蓝色最新-40.png">
            <a:extLst>
              <a:ext uri="{FF2B5EF4-FFF2-40B4-BE49-F238E27FC236}">
                <a16:creationId xmlns:a16="http://schemas.microsoft.com/office/drawing/2014/main" id="{4E3F6830-DF00-4A18-9545-36B5D2819DDE}"/>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9874105" y="3992800"/>
            <a:ext cx="440049" cy="360040"/>
          </a:xfrm>
          <a:prstGeom prst="rect">
            <a:avLst/>
          </a:prstGeom>
          <a:noFill/>
        </p:spPr>
      </p:pic>
      <p:pic>
        <p:nvPicPr>
          <p:cNvPr id="10" name="图片 104">
            <a:extLst>
              <a:ext uri="{FF2B5EF4-FFF2-40B4-BE49-F238E27FC236}">
                <a16:creationId xmlns:a16="http://schemas.microsoft.com/office/drawing/2014/main" id="{7D1A3605-A327-40AE-8A24-A80DCDBB2E49}"/>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8625704" y="4849832"/>
            <a:ext cx="440049" cy="360840"/>
          </a:xfrm>
          <a:prstGeom prst="rect">
            <a:avLst/>
          </a:prstGeom>
        </p:spPr>
      </p:pic>
      <p:cxnSp>
        <p:nvCxnSpPr>
          <p:cNvPr id="11" name="Straight Connector 10">
            <a:extLst>
              <a:ext uri="{FF2B5EF4-FFF2-40B4-BE49-F238E27FC236}">
                <a16:creationId xmlns:a16="http://schemas.microsoft.com/office/drawing/2014/main" id="{A335DBEB-DE0B-4391-8F5C-5C6B53D2795A}"/>
              </a:ext>
            </a:extLst>
          </p:cNvPr>
          <p:cNvCxnSpPr>
            <a:cxnSpLocks/>
            <a:stCxn id="8" idx="2"/>
            <a:endCxn id="10" idx="0"/>
          </p:cNvCxnSpPr>
          <p:nvPr/>
        </p:nvCxnSpPr>
        <p:spPr bwMode="gray">
          <a:xfrm>
            <a:off x="7591521" y="4352840"/>
            <a:ext cx="1254208" cy="49699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6E95C9-F017-4101-B76F-FC96436731A0}"/>
              </a:ext>
            </a:extLst>
          </p:cNvPr>
          <p:cNvCxnSpPr>
            <a:cxnSpLocks/>
            <a:stCxn id="8" idx="0"/>
            <a:endCxn id="7" idx="20"/>
          </p:cNvCxnSpPr>
          <p:nvPr/>
        </p:nvCxnSpPr>
        <p:spPr bwMode="gray">
          <a:xfrm flipV="1">
            <a:off x="7591521" y="3558337"/>
            <a:ext cx="911937" cy="43446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3CDA95-6BA3-4065-8DC8-26B370D9FAEB}"/>
              </a:ext>
            </a:extLst>
          </p:cNvPr>
          <p:cNvCxnSpPr>
            <a:cxnSpLocks/>
            <a:stCxn id="9" idx="0"/>
            <a:endCxn id="7" idx="14"/>
          </p:cNvCxnSpPr>
          <p:nvPr/>
        </p:nvCxnSpPr>
        <p:spPr bwMode="gray">
          <a:xfrm flipH="1" flipV="1">
            <a:off x="9151032" y="3561224"/>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C944CC-D2B9-49F9-8D0C-6C4A0EE8BA01}"/>
              </a:ext>
            </a:extLst>
          </p:cNvPr>
          <p:cNvCxnSpPr>
            <a:cxnSpLocks/>
            <a:stCxn id="15" idx="0"/>
            <a:endCxn id="10" idx="2"/>
          </p:cNvCxnSpPr>
          <p:nvPr/>
        </p:nvCxnSpPr>
        <p:spPr bwMode="gray">
          <a:xfrm flipV="1">
            <a:off x="7584029" y="5210672"/>
            <a:ext cx="1261700" cy="4001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15" name="图片 70" descr="PC.png">
            <a:extLst>
              <a:ext uri="{FF2B5EF4-FFF2-40B4-BE49-F238E27FC236}">
                <a16:creationId xmlns:a16="http://schemas.microsoft.com/office/drawing/2014/main" id="{7A93B784-6A00-4DE1-9C5D-E1ED9E082D5A}"/>
              </a:ext>
            </a:extLst>
          </p:cNvPr>
          <p:cNvPicPr>
            <a:picLocks noChangeAspect="1"/>
          </p:cNvPicPr>
          <p:nvPr/>
        </p:nvPicPr>
        <p:blipFill>
          <a:blip r:embed="rId7" cstate="print"/>
          <a:stretch>
            <a:fillRect/>
          </a:stretch>
        </p:blipFill>
        <p:spPr bwMode="gray">
          <a:xfrm>
            <a:off x="7349627" y="5610811"/>
            <a:ext cx="468803" cy="360040"/>
          </a:xfrm>
          <a:prstGeom prst="rect">
            <a:avLst/>
          </a:prstGeom>
        </p:spPr>
      </p:pic>
      <p:pic>
        <p:nvPicPr>
          <p:cNvPr id="16" name="图片 70" descr="PC.png">
            <a:extLst>
              <a:ext uri="{FF2B5EF4-FFF2-40B4-BE49-F238E27FC236}">
                <a16:creationId xmlns:a16="http://schemas.microsoft.com/office/drawing/2014/main" id="{924746C0-9BED-4AD8-8F8E-BD15F21262E5}"/>
              </a:ext>
            </a:extLst>
          </p:cNvPr>
          <p:cNvPicPr>
            <a:picLocks noChangeAspect="1"/>
          </p:cNvPicPr>
          <p:nvPr/>
        </p:nvPicPr>
        <p:blipFill>
          <a:blip r:embed="rId7" cstate="print"/>
          <a:stretch>
            <a:fillRect/>
          </a:stretch>
        </p:blipFill>
        <p:spPr bwMode="gray">
          <a:xfrm>
            <a:off x="9869156" y="5610811"/>
            <a:ext cx="468803" cy="360040"/>
          </a:xfrm>
          <a:prstGeom prst="rect">
            <a:avLst/>
          </a:prstGeom>
        </p:spPr>
      </p:pic>
      <p:cxnSp>
        <p:nvCxnSpPr>
          <p:cNvPr id="17" name="Straight Connector 16">
            <a:extLst>
              <a:ext uri="{FF2B5EF4-FFF2-40B4-BE49-F238E27FC236}">
                <a16:creationId xmlns:a16="http://schemas.microsoft.com/office/drawing/2014/main" id="{9EF068B1-1EE8-4EA9-B95F-B6DB363C378D}"/>
              </a:ext>
            </a:extLst>
          </p:cNvPr>
          <p:cNvCxnSpPr>
            <a:cxnSpLocks/>
            <a:stCxn id="16" idx="0"/>
            <a:endCxn id="10" idx="2"/>
          </p:cNvCxnSpPr>
          <p:nvPr/>
        </p:nvCxnSpPr>
        <p:spPr bwMode="gray">
          <a:xfrm flipH="1" flipV="1">
            <a:off x="8845729" y="5210672"/>
            <a:ext cx="1257829" cy="4001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F4B41F-9586-4F7B-9A04-0010849FF623}"/>
              </a:ext>
            </a:extLst>
          </p:cNvPr>
          <p:cNvSpPr txBox="1"/>
          <p:nvPr/>
        </p:nvSpPr>
        <p:spPr bwMode="gray">
          <a:xfrm>
            <a:off x="7445287" y="5930359"/>
            <a:ext cx="306742"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19" name="TextBox 18">
            <a:extLst>
              <a:ext uri="{FF2B5EF4-FFF2-40B4-BE49-F238E27FC236}">
                <a16:creationId xmlns:a16="http://schemas.microsoft.com/office/drawing/2014/main" id="{97CF7C67-02C4-4AAA-8B4B-987B7A49E666}"/>
              </a:ext>
            </a:extLst>
          </p:cNvPr>
          <p:cNvSpPr txBox="1"/>
          <p:nvPr/>
        </p:nvSpPr>
        <p:spPr bwMode="gray">
          <a:xfrm>
            <a:off x="9971822" y="5930359"/>
            <a:ext cx="306742"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20" name="Arc 19">
            <a:extLst>
              <a:ext uri="{FF2B5EF4-FFF2-40B4-BE49-F238E27FC236}">
                <a16:creationId xmlns:a16="http://schemas.microsoft.com/office/drawing/2014/main" id="{DA542CBE-6669-4497-BF49-8EF2971F13C1}"/>
              </a:ext>
            </a:extLst>
          </p:cNvPr>
          <p:cNvSpPr/>
          <p:nvPr/>
        </p:nvSpPr>
        <p:spPr bwMode="gray">
          <a:xfrm>
            <a:off x="7546463" y="3683923"/>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pPr algn="ctr" fontAlgn="ctr"/>
            <a:endParaRPr lang="en-US" sz="1400" dirty="0">
              <a:latin typeface="Huawei Sans" panose="020C0503030203020204" pitchFamily="34" charset="0"/>
            </a:endParaRPr>
          </a:p>
        </p:txBody>
      </p:sp>
      <p:sp>
        <p:nvSpPr>
          <p:cNvPr id="21" name="TextBox 20">
            <a:extLst>
              <a:ext uri="{FF2B5EF4-FFF2-40B4-BE49-F238E27FC236}">
                <a16:creationId xmlns:a16="http://schemas.microsoft.com/office/drawing/2014/main" id="{247AC1F4-807A-4342-9F77-D55411D2E1E9}"/>
              </a:ext>
            </a:extLst>
          </p:cNvPr>
          <p:cNvSpPr txBox="1"/>
          <p:nvPr/>
        </p:nvSpPr>
        <p:spPr bwMode="gray">
          <a:xfrm>
            <a:off x="8560036" y="4386675"/>
            <a:ext cx="398113" cy="253916"/>
          </a:xfrm>
          <a:prstGeom prst="rect">
            <a:avLst/>
          </a:prstGeom>
          <a:solidFill>
            <a:schemeClr val="bg1"/>
          </a:solidFill>
        </p:spPr>
        <p:txBody>
          <a:bodyPr wrap="none" lIns="36000" rIns="36000" rtlCol="0">
            <a:spAutoFit/>
          </a:bodyPr>
          <a:lstStyle/>
          <a:p>
            <a:pPr fontAlgn="ctr"/>
            <a:r>
              <a:rPr lang="en-US" sz="1050" dirty="0">
                <a:latin typeface="Huawei Sans" panose="020C0503030203020204" pitchFamily="34" charset="0"/>
              </a:rPr>
              <a:t>VRRP</a:t>
            </a:r>
          </a:p>
        </p:txBody>
      </p:sp>
      <p:cxnSp>
        <p:nvCxnSpPr>
          <p:cNvPr id="22" name="Straight Connector 21">
            <a:extLst>
              <a:ext uri="{FF2B5EF4-FFF2-40B4-BE49-F238E27FC236}">
                <a16:creationId xmlns:a16="http://schemas.microsoft.com/office/drawing/2014/main" id="{3A66B866-AD7B-457E-BE4F-9EED2FD2B66D}"/>
              </a:ext>
            </a:extLst>
          </p:cNvPr>
          <p:cNvCxnSpPr>
            <a:cxnSpLocks/>
            <a:stCxn id="9" idx="2"/>
            <a:endCxn id="10" idx="0"/>
          </p:cNvCxnSpPr>
          <p:nvPr/>
        </p:nvCxnSpPr>
        <p:spPr bwMode="gray">
          <a:xfrm flipH="1">
            <a:off x="8845729" y="4352840"/>
            <a:ext cx="1248401" cy="49699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290FC6-EC4C-4896-9F1D-A67A550A948A}"/>
              </a:ext>
            </a:extLst>
          </p:cNvPr>
          <p:cNvSpPr txBox="1"/>
          <p:nvPr/>
        </p:nvSpPr>
        <p:spPr bwMode="gray">
          <a:xfrm>
            <a:off x="6932065" y="3720108"/>
            <a:ext cx="524750"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Master</a:t>
            </a:r>
          </a:p>
        </p:txBody>
      </p:sp>
      <p:sp>
        <p:nvSpPr>
          <p:cNvPr id="24" name="TextBox 23">
            <a:extLst>
              <a:ext uri="{FF2B5EF4-FFF2-40B4-BE49-F238E27FC236}">
                <a16:creationId xmlns:a16="http://schemas.microsoft.com/office/drawing/2014/main" id="{0F166DA8-D472-42D9-AABA-58AE5E7CEAC1}"/>
              </a:ext>
            </a:extLst>
          </p:cNvPr>
          <p:cNvSpPr txBox="1"/>
          <p:nvPr/>
        </p:nvSpPr>
        <p:spPr bwMode="gray">
          <a:xfrm>
            <a:off x="10229306" y="3720108"/>
            <a:ext cx="542382"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Backup</a:t>
            </a:r>
          </a:p>
        </p:txBody>
      </p:sp>
      <p:grpSp>
        <p:nvGrpSpPr>
          <p:cNvPr id="25" name="组合 28">
            <a:extLst>
              <a:ext uri="{FF2B5EF4-FFF2-40B4-BE49-F238E27FC236}">
                <a16:creationId xmlns:a16="http://schemas.microsoft.com/office/drawing/2014/main" id="{C04DAE1A-1217-499C-A290-ED0CBCF611DA}"/>
              </a:ext>
            </a:extLst>
          </p:cNvPr>
          <p:cNvGrpSpPr>
            <a:grpSpLocks noChangeAspect="1"/>
          </p:cNvGrpSpPr>
          <p:nvPr/>
        </p:nvGrpSpPr>
        <p:grpSpPr bwMode="gray">
          <a:xfrm>
            <a:off x="7491927" y="3888146"/>
            <a:ext cx="188347" cy="188347"/>
            <a:chOff x="5076056" y="3356992"/>
            <a:chExt cx="436268" cy="436268"/>
          </a:xfrm>
        </p:grpSpPr>
        <p:sp>
          <p:nvSpPr>
            <p:cNvPr id="26" name="椭圆 27">
              <a:extLst>
                <a:ext uri="{FF2B5EF4-FFF2-40B4-BE49-F238E27FC236}">
                  <a16:creationId xmlns:a16="http://schemas.microsoft.com/office/drawing/2014/main" id="{341D7BF0-1C0B-42ED-952B-2FB4DDB0E43C}"/>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禁止符 23">
              <a:extLst>
                <a:ext uri="{FF2B5EF4-FFF2-40B4-BE49-F238E27FC236}">
                  <a16:creationId xmlns:a16="http://schemas.microsoft.com/office/drawing/2014/main" id="{247AD915-047E-4384-B295-3755BBD2E10D}"/>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8" name="Straight Connector 27">
            <a:extLst>
              <a:ext uri="{FF2B5EF4-FFF2-40B4-BE49-F238E27FC236}">
                <a16:creationId xmlns:a16="http://schemas.microsoft.com/office/drawing/2014/main" id="{C478A8F0-CC5A-4542-99A0-E2B5F80783AF}"/>
              </a:ext>
            </a:extLst>
          </p:cNvPr>
          <p:cNvCxnSpPr>
            <a:cxnSpLocks/>
            <a:stCxn id="8" idx="3"/>
            <a:endCxn id="9" idx="1"/>
          </p:cNvCxnSpPr>
          <p:nvPr/>
        </p:nvCxnSpPr>
        <p:spPr bwMode="gray">
          <a:xfrm>
            <a:off x="7811545" y="4172820"/>
            <a:ext cx="206256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Rectangular Callout 72">
            <a:extLst>
              <a:ext uri="{FF2B5EF4-FFF2-40B4-BE49-F238E27FC236}">
                <a16:creationId xmlns:a16="http://schemas.microsoft.com/office/drawing/2014/main" id="{FD09BB93-3C63-4366-A948-E693C07F5390}"/>
              </a:ext>
            </a:extLst>
          </p:cNvPr>
          <p:cNvSpPr/>
          <p:nvPr/>
        </p:nvSpPr>
        <p:spPr bwMode="gray">
          <a:xfrm>
            <a:off x="8055637" y="3651797"/>
            <a:ext cx="1566944" cy="331757"/>
          </a:xfrm>
          <a:prstGeom prst="wedgeRectCallout">
            <a:avLst>
              <a:gd name="adj1" fmla="val -21261"/>
              <a:gd name="adj2" fmla="val 8202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b="1" dirty="0">
                <a:solidFill>
                  <a:srgbClr val="C7000B"/>
                </a:solidFill>
                <a:latin typeface="Huawei Sans" panose="020C0503030203020204" pitchFamily="34" charset="0"/>
              </a:rPr>
              <a:t>Layer 3 </a:t>
            </a:r>
            <a:r>
              <a:rPr lang="en-US" sz="1050" dirty="0">
                <a:solidFill>
                  <a:schemeClr val="bg1">
                    <a:lumMod val="50000"/>
                  </a:schemeClr>
                </a:solidFill>
                <a:latin typeface="Huawei Sans" panose="020C0503030203020204" pitchFamily="34" charset="0"/>
              </a:rPr>
              <a:t>interconnection channel</a:t>
            </a:r>
          </a:p>
        </p:txBody>
      </p:sp>
      <p:sp>
        <p:nvSpPr>
          <p:cNvPr id="32" name="TextBox 31">
            <a:extLst>
              <a:ext uri="{FF2B5EF4-FFF2-40B4-BE49-F238E27FC236}">
                <a16:creationId xmlns:a16="http://schemas.microsoft.com/office/drawing/2014/main" id="{9D8C5885-4C14-4EB3-B76C-52923965F41D}"/>
              </a:ext>
            </a:extLst>
          </p:cNvPr>
          <p:cNvSpPr txBox="1"/>
          <p:nvPr/>
        </p:nvSpPr>
        <p:spPr bwMode="gray">
          <a:xfrm>
            <a:off x="8713449" y="5210671"/>
            <a:ext cx="274681"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SW</a:t>
            </a:r>
          </a:p>
        </p:txBody>
      </p:sp>
      <p:sp>
        <p:nvSpPr>
          <p:cNvPr id="33" name="Rectangular Callout 72">
            <a:extLst>
              <a:ext uri="{FF2B5EF4-FFF2-40B4-BE49-F238E27FC236}">
                <a16:creationId xmlns:a16="http://schemas.microsoft.com/office/drawing/2014/main" id="{A4FB9280-D042-45B2-AC07-9DF5FBF35769}"/>
              </a:ext>
            </a:extLst>
          </p:cNvPr>
          <p:cNvSpPr/>
          <p:nvPr/>
        </p:nvSpPr>
        <p:spPr bwMode="gray">
          <a:xfrm>
            <a:off x="6654105" y="3359173"/>
            <a:ext cx="1149902" cy="316959"/>
          </a:xfrm>
          <a:prstGeom prst="wedgeRectCallout">
            <a:avLst>
              <a:gd name="adj1" fmla="val 25954"/>
              <a:gd name="adj2" fmla="val 91040"/>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uplink fails.</a:t>
            </a:r>
          </a:p>
        </p:txBody>
      </p:sp>
      <p:sp>
        <p:nvSpPr>
          <p:cNvPr id="34" name="Freeform: Shape 33">
            <a:extLst>
              <a:ext uri="{FF2B5EF4-FFF2-40B4-BE49-F238E27FC236}">
                <a16:creationId xmlns:a16="http://schemas.microsoft.com/office/drawing/2014/main" id="{6C78BD43-AD61-4274-9B9B-0014F8E65D5A}"/>
              </a:ext>
            </a:extLst>
          </p:cNvPr>
          <p:cNvSpPr/>
          <p:nvPr/>
        </p:nvSpPr>
        <p:spPr bwMode="gray">
          <a:xfrm>
            <a:off x="7631642" y="3474613"/>
            <a:ext cx="2550833" cy="2013057"/>
          </a:xfrm>
          <a:custGeom>
            <a:avLst/>
            <a:gdLst>
              <a:gd name="connsiteX0" fmla="*/ 2440589 w 2550833"/>
              <a:gd name="connsiteY0" fmla="*/ 2362200 h 2362200"/>
              <a:gd name="connsiteX1" fmla="*/ 1068989 w 2550833"/>
              <a:gd name="connsiteY1" fmla="*/ 1657350 h 2362200"/>
              <a:gd name="connsiteX2" fmla="*/ 40289 w 2550833"/>
              <a:gd name="connsiteY2" fmla="*/ 866775 h 2362200"/>
              <a:gd name="connsiteX3" fmla="*/ 2488214 w 2550833"/>
              <a:gd name="connsiteY3" fmla="*/ 742950 h 2362200"/>
              <a:gd name="connsiteX4" fmla="*/ 1583339 w 2550833"/>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833" h="2362200">
                <a:moveTo>
                  <a:pt x="2440589" y="2362200"/>
                </a:moveTo>
                <a:cubicBezTo>
                  <a:pt x="1954814" y="2134393"/>
                  <a:pt x="1469039" y="1906587"/>
                  <a:pt x="1068989" y="1657350"/>
                </a:cubicBezTo>
                <a:cubicBezTo>
                  <a:pt x="668939" y="1408113"/>
                  <a:pt x="-196249" y="1019175"/>
                  <a:pt x="40289" y="866775"/>
                </a:cubicBezTo>
                <a:cubicBezTo>
                  <a:pt x="276827" y="714375"/>
                  <a:pt x="2231039" y="887412"/>
                  <a:pt x="2488214" y="742950"/>
                </a:cubicBezTo>
                <a:cubicBezTo>
                  <a:pt x="2745389" y="598488"/>
                  <a:pt x="2164364" y="299244"/>
                  <a:pt x="1583339"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400" dirty="0">
              <a:latin typeface="Huawei Sans" panose="020C0503030203020204" pitchFamily="34" charset="0"/>
            </a:endParaRPr>
          </a:p>
        </p:txBody>
      </p:sp>
      <p:sp>
        <p:nvSpPr>
          <p:cNvPr id="35" name="Rectangular Callout 72">
            <a:extLst>
              <a:ext uri="{FF2B5EF4-FFF2-40B4-BE49-F238E27FC236}">
                <a16:creationId xmlns:a16="http://schemas.microsoft.com/office/drawing/2014/main" id="{02BE8B69-304A-4CD0-A570-FB5C979A5F47}"/>
              </a:ext>
            </a:extLst>
          </p:cNvPr>
          <p:cNvSpPr/>
          <p:nvPr/>
        </p:nvSpPr>
        <p:spPr bwMode="gray">
          <a:xfrm>
            <a:off x="9622581" y="3071574"/>
            <a:ext cx="1626444" cy="515381"/>
          </a:xfrm>
          <a:prstGeom prst="wedgeRectCallout">
            <a:avLst>
              <a:gd name="adj1" fmla="val -29544"/>
              <a:gd name="adj2" fmla="val 8202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Traffic is transmitted through the interconnection channel.</a:t>
            </a:r>
          </a:p>
        </p:txBody>
      </p:sp>
      <p:sp>
        <p:nvSpPr>
          <p:cNvPr id="36" name="Freeform 159">
            <a:extLst>
              <a:ext uri="{FF2B5EF4-FFF2-40B4-BE49-F238E27FC236}">
                <a16:creationId xmlns:a16="http://schemas.microsoft.com/office/drawing/2014/main" id="{CF0FA72E-218A-4055-A478-710E356A0EA0}"/>
              </a:ext>
            </a:extLst>
          </p:cNvPr>
          <p:cNvSpPr/>
          <p:nvPr/>
        </p:nvSpPr>
        <p:spPr bwMode="gray">
          <a:xfrm flipH="1">
            <a:off x="3054478" y="303918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144000" rIns="36000"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37" name="Picture 12" descr="E:\2016.01\1.12 扁平化图标\蓝色\AR-蓝色最新-40.png">
            <a:extLst>
              <a:ext uri="{FF2B5EF4-FFF2-40B4-BE49-F238E27FC236}">
                <a16:creationId xmlns:a16="http://schemas.microsoft.com/office/drawing/2014/main" id="{9756085F-2F21-45B1-8120-081D62A3CCF0}"/>
              </a:ext>
            </a:extLst>
          </p:cNvPr>
          <p:cNvPicPr>
            <a:picLocks noChangeAspect="1" noChangeArrowheads="1"/>
          </p:cNvPicPr>
          <p:nvPr/>
        </p:nvPicPr>
        <p:blipFill>
          <a:blip r:embed="rId3" cstate="print"/>
          <a:srcRect/>
          <a:stretch>
            <a:fillRect/>
          </a:stretch>
        </p:blipFill>
        <p:spPr bwMode="gray">
          <a:xfrm>
            <a:off x="2034986" y="3946171"/>
            <a:ext cx="440049" cy="360040"/>
          </a:xfrm>
          <a:prstGeom prst="rect">
            <a:avLst/>
          </a:prstGeom>
          <a:noFill/>
        </p:spPr>
      </p:pic>
      <p:pic>
        <p:nvPicPr>
          <p:cNvPr id="38" name="Picture 12" descr="E:\2016.01\1.12 扁平化图标\蓝色\AR-蓝色最新-40.png">
            <a:extLst>
              <a:ext uri="{FF2B5EF4-FFF2-40B4-BE49-F238E27FC236}">
                <a16:creationId xmlns:a16="http://schemas.microsoft.com/office/drawing/2014/main" id="{C69B2CA8-19C4-46BA-9FFC-49AE02BE0172}"/>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Lst>
          </a:blip>
          <a:srcRect/>
          <a:stretch>
            <a:fillRect/>
          </a:stretch>
        </p:blipFill>
        <p:spPr bwMode="gray">
          <a:xfrm>
            <a:off x="4537595" y="3946171"/>
            <a:ext cx="440049" cy="360040"/>
          </a:xfrm>
          <a:prstGeom prst="rect">
            <a:avLst/>
          </a:prstGeom>
          <a:noFill/>
        </p:spPr>
      </p:pic>
      <p:pic>
        <p:nvPicPr>
          <p:cNvPr id="39" name="图片 104">
            <a:extLst>
              <a:ext uri="{FF2B5EF4-FFF2-40B4-BE49-F238E27FC236}">
                <a16:creationId xmlns:a16="http://schemas.microsoft.com/office/drawing/2014/main" id="{A2C9DB2E-B5E3-4058-93A1-0ADBC9C74C95}"/>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3289194" y="4728382"/>
            <a:ext cx="440049" cy="360840"/>
          </a:xfrm>
          <a:prstGeom prst="rect">
            <a:avLst/>
          </a:prstGeom>
        </p:spPr>
      </p:pic>
      <p:cxnSp>
        <p:nvCxnSpPr>
          <p:cNvPr id="40" name="Straight Connector 39">
            <a:extLst>
              <a:ext uri="{FF2B5EF4-FFF2-40B4-BE49-F238E27FC236}">
                <a16:creationId xmlns:a16="http://schemas.microsoft.com/office/drawing/2014/main" id="{11DE644A-1019-491E-8F06-E2ADF67F3098}"/>
              </a:ext>
            </a:extLst>
          </p:cNvPr>
          <p:cNvCxnSpPr>
            <a:cxnSpLocks/>
            <a:stCxn id="37" idx="0"/>
            <a:endCxn id="36" idx="20"/>
          </p:cNvCxnSpPr>
          <p:nvPr/>
        </p:nvCxnSpPr>
        <p:spPr bwMode="gray">
          <a:xfrm flipV="1">
            <a:off x="2255011" y="3511708"/>
            <a:ext cx="911937" cy="4344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CD7A5B7-3C2D-4BE6-B7AF-3E35DC75567B}"/>
              </a:ext>
            </a:extLst>
          </p:cNvPr>
          <p:cNvCxnSpPr>
            <a:cxnSpLocks/>
            <a:stCxn id="39" idx="0"/>
            <a:endCxn id="37" idx="2"/>
          </p:cNvCxnSpPr>
          <p:nvPr/>
        </p:nvCxnSpPr>
        <p:spPr bwMode="gray">
          <a:xfrm flipH="1" flipV="1">
            <a:off x="2255011" y="4306211"/>
            <a:ext cx="1254208" cy="422171"/>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2A7D48-49FF-4E20-8235-A9209245E87A}"/>
              </a:ext>
            </a:extLst>
          </p:cNvPr>
          <p:cNvCxnSpPr>
            <a:cxnSpLocks/>
            <a:stCxn id="38" idx="0"/>
            <a:endCxn id="36" idx="14"/>
          </p:cNvCxnSpPr>
          <p:nvPr/>
        </p:nvCxnSpPr>
        <p:spPr bwMode="gray">
          <a:xfrm flipH="1" flipV="1">
            <a:off x="3814522" y="3514595"/>
            <a:ext cx="943098"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922245F-20CA-4A10-B315-A7F59C3FB7BC}"/>
              </a:ext>
            </a:extLst>
          </p:cNvPr>
          <p:cNvCxnSpPr>
            <a:cxnSpLocks/>
            <a:stCxn id="44" idx="0"/>
            <a:endCxn id="39" idx="2"/>
          </p:cNvCxnSpPr>
          <p:nvPr/>
        </p:nvCxnSpPr>
        <p:spPr bwMode="gray">
          <a:xfrm flipV="1">
            <a:off x="2247519" y="5089222"/>
            <a:ext cx="1261700" cy="4361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44" name="图片 70" descr="PC.png">
            <a:extLst>
              <a:ext uri="{FF2B5EF4-FFF2-40B4-BE49-F238E27FC236}">
                <a16:creationId xmlns:a16="http://schemas.microsoft.com/office/drawing/2014/main" id="{E522870B-6474-44D4-8FE7-BC947C8D0071}"/>
              </a:ext>
            </a:extLst>
          </p:cNvPr>
          <p:cNvPicPr>
            <a:picLocks noChangeAspect="1"/>
          </p:cNvPicPr>
          <p:nvPr/>
        </p:nvPicPr>
        <p:blipFill>
          <a:blip r:embed="rId7" cstate="print"/>
          <a:stretch>
            <a:fillRect/>
          </a:stretch>
        </p:blipFill>
        <p:spPr bwMode="gray">
          <a:xfrm>
            <a:off x="2013117" y="5525365"/>
            <a:ext cx="468803" cy="360040"/>
          </a:xfrm>
          <a:prstGeom prst="rect">
            <a:avLst/>
          </a:prstGeom>
        </p:spPr>
      </p:pic>
      <p:pic>
        <p:nvPicPr>
          <p:cNvPr id="45" name="图片 70" descr="PC.png">
            <a:extLst>
              <a:ext uri="{FF2B5EF4-FFF2-40B4-BE49-F238E27FC236}">
                <a16:creationId xmlns:a16="http://schemas.microsoft.com/office/drawing/2014/main" id="{6FC507F4-8903-4080-9F07-31ABD06543F3}"/>
              </a:ext>
            </a:extLst>
          </p:cNvPr>
          <p:cNvPicPr>
            <a:picLocks noChangeAspect="1"/>
          </p:cNvPicPr>
          <p:nvPr/>
        </p:nvPicPr>
        <p:blipFill>
          <a:blip r:embed="rId7" cstate="print"/>
          <a:stretch>
            <a:fillRect/>
          </a:stretch>
        </p:blipFill>
        <p:spPr bwMode="gray">
          <a:xfrm>
            <a:off x="4532646" y="5525365"/>
            <a:ext cx="468803" cy="360040"/>
          </a:xfrm>
          <a:prstGeom prst="rect">
            <a:avLst/>
          </a:prstGeom>
        </p:spPr>
      </p:pic>
      <p:cxnSp>
        <p:nvCxnSpPr>
          <p:cNvPr id="46" name="Straight Connector 45">
            <a:extLst>
              <a:ext uri="{FF2B5EF4-FFF2-40B4-BE49-F238E27FC236}">
                <a16:creationId xmlns:a16="http://schemas.microsoft.com/office/drawing/2014/main" id="{A0D80D4B-BF89-4D91-A2B1-979C734D006D}"/>
              </a:ext>
            </a:extLst>
          </p:cNvPr>
          <p:cNvCxnSpPr>
            <a:cxnSpLocks/>
            <a:stCxn id="45" idx="0"/>
            <a:endCxn id="39" idx="2"/>
          </p:cNvCxnSpPr>
          <p:nvPr/>
        </p:nvCxnSpPr>
        <p:spPr bwMode="gray">
          <a:xfrm flipH="1" flipV="1">
            <a:off x="3509219" y="5089222"/>
            <a:ext cx="1257829" cy="4361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7EE99E4-C679-445B-A54A-71E6680C3540}"/>
              </a:ext>
            </a:extLst>
          </p:cNvPr>
          <p:cNvSpPr txBox="1"/>
          <p:nvPr/>
        </p:nvSpPr>
        <p:spPr bwMode="gray">
          <a:xfrm>
            <a:off x="2080202" y="5882734"/>
            <a:ext cx="306742"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PC1</a:t>
            </a:r>
            <a:endParaRPr lang="en-US" sz="1050" dirty="0">
              <a:latin typeface="Huawei Sans" panose="020C0503030203020204" pitchFamily="34" charset="0"/>
              <a:cs typeface="Huawei Sans" panose="020C0503030203020204" pitchFamily="34" charset="0"/>
            </a:endParaRPr>
          </a:p>
        </p:txBody>
      </p:sp>
      <p:sp>
        <p:nvSpPr>
          <p:cNvPr id="48" name="TextBox 47">
            <a:extLst>
              <a:ext uri="{FF2B5EF4-FFF2-40B4-BE49-F238E27FC236}">
                <a16:creationId xmlns:a16="http://schemas.microsoft.com/office/drawing/2014/main" id="{044E3989-C89E-468D-84AA-7B3FF21E6D63}"/>
              </a:ext>
            </a:extLst>
          </p:cNvPr>
          <p:cNvSpPr txBox="1"/>
          <p:nvPr/>
        </p:nvSpPr>
        <p:spPr bwMode="gray">
          <a:xfrm>
            <a:off x="4606737" y="5882734"/>
            <a:ext cx="306742"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PC2</a:t>
            </a:r>
            <a:endParaRPr lang="en-US" sz="1050" dirty="0">
              <a:latin typeface="Huawei Sans" panose="020C0503030203020204" pitchFamily="34" charset="0"/>
              <a:cs typeface="Huawei Sans" panose="020C0503030203020204" pitchFamily="34" charset="0"/>
            </a:endParaRPr>
          </a:p>
        </p:txBody>
      </p:sp>
      <p:sp>
        <p:nvSpPr>
          <p:cNvPr id="49" name="Arc 48">
            <a:extLst>
              <a:ext uri="{FF2B5EF4-FFF2-40B4-BE49-F238E27FC236}">
                <a16:creationId xmlns:a16="http://schemas.microsoft.com/office/drawing/2014/main" id="{9387A681-E1DB-4569-B446-756E4D34EBD2}"/>
              </a:ext>
            </a:extLst>
          </p:cNvPr>
          <p:cNvSpPr/>
          <p:nvPr/>
        </p:nvSpPr>
        <p:spPr bwMode="gray">
          <a:xfrm>
            <a:off x="2209953" y="3637294"/>
            <a:ext cx="2586916" cy="914400"/>
          </a:xfrm>
          <a:prstGeom prst="arc">
            <a:avLst>
              <a:gd name="adj1" fmla="val 1053152"/>
              <a:gd name="adj2" fmla="val 9695520"/>
            </a:avLst>
          </a:prstGeom>
          <a:ln w="28575">
            <a:solidFill>
              <a:srgbClr val="8BC9A0"/>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pPr algn="ctr" fontAlgn="ctr"/>
            <a:endParaRPr lang="en-US" sz="1400" dirty="0">
              <a:latin typeface="Huawei Sans" panose="020C0503030203020204" pitchFamily="34" charset="0"/>
            </a:endParaRPr>
          </a:p>
        </p:txBody>
      </p:sp>
      <p:sp>
        <p:nvSpPr>
          <p:cNvPr id="50" name="TextBox 49">
            <a:extLst>
              <a:ext uri="{FF2B5EF4-FFF2-40B4-BE49-F238E27FC236}">
                <a16:creationId xmlns:a16="http://schemas.microsoft.com/office/drawing/2014/main" id="{0912693C-17A0-4052-8FC0-3F453E455254}"/>
              </a:ext>
            </a:extLst>
          </p:cNvPr>
          <p:cNvSpPr txBox="1"/>
          <p:nvPr/>
        </p:nvSpPr>
        <p:spPr bwMode="gray">
          <a:xfrm>
            <a:off x="3223526" y="4346360"/>
            <a:ext cx="398113" cy="253916"/>
          </a:xfrm>
          <a:prstGeom prst="rect">
            <a:avLst/>
          </a:prstGeom>
          <a:solidFill>
            <a:schemeClr val="bg1"/>
          </a:solidFill>
        </p:spPr>
        <p:txBody>
          <a:bodyPr wrap="none" lIns="36000" rIns="36000" rtlCol="0">
            <a:spAutoFit/>
          </a:bodyPr>
          <a:lstStyle/>
          <a:p>
            <a:pPr fontAlgn="ctr"/>
            <a:r>
              <a:rPr lang="en-US" sz="1050" dirty="0">
                <a:latin typeface="Huawei Sans" panose="020C0503030203020204" pitchFamily="34" charset="0"/>
              </a:rPr>
              <a:t>VRRP</a:t>
            </a:r>
          </a:p>
        </p:txBody>
      </p:sp>
      <p:cxnSp>
        <p:nvCxnSpPr>
          <p:cNvPr id="51" name="Straight Connector 50">
            <a:extLst>
              <a:ext uri="{FF2B5EF4-FFF2-40B4-BE49-F238E27FC236}">
                <a16:creationId xmlns:a16="http://schemas.microsoft.com/office/drawing/2014/main" id="{3CD992A3-68E8-4E71-AEF5-12E401FB2C29}"/>
              </a:ext>
            </a:extLst>
          </p:cNvPr>
          <p:cNvCxnSpPr>
            <a:cxnSpLocks/>
            <a:stCxn id="38" idx="2"/>
            <a:endCxn id="39" idx="0"/>
          </p:cNvCxnSpPr>
          <p:nvPr/>
        </p:nvCxnSpPr>
        <p:spPr bwMode="gray">
          <a:xfrm flipH="1">
            <a:off x="3509219" y="4306211"/>
            <a:ext cx="1248401" cy="422171"/>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E2DDE6-ABE3-4047-96F2-1B23053273DF}"/>
              </a:ext>
            </a:extLst>
          </p:cNvPr>
          <p:cNvSpPr txBox="1"/>
          <p:nvPr/>
        </p:nvSpPr>
        <p:spPr bwMode="gray">
          <a:xfrm>
            <a:off x="1595555" y="3673479"/>
            <a:ext cx="524750"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Master</a:t>
            </a:r>
          </a:p>
        </p:txBody>
      </p:sp>
      <p:sp>
        <p:nvSpPr>
          <p:cNvPr id="53" name="TextBox 52">
            <a:extLst>
              <a:ext uri="{FF2B5EF4-FFF2-40B4-BE49-F238E27FC236}">
                <a16:creationId xmlns:a16="http://schemas.microsoft.com/office/drawing/2014/main" id="{2C735749-07AD-4879-A413-31A25C498C3A}"/>
              </a:ext>
            </a:extLst>
          </p:cNvPr>
          <p:cNvSpPr txBox="1"/>
          <p:nvPr/>
        </p:nvSpPr>
        <p:spPr bwMode="gray">
          <a:xfrm>
            <a:off x="4892796" y="3673479"/>
            <a:ext cx="542382" cy="253916"/>
          </a:xfrm>
          <a:prstGeom prst="rect">
            <a:avLst/>
          </a:prstGeom>
          <a:noFill/>
        </p:spPr>
        <p:txBody>
          <a:bodyPr wrap="none" lIns="36000" rIns="36000" rtlCol="0">
            <a:spAutoFit/>
          </a:bodyPr>
          <a:lstStyle/>
          <a:p>
            <a:pPr algn="ctr" fontAlgn="ctr"/>
            <a:r>
              <a:rPr lang="en-US" sz="1050" b="1" dirty="0">
                <a:solidFill>
                  <a:srgbClr val="C7000B"/>
                </a:solidFill>
                <a:latin typeface="Huawei Sans" panose="020C0503030203020204" pitchFamily="34" charset="0"/>
              </a:rPr>
              <a:t>Backup</a:t>
            </a:r>
          </a:p>
        </p:txBody>
      </p:sp>
      <p:grpSp>
        <p:nvGrpSpPr>
          <p:cNvPr id="54" name="组合 28">
            <a:extLst>
              <a:ext uri="{FF2B5EF4-FFF2-40B4-BE49-F238E27FC236}">
                <a16:creationId xmlns:a16="http://schemas.microsoft.com/office/drawing/2014/main" id="{47709061-1110-402F-9E9E-B25034A7DDD3}"/>
              </a:ext>
            </a:extLst>
          </p:cNvPr>
          <p:cNvGrpSpPr>
            <a:grpSpLocks noChangeAspect="1"/>
          </p:cNvGrpSpPr>
          <p:nvPr/>
        </p:nvGrpSpPr>
        <p:grpSpPr bwMode="gray">
          <a:xfrm>
            <a:off x="2166666" y="4214832"/>
            <a:ext cx="188347" cy="188347"/>
            <a:chOff x="5076056" y="3356992"/>
            <a:chExt cx="436268" cy="436268"/>
          </a:xfrm>
        </p:grpSpPr>
        <p:sp>
          <p:nvSpPr>
            <p:cNvPr id="55" name="椭圆 27">
              <a:extLst>
                <a:ext uri="{FF2B5EF4-FFF2-40B4-BE49-F238E27FC236}">
                  <a16:creationId xmlns:a16="http://schemas.microsoft.com/office/drawing/2014/main" id="{932783F6-AEA3-417B-908C-E511B05A9286}"/>
                </a:ext>
              </a:extLst>
            </p:cNvPr>
            <p:cNvSpPr/>
            <p:nvPr/>
          </p:nvSpPr>
          <p:spPr bwMode="gray">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禁止符 23">
              <a:extLst>
                <a:ext uri="{FF2B5EF4-FFF2-40B4-BE49-F238E27FC236}">
                  <a16:creationId xmlns:a16="http://schemas.microsoft.com/office/drawing/2014/main" id="{F7127834-A0CF-470E-951A-D856B3E03875}"/>
                </a:ext>
              </a:extLst>
            </p:cNvPr>
            <p:cNvSpPr/>
            <p:nvPr/>
          </p:nvSpPr>
          <p:spPr bwMode="gray">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altLang="zh-CN" sz="14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7" name="Straight Connector 56">
            <a:extLst>
              <a:ext uri="{FF2B5EF4-FFF2-40B4-BE49-F238E27FC236}">
                <a16:creationId xmlns:a16="http://schemas.microsoft.com/office/drawing/2014/main" id="{2AD71EB7-252B-44E1-8A04-F4C0CB68AFBA}"/>
              </a:ext>
            </a:extLst>
          </p:cNvPr>
          <p:cNvCxnSpPr>
            <a:cxnSpLocks/>
            <a:stCxn id="37" idx="3"/>
            <a:endCxn id="38" idx="1"/>
          </p:cNvCxnSpPr>
          <p:nvPr/>
        </p:nvCxnSpPr>
        <p:spPr bwMode="gray">
          <a:xfrm>
            <a:off x="2475035" y="4126191"/>
            <a:ext cx="2062560"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58" name="Rectangular Callout 72">
            <a:extLst>
              <a:ext uri="{FF2B5EF4-FFF2-40B4-BE49-F238E27FC236}">
                <a16:creationId xmlns:a16="http://schemas.microsoft.com/office/drawing/2014/main" id="{54054F51-471C-4538-870A-7D089ED9B30C}"/>
              </a:ext>
            </a:extLst>
          </p:cNvPr>
          <p:cNvSpPr/>
          <p:nvPr/>
        </p:nvSpPr>
        <p:spPr bwMode="gray">
          <a:xfrm>
            <a:off x="2759976" y="3600449"/>
            <a:ext cx="1485246" cy="331757"/>
          </a:xfrm>
          <a:prstGeom prst="wedgeRectCallout">
            <a:avLst>
              <a:gd name="adj1" fmla="val -21261"/>
              <a:gd name="adj2" fmla="val 82025"/>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b="1" dirty="0">
                <a:solidFill>
                  <a:srgbClr val="C7000B"/>
                </a:solidFill>
                <a:latin typeface="Huawei Sans" panose="020C0503030203020204" pitchFamily="34" charset="0"/>
              </a:rPr>
              <a:t>Layer</a:t>
            </a:r>
            <a:r>
              <a:rPr lang="en-US" sz="1050" b="1" dirty="0">
                <a:solidFill>
                  <a:srgbClr val="EC7061"/>
                </a:solidFill>
                <a:latin typeface="Huawei Sans" panose="020C0503030203020204" pitchFamily="34" charset="0"/>
              </a:rPr>
              <a:t> </a:t>
            </a:r>
            <a:r>
              <a:rPr lang="en-US" sz="1050" b="1" dirty="0">
                <a:solidFill>
                  <a:srgbClr val="C7000B"/>
                </a:solidFill>
                <a:latin typeface="Huawei Sans" panose="020C0503030203020204" pitchFamily="34" charset="0"/>
              </a:rPr>
              <a:t>2</a:t>
            </a:r>
            <a:r>
              <a:rPr lang="en-US" sz="1050" b="1" dirty="0">
                <a:solidFill>
                  <a:srgbClr val="EC7061"/>
                </a:solidFill>
                <a:latin typeface="Huawei Sans" panose="020C0503030203020204" pitchFamily="34" charset="0"/>
              </a:rPr>
              <a:t> </a:t>
            </a:r>
            <a:r>
              <a:rPr lang="en-US" sz="1050" dirty="0">
                <a:solidFill>
                  <a:schemeClr val="bg1">
                    <a:lumMod val="50000"/>
                  </a:schemeClr>
                </a:solidFill>
                <a:latin typeface="Huawei Sans" panose="020C0503030203020204" pitchFamily="34" charset="0"/>
              </a:rPr>
              <a:t>interconnection channel</a:t>
            </a:r>
          </a:p>
        </p:txBody>
      </p:sp>
      <p:sp>
        <p:nvSpPr>
          <p:cNvPr id="59" name="TextBox 58">
            <a:extLst>
              <a:ext uri="{FF2B5EF4-FFF2-40B4-BE49-F238E27FC236}">
                <a16:creationId xmlns:a16="http://schemas.microsoft.com/office/drawing/2014/main" id="{5E6ECA9A-F9CB-41DF-A2CD-E345C40791A0}"/>
              </a:ext>
            </a:extLst>
          </p:cNvPr>
          <p:cNvSpPr txBox="1"/>
          <p:nvPr/>
        </p:nvSpPr>
        <p:spPr bwMode="gray">
          <a:xfrm>
            <a:off x="3376939" y="5089221"/>
            <a:ext cx="274681" cy="253916"/>
          </a:xfrm>
          <a:prstGeom prst="rect">
            <a:avLst/>
          </a:prstGeom>
          <a:noFill/>
        </p:spPr>
        <p:txBody>
          <a:bodyPr wrap="none" lIns="36000" rIns="36000" rtlCol="0">
            <a:spAutoFit/>
          </a:bodyPr>
          <a:lstStyle/>
          <a:p>
            <a:pPr algn="ctr" fontAlgn="ctr"/>
            <a:r>
              <a:rPr lang="en-US" sz="1050" dirty="0">
                <a:latin typeface="Huawei Sans" panose="020C0503030203020204" pitchFamily="34" charset="0"/>
              </a:rPr>
              <a:t>SW</a:t>
            </a:r>
          </a:p>
        </p:txBody>
      </p:sp>
      <p:sp>
        <p:nvSpPr>
          <p:cNvPr id="60" name="Rectangular Callout 72">
            <a:extLst>
              <a:ext uri="{FF2B5EF4-FFF2-40B4-BE49-F238E27FC236}">
                <a16:creationId xmlns:a16="http://schemas.microsoft.com/office/drawing/2014/main" id="{54FC273C-A9DF-4C3F-B325-8F935461B6F1}"/>
              </a:ext>
            </a:extLst>
          </p:cNvPr>
          <p:cNvSpPr/>
          <p:nvPr/>
        </p:nvSpPr>
        <p:spPr bwMode="gray">
          <a:xfrm>
            <a:off x="1061406" y="4573233"/>
            <a:ext cx="1254304" cy="316959"/>
          </a:xfrm>
          <a:prstGeom prst="wedgeRectCallout">
            <a:avLst>
              <a:gd name="adj1" fmla="val 38379"/>
              <a:gd name="adj2" fmla="val -10429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The downlink fails.</a:t>
            </a:r>
          </a:p>
        </p:txBody>
      </p:sp>
      <p:sp>
        <p:nvSpPr>
          <p:cNvPr id="61" name="Freeform: Shape 60">
            <a:extLst>
              <a:ext uri="{FF2B5EF4-FFF2-40B4-BE49-F238E27FC236}">
                <a16:creationId xmlns:a16="http://schemas.microsoft.com/office/drawing/2014/main" id="{75C94D20-E4DF-42A8-9E82-0D72CA3D0555}"/>
              </a:ext>
            </a:extLst>
          </p:cNvPr>
          <p:cNvSpPr/>
          <p:nvPr/>
        </p:nvSpPr>
        <p:spPr bwMode="gray">
          <a:xfrm flipH="1">
            <a:off x="2191212" y="3403784"/>
            <a:ext cx="2550833" cy="1976833"/>
          </a:xfrm>
          <a:custGeom>
            <a:avLst/>
            <a:gdLst>
              <a:gd name="connsiteX0" fmla="*/ 2440589 w 2550833"/>
              <a:gd name="connsiteY0" fmla="*/ 2362200 h 2362200"/>
              <a:gd name="connsiteX1" fmla="*/ 1068989 w 2550833"/>
              <a:gd name="connsiteY1" fmla="*/ 1657350 h 2362200"/>
              <a:gd name="connsiteX2" fmla="*/ 40289 w 2550833"/>
              <a:gd name="connsiteY2" fmla="*/ 866775 h 2362200"/>
              <a:gd name="connsiteX3" fmla="*/ 2488214 w 2550833"/>
              <a:gd name="connsiteY3" fmla="*/ 742950 h 2362200"/>
              <a:gd name="connsiteX4" fmla="*/ 1583339 w 2550833"/>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833" h="2362200">
                <a:moveTo>
                  <a:pt x="2440589" y="2362200"/>
                </a:moveTo>
                <a:cubicBezTo>
                  <a:pt x="1954814" y="2134393"/>
                  <a:pt x="1469039" y="1906587"/>
                  <a:pt x="1068989" y="1657350"/>
                </a:cubicBezTo>
                <a:cubicBezTo>
                  <a:pt x="668939" y="1408113"/>
                  <a:pt x="-196249" y="1019175"/>
                  <a:pt x="40289" y="866775"/>
                </a:cubicBezTo>
                <a:cubicBezTo>
                  <a:pt x="276827" y="714375"/>
                  <a:pt x="2231039" y="887412"/>
                  <a:pt x="2488214" y="742950"/>
                </a:cubicBezTo>
                <a:cubicBezTo>
                  <a:pt x="2745389" y="598488"/>
                  <a:pt x="2164364" y="299244"/>
                  <a:pt x="1583339"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400" dirty="0">
              <a:latin typeface="Huawei Sans" panose="020C0503030203020204" pitchFamily="34" charset="0"/>
            </a:endParaRPr>
          </a:p>
        </p:txBody>
      </p:sp>
      <p:sp>
        <p:nvSpPr>
          <p:cNvPr id="62" name="Rectangular Callout 72">
            <a:extLst>
              <a:ext uri="{FF2B5EF4-FFF2-40B4-BE49-F238E27FC236}">
                <a16:creationId xmlns:a16="http://schemas.microsoft.com/office/drawing/2014/main" id="{87024848-11C6-41B0-AD66-C366ED443FB3}"/>
              </a:ext>
            </a:extLst>
          </p:cNvPr>
          <p:cNvSpPr/>
          <p:nvPr/>
        </p:nvSpPr>
        <p:spPr bwMode="gray">
          <a:xfrm>
            <a:off x="1014446" y="2975829"/>
            <a:ext cx="1705974" cy="543373"/>
          </a:xfrm>
          <a:prstGeom prst="wedgeRectCallout">
            <a:avLst>
              <a:gd name="adj1" fmla="val 25954"/>
              <a:gd name="adj2" fmla="val 8695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50" dirty="0">
                <a:solidFill>
                  <a:schemeClr val="bg1">
                    <a:lumMod val="50000"/>
                  </a:schemeClr>
                </a:solidFill>
                <a:latin typeface="Huawei Sans" panose="020C0503030203020204" pitchFamily="34" charset="0"/>
              </a:rPr>
              <a:t>Traffic is transmitted through the interconnection channel.</a:t>
            </a:r>
          </a:p>
        </p:txBody>
      </p:sp>
      <p:sp>
        <p:nvSpPr>
          <p:cNvPr id="69" name="圆角矩形 75">
            <a:extLst>
              <a:ext uri="{FF2B5EF4-FFF2-40B4-BE49-F238E27FC236}">
                <a16:creationId xmlns:a16="http://schemas.microsoft.com/office/drawing/2014/main" id="{DF9BFA74-9461-45D1-B11A-1407A17732FE}"/>
              </a:ext>
            </a:extLst>
          </p:cNvPr>
          <p:cNvSpPr/>
          <p:nvPr/>
        </p:nvSpPr>
        <p:spPr bwMode="gray">
          <a:xfrm>
            <a:off x="780809" y="2909739"/>
            <a:ext cx="5003228" cy="32411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5986" rIns="36000"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0" name="圆角矩形 75">
            <a:extLst>
              <a:ext uri="{FF2B5EF4-FFF2-40B4-BE49-F238E27FC236}">
                <a16:creationId xmlns:a16="http://schemas.microsoft.com/office/drawing/2014/main" id="{0F443802-4948-4B85-A203-D7CF23234F12}"/>
              </a:ext>
            </a:extLst>
          </p:cNvPr>
          <p:cNvSpPr/>
          <p:nvPr/>
        </p:nvSpPr>
        <p:spPr bwMode="gray">
          <a:xfrm>
            <a:off x="769251" y="2474783"/>
            <a:ext cx="5016245"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Layer 2 interconnection channel transmitting traffic</a:t>
            </a:r>
          </a:p>
        </p:txBody>
      </p:sp>
      <p:sp>
        <p:nvSpPr>
          <p:cNvPr id="71" name="圆角矩形 75">
            <a:extLst>
              <a:ext uri="{FF2B5EF4-FFF2-40B4-BE49-F238E27FC236}">
                <a16:creationId xmlns:a16="http://schemas.microsoft.com/office/drawing/2014/main" id="{006B7ABB-9118-4AAD-A666-734489CCA6CB}"/>
              </a:ext>
            </a:extLst>
          </p:cNvPr>
          <p:cNvSpPr/>
          <p:nvPr/>
        </p:nvSpPr>
        <p:spPr bwMode="gray">
          <a:xfrm>
            <a:off x="6356013" y="2909739"/>
            <a:ext cx="5003228" cy="32411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5986" rIns="36000"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2" name="圆角矩形 75">
            <a:extLst>
              <a:ext uri="{FF2B5EF4-FFF2-40B4-BE49-F238E27FC236}">
                <a16:creationId xmlns:a16="http://schemas.microsoft.com/office/drawing/2014/main" id="{95EEBC1C-AA46-41EC-8C10-8E732F1E62AD}"/>
              </a:ext>
            </a:extLst>
          </p:cNvPr>
          <p:cNvSpPr/>
          <p:nvPr/>
        </p:nvSpPr>
        <p:spPr bwMode="gray">
          <a:xfrm>
            <a:off x="6344455" y="2474783"/>
            <a:ext cx="5016245"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400" dirty="0">
                <a:solidFill>
                  <a:srgbClr val="30B5C5"/>
                </a:solidFill>
                <a:latin typeface="Huawei Sans" panose="020C0503030203020204" pitchFamily="34" charset="0"/>
              </a:rPr>
              <a:t>Layer 3 interconnection channel transmitting traffic</a:t>
            </a:r>
          </a:p>
        </p:txBody>
      </p:sp>
    </p:spTree>
    <p:extLst>
      <p:ext uri="{BB962C8B-B14F-4D97-AF65-F5344CB8AC3E}">
        <p14:creationId xmlns:p14="http://schemas.microsoft.com/office/powerpoint/2010/main" val="126895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38-1E5C-42D2-94A2-4D1D7F407D32}"/>
              </a:ext>
            </a:extLst>
          </p:cNvPr>
          <p:cNvSpPr>
            <a:spLocks noGrp="1"/>
          </p:cNvSpPr>
          <p:nvPr>
            <p:ph type="title"/>
          </p:nvPr>
        </p:nvSpPr>
        <p:spPr bwMode="gray"/>
        <p:txBody>
          <a:bodyPr/>
          <a:lstStyle/>
          <a:p>
            <a:pPr fontAlgn="ctr"/>
            <a:r>
              <a:rPr lang="en-US" dirty="0">
                <a:latin typeface="Huawei Sans" panose="020C0503030203020204" pitchFamily="34" charset="0"/>
              </a:rPr>
              <a:t>Basic VRRP Configurations</a:t>
            </a:r>
          </a:p>
        </p:txBody>
      </p:sp>
      <p:sp>
        <p:nvSpPr>
          <p:cNvPr id="4" name="Freeform 159">
            <a:extLst>
              <a:ext uri="{FF2B5EF4-FFF2-40B4-BE49-F238E27FC236}">
                <a16:creationId xmlns:a16="http://schemas.microsoft.com/office/drawing/2014/main" id="{1361BF8B-BBE3-4ED9-996D-46AB287D1CA7}"/>
              </a:ext>
            </a:extLst>
          </p:cNvPr>
          <p:cNvSpPr/>
          <p:nvPr/>
        </p:nvSpPr>
        <p:spPr bwMode="gray">
          <a:xfrm flipH="1">
            <a:off x="1990807" y="135618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Internet</a:t>
            </a:r>
          </a:p>
        </p:txBody>
      </p:sp>
      <p:pic>
        <p:nvPicPr>
          <p:cNvPr id="5" name="Picture 12" descr="E:\2016.01\1.12 扁平化图标\蓝色\AR-蓝色最新-40.png">
            <a:extLst>
              <a:ext uri="{FF2B5EF4-FFF2-40B4-BE49-F238E27FC236}">
                <a16:creationId xmlns:a16="http://schemas.microsoft.com/office/drawing/2014/main" id="{20D6981F-B1D2-4FED-A237-7D72DB61D45E}"/>
              </a:ext>
            </a:extLst>
          </p:cNvPr>
          <p:cNvPicPr>
            <a:picLocks noChangeAspect="1" noChangeArrowheads="1"/>
          </p:cNvPicPr>
          <p:nvPr/>
        </p:nvPicPr>
        <p:blipFill>
          <a:blip r:embed="rId3" cstate="print"/>
          <a:srcRect/>
          <a:stretch>
            <a:fillRect/>
          </a:stretch>
        </p:blipFill>
        <p:spPr bwMode="gray">
          <a:xfrm>
            <a:off x="1547379" y="2263176"/>
            <a:ext cx="440049" cy="360040"/>
          </a:xfrm>
          <a:prstGeom prst="rect">
            <a:avLst/>
          </a:prstGeom>
          <a:noFill/>
        </p:spPr>
      </p:pic>
      <p:pic>
        <p:nvPicPr>
          <p:cNvPr id="7" name="图片 104">
            <a:extLst>
              <a:ext uri="{FF2B5EF4-FFF2-40B4-BE49-F238E27FC236}">
                <a16:creationId xmlns:a16="http://schemas.microsoft.com/office/drawing/2014/main" id="{38678FAD-A1BB-4F90-8B5F-D28D34746A8E}"/>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225523" y="3055264"/>
            <a:ext cx="440049" cy="360840"/>
          </a:xfrm>
          <a:prstGeom prst="rect">
            <a:avLst/>
          </a:prstGeom>
        </p:spPr>
      </p:pic>
      <p:cxnSp>
        <p:nvCxnSpPr>
          <p:cNvPr id="8" name="Straight Connector 7">
            <a:extLst>
              <a:ext uri="{FF2B5EF4-FFF2-40B4-BE49-F238E27FC236}">
                <a16:creationId xmlns:a16="http://schemas.microsoft.com/office/drawing/2014/main" id="{8D70EE9C-88B4-4ED5-836D-4D948707ECCD}"/>
              </a:ext>
            </a:extLst>
          </p:cNvPr>
          <p:cNvCxnSpPr>
            <a:cxnSpLocks/>
            <a:stCxn id="5" idx="2"/>
            <a:endCxn id="7" idx="0"/>
          </p:cNvCxnSpPr>
          <p:nvPr/>
        </p:nvCxnSpPr>
        <p:spPr bwMode="gray">
          <a:xfrm>
            <a:off x="1767404" y="2623216"/>
            <a:ext cx="678144"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0E2FEA-BE2D-4B79-9F02-A726138B826C}"/>
              </a:ext>
            </a:extLst>
          </p:cNvPr>
          <p:cNvCxnSpPr>
            <a:cxnSpLocks/>
            <a:stCxn id="5" idx="0"/>
            <a:endCxn id="4" idx="20"/>
          </p:cNvCxnSpPr>
          <p:nvPr/>
        </p:nvCxnSpPr>
        <p:spPr bwMode="gray">
          <a:xfrm flipV="1">
            <a:off x="1767404" y="1828713"/>
            <a:ext cx="335873" cy="4344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19230D-C3C8-4057-83DF-8718C3C46A2F}"/>
              </a:ext>
            </a:extLst>
          </p:cNvPr>
          <p:cNvCxnSpPr>
            <a:cxnSpLocks/>
            <a:endCxn id="4" idx="14"/>
          </p:cNvCxnSpPr>
          <p:nvPr/>
        </p:nvCxnSpPr>
        <p:spPr bwMode="gray">
          <a:xfrm flipH="1" flipV="1">
            <a:off x="2750851" y="1831600"/>
            <a:ext cx="367034"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C313E3-29D0-4186-B9F4-8EB7D99A273A}"/>
              </a:ext>
            </a:extLst>
          </p:cNvPr>
          <p:cNvCxnSpPr>
            <a:cxnSpLocks/>
            <a:endCxn id="7" idx="0"/>
          </p:cNvCxnSpPr>
          <p:nvPr/>
        </p:nvCxnSpPr>
        <p:spPr bwMode="gray">
          <a:xfrm flipH="1">
            <a:off x="2445548" y="2623216"/>
            <a:ext cx="672337"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BEBA93B-CECE-47BD-9282-AC40C98D92E6}"/>
              </a:ext>
            </a:extLst>
          </p:cNvPr>
          <p:cNvSpPr/>
          <p:nvPr/>
        </p:nvSpPr>
        <p:spPr bwMode="gray">
          <a:xfrm>
            <a:off x="1502700" y="2227172"/>
            <a:ext cx="1903372" cy="43124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cxnSp>
        <p:nvCxnSpPr>
          <p:cNvPr id="17" name="Straight Arrow Connector 16">
            <a:extLst>
              <a:ext uri="{FF2B5EF4-FFF2-40B4-BE49-F238E27FC236}">
                <a16:creationId xmlns:a16="http://schemas.microsoft.com/office/drawing/2014/main" id="{971CF73C-2C7A-4DDC-B01F-8A1DF539166F}"/>
              </a:ext>
            </a:extLst>
          </p:cNvPr>
          <p:cNvCxnSpPr>
            <a:cxnSpLocks/>
          </p:cNvCxnSpPr>
          <p:nvPr/>
        </p:nvCxnSpPr>
        <p:spPr bwMode="gray">
          <a:xfrm>
            <a:off x="2026811" y="2443196"/>
            <a:ext cx="828092" cy="0"/>
          </a:xfrm>
          <a:prstGeom prst="straightConnector1">
            <a:avLst/>
          </a:prstGeom>
          <a:ln w="19050">
            <a:solidFill>
              <a:srgbClr val="8BC9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06309E-17F2-42F7-8682-79614CD31088}"/>
              </a:ext>
            </a:extLst>
          </p:cNvPr>
          <p:cNvSpPr txBox="1"/>
          <p:nvPr/>
        </p:nvSpPr>
        <p:spPr bwMode="gray">
          <a:xfrm>
            <a:off x="2159855" y="2191640"/>
            <a:ext cx="559769" cy="276999"/>
          </a:xfrm>
          <a:prstGeom prst="rect">
            <a:avLst/>
          </a:prstGeom>
          <a:noFill/>
        </p:spPr>
        <p:txBody>
          <a:bodyPr wrap="none" rtlCol="0">
            <a:spAutoFit/>
          </a:bodyPr>
          <a:lstStyle/>
          <a:p>
            <a:pPr fontAlgn="ctr"/>
            <a:r>
              <a:rPr lang="en-US" sz="1200" dirty="0">
                <a:latin typeface="Huawei Sans" panose="020C0503030203020204" pitchFamily="34" charset="0"/>
              </a:rPr>
              <a:t>VRRP</a:t>
            </a:r>
          </a:p>
        </p:txBody>
      </p:sp>
      <p:sp>
        <p:nvSpPr>
          <p:cNvPr id="19" name="TextBox 18">
            <a:extLst>
              <a:ext uri="{FF2B5EF4-FFF2-40B4-BE49-F238E27FC236}">
                <a16:creationId xmlns:a16="http://schemas.microsoft.com/office/drawing/2014/main" id="{78DC62A9-809B-4CE8-A364-C3B264BB2CCF}"/>
              </a:ext>
            </a:extLst>
          </p:cNvPr>
          <p:cNvSpPr txBox="1"/>
          <p:nvPr/>
        </p:nvSpPr>
        <p:spPr bwMode="gray">
          <a:xfrm>
            <a:off x="855994" y="2299392"/>
            <a:ext cx="673582" cy="276999"/>
          </a:xfrm>
          <a:prstGeom prst="rect">
            <a:avLst/>
          </a:prstGeom>
          <a:noFill/>
        </p:spPr>
        <p:txBody>
          <a:bodyPr wrap="none" rtlCol="0">
            <a:spAutoFit/>
          </a:bodyPr>
          <a:lstStyle/>
          <a:p>
            <a:pPr fontAlgn="ctr"/>
            <a:r>
              <a:rPr lang="en-US" sz="1200" dirty="0">
                <a:latin typeface="Huawei Sans" panose="020C0503030203020204" pitchFamily="34" charset="0"/>
              </a:rPr>
              <a:t>Master</a:t>
            </a:r>
            <a:endParaRPr lang="en-US" sz="1200" dirty="0">
              <a:latin typeface="Huawei Sans" panose="020C0503030203020204" pitchFamily="34" charset="0"/>
              <a:cs typeface="Huawei Sans" panose="020C0503030203020204" pitchFamily="34" charset="0"/>
            </a:endParaRPr>
          </a:p>
        </p:txBody>
      </p:sp>
      <p:sp>
        <p:nvSpPr>
          <p:cNvPr id="20" name="TextBox 19">
            <a:extLst>
              <a:ext uri="{FF2B5EF4-FFF2-40B4-BE49-F238E27FC236}">
                <a16:creationId xmlns:a16="http://schemas.microsoft.com/office/drawing/2014/main" id="{7C234160-3A3F-414B-8B1F-19B6D684E8FF}"/>
              </a:ext>
            </a:extLst>
          </p:cNvPr>
          <p:cNvSpPr txBox="1"/>
          <p:nvPr/>
        </p:nvSpPr>
        <p:spPr bwMode="gray">
          <a:xfrm>
            <a:off x="3360103" y="2310425"/>
            <a:ext cx="692818" cy="276999"/>
          </a:xfrm>
          <a:prstGeom prst="rect">
            <a:avLst/>
          </a:prstGeom>
          <a:noFill/>
        </p:spPr>
        <p:txBody>
          <a:bodyPr wrap="none" rtlCol="0">
            <a:spAutoFit/>
          </a:bodyPr>
          <a:lstStyle/>
          <a:p>
            <a:pPr fontAlgn="ctr"/>
            <a:r>
              <a:rPr lang="en-US" sz="1200" dirty="0">
                <a:latin typeface="Huawei Sans" panose="020C0503030203020204" pitchFamily="34" charset="0"/>
              </a:rPr>
              <a:t>Backup</a:t>
            </a:r>
            <a:endParaRPr lang="en-US" sz="1200" dirty="0">
              <a:latin typeface="Huawei Sans" panose="020C0503030203020204" pitchFamily="34" charset="0"/>
              <a:cs typeface="Huawei Sans" panose="020C0503030203020204" pitchFamily="34" charset="0"/>
            </a:endParaRPr>
          </a:p>
        </p:txBody>
      </p:sp>
      <p:sp>
        <p:nvSpPr>
          <p:cNvPr id="26" name="Text Placeholder 2">
            <a:extLst>
              <a:ext uri="{FF2B5EF4-FFF2-40B4-BE49-F238E27FC236}">
                <a16:creationId xmlns:a16="http://schemas.microsoft.com/office/drawing/2014/main" id="{D956589B-07FF-44E9-A91C-5744C0C823FC}"/>
              </a:ext>
            </a:extLst>
          </p:cNvPr>
          <p:cNvSpPr txBox="1">
            <a:spLocks/>
          </p:cNvSpPr>
          <p:nvPr/>
        </p:nvSpPr>
        <p:spPr bwMode="gray">
          <a:xfrm>
            <a:off x="455306" y="3680293"/>
            <a:ext cx="5648500" cy="27057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 VRRP group.</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Set the device priority in a VRRP group.</a:t>
            </a:r>
          </a:p>
        </p:txBody>
      </p:sp>
      <p:sp>
        <p:nvSpPr>
          <p:cNvPr id="27" name="文本框 30">
            <a:extLst>
              <a:ext uri="{FF2B5EF4-FFF2-40B4-BE49-F238E27FC236}">
                <a16:creationId xmlns:a16="http://schemas.microsoft.com/office/drawing/2014/main" id="{B78FB644-612C-416B-93AD-8707133D8B99}"/>
              </a:ext>
            </a:extLst>
          </p:cNvPr>
          <p:cNvSpPr txBox="1"/>
          <p:nvPr/>
        </p:nvSpPr>
        <p:spPr bwMode="gray">
          <a:xfrm>
            <a:off x="6103806" y="1730442"/>
            <a:ext cx="5542923" cy="2246769"/>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//Enter the active interface view.</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vrrp</a:t>
            </a: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vrid</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[virtual-router-id] </a:t>
            </a:r>
            <a:r>
              <a:rPr lang="en-US" b="1" dirty="0">
                <a:solidFill>
                  <a:schemeClr val="tx1"/>
                </a:solidFill>
                <a:latin typeface="Huawei Sans" panose="020C0503030203020204" pitchFamily="34" charset="0"/>
              </a:rPr>
              <a:t>virtual-</a:t>
            </a:r>
            <a:r>
              <a:rPr lang="en-US" b="1" dirty="0" err="1">
                <a:solidFill>
                  <a:schemeClr val="tx1"/>
                </a:solidFill>
                <a:latin typeface="Huawei Sans" panose="020C0503030203020204" pitchFamily="34" charset="0"/>
              </a:rPr>
              <a:t>ip</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[virtual-address]        //Create a VRRP group and configure a virtual IP address for the VRRP group.</a:t>
            </a: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vrrp</a:t>
            </a: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vrid</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[virtual-router-id] </a:t>
            </a:r>
            <a:r>
              <a:rPr lang="en-US" b="1" dirty="0">
                <a:solidFill>
                  <a:schemeClr val="tx1"/>
                </a:solidFill>
                <a:latin typeface="Huawei Sans" panose="020C0503030203020204" pitchFamily="34" charset="0"/>
              </a:rPr>
              <a:t>priority </a:t>
            </a:r>
            <a:r>
              <a:rPr lang="en-US" dirty="0">
                <a:solidFill>
                  <a:schemeClr val="tx1"/>
                </a:solidFill>
                <a:latin typeface="Huawei Sans" panose="020C0503030203020204" pitchFamily="34" charset="0"/>
              </a:rPr>
              <a:t>[priority-value]      //Configure the priority of the device in the VRRP group. By default, the priority value is 100. A larger value indicates a higher priority.</a:t>
            </a:r>
          </a:p>
        </p:txBody>
      </p:sp>
      <p:pic>
        <p:nvPicPr>
          <p:cNvPr id="21" name="Picture 12" descr="E:\2016.01\1.12 扁平化图标\蓝色\AR-蓝色最新-40.png">
            <a:extLst>
              <a:ext uri="{FF2B5EF4-FFF2-40B4-BE49-F238E27FC236}">
                <a16:creationId xmlns:a16="http://schemas.microsoft.com/office/drawing/2014/main" id="{76C5E5F5-5309-4DCF-A2BB-7026BDB815BF}"/>
              </a:ext>
            </a:extLst>
          </p:cNvPr>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Layer>
                </a14:imgProps>
              </a:ext>
            </a:extLst>
          </a:blip>
          <a:srcRect/>
          <a:stretch>
            <a:fillRect/>
          </a:stretch>
        </p:blipFill>
        <p:spPr bwMode="gray">
          <a:xfrm>
            <a:off x="2898000" y="2264400"/>
            <a:ext cx="440049" cy="360040"/>
          </a:xfrm>
          <a:prstGeom prst="rect">
            <a:avLst/>
          </a:prstGeom>
          <a:noFill/>
        </p:spPr>
      </p:pic>
      <p:sp>
        <p:nvSpPr>
          <p:cNvPr id="22" name="Text Placeholder 2">
            <a:extLst>
              <a:ext uri="{FF2B5EF4-FFF2-40B4-BE49-F238E27FC236}">
                <a16:creationId xmlns:a16="http://schemas.microsoft.com/office/drawing/2014/main" id="{979F3AD8-EEB6-4831-9DC2-22A47062C70B}"/>
              </a:ext>
            </a:extLst>
          </p:cNvPr>
          <p:cNvSpPr txBox="1">
            <a:spLocks/>
          </p:cNvSpPr>
          <p:nvPr/>
        </p:nvSpPr>
        <p:spPr bwMode="gray">
          <a:xfrm>
            <a:off x="6013450" y="1203008"/>
            <a:ext cx="5627683" cy="49695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Perform basic VRRP configurations.</a:t>
            </a:r>
          </a:p>
        </p:txBody>
      </p:sp>
    </p:spTree>
    <p:extLst>
      <p:ext uri="{BB962C8B-B14F-4D97-AF65-F5344CB8AC3E}">
        <p14:creationId xmlns:p14="http://schemas.microsoft.com/office/powerpoint/2010/main" val="1995610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38-1E5C-42D2-94A2-4D1D7F407D32}"/>
              </a:ext>
            </a:extLst>
          </p:cNvPr>
          <p:cNvSpPr>
            <a:spLocks noGrp="1"/>
          </p:cNvSpPr>
          <p:nvPr>
            <p:ph type="title"/>
          </p:nvPr>
        </p:nvSpPr>
        <p:spPr bwMode="gray"/>
        <p:txBody>
          <a:bodyPr/>
          <a:lstStyle/>
          <a:p>
            <a:pPr fontAlgn="ctr"/>
            <a:r>
              <a:rPr lang="en-US" dirty="0">
                <a:latin typeface="Huawei Sans" panose="020C0503030203020204" pitchFamily="34" charset="0"/>
              </a:rPr>
              <a:t>VRRP Association Configuration</a:t>
            </a:r>
          </a:p>
        </p:txBody>
      </p:sp>
      <p:sp>
        <p:nvSpPr>
          <p:cNvPr id="21" name="Text Placeholder 2">
            <a:extLst>
              <a:ext uri="{FF2B5EF4-FFF2-40B4-BE49-F238E27FC236}">
                <a16:creationId xmlns:a16="http://schemas.microsoft.com/office/drawing/2014/main" id="{7F0E6726-7D1D-4695-96C8-691DD78C2EDD}"/>
              </a:ext>
            </a:extLst>
          </p:cNvPr>
          <p:cNvSpPr>
            <a:spLocks noGrp="1"/>
          </p:cNvSpPr>
          <p:nvPr>
            <p:ph type="body" sz="quarter" idx="10"/>
          </p:nvPr>
        </p:nvSpPr>
        <p:spPr bwMode="gray">
          <a:xfrm>
            <a:off x="4969346" y="1062038"/>
            <a:ext cx="7846542" cy="4875042"/>
          </a:xfrm>
        </p:spPr>
        <p:txBody>
          <a:bodyPr/>
          <a:lstStyle/>
          <a:p>
            <a:pPr algn="l"/>
            <a:r>
              <a:rPr lang="en-US" sz="1600" dirty="0">
                <a:latin typeface="Huawei Sans" panose="020C0503030203020204" pitchFamily="34" charset="0"/>
              </a:rPr>
              <a:t>Associate VRRP with BFD:</a:t>
            </a:r>
            <a:endParaRPr lang="en-US" altLang="zh-CN" sz="1600" dirty="0">
              <a:latin typeface="Huawei Sans" panose="020C0503030203020204" pitchFamily="34" charset="0"/>
            </a:endParaRPr>
          </a:p>
          <a:p>
            <a:pPr marL="0" indent="0" algn="l">
              <a:buNone/>
            </a:pPr>
            <a:endParaRPr lang="en-US" sz="1800" dirty="0">
              <a:latin typeface="Huawei Sans" panose="020C0503030203020204" pitchFamily="34" charset="0"/>
            </a:endParaRPr>
          </a:p>
        </p:txBody>
      </p:sp>
      <p:sp>
        <p:nvSpPr>
          <p:cNvPr id="4" name="Freeform 159">
            <a:extLst>
              <a:ext uri="{FF2B5EF4-FFF2-40B4-BE49-F238E27FC236}">
                <a16:creationId xmlns:a16="http://schemas.microsoft.com/office/drawing/2014/main" id="{1361BF8B-BBE3-4ED9-996D-46AB287D1CA7}"/>
              </a:ext>
            </a:extLst>
          </p:cNvPr>
          <p:cNvSpPr/>
          <p:nvPr/>
        </p:nvSpPr>
        <p:spPr bwMode="gray">
          <a:xfrm flipH="1">
            <a:off x="1840575" y="132640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Internet</a:t>
            </a:r>
          </a:p>
        </p:txBody>
      </p:sp>
      <p:pic>
        <p:nvPicPr>
          <p:cNvPr id="5" name="Picture 12" descr="E:\2016.01\1.12 扁平化图标\蓝色\AR-蓝色最新-40.png">
            <a:extLst>
              <a:ext uri="{FF2B5EF4-FFF2-40B4-BE49-F238E27FC236}">
                <a16:creationId xmlns:a16="http://schemas.microsoft.com/office/drawing/2014/main" id="{20D6981F-B1D2-4FED-A237-7D72DB61D45E}"/>
              </a:ext>
            </a:extLst>
          </p:cNvPr>
          <p:cNvPicPr>
            <a:picLocks noChangeAspect="1" noChangeArrowheads="1"/>
          </p:cNvPicPr>
          <p:nvPr/>
        </p:nvPicPr>
        <p:blipFill>
          <a:blip r:embed="rId3" cstate="print"/>
          <a:srcRect/>
          <a:stretch>
            <a:fillRect/>
          </a:stretch>
        </p:blipFill>
        <p:spPr bwMode="gray">
          <a:xfrm>
            <a:off x="1397147" y="2233388"/>
            <a:ext cx="440049" cy="360040"/>
          </a:xfrm>
          <a:prstGeom prst="rect">
            <a:avLst/>
          </a:prstGeom>
          <a:noFill/>
        </p:spPr>
      </p:pic>
      <p:pic>
        <p:nvPicPr>
          <p:cNvPr id="7" name="图片 104">
            <a:extLst>
              <a:ext uri="{FF2B5EF4-FFF2-40B4-BE49-F238E27FC236}">
                <a16:creationId xmlns:a16="http://schemas.microsoft.com/office/drawing/2014/main" id="{38678FAD-A1BB-4F90-8B5F-D28D34746A8E}"/>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075291" y="3025476"/>
            <a:ext cx="440049" cy="360840"/>
          </a:xfrm>
          <a:prstGeom prst="rect">
            <a:avLst/>
          </a:prstGeom>
        </p:spPr>
      </p:pic>
      <p:cxnSp>
        <p:nvCxnSpPr>
          <p:cNvPr id="8" name="Straight Connector 7">
            <a:extLst>
              <a:ext uri="{FF2B5EF4-FFF2-40B4-BE49-F238E27FC236}">
                <a16:creationId xmlns:a16="http://schemas.microsoft.com/office/drawing/2014/main" id="{8D70EE9C-88B4-4ED5-836D-4D948707ECCD}"/>
              </a:ext>
            </a:extLst>
          </p:cNvPr>
          <p:cNvCxnSpPr>
            <a:cxnSpLocks/>
            <a:stCxn id="5" idx="2"/>
            <a:endCxn id="7" idx="0"/>
          </p:cNvCxnSpPr>
          <p:nvPr/>
        </p:nvCxnSpPr>
        <p:spPr bwMode="gray">
          <a:xfrm>
            <a:off x="1617172" y="2593428"/>
            <a:ext cx="678144"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0E2FEA-BE2D-4B79-9F02-A726138B826C}"/>
              </a:ext>
            </a:extLst>
          </p:cNvPr>
          <p:cNvCxnSpPr>
            <a:cxnSpLocks/>
            <a:stCxn id="5" idx="0"/>
            <a:endCxn id="4" idx="20"/>
          </p:cNvCxnSpPr>
          <p:nvPr/>
        </p:nvCxnSpPr>
        <p:spPr bwMode="gray">
          <a:xfrm flipV="1">
            <a:off x="1617172" y="1798925"/>
            <a:ext cx="335873" cy="43446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19230D-C3C8-4057-83DF-8718C3C46A2F}"/>
              </a:ext>
            </a:extLst>
          </p:cNvPr>
          <p:cNvCxnSpPr>
            <a:cxnSpLocks/>
            <a:endCxn id="4" idx="14"/>
          </p:cNvCxnSpPr>
          <p:nvPr/>
        </p:nvCxnSpPr>
        <p:spPr bwMode="gray">
          <a:xfrm flipH="1" flipV="1">
            <a:off x="2600619" y="1801812"/>
            <a:ext cx="367034" cy="43157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C313E3-29D0-4186-B9F4-8EB7D99A273A}"/>
              </a:ext>
            </a:extLst>
          </p:cNvPr>
          <p:cNvCxnSpPr>
            <a:cxnSpLocks/>
            <a:endCxn id="7" idx="0"/>
          </p:cNvCxnSpPr>
          <p:nvPr/>
        </p:nvCxnSpPr>
        <p:spPr bwMode="gray">
          <a:xfrm flipH="1">
            <a:off x="2295316" y="2593428"/>
            <a:ext cx="672337" cy="43204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BEBA93B-CECE-47BD-9282-AC40C98D92E6}"/>
              </a:ext>
            </a:extLst>
          </p:cNvPr>
          <p:cNvSpPr/>
          <p:nvPr/>
        </p:nvSpPr>
        <p:spPr bwMode="gray">
          <a:xfrm>
            <a:off x="1352468" y="2197384"/>
            <a:ext cx="1903372" cy="43124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cxnSp>
        <p:nvCxnSpPr>
          <p:cNvPr id="17" name="Straight Arrow Connector 16">
            <a:extLst>
              <a:ext uri="{FF2B5EF4-FFF2-40B4-BE49-F238E27FC236}">
                <a16:creationId xmlns:a16="http://schemas.microsoft.com/office/drawing/2014/main" id="{971CF73C-2C7A-4DDC-B01F-8A1DF539166F}"/>
              </a:ext>
            </a:extLst>
          </p:cNvPr>
          <p:cNvCxnSpPr>
            <a:cxnSpLocks/>
          </p:cNvCxnSpPr>
          <p:nvPr/>
        </p:nvCxnSpPr>
        <p:spPr bwMode="gray">
          <a:xfrm>
            <a:off x="1876579" y="2413408"/>
            <a:ext cx="828092" cy="0"/>
          </a:xfrm>
          <a:prstGeom prst="straightConnector1">
            <a:avLst/>
          </a:prstGeom>
          <a:ln w="19050">
            <a:solidFill>
              <a:srgbClr val="8BC9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06309E-17F2-42F7-8682-79614CD31088}"/>
              </a:ext>
            </a:extLst>
          </p:cNvPr>
          <p:cNvSpPr txBox="1"/>
          <p:nvPr/>
        </p:nvSpPr>
        <p:spPr bwMode="gray">
          <a:xfrm>
            <a:off x="2009623" y="2161852"/>
            <a:ext cx="559769" cy="276999"/>
          </a:xfrm>
          <a:prstGeom prst="rect">
            <a:avLst/>
          </a:prstGeom>
          <a:noFill/>
        </p:spPr>
        <p:txBody>
          <a:bodyPr wrap="none" rtlCol="0">
            <a:spAutoFit/>
          </a:bodyPr>
          <a:lstStyle/>
          <a:p>
            <a:pPr fontAlgn="ctr"/>
            <a:r>
              <a:rPr lang="en-US" sz="1200" dirty="0">
                <a:latin typeface="Huawei Sans" panose="020C0503030203020204" pitchFamily="34" charset="0"/>
              </a:rPr>
              <a:t>VRRP</a:t>
            </a:r>
          </a:p>
        </p:txBody>
      </p:sp>
      <p:sp>
        <p:nvSpPr>
          <p:cNvPr id="19" name="TextBox 18">
            <a:extLst>
              <a:ext uri="{FF2B5EF4-FFF2-40B4-BE49-F238E27FC236}">
                <a16:creationId xmlns:a16="http://schemas.microsoft.com/office/drawing/2014/main" id="{78DC62A9-809B-4CE8-A364-C3B264BB2CCF}"/>
              </a:ext>
            </a:extLst>
          </p:cNvPr>
          <p:cNvSpPr txBox="1"/>
          <p:nvPr/>
        </p:nvSpPr>
        <p:spPr bwMode="gray">
          <a:xfrm>
            <a:off x="705762" y="2269604"/>
            <a:ext cx="673582" cy="276999"/>
          </a:xfrm>
          <a:prstGeom prst="rect">
            <a:avLst/>
          </a:prstGeom>
          <a:noFill/>
        </p:spPr>
        <p:txBody>
          <a:bodyPr wrap="none" rtlCol="0">
            <a:spAutoFit/>
          </a:bodyPr>
          <a:lstStyle/>
          <a:p>
            <a:pPr fontAlgn="ctr"/>
            <a:r>
              <a:rPr lang="en-US" sz="1200" dirty="0">
                <a:latin typeface="Huawei Sans" panose="020C0503030203020204" pitchFamily="34" charset="0"/>
              </a:rPr>
              <a:t>Master</a:t>
            </a:r>
            <a:endParaRPr lang="en-US" sz="1200" dirty="0">
              <a:latin typeface="Huawei Sans" panose="020C0503030203020204" pitchFamily="34" charset="0"/>
              <a:cs typeface="Huawei Sans" panose="020C0503030203020204" pitchFamily="34" charset="0"/>
            </a:endParaRPr>
          </a:p>
        </p:txBody>
      </p:sp>
      <p:sp>
        <p:nvSpPr>
          <p:cNvPr id="20" name="TextBox 19">
            <a:extLst>
              <a:ext uri="{FF2B5EF4-FFF2-40B4-BE49-F238E27FC236}">
                <a16:creationId xmlns:a16="http://schemas.microsoft.com/office/drawing/2014/main" id="{7C234160-3A3F-414B-8B1F-19B6D684E8FF}"/>
              </a:ext>
            </a:extLst>
          </p:cNvPr>
          <p:cNvSpPr txBox="1"/>
          <p:nvPr/>
        </p:nvSpPr>
        <p:spPr bwMode="gray">
          <a:xfrm>
            <a:off x="3209871" y="2280637"/>
            <a:ext cx="692818" cy="276999"/>
          </a:xfrm>
          <a:prstGeom prst="rect">
            <a:avLst/>
          </a:prstGeom>
          <a:noFill/>
        </p:spPr>
        <p:txBody>
          <a:bodyPr wrap="none" rtlCol="0">
            <a:spAutoFit/>
          </a:bodyPr>
          <a:lstStyle/>
          <a:p>
            <a:pPr fontAlgn="ctr"/>
            <a:r>
              <a:rPr lang="en-US" sz="1200" dirty="0">
                <a:latin typeface="Huawei Sans" panose="020C0503030203020204" pitchFamily="34" charset="0"/>
              </a:rPr>
              <a:t>Backup</a:t>
            </a:r>
            <a:endParaRPr lang="en-US" sz="1200" dirty="0">
              <a:latin typeface="Huawei Sans" panose="020C0503030203020204" pitchFamily="34" charset="0"/>
              <a:cs typeface="Huawei Sans" panose="020C0503030203020204" pitchFamily="34" charset="0"/>
            </a:endParaRPr>
          </a:p>
        </p:txBody>
      </p:sp>
      <p:sp>
        <p:nvSpPr>
          <p:cNvPr id="26" name="Text Placeholder 2">
            <a:extLst>
              <a:ext uri="{FF2B5EF4-FFF2-40B4-BE49-F238E27FC236}">
                <a16:creationId xmlns:a16="http://schemas.microsoft.com/office/drawing/2014/main" id="{D956589B-07FF-44E9-A91C-5744C0C823FC}"/>
              </a:ext>
            </a:extLst>
          </p:cNvPr>
          <p:cNvSpPr txBox="1">
            <a:spLocks/>
          </p:cNvSpPr>
          <p:nvPr/>
        </p:nvSpPr>
        <p:spPr bwMode="gray">
          <a:xfrm>
            <a:off x="455306" y="3680293"/>
            <a:ext cx="5648500" cy="27057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VRRP association on an interface.</a:t>
            </a:r>
          </a:p>
        </p:txBody>
      </p:sp>
      <p:sp>
        <p:nvSpPr>
          <p:cNvPr id="22" name="文本框 30">
            <a:extLst>
              <a:ext uri="{FF2B5EF4-FFF2-40B4-BE49-F238E27FC236}">
                <a16:creationId xmlns:a16="http://schemas.microsoft.com/office/drawing/2014/main" id="{AF022E36-3B71-4FFB-93DB-CE39DD9F2630}"/>
              </a:ext>
            </a:extLst>
          </p:cNvPr>
          <p:cNvSpPr txBox="1"/>
          <p:nvPr/>
        </p:nvSpPr>
        <p:spPr bwMode="gray">
          <a:xfrm>
            <a:off x="5036978" y="1506793"/>
            <a:ext cx="6670107" cy="101566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200" b="1" dirty="0">
                <a:solidFill>
                  <a:schemeClr val="tx1"/>
                </a:solidFill>
                <a:latin typeface="Huawei Sans" panose="020C0503030203020204" pitchFamily="34" charset="0"/>
              </a:rPr>
              <a:t>System-view</a:t>
            </a:r>
          </a:p>
          <a:p>
            <a:pPr fontAlgn="ctr">
              <a:lnSpc>
                <a:spcPct val="100000"/>
              </a:lnSpc>
            </a:pPr>
            <a:r>
              <a:rPr lang="en-US" sz="1200" b="1" dirty="0">
                <a:solidFill>
                  <a:schemeClr val="tx1"/>
                </a:solidFill>
                <a:latin typeface="Huawei Sans" panose="020C0503030203020204" pitchFamily="34" charset="0"/>
              </a:rPr>
              <a:t>   interface </a:t>
            </a:r>
            <a:r>
              <a:rPr lang="en-US" sz="1200" dirty="0">
                <a:solidFill>
                  <a:schemeClr val="tx1"/>
                </a:solidFill>
                <a:latin typeface="Huawei Sans" panose="020C0503030203020204" pitchFamily="34" charset="0"/>
              </a:rPr>
              <a:t>[interface-type interface-name]       //Enter the active interface view.</a:t>
            </a: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vrrp</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vrid</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[virtual-router-id] </a:t>
            </a:r>
            <a:r>
              <a:rPr lang="en-US" sz="1200" b="1" dirty="0">
                <a:solidFill>
                  <a:schemeClr val="tx1"/>
                </a:solidFill>
                <a:latin typeface="Huawei Sans" panose="020C0503030203020204" pitchFamily="34" charset="0"/>
              </a:rPr>
              <a:t>track </a:t>
            </a:r>
            <a:r>
              <a:rPr lang="en-US" sz="1200" b="1" dirty="0" err="1">
                <a:solidFill>
                  <a:schemeClr val="tx1"/>
                </a:solidFill>
                <a:latin typeface="Huawei Sans" panose="020C0503030203020204" pitchFamily="34" charset="0"/>
              </a:rPr>
              <a:t>bfd</a:t>
            </a:r>
            <a:r>
              <a:rPr lang="en-US" sz="1200" b="1" dirty="0">
                <a:solidFill>
                  <a:schemeClr val="tx1"/>
                </a:solidFill>
                <a:latin typeface="Huawei Sans" panose="020C0503030203020204" pitchFamily="34" charset="0"/>
              </a:rPr>
              <a:t>-session session-name </a:t>
            </a:r>
            <a:r>
              <a:rPr lang="en-US" sz="1200" dirty="0">
                <a:solidFill>
                  <a:schemeClr val="tx1"/>
                </a:solidFill>
                <a:latin typeface="Huawei Sans" panose="020C0503030203020204" pitchFamily="34" charset="0"/>
              </a:rPr>
              <a:t>[</a:t>
            </a:r>
            <a:r>
              <a:rPr lang="en-US" sz="1200" dirty="0" err="1">
                <a:solidFill>
                  <a:schemeClr val="tx1"/>
                </a:solidFill>
                <a:latin typeface="Huawei Sans" panose="020C0503030203020204" pitchFamily="34" charset="0"/>
              </a:rPr>
              <a:t>bfd</a:t>
            </a:r>
            <a:r>
              <a:rPr lang="en-US" sz="1200" dirty="0">
                <a:solidFill>
                  <a:schemeClr val="tx1"/>
                </a:solidFill>
                <a:latin typeface="Huawei Sans" panose="020C0503030203020204" pitchFamily="34" charset="0"/>
              </a:rPr>
              <a:t>-session-name] </a:t>
            </a:r>
            <a:r>
              <a:rPr lang="en-US" sz="1200" b="1" dirty="0">
                <a:solidFill>
                  <a:schemeClr val="tx1"/>
                </a:solidFill>
                <a:latin typeface="Huawei Sans" panose="020C0503030203020204" pitchFamily="34" charset="0"/>
              </a:rPr>
              <a:t>increased | reduced </a:t>
            </a:r>
            <a:r>
              <a:rPr lang="en-US" sz="1200" dirty="0">
                <a:solidFill>
                  <a:schemeClr val="tx1"/>
                </a:solidFill>
                <a:latin typeface="Huawei Sans" panose="020C0503030203020204" pitchFamily="34" charset="0"/>
              </a:rPr>
              <a:t>[value] //Associate VRRP with BFD. If the BFD session is down, the VRRP priority is changed.</a:t>
            </a:r>
            <a:endParaRPr lang="en-US" altLang="zh-CN" sz="1200" dirty="0">
              <a:solidFill>
                <a:schemeClr val="tx1"/>
              </a:solidFill>
              <a:latin typeface="Huawei Sans" panose="020C0503030203020204" pitchFamily="34" charset="0"/>
            </a:endParaRPr>
          </a:p>
        </p:txBody>
      </p:sp>
      <p:sp>
        <p:nvSpPr>
          <p:cNvPr id="23" name="文本框 30">
            <a:extLst>
              <a:ext uri="{FF2B5EF4-FFF2-40B4-BE49-F238E27FC236}">
                <a16:creationId xmlns:a16="http://schemas.microsoft.com/office/drawing/2014/main" id="{1EC9C218-B1C9-482A-ABCC-33796FC5A56C}"/>
              </a:ext>
            </a:extLst>
          </p:cNvPr>
          <p:cNvSpPr txBox="1"/>
          <p:nvPr/>
        </p:nvSpPr>
        <p:spPr bwMode="gray">
          <a:xfrm>
            <a:off x="5037678" y="3269252"/>
            <a:ext cx="6680388" cy="101566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200" b="1" dirty="0">
                <a:solidFill>
                  <a:schemeClr val="tx1"/>
                </a:solidFill>
                <a:latin typeface="Huawei Sans" panose="020C0503030203020204" pitchFamily="34" charset="0"/>
              </a:rPr>
              <a:t>system-view</a:t>
            </a:r>
          </a:p>
          <a:p>
            <a:pPr fontAlgn="ctr">
              <a:lnSpc>
                <a:spcPct val="100000"/>
              </a:lnSpc>
            </a:pPr>
            <a:r>
              <a:rPr lang="en-US" sz="1200" b="1" dirty="0">
                <a:solidFill>
                  <a:schemeClr val="tx1"/>
                </a:solidFill>
                <a:latin typeface="Huawei Sans" panose="020C0503030203020204" pitchFamily="34" charset="0"/>
              </a:rPr>
              <a:t>   interface </a:t>
            </a:r>
            <a:r>
              <a:rPr lang="en-US" sz="1200" dirty="0">
                <a:solidFill>
                  <a:schemeClr val="tx1"/>
                </a:solidFill>
                <a:latin typeface="Huawei Sans" panose="020C0503030203020204" pitchFamily="34" charset="0"/>
              </a:rPr>
              <a:t>[interface-type interface-</a:t>
            </a:r>
            <a:r>
              <a:rPr lang="en-US" sz="1200" dirty="0" err="1">
                <a:solidFill>
                  <a:schemeClr val="tx1"/>
                </a:solidFill>
                <a:latin typeface="Huawei Sans" panose="020C0503030203020204" pitchFamily="34" charset="0"/>
              </a:rPr>
              <a:t>num</a:t>
            </a:r>
            <a:r>
              <a:rPr lang="en-US" sz="1200" dirty="0">
                <a:solidFill>
                  <a:schemeClr val="tx1"/>
                </a:solidFill>
                <a:latin typeface="Huawei Sans" panose="020C0503030203020204" pitchFamily="34" charset="0"/>
              </a:rPr>
              <a:t>]        //Enter the active interface view.</a:t>
            </a:r>
          </a:p>
          <a:p>
            <a:pPr fontAlgn="ctr">
              <a:lnSpc>
                <a:spcPct val="100000"/>
              </a:lnSpc>
            </a:pPr>
            <a:r>
              <a:rPr lang="en-US" sz="1200"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vrrp</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vrid</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[virtual-router-id] </a:t>
            </a:r>
            <a:r>
              <a:rPr lang="en-US" sz="1200" b="1" dirty="0">
                <a:solidFill>
                  <a:schemeClr val="tx1"/>
                </a:solidFill>
                <a:latin typeface="Huawei Sans" panose="020C0503030203020204" pitchFamily="34" charset="0"/>
              </a:rPr>
              <a:t>track </a:t>
            </a:r>
            <a:r>
              <a:rPr lang="en-US" sz="1200" b="1" dirty="0" err="1">
                <a:solidFill>
                  <a:schemeClr val="tx1"/>
                </a:solidFill>
                <a:latin typeface="Huawei Sans" panose="020C0503030203020204" pitchFamily="34" charset="0"/>
              </a:rPr>
              <a:t>nqa</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[admin-name] [test-name] </a:t>
            </a:r>
            <a:r>
              <a:rPr lang="en-US" sz="1200" b="1" dirty="0">
                <a:solidFill>
                  <a:schemeClr val="tx1"/>
                </a:solidFill>
                <a:latin typeface="Huawei Sans" panose="020C0503030203020204" pitchFamily="34" charset="0"/>
              </a:rPr>
              <a:t>reduced</a:t>
            </a:r>
            <a:r>
              <a:rPr lang="en-US" sz="1200" dirty="0">
                <a:solidFill>
                  <a:schemeClr val="tx1"/>
                </a:solidFill>
                <a:latin typeface="Huawei Sans" panose="020C0503030203020204" pitchFamily="34" charset="0"/>
              </a:rPr>
              <a:t> [value-reduced ]         //Associate VRRP with NQA. If the NQA session is down, the VRRP priority is changed.</a:t>
            </a:r>
            <a:endParaRPr lang="en-US" altLang="zh-CN" sz="1200" dirty="0">
              <a:solidFill>
                <a:schemeClr val="tx1"/>
              </a:solidFill>
              <a:latin typeface="Huawei Sans" panose="020C0503030203020204" pitchFamily="34" charset="0"/>
            </a:endParaRPr>
          </a:p>
        </p:txBody>
      </p:sp>
      <p:sp>
        <p:nvSpPr>
          <p:cNvPr id="24" name="Text Placeholder 2">
            <a:extLst>
              <a:ext uri="{FF2B5EF4-FFF2-40B4-BE49-F238E27FC236}">
                <a16:creationId xmlns:a16="http://schemas.microsoft.com/office/drawing/2014/main" id="{875C7406-C720-43E8-A372-6EF747268D05}"/>
              </a:ext>
            </a:extLst>
          </p:cNvPr>
          <p:cNvSpPr txBox="1">
            <a:spLocks/>
          </p:cNvSpPr>
          <p:nvPr/>
        </p:nvSpPr>
        <p:spPr bwMode="gray">
          <a:xfrm>
            <a:off x="4969346" y="2812593"/>
            <a:ext cx="5648500" cy="9999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Associate VRRP with NQA:</a:t>
            </a:r>
            <a:endParaRPr lang="en-US" altLang="zh-CN" sz="1600" dirty="0">
              <a:latin typeface="Huawei Sans" panose="020C0503030203020204" pitchFamily="34" charset="0"/>
            </a:endParaRPr>
          </a:p>
          <a:p>
            <a:pPr marL="0" indent="0" algn="l" fontAlgn="ctr">
              <a:spcAft>
                <a:spcPts val="0"/>
              </a:spcAft>
              <a:buFont typeface="Arial" panose="020B0604020202020204" pitchFamily="34" charset="0"/>
              <a:buNone/>
            </a:pPr>
            <a:endParaRPr lang="en-US" sz="1600" dirty="0">
              <a:latin typeface="Huawei Sans" panose="020C0503030203020204" pitchFamily="34" charset="0"/>
            </a:endParaRPr>
          </a:p>
        </p:txBody>
      </p:sp>
      <p:sp>
        <p:nvSpPr>
          <p:cNvPr id="25" name="Text Placeholder 2">
            <a:extLst>
              <a:ext uri="{FF2B5EF4-FFF2-40B4-BE49-F238E27FC236}">
                <a16:creationId xmlns:a16="http://schemas.microsoft.com/office/drawing/2014/main" id="{1F15187D-37A2-4B36-9B14-72326D60C2BF}"/>
              </a:ext>
            </a:extLst>
          </p:cNvPr>
          <p:cNvSpPr txBox="1">
            <a:spLocks/>
          </p:cNvSpPr>
          <p:nvPr/>
        </p:nvSpPr>
        <p:spPr bwMode="gray">
          <a:xfrm>
            <a:off x="4969346" y="4577027"/>
            <a:ext cx="5648500" cy="9999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Associate VRRP with the interface status:</a:t>
            </a:r>
            <a:endParaRPr lang="en-US" altLang="zh-CN" sz="1600" dirty="0">
              <a:latin typeface="Huawei Sans" panose="020C0503030203020204" pitchFamily="34" charset="0"/>
            </a:endParaRPr>
          </a:p>
          <a:p>
            <a:pPr marL="0" indent="0" algn="l" fontAlgn="ctr">
              <a:spcAft>
                <a:spcPts val="0"/>
              </a:spcAft>
              <a:buFont typeface="Arial" panose="020B0604020202020204" pitchFamily="34" charset="0"/>
              <a:buNone/>
            </a:pPr>
            <a:endParaRPr lang="en-US" sz="1600" dirty="0">
              <a:latin typeface="Huawei Sans" panose="020C0503030203020204" pitchFamily="34" charset="0"/>
            </a:endParaRPr>
          </a:p>
        </p:txBody>
      </p:sp>
      <p:sp>
        <p:nvSpPr>
          <p:cNvPr id="28" name="文本框 30">
            <a:extLst>
              <a:ext uri="{FF2B5EF4-FFF2-40B4-BE49-F238E27FC236}">
                <a16:creationId xmlns:a16="http://schemas.microsoft.com/office/drawing/2014/main" id="{BA176E27-6E25-4EEC-A70E-316AE81FDF43}"/>
              </a:ext>
            </a:extLst>
          </p:cNvPr>
          <p:cNvSpPr txBox="1"/>
          <p:nvPr/>
        </p:nvSpPr>
        <p:spPr bwMode="gray">
          <a:xfrm>
            <a:off x="5037328" y="5045353"/>
            <a:ext cx="6675247" cy="101566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200" b="1" dirty="0">
                <a:solidFill>
                  <a:schemeClr val="tx1"/>
                </a:solidFill>
                <a:latin typeface="Huawei Sans" panose="020C0503030203020204" pitchFamily="34" charset="0"/>
              </a:rPr>
              <a:t>system-view</a:t>
            </a:r>
          </a:p>
          <a:p>
            <a:pPr fontAlgn="ctr">
              <a:lnSpc>
                <a:spcPct val="100000"/>
              </a:lnSpc>
            </a:pPr>
            <a:r>
              <a:rPr lang="en-US" sz="1200" b="1" dirty="0">
                <a:solidFill>
                  <a:schemeClr val="tx1"/>
                </a:solidFill>
                <a:latin typeface="Huawei Sans" panose="020C0503030203020204" pitchFamily="34" charset="0"/>
              </a:rPr>
              <a:t>   interface </a:t>
            </a:r>
            <a:r>
              <a:rPr lang="en-US" sz="1200" dirty="0">
                <a:solidFill>
                  <a:schemeClr val="tx1"/>
                </a:solidFill>
                <a:latin typeface="Huawei Sans" panose="020C0503030203020204" pitchFamily="34" charset="0"/>
              </a:rPr>
              <a:t>[interface-type interface-</a:t>
            </a:r>
            <a:r>
              <a:rPr lang="en-US" sz="1200" dirty="0" err="1">
                <a:solidFill>
                  <a:schemeClr val="tx1"/>
                </a:solidFill>
                <a:latin typeface="Huawei Sans" panose="020C0503030203020204" pitchFamily="34" charset="0"/>
              </a:rPr>
              <a:t>num</a:t>
            </a:r>
            <a:r>
              <a:rPr lang="en-US" sz="1200" dirty="0">
                <a:solidFill>
                  <a:schemeClr val="tx1"/>
                </a:solidFill>
                <a:latin typeface="Huawei Sans" panose="020C0503030203020204" pitchFamily="34" charset="0"/>
              </a:rPr>
              <a:t>]        //Enter the active interface view.</a:t>
            </a:r>
          </a:p>
          <a:p>
            <a:pPr fontAlgn="ctr">
              <a:lnSpc>
                <a:spcPct val="100000"/>
              </a:lnSpc>
            </a:pP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vrrp</a:t>
            </a:r>
            <a:r>
              <a:rPr lang="en-US" sz="1200" b="1" dirty="0">
                <a:solidFill>
                  <a:schemeClr val="tx1"/>
                </a:solidFill>
                <a:latin typeface="Huawei Sans" panose="020C0503030203020204" pitchFamily="34" charset="0"/>
              </a:rPr>
              <a:t> </a:t>
            </a:r>
            <a:r>
              <a:rPr lang="en-US" sz="1200" b="1" dirty="0" err="1">
                <a:solidFill>
                  <a:schemeClr val="tx1"/>
                </a:solidFill>
                <a:latin typeface="Huawei Sans" panose="020C0503030203020204" pitchFamily="34" charset="0"/>
              </a:rPr>
              <a:t>vrid</a:t>
            </a:r>
            <a:r>
              <a:rPr lang="en-US" sz="1200" b="1" dirty="0">
                <a:solidFill>
                  <a:schemeClr val="tx1"/>
                </a:solidFill>
                <a:latin typeface="Huawei Sans" panose="020C0503030203020204" pitchFamily="34" charset="0"/>
              </a:rPr>
              <a:t> [virtual-router-id] track interface [interface-type interface-</a:t>
            </a:r>
            <a:r>
              <a:rPr lang="en-US" sz="1200" b="1" dirty="0" err="1">
                <a:solidFill>
                  <a:schemeClr val="tx1"/>
                </a:solidFill>
                <a:latin typeface="Huawei Sans" panose="020C0503030203020204" pitchFamily="34" charset="0"/>
              </a:rPr>
              <a:t>num</a:t>
            </a:r>
            <a:r>
              <a:rPr lang="en-US" sz="1200" b="1" dirty="0">
                <a:solidFill>
                  <a:schemeClr val="tx1"/>
                </a:solidFill>
                <a:latin typeface="Huawei Sans" panose="020C0503030203020204" pitchFamily="34" charset="0"/>
              </a:rPr>
              <a:t>] increased | reduced </a:t>
            </a:r>
            <a:r>
              <a:rPr lang="en-US" sz="1200" dirty="0">
                <a:solidFill>
                  <a:schemeClr val="tx1"/>
                </a:solidFill>
                <a:latin typeface="Huawei Sans" panose="020C0503030203020204" pitchFamily="34" charset="0"/>
              </a:rPr>
              <a:t>[value]</a:t>
            </a:r>
            <a:r>
              <a:rPr lang="en-US" sz="1200" b="1" dirty="0">
                <a:solidFill>
                  <a:schemeClr val="tx1"/>
                </a:solidFill>
                <a:latin typeface="Huawei Sans" panose="020C0503030203020204" pitchFamily="34" charset="0"/>
              </a:rPr>
              <a:t>     </a:t>
            </a:r>
            <a:r>
              <a:rPr lang="en-US" sz="1200" dirty="0">
                <a:solidFill>
                  <a:schemeClr val="tx1"/>
                </a:solidFill>
                <a:latin typeface="Huawei Sans" panose="020C0503030203020204" pitchFamily="34" charset="0"/>
              </a:rPr>
              <a:t>//Associate the interface with NQA. When the interface is shut down, the VRRP priority is changed.</a:t>
            </a:r>
            <a:endParaRPr lang="en-US" altLang="zh-CN" sz="1200" dirty="0">
              <a:solidFill>
                <a:schemeClr val="tx1"/>
              </a:solidFill>
              <a:latin typeface="Huawei Sans" panose="020C0503030203020204" pitchFamily="34" charset="0"/>
            </a:endParaRPr>
          </a:p>
        </p:txBody>
      </p:sp>
      <p:pic>
        <p:nvPicPr>
          <p:cNvPr id="27" name="Picture 12" descr="E:\2016.01\1.12 扁平化图标\蓝色\AR-蓝色最新-40.png">
            <a:extLst>
              <a:ext uri="{FF2B5EF4-FFF2-40B4-BE49-F238E27FC236}">
                <a16:creationId xmlns:a16="http://schemas.microsoft.com/office/drawing/2014/main" id="{76C5E5F5-5309-4DCF-A2BB-7026BDB815BF}"/>
              </a:ext>
            </a:extLst>
          </p:cNvPr>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Layer>
                </a14:imgProps>
              </a:ext>
            </a:extLst>
          </a:blip>
          <a:srcRect/>
          <a:stretch>
            <a:fillRect/>
          </a:stretch>
        </p:blipFill>
        <p:spPr bwMode="gray">
          <a:xfrm>
            <a:off x="2746800" y="2232000"/>
            <a:ext cx="440049" cy="360040"/>
          </a:xfrm>
          <a:prstGeom prst="rect">
            <a:avLst/>
          </a:prstGeom>
          <a:noFill/>
        </p:spPr>
      </p:pic>
    </p:spTree>
    <p:extLst>
      <p:ext uri="{BB962C8B-B14F-4D97-AF65-F5344CB8AC3E}">
        <p14:creationId xmlns:p14="http://schemas.microsoft.com/office/powerpoint/2010/main" val="332384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Link Reliability</a:t>
            </a:r>
            <a:endParaRPr lang="en-US" altLang="zh-CN" b="1" dirty="0">
              <a:latin typeface="Huawei Sans" panose="020C0503030203020204" pitchFamily="34" charset="0"/>
            </a:endParaRPr>
          </a:p>
          <a:p>
            <a:pPr marL="812800" lvl="1" indent="-342900">
              <a:buSzPct val="60000"/>
              <a:buFont typeface="Wingdings" panose="05000000000000000000" pitchFamily="2" charset="2"/>
              <a:buChar char="n"/>
            </a:pPr>
            <a:r>
              <a:rPr lang="en-US" sz="2000" dirty="0">
                <a:latin typeface="Huawei Sans" panose="020C0503030203020204" pitchFamily="34" charset="0"/>
              </a:rPr>
              <a:t>Link Detection</a:t>
            </a:r>
            <a:endParaRPr lang="en-US" altLang="zh-CN" sz="2000" dirty="0">
              <a:latin typeface="Huawei Sans" panose="020C0503030203020204" pitchFamily="34" charset="0"/>
            </a:endParaRPr>
          </a:p>
          <a:p>
            <a:pPr marL="812800" lvl="1" indent="-342900"/>
            <a:r>
              <a:rPr lang="en-US" dirty="0">
                <a:solidFill>
                  <a:schemeClr val="bg1">
                    <a:lumMod val="50000"/>
                  </a:schemeClr>
                </a:solidFill>
                <a:latin typeface="Huawei Sans" panose="020C0503030203020204" pitchFamily="34" charset="0"/>
              </a:rPr>
              <a:t>Link Backup</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Reliability</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Service Reliability</a:t>
            </a:r>
          </a:p>
        </p:txBody>
      </p:sp>
    </p:spTree>
    <p:extLst>
      <p:ext uri="{BB962C8B-B14F-4D97-AF65-F5344CB8AC3E}">
        <p14:creationId xmlns:p14="http://schemas.microsoft.com/office/powerpoint/2010/main" val="681663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8B04-7CC4-4E40-B704-C186BBC1CB01}"/>
              </a:ext>
            </a:extLst>
          </p:cNvPr>
          <p:cNvSpPr>
            <a:spLocks noGrp="1"/>
          </p:cNvSpPr>
          <p:nvPr>
            <p:ph type="title"/>
          </p:nvPr>
        </p:nvSpPr>
        <p:spPr bwMode="gray"/>
        <p:txBody>
          <a:bodyPr/>
          <a:lstStyle/>
          <a:p>
            <a:pPr fontAlgn="ctr"/>
            <a:r>
              <a:rPr lang="en-US" dirty="0">
                <a:latin typeface="Huawei Sans" panose="020C0503030203020204" pitchFamily="34" charset="0"/>
              </a:rPr>
              <a:t>Verifying the VRRP Configuration</a:t>
            </a:r>
          </a:p>
        </p:txBody>
      </p:sp>
      <p:sp>
        <p:nvSpPr>
          <p:cNvPr id="3" name="Text Placeholder 2">
            <a:extLst>
              <a:ext uri="{FF2B5EF4-FFF2-40B4-BE49-F238E27FC236}">
                <a16:creationId xmlns:a16="http://schemas.microsoft.com/office/drawing/2014/main" id="{9BF264ED-A5D0-4EDA-BEF7-A80C200E2CC3}"/>
              </a:ext>
            </a:extLst>
          </p:cNvPr>
          <p:cNvSpPr>
            <a:spLocks noGrp="1"/>
          </p:cNvSpPr>
          <p:nvPr>
            <p:ph type="body" sz="quarter" idx="10"/>
          </p:nvPr>
        </p:nvSpPr>
        <p:spPr bwMode="gray"/>
        <p:txBody>
          <a:bodyPr/>
          <a:lstStyle/>
          <a:p>
            <a:pPr algn="l"/>
            <a:r>
              <a:rPr lang="en-US" sz="1800" dirty="0">
                <a:latin typeface="Huawei Sans" panose="020C0503030203020204" pitchFamily="34" charset="0"/>
              </a:rPr>
              <a:t>During routine maintenance, run the following commands to check VRRP packet statistics and monitor the VRRP group running status.</a:t>
            </a:r>
          </a:p>
        </p:txBody>
      </p:sp>
      <p:sp>
        <p:nvSpPr>
          <p:cNvPr id="4" name="文本框 30">
            <a:extLst>
              <a:ext uri="{FF2B5EF4-FFF2-40B4-BE49-F238E27FC236}">
                <a16:creationId xmlns:a16="http://schemas.microsoft.com/office/drawing/2014/main" id="{E24D33E5-5B8B-4920-B6AB-20321D6B6A86}"/>
              </a:ext>
            </a:extLst>
          </p:cNvPr>
          <p:cNvSpPr txBox="1"/>
          <p:nvPr/>
        </p:nvSpPr>
        <p:spPr bwMode="gray">
          <a:xfrm>
            <a:off x="847725" y="1985112"/>
            <a:ext cx="10864850" cy="738664"/>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vrrp</a:t>
            </a:r>
            <a:r>
              <a:rPr lang="en-US" b="1" dirty="0">
                <a:solidFill>
                  <a:schemeClr val="tx1"/>
                </a:solidFill>
                <a:latin typeface="Huawei Sans" panose="020C0503030203020204" pitchFamily="34" charset="0"/>
              </a:rPr>
              <a:t> interface </a:t>
            </a:r>
            <a:r>
              <a:rPr lang="en-US" dirty="0">
                <a:solidFill>
                  <a:schemeClr val="tx1"/>
                </a:solidFill>
                <a:latin typeface="Huawei Sans" panose="020C0503030203020204" pitchFamily="34" charset="0"/>
              </a:rPr>
              <a:t>[interface-type interface-number ] [ virtual-router-id ]</a:t>
            </a:r>
            <a:r>
              <a:rPr lang="en-US" b="1" dirty="0">
                <a:solidFill>
                  <a:schemeClr val="tx1"/>
                </a:solidFill>
                <a:latin typeface="Huawei Sans" panose="020C0503030203020204" pitchFamily="34" charset="0"/>
              </a:rPr>
              <a:t> statistics  </a:t>
            </a:r>
            <a:r>
              <a:rPr lang="en-US" dirty="0">
                <a:solidFill>
                  <a:schemeClr val="tx1"/>
                </a:solidFill>
                <a:latin typeface="Huawei Sans" panose="020C0503030203020204" pitchFamily="34" charset="0"/>
              </a:rPr>
              <a:t>//Display statistics about sent and received packets of a VRRP group.</a:t>
            </a:r>
          </a:p>
        </p:txBody>
      </p:sp>
    </p:spTree>
    <p:extLst>
      <p:ext uri="{BB962C8B-B14F-4D97-AF65-F5344CB8AC3E}">
        <p14:creationId xmlns:p14="http://schemas.microsoft.com/office/powerpoint/2010/main" val="3808486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B7A0EB-AD82-46C3-AD74-98853AB8E8FC}"/>
              </a:ext>
            </a:extLst>
          </p:cNvPr>
          <p:cNvSpPr>
            <a:spLocks noGrp="1"/>
          </p:cNvSpPr>
          <p:nvPr>
            <p:ph type="body" sz="quarter" idx="10"/>
          </p:nvPr>
        </p:nvSpPr>
        <p:spPr bwMode="gray">
          <a:prstGeom prst="rect">
            <a:avLst/>
          </a:prstGeom>
        </p:spPr>
        <p:txBody>
          <a:bodyPr/>
          <a:lstStyle/>
          <a:p>
            <a:pPr marL="361950" indent="-361950" algn="l"/>
            <a:r>
              <a:rPr lang="en-US" dirty="0">
                <a:latin typeface="Huawei Sans" panose="020C0503030203020204" pitchFamily="34" charset="0"/>
              </a:rPr>
              <a:t>(Single-answer question) After a master/backup VRRP switchover is performed, which of the following entries are used to forward data to the new master device?</a:t>
            </a:r>
            <a:endParaRPr lang="en-US" altLang="zh-CN" dirty="0">
              <a:latin typeface="Huawei Sans" panose="020C0503030203020204" pitchFamily="34" charset="0"/>
            </a:endParaRPr>
          </a:p>
          <a:p>
            <a:pPr marL="714375" lvl="1" indent="-352425" algn="l"/>
            <a:r>
              <a:rPr lang="en-US" dirty="0">
                <a:latin typeface="Huawei Sans" panose="020C0503030203020204" pitchFamily="34" charset="0"/>
              </a:rPr>
              <a:t>ARP entries</a:t>
            </a:r>
            <a:endParaRPr lang="en-US" altLang="zh-CN" dirty="0">
              <a:latin typeface="Huawei Sans" panose="020C0503030203020204" pitchFamily="34" charset="0"/>
            </a:endParaRPr>
          </a:p>
          <a:p>
            <a:pPr marL="714375" lvl="1" indent="-352425" algn="l"/>
            <a:r>
              <a:rPr lang="en-US" dirty="0">
                <a:latin typeface="Huawei Sans" panose="020C0503030203020204" pitchFamily="34" charset="0"/>
              </a:rPr>
              <a:t>IP routing entries</a:t>
            </a:r>
            <a:endParaRPr lang="en-US" altLang="zh-CN" dirty="0">
              <a:latin typeface="Huawei Sans" panose="020C0503030203020204" pitchFamily="34" charset="0"/>
            </a:endParaRPr>
          </a:p>
          <a:p>
            <a:pPr marL="714375" lvl="1" indent="-352425" algn="l"/>
            <a:r>
              <a:rPr lang="en-US" dirty="0">
                <a:latin typeface="Huawei Sans" panose="020C0503030203020204" pitchFamily="34" charset="0"/>
              </a:rPr>
              <a:t>MAC address entries</a:t>
            </a:r>
            <a:endParaRPr lang="en-US" altLang="zh-CN" dirty="0">
              <a:latin typeface="Huawei Sans" panose="020C0503030203020204" pitchFamily="34" charset="0"/>
            </a:endParaRPr>
          </a:p>
          <a:p>
            <a:pPr marL="714375" lvl="1" indent="-352425" algn="l"/>
            <a:r>
              <a:rPr lang="en-US" dirty="0">
                <a:latin typeface="Huawei Sans" panose="020C0503030203020204" pitchFamily="34" charset="0"/>
              </a:rPr>
              <a:t>FIB entries</a:t>
            </a:r>
          </a:p>
        </p:txBody>
      </p:sp>
    </p:spTree>
    <p:extLst>
      <p:ext uri="{BB962C8B-B14F-4D97-AF65-F5344CB8AC3E}">
        <p14:creationId xmlns:p14="http://schemas.microsoft.com/office/powerpoint/2010/main" val="1456669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383F1-B219-42FF-89D1-73F10FDDC0C8}"/>
              </a:ext>
            </a:extLst>
          </p:cNvPr>
          <p:cNvSpPr>
            <a:spLocks noGrp="1"/>
          </p:cNvSpPr>
          <p:nvPr>
            <p:ph sz="quarter" idx="10"/>
          </p:nvPr>
        </p:nvSpPr>
        <p:spPr bwMode="gray">
          <a:prstGeom prst="rect">
            <a:avLst/>
          </a:prstGeom>
        </p:spPr>
        <p:txBody>
          <a:bodyPr/>
          <a:lstStyle/>
          <a:p>
            <a:pPr algn="l"/>
            <a:r>
              <a:rPr lang="en-US" sz="2000" dirty="0">
                <a:latin typeface="Huawei Sans" panose="020C0503030203020204" pitchFamily="34" charset="0"/>
              </a:rPr>
              <a:t>VRRP is typically deployed on gateways or egresses. Terminals are unaware of the master/backup VRRP switchover, and can access the network after the switchover.</a:t>
            </a:r>
            <a:endParaRPr lang="en-US" altLang="zh-CN" sz="2000" dirty="0">
              <a:latin typeface="Huawei Sans" panose="020C0503030203020204" pitchFamily="34" charset="0"/>
            </a:endParaRPr>
          </a:p>
          <a:p>
            <a:pPr algn="l"/>
            <a:r>
              <a:rPr lang="en-US" sz="2000" dirty="0">
                <a:latin typeface="Huawei Sans" panose="020C0503030203020204" pitchFamily="34" charset="0"/>
              </a:rPr>
              <a:t>After a master/backup VRRP switchover is performed, the switch connected to the VRRP devices guides traffic switching.</a:t>
            </a:r>
            <a:endParaRPr lang="en-US" altLang="zh-CN" sz="2000" dirty="0">
              <a:latin typeface="Huawei Sans" panose="020C0503030203020204" pitchFamily="34" charset="0"/>
            </a:endParaRPr>
          </a:p>
          <a:p>
            <a:pPr algn="l"/>
            <a:r>
              <a:rPr lang="en-US" sz="2000" dirty="0">
                <a:latin typeface="Huawei Sans" panose="020C0503030203020204" pitchFamily="34" charset="0"/>
              </a:rPr>
              <a:t>VRRP can be associated with multiple detection technologies to detect the uplink quality, which helps VRRP accurately perform a master/backup switchover.</a:t>
            </a:r>
            <a:endParaRPr lang="en-US" altLang="zh-CN" sz="2000" dirty="0">
              <a:latin typeface="Huawei Sans" panose="020C0503030203020204" pitchFamily="34" charset="0"/>
            </a:endParaRPr>
          </a:p>
          <a:p>
            <a:pPr algn="l"/>
            <a:endParaRPr lang="en-US" sz="2000" dirty="0">
              <a:latin typeface="Huawei Sans" panose="020C0503030203020204" pitchFamily="34" charset="0"/>
            </a:endParaRPr>
          </a:p>
        </p:txBody>
      </p:sp>
    </p:spTree>
    <p:extLst>
      <p:ext uri="{BB962C8B-B14F-4D97-AF65-F5344CB8AC3E}">
        <p14:creationId xmlns:p14="http://schemas.microsoft.com/office/powerpoint/2010/main" val="616515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Link Reliability</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Reliability</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Service Reliability</a:t>
            </a:r>
            <a:endParaRPr lang="en-US" altLang="zh-CN" b="1" dirty="0">
              <a:latin typeface="Huawei Sans" panose="020C0503030203020204" pitchFamily="34" charset="0"/>
            </a:endParaRPr>
          </a:p>
          <a:p>
            <a:pPr marL="809625" lvl="1" indent="-333375">
              <a:buSzPct val="60000"/>
              <a:buFont typeface="Wingdings" panose="05000000000000000000" pitchFamily="2" charset="2"/>
              <a:buChar char="n"/>
            </a:pPr>
            <a:r>
              <a:rPr lang="en-US" dirty="0">
                <a:latin typeface="Huawei Sans" panose="020C0503030203020204" pitchFamily="34" charset="0"/>
              </a:rPr>
              <a:t>SAC</a:t>
            </a:r>
          </a:p>
          <a:p>
            <a:pPr marL="809625" lvl="1" indent="-333375"/>
            <a:r>
              <a:rPr lang="en-US" dirty="0">
                <a:solidFill>
                  <a:schemeClr val="bg1">
                    <a:lumMod val="50000"/>
                  </a:schemeClr>
                </a:solidFill>
                <a:latin typeface="Huawei Sans" panose="020C0503030203020204" pitchFamily="34" charset="0"/>
              </a:rPr>
              <a:t>SPR</a:t>
            </a:r>
          </a:p>
        </p:txBody>
      </p:sp>
    </p:spTree>
    <p:extLst>
      <p:ext uri="{BB962C8B-B14F-4D97-AF65-F5344CB8AC3E}">
        <p14:creationId xmlns:p14="http://schemas.microsoft.com/office/powerpoint/2010/main" val="4192492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C77D2E-C642-4157-A68C-E544AB72F954}"/>
              </a:ext>
            </a:extLst>
          </p:cNvPr>
          <p:cNvSpPr>
            <a:spLocks noGrp="1"/>
          </p:cNvSpPr>
          <p:nvPr>
            <p:ph type="title"/>
          </p:nvPr>
        </p:nvSpPr>
        <p:spPr bwMode="gray"/>
        <p:txBody>
          <a:bodyPr/>
          <a:lstStyle/>
          <a:p>
            <a:pPr fontAlgn="ctr"/>
            <a:r>
              <a:rPr lang="en-US" dirty="0">
                <a:latin typeface="Huawei Sans" panose="020C0503030203020204" pitchFamily="34" charset="0"/>
              </a:rPr>
              <a:t>Service Reliability</a:t>
            </a:r>
          </a:p>
        </p:txBody>
      </p:sp>
      <p:sp>
        <p:nvSpPr>
          <p:cNvPr id="4" name="Text Placeholder 3">
            <a:extLst>
              <a:ext uri="{FF2B5EF4-FFF2-40B4-BE49-F238E27FC236}">
                <a16:creationId xmlns:a16="http://schemas.microsoft.com/office/drawing/2014/main" id="{40355E2A-CB4E-44D7-8EE6-840FEF6CD210}"/>
              </a:ext>
            </a:extLst>
          </p:cNvPr>
          <p:cNvSpPr>
            <a:spLocks noGrp="1"/>
          </p:cNvSpPr>
          <p:nvPr>
            <p:ph type="body" sz="quarter" idx="10"/>
          </p:nvPr>
        </p:nvSpPr>
        <p:spPr bwMode="gray"/>
        <p:txBody>
          <a:bodyPr/>
          <a:lstStyle/>
          <a:p>
            <a:pPr algn="l"/>
            <a:r>
              <a:rPr lang="en-US" sz="2000" dirty="0">
                <a:latin typeface="Huawei Sans" panose="020C0503030203020204" pitchFamily="34" charset="0"/>
              </a:rPr>
              <a:t>In the cloud computing era, network reliability cannot meet user requirements. Users want to understand the live network status based on applications and adjust the network based on the application status.</a:t>
            </a:r>
            <a:endParaRPr lang="en-US" altLang="zh-CN" sz="2000" dirty="0">
              <a:latin typeface="Huawei Sans" panose="020C0503030203020204" pitchFamily="34" charset="0"/>
            </a:endParaRPr>
          </a:p>
          <a:p>
            <a:pPr algn="l"/>
            <a:r>
              <a:rPr lang="en-US" sz="2000" dirty="0">
                <a:latin typeface="Huawei Sans" panose="020C0503030203020204" pitchFamily="34" charset="0"/>
              </a:rPr>
              <a:t>Such requirement poses the following challenges to traditional networks:</a:t>
            </a:r>
            <a:endParaRPr lang="en-US" altLang="zh-CN" sz="2000" dirty="0">
              <a:latin typeface="Huawei Sans" panose="020C0503030203020204" pitchFamily="34" charset="0"/>
            </a:endParaRPr>
          </a:p>
          <a:p>
            <a:pPr marL="608400" lvl="1" indent="-284400"/>
            <a:r>
              <a:rPr lang="en-US" sz="1800" dirty="0">
                <a:latin typeface="Huawei Sans" panose="020C0503030203020204" pitchFamily="34" charset="0"/>
              </a:rPr>
              <a:t>Traditional networks cannot accurately identify applications.</a:t>
            </a:r>
            <a:endParaRPr lang="en-US" altLang="zh-CN" sz="1800" dirty="0">
              <a:latin typeface="Huawei Sans" panose="020C0503030203020204" pitchFamily="34" charset="0"/>
            </a:endParaRPr>
          </a:p>
          <a:p>
            <a:pPr marL="608400" lvl="1" indent="-284400"/>
            <a:r>
              <a:rPr lang="en-US" sz="1800" dirty="0">
                <a:latin typeface="Huawei Sans" panose="020C0503030203020204" pitchFamily="34" charset="0"/>
              </a:rPr>
              <a:t>Traditional networks cannot be adjusted based on applications.</a:t>
            </a:r>
            <a:endParaRPr lang="en-US" altLang="zh-CN" sz="1800" dirty="0">
              <a:latin typeface="Huawei Sans" panose="020C0503030203020204" pitchFamily="34" charset="0"/>
            </a:endParaRPr>
          </a:p>
          <a:p>
            <a:pPr algn="l"/>
            <a:r>
              <a:rPr lang="en-US" sz="2000" dirty="0">
                <a:latin typeface="Huawei Sans" panose="020C0503030203020204" pitchFamily="34" charset="0"/>
              </a:rPr>
              <a:t>To cope with the challenges, two technologies are developed:</a:t>
            </a:r>
            <a:endParaRPr lang="en-US" altLang="zh-CN" sz="2000" dirty="0">
              <a:latin typeface="Huawei Sans" panose="020C0503030203020204" pitchFamily="34" charset="0"/>
            </a:endParaRPr>
          </a:p>
          <a:p>
            <a:pPr marL="608400" lvl="1" indent="-284400"/>
            <a:r>
              <a:rPr lang="en-US" sz="1800" dirty="0">
                <a:latin typeface="Huawei Sans" panose="020C0503030203020204" pitchFamily="34" charset="0"/>
              </a:rPr>
              <a:t>Smart Application Control (SAC): This technology can flexibly identify applications.</a:t>
            </a:r>
            <a:endParaRPr lang="en-US" altLang="zh-CN" sz="1800" dirty="0">
              <a:latin typeface="Huawei Sans" panose="020C0503030203020204" pitchFamily="34" charset="0"/>
            </a:endParaRPr>
          </a:p>
          <a:p>
            <a:pPr marL="608400" lvl="1" indent="-284400"/>
            <a:r>
              <a:rPr lang="en-US" sz="1800" dirty="0">
                <a:latin typeface="Huawei Sans" panose="020C0503030203020204" pitchFamily="34" charset="0"/>
              </a:rPr>
              <a:t>Smart Policy Routing (SPR): This technology can switch forwarding paths based on the network or application status.</a:t>
            </a:r>
          </a:p>
        </p:txBody>
      </p:sp>
    </p:spTree>
    <p:extLst>
      <p:ext uri="{BB962C8B-B14F-4D97-AF65-F5344CB8AC3E}">
        <p14:creationId xmlns:p14="http://schemas.microsoft.com/office/powerpoint/2010/main" val="2904850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F31-756B-4378-A2BE-D91739B2F980}"/>
              </a:ext>
            </a:extLst>
          </p:cNvPr>
          <p:cNvSpPr>
            <a:spLocks noGrp="1"/>
          </p:cNvSpPr>
          <p:nvPr>
            <p:ph type="title"/>
          </p:nvPr>
        </p:nvSpPr>
        <p:spPr bwMode="gray"/>
        <p:txBody>
          <a:bodyPr/>
          <a:lstStyle/>
          <a:p>
            <a:pPr fontAlgn="ctr"/>
            <a:r>
              <a:rPr lang="en-US" dirty="0">
                <a:latin typeface="Huawei Sans" panose="020C0503030203020204" pitchFamily="34" charset="0"/>
              </a:rPr>
              <a:t>Overview of SAC</a:t>
            </a:r>
          </a:p>
        </p:txBody>
      </p:sp>
      <p:sp>
        <p:nvSpPr>
          <p:cNvPr id="3" name="Text Placeholder 2">
            <a:extLst>
              <a:ext uri="{FF2B5EF4-FFF2-40B4-BE49-F238E27FC236}">
                <a16:creationId xmlns:a16="http://schemas.microsoft.com/office/drawing/2014/main" id="{B78BAFD1-B2F1-49BC-ACA1-61F7240422B4}"/>
              </a:ext>
            </a:extLst>
          </p:cNvPr>
          <p:cNvSpPr>
            <a:spLocks noGrp="1"/>
          </p:cNvSpPr>
          <p:nvPr>
            <p:ph type="body" sz="quarter" idx="10"/>
          </p:nvPr>
        </p:nvSpPr>
        <p:spPr bwMode="gray"/>
        <p:txBody>
          <a:bodyPr/>
          <a:lstStyle/>
          <a:p>
            <a:pPr algn="l"/>
            <a:r>
              <a:rPr lang="en-US" sz="2000" dirty="0">
                <a:latin typeface="Huawei Sans" panose="020C0503030203020204" pitchFamily="34" charset="0"/>
              </a:rPr>
              <a:t>Traditional networks are managed based on traffic. However, in the cloud computing era, services are becoming increasingly important. Networks need to be managed and monitored based on applications instead of Five-tuple information.</a:t>
            </a:r>
            <a:endParaRPr lang="en-US" altLang="zh-CN" sz="2000" dirty="0">
              <a:latin typeface="Huawei Sans" panose="020C0503030203020204" pitchFamily="34" charset="0"/>
            </a:endParaRPr>
          </a:p>
          <a:p>
            <a:pPr algn="l"/>
            <a:r>
              <a:rPr lang="en-US" sz="2000" dirty="0">
                <a:latin typeface="Huawei Sans" panose="020C0503030203020204" pitchFamily="34" charset="0"/>
              </a:rPr>
              <a:t>Traditional routing and switching devices cannot identify application-layer information. Therefore, it is difficult to manage networks based on applications. Smart Application Control (SAC) technology helps routing and switching devices identify classified applications.</a:t>
            </a:r>
            <a:endParaRPr lang="en-US" altLang="zh-CN" sz="2000" dirty="0">
              <a:latin typeface="Huawei Sans" panose="020C0503030203020204" pitchFamily="34" charset="0"/>
            </a:endParaRPr>
          </a:p>
          <a:p>
            <a:pPr algn="l"/>
            <a:r>
              <a:rPr lang="en-US" sz="2000" dirty="0">
                <a:latin typeface="Huawei Sans" panose="020C0503030203020204" pitchFamily="34" charset="0"/>
              </a:rPr>
              <a:t>SAC uses service awareness (SA) and first packet identification (FPI) technologies to detect and identify Layer 4 to Layer 7 information (such as HTTP and RTP) in packets.</a:t>
            </a:r>
            <a:endParaRPr lang="en-US" altLang="zh-CN" sz="2000" dirty="0">
              <a:latin typeface="Huawei Sans" panose="020C0503030203020204" pitchFamily="34" charset="0"/>
            </a:endParaRPr>
          </a:p>
        </p:txBody>
      </p:sp>
    </p:spTree>
    <p:extLst>
      <p:ext uri="{BB962C8B-B14F-4D97-AF65-F5344CB8AC3E}">
        <p14:creationId xmlns:p14="http://schemas.microsoft.com/office/powerpoint/2010/main" val="4121119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EDAA-4EDB-41D0-B312-0149B70289CE}"/>
              </a:ext>
            </a:extLst>
          </p:cNvPr>
          <p:cNvSpPr>
            <a:spLocks noGrp="1"/>
          </p:cNvSpPr>
          <p:nvPr>
            <p:ph type="title"/>
          </p:nvPr>
        </p:nvSpPr>
        <p:spPr bwMode="gray"/>
        <p:txBody>
          <a:bodyPr/>
          <a:lstStyle/>
          <a:p>
            <a:pPr fontAlgn="ctr"/>
            <a:r>
              <a:rPr lang="en-US" dirty="0">
                <a:latin typeface="Huawei Sans" panose="020C0503030203020204" pitchFamily="34" charset="0"/>
              </a:rPr>
              <a:t>SAC Signature Database</a:t>
            </a:r>
          </a:p>
        </p:txBody>
      </p:sp>
      <p:sp>
        <p:nvSpPr>
          <p:cNvPr id="3" name="Text Placeholder 2">
            <a:extLst>
              <a:ext uri="{FF2B5EF4-FFF2-40B4-BE49-F238E27FC236}">
                <a16:creationId xmlns:a16="http://schemas.microsoft.com/office/drawing/2014/main" id="{544D7983-BBFA-4170-85FC-78CDD432ABBA}"/>
              </a:ext>
            </a:extLst>
          </p:cNvPr>
          <p:cNvSpPr>
            <a:spLocks noGrp="1"/>
          </p:cNvSpPr>
          <p:nvPr>
            <p:ph type="body" sz="quarter" idx="10"/>
          </p:nvPr>
        </p:nvSpPr>
        <p:spPr bwMode="gray"/>
        <p:txBody>
          <a:bodyPr/>
          <a:lstStyle/>
          <a:p>
            <a:pPr algn="l"/>
            <a:r>
              <a:rPr lang="en-US" sz="1600" dirty="0">
                <a:latin typeface="Huawei Sans" panose="020C0503030203020204" pitchFamily="34" charset="0"/>
              </a:rPr>
              <a:t>Signature identification is a basic function of SA technology. Different applications typically use different protocols, and different application protocols have their own signatures. A signature that can identify a protocol is known as a signature code. The system analyzes service flows passing through a device, and compares the analysis result with the signature database on the device. It identifies an application by detecting the signature code in data packets.</a:t>
            </a:r>
            <a:endParaRPr lang="en-US" altLang="zh-CN" sz="1600" dirty="0">
              <a:latin typeface="Huawei Sans" panose="020C0503030203020204" pitchFamily="34" charset="0"/>
            </a:endParaRPr>
          </a:p>
          <a:p>
            <a:pPr algn="l"/>
            <a:r>
              <a:rPr lang="en-US" sz="1600" dirty="0">
                <a:latin typeface="Huawei Sans" panose="020C0503030203020204" pitchFamily="34" charset="0"/>
              </a:rPr>
              <a:t>SAC signature databases include FPI and SA signature databases. FPI signatures refer to signatures for identifying FPI applications, and SA signatures refer to signatures for identifying SA applications.</a:t>
            </a:r>
            <a:endParaRPr lang="en-US" altLang="zh-CN" sz="1600" dirty="0">
              <a:latin typeface="Huawei Sans" panose="020C0503030203020204" pitchFamily="34" charset="0"/>
            </a:endParaRPr>
          </a:p>
          <a:p>
            <a:pPr algn="l"/>
            <a:r>
              <a:rPr lang="en-US" sz="1600" dirty="0">
                <a:latin typeface="Huawei Sans" panose="020C0503030203020204" pitchFamily="34" charset="0"/>
              </a:rPr>
              <a:t>SAC working mechanism</a:t>
            </a:r>
          </a:p>
        </p:txBody>
      </p:sp>
      <p:grpSp>
        <p:nvGrpSpPr>
          <p:cNvPr id="28" name="Group 27">
            <a:extLst>
              <a:ext uri="{FF2B5EF4-FFF2-40B4-BE49-F238E27FC236}">
                <a16:creationId xmlns:a16="http://schemas.microsoft.com/office/drawing/2014/main" id="{7C29CA0C-4103-47FF-A0FB-9812FA5FA775}"/>
              </a:ext>
            </a:extLst>
          </p:cNvPr>
          <p:cNvGrpSpPr/>
          <p:nvPr/>
        </p:nvGrpSpPr>
        <p:grpSpPr bwMode="gray">
          <a:xfrm>
            <a:off x="2315580" y="3695504"/>
            <a:ext cx="7128792" cy="2448874"/>
            <a:chOff x="2027548" y="2960647"/>
            <a:chExt cx="7128792" cy="2448874"/>
          </a:xfrm>
        </p:grpSpPr>
        <p:sp>
          <p:nvSpPr>
            <p:cNvPr id="4" name="TextBox 120">
              <a:extLst>
                <a:ext uri="{FF2B5EF4-FFF2-40B4-BE49-F238E27FC236}">
                  <a16:creationId xmlns:a16="http://schemas.microsoft.com/office/drawing/2014/main" id="{5D4CE21D-D88F-4B05-B54D-983C4D302106}"/>
                </a:ext>
              </a:extLst>
            </p:cNvPr>
            <p:cNvSpPr txBox="1"/>
            <p:nvPr/>
          </p:nvSpPr>
          <p:spPr bwMode="gray">
            <a:xfrm>
              <a:off x="3599786" y="3907629"/>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TextBox 120">
              <a:extLst>
                <a:ext uri="{FF2B5EF4-FFF2-40B4-BE49-F238E27FC236}">
                  <a16:creationId xmlns:a16="http://schemas.microsoft.com/office/drawing/2014/main" id="{FCEF1C0F-62C3-49B2-AFEC-2A8DD1B6B529}"/>
                </a:ext>
              </a:extLst>
            </p:cNvPr>
            <p:cNvSpPr txBox="1"/>
            <p:nvPr/>
          </p:nvSpPr>
          <p:spPr bwMode="gray">
            <a:xfrm>
              <a:off x="3375178" y="3907891"/>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120">
              <a:extLst>
                <a:ext uri="{FF2B5EF4-FFF2-40B4-BE49-F238E27FC236}">
                  <a16:creationId xmlns:a16="http://schemas.microsoft.com/office/drawing/2014/main" id="{D4908AD0-89F2-41C0-B630-D0735058C095}"/>
                </a:ext>
              </a:extLst>
            </p:cNvPr>
            <p:cNvSpPr txBox="1"/>
            <p:nvPr/>
          </p:nvSpPr>
          <p:spPr bwMode="gray">
            <a:xfrm>
              <a:off x="3150573" y="3907498"/>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20">
              <a:extLst>
                <a:ext uri="{FF2B5EF4-FFF2-40B4-BE49-F238E27FC236}">
                  <a16:creationId xmlns:a16="http://schemas.microsoft.com/office/drawing/2014/main" id="{A8C4F112-1A6A-40C5-96B0-C1C7A80E876F}"/>
                </a:ext>
              </a:extLst>
            </p:cNvPr>
            <p:cNvSpPr txBox="1"/>
            <p:nvPr/>
          </p:nvSpPr>
          <p:spPr bwMode="gray">
            <a:xfrm>
              <a:off x="2925968" y="390776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120">
              <a:extLst>
                <a:ext uri="{FF2B5EF4-FFF2-40B4-BE49-F238E27FC236}">
                  <a16:creationId xmlns:a16="http://schemas.microsoft.com/office/drawing/2014/main" id="{CB3AC548-0294-49E7-B277-C0F95E9C54F7}"/>
                </a:ext>
              </a:extLst>
            </p:cNvPr>
            <p:cNvSpPr txBox="1"/>
            <p:nvPr/>
          </p:nvSpPr>
          <p:spPr bwMode="gray">
            <a:xfrm>
              <a:off x="2701363" y="3907498"/>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20">
              <a:extLst>
                <a:ext uri="{FF2B5EF4-FFF2-40B4-BE49-F238E27FC236}">
                  <a16:creationId xmlns:a16="http://schemas.microsoft.com/office/drawing/2014/main" id="{7C9A30E2-D247-40C4-BEBD-3AEBFA7F0CC3}"/>
                </a:ext>
              </a:extLst>
            </p:cNvPr>
            <p:cNvSpPr txBox="1"/>
            <p:nvPr/>
          </p:nvSpPr>
          <p:spPr bwMode="gray">
            <a:xfrm>
              <a:off x="2476758" y="390776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120">
              <a:extLst>
                <a:ext uri="{FF2B5EF4-FFF2-40B4-BE49-F238E27FC236}">
                  <a16:creationId xmlns:a16="http://schemas.microsoft.com/office/drawing/2014/main" id="{15E44997-748B-41E2-BF89-D28D9CC2C3EF}"/>
                </a:ext>
              </a:extLst>
            </p:cNvPr>
            <p:cNvSpPr txBox="1"/>
            <p:nvPr/>
          </p:nvSpPr>
          <p:spPr bwMode="gray">
            <a:xfrm>
              <a:off x="2252153" y="3907498"/>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120">
              <a:extLst>
                <a:ext uri="{FF2B5EF4-FFF2-40B4-BE49-F238E27FC236}">
                  <a16:creationId xmlns:a16="http://schemas.microsoft.com/office/drawing/2014/main" id="{4F2E263C-28EA-4096-8FC0-5C2C25ADE85A}"/>
                </a:ext>
              </a:extLst>
            </p:cNvPr>
            <p:cNvSpPr txBox="1"/>
            <p:nvPr/>
          </p:nvSpPr>
          <p:spPr bwMode="gray">
            <a:xfrm>
              <a:off x="2027548" y="390776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Rectangle 11">
              <a:extLst>
                <a:ext uri="{FF2B5EF4-FFF2-40B4-BE49-F238E27FC236}">
                  <a16:creationId xmlns:a16="http://schemas.microsoft.com/office/drawing/2014/main" id="{8697F1CF-3D88-4CFB-BF58-4A4FD38BA9EC}"/>
                </a:ext>
              </a:extLst>
            </p:cNvPr>
            <p:cNvSpPr/>
            <p:nvPr/>
          </p:nvSpPr>
          <p:spPr bwMode="gray">
            <a:xfrm>
              <a:off x="4794780" y="3767459"/>
              <a:ext cx="1243773"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SAC detection</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3" name="Rectangle 12">
              <a:extLst>
                <a:ext uri="{FF2B5EF4-FFF2-40B4-BE49-F238E27FC236}">
                  <a16:creationId xmlns:a16="http://schemas.microsoft.com/office/drawing/2014/main" id="{D5AF679D-3509-404B-8BEA-076507C51CC0}"/>
                </a:ext>
              </a:extLst>
            </p:cNvPr>
            <p:cNvSpPr/>
            <p:nvPr/>
          </p:nvSpPr>
          <p:spPr bwMode="gray">
            <a:xfrm>
              <a:off x="4788797" y="4941168"/>
              <a:ext cx="1243773"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Signature database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4" name="Rectangle 13">
              <a:extLst>
                <a:ext uri="{FF2B5EF4-FFF2-40B4-BE49-F238E27FC236}">
                  <a16:creationId xmlns:a16="http://schemas.microsoft.com/office/drawing/2014/main" id="{6E499F67-5A4C-4315-B856-822648AF8A71}"/>
                </a:ext>
              </a:extLst>
            </p:cNvPr>
            <p:cNvSpPr/>
            <p:nvPr/>
          </p:nvSpPr>
          <p:spPr bwMode="gray">
            <a:xfrm>
              <a:off x="7860196" y="4724843"/>
              <a:ext cx="1296144"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Audio/Video optimization</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5" name="Rectangle 14">
              <a:extLst>
                <a:ext uri="{FF2B5EF4-FFF2-40B4-BE49-F238E27FC236}">
                  <a16:creationId xmlns:a16="http://schemas.microsoft.com/office/drawing/2014/main" id="{6602DA75-AAE7-410F-9B3C-E5BA366DB423}"/>
                </a:ext>
              </a:extLst>
            </p:cNvPr>
            <p:cNvSpPr/>
            <p:nvPr/>
          </p:nvSpPr>
          <p:spPr bwMode="gray">
            <a:xfrm>
              <a:off x="7860196" y="2960647"/>
              <a:ext cx="1296144"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err="1">
                  <a:solidFill>
                    <a:schemeClr val="tx1"/>
                  </a:solidFill>
                  <a:latin typeface="Huawei Sans" panose="020C0503030203020204" pitchFamily="34" charset="0"/>
                </a:rPr>
                <a:t>QoS</a:t>
              </a:r>
              <a:r>
                <a:rPr lang="en-US" sz="1200" dirty="0">
                  <a:solidFill>
                    <a:schemeClr val="tx1"/>
                  </a:solidFill>
                  <a:latin typeface="Huawei Sans" panose="020C0503030203020204" pitchFamily="34" charset="0"/>
                </a:rPr>
                <a:t> policy</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6" name="Rectangle 15">
              <a:extLst>
                <a:ext uri="{FF2B5EF4-FFF2-40B4-BE49-F238E27FC236}">
                  <a16:creationId xmlns:a16="http://schemas.microsoft.com/office/drawing/2014/main" id="{D22B9BCA-DC6B-4995-B646-AF0DF096D473}"/>
                </a:ext>
              </a:extLst>
            </p:cNvPr>
            <p:cNvSpPr/>
            <p:nvPr/>
          </p:nvSpPr>
          <p:spPr bwMode="gray">
            <a:xfrm>
              <a:off x="7860196" y="3741821"/>
              <a:ext cx="1296144"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Traffic policy</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7" name="Arrow: Right 16">
              <a:extLst>
                <a:ext uri="{FF2B5EF4-FFF2-40B4-BE49-F238E27FC236}">
                  <a16:creationId xmlns:a16="http://schemas.microsoft.com/office/drawing/2014/main" id="{1D9EAA1E-4F1E-41DB-ADAF-FF6CEA49F8F3}"/>
                </a:ext>
              </a:extLst>
            </p:cNvPr>
            <p:cNvSpPr/>
            <p:nvPr/>
          </p:nvSpPr>
          <p:spPr bwMode="gray">
            <a:xfrm>
              <a:off x="3961812" y="3766366"/>
              <a:ext cx="694028"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19" name="Arrow: Right 18">
              <a:extLst>
                <a:ext uri="{FF2B5EF4-FFF2-40B4-BE49-F238E27FC236}">
                  <a16:creationId xmlns:a16="http://schemas.microsoft.com/office/drawing/2014/main" id="{A7E25899-6484-4C26-84AE-44194DB846FF}"/>
                </a:ext>
              </a:extLst>
            </p:cNvPr>
            <p:cNvSpPr/>
            <p:nvPr/>
          </p:nvSpPr>
          <p:spPr bwMode="gray">
            <a:xfrm rot="5400000">
              <a:off x="5116680" y="4324131"/>
              <a:ext cx="588004"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0" name="Arrow: Right 19">
              <a:extLst>
                <a:ext uri="{FF2B5EF4-FFF2-40B4-BE49-F238E27FC236}">
                  <a16:creationId xmlns:a16="http://schemas.microsoft.com/office/drawing/2014/main" id="{84479109-0884-4B68-816A-01FF2E0AA52E}"/>
                </a:ext>
              </a:extLst>
            </p:cNvPr>
            <p:cNvSpPr/>
            <p:nvPr/>
          </p:nvSpPr>
          <p:spPr bwMode="gray">
            <a:xfrm rot="20422266">
              <a:off x="6155043" y="3153340"/>
              <a:ext cx="1441287" cy="369444"/>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1" name="Arrow: Right 20">
              <a:extLst>
                <a:ext uri="{FF2B5EF4-FFF2-40B4-BE49-F238E27FC236}">
                  <a16:creationId xmlns:a16="http://schemas.microsoft.com/office/drawing/2014/main" id="{18635D01-5947-47F7-B72C-33FD45C36ECC}"/>
                </a:ext>
              </a:extLst>
            </p:cNvPr>
            <p:cNvSpPr/>
            <p:nvPr/>
          </p:nvSpPr>
          <p:spPr bwMode="gray">
            <a:xfrm rot="1436104">
              <a:off x="6167653" y="4446830"/>
              <a:ext cx="1412602" cy="369444"/>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2" name="Arrow: Right 21">
              <a:extLst>
                <a:ext uri="{FF2B5EF4-FFF2-40B4-BE49-F238E27FC236}">
                  <a16:creationId xmlns:a16="http://schemas.microsoft.com/office/drawing/2014/main" id="{B479D00C-86D3-4CC8-A964-51FDD8DA71FE}"/>
                </a:ext>
              </a:extLst>
            </p:cNvPr>
            <p:cNvSpPr/>
            <p:nvPr/>
          </p:nvSpPr>
          <p:spPr bwMode="gray">
            <a:xfrm>
              <a:off x="6171959" y="3820365"/>
              <a:ext cx="1559441" cy="369444"/>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3" name="TextBox 22">
              <a:extLst>
                <a:ext uri="{FF2B5EF4-FFF2-40B4-BE49-F238E27FC236}">
                  <a16:creationId xmlns:a16="http://schemas.microsoft.com/office/drawing/2014/main" id="{C3E145BE-994D-41AC-8F8A-286313B68A23}"/>
                </a:ext>
              </a:extLst>
            </p:cNvPr>
            <p:cNvSpPr txBox="1"/>
            <p:nvPr/>
          </p:nvSpPr>
          <p:spPr bwMode="gray">
            <a:xfrm>
              <a:off x="2316305" y="3593092"/>
              <a:ext cx="1136850" cy="276999"/>
            </a:xfrm>
            <a:prstGeom prst="rect">
              <a:avLst/>
            </a:prstGeom>
            <a:noFill/>
            <a:ln>
              <a:noFill/>
            </a:ln>
          </p:spPr>
          <p:txBody>
            <a:bodyPr wrap="none" rtlCol="0">
              <a:spAutoFit/>
            </a:bodyPr>
            <a:lstStyle/>
            <a:p>
              <a:pPr algn="ctr" fontAlgn="ctr"/>
              <a:r>
                <a:rPr lang="en-US" sz="1200" dirty="0">
                  <a:latin typeface="Huawei Sans" panose="020C0503030203020204" pitchFamily="34" charset="0"/>
                </a:rPr>
                <a:t>Service traffic</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23">
              <a:extLst>
                <a:ext uri="{FF2B5EF4-FFF2-40B4-BE49-F238E27FC236}">
                  <a16:creationId xmlns:a16="http://schemas.microsoft.com/office/drawing/2014/main" id="{B9531418-A458-4323-8224-BAB41CF49B84}"/>
                </a:ext>
              </a:extLst>
            </p:cNvPr>
            <p:cNvSpPr txBox="1"/>
            <p:nvPr/>
          </p:nvSpPr>
          <p:spPr bwMode="gray">
            <a:xfrm>
              <a:off x="3730927" y="4333379"/>
              <a:ext cx="1558439" cy="276999"/>
            </a:xfrm>
            <a:prstGeom prst="rect">
              <a:avLst/>
            </a:prstGeom>
            <a:noFill/>
            <a:ln>
              <a:noFill/>
            </a:ln>
          </p:spPr>
          <p:txBody>
            <a:bodyPr wrap="none" rtlCol="0">
              <a:spAutoFit/>
            </a:bodyPr>
            <a:lstStyle/>
            <a:p>
              <a:pPr algn="ctr" fontAlgn="ctr"/>
              <a:r>
                <a:rPr lang="en-US" sz="1200" dirty="0">
                  <a:latin typeface="Huawei Sans" panose="020C0503030203020204" pitchFamily="34" charset="0"/>
                </a:rPr>
                <a:t>Signature matching</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TextBox 24">
              <a:extLst>
                <a:ext uri="{FF2B5EF4-FFF2-40B4-BE49-F238E27FC236}">
                  <a16:creationId xmlns:a16="http://schemas.microsoft.com/office/drawing/2014/main" id="{34F69145-BB06-4760-8E02-68C4AB526AE2}"/>
                </a:ext>
              </a:extLst>
            </p:cNvPr>
            <p:cNvSpPr txBox="1"/>
            <p:nvPr/>
          </p:nvSpPr>
          <p:spPr bwMode="gray">
            <a:xfrm rot="1472199">
              <a:off x="6074187" y="4373528"/>
              <a:ext cx="1461066" cy="461665"/>
            </a:xfrm>
            <a:prstGeom prst="rect">
              <a:avLst/>
            </a:prstGeom>
            <a:noFill/>
            <a:ln>
              <a:noFill/>
            </a:ln>
          </p:spPr>
          <p:txBody>
            <a:bodyPr wrap="square" rtlCol="0">
              <a:spAutoFit/>
            </a:bodyPr>
            <a:lstStyle/>
            <a:p>
              <a:pPr algn="ctr" fontAlgn="ctr"/>
              <a:r>
                <a:rPr lang="en-US" sz="1200" dirty="0">
                  <a:latin typeface="Huawei Sans" panose="020C0503030203020204" pitchFamily="34" charset="0"/>
                </a:rPr>
                <a:t>Matching voice and video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Box 25">
              <a:extLst>
                <a:ext uri="{FF2B5EF4-FFF2-40B4-BE49-F238E27FC236}">
                  <a16:creationId xmlns:a16="http://schemas.microsoft.com/office/drawing/2014/main" id="{3AB2EBC3-1203-4E1A-89A3-AE54B444A737}"/>
                </a:ext>
              </a:extLst>
            </p:cNvPr>
            <p:cNvSpPr txBox="1"/>
            <p:nvPr/>
          </p:nvSpPr>
          <p:spPr bwMode="gray">
            <a:xfrm rot="20387012">
              <a:off x="5863141" y="3093299"/>
              <a:ext cx="1771906" cy="461665"/>
            </a:xfrm>
            <a:prstGeom prst="rect">
              <a:avLst/>
            </a:prstGeom>
            <a:noFill/>
            <a:ln>
              <a:noFill/>
            </a:ln>
          </p:spPr>
          <p:txBody>
            <a:bodyPr wrap="square" rtlCol="0">
              <a:spAutoFit/>
            </a:bodyPr>
            <a:lstStyle/>
            <a:p>
              <a:pPr algn="ctr" fontAlgn="ctr"/>
              <a:r>
                <a:rPr lang="en-US" sz="1200" dirty="0">
                  <a:latin typeface="Huawei Sans" panose="020C0503030203020204" pitchFamily="34" charset="0"/>
                </a:rPr>
                <a:t>Matching a user-defined service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Box 26">
              <a:extLst>
                <a:ext uri="{FF2B5EF4-FFF2-40B4-BE49-F238E27FC236}">
                  <a16:creationId xmlns:a16="http://schemas.microsoft.com/office/drawing/2014/main" id="{27FD58EE-593A-479F-A5D6-321DD569CC16}"/>
                </a:ext>
              </a:extLst>
            </p:cNvPr>
            <p:cNvSpPr txBox="1"/>
            <p:nvPr/>
          </p:nvSpPr>
          <p:spPr bwMode="gray">
            <a:xfrm>
              <a:off x="6133167" y="3748509"/>
              <a:ext cx="1490970" cy="461665"/>
            </a:xfrm>
            <a:prstGeom prst="rect">
              <a:avLst/>
            </a:prstGeom>
            <a:noFill/>
            <a:ln>
              <a:noFill/>
            </a:ln>
          </p:spPr>
          <p:txBody>
            <a:bodyPr wrap="square" rtlCol="0">
              <a:spAutoFit/>
            </a:bodyPr>
            <a:lstStyle/>
            <a:p>
              <a:pPr algn="ctr" fontAlgn="ctr"/>
              <a:r>
                <a:rPr lang="en-US" sz="1200" dirty="0">
                  <a:latin typeface="Huawei Sans" panose="020C0503030203020204" pitchFamily="34" charset="0"/>
                </a:rPr>
                <a:t>Matching the web page service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406050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072-4F87-4C0C-82F0-2FBE60989595}"/>
              </a:ext>
            </a:extLst>
          </p:cNvPr>
          <p:cNvSpPr>
            <a:spLocks noGrp="1"/>
          </p:cNvSpPr>
          <p:nvPr>
            <p:ph type="title"/>
          </p:nvPr>
        </p:nvSpPr>
        <p:spPr bwMode="gray"/>
        <p:txBody>
          <a:bodyPr/>
          <a:lstStyle/>
          <a:p>
            <a:pPr fontAlgn="ctr"/>
            <a:r>
              <a:rPr lang="en-US" dirty="0">
                <a:latin typeface="Huawei Sans" panose="020C0503030203020204" pitchFamily="34" charset="0"/>
              </a:rPr>
              <a:t>SAC Application Identification Process</a:t>
            </a:r>
          </a:p>
        </p:txBody>
      </p:sp>
      <p:sp>
        <p:nvSpPr>
          <p:cNvPr id="3" name="Text Placeholder 2">
            <a:extLst>
              <a:ext uri="{FF2B5EF4-FFF2-40B4-BE49-F238E27FC236}">
                <a16:creationId xmlns:a16="http://schemas.microsoft.com/office/drawing/2014/main" id="{B20E815F-667E-4813-8A28-15CFAD11196E}"/>
              </a:ext>
            </a:extLst>
          </p:cNvPr>
          <p:cNvSpPr>
            <a:spLocks noGrp="1"/>
          </p:cNvSpPr>
          <p:nvPr>
            <p:ph type="body" sz="quarter" idx="10"/>
          </p:nvPr>
        </p:nvSpPr>
        <p:spPr bwMode="gray"/>
        <p:txBody>
          <a:bodyPr/>
          <a:lstStyle/>
          <a:p>
            <a:pPr algn="l"/>
            <a:r>
              <a:rPr lang="en-US" sz="1600" dirty="0">
                <a:latin typeface="Huawei Sans" panose="020C0503030203020204" pitchFamily="34" charset="0"/>
              </a:rPr>
              <a:t>During SAC application identification, the system checks whether an application is identified. If the application is not identified, the system checks the FPI signature database and SA signature database in sequence.</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p:txBody>
      </p:sp>
      <p:grpSp>
        <p:nvGrpSpPr>
          <p:cNvPr id="54" name="Group 53">
            <a:extLst>
              <a:ext uri="{FF2B5EF4-FFF2-40B4-BE49-F238E27FC236}">
                <a16:creationId xmlns:a16="http://schemas.microsoft.com/office/drawing/2014/main" id="{B4A25D2B-9FDA-432E-8F7E-3B6C6F7BF43B}"/>
              </a:ext>
            </a:extLst>
          </p:cNvPr>
          <p:cNvGrpSpPr/>
          <p:nvPr/>
        </p:nvGrpSpPr>
        <p:grpSpPr bwMode="gray">
          <a:xfrm>
            <a:off x="1734879" y="2160361"/>
            <a:ext cx="8722242" cy="3998924"/>
            <a:chOff x="2063552" y="2096852"/>
            <a:chExt cx="8722242" cy="3998924"/>
          </a:xfrm>
        </p:grpSpPr>
        <p:sp>
          <p:nvSpPr>
            <p:cNvPr id="35" name="Rectangle 34">
              <a:extLst>
                <a:ext uri="{FF2B5EF4-FFF2-40B4-BE49-F238E27FC236}">
                  <a16:creationId xmlns:a16="http://schemas.microsoft.com/office/drawing/2014/main" id="{A388A1C4-E64F-4F03-810F-2BFF5415D340}"/>
                </a:ext>
              </a:extLst>
            </p:cNvPr>
            <p:cNvSpPr/>
            <p:nvPr/>
          </p:nvSpPr>
          <p:spPr bwMode="gray">
            <a:xfrm>
              <a:off x="4043808" y="2096852"/>
              <a:ext cx="5976628" cy="399892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fontAlgn="ctr"/>
              <a:r>
                <a:rPr lang="en-US" sz="1400" b="1" dirty="0">
                  <a:solidFill>
                    <a:schemeClr val="tx1"/>
                  </a:solidFill>
                  <a:latin typeface="Huawei Sans" panose="020C0503030203020204" pitchFamily="34" charset="0"/>
                </a:rPr>
                <a:t>Network device</a:t>
              </a:r>
            </a:p>
          </p:txBody>
        </p:sp>
        <p:sp>
          <p:nvSpPr>
            <p:cNvPr id="5" name="TextBox 120">
              <a:extLst>
                <a:ext uri="{FF2B5EF4-FFF2-40B4-BE49-F238E27FC236}">
                  <a16:creationId xmlns:a16="http://schemas.microsoft.com/office/drawing/2014/main" id="{E683D4BD-B365-442D-B432-DE77CE630759}"/>
                </a:ext>
              </a:extLst>
            </p:cNvPr>
            <p:cNvSpPr txBox="1"/>
            <p:nvPr/>
          </p:nvSpPr>
          <p:spPr bwMode="gray">
            <a:xfrm>
              <a:off x="3635790" y="2592523"/>
              <a:ext cx="155954" cy="266670"/>
            </a:xfrm>
            <a:prstGeom prst="roundRect">
              <a:avLst>
                <a:gd name="adj" fmla="val 6721"/>
              </a:avLst>
            </a:prstGeom>
            <a:solidFill>
              <a:srgbClr val="00B0F0"/>
            </a:solidFill>
            <a:ln w="12700">
              <a:solidFill>
                <a:srgbClr val="00B0F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120">
              <a:extLst>
                <a:ext uri="{FF2B5EF4-FFF2-40B4-BE49-F238E27FC236}">
                  <a16:creationId xmlns:a16="http://schemas.microsoft.com/office/drawing/2014/main" id="{44FA51F1-BCA0-4EDD-8343-D69EE5E7D4A7}"/>
                </a:ext>
              </a:extLst>
            </p:cNvPr>
            <p:cNvSpPr txBox="1"/>
            <p:nvPr/>
          </p:nvSpPr>
          <p:spPr bwMode="gray">
            <a:xfrm>
              <a:off x="3411182" y="2592785"/>
              <a:ext cx="155954" cy="266670"/>
            </a:xfrm>
            <a:prstGeom prst="roundRect">
              <a:avLst>
                <a:gd name="adj" fmla="val 6721"/>
              </a:avLst>
            </a:prstGeom>
            <a:solidFill>
              <a:srgbClr val="00B0F0"/>
            </a:solidFill>
            <a:ln w="12700">
              <a:solidFill>
                <a:srgbClr val="00B0F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20">
              <a:extLst>
                <a:ext uri="{FF2B5EF4-FFF2-40B4-BE49-F238E27FC236}">
                  <a16:creationId xmlns:a16="http://schemas.microsoft.com/office/drawing/2014/main" id="{E62FC933-5C80-4812-8C4B-6AE73073F1F1}"/>
                </a:ext>
              </a:extLst>
            </p:cNvPr>
            <p:cNvSpPr txBox="1"/>
            <p:nvPr/>
          </p:nvSpPr>
          <p:spPr bwMode="gray">
            <a:xfrm>
              <a:off x="3186577" y="2592392"/>
              <a:ext cx="155954" cy="266670"/>
            </a:xfrm>
            <a:prstGeom prst="roundRect">
              <a:avLst>
                <a:gd name="adj" fmla="val 6721"/>
              </a:avLst>
            </a:prstGeom>
            <a:solidFill>
              <a:srgbClr val="EC7061"/>
            </a:solidFill>
            <a:ln w="12700">
              <a:solidFill>
                <a:srgbClr val="EC7061"/>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120">
              <a:extLst>
                <a:ext uri="{FF2B5EF4-FFF2-40B4-BE49-F238E27FC236}">
                  <a16:creationId xmlns:a16="http://schemas.microsoft.com/office/drawing/2014/main" id="{103F94A7-0A9C-4F41-B81E-28589B15B771}"/>
                </a:ext>
              </a:extLst>
            </p:cNvPr>
            <p:cNvSpPr txBox="1"/>
            <p:nvPr/>
          </p:nvSpPr>
          <p:spPr bwMode="gray">
            <a:xfrm>
              <a:off x="2961972" y="2592654"/>
              <a:ext cx="155954" cy="266670"/>
            </a:xfrm>
            <a:prstGeom prst="roundRect">
              <a:avLst>
                <a:gd name="adj" fmla="val 6721"/>
              </a:avLst>
            </a:prstGeom>
            <a:solidFill>
              <a:srgbClr val="EC7061"/>
            </a:solidFill>
            <a:ln w="12700">
              <a:solidFill>
                <a:srgbClr val="EC7061"/>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20">
              <a:extLst>
                <a:ext uri="{FF2B5EF4-FFF2-40B4-BE49-F238E27FC236}">
                  <a16:creationId xmlns:a16="http://schemas.microsoft.com/office/drawing/2014/main" id="{46050D66-AEFE-40B2-B5E2-77A7406CA67B}"/>
                </a:ext>
              </a:extLst>
            </p:cNvPr>
            <p:cNvSpPr txBox="1"/>
            <p:nvPr/>
          </p:nvSpPr>
          <p:spPr bwMode="gray">
            <a:xfrm>
              <a:off x="2737367" y="2592392"/>
              <a:ext cx="155954" cy="266670"/>
            </a:xfrm>
            <a:prstGeom prst="roundRect">
              <a:avLst>
                <a:gd name="adj" fmla="val 6721"/>
              </a:avLst>
            </a:prstGeom>
            <a:solidFill>
              <a:srgbClr val="FFD17D"/>
            </a:solidFill>
            <a:ln w="12700">
              <a:solidFill>
                <a:srgbClr val="FFD17D"/>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120">
              <a:extLst>
                <a:ext uri="{FF2B5EF4-FFF2-40B4-BE49-F238E27FC236}">
                  <a16:creationId xmlns:a16="http://schemas.microsoft.com/office/drawing/2014/main" id="{4EB5BEB1-E52B-4323-A52C-3535B784508D}"/>
                </a:ext>
              </a:extLst>
            </p:cNvPr>
            <p:cNvSpPr txBox="1"/>
            <p:nvPr/>
          </p:nvSpPr>
          <p:spPr bwMode="gray">
            <a:xfrm>
              <a:off x="2512762" y="2592654"/>
              <a:ext cx="155954" cy="266670"/>
            </a:xfrm>
            <a:prstGeom prst="roundRect">
              <a:avLst>
                <a:gd name="adj" fmla="val 6721"/>
              </a:avLst>
            </a:prstGeom>
            <a:solidFill>
              <a:srgbClr val="FFD17D"/>
            </a:solidFill>
            <a:ln w="12700">
              <a:solidFill>
                <a:srgbClr val="FFD17D"/>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120">
              <a:extLst>
                <a:ext uri="{FF2B5EF4-FFF2-40B4-BE49-F238E27FC236}">
                  <a16:creationId xmlns:a16="http://schemas.microsoft.com/office/drawing/2014/main" id="{7B547453-4846-4769-BB5A-21D8A3CF5797}"/>
                </a:ext>
              </a:extLst>
            </p:cNvPr>
            <p:cNvSpPr txBox="1"/>
            <p:nvPr/>
          </p:nvSpPr>
          <p:spPr bwMode="gray">
            <a:xfrm>
              <a:off x="2288157" y="2592392"/>
              <a:ext cx="155954" cy="266670"/>
            </a:xfrm>
            <a:prstGeom prst="roundRect">
              <a:avLst>
                <a:gd name="adj" fmla="val 6721"/>
              </a:avLst>
            </a:prstGeom>
            <a:solidFill>
              <a:srgbClr val="8BC9A0"/>
            </a:solidFill>
            <a:ln w="12700">
              <a:solidFill>
                <a:srgbClr val="8BC9A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120">
              <a:extLst>
                <a:ext uri="{FF2B5EF4-FFF2-40B4-BE49-F238E27FC236}">
                  <a16:creationId xmlns:a16="http://schemas.microsoft.com/office/drawing/2014/main" id="{5827FBBE-B69C-4C0F-82FD-BCE767649CFC}"/>
                </a:ext>
              </a:extLst>
            </p:cNvPr>
            <p:cNvSpPr txBox="1"/>
            <p:nvPr/>
          </p:nvSpPr>
          <p:spPr bwMode="gray">
            <a:xfrm>
              <a:off x="2063552" y="2592654"/>
              <a:ext cx="155954" cy="266670"/>
            </a:xfrm>
            <a:prstGeom prst="roundRect">
              <a:avLst>
                <a:gd name="adj" fmla="val 6721"/>
              </a:avLst>
            </a:prstGeom>
            <a:solidFill>
              <a:srgbClr val="8BC9A0"/>
            </a:solidFill>
            <a:ln w="12700">
              <a:solidFill>
                <a:srgbClr val="8BC9A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Rectangle 13">
              <a:extLst>
                <a:ext uri="{FF2B5EF4-FFF2-40B4-BE49-F238E27FC236}">
                  <a16:creationId xmlns:a16="http://schemas.microsoft.com/office/drawing/2014/main" id="{7168D941-0B48-427D-9716-993DAD9E9FE4}"/>
                </a:ext>
              </a:extLst>
            </p:cNvPr>
            <p:cNvSpPr/>
            <p:nvPr/>
          </p:nvSpPr>
          <p:spPr bwMode="gray">
            <a:xfrm>
              <a:off x="5308464" y="3860770"/>
              <a:ext cx="1417642"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200" dirty="0">
                  <a:solidFill>
                    <a:schemeClr val="tx1"/>
                  </a:solidFill>
                  <a:latin typeface="Huawei Sans" panose="020C0503030203020204" pitchFamily="34" charset="0"/>
                </a:rPr>
                <a:t>FPI signature database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8" name="Arrow: Right 17">
              <a:extLst>
                <a:ext uri="{FF2B5EF4-FFF2-40B4-BE49-F238E27FC236}">
                  <a16:creationId xmlns:a16="http://schemas.microsoft.com/office/drawing/2014/main" id="{D494DCC8-8B78-4796-9E05-055865B5787B}"/>
                </a:ext>
              </a:extLst>
            </p:cNvPr>
            <p:cNvSpPr/>
            <p:nvPr/>
          </p:nvSpPr>
          <p:spPr bwMode="gray">
            <a:xfrm>
              <a:off x="3893525" y="2451260"/>
              <a:ext cx="1340350"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19" name="Arrow: Right 18">
              <a:extLst>
                <a:ext uri="{FF2B5EF4-FFF2-40B4-BE49-F238E27FC236}">
                  <a16:creationId xmlns:a16="http://schemas.microsoft.com/office/drawing/2014/main" id="{F763D633-1B71-47C1-8A63-3DEF9C311235}"/>
                </a:ext>
              </a:extLst>
            </p:cNvPr>
            <p:cNvSpPr/>
            <p:nvPr/>
          </p:nvSpPr>
          <p:spPr bwMode="gray">
            <a:xfrm rot="5400000">
              <a:off x="5723283" y="3170611"/>
              <a:ext cx="588004"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23" name="TextBox 22">
              <a:extLst>
                <a:ext uri="{FF2B5EF4-FFF2-40B4-BE49-F238E27FC236}">
                  <a16:creationId xmlns:a16="http://schemas.microsoft.com/office/drawing/2014/main" id="{0D37B098-4904-4F5A-8D0F-7885B732F69E}"/>
                </a:ext>
              </a:extLst>
            </p:cNvPr>
            <p:cNvSpPr txBox="1"/>
            <p:nvPr/>
          </p:nvSpPr>
          <p:spPr bwMode="gray">
            <a:xfrm>
              <a:off x="2433527" y="2277986"/>
              <a:ext cx="1024887"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Service traffic</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23">
              <a:extLst>
                <a:ext uri="{FF2B5EF4-FFF2-40B4-BE49-F238E27FC236}">
                  <a16:creationId xmlns:a16="http://schemas.microsoft.com/office/drawing/2014/main" id="{F4379920-35E2-4561-8955-1918FBE82D17}"/>
                </a:ext>
              </a:extLst>
            </p:cNvPr>
            <p:cNvSpPr txBox="1"/>
            <p:nvPr/>
          </p:nvSpPr>
          <p:spPr bwMode="gray">
            <a:xfrm>
              <a:off x="4911564" y="3204137"/>
              <a:ext cx="1226455" cy="461665"/>
            </a:xfrm>
            <a:prstGeom prst="rect">
              <a:avLst/>
            </a:prstGeom>
            <a:noFill/>
            <a:ln>
              <a:noFill/>
            </a:ln>
          </p:spPr>
          <p:txBody>
            <a:bodyPr wrap="square" lIns="36000" rIns="36000" rtlCol="0">
              <a:spAutoFit/>
            </a:bodyPr>
            <a:lstStyle/>
            <a:p>
              <a:pPr fontAlgn="ctr"/>
              <a:r>
                <a:rPr lang="en-US" sz="1200" dirty="0">
                  <a:latin typeface="Huawei Sans" panose="020C0503030203020204" pitchFamily="34" charset="0"/>
                </a:rPr>
                <a:t>Signature matching</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Rectangle 27">
              <a:extLst>
                <a:ext uri="{FF2B5EF4-FFF2-40B4-BE49-F238E27FC236}">
                  <a16:creationId xmlns:a16="http://schemas.microsoft.com/office/drawing/2014/main" id="{F12044E1-0E5D-40A9-8026-0F7E448EE062}"/>
                </a:ext>
              </a:extLst>
            </p:cNvPr>
            <p:cNvSpPr/>
            <p:nvPr/>
          </p:nvSpPr>
          <p:spPr bwMode="gray">
            <a:xfrm>
              <a:off x="5308464" y="5012875"/>
              <a:ext cx="1417642"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200" dirty="0">
                  <a:solidFill>
                    <a:schemeClr val="tx1"/>
                  </a:solidFill>
                  <a:latin typeface="Huawei Sans" panose="020C0503030203020204" pitchFamily="34" charset="0"/>
                </a:rPr>
                <a:t>SA signature database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29" name="Arrow: Right 28">
              <a:extLst>
                <a:ext uri="{FF2B5EF4-FFF2-40B4-BE49-F238E27FC236}">
                  <a16:creationId xmlns:a16="http://schemas.microsoft.com/office/drawing/2014/main" id="{E0677CB5-4C84-4A4B-87F5-551B0BC3A18B}"/>
                </a:ext>
              </a:extLst>
            </p:cNvPr>
            <p:cNvSpPr/>
            <p:nvPr/>
          </p:nvSpPr>
          <p:spPr bwMode="gray">
            <a:xfrm rot="5400000">
              <a:off x="5723283" y="4417441"/>
              <a:ext cx="588004"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30" name="TextBox 120">
              <a:extLst>
                <a:ext uri="{FF2B5EF4-FFF2-40B4-BE49-F238E27FC236}">
                  <a16:creationId xmlns:a16="http://schemas.microsoft.com/office/drawing/2014/main" id="{3FAED4F3-E1C1-498E-A371-6B66D1E2C857}"/>
                </a:ext>
              </a:extLst>
            </p:cNvPr>
            <p:cNvSpPr txBox="1"/>
            <p:nvPr/>
          </p:nvSpPr>
          <p:spPr bwMode="gray">
            <a:xfrm>
              <a:off x="7986824" y="2592130"/>
              <a:ext cx="155954" cy="266670"/>
            </a:xfrm>
            <a:prstGeom prst="roundRect">
              <a:avLst>
                <a:gd name="adj" fmla="val 6721"/>
              </a:avLst>
            </a:prstGeom>
            <a:solidFill>
              <a:srgbClr val="00B0F0"/>
            </a:solidFill>
            <a:ln w="12700">
              <a:solidFill>
                <a:srgbClr val="00B0F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120">
              <a:extLst>
                <a:ext uri="{FF2B5EF4-FFF2-40B4-BE49-F238E27FC236}">
                  <a16:creationId xmlns:a16="http://schemas.microsoft.com/office/drawing/2014/main" id="{2211E423-2C2A-469E-9151-A6EE7AF59AFF}"/>
                </a:ext>
              </a:extLst>
            </p:cNvPr>
            <p:cNvSpPr txBox="1"/>
            <p:nvPr/>
          </p:nvSpPr>
          <p:spPr bwMode="gray">
            <a:xfrm>
              <a:off x="7762216" y="2592392"/>
              <a:ext cx="155954" cy="266670"/>
            </a:xfrm>
            <a:prstGeom prst="roundRect">
              <a:avLst>
                <a:gd name="adj" fmla="val 6721"/>
              </a:avLst>
            </a:prstGeom>
            <a:solidFill>
              <a:srgbClr val="00B0F0"/>
            </a:solidFill>
            <a:ln w="12700">
              <a:solidFill>
                <a:srgbClr val="00B0F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Arrow: Right 31">
              <a:extLst>
                <a:ext uri="{FF2B5EF4-FFF2-40B4-BE49-F238E27FC236}">
                  <a16:creationId xmlns:a16="http://schemas.microsoft.com/office/drawing/2014/main" id="{AE314E12-57D4-441B-9A56-5205FA2C7A3C}"/>
                </a:ext>
              </a:extLst>
            </p:cNvPr>
            <p:cNvSpPr/>
            <p:nvPr/>
          </p:nvSpPr>
          <p:spPr bwMode="gray">
            <a:xfrm>
              <a:off x="6819667" y="2451260"/>
              <a:ext cx="797562" cy="528719"/>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33" name="TextBox 32">
              <a:extLst>
                <a:ext uri="{FF2B5EF4-FFF2-40B4-BE49-F238E27FC236}">
                  <a16:creationId xmlns:a16="http://schemas.microsoft.com/office/drawing/2014/main" id="{89E125AC-E0CB-4980-96F1-F8FE12298811}"/>
                </a:ext>
              </a:extLst>
            </p:cNvPr>
            <p:cNvSpPr txBox="1"/>
            <p:nvPr/>
          </p:nvSpPr>
          <p:spPr bwMode="gray">
            <a:xfrm>
              <a:off x="4911564" y="4366430"/>
              <a:ext cx="1248543" cy="461665"/>
            </a:xfrm>
            <a:prstGeom prst="rect">
              <a:avLst/>
            </a:prstGeom>
            <a:noFill/>
            <a:ln>
              <a:noFill/>
            </a:ln>
          </p:spPr>
          <p:txBody>
            <a:bodyPr wrap="square" lIns="36000" rIns="36000" rtlCol="0">
              <a:spAutoFit/>
            </a:bodyPr>
            <a:lstStyle/>
            <a:p>
              <a:pPr fontAlgn="ctr"/>
              <a:r>
                <a:rPr lang="en-US" sz="1200" dirty="0">
                  <a:latin typeface="Huawei Sans" panose="020C0503030203020204" pitchFamily="34" charset="0"/>
                </a:rPr>
                <a:t>Signature matching</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Rectangle 33">
              <a:extLst>
                <a:ext uri="{FF2B5EF4-FFF2-40B4-BE49-F238E27FC236}">
                  <a16:creationId xmlns:a16="http://schemas.microsoft.com/office/drawing/2014/main" id="{D5CD1241-76ED-41C9-BB3F-9EF49D2360D7}"/>
                </a:ext>
              </a:extLst>
            </p:cNvPr>
            <p:cNvSpPr/>
            <p:nvPr/>
          </p:nvSpPr>
          <p:spPr bwMode="gray">
            <a:xfrm>
              <a:off x="5289585" y="2493709"/>
              <a:ext cx="1455400"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200" dirty="0">
                  <a:solidFill>
                    <a:schemeClr val="tx1"/>
                  </a:solidFill>
                  <a:latin typeface="Huawei Sans" panose="020C0503030203020204" pitchFamily="34" charset="0"/>
                </a:rPr>
                <a:t>Application identification record</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37" name="Arrow: Right 36">
              <a:extLst>
                <a:ext uri="{FF2B5EF4-FFF2-40B4-BE49-F238E27FC236}">
                  <a16:creationId xmlns:a16="http://schemas.microsoft.com/office/drawing/2014/main" id="{B9B8A55C-8576-421F-A99D-03AE65C23CD2}"/>
                </a:ext>
              </a:extLst>
            </p:cNvPr>
            <p:cNvSpPr/>
            <p:nvPr/>
          </p:nvSpPr>
          <p:spPr bwMode="gray">
            <a:xfrm>
              <a:off x="6819667" y="3802095"/>
              <a:ext cx="797562" cy="528719"/>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38" name="Arrow: Right 37">
              <a:extLst>
                <a:ext uri="{FF2B5EF4-FFF2-40B4-BE49-F238E27FC236}">
                  <a16:creationId xmlns:a16="http://schemas.microsoft.com/office/drawing/2014/main" id="{39F089D9-0CD4-440E-A919-1ACF8CEA55F5}"/>
                </a:ext>
              </a:extLst>
            </p:cNvPr>
            <p:cNvSpPr/>
            <p:nvPr/>
          </p:nvSpPr>
          <p:spPr bwMode="gray">
            <a:xfrm>
              <a:off x="6818657" y="4970983"/>
              <a:ext cx="797562" cy="528719"/>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sp>
          <p:nvSpPr>
            <p:cNvPr id="39" name="TextBox 120">
              <a:extLst>
                <a:ext uri="{FF2B5EF4-FFF2-40B4-BE49-F238E27FC236}">
                  <a16:creationId xmlns:a16="http://schemas.microsoft.com/office/drawing/2014/main" id="{04653CF4-0AA0-4B10-B5A4-33CB760E8463}"/>
                </a:ext>
              </a:extLst>
            </p:cNvPr>
            <p:cNvSpPr txBox="1"/>
            <p:nvPr/>
          </p:nvSpPr>
          <p:spPr bwMode="gray">
            <a:xfrm>
              <a:off x="7988187" y="3763613"/>
              <a:ext cx="155954" cy="266670"/>
            </a:xfrm>
            <a:prstGeom prst="roundRect">
              <a:avLst>
                <a:gd name="adj" fmla="val 6721"/>
              </a:avLst>
            </a:prstGeom>
            <a:solidFill>
              <a:srgbClr val="EC7061"/>
            </a:solidFill>
            <a:ln w="12700">
              <a:solidFill>
                <a:srgbClr val="EC7061"/>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TextBox 120">
              <a:extLst>
                <a:ext uri="{FF2B5EF4-FFF2-40B4-BE49-F238E27FC236}">
                  <a16:creationId xmlns:a16="http://schemas.microsoft.com/office/drawing/2014/main" id="{BBAADA86-5619-4C12-9AEF-4094FFBA0B4D}"/>
                </a:ext>
              </a:extLst>
            </p:cNvPr>
            <p:cNvSpPr txBox="1"/>
            <p:nvPr/>
          </p:nvSpPr>
          <p:spPr bwMode="gray">
            <a:xfrm>
              <a:off x="7763582" y="3763875"/>
              <a:ext cx="155954" cy="266670"/>
            </a:xfrm>
            <a:prstGeom prst="roundRect">
              <a:avLst>
                <a:gd name="adj" fmla="val 6721"/>
              </a:avLst>
            </a:prstGeom>
            <a:solidFill>
              <a:srgbClr val="EC7061"/>
            </a:solidFill>
            <a:ln w="12700">
              <a:solidFill>
                <a:srgbClr val="EC7061"/>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TextBox 120">
              <a:extLst>
                <a:ext uri="{FF2B5EF4-FFF2-40B4-BE49-F238E27FC236}">
                  <a16:creationId xmlns:a16="http://schemas.microsoft.com/office/drawing/2014/main" id="{86E1A398-84BB-4ED0-9B8D-332FCE1FD802}"/>
                </a:ext>
              </a:extLst>
            </p:cNvPr>
            <p:cNvSpPr txBox="1"/>
            <p:nvPr/>
          </p:nvSpPr>
          <p:spPr bwMode="gray">
            <a:xfrm>
              <a:off x="7985541" y="4123598"/>
              <a:ext cx="155954" cy="266670"/>
            </a:xfrm>
            <a:prstGeom prst="roundRect">
              <a:avLst>
                <a:gd name="adj" fmla="val 6721"/>
              </a:avLst>
            </a:prstGeom>
            <a:solidFill>
              <a:srgbClr val="FFD17D"/>
            </a:solidFill>
            <a:ln w="12700">
              <a:solidFill>
                <a:srgbClr val="FFD17D"/>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20">
              <a:extLst>
                <a:ext uri="{FF2B5EF4-FFF2-40B4-BE49-F238E27FC236}">
                  <a16:creationId xmlns:a16="http://schemas.microsoft.com/office/drawing/2014/main" id="{A65F476D-37A4-44E0-AAB8-A451BCB14F7F}"/>
                </a:ext>
              </a:extLst>
            </p:cNvPr>
            <p:cNvSpPr txBox="1"/>
            <p:nvPr/>
          </p:nvSpPr>
          <p:spPr bwMode="gray">
            <a:xfrm>
              <a:off x="7760936" y="4123860"/>
              <a:ext cx="155954" cy="266670"/>
            </a:xfrm>
            <a:prstGeom prst="roundRect">
              <a:avLst>
                <a:gd name="adj" fmla="val 6721"/>
              </a:avLst>
            </a:prstGeom>
            <a:solidFill>
              <a:srgbClr val="FFD17D"/>
            </a:solidFill>
            <a:ln w="12700">
              <a:solidFill>
                <a:srgbClr val="FFD17D"/>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TextBox 120">
              <a:extLst>
                <a:ext uri="{FF2B5EF4-FFF2-40B4-BE49-F238E27FC236}">
                  <a16:creationId xmlns:a16="http://schemas.microsoft.com/office/drawing/2014/main" id="{CE7E6A29-7E1B-44DF-A052-FA5C10420702}"/>
                </a:ext>
              </a:extLst>
            </p:cNvPr>
            <p:cNvSpPr txBox="1"/>
            <p:nvPr/>
          </p:nvSpPr>
          <p:spPr bwMode="gray">
            <a:xfrm>
              <a:off x="7991742" y="5095706"/>
              <a:ext cx="155954" cy="266670"/>
            </a:xfrm>
            <a:prstGeom prst="roundRect">
              <a:avLst>
                <a:gd name="adj" fmla="val 6721"/>
              </a:avLst>
            </a:prstGeom>
            <a:solidFill>
              <a:srgbClr val="8BC9A0"/>
            </a:solidFill>
            <a:ln w="12700">
              <a:solidFill>
                <a:srgbClr val="8BC9A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120">
              <a:extLst>
                <a:ext uri="{FF2B5EF4-FFF2-40B4-BE49-F238E27FC236}">
                  <a16:creationId xmlns:a16="http://schemas.microsoft.com/office/drawing/2014/main" id="{DDAD3BDA-A093-446C-8CA6-6F8FD95A4606}"/>
                </a:ext>
              </a:extLst>
            </p:cNvPr>
            <p:cNvSpPr txBox="1"/>
            <p:nvPr/>
          </p:nvSpPr>
          <p:spPr bwMode="gray">
            <a:xfrm>
              <a:off x="7767137" y="5095968"/>
              <a:ext cx="155954" cy="266670"/>
            </a:xfrm>
            <a:prstGeom prst="roundRect">
              <a:avLst>
                <a:gd name="adj" fmla="val 6721"/>
              </a:avLst>
            </a:prstGeom>
            <a:solidFill>
              <a:srgbClr val="8BC9A0"/>
            </a:solidFill>
            <a:ln w="12700">
              <a:solidFill>
                <a:srgbClr val="8BC9A0"/>
              </a:solidFill>
            </a:ln>
          </p:spPr>
          <p:txBody>
            <a:bodyPr wrap="square" lIns="36000" rIns="36000"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Left Brace 44">
              <a:extLst>
                <a:ext uri="{FF2B5EF4-FFF2-40B4-BE49-F238E27FC236}">
                  <a16:creationId xmlns:a16="http://schemas.microsoft.com/office/drawing/2014/main" id="{47BE1DC0-CEC3-4DEE-AB80-73035B75BC3C}"/>
                </a:ext>
              </a:extLst>
            </p:cNvPr>
            <p:cNvSpPr/>
            <p:nvPr/>
          </p:nvSpPr>
          <p:spPr bwMode="gray">
            <a:xfrm>
              <a:off x="4539710" y="3376892"/>
              <a:ext cx="352322" cy="2247620"/>
            </a:xfrm>
            <a:prstGeom prst="leftBrace">
              <a:avLst/>
            </a:prstGeom>
            <a:ln>
              <a:solidFill>
                <a:srgbClr val="56C4D2"/>
              </a:solidFill>
            </a:ln>
          </p:spPr>
          <p:style>
            <a:lnRef idx="1">
              <a:schemeClr val="accent1"/>
            </a:lnRef>
            <a:fillRef idx="0">
              <a:schemeClr val="accent1"/>
            </a:fillRef>
            <a:effectRef idx="0">
              <a:schemeClr val="accent1"/>
            </a:effectRef>
            <a:fontRef idx="minor">
              <a:schemeClr val="tx1"/>
            </a:fontRef>
          </p:style>
          <p:txBody>
            <a:bodyPr lIns="36000" rIns="36000" rtlCol="0" anchor="ctr"/>
            <a:lstStyle/>
            <a:p>
              <a:pPr algn="ctr" fontAlgn="ctr"/>
              <a:endParaRPr lang="en-US" sz="1600" dirty="0">
                <a:latin typeface="Huawei Sans" panose="020C0503030203020204" pitchFamily="34" charset="0"/>
              </a:endParaRPr>
            </a:p>
          </p:txBody>
        </p:sp>
        <p:sp>
          <p:nvSpPr>
            <p:cNvPr id="46" name="TextBox 45">
              <a:extLst>
                <a:ext uri="{FF2B5EF4-FFF2-40B4-BE49-F238E27FC236}">
                  <a16:creationId xmlns:a16="http://schemas.microsoft.com/office/drawing/2014/main" id="{E65424AB-347C-41C9-88F3-CE019432725C}"/>
                </a:ext>
              </a:extLst>
            </p:cNvPr>
            <p:cNvSpPr txBox="1"/>
            <p:nvPr/>
          </p:nvSpPr>
          <p:spPr bwMode="gray">
            <a:xfrm rot="16200000">
              <a:off x="3799394" y="4362202"/>
              <a:ext cx="1048932"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SAC detection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Rectangular Callout 72">
              <a:extLst>
                <a:ext uri="{FF2B5EF4-FFF2-40B4-BE49-F238E27FC236}">
                  <a16:creationId xmlns:a16="http://schemas.microsoft.com/office/drawing/2014/main" id="{D5325311-6EDD-4345-9AFA-845899D02D34}"/>
                </a:ext>
              </a:extLst>
            </p:cNvPr>
            <p:cNvSpPr/>
            <p:nvPr/>
          </p:nvSpPr>
          <p:spPr bwMode="gray">
            <a:xfrm>
              <a:off x="6480959" y="3074135"/>
              <a:ext cx="2024002" cy="527238"/>
            </a:xfrm>
            <a:prstGeom prst="wedgeRectCallout">
              <a:avLst>
                <a:gd name="adj1" fmla="val -19387"/>
                <a:gd name="adj2" fmla="val -91480"/>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100" dirty="0">
                  <a:solidFill>
                    <a:schemeClr val="bg1">
                      <a:lumMod val="50000"/>
                    </a:schemeClr>
                  </a:solidFill>
                  <a:latin typeface="Huawei Sans" panose="020C0503030203020204" pitchFamily="34" charset="0"/>
                </a:rPr>
                <a:t>Traffic is directly forwarded at Layer 3 if the application has been identified.</a:t>
              </a:r>
            </a:p>
          </p:txBody>
        </p:sp>
        <p:sp>
          <p:nvSpPr>
            <p:cNvPr id="48" name="TextBox 47">
              <a:extLst>
                <a:ext uri="{FF2B5EF4-FFF2-40B4-BE49-F238E27FC236}">
                  <a16:creationId xmlns:a16="http://schemas.microsoft.com/office/drawing/2014/main" id="{66E57629-4F1A-49F6-B417-9CD481A74BE8}"/>
                </a:ext>
              </a:extLst>
            </p:cNvPr>
            <p:cNvSpPr txBox="1"/>
            <p:nvPr/>
          </p:nvSpPr>
          <p:spPr bwMode="gray">
            <a:xfrm>
              <a:off x="8166339" y="3764148"/>
              <a:ext cx="449409"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Voice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TextBox 48">
              <a:extLst>
                <a:ext uri="{FF2B5EF4-FFF2-40B4-BE49-F238E27FC236}">
                  <a16:creationId xmlns:a16="http://schemas.microsoft.com/office/drawing/2014/main" id="{F0A8A812-AA5E-406C-87C9-23B32EABB00A}"/>
                </a:ext>
              </a:extLst>
            </p:cNvPr>
            <p:cNvSpPr txBox="1"/>
            <p:nvPr/>
          </p:nvSpPr>
          <p:spPr bwMode="gray">
            <a:xfrm>
              <a:off x="8166339" y="5093697"/>
              <a:ext cx="467042"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Video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TextBox 49">
              <a:extLst>
                <a:ext uri="{FF2B5EF4-FFF2-40B4-BE49-F238E27FC236}">
                  <a16:creationId xmlns:a16="http://schemas.microsoft.com/office/drawing/2014/main" id="{7488FF15-9725-4D5E-9196-429D737CA5FF}"/>
                </a:ext>
              </a:extLst>
            </p:cNvPr>
            <p:cNvSpPr txBox="1"/>
            <p:nvPr/>
          </p:nvSpPr>
          <p:spPr bwMode="gray">
            <a:xfrm>
              <a:off x="8166339" y="4122094"/>
              <a:ext cx="782834"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Web page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TextBox 50">
              <a:extLst>
                <a:ext uri="{FF2B5EF4-FFF2-40B4-BE49-F238E27FC236}">
                  <a16:creationId xmlns:a16="http://schemas.microsoft.com/office/drawing/2014/main" id="{CB152BFA-42E6-45C2-8D62-478459E9759C}"/>
                </a:ext>
              </a:extLst>
            </p:cNvPr>
            <p:cNvSpPr txBox="1"/>
            <p:nvPr/>
          </p:nvSpPr>
          <p:spPr bwMode="gray">
            <a:xfrm>
              <a:off x="8166339" y="2589450"/>
              <a:ext cx="786040" cy="276999"/>
            </a:xfrm>
            <a:prstGeom prst="rect">
              <a:avLst/>
            </a:prstGeom>
            <a:noFill/>
            <a:ln>
              <a:noFill/>
            </a:ln>
          </p:spPr>
          <p:txBody>
            <a:bodyPr wrap="none" lIns="36000" rIns="36000" rtlCol="0">
              <a:spAutoFit/>
            </a:bodyPr>
            <a:lstStyle/>
            <a:p>
              <a:pPr fontAlgn="ctr"/>
              <a:r>
                <a:rPr lang="en-US" sz="1200" dirty="0">
                  <a:latin typeface="Huawei Sans" panose="020C0503030203020204" pitchFamily="34" charset="0"/>
                </a:rPr>
                <a:t>Download</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Rectangle 51">
              <a:extLst>
                <a:ext uri="{FF2B5EF4-FFF2-40B4-BE49-F238E27FC236}">
                  <a16:creationId xmlns:a16="http://schemas.microsoft.com/office/drawing/2014/main" id="{DC0CBBA8-9BCB-4AB7-8D27-7F05AC15A96F}"/>
                </a:ext>
              </a:extLst>
            </p:cNvPr>
            <p:cNvSpPr/>
            <p:nvPr/>
          </p:nvSpPr>
          <p:spPr bwMode="gray">
            <a:xfrm rot="16200000">
              <a:off x="7690935" y="3809522"/>
              <a:ext cx="3005992"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Forwarding table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53" name="Arrow: Right 52">
              <a:extLst>
                <a:ext uri="{FF2B5EF4-FFF2-40B4-BE49-F238E27FC236}">
                  <a16:creationId xmlns:a16="http://schemas.microsoft.com/office/drawing/2014/main" id="{1F46A424-3EDC-4E31-8B2A-3BD482FA7B68}"/>
                </a:ext>
              </a:extLst>
            </p:cNvPr>
            <p:cNvSpPr/>
            <p:nvPr/>
          </p:nvSpPr>
          <p:spPr bwMode="gray">
            <a:xfrm>
              <a:off x="9544864" y="3806130"/>
              <a:ext cx="1240930"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endParaRPr lang="en-US" sz="1600" dirty="0">
                <a:latin typeface="Huawei Sans" panose="020C0503030203020204" pitchFamily="34" charset="0"/>
              </a:endParaRPr>
            </a:p>
          </p:txBody>
        </p:sp>
      </p:grpSp>
    </p:spTree>
    <p:extLst>
      <p:ext uri="{BB962C8B-B14F-4D97-AF65-F5344CB8AC3E}">
        <p14:creationId xmlns:p14="http://schemas.microsoft.com/office/powerpoint/2010/main" val="2408434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609B-CB52-41AC-A6AF-D6854C5CEF55}"/>
              </a:ext>
            </a:extLst>
          </p:cNvPr>
          <p:cNvSpPr>
            <a:spLocks noGrp="1"/>
          </p:cNvSpPr>
          <p:nvPr>
            <p:ph type="title"/>
          </p:nvPr>
        </p:nvSpPr>
        <p:spPr bwMode="gray"/>
        <p:txBody>
          <a:bodyPr/>
          <a:lstStyle/>
          <a:p>
            <a:pPr fontAlgn="ctr"/>
            <a:r>
              <a:rPr lang="en-US" dirty="0">
                <a:latin typeface="Huawei Sans" panose="020C0503030203020204" pitchFamily="34" charset="0"/>
              </a:rPr>
              <a:t>SA</a:t>
            </a:r>
          </a:p>
        </p:txBody>
      </p:sp>
      <p:sp>
        <p:nvSpPr>
          <p:cNvPr id="3" name="Text Placeholder 2">
            <a:extLst>
              <a:ext uri="{FF2B5EF4-FFF2-40B4-BE49-F238E27FC236}">
                <a16:creationId xmlns:a16="http://schemas.microsoft.com/office/drawing/2014/main" id="{D9491D10-9155-4ADB-A1AA-2B0EC0B26332}"/>
              </a:ext>
            </a:extLst>
          </p:cNvPr>
          <p:cNvSpPr>
            <a:spLocks noGrp="1"/>
          </p:cNvSpPr>
          <p:nvPr>
            <p:ph type="body" sz="quarter" idx="10"/>
          </p:nvPr>
        </p:nvSpPr>
        <p:spPr bwMode="gray"/>
        <p:txBody>
          <a:bodyPr/>
          <a:lstStyle/>
          <a:p>
            <a:pPr algn="l"/>
            <a:r>
              <a:rPr lang="en-US" sz="1400" dirty="0">
                <a:latin typeface="Huawei Sans" panose="020C0503030203020204" pitchFamily="34" charset="0"/>
              </a:rPr>
              <a:t>After receiving data, the device can use service awareness (SA) technology to match applications.</a:t>
            </a:r>
            <a:endParaRPr lang="en-US" altLang="zh-CN" sz="1400" dirty="0">
              <a:latin typeface="Huawei Sans" panose="020C0503030203020204" pitchFamily="34" charset="0"/>
            </a:endParaRPr>
          </a:p>
          <a:p>
            <a:pPr algn="l"/>
            <a:r>
              <a:rPr lang="en-US" sz="1400" dirty="0">
                <a:latin typeface="Huawei Sans" panose="020C0503030203020204" pitchFamily="34" charset="0"/>
              </a:rPr>
              <a:t>SA uses the SA signature database to detect services. The existing SA signature database is embedded with more than 6000 applications, ensuring a high identification rate for public applications. In most cases, the SA signature database can only be updated online or locally and cannot be manually modified.</a:t>
            </a:r>
          </a:p>
        </p:txBody>
      </p:sp>
      <p:grpSp>
        <p:nvGrpSpPr>
          <p:cNvPr id="4" name="Group 3">
            <a:extLst>
              <a:ext uri="{FF2B5EF4-FFF2-40B4-BE49-F238E27FC236}">
                <a16:creationId xmlns:a16="http://schemas.microsoft.com/office/drawing/2014/main" id="{DC298554-A31E-4869-9A11-6AFEFEC3F52B}"/>
              </a:ext>
            </a:extLst>
          </p:cNvPr>
          <p:cNvGrpSpPr/>
          <p:nvPr/>
        </p:nvGrpSpPr>
        <p:grpSpPr bwMode="gray">
          <a:xfrm>
            <a:off x="2706881" y="2385736"/>
            <a:ext cx="6518226" cy="2210220"/>
            <a:chOff x="2706881" y="3032956"/>
            <a:chExt cx="6518226" cy="2210220"/>
          </a:xfrm>
        </p:grpSpPr>
        <p:grpSp>
          <p:nvGrpSpPr>
            <p:cNvPr id="5" name="Group 4">
              <a:extLst>
                <a:ext uri="{FF2B5EF4-FFF2-40B4-BE49-F238E27FC236}">
                  <a16:creationId xmlns:a16="http://schemas.microsoft.com/office/drawing/2014/main" id="{EDECFDBD-9692-4327-91C2-A9BFB9C71DE9}"/>
                </a:ext>
              </a:extLst>
            </p:cNvPr>
            <p:cNvGrpSpPr/>
            <p:nvPr/>
          </p:nvGrpSpPr>
          <p:grpSpPr bwMode="gray">
            <a:xfrm>
              <a:off x="2706881" y="3032956"/>
              <a:ext cx="4160053" cy="1289401"/>
              <a:chOff x="2706881" y="3032956"/>
              <a:chExt cx="4160053" cy="1289401"/>
            </a:xfrm>
          </p:grpSpPr>
          <p:sp>
            <p:nvSpPr>
              <p:cNvPr id="20" name="TextBox 120">
                <a:extLst>
                  <a:ext uri="{FF2B5EF4-FFF2-40B4-BE49-F238E27FC236}">
                    <a16:creationId xmlns:a16="http://schemas.microsoft.com/office/drawing/2014/main" id="{D128DF8F-46BC-489D-B539-3E17552CCCBA}"/>
                  </a:ext>
                </a:extLst>
              </p:cNvPr>
              <p:cNvSpPr txBox="1"/>
              <p:nvPr/>
            </p:nvSpPr>
            <p:spPr bwMode="gray">
              <a:xfrm>
                <a:off x="4279119" y="3347493"/>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120">
                <a:extLst>
                  <a:ext uri="{FF2B5EF4-FFF2-40B4-BE49-F238E27FC236}">
                    <a16:creationId xmlns:a16="http://schemas.microsoft.com/office/drawing/2014/main" id="{603740D8-60BF-4D78-BC62-71B8B91E5956}"/>
                  </a:ext>
                </a:extLst>
              </p:cNvPr>
              <p:cNvSpPr txBox="1"/>
              <p:nvPr/>
            </p:nvSpPr>
            <p:spPr bwMode="gray">
              <a:xfrm>
                <a:off x="4054511" y="3347755"/>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120">
                <a:extLst>
                  <a:ext uri="{FF2B5EF4-FFF2-40B4-BE49-F238E27FC236}">
                    <a16:creationId xmlns:a16="http://schemas.microsoft.com/office/drawing/2014/main" id="{C03D18D5-7224-4E15-954F-67BA848F6778}"/>
                  </a:ext>
                </a:extLst>
              </p:cNvPr>
              <p:cNvSpPr txBox="1"/>
              <p:nvPr/>
            </p:nvSpPr>
            <p:spPr bwMode="gray">
              <a:xfrm>
                <a:off x="3829906" y="3347362"/>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20">
                <a:extLst>
                  <a:ext uri="{FF2B5EF4-FFF2-40B4-BE49-F238E27FC236}">
                    <a16:creationId xmlns:a16="http://schemas.microsoft.com/office/drawing/2014/main" id="{15327F61-3A5F-400B-8499-30ACE2D8845A}"/>
                  </a:ext>
                </a:extLst>
              </p:cNvPr>
              <p:cNvSpPr txBox="1"/>
              <p:nvPr/>
            </p:nvSpPr>
            <p:spPr bwMode="gray">
              <a:xfrm>
                <a:off x="3605301" y="3347624"/>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TextBox 120">
                <a:extLst>
                  <a:ext uri="{FF2B5EF4-FFF2-40B4-BE49-F238E27FC236}">
                    <a16:creationId xmlns:a16="http://schemas.microsoft.com/office/drawing/2014/main" id="{6561C9EF-6379-4EE5-982A-C1B0276BC4D1}"/>
                  </a:ext>
                </a:extLst>
              </p:cNvPr>
              <p:cNvSpPr txBox="1"/>
              <p:nvPr/>
            </p:nvSpPr>
            <p:spPr bwMode="gray">
              <a:xfrm>
                <a:off x="3380696" y="3347362"/>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TextBox 120">
                <a:extLst>
                  <a:ext uri="{FF2B5EF4-FFF2-40B4-BE49-F238E27FC236}">
                    <a16:creationId xmlns:a16="http://schemas.microsoft.com/office/drawing/2014/main" id="{03C2FF5E-4510-45C7-8C31-612A8E1165C3}"/>
                  </a:ext>
                </a:extLst>
              </p:cNvPr>
              <p:cNvSpPr txBox="1"/>
              <p:nvPr/>
            </p:nvSpPr>
            <p:spPr bwMode="gray">
              <a:xfrm>
                <a:off x="3156091" y="3347624"/>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120">
                <a:extLst>
                  <a:ext uri="{FF2B5EF4-FFF2-40B4-BE49-F238E27FC236}">
                    <a16:creationId xmlns:a16="http://schemas.microsoft.com/office/drawing/2014/main" id="{0CAF2E3E-7085-4DDA-A6BE-0195C63892F9}"/>
                  </a:ext>
                </a:extLst>
              </p:cNvPr>
              <p:cNvSpPr txBox="1"/>
              <p:nvPr/>
            </p:nvSpPr>
            <p:spPr bwMode="gray">
              <a:xfrm>
                <a:off x="2931486" y="3347362"/>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120">
                <a:extLst>
                  <a:ext uri="{FF2B5EF4-FFF2-40B4-BE49-F238E27FC236}">
                    <a16:creationId xmlns:a16="http://schemas.microsoft.com/office/drawing/2014/main" id="{109A87B2-EBC9-4E02-812C-435A0904EDED}"/>
                  </a:ext>
                </a:extLst>
              </p:cNvPr>
              <p:cNvSpPr txBox="1"/>
              <p:nvPr/>
            </p:nvSpPr>
            <p:spPr bwMode="gray">
              <a:xfrm>
                <a:off x="2706881" y="3347624"/>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ectangle 27">
                <a:extLst>
                  <a:ext uri="{FF2B5EF4-FFF2-40B4-BE49-F238E27FC236}">
                    <a16:creationId xmlns:a16="http://schemas.microsoft.com/office/drawing/2014/main" id="{2C56E908-A63E-4B05-98C0-A78ED33CB664}"/>
                  </a:ext>
                </a:extLst>
              </p:cNvPr>
              <p:cNvSpPr/>
              <p:nvPr/>
            </p:nvSpPr>
            <p:spPr bwMode="gray">
              <a:xfrm>
                <a:off x="5458416" y="3207323"/>
                <a:ext cx="1408518"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SAC detection</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29" name="Arrow: Right 28">
                <a:extLst>
                  <a:ext uri="{FF2B5EF4-FFF2-40B4-BE49-F238E27FC236}">
                    <a16:creationId xmlns:a16="http://schemas.microsoft.com/office/drawing/2014/main" id="{1EA99028-D679-46B9-A8B1-95E772794EA4}"/>
                  </a:ext>
                </a:extLst>
              </p:cNvPr>
              <p:cNvSpPr/>
              <p:nvPr/>
            </p:nvSpPr>
            <p:spPr bwMode="gray">
              <a:xfrm>
                <a:off x="4641145" y="3206230"/>
                <a:ext cx="694028"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30" name="Arrow: Right 29">
                <a:extLst>
                  <a:ext uri="{FF2B5EF4-FFF2-40B4-BE49-F238E27FC236}">
                    <a16:creationId xmlns:a16="http://schemas.microsoft.com/office/drawing/2014/main" id="{870F06B4-C7E3-4543-9D0D-C2C110D8460A}"/>
                  </a:ext>
                </a:extLst>
              </p:cNvPr>
              <p:cNvSpPr/>
              <p:nvPr/>
            </p:nvSpPr>
            <p:spPr bwMode="gray">
              <a:xfrm rot="5400000">
                <a:off x="5868673" y="3763995"/>
                <a:ext cx="588004"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31" name="TextBox 30">
                <a:extLst>
                  <a:ext uri="{FF2B5EF4-FFF2-40B4-BE49-F238E27FC236}">
                    <a16:creationId xmlns:a16="http://schemas.microsoft.com/office/drawing/2014/main" id="{F08A1DFE-4593-4B56-B1F1-32DB5F7B440C}"/>
                  </a:ext>
                </a:extLst>
              </p:cNvPr>
              <p:cNvSpPr txBox="1"/>
              <p:nvPr/>
            </p:nvSpPr>
            <p:spPr bwMode="gray">
              <a:xfrm>
                <a:off x="2988150" y="3032956"/>
                <a:ext cx="1136850" cy="276999"/>
              </a:xfrm>
              <a:prstGeom prst="rect">
                <a:avLst/>
              </a:prstGeom>
              <a:noFill/>
              <a:ln>
                <a:noFill/>
              </a:ln>
            </p:spPr>
            <p:txBody>
              <a:bodyPr wrap="none" rtlCol="0">
                <a:spAutoFit/>
              </a:bodyPr>
              <a:lstStyle/>
              <a:p>
                <a:pPr fontAlgn="ctr"/>
                <a:r>
                  <a:rPr lang="en-US" sz="1200" dirty="0">
                    <a:latin typeface="Huawei Sans" panose="020C0503030203020204" pitchFamily="34" charset="0"/>
                  </a:rPr>
                  <a:t>Service traffic</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TextBox 31">
                <a:extLst>
                  <a:ext uri="{FF2B5EF4-FFF2-40B4-BE49-F238E27FC236}">
                    <a16:creationId xmlns:a16="http://schemas.microsoft.com/office/drawing/2014/main" id="{DE126DCB-D31D-4604-B1DA-BFCFCD35CCF2}"/>
                  </a:ext>
                </a:extLst>
              </p:cNvPr>
              <p:cNvSpPr txBox="1"/>
              <p:nvPr/>
            </p:nvSpPr>
            <p:spPr bwMode="gray">
              <a:xfrm>
                <a:off x="5025574" y="3701068"/>
                <a:ext cx="1205715" cy="461665"/>
              </a:xfrm>
              <a:prstGeom prst="rect">
                <a:avLst/>
              </a:prstGeom>
              <a:noFill/>
              <a:ln>
                <a:noFill/>
              </a:ln>
            </p:spPr>
            <p:txBody>
              <a:bodyPr wrap="square" rtlCol="0">
                <a:spAutoFit/>
              </a:bodyPr>
              <a:lstStyle/>
              <a:p>
                <a:pPr fontAlgn="ctr"/>
                <a:r>
                  <a:rPr lang="en-US" sz="1200" dirty="0">
                    <a:latin typeface="Huawei Sans" panose="020C0503030203020204" pitchFamily="34" charset="0"/>
                  </a:rPr>
                  <a:t>Signature matching</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 name="Rectangle 5">
              <a:extLst>
                <a:ext uri="{FF2B5EF4-FFF2-40B4-BE49-F238E27FC236}">
                  <a16:creationId xmlns:a16="http://schemas.microsoft.com/office/drawing/2014/main" id="{A5EBFA0E-0B30-4154-99C6-55488DB5A61E}"/>
                </a:ext>
              </a:extLst>
            </p:cNvPr>
            <p:cNvSpPr/>
            <p:nvPr/>
          </p:nvSpPr>
          <p:spPr bwMode="gray">
            <a:xfrm>
              <a:off x="5470203" y="4375490"/>
              <a:ext cx="1384944" cy="468353"/>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200" dirty="0">
                  <a:solidFill>
                    <a:schemeClr val="tx1"/>
                  </a:solidFill>
                  <a:latin typeface="Huawei Sans" panose="020C0503030203020204" pitchFamily="34" charset="0"/>
                </a:rPr>
                <a:t>SA behavior signature matching</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7" name="TextBox 120">
              <a:extLst>
                <a:ext uri="{FF2B5EF4-FFF2-40B4-BE49-F238E27FC236}">
                  <a16:creationId xmlns:a16="http://schemas.microsoft.com/office/drawing/2014/main" id="{6DE7FCC8-2687-487F-9A4B-C9C49E8DBCF6}"/>
                </a:ext>
              </a:extLst>
            </p:cNvPr>
            <p:cNvSpPr txBox="1"/>
            <p:nvPr/>
          </p:nvSpPr>
          <p:spPr bwMode="gray">
            <a:xfrm>
              <a:off x="8179967" y="4098297"/>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120">
              <a:extLst>
                <a:ext uri="{FF2B5EF4-FFF2-40B4-BE49-F238E27FC236}">
                  <a16:creationId xmlns:a16="http://schemas.microsoft.com/office/drawing/2014/main" id="{23B78D42-79F9-4556-A80B-F2DA5016B9CB}"/>
                </a:ext>
              </a:extLst>
            </p:cNvPr>
            <p:cNvSpPr txBox="1"/>
            <p:nvPr/>
          </p:nvSpPr>
          <p:spPr bwMode="gray">
            <a:xfrm>
              <a:off x="7955359" y="4098559"/>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20">
              <a:extLst>
                <a:ext uri="{FF2B5EF4-FFF2-40B4-BE49-F238E27FC236}">
                  <a16:creationId xmlns:a16="http://schemas.microsoft.com/office/drawing/2014/main" id="{91824A1D-BFAB-425C-AFA2-3283CFA3E8BF}"/>
                </a:ext>
              </a:extLst>
            </p:cNvPr>
            <p:cNvSpPr txBox="1"/>
            <p:nvPr/>
          </p:nvSpPr>
          <p:spPr bwMode="gray">
            <a:xfrm>
              <a:off x="7730754" y="4098166"/>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120">
              <a:extLst>
                <a:ext uri="{FF2B5EF4-FFF2-40B4-BE49-F238E27FC236}">
                  <a16:creationId xmlns:a16="http://schemas.microsoft.com/office/drawing/2014/main" id="{63CE884A-E44A-4B09-BBBC-05F9AECC4797}"/>
                </a:ext>
              </a:extLst>
            </p:cNvPr>
            <p:cNvSpPr txBox="1"/>
            <p:nvPr/>
          </p:nvSpPr>
          <p:spPr bwMode="gray">
            <a:xfrm>
              <a:off x="8179967" y="451408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120">
              <a:extLst>
                <a:ext uri="{FF2B5EF4-FFF2-40B4-BE49-F238E27FC236}">
                  <a16:creationId xmlns:a16="http://schemas.microsoft.com/office/drawing/2014/main" id="{44A64985-0E9F-47CD-82CA-4E283570A516}"/>
                </a:ext>
              </a:extLst>
            </p:cNvPr>
            <p:cNvSpPr txBox="1"/>
            <p:nvPr/>
          </p:nvSpPr>
          <p:spPr bwMode="gray">
            <a:xfrm>
              <a:off x="7955362" y="4513818"/>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120">
              <a:extLst>
                <a:ext uri="{FF2B5EF4-FFF2-40B4-BE49-F238E27FC236}">
                  <a16:creationId xmlns:a16="http://schemas.microsoft.com/office/drawing/2014/main" id="{9DDC32B7-8497-49DA-8FC5-5FFE52E45D3A}"/>
                </a:ext>
              </a:extLst>
            </p:cNvPr>
            <p:cNvSpPr txBox="1"/>
            <p:nvPr/>
          </p:nvSpPr>
          <p:spPr bwMode="gray">
            <a:xfrm>
              <a:off x="7730757" y="451408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20">
              <a:extLst>
                <a:ext uri="{FF2B5EF4-FFF2-40B4-BE49-F238E27FC236}">
                  <a16:creationId xmlns:a16="http://schemas.microsoft.com/office/drawing/2014/main" id="{22BA4963-EB16-4C04-9857-54DEE872C453}"/>
                </a:ext>
              </a:extLst>
            </p:cNvPr>
            <p:cNvSpPr txBox="1"/>
            <p:nvPr/>
          </p:nvSpPr>
          <p:spPr bwMode="gray">
            <a:xfrm>
              <a:off x="8179967" y="4945921"/>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120">
              <a:extLst>
                <a:ext uri="{FF2B5EF4-FFF2-40B4-BE49-F238E27FC236}">
                  <a16:creationId xmlns:a16="http://schemas.microsoft.com/office/drawing/2014/main" id="{F4CDAC85-00A5-4006-A1F9-71B18AA7EAA8}"/>
                </a:ext>
              </a:extLst>
            </p:cNvPr>
            <p:cNvSpPr txBox="1"/>
            <p:nvPr/>
          </p:nvSpPr>
          <p:spPr bwMode="gray">
            <a:xfrm>
              <a:off x="7955362" y="4946183"/>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Arrow: Right 14">
              <a:extLst>
                <a:ext uri="{FF2B5EF4-FFF2-40B4-BE49-F238E27FC236}">
                  <a16:creationId xmlns:a16="http://schemas.microsoft.com/office/drawing/2014/main" id="{1078DE77-811B-49F3-BDD5-7689F8C7A8E2}"/>
                </a:ext>
              </a:extLst>
            </p:cNvPr>
            <p:cNvSpPr/>
            <p:nvPr/>
          </p:nvSpPr>
          <p:spPr bwMode="gray">
            <a:xfrm>
              <a:off x="6952658" y="4345306"/>
              <a:ext cx="588004" cy="528719"/>
            </a:xfrm>
            <a:prstGeom prst="rightArrow">
              <a:avLst/>
            </a:prstGeom>
            <a:solidFill>
              <a:srgbClr val="BEE9EE"/>
            </a:soli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16" name="TextBox 15">
              <a:extLst>
                <a:ext uri="{FF2B5EF4-FFF2-40B4-BE49-F238E27FC236}">
                  <a16:creationId xmlns:a16="http://schemas.microsoft.com/office/drawing/2014/main" id="{DCA0B794-1D6C-4DC2-A09D-EE0DE97D817F}"/>
                </a:ext>
              </a:extLst>
            </p:cNvPr>
            <p:cNvSpPr txBox="1"/>
            <p:nvPr/>
          </p:nvSpPr>
          <p:spPr bwMode="gray">
            <a:xfrm>
              <a:off x="8335921" y="4077612"/>
              <a:ext cx="561372" cy="276999"/>
            </a:xfrm>
            <a:prstGeom prst="rect">
              <a:avLst/>
            </a:prstGeom>
            <a:noFill/>
            <a:ln>
              <a:noFill/>
            </a:ln>
          </p:spPr>
          <p:txBody>
            <a:bodyPr wrap="none" rtlCol="0">
              <a:spAutoFit/>
            </a:bodyPr>
            <a:lstStyle/>
            <a:p>
              <a:pPr fontAlgn="ctr"/>
              <a:r>
                <a:rPr lang="en-US" sz="1200" dirty="0">
                  <a:latin typeface="Huawei Sans" panose="020C0503030203020204" pitchFamily="34" charset="0"/>
                </a:rPr>
                <a:t>Voice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TextBox 16">
              <a:extLst>
                <a:ext uri="{FF2B5EF4-FFF2-40B4-BE49-F238E27FC236}">
                  <a16:creationId xmlns:a16="http://schemas.microsoft.com/office/drawing/2014/main" id="{1528C01C-91F9-4867-9A7B-007938128B41}"/>
                </a:ext>
              </a:extLst>
            </p:cNvPr>
            <p:cNvSpPr txBox="1"/>
            <p:nvPr/>
          </p:nvSpPr>
          <p:spPr bwMode="gray">
            <a:xfrm>
              <a:off x="8337936" y="4507750"/>
              <a:ext cx="579005" cy="276999"/>
            </a:xfrm>
            <a:prstGeom prst="rect">
              <a:avLst/>
            </a:prstGeom>
            <a:noFill/>
            <a:ln>
              <a:noFill/>
            </a:ln>
          </p:spPr>
          <p:txBody>
            <a:bodyPr wrap="none" rtlCol="0">
              <a:spAutoFit/>
            </a:bodyPr>
            <a:lstStyle/>
            <a:p>
              <a:pPr fontAlgn="ctr"/>
              <a:r>
                <a:rPr lang="en-US" sz="1200" dirty="0">
                  <a:latin typeface="Huawei Sans" panose="020C0503030203020204" pitchFamily="34" charset="0"/>
                </a:rPr>
                <a:t>Video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TextBox 17">
              <a:extLst>
                <a:ext uri="{FF2B5EF4-FFF2-40B4-BE49-F238E27FC236}">
                  <a16:creationId xmlns:a16="http://schemas.microsoft.com/office/drawing/2014/main" id="{7E18C299-DFB7-49FF-B9CB-8C9A9DE54732}"/>
                </a:ext>
              </a:extLst>
            </p:cNvPr>
            <p:cNvSpPr txBox="1"/>
            <p:nvPr/>
          </p:nvSpPr>
          <p:spPr bwMode="gray">
            <a:xfrm>
              <a:off x="8330310" y="4935399"/>
              <a:ext cx="894797" cy="276999"/>
            </a:xfrm>
            <a:prstGeom prst="rect">
              <a:avLst/>
            </a:prstGeom>
            <a:noFill/>
            <a:ln>
              <a:noFill/>
            </a:ln>
          </p:spPr>
          <p:txBody>
            <a:bodyPr wrap="none" rtlCol="0">
              <a:spAutoFit/>
            </a:bodyPr>
            <a:lstStyle/>
            <a:p>
              <a:pPr fontAlgn="ctr"/>
              <a:r>
                <a:rPr lang="en-US" sz="1200" dirty="0">
                  <a:latin typeface="Huawei Sans" panose="020C0503030203020204" pitchFamily="34" charset="0"/>
                </a:rPr>
                <a:t>Web page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Trapezoid 18">
              <a:extLst>
                <a:ext uri="{FF2B5EF4-FFF2-40B4-BE49-F238E27FC236}">
                  <a16:creationId xmlns:a16="http://schemas.microsoft.com/office/drawing/2014/main" id="{D9E069D0-B71B-4616-BB98-F491A4E207C8}"/>
                </a:ext>
              </a:extLst>
            </p:cNvPr>
            <p:cNvSpPr/>
            <p:nvPr/>
          </p:nvSpPr>
          <p:spPr bwMode="gray">
            <a:xfrm>
              <a:off x="4721234" y="4874025"/>
              <a:ext cx="2819427" cy="369151"/>
            </a:xfrm>
            <a:prstGeom prst="trapezoid">
              <a:avLst>
                <a:gd name="adj" fmla="val 175771"/>
              </a:avLst>
            </a:prstGeom>
            <a:gradFill>
              <a:gsLst>
                <a:gs pos="0">
                  <a:schemeClr val="accent1">
                    <a:lumMod val="5000"/>
                    <a:lumOff val="95000"/>
                    <a:alpha val="50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grpSp>
      <p:graphicFrame>
        <p:nvGraphicFramePr>
          <p:cNvPr id="33" name="Table 44">
            <a:extLst>
              <a:ext uri="{FF2B5EF4-FFF2-40B4-BE49-F238E27FC236}">
                <a16:creationId xmlns:a16="http://schemas.microsoft.com/office/drawing/2014/main" id="{3FB06C3F-F61D-472A-8239-9A2EFC17D5D8}"/>
              </a:ext>
            </a:extLst>
          </p:cNvPr>
          <p:cNvGraphicFramePr>
            <a:graphicFrameLocks noGrp="1"/>
          </p:cNvGraphicFramePr>
          <p:nvPr>
            <p:extLst>
              <p:ext uri="{D42A27DB-BD31-4B8C-83A1-F6EECF244321}">
                <p14:modId xmlns:p14="http://schemas.microsoft.com/office/powerpoint/2010/main" val="16652957"/>
              </p:ext>
            </p:extLst>
          </p:nvPr>
        </p:nvGraphicFramePr>
        <p:xfrm>
          <a:off x="4721235" y="4654589"/>
          <a:ext cx="2825406" cy="1483600"/>
        </p:xfrm>
        <a:graphic>
          <a:graphicData uri="http://schemas.openxmlformats.org/drawingml/2006/table">
            <a:tbl>
              <a:tblPr firstRow="1" bandRow="1">
                <a:tableStyleId>{5C22544A-7EE6-4342-B048-85BDC9FD1C3A}</a:tableStyleId>
              </a:tblPr>
              <a:tblGrid>
                <a:gridCol w="1794718">
                  <a:extLst>
                    <a:ext uri="{9D8B030D-6E8A-4147-A177-3AD203B41FA5}">
                      <a16:colId xmlns:a16="http://schemas.microsoft.com/office/drawing/2014/main" val="1378685392"/>
                    </a:ext>
                  </a:extLst>
                </a:gridCol>
                <a:gridCol w="1030688">
                  <a:extLst>
                    <a:ext uri="{9D8B030D-6E8A-4147-A177-3AD203B41FA5}">
                      <a16:colId xmlns:a16="http://schemas.microsoft.com/office/drawing/2014/main" val="596258084"/>
                    </a:ext>
                  </a:extLst>
                </a:gridCol>
              </a:tblGrid>
              <a:tr h="157343">
                <a:tc>
                  <a:txBody>
                    <a:bodyPr/>
                    <a:lstStyle/>
                    <a:p>
                      <a:pPr algn="ctr" fontAlgn="ctr"/>
                      <a:r>
                        <a:rPr lang="en-US" sz="1200" dirty="0">
                          <a:solidFill>
                            <a:sysClr val="windowText" lastClr="000000"/>
                          </a:solidFill>
                          <a:latin typeface="Huawei Sans" panose="020C0503030203020204" pitchFamily="34" charset="0"/>
                        </a:rPr>
                        <a:t>Matching conditions</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200" dirty="0">
                          <a:solidFill>
                            <a:sysClr val="windowText" lastClr="000000"/>
                          </a:solidFill>
                          <a:latin typeface="Huawei Sans" panose="020C0503030203020204" pitchFamily="34" charset="0"/>
                        </a:rPr>
                        <a:t>Application</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2512102"/>
                  </a:ext>
                </a:extLst>
              </a:tr>
              <a:tr h="284398">
                <a:tc>
                  <a:txBody>
                    <a:bodyPr/>
                    <a:lstStyle/>
                    <a:p>
                      <a:pPr algn="ctr" fontAlgn="ctr"/>
                      <a:r>
                        <a:rPr lang="en-US" sz="1200" dirty="0">
                          <a:solidFill>
                            <a:sysClr val="windowText" lastClr="000000"/>
                          </a:solidFill>
                          <a:latin typeface="Huawei Sans" panose="020C0503030203020204" pitchFamily="34" charset="0"/>
                        </a:rPr>
                        <a:t>Domain name, server IP address, and protocol</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dirty="0">
                          <a:solidFill>
                            <a:schemeClr val="bg1"/>
                          </a:solidFill>
                          <a:latin typeface="Huawei Sans" panose="020C0503030203020204" pitchFamily="34" charset="0"/>
                        </a:rPr>
                        <a:t>Voice</a:t>
                      </a:r>
                      <a:endParaRPr lang="en-US" sz="120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7061"/>
                    </a:solidFill>
                  </a:tcPr>
                </a:tc>
                <a:extLst>
                  <a:ext uri="{0D108BD9-81ED-4DB2-BD59-A6C34878D82A}">
                    <a16:rowId xmlns:a16="http://schemas.microsoft.com/office/drawing/2014/main" val="297895530"/>
                  </a:ext>
                </a:extLst>
              </a:tr>
              <a:tr h="284398">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dirty="0">
                          <a:solidFill>
                            <a:sysClr val="windowText" lastClr="000000"/>
                          </a:solidFill>
                          <a:latin typeface="Huawei Sans" panose="020C0503030203020204" pitchFamily="34" charset="0"/>
                        </a:rPr>
                        <a:t>Domain name, server IP address, and protocol</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dirty="0">
                          <a:solidFill>
                            <a:schemeClr val="bg1"/>
                          </a:solidFill>
                          <a:latin typeface="Huawei Sans" panose="020C0503030203020204" pitchFamily="34" charset="0"/>
                        </a:rPr>
                        <a:t>Web page</a:t>
                      </a:r>
                      <a:endParaRPr lang="en-US" sz="1200" b="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7D"/>
                    </a:solidFill>
                  </a:tcPr>
                </a:tc>
                <a:extLst>
                  <a:ext uri="{0D108BD9-81ED-4DB2-BD59-A6C34878D82A}">
                    <a16:rowId xmlns:a16="http://schemas.microsoft.com/office/drawing/2014/main" val="4284125827"/>
                  </a:ext>
                </a:extLst>
              </a:tr>
              <a:tr h="284398">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dirty="0">
                          <a:solidFill>
                            <a:sysClr val="windowText" lastClr="000000"/>
                          </a:solidFill>
                          <a:latin typeface="Huawei Sans" panose="020C0503030203020204" pitchFamily="34" charset="0"/>
                        </a:rPr>
                        <a:t>Domain name, server IP address, and protocol</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ctr"/>
                      <a:r>
                        <a:rPr lang="en-US" sz="1200" dirty="0">
                          <a:solidFill>
                            <a:schemeClr val="bg1"/>
                          </a:solidFill>
                          <a:latin typeface="Huawei Sans" panose="020C0503030203020204" pitchFamily="34" charset="0"/>
                        </a:rPr>
                        <a:t>Video</a:t>
                      </a:r>
                      <a:endParaRPr lang="en-US" sz="120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BC9A0"/>
                    </a:solidFill>
                  </a:tcPr>
                </a:tc>
                <a:extLst>
                  <a:ext uri="{0D108BD9-81ED-4DB2-BD59-A6C34878D82A}">
                    <a16:rowId xmlns:a16="http://schemas.microsoft.com/office/drawing/2014/main" val="2659925939"/>
                  </a:ext>
                </a:extLst>
              </a:tr>
            </a:tbl>
          </a:graphicData>
        </a:graphic>
      </p:graphicFrame>
    </p:spTree>
    <p:extLst>
      <p:ext uri="{BB962C8B-B14F-4D97-AF65-F5344CB8AC3E}">
        <p14:creationId xmlns:p14="http://schemas.microsoft.com/office/powerpoint/2010/main" val="4049711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13F0-4FFF-4CB3-BB7B-A954B58E219E}"/>
              </a:ext>
            </a:extLst>
          </p:cNvPr>
          <p:cNvSpPr>
            <a:spLocks noGrp="1"/>
          </p:cNvSpPr>
          <p:nvPr>
            <p:ph type="title"/>
          </p:nvPr>
        </p:nvSpPr>
        <p:spPr bwMode="gray"/>
        <p:txBody>
          <a:bodyPr/>
          <a:lstStyle/>
          <a:p>
            <a:pPr fontAlgn="ctr"/>
            <a:r>
              <a:rPr lang="en-US" dirty="0">
                <a:latin typeface="Huawei Sans" panose="020C0503030203020204" pitchFamily="34" charset="0"/>
              </a:rPr>
              <a:t>FPI</a:t>
            </a:r>
          </a:p>
        </p:txBody>
      </p:sp>
      <p:sp>
        <p:nvSpPr>
          <p:cNvPr id="3" name="Text Placeholder 2">
            <a:extLst>
              <a:ext uri="{FF2B5EF4-FFF2-40B4-BE49-F238E27FC236}">
                <a16:creationId xmlns:a16="http://schemas.microsoft.com/office/drawing/2014/main" id="{CDEAE019-C315-4650-ACC3-1EF3092E225E}"/>
              </a:ext>
            </a:extLst>
          </p:cNvPr>
          <p:cNvSpPr>
            <a:spLocks noGrp="1"/>
          </p:cNvSpPr>
          <p:nvPr>
            <p:ph type="body" sz="quarter" idx="10"/>
          </p:nvPr>
        </p:nvSpPr>
        <p:spPr bwMode="gray">
          <a:xfrm>
            <a:off x="455612" y="1052514"/>
            <a:ext cx="11393488" cy="4875042"/>
          </a:xfrm>
        </p:spPr>
        <p:txBody>
          <a:bodyPr/>
          <a:lstStyle/>
          <a:p>
            <a:pPr algn="l"/>
            <a:r>
              <a:rPr lang="en-US" sz="1400" dirty="0">
                <a:latin typeface="Huawei Sans" panose="020C0503030203020204" pitchFamily="34" charset="0"/>
              </a:rPr>
              <a:t>There is a problem in matching applications based on the SA signature code. That is, the application corresponding to the first several packets may fail to be identified based on the SA signature code. As a result, the processing on the first and subsequent packets may be inconsistent. First packet identification (FPI) enables a device to identify an application by matching the first packet of a flow.</a:t>
            </a:r>
            <a:endParaRPr lang="en-US" altLang="zh-CN" sz="1400" dirty="0">
              <a:latin typeface="Huawei Sans" panose="020C0503030203020204" pitchFamily="34" charset="0"/>
            </a:endParaRPr>
          </a:p>
          <a:p>
            <a:pPr algn="l"/>
            <a:r>
              <a:rPr lang="en-US" sz="1400" dirty="0">
                <a:latin typeface="Huawei Sans" panose="020C0503030203020204" pitchFamily="34" charset="0"/>
              </a:rPr>
              <a:t>FPI identifies applications based on 5-tuple information, DSCP values, protocols, and DNS domain names. The system provides a predefined FPI signature database to help SAC identify applications. You can also define FPI applications to identify new applications.</a:t>
            </a:r>
          </a:p>
        </p:txBody>
      </p:sp>
      <p:grpSp>
        <p:nvGrpSpPr>
          <p:cNvPr id="47" name="Group 46">
            <a:extLst>
              <a:ext uri="{FF2B5EF4-FFF2-40B4-BE49-F238E27FC236}">
                <a16:creationId xmlns:a16="http://schemas.microsoft.com/office/drawing/2014/main" id="{F9FB75BF-F07B-44DB-BDEE-5BA7A4AB5186}"/>
              </a:ext>
            </a:extLst>
          </p:cNvPr>
          <p:cNvGrpSpPr/>
          <p:nvPr/>
        </p:nvGrpSpPr>
        <p:grpSpPr bwMode="gray">
          <a:xfrm>
            <a:off x="2706881" y="2619301"/>
            <a:ext cx="6365826" cy="2210220"/>
            <a:chOff x="2706881" y="3032956"/>
            <a:chExt cx="6365826" cy="2210220"/>
          </a:xfrm>
        </p:grpSpPr>
        <p:grpSp>
          <p:nvGrpSpPr>
            <p:cNvPr id="46" name="Group 45">
              <a:extLst>
                <a:ext uri="{FF2B5EF4-FFF2-40B4-BE49-F238E27FC236}">
                  <a16:creationId xmlns:a16="http://schemas.microsoft.com/office/drawing/2014/main" id="{D14472A7-B8F2-4BD6-B658-34CCB4A53EDA}"/>
                </a:ext>
              </a:extLst>
            </p:cNvPr>
            <p:cNvGrpSpPr/>
            <p:nvPr/>
          </p:nvGrpSpPr>
          <p:grpSpPr bwMode="gray">
            <a:xfrm>
              <a:off x="2706881" y="3032956"/>
              <a:ext cx="4011005" cy="1289401"/>
              <a:chOff x="2706881" y="3032956"/>
              <a:chExt cx="4011005" cy="1289401"/>
            </a:xfrm>
          </p:grpSpPr>
          <p:sp>
            <p:nvSpPr>
              <p:cNvPr id="5" name="TextBox 120">
                <a:extLst>
                  <a:ext uri="{FF2B5EF4-FFF2-40B4-BE49-F238E27FC236}">
                    <a16:creationId xmlns:a16="http://schemas.microsoft.com/office/drawing/2014/main" id="{61907984-5B83-4195-AE7D-2761186704EF}"/>
                  </a:ext>
                </a:extLst>
              </p:cNvPr>
              <p:cNvSpPr txBox="1"/>
              <p:nvPr/>
            </p:nvSpPr>
            <p:spPr bwMode="gray">
              <a:xfrm>
                <a:off x="4279119" y="3347493"/>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120">
                <a:extLst>
                  <a:ext uri="{FF2B5EF4-FFF2-40B4-BE49-F238E27FC236}">
                    <a16:creationId xmlns:a16="http://schemas.microsoft.com/office/drawing/2014/main" id="{D7EA717A-E3EF-4C9E-A742-F8FE9CC5C076}"/>
                  </a:ext>
                </a:extLst>
              </p:cNvPr>
              <p:cNvSpPr txBox="1"/>
              <p:nvPr/>
            </p:nvSpPr>
            <p:spPr bwMode="gray">
              <a:xfrm>
                <a:off x="4054511" y="3347755"/>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TextBox 120">
                <a:extLst>
                  <a:ext uri="{FF2B5EF4-FFF2-40B4-BE49-F238E27FC236}">
                    <a16:creationId xmlns:a16="http://schemas.microsoft.com/office/drawing/2014/main" id="{5868F000-DD87-403A-BC54-B31F7CBF642A}"/>
                  </a:ext>
                </a:extLst>
              </p:cNvPr>
              <p:cNvSpPr txBox="1"/>
              <p:nvPr/>
            </p:nvSpPr>
            <p:spPr bwMode="gray">
              <a:xfrm>
                <a:off x="3829906" y="3347362"/>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Box 120">
                <a:extLst>
                  <a:ext uri="{FF2B5EF4-FFF2-40B4-BE49-F238E27FC236}">
                    <a16:creationId xmlns:a16="http://schemas.microsoft.com/office/drawing/2014/main" id="{2C4CAB86-0420-4DCD-B92A-6C0F173DD13D}"/>
                  </a:ext>
                </a:extLst>
              </p:cNvPr>
              <p:cNvSpPr txBox="1"/>
              <p:nvPr/>
            </p:nvSpPr>
            <p:spPr bwMode="gray">
              <a:xfrm>
                <a:off x="3605301" y="3347624"/>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20">
                <a:extLst>
                  <a:ext uri="{FF2B5EF4-FFF2-40B4-BE49-F238E27FC236}">
                    <a16:creationId xmlns:a16="http://schemas.microsoft.com/office/drawing/2014/main" id="{3BCC8AEF-435D-46C0-B14D-B1293C4D3CFF}"/>
                  </a:ext>
                </a:extLst>
              </p:cNvPr>
              <p:cNvSpPr txBox="1"/>
              <p:nvPr/>
            </p:nvSpPr>
            <p:spPr bwMode="gray">
              <a:xfrm>
                <a:off x="3380696" y="3347362"/>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120">
                <a:extLst>
                  <a:ext uri="{FF2B5EF4-FFF2-40B4-BE49-F238E27FC236}">
                    <a16:creationId xmlns:a16="http://schemas.microsoft.com/office/drawing/2014/main" id="{DB9A7F56-75CF-4723-A750-D6E62741ABE8}"/>
                  </a:ext>
                </a:extLst>
              </p:cNvPr>
              <p:cNvSpPr txBox="1"/>
              <p:nvPr/>
            </p:nvSpPr>
            <p:spPr bwMode="gray">
              <a:xfrm>
                <a:off x="3156091" y="3347624"/>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120">
                <a:extLst>
                  <a:ext uri="{FF2B5EF4-FFF2-40B4-BE49-F238E27FC236}">
                    <a16:creationId xmlns:a16="http://schemas.microsoft.com/office/drawing/2014/main" id="{4D3A4276-D2CD-4512-AB25-ECDE375E727A}"/>
                  </a:ext>
                </a:extLst>
              </p:cNvPr>
              <p:cNvSpPr txBox="1"/>
              <p:nvPr/>
            </p:nvSpPr>
            <p:spPr bwMode="gray">
              <a:xfrm>
                <a:off x="2931486" y="3347362"/>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120">
                <a:extLst>
                  <a:ext uri="{FF2B5EF4-FFF2-40B4-BE49-F238E27FC236}">
                    <a16:creationId xmlns:a16="http://schemas.microsoft.com/office/drawing/2014/main" id="{DCC54017-684C-491E-BF5F-74A73A00F5F4}"/>
                  </a:ext>
                </a:extLst>
              </p:cNvPr>
              <p:cNvSpPr txBox="1"/>
              <p:nvPr/>
            </p:nvSpPr>
            <p:spPr bwMode="gray">
              <a:xfrm>
                <a:off x="2706881" y="3347624"/>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Rectangle 12">
                <a:extLst>
                  <a:ext uri="{FF2B5EF4-FFF2-40B4-BE49-F238E27FC236}">
                    <a16:creationId xmlns:a16="http://schemas.microsoft.com/office/drawing/2014/main" id="{6185E845-13BB-4CE8-99B8-28758AFD2CC9}"/>
                  </a:ext>
                </a:extLst>
              </p:cNvPr>
              <p:cNvSpPr/>
              <p:nvPr/>
            </p:nvSpPr>
            <p:spPr bwMode="gray">
              <a:xfrm>
                <a:off x="5474113" y="3207323"/>
                <a:ext cx="1243773" cy="468353"/>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SAC detection</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18" name="Arrow: Right 17">
                <a:extLst>
                  <a:ext uri="{FF2B5EF4-FFF2-40B4-BE49-F238E27FC236}">
                    <a16:creationId xmlns:a16="http://schemas.microsoft.com/office/drawing/2014/main" id="{E69F3793-4EB4-4568-9561-E34886477611}"/>
                  </a:ext>
                </a:extLst>
              </p:cNvPr>
              <p:cNvSpPr/>
              <p:nvPr/>
            </p:nvSpPr>
            <p:spPr bwMode="gray">
              <a:xfrm>
                <a:off x="4641145" y="3206230"/>
                <a:ext cx="694028"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19" name="Arrow: Right 18">
                <a:extLst>
                  <a:ext uri="{FF2B5EF4-FFF2-40B4-BE49-F238E27FC236}">
                    <a16:creationId xmlns:a16="http://schemas.microsoft.com/office/drawing/2014/main" id="{77198DF1-8B9B-4989-8C7F-E0435A9CAE77}"/>
                  </a:ext>
                </a:extLst>
              </p:cNvPr>
              <p:cNvSpPr/>
              <p:nvPr/>
            </p:nvSpPr>
            <p:spPr bwMode="gray">
              <a:xfrm rot="5400000">
                <a:off x="5796013" y="3763995"/>
                <a:ext cx="588004" cy="528719"/>
              </a:xfrm>
              <a:prstGeom prs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23" name="TextBox 22">
                <a:extLst>
                  <a:ext uri="{FF2B5EF4-FFF2-40B4-BE49-F238E27FC236}">
                    <a16:creationId xmlns:a16="http://schemas.microsoft.com/office/drawing/2014/main" id="{816B284D-257C-4BB8-85A3-B711EB0BEDFD}"/>
                  </a:ext>
                </a:extLst>
              </p:cNvPr>
              <p:cNvSpPr txBox="1"/>
              <p:nvPr/>
            </p:nvSpPr>
            <p:spPr bwMode="gray">
              <a:xfrm>
                <a:off x="3001715" y="3032956"/>
                <a:ext cx="1136850" cy="276999"/>
              </a:xfrm>
              <a:prstGeom prst="rect">
                <a:avLst/>
              </a:prstGeom>
              <a:noFill/>
              <a:ln>
                <a:noFill/>
              </a:ln>
            </p:spPr>
            <p:txBody>
              <a:bodyPr wrap="none" rtlCol="0">
                <a:spAutoFit/>
              </a:bodyPr>
              <a:lstStyle/>
              <a:p>
                <a:pPr fontAlgn="ctr"/>
                <a:r>
                  <a:rPr lang="en-US" sz="1200" dirty="0">
                    <a:latin typeface="Huawei Sans" panose="020C0503030203020204" pitchFamily="34" charset="0"/>
                  </a:rPr>
                  <a:t>Service traffic</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23">
                <a:extLst>
                  <a:ext uri="{FF2B5EF4-FFF2-40B4-BE49-F238E27FC236}">
                    <a16:creationId xmlns:a16="http://schemas.microsoft.com/office/drawing/2014/main" id="{5963524F-6B39-4EA9-BAF8-0A3226D9CFDC}"/>
                  </a:ext>
                </a:extLst>
              </p:cNvPr>
              <p:cNvSpPr txBox="1"/>
              <p:nvPr/>
            </p:nvSpPr>
            <p:spPr bwMode="gray">
              <a:xfrm>
                <a:off x="5044030" y="3676819"/>
                <a:ext cx="1205715" cy="461665"/>
              </a:xfrm>
              <a:prstGeom prst="rect">
                <a:avLst/>
              </a:prstGeom>
              <a:noFill/>
              <a:ln>
                <a:noFill/>
              </a:ln>
            </p:spPr>
            <p:txBody>
              <a:bodyPr wrap="square" rtlCol="0">
                <a:spAutoFit/>
              </a:bodyPr>
              <a:lstStyle/>
              <a:p>
                <a:pPr fontAlgn="ctr"/>
                <a:r>
                  <a:rPr lang="en-US" sz="1200" dirty="0">
                    <a:latin typeface="Huawei Sans" panose="020C0503030203020204" pitchFamily="34" charset="0"/>
                  </a:rPr>
                  <a:t>Signature matching</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8" name="Rectangle 27">
              <a:extLst>
                <a:ext uri="{FF2B5EF4-FFF2-40B4-BE49-F238E27FC236}">
                  <a16:creationId xmlns:a16="http://schemas.microsoft.com/office/drawing/2014/main" id="{CF7FF933-A5E9-4220-AD32-BA5A8C2979CE}"/>
                </a:ext>
              </a:extLst>
            </p:cNvPr>
            <p:cNvSpPr/>
            <p:nvPr/>
          </p:nvSpPr>
          <p:spPr bwMode="gray">
            <a:xfrm>
              <a:off x="5494929" y="4375490"/>
              <a:ext cx="1222958" cy="468353"/>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FPI signature database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30" name="TextBox 120">
              <a:extLst>
                <a:ext uri="{FF2B5EF4-FFF2-40B4-BE49-F238E27FC236}">
                  <a16:creationId xmlns:a16="http://schemas.microsoft.com/office/drawing/2014/main" id="{5F7F5FF1-D092-45D0-AAEF-EDC4FBF33EE2}"/>
                </a:ext>
              </a:extLst>
            </p:cNvPr>
            <p:cNvSpPr txBox="1"/>
            <p:nvPr/>
          </p:nvSpPr>
          <p:spPr bwMode="gray">
            <a:xfrm>
              <a:off x="8027567" y="4098297"/>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120">
              <a:extLst>
                <a:ext uri="{FF2B5EF4-FFF2-40B4-BE49-F238E27FC236}">
                  <a16:creationId xmlns:a16="http://schemas.microsoft.com/office/drawing/2014/main" id="{69296F0C-E8E2-4885-B477-ACEA9B35FD12}"/>
                </a:ext>
              </a:extLst>
            </p:cNvPr>
            <p:cNvSpPr txBox="1"/>
            <p:nvPr/>
          </p:nvSpPr>
          <p:spPr bwMode="gray">
            <a:xfrm>
              <a:off x="7802959" y="4098559"/>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120">
              <a:extLst>
                <a:ext uri="{FF2B5EF4-FFF2-40B4-BE49-F238E27FC236}">
                  <a16:creationId xmlns:a16="http://schemas.microsoft.com/office/drawing/2014/main" id="{CB9514BB-C973-4BC1-BEEF-A4162B4081A1}"/>
                </a:ext>
              </a:extLst>
            </p:cNvPr>
            <p:cNvSpPr txBox="1"/>
            <p:nvPr/>
          </p:nvSpPr>
          <p:spPr bwMode="gray">
            <a:xfrm>
              <a:off x="7578354" y="4098166"/>
              <a:ext cx="155954" cy="266670"/>
            </a:xfrm>
            <a:prstGeom prst="roundRect">
              <a:avLst>
                <a:gd name="adj" fmla="val 6721"/>
              </a:avLst>
            </a:prstGeom>
            <a:solidFill>
              <a:srgbClr val="EC7061"/>
            </a:solidFill>
            <a:ln w="12700">
              <a:solidFill>
                <a:srgbClr val="EC7061"/>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TextBox 120">
              <a:extLst>
                <a:ext uri="{FF2B5EF4-FFF2-40B4-BE49-F238E27FC236}">
                  <a16:creationId xmlns:a16="http://schemas.microsoft.com/office/drawing/2014/main" id="{ECAB02B1-1A9C-4D3B-ABDC-AB30B24D1648}"/>
                </a:ext>
              </a:extLst>
            </p:cNvPr>
            <p:cNvSpPr txBox="1"/>
            <p:nvPr/>
          </p:nvSpPr>
          <p:spPr bwMode="gray">
            <a:xfrm>
              <a:off x="8027567" y="451408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120">
              <a:extLst>
                <a:ext uri="{FF2B5EF4-FFF2-40B4-BE49-F238E27FC236}">
                  <a16:creationId xmlns:a16="http://schemas.microsoft.com/office/drawing/2014/main" id="{23EA7E1D-3602-4CDF-957D-E6DCF7C946DD}"/>
                </a:ext>
              </a:extLst>
            </p:cNvPr>
            <p:cNvSpPr txBox="1"/>
            <p:nvPr/>
          </p:nvSpPr>
          <p:spPr bwMode="gray">
            <a:xfrm>
              <a:off x="7802962" y="4513818"/>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120">
              <a:extLst>
                <a:ext uri="{FF2B5EF4-FFF2-40B4-BE49-F238E27FC236}">
                  <a16:creationId xmlns:a16="http://schemas.microsoft.com/office/drawing/2014/main" id="{D25F6C0B-9970-4CE9-84B2-F82269F21C8A}"/>
                </a:ext>
              </a:extLst>
            </p:cNvPr>
            <p:cNvSpPr txBox="1"/>
            <p:nvPr/>
          </p:nvSpPr>
          <p:spPr bwMode="gray">
            <a:xfrm>
              <a:off x="7578357" y="4514080"/>
              <a:ext cx="155954" cy="266670"/>
            </a:xfrm>
            <a:prstGeom prst="roundRect">
              <a:avLst>
                <a:gd name="adj" fmla="val 6721"/>
              </a:avLst>
            </a:prstGeom>
            <a:solidFill>
              <a:srgbClr val="8BC9A0"/>
            </a:solidFill>
            <a:ln w="12700">
              <a:solidFill>
                <a:srgbClr val="8BC9A0"/>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120">
              <a:extLst>
                <a:ext uri="{FF2B5EF4-FFF2-40B4-BE49-F238E27FC236}">
                  <a16:creationId xmlns:a16="http://schemas.microsoft.com/office/drawing/2014/main" id="{EFBF671C-3D1E-49F1-AA2D-00DB5C032C25}"/>
                </a:ext>
              </a:extLst>
            </p:cNvPr>
            <p:cNvSpPr txBox="1"/>
            <p:nvPr/>
          </p:nvSpPr>
          <p:spPr bwMode="gray">
            <a:xfrm>
              <a:off x="8027567" y="4945921"/>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120">
              <a:extLst>
                <a:ext uri="{FF2B5EF4-FFF2-40B4-BE49-F238E27FC236}">
                  <a16:creationId xmlns:a16="http://schemas.microsoft.com/office/drawing/2014/main" id="{BBFEC88E-B9E4-46AA-8949-720CA9068F68}"/>
                </a:ext>
              </a:extLst>
            </p:cNvPr>
            <p:cNvSpPr txBox="1"/>
            <p:nvPr/>
          </p:nvSpPr>
          <p:spPr bwMode="gray">
            <a:xfrm>
              <a:off x="7802962" y="4946183"/>
              <a:ext cx="155954" cy="266670"/>
            </a:xfrm>
            <a:prstGeom prst="roundRect">
              <a:avLst>
                <a:gd name="adj" fmla="val 6721"/>
              </a:avLst>
            </a:prstGeom>
            <a:solidFill>
              <a:srgbClr val="FFD17D"/>
            </a:solidFill>
            <a:ln w="12700">
              <a:solidFill>
                <a:srgbClr val="FFD17D"/>
              </a:solidFill>
            </a:ln>
          </p:spPr>
          <p:txBody>
            <a:bodyPr wrap="square" rtlCol="0" anchor="ctr">
              <a:spAutoFit/>
            </a:bodyPr>
            <a:lstStyle/>
            <a:p>
              <a:pPr fontAlgn="ctr"/>
              <a:endParaRPr lang="en-US" altLang="zh-CN" sz="11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Arrow: Right 37">
              <a:extLst>
                <a:ext uri="{FF2B5EF4-FFF2-40B4-BE49-F238E27FC236}">
                  <a16:creationId xmlns:a16="http://schemas.microsoft.com/office/drawing/2014/main" id="{4BFEB8FB-AC17-4D01-979C-907FD37E7817}"/>
                </a:ext>
              </a:extLst>
            </p:cNvPr>
            <p:cNvSpPr/>
            <p:nvPr/>
          </p:nvSpPr>
          <p:spPr bwMode="gray">
            <a:xfrm>
              <a:off x="6800258" y="4345306"/>
              <a:ext cx="588004" cy="528719"/>
            </a:xfrm>
            <a:prstGeom prst="rightArrow">
              <a:avLst/>
            </a:prstGeom>
            <a:solidFill>
              <a:srgbClr val="99DFF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39" name="TextBox 38">
              <a:extLst>
                <a:ext uri="{FF2B5EF4-FFF2-40B4-BE49-F238E27FC236}">
                  <a16:creationId xmlns:a16="http://schemas.microsoft.com/office/drawing/2014/main" id="{C6683B12-9982-4608-8F5B-F28319B3603B}"/>
                </a:ext>
              </a:extLst>
            </p:cNvPr>
            <p:cNvSpPr txBox="1"/>
            <p:nvPr/>
          </p:nvSpPr>
          <p:spPr bwMode="gray">
            <a:xfrm>
              <a:off x="8183521" y="4077612"/>
              <a:ext cx="561372" cy="276999"/>
            </a:xfrm>
            <a:prstGeom prst="rect">
              <a:avLst/>
            </a:prstGeom>
            <a:noFill/>
            <a:ln>
              <a:noFill/>
            </a:ln>
          </p:spPr>
          <p:txBody>
            <a:bodyPr wrap="none" rtlCol="0">
              <a:spAutoFit/>
            </a:bodyPr>
            <a:lstStyle/>
            <a:p>
              <a:pPr fontAlgn="ctr"/>
              <a:r>
                <a:rPr lang="en-US" sz="1200" dirty="0">
                  <a:latin typeface="Huawei Sans" panose="020C0503030203020204" pitchFamily="34" charset="0"/>
                </a:rPr>
                <a:t>Voice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TextBox 39">
              <a:extLst>
                <a:ext uri="{FF2B5EF4-FFF2-40B4-BE49-F238E27FC236}">
                  <a16:creationId xmlns:a16="http://schemas.microsoft.com/office/drawing/2014/main" id="{E9B0F8AE-FD3C-480D-8D2D-C64EF420040C}"/>
                </a:ext>
              </a:extLst>
            </p:cNvPr>
            <p:cNvSpPr txBox="1"/>
            <p:nvPr/>
          </p:nvSpPr>
          <p:spPr bwMode="gray">
            <a:xfrm>
              <a:off x="8185536" y="4507750"/>
              <a:ext cx="579005" cy="276999"/>
            </a:xfrm>
            <a:prstGeom prst="rect">
              <a:avLst/>
            </a:prstGeom>
            <a:noFill/>
            <a:ln>
              <a:noFill/>
            </a:ln>
          </p:spPr>
          <p:txBody>
            <a:bodyPr wrap="none" rtlCol="0">
              <a:spAutoFit/>
            </a:bodyPr>
            <a:lstStyle/>
            <a:p>
              <a:pPr fontAlgn="ctr"/>
              <a:r>
                <a:rPr lang="en-US" sz="1200" dirty="0">
                  <a:latin typeface="Huawei Sans" panose="020C0503030203020204" pitchFamily="34" charset="0"/>
                </a:rPr>
                <a:t>Video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TextBox 40">
              <a:extLst>
                <a:ext uri="{FF2B5EF4-FFF2-40B4-BE49-F238E27FC236}">
                  <a16:creationId xmlns:a16="http://schemas.microsoft.com/office/drawing/2014/main" id="{23AAB3BC-A7FF-42AD-9C10-A0D0A5F6CDB6}"/>
                </a:ext>
              </a:extLst>
            </p:cNvPr>
            <p:cNvSpPr txBox="1"/>
            <p:nvPr/>
          </p:nvSpPr>
          <p:spPr bwMode="gray">
            <a:xfrm>
              <a:off x="8177910" y="4935399"/>
              <a:ext cx="894797" cy="276999"/>
            </a:xfrm>
            <a:prstGeom prst="rect">
              <a:avLst/>
            </a:prstGeom>
            <a:noFill/>
            <a:ln>
              <a:noFill/>
            </a:ln>
          </p:spPr>
          <p:txBody>
            <a:bodyPr wrap="none" rtlCol="0">
              <a:spAutoFit/>
            </a:bodyPr>
            <a:lstStyle/>
            <a:p>
              <a:pPr fontAlgn="ctr"/>
              <a:r>
                <a:rPr lang="en-US" sz="1200" dirty="0">
                  <a:latin typeface="Huawei Sans" panose="020C0503030203020204" pitchFamily="34" charset="0"/>
                </a:rPr>
                <a:t>Web page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Trapezoid 41">
              <a:extLst>
                <a:ext uri="{FF2B5EF4-FFF2-40B4-BE49-F238E27FC236}">
                  <a16:creationId xmlns:a16="http://schemas.microsoft.com/office/drawing/2014/main" id="{E8EA93EE-F19D-4B06-8AB9-D3C7A84F5DB1}"/>
                </a:ext>
              </a:extLst>
            </p:cNvPr>
            <p:cNvSpPr/>
            <p:nvPr/>
          </p:nvSpPr>
          <p:spPr bwMode="gray">
            <a:xfrm>
              <a:off x="4848226" y="4874025"/>
              <a:ext cx="2540035" cy="369151"/>
            </a:xfrm>
            <a:prstGeom prst="trapezoid">
              <a:avLst>
                <a:gd name="adj" fmla="val 175771"/>
              </a:avLst>
            </a:prstGeom>
            <a:gradFill>
              <a:gsLst>
                <a:gs pos="0">
                  <a:schemeClr val="accent1">
                    <a:lumMod val="5000"/>
                    <a:lumOff val="95000"/>
                    <a:alpha val="50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grpSp>
      <p:graphicFrame>
        <p:nvGraphicFramePr>
          <p:cNvPr id="44" name="Table 44">
            <a:extLst>
              <a:ext uri="{FF2B5EF4-FFF2-40B4-BE49-F238E27FC236}">
                <a16:creationId xmlns:a16="http://schemas.microsoft.com/office/drawing/2014/main" id="{E86E4827-AEBE-4151-AB6C-AF74607BB403}"/>
              </a:ext>
            </a:extLst>
          </p:cNvPr>
          <p:cNvGraphicFramePr>
            <a:graphicFrameLocks noGrp="1"/>
          </p:cNvGraphicFramePr>
          <p:nvPr>
            <p:extLst>
              <p:ext uri="{D42A27DB-BD31-4B8C-83A1-F6EECF244321}">
                <p14:modId xmlns:p14="http://schemas.microsoft.com/office/powerpoint/2010/main" val="1407276751"/>
              </p:ext>
            </p:extLst>
          </p:nvPr>
        </p:nvGraphicFramePr>
        <p:xfrm>
          <a:off x="4848226" y="4859703"/>
          <a:ext cx="2540036" cy="1300720"/>
        </p:xfrm>
        <a:graphic>
          <a:graphicData uri="http://schemas.openxmlformats.org/drawingml/2006/table">
            <a:tbl>
              <a:tblPr firstRow="1" bandRow="1">
                <a:tableStyleId>{5C22544A-7EE6-4342-B048-85BDC9FD1C3A}</a:tableStyleId>
              </a:tblPr>
              <a:tblGrid>
                <a:gridCol w="1568661">
                  <a:extLst>
                    <a:ext uri="{9D8B030D-6E8A-4147-A177-3AD203B41FA5}">
                      <a16:colId xmlns:a16="http://schemas.microsoft.com/office/drawing/2014/main" val="1378685392"/>
                    </a:ext>
                  </a:extLst>
                </a:gridCol>
                <a:gridCol w="971375">
                  <a:extLst>
                    <a:ext uri="{9D8B030D-6E8A-4147-A177-3AD203B41FA5}">
                      <a16:colId xmlns:a16="http://schemas.microsoft.com/office/drawing/2014/main" val="596258084"/>
                    </a:ext>
                  </a:extLst>
                </a:gridCol>
              </a:tblGrid>
              <a:tr h="206270">
                <a:tc>
                  <a:txBody>
                    <a:bodyPr/>
                    <a:lstStyle/>
                    <a:p>
                      <a:pPr algn="ctr" fontAlgn="ctr"/>
                      <a:r>
                        <a:rPr lang="en-US" sz="1200" dirty="0">
                          <a:solidFill>
                            <a:sysClr val="windowText" lastClr="000000"/>
                          </a:solidFill>
                          <a:latin typeface="Huawei Sans" panose="020C0503030203020204" pitchFamily="34" charset="0"/>
                        </a:rPr>
                        <a:t>Matching conditions</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200" dirty="0">
                          <a:solidFill>
                            <a:sysClr val="windowText" lastClr="000000"/>
                          </a:solidFill>
                          <a:latin typeface="Huawei Sans" panose="020C0503030203020204" pitchFamily="34" charset="0"/>
                        </a:rPr>
                        <a:t>Application</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2512102"/>
                  </a:ext>
                </a:extLst>
              </a:tr>
              <a:tr h="206270">
                <a:tc>
                  <a:txBody>
                    <a:bodyPr/>
                    <a:lstStyle/>
                    <a:p>
                      <a:pPr algn="ctr" fontAlgn="ctr"/>
                      <a:r>
                        <a:rPr lang="en-US" sz="1200" dirty="0">
                          <a:solidFill>
                            <a:sysClr val="windowText" lastClr="000000"/>
                          </a:solidFill>
                          <a:latin typeface="Huawei Sans" panose="020C0503030203020204" pitchFamily="34" charset="0"/>
                        </a:rPr>
                        <a:t>Destination IP1, EF</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dirty="0">
                          <a:solidFill>
                            <a:schemeClr val="bg1"/>
                          </a:solidFill>
                          <a:latin typeface="Huawei Sans" panose="020C0503030203020204" pitchFamily="34" charset="0"/>
                        </a:rPr>
                        <a:t>Voice</a:t>
                      </a:r>
                      <a:endParaRPr lang="en-US" sz="120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7061"/>
                    </a:solidFill>
                  </a:tcPr>
                </a:tc>
                <a:extLst>
                  <a:ext uri="{0D108BD9-81ED-4DB2-BD59-A6C34878D82A}">
                    <a16:rowId xmlns:a16="http://schemas.microsoft.com/office/drawing/2014/main" val="297895530"/>
                  </a:ext>
                </a:extLst>
              </a:tr>
              <a:tr h="206270">
                <a:tc>
                  <a:txBody>
                    <a:bodyPr/>
                    <a:lstStyle/>
                    <a:p>
                      <a:pPr algn="ctr" fontAlgn="ctr"/>
                      <a:r>
                        <a:rPr lang="en-US" sz="1200" dirty="0">
                          <a:solidFill>
                            <a:sysClr val="windowText" lastClr="000000"/>
                          </a:solidFill>
                          <a:latin typeface="Huawei Sans" panose="020C0503030203020204" pitchFamily="34" charset="0"/>
                        </a:rPr>
                        <a:t>Destination Port1, protocol number 6</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dirty="0">
                          <a:solidFill>
                            <a:schemeClr val="bg1"/>
                          </a:solidFill>
                          <a:latin typeface="Huawei Sans" panose="020C0503030203020204" pitchFamily="34" charset="0"/>
                        </a:rPr>
                        <a:t>Web page</a:t>
                      </a:r>
                      <a:endParaRPr lang="en-US" sz="1200" b="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7D"/>
                    </a:solidFill>
                  </a:tcPr>
                </a:tc>
                <a:extLst>
                  <a:ext uri="{0D108BD9-81ED-4DB2-BD59-A6C34878D82A}">
                    <a16:rowId xmlns:a16="http://schemas.microsoft.com/office/drawing/2014/main" val="4284125827"/>
                  </a:ext>
                </a:extLst>
              </a:tr>
              <a:tr h="206270">
                <a:tc>
                  <a:txBody>
                    <a:bodyPr/>
                    <a:lstStyle/>
                    <a:p>
                      <a:pPr algn="ctr" fontAlgn="ctr"/>
                      <a:r>
                        <a:rPr lang="en-US" sz="1200" dirty="0">
                          <a:solidFill>
                            <a:sysClr val="windowText" lastClr="000000"/>
                          </a:solidFill>
                          <a:latin typeface="Huawei Sans" panose="020C0503030203020204" pitchFamily="34" charset="0"/>
                        </a:rPr>
                        <a:t>Destination IP2, AF4</a:t>
                      </a:r>
                      <a:endParaRPr lang="en-US" sz="1200" baseline="0" dirty="0">
                        <a:solidFill>
                          <a:sysClr val="windowText" lastClr="000000"/>
                        </a:solidFill>
                        <a:latin typeface="Huawei Sans" panose="020C0503030203020204" pitchFamily="34" charset="0"/>
                        <a:ea typeface="方正兰亭黑简体" panose="02000000000000000000" pitchFamily="2" charset="-122"/>
                      </a:endParaRPr>
                    </a:p>
                  </a:txBody>
                  <a:tcPr marL="50861" marR="50861" marT="25430" marB="2543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ctr"/>
                      <a:r>
                        <a:rPr lang="en-US" sz="1200" dirty="0">
                          <a:solidFill>
                            <a:schemeClr val="bg1"/>
                          </a:solidFill>
                          <a:latin typeface="Huawei Sans" panose="020C0503030203020204" pitchFamily="34" charset="0"/>
                        </a:rPr>
                        <a:t>Video</a:t>
                      </a:r>
                      <a:endParaRPr lang="en-US" sz="1200" baseline="0" dirty="0">
                        <a:solidFill>
                          <a:schemeClr val="bg1"/>
                        </a:solidFill>
                        <a:latin typeface="Huawei Sans" panose="020C0503030203020204" pitchFamily="34" charset="0"/>
                        <a:ea typeface="方正兰亭黑简体" panose="02000000000000000000" pitchFamily="2" charset="-122"/>
                      </a:endParaRPr>
                    </a:p>
                  </a:txBody>
                  <a:tcPr marL="50861" marR="50861" marT="25430" marB="2543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BC9A0"/>
                    </a:solidFill>
                  </a:tcPr>
                </a:tc>
                <a:extLst>
                  <a:ext uri="{0D108BD9-81ED-4DB2-BD59-A6C34878D82A}">
                    <a16:rowId xmlns:a16="http://schemas.microsoft.com/office/drawing/2014/main" val="2659925939"/>
                  </a:ext>
                </a:extLst>
              </a:tr>
            </a:tbl>
          </a:graphicData>
        </a:graphic>
      </p:graphicFrame>
    </p:spTree>
    <p:extLst>
      <p:ext uri="{BB962C8B-B14F-4D97-AF65-F5344CB8AC3E}">
        <p14:creationId xmlns:p14="http://schemas.microsoft.com/office/powerpoint/2010/main" val="227442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3F6E0-D19B-49EC-B336-4424DA33B678}"/>
              </a:ext>
            </a:extLst>
          </p:cNvPr>
          <p:cNvSpPr>
            <a:spLocks noGrp="1"/>
          </p:cNvSpPr>
          <p:nvPr>
            <p:ph type="title"/>
          </p:nvPr>
        </p:nvSpPr>
        <p:spPr bwMode="gray"/>
        <p:txBody>
          <a:bodyPr/>
          <a:lstStyle/>
          <a:p>
            <a:pPr fontAlgn="ctr"/>
            <a:r>
              <a:rPr lang="en-US" dirty="0">
                <a:latin typeface="Huawei Sans" panose="020C0503030203020204" pitchFamily="34" charset="0"/>
              </a:rPr>
              <a:t>Overview of Link Detection</a:t>
            </a:r>
          </a:p>
        </p:txBody>
      </p:sp>
      <p:sp>
        <p:nvSpPr>
          <p:cNvPr id="4" name="Text Placeholder 3">
            <a:extLst>
              <a:ext uri="{FF2B5EF4-FFF2-40B4-BE49-F238E27FC236}">
                <a16:creationId xmlns:a16="http://schemas.microsoft.com/office/drawing/2014/main" id="{D253E6FC-811A-4B8A-9F2D-6B8E38B0B804}"/>
              </a:ext>
            </a:extLst>
          </p:cNvPr>
          <p:cNvSpPr>
            <a:spLocks noGrp="1"/>
          </p:cNvSpPr>
          <p:nvPr>
            <p:ph type="body" sz="quarter" idx="10"/>
          </p:nvPr>
        </p:nvSpPr>
        <p:spPr bwMode="gray">
          <a:xfrm>
            <a:off x="455611" y="1052514"/>
            <a:ext cx="11393087" cy="4112638"/>
          </a:xfrm>
        </p:spPr>
        <p:txBody>
          <a:bodyPr/>
          <a:lstStyle/>
          <a:p>
            <a:pPr algn="l"/>
            <a:r>
              <a:rPr lang="en-US" sz="1800" dirty="0">
                <a:latin typeface="Huawei Sans" panose="020C0503030203020204" pitchFamily="34" charset="0"/>
              </a:rPr>
              <a:t>Fluctuation of network link quality affects service quality. How to quickly detect link quality is the first step in improving link quality.</a:t>
            </a:r>
            <a:endParaRPr lang="en-US" altLang="zh-CN" sz="1800" dirty="0">
              <a:latin typeface="Huawei Sans" panose="020C0503030203020204" pitchFamily="34" charset="0"/>
            </a:endParaRPr>
          </a:p>
          <a:p>
            <a:pPr algn="l"/>
            <a:r>
              <a:rPr lang="en-US" sz="1800" dirty="0">
                <a:latin typeface="Huawei Sans" panose="020C0503030203020204" pitchFamily="34" charset="0"/>
              </a:rPr>
              <a:t>There are many protocols and technologies for detecting link quality, which are classified into two types:</a:t>
            </a:r>
            <a:endParaRPr lang="en-US" altLang="zh-CN" sz="1800" dirty="0">
              <a:latin typeface="Huawei Sans" panose="020C0503030203020204" pitchFamily="34" charset="0"/>
            </a:endParaRPr>
          </a:p>
          <a:p>
            <a:pPr marL="608400" lvl="1" indent="-284400"/>
            <a:r>
              <a:rPr lang="en-US" sz="1600" dirty="0">
                <a:latin typeface="Huawei Sans" panose="020C0503030203020204" pitchFamily="34" charset="0"/>
              </a:rPr>
              <a:t>Link connectivity detection technologies:</a:t>
            </a:r>
            <a:endParaRPr lang="en-US" altLang="zh-CN" sz="1600" dirty="0">
              <a:latin typeface="Huawei Sans" panose="020C0503030203020204" pitchFamily="34" charset="0"/>
            </a:endParaRPr>
          </a:p>
          <a:p>
            <a:pPr marL="857250" lvl="2" indent="-231775"/>
            <a:r>
              <a:rPr lang="en-US" sz="1400" dirty="0">
                <a:latin typeface="Huawei Sans" panose="020C0503030203020204" pitchFamily="34" charset="0"/>
              </a:rPr>
              <a:t>BFD</a:t>
            </a:r>
          </a:p>
          <a:p>
            <a:pPr marL="857250" lvl="2" indent="-231775"/>
            <a:r>
              <a:rPr lang="en-US" sz="1400" dirty="0">
                <a:latin typeface="Huawei Sans" panose="020C0503030203020204" pitchFamily="34" charset="0"/>
              </a:rPr>
              <a:t>Ethernet in the First Mile (EFM)</a:t>
            </a:r>
          </a:p>
          <a:p>
            <a:pPr marL="857250" lvl="2" indent="-231775"/>
            <a:r>
              <a:rPr lang="en-US" sz="1400" dirty="0">
                <a:latin typeface="Huawei Sans" panose="020C0503030203020204" pitchFamily="34" charset="0"/>
              </a:rPr>
              <a:t>Connectivity Fault Management (CFM)</a:t>
            </a:r>
          </a:p>
          <a:p>
            <a:pPr marL="608400" lvl="1" indent="-284400"/>
            <a:r>
              <a:rPr lang="en-US" sz="1600" dirty="0">
                <a:latin typeface="Huawei Sans" panose="020C0503030203020204" pitchFamily="34" charset="0"/>
              </a:rPr>
              <a:t>Link </a:t>
            </a:r>
            <a:r>
              <a:rPr lang="en-US" altLang="zh-CN" sz="1600" dirty="0">
                <a:latin typeface="Huawei Sans" panose="020C0503030203020204" pitchFamily="34" charset="0"/>
              </a:rPr>
              <a:t>quality</a:t>
            </a:r>
            <a:r>
              <a:rPr lang="en-US" sz="1600" dirty="0">
                <a:latin typeface="Huawei Sans" panose="020C0503030203020204" pitchFamily="34" charset="0"/>
              </a:rPr>
              <a:t> detection technologies:</a:t>
            </a:r>
            <a:endParaRPr lang="en-US" altLang="zh-CN" sz="1600" dirty="0">
              <a:latin typeface="Huawei Sans" panose="020C0503030203020204" pitchFamily="34" charset="0"/>
            </a:endParaRPr>
          </a:p>
          <a:p>
            <a:pPr marL="857250" lvl="2" indent="-231775"/>
            <a:r>
              <a:rPr lang="en-US" sz="1400" dirty="0">
                <a:latin typeface="Huawei Sans" panose="020C0503030203020204" pitchFamily="34" charset="0"/>
              </a:rPr>
              <a:t>NQA</a:t>
            </a:r>
          </a:p>
          <a:p>
            <a:pPr marL="857250" lvl="2" indent="-231775"/>
            <a:r>
              <a:rPr lang="en-US" sz="1400" dirty="0">
                <a:latin typeface="Huawei Sans" panose="020C0503030203020204" pitchFamily="34" charset="0"/>
              </a:rPr>
              <a:t>IP FPM</a:t>
            </a:r>
          </a:p>
        </p:txBody>
      </p:sp>
      <p:pic>
        <p:nvPicPr>
          <p:cNvPr id="5" name="Picture 12" descr="E:\2016.01\1.12 扁平化图标\蓝色\AR-蓝色最新-40.png">
            <a:extLst>
              <a:ext uri="{FF2B5EF4-FFF2-40B4-BE49-F238E27FC236}">
                <a16:creationId xmlns:a16="http://schemas.microsoft.com/office/drawing/2014/main" id="{826F5A3F-833E-4C15-B00A-93855FC87472}"/>
              </a:ext>
            </a:extLst>
          </p:cNvPr>
          <p:cNvPicPr>
            <a:picLocks noChangeAspect="1" noChangeArrowheads="1"/>
          </p:cNvPicPr>
          <p:nvPr/>
        </p:nvPicPr>
        <p:blipFill>
          <a:blip r:embed="rId3" cstate="print"/>
          <a:srcRect/>
          <a:stretch>
            <a:fillRect/>
          </a:stretch>
        </p:blipFill>
        <p:spPr bwMode="gray">
          <a:xfrm>
            <a:off x="7404126" y="3533635"/>
            <a:ext cx="440049" cy="360040"/>
          </a:xfrm>
          <a:prstGeom prst="rect">
            <a:avLst/>
          </a:prstGeom>
          <a:noFill/>
        </p:spPr>
      </p:pic>
      <p:pic>
        <p:nvPicPr>
          <p:cNvPr id="6" name="Picture 12" descr="E:\2016.01\1.12 扁平化图标\蓝色\AR-蓝色最新-40.png">
            <a:extLst>
              <a:ext uri="{FF2B5EF4-FFF2-40B4-BE49-F238E27FC236}">
                <a16:creationId xmlns:a16="http://schemas.microsoft.com/office/drawing/2014/main" id="{B72950FD-C136-4F27-A543-71A3A47FE776}"/>
              </a:ext>
            </a:extLst>
          </p:cNvPr>
          <p:cNvPicPr>
            <a:picLocks noChangeAspect="1" noChangeArrowheads="1"/>
          </p:cNvPicPr>
          <p:nvPr/>
        </p:nvPicPr>
        <p:blipFill>
          <a:blip r:embed="rId3" cstate="print"/>
          <a:srcRect/>
          <a:stretch>
            <a:fillRect/>
          </a:stretch>
        </p:blipFill>
        <p:spPr bwMode="gray">
          <a:xfrm>
            <a:off x="10383335" y="3533635"/>
            <a:ext cx="440049" cy="360040"/>
          </a:xfrm>
          <a:prstGeom prst="rect">
            <a:avLst/>
          </a:prstGeom>
          <a:noFill/>
        </p:spPr>
      </p:pic>
      <p:sp>
        <p:nvSpPr>
          <p:cNvPr id="11" name="Freeform 159">
            <a:extLst>
              <a:ext uri="{FF2B5EF4-FFF2-40B4-BE49-F238E27FC236}">
                <a16:creationId xmlns:a16="http://schemas.microsoft.com/office/drawing/2014/main" id="{DAD741BA-FB85-436F-A7C4-F36AF8848B15}"/>
              </a:ext>
            </a:extLst>
          </p:cNvPr>
          <p:cNvSpPr/>
          <p:nvPr/>
        </p:nvSpPr>
        <p:spPr bwMode="gray">
          <a:xfrm flipH="1">
            <a:off x="8659014" y="337335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13" name="Straight Connector 12">
            <a:extLst>
              <a:ext uri="{FF2B5EF4-FFF2-40B4-BE49-F238E27FC236}">
                <a16:creationId xmlns:a16="http://schemas.microsoft.com/office/drawing/2014/main" id="{5B788AC1-DD5D-433B-9B7F-FAC395DD072F}"/>
              </a:ext>
            </a:extLst>
          </p:cNvPr>
          <p:cNvCxnSpPr>
            <a:cxnSpLocks/>
            <a:stCxn id="5" idx="3"/>
            <a:endCxn id="11" idx="21"/>
          </p:cNvCxnSpPr>
          <p:nvPr/>
        </p:nvCxnSpPr>
        <p:spPr bwMode="gray">
          <a:xfrm flipV="1">
            <a:off x="7844175" y="3706660"/>
            <a:ext cx="81483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5C5BB2-6A08-431A-9D58-34A0190FD5DB}"/>
              </a:ext>
            </a:extLst>
          </p:cNvPr>
          <p:cNvCxnSpPr>
            <a:cxnSpLocks/>
            <a:stCxn id="6" idx="1"/>
            <a:endCxn id="11" idx="8"/>
          </p:cNvCxnSpPr>
          <p:nvPr/>
        </p:nvCxnSpPr>
        <p:spPr bwMode="gray">
          <a:xfrm flipH="1" flipV="1">
            <a:off x="9568496" y="3698007"/>
            <a:ext cx="814839"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1" name="Picture 12" descr="E:\2016.01\1.12 扁平化图标\蓝色\AR-蓝色最新-40.png">
            <a:extLst>
              <a:ext uri="{FF2B5EF4-FFF2-40B4-BE49-F238E27FC236}">
                <a16:creationId xmlns:a16="http://schemas.microsoft.com/office/drawing/2014/main" id="{1BAA4046-37A9-44DA-88AF-7F9D9618A133}"/>
              </a:ext>
            </a:extLst>
          </p:cNvPr>
          <p:cNvPicPr>
            <a:picLocks noChangeAspect="1" noChangeArrowheads="1"/>
          </p:cNvPicPr>
          <p:nvPr/>
        </p:nvPicPr>
        <p:blipFill>
          <a:blip r:embed="rId3" cstate="print"/>
          <a:srcRect/>
          <a:stretch>
            <a:fillRect/>
          </a:stretch>
        </p:blipFill>
        <p:spPr bwMode="gray">
          <a:xfrm>
            <a:off x="7404126" y="5196447"/>
            <a:ext cx="440049" cy="360040"/>
          </a:xfrm>
          <a:prstGeom prst="rect">
            <a:avLst/>
          </a:prstGeom>
          <a:noFill/>
        </p:spPr>
      </p:pic>
      <p:pic>
        <p:nvPicPr>
          <p:cNvPr id="22" name="Picture 12" descr="E:\2016.01\1.12 扁平化图标\蓝色\AR-蓝色最新-40.png">
            <a:extLst>
              <a:ext uri="{FF2B5EF4-FFF2-40B4-BE49-F238E27FC236}">
                <a16:creationId xmlns:a16="http://schemas.microsoft.com/office/drawing/2014/main" id="{C2CFE7D3-34E0-41E2-B46D-4CFF476EBEAD}"/>
              </a:ext>
            </a:extLst>
          </p:cNvPr>
          <p:cNvPicPr>
            <a:picLocks noChangeAspect="1" noChangeArrowheads="1"/>
          </p:cNvPicPr>
          <p:nvPr/>
        </p:nvPicPr>
        <p:blipFill>
          <a:blip r:embed="rId3" cstate="print"/>
          <a:srcRect/>
          <a:stretch>
            <a:fillRect/>
          </a:stretch>
        </p:blipFill>
        <p:spPr bwMode="gray">
          <a:xfrm>
            <a:off x="10383335" y="5196447"/>
            <a:ext cx="440049" cy="360040"/>
          </a:xfrm>
          <a:prstGeom prst="rect">
            <a:avLst/>
          </a:prstGeom>
          <a:noFill/>
        </p:spPr>
      </p:pic>
      <p:sp>
        <p:nvSpPr>
          <p:cNvPr id="23" name="Freeform 159">
            <a:extLst>
              <a:ext uri="{FF2B5EF4-FFF2-40B4-BE49-F238E27FC236}">
                <a16:creationId xmlns:a16="http://schemas.microsoft.com/office/drawing/2014/main" id="{8B6F9986-AAC1-4A83-A89E-9E23BC47B143}"/>
              </a:ext>
            </a:extLst>
          </p:cNvPr>
          <p:cNvSpPr/>
          <p:nvPr/>
        </p:nvSpPr>
        <p:spPr bwMode="gray">
          <a:xfrm flipH="1">
            <a:off x="8659014" y="5036162"/>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24" name="Straight Connector 23">
            <a:extLst>
              <a:ext uri="{FF2B5EF4-FFF2-40B4-BE49-F238E27FC236}">
                <a16:creationId xmlns:a16="http://schemas.microsoft.com/office/drawing/2014/main" id="{7C7AC40B-E521-4E29-929D-AAA5BEEFCB10}"/>
              </a:ext>
            </a:extLst>
          </p:cNvPr>
          <p:cNvCxnSpPr>
            <a:cxnSpLocks/>
            <a:stCxn id="21" idx="3"/>
            <a:endCxn id="23" idx="21"/>
          </p:cNvCxnSpPr>
          <p:nvPr/>
        </p:nvCxnSpPr>
        <p:spPr bwMode="gray">
          <a:xfrm flipV="1">
            <a:off x="7844175" y="5369472"/>
            <a:ext cx="81483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789C61C-36DE-4F7C-A78E-58ADBCD0F6C1}"/>
              </a:ext>
            </a:extLst>
          </p:cNvPr>
          <p:cNvCxnSpPr>
            <a:cxnSpLocks/>
            <a:stCxn id="22" idx="1"/>
            <a:endCxn id="23" idx="8"/>
          </p:cNvCxnSpPr>
          <p:nvPr/>
        </p:nvCxnSpPr>
        <p:spPr bwMode="gray">
          <a:xfrm flipH="1" flipV="1">
            <a:off x="9568496" y="5360819"/>
            <a:ext cx="814839"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grpSp>
        <p:nvGrpSpPr>
          <p:cNvPr id="26" name="组合 7">
            <a:extLst>
              <a:ext uri="{FF2B5EF4-FFF2-40B4-BE49-F238E27FC236}">
                <a16:creationId xmlns:a16="http://schemas.microsoft.com/office/drawing/2014/main" id="{75B17816-644F-4CE7-A203-CF36BC6E5018}"/>
              </a:ext>
            </a:extLst>
          </p:cNvPr>
          <p:cNvGrpSpPr/>
          <p:nvPr/>
        </p:nvGrpSpPr>
        <p:grpSpPr bwMode="gray">
          <a:xfrm>
            <a:off x="9424496" y="3550679"/>
            <a:ext cx="288000" cy="288000"/>
            <a:chOff x="856677" y="2615810"/>
            <a:chExt cx="288000" cy="288000"/>
          </a:xfrm>
        </p:grpSpPr>
        <p:sp>
          <p:nvSpPr>
            <p:cNvPr id="27" name="椭圆 84">
              <a:extLst>
                <a:ext uri="{FF2B5EF4-FFF2-40B4-BE49-F238E27FC236}">
                  <a16:creationId xmlns:a16="http://schemas.microsoft.com/office/drawing/2014/main" id="{26B6117D-9045-4343-B05F-B8C735BE4243}"/>
                </a:ext>
              </a:extLst>
            </p:cNvPr>
            <p:cNvSpPr/>
            <p:nvPr/>
          </p:nvSpPr>
          <p:spPr bwMode="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 name="组合 5">
              <a:extLst>
                <a:ext uri="{FF2B5EF4-FFF2-40B4-BE49-F238E27FC236}">
                  <a16:creationId xmlns:a16="http://schemas.microsoft.com/office/drawing/2014/main" id="{61955A9D-6E08-4700-8FDE-EC917E2F74F8}"/>
                </a:ext>
              </a:extLst>
            </p:cNvPr>
            <p:cNvGrpSpPr/>
            <p:nvPr/>
          </p:nvGrpSpPr>
          <p:grpSpPr bwMode="gray">
            <a:xfrm>
              <a:off x="923444" y="2692169"/>
              <a:ext cx="144001" cy="144002"/>
              <a:chOff x="898853" y="2657982"/>
              <a:chExt cx="203649" cy="203652"/>
            </a:xfrm>
          </p:grpSpPr>
          <p:cxnSp>
            <p:nvCxnSpPr>
              <p:cNvPr id="29" name="直接连接符 85">
                <a:extLst>
                  <a:ext uri="{FF2B5EF4-FFF2-40B4-BE49-F238E27FC236}">
                    <a16:creationId xmlns:a16="http://schemas.microsoft.com/office/drawing/2014/main" id="{FE770890-0463-47BD-A2E5-638432720FA4}"/>
                  </a:ext>
                </a:extLst>
              </p:cNvPr>
              <p:cNvCxnSpPr>
                <a:stCxn id="27" idx="3"/>
                <a:endCxn id="27" idx="7"/>
              </p:cNvCxnSpPr>
              <p:nvPr/>
            </p:nvCxnSpPr>
            <p:spPr bwMode="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30" name="直接连接符 86">
                <a:extLst>
                  <a:ext uri="{FF2B5EF4-FFF2-40B4-BE49-F238E27FC236}">
                    <a16:creationId xmlns:a16="http://schemas.microsoft.com/office/drawing/2014/main" id="{0700B6F6-C05D-49E3-A051-C9C2A1835708}"/>
                  </a:ext>
                </a:extLst>
              </p:cNvPr>
              <p:cNvCxnSpPr>
                <a:stCxn id="27" idx="1"/>
                <a:endCxn id="27" idx="5"/>
              </p:cNvCxnSpPr>
              <p:nvPr/>
            </p:nvCxnSpPr>
            <p:spPr bwMode="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cxnSp>
        <p:nvCxnSpPr>
          <p:cNvPr id="34" name="Straight Arrow Connector 33">
            <a:extLst>
              <a:ext uri="{FF2B5EF4-FFF2-40B4-BE49-F238E27FC236}">
                <a16:creationId xmlns:a16="http://schemas.microsoft.com/office/drawing/2014/main" id="{887298B6-AA1F-4982-88FF-CC28335B68EA}"/>
              </a:ext>
            </a:extLst>
          </p:cNvPr>
          <p:cNvCxnSpPr/>
          <p:nvPr/>
        </p:nvCxnSpPr>
        <p:spPr bwMode="gray">
          <a:xfrm>
            <a:off x="7929493" y="3611056"/>
            <a:ext cx="1459041" cy="0"/>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26122C-A745-478B-8459-F4FBA58496DD}"/>
              </a:ext>
            </a:extLst>
          </p:cNvPr>
          <p:cNvCxnSpPr>
            <a:cxnSpLocks/>
          </p:cNvCxnSpPr>
          <p:nvPr/>
        </p:nvCxnSpPr>
        <p:spPr bwMode="gray">
          <a:xfrm>
            <a:off x="7929493" y="5254982"/>
            <a:ext cx="2381835" cy="0"/>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ular Callout 72">
            <a:extLst>
              <a:ext uri="{FF2B5EF4-FFF2-40B4-BE49-F238E27FC236}">
                <a16:creationId xmlns:a16="http://schemas.microsoft.com/office/drawing/2014/main" id="{26AE77FC-8936-4D87-86F9-61E63FC7D1BE}"/>
              </a:ext>
            </a:extLst>
          </p:cNvPr>
          <p:cNvSpPr/>
          <p:nvPr/>
        </p:nvSpPr>
        <p:spPr bwMode="gray">
          <a:xfrm>
            <a:off x="9195204" y="2487908"/>
            <a:ext cx="1308478" cy="804536"/>
          </a:xfrm>
          <a:prstGeom prst="wedgeRectCallout">
            <a:avLst>
              <a:gd name="adj1" fmla="val -19826"/>
              <a:gd name="adj2" fmla="val 7871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bg1">
                    <a:lumMod val="50000"/>
                  </a:schemeClr>
                </a:solidFill>
                <a:latin typeface="Huawei Sans" panose="020C0503030203020204" pitchFamily="34" charset="0"/>
              </a:rPr>
              <a:t>BFD, EFM, and CFM are used to detect network link connectivity.</a:t>
            </a:r>
          </a:p>
        </p:txBody>
      </p:sp>
      <p:sp>
        <p:nvSpPr>
          <p:cNvPr id="38" name="Rectangular Callout 72">
            <a:extLst>
              <a:ext uri="{FF2B5EF4-FFF2-40B4-BE49-F238E27FC236}">
                <a16:creationId xmlns:a16="http://schemas.microsoft.com/office/drawing/2014/main" id="{914B3232-A838-4C03-875B-71F16E4D0161}"/>
              </a:ext>
            </a:extLst>
          </p:cNvPr>
          <p:cNvSpPr/>
          <p:nvPr/>
        </p:nvSpPr>
        <p:spPr bwMode="gray">
          <a:xfrm>
            <a:off x="8972509" y="4266600"/>
            <a:ext cx="1325508" cy="795525"/>
          </a:xfrm>
          <a:prstGeom prst="wedgeRectCallout">
            <a:avLst>
              <a:gd name="adj1" fmla="val 21786"/>
              <a:gd name="adj2" fmla="val 8469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bg1">
                    <a:lumMod val="50000"/>
                  </a:schemeClr>
                </a:solidFill>
                <a:latin typeface="Huawei Sans" panose="020C0503030203020204" pitchFamily="34" charset="0"/>
              </a:rPr>
              <a:t>NQA and IP FPM are used to detect network quality.</a:t>
            </a:r>
          </a:p>
        </p:txBody>
      </p:sp>
      <p:sp>
        <p:nvSpPr>
          <p:cNvPr id="39" name="TextBox 38">
            <a:extLst>
              <a:ext uri="{FF2B5EF4-FFF2-40B4-BE49-F238E27FC236}">
                <a16:creationId xmlns:a16="http://schemas.microsoft.com/office/drawing/2014/main" id="{CB21967D-79A3-45BB-9995-8393E8B87047}"/>
              </a:ext>
            </a:extLst>
          </p:cNvPr>
          <p:cNvSpPr txBox="1"/>
          <p:nvPr/>
        </p:nvSpPr>
        <p:spPr bwMode="gray">
          <a:xfrm>
            <a:off x="7809314" y="3162034"/>
            <a:ext cx="1084201" cy="461665"/>
          </a:xfrm>
          <a:prstGeom prst="rect">
            <a:avLst/>
          </a:prstGeom>
          <a:noFill/>
        </p:spPr>
        <p:txBody>
          <a:bodyPr wrap="square" rtlCol="0">
            <a:spAutoFit/>
          </a:bodyPr>
          <a:lstStyle/>
          <a:p>
            <a:pPr algn="ctr" fontAlgn="ctr"/>
            <a:r>
              <a:rPr lang="en-US" sz="1200" dirty="0">
                <a:latin typeface="Huawei Sans" panose="020C0503030203020204" pitchFamily="34" charset="0"/>
              </a:rPr>
              <a:t>BFD, EFM, CFM</a:t>
            </a:r>
          </a:p>
        </p:txBody>
      </p:sp>
      <p:sp>
        <p:nvSpPr>
          <p:cNvPr id="40" name="TextBox 39">
            <a:extLst>
              <a:ext uri="{FF2B5EF4-FFF2-40B4-BE49-F238E27FC236}">
                <a16:creationId xmlns:a16="http://schemas.microsoft.com/office/drawing/2014/main" id="{6C84BE13-E171-490D-B229-8FB9D0A53B55}"/>
              </a:ext>
            </a:extLst>
          </p:cNvPr>
          <p:cNvSpPr txBox="1"/>
          <p:nvPr/>
        </p:nvSpPr>
        <p:spPr bwMode="gray">
          <a:xfrm>
            <a:off x="7764659" y="4976218"/>
            <a:ext cx="1099981" cy="276999"/>
          </a:xfrm>
          <a:prstGeom prst="rect">
            <a:avLst/>
          </a:prstGeom>
          <a:noFill/>
        </p:spPr>
        <p:txBody>
          <a:bodyPr wrap="none" rtlCol="0">
            <a:spAutoFit/>
          </a:bodyPr>
          <a:lstStyle/>
          <a:p>
            <a:pPr fontAlgn="ctr"/>
            <a:r>
              <a:rPr lang="en-US" sz="1200" dirty="0">
                <a:latin typeface="Huawei Sans" panose="020C0503030203020204" pitchFamily="34" charset="0"/>
              </a:rPr>
              <a:t>NQA, IP FPM</a:t>
            </a:r>
          </a:p>
        </p:txBody>
      </p:sp>
      <p:sp>
        <p:nvSpPr>
          <p:cNvPr id="31" name="Text Placeholder 3">
            <a:extLst>
              <a:ext uri="{FF2B5EF4-FFF2-40B4-BE49-F238E27FC236}">
                <a16:creationId xmlns:a16="http://schemas.microsoft.com/office/drawing/2014/main" id="{D253E6FC-811A-4B8A-9F2D-6B8E38B0B804}"/>
              </a:ext>
            </a:extLst>
          </p:cNvPr>
          <p:cNvSpPr txBox="1">
            <a:spLocks/>
          </p:cNvSpPr>
          <p:nvPr/>
        </p:nvSpPr>
        <p:spPr bwMode="gray">
          <a:xfrm>
            <a:off x="455611" y="5134357"/>
            <a:ext cx="7252605" cy="88143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a:r>
              <a:rPr lang="en-US" altLang="zh-CN" sz="1800" dirty="0"/>
              <a:t>On the live network, BFD is typically used to detect link connectivity, and NQA is typically used to detect link quality.</a:t>
            </a:r>
          </a:p>
        </p:txBody>
      </p:sp>
    </p:spTree>
    <p:extLst>
      <p:ext uri="{BB962C8B-B14F-4D97-AF65-F5344CB8AC3E}">
        <p14:creationId xmlns:p14="http://schemas.microsoft.com/office/powerpoint/2010/main" val="2415849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66E1-E3D5-4C27-A281-47254AB764AB}"/>
              </a:ext>
            </a:extLst>
          </p:cNvPr>
          <p:cNvSpPr>
            <a:spLocks noGrp="1"/>
          </p:cNvSpPr>
          <p:nvPr>
            <p:ph type="title"/>
          </p:nvPr>
        </p:nvSpPr>
        <p:spPr bwMode="gray"/>
        <p:txBody>
          <a:bodyPr/>
          <a:lstStyle/>
          <a:p>
            <a:pPr fontAlgn="ctr"/>
            <a:r>
              <a:rPr lang="en-US" dirty="0">
                <a:latin typeface="Huawei Sans" panose="020C0503030203020204" pitchFamily="34" charset="0"/>
              </a:rPr>
              <a:t>Configuring SAC and Verifying the SAC Configuration</a:t>
            </a:r>
          </a:p>
        </p:txBody>
      </p:sp>
      <p:sp>
        <p:nvSpPr>
          <p:cNvPr id="3" name="Text Placeholder 2">
            <a:extLst>
              <a:ext uri="{FF2B5EF4-FFF2-40B4-BE49-F238E27FC236}">
                <a16:creationId xmlns:a16="http://schemas.microsoft.com/office/drawing/2014/main" id="{E8952ACD-0E48-46BD-BBF9-F6ABB47A95E5}"/>
              </a:ext>
            </a:extLst>
          </p:cNvPr>
          <p:cNvSpPr>
            <a:spLocks noGrp="1"/>
          </p:cNvSpPr>
          <p:nvPr>
            <p:ph type="body" sz="quarter" idx="10"/>
          </p:nvPr>
        </p:nvSpPr>
        <p:spPr bwMode="gray"/>
        <p:txBody>
          <a:bodyPr/>
          <a:lstStyle/>
          <a:p>
            <a:pPr algn="l"/>
            <a:r>
              <a:rPr lang="en-US" sz="1800" dirty="0">
                <a:latin typeface="Huawei Sans" panose="020C0503030203020204" pitchFamily="34" charset="0"/>
              </a:rPr>
              <a:t>To use the SAC function, you need to purchase the corresponding license and enable the in-depth security protection function of the device. After in-depth security protection is enabled, the system automatically loads the built-in signature database file.</a:t>
            </a:r>
            <a:endParaRPr lang="en-US" altLang="zh-CN" sz="1800" dirty="0">
              <a:latin typeface="Huawei Sans" panose="020C0503030203020204" pitchFamily="34" charset="0"/>
            </a:endParaRPr>
          </a:p>
          <a:p>
            <a:pPr algn="l"/>
            <a:r>
              <a:rPr lang="en-US" sz="1800" dirty="0">
                <a:latin typeface="Huawei Sans" panose="020C0503030203020204" pitchFamily="34" charset="0"/>
              </a:rPr>
              <a:t>Enable SAC.</a:t>
            </a:r>
            <a:endParaRPr lang="en-US" altLang="zh-CN" sz="1800" dirty="0">
              <a:latin typeface="Huawei Sans" panose="020C0503030203020204" pitchFamily="34" charset="0"/>
            </a:endParaRPr>
          </a:p>
          <a:p>
            <a:pPr algn="l"/>
            <a:endParaRPr lang="en-US" sz="1800" dirty="0">
              <a:latin typeface="Huawei Sans" panose="020C0503030203020204" pitchFamily="34" charset="0"/>
            </a:endParaRPr>
          </a:p>
          <a:p>
            <a:pPr algn="l"/>
            <a:endParaRPr lang="en-US" sz="1800" dirty="0">
              <a:latin typeface="Huawei Sans" panose="020C0503030203020204" pitchFamily="34" charset="0"/>
            </a:endParaRPr>
          </a:p>
          <a:p>
            <a:pPr algn="l"/>
            <a:r>
              <a:rPr lang="en-US" sz="1800" dirty="0">
                <a:latin typeface="Huawei Sans" panose="020C0503030203020204" pitchFamily="34" charset="0"/>
              </a:rPr>
              <a:t>After enabling SAC, verify the SAC configuration.</a:t>
            </a:r>
          </a:p>
        </p:txBody>
      </p:sp>
      <p:sp>
        <p:nvSpPr>
          <p:cNvPr id="4" name="文本框 30">
            <a:extLst>
              <a:ext uri="{FF2B5EF4-FFF2-40B4-BE49-F238E27FC236}">
                <a16:creationId xmlns:a16="http://schemas.microsoft.com/office/drawing/2014/main" id="{ACCA3815-3CC8-40F7-B74B-EB52FC4ABBE1}"/>
              </a:ext>
            </a:extLst>
          </p:cNvPr>
          <p:cNvSpPr txBox="1"/>
          <p:nvPr/>
        </p:nvSpPr>
        <p:spPr bwMode="gray">
          <a:xfrm>
            <a:off x="847725" y="2902435"/>
            <a:ext cx="8100900" cy="738664"/>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engine enable       </a:t>
            </a:r>
            <a:r>
              <a:rPr lang="en-US" dirty="0">
                <a:solidFill>
                  <a:schemeClr val="tx1"/>
                </a:solidFill>
                <a:latin typeface="Huawei Sans" panose="020C0503030203020204" pitchFamily="34" charset="0"/>
              </a:rPr>
              <a:t>//Enable the in-depth security protection function. After the function is enabled, application identification can be performed 3 minutes later.</a:t>
            </a:r>
          </a:p>
        </p:txBody>
      </p:sp>
      <p:sp>
        <p:nvSpPr>
          <p:cNvPr id="5" name="文本框 30">
            <a:extLst>
              <a:ext uri="{FF2B5EF4-FFF2-40B4-BE49-F238E27FC236}">
                <a16:creationId xmlns:a16="http://schemas.microsoft.com/office/drawing/2014/main" id="{802D3017-033F-414C-ABA0-CE1D1E7C622B}"/>
              </a:ext>
            </a:extLst>
          </p:cNvPr>
          <p:cNvSpPr txBox="1"/>
          <p:nvPr/>
        </p:nvSpPr>
        <p:spPr bwMode="gray">
          <a:xfrm>
            <a:off x="847725" y="4377707"/>
            <a:ext cx="8100900" cy="738664"/>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display </a:t>
            </a:r>
            <a:r>
              <a:rPr lang="en-US" b="1" dirty="0" err="1">
                <a:solidFill>
                  <a:schemeClr val="tx1"/>
                </a:solidFill>
                <a:latin typeface="Huawei Sans" panose="020C0503030203020204" pitchFamily="34" charset="0"/>
              </a:rPr>
              <a:t>sa</a:t>
            </a:r>
            <a:r>
              <a:rPr lang="en-US" b="1" dirty="0">
                <a:solidFill>
                  <a:schemeClr val="tx1"/>
                </a:solidFill>
                <a:latin typeface="Huawei Sans" panose="020C0503030203020204" pitchFamily="34" charset="0"/>
              </a:rPr>
              <a:t> information      </a:t>
            </a:r>
            <a:r>
              <a:rPr lang="en-US" dirty="0">
                <a:solidFill>
                  <a:schemeClr val="tx1"/>
                </a:solidFill>
                <a:latin typeface="Huawei Sans" panose="020C0503030203020204" pitchFamily="34" charset="0"/>
              </a:rPr>
              <a:t>//Check the SA status. If the SA status is enabled, in-depth security protection has been enabled.</a:t>
            </a:r>
          </a:p>
        </p:txBody>
      </p:sp>
    </p:spTree>
    <p:extLst>
      <p:ext uri="{BB962C8B-B14F-4D97-AF65-F5344CB8AC3E}">
        <p14:creationId xmlns:p14="http://schemas.microsoft.com/office/powerpoint/2010/main" val="2992864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ECF1B1-F436-40B5-9426-2BDAB4E9E1DC}"/>
              </a:ext>
            </a:extLst>
          </p:cNvPr>
          <p:cNvSpPr>
            <a:spLocks noGrp="1"/>
          </p:cNvSpPr>
          <p:nvPr>
            <p:ph type="body" sz="quarter" idx="10"/>
          </p:nvPr>
        </p:nvSpPr>
        <p:spPr bwMode="gray">
          <a:prstGeom prst="rect">
            <a:avLst/>
          </a:prstGeom>
        </p:spPr>
        <p:txBody>
          <a:bodyPr/>
          <a:lstStyle/>
          <a:p>
            <a:pPr marL="361950" indent="-361950" algn="l"/>
            <a:r>
              <a:rPr lang="en-US" dirty="0">
                <a:latin typeface="Huawei Sans" panose="020C0503030203020204" pitchFamily="34" charset="0"/>
              </a:rPr>
              <a:t>(True or false) The signature database used by the FPI technology can be manually modified, but the signature database used by the SA technology cannot.</a:t>
            </a:r>
            <a:endParaRPr lang="en-US" altLang="zh-CN" dirty="0">
              <a:latin typeface="Huawei Sans" panose="020C0503030203020204" pitchFamily="34" charset="0"/>
            </a:endParaRPr>
          </a:p>
          <a:p>
            <a:pPr marL="742950" lvl="1" indent="-381000" algn="l"/>
            <a:r>
              <a:rPr lang="en-US" dirty="0">
                <a:latin typeface="Huawei Sans" panose="020C0503030203020204" pitchFamily="34" charset="0"/>
              </a:rPr>
              <a:t>True</a:t>
            </a:r>
            <a:endParaRPr lang="en-US" altLang="zh-CN" dirty="0">
              <a:latin typeface="Huawei Sans" panose="020C0503030203020204" pitchFamily="34" charset="0"/>
            </a:endParaRPr>
          </a:p>
          <a:p>
            <a:pPr marL="742950" lvl="1" indent="-381000" algn="l"/>
            <a:r>
              <a:rPr lang="en-US" dirty="0">
                <a:latin typeface="Huawei Sans" panose="020C0503030203020204" pitchFamily="34" charset="0"/>
              </a:rPr>
              <a:t>False</a:t>
            </a:r>
          </a:p>
        </p:txBody>
      </p:sp>
    </p:spTree>
    <p:extLst>
      <p:ext uri="{BB962C8B-B14F-4D97-AF65-F5344CB8AC3E}">
        <p14:creationId xmlns:p14="http://schemas.microsoft.com/office/powerpoint/2010/main" val="3590801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9EE81-E05C-4990-A730-8755D3394F8D}"/>
              </a:ext>
            </a:extLst>
          </p:cNvPr>
          <p:cNvSpPr>
            <a:spLocks noGrp="1"/>
          </p:cNvSpPr>
          <p:nvPr>
            <p:ph sz="quarter" idx="10"/>
          </p:nvPr>
        </p:nvSpPr>
        <p:spPr bwMode="gray">
          <a:prstGeom prst="rect">
            <a:avLst/>
          </a:prstGeom>
        </p:spPr>
        <p:txBody>
          <a:bodyPr/>
          <a:lstStyle/>
          <a:p>
            <a:pPr algn="l"/>
            <a:r>
              <a:rPr lang="en-US" sz="2000" dirty="0">
                <a:latin typeface="Huawei Sans" panose="020C0503030203020204" pitchFamily="34" charset="0"/>
              </a:rPr>
              <a:t>The main purpose of the SAC technology is to distinguish different services in traffic and help other modules control traffic based on different services.</a:t>
            </a:r>
            <a:endParaRPr lang="en-US" altLang="zh-CN" sz="2000" dirty="0">
              <a:latin typeface="Huawei Sans" panose="020C0503030203020204" pitchFamily="34" charset="0"/>
            </a:endParaRPr>
          </a:p>
          <a:p>
            <a:pPr algn="l"/>
            <a:r>
              <a:rPr lang="en-US" sz="2000" dirty="0">
                <a:latin typeface="Huawei Sans" panose="020C0503030203020204" pitchFamily="34" charset="0"/>
              </a:rPr>
              <a:t>SAC consists of the SA and FPI modules.</a:t>
            </a:r>
            <a:endParaRPr lang="en-US" altLang="zh-CN" sz="2000" dirty="0">
              <a:latin typeface="Huawei Sans" panose="020C0503030203020204" pitchFamily="34" charset="0"/>
            </a:endParaRPr>
          </a:p>
          <a:p>
            <a:pPr algn="l"/>
            <a:r>
              <a:rPr lang="en-US" sz="2000" dirty="0">
                <a:latin typeface="Huawei Sans" panose="020C0503030203020204" pitchFamily="34" charset="0"/>
              </a:rPr>
              <a:t>The FPI module can identify services based on the traffic characteristics such as the 5-tuple, protocol number, and DSCP value. In addition, the FPI module supports the user-defined signature database.</a:t>
            </a:r>
            <a:endParaRPr lang="en-US" altLang="zh-CN" sz="2000" dirty="0">
              <a:latin typeface="Huawei Sans" panose="020C0503030203020204" pitchFamily="34" charset="0"/>
            </a:endParaRPr>
          </a:p>
          <a:p>
            <a:pPr algn="l"/>
            <a:r>
              <a:rPr lang="en-US" sz="2000" dirty="0">
                <a:latin typeface="Huawei Sans" panose="020C0503030203020204" pitchFamily="34" charset="0"/>
              </a:rPr>
              <a:t>The SA module identifies services based on application behaviors and the application-layer signature codes of data packets. The SA signature database does not support user-defined signature databases.</a:t>
            </a:r>
          </a:p>
        </p:txBody>
      </p:sp>
    </p:spTree>
    <p:extLst>
      <p:ext uri="{BB962C8B-B14F-4D97-AF65-F5344CB8AC3E}">
        <p14:creationId xmlns:p14="http://schemas.microsoft.com/office/powerpoint/2010/main" val="2289597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Link Reliability</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Reliability</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Service Reliability</a:t>
            </a:r>
            <a:endParaRPr lang="en-US" altLang="zh-CN" b="1" dirty="0">
              <a:latin typeface="Huawei Sans" panose="020C0503030203020204" pitchFamily="34" charset="0"/>
            </a:endParaRPr>
          </a:p>
          <a:p>
            <a:pPr marL="809625" lvl="1" indent="-342900"/>
            <a:r>
              <a:rPr lang="en-US" dirty="0">
                <a:solidFill>
                  <a:schemeClr val="bg1">
                    <a:lumMod val="50000"/>
                  </a:schemeClr>
                </a:solidFill>
                <a:latin typeface="Huawei Sans" panose="020C0503030203020204" pitchFamily="34" charset="0"/>
              </a:rPr>
              <a:t>SAC</a:t>
            </a:r>
          </a:p>
          <a:p>
            <a:pPr marL="809625" lvl="1" indent="-342900">
              <a:buSzPct val="60000"/>
              <a:buFont typeface="Wingdings" panose="05000000000000000000" pitchFamily="2" charset="2"/>
              <a:buChar char="n"/>
            </a:pPr>
            <a:r>
              <a:rPr lang="en-US" dirty="0">
                <a:latin typeface="Huawei Sans" panose="020C0503030203020204" pitchFamily="34" charset="0"/>
              </a:rPr>
              <a:t>SPR</a:t>
            </a:r>
          </a:p>
        </p:txBody>
      </p:sp>
    </p:spTree>
    <p:extLst>
      <p:ext uri="{BB962C8B-B14F-4D97-AF65-F5344CB8AC3E}">
        <p14:creationId xmlns:p14="http://schemas.microsoft.com/office/powerpoint/2010/main" val="30517443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D1C0AE-9E66-4194-9D6F-106764329E19}"/>
              </a:ext>
            </a:extLst>
          </p:cNvPr>
          <p:cNvSpPr>
            <a:spLocks noGrp="1"/>
          </p:cNvSpPr>
          <p:nvPr>
            <p:ph type="title"/>
          </p:nvPr>
        </p:nvSpPr>
        <p:spPr bwMode="gray"/>
        <p:txBody>
          <a:bodyPr/>
          <a:lstStyle/>
          <a:p>
            <a:pPr fontAlgn="ctr"/>
            <a:r>
              <a:rPr lang="en-US" dirty="0">
                <a:latin typeface="Huawei Sans" panose="020C0503030203020204" pitchFamily="34" charset="0"/>
              </a:rPr>
              <a:t>Overview of SPR</a:t>
            </a:r>
          </a:p>
        </p:txBody>
      </p:sp>
      <p:sp>
        <p:nvSpPr>
          <p:cNvPr id="4" name="Text Placeholder 3">
            <a:extLst>
              <a:ext uri="{FF2B5EF4-FFF2-40B4-BE49-F238E27FC236}">
                <a16:creationId xmlns:a16="http://schemas.microsoft.com/office/drawing/2014/main" id="{99C558DE-1E6F-4916-BAA2-B466DB25724A}"/>
              </a:ext>
            </a:extLst>
          </p:cNvPr>
          <p:cNvSpPr>
            <a:spLocks noGrp="1"/>
          </p:cNvSpPr>
          <p:nvPr>
            <p:ph type="body" sz="quarter" idx="10"/>
          </p:nvPr>
        </p:nvSpPr>
        <p:spPr bwMode="gray"/>
        <p:txBody>
          <a:bodyPr/>
          <a:lstStyle/>
          <a:p>
            <a:pPr algn="l"/>
            <a:r>
              <a:rPr lang="en-US" sz="1600" dirty="0">
                <a:latin typeface="Huawei Sans" panose="020C0503030203020204" pitchFamily="34" charset="0"/>
              </a:rPr>
              <a:t>In the cloud computing era, more users shift their attention from network connectivity to service availability, such as service response speed and service quality. However, traditional networks cannot detect link quality and service requirements, resulting in poor user experience.</a:t>
            </a:r>
            <a:endParaRPr lang="en-US" altLang="zh-CN" sz="1600" dirty="0">
              <a:latin typeface="Huawei Sans" panose="020C0503030203020204" pitchFamily="34" charset="0"/>
            </a:endParaRPr>
          </a:p>
          <a:p>
            <a:pPr algn="l"/>
            <a:r>
              <a:rPr lang="en-US" sz="1600" dirty="0">
                <a:latin typeface="Huawei Sans" panose="020C0503030203020204" pitchFamily="34" charset="0"/>
              </a:rPr>
              <a:t>Smart Policy Routing (SPR) addresses this problem. It actively detects the link quality and matches service requirements to select an optimal link to forward service data. SPR prevents network </a:t>
            </a:r>
            <a:r>
              <a:rPr lang="en-US" sz="1600" dirty="0" err="1">
                <a:latin typeface="Huawei Sans" panose="020C0503030203020204" pitchFamily="34" charset="0"/>
              </a:rPr>
              <a:t>blackholes</a:t>
            </a:r>
            <a:r>
              <a:rPr lang="en-US" sz="1600" dirty="0">
                <a:latin typeface="Huawei Sans" panose="020C0503030203020204" pitchFamily="34" charset="0"/>
              </a:rPr>
              <a:t> and </a:t>
            </a:r>
            <a:r>
              <a:rPr lang="en-US" sz="1600" dirty="0" err="1">
                <a:latin typeface="Huawei Sans" panose="020C0503030203020204" pitchFamily="34" charset="0"/>
              </a:rPr>
              <a:t>flappings</a:t>
            </a:r>
            <a:r>
              <a:rPr lang="en-US" sz="1600" dirty="0">
                <a:latin typeface="Huawei Sans" panose="020C0503030203020204" pitchFamily="34" charset="0"/>
              </a:rPr>
              <a:t>.</a:t>
            </a:r>
          </a:p>
        </p:txBody>
      </p:sp>
      <p:sp>
        <p:nvSpPr>
          <p:cNvPr id="7" name="Freeform 159">
            <a:extLst>
              <a:ext uri="{FF2B5EF4-FFF2-40B4-BE49-F238E27FC236}">
                <a16:creationId xmlns:a16="http://schemas.microsoft.com/office/drawing/2014/main" id="{9144C970-F887-4491-86BC-69ECC051B35F}"/>
              </a:ext>
            </a:extLst>
          </p:cNvPr>
          <p:cNvSpPr/>
          <p:nvPr/>
        </p:nvSpPr>
        <p:spPr bwMode="gray">
          <a:xfrm flipH="1">
            <a:off x="5823864" y="3417756"/>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2B4419B8-B60B-4D69-A2D1-562995D73CB1}"/>
              </a:ext>
            </a:extLst>
          </p:cNvPr>
          <p:cNvCxnSpPr>
            <a:cxnSpLocks/>
            <a:stCxn id="5" idx="0"/>
            <a:endCxn id="7" idx="21"/>
          </p:cNvCxnSpPr>
          <p:nvPr/>
        </p:nvCxnSpPr>
        <p:spPr bwMode="gray">
          <a:xfrm flipV="1">
            <a:off x="4466335" y="3751066"/>
            <a:ext cx="1357529" cy="28009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B8406BD-4E2E-4DE0-B7BB-370BA0FB1099}"/>
              </a:ext>
            </a:extLst>
          </p:cNvPr>
          <p:cNvCxnSpPr>
            <a:cxnSpLocks/>
            <a:stCxn id="6" idx="0"/>
            <a:endCxn id="7" idx="8"/>
          </p:cNvCxnSpPr>
          <p:nvPr/>
        </p:nvCxnSpPr>
        <p:spPr bwMode="gray">
          <a:xfrm flipH="1" flipV="1">
            <a:off x="6733346" y="3742413"/>
            <a:ext cx="1454887" cy="57544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0" name="Freeform 159">
            <a:extLst>
              <a:ext uri="{FF2B5EF4-FFF2-40B4-BE49-F238E27FC236}">
                <a16:creationId xmlns:a16="http://schemas.microsoft.com/office/drawing/2014/main" id="{606AD056-DB5C-4A34-9A61-AF7F86111084}"/>
              </a:ext>
            </a:extLst>
          </p:cNvPr>
          <p:cNvSpPr/>
          <p:nvPr/>
        </p:nvSpPr>
        <p:spPr bwMode="gray">
          <a:xfrm flipH="1">
            <a:off x="5823864" y="495856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11" name="Straight Connector 10">
            <a:extLst>
              <a:ext uri="{FF2B5EF4-FFF2-40B4-BE49-F238E27FC236}">
                <a16:creationId xmlns:a16="http://schemas.microsoft.com/office/drawing/2014/main" id="{110A18BB-77AE-411F-B030-DAB3097BB791}"/>
              </a:ext>
            </a:extLst>
          </p:cNvPr>
          <p:cNvCxnSpPr>
            <a:cxnSpLocks/>
            <a:stCxn id="32" idx="2"/>
            <a:endCxn id="10" idx="21"/>
          </p:cNvCxnSpPr>
          <p:nvPr/>
        </p:nvCxnSpPr>
        <p:spPr bwMode="gray">
          <a:xfrm>
            <a:off x="4466334" y="4965928"/>
            <a:ext cx="1357530" cy="32595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CCD06E3-822C-4738-AAD2-9BFC1DD70588}"/>
              </a:ext>
            </a:extLst>
          </p:cNvPr>
          <p:cNvCxnSpPr>
            <a:cxnSpLocks/>
            <a:stCxn id="10" idx="8"/>
            <a:endCxn id="6" idx="2"/>
          </p:cNvCxnSpPr>
          <p:nvPr/>
        </p:nvCxnSpPr>
        <p:spPr bwMode="gray">
          <a:xfrm flipV="1">
            <a:off x="6733346" y="4677896"/>
            <a:ext cx="1454887" cy="60532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00AFA4-C39A-4BB0-8BF1-4CB4B611903D}"/>
              </a:ext>
            </a:extLst>
          </p:cNvPr>
          <p:cNvSpPr txBox="1"/>
          <p:nvPr/>
        </p:nvSpPr>
        <p:spPr bwMode="gray">
          <a:xfrm rot="20823707">
            <a:off x="4733421" y="3513145"/>
            <a:ext cx="792000" cy="261610"/>
          </a:xfrm>
          <a:prstGeom prst="rect">
            <a:avLst/>
          </a:prstGeom>
          <a:solidFill>
            <a:srgbClr val="00B0F0"/>
          </a:solidFill>
        </p:spPr>
        <p:txBody>
          <a:bodyPr wrap="none" rtlCol="0" anchor="ctr" anchorCtr="0">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7" name="TextBox 16">
            <a:extLst>
              <a:ext uri="{FF2B5EF4-FFF2-40B4-BE49-F238E27FC236}">
                <a16:creationId xmlns:a16="http://schemas.microsoft.com/office/drawing/2014/main" id="{B7A88F51-2E76-419E-BBC6-506E79CC0B28}"/>
              </a:ext>
            </a:extLst>
          </p:cNvPr>
          <p:cNvSpPr txBox="1"/>
          <p:nvPr/>
        </p:nvSpPr>
        <p:spPr bwMode="gray">
          <a:xfrm rot="20812250">
            <a:off x="4666182" y="3189998"/>
            <a:ext cx="792000" cy="261610"/>
          </a:xfrm>
          <a:prstGeom prst="rect">
            <a:avLst/>
          </a:prstGeom>
          <a:solidFill>
            <a:srgbClr val="8BC9A0"/>
          </a:solidFill>
        </p:spPr>
        <p:txBody>
          <a:bodyPr wrap="none" rtlCol="0" anchor="ctr" anchorCtr="0">
            <a:noAutofit/>
          </a:bodyPr>
          <a:lstStyle/>
          <a:p>
            <a:pPr algn="ctr" fontAlgn="ctr"/>
            <a:r>
              <a:rPr lang="en-US" sz="1100" dirty="0">
                <a:solidFill>
                  <a:schemeClr val="bg1"/>
                </a:solidFill>
                <a:latin typeface="Huawei Sans" panose="020C0503030203020204" pitchFamily="34" charset="0"/>
              </a:rPr>
              <a:t>IP FPM</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38" name="Freeform 159">
            <a:extLst>
              <a:ext uri="{FF2B5EF4-FFF2-40B4-BE49-F238E27FC236}">
                <a16:creationId xmlns:a16="http://schemas.microsoft.com/office/drawing/2014/main" id="{24C7CE07-1AD5-4E9F-A6A2-8658D3328EBD}"/>
              </a:ext>
            </a:extLst>
          </p:cNvPr>
          <p:cNvSpPr/>
          <p:nvPr/>
        </p:nvSpPr>
        <p:spPr bwMode="gray">
          <a:xfrm flipH="1">
            <a:off x="3307589" y="4027454"/>
            <a:ext cx="1457943" cy="76210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HQ</a:t>
            </a:r>
          </a:p>
        </p:txBody>
      </p:sp>
      <p:pic>
        <p:nvPicPr>
          <p:cNvPr id="5" name="Picture 12" descr="E:\2016.01\1.12 扁平化图标\蓝色\AR-蓝色最新-40.png">
            <a:extLst>
              <a:ext uri="{FF2B5EF4-FFF2-40B4-BE49-F238E27FC236}">
                <a16:creationId xmlns:a16="http://schemas.microsoft.com/office/drawing/2014/main" id="{AA7276D8-77EF-4F0C-89A4-F004768C90C8}"/>
              </a:ext>
            </a:extLst>
          </p:cNvPr>
          <p:cNvPicPr>
            <a:picLocks noChangeAspect="1" noChangeArrowheads="1"/>
          </p:cNvPicPr>
          <p:nvPr/>
        </p:nvPicPr>
        <p:blipFill>
          <a:blip r:embed="rId3" cstate="print"/>
          <a:srcRect/>
          <a:stretch>
            <a:fillRect/>
          </a:stretch>
        </p:blipFill>
        <p:spPr bwMode="gray">
          <a:xfrm>
            <a:off x="4246310" y="4031160"/>
            <a:ext cx="440049" cy="360040"/>
          </a:xfrm>
          <a:prstGeom prst="rect">
            <a:avLst/>
          </a:prstGeom>
          <a:noFill/>
        </p:spPr>
      </p:pic>
      <p:pic>
        <p:nvPicPr>
          <p:cNvPr id="32" name="Picture 12" descr="E:\2016.01\1.12 扁平化图标\蓝色\AR-蓝色最新-40.png">
            <a:extLst>
              <a:ext uri="{FF2B5EF4-FFF2-40B4-BE49-F238E27FC236}">
                <a16:creationId xmlns:a16="http://schemas.microsoft.com/office/drawing/2014/main" id="{C13FC561-2583-452F-8B96-E66B2D3AF5CC}"/>
              </a:ext>
            </a:extLst>
          </p:cNvPr>
          <p:cNvPicPr>
            <a:picLocks noChangeAspect="1" noChangeArrowheads="1"/>
          </p:cNvPicPr>
          <p:nvPr/>
        </p:nvPicPr>
        <p:blipFill>
          <a:blip r:embed="rId3" cstate="print"/>
          <a:srcRect/>
          <a:stretch>
            <a:fillRect/>
          </a:stretch>
        </p:blipFill>
        <p:spPr bwMode="gray">
          <a:xfrm>
            <a:off x="4246309" y="4605888"/>
            <a:ext cx="440049" cy="360040"/>
          </a:xfrm>
          <a:prstGeom prst="rect">
            <a:avLst/>
          </a:prstGeom>
          <a:noFill/>
        </p:spPr>
      </p:pic>
      <p:sp>
        <p:nvSpPr>
          <p:cNvPr id="39" name="Freeform 159">
            <a:extLst>
              <a:ext uri="{FF2B5EF4-FFF2-40B4-BE49-F238E27FC236}">
                <a16:creationId xmlns:a16="http://schemas.microsoft.com/office/drawing/2014/main" id="{F553721A-AE81-4C6E-B774-4F1FADAB8FB2}"/>
              </a:ext>
            </a:extLst>
          </p:cNvPr>
          <p:cNvSpPr/>
          <p:nvPr/>
        </p:nvSpPr>
        <p:spPr bwMode="gray">
          <a:xfrm flipH="1">
            <a:off x="8192748" y="4202484"/>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Branch</a:t>
            </a:r>
          </a:p>
        </p:txBody>
      </p:sp>
      <p:pic>
        <p:nvPicPr>
          <p:cNvPr id="6" name="Picture 12" descr="E:\2016.01\1.12 扁平化图标\蓝色\AR-蓝色最新-40.png">
            <a:extLst>
              <a:ext uri="{FF2B5EF4-FFF2-40B4-BE49-F238E27FC236}">
                <a16:creationId xmlns:a16="http://schemas.microsoft.com/office/drawing/2014/main" id="{5EAE945C-E3B3-4900-AF79-81CC0B6EF3B5}"/>
              </a:ext>
            </a:extLst>
          </p:cNvPr>
          <p:cNvPicPr>
            <a:picLocks noChangeAspect="1" noChangeArrowheads="1"/>
          </p:cNvPicPr>
          <p:nvPr/>
        </p:nvPicPr>
        <p:blipFill>
          <a:blip r:embed="rId3" cstate="print"/>
          <a:srcRect/>
          <a:stretch>
            <a:fillRect/>
          </a:stretch>
        </p:blipFill>
        <p:spPr bwMode="gray">
          <a:xfrm>
            <a:off x="7968208" y="4317856"/>
            <a:ext cx="440049" cy="360040"/>
          </a:xfrm>
          <a:prstGeom prst="rect">
            <a:avLst/>
          </a:prstGeom>
          <a:noFill/>
        </p:spPr>
      </p:pic>
      <p:sp>
        <p:nvSpPr>
          <p:cNvPr id="40" name="Freeform: Shape 39">
            <a:extLst>
              <a:ext uri="{FF2B5EF4-FFF2-40B4-BE49-F238E27FC236}">
                <a16:creationId xmlns:a16="http://schemas.microsoft.com/office/drawing/2014/main" id="{DC08F959-F93D-4D95-9870-4F0A29BA8CFC}"/>
              </a:ext>
            </a:extLst>
          </p:cNvPr>
          <p:cNvSpPr/>
          <p:nvPr/>
        </p:nvSpPr>
        <p:spPr bwMode="gray">
          <a:xfrm>
            <a:off x="3256908" y="3586758"/>
            <a:ext cx="5804899" cy="906816"/>
          </a:xfrm>
          <a:custGeom>
            <a:avLst/>
            <a:gdLst>
              <a:gd name="connsiteX0" fmla="*/ 0 w 5804899"/>
              <a:gd name="connsiteY0" fmla="*/ 711607 h 906816"/>
              <a:gd name="connsiteX1" fmla="*/ 1130157 w 5804899"/>
              <a:gd name="connsiteY1" fmla="*/ 485575 h 906816"/>
              <a:gd name="connsiteX2" fmla="*/ 3061699 w 5804899"/>
              <a:gd name="connsiteY2" fmla="*/ 2690 h 906816"/>
              <a:gd name="connsiteX3" fmla="*/ 5024063 w 5804899"/>
              <a:gd name="connsiteY3" fmla="*/ 721881 h 906816"/>
              <a:gd name="connsiteX4" fmla="*/ 5804899 w 5804899"/>
              <a:gd name="connsiteY4" fmla="*/ 906816 h 90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4899" h="906816">
                <a:moveTo>
                  <a:pt x="0" y="711607"/>
                </a:moveTo>
                <a:cubicBezTo>
                  <a:pt x="309937" y="657667"/>
                  <a:pt x="619874" y="603728"/>
                  <a:pt x="1130157" y="485575"/>
                </a:cubicBezTo>
                <a:cubicBezTo>
                  <a:pt x="1640440" y="367422"/>
                  <a:pt x="2412715" y="-36694"/>
                  <a:pt x="3061699" y="2690"/>
                </a:cubicBezTo>
                <a:cubicBezTo>
                  <a:pt x="3710683" y="42074"/>
                  <a:pt x="4566863" y="571193"/>
                  <a:pt x="5024063" y="721881"/>
                </a:cubicBezTo>
                <a:cubicBezTo>
                  <a:pt x="5481263" y="872569"/>
                  <a:pt x="5643081" y="889692"/>
                  <a:pt x="5804899" y="906816"/>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sz="1600" dirty="0">
              <a:latin typeface="Huawei Sans" panose="020C0503030203020204" pitchFamily="34" charset="0"/>
            </a:endParaRPr>
          </a:p>
        </p:txBody>
      </p:sp>
      <p:sp>
        <p:nvSpPr>
          <p:cNvPr id="41" name="TextBox 40">
            <a:extLst>
              <a:ext uri="{FF2B5EF4-FFF2-40B4-BE49-F238E27FC236}">
                <a16:creationId xmlns:a16="http://schemas.microsoft.com/office/drawing/2014/main" id="{B243421A-E04B-4DF1-8AAC-637FF0296A74}"/>
              </a:ext>
            </a:extLst>
          </p:cNvPr>
          <p:cNvSpPr txBox="1"/>
          <p:nvPr/>
        </p:nvSpPr>
        <p:spPr bwMode="gray">
          <a:xfrm rot="802283">
            <a:off x="4733472" y="5245144"/>
            <a:ext cx="792000" cy="261610"/>
          </a:xfrm>
          <a:prstGeom prst="rect">
            <a:avLst/>
          </a:prstGeom>
          <a:solidFill>
            <a:srgbClr val="00B0F0"/>
          </a:solidFill>
        </p:spPr>
        <p:txBody>
          <a:bodyPr wrap="none" rtlCol="0" anchor="ctr" anchorCtr="0">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42" name="TextBox 41">
            <a:extLst>
              <a:ext uri="{FF2B5EF4-FFF2-40B4-BE49-F238E27FC236}">
                <a16:creationId xmlns:a16="http://schemas.microsoft.com/office/drawing/2014/main" id="{777515C4-8F3E-4F33-9AFA-4211D34ECB23}"/>
              </a:ext>
            </a:extLst>
          </p:cNvPr>
          <p:cNvSpPr txBox="1"/>
          <p:nvPr/>
        </p:nvSpPr>
        <p:spPr bwMode="gray">
          <a:xfrm rot="838326">
            <a:off x="4658394" y="5559525"/>
            <a:ext cx="792000" cy="261610"/>
          </a:xfrm>
          <a:prstGeom prst="rect">
            <a:avLst/>
          </a:prstGeom>
          <a:solidFill>
            <a:srgbClr val="8BC9A0"/>
          </a:solidFill>
        </p:spPr>
        <p:txBody>
          <a:bodyPr wrap="none" rtlCol="0" anchor="ctr" anchorCtr="0">
            <a:noAutofit/>
          </a:bodyPr>
          <a:lstStyle/>
          <a:p>
            <a:pPr algn="ctr" fontAlgn="ctr"/>
            <a:r>
              <a:rPr lang="en-US" sz="1100" dirty="0">
                <a:solidFill>
                  <a:schemeClr val="bg1"/>
                </a:solidFill>
                <a:latin typeface="Huawei Sans" panose="020C0503030203020204" pitchFamily="34" charset="0"/>
              </a:rPr>
              <a:t>IP FPM</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43" name="Rectangular Callout 72">
            <a:extLst>
              <a:ext uri="{FF2B5EF4-FFF2-40B4-BE49-F238E27FC236}">
                <a16:creationId xmlns:a16="http://schemas.microsoft.com/office/drawing/2014/main" id="{78E8B9D9-41B1-40EB-BFE6-98787195DF70}"/>
              </a:ext>
            </a:extLst>
          </p:cNvPr>
          <p:cNvSpPr/>
          <p:nvPr/>
        </p:nvSpPr>
        <p:spPr bwMode="gray">
          <a:xfrm>
            <a:off x="4765532" y="4035050"/>
            <a:ext cx="1222732" cy="307592"/>
          </a:xfrm>
          <a:prstGeom prst="wedgeRectCallout">
            <a:avLst>
              <a:gd name="adj1" fmla="val -58518"/>
              <a:gd name="adj2" fmla="val -2424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SRP deployment</a:t>
            </a:r>
            <a:endParaRPr lang="en-US" altLang="zh-CN" sz="1100" dirty="0">
              <a:solidFill>
                <a:schemeClr val="bg1">
                  <a:lumMod val="50000"/>
                </a:schemeClr>
              </a:solidFill>
              <a:latin typeface="Huawei Sans" panose="020C0503030203020204" pitchFamily="34" charset="0"/>
            </a:endParaRPr>
          </a:p>
        </p:txBody>
      </p:sp>
      <p:cxnSp>
        <p:nvCxnSpPr>
          <p:cNvPr id="35" name="Straight Connector 34">
            <a:extLst>
              <a:ext uri="{FF2B5EF4-FFF2-40B4-BE49-F238E27FC236}">
                <a16:creationId xmlns:a16="http://schemas.microsoft.com/office/drawing/2014/main" id="{7FE7DC54-10DC-4067-B44A-5C852FEA05C0}"/>
              </a:ext>
            </a:extLst>
          </p:cNvPr>
          <p:cNvCxnSpPr>
            <a:cxnSpLocks/>
            <a:stCxn id="5" idx="2"/>
            <a:endCxn id="32" idx="0"/>
          </p:cNvCxnSpPr>
          <p:nvPr/>
        </p:nvCxnSpPr>
        <p:spPr bwMode="gray">
          <a:xfrm flipH="1">
            <a:off x="4466334" y="4391200"/>
            <a:ext cx="1" cy="2146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Rectangular Callout 72">
            <a:extLst>
              <a:ext uri="{FF2B5EF4-FFF2-40B4-BE49-F238E27FC236}">
                <a16:creationId xmlns:a16="http://schemas.microsoft.com/office/drawing/2014/main" id="{D558DF3B-015A-4BE6-AFB9-A9ED96EE764B}"/>
              </a:ext>
            </a:extLst>
          </p:cNvPr>
          <p:cNvSpPr/>
          <p:nvPr/>
        </p:nvSpPr>
        <p:spPr bwMode="gray">
          <a:xfrm>
            <a:off x="4777662" y="4635501"/>
            <a:ext cx="1222732" cy="307592"/>
          </a:xfrm>
          <a:prstGeom prst="wedgeRectCallout">
            <a:avLst>
              <a:gd name="adj1" fmla="val -58518"/>
              <a:gd name="adj2" fmla="val -24242"/>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bg1">
                    <a:lumMod val="50000"/>
                  </a:schemeClr>
                </a:solidFill>
                <a:latin typeface="Huawei Sans" panose="020C0503030203020204" pitchFamily="34" charset="0"/>
              </a:rPr>
              <a:t>SRP deployment</a:t>
            </a:r>
            <a:endParaRPr lang="en-US" altLang="zh-CN" sz="1100"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3933912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141F-AD92-40DB-8EEF-B03CCB9EE74F}"/>
              </a:ext>
            </a:extLst>
          </p:cNvPr>
          <p:cNvSpPr>
            <a:spLocks noGrp="1"/>
          </p:cNvSpPr>
          <p:nvPr>
            <p:ph type="title"/>
          </p:nvPr>
        </p:nvSpPr>
        <p:spPr bwMode="gray"/>
        <p:txBody>
          <a:bodyPr/>
          <a:lstStyle/>
          <a:p>
            <a:pPr fontAlgn="ctr"/>
            <a:r>
              <a:rPr lang="en-US" dirty="0">
                <a:latin typeface="Huawei Sans" panose="020C0503030203020204" pitchFamily="34" charset="0"/>
              </a:rPr>
              <a:t>SPR Service Differentiation</a:t>
            </a:r>
          </a:p>
        </p:txBody>
      </p:sp>
      <p:sp>
        <p:nvSpPr>
          <p:cNvPr id="3" name="Text Placeholder 2">
            <a:extLst>
              <a:ext uri="{FF2B5EF4-FFF2-40B4-BE49-F238E27FC236}">
                <a16:creationId xmlns:a16="http://schemas.microsoft.com/office/drawing/2014/main" id="{15DE6CFE-47F7-4C0B-9358-51118281F380}"/>
              </a:ext>
            </a:extLst>
          </p:cNvPr>
          <p:cNvSpPr>
            <a:spLocks noGrp="1"/>
          </p:cNvSpPr>
          <p:nvPr>
            <p:ph type="body" sz="quarter" idx="10"/>
          </p:nvPr>
        </p:nvSpPr>
        <p:spPr bwMode="gray"/>
        <p:txBody>
          <a:bodyPr/>
          <a:lstStyle/>
          <a:p>
            <a:pPr algn="l"/>
            <a:r>
              <a:rPr lang="en-US" sz="1600" dirty="0">
                <a:latin typeface="Huawei Sans" panose="020C0503030203020204" pitchFamily="34" charset="0"/>
              </a:rPr>
              <a:t>SPR differentiates traffic based on the protocol type, packet application, and packet information.</a:t>
            </a:r>
            <a:endParaRPr lang="en-US" altLang="zh-CN" sz="1600" dirty="0">
              <a:latin typeface="Huawei Sans" panose="020C0503030203020204" pitchFamily="34" charset="0"/>
            </a:endParaRPr>
          </a:p>
          <a:p>
            <a:pPr algn="l"/>
            <a:r>
              <a:rPr lang="en-US" sz="1600" dirty="0">
                <a:latin typeface="Huawei Sans" panose="020C0503030203020204" pitchFamily="34" charset="0"/>
              </a:rPr>
              <a:t>Different link quality parameter thresholds can be set for different services. You can set the delay (D), jitter (J), packet loss rate (L), and composite measure indicator (CMI).</a:t>
            </a:r>
            <a:endParaRPr lang="en-US" altLang="zh-CN" sz="1600" dirty="0">
              <a:latin typeface="Huawei Sans" panose="020C0503030203020204" pitchFamily="34" charset="0"/>
            </a:endParaRPr>
          </a:p>
          <a:p>
            <a:pPr algn="l"/>
            <a:r>
              <a:rPr lang="en-US" sz="1600" dirty="0">
                <a:latin typeface="Huawei Sans" panose="020C0503030203020204" pitchFamily="34" charset="0"/>
              </a:rPr>
              <a:t>CMI is calculated based on the delay, jitter, and packet loss rate.</a:t>
            </a:r>
            <a:endParaRPr lang="en-US" altLang="zh-CN" sz="1600" dirty="0">
              <a:latin typeface="Huawei Sans" panose="020C0503030203020204" pitchFamily="34" charset="0"/>
            </a:endParaRPr>
          </a:p>
          <a:p>
            <a:pPr algn="l"/>
            <a:r>
              <a:rPr lang="en-US" sz="1600" dirty="0">
                <a:latin typeface="Huawei Sans" panose="020C0503030203020204" pitchFamily="34" charset="0"/>
              </a:rPr>
              <a:t>SPR selects routes based on the CMI.</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p:txBody>
      </p:sp>
      <p:grpSp>
        <p:nvGrpSpPr>
          <p:cNvPr id="69" name="Group 68">
            <a:extLst>
              <a:ext uri="{FF2B5EF4-FFF2-40B4-BE49-F238E27FC236}">
                <a16:creationId xmlns:a16="http://schemas.microsoft.com/office/drawing/2014/main" id="{930DD2EB-5C4B-4E85-8CD7-6D74CE300399}"/>
              </a:ext>
            </a:extLst>
          </p:cNvPr>
          <p:cNvGrpSpPr/>
          <p:nvPr/>
        </p:nvGrpSpPr>
        <p:grpSpPr bwMode="gray">
          <a:xfrm>
            <a:off x="352638" y="3710667"/>
            <a:ext cx="11323982" cy="2082335"/>
            <a:chOff x="352638" y="3710667"/>
            <a:chExt cx="11323982" cy="2082335"/>
          </a:xfrm>
        </p:grpSpPr>
        <p:sp>
          <p:nvSpPr>
            <p:cNvPr id="34" name="Freeform 159">
              <a:extLst>
                <a:ext uri="{FF2B5EF4-FFF2-40B4-BE49-F238E27FC236}">
                  <a16:creationId xmlns:a16="http://schemas.microsoft.com/office/drawing/2014/main" id="{1E4469B8-6FDE-4C54-BB08-CA784C6EF247}"/>
                </a:ext>
              </a:extLst>
            </p:cNvPr>
            <p:cNvSpPr/>
            <p:nvPr/>
          </p:nvSpPr>
          <p:spPr bwMode="gray">
            <a:xfrm flipH="1">
              <a:off x="8358136" y="3937321"/>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35" name="Straight Connector 34">
              <a:extLst>
                <a:ext uri="{FF2B5EF4-FFF2-40B4-BE49-F238E27FC236}">
                  <a16:creationId xmlns:a16="http://schemas.microsoft.com/office/drawing/2014/main" id="{283E3C63-D8A0-4FCF-8F69-3EC34A30FC51}"/>
                </a:ext>
              </a:extLst>
            </p:cNvPr>
            <p:cNvCxnSpPr>
              <a:cxnSpLocks/>
              <a:stCxn id="43" idx="0"/>
              <a:endCxn id="34" idx="21"/>
            </p:cNvCxnSpPr>
            <p:nvPr/>
          </p:nvCxnSpPr>
          <p:spPr bwMode="gray">
            <a:xfrm flipV="1">
              <a:off x="7000607" y="4270631"/>
              <a:ext cx="1357529" cy="28009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DC44DE-7227-4322-B4ED-E6E879FD699C}"/>
                </a:ext>
              </a:extLst>
            </p:cNvPr>
            <p:cNvCxnSpPr>
              <a:cxnSpLocks/>
              <a:stCxn id="46" idx="0"/>
              <a:endCxn id="34" idx="8"/>
            </p:cNvCxnSpPr>
            <p:nvPr/>
          </p:nvCxnSpPr>
          <p:spPr bwMode="gray">
            <a:xfrm flipH="1" flipV="1">
              <a:off x="9267618" y="4261978"/>
              <a:ext cx="1454887" cy="438787"/>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7" name="Freeform 159">
              <a:extLst>
                <a:ext uri="{FF2B5EF4-FFF2-40B4-BE49-F238E27FC236}">
                  <a16:creationId xmlns:a16="http://schemas.microsoft.com/office/drawing/2014/main" id="{82A6CF38-BD94-4C9E-8645-1FC1EF59D90D}"/>
                </a:ext>
              </a:extLst>
            </p:cNvPr>
            <p:cNvSpPr/>
            <p:nvPr/>
          </p:nvSpPr>
          <p:spPr bwMode="gray">
            <a:xfrm flipH="1">
              <a:off x="8358136" y="5010081"/>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38" name="Straight Connector 37">
              <a:extLst>
                <a:ext uri="{FF2B5EF4-FFF2-40B4-BE49-F238E27FC236}">
                  <a16:creationId xmlns:a16="http://schemas.microsoft.com/office/drawing/2014/main" id="{939D9AA4-D73E-4DD7-B330-D96FE4FC8471}"/>
                </a:ext>
              </a:extLst>
            </p:cNvPr>
            <p:cNvCxnSpPr>
              <a:cxnSpLocks/>
              <a:stCxn id="43" idx="2"/>
              <a:endCxn id="37" idx="21"/>
            </p:cNvCxnSpPr>
            <p:nvPr/>
          </p:nvCxnSpPr>
          <p:spPr bwMode="gray">
            <a:xfrm>
              <a:off x="7000607" y="4910765"/>
              <a:ext cx="1357529" cy="432626"/>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B14EAD-A59B-44A3-8E90-F7A1F49C5912}"/>
                </a:ext>
              </a:extLst>
            </p:cNvPr>
            <p:cNvCxnSpPr>
              <a:cxnSpLocks/>
              <a:stCxn id="37" idx="8"/>
              <a:endCxn id="46" idx="2"/>
            </p:cNvCxnSpPr>
            <p:nvPr/>
          </p:nvCxnSpPr>
          <p:spPr bwMode="gray">
            <a:xfrm flipV="1">
              <a:off x="9267618" y="5060805"/>
              <a:ext cx="1454887" cy="27393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229DB85-F313-4EC1-82B7-01819BCFB3E9}"/>
                </a:ext>
              </a:extLst>
            </p:cNvPr>
            <p:cNvSpPr txBox="1"/>
            <p:nvPr/>
          </p:nvSpPr>
          <p:spPr bwMode="gray">
            <a:xfrm rot="20823707">
              <a:off x="7253956" y="4024036"/>
              <a:ext cx="828000" cy="276999"/>
            </a:xfrm>
            <a:prstGeom prst="rect">
              <a:avLst/>
            </a:prstGeom>
            <a:solidFill>
              <a:srgbClr val="00B0F0"/>
            </a:solidFill>
          </p:spPr>
          <p:txBody>
            <a:bodyPr wrap="none" rtlCol="0">
              <a:noAutofit/>
            </a:bodyPr>
            <a:lstStyle/>
            <a:p>
              <a:pPr algn="ctr" fontAlgn="ctr"/>
              <a:r>
                <a:rPr lang="en-US" sz="1200" dirty="0">
                  <a:solidFill>
                    <a:schemeClr val="bg1"/>
                  </a:solidFill>
                  <a:latin typeface="Huawei Sans" panose="020C0503030203020204" pitchFamily="34" charset="0"/>
                </a:rPr>
                <a:t>NQA</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41" name="TextBox 40">
              <a:extLst>
                <a:ext uri="{FF2B5EF4-FFF2-40B4-BE49-F238E27FC236}">
                  <a16:creationId xmlns:a16="http://schemas.microsoft.com/office/drawing/2014/main" id="{29353A8C-3C1D-458D-9CAB-5221327ADC56}"/>
                </a:ext>
              </a:extLst>
            </p:cNvPr>
            <p:cNvSpPr txBox="1"/>
            <p:nvPr/>
          </p:nvSpPr>
          <p:spPr bwMode="gray">
            <a:xfrm rot="20812250">
              <a:off x="7178910" y="3710667"/>
              <a:ext cx="828000" cy="276999"/>
            </a:xfrm>
            <a:prstGeom prst="rect">
              <a:avLst/>
            </a:prstGeom>
            <a:solidFill>
              <a:srgbClr val="8BC9A0"/>
            </a:solidFill>
          </p:spPr>
          <p:txBody>
            <a:bodyPr wrap="none" rtlCol="0">
              <a:noAutofit/>
            </a:bodyPr>
            <a:lstStyle/>
            <a:p>
              <a:pPr algn="ctr" fontAlgn="ctr"/>
              <a:r>
                <a:rPr lang="en-US" sz="1200" dirty="0">
                  <a:solidFill>
                    <a:schemeClr val="bg1"/>
                  </a:solidFill>
                  <a:latin typeface="Huawei Sans" panose="020C0503030203020204" pitchFamily="34" charset="0"/>
                </a:rPr>
                <a:t>IP FPM</a:t>
              </a:r>
              <a:endParaRPr lang="en-US" sz="1200" dirty="0">
                <a:solidFill>
                  <a:schemeClr val="bg1"/>
                </a:solidFill>
                <a:latin typeface="Huawei Sans" panose="020C0503030203020204" pitchFamily="34" charset="0"/>
                <a:ea typeface="方正兰亭黑简体" panose="02000000000000000000" pitchFamily="2" charset="-122"/>
              </a:endParaRPr>
            </a:p>
          </p:txBody>
        </p:sp>
        <p:pic>
          <p:nvPicPr>
            <p:cNvPr id="43" name="Picture 12" descr="E:\2016.01\1.12 扁平化图标\蓝色\AR-蓝色最新-40.png">
              <a:extLst>
                <a:ext uri="{FF2B5EF4-FFF2-40B4-BE49-F238E27FC236}">
                  <a16:creationId xmlns:a16="http://schemas.microsoft.com/office/drawing/2014/main" id="{9857128C-B8C2-470D-ADC6-12E57C792D92}"/>
                </a:ext>
              </a:extLst>
            </p:cNvPr>
            <p:cNvPicPr>
              <a:picLocks noChangeAspect="1" noChangeArrowheads="1"/>
            </p:cNvPicPr>
            <p:nvPr/>
          </p:nvPicPr>
          <p:blipFill>
            <a:blip r:embed="rId3" cstate="print"/>
            <a:srcRect/>
            <a:stretch>
              <a:fillRect/>
            </a:stretch>
          </p:blipFill>
          <p:spPr bwMode="gray">
            <a:xfrm>
              <a:off x="6780582" y="4550725"/>
              <a:ext cx="440049" cy="360040"/>
            </a:xfrm>
            <a:prstGeom prst="rect">
              <a:avLst/>
            </a:prstGeom>
            <a:noFill/>
          </p:spPr>
        </p:pic>
        <p:sp>
          <p:nvSpPr>
            <p:cNvPr id="45" name="Freeform 159">
              <a:extLst>
                <a:ext uri="{FF2B5EF4-FFF2-40B4-BE49-F238E27FC236}">
                  <a16:creationId xmlns:a16="http://schemas.microsoft.com/office/drawing/2014/main" id="{480C2067-4576-4C8C-B277-C466362EBDC4}"/>
                </a:ext>
              </a:extLst>
            </p:cNvPr>
            <p:cNvSpPr/>
            <p:nvPr/>
          </p:nvSpPr>
          <p:spPr bwMode="gray">
            <a:xfrm flipH="1">
              <a:off x="10727020" y="458539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Branch</a:t>
              </a:r>
            </a:p>
          </p:txBody>
        </p:sp>
        <p:pic>
          <p:nvPicPr>
            <p:cNvPr id="46" name="Picture 12" descr="E:\2016.01\1.12 扁平化图标\蓝色\AR-蓝色最新-40.png">
              <a:extLst>
                <a:ext uri="{FF2B5EF4-FFF2-40B4-BE49-F238E27FC236}">
                  <a16:creationId xmlns:a16="http://schemas.microsoft.com/office/drawing/2014/main" id="{F6AF8313-776B-4A3A-8EE7-F4C5116DFDED}"/>
                </a:ext>
              </a:extLst>
            </p:cNvPr>
            <p:cNvPicPr>
              <a:picLocks noChangeAspect="1" noChangeArrowheads="1"/>
            </p:cNvPicPr>
            <p:nvPr/>
          </p:nvPicPr>
          <p:blipFill>
            <a:blip r:embed="rId3" cstate="print"/>
            <a:srcRect/>
            <a:stretch>
              <a:fillRect/>
            </a:stretch>
          </p:blipFill>
          <p:spPr bwMode="gray">
            <a:xfrm>
              <a:off x="10502480" y="4700765"/>
              <a:ext cx="440049" cy="360040"/>
            </a:xfrm>
            <a:prstGeom prst="rect">
              <a:avLst/>
            </a:prstGeom>
            <a:noFill/>
          </p:spPr>
        </p:pic>
        <p:sp>
          <p:nvSpPr>
            <p:cNvPr id="48" name="TextBox 47">
              <a:extLst>
                <a:ext uri="{FF2B5EF4-FFF2-40B4-BE49-F238E27FC236}">
                  <a16:creationId xmlns:a16="http://schemas.microsoft.com/office/drawing/2014/main" id="{D72D656E-3F05-42E8-B060-30D5AC2D6DA1}"/>
                </a:ext>
              </a:extLst>
            </p:cNvPr>
            <p:cNvSpPr txBox="1"/>
            <p:nvPr/>
          </p:nvSpPr>
          <p:spPr bwMode="gray">
            <a:xfrm rot="1144581">
              <a:off x="7190090" y="5206239"/>
              <a:ext cx="828000" cy="276999"/>
            </a:xfrm>
            <a:prstGeom prst="rect">
              <a:avLst/>
            </a:prstGeom>
            <a:solidFill>
              <a:srgbClr val="00B0F0"/>
            </a:solidFill>
          </p:spPr>
          <p:txBody>
            <a:bodyPr wrap="none" rtlCol="0">
              <a:noAutofit/>
            </a:bodyPr>
            <a:lstStyle/>
            <a:p>
              <a:pPr algn="ctr" fontAlgn="ctr"/>
              <a:r>
                <a:rPr lang="en-US" sz="1200" dirty="0">
                  <a:solidFill>
                    <a:schemeClr val="bg1"/>
                  </a:solidFill>
                  <a:latin typeface="Huawei Sans" panose="020C0503030203020204" pitchFamily="34" charset="0"/>
                </a:rPr>
                <a:t>NQA</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49" name="TextBox 48">
              <a:extLst>
                <a:ext uri="{FF2B5EF4-FFF2-40B4-BE49-F238E27FC236}">
                  <a16:creationId xmlns:a16="http://schemas.microsoft.com/office/drawing/2014/main" id="{EE4065D3-A61A-4287-93F8-AFF574D18C35}"/>
                </a:ext>
              </a:extLst>
            </p:cNvPr>
            <p:cNvSpPr txBox="1"/>
            <p:nvPr/>
          </p:nvSpPr>
          <p:spPr bwMode="gray">
            <a:xfrm rot="1098159">
              <a:off x="7082149" y="5516003"/>
              <a:ext cx="828000" cy="276999"/>
            </a:xfrm>
            <a:prstGeom prst="rect">
              <a:avLst/>
            </a:prstGeom>
            <a:solidFill>
              <a:srgbClr val="8BC9A0"/>
            </a:solidFill>
          </p:spPr>
          <p:txBody>
            <a:bodyPr wrap="none" rtlCol="0">
              <a:noAutofit/>
            </a:bodyPr>
            <a:lstStyle/>
            <a:p>
              <a:pPr algn="ctr" fontAlgn="ctr"/>
              <a:r>
                <a:rPr lang="en-US" sz="1200" dirty="0">
                  <a:solidFill>
                    <a:schemeClr val="bg1"/>
                  </a:solidFill>
                  <a:latin typeface="Huawei Sans" panose="020C0503030203020204" pitchFamily="34" charset="0"/>
                </a:rPr>
                <a:t>IP FPM</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33" name="Rectangle 32">
              <a:extLst>
                <a:ext uri="{FF2B5EF4-FFF2-40B4-BE49-F238E27FC236}">
                  <a16:creationId xmlns:a16="http://schemas.microsoft.com/office/drawing/2014/main" id="{A069B56D-2DE1-4BDC-8052-9D7FBE80B3D9}"/>
                </a:ext>
              </a:extLst>
            </p:cNvPr>
            <p:cNvSpPr/>
            <p:nvPr/>
          </p:nvSpPr>
          <p:spPr bwMode="gray">
            <a:xfrm>
              <a:off x="5650738" y="4568953"/>
              <a:ext cx="1074669"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SPR module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54" name="Trapezoid 53">
              <a:extLst>
                <a:ext uri="{FF2B5EF4-FFF2-40B4-BE49-F238E27FC236}">
                  <a16:creationId xmlns:a16="http://schemas.microsoft.com/office/drawing/2014/main" id="{CC701965-A95F-46D6-B6D2-505F286F8CAB}"/>
                </a:ext>
              </a:extLst>
            </p:cNvPr>
            <p:cNvSpPr/>
            <p:nvPr/>
          </p:nvSpPr>
          <p:spPr bwMode="gray">
            <a:xfrm rot="5400000">
              <a:off x="4813876" y="3881280"/>
              <a:ext cx="677646" cy="861736"/>
            </a:xfrm>
            <a:custGeom>
              <a:avLst/>
              <a:gdLst>
                <a:gd name="connsiteX0" fmla="*/ 0 w 648072"/>
                <a:gd name="connsiteY0" fmla="*/ 438787 h 438787"/>
                <a:gd name="connsiteX1" fmla="*/ 271622 w 648072"/>
                <a:gd name="connsiteY1" fmla="*/ 0 h 438787"/>
                <a:gd name="connsiteX2" fmla="*/ 376450 w 648072"/>
                <a:gd name="connsiteY2" fmla="*/ 0 h 438787"/>
                <a:gd name="connsiteX3" fmla="*/ 648072 w 648072"/>
                <a:gd name="connsiteY3" fmla="*/ 438787 h 438787"/>
                <a:gd name="connsiteX4" fmla="*/ 0 w 648072"/>
                <a:gd name="connsiteY4" fmla="*/ 438787 h 438787"/>
                <a:gd name="connsiteX0" fmla="*/ 0 w 376450"/>
                <a:gd name="connsiteY0" fmla="*/ 438787 h 438787"/>
                <a:gd name="connsiteX1" fmla="*/ 271622 w 376450"/>
                <a:gd name="connsiteY1" fmla="*/ 0 h 438787"/>
                <a:gd name="connsiteX2" fmla="*/ 376450 w 376450"/>
                <a:gd name="connsiteY2" fmla="*/ 0 h 438787"/>
                <a:gd name="connsiteX3" fmla="*/ 289300 w 376450"/>
                <a:gd name="connsiteY3" fmla="*/ 435612 h 438787"/>
                <a:gd name="connsiteX4" fmla="*/ 0 w 376450"/>
                <a:gd name="connsiteY4" fmla="*/ 438787 h 438787"/>
                <a:gd name="connsiteX0" fmla="*/ 0 w 376450"/>
                <a:gd name="connsiteY0" fmla="*/ 438787 h 438787"/>
                <a:gd name="connsiteX1" fmla="*/ 271622 w 376450"/>
                <a:gd name="connsiteY1" fmla="*/ 0 h 438787"/>
                <a:gd name="connsiteX2" fmla="*/ 376450 w 376450"/>
                <a:gd name="connsiteY2" fmla="*/ 0 h 438787"/>
                <a:gd name="connsiteX3" fmla="*/ 196783 w 376450"/>
                <a:gd name="connsiteY3" fmla="*/ 436825 h 438787"/>
                <a:gd name="connsiteX4" fmla="*/ 0 w 376450"/>
                <a:gd name="connsiteY4" fmla="*/ 438787 h 438787"/>
                <a:gd name="connsiteX0" fmla="*/ 0 w 376450"/>
                <a:gd name="connsiteY0" fmla="*/ 438787 h 438787"/>
                <a:gd name="connsiteX1" fmla="*/ 298079 w 376450"/>
                <a:gd name="connsiteY1" fmla="*/ 0 h 438787"/>
                <a:gd name="connsiteX2" fmla="*/ 376450 w 376450"/>
                <a:gd name="connsiteY2" fmla="*/ 0 h 438787"/>
                <a:gd name="connsiteX3" fmla="*/ 196783 w 376450"/>
                <a:gd name="connsiteY3" fmla="*/ 436825 h 438787"/>
                <a:gd name="connsiteX4" fmla="*/ 0 w 376450"/>
                <a:gd name="connsiteY4" fmla="*/ 438787 h 438787"/>
                <a:gd name="connsiteX0" fmla="*/ 0 w 376450"/>
                <a:gd name="connsiteY0" fmla="*/ 438787 h 438787"/>
                <a:gd name="connsiteX1" fmla="*/ 319245 w 376450"/>
                <a:gd name="connsiteY1" fmla="*/ 0 h 438787"/>
                <a:gd name="connsiteX2" fmla="*/ 376450 w 376450"/>
                <a:gd name="connsiteY2" fmla="*/ 0 h 438787"/>
                <a:gd name="connsiteX3" fmla="*/ 196783 w 376450"/>
                <a:gd name="connsiteY3" fmla="*/ 436825 h 438787"/>
                <a:gd name="connsiteX4" fmla="*/ 0 w 376450"/>
                <a:gd name="connsiteY4" fmla="*/ 438787 h 438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450" h="438787">
                  <a:moveTo>
                    <a:pt x="0" y="438787"/>
                  </a:moveTo>
                  <a:lnTo>
                    <a:pt x="319245" y="0"/>
                  </a:lnTo>
                  <a:lnTo>
                    <a:pt x="376450" y="0"/>
                  </a:lnTo>
                  <a:lnTo>
                    <a:pt x="196783" y="436825"/>
                  </a:lnTo>
                  <a:lnTo>
                    <a:pt x="0" y="438787"/>
                  </a:lnTo>
                  <a:close/>
                </a:path>
              </a:pathLst>
            </a:custGeom>
            <a:gradFill>
              <a:gsLst>
                <a:gs pos="0">
                  <a:schemeClr val="accent1">
                    <a:lumMod val="5000"/>
                    <a:lumOff val="95000"/>
                    <a:alpha val="50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55" name="Rectangle 54">
              <a:extLst>
                <a:ext uri="{FF2B5EF4-FFF2-40B4-BE49-F238E27FC236}">
                  <a16:creationId xmlns:a16="http://schemas.microsoft.com/office/drawing/2014/main" id="{1366D9D4-0082-41FF-80C7-393BED1E64FB}"/>
                </a:ext>
              </a:extLst>
            </p:cNvPr>
            <p:cNvSpPr/>
            <p:nvPr/>
          </p:nvSpPr>
          <p:spPr bwMode="gray">
            <a:xfrm>
              <a:off x="3296994" y="3983370"/>
              <a:ext cx="138340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TCP, UDP, GRE…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56" name="Trapezoid 53">
              <a:extLst>
                <a:ext uri="{FF2B5EF4-FFF2-40B4-BE49-F238E27FC236}">
                  <a16:creationId xmlns:a16="http://schemas.microsoft.com/office/drawing/2014/main" id="{46C88E25-FC08-477A-AEE0-73E338D55075}"/>
                </a:ext>
              </a:extLst>
            </p:cNvPr>
            <p:cNvSpPr/>
            <p:nvPr/>
          </p:nvSpPr>
          <p:spPr bwMode="gray">
            <a:xfrm rot="16200000" flipV="1">
              <a:off x="4814149" y="4731054"/>
              <a:ext cx="677646" cy="861736"/>
            </a:xfrm>
            <a:custGeom>
              <a:avLst/>
              <a:gdLst>
                <a:gd name="connsiteX0" fmla="*/ 0 w 648072"/>
                <a:gd name="connsiteY0" fmla="*/ 438787 h 438787"/>
                <a:gd name="connsiteX1" fmla="*/ 271622 w 648072"/>
                <a:gd name="connsiteY1" fmla="*/ 0 h 438787"/>
                <a:gd name="connsiteX2" fmla="*/ 376450 w 648072"/>
                <a:gd name="connsiteY2" fmla="*/ 0 h 438787"/>
                <a:gd name="connsiteX3" fmla="*/ 648072 w 648072"/>
                <a:gd name="connsiteY3" fmla="*/ 438787 h 438787"/>
                <a:gd name="connsiteX4" fmla="*/ 0 w 648072"/>
                <a:gd name="connsiteY4" fmla="*/ 438787 h 438787"/>
                <a:gd name="connsiteX0" fmla="*/ 0 w 376450"/>
                <a:gd name="connsiteY0" fmla="*/ 438787 h 438787"/>
                <a:gd name="connsiteX1" fmla="*/ 271622 w 376450"/>
                <a:gd name="connsiteY1" fmla="*/ 0 h 438787"/>
                <a:gd name="connsiteX2" fmla="*/ 376450 w 376450"/>
                <a:gd name="connsiteY2" fmla="*/ 0 h 438787"/>
                <a:gd name="connsiteX3" fmla="*/ 289300 w 376450"/>
                <a:gd name="connsiteY3" fmla="*/ 435612 h 438787"/>
                <a:gd name="connsiteX4" fmla="*/ 0 w 376450"/>
                <a:gd name="connsiteY4" fmla="*/ 438787 h 438787"/>
                <a:gd name="connsiteX0" fmla="*/ 0 w 376450"/>
                <a:gd name="connsiteY0" fmla="*/ 438787 h 438787"/>
                <a:gd name="connsiteX1" fmla="*/ 271622 w 376450"/>
                <a:gd name="connsiteY1" fmla="*/ 0 h 438787"/>
                <a:gd name="connsiteX2" fmla="*/ 376450 w 376450"/>
                <a:gd name="connsiteY2" fmla="*/ 0 h 438787"/>
                <a:gd name="connsiteX3" fmla="*/ 196783 w 376450"/>
                <a:gd name="connsiteY3" fmla="*/ 436825 h 438787"/>
                <a:gd name="connsiteX4" fmla="*/ 0 w 376450"/>
                <a:gd name="connsiteY4" fmla="*/ 438787 h 438787"/>
                <a:gd name="connsiteX0" fmla="*/ 0 w 376450"/>
                <a:gd name="connsiteY0" fmla="*/ 438787 h 438787"/>
                <a:gd name="connsiteX1" fmla="*/ 316599 w 376450"/>
                <a:gd name="connsiteY1" fmla="*/ 0 h 438787"/>
                <a:gd name="connsiteX2" fmla="*/ 376450 w 376450"/>
                <a:gd name="connsiteY2" fmla="*/ 0 h 438787"/>
                <a:gd name="connsiteX3" fmla="*/ 196783 w 376450"/>
                <a:gd name="connsiteY3" fmla="*/ 436825 h 438787"/>
                <a:gd name="connsiteX4" fmla="*/ 0 w 376450"/>
                <a:gd name="connsiteY4" fmla="*/ 438787 h 438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450" h="438787">
                  <a:moveTo>
                    <a:pt x="0" y="438787"/>
                  </a:moveTo>
                  <a:lnTo>
                    <a:pt x="316599" y="0"/>
                  </a:lnTo>
                  <a:lnTo>
                    <a:pt x="376450" y="0"/>
                  </a:lnTo>
                  <a:lnTo>
                    <a:pt x="196783" y="436825"/>
                  </a:lnTo>
                  <a:lnTo>
                    <a:pt x="0" y="438787"/>
                  </a:lnTo>
                  <a:close/>
                </a:path>
              </a:pathLst>
            </a:custGeom>
            <a:gradFill>
              <a:gsLst>
                <a:gs pos="0">
                  <a:schemeClr val="accent1">
                    <a:lumMod val="5000"/>
                    <a:lumOff val="95000"/>
                    <a:alpha val="50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57" name="Rectangle 56">
              <a:extLst>
                <a:ext uri="{FF2B5EF4-FFF2-40B4-BE49-F238E27FC236}">
                  <a16:creationId xmlns:a16="http://schemas.microsoft.com/office/drawing/2014/main" id="{77FD291F-3AE9-4D8D-8522-0D9A3D17363C}"/>
                </a:ext>
              </a:extLst>
            </p:cNvPr>
            <p:cNvSpPr/>
            <p:nvPr/>
          </p:nvSpPr>
          <p:spPr bwMode="gray">
            <a:xfrm>
              <a:off x="1769405" y="5148329"/>
              <a:ext cx="2914316"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Source IP, Source Port, Destination IP…</a:t>
              </a:r>
            </a:p>
          </p:txBody>
        </p:sp>
        <p:sp>
          <p:nvSpPr>
            <p:cNvPr id="58" name="Trapezoid 57">
              <a:extLst>
                <a:ext uri="{FF2B5EF4-FFF2-40B4-BE49-F238E27FC236}">
                  <a16:creationId xmlns:a16="http://schemas.microsoft.com/office/drawing/2014/main" id="{919B664A-C158-421D-B9BD-B005E8E5519E}"/>
                </a:ext>
              </a:extLst>
            </p:cNvPr>
            <p:cNvSpPr/>
            <p:nvPr/>
          </p:nvSpPr>
          <p:spPr bwMode="gray">
            <a:xfrm rot="5400000">
              <a:off x="4981760" y="4311435"/>
              <a:ext cx="352417" cy="829182"/>
            </a:xfrm>
            <a:prstGeom prst="trapezoid">
              <a:avLst>
                <a:gd name="adj" fmla="val 34538"/>
              </a:avLst>
            </a:prstGeom>
            <a:gradFill>
              <a:gsLst>
                <a:gs pos="0">
                  <a:schemeClr val="accent1">
                    <a:lumMod val="5000"/>
                    <a:lumOff val="95000"/>
                    <a:alpha val="50000"/>
                  </a:schemeClr>
                </a:gs>
                <a:gs pos="100000">
                  <a:schemeClr val="accent1">
                    <a:lumMod val="30000"/>
                    <a:lumOff val="70000"/>
                    <a:alpha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59" name="Rectangle 58">
              <a:extLst>
                <a:ext uri="{FF2B5EF4-FFF2-40B4-BE49-F238E27FC236}">
                  <a16:creationId xmlns:a16="http://schemas.microsoft.com/office/drawing/2014/main" id="{CD79B5E6-F301-47A0-9AC6-CE459B46C15B}"/>
                </a:ext>
              </a:extLst>
            </p:cNvPr>
            <p:cNvSpPr/>
            <p:nvPr/>
          </p:nvSpPr>
          <p:spPr bwMode="gray">
            <a:xfrm>
              <a:off x="2921532" y="4549817"/>
              <a:ext cx="1758865"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DSCP, VPN, TCP-flag…</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60" name="TextBox 59">
              <a:extLst>
                <a:ext uri="{FF2B5EF4-FFF2-40B4-BE49-F238E27FC236}">
                  <a16:creationId xmlns:a16="http://schemas.microsoft.com/office/drawing/2014/main" id="{217FAD48-4C27-4B0D-BCF0-25B19B21B776}"/>
                </a:ext>
              </a:extLst>
            </p:cNvPr>
            <p:cNvSpPr txBox="1"/>
            <p:nvPr/>
          </p:nvSpPr>
          <p:spPr bwMode="gray">
            <a:xfrm>
              <a:off x="1139074" y="4021138"/>
              <a:ext cx="2076209" cy="276999"/>
            </a:xfrm>
            <a:prstGeom prst="rect">
              <a:avLst/>
            </a:prstGeom>
            <a:noFill/>
            <a:ln>
              <a:noFill/>
            </a:ln>
          </p:spPr>
          <p:txBody>
            <a:bodyPr wrap="none" rtlCol="0">
              <a:spAutoFit/>
            </a:bodyPr>
            <a:lstStyle/>
            <a:p>
              <a:pPr fontAlgn="ctr"/>
              <a:r>
                <a:rPr lang="en-US" sz="1200" dirty="0">
                  <a:latin typeface="Huawei Sans" panose="020C0503030203020204" pitchFamily="34" charset="0"/>
                </a:rPr>
                <a:t>Based on the protocol type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TextBox 60">
              <a:extLst>
                <a:ext uri="{FF2B5EF4-FFF2-40B4-BE49-F238E27FC236}">
                  <a16:creationId xmlns:a16="http://schemas.microsoft.com/office/drawing/2014/main" id="{14BAAB86-7E76-4E79-90C6-0D56D04B4404}"/>
                </a:ext>
              </a:extLst>
            </p:cNvPr>
            <p:cNvSpPr txBox="1"/>
            <p:nvPr/>
          </p:nvSpPr>
          <p:spPr bwMode="gray">
            <a:xfrm>
              <a:off x="485384" y="4568953"/>
              <a:ext cx="2428870" cy="276999"/>
            </a:xfrm>
            <a:prstGeom prst="rect">
              <a:avLst/>
            </a:prstGeom>
            <a:noFill/>
            <a:ln>
              <a:noFill/>
            </a:ln>
          </p:spPr>
          <p:txBody>
            <a:bodyPr wrap="none" rtlCol="0">
              <a:spAutoFit/>
            </a:bodyPr>
            <a:lstStyle/>
            <a:p>
              <a:pPr fontAlgn="ctr"/>
              <a:r>
                <a:rPr lang="en-US" sz="1200" dirty="0">
                  <a:latin typeface="Huawei Sans" panose="020C0503030203020204" pitchFamily="34" charset="0"/>
                </a:rPr>
                <a:t>Based on the packet application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TextBox 61">
              <a:extLst>
                <a:ext uri="{FF2B5EF4-FFF2-40B4-BE49-F238E27FC236}">
                  <a16:creationId xmlns:a16="http://schemas.microsoft.com/office/drawing/2014/main" id="{F2EAC5E9-DA59-4EEF-95F8-CCC38294AD11}"/>
                </a:ext>
              </a:extLst>
            </p:cNvPr>
            <p:cNvSpPr txBox="1"/>
            <p:nvPr/>
          </p:nvSpPr>
          <p:spPr bwMode="gray">
            <a:xfrm>
              <a:off x="352638" y="5084023"/>
              <a:ext cx="1395913" cy="461665"/>
            </a:xfrm>
            <a:prstGeom prst="rect">
              <a:avLst/>
            </a:prstGeom>
            <a:noFill/>
            <a:ln>
              <a:noFill/>
            </a:ln>
          </p:spPr>
          <p:txBody>
            <a:bodyPr wrap="square" rtlCol="0">
              <a:spAutoFit/>
            </a:bodyPr>
            <a:lstStyle/>
            <a:p>
              <a:pPr algn="r" fontAlgn="ctr"/>
              <a:r>
                <a:rPr lang="en-US" sz="1200" dirty="0">
                  <a:latin typeface="Huawei Sans" panose="020C0503030203020204" pitchFamily="34" charset="0"/>
                </a:rPr>
                <a:t>Based on packet information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Freeform: Shape 62">
              <a:extLst>
                <a:ext uri="{FF2B5EF4-FFF2-40B4-BE49-F238E27FC236}">
                  <a16:creationId xmlns:a16="http://schemas.microsoft.com/office/drawing/2014/main" id="{7009149B-4C03-4B10-9EDB-FDCFEAF472EF}"/>
                </a:ext>
              </a:extLst>
            </p:cNvPr>
            <p:cNvSpPr/>
            <p:nvPr/>
          </p:nvSpPr>
          <p:spPr bwMode="gray">
            <a:xfrm>
              <a:off x="4680397" y="4021138"/>
              <a:ext cx="6996223" cy="831556"/>
            </a:xfrm>
            <a:custGeom>
              <a:avLst/>
              <a:gdLst>
                <a:gd name="connsiteX0" fmla="*/ 0 w 6996223"/>
                <a:gd name="connsiteY0" fmla="*/ 0 h 831556"/>
                <a:gd name="connsiteX1" fmla="*/ 1233377 w 6996223"/>
                <a:gd name="connsiteY1" fmla="*/ 606056 h 831556"/>
                <a:gd name="connsiteX2" fmla="*/ 2147777 w 6996223"/>
                <a:gd name="connsiteY2" fmla="*/ 606056 h 831556"/>
                <a:gd name="connsiteX3" fmla="*/ 4125433 w 6996223"/>
                <a:gd name="connsiteY3" fmla="*/ 127591 h 831556"/>
                <a:gd name="connsiteX4" fmla="*/ 6177516 w 6996223"/>
                <a:gd name="connsiteY4" fmla="*/ 723014 h 831556"/>
                <a:gd name="connsiteX5" fmla="*/ 6996223 w 6996223"/>
                <a:gd name="connsiteY5" fmla="*/ 829340 h 8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6223" h="831556">
                  <a:moveTo>
                    <a:pt x="0" y="0"/>
                  </a:moveTo>
                  <a:cubicBezTo>
                    <a:pt x="437707" y="252523"/>
                    <a:pt x="875414" y="505047"/>
                    <a:pt x="1233377" y="606056"/>
                  </a:cubicBezTo>
                  <a:cubicBezTo>
                    <a:pt x="1591340" y="707065"/>
                    <a:pt x="1665768" y="685800"/>
                    <a:pt x="2147777" y="606056"/>
                  </a:cubicBezTo>
                  <a:cubicBezTo>
                    <a:pt x="2629786" y="526312"/>
                    <a:pt x="3453810" y="108098"/>
                    <a:pt x="4125433" y="127591"/>
                  </a:cubicBezTo>
                  <a:cubicBezTo>
                    <a:pt x="4797056" y="147084"/>
                    <a:pt x="5699051" y="606056"/>
                    <a:pt x="6177516" y="723014"/>
                  </a:cubicBezTo>
                  <a:cubicBezTo>
                    <a:pt x="6655981" y="839972"/>
                    <a:pt x="6826102" y="834656"/>
                    <a:pt x="6996223" y="82934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64" name="Freeform: Shape 63">
              <a:extLst>
                <a:ext uri="{FF2B5EF4-FFF2-40B4-BE49-F238E27FC236}">
                  <a16:creationId xmlns:a16="http://schemas.microsoft.com/office/drawing/2014/main" id="{F933613B-3499-470F-94CE-F74ACCF08DC9}"/>
                </a:ext>
              </a:extLst>
            </p:cNvPr>
            <p:cNvSpPr/>
            <p:nvPr/>
          </p:nvSpPr>
          <p:spPr bwMode="gray">
            <a:xfrm>
              <a:off x="4680397" y="4895454"/>
              <a:ext cx="6953693" cy="517219"/>
            </a:xfrm>
            <a:custGeom>
              <a:avLst/>
              <a:gdLst>
                <a:gd name="connsiteX0" fmla="*/ 0 w 6953693"/>
                <a:gd name="connsiteY0" fmla="*/ 624722 h 624722"/>
                <a:gd name="connsiteX1" fmla="*/ 1063256 w 6953693"/>
                <a:gd name="connsiteY1" fmla="*/ 71829 h 624722"/>
                <a:gd name="connsiteX2" fmla="*/ 2243470 w 6953693"/>
                <a:gd name="connsiteY2" fmla="*/ 61196 h 624722"/>
                <a:gd name="connsiteX3" fmla="*/ 3987209 w 6953693"/>
                <a:gd name="connsiteY3" fmla="*/ 571559 h 624722"/>
                <a:gd name="connsiteX4" fmla="*/ 6060558 w 6953693"/>
                <a:gd name="connsiteY4" fmla="*/ 188787 h 624722"/>
                <a:gd name="connsiteX5" fmla="*/ 6953693 w 6953693"/>
                <a:gd name="connsiteY5" fmla="*/ 114359 h 6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693" h="624722">
                  <a:moveTo>
                    <a:pt x="0" y="624722"/>
                  </a:moveTo>
                  <a:cubicBezTo>
                    <a:pt x="344672" y="395236"/>
                    <a:pt x="689344" y="165750"/>
                    <a:pt x="1063256" y="71829"/>
                  </a:cubicBezTo>
                  <a:cubicBezTo>
                    <a:pt x="1437168" y="-22092"/>
                    <a:pt x="1756145" y="-22092"/>
                    <a:pt x="2243470" y="61196"/>
                  </a:cubicBezTo>
                  <a:cubicBezTo>
                    <a:pt x="2730795" y="144484"/>
                    <a:pt x="3351028" y="550294"/>
                    <a:pt x="3987209" y="571559"/>
                  </a:cubicBezTo>
                  <a:cubicBezTo>
                    <a:pt x="4623390" y="592824"/>
                    <a:pt x="5566144" y="264987"/>
                    <a:pt x="6060558" y="188787"/>
                  </a:cubicBezTo>
                  <a:cubicBezTo>
                    <a:pt x="6554972" y="112587"/>
                    <a:pt x="6754332" y="113473"/>
                    <a:pt x="6953693" y="114359"/>
                  </a:cubicBezTo>
                </a:path>
              </a:pathLst>
            </a:custGeom>
            <a:noFill/>
            <a:ln w="28575">
              <a:solidFill>
                <a:srgbClr val="8BC9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67" name="Freeform: Shape 66">
              <a:extLst>
                <a:ext uri="{FF2B5EF4-FFF2-40B4-BE49-F238E27FC236}">
                  <a16:creationId xmlns:a16="http://schemas.microsoft.com/office/drawing/2014/main" id="{D27FE0D0-C788-4B5D-8626-4F320B51D921}"/>
                </a:ext>
              </a:extLst>
            </p:cNvPr>
            <p:cNvSpPr/>
            <p:nvPr/>
          </p:nvSpPr>
          <p:spPr bwMode="gray">
            <a:xfrm>
              <a:off x="4737159" y="4697644"/>
              <a:ext cx="1541721" cy="75915"/>
            </a:xfrm>
            <a:custGeom>
              <a:avLst/>
              <a:gdLst>
                <a:gd name="connsiteX0" fmla="*/ 0 w 1541721"/>
                <a:gd name="connsiteY0" fmla="*/ 42531 h 75915"/>
                <a:gd name="connsiteX1" fmla="*/ 765544 w 1541721"/>
                <a:gd name="connsiteY1" fmla="*/ 74428 h 75915"/>
                <a:gd name="connsiteX2" fmla="*/ 1541721 w 1541721"/>
                <a:gd name="connsiteY2" fmla="*/ 0 h 75915"/>
              </a:gdLst>
              <a:ahLst/>
              <a:cxnLst>
                <a:cxn ang="0">
                  <a:pos x="connsiteX0" y="connsiteY0"/>
                </a:cxn>
                <a:cxn ang="0">
                  <a:pos x="connsiteX1" y="connsiteY1"/>
                </a:cxn>
                <a:cxn ang="0">
                  <a:pos x="connsiteX2" y="connsiteY2"/>
                </a:cxn>
              </a:cxnLst>
              <a:rect l="l" t="t" r="r" b="b"/>
              <a:pathLst>
                <a:path w="1541721" h="75915">
                  <a:moveTo>
                    <a:pt x="0" y="42531"/>
                  </a:moveTo>
                  <a:cubicBezTo>
                    <a:pt x="254295" y="62023"/>
                    <a:pt x="508591" y="81516"/>
                    <a:pt x="765544" y="74428"/>
                  </a:cubicBezTo>
                  <a:cubicBezTo>
                    <a:pt x="1022497" y="67340"/>
                    <a:pt x="1378689" y="12405"/>
                    <a:pt x="1541721" y="0"/>
                  </a:cubicBezTo>
                </a:path>
              </a:pathLst>
            </a:custGeom>
            <a:noFill/>
            <a:ln w="28575">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grpSp>
    </p:spTree>
    <p:extLst>
      <p:ext uri="{BB962C8B-B14F-4D97-AF65-F5344CB8AC3E}">
        <p14:creationId xmlns:p14="http://schemas.microsoft.com/office/powerpoint/2010/main" val="3536894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6F0A-9F45-4C71-8EC5-73B751FB53B6}"/>
              </a:ext>
            </a:extLst>
          </p:cNvPr>
          <p:cNvSpPr>
            <a:spLocks noGrp="1"/>
          </p:cNvSpPr>
          <p:nvPr>
            <p:ph type="title"/>
          </p:nvPr>
        </p:nvSpPr>
        <p:spPr bwMode="gray"/>
        <p:txBody>
          <a:bodyPr/>
          <a:lstStyle/>
          <a:p>
            <a:pPr fontAlgn="ctr"/>
            <a:r>
              <a:rPr lang="en-US" dirty="0">
                <a:latin typeface="Huawei Sans" panose="020C0503030203020204" pitchFamily="34" charset="0"/>
              </a:rPr>
              <a:t>SPR Detection Link and Link Group</a:t>
            </a:r>
          </a:p>
        </p:txBody>
      </p:sp>
      <p:sp>
        <p:nvSpPr>
          <p:cNvPr id="3" name="Text Placeholder 2">
            <a:extLst>
              <a:ext uri="{FF2B5EF4-FFF2-40B4-BE49-F238E27FC236}">
                <a16:creationId xmlns:a16="http://schemas.microsoft.com/office/drawing/2014/main" id="{A253C219-42C1-4AE3-A7C9-F990BE021DEC}"/>
              </a:ext>
            </a:extLst>
          </p:cNvPr>
          <p:cNvSpPr>
            <a:spLocks noGrp="1"/>
          </p:cNvSpPr>
          <p:nvPr>
            <p:ph type="body" sz="quarter" idx="10"/>
          </p:nvPr>
        </p:nvSpPr>
        <p:spPr bwMode="gray"/>
        <p:txBody>
          <a:bodyPr/>
          <a:lstStyle/>
          <a:p>
            <a:pPr algn="l"/>
            <a:r>
              <a:rPr lang="en-US" sz="1600" dirty="0">
                <a:latin typeface="Huawei Sans" panose="020C0503030203020204" pitchFamily="34" charset="0"/>
              </a:rPr>
              <a:t>SPR obtains quality indicators of detection links through probes (NQA or IP FPM) and then selects an optimal link.</a:t>
            </a:r>
          </a:p>
          <a:p>
            <a:pPr algn="l"/>
            <a:r>
              <a:rPr lang="en-US" sz="1600" dirty="0">
                <a:latin typeface="Huawei Sans" panose="020C0503030203020204" pitchFamily="34" charset="0"/>
              </a:rPr>
              <a:t>A link group can contain one or more detection links.</a:t>
            </a:r>
          </a:p>
          <a:p>
            <a:pPr algn="l"/>
            <a:r>
              <a:rPr lang="en-US" sz="1600" dirty="0">
                <a:latin typeface="Huawei Sans" panose="020C0503030203020204" pitchFamily="34" charset="0"/>
              </a:rPr>
              <a:t>SPR defines three roles for links: primary link group, backup link group, and best-effort link. When no suitable link is available in the primary and backup link groups, SPR activates the best-effort link to forward service data.</a:t>
            </a:r>
          </a:p>
          <a:p>
            <a:pPr algn="l"/>
            <a:endParaRPr lang="en-US" sz="2000" dirty="0">
              <a:latin typeface="Huawei Sans" panose="020C0503030203020204" pitchFamily="34" charset="0"/>
            </a:endParaRPr>
          </a:p>
        </p:txBody>
      </p:sp>
      <p:sp>
        <p:nvSpPr>
          <p:cNvPr id="24" name="Rectangle 23">
            <a:extLst>
              <a:ext uri="{FF2B5EF4-FFF2-40B4-BE49-F238E27FC236}">
                <a16:creationId xmlns:a16="http://schemas.microsoft.com/office/drawing/2014/main" id="{2DD02909-4BD7-41FF-8BDE-DFEF5E0F4EDB}"/>
              </a:ext>
            </a:extLst>
          </p:cNvPr>
          <p:cNvSpPr/>
          <p:nvPr/>
        </p:nvSpPr>
        <p:spPr bwMode="gray">
          <a:xfrm>
            <a:off x="3749639" y="4110193"/>
            <a:ext cx="1373074" cy="122329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600" b="1" dirty="0">
                <a:solidFill>
                  <a:schemeClr val="tx1"/>
                </a:solidFill>
                <a:latin typeface="Huawei Sans" panose="020C0503030203020204" pitchFamily="34" charset="0"/>
              </a:rPr>
              <a:t>Network device</a:t>
            </a:r>
          </a:p>
        </p:txBody>
      </p:sp>
      <p:sp>
        <p:nvSpPr>
          <p:cNvPr id="4" name="Freeform 159">
            <a:extLst>
              <a:ext uri="{FF2B5EF4-FFF2-40B4-BE49-F238E27FC236}">
                <a16:creationId xmlns:a16="http://schemas.microsoft.com/office/drawing/2014/main" id="{3FC1C617-EFC7-4FA2-B5B5-A9E99654F555}"/>
              </a:ext>
            </a:extLst>
          </p:cNvPr>
          <p:cNvSpPr/>
          <p:nvPr/>
        </p:nvSpPr>
        <p:spPr bwMode="gray">
          <a:xfrm flipH="1">
            <a:off x="7459891" y="390117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Internet</a:t>
            </a:r>
          </a:p>
        </p:txBody>
      </p:sp>
      <p:sp>
        <p:nvSpPr>
          <p:cNvPr id="6" name="Freeform 159">
            <a:extLst>
              <a:ext uri="{FF2B5EF4-FFF2-40B4-BE49-F238E27FC236}">
                <a16:creationId xmlns:a16="http://schemas.microsoft.com/office/drawing/2014/main" id="{14C8590E-D06C-40E1-BAFF-9971902A52F2}"/>
              </a:ext>
            </a:extLst>
          </p:cNvPr>
          <p:cNvSpPr/>
          <p:nvPr/>
        </p:nvSpPr>
        <p:spPr bwMode="gray">
          <a:xfrm flipH="1">
            <a:off x="7431015" y="4442625"/>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MPLS</a:t>
            </a:r>
          </a:p>
        </p:txBody>
      </p:sp>
      <p:sp>
        <p:nvSpPr>
          <p:cNvPr id="14" name="Freeform 159">
            <a:extLst>
              <a:ext uri="{FF2B5EF4-FFF2-40B4-BE49-F238E27FC236}">
                <a16:creationId xmlns:a16="http://schemas.microsoft.com/office/drawing/2014/main" id="{E7D5D3A5-5EBB-4DE8-A804-C2DA7654FF23}"/>
              </a:ext>
            </a:extLst>
          </p:cNvPr>
          <p:cNvSpPr/>
          <p:nvPr/>
        </p:nvSpPr>
        <p:spPr bwMode="gray">
          <a:xfrm flipH="1">
            <a:off x="7459891" y="4994938"/>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LTE</a:t>
            </a:r>
          </a:p>
        </p:txBody>
      </p:sp>
      <p:sp>
        <p:nvSpPr>
          <p:cNvPr id="18" name="Can 9">
            <a:extLst>
              <a:ext uri="{FF2B5EF4-FFF2-40B4-BE49-F238E27FC236}">
                <a16:creationId xmlns:a16="http://schemas.microsoft.com/office/drawing/2014/main" id="{EF2FCC97-D2B8-4E92-B552-F93233EEB083}"/>
              </a:ext>
            </a:extLst>
          </p:cNvPr>
          <p:cNvSpPr/>
          <p:nvPr/>
        </p:nvSpPr>
        <p:spPr bwMode="gray">
          <a:xfrm rot="5400000">
            <a:off x="4833928" y="4186063"/>
            <a:ext cx="531492" cy="540060"/>
          </a:xfrm>
          <a:prstGeom prst="can">
            <a:avLst>
              <a:gd name="adj" fmla="val 40000"/>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 name="Straight Connector 4">
            <a:extLst>
              <a:ext uri="{FF2B5EF4-FFF2-40B4-BE49-F238E27FC236}">
                <a16:creationId xmlns:a16="http://schemas.microsoft.com/office/drawing/2014/main" id="{41555BC5-D715-4DD1-A22D-999DE04F2208}"/>
              </a:ext>
            </a:extLst>
          </p:cNvPr>
          <p:cNvCxnSpPr>
            <a:cxnSpLocks/>
            <a:endCxn id="4" idx="21"/>
          </p:cNvCxnSpPr>
          <p:nvPr/>
        </p:nvCxnSpPr>
        <p:spPr bwMode="gray">
          <a:xfrm flipV="1">
            <a:off x="5261692" y="4234483"/>
            <a:ext cx="2198199" cy="8923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242F04-21FB-4F94-BC33-2C1A87BB0286}"/>
              </a:ext>
            </a:extLst>
          </p:cNvPr>
          <p:cNvCxnSpPr>
            <a:cxnSpLocks/>
            <a:endCxn id="6" idx="21"/>
          </p:cNvCxnSpPr>
          <p:nvPr/>
        </p:nvCxnSpPr>
        <p:spPr bwMode="gray">
          <a:xfrm>
            <a:off x="5261692" y="4566446"/>
            <a:ext cx="2169323" cy="20948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7" name="Can 9">
            <a:extLst>
              <a:ext uri="{FF2B5EF4-FFF2-40B4-BE49-F238E27FC236}">
                <a16:creationId xmlns:a16="http://schemas.microsoft.com/office/drawing/2014/main" id="{91B46739-5A9B-46AD-A167-5A611E753243}"/>
              </a:ext>
            </a:extLst>
          </p:cNvPr>
          <p:cNvSpPr/>
          <p:nvPr/>
        </p:nvSpPr>
        <p:spPr bwMode="gray">
          <a:xfrm rot="5400000">
            <a:off x="4852220" y="4750109"/>
            <a:ext cx="494908" cy="540060"/>
          </a:xfrm>
          <a:prstGeom prst="can">
            <a:avLst>
              <a:gd name="adj" fmla="val 40000"/>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Straight Connector 14">
            <a:extLst>
              <a:ext uri="{FF2B5EF4-FFF2-40B4-BE49-F238E27FC236}">
                <a16:creationId xmlns:a16="http://schemas.microsoft.com/office/drawing/2014/main" id="{013B88AF-E7DF-4931-9C81-7159D9941619}"/>
              </a:ext>
            </a:extLst>
          </p:cNvPr>
          <p:cNvCxnSpPr>
            <a:cxnSpLocks/>
            <a:endCxn id="14" idx="21"/>
          </p:cNvCxnSpPr>
          <p:nvPr/>
        </p:nvCxnSpPr>
        <p:spPr bwMode="gray">
          <a:xfrm>
            <a:off x="5261692" y="4955955"/>
            <a:ext cx="2198199" cy="37229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5" name="Rectangular Callout 72">
            <a:extLst>
              <a:ext uri="{FF2B5EF4-FFF2-40B4-BE49-F238E27FC236}">
                <a16:creationId xmlns:a16="http://schemas.microsoft.com/office/drawing/2014/main" id="{024D79A8-4C9A-48A5-9088-51E46C9C2054}"/>
              </a:ext>
            </a:extLst>
          </p:cNvPr>
          <p:cNvSpPr/>
          <p:nvPr/>
        </p:nvSpPr>
        <p:spPr bwMode="gray">
          <a:xfrm>
            <a:off x="4407179" y="3667225"/>
            <a:ext cx="948771" cy="470539"/>
          </a:xfrm>
          <a:prstGeom prst="wedgeRectCallout">
            <a:avLst>
              <a:gd name="adj1" fmla="val 22707"/>
              <a:gd name="adj2" fmla="val 7950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bg1">
                    <a:lumMod val="50000"/>
                  </a:schemeClr>
                </a:solidFill>
                <a:latin typeface="Huawei Sans" panose="020C0503030203020204" pitchFamily="34" charset="0"/>
              </a:rPr>
              <a:t>Primary link group</a:t>
            </a:r>
          </a:p>
        </p:txBody>
      </p:sp>
      <p:sp>
        <p:nvSpPr>
          <p:cNvPr id="36" name="Rectangular Callout 72">
            <a:extLst>
              <a:ext uri="{FF2B5EF4-FFF2-40B4-BE49-F238E27FC236}">
                <a16:creationId xmlns:a16="http://schemas.microsoft.com/office/drawing/2014/main" id="{A64DB030-00B9-4014-BF2D-57565683525F}"/>
              </a:ext>
            </a:extLst>
          </p:cNvPr>
          <p:cNvSpPr/>
          <p:nvPr/>
        </p:nvSpPr>
        <p:spPr bwMode="gray">
          <a:xfrm>
            <a:off x="4420933" y="5324929"/>
            <a:ext cx="948771" cy="471600"/>
          </a:xfrm>
          <a:prstGeom prst="wedgeRectCallout">
            <a:avLst>
              <a:gd name="adj1" fmla="val 16683"/>
              <a:gd name="adj2" fmla="val -75567"/>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bg1">
                    <a:lumMod val="50000"/>
                  </a:schemeClr>
                </a:solidFill>
                <a:latin typeface="Huawei Sans" panose="020C0503030203020204" pitchFamily="34" charset="0"/>
              </a:rPr>
              <a:t>Backup link group</a:t>
            </a:r>
          </a:p>
        </p:txBody>
      </p:sp>
      <p:sp>
        <p:nvSpPr>
          <p:cNvPr id="37" name="TextBox 36">
            <a:extLst>
              <a:ext uri="{FF2B5EF4-FFF2-40B4-BE49-F238E27FC236}">
                <a16:creationId xmlns:a16="http://schemas.microsoft.com/office/drawing/2014/main" id="{098A1410-8C9C-45EA-96D9-AF99C25034CC}"/>
              </a:ext>
            </a:extLst>
          </p:cNvPr>
          <p:cNvSpPr txBox="1"/>
          <p:nvPr/>
        </p:nvSpPr>
        <p:spPr bwMode="gray">
          <a:xfrm rot="21420238">
            <a:off x="5407531" y="3978864"/>
            <a:ext cx="1172116" cy="276999"/>
          </a:xfrm>
          <a:prstGeom prst="rect">
            <a:avLst/>
          </a:prstGeom>
          <a:solidFill>
            <a:srgbClr val="8BC9A0"/>
          </a:solidFill>
        </p:spPr>
        <p:txBody>
          <a:bodyPr wrap="none" rtlCol="0">
            <a:spAutoFit/>
          </a:bodyPr>
          <a:lstStyle/>
          <a:p>
            <a:pPr fontAlgn="ctr"/>
            <a:r>
              <a:rPr lang="en-US" sz="1200" dirty="0">
                <a:solidFill>
                  <a:schemeClr val="bg1"/>
                </a:solidFill>
                <a:latin typeface="Huawei Sans" panose="020C0503030203020204" pitchFamily="34" charset="0"/>
              </a:rPr>
              <a:t>Link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38" name="TextBox 37">
            <a:extLst>
              <a:ext uri="{FF2B5EF4-FFF2-40B4-BE49-F238E27FC236}">
                <a16:creationId xmlns:a16="http://schemas.microsoft.com/office/drawing/2014/main" id="{B34CC807-47C2-4EFD-9DB2-EABA92164D2D}"/>
              </a:ext>
            </a:extLst>
          </p:cNvPr>
          <p:cNvSpPr txBox="1"/>
          <p:nvPr/>
        </p:nvSpPr>
        <p:spPr bwMode="gray">
          <a:xfrm rot="296900">
            <a:off x="5637700" y="4354156"/>
            <a:ext cx="1172116" cy="276999"/>
          </a:xfrm>
          <a:prstGeom prst="rect">
            <a:avLst/>
          </a:prstGeom>
          <a:solidFill>
            <a:srgbClr val="8BC9A0"/>
          </a:solidFill>
        </p:spPr>
        <p:txBody>
          <a:bodyPr wrap="none" rtlCol="0">
            <a:spAutoFit/>
          </a:bodyPr>
          <a:lstStyle/>
          <a:p>
            <a:pPr fontAlgn="ctr"/>
            <a:r>
              <a:rPr lang="en-US" sz="1200" dirty="0">
                <a:solidFill>
                  <a:schemeClr val="bg1"/>
                </a:solidFill>
                <a:latin typeface="Huawei Sans" panose="020C0503030203020204" pitchFamily="34" charset="0"/>
              </a:rPr>
              <a:t>Link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
        <p:nvSpPr>
          <p:cNvPr id="40" name="TextBox 39">
            <a:extLst>
              <a:ext uri="{FF2B5EF4-FFF2-40B4-BE49-F238E27FC236}">
                <a16:creationId xmlns:a16="http://schemas.microsoft.com/office/drawing/2014/main" id="{8EF1F239-A695-450B-B9A6-6C2348CBD4B6}"/>
              </a:ext>
            </a:extLst>
          </p:cNvPr>
          <p:cNvSpPr txBox="1"/>
          <p:nvPr/>
        </p:nvSpPr>
        <p:spPr bwMode="gray">
          <a:xfrm rot="543745">
            <a:off x="5383125" y="4772097"/>
            <a:ext cx="1172116" cy="276999"/>
          </a:xfrm>
          <a:prstGeom prst="rect">
            <a:avLst/>
          </a:prstGeom>
          <a:solidFill>
            <a:srgbClr val="8BC9A0"/>
          </a:solidFill>
        </p:spPr>
        <p:txBody>
          <a:bodyPr wrap="none" rtlCol="0">
            <a:spAutoFit/>
          </a:bodyPr>
          <a:lstStyle/>
          <a:p>
            <a:pPr fontAlgn="ctr"/>
            <a:r>
              <a:rPr lang="en-US" sz="1200" dirty="0">
                <a:solidFill>
                  <a:schemeClr val="bg1"/>
                </a:solidFill>
                <a:latin typeface="Huawei Sans" panose="020C0503030203020204" pitchFamily="34" charset="0"/>
              </a:rPr>
              <a:t>Link detection</a:t>
            </a:r>
            <a:endParaRPr lang="en-US" sz="1200" dirty="0">
              <a:solidFill>
                <a:schemeClr val="bg1"/>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2801065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C05-8AD9-4535-BF7C-7FAF13D42471}"/>
              </a:ext>
            </a:extLst>
          </p:cNvPr>
          <p:cNvSpPr>
            <a:spLocks noGrp="1"/>
          </p:cNvSpPr>
          <p:nvPr>
            <p:ph type="title"/>
          </p:nvPr>
        </p:nvSpPr>
        <p:spPr bwMode="gray"/>
        <p:txBody>
          <a:bodyPr/>
          <a:lstStyle/>
          <a:p>
            <a:pPr fontAlgn="ctr"/>
            <a:r>
              <a:rPr lang="en-US" dirty="0">
                <a:latin typeface="Huawei Sans" panose="020C0503030203020204" pitchFamily="34" charset="0"/>
              </a:rPr>
              <a:t>SPR Link Selection</a:t>
            </a:r>
          </a:p>
        </p:txBody>
      </p:sp>
      <p:sp>
        <p:nvSpPr>
          <p:cNvPr id="3" name="Text Placeholder 2">
            <a:extLst>
              <a:ext uri="{FF2B5EF4-FFF2-40B4-BE49-F238E27FC236}">
                <a16:creationId xmlns:a16="http://schemas.microsoft.com/office/drawing/2014/main" id="{13AE4996-4025-494B-887E-BA4225856203}"/>
              </a:ext>
            </a:extLst>
          </p:cNvPr>
          <p:cNvSpPr>
            <a:spLocks noGrp="1"/>
          </p:cNvSpPr>
          <p:nvPr>
            <p:ph type="body" sz="quarter" idx="10"/>
          </p:nvPr>
        </p:nvSpPr>
        <p:spPr bwMode="gray"/>
        <p:txBody>
          <a:bodyPr/>
          <a:lstStyle/>
          <a:p>
            <a:pPr algn="l"/>
            <a:r>
              <a:rPr lang="en-US" sz="1400" dirty="0">
                <a:latin typeface="Huawei Sans" panose="020C0503030203020204" pitchFamily="34" charset="0"/>
              </a:rPr>
              <a:t>SPR periodically obtains the NQA or IP FPM detection result to determine whether a link meets service requirements. If the link does not meet service requirements, a link switchover is triggered.</a:t>
            </a:r>
            <a:endParaRPr lang="en-US" altLang="zh-CN" sz="1400" dirty="0">
              <a:latin typeface="Huawei Sans" panose="020C0503030203020204" pitchFamily="34" charset="0"/>
            </a:endParaRPr>
          </a:p>
          <a:p>
            <a:pPr algn="l"/>
            <a:r>
              <a:rPr lang="en-US" sz="1400" dirty="0">
                <a:latin typeface="Huawei Sans" panose="020C0503030203020204" pitchFamily="34" charset="0"/>
              </a:rPr>
              <a:t>The SPR link selection process is as follows:</a:t>
            </a:r>
          </a:p>
        </p:txBody>
      </p:sp>
      <p:sp>
        <p:nvSpPr>
          <p:cNvPr id="4" name="圆角矩形 75">
            <a:extLst>
              <a:ext uri="{FF2B5EF4-FFF2-40B4-BE49-F238E27FC236}">
                <a16:creationId xmlns:a16="http://schemas.microsoft.com/office/drawing/2014/main" id="{015F68C0-DC38-49A7-ABAA-24E70C434E67}"/>
              </a:ext>
            </a:extLst>
          </p:cNvPr>
          <p:cNvSpPr/>
          <p:nvPr/>
        </p:nvSpPr>
        <p:spPr bwMode="gray">
          <a:xfrm>
            <a:off x="880143" y="2558427"/>
            <a:ext cx="5003228" cy="358111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5" name="圆角矩形 75">
            <a:extLst>
              <a:ext uri="{FF2B5EF4-FFF2-40B4-BE49-F238E27FC236}">
                <a16:creationId xmlns:a16="http://schemas.microsoft.com/office/drawing/2014/main" id="{08D64968-998F-4FD0-9B6B-0A15E3F50E93}"/>
              </a:ext>
            </a:extLst>
          </p:cNvPr>
          <p:cNvSpPr/>
          <p:nvPr/>
        </p:nvSpPr>
        <p:spPr bwMode="gray">
          <a:xfrm>
            <a:off x="868585" y="2123471"/>
            <a:ext cx="5016245"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Link selection based on the NQA test result</a:t>
            </a:r>
          </a:p>
        </p:txBody>
      </p:sp>
      <p:sp>
        <p:nvSpPr>
          <p:cNvPr id="6" name="圆角矩形 75">
            <a:extLst>
              <a:ext uri="{FF2B5EF4-FFF2-40B4-BE49-F238E27FC236}">
                <a16:creationId xmlns:a16="http://schemas.microsoft.com/office/drawing/2014/main" id="{EBDE3D34-4DD1-4540-91FB-FF5E1761619D}"/>
              </a:ext>
            </a:extLst>
          </p:cNvPr>
          <p:cNvSpPr/>
          <p:nvPr/>
        </p:nvSpPr>
        <p:spPr bwMode="gray">
          <a:xfrm>
            <a:off x="6446420" y="2558427"/>
            <a:ext cx="5003228" cy="358111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a:p>
            <a:pPr algn="just" defTabSz="914112" fontAlgn="ctr">
              <a:lnSpc>
                <a:spcPts val="2599"/>
              </a:lnSpc>
              <a:spcBef>
                <a:spcPts val="0"/>
              </a:spcBef>
              <a:spcAft>
                <a:spcPts val="600"/>
              </a:spcAft>
            </a:pPr>
            <a:endParaRPr lang="en-US" altLang="zh-CN" sz="1100" dirty="0">
              <a:solidFill>
                <a:prstClr val="black"/>
              </a:solidFill>
              <a:latin typeface="Huawei Sans" panose="020C0503030203020204" pitchFamily="34" charset="0"/>
              <a:sym typeface="Huawei Sans" panose="020C0503030203020204" pitchFamily="34" charset="0"/>
            </a:endParaRPr>
          </a:p>
        </p:txBody>
      </p:sp>
      <p:sp>
        <p:nvSpPr>
          <p:cNvPr id="7" name="圆角矩形 75">
            <a:extLst>
              <a:ext uri="{FF2B5EF4-FFF2-40B4-BE49-F238E27FC236}">
                <a16:creationId xmlns:a16="http://schemas.microsoft.com/office/drawing/2014/main" id="{5543C9CC-95EA-406D-919A-02A6192049E1}"/>
              </a:ext>
            </a:extLst>
          </p:cNvPr>
          <p:cNvSpPr/>
          <p:nvPr/>
        </p:nvSpPr>
        <p:spPr bwMode="gray">
          <a:xfrm>
            <a:off x="6434862" y="2123471"/>
            <a:ext cx="5016245" cy="393866"/>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Link selection based on the IP FPM test result</a:t>
            </a:r>
          </a:p>
        </p:txBody>
      </p:sp>
      <p:grpSp>
        <p:nvGrpSpPr>
          <p:cNvPr id="59" name="Group 58">
            <a:extLst>
              <a:ext uri="{FF2B5EF4-FFF2-40B4-BE49-F238E27FC236}">
                <a16:creationId xmlns:a16="http://schemas.microsoft.com/office/drawing/2014/main" id="{7FDB384D-2078-45E8-84CB-52C7A8473E52}"/>
              </a:ext>
            </a:extLst>
          </p:cNvPr>
          <p:cNvGrpSpPr/>
          <p:nvPr/>
        </p:nvGrpSpPr>
        <p:grpSpPr bwMode="gray">
          <a:xfrm>
            <a:off x="1138345" y="2630766"/>
            <a:ext cx="4482768" cy="3434885"/>
            <a:chOff x="1109176" y="2669026"/>
            <a:chExt cx="4482768" cy="3434885"/>
          </a:xfrm>
        </p:grpSpPr>
        <p:sp>
          <p:nvSpPr>
            <p:cNvPr id="8" name="Rectangle 7">
              <a:extLst>
                <a:ext uri="{FF2B5EF4-FFF2-40B4-BE49-F238E27FC236}">
                  <a16:creationId xmlns:a16="http://schemas.microsoft.com/office/drawing/2014/main" id="{0F7B2F77-4B94-40C7-AEDF-7CBD0151530F}"/>
                </a:ext>
              </a:extLst>
            </p:cNvPr>
            <p:cNvSpPr/>
            <p:nvPr/>
          </p:nvSpPr>
          <p:spPr bwMode="gray">
            <a:xfrm>
              <a:off x="1109176" y="2669026"/>
              <a:ext cx="1908000" cy="3528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NQA detection result is read.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9" name="Rectangle 8">
              <a:extLst>
                <a:ext uri="{FF2B5EF4-FFF2-40B4-BE49-F238E27FC236}">
                  <a16:creationId xmlns:a16="http://schemas.microsoft.com/office/drawing/2014/main" id="{8E6FAD89-A1E8-482B-9C98-19D2D904CE52}"/>
                </a:ext>
              </a:extLst>
            </p:cNvPr>
            <p:cNvSpPr/>
            <p:nvPr/>
          </p:nvSpPr>
          <p:spPr bwMode="gray">
            <a:xfrm>
              <a:off x="1109176" y="3223738"/>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there a primary link whose quality meets service requirements?</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0" name="Rectangle 9">
              <a:extLst>
                <a:ext uri="{FF2B5EF4-FFF2-40B4-BE49-F238E27FC236}">
                  <a16:creationId xmlns:a16="http://schemas.microsoft.com/office/drawing/2014/main" id="{DB565961-7C75-4F43-981B-6F4AA0B4FD4C}"/>
                </a:ext>
              </a:extLst>
            </p:cNvPr>
            <p:cNvSpPr/>
            <p:nvPr/>
          </p:nvSpPr>
          <p:spPr bwMode="gray">
            <a:xfrm>
              <a:off x="1109176" y="3929650"/>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there a backup link whose quality meets service requirements?</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1" name="Rectangle 10">
              <a:extLst>
                <a:ext uri="{FF2B5EF4-FFF2-40B4-BE49-F238E27FC236}">
                  <a16:creationId xmlns:a16="http://schemas.microsoft.com/office/drawing/2014/main" id="{050DF28B-519D-48D4-8630-D85880042932}"/>
                </a:ext>
              </a:extLst>
            </p:cNvPr>
            <p:cNvSpPr/>
            <p:nvPr/>
          </p:nvSpPr>
          <p:spPr bwMode="gray">
            <a:xfrm>
              <a:off x="1109176" y="4635562"/>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 CMI of the primary and backup link groups 0?</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2" name="Rectangle 11">
              <a:extLst>
                <a:ext uri="{FF2B5EF4-FFF2-40B4-BE49-F238E27FC236}">
                  <a16:creationId xmlns:a16="http://schemas.microsoft.com/office/drawing/2014/main" id="{11352A76-AE90-4055-8678-8A397FD2B771}"/>
                </a:ext>
              </a:extLst>
            </p:cNvPr>
            <p:cNvSpPr/>
            <p:nvPr/>
          </p:nvSpPr>
          <p:spPr bwMode="gray">
            <a:xfrm>
              <a:off x="1109176" y="5341474"/>
              <a:ext cx="1908000" cy="3528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best-effort link is started.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3" name="Rectangle 12">
              <a:extLst>
                <a:ext uri="{FF2B5EF4-FFF2-40B4-BE49-F238E27FC236}">
                  <a16:creationId xmlns:a16="http://schemas.microsoft.com/office/drawing/2014/main" id="{899AC518-1F39-454C-BE0A-DBC0271A4DE4}"/>
                </a:ext>
              </a:extLst>
            </p:cNvPr>
            <p:cNvSpPr/>
            <p:nvPr/>
          </p:nvSpPr>
          <p:spPr bwMode="gray">
            <a:xfrm>
              <a:off x="1109176" y="5896186"/>
              <a:ext cx="1908000" cy="207725"/>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End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4" name="Rectangle 13">
              <a:extLst>
                <a:ext uri="{FF2B5EF4-FFF2-40B4-BE49-F238E27FC236}">
                  <a16:creationId xmlns:a16="http://schemas.microsoft.com/office/drawing/2014/main" id="{201CB0C4-E057-4EC0-9AE2-C8A8A7C77657}"/>
                </a:ext>
              </a:extLst>
            </p:cNvPr>
            <p:cNvSpPr/>
            <p:nvPr/>
          </p:nvSpPr>
          <p:spPr bwMode="gray">
            <a:xfrm>
              <a:off x="3507739" y="3223738"/>
              <a:ext cx="1909329"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primary link group is used.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5" name="Rectangle 14">
              <a:extLst>
                <a:ext uri="{FF2B5EF4-FFF2-40B4-BE49-F238E27FC236}">
                  <a16:creationId xmlns:a16="http://schemas.microsoft.com/office/drawing/2014/main" id="{D34CF640-6670-4B87-828D-DCDB95F6EF1F}"/>
                </a:ext>
              </a:extLst>
            </p:cNvPr>
            <p:cNvSpPr/>
            <p:nvPr/>
          </p:nvSpPr>
          <p:spPr bwMode="gray">
            <a:xfrm>
              <a:off x="3511936" y="3929650"/>
              <a:ext cx="1909329"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backup link group is used.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16" name="Rectangle 15">
              <a:extLst>
                <a:ext uri="{FF2B5EF4-FFF2-40B4-BE49-F238E27FC236}">
                  <a16:creationId xmlns:a16="http://schemas.microsoft.com/office/drawing/2014/main" id="{A00074B9-1CF7-489C-A6E7-1701529CF472}"/>
                </a:ext>
              </a:extLst>
            </p:cNvPr>
            <p:cNvSpPr/>
            <p:nvPr/>
          </p:nvSpPr>
          <p:spPr bwMode="gray">
            <a:xfrm>
              <a:off x="3509401" y="4635562"/>
              <a:ext cx="1909329"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primary and backup link groups is used.</a:t>
              </a:r>
              <a:endParaRPr lang="en-US" sz="1050" dirty="0">
                <a:solidFill>
                  <a:schemeClr val="tx1"/>
                </a:solidFill>
                <a:latin typeface="Huawei Sans" panose="020C0503030203020204" pitchFamily="34" charset="0"/>
                <a:ea typeface="方正兰亭黑简体" panose="02000000000000000000" pitchFamily="2" charset="-122"/>
              </a:endParaRPr>
            </a:p>
          </p:txBody>
        </p:sp>
        <p:cxnSp>
          <p:nvCxnSpPr>
            <p:cNvPr id="18" name="Straight Arrow Connector 17">
              <a:extLst>
                <a:ext uri="{FF2B5EF4-FFF2-40B4-BE49-F238E27FC236}">
                  <a16:creationId xmlns:a16="http://schemas.microsoft.com/office/drawing/2014/main" id="{16275A9B-16C1-42DF-886C-747957BB12DB}"/>
                </a:ext>
              </a:extLst>
            </p:cNvPr>
            <p:cNvCxnSpPr>
              <a:cxnSpLocks/>
              <a:stCxn id="8" idx="2"/>
              <a:endCxn id="9" idx="0"/>
            </p:cNvCxnSpPr>
            <p:nvPr/>
          </p:nvCxnSpPr>
          <p:spPr bwMode="gray">
            <a:xfrm>
              <a:off x="2063176" y="3021826"/>
              <a:ext cx="0" cy="201912"/>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B1D863F-0BB6-4A82-948C-5464C32D6830}"/>
                </a:ext>
              </a:extLst>
            </p:cNvPr>
            <p:cNvCxnSpPr>
              <a:cxnSpLocks/>
              <a:stCxn id="9" idx="2"/>
              <a:endCxn id="10" idx="0"/>
            </p:cNvCxnSpPr>
            <p:nvPr/>
          </p:nvCxnSpPr>
          <p:spPr bwMode="gray">
            <a:xfrm>
              <a:off x="2063176" y="3727738"/>
              <a:ext cx="0" cy="201912"/>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435709-8B74-4E65-A371-D62CD2CBCE8F}"/>
                </a:ext>
              </a:extLst>
            </p:cNvPr>
            <p:cNvCxnSpPr>
              <a:cxnSpLocks/>
              <a:stCxn id="10" idx="2"/>
              <a:endCxn id="11" idx="0"/>
            </p:cNvCxnSpPr>
            <p:nvPr/>
          </p:nvCxnSpPr>
          <p:spPr bwMode="gray">
            <a:xfrm>
              <a:off x="2063176" y="4433650"/>
              <a:ext cx="0" cy="201912"/>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6989CB-680E-4280-82FC-79D41DFC2E71}"/>
                </a:ext>
              </a:extLst>
            </p:cNvPr>
            <p:cNvCxnSpPr>
              <a:cxnSpLocks/>
              <a:stCxn id="11" idx="2"/>
              <a:endCxn id="12" idx="0"/>
            </p:cNvCxnSpPr>
            <p:nvPr/>
          </p:nvCxnSpPr>
          <p:spPr bwMode="gray">
            <a:xfrm>
              <a:off x="2063176" y="5139562"/>
              <a:ext cx="0" cy="201912"/>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1DC8F5-C15D-4A22-AE36-EBFAAF902F44}"/>
                </a:ext>
              </a:extLst>
            </p:cNvPr>
            <p:cNvCxnSpPr>
              <a:cxnSpLocks/>
              <a:stCxn id="12" idx="2"/>
              <a:endCxn id="13" idx="0"/>
            </p:cNvCxnSpPr>
            <p:nvPr/>
          </p:nvCxnSpPr>
          <p:spPr bwMode="gray">
            <a:xfrm>
              <a:off x="2063176" y="5694274"/>
              <a:ext cx="0" cy="201912"/>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C7866A-0A5F-48A5-A373-DCB95F574E06}"/>
                </a:ext>
              </a:extLst>
            </p:cNvPr>
            <p:cNvCxnSpPr>
              <a:cxnSpLocks/>
              <a:stCxn id="9" idx="3"/>
              <a:endCxn id="14" idx="1"/>
            </p:cNvCxnSpPr>
            <p:nvPr/>
          </p:nvCxnSpPr>
          <p:spPr bwMode="gray">
            <a:xfrm>
              <a:off x="3017176" y="3475738"/>
              <a:ext cx="490563"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CD117B-BC0D-4BD5-9397-F54DED8C4E46}"/>
                </a:ext>
              </a:extLst>
            </p:cNvPr>
            <p:cNvCxnSpPr>
              <a:cxnSpLocks/>
              <a:stCxn id="10" idx="3"/>
              <a:endCxn id="15" idx="1"/>
            </p:cNvCxnSpPr>
            <p:nvPr/>
          </p:nvCxnSpPr>
          <p:spPr bwMode="gray">
            <a:xfrm>
              <a:off x="3017176" y="4181650"/>
              <a:ext cx="494760"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93983B-A121-4C26-8DA5-783CFD44A726}"/>
                </a:ext>
              </a:extLst>
            </p:cNvPr>
            <p:cNvCxnSpPr>
              <a:cxnSpLocks/>
              <a:stCxn id="11" idx="3"/>
              <a:endCxn id="16" idx="1"/>
            </p:cNvCxnSpPr>
            <p:nvPr/>
          </p:nvCxnSpPr>
          <p:spPr bwMode="gray">
            <a:xfrm>
              <a:off x="3017176" y="4887562"/>
              <a:ext cx="492225"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18E936A-8B40-4A37-85BE-1A9ED0B39491}"/>
                </a:ext>
              </a:extLst>
            </p:cNvPr>
            <p:cNvCxnSpPr>
              <a:cxnSpLocks/>
              <a:stCxn id="14" idx="3"/>
              <a:endCxn id="13" idx="3"/>
            </p:cNvCxnSpPr>
            <p:nvPr/>
          </p:nvCxnSpPr>
          <p:spPr bwMode="gray">
            <a:xfrm flipH="1">
              <a:off x="3017176" y="3475738"/>
              <a:ext cx="2399892" cy="2524311"/>
            </a:xfrm>
            <a:prstGeom prst="bentConnector3">
              <a:avLst>
                <a:gd name="adj1" fmla="val -9525"/>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3C780B9-0C83-44E7-A380-DAAAF4F1D67A}"/>
                </a:ext>
              </a:extLst>
            </p:cNvPr>
            <p:cNvCxnSpPr>
              <a:cxnSpLocks/>
              <a:stCxn id="15" idx="3"/>
            </p:cNvCxnSpPr>
            <p:nvPr/>
          </p:nvCxnSpPr>
          <p:spPr bwMode="gray">
            <a:xfrm>
              <a:off x="5421265" y="4181650"/>
              <a:ext cx="170679" cy="1538"/>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49CE62-1279-49A3-A968-98DCFE2A970E}"/>
                </a:ext>
              </a:extLst>
            </p:cNvPr>
            <p:cNvCxnSpPr>
              <a:cxnSpLocks/>
              <a:stCxn id="16" idx="3"/>
            </p:cNvCxnSpPr>
            <p:nvPr/>
          </p:nvCxnSpPr>
          <p:spPr bwMode="gray">
            <a:xfrm flipV="1">
              <a:off x="5418730" y="4871564"/>
              <a:ext cx="173214" cy="15998"/>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AFB1A1B-95B5-47F9-BD01-3A26A55F4D10}"/>
                </a:ext>
              </a:extLst>
            </p:cNvPr>
            <p:cNvSpPr txBox="1"/>
            <p:nvPr/>
          </p:nvSpPr>
          <p:spPr bwMode="gray">
            <a:xfrm>
              <a:off x="3063782" y="3242225"/>
              <a:ext cx="396262" cy="261610"/>
            </a:xfrm>
            <a:prstGeom prst="rect">
              <a:avLst/>
            </a:prstGeom>
            <a:noFill/>
            <a:ln>
              <a:noFill/>
            </a:ln>
          </p:spPr>
          <p:txBody>
            <a:bodyPr wrap="none" rtlCol="0">
              <a:spAutoFit/>
            </a:bodyPr>
            <a:lstStyle/>
            <a:p>
              <a:pP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TextBox 53">
              <a:extLst>
                <a:ext uri="{FF2B5EF4-FFF2-40B4-BE49-F238E27FC236}">
                  <a16:creationId xmlns:a16="http://schemas.microsoft.com/office/drawing/2014/main" id="{5EE89E94-AEFF-47F3-AE02-C4E773DE916D}"/>
                </a:ext>
              </a:extLst>
            </p:cNvPr>
            <p:cNvSpPr txBox="1"/>
            <p:nvPr/>
          </p:nvSpPr>
          <p:spPr bwMode="gray">
            <a:xfrm>
              <a:off x="3063782" y="3944089"/>
              <a:ext cx="396262" cy="261610"/>
            </a:xfrm>
            <a:prstGeom prst="rect">
              <a:avLst/>
            </a:prstGeom>
            <a:noFill/>
            <a:ln>
              <a:noFill/>
            </a:ln>
          </p:spPr>
          <p:txBody>
            <a:bodyPr wrap="none" rtlCol="0">
              <a:spAutoFit/>
            </a:bodyPr>
            <a:lstStyle/>
            <a:p>
              <a:pP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TextBox 54">
              <a:extLst>
                <a:ext uri="{FF2B5EF4-FFF2-40B4-BE49-F238E27FC236}">
                  <a16:creationId xmlns:a16="http://schemas.microsoft.com/office/drawing/2014/main" id="{EA683423-48CC-4F74-86AF-6C20108A7638}"/>
                </a:ext>
              </a:extLst>
            </p:cNvPr>
            <p:cNvSpPr txBox="1"/>
            <p:nvPr/>
          </p:nvSpPr>
          <p:spPr bwMode="gray">
            <a:xfrm>
              <a:off x="3063782" y="4648404"/>
              <a:ext cx="364202" cy="253916"/>
            </a:xfrm>
            <a:prstGeom prst="rect">
              <a:avLst/>
            </a:prstGeom>
            <a:noFill/>
            <a:ln>
              <a:noFill/>
            </a:ln>
          </p:spPr>
          <p:txBody>
            <a:bodyPr wrap="none" rtlCol="0">
              <a:spAutoFit/>
            </a:bodyPr>
            <a:lstStyle/>
            <a:p>
              <a:pP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TextBox 55">
              <a:extLst>
                <a:ext uri="{FF2B5EF4-FFF2-40B4-BE49-F238E27FC236}">
                  <a16:creationId xmlns:a16="http://schemas.microsoft.com/office/drawing/2014/main" id="{55609753-1E12-4BFA-8FD7-8FA2E097F338}"/>
                </a:ext>
              </a:extLst>
            </p:cNvPr>
            <p:cNvSpPr txBox="1"/>
            <p:nvPr/>
          </p:nvSpPr>
          <p:spPr bwMode="gray">
            <a:xfrm>
              <a:off x="1743453" y="3713896"/>
              <a:ext cx="373820" cy="261610"/>
            </a:xfrm>
            <a:prstGeom prst="rect">
              <a:avLst/>
            </a:prstGeom>
            <a:noFill/>
            <a:ln>
              <a:noFill/>
            </a:ln>
          </p:spPr>
          <p:txBody>
            <a:bodyPr wrap="none" rtlCol="0">
              <a:spAutoFit/>
            </a:bodyPr>
            <a:lstStyle/>
            <a:p>
              <a:pP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TextBox 56">
              <a:extLst>
                <a:ext uri="{FF2B5EF4-FFF2-40B4-BE49-F238E27FC236}">
                  <a16:creationId xmlns:a16="http://schemas.microsoft.com/office/drawing/2014/main" id="{C5ACB171-3093-4AA4-B496-20AB50440B3F}"/>
                </a:ext>
              </a:extLst>
            </p:cNvPr>
            <p:cNvSpPr txBox="1"/>
            <p:nvPr/>
          </p:nvSpPr>
          <p:spPr bwMode="gray">
            <a:xfrm>
              <a:off x="1743453" y="4410306"/>
              <a:ext cx="373820" cy="261610"/>
            </a:xfrm>
            <a:prstGeom prst="rect">
              <a:avLst/>
            </a:prstGeom>
            <a:noFill/>
            <a:ln>
              <a:noFill/>
            </a:ln>
          </p:spPr>
          <p:txBody>
            <a:bodyPr wrap="none" rtlCol="0">
              <a:spAutoFit/>
            </a:bodyPr>
            <a:lstStyle/>
            <a:p>
              <a:pP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TextBox 57">
              <a:extLst>
                <a:ext uri="{FF2B5EF4-FFF2-40B4-BE49-F238E27FC236}">
                  <a16:creationId xmlns:a16="http://schemas.microsoft.com/office/drawing/2014/main" id="{F4EAC12D-6465-4AF5-9C96-C9135EBFBD4E}"/>
                </a:ext>
              </a:extLst>
            </p:cNvPr>
            <p:cNvSpPr txBox="1"/>
            <p:nvPr/>
          </p:nvSpPr>
          <p:spPr bwMode="gray">
            <a:xfrm>
              <a:off x="1699735" y="5092616"/>
              <a:ext cx="643073" cy="258262"/>
            </a:xfrm>
            <a:prstGeom prst="rect">
              <a:avLst/>
            </a:prstGeom>
            <a:noFill/>
            <a:ln>
              <a:noFill/>
            </a:ln>
          </p:spPr>
          <p:txBody>
            <a:bodyPr wrap="square" rtlCol="0">
              <a:spAutoFit/>
            </a:bodyPr>
            <a:lstStyle/>
            <a:p>
              <a:pP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60" name="Group 59">
            <a:extLst>
              <a:ext uri="{FF2B5EF4-FFF2-40B4-BE49-F238E27FC236}">
                <a16:creationId xmlns:a16="http://schemas.microsoft.com/office/drawing/2014/main" id="{E67913D7-9619-44E1-8FBD-846D3E8CF59C}"/>
              </a:ext>
            </a:extLst>
          </p:cNvPr>
          <p:cNvGrpSpPr/>
          <p:nvPr/>
        </p:nvGrpSpPr>
        <p:grpSpPr bwMode="gray">
          <a:xfrm>
            <a:off x="6652195" y="2835849"/>
            <a:ext cx="4591678" cy="2937234"/>
            <a:chOff x="1186158" y="2669026"/>
            <a:chExt cx="4591678" cy="2937234"/>
          </a:xfrm>
        </p:grpSpPr>
        <p:sp>
          <p:nvSpPr>
            <p:cNvPr id="61" name="Rectangle 60">
              <a:extLst>
                <a:ext uri="{FF2B5EF4-FFF2-40B4-BE49-F238E27FC236}">
                  <a16:creationId xmlns:a16="http://schemas.microsoft.com/office/drawing/2014/main" id="{4747298B-1AE9-4C60-9BEE-45E1F8891DB6}"/>
                </a:ext>
              </a:extLst>
            </p:cNvPr>
            <p:cNvSpPr/>
            <p:nvPr/>
          </p:nvSpPr>
          <p:spPr bwMode="gray">
            <a:xfrm>
              <a:off x="1186158" y="2669026"/>
              <a:ext cx="1908000" cy="3528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IP FPM detection result is read.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2" name="Rectangle 61">
              <a:extLst>
                <a:ext uri="{FF2B5EF4-FFF2-40B4-BE49-F238E27FC236}">
                  <a16:creationId xmlns:a16="http://schemas.microsoft.com/office/drawing/2014/main" id="{396E9D42-03D2-40A8-9C46-F0D1089ABC71}"/>
                </a:ext>
              </a:extLst>
            </p:cNvPr>
            <p:cNvSpPr/>
            <p:nvPr/>
          </p:nvSpPr>
          <p:spPr bwMode="gray">
            <a:xfrm>
              <a:off x="1186158" y="3229877"/>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there a primary link whose quality meets service requirements?</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3" name="Rectangle 62">
              <a:extLst>
                <a:ext uri="{FF2B5EF4-FFF2-40B4-BE49-F238E27FC236}">
                  <a16:creationId xmlns:a16="http://schemas.microsoft.com/office/drawing/2014/main" id="{7DA1DA2D-B223-49BF-8C0E-A8E5D6F7998E}"/>
                </a:ext>
              </a:extLst>
            </p:cNvPr>
            <p:cNvSpPr/>
            <p:nvPr/>
          </p:nvSpPr>
          <p:spPr bwMode="gray">
            <a:xfrm>
              <a:off x="1186158" y="3941928"/>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there a backup link whose quality meets service requirements?</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4" name="Rectangle 63">
              <a:extLst>
                <a:ext uri="{FF2B5EF4-FFF2-40B4-BE49-F238E27FC236}">
                  <a16:creationId xmlns:a16="http://schemas.microsoft.com/office/drawing/2014/main" id="{0B629C3C-18A0-4A89-B022-70387FA6D593}"/>
                </a:ext>
              </a:extLst>
            </p:cNvPr>
            <p:cNvSpPr/>
            <p:nvPr/>
          </p:nvSpPr>
          <p:spPr bwMode="gray">
            <a:xfrm>
              <a:off x="1186158" y="4653979"/>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Is the CMI of the primary and backup link groups 9000?</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6" name="Rectangle 65">
              <a:extLst>
                <a:ext uri="{FF2B5EF4-FFF2-40B4-BE49-F238E27FC236}">
                  <a16:creationId xmlns:a16="http://schemas.microsoft.com/office/drawing/2014/main" id="{4899336B-269C-4791-A5E3-4C5C0F879EBD}"/>
                </a:ext>
              </a:extLst>
            </p:cNvPr>
            <p:cNvSpPr/>
            <p:nvPr/>
          </p:nvSpPr>
          <p:spPr bwMode="gray">
            <a:xfrm>
              <a:off x="1186158" y="5366032"/>
              <a:ext cx="1908000" cy="240228"/>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End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7" name="Rectangle 66">
              <a:extLst>
                <a:ext uri="{FF2B5EF4-FFF2-40B4-BE49-F238E27FC236}">
                  <a16:creationId xmlns:a16="http://schemas.microsoft.com/office/drawing/2014/main" id="{AC46D6BF-9F15-4CB9-9891-691ACCA8D457}"/>
                </a:ext>
              </a:extLst>
            </p:cNvPr>
            <p:cNvSpPr/>
            <p:nvPr/>
          </p:nvSpPr>
          <p:spPr bwMode="gray">
            <a:xfrm>
              <a:off x="3509836" y="3229877"/>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primary link group is used.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8" name="Rectangle 67">
              <a:extLst>
                <a:ext uri="{FF2B5EF4-FFF2-40B4-BE49-F238E27FC236}">
                  <a16:creationId xmlns:a16="http://schemas.microsoft.com/office/drawing/2014/main" id="{E29CA05A-8813-4E4F-A18A-63BD283561AC}"/>
                </a:ext>
              </a:extLst>
            </p:cNvPr>
            <p:cNvSpPr/>
            <p:nvPr/>
          </p:nvSpPr>
          <p:spPr bwMode="gray">
            <a:xfrm>
              <a:off x="3509836" y="3941928"/>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backup link group is used.</a:t>
              </a:r>
              <a:endParaRPr lang="en-US" sz="1050" dirty="0">
                <a:solidFill>
                  <a:schemeClr val="tx1"/>
                </a:solidFill>
                <a:latin typeface="Huawei Sans" panose="020C0503030203020204" pitchFamily="34" charset="0"/>
                <a:ea typeface="方正兰亭黑简体" panose="02000000000000000000" pitchFamily="2" charset="-122"/>
              </a:endParaRPr>
            </a:p>
          </p:txBody>
        </p:sp>
        <p:sp>
          <p:nvSpPr>
            <p:cNvPr id="69" name="Rectangle 68">
              <a:extLst>
                <a:ext uri="{FF2B5EF4-FFF2-40B4-BE49-F238E27FC236}">
                  <a16:creationId xmlns:a16="http://schemas.microsoft.com/office/drawing/2014/main" id="{6D456E2E-A3BD-44C6-AE9B-73615B39EF39}"/>
                </a:ext>
              </a:extLst>
            </p:cNvPr>
            <p:cNvSpPr/>
            <p:nvPr/>
          </p:nvSpPr>
          <p:spPr bwMode="gray">
            <a:xfrm>
              <a:off x="3509836" y="4653979"/>
              <a:ext cx="1908000" cy="504000"/>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link with the optimal CMI in the primary and backup link groups is used.</a:t>
              </a:r>
              <a:endParaRPr lang="en-US" sz="1050" dirty="0">
                <a:solidFill>
                  <a:schemeClr val="tx1"/>
                </a:solidFill>
                <a:latin typeface="Huawei Sans" panose="020C0503030203020204" pitchFamily="34" charset="0"/>
                <a:ea typeface="方正兰亭黑简体" panose="02000000000000000000" pitchFamily="2" charset="-122"/>
              </a:endParaRPr>
            </a:p>
          </p:txBody>
        </p:sp>
        <p:cxnSp>
          <p:nvCxnSpPr>
            <p:cNvPr id="70" name="Straight Arrow Connector 69">
              <a:extLst>
                <a:ext uri="{FF2B5EF4-FFF2-40B4-BE49-F238E27FC236}">
                  <a16:creationId xmlns:a16="http://schemas.microsoft.com/office/drawing/2014/main" id="{99F31F8F-DF10-466C-A47A-583D6E177D93}"/>
                </a:ext>
              </a:extLst>
            </p:cNvPr>
            <p:cNvCxnSpPr>
              <a:cxnSpLocks/>
              <a:stCxn id="61" idx="2"/>
              <a:endCxn id="62" idx="0"/>
            </p:cNvCxnSpPr>
            <p:nvPr/>
          </p:nvCxnSpPr>
          <p:spPr bwMode="gray">
            <a:xfrm>
              <a:off x="2140158" y="3021826"/>
              <a:ext cx="0" cy="208051"/>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512A33-F478-422B-B2FC-19FE35476D38}"/>
                </a:ext>
              </a:extLst>
            </p:cNvPr>
            <p:cNvCxnSpPr>
              <a:cxnSpLocks/>
              <a:stCxn id="62" idx="2"/>
              <a:endCxn id="63" idx="0"/>
            </p:cNvCxnSpPr>
            <p:nvPr/>
          </p:nvCxnSpPr>
          <p:spPr bwMode="gray">
            <a:xfrm>
              <a:off x="2140158" y="3733877"/>
              <a:ext cx="0" cy="208051"/>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C99870-7DEF-4A9C-85C6-5E19339DF9A6}"/>
                </a:ext>
              </a:extLst>
            </p:cNvPr>
            <p:cNvCxnSpPr>
              <a:cxnSpLocks/>
              <a:stCxn id="63" idx="2"/>
              <a:endCxn id="64" idx="0"/>
            </p:cNvCxnSpPr>
            <p:nvPr/>
          </p:nvCxnSpPr>
          <p:spPr bwMode="gray">
            <a:xfrm>
              <a:off x="2140158" y="4445928"/>
              <a:ext cx="0" cy="208051"/>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A1E4287-7718-48F9-9C61-7AA6A6756CCB}"/>
                </a:ext>
              </a:extLst>
            </p:cNvPr>
            <p:cNvCxnSpPr>
              <a:cxnSpLocks/>
              <a:stCxn id="64" idx="2"/>
              <a:endCxn id="66" idx="0"/>
            </p:cNvCxnSpPr>
            <p:nvPr/>
          </p:nvCxnSpPr>
          <p:spPr bwMode="gray">
            <a:xfrm>
              <a:off x="2140158" y="5157979"/>
              <a:ext cx="0" cy="208053"/>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15E58A-246A-4791-A9B5-47F6578F30AB}"/>
                </a:ext>
              </a:extLst>
            </p:cNvPr>
            <p:cNvCxnSpPr>
              <a:cxnSpLocks/>
              <a:stCxn id="62" idx="3"/>
              <a:endCxn id="67" idx="1"/>
            </p:cNvCxnSpPr>
            <p:nvPr/>
          </p:nvCxnSpPr>
          <p:spPr bwMode="gray">
            <a:xfrm>
              <a:off x="3094158" y="3481877"/>
              <a:ext cx="415678"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220C849-A210-4734-8084-BC558639E3C5}"/>
                </a:ext>
              </a:extLst>
            </p:cNvPr>
            <p:cNvCxnSpPr>
              <a:cxnSpLocks/>
              <a:stCxn id="63" idx="3"/>
              <a:endCxn id="68" idx="1"/>
            </p:cNvCxnSpPr>
            <p:nvPr/>
          </p:nvCxnSpPr>
          <p:spPr bwMode="gray">
            <a:xfrm>
              <a:off x="3094158" y="4193928"/>
              <a:ext cx="415678"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A811860-6396-4D6F-8028-24CE99D0B7F2}"/>
                </a:ext>
              </a:extLst>
            </p:cNvPr>
            <p:cNvCxnSpPr>
              <a:cxnSpLocks/>
              <a:stCxn id="64" idx="3"/>
              <a:endCxn id="69" idx="1"/>
            </p:cNvCxnSpPr>
            <p:nvPr/>
          </p:nvCxnSpPr>
          <p:spPr bwMode="gray">
            <a:xfrm>
              <a:off x="3094158" y="4905979"/>
              <a:ext cx="415678"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E0AED420-2104-48AB-A6DA-C7F60A0F93D4}"/>
                </a:ext>
              </a:extLst>
            </p:cNvPr>
            <p:cNvCxnSpPr>
              <a:cxnSpLocks/>
              <a:stCxn id="67" idx="3"/>
              <a:endCxn id="66" idx="3"/>
            </p:cNvCxnSpPr>
            <p:nvPr/>
          </p:nvCxnSpPr>
          <p:spPr bwMode="gray">
            <a:xfrm flipH="1">
              <a:off x="3094158" y="3481877"/>
              <a:ext cx="2323678" cy="2004269"/>
            </a:xfrm>
            <a:prstGeom prst="bentConnector3">
              <a:avLst>
                <a:gd name="adj1" fmla="val -9838"/>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DEBDF55-A644-4722-BB49-8A48401D2C84}"/>
                </a:ext>
              </a:extLst>
            </p:cNvPr>
            <p:cNvCxnSpPr>
              <a:cxnSpLocks/>
              <a:stCxn id="68" idx="3"/>
            </p:cNvCxnSpPr>
            <p:nvPr/>
          </p:nvCxnSpPr>
          <p:spPr bwMode="gray">
            <a:xfrm>
              <a:off x="5417836" y="4193928"/>
              <a:ext cx="360000"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80AC005-B67D-4564-9679-13F88E00130B}"/>
                </a:ext>
              </a:extLst>
            </p:cNvPr>
            <p:cNvCxnSpPr>
              <a:cxnSpLocks/>
              <a:stCxn id="69" idx="3"/>
            </p:cNvCxnSpPr>
            <p:nvPr/>
          </p:nvCxnSpPr>
          <p:spPr bwMode="gray">
            <a:xfrm>
              <a:off x="5417836" y="4905979"/>
              <a:ext cx="360000"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01C3DBA-AACB-48B2-8963-E2FFDC17407A}"/>
                </a:ext>
              </a:extLst>
            </p:cNvPr>
            <p:cNvSpPr txBox="1"/>
            <p:nvPr/>
          </p:nvSpPr>
          <p:spPr bwMode="gray">
            <a:xfrm>
              <a:off x="3104529" y="3242225"/>
              <a:ext cx="396262" cy="261610"/>
            </a:xfrm>
            <a:prstGeom prst="rect">
              <a:avLst/>
            </a:prstGeom>
            <a:noFill/>
            <a:ln>
              <a:noFill/>
            </a:ln>
          </p:spPr>
          <p:txBody>
            <a:bodyPr wrap="none" rtlCol="0">
              <a:spAutoFit/>
            </a:bodyPr>
            <a:lstStyle/>
            <a:p>
              <a:pPr algn="ct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TextBox 81">
              <a:extLst>
                <a:ext uri="{FF2B5EF4-FFF2-40B4-BE49-F238E27FC236}">
                  <a16:creationId xmlns:a16="http://schemas.microsoft.com/office/drawing/2014/main" id="{D93E1BE9-93DE-4D76-A467-069B33F7F978}"/>
                </a:ext>
              </a:extLst>
            </p:cNvPr>
            <p:cNvSpPr txBox="1"/>
            <p:nvPr/>
          </p:nvSpPr>
          <p:spPr bwMode="gray">
            <a:xfrm>
              <a:off x="3099235" y="3944089"/>
              <a:ext cx="396262" cy="261610"/>
            </a:xfrm>
            <a:prstGeom prst="rect">
              <a:avLst/>
            </a:prstGeom>
            <a:noFill/>
            <a:ln>
              <a:noFill/>
            </a:ln>
          </p:spPr>
          <p:txBody>
            <a:bodyPr wrap="none" rtlCol="0">
              <a:spAutoFit/>
            </a:bodyPr>
            <a:lstStyle/>
            <a:p>
              <a:pPr algn="ct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TextBox 82">
              <a:extLst>
                <a:ext uri="{FF2B5EF4-FFF2-40B4-BE49-F238E27FC236}">
                  <a16:creationId xmlns:a16="http://schemas.microsoft.com/office/drawing/2014/main" id="{AC01C341-5D31-4314-B21D-BEC02C12BB6F}"/>
                </a:ext>
              </a:extLst>
            </p:cNvPr>
            <p:cNvSpPr txBox="1"/>
            <p:nvPr/>
          </p:nvSpPr>
          <p:spPr bwMode="gray">
            <a:xfrm>
              <a:off x="3120559" y="4648404"/>
              <a:ext cx="364202" cy="253916"/>
            </a:xfrm>
            <a:prstGeom prst="rect">
              <a:avLst/>
            </a:prstGeom>
            <a:noFill/>
            <a:ln>
              <a:noFill/>
            </a:ln>
          </p:spPr>
          <p:txBody>
            <a:bodyPr wrap="none" rtlCol="0">
              <a:spAutoFit/>
            </a:bodyPr>
            <a:lstStyle/>
            <a:p>
              <a:pPr algn="ct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TextBox 83">
              <a:extLst>
                <a:ext uri="{FF2B5EF4-FFF2-40B4-BE49-F238E27FC236}">
                  <a16:creationId xmlns:a16="http://schemas.microsoft.com/office/drawing/2014/main" id="{780EFD5C-87E0-47C8-90ED-773C56424721}"/>
                </a:ext>
              </a:extLst>
            </p:cNvPr>
            <p:cNvSpPr txBox="1"/>
            <p:nvPr/>
          </p:nvSpPr>
          <p:spPr bwMode="gray">
            <a:xfrm>
              <a:off x="1791078" y="3713896"/>
              <a:ext cx="373820" cy="261610"/>
            </a:xfrm>
            <a:prstGeom prst="rect">
              <a:avLst/>
            </a:prstGeom>
            <a:noFill/>
            <a:ln>
              <a:noFill/>
            </a:ln>
          </p:spPr>
          <p:txBody>
            <a:bodyPr wrap="none" rtlCol="0">
              <a:spAutoFit/>
            </a:bodyPr>
            <a:lstStyle/>
            <a:p>
              <a:pPr algn="ct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TextBox 84">
              <a:extLst>
                <a:ext uri="{FF2B5EF4-FFF2-40B4-BE49-F238E27FC236}">
                  <a16:creationId xmlns:a16="http://schemas.microsoft.com/office/drawing/2014/main" id="{7DC672DF-65CD-4450-9E8C-EA54EDDC2E60}"/>
                </a:ext>
              </a:extLst>
            </p:cNvPr>
            <p:cNvSpPr txBox="1"/>
            <p:nvPr/>
          </p:nvSpPr>
          <p:spPr bwMode="gray">
            <a:xfrm>
              <a:off x="1791078" y="4429356"/>
              <a:ext cx="373820" cy="261610"/>
            </a:xfrm>
            <a:prstGeom prst="rect">
              <a:avLst/>
            </a:prstGeom>
            <a:noFill/>
            <a:ln>
              <a:noFill/>
            </a:ln>
          </p:spPr>
          <p:txBody>
            <a:bodyPr wrap="none" rtlCol="0">
              <a:spAutoFit/>
            </a:bodyPr>
            <a:lstStyle/>
            <a:p>
              <a:pPr algn="ctr" fontAlgn="ctr"/>
              <a:r>
                <a:rPr lang="en-US" sz="1050" dirty="0">
                  <a:latin typeface="Huawei Sans" panose="020C0503030203020204" pitchFamily="34" charset="0"/>
                </a:rPr>
                <a:t>No</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TextBox 85">
              <a:extLst>
                <a:ext uri="{FF2B5EF4-FFF2-40B4-BE49-F238E27FC236}">
                  <a16:creationId xmlns:a16="http://schemas.microsoft.com/office/drawing/2014/main" id="{19014C9A-BA9A-48F6-8A33-1D8F780ABDC9}"/>
                </a:ext>
              </a:extLst>
            </p:cNvPr>
            <p:cNvSpPr txBox="1"/>
            <p:nvPr/>
          </p:nvSpPr>
          <p:spPr bwMode="gray">
            <a:xfrm>
              <a:off x="1783864" y="5145795"/>
              <a:ext cx="388248" cy="253916"/>
            </a:xfrm>
            <a:prstGeom prst="rect">
              <a:avLst/>
            </a:prstGeom>
            <a:noFill/>
            <a:ln>
              <a:noFill/>
            </a:ln>
          </p:spPr>
          <p:txBody>
            <a:bodyPr wrap="none" rtlCol="0">
              <a:spAutoFit/>
            </a:bodyPr>
            <a:lstStyle/>
            <a:p>
              <a:pPr algn="ctr" fontAlgn="ctr"/>
              <a:r>
                <a:rPr lang="en-US" sz="1050" dirty="0">
                  <a:latin typeface="Huawei Sans" panose="020C0503030203020204" pitchFamily="34" charset="0"/>
                </a:rPr>
                <a:t>Yes</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870768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7B37-59D9-4F40-AC18-F563869571CC}"/>
              </a:ext>
            </a:extLst>
          </p:cNvPr>
          <p:cNvSpPr>
            <a:spLocks noGrp="1"/>
          </p:cNvSpPr>
          <p:nvPr>
            <p:ph type="title"/>
          </p:nvPr>
        </p:nvSpPr>
        <p:spPr bwMode="gray"/>
        <p:txBody>
          <a:bodyPr/>
          <a:lstStyle/>
          <a:p>
            <a:pPr fontAlgn="ctr"/>
            <a:r>
              <a:rPr lang="en-US" dirty="0">
                <a:latin typeface="Huawei Sans" panose="020C0503030203020204" pitchFamily="34" charset="0"/>
              </a:rPr>
              <a:t>Using </a:t>
            </a:r>
            <a:r>
              <a:rPr lang="en-US" dirty="0" err="1">
                <a:latin typeface="Huawei Sans" panose="020C0503030203020204" pitchFamily="34" charset="0"/>
              </a:rPr>
              <a:t>iMaster</a:t>
            </a:r>
            <a:r>
              <a:rPr lang="en-US" dirty="0">
                <a:latin typeface="Huawei Sans" panose="020C0503030203020204" pitchFamily="34" charset="0"/>
              </a:rPr>
              <a:t> NCE to Implement SPR</a:t>
            </a:r>
          </a:p>
        </p:txBody>
      </p:sp>
      <p:sp>
        <p:nvSpPr>
          <p:cNvPr id="3" name="Text Placeholder 2">
            <a:extLst>
              <a:ext uri="{FF2B5EF4-FFF2-40B4-BE49-F238E27FC236}">
                <a16:creationId xmlns:a16="http://schemas.microsoft.com/office/drawing/2014/main" id="{EA359CB5-B775-43F1-869D-AB7F5C2F817B}"/>
              </a:ext>
            </a:extLst>
          </p:cNvPr>
          <p:cNvSpPr>
            <a:spLocks noGrp="1"/>
          </p:cNvSpPr>
          <p:nvPr>
            <p:ph type="body" sz="quarter" idx="10"/>
          </p:nvPr>
        </p:nvSpPr>
        <p:spPr bwMode="gray"/>
        <p:txBody>
          <a:bodyPr/>
          <a:lstStyle/>
          <a:p>
            <a:pPr algn="l"/>
            <a:r>
              <a:rPr lang="en-US" sz="1400" dirty="0">
                <a:latin typeface="Huawei Sans" panose="020C0503030203020204" pitchFamily="34" charset="0"/>
              </a:rPr>
              <a:t>During SPR deployment through </a:t>
            </a:r>
            <a:r>
              <a:rPr lang="en-US" sz="1400" dirty="0" err="1">
                <a:latin typeface="Huawei Sans" panose="020C0503030203020204" pitchFamily="34" charset="0"/>
              </a:rPr>
              <a:t>iMaster</a:t>
            </a:r>
            <a:r>
              <a:rPr lang="en-US" sz="1400" dirty="0">
                <a:latin typeface="Huawei Sans" panose="020C0503030203020204" pitchFamily="34" charset="0"/>
              </a:rPr>
              <a:t> NCE, to improve the site specifications on the entire network, separation between sites and application policies and traffic-triggered link selection are used together.</a:t>
            </a:r>
            <a:endParaRPr lang="en-US" altLang="zh-CN" sz="1400" dirty="0">
              <a:latin typeface="Huawei Sans" panose="020C0503030203020204" pitchFamily="34" charset="0"/>
            </a:endParaRPr>
          </a:p>
          <a:p>
            <a:pPr algn="l"/>
            <a:r>
              <a:rPr lang="en-US" sz="1400" dirty="0" err="1">
                <a:latin typeface="Huawei Sans" panose="020C0503030203020204" pitchFamily="34" charset="0"/>
              </a:rPr>
              <a:t>iMaster</a:t>
            </a:r>
            <a:r>
              <a:rPr lang="en-US" sz="1400" dirty="0">
                <a:latin typeface="Huawei Sans" panose="020C0503030203020204" pitchFamily="34" charset="0"/>
              </a:rPr>
              <a:t> NCE maintains site adjacency information and application policies, and SPR is configured on routers. Traffic-triggered link selection allows for on-demand generation of SPR configurations. This prevents a large number of configurations from being created on the device and reduces the impact of link selection (based on IP FPM) on the CPU, significantly reducing the burden on the device.</a:t>
            </a:r>
            <a:endParaRPr lang="en-US" altLang="zh-CN" sz="1400" dirty="0">
              <a:latin typeface="Huawei Sans" panose="020C0503030203020204" pitchFamily="34" charset="0"/>
            </a:endParaRPr>
          </a:p>
          <a:p>
            <a:pPr algn="l"/>
            <a:r>
              <a:rPr lang="en-US" sz="1400" dirty="0" err="1">
                <a:latin typeface="Huawei Sans" panose="020C0503030203020204" pitchFamily="34" charset="0"/>
              </a:rPr>
              <a:t>iMaster</a:t>
            </a:r>
            <a:r>
              <a:rPr lang="en-US" sz="1400" dirty="0">
                <a:latin typeface="Huawei Sans" panose="020C0503030203020204" pitchFamily="34" charset="0"/>
              </a:rPr>
              <a:t> NCE can use SAC to classify service traffic based on applications.</a:t>
            </a:r>
            <a:endParaRPr lang="en-US" altLang="zh-CN" sz="1400" dirty="0">
              <a:latin typeface="Huawei Sans" panose="020C0503030203020204" pitchFamily="34" charset="0"/>
            </a:endParaRPr>
          </a:p>
        </p:txBody>
      </p:sp>
      <p:grpSp>
        <p:nvGrpSpPr>
          <p:cNvPr id="40" name="Group 39">
            <a:extLst>
              <a:ext uri="{FF2B5EF4-FFF2-40B4-BE49-F238E27FC236}">
                <a16:creationId xmlns:a16="http://schemas.microsoft.com/office/drawing/2014/main" id="{B57D4070-E5F8-4244-A48C-692BAB46B2DD}"/>
              </a:ext>
            </a:extLst>
          </p:cNvPr>
          <p:cNvGrpSpPr/>
          <p:nvPr/>
        </p:nvGrpSpPr>
        <p:grpSpPr bwMode="gray">
          <a:xfrm>
            <a:off x="911424" y="3655908"/>
            <a:ext cx="10416214" cy="2379599"/>
            <a:chOff x="911424" y="3716338"/>
            <a:chExt cx="10416214" cy="2379599"/>
          </a:xfrm>
        </p:grpSpPr>
        <p:sp>
          <p:nvSpPr>
            <p:cNvPr id="4" name="Rectangle 3">
              <a:extLst>
                <a:ext uri="{FF2B5EF4-FFF2-40B4-BE49-F238E27FC236}">
                  <a16:creationId xmlns:a16="http://schemas.microsoft.com/office/drawing/2014/main" id="{8DBFA7AC-1231-4CD7-92F8-7890E5460281}"/>
                </a:ext>
              </a:extLst>
            </p:cNvPr>
            <p:cNvSpPr/>
            <p:nvPr/>
          </p:nvSpPr>
          <p:spPr bwMode="gray">
            <a:xfrm>
              <a:off x="3879972" y="3969060"/>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Site adjacency list</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5" name="Rectangle 4">
              <a:extLst>
                <a:ext uri="{FF2B5EF4-FFF2-40B4-BE49-F238E27FC236}">
                  <a16:creationId xmlns:a16="http://schemas.microsoft.com/office/drawing/2014/main" id="{1F883F1A-EBA7-48BE-99B2-28249F14192E}"/>
                </a:ext>
              </a:extLst>
            </p:cNvPr>
            <p:cNvSpPr/>
            <p:nvPr/>
          </p:nvSpPr>
          <p:spPr bwMode="gray">
            <a:xfrm>
              <a:off x="3879972" y="5476618"/>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Application policy table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6" name="Rectangle 5">
              <a:extLst>
                <a:ext uri="{FF2B5EF4-FFF2-40B4-BE49-F238E27FC236}">
                  <a16:creationId xmlns:a16="http://schemas.microsoft.com/office/drawing/2014/main" id="{61BD2975-1C22-466B-A8C2-8C3216325992}"/>
                </a:ext>
              </a:extLst>
            </p:cNvPr>
            <p:cNvSpPr/>
            <p:nvPr/>
          </p:nvSpPr>
          <p:spPr bwMode="gray">
            <a:xfrm>
              <a:off x="5843972" y="4720534"/>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Site policy table</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7" name="Rectangle 6">
              <a:extLst>
                <a:ext uri="{FF2B5EF4-FFF2-40B4-BE49-F238E27FC236}">
                  <a16:creationId xmlns:a16="http://schemas.microsoft.com/office/drawing/2014/main" id="{538E8616-7781-4B06-9ACA-86D57076432F}"/>
                </a:ext>
              </a:extLst>
            </p:cNvPr>
            <p:cNvSpPr/>
            <p:nvPr/>
          </p:nvSpPr>
          <p:spPr bwMode="gray">
            <a:xfrm>
              <a:off x="7752184" y="4720534"/>
              <a:ext cx="152735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Triggering IP FPM link selection</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8" name="Rectangle 7">
              <a:extLst>
                <a:ext uri="{FF2B5EF4-FFF2-40B4-BE49-F238E27FC236}">
                  <a16:creationId xmlns:a16="http://schemas.microsoft.com/office/drawing/2014/main" id="{303CA3CC-9733-48BD-BFDF-2BCE55E446E3}"/>
                </a:ext>
              </a:extLst>
            </p:cNvPr>
            <p:cNvSpPr/>
            <p:nvPr/>
          </p:nvSpPr>
          <p:spPr bwMode="gray">
            <a:xfrm>
              <a:off x="9696400" y="4720533"/>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IP FPM link selection</a:t>
              </a:r>
              <a:endParaRPr lang="en-US" sz="1200" dirty="0">
                <a:solidFill>
                  <a:schemeClr val="tx1"/>
                </a:solidFill>
                <a:latin typeface="Huawei Sans" panose="020C0503030203020204" pitchFamily="34" charset="0"/>
                <a:ea typeface="方正兰亭黑简体" panose="02000000000000000000" pitchFamily="2" charset="-122"/>
              </a:endParaRPr>
            </a:p>
          </p:txBody>
        </p:sp>
        <p:cxnSp>
          <p:nvCxnSpPr>
            <p:cNvPr id="10" name="Straight Arrow Connector 9">
              <a:extLst>
                <a:ext uri="{FF2B5EF4-FFF2-40B4-BE49-F238E27FC236}">
                  <a16:creationId xmlns:a16="http://schemas.microsoft.com/office/drawing/2014/main" id="{9F7A863D-9D34-4B30-A4A9-E7392A104A6C}"/>
                </a:ext>
              </a:extLst>
            </p:cNvPr>
            <p:cNvCxnSpPr>
              <a:cxnSpLocks/>
              <a:stCxn id="4" idx="2"/>
            </p:cNvCxnSpPr>
            <p:nvPr/>
          </p:nvCxnSpPr>
          <p:spPr bwMode="gray">
            <a:xfrm>
              <a:off x="4609944" y="4321477"/>
              <a:ext cx="1234028" cy="475675"/>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F38077-1688-4A5E-A7EA-61DBE423F508}"/>
                </a:ext>
              </a:extLst>
            </p:cNvPr>
            <p:cNvCxnSpPr>
              <a:cxnSpLocks/>
              <a:stCxn id="5" idx="0"/>
            </p:cNvCxnSpPr>
            <p:nvPr/>
          </p:nvCxnSpPr>
          <p:spPr bwMode="gray">
            <a:xfrm flipV="1">
              <a:off x="4609944" y="5006533"/>
              <a:ext cx="1234028" cy="470085"/>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77027E0-7045-45C0-9DEA-7737CF4E91A2}"/>
                </a:ext>
              </a:extLst>
            </p:cNvPr>
            <p:cNvCxnSpPr>
              <a:cxnSpLocks/>
              <a:stCxn id="6" idx="3"/>
              <a:endCxn id="7" idx="1"/>
            </p:cNvCxnSpPr>
            <p:nvPr/>
          </p:nvCxnSpPr>
          <p:spPr bwMode="gray">
            <a:xfrm>
              <a:off x="7303916" y="4896743"/>
              <a:ext cx="448268" cy="0"/>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649632-5CF2-46C0-B7E8-E0B99D6625B6}"/>
                </a:ext>
              </a:extLst>
            </p:cNvPr>
            <p:cNvCxnSpPr>
              <a:cxnSpLocks/>
              <a:stCxn id="7" idx="3"/>
              <a:endCxn id="8" idx="1"/>
            </p:cNvCxnSpPr>
            <p:nvPr/>
          </p:nvCxnSpPr>
          <p:spPr bwMode="gray">
            <a:xfrm flipV="1">
              <a:off x="9279538" y="4896742"/>
              <a:ext cx="416862" cy="1"/>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9FBA14-9CAF-4199-A3DD-4B5FE45035DE}"/>
                </a:ext>
              </a:extLst>
            </p:cNvPr>
            <p:cNvSpPr txBox="1"/>
            <p:nvPr/>
          </p:nvSpPr>
          <p:spPr bwMode="gray">
            <a:xfrm>
              <a:off x="3991469" y="4742852"/>
              <a:ext cx="1794081" cy="276999"/>
            </a:xfrm>
            <a:prstGeom prst="rect">
              <a:avLst/>
            </a:prstGeom>
            <a:noFill/>
            <a:ln>
              <a:noFill/>
            </a:ln>
          </p:spPr>
          <p:txBody>
            <a:bodyPr wrap="none" rtlCol="0">
              <a:spAutoFit/>
            </a:bodyPr>
            <a:lstStyle/>
            <a:p>
              <a:pPr fontAlgn="ctr"/>
              <a:r>
                <a:rPr lang="en-US" sz="1200" dirty="0">
                  <a:latin typeface="Huawei Sans" panose="020C0503030203020204" pitchFamily="34" charset="0"/>
                </a:rPr>
                <a:t>Generated dynamically</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Rectangle 27">
              <a:extLst>
                <a:ext uri="{FF2B5EF4-FFF2-40B4-BE49-F238E27FC236}">
                  <a16:creationId xmlns:a16="http://schemas.microsoft.com/office/drawing/2014/main" id="{EF67468F-8902-4051-86D3-4C8CA7A08826}"/>
                </a:ext>
              </a:extLst>
            </p:cNvPr>
            <p:cNvSpPr/>
            <p:nvPr/>
          </p:nvSpPr>
          <p:spPr bwMode="gray">
            <a:xfrm>
              <a:off x="1246151" y="3967522"/>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Site adjacency list</a:t>
              </a:r>
              <a:endParaRPr lang="en-US" sz="1200" dirty="0">
                <a:solidFill>
                  <a:schemeClr val="tx1"/>
                </a:solidFill>
                <a:latin typeface="Huawei Sans" panose="020C0503030203020204" pitchFamily="34" charset="0"/>
                <a:ea typeface="方正兰亭黑简体" panose="02000000000000000000" pitchFamily="2" charset="-122"/>
              </a:endParaRPr>
            </a:p>
          </p:txBody>
        </p:sp>
        <p:sp>
          <p:nvSpPr>
            <p:cNvPr id="29" name="Rectangle 28">
              <a:extLst>
                <a:ext uri="{FF2B5EF4-FFF2-40B4-BE49-F238E27FC236}">
                  <a16:creationId xmlns:a16="http://schemas.microsoft.com/office/drawing/2014/main" id="{266B0D14-3D0E-4737-966A-323BC6DBA4A8}"/>
                </a:ext>
              </a:extLst>
            </p:cNvPr>
            <p:cNvSpPr/>
            <p:nvPr/>
          </p:nvSpPr>
          <p:spPr bwMode="gray">
            <a:xfrm>
              <a:off x="1246151" y="5475080"/>
              <a:ext cx="1459944"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Application policy table</a:t>
              </a:r>
              <a:endParaRPr lang="en-US" sz="1200" dirty="0">
                <a:solidFill>
                  <a:schemeClr val="tx1"/>
                </a:solidFill>
                <a:latin typeface="Huawei Sans" panose="020C0503030203020204" pitchFamily="34" charset="0"/>
                <a:ea typeface="方正兰亭黑简体" panose="02000000000000000000" pitchFamily="2" charset="-122"/>
              </a:endParaRPr>
            </a:p>
          </p:txBody>
        </p:sp>
        <p:cxnSp>
          <p:nvCxnSpPr>
            <p:cNvPr id="30" name="Straight Arrow Connector 29">
              <a:extLst>
                <a:ext uri="{FF2B5EF4-FFF2-40B4-BE49-F238E27FC236}">
                  <a16:creationId xmlns:a16="http://schemas.microsoft.com/office/drawing/2014/main" id="{4BCCB70F-CFE4-49E0-86D9-A6D1687B1A01}"/>
                </a:ext>
              </a:extLst>
            </p:cNvPr>
            <p:cNvCxnSpPr>
              <a:cxnSpLocks/>
              <a:stCxn id="28" idx="3"/>
              <a:endCxn id="4" idx="1"/>
            </p:cNvCxnSpPr>
            <p:nvPr/>
          </p:nvCxnSpPr>
          <p:spPr bwMode="gray">
            <a:xfrm>
              <a:off x="2706095" y="4143731"/>
              <a:ext cx="1173877" cy="1538"/>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810B82-8F83-4FA8-8FC2-DBBB9F071CDF}"/>
                </a:ext>
              </a:extLst>
            </p:cNvPr>
            <p:cNvCxnSpPr>
              <a:cxnSpLocks/>
              <a:stCxn id="29" idx="3"/>
              <a:endCxn id="5" idx="1"/>
            </p:cNvCxnSpPr>
            <p:nvPr/>
          </p:nvCxnSpPr>
          <p:spPr bwMode="gray">
            <a:xfrm>
              <a:off x="2706095" y="5651289"/>
              <a:ext cx="1173877" cy="1538"/>
            </a:xfrm>
            <a:prstGeom prst="straightConnector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ABB4152-A888-4E1F-9CC7-E1F6407FBE16}"/>
                </a:ext>
              </a:extLst>
            </p:cNvPr>
            <p:cNvSpPr/>
            <p:nvPr/>
          </p:nvSpPr>
          <p:spPr bwMode="gray">
            <a:xfrm>
              <a:off x="911424" y="3716338"/>
              <a:ext cx="2088232" cy="2379438"/>
            </a:xfrm>
            <a:prstGeom prst="rect">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b="1" dirty="0" err="1">
                  <a:solidFill>
                    <a:schemeClr val="tx1"/>
                  </a:solidFill>
                  <a:latin typeface="Huawei Sans" panose="020C0503030203020204" pitchFamily="34" charset="0"/>
                </a:rPr>
                <a:t>iMaster</a:t>
              </a:r>
              <a:r>
                <a:rPr lang="en-US" sz="1200" b="1" dirty="0">
                  <a:solidFill>
                    <a:schemeClr val="tx1"/>
                  </a:solidFill>
                  <a:latin typeface="Huawei Sans" panose="020C0503030203020204" pitchFamily="34" charset="0"/>
                </a:rPr>
                <a:t> NCE</a:t>
              </a:r>
            </a:p>
          </p:txBody>
        </p:sp>
        <p:sp>
          <p:nvSpPr>
            <p:cNvPr id="37" name="Rectangle 36">
              <a:extLst>
                <a:ext uri="{FF2B5EF4-FFF2-40B4-BE49-F238E27FC236}">
                  <a16:creationId xmlns:a16="http://schemas.microsoft.com/office/drawing/2014/main" id="{309FED61-DBC8-4C54-AC93-E0C1ED6E0CFE}"/>
                </a:ext>
              </a:extLst>
            </p:cNvPr>
            <p:cNvSpPr/>
            <p:nvPr/>
          </p:nvSpPr>
          <p:spPr bwMode="gray">
            <a:xfrm>
              <a:off x="3665729" y="3716499"/>
              <a:ext cx="7661909" cy="2379438"/>
            </a:xfrm>
            <a:prstGeom prst="rect">
              <a:avLst/>
            </a:prstGeom>
            <a:noFill/>
            <a:ln w="19050">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200" b="1" dirty="0">
                  <a:solidFill>
                    <a:schemeClr val="tx1"/>
                  </a:solidFill>
                  <a:latin typeface="Huawei Sans" panose="020C0503030203020204" pitchFamily="34" charset="0"/>
                </a:rPr>
                <a:t>Network device</a:t>
              </a:r>
            </a:p>
          </p:txBody>
        </p:sp>
      </p:grpSp>
    </p:spTree>
    <p:extLst>
      <p:ext uri="{BB962C8B-B14F-4D97-AF65-F5344CB8AC3E}">
        <p14:creationId xmlns:p14="http://schemas.microsoft.com/office/powerpoint/2010/main" val="1552144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252F-184C-4D5C-BF9B-378F8FED167F}"/>
              </a:ext>
            </a:extLst>
          </p:cNvPr>
          <p:cNvSpPr>
            <a:spLocks noGrp="1"/>
          </p:cNvSpPr>
          <p:nvPr>
            <p:ph type="title"/>
          </p:nvPr>
        </p:nvSpPr>
        <p:spPr bwMode="gray"/>
        <p:txBody>
          <a:bodyPr/>
          <a:lstStyle/>
          <a:p>
            <a:pPr fontAlgn="ctr"/>
            <a:r>
              <a:rPr lang="en-US" dirty="0">
                <a:latin typeface="Huawei Sans" panose="020C0503030203020204" pitchFamily="34" charset="0"/>
              </a:rPr>
              <a:t>Setting SPR Routing Parameters</a:t>
            </a:r>
          </a:p>
        </p:txBody>
      </p:sp>
      <p:sp>
        <p:nvSpPr>
          <p:cNvPr id="19" name="Text Placeholder 2">
            <a:extLst>
              <a:ext uri="{FF2B5EF4-FFF2-40B4-BE49-F238E27FC236}">
                <a16:creationId xmlns:a16="http://schemas.microsoft.com/office/drawing/2014/main" id="{47A34C34-2E36-4309-980D-9B57F2115977}"/>
              </a:ext>
            </a:extLst>
          </p:cNvPr>
          <p:cNvSpPr>
            <a:spLocks noGrp="1"/>
          </p:cNvSpPr>
          <p:nvPr>
            <p:ph type="body" sz="quarter" idx="10"/>
          </p:nvPr>
        </p:nvSpPr>
        <p:spPr bwMode="gray">
          <a:xfrm>
            <a:off x="6007300" y="1052514"/>
            <a:ext cx="5761038" cy="4875042"/>
          </a:xfrm>
        </p:spPr>
        <p:txBody>
          <a:bodyPr/>
          <a:lstStyle/>
          <a:p>
            <a:r>
              <a:rPr lang="en-US" sz="1600" dirty="0">
                <a:latin typeface="Huawei Sans" panose="020C0503030203020204" pitchFamily="34" charset="0"/>
              </a:rPr>
              <a:t>Set SPR routing parameters.</a:t>
            </a:r>
            <a:endParaRPr lang="en-US" altLang="zh-CN" sz="1600" dirty="0">
              <a:latin typeface="Huawei Sans" panose="020C0503030203020204" pitchFamily="34" charset="0"/>
            </a:endParaRPr>
          </a:p>
          <a:p>
            <a:pPr marL="0" indent="0">
              <a:buNone/>
            </a:pPr>
            <a:endParaRPr lang="en-US" sz="1600" dirty="0">
              <a:latin typeface="Huawei Sans" panose="020C0503030203020204" pitchFamily="34" charset="0"/>
            </a:endParaRPr>
          </a:p>
        </p:txBody>
      </p:sp>
      <p:grpSp>
        <p:nvGrpSpPr>
          <p:cNvPr id="33" name="Group 32">
            <a:extLst>
              <a:ext uri="{FF2B5EF4-FFF2-40B4-BE49-F238E27FC236}">
                <a16:creationId xmlns:a16="http://schemas.microsoft.com/office/drawing/2014/main" id="{8B5204CA-62B7-46F1-A9BB-56E19EE643A2}"/>
              </a:ext>
            </a:extLst>
          </p:cNvPr>
          <p:cNvGrpSpPr/>
          <p:nvPr/>
        </p:nvGrpSpPr>
        <p:grpSpPr bwMode="gray">
          <a:xfrm>
            <a:off x="1084346" y="1280030"/>
            <a:ext cx="4138733" cy="1124155"/>
            <a:chOff x="1084346" y="1280030"/>
            <a:chExt cx="4138733" cy="1124155"/>
          </a:xfrm>
        </p:grpSpPr>
        <p:sp>
          <p:nvSpPr>
            <p:cNvPr id="5" name="Freeform 159">
              <a:extLst>
                <a:ext uri="{FF2B5EF4-FFF2-40B4-BE49-F238E27FC236}">
                  <a16:creationId xmlns:a16="http://schemas.microsoft.com/office/drawing/2014/main" id="{AB0C11E4-546B-4453-8F3C-8AF091ABF419}"/>
                </a:ext>
              </a:extLst>
            </p:cNvPr>
            <p:cNvSpPr/>
            <p:nvPr/>
          </p:nvSpPr>
          <p:spPr bwMode="gray">
            <a:xfrm flipH="1">
              <a:off x="3791744" y="128003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6" name="Straight Connector 5">
              <a:extLst>
                <a:ext uri="{FF2B5EF4-FFF2-40B4-BE49-F238E27FC236}">
                  <a16:creationId xmlns:a16="http://schemas.microsoft.com/office/drawing/2014/main" id="{69BE366F-C51E-4304-AE1B-0EE27D47CE25}"/>
                </a:ext>
              </a:extLst>
            </p:cNvPr>
            <p:cNvCxnSpPr>
              <a:cxnSpLocks/>
              <a:stCxn id="13" idx="0"/>
              <a:endCxn id="5" idx="21"/>
            </p:cNvCxnSpPr>
            <p:nvPr/>
          </p:nvCxnSpPr>
          <p:spPr bwMode="gray">
            <a:xfrm flipV="1">
              <a:off x="2434215" y="1613340"/>
              <a:ext cx="1357529" cy="420200"/>
            </a:xfrm>
            <a:prstGeom prst="line">
              <a:avLst/>
            </a:prstGeom>
            <a:solidFill>
              <a:srgbClr val="BEE9EE"/>
            </a:solidFill>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8" name="Freeform 159">
              <a:extLst>
                <a:ext uri="{FF2B5EF4-FFF2-40B4-BE49-F238E27FC236}">
                  <a16:creationId xmlns:a16="http://schemas.microsoft.com/office/drawing/2014/main" id="{DB7E062E-0EEA-4093-BC16-F8C849050C4D}"/>
                </a:ext>
              </a:extLst>
            </p:cNvPr>
            <p:cNvSpPr/>
            <p:nvPr/>
          </p:nvSpPr>
          <p:spPr bwMode="gray">
            <a:xfrm flipH="1">
              <a:off x="4313597" y="188372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9" name="Straight Connector 8">
              <a:extLst>
                <a:ext uri="{FF2B5EF4-FFF2-40B4-BE49-F238E27FC236}">
                  <a16:creationId xmlns:a16="http://schemas.microsoft.com/office/drawing/2014/main" id="{352C6A5F-3456-47CA-B974-B1E589CAA137}"/>
                </a:ext>
              </a:extLst>
            </p:cNvPr>
            <p:cNvCxnSpPr>
              <a:cxnSpLocks/>
              <a:stCxn id="13" idx="3"/>
              <a:endCxn id="8" idx="21"/>
            </p:cNvCxnSpPr>
            <p:nvPr/>
          </p:nvCxnSpPr>
          <p:spPr bwMode="gray">
            <a:xfrm>
              <a:off x="2654239" y="2213560"/>
              <a:ext cx="1659358" cy="347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8197F4-980D-4F08-A261-952D9E899B1A}"/>
                </a:ext>
              </a:extLst>
            </p:cNvPr>
            <p:cNvSpPr txBox="1"/>
            <p:nvPr/>
          </p:nvSpPr>
          <p:spPr bwMode="gray">
            <a:xfrm>
              <a:off x="1084781" y="1672866"/>
              <a:ext cx="900000" cy="261610"/>
            </a:xfrm>
            <a:prstGeom prst="rect">
              <a:avLst/>
            </a:prstGeom>
            <a:solidFill>
              <a:srgbClr val="00B0F0"/>
            </a:solidFill>
          </p:spPr>
          <p:txBody>
            <a:bodyPr wrap="none" rtlCol="0" anchor="ctr">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2" name="TextBox 11">
              <a:extLst>
                <a:ext uri="{FF2B5EF4-FFF2-40B4-BE49-F238E27FC236}">
                  <a16:creationId xmlns:a16="http://schemas.microsoft.com/office/drawing/2014/main" id="{317EB78E-A9AB-443F-BFD0-105A0D2F48E7}"/>
                </a:ext>
              </a:extLst>
            </p:cNvPr>
            <p:cNvSpPr txBox="1"/>
            <p:nvPr/>
          </p:nvSpPr>
          <p:spPr bwMode="gray">
            <a:xfrm rot="21588543">
              <a:off x="1084781" y="1349763"/>
              <a:ext cx="900000" cy="261610"/>
            </a:xfrm>
            <a:prstGeom prst="rect">
              <a:avLst/>
            </a:prstGeom>
            <a:solidFill>
              <a:srgbClr val="8BC9A0"/>
            </a:solidFill>
          </p:spPr>
          <p:txBody>
            <a:bodyPr wrap="none" rtlCol="0" anchor="ctr">
              <a:noAutofit/>
            </a:bodyPr>
            <a:lstStyle/>
            <a:p>
              <a:pPr algn="ctr" fontAlgn="ctr"/>
              <a:r>
                <a:rPr lang="en-US" sz="1100" dirty="0">
                  <a:solidFill>
                    <a:schemeClr val="bg1"/>
                  </a:solidFill>
                  <a:latin typeface="Huawei Sans" panose="020C0503030203020204" pitchFamily="34" charset="0"/>
                </a:rPr>
                <a:t>IP FPM</a:t>
              </a:r>
              <a:endParaRPr lang="en-US" sz="1100" dirty="0">
                <a:solidFill>
                  <a:schemeClr val="bg1"/>
                </a:solidFill>
                <a:latin typeface="Huawei Sans" panose="020C0503030203020204" pitchFamily="34" charset="0"/>
                <a:ea typeface="方正兰亭黑简体" panose="02000000000000000000" pitchFamily="2" charset="-122"/>
              </a:endParaRPr>
            </a:p>
          </p:txBody>
        </p:sp>
        <p:pic>
          <p:nvPicPr>
            <p:cNvPr id="13" name="Picture 12" descr="E:\2016.01\1.12 扁平化图标\蓝色\AR-蓝色最新-40.png">
              <a:extLst>
                <a:ext uri="{FF2B5EF4-FFF2-40B4-BE49-F238E27FC236}">
                  <a16:creationId xmlns:a16="http://schemas.microsoft.com/office/drawing/2014/main" id="{92F83F8D-FCB7-4518-9035-562B103C4BC3}"/>
                </a:ext>
              </a:extLst>
            </p:cNvPr>
            <p:cNvPicPr>
              <a:picLocks noChangeAspect="1" noChangeArrowheads="1"/>
            </p:cNvPicPr>
            <p:nvPr/>
          </p:nvPicPr>
          <p:blipFill>
            <a:blip r:embed="rId3" cstate="print"/>
            <a:srcRect/>
            <a:stretch>
              <a:fillRect/>
            </a:stretch>
          </p:blipFill>
          <p:spPr bwMode="gray">
            <a:xfrm>
              <a:off x="2214190" y="2033540"/>
              <a:ext cx="440049" cy="360040"/>
            </a:xfrm>
            <a:prstGeom prst="rect">
              <a:avLst/>
            </a:prstGeom>
            <a:noFill/>
          </p:spPr>
        </p:pic>
        <p:sp>
          <p:nvSpPr>
            <p:cNvPr id="18" name="Rectangle 17">
              <a:extLst>
                <a:ext uri="{FF2B5EF4-FFF2-40B4-BE49-F238E27FC236}">
                  <a16:creationId xmlns:a16="http://schemas.microsoft.com/office/drawing/2014/main" id="{57204B96-2FE2-4301-8FD6-79F70A29C6C0}"/>
                </a:ext>
              </a:extLst>
            </p:cNvPr>
            <p:cNvSpPr/>
            <p:nvPr/>
          </p:nvSpPr>
          <p:spPr bwMode="gray">
            <a:xfrm>
              <a:off x="1084346" y="2051768"/>
              <a:ext cx="1074669"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SPR module</a:t>
              </a:r>
              <a:endParaRPr lang="en-US" sz="1100" dirty="0">
                <a:solidFill>
                  <a:schemeClr val="tx1"/>
                </a:solidFill>
                <a:latin typeface="Huawei Sans" panose="020C0503030203020204" pitchFamily="34" charset="0"/>
                <a:ea typeface="方正兰亭黑简体" panose="02000000000000000000" pitchFamily="2" charset="-122"/>
              </a:endParaRPr>
            </a:p>
          </p:txBody>
        </p:sp>
      </p:grpSp>
      <p:sp>
        <p:nvSpPr>
          <p:cNvPr id="34" name="Text Placeholder 2">
            <a:extLst>
              <a:ext uri="{FF2B5EF4-FFF2-40B4-BE49-F238E27FC236}">
                <a16:creationId xmlns:a16="http://schemas.microsoft.com/office/drawing/2014/main" id="{7B11148F-F769-4348-9F28-5756C4963F2E}"/>
              </a:ext>
            </a:extLst>
          </p:cNvPr>
          <p:cNvSpPr txBox="1">
            <a:spLocks/>
          </p:cNvSpPr>
          <p:nvPr/>
        </p:nvSpPr>
        <p:spPr bwMode="gray">
          <a:xfrm>
            <a:off x="446088" y="2800096"/>
            <a:ext cx="5648500" cy="329341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To configure SPR, set SPR routing parameters and associate SPR with services.</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an NQA or IP FPM test instance.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Bind the test instance to an interface group.</a:t>
            </a:r>
            <a:endParaRPr lang="en-US" altLang="zh-CN" sz="1400" dirty="0">
              <a:latin typeface="Huawei Sans" panose="020C0503030203020204" pitchFamily="34" charset="0"/>
            </a:endParaRPr>
          </a:p>
          <a:p>
            <a:pPr lvl="1" fontAlgn="ctr">
              <a:spcAft>
                <a:spcPts val="0"/>
              </a:spcAft>
            </a:pPr>
            <a:endParaRPr lang="en-US" altLang="zh-CN" sz="1400" dirty="0">
              <a:latin typeface="Huawei Sans" panose="020C0503030203020204" pitchFamily="34" charset="0"/>
            </a:endParaRPr>
          </a:p>
          <a:p>
            <a:pPr lvl="1" fontAlgn="ctr">
              <a:spcAft>
                <a:spcPts val="0"/>
              </a:spcAft>
            </a:pPr>
            <a:endParaRPr lang="en-US" sz="1400" dirty="0">
              <a:latin typeface="Huawei Sans" panose="020C0503030203020204" pitchFamily="34" charset="0"/>
            </a:endParaRPr>
          </a:p>
        </p:txBody>
      </p:sp>
      <p:sp>
        <p:nvSpPr>
          <p:cNvPr id="35" name="Oval 41">
            <a:extLst>
              <a:ext uri="{FF2B5EF4-FFF2-40B4-BE49-F238E27FC236}">
                <a16:creationId xmlns:a16="http://schemas.microsoft.com/office/drawing/2014/main" id="{53CEF1F2-5E21-44C0-B717-A16AEAC5D8DF}"/>
              </a:ext>
            </a:extLst>
          </p:cNvPr>
          <p:cNvSpPr>
            <a:spLocks noChangeAspect="1"/>
          </p:cNvSpPr>
          <p:nvPr/>
        </p:nvSpPr>
        <p:spPr bwMode="gray">
          <a:xfrm>
            <a:off x="2382347" y="198555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6" name="Oval 41">
            <a:extLst>
              <a:ext uri="{FF2B5EF4-FFF2-40B4-BE49-F238E27FC236}">
                <a16:creationId xmlns:a16="http://schemas.microsoft.com/office/drawing/2014/main" id="{9BED759C-ECB2-4A80-902B-F776D4CF9651}"/>
              </a:ext>
            </a:extLst>
          </p:cNvPr>
          <p:cNvSpPr>
            <a:spLocks noChangeAspect="1"/>
          </p:cNvSpPr>
          <p:nvPr/>
        </p:nvSpPr>
        <p:spPr bwMode="gray">
          <a:xfrm>
            <a:off x="2582937" y="2140325"/>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7" name="文本框 34">
            <a:extLst>
              <a:ext uri="{FF2B5EF4-FFF2-40B4-BE49-F238E27FC236}">
                <a16:creationId xmlns:a16="http://schemas.microsoft.com/office/drawing/2014/main" id="{49206BDF-806D-49E8-B03B-0AACBE4FA6AB}"/>
              </a:ext>
            </a:extLst>
          </p:cNvPr>
          <p:cNvSpPr txBox="1"/>
          <p:nvPr/>
        </p:nvSpPr>
        <p:spPr bwMode="gray">
          <a:xfrm>
            <a:off x="2060309" y="1533030"/>
            <a:ext cx="734107"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4">
            <a:extLst>
              <a:ext uri="{FF2B5EF4-FFF2-40B4-BE49-F238E27FC236}">
                <a16:creationId xmlns:a16="http://schemas.microsoft.com/office/drawing/2014/main" id="{98CC5A9D-6F11-408F-8FF7-D4163F8DA027}"/>
              </a:ext>
            </a:extLst>
          </p:cNvPr>
          <p:cNvSpPr txBox="1"/>
          <p:nvPr/>
        </p:nvSpPr>
        <p:spPr bwMode="gray">
          <a:xfrm>
            <a:off x="2581006" y="1936937"/>
            <a:ext cx="1259960" cy="276999"/>
          </a:xfrm>
          <a:prstGeom prst="rect">
            <a:avLst/>
          </a:prstGeom>
          <a:noFill/>
        </p:spPr>
        <p:txBody>
          <a:bodyPr wrap="square" rtlCol="0">
            <a:spAutoFit/>
          </a:bodyPr>
          <a:lstStyle/>
          <a:p>
            <a:pPr algn="ctr" fontAlgn="ctr"/>
            <a:r>
              <a:rPr lang="en-US" sz="1200" dirty="0">
                <a:latin typeface="Huawei Sans" panose="020C0503030203020204" pitchFamily="34" charset="0"/>
              </a:rPr>
              <a:t>IF2 (Standby)</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30">
            <a:extLst>
              <a:ext uri="{FF2B5EF4-FFF2-40B4-BE49-F238E27FC236}">
                <a16:creationId xmlns:a16="http://schemas.microsoft.com/office/drawing/2014/main" id="{3997274D-0988-44F9-814A-250DEF2B101E}"/>
              </a:ext>
            </a:extLst>
          </p:cNvPr>
          <p:cNvSpPr txBox="1"/>
          <p:nvPr/>
        </p:nvSpPr>
        <p:spPr bwMode="gray">
          <a:xfrm>
            <a:off x="6104413" y="1633412"/>
            <a:ext cx="5608162" cy="246221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smart-policy-route      </a:t>
            </a:r>
            <a:r>
              <a:rPr lang="en-US" dirty="0">
                <a:solidFill>
                  <a:schemeClr val="tx1"/>
                </a:solidFill>
                <a:latin typeface="Huawei Sans" panose="020C0503030203020204" pitchFamily="34" charset="0"/>
              </a:rPr>
              <a:t>//Create SPR.</a:t>
            </a:r>
          </a:p>
          <a:p>
            <a:pPr fontAlgn="ctr">
              <a:lnSpc>
                <a:spcPct val="100000"/>
              </a:lnSpc>
            </a:pPr>
            <a:r>
              <a:rPr lang="en-US" b="1" dirty="0">
                <a:solidFill>
                  <a:schemeClr val="tx1"/>
                </a:solidFill>
                <a:latin typeface="Huawei Sans" panose="020C0503030203020204" pitchFamily="34" charset="0"/>
              </a:rPr>
              <a:t>      prober </a:t>
            </a:r>
            <a:r>
              <a:rPr lang="en-US" dirty="0">
                <a:solidFill>
                  <a:schemeClr val="tx1"/>
                </a:solidFill>
                <a:latin typeface="Huawei Sans" panose="020C0503030203020204" pitchFamily="34" charset="0"/>
              </a:rPr>
              <a:t>[interface-type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[admin-name] [test-name]        //Configure a detection link in SPR and associate it with an NQA test instance.</a:t>
            </a:r>
            <a:endParaRPr lang="en-US" altLang="zh-CN" dirty="0">
              <a:solidFill>
                <a:schemeClr val="tx1"/>
              </a:solidFill>
              <a:latin typeface="Huawei Sans" panose="020C0503030203020204" pitchFamily="34" charset="0"/>
            </a:endParaRPr>
          </a:p>
          <a:p>
            <a:pPr fontAlgn="ctr">
              <a:lnSpc>
                <a:spcPct val="100000"/>
              </a:lnSpc>
            </a:pP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nqa-ipfpm</a:t>
            </a:r>
            <a:r>
              <a:rPr lang="en-US" b="1" dirty="0">
                <a:solidFill>
                  <a:schemeClr val="tx1"/>
                </a:solidFill>
                <a:latin typeface="Huawei Sans" panose="020C0503030203020204" pitchFamily="34" charset="0"/>
              </a:rPr>
              <a:t> link-fail-detect interval </a:t>
            </a:r>
            <a:r>
              <a:rPr lang="en-US" dirty="0">
                <a:solidFill>
                  <a:schemeClr val="tx1"/>
                </a:solidFill>
                <a:latin typeface="Huawei Sans" panose="020C0503030203020204" pitchFamily="34" charset="0"/>
              </a:rPr>
              <a:t>[interval-time] </a:t>
            </a:r>
            <a:r>
              <a:rPr lang="en-US" b="1" dirty="0">
                <a:solidFill>
                  <a:schemeClr val="tx1"/>
                </a:solidFill>
                <a:latin typeface="Huawei Sans" panose="020C0503030203020204" pitchFamily="34" charset="0"/>
              </a:rPr>
              <a:t>count </a:t>
            </a:r>
            <a:r>
              <a:rPr lang="en-US" dirty="0">
                <a:solidFill>
                  <a:schemeClr val="tx1"/>
                </a:solidFill>
                <a:latin typeface="Huawei Sans" panose="020C0503030203020204" pitchFamily="34" charset="0"/>
              </a:rPr>
              <a:t>[detect-count]      //(Optional) The device is configured to trigger an SPR-based switchover after an IP FPM session fails.</a:t>
            </a:r>
          </a:p>
          <a:p>
            <a:pPr fontAlgn="ctr">
              <a:lnSpc>
                <a:spcPct val="100000"/>
              </a:lnSpc>
            </a:pPr>
            <a:r>
              <a:rPr lang="en-US" b="1" dirty="0">
                <a:solidFill>
                  <a:schemeClr val="tx1"/>
                </a:solidFill>
                <a:latin typeface="Huawei Sans" panose="020C0503030203020204" pitchFamily="34" charset="0"/>
              </a:rPr>
              <a:t>      link-group </a:t>
            </a:r>
            <a:r>
              <a:rPr lang="en-US" dirty="0">
                <a:solidFill>
                  <a:schemeClr val="tx1"/>
                </a:solidFill>
                <a:latin typeface="Huawei Sans" panose="020C0503030203020204" pitchFamily="34" charset="0"/>
              </a:rPr>
              <a:t>[name]</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//Create a link group.</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link-member [interface-type 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   //Add the specified interface to the link group.</a:t>
            </a:r>
          </a:p>
        </p:txBody>
      </p:sp>
    </p:spTree>
    <p:extLst>
      <p:ext uri="{BB962C8B-B14F-4D97-AF65-F5344CB8AC3E}">
        <p14:creationId xmlns:p14="http://schemas.microsoft.com/office/powerpoint/2010/main" val="103369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bwMode="gray"/>
        <p:txBody>
          <a:bodyPr/>
          <a:lstStyle/>
          <a:p>
            <a:pPr fontAlgn="ctr"/>
            <a:r>
              <a:rPr lang="en-US" dirty="0">
                <a:latin typeface="Huawei Sans" panose="020C0503030203020204" pitchFamily="34" charset="0"/>
              </a:rPr>
              <a:t>Overview of BFD</a:t>
            </a:r>
            <a:endParaRPr lang="en-US" altLang="zh-CN" dirty="0">
              <a:latin typeface="Huawei Sans" panose="020C0503030203020204" pitchFamily="34" charset="0"/>
              <a:sym typeface="Huawei Sans" panose="020C0503030203020204" pitchFamily="34" charset="0"/>
            </a:endParaRPr>
          </a:p>
        </p:txBody>
      </p:sp>
      <p:sp>
        <p:nvSpPr>
          <p:cNvPr id="4" name="文本占位符 3"/>
          <p:cNvSpPr>
            <a:spLocks noGrp="1"/>
          </p:cNvSpPr>
          <p:nvPr>
            <p:ph type="body" sz="quarter" idx="10"/>
          </p:nvPr>
        </p:nvSpPr>
        <p:spPr bwMode="gray"/>
        <p:txBody>
          <a:bodyPr/>
          <a:lstStyle/>
          <a:p>
            <a:pPr algn="l"/>
            <a:r>
              <a:rPr lang="en-US" sz="1600" dirty="0">
                <a:latin typeface="Huawei Sans" panose="020C0503030203020204" pitchFamily="34" charset="0"/>
              </a:rPr>
              <a:t>BFD provides a universal, standardized, media-independent, and protocol-independent fast failure detection mechanism. It has the following advantages:</a:t>
            </a:r>
          </a:p>
          <a:p>
            <a:pPr marL="608400" lvl="1" indent="-284400"/>
            <a:r>
              <a:rPr lang="en-US" sz="1400" dirty="0">
                <a:latin typeface="Huawei Sans" panose="020C0503030203020204" pitchFamily="34" charset="0"/>
              </a:rPr>
              <a:t>Provides low-overhead and fast failure detection for channels between adjacent forwarding engines.</a:t>
            </a:r>
          </a:p>
          <a:p>
            <a:pPr marL="608400" lvl="1" indent="-284400"/>
            <a:r>
              <a:rPr lang="en-US" sz="1400" dirty="0">
                <a:latin typeface="Huawei Sans" panose="020C0503030203020204" pitchFamily="34" charset="0"/>
              </a:rPr>
              <a:t>Performs uniform detection for all media and protocol layers in real time.</a:t>
            </a:r>
            <a:endParaRPr lang="en-US" altLang="zh-CN" sz="1400" dirty="0">
              <a:latin typeface="Huawei Sans" panose="020C0503030203020204" pitchFamily="34" charset="0"/>
              <a:sym typeface="Huawei Sans" panose="020C0503030203020204" pitchFamily="34" charset="0"/>
            </a:endParaRPr>
          </a:p>
          <a:p>
            <a:pPr algn="l"/>
            <a:r>
              <a:rPr lang="en-US" sz="1600" dirty="0">
                <a:latin typeface="Huawei Sans" panose="020C0503030203020204" pitchFamily="34" charset="0"/>
              </a:rPr>
              <a:t>BFD is a simple Hello protocol. Two systems establish a BFD session channel and periodically send BFD packets to each other. If one system does not receive BFD packets from the other system within a certain period, the system considers that a fault occurs on the channel.</a:t>
            </a:r>
            <a:endParaRPr lang="en-US" altLang="zh-CN" sz="1600" dirty="0">
              <a:latin typeface="Huawei Sans" panose="020C0503030203020204" pitchFamily="34" charset="0"/>
              <a:sym typeface="Huawei Sans" panose="020C0503030203020204" pitchFamily="34" charset="0"/>
            </a:endParaRPr>
          </a:p>
          <a:p>
            <a:pPr algn="l"/>
            <a:endParaRPr lang="en-US" altLang="zh-CN" sz="1600" dirty="0">
              <a:latin typeface="Huawei Sans" panose="020C0503030203020204" pitchFamily="34" charset="0"/>
              <a:sym typeface="Huawei Sans" panose="020C0503030203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494106057"/>
              </p:ext>
            </p:extLst>
          </p:nvPr>
        </p:nvGraphicFramePr>
        <p:xfrm>
          <a:off x="2714625" y="4317299"/>
          <a:ext cx="1896028" cy="1854200"/>
        </p:xfrm>
        <a:graphic>
          <a:graphicData uri="http://schemas.openxmlformats.org/drawingml/2006/table">
            <a:tbl>
              <a:tblPr firstRow="1" bandRow="1">
                <a:tableStyleId>{72833802-FEF1-4C79-8D5D-14CF1EAF98D9}</a:tableStyleId>
              </a:tblPr>
              <a:tblGrid>
                <a:gridCol w="1896028">
                  <a:extLst>
                    <a:ext uri="{9D8B030D-6E8A-4147-A177-3AD203B41FA5}">
                      <a16:colId xmlns:a16="http://schemas.microsoft.com/office/drawing/2014/main" val="20000"/>
                    </a:ext>
                  </a:extLst>
                </a:gridCol>
              </a:tblGrid>
              <a:tr h="370840">
                <a:tc>
                  <a:txBody>
                    <a:bodyPr/>
                    <a:lstStyle/>
                    <a:p>
                      <a:pPr algn="ctr" fontAlgn="ctr"/>
                      <a:r>
                        <a:rPr lang="en-US" sz="1600" b="0" dirty="0">
                          <a:solidFill>
                            <a:schemeClr val="tx1"/>
                          </a:solidFill>
                          <a:latin typeface="Huawei Sans" panose="020C0503030203020204" pitchFamily="34" charset="0"/>
                        </a:rPr>
                        <a:t>Application layer</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0"/>
                  </a:ext>
                </a:extLst>
              </a:tr>
              <a:tr h="370840">
                <a:tc>
                  <a:txBody>
                    <a:bodyPr/>
                    <a:lstStyle/>
                    <a:p>
                      <a:pPr algn="ctr" fontAlgn="ctr"/>
                      <a:r>
                        <a:rPr lang="en-US" sz="1600" dirty="0">
                          <a:latin typeface="Huawei Sans" panose="020C0503030203020204" pitchFamily="34" charset="0"/>
                        </a:rPr>
                        <a:t>Transport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1"/>
                  </a:ext>
                </a:extLst>
              </a:tr>
              <a:tr h="370840">
                <a:tc>
                  <a:txBody>
                    <a:bodyPr/>
                    <a:lstStyle/>
                    <a:p>
                      <a:pPr algn="ctr" fontAlgn="ctr"/>
                      <a:r>
                        <a:rPr lang="en-US" sz="1600" dirty="0">
                          <a:latin typeface="Huawei Sans" panose="020C0503030203020204" pitchFamily="34" charset="0"/>
                        </a:rPr>
                        <a:t>Network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2"/>
                  </a:ext>
                </a:extLst>
              </a:tr>
              <a:tr h="370840">
                <a:tc>
                  <a:txBody>
                    <a:bodyPr/>
                    <a:lstStyle/>
                    <a:p>
                      <a:pPr algn="ctr" fontAlgn="ctr"/>
                      <a:r>
                        <a:rPr lang="en-US" sz="1600" dirty="0">
                          <a:latin typeface="Huawei Sans" panose="020C0503030203020204" pitchFamily="34" charset="0"/>
                        </a:rPr>
                        <a:t>Data link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3"/>
                  </a:ext>
                </a:extLst>
              </a:tr>
              <a:tr h="370840">
                <a:tc>
                  <a:txBody>
                    <a:bodyPr/>
                    <a:lstStyle/>
                    <a:p>
                      <a:pPr algn="ctr" fontAlgn="ctr"/>
                      <a:r>
                        <a:rPr lang="en-US" sz="1600" dirty="0">
                          <a:latin typeface="Huawei Sans" panose="020C0503030203020204" pitchFamily="34" charset="0"/>
                        </a:rPr>
                        <a:t>Physical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66555606"/>
              </p:ext>
            </p:extLst>
          </p:nvPr>
        </p:nvGraphicFramePr>
        <p:xfrm>
          <a:off x="7570544" y="4317299"/>
          <a:ext cx="2005158" cy="1854200"/>
        </p:xfrm>
        <a:graphic>
          <a:graphicData uri="http://schemas.openxmlformats.org/drawingml/2006/table">
            <a:tbl>
              <a:tblPr firstRow="1" bandRow="1">
                <a:tableStyleId>{72833802-FEF1-4C79-8D5D-14CF1EAF98D9}</a:tableStyleId>
              </a:tblPr>
              <a:tblGrid>
                <a:gridCol w="2005158">
                  <a:extLst>
                    <a:ext uri="{9D8B030D-6E8A-4147-A177-3AD203B41FA5}">
                      <a16:colId xmlns:a16="http://schemas.microsoft.com/office/drawing/2014/main" val="20000"/>
                    </a:ext>
                  </a:extLst>
                </a:gridCol>
              </a:tblGrid>
              <a:tr h="370840">
                <a:tc>
                  <a:txBody>
                    <a:bodyPr/>
                    <a:lstStyle/>
                    <a:p>
                      <a:pPr algn="ctr" fontAlgn="ctr"/>
                      <a:r>
                        <a:rPr lang="en-US" sz="1600" b="0" dirty="0">
                          <a:solidFill>
                            <a:schemeClr val="tx1"/>
                          </a:solidFill>
                          <a:latin typeface="Huawei Sans" panose="020C0503030203020204" pitchFamily="34" charset="0"/>
                        </a:rPr>
                        <a:t>Application layer</a:t>
                      </a:r>
                      <a:endParaRPr lang="en-US" altLang="zh-CN"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0"/>
                  </a:ext>
                </a:extLst>
              </a:tr>
              <a:tr h="370840">
                <a:tc>
                  <a:txBody>
                    <a:bodyPr/>
                    <a:lstStyle/>
                    <a:p>
                      <a:pPr algn="ctr" fontAlgn="ctr"/>
                      <a:r>
                        <a:rPr lang="en-US" sz="1600" dirty="0">
                          <a:latin typeface="Huawei Sans" panose="020C0503030203020204" pitchFamily="34" charset="0"/>
                        </a:rPr>
                        <a:t>Transport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1"/>
                  </a:ext>
                </a:extLst>
              </a:tr>
              <a:tr h="370840">
                <a:tc>
                  <a:txBody>
                    <a:bodyPr/>
                    <a:lstStyle/>
                    <a:p>
                      <a:pPr algn="ctr" fontAlgn="ctr"/>
                      <a:r>
                        <a:rPr lang="en-US" sz="1600" dirty="0">
                          <a:latin typeface="Huawei Sans" panose="020C0503030203020204" pitchFamily="34" charset="0"/>
                        </a:rPr>
                        <a:t>Network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2"/>
                  </a:ext>
                </a:extLst>
              </a:tr>
              <a:tr h="370840">
                <a:tc>
                  <a:txBody>
                    <a:bodyPr/>
                    <a:lstStyle/>
                    <a:p>
                      <a:pPr algn="ctr" fontAlgn="ctr"/>
                      <a:r>
                        <a:rPr lang="en-US" sz="1600" dirty="0">
                          <a:latin typeface="Huawei Sans" panose="020C0503030203020204" pitchFamily="34" charset="0"/>
                        </a:rPr>
                        <a:t>Data link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3"/>
                  </a:ext>
                </a:extLst>
              </a:tr>
              <a:tr h="370840">
                <a:tc>
                  <a:txBody>
                    <a:bodyPr/>
                    <a:lstStyle/>
                    <a:p>
                      <a:pPr algn="ctr" fontAlgn="ctr"/>
                      <a:r>
                        <a:rPr lang="en-US" sz="1600" dirty="0">
                          <a:latin typeface="Huawei Sans" panose="020C0503030203020204" pitchFamily="34" charset="0"/>
                        </a:rPr>
                        <a:t>Physical layer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4FBFE"/>
                    </a:solidFill>
                  </a:tcPr>
                </a:tc>
                <a:extLst>
                  <a:ext uri="{0D108BD9-81ED-4DB2-BD59-A6C34878D82A}">
                    <a16:rowId xmlns:a16="http://schemas.microsoft.com/office/drawing/2014/main" val="10004"/>
                  </a:ext>
                </a:extLst>
              </a:tr>
            </a:tbl>
          </a:graphicData>
        </a:graphic>
      </p:graphicFrame>
      <p:cxnSp>
        <p:nvCxnSpPr>
          <p:cNvPr id="7" name="直接连接符 6"/>
          <p:cNvCxnSpPr/>
          <p:nvPr/>
        </p:nvCxnSpPr>
        <p:spPr bwMode="gray">
          <a:xfrm>
            <a:off x="4610653" y="6001911"/>
            <a:ext cx="2959891" cy="0"/>
          </a:xfrm>
          <a:prstGeom prst="line">
            <a:avLst/>
          </a:prstGeom>
          <a:ln w="19050">
            <a:solidFill>
              <a:srgbClr val="15151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gray">
          <a:xfrm>
            <a:off x="4610653" y="5613291"/>
            <a:ext cx="2959891" cy="0"/>
          </a:xfrm>
          <a:prstGeom prst="line">
            <a:avLst/>
          </a:prstGeom>
          <a:ln w="19050">
            <a:solidFill>
              <a:srgbClr val="15151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gray">
          <a:xfrm>
            <a:off x="4610653" y="5244399"/>
            <a:ext cx="2959891" cy="0"/>
          </a:xfrm>
          <a:prstGeom prst="line">
            <a:avLst/>
          </a:prstGeom>
          <a:ln w="19050">
            <a:solidFill>
              <a:srgbClr val="15151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gray">
          <a:xfrm>
            <a:off x="4610653" y="4863399"/>
            <a:ext cx="2959891" cy="0"/>
          </a:xfrm>
          <a:prstGeom prst="line">
            <a:avLst/>
          </a:prstGeom>
          <a:ln w="19050">
            <a:solidFill>
              <a:srgbClr val="15151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gray">
          <a:xfrm>
            <a:off x="4604698" y="4512879"/>
            <a:ext cx="2959891" cy="0"/>
          </a:xfrm>
          <a:prstGeom prst="line">
            <a:avLst/>
          </a:prstGeom>
          <a:ln w="19050">
            <a:solidFill>
              <a:srgbClr val="15151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gray">
          <a:xfrm>
            <a:off x="5601077" y="4257752"/>
            <a:ext cx="0" cy="255127"/>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gray">
          <a:xfrm>
            <a:off x="5840967" y="4263455"/>
            <a:ext cx="0" cy="599944"/>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bwMode="gray">
          <a:xfrm>
            <a:off x="6090360" y="4250533"/>
            <a:ext cx="0" cy="993866"/>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bwMode="gray">
          <a:xfrm>
            <a:off x="6356194" y="4265542"/>
            <a:ext cx="0" cy="1328021"/>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bwMode="gray">
          <a:xfrm>
            <a:off x="6621766" y="4262143"/>
            <a:ext cx="0" cy="1719429"/>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bwMode="gray">
          <a:xfrm>
            <a:off x="5338813" y="3686175"/>
            <a:ext cx="1514374" cy="568029"/>
          </a:xfrm>
          <a:prstGeom prst="rect">
            <a:avLst/>
          </a:prstGeom>
          <a:solidFill>
            <a:srgbClr val="BEE9EE"/>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fontAlgn="auto">
              <a:lnSpc>
                <a:spcPts val="2200"/>
              </a:lnSpc>
              <a:spcBef>
                <a:spcPts val="0"/>
              </a:spcBef>
              <a:spcAft>
                <a:spcPts val="0"/>
              </a:spcAft>
              <a:defRPr sz="1600" i="1">
                <a:solidFill>
                  <a:schemeClr val="accent2"/>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fontAlgn="ctr">
              <a:lnSpc>
                <a:spcPct val="100000"/>
              </a:lnSpc>
            </a:pPr>
            <a:r>
              <a:rPr lang="en-US" i="0" dirty="0">
                <a:solidFill>
                  <a:schemeClr val="tx1"/>
                </a:solidFill>
                <a:latin typeface="Huawei Sans" panose="020C0503030203020204" pitchFamily="34" charset="0"/>
              </a:rPr>
              <a:t>BFD session detection</a:t>
            </a:r>
          </a:p>
        </p:txBody>
      </p:sp>
      <p:grpSp>
        <p:nvGrpSpPr>
          <p:cNvPr id="20"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21"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22"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23"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953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252F-184C-4D5C-BF9B-378F8FED167F}"/>
              </a:ext>
            </a:extLst>
          </p:cNvPr>
          <p:cNvSpPr>
            <a:spLocks noGrp="1"/>
          </p:cNvSpPr>
          <p:nvPr>
            <p:ph type="title"/>
          </p:nvPr>
        </p:nvSpPr>
        <p:spPr bwMode="gray"/>
        <p:txBody>
          <a:bodyPr/>
          <a:lstStyle/>
          <a:p>
            <a:pPr fontAlgn="ctr"/>
            <a:r>
              <a:rPr lang="en-US" dirty="0">
                <a:latin typeface="Huawei Sans" panose="020C0503030203020204" pitchFamily="34" charset="0"/>
              </a:rPr>
              <a:t>Associating SPR with Services</a:t>
            </a:r>
          </a:p>
        </p:txBody>
      </p:sp>
      <p:sp>
        <p:nvSpPr>
          <p:cNvPr id="19" name="Text Placeholder 2">
            <a:extLst>
              <a:ext uri="{FF2B5EF4-FFF2-40B4-BE49-F238E27FC236}">
                <a16:creationId xmlns:a16="http://schemas.microsoft.com/office/drawing/2014/main" id="{47A34C34-2E36-4309-980D-9B57F2115977}"/>
              </a:ext>
            </a:extLst>
          </p:cNvPr>
          <p:cNvSpPr>
            <a:spLocks noGrp="1"/>
          </p:cNvSpPr>
          <p:nvPr>
            <p:ph type="body" sz="quarter" idx="10"/>
          </p:nvPr>
        </p:nvSpPr>
        <p:spPr bwMode="gray">
          <a:xfrm>
            <a:off x="6007300" y="1052514"/>
            <a:ext cx="5761038" cy="4875042"/>
          </a:xfrm>
        </p:spPr>
        <p:txBody>
          <a:bodyPr/>
          <a:lstStyle/>
          <a:p>
            <a:r>
              <a:rPr lang="en-US" sz="1600" dirty="0">
                <a:latin typeface="Huawei Sans" panose="020C0503030203020204" pitchFamily="34" charset="0"/>
              </a:rPr>
              <a:t>Associate SPR with services:</a:t>
            </a:r>
            <a:endParaRPr lang="en-US" altLang="zh-CN" sz="1600" dirty="0">
              <a:latin typeface="Huawei Sans" panose="020C0503030203020204" pitchFamily="34" charset="0"/>
            </a:endParaRPr>
          </a:p>
          <a:p>
            <a:pPr marL="0" indent="0">
              <a:buNone/>
            </a:pPr>
            <a:endParaRPr lang="en-US" sz="1600" dirty="0">
              <a:latin typeface="Huawei Sans" panose="020C0503030203020204" pitchFamily="34" charset="0"/>
            </a:endParaRPr>
          </a:p>
        </p:txBody>
      </p:sp>
      <p:grpSp>
        <p:nvGrpSpPr>
          <p:cNvPr id="33" name="Group 32">
            <a:extLst>
              <a:ext uri="{FF2B5EF4-FFF2-40B4-BE49-F238E27FC236}">
                <a16:creationId xmlns:a16="http://schemas.microsoft.com/office/drawing/2014/main" id="{8B5204CA-62B7-46F1-A9BB-56E19EE643A2}"/>
              </a:ext>
            </a:extLst>
          </p:cNvPr>
          <p:cNvGrpSpPr/>
          <p:nvPr/>
        </p:nvGrpSpPr>
        <p:grpSpPr bwMode="gray">
          <a:xfrm>
            <a:off x="1084345" y="1280030"/>
            <a:ext cx="4138734" cy="1124155"/>
            <a:chOff x="1084345" y="1280030"/>
            <a:chExt cx="4138734" cy="1124155"/>
          </a:xfrm>
        </p:grpSpPr>
        <p:sp>
          <p:nvSpPr>
            <p:cNvPr id="5" name="Freeform 159">
              <a:extLst>
                <a:ext uri="{FF2B5EF4-FFF2-40B4-BE49-F238E27FC236}">
                  <a16:creationId xmlns:a16="http://schemas.microsoft.com/office/drawing/2014/main" id="{AB0C11E4-546B-4453-8F3C-8AF091ABF419}"/>
                </a:ext>
              </a:extLst>
            </p:cNvPr>
            <p:cNvSpPr/>
            <p:nvPr/>
          </p:nvSpPr>
          <p:spPr bwMode="gray">
            <a:xfrm flipH="1">
              <a:off x="3791744" y="128003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6" name="Straight Connector 5">
              <a:extLst>
                <a:ext uri="{FF2B5EF4-FFF2-40B4-BE49-F238E27FC236}">
                  <a16:creationId xmlns:a16="http://schemas.microsoft.com/office/drawing/2014/main" id="{69BE366F-C51E-4304-AE1B-0EE27D47CE25}"/>
                </a:ext>
              </a:extLst>
            </p:cNvPr>
            <p:cNvCxnSpPr>
              <a:cxnSpLocks/>
              <a:stCxn id="13" idx="0"/>
              <a:endCxn id="5" idx="21"/>
            </p:cNvCxnSpPr>
            <p:nvPr/>
          </p:nvCxnSpPr>
          <p:spPr bwMode="gray">
            <a:xfrm flipV="1">
              <a:off x="2434215" y="1613340"/>
              <a:ext cx="1357529" cy="420200"/>
            </a:xfrm>
            <a:prstGeom prst="line">
              <a:avLst/>
            </a:prstGeom>
            <a:solidFill>
              <a:srgbClr val="BEE9EE"/>
            </a:solidFill>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8" name="Freeform 159">
              <a:extLst>
                <a:ext uri="{FF2B5EF4-FFF2-40B4-BE49-F238E27FC236}">
                  <a16:creationId xmlns:a16="http://schemas.microsoft.com/office/drawing/2014/main" id="{DB7E062E-0EEA-4093-BC16-F8C849050C4D}"/>
                </a:ext>
              </a:extLst>
            </p:cNvPr>
            <p:cNvSpPr/>
            <p:nvPr/>
          </p:nvSpPr>
          <p:spPr bwMode="gray">
            <a:xfrm flipH="1">
              <a:off x="4313597" y="1883720"/>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ndParaRPr>
            </a:p>
          </p:txBody>
        </p:sp>
        <p:cxnSp>
          <p:nvCxnSpPr>
            <p:cNvPr id="9" name="Straight Connector 8">
              <a:extLst>
                <a:ext uri="{FF2B5EF4-FFF2-40B4-BE49-F238E27FC236}">
                  <a16:creationId xmlns:a16="http://schemas.microsoft.com/office/drawing/2014/main" id="{352C6A5F-3456-47CA-B974-B1E589CAA137}"/>
                </a:ext>
              </a:extLst>
            </p:cNvPr>
            <p:cNvCxnSpPr>
              <a:cxnSpLocks/>
              <a:stCxn id="13" idx="3"/>
              <a:endCxn id="8" idx="21"/>
            </p:cNvCxnSpPr>
            <p:nvPr/>
          </p:nvCxnSpPr>
          <p:spPr bwMode="gray">
            <a:xfrm>
              <a:off x="2654239" y="2213560"/>
              <a:ext cx="1659358" cy="3470"/>
            </a:xfrm>
            <a:prstGeom prst="line">
              <a:avLst/>
            </a:prstGeom>
            <a:solidFill>
              <a:srgbClr val="BEE9EE"/>
            </a:solidFill>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8197F4-980D-4F08-A261-952D9E899B1A}"/>
                </a:ext>
              </a:extLst>
            </p:cNvPr>
            <p:cNvSpPr txBox="1"/>
            <p:nvPr/>
          </p:nvSpPr>
          <p:spPr bwMode="gray">
            <a:xfrm>
              <a:off x="1084345" y="1700988"/>
              <a:ext cx="900000" cy="261610"/>
            </a:xfrm>
            <a:prstGeom prst="rect">
              <a:avLst/>
            </a:prstGeom>
            <a:solidFill>
              <a:srgbClr val="00B0F0"/>
            </a:solidFill>
          </p:spPr>
          <p:txBody>
            <a:bodyPr wrap="none" rtlCol="0" anchor="ctr">
              <a:noAutofit/>
            </a:bodyPr>
            <a:lstStyle/>
            <a:p>
              <a:pPr algn="ctr" fontAlgn="ctr"/>
              <a:r>
                <a:rPr lang="en-US" sz="1100" dirty="0">
                  <a:solidFill>
                    <a:schemeClr val="bg1"/>
                  </a:solidFill>
                  <a:latin typeface="Huawei Sans" panose="020C0503030203020204" pitchFamily="34" charset="0"/>
                </a:rPr>
                <a:t>NQA</a:t>
              </a:r>
              <a:endParaRPr lang="en-US" sz="1100" dirty="0">
                <a:solidFill>
                  <a:schemeClr val="bg1"/>
                </a:solidFill>
                <a:latin typeface="Huawei Sans" panose="020C0503030203020204" pitchFamily="34" charset="0"/>
                <a:ea typeface="方正兰亭黑简体" panose="02000000000000000000" pitchFamily="2" charset="-122"/>
              </a:endParaRPr>
            </a:p>
          </p:txBody>
        </p:sp>
        <p:sp>
          <p:nvSpPr>
            <p:cNvPr id="12" name="TextBox 11">
              <a:extLst>
                <a:ext uri="{FF2B5EF4-FFF2-40B4-BE49-F238E27FC236}">
                  <a16:creationId xmlns:a16="http://schemas.microsoft.com/office/drawing/2014/main" id="{317EB78E-A9AB-443F-BFD0-105A0D2F48E7}"/>
                </a:ext>
              </a:extLst>
            </p:cNvPr>
            <p:cNvSpPr txBox="1"/>
            <p:nvPr/>
          </p:nvSpPr>
          <p:spPr bwMode="gray">
            <a:xfrm rot="21588543">
              <a:off x="1084779" y="1349763"/>
              <a:ext cx="900000" cy="261610"/>
            </a:xfrm>
            <a:prstGeom prst="rect">
              <a:avLst/>
            </a:prstGeom>
            <a:solidFill>
              <a:srgbClr val="8BC9A0"/>
            </a:solidFill>
          </p:spPr>
          <p:txBody>
            <a:bodyPr wrap="none" rtlCol="0" anchor="ctr">
              <a:noAutofit/>
            </a:bodyPr>
            <a:lstStyle/>
            <a:p>
              <a:pPr algn="ctr" fontAlgn="ctr"/>
              <a:r>
                <a:rPr lang="en-US" sz="1100" dirty="0">
                  <a:solidFill>
                    <a:schemeClr val="bg1"/>
                  </a:solidFill>
                  <a:latin typeface="Huawei Sans" panose="020C0503030203020204" pitchFamily="34" charset="0"/>
                </a:rPr>
                <a:t>IP FPM</a:t>
              </a:r>
              <a:endParaRPr lang="en-US" sz="1100" dirty="0">
                <a:solidFill>
                  <a:schemeClr val="bg1"/>
                </a:solidFill>
                <a:latin typeface="Huawei Sans" panose="020C0503030203020204" pitchFamily="34" charset="0"/>
                <a:ea typeface="方正兰亭黑简体" panose="02000000000000000000" pitchFamily="2" charset="-122"/>
              </a:endParaRPr>
            </a:p>
          </p:txBody>
        </p:sp>
        <p:pic>
          <p:nvPicPr>
            <p:cNvPr id="13" name="Picture 12" descr="E:\2016.01\1.12 扁平化图标\蓝色\AR-蓝色最新-40.png">
              <a:extLst>
                <a:ext uri="{FF2B5EF4-FFF2-40B4-BE49-F238E27FC236}">
                  <a16:creationId xmlns:a16="http://schemas.microsoft.com/office/drawing/2014/main" id="{92F83F8D-FCB7-4518-9035-562B103C4BC3}"/>
                </a:ext>
              </a:extLst>
            </p:cNvPr>
            <p:cNvPicPr>
              <a:picLocks noChangeAspect="1" noChangeArrowheads="1"/>
            </p:cNvPicPr>
            <p:nvPr/>
          </p:nvPicPr>
          <p:blipFill>
            <a:blip r:embed="rId3" cstate="print"/>
            <a:srcRect/>
            <a:stretch>
              <a:fillRect/>
            </a:stretch>
          </p:blipFill>
          <p:spPr bwMode="gray">
            <a:xfrm>
              <a:off x="2214190" y="2033540"/>
              <a:ext cx="440049" cy="360040"/>
            </a:xfrm>
            <a:prstGeom prst="rect">
              <a:avLst/>
            </a:prstGeom>
            <a:noFill/>
          </p:spPr>
        </p:pic>
        <p:sp>
          <p:nvSpPr>
            <p:cNvPr id="18" name="Rectangle 17">
              <a:extLst>
                <a:ext uri="{FF2B5EF4-FFF2-40B4-BE49-F238E27FC236}">
                  <a16:creationId xmlns:a16="http://schemas.microsoft.com/office/drawing/2014/main" id="{57204B96-2FE2-4301-8FD6-79F70A29C6C0}"/>
                </a:ext>
              </a:extLst>
            </p:cNvPr>
            <p:cNvSpPr/>
            <p:nvPr/>
          </p:nvSpPr>
          <p:spPr bwMode="gray">
            <a:xfrm>
              <a:off x="1084346" y="2051768"/>
              <a:ext cx="1074669" cy="352417"/>
            </a:xfrm>
            <a:prstGeom prst="rect">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SPR module</a:t>
              </a:r>
              <a:endParaRPr lang="en-US" sz="1100" dirty="0">
                <a:solidFill>
                  <a:schemeClr val="tx1"/>
                </a:solidFill>
                <a:latin typeface="Huawei Sans" panose="020C0503030203020204" pitchFamily="34" charset="0"/>
                <a:ea typeface="方正兰亭黑简体" panose="02000000000000000000" pitchFamily="2" charset="-122"/>
              </a:endParaRPr>
            </a:p>
          </p:txBody>
        </p:sp>
      </p:grpSp>
      <p:sp>
        <p:nvSpPr>
          <p:cNvPr id="34" name="Text Placeholder 2">
            <a:extLst>
              <a:ext uri="{FF2B5EF4-FFF2-40B4-BE49-F238E27FC236}">
                <a16:creationId xmlns:a16="http://schemas.microsoft.com/office/drawing/2014/main" id="{7B11148F-F769-4348-9F28-5756C4963F2E}"/>
              </a:ext>
            </a:extLst>
          </p:cNvPr>
          <p:cNvSpPr txBox="1">
            <a:spLocks/>
          </p:cNvSpPr>
          <p:nvPr/>
        </p:nvSpPr>
        <p:spPr bwMode="gray">
          <a:xfrm>
            <a:off x="446088" y="2800096"/>
            <a:ext cx="5648500" cy="329341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To configure SPR, set SPR routing parameters and associate SPR with services.</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an SPR service profile.</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SPR interested traffic.</a:t>
            </a:r>
            <a:endParaRPr lang="en-US" altLang="zh-CN" sz="1400" dirty="0">
              <a:latin typeface="Huawei Sans" panose="020C0503030203020204" pitchFamily="34" charset="0"/>
            </a:endParaRPr>
          </a:p>
          <a:p>
            <a:pPr marL="608400" lvl="1" indent="-284400" fontAlgn="ctr">
              <a:spcAft>
                <a:spcPts val="0"/>
              </a:spcAft>
            </a:pPr>
            <a:r>
              <a:rPr lang="en-US" sz="1400" dirty="0">
                <a:latin typeface="Huawei Sans" panose="020C0503030203020204" pitchFamily="34" charset="0"/>
              </a:rPr>
              <a:t>Configure the primary link group.</a:t>
            </a:r>
            <a:endParaRPr lang="en-US" altLang="zh-CN" sz="1400" dirty="0">
              <a:latin typeface="Huawei Sans" panose="020C0503030203020204" pitchFamily="34" charset="0"/>
            </a:endParaRPr>
          </a:p>
          <a:p>
            <a:pPr lvl="1" fontAlgn="ctr">
              <a:spcAft>
                <a:spcPts val="0"/>
              </a:spcAft>
            </a:pPr>
            <a:endParaRPr lang="en-US" sz="1400" dirty="0">
              <a:latin typeface="Huawei Sans" panose="020C0503030203020204" pitchFamily="34" charset="0"/>
            </a:endParaRPr>
          </a:p>
        </p:txBody>
      </p:sp>
      <p:sp>
        <p:nvSpPr>
          <p:cNvPr id="35" name="Oval 41">
            <a:extLst>
              <a:ext uri="{FF2B5EF4-FFF2-40B4-BE49-F238E27FC236}">
                <a16:creationId xmlns:a16="http://schemas.microsoft.com/office/drawing/2014/main" id="{53CEF1F2-5E21-44C0-B717-A16AEAC5D8DF}"/>
              </a:ext>
            </a:extLst>
          </p:cNvPr>
          <p:cNvSpPr>
            <a:spLocks noChangeAspect="1"/>
          </p:cNvSpPr>
          <p:nvPr/>
        </p:nvSpPr>
        <p:spPr bwMode="gray">
          <a:xfrm>
            <a:off x="2382347" y="198555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6" name="Oval 41">
            <a:extLst>
              <a:ext uri="{FF2B5EF4-FFF2-40B4-BE49-F238E27FC236}">
                <a16:creationId xmlns:a16="http://schemas.microsoft.com/office/drawing/2014/main" id="{9BED759C-ECB2-4A80-902B-F776D4CF9651}"/>
              </a:ext>
            </a:extLst>
          </p:cNvPr>
          <p:cNvSpPr>
            <a:spLocks noChangeAspect="1"/>
          </p:cNvSpPr>
          <p:nvPr/>
        </p:nvSpPr>
        <p:spPr bwMode="gray">
          <a:xfrm>
            <a:off x="2582937" y="2140325"/>
            <a:ext cx="159261" cy="159261"/>
          </a:xfrm>
          <a:prstGeom prst="ellipse">
            <a:avLst/>
          </a:prstGeom>
          <a:solidFill>
            <a:schemeClr val="bg1">
              <a:lumMod val="50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7" name="文本框 34">
            <a:extLst>
              <a:ext uri="{FF2B5EF4-FFF2-40B4-BE49-F238E27FC236}">
                <a16:creationId xmlns:a16="http://schemas.microsoft.com/office/drawing/2014/main" id="{49206BDF-806D-49E8-B03B-0AACBE4FA6AB}"/>
              </a:ext>
            </a:extLst>
          </p:cNvPr>
          <p:cNvSpPr txBox="1"/>
          <p:nvPr/>
        </p:nvSpPr>
        <p:spPr bwMode="gray">
          <a:xfrm>
            <a:off x="2060309" y="1523222"/>
            <a:ext cx="734107" cy="461665"/>
          </a:xfrm>
          <a:prstGeom prst="rect">
            <a:avLst/>
          </a:prstGeom>
          <a:noFill/>
        </p:spPr>
        <p:txBody>
          <a:bodyPr wrap="square" rtlCol="0">
            <a:spAutoFit/>
          </a:bodyPr>
          <a:lstStyle/>
          <a:p>
            <a:pPr algn="ctr" fontAlgn="ctr"/>
            <a:r>
              <a:rPr lang="en-US" sz="1200" dirty="0">
                <a:latin typeface="Huawei Sans" panose="020C0503030203020204" pitchFamily="34" charset="0"/>
              </a:rPr>
              <a:t>IF1 (active)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4">
            <a:extLst>
              <a:ext uri="{FF2B5EF4-FFF2-40B4-BE49-F238E27FC236}">
                <a16:creationId xmlns:a16="http://schemas.microsoft.com/office/drawing/2014/main" id="{98CC5A9D-6F11-408F-8FF7-D4163F8DA027}"/>
              </a:ext>
            </a:extLst>
          </p:cNvPr>
          <p:cNvSpPr txBox="1"/>
          <p:nvPr/>
        </p:nvSpPr>
        <p:spPr bwMode="gray">
          <a:xfrm>
            <a:off x="2645661" y="1952699"/>
            <a:ext cx="1241153" cy="276999"/>
          </a:xfrm>
          <a:prstGeom prst="rect">
            <a:avLst/>
          </a:prstGeom>
          <a:noFill/>
        </p:spPr>
        <p:txBody>
          <a:bodyPr wrap="square" rtlCol="0">
            <a:spAutoFit/>
          </a:bodyPr>
          <a:lstStyle/>
          <a:p>
            <a:pPr fontAlgn="ctr"/>
            <a:r>
              <a:rPr lang="en-US" sz="1200" dirty="0">
                <a:latin typeface="Huawei Sans" panose="020C0503030203020204" pitchFamily="34" charset="0"/>
              </a:rPr>
              <a:t>IF2 (standby)</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30">
            <a:extLst>
              <a:ext uri="{FF2B5EF4-FFF2-40B4-BE49-F238E27FC236}">
                <a16:creationId xmlns:a16="http://schemas.microsoft.com/office/drawing/2014/main" id="{3997274D-0988-44F9-814A-250DEF2B101E}"/>
              </a:ext>
            </a:extLst>
          </p:cNvPr>
          <p:cNvSpPr txBox="1"/>
          <p:nvPr/>
        </p:nvSpPr>
        <p:spPr bwMode="gray">
          <a:xfrm>
            <a:off x="6102370" y="1600561"/>
            <a:ext cx="5610205" cy="1600438"/>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system-view</a:t>
            </a:r>
          </a:p>
          <a:p>
            <a:pPr fontAlgn="ctr">
              <a:lnSpc>
                <a:spcPct val="100000"/>
              </a:lnSpc>
            </a:pPr>
            <a:r>
              <a:rPr lang="en-US" b="1" dirty="0">
                <a:solidFill>
                  <a:schemeClr val="tx1"/>
                </a:solidFill>
                <a:latin typeface="Huawei Sans" panose="020C0503030203020204" pitchFamily="34" charset="0"/>
              </a:rPr>
              <a:t>   smart-policy-route      </a:t>
            </a:r>
            <a:r>
              <a:rPr lang="en-US" dirty="0">
                <a:solidFill>
                  <a:schemeClr val="tx1"/>
                </a:solidFill>
                <a:latin typeface="Huawei Sans" panose="020C0503030203020204" pitchFamily="34" charset="0"/>
              </a:rPr>
              <a:t>//Create SPR.</a:t>
            </a:r>
          </a:p>
          <a:p>
            <a:pPr fontAlgn="ctr">
              <a:lnSpc>
                <a:spcPct val="100000"/>
              </a:lnSpc>
            </a:pPr>
            <a:r>
              <a:rPr lang="en-US" b="1" dirty="0">
                <a:solidFill>
                  <a:schemeClr val="tx1"/>
                </a:solidFill>
                <a:latin typeface="Huawei Sans" panose="020C0503030203020204" pitchFamily="34" charset="0"/>
              </a:rPr>
              <a:t>      service-map </a:t>
            </a:r>
            <a:r>
              <a:rPr lang="en-US" dirty="0">
                <a:solidFill>
                  <a:schemeClr val="tx1"/>
                </a:solidFill>
                <a:latin typeface="Huawei Sans" panose="020C0503030203020204" pitchFamily="34" charset="0"/>
              </a:rPr>
              <a:t>[name]</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//Create an SPR service profile.</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match [</a:t>
            </a:r>
            <a:r>
              <a:rPr lang="en-US" b="1" dirty="0" err="1">
                <a:solidFill>
                  <a:schemeClr val="tx1"/>
                </a:solidFill>
                <a:latin typeface="Huawei Sans" panose="020C0503030203020204" pitchFamily="34" charset="0"/>
              </a:rPr>
              <a:t>acl</a:t>
            </a:r>
            <a:r>
              <a:rPr lang="en-US" b="1" dirty="0">
                <a:solidFill>
                  <a:schemeClr val="tx1"/>
                </a:solidFill>
                <a:latin typeface="Huawei Sans" panose="020C0503030203020204" pitchFamily="34" charset="0"/>
              </a:rPr>
              <a:t> | application] </a:t>
            </a:r>
            <a:r>
              <a:rPr lang="en-US" dirty="0">
                <a:solidFill>
                  <a:schemeClr val="tx1"/>
                </a:solidFill>
                <a:latin typeface="Huawei Sans" panose="020C0503030203020204" pitchFamily="34" charset="0"/>
              </a:rPr>
              <a:t>[</a:t>
            </a:r>
            <a:r>
              <a:rPr lang="en-US" dirty="0" err="1">
                <a:solidFill>
                  <a:schemeClr val="tx1"/>
                </a:solidFill>
                <a:latin typeface="Huawei Sans" panose="020C0503030203020204" pitchFamily="34" charset="0"/>
              </a:rPr>
              <a:t>acl-num</a:t>
            </a:r>
            <a:r>
              <a:rPr lang="en-US" dirty="0">
                <a:solidFill>
                  <a:schemeClr val="tx1"/>
                </a:solidFill>
                <a:latin typeface="Huawei Sans" panose="020C0503030203020204" pitchFamily="34" charset="0"/>
              </a:rPr>
              <a:t> | app-name]    //Create interested traffic. The interested traffic can be defined using an ACL or SAC.</a:t>
            </a:r>
            <a:endParaRPr lang="en-US" altLang="zh-CN" dirty="0">
              <a:solidFill>
                <a:schemeClr val="tx1"/>
              </a:solidFill>
              <a:latin typeface="Huawei Sans" panose="020C0503030203020204" pitchFamily="34" charset="0"/>
            </a:endParaRPr>
          </a:p>
          <a:p>
            <a:pPr fontAlgn="ctr">
              <a:lnSpc>
                <a:spcPct val="100000"/>
              </a:lnSpc>
            </a:pPr>
            <a:r>
              <a:rPr lang="en-US" dirty="0">
                <a:solidFill>
                  <a:schemeClr val="tx1"/>
                </a:solidFill>
                <a:latin typeface="Huawei Sans" panose="020C0503030203020204" pitchFamily="34" charset="0"/>
              </a:rPr>
              <a:t>         </a:t>
            </a:r>
            <a:r>
              <a:rPr lang="en-US" b="1" dirty="0">
                <a:solidFill>
                  <a:schemeClr val="tx1"/>
                </a:solidFill>
                <a:latin typeface="Huawei Sans" panose="020C0503030203020204" pitchFamily="34" charset="0"/>
              </a:rPr>
              <a:t>set link-group </a:t>
            </a:r>
            <a:r>
              <a:rPr lang="en-US" dirty="0">
                <a:solidFill>
                  <a:schemeClr val="tx1"/>
                </a:solidFill>
                <a:latin typeface="Huawei Sans" panose="020C0503030203020204" pitchFamily="34" charset="0"/>
              </a:rPr>
              <a:t>[name]       //Configure the primary link.</a:t>
            </a:r>
          </a:p>
        </p:txBody>
      </p:sp>
    </p:spTree>
    <p:extLst>
      <p:ext uri="{BB962C8B-B14F-4D97-AF65-F5344CB8AC3E}">
        <p14:creationId xmlns:p14="http://schemas.microsoft.com/office/powerpoint/2010/main" val="821633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BEEF-505F-436D-A1EE-0131D99C0218}"/>
              </a:ext>
            </a:extLst>
          </p:cNvPr>
          <p:cNvSpPr>
            <a:spLocks noGrp="1"/>
          </p:cNvSpPr>
          <p:nvPr>
            <p:ph type="title"/>
          </p:nvPr>
        </p:nvSpPr>
        <p:spPr bwMode="gray"/>
        <p:txBody>
          <a:bodyPr/>
          <a:lstStyle/>
          <a:p>
            <a:pPr fontAlgn="ctr"/>
            <a:r>
              <a:rPr lang="en-US" dirty="0">
                <a:latin typeface="Huawei Sans" panose="020C0503030203020204" pitchFamily="34" charset="0"/>
              </a:rPr>
              <a:t>Verifying the SPR Configuration</a:t>
            </a:r>
          </a:p>
        </p:txBody>
      </p:sp>
      <p:sp>
        <p:nvSpPr>
          <p:cNvPr id="3" name="Text Placeholder 2">
            <a:extLst>
              <a:ext uri="{FF2B5EF4-FFF2-40B4-BE49-F238E27FC236}">
                <a16:creationId xmlns:a16="http://schemas.microsoft.com/office/drawing/2014/main" id="{CE89855D-1143-4D2C-9D14-B1FAF167E7B2}"/>
              </a:ext>
            </a:extLst>
          </p:cNvPr>
          <p:cNvSpPr>
            <a:spLocks noGrp="1"/>
          </p:cNvSpPr>
          <p:nvPr>
            <p:ph type="body" sz="quarter" idx="10"/>
          </p:nvPr>
        </p:nvSpPr>
        <p:spPr bwMode="gray"/>
        <p:txBody>
          <a:bodyPr/>
          <a:lstStyle/>
          <a:p>
            <a:pPr algn="l"/>
            <a:r>
              <a:rPr lang="en-US" sz="1800" dirty="0">
                <a:latin typeface="Huawei Sans" panose="020C0503030203020204" pitchFamily="34" charset="0"/>
              </a:rPr>
              <a:t>After the SPR configuration is complete, run the following commands to check the configuration:</a:t>
            </a:r>
          </a:p>
        </p:txBody>
      </p:sp>
      <p:sp>
        <p:nvSpPr>
          <p:cNvPr id="4" name="文本框 30">
            <a:extLst>
              <a:ext uri="{FF2B5EF4-FFF2-40B4-BE49-F238E27FC236}">
                <a16:creationId xmlns:a16="http://schemas.microsoft.com/office/drawing/2014/main" id="{BF6158A2-4452-4A34-B922-644F31339724}"/>
              </a:ext>
            </a:extLst>
          </p:cNvPr>
          <p:cNvSpPr txBox="1"/>
          <p:nvPr/>
        </p:nvSpPr>
        <p:spPr bwMode="gray">
          <a:xfrm>
            <a:off x="847725" y="1710763"/>
            <a:ext cx="9131504" cy="954107"/>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b="1" dirty="0">
                <a:solidFill>
                  <a:schemeClr val="tx1"/>
                </a:solidFill>
                <a:latin typeface="Huawei Sans" panose="020C0503030203020204" pitchFamily="34" charset="0"/>
              </a:rPr>
              <a:t>display smart-policy-route    </a:t>
            </a:r>
            <a:r>
              <a:rPr lang="en-US" dirty="0">
                <a:solidFill>
                  <a:schemeClr val="tx1"/>
                </a:solidFill>
                <a:latin typeface="Huawei Sans" panose="020C0503030203020204" pitchFamily="34" charset="0"/>
              </a:rPr>
              <a:t>//Check the SPR routing configuration.</a:t>
            </a:r>
          </a:p>
          <a:p>
            <a:pPr fontAlgn="ctr">
              <a:lnSpc>
                <a:spcPct val="100000"/>
              </a:lnSpc>
            </a:pPr>
            <a:r>
              <a:rPr lang="en-US" b="1" dirty="0">
                <a:solidFill>
                  <a:schemeClr val="tx1"/>
                </a:solidFill>
                <a:latin typeface="Huawei Sans" panose="020C0503030203020204" pitchFamily="34" charset="0"/>
              </a:rPr>
              <a:t>display smart-policy-route service-map </a:t>
            </a:r>
            <a:r>
              <a:rPr lang="en-US" dirty="0">
                <a:solidFill>
                  <a:schemeClr val="tx1"/>
                </a:solidFill>
                <a:latin typeface="Huawei Sans" panose="020C0503030203020204" pitchFamily="34" charset="0"/>
              </a:rPr>
              <a:t>[ name ]    //Check the service profile configuration.</a:t>
            </a:r>
          </a:p>
          <a:p>
            <a:pPr fontAlgn="ctr">
              <a:lnSpc>
                <a:spcPct val="100000"/>
              </a:lnSpc>
            </a:pPr>
            <a:r>
              <a:rPr lang="en-US" b="1" dirty="0">
                <a:solidFill>
                  <a:schemeClr val="tx1"/>
                </a:solidFill>
                <a:latin typeface="Huawei Sans" panose="020C0503030203020204" pitchFamily="34" charset="0"/>
              </a:rPr>
              <a:t>display smart-policy-route link-state </a:t>
            </a:r>
            <a:r>
              <a:rPr lang="en-US" dirty="0">
                <a:solidFill>
                  <a:schemeClr val="tx1"/>
                </a:solidFill>
                <a:latin typeface="Huawei Sans" panose="020C0503030203020204" pitchFamily="34" charset="0"/>
              </a:rPr>
              <a:t>[ interface-type interface-number ]    //Check the detection link status.</a:t>
            </a:r>
          </a:p>
          <a:p>
            <a:pPr fontAlgn="ctr">
              <a:lnSpc>
                <a:spcPct val="100000"/>
              </a:lnSpc>
            </a:pPr>
            <a:r>
              <a:rPr lang="en-US" b="1" dirty="0">
                <a:solidFill>
                  <a:schemeClr val="tx1"/>
                </a:solidFill>
                <a:latin typeface="Huawei Sans" panose="020C0503030203020204" pitchFamily="34" charset="0"/>
              </a:rPr>
              <a:t>display smart-policy-route </a:t>
            </a:r>
            <a:r>
              <a:rPr lang="en-US" b="1" dirty="0" err="1">
                <a:solidFill>
                  <a:schemeClr val="tx1"/>
                </a:solidFill>
                <a:latin typeface="Huawei Sans" panose="020C0503030203020204" pitchFamily="34" charset="0"/>
              </a:rPr>
              <a:t>nqa</a:t>
            </a:r>
            <a:r>
              <a:rPr lang="en-US" b="1" dirty="0">
                <a:solidFill>
                  <a:schemeClr val="tx1"/>
                </a:solidFill>
                <a:latin typeface="Huawei Sans" panose="020C0503030203020204" pitchFamily="34" charset="0"/>
              </a:rPr>
              <a:t>-server link-state    </a:t>
            </a:r>
            <a:r>
              <a:rPr lang="en-US" dirty="0">
                <a:solidFill>
                  <a:schemeClr val="tx1"/>
                </a:solidFill>
                <a:latin typeface="Huawei Sans" panose="020C0503030203020204" pitchFamily="34" charset="0"/>
              </a:rPr>
              <a:t>//Check the NQA server link status.</a:t>
            </a:r>
          </a:p>
        </p:txBody>
      </p:sp>
    </p:spTree>
    <p:extLst>
      <p:ext uri="{BB962C8B-B14F-4D97-AF65-F5344CB8AC3E}">
        <p14:creationId xmlns:p14="http://schemas.microsoft.com/office/powerpoint/2010/main" val="274647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pPr marL="355600" indent="-355600" algn="l"/>
            <a:r>
              <a:rPr lang="en-US" dirty="0">
                <a:latin typeface="Huawei Sans" panose="020C0503030203020204" pitchFamily="34" charset="0"/>
              </a:rPr>
              <a:t>(Single-answer question) Which of the following is used by SPR to determine the optimal path?</a:t>
            </a:r>
            <a:endParaRPr lang="en-US" altLang="zh-CN" dirty="0">
              <a:latin typeface="Huawei Sans" panose="020C0503030203020204" pitchFamily="34" charset="0"/>
            </a:endParaRPr>
          </a:p>
          <a:p>
            <a:pPr marL="722313" lvl="1" indent="-366713" algn="l"/>
            <a:r>
              <a:rPr lang="en-US" dirty="0">
                <a:latin typeface="Huawei Sans" panose="020C0503030203020204" pitchFamily="34" charset="0"/>
              </a:rPr>
              <a:t>Jitter</a:t>
            </a:r>
            <a:endParaRPr lang="en-US" altLang="zh-CN" dirty="0">
              <a:latin typeface="Huawei Sans" panose="020C0503030203020204" pitchFamily="34" charset="0"/>
            </a:endParaRPr>
          </a:p>
          <a:p>
            <a:pPr marL="722313" lvl="1" indent="-366713" algn="l"/>
            <a:r>
              <a:rPr lang="en-US" dirty="0">
                <a:latin typeface="Huawei Sans" panose="020C0503030203020204" pitchFamily="34" charset="0"/>
              </a:rPr>
              <a:t>Delay</a:t>
            </a:r>
            <a:endParaRPr lang="en-US" altLang="zh-CN" dirty="0">
              <a:latin typeface="Huawei Sans" panose="020C0503030203020204" pitchFamily="34" charset="0"/>
            </a:endParaRPr>
          </a:p>
          <a:p>
            <a:pPr marL="722313" lvl="1" indent="-366713" algn="l"/>
            <a:r>
              <a:rPr lang="en-US" dirty="0">
                <a:latin typeface="Huawei Sans" panose="020C0503030203020204" pitchFamily="34" charset="0"/>
              </a:rPr>
              <a:t>Packet loss rate</a:t>
            </a:r>
            <a:endParaRPr lang="en-US" altLang="zh-CN" dirty="0">
              <a:latin typeface="Huawei Sans" panose="020C0503030203020204" pitchFamily="34" charset="0"/>
            </a:endParaRPr>
          </a:p>
          <a:p>
            <a:pPr marL="722313" lvl="1" indent="-366713" algn="l"/>
            <a:r>
              <a:rPr lang="en-US" dirty="0">
                <a:latin typeface="Huawei Sans" panose="020C0503030203020204" pitchFamily="34" charset="0"/>
              </a:rPr>
              <a:t>CMI</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294645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1B42A-3EB0-448C-B088-22525FC30A72}"/>
              </a:ext>
            </a:extLst>
          </p:cNvPr>
          <p:cNvSpPr>
            <a:spLocks noGrp="1"/>
          </p:cNvSpPr>
          <p:nvPr>
            <p:ph sz="quarter" idx="10"/>
          </p:nvPr>
        </p:nvSpPr>
        <p:spPr bwMode="gray">
          <a:prstGeom prst="rect">
            <a:avLst/>
          </a:prstGeom>
        </p:spPr>
        <p:txBody>
          <a:bodyPr/>
          <a:lstStyle/>
          <a:p>
            <a:pPr algn="l"/>
            <a:r>
              <a:rPr lang="en-US" sz="2000" dirty="0">
                <a:latin typeface="Huawei Sans" panose="020C0503030203020204" pitchFamily="34" charset="0"/>
              </a:rPr>
              <a:t>SPR is a type of policy-based routing. It can be associated with NQA and IP FPM so that a path can be quickly selected when a network change occurs.</a:t>
            </a:r>
            <a:endParaRPr lang="en-US" altLang="zh-CN" sz="2000" dirty="0">
              <a:latin typeface="Huawei Sans" panose="020C0503030203020204" pitchFamily="34" charset="0"/>
            </a:endParaRPr>
          </a:p>
          <a:p>
            <a:pPr algn="l"/>
            <a:r>
              <a:rPr lang="en-US" sz="2000" dirty="0">
                <a:latin typeface="Huawei Sans" panose="020C0503030203020204" pitchFamily="34" charset="0"/>
              </a:rPr>
              <a:t>SPR selects the optimal path based on the CMI. The CMI calculation method used when NQA is used to detect link quality is different from that used when IP FPM is used to detect link quality.</a:t>
            </a:r>
            <a:endParaRPr lang="en-US" altLang="zh-CN" sz="2000" dirty="0">
              <a:latin typeface="Huawei Sans" panose="020C0503030203020204" pitchFamily="34" charset="0"/>
            </a:endParaRPr>
          </a:p>
          <a:p>
            <a:pPr algn="l"/>
            <a:r>
              <a:rPr lang="en-US" sz="2000" dirty="0">
                <a:latin typeface="Huawei Sans" panose="020C0503030203020204" pitchFamily="34" charset="0"/>
              </a:rPr>
              <a:t>SPR can be implemented based on </a:t>
            </a:r>
            <a:r>
              <a:rPr lang="en-US" sz="2000" dirty="0" err="1">
                <a:latin typeface="Huawei Sans" panose="020C0503030203020204" pitchFamily="34" charset="0"/>
              </a:rPr>
              <a:t>iMaster</a:t>
            </a:r>
            <a:r>
              <a:rPr lang="en-US" sz="2000" dirty="0">
                <a:latin typeface="Huawei Sans" panose="020C0503030203020204" pitchFamily="34" charset="0"/>
              </a:rPr>
              <a:t> NCE. Services can be delivered through </a:t>
            </a:r>
            <a:r>
              <a:rPr lang="en-US" sz="2000" dirty="0" err="1">
                <a:latin typeface="Huawei Sans" panose="020C0503030203020204" pitchFamily="34" charset="0"/>
              </a:rPr>
              <a:t>iMaster</a:t>
            </a:r>
            <a:r>
              <a:rPr lang="en-US" sz="2000" dirty="0">
                <a:latin typeface="Huawei Sans" panose="020C0503030203020204" pitchFamily="34" charset="0"/>
              </a:rPr>
              <a:t> NCE, making SPR more convenient.</a:t>
            </a:r>
          </a:p>
        </p:txBody>
      </p:sp>
    </p:spTree>
    <p:extLst>
      <p:ext uri="{BB962C8B-B14F-4D97-AF65-F5344CB8AC3E}">
        <p14:creationId xmlns:p14="http://schemas.microsoft.com/office/powerpoint/2010/main" val="1438810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9DF9FF-A52F-4FB1-98F6-AE2777F45B28}"/>
              </a:ext>
            </a:extLst>
          </p:cNvPr>
          <p:cNvSpPr>
            <a:spLocks noGrp="1"/>
          </p:cNvSpPr>
          <p:nvPr>
            <p:ph sz="quarter" idx="10"/>
          </p:nvPr>
        </p:nvSpPr>
        <p:spPr bwMode="gray">
          <a:prstGeom prst="rect">
            <a:avLst/>
          </a:prstGeom>
        </p:spPr>
        <p:txBody>
          <a:bodyPr/>
          <a:lstStyle/>
          <a:p>
            <a:pPr algn="l"/>
            <a:r>
              <a:rPr lang="en-US" sz="2000" dirty="0">
                <a:latin typeface="Huawei Sans" panose="020C0503030203020204" pitchFamily="34" charset="0"/>
              </a:rPr>
              <a:t>There are many HA technologies. In the past, HA technologies focused on the high reliability of the network layer. With the development of cloud computing, there are more and more service HA requirements.</a:t>
            </a:r>
            <a:endParaRPr lang="en-US" altLang="zh-CN" sz="2000" dirty="0">
              <a:latin typeface="Huawei Sans" panose="020C0503030203020204" pitchFamily="34" charset="0"/>
            </a:endParaRPr>
          </a:p>
          <a:p>
            <a:pPr algn="l"/>
            <a:r>
              <a:rPr lang="en-US" sz="2000" dirty="0">
                <a:latin typeface="Huawei Sans" panose="020C0503030203020204" pitchFamily="34" charset="0"/>
              </a:rPr>
              <a:t>New technologies, such as IP FPM, SAC, and SPR, are developed to meet service HA requirements.</a:t>
            </a:r>
            <a:endParaRPr lang="en-US" altLang="zh-CN" sz="2000" dirty="0">
              <a:latin typeface="Huawei Sans" panose="020C0503030203020204" pitchFamily="34" charset="0"/>
            </a:endParaRPr>
          </a:p>
          <a:p>
            <a:pPr algn="l"/>
            <a:r>
              <a:rPr lang="en-US" sz="2000" dirty="0">
                <a:latin typeface="Huawei Sans" panose="020C0503030203020204" pitchFamily="34" charset="0"/>
              </a:rPr>
              <a:t>Traditional HA technologies, such as VRRP, BFD, and interface backup, are used together with service HA technologies to improve network reliability.</a:t>
            </a:r>
          </a:p>
        </p:txBody>
      </p:sp>
    </p:spTree>
    <p:extLst>
      <p:ext uri="{BB962C8B-B14F-4D97-AF65-F5344CB8AC3E}">
        <p14:creationId xmlns:p14="http://schemas.microsoft.com/office/powerpoint/2010/main" val="145510796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114285"/>
      </p:ext>
    </p:extLst>
  </p:cSld>
  <p:clrMapOvr>
    <a:masterClrMapping/>
  </p:clrMapOvr>
  <p:transition advClick="0" advTm="8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bwMode="gray"/>
        <p:txBody>
          <a:bodyPr/>
          <a:lstStyle/>
          <a:p>
            <a:pPr fontAlgn="ctr"/>
            <a:r>
              <a:rPr lang="en-US" dirty="0">
                <a:latin typeface="Huawei Sans" panose="020C0503030203020204" pitchFamily="34" charset="0"/>
              </a:rPr>
              <a:t>BFD Detection</a:t>
            </a:r>
          </a:p>
        </p:txBody>
      </p:sp>
      <p:sp>
        <p:nvSpPr>
          <p:cNvPr id="4" name="文本占位符 3"/>
          <p:cNvSpPr>
            <a:spLocks noGrp="1"/>
          </p:cNvSpPr>
          <p:nvPr>
            <p:ph type="body" sz="quarter" idx="10"/>
          </p:nvPr>
        </p:nvSpPr>
        <p:spPr bwMode="gray"/>
        <p:txBody>
          <a:bodyPr/>
          <a:lstStyle/>
          <a:p>
            <a:pPr algn="l"/>
            <a:r>
              <a:rPr lang="en-US" sz="1400" dirty="0">
                <a:latin typeface="Huawei Sans" panose="020C0503030203020204" pitchFamily="34" charset="0"/>
              </a:rPr>
              <a:t>Two systems establish a BFD session and periodically send BFD control packets along the path between them. If one system does not receive BFD control packets within a certain period, the system considers the path faulty. BFD has two modes: asynchronous mode and demand mode.</a:t>
            </a:r>
            <a:endParaRPr lang="en-US" altLang="zh-CN" sz="1400" dirty="0">
              <a:latin typeface="Huawei Sans" panose="020C0503030203020204" pitchFamily="34" charset="0"/>
              <a:sym typeface="Huawei Sans" panose="020C0503030203020204" pitchFamily="34" charset="0"/>
            </a:endParaRPr>
          </a:p>
        </p:txBody>
      </p:sp>
      <p:sp>
        <p:nvSpPr>
          <p:cNvPr id="5" name="圆角矩形 75"/>
          <p:cNvSpPr/>
          <p:nvPr/>
        </p:nvSpPr>
        <p:spPr bwMode="gray">
          <a:xfrm>
            <a:off x="446088" y="2229329"/>
            <a:ext cx="5538385"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Asynchronous mode</a:t>
            </a:r>
          </a:p>
        </p:txBody>
      </p:sp>
      <p:sp>
        <p:nvSpPr>
          <p:cNvPr id="6" name="圆角矩形 75"/>
          <p:cNvSpPr/>
          <p:nvPr/>
        </p:nvSpPr>
        <p:spPr bwMode="gray">
          <a:xfrm>
            <a:off x="446089" y="2660834"/>
            <a:ext cx="5538384" cy="333308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1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In asynchronous mode, two systems periodically send BFD control packets to each other. If one system does not receive any BFD control packet from the other system within the detection period, it declares the session down.</a:t>
            </a:r>
          </a:p>
        </p:txBody>
      </p:sp>
      <p:sp>
        <p:nvSpPr>
          <p:cNvPr id="7" name="圆角矩形 75"/>
          <p:cNvSpPr/>
          <p:nvPr/>
        </p:nvSpPr>
        <p:spPr bwMode="gray">
          <a:xfrm>
            <a:off x="6215343" y="2223661"/>
            <a:ext cx="5497231"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Demand mode</a:t>
            </a:r>
          </a:p>
        </p:txBody>
      </p:sp>
      <p:sp>
        <p:nvSpPr>
          <p:cNvPr id="8" name="圆角矩形 75"/>
          <p:cNvSpPr/>
          <p:nvPr/>
        </p:nvSpPr>
        <p:spPr bwMode="gray">
          <a:xfrm>
            <a:off x="6215343" y="2655166"/>
            <a:ext cx="5497231" cy="333095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1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To verify connectivity, one system sends a BFD control packet to the other system. If it receives a response packet from the other system within the detection period, the BFD session between the two systems remains up. Otherwise, it declares the session down.</a:t>
            </a:r>
          </a:p>
        </p:txBody>
      </p:sp>
      <p:grpSp>
        <p:nvGrpSpPr>
          <p:cNvPr id="54" name="组合 53"/>
          <p:cNvGrpSpPr/>
          <p:nvPr/>
        </p:nvGrpSpPr>
        <p:grpSpPr bwMode="gray">
          <a:xfrm>
            <a:off x="1512587" y="3664039"/>
            <a:ext cx="3449341" cy="2100659"/>
            <a:chOff x="1525602" y="3812829"/>
            <a:chExt cx="3449341" cy="2100659"/>
          </a:xfrm>
        </p:grpSpPr>
        <p:grpSp>
          <p:nvGrpSpPr>
            <p:cNvPr id="9" name="组合 8"/>
            <p:cNvGrpSpPr/>
            <p:nvPr/>
          </p:nvGrpSpPr>
          <p:grpSpPr bwMode="gray">
            <a:xfrm>
              <a:off x="1525602" y="3812829"/>
              <a:ext cx="3449341" cy="775594"/>
              <a:chOff x="7229196" y="4527334"/>
              <a:chExt cx="3449341" cy="775594"/>
            </a:xfrm>
          </p:grpSpPr>
          <p:grpSp>
            <p:nvGrpSpPr>
              <p:cNvPr id="10" name="组合 9"/>
              <p:cNvGrpSpPr/>
              <p:nvPr/>
            </p:nvGrpSpPr>
            <p:grpSpPr bwMode="gray">
              <a:xfrm>
                <a:off x="7229196" y="4527334"/>
                <a:ext cx="3449341" cy="775594"/>
                <a:chOff x="7229196" y="4527334"/>
                <a:chExt cx="3449341" cy="775594"/>
              </a:xfrm>
            </p:grpSpPr>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229196" y="4860128"/>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0138537" y="4860128"/>
                  <a:ext cx="540000" cy="442800"/>
                </a:xfrm>
                <a:prstGeom prst="rect">
                  <a:avLst/>
                </a:prstGeom>
              </p:spPr>
            </p:pic>
            <p:cxnSp>
              <p:nvCxnSpPr>
                <p:cNvPr id="15" name="直接连接符 14"/>
                <p:cNvCxnSpPr>
                  <a:stCxn id="13" idx="3"/>
                  <a:endCxn id="14" idx="1"/>
                </p:cNvCxnSpPr>
                <p:nvPr/>
              </p:nvCxnSpPr>
              <p:spPr bwMode="gray">
                <a:xfrm>
                  <a:off x="7769196" y="5081528"/>
                  <a:ext cx="23693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bwMode="gray">
                <a:xfrm>
                  <a:off x="7286638" y="4537399"/>
                  <a:ext cx="365806" cy="276999"/>
                </a:xfrm>
                <a:prstGeom prst="rect">
                  <a:avLst/>
                </a:prstGeom>
                <a:noFill/>
              </p:spPr>
              <p:txBody>
                <a:bodyPr wrap="none" rtlCol="0">
                  <a:spAutoFit/>
                </a:bodyPr>
                <a:lstStyle/>
                <a:p>
                  <a:pPr fontAlgn="ctr"/>
                  <a:r>
                    <a:rPr lang="en-US" sz="1200" dirty="0">
                      <a:latin typeface="Huawei Sans" panose="020C0503030203020204" pitchFamily="34" charset="0"/>
                    </a:rPr>
                    <a:t>R1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bwMode="gray">
                <a:xfrm>
                  <a:off x="10136861" y="4527334"/>
                  <a:ext cx="365806" cy="276999"/>
                </a:xfrm>
                <a:prstGeom prst="rect">
                  <a:avLst/>
                </a:prstGeom>
                <a:noFill/>
              </p:spPr>
              <p:txBody>
                <a:bodyPr wrap="none" rtlCol="0">
                  <a:spAutoFit/>
                </a:bodyPr>
                <a:lstStyle/>
                <a:p>
                  <a:pPr fontAlgn="ctr"/>
                  <a:r>
                    <a:rPr lang="en-US" sz="1200" dirty="0">
                      <a:latin typeface="Huawei Sans" panose="020C0503030203020204" pitchFamily="34" charset="0"/>
                    </a:rPr>
                    <a:t>R2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p:cNvCxnSpPr/>
              <p:nvPr/>
            </p:nvCxnSpPr>
            <p:spPr bwMode="gray">
              <a:xfrm>
                <a:off x="7829841" y="4967940"/>
                <a:ext cx="2248050"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bwMode="gray">
              <a:xfrm>
                <a:off x="8446355" y="4613431"/>
                <a:ext cx="1015021" cy="276999"/>
              </a:xfrm>
              <a:prstGeom prst="rect">
                <a:avLst/>
              </a:prstGeom>
              <a:noFill/>
            </p:spPr>
            <p:txBody>
              <a:bodyPr wrap="none" rtlCol="0">
                <a:spAutoFit/>
              </a:bodyPr>
              <a:lstStyle/>
              <a:p>
                <a:pPr fontAlgn="ctr"/>
                <a:r>
                  <a:rPr lang="en-US" sz="1200" dirty="0">
                    <a:solidFill>
                      <a:srgbClr val="C7000B"/>
                    </a:solidFill>
                    <a:latin typeface="Huawei Sans" panose="020C0503030203020204" pitchFamily="34" charset="0"/>
                  </a:rPr>
                  <a:t>BFD session</a:t>
                </a:r>
                <a:endPar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31" name="直接箭头连接符 30"/>
            <p:cNvCxnSpPr/>
            <p:nvPr/>
          </p:nvCxnSpPr>
          <p:spPr bwMode="gray">
            <a:xfrm>
              <a:off x="2248274" y="4666612"/>
              <a:ext cx="1951328" cy="0"/>
            </a:xfrm>
            <a:prstGeom prst="straightConnector1">
              <a:avLst/>
            </a:prstGeom>
            <a:ln w="190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gray">
            <a:xfrm flipH="1">
              <a:off x="2246597" y="4952362"/>
              <a:ext cx="1953005" cy="0"/>
            </a:xfrm>
            <a:prstGeom prst="straightConnector1">
              <a:avLst/>
            </a:prstGeom>
            <a:ln w="190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3" idx="2"/>
            </p:cNvCxnSpPr>
            <p:nvPr/>
          </p:nvCxnSpPr>
          <p:spPr bwMode="gray">
            <a:xfrm>
              <a:off x="1795602" y="4588423"/>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gray">
            <a:xfrm>
              <a:off x="4671745" y="4588423"/>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bwMode="gray">
            <a:xfrm>
              <a:off x="2223617" y="5253753"/>
              <a:ext cx="1951328" cy="0"/>
            </a:xfrm>
            <a:prstGeom prst="straightConnector1">
              <a:avLst/>
            </a:prstGeom>
            <a:ln w="190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bwMode="gray">
            <a:xfrm flipH="1">
              <a:off x="2221940" y="5539503"/>
              <a:ext cx="1953005" cy="0"/>
            </a:xfrm>
            <a:prstGeom prst="straightConnector1">
              <a:avLst/>
            </a:prstGeom>
            <a:ln w="190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bwMode="gray">
            <a:xfrm>
              <a:off x="3124375" y="5633815"/>
              <a:ext cx="400110" cy="217367"/>
            </a:xfrm>
            <a:prstGeom prst="rect">
              <a:avLst/>
            </a:prstGeom>
            <a:noFill/>
            <a:ln>
              <a:noFill/>
            </a:ln>
          </p:spPr>
          <p:txBody>
            <a:bodyPr vert="eaVert" wrap="none" rtlCol="0">
              <a:spAutoFit/>
            </a:bodyPr>
            <a:lstStyle/>
            <a:p>
              <a:pPr fontAlgn="ctr"/>
              <a:r>
                <a:rPr lang="en-US" sz="1400" dirty="0">
                  <a:latin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5" name="组合 54"/>
          <p:cNvGrpSpPr/>
          <p:nvPr/>
        </p:nvGrpSpPr>
        <p:grpSpPr bwMode="gray">
          <a:xfrm>
            <a:off x="7034789" y="3779408"/>
            <a:ext cx="3449341" cy="2119346"/>
            <a:chOff x="7002377" y="3796939"/>
            <a:chExt cx="3449341" cy="2119346"/>
          </a:xfrm>
        </p:grpSpPr>
        <p:grpSp>
          <p:nvGrpSpPr>
            <p:cNvPr id="21" name="组合 20"/>
            <p:cNvGrpSpPr/>
            <p:nvPr/>
          </p:nvGrpSpPr>
          <p:grpSpPr bwMode="gray">
            <a:xfrm>
              <a:off x="7002377" y="3796939"/>
              <a:ext cx="3449341" cy="791484"/>
              <a:chOff x="7229196" y="4511444"/>
              <a:chExt cx="3449341" cy="791484"/>
            </a:xfrm>
          </p:grpSpPr>
          <p:grpSp>
            <p:nvGrpSpPr>
              <p:cNvPr id="22" name="组合 21"/>
              <p:cNvGrpSpPr/>
              <p:nvPr/>
            </p:nvGrpSpPr>
            <p:grpSpPr bwMode="gray">
              <a:xfrm>
                <a:off x="7229196" y="4511444"/>
                <a:ext cx="3449341" cy="791484"/>
                <a:chOff x="7229196" y="4511444"/>
                <a:chExt cx="3449341" cy="791484"/>
              </a:xfrm>
            </p:grpSpPr>
            <p:pic>
              <p:nvPicPr>
                <p:cNvPr id="25" name="图片 2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229196" y="4860128"/>
                  <a:ext cx="540000" cy="442800"/>
                </a:xfrm>
                <a:prstGeom prst="rect">
                  <a:avLst/>
                </a:prstGeom>
              </p:spPr>
            </p:pic>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0138537" y="4860128"/>
                  <a:ext cx="540000" cy="442800"/>
                </a:xfrm>
                <a:prstGeom prst="rect">
                  <a:avLst/>
                </a:prstGeom>
              </p:spPr>
            </p:pic>
            <p:cxnSp>
              <p:nvCxnSpPr>
                <p:cNvPr id="27" name="直接连接符 26"/>
                <p:cNvCxnSpPr>
                  <a:stCxn id="25" idx="3"/>
                  <a:endCxn id="26" idx="1"/>
                </p:cNvCxnSpPr>
                <p:nvPr/>
              </p:nvCxnSpPr>
              <p:spPr bwMode="gray">
                <a:xfrm>
                  <a:off x="7769196" y="5081528"/>
                  <a:ext cx="23693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bwMode="gray">
                <a:xfrm>
                  <a:off x="7323328" y="4511444"/>
                  <a:ext cx="365806" cy="276999"/>
                </a:xfrm>
                <a:prstGeom prst="rect">
                  <a:avLst/>
                </a:prstGeom>
                <a:noFill/>
              </p:spPr>
              <p:txBody>
                <a:bodyPr wrap="none" rtlCol="0">
                  <a:spAutoFit/>
                </a:bodyPr>
                <a:lstStyle/>
                <a:p>
                  <a:pPr fontAlgn="ctr"/>
                  <a:r>
                    <a:rPr lang="en-US" sz="1200" dirty="0">
                      <a:latin typeface="Huawei Sans" panose="020C0503030203020204" pitchFamily="34" charset="0"/>
                    </a:rPr>
                    <a:t>R1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bwMode="gray">
                <a:xfrm>
                  <a:off x="10199471" y="4541254"/>
                  <a:ext cx="365806" cy="276999"/>
                </a:xfrm>
                <a:prstGeom prst="rect">
                  <a:avLst/>
                </a:prstGeom>
                <a:noFill/>
              </p:spPr>
              <p:txBody>
                <a:bodyPr wrap="none" rtlCol="0">
                  <a:spAutoFit/>
                </a:bodyPr>
                <a:lstStyle/>
                <a:p>
                  <a:pPr fontAlgn="ctr"/>
                  <a:r>
                    <a:rPr lang="en-US" sz="1200" dirty="0">
                      <a:latin typeface="Huawei Sans" panose="020C0503030203020204" pitchFamily="34" charset="0"/>
                    </a:rPr>
                    <a:t>R2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3" name="直接箭头连接符 22"/>
              <p:cNvCxnSpPr/>
              <p:nvPr/>
            </p:nvCxnSpPr>
            <p:spPr bwMode="gray">
              <a:xfrm>
                <a:off x="7829841" y="4967940"/>
                <a:ext cx="2248050"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bwMode="gray">
              <a:xfrm>
                <a:off x="8376379" y="4588474"/>
                <a:ext cx="1135847" cy="276999"/>
              </a:xfrm>
              <a:prstGeom prst="rect">
                <a:avLst/>
              </a:prstGeom>
              <a:noFill/>
            </p:spPr>
            <p:txBody>
              <a:bodyPr wrap="square" rtlCol="0">
                <a:spAutoFit/>
              </a:bodyPr>
              <a:lstStyle/>
              <a:p>
                <a:pPr fontAlgn="ctr"/>
                <a:r>
                  <a:rPr lang="en-US" sz="1200" dirty="0">
                    <a:solidFill>
                      <a:srgbClr val="C7000B"/>
                    </a:solidFill>
                    <a:latin typeface="Huawei Sans" panose="020C0503030203020204" pitchFamily="34" charset="0"/>
                  </a:rPr>
                  <a:t>BFD session</a:t>
                </a:r>
                <a:endParaRPr lang="en-US" altLang="zh-CN" sz="120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0" name="直接连接符 49"/>
            <p:cNvCxnSpPr/>
            <p:nvPr/>
          </p:nvCxnSpPr>
          <p:spPr bwMode="gray">
            <a:xfrm>
              <a:off x="7309067" y="4591220"/>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gray">
            <a:xfrm>
              <a:off x="10185210" y="4591220"/>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3" name="任意多边形 52"/>
            <p:cNvSpPr/>
            <p:nvPr/>
          </p:nvSpPr>
          <p:spPr bwMode="gray">
            <a:xfrm>
              <a:off x="7498939" y="4666218"/>
              <a:ext cx="2608523" cy="556795"/>
            </a:xfrm>
            <a:custGeom>
              <a:avLst/>
              <a:gdLst>
                <a:gd name="connsiteX0" fmla="*/ 0 w 2608446"/>
                <a:gd name="connsiteY0" fmla="*/ 0 h 712269"/>
                <a:gd name="connsiteX1" fmla="*/ 2608446 w 2608446"/>
                <a:gd name="connsiteY1" fmla="*/ 269507 h 712269"/>
                <a:gd name="connsiteX2" fmla="*/ 19250 w 2608446"/>
                <a:gd name="connsiteY2" fmla="*/ 712269 h 712269"/>
                <a:gd name="connsiteX0" fmla="*/ 0 w 2608446"/>
                <a:gd name="connsiteY0" fmla="*/ 0 h 712269"/>
                <a:gd name="connsiteX1" fmla="*/ 2608446 w 2608446"/>
                <a:gd name="connsiteY1" fmla="*/ 269507 h 712269"/>
                <a:gd name="connsiteX2" fmla="*/ 19250 w 260844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702"/>
                <a:gd name="connsiteX1" fmla="*/ 2608446 w 2608450"/>
                <a:gd name="connsiteY1" fmla="*/ 269507 h 712702"/>
                <a:gd name="connsiteX2" fmla="*/ 19250 w 2608450"/>
                <a:gd name="connsiteY2" fmla="*/ 712269 h 712702"/>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55175 h 767444"/>
                <a:gd name="connsiteX1" fmla="*/ 2608446 w 2608450"/>
                <a:gd name="connsiteY1" fmla="*/ 324682 h 767444"/>
                <a:gd name="connsiteX2" fmla="*/ 19250 w 2608450"/>
                <a:gd name="connsiteY2" fmla="*/ 767444 h 767444"/>
                <a:gd name="connsiteX0" fmla="*/ 0 w 2676398"/>
                <a:gd name="connsiteY0" fmla="*/ 29996 h 742265"/>
                <a:gd name="connsiteX1" fmla="*/ 2608446 w 2676398"/>
                <a:gd name="connsiteY1" fmla="*/ 299503 h 742265"/>
                <a:gd name="connsiteX2" fmla="*/ 19250 w 2676398"/>
                <a:gd name="connsiteY2" fmla="*/ 742265 h 742265"/>
                <a:gd name="connsiteX0" fmla="*/ 0 w 2676398"/>
                <a:gd name="connsiteY0" fmla="*/ 29996 h 742265"/>
                <a:gd name="connsiteX1" fmla="*/ 2608446 w 2676398"/>
                <a:gd name="connsiteY1" fmla="*/ 299503 h 742265"/>
                <a:gd name="connsiteX2" fmla="*/ 19250 w 2676398"/>
                <a:gd name="connsiteY2" fmla="*/ 742265 h 742265"/>
                <a:gd name="connsiteX0" fmla="*/ 0 w 2608446"/>
                <a:gd name="connsiteY0" fmla="*/ 60449 h 772718"/>
                <a:gd name="connsiteX1" fmla="*/ 2608446 w 2608446"/>
                <a:gd name="connsiteY1" fmla="*/ 329956 h 772718"/>
                <a:gd name="connsiteX2" fmla="*/ 19250 w 2608446"/>
                <a:gd name="connsiteY2" fmla="*/ 772718 h 772718"/>
                <a:gd name="connsiteX0" fmla="*/ 0 w 2608446"/>
                <a:gd name="connsiteY0" fmla="*/ 0 h 712269"/>
                <a:gd name="connsiteX1" fmla="*/ 2608446 w 2608446"/>
                <a:gd name="connsiteY1" fmla="*/ 269507 h 712269"/>
                <a:gd name="connsiteX2" fmla="*/ 19250 w 2608446"/>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523"/>
                <a:gd name="connsiteY0" fmla="*/ 0 h 712269"/>
                <a:gd name="connsiteX1" fmla="*/ 2608446 w 2608523"/>
                <a:gd name="connsiteY1" fmla="*/ 269507 h 712269"/>
                <a:gd name="connsiteX2" fmla="*/ 19250 w 2608523"/>
                <a:gd name="connsiteY2" fmla="*/ 712269 h 712269"/>
              </a:gdLst>
              <a:ahLst/>
              <a:cxnLst>
                <a:cxn ang="0">
                  <a:pos x="connsiteX0" y="connsiteY0"/>
                </a:cxn>
                <a:cxn ang="0">
                  <a:pos x="connsiteX1" y="connsiteY1"/>
                </a:cxn>
                <a:cxn ang="0">
                  <a:pos x="connsiteX2" y="connsiteY2"/>
                </a:cxn>
              </a:cxnLst>
              <a:rect l="l" t="t" r="r" b="b"/>
              <a:pathLst>
                <a:path w="2608523" h="712269">
                  <a:moveTo>
                    <a:pt x="0" y="0"/>
                  </a:moveTo>
                  <a:cubicBezTo>
                    <a:pt x="1812758" y="118710"/>
                    <a:pt x="2586743" y="130698"/>
                    <a:pt x="2608446" y="269507"/>
                  </a:cubicBezTo>
                  <a:cubicBezTo>
                    <a:pt x="2621434" y="414465"/>
                    <a:pt x="1007443" y="603183"/>
                    <a:pt x="19250" y="712269"/>
                  </a:cubicBezTo>
                </a:path>
              </a:pathLst>
            </a:custGeom>
            <a:noFill/>
            <a:ln w="19050">
              <a:solidFill>
                <a:schemeClr val="tx2">
                  <a:lumMod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6" name="文本框 55"/>
          <p:cNvSpPr txBox="1"/>
          <p:nvPr/>
        </p:nvSpPr>
        <p:spPr bwMode="gray">
          <a:xfrm>
            <a:off x="2547271" y="4229220"/>
            <a:ext cx="912429" cy="261610"/>
          </a:xfrm>
          <a:prstGeom prst="rect">
            <a:avLst/>
          </a:prstGeom>
          <a:noFill/>
        </p:spPr>
        <p:txBody>
          <a:bodyPr wrap="none" rtlCol="0">
            <a:spAutoFit/>
          </a:bodyPr>
          <a:lstStyle/>
          <a:p>
            <a:pPr algn="ct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bwMode="gray">
          <a:xfrm>
            <a:off x="2547271" y="4529436"/>
            <a:ext cx="912429" cy="261610"/>
          </a:xfrm>
          <a:prstGeom prst="rect">
            <a:avLst/>
          </a:prstGeom>
          <a:noFill/>
        </p:spPr>
        <p:txBody>
          <a:bodyPr wrap="none" rtlCol="0">
            <a:spAutoFit/>
          </a:bodyPr>
          <a:lstStyle/>
          <a:p>
            <a:pPr algn="ct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bwMode="gray">
          <a:xfrm>
            <a:off x="2547271" y="4794936"/>
            <a:ext cx="912429" cy="261610"/>
          </a:xfrm>
          <a:prstGeom prst="rect">
            <a:avLst/>
          </a:prstGeom>
          <a:noFill/>
        </p:spPr>
        <p:txBody>
          <a:bodyPr wrap="none" rtlCol="0">
            <a:spAutoFit/>
          </a:bodyPr>
          <a:lstStyle/>
          <a:p>
            <a:pPr algn="ct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p:cNvSpPr txBox="1"/>
          <p:nvPr/>
        </p:nvSpPr>
        <p:spPr bwMode="gray">
          <a:xfrm>
            <a:off x="2547271" y="5104963"/>
            <a:ext cx="912429" cy="261610"/>
          </a:xfrm>
          <a:prstGeom prst="rect">
            <a:avLst/>
          </a:prstGeom>
          <a:noFill/>
        </p:spPr>
        <p:txBody>
          <a:bodyPr wrap="none" rtlCol="0">
            <a:spAutoFit/>
          </a:bodyPr>
          <a:lstStyle/>
          <a:p>
            <a:pPr algn="ct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bwMode="gray">
          <a:xfrm>
            <a:off x="7849763" y="4402024"/>
            <a:ext cx="912429" cy="261610"/>
          </a:xfrm>
          <a:prstGeom prst="rect">
            <a:avLst/>
          </a:prstGeom>
          <a:noFill/>
        </p:spPr>
        <p:txBody>
          <a:bodyPr wrap="none" rtlCol="0">
            <a:spAutoFit/>
          </a:bodyPr>
          <a:lstStyle/>
          <a:p>
            <a:pP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任意多边形 60"/>
          <p:cNvSpPr/>
          <p:nvPr/>
        </p:nvSpPr>
        <p:spPr bwMode="gray">
          <a:xfrm flipH="1">
            <a:off x="7544017" y="5347947"/>
            <a:ext cx="2519105" cy="514623"/>
          </a:xfrm>
          <a:custGeom>
            <a:avLst/>
            <a:gdLst>
              <a:gd name="connsiteX0" fmla="*/ 0 w 2608446"/>
              <a:gd name="connsiteY0" fmla="*/ 0 h 712269"/>
              <a:gd name="connsiteX1" fmla="*/ 2608446 w 2608446"/>
              <a:gd name="connsiteY1" fmla="*/ 269507 h 712269"/>
              <a:gd name="connsiteX2" fmla="*/ 19250 w 2608446"/>
              <a:gd name="connsiteY2" fmla="*/ 712269 h 712269"/>
              <a:gd name="connsiteX0" fmla="*/ 0 w 2608446"/>
              <a:gd name="connsiteY0" fmla="*/ 0 h 712269"/>
              <a:gd name="connsiteX1" fmla="*/ 2608446 w 2608446"/>
              <a:gd name="connsiteY1" fmla="*/ 269507 h 712269"/>
              <a:gd name="connsiteX2" fmla="*/ 19250 w 260844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702"/>
              <a:gd name="connsiteX1" fmla="*/ 2608446 w 2608450"/>
              <a:gd name="connsiteY1" fmla="*/ 269507 h 712702"/>
              <a:gd name="connsiteX2" fmla="*/ 19250 w 2608450"/>
              <a:gd name="connsiteY2" fmla="*/ 712269 h 712702"/>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55175 h 767444"/>
              <a:gd name="connsiteX1" fmla="*/ 2608446 w 2608450"/>
              <a:gd name="connsiteY1" fmla="*/ 324682 h 767444"/>
              <a:gd name="connsiteX2" fmla="*/ 19250 w 2608450"/>
              <a:gd name="connsiteY2" fmla="*/ 767444 h 767444"/>
              <a:gd name="connsiteX0" fmla="*/ 0 w 2676398"/>
              <a:gd name="connsiteY0" fmla="*/ 29996 h 742265"/>
              <a:gd name="connsiteX1" fmla="*/ 2608446 w 2676398"/>
              <a:gd name="connsiteY1" fmla="*/ 299503 h 742265"/>
              <a:gd name="connsiteX2" fmla="*/ 19250 w 2676398"/>
              <a:gd name="connsiteY2" fmla="*/ 742265 h 742265"/>
              <a:gd name="connsiteX0" fmla="*/ 0 w 2676398"/>
              <a:gd name="connsiteY0" fmla="*/ 29996 h 742265"/>
              <a:gd name="connsiteX1" fmla="*/ 2608446 w 2676398"/>
              <a:gd name="connsiteY1" fmla="*/ 299503 h 742265"/>
              <a:gd name="connsiteX2" fmla="*/ 19250 w 2676398"/>
              <a:gd name="connsiteY2" fmla="*/ 742265 h 742265"/>
              <a:gd name="connsiteX0" fmla="*/ 0 w 2608446"/>
              <a:gd name="connsiteY0" fmla="*/ 60449 h 772718"/>
              <a:gd name="connsiteX1" fmla="*/ 2608446 w 2608446"/>
              <a:gd name="connsiteY1" fmla="*/ 329956 h 772718"/>
              <a:gd name="connsiteX2" fmla="*/ 19250 w 2608446"/>
              <a:gd name="connsiteY2" fmla="*/ 772718 h 772718"/>
              <a:gd name="connsiteX0" fmla="*/ 0 w 2608446"/>
              <a:gd name="connsiteY0" fmla="*/ 0 h 712269"/>
              <a:gd name="connsiteX1" fmla="*/ 2608446 w 2608446"/>
              <a:gd name="connsiteY1" fmla="*/ 269507 h 712269"/>
              <a:gd name="connsiteX2" fmla="*/ 19250 w 2608446"/>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523"/>
              <a:gd name="connsiteY0" fmla="*/ 0 h 712269"/>
              <a:gd name="connsiteX1" fmla="*/ 2608446 w 2608523"/>
              <a:gd name="connsiteY1" fmla="*/ 269507 h 712269"/>
              <a:gd name="connsiteX2" fmla="*/ 19250 w 2608523"/>
              <a:gd name="connsiteY2" fmla="*/ 712269 h 712269"/>
            </a:gdLst>
            <a:ahLst/>
            <a:cxnLst>
              <a:cxn ang="0">
                <a:pos x="connsiteX0" y="connsiteY0"/>
              </a:cxn>
              <a:cxn ang="0">
                <a:pos x="connsiteX1" y="connsiteY1"/>
              </a:cxn>
              <a:cxn ang="0">
                <a:pos x="connsiteX2" y="connsiteY2"/>
              </a:cxn>
            </a:cxnLst>
            <a:rect l="l" t="t" r="r" b="b"/>
            <a:pathLst>
              <a:path w="2608523" h="712269">
                <a:moveTo>
                  <a:pt x="0" y="0"/>
                </a:moveTo>
                <a:cubicBezTo>
                  <a:pt x="1812758" y="118710"/>
                  <a:pt x="2586743" y="130698"/>
                  <a:pt x="2608446" y="269507"/>
                </a:cubicBezTo>
                <a:cubicBezTo>
                  <a:pt x="2621434" y="414465"/>
                  <a:pt x="1007443" y="603183"/>
                  <a:pt x="19250" y="712269"/>
                </a:cubicBezTo>
              </a:path>
            </a:pathLst>
          </a:custGeom>
          <a:noFill/>
          <a:ln w="19050">
            <a:solidFill>
              <a:schemeClr val="tx2">
                <a:lumMod val="50000"/>
              </a:schemeClr>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bwMode="gray">
          <a:xfrm>
            <a:off x="8674804" y="5070511"/>
            <a:ext cx="912429" cy="261610"/>
          </a:xfrm>
          <a:prstGeom prst="rect">
            <a:avLst/>
          </a:prstGeom>
          <a:noFill/>
        </p:spPr>
        <p:txBody>
          <a:bodyPr wrap="none" rtlCol="0">
            <a:spAutoFit/>
          </a:bodyPr>
          <a:lstStyle/>
          <a:p>
            <a:pPr fontAlgn="ctr"/>
            <a:r>
              <a:rPr lang="en-US" sz="1100" dirty="0">
                <a:latin typeface="Huawei Sans" panose="020C0503030203020204" pitchFamily="34" charset="0"/>
              </a:rPr>
              <a:t>BFD packet</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bwMode="gray">
          <a:xfrm>
            <a:off x="635639" y="4762362"/>
            <a:ext cx="1300196" cy="600164"/>
          </a:xfrm>
          <a:prstGeom prst="rect">
            <a:avLst/>
          </a:prstGeom>
          <a:noFill/>
        </p:spPr>
        <p:txBody>
          <a:bodyPr wrap="square" rtlCol="0">
            <a:spAutoFit/>
          </a:bodyPr>
          <a:lstStyle/>
          <a:p>
            <a:pPr fontAlgn="ctr"/>
            <a:r>
              <a:rPr lang="en-US" sz="1100" dirty="0">
                <a:latin typeface="Huawei Sans" panose="020C0503030203020204" pitchFamily="34" charset="0"/>
              </a:rPr>
              <a:t>Sends BFD control packets periodically</a:t>
            </a:r>
          </a:p>
        </p:txBody>
      </p:sp>
      <p:sp>
        <p:nvSpPr>
          <p:cNvPr id="52" name="文本框 51"/>
          <p:cNvSpPr txBox="1"/>
          <p:nvPr/>
        </p:nvSpPr>
        <p:spPr bwMode="gray">
          <a:xfrm>
            <a:off x="6215343" y="4901234"/>
            <a:ext cx="1156023" cy="600164"/>
          </a:xfrm>
          <a:prstGeom prst="rect">
            <a:avLst/>
          </a:prstGeom>
          <a:noFill/>
        </p:spPr>
        <p:txBody>
          <a:bodyPr wrap="square" rtlCol="0">
            <a:spAutoFit/>
          </a:bodyPr>
          <a:lstStyle/>
          <a:p>
            <a:pPr fontAlgn="ctr"/>
            <a:r>
              <a:rPr lang="en-US" sz="1100" dirty="0">
                <a:latin typeface="Huawei Sans" panose="020C0503030203020204" pitchFamily="34" charset="0"/>
              </a:rPr>
              <a:t>Sends BFD control packets on demand</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5"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76"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77"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78"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53301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BFD Echo</a:t>
            </a:r>
            <a:endParaRPr lang="en-US" altLang="zh-CN" dirty="0">
              <a:latin typeface="Huawei Sans" panose="020C0503030203020204" pitchFamily="34" charset="0"/>
              <a:sym typeface="Huawei Sans" panose="020C0503030203020204" pitchFamily="34" charset="0"/>
            </a:endParaRPr>
          </a:p>
        </p:txBody>
      </p:sp>
      <p:sp>
        <p:nvSpPr>
          <p:cNvPr id="3" name="文本占位符 2"/>
          <p:cNvSpPr>
            <a:spLocks noGrp="1"/>
          </p:cNvSpPr>
          <p:nvPr>
            <p:ph type="body" sz="quarter" idx="10"/>
          </p:nvPr>
        </p:nvSpPr>
        <p:spPr bwMode="gray"/>
        <p:txBody>
          <a:bodyPr/>
          <a:lstStyle/>
          <a:p>
            <a:pPr algn="l"/>
            <a:r>
              <a:rPr lang="en-US" sz="1400" dirty="0">
                <a:latin typeface="Huawei Sans" panose="020C0503030203020204" pitchFamily="34" charset="0"/>
              </a:rPr>
              <a:t>The BFD echo function enables the local system to send BFD echo packets to the remote system, which then forwards the echo packets back along the same path in order to perform detection. This function provides rapid failure detection.</a:t>
            </a:r>
            <a:endParaRPr lang="en-US" altLang="zh-CN" sz="1400" dirty="0">
              <a:latin typeface="Huawei Sans" panose="020C0503030203020204" pitchFamily="34" charset="0"/>
              <a:sym typeface="Huawei Sans" panose="020C0503030203020204" pitchFamily="34" charset="0"/>
            </a:endParaRPr>
          </a:p>
          <a:p>
            <a:pPr algn="l"/>
            <a:r>
              <a:rPr lang="en-US" sz="1400" dirty="0">
                <a:latin typeface="Huawei Sans" panose="020C0503030203020204" pitchFamily="34" charset="0"/>
              </a:rPr>
              <a:t>The BFD echo function is classified into passive BFD echo and one-arm BFD echo based on application scenarios.</a:t>
            </a:r>
            <a:endParaRPr lang="en-US" altLang="zh-CN" sz="1400" dirty="0">
              <a:latin typeface="Huawei Sans" panose="020C0503030203020204" pitchFamily="34" charset="0"/>
              <a:sym typeface="Huawei Sans" panose="020C0503030203020204" pitchFamily="34" charset="0"/>
            </a:endParaRPr>
          </a:p>
        </p:txBody>
      </p:sp>
      <p:sp>
        <p:nvSpPr>
          <p:cNvPr id="4" name="圆角矩形 75"/>
          <p:cNvSpPr/>
          <p:nvPr/>
        </p:nvSpPr>
        <p:spPr bwMode="gray">
          <a:xfrm>
            <a:off x="446088" y="2166835"/>
            <a:ext cx="5538385"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Passive BFD echo</a:t>
            </a:r>
          </a:p>
        </p:txBody>
      </p:sp>
      <p:sp>
        <p:nvSpPr>
          <p:cNvPr id="5" name="圆角矩形 75"/>
          <p:cNvSpPr/>
          <p:nvPr/>
        </p:nvSpPr>
        <p:spPr bwMode="gray">
          <a:xfrm>
            <a:off x="446088" y="2598340"/>
            <a:ext cx="5538385" cy="35410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000"/>
              </a:lnSpc>
              <a:spcBef>
                <a:spcPts val="0"/>
              </a:spcBef>
              <a:spcAft>
                <a:spcPts val="600"/>
              </a:spcAft>
              <a:buFont typeface="Arial" panose="020B0604020202020204" pitchFamily="34" charset="0"/>
              <a:buChar char="•"/>
            </a:pPr>
            <a:r>
              <a:rPr lang="en-US" sz="1100" dirty="0">
                <a:solidFill>
                  <a:prstClr val="black"/>
                </a:solidFill>
                <a:latin typeface="Huawei Sans" panose="020C0503030203020204" pitchFamily="34" charset="0"/>
              </a:rPr>
              <a:t>Passive BFD echo applies only to single-hop IP link scenarios and must work with asynchronous BFD. In asynchronous echo mode, slow detection is performed in asynchronous mode and fast detection is performed in echo mode at the same time. This function applies when the BFD detection capabilities of the two ends are inconsistent.</a:t>
            </a:r>
          </a:p>
        </p:txBody>
      </p:sp>
      <p:sp>
        <p:nvSpPr>
          <p:cNvPr id="6" name="圆角矩形 75"/>
          <p:cNvSpPr/>
          <p:nvPr/>
        </p:nvSpPr>
        <p:spPr bwMode="gray">
          <a:xfrm>
            <a:off x="6215343" y="2161167"/>
            <a:ext cx="5497231" cy="39402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One-arm BFD echo</a:t>
            </a:r>
          </a:p>
        </p:txBody>
      </p:sp>
      <p:sp>
        <p:nvSpPr>
          <p:cNvPr id="7" name="圆角矩形 75"/>
          <p:cNvSpPr/>
          <p:nvPr/>
        </p:nvSpPr>
        <p:spPr bwMode="gray">
          <a:xfrm>
            <a:off x="6215343" y="2592672"/>
            <a:ext cx="5497231" cy="354668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ts val="2000"/>
              </a:lnSpc>
              <a:spcBef>
                <a:spcPts val="0"/>
              </a:spcBef>
              <a:spcAft>
                <a:spcPts val="600"/>
              </a:spcAft>
              <a:buFont typeface="Arial" panose="020B0604020202020204" pitchFamily="34" charset="0"/>
              <a:buChar char="•"/>
            </a:pPr>
            <a:r>
              <a:rPr lang="en-US" sz="1100" dirty="0">
                <a:solidFill>
                  <a:prstClr val="black"/>
                </a:solidFill>
                <a:latin typeface="Huawei Sans" panose="020C0503030203020204" pitchFamily="34" charset="0"/>
              </a:rPr>
              <a:t>One-arm echo applies only to single-hop IP link scenarios. A one-arm BFD echo session can be established on a device that supports BFD. After receiving a one-arm BFD echo session packet, devices that do not support BFD immediately loop back the packet, implementing fast link failure detection. This function is typically used when one system does not support BFD.</a:t>
            </a:r>
          </a:p>
        </p:txBody>
      </p:sp>
      <p:grpSp>
        <p:nvGrpSpPr>
          <p:cNvPr id="30" name="组合 29"/>
          <p:cNvGrpSpPr/>
          <p:nvPr/>
        </p:nvGrpSpPr>
        <p:grpSpPr bwMode="gray">
          <a:xfrm>
            <a:off x="6260434" y="3942004"/>
            <a:ext cx="5505605" cy="2226989"/>
            <a:chOff x="6255711" y="3896746"/>
            <a:chExt cx="5505605" cy="2226989"/>
          </a:xfrm>
        </p:grpSpPr>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034789" y="4201918"/>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9944130" y="4201918"/>
              <a:ext cx="540000" cy="442800"/>
            </a:xfrm>
            <a:prstGeom prst="rect">
              <a:avLst/>
            </a:prstGeom>
          </p:spPr>
        </p:pic>
        <p:cxnSp>
          <p:nvCxnSpPr>
            <p:cNvPr id="18" name="直接连接符 17"/>
            <p:cNvCxnSpPr>
              <a:stCxn id="16" idx="3"/>
              <a:endCxn id="17" idx="1"/>
            </p:cNvCxnSpPr>
            <p:nvPr/>
          </p:nvCxnSpPr>
          <p:spPr bwMode="gray">
            <a:xfrm>
              <a:off x="7574789" y="4423318"/>
              <a:ext cx="23693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bwMode="gray">
            <a:xfrm>
              <a:off x="7129901" y="3896746"/>
              <a:ext cx="349776" cy="261610"/>
            </a:xfrm>
            <a:prstGeom prst="rect">
              <a:avLst/>
            </a:prstGeom>
            <a:noFill/>
          </p:spPr>
          <p:txBody>
            <a:bodyPr wrap="none" rtlCol="0">
              <a:spAutoFit/>
            </a:bodyPr>
            <a:lstStyle/>
            <a:p>
              <a:pPr fontAlgn="ctr"/>
              <a:r>
                <a:rPr lang="en-US" sz="1100" dirty="0">
                  <a:latin typeface="Huawei Sans" panose="020C0503030203020204" pitchFamily="34" charset="0"/>
                </a:rPr>
                <a:t>R1</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bwMode="gray">
            <a:xfrm>
              <a:off x="9988517" y="3896746"/>
              <a:ext cx="349776" cy="261610"/>
            </a:xfrm>
            <a:prstGeom prst="rect">
              <a:avLst/>
            </a:prstGeom>
            <a:noFill/>
          </p:spPr>
          <p:txBody>
            <a:bodyPr wrap="none" rtlCol="0">
              <a:spAutoFit/>
            </a:bodyPr>
            <a:lstStyle/>
            <a:p>
              <a:pPr fontAlgn="ctr"/>
              <a:r>
                <a:rPr lang="en-US" sz="1100" dirty="0">
                  <a:latin typeface="Huawei Sans" panose="020C0503030203020204" pitchFamily="34" charset="0"/>
                </a:rPr>
                <a:t>R2</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连接符 9"/>
            <p:cNvCxnSpPr/>
            <p:nvPr/>
          </p:nvCxnSpPr>
          <p:spPr bwMode="gray">
            <a:xfrm>
              <a:off x="7309424" y="4644718"/>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gray">
            <a:xfrm>
              <a:off x="10217622" y="4647515"/>
              <a:ext cx="0" cy="1325065"/>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bwMode="gray">
            <a:xfrm>
              <a:off x="7504816" y="4906234"/>
              <a:ext cx="2608523" cy="893498"/>
            </a:xfrm>
            <a:custGeom>
              <a:avLst/>
              <a:gdLst>
                <a:gd name="connsiteX0" fmla="*/ 0 w 2608446"/>
                <a:gd name="connsiteY0" fmla="*/ 0 h 712269"/>
                <a:gd name="connsiteX1" fmla="*/ 2608446 w 2608446"/>
                <a:gd name="connsiteY1" fmla="*/ 269507 h 712269"/>
                <a:gd name="connsiteX2" fmla="*/ 19250 w 2608446"/>
                <a:gd name="connsiteY2" fmla="*/ 712269 h 712269"/>
                <a:gd name="connsiteX0" fmla="*/ 0 w 2608446"/>
                <a:gd name="connsiteY0" fmla="*/ 0 h 712269"/>
                <a:gd name="connsiteX1" fmla="*/ 2608446 w 2608446"/>
                <a:gd name="connsiteY1" fmla="*/ 269507 h 712269"/>
                <a:gd name="connsiteX2" fmla="*/ 19250 w 260844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702"/>
                <a:gd name="connsiteX1" fmla="*/ 2608446 w 2608450"/>
                <a:gd name="connsiteY1" fmla="*/ 269507 h 712702"/>
                <a:gd name="connsiteX2" fmla="*/ 19250 w 2608450"/>
                <a:gd name="connsiteY2" fmla="*/ 712269 h 712702"/>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55175 h 767444"/>
                <a:gd name="connsiteX1" fmla="*/ 2608446 w 2608450"/>
                <a:gd name="connsiteY1" fmla="*/ 324682 h 767444"/>
                <a:gd name="connsiteX2" fmla="*/ 19250 w 2608450"/>
                <a:gd name="connsiteY2" fmla="*/ 767444 h 767444"/>
                <a:gd name="connsiteX0" fmla="*/ 0 w 2676398"/>
                <a:gd name="connsiteY0" fmla="*/ 29996 h 742265"/>
                <a:gd name="connsiteX1" fmla="*/ 2608446 w 2676398"/>
                <a:gd name="connsiteY1" fmla="*/ 299503 h 742265"/>
                <a:gd name="connsiteX2" fmla="*/ 19250 w 2676398"/>
                <a:gd name="connsiteY2" fmla="*/ 742265 h 742265"/>
                <a:gd name="connsiteX0" fmla="*/ 0 w 2676398"/>
                <a:gd name="connsiteY0" fmla="*/ 29996 h 742265"/>
                <a:gd name="connsiteX1" fmla="*/ 2608446 w 2676398"/>
                <a:gd name="connsiteY1" fmla="*/ 299503 h 742265"/>
                <a:gd name="connsiteX2" fmla="*/ 19250 w 2676398"/>
                <a:gd name="connsiteY2" fmla="*/ 742265 h 742265"/>
                <a:gd name="connsiteX0" fmla="*/ 0 w 2608446"/>
                <a:gd name="connsiteY0" fmla="*/ 60449 h 772718"/>
                <a:gd name="connsiteX1" fmla="*/ 2608446 w 2608446"/>
                <a:gd name="connsiteY1" fmla="*/ 329956 h 772718"/>
                <a:gd name="connsiteX2" fmla="*/ 19250 w 2608446"/>
                <a:gd name="connsiteY2" fmla="*/ 772718 h 772718"/>
                <a:gd name="connsiteX0" fmla="*/ 0 w 2608446"/>
                <a:gd name="connsiteY0" fmla="*/ 0 h 712269"/>
                <a:gd name="connsiteX1" fmla="*/ 2608446 w 2608446"/>
                <a:gd name="connsiteY1" fmla="*/ 269507 h 712269"/>
                <a:gd name="connsiteX2" fmla="*/ 19250 w 2608446"/>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523"/>
                <a:gd name="connsiteY0" fmla="*/ 0 h 712269"/>
                <a:gd name="connsiteX1" fmla="*/ 2608446 w 2608523"/>
                <a:gd name="connsiteY1" fmla="*/ 269507 h 712269"/>
                <a:gd name="connsiteX2" fmla="*/ 19250 w 2608523"/>
                <a:gd name="connsiteY2" fmla="*/ 712269 h 712269"/>
              </a:gdLst>
              <a:ahLst/>
              <a:cxnLst>
                <a:cxn ang="0">
                  <a:pos x="connsiteX0" y="connsiteY0"/>
                </a:cxn>
                <a:cxn ang="0">
                  <a:pos x="connsiteX1" y="connsiteY1"/>
                </a:cxn>
                <a:cxn ang="0">
                  <a:pos x="connsiteX2" y="connsiteY2"/>
                </a:cxn>
              </a:cxnLst>
              <a:rect l="l" t="t" r="r" b="b"/>
              <a:pathLst>
                <a:path w="2608523" h="712269">
                  <a:moveTo>
                    <a:pt x="0" y="0"/>
                  </a:moveTo>
                  <a:cubicBezTo>
                    <a:pt x="1812758" y="118710"/>
                    <a:pt x="2586743" y="130698"/>
                    <a:pt x="2608446" y="269507"/>
                  </a:cubicBezTo>
                  <a:cubicBezTo>
                    <a:pt x="2621434" y="414465"/>
                    <a:pt x="1007443" y="603183"/>
                    <a:pt x="19250" y="712269"/>
                  </a:cubicBezTo>
                </a:path>
              </a:pathLst>
            </a:custGeom>
            <a:noFill/>
            <a:ln w="19050">
              <a:solidFill>
                <a:schemeClr val="tx2">
                  <a:lumMod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bwMode="gray">
            <a:xfrm>
              <a:off x="6255711" y="4131943"/>
              <a:ext cx="909409" cy="577081"/>
            </a:xfrm>
            <a:prstGeom prst="rect">
              <a:avLst/>
            </a:prstGeom>
            <a:noFill/>
          </p:spPr>
          <p:txBody>
            <a:bodyPr wrap="square" rtlCol="0" anchor="ctr">
              <a:spAutoFit/>
            </a:bodyPr>
            <a:lstStyle/>
            <a:p>
              <a:pPr fontAlgn="ctr"/>
              <a:r>
                <a:rPr lang="en-US" sz="1050" dirty="0">
                  <a:latin typeface="Huawei Sans" panose="020C0503030203020204" pitchFamily="34" charset="0"/>
                </a:rPr>
                <a:t>BFD-capable device</a:t>
              </a:r>
            </a:p>
          </p:txBody>
        </p:sp>
        <p:sp>
          <p:nvSpPr>
            <p:cNvPr id="22" name="文本框 21"/>
            <p:cNvSpPr txBox="1"/>
            <p:nvPr/>
          </p:nvSpPr>
          <p:spPr bwMode="gray">
            <a:xfrm>
              <a:off x="10491115" y="4131943"/>
              <a:ext cx="930823" cy="577081"/>
            </a:xfrm>
            <a:prstGeom prst="rect">
              <a:avLst/>
            </a:prstGeom>
            <a:noFill/>
          </p:spPr>
          <p:txBody>
            <a:bodyPr wrap="square" rtlCol="0" anchor="ctr">
              <a:spAutoFit/>
            </a:bodyPr>
            <a:lstStyle/>
            <a:p>
              <a:pPr fontAlgn="ctr"/>
              <a:r>
                <a:rPr lang="en-US" sz="1050" dirty="0">
                  <a:latin typeface="Huawei Sans" panose="020C0503030203020204" pitchFamily="34" charset="0"/>
                </a:rPr>
                <a:t>BFD-incapable device</a:t>
              </a:r>
            </a:p>
          </p:txBody>
        </p:sp>
        <p:sp>
          <p:nvSpPr>
            <p:cNvPr id="24" name="矩形 23"/>
            <p:cNvSpPr/>
            <p:nvPr/>
          </p:nvSpPr>
          <p:spPr bwMode="gray">
            <a:xfrm>
              <a:off x="6387740" y="4734970"/>
              <a:ext cx="1012793" cy="577081"/>
            </a:xfrm>
            <a:prstGeom prst="rect">
              <a:avLst/>
            </a:prstGeom>
          </p:spPr>
          <p:txBody>
            <a:bodyPr wrap="square">
              <a:spAutoFit/>
            </a:bodyPr>
            <a:lstStyle/>
            <a:p>
              <a:pPr fontAlgn="ctr"/>
              <a:r>
                <a:rPr lang="en-US" sz="1050" dirty="0">
                  <a:latin typeface="Huawei Sans" panose="020C0503030203020204" pitchFamily="34" charset="0"/>
                </a:rPr>
                <a:t>Initiates an echo request packet</a:t>
              </a:r>
            </a:p>
          </p:txBody>
        </p:sp>
        <p:sp>
          <p:nvSpPr>
            <p:cNvPr id="25" name="Oval 4"/>
            <p:cNvSpPr>
              <a:spLocks noChangeAspect="1"/>
            </p:cNvSpPr>
            <p:nvPr/>
          </p:nvSpPr>
          <p:spPr bwMode="gray">
            <a:xfrm>
              <a:off x="6263835" y="4783948"/>
              <a:ext cx="178443" cy="17844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050" b="1" dirty="0">
                  <a:solidFill>
                    <a:schemeClr val="bg1"/>
                  </a:solidFill>
                  <a:latin typeface="Huawei Sans" panose="020C0503030203020204" pitchFamily="34" charset="0"/>
                </a:rPr>
                <a:t>1</a:t>
              </a:r>
              <a:endParaRPr lang="en-US" altLang="zh-CN" sz="105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 name="组合 27"/>
            <p:cNvGrpSpPr/>
            <p:nvPr/>
          </p:nvGrpSpPr>
          <p:grpSpPr bwMode="gray">
            <a:xfrm>
              <a:off x="10252306" y="5114414"/>
              <a:ext cx="1509010" cy="577081"/>
              <a:chOff x="10274801" y="4942204"/>
              <a:chExt cx="1509010" cy="577081"/>
            </a:xfrm>
          </p:grpSpPr>
          <p:sp>
            <p:nvSpPr>
              <p:cNvPr id="23" name="文本框 22"/>
              <p:cNvSpPr txBox="1"/>
              <p:nvPr/>
            </p:nvSpPr>
            <p:spPr bwMode="gray">
              <a:xfrm>
                <a:off x="10394793" y="4942204"/>
                <a:ext cx="1389018" cy="577081"/>
              </a:xfrm>
              <a:prstGeom prst="rect">
                <a:avLst/>
              </a:prstGeom>
              <a:noFill/>
            </p:spPr>
            <p:txBody>
              <a:bodyPr wrap="square" rtlCol="0">
                <a:spAutoFit/>
              </a:bodyPr>
              <a:lstStyle/>
              <a:p>
                <a:pPr fontAlgn="ctr"/>
                <a:r>
                  <a:rPr lang="en-US" sz="1050" dirty="0">
                    <a:latin typeface="Huawei Sans" panose="020C0503030203020204" pitchFamily="34" charset="0"/>
                  </a:rPr>
                  <a:t>Directly loops back the packet at the network layer</a:t>
                </a:r>
              </a:p>
            </p:txBody>
          </p:sp>
          <p:sp>
            <p:nvSpPr>
              <p:cNvPr id="26" name="Oval 4"/>
              <p:cNvSpPr>
                <a:spLocks noChangeAspect="1"/>
              </p:cNvSpPr>
              <p:nvPr/>
            </p:nvSpPr>
            <p:spPr bwMode="gray">
              <a:xfrm>
                <a:off x="10274801" y="4999635"/>
                <a:ext cx="178443" cy="17844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050" b="1" dirty="0">
                    <a:solidFill>
                      <a:schemeClr val="bg1"/>
                    </a:solidFill>
                    <a:latin typeface="Huawei Sans" panose="020C0503030203020204" pitchFamily="34" charset="0"/>
                  </a:rPr>
                  <a:t>2</a:t>
                </a:r>
                <a:endParaRPr lang="en-US" altLang="zh-CN" sz="105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7" name="文本框 26"/>
            <p:cNvSpPr txBox="1"/>
            <p:nvPr/>
          </p:nvSpPr>
          <p:spPr bwMode="gray">
            <a:xfrm>
              <a:off x="6387740" y="5385071"/>
              <a:ext cx="996758" cy="738664"/>
            </a:xfrm>
            <a:prstGeom prst="rect">
              <a:avLst/>
            </a:prstGeom>
            <a:noFill/>
          </p:spPr>
          <p:txBody>
            <a:bodyPr wrap="square" rtlCol="0">
              <a:spAutoFit/>
            </a:bodyPr>
            <a:lstStyle/>
            <a:p>
              <a:pPr fontAlgn="ctr"/>
              <a:r>
                <a:rPr lang="en-US" sz="1050" dirty="0">
                  <a:latin typeface="Huawei Sans" panose="020C0503030203020204" pitchFamily="34" charset="0"/>
                </a:rPr>
                <a:t>Determines whether the link is operational</a:t>
              </a:r>
            </a:p>
          </p:txBody>
        </p:sp>
        <p:sp>
          <p:nvSpPr>
            <p:cNvPr id="29" name="Oval 4"/>
            <p:cNvSpPr>
              <a:spLocks noChangeAspect="1"/>
            </p:cNvSpPr>
            <p:nvPr/>
          </p:nvSpPr>
          <p:spPr bwMode="gray">
            <a:xfrm>
              <a:off x="6263186" y="5588652"/>
              <a:ext cx="178443" cy="178443"/>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050" b="1" dirty="0">
                  <a:solidFill>
                    <a:schemeClr val="bg1"/>
                  </a:solidFill>
                  <a:latin typeface="Huawei Sans" panose="020C0503030203020204" pitchFamily="34" charset="0"/>
                </a:rPr>
                <a:t>3</a:t>
              </a:r>
              <a:endParaRPr lang="en-US" altLang="zh-CN" sz="105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4" name="组合 73"/>
          <p:cNvGrpSpPr/>
          <p:nvPr/>
        </p:nvGrpSpPr>
        <p:grpSpPr bwMode="gray">
          <a:xfrm>
            <a:off x="651003" y="4049509"/>
            <a:ext cx="5358740" cy="1984440"/>
            <a:chOff x="699128" y="4051077"/>
            <a:chExt cx="5358740" cy="1984440"/>
          </a:xfrm>
        </p:grpSpPr>
        <p:cxnSp>
          <p:nvCxnSpPr>
            <p:cNvPr id="37" name="直接连接符 36"/>
            <p:cNvCxnSpPr/>
            <p:nvPr/>
          </p:nvCxnSpPr>
          <p:spPr bwMode="gray">
            <a:xfrm>
              <a:off x="1895446" y="4051077"/>
              <a:ext cx="22376" cy="1435323"/>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gray">
            <a:xfrm>
              <a:off x="4745645" y="4051077"/>
              <a:ext cx="0" cy="1379323"/>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587862" y="4477196"/>
              <a:ext cx="540000" cy="442800"/>
            </a:xfrm>
            <a:prstGeom prst="rect">
              <a:avLst/>
            </a:prstGeom>
          </p:spPr>
        </p:pic>
        <p:pic>
          <p:nvPicPr>
            <p:cNvPr id="33" name="图片 3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497203" y="4477196"/>
              <a:ext cx="540000" cy="442800"/>
            </a:xfrm>
            <a:prstGeom prst="rect">
              <a:avLst/>
            </a:prstGeom>
          </p:spPr>
        </p:pic>
        <p:cxnSp>
          <p:nvCxnSpPr>
            <p:cNvPr id="34" name="直接连接符 33"/>
            <p:cNvCxnSpPr>
              <a:stCxn id="32" idx="3"/>
              <a:endCxn id="33" idx="1"/>
            </p:cNvCxnSpPr>
            <p:nvPr/>
          </p:nvCxnSpPr>
          <p:spPr bwMode="gray">
            <a:xfrm>
              <a:off x="2127862" y="4698596"/>
              <a:ext cx="23693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bwMode="gray">
            <a:xfrm>
              <a:off x="1528720" y="4213691"/>
              <a:ext cx="349776" cy="261610"/>
            </a:xfrm>
            <a:prstGeom prst="rect">
              <a:avLst/>
            </a:prstGeom>
            <a:noFill/>
          </p:spPr>
          <p:txBody>
            <a:bodyPr wrap="none" rtlCol="0">
              <a:spAutoFit/>
            </a:bodyPr>
            <a:lstStyle/>
            <a:p>
              <a:pPr fontAlgn="ctr"/>
              <a:r>
                <a:rPr lang="en-US" sz="1100" dirty="0">
                  <a:latin typeface="Huawei Sans" panose="020C0503030203020204" pitchFamily="34" charset="0"/>
                </a:rPr>
                <a:t>R1</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bwMode="gray">
            <a:xfrm>
              <a:off x="4704606" y="4177483"/>
              <a:ext cx="349776" cy="261610"/>
            </a:xfrm>
            <a:prstGeom prst="rect">
              <a:avLst/>
            </a:prstGeom>
            <a:noFill/>
          </p:spPr>
          <p:txBody>
            <a:bodyPr wrap="none" rtlCol="0">
              <a:spAutoFit/>
            </a:bodyPr>
            <a:lstStyle/>
            <a:p>
              <a:pPr fontAlgn="ctr"/>
              <a:r>
                <a:rPr lang="en-US" sz="1100" dirty="0">
                  <a:latin typeface="Huawei Sans" panose="020C0503030203020204" pitchFamily="34" charset="0"/>
                </a:rPr>
                <a:t>R2</a:t>
              </a:r>
              <a:endParaRPr lang="en-US" altLang="zh-CN"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任意多边形 38"/>
            <p:cNvSpPr/>
            <p:nvPr/>
          </p:nvSpPr>
          <p:spPr bwMode="gray">
            <a:xfrm>
              <a:off x="2082633" y="5150626"/>
              <a:ext cx="2608523" cy="246488"/>
            </a:xfrm>
            <a:custGeom>
              <a:avLst/>
              <a:gdLst>
                <a:gd name="connsiteX0" fmla="*/ 0 w 2608446"/>
                <a:gd name="connsiteY0" fmla="*/ 0 h 712269"/>
                <a:gd name="connsiteX1" fmla="*/ 2608446 w 2608446"/>
                <a:gd name="connsiteY1" fmla="*/ 269507 h 712269"/>
                <a:gd name="connsiteX2" fmla="*/ 19250 w 2608446"/>
                <a:gd name="connsiteY2" fmla="*/ 712269 h 712269"/>
                <a:gd name="connsiteX0" fmla="*/ 0 w 2608446"/>
                <a:gd name="connsiteY0" fmla="*/ 0 h 712269"/>
                <a:gd name="connsiteX1" fmla="*/ 2608446 w 2608446"/>
                <a:gd name="connsiteY1" fmla="*/ 269507 h 712269"/>
                <a:gd name="connsiteX2" fmla="*/ 19250 w 260844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702"/>
                <a:gd name="connsiteX1" fmla="*/ 2608446 w 2608450"/>
                <a:gd name="connsiteY1" fmla="*/ 269507 h 712702"/>
                <a:gd name="connsiteX2" fmla="*/ 19250 w 2608450"/>
                <a:gd name="connsiteY2" fmla="*/ 712269 h 712702"/>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55175 h 767444"/>
                <a:gd name="connsiteX1" fmla="*/ 2608446 w 2608450"/>
                <a:gd name="connsiteY1" fmla="*/ 324682 h 767444"/>
                <a:gd name="connsiteX2" fmla="*/ 19250 w 2608450"/>
                <a:gd name="connsiteY2" fmla="*/ 767444 h 767444"/>
                <a:gd name="connsiteX0" fmla="*/ 0 w 2676398"/>
                <a:gd name="connsiteY0" fmla="*/ 29996 h 742265"/>
                <a:gd name="connsiteX1" fmla="*/ 2608446 w 2676398"/>
                <a:gd name="connsiteY1" fmla="*/ 299503 h 742265"/>
                <a:gd name="connsiteX2" fmla="*/ 19250 w 2676398"/>
                <a:gd name="connsiteY2" fmla="*/ 742265 h 742265"/>
                <a:gd name="connsiteX0" fmla="*/ 0 w 2676398"/>
                <a:gd name="connsiteY0" fmla="*/ 29996 h 742265"/>
                <a:gd name="connsiteX1" fmla="*/ 2608446 w 2676398"/>
                <a:gd name="connsiteY1" fmla="*/ 299503 h 742265"/>
                <a:gd name="connsiteX2" fmla="*/ 19250 w 2676398"/>
                <a:gd name="connsiteY2" fmla="*/ 742265 h 742265"/>
                <a:gd name="connsiteX0" fmla="*/ 0 w 2608446"/>
                <a:gd name="connsiteY0" fmla="*/ 60449 h 772718"/>
                <a:gd name="connsiteX1" fmla="*/ 2608446 w 2608446"/>
                <a:gd name="connsiteY1" fmla="*/ 329956 h 772718"/>
                <a:gd name="connsiteX2" fmla="*/ 19250 w 2608446"/>
                <a:gd name="connsiteY2" fmla="*/ 772718 h 772718"/>
                <a:gd name="connsiteX0" fmla="*/ 0 w 2608446"/>
                <a:gd name="connsiteY0" fmla="*/ 0 h 712269"/>
                <a:gd name="connsiteX1" fmla="*/ 2608446 w 2608446"/>
                <a:gd name="connsiteY1" fmla="*/ 269507 h 712269"/>
                <a:gd name="connsiteX2" fmla="*/ 19250 w 2608446"/>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523"/>
                <a:gd name="connsiteY0" fmla="*/ 0 h 712269"/>
                <a:gd name="connsiteX1" fmla="*/ 2608446 w 2608523"/>
                <a:gd name="connsiteY1" fmla="*/ 269507 h 712269"/>
                <a:gd name="connsiteX2" fmla="*/ 19250 w 2608523"/>
                <a:gd name="connsiteY2" fmla="*/ 712269 h 712269"/>
              </a:gdLst>
              <a:ahLst/>
              <a:cxnLst>
                <a:cxn ang="0">
                  <a:pos x="connsiteX0" y="connsiteY0"/>
                </a:cxn>
                <a:cxn ang="0">
                  <a:pos x="connsiteX1" y="connsiteY1"/>
                </a:cxn>
                <a:cxn ang="0">
                  <a:pos x="connsiteX2" y="connsiteY2"/>
                </a:cxn>
              </a:cxnLst>
              <a:rect l="l" t="t" r="r" b="b"/>
              <a:pathLst>
                <a:path w="2608523" h="712269">
                  <a:moveTo>
                    <a:pt x="0" y="0"/>
                  </a:moveTo>
                  <a:cubicBezTo>
                    <a:pt x="1812758" y="118710"/>
                    <a:pt x="2586743" y="130698"/>
                    <a:pt x="2608446" y="269507"/>
                  </a:cubicBezTo>
                  <a:cubicBezTo>
                    <a:pt x="2621434" y="414465"/>
                    <a:pt x="1007443" y="603183"/>
                    <a:pt x="19250" y="712269"/>
                  </a:cubicBezTo>
                </a:path>
              </a:pathLst>
            </a:custGeom>
            <a:noFill/>
            <a:ln w="19050">
              <a:solidFill>
                <a:schemeClr val="tx2">
                  <a:lumMod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任意多边形 48"/>
            <p:cNvSpPr/>
            <p:nvPr/>
          </p:nvSpPr>
          <p:spPr bwMode="gray">
            <a:xfrm rot="10800000">
              <a:off x="1991662" y="4066104"/>
              <a:ext cx="2608523" cy="246488"/>
            </a:xfrm>
            <a:custGeom>
              <a:avLst/>
              <a:gdLst>
                <a:gd name="connsiteX0" fmla="*/ 0 w 2608446"/>
                <a:gd name="connsiteY0" fmla="*/ 0 h 712269"/>
                <a:gd name="connsiteX1" fmla="*/ 2608446 w 2608446"/>
                <a:gd name="connsiteY1" fmla="*/ 269507 h 712269"/>
                <a:gd name="connsiteX2" fmla="*/ 19250 w 2608446"/>
                <a:gd name="connsiteY2" fmla="*/ 712269 h 712269"/>
                <a:gd name="connsiteX0" fmla="*/ 0 w 2608446"/>
                <a:gd name="connsiteY0" fmla="*/ 0 h 712269"/>
                <a:gd name="connsiteX1" fmla="*/ 2608446 w 2608446"/>
                <a:gd name="connsiteY1" fmla="*/ 269507 h 712269"/>
                <a:gd name="connsiteX2" fmla="*/ 19250 w 260844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9396"/>
                <a:gd name="connsiteY0" fmla="*/ 0 h 712269"/>
                <a:gd name="connsiteX1" fmla="*/ 2608446 w 2609396"/>
                <a:gd name="connsiteY1" fmla="*/ 269507 h 712269"/>
                <a:gd name="connsiteX2" fmla="*/ 19250 w 2609396"/>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702"/>
                <a:gd name="connsiteX1" fmla="*/ 2608446 w 2608450"/>
                <a:gd name="connsiteY1" fmla="*/ 269507 h 712702"/>
                <a:gd name="connsiteX2" fmla="*/ 19250 w 2608450"/>
                <a:gd name="connsiteY2" fmla="*/ 712269 h 712702"/>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0 h 712269"/>
                <a:gd name="connsiteX1" fmla="*/ 2608446 w 2608450"/>
                <a:gd name="connsiteY1" fmla="*/ 269507 h 712269"/>
                <a:gd name="connsiteX2" fmla="*/ 19250 w 2608450"/>
                <a:gd name="connsiteY2" fmla="*/ 712269 h 712269"/>
                <a:gd name="connsiteX0" fmla="*/ 0 w 2608450"/>
                <a:gd name="connsiteY0" fmla="*/ 55175 h 767444"/>
                <a:gd name="connsiteX1" fmla="*/ 2608446 w 2608450"/>
                <a:gd name="connsiteY1" fmla="*/ 324682 h 767444"/>
                <a:gd name="connsiteX2" fmla="*/ 19250 w 2608450"/>
                <a:gd name="connsiteY2" fmla="*/ 767444 h 767444"/>
                <a:gd name="connsiteX0" fmla="*/ 0 w 2676398"/>
                <a:gd name="connsiteY0" fmla="*/ 29996 h 742265"/>
                <a:gd name="connsiteX1" fmla="*/ 2608446 w 2676398"/>
                <a:gd name="connsiteY1" fmla="*/ 299503 h 742265"/>
                <a:gd name="connsiteX2" fmla="*/ 19250 w 2676398"/>
                <a:gd name="connsiteY2" fmla="*/ 742265 h 742265"/>
                <a:gd name="connsiteX0" fmla="*/ 0 w 2676398"/>
                <a:gd name="connsiteY0" fmla="*/ 29996 h 742265"/>
                <a:gd name="connsiteX1" fmla="*/ 2608446 w 2676398"/>
                <a:gd name="connsiteY1" fmla="*/ 299503 h 742265"/>
                <a:gd name="connsiteX2" fmla="*/ 19250 w 2676398"/>
                <a:gd name="connsiteY2" fmla="*/ 742265 h 742265"/>
                <a:gd name="connsiteX0" fmla="*/ 0 w 2608446"/>
                <a:gd name="connsiteY0" fmla="*/ 60449 h 772718"/>
                <a:gd name="connsiteX1" fmla="*/ 2608446 w 2608446"/>
                <a:gd name="connsiteY1" fmla="*/ 329956 h 772718"/>
                <a:gd name="connsiteX2" fmla="*/ 19250 w 2608446"/>
                <a:gd name="connsiteY2" fmla="*/ 772718 h 772718"/>
                <a:gd name="connsiteX0" fmla="*/ 0 w 2608446"/>
                <a:gd name="connsiteY0" fmla="*/ 0 h 712269"/>
                <a:gd name="connsiteX1" fmla="*/ 2608446 w 2608446"/>
                <a:gd name="connsiteY1" fmla="*/ 269507 h 712269"/>
                <a:gd name="connsiteX2" fmla="*/ 19250 w 2608446"/>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581"/>
                <a:gd name="connsiteY0" fmla="*/ 0 h 712269"/>
                <a:gd name="connsiteX1" fmla="*/ 2608446 w 2608581"/>
                <a:gd name="connsiteY1" fmla="*/ 269507 h 712269"/>
                <a:gd name="connsiteX2" fmla="*/ 19250 w 2608581"/>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699"/>
                <a:gd name="connsiteY0" fmla="*/ 0 h 712269"/>
                <a:gd name="connsiteX1" fmla="*/ 2608446 w 2608699"/>
                <a:gd name="connsiteY1" fmla="*/ 269507 h 712269"/>
                <a:gd name="connsiteX2" fmla="*/ 19250 w 2608699"/>
                <a:gd name="connsiteY2" fmla="*/ 712269 h 712269"/>
                <a:gd name="connsiteX0" fmla="*/ 0 w 2608523"/>
                <a:gd name="connsiteY0" fmla="*/ 0 h 712269"/>
                <a:gd name="connsiteX1" fmla="*/ 2608446 w 2608523"/>
                <a:gd name="connsiteY1" fmla="*/ 269507 h 712269"/>
                <a:gd name="connsiteX2" fmla="*/ 19250 w 2608523"/>
                <a:gd name="connsiteY2" fmla="*/ 712269 h 712269"/>
              </a:gdLst>
              <a:ahLst/>
              <a:cxnLst>
                <a:cxn ang="0">
                  <a:pos x="connsiteX0" y="connsiteY0"/>
                </a:cxn>
                <a:cxn ang="0">
                  <a:pos x="connsiteX1" y="connsiteY1"/>
                </a:cxn>
                <a:cxn ang="0">
                  <a:pos x="connsiteX2" y="connsiteY2"/>
                </a:cxn>
              </a:cxnLst>
              <a:rect l="l" t="t" r="r" b="b"/>
              <a:pathLst>
                <a:path w="2608523" h="712269">
                  <a:moveTo>
                    <a:pt x="0" y="0"/>
                  </a:moveTo>
                  <a:cubicBezTo>
                    <a:pt x="1812758" y="118710"/>
                    <a:pt x="2586743" y="130698"/>
                    <a:pt x="2608446" y="269507"/>
                  </a:cubicBezTo>
                  <a:cubicBezTo>
                    <a:pt x="2621434" y="414465"/>
                    <a:pt x="1007443" y="603183"/>
                    <a:pt x="19250" y="712269"/>
                  </a:cubicBezTo>
                </a:path>
              </a:pathLst>
            </a:custGeom>
            <a:noFill/>
            <a:ln w="19050">
              <a:solidFill>
                <a:schemeClr val="tx2">
                  <a:lumMod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bwMode="gray">
            <a:xfrm flipV="1">
              <a:off x="2212681" y="4483144"/>
              <a:ext cx="2057400" cy="2797"/>
            </a:xfrm>
            <a:prstGeom prst="straightConnector1">
              <a:avLst/>
            </a:prstGeom>
            <a:ln w="190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gray">
            <a:xfrm flipH="1">
              <a:off x="2211303" y="4942933"/>
              <a:ext cx="2007954" cy="0"/>
            </a:xfrm>
            <a:prstGeom prst="straightConnector1">
              <a:avLst/>
            </a:prstGeom>
            <a:ln w="190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bwMode="gray">
            <a:xfrm>
              <a:off x="4754945" y="4942710"/>
              <a:ext cx="995785" cy="253916"/>
            </a:xfrm>
            <a:prstGeom prst="rect">
              <a:avLst/>
            </a:prstGeom>
            <a:noFill/>
          </p:spPr>
          <p:txBody>
            <a:bodyPr wrap="none" rtlCol="0">
              <a:spAutoFit/>
            </a:bodyPr>
            <a:lstStyle/>
            <a:p>
              <a:pPr fontAlgn="ctr"/>
              <a:r>
                <a:rPr lang="en-US" sz="1050" dirty="0">
                  <a:latin typeface="Huawei Sans" panose="020C0503030203020204" pitchFamily="34" charset="0"/>
                </a:rPr>
                <a:t>Echo initiator</a:t>
              </a:r>
            </a:p>
          </p:txBody>
        </p:sp>
        <p:sp>
          <p:nvSpPr>
            <p:cNvPr id="58" name="文本框 57"/>
            <p:cNvSpPr txBox="1"/>
            <p:nvPr/>
          </p:nvSpPr>
          <p:spPr bwMode="gray">
            <a:xfrm>
              <a:off x="699128" y="4898534"/>
              <a:ext cx="1124026" cy="415498"/>
            </a:xfrm>
            <a:prstGeom prst="rect">
              <a:avLst/>
            </a:prstGeom>
            <a:noFill/>
          </p:spPr>
          <p:txBody>
            <a:bodyPr wrap="none" rtlCol="0">
              <a:spAutoFit/>
            </a:bodyPr>
            <a:lstStyle/>
            <a:p>
              <a:pPr fontAlgn="ctr"/>
              <a:r>
                <a:rPr lang="en-US" sz="1050" dirty="0">
                  <a:latin typeface="Huawei Sans" panose="020C0503030203020204" pitchFamily="34" charset="0"/>
                </a:rPr>
                <a:t>Echo Passive</a:t>
              </a:r>
            </a:p>
            <a:p>
              <a:pPr fontAlgn="ctr"/>
              <a:r>
                <a:rPr lang="en-US" sz="1050" dirty="0">
                  <a:latin typeface="Huawei Sans" panose="020C0503030203020204" pitchFamily="34" charset="0"/>
                </a:rPr>
                <a:t>Echo responder</a:t>
              </a:r>
            </a:p>
          </p:txBody>
        </p:sp>
        <p:cxnSp>
          <p:nvCxnSpPr>
            <p:cNvPr id="60" name="直接箭头连接符 59"/>
            <p:cNvCxnSpPr/>
            <p:nvPr/>
          </p:nvCxnSpPr>
          <p:spPr bwMode="gray">
            <a:xfrm>
              <a:off x="3777661" y="5908559"/>
              <a:ext cx="471899" cy="0"/>
            </a:xfrm>
            <a:prstGeom prst="straightConnector1">
              <a:avLst/>
            </a:prstGeom>
            <a:noFill/>
            <a:ln w="19050">
              <a:solidFill>
                <a:schemeClr val="tx2">
                  <a:lumMod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1" name="直接箭头连接符 60"/>
            <p:cNvCxnSpPr/>
            <p:nvPr/>
          </p:nvCxnSpPr>
          <p:spPr bwMode="gray">
            <a:xfrm>
              <a:off x="1253898" y="5908559"/>
              <a:ext cx="490120" cy="0"/>
            </a:xfrm>
            <a:prstGeom prst="straightConnector1">
              <a:avLst/>
            </a:prstGeom>
            <a:ln w="190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bwMode="gray">
            <a:xfrm>
              <a:off x="1778444" y="5781601"/>
              <a:ext cx="1957587" cy="253916"/>
            </a:xfrm>
            <a:prstGeom prst="rect">
              <a:avLst/>
            </a:prstGeom>
            <a:noFill/>
          </p:spPr>
          <p:txBody>
            <a:bodyPr wrap="none" rtlCol="0">
              <a:spAutoFit/>
            </a:bodyPr>
            <a:lstStyle/>
            <a:p>
              <a:pPr fontAlgn="ctr"/>
              <a:r>
                <a:rPr lang="en-US" sz="1050" dirty="0">
                  <a:latin typeface="Huawei Sans" panose="020C0503030203020204" pitchFamily="34" charset="0"/>
                </a:rPr>
                <a:t>BFD control packet detection</a:t>
              </a:r>
            </a:p>
          </p:txBody>
        </p:sp>
        <p:sp>
          <p:nvSpPr>
            <p:cNvPr id="71" name="文本框 70"/>
            <p:cNvSpPr txBox="1"/>
            <p:nvPr/>
          </p:nvSpPr>
          <p:spPr bwMode="gray">
            <a:xfrm>
              <a:off x="4242948" y="5781601"/>
              <a:ext cx="1814920" cy="253916"/>
            </a:xfrm>
            <a:prstGeom prst="rect">
              <a:avLst/>
            </a:prstGeom>
            <a:noFill/>
          </p:spPr>
          <p:txBody>
            <a:bodyPr wrap="none" rtlCol="0">
              <a:spAutoFit/>
            </a:bodyPr>
            <a:lstStyle/>
            <a:p>
              <a:pPr fontAlgn="ctr"/>
              <a:r>
                <a:rPr lang="en-US" sz="1050" dirty="0">
                  <a:latin typeface="Huawei Sans" panose="020C0503030203020204" pitchFamily="34" charset="0"/>
                </a:rPr>
                <a:t>BFD echo packet detection</a:t>
              </a:r>
            </a:p>
          </p:txBody>
        </p:sp>
      </p:grpSp>
      <p:grpSp>
        <p:nvGrpSpPr>
          <p:cNvPr id="63" name="Group 19">
            <a:extLst>
              <a:ext uri="{FF2B5EF4-FFF2-40B4-BE49-F238E27FC236}">
                <a16:creationId xmlns:a16="http://schemas.microsoft.com/office/drawing/2014/main" id="{EB76B9C4-CAF1-4FE8-B86A-8DA76ED1080C}"/>
              </a:ext>
            </a:extLst>
          </p:cNvPr>
          <p:cNvGrpSpPr/>
          <p:nvPr/>
        </p:nvGrpSpPr>
        <p:grpSpPr bwMode="gray">
          <a:xfrm>
            <a:off x="6612141" y="76266"/>
            <a:ext cx="5288574" cy="290695"/>
            <a:chOff x="5171981" y="74724"/>
            <a:chExt cx="5288574" cy="290695"/>
          </a:xfrm>
        </p:grpSpPr>
        <p:sp>
          <p:nvSpPr>
            <p:cNvPr id="64" name="五边形 24">
              <a:extLst>
                <a:ext uri="{FF2B5EF4-FFF2-40B4-BE49-F238E27FC236}">
                  <a16:creationId xmlns:a16="http://schemas.microsoft.com/office/drawing/2014/main" id="{AC9132B6-D0E0-485F-BA7A-9DED5C9FB400}"/>
                </a:ext>
              </a:extLst>
            </p:cNvPr>
            <p:cNvSpPr/>
            <p:nvPr/>
          </p:nvSpPr>
          <p:spPr bwMode="gray">
            <a:xfrm>
              <a:off x="5171981" y="77419"/>
              <a:ext cx="1629068" cy="288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Introduction to BFD</a:t>
              </a:r>
            </a:p>
          </p:txBody>
        </p:sp>
        <p:sp>
          <p:nvSpPr>
            <p:cNvPr id="65" name="燕尾形 25">
              <a:extLst>
                <a:ext uri="{FF2B5EF4-FFF2-40B4-BE49-F238E27FC236}">
                  <a16:creationId xmlns:a16="http://schemas.microsoft.com/office/drawing/2014/main" id="{899089BD-CCC5-4AF9-A20E-C2236EC5D9D4}"/>
                </a:ext>
              </a:extLst>
            </p:cNvPr>
            <p:cNvSpPr/>
            <p:nvPr/>
          </p:nvSpPr>
          <p:spPr bwMode="gray">
            <a:xfrm>
              <a:off x="6695067" y="77419"/>
              <a:ext cx="18559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NQA</a:t>
              </a:r>
              <a:endParaRPr lang="en-US" altLang="zh-CN" sz="1200" kern="0" dirty="0">
                <a:latin typeface="Huawei Sans" panose="020C0503030203020204" pitchFamily="34" charset="0"/>
                <a:ea typeface="方正兰亭黑简体" panose="02000000000000000000" pitchFamily="2" charset="-122"/>
              </a:endParaRPr>
            </a:p>
          </p:txBody>
        </p:sp>
        <p:sp>
          <p:nvSpPr>
            <p:cNvPr id="66" name="燕尾形 26">
              <a:extLst>
                <a:ext uri="{FF2B5EF4-FFF2-40B4-BE49-F238E27FC236}">
                  <a16:creationId xmlns:a16="http://schemas.microsoft.com/office/drawing/2014/main" id="{5298A938-1437-4DC6-BB40-59590009909A}"/>
                </a:ext>
              </a:extLst>
            </p:cNvPr>
            <p:cNvSpPr/>
            <p:nvPr/>
          </p:nvSpPr>
          <p:spPr bwMode="gray">
            <a:xfrm>
              <a:off x="8444985" y="74724"/>
              <a:ext cx="201557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Introduction to IP FPM</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432070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80326;"/>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CA387DEF-B211-4646-8554-F04969F516A2}"/>
</file>

<file path=customXml/itemProps3.xml><?xml version="1.0" encoding="utf-8"?>
<ds:datastoreItem xmlns:ds="http://schemas.openxmlformats.org/officeDocument/2006/customXml" ds:itemID="{DA5960F2-6186-408B-A0DC-5CA5E58B604F}">
  <ds:schemaRefs>
    <ds:schemaRef ds:uri="http://purl.org/dc/terms/"/>
    <ds:schemaRef ds:uri="http://www.w3.org/XML/1998/namespace"/>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1392</TotalTime>
  <Words>11218</Words>
  <Application>Microsoft Office PowerPoint</Application>
  <PresentationFormat>Widescreen</PresentationFormat>
  <Paragraphs>1166</Paragraphs>
  <Slides>75</Slides>
  <Notes>75</Notes>
  <HiddenSlides>2</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75</vt:i4>
      </vt:variant>
    </vt:vector>
  </HeadingPairs>
  <TitlesOfParts>
    <vt:vector size="83" baseType="lpstr">
      <vt:lpstr>微软雅黑</vt:lpstr>
      <vt:lpstr>Arial</vt:lpstr>
      <vt:lpstr>Huawei Sans</vt:lpstr>
      <vt:lpstr>Wingdings</vt:lpstr>
      <vt:lpstr>1_标题页模板</vt:lpstr>
      <vt:lpstr>2_功能页模板</vt:lpstr>
      <vt:lpstr>3_内容页模板</vt:lpstr>
      <vt:lpstr>4_感谢页模板</vt:lpstr>
      <vt:lpstr>PowerPoint Presentation</vt:lpstr>
      <vt:lpstr>HA Technologies</vt:lpstr>
      <vt:lpstr>PowerPoint Presentation</vt:lpstr>
      <vt:lpstr>PowerPoint Presentation</vt:lpstr>
      <vt:lpstr>PowerPoint Presentation</vt:lpstr>
      <vt:lpstr>Overview of Link Detection</vt:lpstr>
      <vt:lpstr>Overview of BFD</vt:lpstr>
      <vt:lpstr>BFD Detection</vt:lpstr>
      <vt:lpstr>BFD Echo</vt:lpstr>
      <vt:lpstr>PowerPoint Presentation</vt:lpstr>
      <vt:lpstr>BFD Association</vt:lpstr>
      <vt:lpstr>BFD Configuration</vt:lpstr>
      <vt:lpstr>Verifying the BFD Configuration</vt:lpstr>
      <vt:lpstr>Overview of NQA</vt:lpstr>
      <vt:lpstr>NQA Fundamentals</vt:lpstr>
      <vt:lpstr>NQA Association</vt:lpstr>
      <vt:lpstr>NQA Test Types</vt:lpstr>
      <vt:lpstr>NQA Server Configuration (TCP Test)</vt:lpstr>
      <vt:lpstr>NQA Client Configuration (TCP Test)</vt:lpstr>
      <vt:lpstr>Verifying the NQA Configuration</vt:lpstr>
      <vt:lpstr>Overview of IP FPM</vt:lpstr>
      <vt:lpstr>IP FPM Fundamentals</vt:lpstr>
      <vt:lpstr>IP FPM Measurement Mechanism</vt:lpstr>
      <vt:lpstr>Configuring an MCP</vt:lpstr>
      <vt:lpstr>Configuring a DCP</vt:lpstr>
      <vt:lpstr>Verifying the IP FPM Configuration</vt:lpstr>
      <vt:lpstr>PowerPoint Presentation</vt:lpstr>
      <vt:lpstr>PowerPoint Presentation</vt:lpstr>
      <vt:lpstr>PowerPoint Presentation</vt:lpstr>
      <vt:lpstr>Link Backup</vt:lpstr>
      <vt:lpstr>Interface Backup</vt:lpstr>
      <vt:lpstr>Interface Backup in Active/Standby Mode</vt:lpstr>
      <vt:lpstr>Interface Backup in Load Balancing Mode</vt:lpstr>
      <vt:lpstr>Configuring Interface Backup</vt:lpstr>
      <vt:lpstr>Configuring Interface Backup Association</vt:lpstr>
      <vt:lpstr>Configuring Interface Backup in Load Balancing Mode</vt:lpstr>
      <vt:lpstr>IP Floating Route</vt:lpstr>
      <vt:lpstr>Interface Backup and IP Floating Route</vt:lpstr>
      <vt:lpstr>PowerPoint Presentation</vt:lpstr>
      <vt:lpstr>PowerPoint Presentation</vt:lpstr>
      <vt:lpstr>PowerPoint Presentation</vt:lpstr>
      <vt:lpstr>Network Reliability</vt:lpstr>
      <vt:lpstr>Overview of VRRP</vt:lpstr>
      <vt:lpstr>VRRP Fundamentals</vt:lpstr>
      <vt:lpstr>VRRP Uplink Reliability</vt:lpstr>
      <vt:lpstr>Associating VRRP with the Uplink Status</vt:lpstr>
      <vt:lpstr>VRRP Establishing a Dual-Device Interconnection Channel</vt:lpstr>
      <vt:lpstr>Basic VRRP Configurations</vt:lpstr>
      <vt:lpstr>VRRP Association Configuration</vt:lpstr>
      <vt:lpstr>Verifying the VRRP Configuration</vt:lpstr>
      <vt:lpstr>PowerPoint Presentation</vt:lpstr>
      <vt:lpstr>PowerPoint Presentation</vt:lpstr>
      <vt:lpstr>PowerPoint Presentation</vt:lpstr>
      <vt:lpstr>Service Reliability</vt:lpstr>
      <vt:lpstr>Overview of SAC</vt:lpstr>
      <vt:lpstr>SAC Signature Database</vt:lpstr>
      <vt:lpstr>SAC Application Identification Process</vt:lpstr>
      <vt:lpstr>SA</vt:lpstr>
      <vt:lpstr>FPI</vt:lpstr>
      <vt:lpstr>Configuring SAC and Verifying the SAC Configuration</vt:lpstr>
      <vt:lpstr>PowerPoint Presentation</vt:lpstr>
      <vt:lpstr>PowerPoint Presentation</vt:lpstr>
      <vt:lpstr>PowerPoint Presentation</vt:lpstr>
      <vt:lpstr>Overview of SPR</vt:lpstr>
      <vt:lpstr>SPR Service Differentiation</vt:lpstr>
      <vt:lpstr>SPR Detection Link and Link Group</vt:lpstr>
      <vt:lpstr>SPR Link Selection</vt:lpstr>
      <vt:lpstr>Using iMaster NCE to Implement SPR</vt:lpstr>
      <vt:lpstr>Setting SPR Routing Parameters</vt:lpstr>
      <vt:lpstr>Associating SPR with Services</vt:lpstr>
      <vt:lpstr>Verifying the SPR Configuration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Wu Monk</cp:lastModifiedBy>
  <cp:revision>297</cp:revision>
  <cp:lastPrinted>2020-07-31T09:33:18Z</cp:lastPrinted>
  <dcterms:created xsi:type="dcterms:W3CDTF">2018-11-29T10:16:29Z</dcterms:created>
  <dcterms:modified xsi:type="dcterms:W3CDTF">2021-02-03T02:19:23Z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(3)HSVovkyXO+YZNwZh/PLJAKy6TeVemzbZwLpCeapINnRrkEYhsvaygBYtEmeZ0aF0dPQbob01
yXncPP+vHA4mxcZfx+nGQqPFZEei18nVwK+NWoZEs0TyzTNlSKxwLptVB8k3G/z0Odv8Q9iN
WUUUUZBgP7vp8Z1SxvCXm9YBOqUIl8/lTh+x70nCpSyDTNiwEfnHxpr4uMa5qQq2J6d9hRlh
6tK/s7toV7qnojmn6t</vt:lpwstr>
  </property>
  <property fmtid="{D5CDD505-2E9C-101B-9397-08002B2CF9AE}" pid="3" name="_2015_ms_pID_7253431">
    <vt:lpwstr>EoXg5biwSwrJ/tw+AGjrWTrMRndDD3Z5dO/K9k6uCGWdm9TgPDxXy3
vnFjIYRII0u15Y1AMSWE15FLUhj39nOKOOu75sgRCSwl5GkzSGYnNebO0nvWmFie6lVI75Gp
e9iqdgyaE3yQaR/Fy/1K3/itToXKuTrgls0tSCmIQF7Me0Hf10sT0D7vmFwfida3HPsDs9kC
8UpgNTQOVwGSBgkQGsoPqoW95vn5O+4R1hN2</vt:lpwstr>
  </property>
  <property fmtid="{D5CDD505-2E9C-101B-9397-08002B2CF9AE}" pid="4" name="_2015_ms_pID_7253432">
    <vt:lpwstr>MQ==</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1611275564</vt:lpwstr>
  </property>
</Properties>
</file>