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2.xml" ContentType="application/vnd.openxmlformats-officedocument.presentationml.tags+xml"/>
  <Override PartName="/ppt/notesSlides/notesSlide45.xml" ContentType="application/vnd.openxmlformats-officedocument.presentationml.notesSlide+xml"/>
  <Override PartName="/ppt/tags/tag3.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82"/>
  </p:notesMasterIdLst>
  <p:handoutMasterIdLst>
    <p:handoutMasterId r:id="rId83"/>
  </p:handoutMasterIdLst>
  <p:sldIdLst>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46" r:id="rId46"/>
    <p:sldId id="347" r:id="rId47"/>
    <p:sldId id="348" r:id="rId48"/>
    <p:sldId id="349" r:id="rId49"/>
    <p:sldId id="315" r:id="rId50"/>
    <p:sldId id="316" r:id="rId51"/>
    <p:sldId id="317" r:id="rId52"/>
    <p:sldId id="318" r:id="rId53"/>
    <p:sldId id="319" r:id="rId54"/>
    <p:sldId id="320" r:id="rId55"/>
    <p:sldId id="321" r:id="rId56"/>
    <p:sldId id="322" r:id="rId57"/>
    <p:sldId id="323" r:id="rId58"/>
    <p:sldId id="324" r:id="rId59"/>
    <p:sldId id="325" r:id="rId60"/>
    <p:sldId id="350"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39" r:id="rId75"/>
    <p:sldId id="340" r:id="rId76"/>
    <p:sldId id="341" r:id="rId77"/>
    <p:sldId id="342" r:id="rId78"/>
    <p:sldId id="343" r:id="rId79"/>
    <p:sldId id="344" r:id="rId80"/>
    <p:sldId id="345" r:id="rId81"/>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540" userDrawn="1">
          <p15:clr>
            <a:srgbClr val="A4A3A4"/>
          </p15:clr>
        </p15:guide>
        <p15:guide id="3" orient="horz" pos="2160">
          <p15:clr>
            <a:srgbClr val="A4A3A4"/>
          </p15:clr>
        </p15:guide>
      </p15:sldGuideLst>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junjianzjhw" initials="h" lastIdx="11" clrIdx="0">
    <p:extLst>
      <p:ext uri="{19B8F6BF-5375-455C-9EA6-DF929625EA0E}">
        <p15:presenceInfo xmlns:p15="http://schemas.microsoft.com/office/powerpoint/2012/main" userId="S-1-5-21-147214757-305610072-1517763936-56826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7000B"/>
    <a:srgbClr val="56C4D2"/>
    <a:srgbClr val="D9D9D9"/>
    <a:srgbClr val="404040"/>
    <a:srgbClr val="EBEBEB"/>
    <a:srgbClr val="151515"/>
    <a:srgbClr val="575756"/>
    <a:srgbClr val="FFFFFF"/>
    <a:srgbClr val="DD4654"/>
    <a:srgbClr val="F3D2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94698" autoAdjust="0"/>
  </p:normalViewPr>
  <p:slideViewPr>
    <p:cSldViewPr snapToGrid="0" snapToObjects="1">
      <p:cViewPr varScale="1">
        <p:scale>
          <a:sx n="99" d="100"/>
          <a:sy n="99" d="100"/>
        </p:scale>
        <p:origin x="210" y="84"/>
      </p:cViewPr>
      <p:guideLst>
        <p:guide pos="3840"/>
        <p:guide pos="5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78" d="100"/>
          <a:sy n="78" d="100"/>
        </p:scale>
        <p:origin x="3336" y="114"/>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commentAuthors" Target="commentAuthors.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heme" Target="theme/theme1.xml"/><Relationship Id="rId61" Type="http://schemas.openxmlformats.org/officeDocument/2006/relationships/slide" Target="slides/slide54.xml"/><Relationship Id="rId8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E079DA-07E6-4BC8-91E8-4A6BB833C1DE}"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US"/>
        </a:p>
      </dgm:t>
    </dgm:pt>
    <dgm:pt modelId="{78930FD5-90F3-4EF7-8309-585DD741AE79}">
      <dgm:prSet phldrT="[Text]" custT="1"/>
      <dgm:spPr>
        <a:solidFill>
          <a:srgbClr val="BEE9EE"/>
        </a:solidFill>
        <a:ln>
          <a:solidFill>
            <a:srgbClr val="94DAE2"/>
          </a:solidFill>
        </a:ln>
      </dgm:spPr>
      <dgm:t>
        <a:bodyPr/>
        <a:lstStyle/>
        <a:p>
          <a:r>
            <a:rPr lang="en-US" altLang="zh-CN" sz="1050" b="1" dirty="0">
              <a:solidFill>
                <a:schemeClr val="tx1"/>
              </a:solidFill>
            </a:rPr>
            <a:t>Man</a:t>
          </a:r>
          <a:r>
            <a:rPr lang="en-US" altLang="zh-CN" sz="1050" b="0" dirty="0">
              <a:solidFill>
                <a:schemeClr val="tx1"/>
              </a:solidFill>
            </a:rPr>
            <a:t>: </a:t>
          </a:r>
          <a:r>
            <a:rPr lang="en-US" sz="1050" b="0" dirty="0">
              <a:solidFill>
                <a:schemeClr val="tx1"/>
              </a:solidFill>
            </a:rPr>
            <a:t>incorrect removal of network cables, configuration error</a:t>
          </a:r>
        </a:p>
      </dgm:t>
    </dgm:pt>
    <dgm:pt modelId="{D6AF046F-5DE6-4DEC-926B-A75C13E35B71}" type="parTrans" cxnId="{CE5CF414-5290-408A-9D66-5563A5AE8AF2}">
      <dgm:prSet/>
      <dgm:spPr/>
      <dgm:t>
        <a:bodyPr/>
        <a:lstStyle/>
        <a:p>
          <a:endParaRPr lang="en-US" sz="1200"/>
        </a:p>
      </dgm:t>
    </dgm:pt>
    <dgm:pt modelId="{F3C5D959-1D61-4CC1-A79C-AE148949B28F}" type="sibTrans" cxnId="{CE5CF414-5290-408A-9D66-5563A5AE8AF2}">
      <dgm:prSet/>
      <dgm:spPr>
        <a:solidFill>
          <a:srgbClr val="8BC9A0"/>
        </a:solidFill>
      </dgm:spPr>
      <dgm:t>
        <a:bodyPr/>
        <a:lstStyle/>
        <a:p>
          <a:endParaRPr lang="en-US" sz="1200"/>
        </a:p>
      </dgm:t>
    </dgm:pt>
    <dgm:pt modelId="{42F35169-32C8-41D9-82E4-B552D8F1A6A4}">
      <dgm:prSet phldrT="[Text]" custT="1"/>
      <dgm:spPr>
        <a:solidFill>
          <a:srgbClr val="BEE9EE"/>
        </a:solidFill>
        <a:ln>
          <a:solidFill>
            <a:srgbClr val="94DAE2"/>
          </a:solidFill>
        </a:ln>
      </dgm:spPr>
      <dgm:t>
        <a:bodyPr/>
        <a:lstStyle/>
        <a:p>
          <a:r>
            <a:rPr lang="en-US" altLang="zh-CN" sz="1100" b="1" dirty="0">
              <a:solidFill>
                <a:sysClr val="windowText" lastClr="000000"/>
              </a:solidFill>
            </a:rPr>
            <a:t>Machine: </a:t>
          </a:r>
          <a:r>
            <a:rPr lang="en-US" altLang="zh-CN" sz="1100" b="0" dirty="0">
              <a:solidFill>
                <a:sysClr val="windowText" lastClr="000000"/>
              </a:solidFill>
            </a:rPr>
            <a:t>card and interface faults on the device</a:t>
          </a:r>
          <a:endParaRPr lang="en-US" sz="1100" b="0" dirty="0">
            <a:solidFill>
              <a:sysClr val="windowText" lastClr="000000"/>
            </a:solidFill>
          </a:endParaRPr>
        </a:p>
      </dgm:t>
    </dgm:pt>
    <dgm:pt modelId="{E22FB3F3-E1A4-4C53-B703-01D1E283D06A}" type="parTrans" cxnId="{8A99F029-FF5D-486A-AD3F-62DED2A08878}">
      <dgm:prSet/>
      <dgm:spPr/>
      <dgm:t>
        <a:bodyPr/>
        <a:lstStyle/>
        <a:p>
          <a:endParaRPr lang="en-US" sz="1200"/>
        </a:p>
      </dgm:t>
    </dgm:pt>
    <dgm:pt modelId="{7556479D-5033-49B2-9743-F765D0FF32FC}" type="sibTrans" cxnId="{8A99F029-FF5D-486A-AD3F-62DED2A08878}">
      <dgm:prSet/>
      <dgm:spPr/>
      <dgm:t>
        <a:bodyPr/>
        <a:lstStyle/>
        <a:p>
          <a:endParaRPr lang="en-US" sz="1200"/>
        </a:p>
      </dgm:t>
    </dgm:pt>
    <dgm:pt modelId="{36C76352-941C-4B97-A738-9E936FD9A33B}">
      <dgm:prSet phldrT="[Text]" custT="1"/>
      <dgm:spPr>
        <a:solidFill>
          <a:srgbClr val="BEE9EE"/>
        </a:solidFill>
        <a:ln>
          <a:solidFill>
            <a:srgbClr val="94DAE2"/>
          </a:solidFill>
        </a:ln>
      </dgm:spPr>
      <dgm:t>
        <a:bodyPr/>
        <a:lstStyle/>
        <a:p>
          <a:r>
            <a:rPr lang="en-US" sz="1100" b="1" dirty="0">
              <a:solidFill>
                <a:schemeClr val="tx1"/>
              </a:solidFill>
              <a:latin typeface="Huawei Sans" panose="020C0503030203020204" pitchFamily="34" charset="0"/>
            </a:rPr>
            <a:t>Material</a:t>
          </a:r>
          <a:r>
            <a:rPr lang="en-US" sz="1100" dirty="0">
              <a:solidFill>
                <a:schemeClr val="tx1"/>
              </a:solidFill>
              <a:latin typeface="Huawei Sans" panose="020C0503030203020204" pitchFamily="34" charset="0"/>
            </a:rPr>
            <a:t>: loose RJ45 connector, aged network cable, optical module exception, etc.</a:t>
          </a:r>
          <a:endParaRPr lang="en-US" sz="1100" dirty="0">
            <a:solidFill>
              <a:schemeClr val="tx1"/>
            </a:solidFill>
          </a:endParaRPr>
        </a:p>
      </dgm:t>
    </dgm:pt>
    <dgm:pt modelId="{A62885B4-782B-4969-AC04-93D894CD5466}" type="parTrans" cxnId="{4BF70B3B-BA13-4A77-85A5-655A5AC30857}">
      <dgm:prSet/>
      <dgm:spPr/>
      <dgm:t>
        <a:bodyPr/>
        <a:lstStyle/>
        <a:p>
          <a:endParaRPr lang="en-US" sz="1200"/>
        </a:p>
      </dgm:t>
    </dgm:pt>
    <dgm:pt modelId="{9EB75785-34EF-4626-8E85-580CCBEE1D5D}" type="sibTrans" cxnId="{4BF70B3B-BA13-4A77-85A5-655A5AC30857}">
      <dgm:prSet/>
      <dgm:spPr/>
      <dgm:t>
        <a:bodyPr/>
        <a:lstStyle/>
        <a:p>
          <a:endParaRPr lang="en-US" sz="1200"/>
        </a:p>
      </dgm:t>
    </dgm:pt>
    <dgm:pt modelId="{C7642A5B-0E40-458C-8B0E-04521EE12C4A}">
      <dgm:prSet phldrT="[Text]" custT="1"/>
      <dgm:spPr>
        <a:solidFill>
          <a:srgbClr val="BEE9EE"/>
        </a:solidFill>
        <a:ln>
          <a:solidFill>
            <a:srgbClr val="94DAE2"/>
          </a:solidFill>
        </a:ln>
      </dgm:spPr>
      <dgm:t>
        <a:bodyPr/>
        <a:lstStyle/>
        <a:p>
          <a:r>
            <a:rPr lang="en-US" altLang="zh-CN" sz="1000" b="1" dirty="0">
              <a:solidFill>
                <a:sysClr val="windowText" lastClr="000000"/>
              </a:solidFill>
            </a:rPr>
            <a:t>Method</a:t>
          </a:r>
          <a:r>
            <a:rPr lang="en-US" altLang="zh-CN" sz="1000" b="0" dirty="0">
              <a:solidFill>
                <a:sysClr val="windowText" lastClr="000000"/>
              </a:solidFill>
            </a:rPr>
            <a:t>: mismatch between optical fibers and optical modules, and between optical modules and interfaces</a:t>
          </a:r>
          <a:endParaRPr lang="en-US" sz="1000" b="0" dirty="0">
            <a:solidFill>
              <a:sysClr val="windowText" lastClr="000000"/>
            </a:solidFill>
          </a:endParaRPr>
        </a:p>
      </dgm:t>
    </dgm:pt>
    <dgm:pt modelId="{6FB307A6-777E-4608-B814-71017568A2EC}" type="parTrans" cxnId="{CB72A69B-65CB-4749-BE17-28C1C5079D02}">
      <dgm:prSet/>
      <dgm:spPr/>
      <dgm:t>
        <a:bodyPr/>
        <a:lstStyle/>
        <a:p>
          <a:endParaRPr lang="en-US" sz="1200"/>
        </a:p>
      </dgm:t>
    </dgm:pt>
    <dgm:pt modelId="{CFEC76B5-A971-4D26-A1E5-A83C3DB30C89}" type="sibTrans" cxnId="{CB72A69B-65CB-4749-BE17-28C1C5079D02}">
      <dgm:prSet/>
      <dgm:spPr/>
      <dgm:t>
        <a:bodyPr/>
        <a:lstStyle/>
        <a:p>
          <a:endParaRPr lang="en-US" sz="1200"/>
        </a:p>
      </dgm:t>
    </dgm:pt>
    <dgm:pt modelId="{4255A07D-A08C-49AB-8625-79CAFA830875}">
      <dgm:prSet phldrT="[Text]" custT="1"/>
      <dgm:spPr>
        <a:solidFill>
          <a:srgbClr val="BEE9EE"/>
        </a:solidFill>
        <a:ln>
          <a:solidFill>
            <a:srgbClr val="94DAE2"/>
          </a:solidFill>
        </a:ln>
      </dgm:spPr>
      <dgm:t>
        <a:bodyPr/>
        <a:lstStyle/>
        <a:p>
          <a:r>
            <a:rPr lang="en-US" altLang="zh-CN" sz="1050" b="1" dirty="0">
              <a:solidFill>
                <a:sysClr val="windowText" lastClr="000000"/>
              </a:solidFill>
            </a:rPr>
            <a:t>Environment: </a:t>
          </a:r>
          <a:r>
            <a:rPr lang="en-US" altLang="zh-CN" sz="1050" b="0" dirty="0">
              <a:solidFill>
                <a:sysClr val="windowText" lastClr="000000"/>
              </a:solidFill>
            </a:rPr>
            <a:t>high- and low-current cables are routed in parallel; media damage caused by hash environment</a:t>
          </a:r>
          <a:endParaRPr lang="en-US" sz="1050" b="0" dirty="0">
            <a:solidFill>
              <a:sysClr val="windowText" lastClr="000000"/>
            </a:solidFill>
          </a:endParaRPr>
        </a:p>
      </dgm:t>
    </dgm:pt>
    <dgm:pt modelId="{B9E114C8-7A71-4522-B30C-F08B7F986BA8}" type="parTrans" cxnId="{A9F4F582-31F0-4579-B26A-6EB1F652E2E2}">
      <dgm:prSet/>
      <dgm:spPr/>
      <dgm:t>
        <a:bodyPr/>
        <a:lstStyle/>
        <a:p>
          <a:endParaRPr lang="en-US" sz="1200"/>
        </a:p>
      </dgm:t>
    </dgm:pt>
    <dgm:pt modelId="{12E0A452-0326-4037-AE86-137DA713B8C5}" type="sibTrans" cxnId="{A9F4F582-31F0-4579-B26A-6EB1F652E2E2}">
      <dgm:prSet/>
      <dgm:spPr/>
      <dgm:t>
        <a:bodyPr/>
        <a:lstStyle/>
        <a:p>
          <a:endParaRPr lang="en-US" sz="1200"/>
        </a:p>
      </dgm:t>
    </dgm:pt>
    <dgm:pt modelId="{F5FD87A6-63B6-47C3-8498-F17E84EBE7F0}" type="pres">
      <dgm:prSet presAssocID="{6AE079DA-07E6-4BC8-91E8-4A6BB833C1DE}" presName="Name0" presStyleCnt="0">
        <dgm:presLayoutVars>
          <dgm:dir/>
          <dgm:resizeHandles val="exact"/>
        </dgm:presLayoutVars>
      </dgm:prSet>
      <dgm:spPr/>
    </dgm:pt>
    <dgm:pt modelId="{FFC87A1C-9C7D-4065-81E1-DFAFA859AAA7}" type="pres">
      <dgm:prSet presAssocID="{6AE079DA-07E6-4BC8-91E8-4A6BB833C1DE}" presName="cycle" presStyleCnt="0"/>
      <dgm:spPr/>
    </dgm:pt>
    <dgm:pt modelId="{DB566FBD-158E-4F1B-A0CB-88F19F38E66F}" type="pres">
      <dgm:prSet presAssocID="{78930FD5-90F3-4EF7-8309-585DD741AE79}" presName="nodeFirstNode" presStyleLbl="node1" presStyleIdx="0" presStyleCnt="5">
        <dgm:presLayoutVars>
          <dgm:bulletEnabled val="1"/>
        </dgm:presLayoutVars>
      </dgm:prSet>
      <dgm:spPr/>
    </dgm:pt>
    <dgm:pt modelId="{256F8BF5-A8E8-4DF6-8F16-54B45CE25B57}" type="pres">
      <dgm:prSet presAssocID="{F3C5D959-1D61-4CC1-A79C-AE148949B28F}" presName="sibTransFirstNode" presStyleLbl="bgShp" presStyleIdx="0" presStyleCnt="1"/>
      <dgm:spPr/>
    </dgm:pt>
    <dgm:pt modelId="{5B152623-3613-4DDE-8D2D-DC8933479200}" type="pres">
      <dgm:prSet presAssocID="{42F35169-32C8-41D9-82E4-B552D8F1A6A4}" presName="nodeFollowingNodes" presStyleLbl="node1" presStyleIdx="1" presStyleCnt="5" custScaleX="115021" custScaleY="122558">
        <dgm:presLayoutVars>
          <dgm:bulletEnabled val="1"/>
        </dgm:presLayoutVars>
      </dgm:prSet>
      <dgm:spPr/>
    </dgm:pt>
    <dgm:pt modelId="{88FF2568-A594-4779-B5CE-51B2A72EE8CF}" type="pres">
      <dgm:prSet presAssocID="{36C76352-941C-4B97-A738-9E936FD9A33B}" presName="nodeFollowingNodes" presStyleLbl="node1" presStyleIdx="2" presStyleCnt="5" custScaleX="118646" custScaleY="119959" custRadScaleRad="105619" custRadScaleInc="-29914">
        <dgm:presLayoutVars>
          <dgm:bulletEnabled val="1"/>
        </dgm:presLayoutVars>
      </dgm:prSet>
      <dgm:spPr/>
    </dgm:pt>
    <dgm:pt modelId="{18229F4E-57BE-46FF-AC16-1CC24EEB1EC8}" type="pres">
      <dgm:prSet presAssocID="{C7642A5B-0E40-458C-8B0E-04521EE12C4A}" presName="nodeFollowingNodes" presStyleLbl="node1" presStyleIdx="3" presStyleCnt="5" custScaleX="131266" custScaleY="119959" custRadScaleRad="96868" custRadScaleInc="24395">
        <dgm:presLayoutVars>
          <dgm:bulletEnabled val="1"/>
        </dgm:presLayoutVars>
      </dgm:prSet>
      <dgm:spPr/>
    </dgm:pt>
    <dgm:pt modelId="{0F23C799-4B57-4EBE-855A-8BDA43DF603B}" type="pres">
      <dgm:prSet presAssocID="{4255A07D-A08C-49AB-8625-79CAFA830875}" presName="nodeFollowingNodes" presStyleLbl="node1" presStyleIdx="4" presStyleCnt="5" custScaleX="120824" custScaleY="118594">
        <dgm:presLayoutVars>
          <dgm:bulletEnabled val="1"/>
        </dgm:presLayoutVars>
      </dgm:prSet>
      <dgm:spPr/>
    </dgm:pt>
  </dgm:ptLst>
  <dgm:cxnLst>
    <dgm:cxn modelId="{CE5CF414-5290-408A-9D66-5563A5AE8AF2}" srcId="{6AE079DA-07E6-4BC8-91E8-4A6BB833C1DE}" destId="{78930FD5-90F3-4EF7-8309-585DD741AE79}" srcOrd="0" destOrd="0" parTransId="{D6AF046F-5DE6-4DEC-926B-A75C13E35B71}" sibTransId="{F3C5D959-1D61-4CC1-A79C-AE148949B28F}"/>
    <dgm:cxn modelId="{8A99F029-FF5D-486A-AD3F-62DED2A08878}" srcId="{6AE079DA-07E6-4BC8-91E8-4A6BB833C1DE}" destId="{42F35169-32C8-41D9-82E4-B552D8F1A6A4}" srcOrd="1" destOrd="0" parTransId="{E22FB3F3-E1A4-4C53-B703-01D1E283D06A}" sibTransId="{7556479D-5033-49B2-9743-F765D0FF32FC}"/>
    <dgm:cxn modelId="{4BF70B3B-BA13-4A77-85A5-655A5AC30857}" srcId="{6AE079DA-07E6-4BC8-91E8-4A6BB833C1DE}" destId="{36C76352-941C-4B97-A738-9E936FD9A33B}" srcOrd="2" destOrd="0" parTransId="{A62885B4-782B-4969-AC04-93D894CD5466}" sibTransId="{9EB75785-34EF-4626-8E85-580CCBEE1D5D}"/>
    <dgm:cxn modelId="{D0EA7478-0E6D-4745-B5DE-84F25FCA6051}" type="presOf" srcId="{C7642A5B-0E40-458C-8B0E-04521EE12C4A}" destId="{18229F4E-57BE-46FF-AC16-1CC24EEB1EC8}" srcOrd="0" destOrd="0" presId="urn:microsoft.com/office/officeart/2005/8/layout/cycle3"/>
    <dgm:cxn modelId="{A9F4F582-31F0-4579-B26A-6EB1F652E2E2}" srcId="{6AE079DA-07E6-4BC8-91E8-4A6BB833C1DE}" destId="{4255A07D-A08C-49AB-8625-79CAFA830875}" srcOrd="4" destOrd="0" parTransId="{B9E114C8-7A71-4522-B30C-F08B7F986BA8}" sibTransId="{12E0A452-0326-4037-AE86-137DA713B8C5}"/>
    <dgm:cxn modelId="{CB72A69B-65CB-4749-BE17-28C1C5079D02}" srcId="{6AE079DA-07E6-4BC8-91E8-4A6BB833C1DE}" destId="{C7642A5B-0E40-458C-8B0E-04521EE12C4A}" srcOrd="3" destOrd="0" parTransId="{6FB307A6-777E-4608-B814-71017568A2EC}" sibTransId="{CFEC76B5-A971-4D26-A1E5-A83C3DB30C89}"/>
    <dgm:cxn modelId="{2CCBC6A3-AE20-47BA-B766-AB2BA6DA62A1}" type="presOf" srcId="{42F35169-32C8-41D9-82E4-B552D8F1A6A4}" destId="{5B152623-3613-4DDE-8D2D-DC8933479200}" srcOrd="0" destOrd="0" presId="urn:microsoft.com/office/officeart/2005/8/layout/cycle3"/>
    <dgm:cxn modelId="{E519B1C4-2E10-4F6B-8510-3804017C28D0}" type="presOf" srcId="{4255A07D-A08C-49AB-8625-79CAFA830875}" destId="{0F23C799-4B57-4EBE-855A-8BDA43DF603B}" srcOrd="0" destOrd="0" presId="urn:microsoft.com/office/officeart/2005/8/layout/cycle3"/>
    <dgm:cxn modelId="{8C6EB3F7-AF6B-4C30-88C9-C40E6238530B}" type="presOf" srcId="{78930FD5-90F3-4EF7-8309-585DD741AE79}" destId="{DB566FBD-158E-4F1B-A0CB-88F19F38E66F}" srcOrd="0" destOrd="0" presId="urn:microsoft.com/office/officeart/2005/8/layout/cycle3"/>
    <dgm:cxn modelId="{971148FE-3A43-41BA-ACE1-38D0A31F3998}" type="presOf" srcId="{F3C5D959-1D61-4CC1-A79C-AE148949B28F}" destId="{256F8BF5-A8E8-4DF6-8F16-54B45CE25B57}" srcOrd="0" destOrd="0" presId="urn:microsoft.com/office/officeart/2005/8/layout/cycle3"/>
    <dgm:cxn modelId="{167AA3FE-4D94-4E40-8480-FD6CCD1AE97D}" type="presOf" srcId="{6AE079DA-07E6-4BC8-91E8-4A6BB833C1DE}" destId="{F5FD87A6-63B6-47C3-8498-F17E84EBE7F0}" srcOrd="0" destOrd="0" presId="urn:microsoft.com/office/officeart/2005/8/layout/cycle3"/>
    <dgm:cxn modelId="{24A88AFF-76D8-44D0-9DCD-59B88C69B6D5}" type="presOf" srcId="{36C76352-941C-4B97-A738-9E936FD9A33B}" destId="{88FF2568-A594-4779-B5CE-51B2A72EE8CF}" srcOrd="0" destOrd="0" presId="urn:microsoft.com/office/officeart/2005/8/layout/cycle3"/>
    <dgm:cxn modelId="{BF8F99B9-E88E-4014-8C6F-89265FD4DBFC}" type="presParOf" srcId="{F5FD87A6-63B6-47C3-8498-F17E84EBE7F0}" destId="{FFC87A1C-9C7D-4065-81E1-DFAFA859AAA7}" srcOrd="0" destOrd="0" presId="urn:microsoft.com/office/officeart/2005/8/layout/cycle3"/>
    <dgm:cxn modelId="{6268A1FA-87F9-4CF0-81C9-E4E0DECEC39F}" type="presParOf" srcId="{FFC87A1C-9C7D-4065-81E1-DFAFA859AAA7}" destId="{DB566FBD-158E-4F1B-A0CB-88F19F38E66F}" srcOrd="0" destOrd="0" presId="urn:microsoft.com/office/officeart/2005/8/layout/cycle3"/>
    <dgm:cxn modelId="{28F21928-D3DE-43B3-9C2F-ECB0AE9A8273}" type="presParOf" srcId="{FFC87A1C-9C7D-4065-81E1-DFAFA859AAA7}" destId="{256F8BF5-A8E8-4DF6-8F16-54B45CE25B57}" srcOrd="1" destOrd="0" presId="urn:microsoft.com/office/officeart/2005/8/layout/cycle3"/>
    <dgm:cxn modelId="{7807461D-925C-46B2-99F9-9C9CA4FBBCE0}" type="presParOf" srcId="{FFC87A1C-9C7D-4065-81E1-DFAFA859AAA7}" destId="{5B152623-3613-4DDE-8D2D-DC8933479200}" srcOrd="2" destOrd="0" presId="urn:microsoft.com/office/officeart/2005/8/layout/cycle3"/>
    <dgm:cxn modelId="{99BD8924-B3C8-44AD-B29C-B0B9D87A587D}" type="presParOf" srcId="{FFC87A1C-9C7D-4065-81E1-DFAFA859AAA7}" destId="{88FF2568-A594-4779-B5CE-51B2A72EE8CF}" srcOrd="3" destOrd="0" presId="urn:microsoft.com/office/officeart/2005/8/layout/cycle3"/>
    <dgm:cxn modelId="{4BB92466-8439-41FE-BF87-0B4775AC04D7}" type="presParOf" srcId="{FFC87A1C-9C7D-4065-81E1-DFAFA859AAA7}" destId="{18229F4E-57BE-46FF-AC16-1CC24EEB1EC8}" srcOrd="4" destOrd="0" presId="urn:microsoft.com/office/officeart/2005/8/layout/cycle3"/>
    <dgm:cxn modelId="{B3FA0E1E-1A9D-40B9-B431-9864B5537210}" type="presParOf" srcId="{FFC87A1C-9C7D-4065-81E1-DFAFA859AAA7}" destId="{0F23C799-4B57-4EBE-855A-8BDA43DF603B}"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F8BF5-A8E8-4DF6-8F16-54B45CE25B57}">
      <dsp:nvSpPr>
        <dsp:cNvPr id="0" name=""/>
        <dsp:cNvSpPr/>
      </dsp:nvSpPr>
      <dsp:spPr>
        <a:xfrm>
          <a:off x="768187" y="-49418"/>
          <a:ext cx="3035099" cy="3035099"/>
        </a:xfrm>
        <a:prstGeom prst="circularArrow">
          <a:avLst>
            <a:gd name="adj1" fmla="val 5544"/>
            <a:gd name="adj2" fmla="val 330680"/>
            <a:gd name="adj3" fmla="val 13877098"/>
            <a:gd name="adj4" fmla="val 17324694"/>
            <a:gd name="adj5" fmla="val 5757"/>
          </a:avLst>
        </a:prstGeom>
        <a:solidFill>
          <a:srgbClr val="8BC9A0"/>
        </a:solidFill>
        <a:ln>
          <a:noFill/>
        </a:ln>
        <a:effectLst/>
      </dsp:spPr>
      <dsp:style>
        <a:lnRef idx="0">
          <a:scrgbClr r="0" g="0" b="0"/>
        </a:lnRef>
        <a:fillRef idx="1">
          <a:scrgbClr r="0" g="0" b="0"/>
        </a:fillRef>
        <a:effectRef idx="0">
          <a:scrgbClr r="0" g="0" b="0"/>
        </a:effectRef>
        <a:fontRef idx="minor"/>
      </dsp:style>
    </dsp:sp>
    <dsp:sp modelId="{DB566FBD-158E-4F1B-A0CB-88F19F38E66F}">
      <dsp:nvSpPr>
        <dsp:cNvPr id="0" name=""/>
        <dsp:cNvSpPr/>
      </dsp:nvSpPr>
      <dsp:spPr>
        <a:xfrm>
          <a:off x="1606372" y="-33589"/>
          <a:ext cx="1358730" cy="679365"/>
        </a:xfrm>
        <a:prstGeom prst="roundRect">
          <a:avLst/>
        </a:prstGeom>
        <a:solidFill>
          <a:srgbClr val="BEE9EE"/>
        </a:solidFill>
        <a:ln w="12700" cap="flat" cmpd="sng" algn="ctr">
          <a:solidFill>
            <a:srgbClr val="94DAE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altLang="zh-CN" sz="1050" b="1" kern="1200" dirty="0">
              <a:solidFill>
                <a:schemeClr val="tx1"/>
              </a:solidFill>
            </a:rPr>
            <a:t>Man</a:t>
          </a:r>
          <a:r>
            <a:rPr lang="en-US" altLang="zh-CN" sz="1050" b="0" kern="1200" dirty="0">
              <a:solidFill>
                <a:schemeClr val="tx1"/>
              </a:solidFill>
            </a:rPr>
            <a:t>: </a:t>
          </a:r>
          <a:r>
            <a:rPr lang="en-US" sz="1050" b="0" kern="1200" dirty="0">
              <a:solidFill>
                <a:schemeClr val="tx1"/>
              </a:solidFill>
            </a:rPr>
            <a:t>incorrect removal of network cables, configuration error</a:t>
          </a:r>
        </a:p>
      </dsp:txBody>
      <dsp:txXfrm>
        <a:off x="1639536" y="-425"/>
        <a:ext cx="1292402" cy="613037"/>
      </dsp:txXfrm>
    </dsp:sp>
    <dsp:sp modelId="{5B152623-3613-4DDE-8D2D-DC8933479200}">
      <dsp:nvSpPr>
        <dsp:cNvPr id="0" name=""/>
        <dsp:cNvSpPr/>
      </dsp:nvSpPr>
      <dsp:spPr>
        <a:xfrm>
          <a:off x="2735263" y="784114"/>
          <a:ext cx="1562825" cy="832616"/>
        </a:xfrm>
        <a:prstGeom prst="roundRect">
          <a:avLst/>
        </a:prstGeom>
        <a:solidFill>
          <a:srgbClr val="BEE9EE"/>
        </a:solidFill>
        <a:ln w="12700" cap="flat" cmpd="sng" algn="ctr">
          <a:solidFill>
            <a:srgbClr val="94DAE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altLang="zh-CN" sz="1100" b="1" kern="1200" dirty="0">
              <a:solidFill>
                <a:sysClr val="windowText" lastClr="000000"/>
              </a:solidFill>
            </a:rPr>
            <a:t>Machine: </a:t>
          </a:r>
          <a:r>
            <a:rPr lang="en-US" altLang="zh-CN" sz="1100" b="0" kern="1200" dirty="0">
              <a:solidFill>
                <a:sysClr val="windowText" lastClr="000000"/>
              </a:solidFill>
            </a:rPr>
            <a:t>card and interface faults on the device</a:t>
          </a:r>
          <a:endParaRPr lang="en-US" sz="1100" b="0" kern="1200" dirty="0">
            <a:solidFill>
              <a:sysClr val="windowText" lastClr="000000"/>
            </a:solidFill>
          </a:endParaRPr>
        </a:p>
      </dsp:txBody>
      <dsp:txXfrm>
        <a:off x="2775908" y="824759"/>
        <a:ext cx="1481535" cy="751326"/>
      </dsp:txXfrm>
    </dsp:sp>
    <dsp:sp modelId="{88FF2568-A594-4779-B5CE-51B2A72EE8CF}">
      <dsp:nvSpPr>
        <dsp:cNvPr id="0" name=""/>
        <dsp:cNvSpPr/>
      </dsp:nvSpPr>
      <dsp:spPr>
        <a:xfrm>
          <a:off x="2584909" y="1997403"/>
          <a:ext cx="1612079" cy="814959"/>
        </a:xfrm>
        <a:prstGeom prst="roundRect">
          <a:avLst/>
        </a:prstGeom>
        <a:solidFill>
          <a:srgbClr val="BEE9EE"/>
        </a:solidFill>
        <a:ln w="12700" cap="flat" cmpd="sng" algn="ctr">
          <a:solidFill>
            <a:srgbClr val="94DAE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tx1"/>
              </a:solidFill>
              <a:latin typeface="Huawei Sans" panose="020C0503030203020204" pitchFamily="34" charset="0"/>
            </a:rPr>
            <a:t>Material</a:t>
          </a:r>
          <a:r>
            <a:rPr lang="en-US" sz="1100" kern="1200" dirty="0">
              <a:solidFill>
                <a:schemeClr val="tx1"/>
              </a:solidFill>
              <a:latin typeface="Huawei Sans" panose="020C0503030203020204" pitchFamily="34" charset="0"/>
            </a:rPr>
            <a:t>: loose RJ45 connector, aged network cable, optical module exception, etc.</a:t>
          </a:r>
          <a:endParaRPr lang="en-US" sz="1100" kern="1200" dirty="0">
            <a:solidFill>
              <a:schemeClr val="tx1"/>
            </a:solidFill>
          </a:endParaRPr>
        </a:p>
      </dsp:txBody>
      <dsp:txXfrm>
        <a:off x="2624692" y="2037186"/>
        <a:ext cx="1532513" cy="735393"/>
      </dsp:txXfrm>
    </dsp:sp>
    <dsp:sp modelId="{18229F4E-57BE-46FF-AC16-1CC24EEB1EC8}">
      <dsp:nvSpPr>
        <dsp:cNvPr id="0" name=""/>
        <dsp:cNvSpPr/>
      </dsp:nvSpPr>
      <dsp:spPr>
        <a:xfrm>
          <a:off x="424634" y="1988065"/>
          <a:ext cx="1783551" cy="814959"/>
        </a:xfrm>
        <a:prstGeom prst="roundRect">
          <a:avLst/>
        </a:prstGeom>
        <a:solidFill>
          <a:srgbClr val="BEE9EE"/>
        </a:solidFill>
        <a:ln w="12700" cap="flat" cmpd="sng" algn="ctr">
          <a:solidFill>
            <a:srgbClr val="94DAE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altLang="zh-CN" sz="1000" b="1" kern="1200" dirty="0">
              <a:solidFill>
                <a:sysClr val="windowText" lastClr="000000"/>
              </a:solidFill>
            </a:rPr>
            <a:t>Method</a:t>
          </a:r>
          <a:r>
            <a:rPr lang="en-US" altLang="zh-CN" sz="1000" b="0" kern="1200" dirty="0">
              <a:solidFill>
                <a:sysClr val="windowText" lastClr="000000"/>
              </a:solidFill>
            </a:rPr>
            <a:t>: mismatch between optical fibers and optical modules, and between optical modules and interfaces</a:t>
          </a:r>
          <a:endParaRPr lang="en-US" sz="1000" b="0" kern="1200" dirty="0">
            <a:solidFill>
              <a:sysClr val="windowText" lastClr="000000"/>
            </a:solidFill>
          </a:endParaRPr>
        </a:p>
      </dsp:txBody>
      <dsp:txXfrm>
        <a:off x="464417" y="2027848"/>
        <a:ext cx="1703985" cy="735393"/>
      </dsp:txXfrm>
    </dsp:sp>
    <dsp:sp modelId="{0F23C799-4B57-4EBE-855A-8BDA43DF603B}">
      <dsp:nvSpPr>
        <dsp:cNvPr id="0" name=""/>
        <dsp:cNvSpPr/>
      </dsp:nvSpPr>
      <dsp:spPr>
        <a:xfrm>
          <a:off x="233962" y="797579"/>
          <a:ext cx="1641672" cy="805686"/>
        </a:xfrm>
        <a:prstGeom prst="roundRect">
          <a:avLst/>
        </a:prstGeom>
        <a:solidFill>
          <a:srgbClr val="BEE9EE"/>
        </a:solidFill>
        <a:ln w="12700" cap="flat" cmpd="sng" algn="ctr">
          <a:solidFill>
            <a:srgbClr val="94DAE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None/>
          </a:pPr>
          <a:r>
            <a:rPr lang="en-US" altLang="zh-CN" sz="1050" b="1" kern="1200" dirty="0">
              <a:solidFill>
                <a:sysClr val="windowText" lastClr="000000"/>
              </a:solidFill>
            </a:rPr>
            <a:t>Environment: </a:t>
          </a:r>
          <a:r>
            <a:rPr lang="en-US" altLang="zh-CN" sz="1050" b="0" kern="1200" dirty="0">
              <a:solidFill>
                <a:sysClr val="windowText" lastClr="000000"/>
              </a:solidFill>
            </a:rPr>
            <a:t>high- and low-current cables are routed in parallel; media damage caused by hash environment</a:t>
          </a:r>
          <a:endParaRPr lang="en-US" sz="1050" b="0" kern="1200" dirty="0">
            <a:solidFill>
              <a:sysClr val="windowText" lastClr="000000"/>
            </a:solidFill>
          </a:endParaRPr>
        </a:p>
      </dsp:txBody>
      <dsp:txXfrm>
        <a:off x="273292" y="836909"/>
        <a:ext cx="1563012" cy="727026"/>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2/3/2021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88605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529116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a:latin typeface="Huawei Sans" panose="020C0503030203020204" pitchFamily="34" charset="0"/>
              </a:rPr>
              <a:t>With the development of automated network O&amp;M, automated service deployment, and SDN and NFV technologies, NETCONF and YANG have been considered the basic capabilities of network devices, and also prove to be the best choice for open programming networks.</a:t>
            </a:r>
            <a:endParaRPr lang="en-US" altLang="zh-CN">
              <a:latin typeface="Huawei Sans" panose="020C0503030203020204" pitchFamily="34" charset="0"/>
            </a:endParaRPr>
          </a:p>
          <a:p>
            <a:pPr lvl="0"/>
            <a:r>
              <a:rPr>
                <a:latin typeface="Huawei Sans" panose="020C0503030203020204" pitchFamily="34" charset="0"/>
              </a:rPr>
              <a:t>NETCONF sessions are carried over SSH and support the heartbeat keepalive and key mechanisms defined by SSH.</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4195315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229290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3595470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a:lnSpc>
                <a:spcPct val="100000"/>
              </a:lnSpc>
              <a:spcAft>
                <a:spcPts val="0"/>
              </a:spcAft>
            </a:pPr>
            <a:r>
              <a:rPr dirty="0">
                <a:latin typeface="Huawei Sans" panose="020C0503030203020204" pitchFamily="34" charset="0"/>
              </a:rPr>
              <a:t>With the popularization of networks and emergence of new technologies, the network scale is growing, network deployment is increasingly complex, and users have higher requirements on service quality. To meet user requirements, network O&amp;M must be more refined and intelligent. Network O&amp;M are faced with the following challenges:</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Ultra-large scale: A large number of devices need to be managed and massive amount of information needs to be monitored.</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Quick fault locating: Users want faults to be located within seconds or even </a:t>
            </a:r>
            <a:r>
              <a:rPr dirty="0" err="1">
                <a:latin typeface="Huawei Sans" panose="020C0503030203020204" pitchFamily="34" charset="0"/>
              </a:rPr>
              <a:t>subseconds</a:t>
            </a:r>
            <a:r>
              <a:rPr dirty="0">
                <a:latin typeface="Huawei Sans" panose="020C0503030203020204" pitchFamily="34" charset="0"/>
              </a:rPr>
              <a:t> on complex networks.</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Refined monitoring: Various types of data needs to be monitored at a finer granularity to reflect the network status completely and accurately. With the monitoring information, possible faults can be predicted, providing a sound foundation for network optimization. Network O&amp;M involves monitoring not only traffic statistics on interfaces, packet loss on each flow, CPU usage, and memory usage, but also the latency and jitter of each flow, latency of each packet on its transmission path, and buffer usage on each device.</a:t>
            </a:r>
            <a:endParaRPr lang="en-US" altLang="zh-CN" dirty="0">
              <a:latin typeface="Huawei Sans" panose="020C0503030203020204" pitchFamily="34" charset="0"/>
            </a:endParaRPr>
          </a:p>
          <a:p>
            <a:pPr>
              <a:lnSpc>
                <a:spcPct val="100000"/>
              </a:lnSpc>
              <a:spcAft>
                <a:spcPts val="0"/>
              </a:spcAft>
            </a:pPr>
            <a:r>
              <a:rPr dirty="0">
                <a:latin typeface="Huawei Sans" panose="020C0503030203020204" pitchFamily="34" charset="0"/>
              </a:rPr>
              <a:t>The collector, analyzer, and controller are components of the network management system.</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The collector receives and stores monitoring data reported by network devices.</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The analyzer analyzes the monitoring data received by the collector and processes the data, for example, displays the data on the graphical user interface.</a:t>
            </a:r>
            <a:endParaRPr lang="en-US" altLang="zh-CN" dirty="0">
              <a:latin typeface="Huawei Sans" panose="020C0503030203020204" pitchFamily="34" charset="0"/>
            </a:endParaRPr>
          </a:p>
          <a:p>
            <a:pPr marL="363538" lvl="1" indent="-187325">
              <a:lnSpc>
                <a:spcPct val="100000"/>
              </a:lnSpc>
              <a:spcAft>
                <a:spcPts val="0"/>
              </a:spcAft>
            </a:pPr>
            <a:r>
              <a:rPr dirty="0">
                <a:latin typeface="Huawei Sans" panose="020C0503030203020204" pitchFamily="34" charset="0"/>
              </a:rPr>
              <a:t>The controller uses NETCONF to deliver configurations to devices, so as to manage network devices. The controller can deliver configurations to network devices based on the analysis data provided by the analyzer and adjust the forwarding behavior of network devices. It also controls the data that the network devices </a:t>
            </a:r>
            <a:r>
              <a:rPr lang="en-US" dirty="0">
                <a:latin typeface="Huawei Sans" panose="020C0503030203020204" pitchFamily="34" charset="0"/>
              </a:rPr>
              <a:t>need to </a:t>
            </a:r>
            <a:r>
              <a:rPr dirty="0">
                <a:latin typeface="Huawei Sans" panose="020C0503030203020204" pitchFamily="34" charset="0"/>
              </a:rPr>
              <a:t>sample and report.</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3603768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916223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320799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14942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376180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8962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69068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780491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A</a:t>
            </a:r>
          </a:p>
          <a:p>
            <a:r>
              <a:rPr>
                <a:latin typeface="Huawei Sans" panose="020C0503030203020204" pitchFamily="34" charset="0"/>
              </a:rPr>
              <a:t>2. B</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3863831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556707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87065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r>
              <a:rPr>
                <a:latin typeface="Huawei Sans" panose="020C0503030203020204" pitchFamily="34" charset="0"/>
              </a:rPr>
              <a:t>This course describes iMaster NCE-WAN-based deployment.</a:t>
            </a:r>
          </a:p>
        </p:txBody>
      </p:sp>
    </p:spTree>
    <p:extLst>
      <p:ext uri="{BB962C8B-B14F-4D97-AF65-F5344CB8AC3E}">
        <p14:creationId xmlns:p14="http://schemas.microsoft.com/office/powerpoint/2010/main" val="1724333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dirty="0">
                <a:latin typeface="Huawei Sans" panose="020C0503030203020204" pitchFamily="34" charset="0"/>
              </a:rPr>
              <a:t>USB-based deployment is a basic feature of an AR router and is not under license control.</a:t>
            </a:r>
            <a:endParaRPr lang="en-US" altLang="zh-CN" dirty="0">
              <a:latin typeface="Huawei Sans" panose="020C0503030203020204" pitchFamily="34" charset="0"/>
            </a:endParaRPr>
          </a:p>
          <a:p>
            <a:r>
              <a:rPr dirty="0">
                <a:latin typeface="Huawei Sans" panose="020C0503030203020204" pitchFamily="34" charset="0"/>
              </a:rPr>
              <a:t>Streamlined USB-based deployment can be used only in the SD-WAN solution. Devices with dual MPUs do not support streamlined USB-based deployment.</a:t>
            </a:r>
            <a:endParaRPr lang="en-US" altLang="zh-CN" dirty="0">
              <a:latin typeface="Huawei Sans" panose="020C0503030203020204" pitchFamily="34" charset="0"/>
            </a:endParaRPr>
          </a:p>
          <a:p>
            <a:r>
              <a:rPr dirty="0">
                <a:latin typeface="Huawei Sans" panose="020C0503030203020204" pitchFamily="34" charset="0"/>
              </a:rPr>
              <a:t>Before using an interface on an LPU to perform streamlined USB-based deployment, ensure that the LPU has been registered. If the LPU has not been registered, restart the device before performing simplified USB-based deployment. During the deployment, determine the LPU registration status and deployment status based on the indicator status.</a:t>
            </a:r>
          </a:p>
          <a:p>
            <a:r>
              <a:rPr dirty="0">
                <a:latin typeface="Huawei Sans" panose="020C0503030203020204" pitchFamily="34" charset="0"/>
              </a:rPr>
              <a:t>After the deployment is complete, ensure that the devices are placed based on the mappings between the ESNs and sites. Otherwise, the devices may not be able to communicate with the controller.</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72396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538233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5275348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dirty="0">
                <a:latin typeface="Huawei Sans" panose="020C0503030203020204" pitchFamily="34" charset="0"/>
              </a:rPr>
              <a:t>Enable the USB-based deployment function on the device.</a:t>
            </a:r>
            <a:endParaRPr lang="en-US" altLang="zh-CN" dirty="0">
              <a:latin typeface="Huawei Sans" panose="020C0503030203020204" pitchFamily="34" charset="0"/>
            </a:endParaRPr>
          </a:p>
          <a:p>
            <a:pPr marL="363538" lvl="1" indent="-187325"/>
            <a:r>
              <a:rPr dirty="0">
                <a:latin typeface="Huawei Sans" panose="020C0503030203020204" pitchFamily="34" charset="0"/>
              </a:rPr>
              <a:t>[HUAWEI]set </a:t>
            </a:r>
            <a:r>
              <a:rPr dirty="0" err="1">
                <a:latin typeface="Huawei Sans" panose="020C0503030203020204" pitchFamily="34" charset="0"/>
              </a:rPr>
              <a:t>usb</a:t>
            </a:r>
            <a:r>
              <a:rPr dirty="0">
                <a:latin typeface="Huawei Sans" panose="020C0503030203020204" pitchFamily="34" charset="0"/>
              </a:rPr>
              <a:t> </a:t>
            </a:r>
            <a:r>
              <a:rPr dirty="0" err="1">
                <a:latin typeface="Huawei Sans" panose="020C0503030203020204" pitchFamily="34" charset="0"/>
              </a:rPr>
              <a:t>autoupdate</a:t>
            </a:r>
            <a:r>
              <a:rPr dirty="0">
                <a:latin typeface="Huawei Sans" panose="020C0503030203020204" pitchFamily="34" charset="0"/>
              </a:rPr>
              <a:t> password </a:t>
            </a:r>
            <a:r>
              <a:rPr dirty="0" err="1">
                <a:latin typeface="Huawei Sans" panose="020C0503030203020204" pitchFamily="34" charset="0"/>
              </a:rPr>
              <a:t>password</a:t>
            </a:r>
            <a:r>
              <a:rPr dirty="0">
                <a:latin typeface="Huawei Sans" panose="020C0503030203020204" pitchFamily="34" charset="0"/>
              </a:rPr>
              <a:t>   # Configure an authentication password for USB-based deployment.</a:t>
            </a:r>
            <a:endParaRPr lang="en-US" dirty="0">
              <a:latin typeface="Huawei Sans" panose="020C0503030203020204" pitchFamily="34" charset="0"/>
            </a:endParaRPr>
          </a:p>
          <a:p>
            <a:pPr marL="363538" lvl="1" indent="-187325"/>
            <a:r>
              <a:rPr dirty="0">
                <a:latin typeface="Huawei Sans" panose="020C0503030203020204" pitchFamily="34" charset="0"/>
              </a:rPr>
              <a:t>[HUAWEI]</a:t>
            </a:r>
            <a:r>
              <a:rPr dirty="0" err="1">
                <a:latin typeface="Huawei Sans" panose="020C0503030203020204" pitchFamily="34" charset="0"/>
              </a:rPr>
              <a:t>autoupdate</a:t>
            </a:r>
            <a:r>
              <a:rPr dirty="0">
                <a:latin typeface="Huawei Sans" panose="020C0503030203020204" pitchFamily="34" charset="0"/>
              </a:rPr>
              <a:t> enable   # Enable the USB-based deployment function.</a:t>
            </a:r>
            <a:endParaRPr lang="en-US" altLang="zh-CN" dirty="0">
              <a:latin typeface="Huawei Sans" panose="020C0503030203020204" pitchFamily="34" charset="0"/>
            </a:endParaRPr>
          </a:p>
          <a:p>
            <a:pPr lvl="0"/>
            <a:r>
              <a:rPr dirty="0">
                <a:latin typeface="Huawei Sans" panose="020C0503030203020204" pitchFamily="34" charset="0"/>
              </a:rPr>
              <a:t>Before running the </a:t>
            </a:r>
            <a:r>
              <a:rPr b="1" dirty="0" err="1">
                <a:latin typeface="Huawei Sans" panose="020C0503030203020204" pitchFamily="34" charset="0"/>
              </a:rPr>
              <a:t>autoupdate</a:t>
            </a:r>
            <a:r>
              <a:rPr b="1" dirty="0">
                <a:latin typeface="Huawei Sans" panose="020C0503030203020204" pitchFamily="34" charset="0"/>
              </a:rPr>
              <a:t> enable</a:t>
            </a:r>
            <a:r>
              <a:rPr dirty="0">
                <a:latin typeface="Huawei Sans" panose="020C0503030203020204" pitchFamily="34" charset="0"/>
              </a:rPr>
              <a:t> command to enable the USB-based deployment function, you must run the </a:t>
            </a:r>
            <a:r>
              <a:rPr b="1" dirty="0">
                <a:latin typeface="Huawei Sans" panose="020C0503030203020204" pitchFamily="34" charset="0"/>
              </a:rPr>
              <a:t>set </a:t>
            </a:r>
            <a:r>
              <a:rPr b="1" dirty="0" err="1">
                <a:latin typeface="Huawei Sans" panose="020C0503030203020204" pitchFamily="34" charset="0"/>
              </a:rPr>
              <a:t>usb</a:t>
            </a:r>
            <a:r>
              <a:rPr b="1" dirty="0">
                <a:latin typeface="Huawei Sans" panose="020C0503030203020204" pitchFamily="34" charset="0"/>
              </a:rPr>
              <a:t> </a:t>
            </a:r>
            <a:r>
              <a:rPr b="1" dirty="0" err="1">
                <a:latin typeface="Huawei Sans" panose="020C0503030203020204" pitchFamily="34" charset="0"/>
              </a:rPr>
              <a:t>autoupdate</a:t>
            </a:r>
            <a:r>
              <a:rPr b="1" dirty="0">
                <a:latin typeface="Huawei Sans" panose="020C0503030203020204" pitchFamily="34" charset="0"/>
              </a:rPr>
              <a:t> password</a:t>
            </a:r>
            <a:r>
              <a:rPr dirty="0">
                <a:latin typeface="Huawei Sans" panose="020C0503030203020204" pitchFamily="34" charset="0"/>
              </a:rPr>
              <a:t> command to configure the authentication password for USB-based deployment.</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53951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dirty="0">
                <a:latin typeface="Huawei Sans" panose="020C0503030203020204" pitchFamily="34" charset="0"/>
              </a:rPr>
              <a:t>Email-based deployment can be used only in SD-WAN solutions.</a:t>
            </a:r>
          </a:p>
          <a:p>
            <a:r>
              <a:rPr dirty="0">
                <a:latin typeface="Huawei Sans" panose="020C0503030203020204" pitchFamily="34" charset="0"/>
              </a:rPr>
              <a:t>Email-based deployment applies only to devices with factory settings.</a:t>
            </a:r>
          </a:p>
          <a:p>
            <a:r>
              <a:rPr dirty="0">
                <a:latin typeface="Huawei Sans" panose="020C0503030203020204" pitchFamily="34" charset="0"/>
              </a:rPr>
              <a:t>Before email-based deployment, users must not log in to the web UI and change the password. Otherwise, the deployment will fail.</a:t>
            </a:r>
          </a:p>
          <a:p>
            <a:r>
              <a:rPr dirty="0">
                <a:latin typeface="Huawei Sans" panose="020C0503030203020204" pitchFamily="34" charset="0"/>
              </a:rPr>
              <a:t>When using the Internet Explorer for email-based deployment, you need to select </a:t>
            </a:r>
            <a:r>
              <a:rPr b="1" dirty="0">
                <a:latin typeface="Huawei Sans" panose="020C0503030203020204" pitchFamily="34" charset="0"/>
              </a:rPr>
              <a:t>Use HTTP1.1</a:t>
            </a:r>
            <a:r>
              <a:rPr dirty="0">
                <a:latin typeface="Huawei Sans" panose="020C0503030203020204" pitchFamily="34" charset="0"/>
              </a:rPr>
              <a:t> on the tab page displayed after you choose </a:t>
            </a:r>
            <a:r>
              <a:rPr b="1" dirty="0">
                <a:latin typeface="Huawei Sans" panose="020C0503030203020204" pitchFamily="34" charset="0"/>
              </a:rPr>
              <a:t>Internet Options</a:t>
            </a:r>
            <a:r>
              <a:rPr dirty="0">
                <a:latin typeface="Huawei Sans" panose="020C0503030203020204" pitchFamily="34" charset="0"/>
              </a:rPr>
              <a:t> &gt;</a:t>
            </a:r>
            <a:r>
              <a:rPr b="1" dirty="0">
                <a:latin typeface="Huawei Sans" panose="020C0503030203020204" pitchFamily="34" charset="0"/>
              </a:rPr>
              <a:t>Advanced</a:t>
            </a:r>
            <a:r>
              <a:rPr dirty="0">
                <a:latin typeface="Huawei Sans" panose="020C0503030203020204" pitchFamily="34" charset="0"/>
              </a:rPr>
              <a:t>. Otherwise, the deployment will fail.</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54716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113445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363694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925141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dirty="0"/>
              <a:t>The URL in the deployment email is in the following format: https://ip/portal?ac_host=ac_host_value&amp;ac_port=ac_port_value...&amp;url_pass=url_pass_value</a:t>
            </a:r>
          </a:p>
          <a:p>
            <a:r>
              <a:rPr lang="en-US" dirty="0"/>
              <a:t>In this format, ... indicates that multiple parameters can be configured, and </a:t>
            </a:r>
            <a:r>
              <a:rPr lang="en-US" dirty="0" err="1"/>
              <a:t>ip</a:t>
            </a:r>
            <a:r>
              <a:rPr lang="en-US" dirty="0"/>
              <a:t> indicates the IP address of the web system. The parameters are separated by ampersands (&amp;). The default web system IP address and subnet mask of the device are 192.168.1.1 and 255.255.255.0, respectively.</a:t>
            </a:r>
            <a:endParaRPr lang="zh-CN" altLang="en-US" dirty="0"/>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5018906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71054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3609055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ABC</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7569289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5428838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576570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0047569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668559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61580963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39843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4840067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0436382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47501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3342938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To check logs recorded in the log buffer, run the </a:t>
            </a:r>
            <a:r>
              <a:rPr b="1">
                <a:latin typeface="Huawei Sans" panose="020C0503030203020204" pitchFamily="34" charset="0"/>
              </a:rPr>
              <a:t>display logbuffer</a:t>
            </a:r>
            <a:r>
              <a:rPr>
                <a:latin typeface="Huawei Sans" panose="020C0503030203020204" pitchFamily="34" charset="0"/>
              </a:rPr>
              <a:t> command.</a:t>
            </a:r>
          </a:p>
          <a:p>
            <a:r>
              <a:rPr>
                <a:latin typeface="Huawei Sans" panose="020C0503030203020204" pitchFamily="34" charset="0"/>
              </a:rPr>
              <a:t>To check information in log files, run the </a:t>
            </a:r>
            <a:r>
              <a:rPr b="1">
                <a:latin typeface="Huawei Sans" panose="020C0503030203020204" pitchFamily="34" charset="0"/>
              </a:rPr>
              <a:t>display logfile</a:t>
            </a:r>
            <a:r>
              <a:rPr>
                <a:latin typeface="Huawei Sans" panose="020C0503030203020204" pitchFamily="34" charset="0"/>
              </a:rPr>
              <a:t> </a:t>
            </a:r>
            <a:r>
              <a:rPr i="1">
                <a:latin typeface="Huawei Sans" panose="020C0503030203020204" pitchFamily="34" charset="0"/>
              </a:rPr>
              <a:t>[file-name]</a:t>
            </a:r>
            <a:r>
              <a:rPr>
                <a:latin typeface="Huawei Sans" panose="020C0503030203020204" pitchFamily="34" charset="0"/>
              </a:rPr>
              <a:t> command .</a:t>
            </a:r>
            <a:endParaRPr lang="en-US" altLang="zh-CN">
              <a:latin typeface="Huawei Sans" panose="020C0503030203020204" pitchFamily="34" charset="0"/>
            </a:endParaRPr>
          </a:p>
          <a:p>
            <a:r>
              <a:rPr>
                <a:latin typeface="Huawei Sans" panose="020C0503030203020204" pitchFamily="34" charset="0"/>
              </a:rPr>
              <a:t>To check traps recorded in the trap buffer, run the </a:t>
            </a:r>
            <a:r>
              <a:rPr b="1">
                <a:latin typeface="Huawei Sans" panose="020C0503030203020204" pitchFamily="34" charset="0"/>
              </a:rPr>
              <a:t>display trapbuffer</a:t>
            </a:r>
            <a:r>
              <a:rPr>
                <a:latin typeface="Huawei Sans" panose="020C0503030203020204" pitchFamily="34" charset="0"/>
              </a:rPr>
              <a:t> </a:t>
            </a:r>
            <a:r>
              <a:rPr i="1">
                <a:latin typeface="Huawei Sans" panose="020C0503030203020204" pitchFamily="34" charset="0"/>
              </a:rPr>
              <a:t>[ size value ]</a:t>
            </a:r>
            <a:r>
              <a:rPr>
                <a:latin typeface="Huawei Sans" panose="020C0503030203020204" pitchFamily="34" charset="0"/>
              </a:rPr>
              <a:t> command.</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1807831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Specify the system software for the next startup:</a:t>
            </a:r>
            <a:endParaRPr lang="en-US" altLang="zh-CN" dirty="0">
              <a:latin typeface="Huawei Sans" panose="020C0503030203020204" pitchFamily="34" charset="0"/>
            </a:endParaRPr>
          </a:p>
          <a:p>
            <a:pPr marL="363538" lvl="1" indent="-187325"/>
            <a:r>
              <a:rPr dirty="0">
                <a:latin typeface="Huawei Sans" panose="020C0503030203020204" pitchFamily="34" charset="0"/>
              </a:rPr>
              <a:t>startup system-software system-file [ verify | signature sign-filename ]</a:t>
            </a:r>
          </a:p>
          <a:p>
            <a:pPr marL="539750" lvl="2" indent="-176213"/>
            <a:r>
              <a:rPr dirty="0">
                <a:latin typeface="Huawei Sans" panose="020C0503030203020204" pitchFamily="34" charset="0"/>
              </a:rPr>
              <a:t>Verify: checks the validity of the system software content.</a:t>
            </a:r>
            <a:endParaRPr lang="en-US" altLang="zh-CN" dirty="0">
              <a:latin typeface="Huawei Sans" panose="020C0503030203020204" pitchFamily="34" charset="0"/>
            </a:endParaRPr>
          </a:p>
          <a:p>
            <a:pPr marL="539750" lvl="2" indent="-176213"/>
            <a:r>
              <a:rPr dirty="0">
                <a:latin typeface="Huawei Sans" panose="020C0503030203020204" pitchFamily="34" charset="0"/>
              </a:rPr>
              <a:t>Signature: checks the validity of the digital signature file of the system software.</a:t>
            </a:r>
            <a:endParaRPr lang="en-US" altLang="zh-CN" dirty="0">
              <a:latin typeface="Huawei Sans" panose="020C0503030203020204" pitchFamily="34" charset="0"/>
            </a:endParaRPr>
          </a:p>
          <a:p>
            <a:pPr lvl="0"/>
            <a:r>
              <a:rPr dirty="0">
                <a:latin typeface="Huawei Sans" panose="020C0503030203020204" pitchFamily="34" charset="0"/>
              </a:rPr>
              <a:t>Specify the patch file for the next startup.</a:t>
            </a:r>
            <a:endParaRPr lang="en-US" altLang="zh-CN" dirty="0">
              <a:latin typeface="Huawei Sans" panose="020C0503030203020204" pitchFamily="34" charset="0"/>
            </a:endParaRPr>
          </a:p>
          <a:p>
            <a:pPr marL="363538" lvl="1" indent="-187325"/>
            <a:r>
              <a:rPr dirty="0">
                <a:latin typeface="Huawei Sans" panose="020C0503030203020204" pitchFamily="34" charset="0"/>
              </a:rPr>
              <a:t>startup patch patch-name</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9480394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672951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ABD</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536696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57055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0164963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239760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4092106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5481451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Recovery method:</a:t>
            </a:r>
            <a:endParaRPr lang="en-US" altLang="zh-CN" dirty="0">
              <a:latin typeface="Huawei Sans" panose="020C0503030203020204" pitchFamily="34" charset="0"/>
            </a:endParaRPr>
          </a:p>
          <a:p>
            <a:pPr marL="363538" lvl="1" indent="-187325"/>
            <a:r>
              <a:rPr dirty="0">
                <a:latin typeface="Huawei Sans" panose="020C0503030203020204" pitchFamily="34" charset="0"/>
              </a:rPr>
              <a:t>If the </a:t>
            </a:r>
            <a:r>
              <a:rPr b="1" dirty="0">
                <a:latin typeface="Huawei Sans" panose="020C0503030203020204" pitchFamily="34" charset="0"/>
              </a:rPr>
              <a:t>current state</a:t>
            </a:r>
            <a:r>
              <a:rPr dirty="0">
                <a:latin typeface="Huawei Sans" panose="020C0503030203020204" pitchFamily="34" charset="0"/>
              </a:rPr>
              <a:t> value is </a:t>
            </a:r>
            <a:r>
              <a:rPr b="1" dirty="0">
                <a:latin typeface="Huawei Sans" panose="020C0503030203020204" pitchFamily="34" charset="0"/>
              </a:rPr>
              <a:t>Administratively down</a:t>
            </a:r>
            <a:r>
              <a:rPr dirty="0">
                <a:latin typeface="Huawei Sans" panose="020C0503030203020204" pitchFamily="34" charset="0"/>
              </a:rPr>
              <a:t>, the interface is manually shut down. In this case, run the </a:t>
            </a:r>
            <a:r>
              <a:rPr b="1" dirty="0">
                <a:latin typeface="Huawei Sans" panose="020C0503030203020204" pitchFamily="34" charset="0"/>
              </a:rPr>
              <a:t>undo shutdown</a:t>
            </a:r>
            <a:r>
              <a:rPr dirty="0">
                <a:latin typeface="Huawei Sans" panose="020C0503030203020204" pitchFamily="34" charset="0"/>
              </a:rPr>
              <a:t> command on the interface.</a:t>
            </a:r>
          </a:p>
          <a:p>
            <a:pPr marL="363538" lvl="1" indent="-187325"/>
            <a:r>
              <a:rPr dirty="0">
                <a:latin typeface="Huawei Sans" panose="020C0503030203020204" pitchFamily="34" charset="0"/>
              </a:rPr>
              <a:t>If the </a:t>
            </a:r>
            <a:r>
              <a:rPr b="1" dirty="0">
                <a:latin typeface="Huawei Sans" panose="020C0503030203020204" pitchFamily="34" charset="0"/>
              </a:rPr>
              <a:t>current state</a:t>
            </a:r>
            <a:r>
              <a:rPr dirty="0">
                <a:latin typeface="Huawei Sans" panose="020C0503030203020204" pitchFamily="34" charset="0"/>
              </a:rPr>
              <a:t> value is </a:t>
            </a:r>
            <a:r>
              <a:rPr b="1" dirty="0">
                <a:latin typeface="Huawei Sans" panose="020C0503030203020204" pitchFamily="34" charset="0"/>
              </a:rPr>
              <a:t>Down</a:t>
            </a:r>
            <a:r>
              <a:rPr dirty="0">
                <a:latin typeface="Huawei Sans" panose="020C0503030203020204" pitchFamily="34" charset="0"/>
              </a:rPr>
              <a:t>, check whether interfaces on both ends of the link have the same rate, duplex mode, and auto-negotiation mode.</a:t>
            </a:r>
          </a:p>
          <a:p>
            <a:pPr marL="539750" lvl="2" indent="-176213"/>
            <a:r>
              <a:rPr dirty="0">
                <a:latin typeface="Huawei Sans" panose="020C0503030203020204" pitchFamily="34" charset="0"/>
              </a:rPr>
              <a:t>If the </a:t>
            </a:r>
            <a:r>
              <a:rPr b="1" dirty="0">
                <a:latin typeface="Huawei Sans" panose="020C0503030203020204" pitchFamily="34" charset="0"/>
              </a:rPr>
              <a:t>Negotiation</a:t>
            </a:r>
            <a:r>
              <a:rPr dirty="0">
                <a:latin typeface="Huawei Sans" panose="020C0503030203020204" pitchFamily="34" charset="0"/>
              </a:rPr>
              <a:t> value is </a:t>
            </a:r>
            <a:r>
              <a:rPr b="1" dirty="0">
                <a:latin typeface="Huawei Sans" panose="020C0503030203020204" pitchFamily="34" charset="0"/>
              </a:rPr>
              <a:t>ENABLE</a:t>
            </a:r>
            <a:r>
              <a:rPr dirty="0">
                <a:latin typeface="Huawei Sans" panose="020C0503030203020204" pitchFamily="34" charset="0"/>
              </a:rPr>
              <a:t>, the interface works in auto-negotiation mode and the rate and duplex mode are negotiated by interfaces on both ends of the link. If the two interfaces have different rates or duplex modes, run the </a:t>
            </a:r>
            <a:r>
              <a:rPr b="1" dirty="0">
                <a:latin typeface="Huawei Sans" panose="020C0503030203020204" pitchFamily="34" charset="0"/>
              </a:rPr>
              <a:t>restart</a:t>
            </a:r>
            <a:r>
              <a:rPr dirty="0">
                <a:latin typeface="Huawei Sans" panose="020C0503030203020204" pitchFamily="34" charset="0"/>
              </a:rPr>
              <a:t> command to restart the interfaces so that they can negotiate the rate or duplex mode again. If the negotiation fails, run the </a:t>
            </a:r>
            <a:r>
              <a:rPr b="1" dirty="0">
                <a:latin typeface="Huawei Sans" panose="020C0503030203020204" pitchFamily="34" charset="0"/>
              </a:rPr>
              <a:t>undo negotiation auto</a:t>
            </a:r>
            <a:r>
              <a:rPr dirty="0">
                <a:latin typeface="Huawei Sans" panose="020C0503030203020204" pitchFamily="34" charset="0"/>
              </a:rPr>
              <a:t> command to configure the interface to work in non-auto negotiation mode. For the rate and duplex mode configurations, see the step below.</a:t>
            </a:r>
          </a:p>
          <a:p>
            <a:pPr marL="539750" lvl="2" indent="-176213"/>
            <a:r>
              <a:rPr dirty="0">
                <a:latin typeface="Huawei Sans" panose="020C0503030203020204" pitchFamily="34" charset="0"/>
              </a:rPr>
              <a:t>If the </a:t>
            </a:r>
            <a:r>
              <a:rPr b="1" dirty="0">
                <a:latin typeface="Huawei Sans" panose="020C0503030203020204" pitchFamily="34" charset="0"/>
              </a:rPr>
              <a:t>Negotiation</a:t>
            </a:r>
            <a:r>
              <a:rPr dirty="0">
                <a:latin typeface="Huawei Sans" panose="020C0503030203020204" pitchFamily="34" charset="0"/>
              </a:rPr>
              <a:t> value is </a:t>
            </a:r>
            <a:r>
              <a:rPr b="1" dirty="0">
                <a:latin typeface="Huawei Sans" panose="020C0503030203020204" pitchFamily="34" charset="0"/>
              </a:rPr>
              <a:t>DISABLE</a:t>
            </a:r>
            <a:r>
              <a:rPr dirty="0">
                <a:latin typeface="Huawei Sans" panose="020C0503030203020204" pitchFamily="34" charset="0"/>
              </a:rPr>
              <a:t>, the interface works in non-auto-negotiation mode. You can run the </a:t>
            </a:r>
            <a:r>
              <a:rPr b="1" dirty="0">
                <a:latin typeface="Huawei Sans" panose="020C0503030203020204" pitchFamily="34" charset="0"/>
              </a:rPr>
              <a:t>speed { 10 | 100 | 1000 }</a:t>
            </a:r>
            <a:r>
              <a:rPr dirty="0">
                <a:latin typeface="Huawei Sans" panose="020C0503030203020204" pitchFamily="34" charset="0"/>
              </a:rPr>
              <a:t> and </a:t>
            </a:r>
            <a:r>
              <a:rPr b="1" dirty="0">
                <a:latin typeface="Huawei Sans" panose="020C0503030203020204" pitchFamily="34" charset="0"/>
              </a:rPr>
              <a:t>duplex { full | half }</a:t>
            </a:r>
            <a:r>
              <a:rPr dirty="0">
                <a:latin typeface="Huawei Sans" panose="020C0503030203020204" pitchFamily="34" charset="0"/>
              </a:rPr>
              <a:t> commands in the interface view to adjust the configurations, so that the interfaces on both ends of the link can have the same rate and duplex mode.</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507520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731838" y="728663"/>
            <a:ext cx="5580062" cy="8366172"/>
          </a:xfrm>
        </p:spPr>
        <p:txBody>
          <a:bodyPr/>
          <a:lstStyle/>
          <a:p>
            <a:pPr marL="363538" lvl="1" indent="-187325"/>
            <a:r>
              <a:rPr dirty="0">
                <a:latin typeface="Huawei Sans" panose="020C0503030203020204" pitchFamily="34" charset="0"/>
              </a:rPr>
              <a:t>If the </a:t>
            </a:r>
            <a:r>
              <a:rPr b="1" dirty="0">
                <a:latin typeface="Huawei Sans" panose="020C0503030203020204" pitchFamily="34" charset="0"/>
              </a:rPr>
              <a:t>current state</a:t>
            </a:r>
            <a:r>
              <a:rPr dirty="0">
                <a:latin typeface="Huawei Sans" panose="020C0503030203020204" pitchFamily="34" charset="0"/>
              </a:rPr>
              <a:t> value is </a:t>
            </a:r>
            <a:r>
              <a:rPr b="1" dirty="0">
                <a:latin typeface="Huawei Sans" panose="020C0503030203020204" pitchFamily="34" charset="0"/>
              </a:rPr>
              <a:t>ERROR DOWN (down-cause)</a:t>
            </a:r>
            <a:r>
              <a:rPr dirty="0">
                <a:latin typeface="Huawei Sans" panose="020C0503030203020204" pitchFamily="34" charset="0"/>
              </a:rPr>
              <a:t>, check whether the interface is shut down due to an error event. You need to rectify the fault according to the </a:t>
            </a:r>
            <a:r>
              <a:rPr b="1" dirty="0">
                <a:latin typeface="Huawei Sans" panose="020C0503030203020204" pitchFamily="34" charset="0"/>
              </a:rPr>
              <a:t>down-cause</a:t>
            </a:r>
            <a:r>
              <a:rPr dirty="0">
                <a:latin typeface="Huawei Sans" panose="020C0503030203020204" pitchFamily="34" charset="0"/>
              </a:rPr>
              <a:t> field. </a:t>
            </a:r>
            <a:endParaRPr lang="en-US" dirty="0">
              <a:latin typeface="Huawei Sans" panose="020C0503030203020204" pitchFamily="34" charset="0"/>
            </a:endParaRPr>
          </a:p>
        </p:txBody>
      </p:sp>
    </p:spTree>
    <p:extLst>
      <p:ext uri="{BB962C8B-B14F-4D97-AF65-F5344CB8AC3E}">
        <p14:creationId xmlns:p14="http://schemas.microsoft.com/office/powerpoint/2010/main" val="37860524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dirty="0">
                <a:latin typeface="Huawei Sans" panose="020C0503030203020204" pitchFamily="34" charset="0"/>
              </a:rPr>
              <a:t>Recovery method:</a:t>
            </a:r>
            <a:endParaRPr lang="en-US" altLang="zh-CN" dirty="0">
              <a:latin typeface="Huawei Sans" panose="020C0503030203020204" pitchFamily="34" charset="0"/>
            </a:endParaRPr>
          </a:p>
          <a:p>
            <a:pPr marL="363538" lvl="1" indent="-187325"/>
            <a:r>
              <a:rPr dirty="0">
                <a:latin typeface="Huawei Sans" panose="020C0503030203020204" pitchFamily="34" charset="0"/>
              </a:rPr>
              <a:t>Multiple interfaces are physically Down.</a:t>
            </a:r>
          </a:p>
          <a:p>
            <a:pPr marL="539750" lvl="2" indent="-176213"/>
            <a:r>
              <a:rPr dirty="0">
                <a:latin typeface="Huawei Sans" panose="020C0503030203020204" pitchFamily="34" charset="0"/>
              </a:rPr>
              <a:t>If multiple interfaces on a same card become physically Down and these interfaces are connected to multiple properly-working peer devices, this card may be faulty. In this case, run the </a:t>
            </a:r>
            <a:r>
              <a:rPr b="1" dirty="0">
                <a:latin typeface="Huawei Sans" panose="020C0503030203020204" pitchFamily="34" charset="0"/>
              </a:rPr>
              <a:t>reset slot</a:t>
            </a:r>
            <a:r>
              <a:rPr dirty="0">
                <a:latin typeface="Huawei Sans" panose="020C0503030203020204" pitchFamily="34" charset="0"/>
              </a:rPr>
              <a:t> </a:t>
            </a:r>
            <a:r>
              <a:rPr i="1" dirty="0">
                <a:latin typeface="Huawei Sans" panose="020C0503030203020204" pitchFamily="34" charset="0"/>
              </a:rPr>
              <a:t>slot-id</a:t>
            </a:r>
            <a:r>
              <a:rPr dirty="0">
                <a:latin typeface="Huawei Sans" panose="020C0503030203020204" pitchFamily="34" charset="0"/>
              </a:rPr>
              <a:t> command to reset the card. If the fault persists, replace the card.</a:t>
            </a:r>
            <a:endParaRPr lang="en-US" altLang="zh-CN" dirty="0">
              <a:latin typeface="Huawei Sans" panose="020C0503030203020204" pitchFamily="34" charset="0"/>
            </a:endParaRPr>
          </a:p>
          <a:p>
            <a:pPr marL="539750" lvl="2" indent="-176213"/>
            <a:r>
              <a:rPr dirty="0">
                <a:latin typeface="Huawei Sans" panose="020C0503030203020204" pitchFamily="34" charset="0"/>
              </a:rPr>
              <a:t>If multiple interfaces become physically Down and these interfaces connect the local device to the same peer device, the peer device may be faulty. You need to log in to the peer device to check whether the corresponding card is faulty. If so, reset or replace it. If an active/standby switchover is performed on the peer device, or if the peer device is in sleeping state or restarted, it is a normal situation that these interfaces become physically Down. These interfaces will automatically change to the Up state once the peer device becomes stable.</a:t>
            </a:r>
            <a:endParaRPr lang="en-US" altLang="zh-CN" dirty="0">
              <a:latin typeface="Huawei Sans" panose="020C0503030203020204" pitchFamily="34" charset="0"/>
            </a:endParaRPr>
          </a:p>
          <a:p>
            <a:pPr marL="363538" lvl="1" indent="-187325"/>
            <a:r>
              <a:rPr dirty="0">
                <a:latin typeface="Huawei Sans" panose="020C0503030203020204" pitchFamily="34" charset="0"/>
              </a:rPr>
              <a:t>A single interface is physically Down.</a:t>
            </a:r>
          </a:p>
          <a:p>
            <a:pPr marL="539750" lvl="2" indent="-176213"/>
            <a:r>
              <a:rPr dirty="0">
                <a:latin typeface="Huawei Sans" panose="020C0503030203020204" pitchFamily="34" charset="0"/>
              </a:rPr>
              <a:t>If only one interface is physically Down, check whether the interfaces at both ends of the link have hardware faults such as locking tab dents. If the interface is faulty, use another idle interface.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8546463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dirty="0">
                <a:latin typeface="Huawei Sans" panose="020C0503030203020204" pitchFamily="34" charset="0"/>
              </a:rPr>
              <a:t>Recovery method:</a:t>
            </a:r>
            <a:endParaRPr lang="en-US" altLang="zh-CN" dirty="0">
              <a:latin typeface="Huawei Sans" panose="020C0503030203020204" pitchFamily="34" charset="0"/>
            </a:endParaRPr>
          </a:p>
          <a:p>
            <a:pPr marL="363538" lvl="1" indent="-187325"/>
            <a:r>
              <a:rPr dirty="0">
                <a:latin typeface="Huawei Sans" panose="020C0503030203020204" pitchFamily="34" charset="0"/>
              </a:rPr>
              <a:t>Connection media failures of electrical interfaces</a:t>
            </a:r>
          </a:p>
          <a:p>
            <a:pPr marL="539750" lvl="2" indent="-176213"/>
            <a:r>
              <a:rPr dirty="0">
                <a:latin typeface="Huawei Sans" panose="020C0503030203020204" pitchFamily="34" charset="0"/>
              </a:rPr>
              <a:t>If the network cable connected to an electrical interface is faulty, replace the network cable.</a:t>
            </a:r>
          </a:p>
          <a:p>
            <a:pPr marL="363538" lvl="1" indent="-187325"/>
            <a:r>
              <a:rPr dirty="0">
                <a:latin typeface="Huawei Sans" panose="020C0503030203020204" pitchFamily="34" charset="0"/>
              </a:rPr>
              <a:t>Connection media failures of optical interfaces</a:t>
            </a:r>
            <a:endParaRPr lang="en-US" altLang="zh-CN" dirty="0">
              <a:latin typeface="Huawei Sans" panose="020C0503030203020204" pitchFamily="34" charset="0"/>
            </a:endParaRPr>
          </a:p>
          <a:p>
            <a:pPr marL="539750" lvl="2" indent="-176213"/>
            <a:r>
              <a:rPr dirty="0">
                <a:latin typeface="Huawei Sans" panose="020C0503030203020204" pitchFamily="34" charset="0"/>
              </a:rPr>
              <a:t>If the transmit power is too high or too low, replace the optical module.</a:t>
            </a:r>
          </a:p>
          <a:p>
            <a:pPr marL="539750" lvl="2" indent="-176213"/>
            <a:r>
              <a:rPr dirty="0">
                <a:latin typeface="Huawei Sans" panose="020C0503030203020204" pitchFamily="34" charset="0"/>
              </a:rPr>
              <a:t>If the receive power is too high or too low, use an optical power meter to measure the attenuation of each part of the link and fix the part where an exception is detected. If the fault persists, replace the optical module or optical fiber. Ensure that the transmission distance of the optical module and the type of the optical fiber meet the networking requirements.</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76710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dirty="0">
                <a:latin typeface="Huawei Sans" panose="020C0503030203020204" pitchFamily="34" charset="0"/>
              </a:rPr>
              <a:t>Recovery method:</a:t>
            </a:r>
            <a:endParaRPr lang="en-US" altLang="zh-CN" dirty="0">
              <a:latin typeface="Huawei Sans" panose="020C0503030203020204" pitchFamily="34" charset="0"/>
            </a:endParaRPr>
          </a:p>
          <a:p>
            <a:pPr marL="363538" lvl="1" indent="-187325"/>
            <a:r>
              <a:rPr dirty="0">
                <a:latin typeface="Huawei Sans" panose="020C0503030203020204" pitchFamily="34" charset="0"/>
              </a:rPr>
              <a:t>Ensure that the optical module in use matches the optical interface and optical fiber. Replace them if they do not match.</a:t>
            </a:r>
            <a:endParaRPr lang="en-US" altLang="zh-CN" dirty="0">
              <a:latin typeface="Huawei Sans" panose="020C0503030203020204" pitchFamily="34" charset="0"/>
            </a:endParaRPr>
          </a:p>
          <a:p>
            <a:pPr marL="363538" lvl="1" indent="-187325"/>
            <a:r>
              <a:rPr dirty="0">
                <a:latin typeface="Huawei Sans" panose="020C0503030203020204" pitchFamily="34" charset="0"/>
              </a:rPr>
              <a:t>If the interface is a combo interface, ensure that the working mode of the combo interface is the same as the actual working mode of the interface.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3292853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lvl="0"/>
            <a:r>
              <a:rPr dirty="0">
                <a:latin typeface="Huawei Sans" panose="020C0503030203020204" pitchFamily="34" charset="0"/>
              </a:rPr>
              <a:t>Recovery method:</a:t>
            </a:r>
            <a:endParaRPr lang="en-US" altLang="zh-CN" dirty="0">
              <a:latin typeface="Huawei Sans" panose="020C0503030203020204" pitchFamily="34" charset="0"/>
            </a:endParaRPr>
          </a:p>
          <a:p>
            <a:pPr marL="363538" lvl="1" indent="-187325"/>
            <a:r>
              <a:rPr dirty="0">
                <a:latin typeface="Huawei Sans" panose="020C0503030203020204" pitchFamily="34" charset="0"/>
              </a:rPr>
              <a:t>If the temperature in the equipment room fails to meet the requirement for a long time, repair or replace the air conditioning system. If the relative humidity of the equipment room is high, install a dehumidifier. If the relative humidity of the equipment room is low, install a humidifier.</a:t>
            </a:r>
          </a:p>
          <a:p>
            <a:pPr marL="363538" lvl="1" indent="-187325"/>
            <a:r>
              <a:rPr dirty="0">
                <a:latin typeface="Huawei Sans" panose="020C0503030203020204" pitchFamily="34" charset="0"/>
              </a:rPr>
              <a:t>If high-current and low-current cables are routed in parallel, re-route the cables to separate them. If network cables are damaged or aged out due to environmental factors, replace the cables.</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936577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674992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Manual network management is convenient but has the following disadvantages:</a:t>
            </a:r>
            <a:endParaRPr lang="en-US" altLang="zh-CN" dirty="0">
              <a:latin typeface="Huawei Sans" panose="020C0503030203020204" pitchFamily="34" charset="0"/>
            </a:endParaRPr>
          </a:p>
          <a:p>
            <a:pPr marL="363538" lvl="1" indent="-187325"/>
            <a:r>
              <a:rPr dirty="0">
                <a:latin typeface="Huawei Sans" panose="020C0503030203020204" pitchFamily="34" charset="0"/>
              </a:rPr>
              <a:t>When managing different types of devices from different vendors, network </a:t>
            </a:r>
            <a:r>
              <a:rPr lang="en-US" dirty="0">
                <a:latin typeface="Huawei Sans" panose="020C0503030203020204" pitchFamily="34" charset="0"/>
              </a:rPr>
              <a:t>administrators </a:t>
            </a:r>
            <a:r>
              <a:rPr dirty="0">
                <a:latin typeface="Huawei Sans" panose="020C0503030203020204" pitchFamily="34" charset="0"/>
              </a:rPr>
              <a:t>need to memorize a large number of commands and product features, resulting in high O&amp;M costs.</a:t>
            </a:r>
            <a:endParaRPr lang="en-US" altLang="zh-CN" dirty="0">
              <a:latin typeface="Huawei Sans" panose="020C0503030203020204" pitchFamily="34" charset="0"/>
            </a:endParaRPr>
          </a:p>
          <a:p>
            <a:pPr marL="363538" lvl="1" indent="-187325"/>
            <a:r>
              <a:rPr dirty="0">
                <a:latin typeface="Huawei Sans" panose="020C0503030203020204" pitchFamily="34" charset="0"/>
              </a:rPr>
              <a:t>Manual management is inefficient and does not apply to large-scale networks.</a:t>
            </a:r>
            <a:endParaRPr lang="en-US" altLang="zh-CN" dirty="0">
              <a:latin typeface="Huawei Sans" panose="020C0503030203020204" pitchFamily="34" charset="0"/>
            </a:endParaRPr>
          </a:p>
          <a:p>
            <a:pPr marL="363538" lvl="1" indent="-187325"/>
            <a:r>
              <a:rPr dirty="0">
                <a:latin typeface="Huawei Sans" panose="020C0503030203020204" pitchFamily="34" charset="0"/>
              </a:rPr>
              <a:t>Problems cannot be quickly located.</a:t>
            </a:r>
            <a:endParaRPr lang="en-US" altLang="zh-CN" dirty="0">
              <a:latin typeface="Huawei Sans" panose="020C0503030203020204" pitchFamily="34" charset="0"/>
            </a:endParaRPr>
          </a:p>
          <a:p>
            <a:pPr lvl="0"/>
            <a:r>
              <a:rPr dirty="0">
                <a:latin typeface="Huawei Sans" panose="020C0503030203020204" pitchFamily="34" charset="0"/>
              </a:rPr>
              <a:t>NMS software-based network management has the following advantages over manual management:</a:t>
            </a:r>
            <a:endParaRPr lang="en-US" altLang="zh-CN" dirty="0">
              <a:latin typeface="Huawei Sans" panose="020C0503030203020204" pitchFamily="34" charset="0"/>
            </a:endParaRPr>
          </a:p>
          <a:p>
            <a:pPr marL="363538" lvl="1" indent="-187325"/>
            <a:r>
              <a:rPr dirty="0">
                <a:latin typeface="Huawei Sans" panose="020C0503030203020204" pitchFamily="34" charset="0"/>
              </a:rPr>
              <a:t>SNMP can be used to manage different types of devices from different vendors, lowering the requirements for network </a:t>
            </a:r>
            <a:r>
              <a:rPr lang="en-US" altLang="zh-CN" dirty="0">
                <a:latin typeface="Huawei Sans" panose="020C0503030203020204" pitchFamily="34" charset="0"/>
              </a:rPr>
              <a:t>administrators</a:t>
            </a:r>
            <a:r>
              <a:rPr dirty="0">
                <a:latin typeface="Huawei Sans" panose="020C0503030203020204" pitchFamily="34" charset="0"/>
              </a:rPr>
              <a:t>.</a:t>
            </a:r>
            <a:endParaRPr lang="en-US" altLang="zh-CN" dirty="0">
              <a:latin typeface="Huawei Sans" panose="020C0503030203020204" pitchFamily="34" charset="0"/>
            </a:endParaRPr>
          </a:p>
          <a:p>
            <a:pPr marL="363538" lvl="1" indent="-187325"/>
            <a:r>
              <a:rPr dirty="0">
                <a:latin typeface="Huawei Sans" panose="020C0503030203020204" pitchFamily="34" charset="0"/>
              </a:rPr>
              <a:t>NMS software can be used to manage large-scale networks.</a:t>
            </a:r>
            <a:endParaRPr lang="en-US" altLang="zh-CN" dirty="0">
              <a:latin typeface="Huawei Sans" panose="020C0503030203020204" pitchFamily="34" charset="0"/>
            </a:endParaRPr>
          </a:p>
          <a:p>
            <a:pPr marL="363538" lvl="1" indent="-187325"/>
            <a:r>
              <a:rPr dirty="0">
                <a:latin typeface="Huawei Sans" panose="020C0503030203020204" pitchFamily="34" charset="0"/>
              </a:rPr>
              <a:t>Faults can be located faster.</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255212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78624068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0944462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44722592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US" dirty="0">
              <a:latin typeface="Huawei Sans" panose="020C0503030203020204" pitchFamily="34" charset="0"/>
            </a:endParaRPr>
          </a:p>
        </p:txBody>
      </p:sp>
      <p:sp>
        <p:nvSpPr>
          <p:cNvPr id="8" name="幻灯片图像占位符 7"/>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525258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Check whether the value of </a:t>
            </a:r>
            <a:r>
              <a:rPr b="1" dirty="0">
                <a:latin typeface="Huawei Sans" panose="020C0503030203020204" pitchFamily="34" charset="0"/>
              </a:rPr>
              <a:t>bad checksum</a:t>
            </a:r>
            <a:r>
              <a:rPr dirty="0">
                <a:latin typeface="Huawei Sans" panose="020C0503030203020204" pitchFamily="34" charset="0"/>
              </a:rPr>
              <a:t> before and after a ping operation. If the value increases, check whether the ICMP packets returned by the protocol stack on the remote device have the correct format.</a:t>
            </a:r>
          </a:p>
          <a:p>
            <a:r>
              <a:rPr dirty="0">
                <a:latin typeface="Huawei Sans" panose="020C0503030203020204" pitchFamily="34" charset="0"/>
              </a:rPr>
              <a:t>If the values of </a:t>
            </a:r>
            <a:r>
              <a:rPr b="1" dirty="0">
                <a:latin typeface="Huawei Sans" panose="020C0503030203020204" pitchFamily="34" charset="0"/>
              </a:rPr>
              <a:t>echo</a:t>
            </a:r>
            <a:r>
              <a:rPr dirty="0">
                <a:latin typeface="Huawei Sans" panose="020C0503030203020204" pitchFamily="34" charset="0"/>
              </a:rPr>
              <a:t> and </a:t>
            </a:r>
            <a:r>
              <a:rPr b="1" dirty="0">
                <a:latin typeface="Huawei Sans" panose="020C0503030203020204" pitchFamily="34" charset="0"/>
              </a:rPr>
              <a:t>echo reply</a:t>
            </a:r>
            <a:r>
              <a:rPr dirty="0">
                <a:latin typeface="Huawei Sans" panose="020C0503030203020204" pitchFamily="34" charset="0"/>
              </a:rPr>
              <a:t> are the same, but the ping still fails, check ICMP packet statistics to determine whether ICMP packets are successfully sent and received.</a:t>
            </a:r>
          </a:p>
          <a:p>
            <a:r>
              <a:rPr dirty="0">
                <a:latin typeface="Huawei Sans" panose="020C0503030203020204" pitchFamily="34" charset="0"/>
              </a:rPr>
              <a:t>If the values of </a:t>
            </a:r>
            <a:r>
              <a:rPr b="1" dirty="0">
                <a:latin typeface="Huawei Sans" panose="020C0503030203020204" pitchFamily="34" charset="0"/>
              </a:rPr>
              <a:t>echo</a:t>
            </a:r>
            <a:r>
              <a:rPr dirty="0">
                <a:latin typeface="Huawei Sans" panose="020C0503030203020204" pitchFamily="34" charset="0"/>
              </a:rPr>
              <a:t> and </a:t>
            </a:r>
            <a:r>
              <a:rPr b="1" dirty="0">
                <a:latin typeface="Huawei Sans" panose="020C0503030203020204" pitchFamily="34" charset="0"/>
              </a:rPr>
              <a:t>echo reply</a:t>
            </a:r>
            <a:r>
              <a:rPr dirty="0">
                <a:latin typeface="Huawei Sans" panose="020C0503030203020204" pitchFamily="34" charset="0"/>
              </a:rPr>
              <a:t> are different:</a:t>
            </a:r>
          </a:p>
          <a:p>
            <a:pPr marL="363538" lvl="1" indent="-187325"/>
            <a:r>
              <a:rPr dirty="0">
                <a:latin typeface="Huawei Sans" panose="020C0503030203020204" pitchFamily="34" charset="0"/>
              </a:rPr>
              <a:t>If the number of echo request packets sent by the local device is smaller than the number of packets sent by the ICMP module, packets are discarded by the local device.</a:t>
            </a:r>
          </a:p>
          <a:p>
            <a:pPr marL="363538" lvl="1" indent="-187325"/>
            <a:r>
              <a:rPr dirty="0">
                <a:latin typeface="Huawei Sans" panose="020C0503030203020204" pitchFamily="34" charset="0"/>
              </a:rPr>
              <a:t>If the number of echo request packets sent by the local device is larger than the number of echo request packets received by the remote device, packets are discarded during transmission.</a:t>
            </a:r>
          </a:p>
          <a:p>
            <a:pPr marL="363538" lvl="1" indent="-187325"/>
            <a:r>
              <a:rPr dirty="0">
                <a:latin typeface="Huawei Sans" panose="020C0503030203020204" pitchFamily="34" charset="0"/>
              </a:rPr>
              <a:t>If the number of echo request packets sent by the local device is the same as the number of echo request packets received by the remote device, but the number of echo reply packets sent by the remote device is smaller than the number of echo request packets received by the remote device, packets are discarded by the remote device.</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548834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If the </a:t>
            </a:r>
            <a:r>
              <a:rPr b="1" dirty="0">
                <a:latin typeface="Huawei Sans" panose="020C0503030203020204" pitchFamily="34" charset="0"/>
              </a:rPr>
              <a:t>Drop</a:t>
            </a:r>
            <a:r>
              <a:rPr dirty="0">
                <a:latin typeface="Huawei Sans" panose="020C0503030203020204" pitchFamily="34" charset="0"/>
              </a:rPr>
              <a:t> value keeps increasing during the ping operation, packets are discarded due to CPCAR being exceeded. Increase the CPCAR value and perform a ping test again to check whether the fault is rectified. </a:t>
            </a:r>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5399027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74321321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138142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23972804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nSpc>
                <a:spcPct val="100000"/>
              </a:lnSpc>
            </a:pPr>
            <a:r>
              <a:rPr dirty="0">
                <a:latin typeface="Huawei Sans" panose="020C0503030203020204" pitchFamily="34" charset="0"/>
              </a:rPr>
              <a:t>If packet loss occurs, use the following methods to optimize the network:</a:t>
            </a:r>
            <a:endParaRPr lang="en-US" altLang="zh-CN" dirty="0">
              <a:latin typeface="Huawei Sans" panose="020C0503030203020204" pitchFamily="34" charset="0"/>
            </a:endParaRPr>
          </a:p>
          <a:p>
            <a:pPr marL="363538" lvl="1" indent="-187325">
              <a:lnSpc>
                <a:spcPct val="100000"/>
              </a:lnSpc>
            </a:pPr>
            <a:r>
              <a:rPr dirty="0">
                <a:latin typeface="Huawei Sans" panose="020C0503030203020204" pitchFamily="34" charset="0"/>
              </a:rPr>
              <a:t>Increase the port capacity.</a:t>
            </a:r>
          </a:p>
          <a:p>
            <a:pPr marL="539750" lvl="2" indent="-176213">
              <a:lnSpc>
                <a:spcPct val="100000"/>
              </a:lnSpc>
            </a:pPr>
            <a:r>
              <a:rPr dirty="0">
                <a:latin typeface="Huawei Sans" panose="020C0503030203020204" pitchFamily="34" charset="0"/>
              </a:rPr>
              <a:t>If multiple flows conflict, increase the link bandwidth between devices or add more ports to the Eth-Trunk for load balancing.</a:t>
            </a:r>
          </a:p>
          <a:p>
            <a:pPr marL="363538" lvl="1" indent="-187325">
              <a:lnSpc>
                <a:spcPct val="100000"/>
              </a:lnSpc>
            </a:pPr>
            <a:r>
              <a:rPr dirty="0">
                <a:latin typeface="Huawei Sans" panose="020C0503030203020204" pitchFamily="34" charset="0"/>
              </a:rPr>
              <a:t>Configure traffic rate limiting or shaping in the inbound direction.</a:t>
            </a:r>
          </a:p>
          <a:p>
            <a:pPr marL="539750" lvl="2" indent="-176213">
              <a:lnSpc>
                <a:spcPct val="100000"/>
              </a:lnSpc>
            </a:pPr>
            <a:r>
              <a:rPr dirty="0">
                <a:latin typeface="Huawei Sans" panose="020C0503030203020204" pitchFamily="34" charset="0"/>
              </a:rPr>
              <a:t>Traffic burst is the major cause of unexpected packet loss. When the burst packet size exceeds the port buffer limit, service packets are discarded, affecting user services. Configuring traffic rate limiting or traffic shaping on the upstream device can relieve traffic burst or reduce the burst packet size, lowering the possibility of congestion-triggered packet loss on downstream devices.</a:t>
            </a:r>
          </a:p>
          <a:p>
            <a:pPr marL="363538" lvl="1" indent="-187325">
              <a:lnSpc>
                <a:spcPct val="100000"/>
              </a:lnSpc>
            </a:pPr>
            <a:r>
              <a:rPr dirty="0">
                <a:latin typeface="Huawei Sans" panose="020C0503030203020204" pitchFamily="34" charset="0"/>
              </a:rPr>
              <a:t>Configure differentiated services on an interface, so that key services are placed in high-priority queues and processed preferentially in case of congestion. </a:t>
            </a:r>
          </a:p>
          <a:p>
            <a:pPr marL="539750" lvl="2" indent="-176213">
              <a:lnSpc>
                <a:spcPct val="100000"/>
              </a:lnSpc>
            </a:pPr>
            <a:r>
              <a:rPr dirty="0">
                <a:latin typeface="Huawei Sans" panose="020C0503030203020204" pitchFamily="34" charset="0"/>
              </a:rPr>
              <a:t>Typically, an interface may carry many services, including high-priority services (such as voice and video) and low-priority services (such as Internet access). You can specify different priorities for high-priority services on the upstream device or configure priority mapping in the inbound direction of a device, so that key services enter the high-priority queues. Configuring PQ scheduling in the outbound direction can ensure that high-priority services are scheduled first.</a:t>
            </a:r>
          </a:p>
          <a:p>
            <a:pPr marL="363538" lvl="1" indent="-187325">
              <a:lnSpc>
                <a:spcPct val="100000"/>
              </a:lnSpc>
            </a:pPr>
            <a:r>
              <a:rPr dirty="0">
                <a:latin typeface="Huawei Sans" panose="020C0503030203020204" pitchFamily="34" charset="0"/>
              </a:rPr>
              <a:t>If multicast service</a:t>
            </a:r>
            <a:r>
              <a:rPr lang="en-US" dirty="0">
                <a:latin typeface="Huawei Sans" panose="020C0503030203020204" pitchFamily="34" charset="0"/>
              </a:rPr>
              <a:t>s</a:t>
            </a:r>
            <a:r>
              <a:rPr dirty="0">
                <a:latin typeface="Huawei Sans" panose="020C0503030203020204" pitchFamily="34" charset="0"/>
              </a:rPr>
              <a:t> </a:t>
            </a:r>
            <a:r>
              <a:rPr lang="en-US" dirty="0">
                <a:latin typeface="Huawei Sans" panose="020C0503030203020204" pitchFamily="34" charset="0"/>
              </a:rPr>
              <a:t>are </a:t>
            </a:r>
            <a:r>
              <a:rPr dirty="0">
                <a:latin typeface="Huawei Sans" panose="020C0503030203020204" pitchFamily="34" charset="0"/>
              </a:rPr>
              <a:t>configured on a device, adjust the packet sending mode on the multicast source server to mitigate the congestion.</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25965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NETCONF is developed based on the Yet Another Next Generation (YANG) model.</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80784742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For a Layer 2 network, run the </a:t>
            </a:r>
            <a:r>
              <a:rPr b="1" dirty="0">
                <a:latin typeface="Huawei Sans" panose="020C0503030203020204" pitchFamily="34" charset="0"/>
              </a:rPr>
              <a:t>display mac-address flapping record</a:t>
            </a:r>
            <a:r>
              <a:rPr dirty="0">
                <a:latin typeface="Huawei Sans" panose="020C0503030203020204" pitchFamily="34" charset="0"/>
              </a:rPr>
              <a:t> command to check whether MAC address flapping occurs, so as to determine whether there are loops.</a:t>
            </a:r>
          </a:p>
          <a:p>
            <a:r>
              <a:rPr dirty="0">
                <a:latin typeface="Huawei Sans" panose="020C0503030203020204" pitchFamily="34" charset="0"/>
              </a:rPr>
              <a:t>Choose from the following methods based on the loop information and networking.</a:t>
            </a:r>
            <a:endParaRPr lang="en-US" altLang="zh-CN" dirty="0">
              <a:latin typeface="Huawei Sans" panose="020C0503030203020204" pitchFamily="34" charset="0"/>
            </a:endParaRPr>
          </a:p>
          <a:p>
            <a:pPr marL="363538" lvl="1" indent="-187325"/>
            <a:r>
              <a:rPr dirty="0">
                <a:latin typeface="Huawei Sans" panose="020C0503030203020204" pitchFamily="34" charset="0"/>
              </a:rPr>
              <a:t>Observe interface indicators and collect traffic statistics on interfaces to locate the interfaces experiencing broadcast storms.</a:t>
            </a:r>
          </a:p>
          <a:p>
            <a:pPr marL="363538" lvl="1" indent="-187325"/>
            <a:r>
              <a:rPr dirty="0">
                <a:latin typeface="Huawei Sans" panose="020C0503030203020204" pitchFamily="34" charset="0"/>
              </a:rPr>
              <a:t>Check the devices hop by hop according to the topology to locate the devices that cause the loop.</a:t>
            </a:r>
          </a:p>
          <a:p>
            <a:pPr marL="363538" lvl="1" indent="-187325"/>
            <a:r>
              <a:rPr dirty="0">
                <a:latin typeface="Huawei Sans" panose="020C0503030203020204" pitchFamily="34" charset="0"/>
              </a:rPr>
              <a:t>Locate the interfaces that cause the loop and shut down the interfaces to remove the loop. Shutting down interfaces can prevent loops, but you need to determine the cause of a loop after the loop is eliminated.</a:t>
            </a:r>
          </a:p>
          <a:p>
            <a:pPr lvl="1"/>
            <a:endParaRPr 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331160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You can use the attack source tracing function to locate the attack source, and then create and apply a local attack defense policy based on the attack source.</a:t>
            </a:r>
            <a:endParaRPr lang="en-US" altLang="zh-CN"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233123391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To access the </a:t>
            </a:r>
            <a:r>
              <a:rPr dirty="0" err="1">
                <a:latin typeface="Huawei Sans" panose="020C0503030203020204" pitchFamily="34" charset="0"/>
              </a:rPr>
              <a:t>BootROM</a:t>
            </a:r>
            <a:r>
              <a:rPr dirty="0">
                <a:latin typeface="Huawei Sans" panose="020C0503030203020204" pitchFamily="34" charset="0"/>
              </a:rPr>
              <a:t> menu, you must restart the device, which results in service interruption. Migrate services to a backup device and perform this operation during off-peak hours.</a:t>
            </a:r>
          </a:p>
          <a:p>
            <a:r>
              <a:rPr dirty="0">
                <a:latin typeface="Huawei Sans" panose="020C0503030203020204" pitchFamily="34" charset="0"/>
              </a:rPr>
              <a:t>If you have cleared the console login password, configure a new password immediately after login. Otherwise, you must clear the console password again to log in if the login timeout timer expires or the device restarts.</a:t>
            </a:r>
          </a:p>
          <a:p>
            <a:r>
              <a:rPr dirty="0">
                <a:latin typeface="Huawei Sans" panose="020C0503030203020204" pitchFamily="34" charset="0"/>
              </a:rPr>
              <a:t>Do not power off the device during the operation.</a:t>
            </a:r>
            <a:endParaRPr lang="en-US" altLang="zh-CN" dirty="0">
              <a:latin typeface="Huawei Sans" panose="020C0503030203020204" pitchFamily="34" charset="0"/>
            </a:endParaRPr>
          </a:p>
          <a:p>
            <a:r>
              <a:rPr dirty="0">
                <a:latin typeface="Huawei Sans" panose="020C0503030203020204" pitchFamily="34" charset="0"/>
              </a:rPr>
              <a:t>In V200R003C01 and earlier versions, the default </a:t>
            </a:r>
            <a:r>
              <a:rPr dirty="0" err="1">
                <a:latin typeface="Huawei Sans" panose="020C0503030203020204" pitchFamily="34" charset="0"/>
              </a:rPr>
              <a:t>BootROM</a:t>
            </a:r>
            <a:r>
              <a:rPr dirty="0">
                <a:latin typeface="Huawei Sans" panose="020C0503030203020204" pitchFamily="34" charset="0"/>
              </a:rPr>
              <a:t> password is </a:t>
            </a:r>
            <a:r>
              <a:rPr b="1" dirty="0" err="1">
                <a:latin typeface="Huawei Sans" panose="020C0503030203020204" pitchFamily="34" charset="0"/>
              </a:rPr>
              <a:t>huawei</a:t>
            </a:r>
            <a:r>
              <a:rPr dirty="0">
                <a:latin typeface="Huawei Sans" panose="020C0503030203020204" pitchFamily="34" charset="0"/>
              </a:rPr>
              <a:t>. In V200R005C00 and later versions, the default </a:t>
            </a:r>
            <a:r>
              <a:rPr dirty="0" err="1">
                <a:latin typeface="Huawei Sans" panose="020C0503030203020204" pitchFamily="34" charset="0"/>
              </a:rPr>
              <a:t>BootROM</a:t>
            </a:r>
            <a:r>
              <a:rPr dirty="0">
                <a:latin typeface="Huawei Sans" panose="020C0503030203020204" pitchFamily="34" charset="0"/>
              </a:rPr>
              <a:t> password is </a:t>
            </a:r>
            <a:r>
              <a:rPr b="1" dirty="0" err="1">
                <a:latin typeface="Huawei Sans" panose="020C0503030203020204" pitchFamily="34" charset="0"/>
              </a:rPr>
              <a:t>Admin@huawei</a:t>
            </a:r>
            <a:r>
              <a:rPr dirty="0">
                <a:latin typeface="Huawei Sans" panose="020C0503030203020204" pitchFamily="34" charset="0"/>
              </a:rPr>
              <a:t>.</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1514926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235480219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999633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The reason why SNMP cannot efficiently configure a network is that different vendors have different implementation models for the same type of access devices and the implementation models correspond to different configuration models. As a result, it is difficult to unify standards.</a:t>
            </a:r>
            <a:endParaRPr lang="en-US" altLang="zh-CN" dirty="0">
              <a:latin typeface="Huawei Sans" panose="020C0503030203020204" pitchFamily="34" charset="0"/>
            </a:endParaRPr>
          </a:p>
          <a:p>
            <a:r>
              <a:rPr dirty="0">
                <a:latin typeface="Huawei Sans" panose="020C0503030203020204" pitchFamily="34" charset="0"/>
              </a:rPr>
              <a:t>The reason why SNMP has poor real-time network monitoring performance is that SNMP uses the "query-response" architecture. Frequent queries will cause high CPU usage of network devices.</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288409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幻灯片图像占位符 5"/>
          <p:cNvSpPr>
            <a:spLocks noGrp="1" noRot="1" noChangeAspect="1"/>
          </p:cNvSpPr>
          <p:nvPr>
            <p:ph type="sldImg"/>
          </p:nvPr>
        </p:nvSpPr>
        <p:spPr>
          <a:xfrm>
            <a:off x="742950" y="717550"/>
            <a:ext cx="5557838" cy="3125788"/>
          </a:xfrm>
        </p:spPr>
      </p:sp>
      <p:sp>
        <p:nvSpPr>
          <p:cNvPr id="7" name="备注占位符 6"/>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839165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2#总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8" name="L 形 7"/>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9"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zh-CN" altLang="en-US" dirty="0"/>
              <a:t>单击此处添加标题</a:t>
            </a:r>
            <a:endParaRPr lang="en-US" dirty="0"/>
          </a:p>
        </p:txBody>
      </p:sp>
      <p:sp>
        <p:nvSpPr>
          <p:cNvPr id="10"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a:prstGeom prst="rect">
            <a:avLst/>
          </a:prstGeo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zh-CN" altLang="en-US" dirty="0"/>
              <a:t>单击此处添加文本</a:t>
            </a:r>
            <a:endParaRPr lang="en-US" dirty="0"/>
          </a:p>
        </p:txBody>
      </p:sp>
    </p:spTree>
    <p:extLst>
      <p:ext uri="{BB962C8B-B14F-4D97-AF65-F5344CB8AC3E}">
        <p14:creationId xmlns:p14="http://schemas.microsoft.com/office/powerpoint/2010/main" val="1124636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731838" y="447468"/>
            <a:ext cx="10728325"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731838" y="1047750"/>
            <a:ext cx="10728326"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139949110"/>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15#谢谢">
    <p:bg>
      <p:bgPr>
        <a:solidFill>
          <a:srgbClr val="FFFFFF"/>
        </a:solidFill>
        <a:effectLst/>
      </p:bgPr>
    </p:bg>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rPr>
              <a:t>Thank you.</a:t>
            </a:r>
          </a:p>
        </p:txBody>
      </p:sp>
    </p:spTree>
    <p:extLst>
      <p:ext uri="{BB962C8B-B14F-4D97-AF65-F5344CB8AC3E}">
        <p14:creationId xmlns:p14="http://schemas.microsoft.com/office/powerpoint/2010/main" val="3436092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825758489"/>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3892340171"/>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3.pn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3.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3.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 id="2147483872" r:id="rId11"/>
    <p:sldLayoutId id="2147483873" r:id="rId12"/>
    <p:sldLayoutId id="2147483874" r:id="rId13"/>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6.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6.xml"/><Relationship Id="rId1" Type="http://schemas.openxmlformats.org/officeDocument/2006/relationships/tags" Target="../tags/tag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5.xml"/><Relationship Id="rId1" Type="http://schemas.openxmlformats.org/officeDocument/2006/relationships/slideLayout" Target="../slideLayouts/slideLayout16.xml"/><Relationship Id="rId5" Type="http://schemas.openxmlformats.org/officeDocument/2006/relationships/image" Target="../media/image14.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4.png"/><Relationship Id="rId12"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16.xml"/><Relationship Id="rId6" Type="http://schemas.openxmlformats.org/officeDocument/2006/relationships/image" Target="../media/image20.png"/><Relationship Id="rId11" Type="http://schemas.openxmlformats.org/officeDocument/2006/relationships/image" Target="../media/image23.png"/><Relationship Id="rId5" Type="http://schemas.openxmlformats.org/officeDocument/2006/relationships/image" Target="../media/image19.png"/><Relationship Id="rId10" Type="http://schemas.microsoft.com/office/2007/relationships/hdphoto" Target="../media/hdphoto1.wdp"/><Relationship Id="rId4" Type="http://schemas.openxmlformats.org/officeDocument/2006/relationships/image" Target="../media/image18.png"/><Relationship Id="rId9"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6.xml"/><Relationship Id="rId5" Type="http://schemas.openxmlformats.org/officeDocument/2006/relationships/image" Target="../media/image30.png"/><Relationship Id="rId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5.png"/></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16.xml"/><Relationship Id="rId4" Type="http://schemas.openxmlformats.org/officeDocument/2006/relationships/image" Target="../media/image3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24.png"/><Relationship Id="rId2" Type="http://schemas.openxmlformats.org/officeDocument/2006/relationships/slideLayout" Target="../slideLayouts/slideLayout16.xml"/><Relationship Id="rId1" Type="http://schemas.openxmlformats.org/officeDocument/2006/relationships/tags" Target="../tags/tag3.xml"/><Relationship Id="rId6" Type="http://schemas.openxmlformats.org/officeDocument/2006/relationships/image" Target="../media/image25.png"/><Relationship Id="rId5" Type="http://schemas.openxmlformats.org/officeDocument/2006/relationships/image" Target="../media/image20.png"/><Relationship Id="rId4" Type="http://schemas.openxmlformats.org/officeDocument/2006/relationships/image" Target="../media/image18.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6.xml"/><Relationship Id="rId1" Type="http://schemas.openxmlformats.org/officeDocument/2006/relationships/slideLayout" Target="../slideLayouts/slideLayout16.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 name="Text Placeholder 6">
            <a:extLst>
              <a:ext uri="{FF2B5EF4-FFF2-40B4-BE49-F238E27FC236}">
                <a16:creationId xmlns:a16="http://schemas.microsoft.com/office/drawing/2014/main" id="{DAE2BB2A-ED17-45F5-AB58-099DC6958A8C}"/>
              </a:ext>
            </a:extLst>
          </p:cNvPr>
          <p:cNvSpPr>
            <a:spLocks noGrp="1"/>
          </p:cNvSpPr>
          <p:nvPr>
            <p:ph type="body" sz="quarter" idx="17"/>
          </p:nvPr>
        </p:nvSpPr>
        <p:spPr bwMode="gray">
          <a:xfrm>
            <a:off x="1007139" y="1969626"/>
            <a:ext cx="3119030" cy="504887"/>
          </a:xfrm>
        </p:spPr>
        <p:txBody>
          <a:bodyPr/>
          <a:lstStyle/>
          <a:p>
            <a:pPr fontAlgn="ctr"/>
            <a:r>
              <a:rPr lang="en-US" dirty="0">
                <a:latin typeface="Huawei Sans" panose="020C0503030203020204" pitchFamily="34" charset="0"/>
              </a:rPr>
              <a:t>Course code</a:t>
            </a:r>
          </a:p>
        </p:txBody>
      </p:sp>
      <p:sp>
        <p:nvSpPr>
          <p:cNvPr id="27" name="Text Placeholder 7">
            <a:extLst>
              <a:ext uri="{FF2B5EF4-FFF2-40B4-BE49-F238E27FC236}">
                <a16:creationId xmlns:a16="http://schemas.microsoft.com/office/drawing/2014/main" id="{77EE65A7-C4C7-4F61-B176-E75394CDDC59}"/>
              </a:ext>
            </a:extLst>
          </p:cNvPr>
          <p:cNvSpPr>
            <a:spLocks noGrp="1"/>
          </p:cNvSpPr>
          <p:nvPr>
            <p:ph type="body" sz="quarter" idx="18"/>
          </p:nvPr>
        </p:nvSpPr>
        <p:spPr bwMode="gray">
          <a:xfrm>
            <a:off x="4126170" y="1969626"/>
            <a:ext cx="1967450" cy="504887"/>
          </a:xfrm>
        </p:spPr>
        <p:txBody>
          <a:bodyPr/>
          <a:lstStyle/>
          <a:p>
            <a:pPr fontAlgn="ctr"/>
            <a:r>
              <a:rPr lang="en-US" dirty="0">
                <a:latin typeface="Huawei Sans" panose="020C0503030203020204" pitchFamily="34" charset="0"/>
              </a:rPr>
              <a:t>Product</a:t>
            </a:r>
          </a:p>
        </p:txBody>
      </p:sp>
      <p:sp>
        <p:nvSpPr>
          <p:cNvPr id="28" name="Text Placeholder 8">
            <a:extLst>
              <a:ext uri="{FF2B5EF4-FFF2-40B4-BE49-F238E27FC236}">
                <a16:creationId xmlns:a16="http://schemas.microsoft.com/office/drawing/2014/main" id="{D7A634D8-A2EA-4124-BF00-2549A31745D5}"/>
              </a:ext>
            </a:extLst>
          </p:cNvPr>
          <p:cNvSpPr>
            <a:spLocks noGrp="1"/>
          </p:cNvSpPr>
          <p:nvPr>
            <p:ph type="body" sz="quarter" idx="19"/>
          </p:nvPr>
        </p:nvSpPr>
        <p:spPr bwMode="gray">
          <a:xfrm>
            <a:off x="6093619" y="1969626"/>
            <a:ext cx="3023155" cy="504887"/>
          </a:xfrm>
        </p:spPr>
        <p:txBody>
          <a:bodyPr/>
          <a:lstStyle/>
          <a:p>
            <a:pPr fontAlgn="ctr"/>
            <a:r>
              <a:rPr lang="en-US" dirty="0">
                <a:latin typeface="Huawei Sans" panose="020C0503030203020204" pitchFamily="34" charset="0"/>
              </a:rPr>
              <a:t>V5R2</a:t>
            </a:r>
          </a:p>
        </p:txBody>
      </p:sp>
      <p:sp>
        <p:nvSpPr>
          <p:cNvPr id="29" name="Text Placeholder 29">
            <a:extLst>
              <a:ext uri="{FF2B5EF4-FFF2-40B4-BE49-F238E27FC236}">
                <a16:creationId xmlns:a16="http://schemas.microsoft.com/office/drawing/2014/main" id="{D5ED9FA8-3EA3-47A7-83EE-B62E090748C3}"/>
              </a:ext>
            </a:extLst>
          </p:cNvPr>
          <p:cNvSpPr>
            <a:spLocks noGrp="1"/>
          </p:cNvSpPr>
          <p:nvPr>
            <p:ph type="body" sz="quarter" idx="20"/>
          </p:nvPr>
        </p:nvSpPr>
        <p:spPr bwMode="gray">
          <a:xfrm>
            <a:off x="9116775" y="1969626"/>
            <a:ext cx="2084625" cy="504887"/>
          </a:xfrm>
        </p:spPr>
        <p:txBody>
          <a:bodyPr/>
          <a:lstStyle/>
          <a:p>
            <a:pPr fontAlgn="ctr"/>
            <a:r>
              <a:rPr lang="en-US" dirty="0">
                <a:latin typeface="Huawei Sans" panose="020C0503030203020204" pitchFamily="34" charset="0"/>
              </a:rPr>
              <a:t>V1R1</a:t>
            </a:r>
          </a:p>
        </p:txBody>
      </p:sp>
      <p:sp>
        <p:nvSpPr>
          <p:cNvPr id="47" name="文本占位符 2"/>
          <p:cNvSpPr>
            <a:spLocks noGrp="1"/>
          </p:cNvSpPr>
          <p:nvPr>
            <p:ph type="body" sz="quarter" idx="13"/>
          </p:nvPr>
        </p:nvSpPr>
        <p:spPr bwMode="gray">
          <a:xfrm>
            <a:off x="1007042" y="3263796"/>
            <a:ext cx="3119128" cy="468052"/>
          </a:xfrm>
        </p:spPr>
        <p:txBody>
          <a:bodyPr/>
          <a:lstStyle/>
          <a:p>
            <a:pPr fontAlgn="ctr"/>
            <a:r>
              <a:rPr lang="en-US" dirty="0">
                <a:latin typeface="Huawei Sans" panose="020C0503030203020204" pitchFamily="34" charset="0"/>
              </a:rPr>
              <a:t>Wu Yue/wwx291773</a:t>
            </a:r>
            <a:endParaRPr lang="en-US" altLang="zh-CN" dirty="0">
              <a:latin typeface="Huawei Sans" panose="020C0503030203020204" pitchFamily="34" charset="0"/>
            </a:endParaRPr>
          </a:p>
        </p:txBody>
      </p:sp>
      <p:sp>
        <p:nvSpPr>
          <p:cNvPr id="48" name="文本占位符 3"/>
          <p:cNvSpPr>
            <a:spLocks noGrp="1"/>
          </p:cNvSpPr>
          <p:nvPr>
            <p:ph type="body" sz="quarter" idx="14"/>
          </p:nvPr>
        </p:nvSpPr>
        <p:spPr bwMode="gray">
          <a:xfrm>
            <a:off x="4126170" y="3263796"/>
            <a:ext cx="1967450" cy="468052"/>
          </a:xfrm>
        </p:spPr>
        <p:txBody>
          <a:bodyPr/>
          <a:lstStyle/>
          <a:p>
            <a:r>
              <a:rPr lang="en-US" dirty="0">
                <a:latin typeface="Huawei Sans" panose="020C0503030203020204" pitchFamily="34" charset="0"/>
              </a:rPr>
              <a:t>2020.05.30</a:t>
            </a:r>
            <a:endParaRPr lang="en-US" altLang="zh-CN" dirty="0">
              <a:latin typeface="Huawei Sans" panose="020C0503030203020204" pitchFamily="34" charset="0"/>
            </a:endParaRPr>
          </a:p>
        </p:txBody>
      </p:sp>
      <p:sp>
        <p:nvSpPr>
          <p:cNvPr id="49" name="Text Placeholder 1">
            <a:extLst>
              <a:ext uri="{FF2B5EF4-FFF2-40B4-BE49-F238E27FC236}">
                <a16:creationId xmlns:a16="http://schemas.microsoft.com/office/drawing/2014/main" id="{3595A96B-065E-442E-8E30-3E36B09D2003}"/>
              </a:ext>
            </a:extLst>
          </p:cNvPr>
          <p:cNvSpPr>
            <a:spLocks noGrp="1"/>
          </p:cNvSpPr>
          <p:nvPr>
            <p:ph type="body" sz="quarter" idx="15"/>
          </p:nvPr>
        </p:nvSpPr>
        <p:spPr bwMode="gray">
          <a:xfrm>
            <a:off x="6093619" y="3263796"/>
            <a:ext cx="3023155" cy="468052"/>
          </a:xfrm>
        </p:spPr>
        <p:txBody>
          <a:bodyPr/>
          <a:lstStyle/>
          <a:p>
            <a:pPr fontAlgn="ctr"/>
            <a:r>
              <a:rPr lang="en-US" dirty="0">
                <a:latin typeface="Huawei Sans" panose="020C0503030203020204" pitchFamily="34" charset="0"/>
              </a:rPr>
              <a:t>Reviewer/ID</a:t>
            </a:r>
          </a:p>
        </p:txBody>
      </p:sp>
      <p:sp>
        <p:nvSpPr>
          <p:cNvPr id="50" name="文本占位符 5"/>
          <p:cNvSpPr>
            <a:spLocks noGrp="1"/>
          </p:cNvSpPr>
          <p:nvPr>
            <p:ph type="body" sz="quarter" idx="16"/>
          </p:nvPr>
        </p:nvSpPr>
        <p:spPr bwMode="gray">
          <a:xfrm>
            <a:off x="9116775" y="3227792"/>
            <a:ext cx="2056050" cy="504056"/>
          </a:xfrm>
        </p:spPr>
        <p:txBody>
          <a:bodyPr/>
          <a:lstStyle/>
          <a:p>
            <a:r>
              <a:rPr lang="en-US" dirty="0">
                <a:latin typeface="Huawei Sans" panose="020C0503030203020204" pitchFamily="34" charset="0"/>
              </a:rPr>
              <a:t>New</a:t>
            </a:r>
            <a:endParaRPr lang="en-US" altLang="zh-CN" dirty="0">
              <a:latin typeface="Huawei Sans" panose="020C0503030203020204" pitchFamily="34" charset="0"/>
            </a:endParaRPr>
          </a:p>
        </p:txBody>
      </p:sp>
      <p:sp>
        <p:nvSpPr>
          <p:cNvPr id="51" name="Text Placeholder 30">
            <a:extLst>
              <a:ext uri="{FF2B5EF4-FFF2-40B4-BE49-F238E27FC236}">
                <a16:creationId xmlns:a16="http://schemas.microsoft.com/office/drawing/2014/main" id="{C8A0AEAA-97BC-45BB-A4B2-21CCBF79A503}"/>
              </a:ext>
            </a:extLst>
          </p:cNvPr>
          <p:cNvSpPr>
            <a:spLocks noGrp="1"/>
          </p:cNvSpPr>
          <p:nvPr>
            <p:ph type="body" sz="quarter" idx="21"/>
          </p:nvPr>
        </p:nvSpPr>
        <p:spPr bwMode="gray">
          <a:xfrm>
            <a:off x="1007042" y="3767852"/>
            <a:ext cx="3119128" cy="468052"/>
          </a:xfrm>
        </p:spPr>
        <p:txBody>
          <a:bodyPr/>
          <a:lstStyle/>
          <a:p>
            <a:pPr fontAlgn="ctr"/>
            <a:r>
              <a:rPr lang="en-US" dirty="0">
                <a:latin typeface="Huawei Sans" panose="020C0503030203020204" pitchFamily="34" charset="0"/>
              </a:rPr>
              <a:t>Author/ID</a:t>
            </a:r>
          </a:p>
        </p:txBody>
      </p:sp>
      <p:sp>
        <p:nvSpPr>
          <p:cNvPr id="52" name="Text Placeholder 31">
            <a:extLst>
              <a:ext uri="{FF2B5EF4-FFF2-40B4-BE49-F238E27FC236}">
                <a16:creationId xmlns:a16="http://schemas.microsoft.com/office/drawing/2014/main" id="{08C4F2C9-C856-4BC2-8060-E78E253A7A1D}"/>
              </a:ext>
            </a:extLst>
          </p:cNvPr>
          <p:cNvSpPr>
            <a:spLocks noGrp="1"/>
          </p:cNvSpPr>
          <p:nvPr>
            <p:ph type="body" sz="quarter" idx="22"/>
          </p:nvPr>
        </p:nvSpPr>
        <p:spPr bwMode="gray">
          <a:xfrm>
            <a:off x="4126170" y="3767852"/>
            <a:ext cx="1967450" cy="468052"/>
          </a:xfrm>
        </p:spPr>
        <p:txBody>
          <a:bodyPr/>
          <a:lstStyle/>
          <a:p>
            <a:endParaRPr lang="en-US" dirty="0">
              <a:latin typeface="Huawei Sans" panose="020C0503030203020204" pitchFamily="34" charset="0"/>
            </a:endParaRPr>
          </a:p>
        </p:txBody>
      </p:sp>
      <p:sp>
        <p:nvSpPr>
          <p:cNvPr id="53" name="Text Placeholder 32">
            <a:extLst>
              <a:ext uri="{FF2B5EF4-FFF2-40B4-BE49-F238E27FC236}">
                <a16:creationId xmlns:a16="http://schemas.microsoft.com/office/drawing/2014/main" id="{2F554E38-1DA7-455E-B981-DE247F543FAF}"/>
              </a:ext>
            </a:extLst>
          </p:cNvPr>
          <p:cNvSpPr>
            <a:spLocks noGrp="1"/>
          </p:cNvSpPr>
          <p:nvPr>
            <p:ph type="body" sz="quarter" idx="23"/>
          </p:nvPr>
        </p:nvSpPr>
        <p:spPr bwMode="gray">
          <a:xfrm>
            <a:off x="6093619" y="3767852"/>
            <a:ext cx="3023155" cy="468052"/>
          </a:xfrm>
        </p:spPr>
        <p:txBody>
          <a:bodyPr/>
          <a:lstStyle/>
          <a:p>
            <a:pPr fontAlgn="ctr"/>
            <a:r>
              <a:rPr lang="en-US" altLang="zh-CN" dirty="0">
                <a:latin typeface="Huawei Sans" panose="020C0503030203020204" pitchFamily="34" charset="0"/>
              </a:rPr>
              <a:t>Reviewer/ID</a:t>
            </a:r>
          </a:p>
        </p:txBody>
      </p:sp>
      <p:sp>
        <p:nvSpPr>
          <p:cNvPr id="54" name="Text Placeholder 33">
            <a:extLst>
              <a:ext uri="{FF2B5EF4-FFF2-40B4-BE49-F238E27FC236}">
                <a16:creationId xmlns:a16="http://schemas.microsoft.com/office/drawing/2014/main" id="{DF90B40A-F1A5-4447-A3FC-BC6007639D5B}"/>
              </a:ext>
            </a:extLst>
          </p:cNvPr>
          <p:cNvSpPr>
            <a:spLocks noGrp="1"/>
          </p:cNvSpPr>
          <p:nvPr>
            <p:ph type="body" sz="quarter" idx="24"/>
          </p:nvPr>
        </p:nvSpPr>
        <p:spPr bwMode="gray">
          <a:xfrm>
            <a:off x="9116775" y="3731848"/>
            <a:ext cx="2084625" cy="504056"/>
          </a:xfrm>
        </p:spPr>
        <p:txBody>
          <a:bodyPr/>
          <a:lstStyle/>
          <a:p>
            <a:r>
              <a:rPr lang="en-US" dirty="0">
                <a:latin typeface="Huawei Sans" panose="020C0503030203020204" pitchFamily="34" charset="0"/>
              </a:rPr>
              <a:t>Update</a:t>
            </a:r>
          </a:p>
        </p:txBody>
      </p:sp>
      <p:sp>
        <p:nvSpPr>
          <p:cNvPr id="55" name="Text Placeholder 34">
            <a:extLst>
              <a:ext uri="{FF2B5EF4-FFF2-40B4-BE49-F238E27FC236}">
                <a16:creationId xmlns:a16="http://schemas.microsoft.com/office/drawing/2014/main" id="{CE621F56-9F64-4378-85C8-E3009C9569F4}"/>
              </a:ext>
            </a:extLst>
          </p:cNvPr>
          <p:cNvSpPr>
            <a:spLocks noGrp="1"/>
          </p:cNvSpPr>
          <p:nvPr>
            <p:ph type="body" sz="quarter" idx="25"/>
          </p:nvPr>
        </p:nvSpPr>
        <p:spPr bwMode="gray">
          <a:xfrm>
            <a:off x="1007042" y="4235904"/>
            <a:ext cx="3119128" cy="468052"/>
          </a:xfrm>
        </p:spPr>
        <p:txBody>
          <a:bodyPr/>
          <a:lstStyle/>
          <a:p>
            <a:pPr fontAlgn="ctr"/>
            <a:r>
              <a:rPr lang="en-US" altLang="zh-CN" dirty="0">
                <a:latin typeface="Huawei Sans" panose="020C0503030203020204" pitchFamily="34" charset="0"/>
              </a:rPr>
              <a:t>Author/ID</a:t>
            </a:r>
          </a:p>
        </p:txBody>
      </p:sp>
      <p:sp>
        <p:nvSpPr>
          <p:cNvPr id="56" name="Text Placeholder 35">
            <a:extLst>
              <a:ext uri="{FF2B5EF4-FFF2-40B4-BE49-F238E27FC236}">
                <a16:creationId xmlns:a16="http://schemas.microsoft.com/office/drawing/2014/main" id="{56FE0589-D990-4320-BB1A-9B67CC5AFE9D}"/>
              </a:ext>
            </a:extLst>
          </p:cNvPr>
          <p:cNvSpPr>
            <a:spLocks noGrp="1"/>
          </p:cNvSpPr>
          <p:nvPr>
            <p:ph type="body" sz="quarter" idx="26"/>
          </p:nvPr>
        </p:nvSpPr>
        <p:spPr bwMode="gray">
          <a:xfrm>
            <a:off x="4126170" y="4235904"/>
            <a:ext cx="1967450" cy="468052"/>
          </a:xfrm>
        </p:spPr>
        <p:txBody>
          <a:bodyPr/>
          <a:lstStyle/>
          <a:p>
            <a:endParaRPr lang="en-US" dirty="0">
              <a:latin typeface="Huawei Sans" panose="020C0503030203020204" pitchFamily="34" charset="0"/>
            </a:endParaRPr>
          </a:p>
        </p:txBody>
      </p:sp>
      <p:sp>
        <p:nvSpPr>
          <p:cNvPr id="57" name="Text Placeholder 36">
            <a:extLst>
              <a:ext uri="{FF2B5EF4-FFF2-40B4-BE49-F238E27FC236}">
                <a16:creationId xmlns:a16="http://schemas.microsoft.com/office/drawing/2014/main" id="{F494FF4C-99D5-410F-9BD3-7515FB9D8A2B}"/>
              </a:ext>
            </a:extLst>
          </p:cNvPr>
          <p:cNvSpPr>
            <a:spLocks noGrp="1"/>
          </p:cNvSpPr>
          <p:nvPr>
            <p:ph type="body" sz="quarter" idx="27"/>
          </p:nvPr>
        </p:nvSpPr>
        <p:spPr bwMode="gray">
          <a:xfrm>
            <a:off x="6093619" y="4235904"/>
            <a:ext cx="3023155" cy="468052"/>
          </a:xfrm>
        </p:spPr>
        <p:txBody>
          <a:bodyPr/>
          <a:lstStyle/>
          <a:p>
            <a:pPr fontAlgn="ctr"/>
            <a:r>
              <a:rPr lang="en-US" altLang="zh-CN" dirty="0">
                <a:latin typeface="Huawei Sans" panose="020C0503030203020204" pitchFamily="34" charset="0"/>
              </a:rPr>
              <a:t>Reviewer/ID</a:t>
            </a:r>
          </a:p>
        </p:txBody>
      </p:sp>
      <p:sp>
        <p:nvSpPr>
          <p:cNvPr id="58" name="Text Placeholder 37">
            <a:extLst>
              <a:ext uri="{FF2B5EF4-FFF2-40B4-BE49-F238E27FC236}">
                <a16:creationId xmlns:a16="http://schemas.microsoft.com/office/drawing/2014/main" id="{13301499-439B-4187-9BD3-BF7360DDF219}"/>
              </a:ext>
            </a:extLst>
          </p:cNvPr>
          <p:cNvSpPr>
            <a:spLocks noGrp="1"/>
          </p:cNvSpPr>
          <p:nvPr>
            <p:ph type="body" sz="quarter" idx="28"/>
          </p:nvPr>
        </p:nvSpPr>
        <p:spPr bwMode="gray">
          <a:xfrm>
            <a:off x="9116775" y="4235904"/>
            <a:ext cx="2056050" cy="468052"/>
          </a:xfrm>
        </p:spPr>
        <p:txBody>
          <a:bodyPr/>
          <a:lstStyle/>
          <a:p>
            <a:r>
              <a:rPr lang="en-US" altLang="zh-CN" dirty="0">
                <a:latin typeface="Huawei Sans" panose="020C0503030203020204" pitchFamily="34" charset="0"/>
              </a:rPr>
              <a:t>Update</a:t>
            </a:r>
          </a:p>
        </p:txBody>
      </p:sp>
      <p:sp>
        <p:nvSpPr>
          <p:cNvPr id="59" name="Text Placeholder 38">
            <a:extLst>
              <a:ext uri="{FF2B5EF4-FFF2-40B4-BE49-F238E27FC236}">
                <a16:creationId xmlns:a16="http://schemas.microsoft.com/office/drawing/2014/main" id="{9F9643AC-7561-4972-A35E-8E1488387DF2}"/>
              </a:ext>
            </a:extLst>
          </p:cNvPr>
          <p:cNvSpPr>
            <a:spLocks noGrp="1"/>
          </p:cNvSpPr>
          <p:nvPr>
            <p:ph type="body" sz="quarter" idx="29"/>
          </p:nvPr>
        </p:nvSpPr>
        <p:spPr bwMode="gray">
          <a:xfrm>
            <a:off x="1007042" y="4775964"/>
            <a:ext cx="3119128" cy="468052"/>
          </a:xfrm>
        </p:spPr>
        <p:txBody>
          <a:bodyPr/>
          <a:lstStyle/>
          <a:p>
            <a:pPr fontAlgn="ctr"/>
            <a:r>
              <a:rPr lang="en-US" altLang="zh-CN" dirty="0">
                <a:latin typeface="Huawei Sans" panose="020C0503030203020204" pitchFamily="34" charset="0"/>
              </a:rPr>
              <a:t>Author/ID</a:t>
            </a:r>
          </a:p>
        </p:txBody>
      </p:sp>
      <p:sp>
        <p:nvSpPr>
          <p:cNvPr id="60" name="Text Placeholder 39">
            <a:extLst>
              <a:ext uri="{FF2B5EF4-FFF2-40B4-BE49-F238E27FC236}">
                <a16:creationId xmlns:a16="http://schemas.microsoft.com/office/drawing/2014/main" id="{ED4823FD-7EFE-466D-B5B5-6AE26833C1F4}"/>
              </a:ext>
            </a:extLst>
          </p:cNvPr>
          <p:cNvSpPr>
            <a:spLocks noGrp="1"/>
          </p:cNvSpPr>
          <p:nvPr>
            <p:ph type="body" sz="quarter" idx="30"/>
          </p:nvPr>
        </p:nvSpPr>
        <p:spPr bwMode="gray">
          <a:xfrm>
            <a:off x="4126170" y="4775964"/>
            <a:ext cx="1967450" cy="468052"/>
          </a:xfrm>
        </p:spPr>
        <p:txBody>
          <a:bodyPr/>
          <a:lstStyle/>
          <a:p>
            <a:endParaRPr lang="en-US" dirty="0">
              <a:latin typeface="Huawei Sans" panose="020C0503030203020204" pitchFamily="34" charset="0"/>
            </a:endParaRPr>
          </a:p>
        </p:txBody>
      </p:sp>
      <p:sp>
        <p:nvSpPr>
          <p:cNvPr id="61" name="Text Placeholder 40">
            <a:extLst>
              <a:ext uri="{FF2B5EF4-FFF2-40B4-BE49-F238E27FC236}">
                <a16:creationId xmlns:a16="http://schemas.microsoft.com/office/drawing/2014/main" id="{FF9C892A-17F4-401F-9649-359DB3DCE3C1}"/>
              </a:ext>
            </a:extLst>
          </p:cNvPr>
          <p:cNvSpPr>
            <a:spLocks noGrp="1"/>
          </p:cNvSpPr>
          <p:nvPr>
            <p:ph type="body" sz="quarter" idx="31"/>
          </p:nvPr>
        </p:nvSpPr>
        <p:spPr bwMode="gray">
          <a:xfrm>
            <a:off x="6093619" y="4775964"/>
            <a:ext cx="3023155" cy="468052"/>
          </a:xfrm>
        </p:spPr>
        <p:txBody>
          <a:bodyPr/>
          <a:lstStyle/>
          <a:p>
            <a:pPr fontAlgn="ctr"/>
            <a:r>
              <a:rPr lang="en-US" altLang="zh-CN" dirty="0">
                <a:latin typeface="Huawei Sans" panose="020C0503030203020204" pitchFamily="34" charset="0"/>
              </a:rPr>
              <a:t>Reviewer/ID</a:t>
            </a:r>
          </a:p>
        </p:txBody>
      </p:sp>
      <p:sp>
        <p:nvSpPr>
          <p:cNvPr id="62" name="Text Placeholder 41">
            <a:extLst>
              <a:ext uri="{FF2B5EF4-FFF2-40B4-BE49-F238E27FC236}">
                <a16:creationId xmlns:a16="http://schemas.microsoft.com/office/drawing/2014/main" id="{C09A7A0C-8288-4270-9ADA-527B42815D1F}"/>
              </a:ext>
            </a:extLst>
          </p:cNvPr>
          <p:cNvSpPr>
            <a:spLocks noGrp="1"/>
          </p:cNvSpPr>
          <p:nvPr>
            <p:ph type="body" sz="quarter" idx="32"/>
          </p:nvPr>
        </p:nvSpPr>
        <p:spPr bwMode="gray">
          <a:xfrm>
            <a:off x="9116775" y="4775964"/>
            <a:ext cx="2084625" cy="468052"/>
          </a:xfrm>
        </p:spPr>
        <p:txBody>
          <a:bodyPr/>
          <a:lstStyle/>
          <a:p>
            <a:r>
              <a:rPr lang="en-US" altLang="zh-CN" dirty="0">
                <a:latin typeface="Huawei Sans" panose="020C0503030203020204" pitchFamily="34" charset="0"/>
              </a:rPr>
              <a:t>Update</a:t>
            </a:r>
          </a:p>
        </p:txBody>
      </p:sp>
      <p:sp>
        <p:nvSpPr>
          <p:cNvPr id="63" name="Text Placeholder 42">
            <a:extLst>
              <a:ext uri="{FF2B5EF4-FFF2-40B4-BE49-F238E27FC236}">
                <a16:creationId xmlns:a16="http://schemas.microsoft.com/office/drawing/2014/main" id="{DA900FC0-20C9-46F2-8668-C53EF254832E}"/>
              </a:ext>
            </a:extLst>
          </p:cNvPr>
          <p:cNvSpPr>
            <a:spLocks noGrp="1"/>
          </p:cNvSpPr>
          <p:nvPr>
            <p:ph type="body" sz="quarter" idx="33"/>
          </p:nvPr>
        </p:nvSpPr>
        <p:spPr bwMode="gray">
          <a:xfrm>
            <a:off x="1007042" y="5244016"/>
            <a:ext cx="3119128" cy="468052"/>
          </a:xfrm>
        </p:spPr>
        <p:txBody>
          <a:bodyPr/>
          <a:lstStyle/>
          <a:p>
            <a:pPr fontAlgn="ctr"/>
            <a:r>
              <a:rPr lang="en-US" altLang="zh-CN" dirty="0">
                <a:latin typeface="Huawei Sans" panose="020C0503030203020204" pitchFamily="34" charset="0"/>
              </a:rPr>
              <a:t>Author/ID</a:t>
            </a:r>
          </a:p>
        </p:txBody>
      </p:sp>
      <p:sp>
        <p:nvSpPr>
          <p:cNvPr id="64" name="Text Placeholder 43">
            <a:extLst>
              <a:ext uri="{FF2B5EF4-FFF2-40B4-BE49-F238E27FC236}">
                <a16:creationId xmlns:a16="http://schemas.microsoft.com/office/drawing/2014/main" id="{15425148-4E19-42FF-BA95-47D7CDB7BCEC}"/>
              </a:ext>
            </a:extLst>
          </p:cNvPr>
          <p:cNvSpPr>
            <a:spLocks noGrp="1"/>
          </p:cNvSpPr>
          <p:nvPr>
            <p:ph type="body" sz="quarter" idx="34"/>
          </p:nvPr>
        </p:nvSpPr>
        <p:spPr bwMode="gray">
          <a:xfrm>
            <a:off x="4126170" y="5244016"/>
            <a:ext cx="1967450" cy="468052"/>
          </a:xfrm>
        </p:spPr>
        <p:txBody>
          <a:bodyPr/>
          <a:lstStyle/>
          <a:p>
            <a:endParaRPr lang="en-US" dirty="0">
              <a:latin typeface="Huawei Sans" panose="020C0503030203020204" pitchFamily="34" charset="0"/>
            </a:endParaRPr>
          </a:p>
        </p:txBody>
      </p:sp>
      <p:sp>
        <p:nvSpPr>
          <p:cNvPr id="65" name="Text Placeholder 44">
            <a:extLst>
              <a:ext uri="{FF2B5EF4-FFF2-40B4-BE49-F238E27FC236}">
                <a16:creationId xmlns:a16="http://schemas.microsoft.com/office/drawing/2014/main" id="{A24BE25C-9C94-4468-81F9-5044D08CDC0F}"/>
              </a:ext>
            </a:extLst>
          </p:cNvPr>
          <p:cNvSpPr>
            <a:spLocks noGrp="1"/>
          </p:cNvSpPr>
          <p:nvPr>
            <p:ph type="body" sz="quarter" idx="35"/>
          </p:nvPr>
        </p:nvSpPr>
        <p:spPr bwMode="gray">
          <a:xfrm>
            <a:off x="6093619" y="5244016"/>
            <a:ext cx="3023155" cy="468052"/>
          </a:xfrm>
        </p:spPr>
        <p:txBody>
          <a:bodyPr/>
          <a:lstStyle/>
          <a:p>
            <a:pPr fontAlgn="ctr"/>
            <a:r>
              <a:rPr lang="en-US" altLang="zh-CN" dirty="0">
                <a:latin typeface="Huawei Sans" panose="020C0503030203020204" pitchFamily="34" charset="0"/>
              </a:rPr>
              <a:t>Reviewer/ID</a:t>
            </a:r>
          </a:p>
        </p:txBody>
      </p:sp>
      <p:sp>
        <p:nvSpPr>
          <p:cNvPr id="66" name="Text Placeholder 45">
            <a:extLst>
              <a:ext uri="{FF2B5EF4-FFF2-40B4-BE49-F238E27FC236}">
                <a16:creationId xmlns:a16="http://schemas.microsoft.com/office/drawing/2014/main" id="{369C0236-38FF-49F7-BA79-FA83F90F5D58}"/>
              </a:ext>
            </a:extLst>
          </p:cNvPr>
          <p:cNvSpPr>
            <a:spLocks noGrp="1"/>
          </p:cNvSpPr>
          <p:nvPr>
            <p:ph type="body" sz="quarter" idx="36"/>
          </p:nvPr>
        </p:nvSpPr>
        <p:spPr bwMode="gray">
          <a:xfrm>
            <a:off x="9116775" y="5244016"/>
            <a:ext cx="2084625" cy="468052"/>
          </a:xfrm>
        </p:spPr>
        <p:txBody>
          <a:bodyPr/>
          <a:lstStyle/>
          <a:p>
            <a:r>
              <a:rPr lang="en-US" altLang="zh-CN" dirty="0">
                <a:latin typeface="Huawei Sans" panose="020C0503030203020204" pitchFamily="34" charset="0"/>
              </a:rPr>
              <a:t>Update</a:t>
            </a:r>
          </a:p>
        </p:txBody>
      </p:sp>
    </p:spTree>
    <p:extLst>
      <p:ext uri="{BB962C8B-B14F-4D97-AF65-F5344CB8AC3E}">
        <p14:creationId xmlns:p14="http://schemas.microsoft.com/office/powerpoint/2010/main" val="191060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Disadvantages of the Traditional Configuration Mode</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SNMP can deliver configurations based on MIBs, but has the following defects: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Configuration is performed separately for each object, not for each service.</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Devices are configured separately. Network-level configuration and multi-device configuration collaboration are not supported.</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Binary interfaces are difficult to understand.</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It is insecure.</a:t>
            </a:r>
            <a:endParaRPr lang="en-US" altLang="zh-CN" sz="1400" dirty="0">
              <a:latin typeface="Huawei Sans" panose="020C0503030203020204" pitchFamily="34" charset="0"/>
            </a:endParaRPr>
          </a:p>
          <a:p>
            <a:pPr algn="l"/>
            <a:r>
              <a:rPr lang="en-US" sz="1600" dirty="0">
                <a:latin typeface="Huawei Sans" panose="020C0503030203020204" pitchFamily="34" charset="0"/>
              </a:rPr>
              <a:t>Using the CLI or CLI script for configuration is convenient, but still has the following defects: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Different vendors define commands differently. Therefore, scripts need to be customized for different vendors.</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The output is unstructured data, which is complex to parse, and the CLI scripts are difficult to configure.</a:t>
            </a:r>
          </a:p>
        </p:txBody>
      </p:sp>
      <p:grpSp>
        <p:nvGrpSpPr>
          <p:cNvPr id="14" name="Group 18"/>
          <p:cNvGrpSpPr/>
          <p:nvPr/>
        </p:nvGrpSpPr>
        <p:grpSpPr bwMode="gray">
          <a:xfrm>
            <a:off x="6802699" y="95321"/>
            <a:ext cx="5036433" cy="252000"/>
            <a:chOff x="6708068" y="76071"/>
            <a:chExt cx="5036433" cy="252000"/>
          </a:xfrm>
        </p:grpSpPr>
        <p:sp>
          <p:nvSpPr>
            <p:cNvPr id="15"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16" name="燕尾形 25"/>
            <p:cNvSpPr/>
            <p:nvPr/>
          </p:nvSpPr>
          <p:spPr bwMode="gray">
            <a:xfrm>
              <a:off x="7865991" y="76071"/>
              <a:ext cx="1320369"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NETCONF</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17" name="燕尾形 26"/>
            <p:cNvSpPr/>
            <p:nvPr/>
          </p:nvSpPr>
          <p:spPr bwMode="gray">
            <a:xfrm>
              <a:off x="9106283" y="76071"/>
              <a:ext cx="1354271"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18"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65297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NETCONF Overview</a:t>
            </a:r>
          </a:p>
        </p:txBody>
      </p:sp>
      <p:sp>
        <p:nvSpPr>
          <p:cNvPr id="4" name="Text Placeholder 3"/>
          <p:cNvSpPr>
            <a:spLocks noGrp="1"/>
          </p:cNvSpPr>
          <p:nvPr>
            <p:ph type="body" sz="quarter" idx="10"/>
          </p:nvPr>
        </p:nvSpPr>
        <p:spPr bwMode="gray">
          <a:xfrm>
            <a:off x="455612" y="1052514"/>
            <a:ext cx="10921449" cy="4875042"/>
          </a:xfrm>
        </p:spPr>
        <p:txBody>
          <a:bodyPr/>
          <a:lstStyle/>
          <a:p>
            <a:pPr algn="l"/>
            <a:r>
              <a:rPr lang="en-US" sz="1600" dirty="0">
                <a:latin typeface="Huawei Sans" panose="020C0503030203020204" pitchFamily="34" charset="0"/>
              </a:rPr>
              <a:t>The Network Configuration Protocol (NETCONF) resolves the difficulty in configuring devices using SNMP.</a:t>
            </a:r>
            <a:endParaRPr lang="en-US" altLang="zh-CN" sz="1600" dirty="0">
              <a:latin typeface="Huawei Sans" panose="020C0503030203020204" pitchFamily="34" charset="0"/>
            </a:endParaRPr>
          </a:p>
          <a:p>
            <a:pPr algn="l"/>
            <a:r>
              <a:rPr lang="en-US" sz="1600" dirty="0">
                <a:latin typeface="Huawei Sans" panose="020C0503030203020204" pitchFamily="34" charset="0"/>
              </a:rPr>
              <a:t>NETCONF provides a set of mechanism for managing network devices. To be specific, users can use NETCONF to add, modify, and delete configurations of network devices, as well as obtain the configurations and status of network devices.</a:t>
            </a:r>
          </a:p>
        </p:txBody>
      </p:sp>
      <p:sp>
        <p:nvSpPr>
          <p:cNvPr id="28" name="矩形 2">
            <a:extLst>
              <a:ext uri="{FF2B5EF4-FFF2-40B4-BE49-F238E27FC236}">
                <a16:creationId xmlns:a16="http://schemas.microsoft.com/office/drawing/2014/main" id="{7944D9B6-D36F-4521-90F0-D4B52E61A828}"/>
              </a:ext>
            </a:extLst>
          </p:cNvPr>
          <p:cNvSpPr/>
          <p:nvPr/>
        </p:nvSpPr>
        <p:spPr bwMode="gray">
          <a:xfrm>
            <a:off x="4400986" y="5097866"/>
            <a:ext cx="5832648" cy="1012464"/>
          </a:xfrm>
          <a:prstGeom prst="rect">
            <a:avLst/>
          </a:prstGeom>
          <a:solidFill>
            <a:srgbClr val="BEE9EE"/>
          </a:solidFill>
          <a:ln w="9525"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endParaRPr>
          </a:p>
        </p:txBody>
      </p:sp>
      <p:grpSp>
        <p:nvGrpSpPr>
          <p:cNvPr id="32" name="组合 3">
            <a:extLst>
              <a:ext uri="{FF2B5EF4-FFF2-40B4-BE49-F238E27FC236}">
                <a16:creationId xmlns:a16="http://schemas.microsoft.com/office/drawing/2014/main" id="{484F54B1-4B1E-44CD-A679-33445F8CDD3F}"/>
              </a:ext>
            </a:extLst>
          </p:cNvPr>
          <p:cNvGrpSpPr/>
          <p:nvPr/>
        </p:nvGrpSpPr>
        <p:grpSpPr bwMode="gray">
          <a:xfrm>
            <a:off x="4653014" y="5245551"/>
            <a:ext cx="2052228" cy="756084"/>
            <a:chOff x="5029012" y="5445224"/>
            <a:chExt cx="2076372" cy="756084"/>
          </a:xfrm>
        </p:grpSpPr>
        <p:sp>
          <p:nvSpPr>
            <p:cNvPr id="65" name="矩形 4">
              <a:extLst>
                <a:ext uri="{FF2B5EF4-FFF2-40B4-BE49-F238E27FC236}">
                  <a16:creationId xmlns:a16="http://schemas.microsoft.com/office/drawing/2014/main" id="{5CFCCD8D-0A25-46FF-8CB9-75564116A8B9}"/>
                </a:ext>
              </a:extLst>
            </p:cNvPr>
            <p:cNvSpPr/>
            <p:nvPr/>
          </p:nvSpPr>
          <p:spPr bwMode="gray">
            <a:xfrm>
              <a:off x="5029012" y="5445224"/>
              <a:ext cx="2076372" cy="756084"/>
            </a:xfrm>
            <a:prstGeom prst="rect">
              <a:avLst/>
            </a:prstGeom>
            <a:solidFill>
              <a:srgbClr val="94DAE2"/>
            </a:solidFill>
            <a:ln w="9525" cap="flat" cmpd="sng" algn="ctr">
              <a:solidFill>
                <a:srgbClr val="56C4D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6" name="矩形: 圆角 5">
              <a:extLst>
                <a:ext uri="{FF2B5EF4-FFF2-40B4-BE49-F238E27FC236}">
                  <a16:creationId xmlns:a16="http://schemas.microsoft.com/office/drawing/2014/main" id="{02EC7DDE-6ADD-4428-AF36-BF0A47D6C648}"/>
                </a:ext>
              </a:extLst>
            </p:cNvPr>
            <p:cNvSpPr/>
            <p:nvPr/>
          </p:nvSpPr>
          <p:spPr bwMode="gray">
            <a:xfrm>
              <a:off x="5195902" y="5517232"/>
              <a:ext cx="1800200" cy="360040"/>
            </a:xfrm>
            <a:prstGeom prst="roundRect">
              <a:avLst/>
            </a:prstGeom>
            <a:solidFill>
              <a:srgbClr val="FFF2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a:latin typeface="Huawei Sans" panose="020C0503030203020204" pitchFamily="34" charset="0"/>
                </a:rPr>
                <a:t> NETCONF Server</a:t>
              </a:r>
              <a:endParaRPr kumimoji="0" lang="en-US" altLang="zh-CN" sz="1400" b="0" i="0" u="none" strike="noStrike" cap="none" normalizeH="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7" name="文本框 6">
              <a:extLst>
                <a:ext uri="{FF2B5EF4-FFF2-40B4-BE49-F238E27FC236}">
                  <a16:creationId xmlns:a16="http://schemas.microsoft.com/office/drawing/2014/main" id="{CCED106C-FE7B-4A89-854E-5D585CE70B46}"/>
                </a:ext>
              </a:extLst>
            </p:cNvPr>
            <p:cNvSpPr txBox="1"/>
            <p:nvPr/>
          </p:nvSpPr>
          <p:spPr bwMode="gray">
            <a:xfrm>
              <a:off x="5715395" y="5889972"/>
              <a:ext cx="75678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b="1" dirty="0">
                  <a:latin typeface="Huawei Sans" panose="020C0503030203020204" pitchFamily="34" charset="0"/>
                </a:rPr>
                <a:t>Device</a:t>
              </a:r>
              <a:endParaRPr lang="en-US" altLang="zh-CN" sz="1400" b="1" dirty="0">
                <a:latin typeface="Huawei Sans" panose="020C0503030203020204" pitchFamily="34" charset="0"/>
                <a:ea typeface="方正兰亭黑简体" panose="02000000000000000000" pitchFamily="2" charset="-122"/>
              </a:endParaRPr>
            </a:p>
          </p:txBody>
        </p:sp>
      </p:grpSp>
      <p:pic>
        <p:nvPicPr>
          <p:cNvPr id="33" name="图片 7" descr="接入交换机.png">
            <a:extLst>
              <a:ext uri="{FF2B5EF4-FFF2-40B4-BE49-F238E27FC236}">
                <a16:creationId xmlns:a16="http://schemas.microsoft.com/office/drawing/2014/main" id="{49235A04-8CF7-4862-861C-7B174330C2FE}"/>
              </a:ext>
            </a:extLst>
          </p:cNvPr>
          <p:cNvPicPr>
            <a:picLocks noChangeAspect="1"/>
          </p:cNvPicPr>
          <p:nvPr/>
        </p:nvPicPr>
        <p:blipFill>
          <a:blip r:embed="rId3" cstate="print"/>
          <a:stretch>
            <a:fillRect/>
          </a:stretch>
        </p:blipFill>
        <p:spPr bwMode="gray">
          <a:xfrm>
            <a:off x="7065342" y="5307789"/>
            <a:ext cx="540000" cy="441818"/>
          </a:xfrm>
          <a:prstGeom prst="rect">
            <a:avLst/>
          </a:prstGeom>
        </p:spPr>
      </p:pic>
      <p:pic>
        <p:nvPicPr>
          <p:cNvPr id="34" name="图片 8" descr="接入交换机.png">
            <a:extLst>
              <a:ext uri="{FF2B5EF4-FFF2-40B4-BE49-F238E27FC236}">
                <a16:creationId xmlns:a16="http://schemas.microsoft.com/office/drawing/2014/main" id="{C9C5E838-5106-403A-9152-29A5A4A710A5}"/>
              </a:ext>
            </a:extLst>
          </p:cNvPr>
          <p:cNvPicPr>
            <a:picLocks noChangeAspect="1"/>
          </p:cNvPicPr>
          <p:nvPr/>
        </p:nvPicPr>
        <p:blipFill>
          <a:blip r:embed="rId3" cstate="print"/>
          <a:stretch>
            <a:fillRect/>
          </a:stretch>
        </p:blipFill>
        <p:spPr bwMode="gray">
          <a:xfrm>
            <a:off x="8181466" y="5300551"/>
            <a:ext cx="540000" cy="441818"/>
          </a:xfrm>
          <a:prstGeom prst="rect">
            <a:avLst/>
          </a:prstGeom>
        </p:spPr>
      </p:pic>
      <p:pic>
        <p:nvPicPr>
          <p:cNvPr id="35" name="图片 9" descr="接入交换机.png">
            <a:extLst>
              <a:ext uri="{FF2B5EF4-FFF2-40B4-BE49-F238E27FC236}">
                <a16:creationId xmlns:a16="http://schemas.microsoft.com/office/drawing/2014/main" id="{62DB3881-6C29-4A45-8239-3602399C2116}"/>
              </a:ext>
            </a:extLst>
          </p:cNvPr>
          <p:cNvPicPr>
            <a:picLocks noChangeAspect="1"/>
          </p:cNvPicPr>
          <p:nvPr/>
        </p:nvPicPr>
        <p:blipFill>
          <a:blip r:embed="rId3" cstate="print"/>
          <a:stretch>
            <a:fillRect/>
          </a:stretch>
        </p:blipFill>
        <p:spPr bwMode="gray">
          <a:xfrm>
            <a:off x="9369598" y="5300551"/>
            <a:ext cx="540000" cy="441818"/>
          </a:xfrm>
          <a:prstGeom prst="rect">
            <a:avLst/>
          </a:prstGeom>
        </p:spPr>
      </p:pic>
      <p:sp>
        <p:nvSpPr>
          <p:cNvPr id="36" name="文本框 10">
            <a:extLst>
              <a:ext uri="{FF2B5EF4-FFF2-40B4-BE49-F238E27FC236}">
                <a16:creationId xmlns:a16="http://schemas.microsoft.com/office/drawing/2014/main" id="{33072236-6362-4429-A63C-F8823418A506}"/>
              </a:ext>
            </a:extLst>
          </p:cNvPr>
          <p:cNvSpPr txBox="1"/>
          <p:nvPr/>
        </p:nvSpPr>
        <p:spPr bwMode="gray">
          <a:xfrm>
            <a:off x="6908379" y="5697252"/>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Device 1</a:t>
            </a:r>
            <a:endParaRPr lang="en-US" altLang="zh-CN" sz="1400" dirty="0">
              <a:latin typeface="Huawei Sans" panose="020C0503030203020204" pitchFamily="34" charset="0"/>
              <a:ea typeface="方正兰亭黑简体" panose="02000000000000000000" pitchFamily="2" charset="-122"/>
            </a:endParaRPr>
          </a:p>
        </p:txBody>
      </p:sp>
      <p:sp>
        <p:nvSpPr>
          <p:cNvPr id="38" name="文本框 11">
            <a:extLst>
              <a:ext uri="{FF2B5EF4-FFF2-40B4-BE49-F238E27FC236}">
                <a16:creationId xmlns:a16="http://schemas.microsoft.com/office/drawing/2014/main" id="{364F4306-29C7-4466-AE1A-AD2D8FE5DB27}"/>
              </a:ext>
            </a:extLst>
          </p:cNvPr>
          <p:cNvSpPr txBox="1"/>
          <p:nvPr/>
        </p:nvSpPr>
        <p:spPr bwMode="gray">
          <a:xfrm>
            <a:off x="8024503" y="5697252"/>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Device 2</a:t>
            </a:r>
            <a:endParaRPr lang="en-US" altLang="zh-CN" sz="1400" dirty="0">
              <a:latin typeface="Huawei Sans" panose="020C0503030203020204" pitchFamily="34" charset="0"/>
              <a:ea typeface="方正兰亭黑简体" panose="02000000000000000000" pitchFamily="2" charset="-122"/>
            </a:endParaRPr>
          </a:p>
        </p:txBody>
      </p:sp>
      <p:sp>
        <p:nvSpPr>
          <p:cNvPr id="47" name="文本框 12">
            <a:extLst>
              <a:ext uri="{FF2B5EF4-FFF2-40B4-BE49-F238E27FC236}">
                <a16:creationId xmlns:a16="http://schemas.microsoft.com/office/drawing/2014/main" id="{5A24D448-5F25-4996-A9B7-4B6FD70E7C6D}"/>
              </a:ext>
            </a:extLst>
          </p:cNvPr>
          <p:cNvSpPr txBox="1"/>
          <p:nvPr/>
        </p:nvSpPr>
        <p:spPr bwMode="gray">
          <a:xfrm>
            <a:off x="9212635" y="5697252"/>
            <a:ext cx="86981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Device 3</a:t>
            </a:r>
            <a:endParaRPr lang="en-US" altLang="zh-CN" sz="1400" dirty="0">
              <a:latin typeface="Huawei Sans" panose="020C0503030203020204" pitchFamily="34" charset="0"/>
              <a:ea typeface="方正兰亭黑简体" panose="02000000000000000000" pitchFamily="2" charset="-122"/>
            </a:endParaRPr>
          </a:p>
        </p:txBody>
      </p:sp>
      <p:sp>
        <p:nvSpPr>
          <p:cNvPr id="48" name="矩形 13">
            <a:extLst>
              <a:ext uri="{FF2B5EF4-FFF2-40B4-BE49-F238E27FC236}">
                <a16:creationId xmlns:a16="http://schemas.microsoft.com/office/drawing/2014/main" id="{B3266FF1-4051-43C3-AFEE-D1091507FF6D}"/>
              </a:ext>
            </a:extLst>
          </p:cNvPr>
          <p:cNvSpPr/>
          <p:nvPr/>
        </p:nvSpPr>
        <p:spPr bwMode="gray">
          <a:xfrm>
            <a:off x="5445102" y="2600908"/>
            <a:ext cx="3744416" cy="1062297"/>
          </a:xfrm>
          <a:prstGeom prst="rect">
            <a:avLst/>
          </a:prstGeom>
          <a:solidFill>
            <a:srgbClr val="BEE9EE"/>
          </a:solidFill>
          <a:ln w="9525"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400" fontAlgn="ctr">
              <a:spcBef>
                <a:spcPct val="0"/>
              </a:spcBef>
              <a:spcAft>
                <a:spcPct val="0"/>
              </a:spcAft>
            </a:pPr>
            <a:endParaRPr lang="en-US" altLang="zh-CN" sz="1000" dirty="0">
              <a:latin typeface="Huawei Sans" panose="020C0503030203020204" pitchFamily="34" charset="0"/>
              <a:ea typeface="方正兰亭黑简体" panose="02000000000000000000" pitchFamily="2" charset="-122"/>
            </a:endParaRPr>
          </a:p>
        </p:txBody>
      </p:sp>
      <p:cxnSp>
        <p:nvCxnSpPr>
          <p:cNvPr id="49" name="直接连接符 14">
            <a:extLst>
              <a:ext uri="{FF2B5EF4-FFF2-40B4-BE49-F238E27FC236}">
                <a16:creationId xmlns:a16="http://schemas.microsoft.com/office/drawing/2014/main" id="{B9D86CC9-E88F-4AC2-99D2-1BFC2E3B5826}"/>
              </a:ext>
            </a:extLst>
          </p:cNvPr>
          <p:cNvCxnSpPr>
            <a:cxnSpLocks/>
            <a:endCxn id="33" idx="0"/>
          </p:cNvCxnSpPr>
          <p:nvPr/>
        </p:nvCxnSpPr>
        <p:spPr bwMode="gray">
          <a:xfrm>
            <a:off x="7173294" y="4782715"/>
            <a:ext cx="162048" cy="525074"/>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0" name="直接连接符 15">
            <a:extLst>
              <a:ext uri="{FF2B5EF4-FFF2-40B4-BE49-F238E27FC236}">
                <a16:creationId xmlns:a16="http://schemas.microsoft.com/office/drawing/2014/main" id="{5657056B-1D07-43DE-B1CA-DA391074DA61}"/>
              </a:ext>
            </a:extLst>
          </p:cNvPr>
          <p:cNvCxnSpPr>
            <a:cxnSpLocks/>
            <a:endCxn id="34" idx="0"/>
          </p:cNvCxnSpPr>
          <p:nvPr/>
        </p:nvCxnSpPr>
        <p:spPr bwMode="gray">
          <a:xfrm>
            <a:off x="7173294" y="4525471"/>
            <a:ext cx="1278172" cy="77508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1" name="直接连接符 16">
            <a:extLst>
              <a:ext uri="{FF2B5EF4-FFF2-40B4-BE49-F238E27FC236}">
                <a16:creationId xmlns:a16="http://schemas.microsoft.com/office/drawing/2014/main" id="{32F0759B-77D1-4B98-A685-1F4ECC482DCC}"/>
              </a:ext>
            </a:extLst>
          </p:cNvPr>
          <p:cNvCxnSpPr>
            <a:cxnSpLocks/>
            <a:endCxn id="35" idx="0"/>
          </p:cNvCxnSpPr>
          <p:nvPr/>
        </p:nvCxnSpPr>
        <p:spPr bwMode="gray">
          <a:xfrm>
            <a:off x="7699267" y="4626099"/>
            <a:ext cx="1940331" cy="674452"/>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53" name="图片 20" descr="大型网管-蓝.png">
            <a:extLst>
              <a:ext uri="{FF2B5EF4-FFF2-40B4-BE49-F238E27FC236}">
                <a16:creationId xmlns:a16="http://schemas.microsoft.com/office/drawing/2014/main" id="{3D01FC9A-DC5A-4B6D-AA47-1538B972AB53}"/>
              </a:ext>
            </a:extLst>
          </p:cNvPr>
          <p:cNvPicPr>
            <a:picLocks noChangeAspect="1"/>
          </p:cNvPicPr>
          <p:nvPr/>
        </p:nvPicPr>
        <p:blipFill>
          <a:blip r:embed="rId4" cstate="print"/>
          <a:stretch>
            <a:fillRect/>
          </a:stretch>
        </p:blipFill>
        <p:spPr bwMode="gray">
          <a:xfrm>
            <a:off x="6417210" y="2680391"/>
            <a:ext cx="540000" cy="441818"/>
          </a:xfrm>
          <a:prstGeom prst="rect">
            <a:avLst/>
          </a:prstGeom>
        </p:spPr>
      </p:pic>
      <p:pic>
        <p:nvPicPr>
          <p:cNvPr id="54" name="图片 21" descr="交换机.png">
            <a:extLst>
              <a:ext uri="{FF2B5EF4-FFF2-40B4-BE49-F238E27FC236}">
                <a16:creationId xmlns:a16="http://schemas.microsoft.com/office/drawing/2014/main" id="{DE9EC2B9-C455-4F30-B3A4-4909891C04C8}"/>
              </a:ext>
            </a:extLst>
          </p:cNvPr>
          <p:cNvPicPr>
            <a:picLocks noChangeAspect="1"/>
          </p:cNvPicPr>
          <p:nvPr/>
        </p:nvPicPr>
        <p:blipFill>
          <a:blip r:embed="rId5" cstate="print"/>
          <a:stretch>
            <a:fillRect/>
          </a:stretch>
        </p:blipFill>
        <p:spPr bwMode="gray">
          <a:xfrm>
            <a:off x="7533334" y="2680391"/>
            <a:ext cx="539997" cy="441815"/>
          </a:xfrm>
          <a:prstGeom prst="rect">
            <a:avLst/>
          </a:prstGeom>
        </p:spPr>
      </p:pic>
      <p:sp>
        <p:nvSpPr>
          <p:cNvPr id="55" name="文本框 22">
            <a:extLst>
              <a:ext uri="{FF2B5EF4-FFF2-40B4-BE49-F238E27FC236}">
                <a16:creationId xmlns:a16="http://schemas.microsoft.com/office/drawing/2014/main" id="{17838E36-8EF2-4CD4-B6DF-5F0FE2A8114D}"/>
              </a:ext>
            </a:extLst>
          </p:cNvPr>
          <p:cNvSpPr txBox="1"/>
          <p:nvPr/>
        </p:nvSpPr>
        <p:spPr bwMode="gray">
          <a:xfrm>
            <a:off x="6000653" y="3058840"/>
            <a:ext cx="1324671"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Management platform</a:t>
            </a:r>
            <a:endParaRPr lang="en-US" altLang="zh-CN" sz="1400" dirty="0">
              <a:latin typeface="Huawei Sans" panose="020C0503030203020204" pitchFamily="34" charset="0"/>
              <a:ea typeface="方正兰亭黑简体" panose="02000000000000000000" pitchFamily="2" charset="-122"/>
            </a:endParaRPr>
          </a:p>
        </p:txBody>
      </p:sp>
      <p:sp>
        <p:nvSpPr>
          <p:cNvPr id="56" name="文本框 23">
            <a:extLst>
              <a:ext uri="{FF2B5EF4-FFF2-40B4-BE49-F238E27FC236}">
                <a16:creationId xmlns:a16="http://schemas.microsoft.com/office/drawing/2014/main" id="{662545B8-2A5B-4B55-9425-045C4FA43D4C}"/>
              </a:ext>
            </a:extLst>
          </p:cNvPr>
          <p:cNvSpPr txBox="1"/>
          <p:nvPr/>
        </p:nvSpPr>
        <p:spPr bwMode="gray">
          <a:xfrm>
            <a:off x="7379963" y="3166562"/>
            <a:ext cx="993248"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Controller</a:t>
            </a:r>
          </a:p>
        </p:txBody>
      </p:sp>
      <p:grpSp>
        <p:nvGrpSpPr>
          <p:cNvPr id="57" name="组合 31">
            <a:extLst>
              <a:ext uri="{FF2B5EF4-FFF2-40B4-BE49-F238E27FC236}">
                <a16:creationId xmlns:a16="http://schemas.microsoft.com/office/drawing/2014/main" id="{6BAAC384-9D73-4F6C-BAEC-93C55F9E93E2}"/>
              </a:ext>
            </a:extLst>
          </p:cNvPr>
          <p:cNvGrpSpPr/>
          <p:nvPr/>
        </p:nvGrpSpPr>
        <p:grpSpPr bwMode="gray">
          <a:xfrm>
            <a:off x="6867260" y="3894129"/>
            <a:ext cx="612068" cy="301651"/>
            <a:chOff x="5762452" y="3789834"/>
            <a:chExt cx="612068" cy="396044"/>
          </a:xfrm>
        </p:grpSpPr>
        <p:sp>
          <p:nvSpPr>
            <p:cNvPr id="61" name="箭头: 下 24">
              <a:extLst>
                <a:ext uri="{FF2B5EF4-FFF2-40B4-BE49-F238E27FC236}">
                  <a16:creationId xmlns:a16="http://schemas.microsoft.com/office/drawing/2014/main" id="{E1D76A44-4712-4A52-B845-9A5CC97311F6}"/>
                </a:ext>
              </a:extLst>
            </p:cNvPr>
            <p:cNvSpPr/>
            <p:nvPr/>
          </p:nvSpPr>
          <p:spPr bwMode="gray">
            <a:xfrm>
              <a:off x="5762452" y="3825838"/>
              <a:ext cx="216024" cy="360040"/>
            </a:xfrm>
            <a:prstGeom prst="downArrow">
              <a:avLst/>
            </a:prstGeom>
            <a:solidFill>
              <a:srgbClr val="00B0F0"/>
            </a:solidFill>
            <a:ln w="9525" cap="flat" cmpd="sng" algn="ctr">
              <a:solidFill>
                <a:srgbClr val="00B0F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2" name="箭头: 上 25">
              <a:extLst>
                <a:ext uri="{FF2B5EF4-FFF2-40B4-BE49-F238E27FC236}">
                  <a16:creationId xmlns:a16="http://schemas.microsoft.com/office/drawing/2014/main" id="{F26C38D1-D34C-4C14-992B-3C1BCF94EE49}"/>
                </a:ext>
              </a:extLst>
            </p:cNvPr>
            <p:cNvSpPr/>
            <p:nvPr/>
          </p:nvSpPr>
          <p:spPr bwMode="gray">
            <a:xfrm>
              <a:off x="6158496" y="3789834"/>
              <a:ext cx="216024" cy="360040"/>
            </a:xfrm>
            <a:prstGeom prst="upArrow">
              <a:avLst/>
            </a:prstGeom>
            <a:solidFill>
              <a:srgbClr val="FFD17D"/>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0" lang="en-US" altLang="zh-CN" sz="1400" b="0" i="0" u="none" strike="noStrike" cap="none" normalizeH="0" dirty="0">
                <a:ln>
                  <a:noFill/>
                </a:ln>
                <a:solidFill>
                  <a:schemeClr val="tx1"/>
                </a:solidFill>
                <a:effectLst/>
                <a:latin typeface="Huawei Sans" panose="020C0503030203020204" pitchFamily="34" charset="0"/>
                <a:ea typeface="方正兰亭黑简体" panose="02000000000000000000" pitchFamily="2" charset="-122"/>
              </a:endParaRPr>
            </a:p>
          </p:txBody>
        </p:sp>
      </p:grpSp>
      <p:cxnSp>
        <p:nvCxnSpPr>
          <p:cNvPr id="58" name="直接连接符 26">
            <a:extLst>
              <a:ext uri="{FF2B5EF4-FFF2-40B4-BE49-F238E27FC236}">
                <a16:creationId xmlns:a16="http://schemas.microsoft.com/office/drawing/2014/main" id="{5C06ADFC-C405-4E72-BC0D-A53734D39A9E}"/>
              </a:ext>
            </a:extLst>
          </p:cNvPr>
          <p:cNvCxnSpPr>
            <a:cxnSpLocks/>
            <a:endCxn id="65" idx="0"/>
          </p:cNvCxnSpPr>
          <p:nvPr/>
        </p:nvCxnSpPr>
        <p:spPr bwMode="gray">
          <a:xfrm flipH="1">
            <a:off x="5679128" y="4626099"/>
            <a:ext cx="1012027" cy="619452"/>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9" name="矩形: 圆角 27">
            <a:extLst>
              <a:ext uri="{FF2B5EF4-FFF2-40B4-BE49-F238E27FC236}">
                <a16:creationId xmlns:a16="http://schemas.microsoft.com/office/drawing/2014/main" id="{2ED1B6ED-B5C0-48B4-8B67-35A3D99FB448}"/>
              </a:ext>
            </a:extLst>
          </p:cNvPr>
          <p:cNvSpPr/>
          <p:nvPr/>
        </p:nvSpPr>
        <p:spPr bwMode="gray">
          <a:xfrm>
            <a:off x="6453214" y="3557290"/>
            <a:ext cx="1620180" cy="324036"/>
          </a:xfrm>
          <a:prstGeom prst="roundRect">
            <a:avLst/>
          </a:prstGeom>
          <a:solidFill>
            <a:srgbClr val="FFF2CC"/>
          </a:solidFill>
          <a:ln w="9525" cap="flat" cmpd="sng" algn="ctr">
            <a:solidFill>
              <a:srgbClr val="FFD17D"/>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400" dirty="0">
                <a:latin typeface="Huawei Sans" panose="020C0503030203020204" pitchFamily="34" charset="0"/>
              </a:rPr>
              <a:t>NETCONF Client</a:t>
            </a:r>
            <a:endParaRPr kumimoji="0" lang="en-US" altLang="zh-CN" sz="1400" b="0" i="0" u="none" strike="noStrike" cap="none" normalizeH="0" dirty="0">
              <a:ln>
                <a:noFill/>
              </a:ln>
              <a:solidFill>
                <a:schemeClr val="tx1"/>
              </a:solidFill>
              <a:effectLst/>
              <a:latin typeface="Huawei Sans" panose="020C0503030203020204" pitchFamily="34" charset="0"/>
              <a:ea typeface="方正兰亭黑简体" panose="02000000000000000000" pitchFamily="2" charset="-122"/>
            </a:endParaRPr>
          </a:p>
        </p:txBody>
      </p:sp>
      <p:sp>
        <p:nvSpPr>
          <p:cNvPr id="60" name="文本框 28">
            <a:extLst>
              <a:ext uri="{FF2B5EF4-FFF2-40B4-BE49-F238E27FC236}">
                <a16:creationId xmlns:a16="http://schemas.microsoft.com/office/drawing/2014/main" id="{DEA6771D-E4B2-45D2-A576-238A3B4842A4}"/>
              </a:ext>
            </a:extLst>
          </p:cNvPr>
          <p:cNvSpPr txBox="1"/>
          <p:nvPr/>
        </p:nvSpPr>
        <p:spPr bwMode="gray">
          <a:xfrm>
            <a:off x="5628776" y="4278882"/>
            <a:ext cx="1062118" cy="30410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b="1" dirty="0">
                <a:solidFill>
                  <a:srgbClr val="C7000B"/>
                </a:solidFill>
                <a:latin typeface="Huawei Sans" panose="020C0503030203020204" pitchFamily="34" charset="0"/>
              </a:rPr>
              <a:t>NETCONF</a:t>
            </a:r>
            <a:endParaRPr lang="en-US" altLang="zh-CN" sz="1400" b="1" dirty="0">
              <a:solidFill>
                <a:srgbClr val="C7000B"/>
              </a:solidFill>
              <a:latin typeface="Huawei Sans" panose="020C0503030203020204" pitchFamily="34" charset="0"/>
              <a:ea typeface="方正兰亭黑简体" panose="02000000000000000000" pitchFamily="2" charset="-122"/>
            </a:endParaRPr>
          </a:p>
        </p:txBody>
      </p:sp>
      <p:sp>
        <p:nvSpPr>
          <p:cNvPr id="68" name="文本框 33">
            <a:extLst>
              <a:ext uri="{FF2B5EF4-FFF2-40B4-BE49-F238E27FC236}">
                <a16:creationId xmlns:a16="http://schemas.microsoft.com/office/drawing/2014/main" id="{75DB4D2E-0296-40B4-BECE-CD8689E1E15D}"/>
              </a:ext>
            </a:extLst>
          </p:cNvPr>
          <p:cNvSpPr txBox="1"/>
          <p:nvPr/>
        </p:nvSpPr>
        <p:spPr bwMode="gray">
          <a:xfrm>
            <a:off x="1775519" y="2914836"/>
            <a:ext cx="2913251" cy="1668149"/>
          </a:xfrm>
          <a:prstGeom prst="rect">
            <a:avLst/>
          </a:prstGeom>
          <a:solidFill>
            <a:srgbClr val="BEE9EE"/>
          </a:solidFill>
          <a:ln>
            <a:solidFill>
              <a:srgbClr val="94DAE2"/>
            </a:solidFill>
          </a:ln>
        </p:spPr>
        <p:txBody>
          <a:bodyPr wrap="square" rtlCol="0">
            <a:spAutoFit/>
          </a:bodyPr>
          <a:lstStyle/>
          <a:p>
            <a:pPr fontAlgn="ctr">
              <a:lnSpc>
                <a:spcPct val="160000"/>
              </a:lnSpc>
            </a:pPr>
            <a:r>
              <a:rPr lang="en-US" sz="1600" dirty="0">
                <a:latin typeface="Huawei Sans" panose="020C0503030203020204" pitchFamily="34" charset="0"/>
              </a:rPr>
              <a:t>NETCONF has three objects:</a:t>
            </a:r>
            <a:endParaRPr lang="en-US" altLang="zh-CN" sz="1600" dirty="0">
              <a:latin typeface="Huawei Sans" panose="020C0503030203020204" pitchFamily="34" charset="0"/>
              <a:ea typeface="方正兰亭黑简体" panose="02000000000000000000" pitchFamily="2" charset="-122"/>
            </a:endParaRPr>
          </a:p>
          <a:p>
            <a:pPr marL="284400" lvl="1" indent="-285750" fontAlgn="ctr">
              <a:lnSpc>
                <a:spcPct val="160000"/>
              </a:lnSpc>
              <a:buFont typeface="Huawei Sans" panose="020C0503030203020204" pitchFamily="34" charset="0"/>
              <a:buChar char="▫"/>
            </a:pPr>
            <a:r>
              <a:rPr lang="en-US" sz="1600" dirty="0">
                <a:latin typeface="Huawei Sans" panose="020C0503030203020204" pitchFamily="34" charset="0"/>
              </a:rPr>
              <a:t>NETCONF client</a:t>
            </a:r>
            <a:endParaRPr lang="en-US" altLang="zh-CN" sz="1600" dirty="0">
              <a:latin typeface="Huawei Sans" panose="020C0503030203020204" pitchFamily="34" charset="0"/>
              <a:ea typeface="方正兰亭黑简体" panose="02000000000000000000" pitchFamily="2" charset="-122"/>
            </a:endParaRPr>
          </a:p>
          <a:p>
            <a:pPr marL="284400" lvl="1" indent="-285750" fontAlgn="ctr">
              <a:lnSpc>
                <a:spcPct val="160000"/>
              </a:lnSpc>
              <a:buFont typeface="Huawei Sans" panose="020C0503030203020204" pitchFamily="34" charset="0"/>
              <a:buChar char="▫"/>
            </a:pPr>
            <a:r>
              <a:rPr lang="en-US" sz="1600" dirty="0">
                <a:latin typeface="Huawei Sans" panose="020C0503030203020204" pitchFamily="34" charset="0"/>
              </a:rPr>
              <a:t>NETCONF server</a:t>
            </a:r>
            <a:endParaRPr lang="en-US" altLang="zh-CN" sz="1600" dirty="0">
              <a:latin typeface="Huawei Sans" panose="020C0503030203020204" pitchFamily="34" charset="0"/>
              <a:ea typeface="方正兰亭黑简体" panose="02000000000000000000" pitchFamily="2" charset="-122"/>
            </a:endParaRPr>
          </a:p>
          <a:p>
            <a:pPr marL="284400" lvl="1" indent="-285750" fontAlgn="ctr">
              <a:lnSpc>
                <a:spcPct val="160000"/>
              </a:lnSpc>
              <a:buFont typeface="Huawei Sans" panose="020C0503030203020204" pitchFamily="34" charset="0"/>
              <a:buChar char="▫"/>
            </a:pPr>
            <a:r>
              <a:rPr lang="en-US" sz="1600" dirty="0">
                <a:latin typeface="Huawei Sans" panose="020C0503030203020204" pitchFamily="34" charset="0"/>
              </a:rPr>
              <a:t>NETCONF message</a:t>
            </a:r>
            <a:endParaRPr lang="en-US" altLang="zh-CN" sz="1600" dirty="0">
              <a:latin typeface="Huawei Sans" panose="020C0503030203020204" pitchFamily="34" charset="0"/>
              <a:ea typeface="方正兰亭黑简体" panose="02000000000000000000" pitchFamily="2" charset="-122"/>
            </a:endParaRPr>
          </a:p>
        </p:txBody>
      </p:sp>
      <p:sp>
        <p:nvSpPr>
          <p:cNvPr id="2" name="Freeform 159">
            <a:extLst>
              <a:ext uri="{FF2B5EF4-FFF2-40B4-BE49-F238E27FC236}">
                <a16:creationId xmlns:a16="http://schemas.microsoft.com/office/drawing/2014/main" id="{9DBE20D7-5559-4F28-A36E-B1C55A7C969E}"/>
              </a:ext>
            </a:extLst>
          </p:cNvPr>
          <p:cNvSpPr/>
          <p:nvPr/>
        </p:nvSpPr>
        <p:spPr bwMode="gray">
          <a:xfrm flipH="1">
            <a:off x="6564659" y="4214126"/>
            <a:ext cx="1130476" cy="59093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44000" rtlCol="0" anchor="ctr">
            <a:noAutofit/>
          </a:bodyPr>
          <a:lstStyle/>
          <a:p>
            <a:pPr algn="ctr" fontAlgn="ctr"/>
            <a:r>
              <a:rPr lang="en-US" sz="1400" dirty="0">
                <a:solidFill>
                  <a:schemeClr val="tx1"/>
                </a:solidFill>
                <a:latin typeface="Huawei Sans" panose="020C0503030203020204" pitchFamily="34" charset="0"/>
              </a:rPr>
              <a:t>Network</a:t>
            </a:r>
          </a:p>
        </p:txBody>
      </p:sp>
      <p:grpSp>
        <p:nvGrpSpPr>
          <p:cNvPr id="37" name="Group 18"/>
          <p:cNvGrpSpPr/>
          <p:nvPr/>
        </p:nvGrpSpPr>
        <p:grpSpPr bwMode="gray">
          <a:xfrm>
            <a:off x="6802699" y="95321"/>
            <a:ext cx="5036433" cy="252000"/>
            <a:chOff x="6708068" y="76071"/>
            <a:chExt cx="5036433" cy="252000"/>
          </a:xfrm>
        </p:grpSpPr>
        <p:sp>
          <p:nvSpPr>
            <p:cNvPr id="44"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45" name="燕尾形 25"/>
            <p:cNvSpPr/>
            <p:nvPr/>
          </p:nvSpPr>
          <p:spPr bwMode="gray">
            <a:xfrm>
              <a:off x="7865991" y="76071"/>
              <a:ext cx="1320369"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NETCONF</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46" name="燕尾形 26"/>
            <p:cNvSpPr/>
            <p:nvPr/>
          </p:nvSpPr>
          <p:spPr bwMode="gray">
            <a:xfrm>
              <a:off x="9106283" y="76071"/>
              <a:ext cx="1354271"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52"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87742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NETCONF Implementation - Protocol Architecture</a:t>
            </a:r>
          </a:p>
        </p:txBody>
      </p:sp>
      <p:sp>
        <p:nvSpPr>
          <p:cNvPr id="3" name="Text Placeholder 2"/>
          <p:cNvSpPr>
            <a:spLocks noGrp="1"/>
          </p:cNvSpPr>
          <p:nvPr>
            <p:ph type="body" sz="quarter" idx="10"/>
          </p:nvPr>
        </p:nvSpPr>
        <p:spPr bwMode="gray">
          <a:xfrm>
            <a:off x="455612" y="1052514"/>
            <a:ext cx="5640388" cy="4875042"/>
          </a:xfrm>
        </p:spPr>
        <p:txBody>
          <a:bodyPr/>
          <a:lstStyle/>
          <a:p>
            <a:pPr algn="l"/>
            <a:r>
              <a:rPr lang="en-US" sz="1600" dirty="0">
                <a:latin typeface="Huawei Sans" panose="020C0503030203020204" pitchFamily="34" charset="0"/>
              </a:rPr>
              <a:t>NETCONF consists of four layers, which are secure transport layer, messages layer, operations layer, and content layer from bottom to top.</a:t>
            </a:r>
          </a:p>
          <a:p>
            <a:pPr marL="608400" lvl="1" indent="-284400"/>
            <a:r>
              <a:rPr lang="en-US" sz="1400" dirty="0">
                <a:latin typeface="Huawei Sans" panose="020C0503030203020204" pitchFamily="34" charset="0"/>
              </a:rPr>
              <a:t>The secure transport layer ensures protocol security. Currently, SSH is the most widely used NETCONF secure transport layer protocol.</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Similar to SNMP, the messages layer </a:t>
            </a:r>
            <a:r>
              <a:rPr lang="en-US" altLang="zh-CN" sz="1400" dirty="0"/>
              <a:t>provides a mechanism for encoding</a:t>
            </a:r>
            <a:r>
              <a:rPr lang="en-US" sz="1400" dirty="0">
                <a:latin typeface="Huawei Sans" panose="020C0503030203020204" pitchFamily="34" charset="0"/>
              </a:rPr>
              <a:t> Remote Procedure Calls (RPCs) and notifications.</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The operations layer defines the operations for obtaining and editing basic protocol configuration information.</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The content layer consists of configuration data, status data, and notification data. Data is classified to facilitate cross-device comparison.</a:t>
            </a:r>
            <a:endParaRPr lang="en-US" altLang="zh-CN" sz="1600" dirty="0">
              <a:latin typeface="Huawei Sans" panose="020C0503030203020204" pitchFamily="34" charset="0"/>
            </a:endParaRPr>
          </a:p>
        </p:txBody>
      </p:sp>
      <p:sp>
        <p:nvSpPr>
          <p:cNvPr id="4" name="Rectangle 3"/>
          <p:cNvSpPr/>
          <p:nvPr/>
        </p:nvSpPr>
        <p:spPr bwMode="gray">
          <a:xfrm>
            <a:off x="6096000" y="1808820"/>
            <a:ext cx="5616575" cy="612068"/>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a:solidFill>
                  <a:schemeClr val="tx1"/>
                </a:solidFill>
                <a:latin typeface="Huawei Sans" panose="020C0503030203020204" pitchFamily="34" charset="0"/>
              </a:rPr>
              <a:t>Content layer</a:t>
            </a:r>
          </a:p>
        </p:txBody>
      </p:sp>
      <p:sp>
        <p:nvSpPr>
          <p:cNvPr id="5" name="Rectangle 4"/>
          <p:cNvSpPr/>
          <p:nvPr/>
        </p:nvSpPr>
        <p:spPr bwMode="gray">
          <a:xfrm>
            <a:off x="6096000" y="2769753"/>
            <a:ext cx="3583009" cy="612068"/>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a:solidFill>
                  <a:schemeClr val="tx1"/>
                </a:solidFill>
                <a:latin typeface="Huawei Sans" panose="020C0503030203020204" pitchFamily="34" charset="0"/>
              </a:rPr>
              <a:t>Operations layer</a:t>
            </a:r>
          </a:p>
        </p:txBody>
      </p:sp>
      <p:sp>
        <p:nvSpPr>
          <p:cNvPr id="6" name="Rectangle 5"/>
          <p:cNvSpPr/>
          <p:nvPr/>
        </p:nvSpPr>
        <p:spPr bwMode="gray">
          <a:xfrm>
            <a:off x="6096000" y="3730686"/>
            <a:ext cx="5616575" cy="612068"/>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a:solidFill>
                  <a:schemeClr val="tx1"/>
                </a:solidFill>
                <a:latin typeface="Huawei Sans" panose="020C0503030203020204" pitchFamily="34" charset="0"/>
              </a:rPr>
              <a:t>Messages layer</a:t>
            </a:r>
          </a:p>
        </p:txBody>
      </p:sp>
      <p:sp>
        <p:nvSpPr>
          <p:cNvPr id="7" name="Rectangle 6"/>
          <p:cNvSpPr/>
          <p:nvPr/>
        </p:nvSpPr>
        <p:spPr bwMode="gray">
          <a:xfrm>
            <a:off x="6096000" y="4691620"/>
            <a:ext cx="5616575" cy="612068"/>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endParaRPr lang="en-US" altLang="zh-CN" sz="1400" dirty="0">
              <a:solidFill>
                <a:schemeClr val="tx1"/>
              </a:solidFill>
              <a:latin typeface="Huawei Sans" panose="020C0503030203020204" pitchFamily="34" charset="0"/>
            </a:endParaRPr>
          </a:p>
          <a:p>
            <a:pPr fontAlgn="ctr"/>
            <a:r>
              <a:rPr lang="en-US" altLang="zh-CN" sz="1400" dirty="0">
                <a:solidFill>
                  <a:schemeClr val="tx1"/>
                </a:solidFill>
                <a:latin typeface="Huawei Sans" panose="020C0503030203020204" pitchFamily="34" charset="0"/>
              </a:rPr>
              <a:t>Secure transport</a:t>
            </a:r>
          </a:p>
          <a:p>
            <a:pPr fontAlgn="ctr"/>
            <a:r>
              <a:rPr lang="en-US" altLang="zh-CN" sz="1400" dirty="0">
                <a:solidFill>
                  <a:schemeClr val="tx1"/>
                </a:solidFill>
                <a:latin typeface="Huawei Sans" panose="020C0503030203020204" pitchFamily="34" charset="0"/>
              </a:rPr>
              <a:t>layer</a:t>
            </a:r>
          </a:p>
          <a:p>
            <a:pPr fontAlgn="ctr"/>
            <a:endParaRPr lang="en-US" sz="1400" dirty="0">
              <a:solidFill>
                <a:schemeClr val="tx1"/>
              </a:solidFill>
              <a:latin typeface="Huawei Sans" panose="020C0503030203020204" pitchFamily="34" charset="0"/>
            </a:endParaRPr>
          </a:p>
        </p:txBody>
      </p:sp>
      <p:sp>
        <p:nvSpPr>
          <p:cNvPr id="8" name="Rounded Rectangle 7"/>
          <p:cNvSpPr/>
          <p:nvPr/>
        </p:nvSpPr>
        <p:spPr bwMode="gray">
          <a:xfrm>
            <a:off x="7596415" y="1898854"/>
            <a:ext cx="1908212"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err="1">
                <a:solidFill>
                  <a:schemeClr val="tx1"/>
                </a:solidFill>
                <a:latin typeface="Huawei Sans" panose="020C0503030203020204" pitchFamily="34" charset="0"/>
              </a:rPr>
              <a:t>Config</a:t>
            </a:r>
            <a:r>
              <a:rPr lang="en-US" sz="1200" dirty="0">
                <a:solidFill>
                  <a:schemeClr val="tx1"/>
                </a:solidFill>
                <a:latin typeface="Huawei Sans" panose="020C0503030203020204" pitchFamily="34" charset="0"/>
              </a:rPr>
              <a:t> Data</a:t>
            </a:r>
          </a:p>
          <a:p>
            <a:pPr algn="ctr" fontAlgn="ctr"/>
            <a:r>
              <a:rPr lang="en-US" sz="1200" dirty="0">
                <a:solidFill>
                  <a:schemeClr val="tx1"/>
                </a:solidFill>
                <a:latin typeface="Huawei Sans" panose="020C0503030203020204" pitchFamily="34" charset="0"/>
              </a:rPr>
              <a:t>Status Data</a:t>
            </a:r>
            <a:endParaRPr lang="en-US" altLang="zh-CN" sz="1200" dirty="0">
              <a:solidFill>
                <a:schemeClr val="tx1"/>
              </a:solidFill>
              <a:latin typeface="Huawei Sans" panose="020C0503030203020204" pitchFamily="34" charset="0"/>
            </a:endParaRPr>
          </a:p>
        </p:txBody>
      </p:sp>
      <p:sp>
        <p:nvSpPr>
          <p:cNvPr id="9" name="Rounded Rectangle 8"/>
          <p:cNvSpPr/>
          <p:nvPr/>
        </p:nvSpPr>
        <p:spPr bwMode="gray">
          <a:xfrm>
            <a:off x="10087762" y="1898854"/>
            <a:ext cx="1528181"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Notification Data</a:t>
            </a:r>
            <a:endParaRPr lang="en-US" altLang="zh-CN" sz="1200" dirty="0">
              <a:solidFill>
                <a:schemeClr val="tx1"/>
              </a:solidFill>
              <a:latin typeface="Huawei Sans" panose="020C0503030203020204" pitchFamily="34" charset="0"/>
            </a:endParaRPr>
          </a:p>
        </p:txBody>
      </p:sp>
      <p:sp>
        <p:nvSpPr>
          <p:cNvPr id="10" name="Rounded Rectangle 9"/>
          <p:cNvSpPr/>
          <p:nvPr/>
        </p:nvSpPr>
        <p:spPr bwMode="gray">
          <a:xfrm>
            <a:off x="7596415" y="2859787"/>
            <a:ext cx="1908212"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&lt;Get&gt; &lt;Get-</a:t>
            </a:r>
            <a:r>
              <a:rPr lang="en-US" sz="1200" dirty="0" err="1">
                <a:solidFill>
                  <a:schemeClr val="tx1"/>
                </a:solidFill>
                <a:latin typeface="Huawei Sans" panose="020C0503030203020204" pitchFamily="34" charset="0"/>
              </a:rPr>
              <a:t>config</a:t>
            </a:r>
            <a:r>
              <a:rPr lang="en-US" sz="1200" dirty="0">
                <a:solidFill>
                  <a:schemeClr val="tx1"/>
                </a:solidFill>
                <a:latin typeface="Huawei Sans" panose="020C0503030203020204" pitchFamily="34" charset="0"/>
              </a:rPr>
              <a:t>&gt; &lt;Edit-</a:t>
            </a:r>
            <a:r>
              <a:rPr lang="en-US" sz="1200" dirty="0" err="1">
                <a:solidFill>
                  <a:schemeClr val="tx1"/>
                </a:solidFill>
                <a:latin typeface="Huawei Sans" panose="020C0503030203020204" pitchFamily="34" charset="0"/>
              </a:rPr>
              <a:t>config</a:t>
            </a:r>
            <a:r>
              <a:rPr lang="en-US" sz="1200" dirty="0">
                <a:solidFill>
                  <a:schemeClr val="tx1"/>
                </a:solidFill>
                <a:latin typeface="Huawei Sans" panose="020C0503030203020204" pitchFamily="34" charset="0"/>
              </a:rPr>
              <a:t>&gt; &lt;Lock&gt; …</a:t>
            </a:r>
            <a:endParaRPr lang="en-US" altLang="zh-CN" sz="1200" dirty="0">
              <a:solidFill>
                <a:schemeClr val="tx1"/>
              </a:solidFill>
              <a:latin typeface="Huawei Sans" panose="020C0503030203020204" pitchFamily="34" charset="0"/>
            </a:endParaRPr>
          </a:p>
        </p:txBody>
      </p:sp>
      <p:sp>
        <p:nvSpPr>
          <p:cNvPr id="11" name="Rounded Rectangle 10"/>
          <p:cNvSpPr/>
          <p:nvPr/>
        </p:nvSpPr>
        <p:spPr bwMode="gray">
          <a:xfrm>
            <a:off x="7596415" y="3820720"/>
            <a:ext cx="1908212"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&lt;RPC&gt; &lt;RPC-reply&gt; &lt;Hello&gt;</a:t>
            </a:r>
            <a:endParaRPr lang="en-US" altLang="zh-CN" sz="1200" dirty="0">
              <a:solidFill>
                <a:schemeClr val="tx1"/>
              </a:solidFill>
              <a:latin typeface="Huawei Sans" panose="020C0503030203020204" pitchFamily="34" charset="0"/>
            </a:endParaRPr>
          </a:p>
        </p:txBody>
      </p:sp>
      <p:sp>
        <p:nvSpPr>
          <p:cNvPr id="13" name="Rounded Rectangle 12"/>
          <p:cNvSpPr/>
          <p:nvPr/>
        </p:nvSpPr>
        <p:spPr bwMode="gray">
          <a:xfrm>
            <a:off x="10087761" y="3820720"/>
            <a:ext cx="1528181"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Notification</a:t>
            </a:r>
            <a:endParaRPr lang="en-US" altLang="zh-CN" sz="1200" dirty="0">
              <a:solidFill>
                <a:schemeClr val="tx1"/>
              </a:solidFill>
              <a:latin typeface="Huawei Sans" panose="020C0503030203020204" pitchFamily="34" charset="0"/>
            </a:endParaRPr>
          </a:p>
        </p:txBody>
      </p:sp>
      <p:sp>
        <p:nvSpPr>
          <p:cNvPr id="14" name="Rounded Rectangle 13"/>
          <p:cNvSpPr/>
          <p:nvPr/>
        </p:nvSpPr>
        <p:spPr bwMode="gray">
          <a:xfrm>
            <a:off x="7593364" y="4781654"/>
            <a:ext cx="867147"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SSH</a:t>
            </a:r>
            <a:endParaRPr lang="en-US" altLang="zh-CN" sz="1200" dirty="0">
              <a:solidFill>
                <a:schemeClr val="tx1"/>
              </a:solidFill>
              <a:latin typeface="Huawei Sans" panose="020C0503030203020204" pitchFamily="34" charset="0"/>
            </a:endParaRPr>
          </a:p>
        </p:txBody>
      </p:sp>
      <p:sp>
        <p:nvSpPr>
          <p:cNvPr id="15" name="Rounded Rectangle 14"/>
          <p:cNvSpPr/>
          <p:nvPr/>
        </p:nvSpPr>
        <p:spPr bwMode="gray">
          <a:xfrm>
            <a:off x="8669874" y="4781654"/>
            <a:ext cx="867147"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TLS</a:t>
            </a:r>
            <a:endParaRPr lang="en-US" altLang="zh-CN" sz="1200" dirty="0">
              <a:solidFill>
                <a:schemeClr val="tx1"/>
              </a:solidFill>
              <a:latin typeface="Huawei Sans" panose="020C0503030203020204" pitchFamily="34" charset="0"/>
            </a:endParaRPr>
          </a:p>
        </p:txBody>
      </p:sp>
      <p:sp>
        <p:nvSpPr>
          <p:cNvPr id="16" name="Rounded Rectangle 15"/>
          <p:cNvSpPr/>
          <p:nvPr/>
        </p:nvSpPr>
        <p:spPr bwMode="gray">
          <a:xfrm>
            <a:off x="9746384" y="4781654"/>
            <a:ext cx="867147"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SOAP</a:t>
            </a:r>
            <a:endParaRPr lang="en-US" altLang="zh-CN" sz="1200" dirty="0">
              <a:solidFill>
                <a:schemeClr val="tx1"/>
              </a:solidFill>
              <a:latin typeface="Huawei Sans" panose="020C0503030203020204" pitchFamily="34" charset="0"/>
            </a:endParaRPr>
          </a:p>
        </p:txBody>
      </p:sp>
      <p:sp>
        <p:nvSpPr>
          <p:cNvPr id="17" name="Rounded Rectangle 16"/>
          <p:cNvSpPr/>
          <p:nvPr/>
        </p:nvSpPr>
        <p:spPr bwMode="gray">
          <a:xfrm>
            <a:off x="10822893" y="4781654"/>
            <a:ext cx="867147" cy="432000"/>
          </a:xfrm>
          <a:prstGeom prst="round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BEEP</a:t>
            </a:r>
            <a:endParaRPr lang="en-US" altLang="zh-CN" sz="1200" dirty="0">
              <a:solidFill>
                <a:schemeClr val="tx1"/>
              </a:solidFill>
              <a:latin typeface="Huawei Sans" panose="020C0503030203020204" pitchFamily="34" charset="0"/>
            </a:endParaRPr>
          </a:p>
        </p:txBody>
      </p:sp>
      <p:cxnSp>
        <p:nvCxnSpPr>
          <p:cNvPr id="19" name="Straight Arrow Connector 18"/>
          <p:cNvCxnSpPr>
            <a:stCxn id="8" idx="2"/>
            <a:endCxn id="10" idx="0"/>
          </p:cNvCxnSpPr>
          <p:nvPr/>
        </p:nvCxnSpPr>
        <p:spPr bwMode="gray">
          <a:xfrm>
            <a:off x="8550521" y="2330854"/>
            <a:ext cx="0" cy="528933"/>
          </a:xfrm>
          <a:prstGeom prst="straightConnector1">
            <a:avLst/>
          </a:prstGeom>
          <a:ln w="19050">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9" idx="2"/>
            <a:endCxn id="13" idx="0"/>
          </p:cNvCxnSpPr>
          <p:nvPr/>
        </p:nvCxnSpPr>
        <p:spPr bwMode="gray">
          <a:xfrm flipH="1">
            <a:off x="10851852" y="2330854"/>
            <a:ext cx="1" cy="1489866"/>
          </a:xfrm>
          <a:prstGeom prst="straightConnector1">
            <a:avLst/>
          </a:prstGeom>
          <a:ln w="19050">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2"/>
            <a:endCxn id="11" idx="0"/>
          </p:cNvCxnSpPr>
          <p:nvPr/>
        </p:nvCxnSpPr>
        <p:spPr bwMode="gray">
          <a:xfrm>
            <a:off x="8550521" y="3291787"/>
            <a:ext cx="0" cy="528933"/>
          </a:xfrm>
          <a:prstGeom prst="straightConnector1">
            <a:avLst/>
          </a:prstGeom>
          <a:ln w="19050">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30" name="Group 18"/>
          <p:cNvGrpSpPr/>
          <p:nvPr/>
        </p:nvGrpSpPr>
        <p:grpSpPr bwMode="gray">
          <a:xfrm>
            <a:off x="6802699" y="95321"/>
            <a:ext cx="5036433" cy="252000"/>
            <a:chOff x="6708068" y="76071"/>
            <a:chExt cx="5036433" cy="252000"/>
          </a:xfrm>
        </p:grpSpPr>
        <p:sp>
          <p:nvSpPr>
            <p:cNvPr id="31"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32" name="燕尾形 25"/>
            <p:cNvSpPr/>
            <p:nvPr/>
          </p:nvSpPr>
          <p:spPr bwMode="gray">
            <a:xfrm>
              <a:off x="7865991" y="76071"/>
              <a:ext cx="1320369"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NETCONF</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33" name="燕尾形 26"/>
            <p:cNvSpPr/>
            <p:nvPr/>
          </p:nvSpPr>
          <p:spPr bwMode="gray">
            <a:xfrm>
              <a:off x="9106283" y="76071"/>
              <a:ext cx="1354271"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34"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54880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Disadvantages of Traditional Network Monitoring</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Traditional network monitoring uses the SNMP protocol to monitor network performance. SNMP obtains network status information in request-response mode. However, when the SNMP NMS requests a large amount of network status information, a large number of SNMP request packets need to be sent, increasing the query time.</a:t>
            </a:r>
            <a:endParaRPr lang="en-US" altLang="zh-CN" sz="1400" dirty="0">
              <a:latin typeface="Huawei Sans" panose="020C0503030203020204" pitchFamily="34" charset="0"/>
            </a:endParaRPr>
          </a:p>
          <a:p>
            <a:pPr algn="l"/>
            <a:r>
              <a:rPr lang="en-US" sz="1400" dirty="0">
                <a:latin typeface="Huawei Sans" panose="020C0503030203020204" pitchFamily="34" charset="0"/>
              </a:rPr>
              <a:t>SNMP request and reply packets are processed by the CPU of the device's MPU. Processing a large number of SNMP packets will cause a sharp increase in the CPU usage. On the live network, the smallest SNMP query interval is 5 minutes.</a:t>
            </a:r>
            <a:endParaRPr lang="en-US" altLang="zh-CN" sz="1400" dirty="0">
              <a:latin typeface="Huawei Sans" panose="020C0503030203020204" pitchFamily="34" charset="0"/>
            </a:endParaRPr>
          </a:p>
          <a:p>
            <a:pPr algn="l"/>
            <a:r>
              <a:rPr lang="en-US" sz="1400" dirty="0">
                <a:latin typeface="Huawei Sans" panose="020C0503030203020204" pitchFamily="34" charset="0"/>
              </a:rPr>
              <a:t>In the cloud computing era, SNMP cannot meet network performance monitoring requirements.</a:t>
            </a:r>
          </a:p>
        </p:txBody>
      </p:sp>
      <p:grpSp>
        <p:nvGrpSpPr>
          <p:cNvPr id="7" name="Group 6">
            <a:extLst>
              <a:ext uri="{FF2B5EF4-FFF2-40B4-BE49-F238E27FC236}">
                <a16:creationId xmlns:a16="http://schemas.microsoft.com/office/drawing/2014/main" id="{510DB258-44BD-4AD5-9DE6-36AAFBAB2595}"/>
              </a:ext>
            </a:extLst>
          </p:cNvPr>
          <p:cNvGrpSpPr/>
          <p:nvPr/>
        </p:nvGrpSpPr>
        <p:grpSpPr bwMode="gray">
          <a:xfrm>
            <a:off x="1064489" y="3320988"/>
            <a:ext cx="10017569" cy="2844316"/>
            <a:chOff x="607440" y="3429000"/>
            <a:chExt cx="10017569" cy="2844316"/>
          </a:xfrm>
        </p:grpSpPr>
        <p:cxnSp>
          <p:nvCxnSpPr>
            <p:cNvPr id="31" name="直接连接符 19"/>
            <p:cNvCxnSpPr>
              <a:stCxn id="28" idx="1"/>
              <a:endCxn id="4" idx="3"/>
            </p:cNvCxnSpPr>
            <p:nvPr/>
          </p:nvCxnSpPr>
          <p:spPr bwMode="gray">
            <a:xfrm flipH="1">
              <a:off x="7122689" y="4958997"/>
              <a:ext cx="2825799" cy="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bwMode="gray">
            <a:xfrm>
              <a:off x="5898553" y="4712173"/>
              <a:ext cx="1224136" cy="493653"/>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CPU of the MPU</a:t>
              </a:r>
            </a:p>
            <a:p>
              <a:pPr algn="ctr" fontAlgn="ctr"/>
              <a:r>
                <a:rPr lang="en-US" sz="1050" dirty="0">
                  <a:solidFill>
                    <a:schemeClr val="tx1"/>
                  </a:solidFill>
                  <a:latin typeface="Huawei Sans" panose="020C0503030203020204" pitchFamily="34" charset="0"/>
                </a:rPr>
                <a:t>SNMP process</a:t>
              </a:r>
            </a:p>
          </p:txBody>
        </p:sp>
        <p:sp>
          <p:nvSpPr>
            <p:cNvPr id="5" name="Rectangle 4"/>
            <p:cNvSpPr/>
            <p:nvPr/>
          </p:nvSpPr>
          <p:spPr bwMode="gray">
            <a:xfrm>
              <a:off x="4772021" y="4712173"/>
              <a:ext cx="864096" cy="493653"/>
            </a:xfrm>
            <a:prstGeom prst="rect">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MIB model</a:t>
              </a:r>
            </a:p>
          </p:txBody>
        </p:sp>
        <p:sp>
          <p:nvSpPr>
            <p:cNvPr id="8" name="Rectangle 7"/>
            <p:cNvSpPr/>
            <p:nvPr/>
          </p:nvSpPr>
          <p:spPr bwMode="gray">
            <a:xfrm>
              <a:off x="1931988" y="3609020"/>
              <a:ext cx="1370966" cy="1092056"/>
            </a:xfrm>
            <a:prstGeom prst="rect">
              <a:avLst/>
            </a:prstGeom>
            <a:no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1's NP/ASIC</a:t>
              </a:r>
            </a:p>
          </p:txBody>
        </p:sp>
        <p:sp>
          <p:nvSpPr>
            <p:cNvPr id="6" name="Rectangle 5"/>
            <p:cNvSpPr/>
            <p:nvPr/>
          </p:nvSpPr>
          <p:spPr bwMode="gray">
            <a:xfrm>
              <a:off x="3205245" y="3813010"/>
              <a:ext cx="1313967" cy="736062"/>
            </a:xfrm>
            <a:prstGeom prst="rect">
              <a:avLst/>
            </a:prstGeom>
            <a:solidFill>
              <a:schemeClr val="bg1"/>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1's CPU</a:t>
              </a:r>
            </a:p>
          </p:txBody>
        </p:sp>
        <p:sp>
          <p:nvSpPr>
            <p:cNvPr id="9" name="iconfont-11244-5317166"/>
            <p:cNvSpPr>
              <a:spLocks noChangeAspect="1"/>
            </p:cNvSpPr>
            <p:nvPr/>
          </p:nvSpPr>
          <p:spPr bwMode="gray">
            <a:xfrm>
              <a:off x="2023004" y="3902681"/>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1" name="iconfont-11244-5317166"/>
            <p:cNvSpPr>
              <a:spLocks noChangeAspect="1"/>
            </p:cNvSpPr>
            <p:nvPr/>
          </p:nvSpPr>
          <p:spPr bwMode="gray">
            <a:xfrm>
              <a:off x="2023004" y="4305657"/>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2" name="iconfont-11244-5317166"/>
            <p:cNvSpPr>
              <a:spLocks noChangeAspect="1"/>
            </p:cNvSpPr>
            <p:nvPr/>
          </p:nvSpPr>
          <p:spPr bwMode="gray">
            <a:xfrm>
              <a:off x="3296261" y="4155048"/>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3" name="TextBox 12"/>
            <p:cNvSpPr txBox="1"/>
            <p:nvPr/>
          </p:nvSpPr>
          <p:spPr bwMode="gray">
            <a:xfrm>
              <a:off x="2382682" y="3980980"/>
              <a:ext cx="915045" cy="415498"/>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14" name="TextBox 13"/>
            <p:cNvSpPr txBox="1"/>
            <p:nvPr/>
          </p:nvSpPr>
          <p:spPr bwMode="gray">
            <a:xfrm>
              <a:off x="3694685" y="4096561"/>
              <a:ext cx="899951"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15" name="Rectangle 14"/>
            <p:cNvSpPr/>
            <p:nvPr/>
          </p:nvSpPr>
          <p:spPr bwMode="gray">
            <a:xfrm>
              <a:off x="1931988" y="5072888"/>
              <a:ext cx="1370966" cy="1092056"/>
            </a:xfrm>
            <a:prstGeom prst="rect">
              <a:avLst/>
            </a:prstGeom>
            <a:no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2's NP/ASIC</a:t>
              </a:r>
            </a:p>
          </p:txBody>
        </p:sp>
        <p:sp>
          <p:nvSpPr>
            <p:cNvPr id="16" name="Rectangle 15"/>
            <p:cNvSpPr/>
            <p:nvPr/>
          </p:nvSpPr>
          <p:spPr bwMode="gray">
            <a:xfrm>
              <a:off x="3205245" y="5276878"/>
              <a:ext cx="1313967" cy="736062"/>
            </a:xfrm>
            <a:prstGeom prst="rect">
              <a:avLst/>
            </a:prstGeom>
            <a:solidFill>
              <a:schemeClr val="bg1"/>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2's CPU</a:t>
              </a:r>
            </a:p>
          </p:txBody>
        </p:sp>
        <p:sp>
          <p:nvSpPr>
            <p:cNvPr id="17" name="iconfont-11244-5317166"/>
            <p:cNvSpPr>
              <a:spLocks noChangeAspect="1"/>
            </p:cNvSpPr>
            <p:nvPr/>
          </p:nvSpPr>
          <p:spPr bwMode="gray">
            <a:xfrm>
              <a:off x="2023004" y="5366549"/>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8" name="iconfont-11244-5317166"/>
            <p:cNvSpPr>
              <a:spLocks noChangeAspect="1"/>
            </p:cNvSpPr>
            <p:nvPr/>
          </p:nvSpPr>
          <p:spPr bwMode="gray">
            <a:xfrm>
              <a:off x="2023004" y="5769525"/>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9" name="iconfont-11244-5317166"/>
            <p:cNvSpPr>
              <a:spLocks noChangeAspect="1"/>
            </p:cNvSpPr>
            <p:nvPr/>
          </p:nvSpPr>
          <p:spPr bwMode="gray">
            <a:xfrm>
              <a:off x="3296261" y="5618916"/>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20" name="TextBox 19"/>
            <p:cNvSpPr txBox="1"/>
            <p:nvPr/>
          </p:nvSpPr>
          <p:spPr bwMode="gray">
            <a:xfrm>
              <a:off x="2401506" y="5464098"/>
              <a:ext cx="877396"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21" name="TextBox 20"/>
            <p:cNvSpPr txBox="1"/>
            <p:nvPr/>
          </p:nvSpPr>
          <p:spPr bwMode="gray">
            <a:xfrm>
              <a:off x="3676250" y="5560429"/>
              <a:ext cx="936821"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22" name="Freeform 21"/>
            <p:cNvSpPr/>
            <p:nvPr/>
          </p:nvSpPr>
          <p:spPr bwMode="gray">
            <a:xfrm>
              <a:off x="2727941" y="4480413"/>
              <a:ext cx="2019300" cy="381000"/>
            </a:xfrm>
            <a:custGeom>
              <a:avLst/>
              <a:gdLst>
                <a:gd name="connsiteX0" fmla="*/ 0 w 2019300"/>
                <a:gd name="connsiteY0" fmla="*/ 0 h 381000"/>
                <a:gd name="connsiteX1" fmla="*/ 838200 w 2019300"/>
                <a:gd name="connsiteY1" fmla="*/ 314325 h 381000"/>
                <a:gd name="connsiteX2" fmla="*/ 2019300 w 2019300"/>
                <a:gd name="connsiteY2" fmla="*/ 381000 h 381000"/>
              </a:gdLst>
              <a:ahLst/>
              <a:cxnLst>
                <a:cxn ang="0">
                  <a:pos x="connsiteX0" y="connsiteY0"/>
                </a:cxn>
                <a:cxn ang="0">
                  <a:pos x="connsiteX1" y="connsiteY1"/>
                </a:cxn>
                <a:cxn ang="0">
                  <a:pos x="connsiteX2" y="connsiteY2"/>
                </a:cxn>
              </a:cxnLst>
              <a:rect l="l" t="t" r="r" b="b"/>
              <a:pathLst>
                <a:path w="2019300" h="381000">
                  <a:moveTo>
                    <a:pt x="0" y="0"/>
                  </a:moveTo>
                  <a:cubicBezTo>
                    <a:pt x="250825" y="125412"/>
                    <a:pt x="501650" y="250825"/>
                    <a:pt x="838200" y="314325"/>
                  </a:cubicBezTo>
                  <a:cubicBezTo>
                    <a:pt x="1174750" y="377825"/>
                    <a:pt x="1597025" y="379412"/>
                    <a:pt x="2019300" y="381000"/>
                  </a:cubicBezTo>
                </a:path>
              </a:pathLst>
            </a:custGeom>
            <a:noFill/>
            <a:ln w="19050">
              <a:solidFill>
                <a:srgbClr val="56C4D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3" name="Freeform 22"/>
            <p:cNvSpPr/>
            <p:nvPr/>
          </p:nvSpPr>
          <p:spPr bwMode="gray">
            <a:xfrm flipV="1">
              <a:off x="2729152" y="5052010"/>
              <a:ext cx="2019300" cy="381000"/>
            </a:xfrm>
            <a:custGeom>
              <a:avLst/>
              <a:gdLst>
                <a:gd name="connsiteX0" fmla="*/ 0 w 2019300"/>
                <a:gd name="connsiteY0" fmla="*/ 0 h 381000"/>
                <a:gd name="connsiteX1" fmla="*/ 838200 w 2019300"/>
                <a:gd name="connsiteY1" fmla="*/ 314325 h 381000"/>
                <a:gd name="connsiteX2" fmla="*/ 2019300 w 2019300"/>
                <a:gd name="connsiteY2" fmla="*/ 381000 h 381000"/>
              </a:gdLst>
              <a:ahLst/>
              <a:cxnLst>
                <a:cxn ang="0">
                  <a:pos x="connsiteX0" y="connsiteY0"/>
                </a:cxn>
                <a:cxn ang="0">
                  <a:pos x="connsiteX1" y="connsiteY1"/>
                </a:cxn>
                <a:cxn ang="0">
                  <a:pos x="connsiteX2" y="connsiteY2"/>
                </a:cxn>
              </a:cxnLst>
              <a:rect l="l" t="t" r="r" b="b"/>
              <a:pathLst>
                <a:path w="2019300" h="381000">
                  <a:moveTo>
                    <a:pt x="0" y="0"/>
                  </a:moveTo>
                  <a:cubicBezTo>
                    <a:pt x="250825" y="125412"/>
                    <a:pt x="501650" y="250825"/>
                    <a:pt x="838200" y="314325"/>
                  </a:cubicBezTo>
                  <a:cubicBezTo>
                    <a:pt x="1174750" y="377825"/>
                    <a:pt x="1597025" y="379412"/>
                    <a:pt x="2019300" y="381000"/>
                  </a:cubicBezTo>
                </a:path>
              </a:pathLst>
            </a:custGeom>
            <a:noFill/>
            <a:ln w="19050">
              <a:solidFill>
                <a:srgbClr val="56C4D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4" name="Freeform 23"/>
            <p:cNvSpPr/>
            <p:nvPr/>
          </p:nvSpPr>
          <p:spPr bwMode="gray">
            <a:xfrm>
              <a:off x="3374726" y="4471258"/>
              <a:ext cx="1372515" cy="286231"/>
            </a:xfrm>
            <a:custGeom>
              <a:avLst/>
              <a:gdLst>
                <a:gd name="connsiteX0" fmla="*/ 0 w 2019300"/>
                <a:gd name="connsiteY0" fmla="*/ 0 h 381000"/>
                <a:gd name="connsiteX1" fmla="*/ 838200 w 2019300"/>
                <a:gd name="connsiteY1" fmla="*/ 314325 h 381000"/>
                <a:gd name="connsiteX2" fmla="*/ 2019300 w 2019300"/>
                <a:gd name="connsiteY2" fmla="*/ 381000 h 381000"/>
              </a:gdLst>
              <a:ahLst/>
              <a:cxnLst>
                <a:cxn ang="0">
                  <a:pos x="connsiteX0" y="connsiteY0"/>
                </a:cxn>
                <a:cxn ang="0">
                  <a:pos x="connsiteX1" y="connsiteY1"/>
                </a:cxn>
                <a:cxn ang="0">
                  <a:pos x="connsiteX2" y="connsiteY2"/>
                </a:cxn>
              </a:cxnLst>
              <a:rect l="l" t="t" r="r" b="b"/>
              <a:pathLst>
                <a:path w="2019300" h="381000">
                  <a:moveTo>
                    <a:pt x="0" y="0"/>
                  </a:moveTo>
                  <a:cubicBezTo>
                    <a:pt x="250825" y="125412"/>
                    <a:pt x="501650" y="250825"/>
                    <a:pt x="838200" y="314325"/>
                  </a:cubicBezTo>
                  <a:cubicBezTo>
                    <a:pt x="1174750" y="377825"/>
                    <a:pt x="1597025" y="379412"/>
                    <a:pt x="2019300" y="381000"/>
                  </a:cubicBezTo>
                </a:path>
              </a:pathLst>
            </a:custGeom>
            <a:noFill/>
            <a:ln w="19050">
              <a:solidFill>
                <a:srgbClr val="56C4D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5" name="Freeform 24"/>
            <p:cNvSpPr/>
            <p:nvPr/>
          </p:nvSpPr>
          <p:spPr bwMode="gray">
            <a:xfrm flipV="1">
              <a:off x="3374725" y="5151356"/>
              <a:ext cx="1372515" cy="286231"/>
            </a:xfrm>
            <a:custGeom>
              <a:avLst/>
              <a:gdLst>
                <a:gd name="connsiteX0" fmla="*/ 0 w 2019300"/>
                <a:gd name="connsiteY0" fmla="*/ 0 h 381000"/>
                <a:gd name="connsiteX1" fmla="*/ 838200 w 2019300"/>
                <a:gd name="connsiteY1" fmla="*/ 314325 h 381000"/>
                <a:gd name="connsiteX2" fmla="*/ 2019300 w 2019300"/>
                <a:gd name="connsiteY2" fmla="*/ 381000 h 381000"/>
              </a:gdLst>
              <a:ahLst/>
              <a:cxnLst>
                <a:cxn ang="0">
                  <a:pos x="connsiteX0" y="connsiteY0"/>
                </a:cxn>
                <a:cxn ang="0">
                  <a:pos x="connsiteX1" y="connsiteY1"/>
                </a:cxn>
                <a:cxn ang="0">
                  <a:pos x="connsiteX2" y="connsiteY2"/>
                </a:cxn>
              </a:cxnLst>
              <a:rect l="l" t="t" r="r" b="b"/>
              <a:pathLst>
                <a:path w="2019300" h="381000">
                  <a:moveTo>
                    <a:pt x="0" y="0"/>
                  </a:moveTo>
                  <a:cubicBezTo>
                    <a:pt x="250825" y="125412"/>
                    <a:pt x="501650" y="250825"/>
                    <a:pt x="838200" y="314325"/>
                  </a:cubicBezTo>
                  <a:cubicBezTo>
                    <a:pt x="1174750" y="377825"/>
                    <a:pt x="1597025" y="379412"/>
                    <a:pt x="2019300" y="381000"/>
                  </a:cubicBezTo>
                </a:path>
              </a:pathLst>
            </a:custGeom>
            <a:noFill/>
            <a:ln w="19050">
              <a:solidFill>
                <a:srgbClr val="56C4D2"/>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6" name="Left-Right Arrow 25"/>
            <p:cNvSpPr/>
            <p:nvPr/>
          </p:nvSpPr>
          <p:spPr bwMode="gray">
            <a:xfrm>
              <a:off x="5591944" y="4853261"/>
              <a:ext cx="360040" cy="211475"/>
            </a:xfrm>
            <a:prstGeom prst="leftRightArrow">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27" name="Right Arrow 26"/>
            <p:cNvSpPr/>
            <p:nvPr/>
          </p:nvSpPr>
          <p:spPr bwMode="gray">
            <a:xfrm>
              <a:off x="7144976" y="4657655"/>
              <a:ext cx="831401"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SNMP packet</a:t>
              </a:r>
            </a:p>
          </p:txBody>
        </p:sp>
        <p:pic>
          <p:nvPicPr>
            <p:cNvPr id="28" name="图片 16" descr="通用网管-蓝.png"/>
            <p:cNvPicPr>
              <a:picLocks noChangeAspect="1"/>
            </p:cNvPicPr>
            <p:nvPr/>
          </p:nvPicPr>
          <p:blipFill>
            <a:blip r:embed="rId4" cstate="print"/>
            <a:stretch>
              <a:fillRect/>
            </a:stretch>
          </p:blipFill>
          <p:spPr bwMode="gray">
            <a:xfrm>
              <a:off x="9948488" y="4738088"/>
              <a:ext cx="540000" cy="441818"/>
            </a:xfrm>
            <a:prstGeom prst="rect">
              <a:avLst/>
            </a:prstGeom>
          </p:spPr>
        </p:pic>
        <p:sp>
          <p:nvSpPr>
            <p:cNvPr id="29" name="Rectangle 28"/>
            <p:cNvSpPr/>
            <p:nvPr/>
          </p:nvSpPr>
          <p:spPr bwMode="gray">
            <a:xfrm>
              <a:off x="1703512" y="3429000"/>
              <a:ext cx="5542929" cy="2844316"/>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fontAlgn="ctr"/>
              <a:r>
                <a:rPr lang="en-US" sz="1050" dirty="0">
                  <a:solidFill>
                    <a:schemeClr val="tx1"/>
                  </a:solidFill>
                  <a:latin typeface="Huawei Sans" panose="020C0503030203020204" pitchFamily="34" charset="0"/>
                </a:rPr>
                <a:t>Device</a:t>
              </a:r>
            </a:p>
          </p:txBody>
        </p:sp>
        <p:sp>
          <p:nvSpPr>
            <p:cNvPr id="30" name="Freeform 159"/>
            <p:cNvSpPr/>
            <p:nvPr/>
          </p:nvSpPr>
          <p:spPr bwMode="gray">
            <a:xfrm flipH="1">
              <a:off x="8043117" y="4689810"/>
              <a:ext cx="987157" cy="5160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latin typeface="Huawei Sans" panose="020C0503030203020204" pitchFamily="34" charset="0"/>
              </a:endParaRPr>
            </a:p>
          </p:txBody>
        </p:sp>
        <p:sp>
          <p:nvSpPr>
            <p:cNvPr id="35" name="TextBox 34"/>
            <p:cNvSpPr txBox="1"/>
            <p:nvPr/>
          </p:nvSpPr>
          <p:spPr bwMode="gray">
            <a:xfrm>
              <a:off x="9757464" y="5155971"/>
              <a:ext cx="867545" cy="246221"/>
            </a:xfrm>
            <a:prstGeom prst="rect">
              <a:avLst/>
            </a:prstGeom>
            <a:noFill/>
          </p:spPr>
          <p:txBody>
            <a:bodyPr wrap="none" rtlCol="0">
              <a:spAutoFit/>
            </a:bodyPr>
            <a:lstStyle/>
            <a:p>
              <a:pPr fontAlgn="ctr"/>
              <a:r>
                <a:rPr lang="en-US" sz="1000" dirty="0">
                  <a:latin typeface="Huawei Sans" panose="020C0503030203020204" pitchFamily="34" charset="0"/>
                </a:rPr>
                <a:t>SNMP NMS</a:t>
              </a:r>
            </a:p>
          </p:txBody>
        </p:sp>
        <p:sp>
          <p:nvSpPr>
            <p:cNvPr id="36" name="Rectangular Callout 35"/>
            <p:cNvSpPr/>
            <p:nvPr/>
          </p:nvSpPr>
          <p:spPr bwMode="gray">
            <a:xfrm>
              <a:off x="5663084" y="4038087"/>
              <a:ext cx="1459606" cy="510985"/>
            </a:xfrm>
            <a:prstGeom prst="wedgeRectCallout">
              <a:avLst>
                <a:gd name="adj1" fmla="val 21361"/>
                <a:gd name="adj2" fmla="val 8271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bg1">
                      <a:lumMod val="50000"/>
                    </a:schemeClr>
                  </a:solidFill>
                  <a:latin typeface="Huawei Sans" panose="020C0503030203020204" pitchFamily="34" charset="0"/>
                </a:rPr>
                <a:t>SNMP messages are processed by the CPU of the MPU.</a:t>
              </a:r>
            </a:p>
          </p:txBody>
        </p:sp>
        <p:sp>
          <p:nvSpPr>
            <p:cNvPr id="37" name="Right Arrow 36"/>
            <p:cNvSpPr/>
            <p:nvPr/>
          </p:nvSpPr>
          <p:spPr bwMode="gray">
            <a:xfrm flipH="1">
              <a:off x="9084332" y="4657655"/>
              <a:ext cx="831401"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tx1"/>
                  </a:solidFill>
                  <a:latin typeface="Huawei Sans" panose="020C0503030203020204" pitchFamily="34" charset="0"/>
                </a:rPr>
                <a:t>SNMP packet</a:t>
              </a:r>
            </a:p>
          </p:txBody>
        </p:sp>
        <p:sp>
          <p:nvSpPr>
            <p:cNvPr id="38" name="Can 9"/>
            <p:cNvSpPr/>
            <p:nvPr/>
          </p:nvSpPr>
          <p:spPr bwMode="gray">
            <a:xfrm rot="5400000">
              <a:off x="1501428" y="3671366"/>
              <a:ext cx="203763" cy="776942"/>
            </a:xfrm>
            <a:prstGeom prst="can">
              <a:avLst>
                <a:gd name="adj" fmla="val 40000"/>
              </a:avLst>
            </a:prstGeom>
            <a:solidFill>
              <a:schemeClr val="bg1"/>
            </a:solidFill>
            <a:ln w="12700">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9" name="Can 9"/>
            <p:cNvSpPr/>
            <p:nvPr/>
          </p:nvSpPr>
          <p:spPr bwMode="gray">
            <a:xfrm rot="5400000">
              <a:off x="1501428" y="4046956"/>
              <a:ext cx="203763" cy="776942"/>
            </a:xfrm>
            <a:prstGeom prst="can">
              <a:avLst>
                <a:gd name="adj" fmla="val 40000"/>
              </a:avLst>
            </a:prstGeom>
            <a:solidFill>
              <a:schemeClr val="bg1"/>
            </a:solidFill>
            <a:ln w="12700">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Can 9"/>
            <p:cNvSpPr/>
            <p:nvPr/>
          </p:nvSpPr>
          <p:spPr bwMode="gray">
            <a:xfrm rot="5400000">
              <a:off x="1505785" y="5153669"/>
              <a:ext cx="203763" cy="776942"/>
            </a:xfrm>
            <a:prstGeom prst="can">
              <a:avLst>
                <a:gd name="adj" fmla="val 40000"/>
              </a:avLst>
            </a:prstGeom>
            <a:solidFill>
              <a:schemeClr val="bg1"/>
            </a:solidFill>
            <a:ln w="12700">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Can 9"/>
            <p:cNvSpPr/>
            <p:nvPr/>
          </p:nvSpPr>
          <p:spPr bwMode="gray">
            <a:xfrm rot="5400000">
              <a:off x="1505785" y="5529259"/>
              <a:ext cx="203763" cy="776942"/>
            </a:xfrm>
            <a:prstGeom prst="can">
              <a:avLst>
                <a:gd name="adj" fmla="val 40000"/>
              </a:avLst>
            </a:prstGeom>
            <a:solidFill>
              <a:schemeClr val="bg1"/>
            </a:solidFill>
            <a:ln w="12700">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TextBox 41"/>
            <p:cNvSpPr txBox="1"/>
            <p:nvPr/>
          </p:nvSpPr>
          <p:spPr bwMode="gray">
            <a:xfrm>
              <a:off x="1175288" y="3925762"/>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1</a:t>
              </a:r>
              <a:endParaRPr lang="en-US" altLang="zh-CN" sz="1000" dirty="0">
                <a:latin typeface="Huawei Sans" panose="020C0503030203020204" pitchFamily="34" charset="0"/>
                <a:ea typeface="方正兰亭黑简体" panose="02000000000000000000" pitchFamily="2" charset="-122"/>
              </a:endParaRPr>
            </a:p>
          </p:txBody>
        </p:sp>
        <p:sp>
          <p:nvSpPr>
            <p:cNvPr id="43" name="TextBox 42"/>
            <p:cNvSpPr txBox="1"/>
            <p:nvPr/>
          </p:nvSpPr>
          <p:spPr bwMode="gray">
            <a:xfrm>
              <a:off x="1175288" y="4296927"/>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2</a:t>
              </a:r>
              <a:endParaRPr lang="en-US" altLang="zh-CN" sz="1000" dirty="0">
                <a:latin typeface="Huawei Sans" panose="020C0503030203020204" pitchFamily="34" charset="0"/>
                <a:ea typeface="方正兰亭黑简体" panose="02000000000000000000" pitchFamily="2" charset="-122"/>
              </a:endParaRPr>
            </a:p>
          </p:txBody>
        </p:sp>
        <p:sp>
          <p:nvSpPr>
            <p:cNvPr id="44" name="TextBox 43"/>
            <p:cNvSpPr txBox="1"/>
            <p:nvPr/>
          </p:nvSpPr>
          <p:spPr bwMode="gray">
            <a:xfrm>
              <a:off x="1175288" y="5409220"/>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3</a:t>
              </a:r>
              <a:endParaRPr lang="en-US" altLang="zh-CN" sz="1000" dirty="0">
                <a:latin typeface="Huawei Sans" panose="020C0503030203020204" pitchFamily="34" charset="0"/>
                <a:ea typeface="方正兰亭黑简体" panose="02000000000000000000" pitchFamily="2" charset="-122"/>
              </a:endParaRPr>
            </a:p>
          </p:txBody>
        </p:sp>
        <p:sp>
          <p:nvSpPr>
            <p:cNvPr id="45" name="TextBox 44"/>
            <p:cNvSpPr txBox="1"/>
            <p:nvPr/>
          </p:nvSpPr>
          <p:spPr bwMode="gray">
            <a:xfrm>
              <a:off x="1175288" y="5789666"/>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4</a:t>
              </a:r>
              <a:endParaRPr lang="en-US" altLang="zh-CN" sz="1000" dirty="0">
                <a:latin typeface="Huawei Sans" panose="020C0503030203020204" pitchFamily="34" charset="0"/>
                <a:ea typeface="方正兰亭黑简体" panose="02000000000000000000" pitchFamily="2" charset="-122"/>
              </a:endParaRPr>
            </a:p>
          </p:txBody>
        </p:sp>
        <p:sp>
          <p:nvSpPr>
            <p:cNvPr id="51" name="TextBox 50"/>
            <p:cNvSpPr txBox="1"/>
            <p:nvPr/>
          </p:nvSpPr>
          <p:spPr bwMode="gray">
            <a:xfrm>
              <a:off x="607440" y="4140123"/>
              <a:ext cx="688009" cy="253916"/>
            </a:xfrm>
            <a:prstGeom prst="rect">
              <a:avLst/>
            </a:prstGeom>
            <a:noFill/>
          </p:spPr>
          <p:txBody>
            <a:bodyPr wrap="none" rtlCol="0">
              <a:spAutoFit/>
            </a:bodyPr>
            <a:lstStyle/>
            <a:p>
              <a:pPr fontAlgn="ctr"/>
              <a:r>
                <a:rPr lang="en-US" sz="1000" dirty="0">
                  <a:latin typeface="Huawei Sans" panose="020C0503030203020204" pitchFamily="34" charset="0"/>
                </a:rPr>
                <a:t>Traffic 1</a:t>
              </a:r>
              <a:endParaRPr lang="en-US" altLang="zh-CN" sz="1000" dirty="0">
                <a:latin typeface="Huawei Sans" panose="020C0503030203020204" pitchFamily="34" charset="0"/>
                <a:ea typeface="方正兰亭黑简体" panose="02000000000000000000" pitchFamily="2" charset="-122"/>
              </a:endParaRPr>
            </a:p>
          </p:txBody>
        </p:sp>
        <p:sp>
          <p:nvSpPr>
            <p:cNvPr id="52" name="TextBox 51"/>
            <p:cNvSpPr txBox="1"/>
            <p:nvPr/>
          </p:nvSpPr>
          <p:spPr bwMode="gray">
            <a:xfrm>
              <a:off x="607440" y="5601575"/>
              <a:ext cx="688009" cy="253916"/>
            </a:xfrm>
            <a:prstGeom prst="rect">
              <a:avLst/>
            </a:prstGeom>
            <a:noFill/>
          </p:spPr>
          <p:txBody>
            <a:bodyPr wrap="none" rtlCol="0">
              <a:spAutoFit/>
            </a:bodyPr>
            <a:lstStyle/>
            <a:p>
              <a:pPr fontAlgn="ctr"/>
              <a:r>
                <a:rPr lang="en-US" sz="1000" dirty="0">
                  <a:latin typeface="Huawei Sans" panose="020C0503030203020204" pitchFamily="34" charset="0"/>
                </a:rPr>
                <a:t>Traffic 2</a:t>
              </a:r>
              <a:endParaRPr lang="en-US" altLang="zh-CN" sz="1000" dirty="0">
                <a:latin typeface="Huawei Sans" panose="020C0503030203020204" pitchFamily="34" charset="0"/>
                <a:ea typeface="方正兰亭黑简体" panose="02000000000000000000" pitchFamily="2" charset="-122"/>
              </a:endParaRPr>
            </a:p>
          </p:txBody>
        </p:sp>
        <p:sp>
          <p:nvSpPr>
            <p:cNvPr id="53" name="Freeform 52"/>
            <p:cNvSpPr/>
            <p:nvPr/>
          </p:nvSpPr>
          <p:spPr bwMode="gray">
            <a:xfrm>
              <a:off x="1033478" y="4038087"/>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54" name="Freeform 53"/>
            <p:cNvSpPr/>
            <p:nvPr/>
          </p:nvSpPr>
          <p:spPr bwMode="gray">
            <a:xfrm>
              <a:off x="1042335" y="5505678"/>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grpSp>
      <p:grpSp>
        <p:nvGrpSpPr>
          <p:cNvPr id="60" name="Group 18"/>
          <p:cNvGrpSpPr/>
          <p:nvPr/>
        </p:nvGrpSpPr>
        <p:grpSpPr bwMode="gray">
          <a:xfrm>
            <a:off x="6802699" y="95321"/>
            <a:ext cx="5036433" cy="252000"/>
            <a:chOff x="6708068" y="76071"/>
            <a:chExt cx="5036433" cy="252000"/>
          </a:xfrm>
        </p:grpSpPr>
        <p:sp>
          <p:nvSpPr>
            <p:cNvPr id="61"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62"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63" name="燕尾形 26"/>
            <p:cNvSpPr/>
            <p:nvPr/>
          </p:nvSpPr>
          <p:spPr bwMode="gray">
            <a:xfrm>
              <a:off x="9106283" y="76071"/>
              <a:ext cx="1354271"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Telemetry</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64"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custDataLst>
      <p:tags r:id="rId1"/>
    </p:custDataLst>
    <p:extLst>
      <p:ext uri="{BB962C8B-B14F-4D97-AF65-F5344CB8AC3E}">
        <p14:creationId xmlns:p14="http://schemas.microsoft.com/office/powerpoint/2010/main" val="34941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Telemetry Overview</a:t>
            </a:r>
            <a:endParaRPr lang="en-US" altLang="zh-CN" dirty="0">
              <a:latin typeface="Huawei Sans" panose="020C0503030203020204" pitchFamily="34" charset="0"/>
              <a:sym typeface="Huawei Sans" panose="020C0503030203020204" pitchFamily="34" charset="0"/>
            </a:endParaRPr>
          </a:p>
        </p:txBody>
      </p:sp>
      <p:sp>
        <p:nvSpPr>
          <p:cNvPr id="3" name="文本占位符 2"/>
          <p:cNvSpPr>
            <a:spLocks noGrp="1"/>
          </p:cNvSpPr>
          <p:nvPr>
            <p:ph type="body" sz="quarter" idx="10"/>
          </p:nvPr>
        </p:nvSpPr>
        <p:spPr bwMode="gray">
          <a:xfrm>
            <a:off x="455612" y="1052514"/>
            <a:ext cx="10969575" cy="4875042"/>
          </a:xfrm>
        </p:spPr>
        <p:txBody>
          <a:bodyPr/>
          <a:lstStyle/>
          <a:p>
            <a:pPr algn="l"/>
            <a:r>
              <a:rPr lang="en-US" sz="1600" dirty="0">
                <a:latin typeface="Huawei Sans" panose="020C0503030203020204" pitchFamily="34" charset="0"/>
              </a:rPr>
              <a:t>In the cloud computing era, network status needs to be monitored based on services instead of pipes. In addition, service diversity requires network monitoring to be more flexible.</a:t>
            </a:r>
            <a:endParaRPr lang="en-US" altLang="zh-CN" sz="1600" dirty="0">
              <a:latin typeface="Huawei Sans" panose="020C0503030203020204" pitchFamily="34" charset="0"/>
              <a:sym typeface="Huawei Sans" panose="020C0503030203020204" pitchFamily="34" charset="0"/>
            </a:endParaRPr>
          </a:p>
          <a:p>
            <a:pPr algn="l"/>
            <a:r>
              <a:rPr lang="en-US" sz="1600" dirty="0">
                <a:latin typeface="Huawei Sans" panose="020C0503030203020204" pitchFamily="34" charset="0"/>
              </a:rPr>
              <a:t>Traditional networks use SNMP to monitor network status. However, </a:t>
            </a:r>
            <a:r>
              <a:rPr lang="en-US" sz="1600" dirty="0">
                <a:solidFill>
                  <a:srgbClr val="C7000B"/>
                </a:solidFill>
                <a:latin typeface="Huawei Sans" panose="020C0503030203020204" pitchFamily="34" charset="0"/>
              </a:rPr>
              <a:t>the interval for reporting network status is too long </a:t>
            </a:r>
            <a:r>
              <a:rPr lang="en-US" sz="1600" dirty="0">
                <a:latin typeface="Huawei Sans" panose="020C0503030203020204" pitchFamily="34" charset="0"/>
              </a:rPr>
              <a:t>and therefore the actual network status cannot be collected. Telemetry perfectly addresses the defects of SNMP.</a:t>
            </a:r>
            <a:endParaRPr lang="en-US" altLang="zh-CN" sz="1600" dirty="0">
              <a:latin typeface="Huawei Sans" panose="020C0503030203020204" pitchFamily="34" charset="0"/>
              <a:sym typeface="Huawei Sans" panose="020C0503030203020204" pitchFamily="34" charset="0"/>
            </a:endParaRPr>
          </a:p>
          <a:p>
            <a:pPr algn="l"/>
            <a:r>
              <a:rPr lang="en-US" sz="1600" dirty="0">
                <a:latin typeface="Huawei Sans" panose="020C0503030203020204" pitchFamily="34" charset="0"/>
              </a:rPr>
              <a:t>Telemetry, also known as network telemetry, is a technology for network monitoring, including packet check and analysis, intrusion and attack detection, intelligent data collection, and application performance management. It has the following advantages:</a:t>
            </a:r>
          </a:p>
          <a:p>
            <a:pPr marL="608400" lvl="1" indent="-284400"/>
            <a:r>
              <a:rPr lang="en-US" sz="1400" dirty="0">
                <a:latin typeface="Huawei Sans" panose="020C0503030203020204" pitchFamily="34" charset="0"/>
              </a:rPr>
              <a:t>Supports multiple implementation modes, meeting diversified user requirements.</a:t>
            </a:r>
            <a:endParaRPr lang="en-US" altLang="zh-CN" sz="1400" dirty="0">
              <a:latin typeface="Huawei Sans" panose="020C0503030203020204" pitchFamily="34" charset="0"/>
              <a:sym typeface="Huawei Sans" panose="020C0503030203020204" pitchFamily="34" charset="0"/>
            </a:endParaRPr>
          </a:p>
          <a:p>
            <a:pPr marL="608400" lvl="1" indent="-284400"/>
            <a:r>
              <a:rPr lang="en-US" sz="1400" dirty="0">
                <a:latin typeface="Huawei Sans" panose="020C0503030203020204" pitchFamily="34" charset="0"/>
              </a:rPr>
              <a:t>Collects a wide variety of data with high precision to fully reflect network status.</a:t>
            </a:r>
            <a:endParaRPr lang="en-US" altLang="zh-CN" sz="1400" dirty="0">
              <a:latin typeface="Huawei Sans" panose="020C0503030203020204" pitchFamily="34" charset="0"/>
              <a:sym typeface="Huawei Sans" panose="020C0503030203020204" pitchFamily="34" charset="0"/>
            </a:endParaRPr>
          </a:p>
          <a:p>
            <a:pPr marL="608400" lvl="1" indent="-284400"/>
            <a:r>
              <a:rPr lang="en-US" sz="1400" dirty="0">
                <a:solidFill>
                  <a:srgbClr val="C7000B"/>
                </a:solidFill>
                <a:latin typeface="Huawei Sans" panose="020C0503030203020204" pitchFamily="34" charset="0"/>
              </a:rPr>
              <a:t>Continuously reports data with only one-time data subscription.</a:t>
            </a:r>
            <a:endParaRPr lang="en-US" altLang="zh-CN" sz="1400" dirty="0">
              <a:solidFill>
                <a:srgbClr val="C7000B"/>
              </a:solidFill>
              <a:latin typeface="Huawei Sans" panose="020C0503030203020204" pitchFamily="34" charset="0"/>
              <a:sym typeface="Huawei Sans" panose="020C0503030203020204" pitchFamily="34" charset="0"/>
            </a:endParaRPr>
          </a:p>
          <a:p>
            <a:pPr marL="608400" lvl="1" indent="-284400"/>
            <a:r>
              <a:rPr lang="en-US" sz="1400" dirty="0">
                <a:latin typeface="Huawei Sans" panose="020C0503030203020204" pitchFamily="34" charset="0"/>
              </a:rPr>
              <a:t>Locates faults rapidly and accurately.</a:t>
            </a:r>
            <a:endParaRPr lang="en-US" altLang="zh-CN" sz="1400" dirty="0">
              <a:latin typeface="Huawei Sans" panose="020C0503030203020204" pitchFamily="34" charset="0"/>
              <a:sym typeface="Huawei Sans" panose="020C0503030203020204" pitchFamily="34" charset="0"/>
            </a:endParaRPr>
          </a:p>
          <a:p>
            <a:pPr marL="608400" lvl="1" indent="-284400"/>
            <a:r>
              <a:rPr lang="en-US" sz="1400" dirty="0">
                <a:latin typeface="Huawei Sans" panose="020C0503030203020204" pitchFamily="34" charset="0"/>
              </a:rPr>
              <a:t>Leverages big data for data analysis and presentation.</a:t>
            </a:r>
          </a:p>
        </p:txBody>
      </p:sp>
      <p:sp>
        <p:nvSpPr>
          <p:cNvPr id="33" name="圆角矩形 75"/>
          <p:cNvSpPr/>
          <p:nvPr/>
        </p:nvSpPr>
        <p:spPr bwMode="gray">
          <a:xfrm>
            <a:off x="7983477" y="4166194"/>
            <a:ext cx="3346378" cy="654757"/>
          </a:xfrm>
          <a:prstGeom prst="roundRect">
            <a:avLst>
              <a:gd name="adj" fmla="val 10604"/>
            </a:avLst>
          </a:prstGeom>
          <a:solidFill>
            <a:srgbClr val="BEE9EE"/>
          </a:solidFill>
          <a:ln w="12700" cap="flat" cmpd="sng" algn="ctr">
            <a:solidFill>
              <a:srgbClr val="94DAE2"/>
            </a:solidFill>
            <a:prstDash val="solid"/>
            <a:miter lim="800000"/>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fontAlgn="ctr"/>
            <a:endParaRPr lang="en-US" altLang="zh-CN" sz="1400" kern="0" dirty="0">
              <a:solidFill>
                <a:srgbClr val="1D1D1A"/>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5" name="圆角矩形 7"/>
          <p:cNvSpPr/>
          <p:nvPr/>
        </p:nvSpPr>
        <p:spPr bwMode="gray">
          <a:xfrm>
            <a:off x="10141723" y="4280944"/>
            <a:ext cx="1008000" cy="438005"/>
          </a:xfrm>
          <a:prstGeom prst="roundRect">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fontAlgn="ctr"/>
            <a:r>
              <a:rPr lang="en-US" sz="1200" dirty="0">
                <a:solidFill>
                  <a:schemeClr val="tx1"/>
                </a:solidFill>
                <a:latin typeface="Huawei Sans" panose="020C0503030203020204" pitchFamily="34" charset="0"/>
              </a:rPr>
              <a:t>Collector</a:t>
            </a:r>
          </a:p>
        </p:txBody>
      </p:sp>
      <p:sp>
        <p:nvSpPr>
          <p:cNvPr id="39" name="圆角矩形 10"/>
          <p:cNvSpPr/>
          <p:nvPr/>
        </p:nvSpPr>
        <p:spPr bwMode="gray">
          <a:xfrm>
            <a:off x="8146267" y="4280944"/>
            <a:ext cx="1008000" cy="433114"/>
          </a:xfrm>
          <a:prstGeom prst="roundRect">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lIns="72000" rIns="72000" rtlCol="0" anchor="ctr"/>
          <a:lstStyle/>
          <a:p>
            <a:pPr algn="ctr" fontAlgn="ctr"/>
            <a:r>
              <a:rPr lang="en-US" sz="1200" dirty="0">
                <a:solidFill>
                  <a:schemeClr val="tx1"/>
                </a:solidFill>
                <a:latin typeface="Huawei Sans" panose="020C0503030203020204" pitchFamily="34" charset="0"/>
              </a:rPr>
              <a:t>Controller</a:t>
            </a:r>
          </a:p>
        </p:txBody>
      </p:sp>
      <p:cxnSp>
        <p:nvCxnSpPr>
          <p:cNvPr id="61" name="直接箭头连接符 44"/>
          <p:cNvCxnSpPr/>
          <p:nvPr/>
        </p:nvCxnSpPr>
        <p:spPr bwMode="gray">
          <a:xfrm flipV="1">
            <a:off x="10707574" y="4851805"/>
            <a:ext cx="0" cy="89288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47"/>
          <p:cNvSpPr txBox="1"/>
          <p:nvPr/>
        </p:nvSpPr>
        <p:spPr bwMode="gray">
          <a:xfrm>
            <a:off x="10779592" y="5030908"/>
            <a:ext cx="1204176" cy="461665"/>
          </a:xfrm>
          <a:prstGeom prst="rect">
            <a:avLst/>
          </a:prstGeom>
          <a:noFill/>
        </p:spPr>
        <p:txBody>
          <a:bodyPr wrap="none" rtlCol="0">
            <a:spAutoFit/>
          </a:bodyPr>
          <a:lstStyle/>
          <a:p>
            <a:pPr algn="ctr" fontAlgn="ctr"/>
            <a:r>
              <a:rPr lang="en-US" sz="1200" dirty="0">
                <a:latin typeface="Huawei Sans" panose="020C0503030203020204" pitchFamily="34" charset="0"/>
              </a:rPr>
              <a:t>Use telemetry</a:t>
            </a:r>
          </a:p>
          <a:p>
            <a:pPr algn="ctr" fontAlgn="ctr"/>
            <a:r>
              <a:rPr lang="en-US" sz="1200" dirty="0">
                <a:latin typeface="Huawei Sans" panose="020C0503030203020204" pitchFamily="34" charset="0"/>
              </a:rPr>
              <a:t>to report data.</a:t>
            </a:r>
          </a:p>
        </p:txBody>
      </p:sp>
      <p:cxnSp>
        <p:nvCxnSpPr>
          <p:cNvPr id="63" name="直接箭头连接符 48"/>
          <p:cNvCxnSpPr/>
          <p:nvPr/>
        </p:nvCxnSpPr>
        <p:spPr bwMode="gray">
          <a:xfrm>
            <a:off x="8583338" y="4888983"/>
            <a:ext cx="0" cy="8557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文本框 52"/>
          <p:cNvSpPr txBox="1"/>
          <p:nvPr/>
        </p:nvSpPr>
        <p:spPr bwMode="gray">
          <a:xfrm>
            <a:off x="6486677" y="4938575"/>
            <a:ext cx="2134374" cy="646331"/>
          </a:xfrm>
          <a:prstGeom prst="rect">
            <a:avLst/>
          </a:prstGeom>
          <a:noFill/>
        </p:spPr>
        <p:txBody>
          <a:bodyPr wrap="square" rtlCol="0">
            <a:spAutoFit/>
          </a:bodyPr>
          <a:lstStyle/>
          <a:p>
            <a:pPr algn="ctr" fontAlgn="ctr"/>
            <a:r>
              <a:rPr lang="en-US" sz="1200" dirty="0">
                <a:latin typeface="Huawei Sans" panose="020C0503030203020204" pitchFamily="34" charset="0"/>
              </a:rPr>
              <a:t>Use NETCONF</a:t>
            </a:r>
          </a:p>
          <a:p>
            <a:pPr algn="ctr" fontAlgn="ctr"/>
            <a:r>
              <a:rPr lang="en-US" sz="1200" dirty="0">
                <a:latin typeface="Huawei Sans" panose="020C0503030203020204" pitchFamily="34" charset="0"/>
              </a:rPr>
              <a:t>to deliver telemetry subscription configurations.</a:t>
            </a:r>
          </a:p>
        </p:txBody>
      </p:sp>
      <p:sp>
        <p:nvSpPr>
          <p:cNvPr id="69" name="圆角矩形 57"/>
          <p:cNvSpPr/>
          <p:nvPr/>
        </p:nvSpPr>
        <p:spPr bwMode="gray">
          <a:xfrm>
            <a:off x="8146267" y="5763540"/>
            <a:ext cx="3003456" cy="438005"/>
          </a:xfrm>
          <a:prstGeom prst="roundRect">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Network device</a:t>
            </a:r>
          </a:p>
        </p:txBody>
      </p:sp>
      <p:sp>
        <p:nvSpPr>
          <p:cNvPr id="71" name="文本框 30"/>
          <p:cNvSpPr txBox="1"/>
          <p:nvPr/>
        </p:nvSpPr>
        <p:spPr bwMode="gray">
          <a:xfrm>
            <a:off x="8854994" y="5138357"/>
            <a:ext cx="1970070" cy="276999"/>
          </a:xfrm>
          <a:prstGeom prst="rect">
            <a:avLst/>
          </a:prstGeom>
          <a:noFill/>
        </p:spPr>
        <p:txBody>
          <a:bodyPr wrap="square" rtlCol="0">
            <a:spAutoFit/>
          </a:bodyPr>
          <a:lstStyle/>
          <a:p>
            <a:pPr algn="ctr" fontAlgn="ctr"/>
            <a:r>
              <a:rPr lang="en-US" sz="1200" dirty="0">
                <a:solidFill>
                  <a:srgbClr val="C7000B"/>
                </a:solidFill>
                <a:latin typeface="Huawei Sans" panose="020C0503030203020204" pitchFamily="34" charset="0"/>
              </a:rPr>
              <a:t>Second/</a:t>
            </a:r>
            <a:r>
              <a:rPr lang="en-US" sz="1200" dirty="0" err="1">
                <a:solidFill>
                  <a:srgbClr val="C7000B"/>
                </a:solidFill>
                <a:latin typeface="Huawei Sans" panose="020C0503030203020204" pitchFamily="34" charset="0"/>
              </a:rPr>
              <a:t>Subsecond</a:t>
            </a:r>
            <a:r>
              <a:rPr lang="en-US" sz="1200" dirty="0">
                <a:solidFill>
                  <a:srgbClr val="C7000B"/>
                </a:solidFill>
                <a:latin typeface="Huawei Sans" panose="020C0503030203020204" pitchFamily="34" charset="0"/>
              </a:rPr>
              <a:t>-level</a:t>
            </a:r>
          </a:p>
        </p:txBody>
      </p:sp>
      <p:grpSp>
        <p:nvGrpSpPr>
          <p:cNvPr id="23" name="Group 18"/>
          <p:cNvGrpSpPr/>
          <p:nvPr/>
        </p:nvGrpSpPr>
        <p:grpSpPr bwMode="gray">
          <a:xfrm>
            <a:off x="6802699" y="95321"/>
            <a:ext cx="5036433" cy="252000"/>
            <a:chOff x="6708068" y="76071"/>
            <a:chExt cx="5036433" cy="252000"/>
          </a:xfrm>
        </p:grpSpPr>
        <p:sp>
          <p:nvSpPr>
            <p:cNvPr id="24"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25"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26" name="燕尾形 26"/>
            <p:cNvSpPr/>
            <p:nvPr/>
          </p:nvSpPr>
          <p:spPr bwMode="gray">
            <a:xfrm>
              <a:off x="9106283" y="76071"/>
              <a:ext cx="1354271"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Telemetry</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27"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212905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Telemetry Implementation - Subscription/Push Mechanism</a:t>
            </a:r>
          </a:p>
        </p:txBody>
      </p:sp>
      <p:sp>
        <p:nvSpPr>
          <p:cNvPr id="3" name="Text Placeholder 2"/>
          <p:cNvSpPr>
            <a:spLocks noGrp="1"/>
          </p:cNvSpPr>
          <p:nvPr>
            <p:ph type="body" sz="quarter" idx="10"/>
          </p:nvPr>
        </p:nvSpPr>
        <p:spPr bwMode="gray">
          <a:xfrm>
            <a:off x="455612" y="1052514"/>
            <a:ext cx="11123580" cy="4875042"/>
          </a:xfrm>
        </p:spPr>
        <p:txBody>
          <a:bodyPr/>
          <a:lstStyle/>
          <a:p>
            <a:pPr algn="l"/>
            <a:r>
              <a:rPr lang="en-US" sz="1400" dirty="0">
                <a:latin typeface="Huawei Sans" panose="020C0503030203020204" pitchFamily="34" charset="0"/>
              </a:rPr>
              <a:t>A telemetry collector subscribes to device status in static or dynamic mode, and devices periodically report status information to the collector.</a:t>
            </a:r>
            <a:endParaRPr lang="en-US" altLang="zh-CN" sz="1400" dirty="0">
              <a:latin typeface="Huawei Sans" panose="020C0503030203020204" pitchFamily="34" charset="0"/>
            </a:endParaRPr>
          </a:p>
          <a:p>
            <a:pPr algn="l"/>
            <a:r>
              <a:rPr lang="en-US" sz="1400" dirty="0">
                <a:latin typeface="Huawei Sans" panose="020C0503030203020204" pitchFamily="34" charset="0"/>
              </a:rPr>
              <a:t>Telemetry assembles multiple pieces of status information into a packet, reducing bandwidth and hardware resource consumption.</a:t>
            </a:r>
          </a:p>
        </p:txBody>
      </p:sp>
      <p:cxnSp>
        <p:nvCxnSpPr>
          <p:cNvPr id="6" name="直接连接符 19"/>
          <p:cNvCxnSpPr>
            <a:stCxn id="7" idx="1"/>
            <a:endCxn id="10" idx="3"/>
          </p:cNvCxnSpPr>
          <p:nvPr/>
        </p:nvCxnSpPr>
        <p:spPr bwMode="gray">
          <a:xfrm flipH="1">
            <a:off x="1950728" y="3246496"/>
            <a:ext cx="2823585"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图片 16" descr="通用网管-蓝.png"/>
          <p:cNvPicPr>
            <a:picLocks noChangeAspect="1"/>
          </p:cNvPicPr>
          <p:nvPr/>
        </p:nvPicPr>
        <p:blipFill>
          <a:blip r:embed="rId3" cstate="print"/>
          <a:stretch>
            <a:fillRect/>
          </a:stretch>
        </p:blipFill>
        <p:spPr bwMode="gray">
          <a:xfrm>
            <a:off x="4774313" y="3025587"/>
            <a:ext cx="540000" cy="441818"/>
          </a:xfrm>
          <a:prstGeom prst="rect">
            <a:avLst/>
          </a:prstGeom>
        </p:spPr>
      </p:pic>
      <p:sp>
        <p:nvSpPr>
          <p:cNvPr id="8" name="Freeform 159"/>
          <p:cNvSpPr/>
          <p:nvPr/>
        </p:nvSpPr>
        <p:spPr bwMode="gray">
          <a:xfrm flipH="1">
            <a:off x="2868942" y="2977309"/>
            <a:ext cx="987157" cy="5160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100" dirty="0">
              <a:latin typeface="Huawei Sans" panose="020C0503030203020204" pitchFamily="34" charset="0"/>
            </a:endParaRPr>
          </a:p>
        </p:txBody>
      </p:sp>
      <p:sp>
        <p:nvSpPr>
          <p:cNvPr id="9" name="TextBox 8"/>
          <p:cNvSpPr txBox="1"/>
          <p:nvPr/>
        </p:nvSpPr>
        <p:spPr bwMode="gray">
          <a:xfrm>
            <a:off x="4583289" y="3443470"/>
            <a:ext cx="798617" cy="230832"/>
          </a:xfrm>
          <a:prstGeom prst="rect">
            <a:avLst/>
          </a:prstGeom>
          <a:noFill/>
        </p:spPr>
        <p:txBody>
          <a:bodyPr wrap="none" rtlCol="0">
            <a:spAutoFit/>
          </a:bodyPr>
          <a:lstStyle/>
          <a:p>
            <a:pPr fontAlgn="ctr"/>
            <a:r>
              <a:rPr lang="en-US" sz="900" dirty="0">
                <a:latin typeface="Huawei Sans" panose="020C0503030203020204" pitchFamily="34" charset="0"/>
              </a:rPr>
              <a:t>SNMP NMS</a:t>
            </a:r>
          </a:p>
        </p:txBody>
      </p:sp>
      <p:pic>
        <p:nvPicPr>
          <p:cNvPr id="10"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410728" y="3025587"/>
            <a:ext cx="540000" cy="442800"/>
          </a:xfrm>
          <a:prstGeom prst="rect">
            <a:avLst/>
          </a:prstGeom>
        </p:spPr>
      </p:pic>
      <p:sp>
        <p:nvSpPr>
          <p:cNvPr id="15" name="TextBox 14"/>
          <p:cNvSpPr txBox="1"/>
          <p:nvPr/>
        </p:nvSpPr>
        <p:spPr bwMode="gray">
          <a:xfrm>
            <a:off x="1280618" y="3428129"/>
            <a:ext cx="997389" cy="230832"/>
          </a:xfrm>
          <a:prstGeom prst="rect">
            <a:avLst/>
          </a:prstGeom>
          <a:noFill/>
        </p:spPr>
        <p:txBody>
          <a:bodyPr wrap="none" rtlCol="0">
            <a:spAutoFit/>
          </a:bodyPr>
          <a:lstStyle/>
          <a:p>
            <a:pPr fontAlgn="ctr"/>
            <a:r>
              <a:rPr lang="en-US" sz="900" dirty="0">
                <a:latin typeface="Huawei Sans" panose="020C0503030203020204" pitchFamily="34" charset="0"/>
              </a:rPr>
              <a:t>Network device</a:t>
            </a:r>
          </a:p>
        </p:txBody>
      </p:sp>
      <p:sp>
        <p:nvSpPr>
          <p:cNvPr id="16" name="TextBox 15"/>
          <p:cNvSpPr txBox="1"/>
          <p:nvPr/>
        </p:nvSpPr>
        <p:spPr bwMode="gray">
          <a:xfrm>
            <a:off x="4288227" y="2634831"/>
            <a:ext cx="1483546" cy="369332"/>
          </a:xfrm>
          <a:prstGeom prst="rect">
            <a:avLst/>
          </a:prstGeom>
          <a:noFill/>
        </p:spPr>
        <p:txBody>
          <a:bodyPr wrap="square" rtlCol="0">
            <a:spAutoFit/>
          </a:bodyPr>
          <a:lstStyle/>
          <a:p>
            <a:pPr algn="ctr" fontAlgn="ctr"/>
            <a:r>
              <a:rPr lang="en-US" sz="900" dirty="0">
                <a:latin typeface="Huawei Sans" panose="020C0503030203020204" pitchFamily="34" charset="0"/>
              </a:rPr>
              <a:t>Obtain 10 pieces of status information</a:t>
            </a:r>
          </a:p>
        </p:txBody>
      </p:sp>
      <p:sp>
        <p:nvSpPr>
          <p:cNvPr id="17" name="Right Arrow 16"/>
          <p:cNvSpPr/>
          <p:nvPr/>
        </p:nvSpPr>
        <p:spPr bwMode="gray">
          <a:xfrm>
            <a:off x="1970083" y="2942836"/>
            <a:ext cx="831401"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900" dirty="0">
                <a:solidFill>
                  <a:schemeClr val="tx1"/>
                </a:solidFill>
                <a:latin typeface="Huawei Sans" panose="020C0503030203020204" pitchFamily="34" charset="0"/>
              </a:rPr>
              <a:t>SNMP packet</a:t>
            </a:r>
          </a:p>
        </p:txBody>
      </p:sp>
      <p:sp>
        <p:nvSpPr>
          <p:cNvPr id="18" name="Right Arrow 17"/>
          <p:cNvSpPr/>
          <p:nvPr/>
        </p:nvSpPr>
        <p:spPr bwMode="gray">
          <a:xfrm flipH="1">
            <a:off x="3909439" y="2942836"/>
            <a:ext cx="831401"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900" dirty="0">
                <a:solidFill>
                  <a:schemeClr val="tx1"/>
                </a:solidFill>
                <a:latin typeface="Huawei Sans" panose="020C0503030203020204" pitchFamily="34" charset="0"/>
              </a:rPr>
              <a:t>SNMP packet</a:t>
            </a:r>
          </a:p>
        </p:txBody>
      </p:sp>
      <p:cxnSp>
        <p:nvCxnSpPr>
          <p:cNvPr id="19" name="Straight Connector 18"/>
          <p:cNvCxnSpPr/>
          <p:nvPr/>
        </p:nvCxnSpPr>
        <p:spPr bwMode="gray">
          <a:xfrm>
            <a:off x="1684687" y="3657119"/>
            <a:ext cx="0" cy="232980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0" name="Straight Connector 19"/>
          <p:cNvCxnSpPr/>
          <p:nvPr/>
        </p:nvCxnSpPr>
        <p:spPr bwMode="gray">
          <a:xfrm>
            <a:off x="5035882" y="3657119"/>
            <a:ext cx="0" cy="232980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4" name="Straight Arrow Connector 23"/>
          <p:cNvCxnSpPr/>
          <p:nvPr/>
        </p:nvCxnSpPr>
        <p:spPr bwMode="gray">
          <a:xfrm>
            <a:off x="2330123" y="3977569"/>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cxnSp>
        <p:nvCxnSpPr>
          <p:cNvPr id="25" name="Straight Arrow Connector 24"/>
          <p:cNvCxnSpPr/>
          <p:nvPr/>
        </p:nvCxnSpPr>
        <p:spPr bwMode="gray">
          <a:xfrm>
            <a:off x="2330123" y="3776081"/>
            <a:ext cx="2088232"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sp>
        <p:nvSpPr>
          <p:cNvPr id="26" name="TextBox 25"/>
          <p:cNvSpPr txBox="1"/>
          <p:nvPr/>
        </p:nvSpPr>
        <p:spPr bwMode="gray">
          <a:xfrm>
            <a:off x="2119529" y="3523677"/>
            <a:ext cx="2486578" cy="230832"/>
          </a:xfrm>
          <a:prstGeom prst="rect">
            <a:avLst/>
          </a:prstGeom>
          <a:noFill/>
        </p:spPr>
        <p:txBody>
          <a:bodyPr wrap="none" rtlCol="0">
            <a:spAutoFit/>
          </a:bodyPr>
          <a:lstStyle/>
          <a:p>
            <a:pPr algn="ctr" fontAlgn="ctr"/>
            <a:r>
              <a:rPr lang="en-US" sz="900" dirty="0">
                <a:latin typeface="Huawei Sans" panose="020C0503030203020204" pitchFamily="34" charset="0"/>
              </a:rPr>
              <a:t>Request the first piece of status information</a:t>
            </a:r>
          </a:p>
        </p:txBody>
      </p:sp>
      <p:sp>
        <p:nvSpPr>
          <p:cNvPr id="27" name="TextBox 26"/>
          <p:cNvSpPr txBox="1"/>
          <p:nvPr/>
        </p:nvSpPr>
        <p:spPr bwMode="gray">
          <a:xfrm>
            <a:off x="2052203" y="3750623"/>
            <a:ext cx="2621230" cy="230832"/>
          </a:xfrm>
          <a:prstGeom prst="rect">
            <a:avLst/>
          </a:prstGeom>
          <a:noFill/>
        </p:spPr>
        <p:txBody>
          <a:bodyPr wrap="none" rtlCol="0">
            <a:spAutoFit/>
          </a:bodyPr>
          <a:lstStyle/>
          <a:p>
            <a:pPr algn="ctr" fontAlgn="ctr"/>
            <a:r>
              <a:rPr lang="en-US" sz="900" dirty="0">
                <a:latin typeface="Huawei Sans" panose="020C0503030203020204" pitchFamily="34" charset="0"/>
              </a:rPr>
              <a:t>Reply with the first piece of status information</a:t>
            </a:r>
          </a:p>
        </p:txBody>
      </p:sp>
      <p:cxnSp>
        <p:nvCxnSpPr>
          <p:cNvPr id="28" name="Straight Arrow Connector 27"/>
          <p:cNvCxnSpPr/>
          <p:nvPr/>
        </p:nvCxnSpPr>
        <p:spPr bwMode="gray">
          <a:xfrm>
            <a:off x="2370013" y="4603604"/>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cxnSp>
        <p:nvCxnSpPr>
          <p:cNvPr id="29" name="Straight Arrow Connector 28"/>
          <p:cNvCxnSpPr/>
          <p:nvPr/>
        </p:nvCxnSpPr>
        <p:spPr bwMode="gray">
          <a:xfrm>
            <a:off x="2370013" y="4402116"/>
            <a:ext cx="2088232"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sp>
        <p:nvSpPr>
          <p:cNvPr id="30" name="TextBox 29"/>
          <p:cNvSpPr txBox="1"/>
          <p:nvPr/>
        </p:nvSpPr>
        <p:spPr bwMode="gray">
          <a:xfrm>
            <a:off x="2040180" y="4149712"/>
            <a:ext cx="2645276" cy="230832"/>
          </a:xfrm>
          <a:prstGeom prst="rect">
            <a:avLst/>
          </a:prstGeom>
          <a:noFill/>
        </p:spPr>
        <p:txBody>
          <a:bodyPr wrap="none" rtlCol="0">
            <a:spAutoFit/>
          </a:bodyPr>
          <a:lstStyle/>
          <a:p>
            <a:pPr algn="ctr" fontAlgn="ctr"/>
            <a:r>
              <a:rPr lang="en-US" sz="900" dirty="0">
                <a:latin typeface="Huawei Sans" panose="020C0503030203020204" pitchFamily="34" charset="0"/>
              </a:rPr>
              <a:t>Request the second piece of status information</a:t>
            </a:r>
          </a:p>
        </p:txBody>
      </p:sp>
      <p:sp>
        <p:nvSpPr>
          <p:cNvPr id="31" name="TextBox 30"/>
          <p:cNvSpPr txBox="1"/>
          <p:nvPr/>
        </p:nvSpPr>
        <p:spPr bwMode="gray">
          <a:xfrm>
            <a:off x="1972854" y="4376658"/>
            <a:ext cx="2779928" cy="230832"/>
          </a:xfrm>
          <a:prstGeom prst="rect">
            <a:avLst/>
          </a:prstGeom>
          <a:noFill/>
        </p:spPr>
        <p:txBody>
          <a:bodyPr wrap="none" rtlCol="0">
            <a:spAutoFit/>
          </a:bodyPr>
          <a:lstStyle/>
          <a:p>
            <a:pPr algn="ctr" fontAlgn="ctr"/>
            <a:r>
              <a:rPr lang="en-US" sz="900" dirty="0">
                <a:latin typeface="Huawei Sans" panose="020C0503030203020204" pitchFamily="34" charset="0"/>
              </a:rPr>
              <a:t>Reply with the second piece of status information</a:t>
            </a:r>
          </a:p>
        </p:txBody>
      </p:sp>
      <p:cxnSp>
        <p:nvCxnSpPr>
          <p:cNvPr id="33" name="Straight Arrow Connector 32"/>
          <p:cNvCxnSpPr/>
          <p:nvPr/>
        </p:nvCxnSpPr>
        <p:spPr bwMode="gray">
          <a:xfrm>
            <a:off x="2354278" y="5793194"/>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cxnSp>
        <p:nvCxnSpPr>
          <p:cNvPr id="34" name="Straight Arrow Connector 33"/>
          <p:cNvCxnSpPr/>
          <p:nvPr/>
        </p:nvCxnSpPr>
        <p:spPr bwMode="gray">
          <a:xfrm>
            <a:off x="2354278" y="5591706"/>
            <a:ext cx="2088232"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sp>
        <p:nvSpPr>
          <p:cNvPr id="35" name="TextBox 34"/>
          <p:cNvSpPr txBox="1"/>
          <p:nvPr/>
        </p:nvSpPr>
        <p:spPr bwMode="gray">
          <a:xfrm>
            <a:off x="2081057" y="5339302"/>
            <a:ext cx="2563522" cy="230832"/>
          </a:xfrm>
          <a:prstGeom prst="rect">
            <a:avLst/>
          </a:prstGeom>
          <a:noFill/>
        </p:spPr>
        <p:txBody>
          <a:bodyPr wrap="none" rtlCol="0">
            <a:spAutoFit/>
          </a:bodyPr>
          <a:lstStyle/>
          <a:p>
            <a:pPr algn="ctr" fontAlgn="ctr"/>
            <a:r>
              <a:rPr lang="en-US" sz="900" dirty="0">
                <a:latin typeface="Huawei Sans" panose="020C0503030203020204" pitchFamily="34" charset="0"/>
              </a:rPr>
              <a:t>Request the tenth piece of status information</a:t>
            </a:r>
          </a:p>
        </p:txBody>
      </p:sp>
      <p:sp>
        <p:nvSpPr>
          <p:cNvPr id="36" name="TextBox 35"/>
          <p:cNvSpPr txBox="1"/>
          <p:nvPr/>
        </p:nvSpPr>
        <p:spPr bwMode="gray">
          <a:xfrm>
            <a:off x="2013731" y="5566248"/>
            <a:ext cx="2698175" cy="230832"/>
          </a:xfrm>
          <a:prstGeom prst="rect">
            <a:avLst/>
          </a:prstGeom>
          <a:noFill/>
        </p:spPr>
        <p:txBody>
          <a:bodyPr wrap="none" rtlCol="0">
            <a:spAutoFit/>
          </a:bodyPr>
          <a:lstStyle/>
          <a:p>
            <a:pPr algn="ctr" fontAlgn="ctr"/>
            <a:r>
              <a:rPr lang="en-US" sz="900" dirty="0">
                <a:latin typeface="Huawei Sans" panose="020C0503030203020204" pitchFamily="34" charset="0"/>
              </a:rPr>
              <a:t>Reply with the tenth piece of status information</a:t>
            </a:r>
          </a:p>
        </p:txBody>
      </p:sp>
      <p:sp>
        <p:nvSpPr>
          <p:cNvPr id="37" name="TextBox 36"/>
          <p:cNvSpPr txBox="1"/>
          <p:nvPr/>
        </p:nvSpPr>
        <p:spPr bwMode="gray">
          <a:xfrm>
            <a:off x="3274105" y="4734319"/>
            <a:ext cx="353943" cy="540060"/>
          </a:xfrm>
          <a:prstGeom prst="rect">
            <a:avLst/>
          </a:prstGeom>
          <a:noFill/>
        </p:spPr>
        <p:txBody>
          <a:bodyPr vert="eaVert" wrap="square" rtlCol="0" anchor="ctr">
            <a:spAutoFit/>
          </a:bodyPr>
          <a:lstStyle/>
          <a:p>
            <a:pPr algn="ctr" fontAlgn="ctr"/>
            <a:r>
              <a:rPr lang="en-US" sz="1100" dirty="0">
                <a:latin typeface="Huawei Sans" panose="020C0503030203020204" pitchFamily="34" charset="0"/>
              </a:rPr>
              <a:t>. . .</a:t>
            </a:r>
            <a:endParaRPr lang="en-US" altLang="zh-CN" sz="1100" dirty="0">
              <a:latin typeface="Huawei Sans" panose="020C0503030203020204" pitchFamily="34" charset="0"/>
            </a:endParaRPr>
          </a:p>
        </p:txBody>
      </p:sp>
      <p:cxnSp>
        <p:nvCxnSpPr>
          <p:cNvPr id="40" name="直接连接符 19"/>
          <p:cNvCxnSpPr>
            <a:stCxn id="41" idx="1"/>
            <a:endCxn id="44" idx="3"/>
          </p:cNvCxnSpPr>
          <p:nvPr/>
        </p:nvCxnSpPr>
        <p:spPr bwMode="gray">
          <a:xfrm flipH="1">
            <a:off x="7260175" y="3241746"/>
            <a:ext cx="2823585" cy="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41" name="图片 16" descr="通用网管-蓝.png"/>
          <p:cNvPicPr>
            <a:picLocks noChangeAspect="1"/>
          </p:cNvPicPr>
          <p:nvPr/>
        </p:nvPicPr>
        <p:blipFill>
          <a:blip r:embed="rId3" cstate="print"/>
          <a:stretch>
            <a:fillRect/>
          </a:stretch>
        </p:blipFill>
        <p:spPr bwMode="gray">
          <a:xfrm>
            <a:off x="10083760" y="3020837"/>
            <a:ext cx="540000" cy="441818"/>
          </a:xfrm>
          <a:prstGeom prst="rect">
            <a:avLst/>
          </a:prstGeom>
        </p:spPr>
      </p:pic>
      <p:sp>
        <p:nvSpPr>
          <p:cNvPr id="42" name="Freeform 159"/>
          <p:cNvSpPr/>
          <p:nvPr/>
        </p:nvSpPr>
        <p:spPr bwMode="gray">
          <a:xfrm flipH="1">
            <a:off x="8178389" y="2972559"/>
            <a:ext cx="987157" cy="5160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100" dirty="0">
              <a:latin typeface="Huawei Sans" panose="020C0503030203020204" pitchFamily="34" charset="0"/>
            </a:endParaRPr>
          </a:p>
        </p:txBody>
      </p:sp>
      <p:sp>
        <p:nvSpPr>
          <p:cNvPr id="43" name="TextBox 42"/>
          <p:cNvSpPr txBox="1"/>
          <p:nvPr/>
        </p:nvSpPr>
        <p:spPr bwMode="gray">
          <a:xfrm>
            <a:off x="9761305" y="3438060"/>
            <a:ext cx="1192955" cy="230832"/>
          </a:xfrm>
          <a:prstGeom prst="rect">
            <a:avLst/>
          </a:prstGeom>
          <a:noFill/>
        </p:spPr>
        <p:txBody>
          <a:bodyPr wrap="none" rtlCol="0">
            <a:spAutoFit/>
          </a:bodyPr>
          <a:lstStyle/>
          <a:p>
            <a:pPr fontAlgn="ctr"/>
            <a:r>
              <a:rPr lang="en-US" sz="900" dirty="0">
                <a:latin typeface="Huawei Sans" panose="020C0503030203020204" pitchFamily="34" charset="0"/>
              </a:rPr>
              <a:t>Telemetry collector</a:t>
            </a:r>
          </a:p>
        </p:txBody>
      </p:sp>
      <p:pic>
        <p:nvPicPr>
          <p:cNvPr id="44"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6720175" y="3020837"/>
            <a:ext cx="540000" cy="442800"/>
          </a:xfrm>
          <a:prstGeom prst="rect">
            <a:avLst/>
          </a:prstGeom>
        </p:spPr>
      </p:pic>
      <p:sp>
        <p:nvSpPr>
          <p:cNvPr id="45" name="TextBox 44"/>
          <p:cNvSpPr txBox="1"/>
          <p:nvPr/>
        </p:nvSpPr>
        <p:spPr bwMode="gray">
          <a:xfrm>
            <a:off x="6590065" y="3423379"/>
            <a:ext cx="997389" cy="230832"/>
          </a:xfrm>
          <a:prstGeom prst="rect">
            <a:avLst/>
          </a:prstGeom>
          <a:noFill/>
        </p:spPr>
        <p:txBody>
          <a:bodyPr wrap="none" rtlCol="0">
            <a:spAutoFit/>
          </a:bodyPr>
          <a:lstStyle/>
          <a:p>
            <a:pPr fontAlgn="ctr"/>
            <a:r>
              <a:rPr lang="en-US" sz="900" dirty="0">
                <a:latin typeface="Huawei Sans" panose="020C0503030203020204" pitchFamily="34" charset="0"/>
              </a:rPr>
              <a:t>Network device</a:t>
            </a:r>
          </a:p>
        </p:txBody>
      </p:sp>
      <p:sp>
        <p:nvSpPr>
          <p:cNvPr id="46" name="TextBox 45"/>
          <p:cNvSpPr txBox="1"/>
          <p:nvPr/>
        </p:nvSpPr>
        <p:spPr bwMode="gray">
          <a:xfrm>
            <a:off x="9631231" y="2634831"/>
            <a:ext cx="1428196" cy="369332"/>
          </a:xfrm>
          <a:prstGeom prst="rect">
            <a:avLst/>
          </a:prstGeom>
          <a:noFill/>
        </p:spPr>
        <p:txBody>
          <a:bodyPr wrap="square" rtlCol="0">
            <a:spAutoFit/>
          </a:bodyPr>
          <a:lstStyle/>
          <a:p>
            <a:pPr algn="ctr" fontAlgn="ctr"/>
            <a:r>
              <a:rPr lang="en-US" sz="900" dirty="0">
                <a:latin typeface="Huawei Sans" panose="020C0503030203020204" pitchFamily="34" charset="0"/>
              </a:rPr>
              <a:t>Obtain 10 pieces of status information</a:t>
            </a:r>
          </a:p>
        </p:txBody>
      </p:sp>
      <p:sp>
        <p:nvSpPr>
          <p:cNvPr id="47" name="Right Arrow 46"/>
          <p:cNvSpPr/>
          <p:nvPr/>
        </p:nvSpPr>
        <p:spPr bwMode="gray">
          <a:xfrm>
            <a:off x="7279530" y="2938086"/>
            <a:ext cx="1105719"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900" dirty="0">
                <a:solidFill>
                  <a:schemeClr val="tx1"/>
                </a:solidFill>
                <a:latin typeface="Huawei Sans" panose="020C0503030203020204" pitchFamily="34" charset="0"/>
              </a:rPr>
              <a:t>Telemetry</a:t>
            </a:r>
          </a:p>
          <a:p>
            <a:pPr algn="ctr" fontAlgn="ctr"/>
            <a:r>
              <a:rPr lang="en-US" sz="900" dirty="0">
                <a:solidFill>
                  <a:schemeClr val="tx1"/>
                </a:solidFill>
                <a:latin typeface="Huawei Sans" panose="020C0503030203020204" pitchFamily="34" charset="0"/>
              </a:rPr>
              <a:t>packet</a:t>
            </a:r>
          </a:p>
        </p:txBody>
      </p:sp>
      <p:sp>
        <p:nvSpPr>
          <p:cNvPr id="48" name="Right Arrow 47"/>
          <p:cNvSpPr/>
          <p:nvPr/>
        </p:nvSpPr>
        <p:spPr bwMode="gray">
          <a:xfrm flipH="1">
            <a:off x="8925249" y="2938086"/>
            <a:ext cx="1125038" cy="602685"/>
          </a:xfrm>
          <a:prstGeom prst="rightArrow">
            <a:avLst>
              <a:gd name="adj1" fmla="val 68965"/>
              <a:gd name="adj2" fmla="val 50000"/>
            </a:avLst>
          </a:prstGeom>
          <a:solidFill>
            <a:srgbClr val="FFF2CC"/>
          </a:solidFill>
          <a:ln>
            <a:solidFill>
              <a:srgbClr val="FFD17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900" dirty="0">
                <a:solidFill>
                  <a:schemeClr val="tx1"/>
                </a:solidFill>
                <a:latin typeface="Huawei Sans" panose="020C0503030203020204" pitchFamily="34" charset="0"/>
              </a:rPr>
              <a:t>Telemetry</a:t>
            </a:r>
          </a:p>
          <a:p>
            <a:pPr algn="ctr" fontAlgn="ctr"/>
            <a:r>
              <a:rPr lang="en-US" sz="900" dirty="0">
                <a:solidFill>
                  <a:schemeClr val="tx1"/>
                </a:solidFill>
                <a:latin typeface="Huawei Sans" panose="020C0503030203020204" pitchFamily="34" charset="0"/>
              </a:rPr>
              <a:t>packet</a:t>
            </a:r>
          </a:p>
        </p:txBody>
      </p:sp>
      <p:cxnSp>
        <p:nvCxnSpPr>
          <p:cNvPr id="49" name="Straight Connector 48"/>
          <p:cNvCxnSpPr/>
          <p:nvPr/>
        </p:nvCxnSpPr>
        <p:spPr bwMode="gray">
          <a:xfrm>
            <a:off x="6994134" y="3652369"/>
            <a:ext cx="0" cy="232980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0" name="Straight Connector 49"/>
          <p:cNvCxnSpPr/>
          <p:nvPr/>
        </p:nvCxnSpPr>
        <p:spPr bwMode="gray">
          <a:xfrm>
            <a:off x="10345329" y="3652369"/>
            <a:ext cx="0" cy="2329801"/>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52" name="Straight Arrow Connector 51"/>
          <p:cNvCxnSpPr/>
          <p:nvPr/>
        </p:nvCxnSpPr>
        <p:spPr bwMode="gray">
          <a:xfrm>
            <a:off x="7639569" y="3870746"/>
            <a:ext cx="2088232"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sp>
        <p:nvSpPr>
          <p:cNvPr id="53" name="TextBox 52"/>
          <p:cNvSpPr txBox="1"/>
          <p:nvPr/>
        </p:nvSpPr>
        <p:spPr bwMode="gray">
          <a:xfrm>
            <a:off x="7391657" y="3503170"/>
            <a:ext cx="2569231" cy="369332"/>
          </a:xfrm>
          <a:prstGeom prst="rect">
            <a:avLst/>
          </a:prstGeom>
          <a:noFill/>
        </p:spPr>
        <p:txBody>
          <a:bodyPr wrap="square" rtlCol="0">
            <a:spAutoFit/>
          </a:bodyPr>
          <a:lstStyle/>
          <a:p>
            <a:pPr algn="ctr" fontAlgn="ctr"/>
            <a:r>
              <a:rPr lang="en-US" sz="900" dirty="0">
                <a:latin typeface="Huawei Sans" panose="020C0503030203020204" pitchFamily="34" charset="0"/>
              </a:rPr>
              <a:t>Subscribe to 10 pieces of status information that is to be sent at an interval of 10 seconds.</a:t>
            </a:r>
          </a:p>
        </p:txBody>
      </p:sp>
      <p:cxnSp>
        <p:nvCxnSpPr>
          <p:cNvPr id="64" name="Straight Arrow Connector 63"/>
          <p:cNvCxnSpPr/>
          <p:nvPr/>
        </p:nvCxnSpPr>
        <p:spPr bwMode="gray">
          <a:xfrm>
            <a:off x="7673073" y="4252570"/>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sp>
        <p:nvSpPr>
          <p:cNvPr id="65" name="TextBox 64"/>
          <p:cNvSpPr txBox="1"/>
          <p:nvPr/>
        </p:nvSpPr>
        <p:spPr bwMode="gray">
          <a:xfrm>
            <a:off x="7516339" y="4025624"/>
            <a:ext cx="2319866" cy="230832"/>
          </a:xfrm>
          <a:prstGeom prst="rect">
            <a:avLst/>
          </a:prstGeom>
          <a:noFill/>
        </p:spPr>
        <p:txBody>
          <a:bodyPr wrap="none" rtlCol="0">
            <a:spAutoFit/>
          </a:bodyPr>
          <a:lstStyle/>
          <a:p>
            <a:pPr algn="ctr" fontAlgn="ctr"/>
            <a:r>
              <a:rPr lang="en-US" sz="900" dirty="0">
                <a:latin typeface="Huawei Sans" panose="020C0503030203020204" pitchFamily="34" charset="0"/>
              </a:rPr>
              <a:t>Push the first piece of status information</a:t>
            </a:r>
          </a:p>
        </p:txBody>
      </p:sp>
      <p:cxnSp>
        <p:nvCxnSpPr>
          <p:cNvPr id="66" name="Straight Arrow Connector 65"/>
          <p:cNvCxnSpPr/>
          <p:nvPr/>
        </p:nvCxnSpPr>
        <p:spPr bwMode="gray">
          <a:xfrm>
            <a:off x="7676957" y="4600940"/>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sp>
        <p:nvSpPr>
          <p:cNvPr id="67" name="TextBox 66"/>
          <p:cNvSpPr txBox="1"/>
          <p:nvPr/>
        </p:nvSpPr>
        <p:spPr bwMode="gray">
          <a:xfrm>
            <a:off x="7436990" y="4373994"/>
            <a:ext cx="2478564" cy="230832"/>
          </a:xfrm>
          <a:prstGeom prst="rect">
            <a:avLst/>
          </a:prstGeom>
          <a:noFill/>
        </p:spPr>
        <p:txBody>
          <a:bodyPr wrap="none" rtlCol="0">
            <a:spAutoFit/>
          </a:bodyPr>
          <a:lstStyle/>
          <a:p>
            <a:pPr algn="ctr" fontAlgn="ctr"/>
            <a:r>
              <a:rPr lang="en-US" sz="900" dirty="0">
                <a:latin typeface="Huawei Sans" panose="020C0503030203020204" pitchFamily="34" charset="0"/>
              </a:rPr>
              <a:t>Push the second piece of status information</a:t>
            </a:r>
          </a:p>
        </p:txBody>
      </p:sp>
      <p:cxnSp>
        <p:nvCxnSpPr>
          <p:cNvPr id="68" name="Straight Arrow Connector 67"/>
          <p:cNvCxnSpPr/>
          <p:nvPr/>
        </p:nvCxnSpPr>
        <p:spPr bwMode="gray">
          <a:xfrm>
            <a:off x="7679729" y="4965059"/>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sp>
        <p:nvSpPr>
          <p:cNvPr id="69" name="TextBox 68"/>
          <p:cNvSpPr txBox="1"/>
          <p:nvPr/>
        </p:nvSpPr>
        <p:spPr bwMode="gray">
          <a:xfrm>
            <a:off x="7591241" y="4617655"/>
            <a:ext cx="2170064" cy="369332"/>
          </a:xfrm>
          <a:prstGeom prst="rect">
            <a:avLst/>
          </a:prstGeom>
          <a:noFill/>
        </p:spPr>
        <p:txBody>
          <a:bodyPr wrap="square" rtlCol="0">
            <a:spAutoFit/>
          </a:bodyPr>
          <a:lstStyle/>
          <a:p>
            <a:pPr algn="ctr" fontAlgn="ctr"/>
            <a:r>
              <a:rPr lang="en-US" sz="900" dirty="0">
                <a:latin typeface="Huawei Sans" panose="020C0503030203020204" pitchFamily="34" charset="0"/>
              </a:rPr>
              <a:t>Push the third, fourth, fifth piece of status information</a:t>
            </a:r>
          </a:p>
        </p:txBody>
      </p:sp>
      <p:sp>
        <p:nvSpPr>
          <p:cNvPr id="72" name="TextBox 71"/>
          <p:cNvSpPr txBox="1"/>
          <p:nvPr/>
        </p:nvSpPr>
        <p:spPr bwMode="gray">
          <a:xfrm>
            <a:off x="8615294" y="4937741"/>
            <a:ext cx="353943" cy="540060"/>
          </a:xfrm>
          <a:prstGeom prst="rect">
            <a:avLst/>
          </a:prstGeom>
          <a:noFill/>
        </p:spPr>
        <p:txBody>
          <a:bodyPr vert="eaVert" wrap="square" rtlCol="0" anchor="ctr">
            <a:spAutoFit/>
          </a:bodyPr>
          <a:lstStyle/>
          <a:p>
            <a:pPr algn="ctr" fontAlgn="ctr"/>
            <a:r>
              <a:rPr lang="en-US" sz="1100" dirty="0">
                <a:latin typeface="Huawei Sans" panose="020C0503030203020204" pitchFamily="34" charset="0"/>
              </a:rPr>
              <a:t>. . .</a:t>
            </a:r>
            <a:endParaRPr lang="en-US" altLang="zh-CN" sz="1100" dirty="0">
              <a:latin typeface="Huawei Sans" panose="020C0503030203020204" pitchFamily="34" charset="0"/>
            </a:endParaRPr>
          </a:p>
        </p:txBody>
      </p:sp>
      <p:cxnSp>
        <p:nvCxnSpPr>
          <p:cNvPr id="73" name="Straight Arrow Connector 72"/>
          <p:cNvCxnSpPr/>
          <p:nvPr/>
        </p:nvCxnSpPr>
        <p:spPr bwMode="gray">
          <a:xfrm>
            <a:off x="7681456" y="5677126"/>
            <a:ext cx="2088232"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sp>
        <p:nvSpPr>
          <p:cNvPr id="74" name="TextBox 73"/>
          <p:cNvSpPr txBox="1"/>
          <p:nvPr/>
        </p:nvSpPr>
        <p:spPr bwMode="gray">
          <a:xfrm>
            <a:off x="7477867" y="5440169"/>
            <a:ext cx="2396810" cy="230832"/>
          </a:xfrm>
          <a:prstGeom prst="rect">
            <a:avLst/>
          </a:prstGeom>
          <a:noFill/>
        </p:spPr>
        <p:txBody>
          <a:bodyPr wrap="none" rtlCol="0">
            <a:spAutoFit/>
          </a:bodyPr>
          <a:lstStyle/>
          <a:p>
            <a:pPr algn="ctr" fontAlgn="ctr"/>
            <a:r>
              <a:rPr lang="en-US" sz="900" dirty="0">
                <a:latin typeface="Huawei Sans" panose="020C0503030203020204" pitchFamily="34" charset="0"/>
              </a:rPr>
              <a:t>Push the tenth piece of status information</a:t>
            </a:r>
          </a:p>
        </p:txBody>
      </p:sp>
      <p:sp>
        <p:nvSpPr>
          <p:cNvPr id="11" name="圆角矩形 75">
            <a:extLst>
              <a:ext uri="{FF2B5EF4-FFF2-40B4-BE49-F238E27FC236}">
                <a16:creationId xmlns:a16="http://schemas.microsoft.com/office/drawing/2014/main" id="{B899C05E-8BC9-493E-85DB-5BAE9D339206}"/>
              </a:ext>
            </a:extLst>
          </p:cNvPr>
          <p:cNvSpPr/>
          <p:nvPr/>
        </p:nvSpPr>
        <p:spPr bwMode="gray">
          <a:xfrm>
            <a:off x="1101163" y="2213373"/>
            <a:ext cx="4682823"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Obtain status information through SNMP</a:t>
            </a:r>
          </a:p>
        </p:txBody>
      </p:sp>
      <p:sp>
        <p:nvSpPr>
          <p:cNvPr id="12" name="圆角矩形 75">
            <a:extLst>
              <a:ext uri="{FF2B5EF4-FFF2-40B4-BE49-F238E27FC236}">
                <a16:creationId xmlns:a16="http://schemas.microsoft.com/office/drawing/2014/main" id="{26050318-1D35-41B7-B975-D279EC2A6A12}"/>
              </a:ext>
            </a:extLst>
          </p:cNvPr>
          <p:cNvSpPr/>
          <p:nvPr/>
        </p:nvSpPr>
        <p:spPr bwMode="gray">
          <a:xfrm>
            <a:off x="1101163" y="2647660"/>
            <a:ext cx="4682823" cy="345980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圆角矩形 75">
            <a:extLst>
              <a:ext uri="{FF2B5EF4-FFF2-40B4-BE49-F238E27FC236}">
                <a16:creationId xmlns:a16="http://schemas.microsoft.com/office/drawing/2014/main" id="{07BB2C82-39E7-4E8B-8D7C-04637FB63E79}"/>
              </a:ext>
            </a:extLst>
          </p:cNvPr>
          <p:cNvSpPr/>
          <p:nvPr/>
        </p:nvSpPr>
        <p:spPr bwMode="gray">
          <a:xfrm>
            <a:off x="6527545" y="2213373"/>
            <a:ext cx="4682823"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Obtain status information through telemetry</a:t>
            </a:r>
          </a:p>
        </p:txBody>
      </p:sp>
      <p:sp>
        <p:nvSpPr>
          <p:cNvPr id="21" name="圆角矩形 75">
            <a:extLst>
              <a:ext uri="{FF2B5EF4-FFF2-40B4-BE49-F238E27FC236}">
                <a16:creationId xmlns:a16="http://schemas.microsoft.com/office/drawing/2014/main" id="{DE39EF6B-0FCA-400F-885E-B890E507F81E}"/>
              </a:ext>
            </a:extLst>
          </p:cNvPr>
          <p:cNvSpPr/>
          <p:nvPr/>
        </p:nvSpPr>
        <p:spPr bwMode="gray">
          <a:xfrm>
            <a:off x="6527545" y="2647660"/>
            <a:ext cx="4682823" cy="345980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000"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70" name="Group 18"/>
          <p:cNvGrpSpPr/>
          <p:nvPr/>
        </p:nvGrpSpPr>
        <p:grpSpPr bwMode="gray">
          <a:xfrm>
            <a:off x="6802699" y="95321"/>
            <a:ext cx="5036433" cy="252000"/>
            <a:chOff x="6708068" y="76071"/>
            <a:chExt cx="5036433" cy="252000"/>
          </a:xfrm>
        </p:grpSpPr>
        <p:sp>
          <p:nvSpPr>
            <p:cNvPr id="71"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75"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76" name="燕尾形 26"/>
            <p:cNvSpPr/>
            <p:nvPr/>
          </p:nvSpPr>
          <p:spPr bwMode="gray">
            <a:xfrm>
              <a:off x="9106283" y="76071"/>
              <a:ext cx="1354271"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Telemetry</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77"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44530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Telemetry Implementation - Distributed Processing</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Telemetry data is no longer processed by the CPU of the MPU. Instead, the device can directly send telemetry data to the collector through the NP/ASIC chip or the CPU of its card. This prevents high CPU usage of the MPU when the device needs to process a large amount of status information.</a:t>
            </a:r>
          </a:p>
        </p:txBody>
      </p:sp>
      <p:sp>
        <p:nvSpPr>
          <p:cNvPr id="5" name="Rectangle 4"/>
          <p:cNvSpPr/>
          <p:nvPr/>
        </p:nvSpPr>
        <p:spPr bwMode="gray">
          <a:xfrm>
            <a:off x="6065227" y="3934309"/>
            <a:ext cx="1224136" cy="493653"/>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tx1"/>
                </a:solidFill>
                <a:latin typeface="Huawei Sans" panose="020C0503030203020204" pitchFamily="34" charset="0"/>
              </a:rPr>
              <a:t>CPU of the MPU</a:t>
            </a:r>
          </a:p>
        </p:txBody>
      </p:sp>
      <p:sp>
        <p:nvSpPr>
          <p:cNvPr id="7" name="Rectangle 6"/>
          <p:cNvSpPr/>
          <p:nvPr/>
        </p:nvSpPr>
        <p:spPr bwMode="gray">
          <a:xfrm>
            <a:off x="2976103" y="2864695"/>
            <a:ext cx="1370966" cy="1092056"/>
          </a:xfrm>
          <a:prstGeom prst="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1's NP/ASIC</a:t>
            </a:r>
          </a:p>
        </p:txBody>
      </p:sp>
      <p:sp>
        <p:nvSpPr>
          <p:cNvPr id="8" name="Rectangle 7"/>
          <p:cNvSpPr/>
          <p:nvPr/>
        </p:nvSpPr>
        <p:spPr bwMode="gray">
          <a:xfrm>
            <a:off x="4249360" y="3068685"/>
            <a:ext cx="1323667" cy="736062"/>
          </a:xfrm>
          <a:prstGeom prst="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1's CPU</a:t>
            </a:r>
          </a:p>
        </p:txBody>
      </p:sp>
      <p:sp>
        <p:nvSpPr>
          <p:cNvPr id="9" name="iconfont-11244-5317166"/>
          <p:cNvSpPr>
            <a:spLocks noChangeAspect="1"/>
          </p:cNvSpPr>
          <p:nvPr/>
        </p:nvSpPr>
        <p:spPr bwMode="gray">
          <a:xfrm>
            <a:off x="3067119" y="3158356"/>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0" name="iconfont-11244-5317166"/>
          <p:cNvSpPr>
            <a:spLocks noChangeAspect="1"/>
          </p:cNvSpPr>
          <p:nvPr/>
        </p:nvSpPr>
        <p:spPr bwMode="gray">
          <a:xfrm>
            <a:off x="3067119" y="3561332"/>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1" name="iconfont-11244-5317166"/>
          <p:cNvSpPr>
            <a:spLocks noChangeAspect="1"/>
          </p:cNvSpPr>
          <p:nvPr/>
        </p:nvSpPr>
        <p:spPr bwMode="gray">
          <a:xfrm>
            <a:off x="4340376" y="3410723"/>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2" name="TextBox 11"/>
          <p:cNvSpPr txBox="1"/>
          <p:nvPr/>
        </p:nvSpPr>
        <p:spPr bwMode="gray">
          <a:xfrm>
            <a:off x="3442791" y="3255905"/>
            <a:ext cx="868602"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13" name="TextBox 12"/>
          <p:cNvSpPr txBox="1"/>
          <p:nvPr/>
        </p:nvSpPr>
        <p:spPr bwMode="gray">
          <a:xfrm>
            <a:off x="4755542" y="3352236"/>
            <a:ext cx="881648"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14" name="Rectangle 13"/>
          <p:cNvSpPr/>
          <p:nvPr/>
        </p:nvSpPr>
        <p:spPr bwMode="gray">
          <a:xfrm>
            <a:off x="2976103" y="4328563"/>
            <a:ext cx="1370966" cy="1092056"/>
          </a:xfrm>
          <a:prstGeom prst="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2's NP/ASIC</a:t>
            </a:r>
          </a:p>
        </p:txBody>
      </p:sp>
      <p:sp>
        <p:nvSpPr>
          <p:cNvPr id="15" name="Rectangle 14"/>
          <p:cNvSpPr/>
          <p:nvPr/>
        </p:nvSpPr>
        <p:spPr bwMode="gray">
          <a:xfrm>
            <a:off x="4249360" y="4532553"/>
            <a:ext cx="1323667" cy="736062"/>
          </a:xfrm>
          <a:prstGeom prst="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050" dirty="0">
                <a:solidFill>
                  <a:schemeClr val="tx1"/>
                </a:solidFill>
                <a:latin typeface="Huawei Sans" panose="020C0503030203020204" pitchFamily="34" charset="0"/>
              </a:rPr>
              <a:t>Card 2's CPU</a:t>
            </a:r>
          </a:p>
        </p:txBody>
      </p:sp>
      <p:sp>
        <p:nvSpPr>
          <p:cNvPr id="16" name="iconfont-11244-5317166"/>
          <p:cNvSpPr>
            <a:spLocks noChangeAspect="1"/>
          </p:cNvSpPr>
          <p:nvPr/>
        </p:nvSpPr>
        <p:spPr bwMode="gray">
          <a:xfrm>
            <a:off x="3067119" y="4622224"/>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7" name="iconfont-11244-5317166"/>
          <p:cNvSpPr>
            <a:spLocks noChangeAspect="1"/>
          </p:cNvSpPr>
          <p:nvPr/>
        </p:nvSpPr>
        <p:spPr bwMode="gray">
          <a:xfrm>
            <a:off x="3067119" y="5025200"/>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8" name="iconfont-11244-5317166"/>
          <p:cNvSpPr>
            <a:spLocks noChangeAspect="1"/>
          </p:cNvSpPr>
          <p:nvPr/>
        </p:nvSpPr>
        <p:spPr bwMode="gray">
          <a:xfrm>
            <a:off x="4340376" y="4874591"/>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txBody>
          <a:bodyPr/>
          <a:lstStyle/>
          <a:p>
            <a:pPr fontAlgn="ctr"/>
            <a:endParaRPr lang="en-US" altLang="zh-CN" sz="1200" dirty="0">
              <a:latin typeface="Huawei Sans" panose="020C0503030203020204" pitchFamily="34" charset="0"/>
            </a:endParaRPr>
          </a:p>
        </p:txBody>
      </p:sp>
      <p:sp>
        <p:nvSpPr>
          <p:cNvPr id="19" name="TextBox 18"/>
          <p:cNvSpPr txBox="1"/>
          <p:nvPr/>
        </p:nvSpPr>
        <p:spPr bwMode="gray">
          <a:xfrm>
            <a:off x="3427520" y="4719773"/>
            <a:ext cx="899144"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sp>
        <p:nvSpPr>
          <p:cNvPr id="20" name="TextBox 19"/>
          <p:cNvSpPr txBox="1"/>
          <p:nvPr/>
        </p:nvSpPr>
        <p:spPr bwMode="gray">
          <a:xfrm>
            <a:off x="4755542" y="4816104"/>
            <a:ext cx="881648" cy="400110"/>
          </a:xfrm>
          <a:prstGeom prst="rect">
            <a:avLst/>
          </a:prstGeom>
          <a:noFill/>
        </p:spPr>
        <p:txBody>
          <a:bodyPr wrap="square" rtlCol="0">
            <a:spAutoFit/>
          </a:bodyPr>
          <a:lstStyle/>
          <a:p>
            <a:pPr algn="ctr" fontAlgn="ctr"/>
            <a:r>
              <a:rPr lang="en-US" sz="1000" dirty="0">
                <a:solidFill>
                  <a:srgbClr val="56C4D2"/>
                </a:solidFill>
                <a:latin typeface="Huawei Sans" panose="020C0503030203020204" pitchFamily="34" charset="0"/>
              </a:rPr>
              <a:t>Status information</a:t>
            </a:r>
          </a:p>
        </p:txBody>
      </p:sp>
      <p:pic>
        <p:nvPicPr>
          <p:cNvPr id="27" name="图片 16" descr="通用网管-蓝.png"/>
          <p:cNvPicPr>
            <a:picLocks noChangeAspect="1"/>
          </p:cNvPicPr>
          <p:nvPr/>
        </p:nvPicPr>
        <p:blipFill>
          <a:blip r:embed="rId3" cstate="print"/>
          <a:stretch>
            <a:fillRect/>
          </a:stretch>
        </p:blipFill>
        <p:spPr bwMode="gray">
          <a:xfrm>
            <a:off x="8925662" y="3956751"/>
            <a:ext cx="540000" cy="441818"/>
          </a:xfrm>
          <a:prstGeom prst="rect">
            <a:avLst/>
          </a:prstGeom>
        </p:spPr>
      </p:pic>
      <p:sp>
        <p:nvSpPr>
          <p:cNvPr id="28" name="Rectangle 27"/>
          <p:cNvSpPr/>
          <p:nvPr/>
        </p:nvSpPr>
        <p:spPr bwMode="gray">
          <a:xfrm>
            <a:off x="2747628" y="2684675"/>
            <a:ext cx="4622014" cy="2844316"/>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fontAlgn="ctr"/>
            <a:r>
              <a:rPr lang="en-US" sz="1050" dirty="0">
                <a:solidFill>
                  <a:schemeClr val="tx1"/>
                </a:solidFill>
                <a:latin typeface="Huawei Sans" panose="020C0503030203020204" pitchFamily="34" charset="0"/>
              </a:rPr>
              <a:t>Device</a:t>
            </a:r>
          </a:p>
        </p:txBody>
      </p:sp>
      <p:sp>
        <p:nvSpPr>
          <p:cNvPr id="31" name="Rectangular Callout 30"/>
          <p:cNvSpPr/>
          <p:nvPr/>
        </p:nvSpPr>
        <p:spPr bwMode="gray">
          <a:xfrm>
            <a:off x="4497704" y="3955983"/>
            <a:ext cx="1277454" cy="479015"/>
          </a:xfrm>
          <a:prstGeom prst="wedgeRectCallout">
            <a:avLst>
              <a:gd name="adj1" fmla="val -4917"/>
              <a:gd name="adj2" fmla="val -88550"/>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bg1">
                    <a:lumMod val="50000"/>
                  </a:schemeClr>
                </a:solidFill>
                <a:latin typeface="Huawei Sans" panose="020C0503030203020204" pitchFamily="34" charset="0"/>
              </a:rPr>
              <a:t>The CPU of a card sends status information.</a:t>
            </a:r>
          </a:p>
        </p:txBody>
      </p:sp>
      <p:sp>
        <p:nvSpPr>
          <p:cNvPr id="33" name="TextBox 32"/>
          <p:cNvSpPr txBox="1"/>
          <p:nvPr/>
        </p:nvSpPr>
        <p:spPr bwMode="gray">
          <a:xfrm>
            <a:off x="9405282" y="4052221"/>
            <a:ext cx="1356462" cy="253916"/>
          </a:xfrm>
          <a:prstGeom prst="rect">
            <a:avLst/>
          </a:prstGeom>
          <a:noFill/>
        </p:spPr>
        <p:txBody>
          <a:bodyPr wrap="none" rtlCol="0">
            <a:spAutoFit/>
          </a:bodyPr>
          <a:lstStyle/>
          <a:p>
            <a:pPr fontAlgn="ctr"/>
            <a:r>
              <a:rPr lang="en-US" sz="1050" dirty="0">
                <a:latin typeface="Huawei Sans" panose="020C0503030203020204" pitchFamily="34" charset="0"/>
              </a:rPr>
              <a:t>Telemetry collector</a:t>
            </a:r>
          </a:p>
        </p:txBody>
      </p:sp>
      <p:sp>
        <p:nvSpPr>
          <p:cNvPr id="34" name="Freeform 33"/>
          <p:cNvSpPr/>
          <p:nvPr/>
        </p:nvSpPr>
        <p:spPr bwMode="gray">
          <a:xfrm>
            <a:off x="5477538" y="3452600"/>
            <a:ext cx="3724764" cy="476116"/>
          </a:xfrm>
          <a:custGeom>
            <a:avLst/>
            <a:gdLst>
              <a:gd name="connsiteX0" fmla="*/ 0 w 5762625"/>
              <a:gd name="connsiteY0" fmla="*/ 53624 h 453674"/>
              <a:gd name="connsiteX1" fmla="*/ 3371850 w 5762625"/>
              <a:gd name="connsiteY1" fmla="*/ 34574 h 453674"/>
              <a:gd name="connsiteX2" fmla="*/ 5762625 w 5762625"/>
              <a:gd name="connsiteY2" fmla="*/ 453674 h 453674"/>
            </a:gdLst>
            <a:ahLst/>
            <a:cxnLst>
              <a:cxn ang="0">
                <a:pos x="connsiteX0" y="connsiteY0"/>
              </a:cxn>
              <a:cxn ang="0">
                <a:pos x="connsiteX1" y="connsiteY1"/>
              </a:cxn>
              <a:cxn ang="0">
                <a:pos x="connsiteX2" y="connsiteY2"/>
              </a:cxn>
            </a:cxnLst>
            <a:rect l="l" t="t" r="r" b="b"/>
            <a:pathLst>
              <a:path w="5762625" h="453674">
                <a:moveTo>
                  <a:pt x="0" y="53624"/>
                </a:moveTo>
                <a:cubicBezTo>
                  <a:pt x="1205706" y="10761"/>
                  <a:pt x="2411413" y="-32101"/>
                  <a:pt x="3371850" y="34574"/>
                </a:cubicBezTo>
                <a:cubicBezTo>
                  <a:pt x="4332287" y="101249"/>
                  <a:pt x="5762625" y="453674"/>
                  <a:pt x="5762625" y="453674"/>
                </a:cubicBezTo>
              </a:path>
            </a:pathLst>
          </a:custGeom>
          <a:noFill/>
          <a:ln w="19050">
            <a:solidFill>
              <a:srgbClr val="56C4D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5" name="Freeform 34"/>
          <p:cNvSpPr/>
          <p:nvPr/>
        </p:nvSpPr>
        <p:spPr bwMode="gray">
          <a:xfrm flipV="1">
            <a:off x="5477538" y="4434998"/>
            <a:ext cx="3724764" cy="453674"/>
          </a:xfrm>
          <a:custGeom>
            <a:avLst/>
            <a:gdLst>
              <a:gd name="connsiteX0" fmla="*/ 0 w 5762625"/>
              <a:gd name="connsiteY0" fmla="*/ 53624 h 453674"/>
              <a:gd name="connsiteX1" fmla="*/ 3371850 w 5762625"/>
              <a:gd name="connsiteY1" fmla="*/ 34574 h 453674"/>
              <a:gd name="connsiteX2" fmla="*/ 5762625 w 5762625"/>
              <a:gd name="connsiteY2" fmla="*/ 453674 h 453674"/>
            </a:gdLst>
            <a:ahLst/>
            <a:cxnLst>
              <a:cxn ang="0">
                <a:pos x="connsiteX0" y="connsiteY0"/>
              </a:cxn>
              <a:cxn ang="0">
                <a:pos x="connsiteX1" y="connsiteY1"/>
              </a:cxn>
              <a:cxn ang="0">
                <a:pos x="connsiteX2" y="connsiteY2"/>
              </a:cxn>
            </a:cxnLst>
            <a:rect l="l" t="t" r="r" b="b"/>
            <a:pathLst>
              <a:path w="5762625" h="453674">
                <a:moveTo>
                  <a:pt x="0" y="53624"/>
                </a:moveTo>
                <a:cubicBezTo>
                  <a:pt x="1205706" y="10761"/>
                  <a:pt x="2411413" y="-32101"/>
                  <a:pt x="3371850" y="34574"/>
                </a:cubicBezTo>
                <a:cubicBezTo>
                  <a:pt x="4332287" y="101249"/>
                  <a:pt x="5762625" y="453674"/>
                  <a:pt x="5762625" y="453674"/>
                </a:cubicBezTo>
              </a:path>
            </a:pathLst>
          </a:custGeom>
          <a:noFill/>
          <a:ln w="19050">
            <a:solidFill>
              <a:srgbClr val="56C4D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6" name="Freeform 35"/>
          <p:cNvSpPr/>
          <p:nvPr/>
        </p:nvSpPr>
        <p:spPr bwMode="gray">
          <a:xfrm flipV="1">
            <a:off x="4142248" y="4596605"/>
            <a:ext cx="5060054" cy="784887"/>
          </a:xfrm>
          <a:custGeom>
            <a:avLst/>
            <a:gdLst>
              <a:gd name="connsiteX0" fmla="*/ 0 w 5762625"/>
              <a:gd name="connsiteY0" fmla="*/ 53624 h 453674"/>
              <a:gd name="connsiteX1" fmla="*/ 3371850 w 5762625"/>
              <a:gd name="connsiteY1" fmla="*/ 34574 h 453674"/>
              <a:gd name="connsiteX2" fmla="*/ 5762625 w 5762625"/>
              <a:gd name="connsiteY2" fmla="*/ 453674 h 453674"/>
            </a:gdLst>
            <a:ahLst/>
            <a:cxnLst>
              <a:cxn ang="0">
                <a:pos x="connsiteX0" y="connsiteY0"/>
              </a:cxn>
              <a:cxn ang="0">
                <a:pos x="connsiteX1" y="connsiteY1"/>
              </a:cxn>
              <a:cxn ang="0">
                <a:pos x="connsiteX2" y="connsiteY2"/>
              </a:cxn>
            </a:cxnLst>
            <a:rect l="l" t="t" r="r" b="b"/>
            <a:pathLst>
              <a:path w="5762625" h="453674">
                <a:moveTo>
                  <a:pt x="0" y="53624"/>
                </a:moveTo>
                <a:cubicBezTo>
                  <a:pt x="1205706" y="10761"/>
                  <a:pt x="2411413" y="-32101"/>
                  <a:pt x="3371850" y="34574"/>
                </a:cubicBezTo>
                <a:cubicBezTo>
                  <a:pt x="4332287" y="101249"/>
                  <a:pt x="5762625" y="453674"/>
                  <a:pt x="5762625" y="453674"/>
                </a:cubicBezTo>
              </a:path>
            </a:pathLst>
          </a:custGeom>
          <a:noFill/>
          <a:ln w="19050">
            <a:solidFill>
              <a:srgbClr val="56C4D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7" name="Freeform 36"/>
          <p:cNvSpPr/>
          <p:nvPr/>
        </p:nvSpPr>
        <p:spPr bwMode="gray">
          <a:xfrm>
            <a:off x="4142248" y="3028131"/>
            <a:ext cx="5060054" cy="784887"/>
          </a:xfrm>
          <a:custGeom>
            <a:avLst/>
            <a:gdLst>
              <a:gd name="connsiteX0" fmla="*/ 0 w 5762625"/>
              <a:gd name="connsiteY0" fmla="*/ 53624 h 453674"/>
              <a:gd name="connsiteX1" fmla="*/ 3371850 w 5762625"/>
              <a:gd name="connsiteY1" fmla="*/ 34574 h 453674"/>
              <a:gd name="connsiteX2" fmla="*/ 5762625 w 5762625"/>
              <a:gd name="connsiteY2" fmla="*/ 453674 h 453674"/>
            </a:gdLst>
            <a:ahLst/>
            <a:cxnLst>
              <a:cxn ang="0">
                <a:pos x="connsiteX0" y="connsiteY0"/>
              </a:cxn>
              <a:cxn ang="0">
                <a:pos x="connsiteX1" y="connsiteY1"/>
              </a:cxn>
              <a:cxn ang="0">
                <a:pos x="connsiteX2" y="connsiteY2"/>
              </a:cxn>
            </a:cxnLst>
            <a:rect l="l" t="t" r="r" b="b"/>
            <a:pathLst>
              <a:path w="5762625" h="453674">
                <a:moveTo>
                  <a:pt x="0" y="53624"/>
                </a:moveTo>
                <a:cubicBezTo>
                  <a:pt x="1205706" y="10761"/>
                  <a:pt x="2411413" y="-32101"/>
                  <a:pt x="3371850" y="34574"/>
                </a:cubicBezTo>
                <a:cubicBezTo>
                  <a:pt x="4332287" y="101249"/>
                  <a:pt x="5762625" y="453674"/>
                  <a:pt x="5762625" y="453674"/>
                </a:cubicBezTo>
              </a:path>
            </a:pathLst>
          </a:custGeom>
          <a:noFill/>
          <a:ln w="19050">
            <a:solidFill>
              <a:srgbClr val="56C4D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39" name="Can 9"/>
          <p:cNvSpPr/>
          <p:nvPr/>
        </p:nvSpPr>
        <p:spPr bwMode="gray">
          <a:xfrm rot="5400000">
            <a:off x="2554163" y="2953508"/>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0" name="Can 9"/>
          <p:cNvSpPr/>
          <p:nvPr/>
        </p:nvSpPr>
        <p:spPr bwMode="gray">
          <a:xfrm rot="5400000">
            <a:off x="2554163" y="3329098"/>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1" name="Can 9"/>
          <p:cNvSpPr/>
          <p:nvPr/>
        </p:nvSpPr>
        <p:spPr bwMode="gray">
          <a:xfrm rot="5400000">
            <a:off x="2553794" y="4389414"/>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2" name="Can 9"/>
          <p:cNvSpPr/>
          <p:nvPr/>
        </p:nvSpPr>
        <p:spPr bwMode="gray">
          <a:xfrm rot="5400000">
            <a:off x="2553794" y="4765004"/>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3" name="TextBox 42"/>
          <p:cNvSpPr txBox="1"/>
          <p:nvPr/>
        </p:nvSpPr>
        <p:spPr bwMode="gray">
          <a:xfrm>
            <a:off x="2221752" y="3213736"/>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1</a:t>
            </a:r>
            <a:endParaRPr lang="en-US" altLang="zh-CN" sz="1000" dirty="0">
              <a:latin typeface="Huawei Sans" panose="020C0503030203020204" pitchFamily="34" charset="0"/>
              <a:ea typeface="方正兰亭黑简体" panose="02000000000000000000" pitchFamily="2" charset="-122"/>
            </a:endParaRPr>
          </a:p>
        </p:txBody>
      </p:sp>
      <p:sp>
        <p:nvSpPr>
          <p:cNvPr id="44" name="TextBox 43"/>
          <p:cNvSpPr txBox="1"/>
          <p:nvPr/>
        </p:nvSpPr>
        <p:spPr bwMode="gray">
          <a:xfrm>
            <a:off x="2221752" y="3584901"/>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2</a:t>
            </a:r>
            <a:endParaRPr lang="en-US" altLang="zh-CN" sz="1000" dirty="0">
              <a:latin typeface="Huawei Sans" panose="020C0503030203020204" pitchFamily="34" charset="0"/>
              <a:ea typeface="方正兰亭黑简体" panose="02000000000000000000" pitchFamily="2" charset="-122"/>
            </a:endParaRPr>
          </a:p>
        </p:txBody>
      </p:sp>
      <p:sp>
        <p:nvSpPr>
          <p:cNvPr id="45" name="TextBox 44"/>
          <p:cNvSpPr txBox="1"/>
          <p:nvPr/>
        </p:nvSpPr>
        <p:spPr bwMode="gray">
          <a:xfrm>
            <a:off x="2221752" y="4636802"/>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3</a:t>
            </a:r>
            <a:endParaRPr lang="en-US" altLang="zh-CN" sz="1000" dirty="0">
              <a:latin typeface="Huawei Sans" panose="020C0503030203020204" pitchFamily="34" charset="0"/>
              <a:ea typeface="方正兰亭黑简体" panose="02000000000000000000" pitchFamily="2" charset="-122"/>
            </a:endParaRPr>
          </a:p>
        </p:txBody>
      </p:sp>
      <p:sp>
        <p:nvSpPr>
          <p:cNvPr id="46" name="TextBox 45"/>
          <p:cNvSpPr txBox="1"/>
          <p:nvPr/>
        </p:nvSpPr>
        <p:spPr bwMode="gray">
          <a:xfrm>
            <a:off x="2221752" y="5017248"/>
            <a:ext cx="813043" cy="246221"/>
          </a:xfrm>
          <a:prstGeom prst="rect">
            <a:avLst/>
          </a:prstGeom>
          <a:noFill/>
        </p:spPr>
        <p:txBody>
          <a:bodyPr wrap="none" rtlCol="0">
            <a:spAutoFit/>
          </a:bodyPr>
          <a:lstStyle/>
          <a:p>
            <a:pPr algn="ctr" fontAlgn="ctr"/>
            <a:r>
              <a:rPr lang="en-US" sz="1000" dirty="0">
                <a:latin typeface="Huawei Sans" panose="020C0503030203020204" pitchFamily="34" charset="0"/>
              </a:rPr>
              <a:t>Interface 4</a:t>
            </a:r>
            <a:endParaRPr lang="en-US" altLang="zh-CN" sz="1000" dirty="0">
              <a:latin typeface="Huawei Sans" panose="020C0503030203020204" pitchFamily="34" charset="0"/>
              <a:ea typeface="方正兰亭黑简体" panose="02000000000000000000" pitchFamily="2" charset="-122"/>
            </a:endParaRPr>
          </a:p>
        </p:txBody>
      </p:sp>
      <p:sp>
        <p:nvSpPr>
          <p:cNvPr id="38" name="Rectangular Callout 37"/>
          <p:cNvSpPr/>
          <p:nvPr/>
        </p:nvSpPr>
        <p:spPr bwMode="gray">
          <a:xfrm>
            <a:off x="1420083" y="2742656"/>
            <a:ext cx="1374026" cy="513249"/>
          </a:xfrm>
          <a:prstGeom prst="wedgeRectCallout">
            <a:avLst>
              <a:gd name="adj1" fmla="val 72176"/>
              <a:gd name="adj2" fmla="val -512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00" dirty="0">
                <a:solidFill>
                  <a:schemeClr val="bg1">
                    <a:lumMod val="50000"/>
                  </a:schemeClr>
                </a:solidFill>
                <a:latin typeface="Huawei Sans" panose="020C0503030203020204" pitchFamily="34" charset="0"/>
              </a:rPr>
              <a:t>The NP/ASIC chip of a card sends status information.</a:t>
            </a:r>
          </a:p>
        </p:txBody>
      </p:sp>
      <p:sp>
        <p:nvSpPr>
          <p:cNvPr id="56" name="TextBox 55"/>
          <p:cNvSpPr txBox="1"/>
          <p:nvPr/>
        </p:nvSpPr>
        <p:spPr bwMode="gray">
          <a:xfrm>
            <a:off x="1673738" y="3429944"/>
            <a:ext cx="688009" cy="253916"/>
          </a:xfrm>
          <a:prstGeom prst="rect">
            <a:avLst/>
          </a:prstGeom>
          <a:noFill/>
        </p:spPr>
        <p:txBody>
          <a:bodyPr wrap="none" rtlCol="0">
            <a:spAutoFit/>
          </a:bodyPr>
          <a:lstStyle/>
          <a:p>
            <a:pPr fontAlgn="ctr"/>
            <a:r>
              <a:rPr lang="en-US" sz="1000" dirty="0">
                <a:latin typeface="Huawei Sans" panose="020C0503030203020204" pitchFamily="34" charset="0"/>
              </a:rPr>
              <a:t>Traffic 1</a:t>
            </a:r>
            <a:endParaRPr lang="en-US" altLang="zh-CN" sz="1000" dirty="0">
              <a:latin typeface="Huawei Sans" panose="020C0503030203020204" pitchFamily="34" charset="0"/>
              <a:ea typeface="方正兰亭黑简体" panose="02000000000000000000" pitchFamily="2" charset="-122"/>
            </a:endParaRPr>
          </a:p>
        </p:txBody>
      </p:sp>
      <p:sp>
        <p:nvSpPr>
          <p:cNvPr id="57" name="TextBox 56"/>
          <p:cNvSpPr txBox="1"/>
          <p:nvPr/>
        </p:nvSpPr>
        <p:spPr bwMode="gray">
          <a:xfrm>
            <a:off x="1673738" y="4836285"/>
            <a:ext cx="688009" cy="253916"/>
          </a:xfrm>
          <a:prstGeom prst="rect">
            <a:avLst/>
          </a:prstGeom>
          <a:noFill/>
        </p:spPr>
        <p:txBody>
          <a:bodyPr wrap="none" rtlCol="0">
            <a:spAutoFit/>
          </a:bodyPr>
          <a:lstStyle/>
          <a:p>
            <a:pPr fontAlgn="ctr"/>
            <a:r>
              <a:rPr lang="en-US" sz="1000" dirty="0">
                <a:latin typeface="Huawei Sans" panose="020C0503030203020204" pitchFamily="34" charset="0"/>
              </a:rPr>
              <a:t>Traffic 2</a:t>
            </a:r>
            <a:endParaRPr lang="en-US" altLang="zh-CN" sz="1000" dirty="0">
              <a:latin typeface="Huawei Sans" panose="020C0503030203020204" pitchFamily="34" charset="0"/>
              <a:ea typeface="方正兰亭黑简体" panose="02000000000000000000" pitchFamily="2" charset="-122"/>
            </a:endParaRPr>
          </a:p>
        </p:txBody>
      </p:sp>
      <p:sp>
        <p:nvSpPr>
          <p:cNvPr id="58" name="Freeform 57"/>
          <p:cNvSpPr/>
          <p:nvPr/>
        </p:nvSpPr>
        <p:spPr bwMode="gray">
          <a:xfrm>
            <a:off x="2099776" y="3327908"/>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sp>
        <p:nvSpPr>
          <p:cNvPr id="59" name="Freeform 58"/>
          <p:cNvSpPr/>
          <p:nvPr/>
        </p:nvSpPr>
        <p:spPr bwMode="gray">
          <a:xfrm>
            <a:off x="2109278" y="4756492"/>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ndParaRPr>
          </a:p>
        </p:txBody>
      </p:sp>
      <p:grpSp>
        <p:nvGrpSpPr>
          <p:cNvPr id="47" name="Group 18"/>
          <p:cNvGrpSpPr/>
          <p:nvPr/>
        </p:nvGrpSpPr>
        <p:grpSpPr bwMode="gray">
          <a:xfrm>
            <a:off x="6802699" y="95321"/>
            <a:ext cx="5036433" cy="252000"/>
            <a:chOff x="6708068" y="76071"/>
            <a:chExt cx="5036433" cy="252000"/>
          </a:xfrm>
        </p:grpSpPr>
        <p:sp>
          <p:nvSpPr>
            <p:cNvPr id="48"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49"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50" name="燕尾形 26"/>
            <p:cNvSpPr/>
            <p:nvPr/>
          </p:nvSpPr>
          <p:spPr bwMode="gray">
            <a:xfrm>
              <a:off x="9106283" y="76071"/>
              <a:ext cx="1354271"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Telemetry</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51"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6352263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pPr fontAlgn="ctr"/>
            <a:r>
              <a:rPr lang="en-US" sz="2800" dirty="0">
                <a:latin typeface="Huawei Sans" panose="020C0503030203020204" pitchFamily="34" charset="0"/>
              </a:rPr>
              <a:t>Telemetry Implementation - Data Collection by Hardware Chips</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Status information can be collected through software using the CPU of a card. In this mode, information can be collected every second.</a:t>
            </a:r>
            <a:endParaRPr lang="en-US" altLang="zh-CN" sz="1600" dirty="0">
              <a:latin typeface="Huawei Sans" panose="020C0503030203020204" pitchFamily="34" charset="0"/>
            </a:endParaRPr>
          </a:p>
          <a:p>
            <a:pPr algn="l"/>
            <a:r>
              <a:rPr lang="en-US" sz="1600" dirty="0">
                <a:latin typeface="Huawei Sans" panose="020C0503030203020204" pitchFamily="34" charset="0"/>
              </a:rPr>
              <a:t>Status information can be collected through hardware using the NP/ASIC chip of a card. In this mode, information can be collected every 100 </a:t>
            </a:r>
            <a:r>
              <a:rPr lang="en-US" sz="1600" dirty="0" err="1">
                <a:latin typeface="Huawei Sans" panose="020C0503030203020204" pitchFamily="34" charset="0"/>
              </a:rPr>
              <a:t>ms.</a:t>
            </a:r>
            <a:endParaRPr lang="en-US" sz="1600" dirty="0">
              <a:latin typeface="Huawei Sans" panose="020C0503030203020204" pitchFamily="34" charset="0"/>
            </a:endParaRPr>
          </a:p>
        </p:txBody>
      </p:sp>
      <p:grpSp>
        <p:nvGrpSpPr>
          <p:cNvPr id="4" name="Group 3">
            <a:extLst>
              <a:ext uri="{FF2B5EF4-FFF2-40B4-BE49-F238E27FC236}">
                <a16:creationId xmlns:a16="http://schemas.microsoft.com/office/drawing/2014/main" id="{44F01729-8179-45A8-8232-B762B254A4F4}"/>
              </a:ext>
            </a:extLst>
          </p:cNvPr>
          <p:cNvGrpSpPr/>
          <p:nvPr/>
        </p:nvGrpSpPr>
        <p:grpSpPr bwMode="gray">
          <a:xfrm>
            <a:off x="2961616" y="2771903"/>
            <a:ext cx="6268768" cy="2844316"/>
            <a:chOff x="2877858" y="3176972"/>
            <a:chExt cx="6268768" cy="2844316"/>
          </a:xfrm>
        </p:grpSpPr>
        <p:sp>
          <p:nvSpPr>
            <p:cNvPr id="5" name="Rectangle 4"/>
            <p:cNvSpPr/>
            <p:nvPr/>
          </p:nvSpPr>
          <p:spPr bwMode="gray">
            <a:xfrm>
              <a:off x="4812307" y="3356992"/>
              <a:ext cx="1370966" cy="1092056"/>
            </a:xfrm>
            <a:prstGeom prst="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dirty="0">
                  <a:solidFill>
                    <a:schemeClr val="tx1"/>
                  </a:solidFill>
                  <a:latin typeface="Huawei Sans" panose="020C0503030203020204" pitchFamily="34" charset="0"/>
                </a:rPr>
                <a:t>Card 1's NP/ASIC</a:t>
              </a:r>
            </a:p>
          </p:txBody>
        </p:sp>
        <p:sp>
          <p:nvSpPr>
            <p:cNvPr id="6" name="Rectangle 5"/>
            <p:cNvSpPr/>
            <p:nvPr/>
          </p:nvSpPr>
          <p:spPr bwMode="gray">
            <a:xfrm>
              <a:off x="6104814" y="3560982"/>
              <a:ext cx="1304513" cy="736062"/>
            </a:xfrm>
            <a:prstGeom prst="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dirty="0">
                  <a:solidFill>
                    <a:schemeClr val="tx1"/>
                  </a:solidFill>
                  <a:latin typeface="Huawei Sans" panose="020C0503030203020204" pitchFamily="34" charset="0"/>
                </a:rPr>
                <a:t>Card 1's CPU</a:t>
              </a:r>
            </a:p>
          </p:txBody>
        </p:sp>
        <p:sp>
          <p:nvSpPr>
            <p:cNvPr id="7" name="iconfont-11244-5317166"/>
            <p:cNvSpPr>
              <a:spLocks noChangeAspect="1"/>
            </p:cNvSpPr>
            <p:nvPr/>
          </p:nvSpPr>
          <p:spPr bwMode="gray">
            <a:xfrm>
              <a:off x="4903323" y="3650653"/>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8" name="iconfont-11244-5317166"/>
            <p:cNvSpPr>
              <a:spLocks noChangeAspect="1"/>
            </p:cNvSpPr>
            <p:nvPr/>
          </p:nvSpPr>
          <p:spPr bwMode="gray">
            <a:xfrm>
              <a:off x="4903323" y="4053629"/>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9" name="iconfont-11244-5317166"/>
            <p:cNvSpPr>
              <a:spLocks noChangeAspect="1"/>
            </p:cNvSpPr>
            <p:nvPr/>
          </p:nvSpPr>
          <p:spPr bwMode="gray">
            <a:xfrm>
              <a:off x="6176580" y="3903020"/>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0" name="TextBox 9"/>
            <p:cNvSpPr txBox="1"/>
            <p:nvPr/>
          </p:nvSpPr>
          <p:spPr bwMode="gray">
            <a:xfrm>
              <a:off x="5263350" y="3728952"/>
              <a:ext cx="920135" cy="415498"/>
            </a:xfrm>
            <a:prstGeom prst="rect">
              <a:avLst/>
            </a:prstGeom>
            <a:noFill/>
          </p:spPr>
          <p:txBody>
            <a:bodyPr wrap="square" rtlCol="0">
              <a:spAutoFit/>
            </a:bodyPr>
            <a:lstStyle/>
            <a:p>
              <a:pPr algn="ctr" fontAlgn="ctr"/>
              <a:r>
                <a:rPr lang="en-US" sz="1050" dirty="0">
                  <a:solidFill>
                    <a:srgbClr val="56C4D2"/>
                  </a:solidFill>
                  <a:latin typeface="Huawei Sans" panose="020C0503030203020204" pitchFamily="34" charset="0"/>
                </a:rPr>
                <a:t>Status information</a:t>
              </a:r>
            </a:p>
          </p:txBody>
        </p:sp>
        <p:sp>
          <p:nvSpPr>
            <p:cNvPr id="11" name="TextBox 10"/>
            <p:cNvSpPr txBox="1"/>
            <p:nvPr/>
          </p:nvSpPr>
          <p:spPr bwMode="gray">
            <a:xfrm>
              <a:off x="6574895" y="3844533"/>
              <a:ext cx="920135" cy="415498"/>
            </a:xfrm>
            <a:prstGeom prst="rect">
              <a:avLst/>
            </a:prstGeom>
            <a:noFill/>
          </p:spPr>
          <p:txBody>
            <a:bodyPr wrap="square" rtlCol="0">
              <a:spAutoFit/>
            </a:bodyPr>
            <a:lstStyle/>
            <a:p>
              <a:pPr algn="ctr" fontAlgn="ctr"/>
              <a:r>
                <a:rPr lang="en-US" sz="1050" dirty="0">
                  <a:solidFill>
                    <a:srgbClr val="56C4D2"/>
                  </a:solidFill>
                  <a:latin typeface="Huawei Sans" panose="020C0503030203020204" pitchFamily="34" charset="0"/>
                </a:rPr>
                <a:t>Status information</a:t>
              </a:r>
            </a:p>
          </p:txBody>
        </p:sp>
        <p:sp>
          <p:nvSpPr>
            <p:cNvPr id="12" name="Rectangle 11"/>
            <p:cNvSpPr/>
            <p:nvPr/>
          </p:nvSpPr>
          <p:spPr bwMode="gray">
            <a:xfrm>
              <a:off x="4812307" y="4820860"/>
              <a:ext cx="1370966" cy="1092056"/>
            </a:xfrm>
            <a:prstGeom prst="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dirty="0">
                  <a:solidFill>
                    <a:schemeClr val="tx1"/>
                  </a:solidFill>
                  <a:latin typeface="Huawei Sans" panose="020C0503030203020204" pitchFamily="34" charset="0"/>
                </a:rPr>
                <a:t>Card 2's NP/ASIC</a:t>
              </a:r>
            </a:p>
          </p:txBody>
        </p:sp>
        <p:sp>
          <p:nvSpPr>
            <p:cNvPr id="13" name="Rectangle 12"/>
            <p:cNvSpPr/>
            <p:nvPr/>
          </p:nvSpPr>
          <p:spPr bwMode="gray">
            <a:xfrm>
              <a:off x="6104814" y="5024850"/>
              <a:ext cx="1304513" cy="736062"/>
            </a:xfrm>
            <a:prstGeom prst="rect">
              <a:avLst/>
            </a:prstGeom>
            <a:solidFill>
              <a:schemeClr val="bg1"/>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fontAlgn="ctr"/>
              <a:r>
                <a:rPr lang="en-US" sz="1100" dirty="0">
                  <a:solidFill>
                    <a:schemeClr val="tx1"/>
                  </a:solidFill>
                  <a:latin typeface="Huawei Sans" panose="020C0503030203020204" pitchFamily="34" charset="0"/>
                </a:rPr>
                <a:t>Card 2's CPU</a:t>
              </a:r>
            </a:p>
          </p:txBody>
        </p:sp>
        <p:sp>
          <p:nvSpPr>
            <p:cNvPr id="14" name="iconfont-11244-5317166"/>
            <p:cNvSpPr>
              <a:spLocks noChangeAspect="1"/>
            </p:cNvSpPr>
            <p:nvPr/>
          </p:nvSpPr>
          <p:spPr bwMode="gray">
            <a:xfrm>
              <a:off x="4903323" y="5114521"/>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5" name="iconfont-11244-5317166"/>
            <p:cNvSpPr>
              <a:spLocks noChangeAspect="1"/>
            </p:cNvSpPr>
            <p:nvPr/>
          </p:nvSpPr>
          <p:spPr bwMode="gray">
            <a:xfrm>
              <a:off x="4903323" y="5517497"/>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6" name="iconfont-11244-5317166"/>
            <p:cNvSpPr>
              <a:spLocks noChangeAspect="1"/>
            </p:cNvSpPr>
            <p:nvPr/>
          </p:nvSpPr>
          <p:spPr bwMode="gray">
            <a:xfrm>
              <a:off x="6176580" y="5366888"/>
              <a:ext cx="480765" cy="312477"/>
            </a:xfrm>
            <a:custGeom>
              <a:avLst/>
              <a:gdLst>
                <a:gd name="T0" fmla="*/ 12480 w 12800"/>
                <a:gd name="T1" fmla="*/ 7680 h 8320"/>
                <a:gd name="T2" fmla="*/ 2880 w 12800"/>
                <a:gd name="T3" fmla="*/ 7680 h 8320"/>
                <a:gd name="T4" fmla="*/ 2560 w 12800"/>
                <a:gd name="T5" fmla="*/ 7360 h 8320"/>
                <a:gd name="T6" fmla="*/ 2880 w 12800"/>
                <a:gd name="T7" fmla="*/ 7040 h 8320"/>
                <a:gd name="T8" fmla="*/ 12480 w 12800"/>
                <a:gd name="T9" fmla="*/ 7040 h 8320"/>
                <a:gd name="T10" fmla="*/ 12800 w 12800"/>
                <a:gd name="T11" fmla="*/ 7360 h 8320"/>
                <a:gd name="T12" fmla="*/ 12480 w 12800"/>
                <a:gd name="T13" fmla="*/ 7680 h 8320"/>
                <a:gd name="T14" fmla="*/ 12480 w 12800"/>
                <a:gd name="T15" fmla="*/ 4480 h 8320"/>
                <a:gd name="T16" fmla="*/ 2880 w 12800"/>
                <a:gd name="T17" fmla="*/ 4480 h 8320"/>
                <a:gd name="T18" fmla="*/ 2560 w 12800"/>
                <a:gd name="T19" fmla="*/ 4160 h 8320"/>
                <a:gd name="T20" fmla="*/ 2880 w 12800"/>
                <a:gd name="T21" fmla="*/ 3840 h 8320"/>
                <a:gd name="T22" fmla="*/ 12480 w 12800"/>
                <a:gd name="T23" fmla="*/ 3840 h 8320"/>
                <a:gd name="T24" fmla="*/ 12800 w 12800"/>
                <a:gd name="T25" fmla="*/ 4160 h 8320"/>
                <a:gd name="T26" fmla="*/ 12480 w 12800"/>
                <a:gd name="T27" fmla="*/ 4480 h 8320"/>
                <a:gd name="T28" fmla="*/ 12480 w 12800"/>
                <a:gd name="T29" fmla="*/ 1280 h 8320"/>
                <a:gd name="T30" fmla="*/ 2880 w 12800"/>
                <a:gd name="T31" fmla="*/ 1280 h 8320"/>
                <a:gd name="T32" fmla="*/ 2560 w 12800"/>
                <a:gd name="T33" fmla="*/ 960 h 8320"/>
                <a:gd name="T34" fmla="*/ 2880 w 12800"/>
                <a:gd name="T35" fmla="*/ 640 h 8320"/>
                <a:gd name="T36" fmla="*/ 12480 w 12800"/>
                <a:gd name="T37" fmla="*/ 640 h 8320"/>
                <a:gd name="T38" fmla="*/ 12800 w 12800"/>
                <a:gd name="T39" fmla="*/ 960 h 8320"/>
                <a:gd name="T40" fmla="*/ 12480 w 12800"/>
                <a:gd name="T41" fmla="*/ 1280 h 8320"/>
                <a:gd name="T42" fmla="*/ 960 w 12800"/>
                <a:gd name="T43" fmla="*/ 1920 h 8320"/>
                <a:gd name="T44" fmla="*/ 0 w 12800"/>
                <a:gd name="T45" fmla="*/ 960 h 8320"/>
                <a:gd name="T46" fmla="*/ 960 w 12800"/>
                <a:gd name="T47" fmla="*/ 0 h 8320"/>
                <a:gd name="T48" fmla="*/ 1920 w 12800"/>
                <a:gd name="T49" fmla="*/ 960 h 8320"/>
                <a:gd name="T50" fmla="*/ 960 w 12800"/>
                <a:gd name="T51" fmla="*/ 1920 h 8320"/>
                <a:gd name="T52" fmla="*/ 960 w 12800"/>
                <a:gd name="T53" fmla="*/ 640 h 8320"/>
                <a:gd name="T54" fmla="*/ 640 w 12800"/>
                <a:gd name="T55" fmla="*/ 960 h 8320"/>
                <a:gd name="T56" fmla="*/ 960 w 12800"/>
                <a:gd name="T57" fmla="*/ 1280 h 8320"/>
                <a:gd name="T58" fmla="*/ 1280 w 12800"/>
                <a:gd name="T59" fmla="*/ 960 h 8320"/>
                <a:gd name="T60" fmla="*/ 960 w 12800"/>
                <a:gd name="T61" fmla="*/ 640 h 8320"/>
                <a:gd name="T62" fmla="*/ 960 w 12800"/>
                <a:gd name="T63" fmla="*/ 5120 h 8320"/>
                <a:gd name="T64" fmla="*/ 0 w 12800"/>
                <a:gd name="T65" fmla="*/ 4160 h 8320"/>
                <a:gd name="T66" fmla="*/ 960 w 12800"/>
                <a:gd name="T67" fmla="*/ 3200 h 8320"/>
                <a:gd name="T68" fmla="*/ 1920 w 12800"/>
                <a:gd name="T69" fmla="*/ 4160 h 8320"/>
                <a:gd name="T70" fmla="*/ 960 w 12800"/>
                <a:gd name="T71" fmla="*/ 5120 h 8320"/>
                <a:gd name="T72" fmla="*/ 960 w 12800"/>
                <a:gd name="T73" fmla="*/ 3840 h 8320"/>
                <a:gd name="T74" fmla="*/ 640 w 12800"/>
                <a:gd name="T75" fmla="*/ 4160 h 8320"/>
                <a:gd name="T76" fmla="*/ 960 w 12800"/>
                <a:gd name="T77" fmla="*/ 4480 h 8320"/>
                <a:gd name="T78" fmla="*/ 1280 w 12800"/>
                <a:gd name="T79" fmla="*/ 4160 h 8320"/>
                <a:gd name="T80" fmla="*/ 960 w 12800"/>
                <a:gd name="T81" fmla="*/ 3840 h 8320"/>
                <a:gd name="T82" fmla="*/ 960 w 12800"/>
                <a:gd name="T83" fmla="*/ 8320 h 8320"/>
                <a:gd name="T84" fmla="*/ 0 w 12800"/>
                <a:gd name="T85" fmla="*/ 7360 h 8320"/>
                <a:gd name="T86" fmla="*/ 960 w 12800"/>
                <a:gd name="T87" fmla="*/ 6400 h 8320"/>
                <a:gd name="T88" fmla="*/ 1920 w 12800"/>
                <a:gd name="T89" fmla="*/ 7360 h 8320"/>
                <a:gd name="T90" fmla="*/ 960 w 12800"/>
                <a:gd name="T91" fmla="*/ 8320 h 8320"/>
                <a:gd name="T92" fmla="*/ 960 w 12800"/>
                <a:gd name="T93" fmla="*/ 7040 h 8320"/>
                <a:gd name="T94" fmla="*/ 640 w 12800"/>
                <a:gd name="T95" fmla="*/ 7360 h 8320"/>
                <a:gd name="T96" fmla="*/ 960 w 12800"/>
                <a:gd name="T97" fmla="*/ 7680 h 8320"/>
                <a:gd name="T98" fmla="*/ 1280 w 12800"/>
                <a:gd name="T99" fmla="*/ 7360 h 8320"/>
                <a:gd name="T100" fmla="*/ 960 w 12800"/>
                <a:gd name="T101" fmla="*/ 7040 h 8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00" h="8320">
                  <a:moveTo>
                    <a:pt x="12480" y="7680"/>
                  </a:moveTo>
                  <a:lnTo>
                    <a:pt x="2880" y="7680"/>
                  </a:lnTo>
                  <a:cubicBezTo>
                    <a:pt x="2703" y="7680"/>
                    <a:pt x="2560" y="7537"/>
                    <a:pt x="2560" y="7360"/>
                  </a:cubicBezTo>
                  <a:cubicBezTo>
                    <a:pt x="2560" y="7183"/>
                    <a:pt x="2703" y="7040"/>
                    <a:pt x="2880" y="7040"/>
                  </a:cubicBezTo>
                  <a:lnTo>
                    <a:pt x="12480" y="7040"/>
                  </a:lnTo>
                  <a:cubicBezTo>
                    <a:pt x="12657" y="7040"/>
                    <a:pt x="12800" y="7183"/>
                    <a:pt x="12800" y="7360"/>
                  </a:cubicBezTo>
                  <a:cubicBezTo>
                    <a:pt x="12800" y="7537"/>
                    <a:pt x="12657" y="7680"/>
                    <a:pt x="12480" y="7680"/>
                  </a:cubicBezTo>
                  <a:close/>
                  <a:moveTo>
                    <a:pt x="12480" y="4480"/>
                  </a:moveTo>
                  <a:lnTo>
                    <a:pt x="2880" y="4480"/>
                  </a:lnTo>
                  <a:cubicBezTo>
                    <a:pt x="2703" y="4480"/>
                    <a:pt x="2560" y="4337"/>
                    <a:pt x="2560" y="4160"/>
                  </a:cubicBezTo>
                  <a:cubicBezTo>
                    <a:pt x="2560" y="3983"/>
                    <a:pt x="2703" y="3840"/>
                    <a:pt x="2880" y="3840"/>
                  </a:cubicBezTo>
                  <a:lnTo>
                    <a:pt x="12480" y="3840"/>
                  </a:lnTo>
                  <a:cubicBezTo>
                    <a:pt x="12657" y="3840"/>
                    <a:pt x="12800" y="3983"/>
                    <a:pt x="12800" y="4160"/>
                  </a:cubicBezTo>
                  <a:cubicBezTo>
                    <a:pt x="12800" y="4337"/>
                    <a:pt x="12657" y="4480"/>
                    <a:pt x="12480" y="4480"/>
                  </a:cubicBezTo>
                  <a:close/>
                  <a:moveTo>
                    <a:pt x="12480" y="1280"/>
                  </a:moveTo>
                  <a:lnTo>
                    <a:pt x="2880" y="1280"/>
                  </a:lnTo>
                  <a:cubicBezTo>
                    <a:pt x="2703" y="1280"/>
                    <a:pt x="2560" y="1137"/>
                    <a:pt x="2560" y="960"/>
                  </a:cubicBezTo>
                  <a:cubicBezTo>
                    <a:pt x="2560" y="783"/>
                    <a:pt x="2703" y="640"/>
                    <a:pt x="2880" y="640"/>
                  </a:cubicBezTo>
                  <a:lnTo>
                    <a:pt x="12480" y="640"/>
                  </a:lnTo>
                  <a:cubicBezTo>
                    <a:pt x="12657" y="640"/>
                    <a:pt x="12800" y="783"/>
                    <a:pt x="12800" y="960"/>
                  </a:cubicBezTo>
                  <a:cubicBezTo>
                    <a:pt x="12800" y="1137"/>
                    <a:pt x="12657" y="1280"/>
                    <a:pt x="12480" y="1280"/>
                  </a:cubicBezTo>
                  <a:close/>
                  <a:moveTo>
                    <a:pt x="960" y="1920"/>
                  </a:moveTo>
                  <a:cubicBezTo>
                    <a:pt x="431" y="1920"/>
                    <a:pt x="0" y="1489"/>
                    <a:pt x="0" y="960"/>
                  </a:cubicBezTo>
                  <a:cubicBezTo>
                    <a:pt x="0" y="431"/>
                    <a:pt x="431" y="0"/>
                    <a:pt x="960" y="0"/>
                  </a:cubicBezTo>
                  <a:cubicBezTo>
                    <a:pt x="1489" y="0"/>
                    <a:pt x="1920" y="431"/>
                    <a:pt x="1920" y="960"/>
                  </a:cubicBezTo>
                  <a:cubicBezTo>
                    <a:pt x="1920" y="1489"/>
                    <a:pt x="1489" y="1920"/>
                    <a:pt x="960" y="1920"/>
                  </a:cubicBezTo>
                  <a:close/>
                  <a:moveTo>
                    <a:pt x="960" y="640"/>
                  </a:moveTo>
                  <a:cubicBezTo>
                    <a:pt x="783" y="640"/>
                    <a:pt x="640" y="783"/>
                    <a:pt x="640" y="960"/>
                  </a:cubicBezTo>
                  <a:cubicBezTo>
                    <a:pt x="640" y="1137"/>
                    <a:pt x="783" y="1280"/>
                    <a:pt x="960" y="1280"/>
                  </a:cubicBezTo>
                  <a:cubicBezTo>
                    <a:pt x="1137" y="1280"/>
                    <a:pt x="1280" y="1137"/>
                    <a:pt x="1280" y="960"/>
                  </a:cubicBezTo>
                  <a:cubicBezTo>
                    <a:pt x="1280" y="783"/>
                    <a:pt x="1137" y="640"/>
                    <a:pt x="960" y="640"/>
                  </a:cubicBezTo>
                  <a:close/>
                  <a:moveTo>
                    <a:pt x="960" y="5120"/>
                  </a:moveTo>
                  <a:cubicBezTo>
                    <a:pt x="431" y="5120"/>
                    <a:pt x="0" y="4689"/>
                    <a:pt x="0" y="4160"/>
                  </a:cubicBezTo>
                  <a:cubicBezTo>
                    <a:pt x="0" y="3631"/>
                    <a:pt x="431" y="3200"/>
                    <a:pt x="960" y="3200"/>
                  </a:cubicBezTo>
                  <a:cubicBezTo>
                    <a:pt x="1489" y="3200"/>
                    <a:pt x="1920" y="3631"/>
                    <a:pt x="1920" y="4160"/>
                  </a:cubicBezTo>
                  <a:cubicBezTo>
                    <a:pt x="1920" y="4689"/>
                    <a:pt x="1489" y="5120"/>
                    <a:pt x="960" y="5120"/>
                  </a:cubicBezTo>
                  <a:close/>
                  <a:moveTo>
                    <a:pt x="960" y="3840"/>
                  </a:moveTo>
                  <a:cubicBezTo>
                    <a:pt x="783" y="3840"/>
                    <a:pt x="640" y="3983"/>
                    <a:pt x="640" y="4160"/>
                  </a:cubicBezTo>
                  <a:cubicBezTo>
                    <a:pt x="640" y="4337"/>
                    <a:pt x="783" y="4480"/>
                    <a:pt x="960" y="4480"/>
                  </a:cubicBezTo>
                  <a:cubicBezTo>
                    <a:pt x="1137" y="4480"/>
                    <a:pt x="1280" y="4337"/>
                    <a:pt x="1280" y="4160"/>
                  </a:cubicBezTo>
                  <a:cubicBezTo>
                    <a:pt x="1280" y="3983"/>
                    <a:pt x="1137" y="3840"/>
                    <a:pt x="960" y="3840"/>
                  </a:cubicBezTo>
                  <a:close/>
                  <a:moveTo>
                    <a:pt x="960" y="8320"/>
                  </a:moveTo>
                  <a:cubicBezTo>
                    <a:pt x="431" y="8320"/>
                    <a:pt x="0" y="7889"/>
                    <a:pt x="0" y="7360"/>
                  </a:cubicBezTo>
                  <a:cubicBezTo>
                    <a:pt x="0" y="6831"/>
                    <a:pt x="431" y="6400"/>
                    <a:pt x="960" y="6400"/>
                  </a:cubicBezTo>
                  <a:cubicBezTo>
                    <a:pt x="1489" y="6400"/>
                    <a:pt x="1920" y="6831"/>
                    <a:pt x="1920" y="7360"/>
                  </a:cubicBezTo>
                  <a:cubicBezTo>
                    <a:pt x="1920" y="7889"/>
                    <a:pt x="1489" y="8320"/>
                    <a:pt x="960" y="8320"/>
                  </a:cubicBezTo>
                  <a:close/>
                  <a:moveTo>
                    <a:pt x="960" y="7040"/>
                  </a:moveTo>
                  <a:cubicBezTo>
                    <a:pt x="783" y="7040"/>
                    <a:pt x="640" y="7183"/>
                    <a:pt x="640" y="7360"/>
                  </a:cubicBezTo>
                  <a:cubicBezTo>
                    <a:pt x="640" y="7537"/>
                    <a:pt x="783" y="7680"/>
                    <a:pt x="960" y="7680"/>
                  </a:cubicBezTo>
                  <a:cubicBezTo>
                    <a:pt x="1137" y="7680"/>
                    <a:pt x="1280" y="7537"/>
                    <a:pt x="1280" y="7360"/>
                  </a:cubicBezTo>
                  <a:cubicBezTo>
                    <a:pt x="1280" y="7183"/>
                    <a:pt x="1137" y="7040"/>
                    <a:pt x="960" y="7040"/>
                  </a:cubicBezTo>
                  <a:close/>
                </a:path>
              </a:pathLst>
            </a:custGeom>
            <a:solidFill>
              <a:srgbClr val="56C4D2"/>
            </a:solidFill>
            <a:ln>
              <a:noFill/>
            </a:ln>
          </p:spPr>
        </p:sp>
        <p:sp>
          <p:nvSpPr>
            <p:cNvPr id="17" name="TextBox 16"/>
            <p:cNvSpPr txBox="1"/>
            <p:nvPr/>
          </p:nvSpPr>
          <p:spPr bwMode="gray">
            <a:xfrm>
              <a:off x="5263350" y="5192820"/>
              <a:ext cx="920135" cy="415498"/>
            </a:xfrm>
            <a:prstGeom prst="rect">
              <a:avLst/>
            </a:prstGeom>
            <a:noFill/>
          </p:spPr>
          <p:txBody>
            <a:bodyPr wrap="square" rtlCol="0">
              <a:spAutoFit/>
            </a:bodyPr>
            <a:lstStyle/>
            <a:p>
              <a:pPr algn="ctr" fontAlgn="ctr"/>
              <a:r>
                <a:rPr lang="en-US" sz="1050" dirty="0">
                  <a:solidFill>
                    <a:srgbClr val="56C4D2"/>
                  </a:solidFill>
                  <a:latin typeface="Huawei Sans" panose="020C0503030203020204" pitchFamily="34" charset="0"/>
                </a:rPr>
                <a:t>Status information</a:t>
              </a:r>
            </a:p>
          </p:txBody>
        </p:sp>
        <p:sp>
          <p:nvSpPr>
            <p:cNvPr id="18" name="TextBox 17"/>
            <p:cNvSpPr txBox="1"/>
            <p:nvPr/>
          </p:nvSpPr>
          <p:spPr bwMode="gray">
            <a:xfrm>
              <a:off x="6574895" y="5308401"/>
              <a:ext cx="920135" cy="415498"/>
            </a:xfrm>
            <a:prstGeom prst="rect">
              <a:avLst/>
            </a:prstGeom>
            <a:noFill/>
          </p:spPr>
          <p:txBody>
            <a:bodyPr wrap="square" rtlCol="0">
              <a:spAutoFit/>
            </a:bodyPr>
            <a:lstStyle/>
            <a:p>
              <a:pPr algn="ctr" fontAlgn="ctr"/>
              <a:r>
                <a:rPr lang="en-US" sz="1050" dirty="0">
                  <a:solidFill>
                    <a:srgbClr val="56C4D2"/>
                  </a:solidFill>
                  <a:latin typeface="Huawei Sans" panose="020C0503030203020204" pitchFamily="34" charset="0"/>
                </a:rPr>
                <a:t>Status information</a:t>
              </a:r>
            </a:p>
          </p:txBody>
        </p:sp>
        <p:sp>
          <p:nvSpPr>
            <p:cNvPr id="20" name="Rectangle 19"/>
            <p:cNvSpPr/>
            <p:nvPr/>
          </p:nvSpPr>
          <p:spPr bwMode="gray">
            <a:xfrm>
              <a:off x="4403811" y="3176972"/>
              <a:ext cx="3538509" cy="2844316"/>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fontAlgn="ctr"/>
              <a:r>
                <a:rPr lang="en-US" sz="1100" dirty="0">
                  <a:solidFill>
                    <a:schemeClr val="tx1"/>
                  </a:solidFill>
                  <a:latin typeface="Huawei Sans" panose="020C0503030203020204" pitchFamily="34" charset="0"/>
                </a:rPr>
                <a:t>Device</a:t>
              </a:r>
            </a:p>
          </p:txBody>
        </p:sp>
        <p:sp>
          <p:nvSpPr>
            <p:cNvPr id="28" name="Can 9"/>
            <p:cNvSpPr/>
            <p:nvPr/>
          </p:nvSpPr>
          <p:spPr bwMode="gray">
            <a:xfrm rot="5400000">
              <a:off x="4392033" y="3460648"/>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9" name="Can 9"/>
            <p:cNvSpPr/>
            <p:nvPr/>
          </p:nvSpPr>
          <p:spPr bwMode="gray">
            <a:xfrm rot="5400000">
              <a:off x="4392033" y="3836238"/>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0" name="Can 9"/>
            <p:cNvSpPr/>
            <p:nvPr/>
          </p:nvSpPr>
          <p:spPr bwMode="gray">
            <a:xfrm rot="5400000">
              <a:off x="4367462" y="4867345"/>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1" name="Can 9"/>
            <p:cNvSpPr/>
            <p:nvPr/>
          </p:nvSpPr>
          <p:spPr bwMode="gray">
            <a:xfrm rot="5400000">
              <a:off x="4367462" y="5242935"/>
              <a:ext cx="203763" cy="776942"/>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TextBox 33"/>
            <p:cNvSpPr txBox="1"/>
            <p:nvPr/>
          </p:nvSpPr>
          <p:spPr bwMode="gray">
            <a:xfrm>
              <a:off x="3444006" y="3923628"/>
              <a:ext cx="688009" cy="253916"/>
            </a:xfrm>
            <a:prstGeom prst="rect">
              <a:avLst/>
            </a:prstGeom>
            <a:noFill/>
          </p:spPr>
          <p:txBody>
            <a:bodyPr wrap="none" rtlCol="0">
              <a:spAutoFit/>
            </a:bodyPr>
            <a:lstStyle/>
            <a:p>
              <a:pPr fontAlgn="ctr"/>
              <a:r>
                <a:rPr lang="en-US" sz="1050" dirty="0">
                  <a:latin typeface="Huawei Sans" panose="020C0503030203020204" pitchFamily="34" charset="0"/>
                </a:rPr>
                <a:t>Traffic 1</a:t>
              </a:r>
              <a:endParaRPr lang="en-US" altLang="zh-CN" sz="1050" dirty="0">
                <a:latin typeface="Huawei Sans" panose="020C0503030203020204" pitchFamily="34" charset="0"/>
                <a:ea typeface="方正兰亭黑简体" panose="02000000000000000000" pitchFamily="2" charset="-122"/>
              </a:endParaRPr>
            </a:p>
          </p:txBody>
        </p:sp>
        <p:sp>
          <p:nvSpPr>
            <p:cNvPr id="35" name="TextBox 34"/>
            <p:cNvSpPr txBox="1"/>
            <p:nvPr/>
          </p:nvSpPr>
          <p:spPr bwMode="gray">
            <a:xfrm>
              <a:off x="3444006" y="5329969"/>
              <a:ext cx="688009" cy="253916"/>
            </a:xfrm>
            <a:prstGeom prst="rect">
              <a:avLst/>
            </a:prstGeom>
            <a:noFill/>
          </p:spPr>
          <p:txBody>
            <a:bodyPr wrap="none" rtlCol="0">
              <a:spAutoFit/>
            </a:bodyPr>
            <a:lstStyle/>
            <a:p>
              <a:pPr fontAlgn="ctr"/>
              <a:r>
                <a:rPr lang="en-US" sz="1050" dirty="0">
                  <a:latin typeface="Huawei Sans" panose="020C0503030203020204" pitchFamily="34" charset="0"/>
                </a:rPr>
                <a:t>Traffic 2</a:t>
              </a:r>
              <a:endParaRPr lang="en-US" altLang="zh-CN" sz="1050" dirty="0">
                <a:latin typeface="Huawei Sans" panose="020C0503030203020204" pitchFamily="34" charset="0"/>
                <a:ea typeface="方正兰亭黑简体" panose="02000000000000000000" pitchFamily="2" charset="-122"/>
              </a:endParaRPr>
            </a:p>
          </p:txBody>
        </p:sp>
        <p:sp>
          <p:nvSpPr>
            <p:cNvPr id="36" name="iconfont-11607-9340469"/>
            <p:cNvSpPr>
              <a:spLocks noChangeAspect="1"/>
            </p:cNvSpPr>
            <p:nvPr/>
          </p:nvSpPr>
          <p:spPr bwMode="gray">
            <a:xfrm>
              <a:off x="7216655" y="3391928"/>
              <a:ext cx="304842" cy="304842"/>
            </a:xfrm>
            <a:custGeom>
              <a:avLst/>
              <a:gdLst>
                <a:gd name="T0" fmla="*/ 0 w 12800"/>
                <a:gd name="T1" fmla="*/ 0 h 12800"/>
                <a:gd name="T2" fmla="*/ 12800 w 12800"/>
                <a:gd name="T3" fmla="*/ 0 h 12800"/>
                <a:gd name="T4" fmla="*/ 12800 w 12800"/>
                <a:gd name="T5" fmla="*/ 10666 h 12800"/>
                <a:gd name="T6" fmla="*/ 0 w 12800"/>
                <a:gd name="T7" fmla="*/ 10666 h 12800"/>
                <a:gd name="T8" fmla="*/ 0 w 12800"/>
                <a:gd name="T9" fmla="*/ 0 h 12800"/>
                <a:gd name="T10" fmla="*/ 1066 w 12800"/>
                <a:gd name="T11" fmla="*/ 1066 h 12800"/>
                <a:gd name="T12" fmla="*/ 1066 w 12800"/>
                <a:gd name="T13" fmla="*/ 9600 h 12800"/>
                <a:gd name="T14" fmla="*/ 11734 w 12800"/>
                <a:gd name="T15" fmla="*/ 9600 h 12800"/>
                <a:gd name="T16" fmla="*/ 11734 w 12800"/>
                <a:gd name="T17" fmla="*/ 1066 h 12800"/>
                <a:gd name="T18" fmla="*/ 1066 w 12800"/>
                <a:gd name="T19" fmla="*/ 1066 h 12800"/>
                <a:gd name="T20" fmla="*/ 2134 w 12800"/>
                <a:gd name="T21" fmla="*/ 11734 h 12800"/>
                <a:gd name="T22" fmla="*/ 10666 w 12800"/>
                <a:gd name="T23" fmla="*/ 11734 h 12800"/>
                <a:gd name="T24" fmla="*/ 10666 w 12800"/>
                <a:gd name="T25" fmla="*/ 12800 h 12800"/>
                <a:gd name="T26" fmla="*/ 2134 w 12800"/>
                <a:gd name="T27" fmla="*/ 12800 h 12800"/>
                <a:gd name="T28" fmla="*/ 2134 w 12800"/>
                <a:gd name="T29" fmla="*/ 11734 h 12800"/>
                <a:gd name="T30" fmla="*/ 8138 w 12800"/>
                <a:gd name="T31" fmla="*/ 6441 h 12800"/>
                <a:gd name="T32" fmla="*/ 5619 w 12800"/>
                <a:gd name="T33" fmla="*/ 4486 h 12800"/>
                <a:gd name="T34" fmla="*/ 4248 w 12800"/>
                <a:gd name="T35" fmla="*/ 6440 h 12800"/>
                <a:gd name="T36" fmla="*/ 2134 w 12800"/>
                <a:gd name="T37" fmla="*/ 6440 h 12800"/>
                <a:gd name="T38" fmla="*/ 2134 w 12800"/>
                <a:gd name="T39" fmla="*/ 5374 h 12800"/>
                <a:gd name="T40" fmla="*/ 3694 w 12800"/>
                <a:gd name="T41" fmla="*/ 5374 h 12800"/>
                <a:gd name="T42" fmla="*/ 5390 w 12800"/>
                <a:gd name="T43" fmla="*/ 2956 h 12800"/>
                <a:gd name="T44" fmla="*/ 8502 w 12800"/>
                <a:gd name="T45" fmla="*/ 5374 h 12800"/>
                <a:gd name="T46" fmla="*/ 10666 w 12800"/>
                <a:gd name="T47" fmla="*/ 5374 h 12800"/>
                <a:gd name="T48" fmla="*/ 10666 w 12800"/>
                <a:gd name="T49" fmla="*/ 6441 h 12800"/>
                <a:gd name="T50" fmla="*/ 8138 w 12800"/>
                <a:gd name="T51" fmla="*/ 644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00" h="12800">
                  <a:moveTo>
                    <a:pt x="0" y="0"/>
                  </a:moveTo>
                  <a:lnTo>
                    <a:pt x="12800" y="0"/>
                  </a:lnTo>
                  <a:lnTo>
                    <a:pt x="12800" y="10666"/>
                  </a:lnTo>
                  <a:lnTo>
                    <a:pt x="0" y="10666"/>
                  </a:lnTo>
                  <a:lnTo>
                    <a:pt x="0" y="0"/>
                  </a:lnTo>
                  <a:close/>
                  <a:moveTo>
                    <a:pt x="1066" y="1066"/>
                  </a:moveTo>
                  <a:lnTo>
                    <a:pt x="1066" y="9600"/>
                  </a:lnTo>
                  <a:lnTo>
                    <a:pt x="11734" y="9600"/>
                  </a:lnTo>
                  <a:lnTo>
                    <a:pt x="11734" y="1066"/>
                  </a:lnTo>
                  <a:lnTo>
                    <a:pt x="1066" y="1066"/>
                  </a:lnTo>
                  <a:close/>
                  <a:moveTo>
                    <a:pt x="2134" y="11734"/>
                  </a:moveTo>
                  <a:lnTo>
                    <a:pt x="10666" y="11734"/>
                  </a:lnTo>
                  <a:lnTo>
                    <a:pt x="10666" y="12800"/>
                  </a:lnTo>
                  <a:lnTo>
                    <a:pt x="2134" y="12800"/>
                  </a:lnTo>
                  <a:lnTo>
                    <a:pt x="2134" y="11734"/>
                  </a:lnTo>
                  <a:close/>
                  <a:moveTo>
                    <a:pt x="8138" y="6441"/>
                  </a:moveTo>
                  <a:lnTo>
                    <a:pt x="5619" y="4486"/>
                  </a:lnTo>
                  <a:lnTo>
                    <a:pt x="4248" y="6440"/>
                  </a:lnTo>
                  <a:lnTo>
                    <a:pt x="2134" y="6440"/>
                  </a:lnTo>
                  <a:lnTo>
                    <a:pt x="2134" y="5374"/>
                  </a:lnTo>
                  <a:lnTo>
                    <a:pt x="3694" y="5374"/>
                  </a:lnTo>
                  <a:lnTo>
                    <a:pt x="5390" y="2956"/>
                  </a:lnTo>
                  <a:lnTo>
                    <a:pt x="8502" y="5374"/>
                  </a:lnTo>
                  <a:lnTo>
                    <a:pt x="10666" y="5374"/>
                  </a:lnTo>
                  <a:lnTo>
                    <a:pt x="10666" y="6441"/>
                  </a:lnTo>
                  <a:lnTo>
                    <a:pt x="8138" y="6441"/>
                  </a:lnTo>
                  <a:close/>
                </a:path>
              </a:pathLst>
            </a:custGeom>
            <a:solidFill>
              <a:srgbClr val="AFD89C"/>
            </a:solidFill>
            <a:ln>
              <a:noFill/>
            </a:ln>
          </p:spPr>
        </p:sp>
        <p:sp>
          <p:nvSpPr>
            <p:cNvPr id="37" name="iconfont-11607-9340469"/>
            <p:cNvSpPr>
              <a:spLocks noChangeAspect="1"/>
            </p:cNvSpPr>
            <p:nvPr/>
          </p:nvSpPr>
          <p:spPr bwMode="gray">
            <a:xfrm>
              <a:off x="4598481" y="4655887"/>
              <a:ext cx="304842" cy="304842"/>
            </a:xfrm>
            <a:custGeom>
              <a:avLst/>
              <a:gdLst>
                <a:gd name="T0" fmla="*/ 0 w 12800"/>
                <a:gd name="T1" fmla="*/ 0 h 12800"/>
                <a:gd name="T2" fmla="*/ 12800 w 12800"/>
                <a:gd name="T3" fmla="*/ 0 h 12800"/>
                <a:gd name="T4" fmla="*/ 12800 w 12800"/>
                <a:gd name="T5" fmla="*/ 10666 h 12800"/>
                <a:gd name="T6" fmla="*/ 0 w 12800"/>
                <a:gd name="T7" fmla="*/ 10666 h 12800"/>
                <a:gd name="T8" fmla="*/ 0 w 12800"/>
                <a:gd name="T9" fmla="*/ 0 h 12800"/>
                <a:gd name="T10" fmla="*/ 1066 w 12800"/>
                <a:gd name="T11" fmla="*/ 1066 h 12800"/>
                <a:gd name="T12" fmla="*/ 1066 w 12800"/>
                <a:gd name="T13" fmla="*/ 9600 h 12800"/>
                <a:gd name="T14" fmla="*/ 11734 w 12800"/>
                <a:gd name="T15" fmla="*/ 9600 h 12800"/>
                <a:gd name="T16" fmla="*/ 11734 w 12800"/>
                <a:gd name="T17" fmla="*/ 1066 h 12800"/>
                <a:gd name="T18" fmla="*/ 1066 w 12800"/>
                <a:gd name="T19" fmla="*/ 1066 h 12800"/>
                <a:gd name="T20" fmla="*/ 2134 w 12800"/>
                <a:gd name="T21" fmla="*/ 11734 h 12800"/>
                <a:gd name="T22" fmla="*/ 10666 w 12800"/>
                <a:gd name="T23" fmla="*/ 11734 h 12800"/>
                <a:gd name="T24" fmla="*/ 10666 w 12800"/>
                <a:gd name="T25" fmla="*/ 12800 h 12800"/>
                <a:gd name="T26" fmla="*/ 2134 w 12800"/>
                <a:gd name="T27" fmla="*/ 12800 h 12800"/>
                <a:gd name="T28" fmla="*/ 2134 w 12800"/>
                <a:gd name="T29" fmla="*/ 11734 h 12800"/>
                <a:gd name="T30" fmla="*/ 8138 w 12800"/>
                <a:gd name="T31" fmla="*/ 6441 h 12800"/>
                <a:gd name="T32" fmla="*/ 5619 w 12800"/>
                <a:gd name="T33" fmla="*/ 4486 h 12800"/>
                <a:gd name="T34" fmla="*/ 4248 w 12800"/>
                <a:gd name="T35" fmla="*/ 6440 h 12800"/>
                <a:gd name="T36" fmla="*/ 2134 w 12800"/>
                <a:gd name="T37" fmla="*/ 6440 h 12800"/>
                <a:gd name="T38" fmla="*/ 2134 w 12800"/>
                <a:gd name="T39" fmla="*/ 5374 h 12800"/>
                <a:gd name="T40" fmla="*/ 3694 w 12800"/>
                <a:gd name="T41" fmla="*/ 5374 h 12800"/>
                <a:gd name="T42" fmla="*/ 5390 w 12800"/>
                <a:gd name="T43" fmla="*/ 2956 h 12800"/>
                <a:gd name="T44" fmla="*/ 8502 w 12800"/>
                <a:gd name="T45" fmla="*/ 5374 h 12800"/>
                <a:gd name="T46" fmla="*/ 10666 w 12800"/>
                <a:gd name="T47" fmla="*/ 5374 h 12800"/>
                <a:gd name="T48" fmla="*/ 10666 w 12800"/>
                <a:gd name="T49" fmla="*/ 6441 h 12800"/>
                <a:gd name="T50" fmla="*/ 8138 w 12800"/>
                <a:gd name="T51" fmla="*/ 6441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800" h="12800">
                  <a:moveTo>
                    <a:pt x="0" y="0"/>
                  </a:moveTo>
                  <a:lnTo>
                    <a:pt x="12800" y="0"/>
                  </a:lnTo>
                  <a:lnTo>
                    <a:pt x="12800" y="10666"/>
                  </a:lnTo>
                  <a:lnTo>
                    <a:pt x="0" y="10666"/>
                  </a:lnTo>
                  <a:lnTo>
                    <a:pt x="0" y="0"/>
                  </a:lnTo>
                  <a:close/>
                  <a:moveTo>
                    <a:pt x="1066" y="1066"/>
                  </a:moveTo>
                  <a:lnTo>
                    <a:pt x="1066" y="9600"/>
                  </a:lnTo>
                  <a:lnTo>
                    <a:pt x="11734" y="9600"/>
                  </a:lnTo>
                  <a:lnTo>
                    <a:pt x="11734" y="1066"/>
                  </a:lnTo>
                  <a:lnTo>
                    <a:pt x="1066" y="1066"/>
                  </a:lnTo>
                  <a:close/>
                  <a:moveTo>
                    <a:pt x="2134" y="11734"/>
                  </a:moveTo>
                  <a:lnTo>
                    <a:pt x="10666" y="11734"/>
                  </a:lnTo>
                  <a:lnTo>
                    <a:pt x="10666" y="12800"/>
                  </a:lnTo>
                  <a:lnTo>
                    <a:pt x="2134" y="12800"/>
                  </a:lnTo>
                  <a:lnTo>
                    <a:pt x="2134" y="11734"/>
                  </a:lnTo>
                  <a:close/>
                  <a:moveTo>
                    <a:pt x="8138" y="6441"/>
                  </a:moveTo>
                  <a:lnTo>
                    <a:pt x="5619" y="4486"/>
                  </a:lnTo>
                  <a:lnTo>
                    <a:pt x="4248" y="6440"/>
                  </a:lnTo>
                  <a:lnTo>
                    <a:pt x="2134" y="6440"/>
                  </a:lnTo>
                  <a:lnTo>
                    <a:pt x="2134" y="5374"/>
                  </a:lnTo>
                  <a:lnTo>
                    <a:pt x="3694" y="5374"/>
                  </a:lnTo>
                  <a:lnTo>
                    <a:pt x="5390" y="2956"/>
                  </a:lnTo>
                  <a:lnTo>
                    <a:pt x="8502" y="5374"/>
                  </a:lnTo>
                  <a:lnTo>
                    <a:pt x="10666" y="5374"/>
                  </a:lnTo>
                  <a:lnTo>
                    <a:pt x="10666" y="6441"/>
                  </a:lnTo>
                  <a:lnTo>
                    <a:pt x="8138" y="6441"/>
                  </a:lnTo>
                  <a:close/>
                </a:path>
              </a:pathLst>
            </a:custGeom>
            <a:solidFill>
              <a:srgbClr val="AFD89C"/>
            </a:solidFill>
            <a:ln>
              <a:noFill/>
            </a:ln>
          </p:spPr>
        </p:sp>
        <p:sp>
          <p:nvSpPr>
            <p:cNvPr id="38" name="Rectangular Callout 37"/>
            <p:cNvSpPr/>
            <p:nvPr/>
          </p:nvSpPr>
          <p:spPr bwMode="gray">
            <a:xfrm>
              <a:off x="7784936" y="3176972"/>
              <a:ext cx="1361690" cy="518765"/>
            </a:xfrm>
            <a:prstGeom prst="wedgeRectCallout">
              <a:avLst>
                <a:gd name="adj1" fmla="val -67696"/>
                <a:gd name="adj2" fmla="val 20251"/>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Collect information through the CPU of a card.</a:t>
              </a:r>
            </a:p>
          </p:txBody>
        </p:sp>
        <p:sp>
          <p:nvSpPr>
            <p:cNvPr id="39" name="Rectangular Callout 38"/>
            <p:cNvSpPr/>
            <p:nvPr/>
          </p:nvSpPr>
          <p:spPr bwMode="gray">
            <a:xfrm>
              <a:off x="2877858" y="4527825"/>
              <a:ext cx="1536641" cy="550542"/>
            </a:xfrm>
            <a:prstGeom prst="wedgeRectCallout">
              <a:avLst>
                <a:gd name="adj1" fmla="val 61565"/>
                <a:gd name="adj2" fmla="val 3309"/>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Collect information through the NP/ASCI chip of a card.</a:t>
              </a:r>
            </a:p>
          </p:txBody>
        </p:sp>
        <p:sp>
          <p:nvSpPr>
            <p:cNvPr id="40" name="TextBox 39"/>
            <p:cNvSpPr txBox="1"/>
            <p:nvPr/>
          </p:nvSpPr>
          <p:spPr bwMode="gray">
            <a:xfrm>
              <a:off x="4031616" y="3716338"/>
              <a:ext cx="872355" cy="261610"/>
            </a:xfrm>
            <a:prstGeom prst="rect">
              <a:avLst/>
            </a:prstGeom>
            <a:noFill/>
          </p:spPr>
          <p:txBody>
            <a:bodyPr wrap="none" rtlCol="0">
              <a:spAutoFit/>
            </a:bodyPr>
            <a:lstStyle/>
            <a:p>
              <a:pPr fontAlgn="ctr"/>
              <a:r>
                <a:rPr lang="en-US" sz="1050" dirty="0">
                  <a:latin typeface="Huawei Sans" panose="020C0503030203020204" pitchFamily="34" charset="0"/>
                </a:rPr>
                <a:t>Interface 1</a:t>
              </a:r>
              <a:endParaRPr lang="en-US" altLang="zh-CN" sz="1050" dirty="0">
                <a:latin typeface="Huawei Sans" panose="020C0503030203020204" pitchFamily="34" charset="0"/>
                <a:ea typeface="方正兰亭黑简体" panose="02000000000000000000" pitchFamily="2" charset="-122"/>
              </a:endParaRPr>
            </a:p>
          </p:txBody>
        </p:sp>
        <p:sp>
          <p:nvSpPr>
            <p:cNvPr id="41" name="TextBox 40"/>
            <p:cNvSpPr txBox="1"/>
            <p:nvPr/>
          </p:nvSpPr>
          <p:spPr bwMode="gray">
            <a:xfrm>
              <a:off x="4031616" y="4087503"/>
              <a:ext cx="872355" cy="261610"/>
            </a:xfrm>
            <a:prstGeom prst="rect">
              <a:avLst/>
            </a:prstGeom>
            <a:noFill/>
          </p:spPr>
          <p:txBody>
            <a:bodyPr wrap="none" rtlCol="0">
              <a:spAutoFit/>
            </a:bodyPr>
            <a:lstStyle/>
            <a:p>
              <a:pPr fontAlgn="ctr"/>
              <a:r>
                <a:rPr lang="en-US" sz="1050" dirty="0">
                  <a:latin typeface="Huawei Sans" panose="020C0503030203020204" pitchFamily="34" charset="0"/>
                </a:rPr>
                <a:t>Interface 2</a:t>
              </a:r>
              <a:endParaRPr lang="en-US" altLang="zh-CN" sz="1050" dirty="0">
                <a:latin typeface="Huawei Sans" panose="020C0503030203020204" pitchFamily="34" charset="0"/>
                <a:ea typeface="方正兰亭黑简体" panose="02000000000000000000" pitchFamily="2" charset="-122"/>
              </a:endParaRPr>
            </a:p>
          </p:txBody>
        </p:sp>
        <p:sp>
          <p:nvSpPr>
            <p:cNvPr id="42" name="TextBox 41"/>
            <p:cNvSpPr txBox="1"/>
            <p:nvPr/>
          </p:nvSpPr>
          <p:spPr bwMode="gray">
            <a:xfrm>
              <a:off x="4021991" y="5121188"/>
              <a:ext cx="872355" cy="261610"/>
            </a:xfrm>
            <a:prstGeom prst="rect">
              <a:avLst/>
            </a:prstGeom>
            <a:noFill/>
          </p:spPr>
          <p:txBody>
            <a:bodyPr wrap="none" rtlCol="0">
              <a:spAutoFit/>
            </a:bodyPr>
            <a:lstStyle/>
            <a:p>
              <a:pPr fontAlgn="ctr"/>
              <a:r>
                <a:rPr lang="en-US" sz="1050" dirty="0">
                  <a:latin typeface="Huawei Sans" panose="020C0503030203020204" pitchFamily="34" charset="0"/>
                </a:rPr>
                <a:t>Interface 3</a:t>
              </a:r>
              <a:endParaRPr lang="en-US" altLang="zh-CN" sz="1050" dirty="0">
                <a:latin typeface="Huawei Sans" panose="020C0503030203020204" pitchFamily="34" charset="0"/>
                <a:ea typeface="方正兰亭黑简体" panose="02000000000000000000" pitchFamily="2" charset="-122"/>
              </a:endParaRPr>
            </a:p>
          </p:txBody>
        </p:sp>
        <p:sp>
          <p:nvSpPr>
            <p:cNvPr id="43" name="TextBox 42"/>
            <p:cNvSpPr txBox="1"/>
            <p:nvPr/>
          </p:nvSpPr>
          <p:spPr bwMode="gray">
            <a:xfrm>
              <a:off x="4021991" y="5501634"/>
              <a:ext cx="872355" cy="261610"/>
            </a:xfrm>
            <a:prstGeom prst="rect">
              <a:avLst/>
            </a:prstGeom>
            <a:noFill/>
          </p:spPr>
          <p:txBody>
            <a:bodyPr wrap="none" rtlCol="0">
              <a:spAutoFit/>
            </a:bodyPr>
            <a:lstStyle/>
            <a:p>
              <a:pPr fontAlgn="ctr"/>
              <a:r>
                <a:rPr lang="en-US" sz="1050" dirty="0">
                  <a:latin typeface="Huawei Sans" panose="020C0503030203020204" pitchFamily="34" charset="0"/>
                </a:rPr>
                <a:t>Interface 4</a:t>
              </a:r>
              <a:endParaRPr lang="en-US" altLang="zh-CN" sz="1050" dirty="0">
                <a:latin typeface="Huawei Sans" panose="020C0503030203020204" pitchFamily="34" charset="0"/>
                <a:ea typeface="方正兰亭黑简体" panose="02000000000000000000" pitchFamily="2" charset="-122"/>
              </a:endParaRPr>
            </a:p>
          </p:txBody>
        </p:sp>
        <p:sp>
          <p:nvSpPr>
            <p:cNvPr id="32" name="Freeform 31"/>
            <p:cNvSpPr/>
            <p:nvPr/>
          </p:nvSpPr>
          <p:spPr bwMode="gray">
            <a:xfrm>
              <a:off x="3870044" y="3821592"/>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ndParaRPr>
            </a:p>
          </p:txBody>
        </p:sp>
        <p:sp>
          <p:nvSpPr>
            <p:cNvPr id="33" name="Freeform 32"/>
            <p:cNvSpPr/>
            <p:nvPr/>
          </p:nvSpPr>
          <p:spPr bwMode="gray">
            <a:xfrm>
              <a:off x="3879546" y="5250176"/>
              <a:ext cx="1244820" cy="436586"/>
            </a:xfrm>
            <a:custGeom>
              <a:avLst/>
              <a:gdLst>
                <a:gd name="connsiteX0" fmla="*/ 0 w 1244820"/>
                <a:gd name="connsiteY0" fmla="*/ 997 h 436586"/>
                <a:gd name="connsiteX1" fmla="*/ 952500 w 1244820"/>
                <a:gd name="connsiteY1" fmla="*/ 32747 h 436586"/>
                <a:gd name="connsiteX2" fmla="*/ 1244600 w 1244820"/>
                <a:gd name="connsiteY2" fmla="*/ 216897 h 436586"/>
                <a:gd name="connsiteX3" fmla="*/ 920750 w 1244820"/>
                <a:gd name="connsiteY3" fmla="*/ 407397 h 436586"/>
                <a:gd name="connsiteX4" fmla="*/ 31750 w 1244820"/>
                <a:gd name="connsiteY4" fmla="*/ 432797 h 4365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820" h="436586">
                  <a:moveTo>
                    <a:pt x="0" y="997"/>
                  </a:moveTo>
                  <a:cubicBezTo>
                    <a:pt x="372533" y="-1120"/>
                    <a:pt x="745067" y="-3236"/>
                    <a:pt x="952500" y="32747"/>
                  </a:cubicBezTo>
                  <a:cubicBezTo>
                    <a:pt x="1159933" y="68730"/>
                    <a:pt x="1249892" y="154455"/>
                    <a:pt x="1244600" y="216897"/>
                  </a:cubicBezTo>
                  <a:cubicBezTo>
                    <a:pt x="1239308" y="279339"/>
                    <a:pt x="1122892" y="371414"/>
                    <a:pt x="920750" y="407397"/>
                  </a:cubicBezTo>
                  <a:cubicBezTo>
                    <a:pt x="718608" y="443380"/>
                    <a:pt x="375179" y="438088"/>
                    <a:pt x="31750" y="432797"/>
                  </a:cubicBezTo>
                </a:path>
              </a:pathLst>
            </a:custGeom>
            <a:noFill/>
            <a:ln w="19050">
              <a:solidFill>
                <a:srgbClr val="EC7061"/>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400" dirty="0">
                <a:latin typeface="Huawei Sans" panose="020C0503030203020204" pitchFamily="34" charset="0"/>
              </a:endParaRPr>
            </a:p>
          </p:txBody>
        </p:sp>
      </p:grpSp>
      <p:grpSp>
        <p:nvGrpSpPr>
          <p:cNvPr id="44" name="Group 18"/>
          <p:cNvGrpSpPr/>
          <p:nvPr/>
        </p:nvGrpSpPr>
        <p:grpSpPr bwMode="gray">
          <a:xfrm>
            <a:off x="6802699" y="95321"/>
            <a:ext cx="5036433" cy="252000"/>
            <a:chOff x="6708068" y="76071"/>
            <a:chExt cx="5036433" cy="252000"/>
          </a:xfrm>
        </p:grpSpPr>
        <p:sp>
          <p:nvSpPr>
            <p:cNvPr id="45"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46"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47" name="燕尾形 26"/>
            <p:cNvSpPr/>
            <p:nvPr/>
          </p:nvSpPr>
          <p:spPr bwMode="gray">
            <a:xfrm>
              <a:off x="9106283" y="76071"/>
              <a:ext cx="1354271"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Telemetry</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48"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302444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NBI Overview</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Northbound interfaces (NBIs) make network management more flexible. Some customers have self-developed network management platforms. To reduce the learning costs of maintenance personnel, network management software needs to provide open NBIs to facilitate secondary development of customers.</a:t>
            </a:r>
            <a:endParaRPr lang="en-US" altLang="zh-CN" sz="1600" dirty="0">
              <a:latin typeface="Huawei Sans" panose="020C0503030203020204" pitchFamily="34" charset="0"/>
            </a:endParaRPr>
          </a:p>
          <a:p>
            <a:pPr algn="l"/>
            <a:r>
              <a:rPr lang="en-US" sz="1600" dirty="0">
                <a:latin typeface="Huawei Sans" panose="020C0503030203020204" pitchFamily="34" charset="0"/>
              </a:rPr>
              <a:t>There are many types of NBIs, such as SNMP, CORBA, XML, TL1 and REST NBIs, among which SNMP and REST NBIs are most widely used on the live network. However, due to many problems of SNMP, more REST interfaces will be used on SDN controllers in the future.</a:t>
            </a:r>
          </a:p>
        </p:txBody>
      </p:sp>
      <p:grpSp>
        <p:nvGrpSpPr>
          <p:cNvPr id="9" name="组合 56"/>
          <p:cNvGrpSpPr/>
          <p:nvPr/>
        </p:nvGrpSpPr>
        <p:grpSpPr bwMode="gray">
          <a:xfrm>
            <a:off x="5023977" y="5195247"/>
            <a:ext cx="2303917" cy="981621"/>
            <a:chOff x="4104824" y="5212019"/>
            <a:chExt cx="2303917" cy="981621"/>
          </a:xfrm>
        </p:grpSpPr>
        <p:sp>
          <p:nvSpPr>
            <p:cNvPr id="10" name="Freeform 159"/>
            <p:cNvSpPr/>
            <p:nvPr/>
          </p:nvSpPr>
          <p:spPr bwMode="gray">
            <a:xfrm flipH="1">
              <a:off x="4104824" y="5212019"/>
              <a:ext cx="2303917" cy="9816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1"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426778" y="5428148"/>
              <a:ext cx="311099" cy="255101"/>
            </a:xfrm>
            <a:prstGeom prst="rect">
              <a:avLst/>
            </a:prstGeom>
          </p:spPr>
        </p:pic>
        <p:pic>
          <p:nvPicPr>
            <p:cNvPr id="12"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170763" y="5432047"/>
              <a:ext cx="311099" cy="255101"/>
            </a:xfrm>
            <a:prstGeom prst="rect">
              <a:avLst/>
            </a:prstGeom>
          </p:spPr>
        </p:pic>
        <p:pic>
          <p:nvPicPr>
            <p:cNvPr id="13"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914748" y="5435946"/>
              <a:ext cx="311099" cy="255101"/>
            </a:xfrm>
            <a:prstGeom prst="rect">
              <a:avLst/>
            </a:prstGeom>
          </p:spPr>
        </p:pic>
        <p:pic>
          <p:nvPicPr>
            <p:cNvPr id="14"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774805" y="5891836"/>
              <a:ext cx="311099" cy="255101"/>
            </a:xfrm>
            <a:prstGeom prst="rect">
              <a:avLst/>
            </a:prstGeom>
          </p:spPr>
        </p:pic>
        <p:pic>
          <p:nvPicPr>
            <p:cNvPr id="15"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031706" y="5892532"/>
              <a:ext cx="311099" cy="255101"/>
            </a:xfrm>
            <a:prstGeom prst="rect">
              <a:avLst/>
            </a:prstGeom>
          </p:spPr>
        </p:pic>
        <p:pic>
          <p:nvPicPr>
            <p:cNvPr id="16"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239706" y="5893228"/>
              <a:ext cx="311099" cy="255101"/>
            </a:xfrm>
            <a:prstGeom prst="rect">
              <a:avLst/>
            </a:prstGeom>
          </p:spPr>
        </p:pic>
        <p:cxnSp>
          <p:nvCxnSpPr>
            <p:cNvPr id="17" name="直接连接符 16"/>
            <p:cNvCxnSpPr>
              <a:stCxn id="11" idx="2"/>
              <a:endCxn id="16" idx="0"/>
            </p:cNvCxnSpPr>
            <p:nvPr/>
          </p:nvCxnSpPr>
          <p:spPr bwMode="gray">
            <a:xfrm flipH="1">
              <a:off x="4395256" y="5683249"/>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9"/>
            <p:cNvCxnSpPr>
              <a:stCxn id="11" idx="3"/>
              <a:endCxn id="12" idx="1"/>
            </p:cNvCxnSpPr>
            <p:nvPr/>
          </p:nvCxnSpPr>
          <p:spPr bwMode="gray">
            <a:xfrm>
              <a:off x="4737877" y="5555699"/>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22"/>
            <p:cNvCxnSpPr>
              <a:stCxn id="12" idx="3"/>
              <a:endCxn id="13" idx="1"/>
            </p:cNvCxnSpPr>
            <p:nvPr/>
          </p:nvCxnSpPr>
          <p:spPr bwMode="gray">
            <a:xfrm>
              <a:off x="5481862" y="5559598"/>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25"/>
            <p:cNvCxnSpPr>
              <a:stCxn id="12" idx="2"/>
              <a:endCxn id="15" idx="0"/>
            </p:cNvCxnSpPr>
            <p:nvPr/>
          </p:nvCxnSpPr>
          <p:spPr bwMode="gray">
            <a:xfrm flipH="1">
              <a:off x="5187256" y="5687148"/>
              <a:ext cx="139057"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9"/>
            <p:cNvCxnSpPr>
              <a:stCxn id="15" idx="1"/>
              <a:endCxn id="16" idx="3"/>
            </p:cNvCxnSpPr>
            <p:nvPr/>
          </p:nvCxnSpPr>
          <p:spPr bwMode="gray">
            <a:xfrm flipH="1">
              <a:off x="4550805" y="6020083"/>
              <a:ext cx="480901"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32"/>
            <p:cNvCxnSpPr>
              <a:stCxn id="14" idx="1"/>
              <a:endCxn id="15" idx="3"/>
            </p:cNvCxnSpPr>
            <p:nvPr/>
          </p:nvCxnSpPr>
          <p:spPr bwMode="gray">
            <a:xfrm flipH="1">
              <a:off x="5342805" y="6019387"/>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35"/>
            <p:cNvCxnSpPr>
              <a:stCxn id="14" idx="0"/>
              <a:endCxn id="13" idx="2"/>
            </p:cNvCxnSpPr>
            <p:nvPr/>
          </p:nvCxnSpPr>
          <p:spPr bwMode="gray">
            <a:xfrm flipV="1">
              <a:off x="5930355" y="5691047"/>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矩形 88"/>
          <p:cNvSpPr/>
          <p:nvPr/>
        </p:nvSpPr>
        <p:spPr bwMode="gray">
          <a:xfrm>
            <a:off x="4889409" y="3296932"/>
            <a:ext cx="2433998"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Third-party management platform/Controller</a:t>
            </a:r>
            <a:endParaRPr lang="en-US" altLang="zh-CN" sz="1400" dirty="0">
              <a:latin typeface="Huawei Sans" panose="020C0503030203020204" pitchFamily="34" charset="0"/>
              <a:ea typeface="方正兰亭黑简体" panose="02000000000000000000" pitchFamily="2" charset="-122"/>
            </a:endParaRPr>
          </a:p>
        </p:txBody>
      </p:sp>
      <p:sp>
        <p:nvSpPr>
          <p:cNvPr id="37" name="矩形 88"/>
          <p:cNvSpPr/>
          <p:nvPr/>
        </p:nvSpPr>
        <p:spPr bwMode="gray">
          <a:xfrm>
            <a:off x="5207759" y="4262816"/>
            <a:ext cx="1797298"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NMS software/Controller</a:t>
            </a:r>
          </a:p>
        </p:txBody>
      </p:sp>
      <p:cxnSp>
        <p:nvCxnSpPr>
          <p:cNvPr id="46" name="Straight Arrow Connector 45"/>
          <p:cNvCxnSpPr>
            <a:stCxn id="37" idx="2"/>
          </p:cNvCxnSpPr>
          <p:nvPr/>
        </p:nvCxnSpPr>
        <p:spPr bwMode="gray">
          <a:xfrm>
            <a:off x="6106408" y="4724231"/>
            <a:ext cx="0" cy="511949"/>
          </a:xfrm>
          <a:prstGeom prst="straightConnector1">
            <a:avLst/>
          </a:prstGeom>
          <a:ln w="19050">
            <a:solidFill>
              <a:srgbClr val="56C4D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25" idx="2"/>
            <a:endCxn id="37" idx="0"/>
          </p:cNvCxnSpPr>
          <p:nvPr/>
        </p:nvCxnSpPr>
        <p:spPr bwMode="gray">
          <a:xfrm>
            <a:off x="6106408" y="3758347"/>
            <a:ext cx="0" cy="504469"/>
          </a:xfrm>
          <a:prstGeom prst="straightConnector1">
            <a:avLst/>
          </a:prstGeom>
          <a:ln w="19050">
            <a:solidFill>
              <a:srgbClr val="56C4D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bwMode="gray">
          <a:xfrm>
            <a:off x="6106408" y="4747785"/>
            <a:ext cx="2367543" cy="461665"/>
          </a:xfrm>
          <a:prstGeom prst="rect">
            <a:avLst/>
          </a:prstGeom>
          <a:noFill/>
        </p:spPr>
        <p:txBody>
          <a:bodyPr wrap="square" rtlCol="0">
            <a:spAutoFit/>
          </a:bodyPr>
          <a:lstStyle/>
          <a:p>
            <a:pPr fontAlgn="ctr"/>
            <a:r>
              <a:rPr lang="en-US" sz="1200" dirty="0">
                <a:latin typeface="Huawei Sans" panose="020C0503030203020204" pitchFamily="34" charset="0"/>
              </a:rPr>
              <a:t>Southbound interfaces: SNMP, NETCONF, SSH, etc.</a:t>
            </a:r>
          </a:p>
        </p:txBody>
      </p:sp>
      <p:sp>
        <p:nvSpPr>
          <p:cNvPr id="53" name="TextBox 52"/>
          <p:cNvSpPr txBox="1"/>
          <p:nvPr/>
        </p:nvSpPr>
        <p:spPr bwMode="gray">
          <a:xfrm>
            <a:off x="6106408" y="3779328"/>
            <a:ext cx="2527453" cy="461665"/>
          </a:xfrm>
          <a:prstGeom prst="rect">
            <a:avLst/>
          </a:prstGeom>
          <a:noFill/>
        </p:spPr>
        <p:txBody>
          <a:bodyPr wrap="square" rtlCol="0">
            <a:spAutoFit/>
          </a:bodyPr>
          <a:lstStyle/>
          <a:p>
            <a:pPr fontAlgn="ctr"/>
            <a:r>
              <a:rPr lang="en-US" sz="1200" dirty="0">
                <a:latin typeface="Huawei Sans" panose="020C0503030203020204" pitchFamily="34" charset="0"/>
              </a:rPr>
              <a:t>Northbound interfaces: SNMP, CORBA, XML, REST, etc.</a:t>
            </a:r>
          </a:p>
        </p:txBody>
      </p:sp>
      <p:grpSp>
        <p:nvGrpSpPr>
          <p:cNvPr id="35" name="Group 18"/>
          <p:cNvGrpSpPr/>
          <p:nvPr/>
        </p:nvGrpSpPr>
        <p:grpSpPr bwMode="gray">
          <a:xfrm>
            <a:off x="6802699" y="95321"/>
            <a:ext cx="5036433" cy="252000"/>
            <a:chOff x="6708068" y="76071"/>
            <a:chExt cx="5036433" cy="252000"/>
          </a:xfrm>
        </p:grpSpPr>
        <p:sp>
          <p:nvSpPr>
            <p:cNvPr id="36"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38"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39" name="燕尾形 26"/>
            <p:cNvSpPr/>
            <p:nvPr/>
          </p:nvSpPr>
          <p:spPr bwMode="gray">
            <a:xfrm>
              <a:off x="9106283" y="76071"/>
              <a:ext cx="1354271"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40" name="燕尾形 26"/>
            <p:cNvSpPr/>
            <p:nvPr/>
          </p:nvSpPr>
          <p:spPr bwMode="gray">
            <a:xfrm>
              <a:off x="10380477" y="76071"/>
              <a:ext cx="1364024"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RESTful API</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50360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REST Overview</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The Representational State Transfer (REST) service uses the HTTP service as the communication protocol and uses HTTP primitives to express service requests. REST provides the following functions: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Presentational: All data generated during network O&amp;M needs to be carried or presented in a corresponding manner. For example, all transactions on a network can be abstracted as resources in the NMS software, and each resource has a unique Uniform Resource Identifier (URI).</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State transfer: An interaction between a client and server causes resource status change. Typically, REST implements resource status change through the HTTP get, post, put, patch, and delete operations.</a:t>
            </a:r>
            <a:endParaRPr lang="en-US" altLang="zh-CN" sz="1400" dirty="0">
              <a:latin typeface="Huawei Sans" panose="020C0503030203020204" pitchFamily="34" charset="0"/>
            </a:endParaRPr>
          </a:p>
          <a:p>
            <a:pPr algn="l"/>
            <a:r>
              <a:rPr lang="en-US" sz="1600" dirty="0">
                <a:latin typeface="Huawei Sans" panose="020C0503030203020204" pitchFamily="34" charset="0"/>
              </a:rPr>
              <a:t>The core of REST is resources and operations. It uses URIs to locate resources and HTTP verbs (get, post, put, patch, and delete) to describe operations. It should be noted that REST is not a standard but an architecture style and design style. It provides only a set of design principles and constraints.</a:t>
            </a:r>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p:txBody>
      </p:sp>
      <p:sp>
        <p:nvSpPr>
          <p:cNvPr id="4" name="矩形 88"/>
          <p:cNvSpPr/>
          <p:nvPr/>
        </p:nvSpPr>
        <p:spPr bwMode="gray">
          <a:xfrm>
            <a:off x="4583832" y="5341014"/>
            <a:ext cx="1440160"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REST server</a:t>
            </a:r>
            <a:endParaRPr lang="en-US" altLang="zh-CN" sz="1400" dirty="0">
              <a:latin typeface="Huawei Sans" panose="020C0503030203020204" pitchFamily="34" charset="0"/>
              <a:ea typeface="方正兰亭黑简体" panose="02000000000000000000" pitchFamily="2" charset="-122"/>
            </a:endParaRPr>
          </a:p>
        </p:txBody>
      </p:sp>
      <p:sp>
        <p:nvSpPr>
          <p:cNvPr id="5" name="矩形 88"/>
          <p:cNvSpPr/>
          <p:nvPr/>
        </p:nvSpPr>
        <p:spPr bwMode="gray">
          <a:xfrm>
            <a:off x="9064266" y="5341014"/>
            <a:ext cx="1440160"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REST client</a:t>
            </a:r>
            <a:endParaRPr lang="en-US" altLang="zh-CN" sz="1400" dirty="0">
              <a:latin typeface="Huawei Sans" panose="020C0503030203020204" pitchFamily="34" charset="0"/>
              <a:ea typeface="方正兰亭黑简体" panose="02000000000000000000" pitchFamily="2" charset="-122"/>
            </a:endParaRPr>
          </a:p>
        </p:txBody>
      </p:sp>
      <p:cxnSp>
        <p:nvCxnSpPr>
          <p:cNvPr id="10" name="Straight Arrow Connector 9"/>
          <p:cNvCxnSpPr/>
          <p:nvPr/>
        </p:nvCxnSpPr>
        <p:spPr bwMode="gray">
          <a:xfrm>
            <a:off x="6096000" y="5571722"/>
            <a:ext cx="2880320" cy="0"/>
          </a:xfrm>
          <a:prstGeom prst="straightConnector1">
            <a:avLst/>
          </a:prstGeom>
          <a:ln w="19050">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bwMode="gray">
          <a:xfrm>
            <a:off x="6294022" y="5271578"/>
            <a:ext cx="2500214" cy="276999"/>
          </a:xfrm>
          <a:prstGeom prst="rect">
            <a:avLst/>
          </a:prstGeom>
          <a:noFill/>
        </p:spPr>
        <p:txBody>
          <a:bodyPr wrap="square" rtlCol="0">
            <a:spAutoFit/>
          </a:bodyPr>
          <a:lstStyle/>
          <a:p>
            <a:pPr fontAlgn="ctr"/>
            <a:r>
              <a:rPr lang="en-US" sz="1200" dirty="0">
                <a:latin typeface="Huawei Sans" panose="020C0503030203020204" pitchFamily="34" charset="0"/>
              </a:rPr>
              <a:t>GET, POST, PUT, PATCH, DELETE</a:t>
            </a:r>
            <a:endParaRPr lang="en-US" altLang="zh-CN" sz="1200" dirty="0">
              <a:latin typeface="Huawei Sans" panose="020C0503030203020204" pitchFamily="34" charset="0"/>
            </a:endParaRPr>
          </a:p>
        </p:txBody>
      </p:sp>
      <p:grpSp>
        <p:nvGrpSpPr>
          <p:cNvPr id="13" name="组合 56"/>
          <p:cNvGrpSpPr/>
          <p:nvPr/>
        </p:nvGrpSpPr>
        <p:grpSpPr bwMode="gray">
          <a:xfrm>
            <a:off x="1485561" y="4919266"/>
            <a:ext cx="2303917" cy="981621"/>
            <a:chOff x="4104824" y="5212019"/>
            <a:chExt cx="2303917" cy="981621"/>
          </a:xfrm>
        </p:grpSpPr>
        <p:sp>
          <p:nvSpPr>
            <p:cNvPr id="14" name="Freeform 159"/>
            <p:cNvSpPr/>
            <p:nvPr/>
          </p:nvSpPr>
          <p:spPr bwMode="gray">
            <a:xfrm flipH="1">
              <a:off x="4104824" y="5212019"/>
              <a:ext cx="2303917" cy="9816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15"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426778" y="5428148"/>
              <a:ext cx="311099" cy="255101"/>
            </a:xfrm>
            <a:prstGeom prst="rect">
              <a:avLst/>
            </a:prstGeom>
          </p:spPr>
        </p:pic>
        <p:pic>
          <p:nvPicPr>
            <p:cNvPr id="16"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170763" y="5432047"/>
              <a:ext cx="311099" cy="255101"/>
            </a:xfrm>
            <a:prstGeom prst="rect">
              <a:avLst/>
            </a:prstGeom>
          </p:spPr>
        </p:pic>
        <p:pic>
          <p:nvPicPr>
            <p:cNvPr id="17"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914748" y="5435946"/>
              <a:ext cx="311099" cy="255101"/>
            </a:xfrm>
            <a:prstGeom prst="rect">
              <a:avLst/>
            </a:prstGeom>
          </p:spPr>
        </p:pic>
        <p:pic>
          <p:nvPicPr>
            <p:cNvPr id="18"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774805" y="5891836"/>
              <a:ext cx="311099" cy="255101"/>
            </a:xfrm>
            <a:prstGeom prst="rect">
              <a:avLst/>
            </a:prstGeom>
          </p:spPr>
        </p:pic>
        <p:pic>
          <p:nvPicPr>
            <p:cNvPr id="19"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031706" y="5892532"/>
              <a:ext cx="311099" cy="255101"/>
            </a:xfrm>
            <a:prstGeom prst="rect">
              <a:avLst/>
            </a:prstGeom>
          </p:spPr>
        </p:pic>
        <p:pic>
          <p:nvPicPr>
            <p:cNvPr id="20"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239706" y="5893228"/>
              <a:ext cx="311099" cy="255101"/>
            </a:xfrm>
            <a:prstGeom prst="rect">
              <a:avLst/>
            </a:prstGeom>
          </p:spPr>
        </p:pic>
        <p:cxnSp>
          <p:nvCxnSpPr>
            <p:cNvPr id="21" name="直接连接符 16"/>
            <p:cNvCxnSpPr>
              <a:stCxn id="15" idx="2"/>
              <a:endCxn id="20" idx="0"/>
            </p:cNvCxnSpPr>
            <p:nvPr/>
          </p:nvCxnSpPr>
          <p:spPr bwMode="gray">
            <a:xfrm flipH="1">
              <a:off x="4395256" y="5683249"/>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19"/>
            <p:cNvCxnSpPr>
              <a:stCxn id="15" idx="3"/>
              <a:endCxn id="16" idx="1"/>
            </p:cNvCxnSpPr>
            <p:nvPr/>
          </p:nvCxnSpPr>
          <p:spPr bwMode="gray">
            <a:xfrm>
              <a:off x="4737877" y="5555699"/>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6" idx="3"/>
              <a:endCxn id="17" idx="1"/>
            </p:cNvCxnSpPr>
            <p:nvPr/>
          </p:nvCxnSpPr>
          <p:spPr bwMode="gray">
            <a:xfrm>
              <a:off x="5481862" y="5559598"/>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5"/>
            <p:cNvCxnSpPr>
              <a:stCxn id="16" idx="2"/>
              <a:endCxn id="19" idx="0"/>
            </p:cNvCxnSpPr>
            <p:nvPr/>
          </p:nvCxnSpPr>
          <p:spPr bwMode="gray">
            <a:xfrm flipH="1">
              <a:off x="5187256" y="5687148"/>
              <a:ext cx="139057"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9"/>
            <p:cNvCxnSpPr>
              <a:stCxn id="19" idx="1"/>
              <a:endCxn id="20" idx="3"/>
            </p:cNvCxnSpPr>
            <p:nvPr/>
          </p:nvCxnSpPr>
          <p:spPr bwMode="gray">
            <a:xfrm flipH="1">
              <a:off x="4550805" y="6020083"/>
              <a:ext cx="480901"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32"/>
            <p:cNvCxnSpPr>
              <a:stCxn id="18" idx="1"/>
              <a:endCxn id="19" idx="3"/>
            </p:cNvCxnSpPr>
            <p:nvPr/>
          </p:nvCxnSpPr>
          <p:spPr bwMode="gray">
            <a:xfrm flipH="1">
              <a:off x="5342805" y="6019387"/>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35"/>
            <p:cNvCxnSpPr>
              <a:stCxn id="18" idx="0"/>
              <a:endCxn id="17" idx="2"/>
            </p:cNvCxnSpPr>
            <p:nvPr/>
          </p:nvCxnSpPr>
          <p:spPr bwMode="gray">
            <a:xfrm flipV="1">
              <a:off x="5930355" y="5691047"/>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Right Arrow 27"/>
          <p:cNvSpPr/>
          <p:nvPr/>
        </p:nvSpPr>
        <p:spPr bwMode="gray">
          <a:xfrm>
            <a:off x="3833414" y="5319346"/>
            <a:ext cx="706482" cy="504750"/>
          </a:xfrm>
          <a:prstGeom prst="rightArrow">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900" dirty="0">
                <a:solidFill>
                  <a:schemeClr val="tx1"/>
                </a:solidFill>
                <a:latin typeface="Huawei Sans" panose="020C0503030203020204" pitchFamily="34" charset="0"/>
              </a:rPr>
              <a:t>Abstracted</a:t>
            </a:r>
          </a:p>
        </p:txBody>
      </p:sp>
      <p:grpSp>
        <p:nvGrpSpPr>
          <p:cNvPr id="31" name="Group 18"/>
          <p:cNvGrpSpPr/>
          <p:nvPr/>
        </p:nvGrpSpPr>
        <p:grpSpPr bwMode="gray">
          <a:xfrm>
            <a:off x="6802699" y="95321"/>
            <a:ext cx="5036433" cy="252000"/>
            <a:chOff x="6708068" y="76071"/>
            <a:chExt cx="5036433" cy="252000"/>
          </a:xfrm>
        </p:grpSpPr>
        <p:sp>
          <p:nvSpPr>
            <p:cNvPr id="32"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33"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34" name="燕尾形 26"/>
            <p:cNvSpPr/>
            <p:nvPr/>
          </p:nvSpPr>
          <p:spPr bwMode="gray">
            <a:xfrm>
              <a:off x="9106283" y="76071"/>
              <a:ext cx="1354271"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35" name="燕尾形 26"/>
            <p:cNvSpPr/>
            <p:nvPr/>
          </p:nvSpPr>
          <p:spPr bwMode="gray">
            <a:xfrm>
              <a:off x="10380477" y="76071"/>
              <a:ext cx="1364024"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RESTful API</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74287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DtsShapeName" descr="8CE5295821885C70CB254E5500C4G505083E@F83E@PB26513!!!!!!BIHO@]b26513!!!!@5E19B011306188854E31!籽吓纪撑泞变/qqu!!!!!!!!!!!!!!!!!!!!!!!!!!!!!!!!!!!!!!!!!!!!!!!!!!!!!!!!!!!!!!!!!!!!!!!!!!!!!!!!!!!!!!!!!!!!!!!!!!!!!!!!!!!!!!!!!!!!!!!!!!!!!!!!!!!!!!!!!!!!!!!!!!!!!!!!!!!!!!!!!!!!!!!!!!!!!!!!!!!!!!!!!!!!!!!!!!!!!!!!!!!!!!!!!!!!!!!!!!!!!!!!!!!!!!!!!!!!!!!!!!!!!!!!!!!!!!!!!!!!!!!!!!!!!!!!!!!!!!!!!!!!!!!!!!!!!!!!!!!!!!!!!!!!!!!!!!!!!!!!!!!!!!!!!!!!!!!!!!!!!!!!!!!!!!!!!!!!!!!!!!!!!!!!!!!!!!!!!!!!!!!!!!!!!!!!!!!!!!!!!!!!!!!!!!!!!!!!!!!!!!!!!!!!!!!!!!!!!!!!!!!!!!!!!!!!!!!!!!!!!!!!!!!!!!!!!!!!!!!!!!!!!!!!!!!!!!!!!!!!!!!!!!!!!!!!!!!!!!!!!!!!!!!!!!!!!!!!!!!!!!!!!!!!!!!!!!!!!!!!!!!!!!!!!!!!!!!!!!!!!!!!!!!!!!!!!!!!!!!!!!!!!!!!!!!!!!!!!!!!!!!!!!!!!!!!!!!!!!!!!!!!!!!!!!!!!!!!!!!!!!!!!!!!!!!!!!!!!!!!!!!!!!!!!!!!!!!!!!!!!!!!!!!!!!!!!!!!!!!!!!!!!!!!!!!!!!!!!!!!!!!!!!!!!!!!!!!!!!!!!!!!!!!!!!!!!!!!!!!!!!!!!!!!!!!!!!!!!!!!!!!!!!!!!!!!!!!!!!!!!!!!!!!!!!!!!!!!!!!!!!!!!!!!!!!!!!!!!!!!!!!!!!!!!!!!!!!!!!!!!!!!!!!!!!!!!!!!!!!!!!!!!!!!!!!!!!!!!!!!!!!!!!!!!!!!!!!!!!!!!!!!!!!!!!!!!!!!!!!!!!!!!!!!!!!!!!!!!!!!!!!!!!!!!!!!!!!!!!!!!!!!!!!!!!!!!!!!!!!!!!!!!!!!!!!!!!!!!!!!!!!!!!!!!!!!!!!!!!!!!!!!!!!!!!!!!!!!!!!!!!!!!!!!!!!!!!!!!!!!!!!!!!!!!!!!!!!!!!!!!!!!!!!!!!!!!!!!!!!!!!!!!!!!!!!!!!!!!!!!!!!!!!!!!!!!!!!!!!!!!!!!!!!!!!!!!!!!!!!!!!!!!!!!!!!!!!!!!!!!!!!!!!!!!!!!!!!!!!!!!!!!!!!!!!!!!!!!!!!!!!!!!!!!!!!!!!!!!!!!!!!!!!!!!!!!!!!!!!!!!!!!!!!!!!!!!!!!!!!!!!!!!!!!!!!!!!!!!!!!!!!!!!!!!!!!!!!!!!!!!!!!!!!!!!!!!!!!!!!!!!!!!!!!!!!!!!!!!!!!!!!!!!!!!!!!!!!!!!!!!!!!!!!!!!!!!!!!!!!!!!!!!!!!!!!!!!!!!!!!!!!!!!!!!!!!!!!!!!!!!!!!!!!!!!!!!!!!!!!!!!!!!!!!!!!!!!!!!!!!!!!!!!!!!!!!!!!!!!!!!!!!!!!!!!!!!!!!!!!!!!!!!!!!!!!!!!!!!!!!!!!!!!!!!!!!!!!!!!!!!!!!!!!!!!!!!!!!!!!!!!!!!!!!!!!!!!!!!!!!!!!!!!!!!!!!!!!!!!!!!!!!!!!!!!!!!!!!!!!!!!!!!!!!!!!!!!!!!!!!!!!!!!!!!!!!!!!!!!!!!!!!!!!!!!!!!!!!!!!!!!!!!!!!!!!!!!!!!!!!!!!!!!!!!!!!!!!!!!!!!!!!!!!!!!!!!!!!!!!!!!!!!!!!!!!!!!!!!!!!!!!!!!!!!!!!!!!!!!!!!!!!!!!!!!!!!!!!!!!!!!!!!!!!!!!!!!!!!!!!!!!!!!!!!!!!!!!!!!!!!!!!!!!!!!!!!!!!!!!!!!!!!!!!!!!!!!!!!!!!!!!!!!!!!!!!!!!!!!!!!!!!!!!!!!!!!!!!!!!!!!!!!!!!!!!!!!!!!!!!!!!!!!!!!!!!!!!!!!!!!!!!!!!!!!!!!!!!!!!!!!!!!!!!!!!!!!!!!!!!!!!!!!!!!!!!!!!!!!!!!!!!!!!!!!!!!!!!!!!!!!!!!!!!!!!!!!!!!!!!!!!!!!!!!!!!!!!!!!!!!!!!!!!!!!!!!!!!!!!!!!!!!!!!!!!!!!!!!!!!!!!!!!!!!!!!!!!!!!!!!!!!!!!!!!!!!!!!!!!!!!!!!!!!!!!!!!!!!!!!!!!!!!!!!!!!!!!!!!!!!!!!!!!!!!!!!!!!!!!!!!!!!!!!!!!!!!!!!!!!!!!!!!!!!!!!!!!!!!!!!!!!!!!!!!!!!!!!!!!!!!!!1!1" hidden="1"/>
          <p:cNvSpPr>
            <a:spLocks noChangeArrowheads="1"/>
          </p:cNvSpPr>
          <p:nvPr/>
        </p:nvSpPr>
        <p:spPr bwMode="auto">
          <a:xfrm>
            <a:off x="1524000" y="0"/>
            <a:ext cx="1588" cy="1588"/>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5033 w 21600"/>
              <a:gd name="T13" fmla="*/ 2272 h 21600"/>
              <a:gd name="T14" fmla="*/ 16554 w 21600"/>
              <a:gd name="T15" fmla="*/ 13684 h 21600"/>
            </a:gdLst>
            <a:ahLst/>
            <a:cxnLst>
              <a:cxn ang="T8">
                <a:pos x="T0" y="T1"/>
              </a:cxn>
              <a:cxn ang="T9">
                <a:pos x="T2" y="T3"/>
              </a:cxn>
              <a:cxn ang="T10">
                <a:pos x="T4" y="T5"/>
              </a:cxn>
              <a:cxn ang="T11">
                <a:pos x="T6" y="T7"/>
              </a:cxn>
            </a:cxnLst>
            <a:rect l="T12" t="T13" r="T14" b="T15"/>
            <a:pathLst>
              <a:path w="21600" h="21600">
                <a:moveTo>
                  <a:pt x="10860" y="2187"/>
                </a:moveTo>
                <a:cubicBezTo>
                  <a:pt x="10451" y="1746"/>
                  <a:pt x="9529" y="1018"/>
                  <a:pt x="9015" y="730"/>
                </a:cubicBezTo>
                <a:cubicBezTo>
                  <a:pt x="7865" y="152"/>
                  <a:pt x="6685" y="0"/>
                  <a:pt x="5415" y="0"/>
                </a:cubicBezTo>
                <a:cubicBezTo>
                  <a:pt x="4175" y="152"/>
                  <a:pt x="2995" y="575"/>
                  <a:pt x="1967" y="1305"/>
                </a:cubicBezTo>
                <a:cubicBezTo>
                  <a:pt x="1150" y="2187"/>
                  <a:pt x="575" y="3222"/>
                  <a:pt x="242" y="4220"/>
                </a:cubicBezTo>
                <a:cubicBezTo>
                  <a:pt x="0" y="5410"/>
                  <a:pt x="242" y="6560"/>
                  <a:pt x="575" y="7597"/>
                </a:cubicBezTo>
                <a:lnTo>
                  <a:pt x="10860" y="21600"/>
                </a:lnTo>
                <a:lnTo>
                  <a:pt x="20995" y="7597"/>
                </a:lnTo>
                <a:cubicBezTo>
                  <a:pt x="21480" y="6560"/>
                  <a:pt x="21600" y="5410"/>
                  <a:pt x="21480" y="4220"/>
                </a:cubicBezTo>
                <a:cubicBezTo>
                  <a:pt x="21115" y="3222"/>
                  <a:pt x="20420" y="2187"/>
                  <a:pt x="19632" y="1305"/>
                </a:cubicBezTo>
                <a:cubicBezTo>
                  <a:pt x="18575" y="575"/>
                  <a:pt x="17425" y="152"/>
                  <a:pt x="16275" y="0"/>
                </a:cubicBezTo>
                <a:cubicBezTo>
                  <a:pt x="15005" y="0"/>
                  <a:pt x="13735" y="152"/>
                  <a:pt x="12705" y="730"/>
                </a:cubicBezTo>
                <a:cubicBezTo>
                  <a:pt x="12176" y="1018"/>
                  <a:pt x="11254" y="1746"/>
                  <a:pt x="10860" y="2187"/>
                </a:cubicBezTo>
                <a:close/>
              </a:path>
            </a:pathLst>
          </a:custGeom>
          <a:solidFill>
            <a:schemeClr val="accent1"/>
          </a:solidFill>
          <a:ln w="9525" algn="ctr">
            <a:solidFill>
              <a:schemeClr val="tx1"/>
            </a:solidFill>
            <a:miter lim="800000"/>
            <a:headEnd/>
            <a:tailEnd/>
          </a:ln>
        </p:spPr>
        <p:txBody>
          <a:bodyPr wrap="none" anchor="ctr"/>
          <a:lstStyle/>
          <a:p>
            <a:pPr fontAlgn="ctr"/>
            <a:endParaRPr lang="en-US" altLang="zh-CN" dirty="0">
              <a:latin typeface="Huawei Sans" panose="020C0503030203020204" pitchFamily="34" charset="0"/>
            </a:endParaRPr>
          </a:p>
        </p:txBody>
      </p:sp>
      <p:sp>
        <p:nvSpPr>
          <p:cNvPr id="14" name="标题 13"/>
          <p:cNvSpPr>
            <a:spLocks noGrp="1"/>
          </p:cNvSpPr>
          <p:nvPr>
            <p:ph type="ctrTitle"/>
          </p:nvPr>
        </p:nvSpPr>
        <p:spPr bwMode="gray">
          <a:prstGeom prst="rect">
            <a:avLst/>
          </a:prstGeom>
        </p:spPr>
        <p:txBody>
          <a:bodyPr/>
          <a:lstStyle/>
          <a:p>
            <a:pPr fontAlgn="ctr"/>
            <a:r>
              <a:rPr lang="en-US" dirty="0">
                <a:latin typeface="Huawei Sans" panose="020C0503030203020204" pitchFamily="34" charset="0"/>
              </a:rPr>
              <a:t>Network Management and Maintenance</a:t>
            </a:r>
          </a:p>
        </p:txBody>
      </p:sp>
      <p:sp>
        <p:nvSpPr>
          <p:cNvPr id="3" name="文本占位符 2"/>
          <p:cNvSpPr>
            <a:spLocks noGrp="1"/>
          </p:cNvSpPr>
          <p:nvPr>
            <p:ph type="body" sz="quarter" idx="10"/>
          </p:nvPr>
        </p:nvSpPr>
        <p:spPr bwMode="gray"/>
        <p:txBody>
          <a:bodyPr/>
          <a:lstStyle/>
          <a:p>
            <a:endParaRPr lang="zh-CN" altLang="en-US"/>
          </a:p>
        </p:txBody>
      </p:sp>
    </p:spTree>
    <p:extLst>
      <p:ext uri="{BB962C8B-B14F-4D97-AF65-F5344CB8AC3E}">
        <p14:creationId xmlns:p14="http://schemas.microsoft.com/office/powerpoint/2010/main" val="968966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RESTful API Overview</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REST is a style design, based on which RESTful APIs are designed. There are no standard requirements for RESTful APIs and no requirements for a unified URL format. Therefore, RESTful APIs can be defined flexibly.</a:t>
            </a:r>
            <a:endParaRPr lang="en-US" altLang="zh-CN" sz="1600" dirty="0">
              <a:latin typeface="Huawei Sans" panose="020C0503030203020204" pitchFamily="34" charset="0"/>
            </a:endParaRPr>
          </a:p>
          <a:p>
            <a:pPr algn="l"/>
            <a:r>
              <a:rPr lang="en-US" sz="1600" dirty="0">
                <a:latin typeface="Huawei Sans" panose="020C0503030203020204" pitchFamily="34" charset="0"/>
              </a:rPr>
              <a:t>External applications can access RESTful APIs via HTTP to implement functions such as service delivery and status monitoring. For security purposes, RESTful APIs provide only HTTPS interfaces.</a:t>
            </a:r>
            <a:endParaRPr lang="en-US" altLang="zh-CN" sz="1600" dirty="0">
              <a:latin typeface="Huawei Sans" panose="020C0503030203020204" pitchFamily="34" charset="0"/>
            </a:endParaRPr>
          </a:p>
          <a:p>
            <a:pPr algn="l"/>
            <a:r>
              <a:rPr lang="en-US" sz="1600" dirty="0">
                <a:latin typeface="Huawei Sans" panose="020C0503030203020204" pitchFamily="34" charset="0"/>
              </a:rPr>
              <a:t>In the </a:t>
            </a:r>
            <a:r>
              <a:rPr lang="en-US" sz="1600" dirty="0" err="1">
                <a:latin typeface="Huawei Sans" panose="020C0503030203020204" pitchFamily="34" charset="0"/>
              </a:rPr>
              <a:t>iMaster</a:t>
            </a:r>
            <a:r>
              <a:rPr lang="en-US" sz="1600" dirty="0">
                <a:latin typeface="Huawei Sans" panose="020C0503030203020204" pitchFamily="34" charset="0"/>
              </a:rPr>
              <a:t> NCE solution, RESTful APIs are used to interconnect the control layer with the built-in portal of the controller or a third-party OSS. The interface specifications are as follows: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&lt;OP&gt; / &lt;service-path&gt; / &lt;resource&gt; ? &lt;query&gt;</a:t>
            </a:r>
          </a:p>
          <a:p>
            <a:pPr marL="895350" lvl="2" indent="-279400"/>
            <a:r>
              <a:rPr lang="en-US" sz="1200" dirty="0">
                <a:latin typeface="Huawei Sans" panose="020C0503030203020204" pitchFamily="34" charset="0"/>
              </a:rPr>
              <a:t>OP: operation method, which can be POST, PUT, DELETE, or GET</a:t>
            </a:r>
          </a:p>
          <a:p>
            <a:pPr marL="895350" lvl="2" indent="-279400"/>
            <a:r>
              <a:rPr lang="en-US" sz="1200" dirty="0">
                <a:latin typeface="Huawei Sans" panose="020C0503030203020204" pitchFamily="34" charset="0"/>
              </a:rPr>
              <a:t>service-path: REST API micro-service path</a:t>
            </a:r>
          </a:p>
          <a:p>
            <a:pPr marL="895350" lvl="2" indent="-279400"/>
            <a:r>
              <a:rPr lang="en-US" sz="1200" dirty="0">
                <a:latin typeface="Huawei Sans" panose="020C0503030203020204" pitchFamily="34" charset="0"/>
              </a:rPr>
              <a:t>resource: path of a resource to be operated</a:t>
            </a:r>
          </a:p>
          <a:p>
            <a:pPr marL="895350" lvl="2" indent="-279400"/>
            <a:r>
              <a:rPr lang="en-US" sz="1200" dirty="0">
                <a:latin typeface="Huawei Sans" panose="020C0503030203020204" pitchFamily="34" charset="0"/>
              </a:rPr>
              <a:t>query: parameter set, which is identified using the "name=value" pairs</a:t>
            </a:r>
            <a:endParaRPr lang="en-US" altLang="zh-CN" sz="1200" dirty="0">
              <a:latin typeface="Huawei Sans" panose="020C0503030203020204" pitchFamily="34" charset="0"/>
            </a:endParaRPr>
          </a:p>
          <a:p>
            <a:pPr algn="l"/>
            <a:endParaRPr lang="en-US" altLang="zh-CN" sz="1600" dirty="0">
              <a:latin typeface="Huawei Sans" panose="020C0503030203020204" pitchFamily="34" charset="0"/>
            </a:endParaRPr>
          </a:p>
        </p:txBody>
      </p:sp>
      <p:grpSp>
        <p:nvGrpSpPr>
          <p:cNvPr id="4" name="Group 3">
            <a:extLst>
              <a:ext uri="{FF2B5EF4-FFF2-40B4-BE49-F238E27FC236}">
                <a16:creationId xmlns:a16="http://schemas.microsoft.com/office/drawing/2014/main" id="{9360FB01-C4E6-479C-BB2E-83C5B0A5DFDE}"/>
              </a:ext>
            </a:extLst>
          </p:cNvPr>
          <p:cNvGrpSpPr/>
          <p:nvPr/>
        </p:nvGrpSpPr>
        <p:grpSpPr bwMode="gray">
          <a:xfrm>
            <a:off x="6378385" y="3873812"/>
            <a:ext cx="5570056" cy="1860250"/>
            <a:chOff x="6262976" y="3716338"/>
            <a:chExt cx="5570056" cy="1860250"/>
          </a:xfrm>
        </p:grpSpPr>
        <p:sp>
          <p:nvSpPr>
            <p:cNvPr id="19" name="矩形 82"/>
            <p:cNvSpPr/>
            <p:nvPr/>
          </p:nvSpPr>
          <p:spPr bwMode="gray">
            <a:xfrm>
              <a:off x="7131901" y="4952566"/>
              <a:ext cx="4426820" cy="6240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endParaRPr>
            </a:p>
          </p:txBody>
        </p:sp>
        <p:sp>
          <p:nvSpPr>
            <p:cNvPr id="20" name="矩形 88"/>
            <p:cNvSpPr/>
            <p:nvPr/>
          </p:nvSpPr>
          <p:spPr bwMode="gray">
            <a:xfrm>
              <a:off x="7223898" y="3787813"/>
              <a:ext cx="1903357" cy="461415"/>
            </a:xfrm>
            <a:prstGeom prst="rect">
              <a:avLst/>
            </a:prstGeom>
            <a:solidFill>
              <a:srgbClr val="BEE9EE"/>
            </a:solidFill>
            <a:ln w="12700">
              <a:solidFill>
                <a:srgbClr val="56C4D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Built-in Portal in the controller</a:t>
              </a:r>
              <a:endParaRPr lang="en-US" altLang="zh-CN" sz="1200" dirty="0">
                <a:latin typeface="Huawei Sans" panose="020C0503030203020204" pitchFamily="34" charset="0"/>
                <a:ea typeface="方正兰亭黑简体" panose="02000000000000000000" pitchFamily="2" charset="-122"/>
              </a:endParaRPr>
            </a:p>
          </p:txBody>
        </p:sp>
        <p:cxnSp>
          <p:nvCxnSpPr>
            <p:cNvPr id="27" name="直接箭头连接符 104"/>
            <p:cNvCxnSpPr>
              <a:stCxn id="20" idx="2"/>
            </p:cNvCxnSpPr>
            <p:nvPr/>
          </p:nvCxnSpPr>
          <p:spPr bwMode="gray">
            <a:xfrm>
              <a:off x="8175577" y="4249228"/>
              <a:ext cx="0" cy="702371"/>
            </a:xfrm>
            <a:prstGeom prst="straightConnector1">
              <a:avLst/>
            </a:prstGeom>
            <a:ln w="19050">
              <a:solidFill>
                <a:srgbClr val="56C4D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106"/>
            <p:cNvSpPr txBox="1"/>
            <p:nvPr/>
          </p:nvSpPr>
          <p:spPr bwMode="gray">
            <a:xfrm>
              <a:off x="8175576" y="4429734"/>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RESTful API</a:t>
              </a:r>
              <a:endParaRPr lang="en-US" altLang="zh-CN" sz="1200" dirty="0">
                <a:latin typeface="Huawei Sans" panose="020C0503030203020204" pitchFamily="34" charset="0"/>
                <a:ea typeface="方正兰亭黑简体" panose="02000000000000000000" pitchFamily="2" charset="-122"/>
              </a:endParaRPr>
            </a:p>
          </p:txBody>
        </p:sp>
        <p:sp>
          <p:nvSpPr>
            <p:cNvPr id="29" name="矩形 88"/>
            <p:cNvSpPr/>
            <p:nvPr/>
          </p:nvSpPr>
          <p:spPr bwMode="gray">
            <a:xfrm>
              <a:off x="9557089" y="3788659"/>
              <a:ext cx="1846107" cy="461415"/>
            </a:xfrm>
            <a:prstGeom prst="rect">
              <a:avLst/>
            </a:prstGeom>
            <a:solidFill>
              <a:srgbClr val="BEE9EE"/>
            </a:solidFill>
            <a:ln w="12700">
              <a:solidFill>
                <a:srgbClr val="56C4D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Third-party BSS/OSS</a:t>
              </a:r>
            </a:p>
          </p:txBody>
        </p:sp>
        <p:cxnSp>
          <p:nvCxnSpPr>
            <p:cNvPr id="30" name="直接箭头连接符 104"/>
            <p:cNvCxnSpPr>
              <a:stCxn id="29" idx="2"/>
            </p:cNvCxnSpPr>
            <p:nvPr/>
          </p:nvCxnSpPr>
          <p:spPr bwMode="gray">
            <a:xfrm>
              <a:off x="10480143" y="4250074"/>
              <a:ext cx="0" cy="701525"/>
            </a:xfrm>
            <a:prstGeom prst="straightConnector1">
              <a:avLst/>
            </a:prstGeom>
            <a:ln w="19050">
              <a:solidFill>
                <a:srgbClr val="56C4D2"/>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文本框 106"/>
            <p:cNvSpPr txBox="1"/>
            <p:nvPr/>
          </p:nvSpPr>
          <p:spPr bwMode="gray">
            <a:xfrm>
              <a:off x="10499686" y="4446524"/>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RESTful API</a:t>
              </a:r>
              <a:endParaRPr lang="en-US" altLang="zh-CN" sz="1200" dirty="0">
                <a:latin typeface="Huawei Sans" panose="020C0503030203020204" pitchFamily="34" charset="0"/>
                <a:ea typeface="方正兰亭黑简体" panose="02000000000000000000" pitchFamily="2" charset="-122"/>
              </a:endParaRPr>
            </a:p>
          </p:txBody>
        </p:sp>
        <p:sp>
          <p:nvSpPr>
            <p:cNvPr id="32" name="矩形 88"/>
            <p:cNvSpPr/>
            <p:nvPr/>
          </p:nvSpPr>
          <p:spPr bwMode="gray">
            <a:xfrm>
              <a:off x="7514903" y="5042004"/>
              <a:ext cx="1030636" cy="461415"/>
            </a:xfrm>
            <a:prstGeom prst="rect">
              <a:avLst/>
            </a:prstGeom>
            <a:solidFill>
              <a:srgbClr val="BEE9EE"/>
            </a:solidFill>
            <a:ln w="12700">
              <a:solidFill>
                <a:srgbClr val="56C4D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Orchestrate</a:t>
              </a:r>
            </a:p>
          </p:txBody>
        </p:sp>
        <p:sp>
          <p:nvSpPr>
            <p:cNvPr id="33" name="矩形 88"/>
            <p:cNvSpPr/>
            <p:nvPr/>
          </p:nvSpPr>
          <p:spPr bwMode="gray">
            <a:xfrm>
              <a:off x="8832019" y="5041940"/>
              <a:ext cx="1030636" cy="461415"/>
            </a:xfrm>
            <a:prstGeom prst="rect">
              <a:avLst/>
            </a:prstGeom>
            <a:solidFill>
              <a:srgbClr val="BEE9EE"/>
            </a:solidFill>
            <a:ln w="12700">
              <a:solidFill>
                <a:srgbClr val="56C4D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Control</a:t>
              </a:r>
            </a:p>
          </p:txBody>
        </p:sp>
        <p:sp>
          <p:nvSpPr>
            <p:cNvPr id="34" name="矩形 88"/>
            <p:cNvSpPr/>
            <p:nvPr/>
          </p:nvSpPr>
          <p:spPr bwMode="gray">
            <a:xfrm>
              <a:off x="10115514" y="5047398"/>
              <a:ext cx="1030636" cy="461415"/>
            </a:xfrm>
            <a:prstGeom prst="rect">
              <a:avLst/>
            </a:prstGeom>
            <a:solidFill>
              <a:srgbClr val="BEE9EE"/>
            </a:solidFill>
            <a:ln w="12700">
              <a:solidFill>
                <a:srgbClr val="56C4D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Manage</a:t>
              </a:r>
            </a:p>
          </p:txBody>
        </p:sp>
        <p:sp>
          <p:nvSpPr>
            <p:cNvPr id="36" name="矩形 88"/>
            <p:cNvSpPr/>
            <p:nvPr/>
          </p:nvSpPr>
          <p:spPr bwMode="gray">
            <a:xfrm>
              <a:off x="6262976" y="3716338"/>
              <a:ext cx="805132" cy="624022"/>
            </a:xfrm>
            <a:prstGeom prst="rect">
              <a:avLst/>
            </a:prstGeom>
            <a:solidFill>
              <a:schemeClr val="bg1">
                <a:lumMod val="85000"/>
              </a:schemeClr>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Service layer</a:t>
              </a:r>
              <a:endParaRPr lang="en-US" altLang="zh-CN" sz="1200" dirty="0">
                <a:latin typeface="Huawei Sans" panose="020C0503030203020204" pitchFamily="34" charset="0"/>
                <a:ea typeface="方正兰亭黑简体" panose="02000000000000000000" pitchFamily="2" charset="-122"/>
              </a:endParaRPr>
            </a:p>
          </p:txBody>
        </p:sp>
        <p:sp>
          <p:nvSpPr>
            <p:cNvPr id="37" name="矩形 88"/>
            <p:cNvSpPr/>
            <p:nvPr/>
          </p:nvSpPr>
          <p:spPr bwMode="gray">
            <a:xfrm>
              <a:off x="6262976" y="4951599"/>
              <a:ext cx="805132" cy="624022"/>
            </a:xfrm>
            <a:prstGeom prst="rect">
              <a:avLst/>
            </a:prstGeom>
            <a:solidFill>
              <a:schemeClr val="bg1">
                <a:lumMod val="85000"/>
              </a:schemeClr>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Control layer</a:t>
              </a:r>
              <a:endParaRPr lang="en-US" altLang="zh-CN" sz="1200" dirty="0">
                <a:latin typeface="Huawei Sans" panose="020C0503030203020204" pitchFamily="34" charset="0"/>
                <a:ea typeface="方正兰亭黑简体" panose="02000000000000000000" pitchFamily="2" charset="-122"/>
              </a:endParaRPr>
            </a:p>
          </p:txBody>
        </p:sp>
        <p:sp>
          <p:nvSpPr>
            <p:cNvPr id="39" name="矩形 82"/>
            <p:cNvSpPr/>
            <p:nvPr/>
          </p:nvSpPr>
          <p:spPr bwMode="gray">
            <a:xfrm>
              <a:off x="7128291" y="3716338"/>
              <a:ext cx="4430429" cy="6240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endParaRPr>
            </a:p>
          </p:txBody>
        </p:sp>
      </p:grpSp>
      <p:grpSp>
        <p:nvGrpSpPr>
          <p:cNvPr id="35" name="Group 18"/>
          <p:cNvGrpSpPr/>
          <p:nvPr/>
        </p:nvGrpSpPr>
        <p:grpSpPr bwMode="gray">
          <a:xfrm>
            <a:off x="6802699" y="95321"/>
            <a:ext cx="5036433" cy="252000"/>
            <a:chOff x="6708068" y="76071"/>
            <a:chExt cx="5036433" cy="252000"/>
          </a:xfrm>
        </p:grpSpPr>
        <p:sp>
          <p:nvSpPr>
            <p:cNvPr id="38" name="五边形 24"/>
            <p:cNvSpPr/>
            <p:nvPr/>
          </p:nvSpPr>
          <p:spPr bwMode="gray">
            <a:xfrm>
              <a:off x="6708068" y="76071"/>
              <a:ext cx="1238000" cy="25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SNMP</a:t>
              </a:r>
            </a:p>
          </p:txBody>
        </p:sp>
        <p:sp>
          <p:nvSpPr>
            <p:cNvPr id="40" name="燕尾形 25"/>
            <p:cNvSpPr/>
            <p:nvPr/>
          </p:nvSpPr>
          <p:spPr bwMode="gray">
            <a:xfrm>
              <a:off x="7865991" y="76071"/>
              <a:ext cx="1320369"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41" name="燕尾形 26"/>
            <p:cNvSpPr/>
            <p:nvPr/>
          </p:nvSpPr>
          <p:spPr bwMode="gray">
            <a:xfrm>
              <a:off x="9106283" y="76071"/>
              <a:ext cx="1354271" cy="25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42" name="燕尾形 26"/>
            <p:cNvSpPr/>
            <p:nvPr/>
          </p:nvSpPr>
          <p:spPr bwMode="gray">
            <a:xfrm>
              <a:off x="10380477" y="76071"/>
              <a:ext cx="1364024" cy="25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RESTful API</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974777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72FCB6E-F060-42C4-9DC1-E29D37D7ACB9}"/>
              </a:ext>
            </a:extLst>
          </p:cNvPr>
          <p:cNvSpPr>
            <a:spLocks noGrp="1"/>
          </p:cNvSpPr>
          <p:nvPr>
            <p:ph type="body" sz="quarter" idx="10"/>
          </p:nvPr>
        </p:nvSpPr>
        <p:spPr bwMode="gray">
          <a:prstGeom prst="rect">
            <a:avLst/>
          </a:prstGeom>
        </p:spPr>
        <p:txBody>
          <a:bodyPr/>
          <a:lstStyle/>
          <a:p>
            <a:pPr marL="355600" indent="-355600" algn="l"/>
            <a:r>
              <a:rPr lang="en-US" dirty="0">
                <a:latin typeface="Huawei Sans" panose="020C0503030203020204" pitchFamily="34" charset="0"/>
              </a:rPr>
              <a:t>(True or False) NETCONF consists of four layers, which are secure transport layer, messages layer, operations layer, and content layer from bottom to top.</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True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False</a:t>
            </a:r>
          </a:p>
          <a:p>
            <a:pPr marL="355600" indent="-355600" algn="l"/>
            <a:r>
              <a:rPr lang="en-US" dirty="0">
                <a:latin typeface="Huawei Sans" panose="020C0503030203020204" pitchFamily="34" charset="0"/>
              </a:rPr>
              <a:t>(True or False) In telemetry, the CPU of the MPU is used to report device status.</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True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False</a:t>
            </a:r>
          </a:p>
        </p:txBody>
      </p:sp>
    </p:spTree>
    <p:extLst>
      <p:ext uri="{BB962C8B-B14F-4D97-AF65-F5344CB8AC3E}">
        <p14:creationId xmlns:p14="http://schemas.microsoft.com/office/powerpoint/2010/main" val="2667188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7A8BC0-9D32-4005-807C-CA2AC62122B6}"/>
              </a:ext>
            </a:extLst>
          </p:cNvPr>
          <p:cNvSpPr>
            <a:spLocks noGrp="1"/>
          </p:cNvSpPr>
          <p:nvPr>
            <p:ph sz="quarter" idx="10"/>
          </p:nvPr>
        </p:nvSpPr>
        <p:spPr bwMode="gray">
          <a:prstGeom prst="rect">
            <a:avLst/>
          </a:prstGeom>
        </p:spPr>
        <p:txBody>
          <a:bodyPr/>
          <a:lstStyle/>
          <a:p>
            <a:pPr algn="l"/>
            <a:r>
              <a:rPr lang="en-US" sz="1400" dirty="0">
                <a:latin typeface="Huawei Sans" panose="020C0503030203020204" pitchFamily="34" charset="0"/>
              </a:rPr>
              <a:t>SNMP has disadvantages in configuring devices and collecting device status.</a:t>
            </a:r>
            <a:endParaRPr lang="en-US" altLang="zh-CN" sz="1400" dirty="0">
              <a:latin typeface="Huawei Sans" panose="020C0503030203020204" pitchFamily="34" charset="0"/>
            </a:endParaRPr>
          </a:p>
          <a:p>
            <a:pPr algn="l"/>
            <a:r>
              <a:rPr lang="en-US" sz="1400" dirty="0">
                <a:latin typeface="Huawei Sans" panose="020C0503030203020204" pitchFamily="34" charset="0"/>
              </a:rPr>
              <a:t>SNMP </a:t>
            </a:r>
            <a:r>
              <a:rPr lang="en-US" altLang="zh-CN" sz="1400" dirty="0"/>
              <a:t>only </a:t>
            </a:r>
            <a:r>
              <a:rPr lang="en-US" sz="1400" dirty="0">
                <a:latin typeface="Huawei Sans" panose="020C0503030203020204" pitchFamily="34" charset="0"/>
              </a:rPr>
              <a:t>supports configuration of each single device. It does not support network-level configuration and cannot implement configuration collaboration among devices, because these are difficult to achieve through programming.</a:t>
            </a:r>
            <a:endParaRPr lang="en-US" altLang="zh-CN" sz="1400" dirty="0">
              <a:latin typeface="Huawei Sans" panose="020C0503030203020204" pitchFamily="34" charset="0"/>
            </a:endParaRPr>
          </a:p>
          <a:p>
            <a:pPr marL="608400" lvl="1" indent="-284400" algn="l"/>
            <a:r>
              <a:rPr lang="en-US" sz="1200" dirty="0">
                <a:latin typeface="Huawei Sans" panose="020C0503030203020204" pitchFamily="34" charset="0"/>
              </a:rPr>
              <a:t>NETCONF uses YANG files to translate data into XML language, making network configuration more convenient and flexible.</a:t>
            </a:r>
            <a:endParaRPr lang="en-US" altLang="zh-CN" sz="1200" dirty="0">
              <a:latin typeface="Huawei Sans" panose="020C0503030203020204" pitchFamily="34" charset="0"/>
            </a:endParaRPr>
          </a:p>
          <a:p>
            <a:pPr algn="l"/>
            <a:r>
              <a:rPr lang="en-US" sz="1400" dirty="0">
                <a:latin typeface="Huawei Sans" panose="020C0503030203020204" pitchFamily="34" charset="0"/>
              </a:rPr>
              <a:t>The interval at which SNMP collects device status is long, and device status collection causes the CPU usage of the MPU to increase.</a:t>
            </a:r>
            <a:endParaRPr lang="en-US" altLang="zh-CN" sz="1400" dirty="0">
              <a:latin typeface="Huawei Sans" panose="020C0503030203020204" pitchFamily="34" charset="0"/>
            </a:endParaRPr>
          </a:p>
          <a:p>
            <a:pPr marL="608400" lvl="1" indent="-284400" algn="l"/>
            <a:r>
              <a:rPr lang="en-US" sz="1200" dirty="0">
                <a:latin typeface="Huawei Sans" panose="020C0503030203020204" pitchFamily="34" charset="0"/>
              </a:rPr>
              <a:t>Telemetry reports device status through subscription, and device status is no longer reported through the CPU of the MPU, reducing the CPU usage of the MPU.</a:t>
            </a:r>
            <a:endParaRPr lang="en-US" altLang="zh-CN" sz="1200" dirty="0">
              <a:latin typeface="Huawei Sans" panose="020C0503030203020204" pitchFamily="34" charset="0"/>
            </a:endParaRPr>
          </a:p>
          <a:p>
            <a:pPr algn="l"/>
            <a:r>
              <a:rPr lang="en-US" sz="1400" dirty="0">
                <a:latin typeface="Huawei Sans" panose="020C0503030203020204" pitchFamily="34" charset="0"/>
              </a:rPr>
              <a:t>In the cloud computing era, standards-compliant NBIs need to be developed for the NMS/controller. The HTTP2.0-based RESTful API is a standard open interface that can use HTTP packets to connect to the NMS/controller, simplifying control.</a:t>
            </a:r>
          </a:p>
        </p:txBody>
      </p:sp>
    </p:spTree>
    <p:extLst>
      <p:ext uri="{BB962C8B-B14F-4D97-AF65-F5344CB8AC3E}">
        <p14:creationId xmlns:p14="http://schemas.microsoft.com/office/powerpoint/2010/main" val="100800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Network Management</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ZTP</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Maintenance</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4009839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ZTP Overview</a:t>
            </a:r>
            <a:endParaRPr lang="en-US" altLang="zh-CN" dirty="0">
              <a:latin typeface="Huawei Sans" panose="020C0503030203020204" pitchFamily="34" charset="0"/>
            </a:endParaRPr>
          </a:p>
        </p:txBody>
      </p:sp>
      <p:sp>
        <p:nvSpPr>
          <p:cNvPr id="3" name="文本占位符 2"/>
          <p:cNvSpPr>
            <a:spLocks noGrp="1"/>
          </p:cNvSpPr>
          <p:nvPr>
            <p:ph type="body" sz="quarter" idx="10"/>
          </p:nvPr>
        </p:nvSpPr>
        <p:spPr bwMode="gray"/>
        <p:txBody>
          <a:bodyPr/>
          <a:lstStyle/>
          <a:p>
            <a:pPr algn="l"/>
            <a:r>
              <a:rPr lang="en-US" sz="1800" dirty="0">
                <a:latin typeface="Huawei Sans" panose="020C0503030203020204" pitchFamily="34" charset="0"/>
              </a:rPr>
              <a:t>Traditional network solutions have many pain points, such as high deployment costs and O&amp;M difficulties. This is especially true for enterprises with a large number of geographically dispersed branches. ZTP is a powerful way to address these problems.</a:t>
            </a:r>
            <a:endParaRPr lang="en-US" altLang="zh-CN" sz="1800" dirty="0">
              <a:latin typeface="Huawei Sans" panose="020C0503030203020204" pitchFamily="34" charset="0"/>
            </a:endParaRPr>
          </a:p>
          <a:p>
            <a:pPr algn="l"/>
            <a:r>
              <a:rPr lang="en-US" sz="1800" dirty="0">
                <a:latin typeface="Huawei Sans" panose="020C0503030203020204" pitchFamily="34" charset="0"/>
              </a:rPr>
              <a:t>Two ZTP deployment modes are available for AR routers:</a:t>
            </a:r>
            <a:endParaRPr lang="en-US" altLang="zh-CN" sz="1800" dirty="0">
              <a:latin typeface="Huawei Sans" panose="020C0503030203020204" pitchFamily="34" charset="0"/>
            </a:endParaRPr>
          </a:p>
          <a:p>
            <a:pPr marL="608400" lvl="1" indent="-284400"/>
            <a:r>
              <a:rPr lang="en-US" sz="1600" dirty="0">
                <a:latin typeface="Huawei Sans" panose="020C0503030203020204" pitchFamily="34" charset="0"/>
              </a:rPr>
              <a:t>Traditional deployment mode: used when no controller is available.</a:t>
            </a:r>
            <a:endParaRPr lang="en-US" altLang="zh-CN" sz="1600" dirty="0">
              <a:latin typeface="Huawei Sans" panose="020C0503030203020204" pitchFamily="34" charset="0"/>
            </a:endParaRPr>
          </a:p>
          <a:p>
            <a:pPr marL="895350" lvl="2" indent="-279400"/>
            <a:r>
              <a:rPr lang="en-US" sz="1400" dirty="0">
                <a:latin typeface="Huawei Sans" panose="020C0503030203020204" pitchFamily="34" charset="0"/>
              </a:rPr>
              <a:t>Auto-</a:t>
            </a:r>
            <a:r>
              <a:rPr lang="en-US" sz="1400" dirty="0" err="1">
                <a:latin typeface="Huawei Sans" panose="020C0503030203020204" pitchFamily="34" charset="0"/>
              </a:rPr>
              <a:t>Config</a:t>
            </a:r>
            <a:endParaRPr lang="en-US" sz="1400" dirty="0">
              <a:latin typeface="Huawei Sans" panose="020C0503030203020204" pitchFamily="34" charset="0"/>
            </a:endParaRPr>
          </a:p>
          <a:p>
            <a:pPr marL="895350" lvl="2" indent="-279400"/>
            <a:r>
              <a:rPr lang="en-US" sz="1400" dirty="0">
                <a:latin typeface="Huawei Sans" panose="020C0503030203020204" pitchFamily="34" charset="0"/>
              </a:rPr>
              <a:t>Auto-Start</a:t>
            </a:r>
          </a:p>
          <a:p>
            <a:pPr marL="895350" lvl="2" indent="-279400"/>
            <a:r>
              <a:rPr lang="en-US" sz="1400" dirty="0">
                <a:latin typeface="Huawei Sans" panose="020C0503030203020204" pitchFamily="34" charset="0"/>
              </a:rPr>
              <a:t>USB-based deployment</a:t>
            </a:r>
            <a:endParaRPr lang="en-US" altLang="zh-CN" sz="1400" dirty="0">
              <a:latin typeface="Huawei Sans" panose="020C0503030203020204" pitchFamily="34" charset="0"/>
            </a:endParaRPr>
          </a:p>
          <a:p>
            <a:pPr marL="608400" lvl="1" indent="-284400">
              <a:buClr>
                <a:schemeClr val="tx1"/>
              </a:buClr>
            </a:pPr>
            <a:r>
              <a:rPr lang="en-US" sz="1600" dirty="0">
                <a:solidFill>
                  <a:srgbClr val="C7000B"/>
                </a:solidFill>
                <a:latin typeface="Huawei Sans" panose="020C0503030203020204" pitchFamily="34" charset="0"/>
              </a:rPr>
              <a:t>Deployment using </a:t>
            </a:r>
            <a:r>
              <a:rPr lang="en-US" sz="1600" dirty="0" err="1">
                <a:solidFill>
                  <a:srgbClr val="C7000B"/>
                </a:solidFill>
                <a:latin typeface="Huawei Sans" panose="020C0503030203020204" pitchFamily="34" charset="0"/>
              </a:rPr>
              <a:t>iMaster</a:t>
            </a:r>
            <a:r>
              <a:rPr lang="en-US" sz="1600" dirty="0">
                <a:solidFill>
                  <a:srgbClr val="C7000B"/>
                </a:solidFill>
                <a:latin typeface="Huawei Sans" panose="020C0503030203020204" pitchFamily="34" charset="0"/>
              </a:rPr>
              <a:t> NCE-WAN</a:t>
            </a:r>
            <a:endParaRPr lang="en-US" altLang="zh-CN" sz="1600" dirty="0">
              <a:solidFill>
                <a:srgbClr val="C7000B"/>
              </a:solidFill>
              <a:latin typeface="Huawei Sans" panose="020C0503030203020204" pitchFamily="34" charset="0"/>
            </a:endParaRPr>
          </a:p>
          <a:p>
            <a:pPr marL="895350" lvl="2" indent="-279400">
              <a:buClr>
                <a:schemeClr val="tx1"/>
              </a:buClr>
            </a:pPr>
            <a:r>
              <a:rPr lang="en-US" sz="1400" dirty="0">
                <a:solidFill>
                  <a:srgbClr val="C7000B"/>
                </a:solidFill>
                <a:latin typeface="Huawei Sans" panose="020C0503030203020204" pitchFamily="34" charset="0"/>
              </a:rPr>
              <a:t>Streamlined USB-based deployment</a:t>
            </a:r>
            <a:endParaRPr lang="en-US" altLang="zh-CN" sz="1400" dirty="0">
              <a:solidFill>
                <a:srgbClr val="C7000B"/>
              </a:solidFill>
              <a:latin typeface="Huawei Sans" panose="020C0503030203020204" pitchFamily="34" charset="0"/>
            </a:endParaRPr>
          </a:p>
          <a:p>
            <a:pPr marL="895350" lvl="2" indent="-279400">
              <a:buClr>
                <a:schemeClr val="tx1"/>
              </a:buClr>
            </a:pPr>
            <a:r>
              <a:rPr lang="en-US" sz="1400" dirty="0">
                <a:solidFill>
                  <a:srgbClr val="C7000B"/>
                </a:solidFill>
                <a:latin typeface="Huawei Sans" panose="020C0503030203020204" pitchFamily="34" charset="0"/>
              </a:rPr>
              <a:t>Email-based deployment</a:t>
            </a:r>
            <a:endParaRPr lang="en-US" altLang="zh-CN" sz="1400" dirty="0">
              <a:solidFill>
                <a:srgbClr val="C7000B"/>
              </a:solidFill>
              <a:latin typeface="Huawei Sans" panose="020C0503030203020204" pitchFamily="34" charset="0"/>
            </a:endParaRPr>
          </a:p>
          <a:p>
            <a:pPr marL="895350" lvl="2" indent="-279400">
              <a:buClr>
                <a:schemeClr val="tx1"/>
              </a:buClr>
            </a:pPr>
            <a:r>
              <a:rPr lang="en-US" sz="1400" dirty="0">
                <a:solidFill>
                  <a:srgbClr val="C7000B"/>
                </a:solidFill>
                <a:latin typeface="Huawei Sans" panose="020C0503030203020204" pitchFamily="34" charset="0"/>
              </a:rPr>
              <a:t>DHCP-based deployment</a:t>
            </a:r>
            <a:endParaRPr lang="en-US" altLang="zh-CN" sz="1400" dirty="0">
              <a:solidFill>
                <a:srgbClr val="C7000B"/>
              </a:solidFill>
              <a:latin typeface="Huawei Sans" panose="020C0503030203020204" pitchFamily="34" charset="0"/>
            </a:endParaRPr>
          </a:p>
        </p:txBody>
      </p:sp>
    </p:spTree>
    <p:extLst>
      <p:ext uri="{BB962C8B-B14F-4D97-AF65-F5344CB8AC3E}">
        <p14:creationId xmlns:p14="http://schemas.microsoft.com/office/powerpoint/2010/main" val="1698326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Streamlined USB-based Deployment</a:t>
            </a:r>
          </a:p>
        </p:txBody>
      </p:sp>
      <p:sp>
        <p:nvSpPr>
          <p:cNvPr id="3" name="内容占位符 2"/>
          <p:cNvSpPr>
            <a:spLocks noGrp="1"/>
          </p:cNvSpPr>
          <p:nvPr>
            <p:ph type="body" sz="quarter" idx="10"/>
          </p:nvPr>
        </p:nvSpPr>
        <p:spPr bwMode="gray"/>
        <p:txBody>
          <a:bodyPr/>
          <a:lstStyle/>
          <a:p>
            <a:pPr algn="l"/>
            <a:r>
              <a:rPr lang="en-US" sz="1400" dirty="0">
                <a:latin typeface="Huawei Sans" panose="020C0503030203020204" pitchFamily="34" charset="0"/>
              </a:rPr>
              <a:t>USB-based deployment allows you to configure devices using a USB flash drive. Before device deployment, save the deployment files in a USB flash drive. After you connect the USB flash drive to a device, the device downloads the files from the USB flash drive to complete version and service deployment. Streamlined USB-based deployment is a type of USB-based deployment.</a:t>
            </a:r>
            <a:endParaRPr lang="en-US" altLang="zh-CN" sz="1400" dirty="0">
              <a:latin typeface="Huawei Sans" panose="020C0503030203020204" pitchFamily="34" charset="0"/>
            </a:endParaRPr>
          </a:p>
          <a:p>
            <a:pPr algn="l"/>
            <a:r>
              <a:rPr lang="en-US" sz="1400" dirty="0">
                <a:latin typeface="Huawei Sans" panose="020C0503030203020204" pitchFamily="34" charset="0"/>
              </a:rPr>
              <a:t>After a device starts from the initial state, it automatically downloads the configuration file from the USB flash drive for deployment.</a:t>
            </a:r>
            <a:endParaRPr lang="en-US" altLang="zh-CN" sz="1400" dirty="0">
              <a:effectLst/>
              <a:latin typeface="Huawei Sans" panose="020C0503030203020204" pitchFamily="34" charset="0"/>
            </a:endParaRPr>
          </a:p>
        </p:txBody>
      </p:sp>
      <p:grpSp>
        <p:nvGrpSpPr>
          <p:cNvPr id="8" name="Group 7">
            <a:extLst>
              <a:ext uri="{FF2B5EF4-FFF2-40B4-BE49-F238E27FC236}">
                <a16:creationId xmlns:a16="http://schemas.microsoft.com/office/drawing/2014/main" id="{0AFB1AF9-36CF-476A-96F9-325D8D4CF01C}"/>
              </a:ext>
            </a:extLst>
          </p:cNvPr>
          <p:cNvGrpSpPr/>
          <p:nvPr/>
        </p:nvGrpSpPr>
        <p:grpSpPr bwMode="gray">
          <a:xfrm>
            <a:off x="635376" y="2555089"/>
            <a:ext cx="11077200" cy="3652112"/>
            <a:chOff x="939496" y="2343331"/>
            <a:chExt cx="11077200" cy="3652112"/>
          </a:xfrm>
        </p:grpSpPr>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991104" y="3882070"/>
              <a:ext cx="1010055" cy="1010056"/>
            </a:xfrm>
            <a:prstGeom prst="rect">
              <a:avLst/>
            </a:prstGeom>
          </p:spPr>
        </p:pic>
        <p:sp>
          <p:nvSpPr>
            <p:cNvPr id="7" name="Right Arrow 6"/>
            <p:cNvSpPr/>
            <p:nvPr/>
          </p:nvSpPr>
          <p:spPr bwMode="gray">
            <a:xfrm>
              <a:off x="2001159" y="4290209"/>
              <a:ext cx="380605" cy="315481"/>
            </a:xfrm>
            <a:prstGeom prst="rightArrow">
              <a:avLst/>
            </a:prstGeom>
            <a:solidFill>
              <a:srgbClr val="BEE9EE"/>
            </a:solidFill>
            <a:ln w="1905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4" name="Rounded Rectangle 3"/>
            <p:cNvSpPr/>
            <p:nvPr/>
          </p:nvSpPr>
          <p:spPr bwMode="gray">
            <a:xfrm>
              <a:off x="6377980" y="2343331"/>
              <a:ext cx="2052000" cy="576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95000"/>
                </a:lnSpc>
              </a:pPr>
              <a:r>
                <a:rPr lang="en-US" sz="1200" dirty="0">
                  <a:solidFill>
                    <a:schemeClr val="tx1"/>
                  </a:solidFill>
                  <a:latin typeface="Huawei Sans" panose="020C0503030203020204" pitchFamily="34" charset="0"/>
                </a:rPr>
                <a:t>Create an index file.</a:t>
              </a:r>
            </a:p>
          </p:txBody>
        </p:sp>
        <p:sp>
          <p:nvSpPr>
            <p:cNvPr id="10" name="Rounded Rectangle 9"/>
            <p:cNvSpPr/>
            <p:nvPr/>
          </p:nvSpPr>
          <p:spPr bwMode="gray">
            <a:xfrm>
              <a:off x="6377980" y="3112359"/>
              <a:ext cx="2052000" cy="576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95000"/>
                </a:lnSpc>
              </a:pPr>
              <a:r>
                <a:rPr lang="en-US" sz="1200" dirty="0">
                  <a:solidFill>
                    <a:schemeClr val="tx1"/>
                  </a:solidFill>
                  <a:latin typeface="Huawei Sans" panose="020C0503030203020204" pitchFamily="34" charset="0"/>
                </a:rPr>
                <a:t>Save the index file and deployment files to the USB flash drive.</a:t>
              </a:r>
            </a:p>
          </p:txBody>
        </p:sp>
        <p:sp>
          <p:nvSpPr>
            <p:cNvPr id="11" name="Rounded Rectangle 10"/>
            <p:cNvSpPr/>
            <p:nvPr/>
          </p:nvSpPr>
          <p:spPr bwMode="gray">
            <a:xfrm>
              <a:off x="6377980" y="3881387"/>
              <a:ext cx="2052000" cy="576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95000"/>
                </a:lnSpc>
              </a:pPr>
              <a:r>
                <a:rPr lang="en-US" sz="1200" dirty="0">
                  <a:solidFill>
                    <a:schemeClr val="tx1"/>
                  </a:solidFill>
                  <a:latin typeface="Huawei Sans" panose="020C0503030203020204" pitchFamily="34" charset="0"/>
                </a:rPr>
                <a:t>Insert the USB flash drive into the device and start the deployment process.</a:t>
              </a:r>
            </a:p>
          </p:txBody>
        </p:sp>
        <p:sp>
          <p:nvSpPr>
            <p:cNvPr id="12" name="Rounded Rectangle 11"/>
            <p:cNvSpPr/>
            <p:nvPr/>
          </p:nvSpPr>
          <p:spPr bwMode="gray">
            <a:xfrm>
              <a:off x="6377980" y="4650415"/>
              <a:ext cx="2052000" cy="576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The device automatically restarts.</a:t>
              </a:r>
            </a:p>
          </p:txBody>
        </p:sp>
        <p:sp>
          <p:nvSpPr>
            <p:cNvPr id="13" name="Rounded Rectangle 12"/>
            <p:cNvSpPr/>
            <p:nvPr/>
          </p:nvSpPr>
          <p:spPr bwMode="gray">
            <a:xfrm>
              <a:off x="6377980" y="5419443"/>
              <a:ext cx="2052000" cy="576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lnSpc>
                  <a:spcPct val="95000"/>
                </a:lnSpc>
              </a:pPr>
              <a:r>
                <a:rPr lang="en-US" sz="1200" dirty="0">
                  <a:solidFill>
                    <a:schemeClr val="tx1"/>
                  </a:solidFill>
                  <a:latin typeface="Huawei Sans" panose="020C0503030203020204" pitchFamily="34" charset="0"/>
                </a:rPr>
                <a:t>Remove the USB flash drive. </a:t>
              </a:r>
            </a:p>
          </p:txBody>
        </p:sp>
        <p:sp>
          <p:nvSpPr>
            <p:cNvPr id="14" name="Right Arrow 13"/>
            <p:cNvSpPr/>
            <p:nvPr/>
          </p:nvSpPr>
          <p:spPr bwMode="gray">
            <a:xfrm rot="5400000">
              <a:off x="7331980" y="2888110"/>
              <a:ext cx="144000"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15" name="Right Arrow 14"/>
            <p:cNvSpPr/>
            <p:nvPr/>
          </p:nvSpPr>
          <p:spPr bwMode="gray">
            <a:xfrm rot="5400000">
              <a:off x="7331980" y="3657138"/>
              <a:ext cx="144000"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16" name="Right Arrow 15"/>
            <p:cNvSpPr/>
            <p:nvPr/>
          </p:nvSpPr>
          <p:spPr bwMode="gray">
            <a:xfrm rot="5400000">
              <a:off x="7331980" y="4426166"/>
              <a:ext cx="144000"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17" name="Right Arrow 16"/>
            <p:cNvSpPr/>
            <p:nvPr/>
          </p:nvSpPr>
          <p:spPr bwMode="gray">
            <a:xfrm rot="5400000">
              <a:off x="7331980" y="5195194"/>
              <a:ext cx="144000"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5" name="Rectangle 4"/>
            <p:cNvSpPr/>
            <p:nvPr/>
          </p:nvSpPr>
          <p:spPr bwMode="gray">
            <a:xfrm>
              <a:off x="9534747" y="2401798"/>
              <a:ext cx="2481949" cy="1149922"/>
            </a:xfrm>
            <a:prstGeom prst="rect">
              <a:avLst/>
            </a:prstGeom>
            <a:solidFill>
              <a:srgbClr val="BEE9EE"/>
            </a:solidFill>
            <a:ln w="12700">
              <a:solidFill>
                <a:srgbClr val="94DAE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a:solidFill>
                    <a:schemeClr val="tx1"/>
                  </a:solidFill>
                  <a:latin typeface="Huawei Sans" panose="020C0503030203020204" pitchFamily="34" charset="0"/>
                </a:rPr>
                <a:t>An index file is used to guide device deployment and determine the deployment files to be used.</a:t>
              </a:r>
              <a:endParaRPr lang="en-US" altLang="zh-CN" sz="1200" dirty="0">
                <a:solidFill>
                  <a:schemeClr val="tx1"/>
                </a:solidFill>
                <a:latin typeface="Huawei Sans" panose="020C0503030203020204" pitchFamily="34" charset="0"/>
              </a:endParaRPr>
            </a:p>
            <a:p>
              <a:pPr fontAlgn="ctr"/>
              <a:r>
                <a:rPr lang="en-US" sz="1200" dirty="0">
                  <a:solidFill>
                    <a:schemeClr val="tx1"/>
                  </a:solidFill>
                  <a:latin typeface="Huawei Sans" panose="020C0503030203020204" pitchFamily="34" charset="0"/>
                </a:rPr>
                <a:t>The index file name must be USB_AR.ini or usb_ar.ini.</a:t>
              </a:r>
              <a:endParaRPr lang="en-US" altLang="zh-CN" sz="1200" dirty="0">
                <a:solidFill>
                  <a:schemeClr val="tx1"/>
                </a:solidFill>
                <a:latin typeface="Huawei Sans" panose="020C0503030203020204" pitchFamily="34" charset="0"/>
              </a:endParaRPr>
            </a:p>
          </p:txBody>
        </p:sp>
        <p:sp>
          <p:nvSpPr>
            <p:cNvPr id="6" name="Trapezoid 5"/>
            <p:cNvSpPr/>
            <p:nvPr/>
          </p:nvSpPr>
          <p:spPr bwMode="gray">
            <a:xfrm rot="16200000">
              <a:off x="8413297" y="2426450"/>
              <a:ext cx="1152682" cy="1097856"/>
            </a:xfrm>
            <a:custGeom>
              <a:avLst/>
              <a:gdLst>
                <a:gd name="connsiteX0" fmla="*/ 0 w 736018"/>
                <a:gd name="connsiteY0" fmla="*/ 1257025 h 1257025"/>
                <a:gd name="connsiteX1" fmla="*/ 164721 w 736018"/>
                <a:gd name="connsiteY1" fmla="*/ 0 h 1257025"/>
                <a:gd name="connsiteX2" fmla="*/ 571297 w 736018"/>
                <a:gd name="connsiteY2" fmla="*/ 0 h 1257025"/>
                <a:gd name="connsiteX3" fmla="*/ 736018 w 736018"/>
                <a:gd name="connsiteY3" fmla="*/ 1257025 h 1257025"/>
                <a:gd name="connsiteX4" fmla="*/ 0 w 736018"/>
                <a:gd name="connsiteY4" fmla="*/ 1257025 h 1257025"/>
                <a:gd name="connsiteX0" fmla="*/ 0 w 1234494"/>
                <a:gd name="connsiteY0" fmla="*/ 1257028 h 1257028"/>
                <a:gd name="connsiteX1" fmla="*/ 663197 w 1234494"/>
                <a:gd name="connsiteY1" fmla="*/ 0 h 1257028"/>
                <a:gd name="connsiteX2" fmla="*/ 1069773 w 1234494"/>
                <a:gd name="connsiteY2" fmla="*/ 0 h 1257028"/>
                <a:gd name="connsiteX3" fmla="*/ 1234494 w 1234494"/>
                <a:gd name="connsiteY3" fmla="*/ 1257025 h 1257028"/>
                <a:gd name="connsiteX4" fmla="*/ 0 w 1234494"/>
                <a:gd name="connsiteY4" fmla="*/ 1257028 h 1257028"/>
                <a:gd name="connsiteX0" fmla="*/ 0 w 1085269"/>
                <a:gd name="connsiteY0" fmla="*/ 1257028 h 1257028"/>
                <a:gd name="connsiteX1" fmla="*/ 663197 w 1085269"/>
                <a:gd name="connsiteY1" fmla="*/ 0 h 1257028"/>
                <a:gd name="connsiteX2" fmla="*/ 1069773 w 1085269"/>
                <a:gd name="connsiteY2" fmla="*/ 0 h 1257028"/>
                <a:gd name="connsiteX3" fmla="*/ 1085269 w 1085269"/>
                <a:gd name="connsiteY3" fmla="*/ 1253850 h 1257028"/>
                <a:gd name="connsiteX4" fmla="*/ 0 w 1085269"/>
                <a:gd name="connsiteY4" fmla="*/ 1257028 h 12570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269" h="1257028">
                  <a:moveTo>
                    <a:pt x="0" y="1257028"/>
                  </a:moveTo>
                  <a:lnTo>
                    <a:pt x="663197" y="0"/>
                  </a:lnTo>
                  <a:lnTo>
                    <a:pt x="1069773" y="0"/>
                  </a:lnTo>
                  <a:lnTo>
                    <a:pt x="1085269" y="1253850"/>
                  </a:lnTo>
                  <a:lnTo>
                    <a:pt x="0" y="1257028"/>
                  </a:lnTo>
                  <a:close/>
                </a:path>
              </a:pathLst>
            </a:custGeom>
            <a:gradFill>
              <a:gsLst>
                <a:gs pos="0">
                  <a:schemeClr val="accent1">
                    <a:lumMod val="5000"/>
                    <a:lumOff val="95000"/>
                    <a:alpha val="50000"/>
                  </a:schemeClr>
                </a:gs>
                <a:gs pos="100000">
                  <a:srgbClr val="BEE9EE">
                    <a:alpha val="5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20" name="Rectangle 19"/>
            <p:cNvSpPr/>
            <p:nvPr/>
          </p:nvSpPr>
          <p:spPr bwMode="gray">
            <a:xfrm>
              <a:off x="9534747" y="3666595"/>
              <a:ext cx="2481949" cy="1011281"/>
            </a:xfrm>
            <a:prstGeom prst="rect">
              <a:avLst/>
            </a:prstGeom>
            <a:solidFill>
              <a:srgbClr val="BEE9EE"/>
            </a:solidFill>
            <a:ln w="12700">
              <a:solidFill>
                <a:srgbClr val="94DAE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a:solidFill>
                    <a:schemeClr val="tx1"/>
                  </a:solidFill>
                  <a:latin typeface="Huawei Sans" panose="020C0503030203020204" pitchFamily="34" charset="0"/>
                </a:rPr>
                <a:t>Deployment files include the system software, configuration file, patch file, license file, and voice file, which are usually used together with the index file.</a:t>
              </a:r>
            </a:p>
          </p:txBody>
        </p:sp>
        <p:sp>
          <p:nvSpPr>
            <p:cNvPr id="22" name="Trapezoid 5"/>
            <p:cNvSpPr/>
            <p:nvPr/>
          </p:nvSpPr>
          <p:spPr bwMode="gray">
            <a:xfrm rot="16200000">
              <a:off x="8220395" y="3363521"/>
              <a:ext cx="1530850" cy="1097859"/>
            </a:xfrm>
            <a:custGeom>
              <a:avLst/>
              <a:gdLst>
                <a:gd name="connsiteX0" fmla="*/ 0 w 736018"/>
                <a:gd name="connsiteY0" fmla="*/ 1257025 h 1257025"/>
                <a:gd name="connsiteX1" fmla="*/ 164721 w 736018"/>
                <a:gd name="connsiteY1" fmla="*/ 0 h 1257025"/>
                <a:gd name="connsiteX2" fmla="*/ 571297 w 736018"/>
                <a:gd name="connsiteY2" fmla="*/ 0 h 1257025"/>
                <a:gd name="connsiteX3" fmla="*/ 736018 w 736018"/>
                <a:gd name="connsiteY3" fmla="*/ 1257025 h 1257025"/>
                <a:gd name="connsiteX4" fmla="*/ 0 w 736018"/>
                <a:gd name="connsiteY4" fmla="*/ 1257025 h 1257025"/>
                <a:gd name="connsiteX0" fmla="*/ 0 w 1234494"/>
                <a:gd name="connsiteY0" fmla="*/ 1257028 h 1257028"/>
                <a:gd name="connsiteX1" fmla="*/ 663197 w 1234494"/>
                <a:gd name="connsiteY1" fmla="*/ 0 h 1257028"/>
                <a:gd name="connsiteX2" fmla="*/ 1069773 w 1234494"/>
                <a:gd name="connsiteY2" fmla="*/ 0 h 1257028"/>
                <a:gd name="connsiteX3" fmla="*/ 1234494 w 1234494"/>
                <a:gd name="connsiteY3" fmla="*/ 1257025 h 1257028"/>
                <a:gd name="connsiteX4" fmla="*/ 0 w 1234494"/>
                <a:gd name="connsiteY4" fmla="*/ 1257028 h 1257028"/>
                <a:gd name="connsiteX0" fmla="*/ 0 w 1085269"/>
                <a:gd name="connsiteY0" fmla="*/ 1257028 h 1257028"/>
                <a:gd name="connsiteX1" fmla="*/ 663197 w 1085269"/>
                <a:gd name="connsiteY1" fmla="*/ 0 h 1257028"/>
                <a:gd name="connsiteX2" fmla="*/ 1069773 w 1085269"/>
                <a:gd name="connsiteY2" fmla="*/ 0 h 1257028"/>
                <a:gd name="connsiteX3" fmla="*/ 1085269 w 1085269"/>
                <a:gd name="connsiteY3" fmla="*/ 1253850 h 1257028"/>
                <a:gd name="connsiteX4" fmla="*/ 0 w 1085269"/>
                <a:gd name="connsiteY4" fmla="*/ 1257028 h 1257028"/>
                <a:gd name="connsiteX0" fmla="*/ 0 w 1364670"/>
                <a:gd name="connsiteY0" fmla="*/ 1257031 h 1257031"/>
                <a:gd name="connsiteX1" fmla="*/ 942598 w 1364670"/>
                <a:gd name="connsiteY1" fmla="*/ 0 h 1257031"/>
                <a:gd name="connsiteX2" fmla="*/ 1349174 w 1364670"/>
                <a:gd name="connsiteY2" fmla="*/ 0 h 1257031"/>
                <a:gd name="connsiteX3" fmla="*/ 1364670 w 1364670"/>
                <a:gd name="connsiteY3" fmla="*/ 1253850 h 1257031"/>
                <a:gd name="connsiteX4" fmla="*/ 0 w 1364670"/>
                <a:gd name="connsiteY4" fmla="*/ 1257031 h 1257031"/>
                <a:gd name="connsiteX0" fmla="*/ 0 w 1349174"/>
                <a:gd name="connsiteY0" fmla="*/ 1257031 h 1257031"/>
                <a:gd name="connsiteX1" fmla="*/ 942598 w 1349174"/>
                <a:gd name="connsiteY1" fmla="*/ 0 h 1257031"/>
                <a:gd name="connsiteX2" fmla="*/ 1349174 w 1349174"/>
                <a:gd name="connsiteY2" fmla="*/ 0 h 1257031"/>
                <a:gd name="connsiteX3" fmla="*/ 828095 w 1349174"/>
                <a:gd name="connsiteY3" fmla="*/ 1257028 h 1257031"/>
                <a:gd name="connsiteX4" fmla="*/ 0 w 1349174"/>
                <a:gd name="connsiteY4" fmla="*/ 1257031 h 12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9174" h="1257031">
                  <a:moveTo>
                    <a:pt x="0" y="1257031"/>
                  </a:moveTo>
                  <a:lnTo>
                    <a:pt x="942598" y="0"/>
                  </a:lnTo>
                  <a:lnTo>
                    <a:pt x="1349174" y="0"/>
                  </a:lnTo>
                  <a:lnTo>
                    <a:pt x="828095" y="1257028"/>
                  </a:lnTo>
                  <a:lnTo>
                    <a:pt x="0" y="1257031"/>
                  </a:lnTo>
                  <a:close/>
                </a:path>
              </a:pathLst>
            </a:custGeom>
            <a:gradFill>
              <a:gsLst>
                <a:gs pos="0">
                  <a:schemeClr val="accent1">
                    <a:lumMod val="5000"/>
                    <a:lumOff val="95000"/>
                    <a:alpha val="50000"/>
                  </a:schemeClr>
                </a:gs>
                <a:gs pos="100000">
                  <a:srgbClr val="BEE9EE">
                    <a:alpha val="5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pic>
          <p:nvPicPr>
            <p:cNvPr id="23" name="Picture 22"/>
            <p:cNvPicPr>
              <a:picLocks noChangeAspect="1"/>
            </p:cNvPicPr>
            <p:nvPr/>
          </p:nvPicPr>
          <p:blipFill>
            <a:blip r:embed="rId4"/>
            <a:stretch>
              <a:fillRect/>
            </a:stretch>
          </p:blipFill>
          <p:spPr bwMode="gray">
            <a:xfrm>
              <a:off x="1015330" y="2785055"/>
              <a:ext cx="504762" cy="514286"/>
            </a:xfrm>
            <a:prstGeom prst="rect">
              <a:avLst/>
            </a:prstGeom>
          </p:spPr>
        </p:pic>
        <p:pic>
          <p:nvPicPr>
            <p:cNvPr id="24" name="Picture 23"/>
            <p:cNvPicPr>
              <a:picLocks noChangeAspect="1"/>
            </p:cNvPicPr>
            <p:nvPr/>
          </p:nvPicPr>
          <p:blipFill>
            <a:blip r:embed="rId4"/>
            <a:stretch>
              <a:fillRect/>
            </a:stretch>
          </p:blipFill>
          <p:spPr bwMode="gray">
            <a:xfrm>
              <a:off x="1864962" y="2785055"/>
              <a:ext cx="504762" cy="514286"/>
            </a:xfrm>
            <a:prstGeom prst="rect">
              <a:avLst/>
            </a:prstGeom>
          </p:spPr>
        </p:pic>
        <p:sp>
          <p:nvSpPr>
            <p:cNvPr id="18" name="TextBox 17"/>
            <p:cNvSpPr txBox="1"/>
            <p:nvPr/>
          </p:nvSpPr>
          <p:spPr bwMode="gray">
            <a:xfrm>
              <a:off x="939496" y="3200236"/>
              <a:ext cx="683682" cy="461665"/>
            </a:xfrm>
            <a:prstGeom prst="rect">
              <a:avLst/>
            </a:prstGeom>
            <a:noFill/>
          </p:spPr>
          <p:txBody>
            <a:bodyPr wrap="square" rtlCol="0">
              <a:spAutoFit/>
            </a:bodyPr>
            <a:lstStyle/>
            <a:p>
              <a:pPr algn="ctr" fontAlgn="ctr"/>
              <a:r>
                <a:rPr lang="en-US" sz="1200" dirty="0">
                  <a:latin typeface="Huawei Sans" panose="020C0503030203020204" pitchFamily="34" charset="0"/>
                </a:rPr>
                <a:t>Index file</a:t>
              </a:r>
            </a:p>
          </p:txBody>
        </p:sp>
        <p:sp>
          <p:nvSpPr>
            <p:cNvPr id="25" name="TextBox 24"/>
            <p:cNvSpPr txBox="1"/>
            <p:nvPr/>
          </p:nvSpPr>
          <p:spPr bwMode="gray">
            <a:xfrm>
              <a:off x="1519340" y="3194559"/>
              <a:ext cx="1131344" cy="461665"/>
            </a:xfrm>
            <a:prstGeom prst="rect">
              <a:avLst/>
            </a:prstGeom>
            <a:noFill/>
          </p:spPr>
          <p:txBody>
            <a:bodyPr wrap="square" rtlCol="0">
              <a:spAutoFit/>
            </a:bodyPr>
            <a:lstStyle/>
            <a:p>
              <a:pPr algn="ctr" fontAlgn="ctr"/>
              <a:r>
                <a:rPr lang="en-US" sz="1200" dirty="0">
                  <a:latin typeface="Huawei Sans" panose="020C0503030203020204" pitchFamily="34" charset="0"/>
                </a:rPr>
                <a:t>Deployment file</a:t>
              </a:r>
            </a:p>
          </p:txBody>
        </p:sp>
        <p:sp>
          <p:nvSpPr>
            <p:cNvPr id="26" name="Right Arrow 25"/>
            <p:cNvSpPr/>
            <p:nvPr/>
          </p:nvSpPr>
          <p:spPr bwMode="gray">
            <a:xfrm rot="4078243">
              <a:off x="1278367" y="3637406"/>
              <a:ext cx="380605" cy="315481"/>
            </a:xfrm>
            <a:prstGeom prst="rightArrow">
              <a:avLst/>
            </a:prstGeom>
            <a:solidFill>
              <a:srgbClr val="BEE9EE"/>
            </a:solidFill>
            <a:ln w="1905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28" name="Right Arrow 27"/>
            <p:cNvSpPr/>
            <p:nvPr/>
          </p:nvSpPr>
          <p:spPr bwMode="gray">
            <a:xfrm rot="18059504" flipH="1">
              <a:off x="1698831" y="3648643"/>
              <a:ext cx="380605" cy="315481"/>
            </a:xfrm>
            <a:prstGeom prst="rightArrow">
              <a:avLst/>
            </a:prstGeom>
            <a:solidFill>
              <a:srgbClr val="BEE9EE"/>
            </a:solidFill>
            <a:ln w="1905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pic>
          <p:nvPicPr>
            <p:cNvPr id="29" name="Picture 28"/>
            <p:cNvPicPr>
              <a:picLocks noChangeAspect="1"/>
            </p:cNvPicPr>
            <p:nvPr/>
          </p:nvPicPr>
          <p:blipFill rotWithShape="1">
            <a:blip r:embed="rId5"/>
            <a:srcRect t="54090"/>
            <a:stretch/>
          </p:blipFill>
          <p:spPr bwMode="gray">
            <a:xfrm>
              <a:off x="2492018" y="4129440"/>
              <a:ext cx="3477366" cy="520766"/>
            </a:xfrm>
            <a:prstGeom prst="rect">
              <a:avLst/>
            </a:prstGeom>
          </p:spPr>
        </p:pic>
        <p:cxnSp>
          <p:nvCxnSpPr>
            <p:cNvPr id="31" name="Straight Connector 30"/>
            <p:cNvCxnSpPr/>
            <p:nvPr/>
          </p:nvCxnSpPr>
          <p:spPr bwMode="gray">
            <a:xfrm>
              <a:off x="3716964" y="4605690"/>
              <a:ext cx="0" cy="2438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bwMode="gray">
            <a:xfrm>
              <a:off x="3322226" y="4813837"/>
              <a:ext cx="809837" cy="276999"/>
            </a:xfrm>
            <a:prstGeom prst="rect">
              <a:avLst/>
            </a:prstGeom>
            <a:noFill/>
          </p:spPr>
          <p:txBody>
            <a:bodyPr wrap="none" rtlCol="0">
              <a:spAutoFit/>
            </a:bodyPr>
            <a:lstStyle/>
            <a:p>
              <a:pPr fontAlgn="ctr"/>
              <a:r>
                <a:rPr lang="en-US" sz="1200" dirty="0">
                  <a:latin typeface="Huawei Sans" panose="020C0503030203020204" pitchFamily="34" charset="0"/>
                </a:rPr>
                <a:t>USB port</a:t>
              </a:r>
            </a:p>
          </p:txBody>
        </p:sp>
      </p:grpSp>
      <p:grpSp>
        <p:nvGrpSpPr>
          <p:cNvPr id="39" name="Group 38"/>
          <p:cNvGrpSpPr/>
          <p:nvPr/>
        </p:nvGrpSpPr>
        <p:grpSpPr bwMode="gray">
          <a:xfrm>
            <a:off x="8062700" y="15939"/>
            <a:ext cx="3838015" cy="432000"/>
            <a:chOff x="6622540" y="76071"/>
            <a:chExt cx="3838015" cy="432000"/>
          </a:xfrm>
        </p:grpSpPr>
        <p:sp>
          <p:nvSpPr>
            <p:cNvPr id="40" name="五边形 24"/>
            <p:cNvSpPr/>
            <p:nvPr/>
          </p:nvSpPr>
          <p:spPr bwMode="gray">
            <a:xfrm>
              <a:off x="6622540" y="76071"/>
              <a:ext cx="1238000" cy="432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USB-based Deployment</a:t>
              </a:r>
            </a:p>
          </p:txBody>
        </p:sp>
        <p:sp>
          <p:nvSpPr>
            <p:cNvPr id="41" name="燕尾形 25"/>
            <p:cNvSpPr/>
            <p:nvPr/>
          </p:nvSpPr>
          <p:spPr bwMode="gray">
            <a:xfrm>
              <a:off x="7688223" y="76071"/>
              <a:ext cx="1511396"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42"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513650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Making a Deployment Configuration File</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The process of making a deployment configuration file is divided into two steps: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Generate a ZTP file through the controller.</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Use </a:t>
            </a:r>
            <a:r>
              <a:rPr lang="en-US" sz="1400" dirty="0" err="1">
                <a:latin typeface="Huawei Sans" panose="020C0503030203020204" pitchFamily="34" charset="0"/>
              </a:rPr>
              <a:t>IniConverter</a:t>
            </a:r>
            <a:r>
              <a:rPr lang="en-US" sz="1400" dirty="0">
                <a:latin typeface="Huawei Sans" panose="020C0503030203020204" pitchFamily="34" charset="0"/>
              </a:rPr>
              <a:t> to convert the ZTP file into a configuration file.</a:t>
            </a:r>
          </a:p>
        </p:txBody>
      </p:sp>
      <p:pic>
        <p:nvPicPr>
          <p:cNvPr id="9" name="Picture 8"/>
          <p:cNvPicPr>
            <a:picLocks noChangeAspect="1"/>
          </p:cNvPicPr>
          <p:nvPr/>
        </p:nvPicPr>
        <p:blipFill>
          <a:blip r:embed="rId3"/>
          <a:stretch>
            <a:fillRect/>
          </a:stretch>
        </p:blipFill>
        <p:spPr bwMode="gray">
          <a:xfrm>
            <a:off x="3294162" y="3657212"/>
            <a:ext cx="438095" cy="504762"/>
          </a:xfrm>
          <a:prstGeom prst="rect">
            <a:avLst/>
          </a:prstGeom>
        </p:spPr>
      </p:pic>
      <p:pic>
        <p:nvPicPr>
          <p:cNvPr id="10" name="Picture 9"/>
          <p:cNvPicPr>
            <a:picLocks noChangeAspect="1"/>
          </p:cNvPicPr>
          <p:nvPr/>
        </p:nvPicPr>
        <p:blipFill>
          <a:blip r:embed="rId4"/>
          <a:stretch>
            <a:fillRect/>
          </a:stretch>
        </p:blipFill>
        <p:spPr bwMode="gray">
          <a:xfrm>
            <a:off x="5184893" y="3657212"/>
            <a:ext cx="504762" cy="514286"/>
          </a:xfrm>
          <a:prstGeom prst="rect">
            <a:avLst/>
          </a:prstGeom>
        </p:spPr>
      </p:pic>
      <p:pic>
        <p:nvPicPr>
          <p:cNvPr id="11" name="Picture 10"/>
          <p:cNvPicPr>
            <a:picLocks noChangeAspect="1"/>
          </p:cNvPicPr>
          <p:nvPr/>
        </p:nvPicPr>
        <p:blipFill>
          <a:blip r:embed="rId5"/>
          <a:stretch>
            <a:fillRect/>
          </a:stretch>
        </p:blipFill>
        <p:spPr bwMode="gray">
          <a:xfrm>
            <a:off x="7158094" y="3657212"/>
            <a:ext cx="504762" cy="514286"/>
          </a:xfrm>
          <a:prstGeom prst="rect">
            <a:avLst/>
          </a:prstGeom>
        </p:spPr>
      </p:pic>
      <p:sp>
        <p:nvSpPr>
          <p:cNvPr id="12" name="TextBox 11"/>
          <p:cNvSpPr txBox="1"/>
          <p:nvPr/>
        </p:nvSpPr>
        <p:spPr bwMode="gray">
          <a:xfrm>
            <a:off x="3088252" y="4221151"/>
            <a:ext cx="800219" cy="307777"/>
          </a:xfrm>
          <a:prstGeom prst="rect">
            <a:avLst/>
          </a:prstGeom>
          <a:noFill/>
        </p:spPr>
        <p:txBody>
          <a:bodyPr wrap="none" rtlCol="0">
            <a:spAutoFit/>
          </a:bodyPr>
          <a:lstStyle/>
          <a:p>
            <a:pPr fontAlgn="ctr"/>
            <a:r>
              <a:rPr lang="en-US" sz="1400" dirty="0">
                <a:latin typeface="Huawei Sans" panose="020C0503030203020204" pitchFamily="34" charset="0"/>
              </a:rPr>
              <a:t>ZTP file</a:t>
            </a:r>
          </a:p>
        </p:txBody>
      </p:sp>
      <p:sp>
        <p:nvSpPr>
          <p:cNvPr id="13" name="TextBox 12"/>
          <p:cNvSpPr txBox="1"/>
          <p:nvPr/>
        </p:nvSpPr>
        <p:spPr bwMode="gray">
          <a:xfrm>
            <a:off x="4859189" y="4221151"/>
            <a:ext cx="1181734" cy="307777"/>
          </a:xfrm>
          <a:prstGeom prst="rect">
            <a:avLst/>
          </a:prstGeom>
          <a:noFill/>
        </p:spPr>
        <p:txBody>
          <a:bodyPr wrap="none" rtlCol="0">
            <a:spAutoFit/>
          </a:bodyPr>
          <a:lstStyle/>
          <a:p>
            <a:pPr fontAlgn="ctr"/>
            <a:r>
              <a:rPr lang="en-US" sz="1400" dirty="0" err="1">
                <a:latin typeface="Huawei Sans" panose="020C0503030203020204" pitchFamily="34" charset="0"/>
              </a:rPr>
              <a:t>IniConverter</a:t>
            </a:r>
            <a:endParaRPr lang="en-US" sz="1400" dirty="0">
              <a:latin typeface="Huawei Sans" panose="020C0503030203020204" pitchFamily="34" charset="0"/>
            </a:endParaRPr>
          </a:p>
        </p:txBody>
      </p:sp>
      <p:sp>
        <p:nvSpPr>
          <p:cNvPr id="14" name="TextBox 13"/>
          <p:cNvSpPr txBox="1"/>
          <p:nvPr/>
        </p:nvSpPr>
        <p:spPr bwMode="gray">
          <a:xfrm>
            <a:off x="6659706" y="4221151"/>
            <a:ext cx="1501537" cy="523220"/>
          </a:xfrm>
          <a:prstGeom prst="rect">
            <a:avLst/>
          </a:prstGeom>
          <a:noFill/>
        </p:spPr>
        <p:txBody>
          <a:bodyPr wrap="square" rtlCol="0">
            <a:spAutoFit/>
          </a:bodyPr>
          <a:lstStyle/>
          <a:p>
            <a:pPr algn="ctr" fontAlgn="ctr"/>
            <a:r>
              <a:rPr lang="en-US" sz="1400" dirty="0">
                <a:latin typeface="Huawei Sans" panose="020C0503030203020204" pitchFamily="34" charset="0"/>
              </a:rPr>
              <a:t>Configuration file</a:t>
            </a:r>
          </a:p>
        </p:txBody>
      </p:sp>
      <p:sp>
        <p:nvSpPr>
          <p:cNvPr id="16" name="Right Arrow 15"/>
          <p:cNvSpPr/>
          <p:nvPr/>
        </p:nvSpPr>
        <p:spPr bwMode="gray">
          <a:xfrm>
            <a:off x="6096000" y="3666733"/>
            <a:ext cx="925816" cy="485719"/>
          </a:xfrm>
          <a:prstGeom prst="rightArrow">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400" dirty="0">
                <a:solidFill>
                  <a:schemeClr val="tx1"/>
                </a:solidFill>
                <a:latin typeface="Huawei Sans" panose="020C0503030203020204" pitchFamily="34" charset="0"/>
              </a:rPr>
              <a:t>Generate</a:t>
            </a:r>
          </a:p>
        </p:txBody>
      </p:sp>
      <p:sp>
        <p:nvSpPr>
          <p:cNvPr id="17" name="Right Arrow 16"/>
          <p:cNvSpPr/>
          <p:nvPr/>
        </p:nvSpPr>
        <p:spPr bwMode="gray">
          <a:xfrm>
            <a:off x="4007768" y="3665530"/>
            <a:ext cx="925816" cy="485719"/>
          </a:xfrm>
          <a:prstGeom prst="rightArrow">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400" dirty="0">
                <a:solidFill>
                  <a:schemeClr val="tx1"/>
                </a:solidFill>
                <a:latin typeface="Huawei Sans" panose="020C0503030203020204" pitchFamily="34" charset="0"/>
              </a:rPr>
              <a:t>Convert</a:t>
            </a:r>
          </a:p>
        </p:txBody>
      </p:sp>
      <p:sp>
        <p:nvSpPr>
          <p:cNvPr id="18" name="Rectangle 17"/>
          <p:cNvSpPr/>
          <p:nvPr/>
        </p:nvSpPr>
        <p:spPr bwMode="gray">
          <a:xfrm>
            <a:off x="8818553" y="3205121"/>
            <a:ext cx="2030256" cy="1460659"/>
          </a:xfrm>
          <a:prstGeom prst="rect">
            <a:avLst/>
          </a:prstGeom>
          <a:solidFill>
            <a:schemeClr val="bg1">
              <a:lumMod val="85000"/>
            </a:schemeClr>
          </a:solidFill>
          <a:ln w="12700">
            <a:noFill/>
            <a:prstDash val="dash"/>
          </a:ln>
        </p:spPr>
        <p:style>
          <a:lnRef idx="2">
            <a:schemeClr val="accent1">
              <a:shade val="50000"/>
            </a:schemeClr>
          </a:lnRef>
          <a:fillRef idx="1">
            <a:schemeClr val="accent1"/>
          </a:fillRef>
          <a:effectRef idx="0">
            <a:schemeClr val="accent1"/>
          </a:effectRef>
          <a:fontRef idx="minor">
            <a:schemeClr val="lt1"/>
          </a:fontRef>
        </p:style>
        <p:txBody>
          <a:bodyPr rIns="90000" rtlCol="0" anchor="ctr"/>
          <a:lstStyle/>
          <a:p>
            <a:pPr fontAlgn="ctr"/>
            <a:r>
              <a:rPr lang="en-US" sz="1200" dirty="0">
                <a:solidFill>
                  <a:schemeClr val="tx1"/>
                </a:solidFill>
                <a:latin typeface="Huawei Sans" panose="020C0503030203020204" pitchFamily="34" charset="0"/>
              </a:rPr>
              <a:t>Configuration file format:</a:t>
            </a:r>
            <a:endParaRPr lang="en-US" altLang="zh-CN" sz="1200" dirty="0">
              <a:solidFill>
                <a:schemeClr val="tx1"/>
              </a:solidFill>
              <a:latin typeface="Huawei Sans" panose="020C0503030203020204" pitchFamily="34" charset="0"/>
            </a:endParaRPr>
          </a:p>
          <a:p>
            <a:pPr fontAlgn="ctr"/>
            <a:r>
              <a:rPr lang="en-US" sz="1200" dirty="0">
                <a:solidFill>
                  <a:schemeClr val="tx1"/>
                </a:solidFill>
                <a:latin typeface="Huawei Sans" panose="020C0503030203020204" pitchFamily="34" charset="0"/>
              </a:rPr>
              <a:t>BEGIN</a:t>
            </a:r>
          </a:p>
          <a:p>
            <a:pPr fontAlgn="ctr"/>
            <a:r>
              <a:rPr lang="en-US" sz="1200" dirty="0">
                <a:solidFill>
                  <a:schemeClr val="tx1"/>
                </a:solidFill>
                <a:latin typeface="Huawei Sans" panose="020C0503030203020204" pitchFamily="34" charset="0"/>
              </a:rPr>
              <a:t>ESN=</a:t>
            </a:r>
          </a:p>
          <a:p>
            <a:pPr fontAlgn="ctr"/>
            <a:r>
              <a:rPr lang="en-US" sz="1200" dirty="0">
                <a:solidFill>
                  <a:schemeClr val="tx1"/>
                </a:solidFill>
                <a:latin typeface="Huawei Sans" panose="020C0503030203020204" pitchFamily="34" charset="0"/>
              </a:rPr>
              <a:t>CONFIG=</a:t>
            </a:r>
          </a:p>
          <a:p>
            <a:pPr fontAlgn="ctr"/>
            <a:r>
              <a:rPr lang="en-US" sz="1200" dirty="0">
                <a:solidFill>
                  <a:schemeClr val="tx1"/>
                </a:solidFill>
                <a:latin typeface="Huawei Sans" panose="020C0503030203020204" pitchFamily="34" charset="0"/>
              </a:rPr>
              <a:t>ESN=</a:t>
            </a:r>
          </a:p>
          <a:p>
            <a:pPr fontAlgn="ctr"/>
            <a:r>
              <a:rPr lang="en-US" sz="1200" dirty="0">
                <a:solidFill>
                  <a:schemeClr val="tx1"/>
                </a:solidFill>
                <a:latin typeface="Huawei Sans" panose="020C0503030203020204" pitchFamily="34" charset="0"/>
              </a:rPr>
              <a:t>CONFIG=</a:t>
            </a:r>
          </a:p>
          <a:p>
            <a:pPr fontAlgn="ctr"/>
            <a:r>
              <a:rPr lang="en-US" sz="1200" dirty="0">
                <a:solidFill>
                  <a:schemeClr val="tx1"/>
                </a:solidFill>
                <a:latin typeface="Huawei Sans" panose="020C0503030203020204" pitchFamily="34" charset="0"/>
              </a:rPr>
              <a:t>END</a:t>
            </a:r>
            <a:endParaRPr lang="en-US" altLang="zh-CN" sz="1200" dirty="0">
              <a:solidFill>
                <a:schemeClr val="tx1"/>
              </a:solidFill>
              <a:latin typeface="Huawei Sans" panose="020C0503030203020204" pitchFamily="34" charset="0"/>
            </a:endParaRPr>
          </a:p>
        </p:txBody>
      </p:sp>
      <p:sp>
        <p:nvSpPr>
          <p:cNvPr id="19" name="Trapezoid 18"/>
          <p:cNvSpPr/>
          <p:nvPr/>
        </p:nvSpPr>
        <p:spPr bwMode="gray">
          <a:xfrm rot="16200000">
            <a:off x="7467684" y="3314908"/>
            <a:ext cx="1455351" cy="1246390"/>
          </a:xfrm>
          <a:prstGeom prst="trapezoid">
            <a:avLst>
              <a:gd name="adj" fmla="val 43696"/>
            </a:avLst>
          </a:prstGeom>
          <a:gradFill>
            <a:gsLst>
              <a:gs pos="0">
                <a:schemeClr val="accent1">
                  <a:lumMod val="5000"/>
                  <a:lumOff val="95000"/>
                  <a:alpha val="50000"/>
                </a:schemeClr>
              </a:gs>
              <a:gs pos="100000">
                <a:srgbClr val="BEE9EE">
                  <a:alpha val="5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pic>
        <p:nvPicPr>
          <p:cNvPr id="20" name="图片 16" descr="通用网管-蓝.png"/>
          <p:cNvPicPr>
            <a:picLocks noChangeAspect="1"/>
          </p:cNvPicPr>
          <p:nvPr/>
        </p:nvPicPr>
        <p:blipFill>
          <a:blip r:embed="rId6" cstate="print"/>
          <a:stretch>
            <a:fillRect/>
          </a:stretch>
        </p:blipFill>
        <p:spPr bwMode="gray">
          <a:xfrm>
            <a:off x="1437118" y="3657212"/>
            <a:ext cx="540000" cy="441818"/>
          </a:xfrm>
          <a:prstGeom prst="rect">
            <a:avLst/>
          </a:prstGeom>
        </p:spPr>
      </p:pic>
      <p:sp>
        <p:nvSpPr>
          <p:cNvPr id="21" name="TextBox 20"/>
          <p:cNvSpPr txBox="1"/>
          <p:nvPr/>
        </p:nvSpPr>
        <p:spPr bwMode="gray">
          <a:xfrm>
            <a:off x="1318277" y="4221151"/>
            <a:ext cx="1000595" cy="307777"/>
          </a:xfrm>
          <a:prstGeom prst="rect">
            <a:avLst/>
          </a:prstGeom>
          <a:noFill/>
        </p:spPr>
        <p:txBody>
          <a:bodyPr wrap="none" rtlCol="0">
            <a:spAutoFit/>
          </a:bodyPr>
          <a:lstStyle/>
          <a:p>
            <a:pPr fontAlgn="ctr"/>
            <a:r>
              <a:rPr lang="en-US" sz="1400" dirty="0">
                <a:latin typeface="Huawei Sans" panose="020C0503030203020204" pitchFamily="34" charset="0"/>
              </a:rPr>
              <a:t>Controller</a:t>
            </a:r>
          </a:p>
        </p:txBody>
      </p:sp>
      <p:sp>
        <p:nvSpPr>
          <p:cNvPr id="22" name="Right Arrow 21"/>
          <p:cNvSpPr/>
          <p:nvPr/>
        </p:nvSpPr>
        <p:spPr bwMode="gray">
          <a:xfrm>
            <a:off x="2171457" y="3676255"/>
            <a:ext cx="925816" cy="485719"/>
          </a:xfrm>
          <a:prstGeom prst="rightArrow">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400" dirty="0">
                <a:solidFill>
                  <a:schemeClr val="tx1"/>
                </a:solidFill>
                <a:latin typeface="Huawei Sans" panose="020C0503030203020204" pitchFamily="34" charset="0"/>
              </a:rPr>
              <a:t>Generate</a:t>
            </a:r>
          </a:p>
        </p:txBody>
      </p:sp>
      <p:grpSp>
        <p:nvGrpSpPr>
          <p:cNvPr id="31" name="Group 38"/>
          <p:cNvGrpSpPr/>
          <p:nvPr/>
        </p:nvGrpSpPr>
        <p:grpSpPr bwMode="gray">
          <a:xfrm>
            <a:off x="8062700" y="15939"/>
            <a:ext cx="3838015" cy="432000"/>
            <a:chOff x="6622540" y="76071"/>
            <a:chExt cx="3838015" cy="432000"/>
          </a:xfrm>
        </p:grpSpPr>
        <p:sp>
          <p:nvSpPr>
            <p:cNvPr id="32" name="五边形 24"/>
            <p:cNvSpPr/>
            <p:nvPr/>
          </p:nvSpPr>
          <p:spPr bwMode="gray">
            <a:xfrm>
              <a:off x="6622540" y="76071"/>
              <a:ext cx="1238000" cy="432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USB-based Deployment</a:t>
              </a:r>
            </a:p>
          </p:txBody>
        </p:sp>
        <p:sp>
          <p:nvSpPr>
            <p:cNvPr id="33" name="燕尾形 25"/>
            <p:cNvSpPr/>
            <p:nvPr/>
          </p:nvSpPr>
          <p:spPr bwMode="gray">
            <a:xfrm>
              <a:off x="7688223" y="76071"/>
              <a:ext cx="1511396"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34"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5182754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Making a Deployment Index File</a:t>
            </a:r>
          </a:p>
        </p:txBody>
      </p:sp>
      <p:sp>
        <p:nvSpPr>
          <p:cNvPr id="3" name="Text Placeholder 2"/>
          <p:cNvSpPr>
            <a:spLocks noGrp="1"/>
          </p:cNvSpPr>
          <p:nvPr>
            <p:ph type="body" sz="quarter" idx="10"/>
          </p:nvPr>
        </p:nvSpPr>
        <p:spPr bwMode="gray">
          <a:xfrm>
            <a:off x="455612" y="1052514"/>
            <a:ext cx="10969575" cy="4875042"/>
          </a:xfrm>
        </p:spPr>
        <p:txBody>
          <a:bodyPr/>
          <a:lstStyle/>
          <a:p>
            <a:pPr algn="l"/>
            <a:r>
              <a:rPr lang="en-US" sz="1600" dirty="0">
                <a:latin typeface="Huawei Sans" panose="020C0503030203020204" pitchFamily="34" charset="0"/>
              </a:rPr>
              <a:t>Use a blank text file to make a deployment index file, which is typically named </a:t>
            </a:r>
            <a:r>
              <a:rPr lang="en-US" sz="1600" b="1" dirty="0">
                <a:latin typeface="Huawei Sans" panose="020C0503030203020204" pitchFamily="34" charset="0"/>
              </a:rPr>
              <a:t>USB_AR.ini</a:t>
            </a:r>
            <a:r>
              <a:rPr lang="en-US" sz="1600" dirty="0">
                <a:latin typeface="Huawei Sans" panose="020C0503030203020204" pitchFamily="34" charset="0"/>
              </a:rPr>
              <a:t>. The index file format is as follows:</a:t>
            </a:r>
            <a:endParaRPr lang="en-US" altLang="zh-CN" sz="1600" dirty="0">
              <a:latin typeface="Huawei Sans" panose="020C0503030203020204" pitchFamily="34" charset="0"/>
            </a:endParaRPr>
          </a:p>
          <a:p>
            <a:pPr algn="l"/>
            <a:endParaRPr lang="en-US" altLang="zh-CN" sz="1600" dirty="0">
              <a:latin typeface="Huawei Sans" panose="020C0503030203020204" pitchFamily="34" charset="0"/>
            </a:endParaRPr>
          </a:p>
        </p:txBody>
      </p:sp>
      <p:sp>
        <p:nvSpPr>
          <p:cNvPr id="4" name="Rectangle 3"/>
          <p:cNvSpPr/>
          <p:nvPr/>
        </p:nvSpPr>
        <p:spPr bwMode="gray">
          <a:xfrm>
            <a:off x="1422896" y="1908017"/>
            <a:ext cx="9367024" cy="3744416"/>
          </a:xfrm>
          <a:prstGeom prst="rect">
            <a:avLst/>
          </a:prstGeom>
          <a:solidFill>
            <a:schemeClr val="bg1">
              <a:lumMod val="85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400" dirty="0">
                <a:solidFill>
                  <a:schemeClr val="tx1"/>
                </a:solidFill>
                <a:latin typeface="Huawei Sans" panose="020C0503030203020204" pitchFamily="34" charset="0"/>
              </a:rPr>
              <a:t>BEGIN AR </a:t>
            </a:r>
          </a:p>
          <a:p>
            <a:pPr fontAlgn="ctr"/>
            <a:r>
              <a:rPr lang="en-US" sz="1400" dirty="0">
                <a:solidFill>
                  <a:schemeClr val="tx1"/>
                </a:solidFill>
                <a:latin typeface="Huawei Sans" panose="020C0503030203020204" pitchFamily="34" charset="0"/>
              </a:rPr>
              <a:t>[USB CONFIG]</a:t>
            </a:r>
          </a:p>
          <a:p>
            <a:pPr fontAlgn="ctr"/>
            <a:r>
              <a:rPr lang="en-US" sz="1400" dirty="0">
                <a:solidFill>
                  <a:schemeClr val="tx1"/>
                </a:solidFill>
                <a:latin typeface="Huawei Sans" panose="020C0503030203020204" pitchFamily="34" charset="0"/>
              </a:rPr>
              <a:t>SN=</a:t>
            </a:r>
            <a:r>
              <a:rPr lang="en-US" sz="1400" dirty="0">
                <a:solidFill>
                  <a:srgbClr val="C7000B"/>
                </a:solidFill>
                <a:latin typeface="Huawei Sans" panose="020C0503030203020204" pitchFamily="34" charset="0"/>
              </a:rPr>
              <a:t>20180408.070632</a:t>
            </a:r>
            <a:r>
              <a:rPr lang="en-US" sz="1400" dirty="0">
                <a:solidFill>
                  <a:srgbClr val="EC7061"/>
                </a:solidFill>
                <a:latin typeface="Huawei Sans" panose="020C0503030203020204" pitchFamily="34" charset="0"/>
              </a:rPr>
              <a:t> </a:t>
            </a:r>
            <a:r>
              <a:rPr lang="en-US" sz="1400" dirty="0">
                <a:solidFill>
                  <a:schemeClr val="tx1"/>
                </a:solidFill>
                <a:latin typeface="Huawei Sans" panose="020C0503030203020204" pitchFamily="34" charset="0"/>
              </a:rPr>
              <a:t>                           //Data change time identifier, in the format of </a:t>
            </a:r>
            <a:r>
              <a:rPr lang="en-US" sz="1400" i="1" dirty="0">
                <a:solidFill>
                  <a:schemeClr val="tx1"/>
                </a:solidFill>
                <a:latin typeface="Huawei Sans" panose="020C0503030203020204" pitchFamily="34" charset="0"/>
              </a:rPr>
              <a:t>YYYYMMDD</a:t>
            </a:r>
            <a:r>
              <a:rPr lang="en-US" sz="1400" dirty="0">
                <a:solidFill>
                  <a:schemeClr val="tx1"/>
                </a:solidFill>
                <a:latin typeface="Huawei Sans" panose="020C0503030203020204" pitchFamily="34" charset="0"/>
              </a:rPr>
              <a:t>.</a:t>
            </a:r>
            <a:r>
              <a:rPr lang="en-US" sz="1400" i="1" dirty="0">
                <a:solidFill>
                  <a:schemeClr val="tx1"/>
                </a:solidFill>
                <a:latin typeface="Huawei Sans" panose="020C0503030203020204" pitchFamily="34" charset="0"/>
              </a:rPr>
              <a:t>HHMMSS</a:t>
            </a:r>
            <a:endParaRPr lang="en-US" altLang="zh-CN" sz="1400" i="1" dirty="0">
              <a:solidFill>
                <a:schemeClr val="tx1"/>
              </a:solidFill>
              <a:latin typeface="Huawei Sans" panose="020C0503030203020204" pitchFamily="34" charset="0"/>
            </a:endParaRPr>
          </a:p>
          <a:p>
            <a:pPr fontAlgn="ctr"/>
            <a:r>
              <a:rPr lang="en-US" sz="1400" dirty="0">
                <a:solidFill>
                  <a:schemeClr val="tx1"/>
                </a:solidFill>
                <a:latin typeface="Huawei Sans" panose="020C0503030203020204" pitchFamily="34" charset="0"/>
              </a:rPr>
              <a:t>EMS_ONLINE_STATE=NO</a:t>
            </a:r>
          </a:p>
          <a:p>
            <a:pPr fontAlgn="ctr"/>
            <a:r>
              <a:rPr lang="en-US" sz="1400" dirty="0">
                <a:solidFill>
                  <a:schemeClr val="tx1"/>
                </a:solidFill>
                <a:latin typeface="Huawei Sans" panose="020C0503030203020204" pitchFamily="34" charset="0"/>
              </a:rPr>
              <a:t>[UPGRADE INFO]</a:t>
            </a:r>
          </a:p>
          <a:p>
            <a:pPr fontAlgn="ctr"/>
            <a:r>
              <a:rPr lang="en-US" sz="1400" dirty="0">
                <a:solidFill>
                  <a:schemeClr val="tx1"/>
                </a:solidFill>
                <a:latin typeface="Huawei Sans" panose="020C0503030203020204" pitchFamily="34" charset="0"/>
              </a:rPr>
              <a:t>OPTION=AUTO</a:t>
            </a:r>
          </a:p>
          <a:p>
            <a:pPr fontAlgn="ctr"/>
            <a:r>
              <a:rPr lang="en-US" sz="1400" dirty="0">
                <a:solidFill>
                  <a:schemeClr val="tx1"/>
                </a:solidFill>
                <a:latin typeface="Huawei Sans" panose="020C0503030203020204" pitchFamily="34" charset="0"/>
              </a:rPr>
              <a:t>DEVICENUM=1</a:t>
            </a:r>
          </a:p>
          <a:p>
            <a:pPr fontAlgn="ctr"/>
            <a:r>
              <a:rPr lang="en-US" sz="1400" dirty="0">
                <a:solidFill>
                  <a:schemeClr val="tx1"/>
                </a:solidFill>
                <a:latin typeface="Huawei Sans" panose="020C0503030203020204" pitchFamily="34" charset="0"/>
              </a:rPr>
              <a:t>[DEVICE1 DESCRIPTION]</a:t>
            </a:r>
          </a:p>
          <a:p>
            <a:pPr fontAlgn="ctr"/>
            <a:r>
              <a:rPr lang="en-US" sz="1400" dirty="0">
                <a:solidFill>
                  <a:schemeClr val="tx1"/>
                </a:solidFill>
                <a:latin typeface="Huawei Sans" panose="020C0503030203020204" pitchFamily="34" charset="0"/>
              </a:rPr>
              <a:t>OPTION=OK</a:t>
            </a:r>
          </a:p>
          <a:p>
            <a:pPr fontAlgn="ctr"/>
            <a:r>
              <a:rPr lang="en-US" sz="1400" dirty="0">
                <a:solidFill>
                  <a:schemeClr val="tx1"/>
                </a:solidFill>
                <a:latin typeface="Huawei Sans" panose="020C0503030203020204" pitchFamily="34" charset="0"/>
              </a:rPr>
              <a:t>ESN=DEFAULT</a:t>
            </a:r>
          </a:p>
          <a:p>
            <a:pPr fontAlgn="ctr"/>
            <a:r>
              <a:rPr lang="en-US" sz="1400" dirty="0">
                <a:solidFill>
                  <a:schemeClr val="tx1"/>
                </a:solidFill>
                <a:latin typeface="Huawei Sans" panose="020C0503030203020204" pitchFamily="34" charset="0"/>
              </a:rPr>
              <a:t>MAC=DEFAULT</a:t>
            </a:r>
          </a:p>
          <a:p>
            <a:pPr fontAlgn="ctr"/>
            <a:r>
              <a:rPr lang="en-US" sz="1400" dirty="0">
                <a:solidFill>
                  <a:schemeClr val="tx1"/>
                </a:solidFill>
                <a:latin typeface="Huawei Sans" panose="020C0503030203020204" pitchFamily="34" charset="0"/>
              </a:rPr>
              <a:t>VERSION=DEFAULT</a:t>
            </a:r>
          </a:p>
          <a:p>
            <a:pPr fontAlgn="ctr"/>
            <a:r>
              <a:rPr lang="en-US" sz="1400" dirty="0">
                <a:solidFill>
                  <a:schemeClr val="tx1"/>
                </a:solidFill>
                <a:latin typeface="Huawei Sans" panose="020C0503030203020204" pitchFamily="34" charset="0"/>
              </a:rPr>
              <a:t>DIRECTORY=DEFAULT</a:t>
            </a:r>
          </a:p>
          <a:p>
            <a:pPr fontAlgn="ctr"/>
            <a:r>
              <a:rPr lang="en-US" sz="1400" dirty="0">
                <a:solidFill>
                  <a:schemeClr val="tx1"/>
                </a:solidFill>
                <a:latin typeface="Huawei Sans" panose="020C0503030203020204" pitchFamily="34" charset="0"/>
              </a:rPr>
              <a:t>FILENUM=1</a:t>
            </a:r>
          </a:p>
          <a:p>
            <a:pPr fontAlgn="ctr"/>
            <a:r>
              <a:rPr lang="en-US" sz="1400" dirty="0">
                <a:solidFill>
                  <a:schemeClr val="tx1"/>
                </a:solidFill>
                <a:latin typeface="Huawei Sans" panose="020C0503030203020204" pitchFamily="34" charset="0"/>
              </a:rPr>
              <a:t>TYPE1=SYSTEM-CONFIG-LITE</a:t>
            </a:r>
          </a:p>
          <a:p>
            <a:pPr fontAlgn="ctr"/>
            <a:r>
              <a:rPr lang="en-US" sz="1400" dirty="0">
                <a:solidFill>
                  <a:schemeClr val="tx1"/>
                </a:solidFill>
                <a:latin typeface="Huawei Sans" panose="020C0503030203020204" pitchFamily="34" charset="0"/>
              </a:rPr>
              <a:t>FILENAME1=</a:t>
            </a:r>
            <a:r>
              <a:rPr lang="en-US" sz="1400" dirty="0">
                <a:solidFill>
                  <a:srgbClr val="C7000B"/>
                </a:solidFill>
                <a:latin typeface="Huawei Sans" panose="020C0503030203020204" pitchFamily="34" charset="0"/>
              </a:rPr>
              <a:t>ZTP.ini                              </a:t>
            </a:r>
            <a:r>
              <a:rPr lang="en-US" sz="1400" dirty="0">
                <a:solidFill>
                  <a:schemeClr val="tx1"/>
                </a:solidFill>
                <a:latin typeface="Huawei Sans" panose="020C0503030203020204" pitchFamily="34" charset="0"/>
              </a:rPr>
              <a:t>//Name of the configuration file used for deployment</a:t>
            </a:r>
            <a:endParaRPr lang="en-US" altLang="zh-CN" sz="1400" dirty="0">
              <a:solidFill>
                <a:schemeClr val="tx1"/>
              </a:solidFill>
              <a:latin typeface="Huawei Sans" panose="020C0503030203020204" pitchFamily="34" charset="0"/>
            </a:endParaRPr>
          </a:p>
          <a:p>
            <a:pPr fontAlgn="ctr"/>
            <a:r>
              <a:rPr lang="en-US" sz="1400" dirty="0">
                <a:solidFill>
                  <a:schemeClr val="tx1"/>
                </a:solidFill>
                <a:latin typeface="Huawei Sans" panose="020C0503030203020204" pitchFamily="34" charset="0"/>
              </a:rPr>
              <a:t>END AR</a:t>
            </a:r>
            <a:endParaRPr lang="en-US" altLang="zh-CN" sz="1400" dirty="0">
              <a:solidFill>
                <a:schemeClr val="tx1"/>
              </a:solidFill>
              <a:latin typeface="Huawei Sans" panose="020C0503030203020204" pitchFamily="34" charset="0"/>
            </a:endParaRPr>
          </a:p>
        </p:txBody>
      </p:sp>
      <p:sp>
        <p:nvSpPr>
          <p:cNvPr id="9" name="TextBox 8"/>
          <p:cNvSpPr txBox="1"/>
          <p:nvPr/>
        </p:nvSpPr>
        <p:spPr bwMode="gray">
          <a:xfrm>
            <a:off x="5014762" y="5753960"/>
            <a:ext cx="6035272" cy="523220"/>
          </a:xfrm>
          <a:prstGeom prst="rect">
            <a:avLst/>
          </a:prstGeom>
          <a:noFill/>
        </p:spPr>
        <p:txBody>
          <a:bodyPr wrap="square" rtlCol="0">
            <a:spAutoFit/>
          </a:bodyPr>
          <a:lstStyle/>
          <a:p>
            <a:pPr fontAlgn="ctr"/>
            <a:r>
              <a:rPr lang="en-US" sz="1400" dirty="0">
                <a:latin typeface="Huawei Sans" panose="020C0503030203020204" pitchFamily="34" charset="0"/>
              </a:rPr>
              <a:t>The field values in red can be modified, and the other field values must be retained.</a:t>
            </a:r>
          </a:p>
        </p:txBody>
      </p:sp>
      <p:grpSp>
        <p:nvGrpSpPr>
          <p:cNvPr id="18" name="Group 38"/>
          <p:cNvGrpSpPr/>
          <p:nvPr/>
        </p:nvGrpSpPr>
        <p:grpSpPr bwMode="gray">
          <a:xfrm>
            <a:off x="8062700" y="15939"/>
            <a:ext cx="3838015" cy="432000"/>
            <a:chOff x="6622540" y="76071"/>
            <a:chExt cx="3838015" cy="432000"/>
          </a:xfrm>
        </p:grpSpPr>
        <p:sp>
          <p:nvSpPr>
            <p:cNvPr id="19" name="五边形 24"/>
            <p:cNvSpPr/>
            <p:nvPr/>
          </p:nvSpPr>
          <p:spPr bwMode="gray">
            <a:xfrm>
              <a:off x="6622540" y="76071"/>
              <a:ext cx="1238000" cy="432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USB-based Deployment</a:t>
              </a:r>
            </a:p>
          </p:txBody>
        </p:sp>
        <p:sp>
          <p:nvSpPr>
            <p:cNvPr id="20" name="燕尾形 25"/>
            <p:cNvSpPr/>
            <p:nvPr/>
          </p:nvSpPr>
          <p:spPr bwMode="gray">
            <a:xfrm>
              <a:off x="7688223" y="76071"/>
              <a:ext cx="1511396"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21"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0070478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Checking the Streamlined USB-based Deployment Result</a:t>
            </a:r>
          </a:p>
        </p:txBody>
      </p:sp>
      <p:sp>
        <p:nvSpPr>
          <p:cNvPr id="3" name="Text Placeholder 2"/>
          <p:cNvSpPr>
            <a:spLocks noGrp="1"/>
          </p:cNvSpPr>
          <p:nvPr>
            <p:ph type="body" sz="quarter" idx="10"/>
          </p:nvPr>
        </p:nvSpPr>
        <p:spPr bwMode="gray">
          <a:xfrm>
            <a:off x="455612" y="1052514"/>
            <a:ext cx="10767445" cy="4875042"/>
          </a:xfrm>
        </p:spPr>
        <p:txBody>
          <a:bodyPr/>
          <a:lstStyle/>
          <a:p>
            <a:pPr algn="l"/>
            <a:r>
              <a:rPr lang="en-US" sz="1600" dirty="0">
                <a:latin typeface="Huawei Sans" panose="020C0503030203020204" pitchFamily="34" charset="0"/>
              </a:rPr>
              <a:t>Run the </a:t>
            </a:r>
            <a:r>
              <a:rPr lang="en-US" sz="1600" b="1" dirty="0">
                <a:latin typeface="Huawei Sans" panose="020C0503030203020204" pitchFamily="34" charset="0"/>
              </a:rPr>
              <a:t>display </a:t>
            </a:r>
            <a:r>
              <a:rPr lang="en-US" sz="1600" b="1" dirty="0" err="1">
                <a:latin typeface="Huawei Sans" panose="020C0503030203020204" pitchFamily="34" charset="0"/>
              </a:rPr>
              <a:t>usb</a:t>
            </a:r>
            <a:r>
              <a:rPr lang="en-US" sz="1600" b="1" dirty="0">
                <a:latin typeface="Huawei Sans" panose="020C0503030203020204" pitchFamily="34" charset="0"/>
              </a:rPr>
              <a:t> </a:t>
            </a:r>
            <a:r>
              <a:rPr lang="en-US" sz="1600" i="1" dirty="0" err="1">
                <a:latin typeface="Huawei Sans" panose="020C0503030203020204" pitchFamily="34" charset="0"/>
              </a:rPr>
              <a:t>usb</a:t>
            </a:r>
            <a:r>
              <a:rPr lang="en-US" sz="1600" i="1" dirty="0">
                <a:latin typeface="Huawei Sans" panose="020C0503030203020204" pitchFamily="34" charset="0"/>
              </a:rPr>
              <a:t>-id</a:t>
            </a:r>
            <a:r>
              <a:rPr lang="en-US" sz="1600" dirty="0">
                <a:latin typeface="Huawei Sans" panose="020C0503030203020204" pitchFamily="34" charset="0"/>
              </a:rPr>
              <a:t> </a:t>
            </a:r>
            <a:r>
              <a:rPr lang="en-US" sz="1600" b="1" dirty="0" err="1">
                <a:latin typeface="Huawei Sans" panose="020C0503030203020204" pitchFamily="34" charset="0"/>
              </a:rPr>
              <a:t>autoupdate</a:t>
            </a:r>
            <a:r>
              <a:rPr lang="en-US" sz="1600" b="1" dirty="0">
                <a:latin typeface="Huawei Sans" panose="020C0503030203020204" pitchFamily="34" charset="0"/>
              </a:rPr>
              <a:t> state</a:t>
            </a:r>
            <a:r>
              <a:rPr lang="en-US" sz="1600" dirty="0">
                <a:latin typeface="Huawei Sans" panose="020C0503030203020204" pitchFamily="34" charset="0"/>
              </a:rPr>
              <a:t> command to check the progress of streamlined USB-based deployment.</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spcBef>
                <a:spcPts val="1800"/>
              </a:spcBef>
            </a:pPr>
            <a:r>
              <a:rPr lang="en-US" sz="1600" dirty="0">
                <a:latin typeface="Huawei Sans" panose="020C0503030203020204" pitchFamily="34" charset="0"/>
              </a:rPr>
              <a:t>In addition, you can observe the USB indicator on the device to determine the status of streamlined USB-based deployment.</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If the USB indicator is </a:t>
            </a:r>
            <a:r>
              <a:rPr lang="en-US" sz="1400" b="1" dirty="0">
                <a:solidFill>
                  <a:srgbClr val="C7000B"/>
                </a:solidFill>
                <a:latin typeface="Huawei Sans" panose="020C0503030203020204" pitchFamily="34" charset="0"/>
              </a:rPr>
              <a:t>steady on</a:t>
            </a:r>
            <a:r>
              <a:rPr lang="en-US" sz="1400" dirty="0">
                <a:latin typeface="Huawei Sans" panose="020C0503030203020204" pitchFamily="34" charset="0"/>
              </a:rPr>
              <a:t>, streamlined USB-based deployment is completed.</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If the USB indicator blinks, streamlined USB-based deployment is in progress.</a:t>
            </a:r>
            <a:endParaRPr lang="en-US" altLang="zh-CN" sz="14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2000" dirty="0">
              <a:latin typeface="Huawei Sans" panose="020C0503030203020204" pitchFamily="34" charset="0"/>
            </a:endParaRPr>
          </a:p>
        </p:txBody>
      </p:sp>
      <p:sp>
        <p:nvSpPr>
          <p:cNvPr id="4" name="矩形 3"/>
          <p:cNvSpPr/>
          <p:nvPr/>
        </p:nvSpPr>
        <p:spPr bwMode="gray">
          <a:xfrm>
            <a:off x="857250" y="1859785"/>
            <a:ext cx="9063181" cy="584775"/>
          </a:xfrm>
          <a:prstGeom prst="rect">
            <a:avLst/>
          </a:prstGeom>
          <a:solidFill>
            <a:schemeClr val="bg1">
              <a:lumMod val="85000"/>
            </a:schemeClr>
          </a:solidFill>
          <a:ln>
            <a:noFill/>
          </a:ln>
        </p:spPr>
        <p:txBody>
          <a:bodyPr wrap="square">
            <a:spAutoFit/>
          </a:bodyPr>
          <a:lstStyle/>
          <a:p>
            <a:pPr fontAlgn="ctr"/>
            <a:r>
              <a:rPr lang="en-US" sz="1600" dirty="0">
                <a:latin typeface="Huawei Sans" panose="020C0503030203020204" pitchFamily="34" charset="0"/>
              </a:rPr>
              <a:t>&lt;Huawei&gt; </a:t>
            </a:r>
            <a:r>
              <a:rPr lang="en-US" sz="1600" b="1" dirty="0">
                <a:latin typeface="Huawei Sans" panose="020C0503030203020204" pitchFamily="34" charset="0"/>
              </a:rPr>
              <a:t>display </a:t>
            </a:r>
            <a:r>
              <a:rPr lang="en-US" sz="1600" b="1" dirty="0" err="1">
                <a:latin typeface="Huawei Sans" panose="020C0503030203020204" pitchFamily="34" charset="0"/>
              </a:rPr>
              <a:t>usb</a:t>
            </a:r>
            <a:r>
              <a:rPr lang="en-US" sz="1600" b="1" dirty="0">
                <a:latin typeface="Huawei Sans" panose="020C0503030203020204" pitchFamily="34" charset="0"/>
              </a:rPr>
              <a:t> </a:t>
            </a:r>
            <a:r>
              <a:rPr lang="en-US" sz="1600" dirty="0">
                <a:latin typeface="Huawei Sans" panose="020C0503030203020204" pitchFamily="34" charset="0"/>
              </a:rPr>
              <a:t>1 </a:t>
            </a:r>
            <a:r>
              <a:rPr lang="en-US" sz="1600" b="1" dirty="0" err="1">
                <a:latin typeface="Huawei Sans" panose="020C0503030203020204" pitchFamily="34" charset="0"/>
              </a:rPr>
              <a:t>autoupdate</a:t>
            </a:r>
            <a:r>
              <a:rPr lang="en-US" sz="1600" b="1" dirty="0">
                <a:latin typeface="Huawei Sans" panose="020C0503030203020204" pitchFamily="34" charset="0"/>
              </a:rPr>
              <a:t> state</a:t>
            </a:r>
          </a:p>
          <a:p>
            <a:pPr fontAlgn="ctr"/>
            <a:r>
              <a:rPr lang="en-US" sz="1600" dirty="0">
                <a:latin typeface="Huawei Sans" panose="020C0503030203020204" pitchFamily="34" charset="0"/>
              </a:rPr>
              <a:t>Info: Deployment using the USB flash drive is completed successfully.</a:t>
            </a:r>
            <a:endParaRPr lang="en-US" altLang="zh-CN" sz="16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pic>
        <p:nvPicPr>
          <p:cNvPr id="6" name="Picture 5"/>
          <p:cNvPicPr>
            <a:picLocks noChangeAspect="1"/>
          </p:cNvPicPr>
          <p:nvPr/>
        </p:nvPicPr>
        <p:blipFill rotWithShape="1">
          <a:blip r:embed="rId3"/>
          <a:srcRect b="52745"/>
          <a:stretch/>
        </p:blipFill>
        <p:spPr bwMode="gray">
          <a:xfrm>
            <a:off x="1630181" y="4579724"/>
            <a:ext cx="8246239" cy="1271121"/>
          </a:xfrm>
          <a:prstGeom prst="rect">
            <a:avLst/>
          </a:prstGeom>
        </p:spPr>
      </p:pic>
      <p:cxnSp>
        <p:nvCxnSpPr>
          <p:cNvPr id="7" name="Straight Connector 6"/>
          <p:cNvCxnSpPr/>
          <p:nvPr/>
        </p:nvCxnSpPr>
        <p:spPr bwMode="gray">
          <a:xfrm>
            <a:off x="3341033" y="4363700"/>
            <a:ext cx="0" cy="63987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bwMode="gray">
          <a:xfrm>
            <a:off x="2775012" y="4084495"/>
            <a:ext cx="1132041" cy="276999"/>
          </a:xfrm>
          <a:prstGeom prst="rect">
            <a:avLst/>
          </a:prstGeom>
          <a:noFill/>
        </p:spPr>
        <p:txBody>
          <a:bodyPr wrap="none" rtlCol="0">
            <a:spAutoFit/>
          </a:bodyPr>
          <a:lstStyle/>
          <a:p>
            <a:pPr algn="ctr" fontAlgn="ctr"/>
            <a:r>
              <a:rPr lang="en-US" sz="1200" dirty="0">
                <a:latin typeface="Huawei Sans" panose="020C0503030203020204" pitchFamily="34" charset="0"/>
              </a:rPr>
              <a:t>USB indicator</a:t>
            </a:r>
          </a:p>
        </p:txBody>
      </p:sp>
      <p:grpSp>
        <p:nvGrpSpPr>
          <p:cNvPr id="12" name="Group 38"/>
          <p:cNvGrpSpPr/>
          <p:nvPr/>
        </p:nvGrpSpPr>
        <p:grpSpPr bwMode="gray">
          <a:xfrm>
            <a:off x="8062700" y="15939"/>
            <a:ext cx="3838015" cy="432000"/>
            <a:chOff x="6622540" y="76071"/>
            <a:chExt cx="3838015" cy="432000"/>
          </a:xfrm>
        </p:grpSpPr>
        <p:sp>
          <p:nvSpPr>
            <p:cNvPr id="13" name="五边形 24"/>
            <p:cNvSpPr/>
            <p:nvPr/>
          </p:nvSpPr>
          <p:spPr bwMode="gray">
            <a:xfrm>
              <a:off x="6622540" y="76071"/>
              <a:ext cx="1238000" cy="432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USB-based Deployment</a:t>
              </a:r>
            </a:p>
          </p:txBody>
        </p:sp>
        <p:sp>
          <p:nvSpPr>
            <p:cNvPr id="18" name="燕尾形 25"/>
            <p:cNvSpPr/>
            <p:nvPr/>
          </p:nvSpPr>
          <p:spPr bwMode="gray">
            <a:xfrm>
              <a:off x="7688223" y="76071"/>
              <a:ext cx="1511396"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19"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930501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Email-based Deployment</a:t>
            </a:r>
          </a:p>
        </p:txBody>
      </p:sp>
      <p:sp>
        <p:nvSpPr>
          <p:cNvPr id="3" name="内容占位符 2"/>
          <p:cNvSpPr>
            <a:spLocks noGrp="1"/>
          </p:cNvSpPr>
          <p:nvPr>
            <p:ph type="body" sz="quarter" idx="10"/>
          </p:nvPr>
        </p:nvSpPr>
        <p:spPr bwMode="gray"/>
        <p:txBody>
          <a:bodyPr/>
          <a:lstStyle/>
          <a:p>
            <a:pPr algn="l"/>
            <a:r>
              <a:rPr lang="en-US" sz="1600" dirty="0">
                <a:latin typeface="Huawei Sans" panose="020C0503030203020204" pitchFamily="34" charset="0"/>
              </a:rPr>
              <a:t>During email-based deployment, a network administrator specifies uniform resource locator (URL) parameters in a deployment email to configure deployment information on the controller client and then sends the deployment email to a specified deployment mailbox. A deployment engineer receives the deployment email and clicks the URL in the email to start the deployment process. Subsequently, devices automatically complete the deployment.</a:t>
            </a:r>
            <a:endParaRPr lang="en-US" altLang="zh-CN" sz="1600" dirty="0">
              <a:effectLst/>
              <a:latin typeface="Huawei Sans" panose="020C0503030203020204" pitchFamily="34" charset="0"/>
            </a:endParaRPr>
          </a:p>
        </p:txBody>
      </p:sp>
      <p:grpSp>
        <p:nvGrpSpPr>
          <p:cNvPr id="38" name="Group 37"/>
          <p:cNvGrpSpPr/>
          <p:nvPr/>
        </p:nvGrpSpPr>
        <p:grpSpPr bwMode="gray">
          <a:xfrm>
            <a:off x="712187" y="2601270"/>
            <a:ext cx="4409789" cy="3586636"/>
            <a:chOff x="2022262" y="1923020"/>
            <a:chExt cx="4409789" cy="3586636"/>
          </a:xfrm>
        </p:grpSpPr>
        <p:pic>
          <p:nvPicPr>
            <p:cNvPr id="39" name="图片 50" descr="internet-蓝.png"/>
            <p:cNvPicPr>
              <a:picLocks noChangeAspect="1"/>
            </p:cNvPicPr>
            <p:nvPr/>
          </p:nvPicPr>
          <p:blipFill>
            <a:blip r:embed="rId3" cstate="print"/>
            <a:stretch>
              <a:fillRect/>
            </a:stretch>
          </p:blipFill>
          <p:spPr bwMode="gray">
            <a:xfrm>
              <a:off x="4282116" y="2961908"/>
              <a:ext cx="1229583" cy="624106"/>
            </a:xfrm>
            <a:prstGeom prst="rect">
              <a:avLst/>
            </a:prstGeom>
          </p:spPr>
        </p:pic>
        <p:pic>
          <p:nvPicPr>
            <p:cNvPr id="40" name="Picture 12" descr="E:\2016.01\1.12 扁平化图标\蓝色\AR-蓝色最新-40.png"/>
            <p:cNvPicPr>
              <a:picLocks noChangeAspect="1" noChangeArrowheads="1"/>
            </p:cNvPicPr>
            <p:nvPr/>
          </p:nvPicPr>
          <p:blipFill>
            <a:blip r:embed="rId4" cstate="print"/>
            <a:srcRect/>
            <a:stretch>
              <a:fillRect/>
            </a:stretch>
          </p:blipFill>
          <p:spPr bwMode="gray">
            <a:xfrm>
              <a:off x="4626908" y="3819837"/>
              <a:ext cx="540000" cy="441818"/>
            </a:xfrm>
            <a:prstGeom prst="rect">
              <a:avLst/>
            </a:prstGeom>
            <a:noFill/>
          </p:spPr>
        </p:pic>
        <p:pic>
          <p:nvPicPr>
            <p:cNvPr id="41" name="图片 4" descr="故障链路.png"/>
            <p:cNvPicPr>
              <a:picLocks noChangeAspect="1"/>
            </p:cNvPicPr>
            <p:nvPr/>
          </p:nvPicPr>
          <p:blipFill>
            <a:blip r:embed="rId5" cstate="print"/>
            <a:stretch>
              <a:fillRect/>
            </a:stretch>
          </p:blipFill>
          <p:spPr bwMode="gray">
            <a:xfrm>
              <a:off x="4130380" y="4833615"/>
              <a:ext cx="540000" cy="402667"/>
            </a:xfrm>
            <a:prstGeom prst="rect">
              <a:avLst/>
            </a:prstGeom>
          </p:spPr>
        </p:pic>
        <p:pic>
          <p:nvPicPr>
            <p:cNvPr id="42" name="图片 63" descr="笔记本电脑.png"/>
            <p:cNvPicPr>
              <a:picLocks noChangeAspect="1"/>
            </p:cNvPicPr>
            <p:nvPr/>
          </p:nvPicPr>
          <p:blipFill>
            <a:blip r:embed="rId6" cstate="print"/>
            <a:stretch>
              <a:fillRect/>
            </a:stretch>
          </p:blipFill>
          <p:spPr bwMode="gray">
            <a:xfrm>
              <a:off x="4964161" y="4865748"/>
              <a:ext cx="539779" cy="338400"/>
            </a:xfrm>
            <a:prstGeom prst="rect">
              <a:avLst/>
            </a:prstGeom>
          </p:spPr>
        </p:pic>
        <p:pic>
          <p:nvPicPr>
            <p:cNvPr id="44" name="图片 73" descr="PC.png"/>
            <p:cNvPicPr>
              <a:picLocks noChangeAspect="1"/>
            </p:cNvPicPr>
            <p:nvPr/>
          </p:nvPicPr>
          <p:blipFill>
            <a:blip r:embed="rId7" cstate="print"/>
            <a:stretch>
              <a:fillRect/>
            </a:stretch>
          </p:blipFill>
          <p:spPr bwMode="gray">
            <a:xfrm>
              <a:off x="5797721" y="4827948"/>
              <a:ext cx="539063" cy="414000"/>
            </a:xfrm>
            <a:prstGeom prst="rect">
              <a:avLst/>
            </a:prstGeom>
          </p:spPr>
        </p:pic>
        <p:pic>
          <p:nvPicPr>
            <p:cNvPr id="45" name="图片 5" descr="SAN网络-蓝.png"/>
            <p:cNvPicPr>
              <a:picLocks noChangeAspect="1"/>
            </p:cNvPicPr>
            <p:nvPr/>
          </p:nvPicPr>
          <p:blipFill>
            <a:blip r:embed="rId8" cstate="print"/>
            <a:stretch>
              <a:fillRect/>
            </a:stretch>
          </p:blipFill>
          <p:spPr bwMode="gray">
            <a:xfrm>
              <a:off x="3569059" y="4815793"/>
              <a:ext cx="267540" cy="438311"/>
            </a:xfrm>
            <a:prstGeom prst="rect">
              <a:avLst/>
            </a:prstGeom>
          </p:spPr>
        </p:pic>
        <p:pic>
          <p:nvPicPr>
            <p:cNvPr id="46" name="图片 12" descr="数据中心-蓝.png"/>
            <p:cNvPicPr>
              <a:picLocks noChangeAspect="1"/>
            </p:cNvPicPr>
            <p:nvPr/>
          </p:nvPicPr>
          <p:blipFill>
            <a:blip r:embed="rId9" cstate="print">
              <a:extLst>
                <a:ext uri="{BEBA8EAE-BF5A-486C-A8C5-ECC9F3942E4B}">
                  <a14:imgProps xmlns:a14="http://schemas.microsoft.com/office/drawing/2010/main">
                    <a14:imgLayer r:embed="rId10">
                      <a14:imgEffect>
                        <a14:saturation sat="0"/>
                      </a14:imgEffect>
                    </a14:imgLayer>
                  </a14:imgProps>
                </a:ext>
              </a:extLst>
            </a:blip>
            <a:stretch>
              <a:fillRect/>
            </a:stretch>
          </p:blipFill>
          <p:spPr bwMode="gray">
            <a:xfrm rot="12977532">
              <a:off x="4425712" y="4310943"/>
              <a:ext cx="402394" cy="336945"/>
            </a:xfrm>
            <a:prstGeom prst="rect">
              <a:avLst/>
            </a:prstGeom>
          </p:spPr>
        </p:pic>
        <p:sp>
          <p:nvSpPr>
            <p:cNvPr id="47" name="Rounded Rectangle 46"/>
            <p:cNvSpPr/>
            <p:nvPr/>
          </p:nvSpPr>
          <p:spPr bwMode="gray">
            <a:xfrm>
              <a:off x="3443719" y="4770300"/>
              <a:ext cx="2988332" cy="739356"/>
            </a:xfrm>
            <a:prstGeom prst="roundRect">
              <a:avLst/>
            </a:prstGeom>
            <a:noFill/>
            <a:ln w="19050" cap="flat" cmpd="sng" algn="ctr">
              <a:solidFill>
                <a:schemeClr val="bg1">
                  <a:lumMod val="50000"/>
                </a:schemeClr>
              </a:solidFill>
              <a:prstDash val="dash"/>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r>
                <a:rPr lang="en-US" sz="1200" dirty="0">
                  <a:latin typeface="Huawei Sans" panose="020C0503030203020204" pitchFamily="34" charset="0"/>
                </a:rPr>
                <a:t>Terminals for deployment</a:t>
              </a:r>
            </a:p>
          </p:txBody>
        </p:sp>
        <p:cxnSp>
          <p:nvCxnSpPr>
            <p:cNvPr id="48" name="Straight Connector 47"/>
            <p:cNvCxnSpPr>
              <a:stCxn id="40" idx="2"/>
            </p:cNvCxnSpPr>
            <p:nvPr/>
          </p:nvCxnSpPr>
          <p:spPr bwMode="gray">
            <a:xfrm>
              <a:off x="4896908" y="4261655"/>
              <a:ext cx="707051" cy="50864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9" name="Straight Connector 48"/>
            <p:cNvCxnSpPr>
              <a:stCxn id="40" idx="0"/>
              <a:endCxn id="39" idx="2"/>
            </p:cNvCxnSpPr>
            <p:nvPr/>
          </p:nvCxnSpPr>
          <p:spPr bwMode="gray">
            <a:xfrm flipV="1">
              <a:off x="4896908" y="3586014"/>
              <a:ext cx="0" cy="233823"/>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50" name="Straight Connector 49"/>
            <p:cNvCxnSpPr>
              <a:stCxn id="39" idx="0"/>
              <a:endCxn id="62" idx="2"/>
            </p:cNvCxnSpPr>
            <p:nvPr/>
          </p:nvCxnSpPr>
          <p:spPr bwMode="gray">
            <a:xfrm flipH="1" flipV="1">
              <a:off x="4896906" y="2649907"/>
              <a:ext cx="2" cy="31200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51" name="Straight Connector 50"/>
            <p:cNvCxnSpPr>
              <a:stCxn id="57" idx="3"/>
              <a:endCxn id="62" idx="1"/>
            </p:cNvCxnSpPr>
            <p:nvPr/>
          </p:nvCxnSpPr>
          <p:spPr bwMode="gray">
            <a:xfrm flipV="1">
              <a:off x="3702829" y="2428999"/>
              <a:ext cx="924077" cy="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2" name="Straight Arrow Connector 51"/>
            <p:cNvCxnSpPr/>
            <p:nvPr/>
          </p:nvCxnSpPr>
          <p:spPr bwMode="gray">
            <a:xfrm>
              <a:off x="3805122" y="2568132"/>
              <a:ext cx="689855" cy="0"/>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cxnSp>
          <p:nvCxnSpPr>
            <p:cNvPr id="53" name="Straight Arrow Connector 52"/>
            <p:cNvCxnSpPr/>
            <p:nvPr/>
          </p:nvCxnSpPr>
          <p:spPr bwMode="gray">
            <a:xfrm flipV="1">
              <a:off x="3982537" y="2649907"/>
              <a:ext cx="725186" cy="2061257"/>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cxnSp>
          <p:nvCxnSpPr>
            <p:cNvPr id="54" name="Straight Arrow Connector 53"/>
            <p:cNvCxnSpPr/>
            <p:nvPr/>
          </p:nvCxnSpPr>
          <p:spPr bwMode="gray">
            <a:xfrm flipV="1">
              <a:off x="5093486" y="2649907"/>
              <a:ext cx="0" cy="1140624"/>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cxnSp>
          <p:nvCxnSpPr>
            <p:cNvPr id="55" name="Straight Arrow Connector 54"/>
            <p:cNvCxnSpPr/>
            <p:nvPr/>
          </p:nvCxnSpPr>
          <p:spPr bwMode="gray">
            <a:xfrm flipH="1">
              <a:off x="4888796" y="4297659"/>
              <a:ext cx="8112" cy="449509"/>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pic>
          <p:nvPicPr>
            <p:cNvPr id="56" name="图片 73"/>
            <p:cNvPicPr>
              <a:picLocks/>
            </p:cNvPicPr>
            <p:nvPr/>
          </p:nvPicPr>
          <p:blipFill>
            <a:blip r:embed="rId11" cstate="print">
              <a:extLst>
                <a:ext uri="{28A0092B-C50C-407E-A947-70E740481C1C}">
                  <a14:useLocalDpi xmlns:a14="http://schemas.microsoft.com/office/drawing/2010/main" val="0"/>
                </a:ext>
              </a:extLst>
            </a:blip>
            <a:stretch>
              <a:fillRect/>
            </a:stretch>
          </p:blipFill>
          <p:spPr bwMode="gray">
            <a:xfrm>
              <a:off x="2667901" y="4918578"/>
              <a:ext cx="540000" cy="442800"/>
            </a:xfrm>
            <a:prstGeom prst="rect">
              <a:avLst/>
            </a:prstGeom>
          </p:spPr>
        </p:pic>
        <p:pic>
          <p:nvPicPr>
            <p:cNvPr id="57" name="图片 32" descr="管理员-蓝.png"/>
            <p:cNvPicPr>
              <a:picLocks noChangeAspect="1"/>
            </p:cNvPicPr>
            <p:nvPr/>
          </p:nvPicPr>
          <p:blipFill>
            <a:blip r:embed="rId12" cstate="print"/>
            <a:stretch>
              <a:fillRect/>
            </a:stretch>
          </p:blipFill>
          <p:spPr bwMode="gray">
            <a:xfrm>
              <a:off x="3162829" y="2208092"/>
              <a:ext cx="540000" cy="441818"/>
            </a:xfrm>
            <a:prstGeom prst="rect">
              <a:avLst/>
            </a:prstGeom>
          </p:spPr>
        </p:pic>
        <p:sp>
          <p:nvSpPr>
            <p:cNvPr id="58" name="TextBox 57"/>
            <p:cNvSpPr txBox="1"/>
            <p:nvPr/>
          </p:nvSpPr>
          <p:spPr bwMode="gray">
            <a:xfrm>
              <a:off x="2264356" y="4433365"/>
              <a:ext cx="130673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Installation engineer</a:t>
              </a:r>
            </a:p>
          </p:txBody>
        </p:sp>
        <p:sp>
          <p:nvSpPr>
            <p:cNvPr id="59" name="TextBox 58"/>
            <p:cNvSpPr txBox="1"/>
            <p:nvPr/>
          </p:nvSpPr>
          <p:spPr bwMode="gray">
            <a:xfrm>
              <a:off x="2022262" y="2156316"/>
              <a:ext cx="121853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Network administrator</a:t>
              </a:r>
            </a:p>
          </p:txBody>
        </p:sp>
        <p:sp>
          <p:nvSpPr>
            <p:cNvPr id="60" name="TextBox 59"/>
            <p:cNvSpPr txBox="1"/>
            <p:nvPr/>
          </p:nvSpPr>
          <p:spPr bwMode="gray">
            <a:xfrm>
              <a:off x="4453136" y="1923020"/>
              <a:ext cx="88753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Controller</a:t>
              </a:r>
            </a:p>
          </p:txBody>
        </p:sp>
        <p:sp>
          <p:nvSpPr>
            <p:cNvPr id="61" name="TextBox 60"/>
            <p:cNvSpPr txBox="1"/>
            <p:nvPr/>
          </p:nvSpPr>
          <p:spPr bwMode="gray">
            <a:xfrm>
              <a:off x="5139427" y="3904084"/>
              <a:ext cx="769395"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Egress</a:t>
              </a:r>
            </a:p>
          </p:txBody>
        </p:sp>
        <p:pic>
          <p:nvPicPr>
            <p:cNvPr id="62" name="图片 92" descr="交换机.png"/>
            <p:cNvPicPr>
              <a:picLocks noChangeAspect="1"/>
            </p:cNvPicPr>
            <p:nvPr/>
          </p:nvPicPr>
          <p:blipFill>
            <a:blip r:embed="rId13" cstate="print"/>
            <a:stretch>
              <a:fillRect/>
            </a:stretch>
          </p:blipFill>
          <p:spPr bwMode="gray">
            <a:xfrm>
              <a:off x="4626906" y="2208090"/>
              <a:ext cx="539999" cy="441817"/>
            </a:xfrm>
            <a:prstGeom prst="rect">
              <a:avLst/>
            </a:prstGeom>
          </p:spPr>
        </p:pic>
        <p:sp>
          <p:nvSpPr>
            <p:cNvPr id="63" name="椭圆 50">
              <a:extLst>
                <a:ext uri="{FF2B5EF4-FFF2-40B4-BE49-F238E27FC236}">
                  <a16:creationId xmlns:a16="http://schemas.microsoft.com/office/drawing/2014/main" id="{4C7C4E63-07F2-484E-A141-F01D18F8D379}"/>
                </a:ext>
              </a:extLst>
            </p:cNvPr>
            <p:cNvSpPr/>
            <p:nvPr/>
          </p:nvSpPr>
          <p:spPr bwMode="gray">
            <a:xfrm>
              <a:off x="4042091" y="258999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4" name="椭圆 50">
              <a:extLst>
                <a:ext uri="{FF2B5EF4-FFF2-40B4-BE49-F238E27FC236}">
                  <a16:creationId xmlns:a16="http://schemas.microsoft.com/office/drawing/2014/main" id="{4C7C4E63-07F2-484E-A141-F01D18F8D379}"/>
                </a:ext>
              </a:extLst>
            </p:cNvPr>
            <p:cNvSpPr/>
            <p:nvPr/>
          </p:nvSpPr>
          <p:spPr bwMode="gray">
            <a:xfrm>
              <a:off x="4066200" y="3574615"/>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5" name="椭圆 50">
              <a:extLst>
                <a:ext uri="{FF2B5EF4-FFF2-40B4-BE49-F238E27FC236}">
                  <a16:creationId xmlns:a16="http://schemas.microsoft.com/office/drawing/2014/main" id="{4C7C4E63-07F2-484E-A141-F01D18F8D379}"/>
                </a:ext>
              </a:extLst>
            </p:cNvPr>
            <p:cNvSpPr/>
            <p:nvPr/>
          </p:nvSpPr>
          <p:spPr bwMode="gray">
            <a:xfrm>
              <a:off x="5124757" y="3383829"/>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3</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6" name="椭圆 50">
              <a:extLst>
                <a:ext uri="{FF2B5EF4-FFF2-40B4-BE49-F238E27FC236}">
                  <a16:creationId xmlns:a16="http://schemas.microsoft.com/office/drawing/2014/main" id="{4C7C4E63-07F2-484E-A141-F01D18F8D379}"/>
                </a:ext>
              </a:extLst>
            </p:cNvPr>
            <p:cNvSpPr/>
            <p:nvPr/>
          </p:nvSpPr>
          <p:spPr bwMode="gray">
            <a:xfrm>
              <a:off x="4926559" y="4408330"/>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4</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sp>
        <p:nvSpPr>
          <p:cNvPr id="67" name="Rounded Rectangle 66"/>
          <p:cNvSpPr/>
          <p:nvPr/>
        </p:nvSpPr>
        <p:spPr bwMode="gray">
          <a:xfrm>
            <a:off x="5988822" y="2704776"/>
            <a:ext cx="2135162" cy="612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A network administrator configures and sends a deployment email.</a:t>
            </a:r>
          </a:p>
        </p:txBody>
      </p:sp>
      <p:sp>
        <p:nvSpPr>
          <p:cNvPr id="68" name="Rounded Rectangle 67"/>
          <p:cNvSpPr/>
          <p:nvPr/>
        </p:nvSpPr>
        <p:spPr bwMode="gray">
          <a:xfrm>
            <a:off x="5988822" y="3612834"/>
            <a:ext cx="2135162" cy="612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A deployment engineer receives the deployment email.</a:t>
            </a:r>
          </a:p>
        </p:txBody>
      </p:sp>
      <p:sp>
        <p:nvSpPr>
          <p:cNvPr id="69" name="Rounded Rectangle 68"/>
          <p:cNvSpPr/>
          <p:nvPr/>
        </p:nvSpPr>
        <p:spPr bwMode="gray">
          <a:xfrm>
            <a:off x="5988822" y="4520892"/>
            <a:ext cx="2135162" cy="612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The deployment engineer performs email-based deployment.</a:t>
            </a:r>
          </a:p>
        </p:txBody>
      </p:sp>
      <p:sp>
        <p:nvSpPr>
          <p:cNvPr id="70" name="Rounded Rectangle 69"/>
          <p:cNvSpPr/>
          <p:nvPr/>
        </p:nvSpPr>
        <p:spPr bwMode="gray">
          <a:xfrm>
            <a:off x="5988822" y="5428948"/>
            <a:ext cx="2135162" cy="612000"/>
          </a:xfrm>
          <a:prstGeom prst="roundRect">
            <a:avLst>
              <a:gd name="adj" fmla="val 11768"/>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Devices connect to the network and register with the controller.</a:t>
            </a:r>
          </a:p>
        </p:txBody>
      </p:sp>
      <p:sp>
        <p:nvSpPr>
          <p:cNvPr id="72" name="Right Arrow 71"/>
          <p:cNvSpPr/>
          <p:nvPr/>
        </p:nvSpPr>
        <p:spPr bwMode="gray">
          <a:xfrm rot="5400000">
            <a:off x="6932110" y="3337070"/>
            <a:ext cx="248586"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73" name="Right Arrow 72"/>
          <p:cNvSpPr/>
          <p:nvPr/>
        </p:nvSpPr>
        <p:spPr bwMode="gray">
          <a:xfrm rot="5400000">
            <a:off x="6932110" y="4245128"/>
            <a:ext cx="248586"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74" name="Right Arrow 73"/>
          <p:cNvSpPr/>
          <p:nvPr/>
        </p:nvSpPr>
        <p:spPr bwMode="gray">
          <a:xfrm rot="5400000">
            <a:off x="6932110" y="5153186"/>
            <a:ext cx="248586" cy="255470"/>
          </a:xfrm>
          <a:prstGeom prst="rightArrow">
            <a:avLst/>
          </a:prstGeom>
          <a:solidFill>
            <a:srgbClr val="BEE9EE"/>
          </a:solidFill>
          <a:ln w="12700" cap="flat" cmpd="sng" algn="ctr">
            <a:solidFill>
              <a:srgbClr val="94DA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76" name="Rectangle 75"/>
          <p:cNvSpPr/>
          <p:nvPr/>
        </p:nvSpPr>
        <p:spPr bwMode="gray">
          <a:xfrm>
            <a:off x="9036441" y="2886342"/>
            <a:ext cx="2693489" cy="1079266"/>
          </a:xfrm>
          <a:prstGeom prst="rect">
            <a:avLst/>
          </a:prstGeom>
          <a:solidFill>
            <a:srgbClr val="BEE9EE"/>
          </a:solidFill>
          <a:ln w="12700">
            <a:solidFill>
              <a:srgbClr val="94DAE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ctr"/>
            <a:r>
              <a:rPr lang="en-US" sz="1200" dirty="0">
                <a:solidFill>
                  <a:schemeClr val="tx1"/>
                </a:solidFill>
                <a:latin typeface="Huawei Sans" panose="020C0503030203020204" pitchFamily="34" charset="0"/>
              </a:rPr>
              <a:t>The URL used for deployment can also be sent to deployment personnel using methods other than emails, such as a USB flash drive and SMS message.</a:t>
            </a:r>
          </a:p>
        </p:txBody>
      </p:sp>
      <p:sp>
        <p:nvSpPr>
          <p:cNvPr id="4" name="Trapezoid 3"/>
          <p:cNvSpPr/>
          <p:nvPr/>
        </p:nvSpPr>
        <p:spPr bwMode="gray">
          <a:xfrm rot="5400000">
            <a:off x="7819410" y="3007441"/>
            <a:ext cx="1520058" cy="914728"/>
          </a:xfrm>
          <a:prstGeom prst="trapezoid">
            <a:avLst>
              <a:gd name="adj" fmla="val 28993"/>
            </a:avLst>
          </a:prstGeom>
          <a:gradFill>
            <a:gsLst>
              <a:gs pos="0">
                <a:schemeClr val="accent1">
                  <a:lumMod val="5000"/>
                  <a:lumOff val="95000"/>
                  <a:alpha val="50000"/>
                </a:schemeClr>
              </a:gs>
              <a:gs pos="100000">
                <a:srgbClr val="BEE9EE">
                  <a:alpha val="5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grpSp>
        <p:nvGrpSpPr>
          <p:cNvPr id="79" name="Group 38"/>
          <p:cNvGrpSpPr/>
          <p:nvPr/>
        </p:nvGrpSpPr>
        <p:grpSpPr bwMode="gray">
          <a:xfrm>
            <a:off x="8062700" y="15939"/>
            <a:ext cx="3838015" cy="432000"/>
            <a:chOff x="6622540" y="76071"/>
            <a:chExt cx="3838015" cy="432000"/>
          </a:xfrm>
        </p:grpSpPr>
        <p:sp>
          <p:nvSpPr>
            <p:cNvPr id="80"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81" name="燕尾形 25"/>
            <p:cNvSpPr/>
            <p:nvPr/>
          </p:nvSpPr>
          <p:spPr bwMode="gray">
            <a:xfrm>
              <a:off x="7688223" y="76071"/>
              <a:ext cx="1511396"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Email-based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82"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88416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bwMode="gray">
          <a:prstGeom prst="rect">
            <a:avLst/>
          </a:prstGeom>
        </p:spPr>
        <p:txBody>
          <a:bodyPr/>
          <a:lstStyle/>
          <a:p>
            <a:pPr algn="l"/>
            <a:r>
              <a:rPr lang="en-US" sz="1600" dirty="0">
                <a:latin typeface="Huawei Sans" panose="020C0503030203020204" pitchFamily="34" charset="0"/>
              </a:rPr>
              <a:t>Network management is the most important task of O&amp;M personnel. Typical management tasks include routine network management, new site deployment, and network troubleshooting. As ICT technologies develop, traditional O&amp;M methods are unable to meet customer requirements because they have the following disadvantages:</a:t>
            </a:r>
            <a:endParaRPr lang="en-US" altLang="zh-CN" sz="1600" dirty="0">
              <a:latin typeface="Huawei Sans" panose="020C0503030203020204" pitchFamily="34" charset="0"/>
            </a:endParaRPr>
          </a:p>
          <a:p>
            <a:pPr marL="625475" lvl="1" indent="-307975"/>
            <a:r>
              <a:rPr lang="en-US" sz="1400" dirty="0">
                <a:latin typeface="Huawei Sans" panose="020C0503030203020204" pitchFamily="34" charset="0"/>
              </a:rPr>
              <a:t>Routine management is performed based on SNMP using network management software. SNMP, however, is inflexible in the cloud computing era.</a:t>
            </a:r>
            <a:endParaRPr lang="en-US" altLang="zh-CN" sz="1400" dirty="0">
              <a:latin typeface="Huawei Sans" panose="020C0503030203020204" pitchFamily="34" charset="0"/>
            </a:endParaRPr>
          </a:p>
          <a:p>
            <a:pPr marL="625475" lvl="1" indent="-307975"/>
            <a:r>
              <a:rPr lang="en-US" sz="1400" dirty="0">
                <a:latin typeface="Huawei Sans" panose="020C0503030203020204" pitchFamily="34" charset="0"/>
              </a:rPr>
              <a:t>New site deployment is an exhausting task, which is also challenging, especially when a large number of new sites need to be deployed.</a:t>
            </a:r>
            <a:endParaRPr lang="en-US" altLang="zh-CN" sz="1400" dirty="0">
              <a:latin typeface="Huawei Sans" panose="020C0503030203020204" pitchFamily="34" charset="0"/>
            </a:endParaRPr>
          </a:p>
          <a:p>
            <a:pPr marL="625475" lvl="1" indent="-307975"/>
            <a:r>
              <a:rPr lang="en-US" sz="1400" dirty="0">
                <a:latin typeface="Huawei Sans" panose="020C0503030203020204" pitchFamily="34" charset="0"/>
              </a:rPr>
              <a:t>Network troubleshooting is challenging for most O&amp;M personnel, and how to systematically troubleshoot faults is also an urgent problem to be addressed.</a:t>
            </a:r>
            <a:endParaRPr lang="en-US" altLang="zh-CN" sz="1400" dirty="0">
              <a:latin typeface="Huawei Sans" panose="020C0503030203020204" pitchFamily="34" charset="0"/>
            </a:endParaRPr>
          </a:p>
          <a:p>
            <a:pPr algn="l"/>
            <a:r>
              <a:rPr lang="en-US" sz="1600" dirty="0">
                <a:latin typeface="Huawei Sans" panose="020C0503030203020204" pitchFamily="34" charset="0"/>
              </a:rPr>
              <a:t>This course describes the new protocols and methods for routine maintenance, the methods for quick site deployment, and the methods for systematic network troubleshooting.</a:t>
            </a:r>
          </a:p>
        </p:txBody>
      </p:sp>
    </p:spTree>
    <p:extLst>
      <p:ext uri="{BB962C8B-B14F-4D97-AF65-F5344CB8AC3E}">
        <p14:creationId xmlns:p14="http://schemas.microsoft.com/office/powerpoint/2010/main" val="576445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Configuring Email-based Deployment Parameters</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Configure deployment parameters on the controller.</a:t>
            </a:r>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1175792" y="1809838"/>
            <a:ext cx="9840416" cy="3611522"/>
          </a:xfrm>
          <a:prstGeom prst="rect">
            <a:avLst/>
          </a:prstGeom>
          <a:ln w="12700">
            <a:solidFill>
              <a:schemeClr val="bg1">
                <a:lumMod val="85000"/>
              </a:schemeClr>
            </a:solidFill>
          </a:ln>
        </p:spPr>
      </p:pic>
      <p:grpSp>
        <p:nvGrpSpPr>
          <p:cNvPr id="9" name="Group 38"/>
          <p:cNvGrpSpPr/>
          <p:nvPr/>
        </p:nvGrpSpPr>
        <p:grpSpPr bwMode="gray">
          <a:xfrm>
            <a:off x="8062700" y="15939"/>
            <a:ext cx="3838015" cy="432000"/>
            <a:chOff x="6622540" y="76071"/>
            <a:chExt cx="3838015" cy="432000"/>
          </a:xfrm>
        </p:grpSpPr>
        <p:sp>
          <p:nvSpPr>
            <p:cNvPr id="14"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15" name="燕尾形 25"/>
            <p:cNvSpPr/>
            <p:nvPr/>
          </p:nvSpPr>
          <p:spPr bwMode="gray">
            <a:xfrm>
              <a:off x="7688223" y="76071"/>
              <a:ext cx="1511396"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Email-based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16"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sp>
        <p:nvSpPr>
          <p:cNvPr id="4" name="Rectangle 3">
            <a:extLst>
              <a:ext uri="{FF2B5EF4-FFF2-40B4-BE49-F238E27FC236}">
                <a16:creationId xmlns:a16="http://schemas.microsoft.com/office/drawing/2014/main" id="{83D2B13F-2AB1-4C65-8C37-8CDD38725DA6}"/>
              </a:ext>
            </a:extLst>
          </p:cNvPr>
          <p:cNvSpPr/>
          <p:nvPr/>
        </p:nvSpPr>
        <p:spPr bwMode="gray">
          <a:xfrm>
            <a:off x="10467463" y="3880338"/>
            <a:ext cx="376383" cy="562708"/>
          </a:xfrm>
          <a:prstGeom prst="rect">
            <a:avLst/>
          </a:prstGeom>
          <a:noFill/>
          <a:ln w="19050">
            <a:solidFill>
              <a:srgbClr val="C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2723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Sending the Deployment Email</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Send a deployment email and download the ZTP file.</a:t>
            </a:r>
            <a:endParaRPr lang="en-US" altLang="zh-CN" sz="1800" dirty="0">
              <a:latin typeface="Huawei Sans" panose="020C0503030203020204" pitchFamily="34" charset="0"/>
            </a:endParaRPr>
          </a:p>
        </p:txBody>
      </p:sp>
      <p:grpSp>
        <p:nvGrpSpPr>
          <p:cNvPr id="10" name="Group 38"/>
          <p:cNvGrpSpPr/>
          <p:nvPr/>
        </p:nvGrpSpPr>
        <p:grpSpPr bwMode="gray">
          <a:xfrm>
            <a:off x="8062700" y="15939"/>
            <a:ext cx="3838015" cy="432000"/>
            <a:chOff x="6622540" y="76071"/>
            <a:chExt cx="3838015" cy="432000"/>
          </a:xfrm>
        </p:grpSpPr>
        <p:sp>
          <p:nvSpPr>
            <p:cNvPr id="11"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16" name="燕尾形 25"/>
            <p:cNvSpPr/>
            <p:nvPr/>
          </p:nvSpPr>
          <p:spPr bwMode="gray">
            <a:xfrm>
              <a:off x="7688223" y="76071"/>
              <a:ext cx="1511396"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Email-based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17"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pic>
        <p:nvPicPr>
          <p:cNvPr id="5" name="Picture 4">
            <a:extLst>
              <a:ext uri="{FF2B5EF4-FFF2-40B4-BE49-F238E27FC236}">
                <a16:creationId xmlns:a16="http://schemas.microsoft.com/office/drawing/2014/main" id="{4E988CB0-D85E-42FE-9070-852411FF3C8A}"/>
              </a:ext>
            </a:extLst>
          </p:cNvPr>
          <p:cNvPicPr>
            <a:picLocks noChangeAspect="1"/>
          </p:cNvPicPr>
          <p:nvPr/>
        </p:nvPicPr>
        <p:blipFill>
          <a:blip r:embed="rId3"/>
          <a:stretch>
            <a:fillRect/>
          </a:stretch>
        </p:blipFill>
        <p:spPr bwMode="gray">
          <a:xfrm>
            <a:off x="2998053" y="1549138"/>
            <a:ext cx="6302647" cy="4597290"/>
          </a:xfrm>
          <a:prstGeom prst="rect">
            <a:avLst/>
          </a:prstGeom>
          <a:ln w="12700">
            <a:solidFill>
              <a:schemeClr val="bg1">
                <a:lumMod val="85000"/>
              </a:schemeClr>
            </a:solidFill>
          </a:ln>
        </p:spPr>
      </p:pic>
      <p:sp>
        <p:nvSpPr>
          <p:cNvPr id="12" name="Rectangle 11">
            <a:extLst>
              <a:ext uri="{FF2B5EF4-FFF2-40B4-BE49-F238E27FC236}">
                <a16:creationId xmlns:a16="http://schemas.microsoft.com/office/drawing/2014/main" id="{5ECA3A9D-AA75-4ECB-878A-54D5CE60A3E3}"/>
              </a:ext>
            </a:extLst>
          </p:cNvPr>
          <p:cNvSpPr/>
          <p:nvPr/>
        </p:nvSpPr>
        <p:spPr bwMode="gray">
          <a:xfrm>
            <a:off x="7020878" y="2475988"/>
            <a:ext cx="1830045" cy="1111273"/>
          </a:xfrm>
          <a:prstGeom prst="rect">
            <a:avLst/>
          </a:prstGeom>
          <a:noFill/>
          <a:ln w="19050">
            <a:solidFill>
              <a:srgbClr val="C7000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0147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bwMode="gray"/>
        <p:txBody>
          <a:bodyPr/>
          <a:lstStyle/>
          <a:p>
            <a:pPr fontAlgn="ctr"/>
            <a:r>
              <a:rPr lang="en-US" dirty="0">
                <a:latin typeface="Huawei Sans" panose="020C0503030203020204" pitchFamily="34" charset="0"/>
              </a:rPr>
              <a:t>Performing Email-based Deployment</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A URL in the following format is used for deployment: https://</a:t>
            </a:r>
            <a:r>
              <a:rPr lang="en-US" sz="1800" i="1" dirty="0">
                <a:latin typeface="Huawei Sans" panose="020C0503030203020204" pitchFamily="34" charset="0"/>
              </a:rPr>
              <a:t>ip</a:t>
            </a:r>
            <a:r>
              <a:rPr lang="en-US" sz="1800" dirty="0">
                <a:latin typeface="Huawei Sans" panose="020C0503030203020204" pitchFamily="34" charset="0"/>
              </a:rPr>
              <a:t>/portal?ac_host=</a:t>
            </a:r>
            <a:r>
              <a:rPr lang="en-US" sz="1800" i="1" dirty="0">
                <a:latin typeface="Huawei Sans" panose="020C0503030203020204" pitchFamily="34" charset="0"/>
              </a:rPr>
              <a:t>ac_host_value</a:t>
            </a:r>
            <a:r>
              <a:rPr lang="en-US" sz="1800" dirty="0">
                <a:latin typeface="Huawei Sans" panose="020C0503030203020204" pitchFamily="34" charset="0"/>
              </a:rPr>
              <a:t>&amp;ac_port=</a:t>
            </a:r>
            <a:r>
              <a:rPr lang="en-US" sz="1800" i="1" dirty="0">
                <a:latin typeface="Huawei Sans" panose="020C0503030203020204" pitchFamily="34" charset="0"/>
              </a:rPr>
              <a:t>ac_port_value</a:t>
            </a:r>
            <a:r>
              <a:rPr lang="en-US" sz="1800" dirty="0">
                <a:latin typeface="Huawei Sans" panose="020C0503030203020204" pitchFamily="34" charset="0"/>
              </a:rPr>
              <a:t>...&amp;url_pass=</a:t>
            </a:r>
            <a:r>
              <a:rPr lang="en-US" sz="1800" i="1" dirty="0">
                <a:latin typeface="Huawei Sans" panose="020C0503030203020204" pitchFamily="34" charset="0"/>
              </a:rPr>
              <a:t>url_pass_value</a:t>
            </a:r>
            <a:endParaRPr lang="en-US" altLang="zh-CN" sz="1800" dirty="0">
              <a:latin typeface="Huawei Sans" panose="020C0503030203020204" pitchFamily="34" charset="0"/>
            </a:endParaRPr>
          </a:p>
        </p:txBody>
      </p:sp>
      <p:grpSp>
        <p:nvGrpSpPr>
          <p:cNvPr id="13" name="Group 38"/>
          <p:cNvGrpSpPr/>
          <p:nvPr/>
        </p:nvGrpSpPr>
        <p:grpSpPr bwMode="gray">
          <a:xfrm>
            <a:off x="8062700" y="15939"/>
            <a:ext cx="3838015" cy="432000"/>
            <a:chOff x="6622540" y="76071"/>
            <a:chExt cx="3838015" cy="432000"/>
          </a:xfrm>
        </p:grpSpPr>
        <p:sp>
          <p:nvSpPr>
            <p:cNvPr id="18"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19" name="燕尾形 25"/>
            <p:cNvSpPr/>
            <p:nvPr/>
          </p:nvSpPr>
          <p:spPr bwMode="gray">
            <a:xfrm>
              <a:off x="7688223" y="76071"/>
              <a:ext cx="1511396"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Email-based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sp>
          <p:nvSpPr>
            <p:cNvPr id="20" name="燕尾形 26"/>
            <p:cNvSpPr/>
            <p:nvPr/>
          </p:nvSpPr>
          <p:spPr bwMode="gray">
            <a:xfrm>
              <a:off x="9027303" y="76071"/>
              <a:ext cx="1433252" cy="43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DHCP-based Deployment</a:t>
              </a:r>
              <a:endParaRPr lang="en-US" altLang="zh-CN" sz="1200" kern="0" dirty="0">
                <a:latin typeface="Huawei Sans" panose="020C0503030203020204" pitchFamily="34" charset="0"/>
                <a:ea typeface="方正兰亭黑简体" panose="02000000000000000000" pitchFamily="2" charset="-122"/>
              </a:endParaRPr>
            </a:p>
          </p:txBody>
        </p:sp>
      </p:grpSp>
      <p:pic>
        <p:nvPicPr>
          <p:cNvPr id="10" name="Picture 2">
            <a:extLst>
              <a:ext uri="{FF2B5EF4-FFF2-40B4-BE49-F238E27FC236}">
                <a16:creationId xmlns:a16="http://schemas.microsoft.com/office/drawing/2014/main" id="{15E36F44-347A-4F49-84CB-B3A4A6327DC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gray">
          <a:xfrm>
            <a:off x="1488178" y="2281407"/>
            <a:ext cx="2304647" cy="306681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3A6FF778-F786-432A-8ABA-E5684EDC26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gray">
          <a:xfrm>
            <a:off x="5073944" y="2281407"/>
            <a:ext cx="2304647" cy="3141342"/>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2" name="Picture 6">
            <a:extLst>
              <a:ext uri="{FF2B5EF4-FFF2-40B4-BE49-F238E27FC236}">
                <a16:creationId xmlns:a16="http://schemas.microsoft.com/office/drawing/2014/main" id="{812807EF-2708-4D60-BABB-F2106898B4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p:blipFill>
        <p:spPr bwMode="gray">
          <a:xfrm>
            <a:off x="8809918" y="2281407"/>
            <a:ext cx="2304647" cy="329123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15" name="Right Arrow 3">
            <a:extLst>
              <a:ext uri="{FF2B5EF4-FFF2-40B4-BE49-F238E27FC236}">
                <a16:creationId xmlns:a16="http://schemas.microsoft.com/office/drawing/2014/main" id="{3BEEA978-7863-44EE-BFB2-D20307580600}"/>
              </a:ext>
            </a:extLst>
          </p:cNvPr>
          <p:cNvSpPr/>
          <p:nvPr/>
        </p:nvSpPr>
        <p:spPr bwMode="gray">
          <a:xfrm>
            <a:off x="4207327" y="3232531"/>
            <a:ext cx="440684" cy="733663"/>
          </a:xfrm>
          <a:prstGeom prst="rightArrow">
            <a:avLst/>
          </a:prstGeom>
          <a:solidFill>
            <a:srgbClr val="BEE9EE"/>
          </a:solidFill>
          <a:ln>
            <a:solidFill>
              <a:srgbClr val="94DAE2"/>
            </a:solidFill>
          </a:ln>
        </p:spPr>
        <p:txBody>
          <a:bodyPr wrap="square" rtlCol="0" anchor="ctr">
            <a:sp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16" name="Right Arrow 9">
            <a:extLst>
              <a:ext uri="{FF2B5EF4-FFF2-40B4-BE49-F238E27FC236}">
                <a16:creationId xmlns:a16="http://schemas.microsoft.com/office/drawing/2014/main" id="{F7DF2B0A-A6A9-4089-BA4D-8A7A4DCE8A33}"/>
              </a:ext>
            </a:extLst>
          </p:cNvPr>
          <p:cNvSpPr/>
          <p:nvPr/>
        </p:nvSpPr>
        <p:spPr bwMode="gray">
          <a:xfrm>
            <a:off x="8022814" y="3232530"/>
            <a:ext cx="440684" cy="733663"/>
          </a:xfrm>
          <a:prstGeom prst="rightArrow">
            <a:avLst/>
          </a:prstGeom>
          <a:solidFill>
            <a:srgbClr val="BEE9EE"/>
          </a:solidFill>
          <a:ln>
            <a:solidFill>
              <a:srgbClr val="94DAE2"/>
            </a:solidFill>
          </a:ln>
        </p:spPr>
        <p:txBody>
          <a:bodyPr wrap="square" rtlCol="0" anchor="ctr">
            <a:sp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Tree>
    <p:extLst>
      <p:ext uri="{BB962C8B-B14F-4D97-AF65-F5344CB8AC3E}">
        <p14:creationId xmlns:p14="http://schemas.microsoft.com/office/powerpoint/2010/main" val="30217341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DHCP-based Deployment</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DHCP-based deployment is implemented using the optional fields in DHCP packets. The DHCP server is configured with Option 148, which carries the controller address information. Routers obtain the information through DHCP interaction.</a:t>
            </a:r>
          </a:p>
        </p:txBody>
      </p:sp>
      <p:pic>
        <p:nvPicPr>
          <p:cNvPr id="9" name="图片 50" descr="internet-蓝.png"/>
          <p:cNvPicPr>
            <a:picLocks noChangeAspect="1"/>
          </p:cNvPicPr>
          <p:nvPr/>
        </p:nvPicPr>
        <p:blipFill>
          <a:blip r:embed="rId3" cstate="print"/>
          <a:stretch>
            <a:fillRect/>
          </a:stretch>
        </p:blipFill>
        <p:spPr bwMode="gray">
          <a:xfrm>
            <a:off x="3596900" y="3606808"/>
            <a:ext cx="1229583" cy="624106"/>
          </a:xfrm>
          <a:prstGeom prst="rect">
            <a:avLst/>
          </a:prstGeom>
        </p:spPr>
      </p:pic>
      <p:pic>
        <p:nvPicPr>
          <p:cNvPr id="10" name="Picture 12" descr="E:\2016.01\1.12 扁平化图标\蓝色\AR-蓝色最新-40.png"/>
          <p:cNvPicPr>
            <a:picLocks noChangeAspect="1" noChangeArrowheads="1"/>
          </p:cNvPicPr>
          <p:nvPr/>
        </p:nvPicPr>
        <p:blipFill>
          <a:blip r:embed="rId4" cstate="print"/>
          <a:srcRect/>
          <a:stretch>
            <a:fillRect/>
          </a:stretch>
        </p:blipFill>
        <p:spPr bwMode="gray">
          <a:xfrm>
            <a:off x="3941692" y="5231918"/>
            <a:ext cx="540000" cy="441818"/>
          </a:xfrm>
          <a:prstGeom prst="rect">
            <a:avLst/>
          </a:prstGeom>
          <a:noFill/>
        </p:spPr>
      </p:pic>
      <p:cxnSp>
        <p:nvCxnSpPr>
          <p:cNvPr id="18" name="Straight Connector 17"/>
          <p:cNvCxnSpPr>
            <a:stCxn id="10" idx="0"/>
            <a:endCxn id="9" idx="2"/>
          </p:cNvCxnSpPr>
          <p:nvPr/>
        </p:nvCxnSpPr>
        <p:spPr bwMode="gray">
          <a:xfrm flipV="1">
            <a:off x="4211692" y="4230914"/>
            <a:ext cx="0" cy="1001004"/>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19" name="Straight Connector 18"/>
          <p:cNvCxnSpPr>
            <a:stCxn id="9" idx="0"/>
            <a:endCxn id="31" idx="2"/>
          </p:cNvCxnSpPr>
          <p:nvPr/>
        </p:nvCxnSpPr>
        <p:spPr bwMode="gray">
          <a:xfrm flipH="1" flipV="1">
            <a:off x="4211690" y="3081447"/>
            <a:ext cx="2" cy="525361"/>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cxnSp>
        <p:nvCxnSpPr>
          <p:cNvPr id="20" name="Straight Connector 19"/>
          <p:cNvCxnSpPr>
            <a:stCxn id="26" idx="3"/>
            <a:endCxn id="31" idx="1"/>
          </p:cNvCxnSpPr>
          <p:nvPr/>
        </p:nvCxnSpPr>
        <p:spPr bwMode="gray">
          <a:xfrm>
            <a:off x="3017613" y="2860539"/>
            <a:ext cx="924077"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26" name="图片 32" descr="管理员-蓝.png"/>
          <p:cNvPicPr>
            <a:picLocks noChangeAspect="1"/>
          </p:cNvPicPr>
          <p:nvPr/>
        </p:nvPicPr>
        <p:blipFill>
          <a:blip r:embed="rId5" cstate="print"/>
          <a:stretch>
            <a:fillRect/>
          </a:stretch>
        </p:blipFill>
        <p:spPr bwMode="gray">
          <a:xfrm>
            <a:off x="2477613" y="2639630"/>
            <a:ext cx="540000" cy="441818"/>
          </a:xfrm>
          <a:prstGeom prst="rect">
            <a:avLst/>
          </a:prstGeom>
        </p:spPr>
      </p:pic>
      <p:sp>
        <p:nvSpPr>
          <p:cNvPr id="28" name="TextBox 27"/>
          <p:cNvSpPr txBox="1"/>
          <p:nvPr/>
        </p:nvSpPr>
        <p:spPr bwMode="gray">
          <a:xfrm>
            <a:off x="1306484" y="2631542"/>
            <a:ext cx="116749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Network administrator</a:t>
            </a:r>
          </a:p>
        </p:txBody>
      </p:sp>
      <p:sp>
        <p:nvSpPr>
          <p:cNvPr id="29" name="TextBox 28"/>
          <p:cNvSpPr txBox="1"/>
          <p:nvPr/>
        </p:nvSpPr>
        <p:spPr bwMode="gray">
          <a:xfrm>
            <a:off x="3683545" y="2353419"/>
            <a:ext cx="105628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Controller</a:t>
            </a:r>
          </a:p>
        </p:txBody>
      </p:sp>
      <p:sp>
        <p:nvSpPr>
          <p:cNvPr id="30" name="TextBox 29"/>
          <p:cNvSpPr txBox="1"/>
          <p:nvPr/>
        </p:nvSpPr>
        <p:spPr bwMode="gray">
          <a:xfrm>
            <a:off x="4481689" y="5316164"/>
            <a:ext cx="75445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Egress</a:t>
            </a:r>
          </a:p>
        </p:txBody>
      </p:sp>
      <p:pic>
        <p:nvPicPr>
          <p:cNvPr id="31" name="图片 92" descr="交换机.png"/>
          <p:cNvPicPr>
            <a:picLocks noChangeAspect="1"/>
          </p:cNvPicPr>
          <p:nvPr/>
        </p:nvPicPr>
        <p:blipFill>
          <a:blip r:embed="rId6" cstate="print"/>
          <a:stretch>
            <a:fillRect/>
          </a:stretch>
        </p:blipFill>
        <p:spPr bwMode="gray">
          <a:xfrm>
            <a:off x="3941690" y="2639630"/>
            <a:ext cx="539999" cy="441817"/>
          </a:xfrm>
          <a:prstGeom prst="rect">
            <a:avLst/>
          </a:prstGeom>
        </p:spPr>
      </p:pic>
      <p:sp>
        <p:nvSpPr>
          <p:cNvPr id="32" name="椭圆 50">
            <a:extLst>
              <a:ext uri="{FF2B5EF4-FFF2-40B4-BE49-F238E27FC236}">
                <a16:creationId xmlns:a16="http://schemas.microsoft.com/office/drawing/2014/main" id="{4C7C4E63-07F2-484E-A141-F01D18F8D379}"/>
              </a:ext>
            </a:extLst>
          </p:cNvPr>
          <p:cNvSpPr/>
          <p:nvPr/>
        </p:nvSpPr>
        <p:spPr bwMode="gray">
          <a:xfrm>
            <a:off x="3362214" y="2978891"/>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3" name="椭圆 50">
            <a:extLst>
              <a:ext uri="{FF2B5EF4-FFF2-40B4-BE49-F238E27FC236}">
                <a16:creationId xmlns:a16="http://schemas.microsoft.com/office/drawing/2014/main" id="{4C7C4E63-07F2-484E-A141-F01D18F8D379}"/>
              </a:ext>
            </a:extLst>
          </p:cNvPr>
          <p:cNvSpPr/>
          <p:nvPr/>
        </p:nvSpPr>
        <p:spPr bwMode="gray">
          <a:xfrm>
            <a:off x="4380291" y="4250310"/>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3</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34" name="椭圆 50">
            <a:extLst>
              <a:ext uri="{FF2B5EF4-FFF2-40B4-BE49-F238E27FC236}">
                <a16:creationId xmlns:a16="http://schemas.microsoft.com/office/drawing/2014/main" id="{4C7C4E63-07F2-484E-A141-F01D18F8D379}"/>
              </a:ext>
            </a:extLst>
          </p:cNvPr>
          <p:cNvSpPr/>
          <p:nvPr/>
        </p:nvSpPr>
        <p:spPr bwMode="gray">
          <a:xfrm>
            <a:off x="4856455" y="4338015"/>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4</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37" name="Straight Connector 36"/>
          <p:cNvCxnSpPr>
            <a:stCxn id="40" idx="1"/>
            <a:endCxn id="9" idx="3"/>
          </p:cNvCxnSpPr>
          <p:nvPr/>
        </p:nvCxnSpPr>
        <p:spPr bwMode="gray">
          <a:xfrm flipH="1">
            <a:off x="4826483" y="3918861"/>
            <a:ext cx="980345" cy="0"/>
          </a:xfrm>
          <a:prstGeom prst="line">
            <a:avLst/>
          </a:prstGeom>
          <a:solidFill>
            <a:schemeClr val="accent1"/>
          </a:solidFill>
          <a:ln w="28575" cap="flat" cmpd="sng" algn="ctr">
            <a:solidFill>
              <a:schemeClr val="bg1">
                <a:lumMod val="50000"/>
              </a:schemeClr>
            </a:solidFill>
            <a:prstDash val="solid"/>
            <a:round/>
            <a:headEnd type="none" w="med" len="med"/>
            <a:tailEnd type="none" w="med" len="med"/>
          </a:ln>
          <a:effectLst/>
        </p:spPr>
      </p:cxnSp>
      <p:pic>
        <p:nvPicPr>
          <p:cNvPr id="40" name="图片 8" descr="交换机.png"/>
          <p:cNvPicPr>
            <a:picLocks noChangeAspect="1"/>
          </p:cNvPicPr>
          <p:nvPr/>
        </p:nvPicPr>
        <p:blipFill>
          <a:blip r:embed="rId7" cstate="print"/>
          <a:stretch>
            <a:fillRect/>
          </a:stretch>
        </p:blipFill>
        <p:spPr bwMode="gray">
          <a:xfrm>
            <a:off x="5806828" y="3697953"/>
            <a:ext cx="539999" cy="441816"/>
          </a:xfrm>
          <a:prstGeom prst="rect">
            <a:avLst/>
          </a:prstGeom>
        </p:spPr>
      </p:pic>
      <p:sp>
        <p:nvSpPr>
          <p:cNvPr id="44" name="TextBox 43"/>
          <p:cNvSpPr txBox="1"/>
          <p:nvPr/>
        </p:nvSpPr>
        <p:spPr bwMode="gray">
          <a:xfrm>
            <a:off x="6346826" y="3689865"/>
            <a:ext cx="684137"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DHCP server</a:t>
            </a:r>
          </a:p>
        </p:txBody>
      </p:sp>
      <p:sp>
        <p:nvSpPr>
          <p:cNvPr id="48" name="Freeform 47"/>
          <p:cNvSpPr/>
          <p:nvPr/>
        </p:nvSpPr>
        <p:spPr bwMode="gray">
          <a:xfrm>
            <a:off x="5900388" y="3454452"/>
            <a:ext cx="357758" cy="192596"/>
          </a:xfrm>
          <a:custGeom>
            <a:avLst/>
            <a:gdLst>
              <a:gd name="connsiteX0" fmla="*/ 0 w 200025"/>
              <a:gd name="connsiteY0" fmla="*/ 314325 h 314325"/>
              <a:gd name="connsiteX1" fmla="*/ 114300 w 200025"/>
              <a:gd name="connsiteY1" fmla="*/ 0 h 314325"/>
              <a:gd name="connsiteX2" fmla="*/ 200025 w 200025"/>
              <a:gd name="connsiteY2" fmla="*/ 314325 h 314325"/>
            </a:gdLst>
            <a:ahLst/>
            <a:cxnLst>
              <a:cxn ang="0">
                <a:pos x="connsiteX0" y="connsiteY0"/>
              </a:cxn>
              <a:cxn ang="0">
                <a:pos x="connsiteX1" y="connsiteY1"/>
              </a:cxn>
              <a:cxn ang="0">
                <a:pos x="connsiteX2" y="connsiteY2"/>
              </a:cxn>
            </a:cxnLst>
            <a:rect l="l" t="t" r="r" b="b"/>
            <a:pathLst>
              <a:path w="200025" h="314325">
                <a:moveTo>
                  <a:pt x="0" y="314325"/>
                </a:moveTo>
                <a:cubicBezTo>
                  <a:pt x="40481" y="157162"/>
                  <a:pt x="80963" y="0"/>
                  <a:pt x="114300" y="0"/>
                </a:cubicBezTo>
                <a:cubicBezTo>
                  <a:pt x="147637" y="0"/>
                  <a:pt x="173831" y="157162"/>
                  <a:pt x="200025" y="314325"/>
                </a:cubicBezTo>
              </a:path>
            </a:pathLst>
          </a:custGeom>
          <a:noFill/>
          <a:ln w="19050">
            <a:solidFill>
              <a:srgbClr val="56C4D2"/>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49" name="椭圆 50">
            <a:extLst>
              <a:ext uri="{FF2B5EF4-FFF2-40B4-BE49-F238E27FC236}">
                <a16:creationId xmlns:a16="http://schemas.microsoft.com/office/drawing/2014/main" id="{4C7C4E63-07F2-484E-A141-F01D18F8D379}"/>
              </a:ext>
            </a:extLst>
          </p:cNvPr>
          <p:cNvSpPr/>
          <p:nvPr/>
        </p:nvSpPr>
        <p:spPr bwMode="gray">
          <a:xfrm>
            <a:off x="5968869" y="318138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1" name="Freeform 50"/>
          <p:cNvSpPr/>
          <p:nvPr/>
        </p:nvSpPr>
        <p:spPr bwMode="gray">
          <a:xfrm>
            <a:off x="4304023" y="4025961"/>
            <a:ext cx="1460428" cy="1156142"/>
          </a:xfrm>
          <a:custGeom>
            <a:avLst/>
            <a:gdLst>
              <a:gd name="connsiteX0" fmla="*/ 0 w 1394460"/>
              <a:gd name="connsiteY0" fmla="*/ 1097280 h 1097280"/>
              <a:gd name="connsiteX1" fmla="*/ 426720 w 1394460"/>
              <a:gd name="connsiteY1" fmla="*/ 228600 h 1097280"/>
              <a:gd name="connsiteX2" fmla="*/ 1394460 w 1394460"/>
              <a:gd name="connsiteY2" fmla="*/ 0 h 1097280"/>
            </a:gdLst>
            <a:ahLst/>
            <a:cxnLst>
              <a:cxn ang="0">
                <a:pos x="connsiteX0" y="connsiteY0"/>
              </a:cxn>
              <a:cxn ang="0">
                <a:pos x="connsiteX1" y="connsiteY1"/>
              </a:cxn>
              <a:cxn ang="0">
                <a:pos x="connsiteX2" y="connsiteY2"/>
              </a:cxn>
            </a:cxnLst>
            <a:rect l="l" t="t" r="r" b="b"/>
            <a:pathLst>
              <a:path w="1394460" h="1097280">
                <a:moveTo>
                  <a:pt x="0" y="1097280"/>
                </a:moveTo>
                <a:cubicBezTo>
                  <a:pt x="97155" y="754380"/>
                  <a:pt x="194310" y="411480"/>
                  <a:pt x="426720" y="228600"/>
                </a:cubicBezTo>
                <a:cubicBezTo>
                  <a:pt x="659130" y="45720"/>
                  <a:pt x="1026795" y="22860"/>
                  <a:pt x="1394460" y="0"/>
                </a:cubicBezTo>
              </a:path>
            </a:pathLst>
          </a:custGeom>
          <a:noFill/>
          <a:ln w="19050">
            <a:solidFill>
              <a:srgbClr val="56C4D2"/>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sp>
        <p:nvSpPr>
          <p:cNvPr id="52" name="Freeform 51"/>
          <p:cNvSpPr/>
          <p:nvPr/>
        </p:nvSpPr>
        <p:spPr bwMode="gray">
          <a:xfrm>
            <a:off x="4399253" y="4111786"/>
            <a:ext cx="1394460" cy="1097280"/>
          </a:xfrm>
          <a:custGeom>
            <a:avLst/>
            <a:gdLst>
              <a:gd name="connsiteX0" fmla="*/ 0 w 1394460"/>
              <a:gd name="connsiteY0" fmla="*/ 1097280 h 1097280"/>
              <a:gd name="connsiteX1" fmla="*/ 426720 w 1394460"/>
              <a:gd name="connsiteY1" fmla="*/ 228600 h 1097280"/>
              <a:gd name="connsiteX2" fmla="*/ 1394460 w 1394460"/>
              <a:gd name="connsiteY2" fmla="*/ 0 h 1097280"/>
            </a:gdLst>
            <a:ahLst/>
            <a:cxnLst>
              <a:cxn ang="0">
                <a:pos x="connsiteX0" y="connsiteY0"/>
              </a:cxn>
              <a:cxn ang="0">
                <a:pos x="connsiteX1" y="connsiteY1"/>
              </a:cxn>
              <a:cxn ang="0">
                <a:pos x="connsiteX2" y="connsiteY2"/>
              </a:cxn>
            </a:cxnLst>
            <a:rect l="l" t="t" r="r" b="b"/>
            <a:pathLst>
              <a:path w="1394460" h="1097280">
                <a:moveTo>
                  <a:pt x="0" y="1097280"/>
                </a:moveTo>
                <a:cubicBezTo>
                  <a:pt x="97155" y="754380"/>
                  <a:pt x="194310" y="411480"/>
                  <a:pt x="426720" y="228600"/>
                </a:cubicBezTo>
                <a:cubicBezTo>
                  <a:pt x="659130" y="45720"/>
                  <a:pt x="1026795" y="22860"/>
                  <a:pt x="1394460" y="0"/>
                </a:cubicBezTo>
              </a:path>
            </a:pathLst>
          </a:custGeom>
          <a:noFill/>
          <a:ln w="19050">
            <a:solidFill>
              <a:srgbClr val="56C4D2"/>
            </a:solidFill>
            <a:prstDash val="dash"/>
            <a:headEnd type="triangl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ndParaRPr>
          </a:p>
        </p:txBody>
      </p:sp>
      <p:cxnSp>
        <p:nvCxnSpPr>
          <p:cNvPr id="53" name="Straight Arrow Connector 52"/>
          <p:cNvCxnSpPr/>
          <p:nvPr/>
        </p:nvCxnSpPr>
        <p:spPr bwMode="gray">
          <a:xfrm>
            <a:off x="3113294" y="2961451"/>
            <a:ext cx="689855" cy="0"/>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sp>
        <p:nvSpPr>
          <p:cNvPr id="55" name="椭圆 50">
            <a:extLst>
              <a:ext uri="{FF2B5EF4-FFF2-40B4-BE49-F238E27FC236}">
                <a16:creationId xmlns:a16="http://schemas.microsoft.com/office/drawing/2014/main" id="{4C7C4E63-07F2-484E-A141-F01D18F8D379}"/>
              </a:ext>
            </a:extLst>
          </p:cNvPr>
          <p:cNvSpPr/>
          <p:nvPr/>
        </p:nvSpPr>
        <p:spPr bwMode="gray">
          <a:xfrm>
            <a:off x="3876205" y="4194879"/>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5</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6" name="Rounded Rectangle 55"/>
          <p:cNvSpPr/>
          <p:nvPr/>
        </p:nvSpPr>
        <p:spPr bwMode="gray">
          <a:xfrm>
            <a:off x="7471078" y="2245350"/>
            <a:ext cx="2221561" cy="594000"/>
          </a:xfrm>
          <a:prstGeom prst="roundRect">
            <a:avLst>
              <a:gd name="adj" fmla="val 11768"/>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Configure device interconnection parameters on the controller.</a:t>
            </a:r>
          </a:p>
        </p:txBody>
      </p:sp>
      <p:sp>
        <p:nvSpPr>
          <p:cNvPr id="57" name="Rounded Rectangle 56"/>
          <p:cNvSpPr/>
          <p:nvPr/>
        </p:nvSpPr>
        <p:spPr bwMode="gray">
          <a:xfrm>
            <a:off x="7471078" y="3083749"/>
            <a:ext cx="2221561" cy="594000"/>
          </a:xfrm>
          <a:prstGeom prst="roundRect">
            <a:avLst>
              <a:gd name="adj" fmla="val 11768"/>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Configure DHCP and set the Option 148 field.</a:t>
            </a:r>
          </a:p>
        </p:txBody>
      </p:sp>
      <p:sp>
        <p:nvSpPr>
          <p:cNvPr id="58" name="Rounded Rectangle 57"/>
          <p:cNvSpPr/>
          <p:nvPr/>
        </p:nvSpPr>
        <p:spPr bwMode="gray">
          <a:xfrm>
            <a:off x="7473817" y="3922148"/>
            <a:ext cx="2216082" cy="594000"/>
          </a:xfrm>
          <a:prstGeom prst="roundRect">
            <a:avLst>
              <a:gd name="adj" fmla="val 11768"/>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Devices go online and send DHCP packets to apply for IP addresses.</a:t>
            </a:r>
          </a:p>
        </p:txBody>
      </p:sp>
      <p:sp>
        <p:nvSpPr>
          <p:cNvPr id="59" name="Rounded Rectangle 58"/>
          <p:cNvSpPr/>
          <p:nvPr/>
        </p:nvSpPr>
        <p:spPr bwMode="gray">
          <a:xfrm>
            <a:off x="7471078" y="4760547"/>
            <a:ext cx="2221561" cy="594000"/>
          </a:xfrm>
          <a:prstGeom prst="roundRect">
            <a:avLst>
              <a:gd name="adj" fmla="val 11768"/>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Return DHCP packets that carry the Option 148 field.</a:t>
            </a:r>
          </a:p>
        </p:txBody>
      </p:sp>
      <p:sp>
        <p:nvSpPr>
          <p:cNvPr id="60" name="Rounded Rectangle 59"/>
          <p:cNvSpPr/>
          <p:nvPr/>
        </p:nvSpPr>
        <p:spPr bwMode="gray">
          <a:xfrm>
            <a:off x="7471078" y="5598946"/>
            <a:ext cx="2221561" cy="594000"/>
          </a:xfrm>
          <a:prstGeom prst="roundRect">
            <a:avLst>
              <a:gd name="adj" fmla="val 11768"/>
            </a:avLst>
          </a:prstGeom>
          <a:solidFill>
            <a:srgbClr val="BEE9EE"/>
          </a:solid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Devices register with the controller based on the Option 148 field.</a:t>
            </a:r>
          </a:p>
        </p:txBody>
      </p:sp>
      <p:sp>
        <p:nvSpPr>
          <p:cNvPr id="61" name="Right Arrow 60"/>
          <p:cNvSpPr/>
          <p:nvPr/>
        </p:nvSpPr>
        <p:spPr bwMode="gray">
          <a:xfrm rot="5400000">
            <a:off x="8473858" y="2833815"/>
            <a:ext cx="216000" cy="255470"/>
          </a:xfrm>
          <a:prstGeom prst="rightArrow">
            <a:avLst/>
          </a:prstGeom>
          <a:solidFill>
            <a:srgbClr val="BEE9EE"/>
          </a:solidFill>
          <a:ln w="12700" cap="flat" cmpd="sng" algn="ctr">
            <a:solidFill>
              <a:srgbClr val="56C4D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62" name="Right Arrow 61"/>
          <p:cNvSpPr/>
          <p:nvPr/>
        </p:nvSpPr>
        <p:spPr bwMode="gray">
          <a:xfrm rot="5400000">
            <a:off x="8473858" y="3672214"/>
            <a:ext cx="216000" cy="255470"/>
          </a:xfrm>
          <a:prstGeom prst="rightArrow">
            <a:avLst/>
          </a:prstGeom>
          <a:solidFill>
            <a:srgbClr val="BEE9EE"/>
          </a:solidFill>
          <a:ln w="12700" cap="flat" cmpd="sng" algn="ctr">
            <a:solidFill>
              <a:srgbClr val="56C4D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63" name="Right Arrow 62"/>
          <p:cNvSpPr/>
          <p:nvPr/>
        </p:nvSpPr>
        <p:spPr bwMode="gray">
          <a:xfrm rot="5400000">
            <a:off x="8473858" y="4510613"/>
            <a:ext cx="216000" cy="255470"/>
          </a:xfrm>
          <a:prstGeom prst="rightArrow">
            <a:avLst/>
          </a:prstGeom>
          <a:solidFill>
            <a:srgbClr val="BEE9EE"/>
          </a:solidFill>
          <a:ln w="12700" cap="flat" cmpd="sng" algn="ctr">
            <a:solidFill>
              <a:srgbClr val="56C4D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sp>
        <p:nvSpPr>
          <p:cNvPr id="64" name="Right Arrow 63"/>
          <p:cNvSpPr/>
          <p:nvPr/>
        </p:nvSpPr>
        <p:spPr bwMode="gray">
          <a:xfrm rot="5400000">
            <a:off x="8473858" y="5349012"/>
            <a:ext cx="216000" cy="255470"/>
          </a:xfrm>
          <a:prstGeom prst="rightArrow">
            <a:avLst/>
          </a:prstGeom>
          <a:solidFill>
            <a:srgbClr val="BEE9EE"/>
          </a:solidFill>
          <a:ln w="12700" cap="flat" cmpd="sng" algn="ctr">
            <a:solidFill>
              <a:srgbClr val="56C4D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ctr"/>
            <a:endParaRPr lang="en-US" dirty="0">
              <a:latin typeface="Huawei Sans" panose="020C0503030203020204" pitchFamily="34" charset="0"/>
              <a:ea typeface="宋体" pitchFamily="2" charset="-122"/>
            </a:endParaRPr>
          </a:p>
        </p:txBody>
      </p:sp>
      <p:cxnSp>
        <p:nvCxnSpPr>
          <p:cNvPr id="65" name="Straight Arrow Connector 64"/>
          <p:cNvCxnSpPr/>
          <p:nvPr/>
        </p:nvCxnSpPr>
        <p:spPr bwMode="gray">
          <a:xfrm flipV="1">
            <a:off x="4114733" y="3127153"/>
            <a:ext cx="320" cy="1994225"/>
          </a:xfrm>
          <a:prstGeom prst="straightConnector1">
            <a:avLst/>
          </a:prstGeom>
          <a:solidFill>
            <a:schemeClr val="accent1"/>
          </a:solidFill>
          <a:ln w="19050" cap="flat" cmpd="sng" algn="ctr">
            <a:solidFill>
              <a:srgbClr val="56C4D2"/>
            </a:solidFill>
            <a:prstDash val="dash"/>
            <a:round/>
            <a:headEnd type="triangle" w="med" len="med"/>
            <a:tailEnd type="triangle"/>
          </a:ln>
          <a:effectLst/>
        </p:spPr>
      </p:cxnSp>
      <p:sp>
        <p:nvSpPr>
          <p:cNvPr id="4" name="椭圆 50">
            <a:extLst>
              <a:ext uri="{FF2B5EF4-FFF2-40B4-BE49-F238E27FC236}">
                <a16:creationId xmlns:a16="http://schemas.microsoft.com/office/drawing/2014/main" id="{B59212D9-7801-4541-B505-58B6B9AA997A}"/>
              </a:ext>
            </a:extLst>
          </p:cNvPr>
          <p:cNvSpPr/>
          <p:nvPr/>
        </p:nvSpPr>
        <p:spPr bwMode="gray">
          <a:xfrm>
            <a:off x="7363121" y="2137392"/>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椭圆 50">
            <a:extLst>
              <a:ext uri="{FF2B5EF4-FFF2-40B4-BE49-F238E27FC236}">
                <a16:creationId xmlns:a16="http://schemas.microsoft.com/office/drawing/2014/main" id="{9C951368-00B3-497B-849B-1F0F067A7010}"/>
              </a:ext>
            </a:extLst>
          </p:cNvPr>
          <p:cNvSpPr/>
          <p:nvPr/>
        </p:nvSpPr>
        <p:spPr bwMode="gray">
          <a:xfrm>
            <a:off x="7363121" y="298116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椭圆 50">
            <a:extLst>
              <a:ext uri="{FF2B5EF4-FFF2-40B4-BE49-F238E27FC236}">
                <a16:creationId xmlns:a16="http://schemas.microsoft.com/office/drawing/2014/main" id="{6AF42B27-44C6-492B-8D6E-D4D43EFCC3B9}"/>
              </a:ext>
            </a:extLst>
          </p:cNvPr>
          <p:cNvSpPr/>
          <p:nvPr/>
        </p:nvSpPr>
        <p:spPr bwMode="gray">
          <a:xfrm>
            <a:off x="7363121" y="3824940"/>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3</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椭圆 50">
            <a:extLst>
              <a:ext uri="{FF2B5EF4-FFF2-40B4-BE49-F238E27FC236}">
                <a16:creationId xmlns:a16="http://schemas.microsoft.com/office/drawing/2014/main" id="{19C2B7B2-110E-4E29-AD93-50719E4CEB6D}"/>
              </a:ext>
            </a:extLst>
          </p:cNvPr>
          <p:cNvSpPr/>
          <p:nvPr/>
        </p:nvSpPr>
        <p:spPr bwMode="gray">
          <a:xfrm>
            <a:off x="7363121" y="4668714"/>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4</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椭圆 50">
            <a:extLst>
              <a:ext uri="{FF2B5EF4-FFF2-40B4-BE49-F238E27FC236}">
                <a16:creationId xmlns:a16="http://schemas.microsoft.com/office/drawing/2014/main" id="{037CFB84-82EC-443C-B9E5-431CBE3CA033}"/>
              </a:ext>
            </a:extLst>
          </p:cNvPr>
          <p:cNvSpPr/>
          <p:nvPr/>
        </p:nvSpPr>
        <p:spPr bwMode="gray">
          <a:xfrm>
            <a:off x="7359232" y="5512486"/>
            <a:ext cx="215916" cy="215916"/>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5</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nvGrpSpPr>
          <p:cNvPr id="46" name="Group 38"/>
          <p:cNvGrpSpPr/>
          <p:nvPr/>
        </p:nvGrpSpPr>
        <p:grpSpPr bwMode="gray">
          <a:xfrm>
            <a:off x="8062700" y="15939"/>
            <a:ext cx="3838015" cy="432000"/>
            <a:chOff x="6622540" y="76071"/>
            <a:chExt cx="3838015" cy="432000"/>
          </a:xfrm>
        </p:grpSpPr>
        <p:sp>
          <p:nvSpPr>
            <p:cNvPr id="47"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50" name="燕尾形 25"/>
            <p:cNvSpPr/>
            <p:nvPr/>
          </p:nvSpPr>
          <p:spPr bwMode="gray">
            <a:xfrm>
              <a:off x="7688223" y="76071"/>
              <a:ext cx="1511396" cy="43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54" name="燕尾形 26"/>
            <p:cNvSpPr/>
            <p:nvPr/>
          </p:nvSpPr>
          <p:spPr bwMode="gray">
            <a:xfrm>
              <a:off x="9027303" y="76071"/>
              <a:ext cx="1433252"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DHCP-based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873711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Option 148</a:t>
            </a:r>
          </a:p>
        </p:txBody>
      </p:sp>
      <p:sp>
        <p:nvSpPr>
          <p:cNvPr id="3" name="Text Placeholder 2"/>
          <p:cNvSpPr>
            <a:spLocks noGrp="1"/>
          </p:cNvSpPr>
          <p:nvPr>
            <p:ph type="body" sz="quarter" idx="10"/>
          </p:nvPr>
        </p:nvSpPr>
        <p:spPr bwMode="gray"/>
        <p:txBody>
          <a:bodyPr/>
          <a:lstStyle/>
          <a:p>
            <a:pPr algn="l"/>
            <a:r>
              <a:rPr lang="en-US" dirty="0">
                <a:latin typeface="Huawei Sans" panose="020C0503030203020204" pitchFamily="34" charset="0"/>
              </a:rPr>
              <a:t>The Option 148 field is used to notify devices of the controller IP address and port number. The field format is as follows:</a:t>
            </a:r>
            <a:endParaRPr lang="en-US" altLang="zh-CN" dirty="0">
              <a:latin typeface="Huawei Sans" panose="020C0503030203020204" pitchFamily="34" charset="0"/>
            </a:endParaRPr>
          </a:p>
          <a:p>
            <a:pPr marL="608400" lvl="1" indent="-284400"/>
            <a:r>
              <a:rPr lang="en-US" dirty="0">
                <a:latin typeface="Huawei Sans" panose="020C0503030203020204" pitchFamily="34" charset="0"/>
              </a:rPr>
              <a:t>option 148 </a:t>
            </a:r>
            <a:r>
              <a:rPr lang="en-US" dirty="0" err="1">
                <a:latin typeface="Huawei Sans" panose="020C0503030203020204" pitchFamily="34" charset="0"/>
              </a:rPr>
              <a:t>ascii</a:t>
            </a:r>
            <a:r>
              <a:rPr lang="en-US" dirty="0">
                <a:latin typeface="Huawei Sans" panose="020C0503030203020204" pitchFamily="34" charset="0"/>
              </a:rPr>
              <a:t> </a:t>
            </a:r>
            <a:r>
              <a:rPr lang="en-US" dirty="0" err="1">
                <a:latin typeface="Huawei Sans" panose="020C0503030203020204" pitchFamily="34" charset="0"/>
              </a:rPr>
              <a:t>agilemode</a:t>
            </a:r>
            <a:r>
              <a:rPr lang="en-US" dirty="0">
                <a:latin typeface="Huawei Sans" panose="020C0503030203020204" pitchFamily="34" charset="0"/>
              </a:rPr>
              <a:t>=</a:t>
            </a:r>
            <a:r>
              <a:rPr lang="en-US" dirty="0" err="1">
                <a:latin typeface="Huawei Sans" panose="020C0503030203020204" pitchFamily="34" charset="0"/>
              </a:rPr>
              <a:t>tradition;agilemanage-mode</a:t>
            </a:r>
            <a:r>
              <a:rPr lang="en-US" dirty="0">
                <a:latin typeface="Huawei Sans" panose="020C0503030203020204" pitchFamily="34" charset="0"/>
              </a:rPr>
              <a:t>=</a:t>
            </a:r>
            <a:r>
              <a:rPr lang="en-US" dirty="0" err="1">
                <a:latin typeface="Huawei Sans" panose="020C0503030203020204" pitchFamily="34" charset="0"/>
              </a:rPr>
              <a:t>ip;agilemanage-domain</a:t>
            </a:r>
            <a:r>
              <a:rPr lang="en-US" dirty="0">
                <a:latin typeface="Huawei Sans" panose="020C0503030203020204" pitchFamily="34" charset="0"/>
              </a:rPr>
              <a:t>=</a:t>
            </a:r>
            <a:r>
              <a:rPr lang="en-US" i="1" dirty="0" err="1">
                <a:solidFill>
                  <a:srgbClr val="E28189"/>
                </a:solidFill>
                <a:latin typeface="Huawei Sans" panose="020C0503030203020204" pitchFamily="34" charset="0"/>
              </a:rPr>
              <a:t>i</a:t>
            </a:r>
            <a:r>
              <a:rPr lang="en-US" i="1" dirty="0" err="1">
                <a:solidFill>
                  <a:srgbClr val="C7000B"/>
                </a:solidFill>
                <a:latin typeface="Huawei Sans" panose="020C0503030203020204" pitchFamily="34" charset="0"/>
              </a:rPr>
              <a:t>p-address</a:t>
            </a:r>
            <a:r>
              <a:rPr lang="en-US" dirty="0" err="1">
                <a:latin typeface="Huawei Sans" panose="020C0503030203020204" pitchFamily="34" charset="0"/>
              </a:rPr>
              <a:t>;agilemanage-port</a:t>
            </a:r>
            <a:r>
              <a:rPr lang="en-US" dirty="0">
                <a:latin typeface="Huawei Sans" panose="020C0503030203020204" pitchFamily="34" charset="0"/>
              </a:rPr>
              <a:t>=</a:t>
            </a:r>
            <a:r>
              <a:rPr lang="en-US" i="1" dirty="0">
                <a:solidFill>
                  <a:srgbClr val="C7000B"/>
                </a:solidFill>
                <a:latin typeface="Huawei Sans" panose="020C0503030203020204" pitchFamily="34" charset="0"/>
              </a:rPr>
              <a:t>port-number</a:t>
            </a:r>
            <a:r>
              <a:rPr lang="en-US" dirty="0">
                <a:latin typeface="Huawei Sans" panose="020C0503030203020204" pitchFamily="34" charset="0"/>
              </a:rPr>
              <a:t>;</a:t>
            </a:r>
          </a:p>
          <a:p>
            <a:pPr marL="895350" lvl="2" indent="-279400"/>
            <a:r>
              <a:rPr lang="en-US" b="1" dirty="0" err="1">
                <a:latin typeface="Huawei Sans" panose="020C0503030203020204" pitchFamily="34" charset="0"/>
              </a:rPr>
              <a:t>agilemode</a:t>
            </a:r>
            <a:r>
              <a:rPr lang="en-US" dirty="0">
                <a:latin typeface="Huawei Sans" panose="020C0503030203020204" pitchFamily="34" charset="0"/>
              </a:rPr>
              <a:t>: indicates the device management mode.</a:t>
            </a:r>
          </a:p>
          <a:p>
            <a:pPr marL="895350" lvl="2" indent="-279400"/>
            <a:r>
              <a:rPr lang="en-US" b="1" dirty="0" err="1">
                <a:latin typeface="Huawei Sans" panose="020C0503030203020204" pitchFamily="34" charset="0"/>
              </a:rPr>
              <a:t>agilemanage</a:t>
            </a:r>
            <a:r>
              <a:rPr lang="en-US" b="1" dirty="0">
                <a:latin typeface="Huawei Sans" panose="020C0503030203020204" pitchFamily="34" charset="0"/>
              </a:rPr>
              <a:t>-mode</a:t>
            </a:r>
            <a:r>
              <a:rPr lang="en-US" dirty="0">
                <a:latin typeface="Huawei Sans" panose="020C0503030203020204" pitchFamily="34" charset="0"/>
              </a:rPr>
              <a:t>: indicates whether a device obtains the URL or IP address of the SD-WAN C</a:t>
            </a:r>
            <a:r>
              <a:rPr lang="en-US" altLang="zh-CN" dirty="0">
                <a:latin typeface="Huawei Sans" panose="020C0503030203020204" pitchFamily="34" charset="0"/>
              </a:rPr>
              <a:t>ontroller</a:t>
            </a:r>
            <a:r>
              <a:rPr lang="en-US" dirty="0">
                <a:latin typeface="Huawei Sans" panose="020C0503030203020204" pitchFamily="34" charset="0"/>
              </a:rPr>
              <a:t>.</a:t>
            </a:r>
          </a:p>
          <a:p>
            <a:pPr marL="895350" lvl="2" indent="-279400"/>
            <a:r>
              <a:rPr lang="en-US" b="1" dirty="0" err="1">
                <a:latin typeface="Huawei Sans" panose="020C0503030203020204" pitchFamily="34" charset="0"/>
              </a:rPr>
              <a:t>agilemanage</a:t>
            </a:r>
            <a:r>
              <a:rPr lang="en-US" b="1" dirty="0">
                <a:latin typeface="Huawei Sans" panose="020C0503030203020204" pitchFamily="34" charset="0"/>
              </a:rPr>
              <a:t>-domain</a:t>
            </a:r>
            <a:r>
              <a:rPr lang="en-US" dirty="0">
                <a:latin typeface="Huawei Sans" panose="020C0503030203020204" pitchFamily="34" charset="0"/>
              </a:rPr>
              <a:t>: indicates the URL or IP address of the SD-WAN C</a:t>
            </a:r>
            <a:r>
              <a:rPr lang="en-US" altLang="zh-CN" dirty="0">
                <a:latin typeface="Huawei Sans" panose="020C0503030203020204" pitchFamily="34" charset="0"/>
              </a:rPr>
              <a:t>ontroller</a:t>
            </a:r>
            <a:r>
              <a:rPr lang="en-US" dirty="0">
                <a:latin typeface="Huawei Sans" panose="020C0503030203020204" pitchFamily="34" charset="0"/>
              </a:rPr>
              <a:t>.</a:t>
            </a:r>
          </a:p>
          <a:p>
            <a:pPr marL="895350" lvl="2" indent="-279400"/>
            <a:r>
              <a:rPr lang="en-US" b="1" dirty="0" err="1">
                <a:latin typeface="Huawei Sans" panose="020C0503030203020204" pitchFamily="34" charset="0"/>
              </a:rPr>
              <a:t>agilemanage</a:t>
            </a:r>
            <a:r>
              <a:rPr lang="en-US" b="1" dirty="0">
                <a:latin typeface="Huawei Sans" panose="020C0503030203020204" pitchFamily="34" charset="0"/>
              </a:rPr>
              <a:t>-port</a:t>
            </a:r>
            <a:r>
              <a:rPr lang="en-US" dirty="0">
                <a:latin typeface="Huawei Sans" panose="020C0503030203020204" pitchFamily="34" charset="0"/>
              </a:rPr>
              <a:t>: indicates the port number used by the SD-WAN C</a:t>
            </a:r>
            <a:r>
              <a:rPr lang="en-US" altLang="zh-CN" dirty="0">
                <a:latin typeface="Huawei Sans" panose="020C0503030203020204" pitchFamily="34" charset="0"/>
              </a:rPr>
              <a:t>ontroller</a:t>
            </a:r>
            <a:r>
              <a:rPr lang="en-US" dirty="0">
                <a:latin typeface="Huawei Sans" panose="020C0503030203020204" pitchFamily="34" charset="0"/>
              </a:rPr>
              <a:t>.</a:t>
            </a:r>
          </a:p>
        </p:txBody>
      </p:sp>
      <p:grpSp>
        <p:nvGrpSpPr>
          <p:cNvPr id="8" name="Group 38"/>
          <p:cNvGrpSpPr/>
          <p:nvPr/>
        </p:nvGrpSpPr>
        <p:grpSpPr bwMode="gray">
          <a:xfrm>
            <a:off x="8062700" y="15939"/>
            <a:ext cx="3838015" cy="432000"/>
            <a:chOff x="6622540" y="76071"/>
            <a:chExt cx="3838015" cy="432000"/>
          </a:xfrm>
        </p:grpSpPr>
        <p:sp>
          <p:nvSpPr>
            <p:cNvPr id="9" name="五边形 24"/>
            <p:cNvSpPr/>
            <p:nvPr/>
          </p:nvSpPr>
          <p:spPr bwMode="gray">
            <a:xfrm>
              <a:off x="6622540" y="76071"/>
              <a:ext cx="1238000" cy="432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USB-based Deployment</a:t>
              </a:r>
            </a:p>
          </p:txBody>
        </p:sp>
        <p:sp>
          <p:nvSpPr>
            <p:cNvPr id="10" name="燕尾形 25"/>
            <p:cNvSpPr/>
            <p:nvPr/>
          </p:nvSpPr>
          <p:spPr bwMode="gray">
            <a:xfrm>
              <a:off x="7688223" y="76071"/>
              <a:ext cx="1511396" cy="432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Email-based Deployment</a:t>
              </a:r>
              <a:endParaRPr lang="en-US" altLang="zh-CN" sz="1200" kern="0" dirty="0">
                <a:latin typeface="Huawei Sans" panose="020C0503030203020204" pitchFamily="34" charset="0"/>
                <a:ea typeface="方正兰亭黑简体" panose="02000000000000000000" pitchFamily="2" charset="-122"/>
              </a:endParaRPr>
            </a:p>
          </p:txBody>
        </p:sp>
        <p:sp>
          <p:nvSpPr>
            <p:cNvPr id="11" name="燕尾形 26"/>
            <p:cNvSpPr/>
            <p:nvPr/>
          </p:nvSpPr>
          <p:spPr bwMode="gray">
            <a:xfrm>
              <a:off x="9027303" y="76071"/>
              <a:ext cx="1433252" cy="432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DHCP-based Deployment</a:t>
              </a:r>
              <a:endParaRPr lang="en-US" altLang="zh-CN" sz="120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845004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48D2335B-F8B0-4712-B695-6EE5BEDF9C0C}"/>
              </a:ext>
            </a:extLst>
          </p:cNvPr>
          <p:cNvSpPr>
            <a:spLocks noGrp="1"/>
          </p:cNvSpPr>
          <p:nvPr>
            <p:ph type="body" sz="quarter" idx="10"/>
          </p:nvPr>
        </p:nvSpPr>
        <p:spPr bwMode="gray">
          <a:prstGeom prst="rect">
            <a:avLst/>
          </a:prstGeom>
        </p:spPr>
        <p:txBody>
          <a:bodyPr/>
          <a:lstStyle/>
          <a:p>
            <a:pPr marL="355600" indent="-355600" algn="l"/>
            <a:r>
              <a:rPr lang="en-US" dirty="0">
                <a:latin typeface="Huawei Sans" panose="020C0503030203020204" pitchFamily="34" charset="0"/>
              </a:rPr>
              <a:t>(Multiple-answer question) Which of the following ZTP modes are supported by the device?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USB-based deployment</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Email-based deployment</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DHCP-based deployment</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FTP-based deployment</a:t>
            </a:r>
          </a:p>
        </p:txBody>
      </p:sp>
    </p:spTree>
    <p:extLst>
      <p:ext uri="{BB962C8B-B14F-4D97-AF65-F5344CB8AC3E}">
        <p14:creationId xmlns:p14="http://schemas.microsoft.com/office/powerpoint/2010/main" val="3790980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A557F-C8F2-4914-9227-3CB294443918}"/>
              </a:ext>
            </a:extLst>
          </p:cNvPr>
          <p:cNvSpPr>
            <a:spLocks noGrp="1"/>
          </p:cNvSpPr>
          <p:nvPr>
            <p:ph sz="quarter" idx="10"/>
          </p:nvPr>
        </p:nvSpPr>
        <p:spPr bwMode="gray">
          <a:prstGeom prst="rect">
            <a:avLst/>
          </a:prstGeom>
        </p:spPr>
        <p:txBody>
          <a:bodyPr/>
          <a:lstStyle/>
          <a:p>
            <a:pPr algn="l"/>
            <a:r>
              <a:rPr lang="en-US" sz="2400" dirty="0">
                <a:latin typeface="Huawei Sans" panose="020C0503030203020204" pitchFamily="34" charset="0"/>
              </a:rPr>
              <a:t>ZTP makes new site deployment more convenient. ZTP can be implemented in the following ways:</a:t>
            </a:r>
            <a:endParaRPr lang="en-US" altLang="zh-CN" sz="2400" dirty="0">
              <a:latin typeface="Huawei Sans" panose="020C0503030203020204" pitchFamily="34" charset="0"/>
            </a:endParaRPr>
          </a:p>
          <a:p>
            <a:pPr marL="608400" lvl="1" indent="-284400" algn="l"/>
            <a:r>
              <a:rPr lang="en-US" sz="2000" dirty="0">
                <a:latin typeface="Huawei Sans" panose="020C0503030203020204" pitchFamily="34" charset="0"/>
              </a:rPr>
              <a:t>Traditional ZTP: Auto-</a:t>
            </a:r>
            <a:r>
              <a:rPr lang="en-US" sz="2000" dirty="0" err="1">
                <a:latin typeface="Huawei Sans" panose="020C0503030203020204" pitchFamily="34" charset="0"/>
              </a:rPr>
              <a:t>Config</a:t>
            </a:r>
            <a:r>
              <a:rPr lang="en-US" sz="2000" dirty="0">
                <a:latin typeface="Huawei Sans" panose="020C0503030203020204" pitchFamily="34" charset="0"/>
              </a:rPr>
              <a:t>, Auto-Start, USB-based deployment</a:t>
            </a:r>
          </a:p>
          <a:p>
            <a:pPr marL="608400" lvl="1" indent="-284400" algn="l"/>
            <a:r>
              <a:rPr lang="en-US" sz="2000" dirty="0" err="1">
                <a:latin typeface="Huawei Sans" panose="020C0503030203020204" pitchFamily="34" charset="0"/>
              </a:rPr>
              <a:t>iMaster</a:t>
            </a:r>
            <a:r>
              <a:rPr lang="en-US" sz="2000" dirty="0">
                <a:latin typeface="Huawei Sans" panose="020C0503030203020204" pitchFamily="34" charset="0"/>
              </a:rPr>
              <a:t> NCE-WAN-based ZTP: streamlined USB-based deployment, email-based deployment, DHCP-based deployment</a:t>
            </a:r>
          </a:p>
          <a:p>
            <a:pPr algn="l"/>
            <a:endParaRPr lang="en-US" sz="1800" dirty="0">
              <a:latin typeface="Huawei Sans" panose="020C0503030203020204" pitchFamily="34" charset="0"/>
            </a:endParaRPr>
          </a:p>
        </p:txBody>
      </p:sp>
    </p:spTree>
    <p:extLst>
      <p:ext uri="{BB962C8B-B14F-4D97-AF65-F5344CB8AC3E}">
        <p14:creationId xmlns:p14="http://schemas.microsoft.com/office/powerpoint/2010/main" val="3958095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Network Management</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ZTP</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Network Maintenance</a:t>
            </a:r>
            <a:endParaRPr lang="en-US" altLang="zh-CN" b="1" dirty="0">
              <a:latin typeface="Huawei Sans" panose="020C0503030203020204" pitchFamily="34" charset="0"/>
            </a:endParaRPr>
          </a:p>
          <a:p>
            <a:pPr marL="814388" lvl="1" indent="-342900">
              <a:buSzPct val="60000"/>
              <a:buFont typeface="Wingdings" panose="05000000000000000000" pitchFamily="2" charset="2"/>
              <a:buChar char="n"/>
            </a:pPr>
            <a:r>
              <a:rPr lang="en-US" dirty="0">
                <a:latin typeface="Huawei Sans" panose="020C0503030203020204" pitchFamily="34" charset="0"/>
              </a:rPr>
              <a:t>Routine maintenance of network devices</a:t>
            </a:r>
            <a:endParaRPr lang="en-US" altLang="zh-CN" dirty="0">
              <a:latin typeface="Huawei Sans" panose="020C0503030203020204" pitchFamily="34" charset="0"/>
            </a:endParaRPr>
          </a:p>
          <a:p>
            <a:pPr marL="808038" lvl="1" indent="-336550"/>
            <a:r>
              <a:rPr lang="en-US" dirty="0">
                <a:solidFill>
                  <a:schemeClr val="bg1">
                    <a:lumMod val="50000"/>
                  </a:schemeClr>
                </a:solidFill>
                <a:latin typeface="Huawei Sans" panose="020C0503030203020204" pitchFamily="34" charset="0"/>
              </a:rPr>
              <a:t>Troubleshooting Common Network Device Faults</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1597127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Device Maintenance Overview</a:t>
            </a:r>
          </a:p>
        </p:txBody>
      </p:sp>
      <p:sp>
        <p:nvSpPr>
          <p:cNvPr id="4" name="Text Placeholder 3"/>
          <p:cNvSpPr>
            <a:spLocks noGrp="1"/>
          </p:cNvSpPr>
          <p:nvPr>
            <p:ph type="body" sz="quarter" idx="10"/>
          </p:nvPr>
        </p:nvSpPr>
        <p:spPr bwMode="gray"/>
        <p:txBody>
          <a:bodyPr/>
          <a:lstStyle/>
          <a:p>
            <a:pPr algn="l"/>
            <a:r>
              <a:rPr lang="en-US" dirty="0">
                <a:latin typeface="Huawei Sans" panose="020C0503030203020204" pitchFamily="34" charset="0"/>
              </a:rPr>
              <a:t>Stable operating of devices depends on a proper network plan and routine maintenance. The purpose of routine maintenance is to discover and eliminate potential threats.</a:t>
            </a:r>
            <a:endParaRPr lang="en-US" altLang="zh-CN" dirty="0">
              <a:latin typeface="Huawei Sans" panose="020C0503030203020204" pitchFamily="34" charset="0"/>
            </a:endParaRPr>
          </a:p>
          <a:p>
            <a:pPr algn="l"/>
            <a:r>
              <a:rPr lang="en-US" dirty="0">
                <a:latin typeface="Huawei Sans" panose="020C0503030203020204" pitchFamily="34" charset="0"/>
              </a:rPr>
              <a:t>Routine maintenance is complex but mainly involves the following tasks:</a:t>
            </a:r>
            <a:endParaRPr lang="en-US" altLang="zh-CN" dirty="0">
              <a:latin typeface="Huawei Sans" panose="020C0503030203020204" pitchFamily="34" charset="0"/>
            </a:endParaRPr>
          </a:p>
          <a:p>
            <a:pPr marL="608400" lvl="1" indent="-284400"/>
            <a:r>
              <a:rPr lang="en-US" dirty="0">
                <a:latin typeface="Huawei Sans" panose="020C0503030203020204" pitchFamily="34" charset="0"/>
              </a:rPr>
              <a:t>Equipment room environment maintenance: Ensure that the temperature and humidity of the equipment room are within the required range.</a:t>
            </a:r>
          </a:p>
          <a:p>
            <a:pPr marL="608400" lvl="1" indent="-284400"/>
            <a:r>
              <a:rPr lang="en-US" dirty="0">
                <a:latin typeface="Huawei Sans" panose="020C0503030203020204" pitchFamily="34" charset="0"/>
              </a:rPr>
              <a:t>Device hardware maintenance: Ensure that the devices are clean, with adequate heat dissipation, and the cables and labels comply with the specifications.</a:t>
            </a:r>
          </a:p>
          <a:p>
            <a:pPr marL="608400" lvl="1" indent="-284400"/>
            <a:r>
              <a:rPr lang="en-US" dirty="0">
                <a:latin typeface="Huawei Sans" panose="020C0503030203020204" pitchFamily="34" charset="0"/>
              </a:rPr>
              <a:t>Device alarm and configuration maintenance: Ensure that the devices are running properly and the configuration files are normal.</a:t>
            </a:r>
          </a:p>
        </p:txBody>
      </p:sp>
    </p:spTree>
    <p:extLst>
      <p:ext uri="{BB962C8B-B14F-4D97-AF65-F5344CB8AC3E}">
        <p14:creationId xmlns:p14="http://schemas.microsoft.com/office/powerpoint/2010/main" val="1932191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Replacing a Card</a:t>
            </a:r>
          </a:p>
        </p:txBody>
      </p:sp>
      <p:sp>
        <p:nvSpPr>
          <p:cNvPr id="3" name="Text Placeholder 2"/>
          <p:cNvSpPr>
            <a:spLocks noGrp="1"/>
          </p:cNvSpPr>
          <p:nvPr>
            <p:ph type="body" sz="quarter" idx="10"/>
          </p:nvPr>
        </p:nvSpPr>
        <p:spPr bwMode="gray">
          <a:xfrm>
            <a:off x="731838" y="1052514"/>
            <a:ext cx="6011862" cy="4875042"/>
          </a:xfrm>
        </p:spPr>
        <p:txBody>
          <a:bodyPr/>
          <a:lstStyle/>
          <a:p>
            <a:pPr algn="l"/>
            <a:r>
              <a:rPr lang="en-US" sz="1600" dirty="0">
                <a:latin typeface="Huawei Sans" panose="020C0503030203020204" pitchFamily="34" charset="0"/>
              </a:rPr>
              <a:t>Remove cables from the card to be replaced, and record mappings between cables and ports on the card to ensure correct cable connections on the replacement card.</a:t>
            </a:r>
            <a:endParaRPr lang="en-US" altLang="zh-CN" sz="1600" dirty="0">
              <a:latin typeface="Huawei Sans" panose="020C0503030203020204" pitchFamily="34" charset="0"/>
            </a:endParaRPr>
          </a:p>
          <a:p>
            <a:pPr algn="l"/>
            <a:r>
              <a:rPr lang="en-US" sz="1600" dirty="0">
                <a:latin typeface="Huawei Sans" panose="020C0503030203020204" pitchFamily="34" charset="0"/>
              </a:rPr>
              <a:t>Remove the card.</a:t>
            </a:r>
          </a:p>
          <a:p>
            <a:pPr marL="666900" lvl="1" indent="-342900">
              <a:buSzPct val="100000"/>
              <a:buFont typeface="+mj-lt"/>
              <a:buAutoNum type="alphaLcPeriod"/>
            </a:pPr>
            <a:r>
              <a:rPr lang="en-US" sz="1400" dirty="0">
                <a:latin typeface="Huawei Sans" panose="020C0503030203020204" pitchFamily="34" charset="0"/>
              </a:rPr>
              <a:t>Loosen the captive screws on both sides of the card and rotate the ejector levers outward.</a:t>
            </a:r>
          </a:p>
          <a:p>
            <a:pPr marL="666900" lvl="1" indent="-342900">
              <a:buSzPct val="100000"/>
              <a:buFont typeface="+mj-lt"/>
              <a:buAutoNum type="alphaLcPeriod"/>
            </a:pPr>
            <a:r>
              <a:rPr lang="en-US" sz="1400" dirty="0">
                <a:latin typeface="Huawei Sans" panose="020C0503030203020204" pitchFamily="34" charset="0"/>
              </a:rPr>
              <a:t>Gently slide the card out of the slot along the guide rails and place it somewhere safe.</a:t>
            </a:r>
          </a:p>
          <a:p>
            <a:pPr algn="l"/>
            <a:r>
              <a:rPr lang="en-US" sz="1600" dirty="0"/>
              <a:t>Install the replacement card.</a:t>
            </a:r>
            <a:endParaRPr lang="en-US" altLang="zh-CN" sz="1600" dirty="0"/>
          </a:p>
          <a:p>
            <a:pPr algn="l"/>
            <a:r>
              <a:rPr lang="en-US" sz="1600" dirty="0"/>
              <a:t>Connect cables to the replacement card according to the recorded mappings between cables and ports on the replaced card.</a:t>
            </a:r>
            <a:endParaRPr lang="en-US" altLang="zh-CN" sz="1600" b="1" dirty="0"/>
          </a:p>
        </p:txBody>
      </p:sp>
      <p:pic>
        <p:nvPicPr>
          <p:cNvPr id="2050" name="Picture 2" descr="https://support.huawei.com/hedex/pages/EDOC1100028613AZH0627H/05/EDOC1100028613AZH0627H/05/resources/dc/images/fig_dc_ar_install_0072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067675" y="3121882"/>
            <a:ext cx="4392488" cy="2805674"/>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7">
            <a:extLst>
              <a:ext uri="{FF2B5EF4-FFF2-40B4-BE49-F238E27FC236}">
                <a16:creationId xmlns:a16="http://schemas.microsoft.com/office/drawing/2014/main" id="{E0B3255A-6C9B-4B32-9873-473CB0AC3A4E}"/>
              </a:ext>
            </a:extLst>
          </p:cNvPr>
          <p:cNvGrpSpPr/>
          <p:nvPr/>
        </p:nvGrpSpPr>
        <p:grpSpPr bwMode="gray">
          <a:xfrm>
            <a:off x="8551259" y="51313"/>
            <a:ext cx="3541424" cy="324000"/>
            <a:chOff x="6174995" y="22596"/>
            <a:chExt cx="3541424" cy="324000"/>
          </a:xfrm>
        </p:grpSpPr>
        <p:sp>
          <p:nvSpPr>
            <p:cNvPr id="12" name="五边形 24">
              <a:extLst>
                <a:ext uri="{FF2B5EF4-FFF2-40B4-BE49-F238E27FC236}">
                  <a16:creationId xmlns:a16="http://schemas.microsoft.com/office/drawing/2014/main" id="{0EA80671-B01D-4652-89C2-818E42FE05C8}"/>
                </a:ext>
              </a:extLst>
            </p:cNvPr>
            <p:cNvSpPr/>
            <p:nvPr/>
          </p:nvSpPr>
          <p:spPr bwMode="gray">
            <a:xfrm>
              <a:off x="6174995" y="22596"/>
              <a:ext cx="1594391"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Hardware Maintenance</a:t>
              </a:r>
            </a:p>
          </p:txBody>
        </p:sp>
        <p:sp>
          <p:nvSpPr>
            <p:cNvPr id="13" name="燕尾形 25">
              <a:extLst>
                <a:ext uri="{FF2B5EF4-FFF2-40B4-BE49-F238E27FC236}">
                  <a16:creationId xmlns:a16="http://schemas.microsoft.com/office/drawing/2014/main" id="{E789DB6F-76FE-416B-A963-24ED513BF1D1}"/>
                </a:ext>
              </a:extLst>
            </p:cNvPr>
            <p:cNvSpPr/>
            <p:nvPr/>
          </p:nvSpPr>
          <p:spPr bwMode="gray">
            <a:xfrm>
              <a:off x="7646967" y="22596"/>
              <a:ext cx="2069452"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264293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bwMode="gray">
          <a:xfrm>
            <a:off x="1019174" y="1844675"/>
            <a:ext cx="10305318" cy="4082668"/>
          </a:xfrm>
        </p:spPr>
        <p:txBody>
          <a:bodyPr/>
          <a:lstStyle/>
          <a:p>
            <a:pPr algn="l"/>
            <a:r>
              <a:rPr lang="en-US" sz="2000" dirty="0">
                <a:latin typeface="Huawei Sans" panose="020C0503030203020204" pitchFamily="34" charset="0"/>
              </a:rPr>
              <a:t>Upon completion of this course, you will be able to describe:</a:t>
            </a:r>
            <a:endParaRPr lang="en-US" altLang="zh-CN" sz="2000" dirty="0">
              <a:latin typeface="Huawei Sans" panose="020C0503030203020204" pitchFamily="34" charset="0"/>
            </a:endParaRPr>
          </a:p>
          <a:p>
            <a:pPr marL="625475" lvl="1" indent="-307975"/>
            <a:r>
              <a:rPr lang="en-US" sz="1800" dirty="0">
                <a:latin typeface="Huawei Sans" panose="020C0503030203020204" pitchFamily="34" charset="0"/>
              </a:rPr>
              <a:t>The disadvantages of the SNMP protocol.</a:t>
            </a:r>
            <a:endParaRPr lang="en-US" altLang="zh-CN" sz="1800" dirty="0">
              <a:latin typeface="Huawei Sans" panose="020C0503030203020204" pitchFamily="34" charset="0"/>
            </a:endParaRPr>
          </a:p>
          <a:p>
            <a:pPr marL="625475" lvl="1" indent="-307975"/>
            <a:r>
              <a:rPr lang="en-US" sz="1800" dirty="0">
                <a:latin typeface="Huawei Sans" panose="020C0503030203020204" pitchFamily="34" charset="0"/>
              </a:rPr>
              <a:t>How NETCONF flexibly controls devices.</a:t>
            </a:r>
            <a:endParaRPr lang="en-US" altLang="zh-CN" sz="1800" dirty="0">
              <a:latin typeface="Huawei Sans" panose="020C0503030203020204" pitchFamily="34" charset="0"/>
            </a:endParaRPr>
          </a:p>
          <a:p>
            <a:pPr marL="625475" lvl="1" indent="-307975"/>
            <a:r>
              <a:rPr lang="en-US" sz="1800" dirty="0">
                <a:latin typeface="Huawei Sans" panose="020C0503030203020204" pitchFamily="34" charset="0"/>
              </a:rPr>
              <a:t>The advantages of using telemetry to collect device status and performance data.</a:t>
            </a:r>
            <a:endParaRPr lang="en-US" altLang="zh-CN" sz="1800" dirty="0">
              <a:latin typeface="Huawei Sans" panose="020C0503030203020204" pitchFamily="34" charset="0"/>
            </a:endParaRPr>
          </a:p>
          <a:p>
            <a:pPr marL="625475" lvl="1" indent="-307975"/>
            <a:r>
              <a:rPr lang="en-US" sz="1800" dirty="0">
                <a:latin typeface="Huawei Sans" panose="020C0503030203020204" pitchFamily="34" charset="0"/>
              </a:rPr>
              <a:t>Northbound RESTful interfaces of the network management system (NMS) and controller.</a:t>
            </a:r>
            <a:endParaRPr lang="en-US" altLang="zh-CN" sz="1800" dirty="0">
              <a:latin typeface="Huawei Sans" panose="020C0503030203020204" pitchFamily="34" charset="0"/>
            </a:endParaRPr>
          </a:p>
          <a:p>
            <a:pPr marL="625475" lvl="1" indent="-307975"/>
            <a:r>
              <a:rPr lang="en-US" sz="1800" dirty="0">
                <a:latin typeface="Huawei Sans" panose="020C0503030203020204" pitchFamily="34" charset="0"/>
              </a:rPr>
              <a:t>Zero touch provisioning (ZTP).</a:t>
            </a:r>
            <a:endParaRPr lang="en-US" altLang="zh-CN" sz="1800" dirty="0">
              <a:latin typeface="Huawei Sans" panose="020C0503030203020204" pitchFamily="34" charset="0"/>
            </a:endParaRPr>
          </a:p>
          <a:p>
            <a:pPr marL="625475" lvl="1" indent="-307975"/>
            <a:r>
              <a:rPr lang="en-US" sz="1800" dirty="0">
                <a:latin typeface="Huawei Sans" panose="020C0503030203020204" pitchFamily="34" charset="0"/>
              </a:rPr>
              <a:t>How to troubleshoot common network faults.</a:t>
            </a:r>
          </a:p>
        </p:txBody>
      </p:sp>
    </p:spTree>
    <p:extLst>
      <p:ext uri="{BB962C8B-B14F-4D97-AF65-F5344CB8AC3E}">
        <p14:creationId xmlns:p14="http://schemas.microsoft.com/office/powerpoint/2010/main" val="575175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Replacing a Power Module</a:t>
            </a:r>
          </a:p>
        </p:txBody>
      </p:sp>
      <p:sp>
        <p:nvSpPr>
          <p:cNvPr id="3" name="Text Placeholder 2"/>
          <p:cNvSpPr>
            <a:spLocks noGrp="1"/>
          </p:cNvSpPr>
          <p:nvPr>
            <p:ph type="body" sz="quarter" idx="10"/>
          </p:nvPr>
        </p:nvSpPr>
        <p:spPr bwMode="gray">
          <a:xfrm>
            <a:off x="455612" y="1052514"/>
            <a:ext cx="7369542" cy="4875042"/>
          </a:xfrm>
        </p:spPr>
        <p:txBody>
          <a:bodyPr/>
          <a:lstStyle/>
          <a:p>
            <a:pPr algn="l">
              <a:lnSpc>
                <a:spcPct val="100000"/>
              </a:lnSpc>
            </a:pPr>
            <a:r>
              <a:rPr lang="en-US" sz="1600" dirty="0">
                <a:latin typeface="Huawei Sans" panose="020C0503030203020204" pitchFamily="34" charset="0"/>
              </a:rPr>
              <a:t>Check the installation position of the power module to be replaced.</a:t>
            </a:r>
            <a:endParaRPr lang="en-US" altLang="zh-CN" sz="1600" dirty="0">
              <a:latin typeface="Huawei Sans" panose="020C0503030203020204" pitchFamily="34" charset="0"/>
            </a:endParaRPr>
          </a:p>
          <a:p>
            <a:pPr algn="l">
              <a:lnSpc>
                <a:spcPct val="100000"/>
              </a:lnSpc>
            </a:pPr>
            <a:r>
              <a:rPr lang="en-US" sz="1600" dirty="0">
                <a:latin typeface="Huawei Sans" panose="020C0503030203020204" pitchFamily="34" charset="0"/>
              </a:rPr>
              <a:t>Turn the power switch on the power module to the OFF position.</a:t>
            </a:r>
          </a:p>
          <a:p>
            <a:pPr algn="l">
              <a:lnSpc>
                <a:spcPct val="100000"/>
              </a:lnSpc>
            </a:pPr>
            <a:r>
              <a:rPr lang="en-US" sz="1600" dirty="0"/>
              <a:t>Uninstall the power module after removing the power cable from it.</a:t>
            </a:r>
            <a:endParaRPr lang="en-US" sz="1600" dirty="0">
              <a:latin typeface="Huawei Sans" panose="020C0503030203020204" pitchFamily="34" charset="0"/>
            </a:endParaRPr>
          </a:p>
          <a:p>
            <a:pPr marL="666900" lvl="1" indent="-342900">
              <a:lnSpc>
                <a:spcPct val="100000"/>
              </a:lnSpc>
              <a:buSzPct val="100000"/>
              <a:buFont typeface="+mj-lt"/>
              <a:buAutoNum type="alphaLcPeriod"/>
            </a:pPr>
            <a:r>
              <a:rPr lang="en-US" sz="1400" dirty="0">
                <a:latin typeface="Huawei Sans" panose="020C0503030203020204" pitchFamily="34" charset="0"/>
              </a:rPr>
              <a:t>Use a Phillips screwdriver to loosen the captive screws on both sides of the power module.</a:t>
            </a:r>
          </a:p>
          <a:p>
            <a:pPr marL="666900" lvl="1" indent="-342900">
              <a:lnSpc>
                <a:spcPct val="100000"/>
              </a:lnSpc>
              <a:buSzPct val="100000"/>
              <a:buFont typeface="+mj-lt"/>
              <a:buAutoNum type="alphaLcPeriod"/>
            </a:pPr>
            <a:r>
              <a:rPr lang="en-US" sz="1400" dirty="0">
                <a:latin typeface="Huawei Sans" panose="020C0503030203020204" pitchFamily="34" charset="0"/>
              </a:rPr>
              <a:t>Rotate the ejector levers on the power module outward.</a:t>
            </a:r>
          </a:p>
          <a:p>
            <a:pPr marL="666900" lvl="1" indent="-342900">
              <a:lnSpc>
                <a:spcPct val="100000"/>
              </a:lnSpc>
              <a:buSzPct val="100000"/>
              <a:buFont typeface="+mj-lt"/>
              <a:buAutoNum type="alphaLcPeriod"/>
            </a:pPr>
            <a:r>
              <a:rPr lang="en-US" sz="1400" dirty="0">
                <a:latin typeface="Huawei Sans" panose="020C0503030203020204" pitchFamily="34" charset="0"/>
              </a:rPr>
              <a:t>Gently slide the power module out of the slot along the guide rails and place it somewhere safe.</a:t>
            </a:r>
          </a:p>
          <a:p>
            <a:pPr algn="l">
              <a:lnSpc>
                <a:spcPct val="100000"/>
              </a:lnSpc>
            </a:pPr>
            <a:r>
              <a:rPr lang="en-US" sz="1600" dirty="0">
                <a:latin typeface="Huawei Sans" panose="020C0503030203020204" pitchFamily="34" charset="0"/>
              </a:rPr>
              <a:t>Insert the </a:t>
            </a:r>
            <a:r>
              <a:rPr lang="en-US" sz="1600" dirty="0"/>
              <a:t>replacement</a:t>
            </a:r>
            <a:r>
              <a:rPr lang="en-US" sz="1600" dirty="0">
                <a:latin typeface="Huawei Sans" panose="020C0503030203020204" pitchFamily="34" charset="0"/>
              </a:rPr>
              <a:t> power module into the </a:t>
            </a:r>
            <a:r>
              <a:rPr lang="en-US" sz="1600" dirty="0"/>
              <a:t>slot</a:t>
            </a:r>
            <a:r>
              <a:rPr lang="en-US" sz="1600" dirty="0">
                <a:latin typeface="Huawei Sans" panose="020C0503030203020204" pitchFamily="34" charset="0"/>
              </a:rPr>
              <a:t> and connect the power cable to the power module.</a:t>
            </a:r>
            <a:endParaRPr lang="en-US" altLang="zh-CN" sz="1600" dirty="0">
              <a:latin typeface="Huawei Sans" panose="020C0503030203020204" pitchFamily="34" charset="0"/>
            </a:endParaRPr>
          </a:p>
          <a:p>
            <a:pPr algn="l">
              <a:lnSpc>
                <a:spcPct val="100000"/>
              </a:lnSpc>
            </a:pPr>
            <a:r>
              <a:rPr lang="en-US" sz="1600" dirty="0">
                <a:latin typeface="Huawei Sans" panose="020C0503030203020204" pitchFamily="34" charset="0"/>
              </a:rPr>
              <a:t>Turn the power switch on the power module to the ON position.</a:t>
            </a:r>
          </a:p>
          <a:p>
            <a:pPr algn="l">
              <a:lnSpc>
                <a:spcPct val="100000"/>
              </a:lnSpc>
            </a:pPr>
            <a:r>
              <a:rPr lang="en-US" sz="1600" dirty="0">
                <a:latin typeface="Huawei Sans" panose="020C0503030203020204" pitchFamily="34" charset="0"/>
              </a:rPr>
              <a:t>Use either of the following methods to check whether the new power module is working </a:t>
            </a:r>
            <a:r>
              <a:rPr lang="en-US" sz="1600" dirty="0"/>
              <a:t>properly</a:t>
            </a:r>
            <a:r>
              <a:rPr lang="en-US" sz="1600" dirty="0">
                <a:latin typeface="Huawei Sans" panose="020C0503030203020204" pitchFamily="34" charset="0"/>
              </a:rPr>
              <a:t>:</a:t>
            </a:r>
          </a:p>
          <a:p>
            <a:pPr marL="608400" lvl="1" indent="-284400">
              <a:lnSpc>
                <a:spcPct val="100000"/>
              </a:lnSpc>
            </a:pPr>
            <a:r>
              <a:rPr lang="en-US" sz="1400" dirty="0">
                <a:latin typeface="Huawei Sans" panose="020C0503030203020204" pitchFamily="34" charset="0"/>
              </a:rPr>
              <a:t>Check the STATUS indicator on the power module. If the indicator is steady green, the power module is working properly.</a:t>
            </a:r>
          </a:p>
          <a:p>
            <a:pPr marL="608400" lvl="1" indent="-284400">
              <a:lnSpc>
                <a:spcPct val="100000"/>
              </a:lnSpc>
            </a:pPr>
            <a:r>
              <a:rPr lang="en-US" sz="1400" dirty="0">
                <a:latin typeface="Huawei Sans" panose="020C0503030203020204" pitchFamily="34" charset="0"/>
              </a:rPr>
              <a:t>Run the </a:t>
            </a:r>
            <a:r>
              <a:rPr lang="en-US" sz="1400" b="1" dirty="0">
                <a:latin typeface="Huawei Sans" panose="020C0503030203020204" pitchFamily="34" charset="0"/>
              </a:rPr>
              <a:t>display device</a:t>
            </a:r>
            <a:r>
              <a:rPr lang="en-US" sz="1400" dirty="0">
                <a:latin typeface="Huawei Sans" panose="020C0503030203020204" pitchFamily="34" charset="0"/>
              </a:rPr>
              <a:t> command to check the running status of the new power module.</a:t>
            </a:r>
          </a:p>
        </p:txBody>
      </p:sp>
      <p:pic>
        <p:nvPicPr>
          <p:cNvPr id="3074" name="Picture 2" descr="https://support.huawei.com/hedex/pages/EDOC1100028613AZH0627H/05/EDOC1100028613AZH0627H/05/resources/dc/images/fig_dc_ar_install_0073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875274" y="2132856"/>
            <a:ext cx="3589682" cy="182644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7">
            <a:extLst>
              <a:ext uri="{FF2B5EF4-FFF2-40B4-BE49-F238E27FC236}">
                <a16:creationId xmlns:a16="http://schemas.microsoft.com/office/drawing/2014/main" id="{E0B3255A-6C9B-4B32-9873-473CB0AC3A4E}"/>
              </a:ext>
            </a:extLst>
          </p:cNvPr>
          <p:cNvGrpSpPr/>
          <p:nvPr/>
        </p:nvGrpSpPr>
        <p:grpSpPr bwMode="gray">
          <a:xfrm>
            <a:off x="8551259" y="51313"/>
            <a:ext cx="3541424" cy="324000"/>
            <a:chOff x="6174995" y="22596"/>
            <a:chExt cx="3541424" cy="324000"/>
          </a:xfrm>
        </p:grpSpPr>
        <p:sp>
          <p:nvSpPr>
            <p:cNvPr id="12" name="五边形 24">
              <a:extLst>
                <a:ext uri="{FF2B5EF4-FFF2-40B4-BE49-F238E27FC236}">
                  <a16:creationId xmlns:a16="http://schemas.microsoft.com/office/drawing/2014/main" id="{0EA80671-B01D-4652-89C2-818E42FE05C8}"/>
                </a:ext>
              </a:extLst>
            </p:cNvPr>
            <p:cNvSpPr/>
            <p:nvPr/>
          </p:nvSpPr>
          <p:spPr bwMode="gray">
            <a:xfrm>
              <a:off x="6174995" y="22596"/>
              <a:ext cx="1594391"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Hardware Maintenance</a:t>
              </a:r>
            </a:p>
          </p:txBody>
        </p:sp>
        <p:sp>
          <p:nvSpPr>
            <p:cNvPr id="13" name="燕尾形 25">
              <a:extLst>
                <a:ext uri="{FF2B5EF4-FFF2-40B4-BE49-F238E27FC236}">
                  <a16:creationId xmlns:a16="http://schemas.microsoft.com/office/drawing/2014/main" id="{E789DB6F-76FE-416B-A963-24ED513BF1D1}"/>
                </a:ext>
              </a:extLst>
            </p:cNvPr>
            <p:cNvSpPr/>
            <p:nvPr/>
          </p:nvSpPr>
          <p:spPr bwMode="gray">
            <a:xfrm>
              <a:off x="7646967" y="22596"/>
              <a:ext cx="2069452"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2512285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Replacing a Fan Module</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Remove </a:t>
            </a:r>
            <a:r>
              <a:rPr lang="en-US" altLang="zh-CN" sz="1600" dirty="0"/>
              <a:t>a</a:t>
            </a:r>
            <a:r>
              <a:rPr lang="en-US" sz="1600" dirty="0">
                <a:latin typeface="Huawei Sans" panose="020C0503030203020204" pitchFamily="34" charset="0"/>
              </a:rPr>
              <a:t> fan module.</a:t>
            </a:r>
          </a:p>
          <a:p>
            <a:pPr marL="666900" lvl="1" indent="-342900">
              <a:buSzPct val="100000"/>
              <a:buFont typeface="+mj-lt"/>
              <a:buAutoNum type="alphaLcPeriod"/>
            </a:pPr>
            <a:r>
              <a:rPr lang="en-US" sz="1400" dirty="0">
                <a:latin typeface="Huawei Sans" panose="020C0503030203020204" pitchFamily="34" charset="0"/>
              </a:rPr>
              <a:t>Use a Phillips screwdriver to loosen the captive screws on the fan module to be replaced.</a:t>
            </a:r>
          </a:p>
          <a:p>
            <a:pPr marL="666900" lvl="1" indent="-342900">
              <a:buSzPct val="100000"/>
              <a:buFont typeface="+mj-lt"/>
              <a:buAutoNum type="alphaLcPeriod"/>
            </a:pPr>
            <a:r>
              <a:rPr lang="en-US" sz="1400" dirty="0">
                <a:latin typeface="Huawei Sans" panose="020C0503030203020204" pitchFamily="34" charset="0"/>
              </a:rPr>
              <a:t>Grasp the handle of the fan module and pull out part of the fan module. Wait until the fans stop running, and then pull the fan module completely out of the slot.</a:t>
            </a:r>
          </a:p>
          <a:p>
            <a:pPr algn="l"/>
            <a:r>
              <a:rPr lang="en-US" sz="1600" dirty="0">
                <a:latin typeface="Huawei Sans" panose="020C0503030203020204" pitchFamily="34" charset="0"/>
              </a:rPr>
              <a:t>Install a new fan module.</a:t>
            </a:r>
          </a:p>
          <a:p>
            <a:pPr marL="666900" lvl="1" indent="-342900">
              <a:buSzPct val="100000"/>
              <a:buFont typeface="+mj-lt"/>
              <a:buAutoNum type="alphaLcPeriod"/>
            </a:pPr>
            <a:r>
              <a:rPr lang="en-US" sz="1400" dirty="0">
                <a:latin typeface="Huawei Sans" panose="020C0503030203020204" pitchFamily="34" charset="0"/>
              </a:rPr>
              <a:t>Hold the handle of the fan module with one hand and support its bottom with the other hand. Slowly slide the fan module into the slot along the guide rails, until it is completely attached to the chassis backplane.</a:t>
            </a:r>
          </a:p>
          <a:p>
            <a:pPr marL="666900" lvl="1" indent="-342900">
              <a:buSzPct val="100000"/>
              <a:buFont typeface="+mj-lt"/>
              <a:buAutoNum type="alphaLcPeriod"/>
            </a:pPr>
            <a:r>
              <a:rPr lang="en-US" sz="1400" dirty="0">
                <a:latin typeface="Huawei Sans" panose="020C0503030203020204" pitchFamily="34" charset="0"/>
              </a:rPr>
              <a:t>Use the Phillips screwdriver to tighten the captive screws on the fan module.</a:t>
            </a:r>
          </a:p>
          <a:p>
            <a:pPr algn="l"/>
            <a:endParaRPr lang="en-US" altLang="zh-CN" sz="2000" dirty="0">
              <a:latin typeface="Huawei Sans" panose="020C0503030203020204" pitchFamily="34" charset="0"/>
            </a:endParaRPr>
          </a:p>
        </p:txBody>
      </p:sp>
      <p:pic>
        <p:nvPicPr>
          <p:cNvPr id="4098" name="Picture 2" descr="https://support.huawei.com/hedex/pages/EDOC1100028613AZH0627H/05/EDOC1100028613AZH0627H/05/resources/dc/images/fig_dc_ar_install_0074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955540" y="4473116"/>
            <a:ext cx="3611724" cy="121202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support.huawei.com/hedex/pages/EDOC1100028613AZH0627H/05/EDOC1100028613AZH0627H/05/resources/dc/images/fig_dc_ar_install_0074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212124" y="4473117"/>
            <a:ext cx="3611724" cy="1212029"/>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bwMode="gray">
          <a:xfrm>
            <a:off x="6023992" y="4712298"/>
            <a:ext cx="460107" cy="733663"/>
          </a:xfrm>
          <a:prstGeom prst="rightArrow">
            <a:avLst/>
          </a:prstGeom>
          <a:solidFill>
            <a:srgbClr val="BEE9EE"/>
          </a:solidFill>
          <a:ln>
            <a:solidFill>
              <a:srgbClr val="56C4D2"/>
            </a:solidFill>
          </a:ln>
        </p:spPr>
        <p:txBody>
          <a:bodyPr wrap="square" rtlCol="0" anchor="ctr">
            <a:sp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3" name="Group 7">
            <a:extLst>
              <a:ext uri="{FF2B5EF4-FFF2-40B4-BE49-F238E27FC236}">
                <a16:creationId xmlns:a16="http://schemas.microsoft.com/office/drawing/2014/main" id="{E0B3255A-6C9B-4B32-9873-473CB0AC3A4E}"/>
              </a:ext>
            </a:extLst>
          </p:cNvPr>
          <p:cNvGrpSpPr/>
          <p:nvPr/>
        </p:nvGrpSpPr>
        <p:grpSpPr bwMode="gray">
          <a:xfrm>
            <a:off x="8551259" y="51313"/>
            <a:ext cx="3541424" cy="324000"/>
            <a:chOff x="6174995" y="22596"/>
            <a:chExt cx="3541424" cy="324000"/>
          </a:xfrm>
        </p:grpSpPr>
        <p:sp>
          <p:nvSpPr>
            <p:cNvPr id="14" name="五边形 24">
              <a:extLst>
                <a:ext uri="{FF2B5EF4-FFF2-40B4-BE49-F238E27FC236}">
                  <a16:creationId xmlns:a16="http://schemas.microsoft.com/office/drawing/2014/main" id="{0EA80671-B01D-4652-89C2-818E42FE05C8}"/>
                </a:ext>
              </a:extLst>
            </p:cNvPr>
            <p:cNvSpPr/>
            <p:nvPr/>
          </p:nvSpPr>
          <p:spPr bwMode="gray">
            <a:xfrm>
              <a:off x="6174995" y="22596"/>
              <a:ext cx="1594391"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Hardware Maintenance</a:t>
              </a:r>
            </a:p>
          </p:txBody>
        </p:sp>
        <p:sp>
          <p:nvSpPr>
            <p:cNvPr id="15" name="燕尾形 25">
              <a:extLst>
                <a:ext uri="{FF2B5EF4-FFF2-40B4-BE49-F238E27FC236}">
                  <a16:creationId xmlns:a16="http://schemas.microsoft.com/office/drawing/2014/main" id="{E789DB6F-76FE-416B-A963-24ED513BF1D1}"/>
                </a:ext>
              </a:extLst>
            </p:cNvPr>
            <p:cNvSpPr/>
            <p:nvPr/>
          </p:nvSpPr>
          <p:spPr bwMode="gray">
            <a:xfrm>
              <a:off x="7646967" y="22596"/>
              <a:ext cx="2069452"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1952415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Replacing an Optical Module</a:t>
            </a:r>
          </a:p>
        </p:txBody>
      </p:sp>
      <p:sp>
        <p:nvSpPr>
          <p:cNvPr id="3" name="Text Placeholder 2"/>
          <p:cNvSpPr>
            <a:spLocks noGrp="1"/>
          </p:cNvSpPr>
          <p:nvPr>
            <p:ph type="body" sz="quarter" idx="10"/>
          </p:nvPr>
        </p:nvSpPr>
        <p:spPr bwMode="gray">
          <a:xfrm>
            <a:off x="455611" y="1052514"/>
            <a:ext cx="11256963" cy="3501198"/>
          </a:xfrm>
        </p:spPr>
        <p:txBody>
          <a:bodyPr/>
          <a:lstStyle/>
          <a:p>
            <a:pPr algn="l"/>
            <a:r>
              <a:rPr lang="en-US" sz="1600" dirty="0">
                <a:latin typeface="Huawei Sans" panose="020C0503030203020204" pitchFamily="34" charset="0"/>
              </a:rPr>
              <a:t>Mark the positions of the </a:t>
            </a:r>
            <a:r>
              <a:rPr lang="en-US" sz="1600" dirty="0" err="1">
                <a:latin typeface="Huawei Sans" panose="020C0503030203020204" pitchFamily="34" charset="0"/>
              </a:rPr>
              <a:t>Tx</a:t>
            </a:r>
            <a:r>
              <a:rPr lang="en-US" sz="1600" dirty="0">
                <a:latin typeface="Huawei Sans" panose="020C0503030203020204" pitchFamily="34" charset="0"/>
              </a:rPr>
              <a:t> and Rx optical fibers on the bores of the optical module to be replaced, and then remove the optical fibers.</a:t>
            </a:r>
          </a:p>
          <a:p>
            <a:pPr algn="l"/>
            <a:r>
              <a:rPr lang="en-US" sz="1600" dirty="0">
                <a:latin typeface="Huawei Sans" panose="020C0503030203020204" pitchFamily="34" charset="0"/>
              </a:rPr>
              <a:t>Cover the removed optical fibers with dust caps.</a:t>
            </a:r>
          </a:p>
          <a:p>
            <a:pPr algn="l"/>
            <a:r>
              <a:rPr lang="en-US" sz="1600" dirty="0">
                <a:latin typeface="Huawei Sans" panose="020C0503030203020204" pitchFamily="34" charset="0"/>
              </a:rPr>
              <a:t>Remove the optical module.</a:t>
            </a:r>
            <a:endParaRPr lang="en-US" altLang="zh-CN" sz="1600" dirty="0">
              <a:latin typeface="Huawei Sans" panose="020C0503030203020204" pitchFamily="34" charset="0"/>
            </a:endParaRPr>
          </a:p>
          <a:p>
            <a:pPr algn="l"/>
            <a:r>
              <a:rPr lang="en-US" sz="1600" dirty="0">
                <a:latin typeface="Huawei Sans" panose="020C0503030203020204" pitchFamily="34" charset="0"/>
              </a:rPr>
              <a:t>Securely insert the </a:t>
            </a:r>
            <a:r>
              <a:rPr lang="en-US" sz="1600" dirty="0"/>
              <a:t>replacement</a:t>
            </a:r>
            <a:r>
              <a:rPr lang="en-US" sz="1600" dirty="0">
                <a:latin typeface="Huawei Sans" panose="020C0503030203020204" pitchFamily="34" charset="0"/>
              </a:rPr>
              <a:t> optical module into the optical port.</a:t>
            </a:r>
          </a:p>
          <a:p>
            <a:pPr algn="l"/>
            <a:r>
              <a:rPr lang="en-US" sz="1600" dirty="0">
                <a:latin typeface="Huawei Sans" panose="020C0503030203020204" pitchFamily="34" charset="0"/>
              </a:rPr>
              <a:t>Connect the </a:t>
            </a:r>
            <a:r>
              <a:rPr lang="en-US" sz="1600" dirty="0" err="1">
                <a:latin typeface="Huawei Sans" panose="020C0503030203020204" pitchFamily="34" charset="0"/>
              </a:rPr>
              <a:t>Tx</a:t>
            </a:r>
            <a:r>
              <a:rPr lang="en-US" sz="1600" dirty="0">
                <a:latin typeface="Huawei Sans" panose="020C0503030203020204" pitchFamily="34" charset="0"/>
              </a:rPr>
              <a:t> and Rx optical fibers to the optical module based on the marks.</a:t>
            </a:r>
          </a:p>
          <a:p>
            <a:pPr algn="l"/>
            <a:r>
              <a:rPr lang="en-US" sz="1600" dirty="0">
                <a:latin typeface="Huawei Sans" panose="020C0503030203020204" pitchFamily="34" charset="0"/>
              </a:rPr>
              <a:t>Check the LINK indicator on the optical </a:t>
            </a:r>
            <a:r>
              <a:rPr lang="en-US" sz="1600" dirty="0"/>
              <a:t>port</a:t>
            </a:r>
            <a:r>
              <a:rPr lang="en-US" sz="1600" dirty="0">
                <a:latin typeface="Huawei Sans" panose="020C0503030203020204" pitchFamily="34" charset="0"/>
              </a:rPr>
              <a:t>. If the indicator turns green, the new optical module works </a:t>
            </a:r>
            <a:r>
              <a:rPr lang="en-US" sz="1600" dirty="0"/>
              <a:t>properly</a:t>
            </a:r>
            <a:r>
              <a:rPr lang="en-US" sz="1600" dirty="0">
                <a:latin typeface="Huawei Sans" panose="020C0503030203020204" pitchFamily="34" charset="0"/>
              </a:rPr>
              <a:t>.</a:t>
            </a:r>
            <a:endParaRPr lang="en-US" altLang="zh-CN" sz="2000" dirty="0">
              <a:latin typeface="Huawei Sans" panose="020C0503030203020204" pitchFamily="34" charset="0"/>
            </a:endParaRPr>
          </a:p>
          <a:p>
            <a:pPr algn="l"/>
            <a:endParaRPr lang="en-US" altLang="zh-CN" sz="2000" dirty="0">
              <a:latin typeface="Huawei Sans" panose="020C0503030203020204" pitchFamily="34" charset="0"/>
            </a:endParaRPr>
          </a:p>
        </p:txBody>
      </p:sp>
      <p:pic>
        <p:nvPicPr>
          <p:cNvPr id="5122" name="Picture 2" descr="https://support.huawei.com/hedex/pages/EDOC1100028613AZH0627H/05/EDOC1100028613AZH0627H/05/resources/dc/images/fig_dc_ar_install_0075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918466" y="4148663"/>
            <a:ext cx="2971800" cy="204787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support.huawei.com/hedex/pages/EDOC1100028613AZH0627H/05/EDOC1100028613AZH0627H/05/resources/dc/images/fig_dc_ar_install_0075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6986918" y="4146573"/>
            <a:ext cx="2971800" cy="2047876"/>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bwMode="gray">
          <a:xfrm>
            <a:off x="6264919" y="4803679"/>
            <a:ext cx="460107" cy="733663"/>
          </a:xfrm>
          <a:prstGeom prst="rightArrow">
            <a:avLst/>
          </a:prstGeom>
          <a:solidFill>
            <a:srgbClr val="BEE9EE"/>
          </a:solidFill>
          <a:ln>
            <a:solidFill>
              <a:srgbClr val="56C4D2"/>
            </a:solidFill>
          </a:ln>
        </p:spPr>
        <p:txBody>
          <a:bodyPr wrap="square" rtlCol="0" anchor="ctr">
            <a:sp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grpSp>
        <p:nvGrpSpPr>
          <p:cNvPr id="13" name="Group 7">
            <a:extLst>
              <a:ext uri="{FF2B5EF4-FFF2-40B4-BE49-F238E27FC236}">
                <a16:creationId xmlns:a16="http://schemas.microsoft.com/office/drawing/2014/main" id="{E0B3255A-6C9B-4B32-9873-473CB0AC3A4E}"/>
              </a:ext>
            </a:extLst>
          </p:cNvPr>
          <p:cNvGrpSpPr/>
          <p:nvPr/>
        </p:nvGrpSpPr>
        <p:grpSpPr bwMode="gray">
          <a:xfrm>
            <a:off x="8551259" y="51313"/>
            <a:ext cx="3541424" cy="324000"/>
            <a:chOff x="6174995" y="22596"/>
            <a:chExt cx="3541424" cy="324000"/>
          </a:xfrm>
        </p:grpSpPr>
        <p:sp>
          <p:nvSpPr>
            <p:cNvPr id="14" name="五边形 24">
              <a:extLst>
                <a:ext uri="{FF2B5EF4-FFF2-40B4-BE49-F238E27FC236}">
                  <a16:creationId xmlns:a16="http://schemas.microsoft.com/office/drawing/2014/main" id="{0EA80671-B01D-4652-89C2-818E42FE05C8}"/>
                </a:ext>
              </a:extLst>
            </p:cNvPr>
            <p:cNvSpPr/>
            <p:nvPr/>
          </p:nvSpPr>
          <p:spPr bwMode="gray">
            <a:xfrm>
              <a:off x="6174995" y="22596"/>
              <a:ext cx="1594391" cy="324000"/>
            </a:xfrm>
            <a:prstGeom prst="homePlate">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solidFill>
                    <a:schemeClr val="bg1"/>
                  </a:solidFill>
                  <a:latin typeface="Huawei Sans" panose="020C0503030203020204" pitchFamily="34" charset="0"/>
                </a:rPr>
                <a:t>Hardware Maintenance</a:t>
              </a:r>
            </a:p>
          </p:txBody>
        </p:sp>
        <p:sp>
          <p:nvSpPr>
            <p:cNvPr id="15" name="燕尾形 25">
              <a:extLst>
                <a:ext uri="{FF2B5EF4-FFF2-40B4-BE49-F238E27FC236}">
                  <a16:creationId xmlns:a16="http://schemas.microsoft.com/office/drawing/2014/main" id="{E789DB6F-76FE-416B-A963-24ED513BF1D1}"/>
                </a:ext>
              </a:extLst>
            </p:cNvPr>
            <p:cNvSpPr/>
            <p:nvPr/>
          </p:nvSpPr>
          <p:spPr bwMode="gray">
            <a:xfrm>
              <a:off x="7646967" y="22596"/>
              <a:ext cx="2069452" cy="324000"/>
            </a:xfrm>
            <a:prstGeom prst="chevron">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00" b="1" dirty="0">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26127569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C54CD-9A61-4FB4-B9F6-24A11C12F6C8}"/>
              </a:ext>
            </a:extLst>
          </p:cNvPr>
          <p:cNvSpPr>
            <a:spLocks noGrp="1"/>
          </p:cNvSpPr>
          <p:nvPr>
            <p:ph type="title"/>
          </p:nvPr>
        </p:nvSpPr>
        <p:spPr bwMode="gray"/>
        <p:txBody>
          <a:bodyPr/>
          <a:lstStyle/>
          <a:p>
            <a:pPr fontAlgn="ctr"/>
            <a:r>
              <a:rPr lang="en-US" dirty="0">
                <a:latin typeface="Huawei Sans" panose="020C0503030203020204" pitchFamily="34" charset="0"/>
              </a:rPr>
              <a:t>Device Alarms and Logs</a:t>
            </a:r>
          </a:p>
        </p:txBody>
      </p:sp>
      <p:sp>
        <p:nvSpPr>
          <p:cNvPr id="3" name="Text Placeholder 2">
            <a:extLst>
              <a:ext uri="{FF2B5EF4-FFF2-40B4-BE49-F238E27FC236}">
                <a16:creationId xmlns:a16="http://schemas.microsoft.com/office/drawing/2014/main" id="{BF16A336-46BB-432B-A529-0BAB01FB4542}"/>
              </a:ext>
            </a:extLst>
          </p:cNvPr>
          <p:cNvSpPr>
            <a:spLocks noGrp="1"/>
          </p:cNvSpPr>
          <p:nvPr>
            <p:ph type="body" sz="quarter" idx="10"/>
          </p:nvPr>
        </p:nvSpPr>
        <p:spPr bwMode="gray"/>
        <p:txBody>
          <a:bodyPr/>
          <a:lstStyle/>
          <a:p>
            <a:pPr algn="l"/>
            <a:r>
              <a:rPr lang="en-US" sz="1600" dirty="0">
                <a:latin typeface="Huawei Sans" panose="020C0503030203020204" pitchFamily="34" charset="0"/>
              </a:rPr>
              <a:t>During the operating of a device, its running status and configuration change. The device generates different types of information based on these changes.</a:t>
            </a:r>
            <a:endParaRPr lang="en-US" altLang="zh-CN" sz="1600" dirty="0">
              <a:latin typeface="Huawei Sans" panose="020C0503030203020204" pitchFamily="34" charset="0"/>
            </a:endParaRPr>
          </a:p>
          <a:p>
            <a:pPr algn="l"/>
            <a:r>
              <a:rPr lang="en-US" sz="1600" dirty="0">
                <a:latin typeface="Huawei Sans" panose="020C0503030203020204" pitchFamily="34" charset="0"/>
              </a:rPr>
              <a:t>A device generates three types of information: logs, traps, and debugging messages.</a:t>
            </a:r>
            <a:endParaRPr lang="en-US" altLang="zh-CN" sz="1600" dirty="0">
              <a:latin typeface="Huawei Sans" panose="020C0503030203020204" pitchFamily="34" charset="0"/>
            </a:endParaRPr>
          </a:p>
          <a:p>
            <a:pPr algn="l"/>
            <a:r>
              <a:rPr lang="en-US" sz="1600" dirty="0">
                <a:latin typeface="Huawei Sans" panose="020C0503030203020204" pitchFamily="34" charset="0"/>
              </a:rPr>
              <a:t>Different types of information carry different contents:</a:t>
            </a:r>
          </a:p>
        </p:txBody>
      </p:sp>
      <p:graphicFrame>
        <p:nvGraphicFramePr>
          <p:cNvPr id="7" name="Table 7">
            <a:extLst>
              <a:ext uri="{FF2B5EF4-FFF2-40B4-BE49-F238E27FC236}">
                <a16:creationId xmlns:a16="http://schemas.microsoft.com/office/drawing/2014/main" id="{382BFC83-E63B-40C5-8314-072067ECEEE6}"/>
              </a:ext>
            </a:extLst>
          </p:cNvPr>
          <p:cNvGraphicFramePr>
            <a:graphicFrameLocks noGrp="1"/>
          </p:cNvGraphicFramePr>
          <p:nvPr>
            <p:extLst>
              <p:ext uri="{D42A27DB-BD31-4B8C-83A1-F6EECF244321}">
                <p14:modId xmlns:p14="http://schemas.microsoft.com/office/powerpoint/2010/main" val="3104330329"/>
              </p:ext>
            </p:extLst>
          </p:nvPr>
        </p:nvGraphicFramePr>
        <p:xfrm>
          <a:off x="857249" y="2852936"/>
          <a:ext cx="10855325" cy="2941320"/>
        </p:xfrm>
        <a:graphic>
          <a:graphicData uri="http://schemas.openxmlformats.org/drawingml/2006/table">
            <a:tbl>
              <a:tblPr firstRow="1" bandRow="1">
                <a:tableStyleId>{5C22544A-7EE6-4342-B048-85BDC9FD1C3A}</a:tableStyleId>
              </a:tblPr>
              <a:tblGrid>
                <a:gridCol w="1818574">
                  <a:extLst>
                    <a:ext uri="{9D8B030D-6E8A-4147-A177-3AD203B41FA5}">
                      <a16:colId xmlns:a16="http://schemas.microsoft.com/office/drawing/2014/main" val="2917199228"/>
                    </a:ext>
                  </a:extLst>
                </a:gridCol>
                <a:gridCol w="9036751">
                  <a:extLst>
                    <a:ext uri="{9D8B030D-6E8A-4147-A177-3AD203B41FA5}">
                      <a16:colId xmlns:a16="http://schemas.microsoft.com/office/drawing/2014/main" val="26852277"/>
                    </a:ext>
                  </a:extLst>
                </a:gridCol>
              </a:tblGrid>
              <a:tr h="134647">
                <a:tc>
                  <a:txBody>
                    <a:bodyPr/>
                    <a:lstStyle/>
                    <a:p>
                      <a:pPr algn="ctr" fontAlgn="ctr"/>
                      <a:r>
                        <a:rPr lang="en-US" sz="1400" b="1" dirty="0">
                          <a:solidFill>
                            <a:schemeClr val="tx1"/>
                          </a:solidFill>
                          <a:latin typeface="Huawei Sans" panose="020C0503030203020204" pitchFamily="34" charset="0"/>
                        </a:rPr>
                        <a:t>Information Type</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400" b="1" dirty="0">
                          <a:solidFill>
                            <a:schemeClr val="tx1"/>
                          </a:solidFill>
                          <a:latin typeface="Huawei Sans" panose="020C0503030203020204" pitchFamily="34" charset="0"/>
                        </a:rPr>
                        <a:t>Content</a:t>
                      </a:r>
                      <a:r>
                        <a:rPr lang="en-US" sz="1400" b="1" baseline="0" dirty="0">
                          <a:solidFill>
                            <a:schemeClr val="tx1"/>
                          </a:solidFill>
                          <a:latin typeface="Huawei Sans" panose="020C0503030203020204" pitchFamily="34" charset="0"/>
                        </a:rPr>
                        <a:t> </a:t>
                      </a:r>
                      <a:r>
                        <a:rPr lang="en-US" sz="1400" b="1" dirty="0">
                          <a:solidFill>
                            <a:schemeClr val="tx1"/>
                          </a:solidFill>
                          <a:latin typeface="Huawei Sans" panose="020C0503030203020204" pitchFamily="34" charset="0"/>
                        </a:rPr>
                        <a:t>Description</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28981914"/>
                  </a:ext>
                </a:extLst>
              </a:tr>
              <a:tr h="370840">
                <a:tc>
                  <a:txBody>
                    <a:bodyPr/>
                    <a:lstStyle/>
                    <a:p>
                      <a:pPr fontAlgn="ctr"/>
                      <a:r>
                        <a:rPr lang="en-US" sz="1400" dirty="0">
                          <a:latin typeface="Huawei Sans" panose="020C0503030203020204" pitchFamily="34" charset="0"/>
                        </a:rPr>
                        <a:t>Logs</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034" rtl="0" eaLnBrk="1" fontAlgn="ctr" latinLnBrk="0" hangingPunct="1">
                        <a:lnSpc>
                          <a:spcPct val="100000"/>
                        </a:lnSpc>
                        <a:spcBef>
                          <a:spcPts val="0"/>
                        </a:spcBef>
                        <a:spcAft>
                          <a:spcPts val="0"/>
                        </a:spcAft>
                        <a:buClrTx/>
                        <a:buSzTx/>
                        <a:buFont typeface="Arial" panose="020B0604020202020204" pitchFamily="34" charset="0"/>
                        <a:buNone/>
                        <a:tabLst/>
                        <a:defRPr/>
                      </a:pPr>
                      <a:r>
                        <a:rPr lang="en-US" sz="1400" dirty="0">
                          <a:latin typeface="Huawei Sans" panose="020C0503030203020204" pitchFamily="34" charset="0"/>
                        </a:rPr>
                        <a:t>Logs record user operations, system faults, and system security. </a:t>
                      </a:r>
                      <a:r>
                        <a:rPr lang="en-US" altLang="zh-CN" sz="1400" dirty="0"/>
                        <a:t>There are three types of logs:</a:t>
                      </a:r>
                      <a:r>
                        <a:rPr lang="en-US" altLang="zh-CN" sz="1400" baseline="0" dirty="0"/>
                        <a:t> </a:t>
                      </a:r>
                      <a:r>
                        <a:rPr lang="en-US" sz="1400" dirty="0">
                          <a:latin typeface="Huawei Sans" panose="020C0503030203020204" pitchFamily="34" charset="0"/>
                        </a:rPr>
                        <a:t>user logs, security logs, and diagnostic logs.</a:t>
                      </a:r>
                      <a:endParaRPr lang="en-US" altLang="zh-CN" sz="1400" baseline="0" dirty="0">
                        <a:effectLst/>
                        <a:latin typeface="Huawei Sans" panose="020C0503030203020204" pitchFamily="34" charset="0"/>
                        <a:ea typeface="方正兰亭黑简体" panose="02000000000000000000" pitchFamily="2" charset="-122"/>
                      </a:endParaRPr>
                    </a:p>
                    <a:p>
                      <a:pPr marL="285750" indent="-285750" fontAlgn="ctr">
                        <a:buFont typeface="Arial" panose="020B0604020202020204" pitchFamily="34" charset="0"/>
                        <a:buChar char="•"/>
                      </a:pPr>
                      <a:r>
                        <a:rPr lang="en-US" sz="1400" dirty="0">
                          <a:latin typeface="Huawei Sans" panose="020C0503030203020204" pitchFamily="34" charset="0"/>
                        </a:rPr>
                        <a:t>User logs record user operations and system operating information.</a:t>
                      </a:r>
                    </a:p>
                    <a:p>
                      <a:pPr marL="285750" indent="-285750" fontAlgn="ctr">
                        <a:buFont typeface="Arial" panose="020B0604020202020204" pitchFamily="34" charset="0"/>
                        <a:buChar char="•"/>
                      </a:pPr>
                      <a:r>
                        <a:rPr lang="en-US" sz="1400" dirty="0">
                          <a:latin typeface="Huawei Sans" panose="020C0503030203020204" pitchFamily="34" charset="0"/>
                        </a:rPr>
                        <a:t>Security logs record security information, including information about user account management, protocols, attack defense, and status.</a:t>
                      </a:r>
                    </a:p>
                    <a:p>
                      <a:pPr marL="285750" indent="-285750" fontAlgn="ctr">
                        <a:buFont typeface="Arial" panose="020B0604020202020204" pitchFamily="34" charset="0"/>
                        <a:buChar char="•"/>
                      </a:pPr>
                      <a:r>
                        <a:rPr lang="en-US" sz="1400" dirty="0">
                          <a:latin typeface="Huawei Sans" panose="020C0503030203020204" pitchFamily="34" charset="0"/>
                        </a:rPr>
                        <a:t>Diagnostic logs record information used for locating faults.</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603248"/>
                  </a:ext>
                </a:extLst>
              </a:tr>
              <a:tr h="370840">
                <a:tc>
                  <a:txBody>
                    <a:bodyPr/>
                    <a:lstStyle/>
                    <a:p>
                      <a:pPr fontAlgn="ctr"/>
                      <a:r>
                        <a:rPr lang="en-US" sz="1400" dirty="0">
                          <a:latin typeface="Huawei Sans" panose="020C0503030203020204" pitchFamily="34" charset="0"/>
                        </a:rPr>
                        <a:t>Traps</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400" dirty="0">
                          <a:latin typeface="Huawei Sans" panose="020C0503030203020204" pitchFamily="34" charset="0"/>
                        </a:rPr>
                        <a:t>Traps are notifications generated when the</a:t>
                      </a:r>
                      <a:r>
                        <a:rPr lang="en-US" sz="1400" baseline="0" dirty="0">
                          <a:latin typeface="Huawei Sans" panose="020C0503030203020204" pitchFamily="34" charset="0"/>
                        </a:rPr>
                        <a:t> system </a:t>
                      </a:r>
                      <a:r>
                        <a:rPr lang="en-US" sz="1400" dirty="0">
                          <a:latin typeface="Huawei Sans" panose="020C0503030203020204" pitchFamily="34" charset="0"/>
                        </a:rPr>
                        <a:t>detects faults. They record system status information.</a:t>
                      </a:r>
                    </a:p>
                    <a:p>
                      <a:pPr fontAlgn="ctr"/>
                      <a:r>
                        <a:rPr lang="en-US" sz="1400" dirty="0">
                          <a:latin typeface="Huawei Sans" panose="020C0503030203020204" pitchFamily="34" charset="0"/>
                        </a:rPr>
                        <a:t>Unlike logs, traps are time-sensitive because they need to be sent to administrators in a timely manner.</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40687819"/>
                  </a:ext>
                </a:extLst>
              </a:tr>
              <a:tr h="370840">
                <a:tc>
                  <a:txBody>
                    <a:bodyPr/>
                    <a:lstStyle/>
                    <a:p>
                      <a:pPr fontAlgn="ctr"/>
                      <a:r>
                        <a:rPr lang="en-US" sz="1400" dirty="0">
                          <a:latin typeface="Huawei Sans" panose="020C0503030203020204" pitchFamily="34" charset="0"/>
                        </a:rPr>
                        <a:t>Debugging message</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fontAlgn="ctr"/>
                      <a:r>
                        <a:rPr lang="en-US" sz="1400" dirty="0">
                          <a:latin typeface="Huawei Sans" panose="020C0503030203020204" pitchFamily="34" charset="0"/>
                        </a:rPr>
                        <a:t>Debugging messages show internal operating information of the system. They are mainly used to trace the device running status.</a:t>
                      </a:r>
                    </a:p>
                    <a:p>
                      <a:pPr fontAlgn="ctr"/>
                      <a:r>
                        <a:rPr lang="en-US" sz="1400" dirty="0">
                          <a:latin typeface="Huawei Sans" panose="020C0503030203020204" pitchFamily="34" charset="0"/>
                        </a:rPr>
                        <a:t>Debugging messages are generated only after the debugging function of a module is enabled.</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5590570"/>
                  </a:ext>
                </a:extLst>
              </a:tr>
            </a:tbl>
          </a:graphicData>
        </a:graphic>
      </p:graphicFrame>
      <p:grpSp>
        <p:nvGrpSpPr>
          <p:cNvPr id="14" name="Group 13">
            <a:extLst>
              <a:ext uri="{FF2B5EF4-FFF2-40B4-BE49-F238E27FC236}">
                <a16:creationId xmlns:a16="http://schemas.microsoft.com/office/drawing/2014/main" id="{F5079A12-C3A3-4909-B218-2E3F0B0A1767}"/>
              </a:ext>
            </a:extLst>
          </p:cNvPr>
          <p:cNvGrpSpPr/>
          <p:nvPr/>
        </p:nvGrpSpPr>
        <p:grpSpPr bwMode="gray">
          <a:xfrm>
            <a:off x="7940842" y="34718"/>
            <a:ext cx="3915798" cy="360000"/>
            <a:chOff x="5564578" y="115919"/>
            <a:chExt cx="3915798" cy="360000"/>
          </a:xfrm>
        </p:grpSpPr>
        <p:sp>
          <p:nvSpPr>
            <p:cNvPr id="15" name="五边形 24">
              <a:extLst>
                <a:ext uri="{FF2B5EF4-FFF2-40B4-BE49-F238E27FC236}">
                  <a16:creationId xmlns:a16="http://schemas.microsoft.com/office/drawing/2014/main" id="{930C9218-9082-4643-8E1B-401618EB8EC3}"/>
                </a:ext>
              </a:extLst>
            </p:cNvPr>
            <p:cNvSpPr/>
            <p:nvPr/>
          </p:nvSpPr>
          <p:spPr bwMode="gray">
            <a:xfrm>
              <a:off x="5564578" y="115919"/>
              <a:ext cx="1864223" cy="360000"/>
            </a:xfrm>
            <a:prstGeom prst="homePlat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Hardware Maintenance</a:t>
              </a:r>
            </a:p>
          </p:txBody>
        </p:sp>
        <p:sp>
          <p:nvSpPr>
            <p:cNvPr id="16" name="燕尾形 25">
              <a:extLst>
                <a:ext uri="{FF2B5EF4-FFF2-40B4-BE49-F238E27FC236}">
                  <a16:creationId xmlns:a16="http://schemas.microsoft.com/office/drawing/2014/main" id="{C7524464-6A94-4E5F-844F-BEA57606358D}"/>
                </a:ext>
              </a:extLst>
            </p:cNvPr>
            <p:cNvSpPr/>
            <p:nvPr/>
          </p:nvSpPr>
          <p:spPr bwMode="gray">
            <a:xfrm>
              <a:off x="7325841" y="115919"/>
              <a:ext cx="2154535"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8031969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4550D-36AC-4027-9155-5C2E4D2A7235}"/>
              </a:ext>
            </a:extLst>
          </p:cNvPr>
          <p:cNvSpPr>
            <a:spLocks noGrp="1"/>
          </p:cNvSpPr>
          <p:nvPr>
            <p:ph type="title"/>
          </p:nvPr>
        </p:nvSpPr>
        <p:spPr bwMode="gray"/>
        <p:txBody>
          <a:bodyPr/>
          <a:lstStyle/>
          <a:p>
            <a:pPr fontAlgn="ctr"/>
            <a:r>
              <a:rPr lang="en-US" dirty="0">
                <a:latin typeface="Huawei Sans" panose="020C0503030203020204" pitchFamily="34" charset="0"/>
              </a:rPr>
              <a:t>Severity Levels of Device Information</a:t>
            </a:r>
          </a:p>
        </p:txBody>
      </p:sp>
      <p:sp>
        <p:nvSpPr>
          <p:cNvPr id="3" name="Text Placeholder 2">
            <a:extLst>
              <a:ext uri="{FF2B5EF4-FFF2-40B4-BE49-F238E27FC236}">
                <a16:creationId xmlns:a16="http://schemas.microsoft.com/office/drawing/2014/main" id="{1E071D54-4F68-4B8C-8B9A-21BF0E7D74BA}"/>
              </a:ext>
            </a:extLst>
          </p:cNvPr>
          <p:cNvSpPr>
            <a:spLocks noGrp="1"/>
          </p:cNvSpPr>
          <p:nvPr>
            <p:ph type="body" sz="quarter" idx="10"/>
          </p:nvPr>
        </p:nvSpPr>
        <p:spPr bwMode="gray"/>
        <p:txBody>
          <a:bodyPr/>
          <a:lstStyle/>
          <a:p>
            <a:pPr algn="l"/>
            <a:r>
              <a:rPr lang="en-US" sz="1600" dirty="0">
                <a:latin typeface="Huawei Sans" panose="020C0503030203020204" pitchFamily="34" charset="0"/>
              </a:rPr>
              <a:t>When a large amount of information is generated, it is difficult to differentiate between information about normal operations and information about faults. By assigning severity levels to information, users can perform a rough analysis of information based on the severity levels and screen out unwanted information.</a:t>
            </a:r>
            <a:endParaRPr lang="en-US" altLang="zh-CN" sz="1600" dirty="0">
              <a:latin typeface="Huawei Sans" panose="020C0503030203020204" pitchFamily="34" charset="0"/>
            </a:endParaRPr>
          </a:p>
          <a:p>
            <a:pPr algn="l"/>
            <a:r>
              <a:rPr lang="en-US" sz="1600" dirty="0">
                <a:latin typeface="Huawei Sans" panose="020C0503030203020204" pitchFamily="34" charset="0"/>
              </a:rPr>
              <a:t>There are eight severity levels, each identified by a number. A smaller number indicates a higher severity level.</a:t>
            </a:r>
          </a:p>
        </p:txBody>
      </p:sp>
      <p:graphicFrame>
        <p:nvGraphicFramePr>
          <p:cNvPr id="4" name="Table 4">
            <a:extLst>
              <a:ext uri="{FF2B5EF4-FFF2-40B4-BE49-F238E27FC236}">
                <a16:creationId xmlns:a16="http://schemas.microsoft.com/office/drawing/2014/main" id="{D52AF443-C9C8-4197-91F8-DBA56615A03A}"/>
              </a:ext>
            </a:extLst>
          </p:cNvPr>
          <p:cNvGraphicFramePr>
            <a:graphicFrameLocks noGrp="1"/>
          </p:cNvGraphicFramePr>
          <p:nvPr>
            <p:extLst>
              <p:ext uri="{D42A27DB-BD31-4B8C-83A1-F6EECF244321}">
                <p14:modId xmlns:p14="http://schemas.microsoft.com/office/powerpoint/2010/main" val="3991596322"/>
              </p:ext>
            </p:extLst>
          </p:nvPr>
        </p:nvGraphicFramePr>
        <p:xfrm>
          <a:off x="857250" y="2601558"/>
          <a:ext cx="10855325" cy="3600450"/>
        </p:xfrm>
        <a:graphic>
          <a:graphicData uri="http://schemas.openxmlformats.org/drawingml/2006/table">
            <a:tbl>
              <a:tblPr firstRow="1" bandRow="1">
                <a:tableStyleId>{5C22544A-7EE6-4342-B048-85BDC9FD1C3A}</a:tableStyleId>
              </a:tblPr>
              <a:tblGrid>
                <a:gridCol w="894548">
                  <a:extLst>
                    <a:ext uri="{9D8B030D-6E8A-4147-A177-3AD203B41FA5}">
                      <a16:colId xmlns:a16="http://schemas.microsoft.com/office/drawing/2014/main" val="3786103043"/>
                    </a:ext>
                  </a:extLst>
                </a:gridCol>
                <a:gridCol w="1106905">
                  <a:extLst>
                    <a:ext uri="{9D8B030D-6E8A-4147-A177-3AD203B41FA5}">
                      <a16:colId xmlns:a16="http://schemas.microsoft.com/office/drawing/2014/main" val="1475481897"/>
                    </a:ext>
                  </a:extLst>
                </a:gridCol>
                <a:gridCol w="8853872">
                  <a:extLst>
                    <a:ext uri="{9D8B030D-6E8A-4147-A177-3AD203B41FA5}">
                      <a16:colId xmlns:a16="http://schemas.microsoft.com/office/drawing/2014/main" val="3086502416"/>
                    </a:ext>
                  </a:extLst>
                </a:gridCol>
              </a:tblGrid>
              <a:tr h="419864">
                <a:tc>
                  <a:txBody>
                    <a:bodyPr/>
                    <a:lstStyle/>
                    <a:p>
                      <a:pPr algn="ctr" fontAlgn="ctr"/>
                      <a:r>
                        <a:rPr lang="en-US" sz="1200" b="1" dirty="0">
                          <a:solidFill>
                            <a:schemeClr val="tx1"/>
                          </a:solidFill>
                          <a:latin typeface="Huawei Sans" panose="020C0503030203020204" pitchFamily="34" charset="0"/>
                        </a:rPr>
                        <a:t>Number Displayed</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200" b="1" dirty="0">
                          <a:solidFill>
                            <a:schemeClr val="tx1"/>
                          </a:solidFill>
                          <a:latin typeface="Huawei Sans" panose="020C0503030203020204" pitchFamily="34" charset="0"/>
                        </a:rPr>
                        <a:t>Severity Level</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ctr"/>
                      <a:r>
                        <a:rPr lang="en-US" sz="1200" b="1" dirty="0">
                          <a:solidFill>
                            <a:schemeClr val="tx1"/>
                          </a:solidFill>
                          <a:latin typeface="Huawei Sans" panose="020C0503030203020204" pitchFamily="34" charset="0"/>
                        </a:rPr>
                        <a:t>Description</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779472132"/>
                  </a:ext>
                </a:extLst>
              </a:tr>
              <a:tr h="419864">
                <a:tc>
                  <a:txBody>
                    <a:bodyPr/>
                    <a:lstStyle/>
                    <a:p>
                      <a:pPr fontAlgn="ctr"/>
                      <a:r>
                        <a:rPr lang="en-US" sz="1200" dirty="0">
                          <a:latin typeface="Huawei Sans" panose="020C0503030203020204" pitchFamily="34" charset="0"/>
                        </a:rPr>
                        <a:t>0</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Emergencies</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 fault that makes the device unable to run normally unless it is restarted. For example, the device restarts due to a program exception or an error in memory usage.</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640708"/>
                  </a:ext>
                </a:extLst>
              </a:tr>
              <a:tr h="253307">
                <a:tc>
                  <a:txBody>
                    <a:bodyPr/>
                    <a:lstStyle/>
                    <a:p>
                      <a:pPr fontAlgn="ctr"/>
                      <a:r>
                        <a:rPr lang="en-US" sz="1200" dirty="0">
                          <a:latin typeface="Huawei Sans" panose="020C0503030203020204" pitchFamily="34" charset="0"/>
                        </a:rPr>
                        <a:t>1</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Alert</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 major fault that needs to be rectified immediately. For example, the memory usage of the system reaches the upper limit.</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6732074"/>
                  </a:ext>
                </a:extLst>
              </a:tr>
              <a:tr h="419864">
                <a:tc>
                  <a:txBody>
                    <a:bodyPr/>
                    <a:lstStyle/>
                    <a:p>
                      <a:pPr fontAlgn="ctr"/>
                      <a:r>
                        <a:rPr lang="en-US" sz="1200" dirty="0">
                          <a:latin typeface="Huawei Sans" panose="020C0503030203020204" pitchFamily="34" charset="0"/>
                        </a:rPr>
                        <a:t>2</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Critical</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 fault that needs to be analyzed and processed. For example, the memory usage of the device falls below the lower threshold, or BFD detects that the device is unreachable.</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187629"/>
                  </a:ext>
                </a:extLst>
              </a:tr>
              <a:tr h="419864">
                <a:tc>
                  <a:txBody>
                    <a:bodyPr/>
                    <a:lstStyle/>
                    <a:p>
                      <a:pPr fontAlgn="ctr"/>
                      <a:r>
                        <a:rPr lang="en-US" sz="1200" dirty="0">
                          <a:latin typeface="Huawei Sans" panose="020C0503030203020204" pitchFamily="34" charset="0"/>
                        </a:rPr>
                        <a:t>3</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Error</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An incorrect operation or service processing exception that does not affect services but needs to be analyzed. For example, users enter incorrect commands or passwords, or error protocol packets are received.</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7787943"/>
                  </a:ext>
                </a:extLst>
              </a:tr>
              <a:tr h="419864">
                <a:tc>
                  <a:txBody>
                    <a:bodyPr/>
                    <a:lstStyle/>
                    <a:p>
                      <a:pPr fontAlgn="ctr"/>
                      <a:r>
                        <a:rPr lang="en-US" sz="1200" dirty="0">
                          <a:latin typeface="Huawei Sans" panose="020C0503030203020204" pitchFamily="34" charset="0"/>
                        </a:rPr>
                        <a:t>4</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Warning</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An anomaly that occurs when a device is operating and requires attention because it may cause service processing faults. For example, a routing process is disabled, BFD detects packet loss, or error protocol packets are detected.</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7937571"/>
                  </a:ext>
                </a:extLst>
              </a:tr>
              <a:tr h="419864">
                <a:tc>
                  <a:txBody>
                    <a:bodyPr/>
                    <a:lstStyle/>
                    <a:p>
                      <a:pPr fontAlgn="ctr"/>
                      <a:r>
                        <a:rPr lang="en-US" sz="1200" dirty="0">
                          <a:latin typeface="Huawei Sans" panose="020C0503030203020204" pitchFamily="34" charset="0"/>
                        </a:rPr>
                        <a:t>5</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Notification</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 key operation that is performed to ensure normal operation of the device. For example, an interface is shut down, a neighbor is discovered, or the protocol state machine status changes.</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2761149"/>
                  </a:ext>
                </a:extLst>
              </a:tr>
              <a:tr h="253307">
                <a:tc>
                  <a:txBody>
                    <a:bodyPr/>
                    <a:lstStyle/>
                    <a:p>
                      <a:pPr fontAlgn="ctr"/>
                      <a:r>
                        <a:rPr lang="en-US" sz="1200" dirty="0">
                          <a:latin typeface="Huawei Sans" panose="020C0503030203020204" pitchFamily="34" charset="0"/>
                        </a:rPr>
                        <a:t>6</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Informational</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A common operation that is performed to ensure normal operation of the device. For example, the </a:t>
                      </a:r>
                      <a:r>
                        <a:rPr lang="en-US" sz="1200" b="1" dirty="0">
                          <a:latin typeface="Huawei Sans" panose="020C0503030203020204" pitchFamily="34" charset="0"/>
                        </a:rPr>
                        <a:t>display</a:t>
                      </a:r>
                      <a:r>
                        <a:rPr lang="en-US" sz="1200" dirty="0">
                          <a:latin typeface="Huawei Sans" panose="020C0503030203020204" pitchFamily="34" charset="0"/>
                        </a:rPr>
                        <a:t> command is run.</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2228897"/>
                  </a:ext>
                </a:extLst>
              </a:tr>
              <a:tr h="253307">
                <a:tc>
                  <a:txBody>
                    <a:bodyPr/>
                    <a:lstStyle/>
                    <a:p>
                      <a:pPr fontAlgn="ctr"/>
                      <a:r>
                        <a:rPr lang="en-US" sz="1200" dirty="0">
                          <a:latin typeface="Huawei Sans" panose="020C0503030203020204" pitchFamily="34" charset="0"/>
                        </a:rPr>
                        <a:t>7</a:t>
                      </a:r>
                    </a:p>
                  </a:txBody>
                  <a:tcPr marL="47625" marR="47625" marT="47625" marB="47625"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Debugging</a:t>
                      </a:r>
                    </a:p>
                  </a:txBody>
                  <a:tcPr marL="47625" marR="47625" marT="47625" marB="476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fontAlgn="ctr"/>
                      <a:r>
                        <a:rPr lang="en-US" sz="1200" dirty="0">
                          <a:latin typeface="Huawei Sans" panose="020C0503030203020204" pitchFamily="34" charset="0"/>
                        </a:rPr>
                        <a:t>Common information that is generated during normal operation of the device, which requires no attention.</a:t>
                      </a:r>
                    </a:p>
                  </a:txBody>
                  <a:tcPr marL="47625" marR="47625" marT="47625" marB="47625"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833125"/>
                  </a:ext>
                </a:extLst>
              </a:tr>
            </a:tbl>
          </a:graphicData>
        </a:graphic>
      </p:graphicFrame>
      <p:grpSp>
        <p:nvGrpSpPr>
          <p:cNvPr id="8" name="Group 13">
            <a:extLst>
              <a:ext uri="{FF2B5EF4-FFF2-40B4-BE49-F238E27FC236}">
                <a16:creationId xmlns:a16="http://schemas.microsoft.com/office/drawing/2014/main" id="{F5079A12-C3A3-4909-B218-2E3F0B0A1767}"/>
              </a:ext>
            </a:extLst>
          </p:cNvPr>
          <p:cNvGrpSpPr/>
          <p:nvPr/>
        </p:nvGrpSpPr>
        <p:grpSpPr bwMode="gray">
          <a:xfrm>
            <a:off x="7940842" y="34718"/>
            <a:ext cx="3915798" cy="360000"/>
            <a:chOff x="5564578" y="115919"/>
            <a:chExt cx="3915798" cy="360000"/>
          </a:xfrm>
        </p:grpSpPr>
        <p:sp>
          <p:nvSpPr>
            <p:cNvPr id="12" name="五边形 24">
              <a:extLst>
                <a:ext uri="{FF2B5EF4-FFF2-40B4-BE49-F238E27FC236}">
                  <a16:creationId xmlns:a16="http://schemas.microsoft.com/office/drawing/2014/main" id="{930C9218-9082-4643-8E1B-401618EB8EC3}"/>
                </a:ext>
              </a:extLst>
            </p:cNvPr>
            <p:cNvSpPr/>
            <p:nvPr/>
          </p:nvSpPr>
          <p:spPr bwMode="gray">
            <a:xfrm>
              <a:off x="5564578" y="115919"/>
              <a:ext cx="1864223" cy="360000"/>
            </a:xfrm>
            <a:prstGeom prst="homePlat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Hardware Maintenance</a:t>
              </a:r>
            </a:p>
          </p:txBody>
        </p:sp>
        <p:sp>
          <p:nvSpPr>
            <p:cNvPr id="13" name="燕尾形 25">
              <a:extLst>
                <a:ext uri="{FF2B5EF4-FFF2-40B4-BE49-F238E27FC236}">
                  <a16:creationId xmlns:a16="http://schemas.microsoft.com/office/drawing/2014/main" id="{C7524464-6A94-4E5F-844F-BEA57606358D}"/>
                </a:ext>
              </a:extLst>
            </p:cNvPr>
            <p:cNvSpPr/>
            <p:nvPr/>
          </p:nvSpPr>
          <p:spPr bwMode="gray">
            <a:xfrm>
              <a:off x="7325841" y="115919"/>
              <a:ext cx="2154535"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3114482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5CB02-95A2-4534-8DFC-ACEC409E9A31}"/>
              </a:ext>
            </a:extLst>
          </p:cNvPr>
          <p:cNvSpPr>
            <a:spLocks noGrp="1"/>
          </p:cNvSpPr>
          <p:nvPr>
            <p:ph type="title"/>
          </p:nvPr>
        </p:nvSpPr>
        <p:spPr bwMode="gray"/>
        <p:txBody>
          <a:bodyPr/>
          <a:lstStyle/>
          <a:p>
            <a:pPr fontAlgn="ctr"/>
            <a:r>
              <a:rPr lang="en-US" dirty="0">
                <a:latin typeface="Huawei Sans" panose="020C0503030203020204" pitchFamily="34" charset="0"/>
              </a:rPr>
              <a:t>Device Information Output</a:t>
            </a:r>
          </a:p>
        </p:txBody>
      </p:sp>
      <p:sp>
        <p:nvSpPr>
          <p:cNvPr id="3" name="Text Placeholder 2">
            <a:extLst>
              <a:ext uri="{FF2B5EF4-FFF2-40B4-BE49-F238E27FC236}">
                <a16:creationId xmlns:a16="http://schemas.microsoft.com/office/drawing/2014/main" id="{D2B28C00-7854-4EC6-A693-668E14C00180}"/>
              </a:ext>
            </a:extLst>
          </p:cNvPr>
          <p:cNvSpPr>
            <a:spLocks noGrp="1"/>
          </p:cNvSpPr>
          <p:nvPr>
            <p:ph type="body" sz="quarter" idx="10"/>
          </p:nvPr>
        </p:nvSpPr>
        <p:spPr bwMode="gray"/>
        <p:txBody>
          <a:bodyPr/>
          <a:lstStyle/>
          <a:p>
            <a:pPr algn="l"/>
            <a:r>
              <a:rPr lang="en-US" sz="1600" dirty="0">
                <a:latin typeface="Huawei Sans" panose="020C0503030203020204" pitchFamily="34" charset="0"/>
              </a:rPr>
              <a:t>Information generated by a device can be displayed on a remote terminal, console, log buffer, log file, or SNMP agent. To allow information to be displayed in correct places, the information center defines 10 information channels, which work independently from one another.</a:t>
            </a:r>
          </a:p>
        </p:txBody>
      </p:sp>
      <p:sp>
        <p:nvSpPr>
          <p:cNvPr id="4" name="Can 225">
            <a:extLst>
              <a:ext uri="{FF2B5EF4-FFF2-40B4-BE49-F238E27FC236}">
                <a16:creationId xmlns:a16="http://schemas.microsoft.com/office/drawing/2014/main" id="{33880764-BEFC-48B5-B6D4-7A6A82E01A14}"/>
              </a:ext>
            </a:extLst>
          </p:cNvPr>
          <p:cNvSpPr/>
          <p:nvPr/>
        </p:nvSpPr>
        <p:spPr bwMode="gray">
          <a:xfrm rot="5400000">
            <a:off x="5969401" y="1737366"/>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Can 9">
            <a:extLst>
              <a:ext uri="{FF2B5EF4-FFF2-40B4-BE49-F238E27FC236}">
                <a16:creationId xmlns:a16="http://schemas.microsoft.com/office/drawing/2014/main" id="{6FA1A2FD-A115-4A43-98B9-2B7D85FFC239}"/>
              </a:ext>
            </a:extLst>
          </p:cNvPr>
          <p:cNvSpPr/>
          <p:nvPr/>
        </p:nvSpPr>
        <p:spPr bwMode="gray">
          <a:xfrm rot="5400000">
            <a:off x="5969397" y="4181197"/>
            <a:ext cx="253196" cy="1614471"/>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Can 9">
            <a:extLst>
              <a:ext uri="{FF2B5EF4-FFF2-40B4-BE49-F238E27FC236}">
                <a16:creationId xmlns:a16="http://schemas.microsoft.com/office/drawing/2014/main" id="{FEE14B20-0500-4F8B-8FA5-A945045CF1ED}"/>
              </a:ext>
            </a:extLst>
          </p:cNvPr>
          <p:cNvSpPr/>
          <p:nvPr/>
        </p:nvSpPr>
        <p:spPr bwMode="gray">
          <a:xfrm rot="5400000">
            <a:off x="5969401" y="4531841"/>
            <a:ext cx="253196" cy="1614471"/>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Can 9">
            <a:extLst>
              <a:ext uri="{FF2B5EF4-FFF2-40B4-BE49-F238E27FC236}">
                <a16:creationId xmlns:a16="http://schemas.microsoft.com/office/drawing/2014/main" id="{2A74143D-6381-4463-9281-7F49EE9C3C2F}"/>
              </a:ext>
            </a:extLst>
          </p:cNvPr>
          <p:cNvSpPr/>
          <p:nvPr/>
        </p:nvSpPr>
        <p:spPr bwMode="gray">
          <a:xfrm rot="5400000">
            <a:off x="5969401" y="4859039"/>
            <a:ext cx="253196" cy="1614471"/>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Can 9">
            <a:extLst>
              <a:ext uri="{FF2B5EF4-FFF2-40B4-BE49-F238E27FC236}">
                <a16:creationId xmlns:a16="http://schemas.microsoft.com/office/drawing/2014/main" id="{3061B6DD-8190-4527-AFE4-9A5A38D86D33}"/>
              </a:ext>
            </a:extLst>
          </p:cNvPr>
          <p:cNvSpPr/>
          <p:nvPr/>
        </p:nvSpPr>
        <p:spPr bwMode="gray">
          <a:xfrm rot="5400000">
            <a:off x="5969400" y="5209687"/>
            <a:ext cx="253196" cy="1614471"/>
          </a:xfrm>
          <a:prstGeom prst="can">
            <a:avLst>
              <a:gd name="adj" fmla="val 40000"/>
            </a:avLst>
          </a:prstGeom>
          <a:solidFill>
            <a:schemeClr val="bg1"/>
          </a:solidFill>
          <a:ln w="12700">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9" name="Can 225">
            <a:extLst>
              <a:ext uri="{FF2B5EF4-FFF2-40B4-BE49-F238E27FC236}">
                <a16:creationId xmlns:a16="http://schemas.microsoft.com/office/drawing/2014/main" id="{EA019D15-ADCF-4B56-875C-E1DA8376B3A5}"/>
              </a:ext>
            </a:extLst>
          </p:cNvPr>
          <p:cNvSpPr/>
          <p:nvPr/>
        </p:nvSpPr>
        <p:spPr bwMode="gray">
          <a:xfrm rot="5400000">
            <a:off x="5969399" y="2158348"/>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0" name="Can 225">
            <a:extLst>
              <a:ext uri="{FF2B5EF4-FFF2-40B4-BE49-F238E27FC236}">
                <a16:creationId xmlns:a16="http://schemas.microsoft.com/office/drawing/2014/main" id="{DFD827AC-CD95-447D-9103-932090251FCF}"/>
              </a:ext>
            </a:extLst>
          </p:cNvPr>
          <p:cNvSpPr/>
          <p:nvPr/>
        </p:nvSpPr>
        <p:spPr bwMode="gray">
          <a:xfrm rot="5400000">
            <a:off x="5969398" y="2579330"/>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Can 225">
            <a:extLst>
              <a:ext uri="{FF2B5EF4-FFF2-40B4-BE49-F238E27FC236}">
                <a16:creationId xmlns:a16="http://schemas.microsoft.com/office/drawing/2014/main" id="{ABA94E5A-40C7-4596-BDD1-68AFA2448882}"/>
              </a:ext>
            </a:extLst>
          </p:cNvPr>
          <p:cNvSpPr/>
          <p:nvPr/>
        </p:nvSpPr>
        <p:spPr bwMode="gray">
          <a:xfrm rot="5400000">
            <a:off x="5969397" y="3000312"/>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Can 225">
            <a:extLst>
              <a:ext uri="{FF2B5EF4-FFF2-40B4-BE49-F238E27FC236}">
                <a16:creationId xmlns:a16="http://schemas.microsoft.com/office/drawing/2014/main" id="{47216245-AF67-424F-9863-3E4CB49C99B3}"/>
              </a:ext>
            </a:extLst>
          </p:cNvPr>
          <p:cNvSpPr/>
          <p:nvPr/>
        </p:nvSpPr>
        <p:spPr bwMode="gray">
          <a:xfrm rot="5400000">
            <a:off x="5968350" y="3842276"/>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Can 225">
            <a:extLst>
              <a:ext uri="{FF2B5EF4-FFF2-40B4-BE49-F238E27FC236}">
                <a16:creationId xmlns:a16="http://schemas.microsoft.com/office/drawing/2014/main" id="{D9D150A3-E9E9-497C-AA92-BF5E2C39B68B}"/>
              </a:ext>
            </a:extLst>
          </p:cNvPr>
          <p:cNvSpPr/>
          <p:nvPr/>
        </p:nvSpPr>
        <p:spPr bwMode="gray">
          <a:xfrm rot="5400000">
            <a:off x="5969397" y="3421294"/>
            <a:ext cx="253196" cy="1614471"/>
          </a:xfrm>
          <a:prstGeom prst="can">
            <a:avLst>
              <a:gd name="adj" fmla="val 40000"/>
            </a:avLst>
          </a:prstGeom>
          <a:solidFill>
            <a:srgbClr val="94DAE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4" name="blank-file_1299">
            <a:extLst>
              <a:ext uri="{FF2B5EF4-FFF2-40B4-BE49-F238E27FC236}">
                <a16:creationId xmlns:a16="http://schemas.microsoft.com/office/drawing/2014/main" id="{23B5C088-EDAF-4DEE-B808-6BE9D9AC130F}"/>
              </a:ext>
            </a:extLst>
          </p:cNvPr>
          <p:cNvSpPr>
            <a:spLocks noChangeAspect="1"/>
          </p:cNvSpPr>
          <p:nvPr/>
        </p:nvSpPr>
        <p:spPr bwMode="gray">
          <a:xfrm>
            <a:off x="3047224" y="3120098"/>
            <a:ext cx="303129" cy="393066"/>
          </a:xfrm>
          <a:custGeom>
            <a:avLst/>
            <a:gdLst>
              <a:gd name="T0" fmla="*/ 230 w 267"/>
              <a:gd name="T1" fmla="*/ 56 h 347"/>
              <a:gd name="T2" fmla="*/ 220 w 267"/>
              <a:gd name="T3" fmla="*/ 46 h 347"/>
              <a:gd name="T4" fmla="*/ 211 w 267"/>
              <a:gd name="T5" fmla="*/ 36 h 347"/>
              <a:gd name="T6" fmla="*/ 160 w 267"/>
              <a:gd name="T7" fmla="*/ 0 h 347"/>
              <a:gd name="T8" fmla="*/ 53 w 267"/>
              <a:gd name="T9" fmla="*/ 0 h 347"/>
              <a:gd name="T10" fmla="*/ 0 w 267"/>
              <a:gd name="T11" fmla="*/ 53 h 347"/>
              <a:gd name="T12" fmla="*/ 0 w 267"/>
              <a:gd name="T13" fmla="*/ 293 h 347"/>
              <a:gd name="T14" fmla="*/ 53 w 267"/>
              <a:gd name="T15" fmla="*/ 347 h 347"/>
              <a:gd name="T16" fmla="*/ 213 w 267"/>
              <a:gd name="T17" fmla="*/ 347 h 347"/>
              <a:gd name="T18" fmla="*/ 267 w 267"/>
              <a:gd name="T19" fmla="*/ 293 h 347"/>
              <a:gd name="T20" fmla="*/ 267 w 267"/>
              <a:gd name="T21" fmla="*/ 107 h 347"/>
              <a:gd name="T22" fmla="*/ 230 w 267"/>
              <a:gd name="T23" fmla="*/ 56 h 347"/>
              <a:gd name="T24" fmla="*/ 240 w 267"/>
              <a:gd name="T25" fmla="*/ 293 h 347"/>
              <a:gd name="T26" fmla="*/ 213 w 267"/>
              <a:gd name="T27" fmla="*/ 320 h 347"/>
              <a:gd name="T28" fmla="*/ 53 w 267"/>
              <a:gd name="T29" fmla="*/ 320 h 347"/>
              <a:gd name="T30" fmla="*/ 27 w 267"/>
              <a:gd name="T31" fmla="*/ 293 h 347"/>
              <a:gd name="T32" fmla="*/ 27 w 267"/>
              <a:gd name="T33" fmla="*/ 53 h 347"/>
              <a:gd name="T34" fmla="*/ 53 w 267"/>
              <a:gd name="T35" fmla="*/ 27 h 347"/>
              <a:gd name="T36" fmla="*/ 151 w 267"/>
              <a:gd name="T37" fmla="*/ 27 h 347"/>
              <a:gd name="T38" fmla="*/ 160 w 267"/>
              <a:gd name="T39" fmla="*/ 53 h 347"/>
              <a:gd name="T40" fmla="*/ 160 w 267"/>
              <a:gd name="T41" fmla="*/ 93 h 347"/>
              <a:gd name="T42" fmla="*/ 173 w 267"/>
              <a:gd name="T43" fmla="*/ 107 h 347"/>
              <a:gd name="T44" fmla="*/ 213 w 267"/>
              <a:gd name="T45" fmla="*/ 107 h 347"/>
              <a:gd name="T46" fmla="*/ 240 w 267"/>
              <a:gd name="T47" fmla="*/ 120 h 347"/>
              <a:gd name="T48" fmla="*/ 240 w 267"/>
              <a:gd name="T49" fmla="*/ 29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7" h="347">
                <a:moveTo>
                  <a:pt x="230" y="56"/>
                </a:moveTo>
                <a:cubicBezTo>
                  <a:pt x="227" y="53"/>
                  <a:pt x="224" y="50"/>
                  <a:pt x="220" y="46"/>
                </a:cubicBezTo>
                <a:cubicBezTo>
                  <a:pt x="217" y="43"/>
                  <a:pt x="214" y="40"/>
                  <a:pt x="211" y="36"/>
                </a:cubicBezTo>
                <a:cubicBezTo>
                  <a:pt x="188" y="13"/>
                  <a:pt x="174" y="0"/>
                  <a:pt x="160" y="0"/>
                </a:cubicBezTo>
                <a:lnTo>
                  <a:pt x="53" y="0"/>
                </a:lnTo>
                <a:cubicBezTo>
                  <a:pt x="24" y="0"/>
                  <a:pt x="0" y="24"/>
                  <a:pt x="0" y="53"/>
                </a:cubicBezTo>
                <a:lnTo>
                  <a:pt x="0" y="293"/>
                </a:lnTo>
                <a:cubicBezTo>
                  <a:pt x="0" y="323"/>
                  <a:pt x="24" y="347"/>
                  <a:pt x="53" y="347"/>
                </a:cubicBezTo>
                <a:lnTo>
                  <a:pt x="213" y="347"/>
                </a:lnTo>
                <a:cubicBezTo>
                  <a:pt x="243" y="347"/>
                  <a:pt x="267" y="323"/>
                  <a:pt x="267" y="293"/>
                </a:cubicBezTo>
                <a:lnTo>
                  <a:pt x="267" y="107"/>
                </a:lnTo>
                <a:cubicBezTo>
                  <a:pt x="267" y="93"/>
                  <a:pt x="253" y="79"/>
                  <a:pt x="230" y="56"/>
                </a:cubicBezTo>
                <a:close/>
                <a:moveTo>
                  <a:pt x="240" y="293"/>
                </a:moveTo>
                <a:cubicBezTo>
                  <a:pt x="240" y="308"/>
                  <a:pt x="228" y="320"/>
                  <a:pt x="213" y="320"/>
                </a:cubicBezTo>
                <a:lnTo>
                  <a:pt x="53" y="320"/>
                </a:lnTo>
                <a:cubicBezTo>
                  <a:pt x="39" y="320"/>
                  <a:pt x="27" y="308"/>
                  <a:pt x="27" y="293"/>
                </a:cubicBezTo>
                <a:lnTo>
                  <a:pt x="27" y="53"/>
                </a:lnTo>
                <a:cubicBezTo>
                  <a:pt x="27" y="39"/>
                  <a:pt x="39" y="27"/>
                  <a:pt x="53" y="27"/>
                </a:cubicBezTo>
                <a:lnTo>
                  <a:pt x="151" y="27"/>
                </a:lnTo>
                <a:cubicBezTo>
                  <a:pt x="160" y="29"/>
                  <a:pt x="160" y="41"/>
                  <a:pt x="160" y="53"/>
                </a:cubicBezTo>
                <a:lnTo>
                  <a:pt x="160" y="93"/>
                </a:lnTo>
                <a:cubicBezTo>
                  <a:pt x="160" y="101"/>
                  <a:pt x="166" y="107"/>
                  <a:pt x="173" y="107"/>
                </a:cubicBezTo>
                <a:lnTo>
                  <a:pt x="213" y="107"/>
                </a:lnTo>
                <a:cubicBezTo>
                  <a:pt x="227" y="107"/>
                  <a:pt x="240" y="107"/>
                  <a:pt x="240" y="120"/>
                </a:cubicBezTo>
                <a:lnTo>
                  <a:pt x="240" y="293"/>
                </a:lnTo>
                <a:close/>
              </a:path>
            </a:pathLst>
          </a:custGeom>
          <a:solidFill>
            <a:schemeClr val="accent1"/>
          </a:solidFill>
          <a:ln>
            <a:noFill/>
          </a:ln>
        </p:spPr>
        <p:txBody>
          <a:bodyPr/>
          <a:lstStyle/>
          <a:p>
            <a:pPr fontAlgn="ctr"/>
            <a:endParaRPr lang="en-US" altLang="zh-CN" dirty="0">
              <a:latin typeface="Huawei Sans" panose="020C0503030203020204" pitchFamily="34" charset="0"/>
            </a:endParaRPr>
          </a:p>
        </p:txBody>
      </p:sp>
      <p:sp>
        <p:nvSpPr>
          <p:cNvPr id="15" name="blank-file_1299">
            <a:extLst>
              <a:ext uri="{FF2B5EF4-FFF2-40B4-BE49-F238E27FC236}">
                <a16:creationId xmlns:a16="http://schemas.microsoft.com/office/drawing/2014/main" id="{781C9248-F215-41F4-829F-A64D6439B963}"/>
              </a:ext>
            </a:extLst>
          </p:cNvPr>
          <p:cNvSpPr>
            <a:spLocks noChangeAspect="1"/>
          </p:cNvSpPr>
          <p:nvPr/>
        </p:nvSpPr>
        <p:spPr bwMode="gray">
          <a:xfrm>
            <a:off x="3056567" y="3830821"/>
            <a:ext cx="303129" cy="393066"/>
          </a:xfrm>
          <a:custGeom>
            <a:avLst/>
            <a:gdLst>
              <a:gd name="T0" fmla="*/ 230 w 267"/>
              <a:gd name="T1" fmla="*/ 56 h 347"/>
              <a:gd name="T2" fmla="*/ 220 w 267"/>
              <a:gd name="T3" fmla="*/ 46 h 347"/>
              <a:gd name="T4" fmla="*/ 211 w 267"/>
              <a:gd name="T5" fmla="*/ 36 h 347"/>
              <a:gd name="T6" fmla="*/ 160 w 267"/>
              <a:gd name="T7" fmla="*/ 0 h 347"/>
              <a:gd name="T8" fmla="*/ 53 w 267"/>
              <a:gd name="T9" fmla="*/ 0 h 347"/>
              <a:gd name="T10" fmla="*/ 0 w 267"/>
              <a:gd name="T11" fmla="*/ 53 h 347"/>
              <a:gd name="T12" fmla="*/ 0 w 267"/>
              <a:gd name="T13" fmla="*/ 293 h 347"/>
              <a:gd name="T14" fmla="*/ 53 w 267"/>
              <a:gd name="T15" fmla="*/ 347 h 347"/>
              <a:gd name="T16" fmla="*/ 213 w 267"/>
              <a:gd name="T17" fmla="*/ 347 h 347"/>
              <a:gd name="T18" fmla="*/ 267 w 267"/>
              <a:gd name="T19" fmla="*/ 293 h 347"/>
              <a:gd name="T20" fmla="*/ 267 w 267"/>
              <a:gd name="T21" fmla="*/ 107 h 347"/>
              <a:gd name="T22" fmla="*/ 230 w 267"/>
              <a:gd name="T23" fmla="*/ 56 h 347"/>
              <a:gd name="T24" fmla="*/ 240 w 267"/>
              <a:gd name="T25" fmla="*/ 293 h 347"/>
              <a:gd name="T26" fmla="*/ 213 w 267"/>
              <a:gd name="T27" fmla="*/ 320 h 347"/>
              <a:gd name="T28" fmla="*/ 53 w 267"/>
              <a:gd name="T29" fmla="*/ 320 h 347"/>
              <a:gd name="T30" fmla="*/ 27 w 267"/>
              <a:gd name="T31" fmla="*/ 293 h 347"/>
              <a:gd name="T32" fmla="*/ 27 w 267"/>
              <a:gd name="T33" fmla="*/ 53 h 347"/>
              <a:gd name="T34" fmla="*/ 53 w 267"/>
              <a:gd name="T35" fmla="*/ 27 h 347"/>
              <a:gd name="T36" fmla="*/ 151 w 267"/>
              <a:gd name="T37" fmla="*/ 27 h 347"/>
              <a:gd name="T38" fmla="*/ 160 w 267"/>
              <a:gd name="T39" fmla="*/ 53 h 347"/>
              <a:gd name="T40" fmla="*/ 160 w 267"/>
              <a:gd name="T41" fmla="*/ 93 h 347"/>
              <a:gd name="T42" fmla="*/ 173 w 267"/>
              <a:gd name="T43" fmla="*/ 107 h 347"/>
              <a:gd name="T44" fmla="*/ 213 w 267"/>
              <a:gd name="T45" fmla="*/ 107 h 347"/>
              <a:gd name="T46" fmla="*/ 240 w 267"/>
              <a:gd name="T47" fmla="*/ 120 h 347"/>
              <a:gd name="T48" fmla="*/ 240 w 267"/>
              <a:gd name="T49" fmla="*/ 29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7" h="347">
                <a:moveTo>
                  <a:pt x="230" y="56"/>
                </a:moveTo>
                <a:cubicBezTo>
                  <a:pt x="227" y="53"/>
                  <a:pt x="224" y="50"/>
                  <a:pt x="220" y="46"/>
                </a:cubicBezTo>
                <a:cubicBezTo>
                  <a:pt x="217" y="43"/>
                  <a:pt x="214" y="40"/>
                  <a:pt x="211" y="36"/>
                </a:cubicBezTo>
                <a:cubicBezTo>
                  <a:pt x="188" y="13"/>
                  <a:pt x="174" y="0"/>
                  <a:pt x="160" y="0"/>
                </a:cubicBezTo>
                <a:lnTo>
                  <a:pt x="53" y="0"/>
                </a:lnTo>
                <a:cubicBezTo>
                  <a:pt x="24" y="0"/>
                  <a:pt x="0" y="24"/>
                  <a:pt x="0" y="53"/>
                </a:cubicBezTo>
                <a:lnTo>
                  <a:pt x="0" y="293"/>
                </a:lnTo>
                <a:cubicBezTo>
                  <a:pt x="0" y="323"/>
                  <a:pt x="24" y="347"/>
                  <a:pt x="53" y="347"/>
                </a:cubicBezTo>
                <a:lnTo>
                  <a:pt x="213" y="347"/>
                </a:lnTo>
                <a:cubicBezTo>
                  <a:pt x="243" y="347"/>
                  <a:pt x="267" y="323"/>
                  <a:pt x="267" y="293"/>
                </a:cubicBezTo>
                <a:lnTo>
                  <a:pt x="267" y="107"/>
                </a:lnTo>
                <a:cubicBezTo>
                  <a:pt x="267" y="93"/>
                  <a:pt x="253" y="79"/>
                  <a:pt x="230" y="56"/>
                </a:cubicBezTo>
                <a:close/>
                <a:moveTo>
                  <a:pt x="240" y="293"/>
                </a:moveTo>
                <a:cubicBezTo>
                  <a:pt x="240" y="308"/>
                  <a:pt x="228" y="320"/>
                  <a:pt x="213" y="320"/>
                </a:cubicBezTo>
                <a:lnTo>
                  <a:pt x="53" y="320"/>
                </a:lnTo>
                <a:cubicBezTo>
                  <a:pt x="39" y="320"/>
                  <a:pt x="27" y="308"/>
                  <a:pt x="27" y="293"/>
                </a:cubicBezTo>
                <a:lnTo>
                  <a:pt x="27" y="53"/>
                </a:lnTo>
                <a:cubicBezTo>
                  <a:pt x="27" y="39"/>
                  <a:pt x="39" y="27"/>
                  <a:pt x="53" y="27"/>
                </a:cubicBezTo>
                <a:lnTo>
                  <a:pt x="151" y="27"/>
                </a:lnTo>
                <a:cubicBezTo>
                  <a:pt x="160" y="29"/>
                  <a:pt x="160" y="41"/>
                  <a:pt x="160" y="53"/>
                </a:cubicBezTo>
                <a:lnTo>
                  <a:pt x="160" y="93"/>
                </a:lnTo>
                <a:cubicBezTo>
                  <a:pt x="160" y="101"/>
                  <a:pt x="166" y="107"/>
                  <a:pt x="173" y="107"/>
                </a:cubicBezTo>
                <a:lnTo>
                  <a:pt x="213" y="107"/>
                </a:lnTo>
                <a:cubicBezTo>
                  <a:pt x="227" y="107"/>
                  <a:pt x="240" y="107"/>
                  <a:pt x="240" y="120"/>
                </a:cubicBezTo>
                <a:lnTo>
                  <a:pt x="240" y="293"/>
                </a:lnTo>
                <a:close/>
              </a:path>
            </a:pathLst>
          </a:custGeom>
          <a:solidFill>
            <a:schemeClr val="accent1"/>
          </a:solidFill>
          <a:ln>
            <a:noFill/>
          </a:ln>
        </p:spPr>
        <p:txBody>
          <a:bodyPr/>
          <a:lstStyle/>
          <a:p>
            <a:pPr fontAlgn="ctr"/>
            <a:endParaRPr lang="en-US" altLang="zh-CN" dirty="0">
              <a:latin typeface="Huawei Sans" panose="020C0503030203020204" pitchFamily="34" charset="0"/>
            </a:endParaRPr>
          </a:p>
        </p:txBody>
      </p:sp>
      <p:sp>
        <p:nvSpPr>
          <p:cNvPr id="16" name="blank-file_1299">
            <a:extLst>
              <a:ext uri="{FF2B5EF4-FFF2-40B4-BE49-F238E27FC236}">
                <a16:creationId xmlns:a16="http://schemas.microsoft.com/office/drawing/2014/main" id="{91669500-5AF8-491E-A7A1-F80DAC09BCFF}"/>
              </a:ext>
            </a:extLst>
          </p:cNvPr>
          <p:cNvSpPr>
            <a:spLocks noChangeAspect="1"/>
          </p:cNvSpPr>
          <p:nvPr/>
        </p:nvSpPr>
        <p:spPr bwMode="gray">
          <a:xfrm>
            <a:off x="3047223" y="4541544"/>
            <a:ext cx="303129" cy="393066"/>
          </a:xfrm>
          <a:custGeom>
            <a:avLst/>
            <a:gdLst>
              <a:gd name="T0" fmla="*/ 230 w 267"/>
              <a:gd name="T1" fmla="*/ 56 h 347"/>
              <a:gd name="T2" fmla="*/ 220 w 267"/>
              <a:gd name="T3" fmla="*/ 46 h 347"/>
              <a:gd name="T4" fmla="*/ 211 w 267"/>
              <a:gd name="T5" fmla="*/ 36 h 347"/>
              <a:gd name="T6" fmla="*/ 160 w 267"/>
              <a:gd name="T7" fmla="*/ 0 h 347"/>
              <a:gd name="T8" fmla="*/ 53 w 267"/>
              <a:gd name="T9" fmla="*/ 0 h 347"/>
              <a:gd name="T10" fmla="*/ 0 w 267"/>
              <a:gd name="T11" fmla="*/ 53 h 347"/>
              <a:gd name="T12" fmla="*/ 0 w 267"/>
              <a:gd name="T13" fmla="*/ 293 h 347"/>
              <a:gd name="T14" fmla="*/ 53 w 267"/>
              <a:gd name="T15" fmla="*/ 347 h 347"/>
              <a:gd name="T16" fmla="*/ 213 w 267"/>
              <a:gd name="T17" fmla="*/ 347 h 347"/>
              <a:gd name="T18" fmla="*/ 267 w 267"/>
              <a:gd name="T19" fmla="*/ 293 h 347"/>
              <a:gd name="T20" fmla="*/ 267 w 267"/>
              <a:gd name="T21" fmla="*/ 107 h 347"/>
              <a:gd name="T22" fmla="*/ 230 w 267"/>
              <a:gd name="T23" fmla="*/ 56 h 347"/>
              <a:gd name="T24" fmla="*/ 240 w 267"/>
              <a:gd name="T25" fmla="*/ 293 h 347"/>
              <a:gd name="T26" fmla="*/ 213 w 267"/>
              <a:gd name="T27" fmla="*/ 320 h 347"/>
              <a:gd name="T28" fmla="*/ 53 w 267"/>
              <a:gd name="T29" fmla="*/ 320 h 347"/>
              <a:gd name="T30" fmla="*/ 27 w 267"/>
              <a:gd name="T31" fmla="*/ 293 h 347"/>
              <a:gd name="T32" fmla="*/ 27 w 267"/>
              <a:gd name="T33" fmla="*/ 53 h 347"/>
              <a:gd name="T34" fmla="*/ 53 w 267"/>
              <a:gd name="T35" fmla="*/ 27 h 347"/>
              <a:gd name="T36" fmla="*/ 151 w 267"/>
              <a:gd name="T37" fmla="*/ 27 h 347"/>
              <a:gd name="T38" fmla="*/ 160 w 267"/>
              <a:gd name="T39" fmla="*/ 53 h 347"/>
              <a:gd name="T40" fmla="*/ 160 w 267"/>
              <a:gd name="T41" fmla="*/ 93 h 347"/>
              <a:gd name="T42" fmla="*/ 173 w 267"/>
              <a:gd name="T43" fmla="*/ 107 h 347"/>
              <a:gd name="T44" fmla="*/ 213 w 267"/>
              <a:gd name="T45" fmla="*/ 107 h 347"/>
              <a:gd name="T46" fmla="*/ 240 w 267"/>
              <a:gd name="T47" fmla="*/ 120 h 347"/>
              <a:gd name="T48" fmla="*/ 240 w 267"/>
              <a:gd name="T49" fmla="*/ 293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67" h="347">
                <a:moveTo>
                  <a:pt x="230" y="56"/>
                </a:moveTo>
                <a:cubicBezTo>
                  <a:pt x="227" y="53"/>
                  <a:pt x="224" y="50"/>
                  <a:pt x="220" y="46"/>
                </a:cubicBezTo>
                <a:cubicBezTo>
                  <a:pt x="217" y="43"/>
                  <a:pt x="214" y="40"/>
                  <a:pt x="211" y="36"/>
                </a:cubicBezTo>
                <a:cubicBezTo>
                  <a:pt x="188" y="13"/>
                  <a:pt x="174" y="0"/>
                  <a:pt x="160" y="0"/>
                </a:cubicBezTo>
                <a:lnTo>
                  <a:pt x="53" y="0"/>
                </a:lnTo>
                <a:cubicBezTo>
                  <a:pt x="24" y="0"/>
                  <a:pt x="0" y="24"/>
                  <a:pt x="0" y="53"/>
                </a:cubicBezTo>
                <a:lnTo>
                  <a:pt x="0" y="293"/>
                </a:lnTo>
                <a:cubicBezTo>
                  <a:pt x="0" y="323"/>
                  <a:pt x="24" y="347"/>
                  <a:pt x="53" y="347"/>
                </a:cubicBezTo>
                <a:lnTo>
                  <a:pt x="213" y="347"/>
                </a:lnTo>
                <a:cubicBezTo>
                  <a:pt x="243" y="347"/>
                  <a:pt x="267" y="323"/>
                  <a:pt x="267" y="293"/>
                </a:cubicBezTo>
                <a:lnTo>
                  <a:pt x="267" y="107"/>
                </a:lnTo>
                <a:cubicBezTo>
                  <a:pt x="267" y="93"/>
                  <a:pt x="253" y="79"/>
                  <a:pt x="230" y="56"/>
                </a:cubicBezTo>
                <a:close/>
                <a:moveTo>
                  <a:pt x="240" y="293"/>
                </a:moveTo>
                <a:cubicBezTo>
                  <a:pt x="240" y="308"/>
                  <a:pt x="228" y="320"/>
                  <a:pt x="213" y="320"/>
                </a:cubicBezTo>
                <a:lnTo>
                  <a:pt x="53" y="320"/>
                </a:lnTo>
                <a:cubicBezTo>
                  <a:pt x="39" y="320"/>
                  <a:pt x="27" y="308"/>
                  <a:pt x="27" y="293"/>
                </a:cubicBezTo>
                <a:lnTo>
                  <a:pt x="27" y="53"/>
                </a:lnTo>
                <a:cubicBezTo>
                  <a:pt x="27" y="39"/>
                  <a:pt x="39" y="27"/>
                  <a:pt x="53" y="27"/>
                </a:cubicBezTo>
                <a:lnTo>
                  <a:pt x="151" y="27"/>
                </a:lnTo>
                <a:cubicBezTo>
                  <a:pt x="160" y="29"/>
                  <a:pt x="160" y="41"/>
                  <a:pt x="160" y="53"/>
                </a:cubicBezTo>
                <a:lnTo>
                  <a:pt x="160" y="93"/>
                </a:lnTo>
                <a:cubicBezTo>
                  <a:pt x="160" y="101"/>
                  <a:pt x="166" y="107"/>
                  <a:pt x="173" y="107"/>
                </a:cubicBezTo>
                <a:lnTo>
                  <a:pt x="213" y="107"/>
                </a:lnTo>
                <a:cubicBezTo>
                  <a:pt x="227" y="107"/>
                  <a:pt x="240" y="107"/>
                  <a:pt x="240" y="120"/>
                </a:cubicBezTo>
                <a:lnTo>
                  <a:pt x="240" y="293"/>
                </a:lnTo>
                <a:close/>
              </a:path>
            </a:pathLst>
          </a:custGeom>
          <a:solidFill>
            <a:schemeClr val="accent1"/>
          </a:solidFill>
          <a:ln>
            <a:noFill/>
          </a:ln>
        </p:spPr>
        <p:txBody>
          <a:bodyPr/>
          <a:lstStyle/>
          <a:p>
            <a:pPr fontAlgn="ctr"/>
            <a:endParaRPr lang="en-US" altLang="zh-CN" dirty="0">
              <a:latin typeface="Huawei Sans" panose="020C0503030203020204" pitchFamily="34" charset="0"/>
            </a:endParaRPr>
          </a:p>
        </p:txBody>
      </p:sp>
      <p:sp>
        <p:nvSpPr>
          <p:cNvPr id="17" name="TextBox 16">
            <a:extLst>
              <a:ext uri="{FF2B5EF4-FFF2-40B4-BE49-F238E27FC236}">
                <a16:creationId xmlns:a16="http://schemas.microsoft.com/office/drawing/2014/main" id="{4849523F-4E0A-410A-8715-D105FD18C781}"/>
              </a:ext>
            </a:extLst>
          </p:cNvPr>
          <p:cNvSpPr txBox="1"/>
          <p:nvPr/>
        </p:nvSpPr>
        <p:spPr bwMode="gray">
          <a:xfrm>
            <a:off x="2474344" y="3152639"/>
            <a:ext cx="558166" cy="307777"/>
          </a:xfrm>
          <a:prstGeom prst="rect">
            <a:avLst/>
          </a:prstGeom>
          <a:noFill/>
        </p:spPr>
        <p:txBody>
          <a:bodyPr wrap="none" rtlCol="0">
            <a:spAutoFit/>
          </a:bodyPr>
          <a:lstStyle/>
          <a:p>
            <a:pPr algn="r" fontAlgn="ctr"/>
            <a:r>
              <a:rPr lang="en-US" sz="1400" dirty="0">
                <a:latin typeface="Huawei Sans" panose="020C0503030203020204" pitchFamily="34" charset="0"/>
              </a:rPr>
              <a:t>Logs</a:t>
            </a:r>
            <a:endParaRPr lang="en-US" sz="1400" dirty="0">
              <a:latin typeface="Huawei Sans" panose="020C0503030203020204" pitchFamily="34" charset="0"/>
              <a:ea typeface="方正兰亭黑简体" panose="02000000000000000000" pitchFamily="2" charset="-122"/>
            </a:endParaRPr>
          </a:p>
        </p:txBody>
      </p:sp>
      <p:sp>
        <p:nvSpPr>
          <p:cNvPr id="18" name="TextBox 17">
            <a:extLst>
              <a:ext uri="{FF2B5EF4-FFF2-40B4-BE49-F238E27FC236}">
                <a16:creationId xmlns:a16="http://schemas.microsoft.com/office/drawing/2014/main" id="{B8C67C36-71C4-43A2-8933-2658F49A44B2}"/>
              </a:ext>
            </a:extLst>
          </p:cNvPr>
          <p:cNvSpPr txBox="1"/>
          <p:nvPr/>
        </p:nvSpPr>
        <p:spPr bwMode="gray">
          <a:xfrm>
            <a:off x="2402209" y="3873465"/>
            <a:ext cx="630301" cy="307777"/>
          </a:xfrm>
          <a:prstGeom prst="rect">
            <a:avLst/>
          </a:prstGeom>
          <a:noFill/>
        </p:spPr>
        <p:txBody>
          <a:bodyPr wrap="none" rtlCol="0">
            <a:spAutoFit/>
          </a:bodyPr>
          <a:lstStyle/>
          <a:p>
            <a:pPr algn="r" fontAlgn="ctr"/>
            <a:r>
              <a:rPr lang="en-US" sz="1400" dirty="0">
                <a:latin typeface="Huawei Sans" panose="020C0503030203020204" pitchFamily="34" charset="0"/>
              </a:rPr>
              <a:t>Traps</a:t>
            </a:r>
            <a:endParaRPr lang="en-US" sz="1400" dirty="0">
              <a:latin typeface="Huawei Sans" panose="020C0503030203020204" pitchFamily="34" charset="0"/>
              <a:ea typeface="方正兰亭黑简体" panose="02000000000000000000" pitchFamily="2" charset="-122"/>
            </a:endParaRPr>
          </a:p>
        </p:txBody>
      </p:sp>
      <p:sp>
        <p:nvSpPr>
          <p:cNvPr id="19" name="TextBox 18">
            <a:extLst>
              <a:ext uri="{FF2B5EF4-FFF2-40B4-BE49-F238E27FC236}">
                <a16:creationId xmlns:a16="http://schemas.microsoft.com/office/drawing/2014/main" id="{E6CB9CE9-2084-4E8F-9584-09B9DE1431D0}"/>
              </a:ext>
            </a:extLst>
          </p:cNvPr>
          <p:cNvSpPr txBox="1"/>
          <p:nvPr/>
        </p:nvSpPr>
        <p:spPr bwMode="gray">
          <a:xfrm>
            <a:off x="1409911" y="4487687"/>
            <a:ext cx="1622599" cy="523220"/>
          </a:xfrm>
          <a:prstGeom prst="rect">
            <a:avLst/>
          </a:prstGeom>
          <a:noFill/>
        </p:spPr>
        <p:txBody>
          <a:bodyPr wrap="square" rtlCol="0">
            <a:spAutoFit/>
          </a:bodyPr>
          <a:lstStyle/>
          <a:p>
            <a:pPr algn="r" fontAlgn="ctr"/>
            <a:r>
              <a:rPr lang="en-US" sz="1400" dirty="0">
                <a:latin typeface="Huawei Sans" panose="020C0503030203020204" pitchFamily="34" charset="0"/>
              </a:rPr>
              <a:t>Debugging message</a:t>
            </a:r>
            <a:endParaRPr lang="en-US" sz="1400" dirty="0">
              <a:latin typeface="Huawei Sans" panose="020C0503030203020204" pitchFamily="34" charset="0"/>
              <a:ea typeface="方正兰亭黑简体" panose="02000000000000000000" pitchFamily="2" charset="-122"/>
            </a:endParaRPr>
          </a:p>
        </p:txBody>
      </p:sp>
      <p:sp>
        <p:nvSpPr>
          <p:cNvPr id="20" name="TextBox 19">
            <a:extLst>
              <a:ext uri="{FF2B5EF4-FFF2-40B4-BE49-F238E27FC236}">
                <a16:creationId xmlns:a16="http://schemas.microsoft.com/office/drawing/2014/main" id="{BB136844-A101-4CDE-8609-F05D9505C385}"/>
              </a:ext>
            </a:extLst>
          </p:cNvPr>
          <p:cNvSpPr txBox="1"/>
          <p:nvPr/>
        </p:nvSpPr>
        <p:spPr bwMode="gray">
          <a:xfrm>
            <a:off x="5666160" y="2398258"/>
            <a:ext cx="825867" cy="307777"/>
          </a:xfrm>
          <a:prstGeom prst="rect">
            <a:avLst/>
          </a:prstGeom>
          <a:noFill/>
        </p:spPr>
        <p:txBody>
          <a:bodyPr wrap="none" rtlCol="0">
            <a:spAutoFit/>
          </a:bodyPr>
          <a:lstStyle/>
          <a:p>
            <a:pPr fontAlgn="ctr"/>
            <a:r>
              <a:rPr lang="en-US" sz="1400" dirty="0">
                <a:solidFill>
                  <a:schemeClr val="bg1"/>
                </a:solidFill>
                <a:latin typeface="Huawei Sans" panose="020C0503030203020204" pitchFamily="34" charset="0"/>
              </a:rPr>
              <a:t>Console</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1" name="TextBox 20">
            <a:extLst>
              <a:ext uri="{FF2B5EF4-FFF2-40B4-BE49-F238E27FC236}">
                <a16:creationId xmlns:a16="http://schemas.microsoft.com/office/drawing/2014/main" id="{6A091CDD-AA5E-4698-AAA1-1B1DFF6464A0}"/>
              </a:ext>
            </a:extLst>
          </p:cNvPr>
          <p:cNvSpPr txBox="1"/>
          <p:nvPr/>
        </p:nvSpPr>
        <p:spPr bwMode="gray">
          <a:xfrm>
            <a:off x="5693474" y="2830306"/>
            <a:ext cx="843501" cy="307777"/>
          </a:xfrm>
          <a:prstGeom prst="rect">
            <a:avLst/>
          </a:prstGeom>
          <a:noFill/>
        </p:spPr>
        <p:txBody>
          <a:bodyPr wrap="none" rtlCol="0">
            <a:spAutoFit/>
          </a:bodyPr>
          <a:lstStyle/>
          <a:p>
            <a:pPr fontAlgn="ctr"/>
            <a:r>
              <a:rPr lang="en-US" sz="1400" dirty="0">
                <a:solidFill>
                  <a:schemeClr val="bg1"/>
                </a:solidFill>
                <a:latin typeface="Huawei Sans" panose="020C0503030203020204" pitchFamily="34" charset="0"/>
              </a:rPr>
              <a:t>Monitor</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2" name="TextBox 21">
            <a:extLst>
              <a:ext uri="{FF2B5EF4-FFF2-40B4-BE49-F238E27FC236}">
                <a16:creationId xmlns:a16="http://schemas.microsoft.com/office/drawing/2014/main" id="{61C46930-2600-456F-9A54-B7ED032E2874}"/>
              </a:ext>
            </a:extLst>
          </p:cNvPr>
          <p:cNvSpPr txBox="1"/>
          <p:nvPr/>
        </p:nvSpPr>
        <p:spPr bwMode="gray">
          <a:xfrm>
            <a:off x="5693474" y="3227102"/>
            <a:ext cx="833883" cy="307777"/>
          </a:xfrm>
          <a:prstGeom prst="rect">
            <a:avLst/>
          </a:prstGeom>
          <a:noFill/>
        </p:spPr>
        <p:txBody>
          <a:bodyPr wrap="none" rtlCol="0">
            <a:spAutoFit/>
          </a:bodyPr>
          <a:lstStyle/>
          <a:p>
            <a:pPr fontAlgn="ctr"/>
            <a:r>
              <a:rPr lang="en-US" sz="1400" dirty="0" err="1">
                <a:solidFill>
                  <a:schemeClr val="bg1"/>
                </a:solidFill>
                <a:latin typeface="Huawei Sans" panose="020C0503030203020204" pitchFamily="34" charset="0"/>
              </a:rPr>
              <a:t>Loghost</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3" name="TextBox 22">
            <a:extLst>
              <a:ext uri="{FF2B5EF4-FFF2-40B4-BE49-F238E27FC236}">
                <a16:creationId xmlns:a16="http://schemas.microsoft.com/office/drawing/2014/main" id="{E00A32FE-EFD2-4C89-AD2F-5D02F47036E9}"/>
              </a:ext>
            </a:extLst>
          </p:cNvPr>
          <p:cNvSpPr txBox="1"/>
          <p:nvPr/>
        </p:nvSpPr>
        <p:spPr bwMode="gray">
          <a:xfrm>
            <a:off x="5590080" y="3656763"/>
            <a:ext cx="1050288" cy="307777"/>
          </a:xfrm>
          <a:prstGeom prst="rect">
            <a:avLst/>
          </a:prstGeom>
          <a:noFill/>
        </p:spPr>
        <p:txBody>
          <a:bodyPr wrap="none" rtlCol="0">
            <a:spAutoFit/>
          </a:bodyPr>
          <a:lstStyle/>
          <a:p>
            <a:pPr fontAlgn="ctr"/>
            <a:r>
              <a:rPr lang="en-US" sz="1400" dirty="0" err="1">
                <a:solidFill>
                  <a:schemeClr val="bg1"/>
                </a:solidFill>
                <a:latin typeface="Huawei Sans" panose="020C0503030203020204" pitchFamily="34" charset="0"/>
              </a:rPr>
              <a:t>Trapbuffer</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4" name="TextBox 23">
            <a:extLst>
              <a:ext uri="{FF2B5EF4-FFF2-40B4-BE49-F238E27FC236}">
                <a16:creationId xmlns:a16="http://schemas.microsoft.com/office/drawing/2014/main" id="{7BFDE728-A532-4C83-96DE-86432216DA34}"/>
              </a:ext>
            </a:extLst>
          </p:cNvPr>
          <p:cNvSpPr txBox="1"/>
          <p:nvPr/>
        </p:nvSpPr>
        <p:spPr bwMode="gray">
          <a:xfrm>
            <a:off x="5606923" y="4057002"/>
            <a:ext cx="978153" cy="307777"/>
          </a:xfrm>
          <a:prstGeom prst="rect">
            <a:avLst/>
          </a:prstGeom>
          <a:noFill/>
        </p:spPr>
        <p:txBody>
          <a:bodyPr wrap="none" rtlCol="0">
            <a:spAutoFit/>
          </a:bodyPr>
          <a:lstStyle/>
          <a:p>
            <a:pPr fontAlgn="ctr"/>
            <a:r>
              <a:rPr lang="en-US" sz="1400" dirty="0" err="1">
                <a:solidFill>
                  <a:schemeClr val="bg1"/>
                </a:solidFill>
                <a:latin typeface="Huawei Sans" panose="020C0503030203020204" pitchFamily="34" charset="0"/>
              </a:rPr>
              <a:t>Logbuffer</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5" name="TextBox 24">
            <a:extLst>
              <a:ext uri="{FF2B5EF4-FFF2-40B4-BE49-F238E27FC236}">
                <a16:creationId xmlns:a16="http://schemas.microsoft.com/office/drawing/2014/main" id="{0E74548C-FCDF-4E2A-87CA-DB728103E02E}"/>
              </a:ext>
            </a:extLst>
          </p:cNvPr>
          <p:cNvSpPr txBox="1"/>
          <p:nvPr/>
        </p:nvSpPr>
        <p:spPr bwMode="gray">
          <a:xfrm>
            <a:off x="5461852" y="4495622"/>
            <a:ext cx="1268296" cy="307777"/>
          </a:xfrm>
          <a:prstGeom prst="rect">
            <a:avLst/>
          </a:prstGeom>
          <a:noFill/>
        </p:spPr>
        <p:txBody>
          <a:bodyPr wrap="none" rtlCol="0">
            <a:spAutoFit/>
          </a:bodyPr>
          <a:lstStyle/>
          <a:p>
            <a:pPr fontAlgn="ctr"/>
            <a:r>
              <a:rPr lang="en-US" sz="1400" dirty="0">
                <a:solidFill>
                  <a:schemeClr val="bg1"/>
                </a:solidFill>
                <a:latin typeface="Huawei Sans" panose="020C0503030203020204" pitchFamily="34" charset="0"/>
              </a:rPr>
              <a:t>SNMP Agent</a:t>
            </a:r>
            <a:endParaRPr lang="en-US" sz="1400" dirty="0">
              <a:solidFill>
                <a:schemeClr val="bg1"/>
              </a:solidFill>
              <a:latin typeface="Huawei Sans" panose="020C0503030203020204" pitchFamily="34" charset="0"/>
              <a:ea typeface="方正兰亭黑简体" panose="02000000000000000000" pitchFamily="2" charset="-122"/>
            </a:endParaRPr>
          </a:p>
        </p:txBody>
      </p:sp>
      <p:sp>
        <p:nvSpPr>
          <p:cNvPr id="26" name="TextBox 25">
            <a:extLst>
              <a:ext uri="{FF2B5EF4-FFF2-40B4-BE49-F238E27FC236}">
                <a16:creationId xmlns:a16="http://schemas.microsoft.com/office/drawing/2014/main" id="{33E699DF-C5BD-482F-808C-1187F9C279D1}"/>
              </a:ext>
            </a:extLst>
          </p:cNvPr>
          <p:cNvSpPr txBox="1"/>
          <p:nvPr/>
        </p:nvSpPr>
        <p:spPr bwMode="gray">
          <a:xfrm>
            <a:off x="5588501" y="4843453"/>
            <a:ext cx="1008609" cy="307777"/>
          </a:xfrm>
          <a:prstGeom prst="rect">
            <a:avLst/>
          </a:prstGeom>
          <a:noFill/>
        </p:spPr>
        <p:txBody>
          <a:bodyPr wrap="none" rtlCol="0">
            <a:spAutoFit/>
          </a:bodyPr>
          <a:lstStyle/>
          <a:p>
            <a:pPr fontAlgn="ctr"/>
            <a:r>
              <a:rPr lang="en-US" sz="1400" dirty="0">
                <a:latin typeface="Huawei Sans" panose="020C0503030203020204" pitchFamily="34" charset="0"/>
              </a:rPr>
              <a:t>Channel 6</a:t>
            </a:r>
            <a:endParaRPr lang="en-US" sz="1400" dirty="0">
              <a:latin typeface="Huawei Sans" panose="020C0503030203020204" pitchFamily="34" charset="0"/>
              <a:ea typeface="方正兰亭黑简体" panose="02000000000000000000" pitchFamily="2" charset="-122"/>
            </a:endParaRPr>
          </a:p>
        </p:txBody>
      </p:sp>
      <p:sp>
        <p:nvSpPr>
          <p:cNvPr id="27" name="TextBox 26">
            <a:extLst>
              <a:ext uri="{FF2B5EF4-FFF2-40B4-BE49-F238E27FC236}">
                <a16:creationId xmlns:a16="http://schemas.microsoft.com/office/drawing/2014/main" id="{AB22090A-4C91-4F61-93F5-F7A9920CF019}"/>
              </a:ext>
            </a:extLst>
          </p:cNvPr>
          <p:cNvSpPr txBox="1"/>
          <p:nvPr/>
        </p:nvSpPr>
        <p:spPr bwMode="gray">
          <a:xfrm>
            <a:off x="5588500" y="5186312"/>
            <a:ext cx="1008609" cy="307777"/>
          </a:xfrm>
          <a:prstGeom prst="rect">
            <a:avLst/>
          </a:prstGeom>
          <a:noFill/>
        </p:spPr>
        <p:txBody>
          <a:bodyPr wrap="none" rtlCol="0">
            <a:spAutoFit/>
          </a:bodyPr>
          <a:lstStyle/>
          <a:p>
            <a:pPr fontAlgn="ctr"/>
            <a:r>
              <a:rPr lang="en-US" sz="1400" dirty="0">
                <a:latin typeface="Huawei Sans" panose="020C0503030203020204" pitchFamily="34" charset="0"/>
              </a:rPr>
              <a:t>Channel 7</a:t>
            </a:r>
            <a:endParaRPr lang="en-US" sz="1400" dirty="0">
              <a:latin typeface="Huawei Sans" panose="020C0503030203020204" pitchFamily="34" charset="0"/>
              <a:ea typeface="方正兰亭黑简体" panose="02000000000000000000" pitchFamily="2" charset="-122"/>
            </a:endParaRPr>
          </a:p>
        </p:txBody>
      </p:sp>
      <p:sp>
        <p:nvSpPr>
          <p:cNvPr id="28" name="TextBox 27">
            <a:extLst>
              <a:ext uri="{FF2B5EF4-FFF2-40B4-BE49-F238E27FC236}">
                <a16:creationId xmlns:a16="http://schemas.microsoft.com/office/drawing/2014/main" id="{96C6D1BB-F324-45DC-A02B-7C07D093308D}"/>
              </a:ext>
            </a:extLst>
          </p:cNvPr>
          <p:cNvSpPr txBox="1"/>
          <p:nvPr/>
        </p:nvSpPr>
        <p:spPr bwMode="gray">
          <a:xfrm>
            <a:off x="5602103" y="5509587"/>
            <a:ext cx="1008609" cy="307777"/>
          </a:xfrm>
          <a:prstGeom prst="rect">
            <a:avLst/>
          </a:prstGeom>
          <a:noFill/>
        </p:spPr>
        <p:txBody>
          <a:bodyPr wrap="none" rtlCol="0">
            <a:spAutoFit/>
          </a:bodyPr>
          <a:lstStyle/>
          <a:p>
            <a:pPr fontAlgn="ctr"/>
            <a:r>
              <a:rPr lang="en-US" sz="1400" dirty="0">
                <a:latin typeface="Huawei Sans" panose="020C0503030203020204" pitchFamily="34" charset="0"/>
              </a:rPr>
              <a:t>Channel 8</a:t>
            </a:r>
            <a:endParaRPr lang="en-US" sz="1400" dirty="0">
              <a:latin typeface="Huawei Sans" panose="020C0503030203020204" pitchFamily="34" charset="0"/>
              <a:ea typeface="方正兰亭黑简体" panose="02000000000000000000" pitchFamily="2" charset="-122"/>
            </a:endParaRPr>
          </a:p>
        </p:txBody>
      </p:sp>
      <p:sp>
        <p:nvSpPr>
          <p:cNvPr id="29" name="TextBox 28">
            <a:extLst>
              <a:ext uri="{FF2B5EF4-FFF2-40B4-BE49-F238E27FC236}">
                <a16:creationId xmlns:a16="http://schemas.microsoft.com/office/drawing/2014/main" id="{BD212E80-3873-411D-8757-94C06DD5FCFF}"/>
              </a:ext>
            </a:extLst>
          </p:cNvPr>
          <p:cNvSpPr txBox="1"/>
          <p:nvPr/>
        </p:nvSpPr>
        <p:spPr bwMode="gray">
          <a:xfrm>
            <a:off x="5591695" y="5862157"/>
            <a:ext cx="1008609" cy="307777"/>
          </a:xfrm>
          <a:prstGeom prst="rect">
            <a:avLst/>
          </a:prstGeom>
          <a:noFill/>
        </p:spPr>
        <p:txBody>
          <a:bodyPr wrap="none" rtlCol="0">
            <a:spAutoFit/>
          </a:bodyPr>
          <a:lstStyle/>
          <a:p>
            <a:pPr fontAlgn="ctr"/>
            <a:r>
              <a:rPr lang="en-US" sz="1400" dirty="0">
                <a:latin typeface="Huawei Sans" panose="020C0503030203020204" pitchFamily="34" charset="0"/>
              </a:rPr>
              <a:t>Channel 9</a:t>
            </a:r>
            <a:endParaRPr lang="en-US" sz="1400" dirty="0">
              <a:latin typeface="Huawei Sans" panose="020C0503030203020204" pitchFamily="34" charset="0"/>
              <a:ea typeface="方正兰亭黑简体" panose="02000000000000000000" pitchFamily="2" charset="-122"/>
            </a:endParaRPr>
          </a:p>
        </p:txBody>
      </p:sp>
      <p:sp>
        <p:nvSpPr>
          <p:cNvPr id="30" name="Rectangle 29">
            <a:extLst>
              <a:ext uri="{FF2B5EF4-FFF2-40B4-BE49-F238E27FC236}">
                <a16:creationId xmlns:a16="http://schemas.microsoft.com/office/drawing/2014/main" id="{1E6AC1EE-F3D4-4C12-AC8F-37476CFBA864}"/>
              </a:ext>
            </a:extLst>
          </p:cNvPr>
          <p:cNvSpPr/>
          <p:nvPr/>
        </p:nvSpPr>
        <p:spPr bwMode="gray">
          <a:xfrm>
            <a:off x="8589872" y="2393432"/>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Console</a:t>
            </a:r>
          </a:p>
        </p:txBody>
      </p:sp>
      <p:sp>
        <p:nvSpPr>
          <p:cNvPr id="31" name="Rectangle 30">
            <a:extLst>
              <a:ext uri="{FF2B5EF4-FFF2-40B4-BE49-F238E27FC236}">
                <a16:creationId xmlns:a16="http://schemas.microsoft.com/office/drawing/2014/main" id="{89A3463A-6713-4DC4-B4A8-4C5BA5D5E80F}"/>
              </a:ext>
            </a:extLst>
          </p:cNvPr>
          <p:cNvSpPr/>
          <p:nvPr/>
        </p:nvSpPr>
        <p:spPr bwMode="gray">
          <a:xfrm>
            <a:off x="8589872" y="2813870"/>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Remote terminal</a:t>
            </a:r>
          </a:p>
        </p:txBody>
      </p:sp>
      <p:sp>
        <p:nvSpPr>
          <p:cNvPr id="32" name="Rectangle 31">
            <a:extLst>
              <a:ext uri="{FF2B5EF4-FFF2-40B4-BE49-F238E27FC236}">
                <a16:creationId xmlns:a16="http://schemas.microsoft.com/office/drawing/2014/main" id="{0CEFCCDA-0F31-4C8A-9F2C-90F2357D0799}"/>
              </a:ext>
            </a:extLst>
          </p:cNvPr>
          <p:cNvSpPr/>
          <p:nvPr/>
        </p:nvSpPr>
        <p:spPr bwMode="gray">
          <a:xfrm>
            <a:off x="8589872" y="3234308"/>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Log host</a:t>
            </a:r>
          </a:p>
        </p:txBody>
      </p:sp>
      <p:sp>
        <p:nvSpPr>
          <p:cNvPr id="33" name="Rectangle 32">
            <a:extLst>
              <a:ext uri="{FF2B5EF4-FFF2-40B4-BE49-F238E27FC236}">
                <a16:creationId xmlns:a16="http://schemas.microsoft.com/office/drawing/2014/main" id="{591C1BEF-FA4F-4272-B21F-96FE6FA62D61}"/>
              </a:ext>
            </a:extLst>
          </p:cNvPr>
          <p:cNvSpPr/>
          <p:nvPr/>
        </p:nvSpPr>
        <p:spPr bwMode="gray">
          <a:xfrm>
            <a:off x="8589872" y="3654746"/>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Trap buffer</a:t>
            </a:r>
          </a:p>
        </p:txBody>
      </p:sp>
      <p:sp>
        <p:nvSpPr>
          <p:cNvPr id="34" name="Rectangle 33">
            <a:extLst>
              <a:ext uri="{FF2B5EF4-FFF2-40B4-BE49-F238E27FC236}">
                <a16:creationId xmlns:a16="http://schemas.microsoft.com/office/drawing/2014/main" id="{25FB38B7-199F-4946-A967-16A3D359F26A}"/>
              </a:ext>
            </a:extLst>
          </p:cNvPr>
          <p:cNvSpPr/>
          <p:nvPr/>
        </p:nvSpPr>
        <p:spPr bwMode="gray">
          <a:xfrm>
            <a:off x="8589872" y="4075184"/>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Log buffer</a:t>
            </a:r>
          </a:p>
        </p:txBody>
      </p:sp>
      <p:sp>
        <p:nvSpPr>
          <p:cNvPr id="35" name="Rectangle 34">
            <a:extLst>
              <a:ext uri="{FF2B5EF4-FFF2-40B4-BE49-F238E27FC236}">
                <a16:creationId xmlns:a16="http://schemas.microsoft.com/office/drawing/2014/main" id="{DEBE8489-0E02-44A8-A462-82FBF47E861D}"/>
              </a:ext>
            </a:extLst>
          </p:cNvPr>
          <p:cNvSpPr/>
          <p:nvPr/>
        </p:nvSpPr>
        <p:spPr bwMode="gray">
          <a:xfrm>
            <a:off x="8589872" y="4495622"/>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SNMP agent</a:t>
            </a:r>
          </a:p>
        </p:txBody>
      </p:sp>
      <p:sp>
        <p:nvSpPr>
          <p:cNvPr id="36" name="Rectangle 35">
            <a:extLst>
              <a:ext uri="{FF2B5EF4-FFF2-40B4-BE49-F238E27FC236}">
                <a16:creationId xmlns:a16="http://schemas.microsoft.com/office/drawing/2014/main" id="{08905392-0345-4122-9B72-348C52850212}"/>
              </a:ext>
            </a:extLst>
          </p:cNvPr>
          <p:cNvSpPr/>
          <p:nvPr/>
        </p:nvSpPr>
        <p:spPr bwMode="gray">
          <a:xfrm>
            <a:off x="8589872" y="5874213"/>
            <a:ext cx="1574406" cy="30777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400" dirty="0">
                <a:solidFill>
                  <a:schemeClr val="tx1"/>
                </a:solidFill>
                <a:latin typeface="Huawei Sans" panose="020C0503030203020204" pitchFamily="34" charset="0"/>
              </a:rPr>
              <a:t>Log file</a:t>
            </a:r>
          </a:p>
        </p:txBody>
      </p:sp>
      <p:cxnSp>
        <p:nvCxnSpPr>
          <p:cNvPr id="38" name="Straight Arrow Connector 37">
            <a:extLst>
              <a:ext uri="{FF2B5EF4-FFF2-40B4-BE49-F238E27FC236}">
                <a16:creationId xmlns:a16="http://schemas.microsoft.com/office/drawing/2014/main" id="{D1B471BF-5F34-4E37-A61F-2E9FF0F07843}"/>
              </a:ext>
            </a:extLst>
          </p:cNvPr>
          <p:cNvCxnSpPr>
            <a:cxnSpLocks/>
            <a:stCxn id="14" idx="23"/>
            <a:endCxn id="4" idx="3"/>
          </p:cNvCxnSpPr>
          <p:nvPr/>
        </p:nvCxnSpPr>
        <p:spPr bwMode="gray">
          <a:xfrm flipV="1">
            <a:off x="3319700" y="2544602"/>
            <a:ext cx="1969064" cy="711427"/>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6A801D4-63A3-49B4-81E0-12B7CEE9D346}"/>
              </a:ext>
            </a:extLst>
          </p:cNvPr>
          <p:cNvCxnSpPr>
            <a:cxnSpLocks/>
            <a:stCxn id="14" idx="23"/>
            <a:endCxn id="9" idx="3"/>
          </p:cNvCxnSpPr>
          <p:nvPr/>
        </p:nvCxnSpPr>
        <p:spPr bwMode="gray">
          <a:xfrm flipV="1">
            <a:off x="3319700" y="2965584"/>
            <a:ext cx="1969062" cy="290445"/>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0FA9360-556B-40C5-A3F7-944F3090E2AC}"/>
              </a:ext>
            </a:extLst>
          </p:cNvPr>
          <p:cNvCxnSpPr>
            <a:cxnSpLocks/>
            <a:stCxn id="14" idx="23"/>
            <a:endCxn id="10" idx="3"/>
          </p:cNvCxnSpPr>
          <p:nvPr/>
        </p:nvCxnSpPr>
        <p:spPr bwMode="gray">
          <a:xfrm>
            <a:off x="3319700" y="3256029"/>
            <a:ext cx="1969061" cy="130537"/>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792C114-A8AF-4715-9B57-B394A1D06C7F}"/>
              </a:ext>
            </a:extLst>
          </p:cNvPr>
          <p:cNvCxnSpPr>
            <a:cxnSpLocks/>
            <a:stCxn id="14" idx="23"/>
            <a:endCxn id="13" idx="3"/>
          </p:cNvCxnSpPr>
          <p:nvPr/>
        </p:nvCxnSpPr>
        <p:spPr bwMode="gray">
          <a:xfrm>
            <a:off x="3319700" y="3256029"/>
            <a:ext cx="1969060" cy="972501"/>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2CA21CF-7008-45F4-B58D-3ECEE7EFA3B7}"/>
              </a:ext>
            </a:extLst>
          </p:cNvPr>
          <p:cNvCxnSpPr>
            <a:cxnSpLocks/>
            <a:stCxn id="14" idx="23"/>
            <a:endCxn id="8" idx="3"/>
          </p:cNvCxnSpPr>
          <p:nvPr/>
        </p:nvCxnSpPr>
        <p:spPr bwMode="gray">
          <a:xfrm>
            <a:off x="3319700" y="3256029"/>
            <a:ext cx="1969063" cy="2760894"/>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336870C1-0219-4818-BDE2-4EBA7E1C7034}"/>
              </a:ext>
            </a:extLst>
          </p:cNvPr>
          <p:cNvCxnSpPr>
            <a:cxnSpLocks/>
            <a:stCxn id="15" idx="23"/>
            <a:endCxn id="4" idx="3"/>
          </p:cNvCxnSpPr>
          <p:nvPr/>
        </p:nvCxnSpPr>
        <p:spPr bwMode="gray">
          <a:xfrm flipV="1">
            <a:off x="3329043" y="2544602"/>
            <a:ext cx="1959721" cy="1422150"/>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C93B990-86B1-4415-9695-1FB29E385E37}"/>
              </a:ext>
            </a:extLst>
          </p:cNvPr>
          <p:cNvCxnSpPr>
            <a:cxnSpLocks/>
            <a:stCxn id="15" idx="23"/>
            <a:endCxn id="9" idx="3"/>
          </p:cNvCxnSpPr>
          <p:nvPr/>
        </p:nvCxnSpPr>
        <p:spPr bwMode="gray">
          <a:xfrm flipV="1">
            <a:off x="3329043" y="2965584"/>
            <a:ext cx="1959719" cy="1001168"/>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4A0C583-87A0-493D-82CE-41599028AFB8}"/>
              </a:ext>
            </a:extLst>
          </p:cNvPr>
          <p:cNvCxnSpPr>
            <a:cxnSpLocks/>
            <a:stCxn id="15" idx="23"/>
            <a:endCxn id="10" idx="3"/>
          </p:cNvCxnSpPr>
          <p:nvPr/>
        </p:nvCxnSpPr>
        <p:spPr bwMode="gray">
          <a:xfrm flipV="1">
            <a:off x="3329043" y="3386566"/>
            <a:ext cx="1959718" cy="580186"/>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84482EF-B37B-4EAC-ABB0-2F23C4C59671}"/>
              </a:ext>
            </a:extLst>
          </p:cNvPr>
          <p:cNvCxnSpPr>
            <a:cxnSpLocks/>
            <a:stCxn id="15" idx="22"/>
            <a:endCxn id="11" idx="3"/>
          </p:cNvCxnSpPr>
          <p:nvPr/>
        </p:nvCxnSpPr>
        <p:spPr bwMode="gray">
          <a:xfrm flipV="1">
            <a:off x="3298389" y="3807548"/>
            <a:ext cx="1990371" cy="144478"/>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8789993-0E59-4E38-A59B-91D7335D31BE}"/>
              </a:ext>
            </a:extLst>
          </p:cNvPr>
          <p:cNvCxnSpPr>
            <a:cxnSpLocks/>
            <a:stCxn id="15" idx="23"/>
            <a:endCxn id="12" idx="3"/>
          </p:cNvCxnSpPr>
          <p:nvPr/>
        </p:nvCxnSpPr>
        <p:spPr bwMode="gray">
          <a:xfrm>
            <a:off x="3329043" y="3966752"/>
            <a:ext cx="1958670" cy="682760"/>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1B2F1D5-F597-4642-8DD7-0F362869BC17}"/>
              </a:ext>
            </a:extLst>
          </p:cNvPr>
          <p:cNvCxnSpPr>
            <a:cxnSpLocks/>
            <a:stCxn id="15" idx="22"/>
            <a:endCxn id="8" idx="3"/>
          </p:cNvCxnSpPr>
          <p:nvPr/>
        </p:nvCxnSpPr>
        <p:spPr bwMode="gray">
          <a:xfrm>
            <a:off x="3298389" y="3952026"/>
            <a:ext cx="1990374" cy="2064897"/>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56A26D67-141A-45C3-8032-CF04F5377E30}"/>
              </a:ext>
            </a:extLst>
          </p:cNvPr>
          <p:cNvCxnSpPr>
            <a:cxnSpLocks/>
            <a:stCxn id="16" idx="23"/>
            <a:endCxn id="4" idx="3"/>
          </p:cNvCxnSpPr>
          <p:nvPr/>
        </p:nvCxnSpPr>
        <p:spPr bwMode="gray">
          <a:xfrm flipV="1">
            <a:off x="3319699" y="2544602"/>
            <a:ext cx="1969065" cy="2132873"/>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D2A717F0-A5E6-4679-BA4F-277494020659}"/>
              </a:ext>
            </a:extLst>
          </p:cNvPr>
          <p:cNvCxnSpPr>
            <a:cxnSpLocks/>
            <a:stCxn id="16" idx="23"/>
            <a:endCxn id="9" idx="3"/>
          </p:cNvCxnSpPr>
          <p:nvPr/>
        </p:nvCxnSpPr>
        <p:spPr bwMode="gray">
          <a:xfrm flipV="1">
            <a:off x="3319699" y="2965584"/>
            <a:ext cx="1969063" cy="1711891"/>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3A615D2-FC86-4838-92E7-4B553325FA96}"/>
              </a:ext>
            </a:extLst>
          </p:cNvPr>
          <p:cNvCxnSpPr>
            <a:cxnSpLocks/>
            <a:stCxn id="16" idx="23"/>
            <a:endCxn id="10" idx="3"/>
          </p:cNvCxnSpPr>
          <p:nvPr/>
        </p:nvCxnSpPr>
        <p:spPr bwMode="gray">
          <a:xfrm flipV="1">
            <a:off x="3319699" y="3386566"/>
            <a:ext cx="1969062" cy="1290909"/>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8A15566-12FC-4591-81F0-BAABEDC7D134}"/>
              </a:ext>
            </a:extLst>
          </p:cNvPr>
          <p:cNvCxnSpPr>
            <a:cxnSpLocks/>
            <a:stCxn id="16" idx="10"/>
            <a:endCxn id="8" idx="3"/>
          </p:cNvCxnSpPr>
          <p:nvPr/>
        </p:nvCxnSpPr>
        <p:spPr bwMode="gray">
          <a:xfrm>
            <a:off x="3350352" y="4662749"/>
            <a:ext cx="1938411" cy="1354174"/>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00DC34C-0D01-49B1-A67E-1B2B5A5CC7FC}"/>
              </a:ext>
            </a:extLst>
          </p:cNvPr>
          <p:cNvCxnSpPr>
            <a:cxnSpLocks/>
          </p:cNvCxnSpPr>
          <p:nvPr/>
        </p:nvCxnSpPr>
        <p:spPr bwMode="gray">
          <a:xfrm>
            <a:off x="6903235" y="2457486"/>
            <a:ext cx="1686637" cy="2719"/>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77AE753-0618-4BF7-915E-7012C3C8FBCC}"/>
              </a:ext>
            </a:extLst>
          </p:cNvPr>
          <p:cNvCxnSpPr>
            <a:cxnSpLocks/>
            <a:stCxn id="4" idx="1"/>
            <a:endCxn id="30" idx="1"/>
          </p:cNvCxnSpPr>
          <p:nvPr/>
        </p:nvCxnSpPr>
        <p:spPr bwMode="gray">
          <a:xfrm>
            <a:off x="6903235" y="2544602"/>
            <a:ext cx="1686637" cy="2719"/>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6F51EAE-D18B-4135-9A48-C74B96EB3294}"/>
              </a:ext>
            </a:extLst>
          </p:cNvPr>
          <p:cNvCxnSpPr>
            <a:cxnSpLocks/>
          </p:cNvCxnSpPr>
          <p:nvPr/>
        </p:nvCxnSpPr>
        <p:spPr bwMode="gray">
          <a:xfrm>
            <a:off x="6912479" y="2625514"/>
            <a:ext cx="1686637" cy="2719"/>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07E7017C-574A-47D8-937A-87F8224A8483}"/>
              </a:ext>
            </a:extLst>
          </p:cNvPr>
          <p:cNvCxnSpPr>
            <a:cxnSpLocks/>
          </p:cNvCxnSpPr>
          <p:nvPr/>
        </p:nvCxnSpPr>
        <p:spPr bwMode="gray">
          <a:xfrm>
            <a:off x="6892797" y="2897138"/>
            <a:ext cx="1686637" cy="2719"/>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CC36E6E9-63FF-49A5-BE40-01F6C7121D0A}"/>
              </a:ext>
            </a:extLst>
          </p:cNvPr>
          <p:cNvCxnSpPr>
            <a:cxnSpLocks/>
          </p:cNvCxnSpPr>
          <p:nvPr/>
        </p:nvCxnSpPr>
        <p:spPr bwMode="gray">
          <a:xfrm>
            <a:off x="6892797" y="2984254"/>
            <a:ext cx="1686637" cy="2719"/>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59113DB-721E-4891-B26E-C580BEA58BB2}"/>
              </a:ext>
            </a:extLst>
          </p:cNvPr>
          <p:cNvCxnSpPr>
            <a:cxnSpLocks/>
          </p:cNvCxnSpPr>
          <p:nvPr/>
        </p:nvCxnSpPr>
        <p:spPr bwMode="gray">
          <a:xfrm>
            <a:off x="6902041" y="3065166"/>
            <a:ext cx="1686637" cy="2719"/>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607B10A-E762-42CE-98A3-008F29BB7D99}"/>
              </a:ext>
            </a:extLst>
          </p:cNvPr>
          <p:cNvCxnSpPr>
            <a:cxnSpLocks/>
          </p:cNvCxnSpPr>
          <p:nvPr/>
        </p:nvCxnSpPr>
        <p:spPr bwMode="gray">
          <a:xfrm>
            <a:off x="6892233" y="3306521"/>
            <a:ext cx="1686637" cy="2719"/>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3FDC480-6055-4CD9-B761-3191154E9CE1}"/>
              </a:ext>
            </a:extLst>
          </p:cNvPr>
          <p:cNvCxnSpPr>
            <a:cxnSpLocks/>
          </p:cNvCxnSpPr>
          <p:nvPr/>
        </p:nvCxnSpPr>
        <p:spPr bwMode="gray">
          <a:xfrm>
            <a:off x="6892233" y="3393637"/>
            <a:ext cx="1686637" cy="2719"/>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2FC0CB3-F67C-4DFB-8889-92505C62336B}"/>
              </a:ext>
            </a:extLst>
          </p:cNvPr>
          <p:cNvCxnSpPr>
            <a:cxnSpLocks/>
          </p:cNvCxnSpPr>
          <p:nvPr/>
        </p:nvCxnSpPr>
        <p:spPr bwMode="gray">
          <a:xfrm>
            <a:off x="6901477" y="3474549"/>
            <a:ext cx="1686637" cy="2719"/>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49D531A-3416-4879-A7BF-91E56D666F63}"/>
              </a:ext>
            </a:extLst>
          </p:cNvPr>
          <p:cNvCxnSpPr>
            <a:cxnSpLocks/>
          </p:cNvCxnSpPr>
          <p:nvPr/>
        </p:nvCxnSpPr>
        <p:spPr bwMode="gray">
          <a:xfrm>
            <a:off x="6882989" y="5937684"/>
            <a:ext cx="1686637" cy="2719"/>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0FF65C42-F778-4628-8264-9ADC0C976BCC}"/>
              </a:ext>
            </a:extLst>
          </p:cNvPr>
          <p:cNvCxnSpPr>
            <a:cxnSpLocks/>
          </p:cNvCxnSpPr>
          <p:nvPr/>
        </p:nvCxnSpPr>
        <p:spPr bwMode="gray">
          <a:xfrm>
            <a:off x="6882989" y="6024800"/>
            <a:ext cx="1686637" cy="2719"/>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C432022-737B-42FD-9B6A-1FB669377A92}"/>
              </a:ext>
            </a:extLst>
          </p:cNvPr>
          <p:cNvCxnSpPr>
            <a:cxnSpLocks/>
          </p:cNvCxnSpPr>
          <p:nvPr/>
        </p:nvCxnSpPr>
        <p:spPr bwMode="gray">
          <a:xfrm>
            <a:off x="6892233" y="6105712"/>
            <a:ext cx="1686637" cy="2719"/>
          </a:xfrm>
          <a:prstGeom prst="straightConnector1">
            <a:avLst/>
          </a:prstGeom>
          <a:ln w="19050">
            <a:solidFill>
              <a:srgbClr val="FFD17D"/>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46A1594D-5F87-49A0-BCBD-481AE43C8BD4}"/>
              </a:ext>
            </a:extLst>
          </p:cNvPr>
          <p:cNvCxnSpPr>
            <a:cxnSpLocks/>
            <a:stCxn id="13" idx="1"/>
            <a:endCxn id="34" idx="1"/>
          </p:cNvCxnSpPr>
          <p:nvPr/>
        </p:nvCxnSpPr>
        <p:spPr bwMode="gray">
          <a:xfrm>
            <a:off x="6903231" y="4228530"/>
            <a:ext cx="1686641" cy="543"/>
          </a:xfrm>
          <a:prstGeom prst="straightConnector1">
            <a:avLst/>
          </a:prstGeom>
          <a:ln w="19050">
            <a:solidFill>
              <a:srgbClr val="8BC9A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1C75A5BB-361A-401E-B714-952C99FEFA8D}"/>
              </a:ext>
            </a:extLst>
          </p:cNvPr>
          <p:cNvCxnSpPr>
            <a:cxnSpLocks/>
            <a:stCxn id="11" idx="1"/>
            <a:endCxn id="33" idx="1"/>
          </p:cNvCxnSpPr>
          <p:nvPr/>
        </p:nvCxnSpPr>
        <p:spPr bwMode="gray">
          <a:xfrm>
            <a:off x="6903231" y="3807548"/>
            <a:ext cx="1686641" cy="1087"/>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A65A7C8F-5CFC-41AD-8A9B-0CD0D9EE7332}"/>
              </a:ext>
            </a:extLst>
          </p:cNvPr>
          <p:cNvCxnSpPr>
            <a:cxnSpLocks/>
            <a:stCxn id="12" idx="1"/>
            <a:endCxn id="35" idx="1"/>
          </p:cNvCxnSpPr>
          <p:nvPr/>
        </p:nvCxnSpPr>
        <p:spPr bwMode="gray">
          <a:xfrm flipV="1">
            <a:off x="6902184" y="4649511"/>
            <a:ext cx="1687688" cy="1"/>
          </a:xfrm>
          <a:prstGeom prst="straightConnector1">
            <a:avLst/>
          </a:prstGeom>
          <a:ln w="19050">
            <a:solidFill>
              <a:srgbClr val="EC706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9F2CC05E-956F-481C-8E66-23E50A38541F}"/>
              </a:ext>
            </a:extLst>
          </p:cNvPr>
          <p:cNvSpPr txBox="1"/>
          <p:nvPr/>
        </p:nvSpPr>
        <p:spPr bwMode="gray">
          <a:xfrm>
            <a:off x="2427135" y="2107959"/>
            <a:ext cx="1693092" cy="307777"/>
          </a:xfrm>
          <a:prstGeom prst="rect">
            <a:avLst/>
          </a:prstGeom>
          <a:noFill/>
        </p:spPr>
        <p:txBody>
          <a:bodyPr wrap="none" rtlCol="0">
            <a:spAutoFit/>
          </a:bodyPr>
          <a:lstStyle/>
          <a:p>
            <a:pPr fontAlgn="ctr"/>
            <a:r>
              <a:rPr lang="en-US" sz="1400" b="1" dirty="0">
                <a:latin typeface="Huawei Sans" panose="020C0503030203020204" pitchFamily="34" charset="0"/>
              </a:rPr>
              <a:t>Information Type</a:t>
            </a:r>
            <a:endParaRPr lang="en-US" sz="1400" b="1" dirty="0">
              <a:latin typeface="Huawei Sans" panose="020C0503030203020204" pitchFamily="34" charset="0"/>
              <a:ea typeface="方正兰亭黑简体" panose="02000000000000000000" pitchFamily="2" charset="-122"/>
            </a:endParaRPr>
          </a:p>
        </p:txBody>
      </p:sp>
      <p:sp>
        <p:nvSpPr>
          <p:cNvPr id="109" name="TextBox 108">
            <a:extLst>
              <a:ext uri="{FF2B5EF4-FFF2-40B4-BE49-F238E27FC236}">
                <a16:creationId xmlns:a16="http://schemas.microsoft.com/office/drawing/2014/main" id="{36EE64AA-813C-4260-843D-E05CECA1EA4E}"/>
              </a:ext>
            </a:extLst>
          </p:cNvPr>
          <p:cNvSpPr txBox="1"/>
          <p:nvPr/>
        </p:nvSpPr>
        <p:spPr bwMode="gray">
          <a:xfrm>
            <a:off x="5083467" y="2107959"/>
            <a:ext cx="1991251" cy="307777"/>
          </a:xfrm>
          <a:prstGeom prst="rect">
            <a:avLst/>
          </a:prstGeom>
          <a:noFill/>
        </p:spPr>
        <p:txBody>
          <a:bodyPr wrap="none" rtlCol="0">
            <a:spAutoFit/>
          </a:bodyPr>
          <a:lstStyle/>
          <a:p>
            <a:pPr fontAlgn="ctr"/>
            <a:r>
              <a:rPr lang="en-US" sz="1400" b="1" dirty="0">
                <a:latin typeface="Huawei Sans" panose="020C0503030203020204" pitchFamily="34" charset="0"/>
              </a:rPr>
              <a:t>Information Channel</a:t>
            </a:r>
            <a:endParaRPr lang="en-US" sz="1400" b="1" dirty="0">
              <a:latin typeface="Huawei Sans" panose="020C0503030203020204" pitchFamily="34" charset="0"/>
              <a:ea typeface="方正兰亭黑简体" panose="02000000000000000000" pitchFamily="2" charset="-122"/>
            </a:endParaRPr>
          </a:p>
        </p:txBody>
      </p:sp>
      <p:sp>
        <p:nvSpPr>
          <p:cNvPr id="110" name="TextBox 109">
            <a:extLst>
              <a:ext uri="{FF2B5EF4-FFF2-40B4-BE49-F238E27FC236}">
                <a16:creationId xmlns:a16="http://schemas.microsoft.com/office/drawing/2014/main" id="{62A77105-D273-4686-A3CA-1593AEA21C23}"/>
              </a:ext>
            </a:extLst>
          </p:cNvPr>
          <p:cNvSpPr txBox="1"/>
          <p:nvPr/>
        </p:nvSpPr>
        <p:spPr bwMode="gray">
          <a:xfrm>
            <a:off x="8467540" y="2107959"/>
            <a:ext cx="1659429" cy="307777"/>
          </a:xfrm>
          <a:prstGeom prst="rect">
            <a:avLst/>
          </a:prstGeom>
          <a:noFill/>
        </p:spPr>
        <p:txBody>
          <a:bodyPr wrap="none" rtlCol="0">
            <a:spAutoFit/>
          </a:bodyPr>
          <a:lstStyle/>
          <a:p>
            <a:pPr fontAlgn="ctr"/>
            <a:r>
              <a:rPr lang="en-US" sz="1400" b="1" dirty="0">
                <a:latin typeface="Huawei Sans" panose="020C0503030203020204" pitchFamily="34" charset="0"/>
              </a:rPr>
              <a:t>Output Direction</a:t>
            </a:r>
            <a:endParaRPr lang="en-US" sz="1400" b="1" dirty="0">
              <a:latin typeface="Huawei Sans" panose="020C0503030203020204" pitchFamily="34" charset="0"/>
              <a:ea typeface="方正兰亭黑简体" panose="02000000000000000000" pitchFamily="2" charset="-122"/>
            </a:endParaRPr>
          </a:p>
        </p:txBody>
      </p:sp>
      <p:grpSp>
        <p:nvGrpSpPr>
          <p:cNvPr id="82" name="Group 13">
            <a:extLst>
              <a:ext uri="{FF2B5EF4-FFF2-40B4-BE49-F238E27FC236}">
                <a16:creationId xmlns:a16="http://schemas.microsoft.com/office/drawing/2014/main" id="{F5079A12-C3A3-4909-B218-2E3F0B0A1767}"/>
              </a:ext>
            </a:extLst>
          </p:cNvPr>
          <p:cNvGrpSpPr/>
          <p:nvPr/>
        </p:nvGrpSpPr>
        <p:grpSpPr bwMode="gray">
          <a:xfrm>
            <a:off x="7940842" y="34718"/>
            <a:ext cx="3915798" cy="360000"/>
            <a:chOff x="5564578" y="115919"/>
            <a:chExt cx="3915798" cy="360000"/>
          </a:xfrm>
        </p:grpSpPr>
        <p:sp>
          <p:nvSpPr>
            <p:cNvPr id="84" name="五边形 24">
              <a:extLst>
                <a:ext uri="{FF2B5EF4-FFF2-40B4-BE49-F238E27FC236}">
                  <a16:creationId xmlns:a16="http://schemas.microsoft.com/office/drawing/2014/main" id="{930C9218-9082-4643-8E1B-401618EB8EC3}"/>
                </a:ext>
              </a:extLst>
            </p:cNvPr>
            <p:cNvSpPr/>
            <p:nvPr/>
          </p:nvSpPr>
          <p:spPr bwMode="gray">
            <a:xfrm>
              <a:off x="5564578" y="115919"/>
              <a:ext cx="1864223" cy="360000"/>
            </a:xfrm>
            <a:prstGeom prst="homePlat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Hardware Maintenance</a:t>
              </a:r>
            </a:p>
          </p:txBody>
        </p:sp>
        <p:sp>
          <p:nvSpPr>
            <p:cNvPr id="85" name="燕尾形 25">
              <a:extLst>
                <a:ext uri="{FF2B5EF4-FFF2-40B4-BE49-F238E27FC236}">
                  <a16:creationId xmlns:a16="http://schemas.microsoft.com/office/drawing/2014/main" id="{C7524464-6A94-4E5F-844F-BEA57606358D}"/>
                </a:ext>
              </a:extLst>
            </p:cNvPr>
            <p:cNvSpPr/>
            <p:nvPr/>
          </p:nvSpPr>
          <p:spPr bwMode="gray">
            <a:xfrm>
              <a:off x="7325841" y="115919"/>
              <a:ext cx="2154535"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Device Alarm and Configuration Maintenance</a:t>
              </a:r>
            </a:p>
          </p:txBody>
        </p:sp>
      </p:grpSp>
    </p:spTree>
    <p:custDataLst>
      <p:tags r:id="rId1"/>
    </p:custDataLst>
    <p:extLst>
      <p:ext uri="{BB962C8B-B14F-4D97-AF65-F5344CB8AC3E}">
        <p14:creationId xmlns:p14="http://schemas.microsoft.com/office/powerpoint/2010/main" val="40973685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Device Software Upgrade</a:t>
            </a:r>
          </a:p>
        </p:txBody>
      </p:sp>
      <p:sp>
        <p:nvSpPr>
          <p:cNvPr id="3" name="Text Placeholder 2"/>
          <p:cNvSpPr>
            <a:spLocks noGrp="1"/>
          </p:cNvSpPr>
          <p:nvPr>
            <p:ph type="body" sz="quarter" idx="10"/>
          </p:nvPr>
        </p:nvSpPr>
        <p:spPr bwMode="gray">
          <a:xfrm>
            <a:off x="455612" y="1052514"/>
            <a:ext cx="11306047" cy="4875042"/>
          </a:xfrm>
        </p:spPr>
        <p:txBody>
          <a:bodyPr/>
          <a:lstStyle/>
          <a:p>
            <a:pPr algn="l"/>
            <a:r>
              <a:rPr lang="en-US" sz="1400" dirty="0">
                <a:latin typeface="Huawei Sans" panose="020C0503030203020204" pitchFamily="34" charset="0"/>
              </a:rPr>
              <a:t>Upgrading device software can fix some software bugs and add new functions to devices. Device upgrade is a high-risk operation, and you need to make the following preparations before a device upgrade:</a:t>
            </a:r>
            <a:endParaRPr lang="en-US" altLang="zh-CN" sz="1400" dirty="0">
              <a:latin typeface="Huawei Sans" panose="020C0503030203020204" pitchFamily="34" charset="0"/>
            </a:endParaRPr>
          </a:p>
          <a:p>
            <a:pPr marL="608400" lvl="1" indent="-284400"/>
            <a:r>
              <a:rPr lang="en-US" sz="1200" dirty="0">
                <a:latin typeface="Huawei Sans" panose="020C0503030203020204" pitchFamily="34" charset="0"/>
              </a:rPr>
              <a:t>Back up key files, such as system configuration files, old system software, patch files, and license files.</a:t>
            </a:r>
            <a:endParaRPr lang="en-US" altLang="zh-CN" sz="1200" dirty="0">
              <a:latin typeface="Huawei Sans" panose="020C0503030203020204" pitchFamily="34" charset="0"/>
            </a:endParaRPr>
          </a:p>
          <a:p>
            <a:pPr marL="608400" lvl="1" indent="-284400"/>
            <a:r>
              <a:rPr lang="en-US" sz="1200" dirty="0">
                <a:latin typeface="Huawei Sans" panose="020C0503030203020204" pitchFamily="34" charset="0"/>
              </a:rPr>
              <a:t>Record network status, such as the number of neighbors and the number of routing entries.</a:t>
            </a:r>
            <a:endParaRPr lang="en-US" altLang="zh-CN" sz="1200" dirty="0">
              <a:latin typeface="Huawei Sans" panose="020C0503030203020204" pitchFamily="34" charset="0"/>
            </a:endParaRPr>
          </a:p>
        </p:txBody>
      </p:sp>
      <p:grpSp>
        <p:nvGrpSpPr>
          <p:cNvPr id="4" name="Group 3">
            <a:extLst>
              <a:ext uri="{FF2B5EF4-FFF2-40B4-BE49-F238E27FC236}">
                <a16:creationId xmlns:a16="http://schemas.microsoft.com/office/drawing/2014/main" id="{66C82DCF-6E43-42E1-A83F-67CA6B30C2BC}"/>
              </a:ext>
            </a:extLst>
          </p:cNvPr>
          <p:cNvGrpSpPr/>
          <p:nvPr/>
        </p:nvGrpSpPr>
        <p:grpSpPr bwMode="gray">
          <a:xfrm>
            <a:off x="6590350" y="2049192"/>
            <a:ext cx="5171309" cy="1887541"/>
            <a:chOff x="6596932" y="2576955"/>
            <a:chExt cx="5171309" cy="1887541"/>
          </a:xfrm>
        </p:grpSpPr>
        <p:pic>
          <p:nvPicPr>
            <p:cNvPr id="5" name="Picture 12" descr="E:\2016.01\1.12 扁平化图标\蓝色\AR-蓝色最新-40.png">
              <a:extLst>
                <a:ext uri="{FF2B5EF4-FFF2-40B4-BE49-F238E27FC236}">
                  <a16:creationId xmlns:a16="http://schemas.microsoft.com/office/drawing/2014/main" id="{20C7575B-EE27-495D-A3CD-DF4DA336C949}"/>
                </a:ext>
              </a:extLst>
            </p:cNvPr>
            <p:cNvPicPr>
              <a:picLocks noChangeAspect="1" noChangeArrowheads="1"/>
            </p:cNvPicPr>
            <p:nvPr/>
          </p:nvPicPr>
          <p:blipFill>
            <a:blip r:embed="rId4" cstate="print"/>
            <a:srcRect/>
            <a:stretch>
              <a:fillRect/>
            </a:stretch>
          </p:blipFill>
          <p:spPr bwMode="gray">
            <a:xfrm>
              <a:off x="10098596" y="3430543"/>
              <a:ext cx="540000" cy="441818"/>
            </a:xfrm>
            <a:prstGeom prst="rect">
              <a:avLst/>
            </a:prstGeom>
            <a:noFill/>
          </p:spPr>
        </p:pic>
        <p:pic>
          <p:nvPicPr>
            <p:cNvPr id="6" name="图片 63" descr="笔记本电脑.png">
              <a:extLst>
                <a:ext uri="{FF2B5EF4-FFF2-40B4-BE49-F238E27FC236}">
                  <a16:creationId xmlns:a16="http://schemas.microsoft.com/office/drawing/2014/main" id="{AC90969F-A96D-4F94-91CA-BC81880D343A}"/>
                </a:ext>
              </a:extLst>
            </p:cNvPr>
            <p:cNvPicPr>
              <a:picLocks noChangeAspect="1"/>
            </p:cNvPicPr>
            <p:nvPr/>
          </p:nvPicPr>
          <p:blipFill>
            <a:blip r:embed="rId5" cstate="print"/>
            <a:stretch>
              <a:fillRect/>
            </a:stretch>
          </p:blipFill>
          <p:spPr bwMode="gray">
            <a:xfrm>
              <a:off x="7002252" y="3482252"/>
              <a:ext cx="539779" cy="338400"/>
            </a:xfrm>
            <a:prstGeom prst="rect">
              <a:avLst/>
            </a:prstGeom>
          </p:spPr>
        </p:pic>
        <p:cxnSp>
          <p:nvCxnSpPr>
            <p:cNvPr id="8" name="Straight Connector 7">
              <a:extLst>
                <a:ext uri="{FF2B5EF4-FFF2-40B4-BE49-F238E27FC236}">
                  <a16:creationId xmlns:a16="http://schemas.microsoft.com/office/drawing/2014/main" id="{3DB72FBB-9FA8-4B2C-889F-D04780546452}"/>
                </a:ext>
              </a:extLst>
            </p:cNvPr>
            <p:cNvCxnSpPr>
              <a:cxnSpLocks/>
              <a:stCxn id="6" idx="3"/>
              <a:endCxn id="5" idx="1"/>
            </p:cNvCxnSpPr>
            <p:nvPr/>
          </p:nvCxnSpPr>
          <p:spPr bwMode="gray">
            <a:xfrm>
              <a:off x="7542031" y="3651452"/>
              <a:ext cx="2556565" cy="0"/>
            </a:xfrm>
            <a:prstGeom prst="line">
              <a:avLst/>
            </a:prstGeom>
            <a:ln w="19050">
              <a:solidFill>
                <a:srgbClr val="94DAE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35683F8-139E-46FA-A102-EF4D8FCE43F3}"/>
                </a:ext>
              </a:extLst>
            </p:cNvPr>
            <p:cNvSpPr/>
            <p:nvPr/>
          </p:nvSpPr>
          <p:spPr bwMode="gray">
            <a:xfrm>
              <a:off x="7650324" y="3311118"/>
              <a:ext cx="864096" cy="25202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tx1"/>
                  </a:solidFill>
                  <a:latin typeface="Huawei Sans" panose="020C0503030203020204" pitchFamily="34" charset="0"/>
                </a:rPr>
                <a:t>Upgrade files</a:t>
              </a:r>
            </a:p>
          </p:txBody>
        </p:sp>
        <p:cxnSp>
          <p:nvCxnSpPr>
            <p:cNvPr id="12" name="Straight Arrow Connector 11">
              <a:extLst>
                <a:ext uri="{FF2B5EF4-FFF2-40B4-BE49-F238E27FC236}">
                  <a16:creationId xmlns:a16="http://schemas.microsoft.com/office/drawing/2014/main" id="{60CB2D3D-EB16-425D-A158-5B67DD673A5F}"/>
                </a:ext>
              </a:extLst>
            </p:cNvPr>
            <p:cNvCxnSpPr>
              <a:cxnSpLocks/>
            </p:cNvCxnSpPr>
            <p:nvPr/>
          </p:nvCxnSpPr>
          <p:spPr bwMode="gray">
            <a:xfrm>
              <a:off x="8550424" y="3430543"/>
              <a:ext cx="1368152" cy="1"/>
            </a:xfrm>
            <a:prstGeom prst="straightConnector1">
              <a:avLst/>
            </a:prstGeom>
            <a:ln w="19050">
              <a:solidFill>
                <a:srgbClr val="94DAE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FFAB26E7-F7C9-4002-BE4C-5191193C4F7A}"/>
                </a:ext>
              </a:extLst>
            </p:cNvPr>
            <p:cNvSpPr txBox="1"/>
            <p:nvPr/>
          </p:nvSpPr>
          <p:spPr bwMode="gray">
            <a:xfrm>
              <a:off x="8357994" y="3018994"/>
              <a:ext cx="1669980" cy="415498"/>
            </a:xfrm>
            <a:prstGeom prst="rect">
              <a:avLst/>
            </a:prstGeom>
            <a:noFill/>
          </p:spPr>
          <p:txBody>
            <a:bodyPr wrap="square" rtlCol="0">
              <a:spAutoFit/>
            </a:bodyPr>
            <a:lstStyle/>
            <a:p>
              <a:pPr algn="ctr" fontAlgn="ctr"/>
              <a:r>
                <a:rPr lang="en-US" sz="1050" dirty="0">
                  <a:latin typeface="Huawei Sans" panose="020C0503030203020204" pitchFamily="34" charset="0"/>
                </a:rPr>
                <a:t>Upload files using FTP/SFTP/TFTP</a:t>
              </a:r>
              <a:endParaRPr lang="en-US" sz="1050" dirty="0">
                <a:latin typeface="Huawei Sans" panose="020C0503030203020204" pitchFamily="34" charset="0"/>
                <a:ea typeface="方正兰亭黑简体" panose="02000000000000000000" pitchFamily="2" charset="-122"/>
              </a:endParaRPr>
            </a:p>
          </p:txBody>
        </p:sp>
        <p:sp>
          <p:nvSpPr>
            <p:cNvPr id="19" name="Rectangular Callout 55">
              <a:extLst>
                <a:ext uri="{FF2B5EF4-FFF2-40B4-BE49-F238E27FC236}">
                  <a16:creationId xmlns:a16="http://schemas.microsoft.com/office/drawing/2014/main" id="{E10CE992-6741-4F0A-BDE4-EB08249CB7F5}"/>
                </a:ext>
              </a:extLst>
            </p:cNvPr>
            <p:cNvSpPr/>
            <p:nvPr/>
          </p:nvSpPr>
          <p:spPr bwMode="gray">
            <a:xfrm>
              <a:off x="10108319" y="2576955"/>
              <a:ext cx="1419704" cy="559770"/>
            </a:xfrm>
            <a:prstGeom prst="wedgeRectCallout">
              <a:avLst>
                <a:gd name="adj1" fmla="val -17386"/>
                <a:gd name="adj2" fmla="val 7355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Manually specify the startup file and restart the device.</a:t>
              </a:r>
              <a:endParaRPr lang="en-US" altLang="zh-CN" sz="1050" dirty="0">
                <a:solidFill>
                  <a:schemeClr val="bg1">
                    <a:lumMod val="50000"/>
                  </a:schemeClr>
                </a:solidFill>
                <a:latin typeface="Huawei Sans" panose="020C0503030203020204" pitchFamily="34" charset="0"/>
              </a:endParaRPr>
            </a:p>
          </p:txBody>
        </p:sp>
        <p:sp>
          <p:nvSpPr>
            <p:cNvPr id="20" name="magnifying-lens_359078">
              <a:extLst>
                <a:ext uri="{FF2B5EF4-FFF2-40B4-BE49-F238E27FC236}">
                  <a16:creationId xmlns:a16="http://schemas.microsoft.com/office/drawing/2014/main" id="{BB27772E-6D0B-4B0E-9A4F-28E8A70CF834}"/>
                </a:ext>
              </a:extLst>
            </p:cNvPr>
            <p:cNvSpPr>
              <a:spLocks noChangeAspect="1"/>
            </p:cNvSpPr>
            <p:nvPr/>
          </p:nvSpPr>
          <p:spPr bwMode="gray">
            <a:xfrm>
              <a:off x="10437894" y="3740528"/>
              <a:ext cx="349425" cy="298904"/>
            </a:xfrm>
            <a:custGeom>
              <a:avLst/>
              <a:gdLst>
                <a:gd name="connsiteX0" fmla="*/ 513027 w 607639"/>
                <a:gd name="connsiteY0" fmla="*/ 394749 h 519785"/>
                <a:gd name="connsiteX1" fmla="*/ 482320 w 607639"/>
                <a:gd name="connsiteY1" fmla="*/ 425319 h 519785"/>
                <a:gd name="connsiteX2" fmla="*/ 527267 w 607639"/>
                <a:gd name="connsiteY2" fmla="*/ 470197 h 519785"/>
                <a:gd name="connsiteX3" fmla="*/ 557885 w 607639"/>
                <a:gd name="connsiteY3" fmla="*/ 470197 h 519785"/>
                <a:gd name="connsiteX4" fmla="*/ 564205 w 607639"/>
                <a:gd name="connsiteY4" fmla="*/ 454823 h 519785"/>
                <a:gd name="connsiteX5" fmla="*/ 557885 w 607639"/>
                <a:gd name="connsiteY5" fmla="*/ 439538 h 519785"/>
                <a:gd name="connsiteX6" fmla="*/ 108530 w 607639"/>
                <a:gd name="connsiteY6" fmla="*/ 310417 h 519785"/>
                <a:gd name="connsiteX7" fmla="*/ 253119 w 607639"/>
                <a:gd name="connsiteY7" fmla="*/ 310417 h 519785"/>
                <a:gd name="connsiteX8" fmla="*/ 253119 w 607639"/>
                <a:gd name="connsiteY8" fmla="*/ 353815 h 519785"/>
                <a:gd name="connsiteX9" fmla="*/ 108530 w 607639"/>
                <a:gd name="connsiteY9" fmla="*/ 353815 h 519785"/>
                <a:gd name="connsiteX10" fmla="*/ 412184 w 607639"/>
                <a:gd name="connsiteY10" fmla="*/ 245274 h 519785"/>
                <a:gd name="connsiteX11" fmla="*/ 332613 w 607639"/>
                <a:gd name="connsiteY11" fmla="*/ 324632 h 519785"/>
                <a:gd name="connsiteX12" fmla="*/ 412184 w 607639"/>
                <a:gd name="connsiteY12" fmla="*/ 404080 h 519785"/>
                <a:gd name="connsiteX13" fmla="*/ 491754 w 607639"/>
                <a:gd name="connsiteY13" fmla="*/ 324632 h 519785"/>
                <a:gd name="connsiteX14" fmla="*/ 412184 w 607639"/>
                <a:gd name="connsiteY14" fmla="*/ 245274 h 519785"/>
                <a:gd name="connsiteX15" fmla="*/ 108530 w 607639"/>
                <a:gd name="connsiteY15" fmla="*/ 223763 h 519785"/>
                <a:gd name="connsiteX16" fmla="*/ 253119 w 607639"/>
                <a:gd name="connsiteY16" fmla="*/ 223763 h 519785"/>
                <a:gd name="connsiteX17" fmla="*/ 253119 w 607639"/>
                <a:gd name="connsiteY17" fmla="*/ 267161 h 519785"/>
                <a:gd name="connsiteX18" fmla="*/ 108530 w 607639"/>
                <a:gd name="connsiteY18" fmla="*/ 267161 h 519785"/>
                <a:gd name="connsiteX19" fmla="*/ 43346 w 607639"/>
                <a:gd name="connsiteY19" fmla="*/ 173203 h 519785"/>
                <a:gd name="connsiteX20" fmla="*/ 43346 w 607639"/>
                <a:gd name="connsiteY20" fmla="*/ 404258 h 519785"/>
                <a:gd name="connsiteX21" fmla="*/ 318728 w 607639"/>
                <a:gd name="connsiteY21" fmla="*/ 404258 h 519785"/>
                <a:gd name="connsiteX22" fmla="*/ 289267 w 607639"/>
                <a:gd name="connsiteY22" fmla="*/ 324632 h 519785"/>
                <a:gd name="connsiteX23" fmla="*/ 412184 w 607639"/>
                <a:gd name="connsiteY23" fmla="*/ 201907 h 519785"/>
                <a:gd name="connsiteX24" fmla="*/ 520681 w 607639"/>
                <a:gd name="connsiteY24" fmla="*/ 266958 h 519785"/>
                <a:gd name="connsiteX25" fmla="*/ 520681 w 607639"/>
                <a:gd name="connsiteY25" fmla="*/ 173203 h 519785"/>
                <a:gd name="connsiteX26" fmla="*/ 245850 w 607639"/>
                <a:gd name="connsiteY26" fmla="*/ 64991 h 519785"/>
                <a:gd name="connsiteX27" fmla="*/ 267514 w 607639"/>
                <a:gd name="connsiteY27" fmla="*/ 86620 h 519785"/>
                <a:gd name="connsiteX28" fmla="*/ 245850 w 607639"/>
                <a:gd name="connsiteY28" fmla="*/ 108249 h 519785"/>
                <a:gd name="connsiteX29" fmla="*/ 224186 w 607639"/>
                <a:gd name="connsiteY29" fmla="*/ 86620 h 519785"/>
                <a:gd name="connsiteX30" fmla="*/ 245850 w 607639"/>
                <a:gd name="connsiteY30" fmla="*/ 64991 h 519785"/>
                <a:gd name="connsiteX31" fmla="*/ 173556 w 607639"/>
                <a:gd name="connsiteY31" fmla="*/ 64991 h 519785"/>
                <a:gd name="connsiteX32" fmla="*/ 195255 w 607639"/>
                <a:gd name="connsiteY32" fmla="*/ 86620 h 519785"/>
                <a:gd name="connsiteX33" fmla="*/ 173556 w 607639"/>
                <a:gd name="connsiteY33" fmla="*/ 108249 h 519785"/>
                <a:gd name="connsiteX34" fmla="*/ 151857 w 607639"/>
                <a:gd name="connsiteY34" fmla="*/ 86620 h 519785"/>
                <a:gd name="connsiteX35" fmla="*/ 173556 w 607639"/>
                <a:gd name="connsiteY35" fmla="*/ 64991 h 519785"/>
                <a:gd name="connsiteX36" fmla="*/ 101262 w 607639"/>
                <a:gd name="connsiteY36" fmla="*/ 64991 h 519785"/>
                <a:gd name="connsiteX37" fmla="*/ 122926 w 607639"/>
                <a:gd name="connsiteY37" fmla="*/ 86620 h 519785"/>
                <a:gd name="connsiteX38" fmla="*/ 101262 w 607639"/>
                <a:gd name="connsiteY38" fmla="*/ 108249 h 519785"/>
                <a:gd name="connsiteX39" fmla="*/ 79598 w 607639"/>
                <a:gd name="connsiteY39" fmla="*/ 86620 h 519785"/>
                <a:gd name="connsiteX40" fmla="*/ 101262 w 607639"/>
                <a:gd name="connsiteY40" fmla="*/ 64991 h 519785"/>
                <a:gd name="connsiteX41" fmla="*/ 43346 w 607639"/>
                <a:gd name="connsiteY41" fmla="*/ 43279 h 519785"/>
                <a:gd name="connsiteX42" fmla="*/ 43346 w 607639"/>
                <a:gd name="connsiteY42" fmla="*/ 129924 h 519785"/>
                <a:gd name="connsiteX43" fmla="*/ 520681 w 607639"/>
                <a:gd name="connsiteY43" fmla="*/ 129924 h 519785"/>
                <a:gd name="connsiteX44" fmla="*/ 520681 w 607639"/>
                <a:gd name="connsiteY44" fmla="*/ 43279 h 519785"/>
                <a:gd name="connsiteX45" fmla="*/ 0 w 607639"/>
                <a:gd name="connsiteY45" fmla="*/ 0 h 519785"/>
                <a:gd name="connsiteX46" fmla="*/ 564027 w 607639"/>
                <a:gd name="connsiteY46" fmla="*/ 0 h 519785"/>
                <a:gd name="connsiteX47" fmla="*/ 564027 w 607639"/>
                <a:gd name="connsiteY47" fmla="*/ 384351 h 519785"/>
                <a:gd name="connsiteX48" fmla="*/ 588592 w 607639"/>
                <a:gd name="connsiteY48" fmla="*/ 408879 h 519785"/>
                <a:gd name="connsiteX49" fmla="*/ 607639 w 607639"/>
                <a:gd name="connsiteY49" fmla="*/ 454912 h 519785"/>
                <a:gd name="connsiteX50" fmla="*/ 588592 w 607639"/>
                <a:gd name="connsiteY50" fmla="*/ 500856 h 519785"/>
                <a:gd name="connsiteX51" fmla="*/ 542576 w 607639"/>
                <a:gd name="connsiteY51" fmla="*/ 519785 h 519785"/>
                <a:gd name="connsiteX52" fmla="*/ 496561 w 607639"/>
                <a:gd name="connsiteY52" fmla="*/ 500856 h 519785"/>
                <a:gd name="connsiteX53" fmla="*/ 443246 w 607639"/>
                <a:gd name="connsiteY53" fmla="*/ 447625 h 519785"/>
                <a:gd name="connsiteX54" fmla="*/ 0 w 607639"/>
                <a:gd name="connsiteY54" fmla="*/ 447625 h 51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639" h="519785">
                  <a:moveTo>
                    <a:pt x="513027" y="394749"/>
                  </a:moveTo>
                  <a:cubicBezTo>
                    <a:pt x="504660" y="406657"/>
                    <a:pt x="494247" y="417055"/>
                    <a:pt x="482320" y="425319"/>
                  </a:cubicBezTo>
                  <a:lnTo>
                    <a:pt x="527267" y="470197"/>
                  </a:lnTo>
                  <a:cubicBezTo>
                    <a:pt x="535723" y="478640"/>
                    <a:pt x="549430" y="478640"/>
                    <a:pt x="557885" y="470197"/>
                  </a:cubicBezTo>
                  <a:cubicBezTo>
                    <a:pt x="561980" y="466109"/>
                    <a:pt x="564205" y="460688"/>
                    <a:pt x="564205" y="454823"/>
                  </a:cubicBezTo>
                  <a:cubicBezTo>
                    <a:pt x="564205" y="449047"/>
                    <a:pt x="561980" y="443626"/>
                    <a:pt x="557885" y="439538"/>
                  </a:cubicBezTo>
                  <a:close/>
                  <a:moveTo>
                    <a:pt x="108530" y="310417"/>
                  </a:moveTo>
                  <a:lnTo>
                    <a:pt x="253119" y="310417"/>
                  </a:lnTo>
                  <a:lnTo>
                    <a:pt x="253119" y="353815"/>
                  </a:lnTo>
                  <a:lnTo>
                    <a:pt x="108530" y="353815"/>
                  </a:lnTo>
                  <a:close/>
                  <a:moveTo>
                    <a:pt x="412184" y="245274"/>
                  </a:moveTo>
                  <a:cubicBezTo>
                    <a:pt x="368304" y="245274"/>
                    <a:pt x="332613" y="280910"/>
                    <a:pt x="332613" y="324632"/>
                  </a:cubicBezTo>
                  <a:cubicBezTo>
                    <a:pt x="332613" y="368444"/>
                    <a:pt x="368304" y="404080"/>
                    <a:pt x="412184" y="404080"/>
                  </a:cubicBezTo>
                  <a:cubicBezTo>
                    <a:pt x="456063" y="404080"/>
                    <a:pt x="491754" y="368444"/>
                    <a:pt x="491754" y="324632"/>
                  </a:cubicBezTo>
                  <a:cubicBezTo>
                    <a:pt x="491754" y="280910"/>
                    <a:pt x="456063" y="245274"/>
                    <a:pt x="412184" y="245274"/>
                  </a:cubicBezTo>
                  <a:close/>
                  <a:moveTo>
                    <a:pt x="108530" y="223763"/>
                  </a:moveTo>
                  <a:lnTo>
                    <a:pt x="253119" y="223763"/>
                  </a:lnTo>
                  <a:lnTo>
                    <a:pt x="253119" y="267161"/>
                  </a:lnTo>
                  <a:lnTo>
                    <a:pt x="108530" y="267161"/>
                  </a:lnTo>
                  <a:close/>
                  <a:moveTo>
                    <a:pt x="43346" y="173203"/>
                  </a:moveTo>
                  <a:lnTo>
                    <a:pt x="43346" y="404258"/>
                  </a:lnTo>
                  <a:lnTo>
                    <a:pt x="318728" y="404258"/>
                  </a:lnTo>
                  <a:cubicBezTo>
                    <a:pt x="300393" y="382841"/>
                    <a:pt x="289267" y="355025"/>
                    <a:pt x="289267" y="324632"/>
                  </a:cubicBezTo>
                  <a:cubicBezTo>
                    <a:pt x="289267" y="257004"/>
                    <a:pt x="344362" y="201907"/>
                    <a:pt x="412184" y="201907"/>
                  </a:cubicBezTo>
                  <a:cubicBezTo>
                    <a:pt x="459089" y="201907"/>
                    <a:pt x="499943" y="228300"/>
                    <a:pt x="520681" y="266958"/>
                  </a:cubicBezTo>
                  <a:lnTo>
                    <a:pt x="520681" y="173203"/>
                  </a:lnTo>
                  <a:close/>
                  <a:moveTo>
                    <a:pt x="245850" y="64991"/>
                  </a:moveTo>
                  <a:cubicBezTo>
                    <a:pt x="257815" y="64991"/>
                    <a:pt x="267514" y="74675"/>
                    <a:pt x="267514" y="86620"/>
                  </a:cubicBezTo>
                  <a:cubicBezTo>
                    <a:pt x="267514" y="98565"/>
                    <a:pt x="257815" y="108249"/>
                    <a:pt x="245850" y="108249"/>
                  </a:cubicBezTo>
                  <a:cubicBezTo>
                    <a:pt x="233885" y="108249"/>
                    <a:pt x="224186" y="98565"/>
                    <a:pt x="224186" y="86620"/>
                  </a:cubicBezTo>
                  <a:cubicBezTo>
                    <a:pt x="224186" y="74675"/>
                    <a:pt x="233885" y="64991"/>
                    <a:pt x="245850" y="64991"/>
                  </a:cubicBezTo>
                  <a:close/>
                  <a:moveTo>
                    <a:pt x="173556" y="64991"/>
                  </a:moveTo>
                  <a:cubicBezTo>
                    <a:pt x="185540" y="64991"/>
                    <a:pt x="195255" y="74675"/>
                    <a:pt x="195255" y="86620"/>
                  </a:cubicBezTo>
                  <a:cubicBezTo>
                    <a:pt x="195255" y="98565"/>
                    <a:pt x="185540" y="108249"/>
                    <a:pt x="173556" y="108249"/>
                  </a:cubicBezTo>
                  <a:cubicBezTo>
                    <a:pt x="161572" y="108249"/>
                    <a:pt x="151857" y="98565"/>
                    <a:pt x="151857" y="86620"/>
                  </a:cubicBezTo>
                  <a:cubicBezTo>
                    <a:pt x="151857" y="74675"/>
                    <a:pt x="161572" y="64991"/>
                    <a:pt x="173556" y="64991"/>
                  </a:cubicBezTo>
                  <a:close/>
                  <a:moveTo>
                    <a:pt x="101262" y="64991"/>
                  </a:moveTo>
                  <a:cubicBezTo>
                    <a:pt x="113227" y="64991"/>
                    <a:pt x="122926" y="74675"/>
                    <a:pt x="122926" y="86620"/>
                  </a:cubicBezTo>
                  <a:cubicBezTo>
                    <a:pt x="122926" y="98565"/>
                    <a:pt x="113227" y="108249"/>
                    <a:pt x="101262" y="108249"/>
                  </a:cubicBezTo>
                  <a:cubicBezTo>
                    <a:pt x="89297" y="108249"/>
                    <a:pt x="79598" y="98565"/>
                    <a:pt x="79598" y="86620"/>
                  </a:cubicBezTo>
                  <a:cubicBezTo>
                    <a:pt x="79598" y="74675"/>
                    <a:pt x="89297" y="64991"/>
                    <a:pt x="101262" y="64991"/>
                  </a:cubicBezTo>
                  <a:close/>
                  <a:moveTo>
                    <a:pt x="43346" y="43279"/>
                  </a:moveTo>
                  <a:lnTo>
                    <a:pt x="43346" y="129924"/>
                  </a:lnTo>
                  <a:lnTo>
                    <a:pt x="520681" y="129924"/>
                  </a:lnTo>
                  <a:lnTo>
                    <a:pt x="520681" y="43279"/>
                  </a:lnTo>
                  <a:close/>
                  <a:moveTo>
                    <a:pt x="0" y="0"/>
                  </a:moveTo>
                  <a:lnTo>
                    <a:pt x="564027" y="0"/>
                  </a:lnTo>
                  <a:lnTo>
                    <a:pt x="564027" y="384351"/>
                  </a:lnTo>
                  <a:lnTo>
                    <a:pt x="588592" y="408879"/>
                  </a:lnTo>
                  <a:cubicBezTo>
                    <a:pt x="600875" y="421142"/>
                    <a:pt x="607639" y="437494"/>
                    <a:pt x="607639" y="454912"/>
                  </a:cubicBezTo>
                  <a:cubicBezTo>
                    <a:pt x="607639" y="472241"/>
                    <a:pt x="600875" y="488593"/>
                    <a:pt x="588592" y="500856"/>
                  </a:cubicBezTo>
                  <a:cubicBezTo>
                    <a:pt x="576309" y="513031"/>
                    <a:pt x="560021" y="519785"/>
                    <a:pt x="542576" y="519785"/>
                  </a:cubicBezTo>
                  <a:cubicBezTo>
                    <a:pt x="525131" y="519785"/>
                    <a:pt x="508843" y="513031"/>
                    <a:pt x="496561" y="500856"/>
                  </a:cubicBezTo>
                  <a:lnTo>
                    <a:pt x="443246" y="447625"/>
                  </a:lnTo>
                  <a:lnTo>
                    <a:pt x="0" y="447625"/>
                  </a:lnTo>
                  <a:close/>
                </a:path>
              </a:pathLst>
            </a:custGeom>
            <a:solidFill>
              <a:srgbClr val="00B0F0"/>
            </a:solidFill>
            <a:ln>
              <a:noFill/>
            </a:ln>
          </p:spPr>
        </p:sp>
        <p:sp>
          <p:nvSpPr>
            <p:cNvPr id="21" name="Rectangular Callout 55">
              <a:extLst>
                <a:ext uri="{FF2B5EF4-FFF2-40B4-BE49-F238E27FC236}">
                  <a16:creationId xmlns:a16="http://schemas.microsoft.com/office/drawing/2014/main" id="{B6D2FE52-0A3F-4580-8A5B-585C8F6A7B0D}"/>
                </a:ext>
              </a:extLst>
            </p:cNvPr>
            <p:cNvSpPr/>
            <p:nvPr/>
          </p:nvSpPr>
          <p:spPr bwMode="gray">
            <a:xfrm>
              <a:off x="9984433" y="4073501"/>
              <a:ext cx="1408100" cy="390995"/>
            </a:xfrm>
            <a:prstGeom prst="wedgeRectCallout">
              <a:avLst>
                <a:gd name="adj1" fmla="val -12372"/>
                <a:gd name="adj2" fmla="val -81754"/>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050" dirty="0">
                  <a:solidFill>
                    <a:schemeClr val="bg1">
                      <a:lumMod val="50000"/>
                    </a:schemeClr>
                  </a:solidFill>
                  <a:latin typeface="Huawei Sans" panose="020C0503030203020204" pitchFamily="34" charset="0"/>
                </a:rPr>
                <a:t>Manually check the upgrade result.</a:t>
              </a:r>
              <a:endParaRPr lang="en-US" altLang="zh-CN" sz="1050" dirty="0">
                <a:solidFill>
                  <a:schemeClr val="bg1">
                    <a:lumMod val="50000"/>
                  </a:schemeClr>
                </a:solidFill>
                <a:latin typeface="Huawei Sans" panose="020C0503030203020204" pitchFamily="34" charset="0"/>
              </a:endParaRPr>
            </a:p>
          </p:txBody>
        </p:sp>
        <p:sp>
          <p:nvSpPr>
            <p:cNvPr id="41" name="TextBox 40">
              <a:extLst>
                <a:ext uri="{FF2B5EF4-FFF2-40B4-BE49-F238E27FC236}">
                  <a16:creationId xmlns:a16="http://schemas.microsoft.com/office/drawing/2014/main" id="{833528E6-B93F-4890-9C64-DC492EB1B53C}"/>
                </a:ext>
              </a:extLst>
            </p:cNvPr>
            <p:cNvSpPr txBox="1"/>
            <p:nvPr/>
          </p:nvSpPr>
          <p:spPr bwMode="gray">
            <a:xfrm>
              <a:off x="6596932" y="3833801"/>
              <a:ext cx="1389484" cy="415498"/>
            </a:xfrm>
            <a:prstGeom prst="rect">
              <a:avLst/>
            </a:prstGeom>
            <a:noFill/>
          </p:spPr>
          <p:txBody>
            <a:bodyPr wrap="square" rtlCol="0">
              <a:spAutoFit/>
            </a:bodyPr>
            <a:lstStyle/>
            <a:p>
              <a:pPr algn="ctr" fontAlgn="ctr"/>
              <a:r>
                <a:rPr lang="en-US" sz="1050" dirty="0">
                  <a:latin typeface="Huawei Sans" panose="020C0503030203020204" pitchFamily="34" charset="0"/>
                </a:rPr>
                <a:t>Network administrator</a:t>
              </a:r>
              <a:endParaRPr lang="en-US" sz="1050" dirty="0">
                <a:latin typeface="Huawei Sans" panose="020C0503030203020204" pitchFamily="34" charset="0"/>
                <a:ea typeface="方正兰亭黑简体" panose="02000000000000000000" pitchFamily="2" charset="-122"/>
              </a:endParaRPr>
            </a:p>
          </p:txBody>
        </p:sp>
        <p:sp>
          <p:nvSpPr>
            <p:cNvPr id="42" name="TextBox 41">
              <a:extLst>
                <a:ext uri="{FF2B5EF4-FFF2-40B4-BE49-F238E27FC236}">
                  <a16:creationId xmlns:a16="http://schemas.microsoft.com/office/drawing/2014/main" id="{E2964D1D-ADB8-4CBC-87BC-2542A7B29300}"/>
                </a:ext>
              </a:extLst>
            </p:cNvPr>
            <p:cNvSpPr txBox="1"/>
            <p:nvPr/>
          </p:nvSpPr>
          <p:spPr bwMode="gray">
            <a:xfrm>
              <a:off x="10509204" y="3462943"/>
              <a:ext cx="1259037" cy="415498"/>
            </a:xfrm>
            <a:prstGeom prst="rect">
              <a:avLst/>
            </a:prstGeom>
            <a:noFill/>
          </p:spPr>
          <p:txBody>
            <a:bodyPr wrap="square" rtlCol="0">
              <a:spAutoFit/>
            </a:bodyPr>
            <a:lstStyle/>
            <a:p>
              <a:pPr algn="ctr" fontAlgn="ctr"/>
              <a:r>
                <a:rPr lang="en-US" sz="1050" dirty="0">
                  <a:latin typeface="Huawei Sans" panose="020C0503030203020204" pitchFamily="34" charset="0"/>
                </a:rPr>
                <a:t>Device to be upgraded</a:t>
              </a:r>
              <a:endParaRPr lang="en-US" sz="1050" dirty="0">
                <a:latin typeface="Huawei Sans" panose="020C0503030203020204" pitchFamily="34" charset="0"/>
                <a:ea typeface="方正兰亭黑简体" panose="02000000000000000000" pitchFamily="2" charset="-122"/>
              </a:endParaRPr>
            </a:p>
          </p:txBody>
        </p:sp>
      </p:grpSp>
      <p:grpSp>
        <p:nvGrpSpPr>
          <p:cNvPr id="7" name="Group 6">
            <a:extLst>
              <a:ext uri="{FF2B5EF4-FFF2-40B4-BE49-F238E27FC236}">
                <a16:creationId xmlns:a16="http://schemas.microsoft.com/office/drawing/2014/main" id="{0971706B-34E1-46CE-AA05-5B0A41EBE6C9}"/>
              </a:ext>
            </a:extLst>
          </p:cNvPr>
          <p:cNvGrpSpPr/>
          <p:nvPr/>
        </p:nvGrpSpPr>
        <p:grpSpPr bwMode="gray">
          <a:xfrm>
            <a:off x="5209749" y="4039731"/>
            <a:ext cx="6483936" cy="2058236"/>
            <a:chOff x="5219010" y="4396401"/>
            <a:chExt cx="6483936" cy="2058236"/>
          </a:xfrm>
        </p:grpSpPr>
        <p:pic>
          <p:nvPicPr>
            <p:cNvPr id="22" name="图片 92" descr="交换机.png">
              <a:extLst>
                <a:ext uri="{FF2B5EF4-FFF2-40B4-BE49-F238E27FC236}">
                  <a16:creationId xmlns:a16="http://schemas.microsoft.com/office/drawing/2014/main" id="{64DBE6DA-1AC2-4C62-85AC-0EB66DF8194A}"/>
                </a:ext>
              </a:extLst>
            </p:cNvPr>
            <p:cNvPicPr>
              <a:picLocks noChangeAspect="1"/>
            </p:cNvPicPr>
            <p:nvPr/>
          </p:nvPicPr>
          <p:blipFill>
            <a:blip r:embed="rId6" cstate="print"/>
            <a:stretch>
              <a:fillRect/>
            </a:stretch>
          </p:blipFill>
          <p:spPr bwMode="gray">
            <a:xfrm>
              <a:off x="7910442" y="5403603"/>
              <a:ext cx="539999" cy="441817"/>
            </a:xfrm>
            <a:prstGeom prst="rect">
              <a:avLst/>
            </a:prstGeom>
          </p:spPr>
        </p:pic>
        <p:pic>
          <p:nvPicPr>
            <p:cNvPr id="23" name="图片 32" descr="管理员-蓝.png">
              <a:extLst>
                <a:ext uri="{FF2B5EF4-FFF2-40B4-BE49-F238E27FC236}">
                  <a16:creationId xmlns:a16="http://schemas.microsoft.com/office/drawing/2014/main" id="{3ECE2E7D-D996-4E93-BF04-ADAF12B9A1CA}"/>
                </a:ext>
              </a:extLst>
            </p:cNvPr>
            <p:cNvPicPr>
              <a:picLocks noChangeAspect="1"/>
            </p:cNvPicPr>
            <p:nvPr/>
          </p:nvPicPr>
          <p:blipFill>
            <a:blip r:embed="rId7" cstate="print"/>
            <a:stretch>
              <a:fillRect/>
            </a:stretch>
          </p:blipFill>
          <p:spPr bwMode="gray">
            <a:xfrm>
              <a:off x="5447928" y="5403602"/>
              <a:ext cx="540000" cy="441818"/>
            </a:xfrm>
            <a:prstGeom prst="rect">
              <a:avLst/>
            </a:prstGeom>
          </p:spPr>
        </p:pic>
        <p:pic>
          <p:nvPicPr>
            <p:cNvPr id="24" name="Picture 12" descr="E:\2016.01\1.12 扁平化图标\蓝色\AR-蓝色最新-40.png">
              <a:extLst>
                <a:ext uri="{FF2B5EF4-FFF2-40B4-BE49-F238E27FC236}">
                  <a16:creationId xmlns:a16="http://schemas.microsoft.com/office/drawing/2014/main" id="{A384F378-4699-48C7-A04A-7F09518BFDD5}"/>
                </a:ext>
              </a:extLst>
            </p:cNvPr>
            <p:cNvPicPr>
              <a:picLocks noChangeAspect="1" noChangeArrowheads="1"/>
            </p:cNvPicPr>
            <p:nvPr/>
          </p:nvPicPr>
          <p:blipFill>
            <a:blip r:embed="rId4" cstate="print"/>
            <a:srcRect/>
            <a:stretch>
              <a:fillRect/>
            </a:stretch>
          </p:blipFill>
          <p:spPr bwMode="gray">
            <a:xfrm>
              <a:off x="10083473" y="5403602"/>
              <a:ext cx="540000" cy="441818"/>
            </a:xfrm>
            <a:prstGeom prst="rect">
              <a:avLst/>
            </a:prstGeom>
            <a:noFill/>
          </p:spPr>
        </p:pic>
        <p:sp>
          <p:nvSpPr>
            <p:cNvPr id="28" name="Rectangular Callout 55">
              <a:extLst>
                <a:ext uri="{FF2B5EF4-FFF2-40B4-BE49-F238E27FC236}">
                  <a16:creationId xmlns:a16="http://schemas.microsoft.com/office/drawing/2014/main" id="{1CFC841F-EFBB-46D1-94B8-4D8B831C562C}"/>
                </a:ext>
              </a:extLst>
            </p:cNvPr>
            <p:cNvSpPr/>
            <p:nvPr/>
          </p:nvSpPr>
          <p:spPr bwMode="gray">
            <a:xfrm>
              <a:off x="10148824" y="4396401"/>
              <a:ext cx="1554122" cy="695449"/>
            </a:xfrm>
            <a:prstGeom prst="wedgeRectCallout">
              <a:avLst>
                <a:gd name="adj1" fmla="val -17386"/>
                <a:gd name="adj2" fmla="val 64733"/>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bg1">
                      <a:lumMod val="50000"/>
                    </a:schemeClr>
                  </a:solidFill>
                  <a:latin typeface="Huawei Sans" panose="020C0503030203020204" pitchFamily="34" charset="0"/>
                </a:rPr>
                <a:t>Manually specify the startup file using the NMS or controller and restart the device.</a:t>
              </a:r>
              <a:endParaRPr lang="en-US" altLang="zh-CN" sz="1050" dirty="0">
                <a:solidFill>
                  <a:schemeClr val="bg1">
                    <a:lumMod val="50000"/>
                  </a:schemeClr>
                </a:solidFill>
                <a:latin typeface="Huawei Sans" panose="020C0503030203020204" pitchFamily="34" charset="0"/>
              </a:endParaRPr>
            </a:p>
          </p:txBody>
        </p:sp>
        <p:sp>
          <p:nvSpPr>
            <p:cNvPr id="29" name="magnifying-lens_359078">
              <a:extLst>
                <a:ext uri="{FF2B5EF4-FFF2-40B4-BE49-F238E27FC236}">
                  <a16:creationId xmlns:a16="http://schemas.microsoft.com/office/drawing/2014/main" id="{2EC02383-AB60-4749-BCF5-0944C6B9ADBE}"/>
                </a:ext>
              </a:extLst>
            </p:cNvPr>
            <p:cNvSpPr>
              <a:spLocks noChangeAspect="1"/>
            </p:cNvSpPr>
            <p:nvPr/>
          </p:nvSpPr>
          <p:spPr bwMode="gray">
            <a:xfrm>
              <a:off x="10495121" y="5715169"/>
              <a:ext cx="349425" cy="298904"/>
            </a:xfrm>
            <a:custGeom>
              <a:avLst/>
              <a:gdLst>
                <a:gd name="connsiteX0" fmla="*/ 513027 w 607639"/>
                <a:gd name="connsiteY0" fmla="*/ 394749 h 519785"/>
                <a:gd name="connsiteX1" fmla="*/ 482320 w 607639"/>
                <a:gd name="connsiteY1" fmla="*/ 425319 h 519785"/>
                <a:gd name="connsiteX2" fmla="*/ 527267 w 607639"/>
                <a:gd name="connsiteY2" fmla="*/ 470197 h 519785"/>
                <a:gd name="connsiteX3" fmla="*/ 557885 w 607639"/>
                <a:gd name="connsiteY3" fmla="*/ 470197 h 519785"/>
                <a:gd name="connsiteX4" fmla="*/ 564205 w 607639"/>
                <a:gd name="connsiteY4" fmla="*/ 454823 h 519785"/>
                <a:gd name="connsiteX5" fmla="*/ 557885 w 607639"/>
                <a:gd name="connsiteY5" fmla="*/ 439538 h 519785"/>
                <a:gd name="connsiteX6" fmla="*/ 108530 w 607639"/>
                <a:gd name="connsiteY6" fmla="*/ 310417 h 519785"/>
                <a:gd name="connsiteX7" fmla="*/ 253119 w 607639"/>
                <a:gd name="connsiteY7" fmla="*/ 310417 h 519785"/>
                <a:gd name="connsiteX8" fmla="*/ 253119 w 607639"/>
                <a:gd name="connsiteY8" fmla="*/ 353815 h 519785"/>
                <a:gd name="connsiteX9" fmla="*/ 108530 w 607639"/>
                <a:gd name="connsiteY9" fmla="*/ 353815 h 519785"/>
                <a:gd name="connsiteX10" fmla="*/ 412184 w 607639"/>
                <a:gd name="connsiteY10" fmla="*/ 245274 h 519785"/>
                <a:gd name="connsiteX11" fmla="*/ 332613 w 607639"/>
                <a:gd name="connsiteY11" fmla="*/ 324632 h 519785"/>
                <a:gd name="connsiteX12" fmla="*/ 412184 w 607639"/>
                <a:gd name="connsiteY12" fmla="*/ 404080 h 519785"/>
                <a:gd name="connsiteX13" fmla="*/ 491754 w 607639"/>
                <a:gd name="connsiteY13" fmla="*/ 324632 h 519785"/>
                <a:gd name="connsiteX14" fmla="*/ 412184 w 607639"/>
                <a:gd name="connsiteY14" fmla="*/ 245274 h 519785"/>
                <a:gd name="connsiteX15" fmla="*/ 108530 w 607639"/>
                <a:gd name="connsiteY15" fmla="*/ 223763 h 519785"/>
                <a:gd name="connsiteX16" fmla="*/ 253119 w 607639"/>
                <a:gd name="connsiteY16" fmla="*/ 223763 h 519785"/>
                <a:gd name="connsiteX17" fmla="*/ 253119 w 607639"/>
                <a:gd name="connsiteY17" fmla="*/ 267161 h 519785"/>
                <a:gd name="connsiteX18" fmla="*/ 108530 w 607639"/>
                <a:gd name="connsiteY18" fmla="*/ 267161 h 519785"/>
                <a:gd name="connsiteX19" fmla="*/ 43346 w 607639"/>
                <a:gd name="connsiteY19" fmla="*/ 173203 h 519785"/>
                <a:gd name="connsiteX20" fmla="*/ 43346 w 607639"/>
                <a:gd name="connsiteY20" fmla="*/ 404258 h 519785"/>
                <a:gd name="connsiteX21" fmla="*/ 318728 w 607639"/>
                <a:gd name="connsiteY21" fmla="*/ 404258 h 519785"/>
                <a:gd name="connsiteX22" fmla="*/ 289267 w 607639"/>
                <a:gd name="connsiteY22" fmla="*/ 324632 h 519785"/>
                <a:gd name="connsiteX23" fmla="*/ 412184 w 607639"/>
                <a:gd name="connsiteY23" fmla="*/ 201907 h 519785"/>
                <a:gd name="connsiteX24" fmla="*/ 520681 w 607639"/>
                <a:gd name="connsiteY24" fmla="*/ 266958 h 519785"/>
                <a:gd name="connsiteX25" fmla="*/ 520681 w 607639"/>
                <a:gd name="connsiteY25" fmla="*/ 173203 h 519785"/>
                <a:gd name="connsiteX26" fmla="*/ 245850 w 607639"/>
                <a:gd name="connsiteY26" fmla="*/ 64991 h 519785"/>
                <a:gd name="connsiteX27" fmla="*/ 267514 w 607639"/>
                <a:gd name="connsiteY27" fmla="*/ 86620 h 519785"/>
                <a:gd name="connsiteX28" fmla="*/ 245850 w 607639"/>
                <a:gd name="connsiteY28" fmla="*/ 108249 h 519785"/>
                <a:gd name="connsiteX29" fmla="*/ 224186 w 607639"/>
                <a:gd name="connsiteY29" fmla="*/ 86620 h 519785"/>
                <a:gd name="connsiteX30" fmla="*/ 245850 w 607639"/>
                <a:gd name="connsiteY30" fmla="*/ 64991 h 519785"/>
                <a:gd name="connsiteX31" fmla="*/ 173556 w 607639"/>
                <a:gd name="connsiteY31" fmla="*/ 64991 h 519785"/>
                <a:gd name="connsiteX32" fmla="*/ 195255 w 607639"/>
                <a:gd name="connsiteY32" fmla="*/ 86620 h 519785"/>
                <a:gd name="connsiteX33" fmla="*/ 173556 w 607639"/>
                <a:gd name="connsiteY33" fmla="*/ 108249 h 519785"/>
                <a:gd name="connsiteX34" fmla="*/ 151857 w 607639"/>
                <a:gd name="connsiteY34" fmla="*/ 86620 h 519785"/>
                <a:gd name="connsiteX35" fmla="*/ 173556 w 607639"/>
                <a:gd name="connsiteY35" fmla="*/ 64991 h 519785"/>
                <a:gd name="connsiteX36" fmla="*/ 101262 w 607639"/>
                <a:gd name="connsiteY36" fmla="*/ 64991 h 519785"/>
                <a:gd name="connsiteX37" fmla="*/ 122926 w 607639"/>
                <a:gd name="connsiteY37" fmla="*/ 86620 h 519785"/>
                <a:gd name="connsiteX38" fmla="*/ 101262 w 607639"/>
                <a:gd name="connsiteY38" fmla="*/ 108249 h 519785"/>
                <a:gd name="connsiteX39" fmla="*/ 79598 w 607639"/>
                <a:gd name="connsiteY39" fmla="*/ 86620 h 519785"/>
                <a:gd name="connsiteX40" fmla="*/ 101262 w 607639"/>
                <a:gd name="connsiteY40" fmla="*/ 64991 h 519785"/>
                <a:gd name="connsiteX41" fmla="*/ 43346 w 607639"/>
                <a:gd name="connsiteY41" fmla="*/ 43279 h 519785"/>
                <a:gd name="connsiteX42" fmla="*/ 43346 w 607639"/>
                <a:gd name="connsiteY42" fmla="*/ 129924 h 519785"/>
                <a:gd name="connsiteX43" fmla="*/ 520681 w 607639"/>
                <a:gd name="connsiteY43" fmla="*/ 129924 h 519785"/>
                <a:gd name="connsiteX44" fmla="*/ 520681 w 607639"/>
                <a:gd name="connsiteY44" fmla="*/ 43279 h 519785"/>
                <a:gd name="connsiteX45" fmla="*/ 0 w 607639"/>
                <a:gd name="connsiteY45" fmla="*/ 0 h 519785"/>
                <a:gd name="connsiteX46" fmla="*/ 564027 w 607639"/>
                <a:gd name="connsiteY46" fmla="*/ 0 h 519785"/>
                <a:gd name="connsiteX47" fmla="*/ 564027 w 607639"/>
                <a:gd name="connsiteY47" fmla="*/ 384351 h 519785"/>
                <a:gd name="connsiteX48" fmla="*/ 588592 w 607639"/>
                <a:gd name="connsiteY48" fmla="*/ 408879 h 519785"/>
                <a:gd name="connsiteX49" fmla="*/ 607639 w 607639"/>
                <a:gd name="connsiteY49" fmla="*/ 454912 h 519785"/>
                <a:gd name="connsiteX50" fmla="*/ 588592 w 607639"/>
                <a:gd name="connsiteY50" fmla="*/ 500856 h 519785"/>
                <a:gd name="connsiteX51" fmla="*/ 542576 w 607639"/>
                <a:gd name="connsiteY51" fmla="*/ 519785 h 519785"/>
                <a:gd name="connsiteX52" fmla="*/ 496561 w 607639"/>
                <a:gd name="connsiteY52" fmla="*/ 500856 h 519785"/>
                <a:gd name="connsiteX53" fmla="*/ 443246 w 607639"/>
                <a:gd name="connsiteY53" fmla="*/ 447625 h 519785"/>
                <a:gd name="connsiteX54" fmla="*/ 0 w 607639"/>
                <a:gd name="connsiteY54" fmla="*/ 447625 h 51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607639" h="519785">
                  <a:moveTo>
                    <a:pt x="513027" y="394749"/>
                  </a:moveTo>
                  <a:cubicBezTo>
                    <a:pt x="504660" y="406657"/>
                    <a:pt x="494247" y="417055"/>
                    <a:pt x="482320" y="425319"/>
                  </a:cubicBezTo>
                  <a:lnTo>
                    <a:pt x="527267" y="470197"/>
                  </a:lnTo>
                  <a:cubicBezTo>
                    <a:pt x="535723" y="478640"/>
                    <a:pt x="549430" y="478640"/>
                    <a:pt x="557885" y="470197"/>
                  </a:cubicBezTo>
                  <a:cubicBezTo>
                    <a:pt x="561980" y="466109"/>
                    <a:pt x="564205" y="460688"/>
                    <a:pt x="564205" y="454823"/>
                  </a:cubicBezTo>
                  <a:cubicBezTo>
                    <a:pt x="564205" y="449047"/>
                    <a:pt x="561980" y="443626"/>
                    <a:pt x="557885" y="439538"/>
                  </a:cubicBezTo>
                  <a:close/>
                  <a:moveTo>
                    <a:pt x="108530" y="310417"/>
                  </a:moveTo>
                  <a:lnTo>
                    <a:pt x="253119" y="310417"/>
                  </a:lnTo>
                  <a:lnTo>
                    <a:pt x="253119" y="353815"/>
                  </a:lnTo>
                  <a:lnTo>
                    <a:pt x="108530" y="353815"/>
                  </a:lnTo>
                  <a:close/>
                  <a:moveTo>
                    <a:pt x="412184" y="245274"/>
                  </a:moveTo>
                  <a:cubicBezTo>
                    <a:pt x="368304" y="245274"/>
                    <a:pt x="332613" y="280910"/>
                    <a:pt x="332613" y="324632"/>
                  </a:cubicBezTo>
                  <a:cubicBezTo>
                    <a:pt x="332613" y="368444"/>
                    <a:pt x="368304" y="404080"/>
                    <a:pt x="412184" y="404080"/>
                  </a:cubicBezTo>
                  <a:cubicBezTo>
                    <a:pt x="456063" y="404080"/>
                    <a:pt x="491754" y="368444"/>
                    <a:pt x="491754" y="324632"/>
                  </a:cubicBezTo>
                  <a:cubicBezTo>
                    <a:pt x="491754" y="280910"/>
                    <a:pt x="456063" y="245274"/>
                    <a:pt x="412184" y="245274"/>
                  </a:cubicBezTo>
                  <a:close/>
                  <a:moveTo>
                    <a:pt x="108530" y="223763"/>
                  </a:moveTo>
                  <a:lnTo>
                    <a:pt x="253119" y="223763"/>
                  </a:lnTo>
                  <a:lnTo>
                    <a:pt x="253119" y="267161"/>
                  </a:lnTo>
                  <a:lnTo>
                    <a:pt x="108530" y="267161"/>
                  </a:lnTo>
                  <a:close/>
                  <a:moveTo>
                    <a:pt x="43346" y="173203"/>
                  </a:moveTo>
                  <a:lnTo>
                    <a:pt x="43346" y="404258"/>
                  </a:lnTo>
                  <a:lnTo>
                    <a:pt x="318728" y="404258"/>
                  </a:lnTo>
                  <a:cubicBezTo>
                    <a:pt x="300393" y="382841"/>
                    <a:pt x="289267" y="355025"/>
                    <a:pt x="289267" y="324632"/>
                  </a:cubicBezTo>
                  <a:cubicBezTo>
                    <a:pt x="289267" y="257004"/>
                    <a:pt x="344362" y="201907"/>
                    <a:pt x="412184" y="201907"/>
                  </a:cubicBezTo>
                  <a:cubicBezTo>
                    <a:pt x="459089" y="201907"/>
                    <a:pt x="499943" y="228300"/>
                    <a:pt x="520681" y="266958"/>
                  </a:cubicBezTo>
                  <a:lnTo>
                    <a:pt x="520681" y="173203"/>
                  </a:lnTo>
                  <a:close/>
                  <a:moveTo>
                    <a:pt x="245850" y="64991"/>
                  </a:moveTo>
                  <a:cubicBezTo>
                    <a:pt x="257815" y="64991"/>
                    <a:pt x="267514" y="74675"/>
                    <a:pt x="267514" y="86620"/>
                  </a:cubicBezTo>
                  <a:cubicBezTo>
                    <a:pt x="267514" y="98565"/>
                    <a:pt x="257815" y="108249"/>
                    <a:pt x="245850" y="108249"/>
                  </a:cubicBezTo>
                  <a:cubicBezTo>
                    <a:pt x="233885" y="108249"/>
                    <a:pt x="224186" y="98565"/>
                    <a:pt x="224186" y="86620"/>
                  </a:cubicBezTo>
                  <a:cubicBezTo>
                    <a:pt x="224186" y="74675"/>
                    <a:pt x="233885" y="64991"/>
                    <a:pt x="245850" y="64991"/>
                  </a:cubicBezTo>
                  <a:close/>
                  <a:moveTo>
                    <a:pt x="173556" y="64991"/>
                  </a:moveTo>
                  <a:cubicBezTo>
                    <a:pt x="185540" y="64991"/>
                    <a:pt x="195255" y="74675"/>
                    <a:pt x="195255" y="86620"/>
                  </a:cubicBezTo>
                  <a:cubicBezTo>
                    <a:pt x="195255" y="98565"/>
                    <a:pt x="185540" y="108249"/>
                    <a:pt x="173556" y="108249"/>
                  </a:cubicBezTo>
                  <a:cubicBezTo>
                    <a:pt x="161572" y="108249"/>
                    <a:pt x="151857" y="98565"/>
                    <a:pt x="151857" y="86620"/>
                  </a:cubicBezTo>
                  <a:cubicBezTo>
                    <a:pt x="151857" y="74675"/>
                    <a:pt x="161572" y="64991"/>
                    <a:pt x="173556" y="64991"/>
                  </a:cubicBezTo>
                  <a:close/>
                  <a:moveTo>
                    <a:pt x="101262" y="64991"/>
                  </a:moveTo>
                  <a:cubicBezTo>
                    <a:pt x="113227" y="64991"/>
                    <a:pt x="122926" y="74675"/>
                    <a:pt x="122926" y="86620"/>
                  </a:cubicBezTo>
                  <a:cubicBezTo>
                    <a:pt x="122926" y="98565"/>
                    <a:pt x="113227" y="108249"/>
                    <a:pt x="101262" y="108249"/>
                  </a:cubicBezTo>
                  <a:cubicBezTo>
                    <a:pt x="89297" y="108249"/>
                    <a:pt x="79598" y="98565"/>
                    <a:pt x="79598" y="86620"/>
                  </a:cubicBezTo>
                  <a:cubicBezTo>
                    <a:pt x="79598" y="74675"/>
                    <a:pt x="89297" y="64991"/>
                    <a:pt x="101262" y="64991"/>
                  </a:cubicBezTo>
                  <a:close/>
                  <a:moveTo>
                    <a:pt x="43346" y="43279"/>
                  </a:moveTo>
                  <a:lnTo>
                    <a:pt x="43346" y="129924"/>
                  </a:lnTo>
                  <a:lnTo>
                    <a:pt x="520681" y="129924"/>
                  </a:lnTo>
                  <a:lnTo>
                    <a:pt x="520681" y="43279"/>
                  </a:lnTo>
                  <a:close/>
                  <a:moveTo>
                    <a:pt x="0" y="0"/>
                  </a:moveTo>
                  <a:lnTo>
                    <a:pt x="564027" y="0"/>
                  </a:lnTo>
                  <a:lnTo>
                    <a:pt x="564027" y="384351"/>
                  </a:lnTo>
                  <a:lnTo>
                    <a:pt x="588592" y="408879"/>
                  </a:lnTo>
                  <a:cubicBezTo>
                    <a:pt x="600875" y="421142"/>
                    <a:pt x="607639" y="437494"/>
                    <a:pt x="607639" y="454912"/>
                  </a:cubicBezTo>
                  <a:cubicBezTo>
                    <a:pt x="607639" y="472241"/>
                    <a:pt x="600875" y="488593"/>
                    <a:pt x="588592" y="500856"/>
                  </a:cubicBezTo>
                  <a:cubicBezTo>
                    <a:pt x="576309" y="513031"/>
                    <a:pt x="560021" y="519785"/>
                    <a:pt x="542576" y="519785"/>
                  </a:cubicBezTo>
                  <a:cubicBezTo>
                    <a:pt x="525131" y="519785"/>
                    <a:pt x="508843" y="513031"/>
                    <a:pt x="496561" y="500856"/>
                  </a:cubicBezTo>
                  <a:lnTo>
                    <a:pt x="443246" y="447625"/>
                  </a:lnTo>
                  <a:lnTo>
                    <a:pt x="0" y="447625"/>
                  </a:lnTo>
                  <a:close/>
                </a:path>
              </a:pathLst>
            </a:custGeom>
            <a:solidFill>
              <a:srgbClr val="00B0F0"/>
            </a:solidFill>
            <a:ln>
              <a:noFill/>
            </a:ln>
          </p:spPr>
        </p:sp>
        <p:sp>
          <p:nvSpPr>
            <p:cNvPr id="30" name="Rectangular Callout 55">
              <a:extLst>
                <a:ext uri="{FF2B5EF4-FFF2-40B4-BE49-F238E27FC236}">
                  <a16:creationId xmlns:a16="http://schemas.microsoft.com/office/drawing/2014/main" id="{89EF7E5F-B12B-49AB-AFCE-4983A9836F07}"/>
                </a:ext>
              </a:extLst>
            </p:cNvPr>
            <p:cNvSpPr/>
            <p:nvPr/>
          </p:nvSpPr>
          <p:spPr bwMode="gray">
            <a:xfrm>
              <a:off x="9984434" y="6077017"/>
              <a:ext cx="1465326" cy="377620"/>
            </a:xfrm>
            <a:prstGeom prst="wedgeRectCallout">
              <a:avLst>
                <a:gd name="adj1" fmla="val -11495"/>
                <a:gd name="adj2" fmla="val -91637"/>
              </a:avLst>
            </a:prstGeom>
            <a:solidFill>
              <a:schemeClr val="bg1"/>
            </a:solidFill>
            <a:ln w="19050">
              <a:solidFill>
                <a:schemeClr val="bg1">
                  <a:lumMod val="65000"/>
                </a:schemeClr>
              </a:solidFill>
              <a:headEnd type="none" w="med" len="med"/>
              <a:tailEnd type="arrow" w="med" len="me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bg1">
                      <a:lumMod val="50000"/>
                    </a:schemeClr>
                  </a:solidFill>
                  <a:latin typeface="Huawei Sans" panose="020C0503030203020204" pitchFamily="34" charset="0"/>
                </a:rPr>
                <a:t>Manually check the upgrade result.</a:t>
              </a:r>
              <a:endParaRPr lang="en-US" altLang="zh-CN" sz="1050" dirty="0">
                <a:solidFill>
                  <a:schemeClr val="bg1">
                    <a:lumMod val="50000"/>
                  </a:schemeClr>
                </a:solidFill>
                <a:latin typeface="Huawei Sans" panose="020C0503030203020204" pitchFamily="34" charset="0"/>
              </a:endParaRPr>
            </a:p>
          </p:txBody>
        </p:sp>
        <p:cxnSp>
          <p:nvCxnSpPr>
            <p:cNvPr id="31" name="Straight Connector 30">
              <a:extLst>
                <a:ext uri="{FF2B5EF4-FFF2-40B4-BE49-F238E27FC236}">
                  <a16:creationId xmlns:a16="http://schemas.microsoft.com/office/drawing/2014/main" id="{A6ADEACC-0F60-4813-90C4-C47F50CD698C}"/>
                </a:ext>
              </a:extLst>
            </p:cNvPr>
            <p:cNvCxnSpPr>
              <a:cxnSpLocks/>
              <a:stCxn id="23" idx="3"/>
              <a:endCxn id="22" idx="1"/>
            </p:cNvCxnSpPr>
            <p:nvPr/>
          </p:nvCxnSpPr>
          <p:spPr bwMode="gray">
            <a:xfrm>
              <a:off x="5987928" y="5624511"/>
              <a:ext cx="1922514" cy="1"/>
            </a:xfrm>
            <a:prstGeom prst="line">
              <a:avLst/>
            </a:prstGeom>
            <a:solidFill>
              <a:srgbClr val="BEE9EE"/>
            </a:solidFill>
            <a:ln w="19050">
              <a:solidFill>
                <a:srgbClr val="94DAE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9FC76A6-154F-4A4B-B8C7-98A82CA6AEEE}"/>
                </a:ext>
              </a:extLst>
            </p:cNvPr>
            <p:cNvCxnSpPr>
              <a:cxnSpLocks/>
              <a:stCxn id="22" idx="3"/>
              <a:endCxn id="24" idx="1"/>
            </p:cNvCxnSpPr>
            <p:nvPr/>
          </p:nvCxnSpPr>
          <p:spPr bwMode="gray">
            <a:xfrm flipV="1">
              <a:off x="8450441" y="5624511"/>
              <a:ext cx="1633032" cy="1"/>
            </a:xfrm>
            <a:prstGeom prst="line">
              <a:avLst/>
            </a:prstGeom>
            <a:solidFill>
              <a:srgbClr val="BEE9EE"/>
            </a:solidFill>
            <a:ln w="19050">
              <a:solidFill>
                <a:srgbClr val="94DAE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D2AFF4A5-9AB4-45D9-976B-54C0096998B2}"/>
                </a:ext>
              </a:extLst>
            </p:cNvPr>
            <p:cNvSpPr/>
            <p:nvPr/>
          </p:nvSpPr>
          <p:spPr bwMode="gray">
            <a:xfrm>
              <a:off x="6005818" y="5240990"/>
              <a:ext cx="864096" cy="25202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tx1"/>
                  </a:solidFill>
                  <a:latin typeface="Huawei Sans" panose="020C0503030203020204" pitchFamily="34" charset="0"/>
                </a:rPr>
                <a:t>Upgrade files</a:t>
              </a:r>
            </a:p>
          </p:txBody>
        </p:sp>
        <p:cxnSp>
          <p:nvCxnSpPr>
            <p:cNvPr id="39" name="Straight Arrow Connector 38">
              <a:extLst>
                <a:ext uri="{FF2B5EF4-FFF2-40B4-BE49-F238E27FC236}">
                  <a16:creationId xmlns:a16="http://schemas.microsoft.com/office/drawing/2014/main" id="{ADC4297F-5258-4365-9A42-F1DFA8AE044A}"/>
                </a:ext>
              </a:extLst>
            </p:cNvPr>
            <p:cNvCxnSpPr>
              <a:cxnSpLocks/>
            </p:cNvCxnSpPr>
            <p:nvPr/>
          </p:nvCxnSpPr>
          <p:spPr bwMode="gray">
            <a:xfrm>
              <a:off x="6905918" y="5360415"/>
              <a:ext cx="863728" cy="0"/>
            </a:xfrm>
            <a:prstGeom prst="straightConnector1">
              <a:avLst/>
            </a:prstGeom>
            <a:ln w="19050">
              <a:solidFill>
                <a:srgbClr val="94DAE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CD390B5-0191-4C05-A349-7C59FBC9C3F2}"/>
                </a:ext>
              </a:extLst>
            </p:cNvPr>
            <p:cNvSpPr txBox="1"/>
            <p:nvPr/>
          </p:nvSpPr>
          <p:spPr bwMode="gray">
            <a:xfrm>
              <a:off x="10578497" y="5424147"/>
              <a:ext cx="1107295" cy="415498"/>
            </a:xfrm>
            <a:prstGeom prst="rect">
              <a:avLst/>
            </a:prstGeom>
            <a:noFill/>
          </p:spPr>
          <p:txBody>
            <a:bodyPr wrap="square" lIns="0" rIns="0" rtlCol="0">
              <a:spAutoFit/>
            </a:bodyPr>
            <a:lstStyle/>
            <a:p>
              <a:pPr algn="ctr" fontAlgn="ctr"/>
              <a:r>
                <a:rPr lang="en-US" sz="1050" dirty="0">
                  <a:latin typeface="Huawei Sans" panose="020C0503030203020204" pitchFamily="34" charset="0"/>
                </a:rPr>
                <a:t>Device to be upgraded</a:t>
              </a:r>
              <a:endParaRPr lang="en-US" sz="1050" dirty="0">
                <a:latin typeface="Huawei Sans" panose="020C0503030203020204" pitchFamily="34" charset="0"/>
                <a:ea typeface="方正兰亭黑简体" panose="02000000000000000000" pitchFamily="2" charset="-122"/>
              </a:endParaRPr>
            </a:p>
          </p:txBody>
        </p:sp>
        <p:sp>
          <p:nvSpPr>
            <p:cNvPr id="44" name="TextBox 43">
              <a:extLst>
                <a:ext uri="{FF2B5EF4-FFF2-40B4-BE49-F238E27FC236}">
                  <a16:creationId xmlns:a16="http://schemas.microsoft.com/office/drawing/2014/main" id="{1FB66F62-3027-441A-B5C6-67ADC47D367E}"/>
                </a:ext>
              </a:extLst>
            </p:cNvPr>
            <p:cNvSpPr txBox="1"/>
            <p:nvPr/>
          </p:nvSpPr>
          <p:spPr bwMode="gray">
            <a:xfrm>
              <a:off x="5219010" y="5851408"/>
              <a:ext cx="1084578" cy="415498"/>
            </a:xfrm>
            <a:prstGeom prst="rect">
              <a:avLst/>
            </a:prstGeom>
            <a:noFill/>
          </p:spPr>
          <p:txBody>
            <a:bodyPr wrap="square" lIns="0" rIns="0" rtlCol="0">
              <a:spAutoFit/>
            </a:bodyPr>
            <a:lstStyle/>
            <a:p>
              <a:pPr algn="ctr" fontAlgn="ctr"/>
              <a:r>
                <a:rPr lang="en-US" sz="1050" dirty="0">
                  <a:latin typeface="Huawei Sans" panose="020C0503030203020204" pitchFamily="34" charset="0"/>
                </a:rPr>
                <a:t>Network administrator</a:t>
              </a:r>
              <a:endParaRPr lang="en-US" sz="1050" dirty="0">
                <a:latin typeface="Huawei Sans" panose="020C0503030203020204" pitchFamily="34" charset="0"/>
                <a:ea typeface="方正兰亭黑简体" panose="02000000000000000000" pitchFamily="2" charset="-122"/>
              </a:endParaRPr>
            </a:p>
          </p:txBody>
        </p:sp>
        <p:sp>
          <p:nvSpPr>
            <p:cNvPr id="45" name="TextBox 44">
              <a:extLst>
                <a:ext uri="{FF2B5EF4-FFF2-40B4-BE49-F238E27FC236}">
                  <a16:creationId xmlns:a16="http://schemas.microsoft.com/office/drawing/2014/main" id="{90B0E3D1-5C00-4E88-A59F-92F5D527B1E6}"/>
                </a:ext>
              </a:extLst>
            </p:cNvPr>
            <p:cNvSpPr txBox="1"/>
            <p:nvPr/>
          </p:nvSpPr>
          <p:spPr bwMode="gray">
            <a:xfrm>
              <a:off x="7620627" y="5825281"/>
              <a:ext cx="1189182" cy="415498"/>
            </a:xfrm>
            <a:prstGeom prst="rect">
              <a:avLst/>
            </a:prstGeom>
            <a:noFill/>
          </p:spPr>
          <p:txBody>
            <a:bodyPr wrap="square" lIns="0" rIns="0" rtlCol="0">
              <a:spAutoFit/>
            </a:bodyPr>
            <a:lstStyle/>
            <a:p>
              <a:pPr algn="ctr" fontAlgn="ctr"/>
              <a:r>
                <a:rPr lang="en-US" sz="1050" dirty="0">
                  <a:latin typeface="Huawei Sans" panose="020C0503030203020204" pitchFamily="34" charset="0"/>
                </a:rPr>
                <a:t>NMS software/Controller</a:t>
              </a:r>
              <a:endParaRPr lang="en-US" sz="1050" dirty="0">
                <a:latin typeface="Huawei Sans" panose="020C0503030203020204" pitchFamily="34" charset="0"/>
                <a:ea typeface="方正兰亭黑简体" panose="02000000000000000000" pitchFamily="2" charset="-122"/>
              </a:endParaRPr>
            </a:p>
          </p:txBody>
        </p:sp>
        <p:sp>
          <p:nvSpPr>
            <p:cNvPr id="46" name="TextBox 45">
              <a:extLst>
                <a:ext uri="{FF2B5EF4-FFF2-40B4-BE49-F238E27FC236}">
                  <a16:creationId xmlns:a16="http://schemas.microsoft.com/office/drawing/2014/main" id="{79E1935F-DB90-4E7E-89CA-5D9BDED18C8A}"/>
                </a:ext>
              </a:extLst>
            </p:cNvPr>
            <p:cNvSpPr txBox="1"/>
            <p:nvPr/>
          </p:nvSpPr>
          <p:spPr bwMode="gray">
            <a:xfrm>
              <a:off x="6563369" y="4935517"/>
              <a:ext cx="1637892" cy="415498"/>
            </a:xfrm>
            <a:prstGeom prst="rect">
              <a:avLst/>
            </a:prstGeom>
            <a:noFill/>
          </p:spPr>
          <p:txBody>
            <a:bodyPr wrap="square" lIns="0" rIns="0" rtlCol="0">
              <a:spAutoFit/>
            </a:bodyPr>
            <a:lstStyle/>
            <a:p>
              <a:pPr algn="ctr" fontAlgn="ctr"/>
              <a:r>
                <a:rPr lang="en-US" sz="1050" dirty="0">
                  <a:latin typeface="Huawei Sans" panose="020C0503030203020204" pitchFamily="34" charset="0"/>
                </a:rPr>
                <a:t>Upload files to the NMS/controller.</a:t>
              </a:r>
              <a:endParaRPr lang="en-US" sz="1050" dirty="0">
                <a:latin typeface="Huawei Sans" panose="020C0503030203020204" pitchFamily="34" charset="0"/>
                <a:ea typeface="方正兰亭黑简体" panose="02000000000000000000" pitchFamily="2" charset="-122"/>
              </a:endParaRPr>
            </a:p>
          </p:txBody>
        </p:sp>
        <p:sp>
          <p:nvSpPr>
            <p:cNvPr id="47" name="Rectangle 46">
              <a:extLst>
                <a:ext uri="{FF2B5EF4-FFF2-40B4-BE49-F238E27FC236}">
                  <a16:creationId xmlns:a16="http://schemas.microsoft.com/office/drawing/2014/main" id="{1E8E257C-87D8-4B81-92F0-0EBD2F949B41}"/>
                </a:ext>
              </a:extLst>
            </p:cNvPr>
            <p:cNvSpPr/>
            <p:nvPr/>
          </p:nvSpPr>
          <p:spPr bwMode="gray">
            <a:xfrm>
              <a:off x="8472233" y="5240990"/>
              <a:ext cx="864096" cy="252027"/>
            </a:xfrm>
            <a:prstGeom prst="rect">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fontAlgn="ctr"/>
              <a:r>
                <a:rPr lang="en-US" sz="1050" dirty="0">
                  <a:solidFill>
                    <a:schemeClr val="tx1"/>
                  </a:solidFill>
                  <a:latin typeface="Huawei Sans" panose="020C0503030203020204" pitchFamily="34" charset="0"/>
                </a:rPr>
                <a:t>Upgrade files</a:t>
              </a:r>
            </a:p>
          </p:txBody>
        </p:sp>
        <p:cxnSp>
          <p:nvCxnSpPr>
            <p:cNvPr id="48" name="Straight Arrow Connector 47">
              <a:extLst>
                <a:ext uri="{FF2B5EF4-FFF2-40B4-BE49-F238E27FC236}">
                  <a16:creationId xmlns:a16="http://schemas.microsoft.com/office/drawing/2014/main" id="{8B742462-EC52-4DD4-BEE9-848A2CBD2A96}"/>
                </a:ext>
              </a:extLst>
            </p:cNvPr>
            <p:cNvCxnSpPr>
              <a:cxnSpLocks/>
            </p:cNvCxnSpPr>
            <p:nvPr/>
          </p:nvCxnSpPr>
          <p:spPr bwMode="gray">
            <a:xfrm>
              <a:off x="9372333" y="5360415"/>
              <a:ext cx="711140" cy="0"/>
            </a:xfrm>
            <a:prstGeom prst="straightConnector1">
              <a:avLst/>
            </a:prstGeom>
            <a:ln w="19050">
              <a:solidFill>
                <a:srgbClr val="94DAE2"/>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A233DBF-92EC-4B98-A368-919FADEEA35D}"/>
                </a:ext>
              </a:extLst>
            </p:cNvPr>
            <p:cNvSpPr txBox="1"/>
            <p:nvPr/>
          </p:nvSpPr>
          <p:spPr bwMode="gray">
            <a:xfrm>
              <a:off x="9341252" y="4968855"/>
              <a:ext cx="842626" cy="415498"/>
            </a:xfrm>
            <a:prstGeom prst="rect">
              <a:avLst/>
            </a:prstGeom>
            <a:noFill/>
          </p:spPr>
          <p:txBody>
            <a:bodyPr wrap="square" lIns="0" rIns="0" rtlCol="0">
              <a:spAutoFit/>
            </a:bodyPr>
            <a:lstStyle/>
            <a:p>
              <a:pPr algn="ctr" fontAlgn="ctr"/>
              <a:r>
                <a:rPr lang="en-US" sz="1050" dirty="0">
                  <a:latin typeface="Huawei Sans" panose="020C0503030203020204" pitchFamily="34" charset="0"/>
                </a:rPr>
                <a:t>Deliver files to the device.</a:t>
              </a:r>
              <a:endParaRPr lang="en-US" sz="1050" dirty="0">
                <a:latin typeface="Huawei Sans" panose="020C0503030203020204" pitchFamily="34" charset="0"/>
                <a:ea typeface="方正兰亭黑简体" panose="02000000000000000000" pitchFamily="2" charset="-122"/>
              </a:endParaRPr>
            </a:p>
          </p:txBody>
        </p:sp>
      </p:grpSp>
      <p:grpSp>
        <p:nvGrpSpPr>
          <p:cNvPr id="52" name="Group 13">
            <a:extLst>
              <a:ext uri="{FF2B5EF4-FFF2-40B4-BE49-F238E27FC236}">
                <a16:creationId xmlns:a16="http://schemas.microsoft.com/office/drawing/2014/main" id="{F5079A12-C3A3-4909-B218-2E3F0B0A1767}"/>
              </a:ext>
            </a:extLst>
          </p:cNvPr>
          <p:cNvGrpSpPr/>
          <p:nvPr/>
        </p:nvGrpSpPr>
        <p:grpSpPr bwMode="gray">
          <a:xfrm>
            <a:off x="7940842" y="34718"/>
            <a:ext cx="3915798" cy="360000"/>
            <a:chOff x="5564578" y="115919"/>
            <a:chExt cx="3915798" cy="360000"/>
          </a:xfrm>
        </p:grpSpPr>
        <p:sp>
          <p:nvSpPr>
            <p:cNvPr id="53" name="五边形 24">
              <a:extLst>
                <a:ext uri="{FF2B5EF4-FFF2-40B4-BE49-F238E27FC236}">
                  <a16:creationId xmlns:a16="http://schemas.microsoft.com/office/drawing/2014/main" id="{930C9218-9082-4643-8E1B-401618EB8EC3}"/>
                </a:ext>
              </a:extLst>
            </p:cNvPr>
            <p:cNvSpPr/>
            <p:nvPr/>
          </p:nvSpPr>
          <p:spPr bwMode="gray">
            <a:xfrm>
              <a:off x="5564578" y="115919"/>
              <a:ext cx="1864223" cy="360000"/>
            </a:xfrm>
            <a:prstGeom prst="homePlat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Hardware Maintenance</a:t>
              </a:r>
            </a:p>
          </p:txBody>
        </p:sp>
        <p:sp>
          <p:nvSpPr>
            <p:cNvPr id="54" name="燕尾形 25">
              <a:extLst>
                <a:ext uri="{FF2B5EF4-FFF2-40B4-BE49-F238E27FC236}">
                  <a16:creationId xmlns:a16="http://schemas.microsoft.com/office/drawing/2014/main" id="{C7524464-6A94-4E5F-844F-BEA57606358D}"/>
                </a:ext>
              </a:extLst>
            </p:cNvPr>
            <p:cNvSpPr/>
            <p:nvPr/>
          </p:nvSpPr>
          <p:spPr bwMode="gray">
            <a:xfrm>
              <a:off x="7325841" y="115919"/>
              <a:ext cx="2154535"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Device Alarm and Configuration Maintenance</a:t>
              </a:r>
            </a:p>
          </p:txBody>
        </p:sp>
      </p:grpSp>
      <p:sp>
        <p:nvSpPr>
          <p:cNvPr id="56" name="Text Placeholder 2"/>
          <p:cNvSpPr txBox="1">
            <a:spLocks/>
          </p:cNvSpPr>
          <p:nvPr/>
        </p:nvSpPr>
        <p:spPr bwMode="gray">
          <a:xfrm>
            <a:off x="455612" y="2371282"/>
            <a:ext cx="5946021" cy="3829493"/>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a:r>
              <a:rPr lang="en-US" altLang="zh-CN" sz="1400" dirty="0"/>
              <a:t>Software can be upgraded in either of the following modes:</a:t>
            </a:r>
          </a:p>
          <a:p>
            <a:pPr marL="608400" lvl="1" indent="-284400"/>
            <a:r>
              <a:rPr lang="en-US" altLang="zh-CN" sz="1200" dirty="0"/>
              <a:t>Use commands.</a:t>
            </a:r>
          </a:p>
          <a:p>
            <a:pPr marL="895350" lvl="2" indent="-279400"/>
            <a:r>
              <a:rPr lang="en-US" altLang="zh-CN" sz="1100" dirty="0"/>
              <a:t>Upload files (system software, patches, and license files) using commands.</a:t>
            </a:r>
          </a:p>
          <a:p>
            <a:pPr marL="895350" lvl="2" indent="-279400"/>
            <a:r>
              <a:rPr lang="en-US" altLang="zh-CN" sz="1100" dirty="0"/>
              <a:t>Specify startup files (system software, patches, and license files) using commands.</a:t>
            </a:r>
          </a:p>
          <a:p>
            <a:pPr marL="895350" lvl="2" indent="-279400"/>
            <a:r>
              <a:rPr lang="en-US" altLang="zh-CN" sz="1100" dirty="0"/>
              <a:t>Restart a device and check whether the upgrade is successful and whether the network is in normal state.</a:t>
            </a:r>
          </a:p>
        </p:txBody>
      </p:sp>
      <p:sp>
        <p:nvSpPr>
          <p:cNvPr id="57" name="Text Placeholder 2"/>
          <p:cNvSpPr txBox="1">
            <a:spLocks/>
          </p:cNvSpPr>
          <p:nvPr/>
        </p:nvSpPr>
        <p:spPr bwMode="gray">
          <a:xfrm>
            <a:off x="455613" y="4555161"/>
            <a:ext cx="4370996" cy="164561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marL="608400" lvl="1" indent="-284400"/>
            <a:r>
              <a:rPr lang="en-US" altLang="zh-CN" sz="1200" dirty="0"/>
              <a:t>Use the NMS software or controller.</a:t>
            </a:r>
          </a:p>
          <a:p>
            <a:pPr marL="895350" lvl="2" indent="-279400"/>
            <a:r>
              <a:rPr lang="en-US" altLang="zh-CN" sz="1100" dirty="0"/>
              <a:t>Upload the files to the NMS/controller.</a:t>
            </a:r>
          </a:p>
          <a:p>
            <a:pPr marL="895350" lvl="2" indent="-279400"/>
            <a:r>
              <a:rPr lang="en-US" altLang="zh-CN" sz="1100" dirty="0"/>
              <a:t>Upgrade the device system using the controller.</a:t>
            </a:r>
          </a:p>
          <a:p>
            <a:pPr marL="895350" lvl="2" indent="-279400"/>
            <a:r>
              <a:rPr lang="en-US" altLang="zh-CN" sz="1100" dirty="0"/>
              <a:t>Check whether the upgrade is successful and whether the network is in normal state.</a:t>
            </a:r>
          </a:p>
        </p:txBody>
      </p:sp>
      <p:grpSp>
        <p:nvGrpSpPr>
          <p:cNvPr id="9" name="组合 8"/>
          <p:cNvGrpSpPr/>
          <p:nvPr/>
        </p:nvGrpSpPr>
        <p:grpSpPr bwMode="gray">
          <a:xfrm>
            <a:off x="10521949" y="2726112"/>
            <a:ext cx="261329" cy="239925"/>
            <a:chOff x="10252441" y="2822364"/>
            <a:chExt cx="261329" cy="239925"/>
          </a:xfrm>
        </p:grpSpPr>
        <p:sp>
          <p:nvSpPr>
            <p:cNvPr id="59" name="Block Arc 15">
              <a:extLst>
                <a:ext uri="{FF2B5EF4-FFF2-40B4-BE49-F238E27FC236}">
                  <a16:creationId xmlns:a16="http://schemas.microsoft.com/office/drawing/2014/main" id="{99209064-B152-4DD0-9EAB-01950D23D521}"/>
                </a:ext>
              </a:extLst>
            </p:cNvPr>
            <p:cNvSpPr/>
            <p:nvPr/>
          </p:nvSpPr>
          <p:spPr bwMode="gray">
            <a:xfrm rot="4421949">
              <a:off x="10271563" y="2820083"/>
              <a:ext cx="239925" cy="244488"/>
            </a:xfrm>
            <a:prstGeom prst="blockArc">
              <a:avLst>
                <a:gd name="adj1" fmla="val 5499945"/>
                <a:gd name="adj2" fmla="val 1743281"/>
                <a:gd name="adj3" fmla="val 22920"/>
              </a:avLst>
            </a:prstGeom>
            <a:solidFill>
              <a:srgbClr val="EC7061"/>
            </a:solidFill>
            <a:ln>
              <a:solidFill>
                <a:srgbClr val="EC7061"/>
              </a:solidFill>
            </a:ln>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60" name="Right Arrow 13">
              <a:extLst>
                <a:ext uri="{FF2B5EF4-FFF2-40B4-BE49-F238E27FC236}">
                  <a16:creationId xmlns:a16="http://schemas.microsoft.com/office/drawing/2014/main" id="{A445894A-BA58-4C44-9D55-46570583A2AA}"/>
                </a:ext>
              </a:extLst>
            </p:cNvPr>
            <p:cNvSpPr/>
            <p:nvPr/>
          </p:nvSpPr>
          <p:spPr bwMode="gray">
            <a:xfrm rot="4421949">
              <a:off x="10274119" y="2914717"/>
              <a:ext cx="71994" cy="115349"/>
            </a:xfrm>
            <a:prstGeom prst="rightArrow">
              <a:avLst>
                <a:gd name="adj1" fmla="val 45250"/>
                <a:gd name="adj2" fmla="val 80445"/>
              </a:avLst>
            </a:prstGeom>
            <a:solidFill>
              <a:srgbClr val="EC7061"/>
            </a:solidFill>
            <a:ln>
              <a:solidFill>
                <a:srgbClr val="EC7061"/>
              </a:solidFill>
            </a:ln>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grpSp>
        <p:nvGrpSpPr>
          <p:cNvPr id="61" name="组合 60"/>
          <p:cNvGrpSpPr/>
          <p:nvPr/>
        </p:nvGrpSpPr>
        <p:grpSpPr bwMode="gray">
          <a:xfrm>
            <a:off x="10510032" y="4844119"/>
            <a:ext cx="261329" cy="239925"/>
            <a:chOff x="10252441" y="2822364"/>
            <a:chExt cx="261329" cy="239925"/>
          </a:xfrm>
        </p:grpSpPr>
        <p:sp>
          <p:nvSpPr>
            <p:cNvPr id="62" name="Block Arc 15">
              <a:extLst>
                <a:ext uri="{FF2B5EF4-FFF2-40B4-BE49-F238E27FC236}">
                  <a16:creationId xmlns:a16="http://schemas.microsoft.com/office/drawing/2014/main" id="{99209064-B152-4DD0-9EAB-01950D23D521}"/>
                </a:ext>
              </a:extLst>
            </p:cNvPr>
            <p:cNvSpPr/>
            <p:nvPr/>
          </p:nvSpPr>
          <p:spPr bwMode="gray">
            <a:xfrm rot="4421949">
              <a:off x="10271563" y="2820083"/>
              <a:ext cx="239925" cy="244488"/>
            </a:xfrm>
            <a:prstGeom prst="blockArc">
              <a:avLst>
                <a:gd name="adj1" fmla="val 5499945"/>
                <a:gd name="adj2" fmla="val 1743281"/>
                <a:gd name="adj3" fmla="val 22920"/>
              </a:avLst>
            </a:prstGeom>
            <a:solidFill>
              <a:srgbClr val="EC7061"/>
            </a:solidFill>
            <a:ln>
              <a:solidFill>
                <a:srgbClr val="EC7061"/>
              </a:solidFill>
            </a:ln>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
          <p:nvSpPr>
            <p:cNvPr id="63" name="Right Arrow 13">
              <a:extLst>
                <a:ext uri="{FF2B5EF4-FFF2-40B4-BE49-F238E27FC236}">
                  <a16:creationId xmlns:a16="http://schemas.microsoft.com/office/drawing/2014/main" id="{A445894A-BA58-4C44-9D55-46570583A2AA}"/>
                </a:ext>
              </a:extLst>
            </p:cNvPr>
            <p:cNvSpPr/>
            <p:nvPr/>
          </p:nvSpPr>
          <p:spPr bwMode="gray">
            <a:xfrm rot="4421949">
              <a:off x="10274119" y="2914717"/>
              <a:ext cx="71994" cy="115349"/>
            </a:xfrm>
            <a:prstGeom prst="rightArrow">
              <a:avLst>
                <a:gd name="adj1" fmla="val 45250"/>
                <a:gd name="adj2" fmla="val 80445"/>
              </a:avLst>
            </a:prstGeom>
            <a:solidFill>
              <a:srgbClr val="EC7061"/>
            </a:solidFill>
            <a:ln>
              <a:solidFill>
                <a:srgbClr val="EC7061"/>
              </a:solidFill>
            </a:ln>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grpSp>
    </p:spTree>
    <p:custDataLst>
      <p:tags r:id="rId1"/>
    </p:custDataLst>
    <p:extLst>
      <p:ext uri="{BB962C8B-B14F-4D97-AF65-F5344CB8AC3E}">
        <p14:creationId xmlns:p14="http://schemas.microsoft.com/office/powerpoint/2010/main" val="2834624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Saving Configuration Files</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During routine maintenance, network device configurations are periodically backed up to ensure that the network can be quickly restored in case of a fault. Configurations can be backed up using any of the following methods: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Manual backup: manually saves configuration files on the local PC.</a:t>
            </a:r>
            <a:endParaRPr lang="en-US" altLang="zh-CN" sz="1400" dirty="0">
              <a:latin typeface="Huawei Sans" panose="020C0503030203020204" pitchFamily="34" charset="0"/>
            </a:endParaRPr>
          </a:p>
          <a:p>
            <a:pPr lvl="1"/>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Automatic backup: automatically saves configuration files on the local PC.</a:t>
            </a:r>
            <a:endParaRPr lang="en-US" altLang="zh-CN" sz="1400" dirty="0">
              <a:latin typeface="Huawei Sans" panose="020C0503030203020204" pitchFamily="34" charset="0"/>
            </a:endParaRPr>
          </a:p>
          <a:p>
            <a:pPr lvl="1"/>
            <a:endParaRPr lang="en-US" altLang="zh-CN" sz="1400" dirty="0">
              <a:latin typeface="Huawei Sans" panose="020C0503030203020204" pitchFamily="34" charset="0"/>
            </a:endParaRPr>
          </a:p>
          <a:p>
            <a:pPr lvl="1"/>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NMS software/controller-based backup: The NMS software/controller collects device configurations and saves them locally.</a:t>
            </a:r>
            <a:endParaRPr lang="en-US" altLang="zh-CN" sz="1400" dirty="0">
              <a:latin typeface="Huawei Sans" panose="020C0503030203020204" pitchFamily="34" charset="0"/>
            </a:endParaRPr>
          </a:p>
          <a:p>
            <a:pPr algn="l"/>
            <a:r>
              <a:rPr lang="en-US" sz="1600" dirty="0">
                <a:latin typeface="Huawei Sans" panose="020C0503030203020204" pitchFamily="34" charset="0"/>
              </a:rPr>
              <a:t>Configuration files can be stored on the local device, FTP server, NMS, or controller.</a:t>
            </a:r>
          </a:p>
        </p:txBody>
      </p:sp>
      <p:sp>
        <p:nvSpPr>
          <p:cNvPr id="4" name="矩形 3">
            <a:extLst>
              <a:ext uri="{FF2B5EF4-FFF2-40B4-BE49-F238E27FC236}">
                <a16:creationId xmlns:a16="http://schemas.microsoft.com/office/drawing/2014/main" id="{356CA228-6F8B-4547-87DC-FE14B0082C5C}"/>
              </a:ext>
            </a:extLst>
          </p:cNvPr>
          <p:cNvSpPr/>
          <p:nvPr/>
        </p:nvSpPr>
        <p:spPr bwMode="gray">
          <a:xfrm>
            <a:off x="1163080" y="2274348"/>
            <a:ext cx="10532828" cy="307777"/>
          </a:xfrm>
          <a:prstGeom prst="rect">
            <a:avLst/>
          </a:prstGeom>
          <a:solidFill>
            <a:schemeClr val="bg1">
              <a:lumMod val="85000"/>
            </a:schemeClr>
          </a:solidFill>
          <a:ln>
            <a:noFill/>
          </a:ln>
        </p:spPr>
        <p:txBody>
          <a:bodyPr wrap="square">
            <a:spAutoFit/>
          </a:bodyPr>
          <a:lstStyle/>
          <a:p>
            <a:pPr fontAlgn="ctr"/>
            <a:r>
              <a:rPr lang="en-US" sz="1400" dirty="0">
                <a:latin typeface="Huawei Sans" panose="020C0503030203020204" pitchFamily="34" charset="0"/>
              </a:rPr>
              <a:t>&lt;Huawei&gt; </a:t>
            </a:r>
            <a:r>
              <a:rPr lang="en-US" sz="1400" b="1" dirty="0">
                <a:latin typeface="Huawei Sans" panose="020C0503030203020204" pitchFamily="34" charset="0"/>
              </a:rPr>
              <a:t>save [ all ] </a:t>
            </a:r>
            <a:r>
              <a:rPr lang="en-US" sz="1400" dirty="0">
                <a:latin typeface="Huawei Sans" panose="020C0503030203020204" pitchFamily="34" charset="0"/>
              </a:rPr>
              <a:t>[ configuration-file ]</a:t>
            </a:r>
            <a:endParaRPr lang="en-US" altLang="zh-CN" sz="1400" dirty="0">
              <a:latin typeface="Huawei Sans" panose="020C0503030203020204" pitchFamily="34" charset="0"/>
              <a:ea typeface="方正兰亭黑简体" panose="02000000000000000000" pitchFamily="2" charset="-122"/>
              <a:cs typeface="Courier New" panose="02070309020205020404" pitchFamily="49" charset="0"/>
              <a:sym typeface="Huawei Sans" panose="020C0503030203020204" pitchFamily="34" charset="0"/>
            </a:endParaRPr>
          </a:p>
        </p:txBody>
      </p:sp>
      <p:sp>
        <p:nvSpPr>
          <p:cNvPr id="5" name="矩形 3">
            <a:extLst>
              <a:ext uri="{FF2B5EF4-FFF2-40B4-BE49-F238E27FC236}">
                <a16:creationId xmlns:a16="http://schemas.microsoft.com/office/drawing/2014/main" id="{AD9C7649-7935-4BAD-9152-E28DDF3672F4}"/>
              </a:ext>
            </a:extLst>
          </p:cNvPr>
          <p:cNvSpPr/>
          <p:nvPr/>
        </p:nvSpPr>
        <p:spPr bwMode="gray">
          <a:xfrm>
            <a:off x="1163080" y="3048411"/>
            <a:ext cx="10550661" cy="307777"/>
          </a:xfrm>
          <a:prstGeom prst="rect">
            <a:avLst/>
          </a:prstGeom>
          <a:solidFill>
            <a:schemeClr val="bg1">
              <a:lumMod val="85000"/>
            </a:schemeClr>
          </a:solidFill>
          <a:ln>
            <a:noFill/>
          </a:ln>
        </p:spPr>
        <p:txBody>
          <a:bodyPr wrap="square">
            <a:spAutoFit/>
          </a:bodyPr>
          <a:lstStyle/>
          <a:p>
            <a:pPr fontAlgn="ctr"/>
            <a:r>
              <a:rPr lang="en-US" sz="1400" dirty="0">
                <a:latin typeface="Huawei Sans" panose="020C0503030203020204" pitchFamily="34" charset="0"/>
              </a:rPr>
              <a:t>&lt;Huawei&gt; </a:t>
            </a:r>
            <a:r>
              <a:rPr lang="en-US" sz="1400" b="1" dirty="0" err="1">
                <a:latin typeface="Huawei Sans" panose="020C0503030203020204" pitchFamily="34" charset="0"/>
              </a:rPr>
              <a:t>autosave</a:t>
            </a:r>
            <a:r>
              <a:rPr lang="en-US" sz="1400" b="1" dirty="0">
                <a:latin typeface="Huawei Sans" panose="020C0503030203020204" pitchFamily="34" charset="0"/>
              </a:rPr>
              <a:t> interval </a:t>
            </a:r>
            <a:r>
              <a:rPr lang="en-US" sz="1400" dirty="0">
                <a:latin typeface="Huawei Sans" panose="020C0503030203020204" pitchFamily="34" charset="0"/>
              </a:rPr>
              <a:t>{ value | time | </a:t>
            </a:r>
            <a:r>
              <a:rPr lang="en-US" sz="1400" b="1" dirty="0">
                <a:latin typeface="Huawei Sans" panose="020C0503030203020204" pitchFamily="34" charset="0"/>
              </a:rPr>
              <a:t>configuration time </a:t>
            </a:r>
            <a:r>
              <a:rPr lang="en-US" sz="1400" dirty="0">
                <a:latin typeface="Huawei Sans" panose="020C0503030203020204" pitchFamily="34" charset="0"/>
              </a:rPr>
              <a:t>}                 //Automatically backs up data at intervals.</a:t>
            </a:r>
          </a:p>
        </p:txBody>
      </p:sp>
      <p:sp>
        <p:nvSpPr>
          <p:cNvPr id="6" name="矩形 3">
            <a:extLst>
              <a:ext uri="{FF2B5EF4-FFF2-40B4-BE49-F238E27FC236}">
                <a16:creationId xmlns:a16="http://schemas.microsoft.com/office/drawing/2014/main" id="{5ECEA7E4-BFE8-4A98-8BAA-4C8EFFF67B6B}"/>
              </a:ext>
            </a:extLst>
          </p:cNvPr>
          <p:cNvSpPr/>
          <p:nvPr/>
        </p:nvSpPr>
        <p:spPr bwMode="gray">
          <a:xfrm>
            <a:off x="1163080" y="3501265"/>
            <a:ext cx="10550661" cy="307777"/>
          </a:xfrm>
          <a:prstGeom prst="rect">
            <a:avLst/>
          </a:prstGeom>
          <a:solidFill>
            <a:schemeClr val="bg1">
              <a:lumMod val="85000"/>
            </a:schemeClr>
          </a:solidFill>
          <a:ln>
            <a:noFill/>
          </a:ln>
        </p:spPr>
        <p:txBody>
          <a:bodyPr wrap="square">
            <a:spAutoFit/>
          </a:bodyPr>
          <a:lstStyle/>
          <a:p>
            <a:pPr fontAlgn="ctr"/>
            <a:r>
              <a:rPr lang="en-US" sz="1400" dirty="0">
                <a:latin typeface="Huawei Sans" panose="020C0503030203020204" pitchFamily="34" charset="0"/>
              </a:rPr>
              <a:t>&lt;Huawei&gt; </a:t>
            </a:r>
            <a:r>
              <a:rPr lang="en-US" sz="1400" b="1" dirty="0" err="1">
                <a:latin typeface="Huawei Sans" panose="020C0503030203020204" pitchFamily="34" charset="0"/>
              </a:rPr>
              <a:t>autosave</a:t>
            </a:r>
            <a:r>
              <a:rPr lang="en-US" sz="1400" b="1" dirty="0">
                <a:latin typeface="Huawei Sans" panose="020C0503030203020204" pitchFamily="34" charset="0"/>
              </a:rPr>
              <a:t> time </a:t>
            </a:r>
            <a:r>
              <a:rPr lang="en-US" sz="1400" dirty="0">
                <a:latin typeface="Huawei Sans" panose="020C0503030203020204" pitchFamily="34" charset="0"/>
              </a:rPr>
              <a:t>{ value | time-value }                    //Automatic backs up data at scheduled time.</a:t>
            </a:r>
          </a:p>
        </p:txBody>
      </p:sp>
      <p:grpSp>
        <p:nvGrpSpPr>
          <p:cNvPr id="10" name="Group 13">
            <a:extLst>
              <a:ext uri="{FF2B5EF4-FFF2-40B4-BE49-F238E27FC236}">
                <a16:creationId xmlns:a16="http://schemas.microsoft.com/office/drawing/2014/main" id="{F5079A12-C3A3-4909-B218-2E3F0B0A1767}"/>
              </a:ext>
            </a:extLst>
          </p:cNvPr>
          <p:cNvGrpSpPr/>
          <p:nvPr/>
        </p:nvGrpSpPr>
        <p:grpSpPr bwMode="gray">
          <a:xfrm>
            <a:off x="7940842" y="34718"/>
            <a:ext cx="3915798" cy="360000"/>
            <a:chOff x="5564578" y="115919"/>
            <a:chExt cx="3915798" cy="360000"/>
          </a:xfrm>
        </p:grpSpPr>
        <p:sp>
          <p:nvSpPr>
            <p:cNvPr id="11" name="五边形 24">
              <a:extLst>
                <a:ext uri="{FF2B5EF4-FFF2-40B4-BE49-F238E27FC236}">
                  <a16:creationId xmlns:a16="http://schemas.microsoft.com/office/drawing/2014/main" id="{930C9218-9082-4643-8E1B-401618EB8EC3}"/>
                </a:ext>
              </a:extLst>
            </p:cNvPr>
            <p:cNvSpPr/>
            <p:nvPr/>
          </p:nvSpPr>
          <p:spPr bwMode="gray">
            <a:xfrm>
              <a:off x="5564578" y="115919"/>
              <a:ext cx="1864223" cy="360000"/>
            </a:xfrm>
            <a:prstGeom prst="homePlate">
              <a:avLst/>
            </a:prstGeom>
            <a:solidFill>
              <a:schemeClr val="bg1">
                <a:lumMod val="85000"/>
              </a:schemeClr>
            </a:solidFill>
            <a:ln w="9525" cap="flat" cmpd="sng" algn="ctr">
              <a:solidFill>
                <a:schemeClr val="bg1">
                  <a:lumMod val="85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Hardware Maintenance</a:t>
              </a:r>
            </a:p>
          </p:txBody>
        </p:sp>
        <p:sp>
          <p:nvSpPr>
            <p:cNvPr id="12" name="燕尾形 25">
              <a:extLst>
                <a:ext uri="{FF2B5EF4-FFF2-40B4-BE49-F238E27FC236}">
                  <a16:creationId xmlns:a16="http://schemas.microsoft.com/office/drawing/2014/main" id="{C7524464-6A94-4E5F-844F-BEA57606358D}"/>
                </a:ext>
              </a:extLst>
            </p:cNvPr>
            <p:cNvSpPr/>
            <p:nvPr/>
          </p:nvSpPr>
          <p:spPr bwMode="gray">
            <a:xfrm>
              <a:off x="7325841" y="115919"/>
              <a:ext cx="2154535"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Device Alarm and Configuration Maintenance</a:t>
              </a:r>
            </a:p>
          </p:txBody>
        </p:sp>
      </p:grpSp>
    </p:spTree>
    <p:extLst>
      <p:ext uri="{BB962C8B-B14F-4D97-AF65-F5344CB8AC3E}">
        <p14:creationId xmlns:p14="http://schemas.microsoft.com/office/powerpoint/2010/main" val="22994361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F20B3E2-4575-41AB-897A-6CA8A2069A63}"/>
              </a:ext>
            </a:extLst>
          </p:cNvPr>
          <p:cNvSpPr>
            <a:spLocks noGrp="1"/>
          </p:cNvSpPr>
          <p:nvPr>
            <p:ph type="body" sz="quarter" idx="10"/>
          </p:nvPr>
        </p:nvSpPr>
        <p:spPr bwMode="gray">
          <a:prstGeom prst="rect">
            <a:avLst/>
          </a:prstGeom>
        </p:spPr>
        <p:txBody>
          <a:bodyPr/>
          <a:lstStyle/>
          <a:p>
            <a:pPr marL="355600" indent="-355600" algn="l"/>
            <a:r>
              <a:rPr lang="en-US" dirty="0">
                <a:latin typeface="Huawei Sans" panose="020C0503030203020204" pitchFamily="34" charset="0"/>
              </a:rPr>
              <a:t>(Multiple-answer question) Which of the following files are involved in device upgrade?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System software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Patch file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Routing table file</a:t>
            </a:r>
            <a:endParaRPr lang="en-US" altLang="zh-CN" dirty="0">
              <a:latin typeface="Huawei Sans" panose="020C0503030203020204" pitchFamily="34" charset="0"/>
            </a:endParaRPr>
          </a:p>
          <a:p>
            <a:pPr marL="722313" lvl="1" indent="-366713" algn="l">
              <a:buAutoNum type="alphaUcPeriod"/>
            </a:pPr>
            <a:r>
              <a:rPr lang="en-US" dirty="0">
                <a:latin typeface="Huawei Sans" panose="020C0503030203020204" pitchFamily="34" charset="0"/>
              </a:rPr>
              <a:t>License file</a:t>
            </a:r>
            <a:endParaRPr lang="en-US" altLang="zh-CN" dirty="0">
              <a:latin typeface="Huawei Sans" panose="020C0503030203020204" pitchFamily="34" charset="0"/>
            </a:endParaRPr>
          </a:p>
          <a:p>
            <a:pPr marL="744376" lvl="1" indent="-342900" algn="l">
              <a:buAutoNum type="alphaUcPeriod"/>
            </a:pPr>
            <a:endParaRPr lang="en-US" dirty="0">
              <a:latin typeface="Huawei Sans" panose="020C0503030203020204" pitchFamily="34" charset="0"/>
            </a:endParaRPr>
          </a:p>
        </p:txBody>
      </p:sp>
    </p:spTree>
    <p:extLst>
      <p:ext uri="{BB962C8B-B14F-4D97-AF65-F5344CB8AC3E}">
        <p14:creationId xmlns:p14="http://schemas.microsoft.com/office/powerpoint/2010/main" val="2391438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3F2D1-7E2B-46B1-938D-B574936D73CE}"/>
              </a:ext>
            </a:extLst>
          </p:cNvPr>
          <p:cNvSpPr>
            <a:spLocks noGrp="1"/>
          </p:cNvSpPr>
          <p:nvPr>
            <p:ph sz="quarter" idx="10"/>
          </p:nvPr>
        </p:nvSpPr>
        <p:spPr bwMode="gray">
          <a:prstGeom prst="rect">
            <a:avLst/>
          </a:prstGeom>
        </p:spPr>
        <p:txBody>
          <a:bodyPr/>
          <a:lstStyle/>
          <a:p>
            <a:r>
              <a:rPr lang="en-US" dirty="0">
                <a:latin typeface="Huawei Sans" panose="020C0503030203020204" pitchFamily="34" charset="0"/>
              </a:rPr>
              <a:t>Routine maintenance involves the following tasks:</a:t>
            </a:r>
            <a:endParaRPr lang="en-US" altLang="zh-CN" dirty="0">
              <a:latin typeface="Huawei Sans" panose="020C0503030203020204" pitchFamily="34" charset="0"/>
            </a:endParaRPr>
          </a:p>
          <a:p>
            <a:pPr marL="654050" lvl="1" indent="-336550"/>
            <a:r>
              <a:rPr lang="en-US" dirty="0">
                <a:latin typeface="Huawei Sans" panose="020C0503030203020204" pitchFamily="34" charset="0"/>
              </a:rPr>
              <a:t>Equipment room environment maintenance</a:t>
            </a:r>
          </a:p>
          <a:p>
            <a:pPr marL="654050" lvl="1" indent="-336550"/>
            <a:r>
              <a:rPr lang="en-US" dirty="0">
                <a:latin typeface="Huawei Sans" panose="020C0503030203020204" pitchFamily="34" charset="0"/>
              </a:rPr>
              <a:t>Device hardware maintenance</a:t>
            </a:r>
          </a:p>
          <a:p>
            <a:pPr marL="654050" lvl="1" indent="-336550"/>
            <a:r>
              <a:rPr lang="en-US" dirty="0">
                <a:latin typeface="Huawei Sans" panose="020C0503030203020204" pitchFamily="34" charset="0"/>
              </a:rPr>
              <a:t>Device alarm and configuration maintenance</a:t>
            </a:r>
          </a:p>
        </p:txBody>
      </p:sp>
    </p:spTree>
    <p:extLst>
      <p:ext uri="{BB962C8B-B14F-4D97-AF65-F5344CB8AC3E}">
        <p14:creationId xmlns:p14="http://schemas.microsoft.com/office/powerpoint/2010/main" val="1271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Network Management</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ZTP</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Network Maintenance</a:t>
            </a:r>
            <a:endParaRPr lang="en-US" altLang="zh-CN" dirty="0">
              <a:solidFill>
                <a:schemeClr val="bg1">
                  <a:lumMod val="50000"/>
                </a:schemeClr>
              </a:solidFill>
              <a:latin typeface="Huawei Sans" panose="020C0503030203020204" pitchFamily="34" charset="0"/>
            </a:endParaRPr>
          </a:p>
        </p:txBody>
      </p:sp>
    </p:spTree>
    <p:extLst>
      <p:ext uri="{BB962C8B-B14F-4D97-AF65-F5344CB8AC3E}">
        <p14:creationId xmlns:p14="http://schemas.microsoft.com/office/powerpoint/2010/main" val="4129121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Network Management</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ZTP</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Network Maintenance</a:t>
            </a:r>
            <a:endParaRPr lang="en-US" altLang="zh-CN" b="1" dirty="0">
              <a:latin typeface="Huawei Sans" panose="020C0503030203020204" pitchFamily="34" charset="0"/>
            </a:endParaRPr>
          </a:p>
          <a:p>
            <a:pPr marL="808038" lvl="1" indent="-336550"/>
            <a:r>
              <a:rPr lang="en-US" dirty="0">
                <a:solidFill>
                  <a:schemeClr val="bg1">
                    <a:lumMod val="50000"/>
                  </a:schemeClr>
                </a:solidFill>
                <a:latin typeface="Huawei Sans" panose="020C0503030203020204" pitchFamily="34" charset="0"/>
              </a:rPr>
              <a:t>Routine Maintenance of Network Devices</a:t>
            </a:r>
            <a:endParaRPr lang="en-US" altLang="zh-CN" dirty="0">
              <a:solidFill>
                <a:schemeClr val="bg1">
                  <a:lumMod val="50000"/>
                </a:schemeClr>
              </a:solidFill>
              <a:latin typeface="Huawei Sans" panose="020C0503030203020204" pitchFamily="34" charset="0"/>
            </a:endParaRPr>
          </a:p>
          <a:p>
            <a:pPr marL="814388" lvl="1" indent="-342900">
              <a:buSzPct val="60000"/>
              <a:buFont typeface="Wingdings" panose="05000000000000000000" pitchFamily="2" charset="2"/>
              <a:buChar char="n"/>
            </a:pPr>
            <a:r>
              <a:rPr lang="en-US" dirty="0">
                <a:latin typeface="Huawei Sans" panose="020C0503030203020204" pitchFamily="34" charset="0"/>
              </a:rPr>
              <a:t>Troubleshooting Common Network Device Faults</a:t>
            </a:r>
            <a:endParaRPr lang="en-US" altLang="zh-CN" b="1" dirty="0">
              <a:latin typeface="Huawei Sans" panose="020C0503030203020204" pitchFamily="34" charset="0"/>
            </a:endParaRPr>
          </a:p>
        </p:txBody>
      </p:sp>
    </p:spTree>
    <p:extLst>
      <p:ext uri="{BB962C8B-B14F-4D97-AF65-F5344CB8AC3E}">
        <p14:creationId xmlns:p14="http://schemas.microsoft.com/office/powerpoint/2010/main" val="20064811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CD7F4D-8E43-46B2-8C36-B7905227EB30}"/>
              </a:ext>
            </a:extLst>
          </p:cNvPr>
          <p:cNvSpPr>
            <a:spLocks noGrp="1"/>
          </p:cNvSpPr>
          <p:nvPr>
            <p:ph type="title"/>
          </p:nvPr>
        </p:nvSpPr>
        <p:spPr bwMode="gray"/>
        <p:txBody>
          <a:bodyPr/>
          <a:lstStyle/>
          <a:p>
            <a:pPr fontAlgn="ctr"/>
            <a:r>
              <a:rPr lang="en-US" dirty="0">
                <a:latin typeface="Huawei Sans" panose="020C0503030203020204" pitchFamily="34" charset="0"/>
              </a:rPr>
              <a:t>Common Network Troubleshooting Commands</a:t>
            </a:r>
          </a:p>
        </p:txBody>
      </p:sp>
      <p:sp>
        <p:nvSpPr>
          <p:cNvPr id="4" name="Text Placeholder 3">
            <a:extLst>
              <a:ext uri="{FF2B5EF4-FFF2-40B4-BE49-F238E27FC236}">
                <a16:creationId xmlns:a16="http://schemas.microsoft.com/office/drawing/2014/main" id="{FA75829C-B5A6-4FC5-84DE-775EAB95B7B9}"/>
              </a:ext>
            </a:extLst>
          </p:cNvPr>
          <p:cNvSpPr>
            <a:spLocks noGrp="1"/>
          </p:cNvSpPr>
          <p:nvPr>
            <p:ph type="body" sz="quarter" idx="10"/>
          </p:nvPr>
        </p:nvSpPr>
        <p:spPr bwMode="gray"/>
        <p:txBody>
          <a:bodyPr/>
          <a:lstStyle/>
          <a:p>
            <a:pPr algn="l"/>
            <a:r>
              <a:rPr lang="en-US" sz="1800" dirty="0">
                <a:latin typeface="Huawei Sans" panose="020C0503030203020204" pitchFamily="34" charset="0"/>
              </a:rPr>
              <a:t>A network fault may cause packet loss or service interruption. To diagnose a network fault, you can run the following commands to identify the causes:</a:t>
            </a:r>
            <a:endParaRPr lang="en-US" altLang="zh-CN" sz="1800" dirty="0">
              <a:latin typeface="Huawei Sans" panose="020C0503030203020204" pitchFamily="34" charset="0"/>
            </a:endParaRPr>
          </a:p>
          <a:p>
            <a:pPr marL="608400" lvl="1" indent="-284400"/>
            <a:r>
              <a:rPr lang="en-US" sz="1600" b="1" dirty="0">
                <a:latin typeface="Huawei Sans" panose="020C0503030203020204" pitchFamily="34" charset="0"/>
              </a:rPr>
              <a:t>display</a:t>
            </a:r>
            <a:r>
              <a:rPr lang="en-US" sz="1600" dirty="0">
                <a:latin typeface="Huawei Sans" panose="020C0503030203020204" pitchFamily="34" charset="0"/>
              </a:rPr>
              <a:t>: displays the device status, entries, and configurations. This command is most commonly used for locating faults.</a:t>
            </a:r>
            <a:endParaRPr lang="en-US" altLang="zh-CN" sz="1600" dirty="0">
              <a:latin typeface="Huawei Sans" panose="020C0503030203020204" pitchFamily="34" charset="0"/>
            </a:endParaRPr>
          </a:p>
          <a:p>
            <a:pPr marL="608400" lvl="1" indent="-284400"/>
            <a:r>
              <a:rPr lang="en-US" sz="1600" b="1" dirty="0">
                <a:latin typeface="Huawei Sans" panose="020C0503030203020204" pitchFamily="34" charset="0"/>
              </a:rPr>
              <a:t>ping</a:t>
            </a:r>
            <a:r>
              <a:rPr lang="en-US" sz="1600" dirty="0">
                <a:latin typeface="Huawei Sans" panose="020C0503030203020204" pitchFamily="34" charset="0"/>
              </a:rPr>
              <a:t>: used to check network connectivity and preliminarily identify the cause of network interruption.</a:t>
            </a:r>
            <a:endParaRPr lang="en-US" altLang="zh-CN" sz="1600" dirty="0">
              <a:latin typeface="Huawei Sans" panose="020C0503030203020204" pitchFamily="34" charset="0"/>
            </a:endParaRPr>
          </a:p>
          <a:p>
            <a:pPr marL="608400" lvl="1" indent="-284400"/>
            <a:r>
              <a:rPr lang="en-US" sz="1600" b="1" dirty="0" err="1">
                <a:latin typeface="Huawei Sans" panose="020C0503030203020204" pitchFamily="34" charset="0"/>
              </a:rPr>
              <a:t>tracert</a:t>
            </a:r>
            <a:r>
              <a:rPr lang="en-US" sz="1600" dirty="0">
                <a:latin typeface="Huawei Sans" panose="020C0503030203020204" pitchFamily="34" charset="0"/>
              </a:rPr>
              <a:t>: used to check network connectivity and preliminarily identify the cause of network interruption.</a:t>
            </a:r>
            <a:endParaRPr lang="en-US" altLang="zh-CN" sz="1600" dirty="0">
              <a:latin typeface="Huawei Sans" panose="020C0503030203020204" pitchFamily="34" charset="0"/>
            </a:endParaRPr>
          </a:p>
          <a:p>
            <a:pPr marL="608400" lvl="1" indent="-284400"/>
            <a:r>
              <a:rPr lang="en-US" sz="1600" b="1" dirty="0">
                <a:latin typeface="Huawei Sans" panose="020C0503030203020204" pitchFamily="34" charset="0"/>
              </a:rPr>
              <a:t>debugging</a:t>
            </a:r>
            <a:r>
              <a:rPr lang="en-US" sz="1600" dirty="0">
                <a:latin typeface="Huawei Sans" panose="020C0503030203020204" pitchFamily="34" charset="0"/>
              </a:rPr>
              <a:t>: used to analyze the causes of network faults based on data packets.</a:t>
            </a:r>
          </a:p>
        </p:txBody>
      </p:sp>
    </p:spTree>
    <p:extLst>
      <p:ext uri="{BB962C8B-B14F-4D97-AF65-F5344CB8AC3E}">
        <p14:creationId xmlns:p14="http://schemas.microsoft.com/office/powerpoint/2010/main" val="2053825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7F01-1EE0-4C9C-B8FC-5B40137E2417}"/>
              </a:ext>
            </a:extLst>
          </p:cNvPr>
          <p:cNvSpPr>
            <a:spLocks noGrp="1"/>
          </p:cNvSpPr>
          <p:nvPr>
            <p:ph type="title"/>
          </p:nvPr>
        </p:nvSpPr>
        <p:spPr bwMode="gray">
          <a:xfrm>
            <a:off x="455614" y="447468"/>
            <a:ext cx="10979200" cy="1001920"/>
          </a:xfrm>
        </p:spPr>
        <p:txBody>
          <a:bodyPr>
            <a:normAutofit/>
          </a:bodyPr>
          <a:lstStyle/>
          <a:p>
            <a:pPr fontAlgn="ctr"/>
            <a:r>
              <a:rPr lang="en-US" dirty="0">
                <a:latin typeface="Huawei Sans" panose="020C0503030203020204" pitchFamily="34" charset="0"/>
              </a:rPr>
              <a:t>Procedure for Troubleshooting an Interface Physically Down Issue</a:t>
            </a:r>
          </a:p>
        </p:txBody>
      </p:sp>
      <p:sp>
        <p:nvSpPr>
          <p:cNvPr id="3" name="Text Placeholder 2">
            <a:extLst>
              <a:ext uri="{FF2B5EF4-FFF2-40B4-BE49-F238E27FC236}">
                <a16:creationId xmlns:a16="http://schemas.microsoft.com/office/drawing/2014/main" id="{D7E91180-5B1B-4037-830C-4BB95E6FA982}"/>
              </a:ext>
            </a:extLst>
          </p:cNvPr>
          <p:cNvSpPr>
            <a:spLocks noGrp="1"/>
          </p:cNvSpPr>
          <p:nvPr>
            <p:ph type="body" sz="quarter" idx="10"/>
          </p:nvPr>
        </p:nvSpPr>
        <p:spPr bwMode="gray"/>
        <p:txBody>
          <a:bodyPr/>
          <a:lstStyle/>
          <a:p>
            <a:pPr algn="l"/>
            <a:r>
              <a:rPr lang="en-US" sz="1400" dirty="0">
                <a:latin typeface="Huawei Sans" panose="020C0503030203020204" pitchFamily="34" charset="0"/>
              </a:rPr>
              <a:t>Hardware and software failures are major causes of an interface physically Down issue.</a:t>
            </a:r>
          </a:p>
          <a:p>
            <a:pPr marL="608400" lvl="1" indent="-284400"/>
            <a:r>
              <a:rPr lang="en-US" sz="1200" dirty="0">
                <a:latin typeface="Huawei Sans" panose="020C0503030203020204" pitchFamily="34" charset="0"/>
              </a:rPr>
              <a:t>Hardware failures: include failures of hardware such as cards, interfaces, optical modules, fibers, and network cables on the local and remote devices.</a:t>
            </a:r>
          </a:p>
          <a:p>
            <a:pPr marL="608400" lvl="1" indent="-284400"/>
            <a:r>
              <a:rPr lang="en-US" sz="1200" dirty="0">
                <a:latin typeface="Huawei Sans" panose="020C0503030203020204" pitchFamily="34" charset="0"/>
              </a:rPr>
              <a:t>Software failures: include inconsistent configurations, such as the negotiation mode, rate, and duplex configuration of interfaces on the local and remote devices.</a:t>
            </a:r>
          </a:p>
          <a:p>
            <a:pPr algn="l"/>
            <a:r>
              <a:rPr lang="en-US" sz="1400" dirty="0">
                <a:latin typeface="Huawei Sans" panose="020C0503030203020204" pitchFamily="34" charset="0"/>
              </a:rPr>
              <a:t>To troubleshoot the interface physically Down issue, you can use the 4M1E method (Man, Machine, Material, Method, and Environment in sequence) to locate the root cause and rectify the fault.</a:t>
            </a:r>
          </a:p>
        </p:txBody>
      </p:sp>
      <p:graphicFrame>
        <p:nvGraphicFramePr>
          <p:cNvPr id="10" name="Diagram 9">
            <a:extLst>
              <a:ext uri="{FF2B5EF4-FFF2-40B4-BE49-F238E27FC236}">
                <a16:creationId xmlns:a16="http://schemas.microsoft.com/office/drawing/2014/main" id="{97877467-62B9-4128-8CCB-C3D56777E847}"/>
              </a:ext>
            </a:extLst>
          </p:cNvPr>
          <p:cNvGraphicFramePr/>
          <p:nvPr>
            <p:extLst>
              <p:ext uri="{D42A27DB-BD31-4B8C-83A1-F6EECF244321}">
                <p14:modId xmlns:p14="http://schemas.microsoft.com/office/powerpoint/2010/main" val="2372131582"/>
              </p:ext>
            </p:extLst>
          </p:nvPr>
        </p:nvGraphicFramePr>
        <p:xfrm>
          <a:off x="6573174" y="3261291"/>
          <a:ext cx="4532052" cy="30213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1"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2"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3"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4"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5"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6550628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99AA6-F603-42EF-B0B8-79E3011660A6}"/>
              </a:ext>
            </a:extLst>
          </p:cNvPr>
          <p:cNvSpPr>
            <a:spLocks noGrp="1"/>
          </p:cNvSpPr>
          <p:nvPr>
            <p:ph type="title"/>
          </p:nvPr>
        </p:nvSpPr>
        <p:spPr bwMode="gray"/>
        <p:txBody>
          <a:bodyPr/>
          <a:lstStyle/>
          <a:p>
            <a:pPr fontAlgn="ctr"/>
            <a:r>
              <a:rPr lang="en-US" dirty="0">
                <a:latin typeface="Huawei Sans" panose="020C0503030203020204" pitchFamily="34" charset="0"/>
              </a:rPr>
              <a:t>Interface Physically Down - Man</a:t>
            </a:r>
          </a:p>
        </p:txBody>
      </p:sp>
      <p:sp>
        <p:nvSpPr>
          <p:cNvPr id="3" name="Text Placeholder 2">
            <a:extLst>
              <a:ext uri="{FF2B5EF4-FFF2-40B4-BE49-F238E27FC236}">
                <a16:creationId xmlns:a16="http://schemas.microsoft.com/office/drawing/2014/main" id="{3F874CD2-2DB7-4359-A488-218613D2F688}"/>
              </a:ext>
            </a:extLst>
          </p:cNvPr>
          <p:cNvSpPr>
            <a:spLocks noGrp="1"/>
          </p:cNvSpPr>
          <p:nvPr>
            <p:ph type="body" sz="quarter" idx="10"/>
          </p:nvPr>
        </p:nvSpPr>
        <p:spPr bwMode="gray"/>
        <p:txBody>
          <a:bodyPr/>
          <a:lstStyle/>
          <a:p>
            <a:pPr algn="l"/>
            <a:r>
              <a:rPr lang="en-US" sz="1400" dirty="0">
                <a:latin typeface="Huawei Sans" panose="020C0503030203020204" pitchFamily="34" charset="0"/>
              </a:rPr>
              <a:t>Check whether improper operations are performed recently, such as incorrect removal and installation of network cables, loose cable connections caused by accidental touch, and misconfigurations.</a:t>
            </a:r>
            <a:endParaRPr lang="en-US" altLang="zh-CN" sz="1400" dirty="0">
              <a:latin typeface="Huawei Sans" panose="020C0503030203020204" pitchFamily="34" charset="0"/>
            </a:endParaRPr>
          </a:p>
          <a:p>
            <a:pPr algn="l"/>
            <a:r>
              <a:rPr lang="en-US" sz="1400" dirty="0">
                <a:latin typeface="Huawei Sans" panose="020C0503030203020204" pitchFamily="34" charset="0"/>
              </a:rPr>
              <a:t>Run the </a:t>
            </a:r>
            <a:r>
              <a:rPr lang="en-US" sz="1400" b="1" dirty="0">
                <a:latin typeface="Huawei Sans" panose="020C0503030203020204" pitchFamily="34" charset="0"/>
              </a:rPr>
              <a:t>display interface interface-type </a:t>
            </a:r>
            <a:r>
              <a:rPr lang="en-US" sz="1400" i="1" dirty="0">
                <a:latin typeface="Huawei Sans" panose="020C0503030203020204" pitchFamily="34" charset="0"/>
              </a:rPr>
              <a:t>interface-number</a:t>
            </a:r>
            <a:r>
              <a:rPr lang="en-US" sz="1400" dirty="0">
                <a:latin typeface="Huawei Sans" panose="020C0503030203020204" pitchFamily="34" charset="0"/>
              </a:rPr>
              <a:t> command to check the status of an interface.</a:t>
            </a:r>
          </a:p>
        </p:txBody>
      </p:sp>
      <p:sp>
        <p:nvSpPr>
          <p:cNvPr id="4" name="矩形 36">
            <a:extLst>
              <a:ext uri="{FF2B5EF4-FFF2-40B4-BE49-F238E27FC236}">
                <a16:creationId xmlns:a16="http://schemas.microsoft.com/office/drawing/2014/main" id="{F58D764A-1C9A-4228-8989-8AA29462C675}"/>
              </a:ext>
            </a:extLst>
          </p:cNvPr>
          <p:cNvSpPr/>
          <p:nvPr/>
        </p:nvSpPr>
        <p:spPr bwMode="gray">
          <a:xfrm>
            <a:off x="2783632" y="2237698"/>
            <a:ext cx="6624736" cy="3945003"/>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[Branch-A-1]display interface g0/0/0</a:t>
            </a:r>
          </a:p>
          <a:p>
            <a:pPr fontAlgn="ctr">
              <a:lnSpc>
                <a:spcPct val="125000"/>
              </a:lnSpc>
            </a:pPr>
            <a:r>
              <a:rPr lang="en-US" sz="1200" dirty="0">
                <a:latin typeface="Huawei Sans" panose="020C0503030203020204" pitchFamily="34" charset="0"/>
              </a:rPr>
              <a:t>GigabitEthernet0/0/0 </a:t>
            </a:r>
            <a:r>
              <a:rPr lang="en-US" sz="1200" dirty="0">
                <a:solidFill>
                  <a:srgbClr val="C7000B"/>
                </a:solidFill>
                <a:latin typeface="Huawei Sans" panose="020C0503030203020204" pitchFamily="34" charset="0"/>
              </a:rPr>
              <a:t>current state : Administratively  DOWN</a:t>
            </a:r>
          </a:p>
          <a:p>
            <a:pPr fontAlgn="ctr">
              <a:lnSpc>
                <a:spcPct val="125000"/>
              </a:lnSpc>
            </a:pPr>
            <a:r>
              <a:rPr lang="en-US" sz="1200" dirty="0">
                <a:latin typeface="Huawei Sans" panose="020C0503030203020204" pitchFamily="34" charset="0"/>
              </a:rPr>
              <a:t>Line protocol current state : DOWN</a:t>
            </a:r>
          </a:p>
          <a:p>
            <a:pPr fontAlgn="ctr">
              <a:lnSpc>
                <a:spcPct val="125000"/>
              </a:lnSpc>
            </a:pPr>
            <a:r>
              <a:rPr lang="en-US" sz="1200" dirty="0" err="1">
                <a:latin typeface="Huawei Sans" panose="020C0503030203020204" pitchFamily="34" charset="0"/>
              </a:rPr>
              <a:t>Description:HUAWEI</a:t>
            </a:r>
            <a:r>
              <a:rPr lang="en-US" sz="1200" dirty="0">
                <a:latin typeface="Huawei Sans" panose="020C0503030203020204" pitchFamily="34" charset="0"/>
              </a:rPr>
              <a:t>, AR Series, GigabitEthernet0/0/0 Interface</a:t>
            </a:r>
          </a:p>
          <a:p>
            <a:pPr fontAlgn="ctr">
              <a:lnSpc>
                <a:spcPct val="125000"/>
              </a:lnSpc>
            </a:pPr>
            <a:r>
              <a:rPr lang="en-US" sz="1200" dirty="0">
                <a:latin typeface="Huawei Sans" panose="020C0503030203020204" pitchFamily="34" charset="0"/>
              </a:rPr>
              <a:t>Switch Port, PVID :    1, TPID : 8100(Hex), The Maximum Frame Length is 9600</a:t>
            </a:r>
          </a:p>
          <a:p>
            <a:pPr fontAlgn="ctr">
              <a:lnSpc>
                <a:spcPct val="125000"/>
              </a:lnSpc>
            </a:pPr>
            <a:r>
              <a:rPr lang="en-US" sz="1200" dirty="0">
                <a:latin typeface="Huawei Sans" panose="020C0503030203020204" pitchFamily="34" charset="0"/>
              </a:rPr>
              <a:t>IP Sending Frames' Format is PKTFMT_ETHNT_2, Hardware address is 1c20-dbde-7020</a:t>
            </a:r>
          </a:p>
          <a:p>
            <a:pPr fontAlgn="ctr">
              <a:lnSpc>
                <a:spcPct val="125000"/>
              </a:lnSpc>
            </a:pPr>
            <a:r>
              <a:rPr lang="en-US" sz="1200" dirty="0">
                <a:latin typeface="Huawei Sans" panose="020C0503030203020204" pitchFamily="34" charset="0"/>
              </a:rPr>
              <a:t>Last physical up time   : -</a:t>
            </a:r>
          </a:p>
          <a:p>
            <a:pPr fontAlgn="ctr">
              <a:lnSpc>
                <a:spcPct val="125000"/>
              </a:lnSpc>
            </a:pPr>
            <a:r>
              <a:rPr lang="en-US" sz="1200" dirty="0">
                <a:latin typeface="Huawei Sans" panose="020C0503030203020204" pitchFamily="34" charset="0"/>
              </a:rPr>
              <a:t>Last physical down time : 2020-04-21 14:07:03</a:t>
            </a:r>
          </a:p>
          <a:p>
            <a:pPr fontAlgn="ctr">
              <a:lnSpc>
                <a:spcPct val="125000"/>
              </a:lnSpc>
            </a:pPr>
            <a:r>
              <a:rPr lang="en-US" sz="1200" dirty="0">
                <a:latin typeface="Huawei Sans" panose="020C0503030203020204" pitchFamily="34" charset="0"/>
              </a:rPr>
              <a:t>Current system time: 2020-05-13 08:00:21</a:t>
            </a:r>
          </a:p>
          <a:p>
            <a:pPr fontAlgn="ctr">
              <a:lnSpc>
                <a:spcPct val="125000"/>
              </a:lnSpc>
            </a:pPr>
            <a:r>
              <a:rPr lang="en-US" sz="1200" dirty="0">
                <a:solidFill>
                  <a:srgbClr val="C7000B"/>
                </a:solidFill>
                <a:latin typeface="Huawei Sans" panose="020C0503030203020204" pitchFamily="34" charset="0"/>
              </a:rPr>
              <a:t>Port Mode: COMMON COPPER</a:t>
            </a:r>
          </a:p>
          <a:p>
            <a:pPr fontAlgn="ctr">
              <a:lnSpc>
                <a:spcPct val="125000"/>
              </a:lnSpc>
            </a:pPr>
            <a:r>
              <a:rPr lang="en-US" sz="1200" dirty="0">
                <a:solidFill>
                  <a:srgbClr val="C7000B"/>
                </a:solidFill>
                <a:latin typeface="Huawei Sans" panose="020C0503030203020204" pitchFamily="34" charset="0"/>
              </a:rPr>
              <a:t>Speed : 1000,  Loopback: NONE</a:t>
            </a:r>
          </a:p>
          <a:p>
            <a:pPr fontAlgn="ctr">
              <a:lnSpc>
                <a:spcPct val="125000"/>
              </a:lnSpc>
            </a:pPr>
            <a:r>
              <a:rPr lang="en-US" sz="1200" dirty="0">
                <a:solidFill>
                  <a:srgbClr val="C7000B"/>
                </a:solidFill>
                <a:latin typeface="Huawei Sans" panose="020C0503030203020204" pitchFamily="34" charset="0"/>
              </a:rPr>
              <a:t>Duplex: FULL,  Negotiation: ENABLE</a:t>
            </a:r>
          </a:p>
          <a:p>
            <a:pPr fontAlgn="ctr">
              <a:lnSpc>
                <a:spcPct val="125000"/>
              </a:lnSpc>
            </a:pPr>
            <a:r>
              <a:rPr lang="en-US" sz="1200" dirty="0" err="1">
                <a:latin typeface="Huawei Sans" panose="020C0503030203020204" pitchFamily="34" charset="0"/>
              </a:rPr>
              <a:t>Mdi</a:t>
            </a:r>
            <a:r>
              <a:rPr lang="en-US" sz="1200" dirty="0">
                <a:latin typeface="Huawei Sans" panose="020C0503030203020204" pitchFamily="34" charset="0"/>
              </a:rPr>
              <a:t>   : AUTO,  Clock   : -</a:t>
            </a:r>
          </a:p>
          <a:p>
            <a:pPr fontAlgn="ctr">
              <a:lnSpc>
                <a:spcPct val="125000"/>
              </a:lnSpc>
            </a:pPr>
            <a:r>
              <a:rPr lang="en-US" sz="1200" dirty="0">
                <a:latin typeface="Huawei Sans" panose="020C0503030203020204" pitchFamily="34" charset="0"/>
              </a:rPr>
              <a:t>Last 300 seconds input rate 0 bits/sec, 0 packets/sec</a:t>
            </a:r>
          </a:p>
          <a:p>
            <a:pPr fontAlgn="ctr">
              <a:lnSpc>
                <a:spcPct val="125000"/>
              </a:lnSpc>
            </a:pPr>
            <a:r>
              <a:rPr lang="en-US" sz="1200" dirty="0">
                <a:latin typeface="Huawei Sans" panose="020C0503030203020204" pitchFamily="34" charset="0"/>
              </a:rPr>
              <a:t>Last 300 seconds output rate 0 bits/sec, 0 packets/sec</a:t>
            </a:r>
          </a:p>
          <a:p>
            <a:pPr fontAlgn="ctr">
              <a:lnSpc>
                <a:spcPct val="125000"/>
              </a:lnSpc>
            </a:pPr>
            <a:r>
              <a:rPr lang="en-US" sz="1200" dirty="0">
                <a:latin typeface="Huawei Sans" panose="020C0503030203020204" pitchFamily="34" charset="0"/>
              </a:rPr>
              <a:t>Input peak rate 0 bits/</a:t>
            </a:r>
            <a:r>
              <a:rPr lang="en-US" sz="1200" dirty="0" err="1">
                <a:latin typeface="Huawei Sans" panose="020C0503030203020204" pitchFamily="34" charset="0"/>
              </a:rPr>
              <a:t>sec,Record</a:t>
            </a:r>
            <a:r>
              <a:rPr lang="en-US" sz="1200" dirty="0">
                <a:latin typeface="Huawei Sans" panose="020C0503030203020204" pitchFamily="34" charset="0"/>
              </a:rPr>
              <a:t> time: -</a:t>
            </a:r>
          </a:p>
          <a:p>
            <a:pPr fontAlgn="ctr">
              <a:lnSpc>
                <a:spcPct val="125000"/>
              </a:lnSpc>
            </a:pPr>
            <a:r>
              <a:rPr lang="en-US" sz="1200" dirty="0">
                <a:latin typeface="Huawei Sans" panose="020C0503030203020204" pitchFamily="34" charset="0"/>
              </a:rPr>
              <a:t>Output peak rate 0 bits/</a:t>
            </a:r>
            <a:r>
              <a:rPr lang="en-US" sz="1200" dirty="0" err="1">
                <a:latin typeface="Huawei Sans" panose="020C0503030203020204" pitchFamily="34" charset="0"/>
              </a:rPr>
              <a:t>sec,Record</a:t>
            </a:r>
            <a:r>
              <a:rPr lang="en-US" sz="1200" dirty="0">
                <a:latin typeface="Huawei Sans" panose="020C0503030203020204" pitchFamily="34" charset="0"/>
              </a:rPr>
              <a:t> time: -</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8379812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291FB5-6D40-46AB-86B9-C1CE30593198}"/>
              </a:ext>
            </a:extLst>
          </p:cNvPr>
          <p:cNvSpPr>
            <a:spLocks noGrp="1"/>
          </p:cNvSpPr>
          <p:nvPr>
            <p:ph type="title"/>
          </p:nvPr>
        </p:nvSpPr>
        <p:spPr/>
        <p:txBody>
          <a:bodyPr/>
          <a:lstStyle/>
          <a:p>
            <a:endParaRPr lang="en-US"/>
          </a:p>
        </p:txBody>
      </p:sp>
      <p:sp>
        <p:nvSpPr>
          <p:cNvPr id="8" name="Text Placeholder 7">
            <a:extLst>
              <a:ext uri="{FF2B5EF4-FFF2-40B4-BE49-F238E27FC236}">
                <a16:creationId xmlns:a16="http://schemas.microsoft.com/office/drawing/2014/main" id="{1E038E65-532A-4796-96C1-121E04649C51}"/>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26290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68287-BF8B-4DAD-A185-B888C4ABBEEB}"/>
              </a:ext>
            </a:extLst>
          </p:cNvPr>
          <p:cNvSpPr>
            <a:spLocks noGrp="1"/>
          </p:cNvSpPr>
          <p:nvPr>
            <p:ph type="title"/>
          </p:nvPr>
        </p:nvSpPr>
        <p:spPr bwMode="gray"/>
        <p:txBody>
          <a:bodyPr/>
          <a:lstStyle/>
          <a:p>
            <a:pPr fontAlgn="ctr"/>
            <a:r>
              <a:rPr lang="en-US" dirty="0">
                <a:latin typeface="Huawei Sans" panose="020C0503030203020204" pitchFamily="34" charset="0"/>
              </a:rPr>
              <a:t>Interface Physically Down - Machine</a:t>
            </a:r>
          </a:p>
        </p:txBody>
      </p:sp>
      <p:sp>
        <p:nvSpPr>
          <p:cNvPr id="3" name="Text Placeholder 2">
            <a:extLst>
              <a:ext uri="{FF2B5EF4-FFF2-40B4-BE49-F238E27FC236}">
                <a16:creationId xmlns:a16="http://schemas.microsoft.com/office/drawing/2014/main" id="{3F369B1A-CD7A-4FF3-A010-272297466279}"/>
              </a:ext>
            </a:extLst>
          </p:cNvPr>
          <p:cNvSpPr>
            <a:spLocks noGrp="1"/>
          </p:cNvSpPr>
          <p:nvPr>
            <p:ph type="body" sz="quarter" idx="10"/>
          </p:nvPr>
        </p:nvSpPr>
        <p:spPr bwMode="gray"/>
        <p:txBody>
          <a:bodyPr/>
          <a:lstStyle/>
          <a:p>
            <a:pPr algn="l"/>
            <a:r>
              <a:rPr lang="en-US" sz="1400" dirty="0">
                <a:latin typeface="Huawei Sans" panose="020C0503030203020204" pitchFamily="34" charset="0"/>
              </a:rPr>
              <a:t>If a card or an interface is faulty, the physical status of the interface becomes Down. Therefore, it is important to troubleshoot hardware faults of the device.</a:t>
            </a:r>
            <a:endParaRPr lang="en-US" altLang="zh-CN" sz="1400" dirty="0">
              <a:latin typeface="Huawei Sans" panose="020C0503030203020204" pitchFamily="34" charset="0"/>
            </a:endParaRPr>
          </a:p>
          <a:p>
            <a:pPr algn="l"/>
            <a:r>
              <a:rPr lang="en-US" sz="1400" dirty="0">
                <a:latin typeface="Huawei Sans" panose="020C0503030203020204" pitchFamily="34" charset="0"/>
              </a:rPr>
              <a:t>You can run the </a:t>
            </a:r>
            <a:r>
              <a:rPr lang="en-US" sz="1400" b="1" dirty="0">
                <a:latin typeface="Huawei Sans" panose="020C0503030203020204" pitchFamily="34" charset="0"/>
              </a:rPr>
              <a:t>display interface brief</a:t>
            </a:r>
            <a:r>
              <a:rPr lang="en-US" sz="1400" dirty="0">
                <a:latin typeface="Huawei Sans" panose="020C0503030203020204" pitchFamily="34" charset="0"/>
              </a:rPr>
              <a:t> command to check brief information about the status and configuration of all interfaces.</a:t>
            </a:r>
            <a:endParaRPr lang="en-US" altLang="zh-CN" sz="1400" dirty="0">
              <a:latin typeface="Huawei Sans" panose="020C0503030203020204" pitchFamily="34" charset="0"/>
            </a:endParaRPr>
          </a:p>
          <a:p>
            <a:pPr algn="l"/>
            <a:endParaRPr lang="en-US" sz="1400" dirty="0">
              <a:latin typeface="Huawei Sans" panose="020C0503030203020204" pitchFamily="34" charset="0"/>
            </a:endParaRPr>
          </a:p>
          <a:p>
            <a:pPr algn="l"/>
            <a:endParaRPr lang="en-US" sz="1400" dirty="0">
              <a:latin typeface="Huawei Sans" panose="020C0503030203020204" pitchFamily="34" charset="0"/>
            </a:endParaRPr>
          </a:p>
          <a:p>
            <a:pPr algn="l"/>
            <a:endParaRPr lang="en-US" sz="1400" dirty="0">
              <a:latin typeface="Huawei Sans" panose="020C0503030203020204" pitchFamily="34" charset="0"/>
            </a:endParaRPr>
          </a:p>
          <a:p>
            <a:pPr algn="l">
              <a:lnSpc>
                <a:spcPct val="200000"/>
              </a:lnSpc>
            </a:pPr>
            <a:endParaRPr lang="en-US" sz="1400" dirty="0">
              <a:latin typeface="Huawei Sans" panose="020C0503030203020204" pitchFamily="34" charset="0"/>
            </a:endParaRPr>
          </a:p>
          <a:p>
            <a:pPr algn="l"/>
            <a:r>
              <a:rPr lang="en-US" sz="1400" dirty="0">
                <a:latin typeface="Huawei Sans" panose="020C0503030203020204" pitchFamily="34" charset="0"/>
              </a:rPr>
              <a:t>If many interfaces change from Up to Down, a card fault may occur. If a single interface changes from Up to Down, check whether the interface is damaged. If the interface is in good condition, run the </a:t>
            </a:r>
            <a:r>
              <a:rPr lang="en-US" sz="1400" b="1" dirty="0">
                <a:latin typeface="Huawei Sans" panose="020C0503030203020204" pitchFamily="34" charset="0"/>
              </a:rPr>
              <a:t>loopback internal</a:t>
            </a:r>
            <a:r>
              <a:rPr lang="en-US" sz="1400" dirty="0">
                <a:latin typeface="Huawei Sans" panose="020C0503030203020204" pitchFamily="34" charset="0"/>
              </a:rPr>
              <a:t> command to check whether a hardware fault occurs on the interface.</a:t>
            </a:r>
          </a:p>
        </p:txBody>
      </p:sp>
      <p:sp>
        <p:nvSpPr>
          <p:cNvPr id="4" name="矩形 36">
            <a:extLst>
              <a:ext uri="{FF2B5EF4-FFF2-40B4-BE49-F238E27FC236}">
                <a16:creationId xmlns:a16="http://schemas.microsoft.com/office/drawing/2014/main" id="{D9F955B0-03C1-4D49-A3DB-EFB8702023FE}"/>
              </a:ext>
            </a:extLst>
          </p:cNvPr>
          <p:cNvSpPr/>
          <p:nvPr/>
        </p:nvSpPr>
        <p:spPr bwMode="gray">
          <a:xfrm>
            <a:off x="3352799" y="2227910"/>
            <a:ext cx="6624736" cy="1687054"/>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interface brief</a:t>
            </a:r>
          </a:p>
          <a:p>
            <a:pPr fontAlgn="ctr">
              <a:lnSpc>
                <a:spcPct val="125000"/>
              </a:lnSpc>
            </a:pPr>
            <a:r>
              <a:rPr lang="en-US" sz="1200" dirty="0">
                <a:latin typeface="Huawei Sans" panose="020C0503030203020204" pitchFamily="34" charset="0"/>
              </a:rPr>
              <a:t>Interface                   PHY   Protocol  </a:t>
            </a:r>
            <a:r>
              <a:rPr lang="en-US" sz="1200" dirty="0" err="1">
                <a:latin typeface="Huawei Sans" panose="020C0503030203020204" pitchFamily="34" charset="0"/>
              </a:rPr>
              <a:t>InUti</a:t>
            </a:r>
            <a:r>
              <a:rPr lang="en-US" sz="1200" dirty="0">
                <a:latin typeface="Huawei Sans" panose="020C0503030203020204" pitchFamily="34" charset="0"/>
              </a:rPr>
              <a:t> </a:t>
            </a:r>
            <a:r>
              <a:rPr lang="en-US" sz="1200" dirty="0" err="1">
                <a:latin typeface="Huawei Sans" panose="020C0503030203020204" pitchFamily="34" charset="0"/>
              </a:rPr>
              <a:t>OutUti</a:t>
            </a:r>
            <a:r>
              <a:rPr lang="en-US" sz="1200" dirty="0">
                <a:latin typeface="Huawei Sans" panose="020C0503030203020204" pitchFamily="34" charset="0"/>
              </a:rPr>
              <a:t>   </a:t>
            </a:r>
            <a:r>
              <a:rPr lang="en-US" sz="1200" dirty="0" err="1">
                <a:latin typeface="Huawei Sans" panose="020C0503030203020204" pitchFamily="34" charset="0"/>
              </a:rPr>
              <a:t>inErrors</a:t>
            </a:r>
            <a:r>
              <a:rPr lang="en-US" sz="1200" dirty="0">
                <a:latin typeface="Huawei Sans" panose="020C0503030203020204" pitchFamily="34" charset="0"/>
              </a:rPr>
              <a:t>  </a:t>
            </a:r>
            <a:r>
              <a:rPr lang="en-US" sz="1200" dirty="0" err="1">
                <a:latin typeface="Huawei Sans" panose="020C0503030203020204" pitchFamily="34" charset="0"/>
              </a:rPr>
              <a:t>outErrors</a:t>
            </a:r>
            <a:endParaRPr lang="en-US" altLang="zh-CN" sz="1200" dirty="0">
              <a:latin typeface="Huawei Sans" panose="020C0503030203020204" pitchFamily="34" charset="0"/>
              <a:ea typeface="方正兰亭黑简体" panose="02000000000000000000" pitchFamily="2" charset="-122"/>
            </a:endParaRPr>
          </a:p>
          <a:p>
            <a:pPr fontAlgn="ctr">
              <a:lnSpc>
                <a:spcPct val="125000"/>
              </a:lnSpc>
            </a:pPr>
            <a:r>
              <a:rPr lang="en-US" sz="1200" dirty="0">
                <a:latin typeface="Huawei Sans" panose="020C0503030203020204" pitchFamily="34" charset="0"/>
              </a:rPr>
              <a:t>GigabitEthernet0/0/0        down  </a:t>
            </a:r>
            <a:r>
              <a:rPr lang="en-US" sz="1200" dirty="0" err="1">
                <a:latin typeface="Huawei Sans" panose="020C0503030203020204" pitchFamily="34" charset="0"/>
              </a:rPr>
              <a:t>down</a:t>
            </a:r>
            <a:r>
              <a:rPr lang="en-US" sz="1200" dirty="0">
                <a:latin typeface="Huawei Sans" panose="020C0503030203020204" pitchFamily="34" charset="0"/>
              </a:rPr>
              <a:t>         0%     0%          0          0</a:t>
            </a:r>
          </a:p>
          <a:p>
            <a:pPr fontAlgn="ctr">
              <a:lnSpc>
                <a:spcPct val="125000"/>
              </a:lnSpc>
            </a:pPr>
            <a:r>
              <a:rPr lang="en-US" sz="1200" dirty="0">
                <a:latin typeface="Huawei Sans" panose="020C0503030203020204" pitchFamily="34" charset="0"/>
              </a:rPr>
              <a:t>GigabitEthernet0/0/1        up       </a:t>
            </a:r>
            <a:r>
              <a:rPr lang="en-US" sz="1200" dirty="0" err="1">
                <a:latin typeface="Huawei Sans" panose="020C0503030203020204" pitchFamily="34" charset="0"/>
              </a:rPr>
              <a:t>up</a:t>
            </a:r>
            <a:r>
              <a:rPr lang="en-US" sz="1200" dirty="0">
                <a:latin typeface="Huawei Sans" panose="020C0503030203020204" pitchFamily="34" charset="0"/>
              </a:rPr>
              <a:t>        0.01%     0%          0          0</a:t>
            </a:r>
          </a:p>
          <a:p>
            <a:pPr fontAlgn="ctr">
              <a:lnSpc>
                <a:spcPct val="125000"/>
              </a:lnSpc>
            </a:pPr>
            <a:r>
              <a:rPr lang="en-US" sz="1200" dirty="0">
                <a:latin typeface="Huawei Sans" panose="020C0503030203020204" pitchFamily="34" charset="0"/>
              </a:rPr>
              <a:t>GigabitEthernet0/0/2        down  </a:t>
            </a:r>
            <a:r>
              <a:rPr lang="en-US" sz="1200" dirty="0" err="1">
                <a:latin typeface="Huawei Sans" panose="020C0503030203020204" pitchFamily="34" charset="0"/>
              </a:rPr>
              <a:t>down</a:t>
            </a:r>
            <a:r>
              <a:rPr lang="en-US" sz="1200" dirty="0">
                <a:latin typeface="Huawei Sans" panose="020C0503030203020204" pitchFamily="34" charset="0"/>
              </a:rPr>
              <a:t>         0%     0%          0          0</a:t>
            </a:r>
          </a:p>
          <a:p>
            <a:pPr fontAlgn="ctr">
              <a:lnSpc>
                <a:spcPct val="125000"/>
              </a:lnSpc>
            </a:pPr>
            <a:r>
              <a:rPr lang="en-US" sz="1200" dirty="0">
                <a:latin typeface="Huawei Sans" panose="020C0503030203020204" pitchFamily="34" charset="0"/>
              </a:rPr>
              <a:t>GigabitEthernet0/0/3        up       </a:t>
            </a:r>
            <a:r>
              <a:rPr lang="en-US" sz="1200" dirty="0" err="1">
                <a:latin typeface="Huawei Sans" panose="020C0503030203020204" pitchFamily="34" charset="0"/>
              </a:rPr>
              <a:t>up</a:t>
            </a:r>
            <a:r>
              <a:rPr lang="en-US" sz="1200" dirty="0">
                <a:latin typeface="Huawei Sans" panose="020C0503030203020204" pitchFamily="34" charset="0"/>
              </a:rPr>
              <a:t>        0.01%     0%          0          0</a:t>
            </a:r>
          </a:p>
          <a:p>
            <a:pPr fontAlgn="ctr">
              <a:lnSpc>
                <a:spcPct val="125000"/>
              </a:lnSpc>
            </a:pPr>
            <a:r>
              <a:rPr lang="en-US" sz="1200" dirty="0">
                <a:latin typeface="Huawei Sans" panose="020C0503030203020204" pitchFamily="34" charset="0"/>
              </a:rPr>
              <a:t>GigabitEthernet0/0/4        down  </a:t>
            </a:r>
            <a:r>
              <a:rPr lang="en-US" sz="1200" dirty="0" err="1">
                <a:latin typeface="Huawei Sans" panose="020C0503030203020204" pitchFamily="34" charset="0"/>
              </a:rPr>
              <a:t>down</a:t>
            </a:r>
            <a:r>
              <a:rPr lang="en-US" sz="1200" dirty="0">
                <a:latin typeface="Huawei Sans" panose="020C0503030203020204" pitchFamily="34" charset="0"/>
              </a:rPr>
              <a:t>         0%     0%          0          0</a:t>
            </a:r>
          </a:p>
        </p:txBody>
      </p:sp>
      <p:sp>
        <p:nvSpPr>
          <p:cNvPr id="5" name="矩形 36">
            <a:extLst>
              <a:ext uri="{FF2B5EF4-FFF2-40B4-BE49-F238E27FC236}">
                <a16:creationId xmlns:a16="http://schemas.microsoft.com/office/drawing/2014/main" id="{3543DA74-9225-447E-96C4-CF99D7104B74}"/>
              </a:ext>
            </a:extLst>
          </p:cNvPr>
          <p:cNvSpPr/>
          <p:nvPr/>
        </p:nvSpPr>
        <p:spPr bwMode="gray">
          <a:xfrm>
            <a:off x="3352799" y="4703196"/>
            <a:ext cx="6624736" cy="1447774"/>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system-view </a:t>
            </a:r>
          </a:p>
          <a:p>
            <a:pPr fontAlgn="ctr">
              <a:lnSpc>
                <a:spcPct val="125000"/>
              </a:lnSpc>
            </a:pPr>
            <a:r>
              <a:rPr lang="en-US" sz="1200" dirty="0">
                <a:latin typeface="Huawei Sans" panose="020C0503030203020204" pitchFamily="34" charset="0"/>
              </a:rPr>
              <a:t>[HUAWEI] interface </a:t>
            </a:r>
            <a:r>
              <a:rPr lang="en-US" sz="1200" dirty="0" err="1">
                <a:latin typeface="Huawei Sans" panose="020C0503030203020204" pitchFamily="34" charset="0"/>
              </a:rPr>
              <a:t>gigabitethernet</a:t>
            </a:r>
            <a:r>
              <a:rPr lang="en-US" sz="1200" dirty="0">
                <a:latin typeface="Huawei Sans" panose="020C0503030203020204" pitchFamily="34" charset="0"/>
              </a:rPr>
              <a:t> 0/0/1</a:t>
            </a:r>
          </a:p>
          <a:p>
            <a:pPr fontAlgn="ctr">
              <a:lnSpc>
                <a:spcPct val="125000"/>
              </a:lnSpc>
            </a:pPr>
            <a:r>
              <a:rPr lang="en-US" sz="1200" dirty="0">
                <a:latin typeface="Huawei Sans" panose="020C0503030203020204" pitchFamily="34" charset="0"/>
              </a:rPr>
              <a:t>[HUAWEI-GigabitEthernet0/0/1] loopback internal</a:t>
            </a:r>
          </a:p>
          <a:p>
            <a:pPr fontAlgn="ctr">
              <a:lnSpc>
                <a:spcPct val="125000"/>
              </a:lnSpc>
            </a:pPr>
            <a:r>
              <a:rPr lang="en-US" sz="1200" dirty="0">
                <a:latin typeface="Huawei Sans" panose="020C0503030203020204" pitchFamily="34" charset="0"/>
              </a:rPr>
              <a:t>[HUAWEI-GigabitEthernet0/0/1] display this interface </a:t>
            </a:r>
          </a:p>
          <a:p>
            <a:pPr fontAlgn="ctr">
              <a:lnSpc>
                <a:spcPct val="125000"/>
              </a:lnSpc>
            </a:pPr>
            <a:r>
              <a:rPr lang="en-US" sz="1200" dirty="0">
                <a:latin typeface="Huawei Sans" panose="020C0503030203020204" pitchFamily="34" charset="0"/>
              </a:rPr>
              <a:t>GigabitEthernet0/0/1 </a:t>
            </a:r>
            <a:r>
              <a:rPr lang="en-US" sz="1200" dirty="0">
                <a:solidFill>
                  <a:srgbClr val="C7000B"/>
                </a:solidFill>
                <a:latin typeface="Huawei Sans" panose="020C0503030203020204" pitchFamily="34" charset="0"/>
              </a:rPr>
              <a:t>current state : UP </a:t>
            </a:r>
          </a:p>
          <a:p>
            <a:pPr fontAlgn="ctr">
              <a:lnSpc>
                <a:spcPct val="125000"/>
              </a:lnSpc>
            </a:pPr>
            <a:r>
              <a:rPr lang="en-US" sz="1200" dirty="0">
                <a:latin typeface="Huawei Sans" panose="020C0503030203020204" pitchFamily="34" charset="0"/>
              </a:rPr>
              <a:t>Line protocol </a:t>
            </a:r>
            <a:r>
              <a:rPr lang="en-US" sz="1200" dirty="0">
                <a:solidFill>
                  <a:srgbClr val="C7000B"/>
                </a:solidFill>
                <a:latin typeface="Huawei Sans" panose="020C0503030203020204" pitchFamily="34" charset="0"/>
              </a:rPr>
              <a:t>current state : UP </a:t>
            </a:r>
          </a:p>
        </p:txBody>
      </p:sp>
      <p:grpSp>
        <p:nvGrpSpPr>
          <p:cNvPr id="15"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6"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7"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9"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11344800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47DE-C4CC-4C6B-9BD3-238E3226B1DF}"/>
              </a:ext>
            </a:extLst>
          </p:cNvPr>
          <p:cNvSpPr>
            <a:spLocks noGrp="1"/>
          </p:cNvSpPr>
          <p:nvPr>
            <p:ph type="title"/>
          </p:nvPr>
        </p:nvSpPr>
        <p:spPr bwMode="gray"/>
        <p:txBody>
          <a:bodyPr/>
          <a:lstStyle/>
          <a:p>
            <a:pPr fontAlgn="ctr"/>
            <a:r>
              <a:rPr lang="en-US" dirty="0">
                <a:latin typeface="Huawei Sans" panose="020C0503030203020204" pitchFamily="34" charset="0"/>
              </a:rPr>
              <a:t>Interface Physically Down - Material</a:t>
            </a:r>
          </a:p>
        </p:txBody>
      </p:sp>
      <p:sp>
        <p:nvSpPr>
          <p:cNvPr id="3" name="Text Placeholder 2">
            <a:extLst>
              <a:ext uri="{FF2B5EF4-FFF2-40B4-BE49-F238E27FC236}">
                <a16:creationId xmlns:a16="http://schemas.microsoft.com/office/drawing/2014/main" id="{A6E1D10C-978F-4F1B-B8AF-D557F3872435}"/>
              </a:ext>
            </a:extLst>
          </p:cNvPr>
          <p:cNvSpPr>
            <a:spLocks noGrp="1"/>
          </p:cNvSpPr>
          <p:nvPr>
            <p:ph type="body" sz="quarter" idx="10"/>
          </p:nvPr>
        </p:nvSpPr>
        <p:spPr bwMode="gray">
          <a:xfrm>
            <a:off x="455612" y="1052514"/>
            <a:ext cx="11293476" cy="4875042"/>
          </a:xfrm>
        </p:spPr>
        <p:txBody>
          <a:bodyPr/>
          <a:lstStyle/>
          <a:p>
            <a:pPr algn="l"/>
            <a:r>
              <a:rPr lang="en-US" sz="1400" dirty="0">
                <a:latin typeface="Huawei Sans" panose="020C0503030203020204" pitchFamily="34" charset="0"/>
              </a:rPr>
              <a:t>Physical interfaces can be electrical or optical. The transmission media include RJ45 network cables, optical modules, and optical fibers. When a transmission medium is aged or damaged, or when the optical module fails to transmit or receive optical signals, the interface goes Down physically.</a:t>
            </a:r>
            <a:endParaRPr lang="en-US" altLang="zh-CN" sz="1400" dirty="0">
              <a:latin typeface="Huawei Sans" panose="020C0503030203020204" pitchFamily="34" charset="0"/>
            </a:endParaRPr>
          </a:p>
          <a:p>
            <a:pPr algn="l"/>
            <a:endParaRPr lang="en-US" sz="1600" dirty="0">
              <a:latin typeface="Huawei Sans" panose="020C0503030203020204" pitchFamily="34" charset="0"/>
            </a:endParaRPr>
          </a:p>
        </p:txBody>
      </p:sp>
      <p:sp>
        <p:nvSpPr>
          <p:cNvPr id="4" name="Text Placeholder 2">
            <a:extLst>
              <a:ext uri="{FF2B5EF4-FFF2-40B4-BE49-F238E27FC236}">
                <a16:creationId xmlns:a16="http://schemas.microsoft.com/office/drawing/2014/main" id="{E06C6A7E-99EA-4215-A798-F70AE5058EA9}"/>
              </a:ext>
            </a:extLst>
          </p:cNvPr>
          <p:cNvSpPr txBox="1">
            <a:spLocks/>
          </p:cNvSpPr>
          <p:nvPr/>
        </p:nvSpPr>
        <p:spPr bwMode="gray">
          <a:xfrm>
            <a:off x="455612" y="1886705"/>
            <a:ext cx="5475283" cy="439291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400" dirty="0">
                <a:latin typeface="Huawei Sans" panose="020C0503030203020204" pitchFamily="34" charset="0"/>
              </a:rPr>
              <a:t>Perform the following steps to check whether an electrical interface is faulty:</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539750" lvl="1" indent="-215900" fontAlgn="ctr">
              <a:spcAft>
                <a:spcPts val="0"/>
              </a:spcAft>
            </a:pPr>
            <a:r>
              <a:rPr lang="en-US" sz="1200" dirty="0">
                <a:latin typeface="Huawei Sans" panose="020C0503030203020204" pitchFamily="34" charset="0"/>
              </a:rPr>
              <a:t>Check whether cables are connected correctly.</a:t>
            </a:r>
            <a:endParaRPr lang="en-US" altLang="zh-CN" sz="1200" dirty="0">
              <a:latin typeface="Huawei Sans" panose="020C0503030203020204" pitchFamily="34" charset="0"/>
            </a:endParaRPr>
          </a:p>
          <a:p>
            <a:pPr marL="539750" lvl="1" indent="-215900" fontAlgn="ctr">
              <a:spcAft>
                <a:spcPts val="0"/>
              </a:spcAft>
            </a:pPr>
            <a:r>
              <a:rPr lang="en-US" sz="1200" dirty="0">
                <a:latin typeface="Huawei Sans" panose="020C0503030203020204" pitchFamily="34" charset="0"/>
              </a:rPr>
              <a:t>Check whether the cable length and specification comply with related standards.</a:t>
            </a:r>
            <a:endParaRPr lang="en-US" altLang="zh-CN" sz="1200" dirty="0">
              <a:latin typeface="Huawei Sans" panose="020C0503030203020204" pitchFamily="34" charset="0"/>
            </a:endParaRPr>
          </a:p>
          <a:p>
            <a:pPr marL="539750" lvl="1" indent="-215900" fontAlgn="ctr">
              <a:spcAft>
                <a:spcPts val="0"/>
              </a:spcAft>
            </a:pPr>
            <a:r>
              <a:rPr lang="en-US" sz="1200" dirty="0">
                <a:latin typeface="Huawei Sans" panose="020C0503030203020204" pitchFamily="34" charset="0"/>
              </a:rPr>
              <a:t>Check the status of wire pairs in a cable.</a:t>
            </a:r>
            <a:endParaRPr lang="en-US" altLang="zh-CN" sz="1200" dirty="0">
              <a:latin typeface="Huawei Sans" panose="020C0503030203020204" pitchFamily="34" charset="0"/>
            </a:endParaRPr>
          </a:p>
          <a:p>
            <a:pPr marL="722313" lvl="2" indent="-182563" fontAlgn="ctr">
              <a:spcAft>
                <a:spcPts val="0"/>
              </a:spcAft>
            </a:pPr>
            <a:r>
              <a:rPr lang="en-US" sz="1100" dirty="0">
                <a:latin typeface="Huawei Sans" panose="020C0503030203020204" pitchFamily="34" charset="0"/>
              </a:rPr>
              <a:t>Run the </a:t>
            </a:r>
            <a:r>
              <a:rPr lang="en-US" sz="1100" b="1" dirty="0">
                <a:latin typeface="Huawei Sans" panose="020C0503030203020204" pitchFamily="34" charset="0"/>
              </a:rPr>
              <a:t>virtual-cable-test</a:t>
            </a:r>
            <a:r>
              <a:rPr lang="en-US" sz="1100" dirty="0">
                <a:latin typeface="Huawei Sans" panose="020C0503030203020204" pitchFamily="34" charset="0"/>
              </a:rPr>
              <a:t> command.</a:t>
            </a:r>
          </a:p>
        </p:txBody>
      </p:sp>
      <p:sp>
        <p:nvSpPr>
          <p:cNvPr id="5" name="矩形 36">
            <a:extLst>
              <a:ext uri="{FF2B5EF4-FFF2-40B4-BE49-F238E27FC236}">
                <a16:creationId xmlns:a16="http://schemas.microsoft.com/office/drawing/2014/main" id="{03B4EFE0-2C85-482A-BEF0-8BD1D4366D68}"/>
              </a:ext>
            </a:extLst>
          </p:cNvPr>
          <p:cNvSpPr/>
          <p:nvPr/>
        </p:nvSpPr>
        <p:spPr bwMode="gray">
          <a:xfrm>
            <a:off x="1205369" y="4140094"/>
            <a:ext cx="4186186" cy="2050054"/>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050" dirty="0">
                <a:latin typeface="Huawei Sans" panose="020C0503030203020204" pitchFamily="34" charset="0"/>
              </a:rPr>
              <a:t>[HUAWEI] interface </a:t>
            </a:r>
            <a:r>
              <a:rPr lang="en-US" sz="1050" dirty="0" err="1">
                <a:latin typeface="Huawei Sans" panose="020C0503030203020204" pitchFamily="34" charset="0"/>
              </a:rPr>
              <a:t>gigabitethernet</a:t>
            </a:r>
            <a:r>
              <a:rPr lang="en-US" sz="1050" dirty="0">
                <a:latin typeface="Huawei Sans" panose="020C0503030203020204" pitchFamily="34" charset="0"/>
              </a:rPr>
              <a:t> 0/0/1</a:t>
            </a:r>
          </a:p>
          <a:p>
            <a:pPr fontAlgn="ctr">
              <a:lnSpc>
                <a:spcPct val="125000"/>
              </a:lnSpc>
            </a:pPr>
            <a:r>
              <a:rPr lang="en-US" sz="1050" dirty="0">
                <a:latin typeface="Huawei Sans" panose="020C0503030203020204" pitchFamily="34" charset="0"/>
              </a:rPr>
              <a:t>[HUAWEI-GigabitEthernet0/0/1] virtual-cable-test </a:t>
            </a:r>
          </a:p>
          <a:p>
            <a:pPr fontAlgn="ctr">
              <a:lnSpc>
                <a:spcPct val="125000"/>
              </a:lnSpc>
            </a:pPr>
            <a:r>
              <a:rPr lang="en-US" sz="1050" dirty="0">
                <a:latin typeface="Huawei Sans" panose="020C0503030203020204" pitchFamily="34" charset="0"/>
              </a:rPr>
              <a:t>Pair A length: 1meter(s) </a:t>
            </a:r>
          </a:p>
          <a:p>
            <a:pPr fontAlgn="ctr">
              <a:lnSpc>
                <a:spcPct val="125000"/>
              </a:lnSpc>
            </a:pPr>
            <a:r>
              <a:rPr lang="en-US" sz="1050" dirty="0">
                <a:latin typeface="Huawei Sans" panose="020C0503030203020204" pitchFamily="34" charset="0"/>
              </a:rPr>
              <a:t>Pair B length: 1meter(s) </a:t>
            </a:r>
          </a:p>
          <a:p>
            <a:pPr fontAlgn="ctr">
              <a:lnSpc>
                <a:spcPct val="125000"/>
              </a:lnSpc>
            </a:pPr>
            <a:r>
              <a:rPr lang="en-US" sz="1050" dirty="0">
                <a:latin typeface="Huawei Sans" panose="020C0503030203020204" pitchFamily="34" charset="0"/>
              </a:rPr>
              <a:t>Pair C length: 1meter(s) </a:t>
            </a:r>
          </a:p>
          <a:p>
            <a:pPr fontAlgn="ctr">
              <a:lnSpc>
                <a:spcPct val="125000"/>
              </a:lnSpc>
            </a:pPr>
            <a:r>
              <a:rPr lang="en-US" sz="1050" dirty="0">
                <a:latin typeface="Huawei Sans" panose="020C0503030203020204" pitchFamily="34" charset="0"/>
              </a:rPr>
              <a:t>Pair D length: 1meter(s) </a:t>
            </a:r>
          </a:p>
          <a:p>
            <a:pPr fontAlgn="ctr">
              <a:lnSpc>
                <a:spcPct val="125000"/>
              </a:lnSpc>
            </a:pPr>
            <a:r>
              <a:rPr lang="en-US" sz="1050" dirty="0">
                <a:solidFill>
                  <a:srgbClr val="C7000B"/>
                </a:solidFill>
                <a:latin typeface="Huawei Sans" panose="020C0503030203020204" pitchFamily="34" charset="0"/>
              </a:rPr>
              <a:t>Pair A state: Ok </a:t>
            </a:r>
          </a:p>
          <a:p>
            <a:pPr fontAlgn="ctr">
              <a:lnSpc>
                <a:spcPct val="125000"/>
              </a:lnSpc>
            </a:pPr>
            <a:r>
              <a:rPr lang="en-US" sz="1050" dirty="0">
                <a:solidFill>
                  <a:srgbClr val="C7000B"/>
                </a:solidFill>
                <a:latin typeface="Huawei Sans" panose="020C0503030203020204" pitchFamily="34" charset="0"/>
              </a:rPr>
              <a:t>Pair B state: Ok </a:t>
            </a:r>
          </a:p>
          <a:p>
            <a:pPr fontAlgn="ctr">
              <a:lnSpc>
                <a:spcPct val="125000"/>
              </a:lnSpc>
            </a:pPr>
            <a:r>
              <a:rPr lang="en-US" sz="1050" dirty="0">
                <a:solidFill>
                  <a:srgbClr val="C7000B"/>
                </a:solidFill>
                <a:latin typeface="Huawei Sans" panose="020C0503030203020204" pitchFamily="34" charset="0"/>
              </a:rPr>
              <a:t>Pair C state: Ok </a:t>
            </a:r>
          </a:p>
          <a:p>
            <a:pPr fontAlgn="ctr">
              <a:lnSpc>
                <a:spcPct val="125000"/>
              </a:lnSpc>
            </a:pPr>
            <a:r>
              <a:rPr lang="en-US" sz="1050" dirty="0">
                <a:solidFill>
                  <a:srgbClr val="C7000B"/>
                </a:solidFill>
                <a:latin typeface="Huawei Sans" panose="020C0503030203020204" pitchFamily="34" charset="0"/>
              </a:rPr>
              <a:t>Pair D state: Ok </a:t>
            </a:r>
          </a:p>
        </p:txBody>
      </p:sp>
      <p:sp>
        <p:nvSpPr>
          <p:cNvPr id="6" name="Text Placeholder 2">
            <a:extLst>
              <a:ext uri="{FF2B5EF4-FFF2-40B4-BE49-F238E27FC236}">
                <a16:creationId xmlns:a16="http://schemas.microsoft.com/office/drawing/2014/main" id="{0336E413-F5C0-4DAF-A7C1-65394EB388E2}"/>
              </a:ext>
            </a:extLst>
          </p:cNvPr>
          <p:cNvSpPr txBox="1">
            <a:spLocks/>
          </p:cNvSpPr>
          <p:nvPr/>
        </p:nvSpPr>
        <p:spPr bwMode="gray">
          <a:xfrm>
            <a:off x="6074976" y="1886705"/>
            <a:ext cx="5637599" cy="431407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400" dirty="0">
                <a:latin typeface="Huawei Sans" panose="020C0503030203020204" pitchFamily="34" charset="0"/>
              </a:rPr>
              <a:t>Perform the following steps to check whether an optical interface is faulty:</a:t>
            </a:r>
            <a:endParaRPr lang="en-US" altLang="zh-CN" sz="1400" dirty="0">
              <a:latin typeface="Huawei Sans" panose="020C0503030203020204" pitchFamily="34" charset="0"/>
              <a:ea typeface="方正兰亭黑简体" panose="02000000000000000000" pitchFamily="2" charset="-122"/>
              <a:cs typeface="Huawei Sans" panose="020C0503030203020204" pitchFamily="34" charset="0"/>
            </a:endParaRPr>
          </a:p>
          <a:p>
            <a:pPr marL="539750" lvl="1" indent="-215900" fontAlgn="ctr">
              <a:spcAft>
                <a:spcPts val="0"/>
              </a:spcAft>
            </a:pPr>
            <a:r>
              <a:rPr lang="en-US" sz="1200" dirty="0">
                <a:latin typeface="Huawei Sans" panose="020C0503030203020204" pitchFamily="34" charset="0"/>
              </a:rPr>
              <a:t>Check whether the optical module is Huawei-certified.</a:t>
            </a:r>
            <a:endParaRPr lang="en-US" altLang="zh-CN" sz="1200" dirty="0">
              <a:latin typeface="Huawei Sans" panose="020C0503030203020204" pitchFamily="34" charset="0"/>
            </a:endParaRPr>
          </a:p>
          <a:p>
            <a:pPr marL="539750" lvl="1" indent="-215900" fontAlgn="ctr">
              <a:spcAft>
                <a:spcPts val="0"/>
              </a:spcAft>
            </a:pPr>
            <a:r>
              <a:rPr lang="en-US" sz="1200" dirty="0">
                <a:latin typeface="Huawei Sans" panose="020C0503030203020204" pitchFamily="34" charset="0"/>
              </a:rPr>
              <a:t>Check whether the optical module is in normal state.</a:t>
            </a:r>
            <a:endParaRPr lang="en-US" altLang="zh-CN" sz="1200" dirty="0">
              <a:latin typeface="Huawei Sans" panose="020C0503030203020204" pitchFamily="34" charset="0"/>
            </a:endParaRPr>
          </a:p>
          <a:p>
            <a:pPr marL="722313" lvl="2" indent="-182563" fontAlgn="ctr">
              <a:spcAft>
                <a:spcPts val="0"/>
              </a:spcAft>
            </a:pPr>
            <a:r>
              <a:rPr lang="en-US" sz="1100" dirty="0">
                <a:latin typeface="Huawei Sans" panose="020C0503030203020204" pitchFamily="34" charset="0"/>
              </a:rPr>
              <a:t>Run the </a:t>
            </a:r>
            <a:r>
              <a:rPr lang="en-US" sz="1100" b="1" dirty="0">
                <a:latin typeface="Huawei Sans" panose="020C0503030203020204" pitchFamily="34" charset="0"/>
              </a:rPr>
              <a:t>display transceiver interface</a:t>
            </a:r>
            <a:r>
              <a:rPr lang="en-US" sz="1100" dirty="0">
                <a:latin typeface="Huawei Sans" panose="020C0503030203020204" pitchFamily="34" charset="0"/>
              </a:rPr>
              <a:t> command.</a:t>
            </a:r>
            <a:endParaRPr lang="en-US" sz="1100" b="1" dirty="0">
              <a:latin typeface="Huawei Sans" panose="020C0503030203020204" pitchFamily="34" charset="0"/>
            </a:endParaRPr>
          </a:p>
        </p:txBody>
      </p:sp>
      <p:sp>
        <p:nvSpPr>
          <p:cNvPr id="7" name="矩形 36">
            <a:extLst>
              <a:ext uri="{FF2B5EF4-FFF2-40B4-BE49-F238E27FC236}">
                <a16:creationId xmlns:a16="http://schemas.microsoft.com/office/drawing/2014/main" id="{B387EFDC-D50E-47F9-8ED3-61BAC9503333}"/>
              </a:ext>
            </a:extLst>
          </p:cNvPr>
          <p:cNvSpPr/>
          <p:nvPr/>
        </p:nvSpPr>
        <p:spPr bwMode="gray">
          <a:xfrm>
            <a:off x="6484182" y="3632811"/>
            <a:ext cx="4738876" cy="2563874"/>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050" dirty="0">
                <a:latin typeface="Huawei Sans" panose="020C0503030203020204" pitchFamily="34" charset="0"/>
              </a:rPr>
              <a:t>&lt;HUAWEI&gt; display transceiver interface </a:t>
            </a:r>
            <a:r>
              <a:rPr lang="en-US" sz="1050" dirty="0" err="1">
                <a:latin typeface="Huawei Sans" panose="020C0503030203020204" pitchFamily="34" charset="0"/>
              </a:rPr>
              <a:t>gigabitEthernet</a:t>
            </a:r>
            <a:r>
              <a:rPr lang="en-US" sz="1050" dirty="0">
                <a:latin typeface="Huawei Sans" panose="020C0503030203020204" pitchFamily="34" charset="0"/>
              </a:rPr>
              <a:t> 2/0/3 verbose </a:t>
            </a:r>
          </a:p>
          <a:p>
            <a:pPr fontAlgn="ctr">
              <a:lnSpc>
                <a:spcPct val="125000"/>
              </a:lnSpc>
            </a:pPr>
            <a:r>
              <a:rPr lang="en-US" sz="1050" dirty="0">
                <a:latin typeface="Huawei Sans" panose="020C0503030203020204" pitchFamily="34" charset="0"/>
              </a:rPr>
              <a:t>Diagnostic information: Temperature (°C) :39</a:t>
            </a:r>
          </a:p>
          <a:p>
            <a:pPr fontAlgn="ctr">
              <a:lnSpc>
                <a:spcPct val="125000"/>
              </a:lnSpc>
            </a:pPr>
            <a:r>
              <a:rPr lang="en-US" sz="1050" dirty="0">
                <a:latin typeface="Huawei Sans" panose="020C0503030203020204" pitchFamily="34" charset="0"/>
              </a:rPr>
              <a:t>Voltage(V):3.32 </a:t>
            </a:r>
          </a:p>
          <a:p>
            <a:pPr fontAlgn="ctr">
              <a:lnSpc>
                <a:spcPct val="125000"/>
              </a:lnSpc>
            </a:pPr>
            <a:r>
              <a:rPr lang="en-US" sz="1050" dirty="0">
                <a:solidFill>
                  <a:srgbClr val="C7000B"/>
                </a:solidFill>
                <a:latin typeface="Huawei Sans" panose="020C0503030203020204" pitchFamily="34" charset="0"/>
              </a:rPr>
              <a:t>Bias Current(mA):6.91          //Current</a:t>
            </a:r>
          </a:p>
          <a:p>
            <a:pPr fontAlgn="ctr">
              <a:lnSpc>
                <a:spcPct val="125000"/>
              </a:lnSpc>
            </a:pPr>
            <a:r>
              <a:rPr lang="en-US" sz="1050" dirty="0">
                <a:latin typeface="Huawei Sans" panose="020C0503030203020204" pitchFamily="34" charset="0"/>
              </a:rPr>
              <a:t>Bias High Threshold(mA):33.34</a:t>
            </a:r>
          </a:p>
          <a:p>
            <a:pPr fontAlgn="ctr">
              <a:lnSpc>
                <a:spcPct val="125000"/>
              </a:lnSpc>
            </a:pPr>
            <a:r>
              <a:rPr lang="en-US" sz="1050" dirty="0">
                <a:latin typeface="Huawei Sans" panose="020C0503030203020204" pitchFamily="34" charset="0"/>
              </a:rPr>
              <a:t>Bias </a:t>
            </a:r>
            <a:r>
              <a:rPr lang="en-US" sz="1050" dirty="0" err="1">
                <a:latin typeface="Huawei Sans" panose="020C0503030203020204" pitchFamily="34" charset="0"/>
              </a:rPr>
              <a:t>LowThreshold</a:t>
            </a:r>
            <a:r>
              <a:rPr lang="en-US" sz="1050" dirty="0">
                <a:latin typeface="Huawei Sans" panose="020C0503030203020204" pitchFamily="34" charset="0"/>
              </a:rPr>
              <a:t>(mA):1.67 </a:t>
            </a:r>
          </a:p>
          <a:p>
            <a:pPr fontAlgn="ctr">
              <a:lnSpc>
                <a:spcPct val="125000"/>
              </a:lnSpc>
            </a:pPr>
            <a:r>
              <a:rPr lang="en-US" sz="1050" dirty="0">
                <a:solidFill>
                  <a:srgbClr val="C00000"/>
                </a:solidFill>
                <a:latin typeface="Huawei Sans" panose="020C0503030203020204" pitchFamily="34" charset="0"/>
              </a:rPr>
              <a:t>Current Rx Power(</a:t>
            </a:r>
            <a:r>
              <a:rPr lang="en-US" sz="1050" dirty="0" err="1">
                <a:solidFill>
                  <a:srgbClr val="C00000"/>
                </a:solidFill>
                <a:latin typeface="Huawei Sans" panose="020C0503030203020204" pitchFamily="34" charset="0"/>
              </a:rPr>
              <a:t>dBM</a:t>
            </a:r>
            <a:r>
              <a:rPr lang="en-US" sz="1050" dirty="0">
                <a:solidFill>
                  <a:srgbClr val="C00000"/>
                </a:solidFill>
                <a:latin typeface="Huawei Sans" panose="020C0503030203020204" pitchFamily="34" charset="0"/>
              </a:rPr>
              <a:t>):-4.59  //Receive power of the interface</a:t>
            </a:r>
          </a:p>
          <a:p>
            <a:pPr fontAlgn="ctr">
              <a:lnSpc>
                <a:spcPct val="125000"/>
              </a:lnSpc>
            </a:pPr>
            <a:r>
              <a:rPr lang="en-US" sz="1050" dirty="0">
                <a:latin typeface="Huawei Sans" panose="020C0503030203020204" pitchFamily="34" charset="0"/>
              </a:rPr>
              <a:t>Default Rx Power High Threshold(</a:t>
            </a:r>
            <a:r>
              <a:rPr lang="en-US" sz="1050" dirty="0" err="1">
                <a:latin typeface="Huawei Sans" panose="020C0503030203020204" pitchFamily="34" charset="0"/>
              </a:rPr>
              <a:t>dBM</a:t>
            </a:r>
            <a:r>
              <a:rPr lang="en-US" sz="1050" dirty="0">
                <a:latin typeface="Huawei Sans" panose="020C0503030203020204" pitchFamily="34" charset="0"/>
              </a:rPr>
              <a:t>):0.00</a:t>
            </a:r>
          </a:p>
          <a:p>
            <a:pPr fontAlgn="ctr">
              <a:lnSpc>
                <a:spcPct val="125000"/>
              </a:lnSpc>
            </a:pPr>
            <a:r>
              <a:rPr lang="en-US" sz="1050" dirty="0">
                <a:latin typeface="Huawei Sans" panose="020C0503030203020204" pitchFamily="34" charset="0"/>
              </a:rPr>
              <a:t>Default Rx Power </a:t>
            </a:r>
            <a:r>
              <a:rPr lang="en-US" sz="1050" dirty="0" err="1">
                <a:latin typeface="Huawei Sans" panose="020C0503030203020204" pitchFamily="34" charset="0"/>
              </a:rPr>
              <a:t>LowThreshold</a:t>
            </a:r>
            <a:r>
              <a:rPr lang="en-US" sz="1050" dirty="0">
                <a:latin typeface="Huawei Sans" panose="020C0503030203020204" pitchFamily="34" charset="0"/>
              </a:rPr>
              <a:t>(</a:t>
            </a:r>
            <a:r>
              <a:rPr lang="en-US" sz="1050" dirty="0" err="1">
                <a:latin typeface="Huawei Sans" panose="020C0503030203020204" pitchFamily="34" charset="0"/>
              </a:rPr>
              <a:t>dBM</a:t>
            </a:r>
            <a:r>
              <a:rPr lang="en-US" sz="1050" dirty="0">
                <a:latin typeface="Huawei Sans" panose="020C0503030203020204" pitchFamily="34" charset="0"/>
              </a:rPr>
              <a:t>):-16.99 </a:t>
            </a:r>
          </a:p>
          <a:p>
            <a:pPr fontAlgn="ctr">
              <a:lnSpc>
                <a:spcPct val="125000"/>
              </a:lnSpc>
            </a:pPr>
            <a:r>
              <a:rPr lang="en-US" sz="1050" dirty="0">
                <a:solidFill>
                  <a:srgbClr val="C7000B"/>
                </a:solidFill>
                <a:latin typeface="Huawei Sans" panose="020C0503030203020204" pitchFamily="34" charset="0"/>
              </a:rPr>
              <a:t>Current </a:t>
            </a:r>
            <a:r>
              <a:rPr lang="en-US" sz="1050" dirty="0" err="1">
                <a:solidFill>
                  <a:srgbClr val="C7000B"/>
                </a:solidFill>
                <a:latin typeface="Huawei Sans" panose="020C0503030203020204" pitchFamily="34" charset="0"/>
              </a:rPr>
              <a:t>Tx</a:t>
            </a:r>
            <a:r>
              <a:rPr lang="en-US" sz="1050" dirty="0">
                <a:solidFill>
                  <a:srgbClr val="C7000B"/>
                </a:solidFill>
                <a:latin typeface="Huawei Sans" panose="020C0503030203020204" pitchFamily="34" charset="0"/>
              </a:rPr>
              <a:t> Power(</a:t>
            </a:r>
            <a:r>
              <a:rPr lang="en-US" sz="1050" dirty="0" err="1">
                <a:solidFill>
                  <a:srgbClr val="C7000B"/>
                </a:solidFill>
                <a:latin typeface="Huawei Sans" panose="020C0503030203020204" pitchFamily="34" charset="0"/>
              </a:rPr>
              <a:t>dBM</a:t>
            </a:r>
            <a:r>
              <a:rPr lang="en-US" sz="1050" dirty="0">
                <a:solidFill>
                  <a:srgbClr val="C7000B"/>
                </a:solidFill>
                <a:latin typeface="Huawei Sans" panose="020C0503030203020204" pitchFamily="34" charset="0"/>
              </a:rPr>
              <a:t>):-5.10 //Transmit power of the interface</a:t>
            </a:r>
          </a:p>
          <a:p>
            <a:pPr fontAlgn="ctr">
              <a:lnSpc>
                <a:spcPct val="125000"/>
              </a:lnSpc>
            </a:pPr>
            <a:r>
              <a:rPr lang="en-US" sz="1050" dirty="0">
                <a:latin typeface="Huawei Sans" panose="020C0503030203020204" pitchFamily="34" charset="0"/>
              </a:rPr>
              <a:t>Default </a:t>
            </a:r>
            <a:r>
              <a:rPr lang="en-US" sz="1050" dirty="0" err="1">
                <a:latin typeface="Huawei Sans" panose="020C0503030203020204" pitchFamily="34" charset="0"/>
              </a:rPr>
              <a:t>Tx</a:t>
            </a:r>
            <a:r>
              <a:rPr lang="en-US" sz="1050" dirty="0">
                <a:latin typeface="Huawei Sans" panose="020C0503030203020204" pitchFamily="34" charset="0"/>
              </a:rPr>
              <a:t> Power High Threshold(</a:t>
            </a:r>
            <a:r>
              <a:rPr lang="en-US" sz="1050" dirty="0" err="1">
                <a:latin typeface="Huawei Sans" panose="020C0503030203020204" pitchFamily="34" charset="0"/>
              </a:rPr>
              <a:t>dBM</a:t>
            </a:r>
            <a:r>
              <a:rPr lang="en-US" sz="1050" dirty="0">
                <a:latin typeface="Huawei Sans" panose="020C0503030203020204" pitchFamily="34" charset="0"/>
              </a:rPr>
              <a:t>):0.00 </a:t>
            </a:r>
          </a:p>
          <a:p>
            <a:pPr fontAlgn="ctr">
              <a:lnSpc>
                <a:spcPct val="125000"/>
              </a:lnSpc>
            </a:pPr>
            <a:r>
              <a:rPr lang="en-US" sz="1050" dirty="0">
                <a:latin typeface="Huawei Sans" panose="020C0503030203020204" pitchFamily="34" charset="0"/>
              </a:rPr>
              <a:t>Default </a:t>
            </a:r>
            <a:r>
              <a:rPr lang="en-US" sz="1050" dirty="0" err="1">
                <a:latin typeface="Huawei Sans" panose="020C0503030203020204" pitchFamily="34" charset="0"/>
              </a:rPr>
              <a:t>Tx</a:t>
            </a:r>
            <a:r>
              <a:rPr lang="en-US" sz="1050" dirty="0">
                <a:latin typeface="Huawei Sans" panose="020C0503030203020204" pitchFamily="34" charset="0"/>
              </a:rPr>
              <a:t> Power </a:t>
            </a:r>
            <a:r>
              <a:rPr lang="en-US" sz="1050" dirty="0" err="1">
                <a:latin typeface="Huawei Sans" panose="020C0503030203020204" pitchFamily="34" charset="0"/>
              </a:rPr>
              <a:t>LowThreshold</a:t>
            </a:r>
            <a:r>
              <a:rPr lang="en-US" sz="1050" dirty="0">
                <a:latin typeface="Huawei Sans" panose="020C0503030203020204" pitchFamily="34" charset="0"/>
              </a:rPr>
              <a:t>(</a:t>
            </a:r>
            <a:r>
              <a:rPr lang="en-US" sz="1050" dirty="0" err="1">
                <a:latin typeface="Huawei Sans" panose="020C0503030203020204" pitchFamily="34" charset="0"/>
              </a:rPr>
              <a:t>dBM</a:t>
            </a:r>
            <a:r>
              <a:rPr lang="en-US" sz="1050" dirty="0">
                <a:latin typeface="Huawei Sans" panose="020C0503030203020204" pitchFamily="34" charset="0"/>
              </a:rPr>
              <a:t>):-12.50 </a:t>
            </a:r>
          </a:p>
        </p:txBody>
      </p:sp>
      <p:grpSp>
        <p:nvGrpSpPr>
          <p:cNvPr id="17"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8"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9"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20"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21"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418296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97F7E-DDE4-4DF8-8C09-4A4F88900E1C}"/>
              </a:ext>
            </a:extLst>
          </p:cNvPr>
          <p:cNvSpPr>
            <a:spLocks noGrp="1"/>
          </p:cNvSpPr>
          <p:nvPr>
            <p:ph type="title"/>
          </p:nvPr>
        </p:nvSpPr>
        <p:spPr bwMode="gray"/>
        <p:txBody>
          <a:bodyPr/>
          <a:lstStyle/>
          <a:p>
            <a:pPr fontAlgn="ctr"/>
            <a:r>
              <a:rPr lang="en-US" dirty="0">
                <a:latin typeface="Huawei Sans" panose="020C0503030203020204" pitchFamily="34" charset="0"/>
              </a:rPr>
              <a:t>Interface Physically Down - Method</a:t>
            </a:r>
          </a:p>
        </p:txBody>
      </p:sp>
      <p:sp>
        <p:nvSpPr>
          <p:cNvPr id="3" name="Text Placeholder 2">
            <a:extLst>
              <a:ext uri="{FF2B5EF4-FFF2-40B4-BE49-F238E27FC236}">
                <a16:creationId xmlns:a16="http://schemas.microsoft.com/office/drawing/2014/main" id="{FFFD206E-EDC1-45D7-92E0-BDC1B54F3B4C}"/>
              </a:ext>
            </a:extLst>
          </p:cNvPr>
          <p:cNvSpPr>
            <a:spLocks noGrp="1"/>
          </p:cNvSpPr>
          <p:nvPr>
            <p:ph type="body" sz="quarter" idx="10"/>
          </p:nvPr>
        </p:nvSpPr>
        <p:spPr bwMode="gray"/>
        <p:txBody>
          <a:bodyPr/>
          <a:lstStyle/>
          <a:p>
            <a:pPr algn="l"/>
            <a:r>
              <a:rPr lang="en-US" sz="1600" dirty="0">
                <a:latin typeface="Huawei Sans" panose="020C0503030203020204" pitchFamily="34" charset="0"/>
              </a:rPr>
              <a:t>When performing operations on the connection media between devices, you need to check whether the optical module matches the optical interface, whether the optical module matches the optical fiber model, and whether the optical module is correctly connected to the optical fiber.</a:t>
            </a:r>
            <a:endParaRPr lang="en-US" altLang="zh-CN" sz="1600" dirty="0">
              <a:latin typeface="Huawei Sans" panose="020C0503030203020204" pitchFamily="34" charset="0"/>
            </a:endParaRPr>
          </a:p>
        </p:txBody>
      </p:sp>
      <p:sp>
        <p:nvSpPr>
          <p:cNvPr id="9" name="矩形 36">
            <a:extLst>
              <a:ext uri="{FF2B5EF4-FFF2-40B4-BE49-F238E27FC236}">
                <a16:creationId xmlns:a16="http://schemas.microsoft.com/office/drawing/2014/main" id="{6287322D-407B-4D58-AD1E-788630CE466A}"/>
              </a:ext>
            </a:extLst>
          </p:cNvPr>
          <p:cNvSpPr/>
          <p:nvPr/>
        </p:nvSpPr>
        <p:spPr bwMode="gray">
          <a:xfrm>
            <a:off x="1115982" y="3353648"/>
            <a:ext cx="4186186" cy="2561157"/>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transceiver interface </a:t>
            </a:r>
            <a:r>
              <a:rPr lang="en-US" sz="1200" dirty="0" err="1">
                <a:latin typeface="Huawei Sans" panose="020C0503030203020204" pitchFamily="34" charset="0"/>
              </a:rPr>
              <a:t>GigabitEthernet</a:t>
            </a:r>
            <a:r>
              <a:rPr lang="en-US" sz="1200" dirty="0">
                <a:latin typeface="Huawei Sans" panose="020C0503030203020204" pitchFamily="34" charset="0"/>
              </a:rPr>
              <a:t> 0/0/1 verbose </a:t>
            </a:r>
          </a:p>
          <a:p>
            <a:pPr fontAlgn="ctr">
              <a:lnSpc>
                <a:spcPct val="125000"/>
              </a:lnSpc>
            </a:pPr>
            <a:r>
              <a:rPr lang="en-US" sz="1200" dirty="0">
                <a:latin typeface="Huawei Sans" panose="020C0503030203020204" pitchFamily="34" charset="0"/>
              </a:rPr>
              <a:t>GigabitEthernet0/0/1 transceiver information: </a:t>
            </a:r>
          </a:p>
          <a:p>
            <a:pPr fontAlgn="ctr">
              <a:lnSpc>
                <a:spcPct val="125000"/>
              </a:lnSpc>
            </a:pPr>
            <a:r>
              <a:rPr lang="en-US" sz="1200" dirty="0">
                <a:latin typeface="Huawei Sans" panose="020C0503030203020204" pitchFamily="34" charset="0"/>
              </a:rPr>
              <a:t>Common information: Transceiver Type:1000_BASE_SX_SFP </a:t>
            </a:r>
          </a:p>
          <a:p>
            <a:pPr fontAlgn="ctr">
              <a:lnSpc>
                <a:spcPct val="125000"/>
              </a:lnSpc>
            </a:pPr>
            <a:r>
              <a:rPr lang="en-US" sz="1200" dirty="0">
                <a:latin typeface="Huawei Sans" panose="020C0503030203020204" pitchFamily="34" charset="0"/>
              </a:rPr>
              <a:t>Connector </a:t>
            </a:r>
            <a:r>
              <a:rPr lang="en-US" sz="1200" dirty="0" err="1">
                <a:latin typeface="Huawei Sans" panose="020C0503030203020204" pitchFamily="34" charset="0"/>
              </a:rPr>
              <a:t>Type:LC</a:t>
            </a:r>
            <a:r>
              <a:rPr lang="en-US" sz="1200" dirty="0">
                <a:latin typeface="Huawei Sans" panose="020C0503030203020204" pitchFamily="34" charset="0"/>
              </a:rPr>
              <a:t> </a:t>
            </a:r>
          </a:p>
          <a:p>
            <a:pPr fontAlgn="ctr">
              <a:lnSpc>
                <a:spcPct val="125000"/>
              </a:lnSpc>
            </a:pPr>
            <a:r>
              <a:rPr lang="en-US" sz="1200" dirty="0">
                <a:solidFill>
                  <a:srgbClr val="C7000B"/>
                </a:solidFill>
                <a:latin typeface="Huawei Sans" panose="020C0503030203020204" pitchFamily="34" charset="0"/>
              </a:rPr>
              <a:t>Wavelength(nm):850      </a:t>
            </a:r>
          </a:p>
          <a:p>
            <a:pPr fontAlgn="ctr">
              <a:lnSpc>
                <a:spcPct val="125000"/>
              </a:lnSpc>
            </a:pPr>
            <a:r>
              <a:rPr lang="en-US" sz="1200" dirty="0">
                <a:solidFill>
                  <a:srgbClr val="C7000B"/>
                </a:solidFill>
                <a:latin typeface="Huawei Sans" panose="020C0503030203020204" pitchFamily="34" charset="0"/>
              </a:rPr>
              <a:t>Transfer Distance(m):500(50um),300(62.5um)</a:t>
            </a:r>
            <a:endParaRPr lang="en-US" altLang="zh-CN" sz="1200" dirty="0">
              <a:solidFill>
                <a:srgbClr val="C7000B"/>
              </a:solidFill>
              <a:latin typeface="Huawei Sans" panose="020C0503030203020204" pitchFamily="34" charset="0"/>
              <a:ea typeface="方正兰亭黑简体" panose="02000000000000000000" pitchFamily="2" charset="-122"/>
            </a:endParaRPr>
          </a:p>
          <a:p>
            <a:pPr fontAlgn="ctr">
              <a:lnSpc>
                <a:spcPct val="125000"/>
              </a:lnSpc>
            </a:pPr>
            <a:r>
              <a:rPr lang="en-US" sz="1200" dirty="0">
                <a:latin typeface="Huawei Sans" panose="020C0503030203020204" pitchFamily="34" charset="0"/>
              </a:rPr>
              <a:t>Digital Diagnostic </a:t>
            </a:r>
            <a:r>
              <a:rPr lang="en-US" sz="1200" dirty="0" err="1">
                <a:latin typeface="Huawei Sans" panose="020C0503030203020204" pitchFamily="34" charset="0"/>
              </a:rPr>
              <a:t>Monitoring:YES</a:t>
            </a:r>
            <a:r>
              <a:rPr lang="en-US" sz="1200" dirty="0">
                <a:latin typeface="Huawei Sans" panose="020C0503030203020204" pitchFamily="34" charset="0"/>
              </a:rPr>
              <a:t> </a:t>
            </a:r>
          </a:p>
          <a:p>
            <a:pPr fontAlgn="ctr">
              <a:lnSpc>
                <a:spcPct val="125000"/>
              </a:lnSpc>
            </a:pPr>
            <a:r>
              <a:rPr lang="en-US" sz="1200" dirty="0">
                <a:solidFill>
                  <a:srgbClr val="C7000B"/>
                </a:solidFill>
                <a:latin typeface="Huawei Sans" panose="020C0503030203020204" pitchFamily="34" charset="0"/>
              </a:rPr>
              <a:t>Vendor </a:t>
            </a:r>
            <a:r>
              <a:rPr lang="en-US" sz="1200" dirty="0" err="1">
                <a:solidFill>
                  <a:srgbClr val="C7000B"/>
                </a:solidFill>
                <a:latin typeface="Huawei Sans" panose="020C0503030203020204" pitchFamily="34" charset="0"/>
              </a:rPr>
              <a:t>Name:HUAWEI</a:t>
            </a:r>
            <a:r>
              <a:rPr lang="en-US" sz="1200" dirty="0">
                <a:solidFill>
                  <a:srgbClr val="C7000B"/>
                </a:solidFill>
                <a:latin typeface="Huawei Sans" panose="020C0503030203020204" pitchFamily="34" charset="0"/>
              </a:rPr>
              <a:t> </a:t>
            </a:r>
          </a:p>
          <a:p>
            <a:pPr fontAlgn="ctr">
              <a:lnSpc>
                <a:spcPct val="125000"/>
              </a:lnSpc>
            </a:pPr>
            <a:r>
              <a:rPr lang="en-US" sz="1200" dirty="0">
                <a:latin typeface="Huawei Sans" panose="020C0503030203020204" pitchFamily="34" charset="0"/>
              </a:rPr>
              <a:t>Vendor Part Number:02315204 </a:t>
            </a:r>
          </a:p>
        </p:txBody>
      </p:sp>
      <p:sp>
        <p:nvSpPr>
          <p:cNvPr id="10" name="Text Placeholder 2">
            <a:extLst>
              <a:ext uri="{FF2B5EF4-FFF2-40B4-BE49-F238E27FC236}">
                <a16:creationId xmlns:a16="http://schemas.microsoft.com/office/drawing/2014/main" id="{CCB8BE24-C229-4F82-9060-7D626A3442C4}"/>
              </a:ext>
            </a:extLst>
          </p:cNvPr>
          <p:cNvSpPr txBox="1">
            <a:spLocks/>
          </p:cNvSpPr>
          <p:nvPr/>
        </p:nvSpPr>
        <p:spPr bwMode="gray">
          <a:xfrm>
            <a:off x="731836" y="2148589"/>
            <a:ext cx="5364161" cy="2698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600" dirty="0">
                <a:latin typeface="Huawei Sans" panose="020C0503030203020204" pitchFamily="34" charset="0"/>
              </a:rPr>
              <a:t>Run the </a:t>
            </a:r>
            <a:r>
              <a:rPr lang="en-US" sz="1600" b="1" dirty="0">
                <a:latin typeface="Huawei Sans" panose="020C0503030203020204" pitchFamily="34" charset="0"/>
              </a:rPr>
              <a:t>display transceiver interface</a:t>
            </a:r>
            <a:r>
              <a:rPr lang="en-US" sz="1600" dirty="0">
                <a:latin typeface="Huawei Sans" panose="020C0503030203020204" pitchFamily="34" charset="0"/>
              </a:rPr>
              <a:t> command to check whether the optical module parameters at both ends of the link are consistent.</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1" name="Text Placeholder 2">
            <a:extLst>
              <a:ext uri="{FF2B5EF4-FFF2-40B4-BE49-F238E27FC236}">
                <a16:creationId xmlns:a16="http://schemas.microsoft.com/office/drawing/2014/main" id="{C00BA19A-FD63-4842-9260-2F5B9A2346BA}"/>
              </a:ext>
            </a:extLst>
          </p:cNvPr>
          <p:cNvSpPr txBox="1">
            <a:spLocks/>
          </p:cNvSpPr>
          <p:nvPr/>
        </p:nvSpPr>
        <p:spPr bwMode="gray">
          <a:xfrm>
            <a:off x="6095999" y="2148589"/>
            <a:ext cx="5364163" cy="2698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600" dirty="0">
                <a:latin typeface="Huawei Sans" panose="020C0503030203020204" pitchFamily="34" charset="0"/>
              </a:rPr>
              <a:t>Run the </a:t>
            </a:r>
            <a:r>
              <a:rPr lang="en-US" sz="1600" b="1" dirty="0">
                <a:latin typeface="Huawei Sans" panose="020C0503030203020204" pitchFamily="34" charset="0"/>
              </a:rPr>
              <a:t>display interface </a:t>
            </a:r>
            <a:r>
              <a:rPr lang="en-US" sz="1600" i="1" dirty="0">
                <a:latin typeface="Huawei Sans" panose="020C0503030203020204" pitchFamily="34" charset="0"/>
              </a:rPr>
              <a:t>interface-type interface-number</a:t>
            </a:r>
            <a:r>
              <a:rPr lang="en-US" sz="1600" dirty="0">
                <a:latin typeface="Huawei Sans" panose="020C0503030203020204" pitchFamily="34" charset="0"/>
              </a:rPr>
              <a:t> command to check whether the interface is a combo interface and whether it is working in the correct mode.</a:t>
            </a:r>
            <a:endParaRPr lang="en-US" altLang="zh-CN" sz="1600" dirty="0">
              <a:latin typeface="Huawei Sans" panose="020C0503030203020204" pitchFamily="34" charset="0"/>
              <a:ea typeface="方正兰亭黑简体" panose="02000000000000000000" pitchFamily="2" charset="-122"/>
              <a:cs typeface="Huawei Sans" panose="020C0503030203020204" pitchFamily="34" charset="0"/>
            </a:endParaRPr>
          </a:p>
        </p:txBody>
      </p:sp>
      <p:sp>
        <p:nvSpPr>
          <p:cNvPr id="12" name="矩形 36">
            <a:extLst>
              <a:ext uri="{FF2B5EF4-FFF2-40B4-BE49-F238E27FC236}">
                <a16:creationId xmlns:a16="http://schemas.microsoft.com/office/drawing/2014/main" id="{19FFA3ED-8279-4F83-9589-8F76EC308AD0}"/>
              </a:ext>
            </a:extLst>
          </p:cNvPr>
          <p:cNvSpPr/>
          <p:nvPr/>
        </p:nvSpPr>
        <p:spPr bwMode="gray">
          <a:xfrm>
            <a:off x="6509018" y="3784964"/>
            <a:ext cx="4186186" cy="2129841"/>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interface </a:t>
            </a:r>
            <a:r>
              <a:rPr lang="en-US" sz="1200" dirty="0" err="1">
                <a:latin typeface="Huawei Sans" panose="020C0503030203020204" pitchFamily="34" charset="0"/>
              </a:rPr>
              <a:t>gigabitethernet</a:t>
            </a:r>
            <a:r>
              <a:rPr lang="en-US" sz="1200" dirty="0">
                <a:latin typeface="Huawei Sans" panose="020C0503030203020204" pitchFamily="34" charset="0"/>
              </a:rPr>
              <a:t> 1/0/1 </a:t>
            </a:r>
          </a:p>
          <a:p>
            <a:pPr fontAlgn="ctr">
              <a:lnSpc>
                <a:spcPct val="125000"/>
              </a:lnSpc>
            </a:pPr>
            <a:r>
              <a:rPr lang="en-US" sz="1200" dirty="0">
                <a:latin typeface="Huawei Sans" panose="020C0503030203020204" pitchFamily="34" charset="0"/>
              </a:rPr>
              <a:t>GigabitEthernet1/0/1 current state : DOWN </a:t>
            </a:r>
          </a:p>
          <a:p>
            <a:pPr fontAlgn="ctr">
              <a:lnSpc>
                <a:spcPct val="125000"/>
              </a:lnSpc>
            </a:pPr>
            <a:r>
              <a:rPr lang="en-US" sz="1200" dirty="0">
                <a:latin typeface="Huawei Sans" panose="020C0503030203020204" pitchFamily="34" charset="0"/>
              </a:rPr>
              <a:t>Line protocol current state : DOWN </a:t>
            </a:r>
          </a:p>
          <a:p>
            <a:pPr fontAlgn="ctr">
              <a:lnSpc>
                <a:spcPct val="125000"/>
              </a:lnSpc>
            </a:pPr>
            <a:r>
              <a:rPr lang="en-US" sz="1200" dirty="0" err="1">
                <a:latin typeface="Huawei Sans" panose="020C0503030203020204" pitchFamily="34" charset="0"/>
              </a:rPr>
              <a:t>Description:HUAWEI</a:t>
            </a:r>
            <a:r>
              <a:rPr lang="en-US" sz="1200" dirty="0">
                <a:latin typeface="Huawei Sans" panose="020C0503030203020204" pitchFamily="34" charset="0"/>
              </a:rPr>
              <a:t>, </a:t>
            </a:r>
            <a:r>
              <a:rPr lang="en-US" sz="1200" dirty="0" err="1">
                <a:latin typeface="Huawei Sans" panose="020C0503030203020204" pitchFamily="34" charset="0"/>
              </a:rPr>
              <a:t>Quidway</a:t>
            </a:r>
            <a:r>
              <a:rPr lang="en-US" sz="1200" dirty="0">
                <a:latin typeface="Huawei Sans" panose="020C0503030203020204" pitchFamily="34" charset="0"/>
              </a:rPr>
              <a:t> Series, GigabitEthernet1/0/1 Interface</a:t>
            </a:r>
          </a:p>
          <a:p>
            <a:pPr fontAlgn="ctr">
              <a:lnSpc>
                <a:spcPct val="125000"/>
              </a:lnSpc>
            </a:pPr>
            <a:r>
              <a:rPr lang="en-US" sz="1200" dirty="0">
                <a:latin typeface="Huawei Sans" panose="020C0503030203020204" pitchFamily="34" charset="0"/>
              </a:rPr>
              <a:t>…… </a:t>
            </a:r>
          </a:p>
          <a:p>
            <a:pPr fontAlgn="ctr">
              <a:lnSpc>
                <a:spcPct val="125000"/>
              </a:lnSpc>
            </a:pPr>
            <a:r>
              <a:rPr lang="en-US" sz="1200" dirty="0">
                <a:solidFill>
                  <a:srgbClr val="C7000B"/>
                </a:solidFill>
                <a:latin typeface="Huawei Sans" panose="020C0503030203020204" pitchFamily="34" charset="0"/>
              </a:rPr>
              <a:t>Port Mode: COMBO AUTO  </a:t>
            </a:r>
          </a:p>
          <a:p>
            <a:pPr fontAlgn="ctr">
              <a:lnSpc>
                <a:spcPct val="125000"/>
              </a:lnSpc>
            </a:pPr>
            <a:r>
              <a:rPr lang="en-US" sz="1200" dirty="0">
                <a:solidFill>
                  <a:srgbClr val="C7000B"/>
                </a:solidFill>
                <a:latin typeface="Huawei Sans" panose="020C0503030203020204" pitchFamily="34" charset="0"/>
              </a:rPr>
              <a:t>Current Work Mode: COPPER</a:t>
            </a:r>
          </a:p>
          <a:p>
            <a:pPr fontAlgn="ctr">
              <a:lnSpc>
                <a:spcPct val="125000"/>
              </a:lnSpc>
            </a:pPr>
            <a:r>
              <a:rPr lang="en-US" sz="1200" dirty="0">
                <a:latin typeface="Huawei Sans" panose="020C0503030203020204" pitchFamily="34" charset="0"/>
              </a:rPr>
              <a:t>Speed : 100, Loopback: NONE</a:t>
            </a:r>
          </a:p>
        </p:txBody>
      </p:sp>
      <p:grpSp>
        <p:nvGrpSpPr>
          <p:cNvPr id="17"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8"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9"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20"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21"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41908802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CC290-2D10-4FAF-AB4F-69DF2BEABEB5}"/>
              </a:ext>
            </a:extLst>
          </p:cNvPr>
          <p:cNvSpPr>
            <a:spLocks noGrp="1"/>
          </p:cNvSpPr>
          <p:nvPr>
            <p:ph type="title"/>
          </p:nvPr>
        </p:nvSpPr>
        <p:spPr bwMode="gray"/>
        <p:txBody>
          <a:bodyPr/>
          <a:lstStyle/>
          <a:p>
            <a:pPr fontAlgn="ctr"/>
            <a:r>
              <a:rPr lang="en-US" dirty="0">
                <a:latin typeface="Huawei Sans" panose="020C0503030203020204" pitchFamily="34" charset="0"/>
              </a:rPr>
              <a:t>Interface Physically Down - Environment</a:t>
            </a:r>
          </a:p>
        </p:txBody>
      </p:sp>
      <p:sp>
        <p:nvSpPr>
          <p:cNvPr id="3" name="Text Placeholder 2">
            <a:extLst>
              <a:ext uri="{FF2B5EF4-FFF2-40B4-BE49-F238E27FC236}">
                <a16:creationId xmlns:a16="http://schemas.microsoft.com/office/drawing/2014/main" id="{E7E7A4B1-FE64-4BDA-A2F5-EDC2E36E5E6D}"/>
              </a:ext>
            </a:extLst>
          </p:cNvPr>
          <p:cNvSpPr>
            <a:spLocks noGrp="1"/>
          </p:cNvSpPr>
          <p:nvPr>
            <p:ph type="body" sz="quarter" idx="10"/>
          </p:nvPr>
        </p:nvSpPr>
        <p:spPr bwMode="gray"/>
        <p:txBody>
          <a:bodyPr/>
          <a:lstStyle/>
          <a:p>
            <a:pPr algn="l"/>
            <a:r>
              <a:rPr lang="en-US" sz="1800" dirty="0">
                <a:latin typeface="Huawei Sans" panose="020C0503030203020204" pitchFamily="34" charset="0"/>
              </a:rPr>
              <a:t>Network devices are used in various scenarios and can be located at any layer of a network. When a device and its connection media are abnormal due to environmental factors, its interface may also be physically Down.</a:t>
            </a:r>
            <a:endParaRPr lang="en-US" altLang="zh-CN" sz="1800" dirty="0">
              <a:latin typeface="Huawei Sans" panose="020C0503030203020204" pitchFamily="34" charset="0"/>
            </a:endParaRPr>
          </a:p>
          <a:p>
            <a:pPr algn="l"/>
            <a:r>
              <a:rPr lang="en-US" sz="1800" dirty="0">
                <a:latin typeface="Huawei Sans" panose="020C0503030203020204" pitchFamily="34" charset="0"/>
              </a:rPr>
              <a:t>Check the temperature and humidity of the equipment room.</a:t>
            </a:r>
          </a:p>
          <a:p>
            <a:pPr marL="608400" lvl="1" indent="-284400"/>
            <a:r>
              <a:rPr lang="en-US" sz="1600" dirty="0">
                <a:latin typeface="Huawei Sans" panose="020C0503030203020204" pitchFamily="34" charset="0"/>
              </a:rPr>
              <a:t>For most network devices, the operating temperature is in the range 0℃ to 45℃, and the relative humidity is in the range 5% RH to 95% RH (non-condensing).</a:t>
            </a:r>
          </a:p>
          <a:p>
            <a:pPr algn="l"/>
            <a:r>
              <a:rPr lang="en-US" sz="1800" dirty="0">
                <a:latin typeface="Huawei Sans" panose="020C0503030203020204" pitchFamily="34" charset="0"/>
              </a:rPr>
              <a:t>Check cabling.</a:t>
            </a:r>
          </a:p>
          <a:p>
            <a:pPr marL="608400" lvl="1" indent="-284400"/>
            <a:r>
              <a:rPr lang="en-US" sz="1600" dirty="0">
                <a:latin typeface="Huawei Sans" panose="020C0503030203020204" pitchFamily="34" charset="0"/>
              </a:rPr>
              <a:t>Power cables and service cables are routed separately. Low-current cables must be separated from high-current cables to prevent interference. Check whether network cables are damaged or aged out because of high temperature or rack wear.</a:t>
            </a:r>
          </a:p>
          <a:p>
            <a:pPr algn="l"/>
            <a:endParaRPr lang="en-US" altLang="zh-CN" sz="1800" dirty="0">
              <a:latin typeface="Huawei Sans" panose="020C0503030203020204" pitchFamily="34" charset="0"/>
            </a:endParaRPr>
          </a:p>
          <a:p>
            <a:pPr algn="l"/>
            <a:endParaRPr lang="en-US" sz="1800" dirty="0">
              <a:latin typeface="Huawei Sans" panose="020C0503030203020204" pitchFamily="34" charset="0"/>
            </a:endParaRPr>
          </a:p>
        </p:txBody>
      </p:sp>
      <p:grpSp>
        <p:nvGrpSpPr>
          <p:cNvPr id="13"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4"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Interface Physically Down</a:t>
              </a:r>
            </a:p>
          </p:txBody>
        </p:sp>
        <p:sp>
          <p:nvSpPr>
            <p:cNvPr id="15"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6"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9378136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A518-E715-4228-B915-1F1AF3F34969}"/>
              </a:ext>
            </a:extLst>
          </p:cNvPr>
          <p:cNvSpPr>
            <a:spLocks noGrp="1"/>
          </p:cNvSpPr>
          <p:nvPr>
            <p:ph type="title"/>
          </p:nvPr>
        </p:nvSpPr>
        <p:spPr bwMode="gray"/>
        <p:txBody>
          <a:bodyPr/>
          <a:lstStyle/>
          <a:p>
            <a:pPr fontAlgn="ctr"/>
            <a:r>
              <a:rPr lang="en-US" dirty="0">
                <a:latin typeface="Huawei Sans" panose="020C0503030203020204" pitchFamily="34" charset="0"/>
              </a:rPr>
              <a:t>Troubleshooting a Ping Failure</a:t>
            </a:r>
          </a:p>
        </p:txBody>
      </p:sp>
      <p:sp>
        <p:nvSpPr>
          <p:cNvPr id="3" name="Text Placeholder 2">
            <a:extLst>
              <a:ext uri="{FF2B5EF4-FFF2-40B4-BE49-F238E27FC236}">
                <a16:creationId xmlns:a16="http://schemas.microsoft.com/office/drawing/2014/main" id="{CA1738BA-70D2-4BB4-9AED-F88100A7E66E}"/>
              </a:ext>
            </a:extLst>
          </p:cNvPr>
          <p:cNvSpPr>
            <a:spLocks noGrp="1"/>
          </p:cNvSpPr>
          <p:nvPr>
            <p:ph type="body" sz="quarter" idx="10"/>
          </p:nvPr>
        </p:nvSpPr>
        <p:spPr bwMode="gray"/>
        <p:txBody>
          <a:bodyPr/>
          <a:lstStyle/>
          <a:p>
            <a:pPr algn="l"/>
            <a:r>
              <a:rPr lang="en-US" sz="1800" dirty="0">
                <a:latin typeface="Huawei Sans" panose="020C0503030203020204" pitchFamily="34" charset="0"/>
              </a:rPr>
              <a:t>A ping failure occurs when a device fails to receive any ping response packet due to reasons such as a link fault or ARP learning failure.</a:t>
            </a:r>
            <a:endParaRPr lang="en-US" altLang="zh-CN" sz="1800" dirty="0">
              <a:latin typeface="Huawei Sans" panose="020C0503030203020204" pitchFamily="34" charset="0"/>
            </a:endParaRPr>
          </a:p>
          <a:p>
            <a:pPr algn="l"/>
            <a:r>
              <a:rPr lang="en-US" sz="1800" dirty="0">
                <a:latin typeface="Huawei Sans" panose="020C0503030203020204" pitchFamily="34" charset="0"/>
              </a:rPr>
              <a:t>The ping operation involves three types of devices: source device, intermediate device, and destination device.</a:t>
            </a:r>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a:p>
            <a:pPr algn="l"/>
            <a:r>
              <a:rPr lang="en-US" sz="1800" dirty="0">
                <a:latin typeface="Huawei Sans" panose="020C0503030203020204" pitchFamily="34" charset="0"/>
              </a:rPr>
              <a:t>When the source device RTA fails to ping Net1, it is difficult to determine the cause of the fault. In this case, you can narrow down the fault scope. To be specific, ping RTB, RTC, and RTD one by one from RTA. If you still cannot locate the network segment where the fault occurs, ping RTC and RTD from RTB, and so forth. Stop the ping operation when you can determine the network segment where the fault occurs.</a:t>
            </a:r>
            <a:endParaRPr lang="en-US" altLang="zh-CN" sz="1600" dirty="0">
              <a:latin typeface="Huawei Sans" panose="020C0503030203020204" pitchFamily="34" charset="0"/>
            </a:endParaRPr>
          </a:p>
        </p:txBody>
      </p:sp>
      <p:grpSp>
        <p:nvGrpSpPr>
          <p:cNvPr id="42" name="Group 41">
            <a:extLst>
              <a:ext uri="{FF2B5EF4-FFF2-40B4-BE49-F238E27FC236}">
                <a16:creationId xmlns:a16="http://schemas.microsoft.com/office/drawing/2014/main" id="{025EDD80-61D4-4D4C-8666-841D939D7888}"/>
              </a:ext>
            </a:extLst>
          </p:cNvPr>
          <p:cNvGrpSpPr/>
          <p:nvPr/>
        </p:nvGrpSpPr>
        <p:grpSpPr bwMode="gray">
          <a:xfrm>
            <a:off x="2432365" y="2802853"/>
            <a:ext cx="7767606" cy="1316612"/>
            <a:chOff x="2432365" y="2471149"/>
            <a:chExt cx="7767606" cy="1316612"/>
          </a:xfrm>
        </p:grpSpPr>
        <p:cxnSp>
          <p:nvCxnSpPr>
            <p:cNvPr id="10" name="Straight Connector 9">
              <a:extLst>
                <a:ext uri="{FF2B5EF4-FFF2-40B4-BE49-F238E27FC236}">
                  <a16:creationId xmlns:a16="http://schemas.microsoft.com/office/drawing/2014/main" id="{03432446-6178-4339-A125-C3D46100DFAE}"/>
                </a:ext>
              </a:extLst>
            </p:cNvPr>
            <p:cNvCxnSpPr>
              <a:cxnSpLocks/>
              <a:stCxn id="11" idx="3"/>
              <a:endCxn id="9" idx="1"/>
            </p:cNvCxnSpPr>
            <p:nvPr/>
          </p:nvCxnSpPr>
          <p:spPr bwMode="gray">
            <a:xfrm>
              <a:off x="7392084" y="3249949"/>
              <a:ext cx="1476223"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11" name="Picture 12" descr="E:\2016.01\1.12 扁平化图标\蓝色\AR-蓝色最新-40.png">
              <a:extLst>
                <a:ext uri="{FF2B5EF4-FFF2-40B4-BE49-F238E27FC236}">
                  <a16:creationId xmlns:a16="http://schemas.microsoft.com/office/drawing/2014/main" id="{09D1C61C-9A44-48C6-AB17-3F51A41FA2D1}"/>
                </a:ext>
              </a:extLst>
            </p:cNvPr>
            <p:cNvPicPr>
              <a:picLocks noChangeAspect="1" noChangeArrowheads="1"/>
            </p:cNvPicPr>
            <p:nvPr/>
          </p:nvPicPr>
          <p:blipFill>
            <a:blip r:embed="rId3" cstate="print"/>
            <a:srcRect/>
            <a:stretch>
              <a:fillRect/>
            </a:stretch>
          </p:blipFill>
          <p:spPr bwMode="gray">
            <a:xfrm>
              <a:off x="6852084" y="3029040"/>
              <a:ext cx="540000" cy="441818"/>
            </a:xfrm>
            <a:prstGeom prst="rect">
              <a:avLst/>
            </a:prstGeom>
            <a:noFill/>
          </p:spPr>
        </p:pic>
        <p:pic>
          <p:nvPicPr>
            <p:cNvPr id="12" name="Picture 12" descr="E:\2016.01\1.12 扁平化图标\蓝色\AR-蓝色最新-40.png">
              <a:extLst>
                <a:ext uri="{FF2B5EF4-FFF2-40B4-BE49-F238E27FC236}">
                  <a16:creationId xmlns:a16="http://schemas.microsoft.com/office/drawing/2014/main" id="{EEAC1904-141A-4F41-ACDD-7F265508319C}"/>
                </a:ext>
              </a:extLst>
            </p:cNvPr>
            <p:cNvPicPr>
              <a:picLocks noChangeAspect="1" noChangeArrowheads="1"/>
            </p:cNvPicPr>
            <p:nvPr/>
          </p:nvPicPr>
          <p:blipFill>
            <a:blip r:embed="rId3" cstate="print"/>
            <a:srcRect/>
            <a:stretch>
              <a:fillRect/>
            </a:stretch>
          </p:blipFill>
          <p:spPr bwMode="gray">
            <a:xfrm>
              <a:off x="4835860" y="3029040"/>
              <a:ext cx="540000" cy="441818"/>
            </a:xfrm>
            <a:prstGeom prst="rect">
              <a:avLst/>
            </a:prstGeom>
            <a:noFill/>
          </p:spPr>
        </p:pic>
        <p:pic>
          <p:nvPicPr>
            <p:cNvPr id="13" name="Picture 12" descr="E:\2016.01\1.12 扁平化图标\蓝色\AR-蓝色最新-40.png">
              <a:extLst>
                <a:ext uri="{FF2B5EF4-FFF2-40B4-BE49-F238E27FC236}">
                  <a16:creationId xmlns:a16="http://schemas.microsoft.com/office/drawing/2014/main" id="{1E15C991-F24C-443D-8C35-B217C4B0ED7E}"/>
                </a:ext>
              </a:extLst>
            </p:cNvPr>
            <p:cNvPicPr>
              <a:picLocks noChangeAspect="1" noChangeArrowheads="1"/>
            </p:cNvPicPr>
            <p:nvPr/>
          </p:nvPicPr>
          <p:blipFill>
            <a:blip r:embed="rId3" cstate="print"/>
            <a:srcRect/>
            <a:stretch>
              <a:fillRect/>
            </a:stretch>
          </p:blipFill>
          <p:spPr bwMode="gray">
            <a:xfrm>
              <a:off x="2819636" y="3029040"/>
              <a:ext cx="540000" cy="441818"/>
            </a:xfrm>
            <a:prstGeom prst="rect">
              <a:avLst/>
            </a:prstGeom>
            <a:noFill/>
          </p:spPr>
        </p:pic>
        <p:cxnSp>
          <p:nvCxnSpPr>
            <p:cNvPr id="16" name="Straight Connector 15">
              <a:extLst>
                <a:ext uri="{FF2B5EF4-FFF2-40B4-BE49-F238E27FC236}">
                  <a16:creationId xmlns:a16="http://schemas.microsoft.com/office/drawing/2014/main" id="{5BEFE988-C345-4CE1-9052-2C1475803004}"/>
                </a:ext>
              </a:extLst>
            </p:cNvPr>
            <p:cNvCxnSpPr>
              <a:cxnSpLocks/>
              <a:stCxn id="12" idx="3"/>
              <a:endCxn id="11" idx="1"/>
            </p:cNvCxnSpPr>
            <p:nvPr/>
          </p:nvCxnSpPr>
          <p:spPr bwMode="gray">
            <a:xfrm>
              <a:off x="5375860" y="3249949"/>
              <a:ext cx="1476224"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A61E936-9EEB-44B3-8B61-9F3D6F87C3DC}"/>
                </a:ext>
              </a:extLst>
            </p:cNvPr>
            <p:cNvCxnSpPr>
              <a:cxnSpLocks/>
              <a:stCxn id="13" idx="3"/>
              <a:endCxn id="12" idx="1"/>
            </p:cNvCxnSpPr>
            <p:nvPr/>
          </p:nvCxnSpPr>
          <p:spPr bwMode="gray">
            <a:xfrm>
              <a:off x="3359636" y="3249949"/>
              <a:ext cx="1476224"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sp>
          <p:nvSpPr>
            <p:cNvPr id="22" name="Freeform 159">
              <a:extLst>
                <a:ext uri="{FF2B5EF4-FFF2-40B4-BE49-F238E27FC236}">
                  <a16:creationId xmlns:a16="http://schemas.microsoft.com/office/drawing/2014/main" id="{BDB7F2F5-C628-4389-A791-242B741C4B40}"/>
                </a:ext>
              </a:extLst>
            </p:cNvPr>
            <p:cNvSpPr/>
            <p:nvPr/>
          </p:nvSpPr>
          <p:spPr bwMode="gray">
            <a:xfrm flipH="1">
              <a:off x="9315838" y="2990940"/>
              <a:ext cx="884133" cy="4712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400" dirty="0">
                  <a:solidFill>
                    <a:schemeClr val="tx1"/>
                  </a:solidFill>
                  <a:latin typeface="Huawei Sans" panose="020C0503030203020204" pitchFamily="34" charset="0"/>
                </a:rPr>
                <a:t>Net1</a:t>
              </a:r>
            </a:p>
          </p:txBody>
        </p:sp>
        <p:cxnSp>
          <p:nvCxnSpPr>
            <p:cNvPr id="25" name="Straight Connector 24">
              <a:extLst>
                <a:ext uri="{FF2B5EF4-FFF2-40B4-BE49-F238E27FC236}">
                  <a16:creationId xmlns:a16="http://schemas.microsoft.com/office/drawing/2014/main" id="{0430EEEC-2186-424C-ABA4-994CBCCADDD6}"/>
                </a:ext>
              </a:extLst>
            </p:cNvPr>
            <p:cNvCxnSpPr>
              <a:cxnSpLocks/>
              <a:endCxn id="9" idx="3"/>
            </p:cNvCxnSpPr>
            <p:nvPr/>
          </p:nvCxnSpPr>
          <p:spPr bwMode="gray">
            <a:xfrm flipH="1">
              <a:off x="9408307" y="3249949"/>
              <a:ext cx="144077" cy="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0A4D46A-4477-4A41-98EB-228324DAC63B}"/>
                </a:ext>
              </a:extLst>
            </p:cNvPr>
            <p:cNvCxnSpPr>
              <a:cxnSpLocks/>
            </p:cNvCxnSpPr>
            <p:nvPr/>
          </p:nvCxnSpPr>
          <p:spPr bwMode="gray">
            <a:xfrm>
              <a:off x="9553859" y="3173749"/>
              <a:ext cx="1" cy="152400"/>
            </a:xfrm>
            <a:prstGeom prst="line">
              <a:avLst/>
            </a:prstGeom>
            <a:ln w="19050">
              <a:solidFill>
                <a:srgbClr val="56C4D2"/>
              </a:solidFill>
            </a:ln>
          </p:spPr>
          <p:style>
            <a:lnRef idx="1">
              <a:schemeClr val="accent1"/>
            </a:lnRef>
            <a:fillRef idx="0">
              <a:schemeClr val="accent1"/>
            </a:fillRef>
            <a:effectRef idx="0">
              <a:schemeClr val="accent1"/>
            </a:effectRef>
            <a:fontRef idx="minor">
              <a:schemeClr val="tx1"/>
            </a:fontRef>
          </p:style>
        </p:cxnSp>
        <p:pic>
          <p:nvPicPr>
            <p:cNvPr id="9" name="Picture 12" descr="E:\2016.01\1.12 扁平化图标\蓝色\AR-蓝色最新-40.png">
              <a:extLst>
                <a:ext uri="{FF2B5EF4-FFF2-40B4-BE49-F238E27FC236}">
                  <a16:creationId xmlns:a16="http://schemas.microsoft.com/office/drawing/2014/main" id="{65D867D5-8E38-42E5-8BC1-2A698970F58C}"/>
                </a:ext>
              </a:extLst>
            </p:cNvPr>
            <p:cNvPicPr>
              <a:picLocks noChangeAspect="1" noChangeArrowheads="1"/>
            </p:cNvPicPr>
            <p:nvPr/>
          </p:nvPicPr>
          <p:blipFill>
            <a:blip r:embed="rId3" cstate="print"/>
            <a:srcRect/>
            <a:stretch>
              <a:fillRect/>
            </a:stretch>
          </p:blipFill>
          <p:spPr bwMode="gray">
            <a:xfrm>
              <a:off x="8868307" y="3029040"/>
              <a:ext cx="540000" cy="441818"/>
            </a:xfrm>
            <a:prstGeom prst="rect">
              <a:avLst/>
            </a:prstGeom>
            <a:noFill/>
          </p:spPr>
        </p:pic>
        <p:sp>
          <p:nvSpPr>
            <p:cNvPr id="32" name="TextBox 31">
              <a:extLst>
                <a:ext uri="{FF2B5EF4-FFF2-40B4-BE49-F238E27FC236}">
                  <a16:creationId xmlns:a16="http://schemas.microsoft.com/office/drawing/2014/main" id="{AFCB0EC3-A106-44D8-B6FA-3DB6DCCF914C}"/>
                </a:ext>
              </a:extLst>
            </p:cNvPr>
            <p:cNvSpPr txBox="1"/>
            <p:nvPr/>
          </p:nvSpPr>
          <p:spPr bwMode="gray">
            <a:xfrm>
              <a:off x="2854778" y="3462144"/>
              <a:ext cx="511679" cy="307777"/>
            </a:xfrm>
            <a:prstGeom prst="rect">
              <a:avLst/>
            </a:prstGeom>
            <a:noFill/>
          </p:spPr>
          <p:txBody>
            <a:bodyPr wrap="none" rtlCol="0">
              <a:spAutoFit/>
            </a:bodyPr>
            <a:lstStyle/>
            <a:p>
              <a:pPr algn="ctr" fontAlgn="ctr"/>
              <a:r>
                <a:rPr lang="en-US" sz="1400" dirty="0">
                  <a:latin typeface="Huawei Sans" panose="020C0503030203020204" pitchFamily="34" charset="0"/>
                </a:rPr>
                <a:t>RTA</a:t>
              </a:r>
            </a:p>
          </p:txBody>
        </p:sp>
        <p:sp>
          <p:nvSpPr>
            <p:cNvPr id="33" name="TextBox 32">
              <a:extLst>
                <a:ext uri="{FF2B5EF4-FFF2-40B4-BE49-F238E27FC236}">
                  <a16:creationId xmlns:a16="http://schemas.microsoft.com/office/drawing/2014/main" id="{C8841713-BB56-464B-B16F-691D69B14309}"/>
                </a:ext>
              </a:extLst>
            </p:cNvPr>
            <p:cNvSpPr txBox="1"/>
            <p:nvPr/>
          </p:nvSpPr>
          <p:spPr bwMode="gray">
            <a:xfrm>
              <a:off x="4872463" y="3479984"/>
              <a:ext cx="502061" cy="307777"/>
            </a:xfrm>
            <a:prstGeom prst="rect">
              <a:avLst/>
            </a:prstGeom>
            <a:noFill/>
          </p:spPr>
          <p:txBody>
            <a:bodyPr wrap="none" rtlCol="0">
              <a:spAutoFit/>
            </a:bodyPr>
            <a:lstStyle/>
            <a:p>
              <a:pPr algn="ctr" fontAlgn="ctr"/>
              <a:r>
                <a:rPr lang="en-US" sz="1400" dirty="0">
                  <a:latin typeface="Huawei Sans" panose="020C0503030203020204" pitchFamily="34" charset="0"/>
                </a:rPr>
                <a:t>RTB</a:t>
              </a:r>
            </a:p>
          </p:txBody>
        </p:sp>
        <p:sp>
          <p:nvSpPr>
            <p:cNvPr id="34" name="TextBox 33">
              <a:extLst>
                <a:ext uri="{FF2B5EF4-FFF2-40B4-BE49-F238E27FC236}">
                  <a16:creationId xmlns:a16="http://schemas.microsoft.com/office/drawing/2014/main" id="{4B56D176-B804-44E9-8FB9-847B60EED86E}"/>
                </a:ext>
              </a:extLst>
            </p:cNvPr>
            <p:cNvSpPr txBox="1"/>
            <p:nvPr/>
          </p:nvSpPr>
          <p:spPr bwMode="gray">
            <a:xfrm>
              <a:off x="6888687" y="3479984"/>
              <a:ext cx="503664" cy="307777"/>
            </a:xfrm>
            <a:prstGeom prst="rect">
              <a:avLst/>
            </a:prstGeom>
            <a:noFill/>
          </p:spPr>
          <p:txBody>
            <a:bodyPr wrap="none" rtlCol="0">
              <a:spAutoFit/>
            </a:bodyPr>
            <a:lstStyle/>
            <a:p>
              <a:pPr algn="ctr" fontAlgn="ctr"/>
              <a:r>
                <a:rPr lang="en-US" sz="1400" dirty="0">
                  <a:latin typeface="Huawei Sans" panose="020C0503030203020204" pitchFamily="34" charset="0"/>
                </a:rPr>
                <a:t>RTC</a:t>
              </a:r>
            </a:p>
          </p:txBody>
        </p:sp>
        <p:sp>
          <p:nvSpPr>
            <p:cNvPr id="35" name="TextBox 34">
              <a:extLst>
                <a:ext uri="{FF2B5EF4-FFF2-40B4-BE49-F238E27FC236}">
                  <a16:creationId xmlns:a16="http://schemas.microsoft.com/office/drawing/2014/main" id="{6F53460D-E927-445F-AA0B-97047753DA2C}"/>
                </a:ext>
              </a:extLst>
            </p:cNvPr>
            <p:cNvSpPr txBox="1"/>
            <p:nvPr/>
          </p:nvSpPr>
          <p:spPr bwMode="gray">
            <a:xfrm>
              <a:off x="8908116" y="3462143"/>
              <a:ext cx="524503" cy="307777"/>
            </a:xfrm>
            <a:prstGeom prst="rect">
              <a:avLst/>
            </a:prstGeom>
            <a:noFill/>
          </p:spPr>
          <p:txBody>
            <a:bodyPr wrap="none" rtlCol="0">
              <a:spAutoFit/>
            </a:bodyPr>
            <a:lstStyle/>
            <a:p>
              <a:pPr algn="ctr" fontAlgn="ctr"/>
              <a:r>
                <a:rPr lang="en-US" sz="1400" dirty="0">
                  <a:latin typeface="Huawei Sans" panose="020C0503030203020204" pitchFamily="34" charset="0"/>
                </a:rPr>
                <a:t>RTD</a:t>
              </a:r>
            </a:p>
          </p:txBody>
        </p:sp>
        <p:sp>
          <p:nvSpPr>
            <p:cNvPr id="36" name="Left Brace 35">
              <a:extLst>
                <a:ext uri="{FF2B5EF4-FFF2-40B4-BE49-F238E27FC236}">
                  <a16:creationId xmlns:a16="http://schemas.microsoft.com/office/drawing/2014/main" id="{7521AF0A-BC00-4B76-861E-3A58B4F2F58C}"/>
                </a:ext>
              </a:extLst>
            </p:cNvPr>
            <p:cNvSpPr/>
            <p:nvPr/>
          </p:nvSpPr>
          <p:spPr bwMode="gray">
            <a:xfrm rot="5400000">
              <a:off x="3044392" y="2648586"/>
              <a:ext cx="90488" cy="540000"/>
            </a:xfrm>
            <a:prstGeom prst="leftBrace">
              <a:avLst/>
            </a:prstGeom>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2000" dirty="0">
                <a:latin typeface="Huawei Sans" panose="020C0503030203020204" pitchFamily="34" charset="0"/>
              </a:endParaRPr>
            </a:p>
          </p:txBody>
        </p:sp>
        <p:sp>
          <p:nvSpPr>
            <p:cNvPr id="37" name="TextBox 36">
              <a:extLst>
                <a:ext uri="{FF2B5EF4-FFF2-40B4-BE49-F238E27FC236}">
                  <a16:creationId xmlns:a16="http://schemas.microsoft.com/office/drawing/2014/main" id="{1D3EF44E-32D0-48A7-B683-341BE12A3468}"/>
                </a:ext>
              </a:extLst>
            </p:cNvPr>
            <p:cNvSpPr txBox="1"/>
            <p:nvPr/>
          </p:nvSpPr>
          <p:spPr bwMode="gray">
            <a:xfrm>
              <a:off x="2432365" y="2471149"/>
              <a:ext cx="1298753" cy="307777"/>
            </a:xfrm>
            <a:prstGeom prst="rect">
              <a:avLst/>
            </a:prstGeom>
            <a:noFill/>
          </p:spPr>
          <p:txBody>
            <a:bodyPr wrap="none" rtlCol="0">
              <a:spAutoFit/>
            </a:bodyPr>
            <a:lstStyle/>
            <a:p>
              <a:pPr algn="ctr" fontAlgn="ctr"/>
              <a:r>
                <a:rPr lang="en-US" sz="1400" dirty="0">
                  <a:latin typeface="Huawei Sans" panose="020C0503030203020204" pitchFamily="34" charset="0"/>
                </a:rPr>
                <a:t>Source device</a:t>
              </a:r>
              <a:endParaRPr lang="en-US" sz="1400" dirty="0">
                <a:latin typeface="Huawei Sans" panose="020C0503030203020204" pitchFamily="34" charset="0"/>
                <a:ea typeface="方正兰亭黑简体" panose="02000000000000000000" pitchFamily="2" charset="-122"/>
              </a:endParaRPr>
            </a:p>
          </p:txBody>
        </p:sp>
        <p:sp>
          <p:nvSpPr>
            <p:cNvPr id="38" name="Left Brace 37">
              <a:extLst>
                <a:ext uri="{FF2B5EF4-FFF2-40B4-BE49-F238E27FC236}">
                  <a16:creationId xmlns:a16="http://schemas.microsoft.com/office/drawing/2014/main" id="{FF96B2CA-5B6D-4F46-97A1-F636A96AA215}"/>
                </a:ext>
              </a:extLst>
            </p:cNvPr>
            <p:cNvSpPr/>
            <p:nvPr/>
          </p:nvSpPr>
          <p:spPr bwMode="gray">
            <a:xfrm rot="5400000">
              <a:off x="6068728" y="1640474"/>
              <a:ext cx="90488" cy="2556224"/>
            </a:xfrm>
            <a:prstGeom prst="leftBrace">
              <a:avLst/>
            </a:prstGeom>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2000" dirty="0">
                <a:latin typeface="Huawei Sans" panose="020C0503030203020204" pitchFamily="34" charset="0"/>
              </a:endParaRPr>
            </a:p>
          </p:txBody>
        </p:sp>
        <p:sp>
          <p:nvSpPr>
            <p:cNvPr id="39" name="TextBox 38">
              <a:extLst>
                <a:ext uri="{FF2B5EF4-FFF2-40B4-BE49-F238E27FC236}">
                  <a16:creationId xmlns:a16="http://schemas.microsoft.com/office/drawing/2014/main" id="{E8E0FDA1-9450-4AC3-BE32-7C8FFCBF9B13}"/>
                </a:ext>
              </a:extLst>
            </p:cNvPr>
            <p:cNvSpPr txBox="1"/>
            <p:nvPr/>
          </p:nvSpPr>
          <p:spPr bwMode="gray">
            <a:xfrm>
              <a:off x="5194611" y="2471149"/>
              <a:ext cx="1797287" cy="307777"/>
            </a:xfrm>
            <a:prstGeom prst="rect">
              <a:avLst/>
            </a:prstGeom>
            <a:noFill/>
          </p:spPr>
          <p:txBody>
            <a:bodyPr wrap="none" rtlCol="0">
              <a:spAutoFit/>
            </a:bodyPr>
            <a:lstStyle/>
            <a:p>
              <a:pPr algn="ctr" fontAlgn="ctr"/>
              <a:r>
                <a:rPr lang="en-US" sz="1400" dirty="0">
                  <a:latin typeface="Huawei Sans" panose="020C0503030203020204" pitchFamily="34" charset="0"/>
                </a:rPr>
                <a:t>Intermediate device</a:t>
              </a:r>
              <a:endParaRPr lang="en-US" sz="1400" dirty="0">
                <a:latin typeface="Huawei Sans" panose="020C0503030203020204" pitchFamily="34" charset="0"/>
                <a:ea typeface="方正兰亭黑简体" panose="02000000000000000000" pitchFamily="2" charset="-122"/>
              </a:endParaRPr>
            </a:p>
          </p:txBody>
        </p:sp>
        <p:sp>
          <p:nvSpPr>
            <p:cNvPr id="40" name="Left Brace 39">
              <a:extLst>
                <a:ext uri="{FF2B5EF4-FFF2-40B4-BE49-F238E27FC236}">
                  <a16:creationId xmlns:a16="http://schemas.microsoft.com/office/drawing/2014/main" id="{2001FCBB-37FE-4D55-B6D7-0657D0D7243A}"/>
                </a:ext>
              </a:extLst>
            </p:cNvPr>
            <p:cNvSpPr/>
            <p:nvPr/>
          </p:nvSpPr>
          <p:spPr bwMode="gray">
            <a:xfrm rot="5400000">
              <a:off x="9093063" y="2648586"/>
              <a:ext cx="90488" cy="540000"/>
            </a:xfrm>
            <a:prstGeom prst="leftBrace">
              <a:avLst/>
            </a:prstGeom>
            <a:ln w="19050">
              <a:solidFill>
                <a:srgbClr val="56C4D2"/>
              </a:solidFill>
            </a:ln>
          </p:spPr>
          <p:style>
            <a:lnRef idx="1">
              <a:schemeClr val="accent1"/>
            </a:lnRef>
            <a:fillRef idx="0">
              <a:schemeClr val="accent1"/>
            </a:fillRef>
            <a:effectRef idx="0">
              <a:schemeClr val="accent1"/>
            </a:effectRef>
            <a:fontRef idx="minor">
              <a:schemeClr val="tx1"/>
            </a:fontRef>
          </p:style>
          <p:txBody>
            <a:bodyPr rtlCol="0" anchor="ctr"/>
            <a:lstStyle/>
            <a:p>
              <a:pPr algn="ctr" fontAlgn="ctr"/>
              <a:endParaRPr lang="en-US" sz="2000" dirty="0">
                <a:latin typeface="Huawei Sans" panose="020C0503030203020204" pitchFamily="34" charset="0"/>
              </a:endParaRPr>
            </a:p>
          </p:txBody>
        </p:sp>
        <p:sp>
          <p:nvSpPr>
            <p:cNvPr id="41" name="TextBox 40">
              <a:extLst>
                <a:ext uri="{FF2B5EF4-FFF2-40B4-BE49-F238E27FC236}">
                  <a16:creationId xmlns:a16="http://schemas.microsoft.com/office/drawing/2014/main" id="{21319CAA-1044-4362-98A4-4F48F4312405}"/>
                </a:ext>
              </a:extLst>
            </p:cNvPr>
            <p:cNvSpPr txBox="1"/>
            <p:nvPr/>
          </p:nvSpPr>
          <p:spPr bwMode="gray">
            <a:xfrm>
              <a:off x="8284447" y="2471149"/>
              <a:ext cx="1685077" cy="307777"/>
            </a:xfrm>
            <a:prstGeom prst="rect">
              <a:avLst/>
            </a:prstGeom>
            <a:noFill/>
          </p:spPr>
          <p:txBody>
            <a:bodyPr wrap="none" rtlCol="0">
              <a:spAutoFit/>
            </a:bodyPr>
            <a:lstStyle/>
            <a:p>
              <a:pPr algn="ctr" fontAlgn="ctr"/>
              <a:r>
                <a:rPr lang="en-US" sz="1400" dirty="0">
                  <a:latin typeface="Huawei Sans" panose="020C0503030203020204" pitchFamily="34" charset="0"/>
                </a:rPr>
                <a:t>Destination device</a:t>
              </a:r>
              <a:endParaRPr lang="en-US" sz="1400" dirty="0">
                <a:latin typeface="Huawei Sans" panose="020C0503030203020204" pitchFamily="34" charset="0"/>
                <a:ea typeface="方正兰亭黑简体" panose="02000000000000000000" pitchFamily="2" charset="-122"/>
              </a:endParaRPr>
            </a:p>
          </p:txBody>
        </p:sp>
      </p:grpSp>
      <p:grpSp>
        <p:nvGrpSpPr>
          <p:cNvPr id="30"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31"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43"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44"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45"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580995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Traditional Network Management</a:t>
            </a:r>
          </a:p>
        </p:txBody>
      </p:sp>
      <p:sp>
        <p:nvSpPr>
          <p:cNvPr id="4" name="Text Placeholder 3"/>
          <p:cNvSpPr>
            <a:spLocks noGrp="1"/>
          </p:cNvSpPr>
          <p:nvPr>
            <p:ph type="body" sz="quarter" idx="10"/>
          </p:nvPr>
        </p:nvSpPr>
        <p:spPr bwMode="gray"/>
        <p:txBody>
          <a:bodyPr/>
          <a:lstStyle/>
          <a:p>
            <a:pPr algn="l"/>
            <a:r>
              <a:rPr lang="en-US" sz="1600" dirty="0">
                <a:latin typeface="Huawei Sans" panose="020C0503030203020204" pitchFamily="34" charset="0"/>
              </a:rPr>
              <a:t>Network management involves the use of various protocols, tools, applications, and devices to monitor and control network resources, including hardware and software, </a:t>
            </a:r>
            <a:r>
              <a:rPr lang="en-US" sz="1600" dirty="0"/>
              <a:t>so as </a:t>
            </a:r>
            <a:r>
              <a:rPr lang="en-US" sz="1600" dirty="0">
                <a:latin typeface="Huawei Sans" panose="020C0503030203020204" pitchFamily="34" charset="0"/>
              </a:rPr>
              <a:t>to meet service requirements and network objectives.</a:t>
            </a:r>
            <a:endParaRPr lang="en-US" altLang="zh-CN" sz="1600" dirty="0">
              <a:latin typeface="Huawei Sans" panose="020C0503030203020204" pitchFamily="34" charset="0"/>
            </a:endParaRPr>
          </a:p>
          <a:p>
            <a:pPr algn="l"/>
            <a:r>
              <a:rPr lang="en-US" sz="1600" dirty="0">
                <a:latin typeface="Huawei Sans" panose="020C0503030203020204" pitchFamily="34" charset="0"/>
              </a:rPr>
              <a:t>Traditional network management can be performed manually or using NMS software.</a:t>
            </a:r>
          </a:p>
        </p:txBody>
      </p:sp>
      <p:pic>
        <p:nvPicPr>
          <p:cNvPr id="10" name="图片 7" descr="PC.png"/>
          <p:cNvPicPr>
            <a:picLocks noChangeAspect="1"/>
          </p:cNvPicPr>
          <p:nvPr/>
        </p:nvPicPr>
        <p:blipFill>
          <a:blip r:embed="rId3" cstate="print"/>
          <a:stretch>
            <a:fillRect/>
          </a:stretch>
        </p:blipFill>
        <p:spPr bwMode="gray">
          <a:xfrm>
            <a:off x="3042289" y="3313155"/>
            <a:ext cx="539063" cy="414000"/>
          </a:xfrm>
          <a:prstGeom prst="rect">
            <a:avLst/>
          </a:prstGeom>
        </p:spPr>
      </p:pic>
      <p:grpSp>
        <p:nvGrpSpPr>
          <p:cNvPr id="13" name="组合 56"/>
          <p:cNvGrpSpPr/>
          <p:nvPr/>
        </p:nvGrpSpPr>
        <p:grpSpPr bwMode="gray">
          <a:xfrm>
            <a:off x="2090335" y="4457707"/>
            <a:ext cx="2303917" cy="1120024"/>
            <a:chOff x="4104825" y="5073617"/>
            <a:chExt cx="2303917" cy="1120024"/>
          </a:xfrm>
        </p:grpSpPr>
        <p:sp>
          <p:nvSpPr>
            <p:cNvPr id="27" name="Freeform 159"/>
            <p:cNvSpPr/>
            <p:nvPr/>
          </p:nvSpPr>
          <p:spPr bwMode="gray">
            <a:xfrm flipH="1">
              <a:off x="4104825" y="5073617"/>
              <a:ext cx="2303917" cy="11200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28"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426778" y="5428148"/>
              <a:ext cx="311099" cy="255101"/>
            </a:xfrm>
            <a:prstGeom prst="rect">
              <a:avLst/>
            </a:prstGeom>
          </p:spPr>
        </p:pic>
        <p:pic>
          <p:nvPicPr>
            <p:cNvPr id="29"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170763" y="5432047"/>
              <a:ext cx="311099" cy="255101"/>
            </a:xfrm>
            <a:prstGeom prst="rect">
              <a:avLst/>
            </a:prstGeom>
          </p:spPr>
        </p:pic>
        <p:pic>
          <p:nvPicPr>
            <p:cNvPr id="30" name="图片 12"/>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914748" y="5435946"/>
              <a:ext cx="311099" cy="255101"/>
            </a:xfrm>
            <a:prstGeom prst="rect">
              <a:avLst/>
            </a:prstGeom>
          </p:spPr>
        </p:pic>
        <p:pic>
          <p:nvPicPr>
            <p:cNvPr id="31"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774805" y="5891836"/>
              <a:ext cx="311099" cy="255101"/>
            </a:xfrm>
            <a:prstGeom prst="rect">
              <a:avLst/>
            </a:prstGeom>
          </p:spPr>
        </p:pic>
        <p:pic>
          <p:nvPicPr>
            <p:cNvPr id="32" name="图片 14"/>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031706" y="5892532"/>
              <a:ext cx="311099" cy="255101"/>
            </a:xfrm>
            <a:prstGeom prst="rect">
              <a:avLst/>
            </a:prstGeom>
          </p:spPr>
        </p:pic>
        <p:pic>
          <p:nvPicPr>
            <p:cNvPr id="33"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239706" y="5893228"/>
              <a:ext cx="311099" cy="255101"/>
            </a:xfrm>
            <a:prstGeom prst="rect">
              <a:avLst/>
            </a:prstGeom>
          </p:spPr>
        </p:pic>
        <p:cxnSp>
          <p:nvCxnSpPr>
            <p:cNvPr id="34" name="直接连接符 16"/>
            <p:cNvCxnSpPr>
              <a:stCxn id="28" idx="2"/>
              <a:endCxn id="33" idx="0"/>
            </p:cNvCxnSpPr>
            <p:nvPr/>
          </p:nvCxnSpPr>
          <p:spPr bwMode="gray">
            <a:xfrm flipH="1">
              <a:off x="4395256" y="5683249"/>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19"/>
            <p:cNvCxnSpPr>
              <a:stCxn id="28" idx="3"/>
              <a:endCxn id="29" idx="1"/>
            </p:cNvCxnSpPr>
            <p:nvPr/>
          </p:nvCxnSpPr>
          <p:spPr bwMode="gray">
            <a:xfrm>
              <a:off x="4737877" y="5555699"/>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22"/>
            <p:cNvCxnSpPr>
              <a:stCxn id="29" idx="3"/>
              <a:endCxn id="30" idx="1"/>
            </p:cNvCxnSpPr>
            <p:nvPr/>
          </p:nvCxnSpPr>
          <p:spPr bwMode="gray">
            <a:xfrm>
              <a:off x="5481862" y="5559598"/>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25"/>
            <p:cNvCxnSpPr>
              <a:stCxn id="29" idx="2"/>
              <a:endCxn id="32" idx="0"/>
            </p:cNvCxnSpPr>
            <p:nvPr/>
          </p:nvCxnSpPr>
          <p:spPr bwMode="gray">
            <a:xfrm flipH="1">
              <a:off x="5187256" y="5687148"/>
              <a:ext cx="139057"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29"/>
            <p:cNvCxnSpPr>
              <a:stCxn id="32" idx="1"/>
              <a:endCxn id="33" idx="3"/>
            </p:cNvCxnSpPr>
            <p:nvPr/>
          </p:nvCxnSpPr>
          <p:spPr bwMode="gray">
            <a:xfrm flipH="1">
              <a:off x="4550805" y="6020083"/>
              <a:ext cx="480901"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2"/>
            <p:cNvCxnSpPr>
              <a:stCxn id="31" idx="1"/>
              <a:endCxn id="32" idx="3"/>
            </p:cNvCxnSpPr>
            <p:nvPr/>
          </p:nvCxnSpPr>
          <p:spPr bwMode="gray">
            <a:xfrm flipH="1">
              <a:off x="5342805" y="6019387"/>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5"/>
            <p:cNvCxnSpPr>
              <a:stCxn id="31" idx="0"/>
              <a:endCxn id="30" idx="2"/>
            </p:cNvCxnSpPr>
            <p:nvPr/>
          </p:nvCxnSpPr>
          <p:spPr bwMode="gray">
            <a:xfrm flipV="1">
              <a:off x="5930355" y="5691047"/>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文本框 70"/>
          <p:cNvSpPr txBox="1"/>
          <p:nvPr/>
        </p:nvSpPr>
        <p:spPr bwMode="gray">
          <a:xfrm>
            <a:off x="3284580" y="3968765"/>
            <a:ext cx="1091966" cy="307777"/>
          </a:xfrm>
          <a:prstGeom prst="rect">
            <a:avLst/>
          </a:prstGeom>
          <a:noFill/>
        </p:spPr>
        <p:txBody>
          <a:bodyPr wrap="none" rtlCol="0">
            <a:spAutoFit/>
          </a:bodyPr>
          <a:lstStyle/>
          <a:p>
            <a:pPr fontAlgn="ctr"/>
            <a:r>
              <a:rPr lang="en-US" sz="1400" dirty="0">
                <a:latin typeface="Huawei Sans" panose="020C0503030203020204" pitchFamily="34" charset="0"/>
              </a:rPr>
              <a:t>SSH/Telnet</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42" name="Straight Arrow Connector 41"/>
          <p:cNvCxnSpPr>
            <a:stCxn id="10" idx="2"/>
          </p:cNvCxnSpPr>
          <p:nvPr/>
        </p:nvCxnSpPr>
        <p:spPr bwMode="gray">
          <a:xfrm>
            <a:off x="3311821" y="3727155"/>
            <a:ext cx="0" cy="800368"/>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文本框 70"/>
          <p:cNvSpPr txBox="1"/>
          <p:nvPr/>
        </p:nvSpPr>
        <p:spPr bwMode="gray">
          <a:xfrm>
            <a:off x="3315249" y="3249399"/>
            <a:ext cx="1764498" cy="523220"/>
          </a:xfrm>
          <a:prstGeom prst="rect">
            <a:avLst/>
          </a:prstGeom>
          <a:noFill/>
        </p:spPr>
        <p:txBody>
          <a:bodyPr wrap="square" rtlCol="0">
            <a:spAutoFit/>
          </a:bodyPr>
          <a:lstStyle/>
          <a:p>
            <a:pPr algn="ctr" fontAlgn="ctr"/>
            <a:r>
              <a:rPr lang="en-US" sz="1400" dirty="0">
                <a:latin typeface="Huawei Sans" panose="020C0503030203020204" pitchFamily="34" charset="0"/>
              </a:rPr>
              <a:t>Network administrator</a:t>
            </a:r>
          </a:p>
        </p:txBody>
      </p:sp>
      <p:pic>
        <p:nvPicPr>
          <p:cNvPr id="48" name="图片 7" descr="PC.png"/>
          <p:cNvPicPr>
            <a:picLocks noChangeAspect="1"/>
          </p:cNvPicPr>
          <p:nvPr/>
        </p:nvPicPr>
        <p:blipFill>
          <a:blip r:embed="rId3" cstate="print"/>
          <a:stretch>
            <a:fillRect/>
          </a:stretch>
        </p:blipFill>
        <p:spPr bwMode="gray">
          <a:xfrm>
            <a:off x="7445966" y="3441693"/>
            <a:ext cx="539063" cy="414000"/>
          </a:xfrm>
          <a:prstGeom prst="rect">
            <a:avLst/>
          </a:prstGeom>
        </p:spPr>
      </p:pic>
      <p:grpSp>
        <p:nvGrpSpPr>
          <p:cNvPr id="49" name="组合 56"/>
          <p:cNvGrpSpPr/>
          <p:nvPr/>
        </p:nvGrpSpPr>
        <p:grpSpPr bwMode="gray">
          <a:xfrm>
            <a:off x="7833947" y="4586245"/>
            <a:ext cx="2303917" cy="1120024"/>
            <a:chOff x="4104825" y="5073617"/>
            <a:chExt cx="2303917" cy="1120024"/>
          </a:xfrm>
        </p:grpSpPr>
        <p:sp>
          <p:nvSpPr>
            <p:cNvPr id="50" name="Freeform 159"/>
            <p:cNvSpPr/>
            <p:nvPr/>
          </p:nvSpPr>
          <p:spPr bwMode="gray">
            <a:xfrm flipH="1">
              <a:off x="4104825" y="5073617"/>
              <a:ext cx="2303917" cy="11200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51" name="图片 4"/>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426778" y="5428148"/>
              <a:ext cx="311099" cy="255101"/>
            </a:xfrm>
            <a:prstGeom prst="rect">
              <a:avLst/>
            </a:prstGeom>
          </p:spPr>
        </p:pic>
        <p:pic>
          <p:nvPicPr>
            <p:cNvPr id="52" name="图片 11"/>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170763" y="5432047"/>
              <a:ext cx="311099" cy="255101"/>
            </a:xfrm>
            <a:prstGeom prst="rect">
              <a:avLst/>
            </a:prstGeom>
          </p:spPr>
        </p:pic>
        <p:pic>
          <p:nvPicPr>
            <p:cNvPr id="53" name="图片 12"/>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914748" y="5435946"/>
              <a:ext cx="311099" cy="255101"/>
            </a:xfrm>
            <a:prstGeom prst="rect">
              <a:avLst/>
            </a:prstGeom>
          </p:spPr>
        </p:pic>
        <p:pic>
          <p:nvPicPr>
            <p:cNvPr id="54" name="图片 1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774805" y="5891836"/>
              <a:ext cx="311099" cy="255101"/>
            </a:xfrm>
            <a:prstGeom prst="rect">
              <a:avLst/>
            </a:prstGeom>
          </p:spPr>
        </p:pic>
        <p:pic>
          <p:nvPicPr>
            <p:cNvPr id="55" name="图片 14"/>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031706" y="5892532"/>
              <a:ext cx="311099" cy="255101"/>
            </a:xfrm>
            <a:prstGeom prst="rect">
              <a:avLst/>
            </a:prstGeom>
          </p:spPr>
        </p:pic>
        <p:pic>
          <p:nvPicPr>
            <p:cNvPr id="56" name="图片 15"/>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4239706" y="5893228"/>
              <a:ext cx="311099" cy="255101"/>
            </a:xfrm>
            <a:prstGeom prst="rect">
              <a:avLst/>
            </a:prstGeom>
          </p:spPr>
        </p:pic>
        <p:cxnSp>
          <p:nvCxnSpPr>
            <p:cNvPr id="57" name="直接连接符 16"/>
            <p:cNvCxnSpPr>
              <a:stCxn id="51" idx="2"/>
              <a:endCxn id="56" idx="0"/>
            </p:cNvCxnSpPr>
            <p:nvPr/>
          </p:nvCxnSpPr>
          <p:spPr bwMode="gray">
            <a:xfrm flipH="1">
              <a:off x="4395256" y="5683249"/>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19"/>
            <p:cNvCxnSpPr>
              <a:stCxn id="51" idx="3"/>
              <a:endCxn id="52" idx="1"/>
            </p:cNvCxnSpPr>
            <p:nvPr/>
          </p:nvCxnSpPr>
          <p:spPr bwMode="gray">
            <a:xfrm>
              <a:off x="4737877" y="5555699"/>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22"/>
            <p:cNvCxnSpPr>
              <a:stCxn id="52" idx="3"/>
              <a:endCxn id="53" idx="1"/>
            </p:cNvCxnSpPr>
            <p:nvPr/>
          </p:nvCxnSpPr>
          <p:spPr bwMode="gray">
            <a:xfrm>
              <a:off x="5481862" y="5559598"/>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连接符 25"/>
            <p:cNvCxnSpPr>
              <a:stCxn id="52" idx="2"/>
              <a:endCxn id="55" idx="0"/>
            </p:cNvCxnSpPr>
            <p:nvPr/>
          </p:nvCxnSpPr>
          <p:spPr bwMode="gray">
            <a:xfrm flipH="1">
              <a:off x="5187256" y="5687148"/>
              <a:ext cx="139057"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接连接符 29"/>
            <p:cNvCxnSpPr>
              <a:stCxn id="55" idx="1"/>
              <a:endCxn id="56" idx="3"/>
            </p:cNvCxnSpPr>
            <p:nvPr/>
          </p:nvCxnSpPr>
          <p:spPr bwMode="gray">
            <a:xfrm flipH="1">
              <a:off x="4550805" y="6020083"/>
              <a:ext cx="480901"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32"/>
            <p:cNvCxnSpPr>
              <a:stCxn id="54" idx="1"/>
              <a:endCxn id="55" idx="3"/>
            </p:cNvCxnSpPr>
            <p:nvPr/>
          </p:nvCxnSpPr>
          <p:spPr bwMode="gray">
            <a:xfrm flipH="1">
              <a:off x="5342805" y="6019387"/>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35"/>
            <p:cNvCxnSpPr>
              <a:stCxn id="54" idx="0"/>
              <a:endCxn id="53" idx="2"/>
            </p:cNvCxnSpPr>
            <p:nvPr/>
          </p:nvCxnSpPr>
          <p:spPr bwMode="gray">
            <a:xfrm flipV="1">
              <a:off x="5930355" y="5691047"/>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文本框 70"/>
          <p:cNvSpPr txBox="1"/>
          <p:nvPr/>
        </p:nvSpPr>
        <p:spPr bwMode="gray">
          <a:xfrm>
            <a:off x="9017313" y="4089838"/>
            <a:ext cx="688009" cy="307777"/>
          </a:xfrm>
          <a:prstGeom prst="rect">
            <a:avLst/>
          </a:prstGeom>
          <a:noFill/>
        </p:spPr>
        <p:txBody>
          <a:bodyPr wrap="none" rtlCol="0">
            <a:spAutoFit/>
          </a:bodyPr>
          <a:lstStyle/>
          <a:p>
            <a:pPr fontAlgn="ctr"/>
            <a:r>
              <a:rPr lang="en-US" sz="1400" dirty="0">
                <a:latin typeface="Huawei Sans" panose="020C0503030203020204" pitchFamily="34" charset="0"/>
              </a:rPr>
              <a:t>SNMP</a:t>
            </a:r>
            <a:endParaRPr lang="en-US" altLang="zh-CN" sz="1400" dirty="0">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5" name="Straight Arrow Connector 64"/>
          <p:cNvCxnSpPr>
            <a:stCxn id="88" idx="2"/>
          </p:cNvCxnSpPr>
          <p:nvPr/>
        </p:nvCxnSpPr>
        <p:spPr bwMode="gray">
          <a:xfrm>
            <a:off x="9054836" y="3855693"/>
            <a:ext cx="598" cy="800368"/>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文本框 70"/>
          <p:cNvSpPr txBox="1"/>
          <p:nvPr/>
        </p:nvSpPr>
        <p:spPr bwMode="gray">
          <a:xfrm>
            <a:off x="6828394" y="2932251"/>
            <a:ext cx="1762670" cy="523220"/>
          </a:xfrm>
          <a:prstGeom prst="rect">
            <a:avLst/>
          </a:prstGeom>
          <a:noFill/>
        </p:spPr>
        <p:txBody>
          <a:bodyPr wrap="square" rtlCol="0">
            <a:spAutoFit/>
          </a:bodyPr>
          <a:lstStyle/>
          <a:p>
            <a:pPr algn="ctr" fontAlgn="ctr"/>
            <a:r>
              <a:rPr lang="en-US" sz="1400" dirty="0">
                <a:latin typeface="Huawei Sans" panose="020C0503030203020204" pitchFamily="34" charset="0"/>
              </a:rPr>
              <a:t>Network administrator</a:t>
            </a:r>
          </a:p>
        </p:txBody>
      </p:sp>
      <p:pic>
        <p:nvPicPr>
          <p:cNvPr id="88" name="图片 5"/>
          <p:cNvPicPr>
            <a:picLocks/>
          </p:cNvPicPr>
          <p:nvPr/>
        </p:nvPicPr>
        <p:blipFill>
          <a:blip r:embed="rId5" cstate="print">
            <a:extLst>
              <a:ext uri="{28A0092B-C50C-407E-A947-70E740481C1C}">
                <a14:useLocalDpi xmlns:a14="http://schemas.microsoft.com/office/drawing/2010/main" val="0"/>
              </a:ext>
            </a:extLst>
          </a:blip>
          <a:stretch>
            <a:fillRect/>
          </a:stretch>
        </p:blipFill>
        <p:spPr bwMode="gray">
          <a:xfrm>
            <a:off x="8802397" y="3441693"/>
            <a:ext cx="504878" cy="414000"/>
          </a:xfrm>
          <a:prstGeom prst="rect">
            <a:avLst/>
          </a:prstGeom>
        </p:spPr>
      </p:pic>
      <p:cxnSp>
        <p:nvCxnSpPr>
          <p:cNvPr id="92" name="Straight Arrow Connector 91"/>
          <p:cNvCxnSpPr>
            <a:stCxn id="48" idx="3"/>
            <a:endCxn id="88" idx="1"/>
          </p:cNvCxnSpPr>
          <p:nvPr/>
        </p:nvCxnSpPr>
        <p:spPr bwMode="gray">
          <a:xfrm>
            <a:off x="7985029" y="3648693"/>
            <a:ext cx="817368" cy="0"/>
          </a:xfrm>
          <a:prstGeom prst="straightConnector1">
            <a:avLst/>
          </a:prstGeom>
          <a:ln w="19050">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文本框 70"/>
          <p:cNvSpPr txBox="1"/>
          <p:nvPr/>
        </p:nvSpPr>
        <p:spPr bwMode="gray">
          <a:xfrm>
            <a:off x="9071927" y="3223624"/>
            <a:ext cx="1781774" cy="307777"/>
          </a:xfrm>
          <a:prstGeom prst="rect">
            <a:avLst/>
          </a:prstGeom>
          <a:noFill/>
        </p:spPr>
        <p:txBody>
          <a:bodyPr wrap="square" rtlCol="0">
            <a:spAutoFit/>
          </a:bodyPr>
          <a:lstStyle/>
          <a:p>
            <a:pPr algn="ctr" fontAlgn="ctr"/>
            <a:r>
              <a:rPr lang="en-US" sz="1400" dirty="0">
                <a:latin typeface="Huawei Sans" panose="020C0503030203020204" pitchFamily="34" charset="0"/>
              </a:rPr>
              <a:t>NMS software</a:t>
            </a:r>
          </a:p>
        </p:txBody>
      </p:sp>
      <p:sp>
        <p:nvSpPr>
          <p:cNvPr id="2" name="圆角矩形 75">
            <a:extLst>
              <a:ext uri="{FF2B5EF4-FFF2-40B4-BE49-F238E27FC236}">
                <a16:creationId xmlns:a16="http://schemas.microsoft.com/office/drawing/2014/main" id="{42FF97FE-C908-4CBC-9E50-47B2E5DC95E7}"/>
              </a:ext>
            </a:extLst>
          </p:cNvPr>
          <p:cNvSpPr/>
          <p:nvPr/>
        </p:nvSpPr>
        <p:spPr bwMode="gray">
          <a:xfrm>
            <a:off x="1137454" y="2539023"/>
            <a:ext cx="452845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Manual network management</a:t>
            </a:r>
          </a:p>
        </p:txBody>
      </p:sp>
      <p:sp>
        <p:nvSpPr>
          <p:cNvPr id="5" name="圆角矩形 75">
            <a:extLst>
              <a:ext uri="{FF2B5EF4-FFF2-40B4-BE49-F238E27FC236}">
                <a16:creationId xmlns:a16="http://schemas.microsoft.com/office/drawing/2014/main" id="{6F5A1A02-E013-4004-930F-DD8B497DD564}"/>
              </a:ext>
            </a:extLst>
          </p:cNvPr>
          <p:cNvSpPr/>
          <p:nvPr/>
        </p:nvSpPr>
        <p:spPr bwMode="gray">
          <a:xfrm>
            <a:off x="1137454" y="2973310"/>
            <a:ext cx="4528458" cy="294826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a:extLst>
              <a:ext uri="{FF2B5EF4-FFF2-40B4-BE49-F238E27FC236}">
                <a16:creationId xmlns:a16="http://schemas.microsoft.com/office/drawing/2014/main" id="{151D8E25-E9A1-48AD-A003-9AD0EDC25490}"/>
              </a:ext>
            </a:extLst>
          </p:cNvPr>
          <p:cNvSpPr/>
          <p:nvPr/>
        </p:nvSpPr>
        <p:spPr bwMode="gray">
          <a:xfrm>
            <a:off x="6507232" y="2539023"/>
            <a:ext cx="4528458"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NMS software-based network management</a:t>
            </a:r>
          </a:p>
        </p:txBody>
      </p:sp>
      <p:sp>
        <p:nvSpPr>
          <p:cNvPr id="7" name="圆角矩形 75">
            <a:extLst>
              <a:ext uri="{FF2B5EF4-FFF2-40B4-BE49-F238E27FC236}">
                <a16:creationId xmlns:a16="http://schemas.microsoft.com/office/drawing/2014/main" id="{8FD1BC68-E7F8-4812-BEE3-E71E15696446}"/>
              </a:ext>
            </a:extLst>
          </p:cNvPr>
          <p:cNvSpPr/>
          <p:nvPr/>
        </p:nvSpPr>
        <p:spPr bwMode="gray">
          <a:xfrm>
            <a:off x="6507232" y="2973310"/>
            <a:ext cx="4528458" cy="2948265"/>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7490165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7A98-DA7C-4015-A458-B2949B0AC6CA}"/>
              </a:ext>
            </a:extLst>
          </p:cNvPr>
          <p:cNvSpPr>
            <a:spLocks noGrp="1"/>
          </p:cNvSpPr>
          <p:nvPr>
            <p:ph type="title"/>
          </p:nvPr>
        </p:nvSpPr>
        <p:spPr bwMode="gray"/>
        <p:txBody>
          <a:bodyPr/>
          <a:lstStyle/>
          <a:p>
            <a:pPr fontAlgn="ctr"/>
            <a:r>
              <a:rPr lang="en-US" dirty="0">
                <a:latin typeface="Huawei Sans" panose="020C0503030203020204" pitchFamily="34" charset="0"/>
              </a:rPr>
              <a:t>Checking Whether the Ping Command Is Correct</a:t>
            </a:r>
          </a:p>
        </p:txBody>
      </p:sp>
      <p:sp>
        <p:nvSpPr>
          <p:cNvPr id="3" name="Text Placeholder 2">
            <a:extLst>
              <a:ext uri="{FF2B5EF4-FFF2-40B4-BE49-F238E27FC236}">
                <a16:creationId xmlns:a16="http://schemas.microsoft.com/office/drawing/2014/main" id="{E466833B-FD7A-40BB-8AED-41D0ABB4BBC1}"/>
              </a:ext>
            </a:extLst>
          </p:cNvPr>
          <p:cNvSpPr>
            <a:spLocks noGrp="1"/>
          </p:cNvSpPr>
          <p:nvPr>
            <p:ph type="body" sz="quarter" idx="10"/>
          </p:nvPr>
        </p:nvSpPr>
        <p:spPr bwMode="gray"/>
        <p:txBody>
          <a:bodyPr/>
          <a:lstStyle/>
          <a:p>
            <a:pPr algn="l"/>
            <a:r>
              <a:rPr lang="en-US" sz="1800" dirty="0">
                <a:latin typeface="Huawei Sans" panose="020C0503030203020204" pitchFamily="34" charset="0"/>
              </a:rPr>
              <a:t>The ping command provides many parameters. You can select appropriate parameters based on factors such as the detection purpose, network type, and network status.</a:t>
            </a:r>
            <a:endParaRPr lang="en-US" altLang="zh-CN" sz="1800" dirty="0">
              <a:latin typeface="Huawei Sans" panose="020C0503030203020204" pitchFamily="34" charset="0"/>
            </a:endParaRPr>
          </a:p>
          <a:p>
            <a:pPr algn="l"/>
            <a:r>
              <a:rPr lang="en-US" sz="1800" dirty="0">
                <a:latin typeface="Huawei Sans" panose="020C0503030203020204" pitchFamily="34" charset="0"/>
              </a:rPr>
              <a:t>Check whether the </a:t>
            </a:r>
            <a:r>
              <a:rPr lang="en-US" sz="1800" b="1" dirty="0">
                <a:latin typeface="Huawei Sans" panose="020C0503030203020204" pitchFamily="34" charset="0"/>
              </a:rPr>
              <a:t>ping –f</a:t>
            </a:r>
            <a:r>
              <a:rPr lang="en-US" sz="1800" i="1" dirty="0">
                <a:latin typeface="Huawei Sans" panose="020C0503030203020204" pitchFamily="34" charset="0"/>
              </a:rPr>
              <a:t> </a:t>
            </a:r>
            <a:r>
              <a:rPr lang="en-US" sz="1800" i="1" dirty="0" err="1">
                <a:latin typeface="Huawei Sans" panose="020C0503030203020204" pitchFamily="34" charset="0"/>
              </a:rPr>
              <a:t>ip</a:t>
            </a:r>
            <a:r>
              <a:rPr lang="en-US" sz="1800" i="1" dirty="0">
                <a:latin typeface="Huawei Sans" panose="020C0503030203020204" pitchFamily="34" charset="0"/>
              </a:rPr>
              <a:t>-address</a:t>
            </a:r>
            <a:r>
              <a:rPr lang="en-US" sz="1800" dirty="0">
                <a:latin typeface="Huawei Sans" panose="020C0503030203020204" pitchFamily="34" charset="0"/>
              </a:rPr>
              <a:t> command is run on the device. If the command is run, ICMP packets cannot be fragmented, so you need to check the MTU on the outbound interface of the link.</a:t>
            </a:r>
            <a:endParaRPr lang="en-US" altLang="zh-CN" sz="1800" dirty="0">
              <a:latin typeface="Huawei Sans" panose="020C0503030203020204" pitchFamily="34" charset="0"/>
            </a:endParaRPr>
          </a:p>
          <a:p>
            <a:pPr algn="l"/>
            <a:r>
              <a:rPr lang="en-US" sz="1800" dirty="0">
                <a:latin typeface="Huawei Sans" panose="020C0503030203020204" pitchFamily="34" charset="0"/>
              </a:rPr>
              <a:t>For details about the ping command format, see the description of the ping command format in the product documentation.</a:t>
            </a:r>
          </a:p>
        </p:txBody>
      </p:sp>
      <p:grpSp>
        <p:nvGrpSpPr>
          <p:cNvPr id="13"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4"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5"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6"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744744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6BC0-D5AA-43C0-8A36-2FFDA408CF16}"/>
              </a:ext>
            </a:extLst>
          </p:cNvPr>
          <p:cNvSpPr>
            <a:spLocks noGrp="1"/>
          </p:cNvSpPr>
          <p:nvPr>
            <p:ph type="title"/>
          </p:nvPr>
        </p:nvSpPr>
        <p:spPr bwMode="gray"/>
        <p:txBody>
          <a:bodyPr/>
          <a:lstStyle/>
          <a:p>
            <a:pPr fontAlgn="ctr"/>
            <a:r>
              <a:rPr lang="en-US" dirty="0">
                <a:latin typeface="Huawei Sans" panose="020C0503030203020204" pitchFamily="34" charset="0"/>
              </a:rPr>
              <a:t>Checking the Status of the Physical Link</a:t>
            </a:r>
          </a:p>
        </p:txBody>
      </p:sp>
      <p:sp>
        <p:nvSpPr>
          <p:cNvPr id="3" name="Text Placeholder 2">
            <a:extLst>
              <a:ext uri="{FF2B5EF4-FFF2-40B4-BE49-F238E27FC236}">
                <a16:creationId xmlns:a16="http://schemas.microsoft.com/office/drawing/2014/main" id="{911E1CC7-FEB5-44F2-9FD0-8ECE2254E6D1}"/>
              </a:ext>
            </a:extLst>
          </p:cNvPr>
          <p:cNvSpPr>
            <a:spLocks noGrp="1"/>
          </p:cNvSpPr>
          <p:nvPr>
            <p:ph type="body" sz="quarter" idx="10"/>
          </p:nvPr>
        </p:nvSpPr>
        <p:spPr bwMode="gray"/>
        <p:txBody>
          <a:bodyPr/>
          <a:lstStyle/>
          <a:p>
            <a:pPr algn="l"/>
            <a:r>
              <a:rPr lang="en-US" sz="1800" dirty="0">
                <a:latin typeface="Huawei Sans" panose="020C0503030203020204" pitchFamily="34" charset="0"/>
              </a:rPr>
              <a:t>Check the indicator status on an interface. If the indicator is off, the interface is not connected. In this case, try another interface or network cable.</a:t>
            </a:r>
          </a:p>
          <a:p>
            <a:pPr algn="l"/>
            <a:r>
              <a:rPr lang="en-US" sz="1800" dirty="0">
                <a:latin typeface="Huawei Sans" panose="020C0503030203020204" pitchFamily="34" charset="0"/>
              </a:rPr>
              <a:t>Check whether an optical fiber or network cable is connected to correct interfaces as required in the network deployment plan. If not, connect it to the required interfaces.</a:t>
            </a:r>
          </a:p>
          <a:p>
            <a:pPr algn="l"/>
            <a:r>
              <a:rPr lang="en-US" sz="1800" dirty="0">
                <a:latin typeface="Huawei Sans" panose="020C0503030203020204" pitchFamily="34" charset="0"/>
              </a:rPr>
              <a:t>Ensure the wavelengths of optical modules used at both ends are consistent. It is recommended that Huawei-certified optical modules be used.</a:t>
            </a:r>
            <a:endParaRPr lang="en-US" altLang="zh-CN" sz="1800" dirty="0">
              <a:latin typeface="Huawei Sans" panose="020C0503030203020204" pitchFamily="34" charset="0"/>
            </a:endParaRPr>
          </a:p>
          <a:p>
            <a:pPr algn="l"/>
            <a:r>
              <a:rPr lang="en-US" sz="1800" dirty="0">
                <a:latin typeface="Huawei Sans" panose="020C0503030203020204" pitchFamily="34" charset="0"/>
              </a:rPr>
              <a:t>For details about how to rectify the fault when a physical link goes Down, see the part "Troubleshooting the Interface Physically Down Issue".</a:t>
            </a:r>
          </a:p>
        </p:txBody>
      </p:sp>
      <p:grpSp>
        <p:nvGrpSpPr>
          <p:cNvPr id="13"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4"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5"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6"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0073809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8871-845A-4050-BB68-BF2093EE2B81}"/>
              </a:ext>
            </a:extLst>
          </p:cNvPr>
          <p:cNvSpPr>
            <a:spLocks noGrp="1"/>
          </p:cNvSpPr>
          <p:nvPr>
            <p:ph type="title"/>
          </p:nvPr>
        </p:nvSpPr>
        <p:spPr bwMode="gray"/>
        <p:txBody>
          <a:bodyPr/>
          <a:lstStyle/>
          <a:p>
            <a:pPr fontAlgn="ctr"/>
            <a:r>
              <a:rPr lang="en-US" dirty="0">
                <a:latin typeface="Huawei Sans" panose="020C0503030203020204" pitchFamily="34" charset="0"/>
              </a:rPr>
              <a:t>Checking the Routing Table</a:t>
            </a:r>
          </a:p>
        </p:txBody>
      </p:sp>
      <p:sp>
        <p:nvSpPr>
          <p:cNvPr id="3" name="Text Placeholder 2">
            <a:extLst>
              <a:ext uri="{FF2B5EF4-FFF2-40B4-BE49-F238E27FC236}">
                <a16:creationId xmlns:a16="http://schemas.microsoft.com/office/drawing/2014/main" id="{816A25DB-83B3-40B8-858E-3D81D8C575E4}"/>
              </a:ext>
            </a:extLst>
          </p:cNvPr>
          <p:cNvSpPr>
            <a:spLocks noGrp="1"/>
          </p:cNvSpPr>
          <p:nvPr>
            <p:ph type="body" sz="quarter" idx="10"/>
          </p:nvPr>
        </p:nvSpPr>
        <p:spPr bwMode="gray">
          <a:xfrm>
            <a:off x="455612" y="1052514"/>
            <a:ext cx="11362527" cy="4875042"/>
          </a:xfrm>
        </p:spPr>
        <p:txBody>
          <a:bodyPr/>
          <a:lstStyle/>
          <a:p>
            <a:pPr algn="l"/>
            <a:r>
              <a:rPr lang="en-US" sz="1400" dirty="0">
                <a:latin typeface="Huawei Sans" panose="020C0503030203020204" pitchFamily="34" charset="0"/>
              </a:rPr>
              <a:t>Before checking the routing table, you need to check whether the terminal is configured with the correct gateway address.</a:t>
            </a:r>
            <a:endParaRPr lang="en-US" altLang="zh-CN" sz="1400" dirty="0">
              <a:latin typeface="Huawei Sans" panose="020C0503030203020204" pitchFamily="34" charset="0"/>
            </a:endParaRPr>
          </a:p>
          <a:p>
            <a:pPr algn="l"/>
            <a:endParaRPr lang="en-US" sz="1400" dirty="0">
              <a:latin typeface="Huawei Sans" panose="020C0503030203020204" pitchFamily="34" charset="0"/>
            </a:endParaRPr>
          </a:p>
          <a:p>
            <a:pPr algn="l"/>
            <a:endParaRPr lang="en-US" sz="1400" dirty="0">
              <a:latin typeface="Huawei Sans" panose="020C0503030203020204" pitchFamily="34" charset="0"/>
            </a:endParaRPr>
          </a:p>
          <a:p>
            <a:pPr algn="l"/>
            <a:endParaRPr lang="en-US" sz="1400" dirty="0">
              <a:latin typeface="Huawei Sans" panose="020C0503030203020204" pitchFamily="34" charset="0"/>
            </a:endParaRPr>
          </a:p>
        </p:txBody>
      </p:sp>
      <p:sp>
        <p:nvSpPr>
          <p:cNvPr id="4" name="矩形 36">
            <a:extLst>
              <a:ext uri="{FF2B5EF4-FFF2-40B4-BE49-F238E27FC236}">
                <a16:creationId xmlns:a16="http://schemas.microsoft.com/office/drawing/2014/main" id="{98C1F3DE-3C29-49CD-B806-13F205CE8A11}"/>
              </a:ext>
            </a:extLst>
          </p:cNvPr>
          <p:cNvSpPr/>
          <p:nvPr/>
        </p:nvSpPr>
        <p:spPr bwMode="gray">
          <a:xfrm>
            <a:off x="858709" y="2771189"/>
            <a:ext cx="5185852" cy="3392261"/>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&lt;Branch-A-1&gt;display </a:t>
            </a:r>
            <a:r>
              <a:rPr lang="en-US" sz="1200" dirty="0" err="1">
                <a:latin typeface="Huawei Sans" panose="020C0503030203020204" pitchFamily="34" charset="0"/>
              </a:rPr>
              <a:t>ip</a:t>
            </a:r>
            <a:r>
              <a:rPr lang="en-US" sz="1200" dirty="0">
                <a:latin typeface="Huawei Sans" panose="020C0503030203020204" pitchFamily="34" charset="0"/>
              </a:rPr>
              <a:t> routing-table </a:t>
            </a:r>
          </a:p>
          <a:p>
            <a:pPr fontAlgn="ctr">
              <a:lnSpc>
                <a:spcPct val="125000"/>
              </a:lnSpc>
            </a:pPr>
            <a:r>
              <a:rPr lang="en-US" sz="1200" dirty="0">
                <a:latin typeface="Huawei Sans" panose="020C0503030203020204" pitchFamily="34" charset="0"/>
              </a:rPr>
              <a:t>Destination/Mask    Proto   Pre  Cost      Flags </a:t>
            </a:r>
            <a:r>
              <a:rPr lang="en-US" sz="1200" dirty="0" err="1">
                <a:latin typeface="Huawei Sans" panose="020C0503030203020204" pitchFamily="34" charset="0"/>
              </a:rPr>
              <a:t>NextHop</a:t>
            </a:r>
            <a:r>
              <a:rPr lang="en-US" sz="1200" dirty="0">
                <a:latin typeface="Huawei Sans" panose="020C0503030203020204" pitchFamily="34" charset="0"/>
              </a:rPr>
              <a:t>         Interface</a:t>
            </a:r>
          </a:p>
          <a:p>
            <a:pPr fontAlgn="ctr">
              <a:lnSpc>
                <a:spcPct val="125000"/>
              </a:lnSpc>
            </a:pPr>
            <a:r>
              <a:rPr lang="en-US" sz="1200" dirty="0">
                <a:latin typeface="Huawei Sans" panose="020C0503030203020204" pitchFamily="34" charset="0"/>
              </a:rPr>
              <a:t>        0.0.0.0/0            Static   60   0            RD   202.1.2.2       GigabitEthernet0/0/9</a:t>
            </a:r>
          </a:p>
          <a:p>
            <a:pPr fontAlgn="ctr">
              <a:lnSpc>
                <a:spcPct val="125000"/>
              </a:lnSpc>
            </a:pPr>
            <a:r>
              <a:rPr lang="en-US" sz="1200" dirty="0">
                <a:latin typeface="Huawei Sans" panose="020C0503030203020204" pitchFamily="34" charset="0"/>
              </a:rPr>
              <a:t>  172.21.16.197/32  Static    60   0            RD   202.1.2.2       GigabitEthernet0/0/9</a:t>
            </a:r>
          </a:p>
          <a:p>
            <a:pPr fontAlgn="ctr">
              <a:lnSpc>
                <a:spcPct val="125000"/>
              </a:lnSpc>
            </a:pPr>
            <a:r>
              <a:rPr lang="en-US" sz="1200" dirty="0">
                <a:latin typeface="Huawei Sans" panose="020C0503030203020204" pitchFamily="34" charset="0"/>
              </a:rPr>
              <a:t>  172.21.16.198/32  Static    60   0            D     202.1.2.2       GigabitEthernet0/0/9</a:t>
            </a:r>
          </a:p>
          <a:p>
            <a:pPr fontAlgn="ctr">
              <a:lnSpc>
                <a:spcPct val="125000"/>
              </a:lnSpc>
            </a:pPr>
            <a:r>
              <a:rPr lang="en-US" sz="1200" dirty="0">
                <a:latin typeface="Huawei Sans" panose="020C0503030203020204" pitchFamily="34" charset="0"/>
              </a:rPr>
              <a:t>      202.1.2.0/30       Direct    0    0            D     202.1.2.1       GigabitEthernet0/0/9</a:t>
            </a:r>
          </a:p>
          <a:p>
            <a:pPr fontAlgn="ctr">
              <a:lnSpc>
                <a:spcPct val="125000"/>
              </a:lnSpc>
            </a:pPr>
            <a:r>
              <a:rPr lang="en-US" sz="1200" dirty="0">
                <a:latin typeface="Huawei Sans" panose="020C0503030203020204" pitchFamily="34" charset="0"/>
              </a:rPr>
              <a:t>      202.1.2.1/32       Direct    0    0            D     127.0.0.1       GigabitEthernet0/0/9</a:t>
            </a:r>
          </a:p>
          <a:p>
            <a:pPr fontAlgn="ctr">
              <a:lnSpc>
                <a:spcPct val="125000"/>
              </a:lnSpc>
            </a:pPr>
            <a:r>
              <a:rPr lang="en-US" sz="1200" dirty="0">
                <a:latin typeface="Huawei Sans" panose="020C0503030203020204" pitchFamily="34" charset="0"/>
              </a:rPr>
              <a:t>      202.1.2.3/32       Direct    0    0            D     127.0.0.1       GigabitEthernet0/0/9</a:t>
            </a:r>
          </a:p>
        </p:txBody>
      </p:sp>
      <p:sp>
        <p:nvSpPr>
          <p:cNvPr id="5" name="矩形 36">
            <a:extLst>
              <a:ext uri="{FF2B5EF4-FFF2-40B4-BE49-F238E27FC236}">
                <a16:creationId xmlns:a16="http://schemas.microsoft.com/office/drawing/2014/main" id="{C629E4C0-2072-4116-BB33-A0D45CA19898}"/>
              </a:ext>
            </a:extLst>
          </p:cNvPr>
          <p:cNvSpPr/>
          <p:nvPr/>
        </p:nvSpPr>
        <p:spPr bwMode="gray">
          <a:xfrm>
            <a:off x="6547223" y="3224394"/>
            <a:ext cx="4131341" cy="2580870"/>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a:t>
            </a:r>
            <a:r>
              <a:rPr lang="en-US" sz="1200" dirty="0" err="1">
                <a:latin typeface="Huawei Sans" panose="020C0503030203020204" pitchFamily="34" charset="0"/>
              </a:rPr>
              <a:t>SwitchB</a:t>
            </a:r>
            <a:r>
              <a:rPr lang="en-US" sz="1200" dirty="0">
                <a:latin typeface="Huawei Sans" panose="020C0503030203020204" pitchFamily="34" charset="0"/>
              </a:rPr>
              <a:t>&gt; display traffic-policy applied-record</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  Policy Name:   p1</a:t>
            </a:r>
          </a:p>
          <a:p>
            <a:pPr fontAlgn="ctr">
              <a:lnSpc>
                <a:spcPct val="125000"/>
              </a:lnSpc>
            </a:pPr>
            <a:r>
              <a:rPr lang="en-US" sz="1200" dirty="0">
                <a:latin typeface="Huawei Sans" panose="020C0503030203020204" pitchFamily="34" charset="0"/>
              </a:rPr>
              <a:t>  Policy Index:  0</a:t>
            </a:r>
          </a:p>
          <a:p>
            <a:pPr fontAlgn="ctr">
              <a:lnSpc>
                <a:spcPct val="125000"/>
              </a:lnSpc>
            </a:pPr>
            <a:r>
              <a:rPr lang="en-US" sz="1200" dirty="0">
                <a:solidFill>
                  <a:srgbClr val="C7000B"/>
                </a:solidFill>
                <a:latin typeface="Huawei Sans" panose="020C0503030203020204" pitchFamily="34" charset="0"/>
              </a:rPr>
              <a:t>     Classifier:c1     Behavior:b1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a:latin typeface="Huawei Sans" panose="020C0503030203020204" pitchFamily="34" charset="0"/>
              </a:rPr>
              <a:t> *interface GigabitEthernet1/0/2</a:t>
            </a:r>
          </a:p>
          <a:p>
            <a:pPr fontAlgn="ctr">
              <a:lnSpc>
                <a:spcPct val="125000"/>
              </a:lnSpc>
            </a:pPr>
            <a:r>
              <a:rPr lang="en-US" sz="1200" dirty="0">
                <a:solidFill>
                  <a:srgbClr val="C7000B"/>
                </a:solidFill>
                <a:latin typeface="Huawei Sans" panose="020C0503030203020204" pitchFamily="34" charset="0"/>
              </a:rPr>
              <a:t>    traffic-policy p1 inbound </a:t>
            </a:r>
          </a:p>
          <a:p>
            <a:pPr fontAlgn="ctr">
              <a:lnSpc>
                <a:spcPct val="125000"/>
              </a:lnSpc>
            </a:pPr>
            <a:r>
              <a:rPr lang="en-US" sz="1200" dirty="0">
                <a:latin typeface="Huawei Sans" panose="020C0503030203020204" pitchFamily="34" charset="0"/>
              </a:rPr>
              <a:t>slot 1    :  success</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  Policy total applied times: 1. </a:t>
            </a:r>
          </a:p>
        </p:txBody>
      </p:sp>
      <p:sp>
        <p:nvSpPr>
          <p:cNvPr id="6" name="Text Placeholder 2">
            <a:extLst>
              <a:ext uri="{FF2B5EF4-FFF2-40B4-BE49-F238E27FC236}">
                <a16:creationId xmlns:a16="http://schemas.microsoft.com/office/drawing/2014/main" id="{0DF33DFD-7D05-47C3-A605-B799CF5C727D}"/>
              </a:ext>
            </a:extLst>
          </p:cNvPr>
          <p:cNvSpPr txBox="1">
            <a:spLocks/>
          </p:cNvSpPr>
          <p:nvPr/>
        </p:nvSpPr>
        <p:spPr bwMode="gray">
          <a:xfrm>
            <a:off x="455612" y="1453105"/>
            <a:ext cx="5364163" cy="2698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400" dirty="0">
                <a:latin typeface="Huawei Sans" panose="020C0503030203020204" pitchFamily="34" charset="0"/>
              </a:rPr>
              <a:t>The routing table is the most important basis for data forwarding. You can run the </a:t>
            </a:r>
            <a:r>
              <a:rPr lang="en-US" sz="1400" b="1" dirty="0">
                <a:latin typeface="Huawei Sans" panose="020C0503030203020204" pitchFamily="34" charset="0"/>
              </a:rPr>
              <a:t>display </a:t>
            </a:r>
            <a:r>
              <a:rPr lang="en-US" sz="1400" b="1" dirty="0" err="1">
                <a:latin typeface="Huawei Sans" panose="020C0503030203020204" pitchFamily="34" charset="0"/>
              </a:rPr>
              <a:t>ip</a:t>
            </a:r>
            <a:r>
              <a:rPr lang="en-US" sz="1400" b="1" dirty="0">
                <a:latin typeface="Huawei Sans" panose="020C0503030203020204" pitchFamily="34" charset="0"/>
              </a:rPr>
              <a:t> routing-table </a:t>
            </a:r>
            <a:r>
              <a:rPr lang="en-US" sz="1400" i="1" dirty="0" err="1">
                <a:latin typeface="Huawei Sans" panose="020C0503030203020204" pitchFamily="34" charset="0"/>
              </a:rPr>
              <a:t>ip</a:t>
            </a:r>
            <a:r>
              <a:rPr lang="en-US" sz="1400" i="1" dirty="0">
                <a:latin typeface="Huawei Sans" panose="020C0503030203020204" pitchFamily="34" charset="0"/>
              </a:rPr>
              <a:t>-address</a:t>
            </a:r>
            <a:r>
              <a:rPr lang="en-US" sz="1400" dirty="0">
                <a:latin typeface="Huawei Sans" panose="020C0503030203020204" pitchFamily="34" charset="0"/>
              </a:rPr>
              <a:t> command to check whether there are correct routes on the device.</a:t>
            </a:r>
          </a:p>
        </p:txBody>
      </p:sp>
      <p:sp>
        <p:nvSpPr>
          <p:cNvPr id="7" name="Text Placeholder 2">
            <a:extLst>
              <a:ext uri="{FF2B5EF4-FFF2-40B4-BE49-F238E27FC236}">
                <a16:creationId xmlns:a16="http://schemas.microsoft.com/office/drawing/2014/main" id="{3BC66AF3-D792-493F-9527-A7B73C43723A}"/>
              </a:ext>
            </a:extLst>
          </p:cNvPr>
          <p:cNvSpPr txBox="1">
            <a:spLocks/>
          </p:cNvSpPr>
          <p:nvPr/>
        </p:nvSpPr>
        <p:spPr bwMode="gray">
          <a:xfrm>
            <a:off x="6123307" y="1459413"/>
            <a:ext cx="5384981" cy="26982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auto" latinLnBrk="0" hangingPunct="1">
              <a:lnSpc>
                <a:spcPct val="140000"/>
              </a:lnSpc>
              <a:spcBef>
                <a:spcPts val="792"/>
              </a:spcBef>
              <a:buClrTx/>
              <a:buFont typeface="Arial" panose="020B0604020202020204" pitchFamily="34" charset="0"/>
              <a:buChar char="•"/>
              <a:defRPr sz="2199" kern="1200">
                <a:solidFill>
                  <a:schemeClr val="tx1"/>
                </a:solidFill>
                <a:latin typeface="Arial"/>
                <a:ea typeface="+mn-ea"/>
                <a:cs typeface="Arial" panose="020B0604020202020204" pitchFamily="34" charset="0"/>
              </a:defRPr>
            </a:lvl1pPr>
            <a:lvl2pPr marL="654938" indent="-251899" algn="l" defTabSz="914034" rtl="0" eaLnBrk="1" latinLnBrk="0" hangingPunct="1">
              <a:lnSpc>
                <a:spcPct val="140000"/>
              </a:lnSpc>
              <a:spcBef>
                <a:spcPts val="720"/>
              </a:spcBef>
              <a:buClrTx/>
              <a:buFont typeface="Huawei Sans" panose="020C0503030203020204" pitchFamily="34" charset="0"/>
              <a:buChar char="▫"/>
              <a:defRPr sz="1999" kern="1200">
                <a:solidFill>
                  <a:schemeClr val="tx1"/>
                </a:solidFill>
                <a:latin typeface="Arial"/>
                <a:ea typeface="+mn-ea"/>
                <a:cs typeface="+mn-cs"/>
              </a:defRPr>
            </a:lvl2pPr>
            <a:lvl3pPr marL="1003998" indent="-201519" algn="l" defTabSz="914034" rtl="0" eaLnBrk="1" latinLnBrk="0" hangingPunct="1">
              <a:lnSpc>
                <a:spcPct val="140000"/>
              </a:lnSpc>
              <a:spcBef>
                <a:spcPts val="648"/>
              </a:spcBef>
              <a:buClrTx/>
              <a:buFont typeface="微软雅黑" panose="020B0503020204020204" pitchFamily="34" charset="-122"/>
              <a:buChar char="▪"/>
              <a:defRPr sz="1799" kern="1200">
                <a:solidFill>
                  <a:schemeClr val="tx1"/>
                </a:solidFill>
                <a:latin typeface="Arial"/>
                <a:ea typeface="+mn-ea"/>
                <a:cs typeface="+mn-cs"/>
              </a:defRPr>
            </a:lvl3pPr>
            <a:lvl4pPr marL="1399840" indent="-197921" algn="l" defTabSz="914034" rtl="0" eaLnBrk="1" latinLnBrk="0" hangingPunct="1">
              <a:lnSpc>
                <a:spcPct val="140000"/>
              </a:lnSpc>
              <a:spcBef>
                <a:spcPts val="576"/>
              </a:spcBef>
              <a:buFont typeface="Huawei Sans" panose="020C0503030203020204" pitchFamily="34" charset="0"/>
              <a:buChar char="−"/>
              <a:defRPr sz="1599" kern="1200">
                <a:solidFill>
                  <a:schemeClr val="tx1"/>
                </a:solidFill>
                <a:latin typeface="Arial"/>
                <a:ea typeface="+mn-ea"/>
                <a:cs typeface="+mn-cs"/>
              </a:defRPr>
            </a:lvl4pPr>
            <a:lvl5pPr marL="1802879" indent="-201519" algn="l" defTabSz="914034" rtl="0" eaLnBrk="1" latinLnBrk="0" hangingPunct="1">
              <a:lnSpc>
                <a:spcPct val="140000"/>
              </a:lnSpc>
              <a:spcBef>
                <a:spcPts val="576"/>
              </a:spcBef>
              <a:buFont typeface="Huawei Sans" panose="020C0503030203020204" pitchFamily="34" charset="0"/>
              <a:buChar char="~"/>
              <a:defRPr sz="1399" kern="1200">
                <a:solidFill>
                  <a:schemeClr val="tx1"/>
                </a:solidFill>
                <a:latin typeface="Arial"/>
                <a:ea typeface="+mn-ea"/>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algn="l" fontAlgn="ctr">
              <a:spcAft>
                <a:spcPts val="0"/>
              </a:spcAft>
              <a:buSzPct val="50000"/>
              <a:buFont typeface="Wingdings" panose="05000000000000000000" pitchFamily="2" charset="2"/>
              <a:buChar char="l"/>
            </a:pPr>
            <a:r>
              <a:rPr lang="en-US" sz="1400" dirty="0">
                <a:latin typeface="Huawei Sans" panose="020C0503030203020204" pitchFamily="34" charset="0"/>
              </a:rPr>
              <a:t>In addition to the routing table, policy-based routing also affects data forwarding. Policy-based routing takes priority over the routing table. You can run the </a:t>
            </a:r>
            <a:r>
              <a:rPr lang="en-US" sz="1400" b="1" dirty="0">
                <a:latin typeface="Huawei Sans" panose="020C0503030203020204" pitchFamily="34" charset="0"/>
              </a:rPr>
              <a:t>display traffic-policy applied-record</a:t>
            </a:r>
            <a:r>
              <a:rPr lang="en-US" sz="1400" dirty="0">
                <a:latin typeface="Huawei Sans" panose="020C0503030203020204" pitchFamily="34" charset="0"/>
              </a:rPr>
              <a:t> command to check the application information of traffic policies.</a:t>
            </a:r>
          </a:p>
        </p:txBody>
      </p:sp>
      <p:grpSp>
        <p:nvGrpSpPr>
          <p:cNvPr id="17"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8"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9"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20"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21"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692909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7089-531C-4595-AF44-91375C926C31}"/>
              </a:ext>
            </a:extLst>
          </p:cNvPr>
          <p:cNvSpPr>
            <a:spLocks noGrp="1"/>
          </p:cNvSpPr>
          <p:nvPr>
            <p:ph type="title"/>
          </p:nvPr>
        </p:nvSpPr>
        <p:spPr bwMode="gray"/>
        <p:txBody>
          <a:bodyPr/>
          <a:lstStyle/>
          <a:p>
            <a:pPr fontAlgn="ctr"/>
            <a:r>
              <a:rPr lang="en-US" dirty="0">
                <a:latin typeface="Huawei Sans" panose="020C0503030203020204" pitchFamily="34" charset="0"/>
              </a:rPr>
              <a:t>Checking Whether ARP Entries Are Correctly Learned</a:t>
            </a:r>
          </a:p>
        </p:txBody>
      </p:sp>
      <p:sp>
        <p:nvSpPr>
          <p:cNvPr id="3" name="Text Placeholder 2">
            <a:extLst>
              <a:ext uri="{FF2B5EF4-FFF2-40B4-BE49-F238E27FC236}">
                <a16:creationId xmlns:a16="http://schemas.microsoft.com/office/drawing/2014/main" id="{3DEE1D19-E3FF-4DA7-A872-41B314BC1141}"/>
              </a:ext>
            </a:extLst>
          </p:cNvPr>
          <p:cNvSpPr>
            <a:spLocks noGrp="1"/>
          </p:cNvSpPr>
          <p:nvPr>
            <p:ph type="body" sz="quarter" idx="10"/>
          </p:nvPr>
        </p:nvSpPr>
        <p:spPr bwMode="gray">
          <a:xfrm>
            <a:off x="455612" y="1052514"/>
            <a:ext cx="10805946" cy="4875042"/>
          </a:xfrm>
        </p:spPr>
        <p:txBody>
          <a:bodyPr/>
          <a:lstStyle/>
          <a:p>
            <a:pPr algn="l"/>
            <a:r>
              <a:rPr lang="en-US" sz="1600" dirty="0">
                <a:latin typeface="Huawei Sans" panose="020C0503030203020204" pitchFamily="34" charset="0"/>
              </a:rPr>
              <a:t>ARP entries play a decisive role in data encapsulation. Incorrect ARP entries will result in data encapsulation error or failure.</a:t>
            </a:r>
            <a:endParaRPr lang="en-US" altLang="zh-CN" sz="1600" dirty="0">
              <a:latin typeface="Huawei Sans" panose="020C0503030203020204" pitchFamily="34" charset="0"/>
            </a:endParaRPr>
          </a:p>
          <a:p>
            <a:pPr algn="l"/>
            <a:r>
              <a:rPr lang="en-US" sz="1600" dirty="0">
                <a:latin typeface="Huawei Sans" panose="020C0503030203020204" pitchFamily="34" charset="0"/>
              </a:rPr>
              <a:t>Run the </a:t>
            </a:r>
            <a:r>
              <a:rPr lang="en-US" sz="1600" b="1" dirty="0">
                <a:latin typeface="Huawei Sans" panose="020C0503030203020204" pitchFamily="34" charset="0"/>
              </a:rPr>
              <a:t>display </a:t>
            </a:r>
            <a:r>
              <a:rPr lang="en-US" sz="1600" b="1" dirty="0" err="1">
                <a:latin typeface="Huawei Sans" panose="020C0503030203020204" pitchFamily="34" charset="0"/>
              </a:rPr>
              <a:t>arp</a:t>
            </a:r>
            <a:r>
              <a:rPr lang="en-US" sz="1600" b="1" dirty="0">
                <a:latin typeface="Huawei Sans" panose="020C0503030203020204" pitchFamily="34" charset="0"/>
              </a:rPr>
              <a:t> all</a:t>
            </a:r>
            <a:r>
              <a:rPr lang="en-US" sz="1600" dirty="0">
                <a:latin typeface="Huawei Sans" panose="020C0503030203020204" pitchFamily="34" charset="0"/>
              </a:rPr>
              <a:t> command to check whether the ARP entry of the directly connected address is correctly learned.</a:t>
            </a:r>
            <a:endParaRPr lang="en-US" altLang="zh-CN"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600" dirty="0">
              <a:latin typeface="Huawei Sans" panose="020C0503030203020204" pitchFamily="34" charset="0"/>
            </a:endParaRPr>
          </a:p>
          <a:p>
            <a:pPr algn="l"/>
            <a:endParaRPr lang="en-US" sz="1050" dirty="0">
              <a:latin typeface="Huawei Sans" panose="020C0503030203020204" pitchFamily="34" charset="0"/>
            </a:endParaRPr>
          </a:p>
          <a:p>
            <a:pPr algn="l"/>
            <a:r>
              <a:rPr lang="en-US" sz="1600" dirty="0">
                <a:latin typeface="Huawei Sans" panose="020C0503030203020204" pitchFamily="34" charset="0"/>
              </a:rPr>
              <a:t>If </a:t>
            </a:r>
            <a:r>
              <a:rPr lang="en-US" sz="1600" b="1" dirty="0">
                <a:latin typeface="Huawei Sans" panose="020C0503030203020204" pitchFamily="34" charset="0"/>
              </a:rPr>
              <a:t>MAC ADDRESS</a:t>
            </a:r>
            <a:r>
              <a:rPr lang="en-US" sz="1600" dirty="0">
                <a:latin typeface="Huawei Sans" panose="020C0503030203020204" pitchFamily="34" charset="0"/>
              </a:rPr>
              <a:t> is </a:t>
            </a:r>
            <a:r>
              <a:rPr lang="en-US" sz="1600" b="1" dirty="0">
                <a:latin typeface="Huawei Sans" panose="020C0503030203020204" pitchFamily="34" charset="0"/>
              </a:rPr>
              <a:t>Incomplete</a:t>
            </a:r>
            <a:r>
              <a:rPr lang="en-US" sz="1600" dirty="0">
                <a:latin typeface="Huawei Sans" panose="020C0503030203020204" pitchFamily="34" charset="0"/>
              </a:rPr>
              <a:t> in the output, the ARP entry is temporary and the correct ARP entry is not learned. An ARP entry is learned successfully if a correct MAC address is displayed under </a:t>
            </a:r>
            <a:r>
              <a:rPr lang="en-US" altLang="zh-CN" sz="1600" b="1" dirty="0"/>
              <a:t>MAC ADDRESS</a:t>
            </a:r>
            <a:r>
              <a:rPr lang="en-US" sz="1600" dirty="0">
                <a:latin typeface="Huawei Sans" panose="020C0503030203020204" pitchFamily="34" charset="0"/>
              </a:rPr>
              <a:t>.</a:t>
            </a:r>
            <a:endParaRPr lang="en-US" altLang="zh-CN" sz="1600" dirty="0">
              <a:latin typeface="Huawei Sans" panose="020C0503030203020204" pitchFamily="34" charset="0"/>
            </a:endParaRPr>
          </a:p>
          <a:p>
            <a:pPr algn="l"/>
            <a:r>
              <a:rPr lang="en-US" sz="1600" dirty="0">
                <a:latin typeface="Huawei Sans" panose="020C0503030203020204" pitchFamily="34" charset="0"/>
              </a:rPr>
              <a:t>Run the </a:t>
            </a:r>
            <a:r>
              <a:rPr lang="en-US" sz="1600" b="1" dirty="0">
                <a:latin typeface="Huawei Sans" panose="020C0503030203020204" pitchFamily="34" charset="0"/>
              </a:rPr>
              <a:t>display mac-address</a:t>
            </a:r>
            <a:r>
              <a:rPr lang="en-US" sz="1600" i="1" dirty="0">
                <a:latin typeface="Huawei Sans" panose="020C0503030203020204" pitchFamily="34" charset="0"/>
              </a:rPr>
              <a:t> interface-type interface-number</a:t>
            </a:r>
            <a:r>
              <a:rPr lang="en-US" sz="1600" dirty="0">
                <a:latin typeface="Huawei Sans" panose="020C0503030203020204" pitchFamily="34" charset="0"/>
              </a:rPr>
              <a:t> command to view the MAC address entry and check whether the outbound interface of the entry is the same as that in the ARP entry. If they are different, check whether a loop or MAC address conflict occurs.</a:t>
            </a:r>
          </a:p>
        </p:txBody>
      </p:sp>
      <p:sp>
        <p:nvSpPr>
          <p:cNvPr id="4" name="矩形 36">
            <a:extLst>
              <a:ext uri="{FF2B5EF4-FFF2-40B4-BE49-F238E27FC236}">
                <a16:creationId xmlns:a16="http://schemas.microsoft.com/office/drawing/2014/main" id="{996BB4C9-0955-4960-81F0-0A5C2C4BE4D4}"/>
              </a:ext>
            </a:extLst>
          </p:cNvPr>
          <p:cNvSpPr/>
          <p:nvPr/>
        </p:nvSpPr>
        <p:spPr bwMode="gray">
          <a:xfrm>
            <a:off x="2785015" y="2350803"/>
            <a:ext cx="6822607" cy="1872208"/>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a:t>
            </a:r>
            <a:r>
              <a:rPr lang="en-US" sz="1200" dirty="0" err="1">
                <a:latin typeface="Huawei Sans" panose="020C0503030203020204" pitchFamily="34" charset="0"/>
              </a:rPr>
              <a:t>arp</a:t>
            </a:r>
            <a:r>
              <a:rPr lang="en-US" sz="1200" dirty="0">
                <a:latin typeface="Huawei Sans" panose="020C0503030203020204" pitchFamily="34" charset="0"/>
              </a:rPr>
              <a:t> all</a:t>
            </a:r>
          </a:p>
          <a:p>
            <a:pPr fontAlgn="ctr">
              <a:lnSpc>
                <a:spcPct val="125000"/>
              </a:lnSpc>
            </a:pPr>
            <a:r>
              <a:rPr lang="en-US" sz="1200" dirty="0">
                <a:latin typeface="Huawei Sans" panose="020C0503030203020204" pitchFamily="34" charset="0"/>
              </a:rPr>
              <a:t>IP ADDRESS      MAC ADDRESS     EXPIRE(M) TYPE  VLAN INTERFACE      VPN-INSTANCE      </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192.168.1.10    4c1f-cc17-1ca5                        I -                  Vlanif10</a:t>
            </a:r>
          </a:p>
          <a:p>
            <a:pPr fontAlgn="ctr">
              <a:lnSpc>
                <a:spcPct val="125000"/>
              </a:lnSpc>
            </a:pPr>
            <a:r>
              <a:rPr lang="en-US" sz="1200" dirty="0">
                <a:latin typeface="Huawei Sans" panose="020C0503030203020204" pitchFamily="34" charset="0"/>
              </a:rPr>
              <a:t>192.168.1.11    4c1f-cc2f-3634    10               D-0                GE1/0/1</a:t>
            </a:r>
          </a:p>
          <a:p>
            <a:pPr fontAlgn="ctr">
              <a:lnSpc>
                <a:spcPct val="125000"/>
              </a:lnSpc>
            </a:pPr>
            <a:r>
              <a:rPr lang="en-US" sz="1200" dirty="0">
                <a:latin typeface="Huawei Sans" panose="020C0503030203020204" pitchFamily="34" charset="0"/>
              </a:rPr>
              <a:t>192.168.40.1    </a:t>
            </a:r>
            <a:r>
              <a:rPr lang="en-US" sz="1200" dirty="0">
                <a:solidFill>
                  <a:srgbClr val="C7000B"/>
                </a:solidFill>
                <a:latin typeface="Huawei Sans" panose="020C0503030203020204" pitchFamily="34" charset="0"/>
              </a:rPr>
              <a:t>incomplete</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Total:2         Dynamic:1       Static:0     Interface:1 </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9321136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B9D8-8071-46C9-B242-3AD8895A1C3E}"/>
              </a:ext>
            </a:extLst>
          </p:cNvPr>
          <p:cNvSpPr>
            <a:spLocks noGrp="1"/>
          </p:cNvSpPr>
          <p:nvPr>
            <p:ph type="title"/>
          </p:nvPr>
        </p:nvSpPr>
        <p:spPr bwMode="gray">
          <a:xfrm>
            <a:off x="455614" y="447468"/>
            <a:ext cx="10035924" cy="1001920"/>
          </a:xfrm>
        </p:spPr>
        <p:txBody>
          <a:bodyPr>
            <a:normAutofit/>
          </a:bodyPr>
          <a:lstStyle/>
          <a:p>
            <a:pPr fontAlgn="ctr"/>
            <a:r>
              <a:rPr lang="en-US" dirty="0">
                <a:latin typeface="Huawei Sans" panose="020C0503030203020204" pitchFamily="34" charset="0"/>
              </a:rPr>
              <a:t>Checking Whether ICMP Packets Are Sent and Received Correctly</a:t>
            </a:r>
          </a:p>
        </p:txBody>
      </p:sp>
      <p:sp>
        <p:nvSpPr>
          <p:cNvPr id="3" name="Text Placeholder 2">
            <a:extLst>
              <a:ext uri="{FF2B5EF4-FFF2-40B4-BE49-F238E27FC236}">
                <a16:creationId xmlns:a16="http://schemas.microsoft.com/office/drawing/2014/main" id="{866E0D5B-4532-47AB-BA38-5542B893C790}"/>
              </a:ext>
            </a:extLst>
          </p:cNvPr>
          <p:cNvSpPr>
            <a:spLocks noGrp="1"/>
          </p:cNvSpPr>
          <p:nvPr>
            <p:ph type="body" sz="quarter" idx="10"/>
          </p:nvPr>
        </p:nvSpPr>
        <p:spPr bwMode="gray">
          <a:xfrm>
            <a:off x="455613" y="1446212"/>
            <a:ext cx="11293476" cy="4443243"/>
          </a:xfrm>
        </p:spPr>
        <p:txBody>
          <a:bodyPr/>
          <a:lstStyle/>
          <a:p>
            <a:pPr algn="l"/>
            <a:r>
              <a:rPr lang="en-US" sz="1600" dirty="0">
                <a:latin typeface="Huawei Sans" panose="020C0503030203020204" pitchFamily="34" charset="0"/>
              </a:rPr>
              <a:t>Ping packets may be damaged during transmission. You can run the </a:t>
            </a:r>
            <a:r>
              <a:rPr lang="en-US" sz="1600" b="1" dirty="0">
                <a:latin typeface="Huawei Sans" panose="020C0503030203020204" pitchFamily="34" charset="0"/>
              </a:rPr>
              <a:t>display </a:t>
            </a:r>
            <a:r>
              <a:rPr lang="en-US" sz="1600" b="1" dirty="0" err="1">
                <a:latin typeface="Huawei Sans" panose="020C0503030203020204" pitchFamily="34" charset="0"/>
              </a:rPr>
              <a:t>icmp</a:t>
            </a:r>
            <a:r>
              <a:rPr lang="en-US" sz="1600" b="1" dirty="0">
                <a:latin typeface="Huawei Sans" panose="020C0503030203020204" pitchFamily="34" charset="0"/>
              </a:rPr>
              <a:t> statistics</a:t>
            </a:r>
            <a:r>
              <a:rPr lang="en-US" sz="1600" dirty="0">
                <a:latin typeface="Huawei Sans" panose="020C0503030203020204" pitchFamily="34" charset="0"/>
              </a:rPr>
              <a:t> command to check statistics about ICMP packets.</a:t>
            </a:r>
          </a:p>
        </p:txBody>
      </p:sp>
      <p:sp>
        <p:nvSpPr>
          <p:cNvPr id="9" name="矩形 36">
            <a:extLst>
              <a:ext uri="{FF2B5EF4-FFF2-40B4-BE49-F238E27FC236}">
                <a16:creationId xmlns:a16="http://schemas.microsoft.com/office/drawing/2014/main" id="{21CC8891-DA5D-4B52-AF39-811B21144574}"/>
              </a:ext>
            </a:extLst>
          </p:cNvPr>
          <p:cNvSpPr/>
          <p:nvPr/>
        </p:nvSpPr>
        <p:spPr bwMode="gray">
          <a:xfrm>
            <a:off x="2992184" y="2168860"/>
            <a:ext cx="6192688" cy="3744628"/>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a:t>
            </a:r>
            <a:r>
              <a:rPr lang="en-US" sz="1200" dirty="0" err="1">
                <a:latin typeface="Huawei Sans" panose="020C0503030203020204" pitchFamily="34" charset="0"/>
              </a:rPr>
              <a:t>icmp</a:t>
            </a:r>
            <a:r>
              <a:rPr lang="en-US" sz="1200" dirty="0">
                <a:latin typeface="Huawei Sans" panose="020C0503030203020204" pitchFamily="34" charset="0"/>
              </a:rPr>
              <a:t> statistics</a:t>
            </a:r>
          </a:p>
          <a:p>
            <a:pPr fontAlgn="ctr">
              <a:lnSpc>
                <a:spcPct val="125000"/>
              </a:lnSpc>
            </a:pPr>
            <a:r>
              <a:rPr lang="en-US" sz="1200" dirty="0">
                <a:latin typeface="Huawei Sans" panose="020C0503030203020204" pitchFamily="34" charset="0"/>
              </a:rPr>
              <a:t>  Input: bad formats          0          </a:t>
            </a:r>
            <a:r>
              <a:rPr lang="en-US" sz="1200" dirty="0">
                <a:solidFill>
                  <a:srgbClr val="C7000B"/>
                </a:solidFill>
                <a:latin typeface="Huawei Sans" panose="020C0503030203020204" pitchFamily="34" charset="0"/>
              </a:rPr>
              <a:t>bad checksum                0   </a:t>
            </a:r>
          </a:p>
          <a:p>
            <a:pPr fontAlgn="ctr">
              <a:lnSpc>
                <a:spcPct val="125000"/>
              </a:lnSpc>
            </a:pPr>
            <a:r>
              <a:rPr lang="en-US" sz="1200" dirty="0">
                <a:latin typeface="Huawei Sans" panose="020C0503030203020204" pitchFamily="34" charset="0"/>
              </a:rPr>
              <a:t>         echo                       0          destination unreachable  0    </a:t>
            </a:r>
          </a:p>
          <a:p>
            <a:pPr fontAlgn="ctr">
              <a:lnSpc>
                <a:spcPct val="125000"/>
              </a:lnSpc>
            </a:pPr>
            <a:r>
              <a:rPr lang="en-US" sz="1200" dirty="0">
                <a:latin typeface="Huawei Sans" panose="020C0503030203020204" pitchFamily="34" charset="0"/>
              </a:rPr>
              <a:t>         source quench         0          redirects                         0   </a:t>
            </a:r>
          </a:p>
          <a:p>
            <a:pPr fontAlgn="ctr">
              <a:lnSpc>
                <a:spcPct val="125000"/>
              </a:lnSpc>
            </a:pPr>
            <a:r>
              <a:rPr lang="en-US" sz="1200" dirty="0">
                <a:latin typeface="Huawei Sans" panose="020C0503030203020204" pitchFamily="34" charset="0"/>
              </a:rPr>
              <a:t>         </a:t>
            </a:r>
            <a:r>
              <a:rPr lang="en-US" sz="1200" dirty="0">
                <a:solidFill>
                  <a:srgbClr val="C7000B"/>
                </a:solidFill>
                <a:latin typeface="Huawei Sans" panose="020C0503030203020204" pitchFamily="34" charset="0"/>
              </a:rPr>
              <a:t>echo reply             25         </a:t>
            </a:r>
            <a:r>
              <a:rPr lang="en-US" sz="1200" dirty="0">
                <a:latin typeface="Huawei Sans" panose="020C0503030203020204" pitchFamily="34" charset="0"/>
              </a:rPr>
              <a:t>parameter problem          0   </a:t>
            </a:r>
          </a:p>
          <a:p>
            <a:pPr fontAlgn="ctr">
              <a:lnSpc>
                <a:spcPct val="125000"/>
              </a:lnSpc>
            </a:pPr>
            <a:r>
              <a:rPr lang="en-US" sz="1200" dirty="0">
                <a:latin typeface="Huawei Sans" panose="020C0503030203020204" pitchFamily="34" charset="0"/>
              </a:rPr>
              <a:t>         timestamp request   0          information request        0   </a:t>
            </a:r>
          </a:p>
          <a:p>
            <a:pPr fontAlgn="ctr">
              <a:lnSpc>
                <a:spcPct val="125000"/>
              </a:lnSpc>
            </a:pPr>
            <a:r>
              <a:rPr lang="en-US" sz="1200" dirty="0">
                <a:latin typeface="Huawei Sans" panose="020C0503030203020204" pitchFamily="34" charset="0"/>
              </a:rPr>
              <a:t>         mask requests          0          mask replies                   0   </a:t>
            </a:r>
          </a:p>
          <a:p>
            <a:pPr fontAlgn="ctr">
              <a:lnSpc>
                <a:spcPct val="125000"/>
              </a:lnSpc>
            </a:pPr>
            <a:r>
              <a:rPr lang="en-US" sz="1200" dirty="0">
                <a:latin typeface="Huawei Sans" panose="020C0503030203020204" pitchFamily="34" charset="0"/>
              </a:rPr>
              <a:t>         time exceeded          0          timestamp reply             0         </a:t>
            </a:r>
          </a:p>
          <a:p>
            <a:pPr fontAlgn="ctr">
              <a:lnSpc>
                <a:spcPct val="125000"/>
              </a:lnSpc>
            </a:pPr>
            <a:r>
              <a:rPr lang="en-US" sz="1200" dirty="0">
                <a:latin typeface="Huawei Sans" panose="020C0503030203020204" pitchFamily="34" charset="0"/>
              </a:rPr>
              <a:t>         </a:t>
            </a:r>
            <a:r>
              <a:rPr lang="en-US" sz="1200" dirty="0" err="1">
                <a:latin typeface="Huawei Sans" panose="020C0503030203020204" pitchFamily="34" charset="0"/>
              </a:rPr>
              <a:t>Mping</a:t>
            </a:r>
            <a:r>
              <a:rPr lang="en-US" sz="1200" dirty="0">
                <a:latin typeface="Huawei Sans" panose="020C0503030203020204" pitchFamily="34" charset="0"/>
              </a:rPr>
              <a:t> request          0          </a:t>
            </a:r>
            <a:r>
              <a:rPr lang="en-US" sz="1200" dirty="0" err="1">
                <a:latin typeface="Huawei Sans" panose="020C0503030203020204" pitchFamily="34" charset="0"/>
              </a:rPr>
              <a:t>Mping</a:t>
            </a:r>
            <a:r>
              <a:rPr lang="en-US" sz="1200" dirty="0">
                <a:latin typeface="Huawei Sans" panose="020C0503030203020204" pitchFamily="34" charset="0"/>
              </a:rPr>
              <a:t> reply                   0   </a:t>
            </a:r>
          </a:p>
          <a:p>
            <a:pPr fontAlgn="ctr">
              <a:lnSpc>
                <a:spcPct val="125000"/>
              </a:lnSpc>
            </a:pPr>
            <a:r>
              <a:rPr lang="en-US" sz="1200" dirty="0">
                <a:solidFill>
                  <a:srgbClr val="EC7061"/>
                </a:solidFill>
                <a:latin typeface="Huawei Sans" panose="020C0503030203020204" pitchFamily="34" charset="0"/>
              </a:rPr>
              <a:t>  </a:t>
            </a:r>
            <a:r>
              <a:rPr lang="en-US" sz="1200" dirty="0" err="1">
                <a:solidFill>
                  <a:srgbClr val="C7000B"/>
                </a:solidFill>
                <a:latin typeface="Huawei Sans" panose="020C0503030203020204" pitchFamily="34" charset="0"/>
              </a:rPr>
              <a:t>Output:echo</a:t>
            </a:r>
            <a:r>
              <a:rPr lang="en-US" sz="1200" dirty="0">
                <a:solidFill>
                  <a:srgbClr val="C7000B"/>
                </a:solidFill>
                <a:latin typeface="Huawei Sans" panose="020C0503030203020204" pitchFamily="34" charset="0"/>
              </a:rPr>
              <a:t>                  25         </a:t>
            </a:r>
            <a:r>
              <a:rPr lang="en-US" sz="1200" dirty="0">
                <a:latin typeface="Huawei Sans" panose="020C0503030203020204" pitchFamily="34" charset="0"/>
              </a:rPr>
              <a:t>destination unreachable   0   </a:t>
            </a:r>
          </a:p>
          <a:p>
            <a:pPr fontAlgn="ctr">
              <a:lnSpc>
                <a:spcPct val="125000"/>
              </a:lnSpc>
            </a:pPr>
            <a:r>
              <a:rPr lang="en-US" sz="1200" dirty="0">
                <a:latin typeface="Huawei Sans" panose="020C0503030203020204" pitchFamily="34" charset="0"/>
              </a:rPr>
              <a:t>         source quench          0          redirects                         0   </a:t>
            </a:r>
          </a:p>
          <a:p>
            <a:pPr fontAlgn="ctr">
              <a:lnSpc>
                <a:spcPct val="125000"/>
              </a:lnSpc>
            </a:pPr>
            <a:r>
              <a:rPr lang="en-US" sz="1200" dirty="0">
                <a:latin typeface="Huawei Sans" panose="020C0503030203020204" pitchFamily="34" charset="0"/>
              </a:rPr>
              <a:t>         echo reply                0          parameter problem         0   </a:t>
            </a:r>
          </a:p>
          <a:p>
            <a:pPr fontAlgn="ctr">
              <a:lnSpc>
                <a:spcPct val="125000"/>
              </a:lnSpc>
            </a:pPr>
            <a:r>
              <a:rPr lang="en-US" sz="1200" dirty="0">
                <a:latin typeface="Huawei Sans" panose="020C0503030203020204" pitchFamily="34" charset="0"/>
              </a:rPr>
              <a:t>         timestamp request    0          information reply            0   </a:t>
            </a:r>
          </a:p>
          <a:p>
            <a:pPr fontAlgn="ctr">
              <a:lnSpc>
                <a:spcPct val="125000"/>
              </a:lnSpc>
            </a:pPr>
            <a:r>
              <a:rPr lang="en-US" sz="1200" dirty="0">
                <a:latin typeface="Huawei Sans" panose="020C0503030203020204" pitchFamily="34" charset="0"/>
              </a:rPr>
              <a:t>         mask requests          0          mask replies                    0   </a:t>
            </a:r>
          </a:p>
          <a:p>
            <a:pPr fontAlgn="ctr">
              <a:lnSpc>
                <a:spcPct val="125000"/>
              </a:lnSpc>
            </a:pPr>
            <a:r>
              <a:rPr lang="en-US" sz="1200" dirty="0">
                <a:latin typeface="Huawei Sans" panose="020C0503030203020204" pitchFamily="34" charset="0"/>
              </a:rPr>
              <a:t>         time exceeded          0          timestamp reply              0</a:t>
            </a:r>
          </a:p>
          <a:p>
            <a:pPr fontAlgn="ctr">
              <a:lnSpc>
                <a:spcPct val="125000"/>
              </a:lnSpc>
            </a:pPr>
            <a:r>
              <a:rPr lang="en-US" sz="1200" dirty="0">
                <a:latin typeface="Huawei Sans" panose="020C0503030203020204" pitchFamily="34" charset="0"/>
              </a:rPr>
              <a:t>         </a:t>
            </a:r>
            <a:r>
              <a:rPr lang="en-US" sz="1200" dirty="0" err="1">
                <a:latin typeface="Huawei Sans" panose="020C0503030203020204" pitchFamily="34" charset="0"/>
              </a:rPr>
              <a:t>Mping</a:t>
            </a:r>
            <a:r>
              <a:rPr lang="en-US" sz="1200" dirty="0">
                <a:latin typeface="Huawei Sans" panose="020C0503030203020204" pitchFamily="34" charset="0"/>
              </a:rPr>
              <a:t> request          0          </a:t>
            </a:r>
            <a:r>
              <a:rPr lang="en-US" sz="1200" dirty="0" err="1">
                <a:latin typeface="Huawei Sans" panose="020C0503030203020204" pitchFamily="34" charset="0"/>
              </a:rPr>
              <a:t>Mping</a:t>
            </a:r>
            <a:r>
              <a:rPr lang="en-US" sz="1200" dirty="0">
                <a:latin typeface="Huawei Sans" panose="020C0503030203020204" pitchFamily="34" charset="0"/>
              </a:rPr>
              <a:t> reply                    0 </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923414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E9EE7-BED5-43DD-A153-74D6F170F387}"/>
              </a:ext>
            </a:extLst>
          </p:cNvPr>
          <p:cNvSpPr>
            <a:spLocks noGrp="1"/>
          </p:cNvSpPr>
          <p:nvPr>
            <p:ph type="title"/>
          </p:nvPr>
        </p:nvSpPr>
        <p:spPr bwMode="gray"/>
        <p:txBody>
          <a:bodyPr>
            <a:normAutofit/>
          </a:bodyPr>
          <a:lstStyle/>
          <a:p>
            <a:pPr fontAlgn="ctr"/>
            <a:r>
              <a:rPr lang="en-US" dirty="0">
                <a:latin typeface="Huawei Sans" panose="020C0503030203020204" pitchFamily="34" charset="0"/>
              </a:rPr>
              <a:t>Checking Whether Ping Packets Are Discarded Due to CPCAR Exceeding</a:t>
            </a:r>
          </a:p>
        </p:txBody>
      </p:sp>
      <p:sp>
        <p:nvSpPr>
          <p:cNvPr id="3" name="Text Placeholder 2">
            <a:extLst>
              <a:ext uri="{FF2B5EF4-FFF2-40B4-BE49-F238E27FC236}">
                <a16:creationId xmlns:a16="http://schemas.microsoft.com/office/drawing/2014/main" id="{89385FB5-4FF4-47DE-8884-F7FFB6B98E62}"/>
              </a:ext>
            </a:extLst>
          </p:cNvPr>
          <p:cNvSpPr>
            <a:spLocks noGrp="1"/>
          </p:cNvSpPr>
          <p:nvPr>
            <p:ph type="body" sz="quarter" idx="10"/>
          </p:nvPr>
        </p:nvSpPr>
        <p:spPr bwMode="gray"/>
        <p:txBody>
          <a:bodyPr/>
          <a:lstStyle/>
          <a:p>
            <a:pPr algn="l"/>
            <a:r>
              <a:rPr lang="en-US" sz="1600" dirty="0">
                <a:latin typeface="Huawei Sans" panose="020C0503030203020204" pitchFamily="34" charset="0"/>
              </a:rPr>
              <a:t>Control Plane Committed Access Rate (CPCAR) limits the rate of protocol packets sent to the CPU based on the protocol type, preventing excess packets of a protocol from being sent to the CPU.</a:t>
            </a:r>
            <a:endParaRPr lang="en-US" altLang="zh-CN" sz="1600" dirty="0">
              <a:latin typeface="Huawei Sans" panose="020C0503030203020204" pitchFamily="34" charset="0"/>
            </a:endParaRPr>
          </a:p>
          <a:p>
            <a:pPr algn="l"/>
            <a:r>
              <a:rPr lang="en-US" sz="1600" dirty="0">
                <a:latin typeface="Huawei Sans" panose="020C0503030203020204" pitchFamily="34" charset="0"/>
              </a:rPr>
              <a:t>Ping packets may be discarded when the packet rate exceeds the CPCAR value. You can run the </a:t>
            </a:r>
            <a:r>
              <a:rPr lang="en-US" sz="1600" b="1" dirty="0">
                <a:latin typeface="Huawei Sans" panose="020C0503030203020204" pitchFamily="34" charset="0"/>
              </a:rPr>
              <a:t>display </a:t>
            </a:r>
            <a:r>
              <a:rPr lang="en-US" sz="1600" b="1" dirty="0" err="1">
                <a:latin typeface="Huawei Sans" panose="020C0503030203020204" pitchFamily="34" charset="0"/>
              </a:rPr>
              <a:t>cpu</a:t>
            </a:r>
            <a:r>
              <a:rPr lang="en-US" sz="1600" b="1" dirty="0">
                <a:latin typeface="Huawei Sans" panose="020C0503030203020204" pitchFamily="34" charset="0"/>
              </a:rPr>
              <a:t>-defend statistics packet-type </a:t>
            </a:r>
            <a:r>
              <a:rPr lang="en-US" sz="1600" b="1" dirty="0" err="1">
                <a:latin typeface="Huawei Sans" panose="020C0503030203020204" pitchFamily="34" charset="0"/>
              </a:rPr>
              <a:t>icmp</a:t>
            </a:r>
            <a:r>
              <a:rPr lang="en-US" sz="1600" b="1" dirty="0">
                <a:latin typeface="Huawei Sans" panose="020C0503030203020204" pitchFamily="34" charset="0"/>
              </a:rPr>
              <a:t> all</a:t>
            </a:r>
            <a:r>
              <a:rPr lang="en-US" sz="1600" dirty="0">
                <a:latin typeface="Huawei Sans" panose="020C0503030203020204" pitchFamily="34" charset="0"/>
              </a:rPr>
              <a:t> command to check the number of ping packets discarded due to CPCAR being exceeded.</a:t>
            </a:r>
          </a:p>
        </p:txBody>
      </p:sp>
      <p:sp>
        <p:nvSpPr>
          <p:cNvPr id="4" name="矩形 36">
            <a:extLst>
              <a:ext uri="{FF2B5EF4-FFF2-40B4-BE49-F238E27FC236}">
                <a16:creationId xmlns:a16="http://schemas.microsoft.com/office/drawing/2014/main" id="{4C153226-4466-4AEE-B335-AC7498B6CE93}"/>
              </a:ext>
            </a:extLst>
          </p:cNvPr>
          <p:cNvSpPr/>
          <p:nvPr/>
        </p:nvSpPr>
        <p:spPr bwMode="gray">
          <a:xfrm>
            <a:off x="3001676" y="3265254"/>
            <a:ext cx="6192688" cy="2921540"/>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a:t>
            </a:r>
            <a:r>
              <a:rPr lang="en-US" sz="1200" dirty="0" err="1">
                <a:latin typeface="Huawei Sans" panose="020C0503030203020204" pitchFamily="34" charset="0"/>
              </a:rPr>
              <a:t>cpu</a:t>
            </a:r>
            <a:r>
              <a:rPr lang="en-US" sz="1200" dirty="0">
                <a:latin typeface="Huawei Sans" panose="020C0503030203020204" pitchFamily="34" charset="0"/>
              </a:rPr>
              <a:t>-defend statistics packet-type </a:t>
            </a:r>
            <a:r>
              <a:rPr lang="en-US" sz="1200" dirty="0" err="1">
                <a:latin typeface="Huawei Sans" panose="020C0503030203020204" pitchFamily="34" charset="0"/>
              </a:rPr>
              <a:t>icmp</a:t>
            </a:r>
            <a:r>
              <a:rPr lang="en-US" sz="1200" dirty="0">
                <a:latin typeface="Huawei Sans" panose="020C0503030203020204" pitchFamily="34" charset="0"/>
              </a:rPr>
              <a:t> all </a:t>
            </a:r>
          </a:p>
          <a:p>
            <a:pPr fontAlgn="ctr">
              <a:lnSpc>
                <a:spcPct val="125000"/>
              </a:lnSpc>
            </a:pPr>
            <a:r>
              <a:rPr lang="en-US" sz="1200" dirty="0">
                <a:latin typeface="Huawei Sans" panose="020C0503030203020204" pitchFamily="34" charset="0"/>
              </a:rPr>
              <a:t>Statistics on mainboard: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a:latin typeface="Huawei Sans" panose="020C0503030203020204" pitchFamily="34" charset="0"/>
              </a:rPr>
              <a:t>Packet Type         Pass(Bytes)  Drop(Bytes)   Pass(Packets)   </a:t>
            </a:r>
            <a:r>
              <a:rPr lang="en-US" sz="1200" dirty="0">
                <a:solidFill>
                  <a:srgbClr val="C7000B"/>
                </a:solidFill>
                <a:latin typeface="Huawei Sans" panose="020C0503030203020204" pitchFamily="34" charset="0"/>
              </a:rPr>
              <a:t>Drop(Packets)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err="1">
                <a:latin typeface="Huawei Sans" panose="020C0503030203020204" pitchFamily="34" charset="0"/>
              </a:rPr>
              <a:t>icmp</a:t>
            </a:r>
            <a:r>
              <a:rPr lang="en-US" sz="1200" dirty="0">
                <a:latin typeface="Huawei Sans" panose="020C0503030203020204" pitchFamily="34" charset="0"/>
              </a:rPr>
              <a:t>                           4488           0              44               </a:t>
            </a:r>
            <a:r>
              <a:rPr lang="en-US" sz="1200" dirty="0">
                <a:solidFill>
                  <a:srgbClr val="C7000B"/>
                </a:solidFill>
                <a:latin typeface="Huawei Sans" panose="020C0503030203020204" pitchFamily="34" charset="0"/>
              </a:rPr>
              <a:t>0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a:latin typeface="Huawei Sans" panose="020C0503030203020204" pitchFamily="34" charset="0"/>
              </a:rPr>
              <a:t>Statistics on slot 3: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a:latin typeface="Huawei Sans" panose="020C0503030203020204" pitchFamily="34" charset="0"/>
              </a:rPr>
              <a:t>Packet Type         Pass(Bytes)  Drop(Bytes)   Pass(Packets)   </a:t>
            </a:r>
            <a:r>
              <a:rPr lang="en-US" sz="1200" dirty="0">
                <a:solidFill>
                  <a:srgbClr val="C7000B"/>
                </a:solidFill>
                <a:latin typeface="Huawei Sans" panose="020C0503030203020204" pitchFamily="34" charset="0"/>
              </a:rPr>
              <a:t>Drop(Packets) </a:t>
            </a:r>
          </a:p>
          <a:p>
            <a:pPr fontAlgn="ctr">
              <a:lnSpc>
                <a:spcPct val="125000"/>
              </a:lnSpc>
            </a:pPr>
            <a:r>
              <a:rPr lang="en-US" sz="1200" dirty="0">
                <a:latin typeface="Huawei Sans" panose="020C0503030203020204" pitchFamily="34" charset="0"/>
              </a:rPr>
              <a:t>------------------------------------------------------------------------------- </a:t>
            </a:r>
          </a:p>
          <a:p>
            <a:pPr fontAlgn="ctr">
              <a:lnSpc>
                <a:spcPct val="125000"/>
              </a:lnSpc>
            </a:pPr>
            <a:r>
              <a:rPr lang="en-US" sz="1200" dirty="0" err="1">
                <a:latin typeface="Huawei Sans" panose="020C0503030203020204" pitchFamily="34" charset="0"/>
              </a:rPr>
              <a:t>icmp</a:t>
            </a:r>
            <a:r>
              <a:rPr lang="en-US" sz="1200" dirty="0">
                <a:latin typeface="Huawei Sans" panose="020C0503030203020204" pitchFamily="34" charset="0"/>
              </a:rPr>
              <a:t>                                0            0               0               </a:t>
            </a:r>
            <a:r>
              <a:rPr lang="en-US" sz="1200" dirty="0">
                <a:solidFill>
                  <a:srgbClr val="C7000B"/>
                </a:solidFill>
                <a:latin typeface="Huawei Sans" panose="020C0503030203020204" pitchFamily="34" charset="0"/>
              </a:rPr>
              <a:t>0 </a:t>
            </a:r>
          </a:p>
          <a:p>
            <a:pPr fontAlgn="ctr">
              <a:lnSpc>
                <a:spcPct val="125000"/>
              </a:lnSpc>
            </a:pPr>
            <a:r>
              <a:rPr lang="en-US" sz="1200" dirty="0">
                <a:latin typeface="Huawei Sans" panose="020C0503030203020204" pitchFamily="34" charset="0"/>
              </a:rPr>
              <a:t>-------------------------------------------------------------------------------</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Ping Failure</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927804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73C9-4284-44DF-8B34-D8BE44F78660}"/>
              </a:ext>
            </a:extLst>
          </p:cNvPr>
          <p:cNvSpPr>
            <a:spLocks noGrp="1"/>
          </p:cNvSpPr>
          <p:nvPr>
            <p:ph type="title"/>
          </p:nvPr>
        </p:nvSpPr>
        <p:spPr bwMode="gray"/>
        <p:txBody>
          <a:bodyPr/>
          <a:lstStyle/>
          <a:p>
            <a:pPr fontAlgn="ctr"/>
            <a:r>
              <a:rPr lang="en-US" dirty="0">
                <a:latin typeface="Huawei Sans" panose="020C0503030203020204" pitchFamily="34" charset="0"/>
              </a:rPr>
              <a:t>Troubleshooting Packet Loss</a:t>
            </a:r>
          </a:p>
        </p:txBody>
      </p:sp>
      <p:sp>
        <p:nvSpPr>
          <p:cNvPr id="3" name="Text Placeholder 2">
            <a:extLst>
              <a:ext uri="{FF2B5EF4-FFF2-40B4-BE49-F238E27FC236}">
                <a16:creationId xmlns:a16="http://schemas.microsoft.com/office/drawing/2014/main" id="{1BE536C4-4828-42F8-B53A-20A8EAAFC436}"/>
              </a:ext>
            </a:extLst>
          </p:cNvPr>
          <p:cNvSpPr>
            <a:spLocks noGrp="1"/>
          </p:cNvSpPr>
          <p:nvPr>
            <p:ph type="body" sz="quarter" idx="10"/>
          </p:nvPr>
        </p:nvSpPr>
        <p:spPr bwMode="gray"/>
        <p:txBody>
          <a:bodyPr/>
          <a:lstStyle/>
          <a:p>
            <a:pPr algn="l"/>
            <a:r>
              <a:rPr lang="en-US" sz="1600" dirty="0">
                <a:latin typeface="Huawei Sans" panose="020C0503030203020204" pitchFamily="34" charset="0"/>
              </a:rPr>
              <a:t>When packet loss occurs, determine the location where packets are dropped, analyze the cause of the packet loss, and then rectify the fault accordingly.</a:t>
            </a:r>
            <a:endParaRPr lang="en-US" altLang="zh-CN" sz="1600" dirty="0">
              <a:latin typeface="Huawei Sans" panose="020C0503030203020204" pitchFamily="34" charset="0"/>
            </a:endParaRPr>
          </a:p>
          <a:p>
            <a:pPr algn="l"/>
            <a:r>
              <a:rPr lang="en-US" sz="1600" dirty="0">
                <a:latin typeface="Huawei Sans" panose="020C0503030203020204" pitchFamily="34" charset="0"/>
              </a:rPr>
              <a:t>Symptoms of packet loss: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The Internet access speed is unstable. Web pages are displayed at a low speed, or some parts of web pages or even the entire web pages cannot be displayed sometimes.</a:t>
            </a:r>
          </a:p>
          <a:p>
            <a:pPr marL="608400" lvl="1" indent="-284400"/>
            <a:r>
              <a:rPr lang="en-US" sz="1400" dirty="0" err="1">
                <a:latin typeface="Huawei Sans" panose="020C0503030203020204" pitchFamily="34" charset="0"/>
              </a:rPr>
              <a:t>Pixelation</a:t>
            </a:r>
            <a:r>
              <a:rPr lang="en-US" sz="1400" dirty="0">
                <a:latin typeface="Huawei Sans" panose="020C0503030203020204" pitchFamily="34" charset="0"/>
              </a:rPr>
              <a:t>, artifacts, or frame freezing occurs when a user watches video.</a:t>
            </a:r>
          </a:p>
          <a:p>
            <a:pPr marL="608400" lvl="1" indent="-284400"/>
            <a:r>
              <a:rPr lang="en-US" sz="1400" dirty="0">
                <a:latin typeface="Huawei Sans" panose="020C0503030203020204" pitchFamily="34" charset="0"/>
              </a:rPr>
              <a:t>Users are frequently logged out of instant messaging tools such as WhatsApp, or login times out.</a:t>
            </a:r>
          </a:p>
          <a:p>
            <a:pPr marL="608400" lvl="1" indent="-284400"/>
            <a:r>
              <a:rPr lang="en-US" sz="1400" dirty="0">
                <a:latin typeface="Huawei Sans" panose="020C0503030203020204" pitchFamily="34" charset="0"/>
              </a:rPr>
              <a:t>Files are downloaded at a low speed.</a:t>
            </a:r>
          </a:p>
          <a:p>
            <a:pPr lvl="1"/>
            <a:endParaRPr lang="en-US" sz="1400" dirty="0">
              <a:latin typeface="Huawei Sans" panose="020C0503030203020204" pitchFamily="34" charset="0"/>
            </a:endParaRPr>
          </a:p>
        </p:txBody>
      </p:sp>
      <p:cxnSp>
        <p:nvCxnSpPr>
          <p:cNvPr id="5" name="Straight Connector 4">
            <a:extLst>
              <a:ext uri="{FF2B5EF4-FFF2-40B4-BE49-F238E27FC236}">
                <a16:creationId xmlns:a16="http://schemas.microsoft.com/office/drawing/2014/main" id="{086E6B09-A9F1-41AD-9B3F-8DF79609D7C6}"/>
              </a:ext>
            </a:extLst>
          </p:cNvPr>
          <p:cNvCxnSpPr>
            <a:cxnSpLocks/>
            <a:stCxn id="6" idx="3"/>
            <a:endCxn id="14" idx="1"/>
          </p:cNvCxnSpPr>
          <p:nvPr/>
        </p:nvCxnSpPr>
        <p:spPr bwMode="gray">
          <a:xfrm>
            <a:off x="7740972" y="5181690"/>
            <a:ext cx="1476223"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12" descr="E:\2016.01\1.12 扁平化图标\蓝色\AR-蓝色最新-40.png">
            <a:extLst>
              <a:ext uri="{FF2B5EF4-FFF2-40B4-BE49-F238E27FC236}">
                <a16:creationId xmlns:a16="http://schemas.microsoft.com/office/drawing/2014/main" id="{780968EF-3B4B-4D38-902F-07F7D3954AA9}"/>
              </a:ext>
            </a:extLst>
          </p:cNvPr>
          <p:cNvPicPr>
            <a:picLocks noChangeAspect="1" noChangeArrowheads="1"/>
          </p:cNvPicPr>
          <p:nvPr/>
        </p:nvPicPr>
        <p:blipFill>
          <a:blip r:embed="rId3" cstate="print"/>
          <a:srcRect/>
          <a:stretch>
            <a:fillRect/>
          </a:stretch>
        </p:blipFill>
        <p:spPr bwMode="gray">
          <a:xfrm>
            <a:off x="7200972" y="4960781"/>
            <a:ext cx="540000" cy="441818"/>
          </a:xfrm>
          <a:prstGeom prst="rect">
            <a:avLst/>
          </a:prstGeom>
          <a:noFill/>
        </p:spPr>
      </p:pic>
      <p:pic>
        <p:nvPicPr>
          <p:cNvPr id="7" name="Picture 12" descr="E:\2016.01\1.12 扁平化图标\蓝色\AR-蓝色最新-40.png">
            <a:extLst>
              <a:ext uri="{FF2B5EF4-FFF2-40B4-BE49-F238E27FC236}">
                <a16:creationId xmlns:a16="http://schemas.microsoft.com/office/drawing/2014/main" id="{C17AF1B5-8BE0-446D-A843-6DAFF014DF55}"/>
              </a:ext>
            </a:extLst>
          </p:cNvPr>
          <p:cNvPicPr>
            <a:picLocks noChangeAspect="1" noChangeArrowheads="1"/>
          </p:cNvPicPr>
          <p:nvPr/>
        </p:nvPicPr>
        <p:blipFill>
          <a:blip r:embed="rId3" cstate="print"/>
          <a:srcRect/>
          <a:stretch>
            <a:fillRect/>
          </a:stretch>
        </p:blipFill>
        <p:spPr bwMode="gray">
          <a:xfrm>
            <a:off x="5184748" y="4960781"/>
            <a:ext cx="540000" cy="441818"/>
          </a:xfrm>
          <a:prstGeom prst="rect">
            <a:avLst/>
          </a:prstGeom>
          <a:noFill/>
        </p:spPr>
      </p:pic>
      <p:pic>
        <p:nvPicPr>
          <p:cNvPr id="8" name="Picture 7" descr="E:\2016.01\1.12 扁平化图标\蓝色\AR-蓝色最新-40.png">
            <a:extLst>
              <a:ext uri="{FF2B5EF4-FFF2-40B4-BE49-F238E27FC236}">
                <a16:creationId xmlns:a16="http://schemas.microsoft.com/office/drawing/2014/main" id="{5AC3B411-3F88-46EE-A9A2-9B3D8844477F}"/>
              </a:ext>
            </a:extLst>
          </p:cNvPr>
          <p:cNvPicPr>
            <a:picLocks noChangeAspect="1" noChangeArrowheads="1"/>
          </p:cNvPicPr>
          <p:nvPr/>
        </p:nvPicPr>
        <p:blipFill>
          <a:blip r:embed="rId3" cstate="print"/>
          <a:srcRect/>
          <a:stretch>
            <a:fillRect/>
          </a:stretch>
        </p:blipFill>
        <p:spPr bwMode="gray">
          <a:xfrm>
            <a:off x="3168524" y="4960781"/>
            <a:ext cx="540000" cy="441818"/>
          </a:xfrm>
          <a:prstGeom prst="rect">
            <a:avLst/>
          </a:prstGeom>
          <a:noFill/>
        </p:spPr>
      </p:pic>
      <p:cxnSp>
        <p:nvCxnSpPr>
          <p:cNvPr id="9" name="Straight Connector 8">
            <a:extLst>
              <a:ext uri="{FF2B5EF4-FFF2-40B4-BE49-F238E27FC236}">
                <a16:creationId xmlns:a16="http://schemas.microsoft.com/office/drawing/2014/main" id="{1FE1F30D-FD34-411D-9C91-4CAFA1BE29DD}"/>
              </a:ext>
            </a:extLst>
          </p:cNvPr>
          <p:cNvCxnSpPr>
            <a:cxnSpLocks/>
            <a:stCxn id="7" idx="3"/>
            <a:endCxn id="6" idx="1"/>
          </p:cNvCxnSpPr>
          <p:nvPr/>
        </p:nvCxnSpPr>
        <p:spPr bwMode="gray">
          <a:xfrm>
            <a:off x="5724748" y="5181690"/>
            <a:ext cx="147622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91B3DB9-C30D-46BF-A90E-5C8D3071BB94}"/>
              </a:ext>
            </a:extLst>
          </p:cNvPr>
          <p:cNvCxnSpPr>
            <a:cxnSpLocks/>
            <a:stCxn id="8" idx="3"/>
            <a:endCxn id="7" idx="1"/>
          </p:cNvCxnSpPr>
          <p:nvPr/>
        </p:nvCxnSpPr>
        <p:spPr bwMode="gray">
          <a:xfrm>
            <a:off x="3708524" y="5181690"/>
            <a:ext cx="1476224"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Freeform 159">
            <a:extLst>
              <a:ext uri="{FF2B5EF4-FFF2-40B4-BE49-F238E27FC236}">
                <a16:creationId xmlns:a16="http://schemas.microsoft.com/office/drawing/2014/main" id="{F8433E7A-D3DD-4610-9204-B3D545AEC409}"/>
              </a:ext>
            </a:extLst>
          </p:cNvPr>
          <p:cNvSpPr/>
          <p:nvPr/>
        </p:nvSpPr>
        <p:spPr bwMode="gray">
          <a:xfrm flipH="1">
            <a:off x="9664726" y="4922681"/>
            <a:ext cx="884133" cy="47120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Net1</a:t>
            </a:r>
          </a:p>
        </p:txBody>
      </p:sp>
      <p:cxnSp>
        <p:nvCxnSpPr>
          <p:cNvPr id="12" name="Straight Connector 11">
            <a:extLst>
              <a:ext uri="{FF2B5EF4-FFF2-40B4-BE49-F238E27FC236}">
                <a16:creationId xmlns:a16="http://schemas.microsoft.com/office/drawing/2014/main" id="{75FD7838-649C-4203-8850-36A38868FF26}"/>
              </a:ext>
            </a:extLst>
          </p:cNvPr>
          <p:cNvCxnSpPr>
            <a:cxnSpLocks/>
            <a:endCxn id="14" idx="3"/>
          </p:cNvCxnSpPr>
          <p:nvPr/>
        </p:nvCxnSpPr>
        <p:spPr bwMode="gray">
          <a:xfrm flipH="1">
            <a:off x="9757195" y="5181690"/>
            <a:ext cx="14407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DE9BD32-A297-4CFD-B0E0-3FDAFBF93AEF}"/>
              </a:ext>
            </a:extLst>
          </p:cNvPr>
          <p:cNvCxnSpPr>
            <a:cxnSpLocks/>
          </p:cNvCxnSpPr>
          <p:nvPr/>
        </p:nvCxnSpPr>
        <p:spPr bwMode="gray">
          <a:xfrm>
            <a:off x="9902747" y="5105490"/>
            <a:ext cx="1" cy="15240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4" name="Picture 12" descr="E:\2016.01\1.12 扁平化图标\蓝色\AR-蓝色最新-40.png">
            <a:extLst>
              <a:ext uri="{FF2B5EF4-FFF2-40B4-BE49-F238E27FC236}">
                <a16:creationId xmlns:a16="http://schemas.microsoft.com/office/drawing/2014/main" id="{040D9527-6961-4419-B265-98FCAD17788F}"/>
              </a:ext>
            </a:extLst>
          </p:cNvPr>
          <p:cNvPicPr>
            <a:picLocks noChangeAspect="1" noChangeArrowheads="1"/>
          </p:cNvPicPr>
          <p:nvPr/>
        </p:nvPicPr>
        <p:blipFill>
          <a:blip r:embed="rId3" cstate="print"/>
          <a:srcRect/>
          <a:stretch>
            <a:fillRect/>
          </a:stretch>
        </p:blipFill>
        <p:spPr bwMode="gray">
          <a:xfrm>
            <a:off x="9217195" y="4960781"/>
            <a:ext cx="540000" cy="441818"/>
          </a:xfrm>
          <a:prstGeom prst="rect">
            <a:avLst/>
          </a:prstGeom>
          <a:noFill/>
        </p:spPr>
      </p:pic>
      <p:sp>
        <p:nvSpPr>
          <p:cNvPr id="15" name="TextBox 14">
            <a:extLst>
              <a:ext uri="{FF2B5EF4-FFF2-40B4-BE49-F238E27FC236}">
                <a16:creationId xmlns:a16="http://schemas.microsoft.com/office/drawing/2014/main" id="{3B550BB5-1259-49F8-A2B1-018C2D6A91E8}"/>
              </a:ext>
            </a:extLst>
          </p:cNvPr>
          <p:cNvSpPr txBox="1"/>
          <p:nvPr/>
        </p:nvSpPr>
        <p:spPr bwMode="gray">
          <a:xfrm>
            <a:off x="3203666" y="5393885"/>
            <a:ext cx="466794" cy="276999"/>
          </a:xfrm>
          <a:prstGeom prst="rect">
            <a:avLst/>
          </a:prstGeom>
          <a:noFill/>
        </p:spPr>
        <p:txBody>
          <a:bodyPr wrap="none" rtlCol="0">
            <a:spAutoFit/>
          </a:bodyPr>
          <a:lstStyle/>
          <a:p>
            <a:pPr algn="ctr" fontAlgn="ctr"/>
            <a:r>
              <a:rPr lang="en-US" sz="1200" dirty="0">
                <a:latin typeface="Huawei Sans" panose="020C0503030203020204" pitchFamily="34" charset="0"/>
              </a:rPr>
              <a:t>RTA</a:t>
            </a:r>
          </a:p>
        </p:txBody>
      </p:sp>
      <p:sp>
        <p:nvSpPr>
          <p:cNvPr id="16" name="TextBox 15">
            <a:extLst>
              <a:ext uri="{FF2B5EF4-FFF2-40B4-BE49-F238E27FC236}">
                <a16:creationId xmlns:a16="http://schemas.microsoft.com/office/drawing/2014/main" id="{54BBDF78-2E8D-4624-8B07-2622534E1BB6}"/>
              </a:ext>
            </a:extLst>
          </p:cNvPr>
          <p:cNvSpPr txBox="1"/>
          <p:nvPr/>
        </p:nvSpPr>
        <p:spPr bwMode="gray">
          <a:xfrm>
            <a:off x="5221351" y="5411725"/>
            <a:ext cx="466794" cy="276999"/>
          </a:xfrm>
          <a:prstGeom prst="rect">
            <a:avLst/>
          </a:prstGeom>
          <a:noFill/>
        </p:spPr>
        <p:txBody>
          <a:bodyPr wrap="none" rtlCol="0">
            <a:spAutoFit/>
          </a:bodyPr>
          <a:lstStyle/>
          <a:p>
            <a:pPr algn="ctr" fontAlgn="ctr"/>
            <a:r>
              <a:rPr lang="en-US" sz="1200" dirty="0">
                <a:latin typeface="Huawei Sans" panose="020C0503030203020204" pitchFamily="34" charset="0"/>
              </a:rPr>
              <a:t>RTB</a:t>
            </a:r>
          </a:p>
        </p:txBody>
      </p:sp>
      <p:sp>
        <p:nvSpPr>
          <p:cNvPr id="17" name="TextBox 16">
            <a:extLst>
              <a:ext uri="{FF2B5EF4-FFF2-40B4-BE49-F238E27FC236}">
                <a16:creationId xmlns:a16="http://schemas.microsoft.com/office/drawing/2014/main" id="{F198FD04-3A68-4570-8945-76E36655D331}"/>
              </a:ext>
            </a:extLst>
          </p:cNvPr>
          <p:cNvSpPr txBox="1"/>
          <p:nvPr/>
        </p:nvSpPr>
        <p:spPr bwMode="gray">
          <a:xfrm>
            <a:off x="7237575" y="5411725"/>
            <a:ext cx="460382" cy="276999"/>
          </a:xfrm>
          <a:prstGeom prst="rect">
            <a:avLst/>
          </a:prstGeom>
          <a:noFill/>
        </p:spPr>
        <p:txBody>
          <a:bodyPr wrap="none" rtlCol="0">
            <a:spAutoFit/>
          </a:bodyPr>
          <a:lstStyle/>
          <a:p>
            <a:pPr algn="ctr" fontAlgn="ctr"/>
            <a:r>
              <a:rPr lang="en-US" sz="1200" dirty="0">
                <a:latin typeface="Huawei Sans" panose="020C0503030203020204" pitchFamily="34" charset="0"/>
              </a:rPr>
              <a:t>RTC</a:t>
            </a:r>
          </a:p>
        </p:txBody>
      </p:sp>
      <p:sp>
        <p:nvSpPr>
          <p:cNvPr id="18" name="TextBox 17">
            <a:extLst>
              <a:ext uri="{FF2B5EF4-FFF2-40B4-BE49-F238E27FC236}">
                <a16:creationId xmlns:a16="http://schemas.microsoft.com/office/drawing/2014/main" id="{5B60C67D-A275-489D-AA52-2033E2BF7191}"/>
              </a:ext>
            </a:extLst>
          </p:cNvPr>
          <p:cNvSpPr txBox="1"/>
          <p:nvPr/>
        </p:nvSpPr>
        <p:spPr bwMode="gray">
          <a:xfrm>
            <a:off x="9257004" y="5393884"/>
            <a:ext cx="478016" cy="276999"/>
          </a:xfrm>
          <a:prstGeom prst="rect">
            <a:avLst/>
          </a:prstGeom>
          <a:noFill/>
        </p:spPr>
        <p:txBody>
          <a:bodyPr wrap="none" rtlCol="0">
            <a:spAutoFit/>
          </a:bodyPr>
          <a:lstStyle/>
          <a:p>
            <a:pPr algn="ctr" fontAlgn="ctr"/>
            <a:r>
              <a:rPr lang="en-US" sz="1200" dirty="0">
                <a:latin typeface="Huawei Sans" panose="020C0503030203020204" pitchFamily="34" charset="0"/>
              </a:rPr>
              <a:t>RTD</a:t>
            </a:r>
          </a:p>
        </p:txBody>
      </p:sp>
      <p:pic>
        <p:nvPicPr>
          <p:cNvPr id="25" name="图片 63" descr="笔记本电脑.png">
            <a:extLst>
              <a:ext uri="{FF2B5EF4-FFF2-40B4-BE49-F238E27FC236}">
                <a16:creationId xmlns:a16="http://schemas.microsoft.com/office/drawing/2014/main" id="{BA14B5AA-7E1D-4873-9D25-0E2892E1CD3D}"/>
              </a:ext>
            </a:extLst>
          </p:cNvPr>
          <p:cNvPicPr>
            <a:picLocks noChangeAspect="1"/>
          </p:cNvPicPr>
          <p:nvPr/>
        </p:nvPicPr>
        <p:blipFill>
          <a:blip r:embed="rId4" cstate="print"/>
          <a:stretch>
            <a:fillRect/>
          </a:stretch>
        </p:blipFill>
        <p:spPr bwMode="gray">
          <a:xfrm>
            <a:off x="1458420" y="5012490"/>
            <a:ext cx="539779" cy="338400"/>
          </a:xfrm>
          <a:prstGeom prst="rect">
            <a:avLst/>
          </a:prstGeom>
        </p:spPr>
      </p:pic>
      <p:cxnSp>
        <p:nvCxnSpPr>
          <p:cNvPr id="26" name="Straight Connector 25">
            <a:extLst>
              <a:ext uri="{FF2B5EF4-FFF2-40B4-BE49-F238E27FC236}">
                <a16:creationId xmlns:a16="http://schemas.microsoft.com/office/drawing/2014/main" id="{8F339D56-51BC-4193-A224-B276AE312197}"/>
              </a:ext>
            </a:extLst>
          </p:cNvPr>
          <p:cNvCxnSpPr>
            <a:cxnSpLocks/>
            <a:stCxn id="25" idx="3"/>
            <a:endCxn id="8" idx="1"/>
          </p:cNvCxnSpPr>
          <p:nvPr/>
        </p:nvCxnSpPr>
        <p:spPr bwMode="gray">
          <a:xfrm>
            <a:off x="1998199" y="5181690"/>
            <a:ext cx="117032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819808E-42A6-47DD-A9EA-CBF6266CC250}"/>
              </a:ext>
            </a:extLst>
          </p:cNvPr>
          <p:cNvSpPr txBox="1"/>
          <p:nvPr/>
        </p:nvSpPr>
        <p:spPr bwMode="gray">
          <a:xfrm>
            <a:off x="1401695" y="5393883"/>
            <a:ext cx="651140" cy="276999"/>
          </a:xfrm>
          <a:prstGeom prst="rect">
            <a:avLst/>
          </a:prstGeom>
          <a:noFill/>
        </p:spPr>
        <p:txBody>
          <a:bodyPr wrap="none" rtlCol="0">
            <a:spAutoFit/>
          </a:bodyPr>
          <a:lstStyle/>
          <a:p>
            <a:pPr algn="ctr" fontAlgn="ctr"/>
            <a:r>
              <a:rPr lang="en-US" sz="1200" dirty="0">
                <a:latin typeface="Huawei Sans" panose="020C0503030203020204" pitchFamily="34" charset="0"/>
              </a:rPr>
              <a:t>User A</a:t>
            </a:r>
            <a:endParaRPr lang="en-US" sz="1200" dirty="0">
              <a:latin typeface="Huawei Sans" panose="020C0503030203020204" pitchFamily="34" charset="0"/>
              <a:ea typeface="方正兰亭黑简体" panose="02000000000000000000" pitchFamily="2" charset="-122"/>
            </a:endParaRPr>
          </a:p>
        </p:txBody>
      </p:sp>
      <p:sp>
        <p:nvSpPr>
          <p:cNvPr id="30" name="Rectangle 29">
            <a:extLst>
              <a:ext uri="{FF2B5EF4-FFF2-40B4-BE49-F238E27FC236}">
                <a16:creationId xmlns:a16="http://schemas.microsoft.com/office/drawing/2014/main" id="{22FFE28C-4DE6-4190-BF62-EA292355AC52}"/>
              </a:ext>
            </a:extLst>
          </p:cNvPr>
          <p:cNvSpPr/>
          <p:nvPr/>
        </p:nvSpPr>
        <p:spPr bwMode="gray">
          <a:xfrm>
            <a:off x="2103100" y="4578004"/>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D</a:t>
            </a:r>
          </a:p>
        </p:txBody>
      </p:sp>
      <p:sp>
        <p:nvSpPr>
          <p:cNvPr id="31" name="Rectangle 30">
            <a:extLst>
              <a:ext uri="{FF2B5EF4-FFF2-40B4-BE49-F238E27FC236}">
                <a16:creationId xmlns:a16="http://schemas.microsoft.com/office/drawing/2014/main" id="{AAEAF4AA-65C0-4623-BA8E-27D9E89E2127}"/>
              </a:ext>
            </a:extLst>
          </p:cNvPr>
          <p:cNvSpPr/>
          <p:nvPr/>
        </p:nvSpPr>
        <p:spPr bwMode="gray">
          <a:xfrm>
            <a:off x="2535148" y="4578004"/>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C</a:t>
            </a:r>
          </a:p>
        </p:txBody>
      </p:sp>
      <p:sp>
        <p:nvSpPr>
          <p:cNvPr id="32" name="Rectangle 31">
            <a:extLst>
              <a:ext uri="{FF2B5EF4-FFF2-40B4-BE49-F238E27FC236}">
                <a16:creationId xmlns:a16="http://schemas.microsoft.com/office/drawing/2014/main" id="{D19101D0-521E-4680-85EA-62511F1057FC}"/>
              </a:ext>
            </a:extLst>
          </p:cNvPr>
          <p:cNvSpPr/>
          <p:nvPr/>
        </p:nvSpPr>
        <p:spPr bwMode="gray">
          <a:xfrm>
            <a:off x="2967196" y="4578004"/>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B</a:t>
            </a:r>
          </a:p>
        </p:txBody>
      </p:sp>
      <p:sp>
        <p:nvSpPr>
          <p:cNvPr id="33" name="Rectangle 32">
            <a:extLst>
              <a:ext uri="{FF2B5EF4-FFF2-40B4-BE49-F238E27FC236}">
                <a16:creationId xmlns:a16="http://schemas.microsoft.com/office/drawing/2014/main" id="{53D2C313-7791-467E-9C47-D81BA5EB2995}"/>
              </a:ext>
            </a:extLst>
          </p:cNvPr>
          <p:cNvSpPr/>
          <p:nvPr/>
        </p:nvSpPr>
        <p:spPr bwMode="gray">
          <a:xfrm>
            <a:off x="3399244" y="4578004"/>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A</a:t>
            </a:r>
          </a:p>
        </p:txBody>
      </p:sp>
      <p:cxnSp>
        <p:nvCxnSpPr>
          <p:cNvPr id="35" name="Straight Arrow Connector 34">
            <a:extLst>
              <a:ext uri="{FF2B5EF4-FFF2-40B4-BE49-F238E27FC236}">
                <a16:creationId xmlns:a16="http://schemas.microsoft.com/office/drawing/2014/main" id="{68050B6A-148E-49C3-8776-16D774285153}"/>
              </a:ext>
            </a:extLst>
          </p:cNvPr>
          <p:cNvCxnSpPr>
            <a:cxnSpLocks/>
          </p:cNvCxnSpPr>
          <p:nvPr/>
        </p:nvCxnSpPr>
        <p:spPr bwMode="gray">
          <a:xfrm>
            <a:off x="3744588" y="4672749"/>
            <a:ext cx="756144"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E9C8598B-FAFE-4C19-AED8-F8B07DE84669}"/>
              </a:ext>
            </a:extLst>
          </p:cNvPr>
          <p:cNvSpPr/>
          <p:nvPr/>
        </p:nvSpPr>
        <p:spPr bwMode="gray">
          <a:xfrm>
            <a:off x="5307516" y="4572501"/>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D</a:t>
            </a:r>
          </a:p>
        </p:txBody>
      </p:sp>
      <p:sp>
        <p:nvSpPr>
          <p:cNvPr id="39" name="Rectangle 38">
            <a:extLst>
              <a:ext uri="{FF2B5EF4-FFF2-40B4-BE49-F238E27FC236}">
                <a16:creationId xmlns:a16="http://schemas.microsoft.com/office/drawing/2014/main" id="{3A16EABE-7F25-45E2-A1F9-D2A8910D7AD5}"/>
              </a:ext>
            </a:extLst>
          </p:cNvPr>
          <p:cNvSpPr/>
          <p:nvPr/>
        </p:nvSpPr>
        <p:spPr bwMode="gray">
          <a:xfrm>
            <a:off x="5739564" y="5287696"/>
            <a:ext cx="309280" cy="228984"/>
          </a:xfrm>
          <a:prstGeom prst="rect">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C</a:t>
            </a:r>
          </a:p>
        </p:txBody>
      </p:sp>
      <p:sp>
        <p:nvSpPr>
          <p:cNvPr id="40" name="Rectangle 39">
            <a:extLst>
              <a:ext uri="{FF2B5EF4-FFF2-40B4-BE49-F238E27FC236}">
                <a16:creationId xmlns:a16="http://schemas.microsoft.com/office/drawing/2014/main" id="{0667BB1A-636F-4D3D-A599-E21635D98DA5}"/>
              </a:ext>
            </a:extLst>
          </p:cNvPr>
          <p:cNvSpPr/>
          <p:nvPr/>
        </p:nvSpPr>
        <p:spPr bwMode="gray">
          <a:xfrm>
            <a:off x="6171612" y="4572501"/>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B</a:t>
            </a:r>
          </a:p>
        </p:txBody>
      </p:sp>
      <p:sp>
        <p:nvSpPr>
          <p:cNvPr id="41" name="Rectangle 40">
            <a:extLst>
              <a:ext uri="{FF2B5EF4-FFF2-40B4-BE49-F238E27FC236}">
                <a16:creationId xmlns:a16="http://schemas.microsoft.com/office/drawing/2014/main" id="{0A22B0EE-82CB-4661-8719-2C1E7EC14097}"/>
              </a:ext>
            </a:extLst>
          </p:cNvPr>
          <p:cNvSpPr/>
          <p:nvPr/>
        </p:nvSpPr>
        <p:spPr bwMode="gray">
          <a:xfrm>
            <a:off x="6603660" y="4572501"/>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A</a:t>
            </a:r>
          </a:p>
        </p:txBody>
      </p:sp>
      <p:cxnSp>
        <p:nvCxnSpPr>
          <p:cNvPr id="42" name="Straight Arrow Connector 41">
            <a:extLst>
              <a:ext uri="{FF2B5EF4-FFF2-40B4-BE49-F238E27FC236}">
                <a16:creationId xmlns:a16="http://schemas.microsoft.com/office/drawing/2014/main" id="{776B518F-FEC2-44D2-B1F7-3580A41E6D66}"/>
              </a:ext>
            </a:extLst>
          </p:cNvPr>
          <p:cNvCxnSpPr>
            <a:cxnSpLocks/>
            <a:stCxn id="39" idx="2"/>
          </p:cNvCxnSpPr>
          <p:nvPr/>
        </p:nvCxnSpPr>
        <p:spPr bwMode="gray">
          <a:xfrm>
            <a:off x="5894204" y="5516680"/>
            <a:ext cx="0" cy="380205"/>
          </a:xfrm>
          <a:prstGeom prst="straightConnector1">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8322E414-BB75-4C6A-BE95-A4D4BF520DEB}"/>
              </a:ext>
            </a:extLst>
          </p:cNvPr>
          <p:cNvSpPr/>
          <p:nvPr/>
        </p:nvSpPr>
        <p:spPr bwMode="gray">
          <a:xfrm>
            <a:off x="7719784" y="4576502"/>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D</a:t>
            </a:r>
          </a:p>
        </p:txBody>
      </p:sp>
      <p:sp>
        <p:nvSpPr>
          <p:cNvPr id="48" name="Rectangle 47">
            <a:extLst>
              <a:ext uri="{FF2B5EF4-FFF2-40B4-BE49-F238E27FC236}">
                <a16:creationId xmlns:a16="http://schemas.microsoft.com/office/drawing/2014/main" id="{03ED2B6D-1E57-4143-87A1-D5BD1ED454D8}"/>
              </a:ext>
            </a:extLst>
          </p:cNvPr>
          <p:cNvSpPr/>
          <p:nvPr/>
        </p:nvSpPr>
        <p:spPr bwMode="gray">
          <a:xfrm>
            <a:off x="9015928" y="4576502"/>
            <a:ext cx="309280" cy="228984"/>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A</a:t>
            </a:r>
          </a:p>
        </p:txBody>
      </p:sp>
      <p:sp>
        <p:nvSpPr>
          <p:cNvPr id="49" name="Rectangle 48">
            <a:extLst>
              <a:ext uri="{FF2B5EF4-FFF2-40B4-BE49-F238E27FC236}">
                <a16:creationId xmlns:a16="http://schemas.microsoft.com/office/drawing/2014/main" id="{ED202A6F-E5D0-4D12-BAAE-9F4F8AF878FE}"/>
              </a:ext>
            </a:extLst>
          </p:cNvPr>
          <p:cNvSpPr/>
          <p:nvPr/>
        </p:nvSpPr>
        <p:spPr bwMode="gray">
          <a:xfrm>
            <a:off x="8620727" y="5287696"/>
            <a:ext cx="309280" cy="228984"/>
          </a:xfrm>
          <a:prstGeom prst="rect">
            <a:avLst/>
          </a:prstGeom>
          <a:solidFill>
            <a:srgbClr val="EC70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dirty="0">
                <a:latin typeface="Huawei Sans" panose="020C0503030203020204" pitchFamily="34" charset="0"/>
              </a:rPr>
              <a:t>B</a:t>
            </a:r>
          </a:p>
        </p:txBody>
      </p:sp>
      <p:cxnSp>
        <p:nvCxnSpPr>
          <p:cNvPr id="50" name="Straight Arrow Connector 49">
            <a:extLst>
              <a:ext uri="{FF2B5EF4-FFF2-40B4-BE49-F238E27FC236}">
                <a16:creationId xmlns:a16="http://schemas.microsoft.com/office/drawing/2014/main" id="{4C1C4D18-4E11-409A-804B-91229425A096}"/>
              </a:ext>
            </a:extLst>
          </p:cNvPr>
          <p:cNvCxnSpPr>
            <a:cxnSpLocks/>
            <a:stCxn id="49" idx="2"/>
          </p:cNvCxnSpPr>
          <p:nvPr/>
        </p:nvCxnSpPr>
        <p:spPr bwMode="gray">
          <a:xfrm>
            <a:off x="8775367" y="5516680"/>
            <a:ext cx="0" cy="380205"/>
          </a:xfrm>
          <a:prstGeom prst="straightConnector1">
            <a:avLst/>
          </a:prstGeom>
          <a:ln w="28575">
            <a:solidFill>
              <a:srgbClr val="EC706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36C7E5C-7E8F-4A9D-BBB8-AE1354FFA53A}"/>
              </a:ext>
            </a:extLst>
          </p:cNvPr>
          <p:cNvCxnSpPr>
            <a:cxnSpLocks/>
          </p:cNvCxnSpPr>
          <p:nvPr/>
        </p:nvCxnSpPr>
        <p:spPr bwMode="gray">
          <a:xfrm>
            <a:off x="6941813" y="4672749"/>
            <a:ext cx="439179"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6CA3FF1-AAE9-4E92-973B-A400A59C71AE}"/>
              </a:ext>
            </a:extLst>
          </p:cNvPr>
          <p:cNvCxnSpPr>
            <a:cxnSpLocks/>
          </p:cNvCxnSpPr>
          <p:nvPr/>
        </p:nvCxnSpPr>
        <p:spPr bwMode="gray">
          <a:xfrm>
            <a:off x="9361212" y="4688748"/>
            <a:ext cx="439179" cy="0"/>
          </a:xfrm>
          <a:prstGeom prst="straightConnector1">
            <a:avLst/>
          </a:prstGeom>
          <a:ln w="28575">
            <a:solidFill>
              <a:srgbClr val="56C4D2"/>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1977158-0870-4FC3-A135-C8B8617A09A5}"/>
              </a:ext>
            </a:extLst>
          </p:cNvPr>
          <p:cNvSpPr txBox="1"/>
          <p:nvPr/>
        </p:nvSpPr>
        <p:spPr bwMode="gray">
          <a:xfrm>
            <a:off x="5426052" y="5876366"/>
            <a:ext cx="957313" cy="276999"/>
          </a:xfrm>
          <a:prstGeom prst="rect">
            <a:avLst/>
          </a:prstGeom>
          <a:noFill/>
        </p:spPr>
        <p:txBody>
          <a:bodyPr wrap="none" rtlCol="0">
            <a:spAutoFit/>
          </a:bodyPr>
          <a:lstStyle/>
          <a:p>
            <a:pPr algn="ctr" fontAlgn="ctr"/>
            <a:r>
              <a:rPr lang="en-US" sz="1200" dirty="0">
                <a:latin typeface="Huawei Sans" panose="020C0503030203020204" pitchFamily="34" charset="0"/>
              </a:rPr>
              <a:t>Packet loss</a:t>
            </a:r>
            <a:endParaRPr lang="en-US" sz="1200" dirty="0">
              <a:latin typeface="Huawei Sans" panose="020C0503030203020204" pitchFamily="34" charset="0"/>
              <a:ea typeface="方正兰亭黑简体" panose="02000000000000000000" pitchFamily="2" charset="-122"/>
            </a:endParaRPr>
          </a:p>
        </p:txBody>
      </p:sp>
      <p:sp>
        <p:nvSpPr>
          <p:cNvPr id="55" name="TextBox 54">
            <a:extLst>
              <a:ext uri="{FF2B5EF4-FFF2-40B4-BE49-F238E27FC236}">
                <a16:creationId xmlns:a16="http://schemas.microsoft.com/office/drawing/2014/main" id="{E6542D0B-5D8B-4046-B9FC-414845BF2B42}"/>
              </a:ext>
            </a:extLst>
          </p:cNvPr>
          <p:cNvSpPr txBox="1"/>
          <p:nvPr/>
        </p:nvSpPr>
        <p:spPr bwMode="gray">
          <a:xfrm>
            <a:off x="8301555" y="5876366"/>
            <a:ext cx="957313" cy="276999"/>
          </a:xfrm>
          <a:prstGeom prst="rect">
            <a:avLst/>
          </a:prstGeom>
          <a:noFill/>
        </p:spPr>
        <p:txBody>
          <a:bodyPr wrap="none" rtlCol="0">
            <a:spAutoFit/>
          </a:bodyPr>
          <a:lstStyle/>
          <a:p>
            <a:pPr algn="ctr" fontAlgn="ctr"/>
            <a:r>
              <a:rPr lang="en-US" sz="1200" dirty="0">
                <a:latin typeface="Huawei Sans" panose="020C0503030203020204" pitchFamily="34" charset="0"/>
              </a:rPr>
              <a:t>Packet loss</a:t>
            </a:r>
            <a:endParaRPr lang="en-US" sz="1200" dirty="0">
              <a:latin typeface="Huawei Sans" panose="020C0503030203020204" pitchFamily="34" charset="0"/>
              <a:ea typeface="方正兰亭黑简体" panose="02000000000000000000" pitchFamily="2" charset="-122"/>
            </a:endParaRPr>
          </a:p>
        </p:txBody>
      </p:sp>
      <p:sp>
        <p:nvSpPr>
          <p:cNvPr id="56" name="Rectangle 55">
            <a:extLst>
              <a:ext uri="{FF2B5EF4-FFF2-40B4-BE49-F238E27FC236}">
                <a16:creationId xmlns:a16="http://schemas.microsoft.com/office/drawing/2014/main" id="{9158E06C-0349-489B-A224-C92BB372A771}"/>
              </a:ext>
            </a:extLst>
          </p:cNvPr>
          <p:cNvSpPr/>
          <p:nvPr/>
        </p:nvSpPr>
        <p:spPr bwMode="gray">
          <a:xfrm>
            <a:off x="2052400" y="4528736"/>
            <a:ext cx="1692188" cy="324031"/>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57" name="Rectangle 56">
            <a:extLst>
              <a:ext uri="{FF2B5EF4-FFF2-40B4-BE49-F238E27FC236}">
                <a16:creationId xmlns:a16="http://schemas.microsoft.com/office/drawing/2014/main" id="{EA2A5F86-4C49-49D0-9F98-6ED3C4A6E1E6}"/>
              </a:ext>
            </a:extLst>
          </p:cNvPr>
          <p:cNvSpPr/>
          <p:nvPr/>
        </p:nvSpPr>
        <p:spPr bwMode="gray">
          <a:xfrm>
            <a:off x="5249625" y="4528733"/>
            <a:ext cx="1692188" cy="324031"/>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58" name="Rectangle 57">
            <a:extLst>
              <a:ext uri="{FF2B5EF4-FFF2-40B4-BE49-F238E27FC236}">
                <a16:creationId xmlns:a16="http://schemas.microsoft.com/office/drawing/2014/main" id="{247CDF7C-0C22-4D3A-9F4D-2F559D13E996}"/>
              </a:ext>
            </a:extLst>
          </p:cNvPr>
          <p:cNvSpPr/>
          <p:nvPr/>
        </p:nvSpPr>
        <p:spPr bwMode="gray">
          <a:xfrm>
            <a:off x="7669024" y="4528733"/>
            <a:ext cx="1692188" cy="324031"/>
          </a:xfrm>
          <a:prstGeom prst="rect">
            <a:avLst/>
          </a:prstGeom>
          <a:noFill/>
          <a:ln>
            <a:solidFill>
              <a:srgbClr val="56C4D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grpSp>
        <p:nvGrpSpPr>
          <p:cNvPr id="47"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59"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64"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65"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66"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962475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883E4-F1DC-4948-AC8D-77FE68A587C7}"/>
              </a:ext>
            </a:extLst>
          </p:cNvPr>
          <p:cNvSpPr>
            <a:spLocks noGrp="1"/>
          </p:cNvSpPr>
          <p:nvPr>
            <p:ph type="title"/>
          </p:nvPr>
        </p:nvSpPr>
        <p:spPr bwMode="gray"/>
        <p:txBody>
          <a:bodyPr/>
          <a:lstStyle/>
          <a:p>
            <a:pPr fontAlgn="ctr"/>
            <a:r>
              <a:rPr lang="en-US" dirty="0">
                <a:latin typeface="Huawei Sans" panose="020C0503030203020204" pitchFamily="34" charset="0"/>
              </a:rPr>
              <a:t>Checking the Status of the Physical Link</a:t>
            </a:r>
          </a:p>
        </p:txBody>
      </p:sp>
      <p:sp>
        <p:nvSpPr>
          <p:cNvPr id="3" name="Text Placeholder 2">
            <a:extLst>
              <a:ext uri="{FF2B5EF4-FFF2-40B4-BE49-F238E27FC236}">
                <a16:creationId xmlns:a16="http://schemas.microsoft.com/office/drawing/2014/main" id="{101D4AB6-71D6-4042-A531-C329B9CB6EA7}"/>
              </a:ext>
            </a:extLst>
          </p:cNvPr>
          <p:cNvSpPr>
            <a:spLocks noGrp="1"/>
          </p:cNvSpPr>
          <p:nvPr>
            <p:ph type="body" sz="quarter" idx="10"/>
          </p:nvPr>
        </p:nvSpPr>
        <p:spPr bwMode="gray"/>
        <p:txBody>
          <a:bodyPr/>
          <a:lstStyle/>
          <a:p>
            <a:pPr algn="l"/>
            <a:r>
              <a:rPr lang="en-US" sz="1600" dirty="0">
                <a:latin typeface="Huawei Sans" panose="020C0503030203020204" pitchFamily="34" charset="0"/>
              </a:rPr>
              <a:t>Check the indicator status on an interface. If the indicator is off, the interface is not connected. In this case, try another interface or network cable.</a:t>
            </a:r>
          </a:p>
          <a:p>
            <a:pPr algn="l"/>
            <a:r>
              <a:rPr lang="en-US" sz="1600" dirty="0">
                <a:latin typeface="Huawei Sans" panose="020C0503030203020204" pitchFamily="34" charset="0"/>
              </a:rPr>
              <a:t>Check whether an optical fiber or network cable is connected to correct interfaces as required in the network deployment plan. If not, connect it to the required interfaces.</a:t>
            </a:r>
          </a:p>
          <a:p>
            <a:pPr algn="l"/>
            <a:r>
              <a:rPr lang="en-US" sz="1600" dirty="0">
                <a:latin typeface="Huawei Sans" panose="020C0503030203020204" pitchFamily="34" charset="0"/>
              </a:rPr>
              <a:t>Ensure the wavelengths of optical modules used at both ends are consistent. It is recommended that Huawei-certified optical modules be used.</a:t>
            </a:r>
            <a:endParaRPr lang="en-US" altLang="zh-CN" sz="1600" dirty="0">
              <a:latin typeface="Huawei Sans" panose="020C0503030203020204" pitchFamily="34" charset="0"/>
            </a:endParaRPr>
          </a:p>
          <a:p>
            <a:pPr algn="l"/>
            <a:r>
              <a:rPr lang="en-US" sz="1600" dirty="0">
                <a:latin typeface="Huawei Sans" panose="020C0503030203020204" pitchFamily="34" charset="0"/>
              </a:rPr>
              <a:t>For details about how to rectify the fault when a physical link goes Down, see the part "Troubleshooting the Interface Physically Down Issue".</a:t>
            </a:r>
            <a:endParaRPr lang="en-US" sz="2000" dirty="0">
              <a:latin typeface="Huawei Sans" panose="020C0503030203020204" pitchFamily="34" charset="0"/>
            </a:endParaRP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9622908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3DDFC-7928-4926-976F-0F8A3C04CCD7}"/>
              </a:ext>
            </a:extLst>
          </p:cNvPr>
          <p:cNvSpPr>
            <a:spLocks noGrp="1"/>
          </p:cNvSpPr>
          <p:nvPr>
            <p:ph type="title"/>
          </p:nvPr>
        </p:nvSpPr>
        <p:spPr bwMode="gray"/>
        <p:txBody>
          <a:bodyPr>
            <a:normAutofit fontScale="90000"/>
          </a:bodyPr>
          <a:lstStyle/>
          <a:p>
            <a:pPr fontAlgn="ctr"/>
            <a:r>
              <a:rPr lang="en-US" dirty="0">
                <a:latin typeface="Huawei Sans" panose="020C0503030203020204" pitchFamily="34" charset="0"/>
              </a:rPr>
              <a:t>Checking for CRC Errors in the Inbound Direction of an Interface</a:t>
            </a:r>
          </a:p>
        </p:txBody>
      </p:sp>
      <p:sp>
        <p:nvSpPr>
          <p:cNvPr id="3" name="Text Placeholder 2">
            <a:extLst>
              <a:ext uri="{FF2B5EF4-FFF2-40B4-BE49-F238E27FC236}">
                <a16:creationId xmlns:a16="http://schemas.microsoft.com/office/drawing/2014/main" id="{F1BE855D-3139-4892-880B-FA1F4B33C57A}"/>
              </a:ext>
            </a:extLst>
          </p:cNvPr>
          <p:cNvSpPr>
            <a:spLocks noGrp="1"/>
          </p:cNvSpPr>
          <p:nvPr>
            <p:ph type="body" sz="quarter" idx="10"/>
          </p:nvPr>
        </p:nvSpPr>
        <p:spPr bwMode="gray"/>
        <p:txBody>
          <a:bodyPr/>
          <a:lstStyle/>
          <a:p>
            <a:pPr algn="l"/>
            <a:r>
              <a:rPr lang="en-US" sz="1400" dirty="0">
                <a:latin typeface="Huawei Sans" panose="020C0503030203020204" pitchFamily="34" charset="0"/>
              </a:rPr>
              <a:t>A Cyclic Redundancy Check (CRC) is an error-detecting code commonly used on communications devices to determine if a block of data has been corrupted.</a:t>
            </a:r>
            <a:endParaRPr lang="en-US" altLang="zh-CN" sz="1400" dirty="0">
              <a:latin typeface="Huawei Sans" panose="020C0503030203020204" pitchFamily="34" charset="0"/>
            </a:endParaRPr>
          </a:p>
          <a:p>
            <a:pPr algn="l"/>
            <a:r>
              <a:rPr lang="en-US" sz="1400" dirty="0">
                <a:latin typeface="Huawei Sans" panose="020C0503030203020204" pitchFamily="34" charset="0"/>
              </a:rPr>
              <a:t>Run the </a:t>
            </a:r>
            <a:r>
              <a:rPr lang="en-US" sz="1400" b="1" dirty="0">
                <a:latin typeface="Huawei Sans" panose="020C0503030203020204" pitchFamily="34" charset="0"/>
              </a:rPr>
              <a:t>display interface </a:t>
            </a:r>
            <a:r>
              <a:rPr lang="en-US" sz="1400" i="1" dirty="0">
                <a:latin typeface="Huawei Sans" panose="020C0503030203020204" pitchFamily="34" charset="0"/>
              </a:rPr>
              <a:t>interface-type interface-number</a:t>
            </a:r>
            <a:r>
              <a:rPr lang="en-US" sz="1400" dirty="0">
                <a:latin typeface="Huawei Sans" panose="020C0503030203020204" pitchFamily="34" charset="0"/>
              </a:rPr>
              <a:t> command to check the CRC error count. If the CRC error count keeps increasing, packet loss is caused by a link or device fault.</a:t>
            </a:r>
          </a:p>
        </p:txBody>
      </p:sp>
      <p:sp>
        <p:nvSpPr>
          <p:cNvPr id="4" name="矩形 36">
            <a:extLst>
              <a:ext uri="{FF2B5EF4-FFF2-40B4-BE49-F238E27FC236}">
                <a16:creationId xmlns:a16="http://schemas.microsoft.com/office/drawing/2014/main" id="{017C26A1-79AD-4910-979D-A2FABC07DE99}"/>
              </a:ext>
            </a:extLst>
          </p:cNvPr>
          <p:cNvSpPr/>
          <p:nvPr/>
        </p:nvSpPr>
        <p:spPr bwMode="gray">
          <a:xfrm>
            <a:off x="3004885" y="2438376"/>
            <a:ext cx="6192688" cy="3679192"/>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[Huawei]display interface g0/0/0</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Last 300 seconds input rate 0 bits/sec, 0 packets/sec</a:t>
            </a:r>
          </a:p>
          <a:p>
            <a:pPr fontAlgn="ctr">
              <a:lnSpc>
                <a:spcPct val="125000"/>
              </a:lnSpc>
            </a:pPr>
            <a:r>
              <a:rPr lang="en-US" sz="1200" dirty="0">
                <a:latin typeface="Huawei Sans" panose="020C0503030203020204" pitchFamily="34" charset="0"/>
              </a:rPr>
              <a:t>Last 300 seconds output rate 0 bits/sec, 0 packets/sec</a:t>
            </a:r>
          </a:p>
          <a:p>
            <a:pPr fontAlgn="ctr">
              <a:lnSpc>
                <a:spcPct val="125000"/>
              </a:lnSpc>
            </a:pPr>
            <a:r>
              <a:rPr lang="en-US" sz="1200" dirty="0">
                <a:latin typeface="Huawei Sans" panose="020C0503030203020204" pitchFamily="34" charset="0"/>
              </a:rPr>
              <a:t>Input peak rate 0 bits/</a:t>
            </a:r>
            <a:r>
              <a:rPr lang="en-US" sz="1200" dirty="0" err="1">
                <a:latin typeface="Huawei Sans" panose="020C0503030203020204" pitchFamily="34" charset="0"/>
              </a:rPr>
              <a:t>sec,Record</a:t>
            </a:r>
            <a:r>
              <a:rPr lang="en-US" sz="1200" dirty="0">
                <a:latin typeface="Huawei Sans" panose="020C0503030203020204" pitchFamily="34" charset="0"/>
              </a:rPr>
              <a:t> time: -</a:t>
            </a:r>
          </a:p>
          <a:p>
            <a:pPr fontAlgn="ctr">
              <a:lnSpc>
                <a:spcPct val="125000"/>
              </a:lnSpc>
            </a:pPr>
            <a:r>
              <a:rPr lang="en-US" sz="1200" dirty="0">
                <a:latin typeface="Huawei Sans" panose="020C0503030203020204" pitchFamily="34" charset="0"/>
              </a:rPr>
              <a:t>Output peak rate 0 bits/</a:t>
            </a:r>
            <a:r>
              <a:rPr lang="en-US" sz="1200" dirty="0" err="1">
                <a:latin typeface="Huawei Sans" panose="020C0503030203020204" pitchFamily="34" charset="0"/>
              </a:rPr>
              <a:t>sec,Record</a:t>
            </a:r>
            <a:r>
              <a:rPr lang="en-US" sz="1200" dirty="0">
                <a:latin typeface="Huawei Sans" panose="020C0503030203020204" pitchFamily="34" charset="0"/>
              </a:rPr>
              <a:t> time: -</a:t>
            </a:r>
          </a:p>
          <a:p>
            <a:pPr fontAlgn="ctr">
              <a:lnSpc>
                <a:spcPct val="125000"/>
              </a:lnSpc>
            </a:pPr>
            <a:endParaRPr lang="en-US" altLang="zh-CN" sz="1200" dirty="0">
              <a:latin typeface="Huawei Sans" panose="020C0503030203020204" pitchFamily="34" charset="0"/>
            </a:endParaRPr>
          </a:p>
          <a:p>
            <a:pPr fontAlgn="ctr">
              <a:lnSpc>
                <a:spcPct val="125000"/>
              </a:lnSpc>
            </a:pPr>
            <a:r>
              <a:rPr lang="en-US" sz="1200" dirty="0">
                <a:latin typeface="Huawei Sans" panose="020C0503030203020204" pitchFamily="34" charset="0"/>
              </a:rPr>
              <a:t>Input:  0 packets, 0 bytes</a:t>
            </a:r>
          </a:p>
          <a:p>
            <a:pPr fontAlgn="ctr">
              <a:lnSpc>
                <a:spcPct val="125000"/>
              </a:lnSpc>
            </a:pPr>
            <a:r>
              <a:rPr lang="en-US" sz="1200" dirty="0">
                <a:latin typeface="Huawei Sans" panose="020C0503030203020204" pitchFamily="34" charset="0"/>
              </a:rPr>
              <a:t>  Unicast:                  0,  Multicast:                   0</a:t>
            </a:r>
          </a:p>
          <a:p>
            <a:pPr fontAlgn="ctr">
              <a:lnSpc>
                <a:spcPct val="125000"/>
              </a:lnSpc>
            </a:pPr>
            <a:r>
              <a:rPr lang="en-US" sz="1200" dirty="0">
                <a:latin typeface="Huawei Sans" panose="020C0503030203020204" pitchFamily="34" charset="0"/>
              </a:rPr>
              <a:t>  Broadcast:                0,  Jumbo:                       -</a:t>
            </a:r>
          </a:p>
          <a:p>
            <a:pPr fontAlgn="ctr">
              <a:lnSpc>
                <a:spcPct val="125000"/>
              </a:lnSpc>
            </a:pPr>
            <a:r>
              <a:rPr lang="en-US" sz="1200" dirty="0">
                <a:latin typeface="Huawei Sans" panose="020C0503030203020204" pitchFamily="34" charset="0"/>
              </a:rPr>
              <a:t>  Discard:                  0,  Total Error:                 0</a:t>
            </a:r>
          </a:p>
          <a:p>
            <a:pPr fontAlgn="ctr">
              <a:lnSpc>
                <a:spcPct val="125000"/>
              </a:lnSpc>
            </a:pPr>
            <a:endParaRPr lang="en-US" altLang="zh-CN" sz="1200" dirty="0">
              <a:latin typeface="Huawei Sans" panose="020C0503030203020204" pitchFamily="34" charset="0"/>
            </a:endParaRPr>
          </a:p>
          <a:p>
            <a:pPr fontAlgn="ctr">
              <a:lnSpc>
                <a:spcPct val="125000"/>
              </a:lnSpc>
            </a:pPr>
            <a:r>
              <a:rPr lang="en-US" sz="1200" dirty="0">
                <a:solidFill>
                  <a:srgbClr val="EC7061"/>
                </a:solidFill>
                <a:latin typeface="Huawei Sans" panose="020C0503030203020204" pitchFamily="34" charset="0"/>
              </a:rPr>
              <a:t>  </a:t>
            </a:r>
            <a:r>
              <a:rPr lang="en-US" sz="1200" dirty="0">
                <a:solidFill>
                  <a:srgbClr val="C7000B"/>
                </a:solidFill>
                <a:latin typeface="Huawei Sans" panose="020C0503030203020204" pitchFamily="34" charset="0"/>
              </a:rPr>
              <a:t>CRC:                      0</a:t>
            </a:r>
            <a:r>
              <a:rPr lang="en-US" sz="1200" dirty="0">
                <a:latin typeface="Huawei Sans" panose="020C0503030203020204" pitchFamily="34" charset="0"/>
              </a:rPr>
              <a:t>,  Giants:                      0</a:t>
            </a:r>
          </a:p>
          <a:p>
            <a:pPr fontAlgn="ctr">
              <a:lnSpc>
                <a:spcPct val="125000"/>
              </a:lnSpc>
            </a:pPr>
            <a:r>
              <a:rPr lang="en-US" sz="1200" dirty="0">
                <a:latin typeface="Huawei Sans" panose="020C0503030203020204" pitchFamily="34" charset="0"/>
              </a:rPr>
              <a:t>  Jabbers:                  0,  Throttles:                   0</a:t>
            </a:r>
          </a:p>
          <a:p>
            <a:pPr fontAlgn="ctr">
              <a:lnSpc>
                <a:spcPct val="125000"/>
              </a:lnSpc>
            </a:pPr>
            <a:r>
              <a:rPr lang="en-US" sz="1200" dirty="0">
                <a:latin typeface="Huawei Sans" panose="020C0503030203020204" pitchFamily="34" charset="0"/>
              </a:rPr>
              <a:t>  Runts:                    0,  Symbols:                     0</a:t>
            </a:r>
          </a:p>
          <a:p>
            <a:pPr fontAlgn="ctr">
              <a:lnSpc>
                <a:spcPct val="125000"/>
              </a:lnSpc>
            </a:pPr>
            <a:r>
              <a:rPr lang="en-US" sz="1200" dirty="0">
                <a:latin typeface="Huawei Sans" panose="020C0503030203020204" pitchFamily="34" charset="0"/>
              </a:rPr>
              <a:t>  </a:t>
            </a:r>
            <a:r>
              <a:rPr lang="en-US" sz="1200" dirty="0" err="1">
                <a:latin typeface="Huawei Sans" panose="020C0503030203020204" pitchFamily="34" charset="0"/>
              </a:rPr>
              <a:t>Ignoreds</a:t>
            </a:r>
            <a:r>
              <a:rPr lang="en-US" sz="1200" dirty="0">
                <a:latin typeface="Huawei Sans" panose="020C0503030203020204" pitchFamily="34" charset="0"/>
              </a:rPr>
              <a:t>:                 0,  Frames:                      0</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9346634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DD6A-93CC-4910-AD95-391A08E0B37F}"/>
              </a:ext>
            </a:extLst>
          </p:cNvPr>
          <p:cNvSpPr>
            <a:spLocks noGrp="1"/>
          </p:cNvSpPr>
          <p:nvPr>
            <p:ph type="title"/>
          </p:nvPr>
        </p:nvSpPr>
        <p:spPr bwMode="gray"/>
        <p:txBody>
          <a:bodyPr>
            <a:normAutofit/>
          </a:bodyPr>
          <a:lstStyle/>
          <a:p>
            <a:pPr fontAlgn="ctr"/>
            <a:r>
              <a:rPr lang="en-US" dirty="0">
                <a:latin typeface="Huawei Sans" panose="020C0503030203020204" pitchFamily="34" charset="0"/>
              </a:rPr>
              <a:t>Checking the Number of Discarded Packets in the Outbound Direction of an Interface</a:t>
            </a:r>
          </a:p>
        </p:txBody>
      </p:sp>
      <p:sp>
        <p:nvSpPr>
          <p:cNvPr id="3" name="Text Placeholder 2">
            <a:extLst>
              <a:ext uri="{FF2B5EF4-FFF2-40B4-BE49-F238E27FC236}">
                <a16:creationId xmlns:a16="http://schemas.microsoft.com/office/drawing/2014/main" id="{72BEEECF-2ED9-496F-805A-AB38ECE5CC25}"/>
              </a:ext>
            </a:extLst>
          </p:cNvPr>
          <p:cNvSpPr>
            <a:spLocks noGrp="1"/>
          </p:cNvSpPr>
          <p:nvPr>
            <p:ph type="body" sz="quarter" idx="10"/>
          </p:nvPr>
        </p:nvSpPr>
        <p:spPr bwMode="gray"/>
        <p:txBody>
          <a:bodyPr/>
          <a:lstStyle/>
          <a:p>
            <a:r>
              <a:rPr lang="en-US" sz="1400" dirty="0">
                <a:latin typeface="Huawei Sans" panose="020C0503030203020204" pitchFamily="34" charset="0"/>
              </a:rPr>
              <a:t>The </a:t>
            </a:r>
            <a:r>
              <a:rPr lang="en-US" sz="1400" b="1" dirty="0">
                <a:latin typeface="Huawei Sans" panose="020C0503030203020204" pitchFamily="34" charset="0"/>
              </a:rPr>
              <a:t>Discard</a:t>
            </a:r>
            <a:r>
              <a:rPr lang="en-US" sz="1400" dirty="0">
                <a:latin typeface="Huawei Sans" panose="020C0503030203020204" pitchFamily="34" charset="0"/>
              </a:rPr>
              <a:t> field records the number of packets discarded on an interface. The most common cause of packet loss on an interface is that the interface is congested.</a:t>
            </a:r>
            <a:endParaRPr lang="en-US" altLang="zh-CN" sz="1400" dirty="0">
              <a:latin typeface="Huawei Sans" panose="020C0503030203020204" pitchFamily="34" charset="0"/>
            </a:endParaRPr>
          </a:p>
          <a:p>
            <a:r>
              <a:rPr lang="en-US" sz="1400" dirty="0">
                <a:latin typeface="Huawei Sans" panose="020C0503030203020204" pitchFamily="34" charset="0"/>
              </a:rPr>
              <a:t>Run the </a:t>
            </a:r>
            <a:r>
              <a:rPr lang="en-US" sz="1400" b="1" dirty="0">
                <a:latin typeface="Huawei Sans" panose="020C0503030203020204" pitchFamily="34" charset="0"/>
              </a:rPr>
              <a:t>display interface </a:t>
            </a:r>
            <a:r>
              <a:rPr lang="en-US" sz="1400" i="1" dirty="0">
                <a:latin typeface="Huawei Sans" panose="020C0503030203020204" pitchFamily="34" charset="0"/>
              </a:rPr>
              <a:t>interface-type interface-number</a:t>
            </a:r>
            <a:r>
              <a:rPr lang="en-US" sz="1400" dirty="0">
                <a:latin typeface="Huawei Sans" panose="020C0503030203020204" pitchFamily="34" charset="0"/>
              </a:rPr>
              <a:t> command to view the number of discarded packets in the outbound direction of the interface.</a:t>
            </a:r>
          </a:p>
        </p:txBody>
      </p:sp>
      <p:sp>
        <p:nvSpPr>
          <p:cNvPr id="4" name="矩形 36">
            <a:extLst>
              <a:ext uri="{FF2B5EF4-FFF2-40B4-BE49-F238E27FC236}">
                <a16:creationId xmlns:a16="http://schemas.microsoft.com/office/drawing/2014/main" id="{CF5AE58C-E687-481B-A33E-D209F5683248}"/>
              </a:ext>
            </a:extLst>
          </p:cNvPr>
          <p:cNvSpPr/>
          <p:nvPr/>
        </p:nvSpPr>
        <p:spPr bwMode="gray">
          <a:xfrm>
            <a:off x="3011379" y="2570128"/>
            <a:ext cx="6192688" cy="3618924"/>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[Huawei]display interface g0/0/0</a:t>
            </a:r>
          </a:p>
          <a:p>
            <a:pPr fontAlgn="ctr">
              <a:lnSpc>
                <a:spcPct val="125000"/>
              </a:lnSpc>
            </a:pPr>
            <a:r>
              <a:rPr lang="en-US" sz="1200" dirty="0">
                <a:latin typeface="Huawei Sans" panose="020C0503030203020204" pitchFamily="34" charset="0"/>
              </a:rPr>
              <a:t>GigabitEthernet0/0/0 current state : DOWN</a:t>
            </a:r>
          </a:p>
          <a:p>
            <a:pPr fontAlgn="ctr">
              <a:lnSpc>
                <a:spcPct val="125000"/>
              </a:lnSpc>
            </a:pPr>
            <a:r>
              <a:rPr lang="en-US" sz="1200" dirty="0">
                <a:latin typeface="Huawei Sans" panose="020C0503030203020204" pitchFamily="34" charset="0"/>
              </a:rPr>
              <a:t>Line protocol current state : DOWN</a:t>
            </a:r>
          </a:p>
          <a:p>
            <a:pPr fontAlgn="ctr">
              <a:lnSpc>
                <a:spcPct val="125000"/>
              </a:lnSpc>
            </a:pPr>
            <a:r>
              <a:rPr lang="en-US" sz="1200" dirty="0">
                <a:latin typeface="Huawei Sans" panose="020C0503030203020204" pitchFamily="34" charset="0"/>
              </a:rPr>
              <a:t>…….. </a:t>
            </a:r>
            <a:endParaRPr lang="en-US" altLang="zh-CN" sz="1200" dirty="0">
              <a:latin typeface="Huawei Sans" panose="020C0503030203020204" pitchFamily="34" charset="0"/>
            </a:endParaRPr>
          </a:p>
          <a:p>
            <a:pPr fontAlgn="ctr">
              <a:lnSpc>
                <a:spcPct val="125000"/>
              </a:lnSpc>
            </a:pPr>
            <a:r>
              <a:rPr lang="en-US" sz="1200" dirty="0">
                <a:latin typeface="Huawei Sans" panose="020C0503030203020204" pitchFamily="34" charset="0"/>
              </a:rPr>
              <a:t>Output:  0 packets, 0 bytes</a:t>
            </a:r>
          </a:p>
          <a:p>
            <a:pPr fontAlgn="ctr">
              <a:lnSpc>
                <a:spcPct val="125000"/>
              </a:lnSpc>
            </a:pPr>
            <a:r>
              <a:rPr lang="en-US" sz="1200" dirty="0">
                <a:latin typeface="Huawei Sans" panose="020C0503030203020204" pitchFamily="34" charset="0"/>
              </a:rPr>
              <a:t>  Unicast:                  0,  Multicast:                   0</a:t>
            </a:r>
          </a:p>
          <a:p>
            <a:pPr fontAlgn="ctr">
              <a:lnSpc>
                <a:spcPct val="125000"/>
              </a:lnSpc>
            </a:pPr>
            <a:r>
              <a:rPr lang="en-US" sz="1200" dirty="0">
                <a:latin typeface="Huawei Sans" panose="020C0503030203020204" pitchFamily="34" charset="0"/>
              </a:rPr>
              <a:t>  Broadcast:                0,  Jumbo:                       -</a:t>
            </a:r>
          </a:p>
          <a:p>
            <a:pPr fontAlgn="ctr">
              <a:lnSpc>
                <a:spcPct val="125000"/>
              </a:lnSpc>
            </a:pPr>
            <a:r>
              <a:rPr lang="en-US" sz="1200" dirty="0">
                <a:latin typeface="Huawei Sans" panose="020C0503030203020204" pitchFamily="34" charset="0"/>
              </a:rPr>
              <a:t>  </a:t>
            </a:r>
            <a:r>
              <a:rPr lang="en-US" sz="1200" dirty="0">
                <a:solidFill>
                  <a:srgbClr val="C7000B"/>
                </a:solidFill>
                <a:latin typeface="Huawei Sans" panose="020C0503030203020204" pitchFamily="34" charset="0"/>
              </a:rPr>
              <a:t>Discard:                  0,  </a:t>
            </a:r>
            <a:r>
              <a:rPr lang="en-US" sz="1200" dirty="0">
                <a:latin typeface="Huawei Sans" panose="020C0503030203020204" pitchFamily="34" charset="0"/>
              </a:rPr>
              <a:t>Total Error:                 0</a:t>
            </a:r>
          </a:p>
          <a:p>
            <a:pPr fontAlgn="ctr">
              <a:lnSpc>
                <a:spcPct val="125000"/>
              </a:lnSpc>
            </a:pPr>
            <a:r>
              <a:rPr lang="en-US" sz="1200" dirty="0">
                <a:latin typeface="Huawei Sans" panose="020C0503030203020204" pitchFamily="34" charset="0"/>
              </a:rPr>
              <a:t>  Collisions:               0,  </a:t>
            </a:r>
            <a:r>
              <a:rPr lang="en-US" sz="1200" dirty="0" err="1">
                <a:latin typeface="Huawei Sans" panose="020C0503030203020204" pitchFamily="34" charset="0"/>
              </a:rPr>
              <a:t>ExcessiveCollisions</a:t>
            </a:r>
            <a:r>
              <a:rPr lang="en-US" sz="1200" dirty="0">
                <a:latin typeface="Huawei Sans" panose="020C0503030203020204" pitchFamily="34" charset="0"/>
              </a:rPr>
              <a:t>:         0</a:t>
            </a:r>
          </a:p>
          <a:p>
            <a:pPr fontAlgn="ctr">
              <a:lnSpc>
                <a:spcPct val="125000"/>
              </a:lnSpc>
            </a:pPr>
            <a:r>
              <a:rPr lang="en-US" sz="1200" dirty="0">
                <a:latin typeface="Huawei Sans" panose="020C0503030203020204" pitchFamily="34" charset="0"/>
              </a:rPr>
              <a:t>  Late Collisions:          0,  </a:t>
            </a:r>
            <a:r>
              <a:rPr lang="en-US" sz="1200" dirty="0" err="1">
                <a:latin typeface="Huawei Sans" panose="020C0503030203020204" pitchFamily="34" charset="0"/>
              </a:rPr>
              <a:t>Deferreds</a:t>
            </a:r>
            <a:r>
              <a:rPr lang="en-US" sz="1200" dirty="0">
                <a:latin typeface="Huawei Sans" panose="020C0503030203020204" pitchFamily="34" charset="0"/>
              </a:rPr>
              <a:t>:                   0</a:t>
            </a:r>
          </a:p>
          <a:p>
            <a:pPr fontAlgn="ctr">
              <a:lnSpc>
                <a:spcPct val="125000"/>
              </a:lnSpc>
            </a:pPr>
            <a:endParaRPr lang="en-US" altLang="zh-CN" sz="1200" dirty="0">
              <a:latin typeface="Huawei Sans" panose="020C0503030203020204" pitchFamily="34" charset="0"/>
            </a:endParaRPr>
          </a:p>
          <a:p>
            <a:pPr fontAlgn="ctr">
              <a:lnSpc>
                <a:spcPct val="125000"/>
              </a:lnSpc>
            </a:pPr>
            <a:r>
              <a:rPr lang="en-US" sz="1200" dirty="0">
                <a:latin typeface="Huawei Sans" panose="020C0503030203020204" pitchFamily="34" charset="0"/>
              </a:rPr>
              <a:t>    Input bandwidth utilization threshold : 100.00%</a:t>
            </a:r>
          </a:p>
          <a:p>
            <a:pPr fontAlgn="ctr">
              <a:lnSpc>
                <a:spcPct val="125000"/>
              </a:lnSpc>
            </a:pPr>
            <a:r>
              <a:rPr lang="en-US" sz="1200" dirty="0">
                <a:latin typeface="Huawei Sans" panose="020C0503030203020204" pitchFamily="34" charset="0"/>
              </a:rPr>
              <a:t>    Output bandwidth utilization threshold: 100.00%</a:t>
            </a:r>
          </a:p>
          <a:p>
            <a:pPr fontAlgn="ctr">
              <a:lnSpc>
                <a:spcPct val="125000"/>
              </a:lnSpc>
            </a:pPr>
            <a:r>
              <a:rPr lang="en-US" sz="1200" dirty="0">
                <a:latin typeface="Huawei Sans" panose="020C0503030203020204" pitchFamily="34" charset="0"/>
              </a:rPr>
              <a:t>    Input bandwidth utilization  :    0%</a:t>
            </a:r>
          </a:p>
          <a:p>
            <a:pPr fontAlgn="ctr">
              <a:lnSpc>
                <a:spcPct val="125000"/>
              </a:lnSpc>
            </a:pPr>
            <a:r>
              <a:rPr lang="en-US" sz="1200" dirty="0">
                <a:latin typeface="Huawei Sans" panose="020C0503030203020204" pitchFamily="34" charset="0"/>
              </a:rPr>
              <a:t>    Output bandwidth utilization :    0%</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476394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Network Management in the Cloud Computing Era</a:t>
            </a:r>
          </a:p>
        </p:txBody>
      </p:sp>
      <p:sp>
        <p:nvSpPr>
          <p:cNvPr id="3" name="Text Placeholder 2"/>
          <p:cNvSpPr>
            <a:spLocks noGrp="1"/>
          </p:cNvSpPr>
          <p:nvPr>
            <p:ph type="body" sz="quarter" idx="10"/>
          </p:nvPr>
        </p:nvSpPr>
        <p:spPr bwMode="gray">
          <a:xfrm>
            <a:off x="455612" y="1052514"/>
            <a:ext cx="11293476" cy="4875042"/>
          </a:xfrm>
        </p:spPr>
        <p:txBody>
          <a:bodyPr/>
          <a:lstStyle/>
          <a:p>
            <a:pPr algn="l"/>
            <a:r>
              <a:rPr lang="en-US" sz="1600" dirty="0">
                <a:latin typeface="Huawei Sans" panose="020C0503030203020204" pitchFamily="34" charset="0"/>
              </a:rPr>
              <a:t>The advent of the cloud computing era brings great changes in network management requirements, which means network management needs to be performed based on content instead of pipes. Network management in the cloud computing era has the following disadvantages: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It is inefficient and complex to manage various types of products from different vendors using NMS software, and automation cannot be implemented.</a:t>
            </a:r>
            <a:endParaRPr lang="en-US" altLang="zh-CN" sz="1400" dirty="0">
              <a:latin typeface="Huawei Sans" panose="020C0503030203020204" pitchFamily="34" charset="0"/>
            </a:endParaRPr>
          </a:p>
        </p:txBody>
      </p:sp>
      <p:grpSp>
        <p:nvGrpSpPr>
          <p:cNvPr id="20" name="Group 19">
            <a:extLst>
              <a:ext uri="{FF2B5EF4-FFF2-40B4-BE49-F238E27FC236}">
                <a16:creationId xmlns:a16="http://schemas.microsoft.com/office/drawing/2014/main" id="{2FE01165-BB4F-4BFF-B57B-83475BABAEBA}"/>
              </a:ext>
            </a:extLst>
          </p:cNvPr>
          <p:cNvGrpSpPr/>
          <p:nvPr/>
        </p:nvGrpSpPr>
        <p:grpSpPr bwMode="gray">
          <a:xfrm>
            <a:off x="6137384" y="2708920"/>
            <a:ext cx="5777079" cy="3355653"/>
            <a:chOff x="5916368" y="2708920"/>
            <a:chExt cx="5777079" cy="3355653"/>
          </a:xfrm>
        </p:grpSpPr>
        <p:grpSp>
          <p:nvGrpSpPr>
            <p:cNvPr id="4" name="组合 56"/>
            <p:cNvGrpSpPr/>
            <p:nvPr/>
          </p:nvGrpSpPr>
          <p:grpSpPr bwMode="gray">
            <a:xfrm>
              <a:off x="8220881" y="4996902"/>
              <a:ext cx="2303917" cy="981621"/>
              <a:chOff x="4104824" y="5212019"/>
              <a:chExt cx="2303917" cy="981621"/>
            </a:xfrm>
          </p:grpSpPr>
          <p:sp>
            <p:nvSpPr>
              <p:cNvPr id="5" name="Freeform 159"/>
              <p:cNvSpPr/>
              <p:nvPr/>
            </p:nvSpPr>
            <p:spPr bwMode="gray">
              <a:xfrm flipH="1">
                <a:off x="4104824" y="5212019"/>
                <a:ext cx="2303917" cy="98162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latin typeface="Huawei Sans" panose="020C0503030203020204" pitchFamily="34" charset="0"/>
                  <a:ea typeface="方正兰亭黑简体" panose="02000000000000000000" pitchFamily="2" charset="-122"/>
                  <a:sym typeface="Huawei Sans" panose="020C0503030203020204" pitchFamily="34" charset="0"/>
                </a:endParaRPr>
              </a:p>
            </p:txBody>
          </p:sp>
          <p:pic>
            <p:nvPicPr>
              <p:cNvPr id="6" name="图片 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426778" y="5428148"/>
                <a:ext cx="311099" cy="255101"/>
              </a:xfrm>
              <a:prstGeom prst="rect">
                <a:avLst/>
              </a:prstGeom>
            </p:spPr>
          </p:pic>
          <p:pic>
            <p:nvPicPr>
              <p:cNvPr id="7" name="图片 11"/>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170763" y="5432047"/>
                <a:ext cx="311099" cy="255101"/>
              </a:xfrm>
              <a:prstGeom prst="rect">
                <a:avLst/>
              </a:prstGeom>
            </p:spPr>
          </p:pic>
          <p:pic>
            <p:nvPicPr>
              <p:cNvPr id="8" name="图片 12"/>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914748" y="5435946"/>
                <a:ext cx="311099" cy="255101"/>
              </a:xfrm>
              <a:prstGeom prst="rect">
                <a:avLst/>
              </a:prstGeom>
            </p:spPr>
          </p:pic>
          <p:pic>
            <p:nvPicPr>
              <p:cNvPr id="9" name="图片 13"/>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774805" y="5891836"/>
                <a:ext cx="311099" cy="255101"/>
              </a:xfrm>
              <a:prstGeom prst="rect">
                <a:avLst/>
              </a:prstGeom>
            </p:spPr>
          </p:pic>
          <p:pic>
            <p:nvPicPr>
              <p:cNvPr id="10" name="图片 14"/>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5031706" y="5892532"/>
                <a:ext cx="311099" cy="255101"/>
              </a:xfrm>
              <a:prstGeom prst="rect">
                <a:avLst/>
              </a:prstGeom>
            </p:spPr>
          </p:pic>
          <p:pic>
            <p:nvPicPr>
              <p:cNvPr id="11" name="图片 15"/>
              <p:cNvPicPr>
                <a:picLocks/>
              </p:cNvPicPr>
              <p:nvPr/>
            </p:nvPicPr>
            <p:blipFill>
              <a:blip r:embed="rId3" cstate="print">
                <a:extLst>
                  <a:ext uri="{28A0092B-C50C-407E-A947-70E740481C1C}">
                    <a14:useLocalDpi xmlns:a14="http://schemas.microsoft.com/office/drawing/2010/main" val="0"/>
                  </a:ext>
                </a:extLst>
              </a:blip>
              <a:stretch>
                <a:fillRect/>
              </a:stretch>
            </p:blipFill>
            <p:spPr bwMode="gray">
              <a:xfrm>
                <a:off x="4239706" y="5893228"/>
                <a:ext cx="311099" cy="255101"/>
              </a:xfrm>
              <a:prstGeom prst="rect">
                <a:avLst/>
              </a:prstGeom>
            </p:spPr>
          </p:pic>
          <p:cxnSp>
            <p:nvCxnSpPr>
              <p:cNvPr id="12" name="直接连接符 16"/>
              <p:cNvCxnSpPr>
                <a:stCxn id="6" idx="2"/>
                <a:endCxn id="11" idx="0"/>
              </p:cNvCxnSpPr>
              <p:nvPr/>
            </p:nvCxnSpPr>
            <p:spPr bwMode="gray">
              <a:xfrm flipH="1">
                <a:off x="4395256" y="5683249"/>
                <a:ext cx="187072" cy="2099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9"/>
              <p:cNvCxnSpPr>
                <a:stCxn id="6" idx="3"/>
                <a:endCxn id="7" idx="1"/>
              </p:cNvCxnSpPr>
              <p:nvPr/>
            </p:nvCxnSpPr>
            <p:spPr bwMode="gray">
              <a:xfrm>
                <a:off x="4737877" y="5555699"/>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22"/>
              <p:cNvCxnSpPr>
                <a:stCxn id="7" idx="3"/>
                <a:endCxn id="8" idx="1"/>
              </p:cNvCxnSpPr>
              <p:nvPr/>
            </p:nvCxnSpPr>
            <p:spPr bwMode="gray">
              <a:xfrm>
                <a:off x="5481862" y="5559598"/>
                <a:ext cx="432886" cy="38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25"/>
              <p:cNvCxnSpPr>
                <a:stCxn id="7" idx="2"/>
                <a:endCxn id="10" idx="0"/>
              </p:cNvCxnSpPr>
              <p:nvPr/>
            </p:nvCxnSpPr>
            <p:spPr bwMode="gray">
              <a:xfrm flipH="1">
                <a:off x="5187256" y="5687148"/>
                <a:ext cx="139057" cy="2053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29"/>
              <p:cNvCxnSpPr>
                <a:stCxn id="10" idx="1"/>
                <a:endCxn id="11" idx="3"/>
              </p:cNvCxnSpPr>
              <p:nvPr/>
            </p:nvCxnSpPr>
            <p:spPr bwMode="gray">
              <a:xfrm flipH="1">
                <a:off x="4550805" y="6020083"/>
                <a:ext cx="480901"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32"/>
              <p:cNvCxnSpPr>
                <a:stCxn id="9" idx="1"/>
                <a:endCxn id="10" idx="3"/>
              </p:cNvCxnSpPr>
              <p:nvPr/>
            </p:nvCxnSpPr>
            <p:spPr bwMode="gray">
              <a:xfrm flipH="1">
                <a:off x="5342805" y="6019387"/>
                <a:ext cx="432000" cy="6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35"/>
              <p:cNvCxnSpPr>
                <a:stCxn id="9" idx="0"/>
                <a:endCxn id="8" idx="2"/>
              </p:cNvCxnSpPr>
              <p:nvPr/>
            </p:nvCxnSpPr>
            <p:spPr bwMode="gray">
              <a:xfrm flipV="1">
                <a:off x="5930355" y="5691047"/>
                <a:ext cx="139943" cy="2007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矩形 82"/>
            <p:cNvSpPr/>
            <p:nvPr/>
          </p:nvSpPr>
          <p:spPr bwMode="gray">
            <a:xfrm>
              <a:off x="6994728" y="3736959"/>
              <a:ext cx="4426820" cy="6240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endParaRPr>
            </a:p>
          </p:txBody>
        </p:sp>
        <p:sp>
          <p:nvSpPr>
            <p:cNvPr id="24" name="矩形 88"/>
            <p:cNvSpPr/>
            <p:nvPr/>
          </p:nvSpPr>
          <p:spPr bwMode="gray">
            <a:xfrm>
              <a:off x="7086725" y="2788230"/>
              <a:ext cx="1903357"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Built-in Portal in the controller</a:t>
              </a:r>
              <a:endParaRPr lang="en-US" altLang="zh-CN" sz="1200" dirty="0">
                <a:latin typeface="Huawei Sans" panose="020C0503030203020204" pitchFamily="34" charset="0"/>
                <a:ea typeface="方正兰亭黑简体" panose="02000000000000000000" pitchFamily="2" charset="-122"/>
              </a:endParaRPr>
            </a:p>
          </p:txBody>
        </p:sp>
        <p:cxnSp>
          <p:nvCxnSpPr>
            <p:cNvPr id="25" name="直接箭头连接符 1042"/>
            <p:cNvCxnSpPr/>
            <p:nvPr/>
          </p:nvCxnSpPr>
          <p:spPr bwMode="gray">
            <a:xfrm flipH="1">
              <a:off x="7763928" y="4287812"/>
              <a:ext cx="0" cy="593780"/>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93"/>
            <p:cNvCxnSpPr>
              <a:stCxn id="52" idx="2"/>
            </p:cNvCxnSpPr>
            <p:nvPr/>
          </p:nvCxnSpPr>
          <p:spPr bwMode="gray">
            <a:xfrm>
              <a:off x="9186432" y="4287748"/>
              <a:ext cx="0" cy="594586"/>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94"/>
            <p:cNvCxnSpPr/>
            <p:nvPr/>
          </p:nvCxnSpPr>
          <p:spPr bwMode="gray">
            <a:xfrm flipH="1">
              <a:off x="10570436" y="4293206"/>
              <a:ext cx="0" cy="589128"/>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95"/>
            <p:cNvSpPr txBox="1"/>
            <p:nvPr/>
          </p:nvSpPr>
          <p:spPr bwMode="gray">
            <a:xfrm>
              <a:off x="7747197" y="4476513"/>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NETCONF/SSH</a:t>
              </a:r>
              <a:endParaRPr lang="en-US" altLang="zh-CN" sz="1200" dirty="0">
                <a:latin typeface="Huawei Sans" panose="020C0503030203020204" pitchFamily="34" charset="0"/>
                <a:ea typeface="方正兰亭黑简体" panose="02000000000000000000" pitchFamily="2" charset="-122"/>
              </a:endParaRPr>
            </a:p>
          </p:txBody>
        </p:sp>
        <p:sp>
          <p:nvSpPr>
            <p:cNvPr id="29" name="文本框 96"/>
            <p:cNvSpPr txBox="1"/>
            <p:nvPr/>
          </p:nvSpPr>
          <p:spPr bwMode="gray">
            <a:xfrm>
              <a:off x="9206332" y="4476513"/>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BGP/DTLS</a:t>
              </a:r>
              <a:endParaRPr lang="en-US" altLang="zh-CN" sz="1200" dirty="0">
                <a:latin typeface="Huawei Sans" panose="020C0503030203020204" pitchFamily="34" charset="0"/>
                <a:ea typeface="方正兰亭黑简体" panose="02000000000000000000" pitchFamily="2" charset="-122"/>
              </a:endParaRPr>
            </a:p>
          </p:txBody>
        </p:sp>
        <p:sp>
          <p:nvSpPr>
            <p:cNvPr id="30" name="文本框 97"/>
            <p:cNvSpPr txBox="1"/>
            <p:nvPr/>
          </p:nvSpPr>
          <p:spPr bwMode="gray">
            <a:xfrm>
              <a:off x="10526259" y="4384180"/>
              <a:ext cx="1167188" cy="461665"/>
            </a:xfrm>
            <a:prstGeom prst="rect">
              <a:avLst/>
            </a:prstGeom>
            <a:noFill/>
          </p:spPr>
          <p:txBody>
            <a:bodyPr wrap="square" rtlCol="0">
              <a:spAutoFit/>
            </a:bodyPr>
            <a:lstStyle/>
            <a:p>
              <a:pPr fontAlgn="ctr"/>
              <a:r>
                <a:rPr lang="en-US" sz="1200" dirty="0">
                  <a:latin typeface="Huawei Sans" panose="020C0503030203020204" pitchFamily="34" charset="0"/>
                </a:rPr>
                <a:t>HTTP 2.0 (Telemetry)</a:t>
              </a:r>
              <a:endParaRPr lang="en-US" altLang="zh-CN" sz="1200" dirty="0">
                <a:latin typeface="Huawei Sans" panose="020C0503030203020204" pitchFamily="34" charset="0"/>
                <a:ea typeface="方正兰亭黑简体" panose="02000000000000000000" pitchFamily="2" charset="-122"/>
              </a:endParaRPr>
            </a:p>
          </p:txBody>
        </p:sp>
        <p:cxnSp>
          <p:nvCxnSpPr>
            <p:cNvPr id="37" name="直接箭头连接符 104"/>
            <p:cNvCxnSpPr>
              <a:stCxn id="24" idx="2"/>
            </p:cNvCxnSpPr>
            <p:nvPr/>
          </p:nvCxnSpPr>
          <p:spPr bwMode="gray">
            <a:xfrm>
              <a:off x="8038404" y="3249645"/>
              <a:ext cx="2142" cy="478179"/>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8" name="文本框 106"/>
            <p:cNvSpPr txBox="1"/>
            <p:nvPr/>
          </p:nvSpPr>
          <p:spPr bwMode="gray">
            <a:xfrm>
              <a:off x="8029186" y="3375502"/>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RESTful API</a:t>
              </a:r>
              <a:endParaRPr lang="en-US" altLang="zh-CN" sz="1200" dirty="0">
                <a:latin typeface="Huawei Sans" panose="020C0503030203020204" pitchFamily="34" charset="0"/>
                <a:ea typeface="方正兰亭黑简体" panose="02000000000000000000" pitchFamily="2" charset="-122"/>
              </a:endParaRPr>
            </a:p>
          </p:txBody>
        </p:sp>
        <p:sp>
          <p:nvSpPr>
            <p:cNvPr id="43" name="矩形 88"/>
            <p:cNvSpPr/>
            <p:nvPr/>
          </p:nvSpPr>
          <p:spPr bwMode="gray">
            <a:xfrm>
              <a:off x="9419916" y="2789076"/>
              <a:ext cx="1846107"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Third-party BSS/OSS</a:t>
              </a:r>
            </a:p>
          </p:txBody>
        </p:sp>
        <p:cxnSp>
          <p:nvCxnSpPr>
            <p:cNvPr id="45" name="直接箭头连接符 104"/>
            <p:cNvCxnSpPr>
              <a:stCxn id="43" idx="2"/>
            </p:cNvCxnSpPr>
            <p:nvPr/>
          </p:nvCxnSpPr>
          <p:spPr bwMode="gray">
            <a:xfrm>
              <a:off x="10342970" y="3250491"/>
              <a:ext cx="3827" cy="444866"/>
            </a:xfrm>
            <a:prstGeom prst="straightConnector1">
              <a:avLst/>
            </a:prstGeom>
            <a:ln w="28575">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0" name="文本框 106"/>
            <p:cNvSpPr txBox="1"/>
            <p:nvPr/>
          </p:nvSpPr>
          <p:spPr bwMode="gray">
            <a:xfrm>
              <a:off x="10360101" y="3375502"/>
              <a:ext cx="1333346" cy="276999"/>
            </a:xfrm>
            <a:prstGeom prst="rect">
              <a:avLst/>
            </a:prstGeom>
            <a:noFill/>
          </p:spPr>
          <p:txBody>
            <a:bodyPr wrap="square" rtlCol="0">
              <a:spAutoFit/>
            </a:bodyPr>
            <a:lstStyle/>
            <a:p>
              <a:pPr fontAlgn="ctr"/>
              <a:r>
                <a:rPr lang="en-US" sz="1200" dirty="0">
                  <a:latin typeface="Huawei Sans" panose="020C0503030203020204" pitchFamily="34" charset="0"/>
                </a:rPr>
                <a:t>RESTful API</a:t>
              </a:r>
              <a:endParaRPr lang="en-US" altLang="zh-CN" sz="1200" dirty="0">
                <a:latin typeface="Huawei Sans" panose="020C0503030203020204" pitchFamily="34" charset="0"/>
                <a:ea typeface="方正兰亭黑简体" panose="02000000000000000000" pitchFamily="2" charset="-122"/>
              </a:endParaRPr>
            </a:p>
          </p:txBody>
        </p:sp>
        <p:sp>
          <p:nvSpPr>
            <p:cNvPr id="51" name="矩形 88"/>
            <p:cNvSpPr/>
            <p:nvPr/>
          </p:nvSpPr>
          <p:spPr bwMode="gray">
            <a:xfrm>
              <a:off x="7259928" y="3826397"/>
              <a:ext cx="1008000"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Orchestrate</a:t>
              </a:r>
            </a:p>
          </p:txBody>
        </p:sp>
        <p:sp>
          <p:nvSpPr>
            <p:cNvPr id="52" name="矩形 88"/>
            <p:cNvSpPr/>
            <p:nvPr/>
          </p:nvSpPr>
          <p:spPr bwMode="gray">
            <a:xfrm>
              <a:off x="8682432" y="3826333"/>
              <a:ext cx="1008000"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Control</a:t>
              </a:r>
            </a:p>
          </p:txBody>
        </p:sp>
        <p:sp>
          <p:nvSpPr>
            <p:cNvPr id="53" name="矩形 88"/>
            <p:cNvSpPr/>
            <p:nvPr/>
          </p:nvSpPr>
          <p:spPr bwMode="gray">
            <a:xfrm>
              <a:off x="10104936" y="3831791"/>
              <a:ext cx="1008000" cy="461415"/>
            </a:xfrm>
            <a:prstGeom prst="rect">
              <a:avLst/>
            </a:prstGeom>
            <a:solidFill>
              <a:srgbClr val="BEE9EE"/>
            </a:solidFill>
            <a:ln w="12700">
              <a:solidFill>
                <a:srgbClr val="94DAE2"/>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200" dirty="0">
                  <a:solidFill>
                    <a:schemeClr val="tx1"/>
                  </a:solidFill>
                  <a:latin typeface="Huawei Sans" panose="020C0503030203020204" pitchFamily="34" charset="0"/>
                </a:rPr>
                <a:t>Manage</a:t>
              </a:r>
            </a:p>
          </p:txBody>
        </p:sp>
        <p:sp>
          <p:nvSpPr>
            <p:cNvPr id="60" name="矩形 82"/>
            <p:cNvSpPr/>
            <p:nvPr/>
          </p:nvSpPr>
          <p:spPr bwMode="gray">
            <a:xfrm>
              <a:off x="6994728" y="4889050"/>
              <a:ext cx="4426820" cy="1175523"/>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endParaRPr>
            </a:p>
          </p:txBody>
        </p:sp>
        <p:sp>
          <p:nvSpPr>
            <p:cNvPr id="61" name="矩形 88"/>
            <p:cNvSpPr/>
            <p:nvPr/>
          </p:nvSpPr>
          <p:spPr bwMode="gray">
            <a:xfrm>
              <a:off x="5916368" y="2708920"/>
              <a:ext cx="1034670" cy="624022"/>
            </a:xfrm>
            <a:prstGeom prst="rect">
              <a:avLst/>
            </a:prstGeom>
            <a:solidFill>
              <a:schemeClr val="bg1">
                <a:lumMod val="85000"/>
              </a:schemeClr>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Management plane</a:t>
              </a:r>
              <a:endParaRPr lang="en-US" altLang="zh-CN" sz="1200" dirty="0">
                <a:latin typeface="Huawei Sans" panose="020C0503030203020204" pitchFamily="34" charset="0"/>
                <a:ea typeface="方正兰亭黑简体" panose="02000000000000000000" pitchFamily="2" charset="-122"/>
              </a:endParaRPr>
            </a:p>
          </p:txBody>
        </p:sp>
        <p:sp>
          <p:nvSpPr>
            <p:cNvPr id="62" name="矩形 88"/>
            <p:cNvSpPr/>
            <p:nvPr/>
          </p:nvSpPr>
          <p:spPr bwMode="gray">
            <a:xfrm>
              <a:off x="5916368" y="3728157"/>
              <a:ext cx="1034670" cy="624022"/>
            </a:xfrm>
            <a:prstGeom prst="rect">
              <a:avLst/>
            </a:prstGeom>
            <a:solidFill>
              <a:schemeClr val="bg1">
                <a:lumMod val="85000"/>
              </a:schemeClr>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Control plane</a:t>
              </a:r>
              <a:endParaRPr lang="en-US" altLang="zh-CN" sz="1200" dirty="0">
                <a:latin typeface="Huawei Sans" panose="020C0503030203020204" pitchFamily="34" charset="0"/>
                <a:ea typeface="方正兰亭黑简体" panose="02000000000000000000" pitchFamily="2" charset="-122"/>
              </a:endParaRPr>
            </a:p>
          </p:txBody>
        </p:sp>
        <p:sp>
          <p:nvSpPr>
            <p:cNvPr id="63" name="矩形 88"/>
            <p:cNvSpPr/>
            <p:nvPr/>
          </p:nvSpPr>
          <p:spPr bwMode="gray">
            <a:xfrm>
              <a:off x="5916368" y="4880247"/>
              <a:ext cx="1034670" cy="1172299"/>
            </a:xfrm>
            <a:prstGeom prst="rect">
              <a:avLst/>
            </a:prstGeom>
            <a:solidFill>
              <a:schemeClr val="bg1">
                <a:lumMod val="85000"/>
              </a:schemeClr>
            </a:solidFill>
            <a:ln w="12700">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fontAlgn="ctr"/>
              <a:r>
                <a:rPr lang="en-US" sz="1200" dirty="0">
                  <a:solidFill>
                    <a:schemeClr val="tx1"/>
                  </a:solidFill>
                  <a:latin typeface="Huawei Sans" panose="020C0503030203020204" pitchFamily="34" charset="0"/>
                </a:rPr>
                <a:t>Forwarding plane</a:t>
              </a:r>
              <a:endParaRPr lang="en-US" altLang="zh-CN" sz="1200" dirty="0">
                <a:latin typeface="Huawei Sans" panose="020C0503030203020204" pitchFamily="34" charset="0"/>
                <a:ea typeface="方正兰亭黑简体" panose="02000000000000000000" pitchFamily="2" charset="-122"/>
              </a:endParaRPr>
            </a:p>
          </p:txBody>
        </p:sp>
        <p:sp>
          <p:nvSpPr>
            <p:cNvPr id="64" name="矩形 82"/>
            <p:cNvSpPr/>
            <p:nvPr/>
          </p:nvSpPr>
          <p:spPr bwMode="gray">
            <a:xfrm>
              <a:off x="6991118" y="2716755"/>
              <a:ext cx="4430429" cy="624022"/>
            </a:xfrm>
            <a:prstGeom prst="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200" dirty="0">
                <a:latin typeface="Huawei Sans" panose="020C0503030203020204" pitchFamily="34" charset="0"/>
                <a:ea typeface="方正兰亭黑简体" panose="02000000000000000000" pitchFamily="2" charset="-122"/>
              </a:endParaRPr>
            </a:p>
          </p:txBody>
        </p:sp>
      </p:grpSp>
      <p:sp>
        <p:nvSpPr>
          <p:cNvPr id="41" name="Text Placeholder 2"/>
          <p:cNvSpPr txBox="1">
            <a:spLocks/>
          </p:cNvSpPr>
          <p:nvPr/>
        </p:nvSpPr>
        <p:spPr bwMode="gray">
          <a:xfrm>
            <a:off x="455612" y="2789076"/>
            <a:ext cx="5411448" cy="3411699"/>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a:lstStyle>
          <a:p>
            <a:pPr marL="608400" lvl="1" indent="-284400"/>
            <a:r>
              <a:rPr lang="en-US" altLang="zh-CN" sz="1400" dirty="0"/>
              <a:t>NMS software cannot detect network performance accurately.</a:t>
            </a:r>
          </a:p>
          <a:p>
            <a:pPr algn="l"/>
            <a:r>
              <a:rPr lang="en-US" altLang="zh-CN" sz="1600" dirty="0"/>
              <a:t>Some new protocols and technologies are developed to solve these problems:</a:t>
            </a:r>
          </a:p>
          <a:p>
            <a:pPr marL="608400" lvl="1" indent="-284400"/>
            <a:r>
              <a:rPr lang="en-US" altLang="zh-CN" sz="1400" dirty="0"/>
              <a:t>The NETCONF protocol simplifies network configuration.</a:t>
            </a:r>
          </a:p>
          <a:p>
            <a:pPr marL="608400" lvl="1" indent="-284400"/>
            <a:r>
              <a:rPr lang="en-US" altLang="zh-CN" sz="1400" dirty="0"/>
              <a:t>Telemetry technology greatly improves the accuracy in network performance measurement.</a:t>
            </a:r>
          </a:p>
          <a:p>
            <a:pPr marL="608400" lvl="1" indent="-284400"/>
            <a:r>
              <a:rPr lang="en-US" altLang="zh-CN" sz="1400" dirty="0"/>
              <a:t>RESTful APIs make network management more open.</a:t>
            </a:r>
          </a:p>
        </p:txBody>
      </p:sp>
    </p:spTree>
    <p:extLst>
      <p:ext uri="{BB962C8B-B14F-4D97-AF65-F5344CB8AC3E}">
        <p14:creationId xmlns:p14="http://schemas.microsoft.com/office/powerpoint/2010/main" val="49723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509C-84E2-4DA2-9562-00C0CAB6D1F8}"/>
              </a:ext>
            </a:extLst>
          </p:cNvPr>
          <p:cNvSpPr>
            <a:spLocks noGrp="1"/>
          </p:cNvSpPr>
          <p:nvPr>
            <p:ph type="title"/>
          </p:nvPr>
        </p:nvSpPr>
        <p:spPr bwMode="gray"/>
        <p:txBody>
          <a:bodyPr/>
          <a:lstStyle/>
          <a:p>
            <a:pPr fontAlgn="ctr"/>
            <a:r>
              <a:rPr lang="en-US" dirty="0">
                <a:latin typeface="Huawei Sans" panose="020C0503030203020204" pitchFamily="34" charset="0"/>
              </a:rPr>
              <a:t>Checking for Loops</a:t>
            </a:r>
          </a:p>
        </p:txBody>
      </p:sp>
      <p:sp>
        <p:nvSpPr>
          <p:cNvPr id="3" name="Text Placeholder 2">
            <a:extLst>
              <a:ext uri="{FF2B5EF4-FFF2-40B4-BE49-F238E27FC236}">
                <a16:creationId xmlns:a16="http://schemas.microsoft.com/office/drawing/2014/main" id="{EEBE6926-7465-4E73-BE13-5A0DACA1E29F}"/>
              </a:ext>
            </a:extLst>
          </p:cNvPr>
          <p:cNvSpPr>
            <a:spLocks noGrp="1"/>
          </p:cNvSpPr>
          <p:nvPr>
            <p:ph type="body" sz="quarter" idx="10"/>
          </p:nvPr>
        </p:nvSpPr>
        <p:spPr bwMode="gray">
          <a:xfrm>
            <a:off x="455612" y="1052514"/>
            <a:ext cx="11479714" cy="4875042"/>
          </a:xfrm>
        </p:spPr>
        <p:txBody>
          <a:bodyPr/>
          <a:lstStyle/>
          <a:p>
            <a:pPr algn="l"/>
            <a:r>
              <a:rPr lang="en-US" sz="1400" dirty="0">
                <a:latin typeface="Huawei Sans" panose="020C0503030203020204" pitchFamily="34" charset="0"/>
              </a:rPr>
              <a:t>Loops are the most common and difficult-to-detect factor that leads to packet loss. You can check for loops using any of the following methods:</a:t>
            </a:r>
            <a:endParaRPr lang="en-US" altLang="zh-CN" sz="1400" dirty="0">
              <a:latin typeface="Huawei Sans" panose="020C0503030203020204" pitchFamily="34" charset="0"/>
            </a:endParaRPr>
          </a:p>
          <a:p>
            <a:pPr lvl="1"/>
            <a:r>
              <a:rPr lang="en-US" sz="1200" dirty="0">
                <a:latin typeface="Huawei Sans" panose="020C0503030203020204" pitchFamily="34" charset="0"/>
              </a:rPr>
              <a:t>Run the </a:t>
            </a:r>
            <a:r>
              <a:rPr lang="en-US" sz="1200" b="1" dirty="0">
                <a:latin typeface="Huawei Sans" panose="020C0503030203020204" pitchFamily="34" charset="0"/>
              </a:rPr>
              <a:t>display interface brief | include up</a:t>
            </a:r>
            <a:r>
              <a:rPr lang="en-US" sz="1200" dirty="0">
                <a:latin typeface="Huawei Sans" panose="020C0503030203020204" pitchFamily="34" charset="0"/>
              </a:rPr>
              <a:t> command to check the traffic on all interfaces in Up state.</a:t>
            </a:r>
          </a:p>
          <a:p>
            <a:pPr lvl="1"/>
            <a:endParaRPr lang="en-US" altLang="zh-CN" sz="1200" dirty="0">
              <a:latin typeface="Huawei Sans" panose="020C0503030203020204" pitchFamily="34" charset="0"/>
            </a:endParaRPr>
          </a:p>
          <a:p>
            <a:pPr lvl="1"/>
            <a:endParaRPr lang="en-US" altLang="zh-CN" sz="1200" dirty="0">
              <a:latin typeface="Huawei Sans" panose="020C0503030203020204" pitchFamily="34" charset="0"/>
            </a:endParaRPr>
          </a:p>
          <a:p>
            <a:pPr lvl="1"/>
            <a:r>
              <a:rPr lang="en-US" sz="1200" dirty="0">
                <a:latin typeface="Huawei Sans" panose="020C0503030203020204" pitchFamily="34" charset="0"/>
              </a:rPr>
              <a:t>Run the </a:t>
            </a:r>
            <a:r>
              <a:rPr lang="en-US" sz="1200" b="1" dirty="0">
                <a:latin typeface="Huawei Sans" panose="020C0503030203020204" pitchFamily="34" charset="0"/>
              </a:rPr>
              <a:t>display interface </a:t>
            </a:r>
            <a:r>
              <a:rPr lang="en-US" sz="1200" i="1" dirty="0">
                <a:latin typeface="Huawei Sans" panose="020C0503030203020204" pitchFamily="34" charset="0"/>
              </a:rPr>
              <a:t>interface-type interface-number</a:t>
            </a:r>
            <a:r>
              <a:rPr lang="en-US" sz="1200" dirty="0">
                <a:latin typeface="Huawei Sans" panose="020C0503030203020204" pitchFamily="34" charset="0"/>
              </a:rPr>
              <a:t> command to check whether there are a large number of broadcast packets on the interface.</a:t>
            </a:r>
            <a:endParaRPr lang="en-US" altLang="zh-CN" sz="1200" dirty="0">
              <a:latin typeface="Huawei Sans" panose="020C0503030203020204" pitchFamily="34" charset="0"/>
            </a:endParaRPr>
          </a:p>
          <a:p>
            <a:pPr lvl="1"/>
            <a:endParaRPr lang="en-US" altLang="zh-CN" sz="1200" dirty="0">
              <a:latin typeface="Huawei Sans" panose="020C0503030203020204" pitchFamily="34" charset="0"/>
            </a:endParaRPr>
          </a:p>
          <a:p>
            <a:pPr lvl="1"/>
            <a:endParaRPr lang="en-US" altLang="zh-CN" sz="1200" dirty="0">
              <a:latin typeface="Huawei Sans" panose="020C0503030203020204" pitchFamily="34" charset="0"/>
            </a:endParaRPr>
          </a:p>
          <a:p>
            <a:pPr lvl="1"/>
            <a:endParaRPr lang="en-US" altLang="zh-CN" sz="700" dirty="0">
              <a:latin typeface="Huawei Sans" panose="020C0503030203020204" pitchFamily="34" charset="0"/>
            </a:endParaRPr>
          </a:p>
          <a:p>
            <a:pPr lvl="1"/>
            <a:endParaRPr lang="en-US" altLang="zh-CN" sz="700" dirty="0">
              <a:latin typeface="Huawei Sans" panose="020C0503030203020204" pitchFamily="34" charset="0"/>
            </a:endParaRPr>
          </a:p>
          <a:p>
            <a:pPr lvl="1"/>
            <a:endParaRPr lang="en-US" altLang="zh-CN" sz="700" dirty="0">
              <a:latin typeface="Huawei Sans" panose="020C0503030203020204" pitchFamily="34" charset="0"/>
            </a:endParaRPr>
          </a:p>
          <a:p>
            <a:pPr lvl="1"/>
            <a:r>
              <a:rPr lang="en-US" sz="1200" dirty="0">
                <a:latin typeface="Huawei Sans" panose="020C0503030203020204" pitchFamily="34" charset="0"/>
              </a:rPr>
              <a:t>Run the </a:t>
            </a:r>
            <a:r>
              <a:rPr lang="en-US" sz="1200" b="1" dirty="0">
                <a:latin typeface="Huawei Sans" panose="020C0503030203020204" pitchFamily="34" charset="0"/>
              </a:rPr>
              <a:t>display </a:t>
            </a:r>
            <a:r>
              <a:rPr lang="en-US" sz="1200" b="1" dirty="0" err="1">
                <a:latin typeface="Huawei Sans" panose="020C0503030203020204" pitchFamily="34" charset="0"/>
              </a:rPr>
              <a:t>cpu</a:t>
            </a:r>
            <a:r>
              <a:rPr lang="en-US" sz="1200" b="1" dirty="0">
                <a:latin typeface="Huawei Sans" panose="020C0503030203020204" pitchFamily="34" charset="0"/>
              </a:rPr>
              <a:t>-usage</a:t>
            </a:r>
            <a:r>
              <a:rPr lang="en-US" sz="1200" dirty="0">
                <a:latin typeface="Huawei Sans" panose="020C0503030203020204" pitchFamily="34" charset="0"/>
              </a:rPr>
              <a:t> command to check whether the CPU usage exceeds 80%.</a:t>
            </a:r>
            <a:endParaRPr lang="en-US" altLang="zh-CN" sz="1200" dirty="0">
              <a:latin typeface="Huawei Sans" panose="020C0503030203020204" pitchFamily="34" charset="0"/>
            </a:endParaRPr>
          </a:p>
        </p:txBody>
      </p:sp>
      <p:sp>
        <p:nvSpPr>
          <p:cNvPr id="4" name="矩形 36">
            <a:extLst>
              <a:ext uri="{FF2B5EF4-FFF2-40B4-BE49-F238E27FC236}">
                <a16:creationId xmlns:a16="http://schemas.microsoft.com/office/drawing/2014/main" id="{3191E194-C68B-4774-8E6A-5F92AECE9726}"/>
              </a:ext>
            </a:extLst>
          </p:cNvPr>
          <p:cNvSpPr/>
          <p:nvPr/>
        </p:nvSpPr>
        <p:spPr bwMode="gray">
          <a:xfrm>
            <a:off x="2999656" y="2057646"/>
            <a:ext cx="6192688" cy="788192"/>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&lt;Huawei&gt; display interface brief | include up </a:t>
            </a:r>
          </a:p>
          <a:p>
            <a:pPr fontAlgn="ctr">
              <a:lnSpc>
                <a:spcPct val="125000"/>
              </a:lnSpc>
            </a:pPr>
            <a:r>
              <a:rPr lang="en-US" sz="1200" dirty="0">
                <a:latin typeface="Huawei Sans" panose="020C0503030203020204" pitchFamily="34" charset="0"/>
              </a:rPr>
              <a:t>Interface                   PHY   Protocol  </a:t>
            </a:r>
            <a:r>
              <a:rPr lang="en-US" sz="1200" dirty="0" err="1">
                <a:latin typeface="Huawei Sans" panose="020C0503030203020204" pitchFamily="34" charset="0"/>
              </a:rPr>
              <a:t>InUti</a:t>
            </a:r>
            <a:r>
              <a:rPr lang="en-US" sz="1200" dirty="0">
                <a:latin typeface="Huawei Sans" panose="020C0503030203020204" pitchFamily="34" charset="0"/>
              </a:rPr>
              <a:t> </a:t>
            </a:r>
            <a:r>
              <a:rPr lang="en-US" sz="1200" dirty="0" err="1">
                <a:latin typeface="Huawei Sans" panose="020C0503030203020204" pitchFamily="34" charset="0"/>
              </a:rPr>
              <a:t>OutUti</a:t>
            </a:r>
            <a:r>
              <a:rPr lang="en-US" sz="1200" dirty="0">
                <a:latin typeface="Huawei Sans" panose="020C0503030203020204" pitchFamily="34" charset="0"/>
              </a:rPr>
              <a:t>   </a:t>
            </a:r>
            <a:r>
              <a:rPr lang="en-US" sz="1200" dirty="0" err="1">
                <a:latin typeface="Huawei Sans" panose="020C0503030203020204" pitchFamily="34" charset="0"/>
              </a:rPr>
              <a:t>inErrors</a:t>
            </a:r>
            <a:r>
              <a:rPr lang="en-US" sz="1200" dirty="0">
                <a:latin typeface="Huawei Sans" panose="020C0503030203020204" pitchFamily="34" charset="0"/>
              </a:rPr>
              <a:t>  </a:t>
            </a:r>
            <a:r>
              <a:rPr lang="en-US" sz="1200" dirty="0" err="1">
                <a:latin typeface="Huawei Sans" panose="020C0503030203020204" pitchFamily="34" charset="0"/>
              </a:rPr>
              <a:t>outErrors</a:t>
            </a:r>
            <a:r>
              <a:rPr lang="en-US" sz="1200" dirty="0">
                <a:latin typeface="Huawei Sans" panose="020C0503030203020204" pitchFamily="34" charset="0"/>
              </a:rPr>
              <a:t>                                                      </a:t>
            </a:r>
          </a:p>
          <a:p>
            <a:pPr fontAlgn="ctr">
              <a:lnSpc>
                <a:spcPct val="125000"/>
              </a:lnSpc>
            </a:pPr>
            <a:r>
              <a:rPr lang="en-US" sz="1200" dirty="0">
                <a:latin typeface="Huawei Sans" panose="020C0503030203020204" pitchFamily="34" charset="0"/>
              </a:rPr>
              <a:t>GigabitEthernet0/0/2        up    </a:t>
            </a:r>
            <a:r>
              <a:rPr lang="en-US" sz="1200" dirty="0" err="1">
                <a:latin typeface="Huawei Sans" panose="020C0503030203020204" pitchFamily="34" charset="0"/>
              </a:rPr>
              <a:t>up</a:t>
            </a:r>
            <a:r>
              <a:rPr lang="en-US" sz="1200" dirty="0">
                <a:latin typeface="Huawei Sans" panose="020C0503030203020204" pitchFamily="34" charset="0"/>
              </a:rPr>
              <a:t>          </a:t>
            </a:r>
            <a:r>
              <a:rPr lang="en-US" sz="1200" dirty="0">
                <a:solidFill>
                  <a:srgbClr val="C7000B"/>
                </a:solidFill>
                <a:latin typeface="Huawei Sans" panose="020C0503030203020204" pitchFamily="34" charset="0"/>
              </a:rPr>
              <a:t>76%    76%          </a:t>
            </a:r>
            <a:r>
              <a:rPr lang="en-US" sz="1200" dirty="0">
                <a:latin typeface="Huawei Sans" panose="020C0503030203020204" pitchFamily="34" charset="0"/>
              </a:rPr>
              <a:t>0          0 </a:t>
            </a:r>
          </a:p>
        </p:txBody>
      </p:sp>
      <p:sp>
        <p:nvSpPr>
          <p:cNvPr id="5" name="矩形 36">
            <a:extLst>
              <a:ext uri="{FF2B5EF4-FFF2-40B4-BE49-F238E27FC236}">
                <a16:creationId xmlns:a16="http://schemas.microsoft.com/office/drawing/2014/main" id="{827D41FB-6D49-4DAF-B277-EE27123811A7}"/>
              </a:ext>
            </a:extLst>
          </p:cNvPr>
          <p:cNvSpPr/>
          <p:nvPr/>
        </p:nvSpPr>
        <p:spPr bwMode="gray">
          <a:xfrm>
            <a:off x="2999656" y="3148634"/>
            <a:ext cx="6192688" cy="1143442"/>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[Huawei]display interface g0/0/0</a:t>
            </a:r>
          </a:p>
          <a:p>
            <a:pPr fontAlgn="ctr">
              <a:lnSpc>
                <a:spcPct val="125000"/>
              </a:lnSpc>
            </a:pPr>
            <a:r>
              <a:rPr lang="en-US" sz="1200" dirty="0">
                <a:latin typeface="Huawei Sans" panose="020C0503030203020204" pitchFamily="34" charset="0"/>
              </a:rPr>
              <a:t>Input:  0 packets, 0 bytes</a:t>
            </a:r>
          </a:p>
          <a:p>
            <a:pPr fontAlgn="ctr">
              <a:lnSpc>
                <a:spcPct val="125000"/>
              </a:lnSpc>
            </a:pPr>
            <a:r>
              <a:rPr lang="en-US" sz="1200" dirty="0">
                <a:latin typeface="Huawei Sans" panose="020C0503030203020204" pitchFamily="34" charset="0"/>
              </a:rPr>
              <a:t>  Unicast:                  0,  </a:t>
            </a:r>
            <a:r>
              <a:rPr lang="en-US" sz="1200" dirty="0">
                <a:solidFill>
                  <a:srgbClr val="C7000B"/>
                </a:solidFill>
                <a:latin typeface="Huawei Sans" panose="020C0503030203020204" pitchFamily="34" charset="0"/>
              </a:rPr>
              <a:t>Multicast:                   0</a:t>
            </a:r>
          </a:p>
          <a:p>
            <a:pPr fontAlgn="ctr">
              <a:lnSpc>
                <a:spcPct val="125000"/>
              </a:lnSpc>
            </a:pPr>
            <a:r>
              <a:rPr lang="en-US" sz="1200" dirty="0">
                <a:solidFill>
                  <a:srgbClr val="C7000B"/>
                </a:solidFill>
                <a:latin typeface="Huawei Sans" panose="020C0503030203020204" pitchFamily="34" charset="0"/>
              </a:rPr>
              <a:t>  Broadcast:                0</a:t>
            </a:r>
            <a:r>
              <a:rPr lang="en-US" sz="1200" dirty="0">
                <a:latin typeface="Huawei Sans" panose="020C0503030203020204" pitchFamily="34" charset="0"/>
              </a:rPr>
              <a:t>,  Jumbo:                       -</a:t>
            </a:r>
          </a:p>
          <a:p>
            <a:pPr fontAlgn="ctr">
              <a:lnSpc>
                <a:spcPct val="125000"/>
              </a:lnSpc>
            </a:pPr>
            <a:r>
              <a:rPr lang="en-US" sz="1200" dirty="0">
                <a:latin typeface="Huawei Sans" panose="020C0503030203020204" pitchFamily="34" charset="0"/>
              </a:rPr>
              <a:t>  Discard:                  0,  Total Error:                 0</a:t>
            </a:r>
          </a:p>
        </p:txBody>
      </p:sp>
      <p:sp>
        <p:nvSpPr>
          <p:cNvPr id="6" name="矩形 36">
            <a:extLst>
              <a:ext uri="{FF2B5EF4-FFF2-40B4-BE49-F238E27FC236}">
                <a16:creationId xmlns:a16="http://schemas.microsoft.com/office/drawing/2014/main" id="{DE5DC7EC-4713-486F-8140-BF0939F11CC4}"/>
              </a:ext>
            </a:extLst>
          </p:cNvPr>
          <p:cNvSpPr/>
          <p:nvPr/>
        </p:nvSpPr>
        <p:spPr bwMode="gray">
          <a:xfrm>
            <a:off x="2999656" y="4943464"/>
            <a:ext cx="6192688" cy="1205810"/>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[Huawei]display </a:t>
            </a:r>
            <a:r>
              <a:rPr lang="en-US" sz="1200" dirty="0" err="1">
                <a:latin typeface="Huawei Sans" panose="020C0503030203020204" pitchFamily="34" charset="0"/>
              </a:rPr>
              <a:t>cpu</a:t>
            </a:r>
            <a:r>
              <a:rPr lang="en-US" sz="1200" dirty="0">
                <a:latin typeface="Huawei Sans" panose="020C0503030203020204" pitchFamily="34" charset="0"/>
              </a:rPr>
              <a:t>-usage</a:t>
            </a:r>
          </a:p>
          <a:p>
            <a:pPr fontAlgn="ctr">
              <a:lnSpc>
                <a:spcPct val="125000"/>
              </a:lnSpc>
            </a:pPr>
            <a:r>
              <a:rPr lang="en-US" sz="1200" dirty="0">
                <a:latin typeface="Huawei Sans" panose="020C0503030203020204" pitchFamily="34" charset="0"/>
              </a:rPr>
              <a:t>Control Plane</a:t>
            </a:r>
          </a:p>
          <a:p>
            <a:pPr fontAlgn="ctr">
              <a:lnSpc>
                <a:spcPct val="125000"/>
              </a:lnSpc>
            </a:pPr>
            <a:r>
              <a:rPr lang="en-US" sz="1200" dirty="0">
                <a:solidFill>
                  <a:srgbClr val="C7000B"/>
                </a:solidFill>
                <a:latin typeface="Huawei Sans" panose="020C0503030203020204" pitchFamily="34" charset="0"/>
              </a:rPr>
              <a:t>    CPU Usage:  5.3%   </a:t>
            </a:r>
            <a:r>
              <a:rPr lang="en-US" sz="1200" dirty="0">
                <a:latin typeface="Huawei Sans" panose="020C0503030203020204" pitchFamily="34" charset="0"/>
              </a:rPr>
              <a:t>Max: 50.7%</a:t>
            </a:r>
          </a:p>
          <a:p>
            <a:pPr fontAlgn="ctr">
              <a:lnSpc>
                <a:spcPct val="125000"/>
              </a:lnSpc>
            </a:pPr>
            <a:r>
              <a:rPr lang="en-US" sz="1200" dirty="0">
                <a:latin typeface="Huawei Sans" panose="020C0503030203020204" pitchFamily="34" charset="0"/>
              </a:rPr>
              <a:t>    User:  0.0%   System:  0.0%   </a:t>
            </a:r>
            <a:r>
              <a:rPr lang="en-US" sz="1200" dirty="0" err="1">
                <a:latin typeface="Huawei Sans" panose="020C0503030203020204" pitchFamily="34" charset="0"/>
              </a:rPr>
              <a:t>SoftIrq</a:t>
            </a:r>
            <a:r>
              <a:rPr lang="en-US" sz="1200" dirty="0">
                <a:latin typeface="Huawei Sans" panose="020C0503030203020204" pitchFamily="34" charset="0"/>
              </a:rPr>
              <a:t>:  0.0%   </a:t>
            </a:r>
            <a:r>
              <a:rPr lang="en-US" sz="1200" dirty="0" err="1">
                <a:latin typeface="Huawei Sans" panose="020C0503030203020204" pitchFamily="34" charset="0"/>
              </a:rPr>
              <a:t>HardIrq</a:t>
            </a:r>
            <a:r>
              <a:rPr lang="en-US" sz="1200" dirty="0">
                <a:latin typeface="Huawei Sans" panose="020C0503030203020204" pitchFamily="34" charset="0"/>
              </a:rPr>
              <a:t>:  0.0%   Idle: 94.7%</a:t>
            </a:r>
          </a:p>
          <a:p>
            <a:pPr fontAlgn="ctr">
              <a:lnSpc>
                <a:spcPct val="125000"/>
              </a:lnSpc>
            </a:pPr>
            <a:r>
              <a:rPr lang="en-US" sz="1200" dirty="0">
                <a:latin typeface="Huawei Sans" panose="020C0503030203020204" pitchFamily="34" charset="0"/>
              </a:rPr>
              <a:t>    CPU utilization for ten seconds:  5.3%  one minute:   4.0%  five minutes:   4.0% ..</a:t>
            </a:r>
          </a:p>
        </p:txBody>
      </p:sp>
      <p:grpSp>
        <p:nvGrpSpPr>
          <p:cNvPr id="16"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7"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8"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9"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20"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6646787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6F3CA-C39C-45BD-ACED-F6964EF89CEA}"/>
              </a:ext>
            </a:extLst>
          </p:cNvPr>
          <p:cNvSpPr>
            <a:spLocks noGrp="1"/>
          </p:cNvSpPr>
          <p:nvPr>
            <p:ph type="title"/>
          </p:nvPr>
        </p:nvSpPr>
        <p:spPr bwMode="gray"/>
        <p:txBody>
          <a:bodyPr/>
          <a:lstStyle/>
          <a:p>
            <a:pPr fontAlgn="ctr"/>
            <a:r>
              <a:rPr lang="en-US" dirty="0">
                <a:latin typeface="Huawei Sans" panose="020C0503030203020204" pitchFamily="34" charset="0"/>
              </a:rPr>
              <a:t>Checking for Attacks</a:t>
            </a:r>
          </a:p>
        </p:txBody>
      </p:sp>
      <p:sp>
        <p:nvSpPr>
          <p:cNvPr id="3" name="Text Placeholder 2">
            <a:extLst>
              <a:ext uri="{FF2B5EF4-FFF2-40B4-BE49-F238E27FC236}">
                <a16:creationId xmlns:a16="http://schemas.microsoft.com/office/drawing/2014/main" id="{B0744CF5-D346-421E-9983-C81AB8D88C1B}"/>
              </a:ext>
            </a:extLst>
          </p:cNvPr>
          <p:cNvSpPr>
            <a:spLocks noGrp="1"/>
          </p:cNvSpPr>
          <p:nvPr>
            <p:ph type="body" sz="quarter" idx="10"/>
          </p:nvPr>
        </p:nvSpPr>
        <p:spPr bwMode="gray"/>
        <p:txBody>
          <a:bodyPr/>
          <a:lstStyle/>
          <a:p>
            <a:pPr algn="l"/>
            <a:r>
              <a:rPr lang="en-US" sz="1600" dirty="0">
                <a:latin typeface="Huawei Sans" panose="020C0503030203020204" pitchFamily="34" charset="0"/>
              </a:rPr>
              <a:t>When undergoing an attack, a device is busy processing requests from the attack source, and therefore drops packets of other services.</a:t>
            </a:r>
            <a:endParaRPr lang="en-US" altLang="zh-CN" sz="1600" dirty="0">
              <a:latin typeface="Huawei Sans" panose="020C0503030203020204" pitchFamily="34" charset="0"/>
            </a:endParaRPr>
          </a:p>
          <a:p>
            <a:pPr algn="l"/>
            <a:r>
              <a:rPr lang="en-US" sz="1600" dirty="0">
                <a:latin typeface="Huawei Sans" panose="020C0503030203020204" pitchFamily="34" charset="0"/>
              </a:rPr>
              <a:t>Common network attacks, such as ARP, ARP Miss, and DHCP attacks, can cause a high CPU usage on a device. These attacks are all initiated by sending a large number of protocol packets; therefore, packet statistics on the device show a large number of packets are sent to the CPU.</a:t>
            </a:r>
            <a:endParaRPr lang="en-US" altLang="zh-CN" sz="1600" dirty="0">
              <a:latin typeface="Huawei Sans" panose="020C0503030203020204" pitchFamily="34" charset="0"/>
            </a:endParaRPr>
          </a:p>
          <a:p>
            <a:pPr algn="l"/>
            <a:r>
              <a:rPr lang="en-US" sz="1600" dirty="0">
                <a:latin typeface="Huawei Sans" panose="020C0503030203020204" pitchFamily="34" charset="0"/>
              </a:rPr>
              <a:t>Run the </a:t>
            </a:r>
            <a:r>
              <a:rPr lang="en-US" sz="1600" b="1" dirty="0">
                <a:latin typeface="Huawei Sans" panose="020C0503030203020204" pitchFamily="34" charset="0"/>
              </a:rPr>
              <a:t>display </a:t>
            </a:r>
            <a:r>
              <a:rPr lang="en-US" sz="1600" b="1" dirty="0" err="1">
                <a:latin typeface="Huawei Sans" panose="020C0503030203020204" pitchFamily="34" charset="0"/>
              </a:rPr>
              <a:t>cpu</a:t>
            </a:r>
            <a:r>
              <a:rPr lang="en-US" sz="1600" b="1" dirty="0">
                <a:latin typeface="Huawei Sans" panose="020C0503030203020204" pitchFamily="34" charset="0"/>
              </a:rPr>
              <a:t>-defend statistics</a:t>
            </a:r>
            <a:r>
              <a:rPr lang="en-US" sz="1600" dirty="0">
                <a:latin typeface="Huawei Sans" panose="020C0503030203020204" pitchFamily="34" charset="0"/>
              </a:rPr>
              <a:t> command to view statistics about the packets sent to the CPU, and determine whether too many protocol packets are discarded due to timeout.</a:t>
            </a:r>
          </a:p>
        </p:txBody>
      </p:sp>
      <p:sp>
        <p:nvSpPr>
          <p:cNvPr id="4" name="矩形 36">
            <a:extLst>
              <a:ext uri="{FF2B5EF4-FFF2-40B4-BE49-F238E27FC236}">
                <a16:creationId xmlns:a16="http://schemas.microsoft.com/office/drawing/2014/main" id="{06A01445-A19B-4F66-B84F-AAD5BCAC02DD}"/>
              </a:ext>
            </a:extLst>
          </p:cNvPr>
          <p:cNvSpPr/>
          <p:nvPr/>
        </p:nvSpPr>
        <p:spPr bwMode="gray">
          <a:xfrm>
            <a:off x="3010064" y="3845391"/>
            <a:ext cx="6192688" cy="2267519"/>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dirty="0">
                <a:latin typeface="Huawei Sans" panose="020C0503030203020204" pitchFamily="34" charset="0"/>
              </a:rPr>
              <a:t>[Branch-A-1]display </a:t>
            </a:r>
            <a:r>
              <a:rPr lang="en-US" sz="1200" dirty="0" err="1">
                <a:latin typeface="Huawei Sans" panose="020C0503030203020204" pitchFamily="34" charset="0"/>
              </a:rPr>
              <a:t>cpu</a:t>
            </a:r>
            <a:r>
              <a:rPr lang="en-US" sz="1200" dirty="0">
                <a:latin typeface="Huawei Sans" panose="020C0503030203020204" pitchFamily="34" charset="0"/>
              </a:rPr>
              <a:t>-defend statistics</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Packet Type               Pass Packets        Drop Packets</a:t>
            </a:r>
          </a:p>
          <a:p>
            <a:pPr fontAlgn="ctr">
              <a:lnSpc>
                <a:spcPct val="125000"/>
              </a:lnSpc>
            </a:pPr>
            <a:r>
              <a:rPr lang="en-US" sz="1200" dirty="0">
                <a:latin typeface="Huawei Sans" panose="020C0503030203020204" pitchFamily="34" charset="0"/>
              </a:rPr>
              <a:t>-----------------------------------------------------------------------</a:t>
            </a:r>
          </a:p>
          <a:p>
            <a:pPr fontAlgn="ctr">
              <a:lnSpc>
                <a:spcPct val="125000"/>
              </a:lnSpc>
            </a:pPr>
            <a:r>
              <a:rPr lang="en-US" sz="1200" dirty="0">
                <a:latin typeface="Huawei Sans" panose="020C0503030203020204" pitchFamily="34" charset="0"/>
              </a:rPr>
              <a:t>8021X                               0                     0</a:t>
            </a:r>
          </a:p>
          <a:p>
            <a:pPr fontAlgn="ctr">
              <a:lnSpc>
                <a:spcPct val="125000"/>
              </a:lnSpc>
            </a:pPr>
            <a:r>
              <a:rPr lang="en-US" sz="1200" dirty="0">
                <a:latin typeface="Huawei Sans" panose="020C0503030203020204" pitchFamily="34" charset="0"/>
              </a:rPr>
              <a:t>8021X-first                        0                     0</a:t>
            </a:r>
          </a:p>
          <a:p>
            <a:pPr fontAlgn="ctr">
              <a:lnSpc>
                <a:spcPct val="125000"/>
              </a:lnSpc>
            </a:pPr>
            <a:r>
              <a:rPr lang="en-US" sz="1200" dirty="0" err="1">
                <a:latin typeface="Huawei Sans" panose="020C0503030203020204" pitchFamily="34" charset="0"/>
              </a:rPr>
              <a:t>arp</a:t>
            </a:r>
            <a:r>
              <a:rPr lang="en-US" sz="1200" dirty="0">
                <a:latin typeface="Huawei Sans" panose="020C0503030203020204" pitchFamily="34" charset="0"/>
              </a:rPr>
              <a:t>-miss                            1                     0</a:t>
            </a:r>
          </a:p>
          <a:p>
            <a:pPr fontAlgn="ctr">
              <a:lnSpc>
                <a:spcPct val="125000"/>
              </a:lnSpc>
            </a:pPr>
            <a:r>
              <a:rPr lang="en-US" sz="1200" dirty="0" err="1">
                <a:latin typeface="Huawei Sans" panose="020C0503030203020204" pitchFamily="34" charset="0"/>
              </a:rPr>
              <a:t>arp</a:t>
            </a:r>
            <a:r>
              <a:rPr lang="en-US" sz="1200" dirty="0">
                <a:latin typeface="Huawei Sans" panose="020C0503030203020204" pitchFamily="34" charset="0"/>
              </a:rPr>
              <a:t>-reply                           3189                0</a:t>
            </a:r>
          </a:p>
          <a:p>
            <a:pPr fontAlgn="ctr">
              <a:lnSpc>
                <a:spcPct val="125000"/>
              </a:lnSpc>
            </a:pPr>
            <a:r>
              <a:rPr lang="en-US" sz="1200" dirty="0" err="1">
                <a:latin typeface="Huawei Sans" panose="020C0503030203020204" pitchFamily="34" charset="0"/>
              </a:rPr>
              <a:t>arp</a:t>
            </a:r>
            <a:r>
              <a:rPr lang="en-US" sz="1200" dirty="0">
                <a:latin typeface="Huawei Sans" panose="020C0503030203020204" pitchFamily="34" charset="0"/>
              </a:rPr>
              <a:t>-request                       1106                0</a:t>
            </a:r>
          </a:p>
          <a:p>
            <a:pPr fontAlgn="ctr">
              <a:lnSpc>
                <a:spcPct val="125000"/>
              </a:lnSpc>
            </a:pPr>
            <a:r>
              <a:rPr lang="en-US" sz="1200" dirty="0">
                <a:latin typeface="Huawei Sans" panose="020C0503030203020204" pitchFamily="34" charset="0"/>
              </a:rPr>
              <a:t>…</a:t>
            </a:r>
          </a:p>
        </p:txBody>
      </p:sp>
      <p:grpSp>
        <p:nvGrpSpPr>
          <p:cNvPr id="14"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15"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16"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17"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Packet Loss</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sp>
          <p:nvSpPr>
            <p:cNvPr id="18"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Password Recovery</a:t>
              </a:r>
              <a:endParaRPr lang="en-US" altLang="zh-CN" sz="1050" kern="0" dirty="0">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37429407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Password Recovery</a:t>
            </a:r>
          </a:p>
        </p:txBody>
      </p:sp>
      <p:sp>
        <p:nvSpPr>
          <p:cNvPr id="3" name="Text Placeholder 2"/>
          <p:cNvSpPr>
            <a:spLocks noGrp="1"/>
          </p:cNvSpPr>
          <p:nvPr>
            <p:ph type="body" sz="quarter" idx="10"/>
          </p:nvPr>
        </p:nvSpPr>
        <p:spPr bwMode="gray">
          <a:xfrm>
            <a:off x="455612" y="1052514"/>
            <a:ext cx="11431588" cy="4875042"/>
          </a:xfrm>
        </p:spPr>
        <p:txBody>
          <a:bodyPr/>
          <a:lstStyle/>
          <a:p>
            <a:pPr algn="l"/>
            <a:r>
              <a:rPr lang="en-US" sz="1600" dirty="0">
                <a:latin typeface="Huawei Sans" panose="020C0503030203020204" pitchFamily="34" charset="0"/>
              </a:rPr>
              <a:t>You can log in to a device through the console port or Telnet. If login fails in either mode, use the other method and then change your password. If console- and Telnet-based login both fails, change your password through </a:t>
            </a:r>
            <a:r>
              <a:rPr lang="en-US" sz="1600" dirty="0" err="1">
                <a:latin typeface="Huawei Sans" panose="020C0503030203020204" pitchFamily="34" charset="0"/>
              </a:rPr>
              <a:t>BootROM</a:t>
            </a:r>
            <a:r>
              <a:rPr lang="en-US" sz="1600" dirty="0">
                <a:latin typeface="Huawei Sans" panose="020C0503030203020204" pitchFamily="34" charset="0"/>
              </a:rPr>
              <a:t>.</a:t>
            </a:r>
            <a:endParaRPr lang="en-US" altLang="zh-CN" sz="1600" dirty="0">
              <a:latin typeface="Huawei Sans" panose="020C0503030203020204" pitchFamily="34" charset="0"/>
            </a:endParaRPr>
          </a:p>
          <a:p>
            <a:pPr algn="l"/>
            <a:r>
              <a:rPr lang="en-US" sz="1600" dirty="0">
                <a:latin typeface="Huawei Sans" panose="020C0503030203020204" pitchFamily="34" charset="0"/>
              </a:rPr>
              <a:t>Connect to the device using a serial cable, and restart the device. When the message "Press </a:t>
            </a:r>
            <a:r>
              <a:rPr lang="en-US" sz="1600" dirty="0" err="1">
                <a:latin typeface="Huawei Sans" panose="020C0503030203020204" pitchFamily="34" charset="0"/>
              </a:rPr>
              <a:t>Ctrl+B</a:t>
            </a:r>
            <a:r>
              <a:rPr lang="en-US" sz="1600" dirty="0">
                <a:latin typeface="Huawei Sans" panose="020C0503030203020204" pitchFamily="34" charset="0"/>
              </a:rPr>
              <a:t> to break auto startup ..." is displayed, press </a:t>
            </a:r>
            <a:r>
              <a:rPr lang="en-US" sz="1600" b="1" dirty="0" err="1">
                <a:latin typeface="Huawei Sans" panose="020C0503030203020204" pitchFamily="34" charset="0"/>
              </a:rPr>
              <a:t>Ctrl+B</a:t>
            </a:r>
            <a:r>
              <a:rPr lang="en-US" sz="1600" dirty="0">
                <a:latin typeface="Huawei Sans" panose="020C0503030203020204" pitchFamily="34" charset="0"/>
              </a:rPr>
              <a:t>, and then enter the password to access the </a:t>
            </a:r>
            <a:r>
              <a:rPr lang="en-US" sz="1600" dirty="0" err="1">
                <a:latin typeface="Huawei Sans" panose="020C0503030203020204" pitchFamily="34" charset="0"/>
              </a:rPr>
              <a:t>BootROM</a:t>
            </a:r>
            <a:r>
              <a:rPr lang="en-US" sz="1600" dirty="0">
                <a:latin typeface="Huawei Sans" panose="020C0503030203020204" pitchFamily="34" charset="0"/>
              </a:rPr>
              <a:t> main menu.</a:t>
            </a:r>
            <a:endParaRPr lang="en-US" altLang="zh-CN" sz="16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altLang="zh-CN" sz="1400" dirty="0">
              <a:latin typeface="Huawei Sans" panose="020C0503030203020204" pitchFamily="34" charset="0"/>
            </a:endParaRPr>
          </a:p>
          <a:p>
            <a:pPr algn="l"/>
            <a:endParaRPr lang="en-US" sz="1600" dirty="0">
              <a:latin typeface="Huawei Sans" panose="020C0503030203020204" pitchFamily="34" charset="0"/>
            </a:endParaRPr>
          </a:p>
          <a:p>
            <a:pPr algn="l"/>
            <a:r>
              <a:rPr lang="en-US" sz="1600" dirty="0">
                <a:latin typeface="Huawei Sans" panose="020C0503030203020204" pitchFamily="34" charset="0"/>
              </a:rPr>
              <a:t>If the console login password, Telnet login password, and </a:t>
            </a:r>
            <a:r>
              <a:rPr lang="en-US" sz="1600" dirty="0" err="1">
                <a:latin typeface="Huawei Sans" panose="020C0503030203020204" pitchFamily="34" charset="0"/>
              </a:rPr>
              <a:t>BootROM</a:t>
            </a:r>
            <a:r>
              <a:rPr lang="en-US" sz="1600" dirty="0">
                <a:latin typeface="Huawei Sans" panose="020C0503030203020204" pitchFamily="34" charset="0"/>
              </a:rPr>
              <a:t> password are all forgotten, contact Huawei technical support.</a:t>
            </a:r>
          </a:p>
        </p:txBody>
      </p:sp>
      <p:grpSp>
        <p:nvGrpSpPr>
          <p:cNvPr id="9" name="Group 8">
            <a:extLst>
              <a:ext uri="{FF2B5EF4-FFF2-40B4-BE49-F238E27FC236}">
                <a16:creationId xmlns:a16="http://schemas.microsoft.com/office/drawing/2014/main" id="{C45CF494-4653-4F6C-86FD-6CE59E789E64}"/>
              </a:ext>
            </a:extLst>
          </p:cNvPr>
          <p:cNvGrpSpPr/>
          <p:nvPr/>
        </p:nvGrpSpPr>
        <p:grpSpPr bwMode="gray">
          <a:xfrm>
            <a:off x="2403609" y="3025479"/>
            <a:ext cx="7236796" cy="2276456"/>
            <a:chOff x="2403609" y="3140980"/>
            <a:chExt cx="7236796" cy="2276456"/>
          </a:xfrm>
        </p:grpSpPr>
        <p:sp>
          <p:nvSpPr>
            <p:cNvPr id="4" name="矩形 36"/>
            <p:cNvSpPr/>
            <p:nvPr/>
          </p:nvSpPr>
          <p:spPr bwMode="gray">
            <a:xfrm>
              <a:off x="2511611" y="3248980"/>
              <a:ext cx="3132348" cy="2168456"/>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b="1" dirty="0">
                  <a:latin typeface="Huawei Sans" panose="020C0503030203020204" pitchFamily="34" charset="0"/>
                </a:rPr>
                <a:t>        Main Menu </a:t>
              </a:r>
            </a:p>
            <a:p>
              <a:pPr fontAlgn="ctr">
                <a:lnSpc>
                  <a:spcPct val="125000"/>
                </a:lnSpc>
              </a:pPr>
              <a:r>
                <a:rPr lang="en-US" sz="1200" dirty="0">
                  <a:latin typeface="Huawei Sans" panose="020C0503030203020204" pitchFamily="34" charset="0"/>
                </a:rPr>
                <a:t>  1. Default Startup </a:t>
              </a:r>
            </a:p>
            <a:p>
              <a:pPr fontAlgn="ctr">
                <a:lnSpc>
                  <a:spcPct val="125000"/>
                </a:lnSpc>
              </a:pPr>
              <a:r>
                <a:rPr lang="en-US" sz="1200" dirty="0">
                  <a:latin typeface="Huawei Sans" panose="020C0503030203020204" pitchFamily="34" charset="0"/>
                </a:rPr>
                <a:t>  2. Serial Menu </a:t>
              </a:r>
            </a:p>
            <a:p>
              <a:pPr fontAlgn="ctr">
                <a:lnSpc>
                  <a:spcPct val="125000"/>
                </a:lnSpc>
              </a:pPr>
              <a:r>
                <a:rPr lang="en-US" sz="1200" dirty="0">
                  <a:latin typeface="Huawei Sans" panose="020C0503030203020204" pitchFamily="34" charset="0"/>
                </a:rPr>
                <a:t>  3. Network Menu </a:t>
              </a:r>
            </a:p>
            <a:p>
              <a:pPr fontAlgn="ctr">
                <a:lnSpc>
                  <a:spcPct val="125000"/>
                </a:lnSpc>
              </a:pPr>
              <a:r>
                <a:rPr lang="en-US" sz="1200" dirty="0">
                  <a:latin typeface="Huawei Sans" panose="020C0503030203020204" pitchFamily="34" charset="0"/>
                </a:rPr>
                <a:t>  4. Startup Select </a:t>
              </a:r>
            </a:p>
            <a:p>
              <a:pPr fontAlgn="ctr">
                <a:lnSpc>
                  <a:spcPct val="125000"/>
                </a:lnSpc>
              </a:pPr>
              <a:r>
                <a:rPr lang="en-US" sz="1200" dirty="0">
                  <a:latin typeface="Huawei Sans" panose="020C0503030203020204" pitchFamily="34" charset="0"/>
                </a:rPr>
                <a:t>  5. File Manager </a:t>
              </a:r>
            </a:p>
            <a:p>
              <a:pPr fontAlgn="ctr">
                <a:lnSpc>
                  <a:spcPct val="125000"/>
                </a:lnSpc>
              </a:pPr>
              <a:r>
                <a:rPr lang="en-US" sz="1200" dirty="0">
                  <a:latin typeface="Huawei Sans" panose="020C0503030203020204" pitchFamily="34" charset="0"/>
                </a:rPr>
                <a:t>  6. Reboot </a:t>
              </a:r>
            </a:p>
            <a:p>
              <a:pPr fontAlgn="ctr">
                <a:lnSpc>
                  <a:spcPct val="125000"/>
                </a:lnSpc>
              </a:pPr>
              <a:r>
                <a:rPr lang="en-US" sz="1200" dirty="0">
                  <a:solidFill>
                    <a:srgbClr val="C7000B"/>
                  </a:solidFill>
                  <a:latin typeface="Huawei Sans" panose="020C0503030203020204" pitchFamily="34" charset="0"/>
                </a:rPr>
                <a:t>  7. Password Manager </a:t>
              </a:r>
            </a:p>
            <a:p>
              <a:pPr fontAlgn="ctr">
                <a:lnSpc>
                  <a:spcPct val="125000"/>
                </a:lnSpc>
              </a:pPr>
              <a:r>
                <a:rPr lang="en-US" sz="1200" dirty="0">
                  <a:latin typeface="Huawei Sans" panose="020C0503030203020204" pitchFamily="34" charset="0"/>
                </a:rPr>
                <a:t>Enter your choice(1-7):</a:t>
              </a:r>
              <a:r>
                <a:rPr lang="en-US" sz="1200" b="1" dirty="0">
                  <a:latin typeface="Huawei Sans" panose="020C0503030203020204" pitchFamily="34" charset="0"/>
                </a:rPr>
                <a:t>7</a:t>
              </a:r>
              <a:r>
                <a:rPr lang="en-US" sz="1200" dirty="0">
                  <a:latin typeface="Huawei Sans" panose="020C0503030203020204" pitchFamily="34" charset="0"/>
                </a:rPr>
                <a:t> </a:t>
              </a:r>
            </a:p>
          </p:txBody>
        </p:sp>
        <p:sp>
          <p:nvSpPr>
            <p:cNvPr id="5" name="矩形 36">
              <a:extLst>
                <a:ext uri="{FF2B5EF4-FFF2-40B4-BE49-F238E27FC236}">
                  <a16:creationId xmlns:a16="http://schemas.microsoft.com/office/drawing/2014/main" id="{90CB4510-D478-4B4E-B269-E5430F024E00}"/>
                </a:ext>
              </a:extLst>
            </p:cNvPr>
            <p:cNvSpPr/>
            <p:nvPr/>
          </p:nvSpPr>
          <p:spPr bwMode="gray">
            <a:xfrm>
              <a:off x="6508057" y="3248980"/>
              <a:ext cx="3132348" cy="2168456"/>
            </a:xfrm>
            <a:prstGeom prst="rect">
              <a:avLst/>
            </a:prstGeom>
            <a:solidFill>
              <a:schemeClr val="bg1">
                <a:lumMod val="85000"/>
              </a:schemeClr>
            </a:solidFill>
            <a:ln w="9525" cap="flat" cmpd="sng" algn="ctr">
              <a:no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fontAlgn="ctr">
                <a:lnSpc>
                  <a:spcPct val="125000"/>
                </a:lnSpc>
              </a:pPr>
              <a:r>
                <a:rPr lang="en-US" sz="1200" b="1" dirty="0" err="1">
                  <a:latin typeface="Huawei Sans" panose="020C0503030203020204" pitchFamily="34" charset="0"/>
                </a:rPr>
                <a:t>PassWord</a:t>
              </a:r>
              <a:r>
                <a:rPr lang="en-US" sz="1200" b="1" dirty="0">
                  <a:latin typeface="Huawei Sans" panose="020C0503030203020204" pitchFamily="34" charset="0"/>
                </a:rPr>
                <a:t> Menu </a:t>
              </a:r>
            </a:p>
            <a:p>
              <a:pPr fontAlgn="ctr">
                <a:lnSpc>
                  <a:spcPct val="125000"/>
                </a:lnSpc>
              </a:pPr>
              <a:r>
                <a:rPr lang="en-US" sz="1200" dirty="0">
                  <a:latin typeface="Huawei Sans" panose="020C0503030203020204" pitchFamily="34" charset="0"/>
                </a:rPr>
                <a:t>  1.Modify the menu password </a:t>
              </a:r>
            </a:p>
            <a:p>
              <a:pPr fontAlgn="ctr">
                <a:lnSpc>
                  <a:spcPct val="125000"/>
                </a:lnSpc>
              </a:pPr>
              <a:r>
                <a:rPr lang="en-US" sz="1200" dirty="0">
                  <a:solidFill>
                    <a:srgbClr val="EC7061"/>
                  </a:solidFill>
                  <a:latin typeface="Huawei Sans" panose="020C0503030203020204" pitchFamily="34" charset="0"/>
                </a:rPr>
                <a:t>  </a:t>
              </a:r>
              <a:r>
                <a:rPr lang="en-US" sz="1200" dirty="0">
                  <a:solidFill>
                    <a:srgbClr val="C7000B"/>
                  </a:solidFill>
                  <a:latin typeface="Huawei Sans" panose="020C0503030203020204" pitchFamily="34" charset="0"/>
                </a:rPr>
                <a:t>2. Clear the console login password </a:t>
              </a:r>
            </a:p>
            <a:p>
              <a:pPr fontAlgn="ctr">
                <a:lnSpc>
                  <a:spcPct val="125000"/>
                </a:lnSpc>
              </a:pPr>
              <a:r>
                <a:rPr lang="en-US" sz="1200" dirty="0">
                  <a:latin typeface="Huawei Sans" panose="020C0503030203020204" pitchFamily="34" charset="0"/>
                </a:rPr>
                <a:t>  0. Return </a:t>
              </a:r>
            </a:p>
            <a:p>
              <a:pPr fontAlgn="ctr">
                <a:lnSpc>
                  <a:spcPct val="125000"/>
                </a:lnSpc>
              </a:pPr>
              <a:r>
                <a:rPr lang="en-US" sz="1200" dirty="0">
                  <a:latin typeface="Huawei Sans" panose="020C0503030203020204" pitchFamily="34" charset="0"/>
                </a:rPr>
                <a:t>Enter your choice(0-2):</a:t>
              </a:r>
              <a:r>
                <a:rPr lang="en-US" sz="1200" b="1" dirty="0">
                  <a:latin typeface="Huawei Sans" panose="020C0503030203020204" pitchFamily="34" charset="0"/>
                </a:rPr>
                <a:t>2</a:t>
              </a:r>
              <a:r>
                <a:rPr lang="en-US" sz="1200" dirty="0">
                  <a:latin typeface="Huawei Sans" panose="020C0503030203020204" pitchFamily="34" charset="0"/>
                </a:rPr>
                <a:t> </a:t>
              </a:r>
              <a:endParaRPr kumimoji="0" lang="en-US" altLang="zh-CN" sz="1200" i="0" u="none" strike="noStrike" cap="none" normalizeH="0" baseline="0" dirty="0">
                <a:ln>
                  <a:noFill/>
                </a:ln>
                <a:effectLst/>
                <a:latin typeface="Huawei Sans" panose="020C0503030203020204" pitchFamily="34" charset="0"/>
              </a:endParaRPr>
            </a:p>
          </p:txBody>
        </p:sp>
        <p:sp>
          <p:nvSpPr>
            <p:cNvPr id="6" name="Arrow: Right 5">
              <a:extLst>
                <a:ext uri="{FF2B5EF4-FFF2-40B4-BE49-F238E27FC236}">
                  <a16:creationId xmlns:a16="http://schemas.microsoft.com/office/drawing/2014/main" id="{1DF98E38-01CD-42A6-AF60-2FDAC2B3ED7A}"/>
                </a:ext>
              </a:extLst>
            </p:cNvPr>
            <p:cNvSpPr/>
            <p:nvPr/>
          </p:nvSpPr>
          <p:spPr bwMode="gray">
            <a:xfrm>
              <a:off x="5823979" y="4077072"/>
              <a:ext cx="540060" cy="504056"/>
            </a:xfrm>
            <a:prstGeom prst="rightArrow">
              <a:avLst/>
            </a:prstGeom>
            <a:solidFill>
              <a:srgbClr val="BEE9EE"/>
            </a:solidFill>
            <a:ln>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7" name="椭圆 27">
              <a:extLst>
                <a:ext uri="{FF2B5EF4-FFF2-40B4-BE49-F238E27FC236}">
                  <a16:creationId xmlns:a16="http://schemas.microsoft.com/office/drawing/2014/main" id="{CC6BB73A-B867-4F1A-9290-E7DFAE260AB0}"/>
                </a:ext>
              </a:extLst>
            </p:cNvPr>
            <p:cNvSpPr/>
            <p:nvPr/>
          </p:nvSpPr>
          <p:spPr bwMode="gray">
            <a:xfrm>
              <a:off x="2403609" y="3140980"/>
              <a:ext cx="216000" cy="216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1</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8" name="椭圆 27">
              <a:extLst>
                <a:ext uri="{FF2B5EF4-FFF2-40B4-BE49-F238E27FC236}">
                  <a16:creationId xmlns:a16="http://schemas.microsoft.com/office/drawing/2014/main" id="{426E624B-3BE4-498F-980D-E5E4F4CA0535}"/>
                </a:ext>
              </a:extLst>
            </p:cNvPr>
            <p:cNvSpPr/>
            <p:nvPr/>
          </p:nvSpPr>
          <p:spPr bwMode="gray">
            <a:xfrm>
              <a:off x="6400057" y="3140980"/>
              <a:ext cx="216000" cy="216000"/>
            </a:xfrm>
            <a:prstGeom prst="ellipse">
              <a:avLst/>
            </a:prstGeom>
            <a:solidFill>
              <a:srgbClr val="FFC000"/>
            </a:solidFill>
            <a:ln w="127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ctr"/>
              <a:r>
                <a:rPr lang="en-US" sz="1100" dirty="0">
                  <a:solidFill>
                    <a:schemeClr val="tx1"/>
                  </a:solidFill>
                  <a:latin typeface="Huawei Sans" panose="020C0503030203020204" pitchFamily="34" charset="0"/>
                </a:rPr>
                <a:t>2</a:t>
              </a:r>
              <a:endParaRPr lang="en-US" altLang="zh-CN" sz="11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grpSp>
      <p:grpSp>
        <p:nvGrpSpPr>
          <p:cNvPr id="20" name="Group 10">
            <a:extLst>
              <a:ext uri="{FF2B5EF4-FFF2-40B4-BE49-F238E27FC236}">
                <a16:creationId xmlns:a16="http://schemas.microsoft.com/office/drawing/2014/main" id="{E40951D1-D21D-4DC8-B030-289F50550323}"/>
              </a:ext>
            </a:extLst>
          </p:cNvPr>
          <p:cNvGrpSpPr/>
          <p:nvPr/>
        </p:nvGrpSpPr>
        <p:grpSpPr bwMode="gray">
          <a:xfrm>
            <a:off x="6330134" y="47196"/>
            <a:ext cx="5488005" cy="360000"/>
            <a:chOff x="6274004" y="76071"/>
            <a:chExt cx="5488005" cy="360000"/>
          </a:xfrm>
        </p:grpSpPr>
        <p:sp>
          <p:nvSpPr>
            <p:cNvPr id="21" name="五边形 24">
              <a:extLst>
                <a:ext uri="{FF2B5EF4-FFF2-40B4-BE49-F238E27FC236}">
                  <a16:creationId xmlns:a16="http://schemas.microsoft.com/office/drawing/2014/main" id="{02D80758-6ED9-4B95-A50E-5852A4FA52E8}"/>
                </a:ext>
              </a:extLst>
            </p:cNvPr>
            <p:cNvSpPr/>
            <p:nvPr/>
          </p:nvSpPr>
          <p:spPr bwMode="gray">
            <a:xfrm>
              <a:off x="6274004" y="76071"/>
              <a:ext cx="1559448" cy="360000"/>
            </a:xfrm>
            <a:prstGeom prst="homePlate">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180000" tIns="0" rIns="18000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Interface Physically Down</a:t>
              </a:r>
            </a:p>
          </p:txBody>
        </p:sp>
        <p:sp>
          <p:nvSpPr>
            <p:cNvPr id="22" name="燕尾形 25">
              <a:extLst>
                <a:ext uri="{FF2B5EF4-FFF2-40B4-BE49-F238E27FC236}">
                  <a16:creationId xmlns:a16="http://schemas.microsoft.com/office/drawing/2014/main" id="{C1C54D77-0817-47D7-B972-43A4B1F638A2}"/>
                </a:ext>
              </a:extLst>
            </p:cNvPr>
            <p:cNvSpPr/>
            <p:nvPr/>
          </p:nvSpPr>
          <p:spPr bwMode="gray">
            <a:xfrm>
              <a:off x="7693720" y="76071"/>
              <a:ext cx="1320369"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Ping Failure</a:t>
              </a:r>
              <a:endParaRPr lang="en-US" altLang="zh-CN" sz="1050" kern="0" dirty="0">
                <a:latin typeface="Huawei Sans" panose="020C0503030203020204" pitchFamily="34" charset="0"/>
                <a:ea typeface="方正兰亭黑简体" panose="02000000000000000000" pitchFamily="2" charset="-122"/>
              </a:endParaRPr>
            </a:p>
          </p:txBody>
        </p:sp>
        <p:sp>
          <p:nvSpPr>
            <p:cNvPr id="23" name="燕尾形 26">
              <a:extLst>
                <a:ext uri="{FF2B5EF4-FFF2-40B4-BE49-F238E27FC236}">
                  <a16:creationId xmlns:a16="http://schemas.microsoft.com/office/drawing/2014/main" id="{FDBDCF17-892E-4102-B9AE-3D63346E82CA}"/>
                </a:ext>
              </a:extLst>
            </p:cNvPr>
            <p:cNvSpPr/>
            <p:nvPr/>
          </p:nvSpPr>
          <p:spPr bwMode="gray">
            <a:xfrm>
              <a:off x="8874357" y="76071"/>
              <a:ext cx="1354271" cy="360000"/>
            </a:xfrm>
            <a:prstGeom prst="chevron">
              <a:avLst/>
            </a:prstGeom>
            <a:solidFill>
              <a:srgbClr val="D9D9D9"/>
            </a:solidFill>
            <a:ln w="9525" cap="flat" cmpd="sng" algn="ctr">
              <a:solidFill>
                <a:srgbClr val="D9D9D9"/>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dirty="0">
                  <a:latin typeface="Huawei Sans" panose="020C0503030203020204" pitchFamily="34" charset="0"/>
                </a:rPr>
                <a:t>Packet Loss</a:t>
              </a:r>
              <a:endParaRPr lang="en-US" altLang="zh-CN" sz="1050" kern="0" dirty="0">
                <a:latin typeface="Huawei Sans" panose="020C0503030203020204" pitchFamily="34" charset="0"/>
                <a:ea typeface="方正兰亭黑简体" panose="02000000000000000000" pitchFamily="2" charset="-122"/>
              </a:endParaRPr>
            </a:p>
          </p:txBody>
        </p:sp>
        <p:sp>
          <p:nvSpPr>
            <p:cNvPr id="24" name="燕尾形 26">
              <a:extLst>
                <a:ext uri="{FF2B5EF4-FFF2-40B4-BE49-F238E27FC236}">
                  <a16:creationId xmlns:a16="http://schemas.microsoft.com/office/drawing/2014/main" id="{BC4B86D4-C4B3-4386-B63F-648F437F96A3}"/>
                </a:ext>
              </a:extLst>
            </p:cNvPr>
            <p:cNvSpPr/>
            <p:nvPr/>
          </p:nvSpPr>
          <p:spPr bwMode="gray">
            <a:xfrm>
              <a:off x="10088897" y="76071"/>
              <a:ext cx="1673112" cy="360000"/>
            </a:xfrm>
            <a:prstGeom prst="chevron">
              <a:avLst/>
            </a:prstGeom>
            <a:solidFill>
              <a:srgbClr val="56C4D2"/>
            </a:solidFill>
            <a:ln w="9525" cap="flat" cmpd="sng" algn="ctr">
              <a:solidFill>
                <a:srgbClr val="56C4D2"/>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050" b="1" dirty="0">
                  <a:solidFill>
                    <a:schemeClr val="bg1"/>
                  </a:solidFill>
                  <a:latin typeface="Huawei Sans" panose="020C0503030203020204" pitchFamily="34" charset="0"/>
                </a:rPr>
                <a:t>Password Recovery</a:t>
              </a:r>
              <a:endParaRPr lang="en-US" altLang="zh-CN" sz="1050" b="1" kern="0" dirty="0">
                <a:solidFill>
                  <a:schemeClr val="bg1"/>
                </a:solidFill>
                <a:latin typeface="Huawei Sans" panose="020C0503030203020204" pitchFamily="34" charset="0"/>
                <a:ea typeface="方正兰亭黑简体" panose="02000000000000000000" pitchFamily="2" charset="-122"/>
              </a:endParaRPr>
            </a:p>
          </p:txBody>
        </p:sp>
      </p:grpSp>
    </p:spTree>
    <p:extLst>
      <p:ext uri="{BB962C8B-B14F-4D97-AF65-F5344CB8AC3E}">
        <p14:creationId xmlns:p14="http://schemas.microsoft.com/office/powerpoint/2010/main" val="21120832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bwMode="gray">
          <a:prstGeom prst="rect">
            <a:avLst/>
          </a:prstGeom>
        </p:spPr>
        <p:txBody>
          <a:bodyPr/>
          <a:lstStyle/>
          <a:p>
            <a:pPr algn="l"/>
            <a:r>
              <a:rPr lang="en-US" sz="1800" dirty="0">
                <a:latin typeface="Huawei Sans" panose="020C0503030203020204" pitchFamily="34" charset="0"/>
              </a:rPr>
              <a:t>In the cloud computing era, SNMP is no longer suitable for managing large-scale networks due to its disadvantages in configuration and status collection functions. The NETCONF protocol and telemetry technology are developed to solve these problems. NETCONF facilitates device configuration on the NMS and controller, whereas telemetry technology accelerates device status collection.</a:t>
            </a:r>
            <a:endParaRPr lang="en-US" altLang="zh-CN" sz="1800" dirty="0">
              <a:latin typeface="Huawei Sans" panose="020C0503030203020204" pitchFamily="34" charset="0"/>
            </a:endParaRPr>
          </a:p>
          <a:p>
            <a:pPr algn="l"/>
            <a:r>
              <a:rPr lang="en-US" sz="1800" dirty="0">
                <a:latin typeface="Huawei Sans" panose="020C0503030203020204" pitchFamily="34" charset="0"/>
              </a:rPr>
              <a:t>When a large number of sites need to be deployed, the traditional deployment mode requires a large amount of manpower. ZTP is the best choice in this scenario as it can be used to quickly deploy devices.</a:t>
            </a:r>
            <a:endParaRPr lang="en-US" altLang="zh-CN" sz="1800" dirty="0">
              <a:latin typeface="Huawei Sans" panose="020C0503030203020204" pitchFamily="34" charset="0"/>
            </a:endParaRPr>
          </a:p>
          <a:p>
            <a:pPr algn="l"/>
            <a:r>
              <a:rPr lang="en-US" sz="1800" dirty="0">
                <a:latin typeface="Huawei Sans" panose="020C0503030203020204" pitchFamily="34" charset="0"/>
              </a:rPr>
              <a:t>Routine network maintenance includes equipment room environment maintenance, device hardware maintenance, and device alarm and configuration maintenance.</a:t>
            </a:r>
          </a:p>
          <a:p>
            <a:pPr algn="l"/>
            <a:endParaRPr lang="en-US" altLang="zh-CN" sz="1800" dirty="0">
              <a:latin typeface="Huawei Sans" panose="020C0503030203020204" pitchFamily="34" charset="0"/>
            </a:endParaRPr>
          </a:p>
        </p:txBody>
      </p:sp>
    </p:spTree>
    <p:extLst>
      <p:ext uri="{BB962C8B-B14F-4D97-AF65-F5344CB8AC3E}">
        <p14:creationId xmlns:p14="http://schemas.microsoft.com/office/powerpoint/2010/main" val="7563301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995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auto"/>
        <p:txBody>
          <a:bodyPr/>
          <a:lstStyle/>
          <a:p>
            <a:pPr fontAlgn="ctr"/>
            <a:r>
              <a:rPr lang="en-US" dirty="0">
                <a:latin typeface="Huawei Sans" panose="020C0503030203020204" pitchFamily="34" charset="0"/>
              </a:rPr>
              <a:t>Network Management Technologies</a:t>
            </a:r>
          </a:p>
        </p:txBody>
      </p:sp>
      <p:sp>
        <p:nvSpPr>
          <p:cNvPr id="4" name="Text Placeholder 3"/>
          <p:cNvSpPr>
            <a:spLocks noGrp="1"/>
          </p:cNvSpPr>
          <p:nvPr>
            <p:ph type="body" sz="quarter" idx="10"/>
          </p:nvPr>
        </p:nvSpPr>
        <p:spPr bwMode="auto"/>
        <p:txBody>
          <a:bodyPr/>
          <a:lstStyle/>
          <a:p>
            <a:pPr algn="l"/>
            <a:r>
              <a:rPr lang="en-US" sz="1600" dirty="0">
                <a:latin typeface="Huawei Sans" panose="020C0503030203020204" pitchFamily="34" charset="0"/>
              </a:rPr>
              <a:t>SNMP is the most commonly used network management protocol. It used to be very efficient, but is unable to meet the current management requirements due to the following defects:</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SNMP cannot configure network devices efficiently and easily.</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SNMP has a poor </a:t>
            </a:r>
            <a:r>
              <a:rPr lang="en-US" altLang="zh-CN" sz="1400" dirty="0"/>
              <a:t>performance in </a:t>
            </a:r>
            <a:r>
              <a:rPr lang="en-US" sz="1400" dirty="0">
                <a:latin typeface="Huawei Sans" panose="020C0503030203020204" pitchFamily="34" charset="0"/>
              </a:rPr>
              <a:t>real-time network monitoring.</a:t>
            </a:r>
            <a:endParaRPr lang="en-US" altLang="zh-CN" sz="1400" dirty="0">
              <a:latin typeface="Huawei Sans" panose="020C0503030203020204" pitchFamily="34" charset="0"/>
            </a:endParaRPr>
          </a:p>
          <a:p>
            <a:pPr algn="l"/>
            <a:r>
              <a:rPr lang="en-US" sz="1600" dirty="0">
                <a:latin typeface="Huawei Sans" panose="020C0503030203020204" pitchFamily="34" charset="0"/>
              </a:rPr>
              <a:t>To address the preceding two problems, the following technologies are developed:</a:t>
            </a:r>
            <a:endParaRPr lang="en-US" altLang="zh-CN" sz="1600" dirty="0">
              <a:latin typeface="Huawei Sans" panose="020C0503030203020204" pitchFamily="34" charset="0"/>
            </a:endParaRPr>
          </a:p>
          <a:p>
            <a:pPr marL="608400" lvl="1" indent="-284400"/>
            <a:r>
              <a:rPr lang="en-US" sz="1400" dirty="0">
                <a:latin typeface="Huawei Sans" panose="020C0503030203020204" pitchFamily="34" charset="0"/>
              </a:rPr>
              <a:t>NETCONF: It is designed to offer standard device configuration by using the standard YANG data models. Using NETCONF, the controller can efficiently control devices and quickly deliver configurations.</a:t>
            </a:r>
            <a:endParaRPr lang="en-US" altLang="zh-CN" sz="1400" dirty="0">
              <a:latin typeface="Huawei Sans" panose="020C0503030203020204" pitchFamily="34" charset="0"/>
            </a:endParaRPr>
          </a:p>
          <a:p>
            <a:pPr marL="608400" lvl="1" indent="-284400"/>
            <a:r>
              <a:rPr lang="en-US" sz="1400" dirty="0">
                <a:latin typeface="Huawei Sans" panose="020C0503030203020204" pitchFamily="34" charset="0"/>
              </a:rPr>
              <a:t>Telemetry: SNMP uses the </a:t>
            </a:r>
            <a:r>
              <a:rPr lang="en-US" altLang="zh-CN" sz="1400" dirty="0">
                <a:solidFill>
                  <a:srgbClr val="C7000B"/>
                </a:solidFill>
                <a:latin typeface="Huawei Sans" panose="020C0503030203020204" pitchFamily="34" charset="0"/>
              </a:rPr>
              <a:t>query</a:t>
            </a:r>
            <a:r>
              <a:rPr lang="en-US" sz="1400" dirty="0">
                <a:solidFill>
                  <a:srgbClr val="C7000B"/>
                </a:solidFill>
                <a:latin typeface="Huawei Sans" panose="020C0503030203020204" pitchFamily="34" charset="0"/>
              </a:rPr>
              <a:t>-response</a:t>
            </a:r>
            <a:r>
              <a:rPr lang="en-US" sz="1400" dirty="0">
                <a:latin typeface="Huawei Sans" panose="020C0503030203020204" pitchFamily="34" charset="0"/>
              </a:rPr>
              <a:t> mechanism, so it is inefficient in reporting network status. Telemetry technology uses subscription to improve efficiency in reporting device status.</a:t>
            </a:r>
            <a:endParaRPr lang="en-US" altLang="zh-CN" sz="1400" dirty="0">
              <a:latin typeface="Huawei Sans" panose="020C0503030203020204" pitchFamily="34" charset="0"/>
            </a:endParaRPr>
          </a:p>
          <a:p>
            <a:pPr algn="l"/>
            <a:r>
              <a:rPr lang="en-US" sz="1600" dirty="0">
                <a:latin typeface="Huawei Sans" panose="020C0503030203020204" pitchFamily="34" charset="0"/>
              </a:rPr>
              <a:t>In addition, some enterprises have requirements on the openness of NMS software. To meet these requirements, the NMS software or controller provides open northbound RESTful APIs.</a:t>
            </a:r>
          </a:p>
        </p:txBody>
      </p:sp>
    </p:spTree>
    <p:extLst>
      <p:ext uri="{BB962C8B-B14F-4D97-AF65-F5344CB8AC3E}">
        <p14:creationId xmlns:p14="http://schemas.microsoft.com/office/powerpoint/2010/main" val="205386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7" name="直接连接符 19"/>
          <p:cNvCxnSpPr>
            <a:stCxn id="74" idx="3"/>
            <a:endCxn id="75" idx="1"/>
          </p:cNvCxnSpPr>
          <p:nvPr/>
        </p:nvCxnSpPr>
        <p:spPr bwMode="gray">
          <a:xfrm flipV="1">
            <a:off x="7125797" y="4980197"/>
            <a:ext cx="3313251" cy="1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Freeform 159"/>
          <p:cNvSpPr/>
          <p:nvPr/>
        </p:nvSpPr>
        <p:spPr bwMode="gray">
          <a:xfrm flipH="1">
            <a:off x="8223317" y="4639015"/>
            <a:ext cx="987157" cy="5160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42" name="直接连接符 19"/>
          <p:cNvCxnSpPr>
            <a:stCxn id="67" idx="3"/>
            <a:endCxn id="68" idx="1"/>
          </p:cNvCxnSpPr>
          <p:nvPr/>
        </p:nvCxnSpPr>
        <p:spPr bwMode="gray">
          <a:xfrm flipV="1">
            <a:off x="1585074" y="4988200"/>
            <a:ext cx="3673001" cy="1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bwMode="gray"/>
        <p:txBody>
          <a:bodyPr/>
          <a:lstStyle/>
          <a:p>
            <a:pPr fontAlgn="ctr"/>
            <a:r>
              <a:rPr lang="en-US" dirty="0">
                <a:latin typeface="Huawei Sans" panose="020C0503030203020204" pitchFamily="34" charset="0"/>
              </a:rPr>
              <a:t>SNMP Overview</a:t>
            </a:r>
          </a:p>
        </p:txBody>
      </p:sp>
      <p:sp>
        <p:nvSpPr>
          <p:cNvPr id="4" name="Text Placeholder 3"/>
          <p:cNvSpPr>
            <a:spLocks noGrp="1"/>
          </p:cNvSpPr>
          <p:nvPr>
            <p:ph type="body" sz="quarter" idx="10"/>
          </p:nvPr>
        </p:nvSpPr>
        <p:spPr bwMode="gray"/>
        <p:txBody>
          <a:bodyPr/>
          <a:lstStyle/>
          <a:p>
            <a:pPr algn="l"/>
            <a:r>
              <a:rPr lang="en-US" sz="1600" dirty="0">
                <a:latin typeface="Huawei Sans" panose="020C0503030203020204" pitchFamily="34" charset="0"/>
              </a:rPr>
              <a:t>SNMP builds a data standard between the device and NMS based on the Management Information Base (MIB) data structure. The NMS uses OIDs to query specific information, such as the CPU usage and memory usage. SNMP queries use the request-response model, but subscription is not supported.</a:t>
            </a:r>
            <a:endParaRPr lang="en-US" altLang="zh-CN" sz="1600" dirty="0">
              <a:latin typeface="Huawei Sans" panose="020C0503030203020204" pitchFamily="34" charset="0"/>
            </a:endParaRPr>
          </a:p>
          <a:p>
            <a:pPr algn="l"/>
            <a:r>
              <a:rPr lang="en-US" sz="1600" dirty="0">
                <a:latin typeface="Huawei Sans" panose="020C0503030203020204" pitchFamily="34" charset="0"/>
              </a:rPr>
              <a:t>SNMP has certain configuration delivery capabilities. However, it is difficult to implement unified configuration because different vendors have different configuration commands.</a:t>
            </a:r>
            <a:endParaRPr lang="en-US" altLang="zh-CN" sz="1600" dirty="0">
              <a:latin typeface="Huawei Sans" panose="020C0503030203020204" pitchFamily="34" charset="0"/>
            </a:endParaRPr>
          </a:p>
          <a:p>
            <a:pPr algn="l"/>
            <a:r>
              <a:rPr lang="en-US" sz="1600" dirty="0">
                <a:latin typeface="Huawei Sans" panose="020C0503030203020204" pitchFamily="34" charset="0"/>
              </a:rPr>
              <a:t>Devices directly report locally generated alarms to the NMS.</a:t>
            </a:r>
          </a:p>
        </p:txBody>
      </p:sp>
      <p:pic>
        <p:nvPicPr>
          <p:cNvPr id="67" name="图片 16" descr="通用网管-蓝.png"/>
          <p:cNvPicPr>
            <a:picLocks noChangeAspect="1"/>
          </p:cNvPicPr>
          <p:nvPr/>
        </p:nvPicPr>
        <p:blipFill>
          <a:blip r:embed="rId3" cstate="print"/>
          <a:stretch>
            <a:fillRect/>
          </a:stretch>
        </p:blipFill>
        <p:spPr bwMode="gray">
          <a:xfrm>
            <a:off x="1045074" y="4768727"/>
            <a:ext cx="540000" cy="441818"/>
          </a:xfrm>
          <a:prstGeom prst="rect">
            <a:avLst/>
          </a:prstGeom>
        </p:spPr>
      </p:pic>
      <p:pic>
        <p:nvPicPr>
          <p:cNvPr id="68"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5258075" y="4766800"/>
            <a:ext cx="540000" cy="442800"/>
          </a:xfrm>
          <a:prstGeom prst="rect">
            <a:avLst/>
          </a:prstGeom>
        </p:spPr>
      </p:pic>
      <p:pic>
        <p:nvPicPr>
          <p:cNvPr id="69" name="图片 62" descr="数据库.png"/>
          <p:cNvPicPr>
            <a:picLocks noChangeAspect="1"/>
          </p:cNvPicPr>
          <p:nvPr/>
        </p:nvPicPr>
        <p:blipFill>
          <a:blip r:embed="rId5" cstate="print">
            <a:duotone>
              <a:schemeClr val="accent3">
                <a:shade val="45000"/>
                <a:satMod val="135000"/>
              </a:schemeClr>
              <a:prstClr val="white"/>
            </a:duotone>
          </a:blip>
          <a:stretch>
            <a:fillRect/>
          </a:stretch>
        </p:blipFill>
        <p:spPr bwMode="gray">
          <a:xfrm>
            <a:off x="1438310" y="4986884"/>
            <a:ext cx="316815" cy="259212"/>
          </a:xfrm>
          <a:prstGeom prst="rect">
            <a:avLst/>
          </a:prstGeom>
        </p:spPr>
      </p:pic>
      <p:sp>
        <p:nvSpPr>
          <p:cNvPr id="2" name="TextBox 1"/>
          <p:cNvSpPr txBox="1"/>
          <p:nvPr/>
        </p:nvSpPr>
        <p:spPr bwMode="gray">
          <a:xfrm>
            <a:off x="1346178" y="5193603"/>
            <a:ext cx="50272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MIB</a:t>
            </a:r>
            <a:endParaRPr lang="en-US" altLang="zh-CN" sz="1400" dirty="0">
              <a:latin typeface="Huawei Sans" panose="020C0503030203020204" pitchFamily="34" charset="0"/>
            </a:endParaRPr>
          </a:p>
        </p:txBody>
      </p:sp>
      <p:pic>
        <p:nvPicPr>
          <p:cNvPr id="70" name="图片 62" descr="数据库.png"/>
          <p:cNvPicPr>
            <a:picLocks noChangeAspect="1"/>
          </p:cNvPicPr>
          <p:nvPr/>
        </p:nvPicPr>
        <p:blipFill>
          <a:blip r:embed="rId5" cstate="print">
            <a:duotone>
              <a:schemeClr val="accent3">
                <a:shade val="45000"/>
                <a:satMod val="135000"/>
              </a:schemeClr>
              <a:prstClr val="white"/>
            </a:duotone>
          </a:blip>
          <a:stretch>
            <a:fillRect/>
          </a:stretch>
        </p:blipFill>
        <p:spPr bwMode="gray">
          <a:xfrm>
            <a:off x="5154363" y="4984870"/>
            <a:ext cx="316815" cy="259212"/>
          </a:xfrm>
          <a:prstGeom prst="rect">
            <a:avLst/>
          </a:prstGeom>
        </p:spPr>
      </p:pic>
      <p:sp>
        <p:nvSpPr>
          <p:cNvPr id="71" name="TextBox 70"/>
          <p:cNvSpPr txBox="1"/>
          <p:nvPr/>
        </p:nvSpPr>
        <p:spPr bwMode="gray">
          <a:xfrm>
            <a:off x="5046851" y="5200953"/>
            <a:ext cx="50272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MIB</a:t>
            </a:r>
            <a:endParaRPr lang="en-US" altLang="zh-CN" sz="1400" dirty="0">
              <a:latin typeface="Huawei Sans" panose="020C0503030203020204" pitchFamily="34" charset="0"/>
            </a:endParaRPr>
          </a:p>
        </p:txBody>
      </p:sp>
      <p:sp>
        <p:nvSpPr>
          <p:cNvPr id="8" name="TextBox 7"/>
          <p:cNvSpPr txBox="1"/>
          <p:nvPr/>
        </p:nvSpPr>
        <p:spPr bwMode="gray">
          <a:xfrm>
            <a:off x="1020672" y="4449236"/>
            <a:ext cx="63417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NMS</a:t>
            </a:r>
          </a:p>
        </p:txBody>
      </p:sp>
      <p:sp>
        <p:nvSpPr>
          <p:cNvPr id="72" name="TextBox 71"/>
          <p:cNvSpPr txBox="1"/>
          <p:nvPr/>
        </p:nvSpPr>
        <p:spPr bwMode="gray">
          <a:xfrm>
            <a:off x="5151614" y="4454428"/>
            <a:ext cx="79287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Device</a:t>
            </a:r>
          </a:p>
        </p:txBody>
      </p:sp>
      <p:pic>
        <p:nvPicPr>
          <p:cNvPr id="74" name="图片 16" descr="通用网管-蓝.png"/>
          <p:cNvPicPr>
            <a:picLocks noChangeAspect="1"/>
          </p:cNvPicPr>
          <p:nvPr/>
        </p:nvPicPr>
        <p:blipFill>
          <a:blip r:embed="rId3" cstate="print"/>
          <a:stretch>
            <a:fillRect/>
          </a:stretch>
        </p:blipFill>
        <p:spPr bwMode="gray">
          <a:xfrm>
            <a:off x="6585797" y="4760724"/>
            <a:ext cx="540000" cy="441818"/>
          </a:xfrm>
          <a:prstGeom prst="rect">
            <a:avLst/>
          </a:prstGeom>
        </p:spPr>
      </p:pic>
      <p:pic>
        <p:nvPicPr>
          <p:cNvPr id="75" name="图片 3"/>
          <p:cNvPicPr>
            <a:picLocks/>
          </p:cNvPicPr>
          <p:nvPr/>
        </p:nvPicPr>
        <p:blipFill>
          <a:blip r:embed="rId4" cstate="print">
            <a:extLst>
              <a:ext uri="{28A0092B-C50C-407E-A947-70E740481C1C}">
                <a14:useLocalDpi xmlns:a14="http://schemas.microsoft.com/office/drawing/2010/main" val="0"/>
              </a:ext>
            </a:extLst>
          </a:blip>
          <a:stretch>
            <a:fillRect/>
          </a:stretch>
        </p:blipFill>
        <p:spPr bwMode="gray">
          <a:xfrm>
            <a:off x="10439048" y="4758797"/>
            <a:ext cx="540000" cy="442800"/>
          </a:xfrm>
          <a:prstGeom prst="rect">
            <a:avLst/>
          </a:prstGeom>
        </p:spPr>
      </p:pic>
      <p:sp>
        <p:nvSpPr>
          <p:cNvPr id="77" name="TextBox 76"/>
          <p:cNvSpPr txBox="1"/>
          <p:nvPr/>
        </p:nvSpPr>
        <p:spPr bwMode="gray">
          <a:xfrm>
            <a:off x="6848843" y="5191432"/>
            <a:ext cx="50272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MIB</a:t>
            </a:r>
            <a:endParaRPr lang="en-US" altLang="zh-CN" sz="1400" dirty="0">
              <a:latin typeface="Huawei Sans" panose="020C0503030203020204" pitchFamily="34" charset="0"/>
            </a:endParaRPr>
          </a:p>
        </p:txBody>
      </p:sp>
      <p:sp>
        <p:nvSpPr>
          <p:cNvPr id="79" name="TextBox 78"/>
          <p:cNvSpPr txBox="1"/>
          <p:nvPr/>
        </p:nvSpPr>
        <p:spPr bwMode="gray">
          <a:xfrm>
            <a:off x="10189476" y="5200260"/>
            <a:ext cx="502729"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MIB</a:t>
            </a:r>
            <a:endParaRPr lang="en-US" altLang="zh-CN" sz="1400" dirty="0">
              <a:latin typeface="Huawei Sans" panose="020C0503030203020204" pitchFamily="34" charset="0"/>
            </a:endParaRPr>
          </a:p>
        </p:txBody>
      </p:sp>
      <p:sp>
        <p:nvSpPr>
          <p:cNvPr id="80" name="TextBox 79"/>
          <p:cNvSpPr txBox="1"/>
          <p:nvPr/>
        </p:nvSpPr>
        <p:spPr bwMode="gray">
          <a:xfrm>
            <a:off x="6561395" y="4441233"/>
            <a:ext cx="63417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NMS</a:t>
            </a:r>
          </a:p>
        </p:txBody>
      </p:sp>
      <p:sp>
        <p:nvSpPr>
          <p:cNvPr id="81" name="TextBox 80"/>
          <p:cNvSpPr txBox="1"/>
          <p:nvPr/>
        </p:nvSpPr>
        <p:spPr bwMode="gray">
          <a:xfrm>
            <a:off x="10312612" y="4446425"/>
            <a:ext cx="79287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Device</a:t>
            </a:r>
          </a:p>
        </p:txBody>
      </p:sp>
      <p:cxnSp>
        <p:nvCxnSpPr>
          <p:cNvPr id="82" name="Straight Arrow Connector 81"/>
          <p:cNvCxnSpPr>
            <a:cxnSpLocks/>
          </p:cNvCxnSpPr>
          <p:nvPr/>
        </p:nvCxnSpPr>
        <p:spPr bwMode="gray">
          <a:xfrm>
            <a:off x="7443179" y="4875963"/>
            <a:ext cx="2962321"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sp>
        <p:nvSpPr>
          <p:cNvPr id="83" name="TextBox 82"/>
          <p:cNvSpPr txBox="1"/>
          <p:nvPr/>
        </p:nvSpPr>
        <p:spPr bwMode="gray">
          <a:xfrm>
            <a:off x="7690199" y="4345916"/>
            <a:ext cx="2290502" cy="519547"/>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SNMP trap packet (alarm information)</a:t>
            </a:r>
          </a:p>
        </p:txBody>
      </p:sp>
      <p:pic>
        <p:nvPicPr>
          <p:cNvPr id="38" name="图片 62" descr="数据库.png"/>
          <p:cNvPicPr>
            <a:picLocks noChangeAspect="1"/>
          </p:cNvPicPr>
          <p:nvPr/>
        </p:nvPicPr>
        <p:blipFill>
          <a:blip r:embed="rId5" cstate="print">
            <a:duotone>
              <a:schemeClr val="accent3">
                <a:shade val="45000"/>
                <a:satMod val="135000"/>
              </a:schemeClr>
              <a:prstClr val="white"/>
            </a:duotone>
          </a:blip>
          <a:stretch>
            <a:fillRect/>
          </a:stretch>
        </p:blipFill>
        <p:spPr bwMode="gray">
          <a:xfrm>
            <a:off x="6938595" y="4988009"/>
            <a:ext cx="316815" cy="259212"/>
          </a:xfrm>
          <a:prstGeom prst="rect">
            <a:avLst/>
          </a:prstGeom>
        </p:spPr>
      </p:pic>
      <p:pic>
        <p:nvPicPr>
          <p:cNvPr id="39" name="图片 62" descr="数据库.png"/>
          <p:cNvPicPr>
            <a:picLocks noChangeAspect="1"/>
          </p:cNvPicPr>
          <p:nvPr/>
        </p:nvPicPr>
        <p:blipFill>
          <a:blip r:embed="rId5" cstate="print">
            <a:duotone>
              <a:schemeClr val="accent3">
                <a:shade val="45000"/>
                <a:satMod val="135000"/>
              </a:schemeClr>
              <a:prstClr val="white"/>
            </a:duotone>
          </a:blip>
          <a:stretch>
            <a:fillRect/>
          </a:stretch>
        </p:blipFill>
        <p:spPr bwMode="gray">
          <a:xfrm>
            <a:off x="10294898" y="4985995"/>
            <a:ext cx="316815" cy="259212"/>
          </a:xfrm>
          <a:prstGeom prst="rect">
            <a:avLst/>
          </a:prstGeom>
        </p:spPr>
      </p:pic>
      <p:sp>
        <p:nvSpPr>
          <p:cNvPr id="41" name="Freeform 159"/>
          <p:cNvSpPr/>
          <p:nvPr/>
        </p:nvSpPr>
        <p:spPr bwMode="gray">
          <a:xfrm flipH="1">
            <a:off x="2951026" y="4682984"/>
            <a:ext cx="987157" cy="516016"/>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dirty="0">
              <a:latin typeface="Huawei Sans" panose="020C0503030203020204" pitchFamily="34" charset="0"/>
            </a:endParaRPr>
          </a:p>
        </p:txBody>
      </p:sp>
      <p:cxnSp>
        <p:nvCxnSpPr>
          <p:cNvPr id="11" name="Straight Arrow Connector 10"/>
          <p:cNvCxnSpPr>
            <a:cxnSpLocks/>
          </p:cNvCxnSpPr>
          <p:nvPr/>
        </p:nvCxnSpPr>
        <p:spPr bwMode="gray">
          <a:xfrm>
            <a:off x="1662475" y="4912889"/>
            <a:ext cx="2800814" cy="0"/>
          </a:xfrm>
          <a:prstGeom prst="straightConnector1">
            <a:avLst/>
          </a:prstGeom>
          <a:solidFill>
            <a:schemeClr val="accent1"/>
          </a:solidFill>
          <a:ln w="19050" cap="flat" cmpd="sng" algn="ctr">
            <a:solidFill>
              <a:srgbClr val="56C4D2"/>
            </a:solidFill>
            <a:prstDash val="solid"/>
            <a:round/>
            <a:headEnd type="none" w="med" len="med"/>
            <a:tailEnd type="triangle" w="med" len="med"/>
          </a:ln>
          <a:effectLst/>
        </p:spPr>
      </p:cxnSp>
      <p:sp>
        <p:nvSpPr>
          <p:cNvPr id="13" name="TextBox 12"/>
          <p:cNvSpPr txBox="1"/>
          <p:nvPr/>
        </p:nvSpPr>
        <p:spPr bwMode="gray">
          <a:xfrm>
            <a:off x="1672346" y="4578768"/>
            <a:ext cx="2963338" cy="304103"/>
          </a:xfrm>
          <a:prstGeom prst="rect">
            <a:avLst/>
          </a:prstGeom>
          <a:solidFill>
            <a:schemeClr val="bg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SNMP query packet (specific OID)</a:t>
            </a:r>
          </a:p>
        </p:txBody>
      </p:sp>
      <p:sp>
        <p:nvSpPr>
          <p:cNvPr id="73" name="TextBox 72"/>
          <p:cNvSpPr txBox="1"/>
          <p:nvPr/>
        </p:nvSpPr>
        <p:spPr bwMode="gray">
          <a:xfrm>
            <a:off x="2742595" y="5106465"/>
            <a:ext cx="1785805" cy="519547"/>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SNMP reply packet (specific OID)</a:t>
            </a:r>
          </a:p>
        </p:txBody>
      </p:sp>
      <p:cxnSp>
        <p:nvCxnSpPr>
          <p:cNvPr id="33" name="Straight Arrow Connector 32"/>
          <p:cNvCxnSpPr>
            <a:cxnSpLocks/>
          </p:cNvCxnSpPr>
          <p:nvPr/>
        </p:nvCxnSpPr>
        <p:spPr bwMode="gray">
          <a:xfrm>
            <a:off x="2267045" y="5109449"/>
            <a:ext cx="2779806" cy="0"/>
          </a:xfrm>
          <a:prstGeom prst="straightConnector1">
            <a:avLst/>
          </a:prstGeom>
          <a:solidFill>
            <a:schemeClr val="accent1"/>
          </a:solidFill>
          <a:ln w="19050" cap="flat" cmpd="sng" algn="ctr">
            <a:solidFill>
              <a:srgbClr val="56C4D2"/>
            </a:solidFill>
            <a:prstDash val="solid"/>
            <a:round/>
            <a:headEnd type="triangle" w="med" len="med"/>
            <a:tailEnd type="none" w="med" len="med"/>
          </a:ln>
          <a:effectLst/>
        </p:spPr>
      </p:cxnSp>
      <p:grpSp>
        <p:nvGrpSpPr>
          <p:cNvPr id="19" name="Group 18"/>
          <p:cNvGrpSpPr/>
          <p:nvPr/>
        </p:nvGrpSpPr>
        <p:grpSpPr bwMode="gray">
          <a:xfrm>
            <a:off x="6802699" y="95321"/>
            <a:ext cx="5036433" cy="252000"/>
            <a:chOff x="6708068" y="76071"/>
            <a:chExt cx="5036433" cy="252000"/>
          </a:xfrm>
        </p:grpSpPr>
        <p:sp>
          <p:nvSpPr>
            <p:cNvPr id="52" name="五边形 24"/>
            <p:cNvSpPr/>
            <p:nvPr/>
          </p:nvSpPr>
          <p:spPr bwMode="gray">
            <a:xfrm>
              <a:off x="6708068" y="76071"/>
              <a:ext cx="1238000" cy="252000"/>
            </a:xfrm>
            <a:prstGeom prst="homePlate">
              <a:avLst/>
            </a:prstGeom>
            <a:solidFill>
              <a:srgbClr val="56C4D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b="1" dirty="0">
                  <a:solidFill>
                    <a:schemeClr val="bg1"/>
                  </a:solidFill>
                  <a:latin typeface="Huawei Sans" panose="020C0503030203020204" pitchFamily="34" charset="0"/>
                </a:rPr>
                <a:t>SNMP</a:t>
              </a:r>
            </a:p>
          </p:txBody>
        </p:sp>
        <p:sp>
          <p:nvSpPr>
            <p:cNvPr id="53" name="燕尾形 25"/>
            <p:cNvSpPr/>
            <p:nvPr/>
          </p:nvSpPr>
          <p:spPr bwMode="gray">
            <a:xfrm>
              <a:off x="7865991" y="76071"/>
              <a:ext cx="1320369" cy="252000"/>
            </a:xfrm>
            <a:prstGeom prst="chevron">
              <a:avLst/>
            </a:prstGeom>
            <a:solidFill>
              <a:srgbClr val="D9D9D9"/>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NETCONF</a:t>
              </a:r>
              <a:endParaRPr lang="en-US" altLang="zh-CN" sz="1200" kern="0" dirty="0">
                <a:latin typeface="Huawei Sans" panose="020C0503030203020204" pitchFamily="34" charset="0"/>
                <a:ea typeface="方正兰亭黑简体" panose="02000000000000000000" pitchFamily="2" charset="-122"/>
              </a:endParaRPr>
            </a:p>
          </p:txBody>
        </p:sp>
        <p:sp>
          <p:nvSpPr>
            <p:cNvPr id="54" name="燕尾形 26"/>
            <p:cNvSpPr/>
            <p:nvPr/>
          </p:nvSpPr>
          <p:spPr bwMode="gray">
            <a:xfrm>
              <a:off x="9106283" y="76071"/>
              <a:ext cx="1354271"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Telemetry</a:t>
              </a:r>
              <a:endParaRPr lang="en-US" altLang="zh-CN" sz="1200" kern="0" dirty="0">
                <a:latin typeface="Huawei Sans" panose="020C0503030203020204" pitchFamily="34" charset="0"/>
                <a:ea typeface="方正兰亭黑简体" panose="02000000000000000000" pitchFamily="2" charset="-122"/>
              </a:endParaRPr>
            </a:p>
          </p:txBody>
        </p:sp>
        <p:sp>
          <p:nvSpPr>
            <p:cNvPr id="55" name="燕尾形 26"/>
            <p:cNvSpPr/>
            <p:nvPr/>
          </p:nvSpPr>
          <p:spPr bwMode="gray">
            <a:xfrm>
              <a:off x="10380477" y="76071"/>
              <a:ext cx="1364024" cy="252000"/>
            </a:xfrm>
            <a:prstGeom prst="chevron">
              <a:avLst/>
            </a:prstGeom>
            <a:solidFill>
              <a:schemeClr val="bg1">
                <a:lumMod val="85000"/>
              </a:schemeClr>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fontAlgn="ctr">
                <a:spcBef>
                  <a:spcPts val="0"/>
                </a:spcBef>
              </a:pPr>
              <a:r>
                <a:rPr lang="en-US" sz="1200" dirty="0">
                  <a:latin typeface="Huawei Sans" panose="020C0503030203020204" pitchFamily="34" charset="0"/>
                </a:rPr>
                <a:t>RESTful API</a:t>
              </a:r>
              <a:endParaRPr lang="en-US" altLang="zh-CN" sz="1200" kern="0" dirty="0">
                <a:latin typeface="Huawei Sans" panose="020C0503030203020204" pitchFamily="34" charset="0"/>
                <a:ea typeface="方正兰亭黑简体" panose="02000000000000000000" pitchFamily="2" charset="-122"/>
              </a:endParaRPr>
            </a:p>
          </p:txBody>
        </p:sp>
      </p:grpSp>
      <p:sp>
        <p:nvSpPr>
          <p:cNvPr id="5" name="圆角矩形 75">
            <a:extLst>
              <a:ext uri="{FF2B5EF4-FFF2-40B4-BE49-F238E27FC236}">
                <a16:creationId xmlns:a16="http://schemas.microsoft.com/office/drawing/2014/main" id="{4779BA34-5850-423D-8C6E-E0A7845A5AB9}"/>
              </a:ext>
            </a:extLst>
          </p:cNvPr>
          <p:cNvSpPr/>
          <p:nvPr/>
        </p:nvSpPr>
        <p:spPr bwMode="gray">
          <a:xfrm>
            <a:off x="906414" y="3445885"/>
            <a:ext cx="5078440"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Device status query</a:t>
            </a:r>
          </a:p>
        </p:txBody>
      </p:sp>
      <p:sp>
        <p:nvSpPr>
          <p:cNvPr id="6" name="圆角矩形 75">
            <a:extLst>
              <a:ext uri="{FF2B5EF4-FFF2-40B4-BE49-F238E27FC236}">
                <a16:creationId xmlns:a16="http://schemas.microsoft.com/office/drawing/2014/main" id="{68A0D8F1-94AC-484E-A454-5EEE3569386A}"/>
              </a:ext>
            </a:extLst>
          </p:cNvPr>
          <p:cNvSpPr/>
          <p:nvPr/>
        </p:nvSpPr>
        <p:spPr bwMode="gray">
          <a:xfrm>
            <a:off x="906823" y="3880173"/>
            <a:ext cx="5088656" cy="232384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75">
            <a:extLst>
              <a:ext uri="{FF2B5EF4-FFF2-40B4-BE49-F238E27FC236}">
                <a16:creationId xmlns:a16="http://schemas.microsoft.com/office/drawing/2014/main" id="{F9536839-B557-4CC2-B772-DFC5808E8C9F}"/>
              </a:ext>
            </a:extLst>
          </p:cNvPr>
          <p:cNvSpPr/>
          <p:nvPr/>
        </p:nvSpPr>
        <p:spPr bwMode="gray">
          <a:xfrm>
            <a:off x="6335402" y="3442648"/>
            <a:ext cx="4887134"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Alarm reporting</a:t>
            </a:r>
          </a:p>
        </p:txBody>
      </p:sp>
      <p:sp>
        <p:nvSpPr>
          <p:cNvPr id="9" name="圆角矩形 75">
            <a:extLst>
              <a:ext uri="{FF2B5EF4-FFF2-40B4-BE49-F238E27FC236}">
                <a16:creationId xmlns:a16="http://schemas.microsoft.com/office/drawing/2014/main" id="{044EA0C9-927C-4EAC-A88A-20110199A711}"/>
              </a:ext>
            </a:extLst>
          </p:cNvPr>
          <p:cNvSpPr/>
          <p:nvPr/>
        </p:nvSpPr>
        <p:spPr bwMode="gray">
          <a:xfrm>
            <a:off x="6336193" y="3876936"/>
            <a:ext cx="4896965" cy="2323840"/>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6368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CON" val="#393432;"/>
</p:tagLst>
</file>

<file path=ppt/tags/tag2.xml><?xml version="1.0" encoding="utf-8"?>
<p:tagLst xmlns:a="http://schemas.openxmlformats.org/drawingml/2006/main" xmlns:r="http://schemas.openxmlformats.org/officeDocument/2006/relationships" xmlns:p="http://schemas.openxmlformats.org/presentationml/2006/main">
  <p:tag name="ISLIDE.ICON" val="#18412;"/>
</p:tagLst>
</file>

<file path=ppt/tags/tag3.xml><?xml version="1.0" encoding="utf-8"?>
<p:tagLst xmlns:a="http://schemas.openxmlformats.org/drawingml/2006/main" xmlns:r="http://schemas.openxmlformats.org/officeDocument/2006/relationships" xmlns:p="http://schemas.openxmlformats.org/presentationml/2006/main">
  <p:tag name="ISLIDE.ICON" val="#60379;"/>
</p:tagLst>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DE263F-0510-4442-823E-69B63ECB61E1}">
  <ds:schemaRefs>
    <ds:schemaRef ds:uri="http://schemas.microsoft.com/sharepoint/v3/contenttype/forms"/>
  </ds:schemaRefs>
</ds:datastoreItem>
</file>

<file path=customXml/itemProps2.xml><?xml version="1.0" encoding="utf-8"?>
<ds:datastoreItem xmlns:ds="http://schemas.openxmlformats.org/officeDocument/2006/customXml" ds:itemID="{A1E87A87-EEAF-49F2-9160-7AC1BF32B60F}"/>
</file>

<file path=customXml/itemProps3.xml><?xml version="1.0" encoding="utf-8"?>
<ds:datastoreItem xmlns:ds="http://schemas.openxmlformats.org/officeDocument/2006/customXml" ds:itemID="{DA5960F2-6186-408B-A0DC-5CA5E58B604F}">
  <ds:schemaRefs>
    <ds:schemaRef ds:uri="http://www.w3.org/XML/1998/namespace"/>
    <ds:schemaRef ds:uri="http://purl.org/dc/terms/"/>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475f1e55-3009-46d8-9566-5d569a2b3a98"/>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3468</TotalTime>
  <Words>12017</Words>
  <Application>Microsoft Office PowerPoint</Application>
  <PresentationFormat>Widescreen</PresentationFormat>
  <Paragraphs>1266</Paragraphs>
  <Slides>74</Slides>
  <Notes>74</Notes>
  <HiddenSlides>2</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74</vt:i4>
      </vt:variant>
    </vt:vector>
  </HeadingPairs>
  <TitlesOfParts>
    <vt:vector size="82" baseType="lpstr">
      <vt:lpstr>微软雅黑</vt:lpstr>
      <vt:lpstr>Arial</vt:lpstr>
      <vt:lpstr>Huawei Sans</vt:lpstr>
      <vt:lpstr>Wingdings</vt:lpstr>
      <vt:lpstr>1_标题页模板</vt:lpstr>
      <vt:lpstr>2_功能页模板</vt:lpstr>
      <vt:lpstr>3_内容页模板</vt:lpstr>
      <vt:lpstr>4_感谢页模板</vt:lpstr>
      <vt:lpstr>PowerPoint Presentation</vt:lpstr>
      <vt:lpstr>Network Management and Maintenance</vt:lpstr>
      <vt:lpstr>PowerPoint Presentation</vt:lpstr>
      <vt:lpstr>PowerPoint Presentation</vt:lpstr>
      <vt:lpstr>PowerPoint Presentation</vt:lpstr>
      <vt:lpstr>Traditional Network Management</vt:lpstr>
      <vt:lpstr>Network Management in the Cloud Computing Era</vt:lpstr>
      <vt:lpstr>Network Management Technologies</vt:lpstr>
      <vt:lpstr>SNMP Overview</vt:lpstr>
      <vt:lpstr>Disadvantages of the Traditional Configuration Mode</vt:lpstr>
      <vt:lpstr>NETCONF Overview</vt:lpstr>
      <vt:lpstr>NETCONF Implementation - Protocol Architecture</vt:lpstr>
      <vt:lpstr>Disadvantages of Traditional Network Monitoring</vt:lpstr>
      <vt:lpstr>Telemetry Overview</vt:lpstr>
      <vt:lpstr>Telemetry Implementation - Subscription/Push Mechanism</vt:lpstr>
      <vt:lpstr>Telemetry Implementation - Distributed Processing</vt:lpstr>
      <vt:lpstr>Telemetry Implementation - Data Collection by Hardware Chips</vt:lpstr>
      <vt:lpstr>NBI Overview</vt:lpstr>
      <vt:lpstr>REST Overview</vt:lpstr>
      <vt:lpstr>RESTful API Overview</vt:lpstr>
      <vt:lpstr>PowerPoint Presentation</vt:lpstr>
      <vt:lpstr>PowerPoint Presentation</vt:lpstr>
      <vt:lpstr>PowerPoint Presentation</vt:lpstr>
      <vt:lpstr>ZTP Overview</vt:lpstr>
      <vt:lpstr>Streamlined USB-based Deployment</vt:lpstr>
      <vt:lpstr>Making a Deployment Configuration File</vt:lpstr>
      <vt:lpstr>Making a Deployment Index File</vt:lpstr>
      <vt:lpstr>Checking the Streamlined USB-based Deployment Result</vt:lpstr>
      <vt:lpstr>Email-based Deployment</vt:lpstr>
      <vt:lpstr>Configuring Email-based Deployment Parameters</vt:lpstr>
      <vt:lpstr>Sending the Deployment Email</vt:lpstr>
      <vt:lpstr>Performing Email-based Deployment</vt:lpstr>
      <vt:lpstr>DHCP-based Deployment</vt:lpstr>
      <vt:lpstr>Option 148</vt:lpstr>
      <vt:lpstr>PowerPoint Presentation</vt:lpstr>
      <vt:lpstr>PowerPoint Presentation</vt:lpstr>
      <vt:lpstr>PowerPoint Presentation</vt:lpstr>
      <vt:lpstr>Device Maintenance Overview</vt:lpstr>
      <vt:lpstr>Replacing a Card</vt:lpstr>
      <vt:lpstr>Replacing a Power Module</vt:lpstr>
      <vt:lpstr>Replacing a Fan Module</vt:lpstr>
      <vt:lpstr>Replacing an Optical Module</vt:lpstr>
      <vt:lpstr>Device Alarms and Logs</vt:lpstr>
      <vt:lpstr>Severity Levels of Device Information</vt:lpstr>
      <vt:lpstr>Device Information Output</vt:lpstr>
      <vt:lpstr>Device Software Upgrade</vt:lpstr>
      <vt:lpstr>Saving Configuration Files</vt:lpstr>
      <vt:lpstr>PowerPoint Presentation</vt:lpstr>
      <vt:lpstr>PowerPoint Presentation</vt:lpstr>
      <vt:lpstr>PowerPoint Presentation</vt:lpstr>
      <vt:lpstr>Common Network Troubleshooting Commands</vt:lpstr>
      <vt:lpstr>Procedure for Troubleshooting an Interface Physically Down Issue</vt:lpstr>
      <vt:lpstr>Interface Physically Down - Man</vt:lpstr>
      <vt:lpstr>PowerPoint Presentation</vt:lpstr>
      <vt:lpstr>Interface Physically Down - Machine</vt:lpstr>
      <vt:lpstr>Interface Physically Down - Material</vt:lpstr>
      <vt:lpstr>Interface Physically Down - Method</vt:lpstr>
      <vt:lpstr>Interface Physically Down - Environment</vt:lpstr>
      <vt:lpstr>Troubleshooting a Ping Failure</vt:lpstr>
      <vt:lpstr>Checking Whether the Ping Command Is Correct</vt:lpstr>
      <vt:lpstr>Checking the Status of the Physical Link</vt:lpstr>
      <vt:lpstr>Checking the Routing Table</vt:lpstr>
      <vt:lpstr>Checking Whether ARP Entries Are Correctly Learned</vt:lpstr>
      <vt:lpstr>Checking Whether ICMP Packets Are Sent and Received Correctly</vt:lpstr>
      <vt:lpstr>Checking Whether Ping Packets Are Discarded Due to CPCAR Exceeding</vt:lpstr>
      <vt:lpstr>Troubleshooting Packet Loss</vt:lpstr>
      <vt:lpstr>Checking the Status of the Physical Link</vt:lpstr>
      <vt:lpstr>Checking for CRC Errors in the Inbound Direction of an Interface</vt:lpstr>
      <vt:lpstr>Checking the Number of Discarded Packets in the Outbound Direction of an Interface</vt:lpstr>
      <vt:lpstr>Checking for Loops</vt:lpstr>
      <vt:lpstr>Checking for Attacks</vt:lpstr>
      <vt:lpstr>Password Recovery</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Wu Monk</cp:lastModifiedBy>
  <cp:revision>359</cp:revision>
  <cp:lastPrinted>2020-07-31T09:33:18Z</cp:lastPrinted>
  <dcterms:created xsi:type="dcterms:W3CDTF">2018-11-29T10:16:29Z</dcterms:created>
  <dcterms:modified xsi:type="dcterms:W3CDTF">2021-02-03T02:32:12Z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(3)6QHJuQUwET/Ddc9OZw407pDyjLlhknlAiKZ/7tFIcs1QLxzFmdb8EsBwOAlpIs1KRcVR2N7e
B/tLKHoFTyuZjAuh4AnHifGP/5LqXD5X8JVk2FonezwqW2xcTsyayTnDjgpPx9lnTvdo5TDg
wRRW4TbabVdCZRTfppHnOrvRxVh5j0yn6/lGcjsqxcpnf0GEcnRzpbGpJX0gov67diri8dTV
oGqtGe9Mn0YbzAXlv/</vt:lpwstr>
  </property>
  <property fmtid="{D5CDD505-2E9C-101B-9397-08002B2CF9AE}" pid="3" name="_2015_ms_pID_7253431">
    <vt:lpwstr>S+Z1IMLoxWQOC1PiwZWzfpjEMmGLw1e5WXE/Ju4i6wLGqJrRy4aF1P
q5jf2ssPObMBe9lHKKub/YjS3nqvPkwpPNBNUpiJl97Zsxj+r8incbL6mXVkvhB1T3wUgG0x
cWI/PFBSfLh8XTeNdhtmDq1E3A0/c1Io80miNcxulh8qbvA3ZLt1TYmGt4N9sSAQe0yZnpoL
9Qhasq5v5HwVv4G/N/QyMVb/lAZpcHCAfdF/</vt:lpwstr>
  </property>
  <property fmtid="{D5CDD505-2E9C-101B-9397-08002B2CF9AE}" pid="4" name="_2015_ms_pID_7253432">
    <vt:lpwstr>zQ==</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1611622438</vt:lpwstr>
  </property>
</Properties>
</file>