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486" r:id="rId2"/>
    <p:sldId id="437" r:id="rId3"/>
    <p:sldId id="439" r:id="rId4"/>
    <p:sldId id="440" r:id="rId5"/>
    <p:sldId id="441" r:id="rId6"/>
    <p:sldId id="442" r:id="rId7"/>
    <p:sldId id="443" r:id="rId8"/>
    <p:sldId id="444" r:id="rId9"/>
    <p:sldId id="507" r:id="rId10"/>
    <p:sldId id="510" r:id="rId11"/>
    <p:sldId id="448" r:id="rId12"/>
    <p:sldId id="509" r:id="rId13"/>
    <p:sldId id="450" r:id="rId14"/>
    <p:sldId id="451" r:id="rId15"/>
    <p:sldId id="452" r:id="rId16"/>
    <p:sldId id="453" r:id="rId17"/>
    <p:sldId id="501" r:id="rId18"/>
    <p:sldId id="494" r:id="rId19"/>
    <p:sldId id="495" r:id="rId20"/>
    <p:sldId id="522" r:id="rId21"/>
    <p:sldId id="523" r:id="rId22"/>
    <p:sldId id="524" r:id="rId23"/>
    <p:sldId id="527" r:id="rId24"/>
    <p:sldId id="529" r:id="rId25"/>
    <p:sldId id="530" r:id="rId26"/>
    <p:sldId id="531" r:id="rId27"/>
    <p:sldId id="532" r:id="rId28"/>
    <p:sldId id="471" r:id="rId29"/>
    <p:sldId id="472" r:id="rId30"/>
    <p:sldId id="473" r:id="rId31"/>
    <p:sldId id="474" r:id="rId32"/>
    <p:sldId id="479" r:id="rId33"/>
    <p:sldId id="480" r:id="rId34"/>
    <p:sldId id="481" r:id="rId35"/>
    <p:sldId id="517" r:id="rId36"/>
    <p:sldId id="462" r:id="rId37"/>
    <p:sldId id="463" r:id="rId38"/>
    <p:sldId id="482" r:id="rId39"/>
    <p:sldId id="483" r:id="rId40"/>
    <p:sldId id="484" r:id="rId41"/>
    <p:sldId id="505" r:id="rId42"/>
    <p:sldId id="485" r:id="rId43"/>
    <p:sldId id="499" r:id="rId4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AF1"/>
    <a:srgbClr val="1C6FFA"/>
    <a:srgbClr val="00FF00"/>
    <a:srgbClr val="E4D89A"/>
    <a:srgbClr val="E5D148"/>
    <a:srgbClr val="595991"/>
    <a:srgbClr val="D9D9D9"/>
    <a:srgbClr val="FFF8EA"/>
    <a:srgbClr val="528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0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E3541-AE05-1940-A652-77C7B468644B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E3C54-5CE7-6F48-9BD8-0525838FE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8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5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26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65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6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11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96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28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63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1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9D9D9"/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F529-B12D-AD41-9729-6C759477EC1F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3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122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5800" dirty="0">
                <a:solidFill>
                  <a:srgbClr val="125AF1"/>
                </a:solidFill>
                <a:latin typeface="Journal"/>
                <a:cs typeface="Journal"/>
              </a:rPr>
              <a:t>Créons un burger</a:t>
            </a:r>
          </a:p>
          <a:p>
            <a:pPr marL="0" indent="0">
              <a:buNone/>
            </a:pPr>
            <a:r>
              <a:rPr lang="fr-FR" dirty="0"/>
              <a:t>Créez le fichier </a:t>
            </a:r>
            <a:r>
              <a:rPr lang="fr-FR" dirty="0" err="1"/>
              <a:t>doublecheese.txt</a:t>
            </a:r>
            <a:r>
              <a:rPr lang="fr-FR" dirty="0"/>
              <a:t> dans le dossier burgers et notez-y la liste des ingrédients pour faire un double </a:t>
            </a:r>
            <a:r>
              <a:rPr lang="fr-FR" dirty="0" err="1"/>
              <a:t>cheese</a:t>
            </a:r>
            <a:r>
              <a:rPr lang="fr-FR" dirty="0"/>
              <a:t>.</a:t>
            </a:r>
            <a:endParaRPr lang="fr-FR" b="1" dirty="0">
              <a:latin typeface="Lucida Console"/>
              <a:cs typeface="Lucida Console"/>
            </a:endParaRPr>
          </a:p>
        </p:txBody>
      </p:sp>
      <p:pic>
        <p:nvPicPr>
          <p:cNvPr id="4" name="Image 3" descr="Capture d’écran 2012-11-28 à 17.3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03" y="4015261"/>
            <a:ext cx="2374900" cy="4699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55852" y="3469498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</a:t>
            </a:r>
          </a:p>
          <a:p>
            <a:r>
              <a:rPr lang="fr-FR" dirty="0"/>
              <a:t>tomates</a:t>
            </a:r>
          </a:p>
          <a:p>
            <a:r>
              <a:rPr lang="fr-FR" dirty="0" err="1"/>
              <a:t>cheese</a:t>
            </a:r>
            <a:endParaRPr lang="fr-FR" dirty="0"/>
          </a:p>
          <a:p>
            <a:r>
              <a:rPr lang="fr-FR" dirty="0"/>
              <a:t>oignons</a:t>
            </a:r>
          </a:p>
          <a:p>
            <a:r>
              <a:rPr lang="fr-FR" dirty="0"/>
              <a:t>cornichons</a:t>
            </a:r>
          </a:p>
          <a:p>
            <a:r>
              <a:rPr lang="fr-FR" dirty="0"/>
              <a:t>ketchup</a:t>
            </a:r>
          </a:p>
          <a:p>
            <a:r>
              <a:rPr lang="fr-FR" dirty="0"/>
              <a:t>moutarde</a:t>
            </a:r>
          </a:p>
        </p:txBody>
      </p:sp>
    </p:spTree>
    <p:extLst>
      <p:ext uri="{BB962C8B-B14F-4D97-AF65-F5344CB8AC3E}">
        <p14:creationId xmlns:p14="http://schemas.microsoft.com/office/powerpoint/2010/main" val="89833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Vérifier </a:t>
            </a:r>
            <a:r>
              <a:rPr lang="fr-FR" b="1" dirty="0"/>
              <a:t>l’état de son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/>
              <a:t>Vérifiez ce qui a changé dans votre projet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status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reset HEAD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unstage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Untracked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files: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include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1" y="3283887"/>
            <a:ext cx="2711608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7500" y="3979611"/>
            <a:ext cx="3175009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51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Ajouter un nouveau fichier </a:t>
            </a:r>
            <a:r>
              <a:rPr lang="fr-FR" dirty="0"/>
              <a:t>au dépôt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Ajout le nouveau fichier </a:t>
            </a:r>
            <a:r>
              <a:rPr lang="fr-FR" dirty="0" err="1"/>
              <a:t>bigmac.txt</a:t>
            </a:r>
            <a:r>
              <a:rPr lang="fr-FR" dirty="0"/>
              <a:t>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add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587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Vérifier </a:t>
            </a:r>
            <a:r>
              <a:rPr lang="fr-FR" b="1" dirty="0"/>
              <a:t>l’état de son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/>
              <a:t>Vérifiez ce qui a changé dans votre projet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status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reset HEAD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unstage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new file: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1" y="3283887"/>
            <a:ext cx="2711608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7500" y="3979611"/>
            <a:ext cx="3175009" cy="45876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4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/>
              <a:t>Valider </a:t>
            </a:r>
            <a:r>
              <a:rPr lang="fr-FR" dirty="0"/>
              <a:t>les modifications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Lancez la commande </a:t>
            </a:r>
            <a:r>
              <a:rPr lang="fr-FR" b="1" dirty="0">
                <a:latin typeface="Lucida Console"/>
                <a:cs typeface="Lucida Console"/>
              </a:rPr>
              <a:t>git commit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2390744"/>
            <a:ext cx="8229600" cy="3368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$ git commit –m “Ajout du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bigmac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et correction du double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cheese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“</a:t>
            </a:r>
          </a:p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[master afb67b0] Ajout du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bigmac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et correction du double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cheese</a:t>
            </a:r>
            <a:endParaRPr lang="fr-FR" sz="24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2 files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changed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, 7 insertions(+), 1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deletion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(-)</a:t>
            </a:r>
          </a:p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create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mode 100644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bigmac.txt</a:t>
            </a:r>
            <a:endParaRPr lang="fr-FR" sz="24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2904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Premiers pas </a:t>
            </a:r>
            <a:r>
              <a:rPr lang="fr-FR" dirty="0"/>
              <a:t>avec git</a:t>
            </a:r>
            <a:endParaRPr lang="fr-FR" b="1" dirty="0"/>
          </a:p>
        </p:txBody>
      </p:sp>
      <p:grpSp>
        <p:nvGrpSpPr>
          <p:cNvPr id="4" name="Grouper 3"/>
          <p:cNvGrpSpPr/>
          <p:nvPr/>
        </p:nvGrpSpPr>
        <p:grpSpPr>
          <a:xfrm>
            <a:off x="785529" y="1942355"/>
            <a:ext cx="1524801" cy="1999694"/>
            <a:chOff x="785529" y="1942355"/>
            <a:chExt cx="1524801" cy="199969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burgers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85529" y="194235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Mon dépôt git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554765" y="194235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 projet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2513993" y="2821263"/>
            <a:ext cx="3187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ylindre 12"/>
          <p:cNvSpPr/>
          <p:nvPr/>
        </p:nvSpPr>
        <p:spPr>
          <a:xfrm>
            <a:off x="961633" y="335752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R1</a:t>
            </a:r>
          </a:p>
        </p:txBody>
      </p:sp>
      <p:pic>
        <p:nvPicPr>
          <p:cNvPr id="3" name="Image 2" descr="Capture d’écran 2012-11-28 à 17.50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"/>
          <a:stretch/>
        </p:blipFill>
        <p:spPr>
          <a:xfrm>
            <a:off x="5805509" y="2359628"/>
            <a:ext cx="2743200" cy="684768"/>
          </a:xfrm>
          <a:prstGeom prst="rect">
            <a:avLst/>
          </a:prstGeom>
        </p:spPr>
      </p:pic>
      <p:sp>
        <p:nvSpPr>
          <p:cNvPr id="12" name="Cylindre 11"/>
          <p:cNvSpPr/>
          <p:nvPr/>
        </p:nvSpPr>
        <p:spPr>
          <a:xfrm>
            <a:off x="961633" y="304439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62249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/>
              <a:t>Introduisons </a:t>
            </a:r>
            <a:r>
              <a:rPr lang="fr-FR" b="1" dirty="0"/>
              <a:t>une 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Modifiez le fichier </a:t>
            </a:r>
            <a:r>
              <a:rPr lang="fr-FR" dirty="0" err="1">
                <a:latin typeface="Lucida Console"/>
                <a:cs typeface="Lucida Console"/>
              </a:rPr>
              <a:t>bigmac.txt</a:t>
            </a:r>
            <a:r>
              <a:rPr lang="fr-FR" dirty="0"/>
              <a:t> afin d’y introduire un mauvais ingrédient.</a:t>
            </a:r>
          </a:p>
        </p:txBody>
      </p:sp>
      <p:pic>
        <p:nvPicPr>
          <p:cNvPr id="4" name="Image 3" descr="pimen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76" y="3586613"/>
            <a:ext cx="3978441" cy="22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8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dirty="0"/>
              <a:t>Retrouver </a:t>
            </a:r>
            <a:r>
              <a:rPr lang="fr-FR" sz="3200" b="1" dirty="0"/>
              <a:t>la version précédente d’un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Restaurer la dernier version valide du fichier à l’aide de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checkout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9636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b="1" dirty="0"/>
              <a:t>Consulter les révisions </a:t>
            </a:r>
            <a:r>
              <a:rPr lang="fr-FR" sz="3200" dirty="0"/>
              <a:t>de votre dépôt local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853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Utilisez la commande git log pour consulter les révisions de votre dépôt local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643423"/>
            <a:ext cx="8229600" cy="4042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$ git log</a:t>
            </a:r>
          </a:p>
          <a:p>
            <a:r>
              <a:rPr lang="fr-FR" sz="2000" dirty="0">
                <a:solidFill>
                  <a:srgbClr val="FFFF00"/>
                </a:solidFill>
                <a:latin typeface="Lucida Console"/>
                <a:cs typeface="Lucida Console"/>
              </a:rPr>
              <a:t>commit afb67b0177d49235f43737ee72cc76bccd58e5b0</a:t>
            </a:r>
          </a:p>
          <a:p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Author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: Julien Seiler &lt;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julien.seiler@gmail.com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Date:   Tue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Apr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7 15:56:07 2015 +0200</a:t>
            </a: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   Ajout du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bigmac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et correction du double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cheese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rgbClr val="FFFF00"/>
                </a:solidFill>
                <a:latin typeface="Lucida Console"/>
                <a:cs typeface="Lucida Console"/>
              </a:rPr>
              <a:t>commit c17b1418035b6ae2ad2d38b3b089df27130eea9c</a:t>
            </a:r>
          </a:p>
          <a:p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Author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: Julien Seiler &lt;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julien.seiler@gmail.com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Date:   Tue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Apr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7 15:40:01 2015 +0200</a:t>
            </a: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   Création du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doublecheese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7148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2800" b="1" dirty="0"/>
              <a:t>Revenir à une révision précédente </a:t>
            </a:r>
            <a:r>
              <a:rPr lang="fr-FR" sz="2800" dirty="0"/>
              <a:t>de votre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Revenez à la version initiale de votre projet (juste le </a:t>
            </a:r>
            <a:r>
              <a:rPr lang="fr-FR" dirty="0" err="1"/>
              <a:t>doublecheese.txt</a:t>
            </a:r>
            <a:r>
              <a:rPr lang="fr-FR" dirty="0"/>
              <a:t>) en utilisant la commande </a:t>
            </a:r>
            <a:r>
              <a:rPr lang="fr-FR" dirty="0">
                <a:latin typeface="Lucida Console"/>
                <a:cs typeface="Lucida Console"/>
              </a:rPr>
              <a:t>git </a:t>
            </a:r>
            <a:r>
              <a:rPr lang="fr-FR" dirty="0" err="1">
                <a:latin typeface="Lucida Console"/>
                <a:cs typeface="Lucida Console"/>
              </a:rPr>
              <a:t>checkout</a:t>
            </a:r>
            <a:r>
              <a:rPr lang="fr-FR" dirty="0">
                <a:latin typeface="Lucida Console"/>
                <a:cs typeface="Lucida Console"/>
              </a:rPr>
              <a:t> &lt;id </a:t>
            </a:r>
            <a:r>
              <a:rPr lang="fr-FR" dirty="0" err="1">
                <a:latin typeface="Lucida Console"/>
                <a:cs typeface="Lucida Console"/>
              </a:rPr>
              <a:t>rev</a:t>
            </a:r>
            <a:r>
              <a:rPr lang="fr-FR" dirty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FFFFFF"/>
                </a:solidFill>
                <a:latin typeface="Lucida Console"/>
                <a:cs typeface="Lucida Console"/>
              </a:rPr>
              <a:t>c17b1418035b6ae2ad2d38b3b089df27130eea9c</a:t>
            </a:r>
            <a:endParaRPr lang="fr-FR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dirty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dirty="0" err="1">
                <a:solidFill>
                  <a:srgbClr val="FFFFFF"/>
                </a:solidFill>
                <a:latin typeface="Lucida Console"/>
                <a:cs typeface="Lucida Console"/>
              </a:rPr>
              <a:t>ls</a:t>
            </a:r>
            <a:endParaRPr lang="fr-FR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Revenir à la dernière version </a:t>
            </a:r>
            <a:r>
              <a:rPr lang="fr-FR" sz="3600" dirty="0"/>
              <a:t>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Revenez à la version initiale de votre projet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ls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0210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790759" y="1953105"/>
            <a:ext cx="1524801" cy="1988944"/>
            <a:chOff x="790759" y="1953105"/>
            <a:chExt cx="1524801" cy="198894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burgers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90759" y="195310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Mon dépôt git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087857" y="1942355"/>
            <a:ext cx="227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 dossier de travail</a:t>
            </a:r>
          </a:p>
        </p:txBody>
      </p:sp>
      <p:pic>
        <p:nvPicPr>
          <p:cNvPr id="11" name="Image 10" descr="Capture d’écran 2012-11-28 à 17.3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83" y="2359628"/>
            <a:ext cx="2374900" cy="469900"/>
          </a:xfrm>
          <a:prstGeom prst="rect">
            <a:avLst/>
          </a:prstGeom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</p:spTree>
    <p:extLst>
      <p:ext uri="{BB962C8B-B14F-4D97-AF65-F5344CB8AC3E}">
        <p14:creationId xmlns:p14="http://schemas.microsoft.com/office/powerpoint/2010/main" val="420087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/>
              <a:t>Créer </a:t>
            </a:r>
            <a:r>
              <a:rPr lang="fr-FR" sz="3600" b="1" dirty="0"/>
              <a:t>une nouvelle branche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Créer une nouvelle branche bio sur votre dépôt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</a:p>
        </p:txBody>
      </p:sp>
    </p:spTree>
    <p:extLst>
      <p:ext uri="{BB962C8B-B14F-4D97-AF65-F5344CB8AC3E}">
        <p14:creationId xmlns:p14="http://schemas.microsoft.com/office/powerpoint/2010/main" val="3482721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/>
              <a:t>Créer </a:t>
            </a:r>
            <a:r>
              <a:rPr lang="fr-FR" sz="3600" b="1" dirty="0"/>
              <a:t>une nouvelle branche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Consultez les branches disponibles sur votre dépôt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 bio</a:t>
            </a: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* </a:t>
            </a:r>
            <a:r>
              <a:rPr lang="fr-FR" sz="3200" dirty="0">
                <a:solidFill>
                  <a:srgbClr val="00FF00"/>
                </a:solidFill>
                <a:latin typeface="Lucida Console"/>
                <a:cs typeface="Lucida Console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90455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Changer </a:t>
            </a:r>
            <a:r>
              <a:rPr lang="fr-FR" sz="3600" dirty="0"/>
              <a:t>de branche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Utilisez la commande </a:t>
            </a:r>
            <a:r>
              <a:rPr lang="fr-FR" dirty="0">
                <a:latin typeface="Lucida Console"/>
                <a:cs typeface="Lucida Console"/>
              </a:rPr>
              <a:t>git </a:t>
            </a:r>
            <a:r>
              <a:rPr lang="fr-FR" dirty="0" err="1">
                <a:latin typeface="Lucida Console"/>
                <a:cs typeface="Lucida Console"/>
              </a:rPr>
              <a:t>checkout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/>
              <a:t>pour changer de branche.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</a:p>
          <a:p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Switched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to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'bio'</a:t>
            </a:r>
          </a:p>
        </p:txBody>
      </p:sp>
    </p:spTree>
    <p:extLst>
      <p:ext uri="{BB962C8B-B14F-4D97-AF65-F5344CB8AC3E}">
        <p14:creationId xmlns:p14="http://schemas.microsoft.com/office/powerpoint/2010/main" val="324146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/>
              <a:t>On passe au </a:t>
            </a:r>
            <a:r>
              <a:rPr lang="fr-FR" sz="3600" b="1" dirty="0"/>
              <a:t>bio !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Modifiez la recette du </a:t>
            </a:r>
            <a:r>
              <a:rPr lang="fr-FR" dirty="0" err="1"/>
              <a:t>Big</a:t>
            </a:r>
            <a:r>
              <a:rPr lang="fr-FR" dirty="0"/>
              <a:t> Mac et </a:t>
            </a:r>
            <a:r>
              <a:rPr lang="fr-FR" dirty="0" err="1"/>
              <a:t>commité</a:t>
            </a:r>
            <a:r>
              <a:rPr lang="fr-FR" dirty="0"/>
              <a:t> la modification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4464037"/>
            <a:ext cx="8229600" cy="1495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–a –m "Bio Mac"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874757" y="2304432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 bio</a:t>
            </a:r>
          </a:p>
          <a:p>
            <a:r>
              <a:rPr lang="fr-FR" dirty="0"/>
              <a:t>salade bio</a:t>
            </a:r>
          </a:p>
          <a:p>
            <a:r>
              <a:rPr lang="fr-FR" dirty="0"/>
              <a:t>tomates bio</a:t>
            </a:r>
          </a:p>
          <a:p>
            <a:r>
              <a:rPr lang="fr-FR" dirty="0"/>
              <a:t>oignons bio</a:t>
            </a:r>
          </a:p>
          <a:p>
            <a:r>
              <a:rPr lang="fr-FR" dirty="0"/>
              <a:t>cornichons bio</a:t>
            </a:r>
          </a:p>
          <a:p>
            <a:r>
              <a:rPr lang="fr-FR" dirty="0"/>
              <a:t>ketchup bio</a:t>
            </a:r>
          </a:p>
          <a:p>
            <a:r>
              <a:rPr lang="fr-FR" dirty="0"/>
              <a:t>moutarde bio</a:t>
            </a:r>
          </a:p>
        </p:txBody>
      </p:sp>
    </p:spTree>
    <p:extLst>
      <p:ext uri="{BB962C8B-B14F-4D97-AF65-F5344CB8AC3E}">
        <p14:creationId xmlns:p14="http://schemas.microsoft.com/office/powerpoint/2010/main" val="1977865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/>
              <a:t>On passe au </a:t>
            </a:r>
            <a:r>
              <a:rPr lang="fr-FR" sz="3600" b="1" dirty="0"/>
              <a:t>bio !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Modifiez la recette du Double </a:t>
            </a:r>
            <a:r>
              <a:rPr lang="fr-FR" dirty="0" err="1"/>
              <a:t>Cheese</a:t>
            </a:r>
            <a:r>
              <a:rPr lang="fr-FR" dirty="0"/>
              <a:t> et </a:t>
            </a:r>
            <a:r>
              <a:rPr lang="fr-FR" dirty="0" err="1"/>
              <a:t>commité</a:t>
            </a:r>
            <a:r>
              <a:rPr lang="fr-FR" dirty="0"/>
              <a:t> la modification</a:t>
            </a:r>
            <a:endParaRPr lang="fr-FR" dirty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4464037"/>
            <a:ext cx="8229600" cy="1495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–a –m « 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Doubio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Cheese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"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874757" y="2304432"/>
            <a:ext cx="2812043" cy="175432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 bio</a:t>
            </a:r>
          </a:p>
          <a:p>
            <a:r>
              <a:rPr lang="fr-FR" dirty="0" err="1"/>
              <a:t>cheese</a:t>
            </a:r>
            <a:r>
              <a:rPr lang="fr-FR" dirty="0"/>
              <a:t> bio</a:t>
            </a:r>
          </a:p>
          <a:p>
            <a:r>
              <a:rPr lang="fr-FR" dirty="0"/>
              <a:t>oignons bio</a:t>
            </a:r>
          </a:p>
          <a:p>
            <a:r>
              <a:rPr lang="fr-FR" dirty="0"/>
              <a:t>cornichons bio</a:t>
            </a:r>
          </a:p>
          <a:p>
            <a:r>
              <a:rPr lang="fr-FR" dirty="0"/>
              <a:t>ketchup bio</a:t>
            </a:r>
          </a:p>
          <a:p>
            <a:r>
              <a:rPr lang="fr-FR" dirty="0"/>
              <a:t>moutarde bio</a:t>
            </a:r>
          </a:p>
        </p:txBody>
      </p:sp>
    </p:spTree>
    <p:extLst>
      <p:ext uri="{BB962C8B-B14F-4D97-AF65-F5344CB8AC3E}">
        <p14:creationId xmlns:p14="http://schemas.microsoft.com/office/powerpoint/2010/main" val="4189683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/>
              <a:t>Aller plus loin avec les </a:t>
            </a:r>
            <a:r>
              <a:rPr lang="fr-FR" sz="4000" b="1" dirty="0"/>
              <a:t>branches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97365" y="2713065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master</a:t>
            </a:r>
          </a:p>
        </p:txBody>
      </p:sp>
      <p:sp>
        <p:nvSpPr>
          <p:cNvPr id="6" name="Ellipse 5"/>
          <p:cNvSpPr/>
          <p:nvPr/>
        </p:nvSpPr>
        <p:spPr>
          <a:xfrm>
            <a:off x="2537550" y="2864152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423456" y="249482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97365" y="3563051"/>
            <a:ext cx="523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bio</a:t>
            </a:r>
          </a:p>
        </p:txBody>
      </p:sp>
      <p:grpSp>
        <p:nvGrpSpPr>
          <p:cNvPr id="51" name="Grouper 50"/>
          <p:cNvGrpSpPr/>
          <p:nvPr/>
        </p:nvGrpSpPr>
        <p:grpSpPr>
          <a:xfrm>
            <a:off x="2717159" y="2494820"/>
            <a:ext cx="895121" cy="548941"/>
            <a:chOff x="2717159" y="2494820"/>
            <a:chExt cx="895121" cy="548941"/>
          </a:xfrm>
        </p:grpSpPr>
        <p:sp>
          <p:nvSpPr>
            <p:cNvPr id="8" name="Ellipse 7"/>
            <p:cNvSpPr/>
            <p:nvPr/>
          </p:nvSpPr>
          <p:spPr>
            <a:xfrm>
              <a:off x="3344238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230144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r2</a:t>
              </a:r>
            </a:p>
          </p:txBody>
        </p:sp>
        <p:cxnSp>
          <p:nvCxnSpPr>
            <p:cNvPr id="14" name="Connecteur droit 13"/>
            <p:cNvCxnSpPr>
              <a:stCxn id="6" idx="6"/>
              <a:endCxn id="8" idx="2"/>
            </p:cNvCxnSpPr>
            <p:nvPr/>
          </p:nvCxnSpPr>
          <p:spPr>
            <a:xfrm>
              <a:off x="2717159" y="2953957"/>
              <a:ext cx="6270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3523847" y="2494820"/>
            <a:ext cx="960819" cy="548941"/>
            <a:chOff x="3523847" y="2494820"/>
            <a:chExt cx="960819" cy="548941"/>
          </a:xfrm>
        </p:grpSpPr>
        <p:sp>
          <p:nvSpPr>
            <p:cNvPr id="10" name="Ellipse 9"/>
            <p:cNvSpPr/>
            <p:nvPr/>
          </p:nvSpPr>
          <p:spPr>
            <a:xfrm>
              <a:off x="421662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02530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r3</a:t>
              </a:r>
            </a:p>
          </p:txBody>
        </p:sp>
        <p:cxnSp>
          <p:nvCxnSpPr>
            <p:cNvPr id="16" name="Connecteur droit 15"/>
            <p:cNvCxnSpPr>
              <a:stCxn id="8" idx="6"/>
              <a:endCxn id="10" idx="2"/>
            </p:cNvCxnSpPr>
            <p:nvPr/>
          </p:nvCxnSpPr>
          <p:spPr>
            <a:xfrm>
              <a:off x="3523847" y="2953957"/>
              <a:ext cx="6927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llipse 17"/>
          <p:cNvSpPr/>
          <p:nvPr/>
        </p:nvSpPr>
        <p:spPr>
          <a:xfrm>
            <a:off x="4990917" y="366296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876823" y="3293637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r4</a:t>
            </a:r>
          </a:p>
        </p:txBody>
      </p:sp>
      <p:cxnSp>
        <p:nvCxnSpPr>
          <p:cNvPr id="13" name="Connecteur en arc 12"/>
          <p:cNvCxnSpPr>
            <a:stCxn id="10" idx="6"/>
            <a:endCxn id="18" idx="2"/>
          </p:cNvCxnSpPr>
          <p:nvPr/>
        </p:nvCxnSpPr>
        <p:spPr>
          <a:xfrm>
            <a:off x="4396233" y="2953957"/>
            <a:ext cx="594684" cy="798817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596346" y="3988816"/>
            <a:ext cx="10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Bio Mac</a:t>
            </a:r>
          </a:p>
        </p:txBody>
      </p:sp>
      <p:sp>
        <p:nvSpPr>
          <p:cNvPr id="20" name="Ellipse 19"/>
          <p:cNvSpPr/>
          <p:nvPr/>
        </p:nvSpPr>
        <p:spPr>
          <a:xfrm>
            <a:off x="6380336" y="366296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266242" y="3293637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r5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650060" y="3975395"/>
            <a:ext cx="16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Doubio</a:t>
            </a:r>
            <a:r>
              <a:rPr lang="fr-FR" i="1" dirty="0"/>
              <a:t> </a:t>
            </a:r>
            <a:r>
              <a:rPr lang="fr-FR" i="1" dirty="0" err="1"/>
              <a:t>Cheese</a:t>
            </a:r>
            <a:endParaRPr lang="fr-FR" i="1" dirty="0"/>
          </a:p>
        </p:txBody>
      </p:sp>
      <p:cxnSp>
        <p:nvCxnSpPr>
          <p:cNvPr id="23" name="Connecteur droit 22"/>
          <p:cNvCxnSpPr>
            <a:stCxn id="18" idx="6"/>
            <a:endCxn id="20" idx="2"/>
          </p:cNvCxnSpPr>
          <p:nvPr/>
        </p:nvCxnSpPr>
        <p:spPr>
          <a:xfrm>
            <a:off x="5170526" y="3752774"/>
            <a:ext cx="120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19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Revenons </a:t>
            </a:r>
            <a:r>
              <a:rPr lang="fr-FR" sz="3600" dirty="0"/>
              <a:t>sur notre branche principale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Revenez sur la branche principale avec la commande </a:t>
            </a:r>
            <a:r>
              <a:rPr lang="fr-FR" dirty="0">
                <a:latin typeface="Lucida Console"/>
                <a:cs typeface="Lucida Console"/>
              </a:rPr>
              <a:t>git </a:t>
            </a:r>
            <a:r>
              <a:rPr lang="fr-FR" dirty="0" err="1">
                <a:latin typeface="Lucida Console"/>
                <a:cs typeface="Lucida Console"/>
              </a:rPr>
              <a:t>checkout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950367"/>
            <a:ext cx="8229600" cy="30089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759259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Fusion </a:t>
            </a:r>
            <a:r>
              <a:rPr lang="fr-FR" sz="3600" dirty="0"/>
              <a:t>des branches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On peut récupérer les modifications enregistrées sur la branche bio avec la commande </a:t>
            </a:r>
            <a:r>
              <a:rPr lang="fr-FR" dirty="0">
                <a:latin typeface="Lucida Console"/>
                <a:cs typeface="Lucida Console"/>
              </a:rPr>
              <a:t>git </a:t>
            </a:r>
            <a:r>
              <a:rPr lang="fr-FR" dirty="0" err="1">
                <a:latin typeface="Lucida Console"/>
                <a:cs typeface="Lucida Console"/>
              </a:rPr>
              <a:t>merge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420901"/>
            <a:ext cx="8229600" cy="25384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merge</a:t>
            </a:r>
            <a:r>
              <a:rPr lang="fr-FR" sz="2000" dirty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Updating 92afcc5..71c36de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Fast-forward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      | 14 </a:t>
            </a:r>
            <a:r>
              <a:rPr lang="en-US" sz="2000" dirty="0">
                <a:solidFill>
                  <a:srgbClr val="00FF00"/>
                </a:solidFill>
                <a:latin typeface="Lucida Console"/>
                <a:cs typeface="Lucida Console"/>
              </a:rPr>
              <a:t>+++++++</a:t>
            </a:r>
            <a:r>
              <a:rPr lang="en-US" sz="2000" dirty="0">
                <a:solidFill>
                  <a:srgbClr val="FF0000"/>
                </a:solidFill>
                <a:latin typeface="Lucida Console"/>
                <a:cs typeface="Lucida Console"/>
              </a:rPr>
              <a:t>-------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| 12 </a:t>
            </a:r>
            <a:r>
              <a:rPr lang="en-US" sz="2000" dirty="0">
                <a:solidFill>
                  <a:srgbClr val="00FF00"/>
                </a:solidFill>
                <a:latin typeface="Lucida Console"/>
                <a:cs typeface="Lucida Console"/>
              </a:rPr>
              <a:t>++++++</a:t>
            </a:r>
            <a:r>
              <a:rPr lang="en-US" sz="2000" dirty="0">
                <a:solidFill>
                  <a:srgbClr val="FF0000"/>
                </a:solidFill>
                <a:latin typeface="Lucida Console"/>
                <a:cs typeface="Lucida Console"/>
              </a:rPr>
              <a:t>------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2 files changed, 13 insertions(+), 13 deletions(-)</a:t>
            </a:r>
            <a:endParaRPr lang="fr-FR" sz="20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99087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Supprimer le </a:t>
            </a:r>
            <a:r>
              <a:rPr lang="fr-FR" dirty="0" err="1"/>
              <a:t>bigmac</a:t>
            </a:r>
            <a:r>
              <a:rPr lang="fr-FR" dirty="0"/>
              <a:t> de votre dépôt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Ajouter un burger à votre dépôt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Restaurer le </a:t>
            </a:r>
            <a:r>
              <a:rPr lang="fr-FR" dirty="0" err="1"/>
              <a:t>bigmac</a:t>
            </a:r>
            <a:r>
              <a:rPr lang="fr-FR" dirty="0"/>
              <a:t> dans votre dossier de travail</a:t>
            </a:r>
          </a:p>
        </p:txBody>
      </p:sp>
    </p:spTree>
    <p:extLst>
      <p:ext uri="{BB962C8B-B14F-4D97-AF65-F5344CB8AC3E}">
        <p14:creationId xmlns:p14="http://schemas.microsoft.com/office/powerpoint/2010/main" val="339201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Supprimer le </a:t>
            </a:r>
            <a:r>
              <a:rPr lang="fr-FR" dirty="0" err="1"/>
              <a:t>bigmac</a:t>
            </a:r>
            <a:r>
              <a:rPr lang="fr-FR" dirty="0"/>
              <a:t> de votre dépôt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2832001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rm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28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–m “Bye bye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Big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 Mac“</a:t>
            </a:r>
          </a:p>
        </p:txBody>
      </p:sp>
    </p:spTree>
    <p:extLst>
      <p:ext uri="{BB962C8B-B14F-4D97-AF65-F5344CB8AC3E}">
        <p14:creationId xmlns:p14="http://schemas.microsoft.com/office/powerpoint/2010/main" val="7564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00326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FR" sz="6400" dirty="0">
                <a:solidFill>
                  <a:srgbClr val="125AF1"/>
                </a:solidFill>
                <a:latin typeface="Journal"/>
                <a:cs typeface="Journal"/>
              </a:rPr>
              <a:t>Indexer un fichier dans votre </a:t>
            </a:r>
            <a:r>
              <a:rPr lang="fr-FR" sz="5700" dirty="0">
                <a:solidFill>
                  <a:srgbClr val="125AF1"/>
                </a:solidFill>
                <a:latin typeface="Journal"/>
                <a:cs typeface="Journal"/>
              </a:rPr>
              <a:t>dépôt git</a:t>
            </a:r>
          </a:p>
          <a:p>
            <a:pPr marL="0" indent="0">
              <a:buNone/>
            </a:pPr>
            <a:r>
              <a:rPr lang="fr-FR" dirty="0"/>
              <a:t>Placez vous dans votre dossier </a:t>
            </a:r>
            <a:r>
              <a:rPr lang="fr-FR" dirty="0">
                <a:latin typeface="Lucida Console"/>
                <a:cs typeface="Lucida Console"/>
              </a:rPr>
              <a:t>burgers</a:t>
            </a:r>
          </a:p>
          <a:p>
            <a:pPr marL="0" indent="0">
              <a:buNone/>
            </a:pPr>
            <a:r>
              <a:rPr lang="fr-FR" dirty="0"/>
              <a:t>Indexez le fichier </a:t>
            </a:r>
            <a:r>
              <a:rPr lang="fr-FR" dirty="0" err="1"/>
              <a:t>doublecheese.txt</a:t>
            </a:r>
            <a:r>
              <a:rPr lang="fr-FR" dirty="0"/>
              <a:t> dans votre dépôt 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add</a:t>
            </a:r>
            <a:r>
              <a:rPr lang="fr-FR" b="1" dirty="0">
                <a:latin typeface="Lucida Console"/>
                <a:cs typeface="Lucida Console"/>
              </a:rPr>
              <a:t> </a:t>
            </a:r>
            <a:r>
              <a:rPr lang="fr-FR" b="1" dirty="0" err="1">
                <a:latin typeface="Lucida Console"/>
                <a:cs typeface="Lucida Console"/>
              </a:rPr>
              <a:t>doublecheese.txt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416744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cd burgers</a:t>
            </a: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</p:spTree>
    <p:extLst>
      <p:ext uri="{BB962C8B-B14F-4D97-AF65-F5344CB8AC3E}">
        <p14:creationId xmlns:p14="http://schemas.microsoft.com/office/powerpoint/2010/main" val="883305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/>
              <a:t>Ajouter un burger à votre dépôt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2832001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newburger.txt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–m “Ajout d’un nouveau burger“</a:t>
            </a:r>
          </a:p>
        </p:txBody>
      </p:sp>
    </p:spTree>
    <p:extLst>
      <p:ext uri="{BB962C8B-B14F-4D97-AF65-F5344CB8AC3E}">
        <p14:creationId xmlns:p14="http://schemas.microsoft.com/office/powerpoint/2010/main" val="3604505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116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/>
              <a:t>Restaurer le </a:t>
            </a:r>
            <a:r>
              <a:rPr lang="fr-FR" dirty="0" err="1"/>
              <a:t>bigmac</a:t>
            </a:r>
            <a:r>
              <a:rPr lang="fr-FR" dirty="0"/>
              <a:t> dans votre copie de travail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3374637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 &lt;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rev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&gt;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28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–a –m "Retour du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Big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 Mac"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5693850"/>
            <a:ext cx="638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rev</a:t>
            </a:r>
            <a:r>
              <a:rPr lang="fr-FR" dirty="0"/>
              <a:t>&gt; est la dernière révision à laquelle le </a:t>
            </a:r>
            <a:r>
              <a:rPr lang="fr-FR" dirty="0" err="1"/>
              <a:t>bigmac.txt</a:t>
            </a:r>
            <a:r>
              <a:rPr lang="fr-FR" dirty="0"/>
              <a:t> était présent</a:t>
            </a:r>
          </a:p>
        </p:txBody>
      </p:sp>
    </p:spTree>
    <p:extLst>
      <p:ext uri="{BB962C8B-B14F-4D97-AF65-F5344CB8AC3E}">
        <p14:creationId xmlns:p14="http://schemas.microsoft.com/office/powerpoint/2010/main" val="2212720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Se connecter au </a:t>
            </a:r>
            <a:r>
              <a:rPr lang="fr-FR" sz="3600" b="1" dirty="0"/>
              <a:t>serveur </a:t>
            </a:r>
            <a:r>
              <a:rPr lang="fr-FR" sz="3600" b="1" dirty="0" err="1"/>
              <a:t>Github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https://github.com/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3928" y="2343683"/>
            <a:ext cx="2976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Créer un compte</a:t>
            </a:r>
          </a:p>
        </p:txBody>
      </p:sp>
      <p:cxnSp>
        <p:nvCxnSpPr>
          <p:cNvPr id="10" name="Connecteur en arc 9"/>
          <p:cNvCxnSpPr>
            <a:stCxn id="7" idx="2"/>
          </p:cNvCxnSpPr>
          <p:nvPr/>
        </p:nvCxnSpPr>
        <p:spPr>
          <a:xfrm rot="5400000">
            <a:off x="6043582" y="2491100"/>
            <a:ext cx="1111249" cy="1985964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B72431B-426D-4C21-90ED-58B96194D4D0}"/>
              </a:ext>
            </a:extLst>
          </p:cNvPr>
          <p:cNvSpPr/>
          <p:nvPr/>
        </p:nvSpPr>
        <p:spPr>
          <a:xfrm>
            <a:off x="3299803" y="297549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latin typeface="Lucida Console"/>
                <a:cs typeface="Lucida Console"/>
              </a:rPr>
              <a:t>www.github.com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6AD40C5-7360-41CC-BD36-35A1EB0B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085" y="3370478"/>
            <a:ext cx="2089636" cy="17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28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Créer un dépôt </a:t>
            </a:r>
            <a:r>
              <a:rPr lang="fr-FR" dirty="0"/>
              <a:t>sur le serveur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Créer un dépôt public pour votre projet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8330" y="4606737"/>
            <a:ext cx="32732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Choisissez un nom</a:t>
            </a:r>
          </a:p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de la forme</a:t>
            </a:r>
          </a:p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burgers-</a:t>
            </a:r>
            <a:r>
              <a:rPr lang="fr-FR" sz="3200" dirty="0" err="1">
                <a:solidFill>
                  <a:srgbClr val="1C6FFA"/>
                </a:solidFill>
                <a:latin typeface="Journal"/>
                <a:cs typeface="Journal"/>
              </a:rPr>
              <a:t>votrelogin</a:t>
            </a:r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149051-82D2-4B8D-A0C7-64CD5259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18" y="2409772"/>
            <a:ext cx="3200564" cy="20384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75B67C7-4E77-487D-B741-09ABF187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31" y="4299366"/>
            <a:ext cx="5317173" cy="24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39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Votre premier </a:t>
            </a:r>
            <a:r>
              <a:rPr lang="fr-FR" b="1" dirty="0"/>
              <a:t>dépôt Git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Vérifiez que votre dépôt a bien été créé</a:t>
            </a:r>
          </a:p>
        </p:txBody>
      </p:sp>
      <p:sp>
        <p:nvSpPr>
          <p:cNvPr id="7" name="Rectangle 6"/>
          <p:cNvSpPr/>
          <p:nvPr/>
        </p:nvSpPr>
        <p:spPr>
          <a:xfrm>
            <a:off x="6759302" y="2453672"/>
            <a:ext cx="196720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L’adresse de votre</a:t>
            </a:r>
          </a:p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dépôt est ici</a:t>
            </a:r>
          </a:p>
        </p:txBody>
      </p:sp>
      <p:cxnSp>
        <p:nvCxnSpPr>
          <p:cNvPr id="10" name="Connecteur en arc 9"/>
          <p:cNvCxnSpPr>
            <a:stCxn id="7" idx="2"/>
            <a:endCxn id="11" idx="2"/>
          </p:cNvCxnSpPr>
          <p:nvPr/>
        </p:nvCxnSpPr>
        <p:spPr>
          <a:xfrm rot="5400000" flipH="1">
            <a:off x="5938533" y="1726519"/>
            <a:ext cx="234175" cy="3374568"/>
          </a:xfrm>
          <a:prstGeom prst="curvedConnector3">
            <a:avLst>
              <a:gd name="adj1" fmla="val -212654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76370" y="3104299"/>
            <a:ext cx="2783933" cy="1924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Getting changes from a remote repository - GitHub Docs">
            <a:extLst>
              <a:ext uri="{FF2B5EF4-FFF2-40B4-BE49-F238E27FC236}">
                <a16:creationId xmlns:a16="http://schemas.microsoft.com/office/drawing/2014/main" id="{4022B267-0490-41BC-9F83-6A8805981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22" y="2307011"/>
            <a:ext cx="3682897" cy="197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2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Travailler à </a:t>
            </a:r>
            <a:r>
              <a:rPr lang="fr-FR" b="1" dirty="0"/>
              <a:t>plusieurs</a:t>
            </a:r>
          </a:p>
        </p:txBody>
      </p:sp>
      <p:pic>
        <p:nvPicPr>
          <p:cNvPr id="5" name="Image 4" descr="logo_iut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17" y="6052674"/>
            <a:ext cx="1119928" cy="609581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Déclarer serveur distant</a:t>
            </a:r>
          </a:p>
          <a:p>
            <a:pPr marL="0" indent="0">
              <a:buNone/>
            </a:pPr>
            <a:r>
              <a:rPr lang="fr-FR" dirty="0"/>
              <a:t>Déclarez le serveur </a:t>
            </a:r>
            <a:r>
              <a:rPr lang="fr-FR" dirty="0" err="1"/>
              <a:t>github</a:t>
            </a:r>
            <a:r>
              <a:rPr lang="fr-FR" dirty="0"/>
              <a:t> dans votre dépôt local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remote</a:t>
            </a:r>
            <a:r>
              <a:rPr lang="fr-FR" b="1" dirty="0">
                <a:latin typeface="Lucida Console"/>
                <a:cs typeface="Lucida Console"/>
              </a:rPr>
              <a:t> </a:t>
            </a:r>
            <a:r>
              <a:rPr lang="fr-FR" b="1" dirty="0" err="1">
                <a:latin typeface="Lucida Console"/>
                <a:cs typeface="Lucida Console"/>
              </a:rPr>
              <a:t>add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origin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http://github.com/your_login/burgers-berrada.git</a:t>
            </a:r>
          </a:p>
        </p:txBody>
      </p:sp>
    </p:spTree>
    <p:extLst>
      <p:ext uri="{BB962C8B-B14F-4D97-AF65-F5344CB8AC3E}">
        <p14:creationId xmlns:p14="http://schemas.microsoft.com/office/powerpoint/2010/main" val="4161535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2800" b="1" dirty="0"/>
              <a:t>Envoyer les révisions </a:t>
            </a:r>
            <a:r>
              <a:rPr lang="fr-FR" sz="2800" dirty="0"/>
              <a:t>de votre dépôt sur le 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latin typeface="Lucida Console"/>
                <a:cs typeface="Lucida Console"/>
              </a:rPr>
              <a:t>git push –u </a:t>
            </a:r>
            <a:r>
              <a:rPr lang="fr-FR" sz="2800" b="1" dirty="0" err="1">
                <a:latin typeface="Lucida Console"/>
                <a:cs typeface="Lucida Console"/>
              </a:rPr>
              <a:t>origin</a:t>
            </a:r>
            <a:r>
              <a:rPr lang="fr-FR" sz="2800" b="1" dirty="0">
                <a:latin typeface="Lucida Console"/>
                <a:cs typeface="Lucida Console"/>
              </a:rPr>
              <a:t> master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2720157"/>
            <a:ext cx="8229600" cy="30894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$ git push –u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origin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Counting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12,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Delta compression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using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up to 4 threads.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Compressing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100% (9/9),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Writing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100% (12/12), 1.14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KiB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| 0 bytes/s,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Total 12 (delta 0),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reused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0 (delta 0)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To http://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serv-gitlab.igbmc.u-strasbg.fr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/training/burgers-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seilerj.git</a:t>
            </a:r>
            <a:endParaRPr lang="fr-FR" sz="16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* [new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]      master -&gt; master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master set up to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track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master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from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origin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5916233"/>
            <a:ext cx="53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Vous pouvez également « </a:t>
            </a:r>
            <a:r>
              <a:rPr lang="fr-FR" dirty="0" err="1"/>
              <a:t>pusher</a:t>
            </a:r>
            <a:r>
              <a:rPr lang="fr-FR" dirty="0"/>
              <a:t> » votre branche bio…</a:t>
            </a:r>
          </a:p>
        </p:txBody>
      </p:sp>
    </p:spTree>
    <p:extLst>
      <p:ext uri="{BB962C8B-B14F-4D97-AF65-F5344CB8AC3E}">
        <p14:creationId xmlns:p14="http://schemas.microsoft.com/office/powerpoint/2010/main" val="2163629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/>
              <a:t>Consultez votre dépôt </a:t>
            </a:r>
            <a:r>
              <a:rPr lang="fr-FR" dirty="0"/>
              <a:t>via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3" name="Image 2" descr="Commits_at_master_-_training___burgers-seilerj___GitL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9" y="1584397"/>
            <a:ext cx="6388934" cy="4633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370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Cloner </a:t>
            </a:r>
            <a:r>
              <a:rPr lang="fr-FR" dirty="0"/>
              <a:t>un dépôt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/>
              <a:t>Créer une copie locale du dépôt de votre voisin</a:t>
            </a:r>
          </a:p>
          <a:p>
            <a:pPr marL="0" indent="0">
              <a:buNone/>
            </a:pPr>
            <a:r>
              <a:rPr lang="fr-FR" dirty="0"/>
              <a:t>Placez-vous dans un dossier en dehors de votre dépôt et utilisez la commande</a:t>
            </a:r>
          </a:p>
          <a:p>
            <a:pPr marL="0" indent="0">
              <a:buNone/>
            </a:pPr>
            <a:r>
              <a:rPr lang="fr-FR" b="1" dirty="0">
                <a:latin typeface="Lucida Console"/>
                <a:cs typeface="Lucida Console"/>
              </a:rPr>
              <a:t>git clone &lt;</a:t>
            </a:r>
            <a:r>
              <a:rPr lang="fr-FR" b="1" dirty="0" err="1">
                <a:latin typeface="Lucida Console"/>
                <a:cs typeface="Lucida Console"/>
              </a:rPr>
              <a:t>addresse</a:t>
            </a:r>
            <a:r>
              <a:rPr lang="fr-FR" b="1" dirty="0">
                <a:latin typeface="Lucida Console"/>
                <a:cs typeface="Lucida Console"/>
              </a:rPr>
              <a:t> du dépôt de votre voisin&gt;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cd /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tmp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git clone http://github.com/your_login/burgers-toto.git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Cloning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into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'burgers-toto'...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Counting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12,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Compressing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100% (9/9),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Total 12 (delta 0),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reused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0 (delta 0)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Unpacking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100% (12/12),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Checking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connectivity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...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8320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Travailler à </a:t>
            </a:r>
            <a:r>
              <a:rPr lang="fr-FR" b="1" dirty="0"/>
              <a:t>plusieurs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Créer un nouveau burger sur le dépôt de votre voisin et mettez à jour le serveur</a:t>
            </a:r>
          </a:p>
        </p:txBody>
      </p:sp>
      <p:pic>
        <p:nvPicPr>
          <p:cNvPr id="7" name="Image 6" descr="igb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53" y="5956347"/>
            <a:ext cx="1358900" cy="8255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cd burgers-voisin</a:t>
            </a: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800" dirty="0" err="1">
                <a:solidFill>
                  <a:srgbClr val="FFFFFF"/>
                </a:solidFill>
                <a:latin typeface="Lucida Console"/>
                <a:cs typeface="Lucida Console"/>
              </a:rPr>
              <a:t>smallburger.txt</a:t>
            </a:r>
            <a:endParaRPr lang="fr-FR" sz="28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commit –m “Ajout d’un petit burger“</a:t>
            </a:r>
          </a:p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git push</a:t>
            </a:r>
          </a:p>
        </p:txBody>
      </p:sp>
    </p:spTree>
    <p:extLst>
      <p:ext uri="{BB962C8B-B14F-4D97-AF65-F5344CB8AC3E}">
        <p14:creationId xmlns:p14="http://schemas.microsoft.com/office/powerpoint/2010/main" val="166947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5800" dirty="0">
                <a:solidFill>
                  <a:srgbClr val="125AF1"/>
                </a:solidFill>
                <a:latin typeface="Journal"/>
                <a:cs typeface="Journal"/>
              </a:rPr>
              <a:t>Enregistrer les changements</a:t>
            </a:r>
          </a:p>
          <a:p>
            <a:pPr marL="0" indent="0">
              <a:buNone/>
            </a:pPr>
            <a:r>
              <a:rPr lang="fr-FR" dirty="0"/>
              <a:t>Validez cette modification afin de l’enregistrer dans votre dépôt avec la commande </a:t>
            </a:r>
            <a:r>
              <a:rPr lang="fr-FR" b="1" dirty="0">
                <a:latin typeface="Lucida Console"/>
                <a:cs typeface="Lucida Console"/>
              </a:rPr>
              <a:t>git commit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$ git commit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–m "Création du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"</a:t>
            </a: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[master (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root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-commit) c17b141] Création du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1 file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changed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, 7 insertions(+)</a:t>
            </a: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create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mode 100644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</p:spTree>
    <p:extLst>
      <p:ext uri="{BB962C8B-B14F-4D97-AF65-F5344CB8AC3E}">
        <p14:creationId xmlns:p14="http://schemas.microsoft.com/office/powerpoint/2010/main" val="2883706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Travailler à </a:t>
            </a:r>
            <a:r>
              <a:rPr lang="fr-FR" b="1" dirty="0"/>
              <a:t>plusieurs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Mettez à jour votre dépôt local pour récupérer les modifications apportés par votre voisin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cd ../burgers</a:t>
            </a: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$ git pull</a:t>
            </a:r>
          </a:p>
        </p:txBody>
      </p:sp>
    </p:spTree>
    <p:extLst>
      <p:ext uri="{BB962C8B-B14F-4D97-AF65-F5344CB8AC3E}">
        <p14:creationId xmlns:p14="http://schemas.microsoft.com/office/powerpoint/2010/main" val="3735198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/>
              <a:t>Exercice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r>
              <a:rPr lang="fr-FR" dirty="0"/>
              <a:t>Sur votre compte </a:t>
            </a:r>
            <a:r>
              <a:rPr lang="fr-FR" dirty="0" err="1"/>
              <a:t>github</a:t>
            </a:r>
            <a:r>
              <a:rPr lang="fr-FR" dirty="0"/>
              <a:t>, faite une pull </a:t>
            </a:r>
            <a:r>
              <a:rPr lang="fr-FR" dirty="0" err="1"/>
              <a:t>request</a:t>
            </a:r>
            <a:r>
              <a:rPr lang="fr-FR" dirty="0"/>
              <a:t> de la </a:t>
            </a:r>
            <a:r>
              <a:rPr lang="fr-FR" dirty="0" err="1"/>
              <a:t>branch</a:t>
            </a:r>
            <a:r>
              <a:rPr lang="fr-FR" dirty="0"/>
              <a:t> bio</a:t>
            </a:r>
          </a:p>
          <a:p>
            <a:endParaRPr lang="fr-FR" dirty="0"/>
          </a:p>
          <a:p>
            <a:r>
              <a:rPr lang="fr-FR" dirty="0"/>
              <a:t>Valider cette </a:t>
            </a:r>
            <a:r>
              <a:rPr lang="fr-FR" dirty="0" err="1"/>
              <a:t>request</a:t>
            </a:r>
            <a:r>
              <a:rPr lang="fr-FR" dirty="0"/>
              <a:t> et faites un commit</a:t>
            </a:r>
          </a:p>
          <a:p>
            <a:endParaRPr lang="fr-FR" dirty="0"/>
          </a:p>
          <a:p>
            <a:r>
              <a:rPr lang="fr-FR" dirty="0"/>
              <a:t>Créer une nouvelle release de votre projet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249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Récupérer une copie locale du dépôt training/pizzas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Créer une pizza portant votre nom dans une nouvelle révision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Modifier les ingrédients de la pizza </a:t>
            </a:r>
            <a:r>
              <a:rPr lang="fr-FR" dirty="0" err="1"/>
              <a:t>reine.txt</a:t>
            </a:r>
            <a:r>
              <a:rPr lang="fr-FR" dirty="0"/>
              <a:t> et enregistrez une nouvelle révision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Mettez votre copie locale à jour par rapport au serveur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Consultez les modifications réalisées par les autres utilisateurs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Envoyez vos modifications sur le serveur</a:t>
            </a:r>
          </a:p>
        </p:txBody>
      </p:sp>
    </p:spTree>
    <p:extLst>
      <p:ext uri="{BB962C8B-B14F-4D97-AF65-F5344CB8AC3E}">
        <p14:creationId xmlns:p14="http://schemas.microsoft.com/office/powerpoint/2010/main" val="2301135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Exercice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800" dirty="0">
                <a:latin typeface="Lucida Console"/>
                <a:cs typeface="Lucida Console"/>
              </a:rPr>
              <a:t>git clone http://</a:t>
            </a:r>
            <a:r>
              <a:rPr lang="fr-FR" sz="1800" dirty="0" err="1">
                <a:latin typeface="Lucida Console"/>
                <a:cs typeface="Lucida Console"/>
              </a:rPr>
              <a:t>serv-gitlab.igbmc.u-strasbg.fr</a:t>
            </a:r>
            <a:r>
              <a:rPr lang="fr-FR" sz="1800" dirty="0">
                <a:latin typeface="Lucida Console"/>
                <a:cs typeface="Lucida Console"/>
              </a:rPr>
              <a:t>/training/pizzas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>
                <a:latin typeface="Lucida Console"/>
                <a:cs typeface="Lucida Console"/>
              </a:rPr>
              <a:t>cd pizzas</a:t>
            </a:r>
            <a:br>
              <a:rPr lang="fr-FR" sz="1800" dirty="0">
                <a:latin typeface="Lucida Console"/>
                <a:cs typeface="Lucida Console"/>
              </a:rPr>
            </a:br>
            <a:r>
              <a:rPr lang="fr-FR" sz="1800" dirty="0" err="1">
                <a:latin typeface="Lucida Console"/>
                <a:cs typeface="Lucida Console"/>
              </a:rPr>
              <a:t>echo</a:t>
            </a:r>
            <a:r>
              <a:rPr lang="fr-FR" sz="1800" dirty="0">
                <a:latin typeface="Lucida Console"/>
                <a:cs typeface="Lucida Console"/>
              </a:rPr>
              <a:t> "Sauce tomate\</a:t>
            </a:r>
            <a:r>
              <a:rPr lang="fr-FR" sz="1800" dirty="0" err="1">
                <a:latin typeface="Lucida Console"/>
                <a:cs typeface="Lucida Console"/>
              </a:rPr>
              <a:t>nMozzarella</a:t>
            </a:r>
            <a:r>
              <a:rPr lang="fr-FR" sz="1800" dirty="0">
                <a:latin typeface="Lucida Console"/>
                <a:cs typeface="Lucida Console"/>
              </a:rPr>
              <a:t>\</a:t>
            </a:r>
            <a:r>
              <a:rPr lang="fr-FR" sz="1800" dirty="0" err="1">
                <a:latin typeface="Lucida Console"/>
                <a:cs typeface="Lucida Console"/>
              </a:rPr>
              <a:t>nOlives</a:t>
            </a:r>
            <a:r>
              <a:rPr lang="fr-FR" sz="1800" dirty="0">
                <a:latin typeface="Lucida Console"/>
                <a:cs typeface="Lucida Console"/>
              </a:rPr>
              <a:t> » &gt; pizza-</a:t>
            </a:r>
            <a:r>
              <a:rPr lang="fr-FR" sz="1800" dirty="0" err="1">
                <a:latin typeface="Lucida Console"/>
                <a:cs typeface="Lucida Console"/>
              </a:rPr>
              <a:t>julien.txt</a:t>
            </a:r>
            <a:br>
              <a:rPr lang="fr-FR" sz="1800" dirty="0">
                <a:latin typeface="Lucida Console"/>
                <a:cs typeface="Lucida Console"/>
              </a:rPr>
            </a:br>
            <a:r>
              <a:rPr lang="fr-FR" sz="1800" dirty="0">
                <a:latin typeface="Lucida Console"/>
                <a:cs typeface="Lucida Console"/>
              </a:rPr>
              <a:t>git </a:t>
            </a:r>
            <a:r>
              <a:rPr lang="fr-FR" sz="1800" dirty="0" err="1">
                <a:latin typeface="Lucida Console"/>
                <a:cs typeface="Lucida Console"/>
              </a:rPr>
              <a:t>add</a:t>
            </a:r>
            <a:r>
              <a:rPr lang="fr-FR" sz="1800" dirty="0">
                <a:latin typeface="Lucida Console"/>
                <a:cs typeface="Lucida Console"/>
              </a:rPr>
              <a:t> pizza-</a:t>
            </a:r>
            <a:r>
              <a:rPr lang="fr-FR" sz="1800" dirty="0" err="1">
                <a:latin typeface="Lucida Console"/>
                <a:cs typeface="Lucida Console"/>
              </a:rPr>
              <a:t>julien.txt</a:t>
            </a:r>
            <a:br>
              <a:rPr lang="fr-FR" sz="1800" dirty="0">
                <a:latin typeface="Lucida Console"/>
                <a:cs typeface="Lucida Console"/>
              </a:rPr>
            </a:br>
            <a:r>
              <a:rPr lang="fr-FR" sz="1800" dirty="0">
                <a:latin typeface="Lucida Console"/>
                <a:cs typeface="Lucida Console"/>
              </a:rPr>
              <a:t>git commit pizza-</a:t>
            </a:r>
            <a:r>
              <a:rPr lang="fr-FR" sz="1800" dirty="0" err="1">
                <a:latin typeface="Lucida Console"/>
                <a:cs typeface="Lucida Console"/>
              </a:rPr>
              <a:t>julien.txt</a:t>
            </a:r>
            <a:r>
              <a:rPr lang="fr-FR" sz="1800" dirty="0">
                <a:latin typeface="Lucida Console"/>
                <a:cs typeface="Lucida Console"/>
              </a:rPr>
              <a:t> –m “Ajout pizza Julien“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 err="1">
                <a:latin typeface="Lucida Console"/>
                <a:cs typeface="Lucida Console"/>
              </a:rPr>
              <a:t>echo</a:t>
            </a:r>
            <a:r>
              <a:rPr lang="fr-FR" sz="1800" dirty="0">
                <a:latin typeface="Lucida Console"/>
                <a:cs typeface="Lucida Console"/>
              </a:rPr>
              <a:t> "\</a:t>
            </a:r>
            <a:r>
              <a:rPr lang="fr-FR" sz="1800" dirty="0" err="1">
                <a:latin typeface="Lucida Console"/>
                <a:cs typeface="Lucida Console"/>
              </a:rPr>
              <a:t>ncapres</a:t>
            </a:r>
            <a:r>
              <a:rPr lang="fr-FR" sz="1800" dirty="0">
                <a:latin typeface="Lucida Console"/>
                <a:cs typeface="Lucida Console"/>
              </a:rPr>
              <a:t>" &gt; </a:t>
            </a:r>
            <a:r>
              <a:rPr lang="fr-FR" sz="1800" dirty="0" err="1">
                <a:latin typeface="Lucida Console"/>
                <a:cs typeface="Lucida Console"/>
              </a:rPr>
              <a:t>reine.txt</a:t>
            </a:r>
            <a:br>
              <a:rPr lang="fr-FR" sz="1800" dirty="0">
                <a:latin typeface="Lucida Console"/>
                <a:cs typeface="Lucida Console"/>
              </a:rPr>
            </a:br>
            <a:r>
              <a:rPr lang="fr-FR" sz="1800" dirty="0">
                <a:latin typeface="Lucida Console"/>
                <a:cs typeface="Lucida Console"/>
              </a:rPr>
              <a:t>git commit -a –m “Ajout des </a:t>
            </a:r>
            <a:r>
              <a:rPr lang="fr-FR" sz="1800" dirty="0" err="1">
                <a:latin typeface="Lucida Console"/>
                <a:cs typeface="Lucida Console"/>
              </a:rPr>
              <a:t>capres</a:t>
            </a:r>
            <a:r>
              <a:rPr lang="fr-FR" sz="1800" dirty="0">
                <a:latin typeface="Lucida Console"/>
                <a:cs typeface="Lucida Console"/>
              </a:rPr>
              <a:t> sur la Reine“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>
                <a:latin typeface="Lucida Console"/>
                <a:cs typeface="Lucida Console"/>
              </a:rPr>
              <a:t>git pull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>
                <a:latin typeface="Lucida Console"/>
                <a:cs typeface="Lucida Console"/>
              </a:rPr>
              <a:t>git log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800" dirty="0">
                <a:latin typeface="Lucida Console"/>
                <a:cs typeface="Lucida Console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154930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785529" y="1942355"/>
            <a:ext cx="1524801" cy="1999694"/>
            <a:chOff x="785529" y="1942355"/>
            <a:chExt cx="1524801" cy="199969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burgers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85529" y="194235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Mon dépôt git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554765" y="194235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 projet</a:t>
            </a:r>
          </a:p>
        </p:txBody>
      </p:sp>
      <p:pic>
        <p:nvPicPr>
          <p:cNvPr id="6" name="Image 5" descr="Capture d’écran 2012-11-28 à 17.3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83" y="2359628"/>
            <a:ext cx="2374900" cy="469900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2513993" y="2821263"/>
            <a:ext cx="3187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ylindre 12"/>
          <p:cNvSpPr/>
          <p:nvPr/>
        </p:nvSpPr>
        <p:spPr>
          <a:xfrm>
            <a:off x="961633" y="335752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R1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Ajouter un fichier </a:t>
            </a:r>
            <a:r>
              <a:rPr lang="fr-FR" dirty="0"/>
              <a:t>à son dépôt</a:t>
            </a:r>
          </a:p>
        </p:txBody>
      </p:sp>
    </p:spTree>
    <p:extLst>
      <p:ext uri="{BB962C8B-B14F-4D97-AF65-F5344CB8AC3E}">
        <p14:creationId xmlns:p14="http://schemas.microsoft.com/office/powerpoint/2010/main" val="31773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Modifier</a:t>
            </a:r>
            <a:r>
              <a:rPr lang="fr-FR" dirty="0"/>
              <a:t> 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Il n’y a pas de tomates dans le </a:t>
            </a:r>
            <a:r>
              <a:rPr lang="fr-FR" dirty="0" err="1"/>
              <a:t>doublecheese</a:t>
            </a:r>
            <a:r>
              <a:rPr lang="fr-FR" dirty="0"/>
              <a:t> !</a:t>
            </a:r>
            <a:endParaRPr lang="fr-FR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fr-FR" dirty="0">
                <a:cs typeface="Lucida Console"/>
              </a:rPr>
              <a:t>Modifiez le fichier </a:t>
            </a:r>
            <a:r>
              <a:rPr lang="fr-FR" dirty="0" err="1">
                <a:cs typeface="Lucida Console"/>
              </a:rPr>
              <a:t>doublecheese.txt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8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Un nouveau</a:t>
            </a:r>
            <a:r>
              <a:rPr lang="fr-FR" dirty="0"/>
              <a:t> burger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Ajoutez le fichier </a:t>
            </a:r>
            <a:r>
              <a:rPr lang="fr-FR" dirty="0" err="1"/>
              <a:t>bigmac.txt</a:t>
            </a:r>
            <a:r>
              <a:rPr lang="fr-FR" dirty="0"/>
              <a:t> à votre projet burgers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5852" y="3469498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</a:t>
            </a:r>
          </a:p>
          <a:p>
            <a:r>
              <a:rPr lang="fr-FR" dirty="0"/>
              <a:t>salade</a:t>
            </a:r>
          </a:p>
          <a:p>
            <a:r>
              <a:rPr lang="fr-FR" dirty="0"/>
              <a:t>tomates</a:t>
            </a:r>
          </a:p>
          <a:p>
            <a:r>
              <a:rPr lang="fr-FR" dirty="0"/>
              <a:t>oignons</a:t>
            </a:r>
          </a:p>
          <a:p>
            <a:r>
              <a:rPr lang="fr-FR" dirty="0"/>
              <a:t>cornichons</a:t>
            </a:r>
          </a:p>
          <a:p>
            <a:r>
              <a:rPr lang="fr-FR" dirty="0"/>
              <a:t>ketchup</a:t>
            </a:r>
          </a:p>
          <a:p>
            <a:r>
              <a:rPr lang="fr-FR" dirty="0"/>
              <a:t>moutarde</a:t>
            </a:r>
          </a:p>
        </p:txBody>
      </p:sp>
      <p:pic>
        <p:nvPicPr>
          <p:cNvPr id="4" name="Image 3" descr="Capture d’écran 2012-11-28 à 17.50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7"/>
          <a:stretch/>
        </p:blipFill>
        <p:spPr>
          <a:xfrm>
            <a:off x="1194227" y="3881911"/>
            <a:ext cx="2743200" cy="7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Vérifier </a:t>
            </a:r>
            <a:r>
              <a:rPr lang="fr-FR" b="1" dirty="0"/>
              <a:t>l’état de son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/>
              <a:t>Vérifiez ce qui a changé dans votre projet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status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not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staged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for commit: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update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--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discard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changes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working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directory)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FF00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Untracked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files: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include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no changes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to commit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" and/or "git commit -a")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283887"/>
            <a:ext cx="3455701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" y="4557533"/>
            <a:ext cx="1916199" cy="2785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17500" y="5223041"/>
            <a:ext cx="1237803" cy="2785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7500" y="4128982"/>
            <a:ext cx="3175009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4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Indexer </a:t>
            </a:r>
            <a:r>
              <a:rPr lang="fr-FR" dirty="0"/>
              <a:t>les modifications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Indexer la modification sur le fichier </a:t>
            </a:r>
            <a:r>
              <a:rPr lang="fr-FR" dirty="0" err="1"/>
              <a:t>doublecheese.txt</a:t>
            </a:r>
            <a:r>
              <a:rPr lang="fr-FR" dirty="0"/>
              <a:t> avec la commande </a:t>
            </a:r>
            <a:r>
              <a:rPr lang="fr-FR" b="1" dirty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add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$ git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add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doublecheese.txt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24699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47461</TotalTime>
  <Words>1505</Words>
  <Application>Microsoft Office PowerPoint</Application>
  <PresentationFormat>Affichage à l'écran (4:3)</PresentationFormat>
  <Paragraphs>276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8" baseType="lpstr">
      <vt:lpstr>Arial</vt:lpstr>
      <vt:lpstr>Calibri</vt:lpstr>
      <vt:lpstr>Journal</vt:lpstr>
      <vt:lpstr>Lucida Console</vt:lpstr>
      <vt:lpstr>Thème Office</vt:lpstr>
      <vt:lpstr>Ajouter un fichier à son dépôt</vt:lpstr>
      <vt:lpstr>Ajouter un fichier à son dépôt</vt:lpstr>
      <vt:lpstr>Ajouter un fichier à son dépôt</vt:lpstr>
      <vt:lpstr>Ajouter un fichier à son dépôt</vt:lpstr>
      <vt:lpstr>Ajouter un fichier à son dépôt</vt:lpstr>
      <vt:lpstr>Modifier un fichier</vt:lpstr>
      <vt:lpstr>Un nouveau burger</vt:lpstr>
      <vt:lpstr>Vérifier l’état de son projet</vt:lpstr>
      <vt:lpstr>Indexer les modifications</vt:lpstr>
      <vt:lpstr>Vérifier l’état de son projet</vt:lpstr>
      <vt:lpstr>Ajouter un nouveau fichier au dépôt</vt:lpstr>
      <vt:lpstr>Vérifier l’état de son projet</vt:lpstr>
      <vt:lpstr>Valider les modifications</vt:lpstr>
      <vt:lpstr>Premiers pas avec git</vt:lpstr>
      <vt:lpstr>Introduisons une erreur</vt:lpstr>
      <vt:lpstr>Retrouver la version précédente d’un fichier</vt:lpstr>
      <vt:lpstr>Consulter les révisions de votre dépôt local</vt:lpstr>
      <vt:lpstr>Revenir à une révision précédente de votre projet</vt:lpstr>
      <vt:lpstr>Revenir à la dernière version du projet</vt:lpstr>
      <vt:lpstr>Créer une nouvelle branche</vt:lpstr>
      <vt:lpstr>Créer une nouvelle branche</vt:lpstr>
      <vt:lpstr>Changer de branche</vt:lpstr>
      <vt:lpstr>On passe au bio !</vt:lpstr>
      <vt:lpstr>On passe au bio !</vt:lpstr>
      <vt:lpstr>Aller plus loin avec les branches</vt:lpstr>
      <vt:lpstr>Revenons sur notre branche principale</vt:lpstr>
      <vt:lpstr>Fusion des branches</vt:lpstr>
      <vt:lpstr>Exercice</vt:lpstr>
      <vt:lpstr>Exercice</vt:lpstr>
      <vt:lpstr>Exercice</vt:lpstr>
      <vt:lpstr>Exercice</vt:lpstr>
      <vt:lpstr>Se connecter au serveur Github</vt:lpstr>
      <vt:lpstr>Créer un dépôt sur le serveur</vt:lpstr>
      <vt:lpstr>Votre premier dépôt Git</vt:lpstr>
      <vt:lpstr>Travailler à plusieurs</vt:lpstr>
      <vt:lpstr>Envoyer les révisions de votre dépôt sur le serveur</vt:lpstr>
      <vt:lpstr>Consultez votre dépôt via github</vt:lpstr>
      <vt:lpstr>Cloner un dépôt</vt:lpstr>
      <vt:lpstr>Travailler à plusieurs</vt:lpstr>
      <vt:lpstr>Travailler à plusieurs</vt:lpstr>
      <vt:lpstr>Exercice</vt:lpstr>
      <vt:lpstr>Exercice</vt:lpstr>
      <vt:lpstr>Exercice</vt:lpstr>
    </vt:vector>
  </TitlesOfParts>
  <Company>IGBMC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Seiler</dc:creator>
  <cp:lastModifiedBy>Ismail BERRADA</cp:lastModifiedBy>
  <cp:revision>266</cp:revision>
  <dcterms:created xsi:type="dcterms:W3CDTF">2012-03-26T19:25:54Z</dcterms:created>
  <dcterms:modified xsi:type="dcterms:W3CDTF">2020-09-22T23:36:32Z</dcterms:modified>
</cp:coreProperties>
</file>