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5" r:id="rId27"/>
    <p:sldId id="286" r:id="rId28"/>
    <p:sldId id="287" r:id="rId29"/>
    <p:sldId id="281" r:id="rId30"/>
    <p:sldId id="282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F00D8-7BCB-88E7-D6BE-CA4724E2DFD6}" v="1" dt="2025-01-23T16:00:27.520"/>
    <p1510:client id="{7E900A51-B829-9BCA-2FBE-67264FA30D88}" v="136" dt="2025-01-21T22:19:33.151"/>
    <p1510:client id="{BA514025-FB58-0A8B-56E7-B3E1851515B2}" v="53" dt="2025-01-22T14:54:0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1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0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9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8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619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7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1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3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586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3869" y="1151938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5000" b="1"/>
              <a:t>ΑΝΑΛΥΣΗ ΣΥΝΑΙΣΘΗΜΑΤΟΣ ΑΠΟ ΚΕΙΜΕΝΟ</a:t>
            </a:r>
          </a:p>
        </p:txBody>
      </p:sp>
      <p:pic>
        <p:nvPicPr>
          <p:cNvPr id="4" name="Picture 3" descr="A red and black face with a square&#10;&#10;Description automatically generated">
            <a:extLst>
              <a:ext uri="{FF2B5EF4-FFF2-40B4-BE49-F238E27FC236}">
                <a16:creationId xmlns:a16="http://schemas.microsoft.com/office/drawing/2014/main" id="{014EDB29-B949-CD70-5CE4-A1D1F42FC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287" y="3905917"/>
            <a:ext cx="1696179" cy="23833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10" descr="A green smiley face and a check mark&#10;&#10;Description automatically generated">
            <a:extLst>
              <a:ext uri="{FF2B5EF4-FFF2-40B4-BE49-F238E27FC236}">
                <a16:creationId xmlns:a16="http://schemas.microsoft.com/office/drawing/2014/main" id="{714C0686-6831-5BEB-211B-CA538D86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38" y="524933"/>
            <a:ext cx="2185458" cy="25590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BF3A1-3EC1-E5BE-23CB-2ADCC5369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080" y="821961"/>
            <a:ext cx="2573885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TOKENIZER</a:t>
            </a:r>
            <a:endParaRPr lang="en-US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9CDEE0-8794-B57A-EC39-989BCDBE3AFF}"/>
              </a:ext>
            </a:extLst>
          </p:cNvPr>
          <p:cNvSpPr txBox="1">
            <a:spLocks/>
          </p:cNvSpPr>
          <p:nvPr/>
        </p:nvSpPr>
        <p:spPr>
          <a:xfrm>
            <a:off x="4285939" y="4434589"/>
            <a:ext cx="3623195" cy="158118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ea typeface="Calibri Light"/>
                <a:cs typeface="Calibri Light"/>
              </a:rPr>
              <a:t>WORD_INDEX = {}</a:t>
            </a:r>
          </a:p>
          <a:p>
            <a:endParaRPr lang="en-US" sz="1600" dirty="0">
              <a:ea typeface="Calibri Light"/>
              <a:cs typeface="Calibri Light"/>
            </a:endParaRPr>
          </a:p>
          <a:p>
            <a:endParaRPr lang="en-US" sz="1600" dirty="0">
              <a:ea typeface="Calibri Light"/>
              <a:cs typeface="Calibri Light"/>
            </a:endParaRPr>
          </a:p>
          <a:p>
            <a:r>
              <a:rPr lang="en-US" sz="2000" dirty="0">
                <a:ea typeface="Calibri Light" panose="020F0302020204030204"/>
                <a:cs typeface="Calibri Light" panose="020F0302020204030204"/>
              </a:rPr>
              <a:t>62.873 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μον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α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δικεσ</a:t>
            </a:r>
            <a:r>
              <a:rPr lang="en-US" sz="2000" dirty="0">
                <a:ea typeface="Calibri Light" panose="020F0302020204030204"/>
                <a:cs typeface="Calibri Light" panose="020F0302020204030204"/>
              </a:rPr>
              <a:t> </a:t>
            </a:r>
            <a:r>
              <a:rPr lang="en-US" sz="2000" dirty="0" err="1">
                <a:ea typeface="Calibri Light" panose="020F0302020204030204"/>
                <a:cs typeface="Calibri Light" panose="020F0302020204030204"/>
              </a:rPr>
              <a:t>λεξεισ</a:t>
            </a:r>
            <a:endParaRPr lang="en-US" sz="2000" dirty="0" err="1">
              <a:solidFill>
                <a:srgbClr val="000000"/>
              </a:solidFill>
              <a:ea typeface="Calibri Light" panose="020F0302020204030204"/>
              <a:cs typeface="Calibri Light" panose="020F0302020204030204"/>
            </a:endParaRPr>
          </a:p>
          <a:p>
            <a:endParaRPr lang="en-US" sz="1600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10" name="Content Placeholder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784EC17-CDB0-8DFF-646B-5CDD9FEF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39" y="2268804"/>
            <a:ext cx="4481511" cy="15859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8393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B7C6-6829-DB40-7C00-D379D235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96" y="774853"/>
            <a:ext cx="3784987" cy="1456267"/>
          </a:xfrm>
        </p:spPr>
        <p:txBody>
          <a:bodyPr>
            <a:normAutofit/>
          </a:bodyPr>
          <a:lstStyle/>
          <a:p>
            <a:endParaRPr lang="en-US" sz="1100">
              <a:solidFill>
                <a:srgbClr val="6A9955"/>
              </a:solidFill>
              <a:latin typeface="Consolas"/>
              <a:ea typeface="Calibri Light"/>
              <a:cs typeface="Calibri Light"/>
            </a:endParaRPr>
          </a:p>
          <a:p>
            <a:r>
              <a:rPr lang="en-US" sz="2400" b="1" dirty="0">
                <a:ea typeface="Calibri Light"/>
                <a:cs typeface="Calibri Light"/>
              </a:rPr>
              <a:t>ΔΗΜΙΟΥΡΓΙΑ ΑΚΟΛΟΥΘΙΩΝ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71E5A53-D356-17C3-A735-26222E23A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382" y="2605467"/>
            <a:ext cx="9906000" cy="1348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539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0518-DEAB-00F9-5466-288B44D4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07" y="600419"/>
            <a:ext cx="2538968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word2vec</a:t>
            </a:r>
          </a:p>
        </p:txBody>
      </p:sp>
      <p:pic>
        <p:nvPicPr>
          <p:cNvPr id="9" name="Content Placeholder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5FDA3EB-283B-2823-16E9-BE7353BC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413" y="2064015"/>
            <a:ext cx="5815012" cy="31384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73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6A24-2A33-48DD-8DC6-93B24F58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403" y="683046"/>
            <a:ext cx="4163956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EMBEDDING MATRIX</a:t>
            </a:r>
            <a:endParaRPr lang="en-US" b="1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BFF9630-31A3-DB3D-CB35-C342D8C39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130" y="3105154"/>
            <a:ext cx="7132503" cy="18724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C28AA0-3334-A1CB-B94C-C643D3847371}"/>
              </a:ext>
            </a:extLst>
          </p:cNvPr>
          <p:cNvSpPr txBox="1">
            <a:spLocks/>
          </p:cNvSpPr>
          <p:nvPr/>
        </p:nvSpPr>
        <p:spPr>
          <a:xfrm>
            <a:off x="4395655" y="1709872"/>
            <a:ext cx="4163956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>
                <a:ea typeface="Calibri Light"/>
                <a:cs typeface="Calibri Light"/>
              </a:rPr>
              <a:t>Shape: </a:t>
            </a:r>
            <a:r>
              <a:rPr lang="en-US" sz="2800">
                <a:ea typeface="+mj-lt"/>
                <a:cs typeface="+mj-lt"/>
              </a:rPr>
              <a:t>(62873, 100)</a:t>
            </a:r>
            <a:endParaRPr lang="en-US" sz="28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926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93D2-7880-36C8-1E5B-4A8DAE50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777" y="683046"/>
            <a:ext cx="2796028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LSTM MODEL</a:t>
            </a:r>
          </a:p>
        </p:txBody>
      </p:sp>
      <p:pic>
        <p:nvPicPr>
          <p:cNvPr id="4" name="Content Placeholder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84FAD52-CB8E-D622-F510-29BFA6206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092" y="2241815"/>
            <a:ext cx="10521107" cy="30640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3741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43B1-4122-5E08-14CC-01DEA1C7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68" y="1196715"/>
            <a:ext cx="5834847" cy="1456267"/>
          </a:xfrm>
        </p:spPr>
        <p:txBody>
          <a:bodyPr>
            <a:normAutofit fontScale="90000"/>
          </a:bodyPr>
          <a:lstStyle/>
          <a:p>
            <a:r>
              <a:rPr lang="en-US" sz="3200">
                <a:ea typeface="Calibri Light"/>
                <a:cs typeface="Calibri Light"/>
              </a:rPr>
              <a:t>ΑΠΟΘΗΚΕΥΣΗ </a:t>
            </a:r>
            <a:br>
              <a:rPr lang="en-US" sz="3200">
                <a:ea typeface="Calibri Light"/>
                <a:cs typeface="Calibri Light"/>
              </a:rPr>
            </a:br>
            <a:r>
              <a:rPr lang="en-US" sz="3200">
                <a:ea typeface="Calibri Light"/>
                <a:cs typeface="Calibri Light"/>
              </a:rPr>
              <a:t>ΜΟΝΤΕΛΟΥ Κ' tokenizer </a:t>
            </a:r>
            <a:br>
              <a:rPr lang="en-US" sz="3200">
                <a:ea typeface="Calibri Light"/>
                <a:cs typeface="Calibri Light"/>
              </a:rPr>
            </a:br>
            <a:r>
              <a:rPr lang="en-US" sz="3200">
                <a:ea typeface="Calibri Light"/>
                <a:cs typeface="Calibri Light"/>
              </a:rPr>
              <a:t>ΓΙΑ ΧΡΗΣΗ ΜΟΝΤΕΛΟΥ ΣΕ FLASK APP</a:t>
            </a:r>
            <a:endParaRPr lang="en-US"/>
          </a:p>
        </p:txBody>
      </p:sp>
      <p:pic>
        <p:nvPicPr>
          <p:cNvPr id="4" name="Content Placeholder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B5AF37-DA7C-3A1B-07BB-5DB680BE6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226" y="3425201"/>
            <a:ext cx="5065004" cy="8441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220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C649-A6C6-3DE2-25FA-2370D6DD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32" y="430681"/>
            <a:ext cx="4099947" cy="1035579"/>
          </a:xfrm>
        </p:spPr>
        <p:txBody>
          <a:bodyPr>
            <a:normAutofit/>
          </a:bodyPr>
          <a:lstStyle/>
          <a:p>
            <a:r>
              <a:rPr lang="en-US" b="1">
                <a:ea typeface="Calibri Light"/>
                <a:cs typeface="Calibri Light"/>
              </a:rPr>
              <a:t>ACCURACY &amp; LOSS</a:t>
            </a:r>
            <a:endParaRPr lang="en-US" b="1"/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EB0A88B2-CC00-B7C4-A28C-080BE5DA3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898" y="2050256"/>
            <a:ext cx="4951234" cy="35909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F63325FA-F031-297E-2980-816CBD66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06" y="2050257"/>
            <a:ext cx="4930409" cy="359092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750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47D2-A2D9-7EF4-3637-CC28C21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ΜΕΣΟΣ ΧΡΟΝΟΣ ΕΚΠΑΙΔΕΥΣΗς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sz="2000" dirty="0">
                <a:ea typeface="Calibri Light"/>
                <a:cs typeface="Calibri Light"/>
              </a:rPr>
              <a:t>20 </a:t>
            </a:r>
            <a:r>
              <a:rPr lang="en-US" sz="2000" dirty="0" err="1">
                <a:ea typeface="Calibri Light"/>
                <a:cs typeface="Calibri Light"/>
              </a:rPr>
              <a:t>τυχ</a:t>
            </a:r>
            <a:r>
              <a:rPr lang="en-US" sz="2000" dirty="0">
                <a:ea typeface="Calibri Light"/>
                <a:cs typeface="Calibri Light"/>
              </a:rPr>
              <a:t>α</a:t>
            </a:r>
            <a:r>
              <a:rPr lang="en-US" sz="2000" dirty="0" err="1">
                <a:ea typeface="Calibri Light"/>
                <a:cs typeface="Calibri Light"/>
              </a:rPr>
              <a:t>ιων</a:t>
            </a:r>
            <a:r>
              <a:rPr lang="en-US" sz="2000" dirty="0">
                <a:ea typeface="Calibri Light"/>
                <a:cs typeface="Calibri Light"/>
              </a:rPr>
              <a:t> reviews</a:t>
            </a:r>
            <a:endParaRPr lang="en-US" sz="2400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3986B28-21A4-1D54-6D73-A973B38A7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807" y="2356450"/>
            <a:ext cx="5518532" cy="30206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7680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855A-B65B-EBF3-9005-ADF52992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ΑΠΟΔΟΣΗ ΜΟΝΤΕΛΟΥ LSTM</a:t>
            </a:r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8A79C0D-1BEC-B9E4-E290-00AC2F458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679" y="1985031"/>
            <a:ext cx="6389668" cy="17231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9CA2E8BE-5F87-5D8D-3555-13D817E2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91" y="4216608"/>
            <a:ext cx="6520877" cy="19724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3E3CBF-321C-8E38-9AD3-00279DC7D08B}"/>
              </a:ext>
            </a:extLst>
          </p:cNvPr>
          <p:cNvSpPr txBox="1">
            <a:spLocks/>
          </p:cNvSpPr>
          <p:nvPr/>
        </p:nvSpPr>
        <p:spPr>
          <a:xfrm>
            <a:off x="2462135" y="333531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err="1">
                <a:ea typeface="Calibri Light"/>
                <a:cs typeface="Calibri Light"/>
              </a:rPr>
              <a:t>Μερικως</a:t>
            </a:r>
            <a:r>
              <a:rPr lang="en-US" sz="1400" dirty="0">
                <a:ea typeface="Calibri Light"/>
                <a:cs typeface="Calibri Light"/>
              </a:rPr>
              <a:t> </a:t>
            </a:r>
            <a:r>
              <a:rPr lang="en-US" sz="1400" dirty="0" err="1">
                <a:ea typeface="Calibri Light"/>
                <a:cs typeface="Calibri Light"/>
              </a:rPr>
              <a:t>στρογγυλο</a:t>
            </a:r>
            <a:r>
              <a:rPr lang="en-US" sz="1400" dirty="0">
                <a:ea typeface="Calibri Light"/>
                <a:cs typeface="Calibri Light"/>
              </a:rPr>
              <a:t>π</a:t>
            </a:r>
            <a:r>
              <a:rPr lang="en-US" sz="1400" dirty="0" err="1">
                <a:ea typeface="Calibri Light"/>
                <a:cs typeface="Calibri Light"/>
              </a:rPr>
              <a:t>οιημενες</a:t>
            </a:r>
            <a:r>
              <a:rPr lang="en-US" sz="1400" dirty="0">
                <a:ea typeface="Calibri Light"/>
                <a:cs typeface="Calibri Light"/>
              </a:rPr>
              <a:t> </a:t>
            </a:r>
            <a:r>
              <a:rPr lang="en-US" sz="1400" dirty="0" err="1">
                <a:ea typeface="Calibri Light"/>
                <a:cs typeface="Calibri Light"/>
              </a:rPr>
              <a:t>τιμεσ</a:t>
            </a:r>
            <a:endParaRPr lang="en-US" sz="14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9481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9E16-166C-6A76-6D87-E56686E20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223" y="2510010"/>
            <a:ext cx="1125136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39007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A5AF-22F1-C55A-5420-A47C8F46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752" y="1470382"/>
            <a:ext cx="9882131" cy="39657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PYTHON</a:t>
            </a:r>
          </a:p>
          <a:p>
            <a:pPr marL="0" indent="0">
              <a:buNone/>
            </a:pPr>
            <a:endParaRPr lang="en-US" sz="4400"/>
          </a:p>
          <a:p>
            <a:r>
              <a:rPr lang="en-US" sz="4400"/>
              <a:t>HTML</a:t>
            </a:r>
          </a:p>
          <a:p>
            <a:pPr marL="0" indent="0">
              <a:buNone/>
            </a:pPr>
            <a:endParaRPr lang="en-US" sz="4400"/>
          </a:p>
          <a:p>
            <a:r>
              <a:rPr lang="en-US" sz="4400"/>
              <a:t>CSS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84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240-E702-4699-8877-73C4ED12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946" y="683046"/>
            <a:ext cx="2575691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VECTORIZER</a:t>
            </a:r>
            <a:endParaRPr lang="en-US" b="1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6B084C8-1F0E-B245-2B8B-5F8EB13CE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327" y="3050799"/>
            <a:ext cx="5572928" cy="9962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44370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1779-A239-0690-129A-43104E33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584" y="683046"/>
            <a:ext cx="2621594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SVM MODEL</a:t>
            </a:r>
            <a:endParaRPr lang="en-US" b="1"/>
          </a:p>
        </p:txBody>
      </p:sp>
      <p:pic>
        <p:nvPicPr>
          <p:cNvPr id="4" name="Content Placeholder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65BD3A4-57DA-640D-A2B2-29E33027D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8967" y="2691603"/>
            <a:ext cx="5922828" cy="19441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9234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DD91-7EE2-ED68-43E5-6244BFB8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25" y="894202"/>
            <a:ext cx="6229618" cy="1456267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ΑΠΟΘΗΚΕΥΣΗ 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ΜΟΝΤΕΛΟΥ Κ' VECTORIZER 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ΓΙΑ ΧΡΗΣΗ ΜΟΝΤΕΛΟΥ ΣΕ FLASK APP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8C9CF-9CAC-2DD5-9812-A28B9BF1D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544" y="3425889"/>
            <a:ext cx="5280638" cy="778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86015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B91F-9AD8-DDA8-ADA0-92B19020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ΜΕΣΟΣ ΧΡΟΝΟΣ ΕΚΠΑΙΔΕΥΣΗς</a:t>
            </a:r>
            <a:br>
              <a:rPr lang="en-US">
                <a:ea typeface="Calibri Light"/>
                <a:cs typeface="Calibri Light"/>
              </a:rPr>
            </a:br>
            <a:r>
              <a:rPr lang="en-US">
                <a:ea typeface="Calibri Light"/>
                <a:cs typeface="Calibri Light"/>
              </a:rPr>
              <a:t> </a:t>
            </a:r>
            <a:r>
              <a:rPr lang="en-US" sz="2000">
                <a:ea typeface="Calibri Light"/>
                <a:cs typeface="Calibri Light"/>
              </a:rPr>
              <a:t>20 </a:t>
            </a:r>
            <a:r>
              <a:rPr lang="en-US" sz="2000" err="1">
                <a:ea typeface="Calibri Light"/>
                <a:cs typeface="Calibri Light"/>
              </a:rPr>
              <a:t>τυχ</a:t>
            </a:r>
            <a:r>
              <a:rPr lang="en-US" sz="2000">
                <a:ea typeface="Calibri Light"/>
                <a:cs typeface="Calibri Light"/>
              </a:rPr>
              <a:t>α</a:t>
            </a:r>
            <a:r>
              <a:rPr lang="en-US" sz="2000" err="1">
                <a:ea typeface="Calibri Light"/>
                <a:cs typeface="Calibri Light"/>
              </a:rPr>
              <a:t>ιων</a:t>
            </a:r>
            <a:r>
              <a:rPr lang="en-US" sz="2000">
                <a:ea typeface="Calibri Light"/>
                <a:cs typeface="Calibri Light"/>
              </a:rPr>
              <a:t> review</a:t>
            </a:r>
            <a:endParaRPr lang="en-US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62BB313-C0E8-8A7A-81EF-E659E29A8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1235" y="2253970"/>
            <a:ext cx="4869111" cy="37650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72863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4314-6486-881A-4735-F19D2E8B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7272"/>
            <a:ext cx="10131425" cy="1456267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ΑΠΟΔΟΣΗ ΜΟΝΤΕΛΟΥ SVM</a:t>
            </a:r>
            <a:endParaRPr lang="en-US" dirty="0"/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46E1C5D-4161-C0B8-87C4-17CE22EBD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346" y="1585327"/>
            <a:ext cx="6952334" cy="18535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8761F355-8002-A753-12B9-56E633A7F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292" y="4086929"/>
            <a:ext cx="6966367" cy="21943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B61FD2-C4B6-15C9-4D87-7784DE8082FD}"/>
              </a:ext>
            </a:extLst>
          </p:cNvPr>
          <p:cNvSpPr txBox="1">
            <a:spLocks/>
          </p:cNvSpPr>
          <p:nvPr/>
        </p:nvSpPr>
        <p:spPr>
          <a:xfrm>
            <a:off x="2274758" y="3147935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err="1">
                <a:ea typeface="Calibri Light"/>
                <a:cs typeface="Calibri Light"/>
              </a:rPr>
              <a:t>Μερικως</a:t>
            </a:r>
            <a:r>
              <a:rPr lang="en-US" sz="1400" dirty="0">
                <a:ea typeface="Calibri Light"/>
                <a:cs typeface="Calibri Light"/>
              </a:rPr>
              <a:t> </a:t>
            </a:r>
            <a:r>
              <a:rPr lang="en-US" sz="1400" dirty="0" err="1">
                <a:ea typeface="Calibri Light"/>
                <a:cs typeface="Calibri Light"/>
              </a:rPr>
              <a:t>στρογγυλο</a:t>
            </a:r>
            <a:r>
              <a:rPr lang="en-US" sz="1400" dirty="0">
                <a:ea typeface="Calibri Light"/>
                <a:cs typeface="Calibri Light"/>
              </a:rPr>
              <a:t>π</a:t>
            </a:r>
            <a:r>
              <a:rPr lang="en-US" sz="1400" dirty="0" err="1">
                <a:ea typeface="Calibri Light"/>
                <a:cs typeface="Calibri Light"/>
              </a:rPr>
              <a:t>οιημενες</a:t>
            </a:r>
            <a:r>
              <a:rPr lang="en-US" sz="1400" dirty="0">
                <a:ea typeface="Calibri Light"/>
                <a:cs typeface="Calibri Light"/>
              </a:rPr>
              <a:t> </a:t>
            </a:r>
            <a:r>
              <a:rPr lang="en-US" sz="1400" dirty="0" err="1">
                <a:ea typeface="Calibri Light"/>
                <a:cs typeface="Calibri Light"/>
              </a:rPr>
              <a:t>τιμεσ</a:t>
            </a:r>
          </a:p>
        </p:txBody>
      </p:sp>
    </p:spTree>
    <p:extLst>
      <p:ext uri="{BB962C8B-B14F-4D97-AF65-F5344CB8AC3E}">
        <p14:creationId xmlns:p14="http://schemas.microsoft.com/office/powerpoint/2010/main" val="3834645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E3B5-04D7-7646-236D-D4361E17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379" y="2702805"/>
            <a:ext cx="2226823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FLASK APP</a:t>
            </a:r>
          </a:p>
        </p:txBody>
      </p:sp>
    </p:spTree>
    <p:extLst>
      <p:ext uri="{BB962C8B-B14F-4D97-AF65-F5344CB8AC3E}">
        <p14:creationId xmlns:p14="http://schemas.microsoft.com/office/powerpoint/2010/main" val="842777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AB6DE18-7599-C58D-8404-0306D27D5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407" y="1027884"/>
            <a:ext cx="5758766" cy="48033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7277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28F6E39-667D-E9AC-8962-1CEA09C44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346" y="1179442"/>
            <a:ext cx="7651750" cy="48441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34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F092F0C8-992F-C770-FFD4-DE8481C78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3853" y="994661"/>
            <a:ext cx="5853054" cy="486061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64075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7ED5-5BD0-7AB0-0A68-79DFCEB34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139" y="3672"/>
            <a:ext cx="10131425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ΑΡΧΙΚΗ ΣΕΛΙΔΑ</a:t>
            </a:r>
            <a:endParaRPr lang="en-US" b="1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1489A9-E252-BAF8-120E-40701D145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092" y="1081388"/>
            <a:ext cx="8859397" cy="55042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0694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C4C5-00D0-21F0-6B85-0965452D1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551" y="2216150"/>
            <a:ext cx="6152092" cy="2188632"/>
          </a:xfrm>
        </p:spPr>
        <p:txBody>
          <a:bodyPr>
            <a:normAutofit/>
          </a:bodyPr>
          <a:lstStyle/>
          <a:p>
            <a:r>
              <a:rPr lang="en-US" sz="3600">
                <a:ea typeface="Calibri"/>
                <a:cs typeface="Calibri"/>
              </a:rPr>
              <a:t>NN (LSTM) </a:t>
            </a:r>
          </a:p>
          <a:p>
            <a:pPr marL="0" indent="0">
              <a:buClr>
                <a:srgbClr val="FFFFFF"/>
              </a:buClr>
              <a:buNone/>
            </a:pPr>
            <a:endParaRPr lang="en-US" sz="360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600">
                <a:ea typeface="Calibri"/>
                <a:cs typeface="Calibri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59841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0BE-A47F-D054-FAB8-9D06A18C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501" y="251552"/>
            <a:ext cx="9323522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Αποτελεσμα ταξινομησης θετικου review</a:t>
            </a:r>
            <a:endParaRPr lang="en-US" b="1" err="1"/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7E3753-30FC-EEE2-306A-8613BD2F8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153" y="1423872"/>
            <a:ext cx="8354457" cy="5186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240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EE52-F17F-6B1C-6E7D-C23F30C2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897" y="582058"/>
            <a:ext cx="10131425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Αποτελεσμα ταξινομησης αρνητικου review</a:t>
            </a:r>
            <a:endParaRPr lang="en-US">
              <a:solidFill>
                <a:srgbClr val="000000"/>
              </a:solidFill>
              <a:ea typeface="Calibri Light"/>
              <a:cs typeface="Calibri Light"/>
            </a:endParaRPr>
          </a:p>
          <a:p>
            <a:endParaRPr lang="en-US">
              <a:ea typeface="Calibri Light"/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08DA326-0922-50BC-DF2E-2C04E153B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875" y="1478957"/>
            <a:ext cx="8271831" cy="514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45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1A4-7BEC-EAD6-7C86-5F10E96B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223" y="2702805"/>
            <a:ext cx="2658316" cy="1456267"/>
          </a:xfrm>
        </p:spPr>
        <p:txBody>
          <a:bodyPr>
            <a:normAutofit/>
          </a:bodyPr>
          <a:lstStyle/>
          <a:p>
            <a:r>
              <a:rPr lang="en-US" sz="4400" b="1">
                <a:ea typeface="Calibri Light"/>
                <a:cs typeface="Calibri Light"/>
              </a:rPr>
              <a:t>The end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17167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F624-0A0D-0F32-79CB-73D38F82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968" y="218017"/>
            <a:ext cx="2903009" cy="1286934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βιβ</a:t>
            </a:r>
            <a:r>
              <a:rPr lang="en-US" b="1" err="1">
                <a:ea typeface="Calibri Light"/>
                <a:cs typeface="Calibri Light"/>
              </a:rPr>
              <a:t>λιοθηκες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B5643E0-B420-FBF9-A1A0-B8C2E1D54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64" y="1388080"/>
            <a:ext cx="8119672" cy="50187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6881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26EC021-21FD-6BA6-5EF5-0E1F9C7DB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60" y="3063314"/>
            <a:ext cx="4185708" cy="18647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2DC3C1A-3E10-9315-D2FB-045081E9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731" y="3314088"/>
            <a:ext cx="3944383" cy="16222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EBCFA1-D798-DEE9-E1C3-853F7C40E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759" y="844550"/>
            <a:ext cx="2914650" cy="342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94819-4A45-CD56-D085-C5E641D73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30" y="2504639"/>
            <a:ext cx="1400175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398320-3715-7EF9-7F3C-EE1B4FA69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2415" y="2201403"/>
            <a:ext cx="2447925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D465A-9489-CE45-F3A3-03618C3F41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786" y="2763239"/>
            <a:ext cx="1400175" cy="295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020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ar graph with blue squares&#10;&#10;Description automatically generated">
            <a:extLst>
              <a:ext uri="{FF2B5EF4-FFF2-40B4-BE49-F238E27FC236}">
                <a16:creationId xmlns:a16="http://schemas.microsoft.com/office/drawing/2014/main" id="{7281FCCB-C146-8B38-1FA8-5D6796F5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8" y="2203466"/>
            <a:ext cx="4876462" cy="36599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7F37387-6D6B-9A7F-A88F-6D92407C9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44" y="1224976"/>
            <a:ext cx="2533650" cy="485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F0941E21-53AB-A113-E1EA-88DA464C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092" y="2207683"/>
            <a:ext cx="4897648" cy="367030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B15F5F7-B89A-0FFC-F969-8B0028E069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5571" y="432330"/>
            <a:ext cx="4200525" cy="1209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5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913C33A1-0044-AD8A-C888-628F850DB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680" y="2997217"/>
            <a:ext cx="6096000" cy="15366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10C0448-9F5A-7242-572C-3F72D81A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917" y="5154018"/>
            <a:ext cx="6096000" cy="11642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black and white text&#10;&#10;Description automatically generated">
            <a:extLst>
              <a:ext uri="{FF2B5EF4-FFF2-40B4-BE49-F238E27FC236}">
                <a16:creationId xmlns:a16="http://schemas.microsoft.com/office/drawing/2014/main" id="{C386B760-CD4A-65E0-DD16-B0E450F8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17" y="142287"/>
            <a:ext cx="6096000" cy="23612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1BDE6D1D-91AD-8198-E17C-D21A1E52A917}"/>
              </a:ext>
            </a:extLst>
          </p:cNvPr>
          <p:cNvSpPr/>
          <p:nvPr/>
        </p:nvSpPr>
        <p:spPr>
          <a:xfrm>
            <a:off x="5535083" y="2434166"/>
            <a:ext cx="359833" cy="56091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8622DFB2-A68B-40EE-04A8-2D92E0C6E482}"/>
              </a:ext>
            </a:extLst>
          </p:cNvPr>
          <p:cNvSpPr/>
          <p:nvPr/>
        </p:nvSpPr>
        <p:spPr>
          <a:xfrm>
            <a:off x="5535082" y="4614332"/>
            <a:ext cx="359833" cy="5397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93" name="Picture 92" descr="A pie chart with numbers and a circle&#10;&#10;Description automatically generated">
            <a:extLst>
              <a:ext uri="{FF2B5EF4-FFF2-40B4-BE49-F238E27FC236}">
                <a16:creationId xmlns:a16="http://schemas.microsoft.com/office/drawing/2014/main" id="{C65AF86E-7B77-30A7-CBCE-2B51310E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64" y="2440424"/>
            <a:ext cx="3553101" cy="361070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D98DC908-B7DF-F38C-7E73-5C257F665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667" y="1188611"/>
            <a:ext cx="7969250" cy="3532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506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DD80-67FD-5ED3-49CF-57167A58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307" y="2702805"/>
            <a:ext cx="2538968" cy="1456267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NN (LSTM)</a:t>
            </a:r>
          </a:p>
        </p:txBody>
      </p:sp>
    </p:spTree>
    <p:extLst>
      <p:ext uri="{BB962C8B-B14F-4D97-AF65-F5344CB8AC3E}">
        <p14:creationId xmlns:p14="http://schemas.microsoft.com/office/powerpoint/2010/main" val="804449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Celestial</vt:lpstr>
      <vt:lpstr>ΑΝΑΛΥΣΗ ΣΥΝΑΙΣΘΗΜΑΤΟΣ ΑΠΟ ΚΕΙΜΕΝΟ</vt:lpstr>
      <vt:lpstr>PowerPoint Presentation</vt:lpstr>
      <vt:lpstr>PowerPoint Presentation</vt:lpstr>
      <vt:lpstr>βιβλιοθηκες</vt:lpstr>
      <vt:lpstr>PowerPoint Presentation</vt:lpstr>
      <vt:lpstr>PowerPoint Presentation</vt:lpstr>
      <vt:lpstr>PowerPoint Presentation</vt:lpstr>
      <vt:lpstr>PowerPoint Presentation</vt:lpstr>
      <vt:lpstr>NN (LSTM)</vt:lpstr>
      <vt:lpstr>TOKENIZER</vt:lpstr>
      <vt:lpstr> ΔΗΜΙΟΥΡΓΙΑ ΑΚΟΛΟΥΘΙΩΝ</vt:lpstr>
      <vt:lpstr>word2vec</vt:lpstr>
      <vt:lpstr>EMBEDDING MATRIX</vt:lpstr>
      <vt:lpstr>LSTM MODEL</vt:lpstr>
      <vt:lpstr>ΑΠΟΘΗΚΕΥΣΗ  ΜΟΝΤΕΛΟΥ Κ' tokenizer  ΓΙΑ ΧΡΗΣΗ ΜΟΝΤΕΛΟΥ ΣΕ FLASK APP</vt:lpstr>
      <vt:lpstr>ACCURACY &amp; LOSS</vt:lpstr>
      <vt:lpstr>ΜΕΣΟΣ ΧΡΟΝΟΣ ΕΚΠΑΙΔΕΥΣΗς  20 τυχαιων reviews</vt:lpstr>
      <vt:lpstr>ΑΠΟΔΟΣΗ ΜΟΝΤΕΛΟΥ LSTM</vt:lpstr>
      <vt:lpstr>SVM</vt:lpstr>
      <vt:lpstr>VECTORIZER</vt:lpstr>
      <vt:lpstr>SVM MODEL</vt:lpstr>
      <vt:lpstr>ΑΠΟΘΗΚΕΥΣΗ  ΜΟΝΤΕΛΟΥ Κ' VECTORIZER  ΓΙΑ ΧΡΗΣΗ ΜΟΝΤΕΛΟΥ ΣΕ FLASK APP</vt:lpstr>
      <vt:lpstr>ΜΕΣΟΣ ΧΡΟΝΟΣ ΕΚΠΑΙΔΕΥΣΗς  20 τυχαιων review</vt:lpstr>
      <vt:lpstr>ΑΠΟΔΟΣΗ ΜΟΝΤΕΛΟΥ SVM</vt:lpstr>
      <vt:lpstr>FLASK APP</vt:lpstr>
      <vt:lpstr>PowerPoint Presentation</vt:lpstr>
      <vt:lpstr>PowerPoint Presentation</vt:lpstr>
      <vt:lpstr>PowerPoint Presentation</vt:lpstr>
      <vt:lpstr>ΑΡΧΙΚΗ ΣΕΛΙΔΑ</vt:lpstr>
      <vt:lpstr>Αποτελεσμα ταξινομησης θετικου review</vt:lpstr>
      <vt:lpstr>Αποτελεσμα ταξινομησης αρνητικου review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122</cp:revision>
  <dcterms:created xsi:type="dcterms:W3CDTF">2024-12-30T23:07:47Z</dcterms:created>
  <dcterms:modified xsi:type="dcterms:W3CDTF">2025-01-23T16:02:56Z</dcterms:modified>
</cp:coreProperties>
</file>