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4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16/09/2020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16/09/2020</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85720" y="285728"/>
            <a:ext cx="8572560" cy="6357982"/>
          </a:xfrm>
        </p:spPr>
        <p:style>
          <a:lnRef idx="2">
            <a:schemeClr val="accent1"/>
          </a:lnRef>
          <a:fillRef idx="1">
            <a:schemeClr val="lt1"/>
          </a:fillRef>
          <a:effectRef idx="0">
            <a:schemeClr val="accent1"/>
          </a:effectRef>
          <a:fontRef idx="minor">
            <a:schemeClr val="dk1"/>
          </a:fontRef>
        </p:style>
        <p:txBody>
          <a:bodyPr/>
          <a:lstStyle/>
          <a:p>
            <a:pPr algn="r"/>
            <a:r>
              <a:rPr lang="fr-FR" sz="2400" b="1" i="1" dirty="0" smtClean="0">
                <a:solidFill>
                  <a:schemeClr val="tx1"/>
                </a:solidFill>
                <a:latin typeface="Times New Roman" pitchFamily="18" charset="0"/>
                <a:cs typeface="Times New Roman" pitchFamily="18" charset="0"/>
              </a:rPr>
              <a:t>Master spécialisé: IDDLO</a:t>
            </a:r>
          </a:p>
          <a:p>
            <a:r>
              <a:rPr lang="fr-FR" sz="2400" b="1" i="1" dirty="0" smtClean="0">
                <a:solidFill>
                  <a:schemeClr val="tx1"/>
                </a:solidFill>
                <a:latin typeface="Times New Roman" pitchFamily="18" charset="0"/>
                <a:cs typeface="Times New Roman" pitchFamily="18" charset="0"/>
              </a:rPr>
              <a:t> </a:t>
            </a:r>
            <a:r>
              <a:rPr lang="fr-FR" sz="2400" b="1" i="1" dirty="0" smtClean="0">
                <a:solidFill>
                  <a:schemeClr val="tx1"/>
                </a:solidFill>
                <a:latin typeface="Times New Roman" pitchFamily="18" charset="0"/>
                <a:cs typeface="Times New Roman" pitchFamily="18" charset="0"/>
              </a:rPr>
              <a:t>                                                  AU: 2019/2020</a:t>
            </a:r>
          </a:p>
          <a:p>
            <a:endParaRPr lang="fr-FR" dirty="0" smtClean="0"/>
          </a:p>
          <a:p>
            <a:endParaRPr lang="fr-FR" dirty="0" smtClean="0">
              <a:solidFill>
                <a:schemeClr val="tx2">
                  <a:lumMod val="60000"/>
                  <a:lumOff val="40000"/>
                </a:schemeClr>
              </a:solidFill>
              <a:latin typeface="Algerian" pitchFamily="82" charset="0"/>
            </a:endParaRPr>
          </a:p>
          <a:p>
            <a:r>
              <a:rPr lang="fr-FR" dirty="0" smtClean="0">
                <a:solidFill>
                  <a:schemeClr val="tx2">
                    <a:lumMod val="60000"/>
                    <a:lumOff val="40000"/>
                  </a:schemeClr>
                </a:solidFill>
                <a:latin typeface="Algerian" pitchFamily="82" charset="0"/>
              </a:rPr>
              <a:t>Module: MACHINE LEARNING</a:t>
            </a:r>
          </a:p>
          <a:p>
            <a:r>
              <a:rPr lang="fr-FR" dirty="0" smtClean="0"/>
              <a:t> </a:t>
            </a:r>
          </a:p>
          <a:p>
            <a:endParaRPr lang="fr-FR" dirty="0" smtClean="0"/>
          </a:p>
          <a:p>
            <a:endParaRPr lang="fr-FR" dirty="0" smtClean="0"/>
          </a:p>
          <a:p>
            <a:pPr algn="l"/>
            <a:r>
              <a:rPr lang="fr-FR" sz="2400" b="1" i="1" dirty="0" smtClean="0">
                <a:solidFill>
                  <a:schemeClr val="tx1"/>
                </a:solidFill>
                <a:latin typeface="Times New Roman" pitchFamily="18" charset="0"/>
                <a:cs typeface="Times New Roman" pitchFamily="18" charset="0"/>
              </a:rPr>
              <a:t>Réalisé par : </a:t>
            </a:r>
            <a:r>
              <a:rPr lang="fr-FR" sz="2400" b="1" dirty="0" smtClean="0">
                <a:solidFill>
                  <a:schemeClr val="tx1"/>
                </a:solidFill>
                <a:latin typeface="Times New Roman" pitchFamily="18" charset="0"/>
                <a:cs typeface="Times New Roman" pitchFamily="18" charset="0"/>
              </a:rPr>
              <a:t>M. MOUAD BOUZAIDI</a:t>
            </a:r>
          </a:p>
          <a:p>
            <a:pPr algn="l"/>
            <a:r>
              <a:rPr lang="fr-FR" sz="2400" b="1" dirty="0" smtClean="0">
                <a:solidFill>
                  <a:schemeClr val="tx1"/>
                </a:solidFill>
                <a:latin typeface="Times New Roman" pitchFamily="18" charset="0"/>
                <a:cs typeface="Times New Roman" pitchFamily="18" charset="0"/>
              </a:rPr>
              <a:t>                     M. MOHAMMED SAMIR </a:t>
            </a:r>
            <a:endParaRPr lang="fr-FR" b="1" dirty="0" smtClean="0"/>
          </a:p>
          <a:p>
            <a:pPr algn="r"/>
            <a:r>
              <a:rPr lang="fr-FR" sz="2400" b="1" i="1" dirty="0" smtClean="0">
                <a:solidFill>
                  <a:schemeClr val="tx1"/>
                </a:solidFill>
                <a:latin typeface="Times New Roman" pitchFamily="18" charset="0"/>
                <a:cs typeface="Times New Roman" pitchFamily="18" charset="0"/>
              </a:rPr>
              <a:t>Encadré </a:t>
            </a:r>
            <a:r>
              <a:rPr lang="fr-FR" sz="2400" b="1" i="1" dirty="0" smtClean="0">
                <a:solidFill>
                  <a:schemeClr val="tx1"/>
                </a:solidFill>
                <a:latin typeface="Times New Roman" pitchFamily="18" charset="0"/>
                <a:cs typeface="Times New Roman" pitchFamily="18" charset="0"/>
              </a:rPr>
              <a:t>par </a:t>
            </a:r>
            <a:r>
              <a:rPr lang="fr-FR" sz="2400" dirty="0" smtClean="0">
                <a:solidFill>
                  <a:schemeClr val="tx1"/>
                </a:solidFill>
                <a:latin typeface="Times New Roman" pitchFamily="18" charset="0"/>
                <a:cs typeface="Times New Roman" pitchFamily="18" charset="0"/>
              </a:rPr>
              <a:t>: </a:t>
            </a:r>
            <a:r>
              <a:rPr lang="fr-FR" sz="2400" b="1" dirty="0" smtClean="0">
                <a:solidFill>
                  <a:schemeClr val="tx1"/>
                </a:solidFill>
                <a:latin typeface="Times New Roman" pitchFamily="18" charset="0"/>
                <a:cs typeface="Times New Roman" pitchFamily="18" charset="0"/>
              </a:rPr>
              <a:t>M.ABDELHAK MAHMOUDI</a:t>
            </a:r>
          </a:p>
          <a:p>
            <a:endParaRPr lang="fr-FR" dirty="0"/>
          </a:p>
        </p:txBody>
      </p:sp>
      <p:sp>
        <p:nvSpPr>
          <p:cNvPr id="4" name="Rectangle à coins arrondis 3"/>
          <p:cNvSpPr/>
          <p:nvPr/>
        </p:nvSpPr>
        <p:spPr>
          <a:xfrm>
            <a:off x="714348" y="3000372"/>
            <a:ext cx="7715304" cy="1285884"/>
          </a:xfrm>
          <a:prstGeom prst="roundRect">
            <a:avLst/>
          </a:prstGeom>
          <a:effectLst>
            <a:glow rad="635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5400" dirty="0" smtClean="0">
                <a:latin typeface="Times New Roman" pitchFamily="18" charset="0"/>
                <a:cs typeface="Times New Roman" pitchFamily="18" charset="0"/>
              </a:rPr>
              <a:t>L’analyse des sentiments</a:t>
            </a:r>
            <a:endParaRPr lang="fr-FR" sz="5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57158" y="428604"/>
            <a:ext cx="2093183" cy="2071678"/>
          </a:xfrm>
          <a:prstGeom prst="rect">
            <a:avLst/>
          </a:prstGeom>
          <a:noFill/>
          <a:ln w="9525">
            <a:noFill/>
            <a:miter lim="800000"/>
            <a:headEnd/>
            <a:tailEnd/>
          </a:ln>
          <a:effectLst/>
        </p:spPr>
      </p:pic>
    </p:spTree>
  </p:cSld>
  <p:clrMapOvr>
    <a:masterClrMapping/>
  </p:clrMapOvr>
  <p:transition spd="slow">
    <p:pull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214290"/>
            <a:ext cx="8572560" cy="6357982"/>
          </a:xfrm>
          <a:noFill/>
        </p:spPr>
        <p:style>
          <a:lnRef idx="2">
            <a:schemeClr val="accent1"/>
          </a:lnRef>
          <a:fillRef idx="1">
            <a:schemeClr val="lt1"/>
          </a:fillRef>
          <a:effectRef idx="0">
            <a:schemeClr val="accent1"/>
          </a:effectRef>
          <a:fontRef idx="minor">
            <a:schemeClr val="dk1"/>
          </a:fontRef>
        </p:style>
        <p:txBody>
          <a:bodyPr>
            <a:normAutofit/>
          </a:bodyPr>
          <a:lstStyle/>
          <a:p>
            <a:pPr>
              <a:buNone/>
            </a:pPr>
            <a:endParaRPr lang="fr-FR" dirty="0" smtClean="0"/>
          </a:p>
          <a:p>
            <a:pPr algn="ctr">
              <a:buNone/>
            </a:pPr>
            <a:r>
              <a:rPr lang="fr-FR" dirty="0" smtClean="0">
                <a:solidFill>
                  <a:schemeClr val="accent1">
                    <a:lumMod val="75000"/>
                  </a:schemeClr>
                </a:solidFill>
                <a:latin typeface="Algerian" pitchFamily="82" charset="0"/>
              </a:rPr>
              <a:t>Introduction</a:t>
            </a:r>
            <a:r>
              <a:rPr lang="fr-FR" dirty="0" smtClean="0"/>
              <a:t> </a:t>
            </a:r>
          </a:p>
          <a:p>
            <a:pPr>
              <a:buNone/>
            </a:pPr>
            <a:endParaRPr lang="fr-FR" dirty="0" smtClean="0"/>
          </a:p>
          <a:p>
            <a:pPr>
              <a:buNone/>
            </a:pPr>
            <a:r>
              <a:rPr lang="fr-FR" sz="2400" dirty="0" smtClean="0">
                <a:latin typeface="Times New Roman" pitchFamily="18" charset="0"/>
                <a:cs typeface="Times New Roman" pitchFamily="18" charset="0"/>
              </a:rPr>
              <a:t>     Le traitement du langage naturel est l’un des domaines les plus vue par les spécialistes de l’intelligence artificielle, il s’agit essentiellement de la parole et du texte qui sont produits en terme de grands volumes sous différentes forme : email, </a:t>
            </a:r>
            <a:r>
              <a:rPr lang="fr-FR" sz="2400" dirty="0" err="1" smtClean="0">
                <a:latin typeface="Times New Roman" pitchFamily="18" charset="0"/>
                <a:cs typeface="Times New Roman" pitchFamily="18" charset="0"/>
              </a:rPr>
              <a:t>sms</a:t>
            </a:r>
            <a:r>
              <a:rPr lang="fr-FR" sz="2400" dirty="0" smtClean="0">
                <a:latin typeface="Times New Roman" pitchFamily="18" charset="0"/>
                <a:cs typeface="Times New Roman" pitchFamily="18" charset="0"/>
              </a:rPr>
              <a:t>, page web </a:t>
            </a:r>
            <a:r>
              <a:rPr lang="fr-FR" sz="2400" dirty="0" err="1" smtClean="0">
                <a:latin typeface="Times New Roman" pitchFamily="18" charset="0"/>
                <a:cs typeface="Times New Roman" pitchFamily="18" charset="0"/>
              </a:rPr>
              <a:t>etc</a:t>
            </a:r>
            <a:r>
              <a:rPr lang="fr-FR" sz="2400" dirty="0" smtClean="0">
                <a:latin typeface="Times New Roman" pitchFamily="18" charset="0"/>
                <a:cs typeface="Times New Roman" pitchFamily="18" charset="0"/>
              </a:rPr>
              <a:t> …</a:t>
            </a:r>
          </a:p>
          <a:p>
            <a:pPr>
              <a:buNone/>
            </a:pPr>
            <a:r>
              <a:rPr lang="fr-FR" sz="2400" dirty="0" smtClean="0">
                <a:latin typeface="Times New Roman" pitchFamily="18" charset="0"/>
                <a:cs typeface="Times New Roman" pitchFamily="18" charset="0"/>
              </a:rPr>
              <a:t>     En effet, l’analyse des sentiments est l’</a:t>
            </a:r>
            <a:r>
              <a:rPr lang="fr-FR" sz="2400" dirty="0" smtClean="0">
                <a:latin typeface="Times New Roman" pitchFamily="18" charset="0"/>
                <a:cs typeface="Times New Roman" pitchFamily="18" charset="0"/>
              </a:rPr>
              <a:t>é</a:t>
            </a:r>
            <a:r>
              <a:rPr lang="fr-FR" sz="2400" dirty="0" smtClean="0">
                <a:latin typeface="Times New Roman" pitchFamily="18" charset="0"/>
                <a:cs typeface="Times New Roman" pitchFamily="18" charset="0"/>
              </a:rPr>
              <a:t>tude computationnelle des opinions, des sentiments, des attitudes et des émotions des personnes exprimées dans le langage naturel écrit, d’où l’intérêt de notre projet d’expliciter quelques notions qui permet d’appréhender les concepts liés à l’analyse des opinions.</a:t>
            </a:r>
            <a:endParaRPr lang="fr-FR" sz="2400" dirty="0">
              <a:latin typeface="Times New Roman" pitchFamily="18" charset="0"/>
              <a:cs typeface="Times New Roman" pitchFamily="18" charset="0"/>
            </a:endParaRPr>
          </a:p>
        </p:txBody>
      </p:sp>
      <p:sp>
        <p:nvSpPr>
          <p:cNvPr id="6" name="Rectangle 5"/>
          <p:cNvSpPr/>
          <p:nvPr/>
        </p:nvSpPr>
        <p:spPr>
          <a:xfrm>
            <a:off x="2928926" y="642918"/>
            <a:ext cx="3214710"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57166"/>
            <a:ext cx="8501122" cy="6143668"/>
          </a:xfrm>
        </p:spPr>
        <p:style>
          <a:lnRef idx="2">
            <a:schemeClr val="accent1"/>
          </a:lnRef>
          <a:fillRef idx="1">
            <a:schemeClr val="lt1"/>
          </a:fillRef>
          <a:effectRef idx="0">
            <a:schemeClr val="accent1"/>
          </a:effectRef>
          <a:fontRef idx="minor">
            <a:schemeClr val="dk1"/>
          </a:fontRef>
        </p:style>
        <p:txBody>
          <a:bodyPr/>
          <a:lstStyle/>
          <a:p>
            <a:pPr>
              <a:buNone/>
            </a:pPr>
            <a:endParaRPr lang="fr-FR" dirty="0" smtClean="0"/>
          </a:p>
          <a:p>
            <a:pPr>
              <a:buNone/>
            </a:pPr>
            <a:endParaRPr lang="fr-FR" dirty="0" smtClean="0"/>
          </a:p>
          <a:p>
            <a:pPr>
              <a:buNone/>
            </a:pPr>
            <a:endParaRPr lang="fr-FR" dirty="0" smtClean="0"/>
          </a:p>
          <a:p>
            <a:pPr>
              <a:buNone/>
            </a:pPr>
            <a:endParaRPr lang="fr-FR" dirty="0" smtClean="0"/>
          </a:p>
          <a:p>
            <a:r>
              <a:rPr lang="fr-FR" sz="4000" b="1" dirty="0" smtClean="0">
                <a:latin typeface="Times New Roman" pitchFamily="18" charset="0"/>
                <a:cs typeface="Times New Roman" pitchFamily="18" charset="0"/>
              </a:rPr>
              <a:t>Le Natural </a:t>
            </a:r>
            <a:r>
              <a:rPr lang="fr-FR" sz="4000" b="1" dirty="0" err="1" smtClean="0">
                <a:latin typeface="Times New Roman" pitchFamily="18" charset="0"/>
                <a:cs typeface="Times New Roman" pitchFamily="18" charset="0"/>
              </a:rPr>
              <a:t>Language</a:t>
            </a:r>
            <a:r>
              <a:rPr lang="fr-FR" sz="4000" b="1" dirty="0" smtClean="0">
                <a:latin typeface="Times New Roman" pitchFamily="18" charset="0"/>
                <a:cs typeface="Times New Roman" pitchFamily="18" charset="0"/>
              </a:rPr>
              <a:t> </a:t>
            </a:r>
            <a:r>
              <a:rPr lang="fr-FR" sz="4000" b="1" dirty="0" err="1" smtClean="0">
                <a:latin typeface="Times New Roman" pitchFamily="18" charset="0"/>
                <a:cs typeface="Times New Roman" pitchFamily="18" charset="0"/>
              </a:rPr>
              <a:t>Processing</a:t>
            </a:r>
            <a:r>
              <a:rPr lang="fr-FR" sz="4000" b="1" dirty="0" smtClean="0">
                <a:latin typeface="Times New Roman" pitchFamily="18" charset="0"/>
                <a:cs typeface="Times New Roman" pitchFamily="18" charset="0"/>
              </a:rPr>
              <a:t>;</a:t>
            </a:r>
            <a:endParaRPr lang="fr-FR" sz="4000" b="1"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57166"/>
            <a:ext cx="8501122" cy="6143668"/>
          </a:xfrm>
        </p:spPr>
        <p:style>
          <a:lnRef idx="2">
            <a:schemeClr val="accent1"/>
          </a:lnRef>
          <a:fillRef idx="1">
            <a:schemeClr val="lt1"/>
          </a:fillRef>
          <a:effectRef idx="0">
            <a:schemeClr val="accent1"/>
          </a:effectRef>
          <a:fontRef idx="minor">
            <a:schemeClr val="dk1"/>
          </a:fontRef>
        </p:style>
        <p:txBody>
          <a:bodyPr/>
          <a:lstStyle/>
          <a:p>
            <a:pPr>
              <a:buNone/>
            </a:pPr>
            <a:endParaRPr lang="fr-FR" dirty="0" smtClean="0"/>
          </a:p>
          <a:p>
            <a:pPr>
              <a:buNone/>
            </a:pPr>
            <a:endParaRPr lang="fr-FR" dirty="0" smtClean="0"/>
          </a:p>
          <a:p>
            <a:pPr>
              <a:buNone/>
            </a:pPr>
            <a:endParaRPr lang="fr-FR" dirty="0" smtClean="0"/>
          </a:p>
          <a:p>
            <a:pPr>
              <a:buNone/>
            </a:pPr>
            <a:endParaRPr lang="fr-FR" dirty="0" smtClean="0"/>
          </a:p>
          <a:p>
            <a:r>
              <a:rPr lang="fr-FR" sz="4000" b="1" dirty="0" smtClean="0">
                <a:latin typeface="Times New Roman" pitchFamily="18" charset="0"/>
                <a:cs typeface="Times New Roman" pitchFamily="18" charset="0"/>
              </a:rPr>
              <a:t>Le Natural </a:t>
            </a:r>
            <a:r>
              <a:rPr lang="fr-FR" sz="4000" b="1" dirty="0" err="1" smtClean="0">
                <a:latin typeface="Times New Roman" pitchFamily="18" charset="0"/>
                <a:cs typeface="Times New Roman" pitchFamily="18" charset="0"/>
              </a:rPr>
              <a:t>Language</a:t>
            </a:r>
            <a:r>
              <a:rPr lang="fr-FR" sz="4000" b="1" dirty="0" smtClean="0">
                <a:latin typeface="Times New Roman" pitchFamily="18" charset="0"/>
                <a:cs typeface="Times New Roman" pitchFamily="18" charset="0"/>
              </a:rPr>
              <a:t> </a:t>
            </a:r>
            <a:r>
              <a:rPr lang="fr-FR" sz="4000" b="1" dirty="0" err="1" smtClean="0">
                <a:latin typeface="Times New Roman" pitchFamily="18" charset="0"/>
                <a:cs typeface="Times New Roman" pitchFamily="18" charset="0"/>
              </a:rPr>
              <a:t>Toolkit</a:t>
            </a:r>
            <a:r>
              <a:rPr lang="fr-FR" sz="4000" b="1" dirty="0" smtClean="0">
                <a:latin typeface="Times New Roman" pitchFamily="18" charset="0"/>
                <a:cs typeface="Times New Roman" pitchFamily="18" charset="0"/>
              </a:rPr>
              <a:t>;</a:t>
            </a:r>
            <a:endParaRPr lang="fr-FR" sz="4000" b="1"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57166"/>
            <a:ext cx="8501122" cy="6143668"/>
          </a:xfrm>
        </p:spPr>
        <p:style>
          <a:lnRef idx="2">
            <a:schemeClr val="accent1"/>
          </a:lnRef>
          <a:fillRef idx="1">
            <a:schemeClr val="lt1"/>
          </a:fillRef>
          <a:effectRef idx="0">
            <a:schemeClr val="accent1"/>
          </a:effectRef>
          <a:fontRef idx="minor">
            <a:schemeClr val="dk1"/>
          </a:fontRef>
        </p:style>
        <p:txBody>
          <a:bodyPr/>
          <a:lstStyle/>
          <a:p>
            <a:pPr>
              <a:buNone/>
            </a:pPr>
            <a:endParaRPr lang="fr-FR" dirty="0" smtClean="0"/>
          </a:p>
          <a:p>
            <a:pPr>
              <a:buNone/>
            </a:pPr>
            <a:endParaRPr lang="fr-FR" dirty="0" smtClean="0"/>
          </a:p>
          <a:p>
            <a:pPr>
              <a:buNone/>
            </a:pPr>
            <a:endParaRPr lang="fr-FR" dirty="0" smtClean="0"/>
          </a:p>
          <a:p>
            <a:pPr>
              <a:buNone/>
            </a:pPr>
            <a:endParaRPr lang="fr-FR" dirty="0" smtClean="0"/>
          </a:p>
          <a:p>
            <a:r>
              <a:rPr lang="fr-FR" sz="4000" b="1" dirty="0" smtClean="0">
                <a:latin typeface="Times New Roman" pitchFamily="18" charset="0"/>
                <a:cs typeface="Times New Roman" pitchFamily="18" charset="0"/>
              </a:rPr>
              <a:t>La Classification Des Données Textuelles;</a:t>
            </a:r>
            <a:endParaRPr lang="fr-FR" sz="4000" b="1"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57166"/>
            <a:ext cx="8501122" cy="6143668"/>
          </a:xfrm>
        </p:spPr>
        <p:style>
          <a:lnRef idx="2">
            <a:schemeClr val="accent1"/>
          </a:lnRef>
          <a:fillRef idx="1">
            <a:schemeClr val="lt1"/>
          </a:fillRef>
          <a:effectRef idx="0">
            <a:schemeClr val="accent1"/>
          </a:effectRef>
          <a:fontRef idx="minor">
            <a:schemeClr val="dk1"/>
          </a:fontRef>
        </p:style>
        <p:txBody>
          <a:bodyPr/>
          <a:lstStyle/>
          <a:p>
            <a:pPr>
              <a:buNone/>
            </a:pPr>
            <a:endParaRPr lang="fr-FR" dirty="0" smtClean="0"/>
          </a:p>
          <a:p>
            <a:pPr>
              <a:buNone/>
            </a:pPr>
            <a:endParaRPr lang="fr-FR" dirty="0" smtClean="0"/>
          </a:p>
          <a:p>
            <a:pPr>
              <a:buNone/>
            </a:pPr>
            <a:endParaRPr lang="fr-FR" dirty="0" smtClean="0"/>
          </a:p>
          <a:p>
            <a:pPr>
              <a:buNone/>
            </a:pPr>
            <a:endParaRPr lang="fr-FR" dirty="0" smtClean="0"/>
          </a:p>
          <a:p>
            <a:r>
              <a:rPr lang="fr-FR" sz="4000" b="1" dirty="0" smtClean="0">
                <a:latin typeface="Times New Roman" pitchFamily="18" charset="0"/>
                <a:cs typeface="Times New Roman" pitchFamily="18" charset="0"/>
              </a:rPr>
              <a:t>Les </a:t>
            </a:r>
            <a:r>
              <a:rPr lang="fr-FR" sz="4000" b="1" dirty="0" err="1" smtClean="0">
                <a:latin typeface="Times New Roman" pitchFamily="18" charset="0"/>
                <a:cs typeface="Times New Roman" pitchFamily="18" charset="0"/>
              </a:rPr>
              <a:t>stopwords</a:t>
            </a:r>
            <a:r>
              <a:rPr lang="fr-FR" sz="4000" b="1" dirty="0" smtClean="0">
                <a:latin typeface="Times New Roman" pitchFamily="18" charset="0"/>
                <a:cs typeface="Times New Roman" pitchFamily="18" charset="0"/>
              </a:rPr>
              <a:t>;</a:t>
            </a:r>
            <a:endParaRPr lang="fr-FR" sz="4000" b="1"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57166"/>
            <a:ext cx="8501122" cy="6143668"/>
          </a:xfrm>
        </p:spPr>
        <p:style>
          <a:lnRef idx="2">
            <a:schemeClr val="accent1"/>
          </a:lnRef>
          <a:fillRef idx="1">
            <a:schemeClr val="lt1"/>
          </a:fillRef>
          <a:effectRef idx="0">
            <a:schemeClr val="accent1"/>
          </a:effectRef>
          <a:fontRef idx="minor">
            <a:schemeClr val="dk1"/>
          </a:fontRef>
        </p:style>
        <p:txBody>
          <a:bodyPr/>
          <a:lstStyle/>
          <a:p>
            <a:pPr>
              <a:buNone/>
            </a:pPr>
            <a:endParaRPr lang="fr-FR" dirty="0" smtClean="0"/>
          </a:p>
          <a:p>
            <a:pPr>
              <a:buNone/>
            </a:pPr>
            <a:endParaRPr lang="fr-FR" dirty="0" smtClean="0"/>
          </a:p>
          <a:p>
            <a:pPr>
              <a:buNone/>
            </a:pPr>
            <a:endParaRPr lang="fr-FR" dirty="0" smtClean="0"/>
          </a:p>
          <a:p>
            <a:pPr>
              <a:buNone/>
            </a:pPr>
            <a:endParaRPr lang="fr-FR" dirty="0" smtClean="0"/>
          </a:p>
          <a:p>
            <a:r>
              <a:rPr lang="fr-FR" sz="4000" b="1" dirty="0" smtClean="0">
                <a:latin typeface="Times New Roman" pitchFamily="18" charset="0"/>
                <a:cs typeface="Times New Roman" pitchFamily="18" charset="0"/>
              </a:rPr>
              <a:t>Les Première passe de nettoyage : supprimer les </a:t>
            </a:r>
            <a:r>
              <a:rPr lang="fr-FR" sz="4000" b="1" dirty="0" err="1" smtClean="0">
                <a:latin typeface="Times New Roman" pitchFamily="18" charset="0"/>
                <a:cs typeface="Times New Roman" pitchFamily="18" charset="0"/>
              </a:rPr>
              <a:t>stopwords</a:t>
            </a:r>
            <a:r>
              <a:rPr lang="fr-FR" sz="4000" b="1" dirty="0" smtClean="0">
                <a:latin typeface="Times New Roman" pitchFamily="18" charset="0"/>
                <a:cs typeface="Times New Roman" pitchFamily="18" charset="0"/>
              </a:rPr>
              <a:t>;</a:t>
            </a:r>
            <a:endParaRPr lang="fr-FR" sz="4000" b="1"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57166"/>
            <a:ext cx="8501122" cy="6143668"/>
          </a:xfrm>
        </p:spPr>
        <p:style>
          <a:lnRef idx="2">
            <a:schemeClr val="accent1"/>
          </a:lnRef>
          <a:fillRef idx="1">
            <a:schemeClr val="lt1"/>
          </a:fillRef>
          <a:effectRef idx="0">
            <a:schemeClr val="accent1"/>
          </a:effectRef>
          <a:fontRef idx="minor">
            <a:schemeClr val="dk1"/>
          </a:fontRef>
        </p:style>
        <p:txBody>
          <a:bodyPr/>
          <a:lstStyle/>
          <a:p>
            <a:pPr>
              <a:buNone/>
            </a:pPr>
            <a:endParaRPr lang="fr-FR" dirty="0" smtClean="0"/>
          </a:p>
          <a:p>
            <a:pPr>
              <a:buNone/>
            </a:pPr>
            <a:endParaRPr lang="fr-FR" dirty="0" smtClean="0"/>
          </a:p>
          <a:p>
            <a:pPr>
              <a:buNone/>
            </a:pPr>
            <a:endParaRPr lang="fr-FR" dirty="0" smtClean="0"/>
          </a:p>
          <a:p>
            <a:pPr>
              <a:buNone/>
            </a:pPr>
            <a:endParaRPr lang="fr-FR" dirty="0" smtClean="0"/>
          </a:p>
          <a:p>
            <a:r>
              <a:rPr lang="fr-FR" sz="4000" b="1" dirty="0" smtClean="0">
                <a:latin typeface="Times New Roman" pitchFamily="18" charset="0"/>
                <a:cs typeface="Times New Roman" pitchFamily="18" charset="0"/>
              </a:rPr>
              <a:t>Démonstration.</a:t>
            </a:r>
            <a:endParaRPr lang="fr-FR" sz="4000" b="1"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163</Words>
  <PresentationFormat>Affichage à l'écran (4:3)</PresentationFormat>
  <Paragraphs>47</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Thème Office</vt:lpstr>
      <vt:lpstr>Diapositive 1</vt:lpstr>
      <vt:lpstr>Diapositive 2</vt:lpstr>
      <vt:lpstr>Diapositive 3</vt:lpstr>
      <vt:lpstr>Diapositive 4</vt:lpstr>
      <vt:lpstr>Diapositive 5</vt:lpstr>
      <vt:lpstr>Diapositive 6</vt:lpstr>
      <vt:lpstr>Diapositive 7</vt:lpstr>
      <vt:lpstr>Diapositive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cp:lastModifiedBy>Utilisateur Windows</cp:lastModifiedBy>
  <cp:revision>6</cp:revision>
  <dcterms:modified xsi:type="dcterms:W3CDTF">2020-09-16T14:08:54Z</dcterms:modified>
</cp:coreProperties>
</file>