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Klein Bold" charset="1" panose="02000503060000020004"/>
      <p:regular r:id="rId17"/>
    </p:embeddedFont>
    <p:embeddedFont>
      <p:font typeface="Lato Bold" charset="1" panose="020F0802020204030203"/>
      <p:regular r:id="rId18"/>
    </p:embeddedFont>
    <p:embeddedFont>
      <p:font typeface="Lato" charset="1" panose="020F0502020204030203"/>
      <p:regular r:id="rId19"/>
    </p:embeddedFont>
    <p:embeddedFont>
      <p:font typeface="Helios" charset="1" panose="020B0504020202020204"/>
      <p:regular r:id="rId20"/>
    </p:embeddedFont>
    <p:embeddedFont>
      <p:font typeface="Helios Bold" charset="1" panose="020B0704020202020204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.png" Type="http://schemas.openxmlformats.org/officeDocument/2006/relationships/image"/><Relationship Id="rId6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8.png" Type="http://schemas.openxmlformats.org/officeDocument/2006/relationships/image"/><Relationship Id="rId11" Target="../media/image19.svg" Type="http://schemas.openxmlformats.org/officeDocument/2006/relationships/image"/><Relationship Id="rId12" Target="../media/image5.png" Type="http://schemas.openxmlformats.org/officeDocument/2006/relationships/image"/><Relationship Id="rId13" Target="../media/image6.svg" Type="http://schemas.openxmlformats.org/officeDocument/2006/relationships/image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14.png" Type="http://schemas.openxmlformats.org/officeDocument/2006/relationships/image"/><Relationship Id="rId7" Target="../media/image15.svg" Type="http://schemas.openxmlformats.org/officeDocument/2006/relationships/image"/><Relationship Id="rId8" Target="../media/image16.png" Type="http://schemas.openxmlformats.org/officeDocument/2006/relationships/image"/><Relationship Id="rId9" Target="../media/image17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26.png" Type="http://schemas.openxmlformats.org/officeDocument/2006/relationships/image"/><Relationship Id="rId7" Target="../media/image5.png" Type="http://schemas.openxmlformats.org/officeDocument/2006/relationships/image"/><Relationship Id="rId8" Target="../media/image6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076984" y="5143500"/>
            <a:ext cx="10812392" cy="10812392"/>
          </a:xfrm>
          <a:custGeom>
            <a:avLst/>
            <a:gdLst/>
            <a:ahLst/>
            <a:cxnLst/>
            <a:rect r="r" b="b" t="t" l="l"/>
            <a:pathLst>
              <a:path h="10812392" w="10812392">
                <a:moveTo>
                  <a:pt x="0" y="0"/>
                </a:moveTo>
                <a:lnTo>
                  <a:pt x="10812392" y="0"/>
                </a:lnTo>
                <a:lnTo>
                  <a:pt x="10812392" y="10812392"/>
                </a:lnTo>
                <a:lnTo>
                  <a:pt x="0" y="10812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942781" y="1480914"/>
            <a:ext cx="5764383" cy="5764383"/>
          </a:xfrm>
          <a:custGeom>
            <a:avLst/>
            <a:gdLst/>
            <a:ahLst/>
            <a:cxnLst/>
            <a:rect r="r" b="b" t="t" l="l"/>
            <a:pathLst>
              <a:path h="5764383" w="5764383">
                <a:moveTo>
                  <a:pt x="0" y="0"/>
                </a:moveTo>
                <a:lnTo>
                  <a:pt x="5764383" y="0"/>
                </a:lnTo>
                <a:lnTo>
                  <a:pt x="5764383" y="5764383"/>
                </a:lnTo>
                <a:lnTo>
                  <a:pt x="0" y="57643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39410" y="-2516212"/>
            <a:ext cx="5764383" cy="5764383"/>
          </a:xfrm>
          <a:custGeom>
            <a:avLst/>
            <a:gdLst/>
            <a:ahLst/>
            <a:cxnLst/>
            <a:rect r="r" b="b" t="t" l="l"/>
            <a:pathLst>
              <a:path h="5764383" w="5764383">
                <a:moveTo>
                  <a:pt x="0" y="0"/>
                </a:moveTo>
                <a:lnTo>
                  <a:pt x="5764383" y="0"/>
                </a:lnTo>
                <a:lnTo>
                  <a:pt x="5764383" y="5764383"/>
                </a:lnTo>
                <a:lnTo>
                  <a:pt x="0" y="57643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196843" y="1480914"/>
            <a:ext cx="14397462" cy="545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399"/>
              </a:lnSpc>
            </a:pPr>
            <a:r>
              <a:rPr lang="en-US" sz="11999" b="true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Employee Data Analytics </a:t>
            </a:r>
          </a:p>
          <a:p>
            <a:pPr algn="l">
              <a:lnSpc>
                <a:spcPts val="14399"/>
              </a:lnSpc>
            </a:pPr>
            <a:r>
              <a:rPr lang="en-US" sz="11999" b="true">
                <a:solidFill>
                  <a:srgbClr val="718BAB"/>
                </a:solidFill>
                <a:latin typeface="Klein Bold"/>
                <a:ea typeface="Klein Bold"/>
                <a:cs typeface="Klein Bold"/>
                <a:sym typeface="Klein Bold"/>
              </a:rPr>
              <a:t>Using Excel 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2127052" y="6434896"/>
            <a:ext cx="3389099" cy="4114800"/>
          </a:xfrm>
          <a:custGeom>
            <a:avLst/>
            <a:gdLst/>
            <a:ahLst/>
            <a:cxnLst/>
            <a:rect r="r" b="b" t="t" l="l"/>
            <a:pathLst>
              <a:path h="4114800" w="3389099">
                <a:moveTo>
                  <a:pt x="0" y="0"/>
                </a:moveTo>
                <a:lnTo>
                  <a:pt x="3389099" y="0"/>
                </a:lnTo>
                <a:lnTo>
                  <a:pt x="338909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612985" y="3649704"/>
            <a:ext cx="2207898" cy="2785192"/>
          </a:xfrm>
          <a:custGeom>
            <a:avLst/>
            <a:gdLst/>
            <a:ahLst/>
            <a:cxnLst/>
            <a:rect r="r" b="b" t="t" l="l"/>
            <a:pathLst>
              <a:path h="2785192" w="2207898">
                <a:moveTo>
                  <a:pt x="0" y="0"/>
                </a:moveTo>
                <a:lnTo>
                  <a:pt x="2207898" y="0"/>
                </a:lnTo>
                <a:lnTo>
                  <a:pt x="2207898" y="2785192"/>
                </a:lnTo>
                <a:lnTo>
                  <a:pt x="0" y="27851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9735408" y="7669767"/>
            <a:ext cx="6213950" cy="948094"/>
            <a:chOff x="0" y="0"/>
            <a:chExt cx="8285267" cy="1264125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47625"/>
              <a:ext cx="2266957" cy="5048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149"/>
                </a:lnSpc>
              </a:pPr>
              <a:r>
                <a:rPr lang="en-US" b="true" sz="2250" spc="22">
                  <a:solidFill>
                    <a:srgbClr val="000000"/>
                  </a:solidFill>
                  <a:latin typeface="Lato Bold"/>
                  <a:ea typeface="Lato Bold"/>
                  <a:cs typeface="Lato Bold"/>
                  <a:sym typeface="Lato Bold"/>
                </a:rPr>
                <a:t>NAME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759300"/>
              <a:ext cx="2266957" cy="5048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149"/>
                </a:lnSpc>
              </a:pPr>
              <a:r>
                <a:rPr lang="en-US" b="true" sz="2250" spc="22">
                  <a:solidFill>
                    <a:srgbClr val="000000"/>
                  </a:solidFill>
                  <a:latin typeface="Lato Bold"/>
                  <a:ea typeface="Lato Bold"/>
                  <a:cs typeface="Lato Bold"/>
                  <a:sym typeface="Lato Bold"/>
                </a:rPr>
                <a:t>CLASS 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2752530" y="759300"/>
              <a:ext cx="5532737" cy="5048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149"/>
                </a:lnSpc>
              </a:pPr>
              <a:r>
                <a:rPr lang="en-US" sz="2250" spc="22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B.com (Accounting and finance)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2752530" y="-47625"/>
              <a:ext cx="5532737" cy="5048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149"/>
                </a:lnSpc>
              </a:pPr>
              <a:r>
                <a:rPr lang="en-US" sz="2250" spc="22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Bovash P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9720941" y="8867775"/>
            <a:ext cx="2010856" cy="390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49"/>
              </a:lnSpc>
            </a:pPr>
            <a:r>
              <a:rPr lang="en-US" b="true" sz="2250" spc="22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COLLEGE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809239" y="8867775"/>
            <a:ext cx="4907695" cy="390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49"/>
              </a:lnSpc>
            </a:pPr>
            <a:r>
              <a:rPr lang="en-US" sz="2250" spc="2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St.George's Arts And Science College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125919"/>
            <a:ext cx="18288000" cy="1161081"/>
            <a:chOff x="0" y="0"/>
            <a:chExt cx="4816593" cy="3057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305799"/>
            </a:xfrm>
            <a:custGeom>
              <a:avLst/>
              <a:gdLst/>
              <a:ahLst/>
              <a:cxnLst/>
              <a:rect r="r" b="b" t="t" l="l"/>
              <a:pathLst>
                <a:path h="305799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05799"/>
                  </a:lnTo>
                  <a:lnTo>
                    <a:pt x="0" y="305799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438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2891454"/>
            <a:ext cx="4488820" cy="5662502"/>
          </a:xfrm>
          <a:custGeom>
            <a:avLst/>
            <a:gdLst/>
            <a:ahLst/>
            <a:cxnLst/>
            <a:rect r="r" b="b" t="t" l="l"/>
            <a:pathLst>
              <a:path h="5662502" w="4488820">
                <a:moveTo>
                  <a:pt x="0" y="0"/>
                </a:moveTo>
                <a:lnTo>
                  <a:pt x="4488820" y="0"/>
                </a:lnTo>
                <a:lnTo>
                  <a:pt x="4488820" y="5662502"/>
                </a:lnTo>
                <a:lnTo>
                  <a:pt x="0" y="56625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619223" y="950912"/>
            <a:ext cx="13049553" cy="1139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99"/>
              </a:lnSpc>
            </a:pPr>
            <a:r>
              <a:rPr lang="en-US" b="true" sz="6999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Conclusion About</a:t>
            </a:r>
            <a:r>
              <a:rPr lang="en-US" b="true" sz="6999">
                <a:solidFill>
                  <a:srgbClr val="718BAB"/>
                </a:solidFill>
                <a:latin typeface="Klein Bold"/>
                <a:ea typeface="Klein Bold"/>
                <a:cs typeface="Klein Bold"/>
                <a:sym typeface="Klein Bold"/>
              </a:rPr>
              <a:t> </a:t>
            </a:r>
            <a:r>
              <a:rPr lang="en-US" b="true" sz="6999">
                <a:solidFill>
                  <a:srgbClr val="718BAB"/>
                </a:solidFill>
                <a:latin typeface="Klein Bold"/>
                <a:ea typeface="Klein Bold"/>
                <a:cs typeface="Klein Bold"/>
                <a:sym typeface="Klein Bold"/>
              </a:rPr>
              <a:t>Excel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804716"/>
            <a:ext cx="16230600" cy="5477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64"/>
              </a:lnSpc>
            </a:pPr>
            <a:r>
              <a:rPr lang="en-US" sz="2617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Microsoft Excel is a powerful tool for data management, analysis, and visualization. With its extensive range of formulas, functions, and features, Excel enables users to:</a:t>
            </a:r>
          </a:p>
          <a:p>
            <a:pPr algn="ctr">
              <a:lnSpc>
                <a:spcPts val="3664"/>
              </a:lnSpc>
            </a:pPr>
          </a:p>
          <a:p>
            <a:pPr algn="ctr">
              <a:lnSpc>
                <a:spcPts val="3664"/>
              </a:lnSpc>
            </a:pPr>
            <a:r>
              <a:rPr lang="en-US" sz="2617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- Manage and analyze large datasets</a:t>
            </a:r>
          </a:p>
          <a:p>
            <a:pPr algn="ctr">
              <a:lnSpc>
                <a:spcPts val="3664"/>
              </a:lnSpc>
            </a:pPr>
            <a:r>
              <a:rPr lang="en-US" sz="2617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- Create insightful charts and reports</a:t>
            </a:r>
          </a:p>
          <a:p>
            <a:pPr algn="ctr">
              <a:lnSpc>
                <a:spcPts val="3664"/>
              </a:lnSpc>
            </a:pPr>
            <a:r>
              <a:rPr lang="en-US" sz="2617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- Perform financial calculations and valuations (PV, FV, NPV, IRR, XNPV)</a:t>
            </a:r>
          </a:p>
          <a:p>
            <a:pPr algn="ctr">
              <a:lnSpc>
                <a:spcPts val="3664"/>
              </a:lnSpc>
            </a:pPr>
            <a:r>
              <a:rPr lang="en-US" sz="2617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- Automate tasks and workflowsk</a:t>
            </a:r>
          </a:p>
          <a:p>
            <a:pPr algn="ctr">
              <a:lnSpc>
                <a:spcPts val="3664"/>
              </a:lnSpc>
            </a:pPr>
            <a:r>
              <a:rPr lang="en-US" sz="2617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- Make informed business decisions</a:t>
            </a:r>
          </a:p>
          <a:p>
            <a:pPr algn="ctr">
              <a:lnSpc>
                <a:spcPts val="3664"/>
              </a:lnSpc>
            </a:pPr>
          </a:p>
          <a:p>
            <a:pPr algn="ctr">
              <a:lnSpc>
                <a:spcPts val="3664"/>
              </a:lnSpc>
              <a:spcBef>
                <a:spcPct val="0"/>
              </a:spcBef>
            </a:pPr>
            <a:r>
              <a:rPr lang="en-US" sz="2617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Its capabilities in data preparation (cleaning, transformation, validation), data analytics (descriptive, inferential, predictive), and valuation (financial, stock, business) make Excel an indispensable tool for professionals, analysts, and decision-makers.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673413">
            <a:off x="10943098" y="-529942"/>
            <a:ext cx="13265113" cy="13265113"/>
          </a:xfrm>
          <a:custGeom>
            <a:avLst/>
            <a:gdLst/>
            <a:ahLst/>
            <a:cxnLst/>
            <a:rect r="r" b="b" t="t" l="l"/>
            <a:pathLst>
              <a:path h="13265113" w="13265113">
                <a:moveTo>
                  <a:pt x="0" y="0"/>
                </a:moveTo>
                <a:lnTo>
                  <a:pt x="13265113" y="0"/>
                </a:lnTo>
                <a:lnTo>
                  <a:pt x="13265113" y="13265112"/>
                </a:lnTo>
                <a:lnTo>
                  <a:pt x="0" y="132651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955249" y="3591224"/>
            <a:ext cx="12377502" cy="29235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464"/>
              </a:lnSpc>
            </a:pPr>
            <a:r>
              <a:rPr lang="en-US" sz="18049" b="true">
                <a:solidFill>
                  <a:srgbClr val="718BAB"/>
                </a:solidFill>
                <a:latin typeface="Klein Bold"/>
                <a:ea typeface="Klein Bold"/>
                <a:cs typeface="Klein Bold"/>
                <a:sym typeface="Klein Bold"/>
              </a:rPr>
              <a:t>Thank</a:t>
            </a:r>
            <a:r>
              <a:rPr lang="en-US" sz="18049" b="true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 you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5396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525" y="0"/>
            <a:ext cx="18288000" cy="3773114"/>
            <a:chOff x="0" y="0"/>
            <a:chExt cx="24384000" cy="5030819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>
              <a:alphaModFix amt="14000"/>
            </a:blip>
            <a:srcRect l="0" t="27933" r="0" b="41099"/>
            <a:stretch>
              <a:fillRect/>
            </a:stretch>
          </p:blipFill>
          <p:spPr>
            <a:xfrm flipH="false" flipV="false">
              <a:off x="0" y="0"/>
              <a:ext cx="24384000" cy="5030819"/>
            </a:xfrm>
            <a:prstGeom prst="rect">
              <a:avLst/>
            </a:prstGeom>
          </p:spPr>
        </p:pic>
      </p:grpSp>
      <p:grpSp>
        <p:nvGrpSpPr>
          <p:cNvPr name="Group 4" id="4"/>
          <p:cNvGrpSpPr/>
          <p:nvPr/>
        </p:nvGrpSpPr>
        <p:grpSpPr>
          <a:xfrm rot="0">
            <a:off x="9525" y="3773114"/>
            <a:ext cx="18288000" cy="6513886"/>
            <a:chOff x="0" y="0"/>
            <a:chExt cx="4816593" cy="171559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816592" cy="1715591"/>
            </a:xfrm>
            <a:custGeom>
              <a:avLst/>
              <a:gdLst/>
              <a:ahLst/>
              <a:cxnLst/>
              <a:rect r="r" b="b" t="t" l="l"/>
              <a:pathLst>
                <a:path h="171559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715591"/>
                  </a:lnTo>
                  <a:lnTo>
                    <a:pt x="0" y="1715591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4816593" cy="17727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graphicFrame>
        <p:nvGraphicFramePr>
          <p:cNvPr name="Table 7" id="7"/>
          <p:cNvGraphicFramePr>
            <a:graphicFrameLocks noGrp="true"/>
          </p:cNvGraphicFramePr>
          <p:nvPr/>
        </p:nvGraphicFramePr>
        <p:xfrm>
          <a:off x="2549178" y="4671890"/>
          <a:ext cx="6604347" cy="3284125"/>
        </p:xfrm>
        <a:graphic>
          <a:graphicData uri="http://schemas.openxmlformats.org/drawingml/2006/table">
            <a:tbl>
              <a:tblPr/>
              <a:tblGrid>
                <a:gridCol w="6604347"/>
              </a:tblGrid>
              <a:tr h="82762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Introduction 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238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Usage of Excel 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172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Definition 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238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Types of employees data 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8" id="8"/>
          <p:cNvGraphicFramePr>
            <a:graphicFrameLocks noGrp="true"/>
          </p:cNvGraphicFramePr>
          <p:nvPr/>
        </p:nvGraphicFramePr>
        <p:xfrm>
          <a:off x="9199482" y="4763595"/>
          <a:ext cx="6604347" cy="3378455"/>
        </p:xfrm>
        <a:graphic>
          <a:graphicData uri="http://schemas.openxmlformats.org/drawingml/2006/table">
            <a:tbl>
              <a:tblPr/>
              <a:tblGrid>
                <a:gridCol w="6604347"/>
              </a:tblGrid>
              <a:tr h="83259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Data preparation techniques 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259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Data analytics techniques 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259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Valuation in Excel 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067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Conclusion 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9" id="9"/>
          <p:cNvSpPr txBox="true"/>
          <p:nvPr/>
        </p:nvSpPr>
        <p:spPr>
          <a:xfrm rot="0">
            <a:off x="4639504" y="1391465"/>
            <a:ext cx="9008992" cy="1139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99"/>
              </a:lnSpc>
            </a:pPr>
            <a:r>
              <a:rPr lang="en-US" b="true" sz="6999">
                <a:solidFill>
                  <a:srgbClr val="FFFFFF"/>
                </a:solidFill>
                <a:latin typeface="Klein Bold"/>
                <a:ea typeface="Klein Bold"/>
                <a:cs typeface="Klein Bold"/>
                <a:sym typeface="Klein Bold"/>
              </a:rPr>
              <a:t>Agenda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8333203" y="-1109791"/>
            <a:ext cx="1621594" cy="1621594"/>
          </a:xfrm>
          <a:custGeom>
            <a:avLst/>
            <a:gdLst/>
            <a:ahLst/>
            <a:cxnLst/>
            <a:rect r="r" b="b" t="t" l="l"/>
            <a:pathLst>
              <a:path h="1621594" w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8333203" y="9678747"/>
            <a:ext cx="1621594" cy="1621594"/>
          </a:xfrm>
          <a:custGeom>
            <a:avLst/>
            <a:gdLst/>
            <a:ahLst/>
            <a:cxnLst/>
            <a:rect r="r" b="b" t="t" l="l"/>
            <a:pathLst>
              <a:path h="1621594" w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431607" y="215303"/>
            <a:ext cx="9856393" cy="9856393"/>
            <a:chOff x="0" y="0"/>
            <a:chExt cx="13141858" cy="13141858"/>
          </a:xfrm>
        </p:grpSpPr>
        <p:sp>
          <p:nvSpPr>
            <p:cNvPr name="Freeform 3" id="3"/>
            <p:cNvSpPr/>
            <p:nvPr/>
          </p:nvSpPr>
          <p:spPr>
            <a:xfrm flipH="false" flipV="false" rot="-1200957">
              <a:off x="1444916" y="1444916"/>
              <a:ext cx="10252025" cy="10252025"/>
            </a:xfrm>
            <a:custGeom>
              <a:avLst/>
              <a:gdLst/>
              <a:ahLst/>
              <a:cxnLst/>
              <a:rect r="r" b="b" t="t" l="l"/>
              <a:pathLst>
                <a:path h="10252025" w="10252025">
                  <a:moveTo>
                    <a:pt x="0" y="0"/>
                  </a:moveTo>
                  <a:lnTo>
                    <a:pt x="10252025" y="0"/>
                  </a:lnTo>
                  <a:lnTo>
                    <a:pt x="10252025" y="10252025"/>
                  </a:lnTo>
                  <a:lnTo>
                    <a:pt x="0" y="102520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1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11122" y="1311122"/>
              <a:ext cx="10252025" cy="10252025"/>
            </a:xfrm>
            <a:custGeom>
              <a:avLst/>
              <a:gdLst/>
              <a:ahLst/>
              <a:cxnLst/>
              <a:rect r="r" b="b" t="t" l="l"/>
              <a:pathLst>
                <a:path h="10252025" w="10252025">
                  <a:moveTo>
                    <a:pt x="0" y="0"/>
                  </a:moveTo>
                  <a:lnTo>
                    <a:pt x="10252025" y="0"/>
                  </a:lnTo>
                  <a:lnTo>
                    <a:pt x="10252025" y="10252025"/>
                  </a:lnTo>
                  <a:lnTo>
                    <a:pt x="0" y="102520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2169398" y="3528331"/>
            <a:ext cx="2379271" cy="3001374"/>
          </a:xfrm>
          <a:custGeom>
            <a:avLst/>
            <a:gdLst/>
            <a:ahLst/>
            <a:cxnLst/>
            <a:rect r="r" b="b" t="t" l="l"/>
            <a:pathLst>
              <a:path h="3001374" w="2379271">
                <a:moveTo>
                  <a:pt x="0" y="0"/>
                </a:moveTo>
                <a:lnTo>
                  <a:pt x="2379271" y="0"/>
                </a:lnTo>
                <a:lnTo>
                  <a:pt x="2379271" y="3001374"/>
                </a:lnTo>
                <a:lnTo>
                  <a:pt x="0" y="30013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74688" y="952500"/>
            <a:ext cx="7285740" cy="1139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sz="6999" b="true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Introduction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74688" y="2378346"/>
            <a:ext cx="6577716" cy="2233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Here are three introduction lines:</a:t>
            </a:r>
          </a:p>
          <a:p>
            <a:pPr algn="l" marL="690879" indent="-345439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"Unlock workforce insights with Employee Data Analytics in Excel.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74688" y="4085486"/>
            <a:ext cx="6577716" cy="2795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</a:pPr>
          </a:p>
          <a:p>
            <a:pPr algn="l" marL="690879" indent="-345439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Make data-driven decisions by tracking key metrics, analyzing performance, and visualizing trends.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74688" y="6463030"/>
            <a:ext cx="6577716" cy="2795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</a:pPr>
          </a:p>
          <a:p>
            <a:pPr algn="l" marL="690879" indent="-345439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Optimize talent management, retention, and productivity using Excel's powerful analytical tools."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575811" y="1028700"/>
            <a:ext cx="894302" cy="894302"/>
          </a:xfrm>
          <a:custGeom>
            <a:avLst/>
            <a:gdLst/>
            <a:ahLst/>
            <a:cxnLst/>
            <a:rect r="r" b="b" t="t" l="l"/>
            <a:pathLst>
              <a:path h="894302" w="894302">
                <a:moveTo>
                  <a:pt x="0" y="0"/>
                </a:moveTo>
                <a:lnTo>
                  <a:pt x="894302" y="0"/>
                </a:lnTo>
                <a:lnTo>
                  <a:pt x="894302" y="894302"/>
                </a:lnTo>
                <a:lnTo>
                  <a:pt x="0" y="8943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574941" y="7482280"/>
            <a:ext cx="894302" cy="894302"/>
          </a:xfrm>
          <a:custGeom>
            <a:avLst/>
            <a:gdLst/>
            <a:ahLst/>
            <a:cxnLst/>
            <a:rect r="r" b="b" t="t" l="l"/>
            <a:pathLst>
              <a:path h="894302" w="894302">
                <a:moveTo>
                  <a:pt x="0" y="0"/>
                </a:moveTo>
                <a:lnTo>
                  <a:pt x="894302" y="0"/>
                </a:lnTo>
                <a:lnTo>
                  <a:pt x="894302" y="894301"/>
                </a:lnTo>
                <a:lnTo>
                  <a:pt x="0" y="8943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574941" y="5340203"/>
            <a:ext cx="894302" cy="894302"/>
          </a:xfrm>
          <a:custGeom>
            <a:avLst/>
            <a:gdLst/>
            <a:ahLst/>
            <a:cxnLst/>
            <a:rect r="r" b="b" t="t" l="l"/>
            <a:pathLst>
              <a:path h="894302" w="894302">
                <a:moveTo>
                  <a:pt x="0" y="0"/>
                </a:moveTo>
                <a:lnTo>
                  <a:pt x="894302" y="0"/>
                </a:lnTo>
                <a:lnTo>
                  <a:pt x="894302" y="894302"/>
                </a:lnTo>
                <a:lnTo>
                  <a:pt x="0" y="8943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575811" y="2960876"/>
            <a:ext cx="894302" cy="894302"/>
          </a:xfrm>
          <a:custGeom>
            <a:avLst/>
            <a:gdLst/>
            <a:ahLst/>
            <a:cxnLst/>
            <a:rect r="r" b="b" t="t" l="l"/>
            <a:pathLst>
              <a:path h="894302" w="894302">
                <a:moveTo>
                  <a:pt x="0" y="0"/>
                </a:moveTo>
                <a:lnTo>
                  <a:pt x="894302" y="0"/>
                </a:lnTo>
                <a:lnTo>
                  <a:pt x="894302" y="894302"/>
                </a:lnTo>
                <a:lnTo>
                  <a:pt x="0" y="8943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-2483982" y="0"/>
            <a:ext cx="9411059" cy="10287000"/>
            <a:chOff x="0" y="0"/>
            <a:chExt cx="2478633" cy="270933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478633" cy="2709333"/>
            </a:xfrm>
            <a:custGeom>
              <a:avLst/>
              <a:gdLst/>
              <a:ahLst/>
              <a:cxnLst/>
              <a:rect r="r" b="b" t="t" l="l"/>
              <a:pathLst>
                <a:path h="2709333" w="2478633">
                  <a:moveTo>
                    <a:pt x="0" y="0"/>
                  </a:moveTo>
                  <a:lnTo>
                    <a:pt x="2478633" y="0"/>
                  </a:lnTo>
                  <a:lnTo>
                    <a:pt x="247863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478633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670676" y="5534510"/>
            <a:ext cx="3440783" cy="4340437"/>
          </a:xfrm>
          <a:custGeom>
            <a:avLst/>
            <a:gdLst/>
            <a:ahLst/>
            <a:cxnLst/>
            <a:rect r="r" b="b" t="t" l="l"/>
            <a:pathLst>
              <a:path h="4340437" w="3440783">
                <a:moveTo>
                  <a:pt x="0" y="0"/>
                </a:moveTo>
                <a:lnTo>
                  <a:pt x="3440783" y="0"/>
                </a:lnTo>
                <a:lnTo>
                  <a:pt x="3440783" y="4340438"/>
                </a:lnTo>
                <a:lnTo>
                  <a:pt x="0" y="43404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7565997" y="2902964"/>
            <a:ext cx="3698820" cy="1545968"/>
            <a:chOff x="0" y="0"/>
            <a:chExt cx="4931760" cy="2061290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-9525"/>
              <a:ext cx="4931760" cy="5141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019"/>
                </a:lnSpc>
                <a:spcBef>
                  <a:spcPct val="0"/>
                </a:spcBef>
              </a:pPr>
              <a:r>
                <a:rPr lang="en-US" b="true" sz="2516">
                  <a:solidFill>
                    <a:srgbClr val="718BAB"/>
                  </a:solidFill>
                  <a:latin typeface="Klein Bold"/>
                  <a:ea typeface="Klein Bold"/>
                  <a:cs typeface="Klein Bold"/>
                  <a:sym typeface="Klein Bold"/>
                </a:rPr>
                <a:t>Financial Calculations:*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870356"/>
              <a:ext cx="4931760" cy="11909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410"/>
                </a:lnSpc>
              </a:pPr>
              <a:r>
                <a:rPr lang="en-US" sz="1721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1. Budgeting and forecasting</a:t>
              </a:r>
            </a:p>
            <a:p>
              <a:pPr algn="l">
                <a:lnSpc>
                  <a:spcPts val="2410"/>
                </a:lnSpc>
              </a:pPr>
              <a:r>
                <a:rPr lang="en-US" sz="1721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2. Financial modeling and planning</a:t>
              </a:r>
            </a:p>
            <a:p>
              <a:pPr algn="l" marL="0" indent="0" lvl="0">
                <a:lnSpc>
                  <a:spcPts val="2410"/>
                </a:lnSpc>
                <a:spcBef>
                  <a:spcPct val="0"/>
                </a:spcBef>
              </a:pPr>
              <a:r>
                <a:rPr lang="en-US" sz="1721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3. Investment tracking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722370" y="1323219"/>
            <a:ext cx="6746873" cy="3821430"/>
            <a:chOff x="0" y="0"/>
            <a:chExt cx="8995831" cy="5095240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-76200"/>
              <a:ext cx="8995831" cy="30310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099"/>
                </a:lnSpc>
              </a:pPr>
              <a:r>
                <a:rPr lang="en-US" sz="6999" b="true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Usage</a:t>
              </a:r>
            </a:p>
            <a:p>
              <a:pPr algn="l">
                <a:lnSpc>
                  <a:spcPts val="9099"/>
                </a:lnSpc>
              </a:pPr>
              <a:r>
                <a:rPr lang="en-US" b="true" sz="6999">
                  <a:solidFill>
                    <a:srgbClr val="718BAB"/>
                  </a:solidFill>
                  <a:latin typeface="Klein Bold"/>
                  <a:ea typeface="Klein Bold"/>
                  <a:cs typeface="Klein Bold"/>
                  <a:sym typeface="Klein Bold"/>
                </a:rPr>
                <a:t>Of Excel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3638338"/>
              <a:ext cx="7058405" cy="14569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79"/>
                </a:lnSpc>
              </a:pPr>
              <a:r>
                <a:rPr lang="en-US" sz="31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Here are some common uses of Excel: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7565363" y="876068"/>
            <a:ext cx="3892327" cy="1626846"/>
            <a:chOff x="0" y="0"/>
            <a:chExt cx="5189769" cy="2169128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-9525"/>
              <a:ext cx="5189769" cy="5405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177"/>
                </a:lnSpc>
                <a:spcBef>
                  <a:spcPct val="0"/>
                </a:spcBef>
              </a:pPr>
              <a:r>
                <a:rPr lang="en-US" b="true" sz="2648">
                  <a:solidFill>
                    <a:srgbClr val="718BAB"/>
                  </a:solidFill>
                  <a:latin typeface="Klein Bold"/>
                  <a:ea typeface="Klein Bold"/>
                  <a:cs typeface="Klein Bold"/>
                  <a:sym typeface="Klein Bold"/>
                </a:rPr>
                <a:t>Data Management:*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908358"/>
              <a:ext cx="5189769" cy="12607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36"/>
                </a:lnSpc>
              </a:pPr>
              <a:r>
                <a:rPr lang="en-US" sz="1811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1. Data entry and storage</a:t>
              </a:r>
            </a:p>
            <a:p>
              <a:pPr algn="l">
                <a:lnSpc>
                  <a:spcPts val="2536"/>
                </a:lnSpc>
              </a:pPr>
              <a:r>
                <a:rPr lang="en-US" sz="1811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2. Data analysis and filtering</a:t>
              </a:r>
            </a:p>
            <a:p>
              <a:pPr algn="l" marL="0" indent="0" lvl="0">
                <a:lnSpc>
                  <a:spcPts val="2536"/>
                </a:lnSpc>
                <a:spcBef>
                  <a:spcPct val="0"/>
                </a:spcBef>
              </a:pPr>
              <a:r>
                <a:rPr lang="en-US" sz="1811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3. Pivot tables and summarization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7662750" y="5143500"/>
            <a:ext cx="3698820" cy="1924452"/>
            <a:chOff x="0" y="0"/>
            <a:chExt cx="4931760" cy="2565935"/>
          </a:xfrm>
        </p:grpSpPr>
        <p:sp>
          <p:nvSpPr>
            <p:cNvPr name="TextBox 20" id="20"/>
            <p:cNvSpPr txBox="true"/>
            <p:nvPr/>
          </p:nvSpPr>
          <p:spPr>
            <a:xfrm rot="0">
              <a:off x="0" y="-9525"/>
              <a:ext cx="4931760" cy="10188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019"/>
                </a:lnSpc>
                <a:spcBef>
                  <a:spcPct val="0"/>
                </a:spcBef>
              </a:pPr>
              <a:r>
                <a:rPr lang="en-US" b="true" sz="2516">
                  <a:solidFill>
                    <a:srgbClr val="718BAB"/>
                  </a:solidFill>
                  <a:latin typeface="Klein Bold"/>
                  <a:ea typeface="Klein Bold"/>
                  <a:cs typeface="Klein Bold"/>
                  <a:sym typeface="Klein Bold"/>
                </a:rPr>
                <a:t>Reporting and Visualization:*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0" y="1375001"/>
              <a:ext cx="4931760" cy="11909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410"/>
                </a:lnSpc>
              </a:pPr>
              <a:r>
                <a:rPr lang="en-US" sz="1721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1. Charts and graphs</a:t>
              </a:r>
            </a:p>
            <a:p>
              <a:pPr algn="l">
                <a:lnSpc>
                  <a:spcPts val="2410"/>
                </a:lnSpc>
              </a:pPr>
              <a:r>
                <a:rPr lang="en-US" sz="1721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2. Dashboards and scorecards</a:t>
              </a:r>
            </a:p>
            <a:p>
              <a:pPr algn="l" marL="0" indent="0" lvl="0">
                <a:lnSpc>
                  <a:spcPts val="2410"/>
                </a:lnSpc>
                <a:spcBef>
                  <a:spcPct val="0"/>
                </a:spcBef>
              </a:pPr>
              <a:r>
                <a:rPr lang="en-US" sz="1721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3. Pivot charts and tables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7662750" y="7468002"/>
            <a:ext cx="3892327" cy="1626846"/>
            <a:chOff x="0" y="0"/>
            <a:chExt cx="5189769" cy="2169128"/>
          </a:xfrm>
        </p:grpSpPr>
        <p:sp>
          <p:nvSpPr>
            <p:cNvPr name="TextBox 23" id="23"/>
            <p:cNvSpPr txBox="true"/>
            <p:nvPr/>
          </p:nvSpPr>
          <p:spPr>
            <a:xfrm rot="0">
              <a:off x="0" y="-9525"/>
              <a:ext cx="5189769" cy="5405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177"/>
                </a:lnSpc>
                <a:spcBef>
                  <a:spcPct val="0"/>
                </a:spcBef>
              </a:pPr>
              <a:r>
                <a:rPr lang="en-US" b="true" sz="2648">
                  <a:solidFill>
                    <a:srgbClr val="718BAB"/>
                  </a:solidFill>
                  <a:latin typeface="Klein Bold"/>
                  <a:ea typeface="Klein Bold"/>
                  <a:cs typeface="Klein Bold"/>
                  <a:sym typeface="Klein Bold"/>
                </a:rPr>
                <a:t>Productivity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0" y="908358"/>
              <a:ext cx="5189769" cy="12607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36"/>
                </a:lnSpc>
              </a:pPr>
              <a:r>
                <a:rPr lang="en-US" sz="1811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1. Data entry and storage</a:t>
              </a:r>
            </a:p>
            <a:p>
              <a:pPr algn="l">
                <a:lnSpc>
                  <a:spcPts val="2536"/>
                </a:lnSpc>
              </a:pPr>
              <a:r>
                <a:rPr lang="en-US" sz="1811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2. Data analysis and filtering</a:t>
              </a:r>
            </a:p>
            <a:p>
              <a:pPr algn="l" marL="0" indent="0" lvl="0">
                <a:lnSpc>
                  <a:spcPts val="2536"/>
                </a:lnSpc>
                <a:spcBef>
                  <a:spcPct val="0"/>
                </a:spcBef>
              </a:pPr>
              <a:r>
                <a:rPr lang="en-US" sz="1811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3. Pivot tables and summarization</a:t>
              </a: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0">
            <a:off x="12315804" y="1028700"/>
            <a:ext cx="894302" cy="894302"/>
          </a:xfrm>
          <a:custGeom>
            <a:avLst/>
            <a:gdLst/>
            <a:ahLst/>
            <a:cxnLst/>
            <a:rect r="r" b="b" t="t" l="l"/>
            <a:pathLst>
              <a:path h="894302" w="894302">
                <a:moveTo>
                  <a:pt x="0" y="0"/>
                </a:moveTo>
                <a:lnTo>
                  <a:pt x="894302" y="0"/>
                </a:lnTo>
                <a:lnTo>
                  <a:pt x="894302" y="894302"/>
                </a:lnTo>
                <a:lnTo>
                  <a:pt x="0" y="8943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6" id="26"/>
          <p:cNvGrpSpPr/>
          <p:nvPr/>
        </p:nvGrpSpPr>
        <p:grpSpPr>
          <a:xfrm rot="0">
            <a:off x="13366973" y="876068"/>
            <a:ext cx="3892327" cy="1626846"/>
            <a:chOff x="0" y="0"/>
            <a:chExt cx="5189769" cy="2169128"/>
          </a:xfrm>
        </p:grpSpPr>
        <p:sp>
          <p:nvSpPr>
            <p:cNvPr name="TextBox 27" id="27"/>
            <p:cNvSpPr txBox="true"/>
            <p:nvPr/>
          </p:nvSpPr>
          <p:spPr>
            <a:xfrm rot="0">
              <a:off x="0" y="-9525"/>
              <a:ext cx="5189769" cy="5405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177"/>
                </a:lnSpc>
                <a:spcBef>
                  <a:spcPct val="0"/>
                </a:spcBef>
              </a:pPr>
              <a:r>
                <a:rPr lang="en-US" b="true" sz="2648">
                  <a:solidFill>
                    <a:srgbClr val="718BAB"/>
                  </a:solidFill>
                  <a:latin typeface="Klein Bold"/>
                  <a:ea typeface="Klein Bold"/>
                  <a:cs typeface="Klein Bold"/>
                  <a:sym typeface="Klein Bold"/>
                </a:rPr>
                <a:t>Statistical Analysis:*</a:t>
              </a:r>
            </a:p>
          </p:txBody>
        </p:sp>
        <p:sp>
          <p:nvSpPr>
            <p:cNvPr name="TextBox 28" id="28"/>
            <p:cNvSpPr txBox="true"/>
            <p:nvPr/>
          </p:nvSpPr>
          <p:spPr>
            <a:xfrm rot="0">
              <a:off x="0" y="908358"/>
              <a:ext cx="5189769" cy="12607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36"/>
                </a:lnSpc>
              </a:pPr>
              <a:r>
                <a:rPr lang="en-US" sz="1811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1. Regression analysis</a:t>
              </a:r>
            </a:p>
            <a:p>
              <a:pPr algn="l">
                <a:lnSpc>
                  <a:spcPts val="2536"/>
                </a:lnSpc>
              </a:pPr>
              <a:r>
                <a:rPr lang="en-US" sz="1811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2. Trend analysis</a:t>
              </a:r>
            </a:p>
            <a:p>
              <a:pPr algn="l" marL="0" indent="0" lvl="0">
                <a:lnSpc>
                  <a:spcPts val="2536"/>
                </a:lnSpc>
                <a:spcBef>
                  <a:spcPct val="0"/>
                </a:spcBef>
              </a:pPr>
              <a:r>
                <a:rPr lang="en-US" sz="1811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3. Hypothesis testing</a:t>
              </a:r>
            </a:p>
          </p:txBody>
        </p:sp>
      </p:grpSp>
      <p:sp>
        <p:nvSpPr>
          <p:cNvPr name="Freeform 29" id="29"/>
          <p:cNvSpPr/>
          <p:nvPr/>
        </p:nvSpPr>
        <p:spPr>
          <a:xfrm flipH="false" flipV="false" rot="0">
            <a:off x="12315804" y="2960876"/>
            <a:ext cx="894302" cy="894302"/>
          </a:xfrm>
          <a:custGeom>
            <a:avLst/>
            <a:gdLst/>
            <a:ahLst/>
            <a:cxnLst/>
            <a:rect r="r" b="b" t="t" l="l"/>
            <a:pathLst>
              <a:path h="894302" w="894302">
                <a:moveTo>
                  <a:pt x="0" y="0"/>
                </a:moveTo>
                <a:lnTo>
                  <a:pt x="894302" y="0"/>
                </a:lnTo>
                <a:lnTo>
                  <a:pt x="894302" y="894302"/>
                </a:lnTo>
                <a:lnTo>
                  <a:pt x="0" y="8943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0" id="30"/>
          <p:cNvGrpSpPr/>
          <p:nvPr/>
        </p:nvGrpSpPr>
        <p:grpSpPr>
          <a:xfrm rot="0">
            <a:off x="13366973" y="2902964"/>
            <a:ext cx="3892327" cy="1626846"/>
            <a:chOff x="0" y="0"/>
            <a:chExt cx="5189769" cy="2169128"/>
          </a:xfrm>
        </p:grpSpPr>
        <p:sp>
          <p:nvSpPr>
            <p:cNvPr name="TextBox 31" id="31"/>
            <p:cNvSpPr txBox="true"/>
            <p:nvPr/>
          </p:nvSpPr>
          <p:spPr>
            <a:xfrm rot="0">
              <a:off x="0" y="-9525"/>
              <a:ext cx="5189769" cy="5405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177"/>
                </a:lnSpc>
                <a:spcBef>
                  <a:spcPct val="0"/>
                </a:spcBef>
              </a:pPr>
              <a:r>
                <a:rPr lang="en-US" b="true" sz="2648">
                  <a:solidFill>
                    <a:srgbClr val="718BAB"/>
                  </a:solidFill>
                  <a:latin typeface="Klein Bold"/>
                  <a:ea typeface="Klein Bold"/>
                  <a:cs typeface="Klein Bold"/>
                  <a:sym typeface="Klein Bold"/>
                </a:rPr>
                <a:t>Business Intelligence:*</a:t>
              </a:r>
            </a:p>
          </p:txBody>
        </p:sp>
        <p:sp>
          <p:nvSpPr>
            <p:cNvPr name="TextBox 32" id="32"/>
            <p:cNvSpPr txBox="true"/>
            <p:nvPr/>
          </p:nvSpPr>
          <p:spPr>
            <a:xfrm rot="0">
              <a:off x="0" y="908358"/>
              <a:ext cx="5189769" cy="12607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36"/>
                </a:lnSpc>
              </a:pPr>
              <a:r>
                <a:rPr lang="en-US" sz="1811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1. Data visualization</a:t>
              </a:r>
            </a:p>
            <a:p>
              <a:pPr algn="l">
                <a:lnSpc>
                  <a:spcPts val="2536"/>
                </a:lnSpc>
              </a:pPr>
              <a:r>
                <a:rPr lang="en-US" sz="1811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2. Business forecasting</a:t>
              </a:r>
            </a:p>
            <a:p>
              <a:pPr algn="l" marL="0" indent="0" lvl="0">
                <a:lnSpc>
                  <a:spcPts val="2536"/>
                </a:lnSpc>
                <a:spcBef>
                  <a:spcPct val="0"/>
                </a:spcBef>
              </a:pPr>
              <a:r>
                <a:rPr lang="en-US" sz="1811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3. Predictive analytics</a:t>
              </a:r>
            </a:p>
          </p:txBody>
        </p:sp>
      </p:grpSp>
      <p:sp>
        <p:nvSpPr>
          <p:cNvPr name="Freeform 33" id="33"/>
          <p:cNvSpPr/>
          <p:nvPr/>
        </p:nvSpPr>
        <p:spPr>
          <a:xfrm flipH="false" flipV="false" rot="0">
            <a:off x="12315804" y="5211424"/>
            <a:ext cx="894302" cy="894302"/>
          </a:xfrm>
          <a:custGeom>
            <a:avLst/>
            <a:gdLst/>
            <a:ahLst/>
            <a:cxnLst/>
            <a:rect r="r" b="b" t="t" l="l"/>
            <a:pathLst>
              <a:path h="894302" w="894302">
                <a:moveTo>
                  <a:pt x="0" y="0"/>
                </a:moveTo>
                <a:lnTo>
                  <a:pt x="894302" y="0"/>
                </a:lnTo>
                <a:lnTo>
                  <a:pt x="894302" y="894302"/>
                </a:lnTo>
                <a:lnTo>
                  <a:pt x="0" y="8943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4" id="34"/>
          <p:cNvGrpSpPr/>
          <p:nvPr/>
        </p:nvGrpSpPr>
        <p:grpSpPr>
          <a:xfrm rot="0">
            <a:off x="13366973" y="5062625"/>
            <a:ext cx="3892327" cy="2343759"/>
            <a:chOff x="0" y="0"/>
            <a:chExt cx="5189769" cy="3125011"/>
          </a:xfrm>
        </p:grpSpPr>
        <p:sp>
          <p:nvSpPr>
            <p:cNvPr name="TextBox 35" id="35"/>
            <p:cNvSpPr txBox="true"/>
            <p:nvPr/>
          </p:nvSpPr>
          <p:spPr>
            <a:xfrm rot="0">
              <a:off x="0" y="-9525"/>
              <a:ext cx="5189769" cy="10716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177"/>
                </a:lnSpc>
                <a:spcBef>
                  <a:spcPct val="0"/>
                </a:spcBef>
              </a:pPr>
              <a:r>
                <a:rPr lang="en-US" b="true" sz="2648">
                  <a:solidFill>
                    <a:srgbClr val="718BAB"/>
                  </a:solidFill>
                  <a:latin typeface="Klein Bold"/>
                  <a:ea typeface="Klein Bold"/>
                  <a:cs typeface="Klein Bold"/>
                  <a:sym typeface="Klein Bold"/>
                </a:rPr>
                <a:t>Education and Research:*</a:t>
              </a:r>
            </a:p>
          </p:txBody>
        </p:sp>
        <p:sp>
          <p:nvSpPr>
            <p:cNvPr name="TextBox 36" id="36"/>
            <p:cNvSpPr txBox="true"/>
            <p:nvPr/>
          </p:nvSpPr>
          <p:spPr>
            <a:xfrm rot="0">
              <a:off x="0" y="1439404"/>
              <a:ext cx="5189769" cy="16856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36"/>
                </a:lnSpc>
              </a:pPr>
              <a:r>
                <a:rPr lang="en-US" sz="1811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1. Data collection and analysis</a:t>
              </a:r>
            </a:p>
            <a:p>
              <a:pPr algn="l">
                <a:lnSpc>
                  <a:spcPts val="2536"/>
                </a:lnSpc>
              </a:pPr>
              <a:r>
                <a:rPr lang="en-US" sz="1811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2. Survey and questionnaire analysis</a:t>
              </a:r>
            </a:p>
            <a:p>
              <a:pPr algn="l">
                <a:lnSpc>
                  <a:spcPts val="2536"/>
                </a:lnSpc>
              </a:pPr>
              <a:r>
                <a:rPr lang="en-US" sz="1811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3. Research data management</a:t>
              </a:r>
            </a:p>
            <a:p>
              <a:pPr algn="l" marL="0" indent="0" lvl="0">
                <a:lnSpc>
                  <a:spcPts val="2536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37" id="37"/>
          <p:cNvSpPr txBox="true"/>
          <p:nvPr/>
        </p:nvSpPr>
        <p:spPr>
          <a:xfrm rot="0">
            <a:off x="13210106" y="7758809"/>
            <a:ext cx="4049194" cy="662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638"/>
              </a:lnSpc>
              <a:spcBef>
                <a:spcPct val="0"/>
              </a:spcBef>
            </a:pPr>
            <a:r>
              <a:rPr lang="en-US" sz="1884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So these are the some of the usage about the Excel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103535" y="-1836715"/>
            <a:ext cx="13960430" cy="13960430"/>
          </a:xfrm>
          <a:custGeom>
            <a:avLst/>
            <a:gdLst/>
            <a:ahLst/>
            <a:cxnLst/>
            <a:rect r="r" b="b" t="t" l="l"/>
            <a:pathLst>
              <a:path h="13960430" w="13960430">
                <a:moveTo>
                  <a:pt x="0" y="0"/>
                </a:moveTo>
                <a:lnTo>
                  <a:pt x="13960430" y="0"/>
                </a:lnTo>
                <a:lnTo>
                  <a:pt x="13960430" y="13960430"/>
                </a:lnTo>
                <a:lnTo>
                  <a:pt x="0" y="139604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784668" y="-34128"/>
            <a:ext cx="13960430" cy="13960430"/>
          </a:xfrm>
          <a:custGeom>
            <a:avLst/>
            <a:gdLst/>
            <a:ahLst/>
            <a:cxnLst/>
            <a:rect r="r" b="b" t="t" l="l"/>
            <a:pathLst>
              <a:path h="13960430" w="13960430">
                <a:moveTo>
                  <a:pt x="0" y="0"/>
                </a:moveTo>
                <a:lnTo>
                  <a:pt x="13960430" y="0"/>
                </a:lnTo>
                <a:lnTo>
                  <a:pt x="13960430" y="13960430"/>
                </a:lnTo>
                <a:lnTo>
                  <a:pt x="0" y="139604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942229" y="4441134"/>
            <a:ext cx="1404732" cy="1404732"/>
          </a:xfrm>
          <a:custGeom>
            <a:avLst/>
            <a:gdLst/>
            <a:ahLst/>
            <a:cxnLst/>
            <a:rect r="r" b="b" t="t" l="l"/>
            <a:pathLst>
              <a:path h="1404732" w="1404732">
                <a:moveTo>
                  <a:pt x="0" y="0"/>
                </a:moveTo>
                <a:lnTo>
                  <a:pt x="1404733" y="0"/>
                </a:lnTo>
                <a:lnTo>
                  <a:pt x="1404733" y="1404732"/>
                </a:lnTo>
                <a:lnTo>
                  <a:pt x="0" y="14047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44999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348446" y="604733"/>
            <a:ext cx="910854" cy="910854"/>
          </a:xfrm>
          <a:custGeom>
            <a:avLst/>
            <a:gdLst/>
            <a:ahLst/>
            <a:cxnLst/>
            <a:rect r="r" b="b" t="t" l="l"/>
            <a:pathLst>
              <a:path h="910854" w="910854">
                <a:moveTo>
                  <a:pt x="0" y="0"/>
                </a:moveTo>
                <a:lnTo>
                  <a:pt x="910854" y="0"/>
                </a:lnTo>
                <a:lnTo>
                  <a:pt x="910854" y="910855"/>
                </a:lnTo>
                <a:lnTo>
                  <a:pt x="0" y="91085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604733"/>
            <a:ext cx="676452" cy="676452"/>
          </a:xfrm>
          <a:custGeom>
            <a:avLst/>
            <a:gdLst/>
            <a:ahLst/>
            <a:cxnLst/>
            <a:rect r="r" b="b" t="t" l="l"/>
            <a:pathLst>
              <a:path h="676452" w="676452">
                <a:moveTo>
                  <a:pt x="0" y="0"/>
                </a:moveTo>
                <a:lnTo>
                  <a:pt x="676452" y="0"/>
                </a:lnTo>
                <a:lnTo>
                  <a:pt x="676452" y="676452"/>
                </a:lnTo>
                <a:lnTo>
                  <a:pt x="0" y="67645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44999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466292" y="8862881"/>
            <a:ext cx="1821708" cy="1821708"/>
          </a:xfrm>
          <a:custGeom>
            <a:avLst/>
            <a:gdLst/>
            <a:ahLst/>
            <a:cxnLst/>
            <a:rect r="r" b="b" t="t" l="l"/>
            <a:pathLst>
              <a:path h="1821708" w="1821708">
                <a:moveTo>
                  <a:pt x="0" y="0"/>
                </a:moveTo>
                <a:lnTo>
                  <a:pt x="1821708" y="0"/>
                </a:lnTo>
                <a:lnTo>
                  <a:pt x="1821708" y="1821708"/>
                </a:lnTo>
                <a:lnTo>
                  <a:pt x="0" y="182170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44999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8064119" y="2142672"/>
            <a:ext cx="9195181" cy="6016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95"/>
              </a:lnSpc>
            </a:pPr>
            <a:r>
              <a:rPr lang="en-US" sz="3782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Microsoft Excel is a spreadsheet software program that allows users to:</a:t>
            </a:r>
          </a:p>
          <a:p>
            <a:pPr algn="ctr">
              <a:lnSpc>
                <a:spcPts val="5295"/>
              </a:lnSpc>
            </a:pPr>
          </a:p>
          <a:p>
            <a:pPr algn="ctr">
              <a:lnSpc>
                <a:spcPts val="5295"/>
              </a:lnSpc>
            </a:pPr>
            <a:r>
              <a:rPr lang="en-US" sz="3782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Store, organize, and analyze data</a:t>
            </a:r>
          </a:p>
          <a:p>
            <a:pPr algn="ctr">
              <a:lnSpc>
                <a:spcPts val="5295"/>
              </a:lnSpc>
            </a:pPr>
            <a:r>
              <a:rPr lang="en-US" sz="3782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Perform calculations and modeling</a:t>
            </a:r>
          </a:p>
          <a:p>
            <a:pPr algn="ctr">
              <a:lnSpc>
                <a:spcPts val="5295"/>
              </a:lnSpc>
            </a:pPr>
            <a:r>
              <a:rPr lang="en-US" sz="3782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Create charts, graphs, and reports</a:t>
            </a:r>
          </a:p>
          <a:p>
            <a:pPr algn="ctr">
              <a:lnSpc>
                <a:spcPts val="5295"/>
              </a:lnSpc>
            </a:pPr>
          </a:p>
          <a:p>
            <a:pPr algn="ctr">
              <a:lnSpc>
                <a:spcPts val="5295"/>
              </a:lnSpc>
            </a:pPr>
            <a:r>
              <a:rPr lang="en-US" sz="3782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A powerful tool for data management, financial analysis, and visualization.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213221" y="252485"/>
            <a:ext cx="1270906" cy="1603208"/>
          </a:xfrm>
          <a:custGeom>
            <a:avLst/>
            <a:gdLst/>
            <a:ahLst/>
            <a:cxnLst/>
            <a:rect r="r" b="b" t="t" l="l"/>
            <a:pathLst>
              <a:path h="1603208" w="1270906">
                <a:moveTo>
                  <a:pt x="0" y="0"/>
                </a:moveTo>
                <a:lnTo>
                  <a:pt x="1270907" y="0"/>
                </a:lnTo>
                <a:lnTo>
                  <a:pt x="1270907" y="1603208"/>
                </a:lnTo>
                <a:lnTo>
                  <a:pt x="0" y="160320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045589" y="3963127"/>
            <a:ext cx="7018529" cy="3765479"/>
            <a:chOff x="0" y="0"/>
            <a:chExt cx="9358039" cy="5020638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-85725"/>
              <a:ext cx="9358039" cy="38329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1540"/>
                </a:lnSpc>
              </a:pPr>
              <a:r>
                <a:rPr lang="en-US" sz="8877" b="true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Definition  </a:t>
              </a:r>
              <a:r>
                <a:rPr lang="en-US" b="true" sz="8877">
                  <a:solidFill>
                    <a:srgbClr val="718BAB"/>
                  </a:solidFill>
                  <a:latin typeface="Klein Bold"/>
                  <a:ea typeface="Klein Bold"/>
                  <a:cs typeface="Klein Bold"/>
                  <a:sym typeface="Klein Bold"/>
                </a:rPr>
                <a:t>Excel 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4122113"/>
              <a:ext cx="8908979" cy="898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681"/>
                </a:lnSpc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3608707"/>
          </a:xfrm>
          <a:custGeom>
            <a:avLst/>
            <a:gdLst/>
            <a:ahLst/>
            <a:cxnLst/>
            <a:rect r="r" b="b" t="t" l="l"/>
            <a:pathLst>
              <a:path h="3608707" w="18288000">
                <a:moveTo>
                  <a:pt x="0" y="0"/>
                </a:moveTo>
                <a:lnTo>
                  <a:pt x="18288000" y="0"/>
                </a:lnTo>
                <a:lnTo>
                  <a:pt x="18288000" y="3608707"/>
                </a:lnTo>
                <a:lnTo>
                  <a:pt x="0" y="36087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84715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919016" y="445742"/>
            <a:ext cx="2340284" cy="2952193"/>
          </a:xfrm>
          <a:custGeom>
            <a:avLst/>
            <a:gdLst/>
            <a:ahLst/>
            <a:cxnLst/>
            <a:rect r="r" b="b" t="t" l="l"/>
            <a:pathLst>
              <a:path h="2952193" w="2340284">
                <a:moveTo>
                  <a:pt x="0" y="0"/>
                </a:moveTo>
                <a:lnTo>
                  <a:pt x="2340284" y="0"/>
                </a:lnTo>
                <a:lnTo>
                  <a:pt x="2340284" y="2952193"/>
                </a:lnTo>
                <a:lnTo>
                  <a:pt x="0" y="29521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450850"/>
            <a:ext cx="12063594" cy="2941978"/>
            <a:chOff x="0" y="0"/>
            <a:chExt cx="16084792" cy="3922637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76200"/>
              <a:ext cx="16084792" cy="30310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099"/>
                </a:lnSpc>
              </a:pPr>
              <a:r>
                <a:rPr lang="en-US" sz="6999" b="true">
                  <a:solidFill>
                    <a:srgbClr val="FFFFFF"/>
                  </a:solidFill>
                  <a:latin typeface="Klein Bold"/>
                  <a:ea typeface="Klein Bold"/>
                  <a:cs typeface="Klein Bold"/>
                  <a:sym typeface="Klein Bold"/>
                </a:rPr>
                <a:t>Types of Employees Data in Excel 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3215035"/>
              <a:ext cx="14521681" cy="7076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79"/>
                </a:lnSpc>
              </a:pPr>
              <a:r>
                <a:rPr lang="en-US" sz="3199">
                  <a:solidFill>
                    <a:srgbClr val="F4F4F4"/>
                  </a:solidFill>
                  <a:latin typeface="Helios"/>
                  <a:ea typeface="Helios"/>
                  <a:cs typeface="Helios"/>
                  <a:sym typeface="Helios"/>
                </a:rPr>
                <a:t>Here are common types of employee data tracked in Excel: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141594" y="4283472"/>
            <a:ext cx="3698820" cy="2151542"/>
            <a:chOff x="0" y="0"/>
            <a:chExt cx="4931760" cy="2868723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9525"/>
              <a:ext cx="4931760" cy="5141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019"/>
                </a:lnSpc>
                <a:spcBef>
                  <a:spcPct val="0"/>
                </a:spcBef>
              </a:pPr>
              <a:r>
                <a:rPr lang="en-US" b="true" sz="2516">
                  <a:solidFill>
                    <a:srgbClr val="718BAB"/>
                  </a:solidFill>
                  <a:latin typeface="Klein Bold"/>
                  <a:ea typeface="Klein Bold"/>
                  <a:cs typeface="Klein Bold"/>
                  <a:sym typeface="Klein Bold"/>
                </a:rPr>
                <a:t>Personal Details: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870356"/>
              <a:ext cx="4931760" cy="19983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410"/>
                </a:lnSpc>
              </a:pPr>
              <a:r>
                <a:rPr lang="en-US" sz="1721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1. Employee ID</a:t>
              </a:r>
            </a:p>
            <a:p>
              <a:pPr algn="l">
                <a:lnSpc>
                  <a:spcPts val="2410"/>
                </a:lnSpc>
              </a:pPr>
              <a:r>
                <a:rPr lang="en-US" sz="1721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2. Name</a:t>
              </a:r>
            </a:p>
            <a:p>
              <a:pPr algn="l">
                <a:lnSpc>
                  <a:spcPts val="2410"/>
                </a:lnSpc>
              </a:pPr>
              <a:r>
                <a:rPr lang="en-US" sz="1721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3. Date of Birth</a:t>
              </a:r>
            </a:p>
            <a:p>
              <a:pPr algn="l">
                <a:lnSpc>
                  <a:spcPts val="2410"/>
                </a:lnSpc>
              </a:pPr>
              <a:r>
                <a:rPr lang="en-US" sz="1721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4. Address</a:t>
              </a:r>
            </a:p>
            <a:p>
              <a:pPr algn="l" marL="0" indent="0" lvl="0">
                <a:lnSpc>
                  <a:spcPts val="2410"/>
                </a:lnSpc>
                <a:spcBef>
                  <a:spcPct val="0"/>
                </a:spcBef>
              </a:pPr>
              <a:r>
                <a:rPr lang="en-US" sz="1721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5. Contact Information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398472" y="4513272"/>
            <a:ext cx="630228" cy="630228"/>
          </a:xfrm>
          <a:custGeom>
            <a:avLst/>
            <a:gdLst/>
            <a:ahLst/>
            <a:cxnLst/>
            <a:rect r="r" b="b" t="t" l="l"/>
            <a:pathLst>
              <a:path h="630228" w="630228">
                <a:moveTo>
                  <a:pt x="0" y="0"/>
                </a:moveTo>
                <a:lnTo>
                  <a:pt x="630228" y="0"/>
                </a:lnTo>
                <a:lnTo>
                  <a:pt x="630228" y="630228"/>
                </a:lnTo>
                <a:lnTo>
                  <a:pt x="0" y="6302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98472" y="7306699"/>
            <a:ext cx="630228" cy="630228"/>
          </a:xfrm>
          <a:custGeom>
            <a:avLst/>
            <a:gdLst/>
            <a:ahLst/>
            <a:cxnLst/>
            <a:rect r="r" b="b" t="t" l="l"/>
            <a:pathLst>
              <a:path h="630228" w="630228">
                <a:moveTo>
                  <a:pt x="0" y="0"/>
                </a:moveTo>
                <a:lnTo>
                  <a:pt x="630228" y="0"/>
                </a:lnTo>
                <a:lnTo>
                  <a:pt x="630228" y="630227"/>
                </a:lnTo>
                <a:lnTo>
                  <a:pt x="0" y="6302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141594" y="7111289"/>
            <a:ext cx="3698820" cy="2151542"/>
            <a:chOff x="0" y="0"/>
            <a:chExt cx="4931760" cy="2868723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-9525"/>
              <a:ext cx="4931760" cy="5141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019"/>
                </a:lnSpc>
                <a:spcBef>
                  <a:spcPct val="0"/>
                </a:spcBef>
              </a:pPr>
              <a:r>
                <a:rPr lang="en-US" b="true" sz="2516">
                  <a:solidFill>
                    <a:srgbClr val="718BAB"/>
                  </a:solidFill>
                  <a:latin typeface="Klein Bold"/>
                  <a:ea typeface="Klein Bold"/>
                  <a:cs typeface="Klein Bold"/>
                  <a:sym typeface="Klein Bold"/>
                </a:rPr>
                <a:t>Job Information: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870356"/>
              <a:ext cx="4931760" cy="19983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410"/>
                </a:lnSpc>
              </a:pPr>
              <a:r>
                <a:rPr lang="en-US" sz="1721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1. Job Title</a:t>
              </a:r>
            </a:p>
            <a:p>
              <a:pPr algn="l">
                <a:lnSpc>
                  <a:spcPts val="2410"/>
                </a:lnSpc>
              </a:pPr>
              <a:r>
                <a:rPr lang="en-US" sz="1721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2. Department</a:t>
              </a:r>
            </a:p>
            <a:p>
              <a:pPr algn="l">
                <a:lnSpc>
                  <a:spcPts val="2410"/>
                </a:lnSpc>
              </a:pPr>
              <a:r>
                <a:rPr lang="en-US" sz="1721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3. Manager</a:t>
              </a:r>
            </a:p>
            <a:p>
              <a:pPr algn="l">
                <a:lnSpc>
                  <a:spcPts val="2410"/>
                </a:lnSpc>
              </a:pPr>
              <a:r>
                <a:rPr lang="en-US" sz="1721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4. Job Description</a:t>
              </a:r>
            </a:p>
            <a:p>
              <a:pPr algn="l" marL="0" indent="0" lvl="0">
                <a:lnSpc>
                  <a:spcPts val="2410"/>
                </a:lnSpc>
                <a:spcBef>
                  <a:spcPct val="0"/>
                </a:spcBef>
              </a:pPr>
              <a:r>
                <a:rPr lang="en-US" sz="1721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5. Date of Hire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4954714" y="4283472"/>
            <a:ext cx="3698820" cy="2151542"/>
            <a:chOff x="0" y="0"/>
            <a:chExt cx="4931760" cy="2868723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-9525"/>
              <a:ext cx="4931760" cy="5141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019"/>
                </a:lnSpc>
                <a:spcBef>
                  <a:spcPct val="0"/>
                </a:spcBef>
              </a:pPr>
              <a:r>
                <a:rPr lang="en-US" b="true" sz="2516">
                  <a:solidFill>
                    <a:srgbClr val="718BAB"/>
                  </a:solidFill>
                  <a:latin typeface="Klein Bold"/>
                  <a:ea typeface="Klein Bold"/>
                  <a:cs typeface="Klein Bold"/>
                  <a:sym typeface="Klein Bold"/>
                </a:rPr>
                <a:t>Performance Metrics: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870356"/>
              <a:ext cx="4931760" cy="19983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410"/>
                </a:lnSpc>
              </a:pPr>
              <a:r>
                <a:rPr lang="en-US" sz="1721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1. Performance Ratings</a:t>
              </a:r>
            </a:p>
            <a:p>
              <a:pPr algn="l">
                <a:lnSpc>
                  <a:spcPts val="2410"/>
                </a:lnSpc>
              </a:pPr>
              <a:r>
                <a:rPr lang="en-US" sz="1721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2. Goals and Objectives</a:t>
              </a:r>
            </a:p>
            <a:p>
              <a:pPr algn="l">
                <a:lnSpc>
                  <a:spcPts val="2410"/>
                </a:lnSpc>
              </a:pPr>
              <a:r>
                <a:rPr lang="en-US" sz="1721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3. Training Completed</a:t>
              </a:r>
            </a:p>
            <a:p>
              <a:pPr algn="l">
                <a:lnSpc>
                  <a:spcPts val="2410"/>
                </a:lnSpc>
              </a:pPr>
              <a:r>
                <a:rPr lang="en-US" sz="1721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4. Attendance Record</a:t>
              </a:r>
            </a:p>
            <a:p>
              <a:pPr algn="l" marL="0" indent="0" lvl="0">
                <a:lnSpc>
                  <a:spcPts val="2410"/>
                </a:lnSpc>
                <a:spcBef>
                  <a:spcPct val="0"/>
                </a:spcBef>
              </a:pPr>
              <a:r>
                <a:rPr lang="en-US" sz="1721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5. Evaluations</a:t>
              </a: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4135564" y="4513272"/>
            <a:ext cx="630228" cy="630228"/>
          </a:xfrm>
          <a:custGeom>
            <a:avLst/>
            <a:gdLst/>
            <a:ahLst/>
            <a:cxnLst/>
            <a:rect r="r" b="b" t="t" l="l"/>
            <a:pathLst>
              <a:path h="630228" w="630228">
                <a:moveTo>
                  <a:pt x="0" y="0"/>
                </a:moveTo>
                <a:lnTo>
                  <a:pt x="630227" y="0"/>
                </a:lnTo>
                <a:lnTo>
                  <a:pt x="630227" y="630228"/>
                </a:lnTo>
                <a:lnTo>
                  <a:pt x="0" y="6302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4135564" y="7306699"/>
            <a:ext cx="630228" cy="630228"/>
          </a:xfrm>
          <a:custGeom>
            <a:avLst/>
            <a:gdLst/>
            <a:ahLst/>
            <a:cxnLst/>
            <a:rect r="r" b="b" t="t" l="l"/>
            <a:pathLst>
              <a:path h="630228" w="630228">
                <a:moveTo>
                  <a:pt x="0" y="0"/>
                </a:moveTo>
                <a:lnTo>
                  <a:pt x="630227" y="0"/>
                </a:lnTo>
                <a:lnTo>
                  <a:pt x="630227" y="630227"/>
                </a:lnTo>
                <a:lnTo>
                  <a:pt x="0" y="6302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4954714" y="7109778"/>
            <a:ext cx="3698820" cy="2832813"/>
            <a:chOff x="0" y="0"/>
            <a:chExt cx="4931760" cy="3777084"/>
          </a:xfrm>
        </p:grpSpPr>
        <p:sp>
          <p:nvSpPr>
            <p:cNvPr name="TextBox 21" id="21"/>
            <p:cNvSpPr txBox="true"/>
            <p:nvPr/>
          </p:nvSpPr>
          <p:spPr>
            <a:xfrm rot="0">
              <a:off x="0" y="-9525"/>
              <a:ext cx="4931760" cy="10188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019"/>
                </a:lnSpc>
                <a:spcBef>
                  <a:spcPct val="0"/>
                </a:spcBef>
              </a:pPr>
              <a:r>
                <a:rPr lang="en-US" b="true" sz="2516">
                  <a:solidFill>
                    <a:srgbClr val="718BAB"/>
                  </a:solidFill>
                  <a:latin typeface="Klein Bold"/>
                  <a:ea typeface="Klein Bold"/>
                  <a:cs typeface="Klein Bold"/>
                  <a:sym typeface="Klein Bold"/>
                </a:rPr>
                <a:t>Compensation and Benefits: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0" y="1375001"/>
              <a:ext cx="4931760" cy="24020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410"/>
                </a:lnSpc>
              </a:pPr>
              <a:r>
                <a:rPr lang="en-US" sz="1721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1. Salary</a:t>
              </a:r>
            </a:p>
            <a:p>
              <a:pPr algn="l">
                <a:lnSpc>
                  <a:spcPts val="2410"/>
                </a:lnSpc>
              </a:pPr>
              <a:r>
                <a:rPr lang="en-US" sz="1721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2. Bonus</a:t>
              </a:r>
            </a:p>
            <a:p>
              <a:pPr algn="l">
                <a:lnSpc>
                  <a:spcPts val="2410"/>
                </a:lnSpc>
              </a:pPr>
              <a:r>
                <a:rPr lang="en-US" sz="1721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3. Benefits (e.g., health, retirement)</a:t>
              </a:r>
            </a:p>
            <a:p>
              <a:pPr algn="l">
                <a:lnSpc>
                  <a:spcPts val="2410"/>
                </a:lnSpc>
              </a:pPr>
              <a:r>
                <a:rPr lang="en-US" sz="1721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4. Leave Balance</a:t>
              </a:r>
            </a:p>
            <a:p>
              <a:pPr algn="l">
                <a:lnSpc>
                  <a:spcPts val="2410"/>
                </a:lnSpc>
              </a:pPr>
              <a:r>
                <a:rPr lang="en-US" sz="1721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5. Compensation History</a:t>
              </a:r>
            </a:p>
            <a:p>
              <a:pPr algn="l" marL="0" indent="0" lvl="0">
                <a:lnSpc>
                  <a:spcPts val="241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9588561" y="4283472"/>
            <a:ext cx="3698820" cy="2454329"/>
            <a:chOff x="0" y="0"/>
            <a:chExt cx="4931760" cy="3272439"/>
          </a:xfrm>
        </p:grpSpPr>
        <p:sp>
          <p:nvSpPr>
            <p:cNvPr name="TextBox 24" id="24"/>
            <p:cNvSpPr txBox="true"/>
            <p:nvPr/>
          </p:nvSpPr>
          <p:spPr>
            <a:xfrm rot="0">
              <a:off x="0" y="-9525"/>
              <a:ext cx="4931760" cy="5141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019"/>
                </a:lnSpc>
                <a:spcBef>
                  <a:spcPct val="0"/>
                </a:spcBef>
              </a:pPr>
              <a:r>
                <a:rPr lang="en-US" b="true" sz="2516">
                  <a:solidFill>
                    <a:srgbClr val="718BAB"/>
                  </a:solidFill>
                  <a:latin typeface="Klein Bold"/>
                  <a:ea typeface="Klein Bold"/>
                  <a:cs typeface="Klein Bold"/>
                  <a:sym typeface="Klein Bold"/>
                </a:rPr>
                <a:t>Performance Metrics: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0" y="870356"/>
              <a:ext cx="4931760" cy="24020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410"/>
                </a:lnSpc>
              </a:pPr>
              <a:r>
                <a:rPr lang="en-US" sz="1721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1. Promotions</a:t>
              </a:r>
            </a:p>
            <a:p>
              <a:pPr algn="l">
                <a:lnSpc>
                  <a:spcPts val="2410"/>
                </a:lnSpc>
              </a:pPr>
              <a:r>
                <a:rPr lang="en-US" sz="1721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2. Transfers</a:t>
              </a:r>
            </a:p>
            <a:p>
              <a:pPr algn="l">
                <a:lnSpc>
                  <a:spcPts val="2410"/>
                </a:lnSpc>
              </a:pPr>
              <a:r>
                <a:rPr lang="en-US" sz="1721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3. Training and Development Programs</a:t>
              </a:r>
            </a:p>
            <a:p>
              <a:pPr algn="l">
                <a:lnSpc>
                  <a:spcPts val="2410"/>
                </a:lnSpc>
              </a:pPr>
              <a:r>
                <a:rPr lang="en-US" sz="1721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4. Certifications</a:t>
              </a:r>
            </a:p>
            <a:p>
              <a:pPr algn="l" marL="0" indent="0" lvl="0">
                <a:lnSpc>
                  <a:spcPts val="2410"/>
                </a:lnSpc>
                <a:spcBef>
                  <a:spcPct val="0"/>
                </a:spcBef>
              </a:pPr>
              <a:r>
                <a:rPr lang="en-US" sz="1721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5. Education History</a:t>
              </a:r>
            </a:p>
          </p:txBody>
        </p:sp>
      </p:grpSp>
      <p:sp>
        <p:nvSpPr>
          <p:cNvPr name="Freeform 26" id="26"/>
          <p:cNvSpPr/>
          <p:nvPr/>
        </p:nvSpPr>
        <p:spPr>
          <a:xfrm flipH="false" flipV="false" rot="0">
            <a:off x="8767834" y="4513272"/>
            <a:ext cx="630228" cy="630228"/>
          </a:xfrm>
          <a:custGeom>
            <a:avLst/>
            <a:gdLst/>
            <a:ahLst/>
            <a:cxnLst/>
            <a:rect r="r" b="b" t="t" l="l"/>
            <a:pathLst>
              <a:path h="630228" w="630228">
                <a:moveTo>
                  <a:pt x="0" y="0"/>
                </a:moveTo>
                <a:lnTo>
                  <a:pt x="630227" y="0"/>
                </a:lnTo>
                <a:lnTo>
                  <a:pt x="630227" y="630228"/>
                </a:lnTo>
                <a:lnTo>
                  <a:pt x="0" y="6302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8767834" y="7306699"/>
            <a:ext cx="630228" cy="630228"/>
          </a:xfrm>
          <a:custGeom>
            <a:avLst/>
            <a:gdLst/>
            <a:ahLst/>
            <a:cxnLst/>
            <a:rect r="r" b="b" t="t" l="l"/>
            <a:pathLst>
              <a:path h="630228" w="630228">
                <a:moveTo>
                  <a:pt x="0" y="0"/>
                </a:moveTo>
                <a:lnTo>
                  <a:pt x="630227" y="0"/>
                </a:lnTo>
                <a:lnTo>
                  <a:pt x="630227" y="630227"/>
                </a:lnTo>
                <a:lnTo>
                  <a:pt x="0" y="6302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8" id="28"/>
          <p:cNvGrpSpPr/>
          <p:nvPr/>
        </p:nvGrpSpPr>
        <p:grpSpPr>
          <a:xfrm rot="0">
            <a:off x="9588561" y="7106758"/>
            <a:ext cx="3698820" cy="2151542"/>
            <a:chOff x="0" y="0"/>
            <a:chExt cx="4931760" cy="2868723"/>
          </a:xfrm>
        </p:grpSpPr>
        <p:sp>
          <p:nvSpPr>
            <p:cNvPr name="TextBox 29" id="29"/>
            <p:cNvSpPr txBox="true"/>
            <p:nvPr/>
          </p:nvSpPr>
          <p:spPr>
            <a:xfrm rot="0">
              <a:off x="0" y="-9525"/>
              <a:ext cx="4931760" cy="5141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019"/>
                </a:lnSpc>
                <a:spcBef>
                  <a:spcPct val="0"/>
                </a:spcBef>
              </a:pPr>
              <a:r>
                <a:rPr lang="en-US" b="true" sz="2516">
                  <a:solidFill>
                    <a:srgbClr val="718BAB"/>
                  </a:solidFill>
                  <a:latin typeface="Klein Bold"/>
                  <a:ea typeface="Klein Bold"/>
                  <a:cs typeface="Klein Bold"/>
                  <a:sym typeface="Klein Bold"/>
                </a:rPr>
                <a:t>Work Schedule:</a:t>
              </a:r>
            </a:p>
          </p:txBody>
        </p:sp>
        <p:sp>
          <p:nvSpPr>
            <p:cNvPr name="TextBox 30" id="30"/>
            <p:cNvSpPr txBox="true"/>
            <p:nvPr/>
          </p:nvSpPr>
          <p:spPr>
            <a:xfrm rot="0">
              <a:off x="0" y="870356"/>
              <a:ext cx="4931760" cy="19983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410"/>
                </a:lnSpc>
              </a:pPr>
              <a:r>
                <a:rPr lang="en-US" sz="1721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1. Work Hours</a:t>
              </a:r>
            </a:p>
            <a:p>
              <a:pPr algn="l">
                <a:lnSpc>
                  <a:spcPts val="2410"/>
                </a:lnSpc>
              </a:pPr>
              <a:r>
                <a:rPr lang="en-US" sz="1721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2. Shift Schedule</a:t>
              </a:r>
            </a:p>
            <a:p>
              <a:pPr algn="l">
                <a:lnSpc>
                  <a:spcPts val="2410"/>
                </a:lnSpc>
              </a:pPr>
              <a:r>
                <a:rPr lang="en-US" sz="1721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3. Time-Off Requests</a:t>
              </a:r>
            </a:p>
            <a:p>
              <a:pPr algn="l">
                <a:lnSpc>
                  <a:spcPts val="2410"/>
                </a:lnSpc>
              </a:pPr>
              <a:r>
                <a:rPr lang="en-US" sz="1721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4. Vacation Balance</a:t>
              </a:r>
            </a:p>
            <a:p>
              <a:pPr algn="l" marL="0" indent="0" lvl="0">
                <a:lnSpc>
                  <a:spcPts val="2410"/>
                </a:lnSpc>
                <a:spcBef>
                  <a:spcPct val="0"/>
                </a:spcBef>
              </a:pPr>
              <a:r>
                <a:rPr lang="en-US" sz="1721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5. Overtime Hours</a:t>
              </a:r>
            </a:p>
          </p:txBody>
        </p:sp>
      </p:grpSp>
      <p:sp>
        <p:nvSpPr>
          <p:cNvPr name="Freeform 31" id="31"/>
          <p:cNvSpPr/>
          <p:nvPr/>
        </p:nvSpPr>
        <p:spPr>
          <a:xfrm flipH="false" flipV="false" rot="0">
            <a:off x="13469006" y="4513272"/>
            <a:ext cx="630228" cy="630228"/>
          </a:xfrm>
          <a:custGeom>
            <a:avLst/>
            <a:gdLst/>
            <a:ahLst/>
            <a:cxnLst/>
            <a:rect r="r" b="b" t="t" l="l"/>
            <a:pathLst>
              <a:path h="630228" w="630228">
                <a:moveTo>
                  <a:pt x="0" y="0"/>
                </a:moveTo>
                <a:lnTo>
                  <a:pt x="630228" y="0"/>
                </a:lnTo>
                <a:lnTo>
                  <a:pt x="630228" y="630228"/>
                </a:lnTo>
                <a:lnTo>
                  <a:pt x="0" y="6302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2" id="32"/>
          <p:cNvGrpSpPr/>
          <p:nvPr/>
        </p:nvGrpSpPr>
        <p:grpSpPr>
          <a:xfrm rot="0">
            <a:off x="14280209" y="4283472"/>
            <a:ext cx="3698820" cy="2530026"/>
            <a:chOff x="0" y="0"/>
            <a:chExt cx="4931760" cy="3373368"/>
          </a:xfrm>
        </p:grpSpPr>
        <p:sp>
          <p:nvSpPr>
            <p:cNvPr name="TextBox 33" id="33"/>
            <p:cNvSpPr txBox="true"/>
            <p:nvPr/>
          </p:nvSpPr>
          <p:spPr>
            <a:xfrm rot="0">
              <a:off x="0" y="-9525"/>
              <a:ext cx="4931760" cy="10188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19"/>
                </a:lnSpc>
              </a:pPr>
              <a:r>
                <a:rPr lang="en-US" sz="2516" b="true">
                  <a:solidFill>
                    <a:srgbClr val="718BAB"/>
                  </a:solidFill>
                  <a:latin typeface="Klein Bold"/>
                  <a:ea typeface="Klein Bold"/>
                  <a:cs typeface="Klein Bold"/>
                  <a:sym typeface="Klein Bold"/>
                </a:rPr>
                <a:t>Separation/</a:t>
              </a:r>
            </a:p>
            <a:p>
              <a:pPr algn="l" marL="0" indent="0" lvl="0">
                <a:lnSpc>
                  <a:spcPts val="3019"/>
                </a:lnSpc>
                <a:spcBef>
                  <a:spcPct val="0"/>
                </a:spcBef>
              </a:pPr>
              <a:r>
                <a:rPr lang="en-US" b="true" sz="2516">
                  <a:solidFill>
                    <a:srgbClr val="718BAB"/>
                  </a:solidFill>
                  <a:latin typeface="Klein Bold"/>
                  <a:ea typeface="Klein Bold"/>
                  <a:cs typeface="Klein Bold"/>
                  <a:sym typeface="Klein Bold"/>
                </a:rPr>
                <a:t>Retirement:</a:t>
              </a:r>
            </a:p>
          </p:txBody>
        </p:sp>
        <p:sp>
          <p:nvSpPr>
            <p:cNvPr name="TextBox 34" id="34"/>
            <p:cNvSpPr txBox="true"/>
            <p:nvPr/>
          </p:nvSpPr>
          <p:spPr>
            <a:xfrm rot="0">
              <a:off x="0" y="1375001"/>
              <a:ext cx="4931760" cy="19983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410"/>
                </a:lnSpc>
              </a:pPr>
              <a:r>
                <a:rPr lang="en-US" sz="1721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1. Date of Departure</a:t>
              </a:r>
            </a:p>
            <a:p>
              <a:pPr algn="l">
                <a:lnSpc>
                  <a:spcPts val="2410"/>
                </a:lnSpc>
              </a:pPr>
              <a:r>
                <a:rPr lang="en-US" sz="1721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2. Reason for Leaving</a:t>
              </a:r>
            </a:p>
            <a:p>
              <a:pPr algn="l">
                <a:lnSpc>
                  <a:spcPts val="2410"/>
                </a:lnSpc>
              </a:pPr>
              <a:r>
                <a:rPr lang="en-US" sz="1721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3. Separation Type</a:t>
              </a:r>
            </a:p>
            <a:p>
              <a:pPr algn="l">
                <a:lnSpc>
                  <a:spcPts val="2410"/>
                </a:lnSpc>
              </a:pPr>
              <a:r>
                <a:rPr lang="en-US" sz="1721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4. Final Pay</a:t>
              </a:r>
            </a:p>
            <a:p>
              <a:pPr algn="l" marL="0" indent="0" lvl="0">
                <a:lnSpc>
                  <a:spcPts val="2410"/>
                </a:lnSpc>
                <a:spcBef>
                  <a:spcPct val="0"/>
                </a:spcBef>
              </a:pPr>
              <a:r>
                <a:rPr lang="en-US" sz="1721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5. Benefits Continuation</a:t>
              </a:r>
            </a:p>
          </p:txBody>
        </p:sp>
      </p:grpSp>
      <p:sp>
        <p:nvSpPr>
          <p:cNvPr name="Freeform 35" id="35"/>
          <p:cNvSpPr/>
          <p:nvPr/>
        </p:nvSpPr>
        <p:spPr>
          <a:xfrm flipH="false" flipV="false" rot="0">
            <a:off x="13469006" y="7306699"/>
            <a:ext cx="630228" cy="630228"/>
          </a:xfrm>
          <a:custGeom>
            <a:avLst/>
            <a:gdLst/>
            <a:ahLst/>
            <a:cxnLst/>
            <a:rect r="r" b="b" t="t" l="l"/>
            <a:pathLst>
              <a:path h="630228" w="630228">
                <a:moveTo>
                  <a:pt x="0" y="0"/>
                </a:moveTo>
                <a:lnTo>
                  <a:pt x="630228" y="0"/>
                </a:lnTo>
                <a:lnTo>
                  <a:pt x="630228" y="630227"/>
                </a:lnTo>
                <a:lnTo>
                  <a:pt x="0" y="6302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6" id="36"/>
          <p:cNvGrpSpPr/>
          <p:nvPr/>
        </p:nvGrpSpPr>
        <p:grpSpPr>
          <a:xfrm rot="0">
            <a:off x="14289734" y="7111289"/>
            <a:ext cx="3698820" cy="2454329"/>
            <a:chOff x="0" y="0"/>
            <a:chExt cx="4931760" cy="3272439"/>
          </a:xfrm>
        </p:grpSpPr>
        <p:sp>
          <p:nvSpPr>
            <p:cNvPr name="TextBox 37" id="37"/>
            <p:cNvSpPr txBox="true"/>
            <p:nvPr/>
          </p:nvSpPr>
          <p:spPr>
            <a:xfrm rot="0">
              <a:off x="0" y="-9525"/>
              <a:ext cx="4931760" cy="5141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019"/>
                </a:lnSpc>
                <a:spcBef>
                  <a:spcPct val="0"/>
                </a:spcBef>
              </a:pPr>
              <a:r>
                <a:rPr lang="en-US" b="true" sz="2516">
                  <a:solidFill>
                    <a:srgbClr val="718BAB"/>
                  </a:solidFill>
                  <a:latin typeface="Klein Bold"/>
                  <a:ea typeface="Klein Bold"/>
                  <a:cs typeface="Klein Bold"/>
                  <a:sym typeface="Klein Bold"/>
                </a:rPr>
                <a:t>Other:</a:t>
              </a:r>
            </a:p>
          </p:txBody>
        </p:sp>
        <p:sp>
          <p:nvSpPr>
            <p:cNvPr name="TextBox 38" id="38"/>
            <p:cNvSpPr txBox="true"/>
            <p:nvPr/>
          </p:nvSpPr>
          <p:spPr>
            <a:xfrm rot="0">
              <a:off x="0" y="870356"/>
              <a:ext cx="4931760" cy="24020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410"/>
                </a:lnSpc>
              </a:pPr>
              <a:r>
                <a:rPr lang="en-US" sz="1721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1. Emergency Contact Information</a:t>
              </a:r>
            </a:p>
            <a:p>
              <a:pPr algn="l">
                <a:lnSpc>
                  <a:spcPts val="2410"/>
                </a:lnSpc>
              </a:pPr>
              <a:r>
                <a:rPr lang="en-US" sz="1721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2. Diversity and Inclusion Data</a:t>
              </a:r>
            </a:p>
            <a:p>
              <a:pPr algn="l">
                <a:lnSpc>
                  <a:spcPts val="2410"/>
                </a:lnSpc>
              </a:pPr>
              <a:r>
                <a:rPr lang="en-US" sz="1721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3. Employee Engagement Survey Results</a:t>
              </a:r>
            </a:p>
            <a:p>
              <a:pPr algn="l">
                <a:lnSpc>
                  <a:spcPts val="2410"/>
                </a:lnSpc>
              </a:pPr>
              <a:r>
                <a:rPr lang="en-US" sz="1721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4. Disciplinary Actions</a:t>
              </a:r>
            </a:p>
            <a:p>
              <a:pPr algn="l" marL="0" indent="0" lvl="0">
                <a:lnSpc>
                  <a:spcPts val="2410"/>
                </a:lnSpc>
                <a:spcBef>
                  <a:spcPct val="0"/>
                </a:spcBef>
              </a:pPr>
              <a:r>
                <a:rPr lang="en-US" sz="1721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5. Recognition and Awards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161714" y="5849502"/>
            <a:ext cx="13707169" cy="12431331"/>
            <a:chOff x="0" y="0"/>
            <a:chExt cx="3610119" cy="327409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10118" cy="3274096"/>
            </a:xfrm>
            <a:custGeom>
              <a:avLst/>
              <a:gdLst/>
              <a:ahLst/>
              <a:cxnLst/>
              <a:rect r="r" b="b" t="t" l="l"/>
              <a:pathLst>
                <a:path h="3274096" w="3610118">
                  <a:moveTo>
                    <a:pt x="0" y="0"/>
                  </a:moveTo>
                  <a:lnTo>
                    <a:pt x="3610118" y="0"/>
                  </a:lnTo>
                  <a:lnTo>
                    <a:pt x="3610118" y="3274096"/>
                  </a:lnTo>
                  <a:lnTo>
                    <a:pt x="0" y="3274096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610119" cy="33121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4868820" y="5143500"/>
            <a:ext cx="6838360" cy="6838360"/>
          </a:xfrm>
          <a:custGeom>
            <a:avLst/>
            <a:gdLst/>
            <a:ahLst/>
            <a:cxnLst/>
            <a:rect r="r" b="b" t="t" l="l"/>
            <a:pathLst>
              <a:path h="6838360" w="6838360">
                <a:moveTo>
                  <a:pt x="0" y="0"/>
                </a:moveTo>
                <a:lnTo>
                  <a:pt x="6838360" y="0"/>
                </a:lnTo>
                <a:lnTo>
                  <a:pt x="6838360" y="6838360"/>
                </a:lnTo>
                <a:lnTo>
                  <a:pt x="0" y="68383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-556224" y="-622052"/>
            <a:ext cx="3169848" cy="3169848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C0CFE1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028700" y="455613"/>
            <a:ext cx="16230600" cy="1139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sz="6999" b="true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EXCEL </a:t>
            </a:r>
            <a:r>
              <a:rPr lang="en-US" b="true" sz="6999">
                <a:solidFill>
                  <a:srgbClr val="718BAB"/>
                </a:solidFill>
                <a:latin typeface="Klein Bold"/>
                <a:ea typeface="Klein Bold"/>
                <a:cs typeface="Klein Bold"/>
                <a:sym typeface="Klein Bold"/>
              </a:rPr>
              <a:t>Data preparation techniques 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-1459576" y="6231580"/>
            <a:ext cx="5026931" cy="5063763"/>
            <a:chOff x="0" y="0"/>
            <a:chExt cx="6350000" cy="639652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350000" cy="6396526"/>
            </a:xfrm>
            <a:custGeom>
              <a:avLst/>
              <a:gdLst/>
              <a:ahLst/>
              <a:cxnLst/>
              <a:rect r="r" b="b" t="t" l="l"/>
              <a:pathLst>
                <a:path h="6396526" w="6350000">
                  <a:moveTo>
                    <a:pt x="3175000" y="0"/>
                  </a:moveTo>
                  <a:cubicBezTo>
                    <a:pt x="1421496" y="0"/>
                    <a:pt x="0" y="1431911"/>
                    <a:pt x="0" y="3198263"/>
                  </a:cubicBezTo>
                  <a:cubicBezTo>
                    <a:pt x="0" y="4964615"/>
                    <a:pt x="1421496" y="6396526"/>
                    <a:pt x="3175000" y="6396526"/>
                  </a:cubicBezTo>
                  <a:cubicBezTo>
                    <a:pt x="4928504" y="6396526"/>
                    <a:pt x="6350000" y="4964615"/>
                    <a:pt x="6350000" y="3198263"/>
                  </a:cubicBezTo>
                  <a:cubicBezTo>
                    <a:pt x="6350000" y="1431911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18BAB">
                <a:alpha val="74902"/>
              </a:srgbClr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028700" y="1528763"/>
            <a:ext cx="1465331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Here are essential data preparation techniques in Excel: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798721" y="2836247"/>
            <a:ext cx="3013255" cy="3013255"/>
          </a:xfrm>
          <a:custGeom>
            <a:avLst/>
            <a:gdLst/>
            <a:ahLst/>
            <a:cxnLst/>
            <a:rect r="r" b="b" t="t" l="l"/>
            <a:pathLst>
              <a:path h="3013255" w="3013255">
                <a:moveTo>
                  <a:pt x="0" y="0"/>
                </a:moveTo>
                <a:lnTo>
                  <a:pt x="3013254" y="0"/>
                </a:lnTo>
                <a:lnTo>
                  <a:pt x="3013254" y="3013255"/>
                </a:lnTo>
                <a:lnTo>
                  <a:pt x="0" y="30132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6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3" id="13"/>
          <p:cNvSpPr/>
          <p:nvPr/>
        </p:nvSpPr>
        <p:spPr>
          <a:xfrm flipV="true">
            <a:off x="5257919" y="4342874"/>
            <a:ext cx="8841616" cy="2713983"/>
          </a:xfrm>
          <a:prstGeom prst="line">
            <a:avLst/>
          </a:prstGeom>
          <a:ln cap="flat" w="38100">
            <a:solidFill>
              <a:srgbClr val="F4F4F4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4" id="14"/>
          <p:cNvGrpSpPr/>
          <p:nvPr/>
        </p:nvGrpSpPr>
        <p:grpSpPr>
          <a:xfrm rot="0">
            <a:off x="912816" y="3021423"/>
            <a:ext cx="2785063" cy="2642902"/>
            <a:chOff x="0" y="0"/>
            <a:chExt cx="812800" cy="77131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47772" y="33635"/>
              <a:ext cx="717256" cy="704042"/>
            </a:xfrm>
            <a:custGeom>
              <a:avLst/>
              <a:gdLst/>
              <a:ahLst/>
              <a:cxnLst/>
              <a:rect r="r" b="b" t="t" l="l"/>
              <a:pathLst>
                <a:path h="704042" w="717256">
                  <a:moveTo>
                    <a:pt x="439284" y="42904"/>
                  </a:moveTo>
                  <a:lnTo>
                    <a:pt x="684372" y="275482"/>
                  </a:lnTo>
                  <a:cubicBezTo>
                    <a:pt x="705367" y="295405"/>
                    <a:pt x="717256" y="323077"/>
                    <a:pt x="717256" y="352021"/>
                  </a:cubicBezTo>
                  <a:cubicBezTo>
                    <a:pt x="717256" y="380964"/>
                    <a:pt x="705367" y="408637"/>
                    <a:pt x="684372" y="428560"/>
                  </a:cubicBezTo>
                  <a:lnTo>
                    <a:pt x="439284" y="661137"/>
                  </a:lnTo>
                  <a:cubicBezTo>
                    <a:pt x="394072" y="704042"/>
                    <a:pt x="323184" y="704042"/>
                    <a:pt x="277972" y="661137"/>
                  </a:cubicBezTo>
                  <a:lnTo>
                    <a:pt x="32884" y="428560"/>
                  </a:lnTo>
                  <a:cubicBezTo>
                    <a:pt x="11889" y="408637"/>
                    <a:pt x="0" y="380964"/>
                    <a:pt x="0" y="352021"/>
                  </a:cubicBezTo>
                  <a:cubicBezTo>
                    <a:pt x="0" y="323077"/>
                    <a:pt x="11889" y="295405"/>
                    <a:pt x="32884" y="275482"/>
                  </a:cubicBezTo>
                  <a:lnTo>
                    <a:pt x="277972" y="42904"/>
                  </a:lnTo>
                  <a:cubicBezTo>
                    <a:pt x="323184" y="0"/>
                    <a:pt x="394072" y="0"/>
                    <a:pt x="439284" y="42904"/>
                  </a:cubicBezTo>
                  <a:close/>
                </a:path>
              </a:pathLst>
            </a:custGeom>
            <a:solidFill>
              <a:srgbClr val="153969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139700" y="65894"/>
              <a:ext cx="533400" cy="5728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9"/>
                </a:lnSpc>
              </a:pPr>
            </a:p>
            <a:p>
              <a:pPr algn="ctr">
                <a:lnSpc>
                  <a:spcPts val="4199"/>
                </a:lnSpc>
              </a:pPr>
              <a:r>
                <a:rPr lang="en-US" sz="2999" b="true">
                  <a:solidFill>
                    <a:srgbClr val="FFFFFF"/>
                  </a:solidFill>
                  <a:latin typeface="Klein Bold"/>
                  <a:ea typeface="Klein Bold"/>
                  <a:cs typeface="Klein Bold"/>
                  <a:sym typeface="Klein Bold"/>
                </a:rPr>
                <a:t> Cleaning</a:t>
              </a:r>
            </a:p>
            <a:p>
              <a:pPr algn="ctr">
                <a:lnSpc>
                  <a:spcPts val="4199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4145350" y="2836247"/>
            <a:ext cx="3013255" cy="3013255"/>
          </a:xfrm>
          <a:custGeom>
            <a:avLst/>
            <a:gdLst/>
            <a:ahLst/>
            <a:cxnLst/>
            <a:rect r="r" b="b" t="t" l="l"/>
            <a:pathLst>
              <a:path h="3013255" w="3013255">
                <a:moveTo>
                  <a:pt x="0" y="0"/>
                </a:moveTo>
                <a:lnTo>
                  <a:pt x="3013255" y="0"/>
                </a:lnTo>
                <a:lnTo>
                  <a:pt x="3013255" y="3013255"/>
                </a:lnTo>
                <a:lnTo>
                  <a:pt x="0" y="30132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6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7491980" y="2836247"/>
            <a:ext cx="3013255" cy="3013255"/>
          </a:xfrm>
          <a:custGeom>
            <a:avLst/>
            <a:gdLst/>
            <a:ahLst/>
            <a:cxnLst/>
            <a:rect r="r" b="b" t="t" l="l"/>
            <a:pathLst>
              <a:path h="3013255" w="3013255">
                <a:moveTo>
                  <a:pt x="0" y="0"/>
                </a:moveTo>
                <a:lnTo>
                  <a:pt x="3013255" y="0"/>
                </a:lnTo>
                <a:lnTo>
                  <a:pt x="3013255" y="3013255"/>
                </a:lnTo>
                <a:lnTo>
                  <a:pt x="0" y="30132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6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7606076" y="2950343"/>
            <a:ext cx="2785063" cy="2785063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46057" y="46057"/>
              <a:ext cx="720686" cy="720686"/>
            </a:xfrm>
            <a:custGeom>
              <a:avLst/>
              <a:gdLst/>
              <a:ahLst/>
              <a:cxnLst/>
              <a:rect r="r" b="b" t="t" l="l"/>
              <a:pathLst>
                <a:path h="720686" w="720686">
                  <a:moveTo>
                    <a:pt x="438968" y="32568"/>
                  </a:moveTo>
                  <a:lnTo>
                    <a:pt x="688118" y="281718"/>
                  </a:lnTo>
                  <a:cubicBezTo>
                    <a:pt x="708971" y="302571"/>
                    <a:pt x="720686" y="330853"/>
                    <a:pt x="720686" y="360343"/>
                  </a:cubicBezTo>
                  <a:cubicBezTo>
                    <a:pt x="720686" y="389833"/>
                    <a:pt x="708971" y="418115"/>
                    <a:pt x="688118" y="438968"/>
                  </a:cubicBezTo>
                  <a:lnTo>
                    <a:pt x="438968" y="688118"/>
                  </a:lnTo>
                  <a:cubicBezTo>
                    <a:pt x="418115" y="708971"/>
                    <a:pt x="389833" y="720686"/>
                    <a:pt x="360343" y="720686"/>
                  </a:cubicBezTo>
                  <a:cubicBezTo>
                    <a:pt x="330853" y="720686"/>
                    <a:pt x="302571" y="708971"/>
                    <a:pt x="281718" y="688118"/>
                  </a:cubicBezTo>
                  <a:lnTo>
                    <a:pt x="32568" y="438968"/>
                  </a:lnTo>
                  <a:cubicBezTo>
                    <a:pt x="11715" y="418115"/>
                    <a:pt x="0" y="389833"/>
                    <a:pt x="0" y="360343"/>
                  </a:cubicBezTo>
                  <a:cubicBezTo>
                    <a:pt x="0" y="330853"/>
                    <a:pt x="11715" y="302571"/>
                    <a:pt x="32568" y="281718"/>
                  </a:cubicBezTo>
                  <a:lnTo>
                    <a:pt x="281718" y="32568"/>
                  </a:lnTo>
                  <a:cubicBezTo>
                    <a:pt x="302571" y="11715"/>
                    <a:pt x="330853" y="0"/>
                    <a:pt x="360343" y="0"/>
                  </a:cubicBezTo>
                  <a:cubicBezTo>
                    <a:pt x="389833" y="0"/>
                    <a:pt x="418115" y="11715"/>
                    <a:pt x="438968" y="32568"/>
                  </a:cubicBezTo>
                  <a:close/>
                </a:path>
              </a:pathLst>
            </a:custGeom>
            <a:solidFill>
              <a:srgbClr val="153969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139700" y="73025"/>
              <a:ext cx="533400" cy="600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9"/>
                </a:lnSpc>
              </a:pPr>
              <a:r>
                <a:rPr lang="en-US" b="true" sz="2999">
                  <a:solidFill>
                    <a:srgbClr val="FFFFFF"/>
                  </a:solidFill>
                  <a:latin typeface="Klein Bold"/>
                  <a:ea typeface="Klein Bold"/>
                  <a:cs typeface="Klein Bold"/>
                  <a:sym typeface="Klein Bold"/>
                </a:rPr>
                <a:t>Transfor-mation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4259446" y="2950343"/>
            <a:ext cx="2785063" cy="2785063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46057" y="46057"/>
              <a:ext cx="720686" cy="720686"/>
            </a:xfrm>
            <a:custGeom>
              <a:avLst/>
              <a:gdLst/>
              <a:ahLst/>
              <a:cxnLst/>
              <a:rect r="r" b="b" t="t" l="l"/>
              <a:pathLst>
                <a:path h="720686" w="720686">
                  <a:moveTo>
                    <a:pt x="438968" y="32568"/>
                  </a:moveTo>
                  <a:lnTo>
                    <a:pt x="688118" y="281718"/>
                  </a:lnTo>
                  <a:cubicBezTo>
                    <a:pt x="708971" y="302571"/>
                    <a:pt x="720686" y="330853"/>
                    <a:pt x="720686" y="360343"/>
                  </a:cubicBezTo>
                  <a:cubicBezTo>
                    <a:pt x="720686" y="389833"/>
                    <a:pt x="708971" y="418115"/>
                    <a:pt x="688118" y="438968"/>
                  </a:cubicBezTo>
                  <a:lnTo>
                    <a:pt x="438968" y="688118"/>
                  </a:lnTo>
                  <a:cubicBezTo>
                    <a:pt x="418115" y="708971"/>
                    <a:pt x="389833" y="720686"/>
                    <a:pt x="360343" y="720686"/>
                  </a:cubicBezTo>
                  <a:cubicBezTo>
                    <a:pt x="330853" y="720686"/>
                    <a:pt x="302571" y="708971"/>
                    <a:pt x="281718" y="688118"/>
                  </a:cubicBezTo>
                  <a:lnTo>
                    <a:pt x="32568" y="438968"/>
                  </a:lnTo>
                  <a:cubicBezTo>
                    <a:pt x="11715" y="418115"/>
                    <a:pt x="0" y="389833"/>
                    <a:pt x="0" y="360343"/>
                  </a:cubicBezTo>
                  <a:cubicBezTo>
                    <a:pt x="0" y="330853"/>
                    <a:pt x="11715" y="302571"/>
                    <a:pt x="32568" y="281718"/>
                  </a:cubicBezTo>
                  <a:lnTo>
                    <a:pt x="281718" y="32568"/>
                  </a:lnTo>
                  <a:cubicBezTo>
                    <a:pt x="302571" y="11715"/>
                    <a:pt x="330853" y="0"/>
                    <a:pt x="360343" y="0"/>
                  </a:cubicBezTo>
                  <a:cubicBezTo>
                    <a:pt x="389833" y="0"/>
                    <a:pt x="418115" y="11715"/>
                    <a:pt x="438968" y="32568"/>
                  </a:cubicBezTo>
                  <a:close/>
                </a:path>
              </a:pathLst>
            </a:custGeom>
            <a:solidFill>
              <a:srgbClr val="153969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139700" y="73025"/>
              <a:ext cx="533400" cy="600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9"/>
                </a:lnSpc>
              </a:pPr>
            </a:p>
            <a:p>
              <a:pPr algn="ctr">
                <a:lnSpc>
                  <a:spcPts val="4199"/>
                </a:lnSpc>
              </a:pPr>
              <a:r>
                <a:rPr lang="en-US" b="true" sz="2999">
                  <a:solidFill>
                    <a:srgbClr val="FFFFFF"/>
                  </a:solidFill>
                  <a:latin typeface="Klein Bold"/>
                  <a:ea typeface="Klein Bold"/>
                  <a:cs typeface="Klein Bold"/>
                  <a:sym typeface="Klein Bold"/>
                </a:rPr>
                <a:t>Validatio-n</a:t>
              </a: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0">
            <a:off x="10838610" y="2836247"/>
            <a:ext cx="3013255" cy="3013255"/>
          </a:xfrm>
          <a:custGeom>
            <a:avLst/>
            <a:gdLst/>
            <a:ahLst/>
            <a:cxnLst/>
            <a:rect r="r" b="b" t="t" l="l"/>
            <a:pathLst>
              <a:path h="3013255" w="3013255">
                <a:moveTo>
                  <a:pt x="0" y="0"/>
                </a:moveTo>
                <a:lnTo>
                  <a:pt x="3013254" y="0"/>
                </a:lnTo>
                <a:lnTo>
                  <a:pt x="3013254" y="3013255"/>
                </a:lnTo>
                <a:lnTo>
                  <a:pt x="0" y="30132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6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4246045" y="2836247"/>
            <a:ext cx="3013255" cy="3013255"/>
          </a:xfrm>
          <a:custGeom>
            <a:avLst/>
            <a:gdLst/>
            <a:ahLst/>
            <a:cxnLst/>
            <a:rect r="r" b="b" t="t" l="l"/>
            <a:pathLst>
              <a:path h="3013255" w="3013255">
                <a:moveTo>
                  <a:pt x="0" y="0"/>
                </a:moveTo>
                <a:lnTo>
                  <a:pt x="3013255" y="0"/>
                </a:lnTo>
                <a:lnTo>
                  <a:pt x="3013255" y="3013255"/>
                </a:lnTo>
                <a:lnTo>
                  <a:pt x="0" y="30132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6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7" id="27"/>
          <p:cNvGrpSpPr/>
          <p:nvPr/>
        </p:nvGrpSpPr>
        <p:grpSpPr>
          <a:xfrm rot="0">
            <a:off x="10990643" y="2950343"/>
            <a:ext cx="2785063" cy="2785063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46057" y="46057"/>
              <a:ext cx="720686" cy="720686"/>
            </a:xfrm>
            <a:custGeom>
              <a:avLst/>
              <a:gdLst/>
              <a:ahLst/>
              <a:cxnLst/>
              <a:rect r="r" b="b" t="t" l="l"/>
              <a:pathLst>
                <a:path h="720686" w="720686">
                  <a:moveTo>
                    <a:pt x="438968" y="32568"/>
                  </a:moveTo>
                  <a:lnTo>
                    <a:pt x="688118" y="281718"/>
                  </a:lnTo>
                  <a:cubicBezTo>
                    <a:pt x="708971" y="302571"/>
                    <a:pt x="720686" y="330853"/>
                    <a:pt x="720686" y="360343"/>
                  </a:cubicBezTo>
                  <a:cubicBezTo>
                    <a:pt x="720686" y="389833"/>
                    <a:pt x="708971" y="418115"/>
                    <a:pt x="688118" y="438968"/>
                  </a:cubicBezTo>
                  <a:lnTo>
                    <a:pt x="438968" y="688118"/>
                  </a:lnTo>
                  <a:cubicBezTo>
                    <a:pt x="418115" y="708971"/>
                    <a:pt x="389833" y="720686"/>
                    <a:pt x="360343" y="720686"/>
                  </a:cubicBezTo>
                  <a:cubicBezTo>
                    <a:pt x="330853" y="720686"/>
                    <a:pt x="302571" y="708971"/>
                    <a:pt x="281718" y="688118"/>
                  </a:cubicBezTo>
                  <a:lnTo>
                    <a:pt x="32568" y="438968"/>
                  </a:lnTo>
                  <a:cubicBezTo>
                    <a:pt x="11715" y="418115"/>
                    <a:pt x="0" y="389833"/>
                    <a:pt x="0" y="360343"/>
                  </a:cubicBezTo>
                  <a:cubicBezTo>
                    <a:pt x="0" y="330853"/>
                    <a:pt x="11715" y="302571"/>
                    <a:pt x="32568" y="281718"/>
                  </a:cubicBezTo>
                  <a:lnTo>
                    <a:pt x="281718" y="32568"/>
                  </a:lnTo>
                  <a:cubicBezTo>
                    <a:pt x="302571" y="11715"/>
                    <a:pt x="330853" y="0"/>
                    <a:pt x="360343" y="0"/>
                  </a:cubicBezTo>
                  <a:cubicBezTo>
                    <a:pt x="389833" y="0"/>
                    <a:pt x="418115" y="11715"/>
                    <a:pt x="438968" y="32568"/>
                  </a:cubicBezTo>
                  <a:close/>
                </a:path>
              </a:pathLst>
            </a:custGeom>
            <a:solidFill>
              <a:srgbClr val="153969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139700" y="73025"/>
              <a:ext cx="533400" cy="600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9"/>
                </a:lnSpc>
              </a:pPr>
              <a:r>
                <a:rPr lang="en-US" b="true" sz="2999">
                  <a:solidFill>
                    <a:srgbClr val="FFFFFF"/>
                  </a:solidFill>
                  <a:latin typeface="Klein Bold"/>
                  <a:ea typeface="Klein Bold"/>
                  <a:cs typeface="Klein Bold"/>
                  <a:sym typeface="Klein Bold"/>
                </a:rPr>
                <a:t>Standar-dization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14423364" y="2950343"/>
            <a:ext cx="2785063" cy="2785063"/>
            <a:chOff x="0" y="0"/>
            <a:chExt cx="812800" cy="8128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46057" y="46057"/>
              <a:ext cx="720686" cy="720686"/>
            </a:xfrm>
            <a:custGeom>
              <a:avLst/>
              <a:gdLst/>
              <a:ahLst/>
              <a:cxnLst/>
              <a:rect r="r" b="b" t="t" l="l"/>
              <a:pathLst>
                <a:path h="720686" w="720686">
                  <a:moveTo>
                    <a:pt x="438968" y="32568"/>
                  </a:moveTo>
                  <a:lnTo>
                    <a:pt x="688118" y="281718"/>
                  </a:lnTo>
                  <a:cubicBezTo>
                    <a:pt x="708971" y="302571"/>
                    <a:pt x="720686" y="330853"/>
                    <a:pt x="720686" y="360343"/>
                  </a:cubicBezTo>
                  <a:cubicBezTo>
                    <a:pt x="720686" y="389833"/>
                    <a:pt x="708971" y="418115"/>
                    <a:pt x="688118" y="438968"/>
                  </a:cubicBezTo>
                  <a:lnTo>
                    <a:pt x="438968" y="688118"/>
                  </a:lnTo>
                  <a:cubicBezTo>
                    <a:pt x="418115" y="708971"/>
                    <a:pt x="389833" y="720686"/>
                    <a:pt x="360343" y="720686"/>
                  </a:cubicBezTo>
                  <a:cubicBezTo>
                    <a:pt x="330853" y="720686"/>
                    <a:pt x="302571" y="708971"/>
                    <a:pt x="281718" y="688118"/>
                  </a:cubicBezTo>
                  <a:lnTo>
                    <a:pt x="32568" y="438968"/>
                  </a:lnTo>
                  <a:cubicBezTo>
                    <a:pt x="11715" y="418115"/>
                    <a:pt x="0" y="389833"/>
                    <a:pt x="0" y="360343"/>
                  </a:cubicBezTo>
                  <a:cubicBezTo>
                    <a:pt x="0" y="330853"/>
                    <a:pt x="11715" y="302571"/>
                    <a:pt x="32568" y="281718"/>
                  </a:cubicBezTo>
                  <a:lnTo>
                    <a:pt x="281718" y="32568"/>
                  </a:lnTo>
                  <a:cubicBezTo>
                    <a:pt x="302571" y="11715"/>
                    <a:pt x="330853" y="0"/>
                    <a:pt x="360343" y="0"/>
                  </a:cubicBezTo>
                  <a:cubicBezTo>
                    <a:pt x="389833" y="0"/>
                    <a:pt x="418115" y="11715"/>
                    <a:pt x="438968" y="32568"/>
                  </a:cubicBezTo>
                  <a:close/>
                </a:path>
              </a:pathLst>
            </a:custGeom>
            <a:solidFill>
              <a:srgbClr val="153969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139700" y="73025"/>
              <a:ext cx="533400" cy="600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9"/>
                </a:lnSpc>
              </a:pPr>
              <a:r>
                <a:rPr lang="en-US" b="true" sz="2999">
                  <a:solidFill>
                    <a:srgbClr val="FFFFFF"/>
                  </a:solidFill>
                  <a:latin typeface="Klein Bold"/>
                  <a:ea typeface="Klein Bold"/>
                  <a:cs typeface="Klein Bold"/>
                  <a:sym typeface="Klein Bold"/>
                </a:rPr>
                <a:t>Filtering </a:t>
              </a:r>
            </a:p>
          </p:txBody>
        </p:sp>
      </p:grpSp>
      <p:sp>
        <p:nvSpPr>
          <p:cNvPr name="Freeform 33" id="33"/>
          <p:cNvSpPr/>
          <p:nvPr/>
        </p:nvSpPr>
        <p:spPr>
          <a:xfrm flipH="false" flipV="false" rot="0">
            <a:off x="2516575" y="5549426"/>
            <a:ext cx="3013255" cy="3013255"/>
          </a:xfrm>
          <a:custGeom>
            <a:avLst/>
            <a:gdLst/>
            <a:ahLst/>
            <a:cxnLst/>
            <a:rect r="r" b="b" t="t" l="l"/>
            <a:pathLst>
              <a:path h="3013255" w="3013255">
                <a:moveTo>
                  <a:pt x="0" y="0"/>
                </a:moveTo>
                <a:lnTo>
                  <a:pt x="3013255" y="0"/>
                </a:lnTo>
                <a:lnTo>
                  <a:pt x="3013255" y="3013254"/>
                </a:lnTo>
                <a:lnTo>
                  <a:pt x="0" y="30132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6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9279595" y="5549426"/>
            <a:ext cx="3013255" cy="3013255"/>
          </a:xfrm>
          <a:custGeom>
            <a:avLst/>
            <a:gdLst/>
            <a:ahLst/>
            <a:cxnLst/>
            <a:rect r="r" b="b" t="t" l="l"/>
            <a:pathLst>
              <a:path h="3013255" w="3013255">
                <a:moveTo>
                  <a:pt x="0" y="0"/>
                </a:moveTo>
                <a:lnTo>
                  <a:pt x="3013254" y="0"/>
                </a:lnTo>
                <a:lnTo>
                  <a:pt x="3013254" y="3013254"/>
                </a:lnTo>
                <a:lnTo>
                  <a:pt x="0" y="30132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6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5" id="35"/>
          <p:cNvGrpSpPr/>
          <p:nvPr/>
        </p:nvGrpSpPr>
        <p:grpSpPr>
          <a:xfrm rot="0">
            <a:off x="2630671" y="5664325"/>
            <a:ext cx="2785063" cy="2785063"/>
            <a:chOff x="0" y="0"/>
            <a:chExt cx="812800" cy="812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46057" y="46057"/>
              <a:ext cx="720686" cy="720686"/>
            </a:xfrm>
            <a:custGeom>
              <a:avLst/>
              <a:gdLst/>
              <a:ahLst/>
              <a:cxnLst/>
              <a:rect r="r" b="b" t="t" l="l"/>
              <a:pathLst>
                <a:path h="720686" w="720686">
                  <a:moveTo>
                    <a:pt x="438968" y="32568"/>
                  </a:moveTo>
                  <a:lnTo>
                    <a:pt x="688118" y="281718"/>
                  </a:lnTo>
                  <a:cubicBezTo>
                    <a:pt x="708971" y="302571"/>
                    <a:pt x="720686" y="330853"/>
                    <a:pt x="720686" y="360343"/>
                  </a:cubicBezTo>
                  <a:cubicBezTo>
                    <a:pt x="720686" y="389833"/>
                    <a:pt x="708971" y="418115"/>
                    <a:pt x="688118" y="438968"/>
                  </a:cubicBezTo>
                  <a:lnTo>
                    <a:pt x="438968" y="688118"/>
                  </a:lnTo>
                  <a:cubicBezTo>
                    <a:pt x="418115" y="708971"/>
                    <a:pt x="389833" y="720686"/>
                    <a:pt x="360343" y="720686"/>
                  </a:cubicBezTo>
                  <a:cubicBezTo>
                    <a:pt x="330853" y="720686"/>
                    <a:pt x="302571" y="708971"/>
                    <a:pt x="281718" y="688118"/>
                  </a:cubicBezTo>
                  <a:lnTo>
                    <a:pt x="32568" y="438968"/>
                  </a:lnTo>
                  <a:cubicBezTo>
                    <a:pt x="11715" y="418115"/>
                    <a:pt x="0" y="389833"/>
                    <a:pt x="0" y="360343"/>
                  </a:cubicBezTo>
                  <a:cubicBezTo>
                    <a:pt x="0" y="330853"/>
                    <a:pt x="11715" y="302571"/>
                    <a:pt x="32568" y="281718"/>
                  </a:cubicBezTo>
                  <a:lnTo>
                    <a:pt x="281718" y="32568"/>
                  </a:lnTo>
                  <a:cubicBezTo>
                    <a:pt x="302571" y="11715"/>
                    <a:pt x="330853" y="0"/>
                    <a:pt x="360343" y="0"/>
                  </a:cubicBezTo>
                  <a:cubicBezTo>
                    <a:pt x="389833" y="0"/>
                    <a:pt x="418115" y="11715"/>
                    <a:pt x="438968" y="32568"/>
                  </a:cubicBezTo>
                  <a:close/>
                </a:path>
              </a:pathLst>
            </a:custGeom>
            <a:solidFill>
              <a:srgbClr val="153969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139700" y="73025"/>
              <a:ext cx="533400" cy="600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9"/>
                </a:lnSpc>
              </a:pPr>
              <a:r>
                <a:rPr lang="en-US" b="true" sz="2999">
                  <a:solidFill>
                    <a:srgbClr val="FFFFFF"/>
                  </a:solidFill>
                  <a:latin typeface="Klein Bold"/>
                  <a:ea typeface="Klein Bold"/>
                  <a:cs typeface="Klein Bold"/>
                  <a:sym typeface="Klein Bold"/>
                </a:rPr>
                <a:t>Sorting </a:t>
              </a:r>
            </a:p>
          </p:txBody>
        </p:sp>
      </p:grpSp>
      <p:sp>
        <p:nvSpPr>
          <p:cNvPr name="Freeform 38" id="38"/>
          <p:cNvSpPr/>
          <p:nvPr/>
        </p:nvSpPr>
        <p:spPr>
          <a:xfrm flipH="false" flipV="false" rot="0">
            <a:off x="5818665" y="5549426"/>
            <a:ext cx="3013255" cy="3013255"/>
          </a:xfrm>
          <a:custGeom>
            <a:avLst/>
            <a:gdLst/>
            <a:ahLst/>
            <a:cxnLst/>
            <a:rect r="r" b="b" t="t" l="l"/>
            <a:pathLst>
              <a:path h="3013255" w="3013255">
                <a:moveTo>
                  <a:pt x="0" y="0"/>
                </a:moveTo>
                <a:lnTo>
                  <a:pt x="3013255" y="0"/>
                </a:lnTo>
                <a:lnTo>
                  <a:pt x="3013255" y="3013254"/>
                </a:lnTo>
                <a:lnTo>
                  <a:pt x="0" y="30132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6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9" id="39"/>
          <p:cNvGrpSpPr/>
          <p:nvPr/>
        </p:nvGrpSpPr>
        <p:grpSpPr>
          <a:xfrm rot="0">
            <a:off x="5932761" y="5663521"/>
            <a:ext cx="2785063" cy="2785063"/>
            <a:chOff x="0" y="0"/>
            <a:chExt cx="812800" cy="81280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46057" y="46057"/>
              <a:ext cx="720686" cy="720686"/>
            </a:xfrm>
            <a:custGeom>
              <a:avLst/>
              <a:gdLst/>
              <a:ahLst/>
              <a:cxnLst/>
              <a:rect r="r" b="b" t="t" l="l"/>
              <a:pathLst>
                <a:path h="720686" w="720686">
                  <a:moveTo>
                    <a:pt x="438968" y="32568"/>
                  </a:moveTo>
                  <a:lnTo>
                    <a:pt x="688118" y="281718"/>
                  </a:lnTo>
                  <a:cubicBezTo>
                    <a:pt x="708971" y="302571"/>
                    <a:pt x="720686" y="330853"/>
                    <a:pt x="720686" y="360343"/>
                  </a:cubicBezTo>
                  <a:cubicBezTo>
                    <a:pt x="720686" y="389833"/>
                    <a:pt x="708971" y="418115"/>
                    <a:pt x="688118" y="438968"/>
                  </a:cubicBezTo>
                  <a:lnTo>
                    <a:pt x="438968" y="688118"/>
                  </a:lnTo>
                  <a:cubicBezTo>
                    <a:pt x="418115" y="708971"/>
                    <a:pt x="389833" y="720686"/>
                    <a:pt x="360343" y="720686"/>
                  </a:cubicBezTo>
                  <a:cubicBezTo>
                    <a:pt x="330853" y="720686"/>
                    <a:pt x="302571" y="708971"/>
                    <a:pt x="281718" y="688118"/>
                  </a:cubicBezTo>
                  <a:lnTo>
                    <a:pt x="32568" y="438968"/>
                  </a:lnTo>
                  <a:cubicBezTo>
                    <a:pt x="11715" y="418115"/>
                    <a:pt x="0" y="389833"/>
                    <a:pt x="0" y="360343"/>
                  </a:cubicBezTo>
                  <a:cubicBezTo>
                    <a:pt x="0" y="330853"/>
                    <a:pt x="11715" y="302571"/>
                    <a:pt x="32568" y="281718"/>
                  </a:cubicBezTo>
                  <a:lnTo>
                    <a:pt x="281718" y="32568"/>
                  </a:lnTo>
                  <a:cubicBezTo>
                    <a:pt x="302571" y="11715"/>
                    <a:pt x="330853" y="0"/>
                    <a:pt x="360343" y="0"/>
                  </a:cubicBezTo>
                  <a:cubicBezTo>
                    <a:pt x="389833" y="0"/>
                    <a:pt x="418115" y="11715"/>
                    <a:pt x="438968" y="32568"/>
                  </a:cubicBezTo>
                  <a:close/>
                </a:path>
              </a:pathLst>
            </a:custGeom>
            <a:solidFill>
              <a:srgbClr val="153969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139700" y="73025"/>
              <a:ext cx="533400" cy="600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9"/>
                </a:lnSpc>
              </a:pPr>
            </a:p>
            <a:p>
              <a:pPr algn="ctr">
                <a:lnSpc>
                  <a:spcPts val="4199"/>
                </a:lnSpc>
              </a:pPr>
              <a:r>
                <a:rPr lang="en-US" b="true" sz="2999">
                  <a:solidFill>
                    <a:srgbClr val="FFFFFF"/>
                  </a:solidFill>
                  <a:latin typeface="Klein Bold"/>
                  <a:ea typeface="Klein Bold"/>
                  <a:cs typeface="Klein Bold"/>
                  <a:sym typeface="Klein Bold"/>
                </a:rPr>
                <a:t>Groupin-g </a:t>
              </a: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9446078" y="5663521"/>
            <a:ext cx="2785063" cy="2785063"/>
            <a:chOff x="0" y="0"/>
            <a:chExt cx="812800" cy="81280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46057" y="46057"/>
              <a:ext cx="720686" cy="720686"/>
            </a:xfrm>
            <a:custGeom>
              <a:avLst/>
              <a:gdLst/>
              <a:ahLst/>
              <a:cxnLst/>
              <a:rect r="r" b="b" t="t" l="l"/>
              <a:pathLst>
                <a:path h="720686" w="720686">
                  <a:moveTo>
                    <a:pt x="438968" y="32568"/>
                  </a:moveTo>
                  <a:lnTo>
                    <a:pt x="688118" y="281718"/>
                  </a:lnTo>
                  <a:cubicBezTo>
                    <a:pt x="708971" y="302571"/>
                    <a:pt x="720686" y="330853"/>
                    <a:pt x="720686" y="360343"/>
                  </a:cubicBezTo>
                  <a:cubicBezTo>
                    <a:pt x="720686" y="389833"/>
                    <a:pt x="708971" y="418115"/>
                    <a:pt x="688118" y="438968"/>
                  </a:cubicBezTo>
                  <a:lnTo>
                    <a:pt x="438968" y="688118"/>
                  </a:lnTo>
                  <a:cubicBezTo>
                    <a:pt x="418115" y="708971"/>
                    <a:pt x="389833" y="720686"/>
                    <a:pt x="360343" y="720686"/>
                  </a:cubicBezTo>
                  <a:cubicBezTo>
                    <a:pt x="330853" y="720686"/>
                    <a:pt x="302571" y="708971"/>
                    <a:pt x="281718" y="688118"/>
                  </a:cubicBezTo>
                  <a:lnTo>
                    <a:pt x="32568" y="438968"/>
                  </a:lnTo>
                  <a:cubicBezTo>
                    <a:pt x="11715" y="418115"/>
                    <a:pt x="0" y="389833"/>
                    <a:pt x="0" y="360343"/>
                  </a:cubicBezTo>
                  <a:cubicBezTo>
                    <a:pt x="0" y="330853"/>
                    <a:pt x="11715" y="302571"/>
                    <a:pt x="32568" y="281718"/>
                  </a:cubicBezTo>
                  <a:lnTo>
                    <a:pt x="281718" y="32568"/>
                  </a:lnTo>
                  <a:cubicBezTo>
                    <a:pt x="302571" y="11715"/>
                    <a:pt x="330853" y="0"/>
                    <a:pt x="360343" y="0"/>
                  </a:cubicBezTo>
                  <a:cubicBezTo>
                    <a:pt x="389833" y="0"/>
                    <a:pt x="418115" y="11715"/>
                    <a:pt x="438968" y="32568"/>
                  </a:cubicBezTo>
                  <a:close/>
                </a:path>
              </a:pathLst>
            </a:custGeom>
            <a:solidFill>
              <a:srgbClr val="153969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139700" y="73025"/>
              <a:ext cx="533400" cy="600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9"/>
                </a:lnSpc>
              </a:pPr>
              <a:r>
                <a:rPr lang="en-US" b="true" sz="2999">
                  <a:solidFill>
                    <a:srgbClr val="FFFFFF"/>
                  </a:solidFill>
                  <a:latin typeface="Klein Bold"/>
                  <a:ea typeface="Klein Bold"/>
                  <a:cs typeface="Klein Bold"/>
                  <a:sym typeface="Klein Bold"/>
                </a:rPr>
                <a:t>Merging </a:t>
              </a:r>
            </a:p>
          </p:txBody>
        </p:sp>
      </p:grpSp>
      <p:sp>
        <p:nvSpPr>
          <p:cNvPr name="Freeform 45" id="45"/>
          <p:cNvSpPr/>
          <p:nvPr/>
        </p:nvSpPr>
        <p:spPr>
          <a:xfrm flipH="false" flipV="false" rot="0">
            <a:off x="12578599" y="5550230"/>
            <a:ext cx="3013255" cy="3013255"/>
          </a:xfrm>
          <a:custGeom>
            <a:avLst/>
            <a:gdLst/>
            <a:ahLst/>
            <a:cxnLst/>
            <a:rect r="r" b="b" t="t" l="l"/>
            <a:pathLst>
              <a:path h="3013255" w="3013255">
                <a:moveTo>
                  <a:pt x="0" y="0"/>
                </a:moveTo>
                <a:lnTo>
                  <a:pt x="3013255" y="0"/>
                </a:lnTo>
                <a:lnTo>
                  <a:pt x="3013255" y="3013254"/>
                </a:lnTo>
                <a:lnTo>
                  <a:pt x="0" y="30132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6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6" id="46"/>
          <p:cNvGrpSpPr/>
          <p:nvPr/>
        </p:nvGrpSpPr>
        <p:grpSpPr>
          <a:xfrm rot="0">
            <a:off x="12750049" y="5663521"/>
            <a:ext cx="2785063" cy="2785063"/>
            <a:chOff x="0" y="0"/>
            <a:chExt cx="812800" cy="812800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46057" y="46057"/>
              <a:ext cx="720686" cy="720686"/>
            </a:xfrm>
            <a:custGeom>
              <a:avLst/>
              <a:gdLst/>
              <a:ahLst/>
              <a:cxnLst/>
              <a:rect r="r" b="b" t="t" l="l"/>
              <a:pathLst>
                <a:path h="720686" w="720686">
                  <a:moveTo>
                    <a:pt x="438968" y="32568"/>
                  </a:moveTo>
                  <a:lnTo>
                    <a:pt x="688118" y="281718"/>
                  </a:lnTo>
                  <a:cubicBezTo>
                    <a:pt x="708971" y="302571"/>
                    <a:pt x="720686" y="330853"/>
                    <a:pt x="720686" y="360343"/>
                  </a:cubicBezTo>
                  <a:cubicBezTo>
                    <a:pt x="720686" y="389833"/>
                    <a:pt x="708971" y="418115"/>
                    <a:pt x="688118" y="438968"/>
                  </a:cubicBezTo>
                  <a:lnTo>
                    <a:pt x="438968" y="688118"/>
                  </a:lnTo>
                  <a:cubicBezTo>
                    <a:pt x="418115" y="708971"/>
                    <a:pt x="389833" y="720686"/>
                    <a:pt x="360343" y="720686"/>
                  </a:cubicBezTo>
                  <a:cubicBezTo>
                    <a:pt x="330853" y="720686"/>
                    <a:pt x="302571" y="708971"/>
                    <a:pt x="281718" y="688118"/>
                  </a:cubicBezTo>
                  <a:lnTo>
                    <a:pt x="32568" y="438968"/>
                  </a:lnTo>
                  <a:cubicBezTo>
                    <a:pt x="11715" y="418115"/>
                    <a:pt x="0" y="389833"/>
                    <a:pt x="0" y="360343"/>
                  </a:cubicBezTo>
                  <a:cubicBezTo>
                    <a:pt x="0" y="330853"/>
                    <a:pt x="11715" y="302571"/>
                    <a:pt x="32568" y="281718"/>
                  </a:cubicBezTo>
                  <a:lnTo>
                    <a:pt x="281718" y="32568"/>
                  </a:lnTo>
                  <a:cubicBezTo>
                    <a:pt x="302571" y="11715"/>
                    <a:pt x="330853" y="0"/>
                    <a:pt x="360343" y="0"/>
                  </a:cubicBezTo>
                  <a:cubicBezTo>
                    <a:pt x="389833" y="0"/>
                    <a:pt x="418115" y="11715"/>
                    <a:pt x="438968" y="32568"/>
                  </a:cubicBezTo>
                  <a:close/>
                </a:path>
              </a:pathLst>
            </a:custGeom>
            <a:solidFill>
              <a:srgbClr val="153969"/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139700" y="73025"/>
              <a:ext cx="533400" cy="600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9"/>
                </a:lnSpc>
              </a:pPr>
              <a:r>
                <a:rPr lang="en-US" b="true" sz="2999">
                  <a:solidFill>
                    <a:srgbClr val="FFFFFF"/>
                  </a:solidFill>
                  <a:latin typeface="Klein Bold"/>
                  <a:ea typeface="Klein Bold"/>
                  <a:cs typeface="Klein Bold"/>
                  <a:sym typeface="Klein Bold"/>
                </a:rPr>
                <a:t>Power query</a:t>
              </a:r>
            </a:p>
          </p:txBody>
        </p:sp>
      </p:grpSp>
      <p:sp>
        <p:nvSpPr>
          <p:cNvPr name="TextBox 49" id="49"/>
          <p:cNvSpPr txBox="true"/>
          <p:nvPr/>
        </p:nvSpPr>
        <p:spPr>
          <a:xfrm rot="0">
            <a:off x="1505260" y="8696787"/>
            <a:ext cx="14653319" cy="1109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319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Mastering these techniques will help you efficiently prepare and analyze data in Excel.</a:t>
            </a:r>
          </a:p>
        </p:txBody>
      </p:sp>
      <p:sp>
        <p:nvSpPr>
          <p:cNvPr name="AutoShape 50" id="50"/>
          <p:cNvSpPr/>
          <p:nvPr/>
        </p:nvSpPr>
        <p:spPr>
          <a:xfrm>
            <a:off x="6886694" y="4342874"/>
            <a:ext cx="877197" cy="0"/>
          </a:xfrm>
          <a:prstGeom prst="line">
            <a:avLst/>
          </a:prstGeom>
          <a:ln cap="flat" w="38100">
            <a:solidFill>
              <a:srgbClr val="F4F4F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1" id="51"/>
          <p:cNvSpPr/>
          <p:nvPr/>
        </p:nvSpPr>
        <p:spPr>
          <a:xfrm>
            <a:off x="10233324" y="4342874"/>
            <a:ext cx="915135" cy="0"/>
          </a:xfrm>
          <a:prstGeom prst="line">
            <a:avLst/>
          </a:prstGeom>
          <a:ln cap="flat" w="38100">
            <a:solidFill>
              <a:srgbClr val="F4F4F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2" id="52"/>
          <p:cNvSpPr/>
          <p:nvPr/>
        </p:nvSpPr>
        <p:spPr>
          <a:xfrm>
            <a:off x="13617891" y="4342874"/>
            <a:ext cx="963289" cy="0"/>
          </a:xfrm>
          <a:prstGeom prst="line">
            <a:avLst/>
          </a:prstGeom>
          <a:ln cap="flat" w="38100">
            <a:solidFill>
              <a:srgbClr val="F4F4F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3" id="53"/>
          <p:cNvSpPr/>
          <p:nvPr/>
        </p:nvSpPr>
        <p:spPr>
          <a:xfrm>
            <a:off x="3534188" y="4342874"/>
            <a:ext cx="883073" cy="0"/>
          </a:xfrm>
          <a:prstGeom prst="line">
            <a:avLst/>
          </a:prstGeom>
          <a:ln cap="flat" w="38100">
            <a:solidFill>
              <a:srgbClr val="F4F4F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4" id="54"/>
          <p:cNvSpPr/>
          <p:nvPr/>
        </p:nvSpPr>
        <p:spPr>
          <a:xfrm>
            <a:off x="247910" y="4314299"/>
            <a:ext cx="1221928" cy="19050"/>
          </a:xfrm>
          <a:prstGeom prst="line">
            <a:avLst/>
          </a:prstGeom>
          <a:ln cap="flat" w="38100">
            <a:solidFill>
              <a:srgbClr val="F4F4F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5" id="55"/>
          <p:cNvSpPr/>
          <p:nvPr/>
        </p:nvSpPr>
        <p:spPr>
          <a:xfrm flipV="true">
            <a:off x="5257919" y="7056053"/>
            <a:ext cx="832657" cy="804"/>
          </a:xfrm>
          <a:prstGeom prst="line">
            <a:avLst/>
          </a:prstGeom>
          <a:ln cap="flat" w="38100">
            <a:solidFill>
              <a:srgbClr val="F4F4F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6" id="56"/>
          <p:cNvSpPr/>
          <p:nvPr/>
        </p:nvSpPr>
        <p:spPr>
          <a:xfrm>
            <a:off x="8355360" y="7056053"/>
            <a:ext cx="1248534" cy="0"/>
          </a:xfrm>
          <a:prstGeom prst="line">
            <a:avLst/>
          </a:prstGeom>
          <a:ln cap="flat" w="38100">
            <a:solidFill>
              <a:srgbClr val="F4F4F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7" id="57"/>
          <p:cNvSpPr/>
          <p:nvPr/>
        </p:nvSpPr>
        <p:spPr>
          <a:xfrm>
            <a:off x="12073326" y="7056053"/>
            <a:ext cx="834539" cy="0"/>
          </a:xfrm>
          <a:prstGeom prst="line">
            <a:avLst/>
          </a:prstGeom>
          <a:ln cap="flat" w="38100">
            <a:solidFill>
              <a:srgbClr val="F4F4F4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510906" y="-2270262"/>
            <a:ext cx="15978794" cy="15978794"/>
          </a:xfrm>
          <a:custGeom>
            <a:avLst/>
            <a:gdLst/>
            <a:ahLst/>
            <a:cxnLst/>
            <a:rect r="r" b="b" t="t" l="l"/>
            <a:pathLst>
              <a:path h="15978794" w="15978794">
                <a:moveTo>
                  <a:pt x="0" y="0"/>
                </a:moveTo>
                <a:lnTo>
                  <a:pt x="15978794" y="0"/>
                </a:lnTo>
                <a:lnTo>
                  <a:pt x="15978794" y="15978794"/>
                </a:lnTo>
                <a:lnTo>
                  <a:pt x="0" y="159787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-1437773"/>
            <a:ext cx="18288000" cy="2340491"/>
            <a:chOff x="0" y="0"/>
            <a:chExt cx="4816593" cy="61642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616426"/>
            </a:xfrm>
            <a:custGeom>
              <a:avLst/>
              <a:gdLst/>
              <a:ahLst/>
              <a:cxnLst/>
              <a:rect r="r" b="b" t="t" l="l"/>
              <a:pathLst>
                <a:path h="616426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616426"/>
                  </a:lnTo>
                  <a:lnTo>
                    <a:pt x="0" y="616426"/>
                  </a:lnTo>
                  <a:close/>
                </a:path>
              </a:pathLst>
            </a:custGeom>
            <a:solidFill>
              <a:srgbClr val="15396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4816593" cy="6735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1548238" y="1223142"/>
            <a:ext cx="7539863" cy="414910"/>
            <a:chOff x="0" y="0"/>
            <a:chExt cx="10053151" cy="55321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53213" cy="553213"/>
            </a:xfrm>
            <a:custGeom>
              <a:avLst/>
              <a:gdLst/>
              <a:ahLst/>
              <a:cxnLst/>
              <a:rect r="r" b="b" t="t" l="l"/>
              <a:pathLst>
                <a:path h="553213" w="553213">
                  <a:moveTo>
                    <a:pt x="0" y="0"/>
                  </a:moveTo>
                  <a:lnTo>
                    <a:pt x="553213" y="0"/>
                  </a:lnTo>
                  <a:lnTo>
                    <a:pt x="553213" y="553213"/>
                  </a:lnTo>
                  <a:lnTo>
                    <a:pt x="0" y="5532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8" id="8"/>
            <p:cNvSpPr txBox="true"/>
            <p:nvPr/>
          </p:nvSpPr>
          <p:spPr>
            <a:xfrm rot="0">
              <a:off x="1314169" y="-57150"/>
              <a:ext cx="8738982" cy="5786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3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Descriptive Analytics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467888" y="2295276"/>
            <a:ext cx="7539863" cy="414910"/>
            <a:chOff x="0" y="0"/>
            <a:chExt cx="10053151" cy="55321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53213" cy="553213"/>
            </a:xfrm>
            <a:custGeom>
              <a:avLst/>
              <a:gdLst/>
              <a:ahLst/>
              <a:cxnLst/>
              <a:rect r="r" b="b" t="t" l="l"/>
              <a:pathLst>
                <a:path h="553213" w="553213">
                  <a:moveTo>
                    <a:pt x="0" y="0"/>
                  </a:moveTo>
                  <a:lnTo>
                    <a:pt x="553213" y="0"/>
                  </a:lnTo>
                  <a:lnTo>
                    <a:pt x="553213" y="553213"/>
                  </a:lnTo>
                  <a:lnTo>
                    <a:pt x="0" y="5532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1" id="11"/>
            <p:cNvSpPr txBox="true"/>
            <p:nvPr/>
          </p:nvSpPr>
          <p:spPr>
            <a:xfrm rot="0">
              <a:off x="1314169" y="-41317"/>
              <a:ext cx="8738982" cy="5786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3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Inferential Analytics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1548238" y="3367411"/>
            <a:ext cx="7539863" cy="414910"/>
            <a:chOff x="0" y="0"/>
            <a:chExt cx="10053151" cy="55321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53213" cy="553213"/>
            </a:xfrm>
            <a:custGeom>
              <a:avLst/>
              <a:gdLst/>
              <a:ahLst/>
              <a:cxnLst/>
              <a:rect r="r" b="b" t="t" l="l"/>
              <a:pathLst>
                <a:path h="553213" w="553213">
                  <a:moveTo>
                    <a:pt x="0" y="0"/>
                  </a:moveTo>
                  <a:lnTo>
                    <a:pt x="553213" y="0"/>
                  </a:lnTo>
                  <a:lnTo>
                    <a:pt x="553213" y="553213"/>
                  </a:lnTo>
                  <a:lnTo>
                    <a:pt x="0" y="5532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4" id="14"/>
            <p:cNvSpPr txBox="true"/>
            <p:nvPr/>
          </p:nvSpPr>
          <p:spPr>
            <a:xfrm rot="0">
              <a:off x="1314169" y="-41317"/>
              <a:ext cx="8738982" cy="5786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3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Predictive Analytics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0467888" y="4439545"/>
            <a:ext cx="7539863" cy="414910"/>
            <a:chOff x="0" y="0"/>
            <a:chExt cx="10053151" cy="55321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553213" cy="553213"/>
            </a:xfrm>
            <a:custGeom>
              <a:avLst/>
              <a:gdLst/>
              <a:ahLst/>
              <a:cxnLst/>
              <a:rect r="r" b="b" t="t" l="l"/>
              <a:pathLst>
                <a:path h="553213" w="553213">
                  <a:moveTo>
                    <a:pt x="0" y="0"/>
                  </a:moveTo>
                  <a:lnTo>
                    <a:pt x="553213" y="0"/>
                  </a:lnTo>
                  <a:lnTo>
                    <a:pt x="553213" y="553213"/>
                  </a:lnTo>
                  <a:lnTo>
                    <a:pt x="0" y="5532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7" id="17"/>
            <p:cNvSpPr txBox="true"/>
            <p:nvPr/>
          </p:nvSpPr>
          <p:spPr>
            <a:xfrm rot="0">
              <a:off x="1314169" y="-41317"/>
              <a:ext cx="8738982" cy="5786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3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Data Mining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1548238" y="5511680"/>
            <a:ext cx="7539863" cy="414910"/>
            <a:chOff x="0" y="0"/>
            <a:chExt cx="10053151" cy="55321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553213" cy="553213"/>
            </a:xfrm>
            <a:custGeom>
              <a:avLst/>
              <a:gdLst/>
              <a:ahLst/>
              <a:cxnLst/>
              <a:rect r="r" b="b" t="t" l="l"/>
              <a:pathLst>
                <a:path h="553213" w="553213">
                  <a:moveTo>
                    <a:pt x="0" y="0"/>
                  </a:moveTo>
                  <a:lnTo>
                    <a:pt x="553213" y="0"/>
                  </a:lnTo>
                  <a:lnTo>
                    <a:pt x="553213" y="553213"/>
                  </a:lnTo>
                  <a:lnTo>
                    <a:pt x="0" y="5532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0" id="20"/>
            <p:cNvSpPr txBox="true"/>
            <p:nvPr/>
          </p:nvSpPr>
          <p:spPr>
            <a:xfrm rot="0">
              <a:off x="1314169" y="-41317"/>
              <a:ext cx="8738982" cy="5786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3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Statistical Techniques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0" y="-1437773"/>
            <a:ext cx="18288000" cy="2340491"/>
            <a:chOff x="0" y="0"/>
            <a:chExt cx="24384000" cy="3120655"/>
          </a:xfrm>
        </p:grpSpPr>
        <p:pic>
          <p:nvPicPr>
            <p:cNvPr name="Picture 22" id="22"/>
            <p:cNvPicPr>
              <a:picLocks noChangeAspect="true"/>
            </p:cNvPicPr>
            <p:nvPr/>
          </p:nvPicPr>
          <p:blipFill>
            <a:blip r:embed="rId6">
              <a:alphaModFix amt="14000"/>
            </a:blip>
            <a:srcRect l="0" t="45734" r="0" b="45734"/>
            <a:stretch>
              <a:fillRect/>
            </a:stretch>
          </p:blipFill>
          <p:spPr>
            <a:xfrm flipH="false" flipV="false">
              <a:off x="0" y="0"/>
              <a:ext cx="24384000" cy="3120655"/>
            </a:xfrm>
            <a:prstGeom prst="rect">
              <a:avLst/>
            </a:prstGeom>
          </p:spPr>
        </p:pic>
      </p:grpSp>
      <p:grpSp>
        <p:nvGrpSpPr>
          <p:cNvPr name="Group 23" id="23"/>
          <p:cNvGrpSpPr/>
          <p:nvPr/>
        </p:nvGrpSpPr>
        <p:grpSpPr>
          <a:xfrm rot="0">
            <a:off x="0" y="9563100"/>
            <a:ext cx="18288000" cy="2340491"/>
            <a:chOff x="0" y="0"/>
            <a:chExt cx="4816593" cy="616426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4816592" cy="616426"/>
            </a:xfrm>
            <a:custGeom>
              <a:avLst/>
              <a:gdLst/>
              <a:ahLst/>
              <a:cxnLst/>
              <a:rect r="r" b="b" t="t" l="l"/>
              <a:pathLst>
                <a:path h="616426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616426"/>
                  </a:lnTo>
                  <a:lnTo>
                    <a:pt x="0" y="616426"/>
                  </a:lnTo>
                  <a:close/>
                </a:path>
              </a:pathLst>
            </a:custGeom>
            <a:solidFill>
              <a:srgbClr val="153969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57150"/>
              <a:ext cx="4816593" cy="6735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0" y="9563100"/>
            <a:ext cx="18288000" cy="2340491"/>
            <a:chOff x="0" y="0"/>
            <a:chExt cx="24384000" cy="3120655"/>
          </a:xfrm>
        </p:grpSpPr>
        <p:pic>
          <p:nvPicPr>
            <p:cNvPr name="Picture 27" id="27"/>
            <p:cNvPicPr>
              <a:picLocks noChangeAspect="true"/>
            </p:cNvPicPr>
            <p:nvPr/>
          </p:nvPicPr>
          <p:blipFill>
            <a:blip r:embed="rId6">
              <a:alphaModFix amt="14000"/>
            </a:blip>
            <a:srcRect l="0" t="45734" r="0" b="45734"/>
            <a:stretch>
              <a:fillRect/>
            </a:stretch>
          </p:blipFill>
          <p:spPr>
            <a:xfrm flipH="false" flipV="false">
              <a:off x="0" y="0"/>
              <a:ext cx="24384000" cy="3120655"/>
            </a:xfrm>
            <a:prstGeom prst="rect">
              <a:avLst/>
            </a:prstGeom>
          </p:spPr>
        </p:pic>
      </p:grpSp>
      <p:grpSp>
        <p:nvGrpSpPr>
          <p:cNvPr name="Group 28" id="28"/>
          <p:cNvGrpSpPr/>
          <p:nvPr/>
        </p:nvGrpSpPr>
        <p:grpSpPr>
          <a:xfrm rot="0">
            <a:off x="10467888" y="6583815"/>
            <a:ext cx="7539863" cy="414910"/>
            <a:chOff x="0" y="0"/>
            <a:chExt cx="10053151" cy="553213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53213" cy="553213"/>
            </a:xfrm>
            <a:custGeom>
              <a:avLst/>
              <a:gdLst/>
              <a:ahLst/>
              <a:cxnLst/>
              <a:rect r="r" b="b" t="t" l="l"/>
              <a:pathLst>
                <a:path h="553213" w="553213">
                  <a:moveTo>
                    <a:pt x="0" y="0"/>
                  </a:moveTo>
                  <a:lnTo>
                    <a:pt x="553213" y="0"/>
                  </a:lnTo>
                  <a:lnTo>
                    <a:pt x="553213" y="553213"/>
                  </a:lnTo>
                  <a:lnTo>
                    <a:pt x="0" y="5532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30" id="30"/>
            <p:cNvSpPr txBox="true"/>
            <p:nvPr/>
          </p:nvSpPr>
          <p:spPr>
            <a:xfrm rot="0">
              <a:off x="1314169" y="-41317"/>
              <a:ext cx="8738982" cy="5786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3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Excel Functions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11548238" y="7655949"/>
            <a:ext cx="7539863" cy="414910"/>
            <a:chOff x="0" y="0"/>
            <a:chExt cx="10053151" cy="553213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553213" cy="553213"/>
            </a:xfrm>
            <a:custGeom>
              <a:avLst/>
              <a:gdLst/>
              <a:ahLst/>
              <a:cxnLst/>
              <a:rect r="r" b="b" t="t" l="l"/>
              <a:pathLst>
                <a:path h="553213" w="553213">
                  <a:moveTo>
                    <a:pt x="0" y="0"/>
                  </a:moveTo>
                  <a:lnTo>
                    <a:pt x="553213" y="0"/>
                  </a:lnTo>
                  <a:lnTo>
                    <a:pt x="553213" y="553213"/>
                  </a:lnTo>
                  <a:lnTo>
                    <a:pt x="0" y="5532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33" id="33"/>
            <p:cNvSpPr txBox="true"/>
            <p:nvPr/>
          </p:nvSpPr>
          <p:spPr>
            <a:xfrm rot="0">
              <a:off x="1314169" y="-41317"/>
              <a:ext cx="8738982" cy="5786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3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Power BI and Add-ins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10748137" y="8728084"/>
            <a:ext cx="7539863" cy="414910"/>
            <a:chOff x="0" y="0"/>
            <a:chExt cx="10053151" cy="553213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553213" cy="553213"/>
            </a:xfrm>
            <a:custGeom>
              <a:avLst/>
              <a:gdLst/>
              <a:ahLst/>
              <a:cxnLst/>
              <a:rect r="r" b="b" t="t" l="l"/>
              <a:pathLst>
                <a:path h="553213" w="553213">
                  <a:moveTo>
                    <a:pt x="0" y="0"/>
                  </a:moveTo>
                  <a:lnTo>
                    <a:pt x="553213" y="0"/>
                  </a:lnTo>
                  <a:lnTo>
                    <a:pt x="553213" y="553213"/>
                  </a:lnTo>
                  <a:lnTo>
                    <a:pt x="0" y="5532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36" id="36"/>
            <p:cNvSpPr txBox="true"/>
            <p:nvPr/>
          </p:nvSpPr>
          <p:spPr>
            <a:xfrm rot="0">
              <a:off x="1314169" y="-41317"/>
              <a:ext cx="8738982" cy="5786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3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Best Practices</a:t>
              </a:r>
            </a:p>
          </p:txBody>
        </p:sp>
      </p:grpSp>
      <p:sp>
        <p:nvSpPr>
          <p:cNvPr name="Freeform 37" id="37"/>
          <p:cNvSpPr/>
          <p:nvPr/>
        </p:nvSpPr>
        <p:spPr>
          <a:xfrm flipH="false" flipV="false" rot="0">
            <a:off x="0" y="944495"/>
            <a:ext cx="1370910" cy="1729360"/>
          </a:xfrm>
          <a:custGeom>
            <a:avLst/>
            <a:gdLst/>
            <a:ahLst/>
            <a:cxnLst/>
            <a:rect r="r" b="b" t="t" l="l"/>
            <a:pathLst>
              <a:path h="1729360" w="1370910">
                <a:moveTo>
                  <a:pt x="0" y="0"/>
                </a:moveTo>
                <a:lnTo>
                  <a:pt x="1370910" y="0"/>
                </a:lnTo>
                <a:lnTo>
                  <a:pt x="1370910" y="1729359"/>
                </a:lnTo>
                <a:lnTo>
                  <a:pt x="0" y="172935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8" id="38"/>
          <p:cNvSpPr txBox="true"/>
          <p:nvPr/>
        </p:nvSpPr>
        <p:spPr>
          <a:xfrm rot="0">
            <a:off x="326176" y="2959604"/>
            <a:ext cx="7349735" cy="2292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b="true" sz="6999">
                <a:solidFill>
                  <a:srgbClr val="718BAB"/>
                </a:solidFill>
                <a:latin typeface="Klein Bold"/>
                <a:ea typeface="Klein Bold"/>
                <a:cs typeface="Klein Bold"/>
                <a:sym typeface="Klein Bold"/>
              </a:rPr>
              <a:t>Data Analytics </a:t>
            </a:r>
            <a:r>
              <a:rPr lang="en-US" b="true" sz="6999">
                <a:solidFill>
                  <a:srgbClr val="000000"/>
                </a:solidFill>
                <a:latin typeface="Klein Bold"/>
                <a:ea typeface="Klein Bold"/>
                <a:cs typeface="Klein Bold"/>
                <a:sym typeface="Klein Bold"/>
              </a:rPr>
              <a:t>Techniques 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326176" y="5542659"/>
            <a:ext cx="6495267" cy="1109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Here are common data analytics techniques in Excel: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1050067"/>
            <a:ext cx="18288000" cy="4157535"/>
            <a:chOff x="0" y="0"/>
            <a:chExt cx="4816593" cy="109498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094988"/>
            </a:xfrm>
            <a:custGeom>
              <a:avLst/>
              <a:gdLst/>
              <a:ahLst/>
              <a:cxnLst/>
              <a:rect r="r" b="b" t="t" l="l"/>
              <a:pathLst>
                <a:path h="109498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094988"/>
                  </a:lnTo>
                  <a:lnTo>
                    <a:pt x="0" y="1094988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11330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9655513">
            <a:off x="-5367450" y="-3354066"/>
            <a:ext cx="13960430" cy="13960430"/>
          </a:xfrm>
          <a:custGeom>
            <a:avLst/>
            <a:gdLst/>
            <a:ahLst/>
            <a:cxnLst/>
            <a:rect r="r" b="b" t="t" l="l"/>
            <a:pathLst>
              <a:path h="13960430" w="13960430">
                <a:moveTo>
                  <a:pt x="0" y="0"/>
                </a:moveTo>
                <a:lnTo>
                  <a:pt x="13960430" y="0"/>
                </a:lnTo>
                <a:lnTo>
                  <a:pt x="13960430" y="13960430"/>
                </a:lnTo>
                <a:lnTo>
                  <a:pt x="0" y="139604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159517" y="-1508012"/>
            <a:ext cx="13960430" cy="13960430"/>
          </a:xfrm>
          <a:custGeom>
            <a:avLst/>
            <a:gdLst/>
            <a:ahLst/>
            <a:cxnLst/>
            <a:rect r="r" b="b" t="t" l="l"/>
            <a:pathLst>
              <a:path h="13960430" w="13960430">
                <a:moveTo>
                  <a:pt x="0" y="0"/>
                </a:moveTo>
                <a:lnTo>
                  <a:pt x="13960431" y="0"/>
                </a:lnTo>
                <a:lnTo>
                  <a:pt x="13960431" y="13960430"/>
                </a:lnTo>
                <a:lnTo>
                  <a:pt x="0" y="139604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7" id="7"/>
          <p:cNvGraphicFramePr>
            <a:graphicFrameLocks noGrp="true"/>
          </p:cNvGraphicFramePr>
          <p:nvPr/>
        </p:nvGraphicFramePr>
        <p:xfrm>
          <a:off x="9144000" y="3879104"/>
          <a:ext cx="9144000" cy="5772150"/>
        </p:xfrm>
        <a:graphic>
          <a:graphicData uri="http://schemas.openxmlformats.org/drawingml/2006/table">
            <a:tbl>
              <a:tblPr/>
              <a:tblGrid>
                <a:gridCol w="824940"/>
                <a:gridCol w="8319060"/>
              </a:tblGrid>
              <a:tr h="157162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718BAB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4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718BAB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Valuation Matrices </a:t>
                      </a:r>
                      <a:endParaRPr lang="en-US" sz="1100"/>
                    </a:p>
                    <a:p>
                      <a:pPr algn="l">
                        <a:lnSpc>
                          <a:spcPts val="2799"/>
                        </a:lnSpc>
                      </a:pPr>
                      <a:r>
                        <a:rPr lang="en-US" sz="19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1. Return on Investment (ROI): =Gain / Cost</a:t>
                      </a:r>
                    </a:p>
                    <a:p>
                      <a:pPr algn="l">
                        <a:lnSpc>
                          <a:spcPts val="2799"/>
                        </a:lnSpc>
                      </a:pPr>
                      <a:r>
                        <a:rPr lang="en-US" sz="19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2. Return on Equity (ROE): =Net Income / Total Equity</a:t>
                      </a:r>
                    </a:p>
                    <a:p>
                      <a:pPr algn="l">
                        <a:lnSpc>
                          <a:spcPts val="2799"/>
                        </a:lnSpc>
                      </a:pPr>
                      <a:r>
                        <a:rPr lang="en-US" sz="19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3. Debt Service Coverage Ratio (DSCR): =EBIT / Debt Service</a:t>
                      </a:r>
                    </a:p>
                  </a:txBody>
                  <a:tcPr marL="76200" marR="76200" marT="76200" marB="76200" anchor="ctr">
                    <a:lnL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647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718BAB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5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718BAB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Excel Functions </a:t>
                      </a:r>
                      <a:endParaRPr lang="en-US" sz="1100"/>
                    </a:p>
                    <a:p>
                      <a:pPr algn="l">
                        <a:lnSpc>
                          <a:spcPts val="2799"/>
                        </a:lnSpc>
                      </a:pPr>
                      <a:r>
                        <a:rPr lang="en-US" sz="19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1. XNPV (discounted cash flows)</a:t>
                      </a:r>
                    </a:p>
                    <a:p>
                      <a:pPr algn="l">
                        <a:lnSpc>
                          <a:spcPts val="2799"/>
                        </a:lnSpc>
                      </a:pPr>
                      <a:r>
                        <a:rPr lang="en-US" sz="19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2. XIRR (internal rate of return)</a:t>
                      </a:r>
                    </a:p>
                    <a:p>
                      <a:pPr algn="l">
                        <a:lnSpc>
                          <a:spcPts val="2799"/>
                        </a:lnSpc>
                      </a:pPr>
                      <a:r>
                        <a:rPr lang="en-US" sz="19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3. PMT (loan payments)</a:t>
                      </a:r>
                    </a:p>
                    <a:p>
                      <a:pPr algn="l">
                        <a:lnSpc>
                          <a:spcPts val="2799"/>
                        </a:lnSpc>
                      </a:pPr>
                      <a:r>
                        <a:rPr lang="en-US" sz="19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4. IPMT (interest portion of loan payments)</a:t>
                      </a:r>
                    </a:p>
                    <a:p>
                      <a:pPr algn="l">
                        <a:lnSpc>
                          <a:spcPts val="2799"/>
                        </a:lnSpc>
                      </a:pPr>
                      <a:r>
                        <a:rPr lang="en-US" sz="19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5. PPMT (principal portion of loan payments</a:t>
                      </a:r>
                    </a:p>
                  </a:txBody>
                  <a:tcPr marL="76200" marR="76200" marT="76200" marB="76200" anchor="ctr">
                    <a:lnL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405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718BAB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6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718BAB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Shortcut </a:t>
                      </a:r>
                      <a:endParaRPr lang="en-US" sz="1100"/>
                    </a:p>
                    <a:p>
                      <a:pPr algn="l">
                        <a:lnSpc>
                          <a:spcPts val="2799"/>
                        </a:lnSpc>
                      </a:pPr>
                      <a:r>
                        <a:rPr lang="en-US" sz="19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1. FV: Ctrl+Shift+F</a:t>
                      </a:r>
                    </a:p>
                    <a:p>
                      <a:pPr algn="l">
                        <a:lnSpc>
                          <a:spcPts val="2799"/>
                        </a:lnSpc>
                      </a:pPr>
                      <a:r>
                        <a:rPr lang="en-US" sz="19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2. PV: Ctrl+Shift+P</a:t>
                      </a:r>
                    </a:p>
                    <a:p>
                      <a:pPr algn="l">
                        <a:lnSpc>
                          <a:spcPts val="2799"/>
                        </a:lnSpc>
                      </a:pPr>
                      <a:r>
                        <a:rPr lang="en-US" sz="19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3. NPV: Ctrl+Shi</a:t>
                      </a:r>
                    </a:p>
                    <a:p>
                      <a:pPr algn="l">
                        <a:lnSpc>
                          <a:spcPts val="2799"/>
                        </a:lnSpc>
                      </a:pPr>
                      <a:r>
                        <a:rPr lang="en-US" sz="19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ft+N</a:t>
                      </a:r>
                    </a:p>
                  </a:txBody>
                  <a:tcPr marL="76200" marR="76200" marT="76200" marB="76200" anchor="ctr">
                    <a:lnL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8" id="8"/>
          <p:cNvGraphicFramePr>
            <a:graphicFrameLocks noGrp="true"/>
          </p:cNvGraphicFramePr>
          <p:nvPr/>
        </p:nvGraphicFramePr>
        <p:xfrm>
          <a:off x="1302351" y="3626149"/>
          <a:ext cx="9597531" cy="5872382"/>
        </p:xfrm>
        <a:graphic>
          <a:graphicData uri="http://schemas.openxmlformats.org/drawingml/2006/table">
            <a:tbl>
              <a:tblPr/>
              <a:tblGrid>
                <a:gridCol w="764258"/>
                <a:gridCol w="8833273"/>
              </a:tblGrid>
              <a:tr h="262890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718BAB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1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718BAB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Financial Valuation </a:t>
                      </a:r>
                      <a:endParaRPr lang="en-US" sz="1100"/>
                    </a:p>
                    <a:p>
                      <a:pPr algn="l">
                        <a:lnSpc>
                          <a:spcPts val="2799"/>
                        </a:lnSpc>
                      </a:pPr>
                      <a:r>
                        <a:rPr lang="en-US" sz="19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1. Present Value (PV): =PV(rate,nper,pmt,fv)</a:t>
                      </a:r>
                    </a:p>
                    <a:p>
                      <a:pPr algn="l">
                        <a:lnSpc>
                          <a:spcPts val="2799"/>
                        </a:lnSpc>
                      </a:pPr>
                      <a:r>
                        <a:rPr lang="en-US" sz="19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2. Future Value (FV): =FV(rate,nper,pmt,pv)</a:t>
                      </a:r>
                    </a:p>
                    <a:p>
                      <a:pPr algn="l">
                        <a:lnSpc>
                          <a:spcPts val="2799"/>
                        </a:lnSpc>
                      </a:pPr>
                      <a:r>
                        <a:rPr lang="en-US" sz="19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3. Net Present Value (NPV): =NPV(rate,values)</a:t>
                      </a:r>
                    </a:p>
                    <a:p>
                      <a:pPr algn="l">
                        <a:lnSpc>
                          <a:spcPts val="2799"/>
                        </a:lnSpc>
                      </a:pPr>
                      <a:r>
                        <a:rPr lang="en-US" sz="19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4. Internal Rate of Return (IRR): =IRR(values)</a:t>
                      </a:r>
                    </a:p>
                    <a:p>
                      <a:pPr algn="l">
                        <a:lnSpc>
                          <a:spcPts val="2799"/>
                        </a:lnSpc>
                      </a:pPr>
                      <a:r>
                        <a:rPr lang="en-US" sz="19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5. Discounted Cash Flow (DCF): =PV(rate,nper,p</a:t>
                      </a:r>
                    </a:p>
                    <a:p>
                      <a:pPr algn="l">
                        <a:lnSpc>
                          <a:spcPts val="2799"/>
                        </a:lnSpc>
                      </a:pPr>
                      <a:r>
                        <a:rPr lang="en-US" sz="19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mt,fv)</a:t>
                      </a:r>
                    </a:p>
                  </a:txBody>
                  <a:tcPr marL="76200" marR="76200" marT="76200" marB="76200" anchor="ctr">
                    <a:lnL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185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718BAB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2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718BAB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Stock valuation </a:t>
                      </a:r>
                      <a:endParaRPr lang="en-US" sz="1100"/>
                    </a:p>
                    <a:p>
                      <a:pPr algn="l">
                        <a:lnSpc>
                          <a:spcPts val="2799"/>
                        </a:lnSpc>
                      </a:pPr>
                      <a:r>
                        <a:rPr lang="en-US" sz="19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1. Dividend Discount Model (DDM): =PV(rate,nper,pmt,fv)</a:t>
                      </a:r>
                    </a:p>
                    <a:p>
                      <a:pPr algn="l">
                        <a:lnSpc>
                          <a:spcPts val="2799"/>
                        </a:lnSpc>
                      </a:pPr>
                      <a:r>
                        <a:rPr lang="en-US" sz="19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2. Gordon Growth Model: =PV(rate,nper,pmt,fv)/ (1+growth)</a:t>
                      </a:r>
                    </a:p>
                    <a:p>
                      <a:pPr algn="l">
                        <a:lnSpc>
                          <a:spcPts val="2799"/>
                        </a:lnSpc>
                      </a:pPr>
                      <a:r>
                        <a:rPr lang="en-US" sz="19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3. Price-to-Earnings (P/E) Ratio: =Market Price / Earnings</a:t>
                      </a:r>
                    </a:p>
                  </a:txBody>
                  <a:tcPr marL="76200" marR="76200" marT="76200" marB="76200" anchor="ctr">
                    <a:lnL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162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718BAB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3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718BAB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Business Valuation </a:t>
                      </a:r>
                      <a:endParaRPr lang="en-US" sz="1100"/>
                    </a:p>
                    <a:p>
                      <a:pPr algn="l">
                        <a:lnSpc>
                          <a:spcPts val="2799"/>
                        </a:lnSpc>
                      </a:pPr>
                      <a:r>
                        <a:rPr lang="en-US" sz="19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1. Enterprise Value (EV): =Market Cap + Debt - Cash</a:t>
                      </a:r>
                    </a:p>
                    <a:p>
                      <a:pPr algn="l">
                        <a:lnSpc>
                          <a:spcPts val="2799"/>
                        </a:lnSpc>
                      </a:pPr>
                      <a:r>
                        <a:rPr lang="en-US" sz="19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2. Equity Value: =Market Cap</a:t>
                      </a:r>
                    </a:p>
                    <a:p>
                      <a:pPr algn="l">
                        <a:lnSpc>
                          <a:spcPts val="2799"/>
                        </a:lnSpc>
                      </a:pPr>
                      <a:r>
                        <a:rPr lang="en-US" sz="19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3. Debt-to-Equity Ratio: =Total Debt / Touity</a:t>
                      </a:r>
                    </a:p>
                  </a:txBody>
                  <a:tcPr marL="76200" marR="76200" marT="76200" marB="76200" anchor="ctr">
                    <a:lnL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9" id="9"/>
          <p:cNvSpPr/>
          <p:nvPr/>
        </p:nvSpPr>
        <p:spPr>
          <a:xfrm flipH="false" flipV="false" rot="0">
            <a:off x="213221" y="155893"/>
            <a:ext cx="1630957" cy="2057400"/>
          </a:xfrm>
          <a:custGeom>
            <a:avLst/>
            <a:gdLst/>
            <a:ahLst/>
            <a:cxnLst/>
            <a:rect r="r" b="b" t="t" l="l"/>
            <a:pathLst>
              <a:path h="2057400" w="1630957">
                <a:moveTo>
                  <a:pt x="0" y="0"/>
                </a:moveTo>
                <a:lnTo>
                  <a:pt x="1630958" y="0"/>
                </a:lnTo>
                <a:lnTo>
                  <a:pt x="1630958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148268" y="420687"/>
            <a:ext cx="13991465" cy="1139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99"/>
              </a:lnSpc>
            </a:pPr>
            <a:r>
              <a:rPr lang="en-US" b="true" sz="6999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Valuation Of </a:t>
            </a:r>
            <a:r>
              <a:rPr lang="en-US" b="true" sz="6999">
                <a:solidFill>
                  <a:srgbClr val="718BAB"/>
                </a:solidFill>
                <a:latin typeface="Klein Bold"/>
                <a:ea typeface="Klein Bold"/>
                <a:cs typeface="Klein Bold"/>
                <a:sym typeface="Klein Bold"/>
              </a:rPr>
              <a:t>Excel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148268" y="1503363"/>
            <a:ext cx="13991465" cy="1362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Valuation in Excel: Calculating asset/investment value using financial formulas/functions:</a:t>
            </a:r>
          </a:p>
          <a:p>
            <a:pPr algn="ctr">
              <a:lnSpc>
                <a:spcPts val="3639"/>
              </a:lnSpc>
            </a:pPr>
            <a:r>
              <a:rPr lang="en-US" sz="259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PV, FV, NPV, IRR, XNPV</a:t>
            </a:r>
          </a:p>
          <a:p>
            <a:pPr algn="ctr" marL="0" indent="0" lvl="0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Determines investment worth, business value, asset value, stock price &amp; loan value.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DAGSA0fyycQ</dc:identifier>
  <dcterms:modified xsi:type="dcterms:W3CDTF">2011-08-01T06:04:30Z</dcterms:modified>
  <cp:revision>1</cp:revision>
  <dc:title>Employee Data Analytics using excel</dc:title>
</cp:coreProperties>
</file>