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8288000" cy="10287000"/>
  <p:notesSz cx="6858000" cy="9144000"/>
  <p:embeddedFontLst>
    <p:embeddedFont>
      <p:font typeface="Poppins" panose="00000500000000000000"/>
      <p:regular r:id="rId10"/>
      <p:bold r:id="rId11"/>
    </p:embeddedFont>
    <p:embeddedFont>
      <p:font typeface="Poppins Bold" panose="00000500000000000000"/>
      <p:regular r:id="rId12"/>
      <p:bold r:id="rId13"/>
    </p:embeddedFont>
    <p:embeddedFont>
      <p:font typeface="Lato" panose="020F0502020204030203"/>
      <p:regular r:id="rId14"/>
    </p:embeddedFont>
    <p:embeddedFont>
      <p:font typeface="Canva Sans Bold" panose="020B0803030501040103"/>
      <p:bold r:id="rId15"/>
    </p:embeddedFont>
    <p:embeddedFont>
      <p:font typeface="Lato Bold" panose="020F0502020204030203"/>
      <p:bold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11.fntdata"/><Relationship Id="rId2" Type="http://schemas.openxmlformats.org/officeDocument/2006/relationships/theme" Target="theme/theme1.xml"/><Relationship Id="rId19" Type="http://schemas.openxmlformats.org/officeDocument/2006/relationships/font" Target="fonts/font10.fntdata"/><Relationship Id="rId18" Type="http://schemas.openxmlformats.org/officeDocument/2006/relationships/font" Target="fonts/font9.fntdata"/><Relationship Id="rId17" Type="http://schemas.openxmlformats.org/officeDocument/2006/relationships/font" Target="fonts/font8.fntdata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96461" y="356675"/>
            <a:ext cx="17308099" cy="9241734"/>
            <a:chOff x="0" y="0"/>
            <a:chExt cx="4558512" cy="2434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8512" cy="2434037"/>
            </a:xfrm>
            <a:custGeom>
              <a:avLst/>
              <a:gdLst/>
              <a:ahLst/>
              <a:cxnLst/>
              <a:rect l="l" t="t" r="r" b="b"/>
              <a:pathLst>
                <a:path w="4558512" h="2434037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8512" cy="2472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20768" y="5057775"/>
            <a:ext cx="14396827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E5E1DA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subtitle</a:t>
            </a:r>
            <a:r>
              <a:rPr lang="en-IN" altLang="en-US" sz="3200">
                <a:solidFill>
                  <a:srgbClr val="E5E1DA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: DIRECT FARMER -TO - CONSUMER MARKETPLACE</a:t>
            </a:r>
            <a:endParaRPr lang="en-IN" altLang="en-US" sz="3200">
              <a:solidFill>
                <a:srgbClr val="E5E1DA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3868" y="3583734"/>
            <a:ext cx="11750329" cy="1454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45"/>
              </a:lnSpc>
            </a:pPr>
            <a:r>
              <a:rPr lang="en-US" sz="10315" b="1">
                <a:solidFill>
                  <a:srgbClr val="F2BE47"/>
                </a:solidFill>
                <a:latin typeface="Poppins Bold" panose="00000500000000000000"/>
                <a:ea typeface="Poppins Bold" panose="00000500000000000000"/>
                <a:cs typeface="Poppins Bold" panose="00000500000000000000"/>
                <a:sym typeface="Poppins Bold" panose="00000500000000000000"/>
              </a:rPr>
              <a:t>TITLE</a:t>
            </a:r>
            <a:r>
              <a:rPr lang="en-IN" altLang="en-US" sz="10315" b="1">
                <a:solidFill>
                  <a:srgbClr val="F2BE47"/>
                </a:solidFill>
                <a:latin typeface="Poppins Bold" panose="00000500000000000000"/>
                <a:ea typeface="Poppins Bold" panose="00000500000000000000"/>
                <a:cs typeface="Poppins Bold" panose="00000500000000000000"/>
                <a:sym typeface="Poppins Bold" panose="00000500000000000000"/>
              </a:rPr>
              <a:t> : AGRILINK</a:t>
            </a:r>
            <a:endParaRPr lang="en-IN" altLang="en-US" sz="5400" b="1">
              <a:solidFill>
                <a:srgbClr val="F2BE47"/>
              </a:solidFill>
              <a:latin typeface="Poppins Bold" panose="00000500000000000000"/>
              <a:ea typeface="Poppins Bold" panose="00000500000000000000"/>
              <a:cs typeface="Poppins Bold" panose="00000500000000000000"/>
              <a:sym typeface="Poppins Bold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6179185"/>
            <a:ext cx="4208145" cy="18808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Team : </a:t>
            </a:r>
            <a:r>
              <a:rPr lang="en-IN" alt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CODEFUSION</a:t>
            </a:r>
            <a:endParaRPr lang="en-US" sz="19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Team Lead :</a:t>
            </a:r>
            <a:r>
              <a:rPr lang="en-IN" alt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BC SAI HARIKA</a:t>
            </a:r>
            <a:endParaRPr lang="en-US" sz="19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Teamme</a:t>
            </a:r>
            <a:r>
              <a:rPr lang="en-IN" alt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</a:t>
            </a:r>
            <a:r>
              <a:rPr 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ber :</a:t>
            </a:r>
            <a:r>
              <a:rPr lang="en-IN" alt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KURUBA.SWAPNA</a:t>
            </a:r>
            <a:endParaRPr lang="en-US" sz="19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Team member </a:t>
            </a:r>
            <a:r>
              <a:rPr lang="en-IN" alt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:B.AKSHARA</a:t>
            </a:r>
            <a:endParaRPr lang="en-IN" altLang="en-US" sz="19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283868" y="754920"/>
            <a:ext cx="15720265" cy="2409714"/>
            <a:chOff x="0" y="0"/>
            <a:chExt cx="20960353" cy="3212952"/>
          </a:xfrm>
        </p:grpSpPr>
        <p:sp>
          <p:nvSpPr>
            <p:cNvPr id="9" name="Freeform 9"/>
            <p:cNvSpPr/>
            <p:nvPr/>
          </p:nvSpPr>
          <p:spPr>
            <a:xfrm>
              <a:off x="9414480" y="1863984"/>
              <a:ext cx="1937635" cy="1348967"/>
            </a:xfrm>
            <a:custGeom>
              <a:avLst/>
              <a:gdLst/>
              <a:ahLst/>
              <a:cxnLst/>
              <a:rect l="l" t="t" r="r" b="b"/>
              <a:pathLst>
                <a:path w="1937635" h="1348967">
                  <a:moveTo>
                    <a:pt x="0" y="0"/>
                  </a:moveTo>
                  <a:lnTo>
                    <a:pt x="1937635" y="0"/>
                  </a:lnTo>
                  <a:lnTo>
                    <a:pt x="1937635" y="1348968"/>
                  </a:lnTo>
                  <a:lnTo>
                    <a:pt x="0" y="134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23470" b="-20167"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390321" y="167939"/>
              <a:ext cx="1761118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PCET’S 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PIMPRI CHINCHWAD COLLEGE OFENGINEERING,PUNE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2798354" cy="2835582"/>
            </a:xfrm>
            <a:custGeom>
              <a:avLst/>
              <a:gdLst/>
              <a:ahLst/>
              <a:cxnLst/>
              <a:rect l="l" t="t" r="r" b="b"/>
              <a:pathLst>
                <a:path w="2798354" h="2835582">
                  <a:moveTo>
                    <a:pt x="0" y="0"/>
                  </a:moveTo>
                  <a:lnTo>
                    <a:pt x="2798354" y="0"/>
                  </a:lnTo>
                  <a:lnTo>
                    <a:pt x="2798354" y="2835582"/>
                  </a:lnTo>
                  <a:lnTo>
                    <a:pt x="0" y="2835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842" r="-2842" b="-4297"/>
              </a:stretch>
            </a:blipFill>
          </p:spPr>
        </p:sp>
        <p:grpSp>
          <p:nvGrpSpPr>
            <p:cNvPr id="12" name="Group 12"/>
            <p:cNvGrpSpPr/>
            <p:nvPr/>
          </p:nvGrpSpPr>
          <p:grpSpPr>
            <a:xfrm rot="0">
              <a:off x="18571281" y="0"/>
              <a:ext cx="2389072" cy="2345864"/>
              <a:chOff x="0" y="0"/>
              <a:chExt cx="956438" cy="9391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956438" cy="939140"/>
              </a:xfrm>
              <a:custGeom>
                <a:avLst/>
                <a:gdLst/>
                <a:ahLst/>
                <a:cxnLst/>
                <a:rect l="l" t="t" r="r" b="b"/>
                <a:pathLst>
                  <a:path w="956438" h="939140">
                    <a:moveTo>
                      <a:pt x="478219" y="0"/>
                    </a:moveTo>
                    <a:cubicBezTo>
                      <a:pt x="214106" y="0"/>
                      <a:pt x="0" y="210234"/>
                      <a:pt x="0" y="469570"/>
                    </a:cubicBezTo>
                    <a:cubicBezTo>
                      <a:pt x="0" y="728907"/>
                      <a:pt x="214106" y="939140"/>
                      <a:pt x="478219" y="939140"/>
                    </a:cubicBezTo>
                    <a:cubicBezTo>
                      <a:pt x="742332" y="939140"/>
                      <a:pt x="956438" y="728907"/>
                      <a:pt x="956438" y="469570"/>
                    </a:cubicBezTo>
                    <a:cubicBezTo>
                      <a:pt x="956438" y="210234"/>
                      <a:pt x="742332" y="0"/>
                      <a:pt x="4782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89666" y="21369"/>
                <a:ext cx="777106" cy="829727"/>
              </a:xfrm>
              <a:prstGeom prst="rect">
                <a:avLst/>
              </a:prstGeom>
            </p:spPr>
            <p:txBody>
              <a:bodyPr lIns="40485" tIns="40485" rIns="40485" bIns="40485" rtlCol="0" anchor="ctr"/>
              <a:lstStyle/>
              <a:p>
                <a:pPr algn="ctr">
                  <a:lnSpc>
                    <a:spcPts val="3775"/>
                  </a:lnSpc>
                </a:pPr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18795053" y="219725"/>
              <a:ext cx="1941527" cy="1906413"/>
            </a:xfrm>
            <a:custGeom>
              <a:avLst/>
              <a:gdLst/>
              <a:ahLst/>
              <a:cxnLst/>
              <a:rect l="l" t="t" r="r" b="b"/>
              <a:pathLst>
                <a:path w="1941527" h="1906413">
                  <a:moveTo>
                    <a:pt x="0" y="0"/>
                  </a:moveTo>
                  <a:lnTo>
                    <a:pt x="1941528" y="0"/>
                  </a:lnTo>
                  <a:lnTo>
                    <a:pt x="1941528" y="1906414"/>
                  </a:lnTo>
                  <a:lnTo>
                    <a:pt x="0" y="190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920" b="-920"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5723979" y="1379691"/>
              <a:ext cx="931863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GDGC PCCOE 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33400" y="443865"/>
            <a:ext cx="17308195" cy="9241790"/>
          </a:xfrm>
          <a:custGeom>
            <a:avLst/>
            <a:gdLst/>
            <a:ahLst/>
            <a:cxnLst/>
            <a:rect l="l" t="t" r="r" b="b"/>
            <a:pathLst>
              <a:path w="4558512" h="2434037">
                <a:moveTo>
                  <a:pt x="8946" y="0"/>
                </a:moveTo>
                <a:lnTo>
                  <a:pt x="4549566" y="0"/>
                </a:lnTo>
                <a:cubicBezTo>
                  <a:pt x="4551938" y="0"/>
                  <a:pt x="4554214" y="943"/>
                  <a:pt x="4555891" y="2620"/>
                </a:cubicBezTo>
                <a:cubicBezTo>
                  <a:pt x="4557569" y="4298"/>
                  <a:pt x="4558512" y="6573"/>
                  <a:pt x="4558512" y="8946"/>
                </a:cubicBezTo>
                <a:lnTo>
                  <a:pt x="4558512" y="2425091"/>
                </a:lnTo>
                <a:cubicBezTo>
                  <a:pt x="4558512" y="2427464"/>
                  <a:pt x="4557569" y="2429739"/>
                  <a:pt x="4555891" y="2431417"/>
                </a:cubicBezTo>
                <a:cubicBezTo>
                  <a:pt x="4554214" y="2433095"/>
                  <a:pt x="4551938" y="2434037"/>
                  <a:pt x="4549566" y="2434037"/>
                </a:cubicBezTo>
                <a:lnTo>
                  <a:pt x="8946" y="2434037"/>
                </a:lnTo>
                <a:cubicBezTo>
                  <a:pt x="6573" y="2434037"/>
                  <a:pt x="4298" y="2433095"/>
                  <a:pt x="2620" y="2431417"/>
                </a:cubicBezTo>
                <a:cubicBezTo>
                  <a:pt x="943" y="2429739"/>
                  <a:pt x="0" y="2427464"/>
                  <a:pt x="0" y="2425091"/>
                </a:cubicBezTo>
                <a:lnTo>
                  <a:pt x="0" y="8946"/>
                </a:lnTo>
                <a:cubicBezTo>
                  <a:pt x="0" y="6573"/>
                  <a:pt x="943" y="4298"/>
                  <a:pt x="2620" y="2620"/>
                </a:cubicBezTo>
                <a:cubicBezTo>
                  <a:pt x="4298" y="943"/>
                  <a:pt x="6573" y="0"/>
                  <a:pt x="8946" y="0"/>
                </a:cubicBezTo>
                <a:close/>
              </a:path>
            </a:pathLst>
          </a:custGeom>
          <a:solidFill>
            <a:srgbClr val="000000"/>
          </a:solidFill>
          <a:ln w="38100" cap="sq">
            <a:solidFill>
              <a:srgbClr val="E5E1DA"/>
            </a:solidFill>
            <a:prstDash val="solid"/>
            <a:miter/>
          </a:ln>
        </p:spPr>
        <p:txBody>
          <a:bodyPr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61385" y="3547966"/>
            <a:ext cx="461876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 panose="020F0502020204030203"/>
                <a:ea typeface="Lato Bold" panose="020F0502020204030203"/>
                <a:cs typeface="Lato Bold" panose="020F0502020204030203"/>
                <a:sym typeface="Lato Bold" panose="020F0502020204030203"/>
              </a:rPr>
              <a:t>How it Addresses the Problem:</a:t>
            </a:r>
            <a:endParaRPr lang="en-US" sz="2900" b="1">
              <a:solidFill>
                <a:srgbClr val="F2BE47"/>
              </a:solidFill>
              <a:latin typeface="Lato Bold" panose="020F0502020204030203"/>
              <a:ea typeface="Lato Bold" panose="020F0502020204030203"/>
              <a:cs typeface="Lato Bold" panose="020F0502020204030203"/>
              <a:sym typeface="Lato Bold" panose="020F05020202040302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72201" y="3547966"/>
            <a:ext cx="4404469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 panose="020F0502020204030203"/>
                <a:ea typeface="Lato Bold" panose="020F0502020204030203"/>
                <a:cs typeface="Lato Bold" panose="020F0502020204030203"/>
                <a:sym typeface="Lato Bold" panose="020F0502020204030203"/>
              </a:rPr>
              <a:t>Innovation and Uniqueness:</a:t>
            </a:r>
            <a:endParaRPr lang="en-US" sz="2900" b="1">
              <a:solidFill>
                <a:srgbClr val="F2BE47"/>
              </a:solidFill>
              <a:latin typeface="Lato Bold" panose="020F0502020204030203"/>
              <a:ea typeface="Lato Bold" panose="020F0502020204030203"/>
              <a:cs typeface="Lato Bold" panose="020F0502020204030203"/>
              <a:sym typeface="Lato Bold" panose="020F05020202040302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6871" y="3547966"/>
            <a:ext cx="4197636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 panose="020F0502020204030203"/>
                <a:ea typeface="Lato Bold" panose="020F0502020204030203"/>
                <a:cs typeface="Lato Bold" panose="020F0502020204030203"/>
                <a:sym typeface="Lato Bold" panose="020F0502020204030203"/>
              </a:rPr>
              <a:t>Overview of the Solution:</a:t>
            </a:r>
            <a:endParaRPr lang="en-US" sz="2900" b="1">
              <a:solidFill>
                <a:srgbClr val="F2BE47"/>
              </a:solidFill>
              <a:latin typeface="Lato Bold" panose="020F0502020204030203"/>
              <a:ea typeface="Lato Bold" panose="020F0502020204030203"/>
              <a:cs typeface="Lato Bold" panose="020F0502020204030203"/>
              <a:sym typeface="Lato Bold" panose="020F0502020204030203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314363" y="763550"/>
            <a:ext cx="15720265" cy="2409714"/>
            <a:chOff x="0" y="0"/>
            <a:chExt cx="20960353" cy="32129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98354" cy="2835582"/>
            </a:xfrm>
            <a:custGeom>
              <a:avLst/>
              <a:gdLst/>
              <a:ahLst/>
              <a:cxnLst/>
              <a:rect l="l" t="t" r="r" b="b"/>
              <a:pathLst>
                <a:path w="2798354" h="2835582">
                  <a:moveTo>
                    <a:pt x="0" y="0"/>
                  </a:moveTo>
                  <a:lnTo>
                    <a:pt x="2798354" y="0"/>
                  </a:lnTo>
                  <a:lnTo>
                    <a:pt x="2798354" y="2835582"/>
                  </a:lnTo>
                  <a:lnTo>
                    <a:pt x="0" y="2835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l="-2842" r="-2842" b="-4297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9414480" y="1863984"/>
              <a:ext cx="1937635" cy="1348967"/>
            </a:xfrm>
            <a:custGeom>
              <a:avLst/>
              <a:gdLst/>
              <a:ahLst/>
              <a:cxnLst/>
              <a:rect l="l" t="t" r="r" b="b"/>
              <a:pathLst>
                <a:path w="1937635" h="1348967">
                  <a:moveTo>
                    <a:pt x="0" y="0"/>
                  </a:moveTo>
                  <a:lnTo>
                    <a:pt x="1937635" y="0"/>
                  </a:lnTo>
                  <a:lnTo>
                    <a:pt x="1937635" y="1348968"/>
                  </a:lnTo>
                  <a:lnTo>
                    <a:pt x="0" y="134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3470" b="-20167"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390321" y="167939"/>
              <a:ext cx="1761118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PCET’S 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PIMPRI CHINCHWAD COLLEGE OFENGINEERING,PUNE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grpSp>
          <p:nvGrpSpPr>
            <p:cNvPr id="12" name="Group 12"/>
            <p:cNvGrpSpPr/>
            <p:nvPr/>
          </p:nvGrpSpPr>
          <p:grpSpPr>
            <a:xfrm rot="0">
              <a:off x="18571281" y="0"/>
              <a:ext cx="2389072" cy="2345864"/>
              <a:chOff x="0" y="0"/>
              <a:chExt cx="956438" cy="9391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956438" cy="939140"/>
              </a:xfrm>
              <a:custGeom>
                <a:avLst/>
                <a:gdLst/>
                <a:ahLst/>
                <a:cxnLst/>
                <a:rect l="l" t="t" r="r" b="b"/>
                <a:pathLst>
                  <a:path w="956438" h="939140">
                    <a:moveTo>
                      <a:pt x="478219" y="0"/>
                    </a:moveTo>
                    <a:cubicBezTo>
                      <a:pt x="214106" y="0"/>
                      <a:pt x="0" y="210234"/>
                      <a:pt x="0" y="469570"/>
                    </a:cubicBezTo>
                    <a:cubicBezTo>
                      <a:pt x="0" y="728907"/>
                      <a:pt x="214106" y="939140"/>
                      <a:pt x="478219" y="939140"/>
                    </a:cubicBezTo>
                    <a:cubicBezTo>
                      <a:pt x="742332" y="939140"/>
                      <a:pt x="956438" y="728907"/>
                      <a:pt x="956438" y="469570"/>
                    </a:cubicBezTo>
                    <a:cubicBezTo>
                      <a:pt x="956438" y="210234"/>
                      <a:pt x="742332" y="0"/>
                      <a:pt x="4782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89666" y="21369"/>
                <a:ext cx="777106" cy="8297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5"/>
                  </a:lnSpc>
                </a:pPr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18795053" y="219725"/>
              <a:ext cx="1941527" cy="1906413"/>
            </a:xfrm>
            <a:custGeom>
              <a:avLst/>
              <a:gdLst/>
              <a:ahLst/>
              <a:cxnLst/>
              <a:rect l="l" t="t" r="r" b="b"/>
              <a:pathLst>
                <a:path w="1941527" h="1906413">
                  <a:moveTo>
                    <a:pt x="0" y="0"/>
                  </a:moveTo>
                  <a:lnTo>
                    <a:pt x="1941528" y="0"/>
                  </a:lnTo>
                  <a:lnTo>
                    <a:pt x="1941528" y="1906414"/>
                  </a:lnTo>
                  <a:lnTo>
                    <a:pt x="0" y="190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920" b="-920"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5723979" y="1379691"/>
              <a:ext cx="931863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GDGC PCCOE 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sp>
        <p:nvSpPr>
          <p:cNvPr id="18" name="Text Box 17"/>
          <p:cNvSpPr txBox="1"/>
          <p:nvPr/>
        </p:nvSpPr>
        <p:spPr>
          <a:xfrm>
            <a:off x="4572000" y="4266565"/>
            <a:ext cx="914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mobile &amp; web-based platform* t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54075" y="5350510"/>
            <a:ext cx="5150485" cy="2595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mobile &amp; web-based platform that eliminates intermediaries by: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Enabling direct farmer-to-consumer connections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 Providing real-time buyer matching &amp; negotiations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 Offering </a:t>
            </a:r>
            <a:r>
              <a:rPr lang="en-IN" altLang="en-US" sz="2000">
                <a:solidFill>
                  <a:schemeClr val="bg1"/>
                </a:solidFill>
              </a:rPr>
              <a:t>s</a:t>
            </a:r>
            <a:r>
              <a:rPr lang="en-US" altLang="en-US" sz="2000">
                <a:solidFill>
                  <a:schemeClr val="bg1"/>
                </a:solidFill>
              </a:rPr>
              <a:t>eamless order management &amp; payments</a:t>
            </a:r>
            <a:endParaRPr lang="en-US" altLang="en-US" sz="2000">
              <a:solidFill>
                <a:schemeClr val="bg1"/>
              </a:solidFill>
            </a:endParaRPr>
          </a:p>
          <a:p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341110" y="5272405"/>
            <a:ext cx="6903085" cy="441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Removes Middlemen→ Farmers earn more, consumers pay less.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Direct Buyer-Seller Interaction→ Real-time price negotiation &amp; order management.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Location-Based Matching → Reduces transport costs &amp; ensures freshness.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Fair Pricing→ AI-driven price suggestions &amp; transparent transactions.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Seamless Digital Platform→ Mobile &amp; web-based, user-friendly interface.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3839190" y="5676900"/>
            <a:ext cx="7543165" cy="619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bg1"/>
                </a:solidFill>
              </a:rPr>
              <a:t> </a:t>
            </a:r>
            <a:endParaRPr lang="en-US" altLang="en-US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2940030" y="5351145"/>
            <a:ext cx="4740275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  <a:sym typeface="+mn-ea"/>
              </a:rPr>
              <a:t>AI-</a:t>
            </a:r>
            <a:r>
              <a:rPr lang="en-US" altLang="en-US" sz="2000">
                <a:solidFill>
                  <a:schemeClr val="bg1"/>
                </a:solidFill>
                <a:sym typeface="+mn-ea"/>
              </a:rPr>
              <a:t>Driven Pricing &amp; Matching</a:t>
            </a:r>
            <a:r>
              <a:rPr lang="en-IN" altLang="en-US" sz="200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en-US" sz="2000">
                <a:solidFill>
                  <a:schemeClr val="bg1"/>
                </a:solidFill>
                <a:sym typeface="+mn-ea"/>
              </a:rPr>
              <a:t> Ensures fair prices &amp; smart buyer-farmer connections.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  <a:sym typeface="+mn-ea"/>
              </a:rPr>
              <a:t>Location-Based Trade</a:t>
            </a:r>
            <a:r>
              <a:rPr lang="en-IN" altLang="en-US" sz="200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en-US" sz="2000">
                <a:solidFill>
                  <a:schemeClr val="bg1"/>
                </a:solidFill>
                <a:sym typeface="+mn-ea"/>
              </a:rPr>
              <a:t> Reduces transport costs &amp; enhances freshness.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  <a:sym typeface="+mn-ea"/>
              </a:rPr>
              <a:t>Direct Negotiation via Chat &amp; Voice</a:t>
            </a:r>
            <a:r>
              <a:rPr lang="en-IN" altLang="en-US" sz="200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en-US" sz="2000">
                <a:solidFill>
                  <a:schemeClr val="bg1"/>
                </a:solidFill>
                <a:sym typeface="+mn-ea"/>
              </a:rPr>
              <a:t> No middlemen, real-time communication.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  <a:sym typeface="+mn-ea"/>
              </a:rPr>
              <a:t>Blockchain for Transparency(Future Scope)–Secure, tamper-proof transactions.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  <a:sym typeface="+mn-ea"/>
              </a:rPr>
              <a:t>Seamless Order &amp; Payment System Ensures smooth transactions &amp; trust.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20446" y="493576"/>
            <a:ext cx="17308099" cy="9241734"/>
            <a:chOff x="0" y="0"/>
            <a:chExt cx="4558512" cy="2434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8512" cy="2434037"/>
            </a:xfrm>
            <a:custGeom>
              <a:avLst/>
              <a:gdLst/>
              <a:ahLst/>
              <a:cxnLst/>
              <a:rect l="l" t="t" r="r" b="b"/>
              <a:pathLst>
                <a:path w="4558512" h="2434037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8512" cy="2472137"/>
            </a:xfrm>
            <a:prstGeom prst="rect">
              <a:avLst/>
            </a:prstGeom>
            <a:solidFill>
              <a:schemeClr val="tx1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011079" y="-2759658"/>
            <a:ext cx="9744477" cy="7040385"/>
          </a:xfrm>
          <a:custGeom>
            <a:avLst/>
            <a:gdLst/>
            <a:ahLst/>
            <a:cxnLst/>
            <a:rect l="l" t="t" r="r" b="b"/>
            <a:pathLst>
              <a:path w="9744477" h="7040385">
                <a:moveTo>
                  <a:pt x="0" y="0"/>
                </a:moveTo>
                <a:lnTo>
                  <a:pt x="9744477" y="0"/>
                </a:lnTo>
                <a:lnTo>
                  <a:pt x="9744477" y="7040385"/>
                </a:lnTo>
                <a:lnTo>
                  <a:pt x="0" y="70403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785873" y="3614212"/>
            <a:ext cx="4023122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 panose="020F0502020204030203"/>
                <a:ea typeface="Lato Bold" panose="020F0502020204030203"/>
                <a:cs typeface="Lato Bold" panose="020F0502020204030203"/>
                <a:sym typeface="Lato Bold" panose="020F0502020204030203"/>
              </a:rPr>
              <a:t>Integration &amp; Scalability:</a:t>
            </a:r>
            <a:endParaRPr lang="en-US" sz="2900" b="1">
              <a:solidFill>
                <a:srgbClr val="F2BE47"/>
              </a:solidFill>
              <a:latin typeface="Lato Bold" panose="020F0502020204030203"/>
              <a:ea typeface="Lato Bold" panose="020F0502020204030203"/>
              <a:cs typeface="Lato Bold" panose="020F0502020204030203"/>
              <a:sym typeface="Lato Bold" panose="020F05020202040302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198610" y="3577382"/>
            <a:ext cx="39360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 panose="020F0502020204030203"/>
                <a:ea typeface="Lato Bold" panose="020F0502020204030203"/>
                <a:cs typeface="Lato Bold" panose="020F0502020204030203"/>
                <a:sym typeface="Lato Bold" panose="020F0502020204030203"/>
              </a:rPr>
              <a:t>Key Algorithms/Processes:</a:t>
            </a:r>
            <a:endParaRPr lang="en-US" sz="2900" b="1">
              <a:solidFill>
                <a:srgbClr val="F2BE47"/>
              </a:solidFill>
              <a:latin typeface="Lato Bold" panose="020F0502020204030203"/>
              <a:ea typeface="Lato Bold" panose="020F0502020204030203"/>
              <a:cs typeface="Lato Bold" panose="020F0502020204030203"/>
              <a:sym typeface="Lato Bold" panose="020F05020202040302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14363" y="3357037"/>
            <a:ext cx="5047857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 panose="020F0502020204030203"/>
                <a:ea typeface="Lato Bold" panose="020F0502020204030203"/>
                <a:cs typeface="Lato Bold" panose="020F0502020204030203"/>
                <a:sym typeface="Lato Bold" panose="020F0502020204030203"/>
              </a:rPr>
              <a:t>Key Technologies/Frameworks:</a:t>
            </a:r>
            <a:endParaRPr lang="en-US" sz="2900" b="1">
              <a:solidFill>
                <a:srgbClr val="F2BE47"/>
              </a:solidFill>
              <a:latin typeface="Lato Bold" panose="020F0502020204030203"/>
              <a:ea typeface="Lato Bold" panose="020F0502020204030203"/>
              <a:cs typeface="Lato Bold" panose="020F0502020204030203"/>
              <a:sym typeface="Lato Bold" panose="020F0502020204030203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314363" y="760535"/>
            <a:ext cx="15720265" cy="2409714"/>
            <a:chOff x="0" y="0"/>
            <a:chExt cx="20960353" cy="32129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98354" cy="2835582"/>
            </a:xfrm>
            <a:custGeom>
              <a:avLst/>
              <a:gdLst/>
              <a:ahLst/>
              <a:cxnLst/>
              <a:rect l="l" t="t" r="r" b="b"/>
              <a:pathLst>
                <a:path w="2798354" h="2835582">
                  <a:moveTo>
                    <a:pt x="0" y="0"/>
                  </a:moveTo>
                  <a:lnTo>
                    <a:pt x="2798354" y="0"/>
                  </a:lnTo>
                  <a:lnTo>
                    <a:pt x="2798354" y="2835582"/>
                  </a:lnTo>
                  <a:lnTo>
                    <a:pt x="0" y="2835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842" r="-2842" b="-4297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9414480" y="1863984"/>
              <a:ext cx="1937635" cy="1348967"/>
            </a:xfrm>
            <a:custGeom>
              <a:avLst/>
              <a:gdLst/>
              <a:ahLst/>
              <a:cxnLst/>
              <a:rect l="l" t="t" r="r" b="b"/>
              <a:pathLst>
                <a:path w="1937635" h="1348967">
                  <a:moveTo>
                    <a:pt x="0" y="0"/>
                  </a:moveTo>
                  <a:lnTo>
                    <a:pt x="1937635" y="0"/>
                  </a:lnTo>
                  <a:lnTo>
                    <a:pt x="1937635" y="1348968"/>
                  </a:lnTo>
                  <a:lnTo>
                    <a:pt x="0" y="134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3470" b="-20167"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390321" y="167939"/>
              <a:ext cx="1761118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PCET’S 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PIMPRI CHINCHWAD COLLEGE OFENGINEERING,PUNE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grpSp>
          <p:nvGrpSpPr>
            <p:cNvPr id="13" name="Group 13"/>
            <p:cNvGrpSpPr/>
            <p:nvPr/>
          </p:nvGrpSpPr>
          <p:grpSpPr>
            <a:xfrm rot="0">
              <a:off x="18571281" y="0"/>
              <a:ext cx="2389072" cy="2345864"/>
              <a:chOff x="0" y="0"/>
              <a:chExt cx="956438" cy="93914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956438" cy="939140"/>
              </a:xfrm>
              <a:custGeom>
                <a:avLst/>
                <a:gdLst/>
                <a:ahLst/>
                <a:cxnLst/>
                <a:rect l="l" t="t" r="r" b="b"/>
                <a:pathLst>
                  <a:path w="956438" h="939140">
                    <a:moveTo>
                      <a:pt x="478219" y="0"/>
                    </a:moveTo>
                    <a:cubicBezTo>
                      <a:pt x="214106" y="0"/>
                      <a:pt x="0" y="210234"/>
                      <a:pt x="0" y="469570"/>
                    </a:cubicBezTo>
                    <a:cubicBezTo>
                      <a:pt x="0" y="728907"/>
                      <a:pt x="214106" y="939140"/>
                      <a:pt x="478219" y="939140"/>
                    </a:cubicBezTo>
                    <a:cubicBezTo>
                      <a:pt x="742332" y="939140"/>
                      <a:pt x="956438" y="728907"/>
                      <a:pt x="956438" y="469570"/>
                    </a:cubicBezTo>
                    <a:cubicBezTo>
                      <a:pt x="956438" y="210234"/>
                      <a:pt x="742332" y="0"/>
                      <a:pt x="4782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89666" y="21369"/>
                <a:ext cx="777106" cy="8297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5"/>
                  </a:lnSpc>
                </a:pPr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18795053" y="219725"/>
              <a:ext cx="1941527" cy="1906413"/>
            </a:xfrm>
            <a:custGeom>
              <a:avLst/>
              <a:gdLst/>
              <a:ahLst/>
              <a:cxnLst/>
              <a:rect l="l" t="t" r="r" b="b"/>
              <a:pathLst>
                <a:path w="1941527" h="1906413">
                  <a:moveTo>
                    <a:pt x="0" y="0"/>
                  </a:moveTo>
                  <a:lnTo>
                    <a:pt x="1941528" y="0"/>
                  </a:lnTo>
                  <a:lnTo>
                    <a:pt x="1941528" y="1906414"/>
                  </a:lnTo>
                  <a:lnTo>
                    <a:pt x="0" y="190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920" b="-920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5723979" y="1379691"/>
              <a:ext cx="931863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GDGC PCCOE 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869315" y="4679950"/>
            <a:ext cx="5456555" cy="5542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Frontend:React (Web), Flutter (Mobile) – User-friendly interface.  </a:t>
            </a: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Backend:Node.js, Express.js – Fast &amp; scalable API handling.  </a:t>
            </a: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Database: PostgreSQL / Firebase – Secure data storage &amp; real-time updates.  </a:t>
            </a: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Location Services: Google Maps API – Buyer-farmer matching.  </a:t>
            </a: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Communication:WebSockets, Twilio – Real-time chat &amp; voice messages.  </a:t>
            </a: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AI &amp; ML:TensorFlow / Scikit-learn – Price prediction &amp; demand forecasting.  </a:t>
            </a: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Blockchain (Future Scope): Ethereum / Hyperledger – Transparent &amp; secure tra</a:t>
            </a:r>
            <a:r>
              <a:rPr lang="en-IN" altLang="en-US">
                <a:solidFill>
                  <a:schemeClr val="bg1"/>
                </a:solidFill>
              </a:rPr>
              <a:t>nsactions.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797040" y="5281930"/>
            <a:ext cx="4907280" cy="2178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Seamless Integration– Payment gateways, logistics APIs, cloud storage, AI-driven insights.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Scalable Architecture – Microservices, cloud-based, multi-platform support, global adaptability.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1704320" y="5547995"/>
            <a:ext cx="6034405" cy="3447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AI-Driven Pricing: Linear Regression, Random Forest</a:t>
            </a:r>
            <a:r>
              <a:rPr lang="en-IN" altLang="en-US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Fair price suggestions.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Buyer-Farmer Matching: K-Means Clustering, Haversine Formula – Location-based recommendations.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Chat &amp; Voice Processing:NLP (BERT), Speech-to-Text </a:t>
            </a:r>
            <a:r>
              <a:rPr lang="en-IN" altLang="en-US" sz="2000">
                <a:solidFill>
                  <a:schemeClr val="bg1"/>
                </a:solidFill>
              </a:rPr>
              <a:t>-</a:t>
            </a:r>
            <a:r>
              <a:rPr lang="en-US" altLang="en-US" sz="2000">
                <a:solidFill>
                  <a:schemeClr val="bg1"/>
                </a:solidFill>
              </a:rPr>
              <a:t> Seamless communication.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Order Optimization: Dynamic Programming, Greedy Algorithms – Efficient logistics &amp; stock updates.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Blockchain Transactions (Future Scope): SHA-256, Smart Contracts – Secure, transparent deals.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4738" y="669968"/>
            <a:ext cx="16363502" cy="2244868"/>
          </a:xfrm>
          <a:custGeom>
            <a:avLst/>
            <a:gdLst/>
            <a:ahLst/>
            <a:cxnLst/>
            <a:rect l="l" t="t" r="r" b="b"/>
            <a:pathLst>
              <a:path w="16363502" h="2244868">
                <a:moveTo>
                  <a:pt x="0" y="0"/>
                </a:moveTo>
                <a:lnTo>
                  <a:pt x="16363502" y="0"/>
                </a:lnTo>
                <a:lnTo>
                  <a:pt x="16363502" y="2244867"/>
                </a:lnTo>
                <a:lnTo>
                  <a:pt x="0" y="224486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31093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20446" y="493576"/>
            <a:ext cx="17308099" cy="9241734"/>
            <a:chOff x="0" y="0"/>
            <a:chExt cx="4558512" cy="24340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58512" cy="2434037"/>
            </a:xfrm>
            <a:custGeom>
              <a:avLst/>
              <a:gdLst/>
              <a:ahLst/>
              <a:cxnLst/>
              <a:rect l="l" t="t" r="r" b="b"/>
              <a:pathLst>
                <a:path w="4558512" h="2434037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33350"/>
              <a:ext cx="4558512" cy="2567387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3665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4312" y="3456135"/>
            <a:ext cx="4804434" cy="1377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0"/>
              </a:lnSpc>
            </a:pPr>
            <a:r>
              <a:rPr lang="en-US" sz="2900" b="1">
                <a:solidFill>
                  <a:srgbClr val="F2BE47"/>
                </a:solidFill>
                <a:latin typeface="Lato Bold" panose="020F0502020204030203"/>
                <a:ea typeface="Lato Bold" panose="020F0502020204030203"/>
                <a:cs typeface="Lato Bold" panose="020F0502020204030203"/>
                <a:sym typeface="Lato Bold" panose="020F0502020204030203"/>
              </a:rPr>
              <a:t>Feasibility Analysis:</a:t>
            </a:r>
            <a:endParaRPr lang="en-US" sz="2900" b="1">
              <a:solidFill>
                <a:srgbClr val="F2BE47"/>
              </a:solidFill>
              <a:latin typeface="Lato Bold" panose="020F0502020204030203"/>
              <a:ea typeface="Lato Bold" panose="020F0502020204030203"/>
              <a:cs typeface="Lato Bold" panose="020F0502020204030203"/>
              <a:sym typeface="Lato Bold" panose="020F0502020204030203"/>
            </a:endParaR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2104232" y="3440811"/>
            <a:ext cx="5586281" cy="105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5"/>
              </a:lnSpc>
            </a:pPr>
            <a:r>
              <a:rPr lang="en-US" sz="2900" b="1">
                <a:solidFill>
                  <a:srgbClr val="F2BE47"/>
                </a:solidFill>
                <a:latin typeface="Lato Bold" panose="020F0502020204030203"/>
                <a:ea typeface="Lato Bold" panose="020F0502020204030203"/>
                <a:cs typeface="Lato Bold" panose="020F0502020204030203"/>
                <a:sym typeface="Lato Bold" panose="020F0502020204030203"/>
              </a:rPr>
              <a:t>Potential Challenges and Risks:</a:t>
            </a:r>
            <a:endParaRPr lang="en-US" sz="2900" b="1">
              <a:solidFill>
                <a:srgbClr val="F2BE47"/>
              </a:solidFill>
              <a:latin typeface="Lato Bold" panose="020F0502020204030203"/>
              <a:ea typeface="Lato Bold" panose="020F0502020204030203"/>
              <a:cs typeface="Lato Bold" panose="020F0502020204030203"/>
              <a:sym typeface="Lato Bold" panose="020F0502020204030203"/>
            </a:endParaRPr>
          </a:p>
          <a:p>
            <a:pPr algn="l">
              <a:lnSpc>
                <a:spcPts val="3360"/>
              </a:lnSpc>
            </a:pPr>
            <a:r>
              <a:rPr lang="en-US" sz="1900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.</a:t>
            </a:r>
            <a:endParaRPr lang="en-US" sz="19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19271" y="3456135"/>
            <a:ext cx="5494435" cy="114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2900" b="1">
                <a:solidFill>
                  <a:srgbClr val="F2BE47"/>
                </a:solidFill>
                <a:latin typeface="Lato Bold" panose="020F0502020204030203"/>
                <a:ea typeface="Lato Bold" panose="020F0502020204030203"/>
                <a:cs typeface="Lato Bold" panose="020F0502020204030203"/>
                <a:sym typeface="Lato Bold" panose="020F0502020204030203"/>
              </a:rPr>
              <a:t>Strategies for Overcoming Challenges:</a:t>
            </a:r>
            <a:endParaRPr lang="en-US" sz="2900" b="1">
              <a:solidFill>
                <a:srgbClr val="F2BE47"/>
              </a:solidFill>
              <a:latin typeface="Lato Bold" panose="020F0502020204030203"/>
              <a:ea typeface="Lato Bold" panose="020F0502020204030203"/>
              <a:cs typeface="Lato Bold" panose="020F0502020204030203"/>
              <a:sym typeface="Lato Bold" panose="020F0502020204030203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283868" y="826426"/>
            <a:ext cx="15720265" cy="2409714"/>
            <a:chOff x="0" y="0"/>
            <a:chExt cx="20960353" cy="32129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98354" cy="2835582"/>
            </a:xfrm>
            <a:custGeom>
              <a:avLst/>
              <a:gdLst/>
              <a:ahLst/>
              <a:cxnLst/>
              <a:rect l="l" t="t" r="r" b="b"/>
              <a:pathLst>
                <a:path w="2798354" h="2835582">
                  <a:moveTo>
                    <a:pt x="0" y="0"/>
                  </a:moveTo>
                  <a:lnTo>
                    <a:pt x="2798354" y="0"/>
                  </a:lnTo>
                  <a:lnTo>
                    <a:pt x="2798354" y="2835582"/>
                  </a:lnTo>
                  <a:lnTo>
                    <a:pt x="0" y="2835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842" r="-2842" b="-4297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9414480" y="1863984"/>
              <a:ext cx="1937635" cy="1348967"/>
            </a:xfrm>
            <a:custGeom>
              <a:avLst/>
              <a:gdLst/>
              <a:ahLst/>
              <a:cxnLst/>
              <a:rect l="l" t="t" r="r" b="b"/>
              <a:pathLst>
                <a:path w="1937635" h="1348967">
                  <a:moveTo>
                    <a:pt x="0" y="0"/>
                  </a:moveTo>
                  <a:lnTo>
                    <a:pt x="1937635" y="0"/>
                  </a:lnTo>
                  <a:lnTo>
                    <a:pt x="1937635" y="1348968"/>
                  </a:lnTo>
                  <a:lnTo>
                    <a:pt x="0" y="134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3470" b="-20167"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390321" y="167939"/>
              <a:ext cx="1761118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PCET’S 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PIMPRI CHINCHWAD COLLEGE OFENGINEERING,PUNE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grpSp>
          <p:nvGrpSpPr>
            <p:cNvPr id="13" name="Group 13"/>
            <p:cNvGrpSpPr/>
            <p:nvPr/>
          </p:nvGrpSpPr>
          <p:grpSpPr>
            <a:xfrm rot="0">
              <a:off x="18571281" y="0"/>
              <a:ext cx="2389072" cy="2345864"/>
              <a:chOff x="0" y="0"/>
              <a:chExt cx="956438" cy="93914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956438" cy="939140"/>
              </a:xfrm>
              <a:custGeom>
                <a:avLst/>
                <a:gdLst/>
                <a:ahLst/>
                <a:cxnLst/>
                <a:rect l="l" t="t" r="r" b="b"/>
                <a:pathLst>
                  <a:path w="956438" h="939140">
                    <a:moveTo>
                      <a:pt x="478219" y="0"/>
                    </a:moveTo>
                    <a:cubicBezTo>
                      <a:pt x="214106" y="0"/>
                      <a:pt x="0" y="210234"/>
                      <a:pt x="0" y="469570"/>
                    </a:cubicBezTo>
                    <a:cubicBezTo>
                      <a:pt x="0" y="728907"/>
                      <a:pt x="214106" y="939140"/>
                      <a:pt x="478219" y="939140"/>
                    </a:cubicBezTo>
                    <a:cubicBezTo>
                      <a:pt x="742332" y="939140"/>
                      <a:pt x="956438" y="728907"/>
                      <a:pt x="956438" y="469570"/>
                    </a:cubicBezTo>
                    <a:cubicBezTo>
                      <a:pt x="956438" y="210234"/>
                      <a:pt x="742332" y="0"/>
                      <a:pt x="4782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89666" y="21369"/>
                <a:ext cx="777106" cy="8297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5"/>
                  </a:lnSpc>
                </a:pPr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18795053" y="219725"/>
              <a:ext cx="1941527" cy="1906413"/>
            </a:xfrm>
            <a:custGeom>
              <a:avLst/>
              <a:gdLst/>
              <a:ahLst/>
              <a:cxnLst/>
              <a:rect l="l" t="t" r="r" b="b"/>
              <a:pathLst>
                <a:path w="1941527" h="1906413">
                  <a:moveTo>
                    <a:pt x="0" y="0"/>
                  </a:moveTo>
                  <a:lnTo>
                    <a:pt x="1941528" y="0"/>
                  </a:lnTo>
                  <a:lnTo>
                    <a:pt x="1941528" y="1906414"/>
                  </a:lnTo>
                  <a:lnTo>
                    <a:pt x="0" y="190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920" b="-920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5723979" y="1379691"/>
              <a:ext cx="931863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F2BE47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GDGC PCCOE </a:t>
              </a:r>
              <a:endParaRPr lang="en-US" sz="2200" b="1">
                <a:solidFill>
                  <a:srgbClr val="F2BE4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024255" y="5067300"/>
            <a:ext cx="4801235" cy="3416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Technical Feasibility – Uses proven tech (React, Node.js, AI, Blockchain) for scalability &amp; efficiency.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Economic Feasibility – Low development costs; revenue from subscriptions, commissions &amp; premium features.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Operational Feasibility – User-friendly UI; easy onboarding for farmers &amp; buyers.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Market Feasibility– High demand for direct farm-to-consumer models; scalable for global ma</a:t>
            </a:r>
            <a:r>
              <a:rPr lang="en-IN" altLang="en-US" sz="2000">
                <a:solidFill>
                  <a:schemeClr val="bg1"/>
                </a:solidFill>
              </a:rPr>
              <a:t>rkets</a:t>
            </a:r>
            <a:endParaRPr lang="en-IN" altLang="en-US" sz="200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494145" y="5264785"/>
            <a:ext cx="5123180" cy="3748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Farmer Onboarding &amp; Adoption – Simple UI, regional language support, training programs.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Trust &amp; Transparency – AI-driven fair pricing, blockchain for secure transactions.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Logistics &amp; Delivery – Partner with local transport services, optimize routes using AI.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Market Penetration– Collaborate with co-ops, government, and agri-tech firms.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Scalability &amp; Performance– Cloud-based infrastructure, microservices architect</a:t>
            </a:r>
            <a:r>
              <a:rPr lang="en-IN" altLang="en-US" sz="2000">
                <a:solidFill>
                  <a:schemeClr val="bg1"/>
                </a:solidFill>
              </a:rPr>
              <a:t>ure.</a:t>
            </a:r>
            <a:endParaRPr lang="en-IN" altLang="en-US" sz="200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1932920" y="5143500"/>
            <a:ext cx="5757545" cy="326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Farmer Digital Adoption– Resistance to tech; requires training &amp; local language support.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Trust Issues– Farmers &amp; buyers may hesitate; needs secure payments &amp; verified profiles.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Logistics &amp; Delivery – Ensuring timely, cost-effective transport for fresh produce.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Market Competition – Competing with existing platforms &amp; middlemen resistance.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Scalability &amp; Security– Managing high traffic, preventing fraud, ensuring data privacy. 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4003</Words>
  <Application>WPS Presentation</Application>
  <PresentationFormat>On-screen Show (4:3)</PresentationFormat>
  <Paragraphs>115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Poppins</vt:lpstr>
      <vt:lpstr>Poppins Bold</vt:lpstr>
      <vt:lpstr>Lato</vt:lpstr>
      <vt:lpstr>Canva Sans Bold</vt:lpstr>
      <vt:lpstr>Lato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Elegant and Modern Startup Pitch Deck Presentation</dc:title>
  <dc:creator/>
  <cp:lastModifiedBy>Kuruba swapna Kuruba swapna</cp:lastModifiedBy>
  <cp:revision>4</cp:revision>
  <dcterms:created xsi:type="dcterms:W3CDTF">2006-08-16T00:00:00Z</dcterms:created>
  <dcterms:modified xsi:type="dcterms:W3CDTF">2025-03-01T10:23:32Z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47C80E6E6F2B4F48AD66D8DB82C8B5E6_13</vt:lpwstr>
  </property>
  <property fmtid="{D5CDD505-2E9C-101B-9397-08002B2CF9AE}" pid="3" name="KSOProductBuildVer">
    <vt:lpwstr>1033-12.2.0.19805</vt:lpwstr>
  </property>
</Properties>
</file>