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59" r:id="rId7"/>
    <p:sldId id="261" r:id="rId8"/>
    <p:sldId id="260" r:id="rId9"/>
    <p:sldId id="264" r:id="rId10"/>
    <p:sldId id="266" r:id="rId11"/>
    <p:sldId id="268" r:id="rId12"/>
    <p:sldId id="269" r:id="rId13"/>
    <p:sldId id="265"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55DDA1-9F12-DA4F-9737-BDB99D9CD916}" v="1" dt="2025-01-15T07:54:45.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9"/>
    <p:restoredTop sz="94675"/>
  </p:normalViewPr>
  <p:slideViewPr>
    <p:cSldViewPr snapToGrid="0">
      <p:cViewPr varScale="1">
        <p:scale>
          <a:sx n="106" d="100"/>
          <a:sy n="106" d="100"/>
        </p:scale>
        <p:origin x="216"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陳　博洋" userId="9eacd8e4-2204-4181-ba00-a712de0ce294" providerId="ADAL" clId="{0D55DDA1-9F12-DA4F-9737-BDB99D9CD916}"/>
    <pc:docChg chg="custSel modSld">
      <pc:chgData name="陳　博洋" userId="9eacd8e4-2204-4181-ba00-a712de0ce294" providerId="ADAL" clId="{0D55DDA1-9F12-DA4F-9737-BDB99D9CD916}" dt="2025-01-15T08:00:32.781" v="91" actId="20577"/>
      <pc:docMkLst>
        <pc:docMk/>
      </pc:docMkLst>
      <pc:sldChg chg="modSp mod">
        <pc:chgData name="陳　博洋" userId="9eacd8e4-2204-4181-ba00-a712de0ce294" providerId="ADAL" clId="{0D55DDA1-9F12-DA4F-9737-BDB99D9CD916}" dt="2025-01-15T08:00:32.781" v="91" actId="20577"/>
        <pc:sldMkLst>
          <pc:docMk/>
          <pc:sldMk cId="443635484" sldId="262"/>
        </pc:sldMkLst>
        <pc:spChg chg="mod">
          <ac:chgData name="陳　博洋" userId="9eacd8e4-2204-4181-ba00-a712de0ce294" providerId="ADAL" clId="{0D55DDA1-9F12-DA4F-9737-BDB99D9CD916}" dt="2025-01-15T08:00:32.781" v="91" actId="20577"/>
          <ac:spMkLst>
            <pc:docMk/>
            <pc:sldMk cId="443635484" sldId="262"/>
            <ac:spMk id="3" creationId="{0F70342D-ABE5-92B6-2F54-96474289D70A}"/>
          </ac:spMkLst>
        </pc:spChg>
        <pc:picChg chg="mod">
          <ac:chgData name="陳　博洋" userId="9eacd8e4-2204-4181-ba00-a712de0ce294" providerId="ADAL" clId="{0D55DDA1-9F12-DA4F-9737-BDB99D9CD916}" dt="2025-01-15T07:54:45.314" v="16" actId="1076"/>
          <ac:picMkLst>
            <pc:docMk/>
            <pc:sldMk cId="443635484" sldId="262"/>
            <ac:picMk id="1028" creationId="{F680A020-F2A1-32B9-5988-EA5CC98C2B60}"/>
          </ac:picMkLst>
        </pc:picChg>
      </pc:sldChg>
      <pc:sldChg chg="modSp mod">
        <pc:chgData name="陳　博洋" userId="9eacd8e4-2204-4181-ba00-a712de0ce294" providerId="ADAL" clId="{0D55DDA1-9F12-DA4F-9737-BDB99D9CD916}" dt="2025-01-15T07:53:33.333" v="15" actId="1076"/>
        <pc:sldMkLst>
          <pc:docMk/>
          <pc:sldMk cId="2882817779" sldId="265"/>
        </pc:sldMkLst>
        <pc:spChg chg="mod">
          <ac:chgData name="陳　博洋" userId="9eacd8e4-2204-4181-ba00-a712de0ce294" providerId="ADAL" clId="{0D55DDA1-9F12-DA4F-9737-BDB99D9CD916}" dt="2025-01-15T07:53:27.022" v="13" actId="14100"/>
          <ac:spMkLst>
            <pc:docMk/>
            <pc:sldMk cId="2882817779" sldId="265"/>
            <ac:spMk id="4" creationId="{57CFDE61-E0B6-AA02-C8A4-E729D54AACAE}"/>
          </ac:spMkLst>
        </pc:spChg>
        <pc:picChg chg="mod">
          <ac:chgData name="陳　博洋" userId="9eacd8e4-2204-4181-ba00-a712de0ce294" providerId="ADAL" clId="{0D55DDA1-9F12-DA4F-9737-BDB99D9CD916}" dt="2025-01-15T07:53:30.397" v="14" actId="1076"/>
          <ac:picMkLst>
            <pc:docMk/>
            <pc:sldMk cId="2882817779" sldId="265"/>
            <ac:picMk id="5" creationId="{4D5BC784-EEC1-C29C-7ED3-DAFE5F2FB7CE}"/>
          </ac:picMkLst>
        </pc:picChg>
        <pc:picChg chg="mod">
          <ac:chgData name="陳　博洋" userId="9eacd8e4-2204-4181-ba00-a712de0ce294" providerId="ADAL" clId="{0D55DDA1-9F12-DA4F-9737-BDB99D9CD916}" dt="2025-01-15T07:53:33.333" v="15" actId="1076"/>
          <ac:picMkLst>
            <pc:docMk/>
            <pc:sldMk cId="2882817779" sldId="265"/>
            <ac:picMk id="7" creationId="{7EFCAB08-6478-756A-3C7C-4CC582CD412C}"/>
          </ac:picMkLst>
        </pc:picChg>
      </pc:sldChg>
      <pc:sldChg chg="modSp mod">
        <pc:chgData name="陳　博洋" userId="9eacd8e4-2204-4181-ba00-a712de0ce294" providerId="ADAL" clId="{0D55DDA1-9F12-DA4F-9737-BDB99D9CD916}" dt="2025-01-15T07:56:07.267" v="78" actId="1076"/>
        <pc:sldMkLst>
          <pc:docMk/>
          <pc:sldMk cId="1846722939" sldId="266"/>
        </pc:sldMkLst>
        <pc:spChg chg="mod">
          <ac:chgData name="陳　博洋" userId="9eacd8e4-2204-4181-ba00-a712de0ce294" providerId="ADAL" clId="{0D55DDA1-9F12-DA4F-9737-BDB99D9CD916}" dt="2025-01-15T07:56:07.267" v="78" actId="1076"/>
          <ac:spMkLst>
            <pc:docMk/>
            <pc:sldMk cId="1846722939" sldId="266"/>
            <ac:spMk id="3" creationId="{893959DE-C287-084B-AA58-36A26EACB34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1/15/25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22FE-F3A4-F987-E468-2DAF8BABFC1A}"/>
              </a:ext>
            </a:extLst>
          </p:cNvPr>
          <p:cNvSpPr>
            <a:spLocks noGrp="1"/>
          </p:cNvSpPr>
          <p:nvPr>
            <p:ph type="ctrTitle"/>
          </p:nvPr>
        </p:nvSpPr>
        <p:spPr/>
        <p:txBody>
          <a:bodyPr/>
          <a:lstStyle/>
          <a:p>
            <a:r>
              <a:rPr lang="en-JP" dirty="0"/>
              <a:t>国際貿易と保護主義</a:t>
            </a:r>
            <a:br>
              <a:rPr lang="en-JP" dirty="0"/>
            </a:br>
            <a:r>
              <a:rPr lang="en-JP" sz="3200" dirty="0"/>
              <a:t>International Trade and Protectionism</a:t>
            </a:r>
          </a:p>
        </p:txBody>
      </p:sp>
      <p:sp>
        <p:nvSpPr>
          <p:cNvPr id="3" name="Subtitle 2">
            <a:extLst>
              <a:ext uri="{FF2B5EF4-FFF2-40B4-BE49-F238E27FC236}">
                <a16:creationId xmlns:a16="http://schemas.microsoft.com/office/drawing/2014/main" id="{8799C429-ADA3-D105-6B9F-184576E99919}"/>
              </a:ext>
            </a:extLst>
          </p:cNvPr>
          <p:cNvSpPr>
            <a:spLocks noGrp="1"/>
          </p:cNvSpPr>
          <p:nvPr>
            <p:ph type="subTitle" idx="1"/>
          </p:nvPr>
        </p:nvSpPr>
        <p:spPr/>
        <p:txBody>
          <a:bodyPr>
            <a:normAutofit lnSpcReduction="10000"/>
          </a:bodyPr>
          <a:lstStyle/>
          <a:p>
            <a:r>
              <a:rPr lang="en-JP" dirty="0"/>
              <a:t>J4-230851</a:t>
            </a:r>
          </a:p>
          <a:p>
            <a:r>
              <a:rPr lang="en-JP" dirty="0"/>
              <a:t>理科I類30組2年</a:t>
            </a:r>
            <a:r>
              <a:rPr lang="ja-JP" altLang="en-US"/>
              <a:t>　理学部情報科学科</a:t>
            </a:r>
            <a:endParaRPr lang="en-US" altLang="ja-JP" dirty="0"/>
          </a:p>
          <a:p>
            <a:r>
              <a:rPr lang="en-US" dirty="0"/>
              <a:t>B.Y. Chen</a:t>
            </a:r>
            <a:endParaRPr lang="en-JP" dirty="0"/>
          </a:p>
        </p:txBody>
      </p:sp>
    </p:spTree>
    <p:extLst>
      <p:ext uri="{BB962C8B-B14F-4D97-AF65-F5344CB8AC3E}">
        <p14:creationId xmlns:p14="http://schemas.microsoft.com/office/powerpoint/2010/main" val="2934372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A8050-1B41-02EB-7D6E-6D6E92BAA88E}"/>
              </a:ext>
            </a:extLst>
          </p:cNvPr>
          <p:cNvSpPr>
            <a:spLocks noGrp="1"/>
          </p:cNvSpPr>
          <p:nvPr>
            <p:ph type="title"/>
          </p:nvPr>
        </p:nvSpPr>
        <p:spPr>
          <a:xfrm>
            <a:off x="677334" y="189186"/>
            <a:ext cx="8596668" cy="714703"/>
          </a:xfrm>
        </p:spPr>
        <p:txBody>
          <a:bodyPr/>
          <a:lstStyle/>
          <a:p>
            <a:r>
              <a:rPr lang="en-JP" dirty="0"/>
              <a:t>自由貿易の問題点</a:t>
            </a:r>
          </a:p>
        </p:txBody>
      </p:sp>
      <p:sp>
        <p:nvSpPr>
          <p:cNvPr id="3" name="Content Placeholder 2">
            <a:extLst>
              <a:ext uri="{FF2B5EF4-FFF2-40B4-BE49-F238E27FC236}">
                <a16:creationId xmlns:a16="http://schemas.microsoft.com/office/drawing/2014/main" id="{893959DE-C287-084B-AA58-36A26EACB347}"/>
              </a:ext>
            </a:extLst>
          </p:cNvPr>
          <p:cNvSpPr>
            <a:spLocks noGrp="1"/>
          </p:cNvSpPr>
          <p:nvPr>
            <p:ph idx="1"/>
          </p:nvPr>
        </p:nvSpPr>
        <p:spPr>
          <a:xfrm>
            <a:off x="677334" y="795517"/>
            <a:ext cx="8596668" cy="714703"/>
          </a:xfrm>
        </p:spPr>
        <p:txBody>
          <a:bodyPr/>
          <a:lstStyle/>
          <a:p>
            <a:r>
              <a:rPr lang="en-JP" dirty="0"/>
              <a:t>各国にとって、潰れてもいい産業と絶対潰れてはいけない産業がある（テーブルを生産する産業は別に潰れてもいいかもしれないが、鉄鋼と自動車は？）</a:t>
            </a:r>
          </a:p>
        </p:txBody>
      </p:sp>
      <p:pic>
        <p:nvPicPr>
          <p:cNvPr id="5" name="Picture 4" descr="A close-up of a document&#10;&#10;Description automatically generated">
            <a:extLst>
              <a:ext uri="{FF2B5EF4-FFF2-40B4-BE49-F238E27FC236}">
                <a16:creationId xmlns:a16="http://schemas.microsoft.com/office/drawing/2014/main" id="{B48E30FE-16DD-7288-513E-0960FAEE004A}"/>
              </a:ext>
            </a:extLst>
          </p:cNvPr>
          <p:cNvPicPr>
            <a:picLocks noChangeAspect="1"/>
          </p:cNvPicPr>
          <p:nvPr/>
        </p:nvPicPr>
        <p:blipFill>
          <a:blip r:embed="rId2"/>
          <a:stretch>
            <a:fillRect/>
          </a:stretch>
        </p:blipFill>
        <p:spPr>
          <a:xfrm>
            <a:off x="1417969" y="1510220"/>
            <a:ext cx="4230083" cy="2493805"/>
          </a:xfrm>
          <a:prstGeom prst="rect">
            <a:avLst/>
          </a:prstGeom>
        </p:spPr>
      </p:pic>
      <p:sp>
        <p:nvSpPr>
          <p:cNvPr id="6" name="Content Placeholder 2">
            <a:extLst>
              <a:ext uri="{FF2B5EF4-FFF2-40B4-BE49-F238E27FC236}">
                <a16:creationId xmlns:a16="http://schemas.microsoft.com/office/drawing/2014/main" id="{EFF34A3B-1D3B-470F-FF3D-85C9C81217F4}"/>
              </a:ext>
            </a:extLst>
          </p:cNvPr>
          <p:cNvSpPr txBox="1">
            <a:spLocks/>
          </p:cNvSpPr>
          <p:nvPr/>
        </p:nvSpPr>
        <p:spPr>
          <a:xfrm>
            <a:off x="524124" y="3967240"/>
            <a:ext cx="6875160" cy="7147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JP" dirty="0"/>
              <a:t>過当（場合によって違法）な競争に晒される</a:t>
            </a:r>
            <a:r>
              <a:rPr lang="ja-JP" altLang="en-US"/>
              <a:t>　フェアな競争環境が整備されていない</a:t>
            </a:r>
            <a:endParaRPr lang="en-JP" dirty="0"/>
          </a:p>
        </p:txBody>
      </p:sp>
      <p:pic>
        <p:nvPicPr>
          <p:cNvPr id="13" name="Picture 12" descr="A screenshot of a website&#10;&#10;Description automatically generated">
            <a:extLst>
              <a:ext uri="{FF2B5EF4-FFF2-40B4-BE49-F238E27FC236}">
                <a16:creationId xmlns:a16="http://schemas.microsoft.com/office/drawing/2014/main" id="{45ECE78B-F354-7D7F-433D-ED112E53B23E}"/>
              </a:ext>
            </a:extLst>
          </p:cNvPr>
          <p:cNvPicPr>
            <a:picLocks noChangeAspect="1"/>
          </p:cNvPicPr>
          <p:nvPr/>
        </p:nvPicPr>
        <p:blipFill>
          <a:blip r:embed="rId3"/>
          <a:stretch>
            <a:fillRect/>
          </a:stretch>
        </p:blipFill>
        <p:spPr>
          <a:xfrm>
            <a:off x="677334" y="4681943"/>
            <a:ext cx="4827607" cy="1889877"/>
          </a:xfrm>
          <a:prstGeom prst="rect">
            <a:avLst/>
          </a:prstGeom>
        </p:spPr>
      </p:pic>
      <p:pic>
        <p:nvPicPr>
          <p:cNvPr id="15" name="Picture 14" descr="A person sewing clothes on a machine&#10;&#10;Description automatically generated">
            <a:extLst>
              <a:ext uri="{FF2B5EF4-FFF2-40B4-BE49-F238E27FC236}">
                <a16:creationId xmlns:a16="http://schemas.microsoft.com/office/drawing/2014/main" id="{44B8CA1C-9BE6-AE99-8F07-286A716F86DD}"/>
              </a:ext>
            </a:extLst>
          </p:cNvPr>
          <p:cNvPicPr>
            <a:picLocks noChangeAspect="1"/>
          </p:cNvPicPr>
          <p:nvPr/>
        </p:nvPicPr>
        <p:blipFill>
          <a:blip r:embed="rId4"/>
          <a:stretch>
            <a:fillRect/>
          </a:stretch>
        </p:blipFill>
        <p:spPr>
          <a:xfrm>
            <a:off x="7399284" y="3581739"/>
            <a:ext cx="4268594" cy="3181252"/>
          </a:xfrm>
          <a:prstGeom prst="rect">
            <a:avLst/>
          </a:prstGeom>
        </p:spPr>
      </p:pic>
    </p:spTree>
    <p:extLst>
      <p:ext uri="{BB962C8B-B14F-4D97-AF65-F5344CB8AC3E}">
        <p14:creationId xmlns:p14="http://schemas.microsoft.com/office/powerpoint/2010/main" val="184672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4B774-6C36-3282-7C48-F8A0F97A85D0}"/>
              </a:ext>
            </a:extLst>
          </p:cNvPr>
          <p:cNvSpPr>
            <a:spLocks noGrp="1"/>
          </p:cNvSpPr>
          <p:nvPr>
            <p:ph type="title"/>
          </p:nvPr>
        </p:nvSpPr>
        <p:spPr>
          <a:xfrm>
            <a:off x="677334" y="454368"/>
            <a:ext cx="8596668" cy="747691"/>
          </a:xfrm>
        </p:spPr>
        <p:txBody>
          <a:bodyPr anchor="t">
            <a:normAutofit/>
          </a:bodyPr>
          <a:lstStyle/>
          <a:p>
            <a:r>
              <a:rPr lang="en-JP" dirty="0"/>
              <a:t>自由貿易の問題点</a:t>
            </a:r>
          </a:p>
        </p:txBody>
      </p:sp>
      <p:sp>
        <p:nvSpPr>
          <p:cNvPr id="3" name="Content Placeholder 2">
            <a:extLst>
              <a:ext uri="{FF2B5EF4-FFF2-40B4-BE49-F238E27FC236}">
                <a16:creationId xmlns:a16="http://schemas.microsoft.com/office/drawing/2014/main" id="{E588F93B-AB40-6353-6928-A4031ED838CE}"/>
              </a:ext>
            </a:extLst>
          </p:cNvPr>
          <p:cNvSpPr>
            <a:spLocks noGrp="1"/>
          </p:cNvSpPr>
          <p:nvPr>
            <p:ph idx="1"/>
          </p:nvPr>
        </p:nvSpPr>
        <p:spPr>
          <a:xfrm>
            <a:off x="677334" y="1350164"/>
            <a:ext cx="6957332" cy="747691"/>
          </a:xfrm>
        </p:spPr>
        <p:txBody>
          <a:bodyPr>
            <a:normAutofit lnSpcReduction="10000"/>
          </a:bodyPr>
          <a:lstStyle/>
          <a:p>
            <a:r>
              <a:rPr lang="en-JP" dirty="0"/>
              <a:t>そもそも自由貿易で、誰が一番得している？</a:t>
            </a:r>
          </a:p>
          <a:p>
            <a:r>
              <a:rPr lang="en-JP" dirty="0"/>
              <a:t>Elephant Curve</a:t>
            </a:r>
          </a:p>
          <a:p>
            <a:pPr marL="0" indent="0">
              <a:buNone/>
            </a:pPr>
            <a:endParaRPr lang="en-JP" dirty="0"/>
          </a:p>
        </p:txBody>
      </p:sp>
      <p:pic>
        <p:nvPicPr>
          <p:cNvPr id="4098" name="Picture 2" descr="Figure 1 The elephant graph">
            <a:extLst>
              <a:ext uri="{FF2B5EF4-FFF2-40B4-BE49-F238E27FC236}">
                <a16:creationId xmlns:a16="http://schemas.microsoft.com/office/drawing/2014/main" id="{6EDAE699-2C03-1964-F338-AF4A9538FD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457" t="5088" r="8716" b="6011"/>
          <a:stretch/>
        </p:blipFill>
        <p:spPr bwMode="auto">
          <a:xfrm>
            <a:off x="694595" y="2097855"/>
            <a:ext cx="5294080" cy="38765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graph with lines and numbers&#10;&#10;Description automatically generated">
            <a:extLst>
              <a:ext uri="{FF2B5EF4-FFF2-40B4-BE49-F238E27FC236}">
                <a16:creationId xmlns:a16="http://schemas.microsoft.com/office/drawing/2014/main" id="{36E51511-A49B-641F-A1BC-9E1953524305}"/>
              </a:ext>
            </a:extLst>
          </p:cNvPr>
          <p:cNvPicPr>
            <a:picLocks noChangeAspect="1"/>
          </p:cNvPicPr>
          <p:nvPr/>
        </p:nvPicPr>
        <p:blipFill>
          <a:blip r:embed="rId3"/>
          <a:stretch>
            <a:fillRect/>
          </a:stretch>
        </p:blipFill>
        <p:spPr>
          <a:xfrm>
            <a:off x="6203327" y="828213"/>
            <a:ext cx="5889384" cy="5201573"/>
          </a:xfrm>
          <a:prstGeom prst="rect">
            <a:avLst/>
          </a:prstGeom>
        </p:spPr>
      </p:pic>
    </p:spTree>
    <p:extLst>
      <p:ext uri="{BB962C8B-B14F-4D97-AF65-F5344CB8AC3E}">
        <p14:creationId xmlns:p14="http://schemas.microsoft.com/office/powerpoint/2010/main" val="3543158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political party&#10;&#10;Description automatically generated with medium confidence">
            <a:extLst>
              <a:ext uri="{FF2B5EF4-FFF2-40B4-BE49-F238E27FC236}">
                <a16:creationId xmlns:a16="http://schemas.microsoft.com/office/drawing/2014/main" id="{465DF0A9-38D7-510C-3374-E3867663C435}"/>
              </a:ext>
            </a:extLst>
          </p:cNvPr>
          <p:cNvPicPr>
            <a:picLocks noGrp="1" noChangeAspect="1"/>
          </p:cNvPicPr>
          <p:nvPr>
            <p:ph idx="1"/>
          </p:nvPr>
        </p:nvPicPr>
        <p:blipFill>
          <a:blip r:embed="rId2"/>
          <a:stretch>
            <a:fillRect/>
          </a:stretch>
        </p:blipFill>
        <p:spPr>
          <a:xfrm>
            <a:off x="253582" y="2708043"/>
            <a:ext cx="4722086" cy="3881437"/>
          </a:xfrm>
        </p:spPr>
      </p:pic>
      <p:pic>
        <p:nvPicPr>
          <p:cNvPr id="7" name="Picture 6" descr="A screenshot of a phone&#10;&#10;Description automatically generated">
            <a:extLst>
              <a:ext uri="{FF2B5EF4-FFF2-40B4-BE49-F238E27FC236}">
                <a16:creationId xmlns:a16="http://schemas.microsoft.com/office/drawing/2014/main" id="{5C13EE71-AFEF-9EE9-A4C7-75DEEBB5BB82}"/>
              </a:ext>
            </a:extLst>
          </p:cNvPr>
          <p:cNvPicPr>
            <a:picLocks noChangeAspect="1"/>
          </p:cNvPicPr>
          <p:nvPr/>
        </p:nvPicPr>
        <p:blipFill>
          <a:blip r:embed="rId3"/>
          <a:stretch>
            <a:fillRect/>
          </a:stretch>
        </p:blipFill>
        <p:spPr>
          <a:xfrm>
            <a:off x="253582" y="297376"/>
            <a:ext cx="7772400" cy="2209238"/>
          </a:xfrm>
          <a:prstGeom prst="rect">
            <a:avLst/>
          </a:prstGeom>
        </p:spPr>
      </p:pic>
      <p:pic>
        <p:nvPicPr>
          <p:cNvPr id="9" name="Picture 8" descr="A graph with lines and numbers&#10;&#10;Description automatically generated">
            <a:extLst>
              <a:ext uri="{FF2B5EF4-FFF2-40B4-BE49-F238E27FC236}">
                <a16:creationId xmlns:a16="http://schemas.microsoft.com/office/drawing/2014/main" id="{75BDC941-F9AE-CF7B-CB83-C5BD63B5483F}"/>
              </a:ext>
            </a:extLst>
          </p:cNvPr>
          <p:cNvPicPr>
            <a:picLocks noChangeAspect="1"/>
          </p:cNvPicPr>
          <p:nvPr/>
        </p:nvPicPr>
        <p:blipFill>
          <a:blip r:embed="rId4"/>
          <a:stretch>
            <a:fillRect/>
          </a:stretch>
        </p:blipFill>
        <p:spPr>
          <a:xfrm>
            <a:off x="5592627" y="2708043"/>
            <a:ext cx="5563651" cy="3881437"/>
          </a:xfrm>
          <a:prstGeom prst="rect">
            <a:avLst/>
          </a:prstGeom>
        </p:spPr>
      </p:pic>
    </p:spTree>
    <p:extLst>
      <p:ext uri="{BB962C8B-B14F-4D97-AF65-F5344CB8AC3E}">
        <p14:creationId xmlns:p14="http://schemas.microsoft.com/office/powerpoint/2010/main" val="3926881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DB6EB-1BF8-E4EC-68D0-C3DFB9D08EA2}"/>
              </a:ext>
            </a:extLst>
          </p:cNvPr>
          <p:cNvSpPr>
            <a:spLocks noGrp="1"/>
          </p:cNvSpPr>
          <p:nvPr>
            <p:ph type="title"/>
          </p:nvPr>
        </p:nvSpPr>
        <p:spPr>
          <a:xfrm>
            <a:off x="172837" y="158955"/>
            <a:ext cx="8596668" cy="742122"/>
          </a:xfrm>
        </p:spPr>
        <p:txBody>
          <a:bodyPr/>
          <a:lstStyle/>
          <a:p>
            <a:r>
              <a:rPr lang="en-JP" dirty="0"/>
              <a:t>貿易保護主義の影</a:t>
            </a:r>
          </a:p>
        </p:txBody>
      </p:sp>
      <p:sp>
        <p:nvSpPr>
          <p:cNvPr id="3" name="Content Placeholder 2">
            <a:extLst>
              <a:ext uri="{FF2B5EF4-FFF2-40B4-BE49-F238E27FC236}">
                <a16:creationId xmlns:a16="http://schemas.microsoft.com/office/drawing/2014/main" id="{9788F1E2-80A1-365D-11DD-A8C8DD864213}"/>
              </a:ext>
            </a:extLst>
          </p:cNvPr>
          <p:cNvSpPr>
            <a:spLocks noGrp="1"/>
          </p:cNvSpPr>
          <p:nvPr>
            <p:ph idx="1"/>
          </p:nvPr>
        </p:nvSpPr>
        <p:spPr>
          <a:xfrm>
            <a:off x="582741" y="901077"/>
            <a:ext cx="8596668" cy="432952"/>
          </a:xfrm>
        </p:spPr>
        <p:txBody>
          <a:bodyPr/>
          <a:lstStyle/>
          <a:p>
            <a:r>
              <a:rPr lang="en-JP" dirty="0"/>
              <a:t>関税は消費者の負担となり、インフレを加担する恐れもある</a:t>
            </a:r>
          </a:p>
        </p:txBody>
      </p:sp>
      <p:pic>
        <p:nvPicPr>
          <p:cNvPr id="5" name="Picture 4" descr="A close-up of a white background&#10;&#10;Description automatically generated">
            <a:extLst>
              <a:ext uri="{FF2B5EF4-FFF2-40B4-BE49-F238E27FC236}">
                <a16:creationId xmlns:a16="http://schemas.microsoft.com/office/drawing/2014/main" id="{4D5BC784-EEC1-C29C-7ED3-DAFE5F2FB7CE}"/>
              </a:ext>
            </a:extLst>
          </p:cNvPr>
          <p:cNvPicPr>
            <a:picLocks noChangeAspect="1"/>
          </p:cNvPicPr>
          <p:nvPr/>
        </p:nvPicPr>
        <p:blipFill>
          <a:blip r:embed="rId2"/>
          <a:stretch>
            <a:fillRect/>
          </a:stretch>
        </p:blipFill>
        <p:spPr>
          <a:xfrm>
            <a:off x="582741" y="1342258"/>
            <a:ext cx="4735493" cy="1718463"/>
          </a:xfrm>
          <a:prstGeom prst="rect">
            <a:avLst/>
          </a:prstGeom>
        </p:spPr>
      </p:pic>
      <p:sp>
        <p:nvSpPr>
          <p:cNvPr id="8" name="Content Placeholder 2">
            <a:extLst>
              <a:ext uri="{FF2B5EF4-FFF2-40B4-BE49-F238E27FC236}">
                <a16:creationId xmlns:a16="http://schemas.microsoft.com/office/drawing/2014/main" id="{2A8DEF3A-2A8A-A797-EF07-93B69AEA98FC}"/>
              </a:ext>
            </a:extLst>
          </p:cNvPr>
          <p:cNvSpPr txBox="1">
            <a:spLocks/>
          </p:cNvSpPr>
          <p:nvPr/>
        </p:nvSpPr>
        <p:spPr>
          <a:xfrm>
            <a:off x="509168" y="3818327"/>
            <a:ext cx="4809066" cy="16155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JP" dirty="0"/>
              <a:t>保護される産業は競争力低下の恐れ（アメリカ伝統の自動車産業は保護されているが、それによって復活できたわけではない）</a:t>
            </a:r>
          </a:p>
        </p:txBody>
      </p:sp>
      <p:sp>
        <p:nvSpPr>
          <p:cNvPr id="4" name="Content Placeholder 2">
            <a:extLst>
              <a:ext uri="{FF2B5EF4-FFF2-40B4-BE49-F238E27FC236}">
                <a16:creationId xmlns:a16="http://schemas.microsoft.com/office/drawing/2014/main" id="{57CFDE61-E0B6-AA02-C8A4-E729D54AACAE}"/>
              </a:ext>
            </a:extLst>
          </p:cNvPr>
          <p:cNvSpPr txBox="1">
            <a:spLocks/>
          </p:cNvSpPr>
          <p:nvPr/>
        </p:nvSpPr>
        <p:spPr>
          <a:xfrm>
            <a:off x="509167" y="3123157"/>
            <a:ext cx="5402317" cy="6869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JP" dirty="0"/>
              <a:t>関税も一種の税なので、deadweight lossの発生</a:t>
            </a:r>
          </a:p>
        </p:txBody>
      </p:sp>
      <p:pic>
        <p:nvPicPr>
          <p:cNvPr id="7" name="Picture 6" descr="A diagram of a price&#10;&#10;Description automatically generated">
            <a:extLst>
              <a:ext uri="{FF2B5EF4-FFF2-40B4-BE49-F238E27FC236}">
                <a16:creationId xmlns:a16="http://schemas.microsoft.com/office/drawing/2014/main" id="{7EFCAB08-6478-756A-3C7C-4CC582CD412C}"/>
              </a:ext>
            </a:extLst>
          </p:cNvPr>
          <p:cNvPicPr>
            <a:picLocks noChangeAspect="1"/>
          </p:cNvPicPr>
          <p:nvPr/>
        </p:nvPicPr>
        <p:blipFill>
          <a:blip r:embed="rId3"/>
          <a:stretch>
            <a:fillRect/>
          </a:stretch>
        </p:blipFill>
        <p:spPr>
          <a:xfrm>
            <a:off x="5911484" y="1796267"/>
            <a:ext cx="5402317" cy="4160656"/>
          </a:xfrm>
          <a:prstGeom prst="rect">
            <a:avLst/>
          </a:prstGeom>
        </p:spPr>
      </p:pic>
    </p:spTree>
    <p:extLst>
      <p:ext uri="{BB962C8B-B14F-4D97-AF65-F5344CB8AC3E}">
        <p14:creationId xmlns:p14="http://schemas.microsoft.com/office/powerpoint/2010/main" val="2882817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5F18-819D-5010-2C16-893FEF9904EB}"/>
              </a:ext>
            </a:extLst>
          </p:cNvPr>
          <p:cNvSpPr>
            <a:spLocks noGrp="1"/>
          </p:cNvSpPr>
          <p:nvPr>
            <p:ph type="title"/>
          </p:nvPr>
        </p:nvSpPr>
        <p:spPr>
          <a:xfrm>
            <a:off x="1797666" y="3038341"/>
            <a:ext cx="8596668" cy="781318"/>
          </a:xfrm>
        </p:spPr>
        <p:txBody>
          <a:bodyPr/>
          <a:lstStyle/>
          <a:p>
            <a:r>
              <a:rPr lang="en-JP" dirty="0"/>
              <a:t>ご清聴ありがとうございました</a:t>
            </a:r>
          </a:p>
        </p:txBody>
      </p:sp>
    </p:spTree>
    <p:extLst>
      <p:ext uri="{BB962C8B-B14F-4D97-AF65-F5344CB8AC3E}">
        <p14:creationId xmlns:p14="http://schemas.microsoft.com/office/powerpoint/2010/main" val="3720087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245A-D40E-9BAD-E50A-A1CDC6E861FD}"/>
              </a:ext>
            </a:extLst>
          </p:cNvPr>
          <p:cNvSpPr>
            <a:spLocks noGrp="1"/>
          </p:cNvSpPr>
          <p:nvPr>
            <p:ph type="title"/>
          </p:nvPr>
        </p:nvSpPr>
        <p:spPr/>
        <p:txBody>
          <a:bodyPr/>
          <a:lstStyle/>
          <a:p>
            <a:r>
              <a:rPr lang="en-JP" dirty="0"/>
              <a:t>発表の(おおよその)流れ</a:t>
            </a:r>
          </a:p>
        </p:txBody>
      </p:sp>
      <p:sp>
        <p:nvSpPr>
          <p:cNvPr id="3" name="Content Placeholder 2">
            <a:extLst>
              <a:ext uri="{FF2B5EF4-FFF2-40B4-BE49-F238E27FC236}">
                <a16:creationId xmlns:a16="http://schemas.microsoft.com/office/drawing/2014/main" id="{AD82AF40-B385-872F-86CF-46F6736B2AB7}"/>
              </a:ext>
            </a:extLst>
          </p:cNvPr>
          <p:cNvSpPr>
            <a:spLocks noGrp="1"/>
          </p:cNvSpPr>
          <p:nvPr>
            <p:ph idx="1"/>
          </p:nvPr>
        </p:nvSpPr>
        <p:spPr/>
        <p:txBody>
          <a:bodyPr/>
          <a:lstStyle/>
          <a:p>
            <a:r>
              <a:rPr lang="en-JP" dirty="0"/>
              <a:t>国際貿易の意義 </a:t>
            </a:r>
            <a:r>
              <a:rPr lang="en-JP" dirty="0">
                <a:sym typeface="Wingdings" pitchFamily="2" charset="2"/>
              </a:rPr>
              <a:t> そもそも何で貿易をするのか</a:t>
            </a:r>
            <a:endParaRPr lang="en-JP" dirty="0"/>
          </a:p>
          <a:p>
            <a:r>
              <a:rPr lang="en-JP" dirty="0"/>
              <a:t>自由貿易</a:t>
            </a:r>
          </a:p>
          <a:p>
            <a:r>
              <a:rPr lang="en-JP" dirty="0"/>
              <a:t>保護主義の台頭</a:t>
            </a:r>
          </a:p>
        </p:txBody>
      </p:sp>
    </p:spTree>
    <p:extLst>
      <p:ext uri="{BB962C8B-B14F-4D97-AF65-F5344CB8AC3E}">
        <p14:creationId xmlns:p14="http://schemas.microsoft.com/office/powerpoint/2010/main" val="87002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D1025-2DCB-81E4-FCA0-10C51C1A1874}"/>
              </a:ext>
            </a:extLst>
          </p:cNvPr>
          <p:cNvSpPr>
            <a:spLocks noGrp="1"/>
          </p:cNvSpPr>
          <p:nvPr>
            <p:ph type="title"/>
          </p:nvPr>
        </p:nvSpPr>
        <p:spPr/>
        <p:txBody>
          <a:bodyPr/>
          <a:lstStyle/>
          <a:p>
            <a:r>
              <a:rPr lang="en-JP" dirty="0"/>
              <a:t>根本的な問題：なぜ国際貿易をするか</a:t>
            </a:r>
          </a:p>
        </p:txBody>
      </p:sp>
      <p:sp>
        <p:nvSpPr>
          <p:cNvPr id="3" name="Content Placeholder 2">
            <a:extLst>
              <a:ext uri="{FF2B5EF4-FFF2-40B4-BE49-F238E27FC236}">
                <a16:creationId xmlns:a16="http://schemas.microsoft.com/office/drawing/2014/main" id="{B3AAA06D-589A-77A5-2D75-F232CA2143AD}"/>
              </a:ext>
            </a:extLst>
          </p:cNvPr>
          <p:cNvSpPr>
            <a:spLocks noGrp="1"/>
          </p:cNvSpPr>
          <p:nvPr>
            <p:ph idx="1"/>
          </p:nvPr>
        </p:nvSpPr>
        <p:spPr>
          <a:xfrm>
            <a:off x="677334" y="1565357"/>
            <a:ext cx="8596668" cy="1534741"/>
          </a:xfrm>
        </p:spPr>
        <p:txBody>
          <a:bodyPr/>
          <a:lstStyle/>
          <a:p>
            <a:r>
              <a:rPr lang="en-JP" dirty="0"/>
              <a:t>国内で生産できないモノは輸入に頼らなければならない </a:t>
            </a:r>
            <a:r>
              <a:rPr lang="en-US" dirty="0"/>
              <a:t>(e.g. </a:t>
            </a:r>
            <a:r>
              <a:rPr lang="en-US" dirty="0" err="1"/>
              <a:t>ハイテク製品、エネルギー類</a:t>
            </a:r>
            <a:r>
              <a:rPr lang="en-US" dirty="0"/>
              <a:t> etc.)</a:t>
            </a:r>
          </a:p>
          <a:p>
            <a:r>
              <a:rPr lang="en-US" dirty="0" err="1"/>
              <a:t>ただし、資源豊富で最先端技術も持つアメリカは世界最大規模の貿易赤字を抱えている</a:t>
            </a:r>
            <a:r>
              <a:rPr lang="en-US" dirty="0"/>
              <a:t> →</a:t>
            </a:r>
            <a:r>
              <a:rPr lang="ja-JP" altLang="en-US"/>
              <a:t> </a:t>
            </a:r>
            <a:r>
              <a:rPr lang="en-US" altLang="ja-JP" dirty="0"/>
              <a:t>“</a:t>
            </a:r>
            <a:r>
              <a:rPr lang="ja-JP" altLang="en-US"/>
              <a:t>やむを得ない</a:t>
            </a:r>
            <a:r>
              <a:rPr lang="en-US" altLang="ja-JP" dirty="0"/>
              <a:t>”</a:t>
            </a:r>
            <a:r>
              <a:rPr lang="ja-JP" altLang="en-US"/>
              <a:t>理由以外の要素の存在</a:t>
            </a:r>
            <a:endParaRPr lang="en-US" dirty="0"/>
          </a:p>
          <a:p>
            <a:endParaRPr lang="en-JP" dirty="0"/>
          </a:p>
        </p:txBody>
      </p:sp>
      <p:pic>
        <p:nvPicPr>
          <p:cNvPr id="5" name="Picture 4" descr="A graph showing the growth of the stock market&#10;&#10;Description automatically generated">
            <a:extLst>
              <a:ext uri="{FF2B5EF4-FFF2-40B4-BE49-F238E27FC236}">
                <a16:creationId xmlns:a16="http://schemas.microsoft.com/office/drawing/2014/main" id="{19345941-3AF8-5079-6E7C-79A8DC1EABBF}"/>
              </a:ext>
            </a:extLst>
          </p:cNvPr>
          <p:cNvPicPr>
            <a:picLocks noChangeAspect="1"/>
          </p:cNvPicPr>
          <p:nvPr/>
        </p:nvPicPr>
        <p:blipFill>
          <a:blip r:embed="rId2"/>
          <a:stretch>
            <a:fillRect/>
          </a:stretch>
        </p:blipFill>
        <p:spPr>
          <a:xfrm>
            <a:off x="1471287" y="3100098"/>
            <a:ext cx="6440262" cy="3042285"/>
          </a:xfrm>
          <a:prstGeom prst="rect">
            <a:avLst/>
          </a:prstGeom>
        </p:spPr>
      </p:pic>
    </p:spTree>
    <p:extLst>
      <p:ext uri="{BB962C8B-B14F-4D97-AF65-F5344CB8AC3E}">
        <p14:creationId xmlns:p14="http://schemas.microsoft.com/office/powerpoint/2010/main" val="141925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6FD67-C931-4E7A-0A6D-9F1B47431B14}"/>
              </a:ext>
            </a:extLst>
          </p:cNvPr>
          <p:cNvSpPr>
            <a:spLocks noGrp="1"/>
          </p:cNvSpPr>
          <p:nvPr>
            <p:ph type="title"/>
          </p:nvPr>
        </p:nvSpPr>
        <p:spPr>
          <a:xfrm>
            <a:off x="522955" y="148561"/>
            <a:ext cx="8596668" cy="587709"/>
          </a:xfrm>
        </p:spPr>
        <p:txBody>
          <a:bodyPr>
            <a:normAutofit fontScale="90000"/>
          </a:bodyPr>
          <a:lstStyle/>
          <a:p>
            <a:r>
              <a:rPr lang="ja-JP" altLang="en-US">
                <a:effectLst/>
                <a:latin typeface="MS"/>
              </a:rPr>
              <a:t>絶対優位 </a:t>
            </a:r>
            <a:r>
              <a:rPr lang="en-US" altLang="ja-JP" dirty="0">
                <a:effectLst/>
                <a:latin typeface="MS"/>
              </a:rPr>
              <a:t>(Absolute advantage)</a:t>
            </a:r>
            <a:br>
              <a:rPr lang="ja-JP" altLang="en-US" sz="1800">
                <a:effectLst/>
                <a:latin typeface="ArialMT"/>
              </a:rPr>
            </a:br>
            <a:endParaRPr lang="en-JP" dirty="0"/>
          </a:p>
        </p:txBody>
      </p:sp>
      <p:sp>
        <p:nvSpPr>
          <p:cNvPr id="3" name="Content Placeholder 2">
            <a:extLst>
              <a:ext uri="{FF2B5EF4-FFF2-40B4-BE49-F238E27FC236}">
                <a16:creationId xmlns:a16="http://schemas.microsoft.com/office/drawing/2014/main" id="{0F70342D-ABE5-92B6-2F54-96474289D70A}"/>
              </a:ext>
            </a:extLst>
          </p:cNvPr>
          <p:cNvSpPr>
            <a:spLocks noGrp="1"/>
          </p:cNvSpPr>
          <p:nvPr>
            <p:ph idx="1"/>
          </p:nvPr>
        </p:nvSpPr>
        <p:spPr>
          <a:xfrm>
            <a:off x="522954" y="5764917"/>
            <a:ext cx="8713518" cy="661927"/>
          </a:xfrm>
        </p:spPr>
        <p:txBody>
          <a:bodyPr>
            <a:normAutofit fontScale="92500"/>
          </a:bodyPr>
          <a:lstStyle/>
          <a:p>
            <a:r>
              <a:rPr lang="en-JP" sz="1600" dirty="0"/>
              <a:t>各国は強み(絶対優位)を持つ産業に専念した方が良い</a:t>
            </a:r>
            <a:r>
              <a:rPr lang="ja-JP" altLang="en-US" sz="1600"/>
              <a:t>（イメージとして、例えばシケタイの担当科目を割り当てるとき、各シケタイがそれぞれの得意科目を担当した方が効率が良い）</a:t>
            </a:r>
            <a:endParaRPr lang="en-JP" sz="1600" dirty="0"/>
          </a:p>
        </p:txBody>
      </p:sp>
      <p:sp>
        <p:nvSpPr>
          <p:cNvPr id="4" name="Content Placeholder 2">
            <a:extLst>
              <a:ext uri="{FF2B5EF4-FFF2-40B4-BE49-F238E27FC236}">
                <a16:creationId xmlns:a16="http://schemas.microsoft.com/office/drawing/2014/main" id="{B636C86E-EDFA-DC4E-0708-247A19EF27D5}"/>
              </a:ext>
            </a:extLst>
          </p:cNvPr>
          <p:cNvSpPr txBox="1">
            <a:spLocks/>
          </p:cNvSpPr>
          <p:nvPr/>
        </p:nvSpPr>
        <p:spPr>
          <a:xfrm>
            <a:off x="522954" y="762119"/>
            <a:ext cx="9036681" cy="10073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Adam </a:t>
            </a:r>
            <a:r>
              <a:rPr lang="en-US" sz="1600" dirty="0" err="1"/>
              <a:t>Smithによって提唱された概念</a:t>
            </a:r>
            <a:endParaRPr lang="en-US" sz="1600" dirty="0"/>
          </a:p>
          <a:p>
            <a:r>
              <a:rPr lang="ja-JP" altLang="en-US" sz="1600" b="0" i="0">
                <a:solidFill>
                  <a:srgbClr val="202122"/>
                </a:solidFill>
                <a:effectLst/>
                <a:latin typeface="Arial" panose="020B0604020202020204" pitchFamily="34" charset="0"/>
              </a:rPr>
              <a:t>もしある国</a:t>
            </a:r>
            <a:r>
              <a:rPr lang="en-US" sz="1600" b="0" i="0" dirty="0">
                <a:solidFill>
                  <a:srgbClr val="202122"/>
                </a:solidFill>
                <a:effectLst/>
                <a:latin typeface="Arial" panose="020B0604020202020204" pitchFamily="34" charset="0"/>
              </a:rPr>
              <a:t>A</a:t>
            </a:r>
            <a:r>
              <a:rPr lang="ja-JP" altLang="en-US" sz="1600" b="0" i="0">
                <a:solidFill>
                  <a:srgbClr val="202122"/>
                </a:solidFill>
                <a:effectLst/>
                <a:latin typeface="Arial" panose="020B0604020202020204" pitchFamily="34" charset="0"/>
              </a:rPr>
              <a:t>が他国</a:t>
            </a:r>
            <a:r>
              <a:rPr lang="en-US" sz="1600" b="0" i="0" dirty="0">
                <a:solidFill>
                  <a:srgbClr val="202122"/>
                </a:solidFill>
                <a:effectLst/>
                <a:latin typeface="Arial" panose="020B0604020202020204" pitchFamily="34" charset="0"/>
              </a:rPr>
              <a:t>B</a:t>
            </a:r>
            <a:r>
              <a:rPr lang="ja-JP" altLang="en-US" sz="1600" b="0" i="0">
                <a:solidFill>
                  <a:srgbClr val="202122"/>
                </a:solidFill>
                <a:effectLst/>
                <a:latin typeface="Arial" panose="020B0604020202020204" pitchFamily="34" charset="0"/>
              </a:rPr>
              <a:t>に比べて効率的に（小さいコストで）財 </a:t>
            </a:r>
            <a:r>
              <a:rPr lang="en-US" sz="1600" b="0" i="1" dirty="0">
                <a:solidFill>
                  <a:srgbClr val="202122"/>
                </a:solidFill>
                <a:effectLst/>
                <a:latin typeface="Arial" panose="020B0604020202020204" pitchFamily="34" charset="0"/>
              </a:rPr>
              <a:t>x</a:t>
            </a:r>
            <a:r>
              <a:rPr lang="en-US" sz="1600" b="0" i="0" dirty="0">
                <a:solidFill>
                  <a:srgbClr val="202122"/>
                </a:solidFill>
                <a:effectLst/>
                <a:latin typeface="Arial" panose="020B0604020202020204" pitchFamily="34" charset="0"/>
              </a:rPr>
              <a:t> </a:t>
            </a:r>
            <a:r>
              <a:rPr lang="ja-JP" altLang="en-US" sz="1600" b="0" i="0">
                <a:solidFill>
                  <a:srgbClr val="202122"/>
                </a:solidFill>
                <a:effectLst/>
                <a:latin typeface="Arial" panose="020B0604020202020204" pitchFamily="34" charset="0"/>
              </a:rPr>
              <a:t>を生産できるのであれば、ある国</a:t>
            </a:r>
            <a:r>
              <a:rPr lang="en-US" sz="1600" b="0" i="0" dirty="0">
                <a:solidFill>
                  <a:srgbClr val="202122"/>
                </a:solidFill>
                <a:effectLst/>
                <a:latin typeface="Arial" panose="020B0604020202020204" pitchFamily="34" charset="0"/>
              </a:rPr>
              <a:t>A</a:t>
            </a:r>
            <a:r>
              <a:rPr lang="ja-JP" altLang="en-US" sz="1600" b="0" i="0">
                <a:solidFill>
                  <a:srgbClr val="202122"/>
                </a:solidFill>
                <a:effectLst/>
                <a:latin typeface="Arial" panose="020B0604020202020204" pitchFamily="34" charset="0"/>
              </a:rPr>
              <a:t>は財 </a:t>
            </a:r>
            <a:r>
              <a:rPr lang="en-US" sz="1600" b="0" i="1" dirty="0">
                <a:solidFill>
                  <a:srgbClr val="202122"/>
                </a:solidFill>
                <a:effectLst/>
                <a:latin typeface="Arial" panose="020B0604020202020204" pitchFamily="34" charset="0"/>
              </a:rPr>
              <a:t>x</a:t>
            </a:r>
            <a:r>
              <a:rPr lang="en-US" sz="1600" b="0" i="0" dirty="0">
                <a:solidFill>
                  <a:srgbClr val="202122"/>
                </a:solidFill>
                <a:effectLst/>
                <a:latin typeface="Arial" panose="020B0604020202020204" pitchFamily="34" charset="0"/>
              </a:rPr>
              <a:t> </a:t>
            </a:r>
            <a:r>
              <a:rPr lang="ja-JP" altLang="en-US" sz="1600" b="0" i="0">
                <a:solidFill>
                  <a:srgbClr val="202122"/>
                </a:solidFill>
                <a:effectLst/>
                <a:latin typeface="Arial" panose="020B0604020202020204" pitchFamily="34" charset="0"/>
              </a:rPr>
              <a:t>の生産に関して</a:t>
            </a:r>
            <a:r>
              <a:rPr lang="ja-JP" altLang="en-US" sz="1600" b="1" i="0">
                <a:solidFill>
                  <a:srgbClr val="202122"/>
                </a:solidFill>
                <a:effectLst/>
                <a:latin typeface="Arial" panose="020B0604020202020204" pitchFamily="34" charset="0"/>
              </a:rPr>
              <a:t>絶対優位</a:t>
            </a:r>
            <a:r>
              <a:rPr lang="ja-JP" altLang="en-US" sz="1600" b="0" i="0">
                <a:solidFill>
                  <a:srgbClr val="202122"/>
                </a:solidFill>
                <a:effectLst/>
                <a:latin typeface="Arial" panose="020B0604020202020204" pitchFamily="34" charset="0"/>
              </a:rPr>
              <a:t>を持っていると言う</a:t>
            </a:r>
            <a:endParaRPr lang="en-JP" sz="1600" dirty="0"/>
          </a:p>
        </p:txBody>
      </p:sp>
      <p:pic>
        <p:nvPicPr>
          <p:cNvPr id="1026" name="Picture 2" descr="Theory of Absolute Advantage">
            <a:extLst>
              <a:ext uri="{FF2B5EF4-FFF2-40B4-BE49-F238E27FC236}">
                <a16:creationId xmlns:a16="http://schemas.microsoft.com/office/drawing/2014/main" id="{B63ECE7E-60AF-E065-EA8A-A25B935DB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954" y="2024046"/>
            <a:ext cx="6804287" cy="32798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bsolute Advantage - Intelligent Economist">
            <a:extLst>
              <a:ext uri="{FF2B5EF4-FFF2-40B4-BE49-F238E27FC236}">
                <a16:creationId xmlns:a16="http://schemas.microsoft.com/office/drawing/2014/main" id="{F680A020-F2A1-32B9-5988-EA5CC98C2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494" y="2140154"/>
            <a:ext cx="3810281" cy="3047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63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9F51-B713-E292-2489-925E81F25E0C}"/>
              </a:ext>
            </a:extLst>
          </p:cNvPr>
          <p:cNvSpPr>
            <a:spLocks noGrp="1"/>
          </p:cNvSpPr>
          <p:nvPr>
            <p:ph type="title"/>
          </p:nvPr>
        </p:nvSpPr>
        <p:spPr>
          <a:xfrm>
            <a:off x="677334" y="213431"/>
            <a:ext cx="8596668" cy="715617"/>
          </a:xfrm>
        </p:spPr>
        <p:txBody>
          <a:bodyPr/>
          <a:lstStyle/>
          <a:p>
            <a:r>
              <a:rPr lang="en-JP" dirty="0"/>
              <a:t>比較優位(</a:t>
            </a:r>
            <a:r>
              <a:rPr lang="en-US" i="1" dirty="0">
                <a:effectLst/>
                <a:latin typeface="Calibri" panose="020F0502020204030204" pitchFamily="34" charset="0"/>
              </a:rPr>
              <a:t>comparative advantage</a:t>
            </a:r>
            <a:r>
              <a:rPr lang="en-JP" dirty="0"/>
              <a:t>)</a:t>
            </a:r>
          </a:p>
        </p:txBody>
      </p:sp>
      <p:sp>
        <p:nvSpPr>
          <p:cNvPr id="3" name="Content Placeholder 2">
            <a:extLst>
              <a:ext uri="{FF2B5EF4-FFF2-40B4-BE49-F238E27FC236}">
                <a16:creationId xmlns:a16="http://schemas.microsoft.com/office/drawing/2014/main" id="{A276618D-1177-3E1C-909A-35C1050A28F1}"/>
              </a:ext>
            </a:extLst>
          </p:cNvPr>
          <p:cNvSpPr>
            <a:spLocks noGrp="1"/>
          </p:cNvSpPr>
          <p:nvPr>
            <p:ph idx="1"/>
          </p:nvPr>
        </p:nvSpPr>
        <p:spPr>
          <a:xfrm>
            <a:off x="19211" y="5281748"/>
            <a:ext cx="5875008" cy="1143737"/>
          </a:xfrm>
        </p:spPr>
        <p:txBody>
          <a:bodyPr>
            <a:normAutofit fontScale="92500" lnSpcReduction="20000"/>
          </a:bodyPr>
          <a:lstStyle/>
          <a:p>
            <a:r>
              <a:rPr lang="en-JP" dirty="0"/>
              <a:t>各国は強み</a:t>
            </a:r>
            <a:r>
              <a:rPr lang="en-JP" sz="1800" dirty="0"/>
              <a:t> (絶対優位) </a:t>
            </a:r>
            <a:r>
              <a:rPr lang="en-JP" dirty="0"/>
              <a:t>を持つ産業が複数あるとき、その中でも最も強い方に集中すべき</a:t>
            </a:r>
            <a:r>
              <a:rPr lang="ja-JP" altLang="en-US" sz="1700"/>
              <a:t>（どの科目も得意という天才がいるとしても、その人に全ての科目の試験対策を担当させるわけにはいかないので、最も得意な科目を担当してもらう、というイメージ）</a:t>
            </a:r>
            <a:endParaRPr lang="en-JP" sz="1700" dirty="0"/>
          </a:p>
          <a:p>
            <a:endParaRPr lang="en-JP" dirty="0"/>
          </a:p>
        </p:txBody>
      </p:sp>
      <p:pic>
        <p:nvPicPr>
          <p:cNvPr id="4" name="Picture 3" descr="A diagram of a trade graph&#10;&#10;Description automatically generated with medium confidence">
            <a:extLst>
              <a:ext uri="{FF2B5EF4-FFF2-40B4-BE49-F238E27FC236}">
                <a16:creationId xmlns:a16="http://schemas.microsoft.com/office/drawing/2014/main" id="{E84B137A-FB67-7C0A-AE33-5A9432E5C7CC}"/>
              </a:ext>
            </a:extLst>
          </p:cNvPr>
          <p:cNvPicPr>
            <a:picLocks noChangeAspect="1"/>
          </p:cNvPicPr>
          <p:nvPr/>
        </p:nvPicPr>
        <p:blipFill>
          <a:blip r:embed="rId2"/>
          <a:stretch>
            <a:fillRect/>
          </a:stretch>
        </p:blipFill>
        <p:spPr>
          <a:xfrm>
            <a:off x="5765618" y="809199"/>
            <a:ext cx="6270843" cy="5616286"/>
          </a:xfrm>
          <a:prstGeom prst="rect">
            <a:avLst/>
          </a:prstGeom>
        </p:spPr>
      </p:pic>
      <p:sp>
        <p:nvSpPr>
          <p:cNvPr id="5" name="AutoShape 2" descr="Comparative Advantage Diagram [classic] | Creately">
            <a:extLst>
              <a:ext uri="{FF2B5EF4-FFF2-40B4-BE49-F238E27FC236}">
                <a16:creationId xmlns:a16="http://schemas.microsoft.com/office/drawing/2014/main" id="{D0710188-1AE1-D670-A366-22D85A2DF93E}"/>
              </a:ext>
            </a:extLst>
          </p:cNvPr>
          <p:cNvSpPr>
            <a:spLocks noChangeAspect="1" noChangeArrowheads="1"/>
          </p:cNvSpPr>
          <p:nvPr/>
        </p:nvSpPr>
        <p:spPr bwMode="auto">
          <a:xfrm>
            <a:off x="5943600" y="2274194"/>
            <a:ext cx="1307206" cy="13072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JP"/>
          </a:p>
        </p:txBody>
      </p:sp>
      <p:sp>
        <p:nvSpPr>
          <p:cNvPr id="6" name="AutoShape 4" descr="Comparative Advantage Diagram [classic]">
            <a:extLst>
              <a:ext uri="{FF2B5EF4-FFF2-40B4-BE49-F238E27FC236}">
                <a16:creationId xmlns:a16="http://schemas.microsoft.com/office/drawing/2014/main" id="{94AF751B-A51F-E622-9B72-BBE7C2CEE369}"/>
              </a:ext>
            </a:extLst>
          </p:cNvPr>
          <p:cNvSpPr>
            <a:spLocks noChangeAspect="1" noChangeArrowheads="1"/>
          </p:cNvSpPr>
          <p:nvPr/>
        </p:nvSpPr>
        <p:spPr bwMode="auto">
          <a:xfrm>
            <a:off x="5943599" y="3276599"/>
            <a:ext cx="3148886" cy="31488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JP"/>
          </a:p>
        </p:txBody>
      </p:sp>
      <p:pic>
        <p:nvPicPr>
          <p:cNvPr id="8" name="Picture 7" descr="A diagram of a product line&#10;&#10;Description automatically generated with medium confidence">
            <a:extLst>
              <a:ext uri="{FF2B5EF4-FFF2-40B4-BE49-F238E27FC236}">
                <a16:creationId xmlns:a16="http://schemas.microsoft.com/office/drawing/2014/main" id="{050C1D08-9630-AF4C-04E8-E2F142A5AAEC}"/>
              </a:ext>
            </a:extLst>
          </p:cNvPr>
          <p:cNvPicPr>
            <a:picLocks noChangeAspect="1"/>
          </p:cNvPicPr>
          <p:nvPr/>
        </p:nvPicPr>
        <p:blipFill>
          <a:blip r:embed="rId3"/>
          <a:stretch>
            <a:fillRect/>
          </a:stretch>
        </p:blipFill>
        <p:spPr>
          <a:xfrm>
            <a:off x="697666" y="1782021"/>
            <a:ext cx="4389497" cy="3346253"/>
          </a:xfrm>
          <a:prstGeom prst="rect">
            <a:avLst/>
          </a:prstGeom>
        </p:spPr>
      </p:pic>
      <p:sp>
        <p:nvSpPr>
          <p:cNvPr id="9" name="Content Placeholder 2">
            <a:extLst>
              <a:ext uri="{FF2B5EF4-FFF2-40B4-BE49-F238E27FC236}">
                <a16:creationId xmlns:a16="http://schemas.microsoft.com/office/drawing/2014/main" id="{7C6B1B41-A89C-297A-9213-C420E89921C0}"/>
              </a:ext>
            </a:extLst>
          </p:cNvPr>
          <p:cNvSpPr txBox="1">
            <a:spLocks/>
          </p:cNvSpPr>
          <p:nvPr/>
        </p:nvSpPr>
        <p:spPr>
          <a:xfrm>
            <a:off x="286796" y="946020"/>
            <a:ext cx="5339839" cy="8360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JP" dirty="0"/>
              <a:t>Richardoが提唱</a:t>
            </a:r>
          </a:p>
          <a:p>
            <a:r>
              <a:rPr lang="en-JP" dirty="0"/>
              <a:t>機会費用の少ない財の生産に特化すべき</a:t>
            </a:r>
          </a:p>
          <a:p>
            <a:endParaRPr lang="en-JP" dirty="0"/>
          </a:p>
        </p:txBody>
      </p:sp>
    </p:spTree>
    <p:extLst>
      <p:ext uri="{BB962C8B-B14F-4D97-AF65-F5344CB8AC3E}">
        <p14:creationId xmlns:p14="http://schemas.microsoft.com/office/powerpoint/2010/main" val="1102205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2416-6310-4EE9-5834-EF072C6FF021}"/>
              </a:ext>
            </a:extLst>
          </p:cNvPr>
          <p:cNvSpPr>
            <a:spLocks noGrp="1"/>
          </p:cNvSpPr>
          <p:nvPr>
            <p:ph type="title"/>
          </p:nvPr>
        </p:nvSpPr>
        <p:spPr>
          <a:xfrm>
            <a:off x="677334" y="551756"/>
            <a:ext cx="8596668" cy="548640"/>
          </a:xfrm>
        </p:spPr>
        <p:txBody>
          <a:bodyPr>
            <a:normAutofit/>
          </a:bodyPr>
          <a:lstStyle/>
          <a:p>
            <a:r>
              <a:rPr lang="en-JP" sz="2400" dirty="0"/>
              <a:t>国際貿易は輸出国に利益をもたらせる</a:t>
            </a:r>
          </a:p>
        </p:txBody>
      </p:sp>
      <p:pic>
        <p:nvPicPr>
          <p:cNvPr id="7" name="Picture 6" descr="A diagram of a supply line&#10;&#10;Description automatically generated">
            <a:extLst>
              <a:ext uri="{FF2B5EF4-FFF2-40B4-BE49-F238E27FC236}">
                <a16:creationId xmlns:a16="http://schemas.microsoft.com/office/drawing/2014/main" id="{64F1B61D-F42C-DA83-5A40-C327FE9D5048}"/>
              </a:ext>
            </a:extLst>
          </p:cNvPr>
          <p:cNvPicPr>
            <a:picLocks noChangeAspect="1"/>
          </p:cNvPicPr>
          <p:nvPr/>
        </p:nvPicPr>
        <p:blipFill>
          <a:blip r:embed="rId2"/>
          <a:stretch>
            <a:fillRect/>
          </a:stretch>
        </p:blipFill>
        <p:spPr>
          <a:xfrm>
            <a:off x="677334" y="1158240"/>
            <a:ext cx="6910106" cy="4931528"/>
          </a:xfrm>
          <a:prstGeom prst="rect">
            <a:avLst/>
          </a:prstGeom>
        </p:spPr>
      </p:pic>
      <p:sp>
        <p:nvSpPr>
          <p:cNvPr id="10" name="Content Placeholder 2">
            <a:extLst>
              <a:ext uri="{FF2B5EF4-FFF2-40B4-BE49-F238E27FC236}">
                <a16:creationId xmlns:a16="http://schemas.microsoft.com/office/drawing/2014/main" id="{839F9B81-DD88-66E6-1539-4B3572D09868}"/>
              </a:ext>
            </a:extLst>
          </p:cNvPr>
          <p:cNvSpPr txBox="1">
            <a:spLocks/>
          </p:cNvSpPr>
          <p:nvPr/>
        </p:nvSpPr>
        <p:spPr>
          <a:xfrm>
            <a:off x="677334" y="6089768"/>
            <a:ext cx="8596668" cy="4329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JP" dirty="0"/>
              <a:t>輸出国の生産者はより多くの利益を得られる</a:t>
            </a:r>
          </a:p>
        </p:txBody>
      </p:sp>
    </p:spTree>
    <p:extLst>
      <p:ext uri="{BB962C8B-B14F-4D97-AF65-F5344CB8AC3E}">
        <p14:creationId xmlns:p14="http://schemas.microsoft.com/office/powerpoint/2010/main" val="424492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ABDD1-AF9E-711C-8BDD-E92DD644EA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50957-32D9-DF2E-EC81-3D3D9D0BBC35}"/>
              </a:ext>
            </a:extLst>
          </p:cNvPr>
          <p:cNvSpPr>
            <a:spLocks noGrp="1"/>
          </p:cNvSpPr>
          <p:nvPr>
            <p:ph type="title"/>
          </p:nvPr>
        </p:nvSpPr>
        <p:spPr>
          <a:xfrm>
            <a:off x="677334" y="452830"/>
            <a:ext cx="8596668" cy="548640"/>
          </a:xfrm>
        </p:spPr>
        <p:txBody>
          <a:bodyPr>
            <a:normAutofit/>
          </a:bodyPr>
          <a:lstStyle/>
          <a:p>
            <a:r>
              <a:rPr lang="en-JP" sz="2400" dirty="0"/>
              <a:t>国際貿易は基本的に輸入国に利益をもたらせる</a:t>
            </a:r>
          </a:p>
        </p:txBody>
      </p:sp>
      <p:pic>
        <p:nvPicPr>
          <p:cNvPr id="5" name="Content Placeholder 4" descr="A diagram of a trade&#10;&#10;Description automatically generated">
            <a:extLst>
              <a:ext uri="{FF2B5EF4-FFF2-40B4-BE49-F238E27FC236}">
                <a16:creationId xmlns:a16="http://schemas.microsoft.com/office/drawing/2014/main" id="{A1A205F3-3104-F863-2D55-DFFDB7726A68}"/>
              </a:ext>
            </a:extLst>
          </p:cNvPr>
          <p:cNvPicPr>
            <a:picLocks noGrp="1" noChangeAspect="1"/>
          </p:cNvPicPr>
          <p:nvPr>
            <p:ph idx="1"/>
          </p:nvPr>
        </p:nvPicPr>
        <p:blipFill>
          <a:blip r:embed="rId2"/>
          <a:stretch>
            <a:fillRect/>
          </a:stretch>
        </p:blipFill>
        <p:spPr>
          <a:xfrm>
            <a:off x="1013939" y="1158240"/>
            <a:ext cx="6174813" cy="4500438"/>
          </a:xfrm>
        </p:spPr>
      </p:pic>
      <p:sp>
        <p:nvSpPr>
          <p:cNvPr id="3" name="Content Placeholder 2">
            <a:extLst>
              <a:ext uri="{FF2B5EF4-FFF2-40B4-BE49-F238E27FC236}">
                <a16:creationId xmlns:a16="http://schemas.microsoft.com/office/drawing/2014/main" id="{A196885A-F635-4DD6-4E86-CC5F2668D4E9}"/>
              </a:ext>
            </a:extLst>
          </p:cNvPr>
          <p:cNvSpPr txBox="1">
            <a:spLocks/>
          </p:cNvSpPr>
          <p:nvPr/>
        </p:nvSpPr>
        <p:spPr>
          <a:xfrm>
            <a:off x="677334" y="5815448"/>
            <a:ext cx="8596668" cy="4329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JP" dirty="0"/>
              <a:t>輸入国の消費者は低価格で商品を手に入れられる</a:t>
            </a:r>
          </a:p>
        </p:txBody>
      </p:sp>
    </p:spTree>
    <p:extLst>
      <p:ext uri="{BB962C8B-B14F-4D97-AF65-F5344CB8AC3E}">
        <p14:creationId xmlns:p14="http://schemas.microsoft.com/office/powerpoint/2010/main" val="94953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DE6F1-C49C-2F89-12A5-B7E5D57014CB}"/>
              </a:ext>
            </a:extLst>
          </p:cNvPr>
          <p:cNvSpPr>
            <a:spLocks noGrp="1"/>
          </p:cNvSpPr>
          <p:nvPr>
            <p:ph type="title"/>
          </p:nvPr>
        </p:nvSpPr>
        <p:spPr>
          <a:xfrm>
            <a:off x="677334" y="274352"/>
            <a:ext cx="8596668" cy="776682"/>
          </a:xfrm>
        </p:spPr>
        <p:txBody>
          <a:bodyPr/>
          <a:lstStyle/>
          <a:p>
            <a:r>
              <a:rPr lang="en-JP" dirty="0"/>
              <a:t>自由貿易</a:t>
            </a:r>
          </a:p>
        </p:txBody>
      </p:sp>
      <p:sp>
        <p:nvSpPr>
          <p:cNvPr id="3" name="Content Placeholder 2">
            <a:extLst>
              <a:ext uri="{FF2B5EF4-FFF2-40B4-BE49-F238E27FC236}">
                <a16:creationId xmlns:a16="http://schemas.microsoft.com/office/drawing/2014/main" id="{20D41D2A-40B3-758C-3803-6DF40EF8EE1A}"/>
              </a:ext>
            </a:extLst>
          </p:cNvPr>
          <p:cNvSpPr>
            <a:spLocks noGrp="1"/>
          </p:cNvSpPr>
          <p:nvPr>
            <p:ph idx="1"/>
          </p:nvPr>
        </p:nvSpPr>
        <p:spPr>
          <a:xfrm>
            <a:off x="677334" y="1205721"/>
            <a:ext cx="8596668" cy="776682"/>
          </a:xfrm>
        </p:spPr>
        <p:txBody>
          <a:bodyPr/>
          <a:lstStyle/>
          <a:p>
            <a:r>
              <a:rPr lang="en-JP" dirty="0"/>
              <a:t>先週</a:t>
            </a:r>
            <a:r>
              <a:rPr lang="ja-JP" altLang="en-US" b="0" i="0">
                <a:solidFill>
                  <a:srgbClr val="333333"/>
                </a:solidFill>
                <a:effectLst/>
                <a:latin typeface="Helvetica" pitchFamily="2" charset="0"/>
              </a:rPr>
              <a:t>能松さんの発表の通り、第二次世界大戦後は自由貿易、グローバリゼーションの時代（今まで？）</a:t>
            </a:r>
            <a:endParaRPr lang="en-JP" dirty="0"/>
          </a:p>
        </p:txBody>
      </p:sp>
      <p:pic>
        <p:nvPicPr>
          <p:cNvPr id="1026" name="Picture 2">
            <a:extLst>
              <a:ext uri="{FF2B5EF4-FFF2-40B4-BE49-F238E27FC236}">
                <a16:creationId xmlns:a16="http://schemas.microsoft.com/office/drawing/2014/main" id="{D745D317-15E4-26DA-C868-90D185641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431" y="1982403"/>
            <a:ext cx="5799157" cy="38807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43E471-772C-17A9-B071-51C6363FF887}"/>
              </a:ext>
            </a:extLst>
          </p:cNvPr>
          <p:cNvSpPr txBox="1"/>
          <p:nvPr/>
        </p:nvSpPr>
        <p:spPr>
          <a:xfrm>
            <a:off x="3634719" y="5980076"/>
            <a:ext cx="2112580" cy="246221"/>
          </a:xfrm>
          <a:prstGeom prst="rect">
            <a:avLst/>
          </a:prstGeom>
          <a:noFill/>
        </p:spPr>
        <p:txBody>
          <a:bodyPr wrap="square" rtlCol="0">
            <a:spAutoFit/>
          </a:bodyPr>
          <a:lstStyle/>
          <a:p>
            <a:r>
              <a:rPr lang="en-JP" sz="1000" dirty="0"/>
              <a:t>出典：World Trade Organization</a:t>
            </a:r>
          </a:p>
        </p:txBody>
      </p:sp>
    </p:spTree>
    <p:extLst>
      <p:ext uri="{BB962C8B-B14F-4D97-AF65-F5344CB8AC3E}">
        <p14:creationId xmlns:p14="http://schemas.microsoft.com/office/powerpoint/2010/main" val="1549160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57D9-826E-0033-0345-C08A89D253AA}"/>
              </a:ext>
            </a:extLst>
          </p:cNvPr>
          <p:cNvSpPr>
            <a:spLocks noGrp="1"/>
          </p:cNvSpPr>
          <p:nvPr>
            <p:ph type="title"/>
          </p:nvPr>
        </p:nvSpPr>
        <p:spPr>
          <a:xfrm>
            <a:off x="677333" y="156446"/>
            <a:ext cx="8596668" cy="755374"/>
          </a:xfrm>
        </p:spPr>
        <p:txBody>
          <a:bodyPr/>
          <a:lstStyle/>
          <a:p>
            <a:r>
              <a:rPr lang="en-JP" dirty="0"/>
              <a:t>貿易保護主義の台頭</a:t>
            </a:r>
          </a:p>
        </p:txBody>
      </p:sp>
      <p:sp>
        <p:nvSpPr>
          <p:cNvPr id="3" name="Content Placeholder 2">
            <a:extLst>
              <a:ext uri="{FF2B5EF4-FFF2-40B4-BE49-F238E27FC236}">
                <a16:creationId xmlns:a16="http://schemas.microsoft.com/office/drawing/2014/main" id="{E2D86106-B0D8-2274-8F63-5CE6BB399D01}"/>
              </a:ext>
            </a:extLst>
          </p:cNvPr>
          <p:cNvSpPr>
            <a:spLocks noGrp="1"/>
          </p:cNvSpPr>
          <p:nvPr>
            <p:ph idx="1"/>
          </p:nvPr>
        </p:nvSpPr>
        <p:spPr>
          <a:xfrm>
            <a:off x="677333" y="911820"/>
            <a:ext cx="9239762" cy="3297789"/>
          </a:xfrm>
        </p:spPr>
        <p:txBody>
          <a:bodyPr>
            <a:normAutofit/>
          </a:bodyPr>
          <a:lstStyle/>
          <a:p>
            <a:r>
              <a:rPr lang="en-JP" dirty="0"/>
              <a:t>以上の議論より、自由貿易は全ての国々に利益をもたらしたように見える(国全体のsurplusで考えれば)</a:t>
            </a:r>
          </a:p>
          <a:p>
            <a:r>
              <a:rPr lang="en-JP" dirty="0"/>
              <a:t>しかし、自由貿易を主導してきたアメリカでは自由貿易に猛反対し、過激な関税政策を掲げた大統領が誕生した</a:t>
            </a:r>
            <a:r>
              <a:rPr lang="en-JP" sz="1600" dirty="0"/>
              <a:t>（余談ですが、トランプ氏の他の政策と比べれば、貿易政策は大して過激ではないように感じてしまう）</a:t>
            </a:r>
          </a:p>
          <a:p>
            <a:r>
              <a:rPr lang="en-JP" dirty="0"/>
              <a:t>自由貿易の問題点：特定の産業は安い輸入品によって一気に潰れてしまう可能性があり、失業者の増加。</a:t>
            </a:r>
          </a:p>
          <a:p>
            <a:r>
              <a:rPr lang="en-JP" dirty="0"/>
              <a:t>生まれた失業者は優位を持つ産業に消化されればいいですが、なかなか簡単ではない（</a:t>
            </a:r>
            <a:r>
              <a:rPr lang="en-JP" sz="1600" dirty="0"/>
              <a:t>例えば、テーブルと椅子の例では、A国でテーブルを生産する人は椅子業界に転職すればいいですが、実世界では自動車を生産する人はすぐに情報産業に就職できるわけではない</a:t>
            </a:r>
            <a:r>
              <a:rPr lang="en-JP" dirty="0"/>
              <a:t>）</a:t>
            </a:r>
          </a:p>
          <a:p>
            <a:pPr marL="0" indent="0">
              <a:buNone/>
            </a:pPr>
            <a:endParaRPr lang="en-JP" dirty="0"/>
          </a:p>
        </p:txBody>
      </p:sp>
      <p:pic>
        <p:nvPicPr>
          <p:cNvPr id="4" name="Picture 2" descr="Theory of Absolute Advantage">
            <a:extLst>
              <a:ext uri="{FF2B5EF4-FFF2-40B4-BE49-F238E27FC236}">
                <a16:creationId xmlns:a16="http://schemas.microsoft.com/office/drawing/2014/main" id="{1A5B7EF9-1EBD-8504-E941-4E344A900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905" y="4209609"/>
            <a:ext cx="5169675" cy="249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6424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720</TotalTime>
  <Words>334</Words>
  <Application>Microsoft Macintosh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ArialMT</vt:lpstr>
      <vt:lpstr>MS</vt:lpstr>
      <vt:lpstr>Arial</vt:lpstr>
      <vt:lpstr>Calibri</vt:lpstr>
      <vt:lpstr>Helvetica</vt:lpstr>
      <vt:lpstr>Trebuchet MS</vt:lpstr>
      <vt:lpstr>Wingdings</vt:lpstr>
      <vt:lpstr>Wingdings 3</vt:lpstr>
      <vt:lpstr>Facet</vt:lpstr>
      <vt:lpstr>国際貿易と保護主義 International Trade and Protectionism</vt:lpstr>
      <vt:lpstr>発表の(おおよその)流れ</vt:lpstr>
      <vt:lpstr>根本的な問題：なぜ国際貿易をするか</vt:lpstr>
      <vt:lpstr>絶対優位 (Absolute advantage) </vt:lpstr>
      <vt:lpstr>比較優位(comparative advantage)</vt:lpstr>
      <vt:lpstr>国際貿易は輸出国に利益をもたらせる</vt:lpstr>
      <vt:lpstr>国際貿易は基本的に輸入国に利益をもたらせる</vt:lpstr>
      <vt:lpstr>自由貿易</vt:lpstr>
      <vt:lpstr>貿易保護主義の台頭</vt:lpstr>
      <vt:lpstr>自由貿易の問題点</vt:lpstr>
      <vt:lpstr>自由貿易の問題点</vt:lpstr>
      <vt:lpstr>PowerPoint Presentation</vt:lpstr>
      <vt:lpstr>貿易保護主義の影</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陳　博洋</dc:creator>
  <cp:lastModifiedBy>陳　博洋</cp:lastModifiedBy>
  <cp:revision>2</cp:revision>
  <dcterms:created xsi:type="dcterms:W3CDTF">2025-01-14T08:50:51Z</dcterms:created>
  <dcterms:modified xsi:type="dcterms:W3CDTF">2025-01-15T08:00:40Z</dcterms:modified>
</cp:coreProperties>
</file>