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6"/>
  </p:notesMasterIdLst>
  <p:sldIdLst>
    <p:sldId id="271" r:id="rId2"/>
    <p:sldId id="304" r:id="rId3"/>
    <p:sldId id="278" r:id="rId4"/>
    <p:sldId id="279" r:id="rId5"/>
    <p:sldId id="280" r:id="rId6"/>
    <p:sldId id="281" r:id="rId7"/>
    <p:sldId id="282" r:id="rId8"/>
    <p:sldId id="294" r:id="rId9"/>
    <p:sldId id="295" r:id="rId10"/>
    <p:sldId id="283" r:id="rId11"/>
    <p:sldId id="284" r:id="rId12"/>
    <p:sldId id="416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62" r:id="rId30"/>
    <p:sldId id="305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06" r:id="rId39"/>
    <p:sldId id="307" r:id="rId40"/>
    <p:sldId id="308" r:id="rId41"/>
    <p:sldId id="309" r:id="rId42"/>
    <p:sldId id="310" r:id="rId43"/>
    <p:sldId id="312" r:id="rId44"/>
    <p:sldId id="313" r:id="rId45"/>
    <p:sldId id="314" r:id="rId46"/>
    <p:sldId id="315" r:id="rId47"/>
    <p:sldId id="316" r:id="rId48"/>
    <p:sldId id="317" r:id="rId49"/>
    <p:sldId id="303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417" r:id="rId63"/>
    <p:sldId id="418" r:id="rId64"/>
    <p:sldId id="424" r:id="rId65"/>
    <p:sldId id="419" r:id="rId66"/>
    <p:sldId id="420" r:id="rId67"/>
    <p:sldId id="421" r:id="rId68"/>
    <p:sldId id="422" r:id="rId69"/>
    <p:sldId id="423" r:id="rId70"/>
    <p:sldId id="330" r:id="rId71"/>
    <p:sldId id="331" r:id="rId72"/>
    <p:sldId id="332" r:id="rId73"/>
    <p:sldId id="333" r:id="rId74"/>
    <p:sldId id="334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2" r:id="rId85"/>
    <p:sldId id="373" r:id="rId86"/>
    <p:sldId id="374" r:id="rId87"/>
    <p:sldId id="375" r:id="rId88"/>
    <p:sldId id="376" r:id="rId89"/>
    <p:sldId id="377" r:id="rId90"/>
    <p:sldId id="378" r:id="rId91"/>
    <p:sldId id="379" r:id="rId92"/>
    <p:sldId id="380" r:id="rId93"/>
    <p:sldId id="381" r:id="rId94"/>
    <p:sldId id="382" r:id="rId95"/>
    <p:sldId id="383" r:id="rId96"/>
    <p:sldId id="384" r:id="rId97"/>
    <p:sldId id="387" r:id="rId98"/>
    <p:sldId id="388" r:id="rId99"/>
    <p:sldId id="389" r:id="rId100"/>
    <p:sldId id="390" r:id="rId101"/>
    <p:sldId id="391" r:id="rId102"/>
    <p:sldId id="392" r:id="rId103"/>
    <p:sldId id="393" r:id="rId104"/>
    <p:sldId id="385" r:id="rId105"/>
    <p:sldId id="386" r:id="rId106"/>
    <p:sldId id="394" r:id="rId107"/>
    <p:sldId id="395" r:id="rId108"/>
    <p:sldId id="396" r:id="rId109"/>
    <p:sldId id="397" r:id="rId110"/>
    <p:sldId id="398" r:id="rId111"/>
    <p:sldId id="399" r:id="rId112"/>
    <p:sldId id="400" r:id="rId113"/>
    <p:sldId id="402" r:id="rId114"/>
    <p:sldId id="403" r:id="rId115"/>
    <p:sldId id="404" r:id="rId116"/>
    <p:sldId id="405" r:id="rId117"/>
    <p:sldId id="401" r:id="rId118"/>
    <p:sldId id="406" r:id="rId119"/>
    <p:sldId id="407" r:id="rId120"/>
    <p:sldId id="408" r:id="rId121"/>
    <p:sldId id="410" r:id="rId122"/>
    <p:sldId id="409" r:id="rId123"/>
    <p:sldId id="411" r:id="rId124"/>
    <p:sldId id="413" r:id="rId1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, Qiang" initials="ZQ" lastIdx="1" clrIdx="0">
    <p:extLst>
      <p:ext uri="{19B8F6BF-5375-455C-9EA6-DF929625EA0E}">
        <p15:presenceInfo xmlns:p15="http://schemas.microsoft.com/office/powerpoint/2012/main" userId="S-1-5-21-117609710-602162358-682003330-256644" providerId="AD"/>
      </p:ext>
    </p:extLst>
  </p:cmAuthor>
  <p:cmAuthor id="2" name="qiang zheng" initials="qz" lastIdx="1" clrIdx="1">
    <p:extLst>
      <p:ext uri="{19B8F6BF-5375-455C-9EA6-DF929625EA0E}">
        <p15:presenceInfo xmlns:p15="http://schemas.microsoft.com/office/powerpoint/2012/main" userId="47ae82f693f455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D02A2"/>
    <a:srgbClr val="1603A1"/>
    <a:srgbClr val="0053A3"/>
    <a:srgbClr val="1A92C2"/>
    <a:srgbClr val="404040"/>
    <a:srgbClr val="ECECEC"/>
    <a:srgbClr val="FFFFFF"/>
    <a:srgbClr val="453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59" autoAdjust="0"/>
  </p:normalViewPr>
  <p:slideViewPr>
    <p:cSldViewPr snapToGrid="0" showGuides="1">
      <p:cViewPr varScale="1">
        <p:scale>
          <a:sx n="80" d="100"/>
          <a:sy n="80" d="100"/>
        </p:scale>
        <p:origin x="78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1B3E30-1F75-4093-BE7B-906B6E08D77B}" type="slidenum">
              <a:rPr lang="en-US" altLang="zh-CN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38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检查成员资格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4587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607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9556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158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66341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1763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6265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52588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2344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5917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727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序列相加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55298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Label, color, linewidth,</a:t>
            </a:r>
            <a:r>
              <a:rPr lang="en-US" altLang="zh-CN" baseline="0" dirty="0"/>
              <a:t> legend,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558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1986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2472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1040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881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316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388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7502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78309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01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Built-in functions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1130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8835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83730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5357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29186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22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39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011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66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5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98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11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6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最基本的数据结构是序列（</a:t>
            </a:r>
            <a:r>
              <a:rPr lang="en-US" altLang="zh-CN" dirty="0"/>
              <a:t>sequence</a:t>
            </a:r>
            <a:r>
              <a:rPr lang="zh-CN" altLang="en-US" dirty="0"/>
              <a:t>），序列中的每个元素被分配一个序号</a:t>
            </a:r>
            <a:r>
              <a:rPr lang="en-US" altLang="zh-CN" dirty="0"/>
              <a:t>——</a:t>
            </a:r>
            <a:r>
              <a:rPr lang="zh-CN" altLang="en-US" dirty="0"/>
              <a:t>即元素的位置，索引。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0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列表适合于将值组织到一个结构中，并且通过编号对其进行引用。字典是通过名字来引用值的数据结构，这种类型的数据结构称为映射。字典就是若干个键值对组成的数据。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79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61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400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07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41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0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232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70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235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6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00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22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526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96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100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331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256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322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167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552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4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003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04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622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173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While</a:t>
            </a:r>
            <a:r>
              <a:rPr lang="zh-CN" altLang="en-US" dirty="0"/>
              <a:t>语句非常灵活，可以用来在任何为真的情况下重复执行一个代码块。一般情况下就够用了，但是有些时候还是得量体裁衣。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比如要为一个集合（序列和其他可迭代对象）的每个元素都执行一个代码块。</a:t>
            </a:r>
            <a:r>
              <a:rPr lang="en-US" altLang="zh-CN" dirty="0"/>
              <a:t>List, tuple,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str</a:t>
            </a:r>
            <a:r>
              <a:rPr lang="zh-CN" altLang="en-US" baseline="0" dirty="0"/>
              <a:t>，</a:t>
            </a:r>
            <a:r>
              <a:rPr lang="en-US" altLang="zh-CN" baseline="0" dirty="0" err="1"/>
              <a:t>dict</a:t>
            </a:r>
            <a:r>
              <a:rPr lang="zh-CN" altLang="en-US" baseline="0" dirty="0"/>
              <a:t>都是可迭代对象。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867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828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561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627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列表表达式（推导式）是一种轻量级循环，是利用其他列表创建新列表（类似于数学术语中的集合推导式）的一种方法。其工作方式类似于</a:t>
            </a:r>
            <a:r>
              <a:rPr lang="en-US" altLang="zh-CN" dirty="0"/>
              <a:t>for</a:t>
            </a:r>
            <a:r>
              <a:rPr lang="zh-CN" altLang="en-US" dirty="0"/>
              <a:t>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901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641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81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用中括号表示索引，索引从</a:t>
            </a:r>
            <a:r>
              <a:rPr lang="en-US" altLang="zh-CN" dirty="0"/>
              <a:t>0</a:t>
            </a:r>
            <a:r>
              <a:rPr lang="zh-CN" altLang="en-US" dirty="0"/>
              <a:t>开始，表示第一个元素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1690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351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817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263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943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916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817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523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485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16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4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0894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670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056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696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374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762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7105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10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643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051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9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7658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28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702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482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4476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3303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856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6953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1449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71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5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833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71732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4295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349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7945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7074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7741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725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3628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6770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4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20522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0441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8219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2269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1935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3497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20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3076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809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019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0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0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9" userDrawn="1">
          <p15:clr>
            <a:srgbClr val="FBAE40"/>
          </p15:clr>
        </p15:guide>
        <p15:guide id="4" pos="7243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12192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582400" y="6486525"/>
            <a:ext cx="6096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338037-CA8C-40CF-B9F0-C6B03D3EFDE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9481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3355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2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2133600" y="741364"/>
            <a:ext cx="7213600" cy="19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83" name="Rectangle 27"/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9105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yformat.info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35086"/>
            <a:ext cx="12192000" cy="1872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C1E6C98-B3ED-49CD-8E00-88A218D28E0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3229429"/>
            <a:ext cx="12192000" cy="16002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Introduction to Programming</a:t>
            </a:r>
            <a:b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with Python</a:t>
            </a:r>
          </a:p>
        </p:txBody>
      </p:sp>
    </p:spTree>
    <p:extLst>
      <p:ext uri="{BB962C8B-B14F-4D97-AF65-F5344CB8AC3E}">
        <p14:creationId xmlns:p14="http://schemas.microsoft.com/office/powerpoint/2010/main" val="114159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378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</a:rPr>
              <a:t>The‘in’operator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81890" y="1047370"/>
            <a:ext cx="8974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Boolean test whether a value is inside a collection (often</a:t>
            </a:r>
          </a:p>
          <a:p>
            <a:r>
              <a:rPr lang="en-US" altLang="zh-CN" sz="2400" dirty="0"/>
              <a:t>called a container in Python: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81799" y="1878367"/>
            <a:ext cx="309732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2200" dirty="0"/>
              <a:t>&gt;&gt;&gt; t = [1, 2, 4, 5]</a:t>
            </a:r>
            <a:br>
              <a:rPr lang="de-DE" altLang="zh-CN" sz="2200" dirty="0"/>
            </a:br>
            <a:r>
              <a:rPr lang="de-DE" altLang="zh-CN" sz="2200" dirty="0"/>
              <a:t>&gt;&gt;&gt; 3 </a:t>
            </a:r>
            <a:r>
              <a:rPr lang="de-DE" altLang="zh-CN" sz="2200" dirty="0">
                <a:solidFill>
                  <a:srgbClr val="FF0000"/>
                </a:solidFill>
              </a:rPr>
              <a:t>in</a:t>
            </a:r>
            <a:r>
              <a:rPr lang="de-DE" altLang="zh-CN" sz="2200" dirty="0"/>
              <a:t> t</a:t>
            </a:r>
            <a:br>
              <a:rPr lang="de-DE" altLang="zh-CN" sz="2200" dirty="0"/>
            </a:br>
            <a:r>
              <a:rPr lang="de-DE" altLang="zh-CN" sz="2200" dirty="0">
                <a:solidFill>
                  <a:srgbClr val="0053A3"/>
                </a:solidFill>
              </a:rPr>
              <a:t>False</a:t>
            </a:r>
            <a:br>
              <a:rPr lang="de-DE" altLang="zh-CN" sz="2200" dirty="0"/>
            </a:br>
            <a:r>
              <a:rPr lang="de-DE" altLang="zh-CN" sz="2200" dirty="0"/>
              <a:t>&gt;&gt;&gt; 4 </a:t>
            </a:r>
            <a:r>
              <a:rPr lang="de-DE" altLang="zh-CN" sz="2200" dirty="0">
                <a:solidFill>
                  <a:srgbClr val="FF0000"/>
                </a:solidFill>
              </a:rPr>
              <a:t>in</a:t>
            </a:r>
            <a:r>
              <a:rPr lang="de-DE" altLang="zh-CN" sz="2200" dirty="0"/>
              <a:t> t</a:t>
            </a:r>
            <a:br>
              <a:rPr lang="de-DE" altLang="zh-CN" sz="2200" dirty="0"/>
            </a:br>
            <a:r>
              <a:rPr lang="de-DE" altLang="zh-CN" sz="2200" dirty="0">
                <a:solidFill>
                  <a:srgbClr val="0053A3"/>
                </a:solidFill>
              </a:rPr>
              <a:t>True</a:t>
            </a:r>
            <a:br>
              <a:rPr lang="de-DE" altLang="zh-CN" sz="2200" dirty="0"/>
            </a:br>
            <a:r>
              <a:rPr lang="de-DE" altLang="zh-CN" sz="2200" dirty="0"/>
              <a:t>&gt;&gt;&gt; 4 </a:t>
            </a:r>
            <a:r>
              <a:rPr lang="de-DE" altLang="zh-CN" sz="2200" dirty="0">
                <a:solidFill>
                  <a:srgbClr val="FF0000"/>
                </a:solidFill>
              </a:rPr>
              <a:t>not in </a:t>
            </a:r>
            <a:r>
              <a:rPr lang="de-DE" altLang="zh-CN" sz="2200" dirty="0"/>
              <a:t>t</a:t>
            </a:r>
            <a:br>
              <a:rPr lang="de-DE" altLang="zh-CN" sz="2200" dirty="0"/>
            </a:br>
            <a:r>
              <a:rPr lang="de-DE" altLang="zh-CN" sz="2200" dirty="0">
                <a:solidFill>
                  <a:srgbClr val="0053A3"/>
                </a:solidFill>
              </a:rPr>
              <a:t>False </a:t>
            </a:r>
            <a:endParaRPr lang="zh-CN" altLang="en-US" sz="2200" dirty="0">
              <a:solidFill>
                <a:srgbClr val="0053A3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1890" y="4340580"/>
            <a:ext cx="50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For strings, tests for substrings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81799" y="4931554"/>
            <a:ext cx="256512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a = '</a:t>
            </a:r>
            <a:r>
              <a:rPr lang="en-US" altLang="zh-CN" sz="2200" dirty="0" err="1"/>
              <a:t>abcde</a:t>
            </a:r>
            <a:r>
              <a:rPr lang="en-US" altLang="zh-CN" sz="2200" dirty="0"/>
              <a:t>'</a:t>
            </a:r>
            <a:br>
              <a:rPr lang="en-US" altLang="zh-CN" sz="2200" dirty="0"/>
            </a:br>
            <a:r>
              <a:rPr lang="en-US" altLang="zh-CN" sz="2200" dirty="0"/>
              <a:t>&gt;&gt;&gt; 'c' </a:t>
            </a:r>
            <a:r>
              <a:rPr lang="en-US" altLang="zh-CN" sz="2200" dirty="0">
                <a:solidFill>
                  <a:srgbClr val="FF0000"/>
                </a:solidFill>
              </a:rPr>
              <a:t>in</a:t>
            </a:r>
            <a:r>
              <a:rPr lang="en-US" altLang="zh-CN" sz="2200" dirty="0"/>
              <a:t> a</a:t>
            </a:r>
            <a:br>
              <a:rPr lang="en-US" altLang="zh-CN" sz="2200" dirty="0"/>
            </a:br>
            <a:r>
              <a:rPr lang="en-US" altLang="zh-CN" sz="2200" dirty="0">
                <a:solidFill>
                  <a:srgbClr val="0053A3"/>
                </a:solidFill>
              </a:rPr>
              <a:t>True</a:t>
            </a:r>
            <a:br>
              <a:rPr lang="en-US" altLang="zh-CN" sz="2200" dirty="0"/>
            </a:br>
            <a:r>
              <a:rPr lang="en-US" altLang="zh-CN" sz="2200" dirty="0"/>
              <a:t>&gt;&gt;&gt; ‘ac' </a:t>
            </a:r>
            <a:r>
              <a:rPr lang="en-US" altLang="zh-CN" sz="2200" dirty="0">
                <a:solidFill>
                  <a:srgbClr val="FF0000"/>
                </a:solidFill>
              </a:rPr>
              <a:t>in</a:t>
            </a:r>
            <a:r>
              <a:rPr lang="en-US" altLang="zh-CN" sz="2200" dirty="0"/>
              <a:t> a</a:t>
            </a:r>
            <a:br>
              <a:rPr lang="en-US" altLang="zh-CN" sz="2200" dirty="0"/>
            </a:br>
            <a:r>
              <a:rPr lang="en-US" altLang="zh-CN" sz="2200" dirty="0">
                <a:solidFill>
                  <a:srgbClr val="0053A3"/>
                </a:solidFill>
              </a:rPr>
              <a:t>False</a:t>
            </a:r>
            <a:endParaRPr lang="zh-CN" altLang="en-US" sz="2200" dirty="0">
              <a:solidFill>
                <a:srgbClr val="0053A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94FB7C-3205-4113-BBED-E47E00EBF376}"/>
              </a:ext>
            </a:extLst>
          </p:cNvPr>
          <p:cNvSpPr txBox="1"/>
          <p:nvPr/>
        </p:nvSpPr>
        <p:spPr>
          <a:xfrm>
            <a:off x="6629399" y="2114852"/>
            <a:ext cx="4867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布尔检验</a:t>
            </a:r>
          </a:p>
        </p:txBody>
      </p:sp>
    </p:spTree>
    <p:extLst>
      <p:ext uri="{BB962C8B-B14F-4D97-AF65-F5344CB8AC3E}">
        <p14:creationId xmlns:p14="http://schemas.microsoft.com/office/powerpoint/2010/main" val="16146546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2592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Optimization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85092" y="1487055"/>
            <a:ext cx="7954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Compute the minima of a single variable function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0497" y="2761674"/>
            <a:ext cx="7409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>
                <a:solidFill>
                  <a:srgbClr val="0D02A2"/>
                </a:solidFill>
              </a:rPr>
              <a:t>from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scipy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D02A2"/>
                </a:solidFill>
              </a:rPr>
              <a:t>import</a:t>
            </a:r>
            <a:r>
              <a:rPr lang="en-US" altLang="zh-CN" sz="2400" dirty="0"/>
              <a:t> optimize</a:t>
            </a:r>
            <a:br>
              <a:rPr lang="en-US" altLang="zh-CN" sz="2400" dirty="0"/>
            </a:br>
            <a:r>
              <a:rPr lang="en-US" altLang="zh-CN" sz="2400" dirty="0"/>
              <a:t>&gt;&gt;&gt; </a:t>
            </a:r>
            <a:r>
              <a:rPr lang="en-US" altLang="zh-CN" sz="2400" dirty="0" err="1">
                <a:solidFill>
                  <a:srgbClr val="0D02A2"/>
                </a:solidFill>
              </a:rPr>
              <a:t>def</a:t>
            </a:r>
            <a:r>
              <a:rPr lang="en-US" altLang="zh-CN" sz="2400" dirty="0"/>
              <a:t> f(x):</a:t>
            </a:r>
            <a:br>
              <a:rPr lang="en-US" altLang="zh-CN" sz="2400" dirty="0"/>
            </a:br>
            <a:r>
              <a:rPr lang="en-US" altLang="zh-CN" sz="2400" dirty="0"/>
              <a:t>	      </a:t>
            </a:r>
            <a:r>
              <a:rPr lang="en-US" altLang="zh-CN" sz="2400" dirty="0">
                <a:solidFill>
                  <a:srgbClr val="0D02A2"/>
                </a:solidFill>
              </a:rPr>
              <a:t>return</a:t>
            </a:r>
            <a:r>
              <a:rPr lang="en-US" altLang="zh-CN" sz="2400" dirty="0"/>
              <a:t> 4*x**3 + (x -2) **2 + x**4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44378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5" y="287665"/>
            <a:ext cx="2592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Optimization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619" y="1584056"/>
            <a:ext cx="6296978" cy="423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976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271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Optimization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37672" y="1616364"/>
            <a:ext cx="90701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x_min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optimize.fmin_bfgs</a:t>
            </a:r>
            <a:r>
              <a:rPr lang="en-US" altLang="zh-CN" sz="2400" dirty="0"/>
              <a:t>(f, -2)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Optimization terminated successfully .</a:t>
            </a:r>
            <a:br>
              <a:rPr lang="en-US" altLang="zh-CN" sz="2400" dirty="0"/>
            </a:br>
            <a:r>
              <a:rPr lang="en-US" altLang="zh-CN" sz="2400" dirty="0"/>
              <a:t>Current function value : -3.506641</a:t>
            </a:r>
            <a:br>
              <a:rPr lang="en-US" altLang="zh-CN" sz="2400" dirty="0"/>
            </a:br>
            <a:r>
              <a:rPr lang="en-US" altLang="zh-CN" sz="2400" dirty="0"/>
              <a:t>Iterations : 6</a:t>
            </a:r>
            <a:br>
              <a:rPr lang="en-US" altLang="zh-CN" sz="2400" dirty="0"/>
            </a:br>
            <a:r>
              <a:rPr lang="en-US" altLang="zh-CN" sz="2400" dirty="0"/>
              <a:t>Function evaluations : 30</a:t>
            </a:r>
            <a:br>
              <a:rPr lang="en-US" altLang="zh-CN" sz="2400" dirty="0"/>
            </a:br>
            <a:r>
              <a:rPr lang="en-US" altLang="zh-CN" sz="2400" dirty="0"/>
              <a:t>Gradient evaluations : 10</a:t>
            </a:r>
          </a:p>
          <a:p>
            <a:endParaRPr lang="en-US" altLang="zh-CN" sz="2400" dirty="0"/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x_min</a:t>
            </a:r>
            <a:endParaRPr lang="en-US" altLang="zh-CN" sz="2400" dirty="0"/>
          </a:p>
          <a:p>
            <a:r>
              <a:rPr lang="en-US" altLang="zh-CN" sz="2400" dirty="0"/>
              <a:t>array ([ -2.67298167]) 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C93CC0-F8FD-4732-BCC5-9EA26A130C28}"/>
              </a:ext>
            </a:extLst>
          </p:cNvPr>
          <p:cNvSpPr txBox="1"/>
          <p:nvPr/>
        </p:nvSpPr>
        <p:spPr>
          <a:xfrm>
            <a:off x="8783785" y="810885"/>
            <a:ext cx="256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求最优解</a:t>
            </a:r>
          </a:p>
        </p:txBody>
      </p:sp>
    </p:spTree>
    <p:extLst>
      <p:ext uri="{BB962C8B-B14F-4D97-AF65-F5344CB8AC3E}">
        <p14:creationId xmlns:p14="http://schemas.microsoft.com/office/powerpoint/2010/main" val="29044926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Optimization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21" y="1415895"/>
            <a:ext cx="6520352" cy="4440383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5181599" y="4304143"/>
            <a:ext cx="350982" cy="8128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90473" y="3842478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Minimum point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00707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2426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Integration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79054" y="1514765"/>
            <a:ext cx="5404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half_circle</a:t>
            </a:r>
            <a:r>
              <a:rPr lang="en-US" altLang="zh-CN" sz="2400" dirty="0"/>
              <a:t>(x):</a:t>
            </a:r>
          </a:p>
          <a:p>
            <a:r>
              <a:rPr lang="en-US" altLang="zh-CN" sz="2400" dirty="0"/>
              <a:t>	      return (1-x**2)**0.5 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454" y="3080743"/>
            <a:ext cx="5407328" cy="35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909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250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Integration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6619" y="1385455"/>
            <a:ext cx="561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Calculate the area of the half circle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66619" y="2336800"/>
            <a:ext cx="83077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from </a:t>
            </a:r>
            <a:r>
              <a:rPr lang="en-US" altLang="zh-CN" sz="2400" dirty="0" err="1"/>
              <a:t>scipy</a:t>
            </a:r>
            <a:r>
              <a:rPr lang="en-US" altLang="zh-CN" sz="2400" dirty="0"/>
              <a:t> import integrate</a:t>
            </a:r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pi_half</a:t>
            </a:r>
            <a:r>
              <a:rPr lang="en-US" altLang="zh-CN" sz="2400" dirty="0"/>
              <a:t>, err = </a:t>
            </a:r>
            <a:r>
              <a:rPr lang="en-US" altLang="zh-CN" sz="2400" dirty="0" err="1"/>
              <a:t>integrate.quad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half_circle</a:t>
            </a:r>
            <a:r>
              <a:rPr lang="en-US" altLang="zh-CN" sz="2400" dirty="0"/>
              <a:t>, -1, 1)</a:t>
            </a:r>
          </a:p>
          <a:p>
            <a:endParaRPr lang="en-US" altLang="zh-CN" sz="2400" dirty="0"/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pi_half</a:t>
            </a:r>
            <a:r>
              <a:rPr lang="en-US" altLang="zh-CN" sz="2400" dirty="0"/>
              <a:t>*2</a:t>
            </a:r>
          </a:p>
          <a:p>
            <a:r>
              <a:rPr lang="en-US" altLang="zh-CN" sz="2400" dirty="0">
                <a:solidFill>
                  <a:srgbClr val="0D02A2"/>
                </a:solidFill>
              </a:rPr>
              <a:t>3.141592653589797</a:t>
            </a:r>
          </a:p>
          <a:p>
            <a:endParaRPr lang="en-US" altLang="zh-CN" sz="2400" dirty="0">
              <a:solidFill>
                <a:srgbClr val="0D02A2"/>
              </a:solidFill>
            </a:endParaRPr>
          </a:p>
          <a:p>
            <a:r>
              <a:rPr lang="en-US" altLang="zh-CN" sz="2400" dirty="0"/>
              <a:t>&gt;&gt;&gt; err</a:t>
            </a:r>
          </a:p>
          <a:p>
            <a:r>
              <a:rPr lang="en-US" altLang="zh-CN" sz="2400" dirty="0">
                <a:solidFill>
                  <a:srgbClr val="0D02A2"/>
                </a:solidFill>
              </a:rPr>
              <a:t>1.0002356720661965e-09</a:t>
            </a:r>
            <a:endParaRPr lang="zh-CN" altLang="en-US" sz="2400" dirty="0">
              <a:solidFill>
                <a:srgbClr val="0D02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460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181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Statistics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5" y="1394691"/>
            <a:ext cx="114854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from </a:t>
            </a:r>
            <a:r>
              <a:rPr lang="en-US" altLang="zh-CN" sz="2400" dirty="0" err="1"/>
              <a:t>scipy</a:t>
            </a:r>
            <a:r>
              <a:rPr lang="en-US" altLang="zh-CN" sz="2400" dirty="0"/>
              <a:t> import stats</a:t>
            </a:r>
          </a:p>
          <a:p>
            <a:r>
              <a:rPr lang="en-US" altLang="zh-CN" sz="2400" dirty="0"/>
              <a:t>&gt;&gt;&gt; X = </a:t>
            </a:r>
            <a:r>
              <a:rPr lang="en-US" altLang="zh-CN" sz="2400" dirty="0" err="1"/>
              <a:t>stats.norm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loc</a:t>
            </a:r>
            <a:r>
              <a:rPr lang="en-US" altLang="zh-CN" sz="2400" dirty="0"/>
              <a:t>=1.0, scale=2.0) </a:t>
            </a: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loc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 is the mean value, scale is the standard deviation</a:t>
            </a: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dirty="0"/>
              <a:t>&gt;&gt;&gt; x = </a:t>
            </a:r>
            <a:r>
              <a:rPr lang="en-US" altLang="zh-CN" sz="2400" dirty="0" err="1"/>
              <a:t>X.rvs</a:t>
            </a:r>
            <a:r>
              <a:rPr lang="en-US" altLang="zh-CN" sz="2400" dirty="0"/>
              <a:t>(size=10000)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get 10000 samples from random variable</a:t>
            </a:r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np.mean</a:t>
            </a:r>
            <a:r>
              <a:rPr lang="en-US" altLang="zh-CN" sz="2400" dirty="0"/>
              <a:t>(x)</a:t>
            </a:r>
          </a:p>
          <a:p>
            <a:r>
              <a:rPr lang="en-US" altLang="zh-CN" sz="2400" dirty="0">
                <a:solidFill>
                  <a:srgbClr val="0D02A2"/>
                </a:solidFill>
              </a:rPr>
              <a:t>1.0235502154314298</a:t>
            </a: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np.std</a:t>
            </a:r>
            <a:r>
              <a:rPr lang="en-US" altLang="zh-CN" sz="2400" dirty="0"/>
              <a:t>(x)</a:t>
            </a:r>
          </a:p>
          <a:p>
            <a:r>
              <a:rPr lang="en-US" altLang="zh-CN" sz="2400" dirty="0">
                <a:solidFill>
                  <a:srgbClr val="0D02A2"/>
                </a:solidFill>
              </a:rPr>
              <a:t>1.999466195598207</a:t>
            </a:r>
            <a:endParaRPr lang="zh-CN" altLang="en-US" sz="2400" dirty="0">
              <a:solidFill>
                <a:srgbClr val="0D02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350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181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Statistics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92455" y="1543050"/>
            <a:ext cx="10008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import </a:t>
            </a:r>
            <a:r>
              <a:rPr lang="en-US" altLang="zh-CN" sz="2400" dirty="0" err="1"/>
              <a:t>matplotlib.pyplot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plt</a:t>
            </a: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will be introduced later</a:t>
            </a:r>
          </a:p>
          <a:p>
            <a:r>
              <a:rPr lang="en-US" altLang="zh-CN" sz="2400" dirty="0"/>
              <a:t>&gt;&gt;&gt; t = </a:t>
            </a:r>
            <a:r>
              <a:rPr lang="en-US" altLang="zh-CN" sz="2400" dirty="0" err="1"/>
              <a:t>np.arange</a:t>
            </a:r>
            <a:r>
              <a:rPr lang="en-US" altLang="zh-CN" sz="2400" dirty="0"/>
              <a:t>(-10,10,0.01)</a:t>
            </a:r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plt.plot</a:t>
            </a:r>
            <a:r>
              <a:rPr lang="en-US" altLang="zh-CN" sz="2400" dirty="0"/>
              <a:t>(t, X.pdf(t))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366" y="3173439"/>
            <a:ext cx="5785209" cy="35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918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37963" y="2708716"/>
            <a:ext cx="37192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 </a:t>
            </a:r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Matplotlib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29" y="4199818"/>
            <a:ext cx="2047015" cy="238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465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233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</a:rPr>
              <a:t>Matplotlib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73018" y="1551709"/>
            <a:ext cx="9502345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Used for generating 2D and 3D scientific plots</a:t>
            </a:r>
          </a:p>
          <a:p>
            <a:pPr marL="285750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Support for </a:t>
            </a:r>
            <a:r>
              <a:rPr lang="en-US" altLang="zh-CN" sz="2400" dirty="0" err="1"/>
              <a:t>LaTeX</a:t>
            </a:r>
            <a:endParaRPr lang="en-US" altLang="zh-CN" sz="2400" dirty="0"/>
          </a:p>
          <a:p>
            <a:pPr marL="285750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Fine-grained control over every aspect</a:t>
            </a:r>
          </a:p>
          <a:p>
            <a:pPr marL="285750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Many output file formats including PNG, PDF, SVG, EPS</a:t>
            </a:r>
          </a:p>
          <a:p>
            <a:pPr marL="285750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Matplotlib</a:t>
            </a:r>
            <a:r>
              <a:rPr lang="en-US" altLang="zh-CN" sz="2400" dirty="0"/>
              <a:t> is the entire library</a:t>
            </a:r>
          </a:p>
          <a:p>
            <a:pPr marL="285750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Pyplot</a:t>
            </a:r>
            <a:r>
              <a:rPr lang="en-US" altLang="zh-CN" sz="2400" dirty="0"/>
              <a:t> - a module within </a:t>
            </a:r>
            <a:r>
              <a:rPr lang="en-US" altLang="zh-CN" sz="2400" dirty="0" err="1"/>
              <a:t>Matplotlib</a:t>
            </a:r>
            <a:r>
              <a:rPr lang="en-US" altLang="zh-CN" sz="2400" dirty="0"/>
              <a:t> that provides access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   to the underlying plotting library</a:t>
            </a:r>
          </a:p>
          <a:p>
            <a:pPr marL="285750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Please look up </a:t>
            </a:r>
            <a:r>
              <a:rPr lang="en-US" altLang="zh-CN" sz="2400" i="1" dirty="0">
                <a:solidFill>
                  <a:srgbClr val="0D02A2"/>
                </a:solidFill>
              </a:rPr>
              <a:t>help documentation </a:t>
            </a:r>
            <a:r>
              <a:rPr lang="en-US" altLang="zh-CN" sz="2400" dirty="0"/>
              <a:t>for further illustrations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   of parameter settings </a:t>
            </a:r>
          </a:p>
        </p:txBody>
      </p:sp>
    </p:spTree>
    <p:extLst>
      <p:ext uri="{BB962C8B-B14F-4D97-AF65-F5344CB8AC3E}">
        <p14:creationId xmlns:p14="http://schemas.microsoft.com/office/powerpoint/2010/main" val="189404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6133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</a:rPr>
              <a:t>The‘+’and</a:t>
            </a:r>
            <a:r>
              <a:rPr lang="en-US" altLang="zh-CN" sz="2800" b="1" dirty="0">
                <a:latin typeface="微软雅黑" panose="020B0503020204020204" pitchFamily="34" charset="-122"/>
              </a:rPr>
              <a:t> ‘*’operator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5" y="1265382"/>
            <a:ext cx="9704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+ operator produces a </a:t>
            </a:r>
            <a:r>
              <a:rPr lang="en-US" altLang="zh-CN" sz="2400" b="1" i="1" dirty="0">
                <a:solidFill>
                  <a:srgbClr val="FF0000"/>
                </a:solidFill>
              </a:rPr>
              <a:t>new</a:t>
            </a:r>
            <a:r>
              <a:rPr lang="en-US" altLang="zh-CN" sz="2400" i="1" dirty="0"/>
              <a:t> </a:t>
            </a:r>
            <a:r>
              <a:rPr lang="en-US" altLang="zh-CN" sz="2400" dirty="0"/>
              <a:t>tuple, list, or string whose</a:t>
            </a:r>
            <a:br>
              <a:rPr lang="en-US" altLang="zh-CN" sz="2400" dirty="0"/>
            </a:br>
            <a:r>
              <a:rPr lang="en-US" altLang="zh-CN" sz="2400" dirty="0"/>
              <a:t>value is the concatenation of its arguments.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5" y="2550876"/>
            <a:ext cx="8427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Extends concatenation from strings to other types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997602" y="3227142"/>
            <a:ext cx="3804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(1, 2, 3) + (4, 5, 6)</a:t>
            </a:r>
            <a:br>
              <a:rPr lang="en-US" altLang="zh-CN" sz="2200" dirty="0"/>
            </a:br>
            <a:r>
              <a:rPr lang="en-US" altLang="zh-CN" sz="2200" dirty="0">
                <a:solidFill>
                  <a:srgbClr val="0053A3"/>
                </a:solidFill>
              </a:rPr>
              <a:t>(1, 2, 3, 4, 5, 6)</a:t>
            </a:r>
            <a:r>
              <a:rPr lang="zh-CN" altLang="en-US" sz="2200" dirty="0">
                <a:solidFill>
                  <a:srgbClr val="0053A3"/>
                </a:solidFill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7601" y="4292301"/>
            <a:ext cx="3804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[1, 2, 3] + [4, 5, 6]</a:t>
            </a:r>
            <a:br>
              <a:rPr lang="en-US" altLang="zh-CN" sz="2200" dirty="0"/>
            </a:br>
            <a:r>
              <a:rPr lang="en-US" altLang="zh-CN" sz="2200" dirty="0">
                <a:solidFill>
                  <a:srgbClr val="0053A3"/>
                </a:solidFill>
              </a:rPr>
              <a:t>[1, 2, 3, 4, 5, 6]</a:t>
            </a:r>
            <a:r>
              <a:rPr lang="zh-CN" altLang="en-US" sz="2200" dirty="0">
                <a:solidFill>
                  <a:srgbClr val="0053A3"/>
                </a:solidFill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7601" y="5277134"/>
            <a:ext cx="4229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</a:t>
            </a:r>
            <a:r>
              <a:rPr lang="en-US" altLang="zh-CN" sz="2200" dirty="0">
                <a:solidFill>
                  <a:srgbClr val="00B050"/>
                </a:solidFill>
              </a:rPr>
              <a:t>“Hello” </a:t>
            </a:r>
            <a:r>
              <a:rPr lang="en-US" altLang="zh-CN" sz="2200" dirty="0"/>
              <a:t>+ “ ” + </a:t>
            </a:r>
            <a:r>
              <a:rPr lang="en-US" altLang="zh-CN" sz="2200" dirty="0">
                <a:solidFill>
                  <a:srgbClr val="00B050"/>
                </a:solidFill>
              </a:rPr>
              <a:t>“World”</a:t>
            </a:r>
            <a:br>
              <a:rPr lang="en-US" altLang="zh-CN" sz="2200" dirty="0">
                <a:solidFill>
                  <a:srgbClr val="00B050"/>
                </a:solidFill>
              </a:rPr>
            </a:br>
            <a:r>
              <a:rPr lang="en-US" altLang="zh-CN" sz="2200" dirty="0">
                <a:solidFill>
                  <a:srgbClr val="0053A3"/>
                </a:solidFill>
              </a:rPr>
              <a:t>‘Hello World’</a:t>
            </a:r>
            <a:endParaRPr lang="zh-CN" altLang="en-US" sz="2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33164" y="3225900"/>
            <a:ext cx="26276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(1, 2, 3)*2</a:t>
            </a:r>
            <a:br>
              <a:rPr lang="en-US" altLang="zh-CN" sz="2200" dirty="0"/>
            </a:br>
            <a:r>
              <a:rPr lang="en-US" altLang="zh-CN" sz="2200" dirty="0">
                <a:solidFill>
                  <a:srgbClr val="0053A3"/>
                </a:solidFill>
              </a:rPr>
              <a:t>(1, 2, 3, 1,2,3)</a:t>
            </a:r>
            <a:r>
              <a:rPr lang="zh-CN" altLang="en-US" sz="2200" dirty="0">
                <a:solidFill>
                  <a:srgbClr val="0053A3"/>
                </a:solidFill>
              </a:rPr>
              <a:t>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33164" y="4292300"/>
            <a:ext cx="2634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[1, 2, 3] *2</a:t>
            </a:r>
          </a:p>
          <a:p>
            <a:r>
              <a:rPr lang="en-US" altLang="zh-CN" sz="2200" dirty="0">
                <a:solidFill>
                  <a:srgbClr val="0053A3"/>
                </a:solidFill>
              </a:rPr>
              <a:t>[1, 2, 3, 1,2,3]</a:t>
            </a:r>
            <a:r>
              <a:rPr lang="zh-CN" altLang="en-US" sz="2200" dirty="0">
                <a:solidFill>
                  <a:srgbClr val="0053A3"/>
                </a:solidFill>
              </a:rPr>
              <a:t>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33164" y="5277134"/>
            <a:ext cx="2400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</a:t>
            </a:r>
            <a:r>
              <a:rPr lang="en-US" altLang="zh-CN" sz="2200" dirty="0">
                <a:solidFill>
                  <a:srgbClr val="00B050"/>
                </a:solidFill>
              </a:rPr>
              <a:t>“Hello” </a:t>
            </a:r>
            <a:r>
              <a:rPr lang="en-US" altLang="zh-CN" sz="2200" dirty="0"/>
              <a:t>*2</a:t>
            </a:r>
          </a:p>
          <a:p>
            <a:r>
              <a:rPr lang="en-US" altLang="zh-CN" sz="2200" dirty="0">
                <a:solidFill>
                  <a:srgbClr val="0053A3"/>
                </a:solidFill>
              </a:rPr>
              <a:t>‘</a:t>
            </a:r>
            <a:r>
              <a:rPr lang="en-US" altLang="zh-CN" sz="2200" dirty="0" err="1">
                <a:solidFill>
                  <a:srgbClr val="0053A3"/>
                </a:solidFill>
              </a:rPr>
              <a:t>HelloHello</a:t>
            </a:r>
            <a:r>
              <a:rPr lang="en-US" altLang="zh-CN" sz="2200" dirty="0">
                <a:solidFill>
                  <a:srgbClr val="0053A3"/>
                </a:solidFill>
              </a:rPr>
              <a:t>’</a:t>
            </a:r>
            <a:endParaRPr lang="zh-CN" altLang="en-US" sz="2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C17681-0213-4417-A7CD-B3C097BC30D6}"/>
              </a:ext>
            </a:extLst>
          </p:cNvPr>
          <p:cNvSpPr txBox="1"/>
          <p:nvPr/>
        </p:nvSpPr>
        <p:spPr>
          <a:xfrm>
            <a:off x="7294731" y="403658"/>
            <a:ext cx="403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运算符 加法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乘法</a:t>
            </a:r>
          </a:p>
        </p:txBody>
      </p:sp>
    </p:spTree>
    <p:extLst>
      <p:ext uri="{BB962C8B-B14F-4D97-AF65-F5344CB8AC3E}">
        <p14:creationId xmlns:p14="http://schemas.microsoft.com/office/powerpoint/2010/main" val="33918789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528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</a:rPr>
              <a:t>pyplot</a:t>
            </a:r>
            <a:r>
              <a:rPr lang="en-US" altLang="zh-CN" sz="2800" b="1" dirty="0">
                <a:latin typeface="微软雅黑" panose="020B0503020204020204" pitchFamily="34" charset="-122"/>
              </a:rPr>
              <a:t> — first example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98" y="1085246"/>
            <a:ext cx="7686402" cy="55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0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64" y="1589121"/>
            <a:ext cx="8560397" cy="46065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5325" y="287665"/>
            <a:ext cx="528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</a:rPr>
              <a:t>pyplot</a:t>
            </a:r>
            <a:r>
              <a:rPr lang="en-US" altLang="zh-CN" sz="2800" b="1" dirty="0">
                <a:latin typeface="微软雅黑" panose="020B0503020204020204" pitchFamily="34" charset="-122"/>
              </a:rPr>
              <a:t> — first example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6218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181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subplots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53" y="1700782"/>
            <a:ext cx="8580085" cy="38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931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181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subplots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783" y="1151212"/>
            <a:ext cx="6957815" cy="49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362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392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Set </a:t>
            </a:r>
            <a:r>
              <a:rPr lang="en-US" altLang="zh-CN" sz="2800" b="1" dirty="0" err="1">
                <a:latin typeface="微软雅黑" panose="020B0503020204020204" pitchFamily="34" charset="-122"/>
              </a:rPr>
              <a:t>ticklabels</a:t>
            </a:r>
            <a:r>
              <a:rPr lang="en-US" altLang="zh-CN" sz="2800" b="1" dirty="0">
                <a:latin typeface="微软雅黑" panose="020B0503020204020204" pitchFamily="34" charset="-122"/>
              </a:rPr>
              <a:t> of axis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114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33674"/>
            <a:ext cx="5434889" cy="37267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655" y="1870281"/>
            <a:ext cx="4951715" cy="337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275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334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Logarithmic plot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115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310" y="1014834"/>
            <a:ext cx="5563045" cy="53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008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3368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Logarithmic plot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116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73" y="909622"/>
            <a:ext cx="7573427" cy="53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479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2121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Histogram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117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77" y="2210588"/>
            <a:ext cx="10172772" cy="23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1298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118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5" y="287665"/>
            <a:ext cx="2121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Histogram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319" y="1434077"/>
            <a:ext cx="7379386" cy="472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6033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317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Scatter plot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119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89" y="2401455"/>
            <a:ext cx="9147260" cy="1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6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7209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The length, maximum and minimum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8215" y="1457336"/>
            <a:ext cx="4745210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numbers = [100, 34, 678]</a:t>
            </a:r>
          </a:p>
          <a:p>
            <a:r>
              <a:rPr lang="en-US" altLang="zh-CN" sz="2200" dirty="0"/>
              <a:t>&gt;&gt;&gt; </a:t>
            </a:r>
            <a:r>
              <a:rPr lang="en-US" altLang="zh-CN" sz="2200" dirty="0" err="1"/>
              <a:t>len</a:t>
            </a:r>
            <a:r>
              <a:rPr lang="en-US" altLang="zh-CN" sz="2200" dirty="0"/>
              <a:t>(numbers)</a:t>
            </a:r>
          </a:p>
          <a:p>
            <a:r>
              <a:rPr lang="en-US" altLang="zh-CN" sz="2200" dirty="0">
                <a:solidFill>
                  <a:srgbClr val="0D02A2"/>
                </a:solidFill>
              </a:rPr>
              <a:t>3</a:t>
            </a:r>
          </a:p>
          <a:p>
            <a:endParaRPr lang="en-US" altLang="zh-CN" sz="2200" dirty="0"/>
          </a:p>
          <a:p>
            <a:r>
              <a:rPr lang="en-US" altLang="zh-CN" sz="2200" dirty="0"/>
              <a:t>&gt;&gt;&gt; max(numbers)</a:t>
            </a:r>
          </a:p>
          <a:p>
            <a:r>
              <a:rPr lang="en-US" altLang="zh-CN" sz="2200" dirty="0">
                <a:solidFill>
                  <a:srgbClr val="0D02A2"/>
                </a:solidFill>
              </a:rPr>
              <a:t>678</a:t>
            </a:r>
          </a:p>
          <a:p>
            <a:endParaRPr lang="en-US" altLang="zh-CN" sz="2200" dirty="0"/>
          </a:p>
          <a:p>
            <a:r>
              <a:rPr lang="en-US" altLang="zh-CN" sz="2200" dirty="0"/>
              <a:t>&gt;&gt;&gt; min</a:t>
            </a:r>
            <a:r>
              <a:rPr lang="en-US" altLang="zh-CN" sz="2200" strike="sngStrike" dirty="0">
                <a:solidFill>
                  <a:srgbClr val="FF0000"/>
                </a:solidFill>
              </a:rPr>
              <a:t>(numbers)</a:t>
            </a:r>
          </a:p>
          <a:p>
            <a:r>
              <a:rPr lang="en-US" altLang="zh-CN" sz="2200" dirty="0">
                <a:solidFill>
                  <a:srgbClr val="0D02A2"/>
                </a:solidFill>
              </a:rPr>
              <a:t>34</a:t>
            </a:r>
          </a:p>
          <a:p>
            <a:endParaRPr lang="en-US" altLang="zh-CN" sz="2200" dirty="0"/>
          </a:p>
          <a:p>
            <a:r>
              <a:rPr lang="en-US" altLang="zh-CN" sz="2200" dirty="0"/>
              <a:t>&gt;&gt;&gt; max</a:t>
            </a:r>
            <a:r>
              <a:rPr lang="en-US" altLang="zh-CN" sz="2200" strike="sngStrike" dirty="0">
                <a:solidFill>
                  <a:srgbClr val="FF0000"/>
                </a:solidFill>
              </a:rPr>
              <a:t>(2, 3)</a:t>
            </a:r>
          </a:p>
          <a:p>
            <a:r>
              <a:rPr lang="en-US" altLang="zh-CN" sz="2200" dirty="0">
                <a:solidFill>
                  <a:srgbClr val="0D02A2"/>
                </a:solidFill>
              </a:rPr>
              <a:t>3</a:t>
            </a:r>
          </a:p>
          <a:p>
            <a:endParaRPr lang="en-US" altLang="zh-CN" sz="2200" dirty="0"/>
          </a:p>
          <a:p>
            <a:r>
              <a:rPr lang="en-US" altLang="zh-CN" sz="2200" dirty="0"/>
              <a:t>&gt;&gt;&gt; min(9, 3, 2, 5)</a:t>
            </a:r>
          </a:p>
          <a:p>
            <a:r>
              <a:rPr lang="en-US" altLang="zh-CN" sz="2200" dirty="0">
                <a:solidFill>
                  <a:srgbClr val="0D02A2"/>
                </a:solidFill>
              </a:rPr>
              <a:t>2</a:t>
            </a:r>
            <a:endParaRPr lang="zh-CN" altLang="en-US" sz="2200" dirty="0">
              <a:solidFill>
                <a:srgbClr val="0D02A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A726A8-15CC-4CB7-9794-244F5249FF0A}"/>
              </a:ext>
            </a:extLst>
          </p:cNvPr>
          <p:cNvSpPr txBox="1"/>
          <p:nvPr/>
        </p:nvSpPr>
        <p:spPr>
          <a:xfrm>
            <a:off x="4991100" y="2752725"/>
            <a:ext cx="599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函数的对象</a:t>
            </a:r>
          </a:p>
        </p:txBody>
      </p:sp>
    </p:spTree>
    <p:extLst>
      <p:ext uri="{BB962C8B-B14F-4D97-AF65-F5344CB8AC3E}">
        <p14:creationId xmlns:p14="http://schemas.microsoft.com/office/powerpoint/2010/main" val="194892918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120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73" y="1304137"/>
            <a:ext cx="8331200" cy="43362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5324" y="287665"/>
            <a:ext cx="317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Scatter plot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79212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121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5" y="287665"/>
            <a:ext cx="632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</a:rPr>
              <a:t>Image visualization and contour</a:t>
            </a:r>
            <a:endParaRPr lang="zh-CN" altLang="en-US" sz="2800" dirty="0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954" y="1566636"/>
            <a:ext cx="6877083" cy="40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669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632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Image visualization and contour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122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82" y="1848203"/>
            <a:ext cx="9407967" cy="326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1183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247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3D plotting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123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90" y="2112955"/>
            <a:ext cx="8231211" cy="32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239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233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3D plotting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64" y="1125813"/>
            <a:ext cx="6871438" cy="527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7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32247"/>
            <a:ext cx="3036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Mutability: Tuples VS Lists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5855" y="1703218"/>
            <a:ext cx="2712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Lists: Mutable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8982" y="2766781"/>
            <a:ext cx="43972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li = [</a:t>
            </a:r>
            <a:r>
              <a:rPr lang="en-US" altLang="zh-CN" sz="2200" dirty="0">
                <a:solidFill>
                  <a:srgbClr val="00B050"/>
                </a:solidFill>
              </a:rPr>
              <a:t>‘</a:t>
            </a:r>
            <a:r>
              <a:rPr lang="en-US" altLang="zh-CN" sz="2200" dirty="0" err="1">
                <a:solidFill>
                  <a:srgbClr val="00B050"/>
                </a:solidFill>
              </a:rPr>
              <a:t>abc</a:t>
            </a:r>
            <a:r>
              <a:rPr lang="en-US" altLang="zh-CN" sz="2200" dirty="0">
                <a:solidFill>
                  <a:srgbClr val="00B050"/>
                </a:solidFill>
              </a:rPr>
              <a:t>’</a:t>
            </a:r>
            <a:r>
              <a:rPr lang="en-US" altLang="zh-CN" sz="2200" dirty="0"/>
              <a:t>, 23, 4.34, 23]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858982" y="3353290"/>
            <a:ext cx="23551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li[1] = 45</a:t>
            </a:r>
            <a:endParaRPr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858982" y="3931573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li</a:t>
            </a:r>
            <a:endParaRPr lang="zh-CN" altLang="en-US" sz="2200" dirty="0"/>
          </a:p>
        </p:txBody>
      </p:sp>
      <p:sp>
        <p:nvSpPr>
          <p:cNvPr id="8" name="文本框 7"/>
          <p:cNvSpPr txBox="1"/>
          <p:nvPr/>
        </p:nvSpPr>
        <p:spPr>
          <a:xfrm>
            <a:off x="1546670" y="4507233"/>
            <a:ext cx="302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1603A1"/>
                </a:solidFill>
              </a:rPr>
              <a:t>[‘</a:t>
            </a:r>
            <a:r>
              <a:rPr lang="en-US" altLang="zh-CN" sz="2200" dirty="0" err="1">
                <a:solidFill>
                  <a:srgbClr val="1603A1"/>
                </a:solidFill>
              </a:rPr>
              <a:t>abc</a:t>
            </a:r>
            <a:r>
              <a:rPr lang="en-US" altLang="zh-CN" sz="2200" dirty="0">
                <a:solidFill>
                  <a:srgbClr val="1603A1"/>
                </a:solidFill>
              </a:rPr>
              <a:t>’, 23, 4.34, 23]</a:t>
            </a:r>
            <a:endParaRPr lang="zh-CN" altLang="en-US" sz="2200" dirty="0">
              <a:solidFill>
                <a:srgbClr val="1603A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2003" y="5320145"/>
            <a:ext cx="4527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We can change lists in place</a:t>
            </a:r>
            <a:endParaRPr lang="zh-CN" altLang="en-US" sz="2200" dirty="0"/>
          </a:p>
        </p:txBody>
      </p:sp>
      <p:sp>
        <p:nvSpPr>
          <p:cNvPr id="10" name="文本框 9"/>
          <p:cNvSpPr txBox="1"/>
          <p:nvPr/>
        </p:nvSpPr>
        <p:spPr>
          <a:xfrm>
            <a:off x="882003" y="5895805"/>
            <a:ext cx="10238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Name </a:t>
            </a:r>
            <a:r>
              <a:rPr lang="en-US" altLang="zh-CN" sz="2200" i="1" dirty="0">
                <a:solidFill>
                  <a:srgbClr val="1603A1"/>
                </a:solidFill>
              </a:rPr>
              <a:t>li</a:t>
            </a:r>
            <a:r>
              <a:rPr lang="en-US" altLang="zh-CN" sz="2200" dirty="0"/>
              <a:t> still points to the same memory reference when we’re down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4243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36073" y="2087418"/>
            <a:ext cx="5516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2200" dirty="0"/>
              <a:t>&gt;&gt;&gt; t = (23, </a:t>
            </a:r>
            <a:r>
              <a:rPr lang="de-DE" altLang="zh-CN" sz="2200" dirty="0">
                <a:solidFill>
                  <a:srgbClr val="00B050"/>
                </a:solidFill>
              </a:rPr>
              <a:t>‘abc’</a:t>
            </a:r>
            <a:r>
              <a:rPr lang="de-DE" altLang="zh-CN" sz="2200" dirty="0"/>
              <a:t>, 4.56, (2,3), </a:t>
            </a:r>
            <a:r>
              <a:rPr lang="de-DE" altLang="zh-CN" sz="2200" dirty="0">
                <a:solidFill>
                  <a:srgbClr val="00B050"/>
                </a:solidFill>
              </a:rPr>
              <a:t>‘def’</a:t>
            </a:r>
            <a:r>
              <a:rPr lang="de-DE" altLang="zh-CN" sz="2200" dirty="0"/>
              <a:t>)</a:t>
            </a:r>
            <a:br>
              <a:rPr lang="de-DE" altLang="zh-CN" sz="2200" dirty="0"/>
            </a:br>
            <a:r>
              <a:rPr lang="de-DE" altLang="zh-CN" sz="2200" dirty="0"/>
              <a:t>&gt;&gt;&gt; t[2] = 3.14 </a:t>
            </a:r>
            <a:endParaRPr lang="zh-CN" altLang="en-US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6073" y="3362037"/>
            <a:ext cx="69656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Traceback</a:t>
            </a:r>
            <a:r>
              <a:rPr lang="en-US" altLang="zh-CN" sz="2000" dirty="0">
                <a:solidFill>
                  <a:srgbClr val="FF0000"/>
                </a:solidFill>
              </a:rPr>
              <a:t> (most recent call last):</a:t>
            </a:r>
            <a:br>
              <a:rPr lang="en-US" altLang="zh-CN" sz="2000" dirty="0">
                <a:solidFill>
                  <a:srgbClr val="FF0000"/>
                </a:solidFill>
              </a:rPr>
            </a:br>
            <a:r>
              <a:rPr lang="en-US" altLang="zh-CN" sz="2000" dirty="0">
                <a:solidFill>
                  <a:srgbClr val="FF0000"/>
                </a:solidFill>
              </a:rPr>
              <a:t>File "&lt;pyshell#75&gt;", line 1, in -</a:t>
            </a:r>
            <a:r>
              <a:rPr lang="en-US" altLang="zh-CN" sz="2000" dirty="0" err="1">
                <a:solidFill>
                  <a:srgbClr val="FF0000"/>
                </a:solidFill>
              </a:rPr>
              <a:t>topleveltu</a:t>
            </a:r>
            <a:r>
              <a:rPr lang="en-US" altLang="zh-CN" sz="2000" dirty="0">
                <a:solidFill>
                  <a:srgbClr val="FF0000"/>
                </a:solidFill>
              </a:rPr>
              <a:t>[2] = 3.14</a:t>
            </a:r>
            <a:br>
              <a:rPr lang="en-US" altLang="zh-CN" sz="2000" dirty="0">
                <a:solidFill>
                  <a:srgbClr val="FF0000"/>
                </a:solidFill>
              </a:rPr>
            </a:br>
            <a:r>
              <a:rPr lang="en-US" altLang="zh-CN" sz="2000" dirty="0" err="1">
                <a:solidFill>
                  <a:srgbClr val="FF0000"/>
                </a:solidFill>
              </a:rPr>
              <a:t>TypeError</a:t>
            </a:r>
            <a:r>
              <a:rPr lang="en-US" altLang="zh-CN" sz="2000" dirty="0">
                <a:solidFill>
                  <a:srgbClr val="FF0000"/>
                </a:solidFill>
              </a:rPr>
              <a:t>: object doesn't support item assignment </a:t>
            </a:r>
            <a:br>
              <a:rPr lang="en-US" altLang="zh-CN" sz="2000" dirty="0">
                <a:solidFill>
                  <a:srgbClr val="FF0000"/>
                </a:solidFill>
              </a:rPr>
            </a:b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1836" y="5005988"/>
            <a:ext cx="41172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You can’t change a tuple </a:t>
            </a:r>
            <a:endParaRPr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1161836" y="5638679"/>
            <a:ext cx="9741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i="1" dirty="0">
                <a:solidFill>
                  <a:srgbClr val="1603A1"/>
                </a:solidFill>
              </a:rPr>
              <a:t>The immutability of tuples means they’re faster than lists</a:t>
            </a:r>
            <a:r>
              <a:rPr lang="en-US" altLang="zh-CN" sz="2200" dirty="0">
                <a:solidFill>
                  <a:srgbClr val="1603A1"/>
                </a:solidFill>
              </a:rPr>
              <a:t> </a:t>
            </a:r>
            <a:br>
              <a:rPr lang="en-US" altLang="zh-CN" sz="2200" dirty="0">
                <a:solidFill>
                  <a:srgbClr val="1603A1"/>
                </a:solidFill>
              </a:rPr>
            </a:br>
            <a:endParaRPr lang="zh-CN" altLang="en-US" sz="2200" dirty="0">
              <a:solidFill>
                <a:srgbClr val="1603A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325" y="287665"/>
            <a:ext cx="3036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Mutability: Tuples VS Lists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5855" y="1403942"/>
            <a:ext cx="371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Tuples: Immutable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88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50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Operations on Lists only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5855" y="1671782"/>
            <a:ext cx="3801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zh-CN" sz="2200" dirty="0"/>
              <a:t>&gt;&gt;&gt; li = [1, 11, 3, 4, 5] </a:t>
            </a:r>
            <a:endParaRPr lang="zh-CN" altLang="en-US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775855" y="2789382"/>
            <a:ext cx="67201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</a:t>
            </a:r>
            <a:r>
              <a:rPr lang="en-US" altLang="zh-CN" sz="2200" dirty="0" err="1"/>
              <a:t>li.append</a:t>
            </a:r>
            <a:r>
              <a:rPr lang="en-US" altLang="zh-CN" sz="2200" dirty="0"/>
              <a:t>(‘a’) # Note the </a:t>
            </a:r>
            <a:r>
              <a:rPr lang="en-US" altLang="zh-CN" sz="2200" i="1" dirty="0"/>
              <a:t>method </a:t>
            </a:r>
            <a:r>
              <a:rPr lang="en-US" altLang="zh-CN" sz="2200" dirty="0"/>
              <a:t>syntax</a:t>
            </a:r>
            <a:br>
              <a:rPr lang="en-US" altLang="zh-CN" sz="2200" dirty="0"/>
            </a:br>
            <a:r>
              <a:rPr lang="en-US" altLang="zh-CN" sz="2200" dirty="0"/>
              <a:t>&gt;&gt;&gt; li 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877455" y="3558823"/>
            <a:ext cx="29482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>
                <a:solidFill>
                  <a:srgbClr val="1603A1"/>
                </a:solidFill>
              </a:rPr>
              <a:t>[1, 11, 3, 4, 5, ‘a’] </a:t>
            </a:r>
            <a:endParaRPr lang="zh-CN" altLang="en-US" sz="2200" dirty="0">
              <a:solidFill>
                <a:srgbClr val="1603A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5855" y="4374430"/>
            <a:ext cx="2900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</a:t>
            </a:r>
            <a:r>
              <a:rPr lang="en-US" altLang="zh-CN" sz="2200" dirty="0" err="1"/>
              <a:t>li.insert</a:t>
            </a:r>
            <a:r>
              <a:rPr lang="en-US" altLang="zh-CN" sz="2200" dirty="0"/>
              <a:t>(2, ‘</a:t>
            </a:r>
            <a:r>
              <a:rPr lang="en-US" altLang="zh-CN" sz="2200" dirty="0" err="1"/>
              <a:t>i</a:t>
            </a:r>
            <a:r>
              <a:rPr lang="en-US" altLang="zh-CN" sz="2200" dirty="0"/>
              <a:t>’)</a:t>
            </a:r>
            <a:br>
              <a:rPr lang="en-US" altLang="zh-CN" sz="2200" dirty="0"/>
            </a:br>
            <a:r>
              <a:rPr lang="en-US" altLang="zh-CN" sz="2200" dirty="0"/>
              <a:t>&gt;&gt;&gt;li </a:t>
            </a:r>
            <a:endParaRPr lang="zh-CN" altLang="en-US" sz="2200" dirty="0"/>
          </a:p>
        </p:txBody>
      </p:sp>
      <p:sp>
        <p:nvSpPr>
          <p:cNvPr id="9" name="文本框 8"/>
          <p:cNvSpPr txBox="1"/>
          <p:nvPr/>
        </p:nvSpPr>
        <p:spPr>
          <a:xfrm>
            <a:off x="877455" y="5313147"/>
            <a:ext cx="33489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sz="2200" dirty="0">
                <a:solidFill>
                  <a:srgbClr val="1603A1"/>
                </a:solidFill>
              </a:rPr>
              <a:t>[1, 11, ‘i’, 3, 4, 5, ‘a’ ]</a:t>
            </a:r>
            <a:endParaRPr lang="zh-CN" altLang="en-US" sz="2200" dirty="0">
              <a:solidFill>
                <a:srgbClr val="1603A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5754C8-CBCE-44B2-9E0C-588D7B1303E9}"/>
              </a:ext>
            </a:extLst>
          </p:cNvPr>
          <p:cNvSpPr txBox="1"/>
          <p:nvPr/>
        </p:nvSpPr>
        <p:spPr>
          <a:xfrm>
            <a:off x="4381501" y="3296336"/>
            <a:ext cx="7558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只有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List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能修改，因此只能用在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List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上面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1.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初级的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append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，一般在最后面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2.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高级的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insert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，定点插入</a:t>
            </a:r>
          </a:p>
        </p:txBody>
      </p:sp>
    </p:spTree>
    <p:extLst>
      <p:ext uri="{BB962C8B-B14F-4D97-AF65-F5344CB8AC3E}">
        <p14:creationId xmlns:p14="http://schemas.microsoft.com/office/powerpoint/2010/main" val="97690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731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The </a:t>
            </a:r>
            <a:r>
              <a:rPr lang="en-US" altLang="zh-CN" sz="2800" b="1" i="1" dirty="0">
                <a:solidFill>
                  <a:srgbClr val="1603A1"/>
                </a:solidFill>
                <a:latin typeface="微软雅黑" panose="020B0503020204020204" pitchFamily="34" charset="-122"/>
              </a:rPr>
              <a:t>extend</a:t>
            </a:r>
            <a:r>
              <a:rPr lang="en-US" altLang="zh-CN" sz="2800" b="1" dirty="0">
                <a:latin typeface="微软雅黑" panose="020B0503020204020204" pitchFamily="34" charset="-122"/>
              </a:rPr>
              <a:t> method vs the + operator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5" y="1283855"/>
            <a:ext cx="890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1603A1"/>
                </a:solidFill>
              </a:rPr>
              <a:t>+ </a:t>
            </a:r>
            <a:r>
              <a:rPr lang="en-US" altLang="zh-CN" sz="2400" dirty="0"/>
              <a:t>creates a fresh list (with a new memory reference)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325" y="2133600"/>
            <a:ext cx="5443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1603A1"/>
                </a:solidFill>
              </a:rPr>
              <a:t>extend</a:t>
            </a:r>
            <a:r>
              <a:rPr lang="en-US" altLang="zh-CN" sz="2400" i="1" dirty="0"/>
              <a:t> </a:t>
            </a:r>
            <a:r>
              <a:rPr lang="en-US" altLang="zh-CN" sz="2400" dirty="0"/>
              <a:t>operates on list in place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5" y="3083552"/>
            <a:ext cx="36567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</a:t>
            </a:r>
            <a:r>
              <a:rPr lang="en-US" altLang="zh-CN" sz="2200" dirty="0" err="1"/>
              <a:t>li.extend</a:t>
            </a:r>
            <a:r>
              <a:rPr lang="en-US" altLang="zh-CN" sz="2200" dirty="0"/>
              <a:t>([9, 8, 7])</a:t>
            </a:r>
            <a:br>
              <a:rPr lang="en-US" altLang="zh-CN" sz="2200" dirty="0"/>
            </a:br>
            <a:r>
              <a:rPr lang="en-US" altLang="zh-CN" sz="2200" dirty="0"/>
              <a:t>&gt;&gt;&gt;li </a:t>
            </a:r>
            <a:br>
              <a:rPr lang="en-US" altLang="zh-CN" sz="2200" dirty="0"/>
            </a:b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695325" y="5052291"/>
            <a:ext cx="4272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zh-CN" sz="2200" dirty="0"/>
              <a:t>&gt;&gt;&gt; li.append([10, 11, 12])</a:t>
            </a:r>
            <a:br>
              <a:rPr lang="it-IT" altLang="zh-CN" sz="2200" dirty="0"/>
            </a:br>
            <a:r>
              <a:rPr lang="it-IT" altLang="zh-CN" sz="2200" dirty="0"/>
              <a:t>&gt;&gt;&gt; li </a:t>
            </a:r>
            <a:endParaRPr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872424" y="3803760"/>
            <a:ext cx="40952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rgbClr val="1603A1"/>
                </a:solidFill>
              </a:rPr>
              <a:t>[1, 2, ‘</a:t>
            </a:r>
            <a:r>
              <a:rPr lang="en-US" altLang="zh-CN" sz="2100" dirty="0" err="1">
                <a:solidFill>
                  <a:srgbClr val="1603A1"/>
                </a:solidFill>
              </a:rPr>
              <a:t>i</a:t>
            </a:r>
            <a:r>
              <a:rPr lang="en-US" altLang="zh-CN" sz="2100" dirty="0">
                <a:solidFill>
                  <a:srgbClr val="1603A1"/>
                </a:solidFill>
              </a:rPr>
              <a:t>’, 3, 4, 5, ‘a’, 9, 8, 7] </a:t>
            </a:r>
            <a:endParaRPr lang="zh-CN" altLang="en-US" sz="2100" dirty="0">
              <a:solidFill>
                <a:srgbClr val="1603A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2424" y="5993875"/>
            <a:ext cx="59450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rgbClr val="1603A1"/>
                </a:solidFill>
              </a:rPr>
              <a:t>[1, 2, ‘</a:t>
            </a:r>
            <a:r>
              <a:rPr lang="en-US" altLang="zh-CN" sz="2100" dirty="0" err="1">
                <a:solidFill>
                  <a:srgbClr val="1603A1"/>
                </a:solidFill>
              </a:rPr>
              <a:t>i</a:t>
            </a:r>
            <a:r>
              <a:rPr lang="en-US" altLang="zh-CN" sz="2100" dirty="0">
                <a:solidFill>
                  <a:srgbClr val="1603A1"/>
                </a:solidFill>
              </a:rPr>
              <a:t>’, 3, 4, 5, ‘a’, 9, 8, 7, [10, 11, 12]] </a:t>
            </a:r>
            <a:endParaRPr lang="zh-CN" altLang="en-US" sz="2100" dirty="0">
              <a:solidFill>
                <a:srgbClr val="1603A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C9C8A0-85DD-49A8-9285-D9CFDB9FD828}"/>
              </a:ext>
            </a:extLst>
          </p:cNvPr>
          <p:cNvSpPr txBox="1"/>
          <p:nvPr/>
        </p:nvSpPr>
        <p:spPr>
          <a:xfrm>
            <a:off x="6610002" y="2270503"/>
            <a:ext cx="5029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Append --- </a:t>
            </a:r>
            <a:r>
              <a:rPr lang="zh-CN" altLang="en-US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归一</a:t>
            </a:r>
            <a:endParaRPr lang="en-US" altLang="zh-CN" sz="4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Insert</a:t>
            </a:r>
          </a:p>
          <a:p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Extend  ---  </a:t>
            </a:r>
            <a:r>
              <a:rPr lang="zh-CN" altLang="en-US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化骨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62E658-E354-4A48-B74B-3CE118253D09}"/>
              </a:ext>
            </a:extLst>
          </p:cNvPr>
          <p:cNvSpPr txBox="1"/>
          <p:nvPr/>
        </p:nvSpPr>
        <p:spPr>
          <a:xfrm>
            <a:off x="5342036" y="5052291"/>
            <a:ext cx="5945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Append </a:t>
            </a: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和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extend </a:t>
            </a: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都只有一个变量</a:t>
            </a:r>
            <a:endParaRPr lang="en-US" altLang="zh-CN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但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insert </a:t>
            </a: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却有两个变量位置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7805E1-23DA-49C1-BA20-DF54628867A3}"/>
              </a:ext>
            </a:extLst>
          </p:cNvPr>
          <p:cNvSpPr txBox="1"/>
          <p:nvPr/>
        </p:nvSpPr>
        <p:spPr>
          <a:xfrm>
            <a:off x="9867899" y="395659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 dirty="0">
                <a:solidFill>
                  <a:srgbClr val="FF0000"/>
                </a:solidFill>
                <a:highlight>
                  <a:srgbClr val="FFFF00"/>
                </a:highlight>
              </a:rPr>
              <a:t>能拓展</a:t>
            </a:r>
          </a:p>
        </p:txBody>
      </p:sp>
    </p:spTree>
    <p:extLst>
      <p:ext uri="{BB962C8B-B14F-4D97-AF65-F5344CB8AC3E}">
        <p14:creationId xmlns:p14="http://schemas.microsoft.com/office/powerpoint/2010/main" val="2902478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4" y="287665"/>
            <a:ext cx="550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Operations on Lists only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8218" y="1551709"/>
            <a:ext cx="37078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zh-CN" sz="2200" dirty="0"/>
              <a:t>&gt;&gt;&gt; li = [‘a’, ‘b’, ‘c’, ‘b’] </a:t>
            </a:r>
            <a:endParaRPr lang="zh-CN" altLang="en-US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868218" y="2392218"/>
            <a:ext cx="6449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</a:t>
            </a:r>
            <a:r>
              <a:rPr lang="en-US" altLang="zh-CN" sz="2200" dirty="0" err="1"/>
              <a:t>li.index</a:t>
            </a:r>
            <a:r>
              <a:rPr lang="en-US" altLang="zh-CN" sz="2200" dirty="0"/>
              <a:t>(‘b’) # index of first occurrence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868218" y="3698204"/>
            <a:ext cx="6290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</a:t>
            </a:r>
            <a:r>
              <a:rPr lang="en-US" altLang="zh-CN" sz="2200" dirty="0" err="1"/>
              <a:t>li.count</a:t>
            </a:r>
            <a:r>
              <a:rPr lang="en-US" altLang="zh-CN" sz="2200" dirty="0"/>
              <a:t>(‘b’) # number of occurrences</a:t>
            </a:r>
            <a:endParaRPr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982518" y="4940070"/>
            <a:ext cx="6775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</a:t>
            </a:r>
            <a:r>
              <a:rPr lang="en-US" altLang="zh-CN" sz="2200" dirty="0" err="1"/>
              <a:t>li.remove</a:t>
            </a:r>
            <a:r>
              <a:rPr lang="en-US" altLang="zh-CN" sz="2200" dirty="0"/>
              <a:t>(‘b’) # remove first occurrence </a:t>
            </a:r>
          </a:p>
          <a:p>
            <a:r>
              <a:rPr lang="en-US" altLang="zh-CN" sz="2200" dirty="0"/>
              <a:t>&gt;&gt;&gt; li </a:t>
            </a:r>
            <a:endParaRPr lang="zh-CN" altLang="en-US" sz="2200" dirty="0"/>
          </a:p>
        </p:txBody>
      </p:sp>
      <p:sp>
        <p:nvSpPr>
          <p:cNvPr id="8" name="文本框 7"/>
          <p:cNvSpPr txBox="1"/>
          <p:nvPr/>
        </p:nvSpPr>
        <p:spPr>
          <a:xfrm>
            <a:off x="1681018" y="296160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1603A1"/>
                </a:solidFill>
              </a:rPr>
              <a:t>1</a:t>
            </a:r>
            <a:endParaRPr lang="zh-CN" altLang="en-US" dirty="0">
              <a:solidFill>
                <a:srgbClr val="1603A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90254" y="422343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1603A1"/>
                </a:solidFill>
              </a:rPr>
              <a:t>2</a:t>
            </a:r>
            <a:endParaRPr lang="zh-CN" altLang="en-US" dirty="0">
              <a:solidFill>
                <a:srgbClr val="1603A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6218" y="5788463"/>
            <a:ext cx="17564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rgbClr val="1603A1"/>
                </a:solidFill>
              </a:rPr>
              <a:t>[‘a’, ‘c’, ‘b’] </a:t>
            </a:r>
            <a:endParaRPr lang="zh-CN" altLang="en-US" sz="2100" dirty="0">
              <a:solidFill>
                <a:srgbClr val="1603A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37CEA-5058-4DBD-B049-EB4189D48052}"/>
              </a:ext>
            </a:extLst>
          </p:cNvPr>
          <p:cNvSpPr txBox="1"/>
          <p:nvPr/>
        </p:nvSpPr>
        <p:spPr>
          <a:xfrm>
            <a:off x="5564818" y="1360254"/>
            <a:ext cx="538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只局限于出现的第一个元素操作</a:t>
            </a:r>
          </a:p>
        </p:txBody>
      </p:sp>
    </p:spTree>
    <p:extLst>
      <p:ext uri="{BB962C8B-B14F-4D97-AF65-F5344CB8AC3E}">
        <p14:creationId xmlns:p14="http://schemas.microsoft.com/office/powerpoint/2010/main" val="111573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4" y="287665"/>
            <a:ext cx="550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Operations on Lists only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7673" y="1385455"/>
            <a:ext cx="3239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zh-CN" sz="2200" dirty="0"/>
              <a:t>&gt;&gt;&gt; li = [5, 2, 6, 8] </a:t>
            </a:r>
            <a:endParaRPr lang="zh-CN" altLang="en-US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1237673" y="2329357"/>
            <a:ext cx="66525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</a:t>
            </a:r>
            <a:r>
              <a:rPr lang="en-US" altLang="zh-CN" sz="2200" dirty="0" err="1"/>
              <a:t>li.reverse</a:t>
            </a:r>
            <a:r>
              <a:rPr lang="en-US" altLang="zh-CN" sz="2200" dirty="0"/>
              <a:t>() # reverse the list </a:t>
            </a:r>
            <a:r>
              <a:rPr lang="en-US" altLang="zh-CN" sz="2200" i="1" dirty="0"/>
              <a:t>*in place*</a:t>
            </a:r>
            <a:br>
              <a:rPr lang="en-US" altLang="zh-CN" sz="2200" i="1" dirty="0"/>
            </a:br>
            <a:r>
              <a:rPr lang="en-US" altLang="zh-CN" sz="2200" dirty="0"/>
              <a:t>&gt;&gt;&gt; li 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1237673" y="3929842"/>
            <a:ext cx="507260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x = [4, 6, 2, 1, 7, 9]</a:t>
            </a:r>
          </a:p>
          <a:p>
            <a:r>
              <a:rPr lang="en-US" altLang="zh-CN" sz="2200" dirty="0"/>
              <a:t>&gt;&gt;&gt; y = sorted(x)</a:t>
            </a:r>
          </a:p>
          <a:p>
            <a:r>
              <a:rPr lang="en-US" altLang="zh-CN" sz="2100" dirty="0">
                <a:solidFill>
                  <a:srgbClr val="1603A1"/>
                </a:solidFill>
              </a:rPr>
              <a:t>[1, 2, 4, 6, 7, 9]</a:t>
            </a:r>
          </a:p>
          <a:p>
            <a:endParaRPr lang="en-US" altLang="zh-CN" sz="2200" dirty="0">
              <a:solidFill>
                <a:srgbClr val="0053A3"/>
              </a:solidFill>
            </a:endParaRPr>
          </a:p>
          <a:p>
            <a:r>
              <a:rPr lang="en-US" altLang="zh-CN" sz="2200" dirty="0"/>
              <a:t>&gt;&gt;&gt; y1 = sorted(</a:t>
            </a:r>
            <a:r>
              <a:rPr lang="en-US" altLang="zh-CN" sz="2200" dirty="0" err="1"/>
              <a:t>x,reverse</a:t>
            </a:r>
            <a:r>
              <a:rPr lang="en-US" altLang="zh-CN" sz="2200" dirty="0"/>
              <a:t>=True)</a:t>
            </a:r>
          </a:p>
          <a:p>
            <a:r>
              <a:rPr lang="en-US" altLang="zh-CN" sz="2100" dirty="0">
                <a:solidFill>
                  <a:srgbClr val="1603A1"/>
                </a:solidFill>
              </a:rPr>
              <a:t>[9, 7, 6, 4, 2, 1]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16364" y="3084844"/>
            <a:ext cx="17860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rgbClr val="1603A1"/>
                </a:solidFill>
              </a:rPr>
              <a:t>[8, 6, 2, 5]</a:t>
            </a:r>
            <a:r>
              <a:rPr lang="zh-CN" altLang="en-US" sz="2100" dirty="0">
                <a:solidFill>
                  <a:srgbClr val="1603A1"/>
                </a:solidFill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A75A90-ECD4-477C-9E09-72AD90E8DEF2}"/>
              </a:ext>
            </a:extLst>
          </p:cNvPr>
          <p:cNvSpPr txBox="1"/>
          <p:nvPr/>
        </p:nvSpPr>
        <p:spPr>
          <a:xfrm>
            <a:off x="7212846" y="549275"/>
            <a:ext cx="4531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将一个列表颠倒 </a:t>
            </a:r>
            <a:r>
              <a:rPr lang="en-US" altLang="zh-CN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reverse</a:t>
            </a:r>
          </a:p>
          <a:p>
            <a:r>
              <a:rPr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将一个列表排序 </a:t>
            </a:r>
            <a:r>
              <a:rPr lang="en-US" altLang="zh-CN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29725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304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Tuples vs Lists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85091" y="1293091"/>
            <a:ext cx="111066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Lists slower but more powerful than tuples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Lists can be modified, and they have lots of handy operations we</a:t>
            </a:r>
            <a:br>
              <a:rPr lang="en-US" altLang="zh-CN" sz="2400" dirty="0"/>
            </a:br>
            <a:r>
              <a:rPr lang="en-US" altLang="zh-CN" sz="2400" dirty="0"/>
              <a:t>can perform on them.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Tuples are immutable and have fewer features </a:t>
            </a:r>
          </a:p>
          <a:p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06764" y="3823855"/>
            <a:ext cx="98937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To convert between tuples and lists use the list() and tuple()</a:t>
            </a:r>
            <a:br>
              <a:rPr lang="en-US" altLang="zh-CN" sz="2400" dirty="0"/>
            </a:br>
            <a:r>
              <a:rPr lang="en-US" altLang="zh-CN" sz="2400" dirty="0"/>
              <a:t>functions: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1603A1"/>
                </a:solidFill>
              </a:rPr>
              <a:t>  li = list(</a:t>
            </a:r>
            <a:r>
              <a:rPr lang="en-US" altLang="zh-CN" sz="2400" dirty="0" err="1">
                <a:solidFill>
                  <a:srgbClr val="1603A1"/>
                </a:solidFill>
              </a:rPr>
              <a:t>tu</a:t>
            </a:r>
            <a:r>
              <a:rPr lang="en-US" altLang="zh-CN" sz="2400" dirty="0">
                <a:solidFill>
                  <a:srgbClr val="1603A1"/>
                </a:solidFill>
              </a:rPr>
              <a:t>)</a:t>
            </a:r>
            <a:br>
              <a:rPr lang="en-US" altLang="zh-CN" sz="2400" dirty="0">
                <a:solidFill>
                  <a:srgbClr val="1603A1"/>
                </a:solidFill>
              </a:rPr>
            </a:br>
            <a:r>
              <a:rPr lang="en-US" altLang="zh-CN" sz="2400" dirty="0">
                <a:solidFill>
                  <a:srgbClr val="1603A1"/>
                </a:solidFill>
              </a:rPr>
              <a:t>  </a:t>
            </a:r>
            <a:r>
              <a:rPr lang="en-US" altLang="zh-CN" sz="2400" dirty="0" err="1">
                <a:solidFill>
                  <a:srgbClr val="1603A1"/>
                </a:solidFill>
              </a:rPr>
              <a:t>tu</a:t>
            </a:r>
            <a:r>
              <a:rPr lang="en-US" altLang="zh-CN" sz="2400" dirty="0">
                <a:solidFill>
                  <a:srgbClr val="1603A1"/>
                </a:solidFill>
              </a:rPr>
              <a:t> = tuple(li) 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529383-89A8-401A-A8A8-75057B97E41E}"/>
              </a:ext>
            </a:extLst>
          </p:cNvPr>
          <p:cNvSpPr txBox="1"/>
          <p:nvPr/>
        </p:nvSpPr>
        <p:spPr>
          <a:xfrm>
            <a:off x="4776546" y="4538737"/>
            <a:ext cx="7115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元组和列表 能包含的东西其实是没有很大差别的  包括元素的个数、形式等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差别在于它们的课拓展性</a:t>
            </a:r>
          </a:p>
        </p:txBody>
      </p:sp>
    </p:spTree>
    <p:extLst>
      <p:ext uri="{BB962C8B-B14F-4D97-AF65-F5344CB8AC3E}">
        <p14:creationId xmlns:p14="http://schemas.microsoft.com/office/powerpoint/2010/main" val="256331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58547" y="2905567"/>
            <a:ext cx="840578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Sequence types:</a:t>
            </a:r>
          </a:p>
          <a:p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Tuples, Lists, and Strings</a:t>
            </a:r>
          </a:p>
          <a:p>
            <a:r>
              <a:rPr lang="en-US" altLang="zh-C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</a:t>
            </a:r>
            <a:r>
              <a:rPr lang="zh-CN" altLang="en-US" sz="44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元组，列表，字符串</a:t>
            </a:r>
            <a:endParaRPr lang="zh-CN" altLang="en-US" sz="4400" b="0" cap="none" spc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85" y="5133975"/>
            <a:ext cx="3407525" cy="14754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74431" y="1329689"/>
            <a:ext cx="10720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Section 1: Basic programming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0979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7412" y="2847262"/>
            <a:ext cx="114494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Dictionaries: a </a:t>
            </a:r>
            <a:r>
              <a:rPr lang="en-US" altLang="zh-CN" sz="4400" b="0" i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</a:t>
            </a:r>
            <a:r>
              <a:rPr lang="en-US" altLang="zh-C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collection type 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84" y="4729290"/>
            <a:ext cx="5289997" cy="12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8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304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Dictionaries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1273" y="1348509"/>
            <a:ext cx="9246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Dictionaries store a </a:t>
            </a:r>
            <a:r>
              <a:rPr lang="en-US" altLang="zh-CN" sz="2400" i="1" dirty="0">
                <a:solidFill>
                  <a:srgbClr val="FF0000"/>
                </a:solidFill>
              </a:rPr>
              <a:t>mapping</a:t>
            </a:r>
            <a:r>
              <a:rPr lang="en-US" altLang="zh-CN" sz="2400" i="1" dirty="0"/>
              <a:t> </a:t>
            </a:r>
            <a:r>
              <a:rPr lang="en-US" altLang="zh-CN" sz="2400" b="1" dirty="0"/>
              <a:t>between a set of keys</a:t>
            </a:r>
            <a:br>
              <a:rPr lang="en-US" altLang="zh-CN" sz="2400" b="1" dirty="0"/>
            </a:br>
            <a:r>
              <a:rPr lang="en-US" altLang="zh-CN" sz="2400" b="1" dirty="0"/>
              <a:t>and a set of values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533237" y="2195247"/>
            <a:ext cx="5713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dirty="0"/>
              <a:t>Keys can be any </a:t>
            </a:r>
            <a:r>
              <a:rPr lang="en-US" altLang="zh-CN" sz="2200" b="1" dirty="0">
                <a:solidFill>
                  <a:srgbClr val="FF0000"/>
                </a:solidFill>
              </a:rPr>
              <a:t>immutable</a:t>
            </a:r>
            <a:r>
              <a:rPr lang="en-US" altLang="zh-CN" sz="2200" b="1" dirty="0"/>
              <a:t> type</a:t>
            </a:r>
            <a:r>
              <a:rPr lang="en-US" altLang="zh-CN" sz="2200" dirty="0"/>
              <a:t> 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1533237" y="2749597"/>
            <a:ext cx="37623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Values can be any type</a:t>
            </a:r>
            <a:endParaRPr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1533237" y="3303947"/>
            <a:ext cx="93760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Values and keys can be of different types in a single dictionary</a:t>
            </a:r>
            <a:endParaRPr lang="zh-CN" altLang="en-US" sz="2200" dirty="0"/>
          </a:p>
        </p:txBody>
      </p:sp>
      <p:sp>
        <p:nvSpPr>
          <p:cNvPr id="8" name="文本框 7"/>
          <p:cNvSpPr txBox="1"/>
          <p:nvPr/>
        </p:nvSpPr>
        <p:spPr>
          <a:xfrm>
            <a:off x="831273" y="3775173"/>
            <a:ext cx="17283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dirty="0"/>
              <a:t>You can</a:t>
            </a:r>
            <a:endParaRPr lang="zh-CN" altLang="en-US" sz="2200" dirty="0"/>
          </a:p>
        </p:txBody>
      </p:sp>
      <p:sp>
        <p:nvSpPr>
          <p:cNvPr id="9" name="文本框 8"/>
          <p:cNvSpPr txBox="1"/>
          <p:nvPr/>
        </p:nvSpPr>
        <p:spPr>
          <a:xfrm>
            <a:off x="1533237" y="4247062"/>
            <a:ext cx="1340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define</a:t>
            </a:r>
            <a:endParaRPr lang="zh-CN" altLang="en-US" sz="2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533237" y="4668429"/>
            <a:ext cx="14368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modify</a:t>
            </a:r>
            <a:endParaRPr lang="zh-CN" altLang="en-US" sz="2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47706" y="5099316"/>
            <a:ext cx="1116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view</a:t>
            </a:r>
            <a:endParaRPr lang="zh-CN" altLang="en-US" sz="2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33237" y="5520683"/>
            <a:ext cx="14141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lookup</a:t>
            </a:r>
            <a:endParaRPr lang="zh-CN" altLang="en-US" sz="2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48713" y="5951570"/>
            <a:ext cx="13420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delete</a:t>
            </a:r>
            <a:endParaRPr lang="zh-CN" altLang="en-US" sz="2200" dirty="0"/>
          </a:p>
        </p:txBody>
      </p:sp>
      <p:sp>
        <p:nvSpPr>
          <p:cNvPr id="5" name="文本框 4"/>
          <p:cNvSpPr txBox="1"/>
          <p:nvPr/>
        </p:nvSpPr>
        <p:spPr>
          <a:xfrm>
            <a:off x="1510567" y="6335328"/>
            <a:ext cx="6680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the key-value pairs in the dictionary.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522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6795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Creating and accessing dictionaries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15260" y="1357746"/>
            <a:ext cx="555549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d = {</a:t>
            </a:r>
            <a:r>
              <a:rPr lang="en-US" altLang="zh-CN" sz="2200" dirty="0">
                <a:solidFill>
                  <a:srgbClr val="00B050"/>
                </a:solidFill>
              </a:rPr>
              <a:t>‘</a:t>
            </a:r>
            <a:r>
              <a:rPr lang="en-US" altLang="zh-CN" sz="2200" dirty="0" err="1">
                <a:solidFill>
                  <a:srgbClr val="00B050"/>
                </a:solidFill>
              </a:rPr>
              <a:t>user’</a:t>
            </a:r>
            <a:r>
              <a:rPr lang="en-US" altLang="zh-CN" sz="2200" dirty="0" err="1"/>
              <a:t>:</a:t>
            </a:r>
            <a:r>
              <a:rPr lang="en-US" altLang="zh-CN" sz="2200" dirty="0" err="1">
                <a:solidFill>
                  <a:srgbClr val="00B050"/>
                </a:solidFill>
              </a:rPr>
              <a:t>‘bozo</a:t>
            </a:r>
            <a:r>
              <a:rPr lang="en-US" altLang="zh-CN" sz="2200" dirty="0">
                <a:solidFill>
                  <a:srgbClr val="00B050"/>
                </a:solidFill>
              </a:rPr>
              <a:t>’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rgbClr val="00B050"/>
                </a:solidFill>
              </a:rPr>
              <a:t>‘pswd’</a:t>
            </a:r>
            <a:r>
              <a:rPr lang="en-US" altLang="zh-CN" sz="2200" dirty="0"/>
              <a:t>:1234}</a:t>
            </a:r>
            <a:br>
              <a:rPr lang="en-US" altLang="zh-CN" sz="2200" dirty="0"/>
            </a:br>
            <a:endParaRPr lang="en-US" altLang="zh-CN" sz="2200" dirty="0"/>
          </a:p>
          <a:p>
            <a:r>
              <a:rPr lang="en-US" altLang="zh-CN" sz="2200" dirty="0"/>
              <a:t>&gt;&gt;&gt; d[</a:t>
            </a:r>
            <a:r>
              <a:rPr lang="en-US" altLang="zh-CN" sz="2200" dirty="0">
                <a:solidFill>
                  <a:srgbClr val="00B050"/>
                </a:solidFill>
              </a:rPr>
              <a:t>‘user’</a:t>
            </a:r>
            <a:r>
              <a:rPr lang="en-US" altLang="zh-CN" sz="2200" dirty="0"/>
              <a:t>]</a:t>
            </a:r>
            <a:br>
              <a:rPr lang="en-US" altLang="zh-CN" sz="2200" dirty="0"/>
            </a:br>
            <a:r>
              <a:rPr lang="en-US" altLang="zh-CN" sz="2200" dirty="0"/>
              <a:t>‘bozo’</a:t>
            </a:r>
            <a:br>
              <a:rPr lang="en-US" altLang="zh-CN" sz="2200" dirty="0"/>
            </a:br>
            <a:endParaRPr lang="en-US" altLang="zh-CN" sz="2200" dirty="0"/>
          </a:p>
          <a:p>
            <a:r>
              <a:rPr lang="en-US" altLang="zh-CN" sz="2200" dirty="0"/>
              <a:t>&gt;&gt;&gt; d[</a:t>
            </a:r>
            <a:r>
              <a:rPr lang="en-US" altLang="zh-CN" sz="2200" dirty="0">
                <a:solidFill>
                  <a:srgbClr val="00B050"/>
                </a:solidFill>
              </a:rPr>
              <a:t>‘</a:t>
            </a:r>
            <a:r>
              <a:rPr lang="en-US" altLang="zh-CN" sz="2200" dirty="0" err="1">
                <a:solidFill>
                  <a:srgbClr val="00B050"/>
                </a:solidFill>
              </a:rPr>
              <a:t>pswd</a:t>
            </a:r>
            <a:r>
              <a:rPr lang="en-US" altLang="zh-CN" sz="2200" dirty="0">
                <a:solidFill>
                  <a:srgbClr val="00B050"/>
                </a:solidFill>
              </a:rPr>
              <a:t>’</a:t>
            </a:r>
            <a:r>
              <a:rPr lang="en-US" altLang="zh-CN" sz="2200" dirty="0"/>
              <a:t>]</a:t>
            </a:r>
            <a:br>
              <a:rPr lang="en-US" altLang="zh-CN" sz="2200" dirty="0"/>
            </a:br>
            <a:r>
              <a:rPr lang="en-US" altLang="zh-CN" sz="2200" dirty="0"/>
              <a:t>1234</a:t>
            </a:r>
            <a:br>
              <a:rPr lang="en-US" altLang="zh-CN" sz="2200" dirty="0"/>
            </a:br>
            <a:endParaRPr lang="en-US" altLang="zh-CN" sz="2200" dirty="0"/>
          </a:p>
          <a:p>
            <a:r>
              <a:rPr lang="en-US" altLang="zh-CN" sz="2200" dirty="0"/>
              <a:t>&gt;&gt;&gt; d[</a:t>
            </a:r>
            <a:r>
              <a:rPr lang="en-US" altLang="zh-CN" sz="2200" dirty="0">
                <a:solidFill>
                  <a:srgbClr val="00B050"/>
                </a:solidFill>
              </a:rPr>
              <a:t>‘bozo’</a:t>
            </a:r>
            <a:r>
              <a:rPr lang="en-US" altLang="zh-CN" sz="2200" dirty="0"/>
              <a:t>]</a:t>
            </a:r>
            <a:br>
              <a:rPr lang="en-US" altLang="zh-CN" sz="2200" dirty="0"/>
            </a:br>
            <a:endParaRPr lang="en-US" altLang="zh-CN" sz="2200" dirty="0"/>
          </a:p>
          <a:p>
            <a:r>
              <a:rPr lang="en-US" altLang="zh-CN" sz="2200" dirty="0" err="1">
                <a:solidFill>
                  <a:srgbClr val="FF0000"/>
                </a:solidFill>
              </a:rPr>
              <a:t>Traceback</a:t>
            </a:r>
            <a:r>
              <a:rPr lang="en-US" altLang="zh-CN" sz="2200" dirty="0">
                <a:solidFill>
                  <a:srgbClr val="FF0000"/>
                </a:solidFill>
              </a:rPr>
              <a:t> (innermost last):</a:t>
            </a:r>
            <a:br>
              <a:rPr lang="en-US" altLang="zh-CN" sz="2200" dirty="0">
                <a:solidFill>
                  <a:srgbClr val="FF0000"/>
                </a:solidFill>
              </a:rPr>
            </a:br>
            <a:r>
              <a:rPr lang="en-US" altLang="zh-CN" sz="2200" dirty="0">
                <a:solidFill>
                  <a:srgbClr val="FF0000"/>
                </a:solidFill>
              </a:rPr>
              <a:t>File ‘&lt;interactive input&gt;’ line 1, in ?</a:t>
            </a:r>
            <a:br>
              <a:rPr lang="en-US" altLang="zh-CN" sz="2200" dirty="0">
                <a:solidFill>
                  <a:srgbClr val="FF0000"/>
                </a:solidFill>
              </a:rPr>
            </a:br>
            <a:r>
              <a:rPr lang="en-US" altLang="zh-CN" sz="2200" dirty="0" err="1">
                <a:solidFill>
                  <a:srgbClr val="FF0000"/>
                </a:solidFill>
              </a:rPr>
              <a:t>KeyError</a:t>
            </a:r>
            <a:r>
              <a:rPr lang="en-US" altLang="zh-CN" sz="2200" dirty="0">
                <a:solidFill>
                  <a:srgbClr val="FF0000"/>
                </a:solidFill>
              </a:rPr>
              <a:t>: bozo </a:t>
            </a:r>
            <a:br>
              <a:rPr lang="en-US" altLang="zh-CN" sz="2200" dirty="0">
                <a:solidFill>
                  <a:srgbClr val="FF0000"/>
                </a:solidFill>
              </a:rPr>
            </a:br>
            <a:endParaRPr lang="zh-CN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82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4726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Updating dictionaries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5" y="1099127"/>
            <a:ext cx="60516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d = {</a:t>
            </a:r>
            <a:r>
              <a:rPr lang="en-US" altLang="zh-CN" sz="2400" dirty="0">
                <a:solidFill>
                  <a:srgbClr val="00B050"/>
                </a:solidFill>
              </a:rPr>
              <a:t>‘</a:t>
            </a:r>
            <a:r>
              <a:rPr lang="en-US" altLang="zh-CN" sz="2400" dirty="0" err="1">
                <a:solidFill>
                  <a:srgbClr val="00B050"/>
                </a:solidFill>
              </a:rPr>
              <a:t>user’</a:t>
            </a:r>
            <a:r>
              <a:rPr lang="en-US" altLang="zh-CN" sz="2400" dirty="0" err="1"/>
              <a:t>:</a:t>
            </a:r>
            <a:r>
              <a:rPr lang="en-US" altLang="zh-CN" sz="2400" dirty="0" err="1">
                <a:solidFill>
                  <a:srgbClr val="00B050"/>
                </a:solidFill>
              </a:rPr>
              <a:t>‘bozo</a:t>
            </a:r>
            <a:r>
              <a:rPr lang="en-US" altLang="zh-CN" sz="2400" dirty="0">
                <a:solidFill>
                  <a:srgbClr val="00B050"/>
                </a:solidFill>
              </a:rPr>
              <a:t>’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B050"/>
                </a:solidFill>
              </a:rPr>
              <a:t>‘pswd’</a:t>
            </a:r>
            <a:r>
              <a:rPr lang="en-US" altLang="zh-CN" sz="2400" dirty="0"/>
              <a:t>:1234}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d[</a:t>
            </a:r>
            <a:r>
              <a:rPr lang="en-US" altLang="zh-CN" sz="2400" dirty="0">
                <a:solidFill>
                  <a:srgbClr val="00B050"/>
                </a:solidFill>
              </a:rPr>
              <a:t>‘user’</a:t>
            </a:r>
            <a:r>
              <a:rPr lang="en-US" altLang="zh-CN" sz="2400" dirty="0"/>
              <a:t>] = </a:t>
            </a:r>
            <a:r>
              <a:rPr lang="en-US" altLang="zh-CN" sz="2400" dirty="0">
                <a:solidFill>
                  <a:srgbClr val="00B050"/>
                </a:solidFill>
              </a:rPr>
              <a:t>‘clown’</a:t>
            </a:r>
            <a:br>
              <a:rPr lang="en-US" altLang="zh-CN" sz="2400" dirty="0"/>
            </a:br>
            <a:r>
              <a:rPr lang="en-US" altLang="zh-CN" sz="2400" dirty="0"/>
              <a:t>&gt;&gt;&gt; d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1603A1"/>
                </a:solidFill>
              </a:rPr>
              <a:t>{‘</a:t>
            </a:r>
            <a:r>
              <a:rPr lang="en-US" altLang="zh-CN" sz="2400" dirty="0" err="1">
                <a:solidFill>
                  <a:srgbClr val="1603A1"/>
                </a:solidFill>
              </a:rPr>
              <a:t>user’:‘clown</a:t>
            </a:r>
            <a:r>
              <a:rPr lang="en-US" altLang="zh-CN" sz="2400" dirty="0">
                <a:solidFill>
                  <a:srgbClr val="1603A1"/>
                </a:solidFill>
              </a:rPr>
              <a:t>’, ‘pswd’:1234} </a:t>
            </a:r>
            <a:endParaRPr lang="zh-CN" altLang="en-US" sz="2400" dirty="0">
              <a:solidFill>
                <a:srgbClr val="1603A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325" y="3326361"/>
            <a:ext cx="8759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Keys must be unique.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Assigning to an existing key replaces its value.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5" y="4399420"/>
            <a:ext cx="5982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d[</a:t>
            </a:r>
            <a:r>
              <a:rPr lang="en-US" altLang="zh-CN" sz="2400" dirty="0">
                <a:solidFill>
                  <a:srgbClr val="00B050"/>
                </a:solidFill>
              </a:rPr>
              <a:t>‘id’</a:t>
            </a:r>
            <a:r>
              <a:rPr lang="en-US" altLang="zh-CN" sz="2400" dirty="0"/>
              <a:t>] = 45</a:t>
            </a:r>
            <a:br>
              <a:rPr lang="en-US" altLang="zh-CN" sz="2400" dirty="0"/>
            </a:br>
            <a:r>
              <a:rPr lang="en-US" altLang="zh-CN" sz="2400" dirty="0"/>
              <a:t>&gt;&gt;&gt; d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1603A1"/>
                </a:solidFill>
              </a:rPr>
              <a:t>{‘</a:t>
            </a:r>
            <a:r>
              <a:rPr lang="en-US" altLang="zh-CN" sz="2400" dirty="0" err="1">
                <a:solidFill>
                  <a:srgbClr val="1603A1"/>
                </a:solidFill>
              </a:rPr>
              <a:t>user’:‘clown</a:t>
            </a:r>
            <a:r>
              <a:rPr lang="en-US" altLang="zh-CN" sz="2400" dirty="0">
                <a:solidFill>
                  <a:srgbClr val="1603A1"/>
                </a:solidFill>
              </a:rPr>
              <a:t>’, ‘id’:45, ‘pswd’:1234} </a:t>
            </a:r>
            <a:endParaRPr lang="zh-CN" altLang="en-US" sz="2400" dirty="0">
              <a:solidFill>
                <a:srgbClr val="1603A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325" y="5774600"/>
            <a:ext cx="9063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Dictionaries are unordered</a:t>
            </a:r>
            <a:br>
              <a:rPr lang="en-US" altLang="zh-CN" sz="2400" b="1" dirty="0"/>
            </a:br>
            <a:r>
              <a:rPr lang="en-US" altLang="zh-CN" sz="2400" b="1" dirty="0"/>
              <a:t>New entry might appear anywhere in the output.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859639-32FB-449F-9747-3D8759FBE5E8}"/>
              </a:ext>
            </a:extLst>
          </p:cNvPr>
          <p:cNvSpPr txBox="1"/>
          <p:nvPr/>
        </p:nvSpPr>
        <p:spPr>
          <a:xfrm>
            <a:off x="5619749" y="3212970"/>
            <a:ext cx="322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键一定是唯一的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35C14F-7233-43BD-BCCA-CAEA2201F3F8}"/>
              </a:ext>
            </a:extLst>
          </p:cNvPr>
          <p:cNvSpPr txBox="1"/>
          <p:nvPr/>
        </p:nvSpPr>
        <p:spPr>
          <a:xfrm>
            <a:off x="5619749" y="4270749"/>
            <a:ext cx="5724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可以“索引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赋值“一个新键，从而增加一个”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key-value pairs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”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50523C-EBB4-4148-8DA6-19602E600E10}"/>
              </a:ext>
            </a:extLst>
          </p:cNvPr>
          <p:cNvSpPr txBox="1"/>
          <p:nvPr/>
        </p:nvSpPr>
        <p:spPr>
          <a:xfrm>
            <a:off x="7581900" y="5599749"/>
            <a:ext cx="344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字典是无序的</a:t>
            </a:r>
          </a:p>
        </p:txBody>
      </p:sp>
    </p:spTree>
    <p:extLst>
      <p:ext uri="{BB962C8B-B14F-4D97-AF65-F5344CB8AC3E}">
        <p14:creationId xmlns:p14="http://schemas.microsoft.com/office/powerpoint/2010/main" val="846924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60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Removing dictionaries entries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0219" y="1052946"/>
            <a:ext cx="1153399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d = {</a:t>
            </a:r>
            <a:r>
              <a:rPr lang="en-US" altLang="zh-CN" sz="2400" dirty="0">
                <a:solidFill>
                  <a:srgbClr val="00B050"/>
                </a:solidFill>
              </a:rPr>
              <a:t>‘</a:t>
            </a:r>
            <a:r>
              <a:rPr lang="en-US" altLang="zh-CN" sz="2400" dirty="0" err="1">
                <a:solidFill>
                  <a:srgbClr val="00B050"/>
                </a:solidFill>
              </a:rPr>
              <a:t>user’</a:t>
            </a:r>
            <a:r>
              <a:rPr lang="en-US" altLang="zh-CN" sz="2400" dirty="0" err="1"/>
              <a:t>:</a:t>
            </a:r>
            <a:r>
              <a:rPr lang="en-US" altLang="zh-CN" sz="2400" dirty="0" err="1">
                <a:solidFill>
                  <a:srgbClr val="00B050"/>
                </a:solidFill>
              </a:rPr>
              <a:t>‘bozo</a:t>
            </a:r>
            <a:r>
              <a:rPr lang="en-US" altLang="zh-CN" sz="2400" dirty="0">
                <a:solidFill>
                  <a:srgbClr val="00B050"/>
                </a:solidFill>
              </a:rPr>
              <a:t>’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B050"/>
                </a:solidFill>
              </a:rPr>
              <a:t>‘p’</a:t>
            </a:r>
            <a:r>
              <a:rPr lang="en-US" altLang="zh-CN" sz="2400" dirty="0"/>
              <a:t>:1234,</a:t>
            </a:r>
            <a:r>
              <a:rPr lang="en-US" altLang="zh-CN" sz="2400" dirty="0">
                <a:solidFill>
                  <a:srgbClr val="00B050"/>
                </a:solidFill>
              </a:rPr>
              <a:t> ‘i’</a:t>
            </a:r>
            <a:r>
              <a:rPr lang="en-US" altLang="zh-CN" sz="2400" dirty="0"/>
              <a:t>:34}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del</a:t>
            </a:r>
            <a:r>
              <a:rPr lang="en-US" altLang="zh-CN" sz="2400" dirty="0"/>
              <a:t> d[</a:t>
            </a:r>
            <a:r>
              <a:rPr lang="en-US" altLang="zh-CN" sz="2400" dirty="0">
                <a:solidFill>
                  <a:srgbClr val="00B050"/>
                </a:solidFill>
              </a:rPr>
              <a:t>‘user’</a:t>
            </a:r>
            <a:r>
              <a:rPr lang="en-US" altLang="zh-CN" sz="2400" dirty="0"/>
              <a:t>]                 </a:t>
            </a:r>
            <a:r>
              <a:rPr lang="en-US" altLang="zh-CN" sz="2400" dirty="0">
                <a:solidFill>
                  <a:srgbClr val="FF0000"/>
                </a:solidFill>
              </a:rPr>
              <a:t># Remove one. Note that del is a function.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d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1603A1"/>
                </a:solidFill>
              </a:rPr>
              <a:t>{‘p’:1234, ‘i’:34}</a:t>
            </a:r>
            <a:br>
              <a:rPr lang="en-US" altLang="zh-CN" sz="2400" dirty="0">
                <a:solidFill>
                  <a:srgbClr val="1603A1"/>
                </a:solidFill>
              </a:rPr>
            </a:br>
            <a:endParaRPr lang="en-US" altLang="zh-CN" sz="2400" dirty="0">
              <a:solidFill>
                <a:srgbClr val="1603A1"/>
              </a:solidFill>
            </a:endParaRPr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d.clear</a:t>
            </a:r>
            <a:r>
              <a:rPr lang="en-US" altLang="zh-CN" sz="2400" dirty="0"/>
              <a:t>() 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# Remove all.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/>
              <a:t>&gt;&gt;&gt; d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1603A1"/>
                </a:solidFill>
              </a:rPr>
              <a:t>{}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a=[1,2]</a:t>
            </a:r>
            <a:br>
              <a:rPr lang="en-US" altLang="zh-CN" sz="2400" dirty="0"/>
            </a:br>
            <a:r>
              <a:rPr lang="en-US" altLang="zh-CN" sz="2400" dirty="0"/>
              <a:t>&gt;&gt;&gt;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del</a:t>
            </a:r>
            <a:r>
              <a:rPr lang="en-US" altLang="zh-CN" sz="2400" dirty="0"/>
              <a:t> a[1]  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# (del also works on lists)</a:t>
            </a:r>
            <a:br>
              <a:rPr lang="en-US" altLang="zh-CN" sz="2400" dirty="0"/>
            </a:br>
            <a:r>
              <a:rPr lang="en-US" altLang="zh-CN" sz="2400" dirty="0"/>
              <a:t>&gt;&gt;&gt; a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1603A1"/>
                </a:solidFill>
              </a:rPr>
              <a:t>[1] </a:t>
            </a:r>
            <a:endParaRPr lang="zh-CN" altLang="en-US" sz="2400" dirty="0">
              <a:solidFill>
                <a:srgbClr val="1603A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601BCD-24C2-4CEA-A144-5E0B555258B9}"/>
              </a:ext>
            </a:extLst>
          </p:cNvPr>
          <p:cNvSpPr txBox="1"/>
          <p:nvPr/>
        </p:nvSpPr>
        <p:spPr>
          <a:xfrm>
            <a:off x="4581525" y="2286000"/>
            <a:ext cx="720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删除键，字典里的“键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值对”就都不见了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43C69C-A276-4AD6-82EB-0B9932DBFE38}"/>
              </a:ext>
            </a:extLst>
          </p:cNvPr>
          <p:cNvSpPr txBox="1"/>
          <p:nvPr/>
        </p:nvSpPr>
        <p:spPr>
          <a:xfrm>
            <a:off x="4581525" y="4058306"/>
            <a:ext cx="7477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List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里面，字母要加上“ ”，否则会分不清是 变量 还是 元素</a:t>
            </a:r>
          </a:p>
        </p:txBody>
      </p:sp>
    </p:spTree>
    <p:extLst>
      <p:ext uri="{BB962C8B-B14F-4D97-AF65-F5344CB8AC3E}">
        <p14:creationId xmlns:p14="http://schemas.microsoft.com/office/powerpoint/2010/main" val="3758205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25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Useful </a:t>
            </a:r>
            <a:r>
              <a:rPr lang="en-US" altLang="zh-CN" sz="2800" b="1" dirty="0" err="1">
                <a:latin typeface="微软雅黑" panose="020B0503020204020204" pitchFamily="34" charset="-122"/>
              </a:rPr>
              <a:t>accessor</a:t>
            </a:r>
            <a:r>
              <a:rPr lang="en-US" altLang="zh-CN" sz="2800" b="1" dirty="0">
                <a:latin typeface="微软雅黑" panose="020B0503020204020204" pitchFamily="34" charset="-122"/>
              </a:rPr>
              <a:t> methods 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18836" y="1431637"/>
            <a:ext cx="809946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d = {</a:t>
            </a:r>
            <a:r>
              <a:rPr lang="en-US" altLang="zh-CN" sz="2400" dirty="0">
                <a:solidFill>
                  <a:srgbClr val="00B050"/>
                </a:solidFill>
              </a:rPr>
              <a:t>‘</a:t>
            </a:r>
            <a:r>
              <a:rPr lang="en-US" altLang="zh-CN" sz="2400" dirty="0" err="1">
                <a:solidFill>
                  <a:srgbClr val="00B050"/>
                </a:solidFill>
              </a:rPr>
              <a:t>user’</a:t>
            </a:r>
            <a:r>
              <a:rPr lang="en-US" altLang="zh-CN" sz="2400" dirty="0" err="1"/>
              <a:t>:</a:t>
            </a:r>
            <a:r>
              <a:rPr lang="en-US" altLang="zh-CN" sz="2400" dirty="0" err="1">
                <a:solidFill>
                  <a:srgbClr val="00B050"/>
                </a:solidFill>
              </a:rPr>
              <a:t>‘bozo</a:t>
            </a:r>
            <a:r>
              <a:rPr lang="en-US" altLang="zh-CN" sz="2400" dirty="0">
                <a:solidFill>
                  <a:srgbClr val="00B050"/>
                </a:solidFill>
              </a:rPr>
              <a:t>’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B050"/>
                </a:solidFill>
              </a:rPr>
              <a:t>‘p’</a:t>
            </a:r>
            <a:r>
              <a:rPr lang="en-US" altLang="zh-CN" sz="2400" dirty="0"/>
              <a:t>:1234,</a:t>
            </a:r>
            <a:r>
              <a:rPr lang="en-US" altLang="zh-CN" sz="2400" dirty="0">
                <a:solidFill>
                  <a:srgbClr val="00B050"/>
                </a:solidFill>
              </a:rPr>
              <a:t> ‘i’</a:t>
            </a:r>
            <a:r>
              <a:rPr lang="en-US" altLang="zh-CN" sz="2400" dirty="0"/>
              <a:t>:34}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d.keys</a:t>
            </a:r>
            <a:r>
              <a:rPr lang="en-US" altLang="zh-CN" sz="2400" dirty="0"/>
              <a:t>()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# List of </a:t>
            </a:r>
            <a:r>
              <a:rPr lang="en-US" altLang="zh-CN" sz="2400" i="1" dirty="0">
                <a:solidFill>
                  <a:srgbClr val="FF0000"/>
                </a:solidFill>
              </a:rPr>
              <a:t>current </a:t>
            </a:r>
            <a:r>
              <a:rPr lang="en-US" altLang="zh-CN" sz="2400" dirty="0">
                <a:solidFill>
                  <a:srgbClr val="FF0000"/>
                </a:solidFill>
              </a:rPr>
              <a:t>keys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1603A1"/>
                </a:solidFill>
              </a:rPr>
              <a:t>[‘user’, ‘p’, ‘</a:t>
            </a:r>
            <a:r>
              <a:rPr lang="en-US" altLang="zh-CN" sz="2400" dirty="0" err="1">
                <a:solidFill>
                  <a:srgbClr val="1603A1"/>
                </a:solidFill>
              </a:rPr>
              <a:t>i</a:t>
            </a:r>
            <a:r>
              <a:rPr lang="en-US" altLang="zh-CN" sz="2400" dirty="0">
                <a:solidFill>
                  <a:srgbClr val="1603A1"/>
                </a:solidFill>
              </a:rPr>
              <a:t>’]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d.values</a:t>
            </a:r>
            <a:r>
              <a:rPr lang="en-US" altLang="zh-CN" sz="2400" dirty="0"/>
              <a:t>()                </a:t>
            </a:r>
            <a:r>
              <a:rPr lang="en-US" altLang="zh-CN" sz="2400" dirty="0">
                <a:solidFill>
                  <a:srgbClr val="FF0000"/>
                </a:solidFill>
              </a:rPr>
              <a:t># List of </a:t>
            </a:r>
            <a:r>
              <a:rPr lang="en-US" altLang="zh-CN" sz="2400" i="1" dirty="0">
                <a:solidFill>
                  <a:srgbClr val="FF0000"/>
                </a:solidFill>
              </a:rPr>
              <a:t>current </a:t>
            </a:r>
            <a:r>
              <a:rPr lang="en-US" altLang="zh-CN" sz="2400" dirty="0">
                <a:solidFill>
                  <a:srgbClr val="FF0000"/>
                </a:solidFill>
              </a:rPr>
              <a:t>values.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1603A1"/>
                </a:solidFill>
              </a:rPr>
              <a:t>[‘bozo’, 1234, 34]</a:t>
            </a:r>
            <a:br>
              <a:rPr lang="en-US" altLang="zh-CN" sz="2400" dirty="0">
                <a:solidFill>
                  <a:srgbClr val="1603A1"/>
                </a:solidFill>
              </a:rPr>
            </a:br>
            <a:endParaRPr lang="en-US" altLang="zh-CN" sz="2400" dirty="0">
              <a:solidFill>
                <a:srgbClr val="1603A1"/>
              </a:solidFill>
            </a:endParaRPr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d.items</a:t>
            </a:r>
            <a:r>
              <a:rPr lang="en-US" altLang="zh-CN" sz="2400" dirty="0"/>
              <a:t>()                 </a:t>
            </a:r>
            <a:r>
              <a:rPr lang="en-US" altLang="zh-CN" sz="2400" dirty="0">
                <a:solidFill>
                  <a:srgbClr val="FF0000"/>
                </a:solidFill>
              </a:rPr>
              <a:t># List of item tuples.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1603A1"/>
                </a:solidFill>
              </a:rPr>
              <a:t>[(‘</a:t>
            </a:r>
            <a:r>
              <a:rPr lang="en-US" altLang="zh-CN" sz="2400" dirty="0" err="1">
                <a:solidFill>
                  <a:srgbClr val="1603A1"/>
                </a:solidFill>
              </a:rPr>
              <a:t>user’,‘bozo</a:t>
            </a:r>
            <a:r>
              <a:rPr lang="en-US" altLang="zh-CN" sz="2400" dirty="0">
                <a:solidFill>
                  <a:srgbClr val="1603A1"/>
                </a:solidFill>
              </a:rPr>
              <a:t>’), (‘p’,1234), (‘i’,34)] </a:t>
            </a:r>
            <a:endParaRPr lang="zh-CN" altLang="en-US" sz="2400" dirty="0">
              <a:solidFill>
                <a:srgbClr val="1603A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31E641-8E41-4E07-8B02-9EF706B84242}"/>
              </a:ext>
            </a:extLst>
          </p:cNvPr>
          <p:cNvSpPr txBox="1"/>
          <p:nvPr/>
        </p:nvSpPr>
        <p:spPr>
          <a:xfrm>
            <a:off x="9439275" y="501015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38498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60873" y="2348498"/>
            <a:ext cx="59779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Boolean expressions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043" y="4197740"/>
            <a:ext cx="3246015" cy="221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33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304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True and False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1272" y="1357746"/>
            <a:ext cx="5633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</a:rPr>
              <a:t>True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and </a:t>
            </a:r>
            <a:r>
              <a:rPr lang="en-US" altLang="zh-CN" sz="2400" b="1" i="1" dirty="0">
                <a:solidFill>
                  <a:srgbClr val="FF0000"/>
                </a:solidFill>
              </a:rPr>
              <a:t>False </a:t>
            </a:r>
            <a:r>
              <a:rPr lang="en-US" altLang="zh-CN" sz="2400" b="1" dirty="0"/>
              <a:t>are constants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1272" y="2244437"/>
            <a:ext cx="787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Other values are treated as equivalent to either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True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rgbClr val="FF0000"/>
                </a:solidFill>
              </a:rPr>
              <a:t>False</a:t>
            </a:r>
            <a:r>
              <a:rPr lang="en-US" altLang="zh-CN" sz="2400" dirty="0"/>
              <a:t> when used in conditionals: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37673" y="3205018"/>
            <a:ext cx="66455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rgbClr val="FF0000"/>
                </a:solidFill>
              </a:rPr>
              <a:t>False</a:t>
            </a:r>
            <a:r>
              <a:rPr lang="en-US" altLang="zh-CN" sz="2100" dirty="0"/>
              <a:t>: zero, </a:t>
            </a:r>
            <a:r>
              <a:rPr lang="en-US" altLang="zh-CN" sz="2100" dirty="0">
                <a:solidFill>
                  <a:srgbClr val="FF0000"/>
                </a:solidFill>
              </a:rPr>
              <a:t>None</a:t>
            </a:r>
            <a:r>
              <a:rPr lang="en-US" altLang="zh-CN" sz="2100" dirty="0"/>
              <a:t>, empty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rgbClr val="FF0000"/>
                </a:solidFill>
              </a:rPr>
              <a:t>True</a:t>
            </a:r>
            <a:r>
              <a:rPr lang="en-US" altLang="zh-CN" sz="2100" dirty="0"/>
              <a:t>: non-zero numbers, non-empty objects </a:t>
            </a:r>
            <a:endParaRPr lang="zh-CN" altLang="en-US" sz="2100" dirty="0"/>
          </a:p>
        </p:txBody>
      </p:sp>
      <p:sp>
        <p:nvSpPr>
          <p:cNvPr id="6" name="文本框 5"/>
          <p:cNvSpPr txBox="1"/>
          <p:nvPr/>
        </p:nvSpPr>
        <p:spPr>
          <a:xfrm>
            <a:off x="831272" y="4285674"/>
            <a:ext cx="793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Comparison operators: ==, !=, &lt;, &lt;=, etc. 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237673" y="4904419"/>
            <a:ext cx="4801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dirty="0"/>
              <a:t>X ==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X and Y have same value	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37673" y="5673860"/>
            <a:ext cx="6431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200" b="1" dirty="0"/>
              <a:t>X is Y </a:t>
            </a:r>
            <a:r>
              <a:rPr lang="en-US" altLang="zh-CN" sz="2200" dirty="0"/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X and Y refer to the </a:t>
            </a:r>
            <a:r>
              <a:rPr lang="en-US" altLang="zh-CN" sz="2200" i="1" dirty="0"/>
              <a:t>exact same object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18260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4634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Logical operators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5928" y="1865746"/>
            <a:ext cx="800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You can also combine Boolean expressions.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0036" y="2549236"/>
            <a:ext cx="60205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i="1" dirty="0">
                <a:solidFill>
                  <a:srgbClr val="FF0000"/>
                </a:solidFill>
              </a:rPr>
              <a:t>True </a:t>
            </a:r>
            <a:r>
              <a:rPr lang="en-US" altLang="zh-CN" sz="2200" dirty="0"/>
              <a:t>if a is True and b is True: </a:t>
            </a:r>
            <a:r>
              <a:rPr lang="en-US" altLang="zh-CN" sz="2200" b="1" dirty="0"/>
              <a:t>a </a:t>
            </a:r>
            <a:r>
              <a:rPr lang="en-US" altLang="zh-CN" sz="2200" b="1" dirty="0">
                <a:solidFill>
                  <a:srgbClr val="FF0000"/>
                </a:solidFill>
              </a:rPr>
              <a:t>and</a:t>
            </a:r>
            <a:r>
              <a:rPr lang="en-US" altLang="zh-CN" sz="2200" b="1" dirty="0"/>
              <a:t>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i="1" dirty="0">
                <a:solidFill>
                  <a:srgbClr val="FF0000"/>
                </a:solidFill>
              </a:rPr>
              <a:t>True</a:t>
            </a:r>
            <a:r>
              <a:rPr lang="en-US" altLang="zh-CN" sz="2200" i="1" dirty="0"/>
              <a:t> </a:t>
            </a:r>
            <a:r>
              <a:rPr lang="en-US" altLang="zh-CN" sz="2200" dirty="0"/>
              <a:t>if a is True or b is True: </a:t>
            </a:r>
            <a:r>
              <a:rPr lang="en-US" altLang="zh-CN" sz="2200" b="1" dirty="0"/>
              <a:t>a </a:t>
            </a:r>
            <a:r>
              <a:rPr lang="en-US" altLang="zh-CN" sz="2200" b="1" dirty="0">
                <a:solidFill>
                  <a:srgbClr val="FF0000"/>
                </a:solidFill>
              </a:rPr>
              <a:t>or</a:t>
            </a:r>
            <a:r>
              <a:rPr lang="en-US" altLang="zh-CN" sz="2200" b="1" dirty="0"/>
              <a:t>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i="1" dirty="0">
                <a:solidFill>
                  <a:srgbClr val="FF0000"/>
                </a:solidFill>
              </a:rPr>
              <a:t>True</a:t>
            </a:r>
            <a:r>
              <a:rPr lang="en-US" altLang="zh-CN" sz="2200" i="1" dirty="0"/>
              <a:t> </a:t>
            </a:r>
            <a:r>
              <a:rPr lang="en-US" altLang="zh-CN" sz="2200" dirty="0"/>
              <a:t>if a is False: </a:t>
            </a:r>
            <a:r>
              <a:rPr lang="en-US" altLang="zh-CN" sz="2200" b="1" dirty="0">
                <a:solidFill>
                  <a:srgbClr val="FF0000"/>
                </a:solidFill>
              </a:rPr>
              <a:t>not</a:t>
            </a:r>
            <a:r>
              <a:rPr lang="en-US" altLang="zh-CN" sz="2200" b="1" dirty="0"/>
              <a:t> a</a:t>
            </a:r>
            <a:r>
              <a:rPr lang="en-US" altLang="zh-CN" sz="2200" dirty="0"/>
              <a:t> </a:t>
            </a:r>
            <a:endParaRPr lang="zh-CN" altLang="en-US" sz="2200" dirty="0"/>
          </a:p>
        </p:txBody>
      </p:sp>
      <p:graphicFrame>
        <p:nvGraphicFramePr>
          <p:cNvPr id="6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28201"/>
              </p:ext>
            </p:extLst>
          </p:nvPr>
        </p:nvGraphicFramePr>
        <p:xfrm>
          <a:off x="1264949" y="4357254"/>
          <a:ext cx="7546541" cy="1913572"/>
        </p:xfrm>
        <a:graphic>
          <a:graphicData uri="http://schemas.openxmlformats.org/drawingml/2006/table">
            <a:tbl>
              <a:tblPr/>
              <a:tblGrid>
                <a:gridCol w="1918612">
                  <a:extLst>
                    <a:ext uri="{9D8B030D-6E8A-4147-A177-3AD203B41FA5}">
                      <a16:colId xmlns:a16="http://schemas.microsoft.com/office/drawing/2014/main" val="2857398267"/>
                    </a:ext>
                  </a:extLst>
                </a:gridCol>
                <a:gridCol w="4193538">
                  <a:extLst>
                    <a:ext uri="{9D8B030D-6E8A-4147-A177-3AD203B41FA5}">
                      <a16:colId xmlns:a16="http://schemas.microsoft.com/office/drawing/2014/main" val="2631405078"/>
                    </a:ext>
                  </a:extLst>
                </a:gridCol>
                <a:gridCol w="1434391">
                  <a:extLst>
                    <a:ext uri="{9D8B030D-6E8A-4147-A177-3AD203B41FA5}">
                      <a16:colId xmlns:a16="http://schemas.microsoft.com/office/drawing/2014/main" val="389307711"/>
                    </a:ext>
                  </a:extLst>
                </a:gridCol>
              </a:tblGrid>
              <a:tr h="478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942900"/>
                  </a:ext>
                </a:extLst>
              </a:tr>
              <a:tr h="478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 != 6 and 2 &lt;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098989"/>
                  </a:ext>
                </a:extLst>
              </a:tr>
              <a:tr h="478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== 3 or -1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949130"/>
                  </a:ext>
                </a:extLst>
              </a:tr>
              <a:tr h="478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7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90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455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4634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Logical operators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graphicFrame>
        <p:nvGraphicFramePr>
          <p:cNvPr id="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33730"/>
              </p:ext>
            </p:extLst>
          </p:nvPr>
        </p:nvGraphicFramePr>
        <p:xfrm>
          <a:off x="762000" y="1541463"/>
          <a:ext cx="10284690" cy="4212789"/>
        </p:xfrm>
        <a:graphic>
          <a:graphicData uri="http://schemas.openxmlformats.org/drawingml/2006/table">
            <a:tbl>
              <a:tblPr/>
              <a:tblGrid>
                <a:gridCol w="2066409">
                  <a:extLst>
                    <a:ext uri="{9D8B030D-6E8A-4147-A177-3AD203B41FA5}">
                      <a16:colId xmlns:a16="http://schemas.microsoft.com/office/drawing/2014/main" val="2088519985"/>
                    </a:ext>
                  </a:extLst>
                </a:gridCol>
                <a:gridCol w="3581776">
                  <a:extLst>
                    <a:ext uri="{9D8B030D-6E8A-4147-A177-3AD203B41FA5}">
                      <a16:colId xmlns:a16="http://schemas.microsoft.com/office/drawing/2014/main" val="904876571"/>
                    </a:ext>
                  </a:extLst>
                </a:gridCol>
                <a:gridCol w="2570096">
                  <a:extLst>
                    <a:ext uri="{9D8B030D-6E8A-4147-A177-3AD203B41FA5}">
                      <a16:colId xmlns:a16="http://schemas.microsoft.com/office/drawing/2014/main" val="2620480097"/>
                    </a:ext>
                  </a:extLst>
                </a:gridCol>
                <a:gridCol w="2066409">
                  <a:extLst>
                    <a:ext uri="{9D8B030D-6E8A-4147-A177-3AD203B41FA5}">
                      <a16:colId xmlns:a16="http://schemas.microsoft.com/office/drawing/2014/main" val="3651878107"/>
                    </a:ext>
                  </a:extLst>
                </a:gridCol>
              </a:tblGrid>
              <a:tr h="6018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172632"/>
                  </a:ext>
                </a:extLst>
              </a:tr>
              <a:tr h="6018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68761"/>
                  </a:ext>
                </a:extLst>
              </a:tr>
              <a:tr h="6018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480010"/>
                  </a:ext>
                </a:extLst>
              </a:tr>
              <a:tr h="6018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924235"/>
                  </a:ext>
                </a:extLst>
              </a:tr>
              <a:tr h="6018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771034"/>
                  </a:ext>
                </a:extLst>
              </a:tr>
              <a:tr h="6018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103637"/>
                  </a:ext>
                </a:extLst>
              </a:tr>
              <a:tr h="6018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903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A073444-C9A2-4E64-872F-9188D0C7DA98}"/>
              </a:ext>
            </a:extLst>
          </p:cNvPr>
          <p:cNvSpPr txBox="1"/>
          <p:nvPr/>
        </p:nvSpPr>
        <p:spPr>
          <a:xfrm>
            <a:off x="5019675" y="2752725"/>
            <a:ext cx="1628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不相等</a:t>
            </a:r>
          </a:p>
        </p:txBody>
      </p:sp>
    </p:spTree>
    <p:extLst>
      <p:ext uri="{BB962C8B-B14F-4D97-AF65-F5344CB8AC3E}">
        <p14:creationId xmlns:p14="http://schemas.microsoft.com/office/powerpoint/2010/main" val="14156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304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Sequence Types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4545" y="1172340"/>
            <a:ext cx="15178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1. Tuple</a:t>
            </a:r>
            <a:endParaRPr lang="zh-CN" altLang="en-US" sz="2600" dirty="0"/>
          </a:p>
        </p:txBody>
      </p:sp>
      <p:sp>
        <p:nvSpPr>
          <p:cNvPr id="3" name="文本框 2"/>
          <p:cNvSpPr txBox="1"/>
          <p:nvPr/>
        </p:nvSpPr>
        <p:spPr>
          <a:xfrm>
            <a:off x="1616363" y="1771520"/>
            <a:ext cx="7560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 simple </a:t>
            </a:r>
            <a:r>
              <a:rPr lang="en-US" altLang="zh-CN" sz="2200" b="1" i="1" dirty="0">
                <a:solidFill>
                  <a:srgbClr val="FF0000"/>
                </a:solidFill>
              </a:rPr>
              <a:t>immutable</a:t>
            </a:r>
            <a:r>
              <a:rPr lang="en-US" altLang="zh-CN" sz="2200" dirty="0"/>
              <a:t> ordered sequences of items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1990436" y="2309144"/>
            <a:ext cx="7337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Immutable: a tuple cannot be modified once created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616363" y="2801587"/>
            <a:ext cx="83443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Items can be of mixed types, including collection types</a:t>
            </a:r>
            <a:endParaRPr lang="zh-CN" altLang="en-US" sz="2200" dirty="0"/>
          </a:p>
        </p:txBody>
      </p:sp>
      <p:sp>
        <p:nvSpPr>
          <p:cNvPr id="8" name="文本框 7"/>
          <p:cNvSpPr txBox="1"/>
          <p:nvPr/>
        </p:nvSpPr>
        <p:spPr>
          <a:xfrm>
            <a:off x="1154545" y="3439868"/>
            <a:ext cx="18213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2. Strings</a:t>
            </a:r>
            <a:endParaRPr lang="zh-CN" altLang="en-US" sz="2600" dirty="0"/>
          </a:p>
        </p:txBody>
      </p:sp>
      <p:sp>
        <p:nvSpPr>
          <p:cNvPr id="9" name="文本框 8"/>
          <p:cNvSpPr txBox="1"/>
          <p:nvPr/>
        </p:nvSpPr>
        <p:spPr>
          <a:xfrm>
            <a:off x="1616362" y="4053452"/>
            <a:ext cx="2279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i="1" dirty="0">
                <a:solidFill>
                  <a:srgbClr val="FF0000"/>
                </a:solidFill>
              </a:rPr>
              <a:t>Immutable</a:t>
            </a:r>
            <a:endParaRPr lang="zh-CN" altLang="en-US" sz="2200" b="1" i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6361" y="4605480"/>
            <a:ext cx="5608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Conceptually very much like a tuple</a:t>
            </a:r>
            <a:endParaRPr lang="zh-CN" altLang="en-US" sz="2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154545" y="5305317"/>
            <a:ext cx="12170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3. List</a:t>
            </a:r>
            <a:endParaRPr lang="zh-CN" altLang="en-US" sz="2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616361" y="5978486"/>
            <a:ext cx="7991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i="1" dirty="0">
                <a:solidFill>
                  <a:srgbClr val="FF0000"/>
                </a:solidFill>
              </a:rPr>
              <a:t>Mutable</a:t>
            </a:r>
            <a:r>
              <a:rPr lang="en-US" altLang="zh-CN" sz="2200" dirty="0"/>
              <a:t> ordered sequences of items of mixed types</a:t>
            </a:r>
            <a:endParaRPr lang="zh-CN" altLang="en-US" sz="2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EB1494-82E4-4A1B-B5EE-020A1F1B82B8}"/>
              </a:ext>
            </a:extLst>
          </p:cNvPr>
          <p:cNvSpPr txBox="1"/>
          <p:nvPr/>
        </p:nvSpPr>
        <p:spPr>
          <a:xfrm>
            <a:off x="4257675" y="1115190"/>
            <a:ext cx="2967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不可更改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D6F9F1-60AD-4CBA-98C7-1055C56AF368}"/>
              </a:ext>
            </a:extLst>
          </p:cNvPr>
          <p:cNvSpPr txBox="1"/>
          <p:nvPr/>
        </p:nvSpPr>
        <p:spPr>
          <a:xfrm>
            <a:off x="4257675" y="3905643"/>
            <a:ext cx="2967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不可更改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030724-BE29-45FB-8EC9-C59BBB2E20FA}"/>
              </a:ext>
            </a:extLst>
          </p:cNvPr>
          <p:cNvSpPr txBox="1"/>
          <p:nvPr/>
        </p:nvSpPr>
        <p:spPr>
          <a:xfrm>
            <a:off x="4420751" y="5419725"/>
            <a:ext cx="383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可以更改，可扩展</a:t>
            </a:r>
          </a:p>
        </p:txBody>
      </p:sp>
    </p:spTree>
    <p:extLst>
      <p:ext uri="{BB962C8B-B14F-4D97-AF65-F5344CB8AC3E}">
        <p14:creationId xmlns:p14="http://schemas.microsoft.com/office/powerpoint/2010/main" val="3211129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481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Conditional expressions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66618" y="1542473"/>
            <a:ext cx="8148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x = </a:t>
            </a:r>
            <a:r>
              <a:rPr lang="en-US" altLang="zh-CN" sz="2400" b="1" dirty="0" err="1"/>
              <a:t>true_value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if</a:t>
            </a:r>
            <a:r>
              <a:rPr lang="en-US" altLang="zh-CN" sz="2400" b="1" dirty="0"/>
              <a:t> condition </a:t>
            </a:r>
            <a:r>
              <a:rPr lang="en-US" altLang="zh-CN" sz="2400" b="1" dirty="0">
                <a:solidFill>
                  <a:srgbClr val="FF0000"/>
                </a:solidFill>
              </a:rPr>
              <a:t>else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false_value</a:t>
            </a:r>
            <a:r>
              <a:rPr lang="en-US" altLang="zh-CN" sz="2400" dirty="0"/>
              <a:t> 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66618" y="2407623"/>
            <a:ext cx="310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lazy evaluation: 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452418" y="3105150"/>
            <a:ext cx="794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dirty="0"/>
              <a:t>First, </a:t>
            </a:r>
            <a:r>
              <a:rPr lang="en-US" altLang="zh-CN" sz="2200" b="1" dirty="0">
                <a:solidFill>
                  <a:srgbClr val="FF0000"/>
                </a:solidFill>
              </a:rPr>
              <a:t>condition</a:t>
            </a:r>
            <a:r>
              <a:rPr lang="en-US" altLang="zh-CN" sz="2200" b="1" dirty="0"/>
              <a:t> is evaluated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dirty="0"/>
              <a:t>If </a:t>
            </a:r>
            <a:r>
              <a:rPr lang="en-US" altLang="zh-CN" sz="2200" b="1" i="1" dirty="0">
                <a:solidFill>
                  <a:srgbClr val="FF0000"/>
                </a:solidFill>
              </a:rPr>
              <a:t>True</a:t>
            </a:r>
            <a:r>
              <a:rPr lang="en-US" altLang="zh-CN" sz="2200" b="1" dirty="0"/>
              <a:t>, </a:t>
            </a:r>
            <a:r>
              <a:rPr lang="en-US" altLang="zh-CN" sz="2200" b="1" dirty="0" err="1"/>
              <a:t>true_value</a:t>
            </a:r>
            <a:r>
              <a:rPr lang="en-US" altLang="zh-CN" sz="2200" b="1" dirty="0"/>
              <a:t> is evaluated and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dirty="0"/>
              <a:t>If </a:t>
            </a:r>
            <a:r>
              <a:rPr lang="en-US" altLang="zh-CN" sz="2200" b="1" i="1" dirty="0">
                <a:solidFill>
                  <a:srgbClr val="FF0000"/>
                </a:solidFill>
              </a:rPr>
              <a:t>False</a:t>
            </a:r>
            <a:r>
              <a:rPr lang="en-US" altLang="zh-CN" sz="2200" b="1" dirty="0"/>
              <a:t>, </a:t>
            </a:r>
            <a:r>
              <a:rPr lang="en-US" altLang="zh-CN" sz="2200" b="1" dirty="0" err="1"/>
              <a:t>false_value</a:t>
            </a:r>
            <a:r>
              <a:rPr lang="en-US" altLang="zh-CN" sz="2200" b="1" dirty="0"/>
              <a:t> is evaluated and returned</a:t>
            </a:r>
            <a:endParaRPr lang="zh-CN" altLang="en-US" sz="2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7D6819-D164-4219-B7BB-19ADC2C02C5A}"/>
              </a:ext>
            </a:extLst>
          </p:cNvPr>
          <p:cNvSpPr txBox="1"/>
          <p:nvPr/>
        </p:nvSpPr>
        <p:spPr>
          <a:xfrm>
            <a:off x="6381750" y="4775200"/>
            <a:ext cx="281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条件表达式</a:t>
            </a:r>
          </a:p>
        </p:txBody>
      </p:sp>
    </p:spTree>
    <p:extLst>
      <p:ext uri="{BB962C8B-B14F-4D97-AF65-F5344CB8AC3E}">
        <p14:creationId xmlns:p14="http://schemas.microsoft.com/office/powerpoint/2010/main" val="1013974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15486" y="2348498"/>
            <a:ext cx="50686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 operations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31" y="4473143"/>
            <a:ext cx="2605404" cy="21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481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String operations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00364" y="1283854"/>
            <a:ext cx="9511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string class provides a number of methods for useful </a:t>
            </a:r>
          </a:p>
          <a:p>
            <a:r>
              <a:rPr lang="en-US" altLang="zh-CN" sz="2400" dirty="0"/>
              <a:t>   formatting operations: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40509" y="2521528"/>
            <a:ext cx="342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>
                <a:solidFill>
                  <a:srgbClr val="00B050"/>
                </a:solidFill>
              </a:rPr>
              <a:t>“</a:t>
            </a:r>
            <a:r>
              <a:rPr lang="en-US" altLang="zh-CN" sz="2400" dirty="0" err="1">
                <a:solidFill>
                  <a:srgbClr val="00B050"/>
                </a:solidFill>
              </a:rPr>
              <a:t>hello”</a:t>
            </a:r>
            <a:r>
              <a:rPr lang="en-US" altLang="zh-CN" sz="2400" dirty="0" err="1"/>
              <a:t>.upper</a:t>
            </a:r>
            <a:r>
              <a:rPr lang="en-US" altLang="zh-CN" sz="2400" dirty="0"/>
              <a:t>()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17601" y="3084945"/>
            <a:ext cx="13054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1603A1"/>
                </a:solidFill>
              </a:rPr>
              <a:t>‘HELLO’</a:t>
            </a:r>
            <a:endParaRPr lang="zh-CN" altLang="en-US" sz="2200" dirty="0">
              <a:solidFill>
                <a:srgbClr val="1603A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364" y="4008581"/>
            <a:ext cx="1162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use &lt;string&gt;.strip() to strip off final newlines from lines read from files 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60581" y="4895469"/>
            <a:ext cx="4487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str1 = 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 err="1">
                <a:solidFill>
                  <a:srgbClr val="00B050"/>
                </a:solidFill>
              </a:rPr>
              <a:t>abc</a:t>
            </a:r>
            <a:r>
              <a:rPr lang="en-US" altLang="zh-CN" sz="2400" dirty="0">
                <a:solidFill>
                  <a:srgbClr val="00B050"/>
                </a:solidFill>
              </a:rPr>
              <a:t>   '</a:t>
            </a:r>
          </a:p>
          <a:p>
            <a:r>
              <a:rPr lang="en-US" altLang="zh-CN" sz="2400" dirty="0"/>
              <a:t>&gt;&gt;&gt; print(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(str1))</a:t>
            </a:r>
          </a:p>
          <a:p>
            <a:r>
              <a:rPr lang="en-US" altLang="zh-CN" sz="2400" dirty="0"/>
              <a:t>&gt;&gt;&gt; print(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(str1.strip()))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111835-7102-477B-A928-AE1D273EB0F5}"/>
              </a:ext>
            </a:extLst>
          </p:cNvPr>
          <p:cNvSpPr txBox="1"/>
          <p:nvPr/>
        </p:nvSpPr>
        <p:spPr>
          <a:xfrm>
            <a:off x="5656984" y="5634133"/>
            <a:ext cx="571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Strip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是除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0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之外的其余元素个数</a:t>
            </a:r>
          </a:p>
        </p:txBody>
      </p:sp>
    </p:spTree>
    <p:extLst>
      <p:ext uri="{BB962C8B-B14F-4D97-AF65-F5344CB8AC3E}">
        <p14:creationId xmlns:p14="http://schemas.microsoft.com/office/powerpoint/2010/main" val="2483804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String Formatting Operator: %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4" y="1283855"/>
            <a:ext cx="10706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operator </a:t>
            </a:r>
            <a:r>
              <a:rPr lang="en-US" altLang="zh-CN" sz="2400" b="1" i="1" dirty="0"/>
              <a:t>% </a:t>
            </a:r>
            <a:r>
              <a:rPr lang="en-US" altLang="zh-CN" sz="2400" b="1" dirty="0"/>
              <a:t>allows strings to be built out of many data</a:t>
            </a:r>
            <a:br>
              <a:rPr lang="en-US" altLang="zh-CN" sz="2400" b="1" dirty="0"/>
            </a:br>
            <a:r>
              <a:rPr lang="en-US" altLang="zh-CN" sz="2400" b="1" dirty="0"/>
              <a:t>items in a “fill in the blanks” fashion.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80655" y="2372378"/>
            <a:ext cx="8546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Allows control of how the final string output will appear. </a:t>
            </a:r>
            <a:endParaRPr lang="zh-CN" altLang="en-US" sz="2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80655" y="2803265"/>
            <a:ext cx="8432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For example, we could force a number to display with a</a:t>
            </a:r>
            <a:br>
              <a:rPr lang="en-US" altLang="zh-CN" sz="2200" dirty="0"/>
            </a:br>
            <a:r>
              <a:rPr lang="en-US" altLang="zh-CN" sz="2200" dirty="0"/>
              <a:t>specific number of digits after the decimal point. 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1080655" y="3796146"/>
            <a:ext cx="45079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sz="2400" dirty="0"/>
              <a:t>&gt;&gt;&gt; x = </a:t>
            </a:r>
            <a:r>
              <a:rPr lang="es-ES" altLang="zh-CN" sz="2400" dirty="0">
                <a:solidFill>
                  <a:srgbClr val="00B050"/>
                </a:solidFill>
              </a:rPr>
              <a:t>“abc”</a:t>
            </a:r>
            <a:br>
              <a:rPr lang="es-ES" altLang="zh-CN" sz="2400" dirty="0">
                <a:solidFill>
                  <a:srgbClr val="00B050"/>
                </a:solidFill>
              </a:rPr>
            </a:br>
            <a:r>
              <a:rPr lang="es-ES" altLang="zh-CN" sz="2400" dirty="0"/>
              <a:t>&gt;&gt;&gt; y = 34</a:t>
            </a:r>
            <a:br>
              <a:rPr lang="es-ES" altLang="zh-CN" sz="2400" dirty="0"/>
            </a:br>
            <a:r>
              <a:rPr lang="es-ES" altLang="zh-CN" sz="2400" dirty="0"/>
              <a:t>&gt;&gt;&gt; </a:t>
            </a:r>
            <a:r>
              <a:rPr lang="es-ES" altLang="zh-CN" sz="2400" dirty="0">
                <a:solidFill>
                  <a:srgbClr val="00B050"/>
                </a:solidFill>
              </a:rPr>
              <a:t>“%s xyz %d” </a:t>
            </a:r>
            <a:r>
              <a:rPr lang="es-ES" altLang="zh-CN" sz="2400" dirty="0"/>
              <a:t>% (x, y)</a:t>
            </a:r>
            <a:br>
              <a:rPr lang="es-ES" altLang="zh-CN" sz="2400" dirty="0"/>
            </a:br>
            <a:r>
              <a:rPr lang="es-ES" altLang="zh-CN" sz="2400" dirty="0">
                <a:solidFill>
                  <a:srgbClr val="1603A1"/>
                </a:solidFill>
              </a:rPr>
              <a:t>‘abc xyz 34’</a:t>
            </a:r>
            <a:endParaRPr lang="zh-CN" altLang="en-US" sz="2400" dirty="0">
              <a:solidFill>
                <a:srgbClr val="1603A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5324" y="5951354"/>
            <a:ext cx="8971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tuple following the </a:t>
            </a:r>
            <a:r>
              <a:rPr lang="en-US" altLang="zh-CN" sz="2400" i="1" dirty="0">
                <a:solidFill>
                  <a:srgbClr val="1603A1"/>
                </a:solidFill>
              </a:rPr>
              <a:t>%</a:t>
            </a:r>
            <a:r>
              <a:rPr lang="en-US" altLang="zh-CN" sz="2400" i="1" dirty="0"/>
              <a:t> </a:t>
            </a:r>
            <a:r>
              <a:rPr lang="en-US" altLang="zh-CN" sz="2400" dirty="0"/>
              <a:t>operator is used to fill in the</a:t>
            </a:r>
            <a:br>
              <a:rPr lang="en-US" altLang="zh-CN" sz="2400" dirty="0"/>
            </a:br>
            <a:r>
              <a:rPr lang="en-US" altLang="zh-CN" sz="2400" dirty="0"/>
              <a:t>blanks in the original string marked with </a:t>
            </a:r>
            <a:r>
              <a:rPr lang="en-US" altLang="zh-CN" sz="2400" i="1" dirty="0">
                <a:solidFill>
                  <a:srgbClr val="1603A1"/>
                </a:solidFill>
              </a:rPr>
              <a:t>%s</a:t>
            </a:r>
            <a:r>
              <a:rPr lang="en-US" altLang="zh-CN" sz="2400" i="1" dirty="0"/>
              <a:t> </a:t>
            </a:r>
            <a:r>
              <a:rPr lang="en-US" altLang="zh-CN" sz="2400" dirty="0"/>
              <a:t>or </a:t>
            </a:r>
            <a:r>
              <a:rPr lang="en-US" altLang="zh-CN" sz="2400" i="1" dirty="0">
                <a:solidFill>
                  <a:srgbClr val="1603A1"/>
                </a:solidFill>
              </a:rPr>
              <a:t>%d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529453-CB15-4DA1-A1F1-516C50AF6B20}"/>
              </a:ext>
            </a:extLst>
          </p:cNvPr>
          <p:cNvSpPr txBox="1"/>
          <p:nvPr/>
        </p:nvSpPr>
        <p:spPr>
          <a:xfrm>
            <a:off x="8546122" y="3571726"/>
            <a:ext cx="3405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仅限于：字符串</a:t>
            </a:r>
            <a:endParaRPr lang="en-US" altLang="zh-CN" sz="3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r>
              <a:rPr lang="zh-CN" alt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      占位符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66F780-58A6-4373-97D3-C0B1EB7B6D9A}"/>
              </a:ext>
            </a:extLst>
          </p:cNvPr>
          <p:cNvSpPr txBox="1"/>
          <p:nvPr/>
        </p:nvSpPr>
        <p:spPr>
          <a:xfrm>
            <a:off x="1943100" y="4572000"/>
            <a:ext cx="3867150" cy="400110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09B677-5922-4565-BC05-CE2BDA7CBB93}"/>
              </a:ext>
            </a:extLst>
          </p:cNvPr>
          <p:cNvSpPr txBox="1"/>
          <p:nvPr/>
        </p:nvSpPr>
        <p:spPr>
          <a:xfrm>
            <a:off x="6048712" y="3598276"/>
            <a:ext cx="2896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表示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String</a:t>
            </a:r>
          </a:p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表示整数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f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浮点数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0E285E-8D5F-4AB5-B201-D1F0F195179A}"/>
              </a:ext>
            </a:extLst>
          </p:cNvPr>
          <p:cNvSpPr txBox="1"/>
          <p:nvPr/>
        </p:nvSpPr>
        <p:spPr>
          <a:xfrm>
            <a:off x="3334637" y="5004662"/>
            <a:ext cx="10088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这里有另外一种写法：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f’ “{a} is {b} years old”</a:t>
            </a:r>
          </a:p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其中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 b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可以是任何类型</a:t>
            </a:r>
          </a:p>
        </p:txBody>
      </p:sp>
    </p:spTree>
    <p:extLst>
      <p:ext uri="{BB962C8B-B14F-4D97-AF65-F5344CB8AC3E}">
        <p14:creationId xmlns:p14="http://schemas.microsoft.com/office/powerpoint/2010/main" val="954668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3913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Printing with Python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3564" y="1246909"/>
            <a:ext cx="980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print a string to the standard output stream using “print()” 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803564" y="2127887"/>
            <a:ext cx="9459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Using the % string operator in combination with the print</a:t>
            </a:r>
            <a:br>
              <a:rPr lang="en-US" altLang="zh-CN" sz="2400"/>
            </a:br>
            <a:r>
              <a:rPr lang="en-US" altLang="zh-CN" sz="2400"/>
              <a:t>command, we can format our output text. 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16000" y="3378197"/>
            <a:ext cx="6326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print(</a:t>
            </a:r>
            <a:r>
              <a:rPr lang="en-US" altLang="zh-CN" sz="2400" dirty="0">
                <a:solidFill>
                  <a:srgbClr val="00B050"/>
                </a:solidFill>
              </a:rPr>
              <a:t>“%s xyz %d”</a:t>
            </a:r>
            <a:r>
              <a:rPr lang="en-US" altLang="zh-CN" sz="2400" dirty="0"/>
              <a:t> % (</a:t>
            </a:r>
            <a:r>
              <a:rPr lang="en-US" altLang="zh-CN" sz="2400" dirty="0">
                <a:solidFill>
                  <a:srgbClr val="00B050"/>
                </a:solidFill>
              </a:rPr>
              <a:t>“</a:t>
            </a:r>
            <a:r>
              <a:rPr lang="en-US" altLang="zh-CN" sz="2400" dirty="0" err="1">
                <a:solidFill>
                  <a:srgbClr val="00B050"/>
                </a:solidFill>
              </a:rPr>
              <a:t>abc</a:t>
            </a:r>
            <a:r>
              <a:rPr lang="en-US" altLang="zh-CN" sz="2400" dirty="0">
                <a:solidFill>
                  <a:srgbClr val="00B050"/>
                </a:solidFill>
              </a:rPr>
              <a:t>”</a:t>
            </a:r>
            <a:r>
              <a:rPr lang="en-US" altLang="zh-CN" sz="2400" dirty="0"/>
              <a:t>, 34))</a:t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1603A1"/>
                </a:solidFill>
              </a:rPr>
              <a:t>abc</a:t>
            </a:r>
            <a:r>
              <a:rPr lang="en-US" altLang="zh-CN" sz="2400" dirty="0">
                <a:solidFill>
                  <a:srgbClr val="1603A1"/>
                </a:solidFill>
              </a:rPr>
              <a:t> xyz 34 </a:t>
            </a:r>
            <a:endParaRPr lang="zh-CN" altLang="en-US" sz="2400" dirty="0">
              <a:solidFill>
                <a:srgbClr val="1603A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3564" y="4434544"/>
            <a:ext cx="10990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“Print” automatically adds a newline to the end of the string. If you</a:t>
            </a:r>
            <a:br>
              <a:rPr lang="en-US" altLang="zh-CN" sz="2400" dirty="0"/>
            </a:br>
            <a:r>
              <a:rPr lang="en-US" altLang="zh-CN" sz="2400" dirty="0"/>
              <a:t>include a list of strings, it will concatenate them with a space</a:t>
            </a:r>
            <a:br>
              <a:rPr lang="en-US" altLang="zh-CN" sz="2400" dirty="0"/>
            </a:br>
            <a:r>
              <a:rPr lang="en-US" altLang="zh-CN" sz="2400" dirty="0"/>
              <a:t>between them. 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16000" y="5760938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sz="2400" dirty="0"/>
              <a:t>&gt;&gt;&gt; </a:t>
            </a:r>
            <a:r>
              <a:rPr lang="fr-FR" altLang="zh-CN" sz="2400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fr-FR" altLang="zh-CN" sz="2400" dirty="0"/>
              <a:t>(</a:t>
            </a:r>
            <a:r>
              <a:rPr lang="fr-FR" altLang="zh-CN" sz="2400" dirty="0">
                <a:solidFill>
                  <a:srgbClr val="00B050"/>
                </a:solidFill>
              </a:rPr>
              <a:t>“abc”</a:t>
            </a:r>
            <a:r>
              <a:rPr lang="fr-FR" altLang="zh-CN" sz="2400" dirty="0"/>
              <a:t>,  </a:t>
            </a:r>
            <a:r>
              <a:rPr lang="fr-FR" altLang="zh-CN" sz="2400" dirty="0">
                <a:solidFill>
                  <a:srgbClr val="00B050"/>
                </a:solidFill>
              </a:rPr>
              <a:t>“def”</a:t>
            </a:r>
            <a:r>
              <a:rPr lang="fr-FR" altLang="zh-CN" sz="2400" dirty="0"/>
              <a:t>) </a:t>
            </a:r>
          </a:p>
          <a:p>
            <a:r>
              <a:rPr lang="fr-FR" altLang="zh-CN" sz="2400" dirty="0"/>
              <a:t>abc def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5653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4" y="287665"/>
            <a:ext cx="7700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Printing with Python using .format()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5958" y="1357065"/>
            <a:ext cx="10791993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Roboto"/>
              </a:rPr>
              <a:t>You can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Robot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Roboto"/>
              </a:rPr>
              <a:t>use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Roboto"/>
              </a:rPr>
              <a:t> to mark where a variable will be substituted and can provide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Robot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Robot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Roboto"/>
              </a:rPr>
              <a:t>detailed formatting directives, but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Roboto"/>
              </a:rPr>
              <a:t>you also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Roboto"/>
              </a:rPr>
              <a:t>need to provide the information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Robot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Roboto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Roboto"/>
              </a:rPr>
              <a:t> to be formatted.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8667" y="2781300"/>
            <a:ext cx="5213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'{} {}'.format(</a:t>
            </a:r>
            <a:r>
              <a:rPr lang="en-US" altLang="zh-CN" sz="2400" dirty="0">
                <a:solidFill>
                  <a:srgbClr val="00B050"/>
                </a:solidFill>
              </a:rPr>
              <a:t>'one'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B050"/>
                </a:solidFill>
              </a:rPr>
              <a:t>'two'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>
                <a:solidFill>
                  <a:srgbClr val="1603A1"/>
                </a:solidFill>
              </a:rPr>
              <a:t>‘one two’</a:t>
            </a:r>
            <a:endParaRPr lang="zh-CN" altLang="en-US" sz="2400" dirty="0">
              <a:solidFill>
                <a:srgbClr val="1603A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8667" y="4324350"/>
            <a:ext cx="6844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'{:.2f}'.format(3.141592653589793)</a:t>
            </a:r>
          </a:p>
          <a:p>
            <a:r>
              <a:rPr lang="en-US" altLang="zh-CN" sz="2400" dirty="0">
                <a:solidFill>
                  <a:srgbClr val="1603A1"/>
                </a:solidFill>
              </a:rPr>
              <a:t>‘3.14’</a:t>
            </a:r>
            <a:endParaRPr lang="zh-CN" altLang="en-US" sz="2400" dirty="0">
              <a:solidFill>
                <a:srgbClr val="1603A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7752" y="5360405"/>
            <a:ext cx="720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.2 means two decimal, f means float type. 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85958" y="5890558"/>
            <a:ext cx="1113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You can refer to </a:t>
            </a:r>
            <a:r>
              <a:rPr lang="en-US" altLang="zh-CN" sz="2400" dirty="0">
                <a:hlinkClick r:id="rId3"/>
              </a:rPr>
              <a:t>https://pyformat.info/</a:t>
            </a:r>
            <a:r>
              <a:rPr lang="en-US" altLang="zh-CN" sz="2400" dirty="0"/>
              <a:t> for more usage information.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7872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String to List to String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28675" y="1323975"/>
            <a:ext cx="705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Join turns a list of strings into one string.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181225" y="2171700"/>
            <a:ext cx="76113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7030A0"/>
                </a:solidFill>
              </a:rPr>
              <a:t>&lt;</a:t>
            </a:r>
            <a:r>
              <a:rPr lang="en-US" altLang="zh-CN" sz="2600" b="1" dirty="0" err="1">
                <a:solidFill>
                  <a:srgbClr val="7030A0"/>
                </a:solidFill>
              </a:rPr>
              <a:t>separator_string</a:t>
            </a:r>
            <a:r>
              <a:rPr lang="en-US" altLang="zh-CN" sz="2600" b="1" dirty="0">
                <a:solidFill>
                  <a:srgbClr val="7030A0"/>
                </a:solidFill>
              </a:rPr>
              <a:t>&gt;</a:t>
            </a:r>
            <a:r>
              <a:rPr lang="en-US" altLang="zh-CN" sz="2600" b="1" dirty="0"/>
              <a:t>.join(</a:t>
            </a:r>
            <a:r>
              <a:rPr lang="en-US" altLang="zh-CN" sz="2600" b="1" dirty="0">
                <a:solidFill>
                  <a:srgbClr val="00B050"/>
                </a:solidFill>
              </a:rPr>
              <a:t>&lt;</a:t>
            </a:r>
            <a:r>
              <a:rPr lang="en-US" altLang="zh-CN" sz="2600" b="1" dirty="0" err="1">
                <a:solidFill>
                  <a:srgbClr val="00B050"/>
                </a:solidFill>
              </a:rPr>
              <a:t>some_list</a:t>
            </a:r>
            <a:r>
              <a:rPr lang="en-US" altLang="zh-CN" sz="2600" b="1" dirty="0">
                <a:solidFill>
                  <a:srgbClr val="00B050"/>
                </a:solidFill>
              </a:rPr>
              <a:t>&gt;</a:t>
            </a:r>
            <a:r>
              <a:rPr lang="en-US" altLang="zh-CN" sz="2600" b="1" dirty="0"/>
              <a:t>)</a:t>
            </a:r>
            <a:r>
              <a:rPr lang="en-US" altLang="zh-CN" sz="2600" dirty="0"/>
              <a:t> </a:t>
            </a:r>
            <a:endParaRPr lang="zh-CN" altLang="en-US" sz="2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52525" y="3295650"/>
            <a:ext cx="5409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>
                <a:solidFill>
                  <a:srgbClr val="7030A0"/>
                </a:solidFill>
              </a:rPr>
              <a:t>“;”</a:t>
            </a:r>
            <a:r>
              <a:rPr lang="en-US" altLang="zh-CN" sz="2400" dirty="0"/>
              <a:t>.join(</a:t>
            </a:r>
            <a:r>
              <a:rPr lang="en-US" altLang="zh-CN" sz="2400" dirty="0">
                <a:solidFill>
                  <a:srgbClr val="00B050"/>
                </a:solidFill>
              </a:rPr>
              <a:t>[“</a:t>
            </a:r>
            <a:r>
              <a:rPr lang="en-US" altLang="zh-CN" sz="2400" dirty="0" err="1">
                <a:solidFill>
                  <a:srgbClr val="00B050"/>
                </a:solidFill>
              </a:rPr>
              <a:t>abc</a:t>
            </a:r>
            <a:r>
              <a:rPr lang="en-US" altLang="zh-CN" sz="2400" dirty="0">
                <a:solidFill>
                  <a:srgbClr val="00B050"/>
                </a:solidFill>
              </a:rPr>
              <a:t>”, “</a:t>
            </a:r>
            <a:r>
              <a:rPr lang="en-US" altLang="zh-CN" sz="2400" dirty="0" err="1">
                <a:solidFill>
                  <a:srgbClr val="00B050"/>
                </a:solidFill>
              </a:rPr>
              <a:t>def</a:t>
            </a:r>
            <a:r>
              <a:rPr lang="en-US" altLang="zh-CN" sz="2400" dirty="0">
                <a:solidFill>
                  <a:srgbClr val="00B050"/>
                </a:solidFill>
              </a:rPr>
              <a:t>”, “</a:t>
            </a:r>
            <a:r>
              <a:rPr lang="en-US" altLang="zh-CN" sz="2400" dirty="0" err="1">
                <a:solidFill>
                  <a:srgbClr val="00B050"/>
                </a:solidFill>
              </a:rPr>
              <a:t>ghi</a:t>
            </a:r>
            <a:r>
              <a:rPr lang="en-US" altLang="zh-CN" sz="2400" dirty="0">
                <a:solidFill>
                  <a:srgbClr val="00B050"/>
                </a:solidFill>
              </a:rPr>
              <a:t>”]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300" dirty="0">
                <a:solidFill>
                  <a:srgbClr val="1603A1"/>
                </a:solidFill>
              </a:rPr>
              <a:t>“</a:t>
            </a:r>
            <a:r>
              <a:rPr lang="en-US" altLang="zh-CN" sz="2300" dirty="0" err="1">
                <a:solidFill>
                  <a:srgbClr val="1603A1"/>
                </a:solidFill>
              </a:rPr>
              <a:t>abc;def;ghi</a:t>
            </a:r>
            <a:r>
              <a:rPr lang="en-US" altLang="zh-CN" sz="2300" dirty="0">
                <a:solidFill>
                  <a:srgbClr val="1603A1"/>
                </a:solidFill>
              </a:rPr>
              <a:t>” </a:t>
            </a:r>
            <a:endParaRPr lang="zh-CN" altLang="en-US" sz="2300" dirty="0">
              <a:solidFill>
                <a:srgbClr val="1603A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8675" y="4396204"/>
            <a:ext cx="7144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Split turns one string into a list of strings. 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2181225" y="5114696"/>
            <a:ext cx="79383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7030A0"/>
                </a:solidFill>
              </a:rPr>
              <a:t>&lt;</a:t>
            </a:r>
            <a:r>
              <a:rPr lang="en-US" altLang="zh-CN" sz="2600" b="1" dirty="0" err="1">
                <a:solidFill>
                  <a:srgbClr val="7030A0"/>
                </a:solidFill>
              </a:rPr>
              <a:t>some_string</a:t>
            </a:r>
            <a:r>
              <a:rPr lang="en-US" altLang="zh-CN" sz="2600" b="1" dirty="0">
                <a:solidFill>
                  <a:srgbClr val="7030A0"/>
                </a:solidFill>
              </a:rPr>
              <a:t>&gt;</a:t>
            </a:r>
            <a:r>
              <a:rPr lang="en-US" altLang="zh-CN" sz="2600" b="1" dirty="0"/>
              <a:t>.split(</a:t>
            </a:r>
            <a:r>
              <a:rPr lang="en-US" altLang="zh-CN" sz="2600" b="1" dirty="0">
                <a:solidFill>
                  <a:srgbClr val="00B050"/>
                </a:solidFill>
              </a:rPr>
              <a:t>&lt;</a:t>
            </a:r>
            <a:r>
              <a:rPr lang="en-US" altLang="zh-CN" sz="2600" b="1" dirty="0" err="1">
                <a:solidFill>
                  <a:srgbClr val="00B050"/>
                </a:solidFill>
              </a:rPr>
              <a:t>separator_string</a:t>
            </a:r>
            <a:r>
              <a:rPr lang="en-US" altLang="zh-CN" sz="2600" b="1" dirty="0"/>
              <a:t>)</a:t>
            </a:r>
            <a:r>
              <a:rPr lang="en-US" altLang="zh-CN" sz="2600" dirty="0"/>
              <a:t> </a:t>
            </a:r>
            <a:endParaRPr lang="zh-CN" altLang="en-US" sz="2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52525" y="5816083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>
                <a:solidFill>
                  <a:srgbClr val="1603A1"/>
                </a:solidFill>
              </a:rPr>
              <a:t>“</a:t>
            </a:r>
            <a:r>
              <a:rPr lang="en-US" altLang="zh-CN" sz="2400" dirty="0" err="1">
                <a:solidFill>
                  <a:srgbClr val="1603A1"/>
                </a:solidFill>
              </a:rPr>
              <a:t>abc;def;ghi</a:t>
            </a:r>
            <a:r>
              <a:rPr lang="en-US" altLang="zh-CN" sz="2400" dirty="0">
                <a:solidFill>
                  <a:srgbClr val="1603A1"/>
                </a:solidFill>
              </a:rPr>
              <a:t>”</a:t>
            </a:r>
            <a:r>
              <a:rPr lang="en-US" altLang="zh-CN" sz="2400" dirty="0"/>
              <a:t>.split(</a:t>
            </a:r>
            <a:r>
              <a:rPr lang="en-US" altLang="zh-CN" sz="2400" dirty="0">
                <a:solidFill>
                  <a:srgbClr val="7030A0"/>
                </a:solidFill>
              </a:rPr>
              <a:t>“;”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B050"/>
                </a:solidFill>
              </a:rPr>
              <a:t>[“</a:t>
            </a:r>
            <a:r>
              <a:rPr lang="en-US" altLang="zh-CN" sz="2400" dirty="0" err="1">
                <a:solidFill>
                  <a:srgbClr val="00B050"/>
                </a:solidFill>
              </a:rPr>
              <a:t>abc</a:t>
            </a:r>
            <a:r>
              <a:rPr lang="en-US" altLang="zh-CN" sz="2400" dirty="0">
                <a:solidFill>
                  <a:srgbClr val="00B050"/>
                </a:solidFill>
              </a:rPr>
              <a:t>”, “</a:t>
            </a:r>
            <a:r>
              <a:rPr lang="en-US" altLang="zh-CN" sz="2400" dirty="0" err="1">
                <a:solidFill>
                  <a:srgbClr val="00B050"/>
                </a:solidFill>
              </a:rPr>
              <a:t>def</a:t>
            </a:r>
            <a:r>
              <a:rPr lang="en-US" altLang="zh-CN" sz="2400" dirty="0">
                <a:solidFill>
                  <a:srgbClr val="00B050"/>
                </a:solidFill>
              </a:rPr>
              <a:t>”, “</a:t>
            </a:r>
            <a:r>
              <a:rPr lang="en-US" altLang="zh-CN" sz="2400" dirty="0" err="1">
                <a:solidFill>
                  <a:srgbClr val="00B050"/>
                </a:solidFill>
              </a:rPr>
              <a:t>ghi</a:t>
            </a:r>
            <a:r>
              <a:rPr lang="en-US" altLang="zh-CN" sz="2400" dirty="0">
                <a:solidFill>
                  <a:srgbClr val="00B050"/>
                </a:solidFill>
              </a:rPr>
              <a:t>”] 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902379-D606-4ABC-BAB8-2BD2D54861A9}"/>
              </a:ext>
            </a:extLst>
          </p:cNvPr>
          <p:cNvSpPr txBox="1"/>
          <p:nvPr/>
        </p:nvSpPr>
        <p:spPr>
          <a:xfrm>
            <a:off x="5681842" y="574031"/>
            <a:ext cx="5890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字符串和列表之间的相互转化</a:t>
            </a:r>
          </a:p>
        </p:txBody>
      </p:sp>
    </p:spTree>
    <p:extLst>
      <p:ext uri="{BB962C8B-B14F-4D97-AF65-F5344CB8AC3E}">
        <p14:creationId xmlns:p14="http://schemas.microsoft.com/office/powerpoint/2010/main" val="3639363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Convert Anything to a String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4" y="1343025"/>
            <a:ext cx="10235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built-in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() function can convert an instance of any data </a:t>
            </a:r>
          </a:p>
          <a:p>
            <a:r>
              <a:rPr lang="en-US" altLang="zh-CN" sz="2400" dirty="0"/>
              <a:t>   type into a string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76325" y="2374562"/>
            <a:ext cx="87883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You can define how this function behaves for user-created</a:t>
            </a:r>
            <a:br>
              <a:rPr lang="en-US" altLang="zh-CN" sz="2200" dirty="0"/>
            </a:br>
            <a:r>
              <a:rPr lang="en-US" altLang="zh-CN" sz="2200" dirty="0"/>
              <a:t>data types. You can also redefine the behavior of this</a:t>
            </a:r>
            <a:br>
              <a:rPr lang="en-US" altLang="zh-CN" sz="2200" dirty="0"/>
            </a:br>
            <a:r>
              <a:rPr lang="en-US" altLang="zh-CN" sz="2200" dirty="0"/>
              <a:t>function for many types. </a:t>
            </a:r>
            <a:endParaRPr lang="zh-CN" altLang="en-US" sz="2200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4" y="4429125"/>
            <a:ext cx="3568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>
                <a:solidFill>
                  <a:srgbClr val="00B050"/>
                </a:solidFill>
              </a:rPr>
              <a:t>“Hello ” 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(2)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D02A2"/>
                </a:solidFill>
              </a:rPr>
              <a:t>“Hello 2” </a:t>
            </a:r>
            <a:endParaRPr lang="zh-CN" altLang="en-US" sz="2400" dirty="0">
              <a:solidFill>
                <a:srgbClr val="0D02A2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7E04D1-9DCD-4367-8BDB-0F63D19571B4}"/>
              </a:ext>
            </a:extLst>
          </p:cNvPr>
          <p:cNvSpPr txBox="1"/>
          <p:nvPr/>
        </p:nvSpPr>
        <p:spPr>
          <a:xfrm>
            <a:off x="6949440" y="538480"/>
            <a:ext cx="462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转换成为字符换</a:t>
            </a:r>
          </a:p>
        </p:txBody>
      </p:sp>
    </p:spTree>
    <p:extLst>
      <p:ext uri="{BB962C8B-B14F-4D97-AF65-F5344CB8AC3E}">
        <p14:creationId xmlns:p14="http://schemas.microsoft.com/office/powerpoint/2010/main" val="1657066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73528" y="2366971"/>
            <a:ext cx="917110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Control flow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altLang="zh-C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onditional and loop statement 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62" y="4269849"/>
            <a:ext cx="2681952" cy="22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01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304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1603A1"/>
                </a:solidFill>
                <a:latin typeface="微软雅黑" panose="020B0503020204020204" pitchFamily="34" charset="-122"/>
              </a:rPr>
              <a:t>if</a:t>
            </a:r>
            <a:r>
              <a:rPr lang="en-US" altLang="zh-CN" sz="2800" b="1" dirty="0">
                <a:latin typeface="微软雅黑" panose="020B0503020204020204" pitchFamily="34" charset="-122"/>
              </a:rPr>
              <a:t>  Statements 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17600" y="1477818"/>
            <a:ext cx="62776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sz="2400" dirty="0"/>
              <a:t> x == 3: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B050"/>
                </a:solidFill>
              </a:rPr>
              <a:t>"X equals 3.“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elif</a:t>
            </a:r>
            <a:r>
              <a:rPr lang="en-US" altLang="zh-CN" sz="2400" dirty="0"/>
              <a:t> x == 2: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B050"/>
                </a:solidFill>
              </a:rPr>
              <a:t>"X equals 2.“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B050"/>
                </a:solidFill>
              </a:rPr>
              <a:t>"X equals something else.“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B050"/>
                </a:solidFill>
              </a:rPr>
              <a:t>"This is outside the ‘if’.“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218026" y="4505697"/>
            <a:ext cx="6524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Use of indentation for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Colon (</a:t>
            </a:r>
            <a:r>
              <a:rPr lang="en-US" altLang="zh-CN" sz="2400" b="1" i="1" dirty="0">
                <a:solidFill>
                  <a:srgbClr val="FF0000"/>
                </a:solidFill>
              </a:rPr>
              <a:t>:</a:t>
            </a:r>
            <a:r>
              <a:rPr lang="en-US" altLang="zh-CN" sz="2400" b="1" dirty="0">
                <a:solidFill>
                  <a:srgbClr val="FF0000"/>
                </a:solidFill>
              </a:rPr>
              <a:t>) after </a:t>
            </a:r>
            <a:r>
              <a:rPr lang="en-US" altLang="zh-CN" sz="2400" b="1" dirty="0" err="1">
                <a:solidFill>
                  <a:srgbClr val="FF0000"/>
                </a:solidFill>
              </a:rPr>
              <a:t>boolean</a:t>
            </a:r>
            <a:r>
              <a:rPr lang="en-US" altLang="zh-CN" sz="2400" b="1" dirty="0">
                <a:solidFill>
                  <a:srgbClr val="FF0000"/>
                </a:solidFill>
              </a:rPr>
              <a:t> expression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003A24-F476-4FF9-B06E-E01E08AA029F}"/>
              </a:ext>
            </a:extLst>
          </p:cNvPr>
          <p:cNvSpPr txBox="1"/>
          <p:nvPr/>
        </p:nvSpPr>
        <p:spPr>
          <a:xfrm>
            <a:off x="4170715" y="549275"/>
            <a:ext cx="741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If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条件语句：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Print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是需要自动缩进的，缩进的标志为： 不能忘记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4C73DE-AA26-4D15-96F3-00C4616A05DE}"/>
              </a:ext>
            </a:extLst>
          </p:cNvPr>
          <p:cNvSpPr txBox="1"/>
          <p:nvPr/>
        </p:nvSpPr>
        <p:spPr>
          <a:xfrm>
            <a:off x="6532880" y="1665060"/>
            <a:ext cx="4693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需要写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x==3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才行，如果写成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x=3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，则变成了赋值语句</a:t>
            </a:r>
          </a:p>
        </p:txBody>
      </p:sp>
    </p:spTree>
    <p:extLst>
      <p:ext uri="{BB962C8B-B14F-4D97-AF65-F5344CB8AC3E}">
        <p14:creationId xmlns:p14="http://schemas.microsoft.com/office/powerpoint/2010/main" val="72341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304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Sequence Types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2925" y="1334077"/>
            <a:ext cx="1161568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/>
              <a:t>The three sequence types (tuples, strings, and lists) share much </a:t>
            </a:r>
          </a:p>
          <a:p>
            <a:r>
              <a:rPr lang="en-US" altLang="zh-CN" sz="2600" dirty="0"/>
              <a:t>    of the same syntax and functionality</a:t>
            </a:r>
            <a:endParaRPr lang="zh-CN" altLang="en-US" sz="2600" dirty="0"/>
          </a:p>
        </p:txBody>
      </p:sp>
      <p:sp>
        <p:nvSpPr>
          <p:cNvPr id="5" name="文本框 4"/>
          <p:cNvSpPr txBox="1"/>
          <p:nvPr/>
        </p:nvSpPr>
        <p:spPr>
          <a:xfrm>
            <a:off x="542925" y="2457839"/>
            <a:ext cx="944309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/>
              <a:t>Tuples are defined using parentheses (and commas)</a:t>
            </a:r>
          </a:p>
          <a:p>
            <a:r>
              <a:rPr lang="en-US" altLang="zh-CN" sz="2600" dirty="0"/>
              <a:t>    </a:t>
            </a:r>
            <a:r>
              <a:rPr lang="en-US" altLang="zh-CN" sz="2400" dirty="0"/>
              <a:t>&gt;&gt;&gt; </a:t>
            </a:r>
            <a:r>
              <a:rPr lang="en-US" altLang="zh-CN" sz="2400" dirty="0" err="1"/>
              <a:t>tu</a:t>
            </a:r>
            <a:r>
              <a:rPr lang="en-US" altLang="zh-CN" sz="2400" dirty="0"/>
              <a:t> = (23, 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 err="1">
                <a:solidFill>
                  <a:srgbClr val="00B050"/>
                </a:solidFill>
              </a:rPr>
              <a:t>abc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/>
              <a:t>, 4.56, (2,3), 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 err="1">
                <a:solidFill>
                  <a:srgbClr val="00B050"/>
                </a:solidFill>
              </a:rPr>
              <a:t>def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42925" y="3613504"/>
            <a:ext cx="976151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/>
              <a:t>Lists are defined using square brackets (and commas)</a:t>
            </a:r>
          </a:p>
          <a:p>
            <a:r>
              <a:rPr lang="en-US" altLang="zh-CN" sz="2600" dirty="0"/>
              <a:t>    </a:t>
            </a:r>
            <a:r>
              <a:rPr lang="en-US" altLang="zh-CN" sz="2400" dirty="0"/>
              <a:t>&gt;&gt;&gt; li = [</a:t>
            </a:r>
            <a:r>
              <a:rPr lang="en-US" altLang="zh-CN" sz="2400" dirty="0">
                <a:solidFill>
                  <a:srgbClr val="00B050"/>
                </a:solidFill>
              </a:rPr>
              <a:t>"</a:t>
            </a:r>
            <a:r>
              <a:rPr lang="en-US" altLang="zh-CN" sz="2400" dirty="0" err="1">
                <a:solidFill>
                  <a:srgbClr val="00B050"/>
                </a:solidFill>
              </a:rPr>
              <a:t>abc</a:t>
            </a:r>
            <a:r>
              <a:rPr lang="en-US" altLang="zh-CN" sz="2400" dirty="0">
                <a:solidFill>
                  <a:srgbClr val="00B050"/>
                </a:solidFill>
              </a:rPr>
              <a:t>"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/>
              <a:t>34, 4.34, 23]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76250" y="4769169"/>
            <a:ext cx="815479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/>
              <a:t>Strings are defined using quotes (“, ‘, or ”””)</a:t>
            </a:r>
          </a:p>
          <a:p>
            <a:r>
              <a:rPr lang="en-US" altLang="zh-CN" sz="2600" dirty="0"/>
              <a:t>    </a:t>
            </a:r>
            <a:r>
              <a:rPr lang="en-US" altLang="zh-CN" sz="2400" dirty="0"/>
              <a:t>&gt;&gt;&gt; st1 = </a:t>
            </a:r>
            <a:r>
              <a:rPr lang="en-US" altLang="zh-CN" sz="2400" dirty="0">
                <a:solidFill>
                  <a:srgbClr val="00B050"/>
                </a:solidFill>
              </a:rPr>
              <a:t>"Hello World"</a:t>
            </a:r>
          </a:p>
          <a:p>
            <a:r>
              <a:rPr lang="en-US" altLang="zh-CN" sz="2400" dirty="0"/>
              <a:t>    &gt;&gt;&gt; st2 = </a:t>
            </a:r>
            <a:r>
              <a:rPr lang="en-US" altLang="zh-CN" sz="2400" dirty="0">
                <a:solidFill>
                  <a:srgbClr val="00B050"/>
                </a:solidFill>
              </a:rPr>
              <a:t>'Hello World'</a:t>
            </a:r>
          </a:p>
          <a:p>
            <a:r>
              <a:rPr lang="en-US" altLang="zh-CN" sz="2400" dirty="0"/>
              <a:t>    &gt;&gt;&gt; st3 = </a:t>
            </a:r>
            <a:r>
              <a:rPr lang="en-US" altLang="zh-CN" sz="2400" dirty="0">
                <a:solidFill>
                  <a:srgbClr val="00B050"/>
                </a:solidFill>
              </a:rPr>
              <a:t>"""This is a multi-line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    string that uses triple quotes."""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424A9B-753A-41BE-8043-D1E1529BDB1A}"/>
              </a:ext>
            </a:extLst>
          </p:cNvPr>
          <p:cNvSpPr txBox="1"/>
          <p:nvPr/>
        </p:nvSpPr>
        <p:spPr>
          <a:xfrm>
            <a:off x="7077075" y="2913124"/>
            <a:ext cx="5114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元组需要用（）来括起来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CC3C90-9DA0-4F7B-9A36-8F7D711A0301}"/>
              </a:ext>
            </a:extLst>
          </p:cNvPr>
          <p:cNvSpPr txBox="1"/>
          <p:nvPr/>
        </p:nvSpPr>
        <p:spPr>
          <a:xfrm>
            <a:off x="7172084" y="4184394"/>
            <a:ext cx="5114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列表需要用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[ ]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来括起来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1C46BE-9A05-4613-A8BF-BBE587B1C719}"/>
              </a:ext>
            </a:extLst>
          </p:cNvPr>
          <p:cNvSpPr txBox="1"/>
          <p:nvPr/>
        </p:nvSpPr>
        <p:spPr>
          <a:xfrm>
            <a:off x="6867526" y="5693041"/>
            <a:ext cx="529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字符串需要用“ ”来括起来</a:t>
            </a:r>
          </a:p>
        </p:txBody>
      </p:sp>
    </p:spTree>
    <p:extLst>
      <p:ext uri="{BB962C8B-B14F-4D97-AF65-F5344CB8AC3E}">
        <p14:creationId xmlns:p14="http://schemas.microsoft.com/office/powerpoint/2010/main" val="889732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04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1603A1"/>
                </a:solidFill>
                <a:latin typeface="微软雅黑" panose="020B0503020204020204" pitchFamily="34" charset="-122"/>
              </a:rPr>
              <a:t>while</a:t>
            </a:r>
            <a:r>
              <a:rPr lang="en-US" altLang="zh-CN" sz="2800" b="1" dirty="0">
                <a:latin typeface="微软雅黑" panose="020B0503020204020204" pitchFamily="34" charset="-122"/>
              </a:rPr>
              <a:t>  Loops 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4" y="1536174"/>
            <a:ext cx="6943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&gt;&gt;&gt; x = 3</a:t>
            </a:r>
            <a:br>
              <a:rPr lang="en-US" altLang="zh-CN" sz="2400" dirty="0"/>
            </a:br>
            <a:r>
              <a:rPr lang="en-US" altLang="zh-CN" sz="2400" dirty="0"/>
              <a:t>&gt;&gt;&gt;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altLang="zh-CN" sz="2400" dirty="0"/>
              <a:t> x &lt; 5: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altLang="zh-CN" sz="2400" dirty="0"/>
              <a:t>(x, </a:t>
            </a:r>
            <a:r>
              <a:rPr lang="en-US" altLang="zh-CN" sz="2400" dirty="0">
                <a:solidFill>
                  <a:srgbClr val="00B050"/>
                </a:solidFill>
              </a:rPr>
              <a:t>"still in the loop”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	x = x + 1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1603A1"/>
                </a:solidFill>
              </a:rPr>
              <a:t>3 still in the loop</a:t>
            </a:r>
            <a:br>
              <a:rPr lang="en-US" altLang="zh-CN" sz="2400" dirty="0">
                <a:solidFill>
                  <a:srgbClr val="1603A1"/>
                </a:solidFill>
              </a:rPr>
            </a:br>
            <a:r>
              <a:rPr lang="en-US" altLang="zh-CN" sz="2400" dirty="0">
                <a:solidFill>
                  <a:srgbClr val="1603A1"/>
                </a:solidFill>
              </a:rPr>
              <a:t>4 still in the loop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x = 6</a:t>
            </a:r>
            <a:br>
              <a:rPr lang="en-US" altLang="zh-CN" sz="2400" dirty="0"/>
            </a:br>
            <a:r>
              <a:rPr lang="en-US" altLang="zh-CN" sz="2400" dirty="0"/>
              <a:t>&gt;&gt;&gt;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altLang="zh-CN" sz="2400" dirty="0"/>
              <a:t> x &lt; 5: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altLang="zh-CN" sz="2400" dirty="0"/>
              <a:t>(x, </a:t>
            </a:r>
            <a:r>
              <a:rPr lang="en-US" altLang="zh-CN" sz="2400" dirty="0">
                <a:solidFill>
                  <a:srgbClr val="00B050"/>
                </a:solidFill>
              </a:rPr>
              <a:t>"still in the loop”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4199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489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D02A2"/>
                </a:solidFill>
                <a:latin typeface="微软雅黑" panose="020B0503020204020204" pitchFamily="34" charset="-122"/>
              </a:rPr>
              <a:t>break</a:t>
            </a:r>
            <a:r>
              <a:rPr lang="en-US" altLang="zh-CN" sz="2800" b="1" dirty="0">
                <a:latin typeface="微软雅黑" panose="020B0503020204020204" pitchFamily="34" charset="-122"/>
              </a:rPr>
              <a:t> and </a:t>
            </a:r>
            <a:r>
              <a:rPr lang="en-US" altLang="zh-CN" sz="2800" b="1" dirty="0">
                <a:solidFill>
                  <a:srgbClr val="0D02A2"/>
                </a:solidFill>
                <a:latin typeface="微软雅黑" panose="020B0503020204020204" pitchFamily="34" charset="-122"/>
              </a:rPr>
              <a:t>continue</a:t>
            </a:r>
            <a:endParaRPr lang="zh-CN" altLang="en-US" sz="2800" b="1" dirty="0">
              <a:solidFill>
                <a:srgbClr val="0D02A2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4479" y="1893455"/>
            <a:ext cx="8728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You can use the keyword </a:t>
            </a:r>
            <a:r>
              <a:rPr lang="en-US" altLang="zh-CN" sz="2400" b="1" i="1" dirty="0">
                <a:solidFill>
                  <a:srgbClr val="FF0000"/>
                </a:solidFill>
              </a:rPr>
              <a:t>break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inside a loop to</a:t>
            </a:r>
            <a:br>
              <a:rPr lang="en-US" altLang="zh-CN" sz="2400" b="1" dirty="0"/>
            </a:br>
            <a:r>
              <a:rPr lang="en-US" altLang="zh-CN" sz="2400" b="1" dirty="0"/>
              <a:t>leave the </a:t>
            </a:r>
            <a:r>
              <a:rPr lang="en-US" altLang="zh-CN" sz="2400" b="1" i="1" dirty="0">
                <a:solidFill>
                  <a:srgbClr val="FF0000"/>
                </a:solidFill>
              </a:rPr>
              <a:t>while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loop entirely.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1273" y="3398982"/>
            <a:ext cx="8731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You can use the keyword </a:t>
            </a:r>
            <a:r>
              <a:rPr lang="en-US" altLang="zh-CN" sz="2400" b="1" i="1" dirty="0">
                <a:solidFill>
                  <a:srgbClr val="FF0000"/>
                </a:solidFill>
              </a:rPr>
              <a:t>continue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inside a loop</a:t>
            </a:r>
            <a:br>
              <a:rPr lang="en-US" altLang="zh-CN" sz="2400" b="1" dirty="0"/>
            </a:br>
            <a:r>
              <a:rPr lang="en-US" altLang="zh-CN" sz="2400" b="1" dirty="0"/>
              <a:t>to stop processing the current iteration of the</a:t>
            </a:r>
            <a:br>
              <a:rPr lang="en-US" altLang="zh-CN" sz="2400" b="1" dirty="0"/>
            </a:br>
            <a:r>
              <a:rPr lang="en-US" altLang="zh-CN" sz="2400" b="1" dirty="0"/>
              <a:t>loop and immediately go on to the next one.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6155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03952" y="325679"/>
            <a:ext cx="304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D02A2"/>
                </a:solidFill>
                <a:latin typeface="微软雅黑" panose="020B0503020204020204" pitchFamily="34" charset="-122"/>
              </a:rPr>
              <a:t>assert</a:t>
            </a:r>
            <a:endParaRPr lang="zh-CN" altLang="en-US" sz="2800" b="1" dirty="0">
              <a:solidFill>
                <a:srgbClr val="0D02A2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5" y="1339272"/>
            <a:ext cx="9124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An </a:t>
            </a:r>
            <a:r>
              <a:rPr lang="en-US" altLang="zh-CN" sz="2400" b="1" i="1" dirty="0">
                <a:solidFill>
                  <a:srgbClr val="FF0000"/>
                </a:solidFill>
              </a:rPr>
              <a:t>assert </a:t>
            </a:r>
            <a:r>
              <a:rPr lang="en-US" altLang="zh-CN" sz="2400" b="1" dirty="0"/>
              <a:t>statement will check to make sure that</a:t>
            </a:r>
            <a:br>
              <a:rPr lang="en-US" altLang="zh-CN" sz="2400" b="1" dirty="0"/>
            </a:br>
            <a:r>
              <a:rPr lang="en-US" altLang="zh-CN" sz="2400" b="1" dirty="0"/>
              <a:t>something is true during the course of a program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60582" y="2356987"/>
            <a:ext cx="721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If the condition if false, the program stops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436224" y="3005370"/>
            <a:ext cx="62651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(more accurately: throws an exception) 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960582" y="4322619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assert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number_of_players</a:t>
            </a:r>
            <a:r>
              <a:rPr lang="en-US" altLang="zh-CN" sz="2400" b="1" dirty="0"/>
              <a:t> &lt; 5)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4453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304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D02A2"/>
                </a:solidFill>
                <a:latin typeface="微软雅黑" panose="020B0503020204020204" pitchFamily="34" charset="-122"/>
              </a:rPr>
              <a:t>for</a:t>
            </a:r>
            <a:r>
              <a:rPr lang="en-US" altLang="zh-CN" sz="2800" b="1" dirty="0">
                <a:latin typeface="微软雅黑" panose="020B0503020204020204" pitchFamily="34" charset="-122"/>
              </a:rPr>
              <a:t>  loops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2955" y="1459345"/>
            <a:ext cx="9284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 for loop steps through each of the items in a collection</a:t>
            </a:r>
            <a:br>
              <a:rPr lang="en-US" altLang="zh-CN" sz="2400" dirty="0"/>
            </a:br>
            <a:r>
              <a:rPr lang="en-US" altLang="zh-CN" sz="2400" dirty="0"/>
              <a:t>type, or any other type of object which is “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”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81310" y="2794614"/>
            <a:ext cx="4958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for </a:t>
            </a:r>
            <a:r>
              <a:rPr lang="en-US" altLang="zh-CN" sz="2400" b="1" dirty="0">
                <a:solidFill>
                  <a:srgbClr val="FF0000"/>
                </a:solidFill>
              </a:rPr>
              <a:t>&lt;item&gt; </a:t>
            </a:r>
            <a:r>
              <a:rPr lang="en-US" altLang="zh-CN" sz="2400" b="1" dirty="0"/>
              <a:t>in </a:t>
            </a:r>
            <a:r>
              <a:rPr lang="en-US" altLang="zh-CN" sz="2400" b="1" dirty="0">
                <a:solidFill>
                  <a:srgbClr val="7030A0"/>
                </a:solidFill>
              </a:rPr>
              <a:t>&lt;collection&gt;</a:t>
            </a:r>
            <a:r>
              <a:rPr lang="en-US" altLang="zh-CN" sz="2400" b="1" dirty="0"/>
              <a:t>:</a:t>
            </a:r>
            <a:br>
              <a:rPr lang="en-US" altLang="zh-CN" sz="2400" b="1" dirty="0"/>
            </a:b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1603A1"/>
                </a:solidFill>
              </a:rPr>
              <a:t>&lt;statements&gt;</a:t>
            </a:r>
            <a:r>
              <a:rPr lang="en-US" altLang="zh-CN" sz="2400" dirty="0">
                <a:solidFill>
                  <a:srgbClr val="1603A1"/>
                </a:solidFill>
              </a:rPr>
              <a:t> </a:t>
            </a:r>
            <a:endParaRPr lang="zh-CN" altLang="en-US" sz="2400" dirty="0">
              <a:solidFill>
                <a:srgbClr val="1603A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2955" y="4042582"/>
            <a:ext cx="85074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FF0000"/>
                </a:solidFill>
              </a:rPr>
              <a:t>If &lt;collection&gt; is a list or a tuple, then the loop steps</a:t>
            </a:r>
            <a:br>
              <a:rPr lang="en-US" altLang="zh-CN" sz="2300" dirty="0">
                <a:solidFill>
                  <a:srgbClr val="FF0000"/>
                </a:solidFill>
              </a:rPr>
            </a:br>
            <a:r>
              <a:rPr lang="en-US" altLang="zh-CN" sz="2300" dirty="0">
                <a:solidFill>
                  <a:srgbClr val="FF0000"/>
                </a:solidFill>
              </a:rPr>
              <a:t>through each element of the sequence. </a:t>
            </a:r>
            <a:endParaRPr lang="zh-CN" altLang="en-US" sz="23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2955" y="4996873"/>
            <a:ext cx="94516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FF0000"/>
                </a:solidFill>
              </a:rPr>
              <a:t>If &lt;collection&gt; is a string, then the loop steps through each</a:t>
            </a:r>
            <a:br>
              <a:rPr lang="en-US" altLang="zh-CN" sz="2300" dirty="0">
                <a:solidFill>
                  <a:srgbClr val="FF0000"/>
                </a:solidFill>
              </a:rPr>
            </a:br>
            <a:r>
              <a:rPr lang="en-US" altLang="zh-CN" sz="2300" dirty="0">
                <a:solidFill>
                  <a:srgbClr val="FF0000"/>
                </a:solidFill>
              </a:rPr>
              <a:t>character of the string. </a:t>
            </a:r>
            <a:endParaRPr lang="zh-CN" altLang="en-US" sz="23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8836" y="5800038"/>
            <a:ext cx="5556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for </a:t>
            </a:r>
            <a:r>
              <a:rPr lang="en-US" altLang="zh-CN" sz="2400" b="1" dirty="0" err="1">
                <a:solidFill>
                  <a:srgbClr val="FF0000"/>
                </a:solidFill>
              </a:rPr>
              <a:t>someChar</a:t>
            </a:r>
            <a:r>
              <a:rPr lang="en-US" altLang="zh-CN" sz="2400" b="1" dirty="0"/>
              <a:t> in </a:t>
            </a:r>
            <a:r>
              <a:rPr lang="en-US" altLang="zh-CN" sz="2400" b="1" dirty="0">
                <a:solidFill>
                  <a:srgbClr val="7030A0"/>
                </a:solidFill>
              </a:rPr>
              <a:t>“Hello World”</a:t>
            </a:r>
            <a:r>
              <a:rPr lang="en-US" altLang="zh-CN" sz="2400" b="1" dirty="0"/>
              <a:t>:</a:t>
            </a:r>
            <a:br>
              <a:rPr lang="en-US" altLang="zh-CN" sz="2400" b="1" dirty="0"/>
            </a:br>
            <a:r>
              <a:rPr lang="en-US" altLang="zh-CN" sz="2400" b="1" dirty="0"/>
              <a:t>      </a:t>
            </a:r>
            <a:r>
              <a:rPr lang="en-US" altLang="zh-CN" sz="2400" b="1" dirty="0">
                <a:solidFill>
                  <a:srgbClr val="1603A1"/>
                </a:solidFill>
              </a:rPr>
              <a:t>print(</a:t>
            </a:r>
            <a:r>
              <a:rPr lang="en-US" altLang="zh-CN" sz="2400" b="1" dirty="0" err="1">
                <a:solidFill>
                  <a:srgbClr val="1603A1"/>
                </a:solidFill>
              </a:rPr>
              <a:t>someChar</a:t>
            </a:r>
            <a:r>
              <a:rPr lang="en-US" altLang="zh-CN" sz="2400" b="1" dirty="0">
                <a:solidFill>
                  <a:srgbClr val="1603A1"/>
                </a:solidFill>
              </a:rPr>
              <a:t>)</a:t>
            </a:r>
            <a:endParaRPr lang="zh-CN" altLang="en-US" sz="2400" dirty="0">
              <a:solidFill>
                <a:srgbClr val="1603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5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304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D02A2"/>
                </a:solidFill>
                <a:latin typeface="微软雅黑" panose="020B0503020204020204" pitchFamily="34" charset="-122"/>
              </a:rPr>
              <a:t>for</a:t>
            </a:r>
            <a:r>
              <a:rPr lang="en-US" altLang="zh-CN" sz="2800" b="1" dirty="0">
                <a:latin typeface="微软雅黑" panose="020B0503020204020204" pitchFamily="34" charset="-122"/>
              </a:rPr>
              <a:t> loops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03564" y="1237674"/>
            <a:ext cx="4958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for </a:t>
            </a:r>
            <a:r>
              <a:rPr lang="en-US" altLang="zh-CN" sz="2400" b="1" dirty="0">
                <a:solidFill>
                  <a:srgbClr val="FF0000"/>
                </a:solidFill>
              </a:rPr>
              <a:t>&lt;item&gt; </a:t>
            </a:r>
            <a:r>
              <a:rPr lang="en-US" altLang="zh-CN" sz="2400" b="1" dirty="0"/>
              <a:t>in </a:t>
            </a:r>
            <a:r>
              <a:rPr lang="en-US" altLang="zh-CN" sz="2400" b="1" dirty="0">
                <a:solidFill>
                  <a:srgbClr val="7030A0"/>
                </a:solidFill>
              </a:rPr>
              <a:t>&lt;collection&gt;</a:t>
            </a:r>
            <a:r>
              <a:rPr lang="en-US" altLang="zh-CN" sz="2400" b="1" dirty="0"/>
              <a:t>:</a:t>
            </a:r>
            <a:br>
              <a:rPr lang="en-US" altLang="zh-CN" sz="2400" b="1" dirty="0"/>
            </a:b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1603A1"/>
                </a:solidFill>
              </a:rPr>
              <a:t>&lt;statements&gt;</a:t>
            </a:r>
            <a:r>
              <a:rPr lang="en-US" altLang="zh-CN" sz="2400" dirty="0">
                <a:solidFill>
                  <a:srgbClr val="1603A1"/>
                </a:solidFill>
              </a:rPr>
              <a:t> </a:t>
            </a:r>
            <a:endParaRPr lang="zh-CN" altLang="en-US" sz="2400" dirty="0">
              <a:solidFill>
                <a:srgbClr val="1603A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564" y="2495460"/>
            <a:ext cx="7975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&lt;item&gt; </a:t>
            </a:r>
            <a:r>
              <a:rPr lang="en-US" altLang="zh-CN" sz="2400" b="1" dirty="0"/>
              <a:t>can be more complex than a single</a:t>
            </a:r>
            <a:br>
              <a:rPr lang="en-US" altLang="zh-CN" sz="2400" b="1" dirty="0"/>
            </a:br>
            <a:r>
              <a:rPr lang="en-US" altLang="zh-CN" sz="2400" b="1" dirty="0"/>
              <a:t>variable name.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25236" y="3556000"/>
            <a:ext cx="92246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/>
              <a:t>If the elements of &lt;collection&gt; are themselves collections,</a:t>
            </a:r>
            <a:br>
              <a:rPr lang="en-US" altLang="zh-CN" sz="2300" dirty="0"/>
            </a:br>
            <a:r>
              <a:rPr lang="en-US" altLang="zh-CN" sz="2300" dirty="0"/>
              <a:t>then &lt;item&gt; can match the structure of the elements. </a:t>
            </a:r>
            <a:endParaRPr lang="zh-CN" altLang="en-US" sz="2300" dirty="0"/>
          </a:p>
        </p:txBody>
      </p:sp>
      <p:sp>
        <p:nvSpPr>
          <p:cNvPr id="6" name="文本框 5"/>
          <p:cNvSpPr txBox="1"/>
          <p:nvPr/>
        </p:nvSpPr>
        <p:spPr>
          <a:xfrm>
            <a:off x="1588654" y="4895273"/>
            <a:ext cx="6239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for </a:t>
            </a:r>
            <a:r>
              <a:rPr lang="en-US" altLang="zh-CN" sz="2400" dirty="0">
                <a:solidFill>
                  <a:srgbClr val="FF0000"/>
                </a:solidFill>
              </a:rPr>
              <a:t>(x, y) </a:t>
            </a:r>
            <a:r>
              <a:rPr lang="en-US" altLang="zh-CN" sz="2400" dirty="0"/>
              <a:t>in </a:t>
            </a:r>
            <a:r>
              <a:rPr lang="en-US" altLang="zh-CN" sz="2400" dirty="0">
                <a:solidFill>
                  <a:srgbClr val="7030A0"/>
                </a:solidFill>
              </a:rPr>
              <a:t>[(a,1), (b,2), (c,3), (d,4)]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1603A1"/>
                </a:solidFill>
              </a:rPr>
              <a:t>print(x)</a:t>
            </a:r>
            <a:endParaRPr lang="zh-CN" altLang="en-US" sz="2400" dirty="0">
              <a:solidFill>
                <a:srgbClr val="1603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18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670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微软雅黑" panose="020B0503020204020204" pitchFamily="34" charset="-122"/>
              </a:rPr>
              <a:t>for</a:t>
            </a:r>
            <a:r>
              <a:rPr lang="en-US" altLang="zh-CN" sz="2800" b="1" dirty="0">
                <a:latin typeface="微软雅黑" panose="020B0503020204020204" pitchFamily="34" charset="-122"/>
              </a:rPr>
              <a:t>  loops and the </a:t>
            </a:r>
            <a:r>
              <a:rPr lang="en-US" altLang="zh-CN" sz="2800" b="1" i="1" dirty="0">
                <a:solidFill>
                  <a:srgbClr val="FF0000"/>
                </a:solidFill>
                <a:latin typeface="微软雅黑" panose="020B0503020204020204" pitchFamily="34" charset="-122"/>
              </a:rPr>
              <a:t>range() </a:t>
            </a:r>
            <a:r>
              <a:rPr lang="en-US" altLang="zh-CN" sz="2800" b="1" dirty="0">
                <a:latin typeface="微软雅黑" panose="020B0503020204020204" pitchFamily="34" charset="-122"/>
              </a:rPr>
              <a:t>function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42806" y="1302327"/>
            <a:ext cx="9770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We often want to write a loop where the variables ranges</a:t>
            </a:r>
            <a:br>
              <a:rPr lang="en-US" altLang="zh-CN" sz="2400" dirty="0"/>
            </a:br>
            <a:r>
              <a:rPr lang="en-US" altLang="zh-CN" sz="2400" dirty="0"/>
              <a:t>over some sequence of numbers. The </a:t>
            </a:r>
            <a:r>
              <a:rPr lang="en-US" altLang="zh-CN" sz="2400" i="1" dirty="0">
                <a:solidFill>
                  <a:srgbClr val="FF0000"/>
                </a:solidFill>
              </a:rPr>
              <a:t>range() </a:t>
            </a:r>
            <a:r>
              <a:rPr lang="en-US" altLang="zh-CN" sz="2400" dirty="0"/>
              <a:t>function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D02A2"/>
                </a:solidFill>
              </a:rPr>
              <a:t>returns a list of numbers from 0 up to but not including the</a:t>
            </a:r>
            <a:br>
              <a:rPr lang="en-US" altLang="zh-CN" sz="2400" dirty="0">
                <a:solidFill>
                  <a:srgbClr val="0D02A2"/>
                </a:solidFill>
              </a:rPr>
            </a:br>
            <a:r>
              <a:rPr lang="en-US" altLang="zh-CN" sz="2400" dirty="0">
                <a:solidFill>
                  <a:srgbClr val="0D02A2"/>
                </a:solidFill>
              </a:rPr>
              <a:t>number we pass to it </a:t>
            </a:r>
            <a:endParaRPr lang="zh-CN" altLang="en-US" sz="2400" dirty="0">
              <a:solidFill>
                <a:srgbClr val="0D02A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806" y="3482109"/>
            <a:ext cx="503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range(5) returns [0,1,2,3,4]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394691" y="4479636"/>
            <a:ext cx="2897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for 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en-US" altLang="zh-CN" sz="2400" dirty="0"/>
              <a:t> in </a:t>
            </a:r>
            <a:r>
              <a:rPr lang="en-US" altLang="zh-CN" sz="2400" dirty="0">
                <a:solidFill>
                  <a:srgbClr val="7030A0"/>
                </a:solidFill>
              </a:rPr>
              <a:t>range(5)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1603A1"/>
                </a:solidFill>
              </a:rPr>
              <a:t>print(x)</a:t>
            </a:r>
            <a:endParaRPr lang="zh-CN" altLang="en-US" sz="2400" dirty="0">
              <a:solidFill>
                <a:srgbClr val="1603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71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5742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Abuse of the range() function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5" y="1302328"/>
            <a:ext cx="9875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Don't use </a:t>
            </a:r>
            <a:r>
              <a:rPr lang="en-US" altLang="zh-CN" sz="2400" b="1" i="1" dirty="0">
                <a:solidFill>
                  <a:srgbClr val="FF0000"/>
                </a:solidFill>
              </a:rPr>
              <a:t>range() </a:t>
            </a:r>
            <a:r>
              <a:rPr lang="en-US" altLang="zh-CN" sz="2400" dirty="0"/>
              <a:t>to iterate over a sequence solely to have</a:t>
            </a:r>
            <a:br>
              <a:rPr lang="en-US" altLang="zh-CN" sz="2400" dirty="0"/>
            </a:br>
            <a:r>
              <a:rPr lang="en-US" altLang="zh-CN" sz="2400" dirty="0"/>
              <a:t>the index and elements available at the same time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5" y="2624768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Avoid: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427359" y="3162377"/>
            <a:ext cx="4278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for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in </a:t>
            </a:r>
            <a:r>
              <a:rPr lang="en-US" altLang="zh-CN" sz="2400" dirty="0">
                <a:solidFill>
                  <a:srgbClr val="7030A0"/>
                </a:solidFill>
              </a:rPr>
              <a:t>range(</a:t>
            </a:r>
            <a:r>
              <a:rPr lang="en-US" altLang="zh-CN" sz="2400" dirty="0" err="1">
                <a:solidFill>
                  <a:srgbClr val="7030A0"/>
                </a:solidFill>
              </a:rPr>
              <a:t>len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</a:rPr>
              <a:t>mylist</a:t>
            </a:r>
            <a:r>
              <a:rPr lang="en-US" altLang="zh-CN" sz="2400" dirty="0">
                <a:solidFill>
                  <a:srgbClr val="7030A0"/>
                </a:solidFill>
              </a:rPr>
              <a:t>))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1603A1"/>
                </a:solidFill>
              </a:rPr>
              <a:t>print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1603A1"/>
                </a:solidFill>
              </a:rPr>
              <a:t>mylist</a:t>
            </a:r>
            <a:r>
              <a:rPr lang="en-US" altLang="zh-CN" sz="2400" dirty="0">
                <a:solidFill>
                  <a:srgbClr val="1603A1"/>
                </a:solidFill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1603A1"/>
                </a:solidFill>
              </a:rPr>
              <a:t>]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95325" y="4181095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Instead: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562710" y="4978400"/>
            <a:ext cx="5515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for (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, item</a:t>
            </a:r>
            <a:r>
              <a:rPr lang="en-US" altLang="zh-CN" sz="2400" dirty="0"/>
              <a:t>) in </a:t>
            </a:r>
            <a:r>
              <a:rPr lang="en-US" altLang="zh-CN" sz="2400" dirty="0">
                <a:solidFill>
                  <a:srgbClr val="7030A0"/>
                </a:solidFill>
              </a:rPr>
              <a:t>enumerate(</a:t>
            </a:r>
            <a:r>
              <a:rPr lang="en-US" altLang="zh-CN" sz="2400" dirty="0" err="1">
                <a:solidFill>
                  <a:srgbClr val="7030A0"/>
                </a:solidFill>
              </a:rPr>
              <a:t>mylist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1603A1"/>
                </a:solidFill>
              </a:rPr>
              <a:t>print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item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152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29708" y="2256134"/>
            <a:ext cx="64956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Generating lists using</a:t>
            </a:r>
          </a:p>
          <a:p>
            <a:pPr algn="ctr"/>
            <a:r>
              <a:rPr lang="en-US" altLang="zh-C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“List comprehensions”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830" y="4616016"/>
            <a:ext cx="3593703" cy="19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63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4615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List comprehension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5" y="1385455"/>
            <a:ext cx="802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A powerful feature of the Python language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655" y="2124364"/>
            <a:ext cx="9488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/>
              <a:t>Generate a new list by applying a function to every member</a:t>
            </a:r>
            <a:br>
              <a:rPr lang="en-US" altLang="zh-CN" sz="2300" dirty="0"/>
            </a:br>
            <a:r>
              <a:rPr lang="en-US" altLang="zh-CN" sz="2300" dirty="0"/>
              <a:t>of an original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/>
              <a:t>Python programmers use list comprehensions extensively.</a:t>
            </a:r>
            <a:br>
              <a:rPr lang="en-US" altLang="zh-CN" sz="2300" dirty="0"/>
            </a:br>
            <a:r>
              <a:rPr lang="en-US" altLang="zh-CN" sz="2300" dirty="0"/>
              <a:t>You’ll see many of them in real code. </a:t>
            </a:r>
            <a:br>
              <a:rPr lang="en-US" altLang="zh-CN" sz="2300" dirty="0"/>
            </a:br>
            <a:endParaRPr lang="zh-CN" altLang="en-US" sz="2300" dirty="0"/>
          </a:p>
        </p:txBody>
      </p:sp>
      <p:sp>
        <p:nvSpPr>
          <p:cNvPr id="5" name="文本框 4"/>
          <p:cNvSpPr txBox="1"/>
          <p:nvPr/>
        </p:nvSpPr>
        <p:spPr>
          <a:xfrm>
            <a:off x="2555193" y="4387273"/>
            <a:ext cx="6538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900" b="1" dirty="0"/>
              <a:t>[ </a:t>
            </a:r>
            <a:r>
              <a:rPr lang="en-US" altLang="zh-CN" sz="2900" b="1" dirty="0">
                <a:solidFill>
                  <a:srgbClr val="1603A1"/>
                </a:solidFill>
              </a:rPr>
              <a:t>expression</a:t>
            </a:r>
            <a:r>
              <a:rPr lang="en-US" altLang="zh-CN" sz="2900" b="1" dirty="0"/>
              <a:t> for </a:t>
            </a:r>
            <a:r>
              <a:rPr lang="en-US" altLang="zh-CN" sz="2900" b="1" dirty="0">
                <a:solidFill>
                  <a:srgbClr val="FF0000"/>
                </a:solidFill>
              </a:rPr>
              <a:t>name</a:t>
            </a:r>
            <a:r>
              <a:rPr lang="en-US" altLang="zh-CN" sz="2900" b="1" dirty="0"/>
              <a:t> in </a:t>
            </a:r>
            <a:r>
              <a:rPr lang="en-US" altLang="zh-CN" sz="2900" b="1" dirty="0">
                <a:solidFill>
                  <a:srgbClr val="7030A0"/>
                </a:solidFill>
              </a:rPr>
              <a:t>list</a:t>
            </a:r>
            <a:r>
              <a:rPr lang="en-US" altLang="zh-CN" sz="2900" b="1" dirty="0"/>
              <a:t> ]</a:t>
            </a:r>
            <a:r>
              <a:rPr lang="en-US" altLang="zh-CN" sz="2900" dirty="0"/>
              <a:t> </a:t>
            </a:r>
            <a:endParaRPr lang="zh-CN" altLang="en-US" sz="2900" dirty="0"/>
          </a:p>
        </p:txBody>
      </p:sp>
    </p:spTree>
    <p:extLst>
      <p:ext uri="{BB962C8B-B14F-4D97-AF65-F5344CB8AC3E}">
        <p14:creationId xmlns:p14="http://schemas.microsoft.com/office/powerpoint/2010/main" val="979984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39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List comprehension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5" y="1320801"/>
            <a:ext cx="4533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zh-CN" sz="2400" dirty="0"/>
              <a:t>&gt;&gt;&gt; li = [3, 6, 2, 7]</a:t>
            </a:r>
            <a:br>
              <a:rPr lang="it-IT" altLang="zh-CN" sz="2400" dirty="0"/>
            </a:br>
            <a:r>
              <a:rPr lang="it-IT" altLang="zh-CN" sz="2400" dirty="0"/>
              <a:t>&gt;&gt;&gt; [</a:t>
            </a:r>
            <a:r>
              <a:rPr lang="it-IT" altLang="zh-CN" sz="2400" dirty="0">
                <a:solidFill>
                  <a:srgbClr val="1603A1"/>
                </a:solidFill>
              </a:rPr>
              <a:t>elem*2</a:t>
            </a:r>
            <a:r>
              <a:rPr lang="it-IT" altLang="zh-CN" sz="2400" dirty="0"/>
              <a:t> for </a:t>
            </a:r>
            <a:r>
              <a:rPr lang="it-IT" altLang="zh-CN" sz="2400" dirty="0">
                <a:solidFill>
                  <a:srgbClr val="FF0000"/>
                </a:solidFill>
              </a:rPr>
              <a:t>elem</a:t>
            </a:r>
            <a:r>
              <a:rPr lang="it-IT" altLang="zh-CN" sz="2400" dirty="0"/>
              <a:t> in li]</a:t>
            </a:r>
            <a:br>
              <a:rPr lang="it-IT" altLang="zh-CN" sz="2400" dirty="0"/>
            </a:br>
            <a:r>
              <a:rPr lang="it-IT" altLang="zh-CN" sz="2400" dirty="0"/>
              <a:t>[6, 12, 4, 14]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5" y="3031046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[ </a:t>
            </a:r>
            <a:r>
              <a:rPr lang="en-US" altLang="zh-CN" sz="2400" b="1" u="sng" dirty="0">
                <a:solidFill>
                  <a:srgbClr val="1603A1"/>
                </a:solidFill>
              </a:rPr>
              <a:t>expression</a:t>
            </a:r>
            <a:r>
              <a:rPr lang="en-US" altLang="zh-CN" sz="2400" b="1" dirty="0"/>
              <a:t> for </a:t>
            </a:r>
            <a:r>
              <a:rPr lang="en-US" altLang="zh-CN" sz="2400" b="1" u="sng" dirty="0">
                <a:solidFill>
                  <a:srgbClr val="FF0000"/>
                </a:solidFill>
              </a:rPr>
              <a:t>name</a:t>
            </a:r>
            <a:r>
              <a:rPr lang="en-US" altLang="zh-CN" sz="2400" b="1" dirty="0"/>
              <a:t> in </a:t>
            </a:r>
            <a:r>
              <a:rPr lang="en-US" altLang="zh-CN" sz="2400" b="1" u="sng" dirty="0">
                <a:solidFill>
                  <a:srgbClr val="7030A0"/>
                </a:solidFill>
              </a:rPr>
              <a:t>list</a:t>
            </a:r>
            <a:r>
              <a:rPr lang="en-US" altLang="zh-CN" sz="2400" b="1" dirty="0"/>
              <a:t> ]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83029" y="3833091"/>
            <a:ext cx="801655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/>
              <a:t>Where </a:t>
            </a:r>
            <a:r>
              <a:rPr lang="en-US" altLang="zh-CN" sz="2300" u="sng" dirty="0">
                <a:solidFill>
                  <a:srgbClr val="1603A1"/>
                </a:solidFill>
              </a:rPr>
              <a:t>expression</a:t>
            </a:r>
            <a:r>
              <a:rPr lang="en-US" altLang="zh-CN" sz="2300" dirty="0"/>
              <a:t> is some calculation or operation</a:t>
            </a:r>
            <a:br>
              <a:rPr lang="en-US" altLang="zh-CN" sz="2300" dirty="0"/>
            </a:br>
            <a:r>
              <a:rPr lang="en-US" altLang="zh-CN" sz="2300" dirty="0"/>
              <a:t>acting upon the variable </a:t>
            </a:r>
            <a:r>
              <a:rPr lang="en-US" altLang="zh-CN" sz="2300" u="sng" dirty="0">
                <a:solidFill>
                  <a:srgbClr val="FF0000"/>
                </a:solidFill>
              </a:rPr>
              <a:t>name</a:t>
            </a:r>
            <a:r>
              <a:rPr lang="en-US" altLang="zh-CN" sz="2300" dirty="0"/>
              <a:t>. </a:t>
            </a:r>
            <a:endParaRPr lang="zh-CN" altLang="en-US" sz="2300" dirty="0"/>
          </a:p>
        </p:txBody>
      </p:sp>
      <p:sp>
        <p:nvSpPr>
          <p:cNvPr id="6" name="文本框 5"/>
          <p:cNvSpPr txBox="1"/>
          <p:nvPr/>
        </p:nvSpPr>
        <p:spPr>
          <a:xfrm>
            <a:off x="783029" y="4713491"/>
            <a:ext cx="817486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/>
              <a:t>For each member of the </a:t>
            </a:r>
            <a:r>
              <a:rPr lang="en-US" altLang="zh-CN" sz="2300" u="sng" dirty="0">
                <a:solidFill>
                  <a:srgbClr val="7030A0"/>
                </a:solidFill>
              </a:rPr>
              <a:t>list</a:t>
            </a:r>
            <a:r>
              <a:rPr lang="en-US" altLang="zh-CN" sz="2300" dirty="0"/>
              <a:t>, the list comprehension</a:t>
            </a:r>
            <a:br>
              <a:rPr lang="en-US" altLang="zh-CN" sz="2300" dirty="0"/>
            </a:br>
            <a:r>
              <a:rPr lang="en-US" altLang="zh-CN" sz="2300" dirty="0">
                <a:solidFill>
                  <a:srgbClr val="FF0000"/>
                </a:solidFill>
              </a:rPr>
              <a:t>1. </a:t>
            </a:r>
            <a:r>
              <a:rPr lang="en-US" altLang="zh-CN" sz="2300" dirty="0"/>
              <a:t>sets </a:t>
            </a:r>
            <a:r>
              <a:rPr lang="en-US" altLang="zh-CN" sz="2300" u="sng" dirty="0">
                <a:solidFill>
                  <a:srgbClr val="FF0000"/>
                </a:solidFill>
              </a:rPr>
              <a:t>name</a:t>
            </a:r>
            <a:r>
              <a:rPr lang="en-US" altLang="zh-CN" sz="2300" dirty="0"/>
              <a:t> equal to that member, and</a:t>
            </a:r>
            <a:br>
              <a:rPr lang="en-US" altLang="zh-CN" sz="2300" dirty="0"/>
            </a:br>
            <a:r>
              <a:rPr lang="en-US" altLang="zh-CN" sz="2300" dirty="0">
                <a:solidFill>
                  <a:srgbClr val="FF0000"/>
                </a:solidFill>
              </a:rPr>
              <a:t>2. </a:t>
            </a:r>
            <a:r>
              <a:rPr lang="en-US" altLang="zh-CN" sz="2300" dirty="0"/>
              <a:t>calculates a new value using </a:t>
            </a:r>
            <a:r>
              <a:rPr lang="en-US" altLang="zh-CN" sz="2300" u="sng" dirty="0">
                <a:solidFill>
                  <a:srgbClr val="1603A1"/>
                </a:solidFill>
              </a:rPr>
              <a:t>expression</a:t>
            </a:r>
            <a:endParaRPr lang="zh-CN" altLang="en-US" sz="2300" u="sng" dirty="0">
              <a:solidFill>
                <a:srgbClr val="1603A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9715" y="5947835"/>
            <a:ext cx="876778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/>
              <a:t>It then collects these new values into a list which is the</a:t>
            </a:r>
            <a:br>
              <a:rPr lang="en-US" altLang="zh-CN" sz="2300" dirty="0"/>
            </a:br>
            <a:r>
              <a:rPr lang="en-US" altLang="zh-CN" sz="2300" dirty="0"/>
              <a:t>return value of the list comprehension. </a:t>
            </a:r>
            <a:endParaRPr lang="zh-CN" altLang="en-US" sz="23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8D78E2-DEA9-45B5-B4E9-1DD1B69E2A7D}"/>
              </a:ext>
            </a:extLst>
          </p:cNvPr>
          <p:cNvSpPr txBox="1"/>
          <p:nvPr/>
        </p:nvSpPr>
        <p:spPr>
          <a:xfrm>
            <a:off x="6096000" y="750447"/>
            <a:ext cx="565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列表表达式</a:t>
            </a:r>
          </a:p>
        </p:txBody>
      </p:sp>
    </p:spTree>
    <p:extLst>
      <p:ext uri="{BB962C8B-B14F-4D97-AF65-F5344CB8AC3E}">
        <p14:creationId xmlns:p14="http://schemas.microsoft.com/office/powerpoint/2010/main" val="316161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683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Sequence operations — indexing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2925" y="1334077"/>
            <a:ext cx="104516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/>
              <a:t>We can access individual members of a tuple, list or string</a:t>
            </a:r>
          </a:p>
          <a:p>
            <a:r>
              <a:rPr lang="en-US" altLang="zh-CN" sz="2600" dirty="0"/>
              <a:t>    using square bracket “array” notation  </a:t>
            </a:r>
            <a:endParaRPr lang="zh-CN" altLang="en-US" sz="2600" dirty="0"/>
          </a:p>
        </p:txBody>
      </p:sp>
      <p:sp>
        <p:nvSpPr>
          <p:cNvPr id="2" name="文本框 1"/>
          <p:cNvSpPr txBox="1"/>
          <p:nvPr/>
        </p:nvSpPr>
        <p:spPr>
          <a:xfrm>
            <a:off x="1117600" y="2642127"/>
            <a:ext cx="6449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tu</a:t>
            </a:r>
            <a:r>
              <a:rPr lang="en-US" altLang="zh-CN" sz="2400" dirty="0"/>
              <a:t> = (23, 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 err="1">
                <a:solidFill>
                  <a:srgbClr val="00B050"/>
                </a:solidFill>
              </a:rPr>
              <a:t>abc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/>
              <a:t>, 4.56, (2,3), 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 err="1">
                <a:solidFill>
                  <a:srgbClr val="00B050"/>
                </a:solidFill>
              </a:rPr>
              <a:t>def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tu</a:t>
            </a:r>
            <a:r>
              <a:rPr lang="en-US" altLang="zh-CN" sz="2400" dirty="0"/>
              <a:t>[1]    </a:t>
            </a:r>
            <a:r>
              <a:rPr lang="en-US" altLang="zh-CN" sz="2400" dirty="0">
                <a:solidFill>
                  <a:srgbClr val="7030A0"/>
                </a:solidFill>
              </a:rPr>
              <a:t># Second item in the tuple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7600" y="4155422"/>
            <a:ext cx="6410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li = [</a:t>
            </a:r>
            <a:r>
              <a:rPr lang="en-US" altLang="zh-CN" sz="2400" dirty="0">
                <a:solidFill>
                  <a:srgbClr val="00B050"/>
                </a:solidFill>
              </a:rPr>
              <a:t>"</a:t>
            </a:r>
            <a:r>
              <a:rPr lang="en-US" altLang="zh-CN" sz="2400" dirty="0" err="1">
                <a:solidFill>
                  <a:srgbClr val="00B050"/>
                </a:solidFill>
              </a:rPr>
              <a:t>abc</a:t>
            </a:r>
            <a:r>
              <a:rPr lang="en-US" altLang="zh-CN" sz="2400" dirty="0">
                <a:solidFill>
                  <a:srgbClr val="00B050"/>
                </a:solidFill>
              </a:rPr>
              <a:t>"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/>
              <a:t>34, 4.34, 23]</a:t>
            </a:r>
            <a:endParaRPr lang="zh-CN" altLang="en-US" sz="2400" dirty="0"/>
          </a:p>
          <a:p>
            <a:r>
              <a:rPr lang="en-US" altLang="zh-CN" sz="2400" dirty="0"/>
              <a:t>&gt;&gt;&gt; li[1]     </a:t>
            </a:r>
            <a:r>
              <a:rPr lang="en-US" altLang="zh-CN" sz="2400" dirty="0">
                <a:solidFill>
                  <a:srgbClr val="7030A0"/>
                </a:solidFill>
              </a:rPr>
              <a:t># Second item in the tuple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911928" y="3533636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603A1"/>
                </a:solidFill>
              </a:rPr>
              <a:t>‘</a:t>
            </a:r>
            <a:r>
              <a:rPr lang="en-US" altLang="zh-CN" sz="2000" dirty="0" err="1">
                <a:solidFill>
                  <a:srgbClr val="1603A1"/>
                </a:solidFill>
              </a:rPr>
              <a:t>abc</a:t>
            </a:r>
            <a:r>
              <a:rPr lang="en-US" altLang="zh-CN" sz="2000" dirty="0">
                <a:solidFill>
                  <a:srgbClr val="1603A1"/>
                </a:solidFill>
              </a:rPr>
              <a:t>’</a:t>
            </a:r>
            <a:endParaRPr lang="zh-CN" altLang="en-US" sz="2000" dirty="0">
              <a:solidFill>
                <a:srgbClr val="1603A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2019" y="498641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603A1"/>
                </a:solidFill>
              </a:rPr>
              <a:t>34</a:t>
            </a:r>
            <a:endParaRPr lang="zh-CN" altLang="en-US" sz="2000" dirty="0">
              <a:solidFill>
                <a:srgbClr val="1603A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7599" y="5578376"/>
            <a:ext cx="678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st</a:t>
            </a:r>
            <a:r>
              <a:rPr lang="en-US" altLang="zh-CN" sz="2400" dirty="0"/>
              <a:t> = “Hello World”</a:t>
            </a:r>
            <a:endParaRPr lang="zh-CN" altLang="en-US" sz="2400" dirty="0"/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st</a:t>
            </a:r>
            <a:r>
              <a:rPr lang="en-US" altLang="zh-CN" sz="2400" dirty="0"/>
              <a:t>[1]     </a:t>
            </a:r>
            <a:r>
              <a:rPr lang="en-US" altLang="zh-CN" sz="2400" dirty="0">
                <a:solidFill>
                  <a:srgbClr val="7030A0"/>
                </a:solidFill>
              </a:rPr>
              <a:t># Second character in string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952018" y="6391880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603A1"/>
                </a:solidFill>
              </a:rPr>
              <a:t>‘e’</a:t>
            </a:r>
            <a:endParaRPr lang="zh-CN" altLang="en-US" sz="2000" dirty="0">
              <a:solidFill>
                <a:srgbClr val="1603A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10120" y="3797710"/>
            <a:ext cx="45528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rgbClr val="FF0000"/>
                </a:solidFill>
              </a:rPr>
              <a:t>Indexing starts from 0!</a:t>
            </a:r>
          </a:p>
          <a:p>
            <a:pPr algn="ctr"/>
            <a:r>
              <a:rPr lang="en-US" altLang="zh-CN" sz="2600" b="1" dirty="0">
                <a:solidFill>
                  <a:srgbClr val="FF0000"/>
                </a:solidFill>
              </a:rPr>
              <a:t>Important!!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C8F5DF-0A19-49A0-B007-AE45AE06CA39}"/>
              </a:ext>
            </a:extLst>
          </p:cNvPr>
          <p:cNvSpPr txBox="1"/>
          <p:nvPr/>
        </p:nvSpPr>
        <p:spPr>
          <a:xfrm>
            <a:off x="6781799" y="776489"/>
            <a:ext cx="5172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索引功能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-----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与赋值息息相关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7C339C-FAFC-4A87-9ADF-3F5B196C26D5}"/>
              </a:ext>
            </a:extLst>
          </p:cNvPr>
          <p:cNvSpPr txBox="1"/>
          <p:nvPr/>
        </p:nvSpPr>
        <p:spPr>
          <a:xfrm>
            <a:off x="8442728" y="1866877"/>
            <a:ext cx="2358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Li[2]=3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3792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4005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List comprehension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12800" y="1311564"/>
            <a:ext cx="8938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If the elements of </a:t>
            </a:r>
            <a:r>
              <a:rPr lang="en-US" altLang="zh-CN" sz="2400" b="1" u="sng" dirty="0">
                <a:solidFill>
                  <a:srgbClr val="7030A0"/>
                </a:solidFill>
              </a:rPr>
              <a:t>list</a:t>
            </a:r>
            <a:r>
              <a:rPr lang="en-US" altLang="zh-CN" sz="2400" b="1" dirty="0"/>
              <a:t> are other collections, then</a:t>
            </a:r>
            <a:br>
              <a:rPr lang="en-US" altLang="zh-CN" sz="2400" b="1" dirty="0"/>
            </a:br>
            <a:r>
              <a:rPr lang="en-US" altLang="zh-CN" sz="2400" b="1" u="sng" dirty="0">
                <a:solidFill>
                  <a:srgbClr val="FF0000"/>
                </a:solidFill>
              </a:rPr>
              <a:t>name</a:t>
            </a:r>
            <a:r>
              <a:rPr lang="en-US" altLang="zh-CN" sz="2400" b="1" dirty="0"/>
              <a:t> can be replaced by a </a:t>
            </a:r>
            <a:r>
              <a:rPr lang="en-US" altLang="zh-CN" sz="2400" b="1" i="1" dirty="0"/>
              <a:t>collection </a:t>
            </a:r>
            <a:r>
              <a:rPr lang="en-US" altLang="zh-CN" sz="2400" b="1" dirty="0"/>
              <a:t>of names</a:t>
            </a:r>
            <a:br>
              <a:rPr lang="en-US" altLang="zh-CN" sz="2400" b="1" dirty="0"/>
            </a:br>
            <a:r>
              <a:rPr lang="en-US" altLang="zh-CN" sz="2400" b="1" dirty="0"/>
              <a:t>that match the “shape” of the </a:t>
            </a:r>
            <a:r>
              <a:rPr lang="en-US" altLang="zh-CN" sz="2400" b="1" u="sng" dirty="0">
                <a:solidFill>
                  <a:srgbClr val="7030A0"/>
                </a:solidFill>
              </a:rPr>
              <a:t>list</a:t>
            </a:r>
            <a:r>
              <a:rPr lang="en-US" altLang="zh-CN" sz="2400" b="1" dirty="0"/>
              <a:t> members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28436" y="3602182"/>
            <a:ext cx="522027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zh-CN" sz="2300" dirty="0"/>
              <a:t>&gt;&gt;&gt; li = [(‘a’, 1), (‘b’, 2), (‘c’, 7)]</a:t>
            </a:r>
            <a:br>
              <a:rPr lang="it-IT" altLang="zh-CN" sz="2300" dirty="0"/>
            </a:br>
            <a:r>
              <a:rPr lang="it-IT" altLang="zh-CN" sz="2300" dirty="0"/>
              <a:t>&gt;&gt;&gt; [ </a:t>
            </a:r>
            <a:r>
              <a:rPr lang="it-IT" altLang="zh-CN" sz="2300" dirty="0">
                <a:solidFill>
                  <a:srgbClr val="1603A1"/>
                </a:solidFill>
              </a:rPr>
              <a:t>n * 3 </a:t>
            </a:r>
            <a:r>
              <a:rPr lang="it-IT" altLang="zh-CN" sz="2300" dirty="0"/>
              <a:t>for </a:t>
            </a:r>
            <a:r>
              <a:rPr lang="it-IT" altLang="zh-CN" sz="2300" dirty="0">
                <a:solidFill>
                  <a:srgbClr val="FF0000"/>
                </a:solidFill>
              </a:rPr>
              <a:t>(x, n) </a:t>
            </a:r>
            <a:r>
              <a:rPr lang="it-IT" altLang="zh-CN" sz="2300" dirty="0"/>
              <a:t>in li]</a:t>
            </a:r>
            <a:br>
              <a:rPr lang="it-IT" altLang="zh-CN" sz="2300" dirty="0"/>
            </a:br>
            <a:r>
              <a:rPr lang="it-IT" altLang="zh-CN" sz="2300" dirty="0">
                <a:solidFill>
                  <a:srgbClr val="1603A1"/>
                </a:solidFill>
              </a:rPr>
              <a:t>[3, 6, 21] </a:t>
            </a:r>
            <a:endParaRPr lang="zh-CN" altLang="en-US" sz="2300" dirty="0">
              <a:solidFill>
                <a:srgbClr val="1603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024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4" y="287665"/>
            <a:ext cx="569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Filtered list comprehension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5854" y="1339272"/>
            <a:ext cx="6635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[ </a:t>
            </a:r>
            <a:r>
              <a:rPr lang="en-US" altLang="zh-CN" sz="2400" b="1" u="sng" dirty="0">
                <a:solidFill>
                  <a:srgbClr val="1603A1"/>
                </a:solidFill>
              </a:rPr>
              <a:t>expression</a:t>
            </a:r>
            <a:r>
              <a:rPr lang="en-US" altLang="zh-CN" sz="2400" b="1" dirty="0"/>
              <a:t> for </a:t>
            </a:r>
            <a:r>
              <a:rPr lang="en-US" altLang="zh-CN" sz="2400" b="1" u="sng" dirty="0">
                <a:solidFill>
                  <a:srgbClr val="FF0000"/>
                </a:solidFill>
              </a:rPr>
              <a:t>name</a:t>
            </a:r>
            <a:r>
              <a:rPr lang="en-US" altLang="zh-CN" sz="2400" b="1" dirty="0"/>
              <a:t> in </a:t>
            </a:r>
            <a:r>
              <a:rPr lang="en-US" altLang="zh-CN" sz="2400" b="1" u="sng" dirty="0">
                <a:solidFill>
                  <a:srgbClr val="7030A0"/>
                </a:solidFill>
              </a:rPr>
              <a:t>list</a:t>
            </a:r>
            <a:r>
              <a:rPr lang="en-US" altLang="zh-CN" sz="2400" b="1" dirty="0"/>
              <a:t> if </a:t>
            </a:r>
            <a:r>
              <a:rPr lang="en-US" altLang="zh-CN" sz="2400" b="1" u="sng" dirty="0">
                <a:solidFill>
                  <a:srgbClr val="00B050"/>
                </a:solidFill>
              </a:rPr>
              <a:t>filter</a:t>
            </a:r>
            <a:r>
              <a:rPr lang="en-US" altLang="zh-CN" sz="2400" b="1" dirty="0"/>
              <a:t>]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4" y="2225964"/>
            <a:ext cx="8369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u="sng" dirty="0">
                <a:solidFill>
                  <a:srgbClr val="00B050"/>
                </a:solidFill>
              </a:rPr>
              <a:t>Filter</a:t>
            </a:r>
            <a:r>
              <a:rPr lang="en-US" altLang="zh-CN" sz="2400" dirty="0"/>
              <a:t> determines whether </a:t>
            </a:r>
            <a:r>
              <a:rPr lang="en-US" altLang="zh-CN" sz="2400" u="sng" dirty="0">
                <a:solidFill>
                  <a:srgbClr val="1603A1"/>
                </a:solidFill>
              </a:rPr>
              <a:t>expression</a:t>
            </a:r>
            <a:r>
              <a:rPr lang="en-US" altLang="zh-CN" sz="2400" dirty="0"/>
              <a:t> is performed</a:t>
            </a:r>
            <a:br>
              <a:rPr lang="en-US" altLang="zh-CN" sz="2400" dirty="0"/>
            </a:br>
            <a:r>
              <a:rPr lang="en-US" altLang="zh-CN" sz="2400" dirty="0"/>
              <a:t>on each member of the </a:t>
            </a:r>
            <a:r>
              <a:rPr lang="en-US" altLang="zh-CN" sz="2400" u="sng" dirty="0">
                <a:solidFill>
                  <a:srgbClr val="7030A0"/>
                </a:solidFill>
              </a:rPr>
              <a:t>list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95324" y="3481988"/>
            <a:ext cx="8446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When processing each element of </a:t>
            </a:r>
            <a:r>
              <a:rPr lang="en-US" altLang="zh-CN" sz="2400" u="sng" dirty="0">
                <a:solidFill>
                  <a:srgbClr val="7030A0"/>
                </a:solidFill>
              </a:rPr>
              <a:t>list</a:t>
            </a:r>
            <a:r>
              <a:rPr lang="en-US" altLang="zh-CN" sz="2400" dirty="0"/>
              <a:t>, first check if</a:t>
            </a:r>
            <a:br>
              <a:rPr lang="en-US" altLang="zh-CN" sz="2400" dirty="0"/>
            </a:br>
            <a:r>
              <a:rPr lang="en-US" altLang="zh-CN" sz="2400" dirty="0"/>
              <a:t>it satisfies the </a:t>
            </a:r>
            <a:r>
              <a:rPr lang="en-US" altLang="zh-CN" sz="2400" u="sng" dirty="0">
                <a:solidFill>
                  <a:srgbClr val="00B050"/>
                </a:solidFill>
              </a:rPr>
              <a:t>filter condition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75854" y="4830234"/>
            <a:ext cx="84593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If the </a:t>
            </a:r>
            <a:r>
              <a:rPr lang="en-US" altLang="zh-CN" sz="2400" u="sng" dirty="0">
                <a:solidFill>
                  <a:srgbClr val="00B050"/>
                </a:solidFill>
              </a:rPr>
              <a:t>filter condition </a:t>
            </a:r>
            <a:r>
              <a:rPr lang="en-US" altLang="zh-CN" sz="2400" dirty="0"/>
              <a:t>returns </a:t>
            </a:r>
            <a:r>
              <a:rPr lang="en-US" altLang="zh-CN" sz="2400" i="1" u="sng" dirty="0">
                <a:solidFill>
                  <a:srgbClr val="FF0000"/>
                </a:solidFill>
              </a:rPr>
              <a:t>False</a:t>
            </a:r>
            <a:r>
              <a:rPr lang="en-US" altLang="zh-CN" sz="2400" dirty="0"/>
              <a:t>, that element is</a:t>
            </a:r>
            <a:br>
              <a:rPr lang="en-US" altLang="zh-CN" sz="2400" dirty="0"/>
            </a:br>
            <a:r>
              <a:rPr lang="en-US" altLang="zh-CN" sz="2400" dirty="0"/>
              <a:t>omitted from the </a:t>
            </a:r>
            <a:r>
              <a:rPr lang="en-US" altLang="zh-CN" sz="2400" u="sng" dirty="0">
                <a:solidFill>
                  <a:srgbClr val="7030A0"/>
                </a:solidFill>
              </a:rPr>
              <a:t>list</a:t>
            </a:r>
            <a:r>
              <a:rPr lang="en-US" altLang="zh-CN" sz="2400" dirty="0"/>
              <a:t> before the list comprehension</a:t>
            </a:r>
            <a:br>
              <a:rPr lang="en-US" altLang="zh-CN" sz="2400" dirty="0"/>
            </a:br>
            <a:r>
              <a:rPr lang="en-US" altLang="zh-CN" sz="2400" dirty="0"/>
              <a:t>is evaluated. 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13792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4" y="287665"/>
            <a:ext cx="569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Filtered list comprehension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5854" y="1339272"/>
            <a:ext cx="6635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[ </a:t>
            </a:r>
            <a:r>
              <a:rPr lang="en-US" altLang="zh-CN" sz="2400" b="1" u="sng" dirty="0">
                <a:solidFill>
                  <a:srgbClr val="1603A1"/>
                </a:solidFill>
              </a:rPr>
              <a:t>expression</a:t>
            </a:r>
            <a:r>
              <a:rPr lang="en-US" altLang="zh-CN" sz="2400" b="1" dirty="0"/>
              <a:t> for </a:t>
            </a:r>
            <a:r>
              <a:rPr lang="en-US" altLang="zh-CN" sz="2400" b="1" u="sng" dirty="0">
                <a:solidFill>
                  <a:srgbClr val="FF0000"/>
                </a:solidFill>
              </a:rPr>
              <a:t>name</a:t>
            </a:r>
            <a:r>
              <a:rPr lang="en-US" altLang="zh-CN" sz="2400" b="1" dirty="0"/>
              <a:t> in </a:t>
            </a:r>
            <a:r>
              <a:rPr lang="en-US" altLang="zh-CN" sz="2400" b="1" u="sng" dirty="0">
                <a:solidFill>
                  <a:srgbClr val="7030A0"/>
                </a:solidFill>
              </a:rPr>
              <a:t>list</a:t>
            </a:r>
            <a:r>
              <a:rPr lang="en-US" altLang="zh-CN" sz="2400" b="1" dirty="0"/>
              <a:t> if </a:t>
            </a:r>
            <a:r>
              <a:rPr lang="en-US" altLang="zh-CN" sz="2400" b="1" u="sng" dirty="0">
                <a:solidFill>
                  <a:srgbClr val="00B050"/>
                </a:solidFill>
              </a:rPr>
              <a:t>filter</a:t>
            </a:r>
            <a:r>
              <a:rPr lang="en-US" altLang="zh-CN" sz="2400" b="1" dirty="0"/>
              <a:t>]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75854" y="2780145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li = [3, 6, 2, 7, 1, 9]</a:t>
            </a:r>
            <a:br>
              <a:rPr lang="en-US" altLang="zh-CN" sz="2400" dirty="0"/>
            </a:br>
            <a:r>
              <a:rPr lang="en-US" altLang="zh-CN" sz="2400" dirty="0"/>
              <a:t>&gt;&gt;&gt; [</a:t>
            </a:r>
            <a:r>
              <a:rPr lang="en-US" altLang="zh-CN" sz="2400" dirty="0" err="1">
                <a:solidFill>
                  <a:srgbClr val="1603A1"/>
                </a:solidFill>
              </a:rPr>
              <a:t>elem</a:t>
            </a:r>
            <a:r>
              <a:rPr lang="en-US" altLang="zh-CN" sz="2400" dirty="0">
                <a:solidFill>
                  <a:srgbClr val="1603A1"/>
                </a:solidFill>
              </a:rPr>
              <a:t> * 2 </a:t>
            </a:r>
            <a:r>
              <a:rPr lang="en-US" altLang="zh-CN" sz="2400" dirty="0"/>
              <a:t>for </a:t>
            </a:r>
            <a:r>
              <a:rPr lang="en-US" altLang="zh-CN" sz="2400" dirty="0" err="1">
                <a:solidFill>
                  <a:srgbClr val="FF0000"/>
                </a:solidFill>
              </a:rPr>
              <a:t>elem</a:t>
            </a:r>
            <a:r>
              <a:rPr lang="en-US" altLang="zh-CN" sz="2400" dirty="0"/>
              <a:t> in li if </a:t>
            </a:r>
            <a:r>
              <a:rPr lang="en-US" altLang="zh-CN" sz="2400" dirty="0" err="1">
                <a:solidFill>
                  <a:srgbClr val="00B050"/>
                </a:solidFill>
              </a:rPr>
              <a:t>elem</a:t>
            </a:r>
            <a:r>
              <a:rPr lang="en-US" altLang="zh-CN" sz="2400" dirty="0">
                <a:solidFill>
                  <a:srgbClr val="00B050"/>
                </a:solidFill>
              </a:rPr>
              <a:t> &gt; 4</a:t>
            </a:r>
            <a:r>
              <a:rPr lang="en-US" altLang="zh-CN" sz="2400" dirty="0"/>
              <a:t>]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1603A1"/>
                </a:solidFill>
              </a:rPr>
              <a:t>[12, 14, 18] </a:t>
            </a:r>
            <a:endParaRPr lang="zh-CN" altLang="en-US" sz="2400" dirty="0">
              <a:solidFill>
                <a:srgbClr val="1603A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8982" y="4562764"/>
            <a:ext cx="7173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Only 6, 7, and 9 satisfy the filter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So, only 12, 14, and 18 are produced.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1732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5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Nested list comprehension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4" y="1505528"/>
            <a:ext cx="8217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Since list comprehensions take a list as input and</a:t>
            </a:r>
            <a:br>
              <a:rPr lang="en-US" altLang="zh-CN" sz="2400" dirty="0"/>
            </a:br>
            <a:r>
              <a:rPr lang="en-US" altLang="zh-CN" sz="2400" dirty="0"/>
              <a:t>produce a list as output, they are easily nested: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12800" y="3158836"/>
            <a:ext cx="5698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li = [3, 2, 4, 1]</a:t>
            </a:r>
            <a:br>
              <a:rPr lang="en-US" altLang="zh-CN" sz="2400" dirty="0"/>
            </a:br>
            <a:r>
              <a:rPr lang="en-US" altLang="zh-CN" sz="2400" dirty="0"/>
              <a:t>&gt;&gt;&gt; [</a:t>
            </a:r>
            <a:r>
              <a:rPr lang="en-US" altLang="zh-CN" sz="2400" dirty="0" err="1">
                <a:solidFill>
                  <a:srgbClr val="1603A1"/>
                </a:solidFill>
              </a:rPr>
              <a:t>elem</a:t>
            </a:r>
            <a:r>
              <a:rPr lang="en-US" altLang="zh-CN" sz="2400" dirty="0">
                <a:solidFill>
                  <a:srgbClr val="1603A1"/>
                </a:solidFill>
              </a:rPr>
              <a:t>*2</a:t>
            </a:r>
            <a:r>
              <a:rPr lang="en-US" altLang="zh-CN" sz="2400" dirty="0"/>
              <a:t> for </a:t>
            </a:r>
            <a:r>
              <a:rPr lang="en-US" altLang="zh-CN" sz="2400" dirty="0" err="1">
                <a:solidFill>
                  <a:srgbClr val="FF0000"/>
                </a:solidFill>
              </a:rPr>
              <a:t>elem</a:t>
            </a:r>
            <a:r>
              <a:rPr lang="en-US" altLang="zh-CN" sz="2400" dirty="0"/>
              <a:t> in</a:t>
            </a:r>
            <a:br>
              <a:rPr lang="en-US" altLang="zh-CN" sz="2400" dirty="0"/>
            </a:br>
            <a:r>
              <a:rPr lang="en-US" altLang="zh-CN" sz="2400" dirty="0"/>
              <a:t>		[</a:t>
            </a:r>
            <a:r>
              <a:rPr lang="en-US" altLang="zh-CN" sz="2400" dirty="0">
                <a:solidFill>
                  <a:srgbClr val="1603A1"/>
                </a:solidFill>
              </a:rPr>
              <a:t>item+1</a:t>
            </a:r>
            <a:r>
              <a:rPr lang="en-US" altLang="zh-CN" sz="2400" dirty="0"/>
              <a:t> for </a:t>
            </a:r>
            <a:r>
              <a:rPr lang="en-US" altLang="zh-CN" sz="2400" dirty="0">
                <a:solidFill>
                  <a:srgbClr val="FF0000"/>
                </a:solidFill>
              </a:rPr>
              <a:t>item</a:t>
            </a:r>
            <a:r>
              <a:rPr lang="en-US" altLang="zh-CN" sz="2400" dirty="0"/>
              <a:t> in </a:t>
            </a:r>
            <a:r>
              <a:rPr lang="en-US" altLang="zh-CN" sz="2400" dirty="0">
                <a:solidFill>
                  <a:srgbClr val="7030A0"/>
                </a:solidFill>
              </a:rPr>
              <a:t>li</a:t>
            </a:r>
            <a:r>
              <a:rPr lang="en-US" altLang="zh-CN" sz="2400" dirty="0"/>
              <a:t>] ]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1603A1"/>
                </a:solidFill>
              </a:rPr>
              <a:t>[8, 6, 10, 4]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12800" y="5135308"/>
            <a:ext cx="8060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inner comprehension produces: [4, 3, 5, 2].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So, the outer one produces: [8, 6, 10, 4]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06860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4774" y="2256134"/>
            <a:ext cx="100655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Functions and Classes in Python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719" y="3808246"/>
            <a:ext cx="4165890" cy="27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7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3627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Define functions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4" y="1246909"/>
            <a:ext cx="1113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Function definition begins with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def</a:t>
            </a:r>
            <a:r>
              <a:rPr lang="en-US" altLang="zh-CN" sz="2400" b="1" dirty="0"/>
              <a:t> </a:t>
            </a:r>
            <a:r>
              <a:rPr lang="en-US" altLang="zh-CN" sz="2400" dirty="0"/>
              <a:t>Function name and its arguments.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348294" y="2586182"/>
            <a:ext cx="58304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def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get_final_answer</a:t>
            </a:r>
            <a:r>
              <a:rPr lang="en-US" altLang="zh-CN" sz="2400" b="1" dirty="0"/>
              <a:t>(filename):</a:t>
            </a:r>
            <a:br>
              <a:rPr lang="en-US" altLang="zh-CN" sz="2400" b="1" dirty="0"/>
            </a:br>
            <a:r>
              <a:rPr lang="en-US" altLang="zh-CN" sz="2400" b="1" dirty="0"/>
              <a:t>       </a:t>
            </a:r>
            <a:r>
              <a:rPr lang="en-US" altLang="zh-CN" sz="2400" b="1" dirty="0">
                <a:solidFill>
                  <a:srgbClr val="00B050"/>
                </a:solidFill>
              </a:rPr>
              <a:t>"""Documentation String"""</a:t>
            </a:r>
            <a:br>
              <a:rPr lang="en-US" altLang="zh-CN" sz="2400" b="1" dirty="0">
                <a:solidFill>
                  <a:srgbClr val="00B050"/>
                </a:solidFill>
              </a:rPr>
            </a:br>
            <a:r>
              <a:rPr lang="en-US" altLang="zh-CN" sz="2400" b="1" dirty="0"/>
              <a:t>       line1</a:t>
            </a:r>
            <a:br>
              <a:rPr lang="en-US" altLang="zh-CN" sz="2400" b="1" dirty="0"/>
            </a:br>
            <a:r>
              <a:rPr lang="en-US" altLang="zh-CN" sz="2400" b="1" dirty="0"/>
              <a:t>       line2</a:t>
            </a:r>
            <a:br>
              <a:rPr lang="en-US" altLang="zh-CN" sz="2400" b="1" dirty="0"/>
            </a:br>
            <a:r>
              <a:rPr lang="en-US" altLang="zh-CN" sz="2400" b="1" dirty="0"/>
              <a:t>       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total_counter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392218" y="1634836"/>
            <a:ext cx="1099127" cy="9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3" idx="0"/>
          </p:cNvCxnSpPr>
          <p:nvPr/>
        </p:nvCxnSpPr>
        <p:spPr>
          <a:xfrm flipH="1">
            <a:off x="6263515" y="1708574"/>
            <a:ext cx="654521" cy="8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8626764" y="1708574"/>
            <a:ext cx="1514763" cy="8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69067" y="5668605"/>
            <a:ext cx="4458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First line with less</a:t>
            </a:r>
            <a:br>
              <a:rPr lang="en-US" altLang="zh-CN" sz="2000" dirty="0"/>
            </a:br>
            <a:r>
              <a:rPr lang="en-US" altLang="zh-CN" sz="2000" dirty="0"/>
              <a:t>indentation is considered to be</a:t>
            </a:r>
            <a:br>
              <a:rPr lang="en-US" altLang="zh-CN" sz="2000" dirty="0"/>
            </a:br>
            <a:r>
              <a:rPr lang="en-US" altLang="zh-CN" sz="2000" dirty="0"/>
              <a:t>outside of the function definition </a:t>
            </a:r>
            <a:endParaRPr lang="zh-CN" altLang="en-US" sz="2000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244436" y="4894506"/>
            <a:ext cx="1246909" cy="77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015806" y="5114607"/>
            <a:ext cx="4723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‘return’ indicates the</a:t>
            </a:r>
            <a:br>
              <a:rPr lang="en-US" altLang="zh-CN" sz="2000" dirty="0"/>
            </a:br>
            <a:r>
              <a:rPr lang="en-US" altLang="zh-CN" sz="2000" dirty="0"/>
              <a:t>value to be sent back to the caller. </a:t>
            </a:r>
            <a:endParaRPr lang="zh-CN" altLang="en-US" sz="2000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747492" y="4451928"/>
            <a:ext cx="1431635" cy="66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06109" y="5848017"/>
            <a:ext cx="696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No declaration of types of arguments or result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52027" y="3578240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colon</a:t>
            </a:r>
            <a:endParaRPr lang="zh-CN" altLang="en-US" sz="2000" dirty="0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9178736" y="2918691"/>
            <a:ext cx="962791" cy="65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3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437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Calling a function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91855" y="1985818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sz="2400" dirty="0"/>
              <a:t>&gt;&gt;&gt; </a:t>
            </a:r>
            <a:r>
              <a:rPr lang="es-ES" altLang="zh-CN" sz="2400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s-ES" altLang="zh-CN" sz="2400" dirty="0"/>
              <a:t> myfun(x, y):</a:t>
            </a:r>
            <a:br>
              <a:rPr lang="es-ES" altLang="zh-CN" sz="2400" dirty="0"/>
            </a:br>
            <a:r>
              <a:rPr lang="es-ES" altLang="zh-CN" sz="2400" dirty="0"/>
              <a:t>		</a:t>
            </a:r>
            <a:r>
              <a:rPr lang="es-ES" altLang="zh-CN" sz="2400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s-ES" altLang="zh-CN" sz="2400" dirty="0"/>
              <a:t> x * y</a:t>
            </a:r>
            <a:br>
              <a:rPr lang="es-ES" altLang="zh-CN" sz="2400" dirty="0"/>
            </a:br>
            <a:r>
              <a:rPr lang="es-ES" altLang="zh-CN" sz="2400" dirty="0"/>
              <a:t>&gt;&gt;&gt; myfun(3, 4)</a:t>
            </a:r>
            <a:br>
              <a:rPr lang="es-ES" altLang="zh-CN" sz="2400" dirty="0"/>
            </a:br>
            <a:r>
              <a:rPr lang="es-ES" altLang="zh-CN" sz="2400" dirty="0">
                <a:solidFill>
                  <a:srgbClr val="1603A1"/>
                </a:solidFill>
              </a:rPr>
              <a:t>12</a:t>
            </a:r>
            <a:r>
              <a:rPr lang="es-E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41735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5640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Functions without returns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86691" y="1607127"/>
            <a:ext cx="725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FF0000"/>
                </a:solidFill>
              </a:rPr>
              <a:t>All</a:t>
            </a:r>
            <a:r>
              <a:rPr lang="en-US" altLang="zh-CN" sz="2400" i="1" dirty="0"/>
              <a:t> </a:t>
            </a:r>
            <a:r>
              <a:rPr lang="en-US" altLang="zh-CN" sz="2400" dirty="0"/>
              <a:t>functions in Python have a return value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0037" y="2161309"/>
            <a:ext cx="57926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even if no </a:t>
            </a:r>
            <a:r>
              <a:rPr lang="en-US" altLang="zh-CN" sz="2200" i="1" dirty="0"/>
              <a:t>return </a:t>
            </a:r>
            <a:r>
              <a:rPr lang="en-US" altLang="zh-CN" sz="2200" dirty="0"/>
              <a:t>line inside the code </a:t>
            </a:r>
            <a:endParaRPr lang="zh-CN" altLang="en-US" sz="2200" dirty="0"/>
          </a:p>
        </p:txBody>
      </p:sp>
      <p:sp>
        <p:nvSpPr>
          <p:cNvPr id="5" name="文本框 4"/>
          <p:cNvSpPr txBox="1"/>
          <p:nvPr/>
        </p:nvSpPr>
        <p:spPr>
          <a:xfrm>
            <a:off x="886691" y="3057236"/>
            <a:ext cx="961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Functions without a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altLang="zh-CN" sz="2400" i="1" dirty="0"/>
              <a:t> </a:t>
            </a:r>
            <a:r>
              <a:rPr lang="en-US" altLang="zh-CN" sz="2400" dirty="0" err="1"/>
              <a:t>return</a:t>
            </a:r>
            <a:r>
              <a:rPr lang="en-US" altLang="zh-CN" sz="2400" dirty="0"/>
              <a:t> the special value </a:t>
            </a:r>
            <a:r>
              <a:rPr lang="en-US" altLang="zh-CN" sz="2400" i="1" dirty="0"/>
              <a:t>None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330037" y="3645295"/>
            <a:ext cx="7144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FF0000"/>
                </a:solidFill>
              </a:rPr>
              <a:t>None</a:t>
            </a:r>
            <a:r>
              <a:rPr lang="en-US" altLang="zh-CN" sz="2400" i="1" dirty="0"/>
              <a:t> </a:t>
            </a:r>
            <a:r>
              <a:rPr lang="en-US" altLang="zh-CN" sz="2400" dirty="0"/>
              <a:t>is a special constant in the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FF0000"/>
                </a:solidFill>
              </a:rPr>
              <a:t>None</a:t>
            </a:r>
            <a:r>
              <a:rPr lang="en-US" altLang="zh-CN" sz="2400" i="1" dirty="0"/>
              <a:t> </a:t>
            </a:r>
            <a:r>
              <a:rPr lang="en-US" altLang="zh-CN" sz="2400" dirty="0"/>
              <a:t>is also logically equivalent to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interpreter doesn’t print </a:t>
            </a:r>
            <a:r>
              <a:rPr lang="en-US" altLang="zh-CN" sz="2400" i="1" dirty="0">
                <a:solidFill>
                  <a:srgbClr val="FF0000"/>
                </a:solidFill>
              </a:rPr>
              <a:t>None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46749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8180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Functions are first-class objects in Python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5" y="1302327"/>
            <a:ext cx="781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Functions can be used just like any other data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5" y="1858353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They can be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54545" y="2379212"/>
            <a:ext cx="434913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/>
              <a:t>Arguments to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/>
              <a:t>Return values of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/>
              <a:t>Assigned to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/>
              <a:t>Parts of tuples, lists, </a:t>
            </a:r>
            <a:r>
              <a:rPr lang="en-US" altLang="zh-CN" sz="2300" dirty="0" err="1"/>
              <a:t>etc</a:t>
            </a:r>
            <a:endParaRPr lang="zh-CN" altLang="en-US" sz="2300" dirty="0"/>
          </a:p>
        </p:txBody>
      </p:sp>
      <p:sp>
        <p:nvSpPr>
          <p:cNvPr id="6" name="文本框 5"/>
          <p:cNvSpPr txBox="1"/>
          <p:nvPr/>
        </p:nvSpPr>
        <p:spPr>
          <a:xfrm>
            <a:off x="4064000" y="3973731"/>
            <a:ext cx="327410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</a:t>
            </a:r>
            <a:r>
              <a:rPr lang="en-US" altLang="zh-CN" sz="2200" dirty="0" err="1"/>
              <a:t>def</a:t>
            </a:r>
            <a:r>
              <a:rPr lang="en-US" altLang="zh-CN" sz="2200" dirty="0"/>
              <a:t> </a:t>
            </a:r>
            <a:r>
              <a:rPr lang="en-US" altLang="zh-CN" sz="2200" dirty="0" err="1"/>
              <a:t>myfun</a:t>
            </a:r>
            <a:r>
              <a:rPr lang="en-US" altLang="zh-CN" sz="2200" dirty="0"/>
              <a:t>(x):</a:t>
            </a:r>
            <a:br>
              <a:rPr lang="en-US" altLang="zh-CN" sz="2200" dirty="0"/>
            </a:br>
            <a:r>
              <a:rPr lang="en-US" altLang="zh-CN" sz="2200" dirty="0"/>
              <a:t>return x*3</a:t>
            </a:r>
            <a:br>
              <a:rPr lang="en-US" altLang="zh-CN" sz="2200" dirty="0"/>
            </a:br>
            <a:endParaRPr lang="en-US" altLang="zh-CN" sz="2200" dirty="0"/>
          </a:p>
          <a:p>
            <a:r>
              <a:rPr lang="en-US" altLang="zh-CN" sz="2200" dirty="0"/>
              <a:t>&gt;&gt;&gt; </a:t>
            </a:r>
            <a:r>
              <a:rPr lang="en-US" altLang="zh-CN" sz="2200" dirty="0" err="1"/>
              <a:t>def</a:t>
            </a:r>
            <a:r>
              <a:rPr lang="en-US" altLang="zh-CN" sz="2200" dirty="0"/>
              <a:t> apply(q, x):</a:t>
            </a:r>
            <a:br>
              <a:rPr lang="en-US" altLang="zh-CN" sz="2200" dirty="0"/>
            </a:br>
            <a:r>
              <a:rPr lang="en-US" altLang="zh-CN" sz="2200" dirty="0"/>
              <a:t>return q(x)</a:t>
            </a:r>
            <a:br>
              <a:rPr lang="en-US" altLang="zh-CN" sz="2200" dirty="0"/>
            </a:br>
            <a:endParaRPr lang="en-US" altLang="zh-CN" sz="2200" dirty="0"/>
          </a:p>
          <a:p>
            <a:r>
              <a:rPr lang="en-US" altLang="zh-CN" sz="2200" dirty="0"/>
              <a:t>&gt;&gt;&gt; apply(</a:t>
            </a:r>
            <a:r>
              <a:rPr lang="en-US" altLang="zh-CN" sz="2200" dirty="0" err="1"/>
              <a:t>myfun</a:t>
            </a:r>
            <a:r>
              <a:rPr lang="en-US" altLang="zh-CN" sz="2200" dirty="0"/>
              <a:t>, 7)</a:t>
            </a:r>
            <a:br>
              <a:rPr lang="en-US" altLang="zh-CN" sz="2200" dirty="0"/>
            </a:br>
            <a:r>
              <a:rPr lang="en-US" altLang="zh-CN" sz="2200" dirty="0"/>
              <a:t>21 </a:t>
            </a:r>
            <a:endParaRPr lang="zh-CN" altLang="en-US" sz="2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AC4DFA-F6F1-4FDB-A6EF-EEAE64397464}"/>
              </a:ext>
            </a:extLst>
          </p:cNvPr>
          <p:cNvSpPr txBox="1"/>
          <p:nvPr/>
        </p:nvSpPr>
        <p:spPr>
          <a:xfrm>
            <a:off x="8238392" y="3710354"/>
            <a:ext cx="347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定义函数</a:t>
            </a:r>
          </a:p>
        </p:txBody>
      </p:sp>
    </p:spTree>
    <p:extLst>
      <p:ext uri="{BB962C8B-B14F-4D97-AF65-F5344CB8AC3E}">
        <p14:creationId xmlns:p14="http://schemas.microsoft.com/office/powerpoint/2010/main" val="2057806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481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Lambda notation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5" y="1366982"/>
            <a:ext cx="885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Functions can be defined without giving them names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19743" y="2235199"/>
            <a:ext cx="9087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This is most useful when passing a short function as an</a:t>
            </a:r>
            <a:br>
              <a:rPr lang="en-US" altLang="zh-CN" sz="2400" dirty="0"/>
            </a:br>
            <a:r>
              <a:rPr lang="en-US" altLang="zh-CN" sz="2400" dirty="0"/>
              <a:t>argument to another function.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951345" y="3657600"/>
            <a:ext cx="5429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altLang="zh-CN" sz="2400" b="1" dirty="0"/>
              <a:t>&gt;&gt;&gt; apply(</a:t>
            </a:r>
            <a:r>
              <a:rPr lang="pl-PL" altLang="zh-CN" sz="2400" b="1" dirty="0">
                <a:solidFill>
                  <a:schemeClr val="accent2">
                    <a:lumMod val="75000"/>
                  </a:schemeClr>
                </a:solidFill>
              </a:rPr>
              <a:t>lambda</a:t>
            </a:r>
            <a:r>
              <a:rPr lang="pl-PL" altLang="zh-CN" sz="2400" b="1" dirty="0"/>
              <a:t> z: z * 4, 7)</a:t>
            </a:r>
            <a:br>
              <a:rPr lang="pl-PL" altLang="zh-CN" sz="2400" b="1" dirty="0"/>
            </a:br>
            <a:r>
              <a:rPr lang="pl-PL" altLang="zh-CN" sz="2400" b="1" dirty="0">
                <a:solidFill>
                  <a:srgbClr val="1603A1"/>
                </a:solidFill>
              </a:rPr>
              <a:t>28</a:t>
            </a:r>
            <a:r>
              <a:rPr lang="pl-PL" altLang="zh-CN" sz="2400" dirty="0"/>
              <a:t>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95325" y="4853980"/>
            <a:ext cx="95029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first argument to apply() is an unnamed function that</a:t>
            </a:r>
            <a:br>
              <a:rPr lang="en-US" altLang="zh-CN" sz="2400" dirty="0"/>
            </a:br>
            <a:r>
              <a:rPr lang="en-US" altLang="zh-CN" sz="2400" dirty="0"/>
              <a:t>takes one input and returns the input multiplied by four.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Note: only single-expression functions can be defined</a:t>
            </a:r>
            <a:br>
              <a:rPr lang="en-US" altLang="zh-CN" sz="2400" dirty="0"/>
            </a:br>
            <a:r>
              <a:rPr lang="en-US" altLang="zh-CN" sz="2400" dirty="0"/>
              <a:t>using this lambda notation. 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69C229-6F0B-4B93-9AFF-D43287A354A7}"/>
              </a:ext>
            </a:extLst>
          </p:cNvPr>
          <p:cNvSpPr txBox="1"/>
          <p:nvPr/>
        </p:nvSpPr>
        <p:spPr>
          <a:xfrm>
            <a:off x="7473461" y="3903822"/>
            <a:ext cx="281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匿名函数</a:t>
            </a:r>
          </a:p>
        </p:txBody>
      </p:sp>
    </p:spTree>
    <p:extLst>
      <p:ext uri="{BB962C8B-B14F-4D97-AF65-F5344CB8AC3E}">
        <p14:creationId xmlns:p14="http://schemas.microsoft.com/office/powerpoint/2010/main" val="26457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3885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Negative indices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7528" y="1450635"/>
            <a:ext cx="6235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tu</a:t>
            </a:r>
            <a:r>
              <a:rPr lang="en-US" altLang="zh-CN" sz="2400" dirty="0"/>
              <a:t> = (23, 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 err="1">
                <a:solidFill>
                  <a:srgbClr val="00B050"/>
                </a:solidFill>
              </a:rPr>
              <a:t>abc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/>
              <a:t>, 4.56, (2,3), 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 err="1">
                <a:solidFill>
                  <a:srgbClr val="00B050"/>
                </a:solidFill>
              </a:rPr>
              <a:t>def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997528" y="2552050"/>
            <a:ext cx="7957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Positive index: count from the left, starting with 0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&gt;&gt;&gt; </a:t>
            </a:r>
            <a:r>
              <a:rPr lang="en-US" altLang="zh-CN" sz="2400" dirty="0" err="1">
                <a:solidFill>
                  <a:srgbClr val="FF0000"/>
                </a:solidFill>
              </a:rPr>
              <a:t>tu</a:t>
            </a:r>
            <a:r>
              <a:rPr lang="en-US" altLang="zh-CN" sz="2400" dirty="0">
                <a:solidFill>
                  <a:srgbClr val="FF0000"/>
                </a:solidFill>
              </a:rPr>
              <a:t>[1]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1090" y="3454400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53A3"/>
                </a:solidFill>
              </a:rPr>
              <a:t>‘</a:t>
            </a:r>
            <a:r>
              <a:rPr lang="en-US" altLang="zh-CN" sz="2000" dirty="0" err="1">
                <a:solidFill>
                  <a:srgbClr val="0053A3"/>
                </a:solidFill>
              </a:rPr>
              <a:t>abc</a:t>
            </a:r>
            <a:r>
              <a:rPr lang="en-US" altLang="zh-CN" sz="2000" dirty="0">
                <a:solidFill>
                  <a:srgbClr val="0053A3"/>
                </a:solidFill>
              </a:rPr>
              <a:t>’</a:t>
            </a:r>
            <a:endParaRPr lang="zh-CN" altLang="en-US" sz="2000" dirty="0">
              <a:solidFill>
                <a:srgbClr val="0053A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7528" y="4265395"/>
            <a:ext cx="8086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Negative lookup: count from right, starting with -1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&gt;&gt;&gt; </a:t>
            </a:r>
            <a:r>
              <a:rPr lang="en-US" altLang="zh-CN" sz="2400" dirty="0" err="1">
                <a:solidFill>
                  <a:srgbClr val="FF0000"/>
                </a:solidFill>
              </a:rPr>
              <a:t>tu</a:t>
            </a:r>
            <a:r>
              <a:rPr lang="en-US" altLang="zh-CN" sz="2400" dirty="0">
                <a:solidFill>
                  <a:srgbClr val="FF0000"/>
                </a:solidFill>
              </a:rPr>
              <a:t>[-3]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1090" y="5167745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53A3"/>
                </a:solidFill>
              </a:rPr>
              <a:t>4.56</a:t>
            </a:r>
            <a:endParaRPr lang="zh-CN" altLang="en-US" sz="2000" dirty="0">
              <a:solidFill>
                <a:srgbClr val="0053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56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966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Default values for arguments sample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4" y="1293091"/>
            <a:ext cx="9477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You can provide default values for a function’s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These arguments are optional when the function is called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83855" y="2872509"/>
            <a:ext cx="57395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1603A1"/>
                </a:solidFill>
              </a:rPr>
              <a:t>myfun</a:t>
            </a:r>
            <a:r>
              <a:rPr lang="en-US" altLang="zh-CN" sz="2400" dirty="0"/>
              <a:t>(b, c=3, d=</a:t>
            </a:r>
            <a:r>
              <a:rPr lang="en-US" altLang="zh-CN" sz="2400" dirty="0">
                <a:solidFill>
                  <a:srgbClr val="00B050"/>
                </a:solidFill>
              </a:rPr>
              <a:t>“hello”</a:t>
            </a:r>
            <a:r>
              <a:rPr lang="en-US" altLang="zh-CN" sz="2400" dirty="0"/>
              <a:t>):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altLang="zh-CN" sz="2400" dirty="0"/>
              <a:t> b + c</a:t>
            </a:r>
            <a:br>
              <a:rPr lang="en-US" altLang="zh-CN" sz="2400" dirty="0"/>
            </a:br>
            <a:r>
              <a:rPr lang="en-US" altLang="zh-CN" sz="2400" dirty="0"/>
              <a:t>&gt;&gt;&gt; </a:t>
            </a:r>
            <a:r>
              <a:rPr lang="en-US" altLang="zh-CN" sz="2400" dirty="0" err="1"/>
              <a:t>myfun</a:t>
            </a:r>
            <a:r>
              <a:rPr lang="en-US" altLang="zh-CN" sz="2400" dirty="0"/>
              <a:t>(5,3,</a:t>
            </a:r>
            <a:r>
              <a:rPr lang="en-US" altLang="zh-CN" sz="2400" dirty="0">
                <a:solidFill>
                  <a:srgbClr val="00B050"/>
                </a:solidFill>
              </a:rPr>
              <a:t>”hello”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&gt;&gt;&gt; </a:t>
            </a:r>
            <a:r>
              <a:rPr lang="en-US" altLang="zh-CN" sz="2400" dirty="0" err="1"/>
              <a:t>myfun</a:t>
            </a:r>
            <a:r>
              <a:rPr lang="en-US" altLang="zh-CN" sz="2400" dirty="0"/>
              <a:t>(5,3)</a:t>
            </a:r>
            <a:br>
              <a:rPr lang="en-US" altLang="zh-CN" sz="2400" dirty="0"/>
            </a:br>
            <a:r>
              <a:rPr lang="en-US" altLang="zh-CN" sz="2400" dirty="0"/>
              <a:t>&gt;&gt;&gt; </a:t>
            </a:r>
            <a:r>
              <a:rPr lang="en-US" altLang="zh-CN" sz="2400" dirty="0" err="1"/>
              <a:t>myfun</a:t>
            </a:r>
            <a:r>
              <a:rPr lang="en-US" altLang="zh-CN" sz="2400" dirty="0"/>
              <a:t>(5)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00727" y="5098257"/>
            <a:ext cx="634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All of the above function calls return 8.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69800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Keyword arguments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12800" y="1209963"/>
            <a:ext cx="8676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Functions can be called with arguments out of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These arguments are specified in the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Keyword arguments can be used for a final subset of</a:t>
            </a:r>
            <a:br>
              <a:rPr lang="en-US" altLang="zh-CN" sz="2400" dirty="0"/>
            </a:br>
            <a:r>
              <a:rPr lang="en-US" altLang="zh-CN" sz="2400" dirty="0"/>
              <a:t>the arguments.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93092" y="2825803"/>
            <a:ext cx="4434676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&gt;&gt;&gt; </a:t>
            </a:r>
            <a:r>
              <a:rPr lang="en-US" altLang="zh-CN" sz="2200" dirty="0" err="1">
                <a:solidFill>
                  <a:schemeClr val="accent2">
                    <a:lumMod val="75000"/>
                  </a:schemeClr>
                </a:solidFill>
              </a:rPr>
              <a:t>def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200" dirty="0" err="1">
                <a:solidFill>
                  <a:srgbClr val="1603A1"/>
                </a:solidFill>
              </a:rPr>
              <a:t>myfun</a:t>
            </a:r>
            <a:r>
              <a:rPr lang="en-US" altLang="zh-CN" sz="2200" dirty="0"/>
              <a:t> (a, b, c):</a:t>
            </a:r>
            <a:br>
              <a:rPr lang="en-US" altLang="zh-CN" sz="2200" dirty="0"/>
            </a:br>
            <a:r>
              <a:rPr lang="en-US" altLang="zh-CN" sz="2200" dirty="0"/>
              <a:t>	     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altLang="zh-CN" sz="2200" dirty="0"/>
              <a:t> a-b</a:t>
            </a:r>
            <a:br>
              <a:rPr lang="en-US" altLang="zh-CN" sz="2200" dirty="0"/>
            </a:br>
            <a:endParaRPr lang="en-US" altLang="zh-CN" sz="2200" dirty="0"/>
          </a:p>
          <a:p>
            <a:r>
              <a:rPr lang="en-US" altLang="zh-CN" sz="2200" dirty="0"/>
              <a:t>&gt;&gt;&gt; </a:t>
            </a:r>
            <a:r>
              <a:rPr lang="en-US" altLang="zh-CN" sz="2200" dirty="0" err="1"/>
              <a:t>myfun</a:t>
            </a:r>
            <a:r>
              <a:rPr lang="en-US" altLang="zh-CN" sz="2200" dirty="0"/>
              <a:t>(2, 1, 43)</a:t>
            </a:r>
            <a:br>
              <a:rPr lang="en-US" altLang="zh-CN" sz="2200" dirty="0"/>
            </a:br>
            <a:r>
              <a:rPr lang="en-US" altLang="zh-CN" sz="2200" dirty="0">
                <a:solidFill>
                  <a:srgbClr val="1603A1"/>
                </a:solidFill>
              </a:rPr>
              <a:t>1</a:t>
            </a:r>
            <a:br>
              <a:rPr lang="en-US" altLang="zh-CN" sz="2200" dirty="0"/>
            </a:br>
            <a:endParaRPr lang="en-US" altLang="zh-CN" sz="2200" dirty="0"/>
          </a:p>
          <a:p>
            <a:r>
              <a:rPr lang="en-US" altLang="zh-CN" sz="2200" dirty="0"/>
              <a:t>&gt;&gt;&gt; </a:t>
            </a:r>
            <a:r>
              <a:rPr lang="en-US" altLang="zh-CN" sz="2200" dirty="0" err="1"/>
              <a:t>myfun</a:t>
            </a:r>
            <a:r>
              <a:rPr lang="en-US" altLang="zh-CN" sz="2200" dirty="0"/>
              <a:t>(c=43, b=1, a=2)</a:t>
            </a:r>
            <a:br>
              <a:rPr lang="en-US" altLang="zh-CN" sz="2200" dirty="0"/>
            </a:br>
            <a:r>
              <a:rPr lang="en-US" altLang="zh-CN" sz="2200" dirty="0">
                <a:solidFill>
                  <a:srgbClr val="1603A1"/>
                </a:solidFill>
              </a:rPr>
              <a:t>1</a:t>
            </a:r>
            <a:br>
              <a:rPr lang="en-US" altLang="zh-CN" sz="2200" dirty="0"/>
            </a:br>
            <a:endParaRPr lang="en-US" altLang="zh-CN" sz="2200" dirty="0"/>
          </a:p>
          <a:p>
            <a:r>
              <a:rPr lang="en-US" altLang="zh-CN" sz="2200" dirty="0"/>
              <a:t>&gt;&gt;&gt; </a:t>
            </a:r>
            <a:r>
              <a:rPr lang="en-US" altLang="zh-CN" sz="2200" dirty="0" err="1"/>
              <a:t>myfun</a:t>
            </a:r>
            <a:r>
              <a:rPr lang="en-US" altLang="zh-CN" sz="2200" dirty="0"/>
              <a:t>(2, c=43, b=1)</a:t>
            </a:r>
            <a:br>
              <a:rPr lang="en-US" altLang="zh-CN" sz="2200" dirty="0"/>
            </a:br>
            <a:r>
              <a:rPr lang="en-US" altLang="zh-CN" sz="2200" dirty="0">
                <a:solidFill>
                  <a:srgbClr val="1603A1"/>
                </a:solidFill>
              </a:rPr>
              <a:t>1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23662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41438" y="2256134"/>
            <a:ext cx="86722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 Oriented Programming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96" y="4182386"/>
            <a:ext cx="2251149" cy="24270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35500-937B-4A2F-9851-22AAC5A28832}"/>
              </a:ext>
            </a:extLst>
          </p:cNvPr>
          <p:cNvSpPr txBox="1"/>
          <p:nvPr/>
        </p:nvSpPr>
        <p:spPr>
          <a:xfrm>
            <a:off x="4325815" y="3429000"/>
            <a:ext cx="5539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6029496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08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Object Oriented Programming (OOP)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z="2200" smtClean="0"/>
              <a:pPr/>
              <a:t>63</a:t>
            </a:fld>
            <a:endParaRPr lang="zh-CN" altLang="en-US" sz="2200" dirty="0"/>
          </a:p>
        </p:txBody>
      </p:sp>
      <p:sp>
        <p:nvSpPr>
          <p:cNvPr id="2" name="文本框 1"/>
          <p:cNvSpPr txBox="1"/>
          <p:nvPr/>
        </p:nvSpPr>
        <p:spPr>
          <a:xfrm>
            <a:off x="577878" y="1147084"/>
            <a:ext cx="112589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Python is a multi-paradigm programming language. Meaning, it supports different programming approach.</a:t>
            </a:r>
          </a:p>
          <a:p>
            <a:endParaRPr lang="en-US" altLang="zh-CN" sz="2200" dirty="0"/>
          </a:p>
          <a:p>
            <a:r>
              <a:rPr lang="en-US" altLang="zh-CN" sz="2200" dirty="0"/>
              <a:t>One of the popular approach to solve a programming problem is by creating objects. This is known as Object-Oriented Programming (OOP).</a:t>
            </a:r>
          </a:p>
          <a:p>
            <a:endParaRPr lang="en-US" altLang="zh-CN" sz="2200" dirty="0"/>
          </a:p>
          <a:p>
            <a:r>
              <a:rPr lang="en-US" altLang="zh-CN" sz="2200" dirty="0"/>
              <a:t>An object has two characteristics:</a:t>
            </a:r>
            <a:endParaRPr lang="zh-CN" altLang="en-US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99626" y="3870561"/>
            <a:ext cx="1899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behavior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7878" y="4886224"/>
            <a:ext cx="73571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Let's take an example: Parrot is an object,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9626" y="5578376"/>
            <a:ext cx="4953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name, age, color are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singing, dancing are behavior</a:t>
            </a:r>
          </a:p>
        </p:txBody>
      </p:sp>
    </p:spTree>
    <p:extLst>
      <p:ext uri="{BB962C8B-B14F-4D97-AF65-F5344CB8AC3E}">
        <p14:creationId xmlns:p14="http://schemas.microsoft.com/office/powerpoint/2010/main" val="6279166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08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Object Oriented Programming (OOP)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8640" y="1343772"/>
            <a:ext cx="95413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The concept of OOP in Python focuses on creating reusable code. </a:t>
            </a:r>
          </a:p>
          <a:p>
            <a:r>
              <a:rPr lang="en-US" altLang="zh-CN" sz="2200" dirty="0"/>
              <a:t>This concept is also known as DRY (Don't Repeat Yourself).</a:t>
            </a:r>
          </a:p>
          <a:p>
            <a:endParaRPr lang="en-US" altLang="zh-CN" sz="2200" dirty="0"/>
          </a:p>
          <a:p>
            <a:r>
              <a:rPr lang="en-US" altLang="zh-CN" sz="2200" dirty="0"/>
              <a:t>In Python, the concept of OOP follows some basic principles: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8200" y="30432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88316"/>
              </p:ext>
            </p:extLst>
          </p:nvPr>
        </p:nvGraphicFramePr>
        <p:xfrm>
          <a:off x="421418" y="3307874"/>
          <a:ext cx="11139778" cy="281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497">
                  <a:extLst>
                    <a:ext uri="{9D8B030D-6E8A-4147-A177-3AD203B41FA5}">
                      <a16:colId xmlns:a16="http://schemas.microsoft.com/office/drawing/2014/main" val="544251334"/>
                    </a:ext>
                  </a:extLst>
                </a:gridCol>
                <a:gridCol w="8118281">
                  <a:extLst>
                    <a:ext uri="{9D8B030D-6E8A-4147-A177-3AD203B41FA5}">
                      <a16:colId xmlns:a16="http://schemas.microsoft.com/office/drawing/2014/main" val="357231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Principles</a:t>
                      </a:r>
                      <a:endParaRPr lang="zh-CN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explanation</a:t>
                      </a:r>
                      <a:endParaRPr lang="zh-CN" alt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7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Inheritance</a:t>
                      </a:r>
                    </a:p>
                  </a:txBody>
                  <a:tcPr marL="47625" marR="38100" marT="47625" marB="428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A process of using details from a new class without modifying existing class.</a:t>
                      </a:r>
                    </a:p>
                  </a:txBody>
                  <a:tcPr marL="47625" marR="38100" marT="47625" marB="42863" anchor="ctr"/>
                </a:tc>
                <a:extLst>
                  <a:ext uri="{0D108BD9-81ED-4DB2-BD59-A6C34878D82A}">
                    <a16:rowId xmlns:a16="http://schemas.microsoft.com/office/drawing/2014/main" val="41231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Encapsulation</a:t>
                      </a:r>
                    </a:p>
                  </a:txBody>
                  <a:tcPr marL="47625" marR="38100" marT="47625" marB="428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Hiding the private details of a class from other objects.</a:t>
                      </a:r>
                    </a:p>
                  </a:txBody>
                  <a:tcPr marL="47625" marR="38100" marT="47625" marB="42863" anchor="ctr"/>
                </a:tc>
                <a:extLst>
                  <a:ext uri="{0D108BD9-81ED-4DB2-BD59-A6C34878D82A}">
                    <a16:rowId xmlns:a16="http://schemas.microsoft.com/office/drawing/2014/main" val="229232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>
                          <a:effectLst/>
                        </a:rPr>
                        <a:t>Polymorphism</a:t>
                      </a:r>
                    </a:p>
                  </a:txBody>
                  <a:tcPr marL="47625" marR="38100" marT="47625" marB="428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A concept of using common operation in different ways for different data input.</a:t>
                      </a:r>
                    </a:p>
                  </a:txBody>
                  <a:tcPr marL="47625" marR="38100" marT="47625" marB="42863" anchor="ctr"/>
                </a:tc>
                <a:extLst>
                  <a:ext uri="{0D108BD9-81ED-4DB2-BD59-A6C34878D82A}">
                    <a16:rowId xmlns:a16="http://schemas.microsoft.com/office/drawing/2014/main" val="2804542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85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Create class and object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4" y="1071321"/>
            <a:ext cx="8985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A class is a blueprint for the object. An object (instance) is an</a:t>
            </a:r>
          </a:p>
          <a:p>
            <a:r>
              <a:rPr lang="en-US" altLang="zh-CN" sz="2200" dirty="0"/>
              <a:t>instantiation of a class.</a:t>
            </a:r>
            <a:endParaRPr lang="zh-CN" altLang="en-US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46" y="2162754"/>
            <a:ext cx="5548667" cy="45521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533" y="4248685"/>
            <a:ext cx="2967872" cy="13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196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Create methods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97" y="2067067"/>
            <a:ext cx="5386443" cy="45248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8488" y="932196"/>
            <a:ext cx="8361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Methods are functions defined inside the body of a class. </a:t>
            </a:r>
          </a:p>
          <a:p>
            <a:r>
              <a:rPr lang="en-US" altLang="zh-CN" sz="2200" dirty="0"/>
              <a:t>They are used to define the behaviors of an object.</a:t>
            </a:r>
            <a:endParaRPr lang="zh-CN" altLang="en-US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608" y="5267607"/>
            <a:ext cx="2658890" cy="71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312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229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Inheritance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" y="1049405"/>
            <a:ext cx="3737925" cy="56256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49281" y="1132099"/>
            <a:ext cx="758239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Inheritance is a way of creating new class for using </a:t>
            </a:r>
          </a:p>
          <a:p>
            <a:r>
              <a:rPr lang="en-US" altLang="zh-CN" sz="2200" dirty="0"/>
              <a:t>details of existing class without modifying it. </a:t>
            </a:r>
          </a:p>
          <a:p>
            <a:r>
              <a:rPr lang="en-US" altLang="zh-CN" sz="2200" dirty="0"/>
              <a:t>The newly formed class is a derived class (or child </a:t>
            </a:r>
          </a:p>
          <a:p>
            <a:r>
              <a:rPr lang="en-US" altLang="zh-CN" sz="2200" dirty="0"/>
              <a:t>class). Similarly, the existing class is a base class</a:t>
            </a:r>
          </a:p>
          <a:p>
            <a:r>
              <a:rPr lang="en-US" altLang="zh-CN" sz="2200" dirty="0"/>
              <a:t>(or parent class).</a:t>
            </a:r>
            <a:endParaRPr lang="zh-CN" altLang="en-US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938" y="3555202"/>
            <a:ext cx="1918643" cy="136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171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Encapsulation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3" y="1416828"/>
            <a:ext cx="6222657" cy="47230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20512" y="1316122"/>
            <a:ext cx="553638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Using OOP in Python, we can restrict </a:t>
            </a:r>
          </a:p>
          <a:p>
            <a:r>
              <a:rPr lang="en-US" altLang="zh-CN" sz="2200" dirty="0"/>
              <a:t>access to methods and variables. </a:t>
            </a:r>
          </a:p>
          <a:p>
            <a:r>
              <a:rPr lang="en-US" altLang="zh-CN" sz="2200" dirty="0"/>
              <a:t>This prevent data from direct </a:t>
            </a:r>
          </a:p>
          <a:p>
            <a:r>
              <a:rPr lang="en-US" altLang="zh-CN" sz="2200" dirty="0"/>
              <a:t>modification which is called </a:t>
            </a:r>
          </a:p>
          <a:p>
            <a:r>
              <a:rPr lang="en-US" altLang="zh-CN" sz="2200" dirty="0"/>
              <a:t>encapsulation. In Python, we denote </a:t>
            </a:r>
          </a:p>
          <a:p>
            <a:r>
              <a:rPr lang="en-US" altLang="zh-CN" sz="2200" dirty="0"/>
              <a:t>private attribute using underscore as </a:t>
            </a:r>
          </a:p>
          <a:p>
            <a:r>
              <a:rPr lang="en-US" altLang="zh-CN" sz="2200" dirty="0"/>
              <a:t>prefix </a:t>
            </a:r>
            <a:r>
              <a:rPr lang="en-US" altLang="zh-CN" sz="2200" dirty="0" err="1"/>
              <a:t>i.e</a:t>
            </a:r>
            <a:r>
              <a:rPr lang="en-US" altLang="zh-CN" sz="2200" dirty="0"/>
              <a:t> single “ _ “ or double “ __“.</a:t>
            </a:r>
            <a:endParaRPr lang="zh-CN" altLang="en-US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387" y="4792638"/>
            <a:ext cx="2527813" cy="8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629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280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Polymorphism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34000" y="810885"/>
            <a:ext cx="51182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Polymorphism is an ability (in OOP) to use common interface for multiple form.</a:t>
            </a:r>
          </a:p>
          <a:p>
            <a:endParaRPr lang="en-US" altLang="zh-CN" sz="2000" dirty="0"/>
          </a:p>
          <a:p>
            <a:r>
              <a:rPr lang="en-US" altLang="zh-CN" sz="2000" dirty="0"/>
              <a:t>Suppose, we need to color a shape, there are multiple shape option (rectangle, square, circle). </a:t>
            </a:r>
          </a:p>
          <a:p>
            <a:r>
              <a:rPr lang="en-US" altLang="zh-CN" sz="2000" dirty="0"/>
              <a:t>However we could use same method to color any shape. This concept is called Polymorphism.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4" y="1002520"/>
            <a:ext cx="3899631" cy="5657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550" y="5498087"/>
            <a:ext cx="2526565" cy="7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611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Slicing: Return copy of a subset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7528" y="1450635"/>
            <a:ext cx="6235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tu</a:t>
            </a:r>
            <a:r>
              <a:rPr lang="en-US" altLang="zh-CN" sz="2400" dirty="0"/>
              <a:t> = (23, 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 err="1">
                <a:solidFill>
                  <a:srgbClr val="00B050"/>
                </a:solidFill>
              </a:rPr>
              <a:t>abc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/>
              <a:t>, 4.56, (2,3), 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 err="1">
                <a:solidFill>
                  <a:srgbClr val="00B050"/>
                </a:solidFill>
              </a:rPr>
              <a:t>def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997527" y="2071312"/>
            <a:ext cx="9485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Return a copy of the container with a subset of the original</a:t>
            </a:r>
            <a:br>
              <a:rPr lang="en-US" altLang="zh-CN" sz="2400" dirty="0"/>
            </a:br>
            <a:r>
              <a:rPr lang="en-US" altLang="zh-CN" sz="2400" dirty="0"/>
              <a:t>members. Start copying at the first index, and stop copying</a:t>
            </a:r>
            <a:br>
              <a:rPr lang="en-US" altLang="zh-CN" sz="2400" dirty="0"/>
            </a:br>
            <a:r>
              <a:rPr lang="en-US" altLang="zh-CN" sz="2400" b="1" i="1" dirty="0">
                <a:solidFill>
                  <a:srgbClr val="FF0000"/>
                </a:solidFill>
              </a:rPr>
              <a:t>before</a:t>
            </a:r>
            <a:r>
              <a:rPr lang="en-US" altLang="zh-CN" sz="2400" i="1" dirty="0"/>
              <a:t> </a:t>
            </a:r>
            <a:r>
              <a:rPr lang="en-US" altLang="zh-CN" sz="2400" dirty="0"/>
              <a:t>the second index.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405062" y="3348585"/>
            <a:ext cx="2670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tu</a:t>
            </a:r>
            <a:r>
              <a:rPr lang="en-US" altLang="zh-CN" sz="2400" dirty="0"/>
              <a:t>[1:4]</a:t>
            </a:r>
            <a:br>
              <a:rPr lang="en-US" altLang="zh-CN" sz="2400" dirty="0"/>
            </a:br>
            <a:r>
              <a:rPr lang="en-US" altLang="zh-CN" sz="2000" dirty="0">
                <a:solidFill>
                  <a:srgbClr val="0053A3"/>
                </a:solidFill>
              </a:rPr>
              <a:t>(‘</a:t>
            </a:r>
            <a:r>
              <a:rPr lang="en-US" altLang="zh-CN" sz="2000" dirty="0" err="1">
                <a:solidFill>
                  <a:srgbClr val="0053A3"/>
                </a:solidFill>
              </a:rPr>
              <a:t>abc</a:t>
            </a:r>
            <a:r>
              <a:rPr lang="en-US" altLang="zh-CN" sz="2000" dirty="0">
                <a:solidFill>
                  <a:srgbClr val="0053A3"/>
                </a:solidFill>
              </a:rPr>
              <a:t>’, 4.56, (2,3)) </a:t>
            </a:r>
            <a:endParaRPr lang="zh-CN" altLang="en-US" sz="2000" dirty="0">
              <a:solidFill>
                <a:srgbClr val="0053A3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7527" y="4198185"/>
            <a:ext cx="7592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You can also use negative indices when slicing. 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405062" y="4740009"/>
            <a:ext cx="2670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tu</a:t>
            </a:r>
            <a:r>
              <a:rPr lang="en-US" altLang="zh-CN" sz="2400" dirty="0"/>
              <a:t>[1:-1]</a:t>
            </a:r>
            <a:br>
              <a:rPr lang="en-US" altLang="zh-CN" sz="2400" dirty="0"/>
            </a:br>
            <a:r>
              <a:rPr lang="en-US" altLang="zh-CN" sz="2000" dirty="0">
                <a:solidFill>
                  <a:srgbClr val="0053A3"/>
                </a:solidFill>
              </a:rPr>
              <a:t>(‘</a:t>
            </a:r>
            <a:r>
              <a:rPr lang="en-US" altLang="zh-CN" sz="2000" dirty="0" err="1">
                <a:solidFill>
                  <a:srgbClr val="0053A3"/>
                </a:solidFill>
              </a:rPr>
              <a:t>abc</a:t>
            </a:r>
            <a:r>
              <a:rPr lang="en-US" altLang="zh-CN" sz="2000" dirty="0">
                <a:solidFill>
                  <a:srgbClr val="0053A3"/>
                </a:solidFill>
              </a:rPr>
              <a:t>’, 4.56, (2,3)) </a:t>
            </a:r>
            <a:endParaRPr lang="zh-CN" altLang="en-US" sz="2000" dirty="0">
              <a:solidFill>
                <a:srgbClr val="0053A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7527" y="5509450"/>
            <a:ext cx="8530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Optional argument allows selection of every nth item.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405061" y="5971114"/>
            <a:ext cx="2670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tu</a:t>
            </a:r>
            <a:r>
              <a:rPr lang="en-US" altLang="zh-CN" sz="2400" dirty="0"/>
              <a:t>[1:-1:2]</a:t>
            </a:r>
            <a:br>
              <a:rPr lang="en-US" altLang="zh-CN" sz="2400" dirty="0"/>
            </a:br>
            <a:r>
              <a:rPr lang="en-US" altLang="zh-CN" sz="2000" dirty="0">
                <a:solidFill>
                  <a:srgbClr val="0053A3"/>
                </a:solidFill>
              </a:rPr>
              <a:t>(‘</a:t>
            </a:r>
            <a:r>
              <a:rPr lang="en-US" altLang="zh-CN" sz="2000" dirty="0" err="1">
                <a:solidFill>
                  <a:srgbClr val="0053A3"/>
                </a:solidFill>
              </a:rPr>
              <a:t>abc</a:t>
            </a:r>
            <a:r>
              <a:rPr lang="en-US" altLang="zh-CN" sz="2000" dirty="0">
                <a:solidFill>
                  <a:srgbClr val="0053A3"/>
                </a:solidFill>
              </a:rPr>
              <a:t>’, (2,3)) </a:t>
            </a:r>
            <a:endParaRPr lang="zh-CN" altLang="en-US" sz="2000" dirty="0">
              <a:solidFill>
                <a:srgbClr val="0053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3091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21565" y="2256134"/>
            <a:ext cx="75119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Importing and Modules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721" y="3849306"/>
            <a:ext cx="4117843" cy="25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307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407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Import and Modules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47807" y="1219292"/>
            <a:ext cx="1084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Programs will often use classes &amp; functions defined in another file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47807" y="1818066"/>
            <a:ext cx="10873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 Python module is a single file with the same name (plus the </a:t>
            </a:r>
            <a:r>
              <a:rPr lang="en-US" altLang="zh-CN" sz="2400" i="1" dirty="0">
                <a:solidFill>
                  <a:srgbClr val="FF0000"/>
                </a:solidFill>
              </a:rPr>
              <a:t>.</a:t>
            </a:r>
            <a:r>
              <a:rPr lang="en-US" altLang="zh-CN" sz="2400" i="1" dirty="0" err="1">
                <a:solidFill>
                  <a:srgbClr val="FF0000"/>
                </a:solidFill>
              </a:rPr>
              <a:t>py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400" i="1" dirty="0"/>
              <a:t>   </a:t>
            </a:r>
            <a:r>
              <a:rPr lang="en-US" altLang="zh-CN" sz="2400" dirty="0"/>
              <a:t>extension)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5" y="2701584"/>
            <a:ext cx="816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Modules can contain many classes and functions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95325" y="3215770"/>
            <a:ext cx="373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Access using </a:t>
            </a:r>
            <a:r>
              <a:rPr lang="en-US" altLang="zh-CN" sz="2400" i="1" dirty="0"/>
              <a:t>import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32781" y="3813637"/>
            <a:ext cx="78021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i="1" dirty="0"/>
              <a:t>Where does Python look for module files?</a:t>
            </a:r>
            <a:r>
              <a:rPr lang="en-US" altLang="zh-CN" sz="2500" dirty="0"/>
              <a:t> </a:t>
            </a:r>
            <a:endParaRPr lang="zh-CN" altLang="en-US" sz="2500" dirty="0"/>
          </a:p>
        </p:txBody>
      </p:sp>
      <p:sp>
        <p:nvSpPr>
          <p:cNvPr id="8" name="文本框 7"/>
          <p:cNvSpPr txBox="1"/>
          <p:nvPr/>
        </p:nvSpPr>
        <p:spPr>
          <a:xfrm>
            <a:off x="695325" y="4380344"/>
            <a:ext cx="8547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list</a:t>
            </a:r>
            <a:r>
              <a:rPr lang="en-US" altLang="zh-CN" sz="2400" dirty="0"/>
              <a:t> of directories where Python looks: </a:t>
            </a:r>
            <a:r>
              <a:rPr lang="en-US" altLang="zh-CN" sz="2400" dirty="0" err="1">
                <a:solidFill>
                  <a:srgbClr val="FF0000"/>
                </a:solidFill>
              </a:rPr>
              <a:t>sys.path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95325" y="4873114"/>
            <a:ext cx="9554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When Python starts up, this variable is initialized from the</a:t>
            </a:r>
            <a:br>
              <a:rPr lang="en-US" altLang="zh-CN" sz="2400" dirty="0"/>
            </a:br>
            <a:r>
              <a:rPr lang="en-US" altLang="zh-CN" sz="2400" dirty="0"/>
              <a:t>PYTHONPATH environment variable 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5" y="5704111"/>
            <a:ext cx="10483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To add a directory of your own to this list, append it to this list. 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96291" y="6203958"/>
            <a:ext cx="55755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 err="1">
                <a:solidFill>
                  <a:srgbClr val="FF0000"/>
                </a:solidFill>
              </a:rPr>
              <a:t>sys.path.append</a:t>
            </a:r>
            <a:r>
              <a:rPr lang="en-US" altLang="zh-CN" sz="2100" b="1" dirty="0">
                <a:solidFill>
                  <a:srgbClr val="FF0000"/>
                </a:solidFill>
              </a:rPr>
              <a:t>(‘/my/new/path’)</a:t>
            </a:r>
            <a:r>
              <a:rPr lang="en-US" altLang="zh-CN" sz="2100" dirty="0">
                <a:solidFill>
                  <a:srgbClr val="FF0000"/>
                </a:solidFill>
              </a:rPr>
              <a:t> </a:t>
            </a:r>
            <a:endParaRPr lang="zh-CN" alt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954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5" y="287665"/>
            <a:ext cx="403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Import and Modules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5091" y="1320800"/>
            <a:ext cx="7994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somefile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/>
              <a:t>Everything </a:t>
            </a:r>
            <a:r>
              <a:rPr lang="en-US" altLang="zh-CN" sz="2400" dirty="0"/>
              <a:t>in somefile.py can be referred to by:</a:t>
            </a:r>
            <a:br>
              <a:rPr lang="en-US" altLang="zh-CN" sz="2400" dirty="0"/>
            </a:br>
            <a:r>
              <a:rPr lang="en-US" altLang="zh-CN" sz="2100" dirty="0" err="1"/>
              <a:t>somefile.className.method</a:t>
            </a:r>
            <a:r>
              <a:rPr lang="en-US" altLang="zh-CN" sz="2100" dirty="0"/>
              <a:t>(“</a:t>
            </a:r>
            <a:r>
              <a:rPr lang="en-US" altLang="zh-CN" sz="2100" dirty="0" err="1"/>
              <a:t>abc</a:t>
            </a:r>
            <a:r>
              <a:rPr lang="en-US" altLang="zh-CN" sz="2100" dirty="0"/>
              <a:t>”)</a:t>
            </a:r>
            <a:br>
              <a:rPr lang="en-US" altLang="zh-CN" sz="2100" dirty="0"/>
            </a:br>
            <a:r>
              <a:rPr lang="en-US" altLang="zh-CN" sz="2100" dirty="0" err="1"/>
              <a:t>somefile.myFunction</a:t>
            </a:r>
            <a:r>
              <a:rPr lang="en-US" altLang="zh-CN" sz="2100" dirty="0"/>
              <a:t>(34) </a:t>
            </a:r>
            <a:endParaRPr lang="zh-CN" altLang="en-US" sz="2100" dirty="0"/>
          </a:p>
        </p:txBody>
      </p:sp>
      <p:sp>
        <p:nvSpPr>
          <p:cNvPr id="3" name="文本框 2"/>
          <p:cNvSpPr txBox="1"/>
          <p:nvPr/>
        </p:nvSpPr>
        <p:spPr>
          <a:xfrm>
            <a:off x="785091" y="3565237"/>
            <a:ext cx="427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somefile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en-US" altLang="zh-CN" sz="2400" b="1" dirty="0"/>
              <a:t> *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95325" y="4026902"/>
            <a:ext cx="79368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i="1" dirty="0"/>
              <a:t>Everything </a:t>
            </a:r>
            <a:r>
              <a:rPr lang="en-US" altLang="zh-CN" sz="2400" dirty="0"/>
              <a:t>in somefile.py can be referred to by:</a:t>
            </a:r>
            <a:br>
              <a:rPr lang="en-US" altLang="zh-CN" sz="2400" dirty="0"/>
            </a:br>
            <a:r>
              <a:rPr lang="en-US" altLang="zh-CN" sz="2100" dirty="0" err="1"/>
              <a:t>className.method</a:t>
            </a:r>
            <a:r>
              <a:rPr lang="en-US" altLang="zh-CN" sz="2100" dirty="0"/>
              <a:t>(“</a:t>
            </a:r>
            <a:r>
              <a:rPr lang="en-US" altLang="zh-CN" sz="2100" dirty="0" err="1"/>
              <a:t>abc</a:t>
            </a:r>
            <a:r>
              <a:rPr lang="en-US" altLang="zh-CN" sz="2100" dirty="0"/>
              <a:t>”)</a:t>
            </a:r>
            <a:br>
              <a:rPr lang="en-US" altLang="zh-CN" sz="2100" dirty="0"/>
            </a:br>
            <a:r>
              <a:rPr lang="en-US" altLang="zh-CN" sz="2100" dirty="0" err="1"/>
              <a:t>myFunction</a:t>
            </a:r>
            <a:r>
              <a:rPr lang="en-US" altLang="zh-CN" sz="2100" dirty="0"/>
              <a:t>(34) </a:t>
            </a:r>
            <a:endParaRPr lang="zh-CN" altLang="en-US" sz="2100" dirty="0"/>
          </a:p>
        </p:txBody>
      </p:sp>
      <p:sp>
        <p:nvSpPr>
          <p:cNvPr id="7" name="文本框 6"/>
          <p:cNvSpPr txBox="1"/>
          <p:nvPr/>
        </p:nvSpPr>
        <p:spPr>
          <a:xfrm>
            <a:off x="695325" y="5338618"/>
            <a:ext cx="9013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Careful! This can overwrite the definition of an existing</a:t>
            </a:r>
            <a:br>
              <a:rPr lang="en-US" altLang="zh-CN" sz="2400" dirty="0"/>
            </a:br>
            <a:r>
              <a:rPr lang="en-US" altLang="zh-CN" sz="2400" dirty="0"/>
              <a:t>function or variable!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31391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5" y="287665"/>
            <a:ext cx="403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Import and Modules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319" y="1671800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somefile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className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94327" y="2484581"/>
            <a:ext cx="900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Only the item </a:t>
            </a:r>
            <a:r>
              <a:rPr lang="en-US" altLang="zh-CN" sz="2400" i="1" dirty="0" err="1"/>
              <a:t>className</a:t>
            </a:r>
            <a:r>
              <a:rPr lang="en-US" altLang="zh-CN" sz="2400" i="1" dirty="0"/>
              <a:t> </a:t>
            </a:r>
            <a:r>
              <a:rPr lang="en-US" altLang="zh-CN" sz="2400" dirty="0"/>
              <a:t>in somefile.py gets imported.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Refer to it without a module prefix.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i="1" dirty="0"/>
              <a:t>Caveat</a:t>
            </a:r>
            <a:r>
              <a:rPr lang="en-US" altLang="zh-CN" sz="2400" dirty="0"/>
              <a:t>! This can overwrite an existing definition.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94327" y="4239306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className.method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”) </a:t>
            </a:r>
            <a:endParaRPr lang="zh-CN" altLang="en-US" sz="2400" dirty="0"/>
          </a:p>
        </p:txBody>
      </p:sp>
      <p:sp>
        <p:nvSpPr>
          <p:cNvPr id="7" name="右箭头 6"/>
          <p:cNvSpPr/>
          <p:nvPr/>
        </p:nvSpPr>
        <p:spPr>
          <a:xfrm rot="10800000">
            <a:off x="5060054" y="4387141"/>
            <a:ext cx="468958" cy="165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91200" y="4239306"/>
            <a:ext cx="3127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This was imported 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94327" y="5245842"/>
            <a:ext cx="276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myFunction</a:t>
            </a:r>
            <a:r>
              <a:rPr lang="en-US" altLang="zh-CN" sz="2400" dirty="0"/>
              <a:t>(34) </a:t>
            </a:r>
            <a:endParaRPr lang="zh-CN" altLang="en-US" sz="2400" dirty="0"/>
          </a:p>
        </p:txBody>
      </p:sp>
      <p:sp>
        <p:nvSpPr>
          <p:cNvPr id="12" name="右箭头 11"/>
          <p:cNvSpPr/>
          <p:nvPr/>
        </p:nvSpPr>
        <p:spPr>
          <a:xfrm rot="10800000">
            <a:off x="3496068" y="5393677"/>
            <a:ext cx="468958" cy="165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27214" y="5245842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Not this one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87572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994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Commonly used modules for scientific computing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74619" y="1810327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Numpy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274618" y="2572327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Scipy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274618" y="3334327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Scikit</a:t>
            </a:r>
            <a:r>
              <a:rPr lang="en-US" altLang="zh-CN" sz="2400" b="1" dirty="0"/>
              <a:t>-learn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304248" y="4096327"/>
            <a:ext cx="226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Matplotlib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304248" y="4858327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Seaborn</a:t>
            </a:r>
            <a:endParaRPr lang="zh-CN" altLang="en-US" sz="2400" b="1" dirty="0"/>
          </a:p>
        </p:txBody>
      </p:sp>
      <p:sp>
        <p:nvSpPr>
          <p:cNvPr id="5" name="右箭头 4"/>
          <p:cNvSpPr/>
          <p:nvPr/>
        </p:nvSpPr>
        <p:spPr>
          <a:xfrm>
            <a:off x="4294910" y="1939637"/>
            <a:ext cx="1303384" cy="189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39164" y="181032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Matrix calculation</a:t>
            </a:r>
            <a:endParaRPr lang="zh-CN" altLang="en-US" sz="2400" dirty="0"/>
          </a:p>
        </p:txBody>
      </p:sp>
      <p:sp>
        <p:nvSpPr>
          <p:cNvPr id="13" name="右箭头 12"/>
          <p:cNvSpPr/>
          <p:nvPr/>
        </p:nvSpPr>
        <p:spPr>
          <a:xfrm>
            <a:off x="4294910" y="2701639"/>
            <a:ext cx="1303384" cy="189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39164" y="2572327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Numeric calculation</a:t>
            </a:r>
            <a:endParaRPr lang="zh-CN" altLang="en-US" sz="2400" dirty="0"/>
          </a:p>
        </p:txBody>
      </p:sp>
      <p:sp>
        <p:nvSpPr>
          <p:cNvPr id="15" name="右箭头 14"/>
          <p:cNvSpPr/>
          <p:nvPr/>
        </p:nvSpPr>
        <p:spPr>
          <a:xfrm>
            <a:off x="4294910" y="3463639"/>
            <a:ext cx="1303384" cy="189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39164" y="3334327"/>
            <a:ext cx="280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Machine learning</a:t>
            </a:r>
            <a:endParaRPr lang="zh-CN" altLang="en-US" sz="2400" dirty="0"/>
          </a:p>
        </p:txBody>
      </p:sp>
      <p:sp>
        <p:nvSpPr>
          <p:cNvPr id="17" name="右箭头 16"/>
          <p:cNvSpPr/>
          <p:nvPr/>
        </p:nvSpPr>
        <p:spPr>
          <a:xfrm>
            <a:off x="4294910" y="4225639"/>
            <a:ext cx="1303384" cy="189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39164" y="4096327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Plotting</a:t>
            </a:r>
            <a:endParaRPr lang="zh-CN" altLang="en-US" sz="2400" dirty="0"/>
          </a:p>
        </p:txBody>
      </p:sp>
      <p:sp>
        <p:nvSpPr>
          <p:cNvPr id="19" name="右箭头 18"/>
          <p:cNvSpPr/>
          <p:nvPr/>
        </p:nvSpPr>
        <p:spPr>
          <a:xfrm>
            <a:off x="4294910" y="4987639"/>
            <a:ext cx="1303384" cy="189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239164" y="4858327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Plotting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6401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22470" y="1329689"/>
            <a:ext cx="11024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Section 2: Scientific computing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55493" y="3013516"/>
            <a:ext cx="29581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</a:t>
            </a:r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Numpy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59" y="4174836"/>
            <a:ext cx="2253200" cy="259572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112662" y="4172649"/>
            <a:ext cx="4623894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</a:t>
            </a:r>
            <a:r>
              <a:rPr lang="en-US" altLang="zh-CN" sz="3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numpy</a:t>
            </a:r>
            <a:r>
              <a:rPr lang="en-US" altLang="zh-CN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np</a:t>
            </a:r>
            <a:endParaRPr lang="zh-CN" altLang="en-US" sz="3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43353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268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Why </a:t>
            </a:r>
            <a:r>
              <a:rPr lang="en-US" altLang="zh-CN" sz="2800" b="1" dirty="0" err="1">
                <a:latin typeface="微软雅黑" panose="020B0503020204020204" pitchFamily="34" charset="-122"/>
              </a:rPr>
              <a:t>numpy</a:t>
            </a:r>
            <a:r>
              <a:rPr lang="en-US" altLang="zh-CN" sz="2800" b="1" dirty="0">
                <a:latin typeface="微软雅黑" panose="020B0503020204020204" pitchFamily="34" charset="-122"/>
              </a:rPr>
              <a:t>?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97539" y="1708727"/>
            <a:ext cx="9703810" cy="22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/>
              <a:t>Used in almost all numerical computations in Python</a:t>
            </a:r>
            <a:br>
              <a:rPr lang="en-US" altLang="zh-CN" sz="2400" dirty="0"/>
            </a:br>
            <a:r>
              <a:rPr lang="en-US" altLang="zh-CN" sz="2400" i="1" dirty="0"/>
              <a:t>• </a:t>
            </a:r>
            <a:r>
              <a:rPr lang="en-US" altLang="zh-CN" sz="2400" dirty="0"/>
              <a:t>Used for high-performance vector and matrix computations</a:t>
            </a:r>
            <a:br>
              <a:rPr lang="en-US" altLang="zh-CN" sz="2400" dirty="0"/>
            </a:br>
            <a:r>
              <a:rPr lang="en-US" altLang="zh-CN" sz="2400" i="1" dirty="0"/>
              <a:t>• </a:t>
            </a:r>
            <a:r>
              <a:rPr lang="en-US" altLang="zh-CN" sz="2400" dirty="0"/>
              <a:t>Provides fast precompiled functions for numerical routines</a:t>
            </a:r>
            <a:br>
              <a:rPr lang="en-US" altLang="zh-CN" sz="2400" dirty="0"/>
            </a:br>
            <a:r>
              <a:rPr lang="en-US" altLang="zh-CN" sz="2400" i="1" dirty="0"/>
              <a:t>• </a:t>
            </a:r>
            <a:r>
              <a:rPr lang="en-US" altLang="zh-CN" sz="2400" dirty="0"/>
              <a:t>Written in C and Fortran</a:t>
            </a:r>
            <a:br>
              <a:rPr lang="en-US" altLang="zh-CN" sz="2400" dirty="0"/>
            </a:br>
            <a:r>
              <a:rPr lang="en-US" altLang="zh-CN" sz="2400" i="1" dirty="0"/>
              <a:t>• </a:t>
            </a:r>
            <a:r>
              <a:rPr lang="en-US" altLang="zh-CN" sz="2400" dirty="0" err="1"/>
              <a:t>Vectorized</a:t>
            </a:r>
            <a:r>
              <a:rPr lang="en-US" altLang="zh-CN" sz="2400" dirty="0"/>
              <a:t> computations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98923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181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Arrays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62182" y="1570182"/>
            <a:ext cx="9803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>
                <a:solidFill>
                  <a:srgbClr val="1603A1"/>
                </a:solidFill>
              </a:rPr>
              <a:t>import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1603A1"/>
                </a:solidFill>
              </a:rPr>
              <a:t>as</a:t>
            </a:r>
            <a:r>
              <a:rPr lang="en-US" altLang="zh-CN" sz="2400" dirty="0"/>
              <a:t>  np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v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 ([1 ,2 ,3 ,4])</a:t>
            </a: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the argument to the array function is a Python list</a:t>
            </a:r>
          </a:p>
          <a:p>
            <a:br>
              <a:rPr lang="en-US" altLang="zh-CN" sz="2400" dirty="0"/>
            </a:br>
            <a:r>
              <a:rPr lang="en-US" altLang="zh-CN" sz="2400" dirty="0"/>
              <a:t>&gt;&gt;&gt; M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 ([[1 , 2], [3, 4]])</a:t>
            </a: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the argument to the array function is a nested Python list</a:t>
            </a:r>
            <a:b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dirty="0"/>
              <a:t>&gt;&gt;&gt; </a:t>
            </a:r>
            <a:r>
              <a:rPr lang="en-US" altLang="zh-CN" sz="2400" dirty="0">
                <a:solidFill>
                  <a:srgbClr val="0D02A2"/>
                </a:solidFill>
              </a:rPr>
              <a:t>type</a:t>
            </a:r>
            <a:r>
              <a:rPr lang="en-US" altLang="zh-CN" sz="2400" dirty="0"/>
              <a:t> (v), </a:t>
            </a:r>
            <a:r>
              <a:rPr lang="en-US" altLang="zh-CN" sz="2400" dirty="0">
                <a:solidFill>
                  <a:srgbClr val="0D02A2"/>
                </a:solidFill>
              </a:rPr>
              <a:t>type</a:t>
            </a:r>
            <a:r>
              <a:rPr lang="en-US" altLang="zh-CN" sz="2400" dirty="0"/>
              <a:t> (M)</a:t>
            </a:r>
            <a:br>
              <a:rPr lang="en-US" altLang="zh-CN" sz="2400" dirty="0"/>
            </a:br>
            <a:r>
              <a:rPr lang="en-US" altLang="zh-CN" sz="2400" dirty="0"/>
              <a:t>(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. </a:t>
            </a:r>
            <a:r>
              <a:rPr lang="en-US" altLang="zh-CN" sz="2400" dirty="0" err="1"/>
              <a:t>ndarray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. </a:t>
            </a:r>
            <a:r>
              <a:rPr lang="en-US" altLang="zh-CN" sz="2400" dirty="0" err="1"/>
              <a:t>ndarray</a:t>
            </a:r>
            <a:r>
              <a:rPr lang="en-US" altLang="zh-CN" sz="2400" dirty="0"/>
              <a:t> 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93172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181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Arrays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5927" y="1413164"/>
            <a:ext cx="102985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v.shape</a:t>
            </a:r>
            <a:r>
              <a:rPr lang="en-US" altLang="zh-CN" sz="2400" dirty="0"/>
              <a:t> , M. shape</a:t>
            </a:r>
            <a:br>
              <a:rPr lang="en-US" altLang="zh-CN" sz="2400" dirty="0"/>
            </a:br>
            <a:r>
              <a:rPr lang="en-US" altLang="zh-CN" sz="2400" dirty="0"/>
              <a:t>((4 ,) , (2, 2))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M. size</a:t>
            </a:r>
            <a:br>
              <a:rPr lang="en-US" altLang="zh-CN" sz="2400" dirty="0"/>
            </a:br>
            <a:r>
              <a:rPr lang="en-US" altLang="zh-CN" sz="2400" dirty="0"/>
              <a:t>4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M. </a:t>
            </a:r>
            <a:r>
              <a:rPr lang="en-US" altLang="zh-CN" sz="2400" dirty="0" err="1"/>
              <a:t>dtype</a:t>
            </a:r>
            <a:br>
              <a:rPr lang="en-US" altLang="zh-CN" sz="2400" dirty="0"/>
            </a:br>
            <a:r>
              <a:rPr lang="en-US" altLang="zh-CN" sz="2400" dirty="0" err="1"/>
              <a:t>dtype</a:t>
            </a:r>
            <a:r>
              <a:rPr lang="en-US" altLang="zh-CN" sz="2400" dirty="0"/>
              <a:t> (</a:t>
            </a:r>
            <a:r>
              <a:rPr lang="en-US" altLang="zh-CN" sz="2400" dirty="0">
                <a:solidFill>
                  <a:srgbClr val="FF0000"/>
                </a:solidFill>
              </a:rPr>
              <a:t>’int32’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Explicitly define the type of the array</a:t>
            </a:r>
          </a:p>
          <a:p>
            <a:r>
              <a:rPr lang="en-US" altLang="zh-CN" sz="2400" dirty="0"/>
              <a:t>&gt;&gt;&gt; M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 ([[1 , 2], [3, 4]] 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=</a:t>
            </a:r>
            <a:r>
              <a:rPr lang="en-US" altLang="zh-CN" sz="2400" dirty="0">
                <a:solidFill>
                  <a:srgbClr val="002060"/>
                </a:solidFill>
              </a:rPr>
              <a:t>complex</a:t>
            </a:r>
            <a:r>
              <a:rPr lang="en-US" altLang="zh-CN" sz="2400" dirty="0"/>
              <a:t> 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82991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782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Arrays - Using array-generating functions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0509" y="1662546"/>
            <a:ext cx="104555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np.arange</a:t>
            </a:r>
            <a:r>
              <a:rPr lang="en-US" altLang="zh-CN" sz="2400" dirty="0"/>
              <a:t> (0, 10, 1)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arguments : start , stop , step</a:t>
            </a:r>
            <a:b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dirty="0"/>
              <a:t>array ([0, 1, 2, 3, 4, 5, 6, 7, 8, 9])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np.linspace</a:t>
            </a:r>
            <a:r>
              <a:rPr lang="en-US" altLang="zh-CN" sz="2400" dirty="0"/>
              <a:t> (0,10,11) </a:t>
            </a: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arguments : start , end and number of points (start and</a:t>
            </a:r>
            <a:b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end points are included )</a:t>
            </a:r>
            <a:b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dirty="0"/>
              <a:t>array ([ 0., 1., 2., 3., 4., 5., 6., 7., 8., 9., 10.])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481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611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Slicing: Return copy of a subset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7528" y="1450635"/>
            <a:ext cx="6235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tu</a:t>
            </a:r>
            <a:r>
              <a:rPr lang="en-US" altLang="zh-CN" sz="2400" dirty="0"/>
              <a:t> = (23, 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 err="1">
                <a:solidFill>
                  <a:srgbClr val="00B050"/>
                </a:solidFill>
              </a:rPr>
              <a:t>abc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/>
              <a:t>, 4.56, (2,3), 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 err="1">
                <a:solidFill>
                  <a:srgbClr val="00B050"/>
                </a:solidFill>
              </a:rPr>
              <a:t>def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997527" y="2455078"/>
            <a:ext cx="10077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Omit the first index to make a copy starting from the beginning</a:t>
            </a:r>
            <a:br>
              <a:rPr lang="en-US" altLang="zh-CN" sz="2400" dirty="0"/>
            </a:br>
            <a:r>
              <a:rPr lang="en-US" altLang="zh-CN" sz="2400" dirty="0"/>
              <a:t>of the container.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405062" y="3348585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tu</a:t>
            </a:r>
            <a:r>
              <a:rPr lang="en-US" altLang="zh-CN" sz="2400" dirty="0"/>
              <a:t>[:2]</a:t>
            </a:r>
            <a:br>
              <a:rPr lang="en-US" altLang="zh-CN" sz="2400" dirty="0"/>
            </a:br>
            <a:r>
              <a:rPr lang="en-US" altLang="zh-CN" sz="2000" dirty="0">
                <a:solidFill>
                  <a:srgbClr val="0053A3"/>
                </a:solidFill>
              </a:rPr>
              <a:t>(23, ‘</a:t>
            </a:r>
            <a:r>
              <a:rPr lang="en-US" altLang="zh-CN" sz="2000" dirty="0" err="1">
                <a:solidFill>
                  <a:srgbClr val="0053A3"/>
                </a:solidFill>
              </a:rPr>
              <a:t>abc</a:t>
            </a:r>
            <a:r>
              <a:rPr lang="en-US" altLang="zh-CN" sz="2000" dirty="0">
                <a:solidFill>
                  <a:srgbClr val="0053A3"/>
                </a:solidFill>
              </a:rPr>
              <a:t>’) </a:t>
            </a:r>
            <a:endParaRPr lang="zh-CN" altLang="en-US" sz="2000" dirty="0">
              <a:solidFill>
                <a:srgbClr val="0053A3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7526" y="4198185"/>
            <a:ext cx="10077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Omit the second index to make a copy starting at the first</a:t>
            </a:r>
            <a:br>
              <a:rPr lang="en-US" altLang="zh-CN" sz="2400" dirty="0"/>
            </a:br>
            <a:r>
              <a:rPr lang="en-US" altLang="zh-CN" sz="2400" dirty="0"/>
              <a:t>index and going to the end of the container. 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405062" y="5299600"/>
            <a:ext cx="26579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tu</a:t>
            </a:r>
            <a:r>
              <a:rPr lang="en-US" altLang="zh-CN" sz="2400" dirty="0"/>
              <a:t>[2:]</a:t>
            </a:r>
            <a:br>
              <a:rPr lang="en-US" altLang="zh-CN" sz="2400" dirty="0"/>
            </a:br>
            <a:r>
              <a:rPr lang="en-US" altLang="zh-CN" sz="2000" dirty="0">
                <a:solidFill>
                  <a:srgbClr val="0053A3"/>
                </a:solidFill>
              </a:rPr>
              <a:t>(4.56, (2,3), ‘</a:t>
            </a:r>
            <a:r>
              <a:rPr lang="en-US" altLang="zh-CN" sz="2000" dirty="0" err="1">
                <a:solidFill>
                  <a:srgbClr val="0053A3"/>
                </a:solidFill>
              </a:rPr>
              <a:t>def</a:t>
            </a:r>
            <a:r>
              <a:rPr lang="en-US" altLang="zh-CN" sz="2000" dirty="0">
                <a:solidFill>
                  <a:srgbClr val="0053A3"/>
                </a:solidFill>
              </a:rPr>
              <a:t>’) </a:t>
            </a:r>
            <a:endParaRPr lang="zh-CN" altLang="en-US" sz="2000" dirty="0">
              <a:solidFill>
                <a:srgbClr val="0053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2283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181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</a:rPr>
              <a:t>Mgrid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5927" y="1357745"/>
            <a:ext cx="506440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sz="2400" dirty="0"/>
              <a:t>&gt;&gt;&gt; x,y = np.mgrid [0:3 ,0:2]</a:t>
            </a:r>
            <a:br>
              <a:rPr lang="es-ES" altLang="zh-CN" sz="2400" dirty="0"/>
            </a:br>
            <a:endParaRPr lang="es-ES" altLang="zh-CN" sz="2400" dirty="0"/>
          </a:p>
          <a:p>
            <a:r>
              <a:rPr lang="es-ES" altLang="zh-CN" sz="2400" dirty="0"/>
              <a:t>&gt;&gt;&gt; x</a:t>
            </a:r>
            <a:br>
              <a:rPr lang="es-ES" altLang="zh-CN" sz="2400" dirty="0"/>
            </a:br>
            <a:r>
              <a:rPr lang="es-ES" altLang="zh-CN" sz="2400" dirty="0"/>
              <a:t>array ([[0 , 0],</a:t>
            </a:r>
            <a:br>
              <a:rPr lang="es-ES" altLang="zh-CN" sz="2400" dirty="0"/>
            </a:br>
            <a:r>
              <a:rPr lang="es-ES" altLang="zh-CN" sz="2400" dirty="0"/>
              <a:t>	[1, 1],</a:t>
            </a:r>
            <a:br>
              <a:rPr lang="es-ES" altLang="zh-CN" sz="2400" dirty="0"/>
            </a:br>
            <a:r>
              <a:rPr lang="es-ES" altLang="zh-CN" sz="2400" dirty="0"/>
              <a:t>	[2, 2]])</a:t>
            </a:r>
            <a:br>
              <a:rPr lang="es-ES" altLang="zh-CN" sz="2400" dirty="0"/>
            </a:br>
            <a:endParaRPr lang="es-ES" altLang="zh-CN" sz="2400" dirty="0"/>
          </a:p>
          <a:p>
            <a:r>
              <a:rPr lang="es-ES" altLang="zh-CN" sz="2400" dirty="0"/>
              <a:t>&gt;&gt;&gt; y</a:t>
            </a:r>
            <a:br>
              <a:rPr lang="es-ES" altLang="zh-CN" sz="2400" dirty="0"/>
            </a:br>
            <a:r>
              <a:rPr lang="es-ES" altLang="zh-CN" sz="2400" dirty="0"/>
              <a:t>array ([[0 , 1],</a:t>
            </a:r>
            <a:br>
              <a:rPr lang="es-ES" altLang="zh-CN" sz="2400" dirty="0"/>
            </a:br>
            <a:r>
              <a:rPr lang="es-ES" altLang="zh-CN" sz="2400" dirty="0"/>
              <a:t>	[0, 1],</a:t>
            </a:r>
            <a:br>
              <a:rPr lang="es-ES" altLang="zh-CN" sz="2400" dirty="0"/>
            </a:br>
            <a:r>
              <a:rPr lang="es-ES" altLang="zh-CN" sz="2400" dirty="0"/>
              <a:t>	[0, 1]])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94215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4929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Diagonal and zero matrix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74982" y="1699491"/>
            <a:ext cx="38958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sz="2400" dirty="0"/>
              <a:t>&gt;&gt;&gt; np.diag ([1 ,2 ,3])</a:t>
            </a:r>
            <a:br>
              <a:rPr lang="pt-BR" altLang="zh-CN" sz="2400" dirty="0"/>
            </a:br>
            <a:r>
              <a:rPr lang="pt-BR" altLang="zh-CN" sz="2400" dirty="0"/>
              <a:t>array ([[1 , 0, 0],</a:t>
            </a:r>
            <a:br>
              <a:rPr lang="pt-BR" altLang="zh-CN" sz="2400" dirty="0"/>
            </a:br>
            <a:r>
              <a:rPr lang="pt-BR" altLang="zh-CN" sz="2400" dirty="0"/>
              <a:t>	[0, 2, 0],</a:t>
            </a:r>
            <a:br>
              <a:rPr lang="pt-BR" altLang="zh-CN" sz="2400" dirty="0"/>
            </a:br>
            <a:r>
              <a:rPr lang="pt-BR" altLang="zh-CN" sz="2400" dirty="0"/>
              <a:t>	[0, 0, 3]])</a:t>
            </a:r>
            <a:br>
              <a:rPr lang="pt-BR" altLang="zh-CN" sz="2400" dirty="0"/>
            </a:br>
            <a:endParaRPr lang="pt-BR" altLang="zh-CN" sz="2400" dirty="0"/>
          </a:p>
          <a:p>
            <a:r>
              <a:rPr lang="pt-BR" altLang="zh-CN" sz="2400" dirty="0"/>
              <a:t>&gt;&gt;&gt; np.zeros ((3 ,3) )</a:t>
            </a:r>
            <a:br>
              <a:rPr lang="pt-BR" altLang="zh-CN" sz="2400" dirty="0"/>
            </a:br>
            <a:r>
              <a:rPr lang="pt-BR" altLang="zh-CN" sz="2400" dirty="0"/>
              <a:t>array ([[ 0., 0., 0.] ,</a:t>
            </a:r>
            <a:br>
              <a:rPr lang="pt-BR" altLang="zh-CN" sz="2400" dirty="0"/>
            </a:br>
            <a:r>
              <a:rPr lang="pt-BR" altLang="zh-CN" sz="2400" dirty="0"/>
              <a:t>	[ 0., 0., 0.] ,</a:t>
            </a:r>
            <a:br>
              <a:rPr lang="pt-BR" altLang="zh-CN" sz="2400" dirty="0"/>
            </a:br>
            <a:r>
              <a:rPr lang="pt-BR" altLang="zh-CN" sz="2400" dirty="0"/>
              <a:t>	[ 0., 0., 0.]])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60050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24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Array access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25237" y="1440873"/>
            <a:ext cx="103354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&gt;&gt;&gt; M = </a:t>
            </a:r>
            <a:r>
              <a:rPr lang="en-US" altLang="zh-CN" sz="2400" dirty="0" err="1"/>
              <a:t>np.random</a:t>
            </a:r>
            <a:r>
              <a:rPr lang="en-US" altLang="zh-CN" sz="2400" dirty="0"/>
              <a:t> . rand (3 ,3)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not a 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 function</a:t>
            </a:r>
            <a:b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dirty="0"/>
              <a:t>&gt;&gt;&gt; M</a:t>
            </a:r>
            <a:br>
              <a:rPr lang="en-US" altLang="zh-CN" sz="2400" dirty="0"/>
            </a:br>
            <a:r>
              <a:rPr lang="en-US" altLang="zh-CN" sz="2400" dirty="0"/>
              <a:t>array ([</a:t>
            </a:r>
            <a:br>
              <a:rPr lang="en-US" altLang="zh-CN" sz="2400" dirty="0"/>
            </a:br>
            <a:r>
              <a:rPr lang="en-US" altLang="zh-CN" sz="2400" dirty="0"/>
              <a:t>[ 0.37389376 , 0.64335721 , 0.12435669] ,</a:t>
            </a:r>
            <a:br>
              <a:rPr lang="en-US" altLang="zh-CN" sz="2400" dirty="0"/>
            </a:br>
            <a:r>
              <a:rPr lang="en-US" altLang="zh-CN" sz="2400" dirty="0"/>
              <a:t>[ 0.01444674 , 0.13963834 , 0.36263224] ,</a:t>
            </a:r>
            <a:br>
              <a:rPr lang="en-US" altLang="zh-CN" sz="2400" dirty="0"/>
            </a:br>
            <a:r>
              <a:rPr lang="en-US" altLang="zh-CN" sz="2400" dirty="0"/>
              <a:t>[ 0.00661902 , 0.14865659 , 0.75066302]])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M[1 ,1]</a:t>
            </a:r>
            <a:br>
              <a:rPr lang="en-US" altLang="zh-CN" sz="2400" dirty="0"/>
            </a:br>
            <a:r>
              <a:rPr lang="en-US" altLang="zh-CN" sz="2400" dirty="0"/>
              <a:t>0.13963834214755588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3664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4" y="287665"/>
            <a:ext cx="24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Array access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4621" y="1062182"/>
            <a:ext cx="9467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Access the first row</a:t>
            </a:r>
            <a:br>
              <a:rPr lang="en-US" altLang="zh-CN" sz="2400" dirty="0"/>
            </a:br>
            <a:r>
              <a:rPr lang="en-US" altLang="zh-CN" sz="2400" dirty="0"/>
              <a:t>&gt;&gt;&gt; M [0]</a:t>
            </a:r>
            <a:br>
              <a:rPr lang="en-US" altLang="zh-CN" sz="2400" dirty="0"/>
            </a:br>
            <a:r>
              <a:rPr lang="en-US" altLang="zh-CN" sz="2400" dirty="0"/>
              <a:t>array ([0.01444674 , 0.13963834 , 0.36263224])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The first row can be also be accessed using this notation</a:t>
            </a:r>
            <a:br>
              <a:rPr lang="en-US" altLang="zh-CN" sz="2400" dirty="0"/>
            </a:br>
            <a:r>
              <a:rPr lang="en-US" altLang="zh-CN" sz="2400" dirty="0"/>
              <a:t>&gt;&gt;&gt; M[0 ,:]</a:t>
            </a:r>
            <a:br>
              <a:rPr lang="en-US" altLang="zh-CN" sz="2400" dirty="0"/>
            </a:br>
            <a:r>
              <a:rPr lang="en-US" altLang="zh-CN" sz="2400" dirty="0"/>
              <a:t>array ([ 0.01444674 , 0.13963834 , 0.36263224])</a:t>
            </a:r>
            <a:br>
              <a:rPr lang="en-US" altLang="zh-CN" sz="2400" dirty="0"/>
            </a:b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Access the first column</a:t>
            </a:r>
            <a:br>
              <a:rPr lang="en-US" altLang="zh-CN" sz="2400" dirty="0"/>
            </a:br>
            <a:r>
              <a:rPr lang="en-US" altLang="zh-CN" sz="2400" dirty="0"/>
              <a:t>&gt;&gt;&gt; M[: ,0]</a:t>
            </a:r>
            <a:br>
              <a:rPr lang="en-US" altLang="zh-CN" sz="2400" dirty="0"/>
            </a:br>
            <a:r>
              <a:rPr lang="en-US" altLang="zh-CN" sz="2400" dirty="0"/>
              <a:t>array ([0.64335721 , 0.13963834 , 0.14865659])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77091" y="5588000"/>
            <a:ext cx="115900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FF0000"/>
                </a:solidFill>
              </a:rPr>
              <a:t>Note: The first element in array is indexed by 0. Important!!!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330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4" y="287665"/>
            <a:ext cx="24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Array access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4764" y="20135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1273" y="1413041"/>
            <a:ext cx="9605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You can also assign values to an entire row or column</a:t>
            </a:r>
          </a:p>
          <a:p>
            <a:r>
              <a:rPr lang="en-US" altLang="zh-CN" sz="2400" dirty="0"/>
              <a:t>&gt;&gt;&gt; M[1 ,:] = 0</a:t>
            </a:r>
          </a:p>
          <a:p>
            <a:endParaRPr lang="en-US" altLang="zh-CN" sz="2400" dirty="0"/>
          </a:p>
          <a:p>
            <a:r>
              <a:rPr lang="en-US" altLang="zh-CN" sz="2400" dirty="0"/>
              <a:t>&gt;&gt;&gt; M</a:t>
            </a:r>
          </a:p>
          <a:p>
            <a:r>
              <a:rPr lang="en-US" altLang="zh-CN" sz="2400" dirty="0"/>
              <a:t>array ([</a:t>
            </a:r>
          </a:p>
          <a:p>
            <a:r>
              <a:rPr lang="en-US" altLang="zh-CN" sz="2400" dirty="0"/>
              <a:t>[ 0.37389376 , 0.64335721 , 0.12435669] ,</a:t>
            </a:r>
          </a:p>
          <a:p>
            <a:r>
              <a:rPr lang="en-US" altLang="zh-CN" sz="2400" dirty="0"/>
              <a:t>[ 0. , 0. , 0. ],</a:t>
            </a:r>
          </a:p>
          <a:p>
            <a:r>
              <a:rPr lang="en-US" altLang="zh-CN" sz="2400" dirty="0"/>
              <a:t>[ 0.00661902 , 0.14865659 , 0.75066302]])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BE161F-78F9-4A0B-8F04-572732AAC07F}"/>
              </a:ext>
            </a:extLst>
          </p:cNvPr>
          <p:cNvSpPr txBox="1"/>
          <p:nvPr/>
        </p:nvSpPr>
        <p:spPr>
          <a:xfrm>
            <a:off x="5634182" y="2290204"/>
            <a:ext cx="671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检索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+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赋值 实现替换值得功能</a:t>
            </a:r>
          </a:p>
        </p:txBody>
      </p:sp>
    </p:spTree>
    <p:extLst>
      <p:ext uri="{BB962C8B-B14F-4D97-AF65-F5344CB8AC3E}">
        <p14:creationId xmlns:p14="http://schemas.microsoft.com/office/powerpoint/2010/main" val="36226291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4" y="287665"/>
            <a:ext cx="24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Array slicing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2109" y="1293092"/>
            <a:ext cx="805220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Extract slices of an array</a:t>
            </a:r>
          </a:p>
          <a:p>
            <a:r>
              <a:rPr lang="en-US" altLang="zh-CN" sz="2400" dirty="0"/>
              <a:t>&gt;&gt;&gt; M[1:3]</a:t>
            </a:r>
          </a:p>
          <a:p>
            <a:r>
              <a:rPr lang="en-US" altLang="zh-CN" sz="2400" dirty="0"/>
              <a:t>array([</a:t>
            </a:r>
          </a:p>
          <a:p>
            <a:r>
              <a:rPr lang="en-US" altLang="zh-CN" sz="2400" dirty="0"/>
              <a:t>	[ 0. , 0. , 0. ],</a:t>
            </a:r>
          </a:p>
          <a:p>
            <a:r>
              <a:rPr lang="en-US" altLang="zh-CN" sz="2400" dirty="0"/>
              <a:t>	[ 0.00661902 , 0.14865659 , 0.75066302]])</a:t>
            </a:r>
          </a:p>
          <a:p>
            <a:endParaRPr lang="en-US" altLang="zh-CN" sz="2400" dirty="0"/>
          </a:p>
          <a:p>
            <a:r>
              <a:rPr lang="en-US" altLang="zh-CN" sz="2400" dirty="0"/>
              <a:t>&gt;&gt;&gt; M[1:3 ,1:2]</a:t>
            </a:r>
          </a:p>
          <a:p>
            <a:r>
              <a:rPr lang="en-US" altLang="zh-CN" sz="2400" dirty="0"/>
              <a:t>array ([</a:t>
            </a:r>
          </a:p>
          <a:p>
            <a:r>
              <a:rPr lang="en-US" altLang="zh-CN" sz="2400" dirty="0"/>
              <a:t>	[ 0. ],</a:t>
            </a:r>
          </a:p>
          <a:p>
            <a:r>
              <a:rPr lang="en-US" altLang="zh-CN" sz="2400" dirty="0"/>
              <a:t>	[ 0.14865659]])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0363" y="5560951"/>
            <a:ext cx="1075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Note: M[</a:t>
            </a:r>
            <a:r>
              <a:rPr lang="en-US" altLang="zh-CN" sz="2400" b="1" dirty="0" err="1">
                <a:solidFill>
                  <a:srgbClr val="FF0000"/>
                </a:solidFill>
              </a:rPr>
              <a:t>a:b</a:t>
            </a:r>
            <a:r>
              <a:rPr lang="en-US" altLang="zh-CN" sz="2400" b="1" dirty="0">
                <a:solidFill>
                  <a:srgbClr val="FF0000"/>
                </a:solidFill>
              </a:rPr>
              <a:t>] will return the elements indexed from a to b-1.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925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4" y="287665"/>
            <a:ext cx="647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Array slicing — Negative indexing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4472" y="1810327"/>
            <a:ext cx="9882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Negative indices start counting from the end of the array</a:t>
            </a:r>
          </a:p>
          <a:p>
            <a:r>
              <a:rPr lang="en-US" altLang="zh-CN" sz="2400" dirty="0"/>
              <a:t>&gt;&gt;&gt; M[-2]</a:t>
            </a:r>
          </a:p>
          <a:p>
            <a:r>
              <a:rPr lang="en-US" altLang="zh-CN" sz="2400" dirty="0"/>
              <a:t>array ([0., 0., 0.])</a:t>
            </a:r>
          </a:p>
          <a:p>
            <a:endParaRPr lang="en-US" altLang="zh-CN" sz="2400" dirty="0"/>
          </a:p>
          <a:p>
            <a:r>
              <a:rPr lang="en-US" altLang="zh-CN" sz="2400" dirty="0"/>
              <a:t>&gt;&gt;&gt; M[-1]</a:t>
            </a:r>
          </a:p>
          <a:p>
            <a:r>
              <a:rPr lang="en-US" altLang="zh-CN" sz="2400" dirty="0"/>
              <a:t>array([0.00661902, 0.14865659, 0.75066302])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65382" y="5023518"/>
            <a:ext cx="83792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solidFill>
                  <a:srgbClr val="FF0000"/>
                </a:solidFill>
              </a:rPr>
              <a:t>Note: -1 is the index of the right-end element</a:t>
            </a:r>
            <a:endParaRPr lang="zh-CN" alt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A5F140-1E3F-4D28-92B8-3AA553941593}"/>
              </a:ext>
            </a:extLst>
          </p:cNvPr>
          <p:cNvSpPr txBox="1"/>
          <p:nvPr/>
        </p:nvSpPr>
        <p:spPr>
          <a:xfrm>
            <a:off x="4947920" y="2448963"/>
            <a:ext cx="6868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如果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array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是二维的话，检索时 只写一个 则表示所有的 列 都将被检索出来</a:t>
            </a:r>
          </a:p>
        </p:txBody>
      </p:sp>
    </p:spTree>
    <p:extLst>
      <p:ext uri="{BB962C8B-B14F-4D97-AF65-F5344CB8AC3E}">
        <p14:creationId xmlns:p14="http://schemas.microsoft.com/office/powerpoint/2010/main" val="18082252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573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Array access — </a:t>
            </a:r>
            <a:r>
              <a:rPr lang="en-US" altLang="zh-CN" sz="2800" b="1" dirty="0" err="1">
                <a:latin typeface="微软雅黑" panose="020B0503020204020204" pitchFamily="34" charset="-122"/>
              </a:rPr>
              <a:t>strided</a:t>
            </a:r>
            <a:r>
              <a:rPr lang="en-US" altLang="zh-CN" sz="2800" b="1" dirty="0">
                <a:latin typeface="微软雅黑" panose="020B0503020204020204" pitchFamily="34" charset="-122"/>
              </a:rPr>
              <a:t> access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26837" y="2004290"/>
            <a:ext cx="103733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Strided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 access, [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start_index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end_index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not_including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): stride]</a:t>
            </a:r>
          </a:p>
          <a:p>
            <a:r>
              <a:rPr lang="en-US" altLang="zh-CN" sz="2400" dirty="0"/>
              <a:t>&gt;&gt;&gt; M [::2 ,::2]</a:t>
            </a:r>
          </a:p>
          <a:p>
            <a:r>
              <a:rPr lang="en-US" altLang="zh-CN" sz="2400" dirty="0"/>
              <a:t>array ([[ 0.37389376 , 0.12435669] ,</a:t>
            </a:r>
          </a:p>
          <a:p>
            <a:r>
              <a:rPr lang="en-US" altLang="zh-CN" sz="2400" dirty="0"/>
              <a:t>	[ 0.00661902 , 0.75066302]])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&gt;&gt;&gt; M [:-1:2 ,:-1:2]</a:t>
            </a:r>
          </a:p>
          <a:p>
            <a:r>
              <a:rPr lang="en-US" altLang="zh-CN" sz="2400" dirty="0"/>
              <a:t>array ([[ 0.37389376]])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59625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572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Array operations — Scalar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5325" y="1163782"/>
            <a:ext cx="98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These operation are applied to all the elements in the array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16000" y="1978344"/>
            <a:ext cx="816120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M*2</a:t>
            </a:r>
            <a:br>
              <a:rPr lang="en-US" altLang="zh-CN" sz="2400" dirty="0"/>
            </a:br>
            <a:r>
              <a:rPr lang="en-US" altLang="zh-CN" sz="2400" dirty="0"/>
              <a:t>array ([</a:t>
            </a:r>
            <a:br>
              <a:rPr lang="en-US" altLang="zh-CN" sz="2400" dirty="0"/>
            </a:br>
            <a:r>
              <a:rPr lang="en-US" altLang="zh-CN" sz="2400" dirty="0"/>
              <a:t>	[ 0.74778752 , 1.28671443 , 0.24871338] ,</a:t>
            </a:r>
            <a:br>
              <a:rPr lang="en-US" altLang="zh-CN" sz="2400" dirty="0"/>
            </a:br>
            <a:r>
              <a:rPr lang="en-US" altLang="zh-CN" sz="2400" dirty="0"/>
              <a:t>	[ 0. , 0. , 0. ],</a:t>
            </a:r>
            <a:br>
              <a:rPr lang="en-US" altLang="zh-CN" sz="2400" dirty="0"/>
            </a:br>
            <a:r>
              <a:rPr lang="en-US" altLang="zh-CN" sz="2400" dirty="0"/>
              <a:t>	[ 0.01323804 , 0.29731317 , 1.50132603]])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M + 2</a:t>
            </a:r>
            <a:br>
              <a:rPr lang="en-US" altLang="zh-CN" sz="2400" dirty="0"/>
            </a:br>
            <a:r>
              <a:rPr lang="en-US" altLang="zh-CN" sz="2400" dirty="0"/>
              <a:t>array ([</a:t>
            </a:r>
            <a:br>
              <a:rPr lang="en-US" altLang="zh-CN" sz="2400" dirty="0"/>
            </a:br>
            <a:r>
              <a:rPr lang="en-US" altLang="zh-CN" sz="2400" dirty="0"/>
              <a:t>	[ 2.37389376 , 2.64335721 , 2.12435669] ,</a:t>
            </a:r>
            <a:br>
              <a:rPr lang="en-US" altLang="zh-CN" sz="2400" dirty="0"/>
            </a:br>
            <a:r>
              <a:rPr lang="en-US" altLang="zh-CN" sz="2400" dirty="0"/>
              <a:t>	[ 2. , 2. , 2. ],</a:t>
            </a:r>
            <a:br>
              <a:rPr lang="en-US" altLang="zh-CN" sz="2400" dirty="0"/>
            </a:br>
            <a:r>
              <a:rPr lang="en-US" altLang="zh-CN" sz="2400" dirty="0"/>
              <a:t>	[ 2.00661902 , 2.14865659 , 2.75066302]])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73763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5325" y="287665"/>
            <a:ext cx="9335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Array operations — matrix multiplication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960" y="1644072"/>
            <a:ext cx="1179391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&gt;&gt;&gt; M * M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Element - wise multiplication</a:t>
            </a:r>
          </a:p>
          <a:p>
            <a:r>
              <a:rPr lang="en-US" altLang="zh-CN" sz="2400" dirty="0"/>
              <a:t>array ([</a:t>
            </a:r>
          </a:p>
          <a:p>
            <a:r>
              <a:rPr lang="en-US" altLang="zh-CN" sz="2400" dirty="0"/>
              <a:t>	[1.397965e-01, 4.139085e-01, 1.546458e-02] ,</a:t>
            </a:r>
          </a:p>
          <a:p>
            <a:r>
              <a:rPr lang="en-US" altLang="zh-CN" sz="2400" dirty="0"/>
              <a:t>	[0.000000e+00, 0.000000e+00, 0.00000e+00] ,</a:t>
            </a:r>
          </a:p>
          <a:p>
            <a:r>
              <a:rPr lang="en-US" altLang="zh-CN" sz="2400" dirty="0"/>
              <a:t>	[4.381141e-05, 2.209878e-02, 5.634949e-01]])</a:t>
            </a:r>
          </a:p>
          <a:p>
            <a:endParaRPr lang="en-US" altLang="zh-CN" sz="2400" dirty="0"/>
          </a:p>
          <a:p>
            <a:r>
              <a:rPr lang="en-US" altLang="zh-CN" sz="2400" dirty="0"/>
              <a:t>&gt;&gt;&gt; np.dot(M,M)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Matrix multiplication, equals to 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np.matmul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(M,M)</a:t>
            </a:r>
          </a:p>
          <a:p>
            <a:r>
              <a:rPr lang="en-US" altLang="zh-CN" sz="2400" dirty="0"/>
              <a:t>array ([</a:t>
            </a:r>
          </a:p>
          <a:p>
            <a:r>
              <a:rPr lang="en-US" altLang="zh-CN" sz="2400" dirty="0"/>
              <a:t>	[0.14061966 , 0.25903369 , 0.13984616] ,</a:t>
            </a:r>
          </a:p>
          <a:p>
            <a:r>
              <a:rPr lang="en-US" altLang="zh-CN" sz="2400" dirty="0"/>
              <a:t>	[0. , 0. , 0. ],</a:t>
            </a:r>
          </a:p>
          <a:p>
            <a:r>
              <a:rPr lang="en-US" altLang="zh-CN" sz="2400" dirty="0"/>
              <a:t>	[0.00744346 , 0.1158494 , 0.56431808]])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C427D8-B840-4EE8-A62B-DBE5237C5DAF}"/>
              </a:ext>
            </a:extLst>
          </p:cNvPr>
          <p:cNvSpPr txBox="1"/>
          <p:nvPr/>
        </p:nvSpPr>
        <p:spPr>
          <a:xfrm>
            <a:off x="8623993" y="5213928"/>
            <a:ext cx="348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点乘 即 向量的乘法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92E3A21-2F10-48B0-B852-24753B9865E5}"/>
              </a:ext>
            </a:extLst>
          </p:cNvPr>
          <p:cNvCxnSpPr/>
          <p:nvPr/>
        </p:nvCxnSpPr>
        <p:spPr>
          <a:xfrm>
            <a:off x="9621520" y="4470400"/>
            <a:ext cx="0" cy="540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2E204C-CF30-4915-B2B9-7238D141C8B5}"/>
              </a:ext>
            </a:extLst>
          </p:cNvPr>
          <p:cNvCxnSpPr/>
          <p:nvPr/>
        </p:nvCxnSpPr>
        <p:spPr>
          <a:xfrm>
            <a:off x="9763760" y="4470400"/>
            <a:ext cx="0" cy="540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19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611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Copying the whole sequence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9373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7526" y="1690807"/>
            <a:ext cx="623542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tu</a:t>
            </a:r>
            <a:r>
              <a:rPr lang="en-US" altLang="zh-CN" sz="2400" dirty="0"/>
              <a:t> = (23, 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 err="1">
                <a:solidFill>
                  <a:srgbClr val="00B050"/>
                </a:solidFill>
              </a:rPr>
              <a:t>abc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/>
              <a:t>, 4.56, (2,3), 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 err="1">
                <a:solidFill>
                  <a:srgbClr val="00B050"/>
                </a:solidFill>
              </a:rPr>
              <a:t>def</a:t>
            </a:r>
            <a:r>
              <a:rPr lang="en-US" altLang="zh-CN" sz="2400" dirty="0">
                <a:solidFill>
                  <a:srgbClr val="00B050"/>
                </a:solidFill>
              </a:rPr>
              <a:t>'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tu</a:t>
            </a:r>
            <a:r>
              <a:rPr lang="en-US" altLang="zh-CN" sz="2400" dirty="0"/>
              <a:t>[:]</a:t>
            </a:r>
          </a:p>
          <a:p>
            <a:r>
              <a:rPr lang="en-US" altLang="zh-CN" sz="2000" dirty="0">
                <a:solidFill>
                  <a:srgbClr val="0053A3"/>
                </a:solidFill>
              </a:rPr>
              <a:t>(23, '</a:t>
            </a:r>
            <a:r>
              <a:rPr lang="en-US" altLang="zh-CN" sz="2000" dirty="0" err="1">
                <a:solidFill>
                  <a:srgbClr val="0053A3"/>
                </a:solidFill>
              </a:rPr>
              <a:t>abc</a:t>
            </a:r>
            <a:r>
              <a:rPr lang="en-US" altLang="zh-CN" sz="2000" dirty="0">
                <a:solidFill>
                  <a:srgbClr val="0053A3"/>
                </a:solidFill>
              </a:rPr>
              <a:t>', 4.56, (2,3), '</a:t>
            </a:r>
            <a:r>
              <a:rPr lang="en-US" altLang="zh-CN" sz="2000" dirty="0" err="1">
                <a:solidFill>
                  <a:srgbClr val="0053A3"/>
                </a:solidFill>
              </a:rPr>
              <a:t>def</a:t>
            </a:r>
            <a:r>
              <a:rPr lang="en-US" altLang="zh-CN" sz="2000" dirty="0">
                <a:solidFill>
                  <a:srgbClr val="0053A3"/>
                </a:solidFill>
              </a:rPr>
              <a:t>')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564" y="3528306"/>
            <a:ext cx="998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Note the difference between these two lines for mutable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sequences: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3564" y="1066014"/>
            <a:ext cx="890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To make a </a:t>
            </a:r>
            <a:r>
              <a:rPr lang="en-US" altLang="zh-CN" sz="2400" i="1" dirty="0">
                <a:solidFill>
                  <a:srgbClr val="FF0000"/>
                </a:solidFill>
              </a:rPr>
              <a:t>copy </a:t>
            </a:r>
            <a:r>
              <a:rPr lang="en-US" altLang="zh-CN" sz="2400" dirty="0">
                <a:solidFill>
                  <a:srgbClr val="FF0000"/>
                </a:solidFill>
              </a:rPr>
              <a:t>of an entire sequence, you can use [:].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7525" y="4678771"/>
            <a:ext cx="7547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list2 = list1       # 2 names refer to 1 ref</a:t>
            </a:r>
          </a:p>
          <a:p>
            <a:r>
              <a:rPr lang="en-US" altLang="zh-CN" sz="2400" dirty="0"/>
              <a:t>                               # Change one affect both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97525" y="5779000"/>
            <a:ext cx="8695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list2 = list1[:]   # 2 independent copies, two refs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A216D4-F967-4B25-B2AC-B1C2143A2DD8}"/>
              </a:ext>
            </a:extLst>
          </p:cNvPr>
          <p:cNvSpPr txBox="1"/>
          <p:nvPr/>
        </p:nvSpPr>
        <p:spPr>
          <a:xfrm>
            <a:off x="5263421" y="3882249"/>
            <a:ext cx="6562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Li1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li2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是共享内存的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Li3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li4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一个是母版 一个和备份的意思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1315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571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Iterating over Array Elements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83855" y="1616364"/>
            <a:ext cx="9370770" cy="3099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400" i="1" dirty="0"/>
              <a:t>• </a:t>
            </a:r>
            <a:r>
              <a:rPr lang="en-US" altLang="zh-CN" sz="2400" dirty="0"/>
              <a:t>In general, avoid iteration over elements</a:t>
            </a:r>
            <a:br>
              <a:rPr lang="en-US" altLang="zh-CN" sz="2400" dirty="0"/>
            </a:br>
            <a:r>
              <a:rPr lang="en-US" altLang="zh-CN" sz="2400" i="1" dirty="0"/>
              <a:t>• </a:t>
            </a:r>
            <a:r>
              <a:rPr lang="en-US" altLang="zh-CN" sz="2400" dirty="0"/>
              <a:t>Iterating is slow compared to a vector operation</a:t>
            </a:r>
            <a:br>
              <a:rPr lang="en-US" altLang="zh-CN" sz="2400" dirty="0"/>
            </a:br>
            <a:r>
              <a:rPr lang="en-US" altLang="zh-CN" sz="2400" i="1" dirty="0"/>
              <a:t>• </a:t>
            </a:r>
            <a:r>
              <a:rPr lang="en-US" altLang="zh-CN" sz="2400" dirty="0"/>
              <a:t>If you must, use the for loop</a:t>
            </a:r>
            <a:br>
              <a:rPr lang="en-US" altLang="zh-CN" sz="2400" dirty="0"/>
            </a:br>
            <a:r>
              <a:rPr lang="en-US" altLang="zh-CN" sz="2400" i="1" dirty="0"/>
              <a:t>• </a:t>
            </a:r>
            <a:r>
              <a:rPr lang="en-US" altLang="zh-CN" sz="2400" dirty="0"/>
              <a:t>In order to enable vectorization, ensure that user-written</a:t>
            </a:r>
            <a:br>
              <a:rPr lang="en-US" altLang="zh-CN" sz="2400" dirty="0"/>
            </a:br>
            <a:r>
              <a:rPr lang="en-US" altLang="zh-CN" sz="2400" dirty="0"/>
              <a:t>   functions can work with vector inputs.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i="1" dirty="0"/>
              <a:t>• </a:t>
            </a:r>
            <a:r>
              <a:rPr lang="en-US" altLang="zh-CN" sz="2400" dirty="0"/>
              <a:t>Use the </a:t>
            </a:r>
            <a:r>
              <a:rPr lang="en-US" altLang="zh-CN" sz="2400" dirty="0" err="1"/>
              <a:t>vectorize</a:t>
            </a:r>
            <a:r>
              <a:rPr lang="en-US" altLang="zh-CN" sz="2400" dirty="0"/>
              <a:t> function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i="1" dirty="0"/>
              <a:t>• </a:t>
            </a:r>
            <a:r>
              <a:rPr lang="en-US" altLang="zh-CN" sz="2400" dirty="0"/>
              <a:t>Use the any or all function with array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40257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2463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</a:rPr>
              <a:t>Vectorize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52946" y="1142461"/>
            <a:ext cx="90331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def</a:t>
            </a:r>
            <a:r>
              <a:rPr lang="en-US" altLang="zh-CN" sz="2400" dirty="0"/>
              <a:t> Theta (x):</a:t>
            </a: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"""</a:t>
            </a: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Scalar 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implemenation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 of the Heaviside step function .</a:t>
            </a: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"""</a:t>
            </a:r>
          </a:p>
          <a:p>
            <a:r>
              <a:rPr lang="en-US" altLang="zh-CN" sz="2400" dirty="0"/>
              <a:t>	      if x &gt;= 0:</a:t>
            </a:r>
          </a:p>
          <a:p>
            <a:r>
              <a:rPr lang="en-US" altLang="zh-CN" sz="2400" dirty="0"/>
              <a:t>	           return 1</a:t>
            </a:r>
          </a:p>
          <a:p>
            <a:r>
              <a:rPr lang="en-US" altLang="zh-CN" sz="2400" dirty="0"/>
              <a:t>              else :</a:t>
            </a:r>
          </a:p>
          <a:p>
            <a:r>
              <a:rPr lang="en-US" altLang="zh-CN" sz="2400" dirty="0"/>
              <a:t>	           return 0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&gt;&gt;&gt; Theta (1.0)</a:t>
            </a:r>
          </a:p>
          <a:p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&gt;&gt;&gt; Theta ( -1.0)</a:t>
            </a:r>
          </a:p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DE7BB9-43A4-4B3A-AB57-1995CE7B34D8}"/>
              </a:ext>
            </a:extLst>
          </p:cNvPr>
          <p:cNvSpPr txBox="1"/>
          <p:nvPr/>
        </p:nvSpPr>
        <p:spPr>
          <a:xfrm>
            <a:off x="5143499" y="4305300"/>
            <a:ext cx="6610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函数的矢量化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在实际的情况下，我们一般使用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列表表达式来替代函数的矢量化</a:t>
            </a:r>
          </a:p>
        </p:txBody>
      </p:sp>
    </p:spTree>
    <p:extLst>
      <p:ext uri="{BB962C8B-B14F-4D97-AF65-F5344CB8AC3E}">
        <p14:creationId xmlns:p14="http://schemas.microsoft.com/office/powerpoint/2010/main" val="4643957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2472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</a:rPr>
              <a:t>Vectorize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5" y="1173019"/>
            <a:ext cx="10216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Without </a:t>
            </a:r>
            <a:r>
              <a:rPr lang="en-US" altLang="zh-CN" sz="2400" dirty="0" err="1"/>
              <a:t>vectorize</a:t>
            </a:r>
            <a:r>
              <a:rPr lang="en-US" altLang="zh-CN" sz="2400" dirty="0"/>
              <a:t> we would not be able to pass v to the function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219200" y="2198255"/>
            <a:ext cx="55689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v = </a:t>
            </a:r>
            <a:r>
              <a:rPr lang="en-US" altLang="zh-CN" sz="2400" dirty="0" err="1"/>
              <a:t>np.arange</a:t>
            </a:r>
            <a:r>
              <a:rPr lang="en-US" altLang="zh-CN" sz="2400" dirty="0"/>
              <a:t>(1,5)</a:t>
            </a:r>
          </a:p>
          <a:p>
            <a:r>
              <a:rPr lang="en-US" altLang="zh-CN" sz="2400" dirty="0"/>
              <a:t>array ([1 , 2, 3, 4])</a:t>
            </a:r>
          </a:p>
          <a:p>
            <a:endParaRPr lang="en-US" altLang="zh-CN" sz="2400" dirty="0"/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Tvec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np.vectorize</a:t>
            </a:r>
            <a:r>
              <a:rPr lang="en-US" altLang="zh-CN" sz="2400" dirty="0"/>
              <a:t> ( Theta )</a:t>
            </a:r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Tvec</a:t>
            </a:r>
            <a:r>
              <a:rPr lang="en-US" altLang="zh-CN" sz="2400" dirty="0"/>
              <a:t> (v)</a:t>
            </a:r>
          </a:p>
          <a:p>
            <a:r>
              <a:rPr lang="en-US" altLang="zh-CN" sz="2400" dirty="0"/>
              <a:t>array ([1 , 1, 1, 1])</a:t>
            </a:r>
          </a:p>
          <a:p>
            <a:endParaRPr lang="en-US" altLang="zh-CN" sz="2400" dirty="0"/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Tvec</a:t>
            </a:r>
            <a:r>
              <a:rPr lang="en-US" altLang="zh-CN" sz="2400" dirty="0"/>
              <a:t> (1.0)</a:t>
            </a:r>
          </a:p>
          <a:p>
            <a:r>
              <a:rPr lang="en-US" altLang="zh-CN" sz="2400" dirty="0"/>
              <a:t>array (1)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55337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396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Arrays in conditions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63782" y="1348509"/>
            <a:ext cx="824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Use the </a:t>
            </a:r>
            <a:r>
              <a:rPr lang="en-US" altLang="zh-CN" sz="2400" b="1" dirty="0">
                <a:solidFill>
                  <a:srgbClr val="FF0000"/>
                </a:solidFill>
              </a:rPr>
              <a:t>any</a:t>
            </a:r>
            <a:r>
              <a:rPr lang="en-US" altLang="zh-CN" sz="2400" dirty="0"/>
              <a:t> or </a:t>
            </a:r>
            <a:r>
              <a:rPr lang="en-US" altLang="zh-CN" sz="2400" b="1" dirty="0">
                <a:solidFill>
                  <a:srgbClr val="FF0000"/>
                </a:solidFill>
              </a:rPr>
              <a:t>all </a:t>
            </a:r>
            <a:r>
              <a:rPr lang="en-US" altLang="zh-CN" sz="2400" dirty="0"/>
              <a:t>functions associated with arrays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440873" y="2466109"/>
            <a:ext cx="106587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&gt;&gt;&gt; v</a:t>
            </a:r>
            <a:br>
              <a:rPr lang="en-US" altLang="zh-CN" sz="2400" dirty="0"/>
            </a:br>
            <a:r>
              <a:rPr lang="en-US" altLang="zh-CN" sz="2400" dirty="0"/>
              <a:t>array ([1 , 2, 3, 4])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(v &gt; 3). any ()</a:t>
            </a:r>
            <a:br>
              <a:rPr lang="en-US" altLang="zh-CN" sz="2400" dirty="0"/>
            </a:br>
            <a:r>
              <a:rPr lang="en-US" altLang="zh-CN" sz="2400" dirty="0"/>
              <a:t>True    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True if there is one element meets the condition</a:t>
            </a:r>
            <a:b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dirty="0"/>
              <a:t>&gt;&gt;&gt; (v &gt; 3). all ()</a:t>
            </a:r>
            <a:br>
              <a:rPr lang="en-US" altLang="zh-CN" sz="2400" dirty="0"/>
            </a:br>
            <a:r>
              <a:rPr lang="en-US" altLang="zh-CN" sz="2400" dirty="0"/>
              <a:t>False   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 True if there all of the elements meet the condition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576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64608" y="2708716"/>
            <a:ext cx="2465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 </a:t>
            </a:r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Scipy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19" y="4052734"/>
            <a:ext cx="3202935" cy="27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00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181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</a:rPr>
              <a:t>Scipy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1273" y="1274619"/>
            <a:ext cx="9102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SciPy</a:t>
            </a:r>
            <a:r>
              <a:rPr lang="en-US" altLang="zh-CN" sz="2400" dirty="0"/>
              <a:t> framework built on top of the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framework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1273" y="2008986"/>
            <a:ext cx="984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SciPy</a:t>
            </a:r>
            <a:r>
              <a:rPr lang="en-US" altLang="zh-CN" sz="2400" dirty="0"/>
              <a:t> imports all the functions from the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namespace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33236" y="3444618"/>
            <a:ext cx="472533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/>
              <a:t>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/>
              <a:t>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/>
              <a:t>Linear Algebra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/>
              <a:t>Sparse Eigenvalue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/>
              <a:t>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/>
              <a:t>File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/>
              <a:t>Fourier Transforms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/>
              <a:t>... and many more </a:t>
            </a:r>
            <a:endParaRPr lang="zh-CN" altLang="en-US" sz="2300" dirty="0"/>
          </a:p>
        </p:txBody>
      </p:sp>
      <p:sp>
        <p:nvSpPr>
          <p:cNvPr id="6" name="文本框 5"/>
          <p:cNvSpPr txBox="1"/>
          <p:nvPr/>
        </p:nvSpPr>
        <p:spPr>
          <a:xfrm>
            <a:off x="831273" y="2710251"/>
            <a:ext cx="904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Scipy</a:t>
            </a:r>
            <a:r>
              <a:rPr lang="en-US" altLang="zh-CN" sz="2400" dirty="0"/>
              <a:t> can realize large number of scientific algorithms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95030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298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</a:rPr>
              <a:t>Subpackages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42109" y="1681018"/>
            <a:ext cx="9466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Using any of these </a:t>
            </a:r>
            <a:r>
              <a:rPr lang="en-US" altLang="zh-CN" sz="2400" dirty="0" err="1"/>
              <a:t>subpackages</a:t>
            </a:r>
            <a:r>
              <a:rPr lang="en-US" altLang="zh-CN" sz="2400" dirty="0"/>
              <a:t> requires an explicit import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11563" y="2364510"/>
            <a:ext cx="2705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Linear Algebra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Optimization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Integration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7766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2832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Linear Algebra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9745" y="1431636"/>
            <a:ext cx="6570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 solve an equation of the form </a:t>
            </a:r>
            <a:r>
              <a:rPr lang="en-US" altLang="zh-CN" sz="2400" b="1" dirty="0"/>
              <a:t>Ax </a:t>
            </a:r>
            <a:r>
              <a:rPr lang="en-US" altLang="zh-CN" sz="2400" dirty="0"/>
              <a:t>= </a:t>
            </a:r>
            <a:r>
              <a:rPr lang="en-US" altLang="zh-CN" sz="2400" b="1" dirty="0"/>
              <a:t>b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25235" y="2244435"/>
            <a:ext cx="81744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from </a:t>
            </a:r>
            <a:r>
              <a:rPr lang="en-US" altLang="zh-CN" sz="2400" dirty="0" err="1"/>
              <a:t>scipy</a:t>
            </a:r>
            <a:r>
              <a:rPr lang="en-US" altLang="zh-CN" sz="2400" dirty="0"/>
              <a:t> import *</a:t>
            </a:r>
            <a:br>
              <a:rPr lang="en-US" altLang="zh-CN" sz="2400" dirty="0"/>
            </a:br>
            <a:r>
              <a:rPr lang="en-US" altLang="zh-CN" sz="2400" dirty="0"/>
              <a:t>&gt;&gt;&gt; from </a:t>
            </a:r>
            <a:r>
              <a:rPr lang="en-US" altLang="zh-CN" sz="2400" dirty="0" err="1"/>
              <a:t>scipy</a:t>
            </a:r>
            <a:r>
              <a:rPr lang="en-US" altLang="zh-CN" sz="2400" dirty="0"/>
              <a:t> import </a:t>
            </a:r>
            <a:r>
              <a:rPr lang="en-US" altLang="zh-CN" sz="2400" dirty="0" err="1"/>
              <a:t>linalg</a:t>
            </a:r>
            <a:br>
              <a:rPr lang="en-US" altLang="zh-CN" sz="2400" dirty="0"/>
            </a:br>
            <a:r>
              <a:rPr lang="en-US" altLang="zh-CN" sz="2400" dirty="0"/>
              <a:t>&gt;&gt;&gt; A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([[1 ,2 ,3] , [4 ,5 ,6] , [7 ,8 ,9]])</a:t>
            </a:r>
            <a:br>
              <a:rPr lang="en-US" altLang="zh-CN" sz="2400" dirty="0"/>
            </a:br>
            <a:r>
              <a:rPr lang="en-US" altLang="zh-CN" sz="2400" dirty="0"/>
              <a:t>&gt;&gt;&gt; b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([1 ,2 ,3])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x = </a:t>
            </a:r>
            <a:r>
              <a:rPr lang="en-US" altLang="zh-CN" sz="2400" dirty="0" err="1"/>
              <a:t>linalg.solve</a:t>
            </a:r>
            <a:r>
              <a:rPr lang="en-US" altLang="zh-CN" sz="2400" dirty="0"/>
              <a:t>(A, b)</a:t>
            </a:r>
            <a:br>
              <a:rPr lang="en-US" altLang="zh-CN" sz="2400" dirty="0"/>
            </a:br>
            <a:r>
              <a:rPr lang="en-US" altLang="zh-CN" sz="2400" dirty="0"/>
              <a:t>array ([ -0.33333333 , 0.66666667 , 0. ])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linalg.norm</a:t>
            </a:r>
            <a:r>
              <a:rPr lang="en-US" altLang="zh-CN" sz="2400" dirty="0"/>
              <a:t>(dot(A, x) - b)  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#validate</a:t>
            </a:r>
            <a:b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dirty="0"/>
              <a:t>1.1102230246251565 e -16 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8BE8B1-B5FD-4D16-885D-C60E42505193}"/>
              </a:ext>
            </a:extLst>
          </p:cNvPr>
          <p:cNvSpPr txBox="1"/>
          <p:nvPr/>
        </p:nvSpPr>
        <p:spPr>
          <a:xfrm>
            <a:off x="7067550" y="3829050"/>
            <a:ext cx="5194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解两个矩阵 用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solve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函数！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求 矩阵的解</a:t>
            </a:r>
          </a:p>
        </p:txBody>
      </p:sp>
    </p:spTree>
    <p:extLst>
      <p:ext uri="{BB962C8B-B14F-4D97-AF65-F5344CB8AC3E}">
        <p14:creationId xmlns:p14="http://schemas.microsoft.com/office/powerpoint/2010/main" val="10226737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5" y="287665"/>
            <a:ext cx="47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Linear Algebra - Inverse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7527" y="1477819"/>
            <a:ext cx="82734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A = </a:t>
            </a:r>
            <a:r>
              <a:rPr lang="en-US" altLang="zh-CN" sz="2400" dirty="0" err="1"/>
              <a:t>np.random.rand</a:t>
            </a:r>
            <a:r>
              <a:rPr lang="en-US" altLang="zh-CN" sz="2400" dirty="0"/>
              <a:t>(3 ,3)</a:t>
            </a:r>
            <a:br>
              <a:rPr lang="en-US" altLang="zh-CN" sz="2400" dirty="0"/>
            </a:br>
            <a:r>
              <a:rPr lang="en-US" altLang="zh-CN" sz="2400" dirty="0"/>
              <a:t>&gt;&gt;&gt; A</a:t>
            </a:r>
            <a:br>
              <a:rPr lang="en-US" altLang="zh-CN" sz="2400" dirty="0"/>
            </a:br>
            <a:r>
              <a:rPr lang="en-US" altLang="zh-CN" sz="2400" dirty="0"/>
              <a:t>array ([</a:t>
            </a:r>
            <a:br>
              <a:rPr lang="en-US" altLang="zh-CN" sz="2400" dirty="0"/>
            </a:br>
            <a:r>
              <a:rPr lang="en-US" altLang="zh-CN" sz="2400" dirty="0"/>
              <a:t>	[ 0.24514116 , 0.52587023 , 0.18396222] ,</a:t>
            </a:r>
            <a:br>
              <a:rPr lang="en-US" altLang="zh-CN" sz="2400" dirty="0"/>
            </a:br>
            <a:r>
              <a:rPr lang="en-US" altLang="zh-CN" sz="2400" dirty="0"/>
              <a:t>	[ 0.90742329 , 0.16622943 , 0.13673048] ,</a:t>
            </a:r>
            <a:br>
              <a:rPr lang="en-US" altLang="zh-CN" sz="2400" dirty="0"/>
            </a:br>
            <a:r>
              <a:rPr lang="en-US" altLang="zh-CN" sz="2400" dirty="0"/>
              <a:t>	[ 0.09218907 , 0.51841822 , 0.5672206 ]])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linalg.</a:t>
            </a:r>
            <a:r>
              <a:rPr lang="en-US" altLang="zh-CN" sz="2400" dirty="0" err="1">
                <a:highlight>
                  <a:srgbClr val="FFFF00"/>
                </a:highlight>
              </a:rPr>
              <a:t>inv</a:t>
            </a:r>
            <a:r>
              <a:rPr lang="en-US" altLang="zh-CN" sz="2400" dirty="0"/>
              <a:t> (A)</a:t>
            </a:r>
            <a:br>
              <a:rPr lang="en-US" altLang="zh-CN" sz="2400" dirty="0"/>
            </a:br>
            <a:r>
              <a:rPr lang="en-US" altLang="zh-CN" sz="2400" dirty="0"/>
              <a:t>array ([</a:t>
            </a:r>
            <a:br>
              <a:rPr lang="en-US" altLang="zh-CN" sz="2400" dirty="0"/>
            </a:br>
            <a:r>
              <a:rPr lang="en-US" altLang="zh-CN" sz="2400" dirty="0"/>
              <a:t>	[ -0.13406351 , 1.16228558 , -0.23669318] ,</a:t>
            </a:r>
            <a:br>
              <a:rPr lang="en-US" altLang="zh-CN" sz="2400" dirty="0"/>
            </a:br>
            <a:r>
              <a:rPr lang="en-US" altLang="zh-CN" sz="2400" dirty="0"/>
              <a:t>	[ 2.87602299 , -0.69932327 , -0.76418374] ,</a:t>
            </a:r>
            <a:br>
              <a:rPr lang="en-US" altLang="zh-CN" sz="2400" dirty="0"/>
            </a:br>
            <a:r>
              <a:rPr lang="en-US" altLang="zh-CN" sz="2400" dirty="0"/>
              <a:t>	[ -2.60678741 , 0.45025145 , 2.49988679]]) 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8CC3-E976-4B80-A774-299172D20F2C}"/>
              </a:ext>
            </a:extLst>
          </p:cNvPr>
          <p:cNvSpPr txBox="1"/>
          <p:nvPr/>
        </p:nvSpPr>
        <p:spPr>
          <a:xfrm>
            <a:off x="7953375" y="1477819"/>
            <a:ext cx="295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矩阵的逆</a:t>
            </a:r>
          </a:p>
        </p:txBody>
      </p:sp>
    </p:spTree>
    <p:extLst>
      <p:ext uri="{BB962C8B-B14F-4D97-AF65-F5344CB8AC3E}">
        <p14:creationId xmlns:p14="http://schemas.microsoft.com/office/powerpoint/2010/main" val="31148963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5" y="287665"/>
            <a:ext cx="8531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Linear Algebra – Eigenvalues and Eigenvector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9055" y="1690255"/>
            <a:ext cx="101795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evals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evecs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linalg.eig</a:t>
            </a:r>
            <a:r>
              <a:rPr lang="en-US" altLang="zh-CN" sz="2400" dirty="0"/>
              <a:t>(A)</a:t>
            </a:r>
            <a:br>
              <a:rPr lang="en-US" altLang="zh-CN" sz="2400" dirty="0"/>
            </a:br>
            <a:r>
              <a:rPr lang="en-US" altLang="zh-CN" sz="2400" dirty="0"/>
              <a:t>&gt;&gt;&gt; </a:t>
            </a:r>
            <a:r>
              <a:rPr lang="en-US" altLang="zh-CN" sz="2400" dirty="0" err="1"/>
              <a:t>evals</a:t>
            </a:r>
            <a:br>
              <a:rPr lang="en-US" altLang="zh-CN" sz="2400" dirty="0"/>
            </a:br>
            <a:r>
              <a:rPr lang="en-US" altLang="zh-CN" sz="2400" dirty="0"/>
              <a:t>array ([-0.46320383+0.j, 1.09877378+0. j, 0.34302124+0. j])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evecs</a:t>
            </a:r>
            <a:br>
              <a:rPr lang="en-US" altLang="zh-CN" sz="2400" dirty="0"/>
            </a:br>
            <a:r>
              <a:rPr lang="en-US" altLang="zh-CN" sz="2400" dirty="0"/>
              <a:t>array ([</a:t>
            </a:r>
            <a:br>
              <a:rPr lang="en-US" altLang="zh-CN" sz="2400" dirty="0"/>
            </a:br>
            <a:r>
              <a:rPr lang="en-US" altLang="zh-CN" sz="2400" dirty="0"/>
              <a:t>	[ -0.49634545 , 0.49550686 , -0.20682981] ,</a:t>
            </a:r>
            <a:br>
              <a:rPr lang="en-US" altLang="zh-CN" sz="2400" dirty="0"/>
            </a:br>
            <a:r>
              <a:rPr lang="en-US" altLang="zh-CN" sz="2400" dirty="0"/>
              <a:t>	[ 0.79252573 , 0.57731361 , -0.35713951] ,</a:t>
            </a:r>
            <a:br>
              <a:rPr lang="en-US" altLang="zh-CN" sz="2400" dirty="0"/>
            </a:br>
            <a:r>
              <a:rPr lang="en-US" altLang="zh-CN" sz="2400" dirty="0"/>
              <a:t>	[ -0.35432211 , 0.64898532 , 0.91086377]]) 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EE6275-3D9E-4412-8DE6-476C82CDB10C}"/>
              </a:ext>
            </a:extLst>
          </p:cNvPr>
          <p:cNvSpPr txBox="1"/>
          <p:nvPr/>
        </p:nvSpPr>
        <p:spPr>
          <a:xfrm>
            <a:off x="6469639" y="1106374"/>
            <a:ext cx="551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求特征值和和特征向量</a:t>
            </a:r>
          </a:p>
        </p:txBody>
      </p:sp>
    </p:spTree>
    <p:extLst>
      <p:ext uri="{BB962C8B-B14F-4D97-AF65-F5344CB8AC3E}">
        <p14:creationId xmlns:p14="http://schemas.microsoft.com/office/powerpoint/2010/main" val="264917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50952</TotalTime>
  <Words>5108</Words>
  <Application>Microsoft Office PowerPoint</Application>
  <PresentationFormat>宽屏</PresentationFormat>
  <Paragraphs>1048</Paragraphs>
  <Slides>124</Slides>
  <Notes>124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124</vt:i4>
      </vt:variant>
    </vt:vector>
  </HeadingPairs>
  <TitlesOfParts>
    <vt:vector size="133" baseType="lpstr">
      <vt:lpstr>微软雅黑</vt:lpstr>
      <vt:lpstr>Arial</vt:lpstr>
      <vt:lpstr>Calibri</vt:lpstr>
      <vt:lpstr>Consolas</vt:lpstr>
      <vt:lpstr>Courier New</vt:lpstr>
      <vt:lpstr>Tahoma</vt:lpstr>
      <vt:lpstr>Verdana</vt:lpstr>
      <vt:lpstr>Wingdings</vt:lpstr>
      <vt:lpstr>Office 主题</vt:lpstr>
      <vt:lpstr>Introduction to Programming with Python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Yi Bo</cp:lastModifiedBy>
  <cp:revision>1138</cp:revision>
  <dcterms:created xsi:type="dcterms:W3CDTF">2015-10-24T01:57:14Z</dcterms:created>
  <dcterms:modified xsi:type="dcterms:W3CDTF">2019-08-28T01:29:25Z</dcterms:modified>
</cp:coreProperties>
</file>