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9" r:id="rId10"/>
    <p:sldId id="270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9403E-B118-E55A-389E-1EA682803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4FA36-37E2-5B72-2756-B12866D26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E8247-7829-059C-D121-63D5681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90D3C-F924-0A7C-CDC8-0D9CCBEC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C4505-CC65-E10B-E43D-DD1F5431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7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AFE2-42DA-20AF-4B3C-AB8A86D3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45CD5-7AD1-D9DE-74D8-12D943BF1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49845-7723-E611-EF60-FE6A49C3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AA777-83BE-1EE9-00D2-F1305F36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B821E-4E25-4FC4-8D24-8012500D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7CF08A-F8BD-3092-FF2C-39FB9E22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47177-1D49-EA1B-3DD5-B4CC2A5E7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DEFDE-E9AF-AC51-6514-25A9450C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D06BA-41BE-4E0A-1422-37DD567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D378D-8067-07B4-A61C-7D15926A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55E68-5C03-F2E7-5EA2-C9D95694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BC830-A6AA-D1D4-739C-3814415E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82F5E-C488-F822-EC36-9ECEE62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1BD16-520A-CF9F-52C7-A640DF22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4CF97-D184-46F9-5EF1-4BDF3690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8BC2-02D7-875F-84EC-791BDDC6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5AD72-CFEC-3F13-8483-ED8C4468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438A0-7CDC-0FF2-D38B-A5079D59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84B11-79B3-5ACE-E377-96E2CEDF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61820-06CA-518B-36A1-E9842B7C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2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8E76F-9374-CE92-DC44-54638CFC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85F5D-CC62-D5BF-D14F-9600B2CC6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F63E6-D97E-825E-E779-981640D6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CB7AF-85C2-D482-57F1-06E5AB96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25542-48E3-B7FE-7FDA-1F4D3994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F9EA0-1493-9093-583C-E1E7763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5731C-9A6D-9E97-C1A1-8DD37CB7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9F6FF-1D5D-D377-0B5C-FD8982BD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5C34C-1043-FF51-E40E-0CDB193C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FC86D-64EC-502B-1EDD-60BF69BAB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A39FC-7917-8683-226F-9EE8763B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EDB8D6-7926-BC93-5027-DC3AE080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50114-5152-1D9E-692D-17469C1A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A2E9D-A8D4-3673-3D89-9BECB95B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3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ABDD-319B-1501-9904-01EE9BAA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1B82E-3770-3F09-F56E-49D9D17E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0A356-6FB0-58DA-E89F-CD881173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5B2D6-062A-2557-5D96-3F485CB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A68924-A265-8057-9A93-A8B846E9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9443EF-61DC-A7E2-CCBC-BC0A400B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7B080-A871-B23D-02CB-EE031F9E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AFF5-EB16-A60F-3A69-A97F9981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EE85-8214-EE79-3820-B65A68E1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947E0-E97B-3661-3C8C-82726085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09445-ABAE-B553-3026-B4F7AE36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D49AE-6336-5EBC-421F-43D5C26A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97AE9-6F3F-6254-F6B8-3CDFD7AD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8C1D-ADC6-3D99-B232-57860895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C04C1-B3E2-13DB-E3B1-EA446D58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8B60F-6DEE-992F-CD09-E7BE76C7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F0AE8-84DB-798E-7325-585884B1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C90AA-958D-D45A-8464-004EA92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BF98B-93FF-423B-F204-176F1583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1DA8AB-8A3C-1C76-D84F-3EB9ABB7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B26C4-1D43-508D-3975-416D2CA8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A4FB3-3CFB-0F05-3352-B33466814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C432-1DD2-4A97-9A2D-7E7255532BF9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D653D-2993-4DBA-BB2D-AF17464E5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01182-794F-B73F-074C-ED644F6D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78F4-7F21-4AB8-AAA8-F12A27681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68D0F-20DE-560A-44AE-0F867C14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Assessments of PSO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6B3F13-41A9-64AD-3D56-1107B9B68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Louis, Sweta, Albert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85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0A60F-4016-1A09-8F40-E0197A4D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max iteration is 10000</a:t>
            </a:r>
            <a:endParaRPr lang="zh-CN" altLang="en-US" dirty="0"/>
          </a:p>
        </p:txBody>
      </p:sp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CB81014D-5D81-96ED-1C42-BEB5965655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1" y="1234194"/>
            <a:ext cx="5486875" cy="41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84042F-9D17-C37B-6E6F-405D9B9C0A73}"/>
              </a:ext>
            </a:extLst>
          </p:cNvPr>
          <p:cNvSpPr txBox="1"/>
          <p:nvPr/>
        </p:nvSpPr>
        <p:spPr>
          <a:xfrm>
            <a:off x="6390968" y="1934863"/>
            <a:ext cx="4277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dirty="0">
                <a:effectLst/>
                <a:latin typeface="-apple-system"/>
              </a:rPr>
              <a:t>we just have to take more iterations</a:t>
            </a:r>
          </a:p>
          <a:p>
            <a:pPr rtl="0"/>
            <a:r>
              <a:rPr lang="en-US" altLang="zh-CN" dirty="0">
                <a:effectLst/>
                <a:latin typeface="-apple-system"/>
              </a:rPr>
              <a:t>so that smaller SNR can find the point</a:t>
            </a:r>
          </a:p>
        </p:txBody>
      </p:sp>
    </p:spTree>
    <p:extLst>
      <p:ext uri="{BB962C8B-B14F-4D97-AF65-F5344CB8AC3E}">
        <p14:creationId xmlns:p14="http://schemas.microsoft.com/office/powerpoint/2010/main" val="106436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EBEA-5C83-9A72-C142-B5C027AD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126" y="1828945"/>
            <a:ext cx="5359401" cy="3200110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Graph #3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3305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4634-CBF6-D8A2-85B8-A9285D25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Average # of movements till first success is achieved             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Average initial average distance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335D7-E8B2-F390-C3EF-CE7620D7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Definition of success</a:t>
            </a:r>
          </a:p>
          <a:p>
            <a:r>
              <a:rPr lang="en-US" altLang="zh-CN" dirty="0"/>
              <a:t>Definition of average movements</a:t>
            </a:r>
          </a:p>
          <a:p>
            <a:r>
              <a:rPr lang="en-US" altLang="zh-CN" dirty="0"/>
              <a:t>Definition of average initial distance:</a:t>
            </a:r>
          </a:p>
          <a:p>
            <a:pPr lvl="1"/>
            <a:r>
              <a:rPr lang="en-US" altLang="zh-CN" dirty="0"/>
              <a:t>The distance from the true highest Gaussian function (0,0,0) to the center of all the particles</a:t>
            </a:r>
          </a:p>
          <a:p>
            <a:r>
              <a:rPr lang="en-US" altLang="zh-CN" dirty="0"/>
              <a:t>How to draw the plot?</a:t>
            </a:r>
          </a:p>
          <a:p>
            <a:pPr lvl="1"/>
            <a:r>
              <a:rPr lang="en-US" altLang="zh-CN" dirty="0"/>
              <a:t>Generate particles whose initial center’s distance is within [ </a:t>
            </a:r>
            <a:r>
              <a:rPr lang="en-US" altLang="zh-CN" dirty="0" err="1"/>
              <a:t>x_i</a:t>
            </a:r>
            <a:r>
              <a:rPr lang="en-US" altLang="zh-CN" dirty="0"/>
              <a:t>, x_i+0.2 ], where </a:t>
            </a:r>
            <a:r>
              <a:rPr lang="en-US" altLang="zh-CN" dirty="0" err="1"/>
              <a:t>x_i</a:t>
            </a:r>
            <a:r>
              <a:rPr lang="en-US" altLang="zh-CN" dirty="0"/>
              <a:t> starts from 0, ends in 1, with step 0.2 for 200 times each interval</a:t>
            </a:r>
          </a:p>
          <a:p>
            <a:pPr lvl="1"/>
            <a:r>
              <a:rPr lang="en-US" altLang="zh-CN" dirty="0"/>
              <a:t>For each interval, calculate the average movements of first success</a:t>
            </a:r>
          </a:p>
          <a:p>
            <a:pPr lvl="1"/>
            <a:r>
              <a:rPr lang="en-US" altLang="zh-CN" dirty="0"/>
              <a:t>Assume the average movements of the whole interval is the average movements of the right-side point [x_i+0.2,average movements] and plot</a:t>
            </a:r>
          </a:p>
          <a:p>
            <a:r>
              <a:rPr lang="en-US" altLang="zh-CN" dirty="0"/>
              <a:t>Assume SNR==1000 to make </a:t>
            </a:r>
            <a:r>
              <a:rPr lang="en-US" altLang="zh-CN" dirty="0" err="1"/>
              <a:t>camparison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55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4634-CBF6-D8A2-85B8-A9285D25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Average movements of first success             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Average initial average distance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06BD23A7-108D-D391-F82D-52957924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4" y="2064773"/>
            <a:ext cx="5286094" cy="37595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7DC3B8-39B4-B7C9-6F91-61B9E448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69" y="2064773"/>
            <a:ext cx="4678927" cy="3596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F91B47-6E50-ABC3-F0BE-707C01C1DE5B}"/>
              </a:ext>
            </a:extLst>
          </p:cNvPr>
          <p:cNvSpPr txBox="1"/>
          <p:nvPr/>
        </p:nvSpPr>
        <p:spPr>
          <a:xfrm>
            <a:off x="6841125" y="576103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Gradient search with learning rate 0.01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81608A-8EB6-7B4A-93E6-0FEEB40D3968}"/>
              </a:ext>
            </a:extLst>
          </p:cNvPr>
          <p:cNvSpPr txBox="1"/>
          <p:nvPr/>
        </p:nvSpPr>
        <p:spPr>
          <a:xfrm>
            <a:off x="2438399" y="601369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8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EBEA-5C83-9A72-C142-B5C027AD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13" y="698235"/>
            <a:ext cx="5359401" cy="3200110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Graph #4</a:t>
            </a:r>
            <a:endParaRPr lang="zh-CN" altLang="en-US" sz="9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4E316B-66CF-6D74-8E22-7513A1FC7911}"/>
              </a:ext>
            </a:extLst>
          </p:cNvPr>
          <p:cNvSpPr txBox="1"/>
          <p:nvPr/>
        </p:nvSpPr>
        <p:spPr>
          <a:xfrm>
            <a:off x="2202426" y="3898345"/>
            <a:ext cx="6449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Probability of success </a:t>
            </a:r>
            <a:r>
              <a:rPr lang="en-US" altLang="zh-CN" dirty="0" err="1"/>
              <a:t>v.s</a:t>
            </a:r>
            <a:r>
              <a:rPr lang="en-US" altLang="zh-CN" dirty="0"/>
              <a:t>. initial average position when SNR==1000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search,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iterate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310590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B83E-5ED1-791E-3FEF-D2D24746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 of success </a:t>
            </a:r>
            <a:r>
              <a:rPr lang="en-US" altLang="zh-CN" dirty="0" err="1"/>
              <a:t>v.s</a:t>
            </a:r>
            <a:r>
              <a:rPr lang="en-US" altLang="zh-CN" dirty="0"/>
              <a:t>. initial average position when SNR==1000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A7B0DD39-2DD9-D5D3-D0AF-7ADF92F0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"/>
          <a:stretch/>
        </p:blipFill>
        <p:spPr>
          <a:xfrm>
            <a:off x="523654" y="2047718"/>
            <a:ext cx="5093273" cy="355057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CF0DDA-803E-2CEB-54D7-3B5A73F9335E}"/>
              </a:ext>
            </a:extLst>
          </p:cNvPr>
          <p:cNvSpPr txBox="1"/>
          <p:nvPr/>
        </p:nvSpPr>
        <p:spPr>
          <a:xfrm>
            <a:off x="2767963" y="577065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2C2872-EB65-5B17-71CD-1358E41BC5C5}"/>
              </a:ext>
            </a:extLst>
          </p:cNvPr>
          <p:cNvSpPr txBox="1"/>
          <p:nvPr/>
        </p:nvSpPr>
        <p:spPr>
          <a:xfrm>
            <a:off x="6841125" y="576103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Gradient search with learning rate 0.01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C535BB-589B-5C56-A131-F61B2B50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79" y="2047718"/>
            <a:ext cx="4471316" cy="35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EBEA-5C83-9A72-C142-B5C027AD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126" y="1828945"/>
            <a:ext cx="5359401" cy="3200110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Graph #1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5119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10DEC-53C4-C757-56D3-7DC1E382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Probability of Success v.s. SNR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576D0-AF79-58D5-00E8-E224AF0D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success:</a:t>
            </a:r>
          </a:p>
          <a:p>
            <a:pPr lvl="1"/>
            <a:r>
              <a:rPr lang="en-US" altLang="zh-CN" dirty="0"/>
              <a:t>The distance from the </a:t>
            </a:r>
            <a:r>
              <a:rPr lang="en-US" altLang="zh-CN" u="sng" dirty="0"/>
              <a:t>true highest Gaussian function point</a:t>
            </a:r>
            <a:r>
              <a:rPr lang="en-US" altLang="zh-CN" dirty="0"/>
              <a:t> to the </a:t>
            </a:r>
            <a:r>
              <a:rPr lang="en-US" altLang="zh-CN" u="sng" dirty="0"/>
              <a:t>highest Gaussian function point from PSO algorithm </a:t>
            </a:r>
            <a:r>
              <a:rPr lang="en-US" altLang="zh-CN" dirty="0"/>
              <a:t>is below 0.04</a:t>
            </a:r>
          </a:p>
          <a:p>
            <a:pPr lvl="1"/>
            <a:r>
              <a:rPr lang="en-US" altLang="zh-CN" dirty="0"/>
              <a:t>Formula:</a:t>
            </a:r>
          </a:p>
          <a:p>
            <a:pPr lvl="2"/>
            <a:r>
              <a:rPr lang="en-US" altLang="zh-CN" dirty="0"/>
              <a:t>Suppose the true highest Gaussian function to (0,0,0)</a:t>
            </a:r>
          </a:p>
          <a:p>
            <a:pPr lvl="2"/>
            <a:r>
              <a:rPr lang="en-US" altLang="zh-CN" dirty="0"/>
              <a:t>Suppose the highest Gaussian function point from PSO algorithm is 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The search is successful only if sqrt((x-0)^2+(y-0)^2+(z-0)^2)&lt;0.04</a:t>
            </a:r>
          </a:p>
          <a:p>
            <a:r>
              <a:rPr lang="en-US" altLang="zh-CN" dirty="0"/>
              <a:t>How Data is Generated?</a:t>
            </a:r>
          </a:p>
          <a:p>
            <a:pPr lvl="1"/>
            <a:r>
              <a:rPr lang="en-US" altLang="zh-CN" dirty="0"/>
              <a:t>Do 1000 experiments at each SNR </a:t>
            </a:r>
          </a:p>
          <a:p>
            <a:pPr lvl="1"/>
            <a:r>
              <a:rPr lang="en-US" altLang="zh-CN" dirty="0"/>
              <a:t>Probability of success=#successful experiments/1000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9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5AB11EB5-4A44-9368-84CF-428BCE289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2390096"/>
            <a:ext cx="6077801" cy="42812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B90B87-FFFA-1601-61E7-FDC4FE6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 of Success </a:t>
            </a:r>
            <a:r>
              <a:rPr lang="en-US" altLang="zh-CN" dirty="0" err="1"/>
              <a:t>v.s</a:t>
            </a:r>
            <a:r>
              <a:rPr lang="en-US" altLang="zh-CN" dirty="0"/>
              <a:t>. SNR (overall)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EE5BAB9-4342-3A5B-9C7A-CED9D8C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Red line </a:t>
            </a:r>
            <a:r>
              <a:rPr lang="en-US" altLang="zh-CN" sz="2000" dirty="0"/>
              <a:t>is the data from </a:t>
            </a:r>
            <a:r>
              <a:rPr lang="en-US" altLang="zh-CN" sz="2000" dirty="0">
                <a:solidFill>
                  <a:srgbClr val="FF0000"/>
                </a:solidFill>
              </a:rPr>
              <a:t>Gradient search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Blue line </a:t>
            </a:r>
            <a:r>
              <a:rPr lang="en-US" altLang="zh-CN" sz="2000" dirty="0"/>
              <a:t>is the data from </a:t>
            </a:r>
            <a:r>
              <a:rPr lang="en-US" altLang="zh-CN" sz="2000" dirty="0">
                <a:solidFill>
                  <a:schemeClr val="accent1"/>
                </a:solidFill>
              </a:rPr>
              <a:t>PSO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2B582-39D8-A0A6-5F82-2C29661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 of Success </a:t>
            </a:r>
            <a:r>
              <a:rPr lang="en-US" altLang="zh-CN" dirty="0" err="1"/>
              <a:t>v.s</a:t>
            </a:r>
            <a:r>
              <a:rPr lang="en-US" altLang="zh-CN" dirty="0"/>
              <a:t>. SNR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13E20-9FA9-5B8C-0FB7-EA3B451C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Red line </a:t>
            </a:r>
            <a:r>
              <a:rPr lang="en-US" altLang="zh-CN" sz="2000" dirty="0"/>
              <a:t>is the data from </a:t>
            </a:r>
            <a:r>
              <a:rPr lang="en-US" altLang="zh-CN" sz="2000" dirty="0">
                <a:solidFill>
                  <a:srgbClr val="FF0000"/>
                </a:solidFill>
              </a:rPr>
              <a:t>Gradient search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Blue line </a:t>
            </a:r>
            <a:r>
              <a:rPr lang="en-US" altLang="zh-CN" sz="2000" dirty="0"/>
              <a:t>is the data from </a:t>
            </a:r>
            <a:r>
              <a:rPr lang="en-US" altLang="zh-CN" sz="2000" dirty="0">
                <a:solidFill>
                  <a:schemeClr val="accent1"/>
                </a:solidFill>
              </a:rPr>
              <a:t>PSO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73F6AEDD-DE60-6ED8-BB14-84448029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987" y="2670885"/>
            <a:ext cx="5298250" cy="36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EBEA-5C83-9A72-C142-B5C027AD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126" y="1828945"/>
            <a:ext cx="5359401" cy="3200110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Graph #2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233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4634-CBF6-D8A2-85B8-A9285D25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movements of first success </a:t>
            </a:r>
            <a:r>
              <a:rPr lang="en-US" altLang="zh-CN" dirty="0" err="1"/>
              <a:t>v.s</a:t>
            </a:r>
            <a:r>
              <a:rPr lang="en-US" altLang="zh-CN" dirty="0"/>
              <a:t>. SNR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335D7-E8B2-F390-C3EF-CE7620D7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success</a:t>
            </a:r>
          </a:p>
          <a:p>
            <a:r>
              <a:rPr lang="en-US" altLang="zh-CN" dirty="0"/>
              <a:t>Definition of movements:</a:t>
            </a:r>
          </a:p>
          <a:p>
            <a:pPr lvl="1"/>
            <a:r>
              <a:rPr lang="en-US" altLang="zh-CN" dirty="0"/>
              <a:t>Every movements of piezo, same as the iteration in Gradient search</a:t>
            </a:r>
          </a:p>
          <a:p>
            <a:pPr lvl="1"/>
            <a:r>
              <a:rPr lang="en-US" altLang="zh-CN" dirty="0"/>
              <a:t>Movements=Iteration * #particles</a:t>
            </a:r>
          </a:p>
          <a:p>
            <a:r>
              <a:rPr lang="en-US" altLang="zh-CN" dirty="0"/>
              <a:t>How to calculate average movements?</a:t>
            </a:r>
          </a:p>
          <a:p>
            <a:pPr lvl="1"/>
            <a:r>
              <a:rPr lang="en-US" altLang="zh-CN" dirty="0"/>
              <a:t>Do 1000 experiments at each SNR </a:t>
            </a:r>
          </a:p>
          <a:p>
            <a:pPr lvl="1"/>
            <a:r>
              <a:rPr lang="en-US" altLang="zh-CN" dirty="0"/>
              <a:t>Average movements =#sum(movements)/1000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38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4634-CBF6-D8A2-85B8-A9285D25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movements of first success </a:t>
            </a:r>
            <a:r>
              <a:rPr lang="en-US" altLang="zh-CN" dirty="0" err="1"/>
              <a:t>v.s</a:t>
            </a:r>
            <a:r>
              <a:rPr lang="en-US" altLang="zh-CN" dirty="0"/>
              <a:t>. SNR</a:t>
            </a:r>
            <a:endParaRPr lang="zh-CN" altLang="en-US" dirty="0"/>
          </a:p>
        </p:txBody>
      </p:sp>
      <p:pic>
        <p:nvPicPr>
          <p:cNvPr id="7" name="内容占位符 6" descr="图表, 折线图&#10;&#10;描述已自动生成">
            <a:extLst>
              <a:ext uri="{FF2B5EF4-FFF2-40B4-BE49-F238E27FC236}">
                <a16:creationId xmlns:a16="http://schemas.microsoft.com/office/drawing/2014/main" id="{05AA9A0B-A2F8-DBFE-9640-0C82CA42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7417"/>
          <a:stretch/>
        </p:blipFill>
        <p:spPr>
          <a:xfrm>
            <a:off x="838200" y="1950804"/>
            <a:ext cx="4020731" cy="2795043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BD3866-F584-1A4F-29A2-4FF52C640B15}"/>
              </a:ext>
            </a:extLst>
          </p:cNvPr>
          <p:cNvSpPr txBox="1"/>
          <p:nvPr/>
        </p:nvSpPr>
        <p:spPr>
          <a:xfrm>
            <a:off x="6398673" y="514160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Gradient search with learning rate 0.01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B84A62-91B1-5A4E-BF9D-46060A5574A4}"/>
              </a:ext>
            </a:extLst>
          </p:cNvPr>
          <p:cNvSpPr txBox="1"/>
          <p:nvPr/>
        </p:nvSpPr>
        <p:spPr>
          <a:xfrm>
            <a:off x="2546238" y="52566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PSO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32AD07-714C-F187-87F2-C9B0CAAC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13" y="1716400"/>
            <a:ext cx="3851419" cy="30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B71BA-DBB1-0882-79DB-AA169615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45734"/>
            <a:ext cx="10515600" cy="1325563"/>
          </a:xfrm>
        </p:spPr>
        <p:txBody>
          <a:bodyPr/>
          <a:lstStyle/>
          <a:p>
            <a:r>
              <a:rPr lang="en-US" altLang="zh-CN" dirty="0"/>
              <a:t>The problem of gradient search of increasing iteration with bigger SNR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BB8C20-BC32-865D-49DC-67003579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94" y="1590961"/>
            <a:ext cx="3636810" cy="2875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F4E4DE-238C-CDA1-113A-5C9EF20A733F}"/>
              </a:ext>
            </a:extLst>
          </p:cNvPr>
          <p:cNvSpPr txBox="1"/>
          <p:nvPr/>
        </p:nvSpPr>
        <p:spPr>
          <a:xfrm>
            <a:off x="5257800" y="222898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dirty="0">
                <a:latin typeface="-apple-system"/>
              </a:rPr>
              <a:t>I fix the starting point to (1,1,1), and the iteration time to 500</a:t>
            </a:r>
          </a:p>
          <a:p>
            <a:pPr rtl="0"/>
            <a:r>
              <a:rPr lang="en-US" altLang="zh-CN" dirty="0">
                <a:latin typeface="-apple-system"/>
              </a:rPr>
              <a:t>Why:</a:t>
            </a:r>
          </a:p>
          <a:p>
            <a:pPr rtl="0"/>
            <a:r>
              <a:rPr lang="en-US" altLang="zh-CN" dirty="0">
                <a:latin typeface="-apple-system"/>
              </a:rPr>
              <a:t>The</a:t>
            </a:r>
            <a:r>
              <a:rPr lang="en-US" altLang="zh-CN" dirty="0">
                <a:effectLst/>
                <a:latin typeface="-apple-system"/>
              </a:rPr>
              <a:t> problem of excluding the failed example.</a:t>
            </a:r>
            <a:br>
              <a:rPr lang="en-US" altLang="zh-CN" dirty="0"/>
            </a:br>
            <a:r>
              <a:rPr lang="en-US" altLang="zh-CN" dirty="0">
                <a:effectLst/>
                <a:latin typeface="-apple-system"/>
              </a:rPr>
              <a:t>when SNR is low</a:t>
            </a:r>
          </a:p>
          <a:p>
            <a:pPr rtl="0"/>
            <a:r>
              <a:rPr lang="en-US" altLang="zh-CN" dirty="0">
                <a:effectLst/>
                <a:latin typeface="-apple-system"/>
              </a:rPr>
              <a:t>there are only few succeed cases.</a:t>
            </a:r>
          </a:p>
          <a:p>
            <a:pPr rtl="0"/>
            <a:endParaRPr lang="en-US" altLang="zh-CN" dirty="0">
              <a:effectLst/>
              <a:latin typeface="-apple-system"/>
            </a:endParaRPr>
          </a:p>
          <a:p>
            <a:pPr rtl="0"/>
            <a:r>
              <a:rPr lang="en-US" altLang="zh-CN" dirty="0">
                <a:latin typeface="-apple-system"/>
              </a:rPr>
              <a:t>G</a:t>
            </a:r>
            <a:r>
              <a:rPr lang="en-US" altLang="zh-CN" dirty="0">
                <a:effectLst/>
                <a:latin typeface="-apple-system"/>
              </a:rPr>
              <a:t>enerally, for low SNR , it can either find the aim during small iteration time or and failed when the iteration goes higher and is excluded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F60858-4E7E-6A28-335C-9537CB65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8" y="4466238"/>
            <a:ext cx="3022322" cy="23083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40D404-5A5D-6ED6-4230-7E15D9B88FD7}"/>
              </a:ext>
            </a:extLst>
          </p:cNvPr>
          <p:cNvSpPr txBox="1"/>
          <p:nvPr/>
        </p:nvSpPr>
        <p:spPr>
          <a:xfrm>
            <a:off x="5388078" y="5447071"/>
            <a:ext cx="587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-apple-system"/>
              </a:rPr>
              <a:t>When I increase max iteration time to 1000, more success time for low SNR, it’s getting better</a:t>
            </a:r>
            <a:endParaRPr lang="zh-CN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09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561</Words>
  <Application>Microsoft Office PowerPoint</Application>
  <PresentationFormat>宽屏</PresentationFormat>
  <Paragraphs>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Office 主题​​</vt:lpstr>
      <vt:lpstr>Assessments of PSO</vt:lpstr>
      <vt:lpstr>Graph #1</vt:lpstr>
      <vt:lpstr>Probability of Success v.s. SNR</vt:lpstr>
      <vt:lpstr>Probability of Success v.s. SNR (overall)</vt:lpstr>
      <vt:lpstr>Probability of Success v.s. SNR</vt:lpstr>
      <vt:lpstr>Graph #2</vt:lpstr>
      <vt:lpstr>Average movements of first success v.s. SNR</vt:lpstr>
      <vt:lpstr>Average movements of first success v.s. SNR</vt:lpstr>
      <vt:lpstr>The problem of gradient search of increasing iteration with bigger SNR</vt:lpstr>
      <vt:lpstr>When max iteration is 10000</vt:lpstr>
      <vt:lpstr>Graph #3</vt:lpstr>
      <vt:lpstr>Average # of movements till first success is achieved              v.s.  Average initial average distance</vt:lpstr>
      <vt:lpstr>Average movements of first success              v.s.  Average initial average distance</vt:lpstr>
      <vt:lpstr>Graph #4</vt:lpstr>
      <vt:lpstr>pro of success v.s. initial average position when SNR==1000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PSO</dc:title>
  <dc:creator>Zhou Jincheng</dc:creator>
  <cp:lastModifiedBy>Zhou Jincheng</cp:lastModifiedBy>
  <cp:revision>13</cp:revision>
  <dcterms:created xsi:type="dcterms:W3CDTF">2023-02-16T23:21:33Z</dcterms:created>
  <dcterms:modified xsi:type="dcterms:W3CDTF">2023-02-17T19:47:42Z</dcterms:modified>
</cp:coreProperties>
</file>