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6" r:id="rId3"/>
    <p:sldId id="258" r:id="rId4"/>
    <p:sldId id="277" r:id="rId5"/>
    <p:sldId id="278" r:id="rId6"/>
    <p:sldId id="275" r:id="rId7"/>
    <p:sldId id="262" r:id="rId8"/>
    <p:sldId id="257" r:id="rId9"/>
    <p:sldId id="271" r:id="rId10"/>
    <p:sldId id="274" r:id="rId11"/>
    <p:sldId id="259" r:id="rId12"/>
    <p:sldId id="263" r:id="rId13"/>
    <p:sldId id="260" r:id="rId14"/>
    <p:sldId id="261" r:id="rId15"/>
    <p:sldId id="272" r:id="rId16"/>
    <p:sldId id="264" r:id="rId17"/>
    <p:sldId id="273" r:id="rId18"/>
    <p:sldId id="268" r:id="rId19"/>
    <p:sldId id="26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2T21:23:48.29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0,'18315'0,"-21671"0,3323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3360A3-8C8D-4999-BB02-E041B3CD60FD}" type="datetimeFigureOut">
              <a:rPr lang="zh-CN" altLang="en-US" smtClean="0"/>
              <a:t>2023/2/22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522179-2F7F-4C03-8B3E-FBB43C9A5C2B}" type="slidenum">
              <a:rPr lang="zh-CN" altLang="en-US" smtClean="0"/>
              <a:t>‹#›</a:t>
            </a:fld>
            <a:endParaRPr lang="zh-CN" altLang="en-US"/>
          </a:p>
        </p:txBody>
      </p:sp>
    </p:spTree>
    <p:extLst>
      <p:ext uri="{BB962C8B-B14F-4D97-AF65-F5344CB8AC3E}">
        <p14:creationId xmlns:p14="http://schemas.microsoft.com/office/powerpoint/2010/main" val="824406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9403E-B118-E55A-389E-1EA6828032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FE4FA36-37E2-5B72-2756-B12866D267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6E8247-7829-059C-D121-63D5681D9ED2}"/>
              </a:ext>
            </a:extLst>
          </p:cNvPr>
          <p:cNvSpPr>
            <a:spLocks noGrp="1"/>
          </p:cNvSpPr>
          <p:nvPr>
            <p:ph type="dt" sz="half" idx="10"/>
          </p:nvPr>
        </p:nvSpPr>
        <p:spPr/>
        <p:txBody>
          <a:bodyPr/>
          <a:lstStyle/>
          <a:p>
            <a:fld id="{14D2C432-1DD2-4A97-9A2D-7E7255532BF9}" type="datetimeFigureOut">
              <a:rPr lang="zh-CN" altLang="en-US" smtClean="0"/>
              <a:t>2023/2/22</a:t>
            </a:fld>
            <a:endParaRPr lang="zh-CN" altLang="en-US"/>
          </a:p>
        </p:txBody>
      </p:sp>
      <p:sp>
        <p:nvSpPr>
          <p:cNvPr id="5" name="页脚占位符 4">
            <a:extLst>
              <a:ext uri="{FF2B5EF4-FFF2-40B4-BE49-F238E27FC236}">
                <a16:creationId xmlns:a16="http://schemas.microsoft.com/office/drawing/2014/main" id="{CF690D3C-F924-0A7C-CDC8-0D9CCBECBB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CC4505-CC65-E10B-E43D-DD1F54310070}"/>
              </a:ext>
            </a:extLst>
          </p:cNvPr>
          <p:cNvSpPr>
            <a:spLocks noGrp="1"/>
          </p:cNvSpPr>
          <p:nvPr>
            <p:ph type="sldNum" sz="quarter" idx="12"/>
          </p:nvPr>
        </p:nvSpPr>
        <p:spPr/>
        <p:txBody>
          <a:bodyPr/>
          <a:lstStyle/>
          <a:p>
            <a:fld id="{E82178F4-7F21-4AB8-AAA8-F12A27681388}" type="slidenum">
              <a:rPr lang="zh-CN" altLang="en-US" smtClean="0"/>
              <a:t>‹#›</a:t>
            </a:fld>
            <a:endParaRPr lang="zh-CN" altLang="en-US"/>
          </a:p>
        </p:txBody>
      </p:sp>
    </p:spTree>
    <p:extLst>
      <p:ext uri="{BB962C8B-B14F-4D97-AF65-F5344CB8AC3E}">
        <p14:creationId xmlns:p14="http://schemas.microsoft.com/office/powerpoint/2010/main" val="79947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EAFE2-42DA-20AF-4B3C-AB8A86D31BF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C745CD5-7AD1-D9DE-74D8-12D943BF116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CC49845-7723-E611-EF60-FE6A49C343AC}"/>
              </a:ext>
            </a:extLst>
          </p:cNvPr>
          <p:cNvSpPr>
            <a:spLocks noGrp="1"/>
          </p:cNvSpPr>
          <p:nvPr>
            <p:ph type="dt" sz="half" idx="10"/>
          </p:nvPr>
        </p:nvSpPr>
        <p:spPr/>
        <p:txBody>
          <a:bodyPr/>
          <a:lstStyle/>
          <a:p>
            <a:fld id="{14D2C432-1DD2-4A97-9A2D-7E7255532BF9}" type="datetimeFigureOut">
              <a:rPr lang="zh-CN" altLang="en-US" smtClean="0"/>
              <a:t>2023/2/22</a:t>
            </a:fld>
            <a:endParaRPr lang="zh-CN" altLang="en-US"/>
          </a:p>
        </p:txBody>
      </p:sp>
      <p:sp>
        <p:nvSpPr>
          <p:cNvPr id="5" name="页脚占位符 4">
            <a:extLst>
              <a:ext uri="{FF2B5EF4-FFF2-40B4-BE49-F238E27FC236}">
                <a16:creationId xmlns:a16="http://schemas.microsoft.com/office/drawing/2014/main" id="{1BBAA777-83BE-1EE9-00D2-F1305F366D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FB821E-4E25-4FC4-8D24-8012500D6C73}"/>
              </a:ext>
            </a:extLst>
          </p:cNvPr>
          <p:cNvSpPr>
            <a:spLocks noGrp="1"/>
          </p:cNvSpPr>
          <p:nvPr>
            <p:ph type="sldNum" sz="quarter" idx="12"/>
          </p:nvPr>
        </p:nvSpPr>
        <p:spPr/>
        <p:txBody>
          <a:bodyPr/>
          <a:lstStyle/>
          <a:p>
            <a:fld id="{E82178F4-7F21-4AB8-AAA8-F12A27681388}" type="slidenum">
              <a:rPr lang="zh-CN" altLang="en-US" smtClean="0"/>
              <a:t>‹#›</a:t>
            </a:fld>
            <a:endParaRPr lang="zh-CN" altLang="en-US"/>
          </a:p>
        </p:txBody>
      </p:sp>
    </p:spTree>
    <p:extLst>
      <p:ext uri="{BB962C8B-B14F-4D97-AF65-F5344CB8AC3E}">
        <p14:creationId xmlns:p14="http://schemas.microsoft.com/office/powerpoint/2010/main" val="490377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27CF08A-F8BD-3092-FF2C-39FB9E22FA8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3F47177-1D49-EA1B-3DD5-B4CC2A5E7ED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ADEFDE-E9AF-AC51-6514-25A9450C2F49}"/>
              </a:ext>
            </a:extLst>
          </p:cNvPr>
          <p:cNvSpPr>
            <a:spLocks noGrp="1"/>
          </p:cNvSpPr>
          <p:nvPr>
            <p:ph type="dt" sz="half" idx="10"/>
          </p:nvPr>
        </p:nvSpPr>
        <p:spPr/>
        <p:txBody>
          <a:bodyPr/>
          <a:lstStyle/>
          <a:p>
            <a:fld id="{14D2C432-1DD2-4A97-9A2D-7E7255532BF9}" type="datetimeFigureOut">
              <a:rPr lang="zh-CN" altLang="en-US" smtClean="0"/>
              <a:t>2023/2/22</a:t>
            </a:fld>
            <a:endParaRPr lang="zh-CN" altLang="en-US"/>
          </a:p>
        </p:txBody>
      </p:sp>
      <p:sp>
        <p:nvSpPr>
          <p:cNvPr id="5" name="页脚占位符 4">
            <a:extLst>
              <a:ext uri="{FF2B5EF4-FFF2-40B4-BE49-F238E27FC236}">
                <a16:creationId xmlns:a16="http://schemas.microsoft.com/office/drawing/2014/main" id="{A84D06BA-41BE-4E0A-1422-37DD5676E6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8D378D-8067-07B4-A61C-7D15926ABFEC}"/>
              </a:ext>
            </a:extLst>
          </p:cNvPr>
          <p:cNvSpPr>
            <a:spLocks noGrp="1"/>
          </p:cNvSpPr>
          <p:nvPr>
            <p:ph type="sldNum" sz="quarter" idx="12"/>
          </p:nvPr>
        </p:nvSpPr>
        <p:spPr/>
        <p:txBody>
          <a:bodyPr/>
          <a:lstStyle/>
          <a:p>
            <a:fld id="{E82178F4-7F21-4AB8-AAA8-F12A27681388}" type="slidenum">
              <a:rPr lang="zh-CN" altLang="en-US" smtClean="0"/>
              <a:t>‹#›</a:t>
            </a:fld>
            <a:endParaRPr lang="zh-CN" altLang="en-US"/>
          </a:p>
        </p:txBody>
      </p:sp>
    </p:spTree>
    <p:extLst>
      <p:ext uri="{BB962C8B-B14F-4D97-AF65-F5344CB8AC3E}">
        <p14:creationId xmlns:p14="http://schemas.microsoft.com/office/powerpoint/2010/main" val="648585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855E68-5C03-F2E7-5EA2-C9D9569432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7EBC830-A6AA-D1D4-739C-3814415EEA5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F82F5E-C488-F822-EC36-9ECEE62670BE}"/>
              </a:ext>
            </a:extLst>
          </p:cNvPr>
          <p:cNvSpPr>
            <a:spLocks noGrp="1"/>
          </p:cNvSpPr>
          <p:nvPr>
            <p:ph type="dt" sz="half" idx="10"/>
          </p:nvPr>
        </p:nvSpPr>
        <p:spPr/>
        <p:txBody>
          <a:bodyPr/>
          <a:lstStyle/>
          <a:p>
            <a:fld id="{14D2C432-1DD2-4A97-9A2D-7E7255532BF9}" type="datetimeFigureOut">
              <a:rPr lang="zh-CN" altLang="en-US" smtClean="0"/>
              <a:t>2023/2/22</a:t>
            </a:fld>
            <a:endParaRPr lang="zh-CN" altLang="en-US"/>
          </a:p>
        </p:txBody>
      </p:sp>
      <p:sp>
        <p:nvSpPr>
          <p:cNvPr id="5" name="页脚占位符 4">
            <a:extLst>
              <a:ext uri="{FF2B5EF4-FFF2-40B4-BE49-F238E27FC236}">
                <a16:creationId xmlns:a16="http://schemas.microsoft.com/office/drawing/2014/main" id="{0271BD16-520A-CF9F-52C7-A640DF22B0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34CF97-D184-46F9-5EF1-4BDF36902AE0}"/>
              </a:ext>
            </a:extLst>
          </p:cNvPr>
          <p:cNvSpPr>
            <a:spLocks noGrp="1"/>
          </p:cNvSpPr>
          <p:nvPr>
            <p:ph type="sldNum" sz="quarter" idx="12"/>
          </p:nvPr>
        </p:nvSpPr>
        <p:spPr/>
        <p:txBody>
          <a:bodyPr/>
          <a:lstStyle/>
          <a:p>
            <a:fld id="{E82178F4-7F21-4AB8-AAA8-F12A27681388}" type="slidenum">
              <a:rPr lang="zh-CN" altLang="en-US" smtClean="0"/>
              <a:t>‹#›</a:t>
            </a:fld>
            <a:endParaRPr lang="zh-CN" altLang="en-US"/>
          </a:p>
        </p:txBody>
      </p:sp>
    </p:spTree>
    <p:extLst>
      <p:ext uri="{BB962C8B-B14F-4D97-AF65-F5344CB8AC3E}">
        <p14:creationId xmlns:p14="http://schemas.microsoft.com/office/powerpoint/2010/main" val="3524738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D8BC2-02D7-875F-84EC-791BDDC61F1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B85AD72-CFEC-3F13-8483-ED8C446861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A8438A0-7CDC-0FF2-D38B-A5079D593478}"/>
              </a:ext>
            </a:extLst>
          </p:cNvPr>
          <p:cNvSpPr>
            <a:spLocks noGrp="1"/>
          </p:cNvSpPr>
          <p:nvPr>
            <p:ph type="dt" sz="half" idx="10"/>
          </p:nvPr>
        </p:nvSpPr>
        <p:spPr/>
        <p:txBody>
          <a:bodyPr/>
          <a:lstStyle/>
          <a:p>
            <a:fld id="{14D2C432-1DD2-4A97-9A2D-7E7255532BF9}" type="datetimeFigureOut">
              <a:rPr lang="zh-CN" altLang="en-US" smtClean="0"/>
              <a:t>2023/2/22</a:t>
            </a:fld>
            <a:endParaRPr lang="zh-CN" altLang="en-US"/>
          </a:p>
        </p:txBody>
      </p:sp>
      <p:sp>
        <p:nvSpPr>
          <p:cNvPr id="5" name="页脚占位符 4">
            <a:extLst>
              <a:ext uri="{FF2B5EF4-FFF2-40B4-BE49-F238E27FC236}">
                <a16:creationId xmlns:a16="http://schemas.microsoft.com/office/drawing/2014/main" id="{4FA84B11-79B3-5ACE-E377-96E2CEDF23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161820-06CA-518B-36A1-E9842B7C46DF}"/>
              </a:ext>
            </a:extLst>
          </p:cNvPr>
          <p:cNvSpPr>
            <a:spLocks noGrp="1"/>
          </p:cNvSpPr>
          <p:nvPr>
            <p:ph type="sldNum" sz="quarter" idx="12"/>
          </p:nvPr>
        </p:nvSpPr>
        <p:spPr/>
        <p:txBody>
          <a:bodyPr/>
          <a:lstStyle/>
          <a:p>
            <a:fld id="{E82178F4-7F21-4AB8-AAA8-F12A27681388}" type="slidenum">
              <a:rPr lang="zh-CN" altLang="en-US" smtClean="0"/>
              <a:t>‹#›</a:t>
            </a:fld>
            <a:endParaRPr lang="zh-CN" altLang="en-US"/>
          </a:p>
        </p:txBody>
      </p:sp>
    </p:spTree>
    <p:extLst>
      <p:ext uri="{BB962C8B-B14F-4D97-AF65-F5344CB8AC3E}">
        <p14:creationId xmlns:p14="http://schemas.microsoft.com/office/powerpoint/2010/main" val="252942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8E76F-9374-CE92-DC44-54638CFCC5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D85F5D-CC62-D5BF-D14F-9600B2CC68E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14F63E6-D97E-825E-E779-981640D6307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ECCB7AF-85C2-D482-57F1-06E5AB96DB27}"/>
              </a:ext>
            </a:extLst>
          </p:cNvPr>
          <p:cNvSpPr>
            <a:spLocks noGrp="1"/>
          </p:cNvSpPr>
          <p:nvPr>
            <p:ph type="dt" sz="half" idx="10"/>
          </p:nvPr>
        </p:nvSpPr>
        <p:spPr/>
        <p:txBody>
          <a:bodyPr/>
          <a:lstStyle/>
          <a:p>
            <a:fld id="{14D2C432-1DD2-4A97-9A2D-7E7255532BF9}" type="datetimeFigureOut">
              <a:rPr lang="zh-CN" altLang="en-US" smtClean="0"/>
              <a:t>2023/2/22</a:t>
            </a:fld>
            <a:endParaRPr lang="zh-CN" altLang="en-US"/>
          </a:p>
        </p:txBody>
      </p:sp>
      <p:sp>
        <p:nvSpPr>
          <p:cNvPr id="6" name="页脚占位符 5">
            <a:extLst>
              <a:ext uri="{FF2B5EF4-FFF2-40B4-BE49-F238E27FC236}">
                <a16:creationId xmlns:a16="http://schemas.microsoft.com/office/drawing/2014/main" id="{90E25542-48E3-B7FE-7FDA-1F4D3994E4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9F9EA0-1493-9093-583C-E1E776372BB6}"/>
              </a:ext>
            </a:extLst>
          </p:cNvPr>
          <p:cNvSpPr>
            <a:spLocks noGrp="1"/>
          </p:cNvSpPr>
          <p:nvPr>
            <p:ph type="sldNum" sz="quarter" idx="12"/>
          </p:nvPr>
        </p:nvSpPr>
        <p:spPr/>
        <p:txBody>
          <a:bodyPr/>
          <a:lstStyle/>
          <a:p>
            <a:fld id="{E82178F4-7F21-4AB8-AAA8-F12A27681388}" type="slidenum">
              <a:rPr lang="zh-CN" altLang="en-US" smtClean="0"/>
              <a:t>‹#›</a:t>
            </a:fld>
            <a:endParaRPr lang="zh-CN" altLang="en-US"/>
          </a:p>
        </p:txBody>
      </p:sp>
    </p:spTree>
    <p:extLst>
      <p:ext uri="{BB962C8B-B14F-4D97-AF65-F5344CB8AC3E}">
        <p14:creationId xmlns:p14="http://schemas.microsoft.com/office/powerpoint/2010/main" val="1288993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85731C-9A6D-9E97-C1A1-8DD37CB7920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299F6FF-1D5D-D377-0B5C-FD8982BD1D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475C34C-1043-FF51-E40E-0CDB193C3F9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ECFC86D-64EC-502B-1EDD-60BF69BABF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24A39FC-7917-8683-226F-9EE8763B4CC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AEDB8D6-7926-BC93-5027-DC3AE08049CA}"/>
              </a:ext>
            </a:extLst>
          </p:cNvPr>
          <p:cNvSpPr>
            <a:spLocks noGrp="1"/>
          </p:cNvSpPr>
          <p:nvPr>
            <p:ph type="dt" sz="half" idx="10"/>
          </p:nvPr>
        </p:nvSpPr>
        <p:spPr/>
        <p:txBody>
          <a:bodyPr/>
          <a:lstStyle/>
          <a:p>
            <a:fld id="{14D2C432-1DD2-4A97-9A2D-7E7255532BF9}" type="datetimeFigureOut">
              <a:rPr lang="zh-CN" altLang="en-US" smtClean="0"/>
              <a:t>2023/2/22</a:t>
            </a:fld>
            <a:endParaRPr lang="zh-CN" altLang="en-US"/>
          </a:p>
        </p:txBody>
      </p:sp>
      <p:sp>
        <p:nvSpPr>
          <p:cNvPr id="8" name="页脚占位符 7">
            <a:extLst>
              <a:ext uri="{FF2B5EF4-FFF2-40B4-BE49-F238E27FC236}">
                <a16:creationId xmlns:a16="http://schemas.microsoft.com/office/drawing/2014/main" id="{63450114-5152-1D9E-692D-17469C1A337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61A2E9D-A8D4-3673-3D89-9BECB95BEC1A}"/>
              </a:ext>
            </a:extLst>
          </p:cNvPr>
          <p:cNvSpPr>
            <a:spLocks noGrp="1"/>
          </p:cNvSpPr>
          <p:nvPr>
            <p:ph type="sldNum" sz="quarter" idx="12"/>
          </p:nvPr>
        </p:nvSpPr>
        <p:spPr/>
        <p:txBody>
          <a:bodyPr/>
          <a:lstStyle/>
          <a:p>
            <a:fld id="{E82178F4-7F21-4AB8-AAA8-F12A27681388}" type="slidenum">
              <a:rPr lang="zh-CN" altLang="en-US" smtClean="0"/>
              <a:t>‹#›</a:t>
            </a:fld>
            <a:endParaRPr lang="zh-CN" altLang="en-US"/>
          </a:p>
        </p:txBody>
      </p:sp>
    </p:spTree>
    <p:extLst>
      <p:ext uri="{BB962C8B-B14F-4D97-AF65-F5344CB8AC3E}">
        <p14:creationId xmlns:p14="http://schemas.microsoft.com/office/powerpoint/2010/main" val="3454735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5BABDD-319B-1501-9904-01EE9BAA7A2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491B82E-3770-3F09-F56E-49D9D17E116E}"/>
              </a:ext>
            </a:extLst>
          </p:cNvPr>
          <p:cNvSpPr>
            <a:spLocks noGrp="1"/>
          </p:cNvSpPr>
          <p:nvPr>
            <p:ph type="dt" sz="half" idx="10"/>
          </p:nvPr>
        </p:nvSpPr>
        <p:spPr/>
        <p:txBody>
          <a:bodyPr/>
          <a:lstStyle/>
          <a:p>
            <a:fld id="{14D2C432-1DD2-4A97-9A2D-7E7255532BF9}" type="datetimeFigureOut">
              <a:rPr lang="zh-CN" altLang="en-US" smtClean="0"/>
              <a:t>2023/2/22</a:t>
            </a:fld>
            <a:endParaRPr lang="zh-CN" altLang="en-US"/>
          </a:p>
        </p:txBody>
      </p:sp>
      <p:sp>
        <p:nvSpPr>
          <p:cNvPr id="4" name="页脚占位符 3">
            <a:extLst>
              <a:ext uri="{FF2B5EF4-FFF2-40B4-BE49-F238E27FC236}">
                <a16:creationId xmlns:a16="http://schemas.microsoft.com/office/drawing/2014/main" id="{90F0A356-6FB0-58DA-E89F-CD881173CA1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3C5B2D6-062A-2557-5D96-3F485CB465EF}"/>
              </a:ext>
            </a:extLst>
          </p:cNvPr>
          <p:cNvSpPr>
            <a:spLocks noGrp="1"/>
          </p:cNvSpPr>
          <p:nvPr>
            <p:ph type="sldNum" sz="quarter" idx="12"/>
          </p:nvPr>
        </p:nvSpPr>
        <p:spPr/>
        <p:txBody>
          <a:bodyPr/>
          <a:lstStyle/>
          <a:p>
            <a:fld id="{E82178F4-7F21-4AB8-AAA8-F12A27681388}" type="slidenum">
              <a:rPr lang="zh-CN" altLang="en-US" smtClean="0"/>
              <a:t>‹#›</a:t>
            </a:fld>
            <a:endParaRPr lang="zh-CN" altLang="en-US"/>
          </a:p>
        </p:txBody>
      </p:sp>
    </p:spTree>
    <p:extLst>
      <p:ext uri="{BB962C8B-B14F-4D97-AF65-F5344CB8AC3E}">
        <p14:creationId xmlns:p14="http://schemas.microsoft.com/office/powerpoint/2010/main" val="2186728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9A68924-A265-8057-9A93-A8B846E9C20B}"/>
              </a:ext>
            </a:extLst>
          </p:cNvPr>
          <p:cNvSpPr>
            <a:spLocks noGrp="1"/>
          </p:cNvSpPr>
          <p:nvPr>
            <p:ph type="dt" sz="half" idx="10"/>
          </p:nvPr>
        </p:nvSpPr>
        <p:spPr/>
        <p:txBody>
          <a:bodyPr/>
          <a:lstStyle/>
          <a:p>
            <a:fld id="{14D2C432-1DD2-4A97-9A2D-7E7255532BF9}" type="datetimeFigureOut">
              <a:rPr lang="zh-CN" altLang="en-US" smtClean="0"/>
              <a:t>2023/2/22</a:t>
            </a:fld>
            <a:endParaRPr lang="zh-CN" altLang="en-US"/>
          </a:p>
        </p:txBody>
      </p:sp>
      <p:sp>
        <p:nvSpPr>
          <p:cNvPr id="3" name="页脚占位符 2">
            <a:extLst>
              <a:ext uri="{FF2B5EF4-FFF2-40B4-BE49-F238E27FC236}">
                <a16:creationId xmlns:a16="http://schemas.microsoft.com/office/drawing/2014/main" id="{3E9443EF-61DC-A7E2-CCBC-BC0A400BB3F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5D7B080-A871-B23D-02CB-EE031F9E9B1E}"/>
              </a:ext>
            </a:extLst>
          </p:cNvPr>
          <p:cNvSpPr>
            <a:spLocks noGrp="1"/>
          </p:cNvSpPr>
          <p:nvPr>
            <p:ph type="sldNum" sz="quarter" idx="12"/>
          </p:nvPr>
        </p:nvSpPr>
        <p:spPr/>
        <p:txBody>
          <a:bodyPr/>
          <a:lstStyle/>
          <a:p>
            <a:fld id="{E82178F4-7F21-4AB8-AAA8-F12A27681388}" type="slidenum">
              <a:rPr lang="zh-CN" altLang="en-US" smtClean="0"/>
              <a:t>‹#›</a:t>
            </a:fld>
            <a:endParaRPr lang="zh-CN" altLang="en-US"/>
          </a:p>
        </p:txBody>
      </p:sp>
    </p:spTree>
    <p:extLst>
      <p:ext uri="{BB962C8B-B14F-4D97-AF65-F5344CB8AC3E}">
        <p14:creationId xmlns:p14="http://schemas.microsoft.com/office/powerpoint/2010/main" val="993701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40AFF5-EB16-A60F-3A69-A97F9981DA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E4CEE85-8214-EE79-3820-B65A68E104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64947E0-E97B-3661-3C8C-8272608597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3409445-ABAE-B553-3026-B4F7AE36114C}"/>
              </a:ext>
            </a:extLst>
          </p:cNvPr>
          <p:cNvSpPr>
            <a:spLocks noGrp="1"/>
          </p:cNvSpPr>
          <p:nvPr>
            <p:ph type="dt" sz="half" idx="10"/>
          </p:nvPr>
        </p:nvSpPr>
        <p:spPr/>
        <p:txBody>
          <a:bodyPr/>
          <a:lstStyle/>
          <a:p>
            <a:fld id="{14D2C432-1DD2-4A97-9A2D-7E7255532BF9}" type="datetimeFigureOut">
              <a:rPr lang="zh-CN" altLang="en-US" smtClean="0"/>
              <a:t>2023/2/22</a:t>
            </a:fld>
            <a:endParaRPr lang="zh-CN" altLang="en-US"/>
          </a:p>
        </p:txBody>
      </p:sp>
      <p:sp>
        <p:nvSpPr>
          <p:cNvPr id="6" name="页脚占位符 5">
            <a:extLst>
              <a:ext uri="{FF2B5EF4-FFF2-40B4-BE49-F238E27FC236}">
                <a16:creationId xmlns:a16="http://schemas.microsoft.com/office/drawing/2014/main" id="{2B9D49AE-6336-5EBC-421F-43D5C26A3D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B97AE9-6F3F-6254-F6B8-3CDFD7AD6C89}"/>
              </a:ext>
            </a:extLst>
          </p:cNvPr>
          <p:cNvSpPr>
            <a:spLocks noGrp="1"/>
          </p:cNvSpPr>
          <p:nvPr>
            <p:ph type="sldNum" sz="quarter" idx="12"/>
          </p:nvPr>
        </p:nvSpPr>
        <p:spPr/>
        <p:txBody>
          <a:bodyPr/>
          <a:lstStyle/>
          <a:p>
            <a:fld id="{E82178F4-7F21-4AB8-AAA8-F12A27681388}" type="slidenum">
              <a:rPr lang="zh-CN" altLang="en-US" smtClean="0"/>
              <a:t>‹#›</a:t>
            </a:fld>
            <a:endParaRPr lang="zh-CN" altLang="en-US"/>
          </a:p>
        </p:txBody>
      </p:sp>
    </p:spTree>
    <p:extLst>
      <p:ext uri="{BB962C8B-B14F-4D97-AF65-F5344CB8AC3E}">
        <p14:creationId xmlns:p14="http://schemas.microsoft.com/office/powerpoint/2010/main" val="4028426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58C1D-ADC6-3D99-B232-57860895DB2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C4C04C1-B3E2-13DB-E3B1-EA446D58EE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438B60F-6DEE-992F-CD09-E7BE76C7CF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60F0AE8-84DB-798E-7325-585884B1230E}"/>
              </a:ext>
            </a:extLst>
          </p:cNvPr>
          <p:cNvSpPr>
            <a:spLocks noGrp="1"/>
          </p:cNvSpPr>
          <p:nvPr>
            <p:ph type="dt" sz="half" idx="10"/>
          </p:nvPr>
        </p:nvSpPr>
        <p:spPr/>
        <p:txBody>
          <a:bodyPr/>
          <a:lstStyle/>
          <a:p>
            <a:fld id="{14D2C432-1DD2-4A97-9A2D-7E7255532BF9}" type="datetimeFigureOut">
              <a:rPr lang="zh-CN" altLang="en-US" smtClean="0"/>
              <a:t>2023/2/22</a:t>
            </a:fld>
            <a:endParaRPr lang="zh-CN" altLang="en-US"/>
          </a:p>
        </p:txBody>
      </p:sp>
      <p:sp>
        <p:nvSpPr>
          <p:cNvPr id="6" name="页脚占位符 5">
            <a:extLst>
              <a:ext uri="{FF2B5EF4-FFF2-40B4-BE49-F238E27FC236}">
                <a16:creationId xmlns:a16="http://schemas.microsoft.com/office/drawing/2014/main" id="{0BBC90AA-958D-D45A-8464-004EA92F19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CBF98B-93FF-423B-F204-176F1583A632}"/>
              </a:ext>
            </a:extLst>
          </p:cNvPr>
          <p:cNvSpPr>
            <a:spLocks noGrp="1"/>
          </p:cNvSpPr>
          <p:nvPr>
            <p:ph type="sldNum" sz="quarter" idx="12"/>
          </p:nvPr>
        </p:nvSpPr>
        <p:spPr/>
        <p:txBody>
          <a:bodyPr/>
          <a:lstStyle/>
          <a:p>
            <a:fld id="{E82178F4-7F21-4AB8-AAA8-F12A27681388}" type="slidenum">
              <a:rPr lang="zh-CN" altLang="en-US" smtClean="0"/>
              <a:t>‹#›</a:t>
            </a:fld>
            <a:endParaRPr lang="zh-CN" altLang="en-US"/>
          </a:p>
        </p:txBody>
      </p:sp>
    </p:spTree>
    <p:extLst>
      <p:ext uri="{BB962C8B-B14F-4D97-AF65-F5344CB8AC3E}">
        <p14:creationId xmlns:p14="http://schemas.microsoft.com/office/powerpoint/2010/main" val="2175200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C1DA8AB-8A3C-1C76-D84F-3EB9ABB751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31B26C4-1D43-508D-3975-416D2CA8E0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67A4FB3-3CFB-0F05-3352-B334668147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D2C432-1DD2-4A97-9A2D-7E7255532BF9}" type="datetimeFigureOut">
              <a:rPr lang="zh-CN" altLang="en-US" smtClean="0"/>
              <a:t>2023/2/22</a:t>
            </a:fld>
            <a:endParaRPr lang="zh-CN" altLang="en-US"/>
          </a:p>
        </p:txBody>
      </p:sp>
      <p:sp>
        <p:nvSpPr>
          <p:cNvPr id="5" name="页脚占位符 4">
            <a:extLst>
              <a:ext uri="{FF2B5EF4-FFF2-40B4-BE49-F238E27FC236}">
                <a16:creationId xmlns:a16="http://schemas.microsoft.com/office/drawing/2014/main" id="{F4FD653D-2993-4DBA-BB2D-AF17464E52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F601182-794F-B73F-074C-ED644F6D1B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2178F4-7F21-4AB8-AAA8-F12A27681388}" type="slidenum">
              <a:rPr lang="zh-CN" altLang="en-US" smtClean="0"/>
              <a:t>‹#›</a:t>
            </a:fld>
            <a:endParaRPr lang="zh-CN" altLang="en-US"/>
          </a:p>
        </p:txBody>
      </p:sp>
    </p:spTree>
    <p:extLst>
      <p:ext uri="{BB962C8B-B14F-4D97-AF65-F5344CB8AC3E}">
        <p14:creationId xmlns:p14="http://schemas.microsoft.com/office/powerpoint/2010/main" val="3616021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968D0F-20DE-560A-44AE-0F867C14B841}"/>
              </a:ext>
            </a:extLst>
          </p:cNvPr>
          <p:cNvSpPr>
            <a:spLocks noGrp="1"/>
          </p:cNvSpPr>
          <p:nvPr>
            <p:ph type="ctrTitle"/>
          </p:nvPr>
        </p:nvSpPr>
        <p:spPr/>
        <p:txBody>
          <a:bodyPr>
            <a:normAutofit fontScale="90000"/>
          </a:bodyPr>
          <a:lstStyle/>
          <a:p>
            <a:r>
              <a:rPr lang="en-US" altLang="zh-CN" dirty="0"/>
              <a:t>Assessments of gradient search and particle swarm intelligence</a:t>
            </a:r>
            <a:endParaRPr lang="zh-CN" altLang="en-US" dirty="0"/>
          </a:p>
        </p:txBody>
      </p:sp>
      <p:sp>
        <p:nvSpPr>
          <p:cNvPr id="3" name="副标题 2">
            <a:extLst>
              <a:ext uri="{FF2B5EF4-FFF2-40B4-BE49-F238E27FC236}">
                <a16:creationId xmlns:a16="http://schemas.microsoft.com/office/drawing/2014/main" id="{726B3F13-41A9-64AD-3D56-1107B9B68900}"/>
              </a:ext>
            </a:extLst>
          </p:cNvPr>
          <p:cNvSpPr>
            <a:spLocks noGrp="1"/>
          </p:cNvSpPr>
          <p:nvPr>
            <p:ph type="subTitle" idx="1"/>
          </p:nvPr>
        </p:nvSpPr>
        <p:spPr/>
        <p:txBody>
          <a:bodyPr/>
          <a:lstStyle/>
          <a:p>
            <a:r>
              <a:rPr lang="en-US" altLang="zh-CN" dirty="0"/>
              <a:t>Albert, Louis, Sweta</a:t>
            </a:r>
            <a:endParaRPr lang="zh-CN" altLang="en-US" dirty="0"/>
          </a:p>
        </p:txBody>
      </p:sp>
    </p:spTree>
    <p:extLst>
      <p:ext uri="{BB962C8B-B14F-4D97-AF65-F5344CB8AC3E}">
        <p14:creationId xmlns:p14="http://schemas.microsoft.com/office/powerpoint/2010/main" val="2407857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D5205A-A0FD-64A3-5F1B-E1D3F5620077}"/>
              </a:ext>
            </a:extLst>
          </p:cNvPr>
          <p:cNvSpPr>
            <a:spLocks noGrp="1"/>
          </p:cNvSpPr>
          <p:nvPr>
            <p:ph type="title"/>
          </p:nvPr>
        </p:nvSpPr>
        <p:spPr/>
        <p:txBody>
          <a:bodyPr/>
          <a:lstStyle/>
          <a:p>
            <a:r>
              <a:rPr lang="en-US" altLang="zh-CN" dirty="0"/>
              <a:t>Find the best learning rate of Gradient search </a:t>
            </a:r>
            <a:endParaRPr lang="zh-CN" altLang="en-US" dirty="0"/>
          </a:p>
        </p:txBody>
      </p:sp>
      <p:pic>
        <p:nvPicPr>
          <p:cNvPr id="4098" name="Picture 2" descr="图像">
            <a:extLst>
              <a:ext uri="{FF2B5EF4-FFF2-40B4-BE49-F238E27FC236}">
                <a16:creationId xmlns:a16="http://schemas.microsoft.com/office/drawing/2014/main" id="{92C2E576-1DA6-B21C-ED9A-33D4E8EAA9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6398" y="2269524"/>
            <a:ext cx="4566666" cy="347090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图像">
            <a:extLst>
              <a:ext uri="{FF2B5EF4-FFF2-40B4-BE49-F238E27FC236}">
                <a16:creationId xmlns:a16="http://schemas.microsoft.com/office/drawing/2014/main" id="{3C1BC27E-D381-4C27-3BFB-11586131BD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046" y="2208632"/>
            <a:ext cx="4566666" cy="3531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41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图像">
            <a:extLst>
              <a:ext uri="{FF2B5EF4-FFF2-40B4-BE49-F238E27FC236}">
                <a16:creationId xmlns:a16="http://schemas.microsoft.com/office/drawing/2014/main" id="{DE246478-2461-F0D4-925C-A69C1D7068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266" t="2003" r="6449" b="7283"/>
          <a:stretch/>
        </p:blipFill>
        <p:spPr bwMode="auto">
          <a:xfrm>
            <a:off x="2381688" y="1631139"/>
            <a:ext cx="7021187" cy="405738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C6B90B87-FFFA-1601-61E7-FDC4FE6501DB}"/>
              </a:ext>
            </a:extLst>
          </p:cNvPr>
          <p:cNvSpPr>
            <a:spLocks noGrp="1"/>
          </p:cNvSpPr>
          <p:nvPr>
            <p:ph type="title"/>
          </p:nvPr>
        </p:nvSpPr>
        <p:spPr/>
        <p:txBody>
          <a:bodyPr/>
          <a:lstStyle/>
          <a:p>
            <a:r>
              <a:rPr lang="en-US" altLang="zh-CN" dirty="0"/>
              <a:t>Probability of Success </a:t>
            </a:r>
            <a:r>
              <a:rPr lang="en-US" altLang="zh-CN" dirty="0" err="1"/>
              <a:t>v.s</a:t>
            </a:r>
            <a:r>
              <a:rPr lang="en-US" altLang="zh-CN" dirty="0"/>
              <a:t>. SNR</a:t>
            </a:r>
            <a:endParaRPr lang="zh-CN" altLang="en-US" dirty="0"/>
          </a:p>
        </p:txBody>
      </p:sp>
      <p:sp>
        <p:nvSpPr>
          <p:cNvPr id="3" name="矩形 2">
            <a:extLst>
              <a:ext uri="{FF2B5EF4-FFF2-40B4-BE49-F238E27FC236}">
                <a16:creationId xmlns:a16="http://schemas.microsoft.com/office/drawing/2014/main" id="{380A4E6C-2C3F-A915-4679-AE63AA2ADCA9}"/>
              </a:ext>
            </a:extLst>
          </p:cNvPr>
          <p:cNvSpPr/>
          <p:nvPr/>
        </p:nvSpPr>
        <p:spPr>
          <a:xfrm>
            <a:off x="4853382" y="3198167"/>
            <a:ext cx="2372765"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2400" b="1" cap="none" spc="0" dirty="0">
                <a:ln/>
                <a:solidFill>
                  <a:srgbClr val="FF0000"/>
                </a:solidFill>
                <a:effectLst/>
              </a:rPr>
              <a:t>Gradient search</a:t>
            </a:r>
            <a:endParaRPr lang="zh-CN" altLang="en-US" sz="2400" b="1" cap="none" spc="0" dirty="0">
              <a:ln/>
              <a:solidFill>
                <a:srgbClr val="FF0000"/>
              </a:solidFill>
              <a:effectLst/>
            </a:endParaRPr>
          </a:p>
        </p:txBody>
      </p:sp>
      <p:sp>
        <p:nvSpPr>
          <p:cNvPr id="4" name="矩形 3">
            <a:extLst>
              <a:ext uri="{FF2B5EF4-FFF2-40B4-BE49-F238E27FC236}">
                <a16:creationId xmlns:a16="http://schemas.microsoft.com/office/drawing/2014/main" id="{A8AF4F98-C6E5-81C2-B2F9-25FD8616EB2C}"/>
              </a:ext>
            </a:extLst>
          </p:cNvPr>
          <p:cNvSpPr/>
          <p:nvPr/>
        </p:nvSpPr>
        <p:spPr>
          <a:xfrm>
            <a:off x="3746091" y="2330699"/>
            <a:ext cx="830602" cy="46166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2400" b="1" cap="none" spc="0" dirty="0">
                <a:ln/>
                <a:solidFill>
                  <a:schemeClr val="accent1"/>
                </a:solidFill>
                <a:effectLst/>
              </a:rPr>
              <a:t>PSO</a:t>
            </a:r>
            <a:endParaRPr lang="zh-CN" altLang="en-US" sz="2400" b="1" cap="none" spc="0" dirty="0">
              <a:ln/>
              <a:solidFill>
                <a:schemeClr val="accent1"/>
              </a:solidFill>
              <a:effectLst/>
            </a:endParaRPr>
          </a:p>
        </p:txBody>
      </p:sp>
    </p:spTree>
    <p:extLst>
      <p:ext uri="{BB962C8B-B14F-4D97-AF65-F5344CB8AC3E}">
        <p14:creationId xmlns:p14="http://schemas.microsoft.com/office/powerpoint/2010/main" val="1733443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AEBEA-5C83-9A72-C142-B5C027ADAE3A}"/>
              </a:ext>
            </a:extLst>
          </p:cNvPr>
          <p:cNvSpPr>
            <a:spLocks noGrp="1"/>
          </p:cNvSpPr>
          <p:nvPr>
            <p:ph type="title"/>
          </p:nvPr>
        </p:nvSpPr>
        <p:spPr>
          <a:xfrm>
            <a:off x="3258126" y="1828945"/>
            <a:ext cx="5359401" cy="3200110"/>
          </a:xfrm>
        </p:spPr>
        <p:txBody>
          <a:bodyPr>
            <a:normAutofit/>
          </a:bodyPr>
          <a:lstStyle/>
          <a:p>
            <a:r>
              <a:rPr lang="en-US" altLang="zh-CN" sz="9600" dirty="0"/>
              <a:t>Graph #2</a:t>
            </a:r>
            <a:endParaRPr lang="zh-CN" altLang="en-US" sz="9600" dirty="0"/>
          </a:p>
        </p:txBody>
      </p:sp>
    </p:spTree>
    <p:extLst>
      <p:ext uri="{BB962C8B-B14F-4D97-AF65-F5344CB8AC3E}">
        <p14:creationId xmlns:p14="http://schemas.microsoft.com/office/powerpoint/2010/main" val="3023302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54634-CBF6-D8A2-85B8-A9285D2506F4}"/>
              </a:ext>
            </a:extLst>
          </p:cNvPr>
          <p:cNvSpPr>
            <a:spLocks noGrp="1"/>
          </p:cNvSpPr>
          <p:nvPr>
            <p:ph type="title"/>
          </p:nvPr>
        </p:nvSpPr>
        <p:spPr/>
        <p:txBody>
          <a:bodyPr/>
          <a:lstStyle/>
          <a:p>
            <a:r>
              <a:rPr lang="en-US" altLang="zh-CN" dirty="0"/>
              <a:t>Average movements of first success </a:t>
            </a:r>
            <a:r>
              <a:rPr lang="en-US" altLang="zh-CN" dirty="0" err="1"/>
              <a:t>v.s</a:t>
            </a:r>
            <a:r>
              <a:rPr lang="en-US" altLang="zh-CN" dirty="0"/>
              <a:t>. SNR</a:t>
            </a:r>
            <a:endParaRPr lang="zh-CN" altLang="en-US" dirty="0"/>
          </a:p>
        </p:txBody>
      </p:sp>
      <p:sp>
        <p:nvSpPr>
          <p:cNvPr id="3" name="内容占位符 2">
            <a:extLst>
              <a:ext uri="{FF2B5EF4-FFF2-40B4-BE49-F238E27FC236}">
                <a16:creationId xmlns:a16="http://schemas.microsoft.com/office/drawing/2014/main" id="{0C0335D7-E8B2-F390-C3EF-CE7620D79BA0}"/>
              </a:ext>
            </a:extLst>
          </p:cNvPr>
          <p:cNvSpPr>
            <a:spLocks noGrp="1"/>
          </p:cNvSpPr>
          <p:nvPr>
            <p:ph idx="1"/>
          </p:nvPr>
        </p:nvSpPr>
        <p:spPr/>
        <p:txBody>
          <a:bodyPr/>
          <a:lstStyle/>
          <a:p>
            <a:r>
              <a:rPr lang="en-US" altLang="zh-CN" dirty="0"/>
              <a:t>Definition of success</a:t>
            </a:r>
          </a:p>
          <a:p>
            <a:r>
              <a:rPr lang="en-US" altLang="zh-CN" dirty="0"/>
              <a:t>Definition of movements:</a:t>
            </a:r>
          </a:p>
          <a:p>
            <a:pPr lvl="1"/>
            <a:r>
              <a:rPr lang="en-US" altLang="zh-CN" dirty="0"/>
              <a:t>Every movements of piezo, same as the iteration in Gradient search</a:t>
            </a:r>
          </a:p>
          <a:p>
            <a:pPr lvl="1"/>
            <a:r>
              <a:rPr lang="en-US" altLang="zh-CN" dirty="0"/>
              <a:t>Movements=Iteration * #particles</a:t>
            </a:r>
          </a:p>
          <a:p>
            <a:r>
              <a:rPr lang="en-US" altLang="zh-CN" dirty="0"/>
              <a:t>How to calculate average movements?</a:t>
            </a:r>
          </a:p>
          <a:p>
            <a:pPr lvl="1"/>
            <a:r>
              <a:rPr lang="en-US" altLang="zh-CN" dirty="0"/>
              <a:t>From the 5</a:t>
            </a:r>
            <a:r>
              <a:rPr lang="en-US" altLang="zh-CN" baseline="30000" dirty="0"/>
              <a:t>th</a:t>
            </a:r>
            <a:r>
              <a:rPr lang="en-US" altLang="zh-CN" dirty="0"/>
              <a:t> of the first ten points whose average is within the band</a:t>
            </a:r>
          </a:p>
          <a:p>
            <a:pPr lvl="1"/>
            <a:r>
              <a:rPr lang="en-US" altLang="zh-CN" dirty="0"/>
              <a:t>Do 1000 experiments at each SNR </a:t>
            </a:r>
          </a:p>
          <a:p>
            <a:pPr lvl="1"/>
            <a:r>
              <a:rPr lang="en-US" altLang="zh-CN" dirty="0"/>
              <a:t>Average movements =#sum(movements)/1000</a:t>
            </a:r>
          </a:p>
          <a:p>
            <a:endParaRPr lang="en-US" altLang="zh-CN" dirty="0"/>
          </a:p>
          <a:p>
            <a:pPr marL="457200" lvl="1" indent="0">
              <a:buNone/>
            </a:pPr>
            <a:endParaRPr lang="zh-CN" altLang="en-US" dirty="0"/>
          </a:p>
        </p:txBody>
      </p:sp>
    </p:spTree>
    <p:extLst>
      <p:ext uri="{BB962C8B-B14F-4D97-AF65-F5344CB8AC3E}">
        <p14:creationId xmlns:p14="http://schemas.microsoft.com/office/powerpoint/2010/main" val="3247383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54634-CBF6-D8A2-85B8-A9285D2506F4}"/>
              </a:ext>
            </a:extLst>
          </p:cNvPr>
          <p:cNvSpPr>
            <a:spLocks noGrp="1"/>
          </p:cNvSpPr>
          <p:nvPr>
            <p:ph type="title"/>
          </p:nvPr>
        </p:nvSpPr>
        <p:spPr/>
        <p:txBody>
          <a:bodyPr/>
          <a:lstStyle/>
          <a:p>
            <a:r>
              <a:rPr lang="en-US" altLang="zh-CN" dirty="0"/>
              <a:t>Average movements of first success </a:t>
            </a:r>
            <a:r>
              <a:rPr lang="en-US" altLang="zh-CN" dirty="0" err="1"/>
              <a:t>v.s</a:t>
            </a:r>
            <a:r>
              <a:rPr lang="en-US" altLang="zh-CN" dirty="0"/>
              <a:t>. SNR</a:t>
            </a:r>
            <a:endParaRPr lang="zh-CN" altLang="en-US" dirty="0"/>
          </a:p>
        </p:txBody>
      </p:sp>
      <p:sp>
        <p:nvSpPr>
          <p:cNvPr id="4" name="文本框 3">
            <a:extLst>
              <a:ext uri="{FF2B5EF4-FFF2-40B4-BE49-F238E27FC236}">
                <a16:creationId xmlns:a16="http://schemas.microsoft.com/office/drawing/2014/main" id="{42BD3866-F584-1A4F-29A2-4FF52C640B15}"/>
              </a:ext>
            </a:extLst>
          </p:cNvPr>
          <p:cNvSpPr txBox="1"/>
          <p:nvPr/>
        </p:nvSpPr>
        <p:spPr>
          <a:xfrm>
            <a:off x="3446920" y="5141600"/>
            <a:ext cx="4128053" cy="369332"/>
          </a:xfrm>
          <a:prstGeom prst="rect">
            <a:avLst/>
          </a:prstGeom>
          <a:noFill/>
        </p:spPr>
        <p:txBody>
          <a:bodyPr wrap="none" rtlCol="0">
            <a:spAutoFit/>
          </a:bodyPr>
          <a:lstStyle/>
          <a:p>
            <a:r>
              <a:rPr lang="en-US" altLang="zh-CN" dirty="0"/>
              <a:t>Gradient search with learning rate 0.008</a:t>
            </a:r>
            <a:endParaRPr lang="zh-CN" altLang="en-US" dirty="0"/>
          </a:p>
        </p:txBody>
      </p:sp>
      <p:pic>
        <p:nvPicPr>
          <p:cNvPr id="2050" name="Picture 2" descr="图像">
            <a:extLst>
              <a:ext uri="{FF2B5EF4-FFF2-40B4-BE49-F238E27FC236}">
                <a16:creationId xmlns:a16="http://schemas.microsoft.com/office/drawing/2014/main" id="{DB4D1177-6CED-A203-433B-71A5005211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6525" y="1788158"/>
            <a:ext cx="4248448" cy="3353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763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67E4BE-CA0D-5675-3032-2BDE3957875A}"/>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08ED35C0-8753-6475-5E4E-64BA97B38211}"/>
              </a:ext>
            </a:extLst>
          </p:cNvPr>
          <p:cNvSpPr>
            <a:spLocks noGrp="1"/>
          </p:cNvSpPr>
          <p:nvPr>
            <p:ph idx="1"/>
          </p:nvPr>
        </p:nvSpPr>
        <p:spPr>
          <a:xfrm>
            <a:off x="5903495" y="1873752"/>
            <a:ext cx="5674894" cy="4351338"/>
          </a:xfrm>
        </p:spPr>
        <p:txBody>
          <a:bodyPr/>
          <a:lstStyle/>
          <a:p>
            <a:r>
              <a:rPr lang="en-US" altLang="zh-CN" dirty="0"/>
              <a:t>the average iterations is going down for SNR&lt;~300 because there are very few successful cases, and the only successful ones are with less iterations.</a:t>
            </a:r>
            <a:endParaRPr lang="zh-CN" altLang="en-US" dirty="0"/>
          </a:p>
        </p:txBody>
      </p:sp>
      <p:pic>
        <p:nvPicPr>
          <p:cNvPr id="9" name="Picture 2" descr="图像">
            <a:extLst>
              <a:ext uri="{FF2B5EF4-FFF2-40B4-BE49-F238E27FC236}">
                <a16:creationId xmlns:a16="http://schemas.microsoft.com/office/drawing/2014/main" id="{DB4D1177-6CED-A203-433B-71A5005211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492" y="1782930"/>
            <a:ext cx="4248448" cy="3353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1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AEBEA-5C83-9A72-C142-B5C027ADAE3A}"/>
              </a:ext>
            </a:extLst>
          </p:cNvPr>
          <p:cNvSpPr>
            <a:spLocks noGrp="1"/>
          </p:cNvSpPr>
          <p:nvPr>
            <p:ph type="title"/>
          </p:nvPr>
        </p:nvSpPr>
        <p:spPr>
          <a:xfrm>
            <a:off x="3258126" y="1828945"/>
            <a:ext cx="5359401" cy="3200110"/>
          </a:xfrm>
        </p:spPr>
        <p:txBody>
          <a:bodyPr>
            <a:normAutofit/>
          </a:bodyPr>
          <a:lstStyle/>
          <a:p>
            <a:r>
              <a:rPr lang="en-US" altLang="zh-CN" sz="9600" dirty="0"/>
              <a:t>Graph #3</a:t>
            </a:r>
            <a:endParaRPr lang="zh-CN" altLang="en-US" sz="9600" dirty="0"/>
          </a:p>
        </p:txBody>
      </p:sp>
    </p:spTree>
    <p:extLst>
      <p:ext uri="{BB962C8B-B14F-4D97-AF65-F5344CB8AC3E}">
        <p14:creationId xmlns:p14="http://schemas.microsoft.com/office/powerpoint/2010/main" val="3533057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F6DA24-D288-7012-FA98-9FC695C027CB}"/>
              </a:ext>
            </a:extLst>
          </p:cNvPr>
          <p:cNvSpPr>
            <a:spLocks noGrp="1"/>
          </p:cNvSpPr>
          <p:nvPr>
            <p:ph type="title"/>
          </p:nvPr>
        </p:nvSpPr>
        <p:spPr/>
        <p:txBody>
          <a:bodyPr>
            <a:normAutofit fontScale="90000"/>
          </a:bodyPr>
          <a:lstStyle/>
          <a:p>
            <a:r>
              <a:rPr lang="en-US" altLang="zh-CN" dirty="0"/>
              <a:t>Average movements of success              </a:t>
            </a:r>
            <a:r>
              <a:rPr lang="en-US" altLang="zh-CN" dirty="0" err="1"/>
              <a:t>v.s</a:t>
            </a:r>
            <a:r>
              <a:rPr lang="en-US" altLang="zh-CN" dirty="0"/>
              <a:t>. </a:t>
            </a:r>
            <a:br>
              <a:rPr lang="en-US" altLang="zh-CN" dirty="0"/>
            </a:br>
            <a:r>
              <a:rPr lang="en-US" altLang="zh-CN" dirty="0"/>
              <a:t>Average initial average distance </a:t>
            </a:r>
            <a:br>
              <a:rPr lang="en-US" altLang="zh-CN" dirty="0"/>
            </a:br>
            <a:r>
              <a:rPr lang="en-US" altLang="zh-CN" dirty="0"/>
              <a:t>for gradient search when SNR = 100</a:t>
            </a:r>
            <a:endParaRPr lang="zh-CN" altLang="en-US" dirty="0"/>
          </a:p>
        </p:txBody>
      </p:sp>
      <p:pic>
        <p:nvPicPr>
          <p:cNvPr id="2054" name="Picture 6" descr="图像">
            <a:extLst>
              <a:ext uri="{FF2B5EF4-FFF2-40B4-BE49-F238E27FC236}">
                <a16:creationId xmlns:a16="http://schemas.microsoft.com/office/drawing/2014/main" id="{EB2EFCD9-1D82-86A6-6711-29A7C14C9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5280" y="1740547"/>
            <a:ext cx="5501439" cy="435714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58F1B973-2974-F12F-4A4E-511E6B651194}"/>
              </a:ext>
            </a:extLst>
          </p:cNvPr>
          <p:cNvSpPr/>
          <p:nvPr/>
        </p:nvSpPr>
        <p:spPr>
          <a:xfrm>
            <a:off x="4909616" y="6262041"/>
            <a:ext cx="2372765"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2400" b="1" cap="none" spc="0" dirty="0">
                <a:ln/>
                <a:solidFill>
                  <a:srgbClr val="FF0000"/>
                </a:solidFill>
                <a:effectLst/>
              </a:rPr>
              <a:t>Gradient search</a:t>
            </a:r>
            <a:endParaRPr lang="zh-CN" altLang="en-US" sz="2400" b="1" cap="none" spc="0" dirty="0">
              <a:ln/>
              <a:solidFill>
                <a:srgbClr val="FF0000"/>
              </a:solidFill>
              <a:effectLst/>
            </a:endParaRPr>
          </a:p>
        </p:txBody>
      </p:sp>
      <p:sp>
        <p:nvSpPr>
          <p:cNvPr id="7" name="内容占位符 6">
            <a:extLst>
              <a:ext uri="{FF2B5EF4-FFF2-40B4-BE49-F238E27FC236}">
                <a16:creationId xmlns:a16="http://schemas.microsoft.com/office/drawing/2014/main" id="{C10BAF84-B93F-8FAE-1CE3-ACB0F5AD23EF}"/>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70700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AEBEA-5C83-9A72-C142-B5C027ADAE3A}"/>
              </a:ext>
            </a:extLst>
          </p:cNvPr>
          <p:cNvSpPr>
            <a:spLocks noGrp="1"/>
          </p:cNvSpPr>
          <p:nvPr>
            <p:ph type="title"/>
          </p:nvPr>
        </p:nvSpPr>
        <p:spPr>
          <a:xfrm>
            <a:off x="2766513" y="698235"/>
            <a:ext cx="5359401" cy="3200110"/>
          </a:xfrm>
        </p:spPr>
        <p:txBody>
          <a:bodyPr>
            <a:normAutofit/>
          </a:bodyPr>
          <a:lstStyle/>
          <a:p>
            <a:r>
              <a:rPr lang="en-US" altLang="zh-CN" sz="9600" dirty="0"/>
              <a:t>Graph #4</a:t>
            </a:r>
            <a:endParaRPr lang="zh-CN" altLang="en-US" sz="9600" dirty="0"/>
          </a:p>
        </p:txBody>
      </p:sp>
      <p:sp>
        <p:nvSpPr>
          <p:cNvPr id="4" name="文本框 3">
            <a:extLst>
              <a:ext uri="{FF2B5EF4-FFF2-40B4-BE49-F238E27FC236}">
                <a16:creationId xmlns:a16="http://schemas.microsoft.com/office/drawing/2014/main" id="{B24E316B-66CF-6D74-8E22-7513A1FC7911}"/>
              </a:ext>
            </a:extLst>
          </p:cNvPr>
          <p:cNvSpPr txBox="1"/>
          <p:nvPr/>
        </p:nvSpPr>
        <p:spPr>
          <a:xfrm>
            <a:off x="2202426" y="3898345"/>
            <a:ext cx="6449962" cy="923330"/>
          </a:xfrm>
          <a:prstGeom prst="rect">
            <a:avLst/>
          </a:prstGeom>
          <a:noFill/>
        </p:spPr>
        <p:txBody>
          <a:bodyPr wrap="square">
            <a:spAutoFit/>
          </a:bodyPr>
          <a:lstStyle/>
          <a:p>
            <a:r>
              <a:rPr lang="en-US" altLang="zh-CN" dirty="0"/>
              <a:t>Probability of success </a:t>
            </a:r>
            <a:r>
              <a:rPr lang="en-US" altLang="zh-CN" dirty="0" err="1"/>
              <a:t>v.s</a:t>
            </a:r>
            <a:r>
              <a:rPr lang="en-US" altLang="zh-CN" dirty="0"/>
              <a:t>. initial average position when SNR==1000</a:t>
            </a:r>
          </a:p>
          <a:p>
            <a:r>
              <a:rPr lang="en-US" altLang="zh-CN" dirty="0"/>
              <a:t>For</a:t>
            </a:r>
            <a:r>
              <a:rPr lang="zh-CN" altLang="en-US" dirty="0"/>
              <a:t> </a:t>
            </a:r>
            <a:r>
              <a:rPr lang="en-US" altLang="zh-CN" dirty="0"/>
              <a:t>gradient</a:t>
            </a:r>
            <a:r>
              <a:rPr lang="zh-CN" altLang="en-US" dirty="0"/>
              <a:t> </a:t>
            </a:r>
            <a:r>
              <a:rPr lang="en-US" altLang="zh-CN" dirty="0"/>
              <a:t>search,</a:t>
            </a:r>
            <a:r>
              <a:rPr lang="zh-CN" altLang="en-US" dirty="0"/>
              <a:t> </a:t>
            </a:r>
            <a:r>
              <a:rPr lang="en-US" altLang="zh-CN" dirty="0"/>
              <a:t>each</a:t>
            </a:r>
            <a:r>
              <a:rPr lang="zh-CN" altLang="en-US" dirty="0"/>
              <a:t> </a:t>
            </a:r>
            <a:r>
              <a:rPr lang="en-US" altLang="zh-CN" dirty="0"/>
              <a:t>iterate</a:t>
            </a:r>
            <a:r>
              <a:rPr lang="zh-CN" altLang="en-US" dirty="0"/>
              <a:t> </a:t>
            </a:r>
            <a:r>
              <a:rPr lang="en-US" altLang="zh-CN" dirty="0"/>
              <a:t>100</a:t>
            </a:r>
            <a:r>
              <a:rPr lang="zh-CN" altLang="en-US" dirty="0"/>
              <a:t> </a:t>
            </a:r>
            <a:r>
              <a:rPr lang="en-US" altLang="zh-CN" dirty="0"/>
              <a:t>times</a:t>
            </a:r>
          </a:p>
        </p:txBody>
      </p:sp>
    </p:spTree>
    <p:extLst>
      <p:ext uri="{BB962C8B-B14F-4D97-AF65-F5344CB8AC3E}">
        <p14:creationId xmlns:p14="http://schemas.microsoft.com/office/powerpoint/2010/main" val="3105903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6B83E-5ED1-791E-3FEF-D2D24746CD85}"/>
              </a:ext>
            </a:extLst>
          </p:cNvPr>
          <p:cNvSpPr>
            <a:spLocks noGrp="1"/>
          </p:cNvSpPr>
          <p:nvPr>
            <p:ph type="title"/>
          </p:nvPr>
        </p:nvSpPr>
        <p:spPr/>
        <p:txBody>
          <a:bodyPr/>
          <a:lstStyle/>
          <a:p>
            <a:r>
              <a:rPr lang="en-US" altLang="zh-CN" dirty="0"/>
              <a:t>pro of success </a:t>
            </a:r>
            <a:r>
              <a:rPr lang="en-US" altLang="zh-CN" dirty="0" err="1"/>
              <a:t>v.s</a:t>
            </a:r>
            <a:r>
              <a:rPr lang="en-US" altLang="zh-CN" dirty="0"/>
              <a:t>. initial average position when SNR==100</a:t>
            </a:r>
            <a:endParaRPr lang="zh-CN" altLang="en-US" dirty="0"/>
          </a:p>
        </p:txBody>
      </p:sp>
      <p:sp>
        <p:nvSpPr>
          <p:cNvPr id="6" name="文本框 5">
            <a:extLst>
              <a:ext uri="{FF2B5EF4-FFF2-40B4-BE49-F238E27FC236}">
                <a16:creationId xmlns:a16="http://schemas.microsoft.com/office/drawing/2014/main" id="{CB2C2872-EB65-5B17-71CD-1358E41BC5C5}"/>
              </a:ext>
            </a:extLst>
          </p:cNvPr>
          <p:cNvSpPr txBox="1"/>
          <p:nvPr/>
        </p:nvSpPr>
        <p:spPr>
          <a:xfrm>
            <a:off x="9263092" y="5750017"/>
            <a:ext cx="2512226" cy="369332"/>
          </a:xfrm>
          <a:prstGeom prst="rect">
            <a:avLst/>
          </a:prstGeom>
          <a:noFill/>
        </p:spPr>
        <p:txBody>
          <a:bodyPr wrap="none" rtlCol="0">
            <a:spAutoFit/>
          </a:bodyPr>
          <a:lstStyle/>
          <a:p>
            <a:r>
              <a:rPr lang="en-US" altLang="zh-CN" dirty="0"/>
              <a:t>with learning rate 0.008</a:t>
            </a:r>
            <a:endParaRPr lang="zh-CN" altLang="en-US" dirty="0"/>
          </a:p>
        </p:txBody>
      </p:sp>
      <p:pic>
        <p:nvPicPr>
          <p:cNvPr id="1026" name="Picture 2" descr="图像">
            <a:extLst>
              <a:ext uri="{FF2B5EF4-FFF2-40B4-BE49-F238E27FC236}">
                <a16:creationId xmlns:a16="http://schemas.microsoft.com/office/drawing/2014/main" id="{0E8BFB4A-E3C8-A406-8C34-55E8798D74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4102" y="1690688"/>
            <a:ext cx="4502861" cy="353584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图像">
            <a:extLst>
              <a:ext uri="{FF2B5EF4-FFF2-40B4-BE49-F238E27FC236}">
                <a16:creationId xmlns:a16="http://schemas.microsoft.com/office/drawing/2014/main" id="{BE585CD5-A986-305A-DD6A-DB9F663E0C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04974"/>
            <a:ext cx="4640481" cy="369958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4F66C463-03A4-16C5-6AFC-B6CFB0B9945A}"/>
              </a:ext>
            </a:extLst>
          </p:cNvPr>
          <p:cNvSpPr/>
          <p:nvPr/>
        </p:nvSpPr>
        <p:spPr>
          <a:xfrm>
            <a:off x="6890327" y="5703850"/>
            <a:ext cx="2372765"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2400" b="1" cap="none" spc="0" dirty="0">
                <a:ln/>
                <a:solidFill>
                  <a:srgbClr val="FF0000"/>
                </a:solidFill>
                <a:effectLst/>
              </a:rPr>
              <a:t>Gradient search</a:t>
            </a:r>
            <a:endParaRPr lang="zh-CN" altLang="en-US" sz="2400" b="1" cap="none" spc="0" dirty="0">
              <a:ln/>
              <a:solidFill>
                <a:srgbClr val="FF0000"/>
              </a:solidFill>
              <a:effectLst/>
            </a:endParaRPr>
          </a:p>
        </p:txBody>
      </p:sp>
      <p:sp>
        <p:nvSpPr>
          <p:cNvPr id="8" name="矩形 7">
            <a:extLst>
              <a:ext uri="{FF2B5EF4-FFF2-40B4-BE49-F238E27FC236}">
                <a16:creationId xmlns:a16="http://schemas.microsoft.com/office/drawing/2014/main" id="{B6BEBF5B-E94D-51E0-D13A-03CE4CC41344}"/>
              </a:ext>
            </a:extLst>
          </p:cNvPr>
          <p:cNvSpPr/>
          <p:nvPr/>
        </p:nvSpPr>
        <p:spPr>
          <a:xfrm>
            <a:off x="2743139" y="5818843"/>
            <a:ext cx="830602" cy="46166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2400" b="1" cap="none" spc="0" dirty="0">
                <a:ln/>
                <a:solidFill>
                  <a:schemeClr val="accent1"/>
                </a:solidFill>
                <a:effectLst/>
              </a:rPr>
              <a:t>PSO</a:t>
            </a:r>
            <a:endParaRPr lang="zh-CN" altLang="en-US" sz="2400" b="1" cap="none" spc="0" dirty="0">
              <a:ln/>
              <a:solidFill>
                <a:schemeClr val="accent1"/>
              </a:solidFill>
              <a:effectLst/>
            </a:endParaRPr>
          </a:p>
        </p:txBody>
      </p:sp>
    </p:spTree>
    <p:extLst>
      <p:ext uri="{BB962C8B-B14F-4D97-AF65-F5344CB8AC3E}">
        <p14:creationId xmlns:p14="http://schemas.microsoft.com/office/powerpoint/2010/main" val="359624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6B80FE-86E4-7869-C3AA-80225DE9E085}"/>
              </a:ext>
            </a:extLst>
          </p:cNvPr>
          <p:cNvSpPr>
            <a:spLocks noGrp="1"/>
          </p:cNvSpPr>
          <p:nvPr>
            <p:ph type="title"/>
          </p:nvPr>
        </p:nvSpPr>
        <p:spPr>
          <a:xfrm>
            <a:off x="630936" y="639520"/>
            <a:ext cx="3429000" cy="1719072"/>
          </a:xfrm>
        </p:spPr>
        <p:txBody>
          <a:bodyPr anchor="b">
            <a:normAutofit/>
          </a:bodyPr>
          <a:lstStyle/>
          <a:p>
            <a:r>
              <a:rPr lang="en-US" altLang="zh-CN" sz="5400"/>
              <a:t>Description</a:t>
            </a:r>
            <a:endParaRPr lang="zh-CN" altLang="en-US" sz="5400"/>
          </a:p>
        </p:txBody>
      </p:sp>
      <p:sp>
        <p:nvSpPr>
          <p:cNvPr id="3" name="内容占位符 2">
            <a:extLst>
              <a:ext uri="{FF2B5EF4-FFF2-40B4-BE49-F238E27FC236}">
                <a16:creationId xmlns:a16="http://schemas.microsoft.com/office/drawing/2014/main" id="{4BB19C69-629A-7D6A-222C-64737C6E7404}"/>
              </a:ext>
            </a:extLst>
          </p:cNvPr>
          <p:cNvSpPr>
            <a:spLocks noGrp="1"/>
          </p:cNvSpPr>
          <p:nvPr>
            <p:ph idx="1"/>
          </p:nvPr>
        </p:nvSpPr>
        <p:spPr>
          <a:xfrm>
            <a:off x="630936" y="2807208"/>
            <a:ext cx="3429000" cy="3410712"/>
          </a:xfrm>
        </p:spPr>
        <p:txBody>
          <a:bodyPr anchor="t">
            <a:normAutofit/>
          </a:bodyPr>
          <a:lstStyle/>
          <a:p>
            <a:r>
              <a:rPr lang="en-US" altLang="zh-CN" sz="2200"/>
              <a:t>Find the maximum of a Gaussian function in a 3D model</a:t>
            </a:r>
          </a:p>
          <a:p>
            <a:r>
              <a:rPr lang="en-US" altLang="zh-CN" sz="2200"/>
              <a:t>Initial measurement: gradient search</a:t>
            </a:r>
            <a:endParaRPr lang="zh-CN" altLang="en-US" sz="2200"/>
          </a:p>
        </p:txBody>
      </p:sp>
      <p:pic>
        <p:nvPicPr>
          <p:cNvPr id="1026" name="Picture 2" descr="Saugat Bhattarai | Data Science, Machine Learning and Computer Vision">
            <a:extLst>
              <a:ext uri="{FF2B5EF4-FFF2-40B4-BE49-F238E27FC236}">
                <a16:creationId xmlns:a16="http://schemas.microsoft.com/office/drawing/2014/main" id="{227223F4-B07E-E4D9-DF0F-156CED1FF3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277665"/>
            <a:ext cx="6903720" cy="4302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734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C6AF9-91CB-CB1E-7D34-450A2AAD6C48}"/>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altLang="zh-CN" sz="2600">
                <a:solidFill>
                  <a:srgbClr val="FFFFFF"/>
                </a:solidFill>
              </a:rPr>
              <a:t>Challenge</a:t>
            </a:r>
            <a:endParaRPr lang="zh-CN" altLang="en-US" sz="2600">
              <a:solidFill>
                <a:srgbClr val="FFFFFF"/>
              </a:solidFill>
            </a:endParaRPr>
          </a:p>
        </p:txBody>
      </p:sp>
      <p:pic>
        <p:nvPicPr>
          <p:cNvPr id="2050" name="Picture 2" descr="Understanding Gradient Descent. Let's reach the global minimum | by NVS  Yashwanth | Analytics Vidhya | Medium">
            <a:extLst>
              <a:ext uri="{FF2B5EF4-FFF2-40B4-BE49-F238E27FC236}">
                <a16:creationId xmlns:a16="http://schemas.microsoft.com/office/drawing/2014/main" id="{36B3D8CB-22EE-D338-226D-2E15756A864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38600" y="1313299"/>
            <a:ext cx="6583739" cy="3091146"/>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a:extLst>
              <a:ext uri="{FF2B5EF4-FFF2-40B4-BE49-F238E27FC236}">
                <a16:creationId xmlns:a16="http://schemas.microsoft.com/office/drawing/2014/main" id="{51773F16-A054-0270-C5D5-81D5E587F5F0}"/>
              </a:ext>
            </a:extLst>
          </p:cNvPr>
          <p:cNvSpPr>
            <a:spLocks noGrp="1"/>
          </p:cNvSpPr>
          <p:nvPr>
            <p:ph idx="1"/>
          </p:nvPr>
        </p:nvSpPr>
        <p:spPr>
          <a:xfrm>
            <a:off x="4038600" y="4884873"/>
            <a:ext cx="7188199" cy="1292090"/>
          </a:xfrm>
        </p:spPr>
        <p:txBody>
          <a:bodyPr>
            <a:normAutofit/>
          </a:bodyPr>
          <a:lstStyle/>
          <a:p>
            <a:r>
              <a:rPr lang="en-US" altLang="zh-CN" sz="1800" dirty="0"/>
              <a:t>Gradient search crashes in noisy Gaussian function</a:t>
            </a:r>
          </a:p>
          <a:p>
            <a:pPr lvl="1"/>
            <a:r>
              <a:rPr lang="en-US" altLang="zh-CN" sz="1400" dirty="0"/>
              <a:t>Noisy Gaussian contains two part: Gaussian, and random noise</a:t>
            </a:r>
          </a:p>
          <a:p>
            <a:r>
              <a:rPr lang="en-US" altLang="zh-CN" sz="1800" dirty="0"/>
              <a:t>Why?------noise makes it lost</a:t>
            </a:r>
            <a:endParaRPr lang="zh-CN" altLang="en-US" sz="1800" dirty="0"/>
          </a:p>
        </p:txBody>
      </p:sp>
    </p:spTree>
    <p:extLst>
      <p:ext uri="{BB962C8B-B14F-4D97-AF65-F5344CB8AC3E}">
        <p14:creationId xmlns:p14="http://schemas.microsoft.com/office/powerpoint/2010/main" val="1396542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39F3C1-4E63-586A-761D-BBB3DBF6F0FA}"/>
              </a:ext>
            </a:extLst>
          </p:cNvPr>
          <p:cNvSpPr>
            <a:spLocks noGrp="1"/>
          </p:cNvSpPr>
          <p:nvPr>
            <p:ph type="title"/>
          </p:nvPr>
        </p:nvSpPr>
        <p:spPr/>
        <p:txBody>
          <a:bodyPr/>
          <a:lstStyle/>
          <a:p>
            <a:r>
              <a:rPr lang="en-US" altLang="zh-CN" dirty="0"/>
              <a:t>How to do?</a:t>
            </a:r>
            <a:endParaRPr lang="zh-CN" altLang="en-US" dirty="0"/>
          </a:p>
        </p:txBody>
      </p:sp>
      <p:sp>
        <p:nvSpPr>
          <p:cNvPr id="3" name="内容占位符 2">
            <a:extLst>
              <a:ext uri="{FF2B5EF4-FFF2-40B4-BE49-F238E27FC236}">
                <a16:creationId xmlns:a16="http://schemas.microsoft.com/office/drawing/2014/main" id="{B7A940C2-015C-36A2-3037-3A4C318D50F6}"/>
              </a:ext>
            </a:extLst>
          </p:cNvPr>
          <p:cNvSpPr>
            <a:spLocks noGrp="1"/>
          </p:cNvSpPr>
          <p:nvPr>
            <p:ph idx="1"/>
          </p:nvPr>
        </p:nvSpPr>
        <p:spPr/>
        <p:txBody>
          <a:bodyPr/>
          <a:lstStyle/>
          <a:p>
            <a:r>
              <a:rPr lang="en-US" altLang="zh-CN" dirty="0"/>
              <a:t>Swarm intelligence</a:t>
            </a:r>
          </a:p>
          <a:p>
            <a:r>
              <a:rPr lang="en-US" altLang="zh-CN" dirty="0"/>
              <a:t>Optimizations on Gradient search</a:t>
            </a:r>
          </a:p>
          <a:p>
            <a:r>
              <a:rPr lang="en-US" altLang="zh-CN" dirty="0"/>
              <a:t>Reinforcement learning</a:t>
            </a:r>
          </a:p>
          <a:p>
            <a:r>
              <a:rPr lang="en-US" altLang="zh-CN" dirty="0"/>
              <a:t>Supervised learning</a:t>
            </a:r>
          </a:p>
          <a:p>
            <a:r>
              <a:rPr lang="en-US" altLang="zh-CN" dirty="0"/>
              <a:t>SA(simulated annealing)</a:t>
            </a:r>
          </a:p>
        </p:txBody>
      </p:sp>
    </p:spTree>
    <p:extLst>
      <p:ext uri="{BB962C8B-B14F-4D97-AF65-F5344CB8AC3E}">
        <p14:creationId xmlns:p14="http://schemas.microsoft.com/office/powerpoint/2010/main" val="1209675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D40626-9AA3-9AC3-C7CC-225240C17C4A}"/>
              </a:ext>
            </a:extLst>
          </p:cNvPr>
          <p:cNvSpPr>
            <a:spLocks noGrp="1"/>
          </p:cNvSpPr>
          <p:nvPr>
            <p:ph type="title"/>
          </p:nvPr>
        </p:nvSpPr>
        <p:spPr/>
        <p:txBody>
          <a:bodyPr/>
          <a:lstStyle/>
          <a:p>
            <a:r>
              <a:rPr lang="en-US" altLang="zh-CN" dirty="0"/>
              <a:t>Swarm intelligence</a:t>
            </a:r>
            <a:endParaRPr lang="zh-CN" altLang="en-US" dirty="0"/>
          </a:p>
        </p:txBody>
      </p:sp>
      <p:pic>
        <p:nvPicPr>
          <p:cNvPr id="3076" name="Picture 4" descr="Particle Swarm Optimization on Convex Function | gbhat.com">
            <a:extLst>
              <a:ext uri="{FF2B5EF4-FFF2-40B4-BE49-F238E27FC236}">
                <a16:creationId xmlns:a16="http://schemas.microsoft.com/office/drawing/2014/main" id="{C30CC7C6-F608-8796-BD4A-376FFD9547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134" y="3201338"/>
            <a:ext cx="6085964" cy="2975625"/>
          </a:xfrm>
          <a:prstGeom prst="rect">
            <a:avLst/>
          </a:prstGeom>
          <a:noFill/>
          <a:extLst>
            <a:ext uri="{909E8E84-426E-40DD-AFC4-6F175D3DCCD1}">
              <a14:hiddenFill xmlns:a14="http://schemas.microsoft.com/office/drawing/2010/main">
                <a:solidFill>
                  <a:srgbClr val="FFFFFF"/>
                </a:solidFill>
              </a14:hiddenFill>
            </a:ext>
          </a:extLst>
        </p:spPr>
      </p:pic>
      <p:sp>
        <p:nvSpPr>
          <p:cNvPr id="4" name="内容占位符 3">
            <a:extLst>
              <a:ext uri="{FF2B5EF4-FFF2-40B4-BE49-F238E27FC236}">
                <a16:creationId xmlns:a16="http://schemas.microsoft.com/office/drawing/2014/main" id="{AF7AC4CC-F97E-C8B5-7553-722B063C1443}"/>
              </a:ext>
            </a:extLst>
          </p:cNvPr>
          <p:cNvSpPr>
            <a:spLocks noGrp="1"/>
          </p:cNvSpPr>
          <p:nvPr>
            <p:ph idx="1"/>
          </p:nvPr>
        </p:nvSpPr>
        <p:spPr/>
        <p:txBody>
          <a:bodyPr/>
          <a:lstStyle/>
          <a:p>
            <a:r>
              <a:rPr lang="en-US" altLang="zh-CN" dirty="0"/>
              <a:t>Particles are generated randomly over the whole domain</a:t>
            </a:r>
          </a:p>
          <a:p>
            <a:r>
              <a:rPr lang="en-US" altLang="zh-CN" dirty="0"/>
              <a:t>Particles will not only make contact with each other, but also move to a better position</a:t>
            </a:r>
            <a:endParaRPr lang="zh-CN" altLang="en-US" dirty="0"/>
          </a:p>
        </p:txBody>
      </p:sp>
    </p:spTree>
    <p:extLst>
      <p:ext uri="{BB962C8B-B14F-4D97-AF65-F5344CB8AC3E}">
        <p14:creationId xmlns:p14="http://schemas.microsoft.com/office/powerpoint/2010/main" val="1164142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4F5078-BA3C-3516-0CC1-80D8BB4A97DA}"/>
              </a:ext>
            </a:extLst>
          </p:cNvPr>
          <p:cNvSpPr>
            <a:spLocks noGrp="1"/>
          </p:cNvSpPr>
          <p:nvPr>
            <p:ph type="title"/>
          </p:nvPr>
        </p:nvSpPr>
        <p:spPr/>
        <p:txBody>
          <a:bodyPr/>
          <a:lstStyle/>
          <a:p>
            <a:r>
              <a:rPr lang="en-US" altLang="zh-CN" dirty="0"/>
              <a:t>What is PSO?</a:t>
            </a:r>
            <a:endParaRPr lang="zh-CN" altLang="en-US" dirty="0"/>
          </a:p>
        </p:txBody>
      </p:sp>
      <p:pic>
        <p:nvPicPr>
          <p:cNvPr id="5" name="内容占位符 4" descr="图表, 散点图&#10;&#10;描述已自动生成">
            <a:extLst>
              <a:ext uri="{FF2B5EF4-FFF2-40B4-BE49-F238E27FC236}">
                <a16:creationId xmlns:a16="http://schemas.microsoft.com/office/drawing/2014/main" id="{D14F54D5-B029-4019-51ED-C095E75E71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0202" y="2326921"/>
            <a:ext cx="4114800" cy="2743200"/>
          </a:xfrm>
        </p:spPr>
      </p:pic>
      <p:sp>
        <p:nvSpPr>
          <p:cNvPr id="7" name="文本框 6">
            <a:extLst>
              <a:ext uri="{FF2B5EF4-FFF2-40B4-BE49-F238E27FC236}">
                <a16:creationId xmlns:a16="http://schemas.microsoft.com/office/drawing/2014/main" id="{FBA7D85D-649A-7DEB-BEA9-E961DD1D1B14}"/>
              </a:ext>
            </a:extLst>
          </p:cNvPr>
          <p:cNvSpPr txBox="1"/>
          <p:nvPr/>
        </p:nvSpPr>
        <p:spPr>
          <a:xfrm>
            <a:off x="990600" y="2233573"/>
            <a:ext cx="6096000" cy="3139321"/>
          </a:xfrm>
          <a:prstGeom prst="rect">
            <a:avLst/>
          </a:prstGeom>
          <a:noFill/>
        </p:spPr>
        <p:txBody>
          <a:bodyPr wrap="square">
            <a:spAutoFit/>
          </a:bodyPr>
          <a:lstStyle/>
          <a:p>
            <a:pPr algn="l"/>
            <a:r>
              <a:rPr lang="en-US" altLang="zh-CN" b="0" i="0" dirty="0">
                <a:solidFill>
                  <a:srgbClr val="374151"/>
                </a:solidFill>
                <a:effectLst/>
                <a:latin typeface="Söhne"/>
              </a:rPr>
              <a:t>In PSO, a population of particles moves around in a search space, looking for the optimal solution. Each particle represents a potential solution, and the algorithm updates the velocity and position of each particle in the search space in order to find the best solution.</a:t>
            </a:r>
          </a:p>
          <a:p>
            <a:pPr algn="l"/>
            <a:r>
              <a:rPr lang="en-US" altLang="zh-CN" b="0" i="0" dirty="0">
                <a:solidFill>
                  <a:srgbClr val="374151"/>
                </a:solidFill>
                <a:effectLst/>
                <a:latin typeface="Söhne"/>
              </a:rPr>
              <a:t>The algorithm works by iteratively updating the position and velocity of each particle based on its own best solution found so far (its personal best) and the best solution found by any particle in the swarm (the global best). This process continues until the algorithm converges to an optimal solution or reaches a stopping criterion.</a:t>
            </a:r>
          </a:p>
        </p:txBody>
      </p:sp>
    </p:spTree>
    <p:extLst>
      <p:ext uri="{BB962C8B-B14F-4D97-AF65-F5344CB8AC3E}">
        <p14:creationId xmlns:p14="http://schemas.microsoft.com/office/powerpoint/2010/main" val="1509697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AEBEA-5C83-9A72-C142-B5C027ADAE3A}"/>
              </a:ext>
            </a:extLst>
          </p:cNvPr>
          <p:cNvSpPr>
            <a:spLocks noGrp="1"/>
          </p:cNvSpPr>
          <p:nvPr>
            <p:ph type="title"/>
          </p:nvPr>
        </p:nvSpPr>
        <p:spPr>
          <a:xfrm>
            <a:off x="3258126" y="1828945"/>
            <a:ext cx="5359401" cy="3200110"/>
          </a:xfrm>
        </p:spPr>
        <p:txBody>
          <a:bodyPr>
            <a:normAutofit/>
          </a:bodyPr>
          <a:lstStyle/>
          <a:p>
            <a:r>
              <a:rPr lang="en-US" altLang="zh-CN" sz="9600" dirty="0"/>
              <a:t>Graph #1</a:t>
            </a:r>
            <a:endParaRPr lang="zh-CN" altLang="en-US" sz="9600" dirty="0"/>
          </a:p>
        </p:txBody>
      </p:sp>
    </p:spTree>
    <p:extLst>
      <p:ext uri="{BB962C8B-B14F-4D97-AF65-F5344CB8AC3E}">
        <p14:creationId xmlns:p14="http://schemas.microsoft.com/office/powerpoint/2010/main" val="751190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910DEC-53C4-C757-56D3-7DC1E382C40C}"/>
              </a:ext>
            </a:extLst>
          </p:cNvPr>
          <p:cNvSpPr>
            <a:spLocks noGrp="1"/>
          </p:cNvSpPr>
          <p:nvPr>
            <p:ph type="title"/>
          </p:nvPr>
        </p:nvSpPr>
        <p:spPr/>
        <p:txBody>
          <a:bodyPr/>
          <a:lstStyle/>
          <a:p>
            <a:r>
              <a:rPr lang="en-US" altLang="zh-CN"/>
              <a:t>Probability of Success v.s. SNR</a:t>
            </a:r>
            <a:endParaRPr lang="zh-CN" altLang="en-US" dirty="0"/>
          </a:p>
        </p:txBody>
      </p:sp>
      <p:sp>
        <p:nvSpPr>
          <p:cNvPr id="3" name="内容占位符 2">
            <a:extLst>
              <a:ext uri="{FF2B5EF4-FFF2-40B4-BE49-F238E27FC236}">
                <a16:creationId xmlns:a16="http://schemas.microsoft.com/office/drawing/2014/main" id="{DC8576D0-AF79-58D5-00E8-E224AF0D2072}"/>
              </a:ext>
            </a:extLst>
          </p:cNvPr>
          <p:cNvSpPr>
            <a:spLocks noGrp="1"/>
          </p:cNvSpPr>
          <p:nvPr>
            <p:ph idx="1"/>
          </p:nvPr>
        </p:nvSpPr>
        <p:spPr/>
        <p:txBody>
          <a:bodyPr>
            <a:normAutofit/>
          </a:bodyPr>
          <a:lstStyle/>
          <a:p>
            <a:r>
              <a:rPr lang="en-US" altLang="zh-CN" dirty="0"/>
              <a:t>Definition of success:</a:t>
            </a:r>
          </a:p>
          <a:p>
            <a:r>
              <a:rPr lang="en-US" altLang="zh-CN" sz="2100" dirty="0"/>
              <a:t>The value goes into the band and keeps 50 percent time within the band from the starting point to the end of iteration. </a:t>
            </a:r>
          </a:p>
          <a:p>
            <a:r>
              <a:rPr lang="en-US" altLang="zh-CN" sz="2100" dirty="0"/>
              <a:t>The starting point is the first time the average value of 10 consecutive iterations goes within the band. </a:t>
            </a:r>
          </a:p>
          <a:p>
            <a:r>
              <a:rPr lang="en-US" altLang="zh-CN" sz="2100" dirty="0"/>
              <a:t>The band is &gt;0.9*max and max is 1</a:t>
            </a:r>
          </a:p>
          <a:p>
            <a:r>
              <a:rPr lang="en-US" altLang="zh-CN" dirty="0"/>
              <a:t>How Data is Generated?</a:t>
            </a:r>
          </a:p>
          <a:p>
            <a:pPr lvl="1"/>
            <a:r>
              <a:rPr lang="en-US" altLang="zh-CN" dirty="0"/>
              <a:t>Do 1000 experiments at each SNR </a:t>
            </a:r>
          </a:p>
          <a:p>
            <a:pPr lvl="1"/>
            <a:r>
              <a:rPr lang="en-US" altLang="zh-CN" dirty="0"/>
              <a:t>Probability of success=#successful experiments/1000</a:t>
            </a:r>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297198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669C9EB4-0614-D61F-B80A-5E849D855AA5}"/>
              </a:ext>
            </a:extLst>
          </p:cNvPr>
          <p:cNvPicPr>
            <a:picLocks noGrp="1" noChangeAspect="1"/>
          </p:cNvPicPr>
          <p:nvPr>
            <p:ph idx="1"/>
          </p:nvPr>
        </p:nvPicPr>
        <p:blipFill>
          <a:blip r:embed="rId2"/>
          <a:stretch>
            <a:fillRect/>
          </a:stretch>
        </p:blipFill>
        <p:spPr>
          <a:xfrm>
            <a:off x="1497724" y="464642"/>
            <a:ext cx="7387437" cy="5681868"/>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97A2C594-22EC-8F22-C2EE-02379B9A3AE6}"/>
                  </a:ext>
                </a:extLst>
              </p14:cNvPr>
              <p14:cNvContentPartPr/>
              <p14:nvPr/>
            </p14:nvContentPartPr>
            <p14:xfrm>
              <a:off x="2301803" y="1683186"/>
              <a:ext cx="6593760" cy="360"/>
            </p14:xfrm>
          </p:contentPart>
        </mc:Choice>
        <mc:Fallback xmlns="">
          <p:pic>
            <p:nvPicPr>
              <p:cNvPr id="5" name="墨迹 4">
                <a:extLst>
                  <a:ext uri="{FF2B5EF4-FFF2-40B4-BE49-F238E27FC236}">
                    <a16:creationId xmlns:a16="http://schemas.microsoft.com/office/drawing/2014/main" id="{97A2C594-22EC-8F22-C2EE-02379B9A3AE6}"/>
                  </a:ext>
                </a:extLst>
              </p:cNvPr>
              <p:cNvPicPr/>
              <p:nvPr/>
            </p:nvPicPr>
            <p:blipFill>
              <a:blip r:embed="rId4"/>
              <a:stretch>
                <a:fillRect/>
              </a:stretch>
            </p:blipFill>
            <p:spPr>
              <a:xfrm>
                <a:off x="2293163" y="1674186"/>
                <a:ext cx="6611400" cy="18000"/>
              </a:xfrm>
              <a:prstGeom prst="rect">
                <a:avLst/>
              </a:prstGeom>
            </p:spPr>
          </p:pic>
        </mc:Fallback>
      </mc:AlternateContent>
    </p:spTree>
    <p:extLst>
      <p:ext uri="{BB962C8B-B14F-4D97-AF65-F5344CB8AC3E}">
        <p14:creationId xmlns:p14="http://schemas.microsoft.com/office/powerpoint/2010/main" val="17889374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510</Words>
  <Application>Microsoft Office PowerPoint</Application>
  <PresentationFormat>宽屏</PresentationFormat>
  <Paragraphs>58</Paragraphs>
  <Slides>19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Söhne</vt:lpstr>
      <vt:lpstr>等线</vt:lpstr>
      <vt:lpstr>等线 Light</vt:lpstr>
      <vt:lpstr>Arial</vt:lpstr>
      <vt:lpstr>Office 主题​​</vt:lpstr>
      <vt:lpstr>Assessments of gradient search and particle swarm intelligence</vt:lpstr>
      <vt:lpstr>Description</vt:lpstr>
      <vt:lpstr>Challenge</vt:lpstr>
      <vt:lpstr>How to do?</vt:lpstr>
      <vt:lpstr>Swarm intelligence</vt:lpstr>
      <vt:lpstr>What is PSO?</vt:lpstr>
      <vt:lpstr>Graph #1</vt:lpstr>
      <vt:lpstr>Probability of Success v.s. SNR</vt:lpstr>
      <vt:lpstr>PowerPoint 演示文稿</vt:lpstr>
      <vt:lpstr>Find the best learning rate of Gradient search </vt:lpstr>
      <vt:lpstr>Probability of Success v.s. SNR</vt:lpstr>
      <vt:lpstr>Graph #2</vt:lpstr>
      <vt:lpstr>Average movements of first success v.s. SNR</vt:lpstr>
      <vt:lpstr>Average movements of first success v.s. SNR</vt:lpstr>
      <vt:lpstr>PowerPoint 演示文稿</vt:lpstr>
      <vt:lpstr>Graph #3</vt:lpstr>
      <vt:lpstr>Average movements of success              v.s.  Average initial average distance  for gradient search when SNR = 100</vt:lpstr>
      <vt:lpstr>Graph #4</vt:lpstr>
      <vt:lpstr>pro of success v.s. initial average position when SNR==100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of PSO</dc:title>
  <dc:creator>Zhou Jincheng</dc:creator>
  <cp:lastModifiedBy>Zhou Jincheng</cp:lastModifiedBy>
  <cp:revision>21</cp:revision>
  <dcterms:created xsi:type="dcterms:W3CDTF">2023-02-16T23:21:33Z</dcterms:created>
  <dcterms:modified xsi:type="dcterms:W3CDTF">2023-02-22T22:00:20Z</dcterms:modified>
</cp:coreProperties>
</file>