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84A86-490E-45B8-A675-8016C4AD164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30C676-B330-4F52-A004-0FEC24E8F5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Advantages:</a:t>
          </a:r>
        </a:p>
      </dgm:t>
    </dgm:pt>
    <dgm:pt modelId="{523C0FB3-3DF1-40ED-9F4F-C8CD3DB9C4C1}" type="parTrans" cxnId="{2B39C8F3-511C-4783-96DA-C28840E5FBDE}">
      <dgm:prSet/>
      <dgm:spPr/>
      <dgm:t>
        <a:bodyPr/>
        <a:lstStyle/>
        <a:p>
          <a:endParaRPr lang="en-US"/>
        </a:p>
      </dgm:t>
    </dgm:pt>
    <dgm:pt modelId="{0E26C839-515D-4B95-965E-FF6B5A19E86A}" type="sibTrans" cxnId="{2B39C8F3-511C-4783-96DA-C28840E5FBDE}">
      <dgm:prSet/>
      <dgm:spPr/>
      <dgm:t>
        <a:bodyPr/>
        <a:lstStyle/>
        <a:p>
          <a:endParaRPr lang="en-US"/>
        </a:p>
      </dgm:t>
    </dgm:pt>
    <dgm:pt modelId="{0B4909B6-69B8-424A-A5E3-C87F82E7F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PSO could search over whole domain and has a high precision even in noisy Gaussian</a:t>
          </a:r>
        </a:p>
      </dgm:t>
    </dgm:pt>
    <dgm:pt modelId="{B45FB7AA-C22F-4F7B-8A95-4C922CFB3F5A}" type="parTrans" cxnId="{A0895C6E-D222-4793-81FC-84E1AABD3ADC}">
      <dgm:prSet/>
      <dgm:spPr/>
      <dgm:t>
        <a:bodyPr/>
        <a:lstStyle/>
        <a:p>
          <a:endParaRPr lang="en-US"/>
        </a:p>
      </dgm:t>
    </dgm:pt>
    <dgm:pt modelId="{1C852267-9A68-4563-8D5B-F25CCE67D71F}" type="sibTrans" cxnId="{A0895C6E-D222-4793-81FC-84E1AABD3ADC}">
      <dgm:prSet/>
      <dgm:spPr/>
      <dgm:t>
        <a:bodyPr/>
        <a:lstStyle/>
        <a:p>
          <a:endParaRPr lang="en-US"/>
        </a:p>
      </dgm:t>
    </dgm:pt>
    <dgm:pt modelId="{5E84BF74-56D8-4652-872F-5869E927D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PSO have a higher robustness. More adaptable.</a:t>
          </a:r>
        </a:p>
      </dgm:t>
    </dgm:pt>
    <dgm:pt modelId="{5F1FE4AF-E0DA-4DCF-9575-92E01781722D}" type="parTrans" cxnId="{5C17695B-8089-4A8F-BB05-010659A6AE6E}">
      <dgm:prSet/>
      <dgm:spPr/>
      <dgm:t>
        <a:bodyPr/>
        <a:lstStyle/>
        <a:p>
          <a:endParaRPr lang="en-US"/>
        </a:p>
      </dgm:t>
    </dgm:pt>
    <dgm:pt modelId="{C199D495-5A05-4A67-81BA-4601EC15A451}" type="sibTrans" cxnId="{5C17695B-8089-4A8F-BB05-010659A6AE6E}">
      <dgm:prSet/>
      <dgm:spPr/>
      <dgm:t>
        <a:bodyPr/>
        <a:lstStyle/>
        <a:p>
          <a:endParaRPr lang="en-US"/>
        </a:p>
      </dgm:t>
    </dgm:pt>
    <dgm:pt modelId="{8E45ED17-C9F8-40E9-BB55-204E028D18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Disadvantages:</a:t>
          </a:r>
        </a:p>
      </dgm:t>
    </dgm:pt>
    <dgm:pt modelId="{763C7A06-4E6F-4314-8B34-32E156A9194A}" type="parTrans" cxnId="{C29686CB-8D2F-4416-B26F-0098763C0B26}">
      <dgm:prSet/>
      <dgm:spPr/>
      <dgm:t>
        <a:bodyPr/>
        <a:lstStyle/>
        <a:p>
          <a:endParaRPr lang="en-US"/>
        </a:p>
      </dgm:t>
    </dgm:pt>
    <dgm:pt modelId="{A417E641-79E0-47B3-8166-C45A4F5AFF7A}" type="sibTrans" cxnId="{C29686CB-8D2F-4416-B26F-0098763C0B26}">
      <dgm:prSet/>
      <dgm:spPr/>
      <dgm:t>
        <a:bodyPr/>
        <a:lstStyle/>
        <a:p>
          <a:endParaRPr lang="en-US"/>
        </a:p>
      </dgm:t>
    </dgm:pt>
    <dgm:pt modelId="{D9EE2CDD-AF1B-4A8A-A1CA-FF893FABF3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PSO needs camera to move. It might cost time</a:t>
          </a:r>
        </a:p>
      </dgm:t>
    </dgm:pt>
    <dgm:pt modelId="{6EEE4EDD-047B-4E6A-86DD-9CA746FC29E9}" type="parTrans" cxnId="{3B306A75-EE92-4F61-887E-684A98234374}">
      <dgm:prSet/>
      <dgm:spPr/>
      <dgm:t>
        <a:bodyPr/>
        <a:lstStyle/>
        <a:p>
          <a:endParaRPr lang="en-US"/>
        </a:p>
      </dgm:t>
    </dgm:pt>
    <dgm:pt modelId="{D10AE0F0-303A-4669-BDE4-B34161646A09}" type="sibTrans" cxnId="{3B306A75-EE92-4F61-887E-684A98234374}">
      <dgm:prSet/>
      <dgm:spPr/>
      <dgm:t>
        <a:bodyPr/>
        <a:lstStyle/>
        <a:p>
          <a:endParaRPr lang="en-US"/>
        </a:p>
      </dgm:t>
    </dgm:pt>
    <dgm:pt modelId="{D2009F5E-E9A9-4364-8D08-8BDB5E81F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PSO is popular in CS last century. Not attractive in paper. (Although it works)</a:t>
          </a:r>
        </a:p>
      </dgm:t>
    </dgm:pt>
    <dgm:pt modelId="{9E3E6A21-9906-44D0-921F-3B3FDBB504D9}" type="parTrans" cxnId="{FC820DF7-DD2F-4031-A2CF-D709E863F49F}">
      <dgm:prSet/>
      <dgm:spPr/>
      <dgm:t>
        <a:bodyPr/>
        <a:lstStyle/>
        <a:p>
          <a:endParaRPr lang="en-US"/>
        </a:p>
      </dgm:t>
    </dgm:pt>
    <dgm:pt modelId="{8073CD3F-2C95-4A0C-9FE4-AC99F3ED1482}" type="sibTrans" cxnId="{FC820DF7-DD2F-4031-A2CF-D709E863F49F}">
      <dgm:prSet/>
      <dgm:spPr/>
      <dgm:t>
        <a:bodyPr/>
        <a:lstStyle/>
        <a:p>
          <a:endParaRPr lang="en-US"/>
        </a:p>
      </dgm:t>
    </dgm:pt>
    <dgm:pt modelId="{8C63D50D-D197-42E6-A667-3564FEB4CAA3}" type="pres">
      <dgm:prSet presAssocID="{8D484A86-490E-45B8-A675-8016C4AD1640}" presName="root" presStyleCnt="0">
        <dgm:presLayoutVars>
          <dgm:dir/>
          <dgm:resizeHandles val="exact"/>
        </dgm:presLayoutVars>
      </dgm:prSet>
      <dgm:spPr/>
    </dgm:pt>
    <dgm:pt modelId="{FB1896F8-6280-4198-8E9A-5F1226C2E354}" type="pres">
      <dgm:prSet presAssocID="{FF30C676-B330-4F52-A004-0FEC24E8F574}" presName="compNode" presStyleCnt="0"/>
      <dgm:spPr/>
    </dgm:pt>
    <dgm:pt modelId="{F1C74BA8-FFC9-4946-A95F-D188FCACAD35}" type="pres">
      <dgm:prSet presAssocID="{FF30C676-B330-4F52-A004-0FEC24E8F5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66362DD0-33D1-4A7E-BA6F-F1EF4E666371}" type="pres">
      <dgm:prSet presAssocID="{FF30C676-B330-4F52-A004-0FEC24E8F574}" presName="iconSpace" presStyleCnt="0"/>
      <dgm:spPr/>
    </dgm:pt>
    <dgm:pt modelId="{46D9A358-0EAD-4064-ACC9-93F71870D0C5}" type="pres">
      <dgm:prSet presAssocID="{FF30C676-B330-4F52-A004-0FEC24E8F574}" presName="parTx" presStyleLbl="revTx" presStyleIdx="0" presStyleCnt="4">
        <dgm:presLayoutVars>
          <dgm:chMax val="0"/>
          <dgm:chPref val="0"/>
        </dgm:presLayoutVars>
      </dgm:prSet>
      <dgm:spPr/>
    </dgm:pt>
    <dgm:pt modelId="{8B140882-44A8-44D9-B0C8-B35867B2513D}" type="pres">
      <dgm:prSet presAssocID="{FF30C676-B330-4F52-A004-0FEC24E8F574}" presName="txSpace" presStyleCnt="0"/>
      <dgm:spPr/>
    </dgm:pt>
    <dgm:pt modelId="{4F34BF1E-39C3-4D77-9CA3-2C3449B49837}" type="pres">
      <dgm:prSet presAssocID="{FF30C676-B330-4F52-A004-0FEC24E8F574}" presName="desTx" presStyleLbl="revTx" presStyleIdx="1" presStyleCnt="4">
        <dgm:presLayoutVars/>
      </dgm:prSet>
      <dgm:spPr/>
    </dgm:pt>
    <dgm:pt modelId="{0EC053CA-7F13-487A-AF91-29FC089CB307}" type="pres">
      <dgm:prSet presAssocID="{0E26C839-515D-4B95-965E-FF6B5A19E86A}" presName="sibTrans" presStyleCnt="0"/>
      <dgm:spPr/>
    </dgm:pt>
    <dgm:pt modelId="{ED0F838F-E878-4A9B-A536-C94CDD856748}" type="pres">
      <dgm:prSet presAssocID="{8E45ED17-C9F8-40E9-BB55-204E028D1809}" presName="compNode" presStyleCnt="0"/>
      <dgm:spPr/>
    </dgm:pt>
    <dgm:pt modelId="{ACD974ED-CABB-48A9-BF5D-CE8F5A1842BE}" type="pres">
      <dgm:prSet presAssocID="{8E45ED17-C9F8-40E9-BB55-204E028D18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硬币"/>
        </a:ext>
      </dgm:extLst>
    </dgm:pt>
    <dgm:pt modelId="{DA0350F4-8433-44ED-A2B7-0E46C49F1E6E}" type="pres">
      <dgm:prSet presAssocID="{8E45ED17-C9F8-40E9-BB55-204E028D1809}" presName="iconSpace" presStyleCnt="0"/>
      <dgm:spPr/>
    </dgm:pt>
    <dgm:pt modelId="{52A467B2-68F7-44E6-9BE9-E4921D948F68}" type="pres">
      <dgm:prSet presAssocID="{8E45ED17-C9F8-40E9-BB55-204E028D1809}" presName="parTx" presStyleLbl="revTx" presStyleIdx="2" presStyleCnt="4">
        <dgm:presLayoutVars>
          <dgm:chMax val="0"/>
          <dgm:chPref val="0"/>
        </dgm:presLayoutVars>
      </dgm:prSet>
      <dgm:spPr/>
    </dgm:pt>
    <dgm:pt modelId="{F543D90C-4D63-4573-8954-D3D6C89CDD79}" type="pres">
      <dgm:prSet presAssocID="{8E45ED17-C9F8-40E9-BB55-204E028D1809}" presName="txSpace" presStyleCnt="0"/>
      <dgm:spPr/>
    </dgm:pt>
    <dgm:pt modelId="{35D56526-30B8-43B3-A009-37A91F32F3CA}" type="pres">
      <dgm:prSet presAssocID="{8E45ED17-C9F8-40E9-BB55-204E028D1809}" presName="desTx" presStyleLbl="revTx" presStyleIdx="3" presStyleCnt="4">
        <dgm:presLayoutVars/>
      </dgm:prSet>
      <dgm:spPr/>
    </dgm:pt>
  </dgm:ptLst>
  <dgm:cxnLst>
    <dgm:cxn modelId="{6B646B1D-B498-4F78-8C89-188AAA13D19B}" type="presOf" srcId="{D9EE2CDD-AF1B-4A8A-A1CA-FF893FABF3C7}" destId="{35D56526-30B8-43B3-A009-37A91F32F3CA}" srcOrd="0" destOrd="0" presId="urn:microsoft.com/office/officeart/2018/2/layout/IconLabelDescriptionList"/>
    <dgm:cxn modelId="{5C17695B-8089-4A8F-BB05-010659A6AE6E}" srcId="{FF30C676-B330-4F52-A004-0FEC24E8F574}" destId="{5E84BF74-56D8-4652-872F-5869E927DA00}" srcOrd="1" destOrd="0" parTransId="{5F1FE4AF-E0DA-4DCF-9575-92E01781722D}" sibTransId="{C199D495-5A05-4A67-81BA-4601EC15A451}"/>
    <dgm:cxn modelId="{9C8A1B64-B6ED-4A28-8BBE-7E2CDCE72194}" type="presOf" srcId="{FF30C676-B330-4F52-A004-0FEC24E8F574}" destId="{46D9A358-0EAD-4064-ACC9-93F71870D0C5}" srcOrd="0" destOrd="0" presId="urn:microsoft.com/office/officeart/2018/2/layout/IconLabelDescriptionList"/>
    <dgm:cxn modelId="{A0895C6E-D222-4793-81FC-84E1AABD3ADC}" srcId="{FF30C676-B330-4F52-A004-0FEC24E8F574}" destId="{0B4909B6-69B8-424A-A5E3-C87F82E7FD05}" srcOrd="0" destOrd="0" parTransId="{B45FB7AA-C22F-4F7B-8A95-4C922CFB3F5A}" sibTransId="{1C852267-9A68-4563-8D5B-F25CCE67D71F}"/>
    <dgm:cxn modelId="{3B306A75-EE92-4F61-887E-684A98234374}" srcId="{8E45ED17-C9F8-40E9-BB55-204E028D1809}" destId="{D9EE2CDD-AF1B-4A8A-A1CA-FF893FABF3C7}" srcOrd="0" destOrd="0" parTransId="{6EEE4EDD-047B-4E6A-86DD-9CA746FC29E9}" sibTransId="{D10AE0F0-303A-4669-BDE4-B34161646A09}"/>
    <dgm:cxn modelId="{A95EB078-F012-4536-8756-F2C9C2017C34}" type="presOf" srcId="{8E45ED17-C9F8-40E9-BB55-204E028D1809}" destId="{52A467B2-68F7-44E6-9BE9-E4921D948F68}" srcOrd="0" destOrd="0" presId="urn:microsoft.com/office/officeart/2018/2/layout/IconLabelDescriptionList"/>
    <dgm:cxn modelId="{4E27E8A4-948E-40C7-864F-F6B6B8B7831A}" type="presOf" srcId="{5E84BF74-56D8-4652-872F-5869E927DA00}" destId="{4F34BF1E-39C3-4D77-9CA3-2C3449B49837}" srcOrd="0" destOrd="1" presId="urn:microsoft.com/office/officeart/2018/2/layout/IconLabelDescriptionList"/>
    <dgm:cxn modelId="{22A52DBC-2A63-4783-80AD-51119C99F4B6}" type="presOf" srcId="{8D484A86-490E-45B8-A675-8016C4AD1640}" destId="{8C63D50D-D197-42E6-A667-3564FEB4CAA3}" srcOrd="0" destOrd="0" presId="urn:microsoft.com/office/officeart/2018/2/layout/IconLabelDescriptionList"/>
    <dgm:cxn modelId="{8D7C77C0-CA45-4ECD-A7AB-7A21F3C012A6}" type="presOf" srcId="{0B4909B6-69B8-424A-A5E3-C87F82E7FD05}" destId="{4F34BF1E-39C3-4D77-9CA3-2C3449B49837}" srcOrd="0" destOrd="0" presId="urn:microsoft.com/office/officeart/2018/2/layout/IconLabelDescriptionList"/>
    <dgm:cxn modelId="{902264C3-7103-4D38-8A1C-5105EA21B7D2}" type="presOf" srcId="{D2009F5E-E9A9-4364-8D08-8BDB5E81FE30}" destId="{35D56526-30B8-43B3-A009-37A91F32F3CA}" srcOrd="0" destOrd="1" presId="urn:microsoft.com/office/officeart/2018/2/layout/IconLabelDescriptionList"/>
    <dgm:cxn modelId="{C29686CB-8D2F-4416-B26F-0098763C0B26}" srcId="{8D484A86-490E-45B8-A675-8016C4AD1640}" destId="{8E45ED17-C9F8-40E9-BB55-204E028D1809}" srcOrd="1" destOrd="0" parTransId="{763C7A06-4E6F-4314-8B34-32E156A9194A}" sibTransId="{A417E641-79E0-47B3-8166-C45A4F5AFF7A}"/>
    <dgm:cxn modelId="{2B39C8F3-511C-4783-96DA-C28840E5FBDE}" srcId="{8D484A86-490E-45B8-A675-8016C4AD1640}" destId="{FF30C676-B330-4F52-A004-0FEC24E8F574}" srcOrd="0" destOrd="0" parTransId="{523C0FB3-3DF1-40ED-9F4F-C8CD3DB9C4C1}" sibTransId="{0E26C839-515D-4B95-965E-FF6B5A19E86A}"/>
    <dgm:cxn modelId="{FC820DF7-DD2F-4031-A2CF-D709E863F49F}" srcId="{8E45ED17-C9F8-40E9-BB55-204E028D1809}" destId="{D2009F5E-E9A9-4364-8D08-8BDB5E81FE30}" srcOrd="1" destOrd="0" parTransId="{9E3E6A21-9906-44D0-921F-3B3FDBB504D9}" sibTransId="{8073CD3F-2C95-4A0C-9FE4-AC99F3ED1482}"/>
    <dgm:cxn modelId="{E03B478A-5555-4D7C-8436-BB8032F91CFF}" type="presParOf" srcId="{8C63D50D-D197-42E6-A667-3564FEB4CAA3}" destId="{FB1896F8-6280-4198-8E9A-5F1226C2E354}" srcOrd="0" destOrd="0" presId="urn:microsoft.com/office/officeart/2018/2/layout/IconLabelDescriptionList"/>
    <dgm:cxn modelId="{2317D8C4-E95D-40B2-9784-42833B42FE35}" type="presParOf" srcId="{FB1896F8-6280-4198-8E9A-5F1226C2E354}" destId="{F1C74BA8-FFC9-4946-A95F-D188FCACAD35}" srcOrd="0" destOrd="0" presId="urn:microsoft.com/office/officeart/2018/2/layout/IconLabelDescriptionList"/>
    <dgm:cxn modelId="{9604D614-58E8-44A4-99BD-512C656D870C}" type="presParOf" srcId="{FB1896F8-6280-4198-8E9A-5F1226C2E354}" destId="{66362DD0-33D1-4A7E-BA6F-F1EF4E666371}" srcOrd="1" destOrd="0" presId="urn:microsoft.com/office/officeart/2018/2/layout/IconLabelDescriptionList"/>
    <dgm:cxn modelId="{7CAE9EB7-1FD4-4EBA-8C77-85BEE89E1741}" type="presParOf" srcId="{FB1896F8-6280-4198-8E9A-5F1226C2E354}" destId="{46D9A358-0EAD-4064-ACC9-93F71870D0C5}" srcOrd="2" destOrd="0" presId="urn:microsoft.com/office/officeart/2018/2/layout/IconLabelDescriptionList"/>
    <dgm:cxn modelId="{6A0CEAF9-525D-436D-903B-03C28904AA78}" type="presParOf" srcId="{FB1896F8-6280-4198-8E9A-5F1226C2E354}" destId="{8B140882-44A8-44D9-B0C8-B35867B2513D}" srcOrd="3" destOrd="0" presId="urn:microsoft.com/office/officeart/2018/2/layout/IconLabelDescriptionList"/>
    <dgm:cxn modelId="{B9F01793-46F0-4348-ABA9-1A54BF5D8119}" type="presParOf" srcId="{FB1896F8-6280-4198-8E9A-5F1226C2E354}" destId="{4F34BF1E-39C3-4D77-9CA3-2C3449B49837}" srcOrd="4" destOrd="0" presId="urn:microsoft.com/office/officeart/2018/2/layout/IconLabelDescriptionList"/>
    <dgm:cxn modelId="{128A8DE3-A0BA-455A-BCCC-BAB8CF48B6AB}" type="presParOf" srcId="{8C63D50D-D197-42E6-A667-3564FEB4CAA3}" destId="{0EC053CA-7F13-487A-AF91-29FC089CB307}" srcOrd="1" destOrd="0" presId="urn:microsoft.com/office/officeart/2018/2/layout/IconLabelDescriptionList"/>
    <dgm:cxn modelId="{A184D4A2-C9F4-43E6-9C2F-C902256E3D4D}" type="presParOf" srcId="{8C63D50D-D197-42E6-A667-3564FEB4CAA3}" destId="{ED0F838F-E878-4A9B-A536-C94CDD856748}" srcOrd="2" destOrd="0" presId="urn:microsoft.com/office/officeart/2018/2/layout/IconLabelDescriptionList"/>
    <dgm:cxn modelId="{4910A95E-4160-4DCB-B1B3-3F0435BAC07A}" type="presParOf" srcId="{ED0F838F-E878-4A9B-A536-C94CDD856748}" destId="{ACD974ED-CABB-48A9-BF5D-CE8F5A1842BE}" srcOrd="0" destOrd="0" presId="urn:microsoft.com/office/officeart/2018/2/layout/IconLabelDescriptionList"/>
    <dgm:cxn modelId="{FD194D27-F0EA-4CEC-96BC-CF0FA5C7D397}" type="presParOf" srcId="{ED0F838F-E878-4A9B-A536-C94CDD856748}" destId="{DA0350F4-8433-44ED-A2B7-0E46C49F1E6E}" srcOrd="1" destOrd="0" presId="urn:microsoft.com/office/officeart/2018/2/layout/IconLabelDescriptionList"/>
    <dgm:cxn modelId="{B5A5F9F9-DD59-44E5-8091-C3A0A12DC9E7}" type="presParOf" srcId="{ED0F838F-E878-4A9B-A536-C94CDD856748}" destId="{52A467B2-68F7-44E6-9BE9-E4921D948F68}" srcOrd="2" destOrd="0" presId="urn:microsoft.com/office/officeart/2018/2/layout/IconLabelDescriptionList"/>
    <dgm:cxn modelId="{2C30F979-391B-477E-BDC7-CCF0ADFF7468}" type="presParOf" srcId="{ED0F838F-E878-4A9B-A536-C94CDD856748}" destId="{F543D90C-4D63-4573-8954-D3D6C89CDD79}" srcOrd="3" destOrd="0" presId="urn:microsoft.com/office/officeart/2018/2/layout/IconLabelDescriptionList"/>
    <dgm:cxn modelId="{37A44D03-3EE8-4513-BBB6-B17F81F22184}" type="presParOf" srcId="{ED0F838F-E878-4A9B-A536-C94CDD856748}" destId="{35D56526-30B8-43B3-A009-37A91F32F3C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74BA8-FFC9-4946-A95F-D188FCACAD35}">
      <dsp:nvSpPr>
        <dsp:cNvPr id="0" name=""/>
        <dsp:cNvSpPr/>
      </dsp:nvSpPr>
      <dsp:spPr>
        <a:xfrm>
          <a:off x="559800" y="3389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9A358-0EAD-4064-ACC9-93F71870D0C5}">
      <dsp:nvSpPr>
        <dsp:cNvPr id="0" name=""/>
        <dsp:cNvSpPr/>
      </dsp:nvSpPr>
      <dsp:spPr>
        <a:xfrm>
          <a:off x="559800" y="20089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Advantages:</a:t>
          </a:r>
        </a:p>
      </dsp:txBody>
      <dsp:txXfrm>
        <a:off x="559800" y="2008946"/>
        <a:ext cx="4320000" cy="648000"/>
      </dsp:txXfrm>
    </dsp:sp>
    <dsp:sp modelId="{4F34BF1E-39C3-4D77-9CA3-2C3449B49837}">
      <dsp:nvSpPr>
        <dsp:cNvPr id="0" name=""/>
        <dsp:cNvSpPr/>
      </dsp:nvSpPr>
      <dsp:spPr>
        <a:xfrm>
          <a:off x="559800" y="2730413"/>
          <a:ext cx="4320000" cy="128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PSO could search over whole domain and has a high precision even in noisy Gaussian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PSO have a higher robustness. More adaptable.</a:t>
          </a:r>
        </a:p>
      </dsp:txBody>
      <dsp:txXfrm>
        <a:off x="559800" y="2730413"/>
        <a:ext cx="4320000" cy="1281932"/>
      </dsp:txXfrm>
    </dsp:sp>
    <dsp:sp modelId="{ACD974ED-CABB-48A9-BF5D-CE8F5A1842BE}">
      <dsp:nvSpPr>
        <dsp:cNvPr id="0" name=""/>
        <dsp:cNvSpPr/>
      </dsp:nvSpPr>
      <dsp:spPr>
        <a:xfrm>
          <a:off x="5635800" y="3389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467B2-68F7-44E6-9BE9-E4921D948F68}">
      <dsp:nvSpPr>
        <dsp:cNvPr id="0" name=""/>
        <dsp:cNvSpPr/>
      </dsp:nvSpPr>
      <dsp:spPr>
        <a:xfrm>
          <a:off x="5635800" y="20089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Disadvantages:</a:t>
          </a:r>
        </a:p>
      </dsp:txBody>
      <dsp:txXfrm>
        <a:off x="5635800" y="2008946"/>
        <a:ext cx="4320000" cy="648000"/>
      </dsp:txXfrm>
    </dsp:sp>
    <dsp:sp modelId="{35D56526-30B8-43B3-A009-37A91F32F3CA}">
      <dsp:nvSpPr>
        <dsp:cNvPr id="0" name=""/>
        <dsp:cNvSpPr/>
      </dsp:nvSpPr>
      <dsp:spPr>
        <a:xfrm>
          <a:off x="5635800" y="2730413"/>
          <a:ext cx="4320000" cy="128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PSO needs camera to move. It might cost time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PSO is popular in CS last century. Not attractive in paper. (Although it works)</a:t>
          </a:r>
        </a:p>
      </dsp:txBody>
      <dsp:txXfrm>
        <a:off x="5635800" y="2730413"/>
        <a:ext cx="4320000" cy="128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194-5673-B010-3BCE-211BB41EE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A421A-66C4-1174-AAA3-740A8EBE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7CE1A-9E16-7450-99E6-8D00928C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D96D8-9A4B-219D-C802-A5B82720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9923C-84F8-F58B-AF65-3A04D106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A2E32-748A-5AAE-B4E3-D17A554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D0A438-42AE-B529-5130-A5F1F365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73147-C0AD-9330-E927-D5B0E74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E5277-50F4-25BC-ECE2-8EE9549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74244-59A4-3122-4642-72514E36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5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F9729-B84A-B8F2-3FA7-B374182F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E54E3-7B75-BBC5-4A4D-6B534DBF5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97CED-CBC5-EAA7-06F1-BF45E343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1089D-3223-DADE-DBFD-9A61B46A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DD2D9-1DBD-636A-93B9-2FD799F7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08888-FC4E-4C37-02CE-6A8A9FD8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CFBD5-0215-E7EC-C85D-4C6F4496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8E2E8-B994-640B-D587-82EFB391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87736-BAA9-AED0-3A3B-B2E33C4F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7CF51-E448-224C-57AD-2922B14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B9AF-D613-2938-0FD6-5C97A4CB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04F3E-379C-75CE-472D-9DD03A92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676D1-AEB1-1E2E-21A6-42DC1C35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E1B9A-6973-29CD-BA25-7A759DF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9E686-3050-3202-8FFF-26C63DF8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1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B2F8-928F-CD57-271E-EC8AED1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EF98E-49EE-D8BB-B093-FE0CE453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4CD82-04CB-4978-32EE-48C1DB38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9B713-DEF7-614D-6389-49921AC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53828-4AA1-218D-5E56-874C5C40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3D153-CE54-499A-239D-138F6044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50758-B718-D52E-77CC-A0589F29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BDB6C-3BE3-6694-A547-535510E8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62E52-3FDD-DACC-7688-EF6F6C270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4C141-6973-EEE5-FC04-FCE29A8D9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6D930-51BE-55F2-6545-61BBAECA8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79B75-511C-4DC4-C983-46A4FD1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1DC60-C69E-EEA8-9F78-6AB1910B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3AB31C-E14F-B8EE-3E07-7D8F6462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64129-13BB-4FB1-E256-AAEE1508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93091-3E22-9CE0-C22E-4DFF9F6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62F29A-AE6A-C9EF-41E5-2A992488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60F92A-F0AF-2EC4-F016-8876A7F8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2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9BE11-14EF-81EE-56C4-404B018B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CEAEA-4811-788A-AF78-DE8AA794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AFA00-A0A6-A388-5107-5C4F03F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5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1103-CDC8-9F67-847D-FC28661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959C5-FBDB-497E-93FA-D7711AEA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7684C-3C47-1592-EDF0-E4D9F7B1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9733F-C244-92F9-E46C-1DA621CC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D399E-0A96-7989-6F6E-E67593B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C5FDF-6FD9-A1AF-12C1-4F5CF11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9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05F0-90CD-2B73-832D-0C7D1CE9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3ED7B9-6125-4977-E4F3-70EA2F5B9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99B5C-5DAB-503F-D38D-FC394AA5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59A05-C02C-0A5E-3E09-C0FCE501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3E41B-3DA4-123E-6B67-0D267CD2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5DD92-95A8-FB6C-D9F0-19A0E126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98FB2E-AAA1-A9DF-F921-34BCB1CE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6CB49-58D1-D28C-0F67-38CF66F2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60236-CFAC-6018-BB35-6D51897BB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338D-B247-4B37-9A28-D56C5A416766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52B0-EC46-4A67-A07B-D1E2F33E5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AD2D-A373-1CE3-8B06-534125C3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EE67-402F-46E5-A8FA-E82EB262E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93B6F-FC51-119C-0E18-DC72B2E6B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Exploring Gaussian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D4E54-249F-4674-4144-8544C63A6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Louis, Albert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45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16FA8-21FE-23A5-290B-406C6062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change learning rate?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42CE6-4BFE-5728-C2DD-2103C821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Supervised:</a:t>
            </a:r>
          </a:p>
          <a:p>
            <a:pPr lvl="1"/>
            <a:r>
              <a:rPr lang="en-US" altLang="zh-CN" dirty="0"/>
              <a:t>Input: location( x, y, z), gradients history</a:t>
            </a:r>
          </a:p>
          <a:p>
            <a:pPr lvl="1"/>
            <a:r>
              <a:rPr lang="en-US" altLang="zh-CN" dirty="0"/>
              <a:t>Output: learning rate</a:t>
            </a:r>
          </a:p>
          <a:p>
            <a:pPr lvl="1"/>
            <a:r>
              <a:rPr lang="en-US" altLang="zh-CN" dirty="0"/>
              <a:t>Drawbacks: </a:t>
            </a:r>
          </a:p>
          <a:p>
            <a:pPr lvl="2"/>
            <a:r>
              <a:rPr lang="en-US" altLang="zh-CN" dirty="0"/>
              <a:t>one situation, one model. Not adaptable as PSO</a:t>
            </a:r>
          </a:p>
          <a:p>
            <a:pPr lvl="2"/>
            <a:r>
              <a:rPr lang="en-US" altLang="zh-CN" dirty="0"/>
              <a:t>Need to use </a:t>
            </a:r>
            <a:r>
              <a:rPr lang="en-US" altLang="zh-CN" dirty="0">
                <a:solidFill>
                  <a:srgbClr val="FF0000"/>
                </a:solidFill>
              </a:rPr>
              <a:t>Bayes,</a:t>
            </a:r>
            <a:r>
              <a:rPr lang="en-US" altLang="zh-CN" dirty="0"/>
              <a:t> or we have to generate huge amount of training and test data.</a:t>
            </a:r>
          </a:p>
          <a:p>
            <a:r>
              <a:rPr lang="en-US" altLang="zh-CN" dirty="0"/>
              <a:t>Unsupervised:</a:t>
            </a:r>
          </a:p>
          <a:p>
            <a:pPr lvl="1"/>
            <a:r>
              <a:rPr lang="en-US" altLang="zh-CN" dirty="0"/>
              <a:t>Use CNN to find</a:t>
            </a:r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622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CA4A0-92A8-68CD-7D4C-426BD5C7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Bayes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7A6EC-1BC9-56D0-D945-CA044F9C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Let it search randomly to collect data</a:t>
            </a:r>
          </a:p>
          <a:p>
            <a:pPr lvl="1"/>
            <a:r>
              <a:rPr lang="en-US" altLang="zh-CN" dirty="0"/>
              <a:t>Split data into training and testing</a:t>
            </a:r>
          </a:p>
          <a:p>
            <a:pPr lvl="1"/>
            <a:r>
              <a:rPr lang="en-US" altLang="zh-CN" dirty="0"/>
              <a:t>Learn from training dataset and form model</a:t>
            </a:r>
          </a:p>
          <a:p>
            <a:pPr lvl="1"/>
            <a:r>
              <a:rPr lang="en-US" altLang="zh-CN" dirty="0"/>
              <a:t>Put the testing dataset into the model and get the maximum of test data</a:t>
            </a:r>
          </a:p>
          <a:p>
            <a:pPr lvl="1"/>
            <a:r>
              <a:rPr lang="en-US" altLang="zh-CN" dirty="0"/>
              <a:t>Assume the maximum is the maximum of the test data</a:t>
            </a:r>
          </a:p>
          <a:p>
            <a:r>
              <a:rPr lang="en-US" altLang="zh-CN" dirty="0"/>
              <a:t>Why it works?</a:t>
            </a:r>
          </a:p>
          <a:p>
            <a:pPr lvl="1"/>
            <a:r>
              <a:rPr lang="en-US" altLang="zh-CN" dirty="0"/>
              <a:t>The process of testing data doesn’t need any real operation, all on computer</a:t>
            </a:r>
          </a:p>
          <a:p>
            <a:r>
              <a:rPr lang="en-US" altLang="zh-CN" dirty="0"/>
              <a:t>Big problem. One situation, huge data</a:t>
            </a:r>
          </a:p>
          <a:p>
            <a:r>
              <a:rPr lang="en-US" altLang="zh-CN" dirty="0"/>
              <a:t>We need to use Bayes to change the dataset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69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A408E-570B-A6A4-0A02-29B9696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2763B-84AA-4027-29AE-26046735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8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401B6-4C89-14B8-C80B-19AC43FC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EA5FF-F909-DDB9-19FC-2AA57856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complete </a:t>
            </a:r>
          </a:p>
          <a:p>
            <a:r>
              <a:rPr lang="en-US" altLang="zh-CN" dirty="0"/>
              <a:t>From DQN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0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9D180E-230F-B16A-565F-B983614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SA(simulated annealing)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3B306363-5679-24F8-B54C-974A8330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5" y="2426818"/>
            <a:ext cx="515824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D91DFCC4-CA03-1389-C436-12D431F5E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69" y="2426818"/>
            <a:ext cx="54205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7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6B80FE-86E4-7869-C3AA-80225DE9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Description</a:t>
            </a:r>
            <a:endParaRPr lang="zh-CN" altLang="en-US" sz="54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19C69-629A-7D6A-222C-64737C6E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CN" sz="2200"/>
              <a:t>Find the maximum of a Gaussian function in a 3D model</a:t>
            </a:r>
          </a:p>
          <a:p>
            <a:r>
              <a:rPr lang="en-US" altLang="zh-CN" sz="2200"/>
              <a:t>Initial measurement: gradient search</a:t>
            </a:r>
            <a:endParaRPr lang="zh-CN" altLang="en-US" sz="2200"/>
          </a:p>
        </p:txBody>
      </p:sp>
      <p:pic>
        <p:nvPicPr>
          <p:cNvPr id="1026" name="Picture 2" descr="Saugat Bhattarai | Data Science, Machine Learning and Computer Vision">
            <a:extLst>
              <a:ext uri="{FF2B5EF4-FFF2-40B4-BE49-F238E27FC236}">
                <a16:creationId xmlns:a16="http://schemas.microsoft.com/office/drawing/2014/main" id="{227223F4-B07E-E4D9-DF0F-156CED1F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77665"/>
            <a:ext cx="6903720" cy="43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7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8C6AF9-91CB-CB1E-7D34-450A2AAD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Challenge</a:t>
            </a:r>
            <a:endParaRPr lang="zh-CN" altLang="en-US" sz="2600">
              <a:solidFill>
                <a:srgbClr val="FFFFFF"/>
              </a:solidFill>
            </a:endParaRPr>
          </a:p>
        </p:txBody>
      </p:sp>
      <p:pic>
        <p:nvPicPr>
          <p:cNvPr id="2050" name="Picture 2" descr="Understanding Gradient Descent. Let's reach the global minimum | by NVS  Yashwanth | Analytics Vidhya | Medium">
            <a:extLst>
              <a:ext uri="{FF2B5EF4-FFF2-40B4-BE49-F238E27FC236}">
                <a16:creationId xmlns:a16="http://schemas.microsoft.com/office/drawing/2014/main" id="{36B3D8CB-22EE-D338-226D-2E15756A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13299"/>
            <a:ext cx="6583739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73F16-A054-0270-C5D5-81D5E587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Gradient search crashes in noisy Gaussian function</a:t>
            </a:r>
          </a:p>
          <a:p>
            <a:pPr lvl="1"/>
            <a:r>
              <a:rPr lang="en-US" altLang="zh-CN" sz="1400" dirty="0"/>
              <a:t>Noisy Gaussian contains two part: Gaussian, and random noise</a:t>
            </a:r>
          </a:p>
          <a:p>
            <a:r>
              <a:rPr lang="en-US" altLang="zh-CN" sz="1800" dirty="0"/>
              <a:t>Why?------local maximum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654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9F3C1-4E63-586A-761D-BBB3DBF6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940C2-015C-36A2-3037-3A4C318D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Swarm intelligence</a:t>
            </a:r>
          </a:p>
          <a:p>
            <a:r>
              <a:rPr lang="en-US" altLang="zh-CN" dirty="0"/>
              <a:t>Optimizations on Gradient search</a:t>
            </a:r>
          </a:p>
          <a:p>
            <a:r>
              <a:rPr lang="en-US" altLang="zh-CN" dirty="0"/>
              <a:t>Reinforcement learning</a:t>
            </a:r>
          </a:p>
          <a:p>
            <a:r>
              <a:rPr lang="en-US" altLang="zh-CN" dirty="0"/>
              <a:t>Supervised learning</a:t>
            </a:r>
          </a:p>
          <a:p>
            <a:r>
              <a:rPr lang="en-US" altLang="zh-CN" dirty="0"/>
              <a:t>SA(simulated annealing)</a:t>
            </a:r>
          </a:p>
        </p:txBody>
      </p:sp>
    </p:spTree>
    <p:extLst>
      <p:ext uri="{BB962C8B-B14F-4D97-AF65-F5344CB8AC3E}">
        <p14:creationId xmlns:p14="http://schemas.microsoft.com/office/powerpoint/2010/main" val="120967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40626-9AA3-9AC3-C7CC-225240C1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 intelligence</a:t>
            </a:r>
            <a:endParaRPr lang="zh-CN" altLang="en-US" dirty="0"/>
          </a:p>
        </p:txBody>
      </p:sp>
      <p:pic>
        <p:nvPicPr>
          <p:cNvPr id="3076" name="Picture 4" descr="Particle Swarm Optimization on Convex Function | gbhat.com">
            <a:extLst>
              <a:ext uri="{FF2B5EF4-FFF2-40B4-BE49-F238E27FC236}">
                <a16:creationId xmlns:a16="http://schemas.microsoft.com/office/drawing/2014/main" id="{C30CC7C6-F608-8796-BD4A-376FFD95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34" y="3201338"/>
            <a:ext cx="6085964" cy="29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AC4CC-F97E-C8B5-7553-722B063C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Particles are generated randomly over the whole domain</a:t>
            </a:r>
          </a:p>
          <a:p>
            <a:r>
              <a:rPr lang="en-US" altLang="zh-CN" dirty="0"/>
              <a:t>Particles will not only make contact with each other, but also move to a better 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1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77FE87-690F-BBDB-A2A4-D79B18F7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Why Swarm Intelligence works?</a:t>
            </a:r>
          </a:p>
        </p:txBody>
      </p:sp>
      <p:pic>
        <p:nvPicPr>
          <p:cNvPr id="4" name="Picture 2" descr="Particle Swarm Optimization Definition | DeepAI">
            <a:extLst>
              <a:ext uri="{FF2B5EF4-FFF2-40B4-BE49-F238E27FC236}">
                <a16:creationId xmlns:a16="http://schemas.microsoft.com/office/drawing/2014/main" id="{5A0457D8-4933-06F0-5B5B-A6D55955B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4" b="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366963F-6C2B-431B-8962-6B5AB1BF7CD6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PSO could avoid local best</a:t>
            </a:r>
          </a:p>
          <a:p>
            <a:r>
              <a:rPr lang="en-US" altLang="zh-CN" sz="2200" dirty="0"/>
              <a:t>What’s more, PSO costs not too much.</a:t>
            </a:r>
          </a:p>
          <a:p>
            <a:pPr lvl="1"/>
            <a:r>
              <a:rPr lang="en-US" altLang="zh-CN" sz="2200" dirty="0"/>
              <a:t>Need at least 100 searches to get good performance even in noisy Gaussian function</a:t>
            </a:r>
          </a:p>
        </p:txBody>
      </p:sp>
    </p:spTree>
    <p:extLst>
      <p:ext uri="{BB962C8B-B14F-4D97-AF65-F5344CB8AC3E}">
        <p14:creationId xmlns:p14="http://schemas.microsoft.com/office/powerpoint/2010/main" val="335683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2BCEC-EFF2-0FE1-73D5-AAA6AD0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PSO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3274E-F973-53B4-F572-CE6ED3B7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0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6890-DD96-C2F2-FEEB-D6A624B8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and Disadvantages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3F38BDA-67A4-6759-4E8F-29438C16F0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3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A291-1570-E0D2-0C59-9007AE5A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Optimizations on Gradient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BC8BA-8906-AD9D-682F-3118B8C9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look back at the reason why Gradient search crash.</a:t>
            </a:r>
          </a:p>
          <a:p>
            <a:pPr lvl="1"/>
            <a:r>
              <a:rPr lang="en-US" altLang="zh-CN" dirty="0"/>
              <a:t>Stuck in local best!</a:t>
            </a:r>
          </a:p>
          <a:p>
            <a:r>
              <a:rPr lang="en-US" altLang="zh-CN" dirty="0"/>
              <a:t>We could change learning rate to let it jump out of local minimum</a:t>
            </a:r>
          </a:p>
        </p:txBody>
      </p:sp>
      <p:pic>
        <p:nvPicPr>
          <p:cNvPr id="4" name="Picture 2" descr="Understanding Gradient Descent. Let's reach the global minimum | by NVS  Yashwanth | Analytics Vidhya | Medium">
            <a:extLst>
              <a:ext uri="{FF2B5EF4-FFF2-40B4-BE49-F238E27FC236}">
                <a16:creationId xmlns:a16="http://schemas.microsoft.com/office/drawing/2014/main" id="{AE6ED53D-8E0C-4408-EE39-F84227DF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1328" y="3317590"/>
            <a:ext cx="6583739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0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376</Words>
  <Application>Microsoft Office PowerPoint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Office 主题​​</vt:lpstr>
      <vt:lpstr>Exploring Gaussian</vt:lpstr>
      <vt:lpstr>Description</vt:lpstr>
      <vt:lpstr>Challenge</vt:lpstr>
      <vt:lpstr>How to do?</vt:lpstr>
      <vt:lpstr>Swarm intelligence</vt:lpstr>
      <vt:lpstr>Why Swarm Intelligence works?</vt:lpstr>
      <vt:lpstr>PSO Code</vt:lpstr>
      <vt:lpstr>Advantages and Disadvantages</vt:lpstr>
      <vt:lpstr>Optimizations on Gradient search</vt:lpstr>
      <vt:lpstr>How to change learning rate?</vt:lpstr>
      <vt:lpstr>Why we need Bayes</vt:lpstr>
      <vt:lpstr>CNN code</vt:lpstr>
      <vt:lpstr>Reinforcement learning</vt:lpstr>
      <vt:lpstr>SA(simulated annealing)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Gaussian</dc:title>
  <dc:creator>Zhou Jincheng</dc:creator>
  <cp:lastModifiedBy>Zhou Jincheng</cp:lastModifiedBy>
  <cp:revision>2</cp:revision>
  <dcterms:created xsi:type="dcterms:W3CDTF">2023-02-07T19:18:07Z</dcterms:created>
  <dcterms:modified xsi:type="dcterms:W3CDTF">2023-02-07T23:08:51Z</dcterms:modified>
</cp:coreProperties>
</file>