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9" r:id="rId5"/>
    <p:sldId id="262" r:id="rId6"/>
    <p:sldId id="260" r:id="rId7"/>
    <p:sldId id="261" r:id="rId8"/>
    <p:sldId id="263" r:id="rId9"/>
    <p:sldId id="268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776AF-0F92-48F6-9F07-CF9DC5646A9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A1E8C-DE76-4094-B3A6-C7B4B2D3D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1E8C-DE76-4094-B3A6-C7B4B2D3D6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4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5960-D117-30A1-9FF2-1010D1467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A62E94-B931-C069-9D5C-BEFB599EA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59F5D-C216-1D00-01D1-A718D4D0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09A-F583-4A80-8C15-B09F360B75E0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11BF5-2332-ACFF-2372-1BA65078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22E66-85D5-B4C9-D9DE-754652A8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B69F-5B65-4FDC-878D-2CEC7D35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47D0-A231-53C6-1648-B676393A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CFA6F-747F-9FE2-2F2C-882A941AA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18746-7919-00E5-1C8A-60C0F4A1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09A-F583-4A80-8C15-B09F360B75E0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4E04E-41D7-286C-2F00-12A22C94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92E29-34E0-F4EA-C6A9-BBDAA486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B69F-5B65-4FDC-878D-2CEC7D35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0E44D8-6D1A-268C-9F36-F26E9C79B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EBBECE-79ED-FF66-CA5A-BBFB1EFAC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D5EDB-92F2-CD30-FFB0-1B6D6971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09A-F583-4A80-8C15-B09F360B75E0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71D77-E8FE-C730-A42F-6E0098FC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35F87-2520-BEC6-6001-7A1494EE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B69F-5B65-4FDC-878D-2CEC7D35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5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6AA03-CB89-AA0E-B772-E891F1B3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89039-A4B1-08EB-B77A-9270D9D5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C150F-BE4D-FFEF-BBBC-60B15D0E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09A-F583-4A80-8C15-B09F360B75E0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B3671-C70E-A511-3F01-C21865F6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C064B-F0EE-D2E9-D8FE-3109E2E9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B69F-5B65-4FDC-878D-2CEC7D35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5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2FC15-537F-B558-791C-1B938611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675EE-230B-75EC-22D8-053A4FE06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EED30-5AFD-67C2-6EC6-8385BF82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09A-F583-4A80-8C15-B09F360B75E0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E7899-6CC4-18FA-5187-411F1D0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90D1C-12FF-6E6D-2680-FBB1C280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B69F-5B65-4FDC-878D-2CEC7D35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3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F6F3D-83BD-7AA0-0F01-CB91A706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1E691-CD31-E7BE-FEFF-60DE6E05B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73FD3-47F9-C78D-DDA5-3C158E75B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D470F-A3AD-0424-A843-D262AEE6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09A-F583-4A80-8C15-B09F360B75E0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D7761-4793-5C28-37D5-C40DAB35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81FBB-3C1A-D223-BCC4-2E3B7BD3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B69F-5B65-4FDC-878D-2CEC7D35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7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4E16A-1A8E-7E8B-3FFC-08E786F6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865D9-ED64-7A4A-DC34-DB7C64D3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3358CA-C45F-0E52-F937-CB0E3DA26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2482C1-C2CA-7AD2-FE7B-6FADF4380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957C6E-0553-39BD-3944-9A02BCA96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718DAF-F3C5-858D-8530-734BF603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09A-F583-4A80-8C15-B09F360B75E0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0F0A81-8953-2A62-87F5-3F7088E5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0C9083-2924-7B8D-022F-F050D604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B69F-5B65-4FDC-878D-2CEC7D35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4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6FA63-FF7A-5748-F398-F5005F7F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3F0B09-95C7-69BF-A61F-3CDC1782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09A-F583-4A80-8C15-B09F360B75E0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59C690-A6BC-23C9-D0CB-00C958B8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A21A59-6680-3C66-8B5C-6B5AFE24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B69F-5B65-4FDC-878D-2CEC7D35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7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D06DA3-52CF-24C4-C25F-74B22825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09A-F583-4A80-8C15-B09F360B75E0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4DCE37-11F8-A8B6-993B-268BBDD5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0D3FF-A95E-AA46-EA6F-1AD88070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B69F-5B65-4FDC-878D-2CEC7D35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1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E6A1D-F866-B949-8ADA-0E63ABF9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D69B8-2BD0-04FF-DAE3-80AB7A03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AD60D-A789-D268-4ED8-C748698E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7B2A3-59D1-32D4-2E75-98328009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09A-F583-4A80-8C15-B09F360B75E0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7CA59-1886-8031-D757-E1EAA471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5E9B7E-3D37-1E9F-00AA-363B7B07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B69F-5B65-4FDC-878D-2CEC7D35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021B1-19E7-8A03-F4D0-ADC546DD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5C3399-5DA6-7EA7-BBF9-647EC1FE8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08C75-16AA-C3C1-F7AE-BCBA06A1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AF7DD-FCE3-7AFF-E784-9FAE0E54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D09A-F583-4A80-8C15-B09F360B75E0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B4BDD-B5A9-CEB4-7A9A-3D7F4AC1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151BA-A3D8-68A5-AD1A-9E29D4F3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B69F-5B65-4FDC-878D-2CEC7D35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2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9F7CCF-DB9C-B61D-A4DD-A6C277F7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8F390-5D64-AC7D-9CD5-7DE32B030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FFE3B-C3B0-8C31-8842-BA8E022E3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D09A-F583-4A80-8C15-B09F360B75E0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EB07B-C360-2367-2EA4-F1B83153C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7571C-7EBA-EDDD-539D-1DFE53F76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B69F-5B65-4FDC-878D-2CEC7D35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8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CC461-F536-4757-231B-4DA632EEF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PSO fails and </a:t>
            </a:r>
            <a:br>
              <a:rPr lang="en-US" altLang="zh-CN" dirty="0"/>
            </a:br>
            <a:r>
              <a:rPr lang="en-US" altLang="zh-CN" dirty="0"/>
              <a:t>CNN introduction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A918B5-4125-1D9C-9609-E75F10B0E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Louis, Sweta, Albert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40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4FD7-0FCA-AB82-CBFE-8C593DBE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Exploring experience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1425B-C6AC-FAC5-029B-3C7076EE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January-----Use CNN to fit function---stupid</a:t>
            </a:r>
          </a:p>
          <a:p>
            <a:r>
              <a:rPr lang="en-US" altLang="zh-CN" dirty="0"/>
              <a:t>February----PSO</a:t>
            </a:r>
          </a:p>
          <a:p>
            <a:r>
              <a:rPr lang="en-US" altLang="zh-CN" dirty="0"/>
              <a:t>3.10--------Genetic PSO--------------------better than PSO</a:t>
            </a:r>
          </a:p>
          <a:p>
            <a:r>
              <a:rPr lang="en-US" altLang="zh-CN" dirty="0"/>
              <a:t>3.12--------Bayesian Optimization---successful when SNR =200</a:t>
            </a:r>
          </a:p>
          <a:p>
            <a:r>
              <a:rPr lang="en-US" altLang="zh-CN" dirty="0"/>
              <a:t>3.15--------Gradient PSO-------Gradient + Swarm Intelligence?</a:t>
            </a:r>
          </a:p>
          <a:p>
            <a:r>
              <a:rPr lang="en-US" altLang="zh-CN" dirty="0"/>
              <a:t>3.17--------Use CNN to build model---------not yet optimized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78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5FC5F98-ABA3-FF46-0F2B-97199D03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4FBE1-07AE-B552-94B6-48A66796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44B4D-3232-6EFB-7ED3-93F523DA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Implement CNN in lab</a:t>
            </a:r>
          </a:p>
          <a:p>
            <a:pPr lvl="1"/>
            <a:r>
              <a:rPr lang="en-US" altLang="zh-CN" dirty="0"/>
              <a:t>Using theory training data in reality</a:t>
            </a:r>
          </a:p>
          <a:p>
            <a:r>
              <a:rPr lang="en-US" altLang="zh-CN" dirty="0"/>
              <a:t>Optimize CNN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---LM-fit---compared with----PSO and CNN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Normalize training and testing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Predicting using less data points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Change the iteration of Gradient search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Optimize CNN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63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内容占位符 2" descr="图表, 折线图&#10;&#10;描述已自动生成">
            <a:extLst>
              <a:ext uri="{FF2B5EF4-FFF2-40B4-BE49-F238E27FC236}">
                <a16:creationId xmlns:a16="http://schemas.microsoft.com/office/drawing/2014/main" id="{06B1FA7B-52A1-CA16-F778-8EEB0E92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5"/>
          </a:xfrm>
          <a:prstGeom prst="rect">
            <a:avLst/>
          </a:prstGeom>
          <a:ln>
            <a:noFill/>
          </a:ln>
        </p:spPr>
      </p:pic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450AF-4E68-BFF6-587D-5A6CDF86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PSO and PSO-optimized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B4450-53D1-56F6-266F-ECC0ADD84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Traditional PSO</a:t>
            </a:r>
          </a:p>
          <a:p>
            <a:pPr lvl="1"/>
            <a:r>
              <a:rPr lang="en-US" altLang="zh-CN" dirty="0"/>
              <a:t>Velocity update: </a:t>
            </a:r>
            <a:r>
              <a:rPr lang="en-US" altLang="zh-CN" dirty="0" err="1"/>
              <a:t>new_v</a:t>
            </a:r>
            <a:r>
              <a:rPr lang="en-US" altLang="zh-CN" dirty="0"/>
              <a:t> = </a:t>
            </a:r>
            <a:r>
              <a:rPr lang="en-US" altLang="zh-CN" dirty="0" err="1"/>
              <a:t>previous_v</a:t>
            </a:r>
            <a:r>
              <a:rPr lang="en-US" altLang="zh-CN" dirty="0"/>
              <a:t> + </a:t>
            </a:r>
            <a:r>
              <a:rPr lang="en-US" altLang="zh-CN" dirty="0" err="1"/>
              <a:t>personal_v</a:t>
            </a:r>
            <a:r>
              <a:rPr lang="en-US" altLang="zh-CN" dirty="0"/>
              <a:t> + </a:t>
            </a:r>
            <a:r>
              <a:rPr lang="en-US" altLang="zh-CN" dirty="0" err="1"/>
              <a:t>global_v</a:t>
            </a:r>
            <a:endParaRPr lang="en-US" altLang="zh-CN" dirty="0"/>
          </a:p>
          <a:p>
            <a:r>
              <a:rPr lang="en-US" altLang="zh-CN" dirty="0"/>
              <a:t>Genetic PSO</a:t>
            </a:r>
          </a:p>
          <a:p>
            <a:pPr lvl="1"/>
            <a:r>
              <a:rPr lang="en-US" altLang="zh-CN" dirty="0"/>
              <a:t>In each iteration, some particles that perform bad might die </a:t>
            </a:r>
          </a:p>
          <a:p>
            <a:pPr lvl="1"/>
            <a:r>
              <a:rPr lang="en-US" altLang="zh-CN" dirty="0"/>
              <a:t>In each iteration, some new particles might be generated from two particles that perform well in last iteration</a:t>
            </a:r>
          </a:p>
          <a:p>
            <a:pPr lvl="1"/>
            <a:r>
              <a:rPr lang="en-US" altLang="zh-CN" dirty="0"/>
              <a:t>Instead of regard the global best position or final average position of all particles, use the average position of 6 highest intensities in history as the output of GPSO</a:t>
            </a:r>
          </a:p>
          <a:p>
            <a:r>
              <a:rPr lang="en-US" altLang="zh-CN" dirty="0"/>
              <a:t>Gradient PSO</a:t>
            </a:r>
          </a:p>
          <a:p>
            <a:pPr lvl="1"/>
            <a:r>
              <a:rPr lang="en-US" altLang="zh-CN" dirty="0"/>
              <a:t>Velocity update: </a:t>
            </a:r>
            <a:r>
              <a:rPr lang="en-US" altLang="zh-CN" dirty="0" err="1"/>
              <a:t>new_v</a:t>
            </a:r>
            <a:r>
              <a:rPr lang="en-US" altLang="zh-CN" dirty="0"/>
              <a:t> = gradient * learning rate + </a:t>
            </a:r>
            <a:r>
              <a:rPr lang="en-US" altLang="zh-CN" dirty="0" err="1"/>
              <a:t>personal_v</a:t>
            </a:r>
            <a:r>
              <a:rPr lang="en-US" altLang="zh-CN" dirty="0"/>
              <a:t> + </a:t>
            </a:r>
            <a:r>
              <a:rPr lang="en-US" altLang="zh-CN" dirty="0" err="1"/>
              <a:t>global_v</a:t>
            </a:r>
            <a:endParaRPr lang="en-US" altLang="zh-CN" dirty="0"/>
          </a:p>
          <a:p>
            <a:pPr lvl="1"/>
            <a:r>
              <a:rPr lang="en-US" altLang="zh-CN" dirty="0"/>
              <a:t>Gradient = (intensity right now – last intensity) / (position right now – last position)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02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Modified Mean Gray Wolf Optimization Approach for Benchmark and  Biomedical Problems - Narinder Singh, SB Singh, 2017">
            <a:extLst>
              <a:ext uri="{FF2B5EF4-FFF2-40B4-BE49-F238E27FC236}">
                <a16:creationId xmlns:a16="http://schemas.microsoft.com/office/drawing/2014/main" id="{BBBA6CE6-5BAF-D9D2-165B-201383D80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r="12565" b="-1"/>
          <a:stretch/>
        </p:blipFill>
        <p:spPr bwMode="auto">
          <a:xfrm>
            <a:off x="-3047" y="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98F274-DE17-6B5C-476C-C88705AE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Why PSO fail?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F094-CDB9-2753-8CA8-A13C42AA8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Target : find the maximum location in a noisy unimodal function</a:t>
            </a:r>
          </a:p>
          <a:p>
            <a:r>
              <a:rPr lang="en-US" altLang="zh-CN" sz="2000" dirty="0"/>
              <a:t>What PSO is good at? --- find the maximum location in (noisy) multimodal function by personal best and global best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7211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98F274-DE17-6B5C-476C-C88705AE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zh-CN" sz="4800"/>
              <a:t>Why PSO fail?</a:t>
            </a:r>
            <a:endParaRPr lang="zh-CN" altLang="en-US" sz="4800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F094-CDB9-2753-8CA8-A13C42AA8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How does PSO handle the noise?</a:t>
            </a:r>
          </a:p>
          <a:p>
            <a:r>
              <a:rPr lang="en-US" altLang="zh-CN" sz="2000" dirty="0"/>
              <a:t>Noise influence = Noise influence of PSO / #particles</a:t>
            </a:r>
          </a:p>
          <a:p>
            <a:r>
              <a:rPr lang="en-US" altLang="zh-CN" sz="2000" dirty="0"/>
              <a:t>Neither global best nor personal best does nothing helpful for extremely noisy function</a:t>
            </a:r>
          </a:p>
        </p:txBody>
      </p:sp>
      <p:pic>
        <p:nvPicPr>
          <p:cNvPr id="3082" name="Picture 10" descr="Schematic of basic PSO. PSO: particle swarm optimization. | Download  Scientific Diagram">
            <a:extLst>
              <a:ext uri="{FF2B5EF4-FFF2-40B4-BE49-F238E27FC236}">
                <a16:creationId xmlns:a16="http://schemas.microsoft.com/office/drawing/2014/main" id="{1C76F96F-DFD4-A760-946B-1AD7703D1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756676"/>
            <a:ext cx="5150277" cy="316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3" name="Rectangle 309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Schematic of basic PSO. PSO: particle swarm optimization. | Download  Scientific Diagram">
            <a:extLst>
              <a:ext uri="{FF2B5EF4-FFF2-40B4-BE49-F238E27FC236}">
                <a16:creationId xmlns:a16="http://schemas.microsoft.com/office/drawing/2014/main" id="{80E32565-F047-8835-7FF7-0E1D7C0C2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Schematic of basic PSO. PSO: particle swarm optimization. | Download  Scientific Diagram">
            <a:extLst>
              <a:ext uri="{FF2B5EF4-FFF2-40B4-BE49-F238E27FC236}">
                <a16:creationId xmlns:a16="http://schemas.microsoft.com/office/drawing/2014/main" id="{039E20BC-270B-7044-5F28-CCF92940D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9125" y="45267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Schematic of basic PSO. PSO: particle swarm optimization. | Download  Scientific Diagram">
            <a:extLst>
              <a:ext uri="{FF2B5EF4-FFF2-40B4-BE49-F238E27FC236}">
                <a16:creationId xmlns:a16="http://schemas.microsoft.com/office/drawing/2014/main" id="{8366BABA-683E-275E-4AD8-334D7F77A6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Schematic of basic PSO. PSO: particle swarm optimization. | Download  Scientific Diagram">
            <a:extLst>
              <a:ext uri="{FF2B5EF4-FFF2-40B4-BE49-F238E27FC236}">
                <a16:creationId xmlns:a16="http://schemas.microsoft.com/office/drawing/2014/main" id="{B92DC03A-A098-3FCD-4F00-F63315CED5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3925" y="2586038"/>
            <a:ext cx="27241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3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鸟浪怎样做到聚而不散？_林草科普_国家林业和草原局政府网">
            <a:extLst>
              <a:ext uri="{FF2B5EF4-FFF2-40B4-BE49-F238E27FC236}">
                <a16:creationId xmlns:a16="http://schemas.microsoft.com/office/drawing/2014/main" id="{B0DBFB71-5AD6-D250-2481-9637585DE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0" b="1312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4" name="Rectangle 210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02B86E-7D3D-7D7D-B445-4CAA86C9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Born in mass, die in noise</a:t>
            </a:r>
          </a:p>
        </p:txBody>
      </p:sp>
      <p:cxnSp>
        <p:nvCxnSpPr>
          <p:cNvPr id="2106" name="Straight Connector 210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8" name="Straight Connector 210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5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A5683-8C48-5E45-C280-A29577D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CNN work?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7F162-5A0B-34B2-8ED7-E5A670F7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Generate training data and test data</a:t>
            </a:r>
          </a:p>
          <a:p>
            <a:pPr lvl="1"/>
            <a:r>
              <a:rPr lang="en-US" altLang="zh-CN" dirty="0"/>
              <a:t>10000 training data and 10000 testing data</a:t>
            </a:r>
          </a:p>
          <a:p>
            <a:pPr lvl="1"/>
            <a:r>
              <a:rPr lang="en-US" altLang="zh-CN" dirty="0"/>
              <a:t>In each example:</a:t>
            </a:r>
          </a:p>
          <a:p>
            <a:pPr lvl="2"/>
            <a:r>
              <a:rPr lang="en-US" altLang="zh-CN" dirty="0"/>
              <a:t>Random SNR between 0.1 and 100(training) &amp; SNR between 1 and 1000(testing)</a:t>
            </a:r>
          </a:p>
          <a:p>
            <a:pPr lvl="2"/>
            <a:r>
              <a:rPr lang="en-US" altLang="zh-CN" dirty="0"/>
              <a:t>Random maximum location in the cube from (-1,-1,-1) to (1,1,1)</a:t>
            </a:r>
          </a:p>
          <a:p>
            <a:pPr lvl="2"/>
            <a:r>
              <a:rPr lang="en-US" altLang="zh-CN" dirty="0"/>
              <a:t>1000 data points</a:t>
            </a:r>
          </a:p>
          <a:p>
            <a:r>
              <a:rPr lang="en-US" altLang="zh-CN" dirty="0"/>
              <a:t>Build and train the model</a:t>
            </a:r>
          </a:p>
          <a:p>
            <a:pPr lvl="1"/>
            <a:r>
              <a:rPr lang="en-US" altLang="zh-CN" dirty="0"/>
              <a:t>X is intensities of each 1000 data points</a:t>
            </a:r>
          </a:p>
          <a:p>
            <a:pPr lvl="1"/>
            <a:r>
              <a:rPr lang="en-US" altLang="zh-CN" dirty="0"/>
              <a:t>y is location of maximum</a:t>
            </a:r>
          </a:p>
          <a:p>
            <a:r>
              <a:rPr lang="en-US" altLang="zh-CN" dirty="0"/>
              <a:t>Predict the test data and assessment</a:t>
            </a:r>
          </a:p>
          <a:p>
            <a:pPr lvl="1"/>
            <a:r>
              <a:rPr lang="en-US" altLang="zh-CN" dirty="0"/>
              <a:t>If the distance(</a:t>
            </a:r>
            <a:r>
              <a:rPr lang="en-US" altLang="zh-CN" dirty="0" err="1"/>
              <a:t>predict,real</a:t>
            </a:r>
            <a:r>
              <a:rPr lang="en-US" altLang="zh-CN" dirty="0"/>
              <a:t>)&lt;0.225, then successful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1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441E54-E384-7A9E-1F5D-BF0BDABF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CNN perform in small SNR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内容占位符 17" descr="图表, 折线图&#10;&#10;描述已自动生成">
            <a:extLst>
              <a:ext uri="{FF2B5EF4-FFF2-40B4-BE49-F238E27FC236}">
                <a16:creationId xmlns:a16="http://schemas.microsoft.com/office/drawing/2014/main" id="{B956CEF1-8F89-ECE2-D37B-11602D91E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0" y="858525"/>
            <a:ext cx="7263980" cy="521190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DABC15-719E-4B75-9D43-17D738C351D3}"/>
              </a:ext>
            </a:extLst>
          </p:cNvPr>
          <p:cNvSpPr txBox="1"/>
          <p:nvPr/>
        </p:nvSpPr>
        <p:spPr>
          <a:xfrm>
            <a:off x="9384145" y="5135418"/>
            <a:ext cx="2505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Notes that it might be unfair for CNN because the definition of success is different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51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7697-C043-BAF0-A337-CD640568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CNN works?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4F7A4-4AB6-C358-90EB-52877717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 through whole domain</a:t>
            </a:r>
          </a:p>
          <a:p>
            <a:pPr lvl="1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CNNs use convolutional layers to detect local features in the input data, allowing them to capture spatial dependencies between adjacent pixels.</a:t>
            </a:r>
            <a:endParaRPr lang="en-US" altLang="zh-CN" dirty="0"/>
          </a:p>
          <a:p>
            <a:r>
              <a:rPr lang="en-US" altLang="zh-CN" dirty="0"/>
              <a:t>CNN is not sensitive to noise</a:t>
            </a:r>
          </a:p>
          <a:p>
            <a:pPr lvl="1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CNNs can be trained to learn robust representations of noisy data, by using techniques such as regularization and dropout to prevent overfitting and improve generalization.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10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490</Words>
  <Application>Microsoft Office PowerPoint</Application>
  <PresentationFormat>宽屏</PresentationFormat>
  <Paragraphs>59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Söhne</vt:lpstr>
      <vt:lpstr>等线</vt:lpstr>
      <vt:lpstr>等线 Light</vt:lpstr>
      <vt:lpstr>Arial</vt:lpstr>
      <vt:lpstr>Office 主题​​</vt:lpstr>
      <vt:lpstr>PSO fails and  CNN introduction</vt:lpstr>
      <vt:lpstr>PowerPoint 演示文稿</vt:lpstr>
      <vt:lpstr>PSO and PSO-optimized</vt:lpstr>
      <vt:lpstr>Why PSO fail?</vt:lpstr>
      <vt:lpstr>Why PSO fail?</vt:lpstr>
      <vt:lpstr>Born in mass, die in noise</vt:lpstr>
      <vt:lpstr>How CNN work?</vt:lpstr>
      <vt:lpstr>How CNN perform in small SNR</vt:lpstr>
      <vt:lpstr>Why CNN works?</vt:lpstr>
      <vt:lpstr>Exploring experience</vt:lpstr>
      <vt:lpstr>PowerPoint 演示文稿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 fails and  CNN introduction</dc:title>
  <dc:creator>Zhou Jincheng</dc:creator>
  <cp:lastModifiedBy>Zhou Jincheng</cp:lastModifiedBy>
  <cp:revision>9</cp:revision>
  <dcterms:created xsi:type="dcterms:W3CDTF">2023-03-19T21:24:02Z</dcterms:created>
  <dcterms:modified xsi:type="dcterms:W3CDTF">2023-03-20T22:06:20Z</dcterms:modified>
</cp:coreProperties>
</file>