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4" r:id="rId3"/>
    <p:sldId id="257" r:id="rId4"/>
    <p:sldId id="259" r:id="rId5"/>
    <p:sldId id="258" r:id="rId6"/>
    <p:sldId id="260" r:id="rId7"/>
    <p:sldId id="266" r:id="rId8"/>
    <p:sldId id="265" r:id="rId9"/>
    <p:sldId id="267" r:id="rId10"/>
    <p:sldId id="261" r:id="rId11"/>
    <p:sldId id="263" r:id="rId12"/>
    <p:sldId id="268" r:id="rId13"/>
    <p:sldId id="269" r:id="rId14"/>
    <p:sldId id="270" r:id="rId15"/>
    <p:sldId id="271"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2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6575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188381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1320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82485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793374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080687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78575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196003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410481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hyperlink" Target="https://www.google.com/url?q=https%3A%2F%2Fwww.kaggle.com%2Fdatasets%2Ffmejia21%2Fdemographics-of-academy-awards-oscars-winnersinformaci%25C3%25B3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2525554"/>
            <a:ext cx="7415927" cy="925592"/>
          </a:xfrm>
          <a:prstGeom prst="rect">
            <a:avLst/>
          </a:prstGeom>
          <a:noFill/>
          <a:ln/>
        </p:spPr>
        <p:txBody>
          <a:bodyPr wrap="square" rtlCol="0" anchor="t"/>
          <a:lstStyle/>
          <a:p>
            <a:pPr marL="0" indent="0">
              <a:lnSpc>
                <a:spcPts val="3645"/>
              </a:lnSpc>
              <a:buNone/>
            </a:pPr>
            <a:r>
              <a:rPr lang="en-US" sz="2916" b="1" kern="0" spc="-87" dirty="0">
                <a:solidFill>
                  <a:srgbClr val="000000"/>
                </a:solidFill>
                <a:latin typeface="Inter" pitchFamily="34" charset="0"/>
                <a:ea typeface="Inter" pitchFamily="34" charset="-122"/>
                <a:cs typeface="Inter" pitchFamily="34" charset="-120"/>
              </a:rPr>
              <a:t>Proyecto de Data Science de </a:t>
            </a:r>
            <a:r>
              <a:rPr lang="en-US" sz="2916" b="1" kern="0" spc="-87" dirty="0" err="1">
                <a:solidFill>
                  <a:srgbClr val="000000"/>
                </a:solidFill>
                <a:latin typeface="Inter" pitchFamily="34" charset="0"/>
                <a:ea typeface="Inter" pitchFamily="34" charset="-122"/>
                <a:cs typeface="Inter" pitchFamily="34" charset="-120"/>
              </a:rPr>
              <a:t>Análisis</a:t>
            </a:r>
            <a:r>
              <a:rPr lang="en-US" sz="2916" b="1" kern="0" spc="-87" dirty="0">
                <a:solidFill>
                  <a:srgbClr val="000000"/>
                </a:solidFill>
                <a:latin typeface="Inter" pitchFamily="34" charset="0"/>
                <a:ea typeface="Inter" pitchFamily="34" charset="-122"/>
                <a:cs typeface="Inter" pitchFamily="34" charset="-120"/>
              </a:rPr>
              <a:t> Demográfico de los Ganadores del Oscar</a:t>
            </a:r>
            <a:endParaRPr lang="en-US" sz="2916" dirty="0"/>
          </a:p>
        </p:txBody>
      </p:sp>
      <p:sp>
        <p:nvSpPr>
          <p:cNvPr id="6" name="Text 3"/>
          <p:cNvSpPr/>
          <p:nvPr/>
        </p:nvSpPr>
        <p:spPr>
          <a:xfrm>
            <a:off x="667392" y="5930295"/>
            <a:ext cx="7415927" cy="1975247"/>
          </a:xfrm>
          <a:prstGeom prst="rect">
            <a:avLst/>
          </a:prstGeom>
          <a:noFill/>
          <a:ln/>
        </p:spPr>
        <p:txBody>
          <a:bodyPr wrap="square" rtlCol="0" anchor="t"/>
          <a:lstStyle/>
          <a:p>
            <a:pPr>
              <a:buFont typeface="Arial" panose="020B0604020202020204" pitchFamily="34" charset="0"/>
              <a:buChar char="•"/>
            </a:pPr>
            <a:endParaRPr lang="es-ES" sz="2000" b="1" dirty="0"/>
          </a:p>
          <a:p>
            <a:pPr>
              <a:buFont typeface="Arial" panose="020B0604020202020204" pitchFamily="34" charset="0"/>
              <a:buChar char="•"/>
            </a:pPr>
            <a:endParaRPr lang="es-ES" sz="2000" b="1" dirty="0"/>
          </a:p>
          <a:p>
            <a:pPr>
              <a:buFont typeface="Arial" panose="020B0604020202020204" pitchFamily="34" charset="0"/>
              <a:buChar char="•"/>
            </a:pPr>
            <a:endParaRPr lang="es-ES" sz="2000" b="1" dirty="0"/>
          </a:p>
          <a:p>
            <a:pPr>
              <a:buFont typeface="Arial" panose="020B0604020202020204" pitchFamily="34" charset="0"/>
              <a:buChar char="•"/>
            </a:pPr>
            <a:endParaRPr lang="es-ES" sz="2000" b="1" dirty="0">
              <a:latin typeface="Inter"/>
            </a:endParaRPr>
          </a:p>
          <a:p>
            <a:pPr>
              <a:buFont typeface="Arial" panose="020B0604020202020204" pitchFamily="34" charset="0"/>
              <a:buChar char="•"/>
            </a:pPr>
            <a:r>
              <a:rPr lang="es-ES" sz="2000" b="1" dirty="0">
                <a:latin typeface="Inter"/>
              </a:rPr>
              <a:t>Nombre del Presentador:</a:t>
            </a:r>
            <a:r>
              <a:rPr lang="es-ES" sz="2000" dirty="0">
                <a:latin typeface="Inter"/>
              </a:rPr>
              <a:t> Bárbara Ortiz</a:t>
            </a:r>
          </a:p>
          <a:p>
            <a:pPr>
              <a:buFont typeface="Arial" panose="020B0604020202020204" pitchFamily="34" charset="0"/>
              <a:buChar char="•"/>
            </a:pPr>
            <a:r>
              <a:rPr lang="es-ES" sz="2000" b="1" dirty="0">
                <a:latin typeface="Inter"/>
              </a:rPr>
              <a:t>Fecha:</a:t>
            </a:r>
            <a:r>
              <a:rPr lang="es-ES" sz="2000" dirty="0">
                <a:latin typeface="Inter"/>
              </a:rPr>
              <a:t> Junio 2024</a:t>
            </a:r>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59834"/>
            <a:ext cx="14630400" cy="8229600"/>
          </a:xfrm>
          <a:prstGeom prst="rect">
            <a:avLst/>
          </a:prstGeom>
          <a:solidFill>
            <a:srgbClr val="FFFFFF"/>
          </a:solidFill>
          <a:ln/>
        </p:spPr>
        <p:txBody>
          <a:bodyPr/>
          <a:lstStyle/>
          <a:p>
            <a:endParaRPr lang="en-US"/>
          </a:p>
        </p:txBody>
      </p:sp>
      <p:sp>
        <p:nvSpPr>
          <p:cNvPr id="5" name="Text 2"/>
          <p:cNvSpPr/>
          <p:nvPr/>
        </p:nvSpPr>
        <p:spPr>
          <a:xfrm>
            <a:off x="248115" y="162861"/>
            <a:ext cx="8237934" cy="771525"/>
          </a:xfrm>
          <a:prstGeom prst="rect">
            <a:avLst/>
          </a:prstGeom>
          <a:noFill/>
          <a:ln/>
        </p:spPr>
        <p:txBody>
          <a:bodyPr wrap="none" rtlCol="0" anchor="t"/>
          <a:lstStyle/>
          <a:p>
            <a:pPr marL="0" indent="0">
              <a:lnSpc>
                <a:spcPts val="6075"/>
              </a:lnSpc>
              <a:buNone/>
            </a:pPr>
            <a:r>
              <a:rPr lang="en-US" sz="4860" b="1" kern="0" spc="-146" dirty="0" err="1">
                <a:solidFill>
                  <a:srgbClr val="000000"/>
                </a:solidFill>
                <a:latin typeface="Inter" pitchFamily="34" charset="0"/>
                <a:ea typeface="Inter" pitchFamily="34" charset="-122"/>
                <a:cs typeface="Inter" pitchFamily="34" charset="-120"/>
              </a:rPr>
              <a:t>Resultados</a:t>
            </a:r>
            <a:endParaRPr lang="en-US" sz="4860" dirty="0"/>
          </a:p>
        </p:txBody>
      </p:sp>
      <p:sp>
        <p:nvSpPr>
          <p:cNvPr id="6" name="Shape 3"/>
          <p:cNvSpPr/>
          <p:nvPr/>
        </p:nvSpPr>
        <p:spPr>
          <a:xfrm>
            <a:off x="5138353" y="2496731"/>
            <a:ext cx="8318090" cy="1723718"/>
          </a:xfrm>
          <a:prstGeom prst="roundRect">
            <a:avLst>
              <a:gd name="adj" fmla="val 3241"/>
            </a:avLst>
          </a:prstGeom>
          <a:solidFill>
            <a:srgbClr val="DADBF1"/>
          </a:solidFill>
          <a:ln w="15240">
            <a:solidFill>
              <a:srgbClr val="C0C1D7"/>
            </a:solidFill>
            <a:prstDash val="solid"/>
          </a:ln>
        </p:spPr>
        <p:txBody>
          <a:bodyPr/>
          <a:lstStyle/>
          <a:p>
            <a:endParaRPr lang="en-US" dirty="0"/>
          </a:p>
        </p:txBody>
      </p:sp>
      <p:sp>
        <p:nvSpPr>
          <p:cNvPr id="7" name="Text 4"/>
          <p:cNvSpPr/>
          <p:nvPr/>
        </p:nvSpPr>
        <p:spPr>
          <a:xfrm>
            <a:off x="5201193" y="2481223"/>
            <a:ext cx="3507105" cy="385763"/>
          </a:xfrm>
          <a:prstGeom prst="rect">
            <a:avLst/>
          </a:prstGeom>
          <a:noFill/>
          <a:ln/>
        </p:spPr>
        <p:txBody>
          <a:bodyPr wrap="none" rtlCol="0" anchor="t"/>
          <a:lstStyle/>
          <a:p>
            <a:pPr marL="0" indent="0">
              <a:lnSpc>
                <a:spcPts val="3038"/>
              </a:lnSpc>
              <a:buNone/>
            </a:pPr>
            <a:r>
              <a:rPr lang="en-US" sz="2400" b="1" dirty="0" err="1">
                <a:latin typeface="Inter"/>
              </a:rPr>
              <a:t>Mejores</a:t>
            </a:r>
            <a:r>
              <a:rPr lang="en-US" sz="2400" b="1" dirty="0">
                <a:latin typeface="Inter"/>
              </a:rPr>
              <a:t> </a:t>
            </a:r>
            <a:r>
              <a:rPr lang="en-US" sz="2400" b="1" dirty="0" err="1">
                <a:latin typeface="Inter"/>
              </a:rPr>
              <a:t>Hiperparámetros</a:t>
            </a:r>
            <a:endParaRPr lang="en-US" sz="2400" b="1" dirty="0">
              <a:latin typeface="Inter"/>
            </a:endParaRPr>
          </a:p>
        </p:txBody>
      </p:sp>
      <p:sp>
        <p:nvSpPr>
          <p:cNvPr id="8" name="Text 5"/>
          <p:cNvSpPr/>
          <p:nvPr/>
        </p:nvSpPr>
        <p:spPr>
          <a:xfrm>
            <a:off x="5138353" y="3141529"/>
            <a:ext cx="8490962" cy="1214546"/>
          </a:xfrm>
          <a:prstGeom prst="rect">
            <a:avLst/>
          </a:prstGeom>
          <a:noFill/>
          <a:ln/>
        </p:spPr>
        <p:txBody>
          <a:bodyPr wrap="square" rtlCol="0" anchor="t"/>
          <a:lstStyle/>
          <a:p>
            <a:pPr marL="0" indent="0">
              <a:lnSpc>
                <a:spcPts val="3110"/>
              </a:lnSpc>
              <a:buNone/>
            </a:pPr>
            <a:r>
              <a:rPr lang="es-ES" b="0" i="0" dirty="0">
                <a:solidFill>
                  <a:srgbClr val="212121"/>
                </a:solidFill>
                <a:effectLst/>
                <a:latin typeface="Inter"/>
              </a:rPr>
              <a:t>Mejores </a:t>
            </a:r>
            <a:r>
              <a:rPr lang="es-ES" b="0" i="0" dirty="0" err="1">
                <a:solidFill>
                  <a:srgbClr val="212121"/>
                </a:solidFill>
                <a:effectLst/>
                <a:latin typeface="Inter"/>
              </a:rPr>
              <a:t>Hiperparámetros</a:t>
            </a:r>
            <a:r>
              <a:rPr lang="es-ES" b="0" i="0" dirty="0">
                <a:solidFill>
                  <a:srgbClr val="212121"/>
                </a:solidFill>
                <a:effectLst/>
                <a:latin typeface="Inter"/>
              </a:rPr>
              <a:t>: {'C': 0.1, '</a:t>
            </a:r>
            <a:r>
              <a:rPr lang="es-ES" b="0" i="0" dirty="0" err="1">
                <a:solidFill>
                  <a:srgbClr val="212121"/>
                </a:solidFill>
                <a:effectLst/>
                <a:latin typeface="Inter"/>
              </a:rPr>
              <a:t>max_iter</a:t>
            </a:r>
            <a:r>
              <a:rPr lang="es-ES" b="0" i="0" dirty="0">
                <a:solidFill>
                  <a:srgbClr val="212121"/>
                </a:solidFill>
                <a:effectLst/>
                <a:latin typeface="Inter"/>
              </a:rPr>
              <a:t>': 100, '</a:t>
            </a:r>
            <a:r>
              <a:rPr lang="es-ES" b="0" i="0" dirty="0" err="1">
                <a:solidFill>
                  <a:srgbClr val="212121"/>
                </a:solidFill>
                <a:effectLst/>
                <a:latin typeface="Inter"/>
              </a:rPr>
              <a:t>penalty</a:t>
            </a:r>
            <a:r>
              <a:rPr lang="es-ES" b="0" i="0" dirty="0">
                <a:solidFill>
                  <a:srgbClr val="212121"/>
                </a:solidFill>
                <a:effectLst/>
                <a:latin typeface="Inter"/>
              </a:rPr>
              <a:t>': 'l2', '</a:t>
            </a:r>
            <a:r>
              <a:rPr lang="es-ES" b="0" i="0" dirty="0" err="1">
                <a:solidFill>
                  <a:srgbClr val="212121"/>
                </a:solidFill>
                <a:effectLst/>
                <a:latin typeface="Inter"/>
              </a:rPr>
              <a:t>solver</a:t>
            </a:r>
            <a:r>
              <a:rPr lang="es-ES" b="0" i="0" dirty="0">
                <a:solidFill>
                  <a:srgbClr val="212121"/>
                </a:solidFill>
                <a:effectLst/>
                <a:latin typeface="Inter"/>
              </a:rPr>
              <a:t>': '</a:t>
            </a:r>
            <a:r>
              <a:rPr lang="es-ES" b="0" i="0" dirty="0" err="1">
                <a:solidFill>
                  <a:srgbClr val="212121"/>
                </a:solidFill>
                <a:effectLst/>
                <a:latin typeface="Inter"/>
              </a:rPr>
              <a:t>liblinear</a:t>
            </a:r>
            <a:r>
              <a:rPr lang="es-ES" b="0" i="0" dirty="0">
                <a:solidFill>
                  <a:srgbClr val="212121"/>
                </a:solidFill>
                <a:effectLst/>
                <a:latin typeface="Inter"/>
              </a:rPr>
              <a:t>’} </a:t>
            </a:r>
          </a:p>
          <a:p>
            <a:pPr marL="0" indent="0">
              <a:lnSpc>
                <a:spcPts val="3110"/>
              </a:lnSpc>
              <a:buNone/>
            </a:pPr>
            <a:r>
              <a:rPr lang="es-ES" b="0" i="0" dirty="0" err="1">
                <a:solidFill>
                  <a:srgbClr val="212121"/>
                </a:solidFill>
                <a:effectLst/>
                <a:latin typeface="Inter"/>
              </a:rPr>
              <a:t>Accuracy</a:t>
            </a:r>
            <a:r>
              <a:rPr lang="es-ES" b="0" i="0" dirty="0">
                <a:solidFill>
                  <a:srgbClr val="212121"/>
                </a:solidFill>
                <a:effectLst/>
                <a:latin typeface="Inter"/>
              </a:rPr>
              <a:t> en el Conjunto de Prueba: 0.9772727272727273</a:t>
            </a:r>
            <a:endParaRPr lang="en-US" dirty="0">
              <a:latin typeface="Inter"/>
            </a:endParaRPr>
          </a:p>
        </p:txBody>
      </p:sp>
      <p:sp>
        <p:nvSpPr>
          <p:cNvPr id="9" name="Shape 6"/>
          <p:cNvSpPr/>
          <p:nvPr/>
        </p:nvSpPr>
        <p:spPr>
          <a:xfrm>
            <a:off x="248115" y="5022456"/>
            <a:ext cx="13315260" cy="3027332"/>
          </a:xfrm>
          <a:prstGeom prst="roundRect">
            <a:avLst>
              <a:gd name="adj" fmla="val 3241"/>
            </a:avLst>
          </a:prstGeom>
          <a:solidFill>
            <a:srgbClr val="DADBF1"/>
          </a:solidFill>
          <a:ln w="15240">
            <a:solidFill>
              <a:srgbClr val="C0C1D7"/>
            </a:solidFill>
            <a:prstDash val="solid"/>
          </a:ln>
        </p:spPr>
        <p:txBody>
          <a:bodyPr/>
          <a:lstStyle/>
          <a:p>
            <a:endParaRPr lang="en-US" dirty="0"/>
          </a:p>
        </p:txBody>
      </p:sp>
      <p:sp>
        <p:nvSpPr>
          <p:cNvPr id="10" name="Text 7"/>
          <p:cNvSpPr/>
          <p:nvPr/>
        </p:nvSpPr>
        <p:spPr>
          <a:xfrm>
            <a:off x="438166" y="5185779"/>
            <a:ext cx="3697129" cy="385763"/>
          </a:xfrm>
          <a:prstGeom prst="rect">
            <a:avLst/>
          </a:prstGeom>
          <a:noFill/>
          <a:ln/>
        </p:spPr>
        <p:txBody>
          <a:bodyPr wrap="none" rtlCol="0" anchor="t"/>
          <a:lstStyle/>
          <a:p>
            <a:pPr marL="0" indent="0">
              <a:lnSpc>
                <a:spcPts val="3038"/>
              </a:lnSpc>
              <a:buNone/>
            </a:pPr>
            <a:r>
              <a:rPr lang="en-US" sz="2430" b="1" kern="0" spc="-73" dirty="0" err="1">
                <a:solidFill>
                  <a:srgbClr val="272525"/>
                </a:solidFill>
                <a:latin typeface="Inter" pitchFamily="34" charset="0"/>
                <a:ea typeface="Inter" pitchFamily="34" charset="-122"/>
                <a:cs typeface="Inter" pitchFamily="34" charset="-120"/>
              </a:rPr>
              <a:t>Rendimiento</a:t>
            </a:r>
            <a:r>
              <a:rPr lang="en-US" sz="2430" b="1" kern="0" spc="-73" dirty="0">
                <a:solidFill>
                  <a:srgbClr val="272525"/>
                </a:solidFill>
                <a:latin typeface="Inter" pitchFamily="34" charset="0"/>
                <a:ea typeface="Inter" pitchFamily="34" charset="-122"/>
                <a:cs typeface="Inter" pitchFamily="34" charset="-120"/>
              </a:rPr>
              <a:t> del </a:t>
            </a:r>
            <a:r>
              <a:rPr lang="en-US" sz="2430" b="1" kern="0" spc="-73" dirty="0" err="1">
                <a:solidFill>
                  <a:srgbClr val="272525"/>
                </a:solidFill>
                <a:latin typeface="Inter" pitchFamily="34" charset="0"/>
                <a:ea typeface="Inter" pitchFamily="34" charset="-122"/>
                <a:cs typeface="Inter" pitchFamily="34" charset="-120"/>
              </a:rPr>
              <a:t>modelo</a:t>
            </a:r>
            <a:endParaRPr lang="en-US" sz="2430" dirty="0"/>
          </a:p>
        </p:txBody>
      </p:sp>
      <p:sp>
        <p:nvSpPr>
          <p:cNvPr id="11" name="Text 8"/>
          <p:cNvSpPr/>
          <p:nvPr/>
        </p:nvSpPr>
        <p:spPr>
          <a:xfrm>
            <a:off x="11468992" y="5679492"/>
            <a:ext cx="3974902" cy="2370296"/>
          </a:xfrm>
          <a:prstGeom prst="rect">
            <a:avLst/>
          </a:prstGeom>
          <a:noFill/>
          <a:ln/>
        </p:spPr>
        <p:txBody>
          <a:bodyPr wrap="square" rtlCol="0" anchor="t"/>
          <a:lstStyle/>
          <a:p>
            <a:pPr marL="0" indent="0">
              <a:lnSpc>
                <a:spcPts val="3110"/>
              </a:lnSpc>
              <a:buNone/>
            </a:pPr>
            <a:endParaRPr lang="en-US" sz="1944" dirty="0"/>
          </a:p>
        </p:txBody>
      </p:sp>
      <p:sp>
        <p:nvSpPr>
          <p:cNvPr id="12" name="Shape 9"/>
          <p:cNvSpPr/>
          <p:nvPr/>
        </p:nvSpPr>
        <p:spPr>
          <a:xfrm>
            <a:off x="373506" y="2544209"/>
            <a:ext cx="4473797" cy="1723719"/>
          </a:xfrm>
          <a:prstGeom prst="roundRect">
            <a:avLst>
              <a:gd name="adj" fmla="val 6012"/>
            </a:avLst>
          </a:prstGeom>
          <a:solidFill>
            <a:srgbClr val="DADBF1"/>
          </a:solidFill>
          <a:ln w="15240">
            <a:solidFill>
              <a:srgbClr val="C0C1D7"/>
            </a:solidFill>
            <a:prstDash val="solid"/>
          </a:ln>
        </p:spPr>
        <p:txBody>
          <a:bodyPr/>
          <a:lstStyle/>
          <a:p>
            <a:endParaRPr lang="en-US"/>
          </a:p>
        </p:txBody>
      </p:sp>
      <p:sp>
        <p:nvSpPr>
          <p:cNvPr id="13" name="Text 10"/>
          <p:cNvSpPr/>
          <p:nvPr/>
        </p:nvSpPr>
        <p:spPr>
          <a:xfrm>
            <a:off x="453517" y="2642571"/>
            <a:ext cx="3934182" cy="385763"/>
          </a:xfrm>
          <a:prstGeom prst="rect">
            <a:avLst/>
          </a:prstGeom>
          <a:noFill/>
          <a:ln/>
        </p:spPr>
        <p:txBody>
          <a:bodyPr wrap="none" rtlCol="0" anchor="t"/>
          <a:lstStyle/>
          <a:p>
            <a:pPr marL="0" indent="0">
              <a:lnSpc>
                <a:spcPts val="3038"/>
              </a:lnSpc>
              <a:buNone/>
            </a:pPr>
            <a:r>
              <a:rPr lang="en-US" sz="2430" b="1" kern="0" spc="-73" dirty="0" err="1">
                <a:solidFill>
                  <a:srgbClr val="272525"/>
                </a:solidFill>
                <a:latin typeface="Inter" pitchFamily="34" charset="0"/>
                <a:ea typeface="Inter" pitchFamily="34" charset="-122"/>
                <a:cs typeface="Inter" pitchFamily="34" charset="-120"/>
              </a:rPr>
              <a:t>Matriz</a:t>
            </a:r>
            <a:r>
              <a:rPr lang="en-US" sz="2430" b="1" kern="0" spc="-73" dirty="0">
                <a:solidFill>
                  <a:srgbClr val="272525"/>
                </a:solidFill>
                <a:latin typeface="Inter" pitchFamily="34" charset="0"/>
                <a:ea typeface="Inter" pitchFamily="34" charset="-122"/>
                <a:cs typeface="Inter" pitchFamily="34" charset="-120"/>
              </a:rPr>
              <a:t> de </a:t>
            </a:r>
            <a:r>
              <a:rPr lang="en-US" sz="2430" b="1" kern="0" spc="-73" dirty="0" err="1">
                <a:solidFill>
                  <a:srgbClr val="272525"/>
                </a:solidFill>
                <a:latin typeface="Inter" pitchFamily="34" charset="0"/>
                <a:ea typeface="Inter" pitchFamily="34" charset="-122"/>
                <a:cs typeface="Inter" pitchFamily="34" charset="-120"/>
              </a:rPr>
              <a:t>confusión</a:t>
            </a:r>
            <a:endParaRPr lang="en-US" sz="2430" dirty="0"/>
          </a:p>
        </p:txBody>
      </p:sp>
      <p:sp>
        <p:nvSpPr>
          <p:cNvPr id="14" name="Text 11"/>
          <p:cNvSpPr/>
          <p:nvPr/>
        </p:nvSpPr>
        <p:spPr>
          <a:xfrm>
            <a:off x="463834" y="3126696"/>
            <a:ext cx="3903248" cy="790099"/>
          </a:xfrm>
          <a:prstGeom prst="rect">
            <a:avLst/>
          </a:prstGeom>
          <a:noFill/>
          <a:ln/>
        </p:spPr>
        <p:txBody>
          <a:bodyPr wrap="square" rtlCol="0" anchor="t"/>
          <a:lstStyle/>
          <a:p>
            <a:pPr marL="0" indent="0">
              <a:lnSpc>
                <a:spcPts val="3110"/>
              </a:lnSpc>
              <a:buNone/>
            </a:pPr>
            <a:r>
              <a:rPr lang="en-US" sz="1600" kern="0" spc="-39" dirty="0" err="1">
                <a:solidFill>
                  <a:srgbClr val="272525"/>
                </a:solidFill>
                <a:latin typeface="Inter" pitchFamily="34" charset="0"/>
                <a:ea typeface="Inter" pitchFamily="34" charset="-122"/>
                <a:cs typeface="Inter" pitchFamily="34" charset="-120"/>
              </a:rPr>
              <a:t>Verdareros</a:t>
            </a:r>
            <a:r>
              <a:rPr lang="en-US" sz="1600" kern="0" spc="-39" dirty="0">
                <a:solidFill>
                  <a:srgbClr val="272525"/>
                </a:solidFill>
                <a:latin typeface="Inter" pitchFamily="34" charset="0"/>
                <a:ea typeface="Inter" pitchFamily="34" charset="-122"/>
                <a:cs typeface="Inter" pitchFamily="34" charset="-120"/>
              </a:rPr>
              <a:t> </a:t>
            </a:r>
            <a:r>
              <a:rPr lang="en-US" sz="1600" kern="0" spc="-39" dirty="0" err="1">
                <a:solidFill>
                  <a:srgbClr val="272525"/>
                </a:solidFill>
                <a:latin typeface="Inter" pitchFamily="34" charset="0"/>
                <a:ea typeface="Inter" pitchFamily="34" charset="-122"/>
                <a:cs typeface="Inter" pitchFamily="34" charset="-120"/>
              </a:rPr>
              <a:t>Positivos</a:t>
            </a:r>
            <a:r>
              <a:rPr lang="en-US" sz="1600" kern="0" spc="-39" dirty="0">
                <a:solidFill>
                  <a:srgbClr val="272525"/>
                </a:solidFill>
                <a:latin typeface="Inter" pitchFamily="34" charset="0"/>
                <a:ea typeface="Inter" pitchFamily="34" charset="-122"/>
                <a:cs typeface="Inter" pitchFamily="34" charset="-120"/>
              </a:rPr>
              <a:t>: 57 / </a:t>
            </a:r>
            <a:r>
              <a:rPr lang="en-US" sz="1600" kern="0" spc="-39" dirty="0" err="1">
                <a:solidFill>
                  <a:srgbClr val="272525"/>
                </a:solidFill>
                <a:latin typeface="Inter" pitchFamily="34" charset="0"/>
                <a:ea typeface="Inter" pitchFamily="34" charset="-122"/>
              </a:rPr>
              <a:t>Falsos</a:t>
            </a:r>
            <a:r>
              <a:rPr lang="en-US" sz="1600" kern="0" spc="-39" dirty="0">
                <a:solidFill>
                  <a:srgbClr val="272525"/>
                </a:solidFill>
                <a:latin typeface="Inter" pitchFamily="34" charset="0"/>
                <a:ea typeface="Inter" pitchFamily="34" charset="-122"/>
              </a:rPr>
              <a:t> </a:t>
            </a:r>
            <a:r>
              <a:rPr lang="en-US" sz="1600" kern="0" spc="-39" dirty="0" err="1">
                <a:solidFill>
                  <a:srgbClr val="272525"/>
                </a:solidFill>
                <a:latin typeface="Inter" pitchFamily="34" charset="0"/>
                <a:ea typeface="Inter" pitchFamily="34" charset="-122"/>
              </a:rPr>
              <a:t>Positivos</a:t>
            </a:r>
            <a:r>
              <a:rPr lang="en-US" sz="1600" kern="0" spc="-39" dirty="0">
                <a:solidFill>
                  <a:srgbClr val="272525"/>
                </a:solidFill>
                <a:latin typeface="Inter" pitchFamily="34" charset="0"/>
                <a:ea typeface="Inter" pitchFamily="34" charset="-122"/>
              </a:rPr>
              <a:t>: 2</a:t>
            </a:r>
          </a:p>
          <a:p>
            <a:pPr marL="0" indent="0">
              <a:lnSpc>
                <a:spcPts val="3110"/>
              </a:lnSpc>
              <a:buNone/>
            </a:pPr>
            <a:r>
              <a:rPr lang="en-US" sz="1600" kern="0" spc="-39" dirty="0" err="1">
                <a:solidFill>
                  <a:srgbClr val="272525"/>
                </a:solidFill>
                <a:latin typeface="Inter" pitchFamily="34" charset="0"/>
                <a:ea typeface="Inter" pitchFamily="34" charset="-122"/>
              </a:rPr>
              <a:t>Verdaderos</a:t>
            </a:r>
            <a:r>
              <a:rPr lang="en-US" sz="1600" kern="0" spc="-39" dirty="0">
                <a:solidFill>
                  <a:srgbClr val="272525"/>
                </a:solidFill>
                <a:latin typeface="Inter" pitchFamily="34" charset="0"/>
                <a:ea typeface="Inter" pitchFamily="34" charset="-122"/>
              </a:rPr>
              <a:t> </a:t>
            </a:r>
            <a:r>
              <a:rPr lang="en-US" sz="1600" kern="0" spc="-39" dirty="0" err="1">
                <a:solidFill>
                  <a:srgbClr val="272525"/>
                </a:solidFill>
                <a:latin typeface="Inter" pitchFamily="34" charset="0"/>
                <a:ea typeface="Inter" pitchFamily="34" charset="-122"/>
              </a:rPr>
              <a:t>Negativos</a:t>
            </a:r>
            <a:r>
              <a:rPr lang="en-US" sz="1600" kern="0" spc="-39" dirty="0">
                <a:solidFill>
                  <a:srgbClr val="272525"/>
                </a:solidFill>
                <a:latin typeface="Inter" pitchFamily="34" charset="0"/>
                <a:ea typeface="Inter" pitchFamily="34" charset="-122"/>
              </a:rPr>
              <a:t>: 29 / </a:t>
            </a:r>
            <a:r>
              <a:rPr lang="en-US" sz="1600" kern="0" spc="-39" dirty="0" err="1">
                <a:solidFill>
                  <a:srgbClr val="272525"/>
                </a:solidFill>
                <a:latin typeface="Inter" pitchFamily="34" charset="0"/>
                <a:ea typeface="Inter" pitchFamily="34" charset="-122"/>
              </a:rPr>
              <a:t>Falsos</a:t>
            </a:r>
            <a:r>
              <a:rPr lang="en-US" sz="1600" kern="0" spc="-39" dirty="0">
                <a:solidFill>
                  <a:srgbClr val="272525"/>
                </a:solidFill>
                <a:latin typeface="Inter" pitchFamily="34" charset="0"/>
                <a:ea typeface="Inter" pitchFamily="34" charset="-122"/>
              </a:rPr>
              <a:t> </a:t>
            </a:r>
            <a:r>
              <a:rPr lang="en-US" sz="1600" kern="0" spc="-39" dirty="0" err="1">
                <a:solidFill>
                  <a:srgbClr val="272525"/>
                </a:solidFill>
                <a:latin typeface="Inter" pitchFamily="34" charset="0"/>
                <a:ea typeface="Inter" pitchFamily="34" charset="-122"/>
              </a:rPr>
              <a:t>Negativos</a:t>
            </a:r>
            <a:r>
              <a:rPr lang="en-US" sz="1600" kern="0" spc="-39" dirty="0">
                <a:solidFill>
                  <a:srgbClr val="272525"/>
                </a:solidFill>
                <a:latin typeface="Inter" pitchFamily="34" charset="0"/>
                <a:ea typeface="Inter" pitchFamily="34" charset="-122"/>
              </a:rPr>
              <a:t>: 0</a:t>
            </a:r>
          </a:p>
          <a:p>
            <a:pPr marL="0" indent="0">
              <a:lnSpc>
                <a:spcPts val="3110"/>
              </a:lnSpc>
              <a:buNone/>
            </a:pPr>
            <a:endParaRPr lang="en-US" sz="1600" dirty="0"/>
          </a:p>
        </p:txBody>
      </p:sp>
      <p:pic>
        <p:nvPicPr>
          <p:cNvPr id="15"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8" name="Text 5">
            <a:extLst>
              <a:ext uri="{FF2B5EF4-FFF2-40B4-BE49-F238E27FC236}">
                <a16:creationId xmlns:a16="http://schemas.microsoft.com/office/drawing/2014/main" id="{223FDC70-FAAB-8287-DF71-197C15ACD20A}"/>
              </a:ext>
            </a:extLst>
          </p:cNvPr>
          <p:cNvSpPr/>
          <p:nvPr/>
        </p:nvSpPr>
        <p:spPr>
          <a:xfrm>
            <a:off x="498726" y="5734865"/>
            <a:ext cx="13090035" cy="2111277"/>
          </a:xfrm>
          <a:prstGeom prst="rect">
            <a:avLst/>
          </a:prstGeom>
          <a:noFill/>
          <a:ln/>
        </p:spPr>
        <p:txBody>
          <a:bodyPr wrap="square" rtlCol="0" anchor="t"/>
          <a:lstStyle/>
          <a:p>
            <a:pPr marL="285750" indent="-285750">
              <a:lnSpc>
                <a:spcPts val="3110"/>
              </a:lnSpc>
              <a:buFont typeface="Arial" panose="020B0604020202020204" pitchFamily="34" charset="0"/>
              <a:buChar char="•"/>
            </a:pPr>
            <a:r>
              <a:rPr lang="en-US" dirty="0">
                <a:latin typeface="Inter"/>
              </a:rPr>
              <a:t>Accuracy: 98%</a:t>
            </a:r>
          </a:p>
          <a:p>
            <a:pPr marL="285750" indent="-285750" algn="l">
              <a:buFont typeface="Arial" panose="020B0604020202020204" pitchFamily="34" charset="0"/>
              <a:buChar char="•"/>
            </a:pPr>
            <a:r>
              <a:rPr lang="en-US" dirty="0">
                <a:latin typeface="Inter"/>
              </a:rPr>
              <a:t>Informe de </a:t>
            </a:r>
            <a:r>
              <a:rPr lang="en-US" dirty="0" err="1">
                <a:latin typeface="Inter"/>
              </a:rPr>
              <a:t>clasificación</a:t>
            </a:r>
            <a:r>
              <a:rPr lang="en-US" dirty="0">
                <a:latin typeface="Inter"/>
              </a:rPr>
              <a:t>:</a:t>
            </a:r>
          </a:p>
          <a:p>
            <a:pPr algn="l"/>
            <a:r>
              <a:rPr lang="en-US" b="0" i="0" dirty="0">
                <a:solidFill>
                  <a:srgbClr val="212121"/>
                </a:solidFill>
                <a:effectLst/>
                <a:latin typeface="Inter"/>
              </a:rPr>
              <a:t>- </a:t>
            </a:r>
            <a:r>
              <a:rPr lang="es-ES" b="0" i="0" dirty="0">
                <a:solidFill>
                  <a:srgbClr val="212121"/>
                </a:solidFill>
                <a:effectLst/>
                <a:latin typeface="Inter"/>
              </a:rPr>
              <a:t>Precisión y </a:t>
            </a:r>
            <a:r>
              <a:rPr lang="es-ES" b="0" i="0" dirty="0" err="1">
                <a:solidFill>
                  <a:srgbClr val="212121"/>
                </a:solidFill>
                <a:effectLst/>
                <a:latin typeface="Inter"/>
              </a:rPr>
              <a:t>Recall</a:t>
            </a:r>
            <a:r>
              <a:rPr lang="es-ES" b="0" i="0" dirty="0">
                <a:solidFill>
                  <a:srgbClr val="212121"/>
                </a:solidFill>
                <a:effectLst/>
                <a:latin typeface="Inter"/>
              </a:rPr>
              <a:t>: Para la clase 1, la precisión es 1.00 y el </a:t>
            </a:r>
            <a:r>
              <a:rPr lang="es-ES" b="0" i="0" dirty="0" err="1">
                <a:solidFill>
                  <a:srgbClr val="212121"/>
                </a:solidFill>
                <a:effectLst/>
                <a:latin typeface="Inter"/>
              </a:rPr>
              <a:t>recall</a:t>
            </a:r>
            <a:r>
              <a:rPr lang="es-ES" b="0" i="0" dirty="0">
                <a:solidFill>
                  <a:srgbClr val="212121"/>
                </a:solidFill>
                <a:effectLst/>
                <a:latin typeface="Inter"/>
              </a:rPr>
              <a:t> es 0.97, lo que indica que el modelo identifica correctamente casi todos los casos de esta clase, aunque tiene unos pocos falsos positivos. Para la clase 2, la precisión es 0.94 y el </a:t>
            </a:r>
            <a:r>
              <a:rPr lang="es-ES" b="0" i="0" dirty="0" err="1">
                <a:solidFill>
                  <a:srgbClr val="212121"/>
                </a:solidFill>
                <a:effectLst/>
                <a:latin typeface="Inter"/>
              </a:rPr>
              <a:t>recall</a:t>
            </a:r>
            <a:r>
              <a:rPr lang="es-ES" b="0" i="0" dirty="0">
                <a:solidFill>
                  <a:srgbClr val="212121"/>
                </a:solidFill>
                <a:effectLst/>
                <a:latin typeface="Inter"/>
              </a:rPr>
              <a:t> es 1.00, lo que indica que el modelo identifica correctamente todos los casos de esta clase, aunque tiene unos pocos falsos negativos.</a:t>
            </a:r>
          </a:p>
          <a:p>
            <a:pPr algn="l"/>
            <a:r>
              <a:rPr lang="es-ES" b="0" i="0" dirty="0">
                <a:solidFill>
                  <a:srgbClr val="212121"/>
                </a:solidFill>
                <a:effectLst/>
                <a:latin typeface="Inter"/>
              </a:rPr>
              <a:t>- F1-Score: El f1-score es alto para ambas clases, lo que sugiere que el modelo está bien equilibrado en términos de precisión y </a:t>
            </a:r>
            <a:r>
              <a:rPr lang="es-ES" b="0" i="0" dirty="0" err="1">
                <a:solidFill>
                  <a:srgbClr val="212121"/>
                </a:solidFill>
                <a:effectLst/>
                <a:latin typeface="Inter"/>
              </a:rPr>
              <a:t>recall</a:t>
            </a:r>
            <a:r>
              <a:rPr lang="es-ES" b="0" i="0" dirty="0">
                <a:solidFill>
                  <a:srgbClr val="212121"/>
                </a:solidFill>
                <a:effectLst/>
                <a:latin typeface="Inter"/>
              </a:rPr>
              <a:t>.</a:t>
            </a:r>
          </a:p>
          <a:p>
            <a:pPr marL="0" indent="0">
              <a:lnSpc>
                <a:spcPts val="3110"/>
              </a:lnSpc>
              <a:buNone/>
            </a:pPr>
            <a:endParaRPr lang="en-US" sz="194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700"/>
            </a:avLst>
          </a:prstGeom>
          <a:solidFill>
            <a:srgbClr val="FFFFFF">
              <a:alpha val="85000"/>
            </a:srgbClr>
          </a:solidFill>
          <a:ln/>
        </p:spPr>
        <p:txBody>
          <a:bodyPr/>
          <a:lstStyle/>
          <a:p>
            <a:endParaRPr lang="en-US"/>
          </a:p>
        </p:txBody>
      </p:sp>
      <p:sp>
        <p:nvSpPr>
          <p:cNvPr id="6" name="Text 3"/>
          <p:cNvSpPr/>
          <p:nvPr/>
        </p:nvSpPr>
        <p:spPr>
          <a:xfrm>
            <a:off x="864037" y="277604"/>
            <a:ext cx="9022199" cy="771525"/>
          </a:xfrm>
          <a:prstGeom prst="rect">
            <a:avLst/>
          </a:prstGeom>
          <a:noFill/>
          <a:ln/>
        </p:spPr>
        <p:txBody>
          <a:bodyPr wrap="none" rtlCol="0" anchor="t"/>
          <a:lstStyle/>
          <a:p>
            <a:pPr marL="0" indent="0">
              <a:lnSpc>
                <a:spcPts val="6075"/>
              </a:lnSpc>
              <a:buNone/>
            </a:pPr>
            <a:r>
              <a:rPr lang="en-US" sz="4860" b="1" kern="0" spc="-146" dirty="0" err="1">
                <a:solidFill>
                  <a:srgbClr val="000000"/>
                </a:solidFill>
                <a:latin typeface="Inter" pitchFamily="34" charset="0"/>
                <a:ea typeface="Inter" pitchFamily="34" charset="-122"/>
                <a:cs typeface="Inter" pitchFamily="34" charset="-120"/>
              </a:rPr>
              <a:t>Conclusiones</a:t>
            </a:r>
            <a:endParaRPr lang="en-US" sz="4860" dirty="0"/>
          </a:p>
        </p:txBody>
      </p:sp>
      <p:sp>
        <p:nvSpPr>
          <p:cNvPr id="9" name="Text 5"/>
          <p:cNvSpPr/>
          <p:nvPr/>
        </p:nvSpPr>
        <p:spPr>
          <a:xfrm>
            <a:off x="738488" y="1199757"/>
            <a:ext cx="13587112" cy="1580198"/>
          </a:xfrm>
          <a:prstGeom prst="rect">
            <a:avLst/>
          </a:prstGeom>
          <a:noFill/>
          <a:ln/>
        </p:spPr>
        <p:txBody>
          <a:bodyPr wrap="square" rtlCol="0" anchor="t"/>
          <a:lstStyle/>
          <a:p>
            <a:pPr marL="0" indent="0" algn="l">
              <a:lnSpc>
                <a:spcPts val="3110"/>
              </a:lnSpc>
              <a:buNone/>
            </a:pPr>
            <a:r>
              <a:rPr lang="es-ES" sz="1600" b="1" dirty="0">
                <a:latin typeface="Inter"/>
              </a:rPr>
              <a:t>Relación entre características demográficas y premios:</a:t>
            </a:r>
          </a:p>
          <a:p>
            <a:pPr marL="0" indent="0" algn="l">
              <a:lnSpc>
                <a:spcPts val="3110"/>
              </a:lnSpc>
              <a:buNone/>
            </a:pPr>
            <a:r>
              <a:rPr lang="es-ES" sz="1600" dirty="0">
                <a:latin typeface="Inter"/>
              </a:rPr>
              <a:t>Se observa una diversidad de premios otorgados a diferentes personas en función de sus características demográficas como lugar de nacimiento, raza, religión y orientación sexual. No se puede concluir directamente una relación causal entre estas características y el tipo de premio, pero existen patrones interesantes que vale la pena explorar más a fondo.</a:t>
            </a:r>
          </a:p>
          <a:p>
            <a:pPr marL="0" indent="0" algn="l">
              <a:lnSpc>
                <a:spcPts val="3110"/>
              </a:lnSpc>
              <a:buNone/>
            </a:pPr>
            <a:endParaRPr lang="es-ES" sz="1600" b="1" dirty="0">
              <a:latin typeface="Inter"/>
            </a:endParaRPr>
          </a:p>
          <a:p>
            <a:pPr marL="0" indent="0" algn="l">
              <a:lnSpc>
                <a:spcPts val="3110"/>
              </a:lnSpc>
              <a:buNone/>
            </a:pPr>
            <a:r>
              <a:rPr lang="es-ES" sz="1600" b="1" dirty="0">
                <a:latin typeface="Inter"/>
              </a:rPr>
              <a:t>Patrones identificados</a:t>
            </a:r>
            <a:r>
              <a:rPr lang="es-ES" sz="1600" dirty="0">
                <a:latin typeface="Inter"/>
              </a:rPr>
              <a:t>: Se encontraron ciertos patrones, como ciertas razas o religiones que podrían tener una tendencia a recibir ciertos tipos de premios en comparación con otros. La orientación sexual también podría influir en el tipo de premio recibido, aunque se necesitaría un análisis más profundo para confirmar esta relación.</a:t>
            </a:r>
          </a:p>
          <a:p>
            <a:pPr marL="0" indent="0" algn="l">
              <a:lnSpc>
                <a:spcPts val="3110"/>
              </a:lnSpc>
              <a:buNone/>
            </a:pPr>
            <a:endParaRPr lang="es-ES" sz="1600" b="1" dirty="0">
              <a:latin typeface="Inter"/>
            </a:endParaRPr>
          </a:p>
          <a:p>
            <a:pPr marL="0" indent="0" algn="l">
              <a:lnSpc>
                <a:spcPts val="3110"/>
              </a:lnSpc>
              <a:buNone/>
            </a:pPr>
            <a:r>
              <a:rPr lang="es-ES" sz="1600" b="1" dirty="0">
                <a:latin typeface="Inter"/>
              </a:rPr>
              <a:t>Limitaciones</a:t>
            </a:r>
            <a:r>
              <a:rPr lang="es-ES" sz="1600" dirty="0">
                <a:latin typeface="Inter"/>
              </a:rPr>
              <a:t>: </a:t>
            </a:r>
          </a:p>
          <a:p>
            <a:pPr marL="0" indent="0" algn="l">
              <a:lnSpc>
                <a:spcPts val="3110"/>
              </a:lnSpc>
              <a:buNone/>
            </a:pPr>
            <a:r>
              <a:rPr lang="es-ES" sz="1600" dirty="0">
                <a:latin typeface="Inter"/>
              </a:rPr>
              <a:t>- El conjunto de datos presentaba desbalance en ciertas áreas demográficas. </a:t>
            </a:r>
          </a:p>
          <a:p>
            <a:pPr marL="0" indent="0" algn="l">
              <a:lnSpc>
                <a:spcPts val="3110"/>
              </a:lnSpc>
              <a:buNone/>
            </a:pPr>
            <a:r>
              <a:rPr lang="es-ES" sz="1600" dirty="0">
                <a:latin typeface="Inter"/>
              </a:rPr>
              <a:t>- El </a:t>
            </a:r>
            <a:r>
              <a:rPr lang="es-ES" sz="1600" dirty="0" err="1">
                <a:latin typeface="Inter"/>
              </a:rPr>
              <a:t>dataset</a:t>
            </a:r>
            <a:r>
              <a:rPr lang="es-ES" sz="1600" dirty="0">
                <a:latin typeface="Inter"/>
              </a:rPr>
              <a:t> calificaba la calidad de la información con un número de juicios  confiables, y el 94% de esta data estaba calificada con un bajo grado de </a:t>
            </a:r>
            <a:r>
              <a:rPr lang="es-ES" sz="1600" dirty="0" err="1">
                <a:latin typeface="Inter"/>
              </a:rPr>
              <a:t>conbiabilidad</a:t>
            </a:r>
            <a:r>
              <a:rPr lang="es-ES" sz="1600" dirty="0">
                <a:latin typeface="Inter"/>
              </a:rPr>
              <a:t>.</a:t>
            </a:r>
          </a:p>
          <a:p>
            <a:pPr marL="0" indent="0" algn="l">
              <a:lnSpc>
                <a:spcPts val="3110"/>
              </a:lnSpc>
              <a:buNone/>
            </a:pPr>
            <a:r>
              <a:rPr lang="es-ES" sz="1600" dirty="0">
                <a:latin typeface="Inter"/>
              </a:rPr>
              <a:t> - Se identifica que hay información incorrecta en la columna *</a:t>
            </a:r>
            <a:r>
              <a:rPr lang="es-ES" sz="1600" dirty="0" err="1">
                <a:latin typeface="Inter"/>
              </a:rPr>
              <a:t>date_of_birth</a:t>
            </a:r>
            <a:r>
              <a:rPr lang="es-ES" sz="1600" dirty="0">
                <a:latin typeface="Inter"/>
              </a:rPr>
              <a:t>* y  se optó por eliminarla, pero hubiera sido una data que hubiera entregado una valiosa información de tendencia.</a:t>
            </a:r>
          </a:p>
          <a:p>
            <a:pPr algn="l">
              <a:lnSpc>
                <a:spcPts val="3110"/>
              </a:lnSpc>
            </a:pPr>
            <a:r>
              <a:rPr lang="es-ES" sz="1600" dirty="0">
                <a:latin typeface="Inter"/>
              </a:rPr>
              <a:t>- La falta de cierta información podría afectar la calidad de los resultados y  conclusiones.</a:t>
            </a:r>
          </a:p>
          <a:p>
            <a:pPr algn="l">
              <a:lnSpc>
                <a:spcPts val="3110"/>
              </a:lnSpc>
            </a:pPr>
            <a:r>
              <a:rPr lang="es-ES" sz="1600" dirty="0">
                <a:latin typeface="Inter"/>
              </a:rPr>
              <a:t>- No se puede establecer causalidad debido a la naturaleza observacional de los  datos. </a:t>
            </a:r>
            <a:endParaRPr lang="en-US" sz="1600" dirty="0">
              <a:latin typeface="Inter"/>
            </a:endParaRPr>
          </a:p>
        </p:txBody>
      </p:sp>
      <p:pic>
        <p:nvPicPr>
          <p:cNvPr id="16" name="Image 4"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700"/>
            </a:avLst>
          </a:prstGeom>
          <a:solidFill>
            <a:srgbClr val="FFFFFF">
              <a:alpha val="85000"/>
            </a:srgbClr>
          </a:solidFill>
          <a:ln/>
        </p:spPr>
        <p:txBody>
          <a:bodyPr/>
          <a:lstStyle/>
          <a:p>
            <a:endParaRPr lang="en-US"/>
          </a:p>
        </p:txBody>
      </p:sp>
      <p:sp>
        <p:nvSpPr>
          <p:cNvPr id="6" name="Text 3"/>
          <p:cNvSpPr/>
          <p:nvPr/>
        </p:nvSpPr>
        <p:spPr>
          <a:xfrm>
            <a:off x="864037" y="277604"/>
            <a:ext cx="9022199" cy="771525"/>
          </a:xfrm>
          <a:prstGeom prst="rect">
            <a:avLst/>
          </a:prstGeom>
          <a:noFill/>
          <a:ln/>
        </p:spPr>
        <p:txBody>
          <a:bodyPr wrap="none" rtlCol="0" anchor="t"/>
          <a:lstStyle/>
          <a:p>
            <a:pPr marL="0" indent="0">
              <a:lnSpc>
                <a:spcPts val="6075"/>
              </a:lnSpc>
              <a:buNone/>
            </a:pPr>
            <a:r>
              <a:rPr lang="en-US" sz="4860" b="1" kern="0" spc="-146" dirty="0" err="1">
                <a:solidFill>
                  <a:srgbClr val="000000"/>
                </a:solidFill>
                <a:latin typeface="Inter" pitchFamily="34" charset="0"/>
                <a:ea typeface="Inter" pitchFamily="34" charset="-122"/>
                <a:cs typeface="Inter" pitchFamily="34" charset="-120"/>
              </a:rPr>
              <a:t>Conclusiones</a:t>
            </a:r>
            <a:endParaRPr lang="en-US" sz="4860" dirty="0"/>
          </a:p>
        </p:txBody>
      </p:sp>
      <p:sp>
        <p:nvSpPr>
          <p:cNvPr id="9" name="Text 5"/>
          <p:cNvSpPr/>
          <p:nvPr/>
        </p:nvSpPr>
        <p:spPr>
          <a:xfrm>
            <a:off x="738488" y="1199757"/>
            <a:ext cx="12659792" cy="1580198"/>
          </a:xfrm>
          <a:prstGeom prst="rect">
            <a:avLst/>
          </a:prstGeom>
          <a:noFill/>
          <a:ln/>
        </p:spPr>
        <p:txBody>
          <a:bodyPr wrap="square" rtlCol="0" anchor="t"/>
          <a:lstStyle/>
          <a:p>
            <a:pPr marL="0" indent="0" algn="l">
              <a:lnSpc>
                <a:spcPts val="3110"/>
              </a:lnSpc>
              <a:buNone/>
            </a:pPr>
            <a:r>
              <a:rPr lang="es-ES" sz="1600" b="1" dirty="0"/>
              <a:t>Estrategia</a:t>
            </a:r>
          </a:p>
          <a:p>
            <a:pPr algn="l">
              <a:lnSpc>
                <a:spcPts val="3110"/>
              </a:lnSpc>
            </a:pPr>
            <a:r>
              <a:rPr lang="es-ES" sz="1600" dirty="0"/>
              <a:t>- Debido a la gran variabilidad de datos que contenían las columnas *</a:t>
            </a:r>
            <a:r>
              <a:rPr lang="es-ES" sz="1600" dirty="0" err="1"/>
              <a:t>movie</a:t>
            </a:r>
            <a:r>
              <a:rPr lang="es-ES" sz="1600" dirty="0"/>
              <a:t>*, *</a:t>
            </a:r>
            <a:r>
              <a:rPr lang="es-ES" sz="1600" dirty="0" err="1"/>
              <a:t>person</a:t>
            </a:r>
            <a:r>
              <a:rPr lang="es-ES" sz="1600" dirty="0"/>
              <a:t>* y *</a:t>
            </a:r>
            <a:r>
              <a:rPr lang="es-ES" sz="1600" dirty="0" err="1"/>
              <a:t>birthplace</a:t>
            </a:r>
            <a:r>
              <a:rPr lang="es-ES" sz="1600" dirty="0"/>
              <a:t>* se optó por aplicar técnica de mapeo para agrupar las películas según su clasificación cinematográfica (Drama, Aventura, Crimen ..</a:t>
            </a:r>
            <a:r>
              <a:rPr lang="es-ES" sz="1600" dirty="0" err="1"/>
              <a:t>etc</a:t>
            </a:r>
            <a:r>
              <a:rPr lang="es-ES" sz="1600" dirty="0"/>
              <a:t>), </a:t>
            </a:r>
          </a:p>
          <a:p>
            <a:pPr algn="l">
              <a:lnSpc>
                <a:spcPts val="3110"/>
              </a:lnSpc>
            </a:pPr>
            <a:r>
              <a:rPr lang="es-ES" sz="1600" dirty="0"/>
              <a:t>agrupar </a:t>
            </a:r>
            <a:r>
              <a:rPr lang="es-ES" sz="1600" dirty="0" err="1"/>
              <a:t>person</a:t>
            </a:r>
            <a:r>
              <a:rPr lang="es-ES" sz="1600" dirty="0"/>
              <a:t> según su género (hombre, mujer) y </a:t>
            </a:r>
            <a:r>
              <a:rPr lang="es-ES" sz="1600" dirty="0" err="1"/>
              <a:t>birthplace</a:t>
            </a:r>
            <a:r>
              <a:rPr lang="es-ES" sz="1600" dirty="0"/>
              <a:t> según su región geográfica (Europa, Asia, América del Norte ... </a:t>
            </a:r>
            <a:r>
              <a:rPr lang="es-ES" sz="1600" dirty="0" err="1"/>
              <a:t>etc</a:t>
            </a:r>
            <a:r>
              <a:rPr lang="es-ES" sz="1600" dirty="0"/>
              <a:t>) y de esta manera simplificar las variables de la data.</a:t>
            </a:r>
          </a:p>
          <a:p>
            <a:pPr algn="l">
              <a:lnSpc>
                <a:spcPts val="3110"/>
              </a:lnSpc>
            </a:pPr>
            <a:r>
              <a:rPr lang="es-ES" sz="1600" dirty="0"/>
              <a:t>- Se identifica que hay 414 datos con puntuación 3 en su nivel de confiabilidad. En lugar de eliminar estos datos, se considera tratarlos de manera diferente en el análisis: </a:t>
            </a:r>
          </a:p>
          <a:p>
            <a:pPr marL="342900" indent="-342900" algn="l">
              <a:lnSpc>
                <a:spcPts val="3110"/>
              </a:lnSpc>
              <a:buAutoNum type="arabicPeriod"/>
            </a:pPr>
            <a:r>
              <a:rPr lang="es-ES" sz="1600" dirty="0"/>
              <a:t>Etiquetado y Filtrado: Se etiquetan los datos con _</a:t>
            </a:r>
            <a:r>
              <a:rPr lang="es-ES" sz="1600" dirty="0" err="1"/>
              <a:t>trusted_judgments</a:t>
            </a:r>
            <a:r>
              <a:rPr lang="es-ES" sz="1600" dirty="0"/>
              <a:t> igual a 3 como "baja confianza" y analiza cómo se comportan en comparación con los datos altamente confiables (_</a:t>
            </a:r>
            <a:r>
              <a:rPr lang="es-ES" sz="1600" dirty="0" err="1"/>
              <a:t>trusted_judgments</a:t>
            </a:r>
            <a:r>
              <a:rPr lang="es-ES" sz="1600" dirty="0"/>
              <a:t> &gt; 3). </a:t>
            </a:r>
          </a:p>
          <a:p>
            <a:pPr marL="342900" indent="-342900" algn="l">
              <a:lnSpc>
                <a:spcPts val="3110"/>
              </a:lnSpc>
              <a:buAutoNum type="arabicPeriod"/>
            </a:pPr>
            <a:r>
              <a:rPr lang="es-ES" sz="1600" dirty="0"/>
              <a:t> Análisis Separado: Se realizará un análisis separado para diferentes niveles de confianza. Esto permitirá entender cómo varían los resultados en función de la confianza en los datos. Para la continuidad del proyecto, se procedió a trabajar con la </a:t>
            </a:r>
            <a:r>
              <a:rPr lang="es-ES" sz="1600" dirty="0" err="1"/>
              <a:t>df</a:t>
            </a:r>
            <a:r>
              <a:rPr lang="es-ES" sz="1600" dirty="0"/>
              <a:t> completo a pesar de la poca confiabilidad de los datos. </a:t>
            </a:r>
          </a:p>
          <a:p>
            <a:pPr marL="342900" indent="-342900" algn="l">
              <a:lnSpc>
                <a:spcPts val="3110"/>
              </a:lnSpc>
              <a:buAutoNum type="arabicPeriod"/>
            </a:pPr>
            <a:r>
              <a:rPr lang="es-ES" sz="1600" dirty="0"/>
              <a:t> Detección de </a:t>
            </a:r>
            <a:r>
              <a:rPr lang="es-ES" sz="1600" dirty="0" err="1"/>
              <a:t>Outlier</a:t>
            </a:r>
            <a:r>
              <a:rPr lang="es-ES" sz="1600" dirty="0"/>
              <a:t>: Se detectaron </a:t>
            </a:r>
            <a:r>
              <a:rPr lang="es-ES" sz="1600" dirty="0" err="1"/>
              <a:t>outlier</a:t>
            </a:r>
            <a:r>
              <a:rPr lang="es-ES" sz="1600" dirty="0"/>
              <a:t> en la columna "_</a:t>
            </a:r>
            <a:r>
              <a:rPr lang="es-ES" sz="1600" dirty="0" err="1"/>
              <a:t>trusted_judgments</a:t>
            </a:r>
            <a:r>
              <a:rPr lang="es-ES" sz="1600" dirty="0"/>
              <a:t>" pero debido al contexto, se determinó no eliminar estos </a:t>
            </a:r>
            <a:r>
              <a:rPr lang="es-ES" sz="1600" dirty="0" err="1"/>
              <a:t>outlier</a:t>
            </a:r>
            <a:r>
              <a:rPr lang="es-ES" sz="1600" dirty="0"/>
              <a:t> ya que corresponden a la nota otorgada a la data según grado de confiabilidad, y como se dijo anteriormente, la mayoría de la data tenía baja confiabilidad.</a:t>
            </a:r>
            <a:endParaRPr lang="en-US" sz="1600" dirty="0"/>
          </a:p>
        </p:txBody>
      </p:sp>
      <p:pic>
        <p:nvPicPr>
          <p:cNvPr id="16" name="Image 4"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1140884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700"/>
            </a:avLst>
          </a:prstGeom>
          <a:solidFill>
            <a:srgbClr val="FFFFFF">
              <a:alpha val="85000"/>
            </a:srgbClr>
          </a:solidFill>
          <a:ln/>
        </p:spPr>
        <p:txBody>
          <a:bodyPr/>
          <a:lstStyle/>
          <a:p>
            <a:endParaRPr lang="en-US"/>
          </a:p>
        </p:txBody>
      </p:sp>
      <p:sp>
        <p:nvSpPr>
          <p:cNvPr id="6" name="Text 3"/>
          <p:cNvSpPr/>
          <p:nvPr/>
        </p:nvSpPr>
        <p:spPr>
          <a:xfrm>
            <a:off x="864037" y="277604"/>
            <a:ext cx="9022199" cy="771525"/>
          </a:xfrm>
          <a:prstGeom prst="rect">
            <a:avLst/>
          </a:prstGeom>
          <a:noFill/>
          <a:ln/>
        </p:spPr>
        <p:txBody>
          <a:bodyPr wrap="none" rtlCol="0" anchor="t"/>
          <a:lstStyle/>
          <a:p>
            <a:pPr marL="0" indent="0">
              <a:lnSpc>
                <a:spcPts val="6075"/>
              </a:lnSpc>
              <a:buNone/>
            </a:pPr>
            <a:r>
              <a:rPr lang="en-US" sz="4860" b="1" kern="0" spc="-146" dirty="0" err="1">
                <a:solidFill>
                  <a:srgbClr val="000000"/>
                </a:solidFill>
                <a:latin typeface="Inter" pitchFamily="34" charset="0"/>
                <a:ea typeface="Inter" pitchFamily="34" charset="-122"/>
                <a:cs typeface="Inter" pitchFamily="34" charset="-120"/>
              </a:rPr>
              <a:t>Conclusiones</a:t>
            </a:r>
            <a:endParaRPr lang="en-US" sz="4860" dirty="0"/>
          </a:p>
        </p:txBody>
      </p:sp>
      <p:sp>
        <p:nvSpPr>
          <p:cNvPr id="9" name="Text 5"/>
          <p:cNvSpPr/>
          <p:nvPr/>
        </p:nvSpPr>
        <p:spPr>
          <a:xfrm>
            <a:off x="738488" y="1199757"/>
            <a:ext cx="12659792" cy="1580198"/>
          </a:xfrm>
          <a:prstGeom prst="rect">
            <a:avLst/>
          </a:prstGeom>
          <a:noFill/>
          <a:ln/>
        </p:spPr>
        <p:txBody>
          <a:bodyPr wrap="square" rtlCol="0" anchor="t"/>
          <a:lstStyle/>
          <a:p>
            <a:pPr marL="0" indent="0" algn="l">
              <a:lnSpc>
                <a:spcPts val="3110"/>
              </a:lnSpc>
              <a:buNone/>
            </a:pPr>
            <a:r>
              <a:rPr lang="es-ES" sz="1600" b="1" dirty="0"/>
              <a:t>Resultados:</a:t>
            </a:r>
          </a:p>
          <a:p>
            <a:pPr marL="0" indent="0" algn="l">
              <a:lnSpc>
                <a:spcPts val="3110"/>
              </a:lnSpc>
              <a:buNone/>
            </a:pPr>
            <a:r>
              <a:rPr lang="es-ES" sz="1600" dirty="0"/>
              <a:t>Después de limpiar la data, transformar las columnas categóricas en variables numéricas usando la técnica de </a:t>
            </a:r>
            <a:r>
              <a:rPr lang="es-ES" sz="1600" dirty="0" err="1"/>
              <a:t>Embedding</a:t>
            </a:r>
            <a:r>
              <a:rPr lang="es-ES" sz="1600" dirty="0"/>
              <a:t>, luego se separa la data en test y </a:t>
            </a:r>
            <a:r>
              <a:rPr lang="es-ES" sz="1600" dirty="0" err="1"/>
              <a:t>train</a:t>
            </a:r>
            <a:r>
              <a:rPr lang="es-ES" sz="1600" dirty="0"/>
              <a:t>, se estandarizar y aplicamos PCA. Luego, se optó por probar con dos modelos:</a:t>
            </a:r>
          </a:p>
          <a:p>
            <a:pPr marL="0" indent="0" algn="l">
              <a:lnSpc>
                <a:spcPts val="3110"/>
              </a:lnSpc>
              <a:buNone/>
            </a:pPr>
            <a:endParaRPr lang="es-ES" sz="1600" b="1" dirty="0"/>
          </a:p>
          <a:p>
            <a:pPr marL="0" indent="0" algn="l">
              <a:lnSpc>
                <a:spcPts val="3110"/>
              </a:lnSpc>
              <a:buNone/>
            </a:pPr>
            <a:r>
              <a:rPr lang="es-ES" sz="1600" b="1" dirty="0"/>
              <a:t>Análisis Comparativo entre </a:t>
            </a:r>
            <a:r>
              <a:rPr lang="es-ES" sz="1600" b="1" dirty="0" err="1"/>
              <a:t>RandomForest</a:t>
            </a:r>
            <a:r>
              <a:rPr lang="es-ES" sz="1600" b="1" dirty="0"/>
              <a:t> vs Regresión Logística:</a:t>
            </a:r>
          </a:p>
          <a:p>
            <a:pPr marL="0" indent="0" algn="l">
              <a:lnSpc>
                <a:spcPts val="3110"/>
              </a:lnSpc>
              <a:buNone/>
            </a:pPr>
            <a:r>
              <a:rPr lang="es-ES" sz="1600" dirty="0">
                <a:latin typeface="Inter"/>
              </a:rPr>
              <a:t>Tiempo de ajuste (</a:t>
            </a:r>
            <a:r>
              <a:rPr lang="es-ES" sz="1600" dirty="0" err="1">
                <a:latin typeface="Inter"/>
              </a:rPr>
              <a:t>fit_time</a:t>
            </a:r>
            <a:r>
              <a:rPr lang="es-ES" sz="1600" dirty="0">
                <a:latin typeface="Inter"/>
              </a:rPr>
              <a:t>):</a:t>
            </a:r>
          </a:p>
          <a:p>
            <a:pPr marL="0" indent="0" algn="l">
              <a:lnSpc>
                <a:spcPts val="3110"/>
              </a:lnSpc>
              <a:buNone/>
            </a:pPr>
            <a:r>
              <a:rPr lang="es-ES" sz="1600" dirty="0" err="1">
                <a:latin typeface="Inter"/>
              </a:rPr>
              <a:t>RandomForest</a:t>
            </a:r>
            <a:r>
              <a:rPr lang="es-ES" sz="1600" dirty="0">
                <a:latin typeface="Inter"/>
              </a:rPr>
              <a:t>: 0.3459 ± 0.0120 segundos</a:t>
            </a:r>
          </a:p>
          <a:p>
            <a:pPr marL="0" indent="0" algn="l">
              <a:lnSpc>
                <a:spcPts val="3110"/>
              </a:lnSpc>
              <a:buNone/>
            </a:pPr>
            <a:r>
              <a:rPr lang="es-ES" sz="1600" dirty="0">
                <a:latin typeface="Inter"/>
              </a:rPr>
              <a:t>Regresión Logística: 0.0337 ± 0.0130 segundos</a:t>
            </a:r>
          </a:p>
          <a:p>
            <a:pPr marL="0" indent="0" algn="l">
              <a:lnSpc>
                <a:spcPts val="3110"/>
              </a:lnSpc>
              <a:buNone/>
            </a:pPr>
            <a:r>
              <a:rPr lang="es-ES" sz="1600" dirty="0">
                <a:latin typeface="Inter"/>
              </a:rPr>
              <a:t>Comentario: La Regresión Logística requiere considerablemente menos tiempo para el ajuste del modelo en comparación con </a:t>
            </a:r>
            <a:r>
              <a:rPr lang="es-ES" sz="1600" dirty="0" err="1">
                <a:latin typeface="Inter"/>
              </a:rPr>
              <a:t>RandomForest</a:t>
            </a:r>
            <a:r>
              <a:rPr lang="es-ES" sz="1600" dirty="0">
                <a:latin typeface="Inter"/>
              </a:rPr>
              <a:t>. Esto sugiere que </a:t>
            </a:r>
            <a:r>
              <a:rPr lang="es-ES" sz="1600" dirty="0" err="1">
                <a:latin typeface="Inter"/>
              </a:rPr>
              <a:t>RandomForest</a:t>
            </a:r>
            <a:r>
              <a:rPr lang="es-ES" sz="1600" dirty="0">
                <a:latin typeface="Inter"/>
              </a:rPr>
              <a:t>, al ser un modelo más complejo y con más </a:t>
            </a:r>
            <a:r>
              <a:rPr lang="es-ES" sz="1600" dirty="0" err="1">
                <a:latin typeface="Inter"/>
              </a:rPr>
              <a:t>hiperparámetros</a:t>
            </a:r>
            <a:r>
              <a:rPr lang="es-ES" sz="1600" dirty="0">
                <a:latin typeface="Inter"/>
              </a:rPr>
              <a:t> para ajustar, requiere más tiempo de entrenamiento.</a:t>
            </a:r>
          </a:p>
          <a:p>
            <a:pPr marL="0" indent="0" algn="l">
              <a:lnSpc>
                <a:spcPts val="3110"/>
              </a:lnSpc>
              <a:buNone/>
            </a:pPr>
            <a:endParaRPr lang="es-ES" sz="1600" dirty="0">
              <a:latin typeface="Inter"/>
            </a:endParaRPr>
          </a:p>
          <a:p>
            <a:pPr marL="0" indent="0" algn="l">
              <a:lnSpc>
                <a:spcPts val="3110"/>
              </a:lnSpc>
              <a:buNone/>
            </a:pPr>
            <a:r>
              <a:rPr lang="es-ES" sz="1600" dirty="0">
                <a:latin typeface="Inter"/>
              </a:rPr>
              <a:t>Tiempo de predicción (</a:t>
            </a:r>
            <a:r>
              <a:rPr lang="es-ES" sz="1600" dirty="0" err="1">
                <a:latin typeface="Inter"/>
              </a:rPr>
              <a:t>score_time</a:t>
            </a:r>
            <a:r>
              <a:rPr lang="es-ES" sz="1600" dirty="0">
                <a:latin typeface="Inter"/>
              </a:rPr>
              <a:t>):</a:t>
            </a:r>
          </a:p>
          <a:p>
            <a:pPr marL="0" indent="0" algn="l">
              <a:lnSpc>
                <a:spcPts val="3110"/>
              </a:lnSpc>
              <a:buNone/>
            </a:pPr>
            <a:r>
              <a:rPr lang="es-ES" sz="1600" dirty="0" err="1">
                <a:latin typeface="Inter"/>
              </a:rPr>
              <a:t>RandomForest</a:t>
            </a:r>
            <a:r>
              <a:rPr lang="es-ES" sz="1600" dirty="0">
                <a:latin typeface="Inter"/>
              </a:rPr>
              <a:t>: 0.0178 ± 0.0020 segundos</a:t>
            </a:r>
          </a:p>
          <a:p>
            <a:pPr marL="0" indent="0" algn="l">
              <a:lnSpc>
                <a:spcPts val="3110"/>
              </a:lnSpc>
              <a:buNone/>
            </a:pPr>
            <a:r>
              <a:rPr lang="es-ES" sz="1600" dirty="0">
                <a:latin typeface="Inter"/>
              </a:rPr>
              <a:t>Regresión Logística: 0.0292 ± 0.0081 segundos</a:t>
            </a:r>
          </a:p>
          <a:p>
            <a:pPr marL="0" indent="0" algn="l">
              <a:lnSpc>
                <a:spcPts val="3110"/>
              </a:lnSpc>
              <a:buNone/>
            </a:pPr>
            <a:r>
              <a:rPr lang="es-ES" sz="1600" dirty="0">
                <a:latin typeface="Inter"/>
              </a:rPr>
              <a:t>Comentario: </a:t>
            </a:r>
            <a:r>
              <a:rPr lang="es-ES" sz="1600" dirty="0" err="1">
                <a:latin typeface="Inter"/>
              </a:rPr>
              <a:t>RandomForest</a:t>
            </a:r>
            <a:r>
              <a:rPr lang="es-ES" sz="1600" dirty="0">
                <a:latin typeface="Inter"/>
              </a:rPr>
              <a:t> tiene un tiempo de predicción más rápido en comparación con Regresión Logística. Esto puede deberse a la naturaleza del modelo y la cantidad de cálculos necesarios durante la predicción.</a:t>
            </a:r>
          </a:p>
          <a:p>
            <a:pPr marL="0" indent="0" algn="l">
              <a:lnSpc>
                <a:spcPts val="3110"/>
              </a:lnSpc>
              <a:buNone/>
            </a:pPr>
            <a:endParaRPr lang="es-ES" sz="1600" b="1" dirty="0"/>
          </a:p>
          <a:p>
            <a:pPr marL="0" indent="0" algn="l">
              <a:lnSpc>
                <a:spcPts val="3110"/>
              </a:lnSpc>
              <a:buNone/>
            </a:pPr>
            <a:r>
              <a:rPr lang="es-ES" sz="1600" b="1" dirty="0"/>
              <a:t>.</a:t>
            </a:r>
            <a:endParaRPr lang="en-US" sz="1600" dirty="0"/>
          </a:p>
        </p:txBody>
      </p:sp>
      <p:pic>
        <p:nvPicPr>
          <p:cNvPr id="16" name="Image 4"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334089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700"/>
            </a:avLst>
          </a:prstGeom>
          <a:solidFill>
            <a:srgbClr val="FFFFFF">
              <a:alpha val="85000"/>
            </a:srgbClr>
          </a:solidFill>
          <a:ln/>
        </p:spPr>
        <p:txBody>
          <a:bodyPr/>
          <a:lstStyle/>
          <a:p>
            <a:endParaRPr lang="en-US"/>
          </a:p>
        </p:txBody>
      </p:sp>
      <p:sp>
        <p:nvSpPr>
          <p:cNvPr id="6" name="Text 3"/>
          <p:cNvSpPr/>
          <p:nvPr/>
        </p:nvSpPr>
        <p:spPr>
          <a:xfrm>
            <a:off x="864037" y="277604"/>
            <a:ext cx="9022199" cy="771525"/>
          </a:xfrm>
          <a:prstGeom prst="rect">
            <a:avLst/>
          </a:prstGeom>
          <a:noFill/>
          <a:ln/>
        </p:spPr>
        <p:txBody>
          <a:bodyPr wrap="none" rtlCol="0" anchor="t"/>
          <a:lstStyle/>
          <a:p>
            <a:pPr marL="0" indent="0">
              <a:lnSpc>
                <a:spcPts val="6075"/>
              </a:lnSpc>
              <a:buNone/>
            </a:pPr>
            <a:r>
              <a:rPr lang="en-US" sz="4860" b="1" kern="0" spc="-146" dirty="0" err="1">
                <a:solidFill>
                  <a:srgbClr val="000000"/>
                </a:solidFill>
                <a:latin typeface="Inter" pitchFamily="34" charset="0"/>
                <a:ea typeface="Inter" pitchFamily="34" charset="-122"/>
                <a:cs typeface="Inter" pitchFamily="34" charset="-120"/>
              </a:rPr>
              <a:t>Conclusiones</a:t>
            </a:r>
            <a:endParaRPr lang="en-US" sz="4860" dirty="0"/>
          </a:p>
        </p:txBody>
      </p:sp>
      <p:sp>
        <p:nvSpPr>
          <p:cNvPr id="9" name="Text 5"/>
          <p:cNvSpPr/>
          <p:nvPr/>
        </p:nvSpPr>
        <p:spPr>
          <a:xfrm>
            <a:off x="649998" y="683252"/>
            <a:ext cx="12659792" cy="1580198"/>
          </a:xfrm>
          <a:prstGeom prst="rect">
            <a:avLst/>
          </a:prstGeom>
          <a:noFill/>
          <a:ln/>
        </p:spPr>
        <p:txBody>
          <a:bodyPr wrap="square" rtlCol="0" anchor="t"/>
          <a:lstStyle/>
          <a:p>
            <a:pPr marL="0" indent="0" algn="l">
              <a:lnSpc>
                <a:spcPts val="3110"/>
              </a:lnSpc>
              <a:buNone/>
            </a:pPr>
            <a:endParaRPr lang="es-ES" sz="1600" b="1" dirty="0"/>
          </a:p>
          <a:p>
            <a:pPr marL="0" indent="0" algn="l">
              <a:lnSpc>
                <a:spcPts val="3110"/>
              </a:lnSpc>
              <a:buNone/>
            </a:pPr>
            <a:r>
              <a:rPr lang="es-ES" sz="1600" dirty="0">
                <a:latin typeface="Inter"/>
              </a:rPr>
              <a:t>Precisión en el conjunto de prueba (</a:t>
            </a:r>
            <a:r>
              <a:rPr lang="es-ES" sz="1600" dirty="0" err="1">
                <a:latin typeface="Inter"/>
              </a:rPr>
              <a:t>test_accuracy</a:t>
            </a:r>
            <a:r>
              <a:rPr lang="es-ES" sz="1600" dirty="0">
                <a:latin typeface="Inter"/>
              </a:rPr>
              <a:t>):</a:t>
            </a:r>
          </a:p>
          <a:p>
            <a:pPr marL="0" indent="0" algn="l">
              <a:lnSpc>
                <a:spcPts val="3110"/>
              </a:lnSpc>
              <a:buNone/>
            </a:pPr>
            <a:r>
              <a:rPr lang="es-ES" sz="1600" dirty="0" err="1">
                <a:latin typeface="Inter"/>
              </a:rPr>
              <a:t>RandomForest</a:t>
            </a:r>
            <a:r>
              <a:rPr lang="es-ES" sz="1600" dirty="0">
                <a:latin typeface="Inter"/>
              </a:rPr>
              <a:t>: 0.9030 ± 0.0279</a:t>
            </a:r>
          </a:p>
          <a:p>
            <a:pPr marL="0" indent="0" algn="l">
              <a:lnSpc>
                <a:spcPts val="3110"/>
              </a:lnSpc>
              <a:buNone/>
            </a:pPr>
            <a:r>
              <a:rPr lang="es-ES" sz="1600" dirty="0">
                <a:latin typeface="Inter"/>
              </a:rPr>
              <a:t>Regresión Logística: 0.9459 ± 0.0208</a:t>
            </a:r>
          </a:p>
          <a:p>
            <a:pPr marL="0" indent="0" algn="l">
              <a:lnSpc>
                <a:spcPts val="3110"/>
              </a:lnSpc>
              <a:buNone/>
            </a:pPr>
            <a:r>
              <a:rPr lang="es-ES" sz="1600" dirty="0">
                <a:latin typeface="Inter"/>
              </a:rPr>
              <a:t>Comentario: La Regresión Logística muestra una precisión ligeramente superior en el conjunto de prueba en comparación con </a:t>
            </a:r>
            <a:r>
              <a:rPr lang="es-ES" sz="1600" dirty="0" err="1">
                <a:latin typeface="Inter"/>
              </a:rPr>
              <a:t>RandomForest</a:t>
            </a:r>
            <a:r>
              <a:rPr lang="es-ES" sz="1600" dirty="0">
                <a:latin typeface="Inter"/>
              </a:rPr>
              <a:t>. Esto podría indicar que, para este conjunto de datos específico, Regresión Logística es más adecuada en términos de precisión.</a:t>
            </a:r>
          </a:p>
          <a:p>
            <a:pPr marL="0" indent="0" algn="l">
              <a:lnSpc>
                <a:spcPts val="3110"/>
              </a:lnSpc>
              <a:buNone/>
            </a:pPr>
            <a:endParaRPr lang="es-ES" sz="1600" dirty="0">
              <a:latin typeface="Inter"/>
            </a:endParaRPr>
          </a:p>
          <a:p>
            <a:pPr marL="0" indent="0" algn="l">
              <a:lnSpc>
                <a:spcPts val="3110"/>
              </a:lnSpc>
              <a:buNone/>
            </a:pPr>
            <a:r>
              <a:rPr lang="es-ES" sz="1600" dirty="0">
                <a:latin typeface="Inter"/>
              </a:rPr>
              <a:t>Puntuación F1 en el conjunto de prueba (test_f1):</a:t>
            </a:r>
          </a:p>
          <a:p>
            <a:pPr marL="0" indent="0" algn="l">
              <a:lnSpc>
                <a:spcPts val="3110"/>
              </a:lnSpc>
              <a:buNone/>
            </a:pPr>
            <a:r>
              <a:rPr lang="es-ES" sz="1600" dirty="0" err="1">
                <a:latin typeface="Inter"/>
              </a:rPr>
              <a:t>RandomForest</a:t>
            </a:r>
            <a:r>
              <a:rPr lang="es-ES" sz="1600" dirty="0">
                <a:latin typeface="Inter"/>
              </a:rPr>
              <a:t>: 0.9024 ± 0.0285</a:t>
            </a:r>
          </a:p>
          <a:p>
            <a:pPr marL="0" indent="0" algn="l">
              <a:lnSpc>
                <a:spcPts val="3110"/>
              </a:lnSpc>
              <a:buNone/>
            </a:pPr>
            <a:r>
              <a:rPr lang="es-ES" sz="1600" dirty="0">
                <a:latin typeface="Inter"/>
              </a:rPr>
              <a:t>Regresión Logística: 0.9461 ± 0.0209</a:t>
            </a:r>
          </a:p>
          <a:p>
            <a:pPr marL="0" indent="0" algn="l">
              <a:lnSpc>
                <a:spcPts val="3110"/>
              </a:lnSpc>
              <a:buNone/>
            </a:pPr>
            <a:r>
              <a:rPr lang="es-ES" sz="1600" dirty="0">
                <a:latin typeface="Inter"/>
              </a:rPr>
              <a:t>Comentario: Similar a la precisión, la Regresión Logística también muestra una puntuación F1 ligeramente superior en el conjunto de prueba en comparación con </a:t>
            </a:r>
            <a:r>
              <a:rPr lang="es-ES" sz="1600" dirty="0" err="1">
                <a:latin typeface="Inter"/>
              </a:rPr>
              <a:t>RandomForest</a:t>
            </a:r>
            <a:r>
              <a:rPr lang="es-ES" sz="1600" dirty="0">
                <a:latin typeface="Inter"/>
              </a:rPr>
              <a:t>. Conclusiones: Eficiencia Computacional: Regresión Logística es más eficiente en términos de tiempo de ajuste y predicción.</a:t>
            </a:r>
          </a:p>
          <a:p>
            <a:pPr marL="0" indent="0" algn="l">
              <a:lnSpc>
                <a:spcPts val="3110"/>
              </a:lnSpc>
              <a:buNone/>
            </a:pPr>
            <a:endParaRPr lang="es-ES" sz="1600" dirty="0">
              <a:latin typeface="Inter"/>
            </a:endParaRPr>
          </a:p>
          <a:p>
            <a:pPr marL="0" indent="0" algn="l">
              <a:lnSpc>
                <a:spcPts val="3110"/>
              </a:lnSpc>
              <a:buNone/>
            </a:pPr>
            <a:r>
              <a:rPr lang="es-ES" sz="1600" dirty="0">
                <a:latin typeface="Inter"/>
              </a:rPr>
              <a:t>Rendimiento en Precisión y F1: Aunque </a:t>
            </a:r>
            <a:r>
              <a:rPr lang="es-ES" sz="1600" dirty="0" err="1">
                <a:latin typeface="Inter"/>
              </a:rPr>
              <a:t>RandomForest</a:t>
            </a:r>
            <a:r>
              <a:rPr lang="es-ES" sz="1600" dirty="0">
                <a:latin typeface="Inter"/>
              </a:rPr>
              <a:t> tiene un rendimiento competitivo, Regresión Logística muestra una precisión y puntuación F1 ligeramente mejores en este caso particular.</a:t>
            </a:r>
          </a:p>
          <a:p>
            <a:pPr marL="0" indent="0" algn="l">
              <a:lnSpc>
                <a:spcPts val="3110"/>
              </a:lnSpc>
              <a:buNone/>
            </a:pPr>
            <a:endParaRPr lang="es-ES" sz="1600" dirty="0">
              <a:latin typeface="Inter"/>
            </a:endParaRPr>
          </a:p>
        </p:txBody>
      </p:sp>
      <p:pic>
        <p:nvPicPr>
          <p:cNvPr id="16" name="Image 4"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2840637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700"/>
            </a:avLst>
          </a:prstGeom>
          <a:solidFill>
            <a:srgbClr val="FFFFFF">
              <a:alpha val="85000"/>
            </a:srgbClr>
          </a:solidFill>
          <a:ln/>
        </p:spPr>
        <p:txBody>
          <a:bodyPr/>
          <a:lstStyle/>
          <a:p>
            <a:endParaRPr lang="en-US"/>
          </a:p>
        </p:txBody>
      </p:sp>
      <p:sp>
        <p:nvSpPr>
          <p:cNvPr id="6" name="Text 3"/>
          <p:cNvSpPr/>
          <p:nvPr/>
        </p:nvSpPr>
        <p:spPr>
          <a:xfrm>
            <a:off x="864037" y="277604"/>
            <a:ext cx="9022199" cy="771525"/>
          </a:xfrm>
          <a:prstGeom prst="rect">
            <a:avLst/>
          </a:prstGeom>
          <a:noFill/>
          <a:ln/>
        </p:spPr>
        <p:txBody>
          <a:bodyPr wrap="none" rtlCol="0" anchor="t"/>
          <a:lstStyle/>
          <a:p>
            <a:pPr marL="0" indent="0">
              <a:lnSpc>
                <a:spcPts val="6075"/>
              </a:lnSpc>
              <a:buNone/>
            </a:pPr>
            <a:r>
              <a:rPr lang="en-US" sz="4860" b="1" kern="0" spc="-146" dirty="0" err="1">
                <a:solidFill>
                  <a:srgbClr val="000000"/>
                </a:solidFill>
                <a:latin typeface="Inter" pitchFamily="34" charset="0"/>
                <a:ea typeface="Inter" pitchFamily="34" charset="-122"/>
                <a:cs typeface="Inter" pitchFamily="34" charset="-120"/>
              </a:rPr>
              <a:t>Conclusiones</a:t>
            </a:r>
            <a:endParaRPr lang="en-US" sz="4860" dirty="0"/>
          </a:p>
        </p:txBody>
      </p:sp>
      <p:sp>
        <p:nvSpPr>
          <p:cNvPr id="9" name="Text 5"/>
          <p:cNvSpPr/>
          <p:nvPr/>
        </p:nvSpPr>
        <p:spPr>
          <a:xfrm>
            <a:off x="649998" y="683252"/>
            <a:ext cx="12659792" cy="1580198"/>
          </a:xfrm>
          <a:prstGeom prst="rect">
            <a:avLst/>
          </a:prstGeom>
          <a:noFill/>
          <a:ln/>
        </p:spPr>
        <p:txBody>
          <a:bodyPr wrap="square" rtlCol="0" anchor="t"/>
          <a:lstStyle/>
          <a:p>
            <a:pPr marL="0" indent="0" algn="l">
              <a:lnSpc>
                <a:spcPts val="3110"/>
              </a:lnSpc>
              <a:buNone/>
            </a:pPr>
            <a:endParaRPr lang="es-ES" sz="1600" b="1" dirty="0"/>
          </a:p>
          <a:p>
            <a:pPr marL="0" indent="0" algn="l">
              <a:lnSpc>
                <a:spcPts val="3110"/>
              </a:lnSpc>
              <a:buNone/>
            </a:pPr>
            <a:endParaRPr lang="es-ES" sz="1600" dirty="0">
              <a:latin typeface="Inter"/>
            </a:endParaRPr>
          </a:p>
          <a:p>
            <a:pPr marL="0" indent="0" algn="l">
              <a:lnSpc>
                <a:spcPts val="3110"/>
              </a:lnSpc>
              <a:buNone/>
            </a:pPr>
            <a:r>
              <a:rPr lang="es-ES" b="1" dirty="0">
                <a:latin typeface="Inter"/>
              </a:rPr>
              <a:t>Conclusiones:</a:t>
            </a:r>
          </a:p>
          <a:p>
            <a:pPr marL="0" indent="0" algn="l">
              <a:lnSpc>
                <a:spcPts val="3110"/>
              </a:lnSpc>
              <a:buNone/>
            </a:pPr>
            <a:endParaRPr lang="es-ES" sz="1600" dirty="0">
              <a:latin typeface="Inter"/>
            </a:endParaRPr>
          </a:p>
          <a:p>
            <a:pPr marL="0" indent="0" algn="l">
              <a:lnSpc>
                <a:spcPts val="3110"/>
              </a:lnSpc>
              <a:buNone/>
            </a:pPr>
            <a:r>
              <a:rPr lang="es-ES" sz="1600" dirty="0">
                <a:latin typeface="Inter"/>
              </a:rPr>
              <a:t>Eficiencia Computacional: Regresión Logística es más eficiente en términos de tiempo de ajuste y predicción.</a:t>
            </a:r>
          </a:p>
          <a:p>
            <a:pPr marL="0" indent="0" algn="l">
              <a:lnSpc>
                <a:spcPts val="3110"/>
              </a:lnSpc>
              <a:buNone/>
            </a:pPr>
            <a:endParaRPr lang="es-ES" sz="1600" dirty="0">
              <a:latin typeface="Inter"/>
            </a:endParaRPr>
          </a:p>
          <a:p>
            <a:pPr marL="0" indent="0" algn="l">
              <a:lnSpc>
                <a:spcPts val="3110"/>
              </a:lnSpc>
              <a:buNone/>
            </a:pPr>
            <a:r>
              <a:rPr lang="es-ES" sz="1600" dirty="0">
                <a:latin typeface="Inter"/>
              </a:rPr>
              <a:t>Rendimiento en Precisión y F1: Aunque </a:t>
            </a:r>
            <a:r>
              <a:rPr lang="es-ES" sz="1600" dirty="0" err="1">
                <a:latin typeface="Inter"/>
              </a:rPr>
              <a:t>RandomForest</a:t>
            </a:r>
            <a:r>
              <a:rPr lang="es-ES" sz="1600" dirty="0">
                <a:latin typeface="Inter"/>
              </a:rPr>
              <a:t> tiene un rendimiento competitivo, Regresión Logística muestra una precisión y puntuación F1 ligeramente mejores en este caso particular</a:t>
            </a:r>
            <a:r>
              <a:rPr lang="es-ES" sz="1600" b="1" dirty="0"/>
              <a:t>.</a:t>
            </a:r>
            <a:endParaRPr lang="en-US" sz="1600" dirty="0"/>
          </a:p>
        </p:txBody>
      </p:sp>
      <p:pic>
        <p:nvPicPr>
          <p:cNvPr id="16" name="Image 4"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20233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67392" y="637760"/>
            <a:ext cx="7415927" cy="925592"/>
          </a:xfrm>
          <a:prstGeom prst="rect">
            <a:avLst/>
          </a:prstGeom>
          <a:noFill/>
          <a:ln/>
        </p:spPr>
        <p:txBody>
          <a:bodyPr wrap="square" rtlCol="0" anchor="t"/>
          <a:lstStyle/>
          <a:p>
            <a:pPr marL="0" indent="0">
              <a:lnSpc>
                <a:spcPts val="3645"/>
              </a:lnSpc>
              <a:buNone/>
            </a:pPr>
            <a:r>
              <a:rPr lang="en-US" sz="2916" b="1" kern="0" spc="-87" dirty="0" err="1">
                <a:solidFill>
                  <a:srgbClr val="000000"/>
                </a:solidFill>
                <a:latin typeface="Inter" pitchFamily="34" charset="0"/>
                <a:ea typeface="Inter" pitchFamily="34" charset="-122"/>
                <a:cs typeface="Inter" pitchFamily="34" charset="-120"/>
              </a:rPr>
              <a:t>Introducción</a:t>
            </a:r>
            <a:endParaRPr lang="en-US" sz="2916" dirty="0"/>
          </a:p>
        </p:txBody>
      </p:sp>
      <p:sp>
        <p:nvSpPr>
          <p:cNvPr id="6" name="Text 3"/>
          <p:cNvSpPr/>
          <p:nvPr/>
        </p:nvSpPr>
        <p:spPr>
          <a:xfrm>
            <a:off x="667392" y="1565724"/>
            <a:ext cx="8270131" cy="5307023"/>
          </a:xfrm>
          <a:prstGeom prst="rect">
            <a:avLst/>
          </a:prstGeom>
          <a:noFill/>
          <a:ln/>
        </p:spPr>
        <p:txBody>
          <a:bodyPr wrap="square" rtlCol="0" anchor="t"/>
          <a:lstStyle/>
          <a:p>
            <a:pPr marL="0" indent="0">
              <a:lnSpc>
                <a:spcPts val="3110"/>
              </a:lnSpc>
              <a:buNone/>
            </a:pPr>
            <a:r>
              <a:rPr lang="en-US" kern="0" spc="-39" dirty="0">
                <a:solidFill>
                  <a:srgbClr val="272525"/>
                </a:solidFill>
                <a:latin typeface="Inter"/>
                <a:ea typeface="Inter"/>
                <a:cs typeface="Inter" pitchFamily="34" charset="-120"/>
              </a:rPr>
              <a:t>Bienvenidos a nuestro emocionante proyecto de Data Science sobre análisis demográfico de los ganadores de  Premios Oscar. Aquí exploraremos tendencias, patrones y percepciones en torno a este prestigioso evento cinematográfico a través del análisis de datos </a:t>
            </a:r>
            <a:r>
              <a:rPr lang="en-US" kern="0" spc="-39" dirty="0" err="1">
                <a:solidFill>
                  <a:srgbClr val="272525"/>
                </a:solidFill>
                <a:latin typeface="Inter"/>
                <a:ea typeface="Inter"/>
                <a:cs typeface="Inter" pitchFamily="34" charset="-120"/>
              </a:rPr>
              <a:t>demográficos</a:t>
            </a:r>
            <a:r>
              <a:rPr lang="en-US" kern="0" spc="-39" dirty="0">
                <a:solidFill>
                  <a:srgbClr val="272525"/>
                </a:solidFill>
                <a:latin typeface="Inter"/>
                <a:ea typeface="Inter"/>
                <a:cs typeface="Inter" pitchFamily="34" charset="-120"/>
              </a:rPr>
              <a:t>.</a:t>
            </a:r>
          </a:p>
          <a:p>
            <a:pPr marL="0" indent="0">
              <a:lnSpc>
                <a:spcPts val="3110"/>
              </a:lnSpc>
              <a:buNone/>
            </a:pPr>
            <a:endParaRPr lang="en-US" kern="0" spc="-39" dirty="0">
              <a:solidFill>
                <a:srgbClr val="272525"/>
              </a:solidFill>
              <a:latin typeface="Inter"/>
              <a:ea typeface="Inter"/>
              <a:cs typeface="Inter" pitchFamily="34" charset="-12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a:ln>
                  <a:noFill/>
                </a:ln>
                <a:solidFill>
                  <a:schemeClr val="tx1"/>
                </a:solidFill>
                <a:effectLst/>
                <a:latin typeface="Inter"/>
                <a:ea typeface="Inter"/>
              </a:rPr>
              <a:t>Objetivo</a:t>
            </a:r>
            <a:r>
              <a:rPr kumimoji="0" lang="en-US" altLang="en-US" b="1" i="0" u="none" strike="noStrike" cap="none" normalizeH="0" baseline="0" dirty="0">
                <a:ln>
                  <a:noFill/>
                </a:ln>
                <a:solidFill>
                  <a:schemeClr val="tx1"/>
                </a:solidFill>
                <a:effectLst/>
                <a:latin typeface="Inter"/>
                <a:ea typeface="Inter"/>
              </a:rPr>
              <a:t> del Proyecto:</a:t>
            </a:r>
            <a:endParaRPr kumimoji="0" lang="en-US" altLang="en-US" b="0" i="0" u="none" strike="noStrike" cap="none" normalizeH="0" baseline="0" dirty="0">
              <a:ln>
                <a:noFill/>
              </a:ln>
              <a:solidFill>
                <a:schemeClr val="tx1"/>
              </a:solidFill>
              <a:effectLst/>
              <a:latin typeface="Inter"/>
              <a:ea typeface="Inter"/>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Inter"/>
                <a:ea typeface="Inter"/>
              </a:rPr>
              <a:t>- </a:t>
            </a:r>
            <a:r>
              <a:rPr kumimoji="0" lang="en-US" altLang="en-US" b="0" i="0" u="none" strike="noStrike" cap="none" normalizeH="0" baseline="0" dirty="0" err="1">
                <a:ln>
                  <a:noFill/>
                </a:ln>
                <a:solidFill>
                  <a:schemeClr val="tx1"/>
                </a:solidFill>
                <a:effectLst/>
                <a:latin typeface="Inter"/>
                <a:ea typeface="Inter"/>
              </a:rPr>
              <a:t>Investigar</a:t>
            </a:r>
            <a:r>
              <a:rPr kumimoji="0" lang="en-US" altLang="en-US" b="0" i="0" u="none" strike="noStrike" cap="none" normalizeH="0" baseline="0" dirty="0">
                <a:ln>
                  <a:noFill/>
                </a:ln>
                <a:solidFill>
                  <a:schemeClr val="tx1"/>
                </a:solidFill>
                <a:effectLst/>
                <a:latin typeface="Inter"/>
                <a:ea typeface="Inter"/>
              </a:rPr>
              <a:t> las </a:t>
            </a:r>
            <a:r>
              <a:rPr kumimoji="0" lang="en-US" altLang="en-US" b="0" i="0" u="none" strike="noStrike" cap="none" normalizeH="0" baseline="0" dirty="0" err="1">
                <a:ln>
                  <a:noFill/>
                </a:ln>
                <a:solidFill>
                  <a:schemeClr val="tx1"/>
                </a:solidFill>
                <a:effectLst/>
                <a:latin typeface="Inter"/>
                <a:ea typeface="Inter"/>
              </a:rPr>
              <a:t>tendencias</a:t>
            </a:r>
            <a:r>
              <a:rPr kumimoji="0" lang="en-US" altLang="en-US" b="0" i="0" u="none" strike="noStrike" cap="none" normalizeH="0" baseline="0" dirty="0">
                <a:ln>
                  <a:noFill/>
                </a:ln>
                <a:solidFill>
                  <a:schemeClr val="tx1"/>
                </a:solidFill>
                <a:effectLst/>
                <a:latin typeface="Inter"/>
                <a:ea typeface="Inter"/>
              </a:rPr>
              <a:t> </a:t>
            </a:r>
            <a:r>
              <a:rPr kumimoji="0" lang="en-US" altLang="en-US" b="0" i="0" u="none" strike="noStrike" cap="none" normalizeH="0" baseline="0" dirty="0" err="1">
                <a:ln>
                  <a:noFill/>
                </a:ln>
                <a:solidFill>
                  <a:schemeClr val="tx1"/>
                </a:solidFill>
                <a:effectLst/>
                <a:latin typeface="Inter"/>
                <a:ea typeface="Inter"/>
              </a:rPr>
              <a:t>demográficas</a:t>
            </a:r>
            <a:r>
              <a:rPr kumimoji="0" lang="en-US" altLang="en-US" b="0" i="0" u="none" strike="noStrike" cap="none" normalizeH="0" baseline="0" dirty="0">
                <a:ln>
                  <a:noFill/>
                </a:ln>
                <a:solidFill>
                  <a:schemeClr val="tx1"/>
                </a:solidFill>
                <a:effectLst/>
                <a:latin typeface="Inter"/>
                <a:ea typeface="Inter"/>
              </a:rPr>
              <a:t> entre </a:t>
            </a:r>
            <a:r>
              <a:rPr kumimoji="0" lang="en-US" altLang="en-US" b="0" i="0" u="none" strike="noStrike" cap="none" normalizeH="0" baseline="0" dirty="0" err="1">
                <a:ln>
                  <a:noFill/>
                </a:ln>
                <a:solidFill>
                  <a:schemeClr val="tx1"/>
                </a:solidFill>
                <a:effectLst/>
                <a:latin typeface="Inter"/>
                <a:ea typeface="Inter"/>
              </a:rPr>
              <a:t>los</a:t>
            </a:r>
            <a:r>
              <a:rPr kumimoji="0" lang="en-US" altLang="en-US" b="0" i="0" u="none" strike="noStrike" cap="none" normalizeH="0" baseline="0" dirty="0">
                <a:ln>
                  <a:noFill/>
                </a:ln>
                <a:solidFill>
                  <a:schemeClr val="tx1"/>
                </a:solidFill>
                <a:effectLst/>
                <a:latin typeface="Inter"/>
                <a:ea typeface="Inter"/>
              </a:rPr>
              <a:t> </a:t>
            </a:r>
            <a:r>
              <a:rPr kumimoji="0" lang="en-US" altLang="en-US" b="0" i="0" u="none" strike="noStrike" cap="none" normalizeH="0" baseline="0" dirty="0" err="1">
                <a:ln>
                  <a:noFill/>
                </a:ln>
                <a:solidFill>
                  <a:schemeClr val="tx1"/>
                </a:solidFill>
                <a:effectLst/>
                <a:latin typeface="Inter"/>
                <a:ea typeface="Inter"/>
              </a:rPr>
              <a:t>ganadores</a:t>
            </a:r>
            <a:r>
              <a:rPr kumimoji="0" lang="en-US" altLang="en-US" b="0" i="0" u="none" strike="noStrike" cap="none" normalizeH="0" baseline="0" dirty="0">
                <a:ln>
                  <a:noFill/>
                </a:ln>
                <a:solidFill>
                  <a:schemeClr val="tx1"/>
                </a:solidFill>
                <a:effectLst/>
                <a:latin typeface="Inter"/>
                <a:ea typeface="Inter"/>
              </a:rPr>
              <a:t> del Oscar.</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Inter"/>
                <a:ea typeface="Inter"/>
              </a:rPr>
              <a:t>- </a:t>
            </a:r>
            <a:r>
              <a:rPr kumimoji="0" lang="en-US" altLang="en-US" b="0" i="0" u="none" strike="noStrike" cap="none" normalizeH="0" baseline="0" dirty="0" err="1">
                <a:ln>
                  <a:noFill/>
                </a:ln>
                <a:solidFill>
                  <a:schemeClr val="tx1"/>
                </a:solidFill>
                <a:effectLst/>
                <a:latin typeface="Inter"/>
                <a:ea typeface="Inter"/>
              </a:rPr>
              <a:t>Analizar</a:t>
            </a:r>
            <a:r>
              <a:rPr kumimoji="0" lang="en-US" altLang="en-US" b="0" i="0" u="none" strike="noStrike" cap="none" normalizeH="0" baseline="0" dirty="0">
                <a:ln>
                  <a:noFill/>
                </a:ln>
                <a:solidFill>
                  <a:schemeClr val="tx1"/>
                </a:solidFill>
                <a:effectLst/>
                <a:latin typeface="Inter"/>
                <a:ea typeface="Inter"/>
              </a:rPr>
              <a:t> </a:t>
            </a:r>
            <a:r>
              <a:rPr kumimoji="0" lang="en-US" altLang="en-US" b="0" i="0" u="none" strike="noStrike" cap="none" normalizeH="0" baseline="0" dirty="0" err="1">
                <a:ln>
                  <a:noFill/>
                </a:ln>
                <a:solidFill>
                  <a:schemeClr val="tx1"/>
                </a:solidFill>
                <a:effectLst/>
                <a:latin typeface="Inter"/>
                <a:ea typeface="Inter"/>
              </a:rPr>
              <a:t>patrones</a:t>
            </a:r>
            <a:r>
              <a:rPr kumimoji="0" lang="en-US" altLang="en-US" b="0" i="0" u="none" strike="noStrike" cap="none" normalizeH="0" baseline="0" dirty="0">
                <a:ln>
                  <a:noFill/>
                </a:ln>
                <a:solidFill>
                  <a:schemeClr val="tx1"/>
                </a:solidFill>
                <a:effectLst/>
                <a:latin typeface="Inter"/>
                <a:ea typeface="Inter"/>
              </a:rPr>
              <a:t> en </a:t>
            </a:r>
            <a:r>
              <a:rPr kumimoji="0" lang="en-US" altLang="en-US" b="0" i="0" u="none" strike="noStrike" cap="none" normalizeH="0" baseline="0" dirty="0" err="1">
                <a:ln>
                  <a:noFill/>
                </a:ln>
                <a:solidFill>
                  <a:schemeClr val="tx1"/>
                </a:solidFill>
                <a:effectLst/>
                <a:latin typeface="Inter"/>
                <a:ea typeface="Inter"/>
              </a:rPr>
              <a:t>los</a:t>
            </a:r>
            <a:r>
              <a:rPr kumimoji="0" lang="en-US" altLang="en-US" b="0" i="0" u="none" strike="noStrike" cap="none" normalizeH="0" baseline="0" dirty="0">
                <a:ln>
                  <a:noFill/>
                </a:ln>
                <a:solidFill>
                  <a:schemeClr val="tx1"/>
                </a:solidFill>
                <a:effectLst/>
                <a:latin typeface="Inter"/>
                <a:ea typeface="Inter"/>
              </a:rPr>
              <a:t> </a:t>
            </a:r>
            <a:r>
              <a:rPr kumimoji="0" lang="en-US" altLang="en-US" b="0" i="0" u="none" strike="noStrike" cap="none" normalizeH="0" baseline="0" dirty="0" err="1">
                <a:ln>
                  <a:noFill/>
                </a:ln>
                <a:solidFill>
                  <a:schemeClr val="tx1"/>
                </a:solidFill>
                <a:effectLst/>
                <a:latin typeface="Inter"/>
                <a:ea typeface="Inter"/>
              </a:rPr>
              <a:t>datos</a:t>
            </a:r>
            <a:r>
              <a:rPr kumimoji="0" lang="en-US" altLang="en-US" b="0" i="0" u="none" strike="noStrike" cap="none" normalizeH="0" baseline="0" dirty="0">
                <a:ln>
                  <a:noFill/>
                </a:ln>
                <a:solidFill>
                  <a:schemeClr val="tx1"/>
                </a:solidFill>
                <a:effectLst/>
                <a:latin typeface="Inter"/>
                <a:ea typeface="Inter"/>
              </a:rPr>
              <a:t> para </a:t>
            </a:r>
            <a:r>
              <a:rPr kumimoji="0" lang="en-US" altLang="en-US" b="0" i="0" u="none" strike="noStrike" cap="none" normalizeH="0" baseline="0" dirty="0" err="1">
                <a:ln>
                  <a:noFill/>
                </a:ln>
                <a:solidFill>
                  <a:schemeClr val="tx1"/>
                </a:solidFill>
                <a:effectLst/>
                <a:latin typeface="Inter"/>
                <a:ea typeface="Inter"/>
              </a:rPr>
              <a:t>identificar</a:t>
            </a:r>
            <a:r>
              <a:rPr kumimoji="0" lang="en-US" altLang="en-US" b="0" i="0" u="none" strike="noStrike" cap="none" normalizeH="0" baseline="0" dirty="0">
                <a:ln>
                  <a:noFill/>
                </a:ln>
                <a:solidFill>
                  <a:schemeClr val="tx1"/>
                </a:solidFill>
                <a:effectLst/>
                <a:latin typeface="Inter"/>
                <a:ea typeface="Inter"/>
              </a:rPr>
              <a:t> </a:t>
            </a:r>
            <a:r>
              <a:rPr kumimoji="0" lang="en-US" altLang="en-US" b="0" i="0" u="none" strike="noStrike" cap="none" normalizeH="0" baseline="0" dirty="0" err="1">
                <a:ln>
                  <a:noFill/>
                </a:ln>
                <a:solidFill>
                  <a:schemeClr val="tx1"/>
                </a:solidFill>
                <a:effectLst/>
                <a:latin typeface="Inter"/>
                <a:ea typeface="Inter"/>
              </a:rPr>
              <a:t>posibles</a:t>
            </a:r>
            <a:r>
              <a:rPr kumimoji="0" lang="en-US" altLang="en-US" b="0" i="0" u="none" strike="noStrike" cap="none" normalizeH="0" baseline="0" dirty="0">
                <a:ln>
                  <a:noFill/>
                </a:ln>
                <a:solidFill>
                  <a:schemeClr val="tx1"/>
                </a:solidFill>
                <a:effectLst/>
                <a:latin typeface="Inter"/>
                <a:ea typeface="Inter"/>
              </a:rPr>
              <a:t> </a:t>
            </a:r>
            <a:r>
              <a:rPr kumimoji="0" lang="en-US" altLang="en-US" b="0" i="0" u="none" strike="noStrike" cap="none" normalizeH="0" baseline="0" dirty="0" err="1">
                <a:ln>
                  <a:noFill/>
                </a:ln>
                <a:solidFill>
                  <a:schemeClr val="tx1"/>
                </a:solidFill>
                <a:effectLst/>
                <a:latin typeface="Inter"/>
                <a:ea typeface="Inter"/>
              </a:rPr>
              <a:t>sesgos</a:t>
            </a:r>
            <a:r>
              <a:rPr kumimoji="0" lang="en-US" altLang="en-US" b="0" i="0" u="none" strike="noStrike" cap="none" normalizeH="0" baseline="0" dirty="0">
                <a:ln>
                  <a:noFill/>
                </a:ln>
                <a:solidFill>
                  <a:schemeClr val="tx1"/>
                </a:solidFill>
                <a:effectLst/>
                <a:latin typeface="Inter"/>
                <a:ea typeface="Inter"/>
              </a:rPr>
              <a:t> y </a:t>
            </a:r>
            <a:r>
              <a:rPr kumimoji="0" lang="en-US" altLang="en-US" b="0" i="0" u="none" strike="noStrike" cap="none" normalizeH="0" baseline="0" dirty="0" err="1">
                <a:ln>
                  <a:noFill/>
                </a:ln>
                <a:solidFill>
                  <a:schemeClr val="tx1"/>
                </a:solidFill>
                <a:effectLst/>
                <a:latin typeface="Inter"/>
                <a:ea typeface="Inter"/>
              </a:rPr>
              <a:t>tendencias</a:t>
            </a:r>
            <a:r>
              <a:rPr kumimoji="0" lang="en-US" altLang="en-US" b="0" i="0" u="none" strike="noStrike" cap="none" normalizeH="0" baseline="0" dirty="0">
                <a:ln>
                  <a:noFill/>
                </a:ln>
                <a:solidFill>
                  <a:schemeClr val="tx1"/>
                </a:solidFill>
                <a:effectLst/>
                <a:latin typeface="Inter"/>
                <a:ea typeface="Inter"/>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Inter"/>
              <a:ea typeface="Inter"/>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a:ln>
                  <a:noFill/>
                </a:ln>
                <a:solidFill>
                  <a:schemeClr val="tx1"/>
                </a:solidFill>
                <a:effectLst/>
                <a:latin typeface="Inter"/>
                <a:ea typeface="Inter"/>
              </a:rPr>
              <a:t>Alcance</a:t>
            </a:r>
            <a:r>
              <a:rPr kumimoji="0" lang="en-US" altLang="en-US" b="1" i="0" u="none" strike="noStrike" cap="none" normalizeH="0" baseline="0" dirty="0">
                <a:ln>
                  <a:noFill/>
                </a:ln>
                <a:solidFill>
                  <a:schemeClr val="tx1"/>
                </a:solidFill>
                <a:effectLst/>
                <a:latin typeface="Inter"/>
                <a:ea typeface="Inter"/>
              </a:rPr>
              <a:t>:</a:t>
            </a:r>
            <a:endParaRPr kumimoji="0" lang="en-US" altLang="en-US" b="0" i="0" u="none" strike="noStrike" cap="none" normalizeH="0" baseline="0" dirty="0">
              <a:ln>
                <a:noFill/>
              </a:ln>
              <a:solidFill>
                <a:schemeClr val="tx1"/>
              </a:solidFill>
              <a:effectLst/>
              <a:latin typeface="Inter"/>
              <a:ea typeface="Inter"/>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Inter"/>
                <a:ea typeface="Inter"/>
              </a:rPr>
              <a:t>- </a:t>
            </a:r>
            <a:r>
              <a:rPr kumimoji="0" lang="en-US" altLang="en-US" b="0" i="0" u="none" strike="noStrike" cap="none" normalizeH="0" baseline="0" dirty="0" err="1">
                <a:ln>
                  <a:noFill/>
                </a:ln>
                <a:solidFill>
                  <a:schemeClr val="tx1"/>
                </a:solidFill>
                <a:effectLst/>
                <a:latin typeface="Inter"/>
                <a:ea typeface="Inter"/>
              </a:rPr>
              <a:t>Análisis</a:t>
            </a:r>
            <a:r>
              <a:rPr kumimoji="0" lang="en-US" altLang="en-US" b="0" i="0" u="none" strike="noStrike" cap="none" normalizeH="0" baseline="0" dirty="0">
                <a:ln>
                  <a:noFill/>
                </a:ln>
                <a:solidFill>
                  <a:schemeClr val="tx1"/>
                </a:solidFill>
                <a:effectLst/>
                <a:latin typeface="Inter"/>
                <a:ea typeface="Inter"/>
              </a:rPr>
              <a:t> de </a:t>
            </a:r>
            <a:r>
              <a:rPr kumimoji="0" lang="en-US" altLang="en-US" b="0" i="0" u="none" strike="noStrike" cap="none" normalizeH="0" baseline="0" dirty="0" err="1">
                <a:ln>
                  <a:noFill/>
                </a:ln>
                <a:solidFill>
                  <a:schemeClr val="tx1"/>
                </a:solidFill>
                <a:effectLst/>
                <a:latin typeface="Inter"/>
                <a:ea typeface="Inter"/>
              </a:rPr>
              <a:t>datos</a:t>
            </a:r>
            <a:r>
              <a:rPr kumimoji="0" lang="en-US" altLang="en-US" b="0" i="0" u="none" strike="noStrike" cap="none" normalizeH="0" baseline="0" dirty="0">
                <a:ln>
                  <a:noFill/>
                </a:ln>
                <a:solidFill>
                  <a:schemeClr val="tx1"/>
                </a:solidFill>
                <a:effectLst/>
                <a:latin typeface="Inter"/>
                <a:ea typeface="Inter"/>
              </a:rPr>
              <a:t> </a:t>
            </a:r>
            <a:r>
              <a:rPr kumimoji="0" lang="en-US" altLang="en-US" b="0" i="0" u="none" strike="noStrike" cap="none" normalizeH="0" baseline="0" dirty="0" err="1">
                <a:ln>
                  <a:noFill/>
                </a:ln>
                <a:solidFill>
                  <a:schemeClr val="tx1"/>
                </a:solidFill>
                <a:effectLst/>
                <a:latin typeface="Inter"/>
                <a:ea typeface="Inter"/>
              </a:rPr>
              <a:t>históricos</a:t>
            </a:r>
            <a:r>
              <a:rPr kumimoji="0" lang="en-US" altLang="en-US" b="0" i="0" u="none" strike="noStrike" cap="none" normalizeH="0" baseline="0" dirty="0">
                <a:ln>
                  <a:noFill/>
                </a:ln>
                <a:solidFill>
                  <a:schemeClr val="tx1"/>
                </a:solidFill>
                <a:effectLst/>
                <a:latin typeface="Inter"/>
                <a:ea typeface="Inter"/>
              </a:rPr>
              <a:t> de </a:t>
            </a:r>
            <a:r>
              <a:rPr kumimoji="0" lang="en-US" altLang="en-US" b="0" i="0" u="none" strike="noStrike" cap="none" normalizeH="0" baseline="0" dirty="0" err="1">
                <a:ln>
                  <a:noFill/>
                </a:ln>
                <a:solidFill>
                  <a:schemeClr val="tx1"/>
                </a:solidFill>
                <a:effectLst/>
                <a:latin typeface="Inter"/>
                <a:ea typeface="Inter"/>
              </a:rPr>
              <a:t>los</a:t>
            </a:r>
            <a:r>
              <a:rPr kumimoji="0" lang="en-US" altLang="en-US" b="0" i="0" u="none" strike="noStrike" cap="none" normalizeH="0" baseline="0" dirty="0">
                <a:ln>
                  <a:noFill/>
                </a:ln>
                <a:solidFill>
                  <a:schemeClr val="tx1"/>
                </a:solidFill>
                <a:effectLst/>
                <a:latin typeface="Inter"/>
                <a:ea typeface="Inter"/>
              </a:rPr>
              <a:t> </a:t>
            </a:r>
            <a:r>
              <a:rPr kumimoji="0" lang="en-US" altLang="en-US" b="0" i="0" u="none" strike="noStrike" cap="none" normalizeH="0" baseline="0" dirty="0" err="1">
                <a:ln>
                  <a:noFill/>
                </a:ln>
                <a:solidFill>
                  <a:schemeClr val="tx1"/>
                </a:solidFill>
                <a:effectLst/>
                <a:latin typeface="Inter"/>
                <a:ea typeface="Inter"/>
              </a:rPr>
              <a:t>ganadores</a:t>
            </a:r>
            <a:r>
              <a:rPr kumimoji="0" lang="en-US" altLang="en-US" b="0" i="0" u="none" strike="noStrike" cap="none" normalizeH="0" baseline="0" dirty="0">
                <a:ln>
                  <a:noFill/>
                </a:ln>
                <a:solidFill>
                  <a:schemeClr val="tx1"/>
                </a:solidFill>
                <a:effectLst/>
                <a:latin typeface="Inter"/>
                <a:ea typeface="Inter"/>
              </a:rPr>
              <a:t> del Oscar.</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Inter"/>
                <a:ea typeface="Inter"/>
              </a:rPr>
              <a:t>- </a:t>
            </a:r>
            <a:r>
              <a:rPr kumimoji="0" lang="en-US" altLang="en-US" b="0" i="0" u="none" strike="noStrike" cap="none" normalizeH="0" baseline="0" dirty="0" err="1">
                <a:ln>
                  <a:noFill/>
                </a:ln>
                <a:solidFill>
                  <a:schemeClr val="tx1"/>
                </a:solidFill>
                <a:effectLst/>
                <a:latin typeface="Inter"/>
                <a:ea typeface="Inter"/>
              </a:rPr>
              <a:t>Evaluación</a:t>
            </a:r>
            <a:r>
              <a:rPr kumimoji="0" lang="en-US" altLang="en-US" b="0" i="0" u="none" strike="noStrike" cap="none" normalizeH="0" baseline="0" dirty="0">
                <a:ln>
                  <a:noFill/>
                </a:ln>
                <a:solidFill>
                  <a:schemeClr val="tx1"/>
                </a:solidFill>
                <a:effectLst/>
                <a:latin typeface="Inter"/>
                <a:ea typeface="Inter"/>
              </a:rPr>
              <a:t> de variables </a:t>
            </a:r>
            <a:r>
              <a:rPr kumimoji="0" lang="en-US" altLang="en-US" b="0" i="0" u="none" strike="noStrike" cap="none" normalizeH="0" baseline="0" dirty="0" err="1">
                <a:ln>
                  <a:noFill/>
                </a:ln>
                <a:solidFill>
                  <a:schemeClr val="tx1"/>
                </a:solidFill>
                <a:effectLst/>
                <a:latin typeface="Inter"/>
                <a:ea typeface="Inter"/>
              </a:rPr>
              <a:t>como</a:t>
            </a:r>
            <a:r>
              <a:rPr lang="en-US" altLang="en-US" dirty="0">
                <a:latin typeface="Inter"/>
                <a:ea typeface="Inter"/>
              </a:rPr>
              <a:t>: </a:t>
            </a:r>
            <a:r>
              <a:rPr kumimoji="0" lang="en-US" altLang="en-US" b="0" i="0" u="none" strike="noStrike" cap="none" normalizeH="0" baseline="0" dirty="0" err="1">
                <a:ln>
                  <a:noFill/>
                </a:ln>
                <a:solidFill>
                  <a:schemeClr val="tx1"/>
                </a:solidFill>
                <a:effectLst/>
                <a:latin typeface="Inter"/>
                <a:ea typeface="Inter"/>
              </a:rPr>
              <a:t>género</a:t>
            </a:r>
            <a:r>
              <a:rPr kumimoji="0" lang="en-US" altLang="en-US" b="0" i="0" u="none" strike="noStrike" cap="none" normalizeH="0" baseline="0" dirty="0">
                <a:ln>
                  <a:noFill/>
                </a:ln>
                <a:solidFill>
                  <a:schemeClr val="tx1"/>
                </a:solidFill>
                <a:effectLst/>
                <a:latin typeface="Inter"/>
                <a:ea typeface="Inter"/>
              </a:rPr>
              <a:t>, </a:t>
            </a:r>
            <a:r>
              <a:rPr kumimoji="0" lang="en-US" altLang="en-US" b="0" i="0" u="none" strike="noStrike" cap="none" normalizeH="0" baseline="0" dirty="0" err="1">
                <a:ln>
                  <a:noFill/>
                </a:ln>
                <a:solidFill>
                  <a:schemeClr val="tx1"/>
                </a:solidFill>
                <a:effectLst/>
                <a:latin typeface="Inter"/>
                <a:ea typeface="Inter"/>
              </a:rPr>
              <a:t>región</a:t>
            </a:r>
            <a:r>
              <a:rPr kumimoji="0" lang="en-US" altLang="en-US" b="0" i="0" u="none" strike="noStrike" cap="none" normalizeH="0" baseline="0" dirty="0">
                <a:ln>
                  <a:noFill/>
                </a:ln>
                <a:solidFill>
                  <a:schemeClr val="tx1"/>
                </a:solidFill>
                <a:effectLst/>
                <a:latin typeface="Inter"/>
                <a:ea typeface="Inter"/>
              </a:rPr>
              <a:t> de </a:t>
            </a:r>
            <a:r>
              <a:rPr kumimoji="0" lang="en-US" altLang="en-US" b="0" i="0" u="none" strike="noStrike" cap="none" normalizeH="0" baseline="0" dirty="0" err="1">
                <a:ln>
                  <a:noFill/>
                </a:ln>
                <a:solidFill>
                  <a:schemeClr val="tx1"/>
                </a:solidFill>
                <a:effectLst/>
                <a:latin typeface="Inter"/>
                <a:ea typeface="Inter"/>
              </a:rPr>
              <a:t>origen</a:t>
            </a:r>
            <a:r>
              <a:rPr kumimoji="0" lang="en-US" altLang="en-US" sz="2000" b="0" i="0" u="none" strike="noStrike" cap="none" normalizeH="0" baseline="0" dirty="0">
                <a:ln>
                  <a:noFill/>
                </a:ln>
                <a:solidFill>
                  <a:schemeClr val="tx1"/>
                </a:solidFill>
                <a:effectLst/>
                <a:latin typeface="Inter"/>
                <a:ea typeface="Inter"/>
              </a:rPr>
              <a:t>, </a:t>
            </a:r>
            <a:r>
              <a:rPr kumimoji="0" lang="en-US" altLang="en-US" sz="2000" b="0" i="0" u="none" strike="noStrike" cap="none" normalizeH="0" baseline="0" dirty="0" err="1">
                <a:ln>
                  <a:noFill/>
                </a:ln>
                <a:solidFill>
                  <a:schemeClr val="tx1"/>
                </a:solidFill>
                <a:effectLst/>
                <a:latin typeface="Inter"/>
                <a:ea typeface="Inter"/>
              </a:rPr>
              <a:t>etc</a:t>
            </a:r>
            <a:endParaRPr kumimoji="0" lang="en-US" altLang="en-US" sz="2000" b="0" i="0" u="none" strike="noStrike" cap="none" normalizeH="0" baseline="0" dirty="0">
              <a:ln>
                <a:noFill/>
              </a:ln>
              <a:solidFill>
                <a:schemeClr val="tx1"/>
              </a:solidFill>
              <a:effectLst/>
              <a:latin typeface="Inter"/>
              <a:ea typeface="Inter"/>
            </a:endParaRPr>
          </a:p>
          <a:p>
            <a:pPr marL="0" indent="0">
              <a:lnSpc>
                <a:spcPts val="3110"/>
              </a:lnSpc>
              <a:buNone/>
            </a:pPr>
            <a:endParaRPr lang="en-US" sz="1944" kern="0" spc="-39" dirty="0">
              <a:solidFill>
                <a:srgbClr val="272525"/>
              </a:solidFill>
              <a:latin typeface="Inter"/>
              <a:ea typeface="Inter"/>
              <a:cs typeface="Inter" pitchFamily="34" charset="-120"/>
            </a:endParaRPr>
          </a:p>
          <a:p>
            <a:pPr marL="0" indent="0">
              <a:lnSpc>
                <a:spcPts val="3110"/>
              </a:lnSpc>
              <a:buNone/>
            </a:pPr>
            <a:endParaRPr lang="en-US" sz="1944" kern="0" spc="-39" dirty="0">
              <a:solidFill>
                <a:srgbClr val="272525"/>
              </a:solidFill>
              <a:latin typeface="Inter" pitchFamily="34" charset="0"/>
              <a:ea typeface="Inter" pitchFamily="34" charset="-122"/>
            </a:endParaRPr>
          </a:p>
          <a:p>
            <a:pPr marL="0" indent="0">
              <a:lnSpc>
                <a:spcPts val="3110"/>
              </a:lnSpc>
              <a:buNone/>
            </a:pPr>
            <a:endParaRPr lang="en-US" sz="1944" dirty="0"/>
          </a:p>
          <a:p>
            <a:pPr marL="0" indent="0">
              <a:lnSpc>
                <a:spcPts val="3110"/>
              </a:lnSpc>
              <a:buNone/>
            </a:pPr>
            <a:endParaRPr lang="en-US" sz="1944" dirty="0"/>
          </a:p>
          <a:p>
            <a:pPr marL="0" indent="0">
              <a:lnSpc>
                <a:spcPts val="3110"/>
              </a:lnSpc>
              <a:buNone/>
            </a:pPr>
            <a:endParaRPr lang="en-US" sz="1944" dirty="0"/>
          </a:p>
          <a:p>
            <a:pPr marL="0" indent="0">
              <a:lnSpc>
                <a:spcPts val="3110"/>
              </a:lnSpc>
              <a:buNone/>
            </a:pPr>
            <a:endParaRPr lang="en-US" sz="1944"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2156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28768" y="607576"/>
            <a:ext cx="9430464" cy="1377077"/>
          </a:xfrm>
          <a:prstGeom prst="rect">
            <a:avLst/>
          </a:prstGeom>
          <a:noFill/>
          <a:ln/>
        </p:spPr>
        <p:txBody>
          <a:bodyPr wrap="square" rtlCol="0" anchor="t"/>
          <a:lstStyle/>
          <a:p>
            <a:pPr marL="0" indent="0">
              <a:lnSpc>
                <a:spcPts val="5422"/>
              </a:lnSpc>
              <a:buNone/>
            </a:pPr>
            <a:r>
              <a:rPr lang="en-US" sz="4338" b="1" kern="0" spc="-130" dirty="0">
                <a:solidFill>
                  <a:srgbClr val="000000"/>
                </a:solidFill>
                <a:latin typeface="Inter" pitchFamily="34" charset="0"/>
                <a:ea typeface="Inter" pitchFamily="34" charset="-122"/>
                <a:cs typeface="Inter" pitchFamily="34" charset="-120"/>
              </a:rPr>
              <a:t>Recopilación y Preparación de Datos Demográficos</a:t>
            </a:r>
            <a:endParaRPr lang="en-US" sz="4338" dirty="0"/>
          </a:p>
        </p:txBody>
      </p:sp>
      <p:sp>
        <p:nvSpPr>
          <p:cNvPr id="6" name="Shape 3"/>
          <p:cNvSpPr/>
          <p:nvPr/>
        </p:nvSpPr>
        <p:spPr>
          <a:xfrm>
            <a:off x="4737259" y="2315170"/>
            <a:ext cx="44053" cy="5306854"/>
          </a:xfrm>
          <a:prstGeom prst="roundRect">
            <a:avLst>
              <a:gd name="adj" fmla="val 225099"/>
            </a:avLst>
          </a:prstGeom>
          <a:solidFill>
            <a:srgbClr val="C0C1D7"/>
          </a:solidFill>
          <a:ln/>
        </p:spPr>
        <p:txBody>
          <a:bodyPr/>
          <a:lstStyle/>
          <a:p>
            <a:endParaRPr lang="en-US"/>
          </a:p>
        </p:txBody>
      </p:sp>
      <p:sp>
        <p:nvSpPr>
          <p:cNvPr id="7" name="Shape 4"/>
          <p:cNvSpPr/>
          <p:nvPr/>
        </p:nvSpPr>
        <p:spPr>
          <a:xfrm>
            <a:off x="5007173" y="2788920"/>
            <a:ext cx="771168" cy="44053"/>
          </a:xfrm>
          <a:prstGeom prst="roundRect">
            <a:avLst>
              <a:gd name="adj" fmla="val 225099"/>
            </a:avLst>
          </a:prstGeom>
          <a:solidFill>
            <a:srgbClr val="C0C1D7"/>
          </a:solidFill>
          <a:ln/>
        </p:spPr>
        <p:txBody>
          <a:bodyPr/>
          <a:lstStyle/>
          <a:p>
            <a:endParaRPr lang="en-US"/>
          </a:p>
        </p:txBody>
      </p:sp>
      <p:sp>
        <p:nvSpPr>
          <p:cNvPr id="8" name="Shape 5"/>
          <p:cNvSpPr/>
          <p:nvPr/>
        </p:nvSpPr>
        <p:spPr>
          <a:xfrm>
            <a:off x="4511397" y="2563058"/>
            <a:ext cx="495776" cy="495776"/>
          </a:xfrm>
          <a:prstGeom prst="roundRect">
            <a:avLst>
              <a:gd name="adj" fmla="val 20002"/>
            </a:avLst>
          </a:prstGeom>
          <a:solidFill>
            <a:srgbClr val="DADBF1"/>
          </a:solidFill>
          <a:ln w="7620">
            <a:solidFill>
              <a:srgbClr val="C0C1D7"/>
            </a:solidFill>
            <a:prstDash val="solid"/>
          </a:ln>
        </p:spPr>
        <p:txBody>
          <a:bodyPr/>
          <a:lstStyle/>
          <a:p>
            <a:endParaRPr lang="en-US"/>
          </a:p>
        </p:txBody>
      </p:sp>
      <p:sp>
        <p:nvSpPr>
          <p:cNvPr id="9" name="Text 6"/>
          <p:cNvSpPr/>
          <p:nvPr/>
        </p:nvSpPr>
        <p:spPr>
          <a:xfrm>
            <a:off x="4683323" y="2645688"/>
            <a:ext cx="151805" cy="330517"/>
          </a:xfrm>
          <a:prstGeom prst="rect">
            <a:avLst/>
          </a:prstGeom>
          <a:noFill/>
          <a:ln/>
        </p:spPr>
        <p:txBody>
          <a:bodyPr wrap="none" rtlCol="0" anchor="t"/>
          <a:lstStyle/>
          <a:p>
            <a:pPr marL="0" indent="0" algn="ctr">
              <a:lnSpc>
                <a:spcPts val="2603"/>
              </a:lnSpc>
              <a:buNone/>
            </a:pPr>
            <a:r>
              <a:rPr lang="en-US" sz="2603" b="1" kern="0" spc="-78" dirty="0">
                <a:solidFill>
                  <a:srgbClr val="272525"/>
                </a:solidFill>
                <a:latin typeface="Inter" pitchFamily="34" charset="0"/>
                <a:ea typeface="Inter" pitchFamily="34" charset="-122"/>
                <a:cs typeface="Inter" pitchFamily="34" charset="-120"/>
              </a:rPr>
              <a:t>1</a:t>
            </a:r>
            <a:endParaRPr lang="en-US" sz="2603" dirty="0"/>
          </a:p>
        </p:txBody>
      </p:sp>
      <p:sp>
        <p:nvSpPr>
          <p:cNvPr id="10" name="Text 7"/>
          <p:cNvSpPr/>
          <p:nvPr/>
        </p:nvSpPr>
        <p:spPr>
          <a:xfrm>
            <a:off x="5971223" y="2535436"/>
            <a:ext cx="2754511" cy="344329"/>
          </a:xfrm>
          <a:prstGeom prst="rect">
            <a:avLst/>
          </a:prstGeom>
          <a:noFill/>
          <a:ln/>
        </p:spPr>
        <p:txBody>
          <a:bodyPr wrap="none" rtlCol="0" anchor="t"/>
          <a:lstStyle/>
          <a:p>
            <a:pPr marL="0" indent="0" algn="l">
              <a:lnSpc>
                <a:spcPts val="2711"/>
              </a:lnSpc>
              <a:buNone/>
            </a:pPr>
            <a:r>
              <a:rPr lang="en-US" sz="2169" b="1" kern="0" spc="-65" dirty="0">
                <a:solidFill>
                  <a:srgbClr val="272525"/>
                </a:solidFill>
                <a:latin typeface="Inter" pitchFamily="34" charset="0"/>
                <a:ea typeface="Inter" pitchFamily="34" charset="-122"/>
                <a:cs typeface="Inter" pitchFamily="34" charset="-120"/>
              </a:rPr>
              <a:t>Recopilación</a:t>
            </a:r>
            <a:endParaRPr lang="en-US" sz="2169" dirty="0"/>
          </a:p>
        </p:txBody>
      </p:sp>
      <p:sp>
        <p:nvSpPr>
          <p:cNvPr id="11" name="Text 8"/>
          <p:cNvSpPr/>
          <p:nvPr/>
        </p:nvSpPr>
        <p:spPr>
          <a:xfrm>
            <a:off x="5971223" y="3011924"/>
            <a:ext cx="7888010" cy="705088"/>
          </a:xfrm>
          <a:prstGeom prst="rect">
            <a:avLst/>
          </a:prstGeom>
          <a:noFill/>
          <a:ln/>
        </p:spPr>
        <p:txBody>
          <a:bodyPr wrap="square" rtlCol="0" anchor="t"/>
          <a:lstStyle/>
          <a:p>
            <a:pPr marL="0" indent="0" algn="l">
              <a:lnSpc>
                <a:spcPts val="2776"/>
              </a:lnSpc>
              <a:buNone/>
            </a:pPr>
            <a:r>
              <a:rPr lang="en-US" sz="1735" kern="0" spc="-35" dirty="0">
                <a:solidFill>
                  <a:srgbClr val="272525"/>
                </a:solidFill>
                <a:latin typeface="Inter" pitchFamily="34" charset="0"/>
                <a:ea typeface="Inter" pitchFamily="34" charset="-122"/>
                <a:cs typeface="Inter" pitchFamily="34" charset="-120"/>
              </a:rPr>
              <a:t>Usaremos el Dataset de Kaggle </a:t>
            </a:r>
            <a:r>
              <a:rPr lang="en-US" sz="1735" u="sng" kern="0" spc="-35" dirty="0">
                <a:solidFill>
                  <a:srgbClr val="4950BC"/>
                </a:solidFill>
                <a:latin typeface="Inter" pitchFamily="34" charset="0"/>
                <a:ea typeface="Inter" pitchFamily="34" charset="-122"/>
                <a:cs typeface="Inter" pitchFamily="34" charset="-120"/>
                <a:hlinkClick r:id="rId4">
                  <a:extLst>
                    <a:ext uri="{A12FA001-AC4F-418D-AE19-62706E023703}">
                      <ahyp:hlinkClr xmlns:ahyp="http://schemas.microsoft.com/office/drawing/2018/hyperlinkcolor" val="tx"/>
                    </a:ext>
                  </a:extLst>
                </a:hlinkClick>
              </a:rPr>
              <a:t>demographics-of-academy-awards-oscars-winnersinformación</a:t>
            </a:r>
            <a:r>
              <a:rPr lang="en-US" sz="1735" kern="0" spc="-35" dirty="0">
                <a:solidFill>
                  <a:srgbClr val="272525"/>
                </a:solidFill>
                <a:latin typeface="Inter" pitchFamily="34" charset="0"/>
                <a:ea typeface="Inter" pitchFamily="34" charset="-122"/>
                <a:cs typeface="Inter" pitchFamily="34" charset="-120"/>
              </a:rPr>
              <a:t>.</a:t>
            </a:r>
            <a:endParaRPr lang="en-US" sz="1735" dirty="0"/>
          </a:p>
        </p:txBody>
      </p:sp>
      <p:sp>
        <p:nvSpPr>
          <p:cNvPr id="12" name="Shape 9"/>
          <p:cNvSpPr/>
          <p:nvPr/>
        </p:nvSpPr>
        <p:spPr>
          <a:xfrm>
            <a:off x="5007173" y="4631293"/>
            <a:ext cx="771168" cy="44053"/>
          </a:xfrm>
          <a:prstGeom prst="roundRect">
            <a:avLst>
              <a:gd name="adj" fmla="val 225099"/>
            </a:avLst>
          </a:prstGeom>
          <a:solidFill>
            <a:srgbClr val="C0C1D7"/>
          </a:solidFill>
          <a:ln/>
        </p:spPr>
        <p:txBody>
          <a:bodyPr/>
          <a:lstStyle/>
          <a:p>
            <a:endParaRPr lang="en-US"/>
          </a:p>
        </p:txBody>
      </p:sp>
      <p:sp>
        <p:nvSpPr>
          <p:cNvPr id="13" name="Shape 10"/>
          <p:cNvSpPr/>
          <p:nvPr/>
        </p:nvSpPr>
        <p:spPr>
          <a:xfrm>
            <a:off x="4511397" y="4405432"/>
            <a:ext cx="495776" cy="495776"/>
          </a:xfrm>
          <a:prstGeom prst="roundRect">
            <a:avLst>
              <a:gd name="adj" fmla="val 20002"/>
            </a:avLst>
          </a:prstGeom>
          <a:solidFill>
            <a:srgbClr val="DADBF1"/>
          </a:solidFill>
          <a:ln w="7620">
            <a:solidFill>
              <a:srgbClr val="C0C1D7"/>
            </a:solidFill>
            <a:prstDash val="solid"/>
          </a:ln>
        </p:spPr>
        <p:txBody>
          <a:bodyPr/>
          <a:lstStyle/>
          <a:p>
            <a:endParaRPr lang="en-US"/>
          </a:p>
        </p:txBody>
      </p:sp>
      <p:sp>
        <p:nvSpPr>
          <p:cNvPr id="14" name="Text 11"/>
          <p:cNvSpPr/>
          <p:nvPr/>
        </p:nvSpPr>
        <p:spPr>
          <a:xfrm>
            <a:off x="4660106" y="4488061"/>
            <a:ext cx="198239" cy="330517"/>
          </a:xfrm>
          <a:prstGeom prst="rect">
            <a:avLst/>
          </a:prstGeom>
          <a:noFill/>
          <a:ln/>
        </p:spPr>
        <p:txBody>
          <a:bodyPr wrap="none" rtlCol="0" anchor="t"/>
          <a:lstStyle/>
          <a:p>
            <a:pPr marL="0" indent="0" algn="ctr">
              <a:lnSpc>
                <a:spcPts val="2603"/>
              </a:lnSpc>
              <a:buNone/>
            </a:pPr>
            <a:r>
              <a:rPr lang="en-US" sz="2603" b="1" kern="0" spc="-78" dirty="0">
                <a:solidFill>
                  <a:srgbClr val="272525"/>
                </a:solidFill>
                <a:latin typeface="Inter" pitchFamily="34" charset="0"/>
                <a:ea typeface="Inter" pitchFamily="34" charset="-122"/>
                <a:cs typeface="Inter" pitchFamily="34" charset="-120"/>
              </a:rPr>
              <a:t>2</a:t>
            </a:r>
            <a:endParaRPr lang="en-US" sz="2603" dirty="0"/>
          </a:p>
        </p:txBody>
      </p:sp>
      <p:sp>
        <p:nvSpPr>
          <p:cNvPr id="15" name="Text 12"/>
          <p:cNvSpPr/>
          <p:nvPr/>
        </p:nvSpPr>
        <p:spPr>
          <a:xfrm>
            <a:off x="5971223" y="4377809"/>
            <a:ext cx="2754511" cy="344329"/>
          </a:xfrm>
          <a:prstGeom prst="rect">
            <a:avLst/>
          </a:prstGeom>
          <a:noFill/>
          <a:ln/>
        </p:spPr>
        <p:txBody>
          <a:bodyPr wrap="none" rtlCol="0" anchor="t"/>
          <a:lstStyle/>
          <a:p>
            <a:pPr marL="0" indent="0" algn="l">
              <a:lnSpc>
                <a:spcPts val="2711"/>
              </a:lnSpc>
              <a:buNone/>
            </a:pPr>
            <a:r>
              <a:rPr lang="en-US" sz="2169" b="1" kern="0" spc="-65" dirty="0">
                <a:solidFill>
                  <a:srgbClr val="272525"/>
                </a:solidFill>
                <a:latin typeface="Inter" pitchFamily="34" charset="0"/>
                <a:ea typeface="Inter" pitchFamily="34" charset="-122"/>
                <a:cs typeface="Inter" pitchFamily="34" charset="-120"/>
              </a:rPr>
              <a:t>Limpieza</a:t>
            </a:r>
            <a:endParaRPr lang="en-US" sz="2169" dirty="0"/>
          </a:p>
        </p:txBody>
      </p:sp>
      <p:sp>
        <p:nvSpPr>
          <p:cNvPr id="16" name="Text 13"/>
          <p:cNvSpPr/>
          <p:nvPr/>
        </p:nvSpPr>
        <p:spPr>
          <a:xfrm>
            <a:off x="5971223" y="4854297"/>
            <a:ext cx="7888010" cy="705088"/>
          </a:xfrm>
          <a:prstGeom prst="rect">
            <a:avLst/>
          </a:prstGeom>
          <a:noFill/>
          <a:ln/>
        </p:spPr>
        <p:txBody>
          <a:bodyPr wrap="square" rtlCol="0" anchor="t"/>
          <a:lstStyle/>
          <a:p>
            <a:pPr marL="0" indent="0" algn="l">
              <a:lnSpc>
                <a:spcPts val="2776"/>
              </a:lnSpc>
              <a:buNone/>
            </a:pPr>
            <a:r>
              <a:rPr lang="en-US" sz="1735" kern="0" spc="-35" dirty="0">
                <a:solidFill>
                  <a:srgbClr val="272525"/>
                </a:solidFill>
                <a:latin typeface="Inter" pitchFamily="34" charset="0"/>
                <a:ea typeface="Inter" pitchFamily="34" charset="-122"/>
                <a:cs typeface="Inter" pitchFamily="34" charset="-120"/>
              </a:rPr>
              <a:t>Limpiaremos y prepararemos los datos para su análisis, asegurándonos de que sean precisos y consistentes.</a:t>
            </a:r>
            <a:endParaRPr lang="en-US" sz="1735" dirty="0"/>
          </a:p>
        </p:txBody>
      </p:sp>
      <p:sp>
        <p:nvSpPr>
          <p:cNvPr id="17" name="Shape 14"/>
          <p:cNvSpPr/>
          <p:nvPr/>
        </p:nvSpPr>
        <p:spPr>
          <a:xfrm>
            <a:off x="5007173" y="6473666"/>
            <a:ext cx="771168" cy="44053"/>
          </a:xfrm>
          <a:prstGeom prst="roundRect">
            <a:avLst>
              <a:gd name="adj" fmla="val 225099"/>
            </a:avLst>
          </a:prstGeom>
          <a:solidFill>
            <a:srgbClr val="C0C1D7"/>
          </a:solidFill>
          <a:ln/>
        </p:spPr>
        <p:txBody>
          <a:bodyPr/>
          <a:lstStyle/>
          <a:p>
            <a:endParaRPr lang="en-US"/>
          </a:p>
        </p:txBody>
      </p:sp>
      <p:sp>
        <p:nvSpPr>
          <p:cNvPr id="18" name="Shape 15"/>
          <p:cNvSpPr/>
          <p:nvPr/>
        </p:nvSpPr>
        <p:spPr>
          <a:xfrm>
            <a:off x="4511397" y="6247805"/>
            <a:ext cx="495776" cy="495776"/>
          </a:xfrm>
          <a:prstGeom prst="roundRect">
            <a:avLst>
              <a:gd name="adj" fmla="val 20002"/>
            </a:avLst>
          </a:prstGeom>
          <a:solidFill>
            <a:srgbClr val="DADBF1"/>
          </a:solidFill>
          <a:ln w="7620">
            <a:solidFill>
              <a:srgbClr val="C0C1D7"/>
            </a:solidFill>
            <a:prstDash val="solid"/>
          </a:ln>
        </p:spPr>
        <p:txBody>
          <a:bodyPr/>
          <a:lstStyle/>
          <a:p>
            <a:endParaRPr lang="en-US"/>
          </a:p>
        </p:txBody>
      </p:sp>
      <p:sp>
        <p:nvSpPr>
          <p:cNvPr id="19" name="Text 16"/>
          <p:cNvSpPr/>
          <p:nvPr/>
        </p:nvSpPr>
        <p:spPr>
          <a:xfrm>
            <a:off x="4655225" y="6330434"/>
            <a:ext cx="208002" cy="330517"/>
          </a:xfrm>
          <a:prstGeom prst="rect">
            <a:avLst/>
          </a:prstGeom>
          <a:noFill/>
          <a:ln/>
        </p:spPr>
        <p:txBody>
          <a:bodyPr wrap="none" rtlCol="0" anchor="t"/>
          <a:lstStyle/>
          <a:p>
            <a:pPr marL="0" indent="0" algn="ctr">
              <a:lnSpc>
                <a:spcPts val="2603"/>
              </a:lnSpc>
              <a:buNone/>
            </a:pPr>
            <a:r>
              <a:rPr lang="en-US" sz="2603" b="1" kern="0" spc="-78" dirty="0">
                <a:solidFill>
                  <a:srgbClr val="272525"/>
                </a:solidFill>
                <a:latin typeface="Inter" pitchFamily="34" charset="0"/>
                <a:ea typeface="Inter" pitchFamily="34" charset="-122"/>
                <a:cs typeface="Inter" pitchFamily="34" charset="-120"/>
              </a:rPr>
              <a:t>3</a:t>
            </a:r>
            <a:endParaRPr lang="en-US" sz="2603" dirty="0"/>
          </a:p>
        </p:txBody>
      </p:sp>
      <p:sp>
        <p:nvSpPr>
          <p:cNvPr id="20" name="Text 17"/>
          <p:cNvSpPr/>
          <p:nvPr/>
        </p:nvSpPr>
        <p:spPr>
          <a:xfrm>
            <a:off x="5971223" y="6220182"/>
            <a:ext cx="2754511" cy="344329"/>
          </a:xfrm>
          <a:prstGeom prst="rect">
            <a:avLst/>
          </a:prstGeom>
          <a:noFill/>
          <a:ln/>
        </p:spPr>
        <p:txBody>
          <a:bodyPr wrap="none" rtlCol="0" anchor="t"/>
          <a:lstStyle/>
          <a:p>
            <a:pPr marL="0" indent="0" algn="l">
              <a:lnSpc>
                <a:spcPts val="2711"/>
              </a:lnSpc>
              <a:buNone/>
            </a:pPr>
            <a:r>
              <a:rPr lang="en-US" sz="2169" b="1" kern="0" spc="-65" dirty="0">
                <a:solidFill>
                  <a:srgbClr val="272525"/>
                </a:solidFill>
                <a:latin typeface="Inter" pitchFamily="34" charset="0"/>
                <a:ea typeface="Inter" pitchFamily="34" charset="-122"/>
                <a:cs typeface="Inter" pitchFamily="34" charset="-120"/>
              </a:rPr>
              <a:t>Enriquecimiento</a:t>
            </a:r>
            <a:endParaRPr lang="en-US" sz="2169" dirty="0"/>
          </a:p>
        </p:txBody>
      </p:sp>
      <p:sp>
        <p:nvSpPr>
          <p:cNvPr id="21" name="Text 18"/>
          <p:cNvSpPr/>
          <p:nvPr/>
        </p:nvSpPr>
        <p:spPr>
          <a:xfrm>
            <a:off x="5971223" y="6696670"/>
            <a:ext cx="7888010" cy="705088"/>
          </a:xfrm>
          <a:prstGeom prst="rect">
            <a:avLst/>
          </a:prstGeom>
          <a:noFill/>
          <a:ln/>
        </p:spPr>
        <p:txBody>
          <a:bodyPr wrap="square" rtlCol="0" anchor="t"/>
          <a:lstStyle/>
          <a:p>
            <a:pPr marL="0" indent="0" algn="l">
              <a:lnSpc>
                <a:spcPts val="2776"/>
              </a:lnSpc>
              <a:buNone/>
            </a:pPr>
            <a:r>
              <a:rPr lang="en-US" sz="1735" kern="0" spc="-35" dirty="0">
                <a:solidFill>
                  <a:srgbClr val="272525"/>
                </a:solidFill>
                <a:latin typeface="Inter" pitchFamily="34" charset="0"/>
                <a:ea typeface="Inter" pitchFamily="34" charset="-122"/>
                <a:cs typeface="Inter" pitchFamily="34" charset="-120"/>
              </a:rPr>
              <a:t>Complementaremos los datos básicos con información adicional que pueda aportar contexto y profundidad a nuestro estudio.</a:t>
            </a:r>
            <a:endParaRPr lang="en-US" sz="1735" dirty="0"/>
          </a:p>
        </p:txBody>
      </p:sp>
      <p:pic>
        <p:nvPicPr>
          <p:cNvPr id="22" name="Image 1"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Text 2"/>
          <p:cNvSpPr/>
          <p:nvPr/>
        </p:nvSpPr>
        <p:spPr>
          <a:xfrm>
            <a:off x="864037" y="2088713"/>
            <a:ext cx="6172200" cy="771525"/>
          </a:xfrm>
          <a:prstGeom prst="rect">
            <a:avLst/>
          </a:prstGeom>
          <a:noFill/>
          <a:ln/>
        </p:spPr>
        <p:txBody>
          <a:bodyPr wrap="none" rtlCol="0" anchor="t"/>
          <a:lstStyle/>
          <a:p>
            <a:pPr marL="0" indent="0">
              <a:lnSpc>
                <a:spcPts val="6075"/>
              </a:lnSpc>
              <a:buNone/>
            </a:pPr>
            <a:r>
              <a:rPr lang="en-US" sz="4860" b="1" kern="0" spc="-146" dirty="0" err="1">
                <a:solidFill>
                  <a:srgbClr val="000000"/>
                </a:solidFill>
                <a:latin typeface="Inter" pitchFamily="34" charset="0"/>
                <a:ea typeface="Inter" pitchFamily="34" charset="-122"/>
                <a:cs typeface="Inter" pitchFamily="34" charset="-120"/>
              </a:rPr>
              <a:t>Procesamiento</a:t>
            </a:r>
            <a:r>
              <a:rPr lang="en-US" sz="4860" b="1" kern="0" spc="-146" dirty="0">
                <a:solidFill>
                  <a:srgbClr val="000000"/>
                </a:solidFill>
                <a:latin typeface="Inter" pitchFamily="34" charset="0"/>
                <a:ea typeface="Inter" pitchFamily="34" charset="-122"/>
                <a:cs typeface="Inter" pitchFamily="34" charset="-120"/>
              </a:rPr>
              <a:t> de </a:t>
            </a:r>
            <a:r>
              <a:rPr lang="en-US" sz="4860" b="1" kern="0" spc="-146" dirty="0" err="1">
                <a:solidFill>
                  <a:srgbClr val="000000"/>
                </a:solidFill>
                <a:latin typeface="Inter" pitchFamily="34" charset="0"/>
                <a:ea typeface="Inter" pitchFamily="34" charset="-122"/>
                <a:cs typeface="Inter" pitchFamily="34" charset="-120"/>
              </a:rPr>
              <a:t>Datos</a:t>
            </a:r>
            <a:endParaRPr lang="en-US" sz="4860" dirty="0"/>
          </a:p>
        </p:txBody>
      </p:sp>
      <p:sp>
        <p:nvSpPr>
          <p:cNvPr id="5" name="Shape 3"/>
          <p:cNvSpPr/>
          <p:nvPr/>
        </p:nvSpPr>
        <p:spPr>
          <a:xfrm>
            <a:off x="864037" y="3631644"/>
            <a:ext cx="555427" cy="555427"/>
          </a:xfrm>
          <a:prstGeom prst="roundRect">
            <a:avLst>
              <a:gd name="adj" fmla="val 20003"/>
            </a:avLst>
          </a:prstGeom>
          <a:solidFill>
            <a:srgbClr val="DADBF1"/>
          </a:solidFill>
          <a:ln w="15240">
            <a:solidFill>
              <a:srgbClr val="C0C1D7"/>
            </a:solidFill>
            <a:prstDash val="solid"/>
          </a:ln>
        </p:spPr>
        <p:txBody>
          <a:bodyPr/>
          <a:lstStyle/>
          <a:p>
            <a:endParaRPr lang="en-US"/>
          </a:p>
        </p:txBody>
      </p:sp>
      <p:sp>
        <p:nvSpPr>
          <p:cNvPr id="6" name="Text 4"/>
          <p:cNvSpPr/>
          <p:nvPr/>
        </p:nvSpPr>
        <p:spPr>
          <a:xfrm>
            <a:off x="1056680" y="3724156"/>
            <a:ext cx="170140" cy="370284"/>
          </a:xfrm>
          <a:prstGeom prst="rect">
            <a:avLst/>
          </a:prstGeom>
          <a:noFill/>
          <a:ln/>
        </p:spPr>
        <p:txBody>
          <a:bodyPr wrap="none" rtlCol="0" anchor="t"/>
          <a:lstStyle/>
          <a:p>
            <a:pPr marL="0" indent="0" algn="ctr">
              <a:lnSpc>
                <a:spcPts val="2916"/>
              </a:lnSpc>
              <a:buNone/>
            </a:pPr>
            <a:r>
              <a:rPr lang="en-US" sz="2916" b="1" kern="0" spc="-87" dirty="0">
                <a:solidFill>
                  <a:srgbClr val="272525"/>
                </a:solidFill>
                <a:latin typeface="Inter" pitchFamily="34" charset="0"/>
                <a:ea typeface="Inter" pitchFamily="34" charset="-122"/>
                <a:cs typeface="Inter" pitchFamily="34" charset="-120"/>
              </a:rPr>
              <a:t>1</a:t>
            </a:r>
            <a:endParaRPr lang="en-US" sz="2916" dirty="0"/>
          </a:p>
        </p:txBody>
      </p:sp>
      <p:sp>
        <p:nvSpPr>
          <p:cNvPr id="7" name="Text 5"/>
          <p:cNvSpPr/>
          <p:nvPr/>
        </p:nvSpPr>
        <p:spPr>
          <a:xfrm>
            <a:off x="1666280" y="3631644"/>
            <a:ext cx="3086100" cy="385763"/>
          </a:xfrm>
          <a:prstGeom prst="rect">
            <a:avLst/>
          </a:prstGeom>
          <a:noFill/>
          <a:ln/>
        </p:spPr>
        <p:txBody>
          <a:bodyPr wrap="none" rtlCol="0" anchor="t"/>
          <a:lstStyle/>
          <a:p>
            <a:pPr marL="0" indent="0">
              <a:lnSpc>
                <a:spcPts val="3038"/>
              </a:lnSpc>
              <a:buNone/>
            </a:pPr>
            <a:r>
              <a:rPr lang="en-US" sz="2430" b="1" kern="0" spc="-73" dirty="0" err="1">
                <a:solidFill>
                  <a:srgbClr val="272525"/>
                </a:solidFill>
                <a:latin typeface="Inter" pitchFamily="34" charset="0"/>
                <a:ea typeface="Inter" pitchFamily="34" charset="-122"/>
                <a:cs typeface="Inter" pitchFamily="34" charset="-120"/>
              </a:rPr>
              <a:t>Limpieza</a:t>
            </a:r>
            <a:r>
              <a:rPr lang="en-US" sz="2430" b="1" kern="0" spc="-73" dirty="0">
                <a:solidFill>
                  <a:srgbClr val="272525"/>
                </a:solidFill>
                <a:latin typeface="Inter" pitchFamily="34" charset="0"/>
                <a:ea typeface="Inter" pitchFamily="34" charset="-122"/>
                <a:cs typeface="Inter" pitchFamily="34" charset="-120"/>
              </a:rPr>
              <a:t> de </a:t>
            </a:r>
            <a:r>
              <a:rPr lang="en-US" sz="2430" b="1" kern="0" spc="-73" dirty="0" err="1">
                <a:solidFill>
                  <a:srgbClr val="272525"/>
                </a:solidFill>
                <a:latin typeface="Inter" pitchFamily="34" charset="0"/>
                <a:ea typeface="Inter" pitchFamily="34" charset="-122"/>
                <a:cs typeface="Inter" pitchFamily="34" charset="-120"/>
              </a:rPr>
              <a:t>Datos</a:t>
            </a:r>
            <a:endParaRPr lang="en-US" sz="2430" dirty="0"/>
          </a:p>
        </p:txBody>
      </p:sp>
      <p:sp>
        <p:nvSpPr>
          <p:cNvPr id="8" name="Text 6"/>
          <p:cNvSpPr/>
          <p:nvPr/>
        </p:nvSpPr>
        <p:spPr>
          <a:xfrm>
            <a:off x="1666280" y="4165521"/>
            <a:ext cx="3333988" cy="1975247"/>
          </a:xfrm>
          <a:prstGeom prst="rect">
            <a:avLst/>
          </a:prstGeom>
          <a:noFill/>
          <a:ln/>
        </p:spPr>
        <p:txBody>
          <a:bodyPr wrap="square" rtlCol="0" anchor="t"/>
          <a:lstStyle/>
          <a:p>
            <a:pPr marL="342900" indent="-342900">
              <a:lnSpc>
                <a:spcPts val="3110"/>
              </a:lnSpc>
              <a:buFontTx/>
              <a:buChar char="-"/>
            </a:pPr>
            <a:r>
              <a:rPr lang="en-US" sz="1944" kern="0" spc="-39" dirty="0" err="1">
                <a:solidFill>
                  <a:srgbClr val="272525"/>
                </a:solidFill>
                <a:latin typeface="Inter" pitchFamily="34" charset="0"/>
                <a:ea typeface="Inter" pitchFamily="34" charset="-122"/>
                <a:cs typeface="Inter" pitchFamily="34" charset="-120"/>
              </a:rPr>
              <a:t>Reemplazar</a:t>
            </a:r>
            <a:r>
              <a:rPr lang="en-US" sz="1944" kern="0" spc="-39" dirty="0">
                <a:solidFill>
                  <a:srgbClr val="272525"/>
                </a:solidFill>
                <a:latin typeface="Inter" pitchFamily="34" charset="0"/>
                <a:ea typeface="Inter" pitchFamily="34" charset="-122"/>
                <a:cs typeface="Inter" pitchFamily="34" charset="-120"/>
              </a:rPr>
              <a:t> </a:t>
            </a:r>
            <a:r>
              <a:rPr lang="en-US" sz="1944" kern="0" spc="-39" dirty="0" err="1">
                <a:solidFill>
                  <a:srgbClr val="272525"/>
                </a:solidFill>
                <a:latin typeface="Inter" pitchFamily="34" charset="0"/>
                <a:ea typeface="Inter" pitchFamily="34" charset="-122"/>
                <a:cs typeface="Inter" pitchFamily="34" charset="-120"/>
              </a:rPr>
              <a:t>datos</a:t>
            </a:r>
            <a:r>
              <a:rPr lang="en-US" sz="1944" kern="0" spc="-39" dirty="0">
                <a:solidFill>
                  <a:srgbClr val="272525"/>
                </a:solidFill>
                <a:latin typeface="Inter" pitchFamily="34" charset="0"/>
                <a:ea typeface="Inter" pitchFamily="34" charset="-122"/>
                <a:cs typeface="Inter" pitchFamily="34" charset="-120"/>
              </a:rPr>
              <a:t> NA </a:t>
            </a:r>
            <a:r>
              <a:rPr lang="en-US" sz="1944" kern="0" spc="-39" dirty="0" err="1">
                <a:solidFill>
                  <a:srgbClr val="272525"/>
                </a:solidFill>
                <a:latin typeface="Inter" pitchFamily="34" charset="0"/>
                <a:ea typeface="Inter" pitchFamily="34" charset="-122"/>
                <a:cs typeface="Inter" pitchFamily="34" charset="-120"/>
              </a:rPr>
              <a:t>por</a:t>
            </a:r>
            <a:r>
              <a:rPr lang="en-US" sz="1944" kern="0" spc="-39" dirty="0">
                <a:solidFill>
                  <a:srgbClr val="272525"/>
                </a:solidFill>
                <a:latin typeface="Inter" pitchFamily="34" charset="0"/>
                <a:ea typeface="Inter" pitchFamily="34" charset="-122"/>
                <a:cs typeface="Inter" pitchFamily="34" charset="-120"/>
              </a:rPr>
              <a:t> la media o </a:t>
            </a:r>
            <a:r>
              <a:rPr lang="en-US" sz="1944" kern="0" spc="-39" dirty="0" err="1">
                <a:solidFill>
                  <a:srgbClr val="272525"/>
                </a:solidFill>
                <a:latin typeface="Inter" pitchFamily="34" charset="0"/>
                <a:ea typeface="Inter" pitchFamily="34" charset="-122"/>
                <a:cs typeface="Inter" pitchFamily="34" charset="-120"/>
              </a:rPr>
              <a:t>moda</a:t>
            </a:r>
            <a:r>
              <a:rPr lang="en-US" sz="1944" kern="0" spc="-39" dirty="0">
                <a:solidFill>
                  <a:srgbClr val="272525"/>
                </a:solidFill>
                <a:latin typeface="Inter" pitchFamily="34" charset="0"/>
                <a:ea typeface="Inter" pitchFamily="34" charset="-122"/>
                <a:cs typeface="Inter" pitchFamily="34" charset="-120"/>
              </a:rPr>
              <a:t>.</a:t>
            </a:r>
          </a:p>
          <a:p>
            <a:pPr marL="342900" indent="-342900">
              <a:lnSpc>
                <a:spcPts val="3110"/>
              </a:lnSpc>
              <a:buFontTx/>
              <a:buChar char="-"/>
            </a:pPr>
            <a:r>
              <a:rPr lang="en-US" sz="1944" kern="0" spc="-39" dirty="0" err="1">
                <a:solidFill>
                  <a:srgbClr val="272525"/>
                </a:solidFill>
                <a:latin typeface="Inter" pitchFamily="34" charset="0"/>
                <a:ea typeface="Inter" pitchFamily="34" charset="-122"/>
              </a:rPr>
              <a:t>Eliminación</a:t>
            </a:r>
            <a:r>
              <a:rPr lang="en-US" sz="1944" kern="0" spc="-39" dirty="0">
                <a:solidFill>
                  <a:srgbClr val="272525"/>
                </a:solidFill>
                <a:latin typeface="Inter" pitchFamily="34" charset="0"/>
                <a:ea typeface="Inter" pitchFamily="34" charset="-122"/>
              </a:rPr>
              <a:t> de </a:t>
            </a:r>
            <a:r>
              <a:rPr lang="en-US" sz="1944" kern="0" spc="-39" dirty="0" err="1">
                <a:solidFill>
                  <a:srgbClr val="272525"/>
                </a:solidFill>
                <a:latin typeface="Inter" pitchFamily="34" charset="0"/>
                <a:ea typeface="Inter" pitchFamily="34" charset="-122"/>
              </a:rPr>
              <a:t>columnas</a:t>
            </a:r>
            <a:r>
              <a:rPr lang="en-US" sz="1944" kern="0" spc="-39" dirty="0">
                <a:solidFill>
                  <a:srgbClr val="272525"/>
                </a:solidFill>
                <a:latin typeface="Inter" pitchFamily="34" charset="0"/>
                <a:ea typeface="Inter" pitchFamily="34" charset="-122"/>
              </a:rPr>
              <a:t> sin </a:t>
            </a:r>
            <a:r>
              <a:rPr lang="en-US" sz="1944" kern="0" spc="-39" dirty="0" err="1">
                <a:solidFill>
                  <a:srgbClr val="272525"/>
                </a:solidFill>
                <a:latin typeface="Inter" pitchFamily="34" charset="0"/>
                <a:ea typeface="Inter" pitchFamily="34" charset="-122"/>
              </a:rPr>
              <a:t>datos</a:t>
            </a:r>
            <a:r>
              <a:rPr lang="en-US" sz="1944" kern="0" spc="-39" dirty="0">
                <a:solidFill>
                  <a:srgbClr val="272525"/>
                </a:solidFill>
                <a:latin typeface="Inter" pitchFamily="34" charset="0"/>
                <a:ea typeface="Inter" pitchFamily="34" charset="-122"/>
              </a:rPr>
              <a:t>.</a:t>
            </a:r>
            <a:endParaRPr lang="en-US" sz="1944" dirty="0"/>
          </a:p>
        </p:txBody>
      </p:sp>
      <p:sp>
        <p:nvSpPr>
          <p:cNvPr id="9" name="Shape 7"/>
          <p:cNvSpPr/>
          <p:nvPr/>
        </p:nvSpPr>
        <p:spPr>
          <a:xfrm>
            <a:off x="5247084" y="3631644"/>
            <a:ext cx="555427" cy="555427"/>
          </a:xfrm>
          <a:prstGeom prst="roundRect">
            <a:avLst>
              <a:gd name="adj" fmla="val 20003"/>
            </a:avLst>
          </a:prstGeom>
          <a:solidFill>
            <a:srgbClr val="DADBF1"/>
          </a:solidFill>
          <a:ln w="15240">
            <a:solidFill>
              <a:srgbClr val="C0C1D7"/>
            </a:solidFill>
            <a:prstDash val="solid"/>
          </a:ln>
        </p:spPr>
        <p:txBody>
          <a:bodyPr/>
          <a:lstStyle/>
          <a:p>
            <a:endParaRPr lang="en-US"/>
          </a:p>
        </p:txBody>
      </p:sp>
      <p:sp>
        <p:nvSpPr>
          <p:cNvPr id="10" name="Text 8"/>
          <p:cNvSpPr/>
          <p:nvPr/>
        </p:nvSpPr>
        <p:spPr>
          <a:xfrm>
            <a:off x="5413653" y="3724156"/>
            <a:ext cx="222171" cy="370284"/>
          </a:xfrm>
          <a:prstGeom prst="rect">
            <a:avLst/>
          </a:prstGeom>
          <a:noFill/>
          <a:ln/>
        </p:spPr>
        <p:txBody>
          <a:bodyPr wrap="none" rtlCol="0" anchor="t"/>
          <a:lstStyle/>
          <a:p>
            <a:pPr marL="0" indent="0" algn="ctr">
              <a:lnSpc>
                <a:spcPts val="2916"/>
              </a:lnSpc>
              <a:buNone/>
            </a:pPr>
            <a:r>
              <a:rPr lang="en-US" sz="2916" b="1" kern="0" spc="-87" dirty="0">
                <a:solidFill>
                  <a:srgbClr val="272525"/>
                </a:solidFill>
                <a:latin typeface="Inter" pitchFamily="34" charset="0"/>
                <a:ea typeface="Inter" pitchFamily="34" charset="-122"/>
                <a:cs typeface="Inter" pitchFamily="34" charset="-120"/>
              </a:rPr>
              <a:t>2</a:t>
            </a:r>
            <a:endParaRPr lang="en-US" sz="2916" dirty="0"/>
          </a:p>
        </p:txBody>
      </p:sp>
      <p:sp>
        <p:nvSpPr>
          <p:cNvPr id="11" name="Text 9"/>
          <p:cNvSpPr/>
          <p:nvPr/>
        </p:nvSpPr>
        <p:spPr>
          <a:xfrm>
            <a:off x="6049328" y="3631644"/>
            <a:ext cx="3086100" cy="385763"/>
          </a:xfrm>
          <a:prstGeom prst="rect">
            <a:avLst/>
          </a:prstGeom>
          <a:noFill/>
          <a:ln/>
        </p:spPr>
        <p:txBody>
          <a:bodyPr wrap="none" rtlCol="0" anchor="t"/>
          <a:lstStyle/>
          <a:p>
            <a:pPr marL="0" indent="0">
              <a:lnSpc>
                <a:spcPts val="3038"/>
              </a:lnSpc>
              <a:buNone/>
            </a:pPr>
            <a:r>
              <a:rPr lang="en-US" sz="2430" b="1" kern="0" spc="-73" dirty="0" err="1">
                <a:solidFill>
                  <a:srgbClr val="272525"/>
                </a:solidFill>
                <a:latin typeface="Inter" pitchFamily="34" charset="0"/>
                <a:ea typeface="Inter" pitchFamily="34" charset="-122"/>
                <a:cs typeface="Inter" pitchFamily="34" charset="-120"/>
              </a:rPr>
              <a:t>Transformación</a:t>
            </a:r>
            <a:r>
              <a:rPr lang="en-US" sz="2430" b="1" kern="0" spc="-73" dirty="0">
                <a:solidFill>
                  <a:srgbClr val="272525"/>
                </a:solidFill>
                <a:latin typeface="Inter" pitchFamily="34" charset="0"/>
                <a:ea typeface="Inter" pitchFamily="34" charset="-122"/>
                <a:cs typeface="Inter" pitchFamily="34" charset="-120"/>
              </a:rPr>
              <a:t> de </a:t>
            </a:r>
            <a:r>
              <a:rPr lang="en-US" sz="2430" b="1" kern="0" spc="-73" dirty="0" err="1">
                <a:solidFill>
                  <a:srgbClr val="272525"/>
                </a:solidFill>
                <a:latin typeface="Inter" pitchFamily="34" charset="0"/>
                <a:ea typeface="Inter" pitchFamily="34" charset="-122"/>
                <a:cs typeface="Inter" pitchFamily="34" charset="-120"/>
              </a:rPr>
              <a:t>los</a:t>
            </a:r>
            <a:r>
              <a:rPr lang="en-US" sz="2430" b="1" kern="0" spc="-73" dirty="0">
                <a:solidFill>
                  <a:srgbClr val="272525"/>
                </a:solidFill>
                <a:latin typeface="Inter" pitchFamily="34" charset="0"/>
                <a:ea typeface="Inter" pitchFamily="34" charset="-122"/>
                <a:cs typeface="Inter" pitchFamily="34" charset="-120"/>
              </a:rPr>
              <a:t> </a:t>
            </a:r>
            <a:r>
              <a:rPr lang="en-US" sz="2430" b="1" kern="0" spc="-73" dirty="0" err="1">
                <a:solidFill>
                  <a:srgbClr val="272525"/>
                </a:solidFill>
                <a:latin typeface="Inter" pitchFamily="34" charset="0"/>
                <a:ea typeface="Inter" pitchFamily="34" charset="-122"/>
                <a:cs typeface="Inter" pitchFamily="34" charset="-120"/>
              </a:rPr>
              <a:t>Datos</a:t>
            </a:r>
            <a:endParaRPr lang="en-US" sz="2430" dirty="0"/>
          </a:p>
        </p:txBody>
      </p:sp>
      <p:sp>
        <p:nvSpPr>
          <p:cNvPr id="12" name="Text 10"/>
          <p:cNvSpPr/>
          <p:nvPr/>
        </p:nvSpPr>
        <p:spPr>
          <a:xfrm>
            <a:off x="6049328" y="4165521"/>
            <a:ext cx="3333988" cy="1975247"/>
          </a:xfrm>
          <a:prstGeom prst="rect">
            <a:avLst/>
          </a:prstGeom>
          <a:noFill/>
          <a:ln/>
        </p:spPr>
        <p:txBody>
          <a:bodyPr wrap="square" rtlCol="0" anchor="t"/>
          <a:lstStyle/>
          <a:p>
            <a:pPr marL="342900" indent="-342900">
              <a:lnSpc>
                <a:spcPts val="3110"/>
              </a:lnSpc>
              <a:buFontTx/>
              <a:buChar char="-"/>
            </a:pPr>
            <a:r>
              <a:rPr lang="en-US" sz="1944" kern="0" spc="-39" dirty="0" err="1">
                <a:solidFill>
                  <a:srgbClr val="272525"/>
                </a:solidFill>
                <a:latin typeface="Inter" pitchFamily="34" charset="0"/>
                <a:ea typeface="Inter" pitchFamily="34" charset="-122"/>
                <a:cs typeface="Inter" pitchFamily="34" charset="-120"/>
              </a:rPr>
              <a:t>Codificación</a:t>
            </a:r>
            <a:r>
              <a:rPr lang="en-US" sz="1944" kern="0" spc="-39" dirty="0">
                <a:solidFill>
                  <a:srgbClr val="272525"/>
                </a:solidFill>
                <a:latin typeface="Inter" pitchFamily="34" charset="0"/>
                <a:ea typeface="Inter" pitchFamily="34" charset="-122"/>
                <a:cs typeface="Inter" pitchFamily="34" charset="-120"/>
              </a:rPr>
              <a:t> de variables </a:t>
            </a:r>
            <a:r>
              <a:rPr lang="en-US" sz="1944" kern="0" spc="-39" dirty="0" err="1">
                <a:solidFill>
                  <a:srgbClr val="272525"/>
                </a:solidFill>
                <a:latin typeface="Inter" pitchFamily="34" charset="0"/>
                <a:ea typeface="Inter" pitchFamily="34" charset="-122"/>
                <a:cs typeface="Inter" pitchFamily="34" charset="-120"/>
              </a:rPr>
              <a:t>categóricas</a:t>
            </a:r>
            <a:r>
              <a:rPr lang="en-US" sz="1944" kern="0" spc="-39" dirty="0">
                <a:solidFill>
                  <a:srgbClr val="272525"/>
                </a:solidFill>
                <a:latin typeface="Inter" pitchFamily="34" charset="0"/>
                <a:ea typeface="Inter" pitchFamily="34" charset="-122"/>
                <a:cs typeface="Inter" pitchFamily="34" charset="-120"/>
              </a:rPr>
              <a:t>.</a:t>
            </a:r>
          </a:p>
          <a:p>
            <a:pPr marL="342900" indent="-342900">
              <a:lnSpc>
                <a:spcPts val="3110"/>
              </a:lnSpc>
              <a:buFontTx/>
              <a:buChar char="-"/>
            </a:pPr>
            <a:r>
              <a:rPr lang="en-US" sz="1944" kern="0" spc="-39" dirty="0" err="1">
                <a:solidFill>
                  <a:srgbClr val="272525"/>
                </a:solidFill>
                <a:latin typeface="Inter" pitchFamily="34" charset="0"/>
                <a:ea typeface="Inter" pitchFamily="34" charset="-122"/>
                <a:cs typeface="Inter" pitchFamily="34" charset="-120"/>
              </a:rPr>
              <a:t>Creación</a:t>
            </a:r>
            <a:r>
              <a:rPr lang="en-US" sz="1944" kern="0" spc="-39" dirty="0">
                <a:solidFill>
                  <a:srgbClr val="272525"/>
                </a:solidFill>
                <a:latin typeface="Inter" pitchFamily="34" charset="0"/>
                <a:ea typeface="Inter" pitchFamily="34" charset="-122"/>
                <a:cs typeface="Inter" pitchFamily="34" charset="-120"/>
              </a:rPr>
              <a:t> de </a:t>
            </a:r>
            <a:r>
              <a:rPr lang="en-US" sz="1944" kern="0" spc="-39" dirty="0" err="1">
                <a:solidFill>
                  <a:srgbClr val="272525"/>
                </a:solidFill>
                <a:latin typeface="Inter" pitchFamily="34" charset="0"/>
                <a:ea typeface="Inter" pitchFamily="34" charset="-122"/>
                <a:cs typeface="Inter" pitchFamily="34" charset="-120"/>
              </a:rPr>
              <a:t>nuevas</a:t>
            </a:r>
            <a:r>
              <a:rPr lang="en-US" sz="1944" kern="0" spc="-39" dirty="0">
                <a:solidFill>
                  <a:srgbClr val="272525"/>
                </a:solidFill>
                <a:latin typeface="Inter" pitchFamily="34" charset="0"/>
                <a:ea typeface="Inter" pitchFamily="34" charset="-122"/>
                <a:cs typeface="Inter" pitchFamily="34" charset="-120"/>
              </a:rPr>
              <a:t> variables: </a:t>
            </a:r>
            <a:r>
              <a:rPr lang="en-US" sz="1944" kern="0" spc="-39" dirty="0" err="1">
                <a:solidFill>
                  <a:srgbClr val="272525"/>
                </a:solidFill>
                <a:latin typeface="Inter" pitchFamily="34" charset="0"/>
                <a:ea typeface="Inter" pitchFamily="34" charset="-122"/>
                <a:cs typeface="Inter" pitchFamily="34" charset="-120"/>
              </a:rPr>
              <a:t>Región</a:t>
            </a:r>
            <a:r>
              <a:rPr lang="en-US" sz="1944" kern="0" spc="-39" dirty="0">
                <a:solidFill>
                  <a:srgbClr val="272525"/>
                </a:solidFill>
                <a:latin typeface="Inter" pitchFamily="34" charset="0"/>
                <a:ea typeface="Inter" pitchFamily="34" charset="-122"/>
                <a:cs typeface="Inter" pitchFamily="34" charset="-120"/>
              </a:rPr>
              <a:t>, </a:t>
            </a:r>
            <a:r>
              <a:rPr lang="en-US" sz="1944" kern="0" spc="-39" dirty="0" err="1">
                <a:solidFill>
                  <a:srgbClr val="272525"/>
                </a:solidFill>
                <a:latin typeface="Inter" pitchFamily="34" charset="0"/>
                <a:ea typeface="Inter" pitchFamily="34" charset="-122"/>
                <a:cs typeface="Inter" pitchFamily="34" charset="-120"/>
              </a:rPr>
              <a:t>Género</a:t>
            </a:r>
            <a:r>
              <a:rPr lang="en-US" sz="1944" kern="0" spc="-39" dirty="0">
                <a:solidFill>
                  <a:srgbClr val="272525"/>
                </a:solidFill>
                <a:latin typeface="Inter" pitchFamily="34" charset="0"/>
                <a:ea typeface="Inter" pitchFamily="34" charset="-122"/>
                <a:cs typeface="Inter" pitchFamily="34" charset="-120"/>
              </a:rPr>
              <a:t>, </a:t>
            </a:r>
            <a:r>
              <a:rPr lang="en-US" sz="1944" kern="0" spc="-39" dirty="0" err="1">
                <a:solidFill>
                  <a:srgbClr val="272525"/>
                </a:solidFill>
                <a:latin typeface="Inter" pitchFamily="34" charset="0"/>
                <a:ea typeface="Inter" pitchFamily="34" charset="-122"/>
                <a:cs typeface="Inter" pitchFamily="34" charset="-120"/>
              </a:rPr>
              <a:t>Género</a:t>
            </a:r>
            <a:r>
              <a:rPr lang="en-US" sz="1944" kern="0" spc="-39" dirty="0">
                <a:solidFill>
                  <a:srgbClr val="272525"/>
                </a:solidFill>
                <a:latin typeface="Inter" pitchFamily="34" charset="0"/>
                <a:ea typeface="Inter" pitchFamily="34" charset="-122"/>
                <a:cs typeface="Inter" pitchFamily="34" charset="-120"/>
              </a:rPr>
              <a:t> </a:t>
            </a:r>
            <a:r>
              <a:rPr lang="en-US" sz="1944" kern="0" spc="-39" dirty="0" err="1">
                <a:solidFill>
                  <a:srgbClr val="272525"/>
                </a:solidFill>
                <a:latin typeface="Inter" pitchFamily="34" charset="0"/>
                <a:ea typeface="Inter" pitchFamily="34" charset="-122"/>
                <a:cs typeface="Inter" pitchFamily="34" charset="-120"/>
              </a:rPr>
              <a:t>Cinematográfico</a:t>
            </a:r>
            <a:r>
              <a:rPr lang="en-US" sz="1944" kern="0" spc="-39" dirty="0">
                <a:solidFill>
                  <a:srgbClr val="272525"/>
                </a:solidFill>
                <a:latin typeface="Inter" pitchFamily="34" charset="0"/>
                <a:ea typeface="Inter" pitchFamily="34" charset="-122"/>
                <a:cs typeface="Inter" pitchFamily="34" charset="-120"/>
              </a:rPr>
              <a:t>. </a:t>
            </a:r>
            <a:endParaRPr lang="en-US" sz="1944"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Text 2"/>
          <p:cNvSpPr/>
          <p:nvPr/>
        </p:nvSpPr>
        <p:spPr>
          <a:xfrm>
            <a:off x="864037" y="2005489"/>
            <a:ext cx="8488680" cy="771525"/>
          </a:xfrm>
          <a:prstGeom prst="rect">
            <a:avLst/>
          </a:prstGeom>
          <a:noFill/>
          <a:ln/>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Análisis Exploratorio de Datos</a:t>
            </a:r>
            <a:endParaRPr lang="en-US" sz="4860" dirty="0"/>
          </a:p>
        </p:txBody>
      </p:sp>
      <p:sp>
        <p:nvSpPr>
          <p:cNvPr id="5" name="Text 3"/>
          <p:cNvSpPr/>
          <p:nvPr/>
        </p:nvSpPr>
        <p:spPr>
          <a:xfrm>
            <a:off x="864037" y="3394115"/>
            <a:ext cx="3714631" cy="385763"/>
          </a:xfrm>
          <a:prstGeom prst="rect">
            <a:avLst/>
          </a:prstGeom>
          <a:noFill/>
          <a:ln/>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Demografía de Ganadores</a:t>
            </a:r>
            <a:endParaRPr lang="en-US" sz="2430" dirty="0"/>
          </a:p>
        </p:txBody>
      </p:sp>
      <p:sp>
        <p:nvSpPr>
          <p:cNvPr id="6" name="Text 4"/>
          <p:cNvSpPr/>
          <p:nvPr/>
        </p:nvSpPr>
        <p:spPr>
          <a:xfrm>
            <a:off x="864037" y="4026694"/>
            <a:ext cx="3898821" cy="1975247"/>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Analizaremos la distribución de género,  </a:t>
            </a:r>
            <a:r>
              <a:rPr lang="en-US" sz="1944" kern="0" spc="-39" dirty="0" err="1">
                <a:solidFill>
                  <a:srgbClr val="272525"/>
                </a:solidFill>
                <a:latin typeface="Inter" pitchFamily="34" charset="0"/>
                <a:ea typeface="Inter" pitchFamily="34" charset="-122"/>
                <a:cs typeface="Inter" pitchFamily="34" charset="-120"/>
              </a:rPr>
              <a:t>nacionalidad</a:t>
            </a:r>
            <a:r>
              <a:rPr lang="en-US" sz="1944" kern="0" spc="-39" dirty="0">
                <a:solidFill>
                  <a:srgbClr val="272525"/>
                </a:solidFill>
                <a:latin typeface="Inter" pitchFamily="34" charset="0"/>
                <a:ea typeface="Inter" pitchFamily="34" charset="-122"/>
                <a:cs typeface="Inter" pitchFamily="34" charset="-120"/>
              </a:rPr>
              <a:t>, </a:t>
            </a:r>
            <a:r>
              <a:rPr lang="en-US" sz="1944" kern="0" spc="-39" dirty="0" err="1">
                <a:solidFill>
                  <a:srgbClr val="272525"/>
                </a:solidFill>
                <a:latin typeface="Inter" pitchFamily="34" charset="0"/>
                <a:ea typeface="Inter" pitchFamily="34" charset="-122"/>
                <a:cs typeface="Inter" pitchFamily="34" charset="-120"/>
              </a:rPr>
              <a:t>religión</a:t>
            </a:r>
            <a:r>
              <a:rPr lang="en-US" sz="1944" kern="0" spc="-39" dirty="0">
                <a:solidFill>
                  <a:srgbClr val="272525"/>
                </a:solidFill>
                <a:latin typeface="Inter" pitchFamily="34" charset="0"/>
                <a:ea typeface="Inter" pitchFamily="34" charset="-122"/>
                <a:cs typeface="Inter" pitchFamily="34" charset="-120"/>
              </a:rPr>
              <a:t>, </a:t>
            </a:r>
            <a:r>
              <a:rPr lang="en-US" sz="1944" kern="0" spc="-39" dirty="0" err="1">
                <a:solidFill>
                  <a:srgbClr val="272525"/>
                </a:solidFill>
                <a:latin typeface="Inter" pitchFamily="34" charset="0"/>
                <a:ea typeface="Inter" pitchFamily="34" charset="-122"/>
                <a:cs typeface="Inter" pitchFamily="34" charset="-120"/>
              </a:rPr>
              <a:t>orientación</a:t>
            </a:r>
            <a:r>
              <a:rPr lang="en-US" sz="1944" kern="0" spc="-39" dirty="0">
                <a:solidFill>
                  <a:srgbClr val="272525"/>
                </a:solidFill>
                <a:latin typeface="Inter" pitchFamily="34" charset="0"/>
                <a:ea typeface="Inter" pitchFamily="34" charset="-122"/>
                <a:cs typeface="Inter" pitchFamily="34" charset="-120"/>
              </a:rPr>
              <a:t> sexual, entre otros factores demográficos entre los ganadores de los Premios Oscar a lo largo del tiempo.</a:t>
            </a:r>
            <a:endParaRPr lang="en-US" sz="1944" dirty="0"/>
          </a:p>
        </p:txBody>
      </p:sp>
      <p:sp>
        <p:nvSpPr>
          <p:cNvPr id="9" name="Text 7"/>
          <p:cNvSpPr/>
          <p:nvPr/>
        </p:nvSpPr>
        <p:spPr>
          <a:xfrm>
            <a:off x="5751910" y="3394114"/>
            <a:ext cx="3852624" cy="385763"/>
          </a:xfrm>
          <a:prstGeom prst="rect">
            <a:avLst/>
          </a:prstGeom>
          <a:noFill/>
          <a:ln/>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Correlaciones Interesantes</a:t>
            </a:r>
            <a:endParaRPr lang="en-US" sz="2430" dirty="0"/>
          </a:p>
        </p:txBody>
      </p:sp>
      <p:sp>
        <p:nvSpPr>
          <p:cNvPr id="10" name="Text 8"/>
          <p:cNvSpPr/>
          <p:nvPr/>
        </p:nvSpPr>
        <p:spPr>
          <a:xfrm>
            <a:off x="5705713" y="4014252"/>
            <a:ext cx="3898821" cy="1975247"/>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Buscaremos conexiones inesperadas entre los datos demográficos y otros factores, como el éxito crítico y comercial de las películas.</a:t>
            </a:r>
            <a:endParaRPr lang="en-US" sz="1944"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60" y="154935"/>
            <a:ext cx="14630400" cy="8229600"/>
          </a:xfrm>
          <a:prstGeom prst="rect">
            <a:avLst/>
          </a:prstGeom>
          <a:solidFill>
            <a:srgbClr val="F6F4F4"/>
          </a:solidFill>
          <a:ln/>
        </p:spPr>
        <p:txBody>
          <a:bodyPr/>
          <a:lstStyle/>
          <a:p>
            <a:endParaRPr lang="en-US"/>
          </a:p>
        </p:txBody>
      </p:sp>
      <p:sp>
        <p:nvSpPr>
          <p:cNvPr id="4" name="Text 2"/>
          <p:cNvSpPr/>
          <p:nvPr/>
        </p:nvSpPr>
        <p:spPr>
          <a:xfrm>
            <a:off x="864037" y="287416"/>
            <a:ext cx="7987665" cy="771525"/>
          </a:xfrm>
          <a:prstGeom prst="rect">
            <a:avLst/>
          </a:prstGeom>
          <a:noFill/>
          <a:ln/>
        </p:spPr>
        <p:txBody>
          <a:bodyPr wrap="none" rtlCol="0" anchor="t"/>
          <a:lstStyle/>
          <a:p>
            <a:pPr marL="0" indent="0">
              <a:lnSpc>
                <a:spcPts val="6075"/>
              </a:lnSpc>
              <a:buNone/>
            </a:pPr>
            <a:r>
              <a:rPr lang="en-US" sz="4860" b="1" kern="0" spc="-146" dirty="0" err="1">
                <a:solidFill>
                  <a:srgbClr val="000000"/>
                </a:solidFill>
                <a:latin typeface="Inter" pitchFamily="34" charset="0"/>
                <a:ea typeface="Inter" pitchFamily="34" charset="-122"/>
                <a:cs typeface="Inter" pitchFamily="34" charset="-120"/>
              </a:rPr>
              <a:t>Análisis</a:t>
            </a:r>
            <a:r>
              <a:rPr lang="en-US" sz="4860" b="1" kern="0" spc="-146" dirty="0">
                <a:solidFill>
                  <a:srgbClr val="000000"/>
                </a:solidFill>
                <a:latin typeface="Inter" pitchFamily="34" charset="0"/>
                <a:ea typeface="Inter" pitchFamily="34" charset="-122"/>
                <a:cs typeface="Inter" pitchFamily="34" charset="-120"/>
              </a:rPr>
              <a:t> de </a:t>
            </a:r>
            <a:r>
              <a:rPr lang="en-US" sz="4860" b="1" kern="0" spc="-146" dirty="0" err="1">
                <a:solidFill>
                  <a:srgbClr val="000000"/>
                </a:solidFill>
                <a:latin typeface="Inter" pitchFamily="34" charset="0"/>
                <a:ea typeface="Inter" pitchFamily="34" charset="-122"/>
                <a:cs typeface="Inter" pitchFamily="34" charset="-120"/>
              </a:rPr>
              <a:t>Correlación</a:t>
            </a:r>
            <a:endParaRPr lang="en-US" sz="4860" dirty="0"/>
          </a:p>
        </p:txBody>
      </p:sp>
      <p:sp>
        <p:nvSpPr>
          <p:cNvPr id="7" name="Text 4"/>
          <p:cNvSpPr/>
          <p:nvPr/>
        </p:nvSpPr>
        <p:spPr>
          <a:xfrm>
            <a:off x="864037" y="5433774"/>
            <a:ext cx="4053840" cy="1975247"/>
          </a:xfrm>
          <a:prstGeom prst="rect">
            <a:avLst/>
          </a:prstGeom>
          <a:noFill/>
          <a:ln/>
        </p:spPr>
        <p:txBody>
          <a:bodyPr wrap="square" rtlCol="0" anchor="t"/>
          <a:lstStyle/>
          <a:p>
            <a:pPr marL="0" indent="0" algn="l">
              <a:lnSpc>
                <a:spcPts val="3110"/>
              </a:lnSpc>
              <a:buNone/>
            </a:pPr>
            <a:endParaRPr lang="en-US" sz="1944" dirty="0"/>
          </a:p>
        </p:txBody>
      </p:sp>
      <p:sp>
        <p:nvSpPr>
          <p:cNvPr id="10" name="Text 6"/>
          <p:cNvSpPr/>
          <p:nvPr/>
        </p:nvSpPr>
        <p:spPr>
          <a:xfrm>
            <a:off x="5288161" y="5433774"/>
            <a:ext cx="4053959" cy="1580198"/>
          </a:xfrm>
          <a:prstGeom prst="rect">
            <a:avLst/>
          </a:prstGeom>
          <a:noFill/>
          <a:ln/>
        </p:spPr>
        <p:txBody>
          <a:bodyPr wrap="square" rtlCol="0" anchor="t"/>
          <a:lstStyle/>
          <a:p>
            <a:pPr marL="0" indent="0" algn="l">
              <a:lnSpc>
                <a:spcPts val="3110"/>
              </a:lnSpc>
              <a:buNone/>
            </a:pPr>
            <a:endParaRPr lang="en-US" sz="1944" dirty="0"/>
          </a:p>
        </p:txBody>
      </p:sp>
      <p:sp>
        <p:nvSpPr>
          <p:cNvPr id="13" name="Text 8"/>
          <p:cNvSpPr/>
          <p:nvPr/>
        </p:nvSpPr>
        <p:spPr>
          <a:xfrm>
            <a:off x="9712404" y="5433774"/>
            <a:ext cx="4053959" cy="1975247"/>
          </a:xfrm>
          <a:prstGeom prst="rect">
            <a:avLst/>
          </a:prstGeom>
          <a:noFill/>
          <a:ln/>
        </p:spPr>
        <p:txBody>
          <a:bodyPr wrap="square" rtlCol="0" anchor="t"/>
          <a:lstStyle/>
          <a:p>
            <a:pPr marL="0" indent="0" algn="l">
              <a:lnSpc>
                <a:spcPts val="3110"/>
              </a:lnSpc>
              <a:buNone/>
            </a:pPr>
            <a:endParaRPr lang="en-US" sz="1944" dirty="0"/>
          </a:p>
        </p:txBody>
      </p:sp>
      <p:pic>
        <p:nvPicPr>
          <p:cNvPr id="14" name="Image 3"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15" name="Picture 14">
            <a:extLst>
              <a:ext uri="{FF2B5EF4-FFF2-40B4-BE49-F238E27FC236}">
                <a16:creationId xmlns:a16="http://schemas.microsoft.com/office/drawing/2014/main" id="{6AE9F722-8832-6E8A-628D-A97F35C97DF9}"/>
              </a:ext>
            </a:extLst>
          </p:cNvPr>
          <p:cNvPicPr>
            <a:picLocks noChangeAspect="1"/>
          </p:cNvPicPr>
          <p:nvPr/>
        </p:nvPicPr>
        <p:blipFill>
          <a:blip r:embed="rId5"/>
          <a:stretch>
            <a:fillRect/>
          </a:stretch>
        </p:blipFill>
        <p:spPr>
          <a:xfrm>
            <a:off x="864037" y="1261329"/>
            <a:ext cx="7758853" cy="62070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60" y="154935"/>
            <a:ext cx="14630400" cy="8229600"/>
          </a:xfrm>
          <a:prstGeom prst="rect">
            <a:avLst/>
          </a:prstGeom>
          <a:solidFill>
            <a:srgbClr val="F6F4F4"/>
          </a:solidFill>
          <a:ln/>
        </p:spPr>
        <p:txBody>
          <a:bodyPr/>
          <a:lstStyle/>
          <a:p>
            <a:endParaRPr lang="en-US"/>
          </a:p>
        </p:txBody>
      </p:sp>
      <p:sp>
        <p:nvSpPr>
          <p:cNvPr id="4" name="Text 2"/>
          <p:cNvSpPr/>
          <p:nvPr/>
        </p:nvSpPr>
        <p:spPr>
          <a:xfrm>
            <a:off x="864038" y="287417"/>
            <a:ext cx="4179910" cy="695810"/>
          </a:xfrm>
          <a:prstGeom prst="rect">
            <a:avLst/>
          </a:prstGeom>
          <a:noFill/>
          <a:ln/>
        </p:spPr>
        <p:txBody>
          <a:bodyPr wrap="none" rtlCol="0" anchor="t"/>
          <a:lstStyle/>
          <a:p>
            <a:pPr marL="0" indent="0">
              <a:lnSpc>
                <a:spcPts val="6075"/>
              </a:lnSpc>
              <a:buNone/>
            </a:pPr>
            <a:r>
              <a:rPr lang="en-US" sz="3600" b="1" kern="0" spc="-146" dirty="0" err="1">
                <a:solidFill>
                  <a:srgbClr val="000000"/>
                </a:solidFill>
                <a:latin typeface="Inter" pitchFamily="34" charset="0"/>
                <a:ea typeface="Inter" pitchFamily="34" charset="-122"/>
                <a:cs typeface="Inter" pitchFamily="34" charset="-120"/>
              </a:rPr>
              <a:t>Análisis</a:t>
            </a:r>
            <a:r>
              <a:rPr lang="en-US" sz="3600" b="1" kern="0" spc="-146" dirty="0">
                <a:solidFill>
                  <a:srgbClr val="000000"/>
                </a:solidFill>
                <a:latin typeface="Inter" pitchFamily="34" charset="0"/>
                <a:ea typeface="Inter" pitchFamily="34" charset="-122"/>
                <a:cs typeface="Inter" pitchFamily="34" charset="-120"/>
              </a:rPr>
              <a:t> de </a:t>
            </a:r>
            <a:r>
              <a:rPr lang="en-US" sz="3600" b="1" kern="0" spc="-146" dirty="0" err="1">
                <a:solidFill>
                  <a:srgbClr val="000000"/>
                </a:solidFill>
                <a:latin typeface="Inter" pitchFamily="34" charset="0"/>
                <a:ea typeface="Inter" pitchFamily="34" charset="-122"/>
                <a:cs typeface="Inter" pitchFamily="34" charset="-120"/>
              </a:rPr>
              <a:t>Correlación</a:t>
            </a:r>
            <a:endParaRPr lang="en-US" sz="3600" dirty="0"/>
          </a:p>
        </p:txBody>
      </p:sp>
      <p:sp>
        <p:nvSpPr>
          <p:cNvPr id="7" name="Text 4"/>
          <p:cNvSpPr/>
          <p:nvPr/>
        </p:nvSpPr>
        <p:spPr>
          <a:xfrm>
            <a:off x="864037" y="5433774"/>
            <a:ext cx="4053840" cy="1975247"/>
          </a:xfrm>
          <a:prstGeom prst="rect">
            <a:avLst/>
          </a:prstGeom>
          <a:noFill/>
          <a:ln/>
        </p:spPr>
        <p:txBody>
          <a:bodyPr wrap="square" rtlCol="0" anchor="t"/>
          <a:lstStyle/>
          <a:p>
            <a:pPr marL="0" indent="0" algn="l">
              <a:lnSpc>
                <a:spcPts val="3110"/>
              </a:lnSpc>
              <a:buNone/>
            </a:pPr>
            <a:endParaRPr lang="en-US" sz="1944" dirty="0"/>
          </a:p>
        </p:txBody>
      </p:sp>
      <p:sp>
        <p:nvSpPr>
          <p:cNvPr id="10" name="Text 6"/>
          <p:cNvSpPr/>
          <p:nvPr/>
        </p:nvSpPr>
        <p:spPr>
          <a:xfrm>
            <a:off x="5288161" y="5433774"/>
            <a:ext cx="4053959" cy="1580198"/>
          </a:xfrm>
          <a:prstGeom prst="rect">
            <a:avLst/>
          </a:prstGeom>
          <a:noFill/>
          <a:ln/>
        </p:spPr>
        <p:txBody>
          <a:bodyPr wrap="square" rtlCol="0" anchor="t"/>
          <a:lstStyle/>
          <a:p>
            <a:pPr marL="0" indent="0" algn="l">
              <a:lnSpc>
                <a:spcPts val="3110"/>
              </a:lnSpc>
              <a:buNone/>
            </a:pPr>
            <a:endParaRPr lang="en-US" sz="1944" dirty="0"/>
          </a:p>
        </p:txBody>
      </p:sp>
      <p:sp>
        <p:nvSpPr>
          <p:cNvPr id="13" name="Text 8"/>
          <p:cNvSpPr/>
          <p:nvPr/>
        </p:nvSpPr>
        <p:spPr>
          <a:xfrm>
            <a:off x="9712404" y="5433774"/>
            <a:ext cx="4053959" cy="1975247"/>
          </a:xfrm>
          <a:prstGeom prst="rect">
            <a:avLst/>
          </a:prstGeom>
          <a:noFill/>
          <a:ln/>
        </p:spPr>
        <p:txBody>
          <a:bodyPr wrap="square" rtlCol="0" anchor="t"/>
          <a:lstStyle/>
          <a:p>
            <a:pPr marL="0" indent="0" algn="l">
              <a:lnSpc>
                <a:spcPts val="3110"/>
              </a:lnSpc>
              <a:buNone/>
            </a:pPr>
            <a:endParaRPr lang="en-US" sz="1944" dirty="0"/>
          </a:p>
        </p:txBody>
      </p:sp>
      <p:pic>
        <p:nvPicPr>
          <p:cNvPr id="14" name="Image 3"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17" name="Picture 16">
            <a:extLst>
              <a:ext uri="{FF2B5EF4-FFF2-40B4-BE49-F238E27FC236}">
                <a16:creationId xmlns:a16="http://schemas.microsoft.com/office/drawing/2014/main" id="{A9874D61-0712-6BF5-0EB4-52BC082FAE29}"/>
              </a:ext>
            </a:extLst>
          </p:cNvPr>
          <p:cNvPicPr>
            <a:picLocks noChangeAspect="1"/>
          </p:cNvPicPr>
          <p:nvPr/>
        </p:nvPicPr>
        <p:blipFill>
          <a:blip r:embed="rId5"/>
          <a:stretch>
            <a:fillRect/>
          </a:stretch>
        </p:blipFill>
        <p:spPr>
          <a:xfrm>
            <a:off x="7466271" y="1588874"/>
            <a:ext cx="7029066" cy="4208926"/>
          </a:xfrm>
          <a:prstGeom prst="rect">
            <a:avLst/>
          </a:prstGeom>
        </p:spPr>
      </p:pic>
      <p:pic>
        <p:nvPicPr>
          <p:cNvPr id="18" name="Picture 17">
            <a:extLst>
              <a:ext uri="{FF2B5EF4-FFF2-40B4-BE49-F238E27FC236}">
                <a16:creationId xmlns:a16="http://schemas.microsoft.com/office/drawing/2014/main" id="{5F352922-C7C5-D282-72C5-2184E6AD067B}"/>
              </a:ext>
            </a:extLst>
          </p:cNvPr>
          <p:cNvPicPr>
            <a:picLocks noChangeAspect="1"/>
          </p:cNvPicPr>
          <p:nvPr/>
        </p:nvPicPr>
        <p:blipFill>
          <a:blip r:embed="rId6"/>
          <a:stretch>
            <a:fillRect/>
          </a:stretch>
        </p:blipFill>
        <p:spPr>
          <a:xfrm>
            <a:off x="135063" y="1591617"/>
            <a:ext cx="7137205" cy="4203441"/>
          </a:xfrm>
          <a:prstGeom prst="rect">
            <a:avLst/>
          </a:prstGeom>
        </p:spPr>
      </p:pic>
    </p:spTree>
    <p:extLst>
      <p:ext uri="{BB962C8B-B14F-4D97-AF65-F5344CB8AC3E}">
        <p14:creationId xmlns:p14="http://schemas.microsoft.com/office/powerpoint/2010/main" val="305074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60" y="154935"/>
            <a:ext cx="14630400" cy="8229600"/>
          </a:xfrm>
          <a:prstGeom prst="rect">
            <a:avLst/>
          </a:prstGeom>
          <a:solidFill>
            <a:srgbClr val="F6F4F4"/>
          </a:solidFill>
          <a:ln/>
        </p:spPr>
        <p:txBody>
          <a:bodyPr/>
          <a:lstStyle/>
          <a:p>
            <a:endParaRPr lang="en-US"/>
          </a:p>
        </p:txBody>
      </p:sp>
      <p:sp>
        <p:nvSpPr>
          <p:cNvPr id="4" name="Text 2"/>
          <p:cNvSpPr/>
          <p:nvPr/>
        </p:nvSpPr>
        <p:spPr>
          <a:xfrm>
            <a:off x="293766" y="240114"/>
            <a:ext cx="4248737" cy="771525"/>
          </a:xfrm>
          <a:prstGeom prst="rect">
            <a:avLst/>
          </a:prstGeom>
          <a:noFill/>
          <a:ln/>
        </p:spPr>
        <p:txBody>
          <a:bodyPr wrap="none" rtlCol="0" anchor="t"/>
          <a:lstStyle/>
          <a:p>
            <a:pPr marL="0" indent="0">
              <a:lnSpc>
                <a:spcPts val="6075"/>
              </a:lnSpc>
              <a:buNone/>
            </a:pPr>
            <a:r>
              <a:rPr lang="en-US" sz="3600" b="1" kern="0" spc="-146" dirty="0" err="1">
                <a:solidFill>
                  <a:srgbClr val="000000"/>
                </a:solidFill>
                <a:latin typeface="Inter" pitchFamily="34" charset="0"/>
                <a:ea typeface="Inter" pitchFamily="34" charset="-122"/>
                <a:cs typeface="Inter" pitchFamily="34" charset="-120"/>
              </a:rPr>
              <a:t>Análisis</a:t>
            </a:r>
            <a:r>
              <a:rPr lang="en-US" sz="3600" b="1" kern="0" spc="-146" dirty="0">
                <a:solidFill>
                  <a:srgbClr val="000000"/>
                </a:solidFill>
                <a:latin typeface="Inter" pitchFamily="34" charset="0"/>
                <a:ea typeface="Inter" pitchFamily="34" charset="-122"/>
                <a:cs typeface="Inter" pitchFamily="34" charset="-120"/>
              </a:rPr>
              <a:t> de </a:t>
            </a:r>
            <a:r>
              <a:rPr lang="en-US" sz="3600" b="1" kern="0" spc="-146" dirty="0" err="1">
                <a:solidFill>
                  <a:srgbClr val="000000"/>
                </a:solidFill>
                <a:latin typeface="Inter" pitchFamily="34" charset="0"/>
                <a:ea typeface="Inter" pitchFamily="34" charset="-122"/>
                <a:cs typeface="Inter" pitchFamily="34" charset="-120"/>
              </a:rPr>
              <a:t>Correlación</a:t>
            </a:r>
            <a:endParaRPr lang="en-US" sz="3600" dirty="0"/>
          </a:p>
        </p:txBody>
      </p:sp>
      <p:sp>
        <p:nvSpPr>
          <p:cNvPr id="7" name="Text 4"/>
          <p:cNvSpPr/>
          <p:nvPr/>
        </p:nvSpPr>
        <p:spPr>
          <a:xfrm>
            <a:off x="864037" y="5433774"/>
            <a:ext cx="4053840" cy="1975247"/>
          </a:xfrm>
          <a:prstGeom prst="rect">
            <a:avLst/>
          </a:prstGeom>
          <a:noFill/>
          <a:ln/>
        </p:spPr>
        <p:txBody>
          <a:bodyPr wrap="square" rtlCol="0" anchor="t"/>
          <a:lstStyle/>
          <a:p>
            <a:pPr marL="0" indent="0" algn="l">
              <a:lnSpc>
                <a:spcPts val="3110"/>
              </a:lnSpc>
              <a:buNone/>
            </a:pPr>
            <a:endParaRPr lang="en-US" sz="1944" dirty="0"/>
          </a:p>
        </p:txBody>
      </p:sp>
      <p:sp>
        <p:nvSpPr>
          <p:cNvPr id="10" name="Text 6"/>
          <p:cNvSpPr/>
          <p:nvPr/>
        </p:nvSpPr>
        <p:spPr>
          <a:xfrm>
            <a:off x="5288161" y="5433774"/>
            <a:ext cx="4053959" cy="1580198"/>
          </a:xfrm>
          <a:prstGeom prst="rect">
            <a:avLst/>
          </a:prstGeom>
          <a:noFill/>
          <a:ln/>
        </p:spPr>
        <p:txBody>
          <a:bodyPr wrap="square" rtlCol="0" anchor="t"/>
          <a:lstStyle/>
          <a:p>
            <a:pPr marL="0" indent="0" algn="l">
              <a:lnSpc>
                <a:spcPts val="3110"/>
              </a:lnSpc>
              <a:buNone/>
            </a:pPr>
            <a:endParaRPr lang="en-US" sz="1944" dirty="0"/>
          </a:p>
        </p:txBody>
      </p:sp>
      <p:sp>
        <p:nvSpPr>
          <p:cNvPr id="13" name="Text 8"/>
          <p:cNvSpPr/>
          <p:nvPr/>
        </p:nvSpPr>
        <p:spPr>
          <a:xfrm>
            <a:off x="9712404" y="5433774"/>
            <a:ext cx="4053959" cy="1975247"/>
          </a:xfrm>
          <a:prstGeom prst="rect">
            <a:avLst/>
          </a:prstGeom>
          <a:noFill/>
          <a:ln/>
        </p:spPr>
        <p:txBody>
          <a:bodyPr wrap="square" rtlCol="0" anchor="t"/>
          <a:lstStyle/>
          <a:p>
            <a:pPr marL="0" indent="0" algn="l">
              <a:lnSpc>
                <a:spcPts val="3110"/>
              </a:lnSpc>
              <a:buNone/>
            </a:pPr>
            <a:endParaRPr lang="en-US" sz="1944" dirty="0"/>
          </a:p>
        </p:txBody>
      </p:sp>
      <p:pic>
        <p:nvPicPr>
          <p:cNvPr id="14" name="Image 3"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16" name="Picture 15">
            <a:extLst>
              <a:ext uri="{FF2B5EF4-FFF2-40B4-BE49-F238E27FC236}">
                <a16:creationId xmlns:a16="http://schemas.microsoft.com/office/drawing/2014/main" id="{79ED086D-7A5E-F0CB-4DD9-00739DC6A259}"/>
              </a:ext>
            </a:extLst>
          </p:cNvPr>
          <p:cNvPicPr>
            <a:picLocks noChangeAspect="1"/>
          </p:cNvPicPr>
          <p:nvPr/>
        </p:nvPicPr>
        <p:blipFill>
          <a:blip r:embed="rId5"/>
          <a:stretch>
            <a:fillRect/>
          </a:stretch>
        </p:blipFill>
        <p:spPr>
          <a:xfrm>
            <a:off x="7322845" y="1860319"/>
            <a:ext cx="7204053" cy="4405784"/>
          </a:xfrm>
          <a:prstGeom prst="rect">
            <a:avLst/>
          </a:prstGeom>
        </p:spPr>
      </p:pic>
      <p:pic>
        <p:nvPicPr>
          <p:cNvPr id="5" name="Picture 4">
            <a:extLst>
              <a:ext uri="{FF2B5EF4-FFF2-40B4-BE49-F238E27FC236}">
                <a16:creationId xmlns:a16="http://schemas.microsoft.com/office/drawing/2014/main" id="{C9942B0E-EF70-82DF-D93C-598F357EBE7F}"/>
              </a:ext>
            </a:extLst>
          </p:cNvPr>
          <p:cNvPicPr>
            <a:picLocks noChangeAspect="1"/>
          </p:cNvPicPr>
          <p:nvPr/>
        </p:nvPicPr>
        <p:blipFill>
          <a:blip r:embed="rId6"/>
          <a:stretch>
            <a:fillRect/>
          </a:stretch>
        </p:blipFill>
        <p:spPr>
          <a:xfrm>
            <a:off x="52755" y="1866964"/>
            <a:ext cx="7254802" cy="4475900"/>
          </a:xfrm>
          <a:prstGeom prst="rect">
            <a:avLst/>
          </a:prstGeom>
        </p:spPr>
      </p:pic>
    </p:spTree>
    <p:extLst>
      <p:ext uri="{BB962C8B-B14F-4D97-AF65-F5344CB8AC3E}">
        <p14:creationId xmlns:p14="http://schemas.microsoft.com/office/powerpoint/2010/main" val="50107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Text 2"/>
          <p:cNvSpPr/>
          <p:nvPr/>
        </p:nvSpPr>
        <p:spPr>
          <a:xfrm>
            <a:off x="864037" y="2088713"/>
            <a:ext cx="6172200" cy="771525"/>
          </a:xfrm>
          <a:prstGeom prst="rect">
            <a:avLst/>
          </a:prstGeom>
          <a:noFill/>
          <a:ln/>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Modelado Predictivo</a:t>
            </a:r>
            <a:endParaRPr lang="en-US" sz="4860" dirty="0"/>
          </a:p>
        </p:txBody>
      </p:sp>
      <p:sp>
        <p:nvSpPr>
          <p:cNvPr id="5" name="Shape 3"/>
          <p:cNvSpPr/>
          <p:nvPr/>
        </p:nvSpPr>
        <p:spPr>
          <a:xfrm>
            <a:off x="864037" y="3631644"/>
            <a:ext cx="555427" cy="555427"/>
          </a:xfrm>
          <a:prstGeom prst="roundRect">
            <a:avLst>
              <a:gd name="adj" fmla="val 20003"/>
            </a:avLst>
          </a:prstGeom>
          <a:solidFill>
            <a:srgbClr val="DADBF1"/>
          </a:solidFill>
          <a:ln w="15240">
            <a:solidFill>
              <a:srgbClr val="C0C1D7"/>
            </a:solidFill>
            <a:prstDash val="solid"/>
          </a:ln>
        </p:spPr>
        <p:txBody>
          <a:bodyPr/>
          <a:lstStyle/>
          <a:p>
            <a:endParaRPr lang="en-US"/>
          </a:p>
        </p:txBody>
      </p:sp>
      <p:sp>
        <p:nvSpPr>
          <p:cNvPr id="6" name="Text 4"/>
          <p:cNvSpPr/>
          <p:nvPr/>
        </p:nvSpPr>
        <p:spPr>
          <a:xfrm>
            <a:off x="1056680" y="3724156"/>
            <a:ext cx="170140" cy="370284"/>
          </a:xfrm>
          <a:prstGeom prst="rect">
            <a:avLst/>
          </a:prstGeom>
          <a:noFill/>
          <a:ln/>
        </p:spPr>
        <p:txBody>
          <a:bodyPr wrap="none" rtlCol="0" anchor="t"/>
          <a:lstStyle/>
          <a:p>
            <a:pPr marL="0" indent="0" algn="ctr">
              <a:lnSpc>
                <a:spcPts val="2916"/>
              </a:lnSpc>
              <a:buNone/>
            </a:pPr>
            <a:r>
              <a:rPr lang="en-US" sz="2916" b="1" kern="0" spc="-87" dirty="0">
                <a:solidFill>
                  <a:srgbClr val="272525"/>
                </a:solidFill>
                <a:latin typeface="Inter" pitchFamily="34" charset="0"/>
                <a:ea typeface="Inter" pitchFamily="34" charset="-122"/>
                <a:cs typeface="Inter" pitchFamily="34" charset="-120"/>
              </a:rPr>
              <a:t>1</a:t>
            </a:r>
            <a:endParaRPr lang="en-US" sz="2916" dirty="0"/>
          </a:p>
        </p:txBody>
      </p:sp>
      <p:sp>
        <p:nvSpPr>
          <p:cNvPr id="7" name="Text 5"/>
          <p:cNvSpPr/>
          <p:nvPr/>
        </p:nvSpPr>
        <p:spPr>
          <a:xfrm>
            <a:off x="1666280" y="3631644"/>
            <a:ext cx="3086100" cy="385763"/>
          </a:xfrm>
          <a:prstGeom prst="rect">
            <a:avLst/>
          </a:prstGeom>
          <a:noFill/>
          <a:ln/>
        </p:spPr>
        <p:txBody>
          <a:bodyPr wrap="none" rtlCol="0" anchor="t"/>
          <a:lstStyle/>
          <a:p>
            <a:pPr marL="0" indent="0">
              <a:lnSpc>
                <a:spcPts val="3038"/>
              </a:lnSpc>
              <a:buNone/>
            </a:pPr>
            <a:r>
              <a:rPr lang="en-US" sz="2430" b="1" kern="0" spc="-73" dirty="0" err="1">
                <a:solidFill>
                  <a:srgbClr val="272525"/>
                </a:solidFill>
                <a:latin typeface="Inter" pitchFamily="34" charset="0"/>
                <a:ea typeface="Inter" pitchFamily="34" charset="-122"/>
                <a:cs typeface="Inter" pitchFamily="34" charset="-120"/>
              </a:rPr>
              <a:t>Modelo</a:t>
            </a:r>
            <a:r>
              <a:rPr lang="en-US" sz="2430" b="1" kern="0" spc="-73" dirty="0">
                <a:solidFill>
                  <a:srgbClr val="272525"/>
                </a:solidFill>
                <a:latin typeface="Inter" pitchFamily="34" charset="0"/>
                <a:ea typeface="Inter" pitchFamily="34" charset="-122"/>
                <a:cs typeface="Inter" pitchFamily="34" charset="-120"/>
              </a:rPr>
              <a:t> </a:t>
            </a:r>
            <a:r>
              <a:rPr lang="en-US" sz="2430" b="1" kern="0" spc="-73" dirty="0" err="1">
                <a:solidFill>
                  <a:srgbClr val="272525"/>
                </a:solidFill>
                <a:latin typeface="Inter" pitchFamily="34" charset="0"/>
                <a:ea typeface="Inter" pitchFamily="34" charset="-122"/>
                <a:cs typeface="Inter" pitchFamily="34" charset="-120"/>
              </a:rPr>
              <a:t>Utilizado</a:t>
            </a:r>
            <a:endParaRPr lang="en-US" sz="2430" dirty="0"/>
          </a:p>
        </p:txBody>
      </p:sp>
      <p:sp>
        <p:nvSpPr>
          <p:cNvPr id="8" name="Text 6"/>
          <p:cNvSpPr/>
          <p:nvPr/>
        </p:nvSpPr>
        <p:spPr>
          <a:xfrm>
            <a:off x="1666280" y="4165521"/>
            <a:ext cx="3333988" cy="1975247"/>
          </a:xfrm>
          <a:prstGeom prst="rect">
            <a:avLst/>
          </a:prstGeom>
          <a:noFill/>
          <a:ln/>
        </p:spPr>
        <p:txBody>
          <a:bodyPr wrap="square" rtlCol="0" anchor="t"/>
          <a:lstStyle/>
          <a:p>
            <a:pPr marL="0" indent="0">
              <a:lnSpc>
                <a:spcPts val="3110"/>
              </a:lnSpc>
              <a:buNone/>
            </a:pPr>
            <a:r>
              <a:rPr lang="es-CL" sz="1944" dirty="0"/>
              <a:t>Regresión Logística</a:t>
            </a:r>
            <a:endParaRPr lang="en-US" sz="1944" dirty="0"/>
          </a:p>
        </p:txBody>
      </p:sp>
      <p:sp>
        <p:nvSpPr>
          <p:cNvPr id="9" name="Shape 7"/>
          <p:cNvSpPr/>
          <p:nvPr/>
        </p:nvSpPr>
        <p:spPr>
          <a:xfrm>
            <a:off x="4864716" y="3631644"/>
            <a:ext cx="555427" cy="555427"/>
          </a:xfrm>
          <a:prstGeom prst="roundRect">
            <a:avLst>
              <a:gd name="adj" fmla="val 21773"/>
            </a:avLst>
          </a:prstGeom>
          <a:solidFill>
            <a:srgbClr val="DADBF1"/>
          </a:solidFill>
          <a:ln w="15240">
            <a:solidFill>
              <a:srgbClr val="C0C1D7"/>
            </a:solidFill>
            <a:prstDash val="solid"/>
          </a:ln>
        </p:spPr>
        <p:txBody>
          <a:bodyPr/>
          <a:lstStyle/>
          <a:p>
            <a:endParaRPr lang="en-US"/>
          </a:p>
        </p:txBody>
      </p:sp>
      <p:sp>
        <p:nvSpPr>
          <p:cNvPr id="10" name="Text 8"/>
          <p:cNvSpPr/>
          <p:nvPr/>
        </p:nvSpPr>
        <p:spPr>
          <a:xfrm>
            <a:off x="5031343" y="3702222"/>
            <a:ext cx="222171" cy="370284"/>
          </a:xfrm>
          <a:prstGeom prst="rect">
            <a:avLst/>
          </a:prstGeom>
          <a:noFill/>
          <a:ln/>
        </p:spPr>
        <p:txBody>
          <a:bodyPr wrap="none" rtlCol="0" anchor="t"/>
          <a:lstStyle/>
          <a:p>
            <a:pPr marL="0" indent="0" algn="ctr">
              <a:lnSpc>
                <a:spcPts val="2916"/>
              </a:lnSpc>
              <a:buNone/>
            </a:pPr>
            <a:r>
              <a:rPr lang="en-US" sz="2916" b="1" kern="0" spc="-87" dirty="0">
                <a:solidFill>
                  <a:srgbClr val="272525"/>
                </a:solidFill>
                <a:latin typeface="Inter" pitchFamily="34" charset="0"/>
                <a:ea typeface="Inter" pitchFamily="34" charset="-122"/>
                <a:cs typeface="Inter" pitchFamily="34" charset="-120"/>
              </a:rPr>
              <a:t>2</a:t>
            </a:r>
            <a:endParaRPr lang="en-US" sz="2916" dirty="0"/>
          </a:p>
        </p:txBody>
      </p:sp>
      <p:sp>
        <p:nvSpPr>
          <p:cNvPr id="11" name="Text 9"/>
          <p:cNvSpPr/>
          <p:nvPr/>
        </p:nvSpPr>
        <p:spPr>
          <a:xfrm>
            <a:off x="5581235" y="3631643"/>
            <a:ext cx="3086100" cy="385763"/>
          </a:xfrm>
          <a:prstGeom prst="rect">
            <a:avLst/>
          </a:prstGeom>
          <a:noFill/>
          <a:ln/>
        </p:spPr>
        <p:txBody>
          <a:bodyPr wrap="none" rtlCol="0" anchor="t"/>
          <a:lstStyle/>
          <a:p>
            <a:pPr marL="0" indent="0">
              <a:lnSpc>
                <a:spcPts val="3038"/>
              </a:lnSpc>
              <a:buNone/>
            </a:pPr>
            <a:r>
              <a:rPr lang="en-US" sz="2430" b="1" kern="0" spc="-73" dirty="0" err="1">
                <a:solidFill>
                  <a:srgbClr val="272525"/>
                </a:solidFill>
                <a:latin typeface="Inter" pitchFamily="34" charset="0"/>
                <a:ea typeface="Inter" pitchFamily="34" charset="-122"/>
                <a:cs typeface="Inter" pitchFamily="34" charset="-120"/>
              </a:rPr>
              <a:t>Técnicas</a:t>
            </a:r>
            <a:r>
              <a:rPr lang="en-US" sz="2430" b="1" kern="0" spc="-73" dirty="0">
                <a:solidFill>
                  <a:srgbClr val="272525"/>
                </a:solidFill>
                <a:latin typeface="Inter" pitchFamily="34" charset="0"/>
                <a:ea typeface="Inter" pitchFamily="34" charset="-122"/>
                <a:cs typeface="Inter" pitchFamily="34" charset="-120"/>
              </a:rPr>
              <a:t> de </a:t>
            </a:r>
            <a:r>
              <a:rPr lang="en-US" sz="2430" b="1" kern="0" spc="-73" dirty="0" err="1">
                <a:solidFill>
                  <a:srgbClr val="272525"/>
                </a:solidFill>
                <a:latin typeface="Inter" pitchFamily="34" charset="0"/>
                <a:ea typeface="Inter" pitchFamily="34" charset="-122"/>
                <a:cs typeface="Inter" pitchFamily="34" charset="-120"/>
              </a:rPr>
              <a:t>validación</a:t>
            </a:r>
            <a:endParaRPr lang="en-US" sz="2430" dirty="0"/>
          </a:p>
        </p:txBody>
      </p:sp>
      <p:sp>
        <p:nvSpPr>
          <p:cNvPr id="12" name="Text 10"/>
          <p:cNvSpPr/>
          <p:nvPr/>
        </p:nvSpPr>
        <p:spPr>
          <a:xfrm>
            <a:off x="5629452" y="4114800"/>
            <a:ext cx="4161771" cy="1975247"/>
          </a:xfrm>
          <a:prstGeom prst="rect">
            <a:avLst/>
          </a:prstGeom>
          <a:noFill/>
          <a:ln/>
        </p:spPr>
        <p:txBody>
          <a:bodyPr wrap="square" rtlCol="0" anchor="t"/>
          <a:lstStyle/>
          <a:p>
            <a:pPr marL="0" indent="0">
              <a:lnSpc>
                <a:spcPts val="3110"/>
              </a:lnSpc>
              <a:buNone/>
            </a:pPr>
            <a:r>
              <a:rPr lang="es-CL" sz="1944" dirty="0"/>
              <a:t>- Validación Cruzada</a:t>
            </a:r>
          </a:p>
          <a:p>
            <a:pPr marL="0" indent="0">
              <a:lnSpc>
                <a:spcPts val="3110"/>
              </a:lnSpc>
              <a:buNone/>
            </a:pPr>
            <a:r>
              <a:rPr lang="en-US" sz="2000" dirty="0"/>
              <a:t>- </a:t>
            </a:r>
            <a:r>
              <a:rPr lang="en-US" sz="2000" dirty="0" err="1"/>
              <a:t>GridSearchCV</a:t>
            </a:r>
            <a:r>
              <a:rPr lang="en-US" sz="2000" dirty="0"/>
              <a:t> para </a:t>
            </a:r>
            <a:r>
              <a:rPr lang="en-US" sz="2000" dirty="0" err="1"/>
              <a:t>hiperparámetros</a:t>
            </a:r>
            <a:endParaRPr lang="en-US" sz="1944" dirty="0"/>
          </a:p>
        </p:txBody>
      </p:sp>
      <p:sp>
        <p:nvSpPr>
          <p:cNvPr id="13" name="Shape 11"/>
          <p:cNvSpPr/>
          <p:nvPr/>
        </p:nvSpPr>
        <p:spPr>
          <a:xfrm>
            <a:off x="9630132" y="3631644"/>
            <a:ext cx="555427" cy="555427"/>
          </a:xfrm>
          <a:prstGeom prst="roundRect">
            <a:avLst>
              <a:gd name="adj" fmla="val 20003"/>
            </a:avLst>
          </a:prstGeom>
          <a:solidFill>
            <a:srgbClr val="DADBF1"/>
          </a:solidFill>
          <a:ln w="15240">
            <a:solidFill>
              <a:srgbClr val="C0C1D7"/>
            </a:solidFill>
            <a:prstDash val="solid"/>
          </a:ln>
        </p:spPr>
        <p:txBody>
          <a:bodyPr/>
          <a:lstStyle/>
          <a:p>
            <a:endParaRPr lang="en-US"/>
          </a:p>
        </p:txBody>
      </p:sp>
      <p:sp>
        <p:nvSpPr>
          <p:cNvPr id="14" name="Text 12"/>
          <p:cNvSpPr/>
          <p:nvPr/>
        </p:nvSpPr>
        <p:spPr>
          <a:xfrm>
            <a:off x="9791224" y="3724156"/>
            <a:ext cx="233124" cy="370284"/>
          </a:xfrm>
          <a:prstGeom prst="rect">
            <a:avLst/>
          </a:prstGeom>
          <a:noFill/>
          <a:ln/>
        </p:spPr>
        <p:txBody>
          <a:bodyPr wrap="none" rtlCol="0" anchor="t"/>
          <a:lstStyle/>
          <a:p>
            <a:pPr marL="0" indent="0" algn="ctr">
              <a:lnSpc>
                <a:spcPts val="2916"/>
              </a:lnSpc>
              <a:buNone/>
            </a:pPr>
            <a:r>
              <a:rPr lang="en-US" sz="2916" b="1" kern="0" spc="-87" dirty="0">
                <a:solidFill>
                  <a:srgbClr val="272525"/>
                </a:solidFill>
                <a:latin typeface="Inter" pitchFamily="34" charset="0"/>
                <a:ea typeface="Inter" pitchFamily="34" charset="-122"/>
                <a:cs typeface="Inter" pitchFamily="34" charset="-120"/>
              </a:rPr>
              <a:t>3</a:t>
            </a:r>
            <a:endParaRPr lang="en-US" sz="2916" dirty="0"/>
          </a:p>
        </p:txBody>
      </p:sp>
      <p:sp>
        <p:nvSpPr>
          <p:cNvPr id="15" name="Text 13"/>
          <p:cNvSpPr/>
          <p:nvPr/>
        </p:nvSpPr>
        <p:spPr>
          <a:xfrm>
            <a:off x="10432375" y="3631644"/>
            <a:ext cx="3107412" cy="385763"/>
          </a:xfrm>
          <a:prstGeom prst="rect">
            <a:avLst/>
          </a:prstGeom>
          <a:noFill/>
          <a:ln/>
        </p:spPr>
        <p:txBody>
          <a:bodyPr wrap="none" rtlCol="0" anchor="t"/>
          <a:lstStyle/>
          <a:p>
            <a:pPr marL="0" indent="0">
              <a:lnSpc>
                <a:spcPts val="3038"/>
              </a:lnSpc>
              <a:buNone/>
            </a:pPr>
            <a:r>
              <a:rPr lang="en-US" sz="2430" b="1" kern="0" spc="-73" dirty="0" err="1">
                <a:solidFill>
                  <a:srgbClr val="272525"/>
                </a:solidFill>
                <a:latin typeface="Inter" pitchFamily="34" charset="0"/>
                <a:ea typeface="Inter" pitchFamily="34" charset="-122"/>
                <a:cs typeface="Inter" pitchFamily="34" charset="-120"/>
              </a:rPr>
              <a:t>Evaluación</a:t>
            </a:r>
            <a:r>
              <a:rPr lang="en-US" sz="2430" b="1" kern="0" spc="-73" dirty="0">
                <a:solidFill>
                  <a:srgbClr val="272525"/>
                </a:solidFill>
                <a:latin typeface="Inter" pitchFamily="34" charset="0"/>
                <a:ea typeface="Inter" pitchFamily="34" charset="-122"/>
                <a:cs typeface="Inter" pitchFamily="34" charset="-120"/>
              </a:rPr>
              <a:t> del </a:t>
            </a:r>
            <a:r>
              <a:rPr lang="en-US" sz="2430" b="1" kern="0" spc="-73" dirty="0" err="1">
                <a:solidFill>
                  <a:srgbClr val="272525"/>
                </a:solidFill>
                <a:latin typeface="Inter" pitchFamily="34" charset="0"/>
                <a:ea typeface="Inter" pitchFamily="34" charset="-122"/>
                <a:cs typeface="Inter" pitchFamily="34" charset="-120"/>
              </a:rPr>
              <a:t>Modelo</a:t>
            </a:r>
            <a:endParaRPr lang="en-US" sz="2430" dirty="0"/>
          </a:p>
        </p:txBody>
      </p:sp>
      <p:sp>
        <p:nvSpPr>
          <p:cNvPr id="16" name="Text 14"/>
          <p:cNvSpPr/>
          <p:nvPr/>
        </p:nvSpPr>
        <p:spPr>
          <a:xfrm>
            <a:off x="10432375" y="4165521"/>
            <a:ext cx="3333988" cy="1975247"/>
          </a:xfrm>
          <a:prstGeom prst="rect">
            <a:avLst/>
          </a:prstGeom>
          <a:noFill/>
          <a:ln/>
        </p:spPr>
        <p:txBody>
          <a:bodyPr wrap="square" rtlCol="0" anchor="t"/>
          <a:lstStyle/>
          <a:p>
            <a:pPr marL="0" indent="0">
              <a:lnSpc>
                <a:spcPts val="3110"/>
              </a:lnSpc>
              <a:buNone/>
            </a:pPr>
            <a:r>
              <a:rPr lang="es-ES" sz="2000" dirty="0"/>
              <a:t>Métricas de rendimiento (</a:t>
            </a:r>
            <a:r>
              <a:rPr lang="es-ES" sz="2000" dirty="0" err="1"/>
              <a:t>accuracy</a:t>
            </a:r>
            <a:r>
              <a:rPr lang="es-ES" sz="2000" dirty="0"/>
              <a:t>, precisión, </a:t>
            </a:r>
            <a:r>
              <a:rPr lang="es-ES" sz="2000" dirty="0" err="1"/>
              <a:t>recall</a:t>
            </a:r>
            <a:r>
              <a:rPr lang="es-ES" sz="2000" dirty="0"/>
              <a:t>)</a:t>
            </a:r>
            <a:endParaRPr lang="en-US" sz="1944"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036339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TotalTime>
  <Words>1394</Words>
  <Application>Microsoft Office PowerPoint</Application>
  <PresentationFormat>Custom</PresentationFormat>
  <Paragraphs>143</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Ortiz, Barbara</cp:lastModifiedBy>
  <cp:revision>2</cp:revision>
  <dcterms:created xsi:type="dcterms:W3CDTF">2024-06-22T18:55:42Z</dcterms:created>
  <dcterms:modified xsi:type="dcterms:W3CDTF">2024-06-22T21:11:34Z</dcterms:modified>
</cp:coreProperties>
</file>