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325" r:id="rId7"/>
    <p:sldId id="326" r:id="rId8"/>
    <p:sldId id="304" r:id="rId9"/>
    <p:sldId id="327" r:id="rId10"/>
    <p:sldId id="328" r:id="rId11"/>
    <p:sldId id="329" r:id="rId12"/>
    <p:sldId id="330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1" autoAdjust="0"/>
    <p:restoredTop sz="94648" autoAdjust="0"/>
  </p:normalViewPr>
  <p:slideViewPr>
    <p:cSldViewPr snapToGrid="0">
      <p:cViewPr>
        <p:scale>
          <a:sx n="91" d="100"/>
          <a:sy n="91" d="100"/>
        </p:scale>
        <p:origin x="400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4/22/23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0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7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7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7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2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0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qiskit.org/course/ch-algorithms/deutsch-jozsa-algorithm#const_oracl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US" dirty="0"/>
              <a:t>Quantum Computing:</a:t>
            </a:r>
            <a:br>
              <a:rPr lang="en-US" dirty="0"/>
            </a:br>
            <a:r>
              <a:rPr lang="en-US" sz="4000" b="0" dirty="0"/>
              <a:t>Deutsch-</a:t>
            </a:r>
            <a:r>
              <a:rPr lang="en-US" sz="4000" b="0" dirty="0" err="1"/>
              <a:t>Jozsa</a:t>
            </a:r>
            <a:r>
              <a:rPr lang="en-US" sz="4000" b="0" dirty="0"/>
              <a:t> Algorithm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By: Brady Phelps (B.S.A.C. ’25)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38ADC-6285-48C8-95E4-638511A6E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ED8F8-AF51-430B-82A6-D945BAA90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F79C-57EB-1CBA-DD4D-A20D692F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42278"/>
            <a:ext cx="10552355" cy="314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spc="-40" dirty="0">
                <a:solidFill>
                  <a:srgbClr val="FFFFFF"/>
                </a:solidFill>
              </a:rPr>
              <a:t>This example can be found on the </a:t>
            </a:r>
            <a:r>
              <a:rPr lang="en-US" sz="4200" spc="-40" dirty="0" err="1">
                <a:solidFill>
                  <a:srgbClr val="FFFFFF"/>
                </a:solidFill>
              </a:rPr>
              <a:t>Qiskit</a:t>
            </a:r>
            <a:r>
              <a:rPr lang="en-US" sz="4200" spc="-40" dirty="0">
                <a:solidFill>
                  <a:srgbClr val="FFFFFF"/>
                </a:solidFill>
              </a:rPr>
              <a:t> textbook.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3064-816D-7575-D2B5-451A2CF3B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045" y="4963886"/>
            <a:ext cx="9484659" cy="1317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1"/>
                </a:solidFill>
                <a:hlinkClick r:id="rId2"/>
              </a:rPr>
              <a:t>https://learn.qiskit.org/course/ch-algorithms/deutsch-jozsa-algorithm#const_oracle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8BE18-8DAF-E83C-C1B8-BDE790F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80A46-7E02-0F82-8EA4-23DF2E5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4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Deutsch-</a:t>
            </a:r>
            <a:r>
              <a:rPr lang="en-US" dirty="0" err="1"/>
              <a:t>Josza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797-BD9C-C152-A6B3-66C7E02184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1"/>
            <a:ext cx="10328275" cy="10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of first instance of Quantum speedup found by David Deutsch and Richard </a:t>
            </a:r>
            <a:r>
              <a:rPr lang="en-US" dirty="0" err="1"/>
              <a:t>Josza</a:t>
            </a:r>
            <a:r>
              <a:rPr lang="en-US" dirty="0"/>
              <a:t> in 1992.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EE7492-5DD9-E1C3-0F8B-90BD7D90FC4F}"/>
              </a:ext>
            </a:extLst>
          </p:cNvPr>
          <p:cNvSpPr txBox="1">
            <a:spLocks/>
          </p:cNvSpPr>
          <p:nvPr/>
        </p:nvSpPr>
        <p:spPr>
          <a:xfrm>
            <a:off x="931863" y="2929194"/>
            <a:ext cx="10690296" cy="439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Deutsch-</a:t>
            </a:r>
            <a:r>
              <a:rPr lang="en-US" dirty="0" err="1"/>
              <a:t>Josza</a:t>
            </a:r>
            <a:r>
              <a:rPr lang="en-US" dirty="0"/>
              <a:t> algorithm determines if a function is balanced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B3B2A-DF18-4EA4-9B1C-C7ED67C7B15B}"/>
              </a:ext>
            </a:extLst>
          </p:cNvPr>
          <p:cNvSpPr txBox="1"/>
          <p:nvPr/>
        </p:nvSpPr>
        <p:spPr>
          <a:xfrm>
            <a:off x="931863" y="4054553"/>
            <a:ext cx="10328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Balanced means all inputs map to an even distribution of outputs</a:t>
            </a:r>
          </a:p>
          <a:p>
            <a:endParaRPr lang="en-US" sz="2200" dirty="0"/>
          </a:p>
          <a:p>
            <a:r>
              <a:rPr lang="en-US" sz="2200" dirty="0"/>
              <a:t>If our outputs are 0 and 1, it means we will get 0 for half of our inputs and 1 for the other half.</a:t>
            </a:r>
          </a:p>
        </p:txBody>
      </p:sp>
    </p:spTree>
    <p:extLst>
      <p:ext uri="{BB962C8B-B14F-4D97-AF65-F5344CB8AC3E}">
        <p14:creationId xmlns:p14="http://schemas.microsoft.com/office/powerpoint/2010/main" val="391312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Deutsch-</a:t>
            </a:r>
            <a:r>
              <a:rPr lang="en-US" dirty="0" err="1"/>
              <a:t>Josza</a:t>
            </a:r>
            <a:r>
              <a:rPr lang="en-US" dirty="0"/>
              <a:t> The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797-BD9C-C152-A6B3-66C7E02184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1"/>
            <a:ext cx="10328275" cy="10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Overview of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24C707-2C47-33D8-E129-C56AD5F7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34" y="2191818"/>
            <a:ext cx="7772400" cy="2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Deutsch-</a:t>
            </a:r>
            <a:r>
              <a:rPr lang="en-US" dirty="0" err="1"/>
              <a:t>Josza</a:t>
            </a:r>
            <a:r>
              <a:rPr lang="en-US" dirty="0"/>
              <a:t> Algorithm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797-BD9C-C152-A6B3-66C7E02184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2" y="1473290"/>
            <a:ext cx="10328275" cy="437404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First instance of Quantum initialize n-qubit register to 0 and another single qubit register to 1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Apply Hadamard to each qubit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Apply oracle (y bitwise f(x))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Apply Hadamard to first register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Measure first register, if we get a 1, we know it is constant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5F758F5-FA00-617E-6F94-42C6D85A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71" y="2281035"/>
            <a:ext cx="1905000" cy="482600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C973D6E-D3E1-FBBD-0A78-F727AC837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9" y="2744032"/>
            <a:ext cx="3288623" cy="74930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648C968-B952-1255-34A7-2A341286D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659" y="4336771"/>
            <a:ext cx="3815256" cy="854618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9C4CFE7F-29AC-C578-832A-D847CB3A7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51" y="3581682"/>
            <a:ext cx="4495837" cy="7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6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29618A-B780-4421-AC86-35B451AF5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49624"/>
            <a:ext cx="5329518" cy="1809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40">
                <a:solidFill>
                  <a:schemeClr val="accent1"/>
                </a:solidFill>
              </a:rPr>
              <a:t>Qiskit implementation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EF914E-A4AC-6E8C-D853-91EF3E2DC7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7700" y="2286000"/>
            <a:ext cx="5575300" cy="38909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We start our algorithm by creating the oracle we will use later in the circuit.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oracle will be apply the CNOT gate for each of our qubits.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X gates you see correspond to our input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17693BD9-B8DD-88F2-2A6F-07C12EF55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30" y="349624"/>
            <a:ext cx="4054538" cy="60067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42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2320"/>
            <a:ext cx="4180991" cy="3820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spc="-40">
                <a:solidFill>
                  <a:schemeClr val="accent1"/>
                </a:solidFill>
              </a:rPr>
              <a:t>Qiskit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Quantum Computing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204462E-F20E-FDAB-7100-3E66478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1" y="1060194"/>
            <a:ext cx="6738619" cy="466649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18698-DFC4-A5CD-8126-732237A6DA06}"/>
              </a:ext>
            </a:extLst>
          </p:cNvPr>
          <p:cNvSpPr txBox="1"/>
          <p:nvPr/>
        </p:nvSpPr>
        <p:spPr>
          <a:xfrm>
            <a:off x="773723" y="2193925"/>
            <a:ext cx="3094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begin making our Deutsch-</a:t>
            </a:r>
            <a:r>
              <a:rPr lang="en-US" dirty="0" err="1"/>
              <a:t>jozsa</a:t>
            </a:r>
            <a:r>
              <a:rPr lang="en-US" dirty="0"/>
              <a:t> circuit.  In this step, we flip the last bit to make it 1 and apply a Hadamard to put it in |-&gt; state.  We also add our oracle</a:t>
            </a:r>
          </a:p>
        </p:txBody>
      </p:sp>
    </p:spTree>
    <p:extLst>
      <p:ext uri="{BB962C8B-B14F-4D97-AF65-F5344CB8AC3E}">
        <p14:creationId xmlns:p14="http://schemas.microsoft.com/office/powerpoint/2010/main" val="130168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29618A-B780-4421-AC86-35B451AF5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49624"/>
            <a:ext cx="5329518" cy="1809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40">
                <a:solidFill>
                  <a:schemeClr val="accent1"/>
                </a:solidFill>
              </a:rPr>
              <a:t>Qiskit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18698-DFC4-A5CD-8126-732237A6DA06}"/>
              </a:ext>
            </a:extLst>
          </p:cNvPr>
          <p:cNvSpPr txBox="1"/>
          <p:nvPr/>
        </p:nvSpPr>
        <p:spPr>
          <a:xfrm>
            <a:off x="647700" y="2286000"/>
            <a:ext cx="5575300" cy="38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pc="-20" dirty="0"/>
              <a:t>Current state of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pic>
        <p:nvPicPr>
          <p:cNvPr id="6" name="Picture 5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F3148EA9-4A39-9E7C-BB7E-F22E8AB7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172268"/>
            <a:ext cx="5247639" cy="23614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8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29618A-B780-4421-AC86-35B451AF5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49624"/>
            <a:ext cx="5329518" cy="1809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40">
                <a:solidFill>
                  <a:schemeClr val="accent1"/>
                </a:solidFill>
              </a:rPr>
              <a:t>Qiskit implementation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EF914E-A4AC-6E8C-D853-91EF3E2DC7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7700" y="2286000"/>
            <a:ext cx="5575300" cy="389096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dirty="0"/>
              <a:t>Next we apply our </a:t>
            </a:r>
            <a:r>
              <a:rPr lang="en-US" dirty="0" err="1"/>
              <a:t>hadamards</a:t>
            </a:r>
            <a:r>
              <a:rPr lang="en-US" dirty="0"/>
              <a:t> back to the first register and then take our measurements.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E1A5EDF-7C39-9FCB-6FE4-A562C6C7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853799"/>
            <a:ext cx="5247639" cy="499837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934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8595"/>
            <a:ext cx="4014395" cy="3525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spc="-40">
                <a:solidFill>
                  <a:srgbClr val="FFFFFF"/>
                </a:solidFill>
              </a:rPr>
              <a:t>Qiskit implementation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EF914E-A4AC-6E8C-D853-91EF3E2DC7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045" y="4313815"/>
            <a:ext cx="4014395" cy="1629785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FFFFFF"/>
                </a:solidFill>
              </a:rPr>
              <a:t>We can see our circuit and our current output.  This shows us that we have a balanced function since we have a 0% of measuring 000.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A34954A6-147D-12F3-7D96-DDDD5CE5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811" y="431800"/>
            <a:ext cx="6135636" cy="58748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6096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44692462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</Words>
  <Application>Microsoft Macintosh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ColorBlockVTI</vt:lpstr>
      <vt:lpstr>Quantum Computing: Deutsch-Jozsa Algorithm</vt:lpstr>
      <vt:lpstr>Deutsch-Josza Algorithm</vt:lpstr>
      <vt:lpstr>Deutsch-Josza The Circuit</vt:lpstr>
      <vt:lpstr>Deutsch-Josza Algorithm Steps</vt:lpstr>
      <vt:lpstr>Qiskit implementation</vt:lpstr>
      <vt:lpstr>Qiskit implementation</vt:lpstr>
      <vt:lpstr>Qiskit implementation</vt:lpstr>
      <vt:lpstr>Qiskit implementation</vt:lpstr>
      <vt:lpstr>Qiskit implementation</vt:lpstr>
      <vt:lpstr>This example can be found on the Qiskit textbook.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2023-04-22T22:27:51Z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