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88"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9" r:id="rId21"/>
    <p:sldId id="320" r:id="rId22"/>
    <p:sldId id="321" r:id="rId23"/>
    <p:sldId id="322" r:id="rId24"/>
    <p:sldId id="323" r:id="rId25"/>
    <p:sldId id="324"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36" autoAdjust="0"/>
    <p:restoredTop sz="94648" autoAdjust="0"/>
  </p:normalViewPr>
  <p:slideViewPr>
    <p:cSldViewPr snapToGrid="0">
      <p:cViewPr varScale="1">
        <p:scale>
          <a:sx n="96" d="100"/>
          <a:sy n="96" d="100"/>
        </p:scale>
        <p:origin x="184" y="61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4/20/23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2</a:t>
            </a:fld>
            <a:endParaRPr lang="en-US" dirty="0"/>
          </a:p>
        </p:txBody>
      </p:sp>
    </p:spTree>
    <p:extLst>
      <p:ext uri="{BB962C8B-B14F-4D97-AF65-F5344CB8AC3E}">
        <p14:creationId xmlns:p14="http://schemas.microsoft.com/office/powerpoint/2010/main" val="159230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439597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12</a:t>
            </a:fld>
            <a:endParaRPr lang="en-US" dirty="0"/>
          </a:p>
        </p:txBody>
      </p:sp>
    </p:spTree>
    <p:extLst>
      <p:ext uri="{BB962C8B-B14F-4D97-AF65-F5344CB8AC3E}">
        <p14:creationId xmlns:p14="http://schemas.microsoft.com/office/powerpoint/2010/main" val="1833869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13</a:t>
            </a:fld>
            <a:endParaRPr lang="en-US" dirty="0"/>
          </a:p>
        </p:txBody>
      </p:sp>
    </p:spTree>
    <p:extLst>
      <p:ext uri="{BB962C8B-B14F-4D97-AF65-F5344CB8AC3E}">
        <p14:creationId xmlns:p14="http://schemas.microsoft.com/office/powerpoint/2010/main" val="216550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14</a:t>
            </a:fld>
            <a:endParaRPr lang="en-US" dirty="0"/>
          </a:p>
        </p:txBody>
      </p:sp>
    </p:spTree>
    <p:extLst>
      <p:ext uri="{BB962C8B-B14F-4D97-AF65-F5344CB8AC3E}">
        <p14:creationId xmlns:p14="http://schemas.microsoft.com/office/powerpoint/2010/main" val="1961222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15</a:t>
            </a:fld>
            <a:endParaRPr lang="en-US" dirty="0"/>
          </a:p>
        </p:txBody>
      </p:sp>
    </p:spTree>
    <p:extLst>
      <p:ext uri="{BB962C8B-B14F-4D97-AF65-F5344CB8AC3E}">
        <p14:creationId xmlns:p14="http://schemas.microsoft.com/office/powerpoint/2010/main" val="3018585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16</a:t>
            </a:fld>
            <a:endParaRPr lang="en-US" dirty="0"/>
          </a:p>
        </p:txBody>
      </p:sp>
    </p:spTree>
    <p:extLst>
      <p:ext uri="{BB962C8B-B14F-4D97-AF65-F5344CB8AC3E}">
        <p14:creationId xmlns:p14="http://schemas.microsoft.com/office/powerpoint/2010/main" val="999810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17</a:t>
            </a:fld>
            <a:endParaRPr lang="en-US" dirty="0"/>
          </a:p>
        </p:txBody>
      </p:sp>
    </p:spTree>
    <p:extLst>
      <p:ext uri="{BB962C8B-B14F-4D97-AF65-F5344CB8AC3E}">
        <p14:creationId xmlns:p14="http://schemas.microsoft.com/office/powerpoint/2010/main" val="1296174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18</a:t>
            </a:fld>
            <a:endParaRPr lang="en-US" dirty="0"/>
          </a:p>
        </p:txBody>
      </p:sp>
    </p:spTree>
    <p:extLst>
      <p:ext uri="{BB962C8B-B14F-4D97-AF65-F5344CB8AC3E}">
        <p14:creationId xmlns:p14="http://schemas.microsoft.com/office/powerpoint/2010/main" val="4040774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19</a:t>
            </a:fld>
            <a:endParaRPr lang="en-US" dirty="0"/>
          </a:p>
        </p:txBody>
      </p:sp>
    </p:spTree>
    <p:extLst>
      <p:ext uri="{BB962C8B-B14F-4D97-AF65-F5344CB8AC3E}">
        <p14:creationId xmlns:p14="http://schemas.microsoft.com/office/powerpoint/2010/main" val="4255166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20</a:t>
            </a:fld>
            <a:endParaRPr lang="en-US" dirty="0"/>
          </a:p>
        </p:txBody>
      </p:sp>
    </p:spTree>
    <p:extLst>
      <p:ext uri="{BB962C8B-B14F-4D97-AF65-F5344CB8AC3E}">
        <p14:creationId xmlns:p14="http://schemas.microsoft.com/office/powerpoint/2010/main" val="101346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3</a:t>
            </a:fld>
            <a:endParaRPr lang="en-US" dirty="0"/>
          </a:p>
        </p:txBody>
      </p:sp>
    </p:spTree>
    <p:extLst>
      <p:ext uri="{BB962C8B-B14F-4D97-AF65-F5344CB8AC3E}">
        <p14:creationId xmlns:p14="http://schemas.microsoft.com/office/powerpoint/2010/main" val="3529973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21</a:t>
            </a:fld>
            <a:endParaRPr lang="en-US" dirty="0"/>
          </a:p>
        </p:txBody>
      </p:sp>
    </p:spTree>
    <p:extLst>
      <p:ext uri="{BB962C8B-B14F-4D97-AF65-F5344CB8AC3E}">
        <p14:creationId xmlns:p14="http://schemas.microsoft.com/office/powerpoint/2010/main" val="3676043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22</a:t>
            </a:fld>
            <a:endParaRPr lang="en-US" dirty="0"/>
          </a:p>
        </p:txBody>
      </p:sp>
    </p:spTree>
    <p:extLst>
      <p:ext uri="{BB962C8B-B14F-4D97-AF65-F5344CB8AC3E}">
        <p14:creationId xmlns:p14="http://schemas.microsoft.com/office/powerpoint/2010/main" val="4238605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4</a:t>
            </a:fld>
            <a:endParaRPr lang="en-US" dirty="0"/>
          </a:p>
        </p:txBody>
      </p:sp>
    </p:spTree>
    <p:extLst>
      <p:ext uri="{BB962C8B-B14F-4D97-AF65-F5344CB8AC3E}">
        <p14:creationId xmlns:p14="http://schemas.microsoft.com/office/powerpoint/2010/main" val="175187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5</a:t>
            </a:fld>
            <a:endParaRPr lang="en-US" dirty="0"/>
          </a:p>
        </p:txBody>
      </p:sp>
    </p:spTree>
    <p:extLst>
      <p:ext uri="{BB962C8B-B14F-4D97-AF65-F5344CB8AC3E}">
        <p14:creationId xmlns:p14="http://schemas.microsoft.com/office/powerpoint/2010/main" val="590075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6</a:t>
            </a:fld>
            <a:endParaRPr lang="en-US" dirty="0"/>
          </a:p>
        </p:txBody>
      </p:sp>
    </p:spTree>
    <p:extLst>
      <p:ext uri="{BB962C8B-B14F-4D97-AF65-F5344CB8AC3E}">
        <p14:creationId xmlns:p14="http://schemas.microsoft.com/office/powerpoint/2010/main" val="2997375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7</a:t>
            </a:fld>
            <a:endParaRPr lang="en-US" dirty="0"/>
          </a:p>
        </p:txBody>
      </p:sp>
    </p:spTree>
    <p:extLst>
      <p:ext uri="{BB962C8B-B14F-4D97-AF65-F5344CB8AC3E}">
        <p14:creationId xmlns:p14="http://schemas.microsoft.com/office/powerpoint/2010/main" val="2729436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8</a:t>
            </a:fld>
            <a:endParaRPr lang="en-US" dirty="0"/>
          </a:p>
        </p:txBody>
      </p:sp>
    </p:spTree>
    <p:extLst>
      <p:ext uri="{BB962C8B-B14F-4D97-AF65-F5344CB8AC3E}">
        <p14:creationId xmlns:p14="http://schemas.microsoft.com/office/powerpoint/2010/main" val="340666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9</a:t>
            </a:fld>
            <a:endParaRPr lang="en-US" dirty="0"/>
          </a:p>
        </p:txBody>
      </p:sp>
    </p:spTree>
    <p:extLst>
      <p:ext uri="{BB962C8B-B14F-4D97-AF65-F5344CB8AC3E}">
        <p14:creationId xmlns:p14="http://schemas.microsoft.com/office/powerpoint/2010/main" val="149463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10</a:t>
            </a:fld>
            <a:endParaRPr lang="en-US" dirty="0"/>
          </a:p>
        </p:txBody>
      </p:sp>
    </p:spTree>
    <p:extLst>
      <p:ext uri="{BB962C8B-B14F-4D97-AF65-F5344CB8AC3E}">
        <p14:creationId xmlns:p14="http://schemas.microsoft.com/office/powerpoint/2010/main" val="291072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learn.qiskit.org/course/ch-algorithms/quantum-key-distribution#quantum-8-0"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BB84"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hyperlink" Target="https://www.st-andrews.ac.uk/physics/quvis/simulations_html5/sims/cryptography-b92/B92_photons.html" TargetMode="External"/><Relationship Id="rId4" Type="http://schemas.openxmlformats.org/officeDocument/2006/relationships/hyperlink" Target="https://www.ux1.eiu.edu/~nilic/Nina's-article.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dirty="0"/>
              <a:t>Quantum Computing:</a:t>
            </a:r>
            <a:br>
              <a:rPr lang="en-US" dirty="0"/>
            </a:br>
            <a:r>
              <a:rPr lang="en-US" sz="4000" b="0" dirty="0"/>
              <a:t>Introduction to Quantum Cryptography</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By: Brady Phelps (B.S.A.C. ’25)</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198119" y="1325369"/>
            <a:ext cx="11795759" cy="1733550"/>
          </a:xfrm>
        </p:spPr>
        <p:txBody>
          <a:bodyPr>
            <a:normAutofit/>
          </a:bodyPr>
          <a:lstStyle/>
          <a:p>
            <a:pPr marL="0" indent="0">
              <a:buNone/>
            </a:pPr>
            <a:r>
              <a:rPr lang="en-US" b="1" dirty="0"/>
              <a:t>Next, we will create a list of quantum circuits, each containing 1 qubit.  </a:t>
            </a:r>
            <a:r>
              <a:rPr lang="en-US" dirty="0"/>
              <a:t>This qubit will represent our either X or Z basis being applied to each of our original bits.</a:t>
            </a:r>
          </a:p>
          <a:p>
            <a:pPr marL="0" indent="0">
              <a:buNone/>
            </a:pPr>
            <a:endParaRPr lang="en-US" dirty="0"/>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
        <p:nvSpPr>
          <p:cNvPr id="6" name="TextBox 5">
            <a:extLst>
              <a:ext uri="{FF2B5EF4-FFF2-40B4-BE49-F238E27FC236}">
                <a16:creationId xmlns:a16="http://schemas.microsoft.com/office/drawing/2014/main" id="{7D99F810-0166-8A98-CE50-BD3D724EA409}"/>
              </a:ext>
            </a:extLst>
          </p:cNvPr>
          <p:cNvSpPr txBox="1"/>
          <p:nvPr/>
        </p:nvSpPr>
        <p:spPr>
          <a:xfrm>
            <a:off x="775252" y="2393833"/>
            <a:ext cx="10846907" cy="2308324"/>
          </a:xfrm>
          <a:prstGeom prst="rect">
            <a:avLst/>
          </a:prstGeom>
          <a:noFill/>
        </p:spPr>
        <p:txBody>
          <a:bodyPr wrap="square" rtlCol="0">
            <a:spAutoFit/>
          </a:bodyPr>
          <a:lstStyle/>
          <a:p>
            <a:r>
              <a:rPr lang="en-US" sz="2400" dirty="0"/>
              <a:t>Logic:</a:t>
            </a:r>
          </a:p>
          <a:p>
            <a:r>
              <a:rPr lang="en-US" sz="2400" dirty="0"/>
              <a:t>	</a:t>
            </a:r>
            <a:r>
              <a:rPr lang="en-US" sz="2400" b="1" dirty="0"/>
              <a:t>if Z basis</a:t>
            </a:r>
            <a:r>
              <a:rPr lang="en-US" sz="2400" dirty="0"/>
              <a:t>, then we create a qubit to mirror state of random value 	originally generated</a:t>
            </a:r>
          </a:p>
          <a:p>
            <a:endParaRPr lang="en-US" sz="2400" dirty="0"/>
          </a:p>
          <a:p>
            <a:r>
              <a:rPr lang="en-US" sz="2400" dirty="0"/>
              <a:t>	</a:t>
            </a:r>
            <a:r>
              <a:rPr lang="en-US" sz="2400" b="1" dirty="0"/>
              <a:t>else</a:t>
            </a:r>
            <a:r>
              <a:rPr lang="en-US" sz="2400" dirty="0"/>
              <a:t>, then we create a qubit to mirror the state of the random value 	originally generated and apply a Hadamard</a:t>
            </a:r>
          </a:p>
        </p:txBody>
      </p:sp>
      <p:graphicFrame>
        <p:nvGraphicFramePr>
          <p:cNvPr id="8" name="Table 8">
            <a:extLst>
              <a:ext uri="{FF2B5EF4-FFF2-40B4-BE49-F238E27FC236}">
                <a16:creationId xmlns:a16="http://schemas.microsoft.com/office/drawing/2014/main" id="{F0E4A4A4-872A-2C9E-2749-E647C402F066}"/>
              </a:ext>
            </a:extLst>
          </p:cNvPr>
          <p:cNvGraphicFramePr>
            <a:graphicFrameLocks noGrp="1"/>
          </p:cNvGraphicFramePr>
          <p:nvPr>
            <p:extLst>
              <p:ext uri="{D42A27DB-BD31-4B8C-83A1-F6EECF244321}">
                <p14:modId xmlns:p14="http://schemas.microsoft.com/office/powerpoint/2010/main" val="3315068544"/>
              </p:ext>
            </p:extLst>
          </p:nvPr>
        </p:nvGraphicFramePr>
        <p:xfrm>
          <a:off x="3237993" y="480901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61698313"/>
                    </a:ext>
                  </a:extLst>
                </a:gridCol>
                <a:gridCol w="2709333">
                  <a:extLst>
                    <a:ext uri="{9D8B030D-6E8A-4147-A177-3AD203B41FA5}">
                      <a16:colId xmlns:a16="http://schemas.microsoft.com/office/drawing/2014/main" val="2129387049"/>
                    </a:ext>
                  </a:extLst>
                </a:gridCol>
                <a:gridCol w="2709333">
                  <a:extLst>
                    <a:ext uri="{9D8B030D-6E8A-4147-A177-3AD203B41FA5}">
                      <a16:colId xmlns:a16="http://schemas.microsoft.com/office/drawing/2014/main" val="2794177010"/>
                    </a:ext>
                  </a:extLst>
                </a:gridCol>
              </a:tblGrid>
              <a:tr h="370840">
                <a:tc>
                  <a:txBody>
                    <a:bodyPr/>
                    <a:lstStyle/>
                    <a:p>
                      <a:r>
                        <a:rPr lang="en-US" dirty="0"/>
                        <a:t>Original Bits</a:t>
                      </a:r>
                    </a:p>
                  </a:txBody>
                  <a:tcPr/>
                </a:tc>
                <a:tc>
                  <a:txBody>
                    <a:bodyPr/>
                    <a:lstStyle/>
                    <a:p>
                      <a:r>
                        <a:rPr lang="en-US" dirty="0"/>
                        <a:t>Basis</a:t>
                      </a:r>
                    </a:p>
                  </a:txBody>
                  <a:tcPr/>
                </a:tc>
                <a:tc>
                  <a:txBody>
                    <a:bodyPr/>
                    <a:lstStyle/>
                    <a:p>
                      <a:r>
                        <a:rPr lang="en-US" dirty="0"/>
                        <a:t>Qubit</a:t>
                      </a:r>
                    </a:p>
                  </a:txBody>
                  <a:tcPr/>
                </a:tc>
                <a:extLst>
                  <a:ext uri="{0D108BD9-81ED-4DB2-BD59-A6C34878D82A}">
                    <a16:rowId xmlns:a16="http://schemas.microsoft.com/office/drawing/2014/main" val="3334770619"/>
                  </a:ext>
                </a:extLst>
              </a:tr>
              <a:tr h="370840">
                <a:tc>
                  <a:txBody>
                    <a:bodyPr/>
                    <a:lstStyle/>
                    <a:p>
                      <a:r>
                        <a:rPr lang="en-US" dirty="0"/>
                        <a:t>0</a:t>
                      </a:r>
                    </a:p>
                  </a:txBody>
                  <a:tcPr/>
                </a:tc>
                <a:tc>
                  <a:txBody>
                    <a:bodyPr/>
                    <a:lstStyle/>
                    <a:p>
                      <a:r>
                        <a:rPr lang="en-US" dirty="0"/>
                        <a:t>Z</a:t>
                      </a:r>
                    </a:p>
                  </a:txBody>
                  <a:tcPr/>
                </a:tc>
                <a:tc>
                  <a:txBody>
                    <a:bodyPr/>
                    <a:lstStyle/>
                    <a:p>
                      <a:r>
                        <a:rPr lang="en-US" dirty="0"/>
                        <a:t>|0&gt;</a:t>
                      </a:r>
                    </a:p>
                  </a:txBody>
                  <a:tcPr/>
                </a:tc>
                <a:extLst>
                  <a:ext uri="{0D108BD9-81ED-4DB2-BD59-A6C34878D82A}">
                    <a16:rowId xmlns:a16="http://schemas.microsoft.com/office/drawing/2014/main" val="3842614064"/>
                  </a:ext>
                </a:extLst>
              </a:tr>
              <a:tr h="370840">
                <a:tc>
                  <a:txBody>
                    <a:bodyPr/>
                    <a:lstStyle/>
                    <a:p>
                      <a:r>
                        <a:rPr lang="en-US" dirty="0"/>
                        <a:t>1</a:t>
                      </a:r>
                    </a:p>
                  </a:txBody>
                  <a:tcPr/>
                </a:tc>
                <a:tc>
                  <a:txBody>
                    <a:bodyPr/>
                    <a:lstStyle/>
                    <a:p>
                      <a:r>
                        <a:rPr lang="en-US" dirty="0"/>
                        <a:t>Z</a:t>
                      </a:r>
                    </a:p>
                  </a:txBody>
                  <a:tcPr/>
                </a:tc>
                <a:tc>
                  <a:txBody>
                    <a:bodyPr/>
                    <a:lstStyle/>
                    <a:p>
                      <a:r>
                        <a:rPr lang="en-US" dirty="0"/>
                        <a:t>|1&gt;</a:t>
                      </a:r>
                    </a:p>
                  </a:txBody>
                  <a:tcPr/>
                </a:tc>
                <a:extLst>
                  <a:ext uri="{0D108BD9-81ED-4DB2-BD59-A6C34878D82A}">
                    <a16:rowId xmlns:a16="http://schemas.microsoft.com/office/drawing/2014/main" val="3273782720"/>
                  </a:ext>
                </a:extLst>
              </a:tr>
              <a:tr h="370840">
                <a:tc>
                  <a:txBody>
                    <a:bodyPr/>
                    <a:lstStyle/>
                    <a:p>
                      <a:r>
                        <a:rPr lang="en-US" dirty="0"/>
                        <a:t>0</a:t>
                      </a:r>
                    </a:p>
                  </a:txBody>
                  <a:tcPr/>
                </a:tc>
                <a:tc>
                  <a:txBody>
                    <a:bodyPr/>
                    <a:lstStyle/>
                    <a:p>
                      <a:r>
                        <a:rPr lang="en-US" dirty="0"/>
                        <a:t>X</a:t>
                      </a:r>
                    </a:p>
                  </a:txBody>
                  <a:tcPr/>
                </a:tc>
                <a:tc>
                  <a:txBody>
                    <a:bodyPr/>
                    <a:lstStyle/>
                    <a:p>
                      <a:r>
                        <a:rPr lang="en-US" dirty="0"/>
                        <a:t>|+&gt;</a:t>
                      </a:r>
                    </a:p>
                  </a:txBody>
                  <a:tcPr/>
                </a:tc>
                <a:extLst>
                  <a:ext uri="{0D108BD9-81ED-4DB2-BD59-A6C34878D82A}">
                    <a16:rowId xmlns:a16="http://schemas.microsoft.com/office/drawing/2014/main" val="2896597731"/>
                  </a:ext>
                </a:extLst>
              </a:tr>
              <a:tr h="370840">
                <a:tc>
                  <a:txBody>
                    <a:bodyPr/>
                    <a:lstStyle/>
                    <a:p>
                      <a:r>
                        <a:rPr lang="en-US" dirty="0"/>
                        <a:t>1</a:t>
                      </a:r>
                    </a:p>
                  </a:txBody>
                  <a:tcPr/>
                </a:tc>
                <a:tc>
                  <a:txBody>
                    <a:bodyPr/>
                    <a:lstStyle/>
                    <a:p>
                      <a:r>
                        <a:rPr lang="en-US" dirty="0"/>
                        <a:t>X</a:t>
                      </a:r>
                    </a:p>
                  </a:txBody>
                  <a:tcPr/>
                </a:tc>
                <a:tc>
                  <a:txBody>
                    <a:bodyPr/>
                    <a:lstStyle/>
                    <a:p>
                      <a:r>
                        <a:rPr lang="en-US" dirty="0"/>
                        <a:t>|-&gt;</a:t>
                      </a:r>
                    </a:p>
                  </a:txBody>
                  <a:tcPr/>
                </a:tc>
                <a:extLst>
                  <a:ext uri="{0D108BD9-81ED-4DB2-BD59-A6C34878D82A}">
                    <a16:rowId xmlns:a16="http://schemas.microsoft.com/office/drawing/2014/main" val="2437366254"/>
                  </a:ext>
                </a:extLst>
              </a:tr>
            </a:tbl>
          </a:graphicData>
        </a:graphic>
      </p:graphicFrame>
    </p:spTree>
    <p:extLst>
      <p:ext uri="{BB962C8B-B14F-4D97-AF65-F5344CB8AC3E}">
        <p14:creationId xmlns:p14="http://schemas.microsoft.com/office/powerpoint/2010/main" val="10815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 code</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2" name="Picture 11" descr="Text&#10;&#10;Description automatically generated">
            <a:extLst>
              <a:ext uri="{FF2B5EF4-FFF2-40B4-BE49-F238E27FC236}">
                <a16:creationId xmlns:a16="http://schemas.microsoft.com/office/drawing/2014/main" id="{7EF365A9-9276-4303-A768-39E8E14EA51C}"/>
              </a:ext>
            </a:extLst>
          </p:cNvPr>
          <p:cNvPicPr>
            <a:picLocks noChangeAspect="1"/>
          </p:cNvPicPr>
          <p:nvPr/>
        </p:nvPicPr>
        <p:blipFill>
          <a:blip r:embed="rId3"/>
          <a:stretch>
            <a:fillRect/>
          </a:stretch>
        </p:blipFill>
        <p:spPr>
          <a:xfrm>
            <a:off x="3151780" y="1273799"/>
            <a:ext cx="5888439" cy="5265113"/>
          </a:xfrm>
          <a:prstGeom prst="rect">
            <a:avLst/>
          </a:prstGeom>
        </p:spPr>
      </p:pic>
    </p:spTree>
    <p:extLst>
      <p:ext uri="{BB962C8B-B14F-4D97-AF65-F5344CB8AC3E}">
        <p14:creationId xmlns:p14="http://schemas.microsoft.com/office/powerpoint/2010/main" val="132276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 status</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9" name="Picture 8" descr="Table&#10;&#10;Description automatically generated">
            <a:extLst>
              <a:ext uri="{FF2B5EF4-FFF2-40B4-BE49-F238E27FC236}">
                <a16:creationId xmlns:a16="http://schemas.microsoft.com/office/drawing/2014/main" id="{63655D29-7FA6-8A4C-9683-10F6364C8139}"/>
              </a:ext>
            </a:extLst>
          </p:cNvPr>
          <p:cNvPicPr>
            <a:picLocks noChangeAspect="1"/>
          </p:cNvPicPr>
          <p:nvPr/>
        </p:nvPicPr>
        <p:blipFill>
          <a:blip r:embed="rId3"/>
          <a:stretch>
            <a:fillRect/>
          </a:stretch>
        </p:blipFill>
        <p:spPr>
          <a:xfrm>
            <a:off x="2507735" y="1644788"/>
            <a:ext cx="7176529" cy="3017745"/>
          </a:xfrm>
          <a:prstGeom prst="rect">
            <a:avLst/>
          </a:prstGeom>
        </p:spPr>
      </p:pic>
      <p:sp>
        <p:nvSpPr>
          <p:cNvPr id="12" name="TextBox 11">
            <a:extLst>
              <a:ext uri="{FF2B5EF4-FFF2-40B4-BE49-F238E27FC236}">
                <a16:creationId xmlns:a16="http://schemas.microsoft.com/office/drawing/2014/main" id="{75B1CBA1-D2C9-D4F6-FB4C-A9CD42AB6773}"/>
              </a:ext>
            </a:extLst>
          </p:cNvPr>
          <p:cNvSpPr txBox="1"/>
          <p:nvPr/>
        </p:nvSpPr>
        <p:spPr>
          <a:xfrm>
            <a:off x="2661093" y="4881380"/>
            <a:ext cx="6869811" cy="923330"/>
          </a:xfrm>
          <a:prstGeom prst="rect">
            <a:avLst/>
          </a:prstGeom>
          <a:noFill/>
        </p:spPr>
        <p:txBody>
          <a:bodyPr wrap="square" rtlCol="0">
            <a:spAutoFit/>
          </a:bodyPr>
          <a:lstStyle/>
          <a:p>
            <a:r>
              <a:rPr lang="en-US" dirty="0"/>
              <a:t>The current information we have and who it is dispersed among.</a:t>
            </a:r>
          </a:p>
          <a:p>
            <a:endParaRPr lang="en-US" dirty="0"/>
          </a:p>
          <a:p>
            <a:r>
              <a:rPr lang="en-US" dirty="0"/>
              <a:t>We are assuming we have now formally sent the message.</a:t>
            </a:r>
          </a:p>
        </p:txBody>
      </p:sp>
    </p:spTree>
    <p:extLst>
      <p:ext uri="{BB962C8B-B14F-4D97-AF65-F5344CB8AC3E}">
        <p14:creationId xmlns:p14="http://schemas.microsoft.com/office/powerpoint/2010/main" val="426455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484243"/>
            <a:ext cx="9421177" cy="1444951"/>
          </a:xfrm>
        </p:spPr>
        <p:txBody>
          <a:bodyPr>
            <a:normAutofit/>
          </a:bodyPr>
          <a:lstStyle/>
          <a:p>
            <a:pPr marL="0" indent="0">
              <a:buNone/>
            </a:pPr>
            <a:r>
              <a:rPr lang="en-US" b="1" dirty="0"/>
              <a:t>In the following step, Bob will create a series of random bases to measure the message with.</a:t>
            </a:r>
            <a:endParaRPr lang="en-US" dirty="0"/>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
        <p:nvSpPr>
          <p:cNvPr id="11" name="TextBox 10">
            <a:extLst>
              <a:ext uri="{FF2B5EF4-FFF2-40B4-BE49-F238E27FC236}">
                <a16:creationId xmlns:a16="http://schemas.microsoft.com/office/drawing/2014/main" id="{5B77786F-0502-6EF1-457A-E7CFE5C9ADE8}"/>
              </a:ext>
            </a:extLst>
          </p:cNvPr>
          <p:cNvSpPr txBox="1"/>
          <p:nvPr/>
        </p:nvSpPr>
        <p:spPr>
          <a:xfrm>
            <a:off x="1002982" y="3150986"/>
            <a:ext cx="9350057" cy="1938992"/>
          </a:xfrm>
          <a:prstGeom prst="rect">
            <a:avLst/>
          </a:prstGeom>
          <a:noFill/>
        </p:spPr>
        <p:txBody>
          <a:bodyPr wrap="square" rtlCol="0">
            <a:spAutoFit/>
          </a:bodyPr>
          <a:lstStyle/>
          <a:p>
            <a:r>
              <a:rPr lang="en-US" sz="2400" dirty="0"/>
              <a:t>Bob will use these random bases to read in each given qubit and apply the corresponding measurement basis to get a series of classical bits that represent Alice’s original message.  As you may notice, there are more steps after this because Bob will likely not get Alice’s original message from this step.  </a:t>
            </a:r>
          </a:p>
        </p:txBody>
      </p:sp>
    </p:spTree>
    <p:extLst>
      <p:ext uri="{BB962C8B-B14F-4D97-AF65-F5344CB8AC3E}">
        <p14:creationId xmlns:p14="http://schemas.microsoft.com/office/powerpoint/2010/main" val="165864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 code</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7" name="Picture 6" descr="Text&#10;&#10;Description automatically generated">
            <a:extLst>
              <a:ext uri="{FF2B5EF4-FFF2-40B4-BE49-F238E27FC236}">
                <a16:creationId xmlns:a16="http://schemas.microsoft.com/office/drawing/2014/main" id="{77D75810-D279-FB21-3F8F-84ADA6EE625E}"/>
              </a:ext>
            </a:extLst>
          </p:cNvPr>
          <p:cNvPicPr>
            <a:picLocks noChangeAspect="1"/>
          </p:cNvPicPr>
          <p:nvPr/>
        </p:nvPicPr>
        <p:blipFill>
          <a:blip r:embed="rId3"/>
          <a:stretch>
            <a:fillRect/>
          </a:stretch>
        </p:blipFill>
        <p:spPr>
          <a:xfrm>
            <a:off x="2286000" y="1281112"/>
            <a:ext cx="7620000" cy="5257800"/>
          </a:xfrm>
          <a:prstGeom prst="rect">
            <a:avLst/>
          </a:prstGeom>
        </p:spPr>
      </p:pic>
    </p:spTree>
    <p:extLst>
      <p:ext uri="{BB962C8B-B14F-4D97-AF65-F5344CB8AC3E}">
        <p14:creationId xmlns:p14="http://schemas.microsoft.com/office/powerpoint/2010/main" val="204575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 status</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6" name="Picture 5" descr="Table&#10;&#10;Description automatically generated">
            <a:extLst>
              <a:ext uri="{FF2B5EF4-FFF2-40B4-BE49-F238E27FC236}">
                <a16:creationId xmlns:a16="http://schemas.microsoft.com/office/drawing/2014/main" id="{1919BC7B-D6B4-8BAA-CFCE-996CC856C8EE}"/>
              </a:ext>
            </a:extLst>
          </p:cNvPr>
          <p:cNvPicPr>
            <a:picLocks noChangeAspect="1"/>
          </p:cNvPicPr>
          <p:nvPr/>
        </p:nvPicPr>
        <p:blipFill>
          <a:blip r:embed="rId3"/>
          <a:stretch>
            <a:fillRect/>
          </a:stretch>
        </p:blipFill>
        <p:spPr>
          <a:xfrm>
            <a:off x="2215139" y="1279063"/>
            <a:ext cx="7761721" cy="4762500"/>
          </a:xfrm>
          <a:prstGeom prst="rect">
            <a:avLst/>
          </a:prstGeom>
        </p:spPr>
      </p:pic>
    </p:spTree>
    <p:extLst>
      <p:ext uri="{BB962C8B-B14F-4D97-AF65-F5344CB8AC3E}">
        <p14:creationId xmlns:p14="http://schemas.microsoft.com/office/powerpoint/2010/main" val="239699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38084E-9C0F-497C-9436-2CD6C9BC6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9314D7-79E5-4587-B59D-FA5DDE9F3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a:xfrm>
            <a:off x="990600" y="250824"/>
            <a:ext cx="10312400" cy="625476"/>
          </a:xfrm>
        </p:spPr>
        <p:txBody>
          <a:bodyPr vert="horz" lIns="91440" tIns="45720" rIns="91440" bIns="45720" rtlCol="0" anchor="ctr">
            <a:normAutofit/>
          </a:bodyPr>
          <a:lstStyle/>
          <a:p>
            <a:pPr algn="r">
              <a:lnSpc>
                <a:spcPct val="90000"/>
              </a:lnSpc>
            </a:pPr>
            <a:r>
              <a:rPr lang="en-US" sz="2800" spc="-40" dirty="0">
                <a:solidFill>
                  <a:srgbClr val="FFFFFF"/>
                </a:solidFill>
              </a:rPr>
              <a:t>QKD example status continued</a:t>
            </a:r>
          </a:p>
        </p:txBody>
      </p:sp>
      <p:pic>
        <p:nvPicPr>
          <p:cNvPr id="8" name="Picture 7" descr="Table&#10;&#10;Description automatically generated">
            <a:extLst>
              <a:ext uri="{FF2B5EF4-FFF2-40B4-BE49-F238E27FC236}">
                <a16:creationId xmlns:a16="http://schemas.microsoft.com/office/drawing/2014/main" id="{993AF557-23C2-BA41-450B-4C073BBDF114}"/>
              </a:ext>
            </a:extLst>
          </p:cNvPr>
          <p:cNvPicPr>
            <a:picLocks noChangeAspect="1"/>
          </p:cNvPicPr>
          <p:nvPr/>
        </p:nvPicPr>
        <p:blipFill>
          <a:blip r:embed="rId3"/>
          <a:stretch>
            <a:fillRect/>
          </a:stretch>
        </p:blipFill>
        <p:spPr>
          <a:xfrm>
            <a:off x="410633" y="1734990"/>
            <a:ext cx="5390727" cy="4312579"/>
          </a:xfrm>
          <a:prstGeom prst="rect">
            <a:avLst/>
          </a:prstGeom>
        </p:spPr>
      </p:pic>
      <p:sp>
        <p:nvSpPr>
          <p:cNvPr id="3" name="TextBox 2">
            <a:extLst>
              <a:ext uri="{FF2B5EF4-FFF2-40B4-BE49-F238E27FC236}">
                <a16:creationId xmlns:a16="http://schemas.microsoft.com/office/drawing/2014/main" id="{BD424894-C18A-9932-DB48-149466E5227F}"/>
              </a:ext>
            </a:extLst>
          </p:cNvPr>
          <p:cNvSpPr txBox="1"/>
          <p:nvPr/>
        </p:nvSpPr>
        <p:spPr>
          <a:xfrm>
            <a:off x="6136640" y="1681481"/>
            <a:ext cx="5273040" cy="4495482"/>
          </a:xfrm>
          <a:prstGeom prst="rect">
            <a:avLst/>
          </a:prstGeom>
        </p:spPr>
        <p:txBody>
          <a:bodyPr vert="horz" lIns="91440" tIns="45720" rIns="91440" bIns="45720" rtlCol="0">
            <a:normAutofit/>
          </a:bodyPr>
          <a:lstStyle/>
          <a:p>
            <a:pPr>
              <a:lnSpc>
                <a:spcPct val="110000"/>
              </a:lnSpc>
              <a:spcAft>
                <a:spcPts val="600"/>
              </a:spcAft>
            </a:pPr>
            <a:r>
              <a:rPr lang="en-US" spc="-20" dirty="0"/>
              <a:t>Next, Alice and Bob will exchange their basis information.  This will allow Alice and Bob to see which of their basis match.  If the basis match, they know they have the same value.  If they used different basis, the result Bob found is random and they can discard the data.</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16</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389929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 code</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6" name="Picture 5" descr="Text&#10;&#10;Description automatically generated">
            <a:extLst>
              <a:ext uri="{FF2B5EF4-FFF2-40B4-BE49-F238E27FC236}">
                <a16:creationId xmlns:a16="http://schemas.microsoft.com/office/drawing/2014/main" id="{56042DCF-940C-37AD-0ADF-AB53CCFAB068}"/>
              </a:ext>
            </a:extLst>
          </p:cNvPr>
          <p:cNvPicPr>
            <a:picLocks noChangeAspect="1"/>
          </p:cNvPicPr>
          <p:nvPr/>
        </p:nvPicPr>
        <p:blipFill>
          <a:blip r:embed="rId3"/>
          <a:stretch>
            <a:fillRect/>
          </a:stretch>
        </p:blipFill>
        <p:spPr>
          <a:xfrm>
            <a:off x="2387890" y="1296643"/>
            <a:ext cx="8123720" cy="3537417"/>
          </a:xfrm>
          <a:prstGeom prst="rect">
            <a:avLst/>
          </a:prstGeom>
        </p:spPr>
      </p:pic>
      <p:sp>
        <p:nvSpPr>
          <p:cNvPr id="8" name="TextBox 7">
            <a:extLst>
              <a:ext uri="{FF2B5EF4-FFF2-40B4-BE49-F238E27FC236}">
                <a16:creationId xmlns:a16="http://schemas.microsoft.com/office/drawing/2014/main" id="{F7AE5281-C56B-7801-010C-AD1927A3D5B7}"/>
              </a:ext>
            </a:extLst>
          </p:cNvPr>
          <p:cNvSpPr txBox="1"/>
          <p:nvPr/>
        </p:nvSpPr>
        <p:spPr>
          <a:xfrm>
            <a:off x="4150211" y="6055479"/>
            <a:ext cx="4253600" cy="369332"/>
          </a:xfrm>
          <a:prstGeom prst="rect">
            <a:avLst/>
          </a:prstGeom>
          <a:noFill/>
        </p:spPr>
        <p:txBody>
          <a:bodyPr wrap="none" rtlCol="0">
            <a:spAutoFit/>
          </a:bodyPr>
          <a:lstStyle/>
          <a:p>
            <a:r>
              <a:rPr lang="en-US" dirty="0"/>
              <a:t>Keeping the good (matched basis) bits</a:t>
            </a:r>
          </a:p>
        </p:txBody>
      </p:sp>
      <p:pic>
        <p:nvPicPr>
          <p:cNvPr id="10" name="Picture 9" descr="Text&#10;&#10;Description automatically generated">
            <a:extLst>
              <a:ext uri="{FF2B5EF4-FFF2-40B4-BE49-F238E27FC236}">
                <a16:creationId xmlns:a16="http://schemas.microsoft.com/office/drawing/2014/main" id="{8E0CB3DF-1D74-44AC-2402-FCCA74391D13}"/>
              </a:ext>
            </a:extLst>
          </p:cNvPr>
          <p:cNvPicPr>
            <a:picLocks noChangeAspect="1"/>
          </p:cNvPicPr>
          <p:nvPr/>
        </p:nvPicPr>
        <p:blipFill>
          <a:blip r:embed="rId4"/>
          <a:stretch>
            <a:fillRect/>
          </a:stretch>
        </p:blipFill>
        <p:spPr>
          <a:xfrm>
            <a:off x="2387890" y="4834060"/>
            <a:ext cx="8114141" cy="1012350"/>
          </a:xfrm>
          <a:prstGeom prst="rect">
            <a:avLst/>
          </a:prstGeom>
        </p:spPr>
      </p:pic>
    </p:spTree>
    <p:extLst>
      <p:ext uri="{BB962C8B-B14F-4D97-AF65-F5344CB8AC3E}">
        <p14:creationId xmlns:p14="http://schemas.microsoft.com/office/powerpoint/2010/main" val="11590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484243"/>
            <a:ext cx="9421177" cy="1444951"/>
          </a:xfrm>
        </p:spPr>
        <p:txBody>
          <a:bodyPr>
            <a:normAutofit fontScale="92500" lnSpcReduction="10000"/>
          </a:bodyPr>
          <a:lstStyle/>
          <a:p>
            <a:pPr marL="0" indent="0">
              <a:buNone/>
            </a:pPr>
            <a:r>
              <a:rPr lang="en-US" dirty="0"/>
              <a:t>We will then take a random sample of bits from both Alice and Bob’s results and compare them.  If they are the same, we know the protocol worked.  After we compare them, we can discard them as they are no longer a secret.</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8" name="Picture 7">
            <a:extLst>
              <a:ext uri="{FF2B5EF4-FFF2-40B4-BE49-F238E27FC236}">
                <a16:creationId xmlns:a16="http://schemas.microsoft.com/office/drawing/2014/main" id="{E759E81B-40D4-BEC6-06AA-2AE6E61EF651}"/>
              </a:ext>
            </a:extLst>
          </p:cNvPr>
          <p:cNvPicPr>
            <a:picLocks noChangeAspect="1"/>
          </p:cNvPicPr>
          <p:nvPr/>
        </p:nvPicPr>
        <p:blipFill>
          <a:blip r:embed="rId3"/>
          <a:stretch>
            <a:fillRect/>
          </a:stretch>
        </p:blipFill>
        <p:spPr>
          <a:xfrm>
            <a:off x="419829" y="4400243"/>
            <a:ext cx="10690296" cy="796532"/>
          </a:xfrm>
          <a:prstGeom prst="rect">
            <a:avLst/>
          </a:prstGeom>
        </p:spPr>
      </p:pic>
      <p:sp>
        <p:nvSpPr>
          <p:cNvPr id="9" name="TextBox 8">
            <a:extLst>
              <a:ext uri="{FF2B5EF4-FFF2-40B4-BE49-F238E27FC236}">
                <a16:creationId xmlns:a16="http://schemas.microsoft.com/office/drawing/2014/main" id="{1DE72804-EF47-8943-508A-C4605CC65B4D}"/>
              </a:ext>
            </a:extLst>
          </p:cNvPr>
          <p:cNvSpPr txBox="1"/>
          <p:nvPr/>
        </p:nvSpPr>
        <p:spPr>
          <a:xfrm>
            <a:off x="4217189" y="5630170"/>
            <a:ext cx="2850524" cy="369332"/>
          </a:xfrm>
          <a:prstGeom prst="rect">
            <a:avLst/>
          </a:prstGeom>
          <a:noFill/>
        </p:spPr>
        <p:txBody>
          <a:bodyPr wrap="none" rtlCol="0">
            <a:spAutoFit/>
          </a:bodyPr>
          <a:lstStyle/>
          <a:p>
            <a:r>
              <a:rPr lang="en-US" dirty="0"/>
              <a:t>Example of matching bits</a:t>
            </a:r>
          </a:p>
        </p:txBody>
      </p:sp>
    </p:spTree>
    <p:extLst>
      <p:ext uri="{BB962C8B-B14F-4D97-AF65-F5344CB8AC3E}">
        <p14:creationId xmlns:p14="http://schemas.microsoft.com/office/powerpoint/2010/main" val="259020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 code</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9" name="Picture 8" descr="Text&#10;&#10;Description automatically generated">
            <a:extLst>
              <a:ext uri="{FF2B5EF4-FFF2-40B4-BE49-F238E27FC236}">
                <a16:creationId xmlns:a16="http://schemas.microsoft.com/office/drawing/2014/main" id="{F924A6A8-C82A-541B-B18B-87E0C84A5CFA}"/>
              </a:ext>
            </a:extLst>
          </p:cNvPr>
          <p:cNvPicPr>
            <a:picLocks noChangeAspect="1"/>
          </p:cNvPicPr>
          <p:nvPr/>
        </p:nvPicPr>
        <p:blipFill>
          <a:blip r:embed="rId3"/>
          <a:stretch>
            <a:fillRect/>
          </a:stretch>
        </p:blipFill>
        <p:spPr>
          <a:xfrm>
            <a:off x="3263900" y="1225550"/>
            <a:ext cx="5664200" cy="5130800"/>
          </a:xfrm>
          <a:prstGeom prst="rect">
            <a:avLst/>
          </a:prstGeom>
        </p:spPr>
      </p:pic>
    </p:spTree>
    <p:extLst>
      <p:ext uri="{BB962C8B-B14F-4D97-AF65-F5344CB8AC3E}">
        <p14:creationId xmlns:p14="http://schemas.microsoft.com/office/powerpoint/2010/main" val="106248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What is Cryptography?</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695451"/>
            <a:ext cx="10328275" cy="1087506"/>
          </a:xfrm>
        </p:spPr>
        <p:txBody>
          <a:bodyPr>
            <a:normAutofit/>
          </a:bodyPr>
          <a:lstStyle/>
          <a:p>
            <a:pPr marL="0" indent="0">
              <a:buNone/>
            </a:pPr>
            <a:r>
              <a:rPr lang="en-US" b="1" dirty="0"/>
              <a:t>Definition</a:t>
            </a:r>
            <a:r>
              <a:rPr lang="en-US" dirty="0"/>
              <a:t>: Practice or technique used to encrypt messages and communication between parties.</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439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Example:</a:t>
            </a:r>
          </a:p>
        </p:txBody>
      </p:sp>
      <p:sp>
        <p:nvSpPr>
          <p:cNvPr id="8" name="Rounded Rectangle 7">
            <a:extLst>
              <a:ext uri="{FF2B5EF4-FFF2-40B4-BE49-F238E27FC236}">
                <a16:creationId xmlns:a16="http://schemas.microsoft.com/office/drawing/2014/main" id="{CF59A47A-F9D8-C785-83B8-FE63D0606CEE}"/>
              </a:ext>
            </a:extLst>
          </p:cNvPr>
          <p:cNvSpPr/>
          <p:nvPr/>
        </p:nvSpPr>
        <p:spPr>
          <a:xfrm>
            <a:off x="2076483" y="3839274"/>
            <a:ext cx="1881809" cy="1245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a:t>
            </a:r>
          </a:p>
        </p:txBody>
      </p:sp>
      <p:sp>
        <p:nvSpPr>
          <p:cNvPr id="11" name="Rectangle 10">
            <a:extLst>
              <a:ext uri="{FF2B5EF4-FFF2-40B4-BE49-F238E27FC236}">
                <a16:creationId xmlns:a16="http://schemas.microsoft.com/office/drawing/2014/main" id="{E1AAF98B-D465-B0AD-31AD-C1D84A9795CB}"/>
              </a:ext>
            </a:extLst>
          </p:cNvPr>
          <p:cNvSpPr/>
          <p:nvPr/>
        </p:nvSpPr>
        <p:spPr>
          <a:xfrm>
            <a:off x="4245665" y="3600735"/>
            <a:ext cx="322227" cy="17227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3F0E3C0-7C17-5070-D15B-150CC8C1916C}"/>
              </a:ext>
            </a:extLst>
          </p:cNvPr>
          <p:cNvSpPr/>
          <p:nvPr/>
        </p:nvSpPr>
        <p:spPr>
          <a:xfrm>
            <a:off x="5038344" y="3839274"/>
            <a:ext cx="1881809" cy="1245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”GQ&amp;”</a:t>
            </a:r>
          </a:p>
        </p:txBody>
      </p:sp>
      <p:sp>
        <p:nvSpPr>
          <p:cNvPr id="13" name="Rectangle 12">
            <a:extLst>
              <a:ext uri="{FF2B5EF4-FFF2-40B4-BE49-F238E27FC236}">
                <a16:creationId xmlns:a16="http://schemas.microsoft.com/office/drawing/2014/main" id="{1594ACA3-A2D0-9EBE-ED07-E53DBA280F1B}"/>
              </a:ext>
            </a:extLst>
          </p:cNvPr>
          <p:cNvSpPr/>
          <p:nvPr/>
        </p:nvSpPr>
        <p:spPr>
          <a:xfrm>
            <a:off x="7229491" y="3600735"/>
            <a:ext cx="322227" cy="17227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7CBD7BF-E05F-9721-03B2-5B69936298FC}"/>
              </a:ext>
            </a:extLst>
          </p:cNvPr>
          <p:cNvSpPr/>
          <p:nvPr/>
        </p:nvSpPr>
        <p:spPr>
          <a:xfrm>
            <a:off x="7861056" y="3839274"/>
            <a:ext cx="1881809" cy="1245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a:t>
            </a:r>
          </a:p>
        </p:txBody>
      </p:sp>
      <p:sp>
        <p:nvSpPr>
          <p:cNvPr id="15" name="TextBox 14">
            <a:extLst>
              <a:ext uri="{FF2B5EF4-FFF2-40B4-BE49-F238E27FC236}">
                <a16:creationId xmlns:a16="http://schemas.microsoft.com/office/drawing/2014/main" id="{D6EB3B2A-DF18-4EA4-9B1C-C7ED67C7B15B}"/>
              </a:ext>
            </a:extLst>
          </p:cNvPr>
          <p:cNvSpPr txBox="1"/>
          <p:nvPr/>
        </p:nvSpPr>
        <p:spPr>
          <a:xfrm>
            <a:off x="3527595" y="5755105"/>
            <a:ext cx="1758366" cy="369332"/>
          </a:xfrm>
          <a:prstGeom prst="rect">
            <a:avLst/>
          </a:prstGeom>
          <a:noFill/>
        </p:spPr>
        <p:txBody>
          <a:bodyPr wrap="none" rtlCol="0">
            <a:spAutoFit/>
          </a:bodyPr>
          <a:lstStyle/>
          <a:p>
            <a:r>
              <a:rPr lang="en-US" dirty="0"/>
              <a:t>Encryption Key</a:t>
            </a:r>
          </a:p>
        </p:txBody>
      </p:sp>
      <p:sp>
        <p:nvSpPr>
          <p:cNvPr id="16" name="TextBox 15">
            <a:extLst>
              <a:ext uri="{FF2B5EF4-FFF2-40B4-BE49-F238E27FC236}">
                <a16:creationId xmlns:a16="http://schemas.microsoft.com/office/drawing/2014/main" id="{A645566D-C4DE-C50A-D5D8-4BAEF0E5F570}"/>
              </a:ext>
            </a:extLst>
          </p:cNvPr>
          <p:cNvSpPr txBox="1"/>
          <p:nvPr/>
        </p:nvSpPr>
        <p:spPr>
          <a:xfrm>
            <a:off x="6493787" y="5746996"/>
            <a:ext cx="1793633" cy="369332"/>
          </a:xfrm>
          <a:prstGeom prst="rect">
            <a:avLst/>
          </a:prstGeom>
          <a:noFill/>
        </p:spPr>
        <p:txBody>
          <a:bodyPr wrap="none" rtlCol="0">
            <a:spAutoFit/>
          </a:bodyPr>
          <a:lstStyle/>
          <a:p>
            <a:r>
              <a:rPr lang="en-US" dirty="0"/>
              <a:t>Decryption Key</a:t>
            </a:r>
          </a:p>
        </p:txBody>
      </p:sp>
      <p:cxnSp>
        <p:nvCxnSpPr>
          <p:cNvPr id="18" name="Straight Arrow Connector 17">
            <a:extLst>
              <a:ext uri="{FF2B5EF4-FFF2-40B4-BE49-F238E27FC236}">
                <a16:creationId xmlns:a16="http://schemas.microsoft.com/office/drawing/2014/main" id="{A4183C91-37E8-3E93-1413-9F258CB27867}"/>
              </a:ext>
            </a:extLst>
          </p:cNvPr>
          <p:cNvCxnSpPr>
            <a:cxnSpLocks/>
            <a:stCxn id="15" idx="0"/>
            <a:endCxn id="11" idx="2"/>
          </p:cNvCxnSpPr>
          <p:nvPr/>
        </p:nvCxnSpPr>
        <p:spPr>
          <a:xfrm flipV="1">
            <a:off x="4406778" y="5323517"/>
            <a:ext cx="1" cy="43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0F49999-145D-9073-A71B-67AD782CD1CC}"/>
              </a:ext>
            </a:extLst>
          </p:cNvPr>
          <p:cNvCxnSpPr>
            <a:cxnSpLocks/>
            <a:stCxn id="16" idx="0"/>
            <a:endCxn id="13" idx="2"/>
          </p:cNvCxnSpPr>
          <p:nvPr/>
        </p:nvCxnSpPr>
        <p:spPr>
          <a:xfrm flipV="1">
            <a:off x="7390604" y="5323517"/>
            <a:ext cx="1" cy="423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72502D-3C2B-8FAF-498F-2F58B384EBFB}"/>
              </a:ext>
            </a:extLst>
          </p:cNvPr>
          <p:cNvSpPr txBox="1"/>
          <p:nvPr/>
        </p:nvSpPr>
        <p:spPr>
          <a:xfrm>
            <a:off x="2076483" y="3319545"/>
            <a:ext cx="1805687" cy="369332"/>
          </a:xfrm>
          <a:prstGeom prst="rect">
            <a:avLst/>
          </a:prstGeom>
          <a:noFill/>
        </p:spPr>
        <p:txBody>
          <a:bodyPr wrap="none" rtlCol="0">
            <a:spAutoFit/>
          </a:bodyPr>
          <a:lstStyle/>
          <a:p>
            <a:r>
              <a:rPr lang="en-US" dirty="0"/>
              <a:t>Original Phrase</a:t>
            </a:r>
          </a:p>
        </p:txBody>
      </p:sp>
      <p:sp>
        <p:nvSpPr>
          <p:cNvPr id="23" name="TextBox 22">
            <a:extLst>
              <a:ext uri="{FF2B5EF4-FFF2-40B4-BE49-F238E27FC236}">
                <a16:creationId xmlns:a16="http://schemas.microsoft.com/office/drawing/2014/main" id="{E52DB00A-F8A6-6B85-C3F9-0CFAA8BB8E4F}"/>
              </a:ext>
            </a:extLst>
          </p:cNvPr>
          <p:cNvSpPr txBox="1"/>
          <p:nvPr/>
        </p:nvSpPr>
        <p:spPr>
          <a:xfrm>
            <a:off x="5333558" y="3318138"/>
            <a:ext cx="1291379" cy="369332"/>
          </a:xfrm>
          <a:prstGeom prst="rect">
            <a:avLst/>
          </a:prstGeom>
          <a:noFill/>
        </p:spPr>
        <p:txBody>
          <a:bodyPr wrap="none" rtlCol="0">
            <a:spAutoFit/>
          </a:bodyPr>
          <a:lstStyle/>
          <a:p>
            <a:r>
              <a:rPr lang="en-US" dirty="0"/>
              <a:t>Ciphertext</a:t>
            </a:r>
          </a:p>
        </p:txBody>
      </p:sp>
      <p:sp>
        <p:nvSpPr>
          <p:cNvPr id="24" name="TextBox 23">
            <a:extLst>
              <a:ext uri="{FF2B5EF4-FFF2-40B4-BE49-F238E27FC236}">
                <a16:creationId xmlns:a16="http://schemas.microsoft.com/office/drawing/2014/main" id="{34094B7A-B92C-1EEA-7B49-3D53FC47B122}"/>
              </a:ext>
            </a:extLst>
          </p:cNvPr>
          <p:cNvSpPr txBox="1"/>
          <p:nvPr/>
        </p:nvSpPr>
        <p:spPr>
          <a:xfrm>
            <a:off x="7899116" y="3315174"/>
            <a:ext cx="1805687" cy="369332"/>
          </a:xfrm>
          <a:prstGeom prst="rect">
            <a:avLst/>
          </a:prstGeom>
          <a:noFill/>
        </p:spPr>
        <p:txBody>
          <a:bodyPr wrap="none" rtlCol="0">
            <a:spAutoFit/>
          </a:bodyPr>
          <a:lstStyle/>
          <a:p>
            <a:r>
              <a:rPr lang="en-US" dirty="0"/>
              <a:t>Original Phrase</a:t>
            </a:r>
          </a:p>
        </p:txBody>
      </p:sp>
    </p:spTree>
    <p:extLst>
      <p:ext uri="{BB962C8B-B14F-4D97-AF65-F5344CB8AC3E}">
        <p14:creationId xmlns:p14="http://schemas.microsoft.com/office/powerpoint/2010/main" val="3913124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29618A-B780-4421-AC86-35B451AF5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a:xfrm>
            <a:off x="647700" y="349624"/>
            <a:ext cx="5329518" cy="1809376"/>
          </a:xfrm>
        </p:spPr>
        <p:txBody>
          <a:bodyPr vert="horz" lIns="91440" tIns="45720" rIns="91440" bIns="45720" rtlCol="0" anchor="b">
            <a:normAutofit/>
          </a:bodyPr>
          <a:lstStyle/>
          <a:p>
            <a:pPr>
              <a:lnSpc>
                <a:spcPct val="90000"/>
              </a:lnSpc>
            </a:pPr>
            <a:r>
              <a:rPr lang="en-US" spc="-40" dirty="0">
                <a:solidFill>
                  <a:schemeClr val="accent1"/>
                </a:solidFill>
              </a:rPr>
              <a:t>QKD example status </a:t>
            </a:r>
          </a:p>
        </p:txBody>
      </p:sp>
      <p:sp>
        <p:nvSpPr>
          <p:cNvPr id="3" name="TextBox 2">
            <a:extLst>
              <a:ext uri="{FF2B5EF4-FFF2-40B4-BE49-F238E27FC236}">
                <a16:creationId xmlns:a16="http://schemas.microsoft.com/office/drawing/2014/main" id="{2C5286B6-07FB-E324-D580-18D0133F4D65}"/>
              </a:ext>
            </a:extLst>
          </p:cNvPr>
          <p:cNvSpPr txBox="1"/>
          <p:nvPr/>
        </p:nvSpPr>
        <p:spPr>
          <a:xfrm>
            <a:off x="647700" y="2286000"/>
            <a:ext cx="5575300" cy="3890962"/>
          </a:xfrm>
          <a:prstGeom prst="rect">
            <a:avLst/>
          </a:prstGeom>
        </p:spPr>
        <p:txBody>
          <a:bodyPr vert="horz" lIns="91440" tIns="45720" rIns="91440" bIns="45720" rtlCol="0">
            <a:normAutofit/>
          </a:bodyPr>
          <a:lstStyle/>
          <a:p>
            <a:pPr>
              <a:lnSpc>
                <a:spcPct val="110000"/>
              </a:lnSpc>
              <a:spcAft>
                <a:spcPts val="600"/>
              </a:spcAft>
            </a:pPr>
            <a:r>
              <a:rPr lang="en-US" spc="-20" dirty="0"/>
              <a:t>We now have two identical keys shared between Alice and Bob which they can use to encrypt their messages!</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Quantum Computing</a:t>
            </a:r>
          </a:p>
        </p:txBody>
      </p:sp>
      <p:pic>
        <p:nvPicPr>
          <p:cNvPr id="8" name="Picture 7" descr="Table&#10;&#10;Description automatically generated">
            <a:extLst>
              <a:ext uri="{FF2B5EF4-FFF2-40B4-BE49-F238E27FC236}">
                <a16:creationId xmlns:a16="http://schemas.microsoft.com/office/drawing/2014/main" id="{ACE2E3BF-A0C1-2712-F622-816E7635CB3C}"/>
              </a:ext>
            </a:extLst>
          </p:cNvPr>
          <p:cNvPicPr>
            <a:picLocks noChangeAspect="1"/>
          </p:cNvPicPr>
          <p:nvPr/>
        </p:nvPicPr>
        <p:blipFill>
          <a:blip r:embed="rId3"/>
          <a:stretch>
            <a:fillRect/>
          </a:stretch>
        </p:blipFill>
        <p:spPr>
          <a:xfrm>
            <a:off x="6714709" y="349624"/>
            <a:ext cx="4985580" cy="6006725"/>
          </a:xfrm>
          <a:prstGeom prst="rect">
            <a:avLst/>
          </a:prstGeom>
        </p:spPr>
      </p:pic>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20</a:t>
            </a:fld>
            <a:endParaRPr kumimoji="0" lang="en-US" b="0" i="0" u="none" strike="noStrike" cap="none" spc="0" normalizeH="0" baseline="0" noProof="0">
              <a:ln>
                <a:noFill/>
              </a:ln>
              <a:effectLst/>
              <a:uLnTx/>
              <a:uFillTx/>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684420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 interference</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484243"/>
            <a:ext cx="9421177" cy="1444951"/>
          </a:xfrm>
        </p:spPr>
        <p:txBody>
          <a:bodyPr>
            <a:normAutofit/>
          </a:bodyPr>
          <a:lstStyle/>
          <a:p>
            <a:pPr marL="0" indent="0">
              <a:buNone/>
            </a:pPr>
            <a:r>
              <a:rPr lang="en-US" dirty="0"/>
              <a:t>Throughout this example we have ignored the presence of Eve.  So, what happens if Eve tries to interfere and steal our key?</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Eve would first apply a series of random bases to try and read Alice’s original message, similar to how Bob applies a series of random bases.</a:t>
            </a:r>
          </a:p>
          <a:p>
            <a:r>
              <a:rPr lang="en-US" sz="1800" dirty="0"/>
              <a:t>Due to Quantum Phenomena, this will collapse the quantum states which will give Bob a false reading.</a:t>
            </a:r>
          </a:p>
          <a:p>
            <a:r>
              <a:rPr lang="en-US" sz="1800" dirty="0"/>
              <a:t>When we get to our final step and compare our random string of bits, we will see differences in our bits, which will alert us that our communication has been compromised, and we will discard our current key.</a:t>
            </a:r>
          </a:p>
        </p:txBody>
      </p:sp>
    </p:spTree>
    <p:extLst>
      <p:ext uri="{BB962C8B-B14F-4D97-AF65-F5344CB8AC3E}">
        <p14:creationId xmlns:p14="http://schemas.microsoft.com/office/powerpoint/2010/main" val="73782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Risk</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484243"/>
            <a:ext cx="9421177" cy="1444951"/>
          </a:xfrm>
        </p:spPr>
        <p:txBody>
          <a:bodyPr>
            <a:normAutofit/>
          </a:bodyPr>
          <a:lstStyle/>
          <a:p>
            <a:pPr marL="0" indent="0">
              <a:buNone/>
            </a:pPr>
            <a:r>
              <a:rPr lang="en-US" dirty="0"/>
              <a:t>Let’s analyze how risky this method is…</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399107"/>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 have a .5 chance of Eve choosing the same basis as Alice and Bob (Either X or Z basis, which will go undetected)</a:t>
            </a:r>
          </a:p>
          <a:p>
            <a:r>
              <a:rPr lang="en-US" sz="1800" dirty="0"/>
              <a:t>We have a .5 chance Eve chooses a different basis than Alice and Bob, with this disruption, there is a .5 chance that Eve disrupts the qubit to cause Bob to get a different reading. (Overall, .25 chance of being detected)</a:t>
            </a:r>
          </a:p>
          <a:p>
            <a:pPr marL="0" indent="0">
              <a:buNone/>
            </a:pPr>
            <a:r>
              <a:rPr lang="en-US" sz="1800" dirty="0"/>
              <a:t>So, we can formulate that the chance of Eve not being detected is (.75)^x where x is number of qubits.</a:t>
            </a:r>
          </a:p>
          <a:p>
            <a:endParaRPr lang="en-US" sz="1800" dirty="0"/>
          </a:p>
        </p:txBody>
      </p:sp>
      <p:pic>
        <p:nvPicPr>
          <p:cNvPr id="8" name="Picture 7" descr="A picture containing text&#10;&#10;Description automatically generated">
            <a:extLst>
              <a:ext uri="{FF2B5EF4-FFF2-40B4-BE49-F238E27FC236}">
                <a16:creationId xmlns:a16="http://schemas.microsoft.com/office/drawing/2014/main" id="{A07AA93D-25CA-EB82-15CC-5B959A7B7356}"/>
              </a:ext>
            </a:extLst>
          </p:cNvPr>
          <p:cNvPicPr>
            <a:picLocks noChangeAspect="1"/>
          </p:cNvPicPr>
          <p:nvPr/>
        </p:nvPicPr>
        <p:blipFill>
          <a:blip r:embed="rId3"/>
          <a:stretch>
            <a:fillRect/>
          </a:stretch>
        </p:blipFill>
        <p:spPr>
          <a:xfrm>
            <a:off x="3892577" y="5270865"/>
            <a:ext cx="4406845" cy="573808"/>
          </a:xfrm>
          <a:prstGeom prst="rect">
            <a:avLst/>
          </a:prstGeom>
        </p:spPr>
      </p:pic>
    </p:spTree>
    <p:extLst>
      <p:ext uri="{BB962C8B-B14F-4D97-AF65-F5344CB8AC3E}">
        <p14:creationId xmlns:p14="http://schemas.microsoft.com/office/powerpoint/2010/main" val="2411450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C38ADC-6285-48C8-95E4-638511A6E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5ED8F8-AF51-430B-82A6-D945BAA90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2F79C-57EB-1CBA-DD4D-A20D692F17D6}"/>
              </a:ext>
            </a:extLst>
          </p:cNvPr>
          <p:cNvSpPr>
            <a:spLocks noGrp="1"/>
          </p:cNvSpPr>
          <p:nvPr>
            <p:ph type="title"/>
          </p:nvPr>
        </p:nvSpPr>
        <p:spPr>
          <a:xfrm>
            <a:off x="649045" y="742278"/>
            <a:ext cx="10552355" cy="3141233"/>
          </a:xfrm>
        </p:spPr>
        <p:txBody>
          <a:bodyPr vert="horz" lIns="91440" tIns="45720" rIns="91440" bIns="45720" rtlCol="0" anchor="t">
            <a:normAutofit/>
          </a:bodyPr>
          <a:lstStyle/>
          <a:p>
            <a:pPr>
              <a:lnSpc>
                <a:spcPct val="90000"/>
              </a:lnSpc>
            </a:pPr>
            <a:r>
              <a:rPr lang="en-US" sz="4200" spc="-40" dirty="0">
                <a:solidFill>
                  <a:srgbClr val="FFFFFF"/>
                </a:solidFill>
              </a:rPr>
              <a:t>This example can be found on the </a:t>
            </a:r>
            <a:r>
              <a:rPr lang="en-US" sz="4200" spc="-40" dirty="0" err="1">
                <a:solidFill>
                  <a:srgbClr val="FFFFFF"/>
                </a:solidFill>
              </a:rPr>
              <a:t>Qiskit</a:t>
            </a:r>
            <a:r>
              <a:rPr lang="en-US" sz="4200" spc="-40" dirty="0">
                <a:solidFill>
                  <a:srgbClr val="FFFFFF"/>
                </a:solidFill>
              </a:rPr>
              <a:t> textbook.</a:t>
            </a:r>
          </a:p>
        </p:txBody>
      </p:sp>
      <p:sp>
        <p:nvSpPr>
          <p:cNvPr id="4" name="Content Placeholder 3">
            <a:extLst>
              <a:ext uri="{FF2B5EF4-FFF2-40B4-BE49-F238E27FC236}">
                <a16:creationId xmlns:a16="http://schemas.microsoft.com/office/drawing/2014/main" id="{285F3064-816D-7575-D2B5-451A2CF3BF32}"/>
              </a:ext>
            </a:extLst>
          </p:cNvPr>
          <p:cNvSpPr>
            <a:spLocks noGrp="1"/>
          </p:cNvSpPr>
          <p:nvPr>
            <p:ph sz="quarter" idx="14"/>
          </p:nvPr>
        </p:nvSpPr>
        <p:spPr>
          <a:xfrm>
            <a:off x="649045" y="4963886"/>
            <a:ext cx="9484659" cy="1317171"/>
          </a:xfrm>
        </p:spPr>
        <p:txBody>
          <a:bodyPr vert="horz" lIns="91440" tIns="45720" rIns="91440" bIns="45720" rtlCol="0" anchor="ctr">
            <a:normAutofit/>
          </a:bodyPr>
          <a:lstStyle/>
          <a:p>
            <a:pPr marL="0" indent="0">
              <a:lnSpc>
                <a:spcPct val="100000"/>
              </a:lnSpc>
              <a:buNone/>
            </a:pPr>
            <a:r>
              <a:rPr lang="en-US" sz="2800" b="1" dirty="0">
                <a:solidFill>
                  <a:schemeClr val="accent1"/>
                </a:solidFill>
                <a:hlinkClick r:id="rId2"/>
              </a:rPr>
              <a:t>https://learn.qiskit.org/course/ch-algorithms/quantum-key-distribution#quantum-8-0</a:t>
            </a:r>
            <a:r>
              <a:rPr lang="en-US" sz="2800" b="1" dirty="0">
                <a:solidFill>
                  <a:schemeClr val="accent1"/>
                </a:solidFill>
              </a:rPr>
              <a:t> </a:t>
            </a:r>
          </a:p>
        </p:txBody>
      </p:sp>
      <p:sp>
        <p:nvSpPr>
          <p:cNvPr id="3" name="Footer Placeholder 2">
            <a:extLst>
              <a:ext uri="{FF2B5EF4-FFF2-40B4-BE49-F238E27FC236}">
                <a16:creationId xmlns:a16="http://schemas.microsoft.com/office/drawing/2014/main" id="{65C8BE18-8DAF-E83C-C1B8-BDE790F95498}"/>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dirty="0">
                <a:solidFill>
                  <a:schemeClr val="tx1"/>
                </a:solidFill>
                <a:latin typeface="+mn-lt"/>
                <a:ea typeface="+mn-ea"/>
                <a:cs typeface="+mn-cs"/>
              </a:rPr>
              <a:t>Quantum Computing</a:t>
            </a:r>
          </a:p>
        </p:txBody>
      </p:sp>
      <p:sp>
        <p:nvSpPr>
          <p:cNvPr id="5" name="Slide Number Placeholder 4">
            <a:extLst>
              <a:ext uri="{FF2B5EF4-FFF2-40B4-BE49-F238E27FC236}">
                <a16:creationId xmlns:a16="http://schemas.microsoft.com/office/drawing/2014/main" id="{33980A46-7E02-0F82-8EA4-23DF2E5F8D66}"/>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effectLst/>
                <a:uLnTx/>
                <a:uFillTx/>
              </a:rPr>
              <a:pPr marR="0" lvl="0" indent="0" fontAlgn="auto">
                <a:spcBef>
                  <a:spcPts val="0"/>
                </a:spcBef>
                <a:spcAft>
                  <a:spcPts val="600"/>
                </a:spcAft>
                <a:buClrTx/>
                <a:buSzTx/>
                <a:buFontTx/>
                <a:buNone/>
                <a:tabLst/>
                <a:defRPr/>
              </a:pPr>
              <a:t>23</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250485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What is Quantum Cryptography?</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695451"/>
            <a:ext cx="10328275" cy="1114010"/>
          </a:xfrm>
        </p:spPr>
        <p:txBody>
          <a:bodyPr>
            <a:normAutofit/>
          </a:bodyPr>
          <a:lstStyle/>
          <a:p>
            <a:pPr marL="0" indent="0">
              <a:buNone/>
            </a:pPr>
            <a:r>
              <a:rPr lang="en-US" b="1" dirty="0"/>
              <a:t>Definition</a:t>
            </a:r>
            <a:r>
              <a:rPr lang="en-US" dirty="0"/>
              <a:t>: Quantum Cryptography is just cryptography using quantum mechanics</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Quantum Cryptography is one of the most researched and discussed field of Quantum Computing!</a:t>
            </a:r>
          </a:p>
          <a:p>
            <a:r>
              <a:rPr lang="en-US" sz="1800" dirty="0"/>
              <a:t>Government </a:t>
            </a:r>
          </a:p>
          <a:p>
            <a:r>
              <a:rPr lang="en-US" sz="1800" dirty="0"/>
              <a:t>Financial Institutions</a:t>
            </a:r>
          </a:p>
          <a:p>
            <a:r>
              <a:rPr lang="en-US" sz="1800" dirty="0"/>
              <a:t>Other industries</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Why is this so important?</a:t>
            </a:r>
          </a:p>
        </p:txBody>
      </p:sp>
    </p:spTree>
    <p:extLst>
      <p:ext uri="{BB962C8B-B14F-4D97-AF65-F5344CB8AC3E}">
        <p14:creationId xmlns:p14="http://schemas.microsoft.com/office/powerpoint/2010/main" val="133428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Why?</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695451"/>
            <a:ext cx="10328275" cy="1114010"/>
          </a:xfrm>
        </p:spPr>
        <p:txBody>
          <a:bodyPr>
            <a:normAutofit/>
          </a:bodyPr>
          <a:lstStyle/>
          <a:p>
            <a:pPr marL="0" indent="0">
              <a:buNone/>
            </a:pPr>
            <a:r>
              <a:rPr lang="en-US" b="1" dirty="0"/>
              <a:t>Algorithms such as </a:t>
            </a:r>
            <a:r>
              <a:rPr lang="en-US" b="1" dirty="0" err="1"/>
              <a:t>Shors</a:t>
            </a:r>
            <a:r>
              <a:rPr lang="en-US" b="1" dirty="0"/>
              <a:t> algorithm threaten to destroy modern cryptographic systems used to encrypt almost every secure system.</a:t>
            </a:r>
            <a:endParaRPr lang="en-US" dirty="0"/>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With Quantum Computing, we can potentially achieve a stronger level of security, and we can also launch stronger attacks.  It is important for us to research this field so we can discover it before our counterparts do.</a:t>
            </a:r>
          </a:p>
        </p:txBody>
      </p:sp>
    </p:spTree>
    <p:extLst>
      <p:ext uri="{BB962C8B-B14F-4D97-AF65-F5344CB8AC3E}">
        <p14:creationId xmlns:p14="http://schemas.microsoft.com/office/powerpoint/2010/main" val="62958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Quantum Key Distribution</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695451"/>
            <a:ext cx="10328275" cy="1114010"/>
          </a:xfrm>
        </p:spPr>
        <p:txBody>
          <a:bodyPr>
            <a:normAutofit fontScale="92500" lnSpcReduction="10000"/>
          </a:bodyPr>
          <a:lstStyle/>
          <a:p>
            <a:pPr marL="0" indent="0">
              <a:buNone/>
            </a:pPr>
            <a:r>
              <a:rPr lang="en-US" b="1" dirty="0"/>
              <a:t>QKD stands for Quantum Key Distribution.  This is a method of exchanging cryptographic keys which is how we encrypt data using quantum phenomena</a:t>
            </a:r>
            <a:endParaRPr lang="en-US" dirty="0"/>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Types of protocols:</a:t>
            </a:r>
          </a:p>
          <a:p>
            <a:r>
              <a:rPr lang="en-US" sz="1800" dirty="0">
                <a:hlinkClick r:id="rId3"/>
              </a:rPr>
              <a:t>BB84</a:t>
            </a:r>
            <a:endParaRPr lang="en-US" sz="1800" dirty="0"/>
          </a:p>
          <a:p>
            <a:r>
              <a:rPr lang="en-US" sz="1800" dirty="0">
                <a:hlinkClick r:id="rId4"/>
              </a:rPr>
              <a:t>Ekerts</a:t>
            </a:r>
            <a:endParaRPr lang="en-US" sz="1800" dirty="0"/>
          </a:p>
          <a:p>
            <a:r>
              <a:rPr lang="en-US" sz="1800" dirty="0">
                <a:hlinkClick r:id="rId5"/>
              </a:rPr>
              <a:t>B92</a:t>
            </a:r>
            <a:endParaRPr lang="en-US" sz="1800" dirty="0"/>
          </a:p>
          <a:p>
            <a:endParaRPr lang="en-US" sz="1800" dirty="0"/>
          </a:p>
        </p:txBody>
      </p:sp>
    </p:spTree>
    <p:extLst>
      <p:ext uri="{BB962C8B-B14F-4D97-AF65-F5344CB8AC3E}">
        <p14:creationId xmlns:p14="http://schemas.microsoft.com/office/powerpoint/2010/main" val="129978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695451"/>
            <a:ext cx="10328275" cy="1114010"/>
          </a:xfrm>
        </p:spPr>
        <p:txBody>
          <a:bodyPr>
            <a:normAutofit fontScale="92500" lnSpcReduction="10000"/>
          </a:bodyPr>
          <a:lstStyle/>
          <a:p>
            <a:pPr marL="0" indent="0">
              <a:buNone/>
            </a:pPr>
            <a:r>
              <a:rPr lang="en-US" b="1" dirty="0"/>
              <a:t>Let’s imagine a scenario between two people,  Alice and Bob, who wish to exchange keys.  We will also introduce a third player known as Eve, who wishes to eavesdrop on Alice and Bob’s conversation.</a:t>
            </a:r>
            <a:endParaRPr lang="en-US" dirty="0"/>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
        <p:nvSpPr>
          <p:cNvPr id="6" name="TextBox 5">
            <a:extLst>
              <a:ext uri="{FF2B5EF4-FFF2-40B4-BE49-F238E27FC236}">
                <a16:creationId xmlns:a16="http://schemas.microsoft.com/office/drawing/2014/main" id="{68DAD163-0E66-3153-5228-B46CBC3A81D6}"/>
              </a:ext>
            </a:extLst>
          </p:cNvPr>
          <p:cNvSpPr txBox="1"/>
          <p:nvPr/>
        </p:nvSpPr>
        <p:spPr>
          <a:xfrm>
            <a:off x="1002983" y="3429000"/>
            <a:ext cx="9467015" cy="646331"/>
          </a:xfrm>
          <a:prstGeom prst="rect">
            <a:avLst/>
          </a:prstGeom>
          <a:noFill/>
        </p:spPr>
        <p:txBody>
          <a:bodyPr wrap="none" rtlCol="0">
            <a:spAutoFit/>
          </a:bodyPr>
          <a:lstStyle/>
          <a:p>
            <a:r>
              <a:rPr lang="en-US" dirty="0"/>
              <a:t>First, we can generate a pseudo-random key for Alice.  This will correspond to Alice’s bits</a:t>
            </a:r>
          </a:p>
          <a:p>
            <a:endParaRPr lang="en-US" dirty="0"/>
          </a:p>
        </p:txBody>
      </p:sp>
      <p:pic>
        <p:nvPicPr>
          <p:cNvPr id="9" name="Picture 8">
            <a:extLst>
              <a:ext uri="{FF2B5EF4-FFF2-40B4-BE49-F238E27FC236}">
                <a16:creationId xmlns:a16="http://schemas.microsoft.com/office/drawing/2014/main" id="{55D7C08E-A7A5-A90B-68F0-1B04B3DE8D83}"/>
              </a:ext>
            </a:extLst>
          </p:cNvPr>
          <p:cNvPicPr>
            <a:picLocks noChangeAspect="1"/>
          </p:cNvPicPr>
          <p:nvPr/>
        </p:nvPicPr>
        <p:blipFill>
          <a:blip r:embed="rId3"/>
          <a:stretch>
            <a:fillRect/>
          </a:stretch>
        </p:blipFill>
        <p:spPr>
          <a:xfrm>
            <a:off x="1827371" y="4405145"/>
            <a:ext cx="7772400" cy="656997"/>
          </a:xfrm>
          <a:prstGeom prst="rect">
            <a:avLst/>
          </a:prstGeom>
        </p:spPr>
      </p:pic>
    </p:spTree>
    <p:extLst>
      <p:ext uri="{BB962C8B-B14F-4D97-AF65-F5344CB8AC3E}">
        <p14:creationId xmlns:p14="http://schemas.microsoft.com/office/powerpoint/2010/main" val="386471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 code</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13" name="Picture 12" descr="Text&#10;&#10;Description automatically generated">
            <a:extLst>
              <a:ext uri="{FF2B5EF4-FFF2-40B4-BE49-F238E27FC236}">
                <a16:creationId xmlns:a16="http://schemas.microsoft.com/office/drawing/2014/main" id="{30CBDC6B-A02C-2822-0B7F-90CF318F8CD1}"/>
              </a:ext>
            </a:extLst>
          </p:cNvPr>
          <p:cNvPicPr>
            <a:picLocks noChangeAspect="1"/>
          </p:cNvPicPr>
          <p:nvPr/>
        </p:nvPicPr>
        <p:blipFill>
          <a:blip r:embed="rId3"/>
          <a:stretch>
            <a:fillRect/>
          </a:stretch>
        </p:blipFill>
        <p:spPr>
          <a:xfrm>
            <a:off x="2080387" y="1836787"/>
            <a:ext cx="8031226" cy="3623109"/>
          </a:xfrm>
          <a:prstGeom prst="rect">
            <a:avLst/>
          </a:prstGeom>
        </p:spPr>
      </p:pic>
    </p:spTree>
    <p:extLst>
      <p:ext uri="{BB962C8B-B14F-4D97-AF65-F5344CB8AC3E}">
        <p14:creationId xmlns:p14="http://schemas.microsoft.com/office/powerpoint/2010/main" val="379991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a:t>
            </a:r>
          </a:p>
        </p:txBody>
      </p:sp>
      <p:sp>
        <p:nvSpPr>
          <p:cNvPr id="3" name="Content Placeholder 2">
            <a:extLst>
              <a:ext uri="{FF2B5EF4-FFF2-40B4-BE49-F238E27FC236}">
                <a16:creationId xmlns:a16="http://schemas.microsoft.com/office/drawing/2014/main" id="{B89B5797-BD9C-C152-A6B3-66C7E02184BA}"/>
              </a:ext>
            </a:extLst>
          </p:cNvPr>
          <p:cNvSpPr>
            <a:spLocks noGrp="1"/>
          </p:cNvSpPr>
          <p:nvPr>
            <p:ph sz="quarter" idx="14"/>
          </p:nvPr>
        </p:nvSpPr>
        <p:spPr>
          <a:xfrm>
            <a:off x="931863" y="1695450"/>
            <a:ext cx="10328275" cy="2656879"/>
          </a:xfrm>
        </p:spPr>
        <p:txBody>
          <a:bodyPr>
            <a:normAutofit/>
          </a:bodyPr>
          <a:lstStyle/>
          <a:p>
            <a:pPr marL="0" indent="0">
              <a:buNone/>
            </a:pPr>
            <a:r>
              <a:rPr lang="en-US" b="1" dirty="0"/>
              <a:t>Next, we will instantiate a series of bases for Alice’s bits. </a:t>
            </a:r>
          </a:p>
          <a:p>
            <a:pPr marL="0" indent="0">
              <a:buNone/>
            </a:pPr>
            <a:endParaRPr lang="en-US" b="1" dirty="0"/>
          </a:p>
          <a:p>
            <a:pPr marL="0" indent="0">
              <a:buNone/>
            </a:pPr>
            <a:r>
              <a:rPr lang="en-US" dirty="0"/>
              <a:t>These bases will correspond to gates to be run on our qubits.  (0 means Z basis and 1 means X basis).</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11" name="Picture 10">
            <a:extLst>
              <a:ext uri="{FF2B5EF4-FFF2-40B4-BE49-F238E27FC236}">
                <a16:creationId xmlns:a16="http://schemas.microsoft.com/office/drawing/2014/main" id="{05C5E2AE-EFBF-A3C6-63BB-3BF8B6BAA243}"/>
              </a:ext>
            </a:extLst>
          </p:cNvPr>
          <p:cNvPicPr>
            <a:picLocks noChangeAspect="1"/>
          </p:cNvPicPr>
          <p:nvPr/>
        </p:nvPicPr>
        <p:blipFill>
          <a:blip r:embed="rId3"/>
          <a:stretch>
            <a:fillRect/>
          </a:stretch>
        </p:blipFill>
        <p:spPr>
          <a:xfrm>
            <a:off x="2028687" y="4494223"/>
            <a:ext cx="7772400" cy="668327"/>
          </a:xfrm>
          <a:prstGeom prst="rect">
            <a:avLst/>
          </a:prstGeom>
        </p:spPr>
      </p:pic>
    </p:spTree>
    <p:extLst>
      <p:ext uri="{BB962C8B-B14F-4D97-AF65-F5344CB8AC3E}">
        <p14:creationId xmlns:p14="http://schemas.microsoft.com/office/powerpoint/2010/main" val="348630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DA1C-FB61-A672-4EEA-58DD254854BD}"/>
              </a:ext>
            </a:extLst>
          </p:cNvPr>
          <p:cNvSpPr>
            <a:spLocks noGrp="1"/>
          </p:cNvSpPr>
          <p:nvPr>
            <p:ph type="title"/>
          </p:nvPr>
        </p:nvSpPr>
        <p:spPr/>
        <p:txBody>
          <a:bodyPr>
            <a:normAutofit fontScale="90000"/>
          </a:bodyPr>
          <a:lstStyle/>
          <a:p>
            <a:r>
              <a:rPr lang="en-US" dirty="0"/>
              <a:t>QKD example code</a:t>
            </a:r>
          </a:p>
        </p:txBody>
      </p:sp>
      <p:sp>
        <p:nvSpPr>
          <p:cNvPr id="4" name="Footer Placeholder 3">
            <a:extLst>
              <a:ext uri="{FF2B5EF4-FFF2-40B4-BE49-F238E27FC236}">
                <a16:creationId xmlns:a16="http://schemas.microsoft.com/office/drawing/2014/main" id="{25F1C800-3E34-3610-C1DA-EEDF7EEF3650}"/>
              </a:ext>
            </a:extLst>
          </p:cNvPr>
          <p:cNvSpPr>
            <a:spLocks noGrp="1"/>
          </p:cNvSpPr>
          <p:nvPr>
            <p:ph type="ftr" sz="quarter" idx="11"/>
          </p:nvPr>
        </p:nvSpPr>
        <p:spPr/>
        <p:txBody>
          <a:bodyPr/>
          <a:lstStyle/>
          <a:p>
            <a:r>
              <a:rPr lang="en-US" dirty="0">
                <a:solidFill>
                  <a:prstClr val="black"/>
                </a:solidFill>
              </a:rPr>
              <a:t>Quantum Computing</a:t>
            </a:r>
          </a:p>
        </p:txBody>
      </p:sp>
      <p:sp>
        <p:nvSpPr>
          <p:cNvPr id="5" name="Slide Number Placeholder 4">
            <a:extLst>
              <a:ext uri="{FF2B5EF4-FFF2-40B4-BE49-F238E27FC236}">
                <a16:creationId xmlns:a16="http://schemas.microsoft.com/office/drawing/2014/main" id="{A3DAE574-F85E-472C-5384-BA99B66130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2">
            <a:extLst>
              <a:ext uri="{FF2B5EF4-FFF2-40B4-BE49-F238E27FC236}">
                <a16:creationId xmlns:a16="http://schemas.microsoft.com/office/drawing/2014/main" id="{97EE7492-5DD9-E1C3-0F8B-90BD7D90FC4F}"/>
              </a:ext>
            </a:extLst>
          </p:cNvPr>
          <p:cNvSpPr txBox="1">
            <a:spLocks/>
          </p:cNvSpPr>
          <p:nvPr/>
        </p:nvSpPr>
        <p:spPr>
          <a:xfrm>
            <a:off x="931863" y="2929194"/>
            <a:ext cx="10690296" cy="253070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10" name="Content Placeholder 9" descr="Text&#10;&#10;Description automatically generated">
            <a:extLst>
              <a:ext uri="{FF2B5EF4-FFF2-40B4-BE49-F238E27FC236}">
                <a16:creationId xmlns:a16="http://schemas.microsoft.com/office/drawing/2014/main" id="{07B71274-09A0-2C7A-05DA-6FE155712D7E}"/>
              </a:ext>
            </a:extLst>
          </p:cNvPr>
          <p:cNvPicPr>
            <a:picLocks noGrp="1" noChangeAspect="1"/>
          </p:cNvPicPr>
          <p:nvPr>
            <p:ph sz="quarter" idx="14"/>
          </p:nvPr>
        </p:nvPicPr>
        <p:blipFill>
          <a:blip r:embed="rId3"/>
          <a:stretch>
            <a:fillRect/>
          </a:stretch>
        </p:blipFill>
        <p:spPr>
          <a:xfrm>
            <a:off x="2174629" y="2318130"/>
            <a:ext cx="7842742" cy="2221740"/>
          </a:xfrm>
        </p:spPr>
      </p:pic>
    </p:spTree>
    <p:extLst>
      <p:ext uri="{BB962C8B-B14F-4D97-AF65-F5344CB8AC3E}">
        <p14:creationId xmlns:p14="http://schemas.microsoft.com/office/powerpoint/2010/main" val="1403133857"/>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1007</Words>
  <Application>Microsoft Macintosh PowerPoint</Application>
  <PresentationFormat>Widescreen</PresentationFormat>
  <Paragraphs>157</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Avenir Next LT Pro</vt:lpstr>
      <vt:lpstr>Calibri</vt:lpstr>
      <vt:lpstr>ColorBlockVTI</vt:lpstr>
      <vt:lpstr>Quantum Computing: Introduction to Quantum Cryptography</vt:lpstr>
      <vt:lpstr>What is Cryptography?</vt:lpstr>
      <vt:lpstr>What is Quantum Cryptography?</vt:lpstr>
      <vt:lpstr>Why?</vt:lpstr>
      <vt:lpstr>Quantum Key Distribution</vt:lpstr>
      <vt:lpstr>QKD example</vt:lpstr>
      <vt:lpstr>QKD example code</vt:lpstr>
      <vt:lpstr>QKD example</vt:lpstr>
      <vt:lpstr>QKD example code</vt:lpstr>
      <vt:lpstr>QKD example</vt:lpstr>
      <vt:lpstr>QKD example code</vt:lpstr>
      <vt:lpstr>QKD example status</vt:lpstr>
      <vt:lpstr>QKD example</vt:lpstr>
      <vt:lpstr>QKD example code</vt:lpstr>
      <vt:lpstr>QKD example status</vt:lpstr>
      <vt:lpstr>QKD example status continued</vt:lpstr>
      <vt:lpstr>QKD example code</vt:lpstr>
      <vt:lpstr>QKD example</vt:lpstr>
      <vt:lpstr>QKD example code</vt:lpstr>
      <vt:lpstr>QKD example status </vt:lpstr>
      <vt:lpstr>QKD example interference</vt:lpstr>
      <vt:lpstr>QKD Risk</vt:lpstr>
      <vt:lpstr>This example can be found on the Qiskit textbook.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2023-04-21T01:29:13Z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