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2"/>
  </p:notesMasterIdLst>
  <p:handoutMasterIdLst>
    <p:handoutMasterId r:id="rId23"/>
  </p:handoutMasterIdLst>
  <p:sldIdLst>
    <p:sldId id="256" r:id="rId5"/>
    <p:sldId id="267" r:id="rId6"/>
    <p:sldId id="266" r:id="rId7"/>
    <p:sldId id="263"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45" autoAdjust="0"/>
    <p:restoredTop sz="94577" autoAdjust="0"/>
  </p:normalViewPr>
  <p:slideViewPr>
    <p:cSldViewPr snapToGrid="0">
      <p:cViewPr varScale="1">
        <p:scale>
          <a:sx n="106" d="100"/>
          <a:sy n="106" d="100"/>
        </p:scale>
        <p:origin x="216" y="40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1/29/23</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1/29/23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Orthonormality: https://</a:t>
            </a:r>
            <a:r>
              <a:rPr lang="en-US" dirty="0" err="1"/>
              <a:t>en.wikipedia.org</a:t>
            </a:r>
            <a:r>
              <a:rPr lang="en-US" dirty="0"/>
              <a:t>/wiki/Orthonormality </a:t>
            </a:r>
          </a:p>
          <a:p>
            <a:r>
              <a:rPr lang="en-US" dirty="0"/>
              <a:t>Intro to Quantum Physics has good explanation on state vectors: https://</a:t>
            </a:r>
            <a:r>
              <a:rPr lang="en-US" dirty="0" err="1"/>
              <a:t>catalogimages.wiley.com</a:t>
            </a:r>
            <a:r>
              <a:rPr lang="en-US" dirty="0"/>
              <a:t>/images/</a:t>
            </a:r>
            <a:r>
              <a:rPr lang="en-US" dirty="0" err="1"/>
              <a:t>db</a:t>
            </a:r>
            <a:r>
              <a:rPr lang="en-US" dirty="0"/>
              <a:t>/pdf/9780470525890.excerpt.pdf </a:t>
            </a:r>
          </a:p>
          <a:p>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13</a:t>
            </a:fld>
            <a:endParaRPr lang="en-US" dirty="0"/>
          </a:p>
        </p:txBody>
      </p:sp>
    </p:spTree>
    <p:extLst>
      <p:ext uri="{BB962C8B-B14F-4D97-AF65-F5344CB8AC3E}">
        <p14:creationId xmlns:p14="http://schemas.microsoft.com/office/powerpoint/2010/main" val="266081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6798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15</a:t>
            </a:fld>
            <a:endParaRPr lang="en-US" dirty="0"/>
          </a:p>
        </p:txBody>
      </p:sp>
    </p:spTree>
    <p:extLst>
      <p:ext uri="{BB962C8B-B14F-4D97-AF65-F5344CB8AC3E}">
        <p14:creationId xmlns:p14="http://schemas.microsoft.com/office/powerpoint/2010/main" val="1225948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en.wikipedia.org</a:t>
            </a:r>
            <a:r>
              <a:rPr lang="en-US" dirty="0"/>
              <a:t>/wiki/</a:t>
            </a:r>
            <a:r>
              <a:rPr lang="en-US" dirty="0" err="1"/>
              <a:t>Quantum_entanglement</a:t>
            </a:r>
            <a:endParaRPr lang="en-US" dirty="0"/>
          </a:p>
          <a:p>
            <a:r>
              <a:rPr lang="en-US" dirty="0"/>
              <a:t>https://</a:t>
            </a:r>
            <a:r>
              <a:rPr lang="en-US" dirty="0" err="1"/>
              <a:t>www.technologyreview.com</a:t>
            </a:r>
            <a:r>
              <a:rPr lang="en-US" dirty="0"/>
              <a:t>/2019/01/29/66141/what-is-quantum-computing/</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780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17</a:t>
            </a:fld>
            <a:endParaRPr lang="en-US" dirty="0"/>
          </a:p>
        </p:txBody>
      </p:sp>
    </p:spTree>
    <p:extLst>
      <p:ext uri="{BB962C8B-B14F-4D97-AF65-F5344CB8AC3E}">
        <p14:creationId xmlns:p14="http://schemas.microsoft.com/office/powerpoint/2010/main" val="3159341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555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Super helpful video: https://</a:t>
            </a:r>
            <a:r>
              <a:rPr lang="en-US" dirty="0" err="1"/>
              <a:t>www.youtube.com</a:t>
            </a:r>
            <a:r>
              <a:rPr lang="en-US" dirty="0"/>
              <a:t>/</a:t>
            </a:r>
            <a:r>
              <a:rPr lang="en-US" dirty="0" err="1"/>
              <a:t>watch?v</a:t>
            </a:r>
            <a:r>
              <a:rPr lang="en-US" dirty="0"/>
              <a:t>=AYGHS9hXgyw</a:t>
            </a:r>
          </a:p>
        </p:txBody>
      </p:sp>
      <p:sp>
        <p:nvSpPr>
          <p:cNvPr id="4" name="Slide Number Placeholder 3"/>
          <p:cNvSpPr>
            <a:spLocks noGrp="1"/>
          </p:cNvSpPr>
          <p:nvPr>
            <p:ph type="sldNum" sz="quarter" idx="5"/>
          </p:nvPr>
        </p:nvSpPr>
        <p:spPr/>
        <p:txBody>
          <a:bodyPr/>
          <a:lstStyle/>
          <a:p>
            <a:fld id="{798C5307-140F-447F-BCBA-BB92E3A2906B}" type="slidenum">
              <a:rPr lang="en-US" smtClean="0"/>
              <a:t>6</a:t>
            </a:fld>
            <a:endParaRPr lang="en-US" dirty="0"/>
          </a:p>
        </p:txBody>
      </p:sp>
    </p:spTree>
    <p:extLst>
      <p:ext uri="{BB962C8B-B14F-4D97-AF65-F5344CB8AC3E}">
        <p14:creationId xmlns:p14="http://schemas.microsoft.com/office/powerpoint/2010/main" val="93742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Orthonormality: https://</a:t>
            </a:r>
            <a:r>
              <a:rPr lang="en-US" dirty="0" err="1"/>
              <a:t>en.wikipedia.org</a:t>
            </a:r>
            <a:r>
              <a:rPr lang="en-US" dirty="0"/>
              <a:t>/wiki/Orthonormality </a:t>
            </a:r>
          </a:p>
          <a:p>
            <a:r>
              <a:rPr lang="en-US" dirty="0"/>
              <a:t>Intro to Quantum Physics has good explanation on state vectors: https://</a:t>
            </a:r>
            <a:r>
              <a:rPr lang="en-US" dirty="0" err="1"/>
              <a:t>catalogimages.wiley.com</a:t>
            </a:r>
            <a:r>
              <a:rPr lang="en-US" dirty="0"/>
              <a:t>/images/</a:t>
            </a:r>
            <a:r>
              <a:rPr lang="en-US" dirty="0" err="1"/>
              <a:t>db</a:t>
            </a:r>
            <a:r>
              <a:rPr lang="en-US" dirty="0"/>
              <a:t>/pdf/9780470525890.excerpt.pdf </a:t>
            </a:r>
          </a:p>
          <a:p>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7</a:t>
            </a:fld>
            <a:endParaRPr lang="en-US" dirty="0"/>
          </a:p>
        </p:txBody>
      </p:sp>
    </p:spTree>
    <p:extLst>
      <p:ext uri="{BB962C8B-B14F-4D97-AF65-F5344CB8AC3E}">
        <p14:creationId xmlns:p14="http://schemas.microsoft.com/office/powerpoint/2010/main" val="3908264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Orthonormality: https://</a:t>
            </a:r>
            <a:r>
              <a:rPr lang="en-US" dirty="0" err="1"/>
              <a:t>en.wikipedia.org</a:t>
            </a:r>
            <a:r>
              <a:rPr lang="en-US" dirty="0"/>
              <a:t>/wiki/Orthonormality </a:t>
            </a:r>
          </a:p>
          <a:p>
            <a:r>
              <a:rPr lang="en-US" dirty="0"/>
              <a:t>Intro to Quantum Physics has good explanation on state vectors: https://</a:t>
            </a:r>
            <a:r>
              <a:rPr lang="en-US" dirty="0" err="1"/>
              <a:t>catalogimages.wiley.com</a:t>
            </a:r>
            <a:r>
              <a:rPr lang="en-US" dirty="0"/>
              <a:t>/images/</a:t>
            </a:r>
            <a:r>
              <a:rPr lang="en-US" dirty="0" err="1"/>
              <a:t>db</a:t>
            </a:r>
            <a:r>
              <a:rPr lang="en-US" dirty="0"/>
              <a:t>/pdf/9780470525890.excerpt.pdf </a:t>
            </a:r>
          </a:p>
          <a:p>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8</a:t>
            </a:fld>
            <a:endParaRPr lang="en-US" dirty="0"/>
          </a:p>
        </p:txBody>
      </p:sp>
    </p:spTree>
    <p:extLst>
      <p:ext uri="{BB962C8B-B14F-4D97-AF65-F5344CB8AC3E}">
        <p14:creationId xmlns:p14="http://schemas.microsoft.com/office/powerpoint/2010/main" val="2941290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Orthonormality: https://</a:t>
            </a:r>
            <a:r>
              <a:rPr lang="en-US" dirty="0" err="1"/>
              <a:t>en.wikipedia.org</a:t>
            </a:r>
            <a:r>
              <a:rPr lang="en-US" dirty="0"/>
              <a:t>/wiki/Orthonormality </a:t>
            </a:r>
          </a:p>
          <a:p>
            <a:r>
              <a:rPr lang="en-US" dirty="0"/>
              <a:t>Intro to Quantum Physics has good explanation on state vectors: https://</a:t>
            </a:r>
            <a:r>
              <a:rPr lang="en-US" dirty="0" err="1"/>
              <a:t>catalogimages.wiley.com</a:t>
            </a:r>
            <a:r>
              <a:rPr lang="en-US" dirty="0"/>
              <a:t>/images/</a:t>
            </a:r>
            <a:r>
              <a:rPr lang="en-US" dirty="0" err="1"/>
              <a:t>db</a:t>
            </a:r>
            <a:r>
              <a:rPr lang="en-US" dirty="0"/>
              <a:t>/pdf/9780470525890.excerpt.pdf </a:t>
            </a:r>
          </a:p>
          <a:p>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9</a:t>
            </a:fld>
            <a:endParaRPr lang="en-US" dirty="0"/>
          </a:p>
        </p:txBody>
      </p:sp>
    </p:spTree>
    <p:extLst>
      <p:ext uri="{BB962C8B-B14F-4D97-AF65-F5344CB8AC3E}">
        <p14:creationId xmlns:p14="http://schemas.microsoft.com/office/powerpoint/2010/main" val="3319789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Orthonormality: https://</a:t>
            </a:r>
            <a:r>
              <a:rPr lang="en-US" dirty="0" err="1"/>
              <a:t>en.wikipedia.org</a:t>
            </a:r>
            <a:r>
              <a:rPr lang="en-US" dirty="0"/>
              <a:t>/wiki/Orthonormality </a:t>
            </a:r>
          </a:p>
          <a:p>
            <a:r>
              <a:rPr lang="en-US" dirty="0"/>
              <a:t>Intro to Quantum Physics has good explanation on state vectors: https://</a:t>
            </a:r>
            <a:r>
              <a:rPr lang="en-US" dirty="0" err="1"/>
              <a:t>catalogimages.wiley.com</a:t>
            </a:r>
            <a:r>
              <a:rPr lang="en-US" dirty="0"/>
              <a:t>/images/</a:t>
            </a:r>
            <a:r>
              <a:rPr lang="en-US" dirty="0" err="1"/>
              <a:t>db</a:t>
            </a:r>
            <a:r>
              <a:rPr lang="en-US" dirty="0"/>
              <a:t>/pdf/9780470525890.excerpt.pdf </a:t>
            </a:r>
          </a:p>
          <a:p>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10</a:t>
            </a:fld>
            <a:endParaRPr lang="en-US" dirty="0"/>
          </a:p>
        </p:txBody>
      </p:sp>
    </p:spTree>
    <p:extLst>
      <p:ext uri="{BB962C8B-B14F-4D97-AF65-F5344CB8AC3E}">
        <p14:creationId xmlns:p14="http://schemas.microsoft.com/office/powerpoint/2010/main" val="1281585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Orthonormality: https://</a:t>
            </a:r>
            <a:r>
              <a:rPr lang="en-US" dirty="0" err="1"/>
              <a:t>en.wikipedia.org</a:t>
            </a:r>
            <a:r>
              <a:rPr lang="en-US" dirty="0"/>
              <a:t>/wiki/Orthonormality </a:t>
            </a:r>
          </a:p>
          <a:p>
            <a:r>
              <a:rPr lang="en-US" dirty="0"/>
              <a:t>Intro to Quantum Physics has good explanation on state vectors: https://</a:t>
            </a:r>
            <a:r>
              <a:rPr lang="en-US" dirty="0" err="1"/>
              <a:t>catalogimages.wiley.com</a:t>
            </a:r>
            <a:r>
              <a:rPr lang="en-US" dirty="0"/>
              <a:t>/images/</a:t>
            </a:r>
            <a:r>
              <a:rPr lang="en-US" dirty="0" err="1"/>
              <a:t>db</a:t>
            </a:r>
            <a:r>
              <a:rPr lang="en-US" dirty="0"/>
              <a:t>/pdf/9780470525890.excerpt.pdf </a:t>
            </a:r>
          </a:p>
          <a:p>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11</a:t>
            </a:fld>
            <a:endParaRPr lang="en-US" dirty="0"/>
          </a:p>
        </p:txBody>
      </p:sp>
    </p:spTree>
    <p:extLst>
      <p:ext uri="{BB962C8B-B14F-4D97-AF65-F5344CB8AC3E}">
        <p14:creationId xmlns:p14="http://schemas.microsoft.com/office/powerpoint/2010/main" val="2667703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Orthonormality: https://</a:t>
            </a:r>
            <a:r>
              <a:rPr lang="en-US" dirty="0" err="1"/>
              <a:t>en.wikipedia.org</a:t>
            </a:r>
            <a:r>
              <a:rPr lang="en-US" dirty="0"/>
              <a:t>/wiki/Orthonormality </a:t>
            </a:r>
          </a:p>
          <a:p>
            <a:r>
              <a:rPr lang="en-US" dirty="0"/>
              <a:t>Intro to Quantum Physics has good explanation on state vectors: https://</a:t>
            </a:r>
            <a:r>
              <a:rPr lang="en-US" dirty="0" err="1"/>
              <a:t>catalogimages.wiley.com</a:t>
            </a:r>
            <a:r>
              <a:rPr lang="en-US" dirty="0"/>
              <a:t>/images/</a:t>
            </a:r>
            <a:r>
              <a:rPr lang="en-US" dirty="0" err="1"/>
              <a:t>db</a:t>
            </a:r>
            <a:r>
              <a:rPr lang="en-US" dirty="0"/>
              <a:t>/pdf/9780470525890.excerpt.pdf </a:t>
            </a:r>
          </a:p>
          <a:p>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12</a:t>
            </a:fld>
            <a:endParaRPr lang="en-US" dirty="0"/>
          </a:p>
        </p:txBody>
      </p:sp>
    </p:spTree>
    <p:extLst>
      <p:ext uri="{BB962C8B-B14F-4D97-AF65-F5344CB8AC3E}">
        <p14:creationId xmlns:p14="http://schemas.microsoft.com/office/powerpoint/2010/main" val="698816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endParaRPr lang="en-US" dirty="0"/>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a:effectLst>
                  <a:outerShdw blurRad="38100" dist="38100" dir="2700000" algn="tl">
                    <a:srgbClr val="000000">
                      <a:alpha val="43137"/>
                    </a:srgbClr>
                  </a:outerShdw>
                </a:effectLst>
              </a:rPr>
              <a:t>20XX</a:t>
            </a:r>
            <a:endParaRPr lang="en-US" dirty="0">
              <a:effectLst>
                <a:outerShdw blurRad="38100" dist="38100" dir="2700000" algn="tl">
                  <a:srgbClr val="000000">
                    <a:alpha val="43137"/>
                  </a:srgbClr>
                </a:outerShdw>
              </a:effectLst>
            </a:endParaRP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9" name="Picture Placeholder 23">
            <a:extLst>
              <a:ext uri="{FF2B5EF4-FFF2-40B4-BE49-F238E27FC236}">
                <a16:creationId xmlns:a16="http://schemas.microsoft.com/office/drawing/2014/main" id="{43D59024-D21F-46A9-B65B-C9166E4E30CA}"/>
              </a:ext>
            </a:extLst>
          </p:cNvPr>
          <p:cNvSpPr>
            <a:spLocks noGrp="1"/>
          </p:cNvSpPr>
          <p:nvPr>
            <p:ph type="pic" sz="quarter" idx="13"/>
          </p:nvPr>
        </p:nvSpPr>
        <p:spPr>
          <a:xfrm>
            <a:off x="1046083" y="2339390"/>
            <a:ext cx="2075688" cy="2075688"/>
          </a:xfrm>
        </p:spPr>
        <p:txBody>
          <a:bodyPr/>
          <a:lstStyle/>
          <a:p>
            <a:endParaRPr lang="en-US"/>
          </a:p>
        </p:txBody>
      </p:sp>
      <p:sp>
        <p:nvSpPr>
          <p:cNvPr id="11" name="Picture Placeholder 23">
            <a:extLst>
              <a:ext uri="{FF2B5EF4-FFF2-40B4-BE49-F238E27FC236}">
                <a16:creationId xmlns:a16="http://schemas.microsoft.com/office/drawing/2014/main" id="{C929A99D-6C0C-468B-854A-FF1CC91260EA}"/>
              </a:ext>
            </a:extLst>
          </p:cNvPr>
          <p:cNvSpPr>
            <a:spLocks noGrp="1"/>
          </p:cNvSpPr>
          <p:nvPr>
            <p:ph type="pic" sz="quarter" idx="14"/>
          </p:nvPr>
        </p:nvSpPr>
        <p:spPr>
          <a:xfrm>
            <a:off x="3720384" y="2339390"/>
            <a:ext cx="2075688" cy="2075688"/>
          </a:xfrm>
        </p:spPr>
        <p:txBody>
          <a:bodyPr/>
          <a:lstStyle/>
          <a:p>
            <a:endParaRPr lang="en-US"/>
          </a:p>
        </p:txBody>
      </p:sp>
      <p:sp>
        <p:nvSpPr>
          <p:cNvPr id="12" name="Picture Placeholder 23">
            <a:extLst>
              <a:ext uri="{FF2B5EF4-FFF2-40B4-BE49-F238E27FC236}">
                <a16:creationId xmlns:a16="http://schemas.microsoft.com/office/drawing/2014/main" id="{60F12D74-CCEB-4CE6-A979-072265047F73}"/>
              </a:ext>
            </a:extLst>
          </p:cNvPr>
          <p:cNvSpPr>
            <a:spLocks noGrp="1"/>
          </p:cNvSpPr>
          <p:nvPr>
            <p:ph type="pic" sz="quarter" idx="15"/>
          </p:nvPr>
        </p:nvSpPr>
        <p:spPr>
          <a:xfrm>
            <a:off x="6394685" y="2339390"/>
            <a:ext cx="2075688" cy="2075688"/>
          </a:xfrm>
        </p:spPr>
        <p:txBody>
          <a:bodyPr/>
          <a:lstStyle/>
          <a:p>
            <a:endParaRPr lang="en-US"/>
          </a:p>
        </p:txBody>
      </p:sp>
      <p:sp>
        <p:nvSpPr>
          <p:cNvPr id="13" name="Picture Placeholder 23">
            <a:extLst>
              <a:ext uri="{FF2B5EF4-FFF2-40B4-BE49-F238E27FC236}">
                <a16:creationId xmlns:a16="http://schemas.microsoft.com/office/drawing/2014/main" id="{6A481ED4-1444-4E48-A31E-B2624CF536EC}"/>
              </a:ext>
            </a:extLst>
          </p:cNvPr>
          <p:cNvSpPr>
            <a:spLocks noGrp="1"/>
          </p:cNvSpPr>
          <p:nvPr>
            <p:ph type="pic" sz="quarter" idx="16"/>
          </p:nvPr>
        </p:nvSpPr>
        <p:spPr>
          <a:xfrm>
            <a:off x="9070228" y="2339390"/>
            <a:ext cx="2075688" cy="2075688"/>
          </a:xfrm>
        </p:spPr>
        <p:txBody>
          <a:bodyPr/>
          <a:lstStyle/>
          <a:p>
            <a:endParaRPr lang="en-US"/>
          </a:p>
        </p:txBody>
      </p:sp>
      <p:sp>
        <p:nvSpPr>
          <p:cNvPr id="14" name="Text Placeholder 28">
            <a:extLst>
              <a:ext uri="{FF2B5EF4-FFF2-40B4-BE49-F238E27FC236}">
                <a16:creationId xmlns:a16="http://schemas.microsoft.com/office/drawing/2014/main" id="{1FCF4CD5-BF81-4AEB-BE4A-D07274F666EE}"/>
              </a:ext>
            </a:extLst>
          </p:cNvPr>
          <p:cNvSpPr>
            <a:spLocks noGrp="1"/>
          </p:cNvSpPr>
          <p:nvPr>
            <p:ph type="body" sz="quarter" idx="17" hasCustomPrompt="1"/>
          </p:nvPr>
        </p:nvSpPr>
        <p:spPr>
          <a:xfrm>
            <a:off x="1046083"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5" name="Text Placeholder 28">
            <a:extLst>
              <a:ext uri="{FF2B5EF4-FFF2-40B4-BE49-F238E27FC236}">
                <a16:creationId xmlns:a16="http://schemas.microsoft.com/office/drawing/2014/main" id="{68146790-CD56-4671-AD13-89B30FAF556E}"/>
              </a:ext>
            </a:extLst>
          </p:cNvPr>
          <p:cNvSpPr>
            <a:spLocks noGrp="1"/>
          </p:cNvSpPr>
          <p:nvPr>
            <p:ph type="body" sz="quarter" idx="18" hasCustomPrompt="1"/>
          </p:nvPr>
        </p:nvSpPr>
        <p:spPr>
          <a:xfrm>
            <a:off x="1046083"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16" name="Text Placeholder 28">
            <a:extLst>
              <a:ext uri="{FF2B5EF4-FFF2-40B4-BE49-F238E27FC236}">
                <a16:creationId xmlns:a16="http://schemas.microsoft.com/office/drawing/2014/main" id="{305877BA-4DF5-499D-9288-3956FC9B1BCE}"/>
              </a:ext>
            </a:extLst>
          </p:cNvPr>
          <p:cNvSpPr>
            <a:spLocks noGrp="1"/>
          </p:cNvSpPr>
          <p:nvPr>
            <p:ph type="body" sz="quarter" idx="19" hasCustomPrompt="1"/>
          </p:nvPr>
        </p:nvSpPr>
        <p:spPr>
          <a:xfrm>
            <a:off x="3720384"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7" name="Text Placeholder 28">
            <a:extLst>
              <a:ext uri="{FF2B5EF4-FFF2-40B4-BE49-F238E27FC236}">
                <a16:creationId xmlns:a16="http://schemas.microsoft.com/office/drawing/2014/main" id="{22E6E064-1B6D-455F-98A9-1A851E3FE16F}"/>
              </a:ext>
            </a:extLst>
          </p:cNvPr>
          <p:cNvSpPr>
            <a:spLocks noGrp="1"/>
          </p:cNvSpPr>
          <p:nvPr>
            <p:ph type="body" sz="quarter" idx="20" hasCustomPrompt="1"/>
          </p:nvPr>
        </p:nvSpPr>
        <p:spPr>
          <a:xfrm>
            <a:off x="3720384"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18" name="Text Placeholder 28">
            <a:extLst>
              <a:ext uri="{FF2B5EF4-FFF2-40B4-BE49-F238E27FC236}">
                <a16:creationId xmlns:a16="http://schemas.microsoft.com/office/drawing/2014/main" id="{76F0A93D-9B44-4CF6-87AF-4B5200AF2C65}"/>
              </a:ext>
            </a:extLst>
          </p:cNvPr>
          <p:cNvSpPr>
            <a:spLocks noGrp="1"/>
          </p:cNvSpPr>
          <p:nvPr>
            <p:ph type="body" sz="quarter" idx="21" hasCustomPrompt="1"/>
          </p:nvPr>
        </p:nvSpPr>
        <p:spPr>
          <a:xfrm>
            <a:off x="6394685"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9" name="Text Placeholder 28">
            <a:extLst>
              <a:ext uri="{FF2B5EF4-FFF2-40B4-BE49-F238E27FC236}">
                <a16:creationId xmlns:a16="http://schemas.microsoft.com/office/drawing/2014/main" id="{550B9205-0F01-47B9-9C79-42EB1E22C958}"/>
              </a:ext>
            </a:extLst>
          </p:cNvPr>
          <p:cNvSpPr>
            <a:spLocks noGrp="1"/>
          </p:cNvSpPr>
          <p:nvPr>
            <p:ph type="body" sz="quarter" idx="22" hasCustomPrompt="1"/>
          </p:nvPr>
        </p:nvSpPr>
        <p:spPr>
          <a:xfrm>
            <a:off x="6394685"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20" name="Text Placeholder 28">
            <a:extLst>
              <a:ext uri="{FF2B5EF4-FFF2-40B4-BE49-F238E27FC236}">
                <a16:creationId xmlns:a16="http://schemas.microsoft.com/office/drawing/2014/main" id="{8FC1F3E1-C69F-4835-A5CD-929BD175AF10}"/>
              </a:ext>
            </a:extLst>
          </p:cNvPr>
          <p:cNvSpPr>
            <a:spLocks noGrp="1"/>
          </p:cNvSpPr>
          <p:nvPr>
            <p:ph type="body" sz="quarter" idx="23" hasCustomPrompt="1"/>
          </p:nvPr>
        </p:nvSpPr>
        <p:spPr>
          <a:xfrm>
            <a:off x="9070228"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21" name="Text Placeholder 28">
            <a:extLst>
              <a:ext uri="{FF2B5EF4-FFF2-40B4-BE49-F238E27FC236}">
                <a16:creationId xmlns:a16="http://schemas.microsoft.com/office/drawing/2014/main" id="{457972FF-3484-4C00-A636-0F208F816CB1}"/>
              </a:ext>
            </a:extLst>
          </p:cNvPr>
          <p:cNvSpPr>
            <a:spLocks noGrp="1"/>
          </p:cNvSpPr>
          <p:nvPr>
            <p:ph type="body" sz="quarter" idx="24" hasCustomPrompt="1"/>
          </p:nvPr>
        </p:nvSpPr>
        <p:spPr>
          <a:xfrm>
            <a:off x="9070228"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87361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86" r:id="rId9"/>
    <p:sldLayoutId id="2147483657" r:id="rId10"/>
    <p:sldLayoutId id="2147483658" r:id="rId11"/>
    <p:sldLayoutId id="2147483659" r:id="rId12"/>
  </p:sldLayoutIdLst>
  <p:hf hdr="0" dt="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19.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9.jpe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753034"/>
            <a:ext cx="6815446" cy="3887390"/>
          </a:xfrm>
        </p:spPr>
        <p:txBody>
          <a:bodyPr/>
          <a:lstStyle/>
          <a:p>
            <a:r>
              <a:rPr lang="en-US" dirty="0"/>
              <a:t>Quantum Computing</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lstStyle/>
          <a:p>
            <a:r>
              <a:rPr lang="en-US" dirty="0"/>
              <a:t>By: Brady Phelps (B.S.A.C. ’25)</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rmAutofit fontScale="90000"/>
          </a:bodyPr>
          <a:lstStyle/>
          <a:p>
            <a:r>
              <a:rPr lang="en-US" dirty="0"/>
              <a:t>State Vectors example</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a:lstStyle/>
          <a:p>
            <a:pPr lvl="0"/>
            <a:r>
              <a:rPr lang="en-US" noProof="0" dirty="0"/>
              <a:t>Quantum Computing</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10</a:t>
            </a:fld>
            <a:endParaRPr lang="en-US" noProof="0" dirty="0"/>
          </a:p>
        </p:txBody>
      </p:sp>
      <p:sp>
        <p:nvSpPr>
          <p:cNvPr id="12" name="Content Placeholder 12">
            <a:extLst>
              <a:ext uri="{FF2B5EF4-FFF2-40B4-BE49-F238E27FC236}">
                <a16:creationId xmlns:a16="http://schemas.microsoft.com/office/drawing/2014/main" id="{6B10775C-0E63-99AB-BB12-ED6F0037A05E}"/>
              </a:ext>
            </a:extLst>
          </p:cNvPr>
          <p:cNvSpPr>
            <a:spLocks noGrp="1"/>
          </p:cNvSpPr>
          <p:nvPr>
            <p:ph type="body" sz="quarter" idx="17"/>
          </p:nvPr>
        </p:nvSpPr>
        <p:spPr>
          <a:xfrm>
            <a:off x="430199" y="1563301"/>
            <a:ext cx="6503559" cy="1299677"/>
          </a:xfrm>
        </p:spPr>
        <p:txBody>
          <a:bodyPr>
            <a:normAutofit/>
          </a:bodyPr>
          <a:lstStyle/>
          <a:p>
            <a:pPr marL="0" indent="0">
              <a:buNone/>
            </a:pPr>
            <a:r>
              <a:rPr lang="en-US" b="1" dirty="0"/>
              <a:t>This provides us with our final state vector…</a:t>
            </a:r>
            <a:endParaRPr lang="en-US" dirty="0"/>
          </a:p>
        </p:txBody>
      </p:sp>
      <p:sp>
        <p:nvSpPr>
          <p:cNvPr id="15" name="TextBox 14">
            <a:extLst>
              <a:ext uri="{FF2B5EF4-FFF2-40B4-BE49-F238E27FC236}">
                <a16:creationId xmlns:a16="http://schemas.microsoft.com/office/drawing/2014/main" id="{82DCEDF2-3C88-AD6A-E04C-5660B553403C}"/>
              </a:ext>
            </a:extLst>
          </p:cNvPr>
          <p:cNvSpPr txBox="1"/>
          <p:nvPr/>
        </p:nvSpPr>
        <p:spPr>
          <a:xfrm>
            <a:off x="514250" y="2654216"/>
            <a:ext cx="5473293" cy="646331"/>
          </a:xfrm>
          <a:prstGeom prst="rect">
            <a:avLst/>
          </a:prstGeom>
          <a:noFill/>
        </p:spPr>
        <p:txBody>
          <a:bodyPr wrap="none" rtlCol="0">
            <a:spAutoFit/>
          </a:bodyPr>
          <a:lstStyle/>
          <a:p>
            <a:r>
              <a:rPr lang="en-US" dirty="0"/>
              <a:t>This state vector represents the relative probability</a:t>
            </a:r>
          </a:p>
          <a:p>
            <a:r>
              <a:rPr lang="en-US" dirty="0"/>
              <a:t>amplitude of being in each state. </a:t>
            </a:r>
          </a:p>
        </p:txBody>
      </p:sp>
      <p:sp>
        <p:nvSpPr>
          <p:cNvPr id="18" name="TextBox 17">
            <a:extLst>
              <a:ext uri="{FF2B5EF4-FFF2-40B4-BE49-F238E27FC236}">
                <a16:creationId xmlns:a16="http://schemas.microsoft.com/office/drawing/2014/main" id="{B42BD679-165A-E60E-3DB5-065CB3C0B58B}"/>
              </a:ext>
            </a:extLst>
          </p:cNvPr>
          <p:cNvSpPr txBox="1"/>
          <p:nvPr/>
        </p:nvSpPr>
        <p:spPr>
          <a:xfrm>
            <a:off x="491540" y="5199249"/>
            <a:ext cx="5770939" cy="523220"/>
          </a:xfrm>
          <a:prstGeom prst="rect">
            <a:avLst/>
          </a:prstGeom>
          <a:noFill/>
        </p:spPr>
        <p:txBody>
          <a:bodyPr wrap="square" rtlCol="0">
            <a:spAutoFit/>
          </a:bodyPr>
          <a:lstStyle/>
          <a:p>
            <a:r>
              <a:rPr lang="en-US" sz="1400" dirty="0"/>
              <a:t>You might also sometimes see state vectors written as	        which</a:t>
            </a:r>
          </a:p>
          <a:p>
            <a:r>
              <a:rPr lang="en-US" sz="1400" dirty="0"/>
              <a:t>represents a row vector, we will talk more about this later.</a:t>
            </a:r>
          </a:p>
        </p:txBody>
      </p:sp>
      <p:pic>
        <p:nvPicPr>
          <p:cNvPr id="6" name="Picture 5" descr="A picture containing shape&#10;&#10;Description automatically generated">
            <a:extLst>
              <a:ext uri="{FF2B5EF4-FFF2-40B4-BE49-F238E27FC236}">
                <a16:creationId xmlns:a16="http://schemas.microsoft.com/office/drawing/2014/main" id="{3A216776-2935-0333-9AB6-6F0D3E81976D}"/>
              </a:ext>
            </a:extLst>
          </p:cNvPr>
          <p:cNvPicPr>
            <a:picLocks noChangeAspect="1"/>
          </p:cNvPicPr>
          <p:nvPr/>
        </p:nvPicPr>
        <p:blipFill>
          <a:blip r:embed="rId3"/>
          <a:stretch>
            <a:fillRect/>
          </a:stretch>
        </p:blipFill>
        <p:spPr>
          <a:xfrm>
            <a:off x="5028258" y="5199249"/>
            <a:ext cx="364649" cy="307777"/>
          </a:xfrm>
          <a:prstGeom prst="rect">
            <a:avLst/>
          </a:prstGeom>
        </p:spPr>
      </p:pic>
      <p:pic>
        <p:nvPicPr>
          <p:cNvPr id="10" name="Picture 9" descr="Calendar&#10;&#10;Description automatically generated with medium confidence">
            <a:extLst>
              <a:ext uri="{FF2B5EF4-FFF2-40B4-BE49-F238E27FC236}">
                <a16:creationId xmlns:a16="http://schemas.microsoft.com/office/drawing/2014/main" id="{CE111331-DDEE-803B-A27D-BC5258C0C668}"/>
              </a:ext>
            </a:extLst>
          </p:cNvPr>
          <p:cNvPicPr>
            <a:picLocks noChangeAspect="1"/>
          </p:cNvPicPr>
          <p:nvPr/>
        </p:nvPicPr>
        <p:blipFill>
          <a:blip r:embed="rId4"/>
          <a:stretch>
            <a:fillRect/>
          </a:stretch>
        </p:blipFill>
        <p:spPr>
          <a:xfrm>
            <a:off x="9824675" y="1294281"/>
            <a:ext cx="738985" cy="5431536"/>
          </a:xfrm>
          <a:prstGeom prst="rect">
            <a:avLst/>
          </a:prstGeom>
        </p:spPr>
      </p:pic>
      <p:pic>
        <p:nvPicPr>
          <p:cNvPr id="13" name="Picture 12" descr="A picture containing icon&#10;&#10;Description automatically generated">
            <a:extLst>
              <a:ext uri="{FF2B5EF4-FFF2-40B4-BE49-F238E27FC236}">
                <a16:creationId xmlns:a16="http://schemas.microsoft.com/office/drawing/2014/main" id="{7E4E2390-A240-7C24-EF25-B356E400F2D3}"/>
              </a:ext>
            </a:extLst>
          </p:cNvPr>
          <p:cNvPicPr>
            <a:picLocks noChangeAspect="1"/>
          </p:cNvPicPr>
          <p:nvPr/>
        </p:nvPicPr>
        <p:blipFill>
          <a:blip r:embed="rId5"/>
          <a:stretch>
            <a:fillRect/>
          </a:stretch>
        </p:blipFill>
        <p:spPr>
          <a:xfrm>
            <a:off x="7360875" y="3217147"/>
            <a:ext cx="2463800" cy="1625600"/>
          </a:xfrm>
          <a:prstGeom prst="rect">
            <a:avLst/>
          </a:prstGeom>
        </p:spPr>
      </p:pic>
    </p:spTree>
    <p:extLst>
      <p:ext uri="{BB962C8B-B14F-4D97-AF65-F5344CB8AC3E}">
        <p14:creationId xmlns:p14="http://schemas.microsoft.com/office/powerpoint/2010/main" val="2545023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rmAutofit fontScale="90000"/>
          </a:bodyPr>
          <a:lstStyle/>
          <a:p>
            <a:r>
              <a:rPr lang="en-US" dirty="0"/>
              <a:t>Bra-</a:t>
            </a:r>
            <a:r>
              <a:rPr lang="en-US" dirty="0" err="1"/>
              <a:t>Ket</a:t>
            </a:r>
            <a:r>
              <a:rPr lang="en-US" dirty="0"/>
              <a:t>/Dirac notation</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a:lstStyle/>
          <a:p>
            <a:pPr lvl="0"/>
            <a:r>
              <a:rPr lang="en-US" noProof="0" dirty="0"/>
              <a:t>Quantum Computing</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11</a:t>
            </a:fld>
            <a:endParaRPr lang="en-US" noProof="0" dirty="0"/>
          </a:p>
        </p:txBody>
      </p:sp>
      <p:sp>
        <p:nvSpPr>
          <p:cNvPr id="12" name="Content Placeholder 12">
            <a:extLst>
              <a:ext uri="{FF2B5EF4-FFF2-40B4-BE49-F238E27FC236}">
                <a16:creationId xmlns:a16="http://schemas.microsoft.com/office/drawing/2014/main" id="{6B10775C-0E63-99AB-BB12-ED6F0037A05E}"/>
              </a:ext>
            </a:extLst>
          </p:cNvPr>
          <p:cNvSpPr>
            <a:spLocks noGrp="1"/>
          </p:cNvSpPr>
          <p:nvPr>
            <p:ph type="body" sz="quarter" idx="17"/>
          </p:nvPr>
        </p:nvSpPr>
        <p:spPr>
          <a:xfrm>
            <a:off x="430199" y="1563301"/>
            <a:ext cx="6503559" cy="1299677"/>
          </a:xfrm>
        </p:spPr>
        <p:txBody>
          <a:bodyPr>
            <a:normAutofit/>
          </a:bodyPr>
          <a:lstStyle/>
          <a:p>
            <a:pPr marL="0" indent="0">
              <a:buNone/>
            </a:pPr>
            <a:r>
              <a:rPr lang="en-US" b="1" dirty="0"/>
              <a:t>The Bra-</a:t>
            </a:r>
            <a:r>
              <a:rPr lang="en-US" b="1" dirty="0" err="1"/>
              <a:t>Ket</a:t>
            </a:r>
            <a:r>
              <a:rPr lang="en-US" b="1" dirty="0"/>
              <a:t> or Dirac notation is what we use to represent state vectors.</a:t>
            </a:r>
            <a:endParaRPr lang="en-US" dirty="0"/>
          </a:p>
        </p:txBody>
      </p:sp>
      <p:sp>
        <p:nvSpPr>
          <p:cNvPr id="2" name="TextBox 1">
            <a:extLst>
              <a:ext uri="{FF2B5EF4-FFF2-40B4-BE49-F238E27FC236}">
                <a16:creationId xmlns:a16="http://schemas.microsoft.com/office/drawing/2014/main" id="{0AF069B1-A02E-463E-3C1D-CC6D540B5950}"/>
              </a:ext>
            </a:extLst>
          </p:cNvPr>
          <p:cNvSpPr txBox="1"/>
          <p:nvPr/>
        </p:nvSpPr>
        <p:spPr>
          <a:xfrm>
            <a:off x="2268820" y="2715024"/>
            <a:ext cx="3131114" cy="369332"/>
          </a:xfrm>
          <a:prstGeom prst="rect">
            <a:avLst/>
          </a:prstGeom>
          <a:noFill/>
        </p:spPr>
        <p:txBody>
          <a:bodyPr wrap="none" rtlCol="0">
            <a:spAutoFit/>
          </a:bodyPr>
          <a:lstStyle/>
          <a:p>
            <a:r>
              <a:rPr lang="en-US" dirty="0"/>
              <a:t>This is a </a:t>
            </a:r>
            <a:r>
              <a:rPr lang="en-US" b="1" dirty="0"/>
              <a:t>bra </a:t>
            </a:r>
            <a:r>
              <a:rPr lang="en-US" dirty="0"/>
              <a:t>(column vector)</a:t>
            </a:r>
            <a:endParaRPr lang="en-US" b="1" dirty="0"/>
          </a:p>
        </p:txBody>
      </p:sp>
      <p:sp>
        <p:nvSpPr>
          <p:cNvPr id="4" name="TextBox 3">
            <a:extLst>
              <a:ext uri="{FF2B5EF4-FFF2-40B4-BE49-F238E27FC236}">
                <a16:creationId xmlns:a16="http://schemas.microsoft.com/office/drawing/2014/main" id="{74A83B6D-8B54-EC6F-50BA-70E4B291FD21}"/>
              </a:ext>
            </a:extLst>
          </p:cNvPr>
          <p:cNvSpPr txBox="1"/>
          <p:nvPr/>
        </p:nvSpPr>
        <p:spPr>
          <a:xfrm>
            <a:off x="6792067" y="2715024"/>
            <a:ext cx="2724144" cy="369332"/>
          </a:xfrm>
          <a:prstGeom prst="rect">
            <a:avLst/>
          </a:prstGeom>
          <a:noFill/>
        </p:spPr>
        <p:txBody>
          <a:bodyPr wrap="none" rtlCol="0">
            <a:spAutoFit/>
          </a:bodyPr>
          <a:lstStyle/>
          <a:p>
            <a:r>
              <a:rPr lang="en-US" dirty="0"/>
              <a:t>This is a </a:t>
            </a:r>
            <a:r>
              <a:rPr lang="en-US" b="1" dirty="0" err="1"/>
              <a:t>ket</a:t>
            </a:r>
            <a:r>
              <a:rPr lang="en-US" b="1" dirty="0"/>
              <a:t> </a:t>
            </a:r>
            <a:r>
              <a:rPr lang="en-US" dirty="0"/>
              <a:t>(row vector)</a:t>
            </a:r>
            <a:endParaRPr lang="en-US" b="1" dirty="0"/>
          </a:p>
        </p:txBody>
      </p:sp>
      <p:pic>
        <p:nvPicPr>
          <p:cNvPr id="9" name="Picture 8" descr="A picture containing icon&#10;&#10;Description automatically generated">
            <a:extLst>
              <a:ext uri="{FF2B5EF4-FFF2-40B4-BE49-F238E27FC236}">
                <a16:creationId xmlns:a16="http://schemas.microsoft.com/office/drawing/2014/main" id="{7642712B-02FF-C1A4-603B-1432557EBA24}"/>
              </a:ext>
            </a:extLst>
          </p:cNvPr>
          <p:cNvPicPr>
            <a:picLocks noChangeAspect="1"/>
          </p:cNvPicPr>
          <p:nvPr/>
        </p:nvPicPr>
        <p:blipFill>
          <a:blip r:embed="rId3"/>
          <a:stretch>
            <a:fillRect/>
          </a:stretch>
        </p:blipFill>
        <p:spPr>
          <a:xfrm>
            <a:off x="7838062" y="3172456"/>
            <a:ext cx="632153" cy="591803"/>
          </a:xfrm>
          <a:prstGeom prst="rect">
            <a:avLst/>
          </a:prstGeom>
        </p:spPr>
      </p:pic>
      <p:pic>
        <p:nvPicPr>
          <p:cNvPr id="14" name="Picture 13" descr="A picture containing shape&#10;&#10;Description automatically generated">
            <a:extLst>
              <a:ext uri="{FF2B5EF4-FFF2-40B4-BE49-F238E27FC236}">
                <a16:creationId xmlns:a16="http://schemas.microsoft.com/office/drawing/2014/main" id="{139E2047-9119-4663-AC69-E2C9921C558E}"/>
              </a:ext>
            </a:extLst>
          </p:cNvPr>
          <p:cNvPicPr>
            <a:picLocks noChangeAspect="1"/>
          </p:cNvPicPr>
          <p:nvPr/>
        </p:nvPicPr>
        <p:blipFill>
          <a:blip r:embed="rId4"/>
          <a:stretch>
            <a:fillRect/>
          </a:stretch>
        </p:blipFill>
        <p:spPr>
          <a:xfrm>
            <a:off x="3373851" y="3176650"/>
            <a:ext cx="616253" cy="596995"/>
          </a:xfrm>
          <a:prstGeom prst="rect">
            <a:avLst/>
          </a:prstGeom>
        </p:spPr>
      </p:pic>
      <p:sp>
        <p:nvSpPr>
          <p:cNvPr id="16" name="TextBox 15">
            <a:extLst>
              <a:ext uri="{FF2B5EF4-FFF2-40B4-BE49-F238E27FC236}">
                <a16:creationId xmlns:a16="http://schemas.microsoft.com/office/drawing/2014/main" id="{F610380A-5019-9A4E-E2DB-03BEE3876352}"/>
              </a:ext>
            </a:extLst>
          </p:cNvPr>
          <p:cNvSpPr txBox="1"/>
          <p:nvPr/>
        </p:nvSpPr>
        <p:spPr>
          <a:xfrm>
            <a:off x="897467" y="4301067"/>
            <a:ext cx="10069616" cy="1477328"/>
          </a:xfrm>
          <a:prstGeom prst="rect">
            <a:avLst/>
          </a:prstGeom>
          <a:noFill/>
        </p:spPr>
        <p:txBody>
          <a:bodyPr wrap="none" rtlCol="0">
            <a:spAutoFit/>
          </a:bodyPr>
          <a:lstStyle/>
          <a:p>
            <a:r>
              <a:rPr lang="en-US" dirty="0"/>
              <a:t>This simplified notation allows us to avoid writing out state vectors each time.  It is important</a:t>
            </a:r>
          </a:p>
          <a:p>
            <a:r>
              <a:rPr lang="en-US" dirty="0"/>
              <a:t>although both representations mean the same thing, it is important to be fluent in both as they</a:t>
            </a:r>
          </a:p>
          <a:p>
            <a:r>
              <a:rPr lang="en-US" dirty="0"/>
              <a:t>are both frequently used.</a:t>
            </a:r>
          </a:p>
          <a:p>
            <a:endParaRPr lang="en-US" dirty="0"/>
          </a:p>
          <a:p>
            <a:r>
              <a:rPr lang="en-US" dirty="0"/>
              <a:t>This is also called Dirac notation.</a:t>
            </a:r>
          </a:p>
        </p:txBody>
      </p:sp>
    </p:spTree>
    <p:extLst>
      <p:ext uri="{BB962C8B-B14F-4D97-AF65-F5344CB8AC3E}">
        <p14:creationId xmlns:p14="http://schemas.microsoft.com/office/powerpoint/2010/main" val="3687898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rmAutofit fontScale="90000"/>
          </a:bodyPr>
          <a:lstStyle/>
          <a:p>
            <a:r>
              <a:rPr lang="en-US" dirty="0"/>
              <a:t>Bra-</a:t>
            </a:r>
            <a:r>
              <a:rPr lang="en-US" dirty="0" err="1"/>
              <a:t>Ket</a:t>
            </a:r>
            <a:r>
              <a:rPr lang="en-US" dirty="0"/>
              <a:t>/Dirac example</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a:lstStyle/>
          <a:p>
            <a:pPr lvl="0"/>
            <a:r>
              <a:rPr lang="en-US" noProof="0" dirty="0"/>
              <a:t>Quantum Computing</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12</a:t>
            </a:fld>
            <a:endParaRPr lang="en-US" noProof="0" dirty="0"/>
          </a:p>
        </p:txBody>
      </p:sp>
      <p:sp>
        <p:nvSpPr>
          <p:cNvPr id="5" name="Text Placeholder 4">
            <a:extLst>
              <a:ext uri="{FF2B5EF4-FFF2-40B4-BE49-F238E27FC236}">
                <a16:creationId xmlns:a16="http://schemas.microsoft.com/office/drawing/2014/main" id="{DC4F909F-AA43-579C-6AD8-54DE0E0167FA}"/>
              </a:ext>
            </a:extLst>
          </p:cNvPr>
          <p:cNvSpPr>
            <a:spLocks noGrp="1"/>
          </p:cNvSpPr>
          <p:nvPr>
            <p:ph type="body" sz="quarter" idx="17"/>
          </p:nvPr>
        </p:nvSpPr>
        <p:spPr>
          <a:xfrm>
            <a:off x="599643" y="1479039"/>
            <a:ext cx="5919690" cy="1193799"/>
          </a:xfrm>
        </p:spPr>
        <p:txBody>
          <a:bodyPr>
            <a:normAutofit/>
          </a:bodyPr>
          <a:lstStyle/>
          <a:p>
            <a:pPr marL="0" indent="0">
              <a:buNone/>
            </a:pPr>
            <a:r>
              <a:rPr lang="en-US" dirty="0"/>
              <a:t>We can multiply Bras and </a:t>
            </a:r>
            <a:r>
              <a:rPr lang="en-US" dirty="0" err="1"/>
              <a:t>Kets</a:t>
            </a:r>
            <a:r>
              <a:rPr lang="en-US" dirty="0"/>
              <a:t> together following the rules of matrix multiplication.</a:t>
            </a:r>
          </a:p>
        </p:txBody>
      </p:sp>
      <p:pic>
        <p:nvPicPr>
          <p:cNvPr id="10" name="Picture 9" descr="Text, whiteboard&#10;&#10;Description automatically generated">
            <a:extLst>
              <a:ext uri="{FF2B5EF4-FFF2-40B4-BE49-F238E27FC236}">
                <a16:creationId xmlns:a16="http://schemas.microsoft.com/office/drawing/2014/main" id="{482A9471-88F9-AE2C-5164-4D3D37EFAE0C}"/>
              </a:ext>
            </a:extLst>
          </p:cNvPr>
          <p:cNvPicPr>
            <a:picLocks noChangeAspect="1"/>
          </p:cNvPicPr>
          <p:nvPr/>
        </p:nvPicPr>
        <p:blipFill>
          <a:blip r:embed="rId3"/>
          <a:stretch>
            <a:fillRect/>
          </a:stretch>
        </p:blipFill>
        <p:spPr>
          <a:xfrm>
            <a:off x="940900" y="3538655"/>
            <a:ext cx="2349500" cy="1193800"/>
          </a:xfrm>
          <a:prstGeom prst="rect">
            <a:avLst/>
          </a:prstGeom>
        </p:spPr>
      </p:pic>
      <p:sp>
        <p:nvSpPr>
          <p:cNvPr id="11" name="TextBox 10">
            <a:extLst>
              <a:ext uri="{FF2B5EF4-FFF2-40B4-BE49-F238E27FC236}">
                <a16:creationId xmlns:a16="http://schemas.microsoft.com/office/drawing/2014/main" id="{76C4ECA1-15AA-0B2B-EAD9-89644A9EF76D}"/>
              </a:ext>
            </a:extLst>
          </p:cNvPr>
          <p:cNvSpPr txBox="1"/>
          <p:nvPr/>
        </p:nvSpPr>
        <p:spPr>
          <a:xfrm>
            <a:off x="1249680" y="5150781"/>
            <a:ext cx="8520853" cy="369332"/>
          </a:xfrm>
          <a:prstGeom prst="rect">
            <a:avLst/>
          </a:prstGeom>
          <a:noFill/>
        </p:spPr>
        <p:txBody>
          <a:bodyPr wrap="square" rtlCol="0">
            <a:spAutoFit/>
          </a:bodyPr>
          <a:lstStyle/>
          <a:p>
            <a:r>
              <a:rPr lang="en-US" dirty="0"/>
              <a:t>(This the multiplication representation of the bra and </a:t>
            </a:r>
            <a:r>
              <a:rPr lang="en-US" dirty="0" err="1"/>
              <a:t>ket</a:t>
            </a:r>
            <a:r>
              <a:rPr lang="en-US" dirty="0"/>
              <a:t> we found earlier.)</a:t>
            </a:r>
          </a:p>
        </p:txBody>
      </p:sp>
      <p:sp>
        <p:nvSpPr>
          <p:cNvPr id="13" name="TextBox 12">
            <a:extLst>
              <a:ext uri="{FF2B5EF4-FFF2-40B4-BE49-F238E27FC236}">
                <a16:creationId xmlns:a16="http://schemas.microsoft.com/office/drawing/2014/main" id="{07963557-13A6-2B6C-4B9E-633581FC024E}"/>
              </a:ext>
            </a:extLst>
          </p:cNvPr>
          <p:cNvSpPr txBox="1"/>
          <p:nvPr/>
        </p:nvSpPr>
        <p:spPr>
          <a:xfrm>
            <a:off x="599643" y="2750997"/>
            <a:ext cx="8701869" cy="369332"/>
          </a:xfrm>
          <a:prstGeom prst="rect">
            <a:avLst/>
          </a:prstGeom>
          <a:noFill/>
        </p:spPr>
        <p:txBody>
          <a:bodyPr wrap="none" rtlCol="0">
            <a:spAutoFit/>
          </a:bodyPr>
          <a:lstStyle/>
          <a:p>
            <a:r>
              <a:rPr lang="en-US" b="1" dirty="0"/>
              <a:t>Q. </a:t>
            </a:r>
            <a:r>
              <a:rPr lang="en-US" dirty="0"/>
              <a:t>What is the product of this statement, using the values from the dice problem?</a:t>
            </a:r>
            <a:endParaRPr lang="en-US" b="1" dirty="0"/>
          </a:p>
        </p:txBody>
      </p:sp>
    </p:spTree>
    <p:extLst>
      <p:ext uri="{BB962C8B-B14F-4D97-AF65-F5344CB8AC3E}">
        <p14:creationId xmlns:p14="http://schemas.microsoft.com/office/powerpoint/2010/main" val="3923888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rmAutofit fontScale="90000"/>
          </a:bodyPr>
          <a:lstStyle/>
          <a:p>
            <a:r>
              <a:rPr lang="en-US" dirty="0"/>
              <a:t>Bra-</a:t>
            </a:r>
            <a:r>
              <a:rPr lang="en-US" dirty="0" err="1"/>
              <a:t>Ket</a:t>
            </a:r>
            <a:r>
              <a:rPr lang="en-US" dirty="0"/>
              <a:t>/Dirac example</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a:lstStyle/>
          <a:p>
            <a:pPr lvl="0"/>
            <a:r>
              <a:rPr lang="en-US" noProof="0" dirty="0"/>
              <a:t>Quantum Computing</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13</a:t>
            </a:fld>
            <a:endParaRPr lang="en-US" noProof="0" dirty="0"/>
          </a:p>
        </p:txBody>
      </p:sp>
      <p:sp>
        <p:nvSpPr>
          <p:cNvPr id="5" name="Text Placeholder 4">
            <a:extLst>
              <a:ext uri="{FF2B5EF4-FFF2-40B4-BE49-F238E27FC236}">
                <a16:creationId xmlns:a16="http://schemas.microsoft.com/office/drawing/2014/main" id="{DC4F909F-AA43-579C-6AD8-54DE0E0167FA}"/>
              </a:ext>
            </a:extLst>
          </p:cNvPr>
          <p:cNvSpPr>
            <a:spLocks noGrp="1"/>
          </p:cNvSpPr>
          <p:nvPr>
            <p:ph type="body" sz="quarter" idx="17"/>
          </p:nvPr>
        </p:nvSpPr>
        <p:spPr>
          <a:xfrm>
            <a:off x="599643" y="1479039"/>
            <a:ext cx="5919690" cy="435721"/>
          </a:xfrm>
        </p:spPr>
        <p:txBody>
          <a:bodyPr>
            <a:normAutofit/>
          </a:bodyPr>
          <a:lstStyle/>
          <a:p>
            <a:pPr marL="0" indent="0">
              <a:buNone/>
            </a:pPr>
            <a:r>
              <a:rPr lang="en-US" dirty="0"/>
              <a:t>We can solve this by multiplying the bra by the </a:t>
            </a:r>
            <a:r>
              <a:rPr lang="en-US" dirty="0" err="1"/>
              <a:t>ket</a:t>
            </a:r>
            <a:endParaRPr lang="en-US" dirty="0"/>
          </a:p>
        </p:txBody>
      </p:sp>
      <p:pic>
        <p:nvPicPr>
          <p:cNvPr id="3" name="Picture 2">
            <a:extLst>
              <a:ext uri="{FF2B5EF4-FFF2-40B4-BE49-F238E27FC236}">
                <a16:creationId xmlns:a16="http://schemas.microsoft.com/office/drawing/2014/main" id="{DD1D4451-E280-B7CA-2197-1F1CF1A80512}"/>
              </a:ext>
            </a:extLst>
          </p:cNvPr>
          <p:cNvPicPr>
            <a:picLocks noChangeAspect="1"/>
          </p:cNvPicPr>
          <p:nvPr/>
        </p:nvPicPr>
        <p:blipFill>
          <a:blip r:embed="rId3"/>
          <a:stretch>
            <a:fillRect/>
          </a:stretch>
        </p:blipFill>
        <p:spPr>
          <a:xfrm>
            <a:off x="201168" y="2694542"/>
            <a:ext cx="5689600" cy="596900"/>
          </a:xfrm>
          <a:prstGeom prst="rect">
            <a:avLst/>
          </a:prstGeom>
        </p:spPr>
      </p:pic>
      <p:sp>
        <p:nvSpPr>
          <p:cNvPr id="4" name="TextBox 3">
            <a:extLst>
              <a:ext uri="{FF2B5EF4-FFF2-40B4-BE49-F238E27FC236}">
                <a16:creationId xmlns:a16="http://schemas.microsoft.com/office/drawing/2014/main" id="{FA21CDB9-3FAC-09BA-FB0C-75190C352CBE}"/>
              </a:ext>
            </a:extLst>
          </p:cNvPr>
          <p:cNvSpPr txBox="1"/>
          <p:nvPr/>
        </p:nvSpPr>
        <p:spPr>
          <a:xfrm>
            <a:off x="406400" y="2119985"/>
            <a:ext cx="536109" cy="369332"/>
          </a:xfrm>
          <a:prstGeom prst="rect">
            <a:avLst/>
          </a:prstGeom>
          <a:noFill/>
        </p:spPr>
        <p:txBody>
          <a:bodyPr wrap="none" rtlCol="0">
            <a:spAutoFit/>
          </a:bodyPr>
          <a:lstStyle/>
          <a:p>
            <a:r>
              <a:rPr lang="en-US" dirty="0"/>
              <a:t>Bra</a:t>
            </a:r>
          </a:p>
        </p:txBody>
      </p:sp>
      <p:pic>
        <p:nvPicPr>
          <p:cNvPr id="9" name="Picture 8">
            <a:extLst>
              <a:ext uri="{FF2B5EF4-FFF2-40B4-BE49-F238E27FC236}">
                <a16:creationId xmlns:a16="http://schemas.microsoft.com/office/drawing/2014/main" id="{30251FDA-03BD-FAF7-DE38-5887F31C2101}"/>
              </a:ext>
            </a:extLst>
          </p:cNvPr>
          <p:cNvPicPr>
            <a:picLocks noChangeAspect="1"/>
          </p:cNvPicPr>
          <p:nvPr/>
        </p:nvPicPr>
        <p:blipFill>
          <a:blip r:embed="rId4"/>
          <a:stretch>
            <a:fillRect/>
          </a:stretch>
        </p:blipFill>
        <p:spPr>
          <a:xfrm>
            <a:off x="6901497" y="1243841"/>
            <a:ext cx="380564" cy="4095202"/>
          </a:xfrm>
          <a:prstGeom prst="rect">
            <a:avLst/>
          </a:prstGeom>
        </p:spPr>
      </p:pic>
      <p:sp>
        <p:nvSpPr>
          <p:cNvPr id="12" name="TextBox 11">
            <a:extLst>
              <a:ext uri="{FF2B5EF4-FFF2-40B4-BE49-F238E27FC236}">
                <a16:creationId xmlns:a16="http://schemas.microsoft.com/office/drawing/2014/main" id="{962F7CD9-57DC-824E-235F-5184E771FBB2}"/>
              </a:ext>
            </a:extLst>
          </p:cNvPr>
          <p:cNvSpPr txBox="1"/>
          <p:nvPr/>
        </p:nvSpPr>
        <p:spPr>
          <a:xfrm>
            <a:off x="6255703" y="3059668"/>
            <a:ext cx="527260" cy="369332"/>
          </a:xfrm>
          <a:prstGeom prst="rect">
            <a:avLst/>
          </a:prstGeom>
          <a:noFill/>
        </p:spPr>
        <p:txBody>
          <a:bodyPr wrap="none" rtlCol="0">
            <a:spAutoFit/>
          </a:bodyPr>
          <a:lstStyle/>
          <a:p>
            <a:r>
              <a:rPr lang="en-US" dirty="0" err="1"/>
              <a:t>Ket</a:t>
            </a:r>
            <a:endParaRPr lang="en-US" dirty="0"/>
          </a:p>
        </p:txBody>
      </p:sp>
      <p:pic>
        <p:nvPicPr>
          <p:cNvPr id="15" name="Picture 14">
            <a:extLst>
              <a:ext uri="{FF2B5EF4-FFF2-40B4-BE49-F238E27FC236}">
                <a16:creationId xmlns:a16="http://schemas.microsoft.com/office/drawing/2014/main" id="{CE048EF2-482C-3246-87DC-A7C05527382E}"/>
              </a:ext>
            </a:extLst>
          </p:cNvPr>
          <p:cNvPicPr>
            <a:picLocks noChangeAspect="1"/>
          </p:cNvPicPr>
          <p:nvPr/>
        </p:nvPicPr>
        <p:blipFill>
          <a:blip r:embed="rId5"/>
          <a:stretch>
            <a:fillRect/>
          </a:stretch>
        </p:blipFill>
        <p:spPr>
          <a:xfrm>
            <a:off x="157215" y="4535270"/>
            <a:ext cx="6553200" cy="660400"/>
          </a:xfrm>
          <a:prstGeom prst="rect">
            <a:avLst/>
          </a:prstGeom>
        </p:spPr>
      </p:pic>
      <p:sp>
        <p:nvSpPr>
          <p:cNvPr id="16" name="TextBox 15">
            <a:extLst>
              <a:ext uri="{FF2B5EF4-FFF2-40B4-BE49-F238E27FC236}">
                <a16:creationId xmlns:a16="http://schemas.microsoft.com/office/drawing/2014/main" id="{B8331086-6F99-A25E-53EC-49393A8D89DF}"/>
              </a:ext>
            </a:extLst>
          </p:cNvPr>
          <p:cNvSpPr txBox="1"/>
          <p:nvPr/>
        </p:nvSpPr>
        <p:spPr>
          <a:xfrm>
            <a:off x="406400" y="4082790"/>
            <a:ext cx="2847896" cy="369332"/>
          </a:xfrm>
          <a:prstGeom prst="rect">
            <a:avLst/>
          </a:prstGeom>
          <a:noFill/>
        </p:spPr>
        <p:txBody>
          <a:bodyPr wrap="none" rtlCol="0">
            <a:spAutoFit/>
          </a:bodyPr>
          <a:lstStyle/>
          <a:p>
            <a:r>
              <a:rPr lang="en-US" dirty="0"/>
              <a:t>Which provides us with…</a:t>
            </a:r>
          </a:p>
        </p:txBody>
      </p:sp>
      <p:sp>
        <p:nvSpPr>
          <p:cNvPr id="17" name="TextBox 16">
            <a:extLst>
              <a:ext uri="{FF2B5EF4-FFF2-40B4-BE49-F238E27FC236}">
                <a16:creationId xmlns:a16="http://schemas.microsoft.com/office/drawing/2014/main" id="{28773E3E-74B8-67DD-9215-6EF55089C3BD}"/>
              </a:ext>
            </a:extLst>
          </p:cNvPr>
          <p:cNvSpPr txBox="1"/>
          <p:nvPr/>
        </p:nvSpPr>
        <p:spPr>
          <a:xfrm>
            <a:off x="541867" y="5740400"/>
            <a:ext cx="4114800" cy="369332"/>
          </a:xfrm>
          <a:prstGeom prst="rect">
            <a:avLst/>
          </a:prstGeom>
          <a:noFill/>
        </p:spPr>
        <p:txBody>
          <a:bodyPr wrap="square" rtlCol="0">
            <a:spAutoFit/>
          </a:bodyPr>
          <a:lstStyle/>
          <a:p>
            <a:r>
              <a:rPr lang="en-US" dirty="0"/>
              <a:t>Which means	             = 1 </a:t>
            </a:r>
          </a:p>
        </p:txBody>
      </p:sp>
      <p:pic>
        <p:nvPicPr>
          <p:cNvPr id="18" name="Picture 17" descr="Text, whiteboard&#10;&#10;Description automatically generated">
            <a:extLst>
              <a:ext uri="{FF2B5EF4-FFF2-40B4-BE49-F238E27FC236}">
                <a16:creationId xmlns:a16="http://schemas.microsoft.com/office/drawing/2014/main" id="{1695ED16-A211-4C8B-A8DB-27740D6FA99D}"/>
              </a:ext>
            </a:extLst>
          </p:cNvPr>
          <p:cNvPicPr>
            <a:picLocks noChangeAspect="1"/>
          </p:cNvPicPr>
          <p:nvPr/>
        </p:nvPicPr>
        <p:blipFill>
          <a:blip r:embed="rId6"/>
          <a:stretch>
            <a:fillRect/>
          </a:stretch>
        </p:blipFill>
        <p:spPr>
          <a:xfrm>
            <a:off x="2138706" y="5740400"/>
            <a:ext cx="907262" cy="460987"/>
          </a:xfrm>
          <a:prstGeom prst="rect">
            <a:avLst/>
          </a:prstGeom>
        </p:spPr>
      </p:pic>
    </p:spTree>
    <p:extLst>
      <p:ext uri="{BB962C8B-B14F-4D97-AF65-F5344CB8AC3E}">
        <p14:creationId xmlns:p14="http://schemas.microsoft.com/office/powerpoint/2010/main" val="3031508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7" name="Rectangle 12296">
            <a:extLst>
              <a:ext uri="{FF2B5EF4-FFF2-40B4-BE49-F238E27FC236}">
                <a16:creationId xmlns:a16="http://schemas.microsoft.com/office/drawing/2014/main" id="{E39055A8-6754-4F27-8010-BF142982D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299" name="Rectangle 12298">
            <a:extLst>
              <a:ext uri="{FF2B5EF4-FFF2-40B4-BE49-F238E27FC236}">
                <a16:creationId xmlns:a16="http://schemas.microsoft.com/office/drawing/2014/main" id="{E222E66E-61B6-4384-8DA3-80F52DF7C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2" name="Picture 4" descr="Schrodinger's Cat Explained Like I'm Five">
            <a:extLst>
              <a:ext uri="{FF2B5EF4-FFF2-40B4-BE49-F238E27FC236}">
                <a16:creationId xmlns:a16="http://schemas.microsoft.com/office/drawing/2014/main" id="{33FA7BD8-7832-A2A1-2C55-256DEE3F5CC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20" y="10"/>
            <a:ext cx="12191980" cy="6857989"/>
          </a:xfrm>
          <a:prstGeom prst="rect">
            <a:avLst/>
          </a:prstGeom>
          <a:noFill/>
          <a:extLst>
            <a:ext uri="{909E8E84-426E-40DD-AFC4-6F175D3DCCD1}">
              <a14:hiddenFill xmlns:a14="http://schemas.microsoft.com/office/drawing/2010/main">
                <a:solidFill>
                  <a:srgbClr val="FFFFFF"/>
                </a:solidFill>
              </a14:hiddenFill>
            </a:ext>
          </a:extLst>
        </p:spPr>
      </p:pic>
      <p:sp>
        <p:nvSpPr>
          <p:cNvPr id="12301" name="Rectangle 12300">
            <a:extLst>
              <a:ext uri="{FF2B5EF4-FFF2-40B4-BE49-F238E27FC236}">
                <a16:creationId xmlns:a16="http://schemas.microsoft.com/office/drawing/2014/main" id="{3E0A32C1-327A-4393-8585-F94260E55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3900"/>
            <a:ext cx="12192000" cy="2324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21C5EA2A-10BF-4B5E-ACC8-8A766A0949A6}"/>
              </a:ext>
            </a:extLst>
          </p:cNvPr>
          <p:cNvSpPr>
            <a:spLocks noGrp="1"/>
          </p:cNvSpPr>
          <p:nvPr>
            <p:ph type="ctrTitle"/>
          </p:nvPr>
        </p:nvSpPr>
        <p:spPr>
          <a:xfrm>
            <a:off x="647700" y="4781773"/>
            <a:ext cx="10553699" cy="1161827"/>
          </a:xfrm>
        </p:spPr>
        <p:txBody>
          <a:bodyPr vert="horz" lIns="91440" tIns="45720" rIns="91440" bIns="45720" rtlCol="0" anchor="b">
            <a:normAutofit/>
          </a:bodyPr>
          <a:lstStyle/>
          <a:p>
            <a:r>
              <a:rPr lang="en-US" sz="5400" b="1" kern="1200" spc="-40" baseline="0">
                <a:solidFill>
                  <a:schemeClr val="accent1"/>
                </a:solidFill>
                <a:latin typeface="+mj-lt"/>
                <a:ea typeface="+mj-ea"/>
                <a:cs typeface="+mj-cs"/>
              </a:rPr>
              <a:t>Superposition</a:t>
            </a:r>
          </a:p>
        </p:txBody>
      </p:sp>
      <p:sp>
        <p:nvSpPr>
          <p:cNvPr id="12" name="Subtitle 11">
            <a:extLst>
              <a:ext uri="{FF2B5EF4-FFF2-40B4-BE49-F238E27FC236}">
                <a16:creationId xmlns:a16="http://schemas.microsoft.com/office/drawing/2014/main" id="{AEAC0465-1751-47C8-9200-CF24EEB5E133}"/>
              </a:ext>
            </a:extLst>
          </p:cNvPr>
          <p:cNvSpPr>
            <a:spLocks noGrp="1"/>
          </p:cNvSpPr>
          <p:nvPr>
            <p:ph type="subTitle" idx="1"/>
          </p:nvPr>
        </p:nvSpPr>
        <p:spPr>
          <a:xfrm>
            <a:off x="647700" y="5951894"/>
            <a:ext cx="10553700" cy="412749"/>
          </a:xfrm>
        </p:spPr>
        <p:txBody>
          <a:bodyPr vert="horz" lIns="91440" tIns="45720" rIns="91440" bIns="45720" rtlCol="0" anchor="t">
            <a:normAutofit/>
          </a:bodyPr>
          <a:lstStyle/>
          <a:p>
            <a:pPr>
              <a:lnSpc>
                <a:spcPct val="90000"/>
              </a:lnSpc>
            </a:pPr>
            <a:r>
              <a:rPr lang="en-US" sz="1700" b="1" kern="1200" spc="-20" baseline="0">
                <a:solidFill>
                  <a:schemeClr val="accent1"/>
                </a:solidFill>
                <a:latin typeface="+mn-lt"/>
                <a:ea typeface="+mn-ea"/>
                <a:cs typeface="+mn-cs"/>
              </a:rPr>
              <a:t>A unique quantum phenomena in which a Qubit can exist in multiple states at the same time</a:t>
            </a:r>
          </a:p>
        </p:txBody>
      </p:sp>
      <p:sp>
        <p:nvSpPr>
          <p:cNvPr id="3" name="Footer Placeholder 2">
            <a:extLst>
              <a:ext uri="{FF2B5EF4-FFF2-40B4-BE49-F238E27FC236}">
                <a16:creationId xmlns:a16="http://schemas.microsoft.com/office/drawing/2014/main" id="{E5932065-5BEE-4D45-A3A1-6F0559B48650}"/>
              </a:ext>
            </a:extLst>
          </p:cNvPr>
          <p:cNvSpPr>
            <a:spLocks noGrp="1"/>
          </p:cNvSpPr>
          <p:nvPr>
            <p:ph type="ftr" sz="quarter" idx="4294967295"/>
          </p:nvPr>
        </p:nvSpPr>
        <p:spPr>
          <a:xfrm>
            <a:off x="201168" y="6356350"/>
            <a:ext cx="4837176" cy="365125"/>
          </a:xfrm>
        </p:spPr>
        <p:txBody>
          <a:bodyPr vert="horz" lIns="91440" tIns="45720" rIns="91440" bIns="45720" rtlCol="0" anchor="ctr">
            <a:normAutofit/>
          </a:bodyPr>
          <a:lstStyle/>
          <a:p>
            <a:pPr lvl="0">
              <a:spcAft>
                <a:spcPts val="600"/>
              </a:spcAft>
            </a:pPr>
            <a:r>
              <a:rPr lang="en-US" kern="1200" noProof="0">
                <a:latin typeface="+mn-lt"/>
                <a:ea typeface="+mn-ea"/>
                <a:cs typeface="+mn-cs"/>
              </a:rPr>
              <a:t>Quantum Computing</a:t>
            </a:r>
          </a:p>
        </p:txBody>
      </p:sp>
      <p:sp>
        <p:nvSpPr>
          <p:cNvPr id="4" name="Slide Number Placeholder 3">
            <a:extLst>
              <a:ext uri="{FF2B5EF4-FFF2-40B4-BE49-F238E27FC236}">
                <a16:creationId xmlns:a16="http://schemas.microsoft.com/office/drawing/2014/main" id="{7CCC3E1D-B7F8-47F6-A352-B757462BBBA7}"/>
              </a:ext>
            </a:extLst>
          </p:cNvPr>
          <p:cNvSpPr>
            <a:spLocks noGrp="1"/>
          </p:cNvSpPr>
          <p:nvPr>
            <p:ph type="sldNum" sz="quarter" idx="4294967295"/>
          </p:nvPr>
        </p:nvSpPr>
        <p:spPr>
          <a:xfrm>
            <a:off x="11365992" y="6356350"/>
            <a:ext cx="630936" cy="365125"/>
          </a:xfrm>
        </p:spPr>
        <p:txBody>
          <a:bodyPr vert="horz" lIns="91440" tIns="45720" rIns="91440" bIns="45720" rtlCol="0" anchor="ctr">
            <a:normAutofit/>
          </a:bodyPr>
          <a:lstStyle/>
          <a:p>
            <a:pPr lvl="0">
              <a:spcAft>
                <a:spcPts val="600"/>
              </a:spcAft>
            </a:pPr>
            <a:fld id="{2722F022-211C-4882-844C-086FEA6806AA}" type="slidenum">
              <a:rPr lang="en-US" noProof="0"/>
              <a:pPr lvl="0">
                <a:spcAft>
                  <a:spcPts val="600"/>
                </a:spcAft>
              </a:pPr>
              <a:t>14</a:t>
            </a:fld>
            <a:endParaRPr lang="en-US" noProof="0"/>
          </a:p>
        </p:txBody>
      </p:sp>
    </p:spTree>
    <p:extLst>
      <p:ext uri="{BB962C8B-B14F-4D97-AF65-F5344CB8AC3E}">
        <p14:creationId xmlns:p14="http://schemas.microsoft.com/office/powerpoint/2010/main" val="860034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rmAutofit fontScale="90000"/>
          </a:bodyPr>
          <a:lstStyle/>
          <a:p>
            <a:r>
              <a:rPr lang="en-US" dirty="0"/>
              <a:t>Schr</a:t>
            </a:r>
            <a:r>
              <a:rPr lang="en-US" i="0" dirty="0">
                <a:effectLst/>
              </a:rPr>
              <a:t>ö</a:t>
            </a:r>
            <a:r>
              <a:rPr lang="en-US" dirty="0"/>
              <a:t>dinger's Cat</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a:lstStyle/>
          <a:p>
            <a:pPr lvl="0"/>
            <a:r>
              <a:rPr lang="en-US" noProof="0" dirty="0"/>
              <a:t>Quantum Computing</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15</a:t>
            </a:fld>
            <a:endParaRPr lang="en-US" noProof="0" dirty="0"/>
          </a:p>
        </p:txBody>
      </p:sp>
      <p:sp>
        <p:nvSpPr>
          <p:cNvPr id="6" name="Text Placeholder 5">
            <a:extLst>
              <a:ext uri="{FF2B5EF4-FFF2-40B4-BE49-F238E27FC236}">
                <a16:creationId xmlns:a16="http://schemas.microsoft.com/office/drawing/2014/main" id="{F8243C78-3232-FBC8-8D8C-0C36221F56A7}"/>
              </a:ext>
            </a:extLst>
          </p:cNvPr>
          <p:cNvSpPr>
            <a:spLocks noGrp="1"/>
          </p:cNvSpPr>
          <p:nvPr>
            <p:ph type="body" sz="quarter" idx="17"/>
          </p:nvPr>
        </p:nvSpPr>
        <p:spPr>
          <a:xfrm>
            <a:off x="1249680" y="2009774"/>
            <a:ext cx="9509557" cy="3805768"/>
          </a:xfrm>
        </p:spPr>
        <p:txBody>
          <a:bodyPr>
            <a:normAutofit/>
          </a:bodyPr>
          <a:lstStyle/>
          <a:p>
            <a:pPr marL="0" indent="0">
              <a:buNone/>
            </a:pPr>
            <a:r>
              <a:rPr lang="en-US" dirty="0"/>
              <a:t>One of the most popular explanations of Superposition was given to us  by Erwin Schr</a:t>
            </a:r>
            <a:r>
              <a:rPr lang="en-US" b="0" i="0" dirty="0">
                <a:effectLst/>
              </a:rPr>
              <a:t>ödinger called </a:t>
            </a:r>
            <a:r>
              <a:rPr lang="en-US" dirty="0"/>
              <a:t>Schr</a:t>
            </a:r>
            <a:r>
              <a:rPr lang="en-US" b="0" i="0" dirty="0">
                <a:effectLst/>
              </a:rPr>
              <a:t>ödinger’s cat.</a:t>
            </a:r>
          </a:p>
          <a:p>
            <a:pPr marL="0" indent="0">
              <a:buNone/>
            </a:pPr>
            <a:endParaRPr lang="en-US" dirty="0"/>
          </a:p>
          <a:p>
            <a:pPr marL="0" indent="0">
              <a:buNone/>
            </a:pPr>
            <a:r>
              <a:rPr lang="en-US" dirty="0"/>
              <a:t>If you place a cat inside of a box, with something that can kill the cat, you will not know if the cat is dead until you open the box.  Therefore, the cat can be both dead and alive while in the box.</a:t>
            </a:r>
          </a:p>
          <a:p>
            <a:pPr marL="0" indent="0">
              <a:buNone/>
            </a:pPr>
            <a:endParaRPr lang="en-US" dirty="0"/>
          </a:p>
          <a:p>
            <a:pPr marL="0" indent="0">
              <a:buNone/>
            </a:pPr>
            <a:r>
              <a:rPr lang="en-US" dirty="0"/>
              <a:t>This is the same principle for our Qubits.  They can exist in a multitude of states until we measure them.  Once we measure them, we destroy the quantum state.</a:t>
            </a:r>
          </a:p>
        </p:txBody>
      </p:sp>
    </p:spTree>
    <p:extLst>
      <p:ext uri="{BB962C8B-B14F-4D97-AF65-F5344CB8AC3E}">
        <p14:creationId xmlns:p14="http://schemas.microsoft.com/office/powerpoint/2010/main" val="3265116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7" name="Rectangle 15366">
            <a:extLst>
              <a:ext uri="{FF2B5EF4-FFF2-40B4-BE49-F238E27FC236}">
                <a16:creationId xmlns:a16="http://schemas.microsoft.com/office/drawing/2014/main" id="{E39055A8-6754-4F27-8010-BF142982D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369" name="Rectangle 15368">
            <a:extLst>
              <a:ext uri="{FF2B5EF4-FFF2-40B4-BE49-F238E27FC236}">
                <a16:creationId xmlns:a16="http://schemas.microsoft.com/office/drawing/2014/main" id="{5AAF8A0F-020F-4BB8-91E7-93ED7C009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1" name="Rectangle 15370">
            <a:extLst>
              <a:ext uri="{FF2B5EF4-FFF2-40B4-BE49-F238E27FC236}">
                <a16:creationId xmlns:a16="http://schemas.microsoft.com/office/drawing/2014/main" id="{73BAE26B-361F-421F-9397-63FCB9929F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0"/>
            <a:ext cx="40767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AB4C3"/>
              </a:solidFill>
            </a:endParaRPr>
          </a:p>
        </p:txBody>
      </p:sp>
      <p:sp>
        <p:nvSpPr>
          <p:cNvPr id="10" name="Title 9">
            <a:extLst>
              <a:ext uri="{FF2B5EF4-FFF2-40B4-BE49-F238E27FC236}">
                <a16:creationId xmlns:a16="http://schemas.microsoft.com/office/drawing/2014/main" id="{21C5EA2A-10BF-4B5E-ACC8-8A766A0949A6}"/>
              </a:ext>
            </a:extLst>
          </p:cNvPr>
          <p:cNvSpPr>
            <a:spLocks noGrp="1"/>
          </p:cNvSpPr>
          <p:nvPr>
            <p:ph type="ctrTitle"/>
          </p:nvPr>
        </p:nvSpPr>
        <p:spPr>
          <a:xfrm>
            <a:off x="8509518" y="753035"/>
            <a:ext cx="3178975" cy="2108698"/>
          </a:xfrm>
        </p:spPr>
        <p:txBody>
          <a:bodyPr vert="horz" lIns="91440" tIns="45720" rIns="91440" bIns="45720" rtlCol="0" anchor="t">
            <a:normAutofit/>
          </a:bodyPr>
          <a:lstStyle/>
          <a:p>
            <a:pPr algn="r"/>
            <a:r>
              <a:rPr lang="en-US" sz="3400" b="1" kern="1200" spc="-40" baseline="0">
                <a:solidFill>
                  <a:srgbClr val="FFFFFF"/>
                </a:solidFill>
                <a:latin typeface="+mj-lt"/>
                <a:ea typeface="+mj-ea"/>
                <a:cs typeface="+mj-cs"/>
              </a:rPr>
              <a:t>Entanglement</a:t>
            </a:r>
            <a:endParaRPr lang="en-US" sz="3400" b="1" kern="1200" spc="-40" baseline="0" dirty="0">
              <a:solidFill>
                <a:srgbClr val="FFFFFF"/>
              </a:solidFill>
              <a:latin typeface="+mj-lt"/>
              <a:ea typeface="+mj-ea"/>
              <a:cs typeface="+mj-cs"/>
            </a:endParaRPr>
          </a:p>
        </p:txBody>
      </p:sp>
      <p:sp>
        <p:nvSpPr>
          <p:cNvPr id="12" name="Subtitle 11">
            <a:extLst>
              <a:ext uri="{FF2B5EF4-FFF2-40B4-BE49-F238E27FC236}">
                <a16:creationId xmlns:a16="http://schemas.microsoft.com/office/drawing/2014/main" id="{AEAC0465-1751-47C8-9200-CF24EEB5E133}"/>
              </a:ext>
            </a:extLst>
          </p:cNvPr>
          <p:cNvSpPr>
            <a:spLocks noGrp="1"/>
          </p:cNvSpPr>
          <p:nvPr>
            <p:ph type="subTitle" idx="1"/>
          </p:nvPr>
        </p:nvSpPr>
        <p:spPr>
          <a:xfrm>
            <a:off x="8600488" y="1659467"/>
            <a:ext cx="3088005" cy="4284134"/>
          </a:xfrm>
        </p:spPr>
        <p:txBody>
          <a:bodyPr vert="horz" lIns="91440" tIns="45720" rIns="91440" bIns="45720" rtlCol="0" anchor="b">
            <a:normAutofit/>
          </a:bodyPr>
          <a:lstStyle/>
          <a:p>
            <a:pPr algn="r">
              <a:lnSpc>
                <a:spcPct val="90000"/>
              </a:lnSpc>
            </a:pPr>
            <a:r>
              <a:rPr lang="en-US" sz="2000" b="1" kern="1200" spc="-20" baseline="0">
                <a:solidFill>
                  <a:srgbClr val="FFFFFF"/>
                </a:solidFill>
                <a:latin typeface="+mn-lt"/>
                <a:ea typeface="+mn-ea"/>
                <a:cs typeface="+mn-cs"/>
              </a:rPr>
              <a:t>A phenomena in which groups of particles are generated such that th</a:t>
            </a:r>
            <a:r>
              <a:rPr lang="en-US" sz="2000" b="1">
                <a:solidFill>
                  <a:srgbClr val="FFFFFF"/>
                </a:solidFill>
              </a:rPr>
              <a:t>e quantum state of each particle cannot be described independently of others.</a:t>
            </a:r>
            <a:endParaRPr lang="en-US" sz="2000" b="1" kern="1200" spc="-20" baseline="0" dirty="0">
              <a:solidFill>
                <a:srgbClr val="FFFFFF"/>
              </a:solidFill>
              <a:latin typeface="+mn-lt"/>
              <a:ea typeface="+mn-ea"/>
              <a:cs typeface="+mn-cs"/>
            </a:endParaRPr>
          </a:p>
        </p:txBody>
      </p:sp>
      <p:pic>
        <p:nvPicPr>
          <p:cNvPr id="15362" name="Picture 2">
            <a:extLst>
              <a:ext uri="{FF2B5EF4-FFF2-40B4-BE49-F238E27FC236}">
                <a16:creationId xmlns:a16="http://schemas.microsoft.com/office/drawing/2014/main" id="{EDD2072A-63D4-E4F3-CDF5-4B161E0ED5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958" r="-1" b="8468"/>
          <a:stretch/>
        </p:blipFill>
        <p:spPr bwMode="auto">
          <a:xfrm>
            <a:off x="1" y="10"/>
            <a:ext cx="8115299" cy="6863306"/>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E5932065-5BEE-4D45-A3A1-6F0559B48650}"/>
              </a:ext>
            </a:extLst>
          </p:cNvPr>
          <p:cNvSpPr>
            <a:spLocks noGrp="1"/>
          </p:cNvSpPr>
          <p:nvPr>
            <p:ph type="ftr" sz="quarter" idx="4294967295"/>
          </p:nvPr>
        </p:nvSpPr>
        <p:spPr>
          <a:xfrm>
            <a:off x="201168" y="6356350"/>
            <a:ext cx="4837176" cy="365125"/>
          </a:xfrm>
        </p:spPr>
        <p:txBody>
          <a:bodyPr vert="horz" lIns="91440" tIns="45720" rIns="91440" bIns="45720" rtlCol="0" anchor="ctr">
            <a:normAutofit/>
          </a:bodyPr>
          <a:lstStyle/>
          <a:p>
            <a:pPr lvl="0">
              <a:spcAft>
                <a:spcPts val="600"/>
              </a:spcAft>
            </a:pPr>
            <a:r>
              <a:rPr lang="en-US" kern="1200" noProof="0">
                <a:solidFill>
                  <a:srgbClr val="FFFFFF"/>
                </a:solidFill>
                <a:latin typeface="+mn-lt"/>
                <a:ea typeface="+mn-ea"/>
                <a:cs typeface="+mn-cs"/>
              </a:rPr>
              <a:t>Quantum Computing</a:t>
            </a:r>
          </a:p>
        </p:txBody>
      </p:sp>
      <p:sp>
        <p:nvSpPr>
          <p:cNvPr id="4" name="Slide Number Placeholder 3">
            <a:extLst>
              <a:ext uri="{FF2B5EF4-FFF2-40B4-BE49-F238E27FC236}">
                <a16:creationId xmlns:a16="http://schemas.microsoft.com/office/drawing/2014/main" id="{7CCC3E1D-B7F8-47F6-A352-B757462BBBA7}"/>
              </a:ext>
            </a:extLst>
          </p:cNvPr>
          <p:cNvSpPr>
            <a:spLocks noGrp="1"/>
          </p:cNvSpPr>
          <p:nvPr>
            <p:ph type="sldNum" sz="quarter" idx="4294967295"/>
          </p:nvPr>
        </p:nvSpPr>
        <p:spPr>
          <a:xfrm>
            <a:off x="11365992" y="6356350"/>
            <a:ext cx="630936" cy="365125"/>
          </a:xfrm>
        </p:spPr>
        <p:txBody>
          <a:bodyPr vert="horz" lIns="91440" tIns="45720" rIns="91440" bIns="45720" rtlCol="0" anchor="ctr">
            <a:normAutofit/>
          </a:bodyPr>
          <a:lstStyle/>
          <a:p>
            <a:pPr lvl="0">
              <a:spcAft>
                <a:spcPts val="600"/>
              </a:spcAft>
            </a:pPr>
            <a:fld id="{2722F022-211C-4882-844C-086FEA6806AA}" type="slidenum">
              <a:rPr lang="en-US" noProof="0">
                <a:solidFill>
                  <a:srgbClr val="FFFFFF"/>
                </a:solidFill>
              </a:rPr>
              <a:pPr lvl="0">
                <a:spcAft>
                  <a:spcPts val="600"/>
                </a:spcAft>
              </a:pPr>
              <a:t>16</a:t>
            </a:fld>
            <a:endParaRPr lang="en-US" noProof="0">
              <a:solidFill>
                <a:srgbClr val="FFFFFF"/>
              </a:solidFill>
            </a:endParaRPr>
          </a:p>
        </p:txBody>
      </p:sp>
    </p:spTree>
    <p:extLst>
      <p:ext uri="{BB962C8B-B14F-4D97-AF65-F5344CB8AC3E}">
        <p14:creationId xmlns:p14="http://schemas.microsoft.com/office/powerpoint/2010/main" val="671529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rmAutofit fontScale="90000"/>
          </a:bodyPr>
          <a:lstStyle/>
          <a:p>
            <a:r>
              <a:rPr lang="en-US" dirty="0"/>
              <a:t>Entanglement</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a:lstStyle/>
          <a:p>
            <a:pPr lvl="0"/>
            <a:r>
              <a:rPr lang="en-US" noProof="0" dirty="0"/>
              <a:t>Quantum Computing</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17</a:t>
            </a:fld>
            <a:endParaRPr lang="en-US" noProof="0" dirty="0"/>
          </a:p>
        </p:txBody>
      </p:sp>
      <p:sp>
        <p:nvSpPr>
          <p:cNvPr id="6" name="Text Placeholder 5">
            <a:extLst>
              <a:ext uri="{FF2B5EF4-FFF2-40B4-BE49-F238E27FC236}">
                <a16:creationId xmlns:a16="http://schemas.microsoft.com/office/drawing/2014/main" id="{F8243C78-3232-FBC8-8D8C-0C36221F56A7}"/>
              </a:ext>
            </a:extLst>
          </p:cNvPr>
          <p:cNvSpPr>
            <a:spLocks noGrp="1"/>
          </p:cNvSpPr>
          <p:nvPr>
            <p:ph type="body" sz="quarter" idx="17"/>
          </p:nvPr>
        </p:nvSpPr>
        <p:spPr>
          <a:xfrm>
            <a:off x="1249680" y="2009774"/>
            <a:ext cx="9509557" cy="3805768"/>
          </a:xfrm>
        </p:spPr>
        <p:txBody>
          <a:bodyPr>
            <a:normAutofit/>
          </a:bodyPr>
          <a:lstStyle/>
          <a:p>
            <a:pPr marL="0" indent="0">
              <a:buNone/>
            </a:pPr>
            <a:r>
              <a:rPr lang="en-US" b="1" dirty="0"/>
              <a:t>How does entanglement present itself in quantum computing?</a:t>
            </a:r>
          </a:p>
          <a:p>
            <a:pPr marL="0" indent="0">
              <a:buNone/>
            </a:pPr>
            <a:endParaRPr lang="en-US" b="1" dirty="0"/>
          </a:p>
          <a:p>
            <a:pPr marL="0" indent="0">
              <a:buNone/>
            </a:pPr>
            <a:r>
              <a:rPr lang="en-US" dirty="0"/>
              <a:t>We will see this later when we use gates and create entanglement between multiple quantum particles.</a:t>
            </a:r>
          </a:p>
          <a:p>
            <a:pPr marL="0" indent="0">
              <a:buNone/>
            </a:pPr>
            <a:endParaRPr lang="en-US" dirty="0"/>
          </a:p>
          <a:p>
            <a:pPr marL="0" indent="0">
              <a:buNone/>
            </a:pPr>
            <a:r>
              <a:rPr lang="en-US" dirty="0"/>
              <a:t>For now, you just need to know that entanglement can be used to make two qubits rely on each other.  You cannot make independent changes to entangled qubits.</a:t>
            </a:r>
          </a:p>
        </p:txBody>
      </p:sp>
    </p:spTree>
    <p:extLst>
      <p:ext uri="{BB962C8B-B14F-4D97-AF65-F5344CB8AC3E}">
        <p14:creationId xmlns:p14="http://schemas.microsoft.com/office/powerpoint/2010/main" val="2345609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4" name="Rectangle 1030">
            <a:extLst>
              <a:ext uri="{FF2B5EF4-FFF2-40B4-BE49-F238E27FC236}">
                <a16:creationId xmlns:a16="http://schemas.microsoft.com/office/drawing/2014/main" id="{4CEDF55B-0D10-4377-A610-3ECDC2BEFB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DC718DDB-43B9-476D-AB6F-D86C8CF2F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37977" y="0"/>
            <a:ext cx="7154023"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5598041" y="365124"/>
            <a:ext cx="5837337" cy="1564685"/>
          </a:xfrm>
        </p:spPr>
        <p:txBody>
          <a:bodyPr vert="horz" lIns="91440" tIns="45720" rIns="91440" bIns="45720" rtlCol="0" anchor="b">
            <a:normAutofit/>
          </a:bodyPr>
          <a:lstStyle/>
          <a:p>
            <a:r>
              <a:rPr lang="en-US" spc="-40">
                <a:solidFill>
                  <a:srgbClr val="FFFFFF"/>
                </a:solidFill>
              </a:rPr>
              <a:t>What is Quantum Computing?</a:t>
            </a:r>
          </a:p>
        </p:txBody>
      </p:sp>
      <p:pic>
        <p:nvPicPr>
          <p:cNvPr id="1026" name="Picture 2" descr="Qiskit (@qiskit) / Twitter">
            <a:extLst>
              <a:ext uri="{FF2B5EF4-FFF2-40B4-BE49-F238E27FC236}">
                <a16:creationId xmlns:a16="http://schemas.microsoft.com/office/drawing/2014/main" id="{1916E193-0BB4-C54C-9D1D-DFC28E8CFE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834" r="13278"/>
          <a:stretch/>
        </p:blipFill>
        <p:spPr bwMode="auto">
          <a:xfrm>
            <a:off x="20" y="10"/>
            <a:ext cx="5067279" cy="6857990"/>
          </a:xfrm>
          <a:prstGeom prst="rect">
            <a:avLst/>
          </a:prstGeom>
          <a:noFill/>
          <a:extLst>
            <a:ext uri="{909E8E84-426E-40DD-AFC4-6F175D3DCCD1}">
              <a14:hiddenFill xmlns:a14="http://schemas.microsoft.com/office/drawing/2010/main">
                <a:solidFill>
                  <a:srgbClr val="FFFFFF"/>
                </a:solidFill>
              </a14:hiddenFill>
            </a:ext>
          </a:extLst>
        </p:spPr>
      </p:pic>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725236" y="2737821"/>
            <a:ext cx="5710142" cy="3463963"/>
          </a:xfrm>
        </p:spPr>
        <p:txBody>
          <a:bodyPr vert="horz" lIns="91440" tIns="45720" rIns="91440" bIns="45720" rtlCol="0">
            <a:normAutofit/>
          </a:bodyPr>
          <a:lstStyle/>
          <a:p>
            <a:pPr indent="-228600">
              <a:buFont typeface="Arial" panose="020B0604020202020204" pitchFamily="34" charset="0"/>
              <a:buChar char="•"/>
            </a:pPr>
            <a:r>
              <a:rPr lang="en-US" dirty="0"/>
              <a:t>Quantum Computing is a form of computing which utilizes quantum phenomena to solve problems too complex for classical computers.</a:t>
            </a:r>
          </a:p>
          <a:p>
            <a:pPr indent="-228600">
              <a:buFont typeface="Arial" panose="020B0604020202020204" pitchFamily="34" charset="0"/>
              <a:buChar char="•"/>
            </a:pPr>
            <a:endParaRPr lang="en-US" dirty="0"/>
          </a:p>
          <a:p>
            <a:pPr indent="-228600">
              <a:buFont typeface="Arial" panose="020B0604020202020204" pitchFamily="34" charset="0"/>
              <a:buChar char="•"/>
            </a:pPr>
            <a:r>
              <a:rPr lang="en-US" dirty="0"/>
              <a:t>*not too complex, just different kinds</a:t>
            </a:r>
          </a:p>
        </p:txBody>
      </p:sp>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a:spcAft>
                <a:spcPts val="600"/>
              </a:spcAft>
            </a:pPr>
            <a:r>
              <a:rPr lang="en-US" kern="1200" dirty="0">
                <a:solidFill>
                  <a:srgbClr val="FFFFFF"/>
                </a:solidFill>
                <a:latin typeface="+mn-lt"/>
                <a:ea typeface="+mn-ea"/>
                <a:cs typeface="+mn-cs"/>
              </a:rPr>
              <a:t>Quantum Computing</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lvl="0">
              <a:spcAft>
                <a:spcPts val="600"/>
              </a:spcAft>
            </a:pPr>
            <a:fld id="{244D815C-8BF3-4ECF-A945-A2A7C2983AF9}" type="slidenum">
              <a:rPr lang="en-US" noProof="0" smtClean="0"/>
              <a:pPr lvl="0">
                <a:spcAft>
                  <a:spcPts val="600"/>
                </a:spcAft>
              </a:pPr>
              <a:t>2</a:t>
            </a:fld>
            <a:endParaRPr lang="en-US" noProof="0"/>
          </a:p>
        </p:txBody>
      </p:sp>
    </p:spTree>
    <p:extLst>
      <p:ext uri="{BB962C8B-B14F-4D97-AF65-F5344CB8AC3E}">
        <p14:creationId xmlns:p14="http://schemas.microsoft.com/office/powerpoint/2010/main" val="1074753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9ABE3686-7F26-4BE4-89ED-652AD7CACB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9FBA969C-AED7-461D-96BE-03CBCB56CA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647700" y="406400"/>
            <a:ext cx="9942606" cy="1577788"/>
          </a:xfrm>
        </p:spPr>
        <p:txBody>
          <a:bodyPr vert="horz" lIns="91440" tIns="45720" rIns="91440" bIns="45720" rtlCol="0" anchor="b">
            <a:normAutofit/>
          </a:bodyPr>
          <a:lstStyle/>
          <a:p>
            <a:r>
              <a:rPr lang="en-US" spc="-40">
                <a:solidFill>
                  <a:srgbClr val="FFFFFF"/>
                </a:solidFill>
              </a:rPr>
              <a:t>Main components of Quantum Computing</a:t>
            </a:r>
          </a:p>
        </p:txBody>
      </p:sp>
      <p:pic>
        <p:nvPicPr>
          <p:cNvPr id="44" name="Picture Placeholder 43" descr="A picture containing mountain, sky, nature, outdoor">
            <a:extLst>
              <a:ext uri="{FF2B5EF4-FFF2-40B4-BE49-F238E27FC236}">
                <a16:creationId xmlns:a16="http://schemas.microsoft.com/office/drawing/2014/main" id="{73DD8BED-FB17-4ABE-9B18-B6DDA81A0E05}"/>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46295" r="-2" b="-2"/>
          <a:stretch/>
        </p:blipFill>
        <p:spPr>
          <a:xfrm>
            <a:off x="20" y="2278647"/>
            <a:ext cx="5067280" cy="2285999"/>
          </a:xfrm>
          <a:prstGeom prst="rect">
            <a:avLst/>
          </a:prstGeom>
        </p:spPr>
      </p:pic>
      <p:pic>
        <p:nvPicPr>
          <p:cNvPr id="2050" name="Picture 2" descr="How Many Qubits Are Needed for Quantum Supremacy? - IEEE Spectrum">
            <a:extLst>
              <a:ext uri="{FF2B5EF4-FFF2-40B4-BE49-F238E27FC236}">
                <a16:creationId xmlns:a16="http://schemas.microsoft.com/office/drawing/2014/main" id="{B350A155-0875-4AD5-9257-0412EB5E51C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7700" r="-2" b="17031"/>
          <a:stretch/>
        </p:blipFill>
        <p:spPr bwMode="auto">
          <a:xfrm>
            <a:off x="20" y="4560049"/>
            <a:ext cx="5067280" cy="2297950"/>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5808048" y="2740212"/>
            <a:ext cx="5607012" cy="3711388"/>
          </a:xfrm>
        </p:spPr>
        <p:txBody>
          <a:bodyPr vert="horz" lIns="91440" tIns="45720" rIns="91440" bIns="45720" rtlCol="0">
            <a:normAutofit lnSpcReduction="10000"/>
          </a:bodyPr>
          <a:lstStyle/>
          <a:p>
            <a:pPr indent="-228600"/>
            <a:r>
              <a:rPr lang="en-US" dirty="0"/>
              <a:t>Qubits</a:t>
            </a:r>
          </a:p>
          <a:p>
            <a:pPr indent="-228600"/>
            <a:r>
              <a:rPr lang="en-US" dirty="0"/>
              <a:t>Superposition</a:t>
            </a:r>
          </a:p>
          <a:p>
            <a:pPr indent="-228600"/>
            <a:r>
              <a:rPr lang="en-US" dirty="0"/>
              <a:t>Entanglement</a:t>
            </a:r>
          </a:p>
          <a:p>
            <a:pPr indent="-228600"/>
            <a:r>
              <a:rPr lang="en-US" dirty="0"/>
              <a:t>Interference</a:t>
            </a:r>
          </a:p>
          <a:p>
            <a:pPr indent="-228600"/>
            <a:r>
              <a:rPr lang="en-US" dirty="0"/>
              <a:t>Quantum Gates</a:t>
            </a:r>
          </a:p>
          <a:p>
            <a:pPr indent="-228600"/>
            <a:endParaRPr lang="en-US" dirty="0"/>
          </a:p>
          <a:p>
            <a:pPr marL="114300" indent="0">
              <a:buNone/>
            </a:pPr>
            <a:r>
              <a:rPr lang="en-US" dirty="0"/>
              <a:t>These properties are what make quantum computing special and we will talk more about them in the following slides…</a:t>
            </a:r>
          </a:p>
        </p:txBody>
      </p:sp>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a:xfrm>
            <a:off x="199277" y="6356350"/>
            <a:ext cx="4617758"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Quantum Computing</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lvl="0">
              <a:spcAft>
                <a:spcPts val="600"/>
              </a:spcAft>
            </a:pPr>
            <a:fld id="{244D815C-8BF3-4ECF-A945-A2A7C2983AF9}" type="slidenum">
              <a:rPr lang="en-US" noProof="0" smtClean="0"/>
              <a:pPr lvl="0">
                <a:spcAft>
                  <a:spcPts val="600"/>
                </a:spcAft>
              </a:pPr>
              <a:t>3</a:t>
            </a:fld>
            <a:endParaRPr lang="en-US" noProof="0"/>
          </a:p>
        </p:txBody>
      </p:sp>
    </p:spTree>
    <p:extLst>
      <p:ext uri="{BB962C8B-B14F-4D97-AF65-F5344CB8AC3E}">
        <p14:creationId xmlns:p14="http://schemas.microsoft.com/office/powerpoint/2010/main" val="2106347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01" name="Rectangle 3100">
            <a:extLst>
              <a:ext uri="{FF2B5EF4-FFF2-40B4-BE49-F238E27FC236}">
                <a16:creationId xmlns:a16="http://schemas.microsoft.com/office/drawing/2014/main" id="{E39055A8-6754-4F27-8010-BF142982D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03" name="Rectangle 3102">
            <a:extLst>
              <a:ext uri="{FF2B5EF4-FFF2-40B4-BE49-F238E27FC236}">
                <a16:creationId xmlns:a16="http://schemas.microsoft.com/office/drawing/2014/main" id="{5AAF8A0F-020F-4BB8-91E7-93ED7C009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5" name="Rectangle 3104">
            <a:extLst>
              <a:ext uri="{FF2B5EF4-FFF2-40B4-BE49-F238E27FC236}">
                <a16:creationId xmlns:a16="http://schemas.microsoft.com/office/drawing/2014/main" id="{73BAE26B-361F-421F-9397-63FCB9929F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0"/>
            <a:ext cx="40767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AB4C3"/>
              </a:solidFill>
            </a:endParaRPr>
          </a:p>
        </p:txBody>
      </p:sp>
      <p:sp>
        <p:nvSpPr>
          <p:cNvPr id="10" name="Title 9">
            <a:extLst>
              <a:ext uri="{FF2B5EF4-FFF2-40B4-BE49-F238E27FC236}">
                <a16:creationId xmlns:a16="http://schemas.microsoft.com/office/drawing/2014/main" id="{21C5EA2A-10BF-4B5E-ACC8-8A766A0949A6}"/>
              </a:ext>
            </a:extLst>
          </p:cNvPr>
          <p:cNvSpPr>
            <a:spLocks noGrp="1"/>
          </p:cNvSpPr>
          <p:nvPr>
            <p:ph type="ctrTitle"/>
          </p:nvPr>
        </p:nvSpPr>
        <p:spPr>
          <a:xfrm>
            <a:off x="8509518" y="753035"/>
            <a:ext cx="3178975" cy="3587676"/>
          </a:xfrm>
        </p:spPr>
        <p:txBody>
          <a:bodyPr vert="horz" lIns="91440" tIns="45720" rIns="91440" bIns="45720" rtlCol="0" anchor="t">
            <a:normAutofit/>
          </a:bodyPr>
          <a:lstStyle/>
          <a:p>
            <a:pPr algn="r"/>
            <a:r>
              <a:rPr lang="en-US" sz="5400" b="1" kern="1200" spc="-40" baseline="0">
                <a:solidFill>
                  <a:srgbClr val="FFFFFF"/>
                </a:solidFill>
                <a:latin typeface="+mj-lt"/>
                <a:ea typeface="+mj-ea"/>
                <a:cs typeface="+mj-cs"/>
              </a:rPr>
              <a:t>Qubits</a:t>
            </a:r>
          </a:p>
        </p:txBody>
      </p:sp>
      <p:sp>
        <p:nvSpPr>
          <p:cNvPr id="12" name="Subtitle 11">
            <a:extLst>
              <a:ext uri="{FF2B5EF4-FFF2-40B4-BE49-F238E27FC236}">
                <a16:creationId xmlns:a16="http://schemas.microsoft.com/office/drawing/2014/main" id="{AEAC0465-1751-47C8-9200-CF24EEB5E133}"/>
              </a:ext>
            </a:extLst>
          </p:cNvPr>
          <p:cNvSpPr>
            <a:spLocks noGrp="1"/>
          </p:cNvSpPr>
          <p:nvPr>
            <p:ph type="subTitle" idx="1"/>
          </p:nvPr>
        </p:nvSpPr>
        <p:spPr>
          <a:xfrm>
            <a:off x="8600488" y="4470991"/>
            <a:ext cx="3088005" cy="1472610"/>
          </a:xfrm>
        </p:spPr>
        <p:txBody>
          <a:bodyPr vert="horz" lIns="91440" tIns="45720" rIns="91440" bIns="45720" rtlCol="0" anchor="b">
            <a:normAutofit/>
          </a:bodyPr>
          <a:lstStyle/>
          <a:p>
            <a:pPr algn="r">
              <a:lnSpc>
                <a:spcPct val="100000"/>
              </a:lnSpc>
            </a:pPr>
            <a:r>
              <a:rPr lang="en-US" sz="2800" b="1" kern="1200" spc="-20" baseline="0">
                <a:solidFill>
                  <a:srgbClr val="FFFFFF"/>
                </a:solidFill>
                <a:latin typeface="+mn-lt"/>
                <a:ea typeface="+mn-ea"/>
                <a:cs typeface="+mn-cs"/>
              </a:rPr>
              <a:t>The basic unit of quantum information</a:t>
            </a:r>
            <a:endParaRPr lang="en-US" sz="2800" b="1" kern="1200" spc="-20" baseline="0" dirty="0">
              <a:solidFill>
                <a:srgbClr val="FFFFFF"/>
              </a:solidFill>
              <a:latin typeface="+mn-lt"/>
              <a:ea typeface="+mn-ea"/>
              <a:cs typeface="+mn-cs"/>
            </a:endParaRPr>
          </a:p>
        </p:txBody>
      </p:sp>
      <p:pic>
        <p:nvPicPr>
          <p:cNvPr id="3074" name="Picture 2" descr="Qubit concept representation visualization Vector Image">
            <a:extLst>
              <a:ext uri="{FF2B5EF4-FFF2-40B4-BE49-F238E27FC236}">
                <a16:creationId xmlns:a16="http://schemas.microsoft.com/office/drawing/2014/main" id="{B1C90AD1-DCA2-A866-DBDA-CF4189D98A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460" r="-1" b="7098"/>
          <a:stretch/>
        </p:blipFill>
        <p:spPr bwMode="auto">
          <a:xfrm>
            <a:off x="1" y="10"/>
            <a:ext cx="8115299" cy="6863306"/>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E5932065-5BEE-4D45-A3A1-6F0559B48650}"/>
              </a:ext>
            </a:extLst>
          </p:cNvPr>
          <p:cNvSpPr>
            <a:spLocks noGrp="1"/>
          </p:cNvSpPr>
          <p:nvPr>
            <p:ph type="ftr" sz="quarter" idx="4294967295"/>
          </p:nvPr>
        </p:nvSpPr>
        <p:spPr>
          <a:xfrm>
            <a:off x="201168" y="6356350"/>
            <a:ext cx="4837176" cy="365125"/>
          </a:xfrm>
        </p:spPr>
        <p:txBody>
          <a:bodyPr vert="horz" lIns="91440" tIns="45720" rIns="91440" bIns="45720" rtlCol="0" anchor="ctr">
            <a:normAutofit/>
          </a:bodyPr>
          <a:lstStyle/>
          <a:p>
            <a:pPr lvl="0">
              <a:spcAft>
                <a:spcPts val="600"/>
              </a:spcAft>
            </a:pPr>
            <a:r>
              <a:rPr lang="en-US" kern="1200" noProof="0" dirty="0">
                <a:solidFill>
                  <a:srgbClr val="FFFFFF"/>
                </a:solidFill>
                <a:latin typeface="+mn-lt"/>
                <a:ea typeface="+mn-ea"/>
                <a:cs typeface="+mn-cs"/>
              </a:rPr>
              <a:t>Quantum Computing</a:t>
            </a:r>
          </a:p>
        </p:txBody>
      </p:sp>
      <p:sp>
        <p:nvSpPr>
          <p:cNvPr id="4" name="Slide Number Placeholder 3">
            <a:extLst>
              <a:ext uri="{FF2B5EF4-FFF2-40B4-BE49-F238E27FC236}">
                <a16:creationId xmlns:a16="http://schemas.microsoft.com/office/drawing/2014/main" id="{7CCC3E1D-B7F8-47F6-A352-B757462BBBA7}"/>
              </a:ext>
            </a:extLst>
          </p:cNvPr>
          <p:cNvSpPr>
            <a:spLocks noGrp="1"/>
          </p:cNvSpPr>
          <p:nvPr>
            <p:ph type="sldNum" sz="quarter" idx="4294967295"/>
          </p:nvPr>
        </p:nvSpPr>
        <p:spPr>
          <a:xfrm>
            <a:off x="11365992" y="6356350"/>
            <a:ext cx="630936" cy="365125"/>
          </a:xfrm>
        </p:spPr>
        <p:txBody>
          <a:bodyPr vert="horz" lIns="91440" tIns="45720" rIns="91440" bIns="45720" rtlCol="0" anchor="ctr">
            <a:normAutofit/>
          </a:bodyPr>
          <a:lstStyle/>
          <a:p>
            <a:pPr lvl="0">
              <a:spcAft>
                <a:spcPts val="600"/>
              </a:spcAft>
            </a:pPr>
            <a:fld id="{2722F022-211C-4882-844C-086FEA6806AA}" type="slidenum">
              <a:rPr lang="en-US" noProof="0">
                <a:solidFill>
                  <a:srgbClr val="FFFFFF"/>
                </a:solidFill>
              </a:rPr>
              <a:pPr lvl="0">
                <a:spcAft>
                  <a:spcPts val="600"/>
                </a:spcAft>
              </a:pPr>
              <a:t>4</a:t>
            </a:fld>
            <a:endParaRPr lang="en-US" noProof="0">
              <a:solidFill>
                <a:srgbClr val="FFFFFF"/>
              </a:solidFill>
            </a:endParaRPr>
          </a:p>
        </p:txBody>
      </p:sp>
    </p:spTree>
    <p:extLst>
      <p:ext uri="{BB962C8B-B14F-4D97-AF65-F5344CB8AC3E}">
        <p14:creationId xmlns:p14="http://schemas.microsoft.com/office/powerpoint/2010/main" val="282602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rmAutofit fontScale="90000"/>
          </a:bodyPr>
          <a:lstStyle/>
          <a:p>
            <a:r>
              <a:rPr lang="en-US" dirty="0"/>
              <a:t>What makes a Qubit special?</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a:lstStyle/>
          <a:p>
            <a:r>
              <a:rPr lang="en-US" dirty="0"/>
              <a:t>Classical Bits</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a:lstStyle/>
          <a:p>
            <a:r>
              <a:rPr lang="en-US" dirty="0"/>
              <a:t>Deterministic behavior</a:t>
            </a:r>
          </a:p>
          <a:p>
            <a:r>
              <a:rPr lang="en-US" dirty="0"/>
              <a:t>1’s and 0’s</a:t>
            </a:r>
          </a:p>
          <a:p>
            <a:r>
              <a:rPr lang="en-US" dirty="0"/>
              <a:t>Single unit of information</a:t>
            </a:r>
          </a:p>
          <a:p>
            <a:pPr marL="0" indent="0">
              <a:buNone/>
            </a:pPr>
            <a:endParaRPr lang="en-US" dirty="0"/>
          </a:p>
          <a:p>
            <a:pPr marL="0" indent="0">
              <a:buNone/>
            </a:pPr>
            <a:r>
              <a:rPr lang="en-US" dirty="0"/>
              <a:t>Example value:</a:t>
            </a:r>
          </a:p>
          <a:p>
            <a:pPr marL="0" indent="0">
              <a:buNone/>
            </a:pPr>
            <a:r>
              <a:rPr lang="en-US" dirty="0"/>
              <a:t>0 or 1</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a:lstStyle/>
          <a:p>
            <a:r>
              <a:rPr lang="en-US" dirty="0"/>
              <a:t>Qubits</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a:normAutofit lnSpcReduction="10000"/>
          </a:bodyPr>
          <a:lstStyle/>
          <a:p>
            <a:r>
              <a:rPr lang="en-US" dirty="0"/>
              <a:t>Probabilistic behavior</a:t>
            </a:r>
          </a:p>
          <a:p>
            <a:r>
              <a:rPr lang="en-US" dirty="0"/>
              <a:t>Can represent many states (superposition)</a:t>
            </a:r>
          </a:p>
          <a:p>
            <a:r>
              <a:rPr lang="en-US" dirty="0"/>
              <a:t>Utilizes quantum mechanics</a:t>
            </a:r>
          </a:p>
          <a:p>
            <a:endParaRPr lang="en-US" dirty="0"/>
          </a:p>
          <a:p>
            <a:pPr marL="0" indent="0">
              <a:buNone/>
            </a:pPr>
            <a:r>
              <a:rPr lang="en-US" dirty="0"/>
              <a:t>Example value:</a:t>
            </a:r>
          </a:p>
          <a:p>
            <a:pPr marL="0" indent="0">
              <a:buNone/>
            </a:pPr>
            <a:r>
              <a:rPr lang="en-US" dirty="0"/>
              <a:t>|+&gt;  which represents both 0 or 1 in classical terms</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a:lstStyle/>
          <a:p>
            <a:pPr lvl="0"/>
            <a:r>
              <a:rPr lang="en-US" noProof="0" dirty="0"/>
              <a:t>Quantum Computing</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5</a:t>
            </a:fld>
            <a:endParaRPr lang="en-US" noProof="0" dirty="0"/>
          </a:p>
        </p:txBody>
      </p:sp>
    </p:spTree>
    <p:extLst>
      <p:ext uri="{BB962C8B-B14F-4D97-AF65-F5344CB8AC3E}">
        <p14:creationId xmlns:p14="http://schemas.microsoft.com/office/powerpoint/2010/main" val="203682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rmAutofit fontScale="90000"/>
          </a:bodyPr>
          <a:lstStyle/>
          <a:p>
            <a:r>
              <a:rPr lang="en-US" dirty="0"/>
              <a:t>How can we visualize a Qubit?</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a:lstStyle/>
          <a:p>
            <a:pPr lvl="0"/>
            <a:r>
              <a:rPr lang="en-US" noProof="0" dirty="0"/>
              <a:t>Quantum Computing</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6</a:t>
            </a:fld>
            <a:endParaRPr lang="en-US" noProof="0" dirty="0"/>
          </a:p>
        </p:txBody>
      </p:sp>
      <p:sp>
        <p:nvSpPr>
          <p:cNvPr id="3" name="Text Placeholder 2">
            <a:extLst>
              <a:ext uri="{FF2B5EF4-FFF2-40B4-BE49-F238E27FC236}">
                <a16:creationId xmlns:a16="http://schemas.microsoft.com/office/drawing/2014/main" id="{7BD14BBD-38A2-F047-AA4C-9D3F74FB5DC6}"/>
              </a:ext>
            </a:extLst>
          </p:cNvPr>
          <p:cNvSpPr>
            <a:spLocks noGrp="1"/>
          </p:cNvSpPr>
          <p:nvPr>
            <p:ph type="body" sz="quarter" idx="14"/>
          </p:nvPr>
        </p:nvSpPr>
        <p:spPr/>
        <p:txBody>
          <a:bodyPr>
            <a:normAutofit fontScale="92500"/>
          </a:bodyPr>
          <a:lstStyle/>
          <a:p>
            <a:r>
              <a:rPr lang="en-US" dirty="0"/>
              <a:t>Few ways to visualize a Qubit…</a:t>
            </a:r>
          </a:p>
        </p:txBody>
      </p:sp>
      <p:pic>
        <p:nvPicPr>
          <p:cNvPr id="4098" name="Picture 2" descr="Bloch sphere">
            <a:extLst>
              <a:ext uri="{FF2B5EF4-FFF2-40B4-BE49-F238E27FC236}">
                <a16:creationId xmlns:a16="http://schemas.microsoft.com/office/drawing/2014/main" id="{36B2946E-1A65-9CFD-70B6-0E5EFB65B2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2514" y="1369006"/>
            <a:ext cx="4837176" cy="5488994"/>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2">
            <a:extLst>
              <a:ext uri="{FF2B5EF4-FFF2-40B4-BE49-F238E27FC236}">
                <a16:creationId xmlns:a16="http://schemas.microsoft.com/office/drawing/2014/main" id="{6B10775C-0E63-99AB-BB12-ED6F0037A05E}"/>
              </a:ext>
            </a:extLst>
          </p:cNvPr>
          <p:cNvSpPr>
            <a:spLocks noGrp="1"/>
          </p:cNvSpPr>
          <p:nvPr>
            <p:ph type="body" sz="quarter" idx="17"/>
          </p:nvPr>
        </p:nvSpPr>
        <p:spPr>
          <a:xfrm>
            <a:off x="1209243" y="2374900"/>
            <a:ext cx="4837176" cy="3467100"/>
          </a:xfrm>
        </p:spPr>
        <p:txBody>
          <a:bodyPr>
            <a:normAutofit fontScale="92500" lnSpcReduction="20000"/>
          </a:bodyPr>
          <a:lstStyle/>
          <a:p>
            <a:pPr marL="0" indent="0">
              <a:buNone/>
            </a:pPr>
            <a:r>
              <a:rPr lang="en-US" b="1" dirty="0"/>
              <a:t>Bloch Sphere</a:t>
            </a:r>
          </a:p>
          <a:p>
            <a:pPr marL="0" indent="0">
              <a:buNone/>
            </a:pPr>
            <a:r>
              <a:rPr lang="en-US" dirty="0"/>
              <a:t>Geometrical representation of a quantum state in a two-level system.</a:t>
            </a:r>
          </a:p>
          <a:p>
            <a:pPr marL="0" indent="0">
              <a:buNone/>
            </a:pPr>
            <a:endParaRPr lang="en-US" dirty="0"/>
          </a:p>
          <a:p>
            <a:pPr marL="0" indent="0">
              <a:buNone/>
            </a:pPr>
            <a:r>
              <a:rPr lang="en-US" dirty="0"/>
              <a:t>We can visualize the value stored in a qubit as a point on the </a:t>
            </a:r>
            <a:r>
              <a:rPr lang="en-US" dirty="0" err="1"/>
              <a:t>bloch</a:t>
            </a:r>
            <a:r>
              <a:rPr lang="en-US" dirty="0"/>
              <a:t> sphere (pure state) and in the </a:t>
            </a:r>
            <a:r>
              <a:rPr lang="en-US" dirty="0" err="1"/>
              <a:t>bloch</a:t>
            </a:r>
            <a:r>
              <a:rPr lang="en-US" dirty="0"/>
              <a:t> sphere (mixed states)</a:t>
            </a:r>
          </a:p>
          <a:p>
            <a:pPr marL="0" indent="0">
              <a:buNone/>
            </a:pPr>
            <a:endParaRPr lang="en-US" dirty="0"/>
          </a:p>
          <a:p>
            <a:pPr marL="0" indent="0">
              <a:buNone/>
            </a:pPr>
            <a:r>
              <a:rPr lang="en-US" dirty="0"/>
              <a:t>This is particularly useful when visualizing gate operations.</a:t>
            </a:r>
          </a:p>
          <a:p>
            <a:pPr marL="0" indent="0">
              <a:buNone/>
            </a:pPr>
            <a:endParaRPr lang="en-US" dirty="0"/>
          </a:p>
        </p:txBody>
      </p:sp>
    </p:spTree>
    <p:extLst>
      <p:ext uri="{BB962C8B-B14F-4D97-AF65-F5344CB8AC3E}">
        <p14:creationId xmlns:p14="http://schemas.microsoft.com/office/powerpoint/2010/main" val="2500150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rmAutofit fontScale="90000"/>
          </a:bodyPr>
          <a:lstStyle/>
          <a:p>
            <a:r>
              <a:rPr lang="en-US" dirty="0"/>
              <a:t>Other representations</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a:lstStyle/>
          <a:p>
            <a:pPr lvl="0"/>
            <a:r>
              <a:rPr lang="en-US" dirty="0"/>
              <a:t>Quantum Computing</a:t>
            </a:r>
            <a:endParaRPr lang="en-US" noProof="0" dirty="0"/>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7</a:t>
            </a:fld>
            <a:endParaRPr lang="en-US" noProof="0" dirty="0"/>
          </a:p>
        </p:txBody>
      </p:sp>
      <p:sp>
        <p:nvSpPr>
          <p:cNvPr id="12" name="Content Placeholder 12">
            <a:extLst>
              <a:ext uri="{FF2B5EF4-FFF2-40B4-BE49-F238E27FC236}">
                <a16:creationId xmlns:a16="http://schemas.microsoft.com/office/drawing/2014/main" id="{6B10775C-0E63-99AB-BB12-ED6F0037A05E}"/>
              </a:ext>
            </a:extLst>
          </p:cNvPr>
          <p:cNvSpPr>
            <a:spLocks noGrp="1"/>
          </p:cNvSpPr>
          <p:nvPr>
            <p:ph type="body" sz="quarter" idx="17"/>
          </p:nvPr>
        </p:nvSpPr>
        <p:spPr>
          <a:xfrm>
            <a:off x="430199" y="1563301"/>
            <a:ext cx="6503559" cy="3238980"/>
          </a:xfrm>
        </p:spPr>
        <p:txBody>
          <a:bodyPr>
            <a:normAutofit/>
          </a:bodyPr>
          <a:lstStyle/>
          <a:p>
            <a:pPr marL="0" indent="0">
              <a:buNone/>
            </a:pPr>
            <a:r>
              <a:rPr lang="en-US" b="1" dirty="0"/>
              <a:t>State Vector and Bra-</a:t>
            </a:r>
            <a:r>
              <a:rPr lang="en-US" b="1" dirty="0" err="1"/>
              <a:t>Ket</a:t>
            </a:r>
            <a:r>
              <a:rPr lang="en-US" b="1" dirty="0"/>
              <a:t>/Dirac notation </a:t>
            </a:r>
          </a:p>
          <a:p>
            <a:pPr marL="0" indent="0">
              <a:buNone/>
            </a:pPr>
            <a:endParaRPr lang="en-US" b="1" dirty="0"/>
          </a:p>
          <a:p>
            <a:pPr marL="0" indent="0">
              <a:buNone/>
            </a:pPr>
            <a:endParaRPr lang="en-US" b="1" dirty="0"/>
          </a:p>
          <a:p>
            <a:pPr marL="0" indent="0">
              <a:buNone/>
            </a:pPr>
            <a:endParaRPr lang="en-US" b="1" dirty="0"/>
          </a:p>
          <a:p>
            <a:pPr marL="0" indent="0">
              <a:buNone/>
            </a:pPr>
            <a:r>
              <a:rPr lang="en-US" dirty="0"/>
              <a:t>The basis states are orthonormal to each other.  This means the states are mutually orthogonal to each other and have the same unit length of one.</a:t>
            </a:r>
          </a:p>
          <a:p>
            <a:pPr marL="0" indent="0">
              <a:buNone/>
            </a:pPr>
            <a:endParaRPr lang="en-US" dirty="0"/>
          </a:p>
        </p:txBody>
      </p:sp>
      <p:pic>
        <p:nvPicPr>
          <p:cNvPr id="6" name="Picture 5" descr="Chart&#10;&#10;Description automatically generated with medium confidence">
            <a:extLst>
              <a:ext uri="{FF2B5EF4-FFF2-40B4-BE49-F238E27FC236}">
                <a16:creationId xmlns:a16="http://schemas.microsoft.com/office/drawing/2014/main" id="{ECCB5FB1-9D13-D597-5EB3-356E3E945BC9}"/>
              </a:ext>
            </a:extLst>
          </p:cNvPr>
          <p:cNvPicPr>
            <a:picLocks noChangeAspect="1"/>
          </p:cNvPicPr>
          <p:nvPr/>
        </p:nvPicPr>
        <p:blipFill>
          <a:blip r:embed="rId3"/>
          <a:stretch>
            <a:fillRect/>
          </a:stretch>
        </p:blipFill>
        <p:spPr>
          <a:xfrm>
            <a:off x="195072" y="5400180"/>
            <a:ext cx="7627813" cy="1032933"/>
          </a:xfrm>
          <a:prstGeom prst="rect">
            <a:avLst/>
          </a:prstGeom>
        </p:spPr>
      </p:pic>
      <p:pic>
        <p:nvPicPr>
          <p:cNvPr id="10" name="Picture 9" descr="A picture containing shape&#10;&#10;Description automatically generated">
            <a:extLst>
              <a:ext uri="{FF2B5EF4-FFF2-40B4-BE49-F238E27FC236}">
                <a16:creationId xmlns:a16="http://schemas.microsoft.com/office/drawing/2014/main" id="{3F430F8B-D6C1-F8A2-9A3E-2A407DE0147D}"/>
              </a:ext>
            </a:extLst>
          </p:cNvPr>
          <p:cNvPicPr>
            <a:picLocks noChangeAspect="1"/>
          </p:cNvPicPr>
          <p:nvPr/>
        </p:nvPicPr>
        <p:blipFill>
          <a:blip r:embed="rId4"/>
          <a:stretch>
            <a:fillRect/>
          </a:stretch>
        </p:blipFill>
        <p:spPr>
          <a:xfrm>
            <a:off x="430199" y="2535570"/>
            <a:ext cx="3981988" cy="740835"/>
          </a:xfrm>
          <a:prstGeom prst="rect">
            <a:avLst/>
          </a:prstGeom>
        </p:spPr>
      </p:pic>
      <p:sp>
        <p:nvSpPr>
          <p:cNvPr id="11" name="Content Placeholder 12">
            <a:extLst>
              <a:ext uri="{FF2B5EF4-FFF2-40B4-BE49-F238E27FC236}">
                <a16:creationId xmlns:a16="http://schemas.microsoft.com/office/drawing/2014/main" id="{D5EFF8F2-FEF7-359D-F6A3-9B254A13580C}"/>
              </a:ext>
            </a:extLst>
          </p:cNvPr>
          <p:cNvSpPr txBox="1">
            <a:spLocks/>
          </p:cNvSpPr>
          <p:nvPr/>
        </p:nvSpPr>
        <p:spPr>
          <a:xfrm>
            <a:off x="430199" y="2018433"/>
            <a:ext cx="1633904" cy="43242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Basis states</a:t>
            </a:r>
            <a:endParaRPr lang="en-US" dirty="0"/>
          </a:p>
          <a:p>
            <a:pPr marL="0" indent="0">
              <a:buFont typeface="Arial" panose="020B0604020202020204" pitchFamily="34" charset="0"/>
              <a:buNone/>
            </a:pPr>
            <a:endParaRPr lang="en-US" dirty="0"/>
          </a:p>
        </p:txBody>
      </p:sp>
      <p:sp>
        <p:nvSpPr>
          <p:cNvPr id="13" name="Content Placeholder 12">
            <a:extLst>
              <a:ext uri="{FF2B5EF4-FFF2-40B4-BE49-F238E27FC236}">
                <a16:creationId xmlns:a16="http://schemas.microsoft.com/office/drawing/2014/main" id="{2DAE6782-0050-FB26-ECC5-5C7F8A9124F8}"/>
              </a:ext>
            </a:extLst>
          </p:cNvPr>
          <p:cNvSpPr txBox="1">
            <a:spLocks/>
          </p:cNvSpPr>
          <p:nvPr/>
        </p:nvSpPr>
        <p:spPr>
          <a:xfrm>
            <a:off x="430199" y="4885019"/>
            <a:ext cx="4756714" cy="43242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Superposition of basis states</a:t>
            </a:r>
            <a:endParaRPr lang="en-US" dirty="0"/>
          </a:p>
          <a:p>
            <a:pPr marL="0" indent="0">
              <a:buFont typeface="Arial" panose="020B0604020202020204" pitchFamily="34" charset="0"/>
              <a:buNone/>
            </a:pPr>
            <a:endParaRPr lang="en-US" dirty="0"/>
          </a:p>
        </p:txBody>
      </p:sp>
      <p:pic>
        <p:nvPicPr>
          <p:cNvPr id="5126" name="Picture 6" descr="Orthogonal and Orthonormal Vectors – LearnDataSci">
            <a:extLst>
              <a:ext uri="{FF2B5EF4-FFF2-40B4-BE49-F238E27FC236}">
                <a16:creationId xmlns:a16="http://schemas.microsoft.com/office/drawing/2014/main" id="{01006D6F-28A3-F5E2-D9D4-1325BC1146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4228" y="1476992"/>
            <a:ext cx="4312700" cy="3731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434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rmAutofit fontScale="90000"/>
          </a:bodyPr>
          <a:lstStyle/>
          <a:p>
            <a:r>
              <a:rPr lang="en-US" dirty="0"/>
              <a:t>State Vectors example</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a:lstStyle/>
          <a:p>
            <a:pPr lvl="0"/>
            <a:r>
              <a:rPr lang="en-US" noProof="0" dirty="0"/>
              <a:t>Quantum Computing</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8</a:t>
            </a:fld>
            <a:endParaRPr lang="en-US" noProof="0" dirty="0"/>
          </a:p>
        </p:txBody>
      </p:sp>
      <p:sp>
        <p:nvSpPr>
          <p:cNvPr id="12" name="Content Placeholder 12">
            <a:extLst>
              <a:ext uri="{FF2B5EF4-FFF2-40B4-BE49-F238E27FC236}">
                <a16:creationId xmlns:a16="http://schemas.microsoft.com/office/drawing/2014/main" id="{6B10775C-0E63-99AB-BB12-ED6F0037A05E}"/>
              </a:ext>
            </a:extLst>
          </p:cNvPr>
          <p:cNvSpPr>
            <a:spLocks noGrp="1"/>
          </p:cNvSpPr>
          <p:nvPr>
            <p:ph type="body" sz="quarter" idx="17"/>
          </p:nvPr>
        </p:nvSpPr>
        <p:spPr>
          <a:xfrm>
            <a:off x="430199" y="1563301"/>
            <a:ext cx="6503559" cy="1299677"/>
          </a:xfrm>
        </p:spPr>
        <p:txBody>
          <a:bodyPr>
            <a:normAutofit/>
          </a:bodyPr>
          <a:lstStyle/>
          <a:p>
            <a:pPr marL="0" indent="0">
              <a:buNone/>
            </a:pPr>
            <a:r>
              <a:rPr lang="en-US" b="1" dirty="0"/>
              <a:t>So, what does this notation really represent?</a:t>
            </a:r>
          </a:p>
          <a:p>
            <a:pPr marL="0" indent="0">
              <a:buNone/>
            </a:pPr>
            <a:endParaRPr lang="en-US" dirty="0"/>
          </a:p>
        </p:txBody>
      </p:sp>
      <p:sp>
        <p:nvSpPr>
          <p:cNvPr id="2" name="TextBox 1">
            <a:extLst>
              <a:ext uri="{FF2B5EF4-FFF2-40B4-BE49-F238E27FC236}">
                <a16:creationId xmlns:a16="http://schemas.microsoft.com/office/drawing/2014/main" id="{2E8B5443-BD7F-2AAE-6619-8766EEB55CD3}"/>
              </a:ext>
            </a:extLst>
          </p:cNvPr>
          <p:cNvSpPr txBox="1"/>
          <p:nvPr/>
        </p:nvSpPr>
        <p:spPr>
          <a:xfrm>
            <a:off x="430199" y="2028473"/>
            <a:ext cx="5702968" cy="369332"/>
          </a:xfrm>
          <a:prstGeom prst="rect">
            <a:avLst/>
          </a:prstGeom>
          <a:noFill/>
        </p:spPr>
        <p:txBody>
          <a:bodyPr wrap="square" rtlCol="0">
            <a:spAutoFit/>
          </a:bodyPr>
          <a:lstStyle/>
          <a:p>
            <a:r>
              <a:rPr lang="en-US" dirty="0"/>
              <a:t>Let’s explain with an example…</a:t>
            </a:r>
          </a:p>
        </p:txBody>
      </p:sp>
      <p:sp>
        <p:nvSpPr>
          <p:cNvPr id="3" name="TextBox 2">
            <a:extLst>
              <a:ext uri="{FF2B5EF4-FFF2-40B4-BE49-F238E27FC236}">
                <a16:creationId xmlns:a16="http://schemas.microsoft.com/office/drawing/2014/main" id="{7455D4AE-0403-F384-FC1F-B1EFCD37450A}"/>
              </a:ext>
            </a:extLst>
          </p:cNvPr>
          <p:cNvSpPr txBox="1"/>
          <p:nvPr/>
        </p:nvSpPr>
        <p:spPr>
          <a:xfrm>
            <a:off x="430199" y="2536969"/>
            <a:ext cx="7795147" cy="369332"/>
          </a:xfrm>
          <a:prstGeom prst="rect">
            <a:avLst/>
          </a:prstGeom>
          <a:noFill/>
        </p:spPr>
        <p:txBody>
          <a:bodyPr wrap="none" rtlCol="0">
            <a:spAutoFit/>
          </a:bodyPr>
          <a:lstStyle/>
          <a:p>
            <a:r>
              <a:rPr lang="en-US" b="1" dirty="0"/>
              <a:t>Q</a:t>
            </a:r>
            <a:r>
              <a:rPr lang="en-US" dirty="0"/>
              <a:t>. What’s the state vector for the various possible states of a pair of dice?</a:t>
            </a:r>
          </a:p>
        </p:txBody>
      </p:sp>
      <p:sp>
        <p:nvSpPr>
          <p:cNvPr id="15" name="TextBox 14">
            <a:extLst>
              <a:ext uri="{FF2B5EF4-FFF2-40B4-BE49-F238E27FC236}">
                <a16:creationId xmlns:a16="http://schemas.microsoft.com/office/drawing/2014/main" id="{82DCEDF2-3C88-AD6A-E04C-5660B553403C}"/>
              </a:ext>
            </a:extLst>
          </p:cNvPr>
          <p:cNvSpPr txBox="1"/>
          <p:nvPr/>
        </p:nvSpPr>
        <p:spPr>
          <a:xfrm>
            <a:off x="490645" y="3429000"/>
            <a:ext cx="3810467" cy="923330"/>
          </a:xfrm>
          <a:prstGeom prst="rect">
            <a:avLst/>
          </a:prstGeom>
          <a:noFill/>
        </p:spPr>
        <p:txBody>
          <a:bodyPr wrap="none" rtlCol="0">
            <a:spAutoFit/>
          </a:bodyPr>
          <a:lstStyle/>
          <a:p>
            <a:r>
              <a:rPr lang="en-US" dirty="0"/>
              <a:t>First, lets create a vector that holds</a:t>
            </a:r>
          </a:p>
          <a:p>
            <a:r>
              <a:rPr lang="en-US" dirty="0"/>
              <a:t>all relative probabilities for rolling</a:t>
            </a:r>
          </a:p>
          <a:p>
            <a:r>
              <a:rPr lang="en-US" dirty="0"/>
              <a:t>a pair of dice</a:t>
            </a:r>
          </a:p>
        </p:txBody>
      </p:sp>
      <p:pic>
        <p:nvPicPr>
          <p:cNvPr id="17" name="Picture 16" descr="A picture containing text&#10;&#10;Description automatically generated">
            <a:extLst>
              <a:ext uri="{FF2B5EF4-FFF2-40B4-BE49-F238E27FC236}">
                <a16:creationId xmlns:a16="http://schemas.microsoft.com/office/drawing/2014/main" id="{450398A9-CA3C-113B-7F48-034875FD0611}"/>
              </a:ext>
            </a:extLst>
          </p:cNvPr>
          <p:cNvPicPr>
            <a:picLocks noChangeAspect="1"/>
          </p:cNvPicPr>
          <p:nvPr/>
        </p:nvPicPr>
        <p:blipFill>
          <a:blip r:embed="rId3"/>
          <a:stretch>
            <a:fillRect/>
          </a:stretch>
        </p:blipFill>
        <p:spPr>
          <a:xfrm>
            <a:off x="10623646" y="3613666"/>
            <a:ext cx="355600" cy="2717800"/>
          </a:xfrm>
          <a:prstGeom prst="rect">
            <a:avLst/>
          </a:prstGeom>
        </p:spPr>
      </p:pic>
      <p:pic>
        <p:nvPicPr>
          <p:cNvPr id="20" name="Picture 19" descr="Table&#10;&#10;Description automatically generated">
            <a:extLst>
              <a:ext uri="{FF2B5EF4-FFF2-40B4-BE49-F238E27FC236}">
                <a16:creationId xmlns:a16="http://schemas.microsoft.com/office/drawing/2014/main" id="{1C31648D-1637-0AE8-E04B-6BA8CD3D6C1F}"/>
              </a:ext>
            </a:extLst>
          </p:cNvPr>
          <p:cNvPicPr>
            <a:picLocks noChangeAspect="1"/>
          </p:cNvPicPr>
          <p:nvPr/>
        </p:nvPicPr>
        <p:blipFill>
          <a:blip r:embed="rId4"/>
          <a:stretch>
            <a:fillRect/>
          </a:stretch>
        </p:blipFill>
        <p:spPr>
          <a:xfrm>
            <a:off x="4583766" y="3328150"/>
            <a:ext cx="4987071" cy="2823805"/>
          </a:xfrm>
          <a:prstGeom prst="rect">
            <a:avLst/>
          </a:prstGeom>
        </p:spPr>
      </p:pic>
      <p:sp>
        <p:nvSpPr>
          <p:cNvPr id="21" name="TextBox 20">
            <a:extLst>
              <a:ext uri="{FF2B5EF4-FFF2-40B4-BE49-F238E27FC236}">
                <a16:creationId xmlns:a16="http://schemas.microsoft.com/office/drawing/2014/main" id="{60453890-F360-8DF5-68DC-C4BC117A5A48}"/>
              </a:ext>
            </a:extLst>
          </p:cNvPr>
          <p:cNvSpPr txBox="1"/>
          <p:nvPr/>
        </p:nvSpPr>
        <p:spPr>
          <a:xfrm>
            <a:off x="10236900" y="3244334"/>
            <a:ext cx="1129092" cy="369332"/>
          </a:xfrm>
          <a:prstGeom prst="rect">
            <a:avLst/>
          </a:prstGeom>
          <a:noFill/>
        </p:spPr>
        <p:txBody>
          <a:bodyPr wrap="none" rtlCol="0">
            <a:spAutoFit/>
          </a:bodyPr>
          <a:lstStyle/>
          <a:p>
            <a:r>
              <a:rPr lang="en-US" dirty="0"/>
              <a:t>Step one</a:t>
            </a:r>
          </a:p>
        </p:txBody>
      </p:sp>
    </p:spTree>
    <p:extLst>
      <p:ext uri="{BB962C8B-B14F-4D97-AF65-F5344CB8AC3E}">
        <p14:creationId xmlns:p14="http://schemas.microsoft.com/office/powerpoint/2010/main" val="2540075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rmAutofit fontScale="90000"/>
          </a:bodyPr>
          <a:lstStyle/>
          <a:p>
            <a:r>
              <a:rPr lang="en-US" dirty="0"/>
              <a:t>State Vectors example</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a:lstStyle/>
          <a:p>
            <a:pPr lvl="0"/>
            <a:r>
              <a:rPr lang="en-US" noProof="0" dirty="0"/>
              <a:t>Quantum Computing</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9</a:t>
            </a:fld>
            <a:endParaRPr lang="en-US" noProof="0" dirty="0"/>
          </a:p>
        </p:txBody>
      </p:sp>
      <p:sp>
        <p:nvSpPr>
          <p:cNvPr id="15" name="TextBox 14">
            <a:extLst>
              <a:ext uri="{FF2B5EF4-FFF2-40B4-BE49-F238E27FC236}">
                <a16:creationId xmlns:a16="http://schemas.microsoft.com/office/drawing/2014/main" id="{82DCEDF2-3C88-AD6A-E04C-5660B553403C}"/>
              </a:ext>
            </a:extLst>
          </p:cNvPr>
          <p:cNvSpPr txBox="1"/>
          <p:nvPr/>
        </p:nvSpPr>
        <p:spPr>
          <a:xfrm>
            <a:off x="201168" y="2103627"/>
            <a:ext cx="6489149" cy="646331"/>
          </a:xfrm>
          <a:prstGeom prst="rect">
            <a:avLst/>
          </a:prstGeom>
          <a:noFill/>
        </p:spPr>
        <p:txBody>
          <a:bodyPr wrap="none" rtlCol="0">
            <a:spAutoFit/>
          </a:bodyPr>
          <a:lstStyle/>
          <a:p>
            <a:r>
              <a:rPr lang="en-US" dirty="0"/>
              <a:t>Next, lets take these values and convert them to </a:t>
            </a:r>
            <a:r>
              <a:rPr lang="en-US" b="1" dirty="0"/>
              <a:t>probability</a:t>
            </a:r>
          </a:p>
          <a:p>
            <a:r>
              <a:rPr lang="en-US" b="1" dirty="0"/>
              <a:t>amplitudes</a:t>
            </a:r>
            <a:r>
              <a:rPr lang="en-US" dirty="0"/>
              <a:t> by taking the square root of each value.</a:t>
            </a:r>
          </a:p>
        </p:txBody>
      </p:sp>
      <p:pic>
        <p:nvPicPr>
          <p:cNvPr id="17" name="Picture 16" descr="A picture containing text&#10;&#10;Description automatically generated">
            <a:extLst>
              <a:ext uri="{FF2B5EF4-FFF2-40B4-BE49-F238E27FC236}">
                <a16:creationId xmlns:a16="http://schemas.microsoft.com/office/drawing/2014/main" id="{450398A9-CA3C-113B-7F48-034875FD0611}"/>
              </a:ext>
            </a:extLst>
          </p:cNvPr>
          <p:cNvPicPr>
            <a:picLocks noChangeAspect="1"/>
          </p:cNvPicPr>
          <p:nvPr/>
        </p:nvPicPr>
        <p:blipFill>
          <a:blip r:embed="rId3"/>
          <a:stretch>
            <a:fillRect/>
          </a:stretch>
        </p:blipFill>
        <p:spPr>
          <a:xfrm>
            <a:off x="7523320" y="2291880"/>
            <a:ext cx="432316" cy="3304129"/>
          </a:xfrm>
          <a:prstGeom prst="rect">
            <a:avLst/>
          </a:prstGeom>
        </p:spPr>
      </p:pic>
      <p:pic>
        <p:nvPicPr>
          <p:cNvPr id="10" name="Picture 9" descr="A screenshot of a calculator&#10;&#10;Description automatically generated with low confidence">
            <a:extLst>
              <a:ext uri="{FF2B5EF4-FFF2-40B4-BE49-F238E27FC236}">
                <a16:creationId xmlns:a16="http://schemas.microsoft.com/office/drawing/2014/main" id="{6AEB6BD8-FC37-B81D-9387-A1DDD2712B9D}"/>
              </a:ext>
            </a:extLst>
          </p:cNvPr>
          <p:cNvPicPr>
            <a:picLocks noChangeAspect="1"/>
          </p:cNvPicPr>
          <p:nvPr/>
        </p:nvPicPr>
        <p:blipFill>
          <a:blip r:embed="rId4"/>
          <a:stretch>
            <a:fillRect/>
          </a:stretch>
        </p:blipFill>
        <p:spPr>
          <a:xfrm>
            <a:off x="9171555" y="2291880"/>
            <a:ext cx="562187" cy="3373122"/>
          </a:xfrm>
          <a:prstGeom prst="rect">
            <a:avLst/>
          </a:prstGeom>
        </p:spPr>
      </p:pic>
      <p:cxnSp>
        <p:nvCxnSpPr>
          <p:cNvPr id="13" name="Straight Arrow Connector 12">
            <a:extLst>
              <a:ext uri="{FF2B5EF4-FFF2-40B4-BE49-F238E27FC236}">
                <a16:creationId xmlns:a16="http://schemas.microsoft.com/office/drawing/2014/main" id="{3E36D19E-A353-D56C-648A-D6BE3A1C8406}"/>
              </a:ext>
            </a:extLst>
          </p:cNvPr>
          <p:cNvCxnSpPr/>
          <p:nvPr/>
        </p:nvCxnSpPr>
        <p:spPr>
          <a:xfrm>
            <a:off x="8312217" y="3997263"/>
            <a:ext cx="5621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30A1FCB-12B1-E56B-7EDD-1F538F094258}"/>
              </a:ext>
            </a:extLst>
          </p:cNvPr>
          <p:cNvSpPr txBox="1"/>
          <p:nvPr/>
        </p:nvSpPr>
        <p:spPr>
          <a:xfrm>
            <a:off x="156165" y="4108042"/>
            <a:ext cx="6870663" cy="646331"/>
          </a:xfrm>
          <a:prstGeom prst="rect">
            <a:avLst/>
          </a:prstGeom>
          <a:noFill/>
        </p:spPr>
        <p:txBody>
          <a:bodyPr wrap="none" rtlCol="0">
            <a:spAutoFit/>
          </a:bodyPr>
          <a:lstStyle/>
          <a:p>
            <a:r>
              <a:rPr lang="en-US" dirty="0"/>
              <a:t>Then, we </a:t>
            </a:r>
            <a:r>
              <a:rPr lang="en-US" b="1" dirty="0"/>
              <a:t>normalize</a:t>
            </a:r>
            <a:r>
              <a:rPr lang="en-US" dirty="0"/>
              <a:t> these values by dividing by the square root</a:t>
            </a:r>
          </a:p>
          <a:p>
            <a:r>
              <a:rPr lang="en-US" dirty="0"/>
              <a:t>of the total number of possible outcomes (36)</a:t>
            </a:r>
          </a:p>
        </p:txBody>
      </p:sp>
      <p:pic>
        <p:nvPicPr>
          <p:cNvPr id="19" name="Picture 18" descr="Calendar&#10;&#10;Description automatically generated with medium confidence">
            <a:extLst>
              <a:ext uri="{FF2B5EF4-FFF2-40B4-BE49-F238E27FC236}">
                <a16:creationId xmlns:a16="http://schemas.microsoft.com/office/drawing/2014/main" id="{580F1253-7119-EE5F-C241-8405FC0D71FD}"/>
              </a:ext>
            </a:extLst>
          </p:cNvPr>
          <p:cNvPicPr>
            <a:picLocks noChangeAspect="1"/>
          </p:cNvPicPr>
          <p:nvPr/>
        </p:nvPicPr>
        <p:blipFill>
          <a:blip r:embed="rId5"/>
          <a:stretch>
            <a:fillRect/>
          </a:stretch>
        </p:blipFill>
        <p:spPr>
          <a:xfrm>
            <a:off x="10879310" y="2144722"/>
            <a:ext cx="486682" cy="3926639"/>
          </a:xfrm>
          <a:prstGeom prst="rect">
            <a:avLst/>
          </a:prstGeom>
        </p:spPr>
      </p:pic>
      <p:cxnSp>
        <p:nvCxnSpPr>
          <p:cNvPr id="20" name="Straight Arrow Connector 19">
            <a:extLst>
              <a:ext uri="{FF2B5EF4-FFF2-40B4-BE49-F238E27FC236}">
                <a16:creationId xmlns:a16="http://schemas.microsoft.com/office/drawing/2014/main" id="{D4A7D72C-2A4D-338B-6E13-00E37E0E38EA}"/>
              </a:ext>
            </a:extLst>
          </p:cNvPr>
          <p:cNvCxnSpPr/>
          <p:nvPr/>
        </p:nvCxnSpPr>
        <p:spPr>
          <a:xfrm>
            <a:off x="10016691" y="3997263"/>
            <a:ext cx="5621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007171"/>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1F2201-AEB8-4954-A8CB-3AC4242CC7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A742F3-D2BE-4CC5-9066-2DB838FE2FF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59152A6-D9F2-46C7-B217-D613495E7AFF}">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0</TotalTime>
  <Words>1163</Words>
  <Application>Microsoft Macintosh PowerPoint</Application>
  <PresentationFormat>Widescreen</PresentationFormat>
  <Paragraphs>164</Paragraphs>
  <Slides>17</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Avenir Next LT Pro</vt:lpstr>
      <vt:lpstr>Calibri</vt:lpstr>
      <vt:lpstr>ColorBlockVTI</vt:lpstr>
      <vt:lpstr>Quantum Computing</vt:lpstr>
      <vt:lpstr>What is Quantum Computing?</vt:lpstr>
      <vt:lpstr>Main components of Quantum Computing</vt:lpstr>
      <vt:lpstr>Qubits</vt:lpstr>
      <vt:lpstr>What makes a Qubit special?</vt:lpstr>
      <vt:lpstr>How can we visualize a Qubit?</vt:lpstr>
      <vt:lpstr>Other representations</vt:lpstr>
      <vt:lpstr>State Vectors example</vt:lpstr>
      <vt:lpstr>State Vectors example</vt:lpstr>
      <vt:lpstr>State Vectors example</vt:lpstr>
      <vt:lpstr>Bra-Ket/Dirac notation</vt:lpstr>
      <vt:lpstr>Bra-Ket/Dirac example</vt:lpstr>
      <vt:lpstr>Bra-Ket/Dirac example</vt:lpstr>
      <vt:lpstr>Superposition</vt:lpstr>
      <vt:lpstr>Schrödinger's Cat</vt:lpstr>
      <vt:lpstr>Entanglement</vt:lpstr>
      <vt:lpstr>Entanglement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2021-05-05T19:03:05Z</dcterms:created>
  <dcterms:modified xsi:type="dcterms:W3CDTF">2023-01-31T16:01:04Z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