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0" r:id="rId6"/>
    <p:sldId id="298" r:id="rId7"/>
    <p:sldId id="299" r:id="rId8"/>
    <p:sldId id="291" r:id="rId9"/>
    <p:sldId id="292" r:id="rId10"/>
    <p:sldId id="293" r:id="rId11"/>
    <p:sldId id="295" r:id="rId12"/>
    <p:sldId id="296" r:id="rId13"/>
    <p:sldId id="297" r:id="rId14"/>
    <p:sldId id="300" r:id="rId15"/>
    <p:sldId id="301" r:id="rId16"/>
    <p:sldId id="302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39" autoAdjust="0"/>
    <p:restoredTop sz="94577" autoAdjust="0"/>
  </p:normalViewPr>
  <p:slideViewPr>
    <p:cSldViewPr snapToGrid="0">
      <p:cViewPr varScale="1">
        <p:scale>
          <a:sx n="96" d="100"/>
          <a:sy n="96" d="100"/>
        </p:scale>
        <p:origin x="192" y="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EBAB6-9170-4863-B6C5-4FF41D97DA2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C073D8-4F49-487B-AE1D-57B45C5D734A}">
      <dgm:prSet/>
      <dgm:spPr/>
      <dgm:t>
        <a:bodyPr/>
        <a:lstStyle/>
        <a:p>
          <a:r>
            <a:rPr lang="en-US"/>
            <a:t>Step One</a:t>
          </a:r>
        </a:p>
      </dgm:t>
    </dgm:pt>
    <dgm:pt modelId="{E705A735-881B-4187-9901-A50C871862B7}" type="parTrans" cxnId="{DC498CA8-6A89-4B4B-BA4F-C2EDF6AE36AF}">
      <dgm:prSet/>
      <dgm:spPr/>
      <dgm:t>
        <a:bodyPr/>
        <a:lstStyle/>
        <a:p>
          <a:endParaRPr lang="en-US"/>
        </a:p>
      </dgm:t>
    </dgm:pt>
    <dgm:pt modelId="{EE17B851-0E8E-469E-82DF-B2B7F9140C25}" type="sibTrans" cxnId="{DC498CA8-6A89-4B4B-BA4F-C2EDF6AE36AF}">
      <dgm:prSet/>
      <dgm:spPr/>
      <dgm:t>
        <a:bodyPr/>
        <a:lstStyle/>
        <a:p>
          <a:endParaRPr lang="en-US"/>
        </a:p>
      </dgm:t>
    </dgm:pt>
    <dgm:pt modelId="{11BD0306-B8AB-4800-93F0-EC225FF778A8}">
      <dgm:prSet/>
      <dgm:spPr/>
      <dgm:t>
        <a:bodyPr/>
        <a:lstStyle/>
        <a:p>
          <a:r>
            <a:rPr lang="en-US"/>
            <a:t>Download Python</a:t>
          </a:r>
        </a:p>
      </dgm:t>
    </dgm:pt>
    <dgm:pt modelId="{ECAC1404-3FDA-4AA8-92E8-DA2DEC8328C3}" type="parTrans" cxnId="{1784908B-0B0E-493D-AA4D-763DE0A03A20}">
      <dgm:prSet/>
      <dgm:spPr/>
      <dgm:t>
        <a:bodyPr/>
        <a:lstStyle/>
        <a:p>
          <a:endParaRPr lang="en-US"/>
        </a:p>
      </dgm:t>
    </dgm:pt>
    <dgm:pt modelId="{A413E0F4-C724-4680-BE60-9D2ABE632479}" type="sibTrans" cxnId="{1784908B-0B0E-493D-AA4D-763DE0A03A20}">
      <dgm:prSet/>
      <dgm:spPr/>
      <dgm:t>
        <a:bodyPr/>
        <a:lstStyle/>
        <a:p>
          <a:endParaRPr lang="en-US"/>
        </a:p>
      </dgm:t>
    </dgm:pt>
    <dgm:pt modelId="{2C95343F-0C31-449B-9AEC-B7E7EBD46F01}">
      <dgm:prSet/>
      <dgm:spPr/>
      <dgm:t>
        <a:bodyPr/>
        <a:lstStyle/>
        <a:p>
          <a:r>
            <a:rPr lang="en-US"/>
            <a:t>Step Two</a:t>
          </a:r>
        </a:p>
      </dgm:t>
    </dgm:pt>
    <dgm:pt modelId="{B3842558-FA8F-4550-A741-9BB3630B880B}" type="parTrans" cxnId="{462ACF0C-C4D1-4D07-8C88-C4BDF1C0545E}">
      <dgm:prSet/>
      <dgm:spPr/>
      <dgm:t>
        <a:bodyPr/>
        <a:lstStyle/>
        <a:p>
          <a:endParaRPr lang="en-US"/>
        </a:p>
      </dgm:t>
    </dgm:pt>
    <dgm:pt modelId="{631E9AA2-BC9A-471D-8240-BB4E724182E8}" type="sibTrans" cxnId="{462ACF0C-C4D1-4D07-8C88-C4BDF1C0545E}">
      <dgm:prSet/>
      <dgm:spPr/>
      <dgm:t>
        <a:bodyPr/>
        <a:lstStyle/>
        <a:p>
          <a:endParaRPr lang="en-US"/>
        </a:p>
      </dgm:t>
    </dgm:pt>
    <dgm:pt modelId="{49162DA6-646F-4E93-8BF1-E70239A22E0C}">
      <dgm:prSet/>
      <dgm:spPr/>
      <dgm:t>
        <a:bodyPr/>
        <a:lstStyle/>
        <a:p>
          <a:r>
            <a:rPr lang="en-US"/>
            <a:t>pip install qiskit (or pip3 if using Python3)</a:t>
          </a:r>
        </a:p>
      </dgm:t>
    </dgm:pt>
    <dgm:pt modelId="{7236226E-BCE7-4A7C-8FDB-14404FA658D5}" type="parTrans" cxnId="{FCA16C6E-E6C2-4BC0-A0E4-0FD33C1A0140}">
      <dgm:prSet/>
      <dgm:spPr/>
      <dgm:t>
        <a:bodyPr/>
        <a:lstStyle/>
        <a:p>
          <a:endParaRPr lang="en-US"/>
        </a:p>
      </dgm:t>
    </dgm:pt>
    <dgm:pt modelId="{07C8AC0D-7B5F-41E5-86A7-EB7B06B21312}" type="sibTrans" cxnId="{FCA16C6E-E6C2-4BC0-A0E4-0FD33C1A0140}">
      <dgm:prSet/>
      <dgm:spPr/>
      <dgm:t>
        <a:bodyPr/>
        <a:lstStyle/>
        <a:p>
          <a:endParaRPr lang="en-US"/>
        </a:p>
      </dgm:t>
    </dgm:pt>
    <dgm:pt modelId="{05B9C982-A66D-4F71-A9F1-BCB21C847440}">
      <dgm:prSet/>
      <dgm:spPr/>
      <dgm:t>
        <a:bodyPr/>
        <a:lstStyle/>
        <a:p>
          <a:r>
            <a:rPr lang="en-US"/>
            <a:t>Step Three</a:t>
          </a:r>
        </a:p>
      </dgm:t>
    </dgm:pt>
    <dgm:pt modelId="{1CCD6B29-3CE6-48C4-8AFB-9F9855A37195}" type="parTrans" cxnId="{859C9CC0-0804-45C9-B0F7-0239E7F75E2B}">
      <dgm:prSet/>
      <dgm:spPr/>
      <dgm:t>
        <a:bodyPr/>
        <a:lstStyle/>
        <a:p>
          <a:endParaRPr lang="en-US"/>
        </a:p>
      </dgm:t>
    </dgm:pt>
    <dgm:pt modelId="{502ED8E2-BBD3-4A31-830C-C9D03FA469DF}" type="sibTrans" cxnId="{859C9CC0-0804-45C9-B0F7-0239E7F75E2B}">
      <dgm:prSet/>
      <dgm:spPr/>
      <dgm:t>
        <a:bodyPr/>
        <a:lstStyle/>
        <a:p>
          <a:endParaRPr lang="en-US"/>
        </a:p>
      </dgm:t>
    </dgm:pt>
    <dgm:pt modelId="{2895B23F-F495-41E7-83B0-DFCAE31C68D9}">
      <dgm:prSet/>
      <dgm:spPr/>
      <dgm:t>
        <a:bodyPr/>
        <a:lstStyle/>
        <a:p>
          <a:r>
            <a:rPr lang="en-US"/>
            <a:t>Lets begin</a:t>
          </a:r>
        </a:p>
      </dgm:t>
    </dgm:pt>
    <dgm:pt modelId="{9193CCF6-DB46-4B78-BEDB-5EC27F954E7D}" type="parTrans" cxnId="{52DA5B0B-1704-4D4E-A8E1-BAE4957CB6E2}">
      <dgm:prSet/>
      <dgm:spPr/>
      <dgm:t>
        <a:bodyPr/>
        <a:lstStyle/>
        <a:p>
          <a:endParaRPr lang="en-US"/>
        </a:p>
      </dgm:t>
    </dgm:pt>
    <dgm:pt modelId="{9F554EAA-0407-48F8-9508-78428AA4EAFE}" type="sibTrans" cxnId="{52DA5B0B-1704-4D4E-A8E1-BAE4957CB6E2}">
      <dgm:prSet/>
      <dgm:spPr/>
      <dgm:t>
        <a:bodyPr/>
        <a:lstStyle/>
        <a:p>
          <a:endParaRPr lang="en-US"/>
        </a:p>
      </dgm:t>
    </dgm:pt>
    <dgm:pt modelId="{49D14F6D-C88B-2F46-A750-81F2BD4884FC}" type="pres">
      <dgm:prSet presAssocID="{E1DEBAB6-9170-4863-B6C5-4FF41D97DA2B}" presName="Name0" presStyleCnt="0">
        <dgm:presLayoutVars>
          <dgm:dir/>
          <dgm:animLvl val="lvl"/>
          <dgm:resizeHandles val="exact"/>
        </dgm:presLayoutVars>
      </dgm:prSet>
      <dgm:spPr/>
    </dgm:pt>
    <dgm:pt modelId="{291F0C8E-4FFF-DB40-BD8C-D605DD80E8A1}" type="pres">
      <dgm:prSet presAssocID="{05B9C982-A66D-4F71-A9F1-BCB21C847440}" presName="boxAndChildren" presStyleCnt="0"/>
      <dgm:spPr/>
    </dgm:pt>
    <dgm:pt modelId="{50D013D6-0C71-BA4D-9FE7-1277D6904A07}" type="pres">
      <dgm:prSet presAssocID="{05B9C982-A66D-4F71-A9F1-BCB21C847440}" presName="parentTextBox" presStyleLbl="alignNode1" presStyleIdx="0" presStyleCnt="3"/>
      <dgm:spPr/>
    </dgm:pt>
    <dgm:pt modelId="{45133EF1-1B57-9E48-8BAE-860456062D20}" type="pres">
      <dgm:prSet presAssocID="{05B9C982-A66D-4F71-A9F1-BCB21C847440}" presName="descendantBox" presStyleLbl="bgAccFollowNode1" presStyleIdx="0" presStyleCnt="3"/>
      <dgm:spPr/>
    </dgm:pt>
    <dgm:pt modelId="{42EEB7FF-2CD6-1F4D-9208-7067BDF09728}" type="pres">
      <dgm:prSet presAssocID="{631E9AA2-BC9A-471D-8240-BB4E724182E8}" presName="sp" presStyleCnt="0"/>
      <dgm:spPr/>
    </dgm:pt>
    <dgm:pt modelId="{F716C8DB-45D6-7C43-B8DD-F3F7D3A34C75}" type="pres">
      <dgm:prSet presAssocID="{2C95343F-0C31-449B-9AEC-B7E7EBD46F01}" presName="arrowAndChildren" presStyleCnt="0"/>
      <dgm:spPr/>
    </dgm:pt>
    <dgm:pt modelId="{D6D006FC-DC1C-6E4C-B530-3083E7A49CCA}" type="pres">
      <dgm:prSet presAssocID="{2C95343F-0C31-449B-9AEC-B7E7EBD46F01}" presName="parentTextArrow" presStyleLbl="node1" presStyleIdx="0" presStyleCnt="0"/>
      <dgm:spPr/>
    </dgm:pt>
    <dgm:pt modelId="{95306B2A-33E2-D14F-BE7A-B18D7094A0EF}" type="pres">
      <dgm:prSet presAssocID="{2C95343F-0C31-449B-9AEC-B7E7EBD46F01}" presName="arrow" presStyleLbl="alignNode1" presStyleIdx="1" presStyleCnt="3"/>
      <dgm:spPr/>
    </dgm:pt>
    <dgm:pt modelId="{A02CEBC9-1BE8-594C-A34F-5BDBF38D4DE7}" type="pres">
      <dgm:prSet presAssocID="{2C95343F-0C31-449B-9AEC-B7E7EBD46F01}" presName="descendantArrow" presStyleLbl="bgAccFollowNode1" presStyleIdx="1" presStyleCnt="3"/>
      <dgm:spPr/>
    </dgm:pt>
    <dgm:pt modelId="{4FD80292-A008-7548-A4A8-6ECB007967F1}" type="pres">
      <dgm:prSet presAssocID="{EE17B851-0E8E-469E-82DF-B2B7F9140C25}" presName="sp" presStyleCnt="0"/>
      <dgm:spPr/>
    </dgm:pt>
    <dgm:pt modelId="{A0C7FBD9-854B-0144-9D0C-46068165412D}" type="pres">
      <dgm:prSet presAssocID="{72C073D8-4F49-487B-AE1D-57B45C5D734A}" presName="arrowAndChildren" presStyleCnt="0"/>
      <dgm:spPr/>
    </dgm:pt>
    <dgm:pt modelId="{0ECD7E4C-5BB3-8C4C-8016-0EF2AB9ED0DD}" type="pres">
      <dgm:prSet presAssocID="{72C073D8-4F49-487B-AE1D-57B45C5D734A}" presName="parentTextArrow" presStyleLbl="node1" presStyleIdx="0" presStyleCnt="0"/>
      <dgm:spPr/>
    </dgm:pt>
    <dgm:pt modelId="{9E16C5FC-9DB9-7544-A5FC-F12E611E70DF}" type="pres">
      <dgm:prSet presAssocID="{72C073D8-4F49-487B-AE1D-57B45C5D734A}" presName="arrow" presStyleLbl="alignNode1" presStyleIdx="2" presStyleCnt="3"/>
      <dgm:spPr/>
    </dgm:pt>
    <dgm:pt modelId="{68A11501-BA94-D643-B983-FB70F845F18C}" type="pres">
      <dgm:prSet presAssocID="{72C073D8-4F49-487B-AE1D-57B45C5D734A}" presName="descendantArrow" presStyleLbl="bgAccFollowNode1" presStyleIdx="2" presStyleCnt="3"/>
      <dgm:spPr/>
    </dgm:pt>
  </dgm:ptLst>
  <dgm:cxnLst>
    <dgm:cxn modelId="{52DA5B0B-1704-4D4E-A8E1-BAE4957CB6E2}" srcId="{05B9C982-A66D-4F71-A9F1-BCB21C847440}" destId="{2895B23F-F495-41E7-83B0-DFCAE31C68D9}" srcOrd="0" destOrd="0" parTransId="{9193CCF6-DB46-4B78-BEDB-5EC27F954E7D}" sibTransId="{9F554EAA-0407-48F8-9508-78428AA4EAFE}"/>
    <dgm:cxn modelId="{462ACF0C-C4D1-4D07-8C88-C4BDF1C0545E}" srcId="{E1DEBAB6-9170-4863-B6C5-4FF41D97DA2B}" destId="{2C95343F-0C31-449B-9AEC-B7E7EBD46F01}" srcOrd="1" destOrd="0" parTransId="{B3842558-FA8F-4550-A741-9BB3630B880B}" sibTransId="{631E9AA2-BC9A-471D-8240-BB4E724182E8}"/>
    <dgm:cxn modelId="{96EAA32D-DDF4-1F4F-8473-A813A1373CBC}" type="presOf" srcId="{49162DA6-646F-4E93-8BF1-E70239A22E0C}" destId="{A02CEBC9-1BE8-594C-A34F-5BDBF38D4DE7}" srcOrd="0" destOrd="0" presId="urn:microsoft.com/office/officeart/2016/7/layout/VerticalDownArrowProcess"/>
    <dgm:cxn modelId="{5FED3031-C604-8941-AFB1-F99E614D8901}" type="presOf" srcId="{11BD0306-B8AB-4800-93F0-EC225FF778A8}" destId="{68A11501-BA94-D643-B983-FB70F845F18C}" srcOrd="0" destOrd="0" presId="urn:microsoft.com/office/officeart/2016/7/layout/VerticalDownArrowProcess"/>
    <dgm:cxn modelId="{FCA16C6E-E6C2-4BC0-A0E4-0FD33C1A0140}" srcId="{2C95343F-0C31-449B-9AEC-B7E7EBD46F01}" destId="{49162DA6-646F-4E93-8BF1-E70239A22E0C}" srcOrd="0" destOrd="0" parTransId="{7236226E-BCE7-4A7C-8FDB-14404FA658D5}" sibTransId="{07C8AC0D-7B5F-41E5-86A7-EB7B06B21312}"/>
    <dgm:cxn modelId="{9262298A-A72C-3D4E-B767-0F7F442CB833}" type="presOf" srcId="{72C073D8-4F49-487B-AE1D-57B45C5D734A}" destId="{9E16C5FC-9DB9-7544-A5FC-F12E611E70DF}" srcOrd="1" destOrd="0" presId="urn:microsoft.com/office/officeart/2016/7/layout/VerticalDownArrowProcess"/>
    <dgm:cxn modelId="{1784908B-0B0E-493D-AA4D-763DE0A03A20}" srcId="{72C073D8-4F49-487B-AE1D-57B45C5D734A}" destId="{11BD0306-B8AB-4800-93F0-EC225FF778A8}" srcOrd="0" destOrd="0" parTransId="{ECAC1404-3FDA-4AA8-92E8-DA2DEC8328C3}" sibTransId="{A413E0F4-C724-4680-BE60-9D2ABE632479}"/>
    <dgm:cxn modelId="{DC498CA8-6A89-4B4B-BA4F-C2EDF6AE36AF}" srcId="{E1DEBAB6-9170-4863-B6C5-4FF41D97DA2B}" destId="{72C073D8-4F49-487B-AE1D-57B45C5D734A}" srcOrd="0" destOrd="0" parTransId="{E705A735-881B-4187-9901-A50C871862B7}" sibTransId="{EE17B851-0E8E-469E-82DF-B2B7F9140C25}"/>
    <dgm:cxn modelId="{66A236AD-7D55-014E-A2E2-2A0AC892A593}" type="presOf" srcId="{05B9C982-A66D-4F71-A9F1-BCB21C847440}" destId="{50D013D6-0C71-BA4D-9FE7-1277D6904A07}" srcOrd="0" destOrd="0" presId="urn:microsoft.com/office/officeart/2016/7/layout/VerticalDownArrowProcess"/>
    <dgm:cxn modelId="{046370C0-6D27-BF4A-996E-5A159CE88994}" type="presOf" srcId="{E1DEBAB6-9170-4863-B6C5-4FF41D97DA2B}" destId="{49D14F6D-C88B-2F46-A750-81F2BD4884FC}" srcOrd="0" destOrd="0" presId="urn:microsoft.com/office/officeart/2016/7/layout/VerticalDownArrowProcess"/>
    <dgm:cxn modelId="{859C9CC0-0804-45C9-B0F7-0239E7F75E2B}" srcId="{E1DEBAB6-9170-4863-B6C5-4FF41D97DA2B}" destId="{05B9C982-A66D-4F71-A9F1-BCB21C847440}" srcOrd="2" destOrd="0" parTransId="{1CCD6B29-3CE6-48C4-8AFB-9F9855A37195}" sibTransId="{502ED8E2-BBD3-4A31-830C-C9D03FA469DF}"/>
    <dgm:cxn modelId="{90C146C7-E458-6F49-8A87-CB7DBF2B561B}" type="presOf" srcId="{2C95343F-0C31-449B-9AEC-B7E7EBD46F01}" destId="{D6D006FC-DC1C-6E4C-B530-3083E7A49CCA}" srcOrd="0" destOrd="0" presId="urn:microsoft.com/office/officeart/2016/7/layout/VerticalDownArrowProcess"/>
    <dgm:cxn modelId="{D2F281CA-5B25-4041-B352-BC7C5EDC8942}" type="presOf" srcId="{2C95343F-0C31-449B-9AEC-B7E7EBD46F01}" destId="{95306B2A-33E2-D14F-BE7A-B18D7094A0EF}" srcOrd="1" destOrd="0" presId="urn:microsoft.com/office/officeart/2016/7/layout/VerticalDownArrowProcess"/>
    <dgm:cxn modelId="{5296B9D1-1900-FA48-BF80-F8C7321AC6AF}" type="presOf" srcId="{2895B23F-F495-41E7-83B0-DFCAE31C68D9}" destId="{45133EF1-1B57-9E48-8BAE-860456062D20}" srcOrd="0" destOrd="0" presId="urn:microsoft.com/office/officeart/2016/7/layout/VerticalDownArrowProcess"/>
    <dgm:cxn modelId="{EF4599EB-B7A4-8346-A446-A78E36E2C266}" type="presOf" srcId="{72C073D8-4F49-487B-AE1D-57B45C5D734A}" destId="{0ECD7E4C-5BB3-8C4C-8016-0EF2AB9ED0DD}" srcOrd="0" destOrd="0" presId="urn:microsoft.com/office/officeart/2016/7/layout/VerticalDownArrowProcess"/>
    <dgm:cxn modelId="{D3B56EAA-4A6A-F849-A1D8-22E7B2AF01FE}" type="presParOf" srcId="{49D14F6D-C88B-2F46-A750-81F2BD4884FC}" destId="{291F0C8E-4FFF-DB40-BD8C-D605DD80E8A1}" srcOrd="0" destOrd="0" presId="urn:microsoft.com/office/officeart/2016/7/layout/VerticalDownArrowProcess"/>
    <dgm:cxn modelId="{012A0B4E-8A20-E846-8868-1F7E99E9755E}" type="presParOf" srcId="{291F0C8E-4FFF-DB40-BD8C-D605DD80E8A1}" destId="{50D013D6-0C71-BA4D-9FE7-1277D6904A07}" srcOrd="0" destOrd="0" presId="urn:microsoft.com/office/officeart/2016/7/layout/VerticalDownArrowProcess"/>
    <dgm:cxn modelId="{140563B7-F599-B449-8837-CEF13578FF17}" type="presParOf" srcId="{291F0C8E-4FFF-DB40-BD8C-D605DD80E8A1}" destId="{45133EF1-1B57-9E48-8BAE-860456062D20}" srcOrd="1" destOrd="0" presId="urn:microsoft.com/office/officeart/2016/7/layout/VerticalDownArrowProcess"/>
    <dgm:cxn modelId="{DB648103-8A2B-F849-9F14-E881D70D84CE}" type="presParOf" srcId="{49D14F6D-C88B-2F46-A750-81F2BD4884FC}" destId="{42EEB7FF-2CD6-1F4D-9208-7067BDF09728}" srcOrd="1" destOrd="0" presId="urn:microsoft.com/office/officeart/2016/7/layout/VerticalDownArrowProcess"/>
    <dgm:cxn modelId="{79C04331-B95E-9D4F-B32F-358BF2A7EE8B}" type="presParOf" srcId="{49D14F6D-C88B-2F46-A750-81F2BD4884FC}" destId="{F716C8DB-45D6-7C43-B8DD-F3F7D3A34C75}" srcOrd="2" destOrd="0" presId="urn:microsoft.com/office/officeart/2016/7/layout/VerticalDownArrowProcess"/>
    <dgm:cxn modelId="{CD06EAE5-6661-C34E-B435-8C6C6FC942AE}" type="presParOf" srcId="{F716C8DB-45D6-7C43-B8DD-F3F7D3A34C75}" destId="{D6D006FC-DC1C-6E4C-B530-3083E7A49CCA}" srcOrd="0" destOrd="0" presId="urn:microsoft.com/office/officeart/2016/7/layout/VerticalDownArrowProcess"/>
    <dgm:cxn modelId="{5D363E3F-961D-EF42-98DB-464FB2D99354}" type="presParOf" srcId="{F716C8DB-45D6-7C43-B8DD-F3F7D3A34C75}" destId="{95306B2A-33E2-D14F-BE7A-B18D7094A0EF}" srcOrd="1" destOrd="0" presId="urn:microsoft.com/office/officeart/2016/7/layout/VerticalDownArrowProcess"/>
    <dgm:cxn modelId="{04BE9179-DBAC-4842-AFFF-3066E9EEC64B}" type="presParOf" srcId="{F716C8DB-45D6-7C43-B8DD-F3F7D3A34C75}" destId="{A02CEBC9-1BE8-594C-A34F-5BDBF38D4DE7}" srcOrd="2" destOrd="0" presId="urn:microsoft.com/office/officeart/2016/7/layout/VerticalDownArrowProcess"/>
    <dgm:cxn modelId="{2E607BF6-D49D-EB47-AECB-0B6B8AC570A0}" type="presParOf" srcId="{49D14F6D-C88B-2F46-A750-81F2BD4884FC}" destId="{4FD80292-A008-7548-A4A8-6ECB007967F1}" srcOrd="3" destOrd="0" presId="urn:microsoft.com/office/officeart/2016/7/layout/VerticalDownArrowProcess"/>
    <dgm:cxn modelId="{2AEEAA30-38A9-8542-BE11-6EFF18DB021D}" type="presParOf" srcId="{49D14F6D-C88B-2F46-A750-81F2BD4884FC}" destId="{A0C7FBD9-854B-0144-9D0C-46068165412D}" srcOrd="4" destOrd="0" presId="urn:microsoft.com/office/officeart/2016/7/layout/VerticalDownArrowProcess"/>
    <dgm:cxn modelId="{35244AAF-D474-9B4B-BA40-B1819A4C3B48}" type="presParOf" srcId="{A0C7FBD9-854B-0144-9D0C-46068165412D}" destId="{0ECD7E4C-5BB3-8C4C-8016-0EF2AB9ED0DD}" srcOrd="0" destOrd="0" presId="urn:microsoft.com/office/officeart/2016/7/layout/VerticalDownArrowProcess"/>
    <dgm:cxn modelId="{953CD078-6149-224A-ACC3-0A152F4E7BCA}" type="presParOf" srcId="{A0C7FBD9-854B-0144-9D0C-46068165412D}" destId="{9E16C5FC-9DB9-7544-A5FC-F12E611E70DF}" srcOrd="1" destOrd="0" presId="urn:microsoft.com/office/officeart/2016/7/layout/VerticalDownArrowProcess"/>
    <dgm:cxn modelId="{AB9EB486-5061-F24F-8BC8-B85A80D8BDF7}" type="presParOf" srcId="{A0C7FBD9-854B-0144-9D0C-46068165412D}" destId="{68A11501-BA94-D643-B983-FB70F845F18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013D6-0C71-BA4D-9FE7-1277D6904A07}">
      <dsp:nvSpPr>
        <dsp:cNvPr id="0" name=""/>
        <dsp:cNvSpPr/>
      </dsp:nvSpPr>
      <dsp:spPr>
        <a:xfrm>
          <a:off x="0" y="2760086"/>
          <a:ext cx="1998024" cy="905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99" tIns="192024" rIns="142099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Step Three</a:t>
          </a:r>
        </a:p>
      </dsp:txBody>
      <dsp:txXfrm>
        <a:off x="0" y="2760086"/>
        <a:ext cx="1998024" cy="905921"/>
      </dsp:txXfrm>
    </dsp:sp>
    <dsp:sp modelId="{45133EF1-1B57-9E48-8BAE-860456062D20}">
      <dsp:nvSpPr>
        <dsp:cNvPr id="0" name=""/>
        <dsp:cNvSpPr/>
      </dsp:nvSpPr>
      <dsp:spPr>
        <a:xfrm>
          <a:off x="1998024" y="2760086"/>
          <a:ext cx="5994072" cy="9059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88" tIns="292100" rIns="121588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Lets begin</a:t>
          </a:r>
        </a:p>
      </dsp:txBody>
      <dsp:txXfrm>
        <a:off x="1998024" y="2760086"/>
        <a:ext cx="5994072" cy="905921"/>
      </dsp:txXfrm>
    </dsp:sp>
    <dsp:sp modelId="{95306B2A-33E2-D14F-BE7A-B18D7094A0EF}">
      <dsp:nvSpPr>
        <dsp:cNvPr id="0" name=""/>
        <dsp:cNvSpPr/>
      </dsp:nvSpPr>
      <dsp:spPr>
        <a:xfrm rot="10800000">
          <a:off x="0" y="1380367"/>
          <a:ext cx="1998024" cy="139330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99" tIns="192024" rIns="142099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Step Two</a:t>
          </a:r>
        </a:p>
      </dsp:txBody>
      <dsp:txXfrm rot="-10800000">
        <a:off x="0" y="1380367"/>
        <a:ext cx="1998024" cy="905650"/>
      </dsp:txXfrm>
    </dsp:sp>
    <dsp:sp modelId="{A02CEBC9-1BE8-594C-A34F-5BDBF38D4DE7}">
      <dsp:nvSpPr>
        <dsp:cNvPr id="0" name=""/>
        <dsp:cNvSpPr/>
      </dsp:nvSpPr>
      <dsp:spPr>
        <a:xfrm>
          <a:off x="1998024" y="1380367"/>
          <a:ext cx="5994072" cy="905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88" tIns="292100" rIns="121588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pip install qiskit (or pip3 if using Python3)</a:t>
          </a:r>
        </a:p>
      </dsp:txBody>
      <dsp:txXfrm>
        <a:off x="1998024" y="1380367"/>
        <a:ext cx="5994072" cy="905650"/>
      </dsp:txXfrm>
    </dsp:sp>
    <dsp:sp modelId="{9E16C5FC-9DB9-7544-A5FC-F12E611E70DF}">
      <dsp:nvSpPr>
        <dsp:cNvPr id="0" name=""/>
        <dsp:cNvSpPr/>
      </dsp:nvSpPr>
      <dsp:spPr>
        <a:xfrm rot="10800000">
          <a:off x="0" y="648"/>
          <a:ext cx="1998024" cy="139330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99" tIns="192024" rIns="142099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Step One</a:t>
          </a:r>
        </a:p>
      </dsp:txBody>
      <dsp:txXfrm rot="-10800000">
        <a:off x="0" y="648"/>
        <a:ext cx="1998024" cy="905650"/>
      </dsp:txXfrm>
    </dsp:sp>
    <dsp:sp modelId="{68A11501-BA94-D643-B983-FB70F845F18C}">
      <dsp:nvSpPr>
        <dsp:cNvPr id="0" name=""/>
        <dsp:cNvSpPr/>
      </dsp:nvSpPr>
      <dsp:spPr>
        <a:xfrm>
          <a:off x="1998024" y="648"/>
          <a:ext cx="5994072" cy="905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88" tIns="292100" rIns="121588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Download Python</a:t>
          </a:r>
        </a:p>
      </dsp:txBody>
      <dsp:txXfrm>
        <a:off x="1998024" y="648"/>
        <a:ext cx="5994072" cy="905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1/31/23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1/31/23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2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4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qiskit.org</a:t>
            </a:r>
            <a:r>
              <a:rPr lang="en-US" dirty="0"/>
              <a:t>/documentation/</a:t>
            </a:r>
            <a:r>
              <a:rPr lang="en-US" dirty="0" err="1"/>
              <a:t>getting_started.html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78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colab.research.google.com</a:t>
            </a:r>
            <a:r>
              <a:rPr lang="en-US" dirty="0"/>
              <a:t>/drive/18Zzt3lSYNuiJheRG-kiVUKGmiGpmOrEi#scrollTo=</a:t>
            </a:r>
            <a:r>
              <a:rPr lang="en-US" dirty="0" err="1"/>
              <a:t>TbCUccDt-xYQ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30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31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42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qiskit.org</a:t>
            </a:r>
            <a:r>
              <a:rPr lang="en-US" dirty="0"/>
              <a:t>/documentation/</a:t>
            </a:r>
            <a:r>
              <a:rPr lang="en-US" dirty="0" err="1"/>
              <a:t>getting_started.html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65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Hello, world Q# notebook does a good introductory example.  Q# is a bit longer code so I am electing not to screenshot the whole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1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learn.microsoft.com/en-us/azure/quantum/overview-what-is-qsharp-and-qdk" TargetMode="External"/><Relationship Id="rId4" Type="http://schemas.openxmlformats.org/officeDocument/2006/relationships/hyperlink" Target="https://quantumai.google/cir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8Zzt3lSYNuiJheRG-kiVUKGmiGpmOrEi#scrollTo=ow0TDhpbIvP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/>
          <a:lstStyle/>
          <a:p>
            <a:r>
              <a:rPr lang="en-US" dirty="0"/>
              <a:t>Quantum Computing</a:t>
            </a:r>
            <a:br>
              <a:rPr lang="en-US"/>
            </a:br>
            <a:r>
              <a:rPr lang="en-US"/>
              <a:t>Lecture 2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By: Brady Phelps (B.S.A.C. ’25)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F9D845-1D7D-4A88-86ED-B45A77144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4F2A62-CB96-44B7-9829-3BEA927D5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67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788595"/>
            <a:ext cx="4014395" cy="3525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spc="-40" dirty="0">
                <a:solidFill>
                  <a:srgbClr val="FFFFFF"/>
                </a:solidFill>
              </a:rPr>
              <a:t>Output:</a:t>
            </a:r>
            <a:br>
              <a:rPr lang="en-US" sz="5400" spc="-40" dirty="0">
                <a:solidFill>
                  <a:srgbClr val="FFFFFF"/>
                </a:solidFill>
              </a:rPr>
            </a:br>
            <a:r>
              <a:rPr lang="en-US" sz="2700" b="0" spc="-40" dirty="0">
                <a:solidFill>
                  <a:srgbClr val="FFFFFF"/>
                </a:solidFill>
              </a:rPr>
              <a:t>We can see our qubit in the </a:t>
            </a:r>
            <a:r>
              <a:rPr lang="en-US" sz="2700" b="0" spc="-40" dirty="0" err="1">
                <a:solidFill>
                  <a:srgbClr val="FFFFFF"/>
                </a:solidFill>
              </a:rPr>
              <a:t>bloch</a:t>
            </a:r>
            <a:r>
              <a:rPr lang="en-US" sz="2700" b="0" spc="-40" dirty="0">
                <a:solidFill>
                  <a:srgbClr val="FFFFFF"/>
                </a:solidFill>
              </a:rPr>
              <a:t> sphere.  When taking a measurement, the qubit represents 0 in classical bits</a:t>
            </a:r>
          </a:p>
        </p:txBody>
      </p:sp>
      <p:pic>
        <p:nvPicPr>
          <p:cNvPr id="7" name="Picture 6" descr="A picture containing text, dome&#10;&#10;Description automatically generated">
            <a:extLst>
              <a:ext uri="{FF2B5EF4-FFF2-40B4-BE49-F238E27FC236}">
                <a16:creationId xmlns:a16="http://schemas.microsoft.com/office/drawing/2014/main" id="{D3D2C6F5-4283-AE08-063F-DDE3EF4BC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571" y="935990"/>
            <a:ext cx="6320117" cy="486649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" y="6356350"/>
            <a:ext cx="46096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259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7E98C0EF-0755-4259-A9AF-BF6833FB3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C2C92497-9B1D-438E-A009-010ADCDDF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D62B11-6FBE-113A-8B8A-27D353545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45085"/>
            <a:ext cx="12192001" cy="6309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A8EA14-13FD-091C-A4D0-5A2459F3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67" y="4717099"/>
            <a:ext cx="6646332" cy="12293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800" b="0" spc="-40" dirty="0">
                <a:solidFill>
                  <a:schemeClr val="tx1"/>
                </a:solidFill>
              </a:rPr>
              <a:t>Here we take the same circuit but we measure the circuit and print out a diagram.  We also use the simulator to gather the output.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C881D-637F-6781-05A6-1A05F59D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AC828-6934-1705-2446-52656ED3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4483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AFBBEFB4-FC8C-4894-A276-FA206A849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8EA14-13FD-091C-A4D0-5A2459F3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782320"/>
            <a:ext cx="4180991" cy="3820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spc="-40" dirty="0">
                <a:solidFill>
                  <a:schemeClr val="accent1"/>
                </a:solidFill>
              </a:rPr>
              <a:t>We  can then call </a:t>
            </a:r>
            <a:r>
              <a:rPr lang="en-US" sz="2600" b="0" spc="-40" dirty="0" err="1">
                <a:solidFill>
                  <a:schemeClr val="accent1"/>
                </a:solidFill>
              </a:rPr>
              <a:t>plot_histogram</a:t>
            </a:r>
            <a:r>
              <a:rPr lang="en-US" sz="2600" b="0" spc="-40" dirty="0">
                <a:solidFill>
                  <a:schemeClr val="accent1"/>
                </a:solidFill>
              </a:rPr>
              <a:t>(counts) to create a plot of our output.  We can see the simulator runs 1000 times and receives a ’0’ value every time.  This makes sense because the default value of our qubit is zero in classical terms.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C881D-637F-6781-05A6-1A05F59D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3E411DD-B821-3CF8-30A4-2C17C950C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75" y="370840"/>
            <a:ext cx="6570871" cy="60452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AC828-6934-1705-2446-52656ED3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2698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D2DF277-531C-43F0-9482-591B3E60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9F39A2-C44C-4081-BED2-874EA793D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8EA14-13FD-091C-A4D0-5A2459F3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26" y="4905488"/>
            <a:ext cx="10319273" cy="1038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spc="-40">
                <a:solidFill>
                  <a:srgbClr val="FFFFFF"/>
                </a:solidFill>
              </a:rPr>
              <a:t>The same example done with cirq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744C4D0-2EE2-516A-41F2-F6787B90F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06" b="1"/>
          <a:stretch/>
        </p:blipFill>
        <p:spPr>
          <a:xfrm>
            <a:off x="5892800" y="0"/>
            <a:ext cx="6299200" cy="45413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3C4035F-DAB6-DFF3-C1AC-1DD119364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19"/>
          <a:stretch/>
        </p:blipFill>
        <p:spPr>
          <a:xfrm>
            <a:off x="0" y="0"/>
            <a:ext cx="5892800" cy="45413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C881D-637F-6781-05A6-1A05F59D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AC828-6934-1705-2446-52656ED3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4733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1ED7-7B30-AE9B-804C-797F698A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93" y="190500"/>
            <a:ext cx="10961999" cy="773776"/>
          </a:xfrm>
        </p:spPr>
        <p:txBody>
          <a:bodyPr>
            <a:noAutofit/>
          </a:bodyPr>
          <a:lstStyle/>
          <a:p>
            <a:r>
              <a:rPr lang="en-US" sz="4000" dirty="0"/>
              <a:t>Q#, also a look at the Azure workspace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AF8ACE-6F80-E9E2-B4FB-E64BF31D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Quantum Computing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5162FD-948C-8979-1EA2-ED398CFC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0B4B4C-717A-B4CC-CFF2-FAF278678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93" y="1201945"/>
            <a:ext cx="11384014" cy="49167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D10774-4731-7A88-28F4-80D58F879499}"/>
              </a:ext>
            </a:extLst>
          </p:cNvPr>
          <p:cNvSpPr txBox="1"/>
          <p:nvPr/>
        </p:nvSpPr>
        <p:spPr>
          <a:xfrm>
            <a:off x="4453467" y="6356350"/>
            <a:ext cx="656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they have examples notebooks in Q#, </a:t>
            </a:r>
            <a:r>
              <a:rPr lang="en-US" dirty="0" err="1"/>
              <a:t>Cirq</a:t>
            </a:r>
            <a:r>
              <a:rPr lang="en-US" dirty="0"/>
              <a:t>, and </a:t>
            </a:r>
            <a:r>
              <a:rPr lang="en-US" dirty="0" err="1"/>
              <a:t>Qiskit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4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4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63BEA8DC-D85D-47C5-A352-5FA38C661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1">
            <a:extLst>
              <a:ext uri="{FF2B5EF4-FFF2-40B4-BE49-F238E27FC236}">
                <a16:creationId xmlns:a16="http://schemas.microsoft.com/office/drawing/2014/main" id="{E486B403-75CF-0C23-7E1C-90AB1C1FF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33" b="1247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3" name="Rectangle 28">
            <a:extLst>
              <a:ext uri="{FF2B5EF4-FFF2-40B4-BE49-F238E27FC236}">
                <a16:creationId xmlns:a16="http://schemas.microsoft.com/office/drawing/2014/main" id="{89794409-74D6-4CE5-A2FE-377A7D653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876301"/>
            <a:ext cx="8494955" cy="4805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Quantum Circuits and Getting Started With </a:t>
            </a:r>
            <a:r>
              <a:rPr lang="en-US" sz="5400" b="1" kern="1200" spc="-4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Qiskit</a:t>
            </a:r>
            <a:r>
              <a:rPr lang="en-US" sz="5400" b="1" kern="1200" spc="-4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722F022-211C-4882-844C-086FEA6806AA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2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35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D006C8F7-CE2A-424A-B72A-FF1CCDCA4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198AD-3C0B-2760-1EFC-BF2D0A5B4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6925235" cy="37808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200" b="1" kern="1200" spc="-40" baseline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options are there for quantum languages?</a:t>
            </a:r>
          </a:p>
        </p:txBody>
      </p:sp>
      <p:pic>
        <p:nvPicPr>
          <p:cNvPr id="1028" name="Picture 4" descr="Apply to Qiskit Global Summer School | Announce | University of  Nebraska-Lincoln">
            <a:extLst>
              <a:ext uri="{FF2B5EF4-FFF2-40B4-BE49-F238E27FC236}">
                <a16:creationId xmlns:a16="http://schemas.microsoft.com/office/drawing/2014/main" id="{E7905C89-7208-C8B0-39CF-1739EFF89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7015" y="454895"/>
            <a:ext cx="3549297" cy="275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- quantumlib/Cirq: A python framework for creating, editing, and  invoking Noisy Intermediate Scale Quantum (NISQ) circuits.">
            <a:extLst>
              <a:ext uri="{FF2B5EF4-FFF2-40B4-BE49-F238E27FC236}">
                <a16:creationId xmlns:a16="http://schemas.microsoft.com/office/drawing/2014/main" id="{2FA99393-E7B6-E5D9-EA2D-5B3F7965E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5301" y="4005700"/>
            <a:ext cx="3612726" cy="180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641C6C1-79C7-A1A2-8A3F-1D825A109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1161" y="2643467"/>
            <a:ext cx="1444450" cy="880311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6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Q#</a:t>
            </a:r>
          </a:p>
        </p:txBody>
      </p:sp>
    </p:spTree>
    <p:extLst>
      <p:ext uri="{BB962C8B-B14F-4D97-AF65-F5344CB8AC3E}">
        <p14:creationId xmlns:p14="http://schemas.microsoft.com/office/powerpoint/2010/main" val="53405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1BB0-FAFA-4EBF-5189-FD002D94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 a glance…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9EC5-67D3-669D-AC23-5583488082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Qiskit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70D91-5E26-3C8E-B6B0-8C1416BBD9D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dirty="0"/>
              <a:t>IBM</a:t>
            </a:r>
          </a:p>
          <a:p>
            <a:r>
              <a:rPr lang="en-US" dirty="0"/>
              <a:t>Largest community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Python package</a:t>
            </a:r>
          </a:p>
          <a:p>
            <a:r>
              <a:rPr lang="en-US" dirty="0"/>
              <a:t>Run on real quantum computer</a:t>
            </a:r>
          </a:p>
          <a:p>
            <a:pPr marL="0" indent="0">
              <a:buNone/>
            </a:pPr>
            <a:r>
              <a:rPr lang="en-US" dirty="0" err="1">
                <a:hlinkClick r:id="rId3"/>
              </a:rPr>
              <a:t>Qiskit</a:t>
            </a:r>
            <a:r>
              <a:rPr lang="en-US" dirty="0">
                <a:hlinkClick r:id="rId3"/>
              </a:rPr>
              <a:t> Website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DFF9B-DE45-DE56-E1AF-E1059E6259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Cirq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2411F1-E200-A1E2-FB39-62B8EE7C94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  <a:p>
            <a:r>
              <a:rPr lang="en-US" dirty="0"/>
              <a:t>Python package</a:t>
            </a:r>
          </a:p>
          <a:p>
            <a:r>
              <a:rPr lang="en-US" dirty="0"/>
              <a:t>Quantum AI initiative with NASA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Cirq Website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1AFC42-3357-14F7-AC9F-8CF16591DE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Q#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316605-1594-19D4-F24B-BD0FB59914D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Microsoft</a:t>
            </a:r>
          </a:p>
          <a:p>
            <a:r>
              <a:rPr lang="en-US" dirty="0"/>
              <a:t>Plans to make full stack Azure ecosystem</a:t>
            </a:r>
          </a:p>
          <a:p>
            <a:r>
              <a:rPr lang="en-US" dirty="0"/>
              <a:t>Azure workspace has support for </a:t>
            </a:r>
            <a:r>
              <a:rPr lang="en-US" dirty="0" err="1"/>
              <a:t>Cirq</a:t>
            </a:r>
            <a:r>
              <a:rPr lang="en-US" dirty="0"/>
              <a:t> and </a:t>
            </a:r>
            <a:r>
              <a:rPr lang="en-US" dirty="0" err="1"/>
              <a:t>Qiskit</a:t>
            </a:r>
            <a:r>
              <a:rPr lang="en-US" dirty="0"/>
              <a:t> as well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Q# Website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F20A61-A2F8-612E-8933-1E34AB5D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Quantum Computing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0637CA1-4314-8FA0-148D-DCF5FC65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84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041" y="365124"/>
            <a:ext cx="5837337" cy="15646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-40" dirty="0">
                <a:solidFill>
                  <a:srgbClr val="FFFFFF"/>
                </a:solidFill>
              </a:rPr>
              <a:t>Setup for </a:t>
            </a:r>
            <a:r>
              <a:rPr lang="en-US" spc="-40" dirty="0" err="1">
                <a:solidFill>
                  <a:srgbClr val="FFFFFF"/>
                </a:solidFill>
              </a:rPr>
              <a:t>Qiskit</a:t>
            </a:r>
            <a:endParaRPr lang="en-US" spc="-40" dirty="0">
              <a:solidFill>
                <a:srgbClr val="FFFFFF"/>
              </a:solidFill>
            </a:endParaRPr>
          </a:p>
        </p:txBody>
      </p:sp>
      <p:graphicFrame>
        <p:nvGraphicFramePr>
          <p:cNvPr id="29" name="Content Placeholder 18">
            <a:extLst>
              <a:ext uri="{FF2B5EF4-FFF2-40B4-BE49-F238E27FC236}">
                <a16:creationId xmlns:a16="http://schemas.microsoft.com/office/drawing/2014/main" id="{8AC3D05D-B184-EFE5-DC6B-61965E6B1D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199" y="2569378"/>
          <a:ext cx="7992097" cy="366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24737-5B18-681A-C260-F670D9251EDE}"/>
              </a:ext>
            </a:extLst>
          </p:cNvPr>
          <p:cNvSpPr txBox="1"/>
          <p:nvPr/>
        </p:nvSpPr>
        <p:spPr>
          <a:xfrm>
            <a:off x="8516709" y="2569378"/>
            <a:ext cx="3291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you have Python installed.</a:t>
            </a:r>
          </a:p>
          <a:p>
            <a:endParaRPr lang="en-US" dirty="0"/>
          </a:p>
          <a:p>
            <a:r>
              <a:rPr lang="en-US" dirty="0"/>
              <a:t>You will also want to have Python installed for </a:t>
            </a:r>
            <a:r>
              <a:rPr lang="en-US" dirty="0" err="1"/>
              <a:t>Cirq</a:t>
            </a:r>
            <a:r>
              <a:rPr lang="en-US" dirty="0"/>
              <a:t> as well.</a:t>
            </a:r>
          </a:p>
        </p:txBody>
      </p:sp>
    </p:spTree>
    <p:extLst>
      <p:ext uri="{BB962C8B-B14F-4D97-AF65-F5344CB8AC3E}">
        <p14:creationId xmlns:p14="http://schemas.microsoft.com/office/powerpoint/2010/main" val="35999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041" y="365124"/>
            <a:ext cx="5837337" cy="15646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-40" dirty="0">
                <a:solidFill>
                  <a:srgbClr val="FFFFFF"/>
                </a:solidFill>
              </a:rPr>
              <a:t>Lets begin…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/>
              <a:pPr lvl="0"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B3A7B-108F-590E-05EC-A2193A6EE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36" y="2502144"/>
            <a:ext cx="5610113" cy="3284359"/>
          </a:xfrm>
        </p:spPr>
        <p:txBody>
          <a:bodyPr/>
          <a:lstStyle/>
          <a:p>
            <a:r>
              <a:rPr lang="en-US" dirty="0"/>
              <a:t>Let’s create your first Quantum Circuit!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4A6D1-C7C5-3792-0419-7497D163FE59}"/>
              </a:ext>
            </a:extLst>
          </p:cNvPr>
          <p:cNvSpPr txBox="1"/>
          <p:nvPr/>
        </p:nvSpPr>
        <p:spPr>
          <a:xfrm>
            <a:off x="5723634" y="5962955"/>
            <a:ext cx="604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examples will be available in the </a:t>
            </a:r>
            <a:r>
              <a:rPr lang="en-US" dirty="0">
                <a:hlinkClick r:id="rId3"/>
              </a:rPr>
              <a:t>linked </a:t>
            </a:r>
            <a:r>
              <a:rPr lang="en-US" dirty="0" err="1">
                <a:hlinkClick r:id="rId3"/>
              </a:rPr>
              <a:t>Colaboratory</a:t>
            </a:r>
            <a:r>
              <a:rPr lang="en-US" dirty="0"/>
              <a:t>.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66EDE99-92F0-3277-F19D-13C60DA61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421" y="4032299"/>
            <a:ext cx="4940300" cy="115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563042-F4BF-6FA0-1690-73F7B3F41281}"/>
              </a:ext>
            </a:extLst>
          </p:cNvPr>
          <p:cNvSpPr txBox="1"/>
          <p:nvPr/>
        </p:nvSpPr>
        <p:spPr>
          <a:xfrm>
            <a:off x="322636" y="3203440"/>
            <a:ext cx="832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running these examples using a Google </a:t>
            </a:r>
            <a:r>
              <a:rPr lang="en-US" dirty="0" err="1"/>
              <a:t>Colaboratory</a:t>
            </a:r>
            <a:r>
              <a:rPr lang="en-US" dirty="0"/>
              <a:t> Notebook, so I will need to load in the proper dependencies.</a:t>
            </a:r>
          </a:p>
        </p:txBody>
      </p:sp>
    </p:spTree>
    <p:extLst>
      <p:ext uri="{BB962C8B-B14F-4D97-AF65-F5344CB8AC3E}">
        <p14:creationId xmlns:p14="http://schemas.microsoft.com/office/powerpoint/2010/main" val="425538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E98C0EF-0755-4259-A9AF-BF6833FB3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92497-9B1D-438E-A009-010ADCDDF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714240"/>
            <a:ext cx="10553699" cy="1229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spc="-40">
                <a:solidFill>
                  <a:srgbClr val="FFFFFF"/>
                </a:solidFill>
              </a:rPr>
              <a:t>Quantum Circuits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B3A7B-108F-590E-05EC-A2193A6EE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5943600"/>
            <a:ext cx="10553700" cy="467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</a:rPr>
              <a:t>Next, we will import the correct libraries we will be using in this example.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C8B448-4E19-7137-CB86-74B0A22E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1210988"/>
            <a:ext cx="11548534" cy="213647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7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1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E98C0EF-0755-4259-A9AF-BF6833FB3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92497-9B1D-438E-A009-010ADCDDF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B3A7B-108F-590E-05EC-A2193A6EE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4721567"/>
            <a:ext cx="10553700" cy="16893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FFFF"/>
                </a:solidFill>
              </a:rPr>
              <a:t>Creating an empty circuit with one classical bit and one quantum bit.  The default Quantum bit value is |0&gt;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8</a:t>
            </a:fld>
            <a:endParaRPr lang="en-US" noProof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CAAFA3-A7FD-05D2-79C6-423A9EE4F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52" y="1634784"/>
            <a:ext cx="10865940" cy="12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4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E98C0EF-0755-4259-A9AF-BF6833FB3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92497-9B1D-438E-A009-010ADCDDF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B3A7B-108F-590E-05EC-A2193A6EE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64" y="4608273"/>
            <a:ext cx="10553700" cy="1852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FFFF"/>
                </a:solidFill>
              </a:rPr>
              <a:t>Now, if we want to see what our circuit looks like at this point, we can measure it.  This can be done in a variety of ways, but for now let’s model the qubit with a </a:t>
            </a:r>
            <a:r>
              <a:rPr lang="en-US" sz="2800" dirty="0" err="1">
                <a:solidFill>
                  <a:srgbClr val="FFFFFF"/>
                </a:solidFill>
              </a:rPr>
              <a:t>bloch</a:t>
            </a:r>
            <a:r>
              <a:rPr lang="en-US" sz="2800" dirty="0">
                <a:solidFill>
                  <a:srgbClr val="FFFFFF"/>
                </a:solidFill>
              </a:rPr>
              <a:t> sphere.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9</a:t>
            </a:fld>
            <a:endParaRPr lang="en-US" noProof="0">
              <a:solidFill>
                <a:srgbClr val="FFFFFF"/>
              </a:solidFill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C330220-1EFB-FF65-B3F5-A5BE9130D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56" y="1323473"/>
            <a:ext cx="9807317" cy="175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6397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507</Words>
  <Application>Microsoft Macintosh PowerPoint</Application>
  <PresentationFormat>Widescreen</PresentationFormat>
  <Paragraphs>84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Consolas</vt:lpstr>
      <vt:lpstr>ColorBlockVTI</vt:lpstr>
      <vt:lpstr>Quantum Computing Lecture 2</vt:lpstr>
      <vt:lpstr>Quantum Circuits and Getting Started With Qiskit.</vt:lpstr>
      <vt:lpstr>What options are there for quantum languages?</vt:lpstr>
      <vt:lpstr>At a glance…</vt:lpstr>
      <vt:lpstr>Setup for Qiskit</vt:lpstr>
      <vt:lpstr>Lets begin…</vt:lpstr>
      <vt:lpstr>Quantum Circuits</vt:lpstr>
      <vt:lpstr>PowerPoint Presentation</vt:lpstr>
      <vt:lpstr>PowerPoint Presentation</vt:lpstr>
      <vt:lpstr>Output: We can see our qubit in the bloch sphere.  When taking a measurement, the qubit represents 0 in classical bits</vt:lpstr>
      <vt:lpstr>Here we take the same circuit but we measure the circuit and print out a diagram.  We also use the simulator to gather the output.</vt:lpstr>
      <vt:lpstr>We  can then call plot_histogram(counts) to create a plot of our output.  We can see the simulator runs 1000 times and receives a ’0’ value every time.  This makes sense because the default value of our qubit is zero in classical terms.</vt:lpstr>
      <vt:lpstr>The same example done with cirq</vt:lpstr>
      <vt:lpstr>Q#, also a look at the Azure workspace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2023-01-31T16:08:35Z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