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509" autoAdjust="0"/>
    <p:restoredTop sz="94577" autoAdjust="0"/>
  </p:normalViewPr>
  <p:slideViewPr>
    <p:cSldViewPr snapToGrid="0">
      <p:cViewPr varScale="1">
        <p:scale>
          <a:sx n="96" d="100"/>
          <a:sy n="96" d="100"/>
        </p:scale>
        <p:origin x="192" y="6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2/12/23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2/12/23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Quantum_logic_gate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64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Quantum_logic_gate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585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colab.research.google.com</a:t>
            </a:r>
            <a:r>
              <a:rPr lang="en-US" dirty="0"/>
              <a:t>/drive/18Zzt3lSYNuiJheRG-kiVUKGmiGpmOrEi?usp=sharing my COLAB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79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colab.research.google.com</a:t>
            </a:r>
            <a:r>
              <a:rPr lang="en-US" dirty="0"/>
              <a:t>/drive/18Zzt3lSYNuiJheRG-kiVUKGmiGpmOrEi?usp=sharing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5307-140F-447F-BCBA-BB92E3A2906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75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43D59024-D21F-46A9-B65B-C9166E4E30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083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3">
            <a:extLst>
              <a:ext uri="{FF2B5EF4-FFF2-40B4-BE49-F238E27FC236}">
                <a16:creationId xmlns:a16="http://schemas.microsoft.com/office/drawing/2014/main" id="{C929A99D-6C0C-468B-854A-FF1CC91260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20384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23">
            <a:extLst>
              <a:ext uri="{FF2B5EF4-FFF2-40B4-BE49-F238E27FC236}">
                <a16:creationId xmlns:a16="http://schemas.microsoft.com/office/drawing/2014/main" id="{60F12D74-CCEB-4CE6-A979-072265047F7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94685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6A481ED4-1444-4E48-A31E-B2624CF536E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70228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1FCF4CD5-BF81-4AEB-BE4A-D07274F666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6083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68146790-CD56-4671-AD13-89B30FAF55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6083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305877BA-4DF5-499D-9288-3956FC9B1B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0384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22E6E064-1B6D-455F-98A9-1A851E3FE16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0384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28">
            <a:extLst>
              <a:ext uri="{FF2B5EF4-FFF2-40B4-BE49-F238E27FC236}">
                <a16:creationId xmlns:a16="http://schemas.microsoft.com/office/drawing/2014/main" id="{76F0A93D-9B44-4CF6-87AF-4B5200AF2C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4685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28">
            <a:extLst>
              <a:ext uri="{FF2B5EF4-FFF2-40B4-BE49-F238E27FC236}">
                <a16:creationId xmlns:a16="http://schemas.microsoft.com/office/drawing/2014/main" id="{550B9205-0F01-47B9-9C79-42EB1E22C9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4685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8FC1F3E1-C69F-4835-A5CD-929BD175AF1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70228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8">
            <a:extLst>
              <a:ext uri="{FF2B5EF4-FFF2-40B4-BE49-F238E27FC236}">
                <a16:creationId xmlns:a16="http://schemas.microsoft.com/office/drawing/2014/main" id="{457972FF-3484-4C00-A636-0F208F816C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70228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8736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8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lab.research.google.com/drive/18Zzt3lSYNuiJheRG-kiVUKGmiGpmOrEi?usp=shari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/>
          <a:lstStyle/>
          <a:p>
            <a:r>
              <a:rPr lang="en-US" dirty="0"/>
              <a:t>Quantum Computing:</a:t>
            </a:r>
            <a:br>
              <a:rPr lang="en-US" dirty="0"/>
            </a:br>
            <a:r>
              <a:rPr lang="en-US" b="0" dirty="0"/>
              <a:t>Gates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/>
          <a:lstStyle/>
          <a:p>
            <a:r>
              <a:rPr lang="en-US" dirty="0"/>
              <a:t>By: Brady Phelps (B.S.A.C. ’25)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967FE5F-DAA8-4E21-9E81-B5AB6DF91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756B6-BE3F-6B80-1812-A31FAD92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788595"/>
            <a:ext cx="5239263" cy="37453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1" kern="1200" spc="-4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As we can see, the y gate undoes itself.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9973386B-D861-32DD-DD01-E3261E9BB94C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583683" y="707132"/>
            <a:ext cx="4912944" cy="2358213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5031281D-B6A6-3D7C-624C-D5935C879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2" y="4505024"/>
            <a:ext cx="4912944" cy="72465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592EB-78EF-596A-51DD-D4CC2A0DD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08" y="6356350"/>
            <a:ext cx="45944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latin typeface="+mn-lt"/>
                <a:ea typeface="+mn-ea"/>
                <a:cs typeface="+mn-cs"/>
              </a:rPr>
              <a:t>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C6E52-9B08-8C68-C0EE-1ABF126D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95755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A967FE5F-DAA8-4E21-9E81-B5AB6DF91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B6E4A-B2B0-E37C-A27E-B7677C049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788595"/>
            <a:ext cx="3266662" cy="1912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kern="1200" spc="-4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Applying one z gate appears to do nothing to a Qubit in the |0&gt; state</a:t>
            </a:r>
          </a:p>
        </p:txBody>
      </p:sp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0ABD46AF-6099-F28E-9F53-C12BD8B81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942" y="642097"/>
            <a:ext cx="8011012" cy="2643633"/>
          </a:xfrm>
          <a:prstGeom prst="rect">
            <a:avLst/>
          </a:prstGeom>
        </p:spPr>
      </p:pic>
      <p:pic>
        <p:nvPicPr>
          <p:cNvPr id="7" name="Content Placeholder 6" descr="Text&#10;&#10;Description automatically generated with low confidence">
            <a:extLst>
              <a:ext uri="{FF2B5EF4-FFF2-40B4-BE49-F238E27FC236}">
                <a16:creationId xmlns:a16="http://schemas.microsoft.com/office/drawing/2014/main" id="{56A050BC-F603-C407-695C-506BB8D5D28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2058285" y="3991041"/>
            <a:ext cx="9623175" cy="165999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4F58A-CE97-A1EE-AE0F-DBCAC9D81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08" y="6356350"/>
            <a:ext cx="45944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latin typeface="+mn-lt"/>
                <a:ea typeface="+mn-ea"/>
                <a:cs typeface="+mn-cs"/>
              </a:rPr>
              <a:t>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E349C-0E78-B799-7ED4-6AB351E8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48965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EE6AFA-023B-40E0-B9E1-927B548D0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8F98FF-4472-4DD5-9D1B-B6BD1580A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67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B4C3"/>
              </a:solidFill>
            </a:endParaRPr>
          </a:p>
        </p:txBody>
      </p:sp>
      <p:pic>
        <p:nvPicPr>
          <p:cNvPr id="9" name="Picture 8" descr="Graphical user interface, text, application, letter, email&#10;&#10;Description automatically generated">
            <a:extLst>
              <a:ext uri="{FF2B5EF4-FFF2-40B4-BE49-F238E27FC236}">
                <a16:creationId xmlns:a16="http://schemas.microsoft.com/office/drawing/2014/main" id="{AC513FD7-6506-74CE-7432-31DA29EA9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2" y="0"/>
            <a:ext cx="11984976" cy="3745305"/>
          </a:xfrm>
          <a:prstGeom prst="rect">
            <a:avLst/>
          </a:prstGeom>
        </p:spPr>
      </p:pic>
      <p:pic>
        <p:nvPicPr>
          <p:cNvPr id="7" name="Content Placeholder 6" descr="A picture containing text&#10;&#10;Description automatically generated">
            <a:extLst>
              <a:ext uri="{FF2B5EF4-FFF2-40B4-BE49-F238E27FC236}">
                <a16:creationId xmlns:a16="http://schemas.microsoft.com/office/drawing/2014/main" id="{F0B6C298-6919-2ADA-7678-BA72ACE68AC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0" y="3720672"/>
            <a:ext cx="12239186" cy="22030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259BC-86DC-7297-BDD2-2A147DBA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08" y="6356350"/>
            <a:ext cx="45944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Quantum Computing</a:t>
            </a:r>
            <a:endParaRPr lang="en-US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2A8D8-0B4C-D3C2-2A13-82E80D89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72545C-E97B-FDE8-EFB3-5FCD417BAED2}"/>
              </a:ext>
            </a:extLst>
          </p:cNvPr>
          <p:cNvSpPr txBox="1"/>
          <p:nvPr/>
        </p:nvSpPr>
        <p:spPr>
          <a:xfrm>
            <a:off x="2245018" y="939281"/>
            <a:ext cx="963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kern="1200" spc="-40" baseline="0" dirty="0">
                <a:latin typeface="+mj-lt"/>
                <a:ea typeface="+mj-ea"/>
                <a:cs typeface="+mj-cs"/>
              </a:rPr>
              <a:t>We can observe that Z does have an affect on a Qubit in the |1&gt; state (flipping the phase)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315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148B-9FEF-4228-245E-A981088F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gates?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3CF05-E542-6AD0-A2D5-8BB6B2A6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Quantum Computing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77D547-AA87-0B75-B1D3-BEE5AB59E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gates we see in quantum computing mirror the functionality of those we see in classical computing.</a:t>
            </a:r>
          </a:p>
          <a:p>
            <a:endParaRPr lang="en-US" dirty="0"/>
          </a:p>
          <a:p>
            <a:r>
              <a:rPr lang="en-US" dirty="0"/>
              <a:t>To the left we have the AND gate which takes two inputs and returns 1 if they are both 1.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FEEA8-8845-D98A-0FE9-EA92834EE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026" name="Picture 2" descr="How Logic Gates Work | Homemade Circuit Projects">
            <a:extLst>
              <a:ext uri="{FF2B5EF4-FFF2-40B4-BE49-F238E27FC236}">
                <a16:creationId xmlns:a16="http://schemas.microsoft.com/office/drawing/2014/main" id="{34C23E9F-6380-4D6C-B999-60733C5AB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74" y="3419061"/>
            <a:ext cx="4292600" cy="189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11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8545-0042-B7EE-A45F-C2DE399C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gates we see in quantum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CD762-BCA9-2542-DEF4-2E51FE36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Quantum Computing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A9908-8061-4000-6391-AE43FEB2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E0DA562-7056-EAD4-4ACF-77343B60266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46083" y="2159555"/>
            <a:ext cx="2075688" cy="347662"/>
          </a:xfrm>
        </p:spPr>
        <p:txBody>
          <a:bodyPr/>
          <a:lstStyle/>
          <a:p>
            <a:r>
              <a:rPr lang="en-US" dirty="0"/>
              <a:t>X Gate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0531278-7ABB-BEA8-FC58-C1EA72DAA3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10415" y="2715318"/>
            <a:ext cx="3554238" cy="2322017"/>
          </a:xfrm>
        </p:spPr>
        <p:txBody>
          <a:bodyPr/>
          <a:lstStyle/>
          <a:p>
            <a:r>
              <a:rPr lang="en-US" sz="2000" dirty="0"/>
              <a:t>This rotates a qubit 180 degrees around the X axis.  This is the quantum equivalent to the </a:t>
            </a:r>
            <a:r>
              <a:rPr lang="en-US" sz="2000" b="1" dirty="0"/>
              <a:t>NOT</a:t>
            </a:r>
            <a:r>
              <a:rPr lang="en-US" sz="2000" dirty="0"/>
              <a:t> gate.  Maps |0&gt; to |1&gt; and |1&gt; to |0&gt;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8D3BDE9-9D5F-8D40-52C0-1AE763632C5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46741" y="2159555"/>
            <a:ext cx="2075688" cy="347662"/>
          </a:xfrm>
        </p:spPr>
        <p:txBody>
          <a:bodyPr/>
          <a:lstStyle/>
          <a:p>
            <a:r>
              <a:rPr lang="en-US" dirty="0"/>
              <a:t>Y Gate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75F1E88-A751-EAB2-F5A9-3FBAB880CF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039536" y="2733011"/>
            <a:ext cx="3547612" cy="2805020"/>
          </a:xfrm>
        </p:spPr>
        <p:txBody>
          <a:bodyPr/>
          <a:lstStyle/>
          <a:p>
            <a:r>
              <a:rPr lang="en-US" sz="2000" dirty="0"/>
              <a:t>Rotates qubits 180 degrees around the Y axis.  This maps |0&gt; to i|1&gt; and |1&gt; to –i|0&gt;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A1DA0D6-2A83-7EF0-2F28-AE2EEA114D4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47399" y="2165782"/>
            <a:ext cx="2075688" cy="347662"/>
          </a:xfrm>
        </p:spPr>
        <p:txBody>
          <a:bodyPr/>
          <a:lstStyle/>
          <a:p>
            <a:r>
              <a:rPr lang="en-US" dirty="0"/>
              <a:t>Z Gate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5FE0B62-F6F2-5E5C-2CE0-36D5336A94E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662009" y="2715318"/>
            <a:ext cx="3703983" cy="1974355"/>
          </a:xfrm>
        </p:spPr>
        <p:txBody>
          <a:bodyPr/>
          <a:lstStyle/>
          <a:p>
            <a:r>
              <a:rPr lang="en-US" sz="2000" dirty="0"/>
              <a:t>Rotates qubits 180 degrees around the axis.  This leaves |0&gt; unchanged and maps |1&gt; to |-1&gt;</a:t>
            </a:r>
          </a:p>
          <a:p>
            <a:r>
              <a:rPr lang="en-US" sz="2000" dirty="0"/>
              <a:t>(sometimes called a </a:t>
            </a:r>
            <a:r>
              <a:rPr lang="en-US" sz="2000" b="1" dirty="0"/>
              <a:t>phase</a:t>
            </a:r>
            <a:r>
              <a:rPr lang="en-US" sz="2000" dirty="0"/>
              <a:t> flip)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A0791F-F458-6440-52C2-D6E8A4C6E94D}"/>
              </a:ext>
            </a:extLst>
          </p:cNvPr>
          <p:cNvSpPr txBox="1"/>
          <p:nvPr/>
        </p:nvSpPr>
        <p:spPr>
          <a:xfrm>
            <a:off x="5111997" y="1407978"/>
            <a:ext cx="134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Pauli Gates</a:t>
            </a:r>
          </a:p>
        </p:txBody>
      </p:sp>
      <p:pic>
        <p:nvPicPr>
          <p:cNvPr id="29" name="Picture 28" descr="A picture containing diagram&#10;&#10;Description automatically generated">
            <a:extLst>
              <a:ext uri="{FF2B5EF4-FFF2-40B4-BE49-F238E27FC236}">
                <a16:creationId xmlns:a16="http://schemas.microsoft.com/office/drawing/2014/main" id="{181FBB92-80D4-20A7-9E2B-94CBD1C4B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421" y="4510606"/>
            <a:ext cx="3670300" cy="223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800EB1-D366-3084-A260-0D91DDE4707C}"/>
              </a:ext>
            </a:extLst>
          </p:cNvPr>
          <p:cNvSpPr txBox="1"/>
          <p:nvPr/>
        </p:nvSpPr>
        <p:spPr>
          <a:xfrm>
            <a:off x="7330579" y="5304235"/>
            <a:ext cx="47554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think of phase as quantum values</a:t>
            </a:r>
          </a:p>
          <a:p>
            <a:r>
              <a:rPr lang="en-US" dirty="0"/>
              <a:t>that accompany each qubit value that does </a:t>
            </a:r>
          </a:p>
          <a:p>
            <a:r>
              <a:rPr lang="en-US" dirty="0"/>
              <a:t>not come through when we take a classical</a:t>
            </a:r>
          </a:p>
          <a:p>
            <a:r>
              <a:rPr lang="en-US" dirty="0"/>
              <a:t>Measurement. These are complex values.</a:t>
            </a:r>
          </a:p>
        </p:txBody>
      </p:sp>
    </p:spTree>
    <p:extLst>
      <p:ext uri="{BB962C8B-B14F-4D97-AF65-F5344CB8AC3E}">
        <p14:creationId xmlns:p14="http://schemas.microsoft.com/office/powerpoint/2010/main" val="327178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C157-DF0B-DF68-EA2E-EC37BFB2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important gates…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F61A4-86EE-C120-09AC-3A81447300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CNOT Gate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B35C9-7F1A-666A-6222-B7A607BA5D6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gate acts on two qubits.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Uses the first qubit as the control, and if it is |1&gt;, then it will enact an X gate on the second bit.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CE55E3-ADAD-D3C2-3D22-47C80A8BF62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Hadamard Gate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8C710D-C63D-3138-75F3-B198AECBBE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32316" y="2374898"/>
            <a:ext cx="4010643" cy="42991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Used to create a state of superposition.</a:t>
            </a:r>
          </a:p>
          <a:p>
            <a:pPr marL="0" indent="0">
              <a:buNone/>
            </a:pPr>
            <a:r>
              <a:rPr lang="en-US" dirty="0"/>
              <a:t>Maps: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we use this gate on a |0&gt; value, when we take measurements, we will get |0&gt; half the time and |1&gt; half the time</a:t>
            </a:r>
          </a:p>
          <a:p>
            <a:pPr marL="0" indent="0">
              <a:buNone/>
            </a:pPr>
            <a:r>
              <a:rPr lang="en-US" dirty="0"/>
              <a:t>We can undo a Hadamard by calling it again because it is involutory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5375754-269E-0C7B-593C-D414575D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Quantum Computing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A6CC6E-8A8B-4A63-7BB6-D973F70F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F2DA3B75-7F87-961E-A6C0-246F6C011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784" y="3547779"/>
            <a:ext cx="3174431" cy="569906"/>
          </a:xfrm>
          <a:prstGeom prst="rect">
            <a:avLst/>
          </a:prstGeom>
        </p:spPr>
      </p:pic>
      <p:pic>
        <p:nvPicPr>
          <p:cNvPr id="14" name="Picture 13" descr="A picture containing text, object, clock, gauge&#10;&#10;Description automatically generated">
            <a:extLst>
              <a:ext uri="{FF2B5EF4-FFF2-40B4-BE49-F238E27FC236}">
                <a16:creationId xmlns:a16="http://schemas.microsoft.com/office/drawing/2014/main" id="{E3D12DE1-B358-3C11-B082-4BBBF3A87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460" y="2162705"/>
            <a:ext cx="3175000" cy="1028700"/>
          </a:xfrm>
          <a:prstGeom prst="rect">
            <a:avLst/>
          </a:prstGeom>
        </p:spPr>
      </p:pic>
      <p:pic>
        <p:nvPicPr>
          <p:cNvPr id="16" name="Picture 15" descr="A picture containing table&#10;&#10;Description automatically generated">
            <a:extLst>
              <a:ext uri="{FF2B5EF4-FFF2-40B4-BE49-F238E27FC236}">
                <a16:creationId xmlns:a16="http://schemas.microsoft.com/office/drawing/2014/main" id="{A841810A-982B-71DB-E02B-CE8A5C8C99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0" y="3590880"/>
            <a:ext cx="3238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569E3417-C771-4F3C-B4DD-356263496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0580DD05-39CD-4456-866A-CD4ADCD8F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F9C4B-9EAC-A9DF-0A1E-C7811F457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19" y="801445"/>
            <a:ext cx="2312582" cy="52551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spc="-40">
                <a:solidFill>
                  <a:srgbClr val="FFFFFF"/>
                </a:solidFill>
              </a:rPr>
              <a:t>Practice with gates using Qiskit</a:t>
            </a:r>
          </a:p>
        </p:txBody>
      </p:sp>
      <p:pic>
        <p:nvPicPr>
          <p:cNvPr id="8" name="Picture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F951A42-5E50-E479-3193-BF4FD16036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r="30000"/>
          <a:stretch/>
        </p:blipFill>
        <p:spPr>
          <a:xfrm>
            <a:off x="3040641" y="10"/>
            <a:ext cx="9144000" cy="457199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1DF934-79E8-3FFF-6515-84F8134B8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5396" y="4964654"/>
            <a:ext cx="7796951" cy="12551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hlinkClick r:id="rId4"/>
              </a:rPr>
              <a:t>Follow along </a:t>
            </a:r>
            <a:r>
              <a:rPr lang="en-US" dirty="0"/>
              <a:t>as we test out some of our gates.</a:t>
            </a:r>
          </a:p>
          <a:p>
            <a:r>
              <a:rPr lang="en-US" dirty="0"/>
              <a:t>Above we apply the X gate to a single qubit.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A9655-BD8D-372B-D426-CC454572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268926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Quantum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F8D59-96B7-9EA7-66D8-CEE70E8A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6089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4532-BC61-53BD-E0AD-1A8C8CA0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Here we can see the effect of adding one x gate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B40474-ABD1-6F38-835A-43E84984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Quantum Computing</a:t>
            </a:r>
          </a:p>
        </p:txBody>
      </p:sp>
      <p:pic>
        <p:nvPicPr>
          <p:cNvPr id="7" name="Content Placeholder 6" descr="Chart, radar chart&#10;&#10;Description automatically generated">
            <a:extLst>
              <a:ext uri="{FF2B5EF4-FFF2-40B4-BE49-F238E27FC236}">
                <a16:creationId xmlns:a16="http://schemas.microsoft.com/office/drawing/2014/main" id="{8437008B-CC5E-6A65-19E6-6B74EAE181B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3910012" y="1282700"/>
            <a:ext cx="7391400" cy="39370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FF0C3-5D8F-52A6-D458-1A9E2581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729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2829618A-B780-4421-AC86-35B451AF5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18AB7-E346-C72B-167A-49CF26143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349624"/>
            <a:ext cx="5329518" cy="180937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0" spc="-40" dirty="0">
                <a:solidFill>
                  <a:schemeClr val="accent1"/>
                </a:solidFill>
              </a:rPr>
              <a:t>Let’s apply another x gate and view the results</a:t>
            </a:r>
          </a:p>
        </p:txBody>
      </p:sp>
      <p:pic>
        <p:nvPicPr>
          <p:cNvPr id="9" name="Content Placeholder 8" descr="A picture containing radar chart&#10;&#10;Description automatically generated">
            <a:extLst>
              <a:ext uri="{FF2B5EF4-FFF2-40B4-BE49-F238E27FC236}">
                <a16:creationId xmlns:a16="http://schemas.microsoft.com/office/drawing/2014/main" id="{363D1698-9F26-180A-C306-46DBF3ECFE6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47700" y="2887521"/>
            <a:ext cx="5575300" cy="2687921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139A5-37E6-2E3B-EAA7-D0A0D453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Quantum Computing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B96623A1-7055-7C8D-69DB-F3348FBEE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0" y="3011890"/>
            <a:ext cx="5247639" cy="68219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7E201-0193-2583-712C-DB98A741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194004E-899F-909A-4D63-D14C28D28E38}"/>
              </a:ext>
            </a:extLst>
          </p:cNvPr>
          <p:cNvSpPr txBox="1">
            <a:spLocks/>
          </p:cNvSpPr>
          <p:nvPr/>
        </p:nvSpPr>
        <p:spPr>
          <a:xfrm>
            <a:off x="5007731" y="4494587"/>
            <a:ext cx="5329518" cy="1809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 spc="-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100" b="0" spc="-40" dirty="0">
                <a:solidFill>
                  <a:schemeClr val="accent1"/>
                </a:solidFill>
              </a:rPr>
              <a:t>As we can see, the Qubit returns to its original state (|0&gt;)</a:t>
            </a:r>
          </a:p>
        </p:txBody>
      </p:sp>
    </p:spTree>
    <p:extLst>
      <p:ext uri="{BB962C8B-B14F-4D97-AF65-F5344CB8AC3E}">
        <p14:creationId xmlns:p14="http://schemas.microsoft.com/office/powerpoint/2010/main" val="114364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E98C0EF-0755-4259-A9AF-BF6833FB3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C92497-9B1D-438E-A009-010ADCDDF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3900"/>
            <a:ext cx="12192000" cy="232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CDF41-E288-4A57-8778-535F6B43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4714240"/>
            <a:ext cx="10553699" cy="12293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spc="-40" dirty="0">
                <a:solidFill>
                  <a:srgbClr val="FFFFFF"/>
                </a:solidFill>
              </a:rPr>
              <a:t>Now let’s apply the y gate.</a:t>
            </a:r>
          </a:p>
        </p:txBody>
      </p:sp>
      <p:pic>
        <p:nvPicPr>
          <p:cNvPr id="7" name="Content Placeholder 6" descr="A picture containing text&#10;&#10;Description automatically generated">
            <a:extLst>
              <a:ext uri="{FF2B5EF4-FFF2-40B4-BE49-F238E27FC236}">
                <a16:creationId xmlns:a16="http://schemas.microsoft.com/office/drawing/2014/main" id="{65DF17DA-A66F-F3CC-F89A-7C19AD4D97A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321733" y="1095501"/>
            <a:ext cx="11548534" cy="236745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90021-170B-37E0-ACBF-E8759779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3DBCB-8677-D5D4-CFB7-BB6DCF455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b="0" i="0" u="none" strike="noStrike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29342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39055A8-6754-4F27-8010-BF142982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E98C0EF-0755-4259-A9AF-BF6833FB3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C92497-9B1D-438E-A009-010ADCDDF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3900"/>
            <a:ext cx="12192000" cy="232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3A101-B6E3-36DB-C54D-F6CC72299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4714240"/>
            <a:ext cx="10553699" cy="12293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spc="-40">
                <a:solidFill>
                  <a:srgbClr val="FFFFFF"/>
                </a:solidFill>
              </a:rPr>
              <a:t>Results:</a:t>
            </a:r>
          </a:p>
        </p:txBody>
      </p:sp>
      <p:pic>
        <p:nvPicPr>
          <p:cNvPr id="7" name="Content Placeholder 6" descr="Graphical user interface, text, application, letter, email&#10;&#10;Description automatically generated">
            <a:extLst>
              <a:ext uri="{FF2B5EF4-FFF2-40B4-BE49-F238E27FC236}">
                <a16:creationId xmlns:a16="http://schemas.microsoft.com/office/drawing/2014/main" id="{6A1A2440-6286-826A-27B4-035277B985D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0" y="241713"/>
            <a:ext cx="12194153" cy="384115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9F030-68B3-5B65-7AF3-30857FAD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68E87-D6A7-A579-2FE3-E92197C0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b="0" i="0" u="none" strike="noStrike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44369764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A742F3-D2BE-4CC5-9066-2DB838FE2FF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59152A6-D9F2-46C7-B217-D613495E7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1F2201-AEB8-4954-A8CB-3AC4242CC7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526</Words>
  <Application>Microsoft Macintosh PowerPoint</Application>
  <PresentationFormat>Widescreen</PresentationFormat>
  <Paragraphs>72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Calibri</vt:lpstr>
      <vt:lpstr>ColorBlockVTI</vt:lpstr>
      <vt:lpstr>Quantum Computing: Gates</vt:lpstr>
      <vt:lpstr>What are gates?</vt:lpstr>
      <vt:lpstr>The gates we see in quantum</vt:lpstr>
      <vt:lpstr>More important gates…</vt:lpstr>
      <vt:lpstr>Practice with gates using Qiskit</vt:lpstr>
      <vt:lpstr>Here we can see the effect of adding one x gate</vt:lpstr>
      <vt:lpstr>Let’s apply another x gate and view the results</vt:lpstr>
      <vt:lpstr>Now let’s apply the y gate.</vt:lpstr>
      <vt:lpstr>Results:</vt:lpstr>
      <vt:lpstr>As we can see, the y gate undoes itself.</vt:lpstr>
      <vt:lpstr>Applying one z gate appears to do nothing to a Qubit in the |0&gt; state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2021-05-05T19:03:05Z</dcterms:created>
  <dcterms:modified xsi:type="dcterms:W3CDTF">2023-02-12T21:53:51Z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