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82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09" autoAdjust="0"/>
    <p:restoredTop sz="94650" autoAdjust="0"/>
  </p:normalViewPr>
  <p:slideViewPr>
    <p:cSldViewPr snapToGrid="0">
      <p:cViewPr varScale="1">
        <p:scale>
          <a:sx n="96" d="100"/>
          <a:sy n="96" d="100"/>
        </p:scale>
        <p:origin x="192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/trial-division-algorithm-for-prime-factorization/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=0RPFWZj7Jm0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=0RPFWZj7Jm0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Computing:</a:t>
            </a:r>
            <a:br>
              <a:rPr lang="en-US" dirty="0"/>
            </a:br>
            <a:r>
              <a:rPr lang="en-US" b="0" dirty="0"/>
              <a:t>Grover’s Algorithm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By: Brady Phelps (B.S.A.C. ’25)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22FF-0BE1-DD71-A021-2787B984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code (altogether)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261E356-ED84-7830-0950-324A1B5A0E6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01167" y="1546431"/>
            <a:ext cx="7412473" cy="20515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5D80E-427C-1654-6CC1-F46FFD6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4453-02D8-3534-2775-BEA935C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48EE270-A5C4-B83A-5CB3-55A1CFBC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86" y="3614240"/>
            <a:ext cx="7001268" cy="2448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8C7C6-D6D9-03A2-9ED3-0B754DA51BE5}"/>
              </a:ext>
            </a:extLst>
          </p:cNvPr>
          <p:cNvSpPr txBox="1"/>
          <p:nvPr/>
        </p:nvSpPr>
        <p:spPr>
          <a:xfrm>
            <a:off x="379806" y="3787947"/>
            <a:ext cx="3913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add the diffuser the Grover circuit and add some measurements to get our output.</a:t>
            </a:r>
          </a:p>
          <a:p>
            <a:r>
              <a:rPr lang="en-US" dirty="0"/>
              <a:t>As we can see, the output we found is our target value!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4CFA9-2B5F-43A3-E983-9E8DB0E68099}"/>
              </a:ext>
            </a:extLst>
          </p:cNvPr>
          <p:cNvSpPr txBox="1"/>
          <p:nvPr/>
        </p:nvSpPr>
        <p:spPr>
          <a:xfrm>
            <a:off x="7295322" y="6247928"/>
            <a:ext cx="38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process is repeated O(n) times</a:t>
            </a:r>
          </a:p>
        </p:txBody>
      </p:sp>
    </p:spTree>
    <p:extLst>
      <p:ext uri="{BB962C8B-B14F-4D97-AF65-F5344CB8AC3E}">
        <p14:creationId xmlns:p14="http://schemas.microsoft.com/office/powerpoint/2010/main" val="394746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22FF-0BE1-DD71-A021-2787B984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of 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5D80E-427C-1654-6CC1-F46FFD6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4453-02D8-3534-2775-BEA935C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0DA0-C128-3C7F-21DC-3E00531A5A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previously mentioned, Grover’s algorithm is already a quadratic speedup compared to classical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this could be furthered sped up as people continue to develop and work on these algorithms. (Introducing multiple dimensions for instance)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Uses: Polynomial Root Finding, Transcendental Logarithm Problem, estimating means and medians, collision problem, which has application to almost all industries.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3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Grover’s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797-BD9C-C152-A6B3-66C7E02184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1"/>
            <a:ext cx="10328275" cy="583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Grovers algorithm is a more efficient form of a search of an unordered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C159A-DDC7-47DA-A1EF-2DC31799865D}"/>
              </a:ext>
            </a:extLst>
          </p:cNvPr>
          <p:cNvSpPr txBox="1">
            <a:spLocks/>
          </p:cNvSpPr>
          <p:nvPr/>
        </p:nvSpPr>
        <p:spPr>
          <a:xfrm>
            <a:off x="931862" y="3017177"/>
            <a:ext cx="10328275" cy="58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Imagine an unordered list  [2,0,9,3,1,5,8,4,7,6]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EE7492-5DD9-E1C3-0F8B-90BD7D90FC4F}"/>
              </a:ext>
            </a:extLst>
          </p:cNvPr>
          <p:cNvSpPr txBox="1">
            <a:spLocks/>
          </p:cNvSpPr>
          <p:nvPr/>
        </p:nvSpPr>
        <p:spPr>
          <a:xfrm>
            <a:off x="931861" y="4034817"/>
            <a:ext cx="7686459" cy="2432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search this list for 7, we would have to check every element until we reached 7 in a classical algorithm.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leads to a complexity of O(n)</a:t>
            </a:r>
          </a:p>
        </p:txBody>
      </p:sp>
      <p:pic>
        <p:nvPicPr>
          <p:cNvPr id="9" name="Picture 8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02F0ED85-18A9-3156-5750-7AA5AEAD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363" y="3309139"/>
            <a:ext cx="2746097" cy="271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678D58-3DA2-ECEB-1ED3-932C7A428930}"/>
              </a:ext>
            </a:extLst>
          </p:cNvPr>
          <p:cNvSpPr txBox="1"/>
          <p:nvPr/>
        </p:nvSpPr>
        <p:spPr>
          <a:xfrm>
            <a:off x="9557455" y="2875423"/>
            <a:ext cx="19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1312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829618A-B780-4421-AC86-35B451AF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18AB7-E346-C72B-167A-49CF261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49623"/>
            <a:ext cx="5329518" cy="5242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spc="-40" dirty="0">
                <a:solidFill>
                  <a:schemeClr val="accent1"/>
                </a:solidFill>
              </a:rPr>
              <a:t>Let’s draft up some code to simulate a classical version of our algorithm.</a:t>
            </a:r>
            <a:br>
              <a:rPr lang="en-US" sz="4100" b="0" spc="-40" dirty="0">
                <a:solidFill>
                  <a:schemeClr val="accent1"/>
                </a:solidFill>
              </a:rPr>
            </a:br>
            <a:br>
              <a:rPr lang="en-US" sz="4100" b="0" spc="-40" dirty="0">
                <a:solidFill>
                  <a:schemeClr val="accent1"/>
                </a:solidFill>
              </a:rPr>
            </a:br>
            <a:r>
              <a:rPr lang="en-US" sz="2400" b="0" spc="-40" dirty="0">
                <a:solidFill>
                  <a:schemeClr val="accent1"/>
                </a:solidFill>
              </a:rPr>
              <a:t>In this version we are using an oracle as a black box to indicate if we got the correct value.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39A5-37E6-2E3B-EAA7-D0A0D45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7E201-0193-2583-712C-DB98A741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87F96A20-744F-6D83-41A8-F2CAE0DB016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486085"/>
            <a:ext cx="5671930" cy="5706305"/>
          </a:xfrm>
        </p:spPr>
      </p:pic>
    </p:spTree>
    <p:extLst>
      <p:ext uri="{BB962C8B-B14F-4D97-AF65-F5344CB8AC3E}">
        <p14:creationId xmlns:p14="http://schemas.microsoft.com/office/powerpoint/2010/main" val="11436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A1C-FB61-A672-4EEA-58DD25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Grover’s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C800-3E34-3610-C1DA-EEDF7EEF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E574-F85E-472C-5384-BA99B661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7AC0E-746D-8C0F-72AE-B27001B573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2" y="1390171"/>
            <a:ext cx="10328275" cy="10477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Grover’s algorithm allows us to search an unordered list with a complexity of O(sqrt(n)) by utilizing quantum properties.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1599-75FE-43A2-7613-02868EF25E20}"/>
              </a:ext>
            </a:extLst>
          </p:cNvPr>
          <p:cNvSpPr txBox="1"/>
          <p:nvPr/>
        </p:nvSpPr>
        <p:spPr>
          <a:xfrm>
            <a:off x="536482" y="2699505"/>
            <a:ext cx="751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state of superposition on our default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this circuit through our </a:t>
            </a:r>
            <a:r>
              <a:rPr lang="en-US" b="1" dirty="0"/>
              <a:t>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run through the diffuser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82C9C-AC61-81DB-993A-7F8BABDE7B95}"/>
              </a:ext>
            </a:extLst>
          </p:cNvPr>
          <p:cNvSpPr txBox="1"/>
          <p:nvPr/>
        </p:nvSpPr>
        <p:spPr>
          <a:xfrm>
            <a:off x="585048" y="2353820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B3A89-A380-4B3C-CFF8-E2CF99CC1993}"/>
              </a:ext>
            </a:extLst>
          </p:cNvPr>
          <p:cNvSpPr txBox="1"/>
          <p:nvPr/>
        </p:nvSpPr>
        <p:spPr>
          <a:xfrm>
            <a:off x="536482" y="3915261"/>
            <a:ext cx="22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picture physics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63EF4-58CD-D4D2-B3A6-62E17643803C}"/>
              </a:ext>
            </a:extLst>
          </p:cNvPr>
          <p:cNvSpPr txBox="1"/>
          <p:nvPr/>
        </p:nvSpPr>
        <p:spPr>
          <a:xfrm>
            <a:off x="536482" y="4368719"/>
            <a:ext cx="10637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have a vector in superposition |S&gt; and a target vector |W&gt; (S is almost orthogonal to 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also have |S’&gt;, which is orthogonal to |W&gt;, but |S’&gt; = |S&gt; - |W&gt;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then run our algorithm which if the correct value is found, will reflect |S&gt; about the |S’&gt; axis because we will flip the phase if given the correct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will then perform amplitude amplification to normalize the amplitude which will flip |S&gt; back over the |S’&gt; axis by twice the original reflection.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repeat until we become close enough to the target of |W&gt;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165FE-E14F-8F69-9361-1643399DDEAF}"/>
              </a:ext>
            </a:extLst>
          </p:cNvPr>
          <p:cNvSpPr txBox="1"/>
          <p:nvPr/>
        </p:nvSpPr>
        <p:spPr>
          <a:xfrm>
            <a:off x="7658270" y="2538486"/>
            <a:ext cx="3997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Oracle: </a:t>
            </a:r>
            <a:r>
              <a:rPr lang="en-US" dirty="0"/>
              <a:t>our oracle is a </a:t>
            </a:r>
            <a:r>
              <a:rPr lang="en-US" dirty="0" err="1"/>
              <a:t>blackbox</a:t>
            </a:r>
            <a:endParaRPr lang="en-US" dirty="0"/>
          </a:p>
          <a:p>
            <a:r>
              <a:rPr lang="en-US" dirty="0"/>
              <a:t>that we use to return a correct value.</a:t>
            </a:r>
          </a:p>
          <a:p>
            <a:r>
              <a:rPr lang="en-US" dirty="0"/>
              <a:t>if the correct value is found, we will</a:t>
            </a:r>
          </a:p>
          <a:p>
            <a:r>
              <a:rPr lang="en-US" dirty="0"/>
              <a:t>flip the amplitude</a:t>
            </a:r>
          </a:p>
        </p:txBody>
      </p:sp>
    </p:spTree>
    <p:extLst>
      <p:ext uri="{BB962C8B-B14F-4D97-AF65-F5344CB8AC3E}">
        <p14:creationId xmlns:p14="http://schemas.microsoft.com/office/powerpoint/2010/main" val="14718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561FA-43AC-909C-311E-784DB405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0824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Visual Representation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6F8CE99-2475-08C6-DD6C-325D3E1F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1768681"/>
            <a:ext cx="5390727" cy="42451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A77C03-28C1-2FC6-3EFA-10ABAAE221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36640" y="1681481"/>
            <a:ext cx="5273040" cy="4495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Here is a representation of the target state |W&gt;, |S&gt; and |S’&gt;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oracle is applied to |S&gt;, it will apply a negative to the correct value which will flip it over the |S’&gt; axis.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6379-D97E-EA1D-780B-CE5460E1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C9ED7-1B74-516A-102F-920DB8E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76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561FA-43AC-909C-311E-784DB405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2320"/>
            <a:ext cx="4180991" cy="3820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spc="-40">
                <a:solidFill>
                  <a:schemeClr val="accent1"/>
                </a:solidFill>
              </a:rPr>
              <a:t>Visual Representation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A77C03-28C1-2FC6-3EFA-10ABAAE221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565" y="2123441"/>
            <a:ext cx="5088656" cy="3820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Now we can see how |S&gt; gets flipped over the |S’&gt; axis.  Then the diffusion is applied which brings it back into the first quadrant and closer to target state |W&gt;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B6379-D97E-EA1D-780B-CE5460E1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651E197-2FD9-616E-2968-EBC8769A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70" y="370840"/>
            <a:ext cx="6090881" cy="6045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C9ED7-1B74-516A-102F-920DB8E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057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10F7-E9FD-CF26-8580-6BE7A765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code (oracle)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F75B4-9237-D010-5174-1363D64D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70E97-534C-2149-0E98-9CF2C598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3A83360-976F-CAF3-2BC7-58D6B35E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" y="1785868"/>
            <a:ext cx="12002278" cy="21432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3E077-12A9-705B-A513-47DC2379784B}"/>
              </a:ext>
            </a:extLst>
          </p:cNvPr>
          <p:cNvSpPr txBox="1"/>
          <p:nvPr/>
        </p:nvSpPr>
        <p:spPr>
          <a:xfrm>
            <a:off x="460434" y="4048026"/>
            <a:ext cx="11271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First, let’s make an oracle.  We will be searching for 11 value, so we can apply</a:t>
            </a:r>
          </a:p>
          <a:p>
            <a:pPr algn="ctr"/>
            <a:r>
              <a:rPr lang="en-US" dirty="0"/>
              <a:t>The </a:t>
            </a:r>
            <a:r>
              <a:rPr lang="en-US" dirty="0" err="1"/>
              <a:t>cz</a:t>
            </a:r>
            <a:r>
              <a:rPr lang="en-US" dirty="0"/>
              <a:t> gate to our oracle to get our desired negative for the correct value.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oracle</a:t>
            </a:r>
          </a:p>
          <a:p>
            <a:pPr algn="ctr"/>
            <a:r>
              <a:rPr lang="en-US" dirty="0"/>
              <a:t>[1,0,0,0]</a:t>
            </a:r>
          </a:p>
          <a:p>
            <a:pPr algn="ctr"/>
            <a:r>
              <a:rPr lang="en-US" dirty="0"/>
              <a:t>[0,1,0,0]</a:t>
            </a:r>
          </a:p>
          <a:p>
            <a:pPr algn="ctr"/>
            <a:r>
              <a:rPr lang="en-US" dirty="0"/>
              <a:t>[0,0,1,0]</a:t>
            </a:r>
          </a:p>
          <a:p>
            <a:pPr algn="ctr"/>
            <a:r>
              <a:rPr lang="en-US" dirty="0"/>
              <a:t>[0,0,0,-1]</a:t>
            </a:r>
          </a:p>
        </p:txBody>
      </p:sp>
    </p:spTree>
    <p:extLst>
      <p:ext uri="{BB962C8B-B14F-4D97-AF65-F5344CB8AC3E}">
        <p14:creationId xmlns:p14="http://schemas.microsoft.com/office/powerpoint/2010/main" val="401151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338B-A244-B71C-CA96-E10A9416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code (starting Grover’s circuit)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F5AD91-DC43-BB16-0F5B-29676A20B49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8516" y="2003010"/>
            <a:ext cx="11992919" cy="18780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ED9E2-27B6-E790-8E32-8675DF8D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0579A-147C-04C0-7A33-1920EC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B077193-20E9-5E8B-0088-BBEF413E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245" y="4189506"/>
            <a:ext cx="3641710" cy="1878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AA8C1-22C8-2F5F-F07C-7A02DAA2FE68}"/>
              </a:ext>
            </a:extLst>
          </p:cNvPr>
          <p:cNvSpPr txBox="1"/>
          <p:nvPr/>
        </p:nvSpPr>
        <p:spPr>
          <a:xfrm>
            <a:off x="398560" y="4251349"/>
            <a:ext cx="598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we will make a blank circuit, create a state of superposition, and append our oracle to the circuit</a:t>
            </a:r>
          </a:p>
        </p:txBody>
      </p:sp>
    </p:spTree>
    <p:extLst>
      <p:ext uri="{BB962C8B-B14F-4D97-AF65-F5344CB8AC3E}">
        <p14:creationId xmlns:p14="http://schemas.microsoft.com/office/powerpoint/2010/main" val="20485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7A0D-56FC-319F-83E6-CCBAB8E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code (diffusion)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8B52918-E60E-6A26-4A65-86FEF75B37B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01168" y="1550504"/>
            <a:ext cx="11954689" cy="32678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8B9F4-6200-5B5E-37BB-6276986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D958-442D-9B17-E950-F24E569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0789C-6E9C-2F00-B31B-1CDD30AB73FF}"/>
              </a:ext>
            </a:extLst>
          </p:cNvPr>
          <p:cNvSpPr txBox="1"/>
          <p:nvPr/>
        </p:nvSpPr>
        <p:spPr>
          <a:xfrm>
            <a:off x="347075" y="5324463"/>
            <a:ext cx="46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create the diffuser (called reflection).  This amplifies the correct solution and reflects over |S’&gt;</a:t>
            </a:r>
          </a:p>
        </p:txBody>
      </p:sp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9323EE-BEB5-0E34-F545-19472431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51" y="5109577"/>
            <a:ext cx="3786809" cy="14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20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Macintosh PowerPoint</Application>
  <PresentationFormat>Widescreen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ColorBlockVTI</vt:lpstr>
      <vt:lpstr>Quantum Computing: Grover’s Algorithm</vt:lpstr>
      <vt:lpstr>What is Grover’s Algorithm?</vt:lpstr>
      <vt:lpstr>Let’s draft up some code to simulate a classical version of our algorithm.  In this version we are using an oracle as a black box to indicate if we got the correct value.</vt:lpstr>
      <vt:lpstr>What is Grover’s Algorithm?</vt:lpstr>
      <vt:lpstr>Visual Representation</vt:lpstr>
      <vt:lpstr>Visual Representation</vt:lpstr>
      <vt:lpstr>The code (oracle)</vt:lpstr>
      <vt:lpstr>The code (starting Grover’s circuit)</vt:lpstr>
      <vt:lpstr>The code (diffusion)</vt:lpstr>
      <vt:lpstr>The code (altogether)</vt:lpstr>
      <vt:lpstr>Future of Grover’s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2023-03-30T20:16:06Z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