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88" r:id="rId6"/>
    <p:sldId id="282" r:id="rId7"/>
    <p:sldId id="290" r:id="rId8"/>
    <p:sldId id="269" r:id="rId9"/>
    <p:sldId id="294" r:id="rId10"/>
    <p:sldId id="295" r:id="rId11"/>
    <p:sldId id="296" r:id="rId12"/>
    <p:sldId id="298" r:id="rId13"/>
    <p:sldId id="297" r:id="rId14"/>
    <p:sldId id="299" r:id="rId15"/>
    <p:sldId id="300" r:id="rId16"/>
    <p:sldId id="301" r:id="rId17"/>
    <p:sldId id="289" r:id="rId18"/>
    <p:sldId id="302" r:id="rId19"/>
    <p:sldId id="303"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13" autoAdjust="0"/>
    <p:restoredTop sz="94648" autoAdjust="0"/>
  </p:normalViewPr>
  <p:slideViewPr>
    <p:cSldViewPr snapToGrid="0">
      <p:cViewPr varScale="1">
        <p:scale>
          <a:sx n="96" d="100"/>
          <a:sy n="96" d="100"/>
        </p:scale>
        <p:origin x="184" y="6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3/7/23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159230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/drive/18Zzt3lSYNuiJheRG-kiVUKGmiGpmOrEi#scrollTo=p2XMKFMRq26E</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51192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3</a:t>
            </a:fld>
            <a:endParaRPr lang="en-US" dirty="0"/>
          </a:p>
        </p:txBody>
      </p:sp>
    </p:spTree>
    <p:extLst>
      <p:ext uri="{BB962C8B-B14F-4D97-AF65-F5344CB8AC3E}">
        <p14:creationId xmlns:p14="http://schemas.microsoft.com/office/powerpoint/2010/main" val="84642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=0RPFWZj7Jm0</a:t>
            </a:r>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831923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12833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395943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256221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216436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qiskit.org</a:t>
            </a:r>
            <a:r>
              <a:rPr lang="en-US" dirty="0"/>
              <a:t>/textbook/</a:t>
            </a:r>
            <a:r>
              <a:rPr lang="en-US" dirty="0" err="1"/>
              <a:t>ch</a:t>
            </a:r>
            <a:r>
              <a:rPr lang="en-US" dirty="0"/>
              <a:t>-algorithms/</a:t>
            </a:r>
            <a:r>
              <a:rPr lang="en-US" dirty="0" err="1"/>
              <a:t>simon.html#introduction</a:t>
            </a:r>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62199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/drive/18Zzt3lSYNuiJheRG-kiVUKGmiGpmOrEi#scrollTo=fduOMARvq60c</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313506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BP-2/SimonsAlgorithm.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fontScale="90000"/>
          </a:bodyPr>
          <a:lstStyle/>
          <a:p>
            <a:r>
              <a:rPr lang="en-US" dirty="0"/>
              <a:t>Quantum Computing:</a:t>
            </a:r>
            <a:br>
              <a:rPr lang="en-US" dirty="0"/>
            </a:br>
            <a:r>
              <a:rPr lang="en-US" b="0" dirty="0"/>
              <a:t>Simon’s Algorithm</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By: Brady Phelps (B.S.A.C. ’25)</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pic>
        <p:nvPicPr>
          <p:cNvPr id="13" name="Picture 12" descr="Table&#10;&#10;Description automatically generated">
            <a:extLst>
              <a:ext uri="{FF2B5EF4-FFF2-40B4-BE49-F238E27FC236}">
                <a16:creationId xmlns:a16="http://schemas.microsoft.com/office/drawing/2014/main" id="{451561CD-2329-7D5F-C065-D91C8ED840CA}"/>
              </a:ext>
            </a:extLst>
          </p:cNvPr>
          <p:cNvPicPr>
            <a:picLocks noChangeAspect="1"/>
          </p:cNvPicPr>
          <p:nvPr/>
        </p:nvPicPr>
        <p:blipFill>
          <a:blip r:embed="rId3"/>
          <a:stretch>
            <a:fillRect/>
          </a:stretch>
        </p:blipFill>
        <p:spPr>
          <a:xfrm>
            <a:off x="4495399" y="1351722"/>
            <a:ext cx="6132797" cy="4821029"/>
          </a:xfrm>
          <a:prstGeom prst="rect">
            <a:avLst/>
          </a:prstGeom>
        </p:spPr>
      </p:pic>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3:</a:t>
            </a:r>
          </a:p>
        </p:txBody>
      </p:sp>
    </p:spTree>
    <p:extLst>
      <p:ext uri="{BB962C8B-B14F-4D97-AF65-F5344CB8AC3E}">
        <p14:creationId xmlns:p14="http://schemas.microsoft.com/office/powerpoint/2010/main" val="6441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4:</a:t>
            </a:r>
          </a:p>
        </p:txBody>
      </p:sp>
      <p:pic>
        <p:nvPicPr>
          <p:cNvPr id="4" name="Picture 3" descr="Text&#10;&#10;Description automatically generated">
            <a:extLst>
              <a:ext uri="{FF2B5EF4-FFF2-40B4-BE49-F238E27FC236}">
                <a16:creationId xmlns:a16="http://schemas.microsoft.com/office/drawing/2014/main" id="{AE65FE6A-7CD2-E9DC-089D-CF8614C0D832}"/>
              </a:ext>
            </a:extLst>
          </p:cNvPr>
          <p:cNvPicPr>
            <a:picLocks noChangeAspect="1"/>
          </p:cNvPicPr>
          <p:nvPr/>
        </p:nvPicPr>
        <p:blipFill>
          <a:blip r:embed="rId3"/>
          <a:stretch>
            <a:fillRect/>
          </a:stretch>
        </p:blipFill>
        <p:spPr>
          <a:xfrm>
            <a:off x="3474279" y="1196658"/>
            <a:ext cx="8414516" cy="1997116"/>
          </a:xfrm>
          <a:prstGeom prst="rect">
            <a:avLst/>
          </a:prstGeom>
        </p:spPr>
      </p:pic>
      <p:pic>
        <p:nvPicPr>
          <p:cNvPr id="7" name="Picture 6" descr="Text&#10;&#10;Description automatically generated">
            <a:extLst>
              <a:ext uri="{FF2B5EF4-FFF2-40B4-BE49-F238E27FC236}">
                <a16:creationId xmlns:a16="http://schemas.microsoft.com/office/drawing/2014/main" id="{D35F2B2B-B869-0A9A-43FF-D908E4CD81C6}"/>
              </a:ext>
            </a:extLst>
          </p:cNvPr>
          <p:cNvPicPr>
            <a:picLocks noChangeAspect="1"/>
          </p:cNvPicPr>
          <p:nvPr/>
        </p:nvPicPr>
        <p:blipFill>
          <a:blip r:embed="rId4"/>
          <a:stretch>
            <a:fillRect/>
          </a:stretch>
        </p:blipFill>
        <p:spPr>
          <a:xfrm>
            <a:off x="3569889" y="4084910"/>
            <a:ext cx="7493000" cy="2527300"/>
          </a:xfrm>
          <a:prstGeom prst="rect">
            <a:avLst/>
          </a:prstGeom>
        </p:spPr>
      </p:pic>
      <p:sp>
        <p:nvSpPr>
          <p:cNvPr id="8" name="TextBox 7">
            <a:extLst>
              <a:ext uri="{FF2B5EF4-FFF2-40B4-BE49-F238E27FC236}">
                <a16:creationId xmlns:a16="http://schemas.microsoft.com/office/drawing/2014/main" id="{CC20C8D1-4590-E7E5-9166-71F729C355DC}"/>
              </a:ext>
            </a:extLst>
          </p:cNvPr>
          <p:cNvSpPr txBox="1"/>
          <p:nvPr/>
        </p:nvSpPr>
        <p:spPr>
          <a:xfrm>
            <a:off x="3569889" y="3454676"/>
            <a:ext cx="925510" cy="369332"/>
          </a:xfrm>
          <a:prstGeom prst="rect">
            <a:avLst/>
          </a:prstGeom>
          <a:noFill/>
        </p:spPr>
        <p:txBody>
          <a:bodyPr wrap="none" rtlCol="0">
            <a:spAutoFit/>
          </a:bodyPr>
          <a:lstStyle/>
          <a:p>
            <a:r>
              <a:rPr lang="en-US" dirty="0"/>
              <a:t>Step 5:</a:t>
            </a:r>
          </a:p>
        </p:txBody>
      </p:sp>
    </p:spTree>
    <p:extLst>
      <p:ext uri="{BB962C8B-B14F-4D97-AF65-F5344CB8AC3E}">
        <p14:creationId xmlns:p14="http://schemas.microsoft.com/office/powerpoint/2010/main" val="384427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14" name="TextBox 13">
            <a:extLst>
              <a:ext uri="{FF2B5EF4-FFF2-40B4-BE49-F238E27FC236}">
                <a16:creationId xmlns:a16="http://schemas.microsoft.com/office/drawing/2014/main" id="{C0F27060-87C7-E61E-C95B-7FE381DE5314}"/>
              </a:ext>
            </a:extLst>
          </p:cNvPr>
          <p:cNvSpPr txBox="1"/>
          <p:nvPr/>
        </p:nvSpPr>
        <p:spPr>
          <a:xfrm>
            <a:off x="3569889" y="627618"/>
            <a:ext cx="925510" cy="369332"/>
          </a:xfrm>
          <a:prstGeom prst="rect">
            <a:avLst/>
          </a:prstGeom>
          <a:noFill/>
        </p:spPr>
        <p:txBody>
          <a:bodyPr wrap="none" rtlCol="0">
            <a:spAutoFit/>
          </a:bodyPr>
          <a:lstStyle/>
          <a:p>
            <a:r>
              <a:rPr lang="en-US" dirty="0"/>
              <a:t>Step 6:</a:t>
            </a:r>
          </a:p>
        </p:txBody>
      </p:sp>
      <p:pic>
        <p:nvPicPr>
          <p:cNvPr id="10" name="Picture 9" descr="Table&#10;&#10;Description automatically generated">
            <a:extLst>
              <a:ext uri="{FF2B5EF4-FFF2-40B4-BE49-F238E27FC236}">
                <a16:creationId xmlns:a16="http://schemas.microsoft.com/office/drawing/2014/main" id="{3B435A64-6A9B-7DDD-7FBE-0431DB5EE69F}"/>
              </a:ext>
            </a:extLst>
          </p:cNvPr>
          <p:cNvPicPr>
            <a:picLocks noChangeAspect="1"/>
          </p:cNvPicPr>
          <p:nvPr/>
        </p:nvPicPr>
        <p:blipFill>
          <a:blip r:embed="rId3"/>
          <a:stretch>
            <a:fillRect/>
          </a:stretch>
        </p:blipFill>
        <p:spPr>
          <a:xfrm>
            <a:off x="3700269" y="1151699"/>
            <a:ext cx="7772400" cy="4554602"/>
          </a:xfrm>
          <a:prstGeom prst="rect">
            <a:avLst/>
          </a:prstGeom>
        </p:spPr>
      </p:pic>
    </p:spTree>
    <p:extLst>
      <p:ext uri="{BB962C8B-B14F-4D97-AF65-F5344CB8AC3E}">
        <p14:creationId xmlns:p14="http://schemas.microsoft.com/office/powerpoint/2010/main" val="175280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9277" y="996950"/>
            <a:ext cx="2771138" cy="4946650"/>
          </a:xfrm>
        </p:spPr>
        <p:txBody>
          <a:bodyPr>
            <a:normAutofit/>
          </a:bodyPr>
          <a:lstStyle/>
          <a:p>
            <a:r>
              <a:rPr lang="en-US" sz="2400" dirty="0"/>
              <a:t>Implementation</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2" name="TextBox 1">
            <a:extLst>
              <a:ext uri="{FF2B5EF4-FFF2-40B4-BE49-F238E27FC236}">
                <a16:creationId xmlns:a16="http://schemas.microsoft.com/office/drawing/2014/main" id="{9510D6B1-2468-4CF3-0C94-03EDF952B4D8}"/>
              </a:ext>
            </a:extLst>
          </p:cNvPr>
          <p:cNvSpPr txBox="1"/>
          <p:nvPr/>
        </p:nvSpPr>
        <p:spPr>
          <a:xfrm>
            <a:off x="3113693" y="390249"/>
            <a:ext cx="8252299" cy="2308324"/>
          </a:xfrm>
          <a:prstGeom prst="rect">
            <a:avLst/>
          </a:prstGeom>
          <a:noFill/>
        </p:spPr>
        <p:txBody>
          <a:bodyPr wrap="square" rtlCol="0">
            <a:spAutoFit/>
          </a:bodyPr>
          <a:lstStyle/>
          <a:p>
            <a:pPr algn="l"/>
            <a:r>
              <a:rPr lang="en-US" b="0" i="0" dirty="0">
                <a:solidFill>
                  <a:srgbClr val="24292F"/>
                </a:solidFill>
                <a:effectLst/>
                <a:latin typeface="-apple-system"/>
              </a:rPr>
              <a:t>We will use a built in </a:t>
            </a:r>
            <a:r>
              <a:rPr lang="en-US" b="0" i="0" dirty="0" err="1">
                <a:solidFill>
                  <a:srgbClr val="24292F"/>
                </a:solidFill>
                <a:effectLst/>
                <a:latin typeface="-apple-system"/>
              </a:rPr>
              <a:t>simons</a:t>
            </a:r>
            <a:r>
              <a:rPr lang="en-US" b="0" i="0" dirty="0">
                <a:solidFill>
                  <a:srgbClr val="24292F"/>
                </a:solidFill>
                <a:effectLst/>
                <a:latin typeface="-apple-system"/>
              </a:rPr>
              <a:t> operator to make the black box used for this algorithm.  You must run the following command to install the correct packages.</a:t>
            </a:r>
          </a:p>
          <a:p>
            <a:pPr algn="l"/>
            <a:endParaRPr lang="en-US" b="0" i="0" dirty="0">
              <a:solidFill>
                <a:srgbClr val="24292F"/>
              </a:solidFill>
              <a:effectLst/>
              <a:latin typeface="-apple-system"/>
            </a:endParaRPr>
          </a:p>
          <a:p>
            <a:r>
              <a:rPr lang="en-US" b="0" dirty="0">
                <a:solidFill>
                  <a:srgbClr val="0000FF"/>
                </a:solidFill>
                <a:effectLst/>
                <a:latin typeface="Courier New" panose="02070309020205020404" pitchFamily="49" charset="0"/>
              </a:rPr>
              <a:t>!</a:t>
            </a:r>
            <a:r>
              <a:rPr lang="en-US" b="0" dirty="0">
                <a:solidFill>
                  <a:srgbClr val="000000"/>
                </a:solidFill>
                <a:effectLst/>
                <a:latin typeface="Courier New" panose="02070309020205020404" pitchFamily="49" charset="0"/>
              </a:rPr>
              <a:t>pip --quiet install </a:t>
            </a:r>
            <a:r>
              <a:rPr lang="en-US" b="0" dirty="0" err="1">
                <a:solidFill>
                  <a:srgbClr val="000000"/>
                </a:solidFill>
                <a:effectLst/>
                <a:latin typeface="Courier New" panose="02070309020205020404" pitchFamily="49" charset="0"/>
              </a:rPr>
              <a:t>git+https</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github.com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qiskit</a:t>
            </a:r>
            <a:r>
              <a:rPr lang="en-US" b="0" dirty="0">
                <a:solidFill>
                  <a:srgbClr val="000000"/>
                </a:solidFill>
                <a:effectLst/>
                <a:latin typeface="Courier New" panose="02070309020205020404" pitchFamily="49" charset="0"/>
              </a:rPr>
              <a:t>-community/</a:t>
            </a:r>
            <a:r>
              <a:rPr lang="en-US" b="0" dirty="0" err="1">
                <a:solidFill>
                  <a:srgbClr val="000000"/>
                </a:solidFill>
                <a:effectLst/>
                <a:latin typeface="Courier New" panose="02070309020205020404" pitchFamily="49" charset="0"/>
              </a:rPr>
              <a:t>qiskit-textbook.git</a:t>
            </a:r>
            <a:r>
              <a:rPr lang="en-US" b="0" dirty="0" err="1">
                <a:solidFill>
                  <a:srgbClr val="008000"/>
                </a:solidFill>
                <a:effectLst/>
                <a:latin typeface="Courier New" panose="02070309020205020404" pitchFamily="49" charset="0"/>
              </a:rPr>
              <a:t>#subdirectory</a:t>
            </a:r>
            <a:r>
              <a:rPr lang="en-US" b="0" dirty="0">
                <a:solidFill>
                  <a:srgbClr val="008000"/>
                </a:solidFill>
                <a:effectLst/>
                <a:latin typeface="Courier New" panose="02070309020205020404" pitchFamily="49" charset="0"/>
              </a:rPr>
              <a:t>=</a:t>
            </a:r>
            <a:r>
              <a:rPr lang="en-US" b="0" dirty="0" err="1">
                <a:solidFill>
                  <a:srgbClr val="008000"/>
                </a:solidFill>
                <a:effectLst/>
                <a:latin typeface="Courier New" panose="02070309020205020404" pitchFamily="49" charset="0"/>
              </a:rPr>
              <a:t>qiskit</a:t>
            </a:r>
            <a:r>
              <a:rPr lang="en-US" b="0" dirty="0">
                <a:solidFill>
                  <a:srgbClr val="008000"/>
                </a:solidFill>
                <a:effectLst/>
                <a:latin typeface="Courier New" panose="02070309020205020404" pitchFamily="49" charset="0"/>
              </a:rPr>
              <a:t>-textbook-</a:t>
            </a:r>
            <a:r>
              <a:rPr lang="en-US" b="0" dirty="0" err="1">
                <a:solidFill>
                  <a:srgbClr val="008000"/>
                </a:solidFill>
                <a:effectLst/>
                <a:latin typeface="Courier New" panose="02070309020205020404" pitchFamily="49" charset="0"/>
              </a:rPr>
              <a:t>src</a:t>
            </a:r>
            <a:endParaRPr lang="en-US" b="0" dirty="0">
              <a:solidFill>
                <a:srgbClr val="000000"/>
              </a:solidFill>
              <a:effectLst/>
              <a:latin typeface="Courier New" panose="02070309020205020404" pitchFamily="49" charset="0"/>
            </a:endParaRPr>
          </a:p>
          <a:p>
            <a:br>
              <a:rPr lang="en-US" dirty="0"/>
            </a:br>
            <a:endParaRPr lang="en-US" dirty="0"/>
          </a:p>
        </p:txBody>
      </p:sp>
      <p:pic>
        <p:nvPicPr>
          <p:cNvPr id="6" name="Picture 5" descr="Text&#10;&#10;Description automatically generated">
            <a:extLst>
              <a:ext uri="{FF2B5EF4-FFF2-40B4-BE49-F238E27FC236}">
                <a16:creationId xmlns:a16="http://schemas.microsoft.com/office/drawing/2014/main" id="{BDEB736A-BA9C-EAE7-E950-A0351484FF9E}"/>
              </a:ext>
            </a:extLst>
          </p:cNvPr>
          <p:cNvPicPr>
            <a:picLocks noChangeAspect="1"/>
          </p:cNvPicPr>
          <p:nvPr/>
        </p:nvPicPr>
        <p:blipFill>
          <a:blip r:embed="rId3"/>
          <a:stretch>
            <a:fillRect/>
          </a:stretch>
        </p:blipFill>
        <p:spPr>
          <a:xfrm>
            <a:off x="3419061" y="2255852"/>
            <a:ext cx="7255564" cy="3506587"/>
          </a:xfrm>
          <a:prstGeom prst="rect">
            <a:avLst/>
          </a:prstGeom>
        </p:spPr>
      </p:pic>
      <p:sp>
        <p:nvSpPr>
          <p:cNvPr id="7" name="TextBox 6">
            <a:extLst>
              <a:ext uri="{FF2B5EF4-FFF2-40B4-BE49-F238E27FC236}">
                <a16:creationId xmlns:a16="http://schemas.microsoft.com/office/drawing/2014/main" id="{2D87D341-FA9E-A1A6-B320-5A8FF80175AE}"/>
              </a:ext>
            </a:extLst>
          </p:cNvPr>
          <p:cNvSpPr txBox="1"/>
          <p:nvPr/>
        </p:nvSpPr>
        <p:spPr>
          <a:xfrm>
            <a:off x="3419061" y="6018906"/>
            <a:ext cx="5571718" cy="369332"/>
          </a:xfrm>
          <a:prstGeom prst="rect">
            <a:avLst/>
          </a:prstGeom>
          <a:noFill/>
        </p:spPr>
        <p:txBody>
          <a:bodyPr wrap="none" rtlCol="0">
            <a:spAutoFit/>
          </a:bodyPr>
          <a:lstStyle/>
          <a:p>
            <a:r>
              <a:rPr lang="en-US" dirty="0"/>
              <a:t>Import proper packages and declare a bitstring key</a:t>
            </a:r>
          </a:p>
        </p:txBody>
      </p:sp>
    </p:spTree>
    <p:extLst>
      <p:ext uri="{BB962C8B-B14F-4D97-AF65-F5344CB8AC3E}">
        <p14:creationId xmlns:p14="http://schemas.microsoft.com/office/powerpoint/2010/main" val="293039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443D0EF9-BF77-43A4-84B3-C7DFB7C95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E8D71D-88B5-444A-B4F6-5655B631E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a:xfrm>
            <a:off x="620268" y="5214991"/>
            <a:ext cx="10553700" cy="1163321"/>
          </a:xfrm>
        </p:spPr>
        <p:txBody>
          <a:bodyPr vert="horz" lIns="91440" tIns="45720" rIns="91440" bIns="45720" rtlCol="0" anchor="b">
            <a:normAutofit/>
          </a:bodyPr>
          <a:lstStyle/>
          <a:p>
            <a:pPr>
              <a:lnSpc>
                <a:spcPct val="90000"/>
              </a:lnSpc>
            </a:pPr>
            <a:r>
              <a:rPr lang="en-US" sz="2600" b="0" kern="1200" spc="-40" baseline="0" dirty="0">
                <a:solidFill>
                  <a:srgbClr val="FFFFFF"/>
                </a:solidFill>
                <a:latin typeface="+mj-lt"/>
                <a:ea typeface="+mj-ea"/>
                <a:cs typeface="+mj-cs"/>
              </a:rPr>
              <a:t>Now we apply the Hadamard to the first register, add our black box, and then add the Hadamard the first register again. (We also add some visuals)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14</a:t>
            </a:fld>
            <a:endParaRPr kumimoji="0" lang="en-US" b="0" i="0" u="none" strike="noStrike" cap="none" spc="0" normalizeH="0" baseline="0" noProof="0">
              <a:ln>
                <a:noFill/>
              </a:ln>
              <a:solidFill>
                <a:srgbClr val="FFFFFF"/>
              </a:solidFill>
              <a:effectLst/>
              <a:uLnTx/>
              <a:uFillTx/>
            </a:endParaRPr>
          </a:p>
        </p:txBody>
      </p:sp>
      <p:pic>
        <p:nvPicPr>
          <p:cNvPr id="7" name="Picture 6" descr="Graphical user interface, text, application, email&#10;&#10;Description automatically generated">
            <a:extLst>
              <a:ext uri="{FF2B5EF4-FFF2-40B4-BE49-F238E27FC236}">
                <a16:creationId xmlns:a16="http://schemas.microsoft.com/office/drawing/2014/main" id="{4B89115D-CFA3-FEC1-624F-36A4BA88F42A}"/>
              </a:ext>
            </a:extLst>
          </p:cNvPr>
          <p:cNvPicPr>
            <a:picLocks noChangeAspect="1"/>
          </p:cNvPicPr>
          <p:nvPr/>
        </p:nvPicPr>
        <p:blipFill>
          <a:blip r:embed="rId3"/>
          <a:stretch>
            <a:fillRect/>
          </a:stretch>
        </p:blipFill>
        <p:spPr>
          <a:xfrm>
            <a:off x="1043609" y="273793"/>
            <a:ext cx="6819900" cy="4381500"/>
          </a:xfrm>
          <a:prstGeom prst="rect">
            <a:avLst/>
          </a:prstGeom>
        </p:spPr>
      </p:pic>
    </p:spTree>
    <p:extLst>
      <p:ext uri="{BB962C8B-B14F-4D97-AF65-F5344CB8AC3E}">
        <p14:creationId xmlns:p14="http://schemas.microsoft.com/office/powerpoint/2010/main" val="147189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443D0EF9-BF77-43A4-84B3-C7DFB7C95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9E8D71D-88B5-444A-B4F6-5655B631E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ECD58-DCA7-CC2E-3035-9CE9AF59BED4}"/>
              </a:ext>
            </a:extLst>
          </p:cNvPr>
          <p:cNvSpPr>
            <a:spLocks noGrp="1"/>
          </p:cNvSpPr>
          <p:nvPr>
            <p:ph type="title"/>
          </p:nvPr>
        </p:nvSpPr>
        <p:spPr>
          <a:xfrm>
            <a:off x="647700" y="5016288"/>
            <a:ext cx="10553700" cy="1163321"/>
          </a:xfrm>
        </p:spPr>
        <p:txBody>
          <a:bodyPr vert="horz" lIns="91440" tIns="45720" rIns="91440" bIns="45720" rtlCol="0" anchor="b">
            <a:normAutofit fontScale="90000"/>
          </a:bodyPr>
          <a:lstStyle/>
          <a:p>
            <a:pPr>
              <a:lnSpc>
                <a:spcPct val="90000"/>
              </a:lnSpc>
            </a:pPr>
            <a:r>
              <a:rPr lang="en-US" sz="5400" b="1" kern="1200" spc="-40" baseline="0" dirty="0">
                <a:solidFill>
                  <a:srgbClr val="FFFFFF"/>
                </a:solidFill>
                <a:latin typeface="+mj-lt"/>
                <a:ea typeface="+mj-ea"/>
                <a:cs typeface="+mj-cs"/>
              </a:rPr>
              <a:t>Finally, we run our simulator and display the output</a:t>
            </a:r>
          </a:p>
        </p:txBody>
      </p:sp>
      <p:pic>
        <p:nvPicPr>
          <p:cNvPr id="9" name="Picture 8" descr="Chart, diagram, bar chart&#10;&#10;Description automatically generated">
            <a:extLst>
              <a:ext uri="{FF2B5EF4-FFF2-40B4-BE49-F238E27FC236}">
                <a16:creationId xmlns:a16="http://schemas.microsoft.com/office/drawing/2014/main" id="{AE735FAA-7A2E-0D50-4ED7-89D32E4D5CD1}"/>
              </a:ext>
            </a:extLst>
          </p:cNvPr>
          <p:cNvPicPr>
            <a:picLocks noChangeAspect="1"/>
          </p:cNvPicPr>
          <p:nvPr/>
        </p:nvPicPr>
        <p:blipFill>
          <a:blip r:embed="rId2"/>
          <a:stretch>
            <a:fillRect/>
          </a:stretch>
        </p:blipFill>
        <p:spPr>
          <a:xfrm>
            <a:off x="1967350" y="678391"/>
            <a:ext cx="2901087" cy="3353859"/>
          </a:xfrm>
          <a:prstGeom prst="rect">
            <a:avLst/>
          </a:prstGeom>
        </p:spPr>
      </p:pic>
      <p:pic>
        <p:nvPicPr>
          <p:cNvPr id="7" name="Content Placeholder 6" descr="Graphical user interface&#10;&#10;Description automatically generated">
            <a:extLst>
              <a:ext uri="{FF2B5EF4-FFF2-40B4-BE49-F238E27FC236}">
                <a16:creationId xmlns:a16="http://schemas.microsoft.com/office/drawing/2014/main" id="{0D830864-2BC9-1D98-9912-B722475A428D}"/>
              </a:ext>
            </a:extLst>
          </p:cNvPr>
          <p:cNvPicPr>
            <a:picLocks noChangeAspect="1"/>
          </p:cNvPicPr>
          <p:nvPr/>
        </p:nvPicPr>
        <p:blipFill>
          <a:blip r:embed="rId3"/>
          <a:stretch>
            <a:fillRect/>
          </a:stretch>
        </p:blipFill>
        <p:spPr>
          <a:xfrm>
            <a:off x="6346813" y="1681747"/>
            <a:ext cx="4854587" cy="1347147"/>
          </a:xfrm>
          <a:prstGeom prst="rect">
            <a:avLst/>
          </a:prstGeom>
        </p:spPr>
      </p:pic>
      <p:sp>
        <p:nvSpPr>
          <p:cNvPr id="3" name="Footer Placeholder 2">
            <a:extLst>
              <a:ext uri="{FF2B5EF4-FFF2-40B4-BE49-F238E27FC236}">
                <a16:creationId xmlns:a16="http://schemas.microsoft.com/office/drawing/2014/main" id="{CF9B5422-CD8D-0F1F-8614-969F5ADCF68E}"/>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5F915BA5-A8DC-E63C-E4F4-4A7D7FA9A1E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15</a:t>
            </a:fld>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0438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41AC-3C53-E731-481C-7B8FD24FACB9}"/>
              </a:ext>
            </a:extLst>
          </p:cNvPr>
          <p:cNvSpPr>
            <a:spLocks noGrp="1"/>
          </p:cNvSpPr>
          <p:nvPr>
            <p:ph type="title"/>
          </p:nvPr>
        </p:nvSpPr>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30D98AFD-8514-9E82-6B53-3BE08B7415CB}"/>
              </a:ext>
            </a:extLst>
          </p:cNvPr>
          <p:cNvSpPr>
            <a:spLocks noGrp="1"/>
          </p:cNvSpPr>
          <p:nvPr>
            <p:ph sz="quarter" idx="14"/>
          </p:nvPr>
        </p:nvSpPr>
        <p:spPr/>
        <p:txBody>
          <a:bodyPr/>
          <a:lstStyle/>
          <a:p>
            <a:pPr marL="0" indent="0">
              <a:buNone/>
            </a:pPr>
            <a:r>
              <a:rPr lang="en-US" dirty="0"/>
              <a:t>With this output, we can see four correct states satisfy b . Z = 0 (mod 2)</a:t>
            </a:r>
          </a:p>
          <a:p>
            <a:pPr marL="0" indent="0">
              <a:buNone/>
            </a:pPr>
            <a:r>
              <a:rPr lang="en-US" dirty="0"/>
              <a:t>Say we read 001 first, we can deduce…</a:t>
            </a:r>
          </a:p>
          <a:p>
            <a:pPr marL="0" indent="0">
              <a:buNone/>
            </a:pPr>
            <a:endParaRPr lang="en-US" dirty="0"/>
          </a:p>
          <a:p>
            <a:pPr marL="0" indent="0">
              <a:buNone/>
            </a:pPr>
            <a:endParaRPr lang="en-US" dirty="0"/>
          </a:p>
          <a:p>
            <a:pPr marL="0" indent="0">
              <a:buNone/>
            </a:pPr>
            <a:endParaRPr lang="en-US" dirty="0"/>
          </a:p>
          <a:p>
            <a:pPr marL="0" indent="0">
              <a:buNone/>
            </a:pPr>
            <a:r>
              <a:rPr lang="en-US" dirty="0"/>
              <a:t>Then we read 111 to deduce</a:t>
            </a:r>
          </a:p>
        </p:txBody>
      </p:sp>
      <p:sp>
        <p:nvSpPr>
          <p:cNvPr id="4" name="Footer Placeholder 3">
            <a:extLst>
              <a:ext uri="{FF2B5EF4-FFF2-40B4-BE49-F238E27FC236}">
                <a16:creationId xmlns:a16="http://schemas.microsoft.com/office/drawing/2014/main" id="{BE7267D2-68C7-CC9D-8A7F-15D01F599068}"/>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C5128CA-72C5-9C3F-3793-18F5E8F407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7" name="Picture 6" descr="Text&#10;&#10;Description automatically generated with medium confidence">
            <a:extLst>
              <a:ext uri="{FF2B5EF4-FFF2-40B4-BE49-F238E27FC236}">
                <a16:creationId xmlns:a16="http://schemas.microsoft.com/office/drawing/2014/main" id="{602F344B-7C23-FEC0-910C-17C40A721D33}"/>
              </a:ext>
            </a:extLst>
          </p:cNvPr>
          <p:cNvPicPr>
            <a:picLocks noChangeAspect="1"/>
          </p:cNvPicPr>
          <p:nvPr/>
        </p:nvPicPr>
        <p:blipFill>
          <a:blip r:embed="rId2"/>
          <a:stretch>
            <a:fillRect/>
          </a:stretch>
        </p:blipFill>
        <p:spPr>
          <a:xfrm>
            <a:off x="931862" y="2800902"/>
            <a:ext cx="3568700" cy="143510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B55F33B-B761-070B-9EFA-817F8DFFE246}"/>
              </a:ext>
            </a:extLst>
          </p:cNvPr>
          <p:cNvPicPr>
            <a:picLocks noChangeAspect="1"/>
          </p:cNvPicPr>
          <p:nvPr/>
        </p:nvPicPr>
        <p:blipFill>
          <a:blip r:embed="rId3"/>
          <a:stretch>
            <a:fillRect/>
          </a:stretch>
        </p:blipFill>
        <p:spPr>
          <a:xfrm>
            <a:off x="1071562" y="4946831"/>
            <a:ext cx="3289300" cy="1104900"/>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D88796C5-41C1-2BBF-4978-29C80334DB59}"/>
              </a:ext>
            </a:extLst>
          </p:cNvPr>
          <p:cNvPicPr>
            <a:picLocks noChangeAspect="1"/>
          </p:cNvPicPr>
          <p:nvPr/>
        </p:nvPicPr>
        <p:blipFill>
          <a:blip r:embed="rId4"/>
          <a:stretch>
            <a:fillRect/>
          </a:stretch>
        </p:blipFill>
        <p:spPr>
          <a:xfrm>
            <a:off x="7753350" y="4272425"/>
            <a:ext cx="2781300" cy="1574800"/>
          </a:xfrm>
          <a:prstGeom prst="rect">
            <a:avLst/>
          </a:prstGeom>
        </p:spPr>
      </p:pic>
      <p:sp>
        <p:nvSpPr>
          <p:cNvPr id="12" name="TextBox 11">
            <a:extLst>
              <a:ext uri="{FF2B5EF4-FFF2-40B4-BE49-F238E27FC236}">
                <a16:creationId xmlns:a16="http://schemas.microsoft.com/office/drawing/2014/main" id="{46D843C0-CAA1-26FB-0DA9-3C54F8A1068F}"/>
              </a:ext>
            </a:extLst>
          </p:cNvPr>
          <p:cNvSpPr txBox="1"/>
          <p:nvPr/>
        </p:nvSpPr>
        <p:spPr>
          <a:xfrm>
            <a:off x="6096000" y="3429000"/>
            <a:ext cx="6096000" cy="646331"/>
          </a:xfrm>
          <a:prstGeom prst="rect">
            <a:avLst/>
          </a:prstGeom>
          <a:noFill/>
        </p:spPr>
        <p:txBody>
          <a:bodyPr wrap="square" rtlCol="0">
            <a:spAutoFit/>
          </a:bodyPr>
          <a:lstStyle/>
          <a:p>
            <a:r>
              <a:rPr lang="en-US" dirty="0"/>
              <a:t>Which tells us b = 000 or b = 110.  Since 000 will always be a solution, we can tell 110 is the hidden bitstring!</a:t>
            </a:r>
          </a:p>
        </p:txBody>
      </p:sp>
    </p:spTree>
    <p:extLst>
      <p:ext uri="{BB962C8B-B14F-4D97-AF65-F5344CB8AC3E}">
        <p14:creationId xmlns:p14="http://schemas.microsoft.com/office/powerpoint/2010/main" val="331178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C38ADC-6285-48C8-95E4-638511A6E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ED8F8-AF51-430B-82A6-D945BAA90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2F79C-57EB-1CBA-DD4D-A20D692F17D6}"/>
              </a:ext>
            </a:extLst>
          </p:cNvPr>
          <p:cNvSpPr>
            <a:spLocks noGrp="1"/>
          </p:cNvSpPr>
          <p:nvPr>
            <p:ph type="title"/>
          </p:nvPr>
        </p:nvSpPr>
        <p:spPr>
          <a:xfrm>
            <a:off x="649045" y="742278"/>
            <a:ext cx="10552355" cy="3141233"/>
          </a:xfrm>
        </p:spPr>
        <p:txBody>
          <a:bodyPr vert="horz" lIns="91440" tIns="45720" rIns="91440" bIns="45720" rtlCol="0" anchor="t">
            <a:normAutofit/>
          </a:bodyPr>
          <a:lstStyle/>
          <a:p>
            <a:pPr>
              <a:lnSpc>
                <a:spcPct val="90000"/>
              </a:lnSpc>
            </a:pPr>
            <a:r>
              <a:rPr lang="en-US" sz="4200" spc="-40" dirty="0">
                <a:solidFill>
                  <a:srgbClr val="FFFFFF"/>
                </a:solidFill>
              </a:rPr>
              <a:t>This example can be found at the following repo.</a:t>
            </a:r>
          </a:p>
        </p:txBody>
      </p:sp>
      <p:sp>
        <p:nvSpPr>
          <p:cNvPr id="4" name="Content Placeholder 3">
            <a:extLst>
              <a:ext uri="{FF2B5EF4-FFF2-40B4-BE49-F238E27FC236}">
                <a16:creationId xmlns:a16="http://schemas.microsoft.com/office/drawing/2014/main" id="{285F3064-816D-7575-D2B5-451A2CF3BF32}"/>
              </a:ext>
            </a:extLst>
          </p:cNvPr>
          <p:cNvSpPr>
            <a:spLocks noGrp="1"/>
          </p:cNvSpPr>
          <p:nvPr>
            <p:ph sz="quarter" idx="14"/>
          </p:nvPr>
        </p:nvSpPr>
        <p:spPr>
          <a:xfrm>
            <a:off x="649045" y="4963886"/>
            <a:ext cx="9484659" cy="1317171"/>
          </a:xfrm>
        </p:spPr>
        <p:txBody>
          <a:bodyPr vert="horz" lIns="91440" tIns="45720" rIns="91440" bIns="45720" rtlCol="0" anchor="ctr">
            <a:normAutofit/>
          </a:bodyPr>
          <a:lstStyle/>
          <a:p>
            <a:pPr marL="0" indent="0">
              <a:lnSpc>
                <a:spcPct val="100000"/>
              </a:lnSpc>
              <a:buNone/>
            </a:pPr>
            <a:r>
              <a:rPr lang="en-US" sz="2800" b="1" dirty="0">
                <a:solidFill>
                  <a:schemeClr val="accent1"/>
                </a:solidFill>
                <a:hlinkClick r:id="rId2"/>
              </a:rPr>
              <a:t>https://github.com/BP-2/SimonsAlgorithm.git</a:t>
            </a:r>
            <a:r>
              <a:rPr lang="en-US" sz="2800" b="1" dirty="0">
                <a:solidFill>
                  <a:schemeClr val="accent1"/>
                </a:solidFill>
              </a:rPr>
              <a:t> </a:t>
            </a:r>
          </a:p>
        </p:txBody>
      </p:sp>
      <p:sp>
        <p:nvSpPr>
          <p:cNvPr id="3" name="Footer Placeholder 2">
            <a:extLst>
              <a:ext uri="{FF2B5EF4-FFF2-40B4-BE49-F238E27FC236}">
                <a16:creationId xmlns:a16="http://schemas.microsoft.com/office/drawing/2014/main" id="{65C8BE18-8DAF-E83C-C1B8-BDE790F9549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chemeClr val="tx1"/>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33980A46-7E02-0F82-8EA4-23DF2E5F8D66}"/>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17</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5048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What is Simon’s Algorithm?</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087506"/>
          </a:xfrm>
        </p:spPr>
        <p:txBody>
          <a:bodyPr>
            <a:normAutofit/>
          </a:bodyPr>
          <a:lstStyle/>
          <a:p>
            <a:pPr marL="0" indent="0">
              <a:buNone/>
            </a:pPr>
            <a:r>
              <a:rPr lang="en-US" dirty="0"/>
              <a:t>Simon’s algorithm finds the hidden bitstring of a 2 – 1 function</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1" y="3074504"/>
            <a:ext cx="10690296" cy="339255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first example of exponential speed up vs best classical algorithms O(2^n-1) vs O(n)</a:t>
            </a:r>
          </a:p>
          <a:p>
            <a:endParaRPr lang="en-US" dirty="0"/>
          </a:p>
          <a:p>
            <a:pPr marL="0" indent="0">
              <a:buNone/>
            </a:pPr>
            <a:r>
              <a:rPr lang="en-US" dirty="0"/>
              <a:t>What is a 2-1 function?</a:t>
            </a:r>
          </a:p>
          <a:p>
            <a:pPr marL="0" indent="0">
              <a:buNone/>
            </a:pPr>
            <a:r>
              <a:rPr lang="en-US" dirty="0"/>
              <a:t>A function in which two inputs can have the same output.  Say 011 and 110 both output to 100, we can say the hidden bitstring is 101 because both 011 and 110 bitstring with 101 result in 100.</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1312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FAF9D845-1D7D-4A88-86ED-B45A77144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4F2A62-CB96-44B7-9829-3BEA927D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0BF18AB7-E346-C72B-167A-49CF2614347F}"/>
              </a:ext>
            </a:extLst>
          </p:cNvPr>
          <p:cNvSpPr>
            <a:spLocks noGrp="1"/>
          </p:cNvSpPr>
          <p:nvPr>
            <p:ph type="title"/>
          </p:nvPr>
        </p:nvSpPr>
        <p:spPr>
          <a:xfrm>
            <a:off x="649045" y="788595"/>
            <a:ext cx="4014395" cy="3525220"/>
          </a:xfrm>
        </p:spPr>
        <p:txBody>
          <a:bodyPr vert="horz" lIns="91440" tIns="45720" rIns="91440" bIns="45720" rtlCol="0" anchor="t">
            <a:normAutofit/>
          </a:bodyPr>
          <a:lstStyle/>
          <a:p>
            <a:pPr>
              <a:lnSpc>
                <a:spcPct val="90000"/>
              </a:lnSpc>
            </a:pPr>
            <a:r>
              <a:rPr lang="en-US" sz="2200" spc="-40" dirty="0">
                <a:solidFill>
                  <a:srgbClr val="FFFFFF"/>
                </a:solidFill>
              </a:rPr>
              <a:t>This is what our circuit will look like.  You can refer back to this image as we explain what is happening in the following slides.</a:t>
            </a:r>
            <a:br>
              <a:rPr lang="en-US" sz="2200" spc="-40" dirty="0">
                <a:solidFill>
                  <a:srgbClr val="FFFFFF"/>
                </a:solidFill>
              </a:rPr>
            </a:br>
            <a:br>
              <a:rPr lang="en-US" sz="2200" spc="-40" dirty="0">
                <a:solidFill>
                  <a:srgbClr val="FFFFFF"/>
                </a:solidFill>
              </a:rPr>
            </a:br>
            <a:endParaRPr lang="en-US" sz="2200" spc="-40" dirty="0">
              <a:solidFill>
                <a:srgbClr val="FFFFFF"/>
              </a:solidFill>
            </a:endParaRPr>
          </a:p>
        </p:txBody>
      </p:sp>
      <p:pic>
        <p:nvPicPr>
          <p:cNvPr id="6" name="Picture 5" descr="Diagram&#10;&#10;Description automatically generated with low confidence">
            <a:extLst>
              <a:ext uri="{FF2B5EF4-FFF2-40B4-BE49-F238E27FC236}">
                <a16:creationId xmlns:a16="http://schemas.microsoft.com/office/drawing/2014/main" id="{725D47F1-4499-C3CA-A001-3EC9DE0F86F2}"/>
              </a:ext>
            </a:extLst>
          </p:cNvPr>
          <p:cNvPicPr>
            <a:picLocks noChangeAspect="1"/>
          </p:cNvPicPr>
          <p:nvPr/>
        </p:nvPicPr>
        <p:blipFill>
          <a:blip r:embed="rId3"/>
          <a:stretch>
            <a:fillRect/>
          </a:stretch>
        </p:blipFill>
        <p:spPr>
          <a:xfrm>
            <a:off x="5506571" y="698987"/>
            <a:ext cx="6320117" cy="5340497"/>
          </a:xfrm>
          <a:prstGeom prst="rect">
            <a:avLst/>
          </a:prstGeom>
        </p:spPr>
      </p:pic>
      <p:sp>
        <p:nvSpPr>
          <p:cNvPr id="3" name="Footer Placeholder 2">
            <a:extLst>
              <a:ext uri="{FF2B5EF4-FFF2-40B4-BE49-F238E27FC236}">
                <a16:creationId xmlns:a16="http://schemas.microsoft.com/office/drawing/2014/main" id="{4DA139A5-37E6-2E3B-EAA7-D0A0D4530C21}"/>
              </a:ext>
            </a:extLst>
          </p:cNvPr>
          <p:cNvSpPr>
            <a:spLocks noGrp="1"/>
          </p:cNvSpPr>
          <p:nvPr>
            <p:ph type="ftr" sz="quarter" idx="11"/>
          </p:nvPr>
        </p:nvSpPr>
        <p:spPr>
          <a:xfrm>
            <a:off x="328108" y="6356350"/>
            <a:ext cx="4609652" cy="365125"/>
          </a:xfrm>
        </p:spPr>
        <p:txBody>
          <a:bodyPr vert="horz" lIns="91440" tIns="45720" rIns="91440" bIns="45720" rtlCol="0" anchor="ctr">
            <a:normAutofit/>
          </a:bodyPr>
          <a:lstStyle/>
          <a:p>
            <a:pPr>
              <a:spcAft>
                <a:spcPts val="600"/>
              </a:spcAft>
              <a:defRPr/>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5937E201-0193-2583-712C-DB98A741108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3</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114364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934BC46-432B-413A-8187-BE3909E0C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EC6AE3-D18B-400D-9357-BC0BC665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61FA-43AC-909C-311E-784DB405BAC8}"/>
              </a:ext>
            </a:extLst>
          </p:cNvPr>
          <p:cNvSpPr>
            <a:spLocks noGrp="1"/>
          </p:cNvSpPr>
          <p:nvPr>
            <p:ph type="title"/>
          </p:nvPr>
        </p:nvSpPr>
        <p:spPr>
          <a:xfrm>
            <a:off x="523240" y="782320"/>
            <a:ext cx="3159760" cy="4216400"/>
          </a:xfrm>
        </p:spPr>
        <p:txBody>
          <a:bodyPr vert="horz" lIns="91440" tIns="45720" rIns="91440" bIns="45720" rtlCol="0" anchor="t">
            <a:normAutofit/>
          </a:bodyPr>
          <a:lstStyle/>
          <a:p>
            <a:pPr>
              <a:lnSpc>
                <a:spcPct val="90000"/>
              </a:lnSpc>
            </a:pPr>
            <a:r>
              <a:rPr lang="en-US" sz="3700" spc="-40" dirty="0">
                <a:solidFill>
                  <a:srgbClr val="FFFFFF"/>
                </a:solidFill>
              </a:rPr>
              <a:t>Part 1</a:t>
            </a:r>
          </a:p>
        </p:txBody>
      </p:sp>
      <p:sp>
        <p:nvSpPr>
          <p:cNvPr id="15" name="Content Placeholder 14">
            <a:extLst>
              <a:ext uri="{FF2B5EF4-FFF2-40B4-BE49-F238E27FC236}">
                <a16:creationId xmlns:a16="http://schemas.microsoft.com/office/drawing/2014/main" id="{A9C3F85D-269E-94F4-0BB1-63A2868D1963}"/>
              </a:ext>
            </a:extLst>
          </p:cNvPr>
          <p:cNvSpPr>
            <a:spLocks noGrp="1"/>
          </p:cNvSpPr>
          <p:nvPr>
            <p:ph sz="quarter" idx="14"/>
          </p:nvPr>
        </p:nvSpPr>
        <p:spPr>
          <a:xfrm>
            <a:off x="4682836" y="759458"/>
            <a:ext cx="6747164" cy="2669541"/>
          </a:xfrm>
        </p:spPr>
        <p:txBody>
          <a:bodyPr vert="horz" lIns="91440" tIns="45720" rIns="91440" bIns="45720" rtlCol="0">
            <a:normAutofit/>
          </a:bodyPr>
          <a:lstStyle/>
          <a:p>
            <a:pPr marL="0" indent="0">
              <a:buNone/>
            </a:pPr>
            <a:r>
              <a:rPr lang="en-US" dirty="0"/>
              <a:t>We shall break this circuit up into 5 states (outlined as the first 5 red bars in the graph)</a:t>
            </a:r>
          </a:p>
          <a:p>
            <a:pPr marL="0" indent="0">
              <a:buNone/>
            </a:pPr>
            <a:endParaRPr lang="en-US" dirty="0"/>
          </a:p>
          <a:p>
            <a:pPr marL="0" indent="0">
              <a:buNone/>
            </a:pPr>
            <a:r>
              <a:rPr lang="en-US" dirty="0"/>
              <a:t>In state one we start with two n bit registers with all bits set to zero.</a:t>
            </a:r>
          </a:p>
          <a:p>
            <a:pPr marL="0" indent="0">
              <a:buNone/>
            </a:pPr>
            <a:endParaRPr lang="en-US" dirty="0"/>
          </a:p>
        </p:txBody>
      </p:sp>
      <p:sp>
        <p:nvSpPr>
          <p:cNvPr id="4" name="Footer Placeholder 3">
            <a:extLst>
              <a:ext uri="{FF2B5EF4-FFF2-40B4-BE49-F238E27FC236}">
                <a16:creationId xmlns:a16="http://schemas.microsoft.com/office/drawing/2014/main" id="{589B6379-D97E-EA1D-780B-CE5460E1FFDA}"/>
              </a:ext>
            </a:extLst>
          </p:cNvPr>
          <p:cNvSpPr>
            <a:spLocks noGrp="1"/>
          </p:cNvSpPr>
          <p:nvPr>
            <p:ph type="ftr" sz="quarter" idx="11"/>
          </p:nvPr>
        </p:nvSpPr>
        <p:spPr>
          <a:xfrm>
            <a:off x="201168" y="6356350"/>
            <a:ext cx="3715512"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BA7C9ED7-1B74-516A-102F-920DB8EBD72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US" b="0" i="0" u="none" strike="noStrike" cap="none" spc="0" normalizeH="0" baseline="0" noProof="0">
              <a:ln>
                <a:noFill/>
              </a:ln>
              <a:effectLst/>
              <a:uLnTx/>
              <a:uFillTx/>
            </a:endParaRPr>
          </a:p>
        </p:txBody>
      </p:sp>
      <p:pic>
        <p:nvPicPr>
          <p:cNvPr id="7" name="Picture 6" descr="A picture containing text&#10;&#10;Description automatically generated">
            <a:extLst>
              <a:ext uri="{FF2B5EF4-FFF2-40B4-BE49-F238E27FC236}">
                <a16:creationId xmlns:a16="http://schemas.microsoft.com/office/drawing/2014/main" id="{0E9238B5-015A-36AF-17A4-083924542BD7}"/>
              </a:ext>
            </a:extLst>
          </p:cNvPr>
          <p:cNvPicPr>
            <a:picLocks noChangeAspect="1"/>
          </p:cNvPicPr>
          <p:nvPr/>
        </p:nvPicPr>
        <p:blipFill>
          <a:blip r:embed="rId3"/>
          <a:stretch>
            <a:fillRect/>
          </a:stretch>
        </p:blipFill>
        <p:spPr>
          <a:xfrm>
            <a:off x="4362450" y="3669647"/>
            <a:ext cx="7067550" cy="2171077"/>
          </a:xfrm>
          <a:prstGeom prst="rect">
            <a:avLst/>
          </a:prstGeom>
        </p:spPr>
      </p:pic>
    </p:spTree>
    <p:extLst>
      <p:ext uri="{BB962C8B-B14F-4D97-AF65-F5344CB8AC3E}">
        <p14:creationId xmlns:p14="http://schemas.microsoft.com/office/powerpoint/2010/main" val="72766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2</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pic>
        <p:nvPicPr>
          <p:cNvPr id="7" name="Content Placeholder 6" descr="Schematic&#10;&#10;Description automatically generated with low confidence">
            <a:extLst>
              <a:ext uri="{FF2B5EF4-FFF2-40B4-BE49-F238E27FC236}">
                <a16:creationId xmlns:a16="http://schemas.microsoft.com/office/drawing/2014/main" id="{F8DEA9CE-8757-CB7F-4B9D-129E66FD6CE9}"/>
              </a:ext>
            </a:extLst>
          </p:cNvPr>
          <p:cNvPicPr>
            <a:picLocks noGrp="1" noChangeAspect="1"/>
          </p:cNvPicPr>
          <p:nvPr>
            <p:ph sz="quarter" idx="14"/>
          </p:nvPr>
        </p:nvPicPr>
        <p:blipFill>
          <a:blip r:embed="rId2"/>
          <a:stretch>
            <a:fillRect/>
          </a:stretch>
        </p:blipFill>
        <p:spPr>
          <a:xfrm>
            <a:off x="3704430" y="2840968"/>
            <a:ext cx="7903225" cy="2645431"/>
          </a:xfrm>
        </p:spPr>
      </p:pic>
      <p:sp>
        <p:nvSpPr>
          <p:cNvPr id="8" name="TextBox 7">
            <a:extLst>
              <a:ext uri="{FF2B5EF4-FFF2-40B4-BE49-F238E27FC236}">
                <a16:creationId xmlns:a16="http://schemas.microsoft.com/office/drawing/2014/main" id="{E9208826-9B31-F009-F4ED-D4B6C82E1BEE}"/>
              </a:ext>
            </a:extLst>
          </p:cNvPr>
          <p:cNvSpPr txBox="1"/>
          <p:nvPr/>
        </p:nvSpPr>
        <p:spPr>
          <a:xfrm>
            <a:off x="4154557" y="1152939"/>
            <a:ext cx="7453098" cy="1569660"/>
          </a:xfrm>
          <a:prstGeom prst="rect">
            <a:avLst/>
          </a:prstGeom>
          <a:noFill/>
        </p:spPr>
        <p:txBody>
          <a:bodyPr wrap="square" rtlCol="0">
            <a:spAutoFit/>
          </a:bodyPr>
          <a:lstStyle/>
          <a:p>
            <a:r>
              <a:rPr lang="en-US" sz="2400" dirty="0"/>
              <a:t>Next, we shall apply a Hadamard gate to the first register.   This notation below represents we have one register with all outcomes for an n bit register and an n bit register populated with 0’s </a:t>
            </a:r>
          </a:p>
        </p:txBody>
      </p:sp>
    </p:spTree>
    <p:extLst>
      <p:ext uri="{BB962C8B-B14F-4D97-AF65-F5344CB8AC3E}">
        <p14:creationId xmlns:p14="http://schemas.microsoft.com/office/powerpoint/2010/main" val="43464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3</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1938992"/>
          </a:xfrm>
          <a:prstGeom prst="rect">
            <a:avLst/>
          </a:prstGeom>
          <a:noFill/>
        </p:spPr>
        <p:txBody>
          <a:bodyPr wrap="square" rtlCol="0">
            <a:spAutoFit/>
          </a:bodyPr>
          <a:lstStyle/>
          <a:p>
            <a:r>
              <a:rPr lang="en-US" sz="2400" dirty="0"/>
              <a:t>Now we apply the query function </a:t>
            </a:r>
            <a:r>
              <a:rPr lang="en-US" sz="2400" dirty="0" err="1"/>
              <a:t>Qf</a:t>
            </a:r>
            <a:r>
              <a:rPr lang="en-US" sz="2400" dirty="0"/>
              <a:t> to our circuit.  You may notice that only the second register changes.  This is because we are performing a controlled operation from the first register to the second register.</a:t>
            </a:r>
          </a:p>
        </p:txBody>
      </p:sp>
      <p:pic>
        <p:nvPicPr>
          <p:cNvPr id="4" name="Picture 3" descr="A picture containing shape&#10;&#10;Description automatically generated">
            <a:extLst>
              <a:ext uri="{FF2B5EF4-FFF2-40B4-BE49-F238E27FC236}">
                <a16:creationId xmlns:a16="http://schemas.microsoft.com/office/drawing/2014/main" id="{69B47D71-6AB2-B8BD-25C4-45CFD13AAA89}"/>
              </a:ext>
            </a:extLst>
          </p:cNvPr>
          <p:cNvPicPr>
            <a:picLocks noChangeAspect="1"/>
          </p:cNvPicPr>
          <p:nvPr/>
        </p:nvPicPr>
        <p:blipFill>
          <a:blip r:embed="rId2"/>
          <a:stretch>
            <a:fillRect/>
          </a:stretch>
        </p:blipFill>
        <p:spPr>
          <a:xfrm>
            <a:off x="3528282" y="2484990"/>
            <a:ext cx="8663718" cy="2192025"/>
          </a:xfrm>
          <a:prstGeom prst="rect">
            <a:avLst/>
          </a:prstGeom>
        </p:spPr>
      </p:pic>
      <p:sp>
        <p:nvSpPr>
          <p:cNvPr id="10" name="TextBox 9">
            <a:extLst>
              <a:ext uri="{FF2B5EF4-FFF2-40B4-BE49-F238E27FC236}">
                <a16:creationId xmlns:a16="http://schemas.microsoft.com/office/drawing/2014/main" id="{6BA35E2B-C2B2-64AE-3212-82FA5970425C}"/>
              </a:ext>
            </a:extLst>
          </p:cNvPr>
          <p:cNvSpPr txBox="1"/>
          <p:nvPr/>
        </p:nvSpPr>
        <p:spPr>
          <a:xfrm>
            <a:off x="4133592" y="4677015"/>
            <a:ext cx="7453098" cy="1938992"/>
          </a:xfrm>
          <a:prstGeom prst="rect">
            <a:avLst/>
          </a:prstGeom>
          <a:noFill/>
        </p:spPr>
        <p:txBody>
          <a:bodyPr wrap="square" rtlCol="0">
            <a:spAutoFit/>
          </a:bodyPr>
          <a:lstStyle/>
          <a:p>
            <a:r>
              <a:rPr lang="en-US" sz="2400" dirty="0"/>
              <a:t>The first register will now contain all possible inputs and the f(x) will contain the corresponding output.</a:t>
            </a:r>
          </a:p>
          <a:p>
            <a:endParaRPr lang="en-US" sz="2400" dirty="0"/>
          </a:p>
          <a:p>
            <a:r>
              <a:rPr lang="en-US" sz="2400" dirty="0"/>
              <a:t>A possible pairing could be |000&gt; |111&gt; if that is the output for |000&gt;</a:t>
            </a:r>
          </a:p>
        </p:txBody>
      </p:sp>
    </p:spTree>
    <p:extLst>
      <p:ext uri="{BB962C8B-B14F-4D97-AF65-F5344CB8AC3E}">
        <p14:creationId xmlns:p14="http://schemas.microsoft.com/office/powerpoint/2010/main" val="108213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4</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1938992"/>
          </a:xfrm>
          <a:prstGeom prst="rect">
            <a:avLst/>
          </a:prstGeom>
          <a:noFill/>
        </p:spPr>
        <p:txBody>
          <a:bodyPr wrap="square" rtlCol="0">
            <a:spAutoFit/>
          </a:bodyPr>
          <a:lstStyle/>
          <a:p>
            <a:r>
              <a:rPr lang="en-US" sz="2400" dirty="0"/>
              <a:t>At this point we have measured the second register and have observed the value.  This means our first register will contain either |x&gt; or |</a:t>
            </a:r>
            <a:r>
              <a:rPr lang="en-US" sz="2400" dirty="0" err="1"/>
              <a:t>x+s</a:t>
            </a:r>
            <a:r>
              <a:rPr lang="en-US" sz="2400" dirty="0"/>
              <a:t>&gt;</a:t>
            </a:r>
          </a:p>
          <a:p>
            <a:endParaRPr lang="en-US" sz="2400" dirty="0"/>
          </a:p>
          <a:p>
            <a:r>
              <a:rPr lang="en-US" sz="2400" dirty="0"/>
              <a:t>s being the bit string and y being |</a:t>
            </a:r>
            <a:r>
              <a:rPr lang="en-US" sz="2400" dirty="0" err="1"/>
              <a:t>x+s</a:t>
            </a:r>
            <a:r>
              <a:rPr lang="en-US" sz="2400" dirty="0"/>
              <a:t>&gt;</a:t>
            </a:r>
          </a:p>
        </p:txBody>
      </p:sp>
      <p:sp>
        <p:nvSpPr>
          <p:cNvPr id="10" name="TextBox 9">
            <a:extLst>
              <a:ext uri="{FF2B5EF4-FFF2-40B4-BE49-F238E27FC236}">
                <a16:creationId xmlns:a16="http://schemas.microsoft.com/office/drawing/2014/main" id="{6BA35E2B-C2B2-64AE-3212-82FA5970425C}"/>
              </a:ext>
            </a:extLst>
          </p:cNvPr>
          <p:cNvSpPr txBox="1"/>
          <p:nvPr/>
        </p:nvSpPr>
        <p:spPr>
          <a:xfrm>
            <a:off x="4133592" y="4677015"/>
            <a:ext cx="7453098" cy="1569660"/>
          </a:xfrm>
          <a:prstGeom prst="rect">
            <a:avLst/>
          </a:prstGeom>
          <a:noFill/>
        </p:spPr>
        <p:txBody>
          <a:bodyPr wrap="square" rtlCol="0">
            <a:spAutoFit/>
          </a:bodyPr>
          <a:lstStyle/>
          <a:p>
            <a:r>
              <a:rPr lang="en-US" sz="2400" dirty="0"/>
              <a:t>We know this because if we get the corresponding output, then you have to have one of the 2-1 inputs that matches it.  These inputs being either |x&gt; or |</a:t>
            </a:r>
            <a:r>
              <a:rPr lang="en-US" sz="2400" dirty="0" err="1"/>
              <a:t>x+s</a:t>
            </a:r>
            <a:r>
              <a:rPr lang="en-US" sz="2400" dirty="0"/>
              <a:t>&gt;</a:t>
            </a:r>
          </a:p>
        </p:txBody>
      </p:sp>
      <p:pic>
        <p:nvPicPr>
          <p:cNvPr id="6" name="Picture 5" descr="A picture containing text, clock, gauge&#10;&#10;Description automatically generated">
            <a:extLst>
              <a:ext uri="{FF2B5EF4-FFF2-40B4-BE49-F238E27FC236}">
                <a16:creationId xmlns:a16="http://schemas.microsoft.com/office/drawing/2014/main" id="{B032A9F3-C59B-998C-BE75-9F7F69BB9338}"/>
              </a:ext>
            </a:extLst>
          </p:cNvPr>
          <p:cNvPicPr>
            <a:picLocks noChangeAspect="1"/>
          </p:cNvPicPr>
          <p:nvPr/>
        </p:nvPicPr>
        <p:blipFill>
          <a:blip r:embed="rId2"/>
          <a:stretch>
            <a:fillRect/>
          </a:stretch>
        </p:blipFill>
        <p:spPr>
          <a:xfrm>
            <a:off x="4801979" y="2615597"/>
            <a:ext cx="5225325" cy="1609965"/>
          </a:xfrm>
          <a:prstGeom prst="rect">
            <a:avLst/>
          </a:prstGeom>
        </p:spPr>
      </p:pic>
    </p:spTree>
    <p:extLst>
      <p:ext uri="{BB962C8B-B14F-4D97-AF65-F5344CB8AC3E}">
        <p14:creationId xmlns:p14="http://schemas.microsoft.com/office/powerpoint/2010/main" val="228935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Part 5</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8" name="TextBox 7">
            <a:extLst>
              <a:ext uri="{FF2B5EF4-FFF2-40B4-BE49-F238E27FC236}">
                <a16:creationId xmlns:a16="http://schemas.microsoft.com/office/drawing/2014/main" id="{E9208826-9B31-F009-F4ED-D4B6C82E1BEE}"/>
              </a:ext>
            </a:extLst>
          </p:cNvPr>
          <p:cNvSpPr txBox="1"/>
          <p:nvPr/>
        </p:nvSpPr>
        <p:spPr>
          <a:xfrm>
            <a:off x="4133592" y="241994"/>
            <a:ext cx="7453098" cy="3046988"/>
          </a:xfrm>
          <a:prstGeom prst="rect">
            <a:avLst/>
          </a:prstGeom>
          <a:noFill/>
        </p:spPr>
        <p:txBody>
          <a:bodyPr wrap="square" rtlCol="0">
            <a:spAutoFit/>
          </a:bodyPr>
          <a:lstStyle/>
          <a:p>
            <a:r>
              <a:rPr lang="en-US" sz="2400" dirty="0"/>
              <a:t>Now we apply a Hadamard gate to the first register which provides us with the following state.</a:t>
            </a:r>
          </a:p>
          <a:p>
            <a:endParaRPr lang="en-US" sz="2400" dirty="0"/>
          </a:p>
          <a:p>
            <a:r>
              <a:rPr lang="en-US" sz="2400" dirty="0"/>
              <a:t>This will only give us an output if </a:t>
            </a:r>
            <a:r>
              <a:rPr lang="en-US" sz="2400" dirty="0" err="1"/>
              <a:t>y.s</a:t>
            </a:r>
            <a:r>
              <a:rPr lang="en-US" sz="2400" dirty="0"/>
              <a:t> = 0</a:t>
            </a:r>
          </a:p>
          <a:p>
            <a:endParaRPr lang="en-US" sz="2400" dirty="0"/>
          </a:p>
          <a:p>
            <a:r>
              <a:rPr lang="en-US" sz="2400" dirty="0"/>
              <a:t>For example, if y = |000&gt; and s = | 101&gt;, then we can see that 0 * 1 + 0 * 0 + 0 * 1 = 0 and 0 mod 2 = 0 which means that </a:t>
            </a:r>
            <a:r>
              <a:rPr lang="en-US" sz="2400" dirty="0" err="1"/>
              <a:t>y.s</a:t>
            </a:r>
            <a:r>
              <a:rPr lang="en-US" sz="2400" dirty="0"/>
              <a:t> = 0</a:t>
            </a:r>
          </a:p>
        </p:txBody>
      </p:sp>
      <p:pic>
        <p:nvPicPr>
          <p:cNvPr id="4" name="Picture 3" descr="A picture containing text&#10;&#10;Description automatically generated">
            <a:extLst>
              <a:ext uri="{FF2B5EF4-FFF2-40B4-BE49-F238E27FC236}">
                <a16:creationId xmlns:a16="http://schemas.microsoft.com/office/drawing/2014/main" id="{6F845708-01E4-6C33-E4F8-817D6ED85C04}"/>
              </a:ext>
            </a:extLst>
          </p:cNvPr>
          <p:cNvPicPr>
            <a:picLocks noChangeAspect="1"/>
          </p:cNvPicPr>
          <p:nvPr/>
        </p:nvPicPr>
        <p:blipFill>
          <a:blip r:embed="rId3"/>
          <a:stretch>
            <a:fillRect/>
          </a:stretch>
        </p:blipFill>
        <p:spPr>
          <a:xfrm>
            <a:off x="3653954" y="4084134"/>
            <a:ext cx="7932736" cy="1377674"/>
          </a:xfrm>
          <a:prstGeom prst="rect">
            <a:avLst/>
          </a:prstGeom>
        </p:spPr>
      </p:pic>
    </p:spTree>
    <p:extLst>
      <p:ext uri="{BB962C8B-B14F-4D97-AF65-F5344CB8AC3E}">
        <p14:creationId xmlns:p14="http://schemas.microsoft.com/office/powerpoint/2010/main" val="893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193608" y="996950"/>
            <a:ext cx="2771137" cy="4946650"/>
          </a:xfrm>
        </p:spPr>
        <p:txBody>
          <a:bodyPr/>
          <a:lstStyle/>
          <a:p>
            <a:r>
              <a:rPr lang="en-US" dirty="0"/>
              <a:t>Brief example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Quantum Computing</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pic>
        <p:nvPicPr>
          <p:cNvPr id="6" name="Picture 5" descr="Text&#10;&#10;Description automatically generated with medium confidence">
            <a:extLst>
              <a:ext uri="{FF2B5EF4-FFF2-40B4-BE49-F238E27FC236}">
                <a16:creationId xmlns:a16="http://schemas.microsoft.com/office/drawing/2014/main" id="{09527191-C26D-6049-27B9-D5189018008D}"/>
              </a:ext>
            </a:extLst>
          </p:cNvPr>
          <p:cNvPicPr>
            <a:picLocks noChangeAspect="1"/>
          </p:cNvPicPr>
          <p:nvPr/>
        </p:nvPicPr>
        <p:blipFill>
          <a:blip r:embed="rId3"/>
          <a:stretch>
            <a:fillRect/>
          </a:stretch>
        </p:blipFill>
        <p:spPr>
          <a:xfrm>
            <a:off x="3373428" y="1646897"/>
            <a:ext cx="8818571" cy="1427952"/>
          </a:xfrm>
          <a:prstGeom prst="rect">
            <a:avLst/>
          </a:prstGeom>
        </p:spPr>
      </p:pic>
      <p:pic>
        <p:nvPicPr>
          <p:cNvPr id="11" name="Picture 10" descr="Diagram, text&#10;&#10;Description automatically generated">
            <a:extLst>
              <a:ext uri="{FF2B5EF4-FFF2-40B4-BE49-F238E27FC236}">
                <a16:creationId xmlns:a16="http://schemas.microsoft.com/office/drawing/2014/main" id="{5AE29FCF-9450-8374-C72B-C77280096FA5}"/>
              </a:ext>
            </a:extLst>
          </p:cNvPr>
          <p:cNvPicPr>
            <a:picLocks noChangeAspect="1"/>
          </p:cNvPicPr>
          <p:nvPr/>
        </p:nvPicPr>
        <p:blipFill>
          <a:blip r:embed="rId4"/>
          <a:stretch>
            <a:fillRect/>
          </a:stretch>
        </p:blipFill>
        <p:spPr>
          <a:xfrm>
            <a:off x="3301238" y="3783151"/>
            <a:ext cx="8697154" cy="1480729"/>
          </a:xfrm>
          <a:prstGeom prst="rect">
            <a:avLst/>
          </a:prstGeom>
        </p:spPr>
      </p:pic>
      <p:sp>
        <p:nvSpPr>
          <p:cNvPr id="2" name="TextBox 1">
            <a:extLst>
              <a:ext uri="{FF2B5EF4-FFF2-40B4-BE49-F238E27FC236}">
                <a16:creationId xmlns:a16="http://schemas.microsoft.com/office/drawing/2014/main" id="{152C1DAA-0F12-E087-792A-35DD13CBC343}"/>
              </a:ext>
            </a:extLst>
          </p:cNvPr>
          <p:cNvSpPr txBox="1"/>
          <p:nvPr/>
        </p:nvSpPr>
        <p:spPr>
          <a:xfrm>
            <a:off x="3301238" y="916467"/>
            <a:ext cx="925510" cy="369332"/>
          </a:xfrm>
          <a:prstGeom prst="rect">
            <a:avLst/>
          </a:prstGeom>
          <a:noFill/>
        </p:spPr>
        <p:txBody>
          <a:bodyPr wrap="none" rtlCol="0">
            <a:spAutoFit/>
          </a:bodyPr>
          <a:lstStyle/>
          <a:p>
            <a:r>
              <a:rPr lang="en-US" dirty="0"/>
              <a:t>Step 1:</a:t>
            </a:r>
          </a:p>
        </p:txBody>
      </p:sp>
      <p:sp>
        <p:nvSpPr>
          <p:cNvPr id="4" name="TextBox 3">
            <a:extLst>
              <a:ext uri="{FF2B5EF4-FFF2-40B4-BE49-F238E27FC236}">
                <a16:creationId xmlns:a16="http://schemas.microsoft.com/office/drawing/2014/main" id="{06AAD1A0-D6FD-0407-7153-78305EE2D6C3}"/>
              </a:ext>
            </a:extLst>
          </p:cNvPr>
          <p:cNvSpPr txBox="1"/>
          <p:nvPr/>
        </p:nvSpPr>
        <p:spPr>
          <a:xfrm>
            <a:off x="3373429" y="3244334"/>
            <a:ext cx="925510" cy="369332"/>
          </a:xfrm>
          <a:prstGeom prst="rect">
            <a:avLst/>
          </a:prstGeom>
          <a:noFill/>
        </p:spPr>
        <p:txBody>
          <a:bodyPr wrap="none" rtlCol="0">
            <a:spAutoFit/>
          </a:bodyPr>
          <a:lstStyle/>
          <a:p>
            <a:r>
              <a:rPr lang="en-US" dirty="0"/>
              <a:t>Step 2:</a:t>
            </a:r>
          </a:p>
        </p:txBody>
      </p:sp>
    </p:spTree>
    <p:extLst>
      <p:ext uri="{BB962C8B-B14F-4D97-AF65-F5344CB8AC3E}">
        <p14:creationId xmlns:p14="http://schemas.microsoft.com/office/powerpoint/2010/main" val="350201620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59152A6-D9F2-46C7-B217-D613495E7AFF}">
  <ds:schemaRefs>
    <ds:schemaRef ds:uri="http://schemas.microsoft.com/sharepoint/v3/contenttype/forms"/>
  </ds:schemaRefs>
</ds:datastoreItem>
</file>

<file path=customXml/itemProps2.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873</Words>
  <Application>Microsoft Macintosh PowerPoint</Application>
  <PresentationFormat>Widescreen</PresentationFormat>
  <Paragraphs>110</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Avenir Next LT Pro</vt:lpstr>
      <vt:lpstr>Calibri</vt:lpstr>
      <vt:lpstr>Courier New</vt:lpstr>
      <vt:lpstr>ColorBlockVTI</vt:lpstr>
      <vt:lpstr>Quantum Computing: Simon’s Algorithm</vt:lpstr>
      <vt:lpstr>What is Simon’s Algorithm?</vt:lpstr>
      <vt:lpstr>This is what our circuit will look like.  You can refer back to this image as we explain what is happening in the following slides.  </vt:lpstr>
      <vt:lpstr>Part 1</vt:lpstr>
      <vt:lpstr>Part 2</vt:lpstr>
      <vt:lpstr>Part 3</vt:lpstr>
      <vt:lpstr>Part 4</vt:lpstr>
      <vt:lpstr>Part 5</vt:lpstr>
      <vt:lpstr>Brief example</vt:lpstr>
      <vt:lpstr>Brief example</vt:lpstr>
      <vt:lpstr>Brief example</vt:lpstr>
      <vt:lpstr>Brief example</vt:lpstr>
      <vt:lpstr>Implementation</vt:lpstr>
      <vt:lpstr>Now we apply the Hadamard to the first register, add our black box, and then add the Hadamard the first register again. (We also add some visuals)</vt:lpstr>
      <vt:lpstr>Finally, we run our simulator and display the output</vt:lpstr>
      <vt:lpstr>Results</vt:lpstr>
      <vt:lpstr>This example can be found at the following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2023-03-07T15:12:20Z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