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14" r:id="rId20"/>
    <p:sldId id="315" r:id="rId21"/>
    <p:sldId id="316" r:id="rId22"/>
    <p:sldId id="317" r:id="rId23"/>
    <p:sldId id="318" r:id="rId24"/>
    <p:sldId id="319" r:id="rId25"/>
    <p:sldId id="322" r:id="rId26"/>
    <p:sldId id="323" r:id="rId27"/>
    <p:sldId id="324" r:id="rId28"/>
    <p:sldId id="325" r:id="rId29"/>
    <p:sldId id="326" r:id="rId30"/>
    <p:sldId id="327" r:id="rId31"/>
    <p:sldId id="328" r:id="rId32"/>
    <p:sldId id="329" r:id="rId33"/>
    <p:sldId id="330" r:id="rId34"/>
    <p:sldId id="331" r:id="rId3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9"/>
    <p:restoredTop sz="86522"/>
  </p:normalViewPr>
  <p:slideViewPr>
    <p:cSldViewPr snapToGrid="0">
      <p:cViewPr varScale="1">
        <p:scale>
          <a:sx n="101" d="100"/>
          <a:sy n="101"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10/12/21</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30</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31</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10/12/21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10/12/21</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10/12/21</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10/12/21</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10/12/21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10/12/21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10/12/21</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jure.demsar@fri.uni-lj.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spid="_x0000_s1034" r:id="rId3" imgW="6984000" imgH="6323760" progId="">
                  <p:embed/>
                </p:oleObj>
              </mc:Choice>
              <mc:Fallback>
                <p:oleObj r:id="rId3"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4"/>
                      <a:stretch>
                        <a:fillRect/>
                      </a:stretch>
                    </p:blipFill>
                    <p:spPr>
                      <a:xfrm>
                        <a:off x="766797" y="1644970"/>
                        <a:ext cx="3511550" cy="317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1074D88-A35F-4F1C-B612-AF696DB167E6}"/>
              </a:ext>
            </a:extLst>
          </p:cNvPr>
          <p:cNvGraphicFramePr>
            <a:graphicFrameLocks noChangeAspect="1"/>
          </p:cNvGraphicFramePr>
          <p:nvPr>
            <p:extLst>
              <p:ext uri="{D42A27DB-BD31-4B8C-83A1-F6EECF244321}">
                <p14:modId xmlns:p14="http://schemas.microsoft.com/office/powerpoint/2010/main" val="1334835587"/>
              </p:ext>
            </p:extLst>
          </p:nvPr>
        </p:nvGraphicFramePr>
        <p:xfrm>
          <a:off x="5003800" y="1644970"/>
          <a:ext cx="3511550" cy="3175000"/>
        </p:xfrm>
        <a:graphic>
          <a:graphicData uri="http://schemas.openxmlformats.org/presentationml/2006/ole">
            <mc:AlternateContent xmlns:mc="http://schemas.openxmlformats.org/markup-compatibility/2006">
              <mc:Choice xmlns:v="urn:schemas-microsoft-com:vml" Requires="v">
                <p:oleObj spid="_x0000_s1035" r:id="rId5" imgW="6984000" imgH="6323760" progId="">
                  <p:embed/>
                </p:oleObj>
              </mc:Choice>
              <mc:Fallback>
                <p:oleObj r:id="rId5" imgW="6984000" imgH="6323760" progId="">
                  <p:embed/>
                  <p:pic>
                    <p:nvPicPr>
                      <p:cNvPr id="11" name="Object 10">
                        <a:extLst>
                          <a:ext uri="{FF2B5EF4-FFF2-40B4-BE49-F238E27FC236}">
                            <a16:creationId xmlns:a16="http://schemas.microsoft.com/office/drawing/2014/main" id="{21074D88-A35F-4F1C-B612-AF696DB167E6}"/>
                          </a:ext>
                        </a:extLst>
                      </p:cNvPr>
                      <p:cNvPicPr/>
                      <p:nvPr/>
                    </p:nvPicPr>
                    <p:blipFill>
                      <a:blip r:embed="rId6"/>
                      <a:stretch>
                        <a:fillRect/>
                      </a:stretch>
                    </p:blipFill>
                    <p:spPr>
                      <a:xfrm>
                        <a:off x="5003800" y="1644970"/>
                        <a:ext cx="3511550" cy="3175000"/>
                      </a:xfrm>
                      <a:prstGeom prst="rect">
                        <a:avLst/>
                      </a:prstGeom>
                    </p:spPr>
                  </p:pic>
                </p:oleObj>
              </mc:Fallback>
            </mc:AlternateContent>
          </a:graphicData>
        </a:graphic>
      </p:graphicFrame>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one of the most popular probabilistic programming languages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int a[n];</a:t>
            </a:r>
          </a:p>
          <a:p>
            <a:pPr marL="0" indent="0">
              <a:buNone/>
            </a:pPr>
            <a:r>
              <a:rPr lang="en-US" sz="1600" dirty="0">
                <a:latin typeface="Consolas" panose="020B0609020204030204" pitchFamily="49" charset="0"/>
                <a:ea typeface="Source Sans Pro Light" panose="020B0403030403020204" pitchFamily="34" charset="0"/>
              </a:rPr>
              <a:t>real b[n];</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 matrix [rows, columns]</a:t>
            </a:r>
          </a:p>
          <a:p>
            <a:pPr marL="0" indent="0">
              <a:buNone/>
            </a:pPr>
            <a:r>
              <a:rPr lang="en-US" sz="1600" dirty="0">
                <a:latin typeface="Consolas" panose="020B0609020204030204" pitchFamily="49" charset="0"/>
                <a:ea typeface="Source Sans Pro Light" panose="020B0403030403020204" pitchFamily="34" charset="0"/>
              </a:rPr>
              <a:t>int A[n, n];</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computationally vectors are more efficient than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than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and 1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[3] Sigma;</a:t>
            </a:r>
          </a:p>
        </p:txBody>
      </p:sp>
    </p:spTree>
    <p:extLst>
      <p:ext uri="{BB962C8B-B14F-4D97-AF65-F5344CB8AC3E}">
        <p14:creationId xmlns:p14="http://schemas.microsoft.com/office/powerpoint/2010/main" val="150392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[4]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a:t>
            </a:r>
            <a:r>
              <a:rPr lang="en-US" sz="1600" dirty="0" err="1">
                <a:latin typeface="Consolas" panose="020B0609020204030204" pitchFamily="49" charset="0"/>
                <a:ea typeface="Source Sans Pro Light" panose="020B0403030403020204" pitchFamily="34" charset="0"/>
              </a:rPr>
              <a:t>condition1</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statement1</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conditionN</a:t>
            </a:r>
            <a:r>
              <a:rPr lang="en-US" sz="1600" dirty="0">
                <a:latin typeface="Consolas" panose="020B0609020204030204" pitchFamily="49" charset="0"/>
                <a:ea typeface="Source Sans Pro Light" panose="020B0403030403020204" pitchFamily="34" charset="0"/>
              </a:rPr>
              <a:t>-1)</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statementN</a:t>
            </a:r>
            <a:r>
              <a:rPr lang="en-US" sz="1600" dirty="0">
                <a:latin typeface="Consolas" panose="020B0609020204030204" pitchFamily="49" charset="0"/>
                <a:ea typeface="Source Sans Pro Light" panose="020B0403030403020204" pitchFamily="34" charset="0"/>
              </a:rPr>
              <a:t>-1</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statementN</a:t>
            </a: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47033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real array[2, 3];</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array)</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a:t>
            </a:r>
            <a:r>
              <a:rPr lang="en-US" sz="2000" dirty="0" err="1">
                <a:latin typeface="Source Sans Pro Light" panose="020B0403030403020204" pitchFamily="34" charset="0"/>
                <a:ea typeface="Source Sans Pro Light" panose="020B0403030403020204" pitchFamily="34" charset="0"/>
              </a:rPr>
              <a:t>c++</a:t>
            </a:r>
            <a:r>
              <a:rPr lang="en-US" sz="2000" dirty="0">
                <a:latin typeface="Source Sans Pro Light" panose="020B0403030403020204" pitchFamily="34" charset="0"/>
                <a:ea typeface="Source Sans Pro Light" panose="020B0403030403020204" pitchFamily="34" charset="0"/>
              </a:rPr>
              <a:t>, python, R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 .</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2252715"/>
            <a:ext cx="6858000" cy="1209569"/>
          </a:xfrm>
        </p:spPr>
        <p:txBody>
          <a:bodyPr>
            <a:normAutofit fontScale="90000"/>
          </a:bodyPr>
          <a:lstStyle/>
          <a:p>
            <a:r>
              <a:rPr lang="en-US" sz="3200" b="1" dirty="0">
                <a:latin typeface="Source Sans Pro" panose="020B0503030403020204" pitchFamily="34" charset="0"/>
                <a:ea typeface="Source Sans Pro" panose="020B0503030403020204" pitchFamily="34" charset="0"/>
              </a:rPr>
              <a:t>Questions, problems …</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Light" panose="020B0403030403020204" pitchFamily="34" charset="0"/>
                <a:ea typeface="Source Sans Pro Light" panose="020B0403030403020204" pitchFamily="34" charset="0"/>
                <a:hlinkClick r:id="rId3"/>
              </a:rPr>
              <a:t>jure.demsar@fri.uni-lj.si</a:t>
            </a:r>
            <a:endParaRPr lang="LID4096" sz="5400" b="1" dirty="0">
              <a:latin typeface="Source Sans Pro" panose="020B0503030403020204" pitchFamily="34" charset="0"/>
              <a:ea typeface="Source Sans Pro" panose="020B0503030403020204" pitchFamily="34" charset="0"/>
            </a:endParaRPr>
          </a:p>
        </p:txBody>
      </p:sp>
      <p:pic>
        <p:nvPicPr>
          <p:cNvPr id="7" name="Picture Placeholder 3" descr="A close up of a black background&#10;&#10;Description automatically generated">
            <a:extLst>
              <a:ext uri="{FF2B5EF4-FFF2-40B4-BE49-F238E27FC236}">
                <a16:creationId xmlns:a16="http://schemas.microsoft.com/office/drawing/2014/main" id="{A09B267A-D8D3-46C2-9786-7155E1DB9256}"/>
              </a:ext>
            </a:extLst>
          </p:cNvPr>
          <p:cNvPicPr>
            <a:picLocks noChangeAspect="1"/>
          </p:cNvPicPr>
          <p:nvPr/>
        </p:nvPicPr>
        <p:blipFill>
          <a:blip r:embed="rId4">
            <a:alphaModFix amt="5000"/>
          </a:blip>
          <a:stretch>
            <a:fillRect/>
          </a:stretch>
        </p:blipFill>
        <p:spPr>
          <a:xfrm>
            <a:off x="3019858" y="423402"/>
            <a:ext cx="3104282" cy="4991544"/>
          </a:xfrm>
          <a:prstGeom prst="rect">
            <a:avLst/>
          </a:prstGeom>
        </p:spPr>
      </p:pic>
    </p:spTree>
    <p:extLst>
      <p:ext uri="{BB962C8B-B14F-4D97-AF65-F5344CB8AC3E}">
        <p14:creationId xmlns:p14="http://schemas.microsoft.com/office/powerpoint/2010/main" val="183102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1562</TotalTime>
  <Words>1963</Words>
  <Application>Microsoft Macintosh PowerPoint</Application>
  <PresentationFormat>On-screen Show (16:10)</PresentationFormat>
  <Paragraphs>291</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34</vt:i4>
      </vt:variant>
    </vt:vector>
  </HeadingPairs>
  <TitlesOfParts>
    <vt:vector size="41"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Additional variable types in Stan</vt:lpstr>
      <vt:lpstr>Additional variable types in Stan</vt:lpstr>
      <vt:lpstr>Additional variable types in Stan</vt:lpstr>
      <vt:lpstr>Conditional statements</vt:lpstr>
      <vt:lpstr>For loops</vt:lpstr>
      <vt:lpstr>“Foreach” loops</vt:lpstr>
      <vt:lpstr>While statements, break and continue</vt:lpstr>
      <vt:lpstr>The functions block</vt:lpstr>
      <vt:lpstr>The transformed data block</vt:lpstr>
      <vt:lpstr>The transformed parameters block</vt:lpstr>
      <vt:lpstr>The generated quantities block</vt:lpstr>
      <vt:lpstr>Log posterior probability</vt:lpstr>
      <vt:lpstr>PowerPoint Presentation</vt:lpstr>
      <vt:lpstr>Presenting models</vt:lpstr>
      <vt:lpstr>PowerPoint Presentation</vt:lpstr>
      <vt:lpstr>Questions, problems …  jure.demsar@fri.uni-lj.si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26</cp:revision>
  <dcterms:created xsi:type="dcterms:W3CDTF">2020-10-14T12:48:18Z</dcterms:created>
  <dcterms:modified xsi:type="dcterms:W3CDTF">2021-10-12T10:48:38Z</dcterms:modified>
</cp:coreProperties>
</file>