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328" r:id="rId20"/>
    <p:sldId id="314" r:id="rId21"/>
    <p:sldId id="315" r:id="rId22"/>
    <p:sldId id="316" r:id="rId23"/>
    <p:sldId id="317" r:id="rId24"/>
    <p:sldId id="318" r:id="rId25"/>
    <p:sldId id="319" r:id="rId26"/>
    <p:sldId id="322" r:id="rId27"/>
    <p:sldId id="323" r:id="rId28"/>
    <p:sldId id="324" r:id="rId29"/>
    <p:sldId id="325" r:id="rId30"/>
    <p:sldId id="326" r:id="rId31"/>
    <p:sldId id="327" r:id="rId32"/>
    <p:sldId id="332" r:id="rId33"/>
    <p:sldId id="329" r:id="rId34"/>
    <p:sldId id="330" r:id="rId35"/>
    <p:sldId id="331" r:id="rId3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35"/>
    <p:restoredTop sz="86511"/>
  </p:normalViewPr>
  <p:slideViewPr>
    <p:cSldViewPr snapToGrid="0">
      <p:cViewPr varScale="1">
        <p:scale>
          <a:sx n="168" d="100"/>
          <a:sy n="168"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10/12/22</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19</a:t>
            </a:fld>
            <a:endParaRPr lang="LID4096"/>
          </a:p>
        </p:txBody>
      </p:sp>
    </p:spTree>
    <p:extLst>
      <p:ext uri="{BB962C8B-B14F-4D97-AF65-F5344CB8AC3E}">
        <p14:creationId xmlns:p14="http://schemas.microsoft.com/office/powerpoint/2010/main" val="237927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32</a:t>
            </a:fld>
            <a:endParaRPr lang="LID4096"/>
          </a:p>
        </p:txBody>
      </p:sp>
    </p:spTree>
    <p:extLst>
      <p:ext uri="{BB962C8B-B14F-4D97-AF65-F5344CB8AC3E}">
        <p14:creationId xmlns:p14="http://schemas.microsoft.com/office/powerpoint/2010/main" val="418695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33</a:t>
            </a:fld>
            <a:endParaRPr lang="LID4096"/>
          </a:p>
        </p:txBody>
      </p:sp>
    </p:spTree>
    <p:extLst>
      <p:ext uri="{BB962C8B-B14F-4D97-AF65-F5344CB8AC3E}">
        <p14:creationId xmlns:p14="http://schemas.microsoft.com/office/powerpoint/2010/main" val="8969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34</a:t>
            </a:fld>
            <a:endParaRPr lang="LID4096"/>
          </a:p>
        </p:txBody>
      </p:sp>
    </p:spTree>
    <p:extLst>
      <p:ext uri="{BB962C8B-B14F-4D97-AF65-F5344CB8AC3E}">
        <p14:creationId xmlns:p14="http://schemas.microsoft.com/office/powerpoint/2010/main" val="101558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35</a:t>
            </a:fld>
            <a:endParaRPr lang="LID4096"/>
          </a:p>
        </p:txBody>
      </p:sp>
    </p:spTree>
    <p:extLst>
      <p:ext uri="{BB962C8B-B14F-4D97-AF65-F5344CB8AC3E}">
        <p14:creationId xmlns:p14="http://schemas.microsoft.com/office/powerpoint/2010/main" val="25895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10/12/22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10/12/22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10/12/22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10/12/22</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10/12/22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10/12/22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10/12/22</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r:id="rId2" imgW="6984000" imgH="6323760" progId="">
                  <p:embed/>
                </p:oleObj>
              </mc:Choice>
              <mc:Fallback>
                <p:oleObj r:id="rId2"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3"/>
                      <a:stretch>
                        <a:fillRect/>
                      </a:stretch>
                    </p:blipFill>
                    <p:spPr>
                      <a:xfrm>
                        <a:off x="766797" y="1644970"/>
                        <a:ext cx="3511550" cy="31750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1074D88-A35F-4F1C-B612-AF696DB167E6}"/>
              </a:ext>
            </a:extLst>
          </p:cNvPr>
          <p:cNvGraphicFramePr>
            <a:graphicFrameLocks noChangeAspect="1"/>
          </p:cNvGraphicFramePr>
          <p:nvPr>
            <p:extLst>
              <p:ext uri="{D42A27DB-BD31-4B8C-83A1-F6EECF244321}">
                <p14:modId xmlns:p14="http://schemas.microsoft.com/office/powerpoint/2010/main" val="1334835587"/>
              </p:ext>
            </p:extLst>
          </p:nvPr>
        </p:nvGraphicFramePr>
        <p:xfrm>
          <a:off x="5003800" y="1644970"/>
          <a:ext cx="3511550" cy="3175000"/>
        </p:xfrm>
        <a:graphic>
          <a:graphicData uri="http://schemas.openxmlformats.org/presentationml/2006/ole">
            <mc:AlternateContent xmlns:mc="http://schemas.openxmlformats.org/markup-compatibility/2006">
              <mc:Choice xmlns:v="urn:schemas-microsoft-com:vml" Requires="v">
                <p:oleObj r:id="rId4" imgW="6984000" imgH="6323760" progId="">
                  <p:embed/>
                </p:oleObj>
              </mc:Choice>
              <mc:Fallback>
                <p:oleObj r:id="rId4" imgW="6984000" imgH="6323760" progId="">
                  <p:embed/>
                  <p:pic>
                    <p:nvPicPr>
                      <p:cNvPr id="11" name="Object 10">
                        <a:extLst>
                          <a:ext uri="{FF2B5EF4-FFF2-40B4-BE49-F238E27FC236}">
                            <a16:creationId xmlns:a16="http://schemas.microsoft.com/office/drawing/2014/main" id="{21074D88-A35F-4F1C-B612-AF696DB167E6}"/>
                          </a:ext>
                        </a:extLst>
                      </p:cNvPr>
                      <p:cNvPicPr/>
                      <p:nvPr/>
                    </p:nvPicPr>
                    <p:blipFill>
                      <a:blip r:embed="rId5"/>
                      <a:stretch>
                        <a:fillRect/>
                      </a:stretch>
                    </p:blipFill>
                    <p:spPr>
                      <a:xfrm>
                        <a:off x="5003800" y="1644970"/>
                        <a:ext cx="3511550" cy="3175000"/>
                      </a:xfrm>
                      <a:prstGeom prst="rect">
                        <a:avLst/>
                      </a:prstGeom>
                    </p:spPr>
                  </p:pic>
                </p:oleObj>
              </mc:Fallback>
            </mc:AlternateContent>
          </a:graphicData>
        </a:graphic>
      </p:graphicFrame>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likely the most popular probabilistic programming language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array[n] int a;</a:t>
            </a:r>
          </a:p>
          <a:p>
            <a:pPr marL="0" indent="0">
              <a:buNone/>
            </a:pPr>
            <a:r>
              <a:rPr lang="en-US" sz="1600" dirty="0">
                <a:latin typeface="Consolas" panose="020B0609020204030204" pitchFamily="49" charset="0"/>
                <a:ea typeface="Source Sans Pro Light" panose="020B0403030403020204" pitchFamily="34" charset="0"/>
              </a:rPr>
              <a:t>array[n] real b;</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2D array [rows, columns]</a:t>
            </a:r>
          </a:p>
          <a:p>
            <a:pPr marL="0" indent="0">
              <a:buNone/>
            </a:pPr>
            <a:r>
              <a:rPr lang="en-US" sz="1600" dirty="0">
                <a:latin typeface="Consolas" panose="020B0609020204030204" pitchFamily="49" charset="0"/>
                <a:ea typeface="Source Sans Pro Light" panose="020B0403030403020204" pitchFamily="34" charset="0"/>
              </a:rPr>
              <a:t>array[n, n] int A;</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computationally vectors are more efficient than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than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t>
            </a:r>
            <a:r>
              <a:rPr lang="en-US" sz="2000">
                <a:latin typeface="Source Sans Pro Light" panose="020B0403030403020204" pitchFamily="34" charset="0"/>
                <a:ea typeface="Source Sans Pro Light" panose="020B0403030403020204" pitchFamily="34" charset="0"/>
              </a:rPr>
              <a:t>and 1, </a:t>
            </a:r>
            <a:r>
              <a:rPr lang="en-US" sz="2000">
                <a:latin typeface="Consolas" panose="020B0609020204030204" pitchFamily="49" charset="0"/>
                <a:ea typeface="Source Sans Pro Light" panose="020B0403030403020204" pitchFamily="34" charset="0"/>
              </a:rPr>
              <a:t>alpha</a:t>
            </a:r>
            <a:r>
              <a:rPr lang="en-US" sz="2000">
                <a:latin typeface="Source Sans Pro Light" panose="020B0403030403020204" pitchFamily="34" charset="0"/>
                <a:ea typeface="Source Sans Pro Light" panose="020B0403030403020204" pitchFamily="34" charset="0"/>
              </a:rPr>
              <a:t> </a:t>
            </a:r>
            <a:r>
              <a:rPr lang="en-US" sz="2000" dirty="0">
                <a:latin typeface="Source Sans Pro Light" panose="020B0403030403020204" pitchFamily="34" charset="0"/>
                <a:ea typeface="Source Sans Pro Light" panose="020B0403030403020204" pitchFamily="34" charset="0"/>
              </a:rPr>
              <a:t>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3134497" y="2307070"/>
            <a:ext cx="2875004"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Coin-flip model</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89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basic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basic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simplex is a vector of positive real numbers that sum up to 1</a:t>
            </a:r>
          </a:p>
          <a:p>
            <a:pPr marL="0" indent="0">
              <a:buNone/>
            </a:pPr>
            <a:r>
              <a:rPr lang="en-US" sz="1600" dirty="0">
                <a:latin typeface="Consolas" panose="020B0609020204030204" pitchFamily="49" charset="0"/>
                <a:ea typeface="Source Sans Pro Light" panose="020B0403030403020204" pitchFamily="34" charset="0"/>
              </a:rPr>
              <a:t>simplex[n] s;</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unit vector - a vector of real values with Euclidian length of one</a:t>
            </a:r>
          </a:p>
          <a:p>
            <a:pPr marL="0" indent="0">
              <a:buNone/>
            </a:pPr>
            <a:r>
              <a:rPr lang="en-US" sz="1600" dirty="0" err="1">
                <a:latin typeface="Consolas" panose="020B0609020204030204" pitchFamily="49" charset="0"/>
                <a:ea typeface="Source Sans Pro Light" panose="020B0403030403020204" pitchFamily="34" charset="0"/>
              </a:rPr>
              <a:t>unit_vector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uv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ordered vectors contains ascendingly ordered real numbers</a:t>
            </a:r>
          </a:p>
          <a:p>
            <a:pPr marL="0" indent="0">
              <a:buNone/>
            </a:pPr>
            <a:r>
              <a:rPr lang="en-US" sz="1600" dirty="0">
                <a:latin typeface="Consolas" panose="020B0609020204030204" pitchFamily="49" charset="0"/>
                <a:ea typeface="Source Sans Pro Light" panose="020B0403030403020204" pitchFamily="34" charset="0"/>
              </a:rPr>
              <a:t>ordered[n] o;</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positive ordered vector contains ordered positive real numbers</a:t>
            </a:r>
          </a:p>
          <a:p>
            <a:pPr marL="0" indent="0">
              <a:buNone/>
            </a:pPr>
            <a:r>
              <a:rPr lang="en-US" sz="1600" dirty="0" err="1">
                <a:latin typeface="Consolas" panose="020B0609020204030204" pitchFamily="49" charset="0"/>
                <a:ea typeface="Source Sans Pro Light" panose="020B0403030403020204" pitchFamily="34" charset="0"/>
              </a:rPr>
              <a:t>positive_ordered</a:t>
            </a:r>
            <a:r>
              <a:rPr lang="en-US" sz="1600" dirty="0">
                <a:latin typeface="Consolas" panose="020B0609020204030204" pitchFamily="49" charset="0"/>
                <a:ea typeface="Source Sans Pro Light" panose="020B0403030403020204" pitchFamily="34" charset="0"/>
              </a:rPr>
              <a:t>[n] po;</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93295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row vector</a:t>
            </a:r>
          </a:p>
          <a:p>
            <a:pPr marL="0" indent="0">
              <a:buNone/>
            </a:pPr>
            <a:r>
              <a:rPr lang="en-US" sz="1600" dirty="0" err="1">
                <a:latin typeface="Consolas" panose="020B0609020204030204" pitchFamily="49" charset="0"/>
                <a:ea typeface="Source Sans Pro Light" panose="020B0403030403020204" pitchFamily="34" charset="0"/>
              </a:rPr>
              <a:t>row_vector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rv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covariance matrices - symmetric and positive definite</a:t>
            </a:r>
          </a:p>
          <a:p>
            <a:pPr marL="0" indent="0">
              <a:buNone/>
            </a:pPr>
            <a:r>
              <a:rPr lang="en-US" sz="1600" dirty="0" err="1">
                <a:latin typeface="Consolas" panose="020B0609020204030204" pitchFamily="49" charset="0"/>
                <a:ea typeface="Source Sans Pro Light" panose="020B0403030403020204" pitchFamily="34" charset="0"/>
              </a:rPr>
              <a:t>cov_matrix</a:t>
            </a:r>
            <a:r>
              <a:rPr lang="en-US" sz="1600" dirty="0">
                <a:latin typeface="Consolas" panose="020B0609020204030204" pitchFamily="49" charset="0"/>
                <a:ea typeface="Source Sans Pro Light" panose="020B0403030403020204" pitchFamily="34" charset="0"/>
              </a:rPr>
              <a:t>[K] Omega;</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correlation matrices - symmetric and positive definite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has entries between −1 and 1 and has a unit diagonal</a:t>
            </a:r>
          </a:p>
          <a:p>
            <a:pPr marL="0" indent="0">
              <a:buNone/>
            </a:pPr>
            <a:r>
              <a:rPr lang="en-US" sz="1600" dirty="0" err="1">
                <a:latin typeface="Consolas" panose="020B0609020204030204" pitchFamily="49" charset="0"/>
                <a:ea typeface="Source Sans Pro Light" panose="020B0403030403020204" pitchFamily="34" charset="0"/>
              </a:rPr>
              <a:t>corr_matrix</a:t>
            </a:r>
            <a:r>
              <a:rPr lang="en-US" sz="1600" dirty="0">
                <a:latin typeface="Consolas" panose="020B0609020204030204" pitchFamily="49" charset="0"/>
                <a:ea typeface="Source Sans Pro Light" panose="020B0403030403020204" pitchFamily="34" charset="0"/>
              </a:rPr>
              <a:t>[K] Sigma;</a:t>
            </a:r>
          </a:p>
        </p:txBody>
      </p:sp>
    </p:spTree>
    <p:extLst>
      <p:ext uri="{BB962C8B-B14F-4D97-AF65-F5344CB8AC3E}">
        <p14:creationId xmlns:p14="http://schemas.microsoft.com/office/powerpoint/2010/main" val="1503925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covariance matrices</a:t>
            </a:r>
          </a:p>
          <a:p>
            <a:pPr marL="0" indent="0">
              <a:buNone/>
            </a:pPr>
            <a:r>
              <a:rPr lang="en-US" sz="1600" dirty="0" err="1">
                <a:latin typeface="Consolas" panose="020B0609020204030204" pitchFamily="49" charset="0"/>
                <a:ea typeface="Source Sans Pro Light" panose="020B0403030403020204" pitchFamily="34" charset="0"/>
              </a:rPr>
              <a:t>cholesky_factor_cov</a:t>
            </a:r>
            <a:r>
              <a:rPr lang="en-US" sz="1600" dirty="0">
                <a:latin typeface="Consolas" panose="020B0609020204030204" pitchFamily="49" charset="0"/>
                <a:ea typeface="Source Sans Pro Light" panose="020B0403030403020204" pitchFamily="34" charset="0"/>
              </a:rPr>
              <a:t>[K] L;</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correlation matrices</a:t>
            </a:r>
          </a:p>
          <a:p>
            <a:pPr marL="0" indent="0">
              <a:buNone/>
            </a:pPr>
            <a:r>
              <a:rPr lang="en-US" sz="1600" dirty="0" err="1">
                <a:latin typeface="Consolas" panose="020B0609020204030204" pitchFamily="49" charset="0"/>
                <a:ea typeface="Source Sans Pro Light" panose="020B0403030403020204" pitchFamily="34" charset="0"/>
              </a:rPr>
              <a:t>cholesky_factor_corr</a:t>
            </a:r>
            <a:r>
              <a:rPr lang="en-US" sz="1600" dirty="0">
                <a:latin typeface="Consolas" panose="020B0609020204030204" pitchFamily="49" charset="0"/>
                <a:ea typeface="Source Sans Pro Light" panose="020B0403030403020204" pitchFamily="34" charset="0"/>
              </a:rPr>
              <a:t>[K] L;</a:t>
            </a:r>
          </a:p>
        </p:txBody>
      </p:sp>
    </p:spTree>
    <p:extLst>
      <p:ext uri="{BB962C8B-B14F-4D97-AF65-F5344CB8AC3E}">
        <p14:creationId xmlns:p14="http://schemas.microsoft.com/office/powerpoint/2010/main" val="71602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Conditional statements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if (condition1)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 comment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condition2</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statement2</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 comment block</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else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p:txBody>
      </p:sp>
    </p:spTree>
    <p:extLst>
      <p:ext uri="{BB962C8B-B14F-4D97-AF65-F5344CB8AC3E}">
        <p14:creationId xmlns:p14="http://schemas.microsoft.com/office/powerpoint/2010/main" val="47033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this is a for loop</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for (n in </a:t>
            </a:r>
            <a:r>
              <a:rPr lang="en-US" sz="1600" dirty="0" err="1">
                <a:latin typeface="Consolas" panose="020B0609020204030204" pitchFamily="49" charset="0"/>
                <a:ea typeface="Source Sans Pro Light" panose="020B0403030403020204" pitchFamily="34" charset="0"/>
              </a:rPr>
              <a:t>1:N</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  y[n]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a:p>
            <a:pPr marL="0" indent="0">
              <a:buNone/>
            </a:pPr>
            <a:r>
              <a:rPr lang="en-US" sz="1600" dirty="0">
                <a:latin typeface="Consolas" panose="020B0609020204030204" pitchFamily="49" charset="0"/>
                <a:ea typeface="Source Sans Pro Light" panose="020B0403030403020204" pitchFamily="34" charset="0"/>
              </a:rPr>
              <a:t>} </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Stan is quite smart, as you saw in our first example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the above can be simplified (presuming y is a vector or an array)</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y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p:txBody>
      </p:sp>
    </p:spTree>
    <p:extLst>
      <p:ext uri="{BB962C8B-B14F-4D97-AF65-F5344CB8AC3E}">
        <p14:creationId xmlns:p14="http://schemas.microsoft.com/office/powerpoint/2010/main" val="391985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array[2, 3] int A;</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7733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00312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functions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functions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custom user-defined functions</a:t>
            </a:r>
          </a:p>
          <a:p>
            <a:pPr marL="0" indent="0">
              <a:buNone/>
            </a:pPr>
            <a:r>
              <a:rPr lang="en-US" sz="2000" dirty="0">
                <a:latin typeface="Consolas" panose="020B0609020204030204" pitchFamily="49" charset="0"/>
                <a:ea typeface="Source Sans Pro Light" panose="020B0403030403020204" pitchFamily="34" charset="0"/>
              </a:rPr>
              <a:t>  ... function declarations and definitions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placed at the top of your Stan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it you can code up any custom functions that will help you in your work.</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59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the data</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used to perform any transformation on the input data from the </a:t>
            </a:r>
            <a:r>
              <a:rPr lang="en-US" sz="2000" dirty="0">
                <a:latin typeface="Consolas" panose="020B0609020204030204" pitchFamily="49" charset="0"/>
                <a:ea typeface="Source Sans Pro Light" panose="020B0403030403020204" pitchFamily="34" charset="0"/>
              </a:rPr>
              <a:t>data</a:t>
            </a:r>
            <a:r>
              <a:rPr lang="en-US" sz="2000" dirty="0">
                <a:latin typeface="Source Sans Pro Light" panose="020B0403030403020204" pitchFamily="34" charset="0"/>
                <a:ea typeface="Source Sans Pro Light" panose="020B0403030403020204" pitchFamily="34" charset="0"/>
              </a:rPr>
              <a:t> block.</a:t>
            </a:r>
          </a:p>
          <a:p>
            <a:r>
              <a:rPr lang="en-US" sz="2000" dirty="0">
                <a:latin typeface="Source Sans Pro Light" panose="020B0403030403020204" pitchFamily="34" charset="0"/>
                <a:ea typeface="Source Sans Pro Light" panose="020B0403030403020204" pitchFamily="34" charset="0"/>
              </a:rPr>
              <a:t>After transformations (e.g., normalization, standardization ...) are completed, Stan checks if transformed data meets the boundaries, we set on declared variables. If we violated our own constraints Stan errors out.</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272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servers a similar purpose as the </a:t>
            </a:r>
            <a:r>
              <a:rPr lang="en-US" sz="2000" dirty="0">
                <a:latin typeface="Consolas" panose="020B0609020204030204" pitchFamily="49" charset="0"/>
                <a:ea typeface="Source Sans Pro Light" panose="020B0403030403020204" pitchFamily="34" charset="0"/>
              </a:rPr>
              <a:t>transformed data</a:t>
            </a:r>
            <a:r>
              <a:rPr lang="en-US" sz="2000" dirty="0">
                <a:latin typeface="Source Sans Pro Light" panose="020B0403030403020204" pitchFamily="34" charset="0"/>
                <a:ea typeface="Source Sans Pro Light" panose="020B0403030403020204" pitchFamily="34" charset="0"/>
              </a:rPr>
              <a:t> block, except that this time we are transforming model’s parameters.</a:t>
            </a:r>
          </a:p>
          <a:p>
            <a:r>
              <a:rPr lang="en-US" sz="2000" dirty="0">
                <a:latin typeface="Source Sans Pro Light" panose="020B0403030403020204" pitchFamily="34" charset="0"/>
                <a:ea typeface="Source Sans Pro Light" panose="020B0403030403020204" pitchFamily="34" charset="0"/>
              </a:rPr>
              <a:t>Transformed parameters are part of model’s output.</a:t>
            </a:r>
          </a:p>
          <a:p>
            <a:r>
              <a:rPr lang="en-US" sz="2000" dirty="0">
                <a:latin typeface="Source Sans Pro Light" panose="020B0403030403020204" pitchFamily="34" charset="0"/>
                <a:ea typeface="Source Sans Pro Light" panose="020B0403030403020204" pitchFamily="34" charset="0"/>
              </a:rPr>
              <a:t>After statements are executed, Stan check the constraints we provided. If the parameter does not meet the constraints its value will be rejected.</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032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a:t>
            </a:r>
            <a:r>
              <a:rPr lang="en-US" sz="2000" dirty="0" err="1">
                <a:latin typeface="Source Sans Pro Light" panose="020B0403030403020204" pitchFamily="34" charset="0"/>
                <a:ea typeface="Source Sans Pro Light" panose="020B0403030403020204" pitchFamily="34" charset="0"/>
              </a:rPr>
              <a:t>c++</a:t>
            </a:r>
            <a:r>
              <a:rPr lang="en-US" sz="2000" dirty="0">
                <a:latin typeface="Source Sans Pro Light" panose="020B0403030403020204" pitchFamily="34" charset="0"/>
                <a:ea typeface="Source Sans Pro Light" panose="020B0403030403020204" pitchFamily="34" charset="0"/>
              </a:rPr>
              <a:t>, python, R, Rust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generated quantities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pPr marL="0" indent="0">
              <a:buNone/>
            </a:pPr>
            <a:r>
              <a:rPr lang="en-US" sz="2000" dirty="0">
                <a:latin typeface="Consolas" panose="020B0609020204030204" pitchFamily="49" charset="0"/>
                <a:ea typeface="Source Sans Pro Light" panose="020B0403030403020204" pitchFamily="34" charset="0"/>
              </a:rPr>
              <a:t>generated quantities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additional generated outputs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rather different then other blocks as nothing in it affects the sampled parameter values.</a:t>
            </a: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executed after a sample is generated, in it we can use model’s variables to generate custom quantities we are interested in (e.g., posterior event probabilities, comparisons between parameters, log likelihoods ...).</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00523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Log posterior probability</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r>
              <a:rPr lang="en-US" sz="2000" dirty="0">
                <a:latin typeface="Source Sans Pro Light" panose="020B0403030403020204" pitchFamily="34" charset="0"/>
                <a:ea typeface="Source Sans Pro Light" panose="020B0403030403020204" pitchFamily="34" charset="0"/>
              </a:rPr>
              <a:t>In the Bayesian setting a probabilistic program is a description of how to compute the posterior distribution. The essence of computation in Stan is dealing with the logarithm of the posterior probability density.</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practice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multiplies the current posterior probability by the density of the </a:t>
            </a:r>
            <a:r>
              <a:rPr lang="en-US" sz="2000" dirty="0">
                <a:latin typeface="Consolas" panose="020B0609020204030204" pitchFamily="49" charset="0"/>
                <a:ea typeface="Source Sans Pro Light" panose="020B0403030403020204" pitchFamily="34" charset="0"/>
              </a:rPr>
              <a:t>normal</a:t>
            </a:r>
            <a:r>
              <a:rPr lang="en-US" sz="2000" dirty="0">
                <a:latin typeface="Source Sans Pro Light" panose="020B0403030403020204" pitchFamily="34" charset="0"/>
                <a:ea typeface="Source Sans Pro Light" panose="020B0403030403020204" pitchFamily="34" charset="0"/>
              </a:rPr>
              <a:t>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is the same as an increment of current log-probability by the log-density of the normal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Indeed, we can replace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with </a:t>
            </a:r>
            <a:r>
              <a:rPr lang="en-US" sz="2000" dirty="0">
                <a:latin typeface="Consolas" panose="020B0609020204030204" pitchFamily="49" charset="0"/>
                <a:ea typeface="Source Sans Pro Light" panose="020B0403030403020204" pitchFamily="34" charset="0"/>
              </a:rPr>
              <a:t>target += </a:t>
            </a:r>
            <a:r>
              <a:rPr lang="en-US" sz="2000" dirty="0" err="1">
                <a:latin typeface="Consolas" panose="020B0609020204030204" pitchFamily="49" charset="0"/>
                <a:ea typeface="Source Sans Pro Light" panose="020B0403030403020204" pitchFamily="34" charset="0"/>
              </a:rPr>
              <a:t>normal_lpdf</a:t>
            </a:r>
            <a:r>
              <a:rPr lang="en-US" sz="2000" dirty="0">
                <a:latin typeface="Consolas" panose="020B0609020204030204" pitchFamily="49" charset="0"/>
                <a:ea typeface="Source Sans Pro Light" panose="020B0403030403020204" pitchFamily="34" charset="0"/>
              </a:rPr>
              <a:t>(y | mu, sigma)</a:t>
            </a:r>
            <a:r>
              <a:rPr lang="en-US" sz="2000" dirty="0">
                <a:latin typeface="Source Sans Pro Light" panose="020B0403030403020204" pitchFamily="34" charset="0"/>
                <a:ea typeface="Source Sans Pro Light" panose="020B0403030403020204" pitchFamily="34" charset="0"/>
              </a:rPr>
              <a:t>.</a:t>
            </a:r>
            <a:endParaRPr lang="en-US" sz="2000" dirty="0">
              <a:latin typeface="Consolas" panose="020B0609020204030204" pitchFamily="49"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330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2765400" y="2307070"/>
            <a:ext cx="3613197"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Hands on examples</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46297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Presenting models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33</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1670170-07A3-4ECB-8F17-6F2131DD13A8}"/>
              </a:ext>
            </a:extLst>
          </p:cNvPr>
          <p:cNvPicPr>
            <a:picLocks noChangeAspect="1"/>
          </p:cNvPicPr>
          <p:nvPr/>
        </p:nvPicPr>
        <p:blipFill>
          <a:blip r:embed="rId3"/>
          <a:stretch>
            <a:fillRect/>
          </a:stretch>
        </p:blipFill>
        <p:spPr>
          <a:xfrm>
            <a:off x="1815258" y="1644036"/>
            <a:ext cx="5513483" cy="3276304"/>
          </a:xfrm>
          <a:prstGeom prst="rect">
            <a:avLst/>
          </a:prstGeom>
        </p:spPr>
      </p:pic>
    </p:spTree>
    <p:extLst>
      <p:ext uri="{BB962C8B-B14F-4D97-AF65-F5344CB8AC3E}">
        <p14:creationId xmlns:p14="http://schemas.microsoft.com/office/powerpoint/2010/main" val="57648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34</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8" name="Picture 7" descr="Diagram&#10;&#10;Description automatically generated">
            <a:extLst>
              <a:ext uri="{FF2B5EF4-FFF2-40B4-BE49-F238E27FC236}">
                <a16:creationId xmlns:a16="http://schemas.microsoft.com/office/drawing/2014/main" id="{FD183892-B95B-4AAD-BA36-463DE0F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52" y="427809"/>
            <a:ext cx="7157095" cy="4859382"/>
          </a:xfrm>
          <a:prstGeom prst="rect">
            <a:avLst/>
          </a:prstGeom>
        </p:spPr>
      </p:pic>
    </p:spTree>
    <p:extLst>
      <p:ext uri="{BB962C8B-B14F-4D97-AF65-F5344CB8AC3E}">
        <p14:creationId xmlns:p14="http://schemas.microsoft.com/office/powerpoint/2010/main" val="906717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3000" y="997770"/>
            <a:ext cx="6858000" cy="3719460"/>
          </a:xfrm>
        </p:spPr>
        <p:txBody>
          <a:bodyPr>
            <a:noAutofit/>
          </a:bodyPr>
          <a:lstStyle/>
          <a:p>
            <a:r>
              <a:rPr lang="en-US" sz="25600" b="1" dirty="0">
                <a:latin typeface="Source Sans Pro" panose="020B0503030403020204" pitchFamily="34" charset="0"/>
                <a:ea typeface="Source Sans Pro" panose="020B0503030403020204" pitchFamily="34" charset="0"/>
              </a:rPr>
              <a:t>?</a:t>
            </a:r>
            <a:endParaRPr lang="LID4096" sz="256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3102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1722</TotalTime>
  <Words>1960</Words>
  <Application>Microsoft Macintosh PowerPoint</Application>
  <PresentationFormat>On-screen Show (16:10)</PresentationFormat>
  <Paragraphs>294</Paragraphs>
  <Slides>35</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35</vt:i4>
      </vt:variant>
    </vt:vector>
  </HeadingPairs>
  <TitlesOfParts>
    <vt:vector size="42"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basic approaches</vt:lpstr>
      <vt:lpstr>Imperative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PowerPoint Presentation</vt:lpstr>
      <vt:lpstr>Additional variable types in Stan</vt:lpstr>
      <vt:lpstr>Additional variable types in Stan</vt:lpstr>
      <vt:lpstr>Additional variable types in Stan</vt:lpstr>
      <vt:lpstr>Conditional statements</vt:lpstr>
      <vt:lpstr>For loops</vt:lpstr>
      <vt:lpstr>“Foreach” loops</vt:lpstr>
      <vt:lpstr>While statements, break and continue</vt:lpstr>
      <vt:lpstr>The functions block</vt:lpstr>
      <vt:lpstr>The transformed data block</vt:lpstr>
      <vt:lpstr>The transformed parameters block</vt:lpstr>
      <vt:lpstr>The generated quantities block</vt:lpstr>
      <vt:lpstr>Log posterior probability</vt:lpstr>
      <vt:lpstr>PowerPoint Presentation</vt:lpstr>
      <vt:lpstr>Presenting models</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39</cp:revision>
  <dcterms:created xsi:type="dcterms:W3CDTF">2020-10-14T12:48:18Z</dcterms:created>
  <dcterms:modified xsi:type="dcterms:W3CDTF">2022-10-12T10:52:41Z</dcterms:modified>
</cp:coreProperties>
</file>