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14" r:id="rId20"/>
    <p:sldId id="315" r:id="rId21"/>
    <p:sldId id="316" r:id="rId22"/>
    <p:sldId id="317" r:id="rId23"/>
    <p:sldId id="318" r:id="rId24"/>
    <p:sldId id="319" r:id="rId25"/>
    <p:sldId id="322" r:id="rId26"/>
    <p:sldId id="323" r:id="rId27"/>
    <p:sldId id="324" r:id="rId28"/>
    <p:sldId id="325" r:id="rId29"/>
    <p:sldId id="326" r:id="rId30"/>
    <p:sldId id="327" r:id="rId31"/>
    <p:sldId id="328" r:id="rId32"/>
    <p:sldId id="329" r:id="rId33"/>
    <p:sldId id="330" r:id="rId34"/>
    <p:sldId id="331"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2"/>
    <p:restoredTop sz="86506"/>
  </p:normalViewPr>
  <p:slideViewPr>
    <p:cSldViewPr snapToGrid="0">
      <p:cViewPr varScale="1">
        <p:scale>
          <a:sx n="95" d="100"/>
          <a:sy n="95" d="100"/>
        </p:scale>
        <p:origin x="1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10/21/21</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30</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31</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10/21/21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10/21/21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10/21/21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10/21/21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10/21/21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10/21/21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10/21/21</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10/21/21</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10/21/21</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10/21/21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10/21/21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10/21/21</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jure.demsar@fri.uni-lj.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spid="_x0000_s1042" r:id="rId3" imgW="6984000" imgH="6323760" progId="">
                  <p:embed/>
                </p:oleObj>
              </mc:Choice>
              <mc:Fallback>
                <p:oleObj r:id="rId3"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4"/>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spid="_x0000_s1043" r:id="rId5" imgW="6984000" imgH="6323760" progId="">
                  <p:embed/>
                </p:oleObj>
              </mc:Choice>
              <mc:Fallback>
                <p:oleObj r:id="rId5"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6"/>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one of the most popular probabilistic programming languages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int a[n];</a:t>
            </a:r>
          </a:p>
          <a:p>
            <a:pPr marL="0" indent="0">
              <a:buNone/>
            </a:pPr>
            <a:r>
              <a:rPr lang="en-US" sz="1600" dirty="0">
                <a:latin typeface="Consolas" panose="020B0609020204030204" pitchFamily="49" charset="0"/>
                <a:ea typeface="Source Sans Pro Light" panose="020B0403030403020204" pitchFamily="34" charset="0"/>
              </a:rPr>
              <a:t>real b[n];</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 matrix [rows, columns]</a:t>
            </a:r>
          </a:p>
          <a:p>
            <a:pPr marL="0" indent="0">
              <a:buNone/>
            </a:pPr>
            <a:r>
              <a:rPr lang="en-US" sz="1600" dirty="0">
                <a:latin typeface="Consolas" panose="020B0609020204030204" pitchFamily="49" charset="0"/>
                <a:ea typeface="Source Sans Pro Light" panose="020B0403030403020204" pitchFamily="34" charset="0"/>
              </a:rPr>
              <a:t>int A[n, n];</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computationally vectors are more efficient than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than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[K] Sigma;</a:t>
            </a:r>
          </a:p>
        </p:txBody>
      </p:sp>
    </p:spTree>
    <p:extLst>
      <p:ext uri="{BB962C8B-B14F-4D97-AF65-F5344CB8AC3E}">
        <p14:creationId xmlns:p14="http://schemas.microsoft.com/office/powerpoint/2010/main" val="15039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[K]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(condition1)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 {</a:t>
            </a:r>
          </a:p>
          <a:p>
            <a:pPr marL="0" indent="0">
              <a:buNone/>
            </a:pPr>
            <a:r>
              <a:rPr lang="en-US" sz="1600" dirty="0">
                <a:latin typeface="Consolas" panose="020B0609020204030204" pitchFamily="49" charset="0"/>
                <a:ea typeface="Source Sans Pro Light" panose="020B0403030403020204" pitchFamily="34" charset="0"/>
              </a:rPr>
              <a:t>  statements</a:t>
            </a:r>
          </a:p>
          <a:p>
            <a:pPr marL="0" indent="0">
              <a:buNone/>
            </a:pPr>
            <a:r>
              <a:rPr lang="en-US" sz="1600" dirty="0">
                <a:latin typeface="Consolas" panose="020B0609020204030204" pitchFamily="49" charset="0"/>
                <a:ea typeface="Source Sans Pro Light" panose="020B0403030403020204" pitchFamily="34" charset="0"/>
              </a:rPr>
              <a:t>}</a:t>
            </a:r>
          </a:p>
        </p:txBody>
      </p:sp>
    </p:spTree>
    <p:extLst>
      <p:ext uri="{BB962C8B-B14F-4D97-AF65-F5344CB8AC3E}">
        <p14:creationId xmlns:p14="http://schemas.microsoft.com/office/powerpoint/2010/main" val="47033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real array[2, 3];</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array)</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2252715"/>
            <a:ext cx="6858000" cy="1209569"/>
          </a:xfrm>
        </p:spPr>
        <p:txBody>
          <a:bodyPr>
            <a:normAutofit fontScale="90000"/>
          </a:bodyPr>
          <a:lstStyle/>
          <a:p>
            <a:r>
              <a:rPr lang="en-US" sz="3200" b="1" dirty="0">
                <a:latin typeface="Source Sans Pro" panose="020B0503030403020204" pitchFamily="34" charset="0"/>
                <a:ea typeface="Source Sans Pro" panose="020B0503030403020204" pitchFamily="34" charset="0"/>
              </a:rPr>
              <a:t>Questions, problems …</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Light" panose="020B0403030403020204" pitchFamily="34" charset="0"/>
                <a:ea typeface="Source Sans Pro Light" panose="020B0403030403020204" pitchFamily="34" charset="0"/>
                <a:hlinkClick r:id="rId3"/>
              </a:rPr>
              <a:t>jure.demsar@fri.uni-lj.si</a:t>
            </a:r>
            <a:endParaRPr lang="LID4096" sz="5400" b="1" dirty="0">
              <a:latin typeface="Source Sans Pro" panose="020B0503030403020204" pitchFamily="34" charset="0"/>
              <a:ea typeface="Source Sans Pro" panose="020B0503030403020204" pitchFamily="34" charset="0"/>
            </a:endParaRPr>
          </a:p>
        </p:txBody>
      </p:sp>
      <p:pic>
        <p:nvPicPr>
          <p:cNvPr id="7" name="Picture Placeholder 3" descr="A close up of a black background&#10;&#10;Description automatically generated">
            <a:extLst>
              <a:ext uri="{FF2B5EF4-FFF2-40B4-BE49-F238E27FC236}">
                <a16:creationId xmlns:a16="http://schemas.microsoft.com/office/drawing/2014/main" id="{A09B267A-D8D3-46C2-9786-7155E1DB9256}"/>
              </a:ext>
            </a:extLst>
          </p:cNvPr>
          <p:cNvPicPr>
            <a:picLocks noChangeAspect="1"/>
          </p:cNvPicPr>
          <p:nvPr/>
        </p:nvPicPr>
        <p:blipFill>
          <a:blip r:embed="rId4">
            <a:alphaModFix amt="5000"/>
          </a:blip>
          <a:stretch>
            <a:fillRect/>
          </a:stretch>
        </p:blipFill>
        <p:spPr>
          <a:xfrm>
            <a:off x="3019858" y="423402"/>
            <a:ext cx="3104282" cy="4991544"/>
          </a:xfrm>
          <a:prstGeom prst="rect">
            <a:avLst/>
          </a:prstGeom>
        </p:spPr>
      </p:pic>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1960</Words>
  <Application>Microsoft Macintosh PowerPoint</Application>
  <PresentationFormat>On-screen Show (16:10)</PresentationFormat>
  <Paragraphs>291</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41"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Additional variable types in Stan</vt:lpstr>
      <vt:lpstr>Additional variable types in Stan</vt:lpstr>
      <vt:lpstr>Additional variable types in Stan</vt:lpstr>
      <vt:lpstr>Conditional statements</vt:lpstr>
      <vt:lpstr>For loops</vt:lpstr>
      <vt:lpstr>“Foreach” loops</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Questions, problems …  jure.demsar@fri.uni-lj.si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30</cp:revision>
  <dcterms:created xsi:type="dcterms:W3CDTF">2020-10-14T12:48:18Z</dcterms:created>
  <dcterms:modified xsi:type="dcterms:W3CDTF">2021-10-21T09:27:35Z</dcterms:modified>
</cp:coreProperties>
</file>