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306" r:id="rId5"/>
    <p:sldId id="307" r:id="rId6"/>
    <p:sldId id="315" r:id="rId7"/>
    <p:sldId id="316" r:id="rId8"/>
    <p:sldId id="317" r:id="rId9"/>
    <p:sldId id="264" r:id="rId10"/>
    <p:sldId id="318" r:id="rId11"/>
    <p:sldId id="319" r:id="rId12"/>
    <p:sldId id="283" r:id="rId13"/>
  </p:sldIdLst>
  <p:sldSz cx="12192000" cy="6858000"/>
  <p:notesSz cx="6858000" cy="9144000"/>
  <p:embeddedFontLst>
    <p:embeddedFont>
      <p:font typeface="맑은 고딕" panose="020B0503020000020004" pitchFamily="50" charset="-127"/>
      <p:regular r:id="rId15"/>
      <p:bold r:id="rId16"/>
    </p:embeddedFont>
    <p:embeddedFont>
      <p:font typeface="배달의민족 한나는 열한살" panose="020B0600000101010101" pitchFamily="50" charset="-127"/>
      <p:regular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2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AF534-F497-4A03-B7E4-A31B2329FA6B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FD602-CA0C-4DC6-B0DC-368E36EE8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131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16B8A-3573-4656-B0D0-FDBE183BD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E7277F-0A63-464B-B065-7B8166E24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BFC9C-5DE5-49A3-8A52-487755B8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5328-7FE6-453A-8D7E-4A22FA267B04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4215E1-EB41-4F5C-8BA8-5FE20E4C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29E924-FA5A-4FCF-B59A-E9C6A385A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ECB0-1E99-4BAF-BDA3-FE9C7F148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68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44690-59E8-448A-91ED-462B4909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DE8D4A-F0E3-4AEB-9F99-93554C2F0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ED8521-3799-4A57-9986-BD56D9613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5328-7FE6-453A-8D7E-4A22FA267B04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EE0FB8-0D72-43BA-87D6-1E696E0E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FF232F-B4BA-4EAD-8CF8-A2634AE4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ECB0-1E99-4BAF-BDA3-FE9C7F148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89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72F175-21E7-4331-8084-C32A8D603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82BD0F-CE0C-405B-92D2-5EB2BCD58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D64D3-4418-4A27-8DC8-1496C55F1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5328-7FE6-453A-8D7E-4A22FA267B04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C49ADB-D775-4310-8A78-FBCDFAD65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3C81F2-CEEF-426A-9A31-893E47CEA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ECB0-1E99-4BAF-BDA3-FE9C7F148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40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DB4E7-6C62-4298-A28A-0AD597389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054B2-AA83-48E6-B49E-BC30EF58A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E1F88-2364-4579-ACF5-40A2AA2D3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5328-7FE6-453A-8D7E-4A22FA267B04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F3BB62-8DAF-4F5E-A57B-8DE173B1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78BC6-0B43-4A4D-B7BA-1A034D41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ECB0-1E99-4BAF-BDA3-FE9C7F148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92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27F6B-A64A-40BD-BFF6-3B417D17A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1C038E-7CB3-4779-B936-8EEC01AB9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6B9AC5-8092-4973-BFE3-3612DA937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5328-7FE6-453A-8D7E-4A22FA267B04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5A81F-ACFB-44B1-99C2-CCF4BE7A3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344847-B282-41B0-8187-77CB2EAE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ECB0-1E99-4BAF-BDA3-FE9C7F148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117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7C61A-D938-4971-B7FF-6144F65B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FD6D4-AA27-48BE-B157-9F5572A66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5B6F73-678E-4E99-A63B-D208FF44F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7E52C0-9714-4454-BA8F-F1476D381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5328-7FE6-453A-8D7E-4A22FA267B04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BF5ECB-F33E-4364-9263-09E29172B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80D669-A1A2-4F64-8848-040D57D6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ECB0-1E99-4BAF-BDA3-FE9C7F148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530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CF8C5-391F-4058-A5CD-BA30865F3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AF9420-9E3F-4D0B-B9D3-7CA238EFC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E9C3E9-9C74-4DE2-98EF-7A523D55A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D4638B-87AA-4613-B814-A6776CB25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4605BE-B0F0-477F-B921-78EA9CDB4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420356-73DB-4863-AF91-B62681516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5328-7FE6-453A-8D7E-4A22FA267B04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A6EE47-B375-4CE7-A153-FD4FB53FA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074429-3051-4FB0-AFFD-0572C025E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ECB0-1E99-4BAF-BDA3-FE9C7F148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76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4F91E-6474-4A41-8866-D79570137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20CA74-7143-4262-815A-1F7322886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5328-7FE6-453A-8D7E-4A22FA267B04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08A897-2AE8-42AC-869A-67B4F008D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4A3A5C-9434-45B1-9A49-27D07798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ECB0-1E99-4BAF-BDA3-FE9C7F148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97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139ABC-C5F4-4AFF-B549-330DBA5B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5328-7FE6-453A-8D7E-4A22FA267B04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2C0473-9B82-46EE-93ED-0BD6818B8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44874C-95D4-4979-81A7-FFC55086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ECB0-1E99-4BAF-BDA3-FE9C7F148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04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F715C-A41C-4EFC-B1C2-CB23EA7F9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4EE57-EFEA-488D-8794-6D58B4DCB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AB0B6F-5960-4D72-A3EB-BAE715882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10FFA8-60F1-4F39-9C5A-68D0E8672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5328-7FE6-453A-8D7E-4A22FA267B04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4425D7-B1CF-426D-8847-16EB70B89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E79029-0A6C-4A9B-BFD7-057558DA1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ECB0-1E99-4BAF-BDA3-FE9C7F148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95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CC5EAC-CE7D-4CBC-B2AF-E83B44739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2A4260-D059-4756-A86C-03857B466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5D674B-FD15-493B-BB2C-DD46408A6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7C2F6C-2E5A-4C41-98C7-7AA3B5F44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5328-7FE6-453A-8D7E-4A22FA267B04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BBFCFC-3E59-40AA-B0C8-41176EA9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1F9B3C-E5BB-49AA-B819-A1D8822E8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ECB0-1E99-4BAF-BDA3-FE9C7F148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18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22939D-B1F6-45F9-95BA-CFC26ADB1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DC5472-2AFB-410C-988F-F8C419390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6D0115-AC09-4CA5-8C7E-8ED43FC06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E5328-7FE6-453A-8D7E-4A22FA267B04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6EA38-CAAC-48DB-8393-D9AD2FAA0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015606-B97F-4E39-97AB-DDE6CDC9F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7ECB0-1E99-4BAF-BDA3-FE9C7F148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48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배달의민족 한나는 열한살" panose="020B0600000101010101" pitchFamily="50" charset="-127"/>
          <a:ea typeface="배달의민족 한나는 열한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8683" y="-27384"/>
            <a:ext cx="12240683" cy="68853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55717" y="1764640"/>
            <a:ext cx="3655168" cy="17336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5333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j-cs"/>
              </a:rPr>
              <a:t>게임개발실습</a:t>
            </a:r>
          </a:p>
          <a:p>
            <a:pPr algn="ctr">
              <a:defRPr lang="ko-KR" altLang="en-US"/>
            </a:pPr>
            <a:r>
              <a:rPr lang="en-US" altLang="ko-KR" sz="5333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j-cs"/>
              </a:rPr>
              <a:t>&lt;</a:t>
            </a:r>
            <a:r>
              <a:rPr lang="ko-KR" altLang="en-US" sz="5333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j-cs"/>
              </a:rPr>
              <a:t> 기획서 </a:t>
            </a:r>
            <a:r>
              <a:rPr lang="en-US" altLang="ko-KR" sz="5333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j-cs"/>
              </a:rPr>
              <a:t>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33882" y="6135685"/>
            <a:ext cx="46085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j-cs"/>
              </a:rPr>
              <a:t>2022531013 </a:t>
            </a: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j-cs"/>
              </a:rPr>
              <a:t>유범진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624747" y="2372884"/>
            <a:ext cx="3840427" cy="878636"/>
            <a:chOff x="3203848" y="1779662"/>
            <a:chExt cx="2880320" cy="658977"/>
          </a:xfrm>
        </p:grpSpPr>
        <p:sp>
          <p:nvSpPr>
            <p:cNvPr id="4" name="TextBox 3"/>
            <p:cNvSpPr txBox="1"/>
            <p:nvPr/>
          </p:nvSpPr>
          <p:spPr>
            <a:xfrm>
              <a:off x="3203848" y="1779662"/>
              <a:ext cx="288032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2">
                      <a:lumMod val="75000"/>
                      <a:alpha val="99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Chapter 02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23020" y="2184723"/>
              <a:ext cx="1262548" cy="25391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>
                      <a:alpha val="99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주요 기능 소개</a:t>
              </a:r>
            </a:p>
          </p:txBody>
        </p:sp>
      </p:grpSp>
      <p:cxnSp>
        <p:nvCxnSpPr>
          <p:cNvPr id="13" name="직선 연결선 12"/>
          <p:cNvCxnSpPr/>
          <p:nvPr/>
        </p:nvCxnSpPr>
        <p:spPr>
          <a:xfrm>
            <a:off x="0" y="3236979"/>
            <a:ext cx="52738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778020" y="563391"/>
            <a:ext cx="0" cy="67207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74032" y="467380"/>
            <a:ext cx="406713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67" b="1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Chapter 02. </a:t>
            </a:r>
            <a:r>
              <a:rPr lang="ko-KR" altLang="en-US" sz="2667" b="1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주요 기능 소개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74032" y="947434"/>
            <a:ext cx="2595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02 - 02.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 강화 카드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3CC8B6-F419-447F-9479-C86128FE9334}"/>
              </a:ext>
            </a:extLst>
          </p:cNvPr>
          <p:cNvCxnSpPr>
            <a:cxnSpLocks/>
          </p:cNvCxnSpPr>
          <p:nvPr/>
        </p:nvCxnSpPr>
        <p:spPr>
          <a:xfrm>
            <a:off x="2716983" y="1512837"/>
            <a:ext cx="0" cy="45897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E81D9B-8F31-40C6-AA25-9B6F0E04B280}"/>
              </a:ext>
            </a:extLst>
          </p:cNvPr>
          <p:cNvSpPr/>
          <p:nvPr/>
        </p:nvSpPr>
        <p:spPr>
          <a:xfrm>
            <a:off x="2874032" y="1515466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2A4796-89BF-4D43-9DA2-C00FD7C292F1}"/>
              </a:ext>
            </a:extLst>
          </p:cNvPr>
          <p:cNvSpPr txBox="1"/>
          <p:nvPr/>
        </p:nvSpPr>
        <p:spPr>
          <a:xfrm>
            <a:off x="2874032" y="1515465"/>
            <a:ext cx="3024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캐릭터 강화 카드</a:t>
            </a:r>
            <a:endParaRPr lang="en-US" altLang="ko-KR" sz="20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E6E64CBD-8F7C-4A8B-B864-388D6E781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4" y="671134"/>
            <a:ext cx="1683407" cy="168340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259F6B1-4D5F-4528-B61F-AB6250DEA937}"/>
              </a:ext>
            </a:extLst>
          </p:cNvPr>
          <p:cNvSpPr txBox="1"/>
          <p:nvPr/>
        </p:nvSpPr>
        <p:spPr>
          <a:xfrm>
            <a:off x="3093618" y="2316160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진행 중에 나타날 캐릭터 강화 카드 </a:t>
            </a:r>
            <a:r>
              <a:rPr lang="en-US" altLang="ko-KR" dirty="0"/>
              <a:t>3</a:t>
            </a:r>
            <a:r>
              <a:rPr lang="ko-KR" altLang="en-US" dirty="0"/>
              <a:t>종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3" name="갈매기형 수장 36">
            <a:extLst>
              <a:ext uri="{FF2B5EF4-FFF2-40B4-BE49-F238E27FC236}">
                <a16:creationId xmlns:a16="http://schemas.microsoft.com/office/drawing/2014/main" id="{3B44CE52-2333-4A66-B83D-FBE66DF49019}"/>
              </a:ext>
            </a:extLst>
          </p:cNvPr>
          <p:cNvSpPr/>
          <p:nvPr/>
        </p:nvSpPr>
        <p:spPr>
          <a:xfrm>
            <a:off x="2895592" y="243049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672C05-5663-47CA-A19B-9AA484DC38C3}"/>
              </a:ext>
            </a:extLst>
          </p:cNvPr>
          <p:cNvSpPr txBox="1"/>
          <p:nvPr/>
        </p:nvSpPr>
        <p:spPr>
          <a:xfrm>
            <a:off x="421057" y="3319693"/>
            <a:ext cx="1963999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장애물들</a:t>
            </a:r>
            <a:endParaRPr lang="en-US" altLang="ko-KR" sz="1600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 강화 카드</a:t>
            </a:r>
            <a:endParaRPr lang="en-US" altLang="ko-KR" sz="1600" b="1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 자동 생성</a:t>
            </a:r>
            <a:endParaRPr lang="en-US" altLang="ko-KR" sz="1600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FF0C73-F819-09C6-0FD6-0A693DA22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990" y="2742216"/>
            <a:ext cx="2159111" cy="247662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C5B7E59-7199-B205-59FD-B79DC05C8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9532" y="2742216"/>
            <a:ext cx="2020928" cy="247662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B65598B-A425-3D10-A79C-5611916CBC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94892" y="2752070"/>
            <a:ext cx="2159111" cy="2456919"/>
          </a:xfrm>
          <a:prstGeom prst="rect">
            <a:avLst/>
          </a:prstGeom>
        </p:spPr>
      </p:pic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9A08A193-A607-F479-AF81-7E3B463F3629}"/>
              </a:ext>
            </a:extLst>
          </p:cNvPr>
          <p:cNvCxnSpPr/>
          <p:nvPr/>
        </p:nvCxnSpPr>
        <p:spPr>
          <a:xfrm>
            <a:off x="4165545" y="5438775"/>
            <a:ext cx="4149780" cy="857250"/>
          </a:xfrm>
          <a:prstGeom prst="bentConnector3">
            <a:avLst>
              <a:gd name="adj1" fmla="val -3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266A753-AF3F-3FFB-2C6F-FF2784BFD321}"/>
              </a:ext>
            </a:extLst>
          </p:cNvPr>
          <p:cNvCxnSpPr/>
          <p:nvPr/>
        </p:nvCxnSpPr>
        <p:spPr>
          <a:xfrm>
            <a:off x="6469996" y="5419725"/>
            <a:ext cx="0" cy="8858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E2704C-CCBB-1045-0F36-0D3823C137D2}"/>
              </a:ext>
            </a:extLst>
          </p:cNvPr>
          <p:cNvSpPr txBox="1"/>
          <p:nvPr/>
        </p:nvSpPr>
        <p:spPr>
          <a:xfrm>
            <a:off x="8097859" y="5363928"/>
            <a:ext cx="2125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총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번 선택 가능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선택 시 마다 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카드 일러스트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/</a:t>
            </a: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텍스트 변경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9777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624747" y="2372884"/>
            <a:ext cx="3840427" cy="878636"/>
            <a:chOff x="3203848" y="1779662"/>
            <a:chExt cx="2880320" cy="658977"/>
          </a:xfrm>
        </p:grpSpPr>
        <p:sp>
          <p:nvSpPr>
            <p:cNvPr id="4" name="TextBox 3"/>
            <p:cNvSpPr txBox="1"/>
            <p:nvPr/>
          </p:nvSpPr>
          <p:spPr>
            <a:xfrm>
              <a:off x="3203848" y="1779662"/>
              <a:ext cx="288032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2">
                      <a:lumMod val="75000"/>
                      <a:alpha val="99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Chapter 02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23020" y="2184723"/>
              <a:ext cx="1262548" cy="25391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>
                      <a:alpha val="99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주요 기능 소개</a:t>
              </a:r>
            </a:p>
          </p:txBody>
        </p:sp>
      </p:grpSp>
      <p:cxnSp>
        <p:nvCxnSpPr>
          <p:cNvPr id="13" name="직선 연결선 12"/>
          <p:cNvCxnSpPr/>
          <p:nvPr/>
        </p:nvCxnSpPr>
        <p:spPr>
          <a:xfrm>
            <a:off x="0" y="3236979"/>
            <a:ext cx="52738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778020" y="563391"/>
            <a:ext cx="0" cy="67207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74032" y="467380"/>
            <a:ext cx="406713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67" b="1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Chapter 02. </a:t>
            </a:r>
            <a:r>
              <a:rPr lang="ko-KR" altLang="en-US" sz="2667" b="1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주요 기능 소개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74032" y="947434"/>
            <a:ext cx="2595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02 - 02.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 강화 카드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3CC8B6-F419-447F-9479-C86128FE9334}"/>
              </a:ext>
            </a:extLst>
          </p:cNvPr>
          <p:cNvCxnSpPr>
            <a:cxnSpLocks/>
          </p:cNvCxnSpPr>
          <p:nvPr/>
        </p:nvCxnSpPr>
        <p:spPr>
          <a:xfrm>
            <a:off x="2716983" y="1512837"/>
            <a:ext cx="0" cy="45897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E81D9B-8F31-40C6-AA25-9B6F0E04B280}"/>
              </a:ext>
            </a:extLst>
          </p:cNvPr>
          <p:cNvSpPr/>
          <p:nvPr/>
        </p:nvSpPr>
        <p:spPr>
          <a:xfrm>
            <a:off x="2874032" y="1515466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2A4796-89BF-4D43-9DA2-C00FD7C292F1}"/>
              </a:ext>
            </a:extLst>
          </p:cNvPr>
          <p:cNvSpPr txBox="1"/>
          <p:nvPr/>
        </p:nvSpPr>
        <p:spPr>
          <a:xfrm>
            <a:off x="2874032" y="1515465"/>
            <a:ext cx="3024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길 자동 생성</a:t>
            </a:r>
            <a:endParaRPr lang="en-US" altLang="ko-KR" sz="20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E6E64CBD-8F7C-4A8B-B864-388D6E781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4" y="671134"/>
            <a:ext cx="1683407" cy="1683407"/>
          </a:xfrm>
          <a:prstGeom prst="rect">
            <a:avLst/>
          </a:prstGeom>
        </p:spPr>
      </p:pic>
      <p:sp>
        <p:nvSpPr>
          <p:cNvPr id="43" name="갈매기형 수장 36">
            <a:extLst>
              <a:ext uri="{FF2B5EF4-FFF2-40B4-BE49-F238E27FC236}">
                <a16:creationId xmlns:a16="http://schemas.microsoft.com/office/drawing/2014/main" id="{3B44CE52-2333-4A66-B83D-FBE66DF49019}"/>
              </a:ext>
            </a:extLst>
          </p:cNvPr>
          <p:cNvSpPr/>
          <p:nvPr/>
        </p:nvSpPr>
        <p:spPr>
          <a:xfrm>
            <a:off x="2895592" y="243049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672C05-5663-47CA-A19B-9AA484DC38C3}"/>
              </a:ext>
            </a:extLst>
          </p:cNvPr>
          <p:cNvSpPr txBox="1"/>
          <p:nvPr/>
        </p:nvSpPr>
        <p:spPr>
          <a:xfrm>
            <a:off x="421057" y="3319693"/>
            <a:ext cx="1963999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장애물들</a:t>
            </a:r>
            <a:endParaRPr lang="en-US" altLang="ko-KR" sz="1600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 강화 카드</a:t>
            </a:r>
            <a:endParaRPr lang="en-US" altLang="ko-KR" sz="1600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 자동 생성</a:t>
            </a:r>
            <a:endParaRPr lang="en-US" altLang="ko-KR" sz="1600" b="1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29E8427-41C5-FCD4-D4A1-23C55B761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581" y="2492834"/>
            <a:ext cx="3648075" cy="3305175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386CDA5-6EF6-3823-54DF-E76828A4A2A4}"/>
              </a:ext>
            </a:extLst>
          </p:cNvPr>
          <p:cNvCxnSpPr/>
          <p:nvPr/>
        </p:nvCxnSpPr>
        <p:spPr>
          <a:xfrm>
            <a:off x="6515100" y="3600450"/>
            <a:ext cx="17049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0D91B63-57F5-BBF4-339A-150238C5B3A2}"/>
              </a:ext>
            </a:extLst>
          </p:cNvPr>
          <p:cNvSpPr txBox="1"/>
          <p:nvPr/>
        </p:nvSpPr>
        <p:spPr>
          <a:xfrm>
            <a:off x="8220075" y="3319693"/>
            <a:ext cx="2125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맵 생성 트리거 존재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넘을 때마다 맵 생성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0B06191-A1FE-1BF9-0AA1-D565455D71B1}"/>
              </a:ext>
            </a:extLst>
          </p:cNvPr>
          <p:cNvCxnSpPr/>
          <p:nvPr/>
        </p:nvCxnSpPr>
        <p:spPr>
          <a:xfrm>
            <a:off x="6096000" y="4752975"/>
            <a:ext cx="2657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CD65EB3-7A04-4D39-5627-34A17C3611F0}"/>
              </a:ext>
            </a:extLst>
          </p:cNvPr>
          <p:cNvSpPr txBox="1"/>
          <p:nvPr/>
        </p:nvSpPr>
        <p:spPr>
          <a:xfrm>
            <a:off x="8753475" y="4472381"/>
            <a:ext cx="2125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맵 생성 시 랜덤으로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장애물 생성 </a:t>
            </a:r>
          </a:p>
        </p:txBody>
      </p:sp>
    </p:spTree>
    <p:extLst>
      <p:ext uri="{BB962C8B-B14F-4D97-AF65-F5344CB8AC3E}">
        <p14:creationId xmlns:p14="http://schemas.microsoft.com/office/powerpoint/2010/main" val="2194600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624747" y="2372884"/>
            <a:ext cx="3840427" cy="880632"/>
            <a:chOff x="3203848" y="1779662"/>
            <a:chExt cx="2880320" cy="660474"/>
          </a:xfrm>
        </p:grpSpPr>
        <p:sp>
          <p:nvSpPr>
            <p:cNvPr id="4" name="TextBox 3"/>
            <p:cNvSpPr txBox="1"/>
            <p:nvPr/>
          </p:nvSpPr>
          <p:spPr>
            <a:xfrm>
              <a:off x="3203848" y="1779662"/>
              <a:ext cx="288032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2">
                      <a:lumMod val="75000"/>
                      <a:alpha val="99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Chapter 03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4849" y="2186220"/>
              <a:ext cx="1418899" cy="25391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>
                      <a:alpha val="99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개발 후기</a:t>
              </a:r>
            </a:p>
          </p:txBody>
        </p:sp>
      </p:grpSp>
      <p:cxnSp>
        <p:nvCxnSpPr>
          <p:cNvPr id="13" name="직선 연결선 12"/>
          <p:cNvCxnSpPr/>
          <p:nvPr/>
        </p:nvCxnSpPr>
        <p:spPr>
          <a:xfrm>
            <a:off x="0" y="3236979"/>
            <a:ext cx="52738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778020" y="563391"/>
            <a:ext cx="0" cy="67207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74032" y="467380"/>
            <a:ext cx="337784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67" b="1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Chapter 03. </a:t>
            </a:r>
            <a:r>
              <a:rPr lang="ko-KR" altLang="en-US" sz="2667" b="1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 후기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74032" y="947434"/>
            <a:ext cx="3150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03 - 01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계획과 달라진 점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tx1">
                  <a:lumMod val="50000"/>
                  <a:lumOff val="50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3CC8B6-F419-447F-9479-C86128FE9334}"/>
              </a:ext>
            </a:extLst>
          </p:cNvPr>
          <p:cNvCxnSpPr>
            <a:cxnSpLocks/>
          </p:cNvCxnSpPr>
          <p:nvPr/>
        </p:nvCxnSpPr>
        <p:spPr>
          <a:xfrm>
            <a:off x="2716983" y="1512837"/>
            <a:ext cx="0" cy="45897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E81D9B-8F31-40C6-AA25-9B6F0E04B280}"/>
              </a:ext>
            </a:extLst>
          </p:cNvPr>
          <p:cNvSpPr/>
          <p:nvPr/>
        </p:nvSpPr>
        <p:spPr>
          <a:xfrm>
            <a:off x="2874032" y="1515466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2A4796-89BF-4D43-9DA2-C00FD7C292F1}"/>
              </a:ext>
            </a:extLst>
          </p:cNvPr>
          <p:cNvSpPr txBox="1"/>
          <p:nvPr/>
        </p:nvSpPr>
        <p:spPr>
          <a:xfrm>
            <a:off x="2994339" y="1515465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 계획과 달라진 점</a:t>
            </a:r>
            <a:endParaRPr lang="en-US" altLang="ko-KR" sz="20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16E960A-C7B5-4527-BD10-A9A65B3A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484" y="671134"/>
            <a:ext cx="1683407" cy="16834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825799-2EEB-4A65-A085-983A079E4986}"/>
              </a:ext>
            </a:extLst>
          </p:cNvPr>
          <p:cNvSpPr txBox="1"/>
          <p:nvPr/>
        </p:nvSpPr>
        <p:spPr>
          <a:xfrm>
            <a:off x="421056" y="3319693"/>
            <a:ext cx="2573277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계획과 달라진 점</a:t>
            </a:r>
            <a:endParaRPr lang="en-US" altLang="ko-KR" sz="1500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DAA5F2-86A3-EA54-BF22-D4C17B3AA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031" y="2209801"/>
            <a:ext cx="3737427" cy="196214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49DBD70-C4D8-DF32-EB9F-128C2BEF9D91}"/>
              </a:ext>
            </a:extLst>
          </p:cNvPr>
          <p:cNvSpPr txBox="1"/>
          <p:nvPr/>
        </p:nvSpPr>
        <p:spPr>
          <a:xfrm>
            <a:off x="3093617" y="4335033"/>
            <a:ext cx="8957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원래는 타일 </a:t>
            </a:r>
            <a:r>
              <a:rPr lang="ko-KR" altLang="en-US" dirty="0" err="1"/>
              <a:t>맵을</a:t>
            </a:r>
            <a:r>
              <a:rPr lang="ko-KR" altLang="en-US" dirty="0"/>
              <a:t> 활용한 일종의 </a:t>
            </a:r>
            <a:r>
              <a:rPr lang="en-US" altLang="ko-KR" dirty="0"/>
              <a:t>2.5D </a:t>
            </a:r>
            <a:r>
              <a:rPr lang="ko-KR" altLang="en-US" dirty="0" err="1"/>
              <a:t>맵을</a:t>
            </a:r>
            <a:r>
              <a:rPr lang="ko-KR" altLang="en-US" dirty="0"/>
              <a:t> 구현해 볼 </a:t>
            </a:r>
            <a:r>
              <a:rPr lang="ko-KR" altLang="en-US" dirty="0" err="1"/>
              <a:t>생각이였으나</a:t>
            </a:r>
            <a:r>
              <a:rPr lang="en-US" altLang="ko-KR" dirty="0"/>
              <a:t>, </a:t>
            </a:r>
            <a:r>
              <a:rPr lang="ko-KR" altLang="en-US" dirty="0"/>
              <a:t>구현 난이도가 생각보다 어려워 제 시간에 못 맞출 것 같아 포기</a:t>
            </a:r>
          </a:p>
        </p:txBody>
      </p:sp>
      <p:sp>
        <p:nvSpPr>
          <p:cNvPr id="21" name="갈매기형 수장 36">
            <a:extLst>
              <a:ext uri="{FF2B5EF4-FFF2-40B4-BE49-F238E27FC236}">
                <a16:creationId xmlns:a16="http://schemas.microsoft.com/office/drawing/2014/main" id="{0AFB7776-EB5E-4AC6-F162-5D63E8D2BBD0}"/>
              </a:ext>
            </a:extLst>
          </p:cNvPr>
          <p:cNvSpPr/>
          <p:nvPr/>
        </p:nvSpPr>
        <p:spPr>
          <a:xfrm>
            <a:off x="2895592" y="444937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EF43E2-0DE0-CCFD-C9DB-363EEEF80A47}"/>
              </a:ext>
            </a:extLst>
          </p:cNvPr>
          <p:cNvSpPr txBox="1"/>
          <p:nvPr/>
        </p:nvSpPr>
        <p:spPr>
          <a:xfrm>
            <a:off x="3093617" y="5144447"/>
            <a:ext cx="89579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버전은 버그가 몇 종류 남아있습니다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3</a:t>
            </a:r>
            <a:r>
              <a:rPr lang="ko-KR" altLang="en-US" dirty="0"/>
              <a:t>초 무적 카드 효과 발동 시간 도중에 다시 </a:t>
            </a:r>
            <a:r>
              <a:rPr lang="en-US" altLang="ko-KR" dirty="0"/>
              <a:t>3</a:t>
            </a:r>
            <a:r>
              <a:rPr lang="ko-KR" altLang="en-US" dirty="0"/>
              <a:t>초 무적 카드 선택 시 캐릭터 색깔이 돌아오지 않는 버그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캐릭터 오브젝트가 점프 중에 캐릭터 강화 이벤트가 활성화 될 때 간헐적으로 캐릭터가 </a:t>
            </a:r>
            <a:r>
              <a:rPr lang="ko-KR" altLang="en-US" dirty="0" err="1"/>
              <a:t>워프하는</a:t>
            </a:r>
            <a:r>
              <a:rPr lang="ko-KR" altLang="en-US" dirty="0"/>
              <a:t> 버그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3" name="갈매기형 수장 36">
            <a:extLst>
              <a:ext uri="{FF2B5EF4-FFF2-40B4-BE49-F238E27FC236}">
                <a16:creationId xmlns:a16="http://schemas.microsoft.com/office/drawing/2014/main" id="{BE467CC2-1473-2309-066A-757ADFE98F59}"/>
              </a:ext>
            </a:extLst>
          </p:cNvPr>
          <p:cNvSpPr/>
          <p:nvPr/>
        </p:nvSpPr>
        <p:spPr>
          <a:xfrm>
            <a:off x="2895592" y="525878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397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797" y="1127066"/>
            <a:ext cx="384042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tx2">
                    <a:lumMod val="75000"/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Content</a:t>
            </a:r>
          </a:p>
          <a:p>
            <a:pPr algn="ctr"/>
            <a:endParaRPr lang="en-US" altLang="ko-KR" sz="2400" i="1" dirty="0">
              <a:solidFill>
                <a:schemeClr val="tx2">
                  <a:lumMod val="7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8409" y="2536526"/>
            <a:ext cx="2921684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Chapter_1. </a:t>
            </a:r>
            <a:r>
              <a:rPr lang="ko-KR" altLang="en-US" sz="1600" dirty="0">
                <a:solidFill>
                  <a:schemeClr val="bg1"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소개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18409" y="4095342"/>
            <a:ext cx="2921684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Chapter_2. </a:t>
            </a:r>
            <a:r>
              <a:rPr lang="ko-KR" altLang="en-US" sz="1600" dirty="0">
                <a:solidFill>
                  <a:schemeClr val="bg1"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주요 기능 소개</a:t>
            </a:r>
            <a:r>
              <a:rPr lang="en-US" altLang="ko-KR" sz="1600" dirty="0">
                <a:solidFill>
                  <a:schemeClr val="bg1"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ko-KR" altLang="en-US" sz="1600" dirty="0">
              <a:solidFill>
                <a:schemeClr val="bg1">
                  <a:alpha val="99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54571" y="2429239"/>
            <a:ext cx="3330668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장르</a:t>
            </a:r>
            <a:endParaRPr lang="en-US" altLang="ko-KR" sz="1600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뷰 설계</a:t>
            </a:r>
            <a:endParaRPr lang="en-US" altLang="ko-KR" sz="1600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뷰</a:t>
            </a:r>
            <a:endParaRPr lang="en-US" altLang="ko-KR" sz="1600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4156" y="4053196"/>
            <a:ext cx="2258952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장애물들</a:t>
            </a:r>
            <a:endParaRPr lang="en-US" altLang="ko-KR" sz="1600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 강화 카드</a:t>
            </a:r>
            <a:endParaRPr lang="en-US" altLang="ko-KR" sz="1600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 자동 생성</a:t>
            </a:r>
            <a:endParaRPr lang="en-US" altLang="ko-KR" sz="1600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AF6895-79E6-453A-8AC3-E0141F8B7686}"/>
              </a:ext>
            </a:extLst>
          </p:cNvPr>
          <p:cNvSpPr/>
          <p:nvPr/>
        </p:nvSpPr>
        <p:spPr>
          <a:xfrm>
            <a:off x="1" y="6608196"/>
            <a:ext cx="12191998" cy="2544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03CFDB-6C16-4646-BF42-5EB9B6FA72F2}"/>
              </a:ext>
            </a:extLst>
          </p:cNvPr>
          <p:cNvSpPr/>
          <p:nvPr/>
        </p:nvSpPr>
        <p:spPr>
          <a:xfrm>
            <a:off x="0" y="-27384"/>
            <a:ext cx="12191999" cy="30505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856B10F-88F1-4760-8721-E9159F48B20D}"/>
              </a:ext>
            </a:extLst>
          </p:cNvPr>
          <p:cNvCxnSpPr>
            <a:cxnSpLocks/>
          </p:cNvCxnSpPr>
          <p:nvPr/>
        </p:nvCxnSpPr>
        <p:spPr>
          <a:xfrm>
            <a:off x="2743200" y="2032986"/>
            <a:ext cx="66227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235BEA34-CC8F-430D-A2F8-6F332E0C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027" y="2270993"/>
            <a:ext cx="1182904" cy="118290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ABDD15E-B3B9-4B84-B1BD-63E2882CA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441" y="3788301"/>
            <a:ext cx="1181704" cy="11817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9E61164-628F-FBEE-10F6-54940B7BB040}"/>
              </a:ext>
            </a:extLst>
          </p:cNvPr>
          <p:cNvSpPr txBox="1"/>
          <p:nvPr/>
        </p:nvSpPr>
        <p:spPr>
          <a:xfrm>
            <a:off x="3018409" y="5654158"/>
            <a:ext cx="2921684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Chapter_3.</a:t>
            </a:r>
            <a:r>
              <a:rPr lang="ko-KR" altLang="en-US" sz="1600" dirty="0">
                <a:solidFill>
                  <a:schemeClr val="bg1"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개발 후기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4428E4-13BD-68E4-4533-A6B8CA1F361A}"/>
              </a:ext>
            </a:extLst>
          </p:cNvPr>
          <p:cNvSpPr txBox="1"/>
          <p:nvPr/>
        </p:nvSpPr>
        <p:spPr>
          <a:xfrm>
            <a:off x="6054156" y="5614356"/>
            <a:ext cx="2921684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계획과 달라진 점</a:t>
            </a:r>
            <a:endParaRPr lang="en-US" altLang="ko-KR" sz="1600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0D06E90-C0C7-B4BC-9F93-453D14FE00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0241" y="5203919"/>
            <a:ext cx="1152688" cy="11526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624747" y="2372884"/>
            <a:ext cx="3840427" cy="878636"/>
            <a:chOff x="3203848" y="1779662"/>
            <a:chExt cx="2880320" cy="658977"/>
          </a:xfrm>
        </p:grpSpPr>
        <p:sp>
          <p:nvSpPr>
            <p:cNvPr id="4" name="TextBox 3"/>
            <p:cNvSpPr txBox="1"/>
            <p:nvPr/>
          </p:nvSpPr>
          <p:spPr>
            <a:xfrm>
              <a:off x="3203848" y="1779662"/>
              <a:ext cx="288032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2">
                      <a:lumMod val="75000"/>
                      <a:alpha val="99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Chapter 01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23021" y="2184723"/>
              <a:ext cx="1197051" cy="25391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>
                      <a:alpha val="99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게임 소개</a:t>
              </a:r>
            </a:p>
          </p:txBody>
        </p:sp>
      </p:grpSp>
      <p:cxnSp>
        <p:nvCxnSpPr>
          <p:cNvPr id="13" name="직선 연결선 12"/>
          <p:cNvCxnSpPr/>
          <p:nvPr/>
        </p:nvCxnSpPr>
        <p:spPr>
          <a:xfrm>
            <a:off x="0" y="3236979"/>
            <a:ext cx="52738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778020" y="563391"/>
            <a:ext cx="0" cy="67207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74032" y="467380"/>
            <a:ext cx="332174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67" b="1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Chapter 01. </a:t>
            </a:r>
            <a:r>
              <a:rPr lang="ko-KR" altLang="en-US" sz="2667" b="1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소개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74032" y="947434"/>
            <a:ext cx="1763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01-01.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장르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3CC8B6-F419-447F-9479-C86128FE9334}"/>
              </a:ext>
            </a:extLst>
          </p:cNvPr>
          <p:cNvCxnSpPr>
            <a:cxnSpLocks/>
          </p:cNvCxnSpPr>
          <p:nvPr/>
        </p:nvCxnSpPr>
        <p:spPr>
          <a:xfrm>
            <a:off x="2716983" y="1512837"/>
            <a:ext cx="0" cy="45897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56FAFB6E-5A78-4120-A56A-1422BD9C2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4" y="671134"/>
            <a:ext cx="1683407" cy="1683407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E81D9B-8F31-40C6-AA25-9B6F0E04B280}"/>
              </a:ext>
            </a:extLst>
          </p:cNvPr>
          <p:cNvSpPr/>
          <p:nvPr/>
        </p:nvSpPr>
        <p:spPr>
          <a:xfrm>
            <a:off x="2874032" y="1515466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2A4796-89BF-4D43-9DA2-C00FD7C292F1}"/>
              </a:ext>
            </a:extLst>
          </p:cNvPr>
          <p:cNvSpPr txBox="1"/>
          <p:nvPr/>
        </p:nvSpPr>
        <p:spPr>
          <a:xfrm>
            <a:off x="2994339" y="1515465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장르</a:t>
            </a:r>
            <a:endParaRPr lang="en-US" altLang="ko-KR" sz="20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D7749B-F4C2-4438-AC9F-B76912E04FF4}"/>
              </a:ext>
            </a:extLst>
          </p:cNvPr>
          <p:cNvSpPr txBox="1"/>
          <p:nvPr/>
        </p:nvSpPr>
        <p:spPr>
          <a:xfrm>
            <a:off x="3093618" y="2316160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클래식한 러닝 액션 게임</a:t>
            </a:r>
            <a:r>
              <a:rPr lang="en-US" altLang="ko-KR" dirty="0">
                <a:solidFill>
                  <a:srgbClr val="FF0000"/>
                </a:solidFill>
              </a:rPr>
              <a:t>(Running Action Game)</a:t>
            </a:r>
            <a:r>
              <a:rPr lang="en-US" altLang="ko-KR" dirty="0"/>
              <a:t>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9" name="갈매기형 수장 36">
            <a:extLst>
              <a:ext uri="{FF2B5EF4-FFF2-40B4-BE49-F238E27FC236}">
                <a16:creationId xmlns:a16="http://schemas.microsoft.com/office/drawing/2014/main" id="{561C93F3-AF8E-4C48-868F-182D1B2DD051}"/>
              </a:ext>
            </a:extLst>
          </p:cNvPr>
          <p:cNvSpPr/>
          <p:nvPr/>
        </p:nvSpPr>
        <p:spPr>
          <a:xfrm>
            <a:off x="2895592" y="243049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FB1035-12D4-43DD-88F7-A9092C426D02}"/>
              </a:ext>
            </a:extLst>
          </p:cNvPr>
          <p:cNvSpPr txBox="1"/>
          <p:nvPr/>
        </p:nvSpPr>
        <p:spPr>
          <a:xfrm>
            <a:off x="3093617" y="2891273"/>
            <a:ext cx="8974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플레이어 캐릭터가 장애물에 닿아 게임 오버하기 전까지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무한하게 </a:t>
            </a:r>
            <a:r>
              <a:rPr lang="ko-KR" altLang="en-US" dirty="0" err="1"/>
              <a:t>맵과</a:t>
            </a:r>
            <a:r>
              <a:rPr lang="ko-KR" altLang="en-US" dirty="0"/>
              <a:t> 장애물이 소환됩니다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3" name="갈매기형 수장 36">
            <a:extLst>
              <a:ext uri="{FF2B5EF4-FFF2-40B4-BE49-F238E27FC236}">
                <a16:creationId xmlns:a16="http://schemas.microsoft.com/office/drawing/2014/main" id="{EC05DC28-3F06-4B32-9AA0-79883AA91B60}"/>
              </a:ext>
            </a:extLst>
          </p:cNvPr>
          <p:cNvSpPr/>
          <p:nvPr/>
        </p:nvSpPr>
        <p:spPr>
          <a:xfrm>
            <a:off x="2895592" y="300561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갈매기형 수장 36">
            <a:extLst>
              <a:ext uri="{FF2B5EF4-FFF2-40B4-BE49-F238E27FC236}">
                <a16:creationId xmlns:a16="http://schemas.microsoft.com/office/drawing/2014/main" id="{01A9415C-E5D8-4B81-A32F-FBDAE979AF12}"/>
              </a:ext>
            </a:extLst>
          </p:cNvPr>
          <p:cNvSpPr/>
          <p:nvPr/>
        </p:nvSpPr>
        <p:spPr>
          <a:xfrm>
            <a:off x="7205763" y="4733878"/>
            <a:ext cx="566562" cy="623218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11017C-EB60-4205-B7C9-990BCF0F71D8}"/>
              </a:ext>
            </a:extLst>
          </p:cNvPr>
          <p:cNvSpPr txBox="1"/>
          <p:nvPr/>
        </p:nvSpPr>
        <p:spPr>
          <a:xfrm>
            <a:off x="428462" y="3329936"/>
            <a:ext cx="1544012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장르</a:t>
            </a:r>
            <a:endParaRPr lang="en-US" altLang="ko-KR" sz="1600" b="1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뷰 설계</a:t>
            </a:r>
            <a:endParaRPr lang="en-US" altLang="ko-KR" sz="1600" b="1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뷰</a:t>
            </a:r>
            <a:endParaRPr lang="en-US" altLang="ko-KR" sz="1600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3AF35DD-74AA-221D-8199-8DBDBAC0B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768" y="3906280"/>
            <a:ext cx="3797804" cy="216704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CB9EB52-9543-14A9-5FD2-4984AE82C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8516" y="3906280"/>
            <a:ext cx="3709518" cy="21963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624747" y="2372884"/>
            <a:ext cx="3840427" cy="878636"/>
            <a:chOff x="3203848" y="1779662"/>
            <a:chExt cx="2880320" cy="658977"/>
          </a:xfrm>
        </p:grpSpPr>
        <p:sp>
          <p:nvSpPr>
            <p:cNvPr id="4" name="TextBox 3"/>
            <p:cNvSpPr txBox="1"/>
            <p:nvPr/>
          </p:nvSpPr>
          <p:spPr>
            <a:xfrm>
              <a:off x="3203848" y="1779662"/>
              <a:ext cx="288032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2">
                      <a:lumMod val="75000"/>
                      <a:alpha val="99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Chapter 01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23021" y="2184723"/>
              <a:ext cx="1197051" cy="25391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>
                      <a:alpha val="99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게임 소개</a:t>
              </a:r>
            </a:p>
          </p:txBody>
        </p:sp>
      </p:grpSp>
      <p:cxnSp>
        <p:nvCxnSpPr>
          <p:cNvPr id="13" name="직선 연결선 12"/>
          <p:cNvCxnSpPr/>
          <p:nvPr/>
        </p:nvCxnSpPr>
        <p:spPr>
          <a:xfrm>
            <a:off x="0" y="3236979"/>
            <a:ext cx="52738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8462" y="3329936"/>
            <a:ext cx="1544012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장르</a:t>
            </a:r>
            <a:endParaRPr lang="en-US" altLang="ko-KR" sz="1600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뷰 설계</a:t>
            </a:r>
            <a:endParaRPr lang="en-US" altLang="ko-KR" sz="1600" b="1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뷰</a:t>
            </a:r>
            <a:endParaRPr lang="en-US" altLang="ko-KR" sz="1600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778020" y="563391"/>
            <a:ext cx="0" cy="67207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74032" y="467380"/>
            <a:ext cx="332174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67" b="1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Chapter 01. </a:t>
            </a:r>
            <a:r>
              <a:rPr lang="ko-KR" altLang="en-US" sz="2667" b="1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소개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74032" y="947434"/>
            <a:ext cx="2040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01-02.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뷰 설계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3CC8B6-F419-447F-9479-C86128FE9334}"/>
              </a:ext>
            </a:extLst>
          </p:cNvPr>
          <p:cNvCxnSpPr>
            <a:cxnSpLocks/>
          </p:cNvCxnSpPr>
          <p:nvPr/>
        </p:nvCxnSpPr>
        <p:spPr>
          <a:xfrm>
            <a:off x="2716983" y="1512837"/>
            <a:ext cx="0" cy="45897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56FAFB6E-5A78-4120-A56A-1422BD9C2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4" y="671134"/>
            <a:ext cx="1683407" cy="1683407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E81D9B-8F31-40C6-AA25-9B6F0E04B280}"/>
              </a:ext>
            </a:extLst>
          </p:cNvPr>
          <p:cNvSpPr/>
          <p:nvPr/>
        </p:nvSpPr>
        <p:spPr>
          <a:xfrm>
            <a:off x="2874032" y="1515466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2A4796-89BF-4D43-9DA2-C00FD7C292F1}"/>
              </a:ext>
            </a:extLst>
          </p:cNvPr>
          <p:cNvSpPr txBox="1"/>
          <p:nvPr/>
        </p:nvSpPr>
        <p:spPr>
          <a:xfrm>
            <a:off x="3018048" y="1540866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뷰 설계</a:t>
            </a:r>
            <a:endParaRPr lang="en-US" altLang="ko-KR" sz="20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9A6DC27-D112-8B72-B9B1-DD70CB4980E9}"/>
              </a:ext>
            </a:extLst>
          </p:cNvPr>
          <p:cNvSpPr/>
          <p:nvPr/>
        </p:nvSpPr>
        <p:spPr>
          <a:xfrm>
            <a:off x="3018048" y="2523067"/>
            <a:ext cx="1896926" cy="90593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Intro Scene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15DE741-43C0-E2DE-4E4E-505F06005D29}"/>
              </a:ext>
            </a:extLst>
          </p:cNvPr>
          <p:cNvSpPr/>
          <p:nvPr/>
        </p:nvSpPr>
        <p:spPr>
          <a:xfrm>
            <a:off x="7107448" y="4288742"/>
            <a:ext cx="2986430" cy="142625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Game Scene</a:t>
            </a:r>
            <a:endParaRPr lang="ko-KR" altLang="en-US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D027A040-5337-01B7-B31F-A9868D3E6EAD}"/>
              </a:ext>
            </a:extLst>
          </p:cNvPr>
          <p:cNvCxnSpPr/>
          <p:nvPr/>
        </p:nvCxnSpPr>
        <p:spPr>
          <a:xfrm>
            <a:off x="5245100" y="2912965"/>
            <a:ext cx="3467100" cy="1100235"/>
          </a:xfrm>
          <a:prstGeom prst="bentConnector3">
            <a:avLst>
              <a:gd name="adj1" fmla="val 9981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B3C209E3-A563-ED9E-8B44-6417CA4265FB}"/>
              </a:ext>
            </a:extLst>
          </p:cNvPr>
          <p:cNvCxnSpPr/>
          <p:nvPr/>
        </p:nvCxnSpPr>
        <p:spPr>
          <a:xfrm rot="10800000">
            <a:off x="3894504" y="3619500"/>
            <a:ext cx="2887297" cy="1473200"/>
          </a:xfrm>
          <a:prstGeom prst="bentConnector3">
            <a:avLst>
              <a:gd name="adj1" fmla="val 10014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99495C69-A0EE-55A4-4585-C76D7CC6027D}"/>
              </a:ext>
            </a:extLst>
          </p:cNvPr>
          <p:cNvSpPr/>
          <p:nvPr/>
        </p:nvSpPr>
        <p:spPr>
          <a:xfrm>
            <a:off x="9827590" y="2225588"/>
            <a:ext cx="1896926" cy="90593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종료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0FB4D32-4A7E-EBC7-BCDD-00101DA2054A}"/>
              </a:ext>
            </a:extLst>
          </p:cNvPr>
          <p:cNvCxnSpPr/>
          <p:nvPr/>
        </p:nvCxnSpPr>
        <p:spPr>
          <a:xfrm>
            <a:off x="5245100" y="2603716"/>
            <a:ext cx="4483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090FFC7-C75B-F3B2-347C-C28DEA3546AD}"/>
              </a:ext>
            </a:extLst>
          </p:cNvPr>
          <p:cNvCxnSpPr/>
          <p:nvPr/>
        </p:nvCxnSpPr>
        <p:spPr>
          <a:xfrm rot="5400000" flipH="1" flipV="1">
            <a:off x="9648115" y="3964764"/>
            <a:ext cx="1855722" cy="400153"/>
          </a:xfrm>
          <a:prstGeom prst="bentConnector3">
            <a:avLst>
              <a:gd name="adj1" fmla="val 4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739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D6477940-AE04-BFD6-FB8E-1AB586499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973" y="3041508"/>
            <a:ext cx="5081235" cy="2845375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-624747" y="2372884"/>
            <a:ext cx="3840427" cy="878636"/>
            <a:chOff x="3203848" y="1779662"/>
            <a:chExt cx="2880320" cy="658977"/>
          </a:xfrm>
        </p:grpSpPr>
        <p:sp>
          <p:nvSpPr>
            <p:cNvPr id="4" name="TextBox 3"/>
            <p:cNvSpPr txBox="1"/>
            <p:nvPr/>
          </p:nvSpPr>
          <p:spPr>
            <a:xfrm>
              <a:off x="3203848" y="1779662"/>
              <a:ext cx="288032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2">
                      <a:lumMod val="75000"/>
                      <a:alpha val="99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Chapter 01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23021" y="2184723"/>
              <a:ext cx="1197051" cy="25391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>
                      <a:alpha val="99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게임 소개</a:t>
              </a:r>
            </a:p>
          </p:txBody>
        </p:sp>
      </p:grpSp>
      <p:cxnSp>
        <p:nvCxnSpPr>
          <p:cNvPr id="13" name="직선 연결선 12"/>
          <p:cNvCxnSpPr/>
          <p:nvPr/>
        </p:nvCxnSpPr>
        <p:spPr>
          <a:xfrm>
            <a:off x="0" y="3236979"/>
            <a:ext cx="52738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8462" y="3329936"/>
            <a:ext cx="1544012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장르</a:t>
            </a:r>
            <a:endParaRPr lang="en-US" altLang="ko-KR" sz="1600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뷰 설계</a:t>
            </a:r>
            <a:endParaRPr lang="en-US" altLang="ko-KR" sz="1600" b="1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뷰</a:t>
            </a:r>
            <a:endParaRPr lang="en-US" altLang="ko-KR" sz="1600" b="1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778020" y="563391"/>
            <a:ext cx="0" cy="67207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74032" y="467380"/>
            <a:ext cx="332174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67" b="1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Chapter 01. </a:t>
            </a:r>
            <a:r>
              <a:rPr lang="ko-KR" altLang="en-US" sz="2667" b="1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소개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74032" y="970146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01 - 03.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3CC8B6-F419-447F-9479-C86128FE9334}"/>
              </a:ext>
            </a:extLst>
          </p:cNvPr>
          <p:cNvCxnSpPr>
            <a:cxnSpLocks/>
          </p:cNvCxnSpPr>
          <p:nvPr/>
        </p:nvCxnSpPr>
        <p:spPr>
          <a:xfrm>
            <a:off x="2716983" y="1512837"/>
            <a:ext cx="0" cy="45897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56FAFB6E-5A78-4120-A56A-1422BD9C2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4" y="671134"/>
            <a:ext cx="1683407" cy="1683407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E81D9B-8F31-40C6-AA25-9B6F0E04B280}"/>
              </a:ext>
            </a:extLst>
          </p:cNvPr>
          <p:cNvSpPr/>
          <p:nvPr/>
        </p:nvSpPr>
        <p:spPr>
          <a:xfrm>
            <a:off x="2874032" y="1515466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2A4796-89BF-4D43-9DA2-C00FD7C292F1}"/>
              </a:ext>
            </a:extLst>
          </p:cNvPr>
          <p:cNvSpPr txBox="1"/>
          <p:nvPr/>
        </p:nvSpPr>
        <p:spPr>
          <a:xfrm>
            <a:off x="3018048" y="1560034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뷰</a:t>
            </a:r>
            <a:r>
              <a:rPr lang="en-US" altLang="ko-KR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(INTRO)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D7749B-F4C2-4438-AC9F-B76912E04FF4}"/>
              </a:ext>
            </a:extLst>
          </p:cNvPr>
          <p:cNvSpPr txBox="1"/>
          <p:nvPr/>
        </p:nvSpPr>
        <p:spPr>
          <a:xfrm>
            <a:off x="3093618" y="2316160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게임을 처음 시작하면 만나게 되는 </a:t>
            </a:r>
            <a:r>
              <a:rPr lang="en-US" altLang="ko-KR" dirty="0">
                <a:solidFill>
                  <a:srgbClr val="FF0000"/>
                </a:solidFill>
              </a:rPr>
              <a:t>INTRO</a:t>
            </a:r>
            <a:r>
              <a:rPr lang="en-US" altLang="ko-KR" dirty="0"/>
              <a:t> </a:t>
            </a:r>
            <a:r>
              <a:rPr lang="ko-KR" altLang="en-US" dirty="0" err="1"/>
              <a:t>씬입니다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9" name="갈매기형 수장 36">
            <a:extLst>
              <a:ext uri="{FF2B5EF4-FFF2-40B4-BE49-F238E27FC236}">
                <a16:creationId xmlns:a16="http://schemas.microsoft.com/office/drawing/2014/main" id="{561C93F3-AF8E-4C48-868F-182D1B2DD051}"/>
              </a:ext>
            </a:extLst>
          </p:cNvPr>
          <p:cNvSpPr/>
          <p:nvPr/>
        </p:nvSpPr>
        <p:spPr>
          <a:xfrm>
            <a:off x="2895592" y="243049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B512C0C7-FF87-42B3-91E8-D9DF22C48E1D}"/>
              </a:ext>
            </a:extLst>
          </p:cNvPr>
          <p:cNvCxnSpPr>
            <a:cxnSpLocks/>
          </p:cNvCxnSpPr>
          <p:nvPr/>
        </p:nvCxnSpPr>
        <p:spPr>
          <a:xfrm flipV="1">
            <a:off x="4576742" y="3378003"/>
            <a:ext cx="5332458" cy="1013149"/>
          </a:xfrm>
          <a:prstGeom prst="bentConnector3">
            <a:avLst>
              <a:gd name="adj1" fmla="val 6929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3115E28-9437-4C31-A98E-0384300DF141}"/>
              </a:ext>
            </a:extLst>
          </p:cNvPr>
          <p:cNvSpPr txBox="1"/>
          <p:nvPr/>
        </p:nvSpPr>
        <p:spPr>
          <a:xfrm>
            <a:off x="9475017" y="3194473"/>
            <a:ext cx="234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타이틀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5461833-AFD5-485D-A4EA-4A99B94D4F88}"/>
              </a:ext>
            </a:extLst>
          </p:cNvPr>
          <p:cNvCxnSpPr>
            <a:cxnSpLocks/>
          </p:cNvCxnSpPr>
          <p:nvPr/>
        </p:nvCxnSpPr>
        <p:spPr>
          <a:xfrm flipV="1">
            <a:off x="4499298" y="3848424"/>
            <a:ext cx="4656729" cy="9228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351876E-436B-4A3F-AB3F-697432FEBD94}"/>
              </a:ext>
            </a:extLst>
          </p:cNvPr>
          <p:cNvSpPr txBox="1"/>
          <p:nvPr/>
        </p:nvSpPr>
        <p:spPr>
          <a:xfrm>
            <a:off x="9156027" y="3699911"/>
            <a:ext cx="234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플레이 버튼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191D6D-A6DB-4177-ABB4-C7882245408A}"/>
              </a:ext>
            </a:extLst>
          </p:cNvPr>
          <p:cNvSpPr txBox="1"/>
          <p:nvPr/>
        </p:nvSpPr>
        <p:spPr>
          <a:xfrm>
            <a:off x="9384145" y="5421807"/>
            <a:ext cx="234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종료 버튼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D8A0C738-7592-67B4-9003-2DE0EB72DBA3}"/>
              </a:ext>
            </a:extLst>
          </p:cNvPr>
          <p:cNvCxnSpPr/>
          <p:nvPr/>
        </p:nvCxnSpPr>
        <p:spPr>
          <a:xfrm>
            <a:off x="4576742" y="5095875"/>
            <a:ext cx="5148283" cy="64909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5DF799-7B3F-DFF1-8955-6200782BD672}"/>
              </a:ext>
            </a:extLst>
          </p:cNvPr>
          <p:cNvSpPr/>
          <p:nvPr/>
        </p:nvSpPr>
        <p:spPr>
          <a:xfrm>
            <a:off x="5019675" y="3505200"/>
            <a:ext cx="1323975" cy="1792766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33C6EC2-BD3E-D73F-BC5C-759F00748F60}"/>
              </a:ext>
            </a:extLst>
          </p:cNvPr>
          <p:cNvCxnSpPr/>
          <p:nvPr/>
        </p:nvCxnSpPr>
        <p:spPr>
          <a:xfrm flipV="1">
            <a:off x="6195775" y="4591050"/>
            <a:ext cx="3279242" cy="295275"/>
          </a:xfrm>
          <a:prstGeom prst="bentConnector3">
            <a:avLst>
              <a:gd name="adj1" fmla="val 8892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2F3D943-BE1B-E229-9F4C-55CA934C2993}"/>
              </a:ext>
            </a:extLst>
          </p:cNvPr>
          <p:cNvSpPr txBox="1"/>
          <p:nvPr/>
        </p:nvSpPr>
        <p:spPr>
          <a:xfrm>
            <a:off x="9156027" y="4399249"/>
            <a:ext cx="2346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애니메이션 실행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(Idle, Eat, </a:t>
            </a:r>
            <a:r>
              <a:rPr lang="en-US" altLang="ko-KR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TurnHead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312F8AE2-C0B3-A06A-88F7-7DBC859C0AD2}"/>
              </a:ext>
            </a:extLst>
          </p:cNvPr>
          <p:cNvCxnSpPr/>
          <p:nvPr/>
        </p:nvCxnSpPr>
        <p:spPr>
          <a:xfrm>
            <a:off x="6637082" y="5668290"/>
            <a:ext cx="2344993" cy="540501"/>
          </a:xfrm>
          <a:prstGeom prst="bentConnector3">
            <a:avLst>
              <a:gd name="adj1" fmla="val -36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02E54C-24BB-BD9A-FEC4-16FE5EA3BCA1}"/>
              </a:ext>
            </a:extLst>
          </p:cNvPr>
          <p:cNvSpPr txBox="1"/>
          <p:nvPr/>
        </p:nvSpPr>
        <p:spPr>
          <a:xfrm>
            <a:off x="8982075" y="6024125"/>
            <a:ext cx="234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배경 음악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(Intro)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5831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D6477940-AE04-BFD6-FB8E-1AB586499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54224" y="3041508"/>
            <a:ext cx="5044733" cy="2845375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-624747" y="2372884"/>
            <a:ext cx="3840427" cy="878636"/>
            <a:chOff x="3203848" y="1779662"/>
            <a:chExt cx="2880320" cy="658977"/>
          </a:xfrm>
        </p:grpSpPr>
        <p:sp>
          <p:nvSpPr>
            <p:cNvPr id="4" name="TextBox 3"/>
            <p:cNvSpPr txBox="1"/>
            <p:nvPr/>
          </p:nvSpPr>
          <p:spPr>
            <a:xfrm>
              <a:off x="3203848" y="1779662"/>
              <a:ext cx="288032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2">
                      <a:lumMod val="75000"/>
                      <a:alpha val="99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Chapter 01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23021" y="2184723"/>
              <a:ext cx="1197051" cy="25391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>
                      <a:alpha val="99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게임 소개</a:t>
              </a:r>
            </a:p>
          </p:txBody>
        </p:sp>
      </p:grpSp>
      <p:cxnSp>
        <p:nvCxnSpPr>
          <p:cNvPr id="13" name="직선 연결선 12"/>
          <p:cNvCxnSpPr/>
          <p:nvPr/>
        </p:nvCxnSpPr>
        <p:spPr>
          <a:xfrm>
            <a:off x="0" y="3236979"/>
            <a:ext cx="52738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8462" y="3329936"/>
            <a:ext cx="1544012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장르</a:t>
            </a:r>
            <a:endParaRPr lang="en-US" altLang="ko-KR" sz="1600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뷰 설계</a:t>
            </a:r>
            <a:endParaRPr lang="en-US" altLang="ko-KR" sz="1600" b="1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뷰</a:t>
            </a:r>
            <a:endParaRPr lang="en-US" altLang="ko-KR" sz="1600" b="1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778020" y="563391"/>
            <a:ext cx="0" cy="67207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74032" y="467380"/>
            <a:ext cx="332174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67" b="1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Chapter 01. </a:t>
            </a:r>
            <a:r>
              <a:rPr lang="ko-KR" altLang="en-US" sz="2667" b="1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소개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74032" y="970146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01 - 03.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3CC8B6-F419-447F-9479-C86128FE9334}"/>
              </a:ext>
            </a:extLst>
          </p:cNvPr>
          <p:cNvCxnSpPr>
            <a:cxnSpLocks/>
          </p:cNvCxnSpPr>
          <p:nvPr/>
        </p:nvCxnSpPr>
        <p:spPr>
          <a:xfrm>
            <a:off x="2716983" y="1512837"/>
            <a:ext cx="0" cy="45897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56FAFB6E-5A78-4120-A56A-1422BD9C2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4" y="671134"/>
            <a:ext cx="1683407" cy="1683407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E81D9B-8F31-40C6-AA25-9B6F0E04B280}"/>
              </a:ext>
            </a:extLst>
          </p:cNvPr>
          <p:cNvSpPr/>
          <p:nvPr/>
        </p:nvSpPr>
        <p:spPr>
          <a:xfrm>
            <a:off x="2874032" y="1515466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2A4796-89BF-4D43-9DA2-C00FD7C292F1}"/>
              </a:ext>
            </a:extLst>
          </p:cNvPr>
          <p:cNvSpPr txBox="1"/>
          <p:nvPr/>
        </p:nvSpPr>
        <p:spPr>
          <a:xfrm>
            <a:off x="3018048" y="1560034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뷰</a:t>
            </a:r>
            <a:r>
              <a:rPr lang="en-US" altLang="ko-KR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en-US" altLang="ko-KR" sz="20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MainScene</a:t>
            </a:r>
            <a:r>
              <a:rPr lang="en-US" altLang="ko-KR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D7749B-F4C2-4438-AC9F-B76912E04FF4}"/>
              </a:ext>
            </a:extLst>
          </p:cNvPr>
          <p:cNvSpPr txBox="1"/>
          <p:nvPr/>
        </p:nvSpPr>
        <p:spPr>
          <a:xfrm>
            <a:off x="3093618" y="2316160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INTRO</a:t>
            </a:r>
            <a:r>
              <a:rPr lang="en-US" altLang="ko-KR" dirty="0"/>
              <a:t> </a:t>
            </a:r>
            <a:r>
              <a:rPr lang="ko-KR" altLang="en-US" dirty="0" err="1"/>
              <a:t>씬에서</a:t>
            </a:r>
            <a:r>
              <a:rPr lang="ko-KR" altLang="en-US" dirty="0"/>
              <a:t> 넘어가면 나오는 </a:t>
            </a:r>
            <a:r>
              <a:rPr lang="en-US" altLang="ko-KR" dirty="0">
                <a:solidFill>
                  <a:srgbClr val="FF0000"/>
                </a:solidFill>
              </a:rPr>
              <a:t>MAINSCENE</a:t>
            </a:r>
            <a:r>
              <a:rPr lang="en-US" altLang="ko-KR" dirty="0"/>
              <a:t>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9" name="갈매기형 수장 36">
            <a:extLst>
              <a:ext uri="{FF2B5EF4-FFF2-40B4-BE49-F238E27FC236}">
                <a16:creationId xmlns:a16="http://schemas.microsoft.com/office/drawing/2014/main" id="{561C93F3-AF8E-4C48-868F-182D1B2DD051}"/>
              </a:ext>
            </a:extLst>
          </p:cNvPr>
          <p:cNvSpPr/>
          <p:nvPr/>
        </p:nvSpPr>
        <p:spPr>
          <a:xfrm>
            <a:off x="2895592" y="243049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115E28-9437-4C31-A98E-0384300DF141}"/>
              </a:ext>
            </a:extLst>
          </p:cNvPr>
          <p:cNvSpPr txBox="1"/>
          <p:nvPr/>
        </p:nvSpPr>
        <p:spPr>
          <a:xfrm>
            <a:off x="8115256" y="3041508"/>
            <a:ext cx="234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플레이어 초상화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51876E-436B-4A3F-AB3F-697432FEBD94}"/>
              </a:ext>
            </a:extLst>
          </p:cNvPr>
          <p:cNvSpPr txBox="1"/>
          <p:nvPr/>
        </p:nvSpPr>
        <p:spPr>
          <a:xfrm>
            <a:off x="9156027" y="3699911"/>
            <a:ext cx="234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점수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F3D943-BE1B-E229-9F4C-55CA934C2993}"/>
              </a:ext>
            </a:extLst>
          </p:cNvPr>
          <p:cNvSpPr txBox="1"/>
          <p:nvPr/>
        </p:nvSpPr>
        <p:spPr>
          <a:xfrm>
            <a:off x="9156027" y="4399249"/>
            <a:ext cx="234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조작법 간단 설명</a:t>
            </a: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312F8AE2-C0B3-A06A-88F7-7DBC859C0AD2}"/>
              </a:ext>
            </a:extLst>
          </p:cNvPr>
          <p:cNvCxnSpPr>
            <a:cxnSpLocks/>
          </p:cNvCxnSpPr>
          <p:nvPr/>
        </p:nvCxnSpPr>
        <p:spPr>
          <a:xfrm flipV="1">
            <a:off x="3827148" y="3194473"/>
            <a:ext cx="4688202" cy="232983"/>
          </a:xfrm>
          <a:prstGeom prst="bentConnector3">
            <a:avLst>
              <a:gd name="adj1" fmla="val 9632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964EC3BE-3363-5397-DBA1-0BDBE1221C6B}"/>
              </a:ext>
            </a:extLst>
          </p:cNvPr>
          <p:cNvCxnSpPr/>
          <p:nvPr/>
        </p:nvCxnSpPr>
        <p:spPr>
          <a:xfrm flipV="1">
            <a:off x="3879473" y="3829652"/>
            <a:ext cx="5821677" cy="184666"/>
          </a:xfrm>
          <a:prstGeom prst="bentConnector3">
            <a:avLst>
              <a:gd name="adj1" fmla="val 7585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99CEAA-3ACB-9A71-709B-139B822FFAFB}"/>
              </a:ext>
            </a:extLst>
          </p:cNvPr>
          <p:cNvSpPr/>
          <p:nvPr/>
        </p:nvSpPr>
        <p:spPr>
          <a:xfrm>
            <a:off x="6488625" y="5619750"/>
            <a:ext cx="1540948" cy="26713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ADA173A2-A943-C337-727E-F37B79BAF42A}"/>
              </a:ext>
            </a:extLst>
          </p:cNvPr>
          <p:cNvCxnSpPr>
            <a:cxnSpLocks/>
          </p:cNvCxnSpPr>
          <p:nvPr/>
        </p:nvCxnSpPr>
        <p:spPr>
          <a:xfrm flipV="1">
            <a:off x="7945515" y="4687410"/>
            <a:ext cx="1036560" cy="101205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48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D6477940-AE04-BFD6-FB8E-1AB586499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54224" y="3041508"/>
            <a:ext cx="5044733" cy="2845375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-624747" y="2372884"/>
            <a:ext cx="3840427" cy="878636"/>
            <a:chOff x="3203848" y="1779662"/>
            <a:chExt cx="2880320" cy="658977"/>
          </a:xfrm>
        </p:grpSpPr>
        <p:sp>
          <p:nvSpPr>
            <p:cNvPr id="4" name="TextBox 3"/>
            <p:cNvSpPr txBox="1"/>
            <p:nvPr/>
          </p:nvSpPr>
          <p:spPr>
            <a:xfrm>
              <a:off x="3203848" y="1779662"/>
              <a:ext cx="288032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2">
                      <a:lumMod val="75000"/>
                      <a:alpha val="99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Chapter 01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23021" y="2184723"/>
              <a:ext cx="1197051" cy="25391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>
                      <a:alpha val="99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게임 소개</a:t>
              </a:r>
            </a:p>
          </p:txBody>
        </p:sp>
      </p:grpSp>
      <p:cxnSp>
        <p:nvCxnSpPr>
          <p:cNvPr id="13" name="직선 연결선 12"/>
          <p:cNvCxnSpPr/>
          <p:nvPr/>
        </p:nvCxnSpPr>
        <p:spPr>
          <a:xfrm>
            <a:off x="0" y="3236979"/>
            <a:ext cx="52738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8462" y="3329936"/>
            <a:ext cx="1544012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장르</a:t>
            </a:r>
            <a:endParaRPr lang="en-US" altLang="ko-KR" sz="1600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뷰 설계</a:t>
            </a:r>
            <a:endParaRPr lang="en-US" altLang="ko-KR" sz="1600" b="1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뷰</a:t>
            </a:r>
            <a:endParaRPr lang="en-US" altLang="ko-KR" sz="1600" b="1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778020" y="563391"/>
            <a:ext cx="0" cy="67207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74032" y="467380"/>
            <a:ext cx="332174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67" b="1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Chapter 01. </a:t>
            </a:r>
            <a:r>
              <a:rPr lang="ko-KR" altLang="en-US" sz="2667" b="1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소개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74032" y="970146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01 - 03.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3CC8B6-F419-447F-9479-C86128FE9334}"/>
              </a:ext>
            </a:extLst>
          </p:cNvPr>
          <p:cNvCxnSpPr>
            <a:cxnSpLocks/>
          </p:cNvCxnSpPr>
          <p:nvPr/>
        </p:nvCxnSpPr>
        <p:spPr>
          <a:xfrm>
            <a:off x="2716983" y="1512837"/>
            <a:ext cx="0" cy="45897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56FAFB6E-5A78-4120-A56A-1422BD9C2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4" y="671134"/>
            <a:ext cx="1683407" cy="1683407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E81D9B-8F31-40C6-AA25-9B6F0E04B280}"/>
              </a:ext>
            </a:extLst>
          </p:cNvPr>
          <p:cNvSpPr/>
          <p:nvPr/>
        </p:nvSpPr>
        <p:spPr>
          <a:xfrm>
            <a:off x="2874032" y="1515466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2A4796-89BF-4D43-9DA2-C00FD7C292F1}"/>
              </a:ext>
            </a:extLst>
          </p:cNvPr>
          <p:cNvSpPr txBox="1"/>
          <p:nvPr/>
        </p:nvSpPr>
        <p:spPr>
          <a:xfrm>
            <a:off x="3018048" y="1560034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뷰</a:t>
            </a:r>
            <a:r>
              <a:rPr lang="en-US" altLang="ko-KR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en-US" altLang="ko-KR" sz="20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MainScene</a:t>
            </a:r>
            <a:r>
              <a:rPr lang="en-US" altLang="ko-KR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D7749B-F4C2-4438-AC9F-B76912E04FF4}"/>
              </a:ext>
            </a:extLst>
          </p:cNvPr>
          <p:cNvSpPr txBox="1"/>
          <p:nvPr/>
        </p:nvSpPr>
        <p:spPr>
          <a:xfrm>
            <a:off x="3093618" y="2316160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INTRO</a:t>
            </a:r>
            <a:r>
              <a:rPr lang="en-US" altLang="ko-KR" dirty="0"/>
              <a:t> </a:t>
            </a:r>
            <a:r>
              <a:rPr lang="ko-KR" altLang="en-US" dirty="0" err="1"/>
              <a:t>씬에서</a:t>
            </a:r>
            <a:r>
              <a:rPr lang="ko-KR" altLang="en-US" dirty="0"/>
              <a:t> 넘어가면 나오는 </a:t>
            </a:r>
            <a:r>
              <a:rPr lang="en-US" altLang="ko-KR" dirty="0">
                <a:solidFill>
                  <a:srgbClr val="FF0000"/>
                </a:solidFill>
              </a:rPr>
              <a:t>MAINSCENE</a:t>
            </a:r>
            <a:r>
              <a:rPr lang="en-US" altLang="ko-KR" dirty="0"/>
              <a:t>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9" name="갈매기형 수장 36">
            <a:extLst>
              <a:ext uri="{FF2B5EF4-FFF2-40B4-BE49-F238E27FC236}">
                <a16:creationId xmlns:a16="http://schemas.microsoft.com/office/drawing/2014/main" id="{561C93F3-AF8E-4C48-868F-182D1B2DD051}"/>
              </a:ext>
            </a:extLst>
          </p:cNvPr>
          <p:cNvSpPr/>
          <p:nvPr/>
        </p:nvSpPr>
        <p:spPr>
          <a:xfrm>
            <a:off x="2895592" y="243049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115E28-9437-4C31-A98E-0384300DF141}"/>
              </a:ext>
            </a:extLst>
          </p:cNvPr>
          <p:cNvSpPr txBox="1"/>
          <p:nvPr/>
        </p:nvSpPr>
        <p:spPr>
          <a:xfrm>
            <a:off x="8115256" y="3041508"/>
            <a:ext cx="2346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플레이어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애니메이션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Run)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F3D943-BE1B-E229-9F4C-55CA934C2993}"/>
              </a:ext>
            </a:extLst>
          </p:cNvPr>
          <p:cNvSpPr txBox="1"/>
          <p:nvPr/>
        </p:nvSpPr>
        <p:spPr>
          <a:xfrm>
            <a:off x="8727402" y="4666931"/>
            <a:ext cx="234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장애물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99CEAA-3ACB-9A71-709B-139B822FFAFB}"/>
              </a:ext>
            </a:extLst>
          </p:cNvPr>
          <p:cNvSpPr/>
          <p:nvPr/>
        </p:nvSpPr>
        <p:spPr>
          <a:xfrm>
            <a:off x="5057775" y="3935676"/>
            <a:ext cx="1038225" cy="100779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4F2FE0D2-6481-ACE5-E9FD-8F83D7046324}"/>
              </a:ext>
            </a:extLst>
          </p:cNvPr>
          <p:cNvCxnSpPr/>
          <p:nvPr/>
        </p:nvCxnSpPr>
        <p:spPr>
          <a:xfrm flipV="1">
            <a:off x="5991225" y="3236979"/>
            <a:ext cx="2457450" cy="91592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C6606B-DB98-72FB-7978-FD8848B43C6F}"/>
              </a:ext>
            </a:extLst>
          </p:cNvPr>
          <p:cNvSpPr/>
          <p:nvPr/>
        </p:nvSpPr>
        <p:spPr>
          <a:xfrm>
            <a:off x="5486400" y="3251520"/>
            <a:ext cx="809626" cy="56800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3BB97433-8099-EF1D-DC4E-EE24026D2EDA}"/>
              </a:ext>
            </a:extLst>
          </p:cNvPr>
          <p:cNvCxnSpPr/>
          <p:nvPr/>
        </p:nvCxnSpPr>
        <p:spPr>
          <a:xfrm>
            <a:off x="6195775" y="3699911"/>
            <a:ext cx="2691050" cy="115168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6968915-27D0-4F5C-29C0-11BC3ACC0005}"/>
              </a:ext>
            </a:extLst>
          </p:cNvPr>
          <p:cNvSpPr txBox="1"/>
          <p:nvPr/>
        </p:nvSpPr>
        <p:spPr>
          <a:xfrm>
            <a:off x="9286043" y="6029470"/>
            <a:ext cx="234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배경 음악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en-US" altLang="ko-KR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MainScene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7DAA9B66-6DEC-8600-DCF9-12475B12E42F}"/>
              </a:ext>
            </a:extLst>
          </p:cNvPr>
          <p:cNvCxnSpPr/>
          <p:nvPr/>
        </p:nvCxnSpPr>
        <p:spPr>
          <a:xfrm>
            <a:off x="5983550" y="5699464"/>
            <a:ext cx="3302493" cy="514905"/>
          </a:xfrm>
          <a:prstGeom prst="bentConnector3">
            <a:avLst>
              <a:gd name="adj1" fmla="val 53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726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D6477940-AE04-BFD6-FB8E-1AB586499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7882" y="3041508"/>
            <a:ext cx="5017417" cy="2845375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-624747" y="2372884"/>
            <a:ext cx="3840427" cy="878636"/>
            <a:chOff x="3203848" y="1779662"/>
            <a:chExt cx="2880320" cy="658977"/>
          </a:xfrm>
        </p:grpSpPr>
        <p:sp>
          <p:nvSpPr>
            <p:cNvPr id="4" name="TextBox 3"/>
            <p:cNvSpPr txBox="1"/>
            <p:nvPr/>
          </p:nvSpPr>
          <p:spPr>
            <a:xfrm>
              <a:off x="3203848" y="1779662"/>
              <a:ext cx="288032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2">
                      <a:lumMod val="75000"/>
                      <a:alpha val="99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Chapter 01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23021" y="2184723"/>
              <a:ext cx="1197051" cy="25391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>
                      <a:alpha val="99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게임 소개</a:t>
              </a:r>
            </a:p>
          </p:txBody>
        </p:sp>
      </p:grpSp>
      <p:cxnSp>
        <p:nvCxnSpPr>
          <p:cNvPr id="13" name="직선 연결선 12"/>
          <p:cNvCxnSpPr/>
          <p:nvPr/>
        </p:nvCxnSpPr>
        <p:spPr>
          <a:xfrm>
            <a:off x="0" y="3236979"/>
            <a:ext cx="52738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8462" y="3329936"/>
            <a:ext cx="1544012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장르</a:t>
            </a:r>
            <a:endParaRPr lang="en-US" altLang="ko-KR" sz="1600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뷰 설계</a:t>
            </a:r>
            <a:endParaRPr lang="en-US" altLang="ko-KR" sz="1600" b="1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뷰</a:t>
            </a:r>
            <a:endParaRPr lang="en-US" altLang="ko-KR" sz="1600" b="1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778020" y="563391"/>
            <a:ext cx="0" cy="67207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74032" y="467380"/>
            <a:ext cx="332174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67" b="1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Chapter 01. </a:t>
            </a:r>
            <a:r>
              <a:rPr lang="ko-KR" altLang="en-US" sz="2667" b="1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소개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74032" y="970146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01 - 03.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3CC8B6-F419-447F-9479-C86128FE9334}"/>
              </a:ext>
            </a:extLst>
          </p:cNvPr>
          <p:cNvCxnSpPr>
            <a:cxnSpLocks/>
          </p:cNvCxnSpPr>
          <p:nvPr/>
        </p:nvCxnSpPr>
        <p:spPr>
          <a:xfrm>
            <a:off x="2716983" y="1512837"/>
            <a:ext cx="0" cy="45897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56FAFB6E-5A78-4120-A56A-1422BD9C2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4" y="671134"/>
            <a:ext cx="1683407" cy="1683407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E81D9B-8F31-40C6-AA25-9B6F0E04B280}"/>
              </a:ext>
            </a:extLst>
          </p:cNvPr>
          <p:cNvSpPr/>
          <p:nvPr/>
        </p:nvSpPr>
        <p:spPr>
          <a:xfrm>
            <a:off x="2874032" y="1515466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2A4796-89BF-4D43-9DA2-C00FD7C292F1}"/>
              </a:ext>
            </a:extLst>
          </p:cNvPr>
          <p:cNvSpPr txBox="1"/>
          <p:nvPr/>
        </p:nvSpPr>
        <p:spPr>
          <a:xfrm>
            <a:off x="3018048" y="1560034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뷰</a:t>
            </a:r>
            <a:r>
              <a:rPr lang="en-US" altLang="ko-KR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en-US" altLang="ko-KR" sz="20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MainScene</a:t>
            </a:r>
            <a:r>
              <a:rPr lang="en-US" altLang="ko-KR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D7749B-F4C2-4438-AC9F-B76912E04FF4}"/>
              </a:ext>
            </a:extLst>
          </p:cNvPr>
          <p:cNvSpPr txBox="1"/>
          <p:nvPr/>
        </p:nvSpPr>
        <p:spPr>
          <a:xfrm>
            <a:off x="3093618" y="2316160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INTRO</a:t>
            </a:r>
            <a:r>
              <a:rPr lang="en-US" altLang="ko-KR" dirty="0"/>
              <a:t> </a:t>
            </a:r>
            <a:r>
              <a:rPr lang="ko-KR" altLang="en-US" dirty="0" err="1"/>
              <a:t>씬에서</a:t>
            </a:r>
            <a:r>
              <a:rPr lang="ko-KR" altLang="en-US" dirty="0"/>
              <a:t> 넘어가면 나오는 </a:t>
            </a:r>
            <a:r>
              <a:rPr lang="en-US" altLang="ko-KR" dirty="0">
                <a:solidFill>
                  <a:srgbClr val="FF0000"/>
                </a:solidFill>
              </a:rPr>
              <a:t>MAINSCENE</a:t>
            </a:r>
            <a:r>
              <a:rPr lang="en-US" altLang="ko-KR" dirty="0"/>
              <a:t>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9" name="갈매기형 수장 36">
            <a:extLst>
              <a:ext uri="{FF2B5EF4-FFF2-40B4-BE49-F238E27FC236}">
                <a16:creationId xmlns:a16="http://schemas.microsoft.com/office/drawing/2014/main" id="{561C93F3-AF8E-4C48-868F-182D1B2DD051}"/>
              </a:ext>
            </a:extLst>
          </p:cNvPr>
          <p:cNvSpPr/>
          <p:nvPr/>
        </p:nvSpPr>
        <p:spPr>
          <a:xfrm>
            <a:off x="2895592" y="243049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115E28-9437-4C31-A98E-0384300DF141}"/>
              </a:ext>
            </a:extLst>
          </p:cNvPr>
          <p:cNvSpPr txBox="1"/>
          <p:nvPr/>
        </p:nvSpPr>
        <p:spPr>
          <a:xfrm>
            <a:off x="8115256" y="3041508"/>
            <a:ext cx="234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오버 타이틀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F3D943-BE1B-E229-9F4C-55CA934C2993}"/>
              </a:ext>
            </a:extLst>
          </p:cNvPr>
          <p:cNvSpPr txBox="1"/>
          <p:nvPr/>
        </p:nvSpPr>
        <p:spPr>
          <a:xfrm>
            <a:off x="7674377" y="3482692"/>
            <a:ext cx="234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최종 점수</a:t>
            </a: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4F2FE0D2-6481-ACE5-E9FD-8F83D7046324}"/>
              </a:ext>
            </a:extLst>
          </p:cNvPr>
          <p:cNvCxnSpPr>
            <a:cxnSpLocks/>
          </p:cNvCxnSpPr>
          <p:nvPr/>
        </p:nvCxnSpPr>
        <p:spPr>
          <a:xfrm flipV="1">
            <a:off x="6457950" y="3236979"/>
            <a:ext cx="1990725" cy="86829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6968915-27D0-4F5C-29C0-11BC3ACC0005}"/>
              </a:ext>
            </a:extLst>
          </p:cNvPr>
          <p:cNvSpPr txBox="1"/>
          <p:nvPr/>
        </p:nvSpPr>
        <p:spPr>
          <a:xfrm>
            <a:off x="8448675" y="4144970"/>
            <a:ext cx="234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재시작 버튼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7DAA9B66-6DEC-8600-DCF9-12475B12E42F}"/>
              </a:ext>
            </a:extLst>
          </p:cNvPr>
          <p:cNvCxnSpPr>
            <a:cxnSpLocks/>
          </p:cNvCxnSpPr>
          <p:nvPr/>
        </p:nvCxnSpPr>
        <p:spPr>
          <a:xfrm flipV="1">
            <a:off x="4838700" y="4300746"/>
            <a:ext cx="3609975" cy="474824"/>
          </a:xfrm>
          <a:prstGeom prst="bentConnector3">
            <a:avLst>
              <a:gd name="adj1" fmla="val 13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7C2A972D-5869-08C8-C5A5-5FDA8DA7A2CF}"/>
              </a:ext>
            </a:extLst>
          </p:cNvPr>
          <p:cNvCxnSpPr/>
          <p:nvPr/>
        </p:nvCxnSpPr>
        <p:spPr>
          <a:xfrm flipV="1">
            <a:off x="5983550" y="3667125"/>
            <a:ext cx="2284150" cy="81549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CE0DC18-32D0-44AC-470F-9AC92B0D6A3C}"/>
              </a:ext>
            </a:extLst>
          </p:cNvPr>
          <p:cNvCxnSpPr/>
          <p:nvPr/>
        </p:nvCxnSpPr>
        <p:spPr>
          <a:xfrm>
            <a:off x="6586006" y="5010150"/>
            <a:ext cx="22613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71786E0-130E-1EA7-C447-1984A22C9830}"/>
              </a:ext>
            </a:extLst>
          </p:cNvPr>
          <p:cNvSpPr txBox="1"/>
          <p:nvPr/>
        </p:nvSpPr>
        <p:spPr>
          <a:xfrm>
            <a:off x="8502040" y="4825484"/>
            <a:ext cx="234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종료 버튼</a:t>
            </a:r>
          </a:p>
        </p:txBody>
      </p:sp>
    </p:spTree>
    <p:extLst>
      <p:ext uri="{BB962C8B-B14F-4D97-AF65-F5344CB8AC3E}">
        <p14:creationId xmlns:p14="http://schemas.microsoft.com/office/powerpoint/2010/main" val="1692802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624747" y="2372884"/>
            <a:ext cx="3840427" cy="878636"/>
            <a:chOff x="3203848" y="1779662"/>
            <a:chExt cx="2880320" cy="658977"/>
          </a:xfrm>
        </p:grpSpPr>
        <p:sp>
          <p:nvSpPr>
            <p:cNvPr id="4" name="TextBox 3"/>
            <p:cNvSpPr txBox="1"/>
            <p:nvPr/>
          </p:nvSpPr>
          <p:spPr>
            <a:xfrm>
              <a:off x="3203848" y="1779662"/>
              <a:ext cx="288032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2">
                      <a:lumMod val="75000"/>
                      <a:alpha val="99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Chapter 02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23020" y="2184723"/>
              <a:ext cx="1262548" cy="25391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>
                      <a:alpha val="99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주요 기능 소개</a:t>
              </a:r>
            </a:p>
          </p:txBody>
        </p:sp>
      </p:grpSp>
      <p:cxnSp>
        <p:nvCxnSpPr>
          <p:cNvPr id="13" name="직선 연결선 12"/>
          <p:cNvCxnSpPr/>
          <p:nvPr/>
        </p:nvCxnSpPr>
        <p:spPr>
          <a:xfrm>
            <a:off x="0" y="3236979"/>
            <a:ext cx="52738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778020" y="563391"/>
            <a:ext cx="0" cy="67207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74032" y="467380"/>
            <a:ext cx="406713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67" b="1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Chapter 02. </a:t>
            </a:r>
            <a:r>
              <a:rPr lang="ko-KR" altLang="en-US" sz="2667" b="1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주요 기능 소개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74032" y="947434"/>
            <a:ext cx="1835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02 - 01.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장애물들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3CC8B6-F419-447F-9479-C86128FE9334}"/>
              </a:ext>
            </a:extLst>
          </p:cNvPr>
          <p:cNvCxnSpPr>
            <a:cxnSpLocks/>
          </p:cNvCxnSpPr>
          <p:nvPr/>
        </p:nvCxnSpPr>
        <p:spPr>
          <a:xfrm>
            <a:off x="2716983" y="1512837"/>
            <a:ext cx="0" cy="45897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E81D9B-8F31-40C6-AA25-9B6F0E04B280}"/>
              </a:ext>
            </a:extLst>
          </p:cNvPr>
          <p:cNvSpPr/>
          <p:nvPr/>
        </p:nvSpPr>
        <p:spPr>
          <a:xfrm>
            <a:off x="2874032" y="1515466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2A4796-89BF-4D43-9DA2-C00FD7C292F1}"/>
              </a:ext>
            </a:extLst>
          </p:cNvPr>
          <p:cNvSpPr txBox="1"/>
          <p:nvPr/>
        </p:nvSpPr>
        <p:spPr>
          <a:xfrm>
            <a:off x="2994339" y="1515465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장애물들</a:t>
            </a:r>
            <a:endParaRPr lang="en-US" altLang="ko-KR" sz="20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E6E64CBD-8F7C-4A8B-B864-388D6E781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4" y="671134"/>
            <a:ext cx="1683407" cy="168340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097B2D8-09C1-455B-BDC5-0C9E48163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53358" y="2912964"/>
            <a:ext cx="2577285" cy="163917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259F6B1-4D5F-4528-B61F-AB6250DEA937}"/>
              </a:ext>
            </a:extLst>
          </p:cNvPr>
          <p:cNvSpPr txBox="1"/>
          <p:nvPr/>
        </p:nvSpPr>
        <p:spPr>
          <a:xfrm>
            <a:off x="3093618" y="2316160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 </a:t>
            </a:r>
            <a:r>
              <a:rPr lang="en-US" altLang="ko-KR" dirty="0"/>
              <a:t>4</a:t>
            </a:r>
            <a:r>
              <a:rPr lang="ko-KR" altLang="en-US" dirty="0"/>
              <a:t>종의 장애물을 준비했습니다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3" name="갈매기형 수장 36">
            <a:extLst>
              <a:ext uri="{FF2B5EF4-FFF2-40B4-BE49-F238E27FC236}">
                <a16:creationId xmlns:a16="http://schemas.microsoft.com/office/drawing/2014/main" id="{3B44CE52-2333-4A66-B83D-FBE66DF49019}"/>
              </a:ext>
            </a:extLst>
          </p:cNvPr>
          <p:cNvSpPr/>
          <p:nvPr/>
        </p:nvSpPr>
        <p:spPr>
          <a:xfrm>
            <a:off x="2895592" y="243049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672C05-5663-47CA-A19B-9AA484DC38C3}"/>
              </a:ext>
            </a:extLst>
          </p:cNvPr>
          <p:cNvSpPr txBox="1"/>
          <p:nvPr/>
        </p:nvSpPr>
        <p:spPr>
          <a:xfrm>
            <a:off x="421057" y="3319693"/>
            <a:ext cx="1954381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장애물들</a:t>
            </a:r>
            <a:endParaRPr lang="en-US" altLang="ko-KR" sz="1600" b="1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 강화 카드</a:t>
            </a:r>
            <a:endParaRPr lang="en-US" altLang="ko-KR" sz="1600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 자동 생성</a:t>
            </a:r>
            <a:endParaRPr lang="en-US" altLang="ko-KR" sz="1600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C2B7133-BFC9-C4E4-D2FB-EB6EFF0B2D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8368" y="2912964"/>
            <a:ext cx="2577285" cy="163917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DDE5F3AE-F193-F11F-FAAC-509D5A7234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1149" y="4779610"/>
            <a:ext cx="2577283" cy="163917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9A39EFB9-A079-0A37-CEAB-2CF0F4F839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98011" y="4779610"/>
            <a:ext cx="2577281" cy="1639174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DAB56714-2621-0B78-9DB2-12EF793790A1}"/>
              </a:ext>
            </a:extLst>
          </p:cNvPr>
          <p:cNvSpPr/>
          <p:nvPr/>
        </p:nvSpPr>
        <p:spPr>
          <a:xfrm>
            <a:off x="9134475" y="4472381"/>
            <a:ext cx="943918" cy="442519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A83ED0-388A-E347-B6AF-2ADB0EB69D1F}"/>
              </a:ext>
            </a:extLst>
          </p:cNvPr>
          <p:cNvSpPr txBox="1"/>
          <p:nvPr/>
        </p:nvSpPr>
        <p:spPr>
          <a:xfrm>
            <a:off x="10022985" y="4456445"/>
            <a:ext cx="2125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각 장애물마다 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배치종류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개씩 </a:t>
            </a:r>
          </a:p>
        </p:txBody>
      </p:sp>
    </p:spTree>
    <p:extLst>
      <p:ext uri="{BB962C8B-B14F-4D97-AF65-F5344CB8AC3E}">
        <p14:creationId xmlns:p14="http://schemas.microsoft.com/office/powerpoint/2010/main" val="840261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배달의민족 한나체 Pro"/>
        <a:ea typeface="배달의민족 한나체 Pro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560</Words>
  <Application>Microsoft Office PowerPoint</Application>
  <PresentationFormat>와이드스크린</PresentationFormat>
  <Paragraphs>136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배달의민족 한나는 열한살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범진</dc:creator>
  <cp:lastModifiedBy>유 범진</cp:lastModifiedBy>
  <cp:revision>119</cp:revision>
  <dcterms:created xsi:type="dcterms:W3CDTF">2019-06-15T08:21:27Z</dcterms:created>
  <dcterms:modified xsi:type="dcterms:W3CDTF">2022-05-03T17:51:53Z</dcterms:modified>
</cp:coreProperties>
</file>