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40"/>
  </p:notesMasterIdLst>
  <p:sldIdLst>
    <p:sldId id="309" r:id="rId2"/>
    <p:sldId id="257" r:id="rId3"/>
    <p:sldId id="258" r:id="rId4"/>
    <p:sldId id="259" r:id="rId5"/>
    <p:sldId id="269" r:id="rId6"/>
    <p:sldId id="270" r:id="rId7"/>
    <p:sldId id="271" r:id="rId8"/>
    <p:sldId id="304" r:id="rId9"/>
    <p:sldId id="305" r:id="rId10"/>
    <p:sldId id="278" r:id="rId11"/>
    <p:sldId id="272" r:id="rId12"/>
    <p:sldId id="306" r:id="rId13"/>
    <p:sldId id="273" r:id="rId14"/>
    <p:sldId id="275" r:id="rId15"/>
    <p:sldId id="274" r:id="rId16"/>
    <p:sldId id="277" r:id="rId17"/>
    <p:sldId id="279" r:id="rId18"/>
    <p:sldId id="280" r:id="rId19"/>
    <p:sldId id="281" r:id="rId20"/>
    <p:sldId id="282" r:id="rId21"/>
    <p:sldId id="283" r:id="rId22"/>
    <p:sldId id="288" r:id="rId23"/>
    <p:sldId id="285" r:id="rId24"/>
    <p:sldId id="286" r:id="rId25"/>
    <p:sldId id="289" r:id="rId26"/>
    <p:sldId id="290" r:id="rId27"/>
    <p:sldId id="291" r:id="rId28"/>
    <p:sldId id="292" r:id="rId29"/>
    <p:sldId id="293" r:id="rId30"/>
    <p:sldId id="294" r:id="rId31"/>
    <p:sldId id="310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52EB6A-B230-4F73-A36A-9DF7ECA7189E}" type="datetimeFigureOut">
              <a:rPr lang="en-US"/>
              <a:pPr>
                <a:defRPr/>
              </a:pPr>
              <a:t>15/06/2015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0DCE16-C0F7-4E57-BFD3-66B77E3F2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0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6"/>
          <p:cNvSpPr txBox="1">
            <a:spLocks noGrp="1"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r" eaLnBrk="1"/>
            <a:fld id="{4F18BB48-E788-854F-A0C2-A686A43B3E0E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algn="r" eaLnBrk="1"/>
              <a:t>5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63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6"/>
          <p:cNvSpPr txBox="1">
            <a:spLocks noGrp="1" noChangeArrowheads="1"/>
          </p:cNvSpPr>
          <p:nvPr/>
        </p:nvSpPr>
        <p:spPr bwMode="auto">
          <a:xfrm>
            <a:off x="3881438" y="8686512"/>
            <a:ext cx="2975162" cy="45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r" eaLnBrk="1"/>
            <a:fld id="{CB101319-D6AD-9747-B627-D4BCD6BC99F9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algn="r" eaLnBrk="1"/>
              <a:t>6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77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1583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</a:tabLst>
            </a:pPr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DCE16-C0F7-4E57-BFD3-66B77E3F25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9" name="Rounded Rectangle 8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10" name="Rounded Rectangle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68413"/>
            <a:ext cx="9144000" cy="243363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pic>
        <p:nvPicPr>
          <p:cNvPr id="15" name="Picture 45" descr="ebi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6381750"/>
            <a:ext cx="1282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6" descr="CSIRO_Grad_RGB_h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7" descr="BioplatformsAustralia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72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1520" y="3349976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2" name="Title 15"/>
          <p:cNvSpPr>
            <a:spLocks noGrp="1"/>
          </p:cNvSpPr>
          <p:nvPr>
            <p:ph type="title"/>
          </p:nvPr>
        </p:nvSpPr>
        <p:spPr>
          <a:xfrm>
            <a:off x="251520" y="2204864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 smtClean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4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A6A7-BDAE-D646-BE9B-12A059E51ABF}" type="datetimeFigureOut">
              <a:rPr lang="en-US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US">
              <a:solidFill>
                <a:srgbClr val="9CB084"/>
              </a:solidFill>
            </a:endParaRPr>
          </a:p>
        </p:txBody>
      </p:sp>
      <p:sp>
        <p:nvSpPr>
          <p:cNvPr id="19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9CB084"/>
              </a:solidFill>
            </a:endParaRPr>
          </a:p>
        </p:txBody>
      </p:sp>
      <p:sp>
        <p:nvSpPr>
          <p:cNvPr id="20" name="Slide Number Placeholder 28"/>
          <p:cNvSpPr>
            <a:spLocks noGrp="1"/>
          </p:cNvSpPr>
          <p:nvPr>
            <p:ph type="sldNum" sz="quarter" idx="16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D01B68-E4D5-AA4D-BC33-8B731D3602AD}" type="slidenum">
              <a:rPr lang="en-A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0459-CB94-C340-9168-39F030B64A32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0AD2-6C45-A44B-AE57-91093005A9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3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EE1F-B26A-A645-A97D-9E77F58D1761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4BA7-C15C-3F43-956D-818ACF7F6B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82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076700"/>
            <a:ext cx="5364163" cy="73025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5435600" y="4149725"/>
            <a:ext cx="1966913" cy="793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9" name="Rounded Rectangle 8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10" name="Rounded Rectangle 9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357563"/>
            <a:ext cx="9144000" cy="1008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268413"/>
            <a:ext cx="9144000" cy="2433637"/>
          </a:xfrm>
          <a:prstGeom prst="rect">
            <a:avLst/>
          </a:prstGeom>
          <a:solidFill>
            <a:schemeClr val="bg2">
              <a:lumMod val="2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  <a:latin typeface="Georgia"/>
            </a:endParaRPr>
          </a:p>
        </p:txBody>
      </p:sp>
      <p:pic>
        <p:nvPicPr>
          <p:cNvPr id="15" name="Picture 45" descr="CSIRO_Grad_RGB_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6" descr="BioplatformsAustralia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1727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7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7544" y="2420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4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49815E-F4B4-D547-BE2E-F13C6C789D38}" type="slidenum">
              <a:rPr lang="en-AU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95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lt"/>
                <a:cs typeface="Microsoft Sans Serif" pitchFamily="34" charset="0"/>
              </a:defRPr>
            </a:lvl1pPr>
            <a:lvl2pPr>
              <a:defRPr sz="1400"/>
            </a:lvl2pPr>
            <a:lvl3pPr>
              <a:buFont typeface="Courier New" pitchFamily="49" charset="0"/>
              <a:buChar char="o"/>
              <a:defRPr sz="14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400"/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mtClean="0"/>
              <a:t>Fifth level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  <a:lvl2pPr>
              <a:defRPr sz="1400">
                <a:latin typeface="+mn-lt"/>
                <a:cs typeface="Microsoft Sans Serif" pitchFamily="34" charset="0"/>
              </a:defRPr>
            </a:lvl2pPr>
            <a:lvl3pPr>
              <a:buFont typeface="Courier New" pitchFamily="49" charset="0"/>
              <a:buChar char="o"/>
              <a:defRPr sz="1400">
                <a:latin typeface="+mn-lt"/>
                <a:cs typeface="Microsoft Sans Serif" pitchFamily="34" charset="0"/>
              </a:defRPr>
            </a:lvl3pPr>
            <a:lvl4pPr>
              <a:buFont typeface="Wingdings" pitchFamily="2" charset="2"/>
              <a:buChar char="§"/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+mj-lt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00" y="6229352"/>
            <a:ext cx="9147600" cy="62844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424936" cy="4896544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2" y="620688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lvl="0"/>
            <a:r>
              <a:rPr lang="en-AU" smtClean="0"/>
              <a:t>Click to edit Master title style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86738" y="6597650"/>
            <a:ext cx="957262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19BBA-864D-E74D-9871-7EAEB74147E0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 dirty="0">
              <a:solidFill>
                <a:srgbClr val="9CB08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7650"/>
            <a:ext cx="1325563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F4D71-B71F-964C-9448-BFE4F9CBF0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40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2F25C-28D7-7F49-8029-E85E3E0398BB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13716-66D2-364A-AAC3-CC9469188B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7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A0012-CBD7-1F41-BF14-3948F434CC14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C817B-5C97-D04E-AAEA-4423DC6CD1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9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DC7748-1E01-7B47-9AB1-51A8A6AE4C77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E6C149E-2484-8346-AA77-B876F366C4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4F7E4-FD9E-2F46-9F65-9B55AF802E6F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1F10-194F-5040-89E4-E0AE27A169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32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C4DE-1C03-2548-B760-FF3553EAF576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73AE-3109-8D4C-90B7-53EE99DA94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4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5BD4-055C-E848-B3E9-2D4E8A6C0FA8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A986F-2883-564E-8701-FB175062C6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1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AU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3A72-D1DE-C24C-94EB-561AED38C062}" type="datetimeFigureOut">
              <a:rPr lang="en-AU">
                <a:solidFill>
                  <a:srgbClr val="9CB084"/>
                </a:solidFill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8899C-034A-C14B-B721-ACE07ABFF8C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96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411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411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78A461F-0CC3-3C46-89A7-AB1A7A0544CE}" type="datetimeFigureOut">
              <a:rPr lang="en-AU">
                <a:solidFill>
                  <a:srgbClr val="9CB084"/>
                </a:solidFill>
                <a:ea typeface="ＭＳ Ｐゴシック" charset="0"/>
                <a:cs typeface="ＭＳ Ｐゴシック" charset="0"/>
              </a:rPr>
              <a:pPr>
                <a:defRPr/>
              </a:pPr>
              <a:t>15/06/2015</a:t>
            </a:fld>
            <a:endParaRPr lang="en-AU">
              <a:solidFill>
                <a:srgbClr val="9CB08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AU">
              <a:solidFill>
                <a:srgbClr val="9CB08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28AE94-1388-BB44-8675-BAAF7B034E22}" type="slidenum">
              <a:rPr lang="en-AU">
                <a:ea typeface="ＭＳ Ｐゴシック" charset="0"/>
                <a:cs typeface="ＭＳ Ｐゴシック" charset="0"/>
              </a:rPr>
              <a:pPr>
                <a:defRPr/>
              </a:pPr>
              <a:t>‹#›</a:t>
            </a:fld>
            <a:endParaRPr lang="en-AU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782" r:id="rId13"/>
    <p:sldLayoutId id="214748378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6BB1C9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charset="0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charset="0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6BB1C9"/>
        </a:buClr>
        <a:buFont typeface="Georgia" charset="0"/>
        <a:buChar char="▫"/>
        <a:defRPr sz="2000" kern="1200">
          <a:solidFill>
            <a:srgbClr val="6BB1C9"/>
          </a:solidFill>
          <a:latin typeface="+mn-lt"/>
          <a:ea typeface="ＭＳ Ｐゴシック" charset="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>
          <a:xfrm>
            <a:off x="550069" y="1844824"/>
            <a:ext cx="8043863" cy="10795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Calibri" charset="0"/>
              </a:rPr>
              <a:t>Introduction to the </a:t>
            </a:r>
            <a:r>
              <a:rPr lang="en-AU" dirty="0"/>
              <a:t>Command-</a:t>
            </a:r>
            <a:r>
              <a:rPr lang="en-AU" dirty="0" smtClean="0"/>
              <a:t>line</a:t>
            </a:r>
            <a:endParaRPr lang="en-AU" dirty="0">
              <a:latin typeface="Calibri" charset="0"/>
              <a:cs typeface="Calibri" charset="0"/>
            </a:endParaRPr>
          </a:p>
        </p:txBody>
      </p:sp>
      <p:sp>
        <p:nvSpPr>
          <p:cNvPr id="19459" name="Footer Placeholder 2"/>
          <p:cNvSpPr txBox="1">
            <a:spLocks/>
          </p:cNvSpPr>
          <p:nvPr/>
        </p:nvSpPr>
        <p:spPr bwMode="auto">
          <a:xfrm>
            <a:off x="250825" y="4508500"/>
            <a:ext cx="511333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 smtClean="0">
                <a:latin typeface="Calibri" charset="0"/>
              </a:rPr>
              <a:t>Presenters Name </a:t>
            </a:r>
            <a:endParaRPr lang="en-AU" b="1" dirty="0">
              <a:latin typeface="Calibri" charset="0"/>
            </a:endParaRPr>
          </a:p>
          <a:p>
            <a:pPr eaLnBrk="1" hangingPunct="1"/>
            <a:r>
              <a:rPr lang="en-AU" b="1" dirty="0" smtClean="0">
                <a:latin typeface="Calibri" charset="0"/>
              </a:rPr>
              <a:t>Organisation</a:t>
            </a:r>
            <a:endParaRPr lang="en-AU" b="1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0" name="Footer Placeholder 2"/>
          <p:cNvSpPr txBox="1">
            <a:spLocks/>
          </p:cNvSpPr>
          <p:nvPr/>
        </p:nvSpPr>
        <p:spPr bwMode="auto">
          <a:xfrm>
            <a:off x="250825" y="5300663"/>
            <a:ext cx="51133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dirty="0" smtClean="0">
                <a:latin typeface="Calibri" charset="0"/>
              </a:rPr>
              <a:t>23</a:t>
            </a:r>
            <a:r>
              <a:rPr lang="en-AU" sz="2000" baseline="30000" dirty="0" smtClean="0">
                <a:latin typeface="Calibri" charset="0"/>
              </a:rPr>
              <a:t>rd</a:t>
            </a:r>
            <a:r>
              <a:rPr lang="en-AU" sz="2000" dirty="0" smtClean="0">
                <a:latin typeface="Calibri" charset="0"/>
              </a:rPr>
              <a:t>- 25</a:t>
            </a:r>
            <a:r>
              <a:rPr lang="en-AU" sz="2000" baseline="30000" dirty="0" smtClean="0">
                <a:latin typeface="Calibri" charset="0"/>
              </a:rPr>
              <a:t>th</a:t>
            </a:r>
            <a:r>
              <a:rPr lang="en-AU" sz="2000" dirty="0" smtClean="0">
                <a:latin typeface="Calibri" charset="0"/>
              </a:rPr>
              <a:t> June 2015</a:t>
            </a: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250825" y="5661025"/>
            <a:ext cx="5113338" cy="79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charset="0"/>
              </a:rPr>
              <a:t>Queensland </a:t>
            </a:r>
            <a:r>
              <a:rPr lang="en-US" sz="2000" dirty="0">
                <a:latin typeface="Calibri" charset="0"/>
              </a:rPr>
              <a:t>University of Technology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4813300" y="1003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738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Type the command </a:t>
            </a:r>
            <a:r>
              <a:rPr lang="en-US" sz="2000" dirty="0" err="1">
                <a:solidFill>
                  <a:srgbClr val="FF0000"/>
                </a:solidFill>
              </a:rPr>
              <a:t>whoami</a:t>
            </a:r>
            <a:r>
              <a:rPr lang="en-US" sz="2000" dirty="0"/>
              <a:t>, then press the Enter key (sometimes marked Return) to send the command to the shell. </a:t>
            </a:r>
            <a:endParaRPr lang="en-US" sz="2000" dirty="0" smtClean="0"/>
          </a:p>
          <a:p>
            <a:r>
              <a:rPr lang="en-US" sz="2000" dirty="0"/>
              <a:t>The command's output is the ID of the current </a:t>
            </a:r>
            <a:r>
              <a:rPr lang="en-US" sz="2000" dirty="0" smtClean="0"/>
              <a:t>user</a:t>
            </a:r>
          </a:p>
          <a:p>
            <a:r>
              <a:rPr lang="en-US" sz="2000" dirty="0"/>
              <a:t>More specifically, when we type </a:t>
            </a:r>
            <a:r>
              <a:rPr lang="en-US" sz="2000" dirty="0" err="1"/>
              <a:t>whoami</a:t>
            </a:r>
            <a:r>
              <a:rPr lang="en-US" sz="2000" dirty="0"/>
              <a:t> the shell:</a:t>
            </a:r>
          </a:p>
          <a:p>
            <a:pPr lvl="1"/>
            <a:r>
              <a:rPr lang="en-US" sz="2000" dirty="0"/>
              <a:t>finds a program called </a:t>
            </a:r>
            <a:r>
              <a:rPr lang="en-US" sz="2000" dirty="0" err="1"/>
              <a:t>whoami</a:t>
            </a:r>
            <a:r>
              <a:rPr lang="en-US" sz="2000" dirty="0"/>
              <a:t>,</a:t>
            </a:r>
          </a:p>
          <a:p>
            <a:pPr lvl="1"/>
            <a:r>
              <a:rPr lang="en-US" sz="2000" dirty="0"/>
              <a:t>runs that program,</a:t>
            </a:r>
          </a:p>
          <a:p>
            <a:pPr lvl="1"/>
            <a:r>
              <a:rPr lang="en-US" sz="2000" dirty="0"/>
              <a:t>displays that program's output, then</a:t>
            </a:r>
          </a:p>
          <a:p>
            <a:pPr lvl="1"/>
            <a:r>
              <a:rPr lang="en-US" sz="2000" dirty="0"/>
              <a:t>displays a new prompt to tell us that it's ready for more commands.</a:t>
            </a: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first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3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320480"/>
          </a:xfrm>
        </p:spPr>
        <p:txBody>
          <a:bodyPr/>
          <a:lstStyle/>
          <a:p>
            <a:r>
              <a:rPr lang="en-US" sz="2000" dirty="0"/>
              <a:t>-To find your current path use “</a:t>
            </a:r>
            <a:r>
              <a:rPr lang="en-US" sz="2000" dirty="0" err="1"/>
              <a:t>pwd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are we: </a:t>
            </a:r>
            <a:r>
              <a:rPr lang="en-AU" b="1" dirty="0" err="1"/>
              <a:t>pwd</a:t>
            </a:r>
            <a:endParaRPr lang="en-US" dirty="0"/>
          </a:p>
        </p:txBody>
      </p:sp>
      <p:pic>
        <p:nvPicPr>
          <p:cNvPr id="4" name="Content Placeholder 3" descr="Screen shot 2014-01-23 at 10.26.49 PM.png"/>
          <p:cNvPicPr>
            <a:picLocks noChangeAspect="1"/>
          </p:cNvPicPr>
          <p:nvPr/>
        </p:nvPicPr>
        <p:blipFill rotWithShape="1">
          <a:blip r:embed="rId2"/>
          <a:srcRect l="4103" t="1" r="4272" b="39576"/>
          <a:stretch/>
        </p:blipFill>
        <p:spPr>
          <a:xfrm>
            <a:off x="467544" y="1484784"/>
            <a:ext cx="7879650" cy="33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Unix File Systems Tree Structure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64845" y="4954489"/>
            <a:ext cx="2255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/home/john/portfolio/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60245" y="3659089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/home/mary/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6271320" y="5375176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22045" y="5795864"/>
            <a:ext cx="142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Path</a:t>
            </a:r>
          </a:p>
        </p:txBody>
      </p:sp>
      <p:pic>
        <p:nvPicPr>
          <p:cNvPr id="8" name="Picture 9" descr="file-system.png                                                000B63D0Root                           C4C26A2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412776"/>
            <a:ext cx="8153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05047" y="1101210"/>
            <a:ext cx="254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NOTE: Unix file names</a:t>
            </a:r>
          </a:p>
          <a:p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20205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320480"/>
          </a:xfr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  <a:cs typeface="+mn-cs"/>
              </a:rPr>
              <a:t>To view all the files in your current directory use “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+mn-cs"/>
              </a:rPr>
              <a:t>ls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”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Unix options or flags modify the default behavior</a:t>
            </a: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 Files: </a:t>
            </a:r>
            <a:r>
              <a:rPr lang="en-AU" b="1" dirty="0" err="1"/>
              <a:t>ls</a:t>
            </a:r>
            <a:endParaRPr lang="en-US" dirty="0"/>
          </a:p>
        </p:txBody>
      </p:sp>
      <p:pic>
        <p:nvPicPr>
          <p:cNvPr id="5" name="Content Placeholder 3" descr="Screen Shot 2014-08-22 at 11.2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7" r="-5047"/>
          <a:stretch>
            <a:fillRect/>
          </a:stretch>
        </p:blipFill>
        <p:spPr>
          <a:xfrm>
            <a:off x="539552" y="1916832"/>
            <a:ext cx="7776864" cy="4176464"/>
          </a:xfrm>
          <a:prstGeom prst="rect">
            <a:avLst/>
          </a:prstGeom>
        </p:spPr>
      </p:pic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3203847" y="3212976"/>
            <a:ext cx="829144" cy="17281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3059832" y="4941169"/>
            <a:ext cx="47525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-l flag gives you long list</a:t>
            </a:r>
          </a:p>
          <a:p>
            <a:r>
              <a:rPr lang="en-US" dirty="0"/>
              <a:t>-a stands for "show </a:t>
            </a:r>
            <a:r>
              <a:rPr lang="en-US" dirty="0" smtClean="0"/>
              <a:t>all”</a:t>
            </a:r>
          </a:p>
          <a:p>
            <a:r>
              <a:rPr lang="en-US" dirty="0"/>
              <a:t>-r tells </a:t>
            </a:r>
            <a:r>
              <a:rPr lang="en-US" dirty="0" err="1"/>
              <a:t>ls</a:t>
            </a:r>
            <a:r>
              <a:rPr lang="en-US" dirty="0"/>
              <a:t> to display things in reverse order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546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cd</a:t>
            </a:r>
            <a:r>
              <a:rPr lang="en-US" sz="2000" dirty="0"/>
              <a:t> stands for "change </a:t>
            </a:r>
            <a:r>
              <a:rPr lang="en-US" sz="2000" dirty="0" smtClean="0"/>
              <a:t>directory”</a:t>
            </a:r>
          </a:p>
          <a:p>
            <a:r>
              <a:rPr lang="en-US" sz="2000" i="1" dirty="0"/>
              <a:t>cd</a:t>
            </a:r>
            <a:r>
              <a:rPr lang="en-US" sz="2000" dirty="0"/>
              <a:t> doesn't print anything, but if we run </a:t>
            </a:r>
            <a:r>
              <a:rPr lang="en-US" sz="2000" dirty="0" err="1"/>
              <a:t>pwd</a:t>
            </a:r>
            <a:r>
              <a:rPr lang="en-US" sz="2000" dirty="0"/>
              <a:t> after it, we can </a:t>
            </a:r>
            <a:r>
              <a:rPr lang="en-US" sz="2000" dirty="0" smtClean="0"/>
              <a:t>see where we </a:t>
            </a:r>
            <a:r>
              <a:rPr lang="en-US" sz="2000" dirty="0"/>
              <a:t>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C</a:t>
            </a:r>
            <a:r>
              <a:rPr lang="en-AU" dirty="0"/>
              <a:t>hanging </a:t>
            </a:r>
            <a:r>
              <a:rPr lang="en-AU" dirty="0">
                <a:solidFill>
                  <a:srgbClr val="FF0000"/>
                </a:solidFill>
              </a:rPr>
              <a:t>D</a:t>
            </a:r>
            <a:r>
              <a:rPr lang="en-AU" dirty="0"/>
              <a:t>irectories: </a:t>
            </a:r>
            <a:r>
              <a:rPr lang="en-AU" b="1" dirty="0"/>
              <a:t>cd</a:t>
            </a:r>
            <a:endParaRPr lang="en-US" dirty="0"/>
          </a:p>
        </p:txBody>
      </p:sp>
      <p:pic>
        <p:nvPicPr>
          <p:cNvPr id="4" name="Content Placeholder 3" descr="Screen Shot 2014-08-22 at 11.3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>
          <a:xfrm>
            <a:off x="0" y="2636912"/>
            <a:ext cx="7605252" cy="40368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260648"/>
            <a:ext cx="345638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b="1" dirty="0"/>
              <a:t>Trick</a:t>
            </a:r>
            <a:r>
              <a:rPr lang="en-US" sz="2000" dirty="0"/>
              <a:t>: type ‘cd </a:t>
            </a:r>
            <a:r>
              <a:rPr lang="en-US" sz="2000" dirty="0" smtClean="0"/>
              <a:t>&lt;</a:t>
            </a:r>
            <a:r>
              <a:rPr lang="en-US" sz="2000" dirty="0" err="1" smtClean="0"/>
              <a:t>directory_name</a:t>
            </a:r>
            <a:r>
              <a:rPr lang="en-US" sz="2000" dirty="0" smtClean="0"/>
              <a:t>&gt;’ </a:t>
            </a:r>
            <a:r>
              <a:rPr lang="en-US" sz="2000" dirty="0"/>
              <a:t>and hit TAB; this is </a:t>
            </a:r>
            <a:r>
              <a:rPr lang="en-US" sz="2000" dirty="0" smtClean="0"/>
              <a:t>autocomplete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3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You can still use a GUI to view the directory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 the Files Another Way </a:t>
            </a:r>
            <a:endParaRPr lang="en-US" dirty="0"/>
          </a:p>
        </p:txBody>
      </p:sp>
      <p:pic>
        <p:nvPicPr>
          <p:cNvPr id="4" name="Content Placeholder 7" descr="Screen shot 2014-01-23 at 10.32.37 PM.png"/>
          <p:cNvPicPr>
            <a:picLocks noChangeAspect="1"/>
          </p:cNvPicPr>
          <p:nvPr/>
        </p:nvPicPr>
        <p:blipFill>
          <a:blip r:embed="rId2"/>
          <a:srcRect l="-7770" r="-7770"/>
          <a:stretch>
            <a:fillRect/>
          </a:stretch>
        </p:blipFill>
        <p:spPr>
          <a:xfrm>
            <a:off x="0" y="206084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Objectives</a:t>
            </a:r>
          </a:p>
          <a:p>
            <a:pPr lvl="1"/>
            <a:r>
              <a:rPr lang="en-US" sz="2000" dirty="0"/>
              <a:t>Create a directory </a:t>
            </a:r>
            <a:endParaRPr lang="en-US" sz="2000" dirty="0" smtClean="0"/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files in that hierarchy using an editor or by copying and renaming existing files.</a:t>
            </a:r>
          </a:p>
          <a:p>
            <a:pPr lvl="1"/>
            <a:r>
              <a:rPr lang="en-US" sz="2000" dirty="0"/>
              <a:t>Display the contents of a directory using the command line.</a:t>
            </a:r>
          </a:p>
          <a:p>
            <a:pPr lvl="1"/>
            <a:r>
              <a:rPr lang="en-US" sz="2000" dirty="0"/>
              <a:t>Delete specified files and/or directories.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</a:t>
            </a:r>
            <a:r>
              <a:rPr lang="en-US" b="1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a new directory called thesis using the command </a:t>
            </a:r>
            <a:r>
              <a:rPr lang="en-US" dirty="0" err="1"/>
              <a:t>mkdir</a:t>
            </a:r>
            <a:r>
              <a:rPr lang="en-US" dirty="0"/>
              <a:t> thesis (which has no output)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dirty="0" err="1">
                <a:solidFill>
                  <a:srgbClr val="0B5401"/>
                </a:solidFill>
                <a:latin typeface="Monaco"/>
              </a:rPr>
              <a:t>mkdir</a:t>
            </a:r>
            <a:r>
              <a:rPr lang="en-US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B5401"/>
                </a:solidFill>
                <a:latin typeface="Monaco"/>
              </a:rPr>
              <a:t>thesis</a:t>
            </a:r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there's nothing in it yet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dirty="0">
                <a:solidFill>
                  <a:srgbClr val="0B5401"/>
                </a:solidFill>
                <a:latin typeface="Monaco"/>
              </a:rPr>
              <a:t> -F </a:t>
            </a:r>
            <a:r>
              <a:rPr lang="en-US" dirty="0" smtClean="0">
                <a:solidFill>
                  <a:srgbClr val="0B5401"/>
                </a:solidFill>
                <a:latin typeface="Monaco"/>
              </a:rPr>
              <a:t>thesis</a:t>
            </a:r>
            <a:endParaRPr lang="en-US" dirty="0"/>
          </a:p>
          <a:p>
            <a:r>
              <a:rPr lang="en-US" dirty="0"/>
              <a:t>Let's change our working directory to thesis using cd, then run a text editor called Nano to create a file called </a:t>
            </a:r>
            <a:r>
              <a:rPr lang="en-US" dirty="0" err="1" smtClean="0"/>
              <a:t>draft.txt</a:t>
            </a:r>
            <a:endParaRPr lang="en-US" dirty="0"/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solidFill>
                  <a:srgbClr val="0B5401"/>
                </a:solidFill>
                <a:latin typeface="Monaco"/>
              </a:rPr>
              <a:t>$ cd thesis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dirty="0" err="1">
                <a:solidFill>
                  <a:srgbClr val="0B5401"/>
                </a:solidFill>
                <a:latin typeface="Monaco"/>
              </a:rPr>
              <a:t>nano</a:t>
            </a:r>
            <a:r>
              <a:rPr lang="en-US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B5401"/>
                </a:solidFill>
                <a:latin typeface="Monaco"/>
              </a:rPr>
              <a:t>draft.txt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6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0-24 at 4.11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2940"/>
          <a:stretch>
            <a:fillRect/>
          </a:stretch>
        </p:blipFill>
        <p:spPr>
          <a:xfrm>
            <a:off x="395536" y="404664"/>
            <a:ext cx="8229600" cy="43204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5013176"/>
            <a:ext cx="446449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Deleting Is </a:t>
            </a:r>
            <a:r>
              <a:rPr lang="en-US" sz="2000" b="1" dirty="0" smtClean="0">
                <a:solidFill>
                  <a:srgbClr val="FF0000"/>
                </a:solidFill>
              </a:rPr>
              <a:t>Forever!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Unix doesn't have a trash bin</a:t>
            </a:r>
            <a:endParaRPr kumimoji="0" lang="en-US" sz="2000" i="0" u="none" strike="noStrike" kern="1200" cap="none" spc="0" normalizeH="0" baseline="0" noProof="0" dirty="0" err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216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760640"/>
          </a:xfrm>
        </p:spPr>
        <p:txBody>
          <a:bodyPr/>
          <a:lstStyle/>
          <a:p>
            <a:r>
              <a:rPr lang="en-US" sz="1600" dirty="0"/>
              <a:t>Let's re-create that file and then move up one </a:t>
            </a:r>
            <a:r>
              <a:rPr lang="en-US" sz="1600" dirty="0" smtClean="0"/>
              <a:t>directory using “</a:t>
            </a:r>
            <a:r>
              <a:rPr lang="en-US" sz="1600" dirty="0" smtClean="0">
                <a:solidFill>
                  <a:schemeClr val="tx2"/>
                </a:solidFill>
              </a:rPr>
              <a:t>cd..”</a:t>
            </a:r>
          </a:p>
          <a:p>
            <a:r>
              <a:rPr lang="en-US" sz="1600" dirty="0"/>
              <a:t>If we try to remove the entire thesis directory using </a:t>
            </a:r>
            <a:r>
              <a:rPr lang="en-US" sz="1600" dirty="0" smtClean="0"/>
              <a:t>“</a:t>
            </a:r>
            <a:r>
              <a:rPr lang="en-US" sz="1600" dirty="0" err="1" smtClean="0"/>
              <a:t>rm</a:t>
            </a:r>
            <a:r>
              <a:rPr lang="en-US" sz="1600" dirty="0" smtClean="0"/>
              <a:t> thesis”, </a:t>
            </a:r>
            <a:r>
              <a:rPr lang="en-US" sz="1600" dirty="0"/>
              <a:t>we get an error message</a:t>
            </a:r>
            <a:r>
              <a:rPr lang="en-US" sz="1600" dirty="0" smtClean="0"/>
              <a:t>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rm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760002"/>
                </a:solidFill>
                <a:latin typeface="Monaco"/>
              </a:rPr>
              <a:t>rm</a:t>
            </a:r>
            <a:r>
              <a:rPr lang="en-US" sz="1600" dirty="0">
                <a:solidFill>
                  <a:srgbClr val="760002"/>
                </a:solidFill>
                <a:latin typeface="Monaco"/>
              </a:rPr>
              <a:t>: cannot remove `thesis': Is a </a:t>
            </a:r>
            <a:r>
              <a:rPr lang="en-US" sz="1600" dirty="0" smtClean="0">
                <a:solidFill>
                  <a:srgbClr val="760002"/>
                </a:solidFill>
                <a:latin typeface="Monaco"/>
              </a:rPr>
              <a:t>directory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happens because </a:t>
            </a:r>
            <a:r>
              <a:rPr lang="en-US" sz="1600" dirty="0" smtClean="0"/>
              <a:t>“</a:t>
            </a:r>
            <a:r>
              <a:rPr lang="en-US" sz="1600" dirty="0" err="1" smtClean="0"/>
              <a:t>rm</a:t>
            </a:r>
            <a:r>
              <a:rPr lang="en-US" sz="1600" dirty="0" smtClean="0"/>
              <a:t>” </a:t>
            </a:r>
            <a:r>
              <a:rPr lang="en-US" sz="1600" dirty="0"/>
              <a:t>only works on files, not directories. The right command is </a:t>
            </a:r>
            <a:r>
              <a:rPr lang="en-US" sz="1600" dirty="0" smtClean="0"/>
              <a:t>“</a:t>
            </a:r>
            <a:r>
              <a:rPr lang="en-US" sz="1600" dirty="0" err="1" smtClean="0"/>
              <a:t>rmdir</a:t>
            </a:r>
            <a:r>
              <a:rPr lang="en-US" sz="1600" dirty="0" smtClean="0"/>
              <a:t>”, </a:t>
            </a:r>
            <a:r>
              <a:rPr lang="en-US" sz="1600" dirty="0"/>
              <a:t>which is short for "remove directory". It doesn't work yet either, though, because the directory we're trying to remove isn't </a:t>
            </a:r>
            <a:r>
              <a:rPr lang="en-US" sz="1600" dirty="0" smtClean="0"/>
              <a:t>empty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rmdir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760002"/>
                </a:solidFill>
                <a:latin typeface="Monaco"/>
              </a:rPr>
              <a:t>rmdir</a:t>
            </a:r>
            <a:r>
              <a:rPr lang="en-US" sz="1600" dirty="0">
                <a:solidFill>
                  <a:srgbClr val="760002"/>
                </a:solidFill>
                <a:latin typeface="Monaco"/>
              </a:rPr>
              <a:t>: failed to remove `thesis': Directory not </a:t>
            </a:r>
            <a:r>
              <a:rPr lang="en-US" sz="1600" dirty="0" smtClean="0">
                <a:solidFill>
                  <a:srgbClr val="760002"/>
                </a:solidFill>
                <a:latin typeface="Monaco"/>
              </a:rPr>
              <a:t>empty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This little safety feature can save you a lot of grief, particularly if you are a bad typist. To really get rid of thesis we must first delete the file </a:t>
            </a:r>
            <a:r>
              <a:rPr lang="en-US" sz="1600" dirty="0" err="1"/>
              <a:t>draft.txt</a:t>
            </a:r>
            <a:r>
              <a:rPr lang="en-US" sz="1600" dirty="0" smtClean="0"/>
              <a:t>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rm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thesis/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draft.txt</a:t>
            </a:r>
            <a:endParaRPr lang="en-US" sz="1600" dirty="0">
              <a:solidFill>
                <a:srgbClr val="0B5401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B5401"/>
                </a:solidFill>
                <a:latin typeface="Monaco"/>
              </a:rPr>
              <a:t>thesis</a:t>
            </a:r>
          </a:p>
          <a:p>
            <a:pPr marL="400050" lvl="1" indent="0">
              <a:buNone/>
            </a:pPr>
            <a:endParaRPr lang="en-US" sz="1600" dirty="0"/>
          </a:p>
          <a:p>
            <a:r>
              <a:rPr lang="en-US" sz="1600" dirty="0"/>
              <a:t>The directory is now empty, </a:t>
            </a:r>
            <a:r>
              <a:rPr lang="en-US" sz="1600" dirty="0" smtClean="0"/>
              <a:t>so “</a:t>
            </a:r>
            <a:r>
              <a:rPr lang="en-US" sz="1600" dirty="0" err="1" smtClean="0"/>
              <a:t>rmdir</a:t>
            </a:r>
            <a:r>
              <a:rPr lang="en-US" sz="1600" dirty="0" smtClean="0"/>
              <a:t>” </a:t>
            </a:r>
            <a:r>
              <a:rPr lang="en-US" sz="1600" dirty="0"/>
              <a:t>can delete it: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rmdir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UNIX is an operating system which was first developed in the 1960s, and has been under constant development ever since</a:t>
            </a:r>
          </a:p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UNIX systems usually have a graphical user interface (GUI) similar to Microsoft Windows which provides an easy to use environment</a:t>
            </a:r>
          </a:p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Today U</a:t>
            </a:r>
            <a:r>
              <a:rPr lang="en-US" sz="3200" dirty="0" smtClean="0">
                <a:solidFill>
                  <a:prstClr val="black"/>
                </a:solidFill>
                <a:latin typeface="Calibri"/>
                <a:cs typeface="+mn-cs"/>
              </a:rPr>
              <a:t>nix </a:t>
            </a: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is ubiquitous; found everywhere from supercomputers to smartphones</a:t>
            </a:r>
          </a:p>
          <a:p>
            <a:pPr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Let's create that directory and file one more time</a:t>
            </a:r>
            <a:r>
              <a:rPr lang="en-US" sz="1600" dirty="0" smtClean="0"/>
              <a:t>.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mkdir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nano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thesis/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draft.txt</a:t>
            </a:r>
            <a:endParaRPr lang="en-US" sz="1600" dirty="0">
              <a:solidFill>
                <a:srgbClr val="0B5401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</a:t>
            </a:r>
          </a:p>
          <a:p>
            <a:pPr marL="800100" lvl="2" indent="0">
              <a:buNone/>
            </a:pPr>
            <a:r>
              <a:rPr lang="en-US" sz="1600" dirty="0" err="1">
                <a:solidFill>
                  <a:srgbClr val="000078"/>
                </a:solidFill>
                <a:latin typeface="Monaco"/>
              </a:rPr>
              <a:t>draft.txt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Let's </a:t>
            </a:r>
            <a:r>
              <a:rPr lang="en-US" sz="1600" dirty="0"/>
              <a:t>move </a:t>
            </a:r>
            <a:r>
              <a:rPr lang="en-US" sz="1600" dirty="0" err="1"/>
              <a:t>quotes.txt</a:t>
            </a:r>
            <a:r>
              <a:rPr lang="en-US" sz="1600" dirty="0"/>
              <a:t> into the current working directory</a:t>
            </a:r>
            <a:r>
              <a:rPr lang="en-US" sz="1600" dirty="0" smtClean="0"/>
              <a:t>.</a:t>
            </a:r>
            <a:endParaRPr lang="en-US" sz="1600" dirty="0"/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mv thesis/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draft.txt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thesis/</a:t>
            </a:r>
            <a:r>
              <a:rPr lang="en-US" sz="1600" dirty="0" err="1" smtClean="0">
                <a:solidFill>
                  <a:srgbClr val="0B5401"/>
                </a:solidFill>
                <a:latin typeface="Monaco"/>
              </a:rPr>
              <a:t>quotes.txt</a:t>
            </a:r>
            <a:endParaRPr lang="en-US" sz="1600" dirty="0" smtClean="0">
              <a:solidFill>
                <a:srgbClr val="0B5401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</a:t>
            </a:r>
          </a:p>
          <a:p>
            <a:pPr marL="800100" lvl="2" indent="0">
              <a:buNone/>
            </a:pPr>
            <a:r>
              <a:rPr lang="en-US" sz="1600" dirty="0" err="1">
                <a:solidFill>
                  <a:srgbClr val="000078"/>
                </a:solidFill>
                <a:latin typeface="Monaco"/>
              </a:rPr>
              <a:t>quotes.txt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smtClean="0"/>
              <a:t>“</a:t>
            </a:r>
            <a:r>
              <a:rPr lang="en-US" sz="1600" dirty="0" err="1" smtClean="0"/>
              <a:t>cp</a:t>
            </a:r>
            <a:r>
              <a:rPr lang="en-US" sz="1600" dirty="0" smtClean="0"/>
              <a:t>” </a:t>
            </a:r>
            <a:r>
              <a:rPr lang="en-US" sz="1600" dirty="0"/>
              <a:t>command works very much like </a:t>
            </a:r>
            <a:r>
              <a:rPr lang="en-US" sz="1600" dirty="0" smtClean="0"/>
              <a:t>“mv”, </a:t>
            </a:r>
            <a:r>
              <a:rPr lang="en-US" sz="1600" dirty="0"/>
              <a:t>except it copies a file instead of moving it.</a:t>
            </a:r>
            <a:endParaRPr lang="en-US" sz="1600" dirty="0" smtClean="0"/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cp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quotes.txt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thesis/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quotations.txt</a:t>
            </a:r>
            <a:endParaRPr lang="en-US" sz="1600" dirty="0">
              <a:solidFill>
                <a:srgbClr val="0B5401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quotes.txt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thesis/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quotations.txt</a:t>
            </a:r>
            <a:endParaRPr lang="en-US" sz="1600" dirty="0">
              <a:solidFill>
                <a:srgbClr val="0B5401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n-US" sz="1600" dirty="0" err="1">
                <a:solidFill>
                  <a:srgbClr val="000078"/>
                </a:solidFill>
                <a:latin typeface="Monaco"/>
              </a:rPr>
              <a:t>quotes.txt</a:t>
            </a:r>
            <a:r>
              <a:rPr lang="en-US" sz="1600" dirty="0">
                <a:solidFill>
                  <a:srgbClr val="000078"/>
                </a:solidFill>
                <a:latin typeface="Monaco"/>
              </a:rPr>
              <a:t>   thesis/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quotations.txt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and Copying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37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40404"/>
                </a:solidFill>
                <a:latin typeface="Helvetica"/>
              </a:rPr>
              <a:t>Objectives</a:t>
            </a:r>
          </a:p>
          <a:p>
            <a:pPr lvl="1"/>
            <a:r>
              <a:rPr lang="en-US" sz="2000" dirty="0">
                <a:solidFill>
                  <a:srgbClr val="040404"/>
                </a:solidFill>
                <a:latin typeface="Helvetica"/>
              </a:rPr>
              <a:t>Redirect a command's output to a file.</a:t>
            </a:r>
          </a:p>
          <a:p>
            <a:pPr lvl="1"/>
            <a:r>
              <a:rPr lang="en-US" sz="2000" dirty="0">
                <a:solidFill>
                  <a:srgbClr val="040404"/>
                </a:solidFill>
                <a:latin typeface="Helvetica"/>
              </a:rPr>
              <a:t>Process a file instead of keyboard input using redirection.</a:t>
            </a:r>
          </a:p>
          <a:p>
            <a:pPr lvl="1"/>
            <a:r>
              <a:rPr lang="en-US" sz="2000" dirty="0">
                <a:solidFill>
                  <a:srgbClr val="040404"/>
                </a:solidFill>
                <a:latin typeface="Helvetica"/>
              </a:rPr>
              <a:t>Construct command pipelines with two or more stages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Pipes and </a:t>
            </a:r>
            <a:r>
              <a:rPr lang="en-US" b="1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1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800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sz="1800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B5401"/>
                </a:solidFill>
                <a:latin typeface="Monaco"/>
              </a:rPr>
              <a:t>molecules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78"/>
                </a:solidFill>
                <a:latin typeface="Monaco"/>
              </a:rPr>
              <a:t>cubane.pdb</a:t>
            </a:r>
            <a:r>
              <a:rPr lang="en-US" sz="1800" dirty="0">
                <a:solidFill>
                  <a:srgbClr val="000078"/>
                </a:solidFill>
                <a:latin typeface="Monaco"/>
              </a:rPr>
              <a:t>    </a:t>
            </a:r>
            <a:r>
              <a:rPr lang="en-US" sz="1800" dirty="0" err="1">
                <a:solidFill>
                  <a:srgbClr val="000078"/>
                </a:solidFill>
                <a:latin typeface="Monaco"/>
              </a:rPr>
              <a:t>ethane.pdb</a:t>
            </a:r>
            <a:r>
              <a:rPr lang="en-US" sz="1800" dirty="0">
                <a:solidFill>
                  <a:srgbClr val="000078"/>
                </a:solidFill>
                <a:latin typeface="Monaco"/>
              </a:rPr>
              <a:t>    </a:t>
            </a:r>
            <a:r>
              <a:rPr lang="en-US" sz="18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18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78"/>
                </a:solidFill>
                <a:latin typeface="Monaco"/>
              </a:rPr>
              <a:t>octane.pdb</a:t>
            </a:r>
            <a:r>
              <a:rPr lang="en-US" sz="1800" dirty="0">
                <a:solidFill>
                  <a:srgbClr val="000078"/>
                </a:solidFill>
                <a:latin typeface="Monaco"/>
              </a:rPr>
              <a:t>    </a:t>
            </a:r>
            <a:r>
              <a:rPr lang="en-US" sz="1800" dirty="0" err="1">
                <a:solidFill>
                  <a:srgbClr val="000078"/>
                </a:solidFill>
                <a:latin typeface="Monaco"/>
              </a:rPr>
              <a:t>pentane.pdb</a:t>
            </a:r>
            <a:r>
              <a:rPr lang="en-US" sz="1800" dirty="0">
                <a:solidFill>
                  <a:srgbClr val="000078"/>
                </a:solidFill>
                <a:latin typeface="Monaco"/>
              </a:rPr>
              <a:t>   </a:t>
            </a:r>
            <a:r>
              <a:rPr lang="en-US" sz="1800" dirty="0" err="1" smtClean="0">
                <a:solidFill>
                  <a:srgbClr val="000078"/>
                </a:solidFill>
                <a:latin typeface="Monaco"/>
              </a:rPr>
              <a:t>propane.pdb</a:t>
            </a:r>
            <a:endParaRPr lang="en-US" sz="18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B5401"/>
                </a:solidFill>
                <a:latin typeface="Monaco"/>
              </a:rPr>
              <a:t>$ cd molecules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pl-PL" sz="1800" dirty="0" err="1">
                <a:solidFill>
                  <a:srgbClr val="0B5401"/>
                </a:solidFill>
                <a:latin typeface="Monaco"/>
              </a:rPr>
              <a:t>wc</a:t>
            </a:r>
            <a:r>
              <a:rPr lang="pl-PL" sz="1800" dirty="0">
                <a:solidFill>
                  <a:srgbClr val="0B5401"/>
                </a:solidFill>
                <a:latin typeface="Monaco"/>
              </a:rPr>
              <a:t> *.</a:t>
            </a:r>
            <a:r>
              <a:rPr lang="pl-PL" sz="1800" dirty="0" err="1" smtClean="0">
                <a:solidFill>
                  <a:srgbClr val="0B5401"/>
                </a:solidFill>
                <a:latin typeface="Monaco"/>
              </a:rPr>
              <a:t>pdb</a:t>
            </a:r>
            <a:endParaRPr lang="pl-PL" sz="1800" dirty="0" smtClean="0">
              <a:solidFill>
                <a:srgbClr val="0B5401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s-ES_tradnl" sz="1800" dirty="0">
                <a:solidFill>
                  <a:srgbClr val="000078"/>
                </a:solidFill>
                <a:latin typeface="Monaco"/>
              </a:rPr>
              <a:t> </a:t>
            </a:r>
            <a:r>
              <a:rPr lang="it-IT" sz="1800" dirty="0"/>
              <a:t> </a:t>
            </a:r>
            <a:r>
              <a:rPr lang="es-ES_tradnl" sz="1800" dirty="0" smtClean="0">
                <a:solidFill>
                  <a:srgbClr val="000078"/>
                </a:solidFill>
                <a:latin typeface="Monaco"/>
              </a:rPr>
              <a:t>20  </a:t>
            </a:r>
            <a:r>
              <a:rPr lang="es-ES_tradnl" sz="1800" dirty="0">
                <a:solidFill>
                  <a:srgbClr val="000078"/>
                </a:solidFill>
                <a:latin typeface="Monaco"/>
              </a:rPr>
              <a:t>156 1158 </a:t>
            </a:r>
            <a:r>
              <a:rPr lang="es-ES_tradnl" sz="1800" dirty="0" err="1">
                <a:solidFill>
                  <a:srgbClr val="000078"/>
                </a:solidFill>
                <a:latin typeface="Monaco"/>
              </a:rPr>
              <a:t>cubane.pdb</a:t>
            </a:r>
            <a:endParaRPr lang="es-ES_tradnl" sz="1800" dirty="0">
              <a:solidFill>
                <a:srgbClr val="000078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n-US" sz="1800" dirty="0">
                <a:solidFill>
                  <a:srgbClr val="000078"/>
                </a:solidFill>
                <a:latin typeface="Monaco"/>
              </a:rPr>
              <a:t>  12   84  622 </a:t>
            </a:r>
            <a:r>
              <a:rPr lang="en-US" sz="1800" dirty="0" err="1">
                <a:solidFill>
                  <a:srgbClr val="000078"/>
                </a:solidFill>
                <a:latin typeface="Monaco"/>
              </a:rPr>
              <a:t>ethane.pdb</a:t>
            </a:r>
            <a:endParaRPr lang="en-US" sz="1800" dirty="0">
              <a:solidFill>
                <a:srgbClr val="000078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en-US" sz="1800" dirty="0">
                <a:solidFill>
                  <a:srgbClr val="000078"/>
                </a:solidFill>
                <a:latin typeface="Monaco"/>
              </a:rPr>
              <a:t>   9   57  422 </a:t>
            </a:r>
            <a:r>
              <a:rPr lang="en-US" sz="18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1800" dirty="0">
              <a:solidFill>
                <a:srgbClr val="000078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sv-SE" sz="1800" dirty="0">
                <a:solidFill>
                  <a:srgbClr val="000078"/>
                </a:solidFill>
                <a:latin typeface="Monaco"/>
              </a:rPr>
              <a:t>  30  246 1828 </a:t>
            </a:r>
            <a:r>
              <a:rPr lang="sv-SE" sz="1800" dirty="0" err="1">
                <a:solidFill>
                  <a:srgbClr val="000078"/>
                </a:solidFill>
                <a:latin typeface="Monaco"/>
              </a:rPr>
              <a:t>octane.pdb</a:t>
            </a:r>
            <a:endParaRPr lang="sv-SE" sz="1800" dirty="0">
              <a:solidFill>
                <a:srgbClr val="000078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ro-RO" sz="1800" dirty="0">
                <a:solidFill>
                  <a:srgbClr val="000078"/>
                </a:solidFill>
                <a:latin typeface="Monaco"/>
              </a:rPr>
              <a:t>  21  165 1226 pentane.pdb</a:t>
            </a:r>
          </a:p>
          <a:p>
            <a:pPr marL="800100" lvl="2" indent="0">
              <a:buNone/>
            </a:pPr>
            <a:r>
              <a:rPr lang="fi-FI" sz="1800" dirty="0">
                <a:solidFill>
                  <a:srgbClr val="000078"/>
                </a:solidFill>
                <a:latin typeface="Monaco"/>
              </a:rPr>
              <a:t>  15  111  825 </a:t>
            </a:r>
            <a:r>
              <a:rPr lang="fi-FI" sz="1800" dirty="0" err="1">
                <a:solidFill>
                  <a:srgbClr val="000078"/>
                </a:solidFill>
                <a:latin typeface="Monaco"/>
              </a:rPr>
              <a:t>propane.pdb</a:t>
            </a:r>
            <a:endParaRPr lang="fi-FI" sz="1800" dirty="0">
              <a:solidFill>
                <a:srgbClr val="000078"/>
              </a:solidFill>
              <a:latin typeface="Monaco"/>
            </a:endParaRPr>
          </a:p>
          <a:p>
            <a:pPr marL="800100" lvl="2" indent="0">
              <a:buNone/>
            </a:pPr>
            <a:r>
              <a:rPr lang="nl-NL" sz="1800" dirty="0">
                <a:solidFill>
                  <a:srgbClr val="000078"/>
                </a:solidFill>
                <a:latin typeface="Monaco"/>
              </a:rPr>
              <a:t> 107  819 6081 </a:t>
            </a:r>
            <a:r>
              <a:rPr lang="nl-NL" sz="1800" dirty="0" err="1">
                <a:solidFill>
                  <a:srgbClr val="000078"/>
                </a:solidFill>
                <a:latin typeface="Monaco"/>
              </a:rPr>
              <a:t>total</a:t>
            </a:r>
            <a:endParaRPr lang="en-US" sz="1800" dirty="0">
              <a:solidFill>
                <a:srgbClr val="000078"/>
              </a:solidFill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1F497D"/>
                </a:solidFill>
              </a:rPr>
              <a:t>*</a:t>
            </a:r>
            <a:r>
              <a:rPr lang="en-US" sz="2000" dirty="0"/>
              <a:t> is a wildcard. It matches zero or more characters, so </a:t>
            </a:r>
            <a:r>
              <a:rPr lang="en-US" sz="2000" dirty="0">
                <a:solidFill>
                  <a:srgbClr val="1F497D"/>
                </a:solidFill>
              </a:rPr>
              <a:t>*.</a:t>
            </a:r>
            <a:r>
              <a:rPr lang="en-US" sz="2000" dirty="0" err="1">
                <a:solidFill>
                  <a:srgbClr val="1F497D"/>
                </a:solidFill>
              </a:rPr>
              <a:t>pdb</a:t>
            </a:r>
            <a:r>
              <a:rPr lang="en-US" sz="2000" dirty="0"/>
              <a:t> matches </a:t>
            </a:r>
            <a:r>
              <a:rPr lang="en-US" sz="2000" dirty="0" err="1"/>
              <a:t>ethane.pdb</a:t>
            </a:r>
            <a:r>
              <a:rPr lang="en-US" sz="2000" dirty="0"/>
              <a:t>, </a:t>
            </a:r>
            <a:r>
              <a:rPr lang="en-US" sz="2000" dirty="0" err="1"/>
              <a:t>propane.pdb</a:t>
            </a:r>
            <a:r>
              <a:rPr lang="en-US" sz="2000" dirty="0"/>
              <a:t>, and so on</a:t>
            </a:r>
            <a:r>
              <a:rPr lang="en-US" sz="2000" dirty="0" smtClean="0"/>
              <a:t>.</a:t>
            </a:r>
          </a:p>
          <a:p>
            <a:r>
              <a:rPr lang="en-US" sz="2000" dirty="0">
                <a:solidFill>
                  <a:srgbClr val="1F497D"/>
                </a:solidFill>
              </a:rPr>
              <a:t>? </a:t>
            </a:r>
            <a:r>
              <a:rPr lang="en-US" sz="2000" dirty="0"/>
              <a:t>is also a wildcard, but it only matches a single character. This means that </a:t>
            </a:r>
            <a:r>
              <a:rPr lang="en-US" sz="2000" dirty="0">
                <a:solidFill>
                  <a:srgbClr val="1F497D"/>
                </a:solidFill>
              </a:rPr>
              <a:t>p?.</a:t>
            </a:r>
            <a:r>
              <a:rPr lang="en-US" sz="2000" dirty="0" err="1">
                <a:solidFill>
                  <a:srgbClr val="1F497D"/>
                </a:solidFill>
              </a:rPr>
              <a:t>pdb</a:t>
            </a:r>
            <a:r>
              <a:rPr lang="en-US" sz="2000" dirty="0">
                <a:solidFill>
                  <a:srgbClr val="1F497D"/>
                </a:solidFill>
              </a:rPr>
              <a:t> </a:t>
            </a:r>
            <a:r>
              <a:rPr lang="en-US" sz="2000" dirty="0"/>
              <a:t>matches </a:t>
            </a:r>
            <a:r>
              <a:rPr lang="en-US" sz="2000" dirty="0" err="1"/>
              <a:t>pi.pdb</a:t>
            </a:r>
            <a:r>
              <a:rPr lang="en-US" sz="2000" dirty="0"/>
              <a:t> or p5.pdb, but not </a:t>
            </a:r>
            <a:r>
              <a:rPr lang="en-US" sz="2000" dirty="0" err="1"/>
              <a:t>propane.pdb</a:t>
            </a:r>
            <a:r>
              <a:rPr lang="en-US" sz="20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Wildcards</a:t>
            </a:r>
          </a:p>
        </p:txBody>
      </p:sp>
    </p:spTree>
    <p:extLst>
      <p:ext uri="{BB962C8B-B14F-4D97-AF65-F5344CB8AC3E}">
        <p14:creationId xmlns:p14="http://schemas.microsoft.com/office/powerpoint/2010/main" val="649120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pl-PL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pl-PL" sz="1600" dirty="0" err="1">
                <a:solidFill>
                  <a:srgbClr val="0B5401"/>
                </a:solidFill>
                <a:latin typeface="Monaco"/>
              </a:rPr>
              <a:t>wc</a:t>
            </a:r>
            <a:r>
              <a:rPr lang="pl-PL" sz="1600" dirty="0">
                <a:solidFill>
                  <a:srgbClr val="0B5401"/>
                </a:solidFill>
                <a:latin typeface="Monaco"/>
              </a:rPr>
              <a:t> -l *.</a:t>
            </a:r>
            <a:r>
              <a:rPr lang="pl-PL" sz="1600" dirty="0" err="1">
                <a:solidFill>
                  <a:srgbClr val="0B5401"/>
                </a:solidFill>
                <a:latin typeface="Monaco"/>
              </a:rPr>
              <a:t>pdb</a:t>
            </a:r>
            <a:endParaRPr lang="pl-PL" sz="1600" dirty="0">
              <a:solidFill>
                <a:srgbClr val="0B5401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20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cubane.pdb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12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ethane.pdb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 9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30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octane.pdb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21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pentane.pdb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15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propane.pdb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nl-NL" sz="1600" dirty="0">
                <a:solidFill>
                  <a:srgbClr val="000078"/>
                </a:solidFill>
                <a:latin typeface="Monaco"/>
              </a:rPr>
              <a:t> 107  </a:t>
            </a:r>
            <a:r>
              <a:rPr lang="nl-NL" sz="1600" dirty="0" err="1" smtClean="0">
                <a:solidFill>
                  <a:srgbClr val="000078"/>
                </a:solidFill>
                <a:latin typeface="Monaco"/>
              </a:rPr>
              <a:t>total</a:t>
            </a:r>
            <a:endParaRPr lang="nl-NL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wc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-l *.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pdb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&gt; lengths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600" dirty="0" err="1">
                <a:solidFill>
                  <a:srgbClr val="0B5401"/>
                </a:solidFill>
                <a:latin typeface="Monaco"/>
              </a:rPr>
              <a:t>ls</a:t>
            </a:r>
            <a:r>
              <a:rPr lang="en-US" sz="1600" dirty="0">
                <a:solidFill>
                  <a:srgbClr val="0B5401"/>
                </a:solidFill>
                <a:latin typeface="Monaco"/>
              </a:rPr>
              <a:t> lengths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78"/>
                </a:solidFill>
                <a:latin typeface="Monaco"/>
              </a:rPr>
              <a:t>	Lengths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cat lengths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20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cubane.pdb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12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ethane.pdb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 9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30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octane.pdb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21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pentane.pdb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15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propane.pdb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400050" lvl="1" indent="0">
              <a:buNone/>
            </a:pPr>
            <a:r>
              <a:rPr lang="nl-NL" sz="1600" dirty="0">
                <a:solidFill>
                  <a:srgbClr val="000078"/>
                </a:solidFill>
                <a:latin typeface="Monaco"/>
              </a:rPr>
              <a:t> 107  </a:t>
            </a:r>
            <a:r>
              <a:rPr lang="nl-NL" sz="1600" dirty="0" err="1">
                <a:solidFill>
                  <a:srgbClr val="000078"/>
                </a:solidFill>
                <a:latin typeface="Monaco"/>
              </a:rPr>
              <a:t>total</a:t>
            </a:r>
            <a:endParaRPr lang="nl-NL" sz="1600" dirty="0" smtClean="0">
              <a:solidFill>
                <a:srgbClr val="000078"/>
              </a:solidFill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If we run </a:t>
            </a:r>
            <a:r>
              <a:rPr lang="en-US" sz="1800" dirty="0" err="1"/>
              <a:t>wc</a:t>
            </a:r>
            <a:r>
              <a:rPr lang="en-US" sz="1800" dirty="0"/>
              <a:t> -l instead of just </a:t>
            </a:r>
            <a:r>
              <a:rPr lang="en-US" sz="1800" dirty="0" err="1"/>
              <a:t>wc</a:t>
            </a:r>
            <a:r>
              <a:rPr lang="en-US" sz="1800" dirty="0"/>
              <a:t>, the output shows only the number of lines per file</a:t>
            </a:r>
          </a:p>
        </p:txBody>
      </p:sp>
    </p:spTree>
    <p:extLst>
      <p:ext uri="{BB962C8B-B14F-4D97-AF65-F5344CB8AC3E}">
        <p14:creationId xmlns:p14="http://schemas.microsoft.com/office/powerpoint/2010/main" val="19357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sort -n lengths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9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12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ethane.pdb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15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propane.pdb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20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cubane.pdb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21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pentane.pdb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30  </a:t>
            </a:r>
            <a:r>
              <a:rPr lang="en-US" sz="1600" dirty="0" err="1">
                <a:solidFill>
                  <a:srgbClr val="000078"/>
                </a:solidFill>
                <a:latin typeface="Monaco"/>
              </a:rPr>
              <a:t>octane.pdb</a:t>
            </a:r>
            <a:endParaRPr lang="en-US" sz="16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78"/>
                </a:solidFill>
                <a:latin typeface="Monaco"/>
              </a:rPr>
              <a:t>107  </a:t>
            </a:r>
            <a:r>
              <a:rPr lang="nl-NL" sz="1600" dirty="0" err="1" smtClean="0">
                <a:solidFill>
                  <a:srgbClr val="000078"/>
                </a:solidFill>
                <a:latin typeface="Monaco"/>
              </a:rPr>
              <a:t>total</a:t>
            </a:r>
            <a:endParaRPr lang="nl-NL" sz="16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sort -n lengths &gt; sorted-lengths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head -1 sorted-lengths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9  </a:t>
            </a:r>
            <a:r>
              <a:rPr lang="en-US" sz="1600" dirty="0" err="1" smtClean="0">
                <a:solidFill>
                  <a:srgbClr val="000078"/>
                </a:solidFill>
                <a:latin typeface="Monaco"/>
              </a:rPr>
              <a:t>methane.pdb</a:t>
            </a:r>
            <a:endParaRPr lang="en-US" sz="16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B5401"/>
                </a:solidFill>
                <a:latin typeface="Monaco"/>
              </a:rPr>
              <a:t>$ sort -n lengths | head -1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78"/>
                </a:solidFill>
                <a:latin typeface="Monaco"/>
              </a:rPr>
              <a:t>  9  </a:t>
            </a:r>
            <a:r>
              <a:rPr lang="en-US" sz="1600" dirty="0" err="1" smtClean="0">
                <a:solidFill>
                  <a:srgbClr val="000078"/>
                </a:solidFill>
                <a:latin typeface="Monaco"/>
              </a:rPr>
              <a:t>methane.pdb</a:t>
            </a:r>
            <a:endParaRPr lang="en-US" sz="16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pl-PL" sz="1600" dirty="0" err="1">
                <a:solidFill>
                  <a:srgbClr val="0B5401"/>
                </a:solidFill>
                <a:latin typeface="Monaco"/>
              </a:rPr>
              <a:t>wc</a:t>
            </a:r>
            <a:r>
              <a:rPr lang="pl-PL" sz="1600" dirty="0">
                <a:solidFill>
                  <a:srgbClr val="0B5401"/>
                </a:solidFill>
                <a:latin typeface="Monaco"/>
              </a:rPr>
              <a:t> -l *.</a:t>
            </a:r>
            <a:r>
              <a:rPr lang="pl-PL" sz="1600" dirty="0" err="1">
                <a:solidFill>
                  <a:srgbClr val="0B5401"/>
                </a:solidFill>
                <a:latin typeface="Monaco"/>
              </a:rPr>
              <a:t>pdb</a:t>
            </a:r>
            <a:r>
              <a:rPr lang="pl-PL" sz="1600" dirty="0">
                <a:solidFill>
                  <a:srgbClr val="0B5401"/>
                </a:solidFill>
                <a:latin typeface="Monaco"/>
              </a:rPr>
              <a:t> | sort -n | </a:t>
            </a:r>
            <a:r>
              <a:rPr lang="pl-PL" sz="1600" dirty="0" err="1">
                <a:solidFill>
                  <a:srgbClr val="0B5401"/>
                </a:solidFill>
                <a:latin typeface="Monaco"/>
              </a:rPr>
              <a:t>head</a:t>
            </a:r>
            <a:r>
              <a:rPr lang="pl-PL" sz="1600" dirty="0">
                <a:solidFill>
                  <a:srgbClr val="0B5401"/>
                </a:solidFill>
                <a:latin typeface="Monaco"/>
              </a:rPr>
              <a:t> -1</a:t>
            </a:r>
          </a:p>
          <a:p>
            <a:pPr marL="0" indent="0">
              <a:buNone/>
            </a:pPr>
            <a:r>
              <a:rPr lang="pl-PL" sz="1600" dirty="0">
                <a:solidFill>
                  <a:srgbClr val="000078"/>
                </a:solidFill>
                <a:latin typeface="Monaco"/>
              </a:rPr>
              <a:t>  9  </a:t>
            </a:r>
            <a:r>
              <a:rPr lang="pl-PL" sz="1600" dirty="0" err="1" smtClean="0">
                <a:solidFill>
                  <a:srgbClr val="000078"/>
                </a:solidFill>
                <a:latin typeface="Monaco"/>
              </a:rPr>
              <a:t>methane.pdb</a:t>
            </a:r>
            <a:endParaRPr lang="pl-PL" sz="1600" dirty="0" smtClean="0">
              <a:solidFill>
                <a:srgbClr val="000078"/>
              </a:solidFill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and piping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5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</a:t>
            </a:r>
            <a:r>
              <a:rPr lang="en-US" sz="2000" dirty="0" err="1">
                <a:solidFill>
                  <a:srgbClr val="1F497D"/>
                </a:solidFill>
              </a:rPr>
              <a:t>grep</a:t>
            </a:r>
            <a:r>
              <a:rPr lang="en-US" sz="2000" dirty="0"/>
              <a:t> to select lines from text files that match simple patterns.</a:t>
            </a:r>
          </a:p>
          <a:p>
            <a:r>
              <a:rPr lang="en-US" sz="2000" dirty="0"/>
              <a:t>Use</a:t>
            </a:r>
            <a:r>
              <a:rPr lang="en-US" sz="2000" dirty="0">
                <a:solidFill>
                  <a:srgbClr val="1F497D"/>
                </a:solidFill>
              </a:rPr>
              <a:t> find </a:t>
            </a:r>
            <a:r>
              <a:rPr lang="en-US" sz="2000" dirty="0"/>
              <a:t>to find files whose names match simple patterns.</a:t>
            </a:r>
          </a:p>
          <a:p>
            <a:r>
              <a:rPr lang="en-US" sz="2000" dirty="0"/>
              <a:t>Use the output of one command as the command-line parameters to another command.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</a:t>
            </a:r>
            <a:r>
              <a:rPr lang="en-US" b="1" dirty="0" smtClean="0"/>
              <a:t>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800" dirty="0" err="1">
                <a:solidFill>
                  <a:srgbClr val="0B5401"/>
                </a:solidFill>
                <a:latin typeface="Monaco"/>
              </a:rPr>
              <a:t>grep</a:t>
            </a:r>
            <a:r>
              <a:rPr lang="en-US" sz="1800" dirty="0">
                <a:solidFill>
                  <a:srgbClr val="0B5401"/>
                </a:solidFill>
                <a:latin typeface="Monaco"/>
              </a:rPr>
              <a:t> "</a:t>
            </a:r>
            <a:r>
              <a:rPr lang="en-US" sz="1800" dirty="0" err="1">
                <a:solidFill>
                  <a:srgbClr val="0B5401"/>
                </a:solidFill>
                <a:latin typeface="Monaco"/>
              </a:rPr>
              <a:t>tane</a:t>
            </a:r>
            <a:r>
              <a:rPr lang="en-US" sz="1800" dirty="0">
                <a:solidFill>
                  <a:srgbClr val="0B5401"/>
                </a:solidFill>
                <a:latin typeface="Monaco"/>
              </a:rPr>
              <a:t>" </a:t>
            </a:r>
            <a:r>
              <a:rPr lang="en-US" sz="1800" dirty="0" smtClean="0">
                <a:solidFill>
                  <a:srgbClr val="0B5401"/>
                </a:solidFill>
                <a:latin typeface="Monaco"/>
              </a:rPr>
              <a:t>lengths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B5401"/>
                </a:solidFill>
                <a:latin typeface="Monaco"/>
              </a:rPr>
              <a:t>    </a:t>
            </a:r>
            <a:r>
              <a:rPr lang="en-US" sz="1800" dirty="0" smtClean="0">
                <a:solidFill>
                  <a:srgbClr val="000078"/>
                </a:solidFill>
                <a:latin typeface="Monaco"/>
              </a:rPr>
              <a:t>30 </a:t>
            </a:r>
            <a:r>
              <a:rPr lang="en-US" sz="1800" dirty="0" err="1" smtClean="0">
                <a:solidFill>
                  <a:srgbClr val="000078"/>
                </a:solidFill>
                <a:latin typeface="Monaco"/>
              </a:rPr>
              <a:t>octane.pdb</a:t>
            </a:r>
            <a:endParaRPr lang="en-US" sz="18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78"/>
                </a:solidFill>
                <a:latin typeface="Monaco"/>
              </a:rPr>
              <a:t>    21 </a:t>
            </a:r>
            <a:r>
              <a:rPr lang="en-US" sz="1800" dirty="0" err="1" smtClean="0">
                <a:solidFill>
                  <a:srgbClr val="000078"/>
                </a:solidFill>
                <a:latin typeface="Monaco"/>
              </a:rPr>
              <a:t>pentane.pdb</a:t>
            </a:r>
            <a:endParaRPr lang="en-US" sz="1800" dirty="0" smtClean="0">
              <a:solidFill>
                <a:srgbClr val="000078"/>
              </a:solidFill>
              <a:latin typeface="Monaco"/>
            </a:endParaRPr>
          </a:p>
          <a:p>
            <a:r>
              <a:rPr lang="en-US" sz="1800" dirty="0"/>
              <a:t>O</a:t>
            </a:r>
            <a:r>
              <a:rPr lang="en-US" sz="1800" dirty="0" smtClean="0"/>
              <a:t>ption </a:t>
            </a:r>
            <a:r>
              <a:rPr lang="en-US" sz="1800" dirty="0"/>
              <a:t>-n, which numbers the lines that match</a:t>
            </a:r>
            <a:endParaRPr lang="en-US" sz="18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1800" dirty="0" err="1">
                <a:solidFill>
                  <a:srgbClr val="0B5401"/>
                </a:solidFill>
                <a:latin typeface="Monaco"/>
              </a:rPr>
              <a:t>grep</a:t>
            </a:r>
            <a:r>
              <a:rPr lang="en-US" sz="1800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B5401"/>
                </a:solidFill>
                <a:latin typeface="Monaco"/>
              </a:rPr>
              <a:t>–n </a:t>
            </a:r>
            <a:r>
              <a:rPr lang="en-US" sz="1800" dirty="0">
                <a:solidFill>
                  <a:srgbClr val="0B5401"/>
                </a:solidFill>
                <a:latin typeface="Monaco"/>
              </a:rPr>
              <a:t>"</a:t>
            </a:r>
            <a:r>
              <a:rPr lang="en-US" sz="1800" dirty="0" err="1" smtClean="0">
                <a:solidFill>
                  <a:srgbClr val="0B5401"/>
                </a:solidFill>
                <a:latin typeface="Monaco"/>
              </a:rPr>
              <a:t>tane</a:t>
            </a:r>
            <a:r>
              <a:rPr lang="en-US" sz="1800" dirty="0">
                <a:solidFill>
                  <a:srgbClr val="0B5401"/>
                </a:solidFill>
                <a:latin typeface="Monaco"/>
              </a:rPr>
              <a:t>" </a:t>
            </a:r>
            <a:r>
              <a:rPr lang="en-US" sz="1800" dirty="0" smtClean="0">
                <a:solidFill>
                  <a:srgbClr val="0B5401"/>
                </a:solidFill>
                <a:latin typeface="Monaco"/>
              </a:rPr>
              <a:t>lengths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B5401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B5401"/>
                </a:solidFill>
                <a:latin typeface="Monaco"/>
              </a:rPr>
              <a:t>   </a:t>
            </a:r>
            <a:r>
              <a:rPr lang="ro-RO" sz="1800" dirty="0" smtClean="0">
                <a:solidFill>
                  <a:srgbClr val="000078"/>
                </a:solidFill>
                <a:latin typeface="Monaco"/>
              </a:rPr>
              <a:t>4:      30 octane.pdb</a:t>
            </a:r>
          </a:p>
          <a:p>
            <a:pPr marL="457200" lvl="1" indent="0">
              <a:buNone/>
            </a:pPr>
            <a:r>
              <a:rPr lang="ro-RO" sz="1800" dirty="0" smtClean="0">
                <a:solidFill>
                  <a:srgbClr val="000078"/>
                </a:solidFill>
                <a:latin typeface="Monaco"/>
              </a:rPr>
              <a:t>5</a:t>
            </a:r>
            <a:r>
              <a:rPr lang="ro-RO" sz="1800" dirty="0">
                <a:solidFill>
                  <a:srgbClr val="000078"/>
                </a:solidFill>
                <a:latin typeface="Monaco"/>
              </a:rPr>
              <a:t>:      21 </a:t>
            </a:r>
            <a:r>
              <a:rPr lang="ro-RO" sz="1800" dirty="0" smtClean="0">
                <a:solidFill>
                  <a:srgbClr val="000078"/>
                </a:solidFill>
                <a:latin typeface="Monaco"/>
              </a:rPr>
              <a:t>pentane.pdb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i</a:t>
            </a:r>
            <a:r>
              <a:rPr lang="en-US" sz="1800" dirty="0"/>
              <a:t> makes matching case-</a:t>
            </a:r>
            <a:r>
              <a:rPr lang="en-US" sz="1800" dirty="0" smtClean="0"/>
              <a:t>insensitive</a:t>
            </a:r>
          </a:p>
          <a:p>
            <a:r>
              <a:rPr lang="en-US" sz="1800" dirty="0"/>
              <a:t>-v inverts the </a:t>
            </a:r>
            <a:r>
              <a:rPr lang="en-US" sz="1800" dirty="0" smtClean="0"/>
              <a:t>match</a:t>
            </a:r>
          </a:p>
          <a:p>
            <a:r>
              <a:rPr lang="en-US" sz="1800" dirty="0" smtClean="0"/>
              <a:t>Options can be combined, such as: -iv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pattern with ‘</a:t>
            </a:r>
            <a:r>
              <a:rPr lang="en-US" dirty="0" err="1" smtClean="0"/>
              <a:t>grep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9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“</a:t>
            </a:r>
            <a:r>
              <a:rPr lang="en-US" sz="2000" dirty="0" err="1" smtClean="0"/>
              <a:t>grep</a:t>
            </a:r>
            <a:r>
              <a:rPr lang="en-US" sz="2000" dirty="0" smtClean="0"/>
              <a:t>” </a:t>
            </a:r>
            <a:r>
              <a:rPr lang="en-US" sz="2000" dirty="0"/>
              <a:t>finds lines in files</a:t>
            </a:r>
            <a:r>
              <a:rPr lang="en-US" sz="2000" dirty="0" smtClean="0"/>
              <a:t>, </a:t>
            </a:r>
            <a:r>
              <a:rPr lang="en-US" sz="2000" dirty="0"/>
              <a:t>the </a:t>
            </a:r>
            <a:r>
              <a:rPr lang="en-US" sz="2000" dirty="0" smtClean="0"/>
              <a:t>“find” </a:t>
            </a:r>
            <a:r>
              <a:rPr lang="en-US" sz="2000" dirty="0"/>
              <a:t>command finds files </a:t>
            </a:r>
            <a:r>
              <a:rPr lang="en-US" sz="2000" dirty="0" smtClean="0"/>
              <a:t>themselves</a:t>
            </a:r>
          </a:p>
          <a:p>
            <a:r>
              <a:rPr lang="en-US" sz="2000" dirty="0" smtClean="0">
                <a:solidFill>
                  <a:srgbClr val="0B5401"/>
                </a:solidFill>
                <a:latin typeface="Monaco"/>
              </a:rPr>
              <a:t>$cd ..</a:t>
            </a:r>
          </a:p>
          <a:p>
            <a:r>
              <a:rPr lang="en-US" sz="2000" dirty="0" smtClean="0">
                <a:solidFill>
                  <a:srgbClr val="0B5401"/>
                </a:solidFill>
                <a:latin typeface="Monaco"/>
              </a:rPr>
              <a:t>$ </a:t>
            </a:r>
            <a:r>
              <a:rPr lang="en-US" sz="2000" dirty="0">
                <a:solidFill>
                  <a:srgbClr val="0B5401"/>
                </a:solidFill>
                <a:latin typeface="Monaco"/>
              </a:rPr>
              <a:t>find . -type </a:t>
            </a:r>
            <a:r>
              <a:rPr lang="en-US" sz="2000" dirty="0" smtClean="0">
                <a:solidFill>
                  <a:srgbClr val="0B5401"/>
                </a:solidFill>
                <a:latin typeface="Monaco"/>
              </a:rPr>
              <a:t>d  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Finding a directory</a:t>
            </a:r>
            <a:endParaRPr lang="en-US" sz="2000" dirty="0" smtClean="0">
              <a:solidFill>
                <a:srgbClr val="0B5401"/>
              </a:solidFill>
              <a:latin typeface="Monaco"/>
            </a:endParaRP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</a:t>
            </a: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/ </a:t>
            </a:r>
          </a:p>
          <a:p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./molecules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r>
              <a:rPr lang="en-US" sz="2000" dirty="0">
                <a:solidFill>
                  <a:srgbClr val="0B5401"/>
                </a:solidFill>
                <a:latin typeface="Monaco"/>
              </a:rPr>
              <a:t>$ find . -type </a:t>
            </a:r>
            <a:r>
              <a:rPr lang="en-US" sz="2000" dirty="0" smtClean="0">
                <a:solidFill>
                  <a:srgbClr val="0B5401"/>
                </a:solidFill>
                <a:latin typeface="Monaco"/>
              </a:rPr>
              <a:t>f  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Finding a file</a:t>
            </a:r>
          </a:p>
          <a:p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cubane.pdb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ethane.pdb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./molecules/lengths</a:t>
            </a: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octane.pdb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pentane.pdb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r>
              <a:rPr lang="en-US" sz="2000" dirty="0">
                <a:solidFill>
                  <a:srgbClr val="000078"/>
                </a:solidFill>
                <a:latin typeface="Monaco"/>
              </a:rPr>
              <a:t>./molecules/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propane.pdb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9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B5401"/>
                </a:solidFill>
                <a:latin typeface="Monaco"/>
              </a:rPr>
              <a:t>$ find . -name *</a:t>
            </a:r>
            <a:r>
              <a:rPr lang="en-US" sz="2000" dirty="0" smtClean="0">
                <a:solidFill>
                  <a:srgbClr val="0B5401"/>
                </a:solidFill>
                <a:latin typeface="Monaco"/>
              </a:rPr>
              <a:t>.</a:t>
            </a:r>
            <a:r>
              <a:rPr lang="en-US" sz="2000" dirty="0" err="1" smtClean="0">
                <a:solidFill>
                  <a:srgbClr val="0B5401"/>
                </a:solidFill>
                <a:latin typeface="Monaco"/>
              </a:rPr>
              <a:t>pdb</a:t>
            </a:r>
            <a:endParaRPr lang="en-US" sz="2000" dirty="0" smtClean="0">
              <a:solidFill>
                <a:srgbClr val="0B5401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cubane.pdb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ethane.pdb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methane.pdb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octane.pdb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>
                <a:solidFill>
                  <a:srgbClr val="000078"/>
                </a:solidFill>
                <a:latin typeface="Monaco"/>
              </a:rPr>
              <a:t>pentane.pdb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 smtClean="0">
                <a:solidFill>
                  <a:srgbClr val="000078"/>
                </a:solidFill>
                <a:latin typeface="Monaco"/>
              </a:rPr>
              <a:t>propane.pdb</a:t>
            </a:r>
            <a:endParaRPr lang="en-US" sz="20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B5401"/>
                </a:solidFill>
                <a:latin typeface="Monaco"/>
              </a:rPr>
              <a:t>$ find </a:t>
            </a:r>
            <a:r>
              <a:rPr lang="en-US" sz="2000" dirty="0">
                <a:solidFill>
                  <a:srgbClr val="0B5401"/>
                </a:solidFill>
                <a:latin typeface="Monaco"/>
              </a:rPr>
              <a:t>. -name </a:t>
            </a:r>
            <a:r>
              <a:rPr lang="en-US" sz="2000" dirty="0" err="1" smtClean="0">
                <a:solidFill>
                  <a:srgbClr val="0B5401"/>
                </a:solidFill>
                <a:latin typeface="Monaco"/>
              </a:rPr>
              <a:t>cubane.pdb</a:t>
            </a:r>
            <a:endParaRPr lang="en-US" sz="2000" dirty="0" smtClean="0">
              <a:solidFill>
                <a:srgbClr val="0B5401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78"/>
                </a:solidFill>
                <a:latin typeface="Monaco"/>
              </a:rPr>
              <a:t>	.</a:t>
            </a:r>
            <a:r>
              <a:rPr lang="en-US" sz="2000" dirty="0">
                <a:solidFill>
                  <a:srgbClr val="000078"/>
                </a:solidFill>
                <a:latin typeface="Monaco"/>
              </a:rPr>
              <a:t>/molecules/</a:t>
            </a:r>
            <a:r>
              <a:rPr lang="en-US" sz="2000" dirty="0" err="1" smtClean="0">
                <a:solidFill>
                  <a:srgbClr val="000078"/>
                </a:solidFill>
                <a:latin typeface="Monaco"/>
              </a:rPr>
              <a:t>cubane.pdb</a:t>
            </a:r>
            <a:endParaRPr lang="en-US" sz="2000" dirty="0" smtClean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endParaRPr lang="en-US" sz="2000" dirty="0">
              <a:solidFill>
                <a:srgbClr val="000078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40404"/>
                </a:solidFill>
                <a:latin typeface="Helvetica"/>
              </a:rPr>
              <a:t>Listing vs. Finding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62626"/>
                </a:solidFill>
                <a:latin typeface="Monaco"/>
              </a:rPr>
              <a:t>ls</a:t>
            </a:r>
            <a:r>
              <a:rPr lang="en-US" sz="2000" dirty="0">
                <a:solidFill>
                  <a:srgbClr val="040404"/>
                </a:solidFill>
                <a:latin typeface="Helvetica"/>
              </a:rPr>
              <a:t> and </a:t>
            </a:r>
            <a:r>
              <a:rPr lang="en-US" sz="2000" dirty="0">
                <a:solidFill>
                  <a:srgbClr val="262626"/>
                </a:solidFill>
                <a:latin typeface="Monaco"/>
              </a:rPr>
              <a:t>find</a:t>
            </a:r>
            <a:r>
              <a:rPr lang="en-US" sz="2000" dirty="0">
                <a:solidFill>
                  <a:srgbClr val="040404"/>
                </a:solidFill>
                <a:latin typeface="Helvetica"/>
              </a:rPr>
              <a:t> can be made to do similar things given the right options, but under normal circumstances, </a:t>
            </a:r>
            <a:r>
              <a:rPr lang="en-US" sz="2000" dirty="0" err="1">
                <a:solidFill>
                  <a:srgbClr val="262626"/>
                </a:solidFill>
                <a:latin typeface="Monaco"/>
              </a:rPr>
              <a:t>ls</a:t>
            </a:r>
            <a:r>
              <a:rPr lang="en-US" sz="2000" dirty="0">
                <a:solidFill>
                  <a:srgbClr val="040404"/>
                </a:solidFill>
                <a:latin typeface="Helvetica"/>
              </a:rPr>
              <a:t> lists everything it can, while </a:t>
            </a:r>
            <a:r>
              <a:rPr lang="en-US" sz="2000" dirty="0">
                <a:solidFill>
                  <a:srgbClr val="262626"/>
                </a:solidFill>
                <a:latin typeface="Monaco"/>
              </a:rPr>
              <a:t>find</a:t>
            </a:r>
            <a:r>
              <a:rPr lang="en-US" sz="2000" dirty="0">
                <a:solidFill>
                  <a:srgbClr val="040404"/>
                </a:solidFill>
                <a:latin typeface="Helvetica"/>
              </a:rPr>
              <a:t> searches for things with certain properties and shows them.</a:t>
            </a:r>
            <a:endParaRPr lang="en-US" sz="2000" dirty="0">
              <a:solidFill>
                <a:srgbClr val="000078"/>
              </a:solidFill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file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7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ix_history-simple.svg.png"/>
          <p:cNvPicPr>
            <a:picLocks noChangeAspect="1"/>
          </p:cNvPicPr>
          <p:nvPr/>
        </p:nvPicPr>
        <p:blipFill>
          <a:blip r:embed="rId2"/>
          <a:srcRect l="-10572" r="-10572"/>
          <a:stretch>
            <a:fillRect/>
          </a:stretch>
        </p:blipFill>
        <p:spPr>
          <a:xfrm>
            <a:off x="-756592" y="332656"/>
            <a:ext cx="10526657" cy="57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77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http://software-</a:t>
            </a:r>
            <a:r>
              <a:rPr lang="en-US" sz="2000" dirty="0" err="1"/>
              <a:t>carpentry.org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</a:t>
            </a:r>
            <a:endParaRPr lang="en-US" dirty="0"/>
          </a:p>
        </p:txBody>
      </p:sp>
      <p:pic>
        <p:nvPicPr>
          <p:cNvPr id="4" name="Picture 3" descr="Screen Shot 2014-10-28 at 1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126"/>
            <a:ext cx="9144000" cy="48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17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>
          <a:xfrm>
            <a:off x="2447417" y="1844824"/>
            <a:ext cx="4249167" cy="10795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cs typeface="Calibri" charset="0"/>
              </a:rPr>
              <a:t>Introduction </a:t>
            </a:r>
            <a:r>
              <a:rPr lang="en-US" dirty="0" smtClean="0">
                <a:latin typeface="Calibri" charset="0"/>
                <a:cs typeface="Calibri" charset="0"/>
              </a:rPr>
              <a:t>to R</a:t>
            </a:r>
            <a:endParaRPr lang="en-AU" dirty="0">
              <a:latin typeface="Calibri" charset="0"/>
              <a:cs typeface="Calibri" charset="0"/>
            </a:endParaRPr>
          </a:p>
        </p:txBody>
      </p:sp>
      <p:sp>
        <p:nvSpPr>
          <p:cNvPr id="19459" name="Footer Placeholder 2"/>
          <p:cNvSpPr txBox="1">
            <a:spLocks/>
          </p:cNvSpPr>
          <p:nvPr/>
        </p:nvSpPr>
        <p:spPr bwMode="auto">
          <a:xfrm>
            <a:off x="250825" y="4508500"/>
            <a:ext cx="511333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 smtClean="0">
                <a:latin typeface="Calibri" charset="0"/>
              </a:rPr>
              <a:t>Presenters Name </a:t>
            </a:r>
            <a:endParaRPr lang="en-AU" b="1" dirty="0">
              <a:latin typeface="Calibri" charset="0"/>
            </a:endParaRPr>
          </a:p>
          <a:p>
            <a:pPr eaLnBrk="1" hangingPunct="1"/>
            <a:r>
              <a:rPr lang="en-AU" b="1" dirty="0" smtClean="0">
                <a:latin typeface="Calibri" charset="0"/>
              </a:rPr>
              <a:t>Organisation</a:t>
            </a:r>
            <a:endParaRPr lang="en-AU" b="1" dirty="0">
              <a:latin typeface="Calibri" charset="0"/>
            </a:endParaRP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0" name="Footer Placeholder 2"/>
          <p:cNvSpPr txBox="1">
            <a:spLocks/>
          </p:cNvSpPr>
          <p:nvPr/>
        </p:nvSpPr>
        <p:spPr bwMode="auto">
          <a:xfrm>
            <a:off x="250825" y="5300663"/>
            <a:ext cx="511333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2000" dirty="0" smtClean="0">
                <a:latin typeface="Calibri" charset="0"/>
              </a:rPr>
              <a:t>23</a:t>
            </a:r>
            <a:r>
              <a:rPr lang="en-AU" sz="2000" baseline="30000" dirty="0" smtClean="0">
                <a:latin typeface="Calibri" charset="0"/>
              </a:rPr>
              <a:t>rd</a:t>
            </a:r>
            <a:r>
              <a:rPr lang="en-AU" sz="2000" dirty="0" smtClean="0">
                <a:latin typeface="Calibri" charset="0"/>
              </a:rPr>
              <a:t>- 25</a:t>
            </a:r>
            <a:r>
              <a:rPr lang="en-AU" sz="2000" baseline="30000" dirty="0" smtClean="0">
                <a:latin typeface="Calibri" charset="0"/>
              </a:rPr>
              <a:t>th</a:t>
            </a:r>
            <a:r>
              <a:rPr lang="en-AU" sz="2000" dirty="0" smtClean="0">
                <a:latin typeface="Calibri" charset="0"/>
              </a:rPr>
              <a:t> June 2015</a:t>
            </a:r>
          </a:p>
          <a:p>
            <a:pPr eaLnBrk="1" hangingPunct="1"/>
            <a:endParaRPr lang="en-US" sz="2000" dirty="0">
              <a:latin typeface="Calibri" charset="0"/>
            </a:endParaRPr>
          </a:p>
        </p:txBody>
      </p:sp>
      <p:sp>
        <p:nvSpPr>
          <p:cNvPr id="19461" name="Footer Placeholder 2"/>
          <p:cNvSpPr txBox="1">
            <a:spLocks/>
          </p:cNvSpPr>
          <p:nvPr/>
        </p:nvSpPr>
        <p:spPr bwMode="auto">
          <a:xfrm>
            <a:off x="250825" y="5661025"/>
            <a:ext cx="5113338" cy="79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charset="0"/>
              </a:rPr>
              <a:t>Queensland </a:t>
            </a:r>
            <a:r>
              <a:rPr lang="en-US" sz="2000" dirty="0">
                <a:latin typeface="Calibri" charset="0"/>
              </a:rPr>
              <a:t>University of Technology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4813300" y="1003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922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8-22 at 2.26.39 pm.p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45" r="-17645"/>
          <a:stretch>
            <a:fillRect/>
          </a:stretch>
        </p:blipFill>
        <p:spPr>
          <a:xfrm>
            <a:off x="-684584" y="332656"/>
            <a:ext cx="10511505" cy="57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3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kern="1200" baseline="0">
                <a:solidFill>
                  <a:schemeClr val="tx1"/>
                </a:solidFill>
                <a:latin typeface="+mj-lt"/>
                <a:ea typeface="+mj-ea"/>
                <a:cs typeface="Microsoft Sans Serif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ommet" pitchFamily="50" charset="0"/>
              </a:defRPr>
            </a:lvl9pPr>
          </a:lstStyle>
          <a:p>
            <a:r>
              <a:rPr lang="en-US" b="1" dirty="0" smtClean="0"/>
              <a:t>What is R?</a:t>
            </a:r>
            <a:endParaRPr lang="en-US" dirty="0"/>
          </a:p>
        </p:txBody>
      </p:sp>
      <p:pic>
        <p:nvPicPr>
          <p:cNvPr id="5" name="Content Placeholder 3" descr="Screen Shot 2014-08-22 at 2.2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20" b="-8320"/>
          <a:stretch>
            <a:fillRect/>
          </a:stretch>
        </p:blipFill>
        <p:spPr>
          <a:xfrm>
            <a:off x="457200" y="1048719"/>
            <a:ext cx="8229600" cy="452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86286"/>
            <a:ext cx="127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2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You can downloaded R freely from </a:t>
            </a:r>
          </a:p>
          <a:p>
            <a:pPr marL="0" lvl="0" indent="0" defTabSz="457200" fontAlgn="auto">
              <a:spcAft>
                <a:spcPts val="0"/>
              </a:spcAft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+mn-cs"/>
              </a:rPr>
              <a:t>	http://</a:t>
            </a:r>
            <a:r>
              <a:rPr lang="en-US" sz="3200" dirty="0" err="1">
                <a:solidFill>
                  <a:srgbClr val="0000FF"/>
                </a:solidFill>
                <a:latin typeface="Calibri"/>
                <a:cs typeface="+mn-cs"/>
              </a:rPr>
              <a:t>cran.r-project.org</a:t>
            </a:r>
            <a:r>
              <a:rPr lang="en-US" sz="3200" dirty="0">
                <a:solidFill>
                  <a:srgbClr val="0000FF"/>
                </a:solidFill>
                <a:latin typeface="Calibri"/>
                <a:cs typeface="+mn-cs"/>
              </a:rPr>
              <a:t> </a:t>
            </a:r>
          </a:p>
          <a:p>
            <a:pPr marL="0" lvl="0" indent="0" defTabSz="457200" fontAlgn="auto">
              <a:spcAft>
                <a:spcPts val="0"/>
              </a:spcAft>
              <a:buNone/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Click on your favorite operating system (Windows, Linux or </a:t>
            </a:r>
            <a:r>
              <a:rPr lang="en-US" sz="3200" dirty="0" err="1">
                <a:solidFill>
                  <a:prstClr val="black"/>
                </a:solidFill>
                <a:latin typeface="Calibri"/>
                <a:cs typeface="+mn-cs"/>
              </a:rPr>
              <a:t>MacOS</a:t>
            </a: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) and simply follow the instructions. </a:t>
            </a:r>
          </a:p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endParaRPr lang="en-US" sz="3200" dirty="0">
              <a:solidFill>
                <a:prstClr val="black"/>
              </a:solidFill>
              <a:latin typeface="Calibri"/>
              <a:cs typeface="+mn-c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</p:spTree>
    <p:extLst>
      <p:ext uri="{BB962C8B-B14F-4D97-AF65-F5344CB8AC3E}">
        <p14:creationId xmlns:p14="http://schemas.microsoft.com/office/powerpoint/2010/main" val="209343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4-08-22 at 2.5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0" r="-7370"/>
          <a:stretch>
            <a:fillRect/>
          </a:stretch>
        </p:blipFill>
        <p:spPr>
          <a:xfrm>
            <a:off x="-157646" y="877356"/>
            <a:ext cx="9543955" cy="52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47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Reading spreadsheet-like data into R is commonly used in bioinformatics data analysis</a:t>
            </a:r>
          </a:p>
          <a:p>
            <a:r>
              <a:rPr lang="en-US" sz="2400" dirty="0"/>
              <a:t>The function </a:t>
            </a:r>
            <a:r>
              <a:rPr lang="en-US" sz="2400" i="1" dirty="0" err="1">
                <a:solidFill>
                  <a:srgbClr val="0000FF"/>
                </a:solidFill>
                <a:cs typeface="Arial"/>
              </a:rPr>
              <a:t>read.table</a:t>
            </a:r>
            <a:r>
              <a:rPr lang="en-US" sz="2400" dirty="0"/>
              <a:t> is the most convenient way to read in a rectangular grid of data</a:t>
            </a:r>
          </a:p>
          <a:p>
            <a:r>
              <a:rPr lang="en-US" sz="2400" i="1" dirty="0"/>
              <a:t>E.g.</a:t>
            </a:r>
            <a:r>
              <a:rPr lang="en-US" sz="2400" dirty="0"/>
              <a:t> </a:t>
            </a:r>
          </a:p>
          <a:p>
            <a:pPr lvl="1">
              <a:buFont typeface="Courier New"/>
              <a:buChar char="o"/>
            </a:pPr>
            <a:r>
              <a:rPr lang="en-US" sz="2000" dirty="0"/>
              <a:t>&gt;data = </a:t>
            </a:r>
            <a:r>
              <a:rPr lang="en-US" sz="2000" dirty="0" err="1" smtClean="0"/>
              <a:t>read.table</a:t>
            </a:r>
            <a:r>
              <a:rPr lang="en-US" sz="2000" dirty="0" smtClean="0"/>
              <a:t>("~/RNA-</a:t>
            </a:r>
            <a:r>
              <a:rPr lang="en-US" sz="2000" dirty="0" err="1" smtClean="0"/>
              <a:t>Seq</a:t>
            </a:r>
            <a:r>
              <a:rPr lang="en-US" sz="2000" dirty="0" smtClean="0"/>
              <a:t>/</a:t>
            </a:r>
            <a:r>
              <a:rPr lang="en-US" sz="2000" dirty="0" err="1" smtClean="0"/>
              <a:t>edgeR</a:t>
            </a:r>
            <a:r>
              <a:rPr lang="en-US" sz="2000" dirty="0" smtClean="0"/>
              <a:t>/</a:t>
            </a:r>
            <a:r>
              <a:rPr lang="en-US" sz="2000" dirty="0" err="1" smtClean="0"/>
              <a:t>pnas_expression.txt</a:t>
            </a:r>
            <a:r>
              <a:rPr lang="en-US" sz="2000" dirty="0" smtClean="0"/>
              <a:t> "</a:t>
            </a:r>
            <a:r>
              <a:rPr lang="en-US" sz="2000" dirty="0"/>
              <a:t>, header=T, </a:t>
            </a:r>
            <a:r>
              <a:rPr lang="en-US" sz="2000" dirty="0" err="1"/>
              <a:t>row.names</a:t>
            </a:r>
            <a:r>
              <a:rPr lang="en-US" sz="2000" dirty="0"/>
              <a:t>=1, com=' </a:t>
            </a:r>
            <a:r>
              <a:rPr lang="en-US" sz="2000" dirty="0" smtClean="0"/>
              <a:t>'</a:t>
            </a:r>
            <a:r>
              <a:rPr lang="en-US" sz="2000" dirty="0"/>
              <a:t>)</a:t>
            </a:r>
          </a:p>
          <a:p>
            <a:pPr lvl="1">
              <a:buFont typeface="Courier New"/>
              <a:buChar char="o"/>
            </a:pPr>
            <a:r>
              <a:rPr lang="en-US" sz="2000" dirty="0"/>
              <a:t>&gt; head(data)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altLang="zh-CN" dirty="0"/>
              <a:t>text</a:t>
            </a:r>
            <a:r>
              <a:rPr lang="en-US" dirty="0"/>
              <a:t> files into R</a:t>
            </a:r>
          </a:p>
        </p:txBody>
      </p:sp>
    </p:spTree>
    <p:extLst>
      <p:ext uri="{BB962C8B-B14F-4D97-AF65-F5344CB8AC3E}">
        <p14:creationId xmlns:p14="http://schemas.microsoft.com/office/powerpoint/2010/main" val="45514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R has great graphics and plotting capabilities and can produce a wide range of plots very easily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1F7C1A"/>
                </a:solidFill>
                <a:latin typeface="Courier"/>
              </a:rPr>
              <a:t># Define 2 vectors</a:t>
            </a:r>
            <a:endParaRPr lang="en-US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en-US" dirty="0">
                <a:solidFill>
                  <a:prstClr val="black"/>
                </a:solidFill>
                <a:latin typeface="Courier"/>
              </a:rPr>
              <a:t>cars &lt;- c(1, 3, 6, 4, 9)</a:t>
            </a:r>
          </a:p>
          <a:p>
            <a:pPr marL="0" indent="0" algn="r">
              <a:buNone/>
            </a:pPr>
            <a:r>
              <a:rPr lang="de-DE" b="1" dirty="0" err="1">
                <a:solidFill>
                  <a:prstClr val="black"/>
                </a:solidFill>
                <a:latin typeface="Courier-Bold"/>
              </a:rPr>
              <a:t>trucks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 &lt;- c(2, 5, 4, 5, 12</a:t>
            </a:r>
            <a:r>
              <a:rPr lang="de-DE" b="1" dirty="0" smtClean="0">
                <a:solidFill>
                  <a:prstClr val="black"/>
                </a:solidFill>
                <a:latin typeface="Courier-Bold"/>
              </a:rPr>
              <a:t>)</a:t>
            </a:r>
            <a:endParaRPr lang="de-DE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de-DE" dirty="0">
                <a:solidFill>
                  <a:srgbClr val="1F7C1A"/>
                </a:solidFill>
                <a:latin typeface="Courier"/>
              </a:rPr>
              <a:t># Graph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cars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using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a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y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axis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that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ranges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from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0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to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12</a:t>
            </a:r>
            <a:endParaRPr lang="de-DE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de-DE" dirty="0" err="1">
                <a:solidFill>
                  <a:prstClr val="black"/>
                </a:solidFill>
                <a:latin typeface="Courier"/>
              </a:rPr>
              <a:t>plot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(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cars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, type="o", 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col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="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blue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", </a:t>
            </a:r>
            <a:r>
              <a:rPr lang="de-DE" b="1" dirty="0" err="1">
                <a:solidFill>
                  <a:prstClr val="black"/>
                </a:solidFill>
                <a:latin typeface="Courier-Bold"/>
              </a:rPr>
              <a:t>ylim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=c(0,12)</a:t>
            </a:r>
            <a:r>
              <a:rPr lang="de-DE" b="1" dirty="0" smtClean="0">
                <a:solidFill>
                  <a:prstClr val="black"/>
                </a:solidFill>
                <a:latin typeface="Courier-Bold"/>
              </a:rPr>
              <a:t>)</a:t>
            </a:r>
            <a:endParaRPr lang="de-DE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de-DE" dirty="0">
                <a:solidFill>
                  <a:srgbClr val="1F7C1A"/>
                </a:solidFill>
                <a:latin typeface="Courier"/>
              </a:rPr>
              <a:t># Graph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trucks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with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red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dashed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line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and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square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points</a:t>
            </a:r>
            <a:endParaRPr lang="de-DE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de-DE" b="1" dirty="0" err="1">
                <a:solidFill>
                  <a:prstClr val="black"/>
                </a:solidFill>
                <a:latin typeface="Courier-Bold"/>
              </a:rPr>
              <a:t>lines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(</a:t>
            </a:r>
            <a:r>
              <a:rPr lang="de-DE" b="1" dirty="0" err="1">
                <a:solidFill>
                  <a:prstClr val="black"/>
                </a:solidFill>
                <a:latin typeface="Courier-Bold"/>
              </a:rPr>
              <a:t>trucks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, type="o", </a:t>
            </a:r>
            <a:r>
              <a:rPr lang="de-DE" b="1" dirty="0" err="1">
                <a:solidFill>
                  <a:prstClr val="black"/>
                </a:solidFill>
                <a:latin typeface="Courier-Bold"/>
              </a:rPr>
              <a:t>pch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=22, </a:t>
            </a:r>
            <a:r>
              <a:rPr lang="de-DE" b="1" dirty="0" err="1">
                <a:solidFill>
                  <a:prstClr val="black"/>
                </a:solidFill>
                <a:latin typeface="Courier-Bold"/>
              </a:rPr>
              <a:t>lty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=2, </a:t>
            </a:r>
            <a:r>
              <a:rPr lang="de-DE" b="1" dirty="0" err="1">
                <a:solidFill>
                  <a:prstClr val="black"/>
                </a:solidFill>
                <a:latin typeface="Courier-Bold"/>
              </a:rPr>
              <a:t>col</a:t>
            </a:r>
            <a:r>
              <a:rPr lang="de-DE" b="1" dirty="0">
                <a:solidFill>
                  <a:prstClr val="black"/>
                </a:solidFill>
                <a:latin typeface="Courier-Bold"/>
              </a:rPr>
              <a:t>="</a:t>
            </a:r>
            <a:r>
              <a:rPr lang="de-DE" b="1" dirty="0" err="1" smtClean="0">
                <a:solidFill>
                  <a:prstClr val="black"/>
                </a:solidFill>
                <a:latin typeface="Courier-Bold"/>
              </a:rPr>
              <a:t>red</a:t>
            </a:r>
            <a:r>
              <a:rPr lang="de-DE" b="1" dirty="0" smtClean="0">
                <a:solidFill>
                  <a:prstClr val="black"/>
                </a:solidFill>
                <a:latin typeface="Courier-Bold"/>
              </a:rPr>
              <a:t>“)</a:t>
            </a:r>
            <a:endParaRPr lang="de-DE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de-DE" dirty="0">
                <a:solidFill>
                  <a:srgbClr val="1F7C1A"/>
                </a:solidFill>
                <a:latin typeface="Courier"/>
              </a:rPr>
              <a:t># Create a title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with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a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red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,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bold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/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italic</a:t>
            </a:r>
            <a:r>
              <a:rPr lang="de-DE" dirty="0">
                <a:solidFill>
                  <a:srgbClr val="1F7C1A"/>
                </a:solidFill>
                <a:latin typeface="Courier"/>
              </a:rPr>
              <a:t> </a:t>
            </a:r>
            <a:r>
              <a:rPr lang="de-DE" dirty="0" err="1">
                <a:solidFill>
                  <a:srgbClr val="1F7C1A"/>
                </a:solidFill>
                <a:latin typeface="Courier"/>
              </a:rPr>
              <a:t>font</a:t>
            </a:r>
            <a:endParaRPr lang="de-DE" dirty="0">
              <a:solidFill>
                <a:prstClr val="black"/>
              </a:solidFill>
              <a:latin typeface="Courier"/>
            </a:endParaRPr>
          </a:p>
          <a:p>
            <a:pPr marL="0" indent="0" algn="r">
              <a:buNone/>
            </a:pPr>
            <a:r>
              <a:rPr lang="de-DE" dirty="0">
                <a:solidFill>
                  <a:prstClr val="black"/>
                </a:solidFill>
                <a:latin typeface="Courier"/>
              </a:rPr>
              <a:t>title(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main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="Autos", 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col.main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="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red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", </a:t>
            </a:r>
            <a:r>
              <a:rPr lang="de-DE" dirty="0" err="1">
                <a:solidFill>
                  <a:prstClr val="black"/>
                </a:solidFill>
                <a:latin typeface="Courier"/>
              </a:rPr>
              <a:t>font.main</a:t>
            </a:r>
            <a:r>
              <a:rPr lang="de-DE" dirty="0">
                <a:solidFill>
                  <a:prstClr val="black"/>
                </a:solidFill>
                <a:latin typeface="Courier"/>
              </a:rPr>
              <a:t>=4)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048"/>
            <a:ext cx="3347864" cy="28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01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Resources</a:t>
            </a:r>
          </a:p>
        </p:txBody>
      </p:sp>
      <p:pic>
        <p:nvPicPr>
          <p:cNvPr id="4" name="Content Placeholder 3" descr="Screen Shot 2014-08-22 at 2.0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40" r="-17040"/>
          <a:stretch>
            <a:fillRect/>
          </a:stretch>
        </p:blipFill>
        <p:spPr>
          <a:xfrm>
            <a:off x="0" y="1484784"/>
            <a:ext cx="4038600" cy="4525963"/>
          </a:xfrm>
          <a:prstGeom prst="rect">
            <a:avLst/>
          </a:prstGeom>
        </p:spPr>
      </p:pic>
      <p:sp>
        <p:nvSpPr>
          <p:cNvPr id="5" name="Content Placeholder 15"/>
          <p:cNvSpPr txBox="1">
            <a:spLocks/>
          </p:cNvSpPr>
          <p:nvPr/>
        </p:nvSpPr>
        <p:spPr>
          <a:xfrm>
            <a:off x="3779913" y="1600200"/>
            <a:ext cx="4906888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http://</a:t>
            </a:r>
            <a:r>
              <a:rPr lang="en-US" dirty="0" err="1" smtClean="0"/>
              <a:t>www.r-project.org</a:t>
            </a:r>
            <a:endParaRPr lang="en-US" dirty="0"/>
          </a:p>
        </p:txBody>
      </p:sp>
      <p:pic>
        <p:nvPicPr>
          <p:cNvPr id="6" name="Picture 5" descr="Screen Shot 2014-08-25 at 12.1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282045" cy="39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>
                <a:solidFill>
                  <a:prstClr val="black"/>
                </a:solidFill>
                <a:latin typeface="Calibri"/>
                <a:cs typeface="+mj-cs"/>
              </a:rPr>
              <a:t>Unix Components</a:t>
            </a:r>
            <a:endParaRPr lang="en-US" dirty="0"/>
          </a:p>
        </p:txBody>
      </p:sp>
      <p:pic>
        <p:nvPicPr>
          <p:cNvPr id="4" name="Content Placeholder 3" descr="unix-parts.png"/>
          <p:cNvPicPr>
            <a:picLocks noChangeAspect="1"/>
          </p:cNvPicPr>
          <p:nvPr/>
        </p:nvPicPr>
        <p:blipFill>
          <a:blip r:embed="rId2"/>
          <a:srcRect l="-40004" r="-40004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Text Box 2"/>
          <p:cNvSpPr txBox="1">
            <a:spLocks noChangeArrowheads="1"/>
          </p:cNvSpPr>
          <p:nvPr/>
        </p:nvSpPr>
        <p:spPr bwMode="auto">
          <a:xfrm>
            <a:off x="495360" y="701355"/>
            <a:ext cx="3816000" cy="393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user logs in</a:t>
            </a:r>
          </a:p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user types command</a:t>
            </a:r>
          </a:p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computer executes command</a:t>
            </a:r>
          </a:p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  and prints output</a:t>
            </a:r>
          </a:p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user types another command</a:t>
            </a:r>
          </a:p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computer executes command</a:t>
            </a:r>
          </a:p>
          <a:p>
            <a:pPr eaLnBrk="1">
              <a:lnSpc>
                <a:spcPct val="125000"/>
              </a:lnSpc>
            </a:pPr>
            <a:r>
              <a:rPr lang="en-US" sz="2200" dirty="0">
                <a:solidFill>
                  <a:srgbClr val="000000"/>
                </a:solidFill>
                <a:latin typeface="Inconsolata" charset="0"/>
              </a:rPr>
              <a:t>  and prints output</a:t>
            </a:r>
          </a:p>
          <a:p>
            <a:pPr eaLnBrk="1">
              <a:lnSpc>
                <a:spcPct val="125000"/>
              </a:lnSpc>
            </a:pPr>
            <a:r>
              <a:rPr lang="en-CA" sz="2200" dirty="0">
                <a:solidFill>
                  <a:srgbClr val="000000"/>
                </a:solidFill>
                <a:latin typeface="Inconsolata" charset="0"/>
              </a:rPr>
              <a:t>⋮</a:t>
            </a:r>
          </a:p>
          <a:p>
            <a:pPr eaLnBrk="1">
              <a:lnSpc>
                <a:spcPct val="125000"/>
              </a:lnSpc>
            </a:pPr>
            <a:r>
              <a:rPr lang="en-CA" sz="2200" dirty="0">
                <a:solidFill>
                  <a:srgbClr val="000000"/>
                </a:solidFill>
                <a:latin typeface="Inconsolata" charset="0"/>
              </a:rPr>
              <a:t>user logs off</a:t>
            </a:r>
            <a:endParaRPr lang="en-US" sz="2200" dirty="0">
              <a:solidFill>
                <a:srgbClr val="000000"/>
              </a:solidFill>
              <a:latin typeface="Inconsolata" charset="0"/>
            </a:endParaRPr>
          </a:p>
        </p:txBody>
      </p:sp>
      <p:pic>
        <p:nvPicPr>
          <p:cNvPr id="362499" name="Picture 3" descr="wolfman_306x2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21" y="868412"/>
            <a:ext cx="1408320" cy="13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500" name="Picture 4" descr="server_356x3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00" y="4622886"/>
            <a:ext cx="1592640" cy="14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501" name="Picture 5" descr="MC900104318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3011357"/>
            <a:ext cx="822240" cy="8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504" name="AutoShape 8"/>
          <p:cNvSpPr>
            <a:spLocks noChangeArrowheads="1"/>
          </p:cNvSpPr>
          <p:nvPr/>
        </p:nvSpPr>
        <p:spPr bwMode="auto">
          <a:xfrm>
            <a:off x="7446241" y="2279760"/>
            <a:ext cx="260640" cy="574620"/>
          </a:xfrm>
          <a:prstGeom prst="upDownArrow">
            <a:avLst>
              <a:gd name="adj1" fmla="val 50000"/>
              <a:gd name="adj2" fmla="val 44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2505" name="AutoShape 9"/>
          <p:cNvSpPr>
            <a:spLocks noChangeArrowheads="1"/>
          </p:cNvSpPr>
          <p:nvPr/>
        </p:nvSpPr>
        <p:spPr bwMode="auto">
          <a:xfrm>
            <a:off x="7446241" y="4005061"/>
            <a:ext cx="260640" cy="574620"/>
          </a:xfrm>
          <a:prstGeom prst="upDownArrow">
            <a:avLst>
              <a:gd name="adj1" fmla="val 50000"/>
              <a:gd name="adj2" fmla="val 440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2506" name="Text Box 2"/>
          <p:cNvSpPr txBox="1">
            <a:spLocks noChangeArrowheads="1"/>
          </p:cNvSpPr>
          <p:nvPr/>
        </p:nvSpPr>
        <p:spPr bwMode="auto">
          <a:xfrm>
            <a:off x="5722560" y="3115048"/>
            <a:ext cx="835200" cy="52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sz="2500">
                <a:latin typeface="Droid Sans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745311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4"/>
          <p:cNvSpPr txBox="1">
            <a:spLocks noChangeArrowheads="1"/>
          </p:cNvSpPr>
          <p:nvPr/>
        </p:nvSpPr>
        <p:spPr bwMode="auto">
          <a:xfrm>
            <a:off x="839521" y="763281"/>
            <a:ext cx="7675200" cy="473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A shell is just a program that runs other programs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Most popular is bash (the </a:t>
            </a:r>
            <a:r>
              <a:rPr lang="en-US" sz="2500" u="sng" dirty="0">
                <a:solidFill>
                  <a:srgbClr val="000000"/>
                </a:solidFill>
                <a:latin typeface="Droid Sans" charset="0"/>
              </a:rPr>
              <a:t>B</a:t>
            </a: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ourne </a:t>
            </a:r>
            <a:r>
              <a:rPr lang="en-US" sz="2500" u="sng" dirty="0">
                <a:solidFill>
                  <a:srgbClr val="000000"/>
                </a:solidFill>
                <a:latin typeface="Droid Sans" charset="0"/>
              </a:rPr>
              <a:t>a</a:t>
            </a: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gain </a:t>
            </a:r>
            <a:r>
              <a:rPr lang="en-US" sz="2500" u="sng" dirty="0">
                <a:solidFill>
                  <a:srgbClr val="000000"/>
                </a:solidFill>
                <a:latin typeface="Droid Sans" charset="0"/>
              </a:rPr>
              <a:t>sh</a:t>
            </a: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ell)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Using it feels a lot more like programming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than using windows, a mouse, etc.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Commands are terse and often cryptic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Use it because: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  <a:cs typeface="Droid Sans" charset="0"/>
              </a:rPr>
              <a:t>– many tools only have command-line interfaces</a:t>
            </a:r>
          </a:p>
          <a:p>
            <a:pPr eaLnBrk="1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Droid Sans" charset="0"/>
              </a:rPr>
              <a:t>– allows you to combine tools in powerful new ways</a:t>
            </a:r>
          </a:p>
        </p:txBody>
      </p:sp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161" y="1391186"/>
            <a:ext cx="711360" cy="71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47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command-line</a:t>
            </a:r>
            <a:endParaRPr lang="en-US" dirty="0"/>
          </a:p>
        </p:txBody>
      </p:sp>
      <p:pic>
        <p:nvPicPr>
          <p:cNvPr id="7" name="Content Placeholder 2" descr="Screen Shot 2014-08-22 at 10.46.1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r="-407"/>
          <a:stretch/>
        </p:blipFill>
        <p:spPr>
          <a:xfrm>
            <a:off x="899592" y="1268760"/>
            <a:ext cx="6744683" cy="50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 descr="Screen shot 2014-01-23 at 10.26.49 PM.png"/>
          <p:cNvPicPr>
            <a:picLocks noChangeAspect="1"/>
          </p:cNvPicPr>
          <p:nvPr/>
        </p:nvPicPr>
        <p:blipFill>
          <a:blip r:embed="rId2"/>
          <a:srcRect l="-3967" r="-3967"/>
          <a:stretch>
            <a:fillRect/>
          </a:stretch>
        </p:blipFill>
        <p:spPr>
          <a:xfrm>
            <a:off x="-469019" y="1263069"/>
            <a:ext cx="10173314" cy="5594931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767262" y="2184800"/>
            <a:ext cx="3604938" cy="668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The “prompt</a:t>
            </a:r>
            <a:r>
              <a:rPr lang="en-US" dirty="0" smtClean="0"/>
              <a:t>”; where you type your commands</a:t>
            </a:r>
            <a:endParaRPr lang="en-US" dirty="0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697807" y="2494599"/>
            <a:ext cx="10694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1421575" y="2588174"/>
            <a:ext cx="1412780" cy="9415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V="1">
            <a:off x="831528" y="2645616"/>
            <a:ext cx="0" cy="7905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891656" y="3529721"/>
            <a:ext cx="260833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The current directory (“path”)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24543" y="3436145"/>
            <a:ext cx="107315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The host</a:t>
            </a:r>
          </a:p>
        </p:txBody>
      </p:sp>
      <p:sp useBgFill="1">
        <p:nvSpPr>
          <p:cNvPr id="11" name="Rectangle 10"/>
          <p:cNvSpPr/>
          <p:nvPr/>
        </p:nvSpPr>
        <p:spPr>
          <a:xfrm>
            <a:off x="390360" y="2104592"/>
            <a:ext cx="1668379" cy="30979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92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AU" sz="3200" dirty="0">
                <a:solidFill>
                  <a:prstClr val="black"/>
                </a:solidFill>
                <a:latin typeface="Calibri"/>
                <a:cs typeface="+mn-cs"/>
              </a:rPr>
              <a:t>Talk will focus on some basic commands you will need to run through the workshop</a:t>
            </a:r>
          </a:p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AU" sz="3200" dirty="0">
                <a:solidFill>
                  <a:prstClr val="black"/>
                </a:solidFill>
                <a:latin typeface="Calibri"/>
                <a:cs typeface="+mn-cs"/>
              </a:rPr>
              <a:t>In general a Unix command has the format:</a:t>
            </a:r>
          </a:p>
          <a:p>
            <a:pPr lvl="1" defTabSz="457200" fontAlgn="auto">
              <a:spcAft>
                <a:spcPts val="0"/>
              </a:spcAft>
              <a:buFont typeface="Arial"/>
              <a:buChar char="–"/>
            </a:pPr>
            <a:r>
              <a:rPr lang="en-AU" sz="2800" dirty="0">
                <a:solidFill>
                  <a:prstClr val="black"/>
                </a:solidFill>
                <a:latin typeface="Calibri"/>
              </a:rPr>
              <a:t>‘Command’ ‘flags’ ‘arguments’</a:t>
            </a:r>
          </a:p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AU" sz="3200" dirty="0">
                <a:solidFill>
                  <a:prstClr val="black"/>
                </a:solidFill>
                <a:latin typeface="Calibri"/>
                <a:cs typeface="+mn-cs"/>
              </a:rPr>
              <a:t>To access the documentation for any Unix command type ‘man command’</a:t>
            </a:r>
          </a:p>
          <a:p>
            <a:pPr lvl="0" defTabSz="457200" fontAlgn="auto">
              <a:spcAft>
                <a:spcPts val="0"/>
              </a:spcAft>
              <a:buFont typeface="Arial"/>
              <a:buChar char="•"/>
            </a:pPr>
            <a:r>
              <a:rPr lang="en-AU" sz="3200" dirty="0">
                <a:solidFill>
                  <a:prstClr val="black"/>
                </a:solidFill>
                <a:latin typeface="Calibri"/>
                <a:cs typeface="+mn-cs"/>
              </a:rPr>
              <a:t>Type ‘man </a:t>
            </a:r>
            <a:r>
              <a:rPr lang="en-AU" sz="3200" dirty="0" err="1">
                <a:solidFill>
                  <a:prstClr val="black"/>
                </a:solidFill>
                <a:latin typeface="Calibri"/>
                <a:cs typeface="+mn-cs"/>
              </a:rPr>
              <a:t>mkdir</a:t>
            </a:r>
            <a:r>
              <a:rPr lang="en-AU" sz="3200" dirty="0">
                <a:solidFill>
                  <a:prstClr val="black"/>
                </a:solidFill>
                <a:latin typeface="Calibri"/>
                <a:cs typeface="+mn-cs"/>
              </a:rPr>
              <a:t>’ into your shell now</a:t>
            </a:r>
          </a:p>
          <a:p>
            <a:pPr lvl="0" defTabSz="457200" fontAlgn="auto">
              <a:spcAft>
                <a:spcPts val="0"/>
              </a:spcAft>
              <a:buNone/>
            </a:pPr>
            <a:endParaRPr lang="en-AU" sz="3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Commands You Will Need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77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BI_ Presentations">
  <a:themeElements>
    <a:clrScheme name="Custom 5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010100"/>
      </a:accent1>
      <a:accent2>
        <a:srgbClr val="9CB084"/>
      </a:accent2>
      <a:accent3>
        <a:srgbClr val="6BB1C9"/>
      </a:accent3>
      <a:accent4>
        <a:srgbClr val="040509"/>
      </a:accent4>
      <a:accent5>
        <a:srgbClr val="7E6BC9"/>
      </a:accent5>
      <a:accent6>
        <a:srgbClr val="A379BB"/>
      </a:accent6>
      <a:hlink>
        <a:srgbClr val="1B56AF"/>
      </a:hlink>
      <a:folHlink>
        <a:srgbClr val="93296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8032</TotalTime>
  <Words>1615</Words>
  <Application>Microsoft Macintosh PowerPoint</Application>
  <PresentationFormat>On-screen Show (4:3)</PresentationFormat>
  <Paragraphs>245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EBI_ Presentations</vt:lpstr>
      <vt:lpstr>Introduction to the Command-line</vt:lpstr>
      <vt:lpstr>Unix</vt:lpstr>
      <vt:lpstr>PowerPoint Presentation</vt:lpstr>
      <vt:lpstr>Unix Components</vt:lpstr>
      <vt:lpstr>PowerPoint Presentation</vt:lpstr>
      <vt:lpstr>PowerPoint Presentation</vt:lpstr>
      <vt:lpstr>Starting the command-line</vt:lpstr>
      <vt:lpstr>PowerPoint Presentation</vt:lpstr>
      <vt:lpstr>Commands You Will Need to Know</vt:lpstr>
      <vt:lpstr>The first command</vt:lpstr>
      <vt:lpstr>Where are we: pwd</vt:lpstr>
      <vt:lpstr>Unix File Systems Tree Structure</vt:lpstr>
      <vt:lpstr>View Files: ls</vt:lpstr>
      <vt:lpstr>Changing Directories: cd</vt:lpstr>
      <vt:lpstr>View the Files Another Way </vt:lpstr>
      <vt:lpstr>Creating Things</vt:lpstr>
      <vt:lpstr>PowerPoint Presentation</vt:lpstr>
      <vt:lpstr>PowerPoint Presentation</vt:lpstr>
      <vt:lpstr>PowerPoint Presentation</vt:lpstr>
      <vt:lpstr>Moving and Copying</vt:lpstr>
      <vt:lpstr>Pipes and Filters</vt:lpstr>
      <vt:lpstr>PowerPoint Presentation</vt:lpstr>
      <vt:lpstr>Wildcards</vt:lpstr>
      <vt:lpstr>If we run wc -l instead of just wc, the output shows only the number of lines per file</vt:lpstr>
      <vt:lpstr>Sorting and piping</vt:lpstr>
      <vt:lpstr>Finding Things</vt:lpstr>
      <vt:lpstr>Finding a pattern with ‘grep’</vt:lpstr>
      <vt:lpstr>Finding files</vt:lpstr>
      <vt:lpstr>Finding a file by name</vt:lpstr>
      <vt:lpstr>Useful Resource</vt:lpstr>
      <vt:lpstr>Introduction to R</vt:lpstr>
      <vt:lpstr>PowerPoint Presentation</vt:lpstr>
      <vt:lpstr>PowerPoint Presentation</vt:lpstr>
      <vt:lpstr>Installing R</vt:lpstr>
      <vt:lpstr>PowerPoint Presentation</vt:lpstr>
      <vt:lpstr>Reading text files into R</vt:lpstr>
      <vt:lpstr>R Graphics</vt:lpstr>
      <vt:lpstr>R Resources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Hunt</dc:creator>
  <cp:lastModifiedBy>Katherine Champ</cp:lastModifiedBy>
  <cp:revision>76</cp:revision>
  <dcterms:created xsi:type="dcterms:W3CDTF">2014-06-12T06:08:56Z</dcterms:created>
  <dcterms:modified xsi:type="dcterms:W3CDTF">2015-06-15T05:49:16Z</dcterms:modified>
</cp:coreProperties>
</file>