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89" r:id="rId4"/>
    <p:sldId id="290" r:id="rId5"/>
    <p:sldId id="294" r:id="rId6"/>
    <p:sldId id="272" r:id="rId7"/>
    <p:sldId id="291" r:id="rId8"/>
    <p:sldId id="295" r:id="rId9"/>
    <p:sldId id="266" r:id="rId10"/>
    <p:sldId id="293" r:id="rId11"/>
    <p:sldId id="297" r:id="rId12"/>
    <p:sldId id="296" r:id="rId13"/>
    <p:sldId id="261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rto Areti Kostadima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0620" autoAdjust="0"/>
  </p:normalViewPr>
  <p:slideViewPr>
    <p:cSldViewPr>
      <p:cViewPr varScale="1">
        <p:scale>
          <a:sx n="120" d="100"/>
          <a:sy n="120" d="100"/>
        </p:scale>
        <p:origin x="5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B26E-CDF0-4A0E-8C31-D1256F1D6B4E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380C5-F794-468D-A591-257075AFEB4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371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7CD8-9EB6-49F4-9745-4B36C0557CFD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9817-D6F8-4C02-9ECE-B2B34F116AC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62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75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27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1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268760"/>
            <a:ext cx="9144000" cy="243294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8" name="Picture 17" descr="eb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2006" y="6381328"/>
            <a:ext cx="1281993" cy="476672"/>
          </a:xfrm>
          <a:prstGeom prst="rect">
            <a:avLst/>
          </a:prstGeom>
        </p:spPr>
      </p:pic>
      <p:pic>
        <p:nvPicPr>
          <p:cNvPr id="20" name="Picture 19" descr="CSIRO_Grad_RGB_h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21" name="Picture 20" descr="BioplatformsAustralia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  <p:sp>
        <p:nvSpPr>
          <p:cNvPr id="2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3349976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itle 15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268760"/>
            <a:ext cx="9144000" cy="2432940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544" y="2420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 descr="CSIRO_Grad_RGB_h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33" name="Picture 32" descr="BioplatformsAustralia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0" y="1268760"/>
            <a:ext cx="9144000" cy="2088232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0000" y="2866540"/>
            <a:ext cx="7469550" cy="72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angle 35"/>
          <p:cNvSpPr/>
          <p:nvPr userDrawn="1"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angle 36"/>
          <p:cNvSpPr/>
          <p:nvPr userDrawn="1"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41" name="Rounded Rectangle 40"/>
          <p:cNvSpPr/>
          <p:nvPr userDrawn="1"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42" name="Rounded Rectangle 41"/>
          <p:cNvSpPr/>
          <p:nvPr userDrawn="1"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Rectangle 43"/>
          <p:cNvSpPr/>
          <p:nvPr userDrawn="1"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8" name="Picture 17" descr="eb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2006" y="6381328"/>
            <a:ext cx="1281993" cy="476672"/>
          </a:xfrm>
          <a:prstGeom prst="rect">
            <a:avLst/>
          </a:prstGeom>
        </p:spPr>
      </p:pic>
      <p:pic>
        <p:nvPicPr>
          <p:cNvPr id="19" name="Picture 18" descr="CSIRO_Grad_RGB_h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20" name="Picture 19" descr="BioplatformsAustralia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2" y="620688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29" r:id="rId12"/>
    <p:sldLayoutId id="2147483853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codegenes.org/rgas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arch.cpan.org/~lds/Bio-SamTools/" TargetMode="External"/><Relationship Id="rId4" Type="http://schemas.openxmlformats.org/officeDocument/2006/relationships/hyperlink" Target="http://picard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44824"/>
            <a:ext cx="8043863" cy="1080000"/>
          </a:xfrm>
        </p:spPr>
        <p:txBody>
          <a:bodyPr/>
          <a:lstStyle/>
          <a:p>
            <a:r>
              <a:rPr lang="en-AU" dirty="0" smtClean="0"/>
              <a:t>Introduction to NGS Alignment</a:t>
            </a:r>
            <a:endParaRPr lang="en-AU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51521" y="4016375"/>
            <a:ext cx="583264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2000" b="1" dirty="0">
                <a:latin typeface="Calibri" charset="0"/>
              </a:rPr>
              <a:t>Presented by </a:t>
            </a:r>
          </a:p>
          <a:p>
            <a:r>
              <a:rPr lang="en-AU" sz="2000" b="1" dirty="0">
                <a:latin typeface="Calibri" charset="0"/>
              </a:rPr>
              <a:t>Matt Field</a:t>
            </a:r>
          </a:p>
          <a:p>
            <a:r>
              <a:rPr lang="en-AU" sz="2000" dirty="0">
                <a:solidFill>
                  <a:srgbClr val="000000"/>
                </a:solidFill>
                <a:latin typeface="Calibri" charset="0"/>
                <a:cs typeface="Arial" charset="0"/>
              </a:rPr>
              <a:t>JCSMR, ANU</a:t>
            </a:r>
          </a:p>
          <a:p>
            <a:endParaRPr lang="en-AU" sz="2000" b="1" dirty="0" smtClean="0">
              <a:latin typeface="Calibri" charset="0"/>
            </a:endParaRPr>
          </a:p>
          <a:p>
            <a:endParaRPr lang="en-AU" sz="2000" b="1" dirty="0">
              <a:latin typeface="Calibri" charset="0"/>
            </a:endParaRPr>
          </a:p>
          <a:p>
            <a:r>
              <a:rPr lang="en-AU" sz="2000" b="1" dirty="0" smtClean="0">
                <a:latin typeface="Calibri" charset="0"/>
              </a:rPr>
              <a:t>Annette </a:t>
            </a:r>
            <a:r>
              <a:rPr lang="en-AU" sz="2000" b="1" dirty="0">
                <a:latin typeface="Calibri" charset="0"/>
              </a:rPr>
              <a:t>McGrath | </a:t>
            </a:r>
            <a:r>
              <a:rPr lang="en-AU" sz="2000" dirty="0">
                <a:latin typeface="Calibri" charset="0"/>
              </a:rPr>
              <a:t>CSIRO, Canberra</a:t>
            </a:r>
          </a:p>
          <a:p>
            <a:r>
              <a:rPr lang="en-AU" sz="2000" b="1" dirty="0">
                <a:latin typeface="Calibri" charset="0"/>
              </a:rPr>
              <a:t>Sean </a:t>
            </a:r>
            <a:r>
              <a:rPr lang="en-AU" sz="2000" b="1" dirty="0" err="1">
                <a:latin typeface="Calibri" charset="0"/>
              </a:rPr>
              <a:t>McWilliam</a:t>
            </a:r>
            <a:r>
              <a:rPr lang="en-AU" sz="2000" b="1" dirty="0">
                <a:latin typeface="Calibri" charset="0"/>
              </a:rPr>
              <a:t> | </a:t>
            </a:r>
            <a:r>
              <a:rPr lang="en-AU" sz="2000" dirty="0">
                <a:latin typeface="Calibri" charset="0"/>
              </a:rPr>
              <a:t>CSIRO, Brisbane</a:t>
            </a:r>
            <a:endParaRPr lang="en-AU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 bwMode="auto">
          <a:xfrm>
            <a:off x="6695728" y="4725144"/>
            <a:ext cx="2448272" cy="6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 smtClean="0">
                <a:latin typeface="Calibri" pitchFamily="34" charset="0"/>
              </a:rPr>
              <a:t>25th November 2014</a:t>
            </a:r>
          </a:p>
          <a:p>
            <a:r>
              <a:rPr lang="en-US" sz="1600" b="1" dirty="0" smtClean="0">
                <a:latin typeface="Calibri" pitchFamily="34" charset="0"/>
              </a:rPr>
              <a:t>Hobart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Calibri" pitchFamily="34" charset="0"/>
              </a:rPr>
              <a:t>Aligners need to be fast and accurate</a:t>
            </a:r>
          </a:p>
          <a:p>
            <a:pPr lvl="1"/>
            <a:r>
              <a:rPr lang="en-AU" dirty="0">
                <a:solidFill>
                  <a:srgbClr val="0070C0"/>
                </a:solidFill>
                <a:latin typeface="Calibri" pitchFamily="34" charset="0"/>
              </a:rPr>
              <a:t>Trade-off between speed and sensitivity</a:t>
            </a:r>
          </a:p>
          <a:p>
            <a:pPr lvl="1"/>
            <a:r>
              <a:rPr lang="en-AU" dirty="0">
                <a:solidFill>
                  <a:srgbClr val="0070C0"/>
                </a:solidFill>
                <a:latin typeface="Calibri" pitchFamily="34" charset="0"/>
              </a:rPr>
              <a:t>Running time with the growing sequence capacity</a:t>
            </a:r>
          </a:p>
          <a:p>
            <a:pPr lvl="2"/>
            <a:r>
              <a:rPr lang="en-AU" dirty="0" err="1">
                <a:solidFill>
                  <a:srgbClr val="C00000"/>
                </a:solidFill>
                <a:latin typeface="Calibri" pitchFamily="34" charset="0"/>
              </a:rPr>
              <a:t>Illumina</a:t>
            </a:r>
            <a:r>
              <a:rPr lang="en-AU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AU" dirty="0" err="1">
                <a:solidFill>
                  <a:srgbClr val="C00000"/>
                </a:solidFill>
                <a:latin typeface="Calibri" pitchFamily="34" charset="0"/>
              </a:rPr>
              <a:t>HiSeq</a:t>
            </a:r>
            <a:r>
              <a:rPr lang="en-AU" dirty="0">
                <a:solidFill>
                  <a:srgbClr val="C00000"/>
                </a:solidFill>
                <a:latin typeface="Calibri" pitchFamily="34" charset="0"/>
              </a:rPr>
              <a:t> produces at the moment up to 200m reads per lane</a:t>
            </a:r>
          </a:p>
          <a:p>
            <a:r>
              <a:rPr lang="en-US" dirty="0" smtClean="0">
                <a:latin typeface="Calibri" pitchFamily="34" charset="0"/>
              </a:rPr>
              <a:t>Gold standard aligner?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Sorry... No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Evaluate new methods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benchmarking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RNAseq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by the RGASP project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hlinkClick r:id="rId2"/>
              </a:rPr>
              <a:t>http://www.gencodegenes.org/rgasp/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endParaRPr lang="en-AU" dirty="0" smtClean="0">
              <a:latin typeface="Calibri" pitchFamily="34" charset="0"/>
            </a:endParaRPr>
          </a:p>
          <a:p>
            <a:pPr lvl="2">
              <a:buNone/>
            </a:pPr>
            <a:endParaRPr lang="en-AU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Alignment challenges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TK_Snvs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41" r="-36041"/>
          <a:stretch>
            <a:fillRect/>
          </a:stretch>
        </p:blipFill>
        <p:spPr>
          <a:xfrm>
            <a:off x="-396677" y="1194359"/>
            <a:ext cx="9793213" cy="56910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Aligner Choice Effect on Variant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8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2660848" cy="47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alibri"/>
                <a:cs typeface="Calibri"/>
              </a:rPr>
              <a:t>Oct4 </a:t>
            </a:r>
            <a:r>
              <a:rPr lang="en-US" dirty="0" err="1" smtClean="0">
                <a:latin typeface="Calibri"/>
                <a:cs typeface="Calibri"/>
              </a:rPr>
              <a:t>ChIP-Seq</a:t>
            </a:r>
            <a:r>
              <a:rPr lang="en-US" dirty="0" smtClean="0">
                <a:latin typeface="Calibri"/>
                <a:cs typeface="Calibri"/>
              </a:rPr>
              <a:t> read alignment to Mouse Chr.</a:t>
            </a:r>
          </a:p>
          <a:p>
            <a:r>
              <a:rPr lang="en-US" dirty="0" smtClean="0">
                <a:latin typeface="Calibri"/>
                <a:cs typeface="Calibri"/>
              </a:rPr>
              <a:t>Convert alignment SAM to a Sorted BAM file</a:t>
            </a:r>
          </a:p>
          <a:p>
            <a:r>
              <a:rPr lang="en-US" dirty="0" smtClean="0">
                <a:latin typeface="Calibri"/>
                <a:cs typeface="Calibri"/>
              </a:rPr>
              <a:t>View alignments in Genome viewer IGV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alibri" pitchFamily="34" charset="0"/>
              </a:rPr>
              <a:t>Hands-on session on short read alignment</a:t>
            </a:r>
            <a:br>
              <a:rPr lang="en-AU" dirty="0" smtClean="0">
                <a:latin typeface="Calibri" pitchFamily="34" charset="0"/>
              </a:rPr>
            </a:br>
            <a:endParaRPr lang="en-US" dirty="0"/>
          </a:p>
        </p:txBody>
      </p:sp>
      <p:pic>
        <p:nvPicPr>
          <p:cNvPr id="4" name="Picture 3" descr="Screenshot 2014-11-05 20.02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38" y="1828800"/>
            <a:ext cx="6225662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469550" cy="720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>
                <a:latin typeface="Calibri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latin typeface="Calibri" pitchFamily="34" charset="0"/>
              </a:rPr>
              <a:t>What is short read alignment?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Keep in mind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List of aligners 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Alignment format (SAM/BAM) &amp; tools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Understand current challenges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Hands-on session on short read alignment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Outline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7920880" cy="432048"/>
          </a:xfrm>
        </p:spPr>
        <p:txBody>
          <a:bodyPr>
            <a:normAutofit lnSpcReduction="10000"/>
          </a:bodyPr>
          <a:lstStyle/>
          <a:p>
            <a:pPr lvl="2">
              <a:buNone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From FASTQ format to meaningful alignment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	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Short Read Alignment (I)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844824"/>
            <a:ext cx="6552728" cy="4833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9712" y="220486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But align reads to what???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2132856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We, of course, need a reference sequence!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03848" y="414908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35896" y="414908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>
            <a:off x="3347864" y="4509120"/>
            <a:ext cx="482600" cy="167217"/>
          </a:xfrm>
          <a:custGeom>
            <a:avLst/>
            <a:gdLst>
              <a:gd name="connsiteX0" fmla="*/ 0 w 482600"/>
              <a:gd name="connsiteY0" fmla="*/ 12700 h 167217"/>
              <a:gd name="connsiteX1" fmla="*/ 279400 w 482600"/>
              <a:gd name="connsiteY1" fmla="*/ 165100 h 167217"/>
              <a:gd name="connsiteX2" fmla="*/ 482600 w 482600"/>
              <a:gd name="connsiteY2" fmla="*/ 0 h 16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167217">
                <a:moveTo>
                  <a:pt x="0" y="12700"/>
                </a:moveTo>
                <a:cubicBezTo>
                  <a:pt x="99483" y="89958"/>
                  <a:pt x="198967" y="167217"/>
                  <a:pt x="279400" y="165100"/>
                </a:cubicBezTo>
                <a:cubicBezTo>
                  <a:pt x="359833" y="162983"/>
                  <a:pt x="482600" y="0"/>
                  <a:pt x="48260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64088" y="407707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6136" y="407707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436096" y="4437112"/>
            <a:ext cx="482600" cy="167217"/>
          </a:xfrm>
          <a:custGeom>
            <a:avLst/>
            <a:gdLst>
              <a:gd name="connsiteX0" fmla="*/ 0 w 482600"/>
              <a:gd name="connsiteY0" fmla="*/ 12700 h 167217"/>
              <a:gd name="connsiteX1" fmla="*/ 279400 w 482600"/>
              <a:gd name="connsiteY1" fmla="*/ 165100 h 167217"/>
              <a:gd name="connsiteX2" fmla="*/ 482600 w 482600"/>
              <a:gd name="connsiteY2" fmla="*/ 0 h 16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167217">
                <a:moveTo>
                  <a:pt x="0" y="12700"/>
                </a:moveTo>
                <a:cubicBezTo>
                  <a:pt x="99483" y="89958"/>
                  <a:pt x="198967" y="167217"/>
                  <a:pt x="279400" y="165100"/>
                </a:cubicBezTo>
                <a:cubicBezTo>
                  <a:pt x="359833" y="162983"/>
                  <a:pt x="482600" y="0"/>
                  <a:pt x="482600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33400" y="3124200"/>
            <a:ext cx="8102600" cy="2667000"/>
            <a:chOff x="533400" y="2819400"/>
            <a:chExt cx="8102600" cy="2667000"/>
          </a:xfrm>
        </p:grpSpPr>
        <p:sp>
          <p:nvSpPr>
            <p:cNvPr id="10" name="TextBox 9"/>
            <p:cNvSpPr txBox="1"/>
            <p:nvPr/>
          </p:nvSpPr>
          <p:spPr>
            <a:xfrm>
              <a:off x="3098800" y="2832100"/>
              <a:ext cx="4986762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/>
                  <a:cs typeface="Courier New"/>
                </a:rPr>
                <a:t>GCTGATGTGCCGCCTCACTTCGGTGG</a:t>
              </a:r>
              <a:endPara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2819400"/>
              <a:ext cx="2339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latin typeface="Calibri" pitchFamily="34" charset="0"/>
                  <a:cs typeface="Calibri" pitchFamily="34" charset="0"/>
                </a:rPr>
                <a:t>Reference Sequence</a:t>
              </a:r>
              <a:endParaRPr lang="en-AU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9730" y="3352800"/>
              <a:ext cx="49867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CTGATGTGCCGCCTCACTTCGGTGGT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8974" y="3758208"/>
              <a:ext cx="49867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TGATGTGCCGCCTCACTACGGTGGTG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9238" y="4164713"/>
              <a:ext cx="49867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GATGTGCCGCCTCACTTCGGTGGTGA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7560" y="4580807"/>
              <a:ext cx="480206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GCTGATGTGCCGCCTCACTACGGTG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7560" y="5024735"/>
              <a:ext cx="480206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GCTGATGTGCCGCCTCACTACGGTG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1979712" y="3547244"/>
              <a:ext cx="549775" cy="17994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42164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 smtClean="0">
                  <a:latin typeface="Calibri" pitchFamily="34" charset="0"/>
                  <a:cs typeface="Calibri" pitchFamily="34" charset="0"/>
                </a:rPr>
                <a:t>Short-reads</a:t>
              </a:r>
              <a:endParaRPr lang="en-AU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Short Read Alignment (II)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" y="1676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GOAL: Given a reference sequence and a set of short reads, align each read to the reference sequence</a:t>
            </a:r>
            <a:endParaRPr 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33400" y="3124200"/>
            <a:ext cx="8102600" cy="2667000"/>
            <a:chOff x="533400" y="2819400"/>
            <a:chExt cx="8102600" cy="2667000"/>
          </a:xfrm>
        </p:grpSpPr>
        <p:sp>
          <p:nvSpPr>
            <p:cNvPr id="10" name="TextBox 9"/>
            <p:cNvSpPr txBox="1"/>
            <p:nvPr/>
          </p:nvSpPr>
          <p:spPr>
            <a:xfrm>
              <a:off x="3098800" y="2832100"/>
              <a:ext cx="4986762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/>
                  <a:cs typeface="Courier New"/>
                </a:rPr>
                <a:t>GCTGATGTGCCGCCTCACTTCGGTGG</a:t>
              </a:r>
              <a:endPara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2819400"/>
              <a:ext cx="2339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latin typeface="Calibri" pitchFamily="34" charset="0"/>
                  <a:cs typeface="Calibri" pitchFamily="34" charset="0"/>
                </a:rPr>
                <a:t>Reference Sequence</a:t>
              </a:r>
              <a:endParaRPr lang="en-AU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9730" y="3352800"/>
              <a:ext cx="49867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CTGATGTGCCGCCTCACTTCGGTGGT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8974" y="3758208"/>
              <a:ext cx="49867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TGATGTGCCGCCTCACT</a:t>
              </a:r>
              <a:r>
                <a:rPr lang="en-AU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A</a:t>
              </a:r>
              <a:r>
                <a:rPr lang="en-AU" sz="2400" dirty="0" smtClean="0">
                  <a:latin typeface="Courier New"/>
                  <a:cs typeface="Courier New"/>
                </a:rPr>
                <a:t>CGGTGGTG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9238" y="4164713"/>
              <a:ext cx="49867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GATGTGCCGCCTCACTTCGGTGGTGA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7560" y="4580807"/>
              <a:ext cx="480206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GCTGATGTGCCGCCTCACT</a:t>
              </a:r>
              <a:r>
                <a:rPr lang="en-AU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A</a:t>
              </a:r>
              <a:r>
                <a:rPr lang="en-AU" sz="2400" dirty="0" smtClean="0">
                  <a:latin typeface="Courier New"/>
                  <a:cs typeface="Courier New"/>
                </a:rPr>
                <a:t>CGGTG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7560" y="5024735"/>
              <a:ext cx="480206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latin typeface="Courier New"/>
                  <a:cs typeface="Courier New"/>
                </a:rPr>
                <a:t>GCTGATGTGCCGCCTCACT</a:t>
              </a:r>
              <a:r>
                <a:rPr lang="en-AU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A</a:t>
              </a:r>
              <a:r>
                <a:rPr lang="en-AU" sz="2400" dirty="0" smtClean="0">
                  <a:latin typeface="Courier New"/>
                  <a:cs typeface="Courier New"/>
                </a:rPr>
                <a:t>CGGTG</a:t>
              </a:r>
              <a:endParaRPr lang="en-AU" sz="2400" dirty="0">
                <a:latin typeface="Courier New"/>
                <a:cs typeface="Courier New"/>
              </a:endParaRPr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1979712" y="3547244"/>
              <a:ext cx="549775" cy="17994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42164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 smtClean="0">
                  <a:latin typeface="Calibri" pitchFamily="34" charset="0"/>
                  <a:cs typeface="Calibri" pitchFamily="34" charset="0"/>
                </a:rPr>
                <a:t>Short-reads</a:t>
              </a:r>
              <a:endParaRPr lang="en-AU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Short Read Alignment (II)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" y="1676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libri" pitchFamily="34" charset="0"/>
              </a:rPr>
              <a:t>GOAL: Given a reference sequence and a set of short reads, align each read to the reference sequence</a:t>
            </a:r>
            <a:endParaRPr 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472608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>
                <a:latin typeface="Calibri" pitchFamily="34" charset="0"/>
              </a:rPr>
              <a:t>Sequencing for a different purposes means a different type of analysis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Genome sequencing (whole genome sequencing/re-sequencing)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RNA-</a:t>
            </a:r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Seq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(</a:t>
            </a:r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Transcriptome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sequencing)</a:t>
            </a:r>
          </a:p>
          <a:p>
            <a:pPr lvl="1"/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ChIP-Seq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(Protein-DNA interaction)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Reference sequence availability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No -&gt; </a:t>
            </a:r>
            <a:r>
              <a:rPr lang="en-AU" i="1" dirty="0" smtClean="0">
                <a:solidFill>
                  <a:srgbClr val="0070C0"/>
                </a:solidFill>
                <a:latin typeface="Calibri" pitchFamily="34" charset="0"/>
              </a:rPr>
              <a:t>de novo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assembly (see Day 3)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Yes -&gt; use available reference sequences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Allow for mismatches when aligning reads to a reference sequence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Number of expected mismatches (1~2 per read)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Sequencing machines are not infallible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Species polymorphism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Distinguish between </a:t>
            </a:r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SNPs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and sequencing errors</a:t>
            </a:r>
          </a:p>
          <a:p>
            <a:pPr lvl="1"/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Different types of sequencing errors across multiple platforms</a:t>
            </a:r>
          </a:p>
          <a:p>
            <a:pPr lvl="1"/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Insertion and deletion errors at </a:t>
            </a:r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homopolymers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(454)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Unpredictable distributions of low quality calls (</a:t>
            </a:r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Illumina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555526"/>
            <a:ext cx="8459787" cy="85725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Calibri" pitchFamily="34" charset="0"/>
              </a:rPr>
              <a:t>Keep in mind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6664" y="1885256"/>
            <a:ext cx="8424936" cy="4896544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Whole genome sequencing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often no reference sequence – </a:t>
            </a:r>
            <a:r>
              <a:rPr lang="en-US" i="1" dirty="0" smtClean="0">
                <a:solidFill>
                  <a:srgbClr val="0070C0"/>
                </a:solidFill>
                <a:latin typeface="Calibri" pitchFamily="34" charset="0"/>
              </a:rPr>
              <a:t>de novo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 assembly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ChIP-seq</a:t>
            </a:r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align to reference genome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RNA-</a:t>
            </a:r>
            <a:r>
              <a:rPr lang="en-US" dirty="0" err="1" smtClean="0">
                <a:latin typeface="Calibri" pitchFamily="34" charset="0"/>
              </a:rPr>
              <a:t>seq</a:t>
            </a:r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reference sequence can either be genome or </a:t>
            </a: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transcriptome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699542"/>
            <a:ext cx="8459787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Different Sequencing Purposes and alignment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51520" y="548680"/>
            <a:ext cx="8460000" cy="9000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88"/>
              </a:spcAft>
              <a:buClr>
                <a:schemeClr val="accent3"/>
              </a:buClr>
              <a:buSzTx/>
              <a:tabLst/>
              <a:defRPr/>
            </a:pPr>
            <a:r>
              <a:rPr lang="en-AU" sz="3600" noProof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Short-read Aligners</a:t>
            </a:r>
            <a:endParaRPr kumimoji="0" lang="en-AU" sz="36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702561"/>
              </p:ext>
            </p:extLst>
          </p:nvPr>
        </p:nvGraphicFramePr>
        <p:xfrm>
          <a:off x="467544" y="1700807"/>
          <a:ext cx="8352928" cy="42484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55418"/>
                <a:gridCol w="1353640"/>
                <a:gridCol w="1279277"/>
                <a:gridCol w="1266493"/>
                <a:gridCol w="1549050"/>
                <a:gridCol w="1549050"/>
              </a:tblGrid>
              <a:tr h="736581">
                <a:tc>
                  <a:txBody>
                    <a:bodyPr/>
                    <a:lstStyle/>
                    <a:p>
                      <a:r>
                        <a:rPr lang="en-US" sz="1600" cap="all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cs typeface="Calibri" pitchFamily="34" charset="0"/>
                        </a:rPr>
                        <a:t>Program</a:t>
                      </a:r>
                      <a:endParaRPr lang="en-US" sz="1600" cap="all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Algorithm</a:t>
                      </a:r>
                      <a:endParaRPr lang="en-US" sz="1600" cap="all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Long read</a:t>
                      </a:r>
                      <a:endParaRPr lang="en-US" sz="1600" cap="all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Gapped</a:t>
                      </a:r>
                      <a:endParaRPr lang="en-US" sz="1600" cap="all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Pair- end</a:t>
                      </a:r>
                      <a:endParaRPr lang="en-US" sz="1600" cap="all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Spliced</a:t>
                      </a:r>
                      <a:endParaRPr lang="en-US" sz="1600" cap="all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950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BOWTIE</a:t>
                      </a:r>
                      <a:endParaRPr lang="en-US" sz="1600" dirty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0" lvl="0" indent="-9525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BWT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0" lvl="0" indent="-9525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0" lvl="0" indent="-9525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600" dirty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0" lvl="0" indent="-9525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0" lvl="0" indent="-9525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600" dirty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BWA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BWT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MAQ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HASH (read)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7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SOAP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HASH (ref.)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TopHat</a:t>
                      </a:r>
                      <a:endParaRPr lang="en-US" sz="1600" dirty="0" smtClean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BWT</a:t>
                      </a: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484647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567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GSNAP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HASH (read)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84647"/>
                          </a:solidFill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>
                <a:latin typeface="Calibri" pitchFamily="34" charset="0"/>
              </a:rPr>
              <a:t>Well defined specifications for SAM/BAM</a:t>
            </a:r>
          </a:p>
          <a:p>
            <a:endParaRPr lang="en-AU" dirty="0" smtClean="0">
              <a:latin typeface="Calibri" pitchFamily="34" charset="0"/>
            </a:endParaRPr>
          </a:p>
          <a:p>
            <a:r>
              <a:rPr lang="en-AU" dirty="0" smtClean="0">
                <a:latin typeface="Calibri" pitchFamily="34" charset="0"/>
              </a:rPr>
              <a:t>Advanced interacting programs</a:t>
            </a:r>
          </a:p>
          <a:p>
            <a:pPr lvl="1"/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Samtools</a:t>
            </a:r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 – by Sanger 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(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hlinkClick r:id="rId3"/>
              </a:rPr>
              <a:t>http://samtools.sourceforge.net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) 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Command-line tool 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Packages a number of utilities to access the information stored in SAM/BAM file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e.g. sort reads based on the mapping position in reference:</a:t>
            </a:r>
          </a:p>
          <a:p>
            <a:pPr lvl="3"/>
            <a:r>
              <a:rPr lang="en-AU" dirty="0" err="1" smtClean="0">
                <a:solidFill>
                  <a:srgbClr val="C00000"/>
                </a:solidFill>
                <a:latin typeface="Calibri" pitchFamily="34" charset="0"/>
              </a:rPr>
              <a:t>samtools</a:t>
            </a:r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 sort aln.bam aln_sorted.bam </a:t>
            </a:r>
          </a:p>
          <a:p>
            <a:pPr lvl="2">
              <a:buNone/>
            </a:pPr>
            <a:endParaRPr lang="en-AU" dirty="0" smtClean="0">
              <a:latin typeface="Calibri" pitchFamily="34" charset="0"/>
            </a:endParaRP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Picard – By Broad Institute 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(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hlinkClick r:id="rId4"/>
              </a:rPr>
              <a:t>http://picard.sourceforge.net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)	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Command-line tool, required Java 1.6</a:t>
            </a: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Designed to run in 2GB of JVM (Xmx2g is recommended)</a:t>
            </a:r>
          </a:p>
          <a:p>
            <a:pPr lvl="2"/>
            <a:r>
              <a:rPr lang="en-AU" dirty="0" err="1" smtClean="0">
                <a:solidFill>
                  <a:srgbClr val="C00000"/>
                </a:solidFill>
                <a:latin typeface="Calibri" pitchFamily="34" charset="0"/>
              </a:rPr>
              <a:t>MarkDuplicates</a:t>
            </a:r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AU" dirty="0" err="1" smtClean="0">
                <a:solidFill>
                  <a:srgbClr val="C00000"/>
                </a:solidFill>
                <a:latin typeface="Calibri" pitchFamily="34" charset="0"/>
              </a:rPr>
              <a:t>CollectAlignmentSummaryMetrics</a:t>
            </a:r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AU" dirty="0" err="1" smtClean="0">
                <a:solidFill>
                  <a:srgbClr val="C00000"/>
                </a:solidFill>
                <a:latin typeface="Calibri" pitchFamily="34" charset="0"/>
              </a:rPr>
              <a:t>SamToFastq</a:t>
            </a:r>
            <a:endParaRPr lang="en-AU" dirty="0" smtClean="0">
              <a:solidFill>
                <a:srgbClr val="C00000"/>
              </a:solidFill>
              <a:latin typeface="Calibri" pitchFamily="34" charset="0"/>
            </a:endParaRPr>
          </a:p>
          <a:p>
            <a:pPr lvl="2"/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More advanced options than </a:t>
            </a:r>
            <a:r>
              <a:rPr lang="en-AU" dirty="0" err="1" smtClean="0">
                <a:solidFill>
                  <a:srgbClr val="C00000"/>
                </a:solidFill>
                <a:latin typeface="Calibri" pitchFamily="34" charset="0"/>
              </a:rPr>
              <a:t>Samtools</a:t>
            </a:r>
            <a:r>
              <a:rPr lang="en-AU" dirty="0" smtClean="0">
                <a:solidFill>
                  <a:srgbClr val="C00000"/>
                </a:solidFill>
                <a:latin typeface="Calibri" pitchFamily="34" charset="0"/>
              </a:rPr>
              <a:t>, Running time consuming </a:t>
            </a:r>
          </a:p>
          <a:p>
            <a:pPr lvl="2"/>
            <a:endParaRPr lang="en-AU" dirty="0" smtClean="0">
              <a:latin typeface="Calibri" pitchFamily="34" charset="0"/>
            </a:endParaRPr>
          </a:p>
          <a:p>
            <a:pPr lvl="1"/>
            <a:r>
              <a:rPr lang="en-AU" dirty="0" smtClean="0">
                <a:solidFill>
                  <a:srgbClr val="0070C0"/>
                </a:solidFill>
                <a:latin typeface="Calibri" pitchFamily="34" charset="0"/>
              </a:rPr>
              <a:t>Bio-</a:t>
            </a:r>
            <a:r>
              <a:rPr lang="en-AU" dirty="0" err="1" smtClean="0">
                <a:solidFill>
                  <a:srgbClr val="0070C0"/>
                </a:solidFill>
                <a:latin typeface="Calibri" pitchFamily="34" charset="0"/>
              </a:rPr>
              <a:t>SamTool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 (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hlinkClick r:id="rId5"/>
              </a:rPr>
              <a:t>http://search.cpan.org/~lds/Bio-SamTools/</a:t>
            </a:r>
            <a:r>
              <a:rPr lang="en-AU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SAM/BAM tools 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ralian NGS Training Presentation Templat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13534</TotalTime>
  <Words>503</Words>
  <Application>Microsoft Office PowerPoint</Application>
  <PresentationFormat>On-screen Show (4:3)</PresentationFormat>
  <Paragraphs>153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Trebuchet MS</vt:lpstr>
      <vt:lpstr>Wingdings 2</vt:lpstr>
      <vt:lpstr>Australian NGS Training Presentation Template</vt:lpstr>
      <vt:lpstr>Introduction to NGS Alignment</vt:lpstr>
      <vt:lpstr>Outline</vt:lpstr>
      <vt:lpstr>Short Read Alignment (I)</vt:lpstr>
      <vt:lpstr>Short Read Alignment (II)</vt:lpstr>
      <vt:lpstr>Short Read Alignment (II)</vt:lpstr>
      <vt:lpstr>Keep in mind</vt:lpstr>
      <vt:lpstr>Different Sequencing Purposes and alignment</vt:lpstr>
      <vt:lpstr>PowerPoint Presentation</vt:lpstr>
      <vt:lpstr>SAM/BAM tools </vt:lpstr>
      <vt:lpstr>Alignment challenges</vt:lpstr>
      <vt:lpstr>Aligner Choice Effect on Variant Calls</vt:lpstr>
      <vt:lpstr>Hands-on session on short read alignment </vt:lpstr>
      <vt:lpstr>Thank you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Li, Sean (CMIS, Acton)</dc:creator>
  <cp:lastModifiedBy>McGrath, Annette (DP&amp;S, Acton)</cp:lastModifiedBy>
  <cp:revision>343</cp:revision>
  <cp:lastPrinted>2012-06-21T09:19:48Z</cp:lastPrinted>
  <dcterms:created xsi:type="dcterms:W3CDTF">2014-11-05T12:03:19Z</dcterms:created>
  <dcterms:modified xsi:type="dcterms:W3CDTF">2015-03-19T00:20:40Z</dcterms:modified>
</cp:coreProperties>
</file>