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4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331C3-AF7B-AF4B-859B-D2EB86294DA1}" type="datetimeFigureOut">
              <a:rPr lang="en-US" smtClean="0"/>
              <a:pPr/>
              <a:t>14/07/2016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F987E-57F9-EA47-A05F-506484746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Type=“</a:t>
            </a:r>
            <a:r>
              <a:rPr lang="en-US" dirty="0" err="1" smtClean="0"/>
              <a:t>o</a:t>
            </a:r>
            <a:r>
              <a:rPr lang="en-US" dirty="0" smtClean="0"/>
              <a:t>” Plot points overlaid by lines</a:t>
            </a:r>
          </a:p>
          <a:p>
            <a:r>
              <a:rPr lang="en-US" i="1" dirty="0" err="1" smtClean="0"/>
              <a:t>pch</a:t>
            </a:r>
            <a:r>
              <a:rPr lang="en-US" dirty="0" smtClean="0"/>
              <a:t>= option to specify symbols to use when plotting points</a:t>
            </a:r>
          </a:p>
          <a:p>
            <a:r>
              <a:rPr lang="en-US" dirty="0" err="1" smtClean="0"/>
              <a:t>lty</a:t>
            </a:r>
            <a:r>
              <a:rPr lang="en-US" dirty="0" smtClean="0"/>
              <a:t> = line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DCE16-C0F7-4E57-BFD3-66B77E3F25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9" name="Rounded Rectangle 8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10" name="Rounded Rectangle 9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68413"/>
            <a:ext cx="9144000" cy="243363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pic>
        <p:nvPicPr>
          <p:cNvPr id="15" name="Picture 45" descr="ebi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6381750"/>
            <a:ext cx="1282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7" descr="BioplatformsAustralia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727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3349976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2" name="Title 15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043863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 smtClean="0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4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0A6A7-BDAE-D646-BE9B-12A059E51ABF}" type="datetimeFigureOut">
              <a:rPr lang="en-US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CB084"/>
              </a:solidFill>
            </a:endParaRPr>
          </a:p>
        </p:txBody>
      </p:sp>
      <p:sp>
        <p:nvSpPr>
          <p:cNvPr id="20" name="Slide Number Placeholder 28"/>
          <p:cNvSpPr>
            <a:spLocks noGrp="1"/>
          </p:cNvSpPr>
          <p:nvPr>
            <p:ph type="sldNum" sz="quarter" idx="16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D01B68-E4D5-AA4D-BC33-8B731D3602AD}" type="slidenum">
              <a:rPr lang="en-A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60459-CB94-C340-9168-39F030B64A32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0AD2-6C45-A44B-AE57-91093005A9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3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EE1F-B26A-A645-A97D-9E77F58D1761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04BA7-C15C-3F43-956D-818ACF7F6B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82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76700"/>
            <a:ext cx="5364163" cy="73025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5435600" y="4149725"/>
            <a:ext cx="1966913" cy="793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9" name="Rounded Rectangle 8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10" name="Rounded Rectangle 9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357563"/>
            <a:ext cx="9144000" cy="1008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68413"/>
            <a:ext cx="9144000" cy="2433637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16" name="Picture 46" descr="BioplatformsAustralia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727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042400" cy="108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544" y="2420888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4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49815E-F4B4-D547-BE2E-F13C6C789D38}" type="slidenum">
              <a:rPr lang="en-A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95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Fifth level</a:t>
            </a:r>
            <a:endParaRPr lang="en-AU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>
                <a:latin typeface="+mn-lt"/>
                <a:cs typeface="Microsoft Sans Serif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+mn-lt"/>
                <a:cs typeface="Microsoft Sans Serif" pitchFamily="34" charset="0"/>
              </a:defRPr>
            </a:lvl3pPr>
            <a:lvl4pPr>
              <a:buFont typeface="Wingdings" pitchFamily="2" charset="2"/>
              <a:buChar char="§"/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>
                <a:latin typeface="+mn-lt"/>
                <a:cs typeface="Microsoft Sans Serif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+mn-lt"/>
                <a:cs typeface="Microsoft Sans Serif" pitchFamily="34" charset="0"/>
              </a:defRPr>
            </a:lvl3pPr>
            <a:lvl4pPr>
              <a:buFont typeface="Wingdings" pitchFamily="2" charset="2"/>
              <a:buChar char="§"/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424936" cy="4896544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39552" y="620688"/>
            <a:ext cx="84597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lvl="0"/>
            <a:r>
              <a:rPr lang="en-AU" smtClean="0"/>
              <a:t>Click to edit Master title style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8" y="6597650"/>
            <a:ext cx="957262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19BBA-864D-E74D-9871-7EAEB74147E0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 dirty="0">
              <a:solidFill>
                <a:srgbClr val="9CB08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650"/>
            <a:ext cx="1325563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F4D71-B71F-964C-9448-BFE4F9CBF0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4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2F25C-28D7-7F49-8029-E85E3E0398BB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13716-66D2-364A-AAC3-CC9469188B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7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A0012-CBD7-1F41-BF14-3948F434CC14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C817B-5C97-D04E-AAEA-4423DC6CD1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9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DC7748-1E01-7B47-9AB1-51A8A6AE4C77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E6C149E-2484-8346-AA77-B876F366C4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F7E4-FD9E-2F46-9F65-9B55AF802E6F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A1F10-194F-5040-89E4-E0AE27A169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32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C4DE-1C03-2548-B760-FF3553EAF576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73AE-3109-8D4C-90B7-53EE99DA94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49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5BD4-055C-E848-B3E9-2D4E8A6C0FA8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A986F-2883-564E-8701-FB175062C6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1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AU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23A72-D1DE-C24C-94EB-561AED38C062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8899C-034A-C14B-B721-ACE07ABFF8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9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411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11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778A461F-0CC3-3C46-89A7-AB1A7A0544CE}" type="datetimeFigureOut">
              <a:rPr lang="en-AU">
                <a:solidFill>
                  <a:srgbClr val="9CB084"/>
                </a:solidFill>
                <a:ea typeface="ＭＳ Ｐゴシック" charset="0"/>
                <a:cs typeface="ＭＳ Ｐゴシック" charset="0"/>
              </a:rPr>
              <a:pPr>
                <a:defRPr/>
              </a:pPr>
              <a:t>14/07/2016</a:t>
            </a:fld>
            <a:endParaRPr lang="en-AU">
              <a:solidFill>
                <a:srgbClr val="9CB08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28AE94-1388-BB44-8675-BAAF7B034E22}" type="slidenum">
              <a:rPr lang="en-AU">
                <a:ea typeface="ＭＳ Ｐゴシック" charset="0"/>
                <a:cs typeface="ＭＳ Ｐゴシック" charset="0"/>
              </a:rPr>
              <a:pPr>
                <a:defRPr/>
              </a:pPr>
              <a:t>‹#›</a:t>
            </a:fld>
            <a:endParaRPr lang="en-AU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6BB1C9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charset="0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charset="0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charset="0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6BB1C9"/>
        </a:buClr>
        <a:buFont typeface="Georgia" charset="0"/>
        <a:buChar char="▫"/>
        <a:defRPr sz="2000" kern="1200">
          <a:solidFill>
            <a:srgbClr val="6BB1C9"/>
          </a:solidFill>
          <a:latin typeface="+mn-lt"/>
          <a:ea typeface="ＭＳ Ｐゴシック" charset="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ran.csiro.au/" TargetMode="Externa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statmethods.net/graphs/crea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>
          <a:xfrm>
            <a:off x="2447417" y="1844824"/>
            <a:ext cx="4249167" cy="10795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Calibri" charset="0"/>
              </a:rPr>
              <a:t>Introduction </a:t>
            </a:r>
            <a:r>
              <a:rPr lang="en-US" dirty="0" smtClean="0">
                <a:latin typeface="Calibri" charset="0"/>
                <a:cs typeface="Calibri" charset="0"/>
              </a:rPr>
              <a:t>to R</a:t>
            </a:r>
            <a:endParaRPr lang="en-AU" dirty="0">
              <a:latin typeface="Calibri" charset="0"/>
              <a:cs typeface="Calibri" charset="0"/>
            </a:endParaRPr>
          </a:p>
        </p:txBody>
      </p:sp>
      <p:sp>
        <p:nvSpPr>
          <p:cNvPr id="19459" name="Footer Placeholder 2"/>
          <p:cNvSpPr txBox="1">
            <a:spLocks/>
          </p:cNvSpPr>
          <p:nvPr/>
        </p:nvSpPr>
        <p:spPr bwMode="auto">
          <a:xfrm>
            <a:off x="250824" y="4508500"/>
            <a:ext cx="889317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dirty="0" smtClean="0">
                <a:latin typeface="Calibri" charset="0"/>
              </a:rPr>
              <a:t>Written by </a:t>
            </a:r>
            <a:r>
              <a:rPr lang="en-AU" b="1" dirty="0" err="1" smtClean="0">
                <a:latin typeface="Calibri" charset="0"/>
              </a:rPr>
              <a:t>Zhiliang</a:t>
            </a:r>
            <a:r>
              <a:rPr lang="en-AU" b="1" dirty="0" smtClean="0">
                <a:latin typeface="Calibri" charset="0"/>
              </a:rPr>
              <a:t> </a:t>
            </a:r>
            <a:r>
              <a:rPr lang="en-AU" b="1" smtClean="0">
                <a:latin typeface="Calibri" charset="0"/>
              </a:rPr>
              <a:t>Chen (</a:t>
            </a:r>
            <a:r>
              <a:rPr lang="en-AU" b="1" smtClean="0">
                <a:latin typeface="Calibri" charset="0"/>
              </a:rPr>
              <a:t>SBI, UNSW) </a:t>
            </a:r>
            <a:r>
              <a:rPr lang="en-AU" b="1" dirty="0" smtClean="0">
                <a:latin typeface="Calibri" charset="0"/>
              </a:rPr>
              <a:t>&amp; Philippe </a:t>
            </a:r>
            <a:r>
              <a:rPr lang="en-AU" b="1" dirty="0" err="1" smtClean="0">
                <a:latin typeface="Calibri" charset="0"/>
              </a:rPr>
              <a:t>Moncuquet</a:t>
            </a:r>
            <a:r>
              <a:rPr lang="en-AU" b="1" dirty="0" smtClean="0">
                <a:latin typeface="Calibri" charset="0"/>
              </a:rPr>
              <a:t> (CSIRO)</a:t>
            </a:r>
          </a:p>
          <a:p>
            <a:pPr eaLnBrk="1" hangingPunct="1"/>
            <a:endParaRPr lang="en-AU" b="1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19460" name="Footer Placeholder 2"/>
          <p:cNvSpPr txBox="1">
            <a:spLocks/>
          </p:cNvSpPr>
          <p:nvPr/>
        </p:nvSpPr>
        <p:spPr bwMode="auto">
          <a:xfrm>
            <a:off x="250825" y="5300663"/>
            <a:ext cx="51133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2000" dirty="0" smtClean="0">
                <a:latin typeface="Calibri" charset="0"/>
              </a:rPr>
              <a:t>Perth NGS Workshop, 12</a:t>
            </a:r>
            <a:r>
              <a:rPr lang="en-AU" sz="2000" baseline="30000" dirty="0" smtClean="0">
                <a:latin typeface="Calibri" charset="0"/>
              </a:rPr>
              <a:t>th </a:t>
            </a:r>
            <a:r>
              <a:rPr lang="en-AU" sz="2000" dirty="0" smtClean="0">
                <a:latin typeface="Calibri" charset="0"/>
              </a:rPr>
              <a:t>- 14</a:t>
            </a:r>
            <a:r>
              <a:rPr lang="en-AU" sz="2000" baseline="30000" dirty="0" smtClean="0">
                <a:latin typeface="Calibri" charset="0"/>
              </a:rPr>
              <a:t>th</a:t>
            </a:r>
            <a:r>
              <a:rPr lang="en-AU" sz="2000" dirty="0" smtClean="0">
                <a:latin typeface="Calibri" charset="0"/>
              </a:rPr>
              <a:t> July 2016</a:t>
            </a:r>
          </a:p>
          <a:p>
            <a:pPr eaLnBrk="1" hangingPunct="1"/>
            <a:endParaRPr lang="en-US" sz="2000" dirty="0" smtClean="0">
              <a:latin typeface="Calibri" charset="0"/>
            </a:endParaRPr>
          </a:p>
          <a:p>
            <a:pPr eaLnBrk="1" hangingPunct="1"/>
            <a:endParaRPr lang="en-AU" sz="2000" dirty="0" smtClean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4813300" y="1003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6922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298" y="452730"/>
            <a:ext cx="8459787" cy="857250"/>
          </a:xfrm>
        </p:spPr>
        <p:txBody>
          <a:bodyPr/>
          <a:lstStyle/>
          <a:p>
            <a:r>
              <a:rPr lang="en-AU" dirty="0" smtClean="0"/>
              <a:t>Keep calm and don’t </a:t>
            </a:r>
            <a:r>
              <a:rPr lang="en-AU" dirty="0" err="1" smtClean="0"/>
              <a:t>Rxit</a:t>
            </a:r>
            <a:r>
              <a:rPr lang="en-AU" dirty="0" smtClean="0"/>
              <a:t>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9552" y="1116736"/>
            <a:ext cx="8424936" cy="4896544"/>
          </a:xfrm>
        </p:spPr>
        <p:txBody>
          <a:bodyPr/>
          <a:lstStyle/>
          <a:p>
            <a:r>
              <a:rPr lang="en-AU" dirty="0" smtClean="0"/>
              <a:t>There are lots and lots of online documentation and tutorial</a:t>
            </a:r>
          </a:p>
          <a:p>
            <a:endParaRPr lang="en-AU" dirty="0" smtClean="0"/>
          </a:p>
          <a:p>
            <a:r>
              <a:rPr lang="en-AU" dirty="0" smtClean="0"/>
              <a:t>I strongly recommend to work under the </a:t>
            </a:r>
            <a:r>
              <a:rPr lang="en-AU" dirty="0" err="1" smtClean="0"/>
              <a:t>Rstudio</a:t>
            </a:r>
            <a:r>
              <a:rPr lang="en-AU" dirty="0" smtClean="0"/>
              <a:t> environment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8" y="3635084"/>
            <a:ext cx="4379976" cy="32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n13m\Desktop\R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7069" y="1078852"/>
            <a:ext cx="5760098" cy="504008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 is a free software environment for statistical computing and graphics. It compiles and runs on a wide variety of UNIX platforms, Windows and </a:t>
            </a:r>
            <a:r>
              <a:rPr lang="en-AU" dirty="0" err="1" smtClean="0"/>
              <a:t>MacOS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R provides a wide variety of statistical (linear and nonlinear modelling, classical statistical tests, time-series analysis, classification, clustering, …) and graphical techniques, and is highly extensible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298" y="452730"/>
            <a:ext cx="8459787" cy="857250"/>
          </a:xfrm>
        </p:spPr>
        <p:txBody>
          <a:bodyPr/>
          <a:lstStyle/>
          <a:p>
            <a:r>
              <a:rPr lang="en-AU" dirty="0" smtClean="0"/>
              <a:t>What is R ?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539552" y="1134257"/>
            <a:ext cx="8424936" cy="1518661"/>
          </a:xfrm>
          <a:prstGeom prst="rect">
            <a:avLst/>
          </a:prstGeom>
        </p:spPr>
        <p:txBody>
          <a:bodyPr/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6BB1C9"/>
              </a:buClr>
              <a:buSzTx/>
              <a:buFont typeface="Georgia" charset="0"/>
              <a:buChar char="•"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You</a:t>
            </a:r>
            <a:r>
              <a:rPr kumimoji="0" lang="en-A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can download R on one of the many CRAN mirrors, for instance :</a:t>
            </a:r>
          </a:p>
          <a:p>
            <a:pPr marL="365125" lvl="0" indent="-255588" defTabSz="9144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6BB1C9"/>
              </a:buClr>
            </a:pPr>
            <a:r>
              <a:rPr lang="en-AU" sz="2800" dirty="0" smtClean="0">
                <a:ea typeface="ＭＳ Ｐゴシック" charset="0"/>
                <a:cs typeface="ＭＳ Ｐゴシック" charset="0"/>
              </a:rPr>
              <a:t>		 	 </a:t>
            </a:r>
            <a:r>
              <a:rPr lang="en-AU" sz="2800" dirty="0" smtClean="0">
                <a:ea typeface="ＭＳ Ｐゴシック" charset="0"/>
                <a:cs typeface="ＭＳ Ｐゴシック" charset="0"/>
                <a:hlinkClick r:id="rId2"/>
              </a:rPr>
              <a:t>http://cran.csiro.au/</a:t>
            </a:r>
            <a:endParaRPr lang="en-AU" sz="2800" dirty="0" smtClean="0">
              <a:ea typeface="ＭＳ Ｐゴシック" charset="0"/>
              <a:cs typeface="ＭＳ Ｐゴシック" charset="0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6BB1C9"/>
              </a:buClr>
              <a:buSzTx/>
              <a:tabLst/>
              <a:defRPr/>
            </a:pPr>
            <a:endParaRPr kumimoji="0" lang="en-A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6BB1C9"/>
              </a:buClr>
              <a:buSzTx/>
              <a:buFont typeface="Georgia" charset="0"/>
              <a:buChar char="•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2050" name="Picture 2" descr="C:\Users\mon13m\Desktop\Noname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3622"/>
            <a:ext cx="9144000" cy="4339150"/>
          </a:xfrm>
          <a:prstGeom prst="rect">
            <a:avLst/>
          </a:prstGeom>
          <a:noFill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22298" y="452730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Where</a:t>
            </a:r>
            <a:r>
              <a:rPr kumimoji="0" lang="en-AU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to get it ?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0727" y="3582955"/>
            <a:ext cx="122231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22298" y="452730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How does it work </a:t>
            </a:r>
            <a:r>
              <a:rPr kumimoji="0" lang="en-AU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?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Content Placeholder 3" descr="Screen Shot 2014-08-22 at 2.5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0" r="-7370"/>
          <a:stretch>
            <a:fillRect/>
          </a:stretch>
        </p:blipFill>
        <p:spPr>
          <a:xfrm>
            <a:off x="-188249" y="1309980"/>
            <a:ext cx="9543955" cy="52488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22298" y="452730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examples from the workshop </a:t>
            </a:r>
            <a:r>
              <a:rPr kumimoji="0" lang="en-AU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?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298" y="1309980"/>
            <a:ext cx="21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>
                <a:latin typeface="Arial" pitchFamily="34" charset="0"/>
                <a:cs typeface="Arial" pitchFamily="34" charset="0"/>
              </a:rPr>
              <a:t>Loading a library</a:t>
            </a:r>
            <a:endParaRPr lang="en-AU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1" name="Picture 9" descr="C:\Users\mon13m\Desktop\Nona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813" y="2783733"/>
            <a:ext cx="2643869" cy="488099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>
            <a:stCxn id="17" idx="2"/>
          </p:cNvCxnSpPr>
          <p:nvPr/>
        </p:nvCxnSpPr>
        <p:spPr>
          <a:xfrm>
            <a:off x="2593911" y="2263446"/>
            <a:ext cx="1222310" cy="380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3691" y="1894114"/>
            <a:ext cx="30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Function to load the library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 flipH="1">
            <a:off x="5019869" y="2266550"/>
            <a:ext cx="1365532" cy="37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5181" y="1897218"/>
            <a:ext cx="30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 of the library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225402" y="3627172"/>
            <a:ext cx="21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>
                <a:latin typeface="Arial" pitchFamily="34" charset="0"/>
                <a:cs typeface="Arial" pitchFamily="34" charset="0"/>
              </a:rPr>
              <a:t>Reading Data</a:t>
            </a:r>
            <a:endParaRPr lang="en-AU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 descr="C:\Users\mon13m\Desktop\Nona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872" y="4310743"/>
            <a:ext cx="8669471" cy="335902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>
          <a:xfrm>
            <a:off x="2230017" y="3028148"/>
            <a:ext cx="72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44039" y="2820987"/>
            <a:ext cx="101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Prompt</a:t>
            </a:r>
            <a:endParaRPr lang="en-AU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62113" y="4767943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7585" y="5051754"/>
            <a:ext cx="19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Function to read</a:t>
            </a:r>
            <a:endParaRPr lang="en-AU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802433" y="4767943"/>
            <a:ext cx="471165" cy="925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872" y="5704897"/>
            <a:ext cx="249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Object we are creating to put the data in</a:t>
            </a:r>
            <a:endParaRPr lang="en-A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378318" y="4724682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3228" y="5008493"/>
            <a:ext cx="167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Parameters that tells the function that first column contains row names</a:t>
            </a:r>
            <a:endParaRPr lang="en-AU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262430" y="4771047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00650" y="5054858"/>
            <a:ext cx="93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File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014347" y="4727786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79257" y="5011597"/>
            <a:ext cx="1826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Parameters that tells the function that first row contains columns header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22298" y="452730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examples from the workshop </a:t>
            </a:r>
            <a:r>
              <a:rPr kumimoji="0" lang="en-AU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?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298" y="1309980"/>
            <a:ext cx="21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>
                <a:latin typeface="Arial" pitchFamily="34" charset="0"/>
                <a:cs typeface="Arial" pitchFamily="34" charset="0"/>
              </a:rPr>
              <a:t>Loading a library</a:t>
            </a:r>
            <a:endParaRPr lang="en-AU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1" name="Picture 9" descr="C:\Users\mon13m\Desktop\Nona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813" y="2783733"/>
            <a:ext cx="2643869" cy="488099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>
            <a:stCxn id="17" idx="2"/>
          </p:cNvCxnSpPr>
          <p:nvPr/>
        </p:nvCxnSpPr>
        <p:spPr>
          <a:xfrm>
            <a:off x="2593911" y="2263446"/>
            <a:ext cx="1222310" cy="380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3691" y="1894114"/>
            <a:ext cx="30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Function to load the library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 flipH="1">
            <a:off x="5019869" y="2266550"/>
            <a:ext cx="1365532" cy="37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5181" y="1897218"/>
            <a:ext cx="30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 of the library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225402" y="3627172"/>
            <a:ext cx="21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>
                <a:latin typeface="Arial" pitchFamily="34" charset="0"/>
                <a:cs typeface="Arial" pitchFamily="34" charset="0"/>
              </a:rPr>
              <a:t>Reading Data</a:t>
            </a:r>
            <a:endParaRPr lang="en-AU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 descr="C:\Users\mon13m\Desktop\Nona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872" y="4310743"/>
            <a:ext cx="8669471" cy="335902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>
          <a:xfrm>
            <a:off x="2230017" y="3028148"/>
            <a:ext cx="72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44039" y="2820987"/>
            <a:ext cx="101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Prompt</a:t>
            </a:r>
            <a:endParaRPr lang="en-AU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158343" y="4724682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23815" y="5008493"/>
            <a:ext cx="19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Function to read</a:t>
            </a:r>
            <a:endParaRPr lang="en-AU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802433" y="4767943"/>
            <a:ext cx="471165" cy="925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872" y="5704897"/>
            <a:ext cx="249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Object we are creating to put the data in</a:t>
            </a:r>
            <a:endParaRPr lang="en-A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378318" y="4724682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3228" y="5008493"/>
            <a:ext cx="167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 that tells the function that first column contains row names</a:t>
            </a:r>
            <a:endParaRPr lang="en-AU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91656" y="4771047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9876" y="5054858"/>
            <a:ext cx="93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File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014347" y="4727786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79257" y="5011597"/>
            <a:ext cx="1826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 that tells the function that first row contains columns header</a:t>
            </a:r>
            <a:endParaRPr lang="en-AU" dirty="0"/>
          </a:p>
        </p:txBody>
      </p:sp>
      <p:sp>
        <p:nvSpPr>
          <p:cNvPr id="23" name="Right Brace 22"/>
          <p:cNvSpPr/>
          <p:nvPr/>
        </p:nvSpPr>
        <p:spPr>
          <a:xfrm rot="16200000">
            <a:off x="5797419" y="1156889"/>
            <a:ext cx="227050" cy="5906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4327747" y="3692489"/>
            <a:ext cx="31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Parameters of the function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146055" y="3544648"/>
            <a:ext cx="2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Assignment variable</a:t>
            </a:r>
            <a:endParaRPr lang="en-AU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461644" y="3846330"/>
            <a:ext cx="1749590" cy="37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22298" y="452730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examples from the workshop </a:t>
            </a:r>
            <a:r>
              <a:rPr kumimoji="0" lang="en-AU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?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158343" y="7632474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23815" y="7916285"/>
            <a:ext cx="19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Function to read</a:t>
            </a:r>
            <a:endParaRPr lang="en-A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378318" y="7632474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3228" y="7916285"/>
            <a:ext cx="167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 that tells the function that first column contains row names</a:t>
            </a:r>
            <a:endParaRPr lang="en-AU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91656" y="7678839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9876" y="7962650"/>
            <a:ext cx="93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File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014347" y="7635578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79257" y="7919389"/>
            <a:ext cx="1826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 that tells the function that first row contains columns header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" y="1562687"/>
            <a:ext cx="3943350" cy="3333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2389460" y="4896437"/>
            <a:ext cx="1611746" cy="40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8768" y="1846449"/>
            <a:ext cx="3943350" cy="113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e 8"/>
          <p:cNvSpPr/>
          <p:nvPr/>
        </p:nvSpPr>
        <p:spPr>
          <a:xfrm rot="16200000">
            <a:off x="4347790" y="4540978"/>
            <a:ext cx="323228" cy="1034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3493009" y="2979540"/>
            <a:ext cx="1016396" cy="19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048573" y="5748490"/>
            <a:ext cx="597347" cy="283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583" y="599822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Produces an object of class ‘</a:t>
            </a:r>
            <a:r>
              <a:rPr lang="en-AU" dirty="0" err="1" smtClean="0"/>
              <a:t>TopTags</a:t>
            </a:r>
            <a:r>
              <a:rPr lang="en-AU" dirty="0" smtClean="0"/>
              <a:t>’ of which we are extracting stats that are in $table</a:t>
            </a:r>
            <a:endParaRPr lang="en-AU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8017545" y="5799907"/>
            <a:ext cx="455189" cy="2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1" y="5337897"/>
            <a:ext cx="8562733" cy="3715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39" y="1588212"/>
            <a:ext cx="385762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4702159" y="1926402"/>
            <a:ext cx="3854205" cy="113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ight Brace 30"/>
          <p:cNvSpPr/>
          <p:nvPr/>
        </p:nvSpPr>
        <p:spPr>
          <a:xfrm rot="16200000">
            <a:off x="8017735" y="4723707"/>
            <a:ext cx="323228" cy="754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 flipV="1">
            <a:off x="7059168" y="3070488"/>
            <a:ext cx="1120181" cy="186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8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22298" y="452730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Useful stuff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158343" y="7632474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23815" y="7916285"/>
            <a:ext cx="19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Function to read</a:t>
            </a:r>
            <a:endParaRPr lang="en-A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378318" y="7632474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3228" y="7916285"/>
            <a:ext cx="167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 that tells the function that first column contains row names</a:t>
            </a:r>
            <a:endParaRPr lang="en-AU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91656" y="7678839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9876" y="7962650"/>
            <a:ext cx="93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File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014347" y="7635578"/>
            <a:ext cx="3198" cy="2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79257" y="7919389"/>
            <a:ext cx="1826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Parameter that tells the function that first row contains columns header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8" y="5312664"/>
            <a:ext cx="33623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8" y="1136759"/>
            <a:ext cx="2357880" cy="4014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18" y="4224497"/>
            <a:ext cx="4533900" cy="240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23" y="500164"/>
            <a:ext cx="3078793" cy="38650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07" y="2379501"/>
            <a:ext cx="2093597" cy="3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3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Graphics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9552" y="1628800"/>
            <a:ext cx="8424936" cy="4896544"/>
          </a:xfrm>
        </p:spPr>
        <p:txBody>
          <a:bodyPr/>
          <a:lstStyle/>
          <a:p>
            <a:r>
              <a:rPr lang="en-AU" dirty="0" smtClean="0"/>
              <a:t>R is very powerful at creating graphics. It used to be the only way to create figures up to standard of publication</a:t>
            </a:r>
          </a:p>
          <a:p>
            <a:endParaRPr lang="en-AU" dirty="0" smtClean="0"/>
          </a:p>
          <a:p>
            <a:r>
              <a:rPr lang="en-AU" dirty="0" smtClean="0"/>
              <a:t>You will create a few graphics in this workshop. We won’t cover in detail how to. Online help is available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234440" y="5492419"/>
            <a:ext cx="7562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hlinkClick r:id="rId3"/>
              </a:rPr>
              <a:t>http://</a:t>
            </a:r>
            <a:r>
              <a:rPr lang="en-AU" sz="2400" dirty="0" smtClean="0">
                <a:hlinkClick r:id="rId3"/>
              </a:rPr>
              <a:t>www.statmethods.net/graphs/creating.html</a:t>
            </a:r>
            <a:endParaRPr lang="en-AU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9670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BI_ Presentations">
  <a:themeElements>
    <a:clrScheme name="Custom 5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010100"/>
      </a:accent1>
      <a:accent2>
        <a:srgbClr val="9CB084"/>
      </a:accent2>
      <a:accent3>
        <a:srgbClr val="6BB1C9"/>
      </a:accent3>
      <a:accent4>
        <a:srgbClr val="040509"/>
      </a:accent4>
      <a:accent5>
        <a:srgbClr val="7E6BC9"/>
      </a:accent5>
      <a:accent6>
        <a:srgbClr val="A379BB"/>
      </a:accent6>
      <a:hlink>
        <a:srgbClr val="1B56AF"/>
      </a:hlink>
      <a:folHlink>
        <a:srgbClr val="93296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420</Words>
  <Application>Microsoft Macintosh PowerPoint</Application>
  <PresentationFormat>On-screen Show (4:3)</PresentationFormat>
  <Paragraphs>61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EBI_ Presentations</vt:lpstr>
      <vt:lpstr>Introduction to R</vt:lpstr>
      <vt:lpstr>What is 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Graphics</vt:lpstr>
      <vt:lpstr>Keep calm and don’t Rxit 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Gayle Philip</dc:creator>
  <cp:lastModifiedBy>Katherine Champ</cp:lastModifiedBy>
  <cp:revision>10</cp:revision>
  <dcterms:created xsi:type="dcterms:W3CDTF">2016-06-30T05:20:44Z</dcterms:created>
  <dcterms:modified xsi:type="dcterms:W3CDTF">2016-07-14T04:02:28Z</dcterms:modified>
</cp:coreProperties>
</file>