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8" r:id="rId1"/>
  </p:sldMasterIdLst>
  <p:notesMasterIdLst>
    <p:notesMasterId r:id="rId32"/>
  </p:notesMasterIdLst>
  <p:sldIdLst>
    <p:sldId id="256" r:id="rId2"/>
    <p:sldId id="284" r:id="rId3"/>
    <p:sldId id="285" r:id="rId4"/>
    <p:sldId id="287" r:id="rId5"/>
    <p:sldId id="289" r:id="rId6"/>
    <p:sldId id="288" r:id="rId7"/>
    <p:sldId id="290" r:id="rId8"/>
    <p:sldId id="301" r:id="rId9"/>
    <p:sldId id="302" r:id="rId10"/>
    <p:sldId id="295" r:id="rId11"/>
    <p:sldId id="296" r:id="rId12"/>
    <p:sldId id="292" r:id="rId13"/>
    <p:sldId id="299" r:id="rId14"/>
    <p:sldId id="297" r:id="rId15"/>
    <p:sldId id="298" r:id="rId16"/>
    <p:sldId id="282" r:id="rId17"/>
    <p:sldId id="304" r:id="rId18"/>
    <p:sldId id="306" r:id="rId19"/>
    <p:sldId id="320" r:id="rId20"/>
    <p:sldId id="310" r:id="rId21"/>
    <p:sldId id="311" r:id="rId22"/>
    <p:sldId id="307" r:id="rId23"/>
    <p:sldId id="313" r:id="rId24"/>
    <p:sldId id="315" r:id="rId25"/>
    <p:sldId id="319" r:id="rId26"/>
    <p:sldId id="283" r:id="rId27"/>
    <p:sldId id="322" r:id="rId28"/>
    <p:sldId id="323" r:id="rId29"/>
    <p:sldId id="317" r:id="rId30"/>
    <p:sldId id="324" r:id="rId3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10" charset="0"/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WenQuanYi Zen Hei" charset="0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6" y="3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2472" y="27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8704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-110" charset="0"/>
                <a:cs typeface="Arial" charset="0"/>
              </a:defRPr>
            </a:lvl1pPr>
          </a:lstStyle>
          <a:p>
            <a:fld id="{BCC3D45D-568B-4A99-AAE3-1515E086C06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631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0" charset="0"/>
      <a:defRPr sz="1200" kern="1200">
        <a:solidFill>
          <a:srgbClr val="000000"/>
        </a:solidFill>
        <a:latin typeface="Times New Roman" pitchFamily="16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89D300F4-7070-4838-AC7F-1C77980A1C8A}" type="slidenum">
              <a:rPr lang="en-AU" sz="1200">
                <a:solidFill>
                  <a:srgbClr val="000000"/>
                </a:solidFill>
                <a:latin typeface="Times New Roman" pitchFamily="-110" charset="0"/>
                <a:cs typeface="Arial" charset="0"/>
              </a:rPr>
              <a:pPr eaLnBrk="1" hangingPunct="1"/>
              <a:t>1</a:t>
            </a:fld>
            <a:endParaRPr lang="en-AU" sz="1200">
              <a:solidFill>
                <a:srgbClr val="000000"/>
              </a:solidFill>
              <a:latin typeface="Times New Roman" pitchFamily="-110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544E06-0370-4AE0-B2B1-B52EE17F9FEC}" type="slidenum">
              <a:rPr lang="en-AU" sz="1200">
                <a:solidFill>
                  <a:srgbClr val="000000"/>
                </a:solidFill>
                <a:latin typeface="Times New Roman" pitchFamily="-110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AU" sz="1200">
              <a:solidFill>
                <a:srgbClr val="000000"/>
              </a:solidFill>
              <a:latin typeface="Times New Roman" pitchFamily="-110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3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C1D11664-A6B2-47C2-954B-974620F9611F}" type="slidenum">
              <a:rPr lang="en-AU" sz="1200">
                <a:solidFill>
                  <a:srgbClr val="000000"/>
                </a:solidFill>
                <a:latin typeface="Times New Roman" pitchFamily="-110" charset="0"/>
                <a:cs typeface="Arial" charset="0"/>
              </a:rPr>
              <a:pPr eaLnBrk="1" hangingPunct="1"/>
              <a:t>27</a:t>
            </a:fld>
            <a:endParaRPr lang="en-AU" sz="1200">
              <a:solidFill>
                <a:srgbClr val="000000"/>
              </a:solidFill>
              <a:latin typeface="Times New Roman" pitchFamily="-110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18E6A7-7E0E-4E09-A84A-59B02AEBFA98}" type="slidenum">
              <a:rPr lang="en-AU" sz="1200">
                <a:solidFill>
                  <a:srgbClr val="000000"/>
                </a:solidFill>
                <a:latin typeface="Times New Roman" pitchFamily="-110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AU" sz="1200">
              <a:solidFill>
                <a:srgbClr val="000000"/>
              </a:solidFill>
              <a:latin typeface="Times New Roman" pitchFamily="-110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1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628800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501008"/>
            <a:ext cx="960120" cy="457200"/>
          </a:xfrm>
        </p:spPr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44624"/>
            <a:ext cx="957264" cy="457200"/>
          </a:xfrm>
        </p:spPr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9305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9305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4664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00808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700808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164356"/>
            <a:ext cx="4041648" cy="43609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164356"/>
            <a:ext cx="4041775" cy="43609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4624"/>
            <a:ext cx="957264" cy="4572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764704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700808"/>
            <a:ext cx="3383280" cy="4927639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0000" y="2866540"/>
            <a:ext cx="7469550" cy="72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chemeClr val="bg1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1268760"/>
            <a:ext cx="9144000" cy="2088232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3356992"/>
            <a:ext cx="9144000" cy="10081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Rectangle 17"/>
          <p:cNvSpPr/>
          <p:nvPr userDrawn="1"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Rectangle 19"/>
          <p:cNvSpPr/>
          <p:nvPr userDrawn="1"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4077072"/>
            <a:ext cx="5364088" cy="7200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5436096" y="414908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23" name="Rounded Rectangle 22"/>
          <p:cNvSpPr/>
          <p:nvPr userDrawn="1"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24" name="Rounded Rectangle 23"/>
          <p:cNvSpPr/>
          <p:nvPr userDrawn="1"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80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801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4624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rgbClr val="FFFF00"/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3/19/2015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Calibri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STQ_format#Encoding" TargetMode="External"/><Relationship Id="rId2" Type="http://schemas.openxmlformats.org/officeDocument/2006/relationships/hyperlink" Target="http://shop.alterlinks.com/ascii-table/ascii-table-us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icard.sourceforg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roteo.me.uk/2011/05/interpreting-the-duplicate-sequence-plot-in-fastqc" TargetMode="External"/><Relationship Id="rId4" Type="http://schemas.openxmlformats.org/officeDocument/2006/relationships/hyperlink" Target="http://code.google.com/p/condetr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adinstitute.org/gsa/wiki/index.php/Local_realignment_around_indels" TargetMode="External"/><Relationship Id="rId2" Type="http://schemas.openxmlformats.org/officeDocument/2006/relationships/hyperlink" Target="http://picard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Quality Control 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 bwMode="auto">
          <a:xfrm>
            <a:off x="107950" y="3933825"/>
            <a:ext cx="770572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b="1" dirty="0">
                <a:latin typeface="Calibri" charset="0"/>
              </a:rPr>
              <a:t>Presented by </a:t>
            </a:r>
          </a:p>
          <a:p>
            <a:pPr eaLnBrk="1" hangingPunct="1"/>
            <a:r>
              <a:rPr lang="en-AU" sz="2000" b="1" dirty="0" smtClean="0">
                <a:latin typeface="Calibri" charset="0"/>
              </a:rPr>
              <a:t>Matt Field</a:t>
            </a:r>
            <a:endParaRPr lang="en-AU" sz="2000" b="1" dirty="0">
              <a:latin typeface="Calibri" charset="0"/>
            </a:endParaRPr>
          </a:p>
          <a:p>
            <a:pPr eaLnBrk="1" hangingPunct="1"/>
            <a:r>
              <a:rPr lang="en-AU" sz="2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JCSMR, ANU</a:t>
            </a:r>
            <a:endParaRPr lang="en-AU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AU" sz="2000" b="1" dirty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AU" sz="2000" b="1" dirty="0">
              <a:latin typeface="Calibri" charset="0"/>
            </a:endParaRPr>
          </a:p>
          <a:p>
            <a:pPr eaLnBrk="1" hangingPunct="1"/>
            <a:r>
              <a:rPr lang="en-AU" sz="2000" b="1" dirty="0" smtClean="0">
                <a:latin typeface="Calibri" charset="0"/>
              </a:rPr>
              <a:t>Annette McGrath | </a:t>
            </a:r>
            <a:r>
              <a:rPr lang="en-AU" sz="2000" dirty="0" smtClean="0">
                <a:latin typeface="Calibri" charset="0"/>
              </a:rPr>
              <a:t>CSIRO, Canberra</a:t>
            </a:r>
            <a:endParaRPr lang="en-AU" sz="2000" dirty="0">
              <a:latin typeface="Calibri" charset="0"/>
            </a:endParaRPr>
          </a:p>
          <a:p>
            <a:pPr eaLnBrk="1" hangingPunct="1"/>
            <a:r>
              <a:rPr lang="en-AU" sz="2000" b="1" dirty="0">
                <a:latin typeface="Calibri" charset="0"/>
              </a:rPr>
              <a:t>Sean </a:t>
            </a:r>
            <a:r>
              <a:rPr lang="en-AU" sz="2000" b="1" dirty="0" err="1">
                <a:latin typeface="Calibri" charset="0"/>
              </a:rPr>
              <a:t>McWilliam</a:t>
            </a:r>
            <a:r>
              <a:rPr lang="en-AU" sz="2000" b="1" dirty="0">
                <a:latin typeface="Calibri" charset="0"/>
              </a:rPr>
              <a:t> | </a:t>
            </a:r>
            <a:r>
              <a:rPr lang="en-AU" sz="2000" dirty="0">
                <a:latin typeface="Calibri" charset="0"/>
              </a:rPr>
              <a:t>CSIRO, Brisbane</a:t>
            </a:r>
            <a:endParaRPr lang="en-AU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Each base has an associated </a:t>
            </a:r>
            <a:r>
              <a:rPr lang="en-AU" dirty="0" err="1" smtClean="0"/>
              <a:t>Phred</a:t>
            </a:r>
            <a:r>
              <a:rPr lang="en-AU" dirty="0" smtClean="0"/>
              <a:t> quality score (0-40)</a:t>
            </a:r>
          </a:p>
          <a:p>
            <a:pPr lvl="1"/>
            <a:r>
              <a:rPr lang="en-AU" dirty="0" smtClean="0"/>
              <a:t>Represented by a single printable ASCII character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840069"/>
            <a:ext cx="9144000" cy="1115568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4191000"/>
            <a:ext cx="21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Decimal values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53" y="4864554"/>
            <a:ext cx="9045147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/>
          <p:cNvCxnSpPr>
            <a:stCxn id="13" idx="1"/>
            <a:endCxn id="14" idx="0"/>
          </p:cNvCxnSpPr>
          <p:nvPr/>
        </p:nvCxnSpPr>
        <p:spPr>
          <a:xfrm flipH="1">
            <a:off x="4545227" y="4375666"/>
            <a:ext cx="1703173" cy="48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 Encoding/Offset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828800"/>
            <a:ext cx="9144000" cy="474573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79" y="2743200"/>
            <a:ext cx="5014785" cy="38100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Sanger (Phred+33)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98108" y="3200400"/>
            <a:ext cx="5669692" cy="381000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Solexa</a:t>
            </a:r>
            <a:r>
              <a:rPr lang="en-AU" dirty="0" smtClean="0"/>
              <a:t> (Phred+64)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061252" y="3657600"/>
            <a:ext cx="5006548" cy="38100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1.3+ (Phred+64)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4291914" y="4114800"/>
            <a:ext cx="4775886" cy="381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1.5+ (Phred+64)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24479" y="4572000"/>
            <a:ext cx="5175423" cy="381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1.8+ (Phred+33)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35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 Encoding/Offset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828800"/>
            <a:ext cx="9144000" cy="474573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79" y="2743200"/>
            <a:ext cx="5014785" cy="381000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Sanger (Phred+33)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98108" y="3200400"/>
            <a:ext cx="5669692" cy="381000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Solexa</a:t>
            </a:r>
            <a:r>
              <a:rPr lang="en-AU" dirty="0" smtClean="0"/>
              <a:t> (Phred+64)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061252" y="3657600"/>
            <a:ext cx="5006548" cy="38100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1.3+ (Phred+64)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4291914" y="4114800"/>
            <a:ext cx="4775886" cy="381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1.5+ (Phred+64)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24479" y="4572000"/>
            <a:ext cx="5175423" cy="3810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Illumina 1.8+ (Phred+33)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5076056" y="6396335"/>
            <a:ext cx="4085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hlinkClick r:id="rId2"/>
              </a:rPr>
              <a:t>http://</a:t>
            </a:r>
            <a:r>
              <a:rPr lang="en-AU" sz="1200" dirty="0" smtClean="0">
                <a:hlinkClick r:id="rId2"/>
              </a:rPr>
              <a:t>shop.alterlinks.com/ascii-table/ascii-table-us.php</a:t>
            </a:r>
            <a:endParaRPr lang="en-AU" sz="1200" dirty="0" smtClean="0"/>
          </a:p>
          <a:p>
            <a:r>
              <a:rPr lang="en-AU" sz="1200" dirty="0">
                <a:hlinkClick r:id="rId3"/>
              </a:rPr>
              <a:t>http://</a:t>
            </a:r>
            <a:r>
              <a:rPr lang="en-AU" sz="1200" dirty="0" smtClean="0">
                <a:hlinkClick r:id="rId3"/>
              </a:rPr>
              <a:t>en.wikipedia.org/wiki/FASTQ_format#Encoding</a:t>
            </a:r>
            <a:endParaRPr lang="en-AU" sz="1200" dirty="0"/>
          </a:p>
        </p:txBody>
      </p:sp>
      <p:sp>
        <p:nvSpPr>
          <p:cNvPr id="20" name="Rectangle 19"/>
          <p:cNvSpPr/>
          <p:nvPr/>
        </p:nvSpPr>
        <p:spPr>
          <a:xfrm>
            <a:off x="3398108" y="2438400"/>
            <a:ext cx="2001794" cy="2286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181468" y="1459468"/>
            <a:ext cx="21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Problem area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  <a:endCxn id="20" idx="0"/>
          </p:cNvCxnSpPr>
          <p:nvPr/>
        </p:nvCxnSpPr>
        <p:spPr>
          <a:xfrm flipH="1">
            <a:off x="4399005" y="1644134"/>
            <a:ext cx="1782463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 Encoding/Offset</a:t>
            </a:r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322064"/>
            <a:ext cx="9144000" cy="2535936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33                             64                                     104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|                              |                                       |</a:t>
            </a: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479" y="5236464"/>
            <a:ext cx="5014785" cy="24993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Sanger (Phred+33)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3398108" y="5542800"/>
            <a:ext cx="5669692" cy="248400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Solexa</a:t>
            </a:r>
            <a:r>
              <a:rPr lang="en-AU" sz="1600" dirty="0" smtClean="0"/>
              <a:t> (Phred+64)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4061252" y="5847600"/>
            <a:ext cx="5006548" cy="248400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Illumina 1.3+ (Phred+64)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4291914" y="6152400"/>
            <a:ext cx="4775886" cy="2484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Illumina 1.5+ (Phred+64)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224479" y="6457200"/>
            <a:ext cx="5175423" cy="24840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Illumina 1.8+ (Phred+33)</a:t>
            </a:r>
            <a:endParaRPr lang="en-AU" sz="1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CCCBDDDCCBDDEEEEEEEFFFFFFEEEEEEEEEEDDDDDDEECDFFFHGGGGHHHIICC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2563504"/>
            <a:ext cx="8153400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398108" y="4946176"/>
            <a:ext cx="2001794" cy="2286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2843479"/>
            <a:ext cx="2940908" cy="21026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99902" y="2843479"/>
            <a:ext cx="3210698" cy="21026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89517" y="2875985"/>
            <a:ext cx="341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solidFill>
                  <a:srgbClr val="C00000"/>
                </a:solidFill>
                <a:latin typeface="Calibri" pitchFamily="34" charset="0"/>
              </a:rPr>
              <a:t>Good Phred+33 encoded</a:t>
            </a:r>
          </a:p>
          <a:p>
            <a:pPr algn="ctr"/>
            <a:r>
              <a:rPr lang="en-AU" sz="2400" b="1" dirty="0" smtClean="0">
                <a:solidFill>
                  <a:srgbClr val="C00000"/>
                </a:solidFill>
                <a:latin typeface="Calibri" pitchFamily="34" charset="0"/>
              </a:rPr>
              <a:t>or</a:t>
            </a:r>
          </a:p>
          <a:p>
            <a:pPr algn="ctr"/>
            <a:r>
              <a:rPr lang="en-AU" sz="2400" b="1" dirty="0" smtClean="0">
                <a:solidFill>
                  <a:srgbClr val="C00000"/>
                </a:solidFill>
                <a:latin typeface="Calibri" pitchFamily="34" charset="0"/>
              </a:rPr>
              <a:t>Bad Phred+64 encoded?</a:t>
            </a:r>
            <a:endParaRPr lang="en-AU" sz="24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1" grpId="0" animBg="1"/>
      <p:bldP spid="12" grpId="0" animBg="1"/>
      <p:bldP spid="13" grpId="0" animBg="1"/>
      <p:bldP spid="15" grpId="0" animBg="1"/>
      <p:bldP spid="14" grpId="0" animBg="1"/>
      <p:bldP spid="16" grpId="0" animBg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FASTQ Encoding/Offset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tools provide a means to explicitly state if Phred+33 or Phred+64 encoding is used for the quality string</a:t>
            </a:r>
          </a:p>
          <a:p>
            <a:r>
              <a:rPr lang="en-AU" dirty="0" smtClean="0"/>
              <a:t>Many can automatically detect the correct encoding</a:t>
            </a:r>
          </a:p>
          <a:p>
            <a:pPr lvl="1"/>
            <a:r>
              <a:rPr lang="en-AU" dirty="0" smtClean="0"/>
              <a:t>Best you state this explicitly, especially for quality trimmed data</a:t>
            </a:r>
          </a:p>
        </p:txBody>
      </p:sp>
    </p:spTree>
    <p:extLst>
      <p:ext uri="{BB962C8B-B14F-4D97-AF65-F5344CB8AC3E}">
        <p14:creationId xmlns:p14="http://schemas.microsoft.com/office/powerpoint/2010/main" val="19472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Illumina Error Profile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Base </a:t>
            </a:r>
            <a:r>
              <a:rPr lang="en-AU" dirty="0" smtClean="0">
                <a:solidFill>
                  <a:schemeClr val="tx2"/>
                </a:solidFill>
              </a:rPr>
              <a:t>miscalls</a:t>
            </a:r>
          </a:p>
          <a:p>
            <a:r>
              <a:rPr lang="en-AU" dirty="0">
                <a:solidFill>
                  <a:schemeClr val="tx2"/>
                </a:solidFill>
              </a:rPr>
              <a:t>Quality deterioration towards the 3' end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09600" y="6534834"/>
            <a:ext cx="8526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200" dirty="0" err="1">
                <a:solidFill>
                  <a:schemeClr val="tx1"/>
                </a:solidFill>
              </a:rPr>
              <a:t>Ledergerber</a:t>
            </a:r>
            <a:r>
              <a:rPr lang="en-AU" sz="1200" dirty="0">
                <a:solidFill>
                  <a:schemeClr val="tx1"/>
                </a:solidFill>
              </a:rPr>
              <a:t>, C. &amp; </a:t>
            </a:r>
            <a:r>
              <a:rPr lang="en-AU" sz="1200" dirty="0" err="1">
                <a:solidFill>
                  <a:schemeClr val="tx1"/>
                </a:solidFill>
              </a:rPr>
              <a:t>Dessimoz</a:t>
            </a:r>
            <a:r>
              <a:rPr lang="en-AU" sz="1200" dirty="0">
                <a:solidFill>
                  <a:schemeClr val="tx1"/>
                </a:solidFill>
              </a:rPr>
              <a:t>, C. Base-calling for next-generation sequencing platforms. Brief </a:t>
            </a:r>
            <a:r>
              <a:rPr lang="en-AU" sz="1200" dirty="0" err="1">
                <a:solidFill>
                  <a:schemeClr val="tx1"/>
                </a:solidFill>
              </a:rPr>
              <a:t>Bioinform</a:t>
            </a:r>
            <a:r>
              <a:rPr lang="en-AU" sz="1200" dirty="0">
                <a:solidFill>
                  <a:schemeClr val="tx1"/>
                </a:solidFill>
              </a:rPr>
              <a:t> 12, 489–497 (2011</a:t>
            </a:r>
            <a:r>
              <a:rPr lang="en-AU" sz="1200" dirty="0" smtClean="0">
                <a:solidFill>
                  <a:schemeClr val="tx1"/>
                </a:solidFill>
              </a:rPr>
              <a:t>)</a:t>
            </a:r>
            <a:endParaRPr lang="en-A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Each Spot Is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4073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Clusters close together, mixed clusters</a:t>
            </a:r>
          </a:p>
          <a:p>
            <a:pPr lvl="1"/>
            <a:r>
              <a:rPr lang="en-AU" dirty="0" smtClean="0"/>
              <a:t>Multiple signals</a:t>
            </a:r>
            <a:endParaRPr lang="en-AU" dirty="0"/>
          </a:p>
          <a:p>
            <a:r>
              <a:rPr lang="en-AU" dirty="0" smtClean="0"/>
              <a:t>Phasing issues</a:t>
            </a:r>
          </a:p>
          <a:p>
            <a:pPr lvl="1"/>
            <a:r>
              <a:rPr lang="en-AU" dirty="0" smtClean="0"/>
              <a:t>Some sequences in a cluster start to lag behind</a:t>
            </a:r>
          </a:p>
          <a:p>
            <a:r>
              <a:rPr lang="en-AU" dirty="0" smtClean="0"/>
              <a:t>Cross-talk </a:t>
            </a:r>
          </a:p>
          <a:p>
            <a:pPr lvl="1"/>
            <a:r>
              <a:rPr lang="en-AU" dirty="0" smtClean="0"/>
              <a:t>Emission spectra of the 4 dyes partially overlap</a:t>
            </a:r>
          </a:p>
          <a:p>
            <a:pPr lvl="1"/>
            <a:r>
              <a:rPr lang="en-AU" dirty="0" smtClean="0"/>
              <a:t>Cluster lights up In C channel also partially lights up in the A channel</a:t>
            </a:r>
          </a:p>
          <a:p>
            <a:r>
              <a:rPr lang="en-AU" dirty="0" smtClean="0"/>
              <a:t>Fading</a:t>
            </a:r>
          </a:p>
          <a:p>
            <a:r>
              <a:rPr lang="en-AU" dirty="0" smtClean="0"/>
              <a:t>Accumulation of </a:t>
            </a:r>
            <a:r>
              <a:rPr lang="en-AU" dirty="0"/>
              <a:t>T </a:t>
            </a:r>
            <a:r>
              <a:rPr lang="en-AU" dirty="0" err="1" smtClean="0"/>
              <a:t>fluorophore</a:t>
            </a: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t="18375" r="13750" b="27625"/>
          <a:stretch/>
        </p:blipFill>
        <p:spPr bwMode="auto">
          <a:xfrm>
            <a:off x="1447800" y="1447800"/>
            <a:ext cx="4536504" cy="211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http://www.dkfz.de/gpcf/uploads/pics/Illumina_sequencing_0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82"/>
          <a:stretch/>
        </p:blipFill>
        <p:spPr bwMode="auto">
          <a:xfrm>
            <a:off x="7086600" y="1447800"/>
            <a:ext cx="1436915" cy="33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Contamination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Biological sequences</a:t>
            </a:r>
          </a:p>
          <a:p>
            <a:pPr lvl="1"/>
            <a:r>
              <a:rPr lang="en-AU" dirty="0" smtClean="0"/>
              <a:t>Bacteria</a:t>
            </a:r>
            <a:r>
              <a:rPr lang="en-AU" dirty="0"/>
              <a:t>, host, </a:t>
            </a:r>
            <a:r>
              <a:rPr lang="en-AU" dirty="0" err="1" smtClean="0"/>
              <a:t>symbiont</a:t>
            </a:r>
            <a:r>
              <a:rPr lang="en-AU" dirty="0" smtClean="0"/>
              <a:t>, human</a:t>
            </a:r>
            <a:r>
              <a:rPr lang="en-AU" dirty="0"/>
              <a:t>, </a:t>
            </a:r>
            <a:r>
              <a:rPr lang="en-AU" dirty="0" smtClean="0"/>
              <a:t>alien …</a:t>
            </a:r>
          </a:p>
          <a:p>
            <a:r>
              <a:rPr lang="en-AU" dirty="0" smtClean="0"/>
              <a:t>Artificial sequences</a:t>
            </a:r>
          </a:p>
          <a:p>
            <a:pPr lvl="1"/>
            <a:r>
              <a:rPr lang="en-AU" dirty="0" smtClean="0"/>
              <a:t>PCR primers</a:t>
            </a:r>
          </a:p>
          <a:p>
            <a:pPr lvl="1"/>
            <a:r>
              <a:rPr lang="en-AU" dirty="0" smtClean="0"/>
              <a:t>Adapters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10001" b="24991"/>
          <a:stretch>
            <a:fillRect/>
          </a:stretch>
        </p:blipFill>
        <p:spPr bwMode="auto">
          <a:xfrm>
            <a:off x="152400" y="4648200"/>
            <a:ext cx="8899525" cy="1800225"/>
          </a:xfrm>
          <a:prstGeom prst="rect">
            <a:avLst/>
          </a:prstGeom>
          <a:noFill/>
          <a:ln w="3240">
            <a:solidFill>
              <a:srgbClr val="000000"/>
            </a:solidFill>
            <a:miter lim="800000"/>
            <a:headEnd/>
            <a:tailEnd/>
          </a:ln>
          <a:effectLst>
            <a:outerShdw blurRad="63500" dist="38184" dir="2700000" algn="ctr" rotWithShape="0">
              <a:srgbClr val="000000">
                <a:alpha val="4303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Impact of Errors and Contamination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downstream analysis depend on finding overlaps/alignments</a:t>
            </a:r>
          </a:p>
          <a:p>
            <a:pPr lvl="1"/>
            <a:r>
              <a:rPr lang="en-AU" dirty="0" smtClean="0"/>
              <a:t>Align/map reads to reference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marL="411480" lvl="1" indent="0">
              <a:buNone/>
            </a:pPr>
            <a:endParaRPr lang="en-AU" dirty="0"/>
          </a:p>
          <a:p>
            <a:pPr lvl="1"/>
            <a:r>
              <a:rPr lang="en-AU" dirty="0" smtClean="0"/>
              <a:t>Find overlaps between pairs of reads in de novo assembly</a:t>
            </a:r>
          </a:p>
          <a:p>
            <a:endParaRPr lang="en-A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/>
          <a:srcRect b="50000"/>
          <a:stretch/>
        </p:blipFill>
        <p:spPr bwMode="auto">
          <a:xfrm>
            <a:off x="1565778" y="5562600"/>
            <a:ext cx="6540939" cy="66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6813526" y="2445667"/>
            <a:ext cx="1324722" cy="646331"/>
            <a:chOff x="6629400" y="3581400"/>
            <a:chExt cx="13247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6629400" y="3581400"/>
              <a:ext cx="1324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X</a:t>
              </a:r>
              <a:r>
                <a:rPr lang="en-AU" dirty="0">
                  <a:solidFill>
                    <a:schemeClr val="tx1"/>
                  </a:solidFill>
                </a:rPr>
                <a:t>	</a:t>
              </a:r>
              <a:r>
                <a:rPr lang="en-AU" dirty="0" smtClean="0">
                  <a:solidFill>
                    <a:schemeClr val="tx1"/>
                  </a:solidFill>
                </a:rPr>
                <a:t>= error</a:t>
              </a:r>
            </a:p>
            <a:p>
              <a:r>
                <a:rPr lang="en-AU" dirty="0" smtClean="0">
                  <a:solidFill>
                    <a:schemeClr val="tx1"/>
                  </a:solidFill>
                </a:rPr>
                <a:t>	= SNP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711288" y="3962400"/>
              <a:ext cx="163380" cy="152400"/>
            </a:xfrm>
            <a:prstGeom prst="star5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/>
          <a:srcRect t="46750" b="2"/>
          <a:stretch/>
        </p:blipFill>
        <p:spPr bwMode="auto">
          <a:xfrm>
            <a:off x="1565776" y="3352800"/>
            <a:ext cx="6540939" cy="712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04423" y="6578820"/>
            <a:ext cx="3154362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200" dirty="0">
                <a:solidFill>
                  <a:schemeClr val="tx1"/>
                </a:solidFill>
              </a:rPr>
              <a:t>Kelley </a:t>
            </a:r>
            <a:r>
              <a:rPr lang="en-AU" sz="1200" i="1" dirty="0">
                <a:solidFill>
                  <a:schemeClr val="tx1"/>
                </a:solidFill>
              </a:rPr>
              <a:t>et al.</a:t>
            </a:r>
            <a:r>
              <a:rPr lang="en-AU" sz="1200" dirty="0">
                <a:solidFill>
                  <a:schemeClr val="tx1"/>
                </a:solidFill>
              </a:rPr>
              <a:t> </a:t>
            </a:r>
            <a:r>
              <a:rPr lang="en-AU" sz="1200" i="1" dirty="0">
                <a:solidFill>
                  <a:schemeClr val="tx1"/>
                </a:solidFill>
              </a:rPr>
              <a:t>Genome Biology</a:t>
            </a:r>
            <a:r>
              <a:rPr lang="en-AU" sz="1200" dirty="0">
                <a:solidFill>
                  <a:schemeClr val="tx1"/>
                </a:solidFill>
              </a:rPr>
              <a:t> 2010 </a:t>
            </a:r>
            <a:r>
              <a:rPr lang="en-AU" sz="1200" b="1" dirty="0">
                <a:solidFill>
                  <a:schemeClr val="tx1"/>
                </a:solidFill>
              </a:rPr>
              <a:t>11</a:t>
            </a:r>
            <a:r>
              <a:rPr lang="en-AU" sz="1200" dirty="0">
                <a:solidFill>
                  <a:schemeClr val="tx1"/>
                </a:solidFill>
              </a:rPr>
              <a:t>:R116</a:t>
            </a:r>
          </a:p>
        </p:txBody>
      </p:sp>
    </p:spTree>
    <p:extLst>
      <p:ext uri="{BB962C8B-B14F-4D97-AF65-F5344CB8AC3E}">
        <p14:creationId xmlns:p14="http://schemas.microsoft.com/office/powerpoint/2010/main" val="2211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Impact of Errors and Contamination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Sequencing errors blow out memory requirements of de </a:t>
            </a:r>
            <a:r>
              <a:rPr lang="en-AU" dirty="0" err="1" smtClean="0"/>
              <a:t>Bruijn</a:t>
            </a:r>
            <a:r>
              <a:rPr lang="en-AU" dirty="0" smtClean="0"/>
              <a:t> graphs</a:t>
            </a:r>
          </a:p>
          <a:p>
            <a:r>
              <a:rPr lang="en-AU" dirty="0" smtClean="0"/>
              <a:t>Fail to find overlaps/alignments</a:t>
            </a:r>
          </a:p>
          <a:p>
            <a:r>
              <a:rPr lang="en-AU" dirty="0" smtClean="0"/>
              <a:t>Chimeric sequences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77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does raw data look like!?</a:t>
            </a:r>
          </a:p>
          <a:p>
            <a:pPr lvl="1"/>
            <a:r>
              <a:rPr lang="en-AU" dirty="0" smtClean="0"/>
              <a:t>FASTQ format</a:t>
            </a:r>
          </a:p>
          <a:p>
            <a:r>
              <a:rPr lang="en-AU" dirty="0" smtClean="0"/>
              <a:t>Illumina error profile</a:t>
            </a:r>
          </a:p>
          <a:p>
            <a:r>
              <a:rPr lang="en-AU" dirty="0" smtClean="0"/>
              <a:t>Contamination</a:t>
            </a:r>
          </a:p>
          <a:p>
            <a:r>
              <a:rPr lang="en-AU" dirty="0" smtClean="0"/>
              <a:t>Errors </a:t>
            </a:r>
            <a:r>
              <a:rPr lang="en-AU" dirty="0"/>
              <a:t>and contamination</a:t>
            </a:r>
            <a:endParaRPr lang="en-AU" dirty="0" smtClean="0"/>
          </a:p>
          <a:p>
            <a:pPr lvl="1"/>
            <a:r>
              <a:rPr lang="en-AU" dirty="0" smtClean="0"/>
              <a:t>Impact and dealing with them</a:t>
            </a:r>
          </a:p>
          <a:p>
            <a:endParaRPr lang="en-AU" dirty="0" smtClean="0"/>
          </a:p>
          <a:p>
            <a:r>
              <a:rPr lang="en-AU" dirty="0" smtClean="0"/>
              <a:t>QC practical</a:t>
            </a:r>
          </a:p>
        </p:txBody>
      </p:sp>
    </p:spTree>
    <p:extLst>
      <p:ext uri="{BB962C8B-B14F-4D97-AF65-F5344CB8AC3E}">
        <p14:creationId xmlns:p14="http://schemas.microsoft.com/office/powerpoint/2010/main" val="2617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Dealing with Errors and Contamination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Check quality scores</a:t>
            </a:r>
          </a:p>
          <a:p>
            <a:pPr lvl="1"/>
            <a:r>
              <a:rPr lang="en-AU" dirty="0" smtClean="0"/>
              <a:t>Trim away poor quality bases</a:t>
            </a:r>
          </a:p>
          <a:p>
            <a:r>
              <a:rPr lang="en-AU" dirty="0" smtClean="0"/>
              <a:t>Remove adapter and primer sequences</a:t>
            </a:r>
          </a:p>
          <a:p>
            <a:pPr lvl="1"/>
            <a:r>
              <a:rPr lang="en-AU" dirty="0" smtClean="0"/>
              <a:t>Trim or remove whole reads</a:t>
            </a:r>
          </a:p>
          <a:p>
            <a:r>
              <a:rPr lang="en-AU" dirty="0" smtClean="0"/>
              <a:t>Remove reads below a minimum length</a:t>
            </a:r>
          </a:p>
          <a:p>
            <a:endParaRPr lang="en-AU" dirty="0"/>
          </a:p>
          <a:p>
            <a:r>
              <a:rPr lang="en-AU" dirty="0" smtClean="0"/>
              <a:t>Error correction 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68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Quality Scores</a:t>
            </a:r>
            <a:endParaRPr lang="en-A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33975" y="6611678"/>
            <a:ext cx="4010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000" b="1" dirty="0" err="1">
                <a:solidFill>
                  <a:srgbClr val="000000"/>
                </a:solidFill>
              </a:rPr>
              <a:t>FastQC</a:t>
            </a:r>
            <a:r>
              <a:rPr lang="en-AU" sz="1000" b="1" dirty="0">
                <a:solidFill>
                  <a:srgbClr val="000000"/>
                </a:solidFill>
              </a:rPr>
              <a:t>: </a:t>
            </a:r>
            <a:r>
              <a:rPr lang="en-AU" sz="1000" dirty="0">
                <a:solidFill>
                  <a:srgbClr val="000000"/>
                </a:solidFill>
              </a:rPr>
              <a:t>http://www.bioinformatics.babraham.ac.uk/projects/fastqc/</a:t>
            </a:r>
          </a:p>
        </p:txBody>
      </p:sp>
      <p:pic>
        <p:nvPicPr>
          <p:cNvPr id="2050" name="Picture 2" descr="https://lh5.googleusercontent.com/_KAKU58ax51Y/TZQtBGsweyI/AAAAAAAAADA/MVEx7AStm_o/s800/per%20base%20sequence%20qualit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t="11922" r="10918"/>
          <a:stretch/>
        </p:blipFill>
        <p:spPr bwMode="auto">
          <a:xfrm>
            <a:off x="2590800" y="4038599"/>
            <a:ext cx="3276600" cy="254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wheelerau.files.wordpress.com/2013/03/fastqc_stat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3" t="5987" r="2520"/>
          <a:stretch/>
        </p:blipFill>
        <p:spPr bwMode="auto">
          <a:xfrm>
            <a:off x="4256470" y="1524001"/>
            <a:ext cx="48113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athogenomics.bham.ac.uk/blog/wp-content/uploads/posttrimmed_qscor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"/>
          <a:stretch/>
        </p:blipFill>
        <p:spPr bwMode="auto">
          <a:xfrm>
            <a:off x="76199" y="1524000"/>
            <a:ext cx="406528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Trimming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Fixed length trimming</a:t>
            </a:r>
          </a:p>
          <a:p>
            <a:pPr lvl="1"/>
            <a:r>
              <a:rPr lang="en-AU" dirty="0" smtClean="0"/>
              <a:t>Remove all bases before/after a given base</a:t>
            </a:r>
          </a:p>
          <a:p>
            <a:pPr lvl="1"/>
            <a:r>
              <a:rPr lang="en-AU" dirty="0" smtClean="0"/>
              <a:t>Quick, computationally easy</a:t>
            </a:r>
          </a:p>
          <a:p>
            <a:pPr lvl="1"/>
            <a:r>
              <a:rPr lang="en-AU" dirty="0" smtClean="0"/>
              <a:t>Throws away good data and shortens reads</a:t>
            </a:r>
          </a:p>
          <a:p>
            <a:r>
              <a:rPr lang="en-AU" dirty="0" smtClean="0"/>
              <a:t>Quality-based trimming</a:t>
            </a:r>
          </a:p>
          <a:p>
            <a:pPr lvl="1"/>
            <a:r>
              <a:rPr lang="en-AU" dirty="0" smtClean="0"/>
              <a:t>Remove bases following a "poor" quality base</a:t>
            </a:r>
          </a:p>
          <a:p>
            <a:pPr lvl="1"/>
            <a:r>
              <a:rPr lang="en-AU" dirty="0" smtClean="0"/>
              <a:t>Retains more good data</a:t>
            </a:r>
          </a:p>
          <a:p>
            <a:pPr lvl="1"/>
            <a:r>
              <a:rPr lang="en-AU" dirty="0" smtClean="0"/>
              <a:t>Throws away good data if there is a single spurious "poor" quality base</a:t>
            </a:r>
          </a:p>
          <a:p>
            <a:r>
              <a:rPr lang="en-AU" dirty="0" smtClean="0"/>
              <a:t>Sliding window</a:t>
            </a:r>
          </a:p>
          <a:p>
            <a:pPr lvl="1"/>
            <a:r>
              <a:rPr lang="en-AU" dirty="0" smtClean="0"/>
              <a:t>Defines trim points based on average quality in a sliding window across each read</a:t>
            </a:r>
          </a:p>
          <a:p>
            <a:pPr lvl="1"/>
            <a:r>
              <a:rPr lang="en-AU" dirty="0" smtClean="0"/>
              <a:t>Computationally more expensive</a:t>
            </a:r>
          </a:p>
          <a:p>
            <a:pPr lvl="1"/>
            <a:r>
              <a:rPr lang="en-AU" dirty="0" smtClean="0"/>
              <a:t>Allows spurious "poor" quality bases to be retained</a:t>
            </a:r>
          </a:p>
        </p:txBody>
      </p:sp>
    </p:spTree>
    <p:extLst>
      <p:ext uri="{BB962C8B-B14F-4D97-AF65-F5344CB8AC3E}">
        <p14:creationId xmlns:p14="http://schemas.microsoft.com/office/powerpoint/2010/main" val="2372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FastQC</a:t>
            </a:r>
            <a:r>
              <a:rPr lang="en-AU" dirty="0" smtClean="0"/>
              <a:t> to visualise the read information</a:t>
            </a:r>
          </a:p>
          <a:p>
            <a:r>
              <a:rPr lang="en-AU" dirty="0" smtClean="0"/>
              <a:t>FASTX-Toolkit for quality-based trimming</a:t>
            </a:r>
          </a:p>
          <a:p>
            <a:endParaRPr lang="en-AU" dirty="0"/>
          </a:p>
          <a:p>
            <a:r>
              <a:rPr lang="en-AU" dirty="0" smtClean="0"/>
              <a:t>Some additional information about</a:t>
            </a:r>
          </a:p>
          <a:p>
            <a:pPr lvl="1"/>
            <a:r>
              <a:rPr lang="en-AU" dirty="0" smtClean="0"/>
              <a:t>Fixed-length trimming</a:t>
            </a:r>
          </a:p>
          <a:p>
            <a:pPr lvl="1"/>
            <a:r>
              <a:rPr lang="en-AU" dirty="0" smtClean="0"/>
              <a:t>Adapter removal</a:t>
            </a:r>
          </a:p>
          <a:p>
            <a:pPr lvl="1"/>
            <a:r>
              <a:rPr lang="en-AU" dirty="0" smtClean="0"/>
              <a:t>Read duplicate removal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5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Comparison of </a:t>
            </a:r>
            <a:r>
              <a:rPr lang="en-AU" dirty="0" smtClean="0"/>
              <a:t>NGS </a:t>
            </a:r>
            <a:r>
              <a:rPr lang="en-AU" dirty="0"/>
              <a:t>QC T</a:t>
            </a:r>
            <a:r>
              <a:rPr lang="en-AU" dirty="0" smtClean="0"/>
              <a:t>ools</a:t>
            </a:r>
            <a:endParaRPr lang="en-AU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9"/>
          <a:stretch/>
        </p:blipFill>
        <p:spPr bwMode="auto">
          <a:xfrm>
            <a:off x="47298" y="1531890"/>
            <a:ext cx="903669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6581001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200" dirty="0">
                <a:solidFill>
                  <a:schemeClr val="tx1"/>
                </a:solidFill>
              </a:rPr>
              <a:t>Patel, R. K. &amp; Jain, M. </a:t>
            </a:r>
            <a:r>
              <a:rPr lang="en-AU" sz="1200" dirty="0" err="1" smtClean="0">
                <a:solidFill>
                  <a:schemeClr val="tx1"/>
                </a:solidFill>
              </a:rPr>
              <a:t>PLoS</a:t>
            </a:r>
            <a:r>
              <a:rPr lang="en-AU" sz="1200" dirty="0" smtClean="0">
                <a:solidFill>
                  <a:schemeClr val="tx1"/>
                </a:solidFill>
              </a:rPr>
              <a:t> </a:t>
            </a:r>
            <a:r>
              <a:rPr lang="en-AU" sz="1200" dirty="0">
                <a:solidFill>
                  <a:schemeClr val="tx1"/>
                </a:solidFill>
              </a:rPr>
              <a:t>ONE 7, e30619 (2012)</a:t>
            </a:r>
          </a:p>
        </p:txBody>
      </p:sp>
    </p:spTree>
    <p:extLst>
      <p:ext uri="{BB962C8B-B14F-4D97-AF65-F5344CB8AC3E}">
        <p14:creationId xmlns:p14="http://schemas.microsoft.com/office/powerpoint/2010/main" val="4771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QC is an critical for downstream analyses</a:t>
            </a:r>
          </a:p>
          <a:p>
            <a:endParaRPr lang="en-AU" dirty="0" smtClean="0"/>
          </a:p>
          <a:p>
            <a:r>
              <a:rPr lang="en-AU" dirty="0" smtClean="0"/>
              <a:t>A range of tools exist to visualise and deal with poor quality data and contaminants</a:t>
            </a:r>
          </a:p>
          <a:p>
            <a:endParaRPr lang="en-AU" dirty="0"/>
          </a:p>
          <a:p>
            <a:r>
              <a:rPr lang="en-AU" dirty="0" smtClean="0"/>
              <a:t>If you're stressing about throwing away the data, you haven't done enough sequencing! </a:t>
            </a:r>
            <a:r>
              <a:rPr lang="en-AU" dirty="0" smtClean="0">
                <a:sym typeface="Wingdings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469550" cy="720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19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290512" y="549275"/>
            <a:ext cx="5043487" cy="4946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2600" b="1" dirty="0" smtClean="0">
                <a:solidFill>
                  <a:srgbClr val="C00000"/>
                </a:solidFill>
              </a:rPr>
              <a:t>Read Duplicates</a:t>
            </a:r>
            <a:endParaRPr lang="en-AU" sz="2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Duplicates are identical reads mapping to the same </a:t>
            </a:r>
            <a:r>
              <a:rPr lang="en-AU" sz="2400" dirty="0" smtClean="0">
                <a:solidFill>
                  <a:schemeClr val="tx2"/>
                </a:solidFill>
              </a:rPr>
              <a:t>genomic </a:t>
            </a:r>
            <a:r>
              <a:rPr lang="en-AU" sz="2400" dirty="0">
                <a:solidFill>
                  <a:schemeClr val="tx2"/>
                </a:solidFill>
              </a:rPr>
              <a:t>location.</a:t>
            </a:r>
          </a:p>
          <a:p>
            <a:pPr marL="1028700" lvl="1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2"/>
                </a:solidFill>
              </a:rPr>
              <a:t>Effects </a:t>
            </a:r>
            <a:r>
              <a:rPr lang="en-AU" sz="2400" dirty="0">
                <a:solidFill>
                  <a:schemeClr val="tx2"/>
                </a:solidFill>
              </a:rPr>
              <a:t>of PCR amplification </a:t>
            </a:r>
            <a:r>
              <a:rPr lang="en-AU" sz="2400" dirty="0" smtClean="0">
                <a:solidFill>
                  <a:schemeClr val="tx2"/>
                </a:solidFill>
              </a:rPr>
              <a:t>bias</a:t>
            </a:r>
          </a:p>
          <a:p>
            <a:pPr marL="1028700" lvl="1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2"/>
                </a:solidFill>
              </a:rPr>
              <a:t>Excess </a:t>
            </a:r>
            <a:r>
              <a:rPr lang="en-AU" sz="2400" dirty="0">
                <a:solidFill>
                  <a:schemeClr val="tx2"/>
                </a:solidFill>
              </a:rPr>
              <a:t>computational resources and </a:t>
            </a:r>
            <a:r>
              <a:rPr lang="en-AU" sz="2400" dirty="0" smtClean="0">
                <a:solidFill>
                  <a:schemeClr val="tx2"/>
                </a:solidFill>
              </a:rPr>
              <a:t>errors</a:t>
            </a:r>
            <a:endParaRPr lang="en-AU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2"/>
                </a:solidFill>
              </a:rPr>
              <a:t>Picard: </a:t>
            </a:r>
            <a:r>
              <a:rPr lang="en-AU" sz="2400" dirty="0" err="1" smtClean="0">
                <a:solidFill>
                  <a:schemeClr val="tx2"/>
                </a:solidFill>
              </a:rPr>
              <a:t>MarkDuplicates</a:t>
            </a:r>
            <a:endParaRPr lang="en-AU" sz="2400" dirty="0" smtClean="0">
              <a:solidFill>
                <a:schemeClr val="tx2"/>
              </a:solidFill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AU" sz="2400" dirty="0">
                <a:solidFill>
                  <a:schemeClr val="tx2"/>
                </a:solidFill>
                <a:hlinkClick r:id="rId3"/>
              </a:rPr>
              <a:t>://picard.sourceforge.net</a:t>
            </a:r>
            <a:r>
              <a:rPr lang="en-AU" sz="2400" dirty="0" smtClean="0">
                <a:solidFill>
                  <a:schemeClr val="tx2"/>
                </a:solidFill>
                <a:hlinkClick r:id="rId3"/>
              </a:rPr>
              <a:t>/</a:t>
            </a:r>
            <a:endParaRPr lang="en-AU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err="1" smtClean="0">
                <a:solidFill>
                  <a:schemeClr val="tx2"/>
                </a:solidFill>
              </a:rPr>
              <a:t>Condetri</a:t>
            </a:r>
            <a:r>
              <a:rPr lang="en-AU" sz="2400" dirty="0">
                <a:solidFill>
                  <a:schemeClr val="tx2"/>
                </a:solidFill>
              </a:rPr>
              <a:t>: </a:t>
            </a:r>
            <a:r>
              <a:rPr lang="en-AU" sz="2400" dirty="0" smtClean="0">
                <a:solidFill>
                  <a:schemeClr val="tx2"/>
                </a:solidFill>
              </a:rPr>
              <a:t>filterPCRDupl.pl</a:t>
            </a:r>
          </a:p>
          <a:p>
            <a:pPr marL="1028700" lvl="1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AU" sz="2400" dirty="0">
                <a:solidFill>
                  <a:schemeClr val="tx2"/>
                </a:solidFill>
                <a:hlinkClick r:id="rId4"/>
              </a:rPr>
              <a:t>://code.google.com/p/condetri</a:t>
            </a:r>
            <a:r>
              <a:rPr lang="en-AU" sz="2400" dirty="0" smtClean="0">
                <a:solidFill>
                  <a:schemeClr val="tx2"/>
                </a:solidFill>
                <a:hlinkClick r:id="rId4"/>
              </a:rPr>
              <a:t>/</a:t>
            </a:r>
            <a:endParaRPr lang="en-AU" sz="24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0" y="6581001"/>
            <a:ext cx="54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AU" sz="1200" dirty="0" smtClean="0">
                <a:solidFill>
                  <a:schemeClr val="tx1"/>
                </a:solidFill>
                <a:hlinkClick r:id="rId5"/>
              </a:rPr>
              <a:t>proteo.me.uk/2011/05/interpreting-the-duplicate-sequence-plot-in-fastqc</a:t>
            </a:r>
            <a:endParaRPr lang="en-A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85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" y="1689259"/>
            <a:ext cx="4247198" cy="322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2" y="1689259"/>
            <a:ext cx="4250531" cy="326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0512" y="549275"/>
            <a:ext cx="5043487" cy="4946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2600" b="1" dirty="0" smtClean="0">
                <a:solidFill>
                  <a:srgbClr val="C00000"/>
                </a:solidFill>
              </a:rPr>
              <a:t>Read Duplicates: RNA-</a:t>
            </a:r>
            <a:r>
              <a:rPr lang="en-AU" sz="2600" b="1" dirty="0" err="1" smtClean="0">
                <a:solidFill>
                  <a:srgbClr val="C00000"/>
                </a:solidFill>
              </a:rPr>
              <a:t>Seq</a:t>
            </a:r>
            <a:endParaRPr lang="en-AU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Sequencing-error </a:t>
            </a:r>
            <a:r>
              <a:rPr lang="en-AU" dirty="0" smtClean="0"/>
              <a:t>correction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k-spectrum based approach</a:t>
            </a:r>
          </a:p>
          <a:p>
            <a:pPr lvl="1"/>
            <a:r>
              <a:rPr lang="en-AU" dirty="0"/>
              <a:t>e.g. Quake, Reptile, Hammer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Suffix tree/array-based </a:t>
            </a:r>
          </a:p>
          <a:p>
            <a:pPr lvl="1"/>
            <a:r>
              <a:rPr lang="en-AU" dirty="0"/>
              <a:t>e.g. SHREC</a:t>
            </a:r>
          </a:p>
          <a:p>
            <a:endParaRPr lang="en-AU" dirty="0"/>
          </a:p>
          <a:p>
            <a:r>
              <a:rPr lang="en-AU" dirty="0"/>
              <a:t>MSA-based methods</a:t>
            </a:r>
          </a:p>
          <a:p>
            <a:pPr lvl="1"/>
            <a:r>
              <a:rPr lang="en-AU" dirty="0" err="1"/>
              <a:t>e,g</a:t>
            </a:r>
            <a:r>
              <a:rPr lang="en-AU" dirty="0"/>
              <a:t>. Coral, </a:t>
            </a:r>
            <a:r>
              <a:rPr lang="en-AU" dirty="0" smtClean="0"/>
              <a:t>ECHO</a:t>
            </a:r>
            <a:endParaRPr lang="en-AU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041524" y="2406973"/>
            <a:ext cx="6873876" cy="2241227"/>
            <a:chOff x="336550" y="1716088"/>
            <a:chExt cx="8428038" cy="274796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230563" y="1724025"/>
              <a:ext cx="1152525" cy="1139825"/>
              <a:chOff x="1823" y="887"/>
              <a:chExt cx="726" cy="718"/>
            </a:xfrm>
          </p:grpSpPr>
          <p:sp>
            <p:nvSpPr>
              <p:cNvPr id="97" name="AutoShape 5"/>
              <p:cNvSpPr>
                <a:spLocks noChangeArrowheads="1"/>
              </p:cNvSpPr>
              <p:nvPr/>
            </p:nvSpPr>
            <p:spPr bwMode="auto">
              <a:xfrm>
                <a:off x="1823" y="887"/>
                <a:ext cx="574" cy="718"/>
              </a:xfrm>
              <a:prstGeom prst="flowChartMagneticDisk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98" name="Line 6"/>
              <p:cNvSpPr>
                <a:spLocks noChangeShapeType="1"/>
              </p:cNvSpPr>
              <p:nvPr/>
            </p:nvSpPr>
            <p:spPr bwMode="auto">
              <a:xfrm>
                <a:off x="1870" y="1175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99" name="Line 7"/>
              <p:cNvSpPr>
                <a:spLocks noChangeShapeType="1"/>
              </p:cNvSpPr>
              <p:nvPr/>
            </p:nvSpPr>
            <p:spPr bwMode="auto">
              <a:xfrm>
                <a:off x="1916" y="1220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0" name="Line 8"/>
              <p:cNvSpPr>
                <a:spLocks noChangeShapeType="1"/>
              </p:cNvSpPr>
              <p:nvPr/>
            </p:nvSpPr>
            <p:spPr bwMode="auto">
              <a:xfrm>
                <a:off x="1984" y="1265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1" name="Line 9"/>
              <p:cNvSpPr>
                <a:spLocks noChangeShapeType="1"/>
              </p:cNvSpPr>
              <p:nvPr/>
            </p:nvSpPr>
            <p:spPr bwMode="auto">
              <a:xfrm>
                <a:off x="1870" y="1311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2" name="Line 10"/>
              <p:cNvSpPr>
                <a:spLocks noChangeShapeType="1"/>
              </p:cNvSpPr>
              <p:nvPr/>
            </p:nvSpPr>
            <p:spPr bwMode="auto">
              <a:xfrm>
                <a:off x="2074" y="1379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>
                <a:off x="1848" y="1447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4" name="Line 12"/>
              <p:cNvSpPr>
                <a:spLocks noChangeShapeType="1"/>
              </p:cNvSpPr>
              <p:nvPr/>
            </p:nvSpPr>
            <p:spPr bwMode="auto">
              <a:xfrm>
                <a:off x="2052" y="1515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5" name="Line 13"/>
              <p:cNvSpPr>
                <a:spLocks noChangeShapeType="1"/>
              </p:cNvSpPr>
              <p:nvPr/>
            </p:nvSpPr>
            <p:spPr bwMode="auto">
              <a:xfrm>
                <a:off x="1848" y="1356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2120" y="1152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1825" y="1129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08" name="Text Box 16"/>
              <p:cNvSpPr txBox="1">
                <a:spLocks noChangeArrowheads="1"/>
              </p:cNvSpPr>
              <p:nvPr/>
            </p:nvSpPr>
            <p:spPr bwMode="auto">
              <a:xfrm>
                <a:off x="1831" y="887"/>
                <a:ext cx="718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1pPr>
                <a:lvl2pPr marL="37931725" indent="-37474525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GB" sz="1400">
                    <a:solidFill>
                      <a:srgbClr val="000000"/>
                    </a:solidFill>
                  </a:rPr>
                  <a:t>K-mers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36550" y="2547938"/>
              <a:ext cx="1827213" cy="1047750"/>
              <a:chOff x="144" y="1166"/>
              <a:chExt cx="1151" cy="660"/>
            </a:xfrm>
          </p:grpSpPr>
          <p:grpSp>
            <p:nvGrpSpPr>
              <p:cNvPr id="88" name="Group 18"/>
              <p:cNvGrpSpPr>
                <a:grpSpLocks/>
              </p:cNvGrpSpPr>
              <p:nvPr/>
            </p:nvGrpSpPr>
            <p:grpSpPr bwMode="auto">
              <a:xfrm>
                <a:off x="288" y="1827"/>
                <a:ext cx="764" cy="0"/>
                <a:chOff x="288" y="1827"/>
                <a:chExt cx="764" cy="0"/>
              </a:xfrm>
            </p:grpSpPr>
            <p:sp>
              <p:nvSpPr>
                <p:cNvPr id="95" name="Line 19"/>
                <p:cNvSpPr>
                  <a:spLocks noChangeShapeType="1"/>
                </p:cNvSpPr>
                <p:nvPr/>
              </p:nvSpPr>
              <p:spPr bwMode="auto">
                <a:xfrm>
                  <a:off x="288" y="1827"/>
                  <a:ext cx="764" cy="0"/>
                </a:xfrm>
                <a:prstGeom prst="line">
                  <a:avLst/>
                </a:prstGeom>
                <a:noFill/>
                <a:ln w="3672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-7988" y="-7431"/>
                  <a:ext cx="7968" cy="7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672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5000" rIns="90000" bIns="45000" anchor="b"/>
                <a:lstStyle>
                  <a:lvl1pPr eaLnBrk="0" hangingPunct="0"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1pPr>
                  <a:lvl2pPr marL="37931725" indent="-37474525" eaLnBrk="0" hangingPunct="0"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2pPr>
                  <a:lvl3pPr eaLnBrk="0" hangingPunct="0"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3pPr>
                  <a:lvl4pPr eaLnBrk="0" hangingPunct="0"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4pPr>
                  <a:lvl5pPr eaLnBrk="0" hangingPunct="0"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723900" algn="l"/>
                      <a:tab pos="1447800" algn="l"/>
                      <a:tab pos="2171700" algn="l"/>
                      <a:tab pos="2895600" algn="l"/>
                      <a:tab pos="3619500" algn="l"/>
                      <a:tab pos="4343400" algn="l"/>
                      <a:tab pos="5067300" algn="l"/>
                      <a:tab pos="5791200" algn="l"/>
                      <a:tab pos="6515100" algn="l"/>
                      <a:tab pos="7239000" algn="l"/>
                      <a:tab pos="7962900" algn="l"/>
                      <a:tab pos="8686800" algn="l"/>
                      <a:tab pos="9410700" algn="l"/>
                      <a:tab pos="10134600" algn="l"/>
                      <a:tab pos="10858500" algn="l"/>
                      <a:tab pos="11582400" algn="l"/>
                      <a:tab pos="123063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9pPr>
                </a:lstStyle>
                <a:p>
                  <a:pPr eaLnBrk="1">
                    <a:buSzPct val="45000"/>
                    <a:buFont typeface="Wingdings" pitchFamily="-110" charset="2"/>
                    <a:buChar char=""/>
                  </a:pPr>
                  <a:r>
                    <a:rPr lang="en-GB" sz="1800">
                      <a:solidFill>
                        <a:srgbClr val="000000"/>
                      </a:solidFill>
                      <a:latin typeface="Times New Roman" pitchFamily="-110" charset="0"/>
                      <a:ea typeface="DejaVu Sans" charset="0"/>
                      <a:cs typeface="DejaVu Sans" charset="0"/>
                    </a:rPr>
                    <a:t>Read</a:t>
                  </a:r>
                </a:p>
              </p:txBody>
            </p:sp>
          </p:grpSp>
          <p:sp>
            <p:nvSpPr>
              <p:cNvPr id="89" name="Line 21"/>
              <p:cNvSpPr>
                <a:spLocks noChangeShapeType="1"/>
              </p:cNvSpPr>
              <p:nvPr/>
            </p:nvSpPr>
            <p:spPr bwMode="auto">
              <a:xfrm>
                <a:off x="306" y="1614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90" name="Line 22"/>
              <p:cNvSpPr>
                <a:spLocks noChangeShapeType="1"/>
              </p:cNvSpPr>
              <p:nvPr/>
            </p:nvSpPr>
            <p:spPr bwMode="auto">
              <a:xfrm>
                <a:off x="397" y="1636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91" name="Line 23"/>
              <p:cNvSpPr>
                <a:spLocks noChangeShapeType="1"/>
              </p:cNvSpPr>
              <p:nvPr/>
            </p:nvSpPr>
            <p:spPr bwMode="auto">
              <a:xfrm>
                <a:off x="533" y="1659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92" name="Line 24"/>
              <p:cNvSpPr>
                <a:spLocks noChangeShapeType="1"/>
              </p:cNvSpPr>
              <p:nvPr/>
            </p:nvSpPr>
            <p:spPr bwMode="auto">
              <a:xfrm>
                <a:off x="669" y="1682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93" name="Line 25"/>
              <p:cNvSpPr>
                <a:spLocks noChangeShapeType="1"/>
              </p:cNvSpPr>
              <p:nvPr/>
            </p:nvSpPr>
            <p:spPr bwMode="auto">
              <a:xfrm>
                <a:off x="760" y="1727"/>
                <a:ext cx="286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144" y="1166"/>
                <a:ext cx="1151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1pPr>
                <a:lvl2pPr marL="37931725" indent="-37474525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9pPr>
              </a:lstStyle>
              <a:p>
                <a:pPr eaLnBrk="1" hangingPunct="1"/>
                <a:r>
                  <a:rPr lang="en-GB" sz="1400">
                    <a:solidFill>
                      <a:srgbClr val="000000"/>
                    </a:solidFill>
                  </a:rPr>
                  <a:t>Create K-mers</a:t>
                </a:r>
              </a:p>
              <a:p>
                <a:pPr eaLnBrk="1" hangingPunct="1"/>
                <a:r>
                  <a:rPr lang="en-GB" sz="1400">
                    <a:solidFill>
                      <a:srgbClr val="000000"/>
                    </a:solidFill>
                  </a:rPr>
                  <a:t>from Reads</a:t>
                </a:r>
              </a:p>
            </p:txBody>
          </p:sp>
        </p:grpSp>
        <p:sp>
          <p:nvSpPr>
            <p:cNvPr id="8" name="AutoShape 27"/>
            <p:cNvSpPr>
              <a:spLocks noChangeArrowheads="1"/>
            </p:cNvSpPr>
            <p:nvPr/>
          </p:nvSpPr>
          <p:spPr bwMode="auto">
            <a:xfrm>
              <a:off x="2798763" y="3267075"/>
              <a:ext cx="1143000" cy="1143000"/>
            </a:xfrm>
            <a:prstGeom prst="flowChartMultidocumen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</a:rPr>
                <a:t>FASTQ</a:t>
              </a: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7165975" y="2967038"/>
              <a:ext cx="1588" cy="685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AU" sz="1400"/>
            </a:p>
          </p:txBody>
        </p: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6480175" y="3930650"/>
              <a:ext cx="2284413" cy="533400"/>
              <a:chOff x="4032" y="2259"/>
              <a:chExt cx="1439" cy="336"/>
            </a:xfrm>
          </p:grpSpPr>
          <p:grpSp>
            <p:nvGrpSpPr>
              <p:cNvPr id="72" name="Group 30"/>
              <p:cNvGrpSpPr>
                <a:grpSpLocks/>
              </p:cNvGrpSpPr>
              <p:nvPr/>
            </p:nvGrpSpPr>
            <p:grpSpPr bwMode="auto">
              <a:xfrm>
                <a:off x="4032" y="2549"/>
                <a:ext cx="1293" cy="0"/>
                <a:chOff x="4032" y="2549"/>
                <a:chExt cx="1293" cy="0"/>
              </a:xfrm>
            </p:grpSpPr>
            <p:sp>
              <p:nvSpPr>
                <p:cNvPr id="86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2549"/>
                  <a:ext cx="1293" cy="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8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-7432" y="-7432"/>
                  <a:ext cx="7432" cy="7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5000" rIns="90000" bIns="45000" anchor="b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1pPr>
                  <a:lvl2pPr marL="37931725" indent="-37474525"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2pPr>
                  <a:lvl3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3pPr>
                  <a:lvl4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4pPr>
                  <a:lvl5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GB" sz="1400">
                      <a:solidFill>
                        <a:srgbClr val="000000"/>
                      </a:solidFill>
                    </a:rPr>
                    <a:t>Discarded</a:t>
                  </a:r>
                  <a:br>
                    <a:rPr lang="en-GB" sz="1400">
                      <a:solidFill>
                        <a:srgbClr val="000000"/>
                      </a:solidFill>
                    </a:rPr>
                  </a:br>
                  <a:r>
                    <a:rPr lang="en-GB" sz="1400">
                      <a:solidFill>
                        <a:srgbClr val="000000"/>
                      </a:solidFill>
                    </a:rPr>
                    <a:t>Read</a:t>
                  </a:r>
                </a:p>
              </p:txBody>
            </p:sp>
          </p:grpSp>
          <p:grpSp>
            <p:nvGrpSpPr>
              <p:cNvPr id="73" name="Group 33"/>
              <p:cNvGrpSpPr>
                <a:grpSpLocks/>
              </p:cNvGrpSpPr>
              <p:nvPr/>
            </p:nvGrpSpPr>
            <p:grpSpPr bwMode="auto">
              <a:xfrm>
                <a:off x="4396" y="2498"/>
                <a:ext cx="97" cy="96"/>
                <a:chOff x="4396" y="2498"/>
                <a:chExt cx="97" cy="96"/>
              </a:xfrm>
            </p:grpSpPr>
            <p:sp>
              <p:nvSpPr>
                <p:cNvPr id="84" name="Line 34"/>
                <p:cNvSpPr>
                  <a:spLocks noChangeShapeType="1"/>
                </p:cNvSpPr>
                <p:nvPr/>
              </p:nvSpPr>
              <p:spPr bwMode="auto">
                <a:xfrm>
                  <a:off x="4397" y="2498"/>
                  <a:ext cx="95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8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395" y="2498"/>
                  <a:ext cx="99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74" name="Group 36"/>
              <p:cNvGrpSpPr>
                <a:grpSpLocks/>
              </p:cNvGrpSpPr>
              <p:nvPr/>
            </p:nvGrpSpPr>
            <p:grpSpPr bwMode="auto">
              <a:xfrm>
                <a:off x="4805" y="2499"/>
                <a:ext cx="97" cy="96"/>
                <a:chOff x="4805" y="2499"/>
                <a:chExt cx="97" cy="96"/>
              </a:xfrm>
            </p:grpSpPr>
            <p:sp>
              <p:nvSpPr>
                <p:cNvPr id="82" name="Line 37"/>
                <p:cNvSpPr>
                  <a:spLocks noChangeShapeType="1"/>
                </p:cNvSpPr>
                <p:nvPr/>
              </p:nvSpPr>
              <p:spPr bwMode="auto">
                <a:xfrm>
                  <a:off x="4807" y="2499"/>
                  <a:ext cx="95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8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804" y="2499"/>
                  <a:ext cx="99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75" name="Group 39"/>
              <p:cNvGrpSpPr>
                <a:grpSpLocks/>
              </p:cNvGrpSpPr>
              <p:nvPr/>
            </p:nvGrpSpPr>
            <p:grpSpPr bwMode="auto">
              <a:xfrm>
                <a:off x="4964" y="2499"/>
                <a:ext cx="97" cy="96"/>
                <a:chOff x="4964" y="2499"/>
                <a:chExt cx="97" cy="96"/>
              </a:xfrm>
            </p:grpSpPr>
            <p:sp>
              <p:nvSpPr>
                <p:cNvPr id="80" name="Line 40"/>
                <p:cNvSpPr>
                  <a:spLocks noChangeShapeType="1"/>
                </p:cNvSpPr>
                <p:nvPr/>
              </p:nvSpPr>
              <p:spPr bwMode="auto">
                <a:xfrm>
                  <a:off x="4966" y="2499"/>
                  <a:ext cx="95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8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963" y="2499"/>
                  <a:ext cx="99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76" name="Group 42"/>
              <p:cNvGrpSpPr>
                <a:grpSpLocks/>
              </p:cNvGrpSpPr>
              <p:nvPr/>
            </p:nvGrpSpPr>
            <p:grpSpPr bwMode="auto">
              <a:xfrm>
                <a:off x="4624" y="2499"/>
                <a:ext cx="97" cy="96"/>
                <a:chOff x="4624" y="2499"/>
                <a:chExt cx="97" cy="96"/>
              </a:xfrm>
            </p:grpSpPr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4626" y="2499"/>
                  <a:ext cx="95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623" y="2499"/>
                  <a:ext cx="99" cy="96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sp>
            <p:nvSpPr>
              <p:cNvPr id="77" name="Text Box 45"/>
              <p:cNvSpPr txBox="1">
                <a:spLocks noChangeArrowheads="1"/>
              </p:cNvSpPr>
              <p:nvPr/>
            </p:nvSpPr>
            <p:spPr bwMode="auto">
              <a:xfrm>
                <a:off x="4032" y="2259"/>
                <a:ext cx="143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1pPr>
                <a:lvl2pPr marL="37931725" indent="-37474525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9pPr>
              </a:lstStyle>
              <a:p>
                <a:pPr eaLnBrk="1" hangingPunct="1"/>
                <a:r>
                  <a:rPr lang="en-GB" sz="1400">
                    <a:solidFill>
                      <a:srgbClr val="000000"/>
                    </a:solidFill>
                  </a:rPr>
                  <a:t>Discarded Read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6708775" y="1716088"/>
              <a:ext cx="2052638" cy="911225"/>
              <a:chOff x="4176" y="864"/>
              <a:chExt cx="1293" cy="574"/>
            </a:xfrm>
          </p:grpSpPr>
          <p:grpSp>
            <p:nvGrpSpPr>
              <p:cNvPr id="46" name="Group 47"/>
              <p:cNvGrpSpPr>
                <a:grpSpLocks/>
              </p:cNvGrpSpPr>
              <p:nvPr/>
            </p:nvGrpSpPr>
            <p:grpSpPr bwMode="auto">
              <a:xfrm>
                <a:off x="4176" y="1312"/>
                <a:ext cx="1293" cy="0"/>
                <a:chOff x="4176" y="1312"/>
                <a:chExt cx="1293" cy="0"/>
              </a:xfrm>
            </p:grpSpPr>
            <p:sp>
              <p:nvSpPr>
                <p:cNvPr id="70" name="Line 48"/>
                <p:cNvSpPr>
                  <a:spLocks noChangeShapeType="1"/>
                </p:cNvSpPr>
                <p:nvPr/>
              </p:nvSpPr>
              <p:spPr bwMode="auto">
                <a:xfrm>
                  <a:off x="4176" y="1312"/>
                  <a:ext cx="1293" cy="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7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-7432" y="-7432"/>
                  <a:ext cx="7432" cy="7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5000" rIns="90000" bIns="45000" anchor="b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1pPr>
                  <a:lvl2pPr marL="37931725" indent="-37474525"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2pPr>
                  <a:lvl3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3pPr>
                  <a:lvl4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4pPr>
                  <a:lvl5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GB" sz="1400">
                      <a:solidFill>
                        <a:srgbClr val="000000"/>
                      </a:solidFill>
                    </a:rPr>
                    <a:t>Read</a:t>
                  </a:r>
                </a:p>
              </p:txBody>
            </p:sp>
          </p:grpSp>
          <p:grpSp>
            <p:nvGrpSpPr>
              <p:cNvPr id="47" name="Group 50"/>
              <p:cNvGrpSpPr>
                <a:grpSpLocks/>
              </p:cNvGrpSpPr>
              <p:nvPr/>
            </p:nvGrpSpPr>
            <p:grpSpPr bwMode="auto">
              <a:xfrm>
                <a:off x="4425" y="1394"/>
                <a:ext cx="44" cy="44"/>
                <a:chOff x="4425" y="1394"/>
                <a:chExt cx="44" cy="44"/>
              </a:xfrm>
            </p:grpSpPr>
            <p:sp>
              <p:nvSpPr>
                <p:cNvPr id="68" name="Line 51"/>
                <p:cNvSpPr>
                  <a:spLocks noChangeShapeType="1"/>
                </p:cNvSpPr>
                <p:nvPr/>
              </p:nvSpPr>
              <p:spPr bwMode="auto">
                <a:xfrm>
                  <a:off x="4425" y="1394"/>
                  <a:ext cx="42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69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24" y="1394"/>
                  <a:ext cx="46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sp>
            <p:nvSpPr>
              <p:cNvPr id="48" name="Line 53"/>
              <p:cNvSpPr>
                <a:spLocks noChangeShapeType="1"/>
              </p:cNvSpPr>
              <p:nvPr/>
            </p:nvSpPr>
            <p:spPr bwMode="auto">
              <a:xfrm>
                <a:off x="4380" y="1417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>
                <a:off x="4396" y="1251"/>
                <a:ext cx="97" cy="97"/>
                <a:chOff x="4396" y="1251"/>
                <a:chExt cx="97" cy="97"/>
              </a:xfrm>
            </p:grpSpPr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auto">
                <a:xfrm>
                  <a:off x="4397" y="1251"/>
                  <a:ext cx="95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395" y="1251"/>
                  <a:ext cx="99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50" name="Group 57"/>
              <p:cNvGrpSpPr>
                <a:grpSpLocks/>
              </p:cNvGrpSpPr>
              <p:nvPr/>
            </p:nvGrpSpPr>
            <p:grpSpPr bwMode="auto">
              <a:xfrm>
                <a:off x="4804" y="1251"/>
                <a:ext cx="97" cy="97"/>
                <a:chOff x="4804" y="1251"/>
                <a:chExt cx="97" cy="97"/>
              </a:xfrm>
            </p:grpSpPr>
            <p:sp>
              <p:nvSpPr>
                <p:cNvPr id="64" name="Line 58"/>
                <p:cNvSpPr>
                  <a:spLocks noChangeShapeType="1"/>
                </p:cNvSpPr>
                <p:nvPr/>
              </p:nvSpPr>
              <p:spPr bwMode="auto">
                <a:xfrm>
                  <a:off x="4805" y="1251"/>
                  <a:ext cx="95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6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803" y="1251"/>
                  <a:ext cx="99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51" name="Group 60"/>
              <p:cNvGrpSpPr>
                <a:grpSpLocks/>
              </p:cNvGrpSpPr>
              <p:nvPr/>
            </p:nvGrpSpPr>
            <p:grpSpPr bwMode="auto">
              <a:xfrm>
                <a:off x="4963" y="1251"/>
                <a:ext cx="97" cy="97"/>
                <a:chOff x="4963" y="1251"/>
                <a:chExt cx="97" cy="97"/>
              </a:xfrm>
            </p:grpSpPr>
            <p:sp>
              <p:nvSpPr>
                <p:cNvPr id="62" name="Line 61"/>
                <p:cNvSpPr>
                  <a:spLocks noChangeShapeType="1"/>
                </p:cNvSpPr>
                <p:nvPr/>
              </p:nvSpPr>
              <p:spPr bwMode="auto">
                <a:xfrm>
                  <a:off x="4964" y="1251"/>
                  <a:ext cx="95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6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962" y="1251"/>
                  <a:ext cx="99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52" name="Group 63"/>
              <p:cNvGrpSpPr>
                <a:grpSpLocks/>
              </p:cNvGrpSpPr>
              <p:nvPr/>
            </p:nvGrpSpPr>
            <p:grpSpPr bwMode="auto">
              <a:xfrm>
                <a:off x="4623" y="1251"/>
                <a:ext cx="97" cy="97"/>
                <a:chOff x="4623" y="1251"/>
                <a:chExt cx="97" cy="97"/>
              </a:xfrm>
            </p:grpSpPr>
            <p:sp>
              <p:nvSpPr>
                <p:cNvPr id="60" name="Line 64"/>
                <p:cNvSpPr>
                  <a:spLocks noChangeShapeType="1"/>
                </p:cNvSpPr>
                <p:nvPr/>
              </p:nvSpPr>
              <p:spPr bwMode="auto">
                <a:xfrm>
                  <a:off x="4624" y="1251"/>
                  <a:ext cx="95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61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622" y="1251"/>
                  <a:ext cx="99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53" name="Group 66"/>
              <p:cNvGrpSpPr>
                <a:grpSpLocks/>
              </p:cNvGrpSpPr>
              <p:nvPr/>
            </p:nvGrpSpPr>
            <p:grpSpPr bwMode="auto">
              <a:xfrm>
                <a:off x="4652" y="1394"/>
                <a:ext cx="44" cy="44"/>
                <a:chOff x="4652" y="1394"/>
                <a:chExt cx="44" cy="44"/>
              </a:xfrm>
            </p:grpSpPr>
            <p:sp>
              <p:nvSpPr>
                <p:cNvPr id="58" name="Line 67"/>
                <p:cNvSpPr>
                  <a:spLocks noChangeShapeType="1"/>
                </p:cNvSpPr>
                <p:nvPr/>
              </p:nvSpPr>
              <p:spPr bwMode="auto">
                <a:xfrm>
                  <a:off x="4652" y="1394"/>
                  <a:ext cx="42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5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651" y="1394"/>
                  <a:ext cx="46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grpSp>
            <p:nvGrpSpPr>
              <p:cNvPr id="54" name="Group 69"/>
              <p:cNvGrpSpPr>
                <a:grpSpLocks/>
              </p:cNvGrpSpPr>
              <p:nvPr/>
            </p:nvGrpSpPr>
            <p:grpSpPr bwMode="auto">
              <a:xfrm>
                <a:off x="4834" y="1394"/>
                <a:ext cx="44" cy="44"/>
                <a:chOff x="4834" y="1394"/>
                <a:chExt cx="44" cy="44"/>
              </a:xfrm>
            </p:grpSpPr>
            <p:sp>
              <p:nvSpPr>
                <p:cNvPr id="56" name="Line 70"/>
                <p:cNvSpPr>
                  <a:spLocks noChangeShapeType="1"/>
                </p:cNvSpPr>
                <p:nvPr/>
              </p:nvSpPr>
              <p:spPr bwMode="auto">
                <a:xfrm>
                  <a:off x="4835" y="1394"/>
                  <a:ext cx="42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57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833" y="1394"/>
                  <a:ext cx="46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sp>
            <p:nvSpPr>
              <p:cNvPr id="55" name="Text Box 72"/>
              <p:cNvSpPr txBox="1">
                <a:spLocks noChangeArrowheads="1"/>
              </p:cNvSpPr>
              <p:nvPr/>
            </p:nvSpPr>
            <p:spPr bwMode="auto">
              <a:xfrm>
                <a:off x="4608" y="864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1pPr>
                <a:lvl2pPr marL="37931725" indent="-37474525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GB" sz="2000" b="1">
                    <a:solidFill>
                      <a:srgbClr val="000000"/>
                    </a:solidFill>
                  </a:rPr>
                  <a:t>?</a:t>
                </a:r>
              </a:p>
            </p:txBody>
          </p:sp>
        </p:grp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>
              <a:off x="4651375" y="2967038"/>
              <a:ext cx="1588" cy="685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AU" sz="1400"/>
            </a:p>
          </p:txBody>
        </p: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3965575" y="3917950"/>
              <a:ext cx="2055813" cy="538163"/>
              <a:chOff x="2448" y="2251"/>
              <a:chExt cx="1295" cy="339"/>
            </a:xfrm>
          </p:grpSpPr>
          <p:grpSp>
            <p:nvGrpSpPr>
              <p:cNvPr id="41" name="Group 76"/>
              <p:cNvGrpSpPr>
                <a:grpSpLocks/>
              </p:cNvGrpSpPr>
              <p:nvPr/>
            </p:nvGrpSpPr>
            <p:grpSpPr bwMode="auto">
              <a:xfrm>
                <a:off x="2448" y="2527"/>
                <a:ext cx="1293" cy="0"/>
                <a:chOff x="2448" y="2527"/>
                <a:chExt cx="1293" cy="0"/>
              </a:xfrm>
            </p:grpSpPr>
            <p:sp>
              <p:nvSpPr>
                <p:cNvPr id="44" name="Line 77"/>
                <p:cNvSpPr>
                  <a:spLocks noChangeShapeType="1"/>
                </p:cNvSpPr>
                <p:nvPr/>
              </p:nvSpPr>
              <p:spPr bwMode="auto">
                <a:xfrm>
                  <a:off x="2448" y="2527"/>
                  <a:ext cx="1293" cy="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4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7432" y="-7432"/>
                  <a:ext cx="7432" cy="7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5000" rIns="90000" bIns="45000" anchor="b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1pPr>
                  <a:lvl2pPr marL="37931725" indent="-37474525"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2pPr>
                  <a:lvl3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3pPr>
                  <a:lvl4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4pPr>
                  <a:lvl5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GB" sz="1400">
                      <a:solidFill>
                        <a:srgbClr val="000000"/>
                      </a:solidFill>
                    </a:rPr>
                    <a:t>Corrected</a:t>
                  </a:r>
                  <a:br>
                    <a:rPr lang="en-GB" sz="1400">
                      <a:solidFill>
                        <a:srgbClr val="000000"/>
                      </a:solidFill>
                    </a:rPr>
                  </a:br>
                  <a:r>
                    <a:rPr lang="en-GB" sz="1400">
                      <a:solidFill>
                        <a:srgbClr val="000000"/>
                      </a:solidFill>
                    </a:rPr>
                    <a:t>Read</a:t>
                  </a:r>
                </a:p>
              </p:txBody>
            </p:sp>
          </p:grpSp>
          <p:sp>
            <p:nvSpPr>
              <p:cNvPr id="42" name="AutoShape 79"/>
              <p:cNvSpPr>
                <a:spLocks noChangeArrowheads="1"/>
              </p:cNvSpPr>
              <p:nvPr/>
            </p:nvSpPr>
            <p:spPr bwMode="auto">
              <a:xfrm>
                <a:off x="2710" y="2462"/>
                <a:ext cx="118" cy="128"/>
              </a:xfrm>
              <a:prstGeom prst="star5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3" name="Text Box 80"/>
              <p:cNvSpPr txBox="1">
                <a:spLocks noChangeArrowheads="1"/>
              </p:cNvSpPr>
              <p:nvPr/>
            </p:nvSpPr>
            <p:spPr bwMode="auto">
              <a:xfrm>
                <a:off x="2592" y="2251"/>
                <a:ext cx="115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1pPr>
                <a:lvl2pPr marL="37931725" indent="-37474525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Arial" charset="0"/>
                    <a:ea typeface="WenQuanYi Zen Hei" charset="0"/>
                    <a:cs typeface="WenQuanYi Zen Hei" charset="0"/>
                  </a:defRPr>
                </a:lvl9pPr>
              </a:lstStyle>
              <a:p>
                <a:pPr eaLnBrk="1" hangingPunct="1"/>
                <a:r>
                  <a:rPr lang="en-GB" sz="1400">
                    <a:solidFill>
                      <a:srgbClr val="000000"/>
                    </a:solidFill>
                  </a:rPr>
                  <a:t>Corrected Read</a:t>
                </a:r>
              </a:p>
            </p:txBody>
          </p:sp>
        </p:grpSp>
        <p:grpSp>
          <p:nvGrpSpPr>
            <p:cNvPr id="14" name="Group 81"/>
            <p:cNvGrpSpPr>
              <a:grpSpLocks/>
            </p:cNvGrpSpPr>
            <p:nvPr/>
          </p:nvGrpSpPr>
          <p:grpSpPr bwMode="auto">
            <a:xfrm>
              <a:off x="4194175" y="1730375"/>
              <a:ext cx="2063750" cy="896938"/>
              <a:chOff x="2592" y="873"/>
              <a:chExt cx="1300" cy="565"/>
            </a:xfrm>
          </p:grpSpPr>
          <p:grpSp>
            <p:nvGrpSpPr>
              <p:cNvPr id="16" name="Group 82"/>
              <p:cNvGrpSpPr>
                <a:grpSpLocks/>
              </p:cNvGrpSpPr>
              <p:nvPr/>
            </p:nvGrpSpPr>
            <p:grpSpPr bwMode="auto">
              <a:xfrm>
                <a:off x="2592" y="1312"/>
                <a:ext cx="1293" cy="0"/>
                <a:chOff x="2592" y="1312"/>
                <a:chExt cx="1293" cy="0"/>
              </a:xfrm>
            </p:grpSpPr>
            <p:sp>
              <p:nvSpPr>
                <p:cNvPr id="39" name="Line 83"/>
                <p:cNvSpPr>
                  <a:spLocks noChangeShapeType="1"/>
                </p:cNvSpPr>
                <p:nvPr/>
              </p:nvSpPr>
              <p:spPr bwMode="auto">
                <a:xfrm>
                  <a:off x="2592" y="1312"/>
                  <a:ext cx="1293" cy="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4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-7432" y="-7432"/>
                  <a:ext cx="7432" cy="7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5000" rIns="90000" bIns="45000" anchor="b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1pPr>
                  <a:lvl2pPr marL="37931725" indent="-37474525"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2pPr>
                  <a:lvl3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3pPr>
                  <a:lvl4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4pPr>
                  <a:lvl5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9410700" algn="l"/>
                      <a:tab pos="10134600" algn="l"/>
                      <a:tab pos="10858500" algn="l"/>
                      <a:tab pos="11582400" algn="l"/>
                    </a:tabLst>
                    <a:defRPr sz="2400">
                      <a:solidFill>
                        <a:schemeClr val="bg1"/>
                      </a:solidFill>
                      <a:latin typeface="Arial" charset="0"/>
                      <a:ea typeface="WenQuanYi Zen Hei" charset="0"/>
                      <a:cs typeface="WenQuanYi Zen Hei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en-GB" sz="1400">
                      <a:solidFill>
                        <a:srgbClr val="000000"/>
                      </a:solidFill>
                    </a:rPr>
                    <a:t>Read</a:t>
                  </a:r>
                </a:p>
              </p:txBody>
            </p:sp>
          </p:grpSp>
          <p:grpSp>
            <p:nvGrpSpPr>
              <p:cNvPr id="17" name="Group 85"/>
              <p:cNvGrpSpPr>
                <a:grpSpLocks/>
              </p:cNvGrpSpPr>
              <p:nvPr/>
            </p:nvGrpSpPr>
            <p:grpSpPr bwMode="auto">
              <a:xfrm>
                <a:off x="2841" y="1394"/>
                <a:ext cx="44" cy="44"/>
                <a:chOff x="2841" y="1394"/>
                <a:chExt cx="44" cy="44"/>
              </a:xfrm>
            </p:grpSpPr>
            <p:sp>
              <p:nvSpPr>
                <p:cNvPr id="37" name="Line 86"/>
                <p:cNvSpPr>
                  <a:spLocks noChangeShapeType="1"/>
                </p:cNvSpPr>
                <p:nvPr/>
              </p:nvSpPr>
              <p:spPr bwMode="auto">
                <a:xfrm>
                  <a:off x="2841" y="1394"/>
                  <a:ext cx="42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38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840" y="1394"/>
                  <a:ext cx="46" cy="44"/>
                </a:xfrm>
                <a:prstGeom prst="line">
                  <a:avLst/>
                </a:prstGeom>
                <a:noFill/>
                <a:ln w="1836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sp>
            <p:nvSpPr>
              <p:cNvPr id="18" name="Line 88"/>
              <p:cNvSpPr>
                <a:spLocks noChangeShapeType="1"/>
              </p:cNvSpPr>
              <p:nvPr/>
            </p:nvSpPr>
            <p:spPr bwMode="auto">
              <a:xfrm>
                <a:off x="2683" y="1191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19" name="Line 89"/>
              <p:cNvSpPr>
                <a:spLocks noChangeShapeType="1"/>
              </p:cNvSpPr>
              <p:nvPr/>
            </p:nvSpPr>
            <p:spPr bwMode="auto">
              <a:xfrm>
                <a:off x="2683" y="1123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20" name="Line 90"/>
              <p:cNvSpPr>
                <a:spLocks noChangeShapeType="1"/>
              </p:cNvSpPr>
              <p:nvPr/>
            </p:nvSpPr>
            <p:spPr bwMode="auto">
              <a:xfrm>
                <a:off x="2683" y="1417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21" name="Line 91"/>
              <p:cNvSpPr>
                <a:spLocks noChangeShapeType="1"/>
              </p:cNvSpPr>
              <p:nvPr/>
            </p:nvSpPr>
            <p:spPr bwMode="auto">
              <a:xfrm>
                <a:off x="2683" y="986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22" name="Line 92"/>
              <p:cNvSpPr>
                <a:spLocks noChangeShapeType="1"/>
              </p:cNvSpPr>
              <p:nvPr/>
            </p:nvSpPr>
            <p:spPr bwMode="auto">
              <a:xfrm>
                <a:off x="2683" y="918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23" name="AutoShape 93"/>
              <p:cNvSpPr>
                <a:spLocks noChangeArrowheads="1"/>
              </p:cNvSpPr>
              <p:nvPr/>
            </p:nvSpPr>
            <p:spPr bwMode="auto">
              <a:xfrm>
                <a:off x="2841" y="1077"/>
                <a:ext cx="66" cy="66"/>
              </a:xfrm>
              <a:prstGeom prst="star5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AutoShape 94"/>
              <p:cNvSpPr>
                <a:spLocks noChangeArrowheads="1"/>
              </p:cNvSpPr>
              <p:nvPr/>
            </p:nvSpPr>
            <p:spPr bwMode="auto">
              <a:xfrm>
                <a:off x="2841" y="1145"/>
                <a:ext cx="66" cy="66"/>
              </a:xfrm>
              <a:prstGeom prst="star5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" name="AutoShape 95"/>
              <p:cNvSpPr>
                <a:spLocks noChangeArrowheads="1"/>
              </p:cNvSpPr>
              <p:nvPr/>
            </p:nvSpPr>
            <p:spPr bwMode="auto">
              <a:xfrm>
                <a:off x="2841" y="941"/>
                <a:ext cx="66" cy="66"/>
              </a:xfrm>
              <a:prstGeom prst="star5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" name="AutoShape 96"/>
              <p:cNvSpPr>
                <a:spLocks noChangeArrowheads="1"/>
              </p:cNvSpPr>
              <p:nvPr/>
            </p:nvSpPr>
            <p:spPr bwMode="auto">
              <a:xfrm>
                <a:off x="2841" y="873"/>
                <a:ext cx="66" cy="66"/>
              </a:xfrm>
              <a:prstGeom prst="star5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27" name="Group 97"/>
              <p:cNvGrpSpPr>
                <a:grpSpLocks/>
              </p:cNvGrpSpPr>
              <p:nvPr/>
            </p:nvGrpSpPr>
            <p:grpSpPr bwMode="auto">
              <a:xfrm>
                <a:off x="2812" y="1251"/>
                <a:ext cx="97" cy="97"/>
                <a:chOff x="2812" y="1251"/>
                <a:chExt cx="97" cy="97"/>
              </a:xfrm>
            </p:grpSpPr>
            <p:sp>
              <p:nvSpPr>
                <p:cNvPr id="35" name="Line 98"/>
                <p:cNvSpPr>
                  <a:spLocks noChangeShapeType="1"/>
                </p:cNvSpPr>
                <p:nvPr/>
              </p:nvSpPr>
              <p:spPr bwMode="auto">
                <a:xfrm>
                  <a:off x="2813" y="1251"/>
                  <a:ext cx="95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  <p:sp>
              <p:nvSpPr>
                <p:cNvPr id="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2811" y="1251"/>
                  <a:ext cx="99" cy="97"/>
                </a:xfrm>
                <a:prstGeom prst="line">
                  <a:avLst/>
                </a:prstGeom>
                <a:noFill/>
                <a:ln w="3672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1400"/>
                </a:p>
              </p:txBody>
            </p:sp>
          </p:grpSp>
          <p:sp>
            <p:nvSpPr>
              <p:cNvPr id="28" name="Line 100"/>
              <p:cNvSpPr>
                <a:spLocks noChangeShapeType="1"/>
              </p:cNvSpPr>
              <p:nvPr/>
            </p:nvSpPr>
            <p:spPr bwMode="auto">
              <a:xfrm>
                <a:off x="2683" y="1054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29" name="AutoShape 101"/>
              <p:cNvSpPr>
                <a:spLocks noChangeArrowheads="1"/>
              </p:cNvSpPr>
              <p:nvPr/>
            </p:nvSpPr>
            <p:spPr bwMode="auto">
              <a:xfrm>
                <a:off x="2841" y="1009"/>
                <a:ext cx="66" cy="66"/>
              </a:xfrm>
              <a:prstGeom prst="star5">
                <a:avLst/>
              </a:prstGeom>
              <a:solidFill>
                <a:srgbClr val="99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0" name="Line 102"/>
              <p:cNvSpPr>
                <a:spLocks noChangeShapeType="1"/>
              </p:cNvSpPr>
              <p:nvPr/>
            </p:nvSpPr>
            <p:spPr bwMode="auto">
              <a:xfrm>
                <a:off x="3318" y="1191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31" name="Line 103"/>
              <p:cNvSpPr>
                <a:spLocks noChangeShapeType="1"/>
              </p:cNvSpPr>
              <p:nvPr/>
            </p:nvSpPr>
            <p:spPr bwMode="auto">
              <a:xfrm>
                <a:off x="3318" y="1123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32" name="Line 104"/>
              <p:cNvSpPr>
                <a:spLocks noChangeShapeType="1"/>
              </p:cNvSpPr>
              <p:nvPr/>
            </p:nvSpPr>
            <p:spPr bwMode="auto">
              <a:xfrm>
                <a:off x="3318" y="986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33" name="Line 105"/>
              <p:cNvSpPr>
                <a:spLocks noChangeShapeType="1"/>
              </p:cNvSpPr>
              <p:nvPr/>
            </p:nvSpPr>
            <p:spPr bwMode="auto">
              <a:xfrm>
                <a:off x="3318" y="918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  <p:sp>
            <p:nvSpPr>
              <p:cNvPr id="34" name="Line 106"/>
              <p:cNvSpPr>
                <a:spLocks noChangeShapeType="1"/>
              </p:cNvSpPr>
              <p:nvPr/>
            </p:nvSpPr>
            <p:spPr bwMode="auto">
              <a:xfrm>
                <a:off x="3318" y="1054"/>
                <a:ext cx="57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sz="1400"/>
              </a:p>
            </p:txBody>
          </p:sp>
        </p:grpSp>
        <p:sp>
          <p:nvSpPr>
            <p:cNvPr id="15" name="Curved Left Arrow 108"/>
            <p:cNvSpPr>
              <a:spLocks noChangeArrowheads="1"/>
            </p:cNvSpPr>
            <p:nvPr/>
          </p:nvSpPr>
          <p:spPr bwMode="auto">
            <a:xfrm rot="10800000">
              <a:off x="2060575" y="2249488"/>
              <a:ext cx="609600" cy="1295400"/>
            </a:xfrm>
            <a:prstGeom prst="curvedLeftArrow">
              <a:avLst>
                <a:gd name="adj1" fmla="val 25008"/>
                <a:gd name="adj2" fmla="val 49997"/>
                <a:gd name="adj3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4589610" y="6597698"/>
            <a:ext cx="4557282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1200" dirty="0">
                <a:solidFill>
                  <a:srgbClr val="000000"/>
                </a:solidFill>
              </a:rPr>
              <a:t>Yang, X., </a:t>
            </a:r>
            <a:r>
              <a:rPr lang="en-AU" sz="1200" dirty="0" err="1">
                <a:solidFill>
                  <a:srgbClr val="000000"/>
                </a:solidFill>
              </a:rPr>
              <a:t>Chockalingam</a:t>
            </a:r>
            <a:r>
              <a:rPr lang="en-AU" sz="1200" dirty="0">
                <a:solidFill>
                  <a:srgbClr val="000000"/>
                </a:solidFill>
              </a:rPr>
              <a:t>, S. P. &amp; </a:t>
            </a:r>
            <a:r>
              <a:rPr lang="en-AU" sz="1200" dirty="0" err="1">
                <a:solidFill>
                  <a:srgbClr val="000000"/>
                </a:solidFill>
              </a:rPr>
              <a:t>Aluru</a:t>
            </a:r>
            <a:r>
              <a:rPr lang="en-AU" sz="1200" dirty="0">
                <a:solidFill>
                  <a:srgbClr val="000000"/>
                </a:solidFill>
              </a:rPr>
              <a:t>, S</a:t>
            </a:r>
            <a:r>
              <a:rPr lang="en-AU" sz="1200" dirty="0" smtClean="0">
                <a:solidFill>
                  <a:srgbClr val="000000"/>
                </a:solidFill>
              </a:rPr>
              <a:t>. </a:t>
            </a:r>
            <a:r>
              <a:rPr lang="en-AU" sz="1200" dirty="0">
                <a:solidFill>
                  <a:srgbClr val="000000"/>
                </a:solidFill>
              </a:rPr>
              <a:t>Brief </a:t>
            </a:r>
            <a:r>
              <a:rPr lang="en-AU" sz="1200" dirty="0" err="1">
                <a:solidFill>
                  <a:srgbClr val="000000"/>
                </a:solidFill>
              </a:rPr>
              <a:t>Bioinform</a:t>
            </a:r>
            <a:r>
              <a:rPr lang="en-AU" sz="1200" dirty="0">
                <a:solidFill>
                  <a:srgbClr val="000000"/>
                </a:solidFill>
              </a:rPr>
              <a:t> (2012).</a:t>
            </a:r>
          </a:p>
        </p:txBody>
      </p:sp>
    </p:spTree>
    <p:extLst>
      <p:ext uri="{BB962C8B-B14F-4D97-AF65-F5344CB8AC3E}">
        <p14:creationId xmlns:p14="http://schemas.microsoft.com/office/powerpoint/2010/main" val="18641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450336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ID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85" y="1743505"/>
            <a:ext cx="6553200" cy="274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3947985" y="1323000"/>
            <a:ext cx="2910015" cy="42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3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Reference based processing for error </a:t>
            </a:r>
            <a:r>
              <a:rPr lang="en-AU" dirty="0" smtClean="0"/>
              <a:t>correction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Removal </a:t>
            </a:r>
            <a:r>
              <a:rPr lang="en-AU" dirty="0"/>
              <a:t>of read duplications </a:t>
            </a:r>
          </a:p>
          <a:p>
            <a:pPr lvl="1"/>
            <a:r>
              <a:rPr lang="en-AU" dirty="0"/>
              <a:t>Duplicates are identical reads mapping to the same genomic location.</a:t>
            </a:r>
          </a:p>
          <a:p>
            <a:pPr lvl="2"/>
            <a:r>
              <a:rPr lang="en-AU" dirty="0"/>
              <a:t>Effects of PCR amplification bias.</a:t>
            </a:r>
          </a:p>
          <a:p>
            <a:pPr lvl="2"/>
            <a:r>
              <a:rPr lang="en-AU" dirty="0"/>
              <a:t>Excess computational resources and errors.</a:t>
            </a:r>
          </a:p>
          <a:p>
            <a:pPr lvl="1"/>
            <a:r>
              <a:rPr lang="en-AU" dirty="0" smtClean="0"/>
              <a:t>Picard: </a:t>
            </a:r>
            <a:r>
              <a:rPr lang="en-AU" dirty="0" err="1" smtClean="0"/>
              <a:t>MarkDuplicates</a:t>
            </a:r>
            <a:r>
              <a:rPr lang="en-AU" dirty="0" smtClean="0"/>
              <a:t> -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://picard.sourceforge.net</a:t>
            </a:r>
            <a:r>
              <a:rPr lang="en-AU" dirty="0" smtClean="0">
                <a:hlinkClick r:id="rId2"/>
              </a:rPr>
              <a:t>/</a:t>
            </a:r>
            <a:endParaRPr lang="en-AU" dirty="0"/>
          </a:p>
          <a:p>
            <a:r>
              <a:rPr lang="en-AU" dirty="0"/>
              <a:t>Local realignment  around </a:t>
            </a:r>
            <a:r>
              <a:rPr lang="en-AU" dirty="0" err="1"/>
              <a:t>indels</a:t>
            </a:r>
            <a:endParaRPr lang="en-AU" dirty="0"/>
          </a:p>
          <a:p>
            <a:r>
              <a:rPr lang="en-AU" dirty="0"/>
              <a:t>Read-mapping algorithms operate on each read independently.</a:t>
            </a:r>
          </a:p>
          <a:p>
            <a:r>
              <a:rPr lang="en-AU" dirty="0"/>
              <a:t>Lead to misaligned reads due to </a:t>
            </a:r>
            <a:r>
              <a:rPr lang="en-AU" dirty="0" err="1"/>
              <a:t>indels</a:t>
            </a:r>
            <a:r>
              <a:rPr lang="en-AU" dirty="0"/>
              <a:t>.</a:t>
            </a:r>
          </a:p>
          <a:p>
            <a:r>
              <a:rPr lang="en-AU" dirty="0"/>
              <a:t>Result in mistaken SNP identification.</a:t>
            </a:r>
          </a:p>
          <a:p>
            <a:r>
              <a:rPr lang="en-AU" dirty="0"/>
              <a:t>Local realignment cleans the reads and assist standard variant discovery approaches.</a:t>
            </a:r>
          </a:p>
          <a:p>
            <a:r>
              <a:rPr lang="en-AU" dirty="0" smtClean="0"/>
              <a:t>GATK: </a:t>
            </a:r>
            <a:r>
              <a:rPr lang="en-AU" dirty="0" err="1"/>
              <a:t>Indel</a:t>
            </a:r>
            <a:r>
              <a:rPr lang="en-AU" dirty="0"/>
              <a:t> </a:t>
            </a:r>
            <a:r>
              <a:rPr lang="en-AU" dirty="0" err="1" smtClean="0"/>
              <a:t>Realigner</a:t>
            </a:r>
            <a:r>
              <a:rPr lang="en-AU" dirty="0" smtClean="0"/>
              <a:t> - </a:t>
            </a: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www.broadinstitute.org/gsa/wiki/index.php/Local_realignment_around_indels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95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450336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Sequence string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86" y="2011233"/>
            <a:ext cx="8077200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4547286" y="1323000"/>
            <a:ext cx="2310714" cy="68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450336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ID - optional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85" y="2286000"/>
            <a:ext cx="6553200" cy="274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3947985" y="1323000"/>
            <a:ext cx="2910015" cy="96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450336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138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Quality string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86" y="2539425"/>
            <a:ext cx="8077200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  <a:endCxn id="6" idx="0"/>
          </p:cNvCxnSpPr>
          <p:nvPr/>
        </p:nvCxnSpPr>
        <p:spPr>
          <a:xfrm flipH="1">
            <a:off x="4547286" y="1323000"/>
            <a:ext cx="2310714" cy="121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/>
          </a:bodyPr>
          <a:lstStyle/>
          <a:p>
            <a:r>
              <a:rPr lang="en-AU" sz="2600" dirty="0" smtClean="0"/>
              <a:t>Each base has an associated </a:t>
            </a:r>
            <a:r>
              <a:rPr lang="en-AU" sz="2600" dirty="0" err="1" smtClean="0"/>
              <a:t>Phred</a:t>
            </a:r>
            <a:r>
              <a:rPr lang="en-AU" sz="2600" dirty="0" smtClean="0"/>
              <a:t> quality score (0-40)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</p:spTree>
    <p:extLst>
      <p:ext uri="{BB962C8B-B14F-4D97-AF65-F5344CB8AC3E}">
        <p14:creationId xmlns:p14="http://schemas.microsoft.com/office/powerpoint/2010/main" val="5794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Phred</a:t>
            </a:r>
            <a:r>
              <a:rPr lang="en-AU" dirty="0" smtClean="0"/>
              <a:t> Scores and </a:t>
            </a:r>
            <a:r>
              <a:rPr lang="en-AU" smtClean="0"/>
              <a:t>Error Probability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75036"/>
              </p:ext>
            </p:extLst>
          </p:nvPr>
        </p:nvGraphicFramePr>
        <p:xfrm>
          <a:off x="457200" y="2545080"/>
          <a:ext cx="84639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468"/>
                <a:gridCol w="2286318"/>
                <a:gridCol w="3580130"/>
              </a:tblGrid>
              <a:tr h="741680">
                <a:tc>
                  <a:txBody>
                    <a:bodyPr/>
                    <a:lstStyle/>
                    <a:p>
                      <a:r>
                        <a:rPr lang="en-AU" b="1" dirty="0" err="1" smtClean="0">
                          <a:solidFill>
                            <a:schemeClr val="bg1"/>
                          </a:solidFill>
                        </a:rPr>
                        <a:t>Phred</a:t>
                      </a:r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 Quality Score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Error Probability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Accuracy of the base call (%)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99.9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99.99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0.00001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99.999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FASTQ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Each base has an associated </a:t>
            </a:r>
            <a:r>
              <a:rPr lang="en-AU" dirty="0" err="1" smtClean="0"/>
              <a:t>Phred</a:t>
            </a:r>
            <a:r>
              <a:rPr lang="en-AU" dirty="0" smtClean="0"/>
              <a:t> quality score (0-40)</a:t>
            </a:r>
          </a:p>
          <a:p>
            <a:pPr lvl="1"/>
            <a:r>
              <a:rPr lang="en-AU" dirty="0" smtClean="0"/>
              <a:t>Represented by a single printable ASCII character</a:t>
            </a:r>
            <a:endParaRPr lang="en-A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706434"/>
            <a:ext cx="8229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@HWI-EAS209_0006_FC706VJ:5:58:5894:21141#ATCACG/1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TTAATTGGTAAATAAATCTCCTAATAGCTTAGATNTTACCTTNNNNNNNNNNTAGTTTCT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efcfffffcfeefffcffffffddf`feed</a:t>
            </a:r>
            <a:r>
              <a:rPr kumimoji="0" lang="en-US" sz="1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]`]_Ba_^__[YBBBBBBBBBBRTT\]][B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840069"/>
            <a:ext cx="9144000" cy="1115568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Calibri" pitchFamily="34" charset="0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Calibri" pitchFamily="34" charset="0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endParaRPr lang="en-AU" sz="1600" dirty="0">
              <a:latin typeface="Courier New" pitchFamily="49" charset="0"/>
              <a:cs typeface="Courier New" pitchFamily="49" charset="0"/>
            </a:endParaRPr>
          </a:p>
          <a:p>
            <a:pPr marL="109728" indent="0" defTabSz="914400" fontAlgn="auto">
              <a:spcAft>
                <a:spcPts val="0"/>
              </a:spcAft>
              <a:buSzTx/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!"#$%&amp;'()*+,-./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abcdefgh</a:t>
            </a:r>
            <a:endParaRPr lang="en-A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59269"/>
            <a:ext cx="218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Calibri" pitchFamily="34" charset="0"/>
              </a:rPr>
              <a:t>Printable ASCII characters</a:t>
            </a:r>
            <a:endParaRPr lang="en-AU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052" y="5423008"/>
            <a:ext cx="8892747" cy="279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10" idx="1"/>
            <a:endCxn id="11" idx="2"/>
          </p:cNvCxnSpPr>
          <p:nvPr/>
        </p:nvCxnSpPr>
        <p:spPr>
          <a:xfrm flipH="1" flipV="1">
            <a:off x="4621426" y="5702983"/>
            <a:ext cx="1398374" cy="67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GS_workshop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NGS_workshop</Template>
  <TotalTime>6397</TotalTime>
  <Words>995</Words>
  <Application>Microsoft Office PowerPoint</Application>
  <PresentationFormat>On-screen Show (4:3)</PresentationFormat>
  <Paragraphs>259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DejaVu Sans</vt:lpstr>
      <vt:lpstr>Georgia</vt:lpstr>
      <vt:lpstr>Times New Roman</vt:lpstr>
      <vt:lpstr>Trebuchet MS</vt:lpstr>
      <vt:lpstr>WenQuanYi Zen Hei</vt:lpstr>
      <vt:lpstr>Wingdings</vt:lpstr>
      <vt:lpstr>Wingdings 2</vt:lpstr>
      <vt:lpstr>NGS_workshop</vt:lpstr>
      <vt:lpstr>Introduction to Quality Control </vt:lpstr>
      <vt:lpstr>Overview</vt:lpstr>
      <vt:lpstr>FASTQ</vt:lpstr>
      <vt:lpstr>FASTQ</vt:lpstr>
      <vt:lpstr>FASTQ</vt:lpstr>
      <vt:lpstr>FASTQ</vt:lpstr>
      <vt:lpstr>FASTQ</vt:lpstr>
      <vt:lpstr>Phred Scores and Error Probability</vt:lpstr>
      <vt:lpstr>FASTQ</vt:lpstr>
      <vt:lpstr>FASTQ</vt:lpstr>
      <vt:lpstr>FASTQ Encoding/Offset</vt:lpstr>
      <vt:lpstr>FASTQ Encoding/Offset</vt:lpstr>
      <vt:lpstr>FASTQ Encoding/Offset</vt:lpstr>
      <vt:lpstr>FASTQ Encoding/Offset</vt:lpstr>
      <vt:lpstr>Illumina Error Profile</vt:lpstr>
      <vt:lpstr>Each Spot Is a Cluster</vt:lpstr>
      <vt:lpstr>Contamination</vt:lpstr>
      <vt:lpstr>Impact of Errors and Contamination</vt:lpstr>
      <vt:lpstr>Impact of Errors and Contamination</vt:lpstr>
      <vt:lpstr>Dealing with Errors and Contamination</vt:lpstr>
      <vt:lpstr>Check Quality Scores</vt:lpstr>
      <vt:lpstr>Read Trimming</vt:lpstr>
      <vt:lpstr>Practical</vt:lpstr>
      <vt:lpstr>Comparison of NGS QC Tools</vt:lpstr>
      <vt:lpstr>Conclusions</vt:lpstr>
      <vt:lpstr>Thank you</vt:lpstr>
      <vt:lpstr>PowerPoint Presentation</vt:lpstr>
      <vt:lpstr>PowerPoint Presentation</vt:lpstr>
      <vt:lpstr>Sequencing-error correction</vt:lpstr>
      <vt:lpstr>Reference based processing for error correction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nandan</dc:creator>
  <cp:lastModifiedBy>McGrath, Annette (DP&amp;S, Acton)</cp:lastModifiedBy>
  <cp:revision>469</cp:revision>
  <cp:lastPrinted>1601-01-01T00:00:00Z</cp:lastPrinted>
  <dcterms:created xsi:type="dcterms:W3CDTF">2012-09-10T08:40:24Z</dcterms:created>
  <dcterms:modified xsi:type="dcterms:W3CDTF">2015-03-19T00:12:17Z</dcterms:modified>
</cp:coreProperties>
</file>