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51"/>
  </p:notesMasterIdLst>
  <p:handoutMasterIdLst>
    <p:handoutMasterId r:id="rId52"/>
  </p:handoutMasterIdLst>
  <p:sldIdLst>
    <p:sldId id="256" r:id="rId2"/>
    <p:sldId id="364" r:id="rId3"/>
    <p:sldId id="361" r:id="rId4"/>
    <p:sldId id="365" r:id="rId5"/>
    <p:sldId id="326" r:id="rId6"/>
    <p:sldId id="327" r:id="rId7"/>
    <p:sldId id="328" r:id="rId8"/>
    <p:sldId id="379" r:id="rId9"/>
    <p:sldId id="380" r:id="rId10"/>
    <p:sldId id="381" r:id="rId11"/>
    <p:sldId id="333" r:id="rId12"/>
    <p:sldId id="335" r:id="rId13"/>
    <p:sldId id="383" r:id="rId14"/>
    <p:sldId id="385" r:id="rId15"/>
    <p:sldId id="352" r:id="rId16"/>
    <p:sldId id="386" r:id="rId17"/>
    <p:sldId id="366" r:id="rId18"/>
    <p:sldId id="336" r:id="rId19"/>
    <p:sldId id="338" r:id="rId20"/>
    <p:sldId id="374" r:id="rId21"/>
    <p:sldId id="376" r:id="rId22"/>
    <p:sldId id="337" r:id="rId23"/>
    <p:sldId id="339" r:id="rId24"/>
    <p:sldId id="375" r:id="rId25"/>
    <p:sldId id="340" r:id="rId26"/>
    <p:sldId id="341" r:id="rId27"/>
    <p:sldId id="342" r:id="rId28"/>
    <p:sldId id="343" r:id="rId29"/>
    <p:sldId id="344" r:id="rId30"/>
    <p:sldId id="346" r:id="rId31"/>
    <p:sldId id="351" r:id="rId32"/>
    <p:sldId id="367" r:id="rId33"/>
    <p:sldId id="353" r:id="rId34"/>
    <p:sldId id="317" r:id="rId35"/>
    <p:sldId id="318" r:id="rId36"/>
    <p:sldId id="370" r:id="rId37"/>
    <p:sldId id="371" r:id="rId38"/>
    <p:sldId id="372" r:id="rId39"/>
    <p:sldId id="373" r:id="rId40"/>
    <p:sldId id="354" r:id="rId41"/>
    <p:sldId id="355" r:id="rId42"/>
    <p:sldId id="356" r:id="rId43"/>
    <p:sldId id="368" r:id="rId44"/>
    <p:sldId id="358" r:id="rId45"/>
    <p:sldId id="359" r:id="rId46"/>
    <p:sldId id="360" r:id="rId47"/>
    <p:sldId id="357" r:id="rId48"/>
    <p:sldId id="362" r:id="rId49"/>
    <p:sldId id="261" r:id="rId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yrto Areti Kostadima" initials="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76523" autoAdjust="0"/>
  </p:normalViewPr>
  <p:slideViewPr>
    <p:cSldViewPr>
      <p:cViewPr varScale="1">
        <p:scale>
          <a:sx n="101" d="100"/>
          <a:sy n="101" d="100"/>
        </p:scale>
        <p:origin x="11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5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6B26E-CDF0-4A0E-8C31-D1256F1D6B4E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380C5-F794-468D-A591-257075AFEB4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6274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F7CD8-9EB6-49F4-9745-4B36C0557CFD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49817-D6F8-4C02-9ECE-B2B34F116AC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54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49817-D6F8-4C02-9ECE-B2B34F116ACC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12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2F9D86-B2AC-415F-A68A-F384DEE8EE8A}" type="slidenum">
              <a:rPr lang="en-AU">
                <a:latin typeface="Arial" pitchFamily="34" charset="0"/>
              </a:rPr>
              <a:pPr/>
              <a:t>34</a:t>
            </a:fld>
            <a:endParaRPr lang="en-A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03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2F9D86-B2AC-415F-A68A-F384DEE8EE8A}" type="slidenum">
              <a:rPr lang="en-AU">
                <a:latin typeface="Arial" pitchFamily="34" charset="0"/>
              </a:rPr>
              <a:pPr/>
              <a:t>35</a:t>
            </a:fld>
            <a:endParaRPr lang="en-A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7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2F9D86-B2AC-415F-A68A-F384DEE8EE8A}" type="slidenum">
              <a:rPr lang="en-AU">
                <a:latin typeface="Arial" pitchFamily="34" charset="0"/>
              </a:rPr>
              <a:pPr/>
              <a:t>36</a:t>
            </a:fld>
            <a:endParaRPr lang="en-A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756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2F9D86-B2AC-415F-A68A-F384DEE8EE8A}" type="slidenum">
              <a:rPr lang="en-AU">
                <a:latin typeface="Arial" pitchFamily="34" charset="0"/>
              </a:rPr>
              <a:pPr/>
              <a:t>37</a:t>
            </a:fld>
            <a:endParaRPr lang="en-A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265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2F9D86-B2AC-415F-A68A-F384DEE8EE8A}" type="slidenum">
              <a:rPr lang="en-AU">
                <a:latin typeface="Arial" pitchFamily="34" charset="0"/>
              </a:rPr>
              <a:pPr/>
              <a:t>38</a:t>
            </a:fld>
            <a:endParaRPr lang="en-A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77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D1189A0A-DE22-41ED-98D7-7DFB38364F29}" type="slidenum">
              <a:rPr/>
              <a:pPr lvl="0"/>
              <a:t>40</a:t>
            </a:fld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524000" y="514349"/>
            <a:ext cx="6096000" cy="257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71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CA4336BB-47EC-4183-B86D-689B8D452990}" type="slidenum">
              <a:rPr/>
              <a:pPr lvl="0"/>
              <a:t>41</a:t>
            </a:fld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524000" y="514349"/>
            <a:ext cx="6096000" cy="257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804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E5C3BF3A-12D8-4E52-8660-DD4992865456}" type="slidenum">
              <a:rPr/>
              <a:pPr lvl="0"/>
              <a:t>42</a:t>
            </a:fld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524000" y="514349"/>
            <a:ext cx="6096000" cy="257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761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F662826F-F1CD-4536-8184-901EF2E5A990}" type="slidenum">
              <a:rPr/>
              <a:pPr lvl="0"/>
              <a:t>47</a:t>
            </a:fld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524000" y="514349"/>
            <a:ext cx="6096000" cy="257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23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49817-D6F8-4C02-9ECE-B2B34F116ACC}" type="slidenum">
              <a:rPr lang="en-AU" smtClean="0"/>
              <a:pPr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191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N50 is the most widely reported metric for </a:t>
            </a:r>
            <a:r>
              <a:rPr lang="en-AU" i="1" dirty="0" smtClean="0"/>
              <a:t>de novo</a:t>
            </a:r>
            <a:r>
              <a:rPr lang="en-AU" dirty="0" smtClean="0"/>
              <a:t> assemblies</a:t>
            </a:r>
          </a:p>
          <a:p>
            <a:r>
              <a:rPr lang="en-AU" dirty="0" smtClean="0"/>
              <a:t>It is a single measure of the </a:t>
            </a:r>
            <a:r>
              <a:rPr lang="en-AU" dirty="0" err="1" smtClean="0"/>
              <a:t>contig</a:t>
            </a:r>
            <a:r>
              <a:rPr lang="en-AU" dirty="0" smtClean="0"/>
              <a:t> length size distribution of an assembly</a:t>
            </a:r>
          </a:p>
          <a:p>
            <a:r>
              <a:rPr lang="en-AU" dirty="0" smtClean="0"/>
              <a:t>These stats DO NOT say anything about assembly quality</a:t>
            </a:r>
          </a:p>
          <a:p>
            <a:r>
              <a:rPr lang="en-AU" dirty="0" smtClean="0"/>
              <a:t>Automated assemblies need to be checked for </a:t>
            </a:r>
            <a:r>
              <a:rPr lang="en-AU" dirty="0" err="1" smtClean="0"/>
              <a:t>mis</a:t>
            </a:r>
            <a:r>
              <a:rPr lang="en-AU" dirty="0" smtClean="0"/>
              <a:t>-assemblies</a:t>
            </a:r>
          </a:p>
          <a:p>
            <a:pPr lvl="1"/>
            <a:r>
              <a:rPr lang="en-AU" dirty="0" smtClean="0"/>
              <a:t>Need paired-end/</a:t>
            </a:r>
            <a:r>
              <a:rPr lang="en-AU" dirty="0" err="1" smtClean="0"/>
              <a:t>matepair</a:t>
            </a:r>
            <a:r>
              <a:rPr lang="en-AU" dirty="0" smtClean="0"/>
              <a:t> reads</a:t>
            </a:r>
          </a:p>
          <a:p>
            <a:pPr lvl="1"/>
            <a:r>
              <a:rPr lang="en-AU" dirty="0" smtClean="0"/>
              <a:t>Need tools to visualise paired-end data</a:t>
            </a:r>
          </a:p>
          <a:p>
            <a:pPr lvl="1"/>
            <a:r>
              <a:rPr lang="en-AU" dirty="0" smtClean="0"/>
              <a:t>Need editors to break/join/reassemble parts of the assembly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ED4940-311E-49A4-B159-9A71FA6CBE09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96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AU" dirty="0" smtClean="0"/>
              <a:t>I find it more useful to think of k-</a:t>
            </a:r>
            <a:r>
              <a:rPr lang="en-AU" dirty="0" err="1" smtClean="0"/>
              <a:t>mers</a:t>
            </a:r>
            <a:r>
              <a:rPr lang="en-AU" dirty="0" smtClean="0"/>
              <a:t> in the context of the genome sequence rather than the reads, even in the absence of a genome during de novo assembly.</a:t>
            </a:r>
          </a:p>
          <a:p>
            <a:pPr>
              <a:spcBef>
                <a:spcPct val="0"/>
              </a:spcBef>
            </a:pPr>
            <a:endParaRPr lang="en-AU" dirty="0" smtClean="0"/>
          </a:p>
          <a:p>
            <a:pPr>
              <a:spcBef>
                <a:spcPct val="0"/>
              </a:spcBef>
            </a:pPr>
            <a:r>
              <a:rPr lang="en-AU" dirty="0" smtClean="0"/>
              <a:t>A sliding window of length k over the genome means:</a:t>
            </a:r>
          </a:p>
          <a:p>
            <a:pPr>
              <a:spcBef>
                <a:spcPct val="0"/>
              </a:spcBef>
            </a:pPr>
            <a:r>
              <a:rPr lang="en-AU" dirty="0" smtClean="0"/>
              <a:t>K-</a:t>
            </a:r>
            <a:r>
              <a:rPr lang="en-AU" dirty="0" err="1" smtClean="0"/>
              <a:t>mers</a:t>
            </a:r>
            <a:r>
              <a:rPr lang="en-AU" dirty="0" smtClean="0"/>
              <a:t> whose 3’ end overlaps with the 5’ end of another k-</a:t>
            </a:r>
            <a:r>
              <a:rPr lang="en-AU" dirty="0" err="1" smtClean="0"/>
              <a:t>mer</a:t>
            </a:r>
            <a:r>
              <a:rPr lang="en-AU" dirty="0" smtClean="0"/>
              <a:t> by k-1 </a:t>
            </a:r>
            <a:r>
              <a:rPr lang="en-AU" dirty="0" err="1" smtClean="0"/>
              <a:t>bp</a:t>
            </a:r>
            <a:endParaRPr lang="en-AU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E3DB38-0198-4FD1-A9DE-9A6169B0A867}" type="slidenum">
              <a:rPr lang="en-AU">
                <a:latin typeface="Arial" pitchFamily="34" charset="0"/>
              </a:rPr>
              <a:pPr/>
              <a:t>19</a:t>
            </a:fld>
            <a:endParaRPr lang="en-A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54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AU" dirty="0" smtClean="0"/>
              <a:t>I find it more useful to think of k-</a:t>
            </a:r>
            <a:r>
              <a:rPr lang="en-AU" dirty="0" err="1" smtClean="0"/>
              <a:t>mers</a:t>
            </a:r>
            <a:r>
              <a:rPr lang="en-AU" dirty="0" smtClean="0"/>
              <a:t> in the context of the genome sequence rather than the reads, even in the absence of a genome during de novo assembly.</a:t>
            </a:r>
          </a:p>
          <a:p>
            <a:pPr>
              <a:spcBef>
                <a:spcPct val="0"/>
              </a:spcBef>
            </a:pPr>
            <a:endParaRPr lang="en-AU" dirty="0" smtClean="0"/>
          </a:p>
          <a:p>
            <a:pPr>
              <a:spcBef>
                <a:spcPct val="0"/>
              </a:spcBef>
            </a:pPr>
            <a:r>
              <a:rPr lang="en-AU" dirty="0" smtClean="0"/>
              <a:t>A sliding window of length k over the genome means:</a:t>
            </a:r>
          </a:p>
          <a:p>
            <a:pPr>
              <a:spcBef>
                <a:spcPct val="0"/>
              </a:spcBef>
            </a:pPr>
            <a:r>
              <a:rPr lang="en-AU" dirty="0" smtClean="0"/>
              <a:t>K-</a:t>
            </a:r>
            <a:r>
              <a:rPr lang="en-AU" dirty="0" err="1" smtClean="0"/>
              <a:t>mers</a:t>
            </a:r>
            <a:r>
              <a:rPr lang="en-AU" dirty="0" smtClean="0"/>
              <a:t> whose 3’ end overlaps with the 5’ end of another k-</a:t>
            </a:r>
            <a:r>
              <a:rPr lang="en-AU" dirty="0" err="1" smtClean="0"/>
              <a:t>mer</a:t>
            </a:r>
            <a:r>
              <a:rPr lang="en-AU" dirty="0" smtClean="0"/>
              <a:t> by k-1 </a:t>
            </a:r>
            <a:r>
              <a:rPr lang="en-AU" dirty="0" err="1" smtClean="0"/>
              <a:t>bp</a:t>
            </a:r>
            <a:endParaRPr lang="en-AU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E3DB38-0198-4FD1-A9DE-9A6169B0A867}" type="slidenum">
              <a:rPr lang="en-AU">
                <a:latin typeface="Arial" pitchFamily="34" charset="0"/>
              </a:rPr>
              <a:pPr/>
              <a:t>20</a:t>
            </a:fld>
            <a:endParaRPr lang="en-A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14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AU" dirty="0" smtClean="0"/>
              <a:t>I find it more useful to think of k-</a:t>
            </a:r>
            <a:r>
              <a:rPr lang="en-AU" dirty="0" err="1" smtClean="0"/>
              <a:t>mers</a:t>
            </a:r>
            <a:r>
              <a:rPr lang="en-AU" dirty="0" smtClean="0"/>
              <a:t> in the context of the genome sequence rather than the reads, even in the absence of a genome during de novo assembly.</a:t>
            </a:r>
          </a:p>
          <a:p>
            <a:pPr>
              <a:spcBef>
                <a:spcPct val="0"/>
              </a:spcBef>
            </a:pPr>
            <a:endParaRPr lang="en-AU" dirty="0" smtClean="0"/>
          </a:p>
          <a:p>
            <a:pPr>
              <a:spcBef>
                <a:spcPct val="0"/>
              </a:spcBef>
            </a:pPr>
            <a:r>
              <a:rPr lang="en-AU" dirty="0" smtClean="0"/>
              <a:t>A sliding window of length k over the genome means:</a:t>
            </a:r>
          </a:p>
          <a:p>
            <a:pPr>
              <a:spcBef>
                <a:spcPct val="0"/>
              </a:spcBef>
            </a:pPr>
            <a:r>
              <a:rPr lang="en-AU" dirty="0" smtClean="0"/>
              <a:t>K-</a:t>
            </a:r>
            <a:r>
              <a:rPr lang="en-AU" dirty="0" err="1" smtClean="0"/>
              <a:t>mers</a:t>
            </a:r>
            <a:r>
              <a:rPr lang="en-AU" dirty="0" smtClean="0"/>
              <a:t> whose 3’ end overlaps with the 5’ end of another k-</a:t>
            </a:r>
            <a:r>
              <a:rPr lang="en-AU" dirty="0" err="1" smtClean="0"/>
              <a:t>mer</a:t>
            </a:r>
            <a:r>
              <a:rPr lang="en-AU" dirty="0" smtClean="0"/>
              <a:t> by k-1 </a:t>
            </a:r>
            <a:r>
              <a:rPr lang="en-AU" dirty="0" err="1" smtClean="0"/>
              <a:t>bp</a:t>
            </a:r>
            <a:endParaRPr lang="en-AU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E3DB38-0198-4FD1-A9DE-9A6169B0A867}" type="slidenum">
              <a:rPr lang="en-AU">
                <a:latin typeface="Arial" pitchFamily="34" charset="0"/>
              </a:rPr>
              <a:pPr/>
              <a:t>21</a:t>
            </a:fld>
            <a:endParaRPr lang="en-A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38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C764847-2012-49C7-94D8-38FAFB7B44EA}" type="slidenum">
              <a:rPr lang="en-AU">
                <a:latin typeface="Arial" pitchFamily="34" charset="0"/>
              </a:rPr>
              <a:pPr/>
              <a:t>23</a:t>
            </a:fld>
            <a:endParaRPr lang="en-A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08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AU" dirty="0" smtClean="0"/>
              <a:t>Sequencing errors cause bubbles of length k. Thus large k-</a:t>
            </a:r>
            <a:r>
              <a:rPr lang="en-AU" dirty="0" err="1" smtClean="0"/>
              <a:t>mers</a:t>
            </a:r>
            <a:r>
              <a:rPr lang="en-AU" dirty="0" smtClean="0"/>
              <a:t> introduce many more spurious nodes and edges and more k-</a:t>
            </a:r>
            <a:r>
              <a:rPr lang="en-AU" dirty="0" err="1" smtClean="0"/>
              <a:t>mers</a:t>
            </a:r>
            <a:r>
              <a:rPr lang="en-AU" dirty="0" smtClean="0"/>
              <a:t> will contain more errors. Errors less than k </a:t>
            </a:r>
            <a:r>
              <a:rPr lang="en-AU" dirty="0" err="1" smtClean="0"/>
              <a:t>nt</a:t>
            </a:r>
            <a:r>
              <a:rPr lang="en-AU" dirty="0" smtClean="0"/>
              <a:t> apart will produce bubbles within bubbles making assembly more difficult.</a:t>
            </a:r>
          </a:p>
          <a:p>
            <a:pPr>
              <a:spcBef>
                <a:spcPct val="0"/>
              </a:spcBef>
            </a:pPr>
            <a:endParaRPr lang="en-AU" dirty="0" smtClean="0"/>
          </a:p>
          <a:p>
            <a:pPr>
              <a:spcBef>
                <a:spcPct val="0"/>
              </a:spcBef>
            </a:pPr>
            <a:r>
              <a:rPr lang="en-AU" dirty="0" smtClean="0"/>
              <a:t>In non-haploid organisms, different alleles may look like sequencing errors.</a:t>
            </a:r>
          </a:p>
          <a:p>
            <a:pPr>
              <a:spcBef>
                <a:spcPct val="0"/>
              </a:spcBef>
            </a:pPr>
            <a:endParaRPr lang="en-AU" dirty="0" smtClean="0"/>
          </a:p>
          <a:p>
            <a:pPr>
              <a:spcBef>
                <a:spcPct val="0"/>
              </a:spcBef>
            </a:pPr>
            <a:r>
              <a:rPr lang="en-AU" dirty="0" err="1" smtClean="0"/>
              <a:t>E.g</a:t>
            </a:r>
            <a:r>
              <a:rPr lang="en-AU" dirty="0" smtClean="0"/>
              <a:t> in diploid organisms, you’d expect the alternative paths of a bubble to have equal coverage. Determining if the data deviates from this null hypothesis is difficult, especially at low coverage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C764847-2012-49C7-94D8-38FAFB7B44EA}" type="slidenum">
              <a:rPr lang="en-AU">
                <a:latin typeface="Arial" pitchFamily="34" charset="0"/>
              </a:rPr>
              <a:pPr/>
              <a:t>24</a:t>
            </a:fld>
            <a:endParaRPr lang="en-A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0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31BBBEDF-021A-453E-A4C6-1AB6D8781A55}" type="slidenum">
              <a:rPr/>
              <a:pPr lvl="0"/>
              <a:t>30</a:t>
            </a:fld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524000" y="514349"/>
            <a:ext cx="6096000" cy="257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59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F662826F-F1CD-4536-8184-901EF2E5A990}" type="slidenum">
              <a:rPr/>
              <a:pPr lvl="0"/>
              <a:t>31</a:t>
            </a:fld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524000" y="514349"/>
            <a:ext cx="6096000" cy="257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2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1268760"/>
            <a:ext cx="9144000" cy="243294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8" name="Picture 17" descr="ebi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2006" y="6381328"/>
            <a:ext cx="1281993" cy="476672"/>
          </a:xfrm>
          <a:prstGeom prst="rect">
            <a:avLst/>
          </a:prstGeom>
        </p:spPr>
      </p:pic>
      <p:pic>
        <p:nvPicPr>
          <p:cNvPr id="20" name="Picture 19" descr="CSIRO_Grad_RGB_h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19236" y="0"/>
            <a:ext cx="1324764" cy="1268760"/>
          </a:xfrm>
          <a:prstGeom prst="rect">
            <a:avLst/>
          </a:prstGeom>
        </p:spPr>
      </p:pic>
      <p:pic>
        <p:nvPicPr>
          <p:cNvPr id="21" name="Picture 20" descr="BioplatformsAustraliaLogo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7504" y="116632"/>
            <a:ext cx="1728354" cy="1123956"/>
          </a:xfrm>
          <a:prstGeom prst="rect">
            <a:avLst/>
          </a:prstGeom>
        </p:spPr>
      </p:pic>
      <p:sp>
        <p:nvSpPr>
          <p:cNvPr id="2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1520" y="3349976"/>
            <a:ext cx="8043863" cy="31618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baseline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0" indent="0">
              <a:spcBef>
                <a:spcPts val="0"/>
              </a:spcBef>
              <a:spcAft>
                <a:spcPts val="1417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4400" b="1">
                <a:solidFill>
                  <a:schemeClr val="bg1"/>
                </a:solidFill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itle 15"/>
          <p:cNvSpPr>
            <a:spLocks noGrp="1"/>
          </p:cNvSpPr>
          <p:nvPr>
            <p:ph type="title"/>
          </p:nvPr>
        </p:nvSpPr>
        <p:spPr>
          <a:xfrm>
            <a:off x="251520" y="2204864"/>
            <a:ext cx="8043863" cy="1080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>
            <a:off x="0" y="4077072"/>
            <a:ext cx="5364088" cy="7200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36096" y="4149080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0" y="3356992"/>
            <a:ext cx="9144000" cy="100811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1268760"/>
            <a:ext cx="9144000" cy="2432940"/>
          </a:xfrm>
          <a:prstGeom prst="rect">
            <a:avLst/>
          </a:prstGeom>
          <a:solidFill>
            <a:schemeClr val="bg2">
              <a:lumMod val="2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2" name="Title 7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042400" cy="10800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AU" sz="44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7544" y="2420888"/>
            <a:ext cx="8043863" cy="31618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417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4400" b="1">
                <a:solidFill>
                  <a:schemeClr val="bg1"/>
                </a:solidFill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 descr="CSIRO_Grad_RGB_h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19236" y="0"/>
            <a:ext cx="1324764" cy="1268760"/>
          </a:xfrm>
          <a:prstGeom prst="rect">
            <a:avLst/>
          </a:prstGeom>
        </p:spPr>
      </p:pic>
      <p:pic>
        <p:nvPicPr>
          <p:cNvPr id="33" name="Picture 32" descr="BioplatformsAustralia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7504" y="116632"/>
            <a:ext cx="1728354" cy="112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4149080"/>
            <a:ext cx="9144000" cy="2708920"/>
          </a:xfrm>
          <a:prstGeom prst="rect">
            <a:avLst/>
          </a:prstGeom>
          <a:solidFill>
            <a:schemeClr val="bg1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0" y="1268760"/>
            <a:ext cx="9144000" cy="2088232"/>
          </a:xfrm>
          <a:prstGeom prst="rect">
            <a:avLst/>
          </a:prstGeom>
          <a:solidFill>
            <a:schemeClr val="bg2">
              <a:lumMod val="2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60000" y="2866540"/>
            <a:ext cx="7469550" cy="72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0" y="3356992"/>
            <a:ext cx="9144000" cy="100811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angle 35"/>
          <p:cNvSpPr/>
          <p:nvPr userDrawn="1"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angle 36"/>
          <p:cNvSpPr/>
          <p:nvPr userDrawn="1"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0" y="4077072"/>
            <a:ext cx="5364088" cy="7200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 userDrawn="1"/>
        </p:nvSpPr>
        <p:spPr>
          <a:xfrm flipV="1">
            <a:off x="5436096" y="4149080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41" name="Rounded Rectangle 40"/>
          <p:cNvSpPr/>
          <p:nvPr userDrawn="1"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42" name="Rounded Rectangle 41"/>
          <p:cNvSpPr/>
          <p:nvPr userDrawn="1"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4" name="Rectangle 43"/>
          <p:cNvSpPr/>
          <p:nvPr userDrawn="1"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8" name="Picture 17" descr="ebi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2006" y="6381328"/>
            <a:ext cx="1281993" cy="476672"/>
          </a:xfrm>
          <a:prstGeom prst="rect">
            <a:avLst/>
          </a:prstGeom>
        </p:spPr>
      </p:pic>
      <p:pic>
        <p:nvPicPr>
          <p:cNvPr id="19" name="Picture 18" descr="CSIRO_Grad_RGB_h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19236" y="0"/>
            <a:ext cx="1324764" cy="1268760"/>
          </a:xfrm>
          <a:prstGeom prst="rect">
            <a:avLst/>
          </a:prstGeom>
        </p:spPr>
      </p:pic>
      <p:pic>
        <p:nvPicPr>
          <p:cNvPr id="20" name="Picture 19" descr="BioplatformsAustraliaLogo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7504" y="116632"/>
            <a:ext cx="1728354" cy="112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424936" cy="48965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539552" y="620688"/>
            <a:ext cx="84597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19FAFF2-F2B6-439B-8AC4-EC31E5D97B66}" type="datetimeFigureOut">
              <a:rPr lang="en-AU" smtClean="0"/>
              <a:pPr/>
              <a:t>19/03/2015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8D1EBAF-36C5-41AF-B2A4-97D362F3A7E0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29" r:id="rId12"/>
    <p:sldLayoutId id="2147483853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bcb.umd.edu/research/assembly_primer.s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1520" y="1844824"/>
            <a:ext cx="8043863" cy="1080000"/>
          </a:xfrm>
        </p:spPr>
        <p:txBody>
          <a:bodyPr/>
          <a:lstStyle/>
          <a:p>
            <a:r>
              <a:rPr lang="en-AU" i="1" dirty="0" smtClean="0"/>
              <a:t>de novo </a:t>
            </a:r>
            <a:r>
              <a:rPr lang="en-AU" dirty="0" smtClean="0"/>
              <a:t>genome assembly with Velvet</a:t>
            </a:r>
            <a:endParaRPr lang="en-AU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 bwMode="auto">
          <a:xfrm>
            <a:off x="251520" y="4437112"/>
            <a:ext cx="583264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2000" b="1" dirty="0" smtClean="0">
                <a:latin typeface="Calibri" pitchFamily="34" charset="0"/>
              </a:rPr>
              <a:t>Nathan Watson-Haigh </a:t>
            </a:r>
            <a:r>
              <a:rPr lang="en-AU" sz="2000" dirty="0" smtClean="0">
                <a:latin typeface="Calibri" pitchFamily="34" charset="0"/>
              </a:rPr>
              <a:t>| ACPFG, AU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" name="Footer Placeholder 2"/>
          <p:cNvSpPr txBox="1">
            <a:spLocks/>
          </p:cNvSpPr>
          <p:nvPr/>
        </p:nvSpPr>
        <p:spPr bwMode="auto">
          <a:xfrm>
            <a:off x="228600" y="5233987"/>
            <a:ext cx="511256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smtClean="0">
                <a:latin typeface="Calibri" pitchFamily="34" charset="0"/>
              </a:rPr>
              <a:t>November 26 </a:t>
            </a:r>
            <a:r>
              <a:rPr lang="en-US" sz="1600" dirty="0" smtClean="0">
                <a:latin typeface="Calibri" pitchFamily="34" charset="0"/>
              </a:rPr>
              <a:t>2014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" name="Footer Placeholder 2"/>
          <p:cNvSpPr txBox="1">
            <a:spLocks/>
          </p:cNvSpPr>
          <p:nvPr/>
        </p:nvSpPr>
        <p:spPr bwMode="auto">
          <a:xfrm>
            <a:off x="251520" y="4725144"/>
            <a:ext cx="583264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2000" b="1" dirty="0" smtClean="0">
                <a:latin typeface="Calibri" pitchFamily="34" charset="0"/>
              </a:rPr>
              <a:t>Matthias </a:t>
            </a:r>
            <a:r>
              <a:rPr lang="en-AU" sz="2000" b="1" dirty="0" err="1" smtClean="0">
                <a:latin typeface="Calibri" pitchFamily="34" charset="0"/>
              </a:rPr>
              <a:t>Haimel</a:t>
            </a:r>
            <a:r>
              <a:rPr lang="en-AU" sz="2000" b="1" dirty="0" smtClean="0">
                <a:latin typeface="Calibri" pitchFamily="34" charset="0"/>
              </a:rPr>
              <a:t> </a:t>
            </a:r>
            <a:r>
              <a:rPr lang="en-AU" sz="2000" dirty="0" smtClean="0">
                <a:latin typeface="Calibri" pitchFamily="34" charset="0"/>
              </a:rPr>
              <a:t>| EMBL-EBI, UK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" name="Footer Placeholder 2"/>
          <p:cNvSpPr txBox="1">
            <a:spLocks/>
          </p:cNvSpPr>
          <p:nvPr/>
        </p:nvSpPr>
        <p:spPr bwMode="auto">
          <a:xfrm>
            <a:off x="251521" y="4016375"/>
            <a:ext cx="583264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2000" b="1" dirty="0" smtClean="0">
                <a:latin typeface="Calibri" pitchFamily="34" charset="0"/>
              </a:rPr>
              <a:t>Annette McGrath</a:t>
            </a:r>
            <a:r>
              <a:rPr lang="en-AU" sz="2000" dirty="0" smtClean="0">
                <a:latin typeface="Calibri" pitchFamily="34" charset="0"/>
              </a:rPr>
              <a:t>| CSIRO, AU</a:t>
            </a:r>
          </a:p>
          <a:p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Genomes, sequencing data and issues to be mindful 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700" smtClean="0">
                <a:ea typeface="ＭＳ Ｐゴシック" pitchFamily="34" charset="-128"/>
              </a:rPr>
              <a:t>Repeats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Shorter than read length are ok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With more differences than sequencing errors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smtClean="0">
                <a:ea typeface="ＭＳ Ｐゴシック" pitchFamily="34" charset="-128"/>
              </a:rPr>
              <a:t>Sequencing errors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All DNA sequencing technologies have error rates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Different for each technology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smtClean="0">
                <a:ea typeface="ＭＳ Ｐゴシック" pitchFamily="34" charset="-128"/>
              </a:rPr>
              <a:t>Reads are not truly generated at random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Fragmentation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Cloning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Sequencing bias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Sanger Sequencing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Read lengths: 700-1000bp</a:t>
            </a:r>
          </a:p>
          <a:p>
            <a:r>
              <a:rPr lang="en-AU" dirty="0" smtClean="0"/>
              <a:t>5-10x coverage</a:t>
            </a:r>
          </a:p>
          <a:p>
            <a:endParaRPr lang="en-AU" dirty="0" smtClean="0"/>
          </a:p>
          <a:p>
            <a:r>
              <a:rPr lang="en-AU" dirty="0" smtClean="0"/>
              <a:t>Long (</a:t>
            </a:r>
            <a:r>
              <a:rPr lang="en-AU" dirty="0" err="1" smtClean="0"/>
              <a:t>ish</a:t>
            </a:r>
            <a:r>
              <a:rPr lang="en-AU" dirty="0" smtClean="0"/>
              <a:t>) read length mean we </a:t>
            </a:r>
            <a:r>
              <a:rPr lang="en-AU" b="1" dirty="0" smtClean="0">
                <a:solidFill>
                  <a:srgbClr val="FF0000"/>
                </a:solidFill>
              </a:rPr>
              <a:t>can</a:t>
            </a:r>
            <a:r>
              <a:rPr lang="en-AU" dirty="0" smtClean="0"/>
              <a:t> tolerate mismatches in the overlap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Generation Sequencing (NGS)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600" dirty="0" smtClean="0"/>
              <a:t>Read lengths: 36 – 600bp (typically 100-200bp)</a:t>
            </a:r>
          </a:p>
          <a:p>
            <a:r>
              <a:rPr lang="en-AU" sz="2600" dirty="0" smtClean="0"/>
              <a:t>20-100x coverage</a:t>
            </a:r>
          </a:p>
          <a:p>
            <a:endParaRPr lang="en-AU" sz="2600" dirty="0" smtClean="0"/>
          </a:p>
          <a:p>
            <a:r>
              <a:rPr lang="en-AU" sz="2600" dirty="0" smtClean="0"/>
              <a:t>Huge amounts of data, not amenable to traditional genome assembly algorithms</a:t>
            </a:r>
          </a:p>
          <a:p>
            <a:r>
              <a:rPr lang="en-AU" sz="2600" dirty="0" smtClean="0"/>
              <a:t>Short read lengths mean we </a:t>
            </a:r>
            <a:r>
              <a:rPr lang="en-AU" sz="2600" dirty="0" smtClean="0">
                <a:solidFill>
                  <a:srgbClr val="FF0000"/>
                </a:solidFill>
              </a:rPr>
              <a:t>can’t</a:t>
            </a:r>
            <a:r>
              <a:rPr lang="en-AU" sz="2600" dirty="0" smtClean="0"/>
              <a:t> tolerate mismatches in the overlap – would result in spurious overlaps</a:t>
            </a:r>
          </a:p>
          <a:p>
            <a:r>
              <a:rPr lang="en-AU" sz="2600" dirty="0" smtClean="0"/>
              <a:t>Enter de </a:t>
            </a:r>
            <a:r>
              <a:rPr lang="en-AU" sz="2600" dirty="0" err="1" smtClean="0"/>
              <a:t>Bruijn</a:t>
            </a:r>
            <a:r>
              <a:rPr lang="en-AU" sz="2600" dirty="0" smtClean="0"/>
              <a:t>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Overlap-layout-consensus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Given a set of short fragments from shotgun sequencing, find	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dirty="0" smtClean="0">
                <a:solidFill>
                  <a:srgbClr val="558ED5"/>
                </a:solidFill>
                <a:ea typeface="ＭＳ Ｐゴシック" pitchFamily="34" charset="-128"/>
              </a:rPr>
              <a:t>overlap</a:t>
            </a:r>
            <a:r>
              <a:rPr lang="en-US" dirty="0" smtClean="0">
                <a:ea typeface="ＭＳ Ｐゴシック" pitchFamily="34" charset="-128"/>
              </a:rPr>
              <a:t> between all pairs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Determine the </a:t>
            </a:r>
            <a:r>
              <a:rPr lang="en-US" dirty="0" smtClean="0">
                <a:solidFill>
                  <a:srgbClr val="558ED5"/>
                </a:solidFill>
                <a:ea typeface="ＭＳ Ｐゴシック" pitchFamily="34" charset="-128"/>
              </a:rPr>
              <a:t>layout </a:t>
            </a:r>
            <a:r>
              <a:rPr lang="en-US" dirty="0" smtClean="0">
                <a:ea typeface="ＭＳ Ｐゴシック" pitchFamily="34" charset="-128"/>
              </a:rPr>
              <a:t>of the reads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Construct a </a:t>
            </a:r>
            <a:r>
              <a:rPr lang="en-US" dirty="0" smtClean="0">
                <a:solidFill>
                  <a:srgbClr val="558ED5"/>
                </a:solidFill>
                <a:ea typeface="ＭＳ Ｐゴシック" pitchFamily="34" charset="-128"/>
              </a:rPr>
              <a:t>consensus </a:t>
            </a:r>
            <a:r>
              <a:rPr lang="en-US" dirty="0" smtClean="0">
                <a:ea typeface="ＭＳ Ｐゴシック" pitchFamily="34" charset="-128"/>
              </a:rPr>
              <a:t>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 smtClean="0">
                <a:hlinkClick r:id="rId3"/>
              </a:rPr>
              <a:t>http://www.cbcb.umd.edu/research/assembly_primer.shtml</a:t>
            </a:r>
            <a:endParaRPr lang="en-AU" sz="2000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OLC graph</a:t>
            </a:r>
            <a:endParaRPr lang="en-AU" dirty="0"/>
          </a:p>
        </p:txBody>
      </p:sp>
      <p:pic>
        <p:nvPicPr>
          <p:cNvPr id="4" name="Picture 4" descr="http://www.cbcb.umd.edu/research/ol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636912"/>
            <a:ext cx="7143750" cy="2990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Assessing assemblies– N50, N90, </a:t>
            </a:r>
            <a:r>
              <a:rPr lang="en-AU" dirty="0" err="1" smtClean="0"/>
              <a:t>Nxx</a:t>
            </a:r>
            <a:endParaRPr lang="en-A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87624" y="1412776"/>
            <a:ext cx="6408712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948264" y="4149080"/>
            <a:ext cx="11112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>
                <a:solidFill>
                  <a:srgbClr val="92D050"/>
                </a:solidFill>
              </a:rPr>
              <a:t>+</a:t>
            </a:r>
            <a:r>
              <a:rPr lang="en-AU" dirty="0" smtClean="0"/>
              <a:t> = N50</a:t>
            </a:r>
          </a:p>
          <a:p>
            <a:r>
              <a:rPr lang="en-AU" sz="3200" b="1" dirty="0" smtClean="0">
                <a:solidFill>
                  <a:srgbClr val="C00000"/>
                </a:solidFill>
              </a:rPr>
              <a:t>+</a:t>
            </a:r>
            <a:r>
              <a:rPr lang="en-AU" dirty="0" smtClean="0"/>
              <a:t> = N90</a:t>
            </a:r>
          </a:p>
          <a:p>
            <a:r>
              <a:rPr lang="en-AU" sz="3200" b="1" dirty="0" smtClean="0">
                <a:solidFill>
                  <a:srgbClr val="133CA1"/>
                </a:solidFill>
              </a:rPr>
              <a:t>+</a:t>
            </a:r>
            <a:r>
              <a:rPr lang="en-AU" dirty="0" smtClean="0"/>
              <a:t> = N95</a:t>
            </a:r>
            <a:endParaRPr lang="en-AU" dirty="0"/>
          </a:p>
        </p:txBody>
      </p:sp>
      <p:grpSp>
        <p:nvGrpSpPr>
          <p:cNvPr id="3" name="Group 16"/>
          <p:cNvGrpSpPr/>
          <p:nvPr/>
        </p:nvGrpSpPr>
        <p:grpSpPr>
          <a:xfrm>
            <a:off x="1979712" y="2060848"/>
            <a:ext cx="3993888" cy="3692153"/>
            <a:chOff x="1979712" y="2060848"/>
            <a:chExt cx="3993888" cy="3692153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2483768" y="2492896"/>
              <a:ext cx="2232248" cy="28083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79712" y="2060848"/>
              <a:ext cx="15167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Less fragmented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7984" y="5445224"/>
              <a:ext cx="1545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More fragmented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3430741"/>
            <a:ext cx="81369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solidFill>
                  <a:srgbClr val="FF0000"/>
                </a:solidFill>
              </a:rPr>
              <a:t>Less fragmented != better quality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23728" y="1556792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Expected genome size</a:t>
            </a:r>
            <a:endParaRPr lang="en-A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De novo genome assembly: what every biologist should know</a:t>
            </a:r>
          </a:p>
          <a:p>
            <a:pPr>
              <a:buNone/>
            </a:pPr>
            <a:r>
              <a:rPr lang="en-AU" dirty="0" err="1" smtClean="0"/>
              <a:t>Monya</a:t>
            </a:r>
            <a:r>
              <a:rPr lang="en-AU" dirty="0" smtClean="0"/>
              <a:t> Baker</a:t>
            </a:r>
          </a:p>
          <a:p>
            <a:pPr>
              <a:buNone/>
            </a:pPr>
            <a:r>
              <a:rPr lang="en-AU" dirty="0" smtClean="0"/>
              <a:t>Nature Methods Vol 9 No.4 April 2012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Genome assembly problem</a:t>
            </a:r>
          </a:p>
          <a:p>
            <a:r>
              <a:rPr lang="en-AU" dirty="0" smtClean="0"/>
              <a:t>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Hands-on session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Compiling Velvet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Paired-end/mate-pair libraries in assemblies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Quality scores and de </a:t>
            </a:r>
            <a:r>
              <a:rPr lang="en-AU" dirty="0" err="1" smtClean="0">
                <a:solidFill>
                  <a:schemeClr val="bg1">
                    <a:lumMod val="85000"/>
                  </a:schemeClr>
                </a:solidFill>
              </a:rPr>
              <a:t>Bruijn</a:t>
            </a:r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 graphs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Hands-on session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Paired-end assembly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Quality trimming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Assembly visualisation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Hybrid assembly if time permits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Bruijn</a:t>
            </a:r>
            <a:r>
              <a:rPr lang="en-AU" dirty="0" smtClean="0"/>
              <a:t> is pronounced more like brown</a:t>
            </a:r>
          </a:p>
          <a:p>
            <a:r>
              <a:rPr lang="en-AU" dirty="0" smtClean="0"/>
              <a:t>Based on strings of length, k (k-</a:t>
            </a:r>
            <a:r>
              <a:rPr lang="en-AU" dirty="0" err="1" smtClean="0"/>
              <a:t>mer</a:t>
            </a:r>
            <a:r>
              <a:rPr lang="en-AU" dirty="0" smtClean="0"/>
              <a:t>), present in the set of reads</a:t>
            </a:r>
          </a:p>
          <a:p>
            <a:r>
              <a:rPr lang="en-AU" dirty="0" smtClean="0"/>
              <a:t>Used to represent overlaps</a:t>
            </a:r>
          </a:p>
          <a:p>
            <a:pPr lvl="1"/>
            <a:r>
              <a:rPr lang="en-AU" dirty="0" smtClean="0"/>
              <a:t>Nodes are k-</a:t>
            </a:r>
            <a:r>
              <a:rPr lang="en-AU" dirty="0" err="1" smtClean="0"/>
              <a:t>mers</a:t>
            </a:r>
            <a:r>
              <a:rPr lang="en-AU" dirty="0" smtClean="0"/>
              <a:t> present in the set of reads</a:t>
            </a:r>
          </a:p>
          <a:p>
            <a:pPr lvl="1"/>
            <a:r>
              <a:rPr lang="en-AU" dirty="0" smtClean="0"/>
              <a:t>Edges are drawn when two k-</a:t>
            </a:r>
            <a:r>
              <a:rPr lang="en-AU" dirty="0" err="1" smtClean="0"/>
              <a:t>mers</a:t>
            </a:r>
            <a:r>
              <a:rPr lang="en-AU" dirty="0" smtClean="0"/>
              <a:t> perfectly overlap each other by k-1 bases</a:t>
            </a:r>
          </a:p>
          <a:p>
            <a:r>
              <a:rPr lang="en-AU" dirty="0" smtClean="0"/>
              <a:t>The genome is represented as a path through the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 smtClean="0"/>
              <a:t>Constructing 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Based on the concept of a k-</a:t>
            </a:r>
            <a:r>
              <a:rPr lang="en-AU" dirty="0" err="1" smtClean="0"/>
              <a:t>mer</a:t>
            </a:r>
            <a:endParaRPr lang="en-AU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1403350" y="2060575"/>
            <a:ext cx="5472113" cy="180975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3344" name="Rectangle 35"/>
          <p:cNvSpPr>
            <a:spLocks noChangeArrowheads="1"/>
          </p:cNvSpPr>
          <p:nvPr/>
        </p:nvSpPr>
        <p:spPr bwMode="auto">
          <a:xfrm>
            <a:off x="1316038" y="2700338"/>
            <a:ext cx="735911" cy="36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ACGG</a:t>
            </a:r>
            <a:endParaRPr lang="en-AU" dirty="0"/>
          </a:p>
        </p:txBody>
      </p:sp>
      <p:grpSp>
        <p:nvGrpSpPr>
          <p:cNvPr id="76" name="Group 75"/>
          <p:cNvGrpSpPr/>
          <p:nvPr/>
        </p:nvGrpSpPr>
        <p:grpSpPr>
          <a:xfrm>
            <a:off x="1316038" y="2700338"/>
            <a:ext cx="2895600" cy="3608387"/>
            <a:chOff x="1316038" y="2700338"/>
            <a:chExt cx="2895600" cy="3608387"/>
          </a:xfrm>
        </p:grpSpPr>
        <p:grpSp>
          <p:nvGrpSpPr>
            <p:cNvPr id="2" name="Group 75"/>
            <p:cNvGrpSpPr>
              <a:grpSpLocks/>
            </p:cNvGrpSpPr>
            <p:nvPr/>
          </p:nvGrpSpPr>
          <p:grpSpPr bwMode="auto">
            <a:xfrm>
              <a:off x="1316038" y="2700338"/>
              <a:ext cx="2895600" cy="3608387"/>
              <a:chOff x="179512" y="1988840"/>
              <a:chExt cx="2896339" cy="3609692"/>
            </a:xfrm>
          </p:grpSpPr>
          <p:sp>
            <p:nvSpPr>
              <p:cNvPr id="13360" name="Rectangle 76"/>
              <p:cNvSpPr>
                <a:spLocks noChangeArrowheads="1"/>
              </p:cNvSpPr>
              <p:nvPr/>
            </p:nvSpPr>
            <p:spPr bwMode="auto">
              <a:xfrm>
                <a:off x="179512" y="1988840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 dirty="0">
                    <a:latin typeface="Courier New" pitchFamily="49" charset="0"/>
                    <a:cs typeface="Courier New" pitchFamily="49" charset="0"/>
                  </a:rPr>
                  <a:t>ACGG</a:t>
                </a:r>
                <a:endParaRPr lang="en-AU" dirty="0"/>
              </a:p>
            </p:txBody>
          </p:sp>
          <p:sp>
            <p:nvSpPr>
              <p:cNvPr id="13361" name="Rectangle 77"/>
              <p:cNvSpPr>
                <a:spLocks noChangeArrowheads="1"/>
              </p:cNvSpPr>
              <p:nvPr/>
            </p:nvSpPr>
            <p:spPr bwMode="auto">
              <a:xfrm>
                <a:off x="323528" y="2204864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CGGA</a:t>
                </a:r>
                <a:endParaRPr lang="en-AU"/>
              </a:p>
            </p:txBody>
          </p:sp>
          <p:sp>
            <p:nvSpPr>
              <p:cNvPr id="13362" name="Rectangle 78"/>
              <p:cNvSpPr>
                <a:spLocks noChangeArrowheads="1"/>
              </p:cNvSpPr>
              <p:nvPr/>
            </p:nvSpPr>
            <p:spPr bwMode="auto">
              <a:xfrm>
                <a:off x="467544" y="2420888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GGAG</a:t>
                </a:r>
                <a:endParaRPr lang="en-AU"/>
              </a:p>
            </p:txBody>
          </p:sp>
          <p:sp>
            <p:nvSpPr>
              <p:cNvPr id="13363" name="Rectangle 79"/>
              <p:cNvSpPr>
                <a:spLocks noChangeArrowheads="1"/>
              </p:cNvSpPr>
              <p:nvPr/>
            </p:nvSpPr>
            <p:spPr bwMode="auto">
              <a:xfrm>
                <a:off x="611560" y="2636912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GAGC</a:t>
                </a:r>
                <a:endParaRPr lang="en-AU"/>
              </a:p>
            </p:txBody>
          </p:sp>
          <p:sp>
            <p:nvSpPr>
              <p:cNvPr id="13364" name="Rectangle 80"/>
              <p:cNvSpPr>
                <a:spLocks noChangeArrowheads="1"/>
              </p:cNvSpPr>
              <p:nvPr/>
            </p:nvSpPr>
            <p:spPr bwMode="auto">
              <a:xfrm>
                <a:off x="755576" y="2852936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AGCT</a:t>
                </a:r>
                <a:endParaRPr lang="en-AU"/>
              </a:p>
            </p:txBody>
          </p:sp>
          <p:sp>
            <p:nvSpPr>
              <p:cNvPr id="13365" name="Rectangle 81"/>
              <p:cNvSpPr>
                <a:spLocks noChangeArrowheads="1"/>
              </p:cNvSpPr>
              <p:nvPr/>
            </p:nvSpPr>
            <p:spPr bwMode="auto">
              <a:xfrm>
                <a:off x="899592" y="3068960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GCTT</a:t>
                </a:r>
                <a:endParaRPr lang="en-AU"/>
              </a:p>
            </p:txBody>
          </p:sp>
          <p:sp>
            <p:nvSpPr>
              <p:cNvPr id="13366" name="Rectangle 82"/>
              <p:cNvSpPr>
                <a:spLocks noChangeArrowheads="1"/>
              </p:cNvSpPr>
              <p:nvPr/>
            </p:nvSpPr>
            <p:spPr bwMode="auto">
              <a:xfrm>
                <a:off x="1043608" y="3284984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CTTC</a:t>
                </a:r>
                <a:endParaRPr lang="en-AU"/>
              </a:p>
            </p:txBody>
          </p:sp>
          <p:sp>
            <p:nvSpPr>
              <p:cNvPr id="13367" name="Rectangle 83"/>
              <p:cNvSpPr>
                <a:spLocks noChangeArrowheads="1"/>
              </p:cNvSpPr>
              <p:nvPr/>
            </p:nvSpPr>
            <p:spPr bwMode="auto">
              <a:xfrm>
                <a:off x="1187624" y="3501008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TTCG</a:t>
                </a:r>
                <a:endParaRPr lang="en-AU"/>
              </a:p>
            </p:txBody>
          </p:sp>
          <p:sp>
            <p:nvSpPr>
              <p:cNvPr id="13368" name="Rectangle 84"/>
              <p:cNvSpPr>
                <a:spLocks noChangeArrowheads="1"/>
              </p:cNvSpPr>
              <p:nvPr/>
            </p:nvSpPr>
            <p:spPr bwMode="auto">
              <a:xfrm>
                <a:off x="1331640" y="3717032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TCGG</a:t>
                </a:r>
                <a:endParaRPr lang="en-AU"/>
              </a:p>
            </p:txBody>
          </p:sp>
          <p:sp>
            <p:nvSpPr>
              <p:cNvPr id="13369" name="Rectangle 85"/>
              <p:cNvSpPr>
                <a:spLocks noChangeArrowheads="1"/>
              </p:cNvSpPr>
              <p:nvPr/>
            </p:nvSpPr>
            <p:spPr bwMode="auto">
              <a:xfrm>
                <a:off x="1475656" y="3933056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CGGA</a:t>
                </a:r>
                <a:endParaRPr lang="en-AU"/>
              </a:p>
            </p:txBody>
          </p:sp>
          <p:sp>
            <p:nvSpPr>
              <p:cNvPr id="13370" name="Rectangle 86"/>
              <p:cNvSpPr>
                <a:spLocks noChangeArrowheads="1"/>
              </p:cNvSpPr>
              <p:nvPr/>
            </p:nvSpPr>
            <p:spPr bwMode="auto">
              <a:xfrm>
                <a:off x="1619672" y="4149080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GGAG</a:t>
                </a:r>
                <a:endParaRPr lang="en-AU"/>
              </a:p>
            </p:txBody>
          </p:sp>
          <p:sp>
            <p:nvSpPr>
              <p:cNvPr id="13371" name="Rectangle 87"/>
              <p:cNvSpPr>
                <a:spLocks noChangeArrowheads="1"/>
              </p:cNvSpPr>
              <p:nvPr/>
            </p:nvSpPr>
            <p:spPr bwMode="auto">
              <a:xfrm>
                <a:off x="1763688" y="4365104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GAGC</a:t>
                </a:r>
                <a:endParaRPr lang="en-AU"/>
              </a:p>
            </p:txBody>
          </p:sp>
          <p:sp>
            <p:nvSpPr>
              <p:cNvPr id="13372" name="Rectangle 88"/>
              <p:cNvSpPr>
                <a:spLocks noChangeArrowheads="1"/>
              </p:cNvSpPr>
              <p:nvPr/>
            </p:nvSpPr>
            <p:spPr bwMode="auto">
              <a:xfrm>
                <a:off x="1907704" y="4581128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AGCT</a:t>
                </a:r>
                <a:endParaRPr lang="en-AU"/>
              </a:p>
            </p:txBody>
          </p:sp>
          <p:sp>
            <p:nvSpPr>
              <p:cNvPr id="13373" name="Rectangle 89"/>
              <p:cNvSpPr>
                <a:spLocks noChangeArrowheads="1"/>
              </p:cNvSpPr>
              <p:nvPr/>
            </p:nvSpPr>
            <p:spPr bwMode="auto">
              <a:xfrm>
                <a:off x="2195736" y="5013176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CTGA</a:t>
                </a:r>
                <a:endParaRPr lang="en-AU"/>
              </a:p>
            </p:txBody>
          </p:sp>
          <p:sp>
            <p:nvSpPr>
              <p:cNvPr id="13374" name="Rectangle 90"/>
              <p:cNvSpPr>
                <a:spLocks noChangeArrowheads="1"/>
              </p:cNvSpPr>
              <p:nvPr/>
            </p:nvSpPr>
            <p:spPr bwMode="auto">
              <a:xfrm>
                <a:off x="2339752" y="5229200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TGAG</a:t>
                </a:r>
                <a:endParaRPr lang="en-AU"/>
              </a:p>
            </p:txBody>
          </p:sp>
          <p:sp>
            <p:nvSpPr>
              <p:cNvPr id="13375" name="Rectangle 91"/>
              <p:cNvSpPr>
                <a:spLocks noChangeArrowheads="1"/>
              </p:cNvSpPr>
              <p:nvPr/>
            </p:nvSpPr>
            <p:spPr bwMode="auto">
              <a:xfrm>
                <a:off x="2051720" y="4797152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GCTG</a:t>
                </a:r>
                <a:endParaRPr lang="en-AU"/>
              </a:p>
            </p:txBody>
          </p:sp>
        </p:grpSp>
        <p:sp>
          <p:nvSpPr>
            <p:cNvPr id="13345" name="Rectangle 36"/>
            <p:cNvSpPr>
              <a:spLocks noChangeArrowheads="1"/>
            </p:cNvSpPr>
            <p:nvPr/>
          </p:nvSpPr>
          <p:spPr bwMode="auto">
            <a:xfrm>
              <a:off x="1460017" y="2916284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CGGA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sp>
          <p:nvSpPr>
            <p:cNvPr id="13346" name="Rectangle 37"/>
            <p:cNvSpPr>
              <a:spLocks noChangeArrowheads="1"/>
            </p:cNvSpPr>
            <p:nvPr/>
          </p:nvSpPr>
          <p:spPr bwMode="auto">
            <a:xfrm>
              <a:off x="1603997" y="3132230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 dirty="0">
                  <a:solidFill>
                    <a:srgbClr val="92D050"/>
                  </a:solidFill>
                  <a:latin typeface="Courier New" pitchFamily="49" charset="0"/>
                  <a:cs typeface="Courier New" pitchFamily="49" charset="0"/>
                </a:rPr>
                <a:t>GGAG</a:t>
              </a:r>
              <a:endParaRPr lang="en-AU" b="1" dirty="0">
                <a:solidFill>
                  <a:srgbClr val="92D050"/>
                </a:solidFill>
              </a:endParaRPr>
            </a:p>
          </p:txBody>
        </p:sp>
        <p:sp>
          <p:nvSpPr>
            <p:cNvPr id="13347" name="Rectangle 38"/>
            <p:cNvSpPr>
              <a:spLocks noChangeArrowheads="1"/>
            </p:cNvSpPr>
            <p:nvPr/>
          </p:nvSpPr>
          <p:spPr bwMode="auto">
            <a:xfrm>
              <a:off x="1747976" y="3348176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 dirty="0">
                  <a:solidFill>
                    <a:srgbClr val="133CA1"/>
                  </a:solidFill>
                  <a:latin typeface="Courier New" pitchFamily="49" charset="0"/>
                  <a:cs typeface="Courier New" pitchFamily="49" charset="0"/>
                </a:rPr>
                <a:t>GAGC</a:t>
              </a:r>
              <a:endParaRPr lang="en-AU" b="1" dirty="0">
                <a:solidFill>
                  <a:srgbClr val="133CA1"/>
                </a:solidFill>
              </a:endParaRPr>
            </a:p>
          </p:txBody>
        </p:sp>
        <p:sp>
          <p:nvSpPr>
            <p:cNvPr id="13348" name="Rectangle 39"/>
            <p:cNvSpPr>
              <a:spLocks noChangeArrowheads="1"/>
            </p:cNvSpPr>
            <p:nvPr/>
          </p:nvSpPr>
          <p:spPr bwMode="auto">
            <a:xfrm>
              <a:off x="1891955" y="3564122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AGCT</a:t>
              </a:r>
              <a:endParaRPr lang="en-AU" b="1">
                <a:solidFill>
                  <a:srgbClr val="7030A0"/>
                </a:solidFill>
              </a:endParaRPr>
            </a:p>
          </p:txBody>
        </p:sp>
        <p:sp>
          <p:nvSpPr>
            <p:cNvPr id="13349" name="Rectangle 40"/>
            <p:cNvSpPr>
              <a:spLocks noChangeArrowheads="1"/>
            </p:cNvSpPr>
            <p:nvPr/>
          </p:nvSpPr>
          <p:spPr bwMode="auto">
            <a:xfrm>
              <a:off x="2035934" y="3780068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GCTT</a:t>
              </a:r>
              <a:endParaRPr lang="en-AU"/>
            </a:p>
          </p:txBody>
        </p:sp>
        <p:sp>
          <p:nvSpPr>
            <p:cNvPr id="13350" name="Rectangle 41"/>
            <p:cNvSpPr>
              <a:spLocks noChangeArrowheads="1"/>
            </p:cNvSpPr>
            <p:nvPr/>
          </p:nvSpPr>
          <p:spPr bwMode="auto">
            <a:xfrm>
              <a:off x="2179914" y="3996013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latin typeface="Courier New" pitchFamily="49" charset="0"/>
                  <a:cs typeface="Courier New" pitchFamily="49" charset="0"/>
                </a:rPr>
                <a:t>CTTC</a:t>
              </a:r>
              <a:endParaRPr lang="en-AU" dirty="0"/>
            </a:p>
          </p:txBody>
        </p:sp>
        <p:sp>
          <p:nvSpPr>
            <p:cNvPr id="13351" name="Rectangle 42"/>
            <p:cNvSpPr>
              <a:spLocks noChangeArrowheads="1"/>
            </p:cNvSpPr>
            <p:nvPr/>
          </p:nvSpPr>
          <p:spPr bwMode="auto">
            <a:xfrm>
              <a:off x="2323893" y="4211959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TTCG</a:t>
              </a:r>
              <a:endParaRPr lang="en-AU"/>
            </a:p>
          </p:txBody>
        </p:sp>
        <p:sp>
          <p:nvSpPr>
            <p:cNvPr id="13352" name="Rectangle 43"/>
            <p:cNvSpPr>
              <a:spLocks noChangeArrowheads="1"/>
            </p:cNvSpPr>
            <p:nvPr/>
          </p:nvSpPr>
          <p:spPr bwMode="auto">
            <a:xfrm>
              <a:off x="2467872" y="4427905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TCGG</a:t>
              </a:r>
              <a:endParaRPr lang="en-AU"/>
            </a:p>
          </p:txBody>
        </p:sp>
        <p:sp>
          <p:nvSpPr>
            <p:cNvPr id="13353" name="Rectangle 44"/>
            <p:cNvSpPr>
              <a:spLocks noChangeArrowheads="1"/>
            </p:cNvSpPr>
            <p:nvPr/>
          </p:nvSpPr>
          <p:spPr bwMode="auto">
            <a:xfrm>
              <a:off x="2611851" y="4643851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CGGA</a:t>
              </a:r>
              <a:endParaRPr lang="en-AU" b="1">
                <a:solidFill>
                  <a:srgbClr val="FF0000"/>
                </a:solidFill>
              </a:endParaRPr>
            </a:p>
          </p:txBody>
        </p:sp>
        <p:sp>
          <p:nvSpPr>
            <p:cNvPr id="13354" name="Rectangle 45"/>
            <p:cNvSpPr>
              <a:spLocks noChangeArrowheads="1"/>
            </p:cNvSpPr>
            <p:nvPr/>
          </p:nvSpPr>
          <p:spPr bwMode="auto">
            <a:xfrm>
              <a:off x="2755831" y="4859797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>
                  <a:solidFill>
                    <a:srgbClr val="92D050"/>
                  </a:solidFill>
                  <a:latin typeface="Courier New" pitchFamily="49" charset="0"/>
                  <a:cs typeface="Courier New" pitchFamily="49" charset="0"/>
                </a:rPr>
                <a:t>GGAG</a:t>
              </a:r>
              <a:endParaRPr lang="en-AU" b="1">
                <a:solidFill>
                  <a:srgbClr val="92D050"/>
                </a:solidFill>
              </a:endParaRPr>
            </a:p>
          </p:txBody>
        </p:sp>
        <p:sp>
          <p:nvSpPr>
            <p:cNvPr id="13355" name="Rectangle 46"/>
            <p:cNvSpPr>
              <a:spLocks noChangeArrowheads="1"/>
            </p:cNvSpPr>
            <p:nvPr/>
          </p:nvSpPr>
          <p:spPr bwMode="auto">
            <a:xfrm>
              <a:off x="2899810" y="5075743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>
                  <a:solidFill>
                    <a:srgbClr val="133CA1"/>
                  </a:solidFill>
                  <a:latin typeface="Courier New" pitchFamily="49" charset="0"/>
                  <a:cs typeface="Courier New" pitchFamily="49" charset="0"/>
                </a:rPr>
                <a:t>GAGC</a:t>
              </a:r>
              <a:endParaRPr lang="en-AU" b="1">
                <a:solidFill>
                  <a:srgbClr val="133CA1"/>
                </a:solidFill>
              </a:endParaRPr>
            </a:p>
          </p:txBody>
        </p:sp>
        <p:sp>
          <p:nvSpPr>
            <p:cNvPr id="13356" name="Rectangle 47"/>
            <p:cNvSpPr>
              <a:spLocks noChangeArrowheads="1"/>
            </p:cNvSpPr>
            <p:nvPr/>
          </p:nvSpPr>
          <p:spPr bwMode="auto">
            <a:xfrm>
              <a:off x="3043789" y="5291689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AGCT</a:t>
              </a:r>
              <a:endParaRPr lang="en-AU" b="1">
                <a:solidFill>
                  <a:srgbClr val="7030A0"/>
                </a:solidFill>
              </a:endParaRPr>
            </a:p>
          </p:txBody>
        </p:sp>
        <p:sp>
          <p:nvSpPr>
            <p:cNvPr id="13357" name="Rectangle 48"/>
            <p:cNvSpPr>
              <a:spLocks noChangeArrowheads="1"/>
            </p:cNvSpPr>
            <p:nvPr/>
          </p:nvSpPr>
          <p:spPr bwMode="auto">
            <a:xfrm>
              <a:off x="3331748" y="5723581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latin typeface="Courier New" pitchFamily="49" charset="0"/>
                  <a:cs typeface="Courier New" pitchFamily="49" charset="0"/>
                </a:rPr>
                <a:t>CTGA</a:t>
              </a:r>
              <a:endParaRPr lang="en-AU" dirty="0"/>
            </a:p>
          </p:txBody>
        </p:sp>
        <p:sp>
          <p:nvSpPr>
            <p:cNvPr id="13358" name="Rectangle 49"/>
            <p:cNvSpPr>
              <a:spLocks noChangeArrowheads="1"/>
            </p:cNvSpPr>
            <p:nvPr/>
          </p:nvSpPr>
          <p:spPr bwMode="auto">
            <a:xfrm>
              <a:off x="3475727" y="5939527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latin typeface="Courier New" pitchFamily="49" charset="0"/>
                  <a:cs typeface="Courier New" pitchFamily="49" charset="0"/>
                </a:rPr>
                <a:t>TGAG</a:t>
              </a:r>
              <a:endParaRPr lang="en-AU" dirty="0"/>
            </a:p>
          </p:txBody>
        </p:sp>
        <p:sp>
          <p:nvSpPr>
            <p:cNvPr id="13359" name="Rectangle 50"/>
            <p:cNvSpPr>
              <a:spLocks noChangeArrowheads="1"/>
            </p:cNvSpPr>
            <p:nvPr/>
          </p:nvSpPr>
          <p:spPr bwMode="auto">
            <a:xfrm>
              <a:off x="3187768" y="5507635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latin typeface="Courier New" pitchFamily="49" charset="0"/>
                  <a:cs typeface="Courier New" pitchFamily="49" charset="0"/>
                </a:rPr>
                <a:t>GCTG</a:t>
              </a:r>
              <a:endParaRPr lang="en-AU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403350" y="2060575"/>
            <a:ext cx="93663" cy="1809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7" name="Rectangle 76"/>
          <p:cNvSpPr/>
          <p:nvPr/>
        </p:nvSpPr>
        <p:spPr>
          <a:xfrm>
            <a:off x="1331640" y="227687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ACGGAGCTTCGGAGCTGAG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023 L 0.59062 0.00023 " pathEditMode="fixed" rAng="0" ptsTypes="AA">
                                      <p:cBhvr>
                                        <p:cTn id="25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344" grpId="0"/>
      <p:bldP spid="26" grpId="0" animBg="1"/>
      <p:bldP spid="26" grpId="1" animBg="1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Fundamental understanding of </a:t>
            </a:r>
            <a:r>
              <a:rPr lang="en-AU" i="1" dirty="0" smtClean="0"/>
              <a:t>de novo</a:t>
            </a:r>
            <a:r>
              <a:rPr lang="en-AU" dirty="0" smtClean="0"/>
              <a:t> genome assembly </a:t>
            </a:r>
          </a:p>
          <a:p>
            <a:pPr>
              <a:buNone/>
            </a:pPr>
            <a:endParaRPr lang="en-AU" dirty="0" smtClean="0"/>
          </a:p>
          <a:p>
            <a:r>
              <a:rPr lang="en-AU" dirty="0" smtClean="0"/>
              <a:t>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</a:p>
          <a:p>
            <a:endParaRPr lang="en-AU" dirty="0" smtClean="0"/>
          </a:p>
          <a:p>
            <a:r>
              <a:rPr lang="en-AU" dirty="0" smtClean="0"/>
              <a:t>Use Velvet for </a:t>
            </a:r>
            <a:r>
              <a:rPr lang="en-AU" i="1" dirty="0" smtClean="0"/>
              <a:t>de novo</a:t>
            </a:r>
            <a:r>
              <a:rPr lang="en-AU" dirty="0" smtClean="0"/>
              <a:t> genome assembly of small genomes</a:t>
            </a:r>
          </a:p>
          <a:p>
            <a:endParaRPr lang="en-AU" dirty="0" smtClean="0"/>
          </a:p>
          <a:p>
            <a:r>
              <a:rPr lang="en-AU" dirty="0" smtClean="0"/>
              <a:t>Be able to assess genome assembly continuity and quality in terms of </a:t>
            </a:r>
            <a:r>
              <a:rPr lang="en-AU" dirty="0" smtClean="0">
                <a:solidFill>
                  <a:srgbClr val="FF0000"/>
                </a:solidFill>
              </a:rPr>
              <a:t>paired-end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Presentation Aims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 smtClean="0"/>
              <a:t>Constructing 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Based on the concept of a k-</a:t>
            </a:r>
            <a:r>
              <a:rPr lang="en-AU" dirty="0" err="1" smtClean="0"/>
              <a:t>mer</a:t>
            </a:r>
            <a:endParaRPr lang="en-AU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1403350" y="2060575"/>
            <a:ext cx="5472113" cy="180975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3344" name="Rectangle 35"/>
          <p:cNvSpPr>
            <a:spLocks noChangeArrowheads="1"/>
          </p:cNvSpPr>
          <p:nvPr/>
        </p:nvSpPr>
        <p:spPr bwMode="auto">
          <a:xfrm>
            <a:off x="1316038" y="2700338"/>
            <a:ext cx="735911" cy="36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ACGG</a:t>
            </a:r>
            <a:endParaRPr lang="en-AU" dirty="0"/>
          </a:p>
        </p:txBody>
      </p:sp>
      <p:grpSp>
        <p:nvGrpSpPr>
          <p:cNvPr id="2" name="Group 75"/>
          <p:cNvGrpSpPr/>
          <p:nvPr/>
        </p:nvGrpSpPr>
        <p:grpSpPr>
          <a:xfrm>
            <a:off x="1316038" y="2700338"/>
            <a:ext cx="2895600" cy="3608387"/>
            <a:chOff x="1316038" y="2700338"/>
            <a:chExt cx="2895600" cy="3608387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316038" y="2700338"/>
              <a:ext cx="2895600" cy="3608387"/>
              <a:chOff x="179512" y="1988840"/>
              <a:chExt cx="2896339" cy="3609692"/>
            </a:xfrm>
          </p:grpSpPr>
          <p:sp>
            <p:nvSpPr>
              <p:cNvPr id="13360" name="Rectangle 76"/>
              <p:cNvSpPr>
                <a:spLocks noChangeArrowheads="1"/>
              </p:cNvSpPr>
              <p:nvPr/>
            </p:nvSpPr>
            <p:spPr bwMode="auto">
              <a:xfrm>
                <a:off x="179512" y="1988840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 dirty="0">
                    <a:latin typeface="Courier New" pitchFamily="49" charset="0"/>
                    <a:cs typeface="Courier New" pitchFamily="49" charset="0"/>
                  </a:rPr>
                  <a:t>ACGG</a:t>
                </a:r>
                <a:endParaRPr lang="en-AU" dirty="0"/>
              </a:p>
            </p:txBody>
          </p:sp>
          <p:sp>
            <p:nvSpPr>
              <p:cNvPr id="13361" name="Rectangle 77"/>
              <p:cNvSpPr>
                <a:spLocks noChangeArrowheads="1"/>
              </p:cNvSpPr>
              <p:nvPr/>
            </p:nvSpPr>
            <p:spPr bwMode="auto">
              <a:xfrm>
                <a:off x="323528" y="2204864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CGGA</a:t>
                </a:r>
                <a:endParaRPr lang="en-AU"/>
              </a:p>
            </p:txBody>
          </p:sp>
          <p:sp>
            <p:nvSpPr>
              <p:cNvPr id="13362" name="Rectangle 78"/>
              <p:cNvSpPr>
                <a:spLocks noChangeArrowheads="1"/>
              </p:cNvSpPr>
              <p:nvPr/>
            </p:nvSpPr>
            <p:spPr bwMode="auto">
              <a:xfrm>
                <a:off x="467544" y="2420888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GGAG</a:t>
                </a:r>
                <a:endParaRPr lang="en-AU"/>
              </a:p>
            </p:txBody>
          </p:sp>
          <p:sp>
            <p:nvSpPr>
              <p:cNvPr id="13363" name="Rectangle 79"/>
              <p:cNvSpPr>
                <a:spLocks noChangeArrowheads="1"/>
              </p:cNvSpPr>
              <p:nvPr/>
            </p:nvSpPr>
            <p:spPr bwMode="auto">
              <a:xfrm>
                <a:off x="611560" y="2636912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GAGC</a:t>
                </a:r>
                <a:endParaRPr lang="en-AU"/>
              </a:p>
            </p:txBody>
          </p:sp>
          <p:sp>
            <p:nvSpPr>
              <p:cNvPr id="13364" name="Rectangle 80"/>
              <p:cNvSpPr>
                <a:spLocks noChangeArrowheads="1"/>
              </p:cNvSpPr>
              <p:nvPr/>
            </p:nvSpPr>
            <p:spPr bwMode="auto">
              <a:xfrm>
                <a:off x="755576" y="2852936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AGCT</a:t>
                </a:r>
                <a:endParaRPr lang="en-AU"/>
              </a:p>
            </p:txBody>
          </p:sp>
          <p:sp>
            <p:nvSpPr>
              <p:cNvPr id="13365" name="Rectangle 81"/>
              <p:cNvSpPr>
                <a:spLocks noChangeArrowheads="1"/>
              </p:cNvSpPr>
              <p:nvPr/>
            </p:nvSpPr>
            <p:spPr bwMode="auto">
              <a:xfrm>
                <a:off x="899592" y="3068960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GCTT</a:t>
                </a:r>
                <a:endParaRPr lang="en-AU"/>
              </a:p>
            </p:txBody>
          </p:sp>
          <p:sp>
            <p:nvSpPr>
              <p:cNvPr id="13366" name="Rectangle 82"/>
              <p:cNvSpPr>
                <a:spLocks noChangeArrowheads="1"/>
              </p:cNvSpPr>
              <p:nvPr/>
            </p:nvSpPr>
            <p:spPr bwMode="auto">
              <a:xfrm>
                <a:off x="1043608" y="3284984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CTTC</a:t>
                </a:r>
                <a:endParaRPr lang="en-AU"/>
              </a:p>
            </p:txBody>
          </p:sp>
          <p:sp>
            <p:nvSpPr>
              <p:cNvPr id="13367" name="Rectangle 83"/>
              <p:cNvSpPr>
                <a:spLocks noChangeArrowheads="1"/>
              </p:cNvSpPr>
              <p:nvPr/>
            </p:nvSpPr>
            <p:spPr bwMode="auto">
              <a:xfrm>
                <a:off x="1187624" y="3501008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TTCG</a:t>
                </a:r>
                <a:endParaRPr lang="en-AU"/>
              </a:p>
            </p:txBody>
          </p:sp>
          <p:sp>
            <p:nvSpPr>
              <p:cNvPr id="13368" name="Rectangle 84"/>
              <p:cNvSpPr>
                <a:spLocks noChangeArrowheads="1"/>
              </p:cNvSpPr>
              <p:nvPr/>
            </p:nvSpPr>
            <p:spPr bwMode="auto">
              <a:xfrm>
                <a:off x="1331640" y="3717032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TCGG</a:t>
                </a:r>
                <a:endParaRPr lang="en-AU"/>
              </a:p>
            </p:txBody>
          </p:sp>
          <p:sp>
            <p:nvSpPr>
              <p:cNvPr id="13369" name="Rectangle 85"/>
              <p:cNvSpPr>
                <a:spLocks noChangeArrowheads="1"/>
              </p:cNvSpPr>
              <p:nvPr/>
            </p:nvSpPr>
            <p:spPr bwMode="auto">
              <a:xfrm>
                <a:off x="1475656" y="3933056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CGGA</a:t>
                </a:r>
                <a:endParaRPr lang="en-AU"/>
              </a:p>
            </p:txBody>
          </p:sp>
          <p:sp>
            <p:nvSpPr>
              <p:cNvPr id="13370" name="Rectangle 86"/>
              <p:cNvSpPr>
                <a:spLocks noChangeArrowheads="1"/>
              </p:cNvSpPr>
              <p:nvPr/>
            </p:nvSpPr>
            <p:spPr bwMode="auto">
              <a:xfrm>
                <a:off x="1619672" y="4149080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GGAG</a:t>
                </a:r>
                <a:endParaRPr lang="en-AU"/>
              </a:p>
            </p:txBody>
          </p:sp>
          <p:sp>
            <p:nvSpPr>
              <p:cNvPr id="13371" name="Rectangle 87"/>
              <p:cNvSpPr>
                <a:spLocks noChangeArrowheads="1"/>
              </p:cNvSpPr>
              <p:nvPr/>
            </p:nvSpPr>
            <p:spPr bwMode="auto">
              <a:xfrm>
                <a:off x="1763688" y="4365104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GAGC</a:t>
                </a:r>
                <a:endParaRPr lang="en-AU"/>
              </a:p>
            </p:txBody>
          </p:sp>
          <p:sp>
            <p:nvSpPr>
              <p:cNvPr id="13372" name="Rectangle 88"/>
              <p:cNvSpPr>
                <a:spLocks noChangeArrowheads="1"/>
              </p:cNvSpPr>
              <p:nvPr/>
            </p:nvSpPr>
            <p:spPr bwMode="auto">
              <a:xfrm>
                <a:off x="1907704" y="4581128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AGCT</a:t>
                </a:r>
                <a:endParaRPr lang="en-AU"/>
              </a:p>
            </p:txBody>
          </p:sp>
          <p:sp>
            <p:nvSpPr>
              <p:cNvPr id="13373" name="Rectangle 89"/>
              <p:cNvSpPr>
                <a:spLocks noChangeArrowheads="1"/>
              </p:cNvSpPr>
              <p:nvPr/>
            </p:nvSpPr>
            <p:spPr bwMode="auto">
              <a:xfrm>
                <a:off x="2195736" y="5013176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CTGA</a:t>
                </a:r>
                <a:endParaRPr lang="en-AU"/>
              </a:p>
            </p:txBody>
          </p:sp>
          <p:sp>
            <p:nvSpPr>
              <p:cNvPr id="13374" name="Rectangle 90"/>
              <p:cNvSpPr>
                <a:spLocks noChangeArrowheads="1"/>
              </p:cNvSpPr>
              <p:nvPr/>
            </p:nvSpPr>
            <p:spPr bwMode="auto">
              <a:xfrm>
                <a:off x="2339752" y="5229200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TGAG</a:t>
                </a:r>
                <a:endParaRPr lang="en-AU"/>
              </a:p>
            </p:txBody>
          </p:sp>
          <p:sp>
            <p:nvSpPr>
              <p:cNvPr id="13375" name="Rectangle 91"/>
              <p:cNvSpPr>
                <a:spLocks noChangeArrowheads="1"/>
              </p:cNvSpPr>
              <p:nvPr/>
            </p:nvSpPr>
            <p:spPr bwMode="auto">
              <a:xfrm>
                <a:off x="2051720" y="4797152"/>
                <a:ext cx="736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Courier New" pitchFamily="49" charset="0"/>
                    <a:cs typeface="Courier New" pitchFamily="49" charset="0"/>
                  </a:rPr>
                  <a:t>GCTG</a:t>
                </a:r>
                <a:endParaRPr lang="en-AU"/>
              </a:p>
            </p:txBody>
          </p:sp>
        </p:grpSp>
        <p:sp>
          <p:nvSpPr>
            <p:cNvPr id="13345" name="Rectangle 36"/>
            <p:cNvSpPr>
              <a:spLocks noChangeArrowheads="1"/>
            </p:cNvSpPr>
            <p:nvPr/>
          </p:nvSpPr>
          <p:spPr bwMode="auto">
            <a:xfrm>
              <a:off x="1460017" y="2916284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CGGA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sp>
          <p:nvSpPr>
            <p:cNvPr id="13346" name="Rectangle 37"/>
            <p:cNvSpPr>
              <a:spLocks noChangeArrowheads="1"/>
            </p:cNvSpPr>
            <p:nvPr/>
          </p:nvSpPr>
          <p:spPr bwMode="auto">
            <a:xfrm>
              <a:off x="1603997" y="3132230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 dirty="0">
                  <a:solidFill>
                    <a:srgbClr val="92D050"/>
                  </a:solidFill>
                  <a:latin typeface="Courier New" pitchFamily="49" charset="0"/>
                  <a:cs typeface="Courier New" pitchFamily="49" charset="0"/>
                </a:rPr>
                <a:t>GGAG</a:t>
              </a:r>
              <a:endParaRPr lang="en-AU" b="1" dirty="0">
                <a:solidFill>
                  <a:srgbClr val="92D050"/>
                </a:solidFill>
              </a:endParaRPr>
            </a:p>
          </p:txBody>
        </p:sp>
        <p:sp>
          <p:nvSpPr>
            <p:cNvPr id="13347" name="Rectangle 38"/>
            <p:cNvSpPr>
              <a:spLocks noChangeArrowheads="1"/>
            </p:cNvSpPr>
            <p:nvPr/>
          </p:nvSpPr>
          <p:spPr bwMode="auto">
            <a:xfrm>
              <a:off x="1747976" y="3348176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 dirty="0">
                  <a:solidFill>
                    <a:srgbClr val="133CA1"/>
                  </a:solidFill>
                  <a:latin typeface="Courier New" pitchFamily="49" charset="0"/>
                  <a:cs typeface="Courier New" pitchFamily="49" charset="0"/>
                </a:rPr>
                <a:t>GAGC</a:t>
              </a:r>
              <a:endParaRPr lang="en-AU" b="1" dirty="0">
                <a:solidFill>
                  <a:srgbClr val="133CA1"/>
                </a:solidFill>
              </a:endParaRPr>
            </a:p>
          </p:txBody>
        </p:sp>
        <p:sp>
          <p:nvSpPr>
            <p:cNvPr id="13348" name="Rectangle 39"/>
            <p:cNvSpPr>
              <a:spLocks noChangeArrowheads="1"/>
            </p:cNvSpPr>
            <p:nvPr/>
          </p:nvSpPr>
          <p:spPr bwMode="auto">
            <a:xfrm>
              <a:off x="1891955" y="3564122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AGCT</a:t>
              </a:r>
              <a:endParaRPr lang="en-AU" b="1">
                <a:solidFill>
                  <a:srgbClr val="7030A0"/>
                </a:solidFill>
              </a:endParaRPr>
            </a:p>
          </p:txBody>
        </p:sp>
        <p:sp>
          <p:nvSpPr>
            <p:cNvPr id="13349" name="Rectangle 40"/>
            <p:cNvSpPr>
              <a:spLocks noChangeArrowheads="1"/>
            </p:cNvSpPr>
            <p:nvPr/>
          </p:nvSpPr>
          <p:spPr bwMode="auto">
            <a:xfrm>
              <a:off x="2035934" y="3780068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GCTT</a:t>
              </a:r>
              <a:endParaRPr lang="en-AU"/>
            </a:p>
          </p:txBody>
        </p:sp>
        <p:sp>
          <p:nvSpPr>
            <p:cNvPr id="13350" name="Rectangle 41"/>
            <p:cNvSpPr>
              <a:spLocks noChangeArrowheads="1"/>
            </p:cNvSpPr>
            <p:nvPr/>
          </p:nvSpPr>
          <p:spPr bwMode="auto">
            <a:xfrm>
              <a:off x="2179914" y="3996013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latin typeface="Courier New" pitchFamily="49" charset="0"/>
                  <a:cs typeface="Courier New" pitchFamily="49" charset="0"/>
                </a:rPr>
                <a:t>CTTC</a:t>
              </a:r>
              <a:endParaRPr lang="en-AU" dirty="0"/>
            </a:p>
          </p:txBody>
        </p:sp>
        <p:sp>
          <p:nvSpPr>
            <p:cNvPr id="13351" name="Rectangle 42"/>
            <p:cNvSpPr>
              <a:spLocks noChangeArrowheads="1"/>
            </p:cNvSpPr>
            <p:nvPr/>
          </p:nvSpPr>
          <p:spPr bwMode="auto">
            <a:xfrm>
              <a:off x="2323893" y="4211959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TTCG</a:t>
              </a:r>
              <a:endParaRPr lang="en-AU"/>
            </a:p>
          </p:txBody>
        </p:sp>
        <p:sp>
          <p:nvSpPr>
            <p:cNvPr id="13352" name="Rectangle 43"/>
            <p:cNvSpPr>
              <a:spLocks noChangeArrowheads="1"/>
            </p:cNvSpPr>
            <p:nvPr/>
          </p:nvSpPr>
          <p:spPr bwMode="auto">
            <a:xfrm>
              <a:off x="2467872" y="4427905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TCGG</a:t>
              </a:r>
              <a:endParaRPr lang="en-AU"/>
            </a:p>
          </p:txBody>
        </p:sp>
        <p:sp>
          <p:nvSpPr>
            <p:cNvPr id="13353" name="Rectangle 44"/>
            <p:cNvSpPr>
              <a:spLocks noChangeArrowheads="1"/>
            </p:cNvSpPr>
            <p:nvPr/>
          </p:nvSpPr>
          <p:spPr bwMode="auto">
            <a:xfrm>
              <a:off x="2611851" y="4643851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CGGA</a:t>
              </a:r>
              <a:endParaRPr lang="en-AU" b="1">
                <a:solidFill>
                  <a:srgbClr val="FF0000"/>
                </a:solidFill>
              </a:endParaRPr>
            </a:p>
          </p:txBody>
        </p:sp>
        <p:sp>
          <p:nvSpPr>
            <p:cNvPr id="13354" name="Rectangle 45"/>
            <p:cNvSpPr>
              <a:spLocks noChangeArrowheads="1"/>
            </p:cNvSpPr>
            <p:nvPr/>
          </p:nvSpPr>
          <p:spPr bwMode="auto">
            <a:xfrm>
              <a:off x="2755831" y="4859797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>
                  <a:solidFill>
                    <a:srgbClr val="92D050"/>
                  </a:solidFill>
                  <a:latin typeface="Courier New" pitchFamily="49" charset="0"/>
                  <a:cs typeface="Courier New" pitchFamily="49" charset="0"/>
                </a:rPr>
                <a:t>GGAG</a:t>
              </a:r>
              <a:endParaRPr lang="en-AU" b="1">
                <a:solidFill>
                  <a:srgbClr val="92D050"/>
                </a:solidFill>
              </a:endParaRPr>
            </a:p>
          </p:txBody>
        </p:sp>
        <p:sp>
          <p:nvSpPr>
            <p:cNvPr id="13355" name="Rectangle 46"/>
            <p:cNvSpPr>
              <a:spLocks noChangeArrowheads="1"/>
            </p:cNvSpPr>
            <p:nvPr/>
          </p:nvSpPr>
          <p:spPr bwMode="auto">
            <a:xfrm>
              <a:off x="2899810" y="5075743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>
                  <a:solidFill>
                    <a:srgbClr val="133CA1"/>
                  </a:solidFill>
                  <a:latin typeface="Courier New" pitchFamily="49" charset="0"/>
                  <a:cs typeface="Courier New" pitchFamily="49" charset="0"/>
                </a:rPr>
                <a:t>GAGC</a:t>
              </a:r>
              <a:endParaRPr lang="en-AU" b="1">
                <a:solidFill>
                  <a:srgbClr val="133CA1"/>
                </a:solidFill>
              </a:endParaRPr>
            </a:p>
          </p:txBody>
        </p:sp>
        <p:sp>
          <p:nvSpPr>
            <p:cNvPr id="13356" name="Rectangle 47"/>
            <p:cNvSpPr>
              <a:spLocks noChangeArrowheads="1"/>
            </p:cNvSpPr>
            <p:nvPr/>
          </p:nvSpPr>
          <p:spPr bwMode="auto">
            <a:xfrm>
              <a:off x="3043789" y="5291689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AGCT</a:t>
              </a:r>
              <a:endParaRPr lang="en-AU" b="1">
                <a:solidFill>
                  <a:srgbClr val="7030A0"/>
                </a:solidFill>
              </a:endParaRPr>
            </a:p>
          </p:txBody>
        </p:sp>
        <p:sp>
          <p:nvSpPr>
            <p:cNvPr id="13357" name="Rectangle 48"/>
            <p:cNvSpPr>
              <a:spLocks noChangeArrowheads="1"/>
            </p:cNvSpPr>
            <p:nvPr/>
          </p:nvSpPr>
          <p:spPr bwMode="auto">
            <a:xfrm>
              <a:off x="3331748" y="5723581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latin typeface="Courier New" pitchFamily="49" charset="0"/>
                  <a:cs typeface="Courier New" pitchFamily="49" charset="0"/>
                </a:rPr>
                <a:t>CTGA</a:t>
              </a:r>
              <a:endParaRPr lang="en-AU" dirty="0"/>
            </a:p>
          </p:txBody>
        </p:sp>
        <p:sp>
          <p:nvSpPr>
            <p:cNvPr id="13358" name="Rectangle 49"/>
            <p:cNvSpPr>
              <a:spLocks noChangeArrowheads="1"/>
            </p:cNvSpPr>
            <p:nvPr/>
          </p:nvSpPr>
          <p:spPr bwMode="auto">
            <a:xfrm>
              <a:off x="3475727" y="5939527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TGAG</a:t>
              </a:r>
              <a:endParaRPr lang="en-AU"/>
            </a:p>
          </p:txBody>
        </p:sp>
        <p:sp>
          <p:nvSpPr>
            <p:cNvPr id="13359" name="Rectangle 50"/>
            <p:cNvSpPr>
              <a:spLocks noChangeArrowheads="1"/>
            </p:cNvSpPr>
            <p:nvPr/>
          </p:nvSpPr>
          <p:spPr bwMode="auto">
            <a:xfrm>
              <a:off x="3187768" y="5507635"/>
              <a:ext cx="735911" cy="369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GCTG</a:t>
              </a:r>
              <a:endParaRPr lang="en-AU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403350" y="2060575"/>
            <a:ext cx="93663" cy="1809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621213" y="2708275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765675" y="2924175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CGGA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4910138" y="3141663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GGAG</a:t>
            </a:r>
            <a:endParaRPr lang="en-AU" b="1" dirty="0">
              <a:solidFill>
                <a:srgbClr val="92D050"/>
              </a:solidFill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054600" y="3357563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GAGC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5197475" y="3573463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AGCT</a:t>
            </a:r>
            <a:endParaRPr lang="en-AU" b="1" dirty="0">
              <a:solidFill>
                <a:srgbClr val="7030A0"/>
              </a:solidFill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341938" y="3789363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GCTT</a:t>
            </a:r>
            <a:endParaRPr lang="en-AU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5486400" y="40052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629275" y="4221163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5773738" y="4437063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716713" y="37877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CTGA</a:t>
            </a:r>
            <a:endParaRPr lang="en-AU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859588" y="4003675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TGAG</a:t>
            </a:r>
            <a:endParaRPr lang="en-AU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572250" y="3571875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GCTG</a:t>
            </a:r>
            <a:endParaRPr lang="en-AU"/>
          </a:p>
        </p:txBody>
      </p:sp>
      <p:cxnSp>
        <p:nvCxnSpPr>
          <p:cNvPr id="64" name="Elbow Connector 63"/>
          <p:cNvCxnSpPr>
            <a:stCxn id="52" idx="1"/>
            <a:endCxn id="53" idx="1"/>
          </p:cNvCxnSpPr>
          <p:nvPr/>
        </p:nvCxnSpPr>
        <p:spPr>
          <a:xfrm rot="10800000" flipH="1" flipV="1">
            <a:off x="4621213" y="2894013"/>
            <a:ext cx="144462" cy="215900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3" idx="1"/>
            <a:endCxn id="54" idx="1"/>
          </p:cNvCxnSpPr>
          <p:nvPr/>
        </p:nvCxnSpPr>
        <p:spPr>
          <a:xfrm rot="10800000" flipH="1" flipV="1">
            <a:off x="4765675" y="3109913"/>
            <a:ext cx="144463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4" idx="1"/>
            <a:endCxn id="55" idx="1"/>
          </p:cNvCxnSpPr>
          <p:nvPr/>
        </p:nvCxnSpPr>
        <p:spPr>
          <a:xfrm rot="10800000" flipH="1" flipV="1">
            <a:off x="4910138" y="3325813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5" idx="1"/>
            <a:endCxn id="56" idx="1"/>
          </p:cNvCxnSpPr>
          <p:nvPr/>
        </p:nvCxnSpPr>
        <p:spPr>
          <a:xfrm rot="10800000" flipH="1" flipV="1">
            <a:off x="5054600" y="3541713"/>
            <a:ext cx="142875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6" idx="1"/>
            <a:endCxn id="57" idx="1"/>
          </p:cNvCxnSpPr>
          <p:nvPr/>
        </p:nvCxnSpPr>
        <p:spPr>
          <a:xfrm rot="10800000" flipH="1" flipV="1">
            <a:off x="5197475" y="3757613"/>
            <a:ext cx="144463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7" idx="1"/>
            <a:endCxn id="58" idx="1"/>
          </p:cNvCxnSpPr>
          <p:nvPr/>
        </p:nvCxnSpPr>
        <p:spPr>
          <a:xfrm rot="10800000" flipH="1" flipV="1">
            <a:off x="5341938" y="3973513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8" idx="1"/>
            <a:endCxn id="59" idx="1"/>
          </p:cNvCxnSpPr>
          <p:nvPr/>
        </p:nvCxnSpPr>
        <p:spPr>
          <a:xfrm rot="10800000" flipH="1" flipV="1">
            <a:off x="5486400" y="4189413"/>
            <a:ext cx="142875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9" idx="1"/>
            <a:endCxn id="60" idx="1"/>
          </p:cNvCxnSpPr>
          <p:nvPr/>
        </p:nvCxnSpPr>
        <p:spPr>
          <a:xfrm rot="10800000" flipH="1" flipV="1">
            <a:off x="5629275" y="4405313"/>
            <a:ext cx="144463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0" idx="3"/>
            <a:endCxn id="53" idx="3"/>
          </p:cNvCxnSpPr>
          <p:nvPr/>
        </p:nvCxnSpPr>
        <p:spPr>
          <a:xfrm flipH="1" flipV="1">
            <a:off x="5502275" y="3109913"/>
            <a:ext cx="1008063" cy="1511300"/>
          </a:xfrm>
          <a:prstGeom prst="bentConnector3">
            <a:avLst>
              <a:gd name="adj1" fmla="val -119297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5"/>
          <p:cNvCxnSpPr>
            <a:stCxn id="56" idx="3"/>
            <a:endCxn id="63" idx="1"/>
          </p:cNvCxnSpPr>
          <p:nvPr/>
        </p:nvCxnSpPr>
        <p:spPr>
          <a:xfrm flipV="1">
            <a:off x="5934075" y="3756025"/>
            <a:ext cx="6381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3" idx="1"/>
            <a:endCxn id="61" idx="1"/>
          </p:cNvCxnSpPr>
          <p:nvPr/>
        </p:nvCxnSpPr>
        <p:spPr>
          <a:xfrm rot="10800000" flipH="1" flipV="1">
            <a:off x="6572250" y="3756025"/>
            <a:ext cx="144463" cy="215900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1" idx="1"/>
            <a:endCxn id="62" idx="1"/>
          </p:cNvCxnSpPr>
          <p:nvPr/>
        </p:nvCxnSpPr>
        <p:spPr>
          <a:xfrm rot="10800000" flipH="1" flipV="1">
            <a:off x="6716713" y="3971925"/>
            <a:ext cx="142875" cy="215900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331640" y="227687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CGGAGCT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CGGAGCT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GAG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000"/>
                            </p:stCondLst>
                            <p:childTnLst>
                              <p:par>
                                <p:cTn id="1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70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allAtOnce"/>
      <p:bldP spid="53" grpId="0" build="allAtOnce"/>
      <p:bldP spid="54" grpId="0" build="allAtOnce"/>
      <p:bldP spid="55" grpId="0" build="allAtOnce"/>
      <p:bldP spid="56" grpId="0" build="allAtOnce"/>
      <p:bldP spid="57" grpId="0" build="allAtOnce"/>
      <p:bldP spid="58" grpId="0" build="allAtOnce"/>
      <p:bldP spid="59" grpId="0" build="allAtOnce"/>
      <p:bldP spid="60" grpId="0" build="allAtOnce"/>
      <p:bldP spid="61" grpId="0" build="allAtOnce"/>
      <p:bldP spid="62" grpId="0" build="allAtOnce"/>
      <p:bldP spid="63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 smtClean="0"/>
              <a:t>Constructing 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771058" y="1731218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915520" y="1947118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CGGA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5059983" y="2164606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GGAG</a:t>
            </a:r>
            <a:endParaRPr lang="en-AU" b="1" dirty="0">
              <a:solidFill>
                <a:srgbClr val="92D050"/>
              </a:solidFill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204445" y="2380506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GAGC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5347320" y="2596406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AGCT</a:t>
            </a:r>
            <a:endParaRPr lang="en-AU" b="1" dirty="0">
              <a:solidFill>
                <a:srgbClr val="7030A0"/>
              </a:solidFill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491783" y="2812306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GCTT</a:t>
            </a:r>
            <a:endParaRPr lang="en-AU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5636245" y="3028206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779120" y="3244106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5923583" y="3460006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866558" y="281071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CTGA</a:t>
            </a:r>
            <a:endParaRPr lang="en-AU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7009433" y="3026618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TGAG</a:t>
            </a:r>
            <a:endParaRPr lang="en-AU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722095" y="2594818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GCTG</a:t>
            </a:r>
            <a:endParaRPr lang="en-AU"/>
          </a:p>
        </p:txBody>
      </p:sp>
      <p:cxnSp>
        <p:nvCxnSpPr>
          <p:cNvPr id="64" name="Elbow Connector 63"/>
          <p:cNvCxnSpPr>
            <a:stCxn id="52" idx="1"/>
            <a:endCxn id="53" idx="1"/>
          </p:cNvCxnSpPr>
          <p:nvPr/>
        </p:nvCxnSpPr>
        <p:spPr>
          <a:xfrm rot="10800000" flipH="1" flipV="1">
            <a:off x="4771058" y="1916956"/>
            <a:ext cx="144462" cy="215900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3" idx="1"/>
            <a:endCxn id="54" idx="1"/>
          </p:cNvCxnSpPr>
          <p:nvPr/>
        </p:nvCxnSpPr>
        <p:spPr>
          <a:xfrm rot="10800000" flipH="1" flipV="1">
            <a:off x="4915520" y="2132856"/>
            <a:ext cx="144463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4" idx="1"/>
            <a:endCxn id="55" idx="1"/>
          </p:cNvCxnSpPr>
          <p:nvPr/>
        </p:nvCxnSpPr>
        <p:spPr>
          <a:xfrm rot="10800000" flipH="1" flipV="1">
            <a:off x="5059983" y="2348756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5" idx="1"/>
            <a:endCxn id="56" idx="1"/>
          </p:cNvCxnSpPr>
          <p:nvPr/>
        </p:nvCxnSpPr>
        <p:spPr>
          <a:xfrm rot="10800000" flipH="1" flipV="1">
            <a:off x="5204445" y="2564656"/>
            <a:ext cx="142875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6" idx="1"/>
            <a:endCxn id="57" idx="1"/>
          </p:cNvCxnSpPr>
          <p:nvPr/>
        </p:nvCxnSpPr>
        <p:spPr>
          <a:xfrm rot="10800000" flipH="1" flipV="1">
            <a:off x="5347320" y="2780556"/>
            <a:ext cx="144463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7" idx="1"/>
            <a:endCxn id="58" idx="1"/>
          </p:cNvCxnSpPr>
          <p:nvPr/>
        </p:nvCxnSpPr>
        <p:spPr>
          <a:xfrm rot="10800000" flipH="1" flipV="1">
            <a:off x="5491783" y="2996456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8" idx="1"/>
            <a:endCxn id="59" idx="1"/>
          </p:cNvCxnSpPr>
          <p:nvPr/>
        </p:nvCxnSpPr>
        <p:spPr>
          <a:xfrm rot="10800000" flipH="1" flipV="1">
            <a:off x="5636245" y="3212356"/>
            <a:ext cx="142875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9" idx="1"/>
            <a:endCxn id="60" idx="1"/>
          </p:cNvCxnSpPr>
          <p:nvPr/>
        </p:nvCxnSpPr>
        <p:spPr>
          <a:xfrm rot="10800000" flipH="1" flipV="1">
            <a:off x="5779120" y="3428256"/>
            <a:ext cx="144463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0" idx="3"/>
            <a:endCxn id="53" idx="3"/>
          </p:cNvCxnSpPr>
          <p:nvPr/>
        </p:nvCxnSpPr>
        <p:spPr>
          <a:xfrm flipH="1" flipV="1">
            <a:off x="5652120" y="2132856"/>
            <a:ext cx="1008063" cy="1511300"/>
          </a:xfrm>
          <a:prstGeom prst="bentConnector3">
            <a:avLst>
              <a:gd name="adj1" fmla="val -119297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5"/>
          <p:cNvCxnSpPr>
            <a:stCxn id="56" idx="3"/>
            <a:endCxn id="63" idx="1"/>
          </p:cNvCxnSpPr>
          <p:nvPr/>
        </p:nvCxnSpPr>
        <p:spPr>
          <a:xfrm flipV="1">
            <a:off x="6083920" y="2778968"/>
            <a:ext cx="6381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3" idx="1"/>
            <a:endCxn id="61" idx="1"/>
          </p:cNvCxnSpPr>
          <p:nvPr/>
        </p:nvCxnSpPr>
        <p:spPr>
          <a:xfrm rot="10800000" flipH="1" flipV="1">
            <a:off x="6722095" y="2778968"/>
            <a:ext cx="144463" cy="215900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1" idx="1"/>
            <a:endCxn id="62" idx="1"/>
          </p:cNvCxnSpPr>
          <p:nvPr/>
        </p:nvCxnSpPr>
        <p:spPr>
          <a:xfrm rot="10800000" flipH="1" flipV="1">
            <a:off x="6866558" y="2994868"/>
            <a:ext cx="142875" cy="215900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11560" y="148478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CGGAGCT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CGGAGCT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GAG</a:t>
            </a:r>
            <a:endParaRPr lang="en-AU" dirty="0"/>
          </a:p>
        </p:txBody>
      </p:sp>
      <p:sp>
        <p:nvSpPr>
          <p:cNvPr id="78" name="Rectangle 82"/>
          <p:cNvSpPr>
            <a:spLocks noChangeArrowheads="1"/>
          </p:cNvSpPr>
          <p:nvPr/>
        </p:nvSpPr>
        <p:spPr bwMode="auto">
          <a:xfrm>
            <a:off x="523875" y="5012532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ACGG</a:t>
            </a:r>
            <a:endParaRPr lang="en-AU" dirty="0"/>
          </a:p>
        </p:txBody>
      </p:sp>
      <p:sp>
        <p:nvSpPr>
          <p:cNvPr id="79" name="Rectangle 83"/>
          <p:cNvSpPr>
            <a:spLocks noChangeArrowheads="1"/>
          </p:cNvSpPr>
          <p:nvPr/>
        </p:nvSpPr>
        <p:spPr bwMode="auto">
          <a:xfrm>
            <a:off x="1450975" y="5012532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CGGA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80" name="Rectangle 84"/>
          <p:cNvSpPr>
            <a:spLocks noChangeArrowheads="1"/>
          </p:cNvSpPr>
          <p:nvPr/>
        </p:nvSpPr>
        <p:spPr bwMode="auto">
          <a:xfrm>
            <a:off x="2378075" y="5012531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GGAG</a:t>
            </a:r>
            <a:endParaRPr lang="en-AU" b="1" dirty="0">
              <a:solidFill>
                <a:srgbClr val="92D050"/>
              </a:solidFill>
            </a:endParaRPr>
          </a:p>
        </p:txBody>
      </p:sp>
      <p:sp>
        <p:nvSpPr>
          <p:cNvPr id="81" name="Rectangle 85"/>
          <p:cNvSpPr>
            <a:spLocks noChangeArrowheads="1"/>
          </p:cNvSpPr>
          <p:nvPr/>
        </p:nvSpPr>
        <p:spPr bwMode="auto">
          <a:xfrm>
            <a:off x="3305175" y="5012531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GAGC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82" name="Rectangle 86"/>
          <p:cNvSpPr>
            <a:spLocks noChangeArrowheads="1"/>
          </p:cNvSpPr>
          <p:nvPr/>
        </p:nvSpPr>
        <p:spPr bwMode="auto">
          <a:xfrm>
            <a:off x="4232275" y="5012531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AGCT</a:t>
            </a:r>
            <a:endParaRPr lang="en-AU" b="1" dirty="0">
              <a:solidFill>
                <a:srgbClr val="7030A0"/>
              </a:solidFill>
            </a:endParaRPr>
          </a:p>
        </p:txBody>
      </p:sp>
      <p:sp>
        <p:nvSpPr>
          <p:cNvPr id="83" name="Rectangle 87"/>
          <p:cNvSpPr>
            <a:spLocks noChangeArrowheads="1"/>
          </p:cNvSpPr>
          <p:nvPr/>
        </p:nvSpPr>
        <p:spPr bwMode="auto">
          <a:xfrm>
            <a:off x="5159375" y="5012531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GCTT</a:t>
            </a:r>
            <a:endParaRPr lang="en-AU" dirty="0"/>
          </a:p>
        </p:txBody>
      </p:sp>
      <p:sp>
        <p:nvSpPr>
          <p:cNvPr id="84" name="Rectangle 88"/>
          <p:cNvSpPr>
            <a:spLocks noChangeArrowheads="1"/>
          </p:cNvSpPr>
          <p:nvPr/>
        </p:nvSpPr>
        <p:spPr bwMode="auto">
          <a:xfrm>
            <a:off x="6086475" y="5012532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85" name="Rectangle 89"/>
          <p:cNvSpPr>
            <a:spLocks noChangeArrowheads="1"/>
          </p:cNvSpPr>
          <p:nvPr/>
        </p:nvSpPr>
        <p:spPr bwMode="auto">
          <a:xfrm>
            <a:off x="7013575" y="5012532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86" name="Rectangle 90"/>
          <p:cNvSpPr>
            <a:spLocks noChangeArrowheads="1"/>
          </p:cNvSpPr>
          <p:nvPr/>
        </p:nvSpPr>
        <p:spPr bwMode="auto">
          <a:xfrm>
            <a:off x="7940675" y="5012532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TCGG</a:t>
            </a:r>
            <a:endParaRPr lang="en-AU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258888" y="5197475"/>
            <a:ext cx="192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13088" y="5197475"/>
            <a:ext cx="192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040188" y="5197475"/>
            <a:ext cx="192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967288" y="5197475"/>
            <a:ext cx="192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821488" y="5197475"/>
            <a:ext cx="192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48588" y="5197475"/>
            <a:ext cx="192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894388" y="5197475"/>
            <a:ext cx="19208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2185988" y="5197475"/>
            <a:ext cx="19208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hape 104"/>
          <p:cNvCxnSpPr>
            <a:stCxn id="86" idx="3"/>
            <a:endCxn id="79" idx="1"/>
          </p:cNvCxnSpPr>
          <p:nvPr/>
        </p:nvCxnSpPr>
        <p:spPr>
          <a:xfrm flipH="1">
            <a:off x="1450975" y="5197476"/>
            <a:ext cx="7224713" cy="12700"/>
          </a:xfrm>
          <a:prstGeom prst="bentConnector5">
            <a:avLst>
              <a:gd name="adj1" fmla="val -3164"/>
              <a:gd name="adj2" fmla="val 5298049"/>
              <a:gd name="adj3" fmla="val 1014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87"/>
          <p:cNvSpPr>
            <a:spLocks noChangeArrowheads="1"/>
          </p:cNvSpPr>
          <p:nvPr/>
        </p:nvSpPr>
        <p:spPr bwMode="auto">
          <a:xfrm>
            <a:off x="5148064" y="4545124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GCTG</a:t>
            </a:r>
            <a:endParaRPr lang="en-AU" dirty="0"/>
          </a:p>
        </p:txBody>
      </p:sp>
      <p:sp>
        <p:nvSpPr>
          <p:cNvPr id="109" name="Rectangle 87"/>
          <p:cNvSpPr>
            <a:spLocks noChangeArrowheads="1"/>
          </p:cNvSpPr>
          <p:nvPr/>
        </p:nvSpPr>
        <p:spPr bwMode="auto">
          <a:xfrm>
            <a:off x="6084168" y="4545124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CTGA</a:t>
            </a:r>
            <a:endParaRPr lang="en-AU" dirty="0"/>
          </a:p>
        </p:txBody>
      </p:sp>
      <p:sp>
        <p:nvSpPr>
          <p:cNvPr id="110" name="Rectangle 87"/>
          <p:cNvSpPr>
            <a:spLocks noChangeArrowheads="1"/>
          </p:cNvSpPr>
          <p:nvPr/>
        </p:nvSpPr>
        <p:spPr bwMode="auto">
          <a:xfrm>
            <a:off x="7020272" y="4545124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TGAG</a:t>
            </a:r>
            <a:endParaRPr lang="en-AU" dirty="0"/>
          </a:p>
        </p:txBody>
      </p:sp>
      <p:cxnSp>
        <p:nvCxnSpPr>
          <p:cNvPr id="111" name="Straight Arrow Connector 110"/>
          <p:cNvCxnSpPr>
            <a:stCxn id="108" idx="3"/>
            <a:endCxn id="109" idx="1"/>
          </p:cNvCxnSpPr>
          <p:nvPr/>
        </p:nvCxnSpPr>
        <p:spPr>
          <a:xfrm>
            <a:off x="5884163" y="4729790"/>
            <a:ext cx="2000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9" idx="3"/>
            <a:endCxn id="110" idx="1"/>
          </p:cNvCxnSpPr>
          <p:nvPr/>
        </p:nvCxnSpPr>
        <p:spPr>
          <a:xfrm>
            <a:off x="6820267" y="4729790"/>
            <a:ext cx="2000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hape 118"/>
          <p:cNvCxnSpPr>
            <a:stCxn id="82" idx="3"/>
            <a:endCxn id="108" idx="1"/>
          </p:cNvCxnSpPr>
          <p:nvPr/>
        </p:nvCxnSpPr>
        <p:spPr>
          <a:xfrm flipV="1">
            <a:off x="4967288" y="4729790"/>
            <a:ext cx="180776" cy="4676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108" grpId="0"/>
      <p:bldP spid="109" grpId="0"/>
      <p:bldP spid="1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De </a:t>
            </a:r>
            <a:r>
              <a:rPr lang="en-AU" dirty="0" err="1" smtClean="0"/>
              <a:t>Bruijn</a:t>
            </a:r>
            <a:r>
              <a:rPr lang="en-AU" dirty="0" smtClean="0"/>
              <a:t> graphs are appealing for short read data since:</a:t>
            </a:r>
          </a:p>
          <a:p>
            <a:pPr lvl="1"/>
            <a:r>
              <a:rPr lang="en-AU" dirty="0" smtClean="0"/>
              <a:t>We need perfect overlaps to be sure overlaps are not spurious</a:t>
            </a:r>
          </a:p>
          <a:p>
            <a:pPr lvl="1"/>
            <a:r>
              <a:rPr lang="en-AU" dirty="0" smtClean="0"/>
              <a:t>Compact, memory efficient representation of the data</a:t>
            </a:r>
          </a:p>
          <a:p>
            <a:pPr lvl="1"/>
            <a:r>
              <a:rPr lang="en-AU" dirty="0" smtClean="0"/>
              <a:t>Fast to find overlaps as we only consider perfect overlaps of k-1 in length</a:t>
            </a:r>
          </a:p>
          <a:p>
            <a:pPr eaLnBrk="1" hangingPunct="1"/>
            <a:r>
              <a:rPr lang="en-AU" dirty="0" smtClean="0"/>
              <a:t>Ideally, k-</a:t>
            </a:r>
            <a:r>
              <a:rPr lang="en-AU" dirty="0" err="1" smtClean="0"/>
              <a:t>mers</a:t>
            </a:r>
            <a:r>
              <a:rPr lang="en-AU" dirty="0" smtClean="0"/>
              <a:t> should:</a:t>
            </a:r>
          </a:p>
          <a:p>
            <a:pPr lvl="1" eaLnBrk="1" hangingPunct="1"/>
            <a:r>
              <a:rPr lang="en-AU" dirty="0" smtClean="0"/>
              <a:t>Be long enough that all k-</a:t>
            </a:r>
            <a:r>
              <a:rPr lang="en-AU" dirty="0" err="1" smtClean="0"/>
              <a:t>mers</a:t>
            </a:r>
            <a:r>
              <a:rPr lang="en-AU" dirty="0" smtClean="0"/>
              <a:t> of that length are unique in the genome</a:t>
            </a:r>
          </a:p>
          <a:p>
            <a:pPr lvl="1" eaLnBrk="1" hangingPunct="1"/>
            <a:r>
              <a:rPr lang="en-AU" dirty="0" smtClean="0"/>
              <a:t>Be short enough that its existence is supported by multiple reads (k-</a:t>
            </a:r>
            <a:r>
              <a:rPr lang="en-AU" dirty="0" err="1" smtClean="0"/>
              <a:t>mer</a:t>
            </a:r>
            <a:r>
              <a:rPr lang="en-AU" dirty="0" smtClean="0"/>
              <a:t> coverage)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 smtClean="0"/>
              <a:t>Sequencing Error: </a:t>
            </a:r>
            <a:r>
              <a:rPr lang="en-AU" dirty="0" err="1" smtClean="0"/>
              <a:t>mis</a:t>
            </a:r>
            <a:r>
              <a:rPr lang="en-AU" dirty="0" smtClean="0"/>
              <a:t>-call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755900" y="2205038"/>
            <a:ext cx="1887538" cy="2097087"/>
            <a:chOff x="2755900" y="2205038"/>
            <a:chExt cx="1887538" cy="2097087"/>
          </a:xfrm>
        </p:grpSpPr>
        <p:sp>
          <p:nvSpPr>
            <p:cNvPr id="15363" name="Rectangle 8"/>
            <p:cNvSpPr>
              <a:spLocks noChangeArrowheads="1"/>
            </p:cNvSpPr>
            <p:nvPr/>
          </p:nvSpPr>
          <p:spPr bwMode="auto">
            <a:xfrm>
              <a:off x="2755900" y="2205038"/>
              <a:ext cx="7366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ACGG</a:t>
              </a:r>
              <a:endParaRPr lang="en-AU"/>
            </a:p>
          </p:txBody>
        </p:sp>
        <p:sp>
          <p:nvSpPr>
            <p:cNvPr id="15364" name="Rectangle 9"/>
            <p:cNvSpPr>
              <a:spLocks noChangeArrowheads="1"/>
            </p:cNvSpPr>
            <p:nvPr/>
          </p:nvSpPr>
          <p:spPr bwMode="auto">
            <a:xfrm>
              <a:off x="2900363" y="2420938"/>
              <a:ext cx="7350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CGGA</a:t>
              </a:r>
              <a:endParaRPr lang="en-AU"/>
            </a:p>
          </p:txBody>
        </p:sp>
        <p:sp>
          <p:nvSpPr>
            <p:cNvPr id="15365" name="Rectangle 10"/>
            <p:cNvSpPr>
              <a:spLocks noChangeArrowheads="1"/>
            </p:cNvSpPr>
            <p:nvPr/>
          </p:nvSpPr>
          <p:spPr bwMode="auto">
            <a:xfrm>
              <a:off x="3043238" y="2636838"/>
              <a:ext cx="7366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GGAG</a:t>
              </a:r>
              <a:endParaRPr lang="en-AU"/>
            </a:p>
          </p:txBody>
        </p:sp>
        <p:sp>
          <p:nvSpPr>
            <p:cNvPr id="15366" name="Rectangle 11"/>
            <p:cNvSpPr>
              <a:spLocks noChangeArrowheads="1"/>
            </p:cNvSpPr>
            <p:nvPr/>
          </p:nvSpPr>
          <p:spPr bwMode="auto">
            <a:xfrm>
              <a:off x="3187700" y="2852738"/>
              <a:ext cx="7366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GAGC</a:t>
              </a:r>
              <a:endParaRPr lang="en-AU"/>
            </a:p>
          </p:txBody>
        </p:sp>
        <p:sp>
          <p:nvSpPr>
            <p:cNvPr id="15367" name="Rectangle 12"/>
            <p:cNvSpPr>
              <a:spLocks noChangeArrowheads="1"/>
            </p:cNvSpPr>
            <p:nvPr/>
          </p:nvSpPr>
          <p:spPr bwMode="auto">
            <a:xfrm>
              <a:off x="3332163" y="3068638"/>
              <a:ext cx="7350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AGCT</a:t>
              </a:r>
              <a:endParaRPr lang="en-AU"/>
            </a:p>
          </p:txBody>
        </p:sp>
        <p:sp>
          <p:nvSpPr>
            <p:cNvPr id="15368" name="Rectangle 13"/>
            <p:cNvSpPr>
              <a:spLocks noChangeArrowheads="1"/>
            </p:cNvSpPr>
            <p:nvPr/>
          </p:nvSpPr>
          <p:spPr bwMode="auto">
            <a:xfrm>
              <a:off x="3476625" y="3284538"/>
              <a:ext cx="73501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GCTT</a:t>
              </a:r>
              <a:endParaRPr lang="en-AU"/>
            </a:p>
          </p:txBody>
        </p:sp>
        <p:sp>
          <p:nvSpPr>
            <p:cNvPr id="15369" name="Rectangle 14"/>
            <p:cNvSpPr>
              <a:spLocks noChangeArrowheads="1"/>
            </p:cNvSpPr>
            <p:nvPr/>
          </p:nvSpPr>
          <p:spPr bwMode="auto">
            <a:xfrm>
              <a:off x="3619500" y="3500438"/>
              <a:ext cx="7366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CTTC</a:t>
              </a:r>
              <a:endParaRPr lang="en-AU"/>
            </a:p>
          </p:txBody>
        </p:sp>
        <p:sp>
          <p:nvSpPr>
            <p:cNvPr id="15370" name="Rectangle 15"/>
            <p:cNvSpPr>
              <a:spLocks noChangeArrowheads="1"/>
            </p:cNvSpPr>
            <p:nvPr/>
          </p:nvSpPr>
          <p:spPr bwMode="auto">
            <a:xfrm>
              <a:off x="3763963" y="3716338"/>
              <a:ext cx="7366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TTCG</a:t>
              </a:r>
              <a:endParaRPr lang="en-AU"/>
            </a:p>
          </p:txBody>
        </p:sp>
        <p:sp>
          <p:nvSpPr>
            <p:cNvPr id="15371" name="Rectangle 16"/>
            <p:cNvSpPr>
              <a:spLocks noChangeArrowheads="1"/>
            </p:cNvSpPr>
            <p:nvPr/>
          </p:nvSpPr>
          <p:spPr bwMode="auto">
            <a:xfrm>
              <a:off x="3908425" y="3933825"/>
              <a:ext cx="73501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Courier New" pitchFamily="49" charset="0"/>
                  <a:cs typeface="Courier New" pitchFamily="49" charset="0"/>
                </a:rPr>
                <a:t>TCGG</a:t>
              </a:r>
              <a:endParaRPr lang="en-AU"/>
            </a:p>
          </p:txBody>
        </p:sp>
        <p:cxnSp>
          <p:nvCxnSpPr>
            <p:cNvPr id="20" name="Elbow Connector 19"/>
            <p:cNvCxnSpPr>
              <a:stCxn id="15363" idx="1"/>
              <a:endCxn id="15364" idx="1"/>
            </p:cNvCxnSpPr>
            <p:nvPr/>
          </p:nvCxnSpPr>
          <p:spPr>
            <a:xfrm rot="10800000" flipH="1" flipV="1">
              <a:off x="2755900" y="2389188"/>
              <a:ext cx="144463" cy="215900"/>
            </a:xfrm>
            <a:prstGeom prst="bentConnector3">
              <a:avLst>
                <a:gd name="adj1" fmla="val -158732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5364" idx="1"/>
              <a:endCxn id="15365" idx="1"/>
            </p:cNvCxnSpPr>
            <p:nvPr/>
          </p:nvCxnSpPr>
          <p:spPr>
            <a:xfrm rot="10800000" flipH="1" flipV="1">
              <a:off x="2900363" y="2605088"/>
              <a:ext cx="142875" cy="215900"/>
            </a:xfrm>
            <a:prstGeom prst="bentConnector3">
              <a:avLst>
                <a:gd name="adj1" fmla="val -158732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5365" idx="1"/>
              <a:endCxn id="15366" idx="1"/>
            </p:cNvCxnSpPr>
            <p:nvPr/>
          </p:nvCxnSpPr>
          <p:spPr>
            <a:xfrm rot="10800000" flipH="1" flipV="1">
              <a:off x="3043238" y="2820988"/>
              <a:ext cx="144462" cy="215900"/>
            </a:xfrm>
            <a:prstGeom prst="bentConnector3">
              <a:avLst>
                <a:gd name="adj1" fmla="val -158732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5366" idx="1"/>
              <a:endCxn id="15367" idx="1"/>
            </p:cNvCxnSpPr>
            <p:nvPr/>
          </p:nvCxnSpPr>
          <p:spPr>
            <a:xfrm rot="10800000" flipH="1" flipV="1">
              <a:off x="3187700" y="3036888"/>
              <a:ext cx="144463" cy="217487"/>
            </a:xfrm>
            <a:prstGeom prst="bentConnector3">
              <a:avLst>
                <a:gd name="adj1" fmla="val -158732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5367" idx="1"/>
              <a:endCxn id="15368" idx="1"/>
            </p:cNvCxnSpPr>
            <p:nvPr/>
          </p:nvCxnSpPr>
          <p:spPr>
            <a:xfrm rot="10800000" flipH="1" flipV="1">
              <a:off x="3332163" y="3254375"/>
              <a:ext cx="144462" cy="215900"/>
            </a:xfrm>
            <a:prstGeom prst="bentConnector3">
              <a:avLst>
                <a:gd name="adj1" fmla="val -158732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5368" idx="1"/>
              <a:endCxn id="15369" idx="1"/>
            </p:cNvCxnSpPr>
            <p:nvPr/>
          </p:nvCxnSpPr>
          <p:spPr>
            <a:xfrm rot="10800000" flipH="1" flipV="1">
              <a:off x="3476625" y="3470275"/>
              <a:ext cx="142875" cy="215900"/>
            </a:xfrm>
            <a:prstGeom prst="bentConnector3">
              <a:avLst>
                <a:gd name="adj1" fmla="val -158732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5369" idx="1"/>
              <a:endCxn id="15370" idx="1"/>
            </p:cNvCxnSpPr>
            <p:nvPr/>
          </p:nvCxnSpPr>
          <p:spPr>
            <a:xfrm rot="10800000" flipH="1" flipV="1">
              <a:off x="3619500" y="3686175"/>
              <a:ext cx="144463" cy="215900"/>
            </a:xfrm>
            <a:prstGeom prst="bentConnector3">
              <a:avLst>
                <a:gd name="adj1" fmla="val -158732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15370" idx="1"/>
              <a:endCxn id="15371" idx="1"/>
            </p:cNvCxnSpPr>
            <p:nvPr/>
          </p:nvCxnSpPr>
          <p:spPr>
            <a:xfrm rot="10800000" flipH="1" flipV="1">
              <a:off x="3763963" y="3902075"/>
              <a:ext cx="144462" cy="215900"/>
            </a:xfrm>
            <a:prstGeom prst="bentConnector3">
              <a:avLst>
                <a:gd name="adj1" fmla="val -158732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380" name="TextBox 119"/>
          <p:cNvSpPr txBox="1">
            <a:spLocks noChangeArrowheads="1"/>
          </p:cNvSpPr>
          <p:nvPr/>
        </p:nvSpPr>
        <p:spPr bwMode="auto">
          <a:xfrm>
            <a:off x="3563938" y="1412875"/>
            <a:ext cx="1838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ACGGAGCTTCGG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 smtClean="0"/>
              <a:t>Sequencing Error: </a:t>
            </a:r>
            <a:r>
              <a:rPr lang="en-AU" dirty="0" err="1" smtClean="0"/>
              <a:t>mis</a:t>
            </a:r>
            <a:r>
              <a:rPr lang="en-AU" dirty="0" smtClean="0"/>
              <a:t>-call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2755900" y="22050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2900363" y="2420938"/>
            <a:ext cx="7350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3043238" y="26368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GGAG</a:t>
            </a:r>
            <a:endParaRPr lang="en-AU"/>
          </a:p>
        </p:txBody>
      </p:sp>
      <p:sp>
        <p:nvSpPr>
          <p:cNvPr id="15366" name="Rectangle 11"/>
          <p:cNvSpPr>
            <a:spLocks noChangeArrowheads="1"/>
          </p:cNvSpPr>
          <p:nvPr/>
        </p:nvSpPr>
        <p:spPr bwMode="auto">
          <a:xfrm>
            <a:off x="3187700" y="28527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GAGC</a:t>
            </a:r>
            <a:endParaRPr lang="en-AU"/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3332163" y="3068638"/>
            <a:ext cx="7350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AGCT</a:t>
            </a:r>
            <a:endParaRPr lang="en-AU"/>
          </a:p>
        </p:txBody>
      </p:sp>
      <p:sp>
        <p:nvSpPr>
          <p:cNvPr id="15368" name="Rectangle 13"/>
          <p:cNvSpPr>
            <a:spLocks noChangeArrowheads="1"/>
          </p:cNvSpPr>
          <p:nvPr/>
        </p:nvSpPr>
        <p:spPr bwMode="auto">
          <a:xfrm>
            <a:off x="3476625" y="3284538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GCTT</a:t>
            </a:r>
            <a:endParaRPr lang="en-AU"/>
          </a:p>
        </p:txBody>
      </p:sp>
      <p:sp>
        <p:nvSpPr>
          <p:cNvPr id="15369" name="Rectangle 14"/>
          <p:cNvSpPr>
            <a:spLocks noChangeArrowheads="1"/>
          </p:cNvSpPr>
          <p:nvPr/>
        </p:nvSpPr>
        <p:spPr bwMode="auto">
          <a:xfrm>
            <a:off x="3619500" y="35004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15370" name="Rectangle 15"/>
          <p:cNvSpPr>
            <a:spLocks noChangeArrowheads="1"/>
          </p:cNvSpPr>
          <p:nvPr/>
        </p:nvSpPr>
        <p:spPr bwMode="auto">
          <a:xfrm>
            <a:off x="3763963" y="37163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5371" name="Rectangle 16"/>
          <p:cNvSpPr>
            <a:spLocks noChangeArrowheads="1"/>
          </p:cNvSpPr>
          <p:nvPr/>
        </p:nvSpPr>
        <p:spPr bwMode="auto">
          <a:xfrm>
            <a:off x="3908425" y="3933825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cxnSp>
        <p:nvCxnSpPr>
          <p:cNvPr id="20" name="Elbow Connector 19"/>
          <p:cNvCxnSpPr>
            <a:stCxn id="15363" idx="1"/>
            <a:endCxn id="15364" idx="1"/>
          </p:cNvCxnSpPr>
          <p:nvPr/>
        </p:nvCxnSpPr>
        <p:spPr>
          <a:xfrm rot="10800000" flipH="1" flipV="1">
            <a:off x="2755900" y="2389188"/>
            <a:ext cx="144463" cy="215900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5364" idx="1"/>
            <a:endCxn id="15365" idx="1"/>
          </p:cNvCxnSpPr>
          <p:nvPr/>
        </p:nvCxnSpPr>
        <p:spPr>
          <a:xfrm rot="10800000" flipH="1" flipV="1">
            <a:off x="2900363" y="2605088"/>
            <a:ext cx="142875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365" idx="1"/>
            <a:endCxn id="15366" idx="1"/>
          </p:cNvCxnSpPr>
          <p:nvPr/>
        </p:nvCxnSpPr>
        <p:spPr>
          <a:xfrm rot="10800000" flipH="1" flipV="1">
            <a:off x="3043238" y="2820988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5366" idx="1"/>
            <a:endCxn id="15367" idx="1"/>
          </p:cNvCxnSpPr>
          <p:nvPr/>
        </p:nvCxnSpPr>
        <p:spPr>
          <a:xfrm rot="10800000" flipH="1" flipV="1">
            <a:off x="3187700" y="3036888"/>
            <a:ext cx="144463" cy="217487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5367" idx="1"/>
            <a:endCxn id="15368" idx="1"/>
          </p:cNvCxnSpPr>
          <p:nvPr/>
        </p:nvCxnSpPr>
        <p:spPr>
          <a:xfrm rot="10800000" flipH="1" flipV="1">
            <a:off x="3332163" y="3254375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368" idx="1"/>
            <a:endCxn id="15369" idx="1"/>
          </p:cNvCxnSpPr>
          <p:nvPr/>
        </p:nvCxnSpPr>
        <p:spPr>
          <a:xfrm rot="10800000" flipH="1" flipV="1">
            <a:off x="3476625" y="3470275"/>
            <a:ext cx="142875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5369" idx="1"/>
            <a:endCxn id="15370" idx="1"/>
          </p:cNvCxnSpPr>
          <p:nvPr/>
        </p:nvCxnSpPr>
        <p:spPr>
          <a:xfrm rot="10800000" flipH="1" flipV="1">
            <a:off x="3619500" y="3686175"/>
            <a:ext cx="144463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5370" idx="1"/>
            <a:endCxn id="15371" idx="1"/>
          </p:cNvCxnSpPr>
          <p:nvPr/>
        </p:nvCxnSpPr>
        <p:spPr>
          <a:xfrm rot="10800000" flipH="1" flipV="1">
            <a:off x="3763963" y="3902075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0" name="TextBox 119"/>
          <p:cNvSpPr txBox="1">
            <a:spLocks noChangeArrowheads="1"/>
          </p:cNvSpPr>
          <p:nvPr/>
        </p:nvSpPr>
        <p:spPr bwMode="auto">
          <a:xfrm>
            <a:off x="3563938" y="1412875"/>
            <a:ext cx="1838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ACGGAGCTTCGG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203825" y="3036888"/>
            <a:ext cx="881063" cy="401637"/>
            <a:chOff x="5203825" y="3036888"/>
            <a:chExt cx="881063" cy="401637"/>
          </a:xfrm>
        </p:grpSpPr>
        <p:sp>
          <p:nvSpPr>
            <p:cNvPr id="15383" name="Rectangle 54"/>
            <p:cNvSpPr>
              <a:spLocks noChangeArrowheads="1"/>
            </p:cNvSpPr>
            <p:nvPr/>
          </p:nvSpPr>
          <p:spPr bwMode="auto">
            <a:xfrm>
              <a:off x="5348288" y="3068638"/>
              <a:ext cx="7366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AU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AU" dirty="0">
                  <a:latin typeface="Courier New" pitchFamily="49" charset="0"/>
                  <a:cs typeface="Courier New" pitchFamily="49" charset="0"/>
                </a:rPr>
                <a:t>CT</a:t>
              </a:r>
              <a:endParaRPr lang="en-AU" dirty="0"/>
            </a:p>
          </p:txBody>
        </p:sp>
        <p:cxnSp>
          <p:nvCxnSpPr>
            <p:cNvPr id="56" name="Elbow Connector 55"/>
            <p:cNvCxnSpPr>
              <a:stCxn id="15382" idx="1"/>
              <a:endCxn id="15383" idx="1"/>
            </p:cNvCxnSpPr>
            <p:nvPr/>
          </p:nvCxnSpPr>
          <p:spPr>
            <a:xfrm rot="10800000" flipH="1" flipV="1">
              <a:off x="5203825" y="3036888"/>
              <a:ext cx="144463" cy="217487"/>
            </a:xfrm>
            <a:prstGeom prst="bentConnector3">
              <a:avLst>
                <a:gd name="adj1" fmla="val -158732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059363" y="2820988"/>
            <a:ext cx="881062" cy="401637"/>
            <a:chOff x="5059363" y="2820988"/>
            <a:chExt cx="881062" cy="401637"/>
          </a:xfrm>
        </p:grpSpPr>
        <p:sp>
          <p:nvSpPr>
            <p:cNvPr id="15382" name="Rectangle 53"/>
            <p:cNvSpPr>
              <a:spLocks noChangeArrowheads="1"/>
            </p:cNvSpPr>
            <p:nvPr/>
          </p:nvSpPr>
          <p:spPr bwMode="auto">
            <a:xfrm>
              <a:off x="5203825" y="2852738"/>
              <a:ext cx="7366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latin typeface="Courier New" pitchFamily="49" charset="0"/>
                  <a:cs typeface="Courier New" pitchFamily="49" charset="0"/>
                </a:rPr>
                <a:t>GA</a:t>
              </a:r>
              <a:r>
                <a:rPr lang="en-AU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AU" dirty="0">
                  <a:latin typeface="Courier New" pitchFamily="49" charset="0"/>
                  <a:cs typeface="Courier New" pitchFamily="49" charset="0"/>
                </a:rPr>
                <a:t>C</a:t>
              </a:r>
              <a:endParaRPr lang="en-AU" dirty="0"/>
            </a:p>
          </p:txBody>
        </p:sp>
        <p:cxnSp>
          <p:nvCxnSpPr>
            <p:cNvPr id="57" name="Elbow Connector 56"/>
            <p:cNvCxnSpPr>
              <a:stCxn id="15381" idx="1"/>
              <a:endCxn id="15382" idx="1"/>
            </p:cNvCxnSpPr>
            <p:nvPr/>
          </p:nvCxnSpPr>
          <p:spPr>
            <a:xfrm rot="10800000" flipH="1" flipV="1">
              <a:off x="5059363" y="2820988"/>
              <a:ext cx="144462" cy="215900"/>
            </a:xfrm>
            <a:prstGeom prst="bentConnector3">
              <a:avLst>
                <a:gd name="adj1" fmla="val -158732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635375" y="2605088"/>
            <a:ext cx="2160588" cy="401637"/>
            <a:chOff x="3635375" y="2605088"/>
            <a:chExt cx="2160588" cy="401637"/>
          </a:xfrm>
        </p:grpSpPr>
        <p:sp>
          <p:nvSpPr>
            <p:cNvPr id="15381" name="Rectangle 52"/>
            <p:cNvSpPr>
              <a:spLocks noChangeArrowheads="1"/>
            </p:cNvSpPr>
            <p:nvPr/>
          </p:nvSpPr>
          <p:spPr bwMode="auto">
            <a:xfrm>
              <a:off x="5059363" y="2636838"/>
              <a:ext cx="7366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latin typeface="Courier New" pitchFamily="49" charset="0"/>
                  <a:cs typeface="Courier New" pitchFamily="49" charset="0"/>
                </a:rPr>
                <a:t>GGA</a:t>
              </a:r>
              <a:r>
                <a:rPr lang="en-AU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Elbow Connector 59"/>
            <p:cNvCxnSpPr>
              <a:stCxn id="15364" idx="3"/>
              <a:endCxn id="15381" idx="1"/>
            </p:cNvCxnSpPr>
            <p:nvPr/>
          </p:nvCxnSpPr>
          <p:spPr>
            <a:xfrm>
              <a:off x="3635375" y="2605088"/>
              <a:ext cx="1423988" cy="215900"/>
            </a:xfrm>
            <a:prstGeom prst="bentConnector3">
              <a:avLst>
                <a:gd name="adj1" fmla="val 50000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348288" y="3254375"/>
            <a:ext cx="879475" cy="400050"/>
            <a:chOff x="5348288" y="3254375"/>
            <a:chExt cx="879475" cy="400050"/>
          </a:xfrm>
        </p:grpSpPr>
        <p:cxnSp>
          <p:nvCxnSpPr>
            <p:cNvPr id="63" name="Elbow Connector 62"/>
            <p:cNvCxnSpPr>
              <a:stCxn id="15383" idx="1"/>
              <a:endCxn id="15388" idx="1"/>
            </p:cNvCxnSpPr>
            <p:nvPr/>
          </p:nvCxnSpPr>
          <p:spPr>
            <a:xfrm rot="10800000" flipH="1" flipV="1">
              <a:off x="5348288" y="3254375"/>
              <a:ext cx="144462" cy="215900"/>
            </a:xfrm>
            <a:prstGeom prst="bentConnector3">
              <a:avLst>
                <a:gd name="adj1" fmla="val -158732"/>
              </a:avLst>
            </a:prstGeom>
            <a:ln w="952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88" name="Rectangle 65"/>
            <p:cNvSpPr>
              <a:spLocks noChangeArrowheads="1"/>
            </p:cNvSpPr>
            <p:nvPr/>
          </p:nvSpPr>
          <p:spPr bwMode="auto">
            <a:xfrm>
              <a:off x="5492750" y="3284538"/>
              <a:ext cx="73501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AU" dirty="0">
                  <a:latin typeface="Courier New" pitchFamily="49" charset="0"/>
                  <a:cs typeface="Courier New" pitchFamily="49" charset="0"/>
                </a:rPr>
                <a:t>CTT</a:t>
              </a:r>
              <a:endParaRPr lang="en-AU" dirty="0"/>
            </a:p>
          </p:txBody>
        </p:sp>
      </p:grpSp>
      <p:cxnSp>
        <p:nvCxnSpPr>
          <p:cNvPr id="69" name="Elbow Connector 68"/>
          <p:cNvCxnSpPr>
            <a:stCxn id="15388" idx="3"/>
            <a:endCxn id="15369" idx="3"/>
          </p:cNvCxnSpPr>
          <p:nvPr/>
        </p:nvCxnSpPr>
        <p:spPr>
          <a:xfrm flipH="1">
            <a:off x="4356100" y="3470275"/>
            <a:ext cx="1871663" cy="215900"/>
          </a:xfrm>
          <a:prstGeom prst="bentConnector3">
            <a:avLst>
              <a:gd name="adj1" fmla="val -12210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90" name="TextBox 81"/>
          <p:cNvSpPr txBox="1">
            <a:spLocks noChangeArrowheads="1"/>
          </p:cNvSpPr>
          <p:nvPr/>
        </p:nvSpPr>
        <p:spPr bwMode="auto">
          <a:xfrm>
            <a:off x="3563938" y="1628775"/>
            <a:ext cx="1838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ACGGA</a:t>
            </a:r>
            <a:r>
              <a:rPr lang="en-AU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CTTCGG</a:t>
            </a:r>
          </a:p>
        </p:txBody>
      </p:sp>
      <p:sp>
        <p:nvSpPr>
          <p:cNvPr id="15391" name="Rectangle 82"/>
          <p:cNvSpPr>
            <a:spLocks noChangeArrowheads="1"/>
          </p:cNvSpPr>
          <p:nvPr/>
        </p:nvSpPr>
        <p:spPr bwMode="auto">
          <a:xfrm>
            <a:off x="5238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15392" name="Rectangle 83"/>
          <p:cNvSpPr>
            <a:spLocks noChangeArrowheads="1"/>
          </p:cNvSpPr>
          <p:nvPr/>
        </p:nvSpPr>
        <p:spPr bwMode="auto">
          <a:xfrm>
            <a:off x="14509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5393" name="Rectangle 84"/>
          <p:cNvSpPr>
            <a:spLocks noChangeArrowheads="1"/>
          </p:cNvSpPr>
          <p:nvPr/>
        </p:nvSpPr>
        <p:spPr bwMode="auto">
          <a:xfrm>
            <a:off x="2378075" y="4724400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GGAG</a:t>
            </a:r>
            <a:endParaRPr lang="en-AU"/>
          </a:p>
        </p:txBody>
      </p:sp>
      <p:sp>
        <p:nvSpPr>
          <p:cNvPr id="15394" name="Rectangle 85"/>
          <p:cNvSpPr>
            <a:spLocks noChangeArrowheads="1"/>
          </p:cNvSpPr>
          <p:nvPr/>
        </p:nvSpPr>
        <p:spPr bwMode="auto">
          <a:xfrm>
            <a:off x="3305175" y="4724400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GAGC</a:t>
            </a:r>
            <a:endParaRPr lang="en-AU"/>
          </a:p>
        </p:txBody>
      </p:sp>
      <p:sp>
        <p:nvSpPr>
          <p:cNvPr id="15395" name="Rectangle 86"/>
          <p:cNvSpPr>
            <a:spLocks noChangeArrowheads="1"/>
          </p:cNvSpPr>
          <p:nvPr/>
        </p:nvSpPr>
        <p:spPr bwMode="auto">
          <a:xfrm>
            <a:off x="4232275" y="4724400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AGCT</a:t>
            </a:r>
            <a:endParaRPr lang="en-AU" dirty="0"/>
          </a:p>
        </p:txBody>
      </p:sp>
      <p:sp>
        <p:nvSpPr>
          <p:cNvPr id="15396" name="Rectangle 87"/>
          <p:cNvSpPr>
            <a:spLocks noChangeArrowheads="1"/>
          </p:cNvSpPr>
          <p:nvPr/>
        </p:nvSpPr>
        <p:spPr bwMode="auto">
          <a:xfrm>
            <a:off x="5159375" y="4724400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GCTT</a:t>
            </a:r>
            <a:endParaRPr lang="en-AU"/>
          </a:p>
        </p:txBody>
      </p:sp>
      <p:sp>
        <p:nvSpPr>
          <p:cNvPr id="15397" name="Rectangle 88"/>
          <p:cNvSpPr>
            <a:spLocks noChangeArrowheads="1"/>
          </p:cNvSpPr>
          <p:nvPr/>
        </p:nvSpPr>
        <p:spPr bwMode="auto">
          <a:xfrm>
            <a:off x="60864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15398" name="Rectangle 89"/>
          <p:cNvSpPr>
            <a:spLocks noChangeArrowheads="1"/>
          </p:cNvSpPr>
          <p:nvPr/>
        </p:nvSpPr>
        <p:spPr bwMode="auto">
          <a:xfrm>
            <a:off x="70135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5399" name="Rectangle 90"/>
          <p:cNvSpPr>
            <a:spLocks noChangeArrowheads="1"/>
          </p:cNvSpPr>
          <p:nvPr/>
        </p:nvSpPr>
        <p:spPr bwMode="auto">
          <a:xfrm>
            <a:off x="79406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sp>
        <p:nvSpPr>
          <p:cNvPr id="15400" name="Rectangle 91"/>
          <p:cNvSpPr>
            <a:spLocks noChangeArrowheads="1"/>
          </p:cNvSpPr>
          <p:nvPr/>
        </p:nvSpPr>
        <p:spPr bwMode="auto">
          <a:xfrm>
            <a:off x="2384425" y="58674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5401" name="Rectangle 92"/>
          <p:cNvSpPr>
            <a:spLocks noChangeArrowheads="1"/>
          </p:cNvSpPr>
          <p:nvPr/>
        </p:nvSpPr>
        <p:spPr bwMode="auto">
          <a:xfrm>
            <a:off x="3311525" y="58674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</a:t>
            </a:r>
            <a:endParaRPr lang="en-AU"/>
          </a:p>
        </p:txBody>
      </p:sp>
      <p:sp>
        <p:nvSpPr>
          <p:cNvPr id="15402" name="Rectangle 93"/>
          <p:cNvSpPr>
            <a:spLocks noChangeArrowheads="1"/>
          </p:cNvSpPr>
          <p:nvPr/>
        </p:nvSpPr>
        <p:spPr bwMode="auto">
          <a:xfrm>
            <a:off x="4238625" y="58674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CT</a:t>
            </a:r>
            <a:endParaRPr lang="en-AU"/>
          </a:p>
        </p:txBody>
      </p:sp>
      <p:sp>
        <p:nvSpPr>
          <p:cNvPr id="15403" name="Rectangle 94"/>
          <p:cNvSpPr>
            <a:spLocks noChangeArrowheads="1"/>
          </p:cNvSpPr>
          <p:nvPr/>
        </p:nvSpPr>
        <p:spPr bwMode="auto">
          <a:xfrm>
            <a:off x="5165725" y="58674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CTT</a:t>
            </a:r>
            <a:endParaRPr lang="en-AU"/>
          </a:p>
        </p:txBody>
      </p:sp>
      <p:cxnSp>
        <p:nvCxnSpPr>
          <p:cNvPr id="97" name="Straight Arrow Connector 96"/>
          <p:cNvCxnSpPr>
            <a:stCxn id="15391" idx="3"/>
            <a:endCxn id="15392" idx="1"/>
          </p:cNvCxnSpPr>
          <p:nvPr/>
        </p:nvCxnSpPr>
        <p:spPr>
          <a:xfrm>
            <a:off x="1258888" y="5486400"/>
            <a:ext cx="1920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5393" idx="3"/>
            <a:endCxn id="15394" idx="1"/>
          </p:cNvCxnSpPr>
          <p:nvPr/>
        </p:nvCxnSpPr>
        <p:spPr>
          <a:xfrm>
            <a:off x="3113088" y="4910138"/>
            <a:ext cx="1920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5394" idx="3"/>
            <a:endCxn id="15395" idx="1"/>
          </p:cNvCxnSpPr>
          <p:nvPr/>
        </p:nvCxnSpPr>
        <p:spPr>
          <a:xfrm>
            <a:off x="4040188" y="4910138"/>
            <a:ext cx="1920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5395" idx="3"/>
            <a:endCxn id="15396" idx="1"/>
          </p:cNvCxnSpPr>
          <p:nvPr/>
        </p:nvCxnSpPr>
        <p:spPr>
          <a:xfrm>
            <a:off x="4967288" y="4910138"/>
            <a:ext cx="1920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400" idx="3"/>
            <a:endCxn id="15401" idx="1"/>
          </p:cNvCxnSpPr>
          <p:nvPr/>
        </p:nvCxnSpPr>
        <p:spPr>
          <a:xfrm>
            <a:off x="3121025" y="6053138"/>
            <a:ext cx="190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5401" idx="3"/>
            <a:endCxn id="15402" idx="1"/>
          </p:cNvCxnSpPr>
          <p:nvPr/>
        </p:nvCxnSpPr>
        <p:spPr>
          <a:xfrm>
            <a:off x="4048125" y="6053138"/>
            <a:ext cx="190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5402" idx="3"/>
            <a:endCxn id="15403" idx="1"/>
          </p:cNvCxnSpPr>
          <p:nvPr/>
        </p:nvCxnSpPr>
        <p:spPr>
          <a:xfrm>
            <a:off x="4975225" y="6053138"/>
            <a:ext cx="190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5397" idx="3"/>
            <a:endCxn id="15398" idx="1"/>
          </p:cNvCxnSpPr>
          <p:nvPr/>
        </p:nvCxnSpPr>
        <p:spPr>
          <a:xfrm>
            <a:off x="6821488" y="5486400"/>
            <a:ext cx="1920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5398" idx="3"/>
            <a:endCxn id="15399" idx="1"/>
          </p:cNvCxnSpPr>
          <p:nvPr/>
        </p:nvCxnSpPr>
        <p:spPr>
          <a:xfrm>
            <a:off x="7748588" y="5486400"/>
            <a:ext cx="1920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5396" idx="3"/>
            <a:endCxn id="15397" idx="1"/>
          </p:cNvCxnSpPr>
          <p:nvPr/>
        </p:nvCxnSpPr>
        <p:spPr>
          <a:xfrm>
            <a:off x="5894388" y="4910138"/>
            <a:ext cx="192087" cy="57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5403" idx="3"/>
            <a:endCxn id="15397" idx="1"/>
          </p:cNvCxnSpPr>
          <p:nvPr/>
        </p:nvCxnSpPr>
        <p:spPr>
          <a:xfrm flipV="1">
            <a:off x="5902325" y="5486400"/>
            <a:ext cx="184150" cy="56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5392" idx="3"/>
            <a:endCxn id="15393" idx="1"/>
          </p:cNvCxnSpPr>
          <p:nvPr/>
        </p:nvCxnSpPr>
        <p:spPr>
          <a:xfrm flipV="1">
            <a:off x="2185988" y="4910138"/>
            <a:ext cx="192087" cy="57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5392" idx="3"/>
            <a:endCxn id="15400" idx="1"/>
          </p:cNvCxnSpPr>
          <p:nvPr/>
        </p:nvCxnSpPr>
        <p:spPr>
          <a:xfrm>
            <a:off x="2185988" y="5486400"/>
            <a:ext cx="198437" cy="56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339752" y="6488112"/>
            <a:ext cx="3528392" cy="369332"/>
            <a:chOff x="2339752" y="6488112"/>
            <a:chExt cx="3528392" cy="369332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2339752" y="6525344"/>
              <a:ext cx="35283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86"/>
            <p:cNvSpPr>
              <a:spLocks noChangeArrowheads="1"/>
            </p:cNvSpPr>
            <p:nvPr/>
          </p:nvSpPr>
          <p:spPr bwMode="auto">
            <a:xfrm>
              <a:off x="3635896" y="6488112"/>
              <a:ext cx="12875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 smtClean="0">
                  <a:latin typeface="Courier New" pitchFamily="49" charset="0"/>
                  <a:cs typeface="Courier New" pitchFamily="49" charset="0"/>
                </a:rPr>
                <a:t>+k nodes</a:t>
              </a:r>
              <a:endParaRPr lang="en-AU" dirty="0"/>
            </a:p>
          </p:txBody>
        </p:sp>
      </p:grpSp>
      <p:cxnSp>
        <p:nvCxnSpPr>
          <p:cNvPr id="66" name="Straight Connector 65"/>
          <p:cNvCxnSpPr/>
          <p:nvPr/>
        </p:nvCxnSpPr>
        <p:spPr>
          <a:xfrm flipV="1">
            <a:off x="3923928" y="2060848"/>
            <a:ext cx="57606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047756" y="2060848"/>
            <a:ext cx="57606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170905" y="2060848"/>
            <a:ext cx="57606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320924" y="2060847"/>
            <a:ext cx="57606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1" grpId="0"/>
      <p:bldP spid="15392" grpId="0"/>
      <p:bldP spid="15393" grpId="0"/>
      <p:bldP spid="15394" grpId="0"/>
      <p:bldP spid="15395" grpId="0"/>
      <p:bldP spid="15396" grpId="0"/>
      <p:bldP spid="15397" grpId="0"/>
      <p:bldP spid="15398" grpId="0"/>
      <p:bldP spid="15399" grpId="0"/>
      <p:bldP spid="15400" grpId="0"/>
      <p:bldP spid="15401" grpId="0"/>
      <p:bldP spid="15402" grpId="0"/>
      <p:bldP spid="1540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 smtClean="0"/>
              <a:t>Sequencing Error: deletion</a:t>
            </a: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2755900" y="22050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16388" name="Rectangle 9"/>
          <p:cNvSpPr>
            <a:spLocks noChangeArrowheads="1"/>
          </p:cNvSpPr>
          <p:nvPr/>
        </p:nvSpPr>
        <p:spPr bwMode="auto">
          <a:xfrm>
            <a:off x="2900363" y="2420938"/>
            <a:ext cx="7350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3043238" y="26368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GGAG</a:t>
            </a:r>
            <a:endParaRPr lang="en-AU"/>
          </a:p>
        </p:txBody>
      </p: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3187700" y="28527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GAGC</a:t>
            </a:r>
            <a:endParaRPr lang="en-AU"/>
          </a:p>
        </p:txBody>
      </p: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3332163" y="3068638"/>
            <a:ext cx="7350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AGCT</a:t>
            </a:r>
            <a:endParaRPr lang="en-AU"/>
          </a:p>
        </p:txBody>
      </p:sp>
      <p:sp>
        <p:nvSpPr>
          <p:cNvPr id="16392" name="Rectangle 13"/>
          <p:cNvSpPr>
            <a:spLocks noChangeArrowheads="1"/>
          </p:cNvSpPr>
          <p:nvPr/>
        </p:nvSpPr>
        <p:spPr bwMode="auto">
          <a:xfrm>
            <a:off x="3476625" y="3284538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GCTT</a:t>
            </a:r>
            <a:endParaRPr lang="en-AU"/>
          </a:p>
        </p:txBody>
      </p:sp>
      <p:sp>
        <p:nvSpPr>
          <p:cNvPr id="16393" name="Rectangle 14"/>
          <p:cNvSpPr>
            <a:spLocks noChangeArrowheads="1"/>
          </p:cNvSpPr>
          <p:nvPr/>
        </p:nvSpPr>
        <p:spPr bwMode="auto">
          <a:xfrm>
            <a:off x="3619500" y="35004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16394" name="Rectangle 15"/>
          <p:cNvSpPr>
            <a:spLocks noChangeArrowheads="1"/>
          </p:cNvSpPr>
          <p:nvPr/>
        </p:nvSpPr>
        <p:spPr bwMode="auto">
          <a:xfrm>
            <a:off x="3763963" y="37163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6395" name="Rectangle 16"/>
          <p:cNvSpPr>
            <a:spLocks noChangeArrowheads="1"/>
          </p:cNvSpPr>
          <p:nvPr/>
        </p:nvSpPr>
        <p:spPr bwMode="auto">
          <a:xfrm>
            <a:off x="3908425" y="3933825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cxnSp>
        <p:nvCxnSpPr>
          <p:cNvPr id="20" name="Elbow Connector 19"/>
          <p:cNvCxnSpPr>
            <a:stCxn id="16387" idx="1"/>
            <a:endCxn id="16388" idx="1"/>
          </p:cNvCxnSpPr>
          <p:nvPr/>
        </p:nvCxnSpPr>
        <p:spPr>
          <a:xfrm rot="10800000" flipH="1" flipV="1">
            <a:off x="2755900" y="2389188"/>
            <a:ext cx="144463" cy="215900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6388" idx="1"/>
            <a:endCxn id="16389" idx="1"/>
          </p:cNvCxnSpPr>
          <p:nvPr/>
        </p:nvCxnSpPr>
        <p:spPr>
          <a:xfrm rot="10800000" flipH="1" flipV="1">
            <a:off x="2900363" y="2605088"/>
            <a:ext cx="142875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6389" idx="1"/>
            <a:endCxn id="16390" idx="1"/>
          </p:cNvCxnSpPr>
          <p:nvPr/>
        </p:nvCxnSpPr>
        <p:spPr>
          <a:xfrm rot="10800000" flipH="1" flipV="1">
            <a:off x="3043238" y="2820988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6390" idx="1"/>
            <a:endCxn id="16391" idx="1"/>
          </p:cNvCxnSpPr>
          <p:nvPr/>
        </p:nvCxnSpPr>
        <p:spPr>
          <a:xfrm rot="10800000" flipH="1" flipV="1">
            <a:off x="3187700" y="3036888"/>
            <a:ext cx="144463" cy="217487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6391" idx="1"/>
            <a:endCxn id="16392" idx="1"/>
          </p:cNvCxnSpPr>
          <p:nvPr/>
        </p:nvCxnSpPr>
        <p:spPr>
          <a:xfrm rot="10800000" flipH="1" flipV="1">
            <a:off x="3332163" y="3254375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6392" idx="1"/>
            <a:endCxn id="16393" idx="1"/>
          </p:cNvCxnSpPr>
          <p:nvPr/>
        </p:nvCxnSpPr>
        <p:spPr>
          <a:xfrm rot="10800000" flipH="1" flipV="1">
            <a:off x="3476625" y="3470275"/>
            <a:ext cx="142875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6393" idx="1"/>
            <a:endCxn id="16394" idx="1"/>
          </p:cNvCxnSpPr>
          <p:nvPr/>
        </p:nvCxnSpPr>
        <p:spPr>
          <a:xfrm rot="10800000" flipH="1" flipV="1">
            <a:off x="3619500" y="3686175"/>
            <a:ext cx="144463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394" idx="1"/>
            <a:endCxn id="16395" idx="1"/>
          </p:cNvCxnSpPr>
          <p:nvPr/>
        </p:nvCxnSpPr>
        <p:spPr>
          <a:xfrm rot="10800000" flipH="1" flipV="1">
            <a:off x="3763963" y="3902075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04" name="TextBox 119"/>
          <p:cNvSpPr txBox="1">
            <a:spLocks noChangeArrowheads="1"/>
          </p:cNvSpPr>
          <p:nvPr/>
        </p:nvSpPr>
        <p:spPr bwMode="auto">
          <a:xfrm>
            <a:off x="3563938" y="1412875"/>
            <a:ext cx="1838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ACGGAGCTTCGG</a:t>
            </a:r>
          </a:p>
        </p:txBody>
      </p:sp>
      <p:sp>
        <p:nvSpPr>
          <p:cNvPr id="16405" name="Rectangle 52"/>
          <p:cNvSpPr>
            <a:spLocks noChangeArrowheads="1"/>
          </p:cNvSpPr>
          <p:nvPr/>
        </p:nvSpPr>
        <p:spPr bwMode="auto">
          <a:xfrm>
            <a:off x="5059363" y="2636838"/>
            <a:ext cx="874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AU">
              <a:solidFill>
                <a:srgbClr val="000000"/>
              </a:solidFill>
            </a:endParaRPr>
          </a:p>
        </p:txBody>
      </p:sp>
      <p:sp>
        <p:nvSpPr>
          <p:cNvPr id="16406" name="Rectangle 53"/>
          <p:cNvSpPr>
            <a:spLocks noChangeArrowheads="1"/>
          </p:cNvSpPr>
          <p:nvPr/>
        </p:nvSpPr>
        <p:spPr bwMode="auto">
          <a:xfrm>
            <a:off x="5203825" y="2852738"/>
            <a:ext cx="874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>
                <a:latin typeface="Courier New" pitchFamily="49" charset="0"/>
                <a:cs typeface="Courier New" pitchFamily="49" charset="0"/>
              </a:rPr>
              <a:t>CT</a:t>
            </a:r>
            <a:endParaRPr lang="en-AU"/>
          </a:p>
        </p:txBody>
      </p:sp>
      <p:sp>
        <p:nvSpPr>
          <p:cNvPr id="16407" name="Rectangle 54"/>
          <p:cNvSpPr>
            <a:spLocks noChangeArrowheads="1"/>
          </p:cNvSpPr>
          <p:nvPr/>
        </p:nvSpPr>
        <p:spPr bwMode="auto">
          <a:xfrm>
            <a:off x="5348288" y="3068638"/>
            <a:ext cx="87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>
                <a:latin typeface="Courier New" pitchFamily="49" charset="0"/>
                <a:cs typeface="Courier New" pitchFamily="49" charset="0"/>
              </a:rPr>
              <a:t>CTT</a:t>
            </a:r>
            <a:endParaRPr lang="en-AU"/>
          </a:p>
        </p:txBody>
      </p:sp>
      <p:cxnSp>
        <p:nvCxnSpPr>
          <p:cNvPr id="56" name="Elbow Connector 55"/>
          <p:cNvCxnSpPr>
            <a:stCxn id="16406" idx="1"/>
            <a:endCxn id="16407" idx="1"/>
          </p:cNvCxnSpPr>
          <p:nvPr/>
        </p:nvCxnSpPr>
        <p:spPr>
          <a:xfrm rot="10800000" flipH="1" flipV="1">
            <a:off x="5203825" y="3036888"/>
            <a:ext cx="144463" cy="217487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405" idx="1"/>
            <a:endCxn id="16406" idx="1"/>
          </p:cNvCxnSpPr>
          <p:nvPr/>
        </p:nvCxnSpPr>
        <p:spPr>
          <a:xfrm rot="10800000" flipH="1" flipV="1">
            <a:off x="5059363" y="2820988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388" idx="3"/>
            <a:endCxn id="16405" idx="1"/>
          </p:cNvCxnSpPr>
          <p:nvPr/>
        </p:nvCxnSpPr>
        <p:spPr>
          <a:xfrm>
            <a:off x="3635375" y="2605088"/>
            <a:ext cx="1423988" cy="215900"/>
          </a:xfrm>
          <a:prstGeom prst="bentConnector3">
            <a:avLst>
              <a:gd name="adj1" fmla="val 50000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6407" idx="3"/>
            <a:endCxn id="16393" idx="3"/>
          </p:cNvCxnSpPr>
          <p:nvPr/>
        </p:nvCxnSpPr>
        <p:spPr>
          <a:xfrm flipH="1">
            <a:off x="4356100" y="3254375"/>
            <a:ext cx="1865313" cy="431800"/>
          </a:xfrm>
          <a:prstGeom prst="bentConnector3">
            <a:avLst>
              <a:gd name="adj1" fmla="val -12250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12" name="TextBox 81"/>
          <p:cNvSpPr txBox="1">
            <a:spLocks noChangeArrowheads="1"/>
          </p:cNvSpPr>
          <p:nvPr/>
        </p:nvSpPr>
        <p:spPr bwMode="auto">
          <a:xfrm>
            <a:off x="3563938" y="1628775"/>
            <a:ext cx="1838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>
                <a:latin typeface="Courier New" pitchFamily="49" charset="0"/>
                <a:cs typeface="Courier New" pitchFamily="49" charset="0"/>
              </a:rPr>
              <a:t>CTTCGG</a:t>
            </a:r>
          </a:p>
        </p:txBody>
      </p:sp>
      <p:sp>
        <p:nvSpPr>
          <p:cNvPr id="16413" name="Rectangle 82"/>
          <p:cNvSpPr>
            <a:spLocks noChangeArrowheads="1"/>
          </p:cNvSpPr>
          <p:nvPr/>
        </p:nvSpPr>
        <p:spPr bwMode="auto">
          <a:xfrm>
            <a:off x="5238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16414" name="Rectangle 83"/>
          <p:cNvSpPr>
            <a:spLocks noChangeArrowheads="1"/>
          </p:cNvSpPr>
          <p:nvPr/>
        </p:nvSpPr>
        <p:spPr bwMode="auto">
          <a:xfrm>
            <a:off x="14509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6415" name="Rectangle 84"/>
          <p:cNvSpPr>
            <a:spLocks noChangeArrowheads="1"/>
          </p:cNvSpPr>
          <p:nvPr/>
        </p:nvSpPr>
        <p:spPr bwMode="auto">
          <a:xfrm>
            <a:off x="2378075" y="4724400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GGAG</a:t>
            </a:r>
            <a:endParaRPr lang="en-AU"/>
          </a:p>
        </p:txBody>
      </p:sp>
      <p:sp>
        <p:nvSpPr>
          <p:cNvPr id="16416" name="Rectangle 85"/>
          <p:cNvSpPr>
            <a:spLocks noChangeArrowheads="1"/>
          </p:cNvSpPr>
          <p:nvPr/>
        </p:nvSpPr>
        <p:spPr bwMode="auto">
          <a:xfrm>
            <a:off x="3305175" y="4724400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GAGC</a:t>
            </a:r>
            <a:endParaRPr lang="en-AU"/>
          </a:p>
        </p:txBody>
      </p:sp>
      <p:sp>
        <p:nvSpPr>
          <p:cNvPr id="16417" name="Rectangle 86"/>
          <p:cNvSpPr>
            <a:spLocks noChangeArrowheads="1"/>
          </p:cNvSpPr>
          <p:nvPr/>
        </p:nvSpPr>
        <p:spPr bwMode="auto">
          <a:xfrm>
            <a:off x="4232275" y="4724400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AGCT</a:t>
            </a:r>
            <a:endParaRPr lang="en-AU"/>
          </a:p>
        </p:txBody>
      </p:sp>
      <p:sp>
        <p:nvSpPr>
          <p:cNvPr id="16418" name="Rectangle 87"/>
          <p:cNvSpPr>
            <a:spLocks noChangeArrowheads="1"/>
          </p:cNvSpPr>
          <p:nvPr/>
        </p:nvSpPr>
        <p:spPr bwMode="auto">
          <a:xfrm>
            <a:off x="5159375" y="4724400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GCTT</a:t>
            </a:r>
            <a:endParaRPr lang="en-AU"/>
          </a:p>
        </p:txBody>
      </p:sp>
      <p:sp>
        <p:nvSpPr>
          <p:cNvPr id="16419" name="Rectangle 88"/>
          <p:cNvSpPr>
            <a:spLocks noChangeArrowheads="1"/>
          </p:cNvSpPr>
          <p:nvPr/>
        </p:nvSpPr>
        <p:spPr bwMode="auto">
          <a:xfrm>
            <a:off x="60864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16420" name="Rectangle 89"/>
          <p:cNvSpPr>
            <a:spLocks noChangeArrowheads="1"/>
          </p:cNvSpPr>
          <p:nvPr/>
        </p:nvSpPr>
        <p:spPr bwMode="auto">
          <a:xfrm>
            <a:off x="70135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6421" name="Rectangle 90"/>
          <p:cNvSpPr>
            <a:spLocks noChangeArrowheads="1"/>
          </p:cNvSpPr>
          <p:nvPr/>
        </p:nvSpPr>
        <p:spPr bwMode="auto">
          <a:xfrm>
            <a:off x="79406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sp>
        <p:nvSpPr>
          <p:cNvPr id="16422" name="Rectangle 91"/>
          <p:cNvSpPr>
            <a:spLocks noChangeArrowheads="1"/>
          </p:cNvSpPr>
          <p:nvPr/>
        </p:nvSpPr>
        <p:spPr bwMode="auto">
          <a:xfrm>
            <a:off x="2384425" y="5867400"/>
            <a:ext cx="87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>
                <a:latin typeface="Courier New" pitchFamily="49" charset="0"/>
                <a:cs typeface="Courier New" pitchFamily="49" charset="0"/>
              </a:rPr>
              <a:t>C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6423" name="Rectangle 92"/>
          <p:cNvSpPr>
            <a:spLocks noChangeArrowheads="1"/>
          </p:cNvSpPr>
          <p:nvPr/>
        </p:nvSpPr>
        <p:spPr bwMode="auto">
          <a:xfrm>
            <a:off x="3481388" y="5867400"/>
            <a:ext cx="874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>
                <a:latin typeface="Courier New" pitchFamily="49" charset="0"/>
                <a:cs typeface="Courier New" pitchFamily="49" charset="0"/>
              </a:rPr>
              <a:t>CT</a:t>
            </a:r>
            <a:endParaRPr lang="en-AU"/>
          </a:p>
        </p:txBody>
      </p:sp>
      <p:sp>
        <p:nvSpPr>
          <p:cNvPr id="16424" name="Rectangle 93"/>
          <p:cNvSpPr>
            <a:spLocks noChangeArrowheads="1"/>
          </p:cNvSpPr>
          <p:nvPr/>
        </p:nvSpPr>
        <p:spPr bwMode="auto">
          <a:xfrm>
            <a:off x="4562475" y="5867400"/>
            <a:ext cx="87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>
                <a:latin typeface="Courier New" pitchFamily="49" charset="0"/>
                <a:cs typeface="Courier New" pitchFamily="49" charset="0"/>
              </a:rPr>
              <a:t>CTT</a:t>
            </a:r>
            <a:endParaRPr lang="en-AU"/>
          </a:p>
        </p:txBody>
      </p:sp>
      <p:cxnSp>
        <p:nvCxnSpPr>
          <p:cNvPr id="97" name="Straight Arrow Connector 96"/>
          <p:cNvCxnSpPr>
            <a:stCxn id="16413" idx="3"/>
            <a:endCxn id="16414" idx="1"/>
          </p:cNvCxnSpPr>
          <p:nvPr/>
        </p:nvCxnSpPr>
        <p:spPr>
          <a:xfrm>
            <a:off x="1258888" y="5486400"/>
            <a:ext cx="1920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6415" idx="3"/>
            <a:endCxn id="16416" idx="1"/>
          </p:cNvCxnSpPr>
          <p:nvPr/>
        </p:nvCxnSpPr>
        <p:spPr>
          <a:xfrm>
            <a:off x="3113088" y="4910138"/>
            <a:ext cx="1920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6416" idx="3"/>
            <a:endCxn id="16417" idx="1"/>
          </p:cNvCxnSpPr>
          <p:nvPr/>
        </p:nvCxnSpPr>
        <p:spPr>
          <a:xfrm>
            <a:off x="4040188" y="4910138"/>
            <a:ext cx="1920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6417" idx="3"/>
            <a:endCxn id="16418" idx="1"/>
          </p:cNvCxnSpPr>
          <p:nvPr/>
        </p:nvCxnSpPr>
        <p:spPr>
          <a:xfrm>
            <a:off x="4967288" y="4910138"/>
            <a:ext cx="1920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6422" idx="3"/>
            <a:endCxn id="16423" idx="1"/>
          </p:cNvCxnSpPr>
          <p:nvPr/>
        </p:nvCxnSpPr>
        <p:spPr>
          <a:xfrm>
            <a:off x="3259138" y="6053138"/>
            <a:ext cx="2222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6423" idx="3"/>
            <a:endCxn id="16424" idx="1"/>
          </p:cNvCxnSpPr>
          <p:nvPr/>
        </p:nvCxnSpPr>
        <p:spPr>
          <a:xfrm>
            <a:off x="4356100" y="6053138"/>
            <a:ext cx="2063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6419" idx="3"/>
            <a:endCxn id="16420" idx="1"/>
          </p:cNvCxnSpPr>
          <p:nvPr/>
        </p:nvCxnSpPr>
        <p:spPr>
          <a:xfrm>
            <a:off x="6821488" y="5486400"/>
            <a:ext cx="1920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6420" idx="3"/>
            <a:endCxn id="16421" idx="1"/>
          </p:cNvCxnSpPr>
          <p:nvPr/>
        </p:nvCxnSpPr>
        <p:spPr>
          <a:xfrm>
            <a:off x="7748588" y="5486400"/>
            <a:ext cx="1920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6418" idx="3"/>
            <a:endCxn id="16419" idx="1"/>
          </p:cNvCxnSpPr>
          <p:nvPr/>
        </p:nvCxnSpPr>
        <p:spPr>
          <a:xfrm>
            <a:off x="5894388" y="4910138"/>
            <a:ext cx="192087" cy="57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6424" idx="3"/>
            <a:endCxn id="16419" idx="1"/>
          </p:cNvCxnSpPr>
          <p:nvPr/>
        </p:nvCxnSpPr>
        <p:spPr>
          <a:xfrm flipV="1">
            <a:off x="5435600" y="5486400"/>
            <a:ext cx="650875" cy="56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6414" idx="3"/>
            <a:endCxn id="16415" idx="1"/>
          </p:cNvCxnSpPr>
          <p:nvPr/>
        </p:nvCxnSpPr>
        <p:spPr>
          <a:xfrm flipV="1">
            <a:off x="2185988" y="4910138"/>
            <a:ext cx="192087" cy="57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6414" idx="3"/>
            <a:endCxn id="16422" idx="1"/>
          </p:cNvCxnSpPr>
          <p:nvPr/>
        </p:nvCxnSpPr>
        <p:spPr>
          <a:xfrm>
            <a:off x="2185988" y="5486400"/>
            <a:ext cx="198437" cy="56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3" grpId="0"/>
      <p:bldP spid="16414" grpId="0"/>
      <p:bldP spid="16415" grpId="0"/>
      <p:bldP spid="16416" grpId="0"/>
      <p:bldP spid="16417" grpId="0"/>
      <p:bldP spid="16418" grpId="0"/>
      <p:bldP spid="16419" grpId="0"/>
      <p:bldP spid="16420" grpId="0"/>
      <p:bldP spid="16421" grpId="0"/>
      <p:bldP spid="16422" grpId="0"/>
      <p:bldP spid="16423" grpId="0"/>
      <p:bldP spid="164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 smtClean="0"/>
              <a:t>Sequencing Error: insertion</a:t>
            </a:r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2755900" y="22050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2900363" y="2420938"/>
            <a:ext cx="7350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7413" name="Rectangle 10"/>
          <p:cNvSpPr>
            <a:spLocks noChangeArrowheads="1"/>
          </p:cNvSpPr>
          <p:nvPr/>
        </p:nvSpPr>
        <p:spPr bwMode="auto">
          <a:xfrm>
            <a:off x="3043238" y="26368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GGAG</a:t>
            </a:r>
            <a:endParaRPr lang="en-AU"/>
          </a:p>
        </p:txBody>
      </p:sp>
      <p:sp>
        <p:nvSpPr>
          <p:cNvPr id="17414" name="Rectangle 11"/>
          <p:cNvSpPr>
            <a:spLocks noChangeArrowheads="1"/>
          </p:cNvSpPr>
          <p:nvPr/>
        </p:nvSpPr>
        <p:spPr bwMode="auto">
          <a:xfrm>
            <a:off x="3187700" y="28527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GAGC</a:t>
            </a:r>
            <a:endParaRPr lang="en-AU"/>
          </a:p>
        </p:txBody>
      </p: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3332163" y="3068638"/>
            <a:ext cx="7350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AGCT</a:t>
            </a:r>
            <a:endParaRPr lang="en-AU"/>
          </a:p>
        </p:txBody>
      </p:sp>
      <p:sp>
        <p:nvSpPr>
          <p:cNvPr id="17416" name="Rectangle 13"/>
          <p:cNvSpPr>
            <a:spLocks noChangeArrowheads="1"/>
          </p:cNvSpPr>
          <p:nvPr/>
        </p:nvSpPr>
        <p:spPr bwMode="auto">
          <a:xfrm>
            <a:off x="3476625" y="3284538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GCTT</a:t>
            </a:r>
            <a:endParaRPr lang="en-AU"/>
          </a:p>
        </p:txBody>
      </p:sp>
      <p:sp>
        <p:nvSpPr>
          <p:cNvPr id="17417" name="Rectangle 14"/>
          <p:cNvSpPr>
            <a:spLocks noChangeArrowheads="1"/>
          </p:cNvSpPr>
          <p:nvPr/>
        </p:nvSpPr>
        <p:spPr bwMode="auto">
          <a:xfrm>
            <a:off x="3619500" y="35004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17418" name="Rectangle 15"/>
          <p:cNvSpPr>
            <a:spLocks noChangeArrowheads="1"/>
          </p:cNvSpPr>
          <p:nvPr/>
        </p:nvSpPr>
        <p:spPr bwMode="auto">
          <a:xfrm>
            <a:off x="3763963" y="37163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3908425" y="3933825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cxnSp>
        <p:nvCxnSpPr>
          <p:cNvPr id="20" name="Elbow Connector 19"/>
          <p:cNvCxnSpPr>
            <a:stCxn id="17411" idx="1"/>
            <a:endCxn id="17412" idx="1"/>
          </p:cNvCxnSpPr>
          <p:nvPr/>
        </p:nvCxnSpPr>
        <p:spPr>
          <a:xfrm rot="10800000" flipH="1" flipV="1">
            <a:off x="2755900" y="2389188"/>
            <a:ext cx="144463" cy="215900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412" idx="1"/>
            <a:endCxn id="17413" idx="1"/>
          </p:cNvCxnSpPr>
          <p:nvPr/>
        </p:nvCxnSpPr>
        <p:spPr>
          <a:xfrm rot="10800000" flipH="1" flipV="1">
            <a:off x="2900363" y="2605088"/>
            <a:ext cx="142875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7413" idx="1"/>
            <a:endCxn id="17414" idx="1"/>
          </p:cNvCxnSpPr>
          <p:nvPr/>
        </p:nvCxnSpPr>
        <p:spPr>
          <a:xfrm rot="10800000" flipH="1" flipV="1">
            <a:off x="3043238" y="2820988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7414" idx="1"/>
            <a:endCxn id="17415" idx="1"/>
          </p:cNvCxnSpPr>
          <p:nvPr/>
        </p:nvCxnSpPr>
        <p:spPr>
          <a:xfrm rot="10800000" flipH="1" flipV="1">
            <a:off x="3187700" y="3036888"/>
            <a:ext cx="144463" cy="217487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7415" idx="1"/>
            <a:endCxn id="17416" idx="1"/>
          </p:cNvCxnSpPr>
          <p:nvPr/>
        </p:nvCxnSpPr>
        <p:spPr>
          <a:xfrm rot="10800000" flipH="1" flipV="1">
            <a:off x="3332163" y="3254375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416" idx="1"/>
            <a:endCxn id="17417" idx="1"/>
          </p:cNvCxnSpPr>
          <p:nvPr/>
        </p:nvCxnSpPr>
        <p:spPr>
          <a:xfrm rot="10800000" flipH="1" flipV="1">
            <a:off x="3476625" y="3470275"/>
            <a:ext cx="142875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7417" idx="1"/>
            <a:endCxn id="17418" idx="1"/>
          </p:cNvCxnSpPr>
          <p:nvPr/>
        </p:nvCxnSpPr>
        <p:spPr>
          <a:xfrm rot="10800000" flipH="1" flipV="1">
            <a:off x="3619500" y="3686175"/>
            <a:ext cx="144463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7418" idx="1"/>
            <a:endCxn id="17419" idx="1"/>
          </p:cNvCxnSpPr>
          <p:nvPr/>
        </p:nvCxnSpPr>
        <p:spPr>
          <a:xfrm rot="10800000" flipH="1" flipV="1">
            <a:off x="3763963" y="3902075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28" name="TextBox 119"/>
          <p:cNvSpPr txBox="1">
            <a:spLocks noChangeArrowheads="1"/>
          </p:cNvSpPr>
          <p:nvPr/>
        </p:nvSpPr>
        <p:spPr bwMode="auto">
          <a:xfrm>
            <a:off x="3563938" y="1412875"/>
            <a:ext cx="1976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ACGGA-GCTTCGG</a:t>
            </a:r>
          </a:p>
        </p:txBody>
      </p:sp>
      <p:sp>
        <p:nvSpPr>
          <p:cNvPr id="17429" name="Rectangle 52"/>
          <p:cNvSpPr>
            <a:spLocks noChangeArrowheads="1"/>
          </p:cNvSpPr>
          <p:nvPr/>
        </p:nvSpPr>
        <p:spPr bwMode="auto">
          <a:xfrm>
            <a:off x="5059363" y="26368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7430" name="Rectangle 53"/>
          <p:cNvSpPr>
            <a:spLocks noChangeArrowheads="1"/>
          </p:cNvSpPr>
          <p:nvPr/>
        </p:nvSpPr>
        <p:spPr bwMode="auto">
          <a:xfrm>
            <a:off x="5203825" y="28527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</a:t>
            </a:r>
            <a:endParaRPr lang="en-AU"/>
          </a:p>
        </p:txBody>
      </p:sp>
      <p:sp>
        <p:nvSpPr>
          <p:cNvPr id="17431" name="Rectangle 54"/>
          <p:cNvSpPr>
            <a:spLocks noChangeArrowheads="1"/>
          </p:cNvSpPr>
          <p:nvPr/>
        </p:nvSpPr>
        <p:spPr bwMode="auto">
          <a:xfrm>
            <a:off x="5348288" y="30686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GC</a:t>
            </a:r>
            <a:endParaRPr lang="en-AU"/>
          </a:p>
        </p:txBody>
      </p:sp>
      <p:cxnSp>
        <p:nvCxnSpPr>
          <p:cNvPr id="56" name="Elbow Connector 55"/>
          <p:cNvCxnSpPr>
            <a:stCxn id="17430" idx="1"/>
            <a:endCxn id="17431" idx="1"/>
          </p:cNvCxnSpPr>
          <p:nvPr/>
        </p:nvCxnSpPr>
        <p:spPr>
          <a:xfrm rot="10800000" flipH="1" flipV="1">
            <a:off x="5203825" y="3036888"/>
            <a:ext cx="144463" cy="217487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7429" idx="1"/>
            <a:endCxn id="17430" idx="1"/>
          </p:cNvCxnSpPr>
          <p:nvPr/>
        </p:nvCxnSpPr>
        <p:spPr>
          <a:xfrm rot="10800000" flipH="1" flipV="1">
            <a:off x="5059363" y="2820988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412" idx="3"/>
            <a:endCxn id="17429" idx="1"/>
          </p:cNvCxnSpPr>
          <p:nvPr/>
        </p:nvCxnSpPr>
        <p:spPr>
          <a:xfrm>
            <a:off x="3635375" y="2605088"/>
            <a:ext cx="1423988" cy="215900"/>
          </a:xfrm>
          <a:prstGeom prst="bentConnector3">
            <a:avLst>
              <a:gd name="adj1" fmla="val 50000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7431" idx="1"/>
            <a:endCxn id="17436" idx="1"/>
          </p:cNvCxnSpPr>
          <p:nvPr/>
        </p:nvCxnSpPr>
        <p:spPr>
          <a:xfrm rot="10800000" flipH="1" flipV="1">
            <a:off x="5348288" y="3254375"/>
            <a:ext cx="144462" cy="215900"/>
          </a:xfrm>
          <a:prstGeom prst="bentConnector3">
            <a:avLst>
              <a:gd name="adj1" fmla="val -15873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36" name="Rectangle 65"/>
          <p:cNvSpPr>
            <a:spLocks noChangeArrowheads="1"/>
          </p:cNvSpPr>
          <p:nvPr/>
        </p:nvSpPr>
        <p:spPr bwMode="auto">
          <a:xfrm>
            <a:off x="5492750" y="3284538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GCT</a:t>
            </a:r>
            <a:endParaRPr lang="en-AU"/>
          </a:p>
        </p:txBody>
      </p:sp>
      <p:cxnSp>
        <p:nvCxnSpPr>
          <p:cNvPr id="69" name="Elbow Connector 68"/>
          <p:cNvCxnSpPr>
            <a:stCxn id="17436" idx="3"/>
            <a:endCxn id="17416" idx="3"/>
          </p:cNvCxnSpPr>
          <p:nvPr/>
        </p:nvCxnSpPr>
        <p:spPr>
          <a:xfrm flipH="1">
            <a:off x="4211638" y="3470275"/>
            <a:ext cx="2016125" cy="1588"/>
          </a:xfrm>
          <a:prstGeom prst="bentConnector5">
            <a:avLst>
              <a:gd name="adj1" fmla="val -11338"/>
              <a:gd name="adj2" fmla="val 18413923"/>
              <a:gd name="adj3" fmla="val 68254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38" name="TextBox 81"/>
          <p:cNvSpPr txBox="1">
            <a:spLocks noChangeArrowheads="1"/>
          </p:cNvSpPr>
          <p:nvPr/>
        </p:nvSpPr>
        <p:spPr bwMode="auto">
          <a:xfrm>
            <a:off x="3563938" y="1628775"/>
            <a:ext cx="1976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GCTTCGG</a:t>
            </a:r>
          </a:p>
        </p:txBody>
      </p:sp>
      <p:sp>
        <p:nvSpPr>
          <p:cNvPr id="17439" name="Rectangle 82"/>
          <p:cNvSpPr>
            <a:spLocks noChangeArrowheads="1"/>
          </p:cNvSpPr>
          <p:nvPr/>
        </p:nvSpPr>
        <p:spPr bwMode="auto">
          <a:xfrm>
            <a:off x="5238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17440" name="Rectangle 83"/>
          <p:cNvSpPr>
            <a:spLocks noChangeArrowheads="1"/>
          </p:cNvSpPr>
          <p:nvPr/>
        </p:nvSpPr>
        <p:spPr bwMode="auto">
          <a:xfrm>
            <a:off x="14509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7441" name="Rectangle 84"/>
          <p:cNvSpPr>
            <a:spLocks noChangeArrowheads="1"/>
          </p:cNvSpPr>
          <p:nvPr/>
        </p:nvSpPr>
        <p:spPr bwMode="auto">
          <a:xfrm>
            <a:off x="2378075" y="4724400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GGA-G</a:t>
            </a:r>
            <a:endParaRPr lang="en-AU" dirty="0"/>
          </a:p>
        </p:txBody>
      </p:sp>
      <p:sp>
        <p:nvSpPr>
          <p:cNvPr id="17442" name="Rectangle 85"/>
          <p:cNvSpPr>
            <a:spLocks noChangeArrowheads="1"/>
          </p:cNvSpPr>
          <p:nvPr/>
        </p:nvSpPr>
        <p:spPr bwMode="auto">
          <a:xfrm>
            <a:off x="3305175" y="4724400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GA-GC</a:t>
            </a:r>
            <a:endParaRPr lang="en-AU" dirty="0"/>
          </a:p>
        </p:txBody>
      </p:sp>
      <p:sp>
        <p:nvSpPr>
          <p:cNvPr id="17443" name="Rectangle 86"/>
          <p:cNvSpPr>
            <a:spLocks noChangeArrowheads="1"/>
          </p:cNvSpPr>
          <p:nvPr/>
        </p:nvSpPr>
        <p:spPr bwMode="auto">
          <a:xfrm>
            <a:off x="4232275" y="4724400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A-GCT</a:t>
            </a:r>
            <a:endParaRPr lang="en-AU" dirty="0"/>
          </a:p>
        </p:txBody>
      </p:sp>
      <p:sp>
        <p:nvSpPr>
          <p:cNvPr id="17444" name="Rectangle 87"/>
          <p:cNvSpPr>
            <a:spLocks noChangeArrowheads="1"/>
          </p:cNvSpPr>
          <p:nvPr/>
        </p:nvSpPr>
        <p:spPr bwMode="auto">
          <a:xfrm>
            <a:off x="5159375" y="4724400"/>
            <a:ext cx="73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GCTT</a:t>
            </a:r>
            <a:endParaRPr lang="en-AU"/>
          </a:p>
        </p:txBody>
      </p:sp>
      <p:sp>
        <p:nvSpPr>
          <p:cNvPr id="17445" name="Rectangle 88"/>
          <p:cNvSpPr>
            <a:spLocks noChangeArrowheads="1"/>
          </p:cNvSpPr>
          <p:nvPr/>
        </p:nvSpPr>
        <p:spPr bwMode="auto">
          <a:xfrm>
            <a:off x="60864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17446" name="Rectangle 89"/>
          <p:cNvSpPr>
            <a:spLocks noChangeArrowheads="1"/>
          </p:cNvSpPr>
          <p:nvPr/>
        </p:nvSpPr>
        <p:spPr bwMode="auto">
          <a:xfrm>
            <a:off x="70135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7447" name="Rectangle 90"/>
          <p:cNvSpPr>
            <a:spLocks noChangeArrowheads="1"/>
          </p:cNvSpPr>
          <p:nvPr/>
        </p:nvSpPr>
        <p:spPr bwMode="auto">
          <a:xfrm>
            <a:off x="7940675" y="53006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sp>
        <p:nvSpPr>
          <p:cNvPr id="17448" name="Rectangle 91"/>
          <p:cNvSpPr>
            <a:spLocks noChangeArrowheads="1"/>
          </p:cNvSpPr>
          <p:nvPr/>
        </p:nvSpPr>
        <p:spPr bwMode="auto">
          <a:xfrm>
            <a:off x="2384425" y="58674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7449" name="Rectangle 92"/>
          <p:cNvSpPr>
            <a:spLocks noChangeArrowheads="1"/>
          </p:cNvSpPr>
          <p:nvPr/>
        </p:nvSpPr>
        <p:spPr bwMode="auto">
          <a:xfrm>
            <a:off x="3311525" y="58674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</a:t>
            </a:r>
            <a:endParaRPr lang="en-AU"/>
          </a:p>
        </p:txBody>
      </p:sp>
      <p:sp>
        <p:nvSpPr>
          <p:cNvPr id="17450" name="Rectangle 93"/>
          <p:cNvSpPr>
            <a:spLocks noChangeArrowheads="1"/>
          </p:cNvSpPr>
          <p:nvPr/>
        </p:nvSpPr>
        <p:spPr bwMode="auto">
          <a:xfrm>
            <a:off x="4238625" y="58674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GC</a:t>
            </a:r>
            <a:endParaRPr lang="en-AU"/>
          </a:p>
        </p:txBody>
      </p:sp>
      <p:sp>
        <p:nvSpPr>
          <p:cNvPr id="17451" name="Rectangle 94"/>
          <p:cNvSpPr>
            <a:spLocks noChangeArrowheads="1"/>
          </p:cNvSpPr>
          <p:nvPr/>
        </p:nvSpPr>
        <p:spPr bwMode="auto">
          <a:xfrm>
            <a:off x="5165725" y="58674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GCT</a:t>
            </a:r>
            <a:endParaRPr lang="en-AU"/>
          </a:p>
        </p:txBody>
      </p:sp>
      <p:cxnSp>
        <p:nvCxnSpPr>
          <p:cNvPr id="97" name="Straight Arrow Connector 96"/>
          <p:cNvCxnSpPr>
            <a:stCxn id="17439" idx="3"/>
            <a:endCxn id="17440" idx="1"/>
          </p:cNvCxnSpPr>
          <p:nvPr/>
        </p:nvCxnSpPr>
        <p:spPr>
          <a:xfrm>
            <a:off x="1258888" y="5486400"/>
            <a:ext cx="1920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7441" idx="3"/>
            <a:endCxn id="17442" idx="1"/>
          </p:cNvCxnSpPr>
          <p:nvPr/>
        </p:nvCxnSpPr>
        <p:spPr>
          <a:xfrm>
            <a:off x="3252032" y="4909066"/>
            <a:ext cx="531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7442" idx="3"/>
            <a:endCxn id="17443" idx="1"/>
          </p:cNvCxnSpPr>
          <p:nvPr/>
        </p:nvCxnSpPr>
        <p:spPr>
          <a:xfrm>
            <a:off x="4179132" y="4909066"/>
            <a:ext cx="531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7443" idx="3"/>
            <a:endCxn id="17444" idx="1"/>
          </p:cNvCxnSpPr>
          <p:nvPr/>
        </p:nvCxnSpPr>
        <p:spPr>
          <a:xfrm>
            <a:off x="5106232" y="4909066"/>
            <a:ext cx="53143" cy="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7448" idx="3"/>
            <a:endCxn id="17449" idx="1"/>
          </p:cNvCxnSpPr>
          <p:nvPr/>
        </p:nvCxnSpPr>
        <p:spPr>
          <a:xfrm>
            <a:off x="3121025" y="6053138"/>
            <a:ext cx="190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7449" idx="3"/>
            <a:endCxn id="17450" idx="1"/>
          </p:cNvCxnSpPr>
          <p:nvPr/>
        </p:nvCxnSpPr>
        <p:spPr>
          <a:xfrm>
            <a:off x="4048125" y="6053138"/>
            <a:ext cx="190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7450" idx="3"/>
            <a:endCxn id="17451" idx="1"/>
          </p:cNvCxnSpPr>
          <p:nvPr/>
        </p:nvCxnSpPr>
        <p:spPr>
          <a:xfrm>
            <a:off x="4975225" y="6053138"/>
            <a:ext cx="190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445" idx="3"/>
            <a:endCxn id="17446" idx="1"/>
          </p:cNvCxnSpPr>
          <p:nvPr/>
        </p:nvCxnSpPr>
        <p:spPr>
          <a:xfrm>
            <a:off x="6821488" y="5486400"/>
            <a:ext cx="1920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7446" idx="3"/>
            <a:endCxn id="17447" idx="1"/>
          </p:cNvCxnSpPr>
          <p:nvPr/>
        </p:nvCxnSpPr>
        <p:spPr>
          <a:xfrm>
            <a:off x="7748588" y="5486400"/>
            <a:ext cx="1920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7444" idx="3"/>
            <a:endCxn id="17445" idx="1"/>
          </p:cNvCxnSpPr>
          <p:nvPr/>
        </p:nvCxnSpPr>
        <p:spPr>
          <a:xfrm>
            <a:off x="5894388" y="4910138"/>
            <a:ext cx="192087" cy="57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7440" idx="3"/>
            <a:endCxn id="17441" idx="1"/>
          </p:cNvCxnSpPr>
          <p:nvPr/>
        </p:nvCxnSpPr>
        <p:spPr>
          <a:xfrm flipV="1">
            <a:off x="2185988" y="4909066"/>
            <a:ext cx="192087" cy="576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7440" idx="3"/>
            <a:endCxn id="17448" idx="1"/>
          </p:cNvCxnSpPr>
          <p:nvPr/>
        </p:nvCxnSpPr>
        <p:spPr>
          <a:xfrm>
            <a:off x="2185988" y="5486400"/>
            <a:ext cx="198437" cy="56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68"/>
          <p:cNvCxnSpPr>
            <a:stCxn id="17451" idx="3"/>
            <a:endCxn id="17444" idx="1"/>
          </p:cNvCxnSpPr>
          <p:nvPr/>
        </p:nvCxnSpPr>
        <p:spPr>
          <a:xfrm flipH="1" flipV="1">
            <a:off x="5159375" y="4910138"/>
            <a:ext cx="742950" cy="1143000"/>
          </a:xfrm>
          <a:prstGeom prst="bentConnector5">
            <a:avLst>
              <a:gd name="adj1" fmla="val -10705"/>
              <a:gd name="adj2" fmla="val 50000"/>
              <a:gd name="adj3" fmla="val 121410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9" grpId="0"/>
      <p:bldP spid="17440" grpId="0"/>
      <p:bldP spid="17441" grpId="0"/>
      <p:bldP spid="17442" grpId="0"/>
      <p:bldP spid="17443" grpId="0"/>
      <p:bldP spid="17444" grpId="0"/>
      <p:bldP spid="17445" grpId="0"/>
      <p:bldP spid="17446" grpId="0"/>
      <p:bldP spid="17447" grpId="0"/>
      <p:bldP spid="17448" grpId="0"/>
      <p:bldP spid="17449" grpId="0"/>
      <p:bldP spid="17450" grpId="0"/>
      <p:bldP spid="174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0" y="4941888"/>
            <a:ext cx="9144000" cy="1916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39" name="Elbow Connector 68"/>
          <p:cNvCxnSpPr>
            <a:stCxn id="18500" idx="3"/>
            <a:endCxn id="18493" idx="1"/>
          </p:cNvCxnSpPr>
          <p:nvPr/>
        </p:nvCxnSpPr>
        <p:spPr>
          <a:xfrm flipH="1" flipV="1">
            <a:off x="5508104" y="5341938"/>
            <a:ext cx="525339" cy="1143000"/>
          </a:xfrm>
          <a:prstGeom prst="bentConnector5">
            <a:avLst>
              <a:gd name="adj1" fmla="val -27050"/>
              <a:gd name="adj2" fmla="val 31622"/>
              <a:gd name="adj3" fmla="val 143515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0" y="3141663"/>
            <a:ext cx="9144000" cy="1800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0" y="1341438"/>
            <a:ext cx="9144000" cy="1800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84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Sequencing Errors</a:t>
            </a:r>
          </a:p>
        </p:txBody>
      </p:sp>
      <p:sp>
        <p:nvSpPr>
          <p:cNvPr id="18438" name="Rectangle 82"/>
          <p:cNvSpPr>
            <a:spLocks noChangeArrowheads="1"/>
          </p:cNvSpPr>
          <p:nvPr/>
        </p:nvSpPr>
        <p:spPr bwMode="auto">
          <a:xfrm>
            <a:off x="92572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ACGG</a:t>
            </a:r>
            <a:endParaRPr lang="en-AU" dirty="0"/>
          </a:p>
        </p:txBody>
      </p:sp>
      <p:sp>
        <p:nvSpPr>
          <p:cNvPr id="18439" name="Rectangle 83"/>
          <p:cNvSpPr>
            <a:spLocks noChangeArrowheads="1"/>
          </p:cNvSpPr>
          <p:nvPr/>
        </p:nvSpPr>
        <p:spPr bwMode="auto">
          <a:xfrm>
            <a:off x="1172692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CGGA</a:t>
            </a:r>
            <a:endParaRPr lang="en-AU" dirty="0"/>
          </a:p>
        </p:txBody>
      </p:sp>
      <p:sp>
        <p:nvSpPr>
          <p:cNvPr id="18440" name="Rectangle 84"/>
          <p:cNvSpPr>
            <a:spLocks noChangeArrowheads="1"/>
          </p:cNvSpPr>
          <p:nvPr/>
        </p:nvSpPr>
        <p:spPr bwMode="auto">
          <a:xfrm>
            <a:off x="2204691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GGAG</a:t>
            </a:r>
            <a:endParaRPr lang="en-AU" dirty="0"/>
          </a:p>
        </p:txBody>
      </p:sp>
      <p:sp>
        <p:nvSpPr>
          <p:cNvPr id="18441" name="Rectangle 85"/>
          <p:cNvSpPr>
            <a:spLocks noChangeArrowheads="1"/>
          </p:cNvSpPr>
          <p:nvPr/>
        </p:nvSpPr>
        <p:spPr bwMode="auto">
          <a:xfrm>
            <a:off x="3254574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GAGC</a:t>
            </a:r>
            <a:endParaRPr lang="en-AU" dirty="0"/>
          </a:p>
        </p:txBody>
      </p:sp>
      <p:sp>
        <p:nvSpPr>
          <p:cNvPr id="18442" name="Rectangle 86"/>
          <p:cNvSpPr>
            <a:spLocks noChangeArrowheads="1"/>
          </p:cNvSpPr>
          <p:nvPr/>
        </p:nvSpPr>
        <p:spPr bwMode="auto">
          <a:xfrm>
            <a:off x="4292923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AGCT</a:t>
            </a:r>
            <a:endParaRPr lang="en-AU" dirty="0"/>
          </a:p>
        </p:txBody>
      </p:sp>
      <p:sp>
        <p:nvSpPr>
          <p:cNvPr id="18443" name="Rectangle 87"/>
          <p:cNvSpPr>
            <a:spLocks noChangeArrowheads="1"/>
          </p:cNvSpPr>
          <p:nvPr/>
        </p:nvSpPr>
        <p:spPr bwMode="auto">
          <a:xfrm>
            <a:off x="5358756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GCTT</a:t>
            </a:r>
            <a:endParaRPr lang="en-AU" dirty="0"/>
          </a:p>
        </p:txBody>
      </p:sp>
      <p:sp>
        <p:nvSpPr>
          <p:cNvPr id="18444" name="Rectangle 88"/>
          <p:cNvSpPr>
            <a:spLocks noChangeArrowheads="1"/>
          </p:cNvSpPr>
          <p:nvPr/>
        </p:nvSpPr>
        <p:spPr bwMode="auto">
          <a:xfrm>
            <a:off x="6381155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CTTC</a:t>
            </a:r>
            <a:endParaRPr lang="en-AU" dirty="0"/>
          </a:p>
        </p:txBody>
      </p:sp>
      <p:sp>
        <p:nvSpPr>
          <p:cNvPr id="18445" name="Rectangle 89"/>
          <p:cNvSpPr>
            <a:spLocks noChangeArrowheads="1"/>
          </p:cNvSpPr>
          <p:nvPr/>
        </p:nvSpPr>
        <p:spPr bwMode="auto">
          <a:xfrm>
            <a:off x="7365380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TTCG</a:t>
            </a:r>
            <a:endParaRPr lang="en-AU" dirty="0"/>
          </a:p>
        </p:txBody>
      </p:sp>
      <p:sp>
        <p:nvSpPr>
          <p:cNvPr id="18446" name="Rectangle 90"/>
          <p:cNvSpPr>
            <a:spLocks noChangeArrowheads="1"/>
          </p:cNvSpPr>
          <p:nvPr/>
        </p:nvSpPr>
        <p:spPr bwMode="auto">
          <a:xfrm>
            <a:off x="8373492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TCGG</a:t>
            </a:r>
            <a:endParaRPr lang="en-AU" dirty="0"/>
          </a:p>
        </p:txBody>
      </p:sp>
      <p:sp>
        <p:nvSpPr>
          <p:cNvPr id="18447" name="Rectangle 91"/>
          <p:cNvSpPr>
            <a:spLocks noChangeArrowheads="1"/>
          </p:cNvSpPr>
          <p:nvPr/>
        </p:nvSpPr>
        <p:spPr bwMode="auto">
          <a:xfrm>
            <a:off x="2211041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8448" name="Rectangle 92"/>
          <p:cNvSpPr>
            <a:spLocks noChangeArrowheads="1"/>
          </p:cNvSpPr>
          <p:nvPr/>
        </p:nvSpPr>
        <p:spPr bwMode="auto">
          <a:xfrm>
            <a:off x="3260924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</a:t>
            </a:r>
            <a:endParaRPr lang="en-AU"/>
          </a:p>
        </p:txBody>
      </p:sp>
      <p:sp>
        <p:nvSpPr>
          <p:cNvPr id="18449" name="Rectangle 93"/>
          <p:cNvSpPr>
            <a:spLocks noChangeArrowheads="1"/>
          </p:cNvSpPr>
          <p:nvPr/>
        </p:nvSpPr>
        <p:spPr bwMode="auto">
          <a:xfrm>
            <a:off x="4299273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CT</a:t>
            </a:r>
            <a:endParaRPr lang="en-AU"/>
          </a:p>
        </p:txBody>
      </p:sp>
      <p:sp>
        <p:nvSpPr>
          <p:cNvPr id="18450" name="Rectangle 94"/>
          <p:cNvSpPr>
            <a:spLocks noChangeArrowheads="1"/>
          </p:cNvSpPr>
          <p:nvPr/>
        </p:nvSpPr>
        <p:spPr bwMode="auto">
          <a:xfrm>
            <a:off x="5365106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CTT</a:t>
            </a:r>
            <a:endParaRPr lang="en-AU"/>
          </a:p>
        </p:txBody>
      </p:sp>
      <p:cxnSp>
        <p:nvCxnSpPr>
          <p:cNvPr id="97" name="Straight Arrow Connector 96"/>
          <p:cNvCxnSpPr>
            <a:stCxn id="18438" idx="3"/>
            <a:endCxn id="18439" idx="1"/>
          </p:cNvCxnSpPr>
          <p:nvPr/>
        </p:nvCxnSpPr>
        <p:spPr>
          <a:xfrm>
            <a:off x="827584" y="2173288"/>
            <a:ext cx="345108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8440" idx="3"/>
            <a:endCxn id="18441" idx="1"/>
          </p:cNvCxnSpPr>
          <p:nvPr/>
        </p:nvCxnSpPr>
        <p:spPr>
          <a:xfrm>
            <a:off x="2939703" y="1597819"/>
            <a:ext cx="31487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8441" idx="3"/>
            <a:endCxn id="18442" idx="1"/>
          </p:cNvCxnSpPr>
          <p:nvPr/>
        </p:nvCxnSpPr>
        <p:spPr>
          <a:xfrm>
            <a:off x="3989586" y="1597819"/>
            <a:ext cx="30333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8442" idx="3"/>
            <a:endCxn id="18443" idx="1"/>
          </p:cNvCxnSpPr>
          <p:nvPr/>
        </p:nvCxnSpPr>
        <p:spPr>
          <a:xfrm>
            <a:off x="5027935" y="1597819"/>
            <a:ext cx="33082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8447" idx="3"/>
            <a:endCxn id="18448" idx="1"/>
          </p:cNvCxnSpPr>
          <p:nvPr/>
        </p:nvCxnSpPr>
        <p:spPr>
          <a:xfrm>
            <a:off x="2946053" y="2740025"/>
            <a:ext cx="31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8448" idx="3"/>
            <a:endCxn id="18449" idx="1"/>
          </p:cNvCxnSpPr>
          <p:nvPr/>
        </p:nvCxnSpPr>
        <p:spPr>
          <a:xfrm>
            <a:off x="3995936" y="2740025"/>
            <a:ext cx="3033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8449" idx="3"/>
            <a:endCxn id="18450" idx="1"/>
          </p:cNvCxnSpPr>
          <p:nvPr/>
        </p:nvCxnSpPr>
        <p:spPr>
          <a:xfrm>
            <a:off x="5034285" y="2740025"/>
            <a:ext cx="3308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8444" idx="3"/>
            <a:endCxn id="18445" idx="1"/>
          </p:cNvCxnSpPr>
          <p:nvPr/>
        </p:nvCxnSpPr>
        <p:spPr>
          <a:xfrm>
            <a:off x="7116167" y="2173288"/>
            <a:ext cx="249213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8445" idx="3"/>
            <a:endCxn id="18446" idx="1"/>
          </p:cNvCxnSpPr>
          <p:nvPr/>
        </p:nvCxnSpPr>
        <p:spPr>
          <a:xfrm>
            <a:off x="8100392" y="2173288"/>
            <a:ext cx="273100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8443" idx="3"/>
            <a:endCxn id="18444" idx="1"/>
          </p:cNvCxnSpPr>
          <p:nvPr/>
        </p:nvCxnSpPr>
        <p:spPr>
          <a:xfrm>
            <a:off x="6093768" y="1597819"/>
            <a:ext cx="287387" cy="575469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8450" idx="3"/>
            <a:endCxn id="18444" idx="1"/>
          </p:cNvCxnSpPr>
          <p:nvPr/>
        </p:nvCxnSpPr>
        <p:spPr>
          <a:xfrm flipV="1">
            <a:off x="6100118" y="2173288"/>
            <a:ext cx="281037" cy="566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8439" idx="3"/>
            <a:endCxn id="18440" idx="1"/>
          </p:cNvCxnSpPr>
          <p:nvPr/>
        </p:nvCxnSpPr>
        <p:spPr>
          <a:xfrm flipV="1">
            <a:off x="1907704" y="1597819"/>
            <a:ext cx="296987" cy="575469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8439" idx="3"/>
            <a:endCxn id="18447" idx="1"/>
          </p:cNvCxnSpPr>
          <p:nvPr/>
        </p:nvCxnSpPr>
        <p:spPr>
          <a:xfrm>
            <a:off x="1907704" y="2173288"/>
            <a:ext cx="303337" cy="566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64" name="Rectangle 57"/>
          <p:cNvSpPr>
            <a:spLocks noChangeArrowheads="1"/>
          </p:cNvSpPr>
          <p:nvPr/>
        </p:nvSpPr>
        <p:spPr bwMode="auto">
          <a:xfrm>
            <a:off x="83047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ACGG</a:t>
            </a:r>
            <a:endParaRPr lang="en-AU" dirty="0"/>
          </a:p>
        </p:txBody>
      </p:sp>
      <p:sp>
        <p:nvSpPr>
          <p:cNvPr id="18465" name="Rectangle 58"/>
          <p:cNvSpPr>
            <a:spLocks noChangeArrowheads="1"/>
          </p:cNvSpPr>
          <p:nvPr/>
        </p:nvSpPr>
        <p:spPr bwMode="auto">
          <a:xfrm>
            <a:off x="1187054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8466" name="Rectangle 60"/>
          <p:cNvSpPr>
            <a:spLocks noChangeArrowheads="1"/>
          </p:cNvSpPr>
          <p:nvPr/>
        </p:nvSpPr>
        <p:spPr bwMode="auto">
          <a:xfrm>
            <a:off x="2195166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GGAG</a:t>
            </a:r>
            <a:endParaRPr lang="en-AU"/>
          </a:p>
        </p:txBody>
      </p:sp>
      <p:sp>
        <p:nvSpPr>
          <p:cNvPr id="18467" name="Rectangle 61"/>
          <p:cNvSpPr>
            <a:spLocks noChangeArrowheads="1"/>
          </p:cNvSpPr>
          <p:nvPr/>
        </p:nvSpPr>
        <p:spPr bwMode="auto">
          <a:xfrm>
            <a:off x="3245049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GAGC</a:t>
            </a:r>
            <a:endParaRPr lang="en-AU"/>
          </a:p>
        </p:txBody>
      </p:sp>
      <p:sp>
        <p:nvSpPr>
          <p:cNvPr id="18468" name="Rectangle 63"/>
          <p:cNvSpPr>
            <a:spLocks noChangeArrowheads="1"/>
          </p:cNvSpPr>
          <p:nvPr/>
        </p:nvSpPr>
        <p:spPr bwMode="auto">
          <a:xfrm>
            <a:off x="4283398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AGCT</a:t>
            </a:r>
            <a:endParaRPr lang="en-AU"/>
          </a:p>
        </p:txBody>
      </p:sp>
      <p:sp>
        <p:nvSpPr>
          <p:cNvPr id="18469" name="Rectangle 64"/>
          <p:cNvSpPr>
            <a:spLocks noChangeArrowheads="1"/>
          </p:cNvSpPr>
          <p:nvPr/>
        </p:nvSpPr>
        <p:spPr bwMode="auto">
          <a:xfrm>
            <a:off x="5363518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GCTT</a:t>
            </a:r>
            <a:endParaRPr lang="en-AU" dirty="0"/>
          </a:p>
        </p:txBody>
      </p:sp>
      <p:sp>
        <p:nvSpPr>
          <p:cNvPr id="18470" name="Rectangle 66"/>
          <p:cNvSpPr>
            <a:spLocks noChangeArrowheads="1"/>
          </p:cNvSpPr>
          <p:nvPr/>
        </p:nvSpPr>
        <p:spPr bwMode="auto">
          <a:xfrm>
            <a:off x="6371630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18471" name="Rectangle 67"/>
          <p:cNvSpPr>
            <a:spLocks noChangeArrowheads="1"/>
          </p:cNvSpPr>
          <p:nvPr/>
        </p:nvSpPr>
        <p:spPr bwMode="auto">
          <a:xfrm>
            <a:off x="7355855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8472" name="Rectangle 69"/>
          <p:cNvSpPr>
            <a:spLocks noChangeArrowheads="1"/>
          </p:cNvSpPr>
          <p:nvPr/>
        </p:nvSpPr>
        <p:spPr bwMode="auto">
          <a:xfrm>
            <a:off x="8363967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sp>
        <p:nvSpPr>
          <p:cNvPr id="18473" name="Rectangle 70"/>
          <p:cNvSpPr>
            <a:spLocks noChangeArrowheads="1"/>
          </p:cNvSpPr>
          <p:nvPr/>
        </p:nvSpPr>
        <p:spPr bwMode="auto">
          <a:xfrm>
            <a:off x="2267744" y="4427538"/>
            <a:ext cx="874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474" name="Rectangle 71"/>
          <p:cNvSpPr>
            <a:spLocks noChangeArrowheads="1"/>
          </p:cNvSpPr>
          <p:nvPr/>
        </p:nvSpPr>
        <p:spPr bwMode="auto">
          <a:xfrm>
            <a:off x="3635896" y="4427538"/>
            <a:ext cx="87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CT</a:t>
            </a:r>
            <a:endParaRPr lang="en-AU" dirty="0"/>
          </a:p>
        </p:txBody>
      </p:sp>
      <p:sp>
        <p:nvSpPr>
          <p:cNvPr id="18475" name="Rectangle 72"/>
          <p:cNvSpPr>
            <a:spLocks noChangeArrowheads="1"/>
          </p:cNvSpPr>
          <p:nvPr/>
        </p:nvSpPr>
        <p:spPr bwMode="auto">
          <a:xfrm>
            <a:off x="4993432" y="4427538"/>
            <a:ext cx="874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CTT</a:t>
            </a:r>
            <a:endParaRPr lang="en-AU" dirty="0"/>
          </a:p>
        </p:txBody>
      </p:sp>
      <p:cxnSp>
        <p:nvCxnSpPr>
          <p:cNvPr id="74" name="Straight Arrow Connector 73"/>
          <p:cNvCxnSpPr>
            <a:stCxn id="18464" idx="3"/>
            <a:endCxn id="18465" idx="1"/>
          </p:cNvCxnSpPr>
          <p:nvPr/>
        </p:nvCxnSpPr>
        <p:spPr>
          <a:xfrm>
            <a:off x="819647" y="4045744"/>
            <a:ext cx="36740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8466" idx="3"/>
            <a:endCxn id="18467" idx="1"/>
          </p:cNvCxnSpPr>
          <p:nvPr/>
        </p:nvCxnSpPr>
        <p:spPr>
          <a:xfrm>
            <a:off x="2931766" y="3469482"/>
            <a:ext cx="313283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8467" idx="3"/>
            <a:endCxn id="18468" idx="1"/>
          </p:cNvCxnSpPr>
          <p:nvPr/>
        </p:nvCxnSpPr>
        <p:spPr>
          <a:xfrm>
            <a:off x="3981649" y="3469482"/>
            <a:ext cx="301749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468" idx="3"/>
            <a:endCxn id="18469" idx="1"/>
          </p:cNvCxnSpPr>
          <p:nvPr/>
        </p:nvCxnSpPr>
        <p:spPr>
          <a:xfrm>
            <a:off x="5019998" y="3469482"/>
            <a:ext cx="343520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8473" idx="3"/>
            <a:endCxn id="18474" idx="1"/>
          </p:cNvCxnSpPr>
          <p:nvPr/>
        </p:nvCxnSpPr>
        <p:spPr>
          <a:xfrm>
            <a:off x="3142456" y="4612482"/>
            <a:ext cx="49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8474" idx="3"/>
            <a:endCxn id="18475" idx="1"/>
          </p:cNvCxnSpPr>
          <p:nvPr/>
        </p:nvCxnSpPr>
        <p:spPr>
          <a:xfrm>
            <a:off x="4509021" y="4612482"/>
            <a:ext cx="4844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8470" idx="3"/>
            <a:endCxn id="18471" idx="1"/>
          </p:cNvCxnSpPr>
          <p:nvPr/>
        </p:nvCxnSpPr>
        <p:spPr>
          <a:xfrm>
            <a:off x="7108230" y="4045744"/>
            <a:ext cx="247625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8471" idx="3"/>
            <a:endCxn id="18472" idx="1"/>
          </p:cNvCxnSpPr>
          <p:nvPr/>
        </p:nvCxnSpPr>
        <p:spPr>
          <a:xfrm>
            <a:off x="8092455" y="4045744"/>
            <a:ext cx="271512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8469" idx="3"/>
            <a:endCxn id="18470" idx="1"/>
          </p:cNvCxnSpPr>
          <p:nvPr/>
        </p:nvCxnSpPr>
        <p:spPr>
          <a:xfrm>
            <a:off x="6100118" y="3469482"/>
            <a:ext cx="271512" cy="576262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475" idx="3"/>
            <a:endCxn id="18470" idx="1"/>
          </p:cNvCxnSpPr>
          <p:nvPr/>
        </p:nvCxnSpPr>
        <p:spPr>
          <a:xfrm flipV="1">
            <a:off x="5868144" y="4045744"/>
            <a:ext cx="503486" cy="56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8465" idx="3"/>
            <a:endCxn id="18466" idx="1"/>
          </p:cNvCxnSpPr>
          <p:nvPr/>
        </p:nvCxnSpPr>
        <p:spPr>
          <a:xfrm flipV="1">
            <a:off x="1923654" y="3469482"/>
            <a:ext cx="271512" cy="576262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8465" idx="3"/>
            <a:endCxn id="18473" idx="1"/>
          </p:cNvCxnSpPr>
          <p:nvPr/>
        </p:nvCxnSpPr>
        <p:spPr>
          <a:xfrm>
            <a:off x="1923654" y="4045744"/>
            <a:ext cx="344090" cy="56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88" name="Rectangle 101"/>
          <p:cNvSpPr>
            <a:spLocks noChangeArrowheads="1"/>
          </p:cNvSpPr>
          <p:nvPr/>
        </p:nvSpPr>
        <p:spPr bwMode="auto">
          <a:xfrm>
            <a:off x="35496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18489" name="Rectangle 103"/>
          <p:cNvSpPr>
            <a:spLocks noChangeArrowheads="1"/>
          </p:cNvSpPr>
          <p:nvPr/>
        </p:nvSpPr>
        <p:spPr bwMode="auto">
          <a:xfrm>
            <a:off x="1115616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8490" name="Rectangle 104"/>
          <p:cNvSpPr>
            <a:spLocks noChangeArrowheads="1"/>
          </p:cNvSpPr>
          <p:nvPr/>
        </p:nvSpPr>
        <p:spPr bwMode="auto">
          <a:xfrm>
            <a:off x="1979712" y="5157788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GGA-G</a:t>
            </a:r>
            <a:endParaRPr lang="en-AU" dirty="0"/>
          </a:p>
        </p:txBody>
      </p:sp>
      <p:sp>
        <p:nvSpPr>
          <p:cNvPr id="18491" name="Rectangle 106"/>
          <p:cNvSpPr>
            <a:spLocks noChangeArrowheads="1"/>
          </p:cNvSpPr>
          <p:nvPr/>
        </p:nvSpPr>
        <p:spPr bwMode="auto">
          <a:xfrm>
            <a:off x="3131840" y="5157788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GA-GC</a:t>
            </a:r>
            <a:endParaRPr lang="en-AU" dirty="0"/>
          </a:p>
        </p:txBody>
      </p:sp>
      <p:sp>
        <p:nvSpPr>
          <p:cNvPr id="18492" name="Rectangle 107"/>
          <p:cNvSpPr>
            <a:spLocks noChangeArrowheads="1"/>
          </p:cNvSpPr>
          <p:nvPr/>
        </p:nvSpPr>
        <p:spPr bwMode="auto">
          <a:xfrm>
            <a:off x="4283968" y="5157788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A-GCT</a:t>
            </a:r>
            <a:endParaRPr lang="en-AU" dirty="0"/>
          </a:p>
        </p:txBody>
      </p:sp>
      <p:sp>
        <p:nvSpPr>
          <p:cNvPr id="18493" name="Rectangle 109"/>
          <p:cNvSpPr>
            <a:spLocks noChangeArrowheads="1"/>
          </p:cNvSpPr>
          <p:nvPr/>
        </p:nvSpPr>
        <p:spPr bwMode="auto">
          <a:xfrm>
            <a:off x="5508104" y="5157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GCTT</a:t>
            </a:r>
            <a:endParaRPr lang="en-AU" dirty="0"/>
          </a:p>
        </p:txBody>
      </p:sp>
      <p:sp>
        <p:nvSpPr>
          <p:cNvPr id="18494" name="Rectangle 110"/>
          <p:cNvSpPr>
            <a:spLocks noChangeArrowheads="1"/>
          </p:cNvSpPr>
          <p:nvPr/>
        </p:nvSpPr>
        <p:spPr bwMode="auto">
          <a:xfrm>
            <a:off x="6381154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CTTC</a:t>
            </a:r>
            <a:endParaRPr lang="en-AU" dirty="0"/>
          </a:p>
        </p:txBody>
      </p:sp>
      <p:sp>
        <p:nvSpPr>
          <p:cNvPr id="18495" name="Rectangle 112"/>
          <p:cNvSpPr>
            <a:spLocks noChangeArrowheads="1"/>
          </p:cNvSpPr>
          <p:nvPr/>
        </p:nvSpPr>
        <p:spPr bwMode="auto">
          <a:xfrm>
            <a:off x="7365379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8496" name="Rectangle 113"/>
          <p:cNvSpPr>
            <a:spLocks noChangeArrowheads="1"/>
          </p:cNvSpPr>
          <p:nvPr/>
        </p:nvSpPr>
        <p:spPr bwMode="auto">
          <a:xfrm>
            <a:off x="8373491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TCGG</a:t>
            </a:r>
            <a:endParaRPr lang="en-AU" dirty="0"/>
          </a:p>
        </p:txBody>
      </p:sp>
      <p:sp>
        <p:nvSpPr>
          <p:cNvPr id="18497" name="Rectangle 114"/>
          <p:cNvSpPr>
            <a:spLocks noChangeArrowheads="1"/>
          </p:cNvSpPr>
          <p:nvPr/>
        </p:nvSpPr>
        <p:spPr bwMode="auto">
          <a:xfrm>
            <a:off x="1986062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8498" name="Rectangle 116"/>
          <p:cNvSpPr>
            <a:spLocks noChangeArrowheads="1"/>
          </p:cNvSpPr>
          <p:nvPr/>
        </p:nvSpPr>
        <p:spPr bwMode="auto">
          <a:xfrm>
            <a:off x="3179961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</a:t>
            </a:r>
            <a:endParaRPr lang="en-AU"/>
          </a:p>
        </p:txBody>
      </p:sp>
      <p:sp>
        <p:nvSpPr>
          <p:cNvPr id="18499" name="Rectangle 117"/>
          <p:cNvSpPr>
            <a:spLocks noChangeArrowheads="1"/>
          </p:cNvSpPr>
          <p:nvPr/>
        </p:nvSpPr>
        <p:spPr bwMode="auto">
          <a:xfrm>
            <a:off x="4218310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GC</a:t>
            </a:r>
            <a:endParaRPr lang="en-AU"/>
          </a:p>
        </p:txBody>
      </p:sp>
      <p:sp>
        <p:nvSpPr>
          <p:cNvPr id="18500" name="Rectangle 120"/>
          <p:cNvSpPr>
            <a:spLocks noChangeArrowheads="1"/>
          </p:cNvSpPr>
          <p:nvPr/>
        </p:nvSpPr>
        <p:spPr bwMode="auto">
          <a:xfrm>
            <a:off x="5298430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GCT</a:t>
            </a:r>
            <a:endParaRPr lang="en-AU" dirty="0"/>
          </a:p>
        </p:txBody>
      </p:sp>
      <p:cxnSp>
        <p:nvCxnSpPr>
          <p:cNvPr id="122" name="Straight Arrow Connector 121"/>
          <p:cNvCxnSpPr>
            <a:stCxn id="18488" idx="3"/>
            <a:endCxn id="18489" idx="1"/>
          </p:cNvCxnSpPr>
          <p:nvPr/>
        </p:nvCxnSpPr>
        <p:spPr>
          <a:xfrm>
            <a:off x="770509" y="5917407"/>
            <a:ext cx="34510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8490" idx="3"/>
            <a:endCxn id="18491" idx="1"/>
          </p:cNvCxnSpPr>
          <p:nvPr/>
        </p:nvCxnSpPr>
        <p:spPr>
          <a:xfrm>
            <a:off x="2853669" y="5342454"/>
            <a:ext cx="27817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8491" idx="3"/>
            <a:endCxn id="18492" idx="1"/>
          </p:cNvCxnSpPr>
          <p:nvPr/>
        </p:nvCxnSpPr>
        <p:spPr>
          <a:xfrm>
            <a:off x="4005797" y="5342454"/>
            <a:ext cx="27817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8492" idx="3"/>
            <a:endCxn id="18493" idx="1"/>
          </p:cNvCxnSpPr>
          <p:nvPr/>
        </p:nvCxnSpPr>
        <p:spPr>
          <a:xfrm flipV="1">
            <a:off x="5157925" y="5341938"/>
            <a:ext cx="350179" cy="516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8497" idx="3"/>
            <a:endCxn id="18498" idx="1"/>
          </p:cNvCxnSpPr>
          <p:nvPr/>
        </p:nvCxnSpPr>
        <p:spPr>
          <a:xfrm>
            <a:off x="2721075" y="6484938"/>
            <a:ext cx="4588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8498" idx="3"/>
            <a:endCxn id="18499" idx="1"/>
          </p:cNvCxnSpPr>
          <p:nvPr/>
        </p:nvCxnSpPr>
        <p:spPr>
          <a:xfrm>
            <a:off x="3914974" y="6484938"/>
            <a:ext cx="303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8499" idx="3"/>
            <a:endCxn id="18500" idx="1"/>
          </p:cNvCxnSpPr>
          <p:nvPr/>
        </p:nvCxnSpPr>
        <p:spPr>
          <a:xfrm>
            <a:off x="4953323" y="6484938"/>
            <a:ext cx="3451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8494" idx="3"/>
            <a:endCxn id="18495" idx="1"/>
          </p:cNvCxnSpPr>
          <p:nvPr/>
        </p:nvCxnSpPr>
        <p:spPr>
          <a:xfrm>
            <a:off x="7116167" y="5917407"/>
            <a:ext cx="249212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8495" idx="3"/>
            <a:endCxn id="18496" idx="1"/>
          </p:cNvCxnSpPr>
          <p:nvPr/>
        </p:nvCxnSpPr>
        <p:spPr>
          <a:xfrm>
            <a:off x="8100392" y="5917407"/>
            <a:ext cx="273099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8493" idx="3"/>
            <a:endCxn id="18494" idx="1"/>
          </p:cNvCxnSpPr>
          <p:nvPr/>
        </p:nvCxnSpPr>
        <p:spPr>
          <a:xfrm>
            <a:off x="6243117" y="5341938"/>
            <a:ext cx="138037" cy="575469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8489" idx="3"/>
            <a:endCxn id="18490" idx="1"/>
          </p:cNvCxnSpPr>
          <p:nvPr/>
        </p:nvCxnSpPr>
        <p:spPr>
          <a:xfrm flipV="1">
            <a:off x="1850629" y="5342454"/>
            <a:ext cx="129083" cy="574953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8489" idx="3"/>
            <a:endCxn id="18497" idx="1"/>
          </p:cNvCxnSpPr>
          <p:nvPr/>
        </p:nvCxnSpPr>
        <p:spPr>
          <a:xfrm>
            <a:off x="1850629" y="5917407"/>
            <a:ext cx="135433" cy="567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14" name="TextBox 139"/>
          <p:cNvSpPr txBox="1">
            <a:spLocks noChangeArrowheads="1"/>
          </p:cNvSpPr>
          <p:nvPr/>
        </p:nvSpPr>
        <p:spPr bwMode="auto">
          <a:xfrm>
            <a:off x="0" y="1341438"/>
            <a:ext cx="9667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Mis-call</a:t>
            </a:r>
          </a:p>
        </p:txBody>
      </p:sp>
      <p:sp>
        <p:nvSpPr>
          <p:cNvPr id="18515" name="TextBox 143"/>
          <p:cNvSpPr txBox="1">
            <a:spLocks noChangeArrowheads="1"/>
          </p:cNvSpPr>
          <p:nvPr/>
        </p:nvSpPr>
        <p:spPr bwMode="auto">
          <a:xfrm>
            <a:off x="0" y="3141663"/>
            <a:ext cx="10302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Deletion</a:t>
            </a:r>
          </a:p>
        </p:txBody>
      </p:sp>
      <p:sp>
        <p:nvSpPr>
          <p:cNvPr id="18516" name="TextBox 144"/>
          <p:cNvSpPr txBox="1">
            <a:spLocks noChangeArrowheads="1"/>
          </p:cNvSpPr>
          <p:nvPr/>
        </p:nvSpPr>
        <p:spPr bwMode="auto">
          <a:xfrm>
            <a:off x="0" y="4941888"/>
            <a:ext cx="1069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0" y="4941888"/>
            <a:ext cx="9144000" cy="1916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39" name="Elbow Connector 68"/>
          <p:cNvCxnSpPr>
            <a:stCxn id="18500" idx="3"/>
            <a:endCxn id="18493" idx="1"/>
          </p:cNvCxnSpPr>
          <p:nvPr/>
        </p:nvCxnSpPr>
        <p:spPr>
          <a:xfrm flipH="1" flipV="1">
            <a:off x="5508104" y="5341938"/>
            <a:ext cx="525339" cy="1143000"/>
          </a:xfrm>
          <a:prstGeom prst="bentConnector5">
            <a:avLst>
              <a:gd name="adj1" fmla="val -27050"/>
              <a:gd name="adj2" fmla="val 31622"/>
              <a:gd name="adj3" fmla="val 143515"/>
            </a:avLst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0" y="3141663"/>
            <a:ext cx="9144000" cy="1800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0" y="1341438"/>
            <a:ext cx="9144000" cy="1800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84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err="1" smtClean="0"/>
              <a:t>Heterozygosities</a:t>
            </a:r>
            <a:endParaRPr lang="en-AU" dirty="0" smtClean="0"/>
          </a:p>
        </p:txBody>
      </p:sp>
      <p:sp>
        <p:nvSpPr>
          <p:cNvPr id="18438" name="Rectangle 82"/>
          <p:cNvSpPr>
            <a:spLocks noChangeArrowheads="1"/>
          </p:cNvSpPr>
          <p:nvPr/>
        </p:nvSpPr>
        <p:spPr bwMode="auto">
          <a:xfrm>
            <a:off x="92572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ACGG</a:t>
            </a:r>
            <a:endParaRPr lang="en-AU" dirty="0"/>
          </a:p>
        </p:txBody>
      </p:sp>
      <p:sp>
        <p:nvSpPr>
          <p:cNvPr id="18439" name="Rectangle 83"/>
          <p:cNvSpPr>
            <a:spLocks noChangeArrowheads="1"/>
          </p:cNvSpPr>
          <p:nvPr/>
        </p:nvSpPr>
        <p:spPr bwMode="auto">
          <a:xfrm>
            <a:off x="1172692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CGGA</a:t>
            </a:r>
            <a:endParaRPr lang="en-AU" dirty="0"/>
          </a:p>
        </p:txBody>
      </p:sp>
      <p:sp>
        <p:nvSpPr>
          <p:cNvPr id="18440" name="Rectangle 84"/>
          <p:cNvSpPr>
            <a:spLocks noChangeArrowheads="1"/>
          </p:cNvSpPr>
          <p:nvPr/>
        </p:nvSpPr>
        <p:spPr bwMode="auto">
          <a:xfrm>
            <a:off x="2204691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GGAG</a:t>
            </a:r>
            <a:endParaRPr lang="en-AU" dirty="0"/>
          </a:p>
        </p:txBody>
      </p:sp>
      <p:sp>
        <p:nvSpPr>
          <p:cNvPr id="18441" name="Rectangle 85"/>
          <p:cNvSpPr>
            <a:spLocks noChangeArrowheads="1"/>
          </p:cNvSpPr>
          <p:nvPr/>
        </p:nvSpPr>
        <p:spPr bwMode="auto">
          <a:xfrm>
            <a:off x="3254574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GAGC</a:t>
            </a:r>
            <a:endParaRPr lang="en-AU" dirty="0"/>
          </a:p>
        </p:txBody>
      </p:sp>
      <p:sp>
        <p:nvSpPr>
          <p:cNvPr id="18442" name="Rectangle 86"/>
          <p:cNvSpPr>
            <a:spLocks noChangeArrowheads="1"/>
          </p:cNvSpPr>
          <p:nvPr/>
        </p:nvSpPr>
        <p:spPr bwMode="auto">
          <a:xfrm>
            <a:off x="4292923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AGCT</a:t>
            </a:r>
            <a:endParaRPr lang="en-AU" dirty="0"/>
          </a:p>
        </p:txBody>
      </p:sp>
      <p:sp>
        <p:nvSpPr>
          <p:cNvPr id="18443" name="Rectangle 87"/>
          <p:cNvSpPr>
            <a:spLocks noChangeArrowheads="1"/>
          </p:cNvSpPr>
          <p:nvPr/>
        </p:nvSpPr>
        <p:spPr bwMode="auto">
          <a:xfrm>
            <a:off x="5358756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GCTT</a:t>
            </a:r>
            <a:endParaRPr lang="en-AU" dirty="0"/>
          </a:p>
        </p:txBody>
      </p:sp>
      <p:sp>
        <p:nvSpPr>
          <p:cNvPr id="18444" name="Rectangle 88"/>
          <p:cNvSpPr>
            <a:spLocks noChangeArrowheads="1"/>
          </p:cNvSpPr>
          <p:nvPr/>
        </p:nvSpPr>
        <p:spPr bwMode="auto">
          <a:xfrm>
            <a:off x="6381155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CTTC</a:t>
            </a:r>
            <a:endParaRPr lang="en-AU" dirty="0"/>
          </a:p>
        </p:txBody>
      </p:sp>
      <p:sp>
        <p:nvSpPr>
          <p:cNvPr id="18445" name="Rectangle 89"/>
          <p:cNvSpPr>
            <a:spLocks noChangeArrowheads="1"/>
          </p:cNvSpPr>
          <p:nvPr/>
        </p:nvSpPr>
        <p:spPr bwMode="auto">
          <a:xfrm>
            <a:off x="7365380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TTCG</a:t>
            </a:r>
            <a:endParaRPr lang="en-AU" dirty="0"/>
          </a:p>
        </p:txBody>
      </p:sp>
      <p:sp>
        <p:nvSpPr>
          <p:cNvPr id="18446" name="Rectangle 90"/>
          <p:cNvSpPr>
            <a:spLocks noChangeArrowheads="1"/>
          </p:cNvSpPr>
          <p:nvPr/>
        </p:nvSpPr>
        <p:spPr bwMode="auto">
          <a:xfrm>
            <a:off x="8373492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TCGG</a:t>
            </a:r>
            <a:endParaRPr lang="en-AU" dirty="0"/>
          </a:p>
        </p:txBody>
      </p:sp>
      <p:sp>
        <p:nvSpPr>
          <p:cNvPr id="18447" name="Rectangle 91"/>
          <p:cNvSpPr>
            <a:spLocks noChangeArrowheads="1"/>
          </p:cNvSpPr>
          <p:nvPr/>
        </p:nvSpPr>
        <p:spPr bwMode="auto">
          <a:xfrm>
            <a:off x="2211041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8448" name="Rectangle 92"/>
          <p:cNvSpPr>
            <a:spLocks noChangeArrowheads="1"/>
          </p:cNvSpPr>
          <p:nvPr/>
        </p:nvSpPr>
        <p:spPr bwMode="auto">
          <a:xfrm>
            <a:off x="3260924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</a:t>
            </a:r>
            <a:endParaRPr lang="en-AU"/>
          </a:p>
        </p:txBody>
      </p:sp>
      <p:sp>
        <p:nvSpPr>
          <p:cNvPr id="18449" name="Rectangle 93"/>
          <p:cNvSpPr>
            <a:spLocks noChangeArrowheads="1"/>
          </p:cNvSpPr>
          <p:nvPr/>
        </p:nvSpPr>
        <p:spPr bwMode="auto">
          <a:xfrm>
            <a:off x="4299273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CT</a:t>
            </a:r>
            <a:endParaRPr lang="en-AU"/>
          </a:p>
        </p:txBody>
      </p:sp>
      <p:sp>
        <p:nvSpPr>
          <p:cNvPr id="18450" name="Rectangle 94"/>
          <p:cNvSpPr>
            <a:spLocks noChangeArrowheads="1"/>
          </p:cNvSpPr>
          <p:nvPr/>
        </p:nvSpPr>
        <p:spPr bwMode="auto">
          <a:xfrm>
            <a:off x="5365106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CTT</a:t>
            </a:r>
            <a:endParaRPr lang="en-AU"/>
          </a:p>
        </p:txBody>
      </p:sp>
      <p:cxnSp>
        <p:nvCxnSpPr>
          <p:cNvPr id="97" name="Straight Arrow Connector 96"/>
          <p:cNvCxnSpPr>
            <a:stCxn id="18438" idx="3"/>
            <a:endCxn id="18439" idx="1"/>
          </p:cNvCxnSpPr>
          <p:nvPr/>
        </p:nvCxnSpPr>
        <p:spPr>
          <a:xfrm>
            <a:off x="827584" y="2173288"/>
            <a:ext cx="345108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8440" idx="3"/>
            <a:endCxn id="18441" idx="1"/>
          </p:cNvCxnSpPr>
          <p:nvPr/>
        </p:nvCxnSpPr>
        <p:spPr>
          <a:xfrm>
            <a:off x="2939703" y="1597819"/>
            <a:ext cx="31487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8441" idx="3"/>
            <a:endCxn id="18442" idx="1"/>
          </p:cNvCxnSpPr>
          <p:nvPr/>
        </p:nvCxnSpPr>
        <p:spPr>
          <a:xfrm>
            <a:off x="3989586" y="1597819"/>
            <a:ext cx="30333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8442" idx="3"/>
            <a:endCxn id="18443" idx="1"/>
          </p:cNvCxnSpPr>
          <p:nvPr/>
        </p:nvCxnSpPr>
        <p:spPr>
          <a:xfrm>
            <a:off x="5027935" y="1597819"/>
            <a:ext cx="33082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8447" idx="3"/>
            <a:endCxn id="18448" idx="1"/>
          </p:cNvCxnSpPr>
          <p:nvPr/>
        </p:nvCxnSpPr>
        <p:spPr>
          <a:xfrm>
            <a:off x="2946053" y="2740025"/>
            <a:ext cx="31487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8448" idx="3"/>
            <a:endCxn id="18449" idx="1"/>
          </p:cNvCxnSpPr>
          <p:nvPr/>
        </p:nvCxnSpPr>
        <p:spPr>
          <a:xfrm>
            <a:off x="3995936" y="2740025"/>
            <a:ext cx="30333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8449" idx="3"/>
            <a:endCxn id="18450" idx="1"/>
          </p:cNvCxnSpPr>
          <p:nvPr/>
        </p:nvCxnSpPr>
        <p:spPr>
          <a:xfrm>
            <a:off x="5034285" y="2740025"/>
            <a:ext cx="33082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8444" idx="3"/>
            <a:endCxn id="18445" idx="1"/>
          </p:cNvCxnSpPr>
          <p:nvPr/>
        </p:nvCxnSpPr>
        <p:spPr>
          <a:xfrm>
            <a:off x="7116167" y="2173288"/>
            <a:ext cx="249213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8445" idx="3"/>
            <a:endCxn id="18446" idx="1"/>
          </p:cNvCxnSpPr>
          <p:nvPr/>
        </p:nvCxnSpPr>
        <p:spPr>
          <a:xfrm>
            <a:off x="8100392" y="2173288"/>
            <a:ext cx="273100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8443" idx="3"/>
            <a:endCxn id="18444" idx="1"/>
          </p:cNvCxnSpPr>
          <p:nvPr/>
        </p:nvCxnSpPr>
        <p:spPr>
          <a:xfrm>
            <a:off x="6093768" y="1597819"/>
            <a:ext cx="287387" cy="575469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8450" idx="3"/>
            <a:endCxn id="18444" idx="1"/>
          </p:cNvCxnSpPr>
          <p:nvPr/>
        </p:nvCxnSpPr>
        <p:spPr>
          <a:xfrm flipV="1">
            <a:off x="6100118" y="2173288"/>
            <a:ext cx="281037" cy="566737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8439" idx="3"/>
            <a:endCxn id="18440" idx="1"/>
          </p:cNvCxnSpPr>
          <p:nvPr/>
        </p:nvCxnSpPr>
        <p:spPr>
          <a:xfrm flipV="1">
            <a:off x="1907704" y="1597819"/>
            <a:ext cx="296987" cy="575469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8439" idx="3"/>
            <a:endCxn id="18447" idx="1"/>
          </p:cNvCxnSpPr>
          <p:nvPr/>
        </p:nvCxnSpPr>
        <p:spPr>
          <a:xfrm>
            <a:off x="1907704" y="2173288"/>
            <a:ext cx="303337" cy="566737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64" name="Rectangle 57"/>
          <p:cNvSpPr>
            <a:spLocks noChangeArrowheads="1"/>
          </p:cNvSpPr>
          <p:nvPr/>
        </p:nvSpPr>
        <p:spPr bwMode="auto">
          <a:xfrm>
            <a:off x="83047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ACGG</a:t>
            </a:r>
            <a:endParaRPr lang="en-AU" dirty="0"/>
          </a:p>
        </p:txBody>
      </p:sp>
      <p:sp>
        <p:nvSpPr>
          <p:cNvPr id="18465" name="Rectangle 58"/>
          <p:cNvSpPr>
            <a:spLocks noChangeArrowheads="1"/>
          </p:cNvSpPr>
          <p:nvPr/>
        </p:nvSpPr>
        <p:spPr bwMode="auto">
          <a:xfrm>
            <a:off x="1187054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8466" name="Rectangle 60"/>
          <p:cNvSpPr>
            <a:spLocks noChangeArrowheads="1"/>
          </p:cNvSpPr>
          <p:nvPr/>
        </p:nvSpPr>
        <p:spPr bwMode="auto">
          <a:xfrm>
            <a:off x="2195166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GGAG</a:t>
            </a:r>
            <a:endParaRPr lang="en-AU"/>
          </a:p>
        </p:txBody>
      </p:sp>
      <p:sp>
        <p:nvSpPr>
          <p:cNvPr id="18467" name="Rectangle 61"/>
          <p:cNvSpPr>
            <a:spLocks noChangeArrowheads="1"/>
          </p:cNvSpPr>
          <p:nvPr/>
        </p:nvSpPr>
        <p:spPr bwMode="auto">
          <a:xfrm>
            <a:off x="3245049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GAGC</a:t>
            </a:r>
            <a:endParaRPr lang="en-AU"/>
          </a:p>
        </p:txBody>
      </p:sp>
      <p:sp>
        <p:nvSpPr>
          <p:cNvPr id="18468" name="Rectangle 63"/>
          <p:cNvSpPr>
            <a:spLocks noChangeArrowheads="1"/>
          </p:cNvSpPr>
          <p:nvPr/>
        </p:nvSpPr>
        <p:spPr bwMode="auto">
          <a:xfrm>
            <a:off x="4283398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AGCT</a:t>
            </a:r>
            <a:endParaRPr lang="en-AU"/>
          </a:p>
        </p:txBody>
      </p:sp>
      <p:sp>
        <p:nvSpPr>
          <p:cNvPr id="18469" name="Rectangle 64"/>
          <p:cNvSpPr>
            <a:spLocks noChangeArrowheads="1"/>
          </p:cNvSpPr>
          <p:nvPr/>
        </p:nvSpPr>
        <p:spPr bwMode="auto">
          <a:xfrm>
            <a:off x="5363518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GCTT</a:t>
            </a:r>
            <a:endParaRPr lang="en-AU" dirty="0"/>
          </a:p>
        </p:txBody>
      </p:sp>
      <p:sp>
        <p:nvSpPr>
          <p:cNvPr id="18470" name="Rectangle 66"/>
          <p:cNvSpPr>
            <a:spLocks noChangeArrowheads="1"/>
          </p:cNvSpPr>
          <p:nvPr/>
        </p:nvSpPr>
        <p:spPr bwMode="auto">
          <a:xfrm>
            <a:off x="6371630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18471" name="Rectangle 67"/>
          <p:cNvSpPr>
            <a:spLocks noChangeArrowheads="1"/>
          </p:cNvSpPr>
          <p:nvPr/>
        </p:nvSpPr>
        <p:spPr bwMode="auto">
          <a:xfrm>
            <a:off x="7355855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8472" name="Rectangle 69"/>
          <p:cNvSpPr>
            <a:spLocks noChangeArrowheads="1"/>
          </p:cNvSpPr>
          <p:nvPr/>
        </p:nvSpPr>
        <p:spPr bwMode="auto">
          <a:xfrm>
            <a:off x="8363967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sp>
        <p:nvSpPr>
          <p:cNvPr id="18473" name="Rectangle 70"/>
          <p:cNvSpPr>
            <a:spLocks noChangeArrowheads="1"/>
          </p:cNvSpPr>
          <p:nvPr/>
        </p:nvSpPr>
        <p:spPr bwMode="auto">
          <a:xfrm>
            <a:off x="2267744" y="4427538"/>
            <a:ext cx="874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474" name="Rectangle 71"/>
          <p:cNvSpPr>
            <a:spLocks noChangeArrowheads="1"/>
          </p:cNvSpPr>
          <p:nvPr/>
        </p:nvSpPr>
        <p:spPr bwMode="auto">
          <a:xfrm>
            <a:off x="3635896" y="4427538"/>
            <a:ext cx="87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CT</a:t>
            </a:r>
            <a:endParaRPr lang="en-AU" dirty="0"/>
          </a:p>
        </p:txBody>
      </p:sp>
      <p:sp>
        <p:nvSpPr>
          <p:cNvPr id="18475" name="Rectangle 72"/>
          <p:cNvSpPr>
            <a:spLocks noChangeArrowheads="1"/>
          </p:cNvSpPr>
          <p:nvPr/>
        </p:nvSpPr>
        <p:spPr bwMode="auto">
          <a:xfrm>
            <a:off x="4993432" y="4427538"/>
            <a:ext cx="874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CTT</a:t>
            </a:r>
            <a:endParaRPr lang="en-AU" dirty="0"/>
          </a:p>
        </p:txBody>
      </p:sp>
      <p:cxnSp>
        <p:nvCxnSpPr>
          <p:cNvPr id="74" name="Straight Arrow Connector 73"/>
          <p:cNvCxnSpPr>
            <a:stCxn id="18464" idx="3"/>
            <a:endCxn id="18465" idx="1"/>
          </p:cNvCxnSpPr>
          <p:nvPr/>
        </p:nvCxnSpPr>
        <p:spPr>
          <a:xfrm>
            <a:off x="819647" y="4045744"/>
            <a:ext cx="36740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8466" idx="3"/>
            <a:endCxn id="18467" idx="1"/>
          </p:cNvCxnSpPr>
          <p:nvPr/>
        </p:nvCxnSpPr>
        <p:spPr>
          <a:xfrm>
            <a:off x="2931766" y="3469482"/>
            <a:ext cx="313283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8467" idx="3"/>
            <a:endCxn id="18468" idx="1"/>
          </p:cNvCxnSpPr>
          <p:nvPr/>
        </p:nvCxnSpPr>
        <p:spPr>
          <a:xfrm>
            <a:off x="3981649" y="3469482"/>
            <a:ext cx="301749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468" idx="3"/>
            <a:endCxn id="18469" idx="1"/>
          </p:cNvCxnSpPr>
          <p:nvPr/>
        </p:nvCxnSpPr>
        <p:spPr>
          <a:xfrm>
            <a:off x="5019998" y="3469482"/>
            <a:ext cx="343520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8473" idx="3"/>
            <a:endCxn id="18474" idx="1"/>
          </p:cNvCxnSpPr>
          <p:nvPr/>
        </p:nvCxnSpPr>
        <p:spPr>
          <a:xfrm>
            <a:off x="3142456" y="4612482"/>
            <a:ext cx="493440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8474" idx="3"/>
            <a:endCxn id="18475" idx="1"/>
          </p:cNvCxnSpPr>
          <p:nvPr/>
        </p:nvCxnSpPr>
        <p:spPr>
          <a:xfrm>
            <a:off x="4509021" y="4612482"/>
            <a:ext cx="48441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8470" idx="3"/>
            <a:endCxn id="18471" idx="1"/>
          </p:cNvCxnSpPr>
          <p:nvPr/>
        </p:nvCxnSpPr>
        <p:spPr>
          <a:xfrm>
            <a:off x="7108230" y="4045744"/>
            <a:ext cx="247625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8471" idx="3"/>
            <a:endCxn id="18472" idx="1"/>
          </p:cNvCxnSpPr>
          <p:nvPr/>
        </p:nvCxnSpPr>
        <p:spPr>
          <a:xfrm>
            <a:off x="8092455" y="4045744"/>
            <a:ext cx="271512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8469" idx="3"/>
            <a:endCxn id="18470" idx="1"/>
          </p:cNvCxnSpPr>
          <p:nvPr/>
        </p:nvCxnSpPr>
        <p:spPr>
          <a:xfrm>
            <a:off x="6100118" y="3469482"/>
            <a:ext cx="271512" cy="576262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475" idx="3"/>
            <a:endCxn id="18470" idx="1"/>
          </p:cNvCxnSpPr>
          <p:nvPr/>
        </p:nvCxnSpPr>
        <p:spPr>
          <a:xfrm flipV="1">
            <a:off x="5868144" y="4045744"/>
            <a:ext cx="503486" cy="566738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8465" idx="3"/>
            <a:endCxn id="18466" idx="1"/>
          </p:cNvCxnSpPr>
          <p:nvPr/>
        </p:nvCxnSpPr>
        <p:spPr>
          <a:xfrm flipV="1">
            <a:off x="1923654" y="3469482"/>
            <a:ext cx="271512" cy="576262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8465" idx="3"/>
            <a:endCxn id="18473" idx="1"/>
          </p:cNvCxnSpPr>
          <p:nvPr/>
        </p:nvCxnSpPr>
        <p:spPr>
          <a:xfrm>
            <a:off x="1923654" y="4045744"/>
            <a:ext cx="344090" cy="566738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88" name="Rectangle 101"/>
          <p:cNvSpPr>
            <a:spLocks noChangeArrowheads="1"/>
          </p:cNvSpPr>
          <p:nvPr/>
        </p:nvSpPr>
        <p:spPr bwMode="auto">
          <a:xfrm>
            <a:off x="35496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18489" name="Rectangle 103"/>
          <p:cNvSpPr>
            <a:spLocks noChangeArrowheads="1"/>
          </p:cNvSpPr>
          <p:nvPr/>
        </p:nvSpPr>
        <p:spPr bwMode="auto">
          <a:xfrm>
            <a:off x="1115616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8490" name="Rectangle 104"/>
          <p:cNvSpPr>
            <a:spLocks noChangeArrowheads="1"/>
          </p:cNvSpPr>
          <p:nvPr/>
        </p:nvSpPr>
        <p:spPr bwMode="auto">
          <a:xfrm>
            <a:off x="1979712" y="5157788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GGA-G</a:t>
            </a:r>
            <a:endParaRPr lang="en-AU" dirty="0"/>
          </a:p>
        </p:txBody>
      </p:sp>
      <p:sp>
        <p:nvSpPr>
          <p:cNvPr id="18491" name="Rectangle 106"/>
          <p:cNvSpPr>
            <a:spLocks noChangeArrowheads="1"/>
          </p:cNvSpPr>
          <p:nvPr/>
        </p:nvSpPr>
        <p:spPr bwMode="auto">
          <a:xfrm>
            <a:off x="3131840" y="5157788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GA-GC</a:t>
            </a:r>
            <a:endParaRPr lang="en-AU" dirty="0"/>
          </a:p>
        </p:txBody>
      </p:sp>
      <p:sp>
        <p:nvSpPr>
          <p:cNvPr id="18492" name="Rectangle 107"/>
          <p:cNvSpPr>
            <a:spLocks noChangeArrowheads="1"/>
          </p:cNvSpPr>
          <p:nvPr/>
        </p:nvSpPr>
        <p:spPr bwMode="auto">
          <a:xfrm>
            <a:off x="4283968" y="5157788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A-GCT</a:t>
            </a:r>
            <a:endParaRPr lang="en-AU" dirty="0"/>
          </a:p>
        </p:txBody>
      </p:sp>
      <p:sp>
        <p:nvSpPr>
          <p:cNvPr id="18493" name="Rectangle 109"/>
          <p:cNvSpPr>
            <a:spLocks noChangeArrowheads="1"/>
          </p:cNvSpPr>
          <p:nvPr/>
        </p:nvSpPr>
        <p:spPr bwMode="auto">
          <a:xfrm>
            <a:off x="5508104" y="5157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GCTT</a:t>
            </a:r>
            <a:endParaRPr lang="en-AU" dirty="0"/>
          </a:p>
        </p:txBody>
      </p:sp>
      <p:sp>
        <p:nvSpPr>
          <p:cNvPr id="18494" name="Rectangle 110"/>
          <p:cNvSpPr>
            <a:spLocks noChangeArrowheads="1"/>
          </p:cNvSpPr>
          <p:nvPr/>
        </p:nvSpPr>
        <p:spPr bwMode="auto">
          <a:xfrm>
            <a:off x="6381154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CTTC</a:t>
            </a:r>
            <a:endParaRPr lang="en-AU" dirty="0"/>
          </a:p>
        </p:txBody>
      </p:sp>
      <p:sp>
        <p:nvSpPr>
          <p:cNvPr id="18495" name="Rectangle 112"/>
          <p:cNvSpPr>
            <a:spLocks noChangeArrowheads="1"/>
          </p:cNvSpPr>
          <p:nvPr/>
        </p:nvSpPr>
        <p:spPr bwMode="auto">
          <a:xfrm>
            <a:off x="7365379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8496" name="Rectangle 113"/>
          <p:cNvSpPr>
            <a:spLocks noChangeArrowheads="1"/>
          </p:cNvSpPr>
          <p:nvPr/>
        </p:nvSpPr>
        <p:spPr bwMode="auto">
          <a:xfrm>
            <a:off x="8373491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TCGG</a:t>
            </a:r>
            <a:endParaRPr lang="en-AU" dirty="0"/>
          </a:p>
        </p:txBody>
      </p:sp>
      <p:sp>
        <p:nvSpPr>
          <p:cNvPr id="18497" name="Rectangle 114"/>
          <p:cNvSpPr>
            <a:spLocks noChangeArrowheads="1"/>
          </p:cNvSpPr>
          <p:nvPr/>
        </p:nvSpPr>
        <p:spPr bwMode="auto">
          <a:xfrm>
            <a:off x="1986062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8498" name="Rectangle 116"/>
          <p:cNvSpPr>
            <a:spLocks noChangeArrowheads="1"/>
          </p:cNvSpPr>
          <p:nvPr/>
        </p:nvSpPr>
        <p:spPr bwMode="auto">
          <a:xfrm>
            <a:off x="3179961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</a:t>
            </a:r>
            <a:endParaRPr lang="en-AU"/>
          </a:p>
        </p:txBody>
      </p:sp>
      <p:sp>
        <p:nvSpPr>
          <p:cNvPr id="18499" name="Rectangle 117"/>
          <p:cNvSpPr>
            <a:spLocks noChangeArrowheads="1"/>
          </p:cNvSpPr>
          <p:nvPr/>
        </p:nvSpPr>
        <p:spPr bwMode="auto">
          <a:xfrm>
            <a:off x="4218310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GC</a:t>
            </a:r>
            <a:endParaRPr lang="en-AU"/>
          </a:p>
        </p:txBody>
      </p:sp>
      <p:sp>
        <p:nvSpPr>
          <p:cNvPr id="18500" name="Rectangle 120"/>
          <p:cNvSpPr>
            <a:spLocks noChangeArrowheads="1"/>
          </p:cNvSpPr>
          <p:nvPr/>
        </p:nvSpPr>
        <p:spPr bwMode="auto">
          <a:xfrm>
            <a:off x="5298430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GCT</a:t>
            </a:r>
            <a:endParaRPr lang="en-AU" dirty="0"/>
          </a:p>
        </p:txBody>
      </p:sp>
      <p:cxnSp>
        <p:nvCxnSpPr>
          <p:cNvPr id="122" name="Straight Arrow Connector 121"/>
          <p:cNvCxnSpPr>
            <a:stCxn id="18488" idx="3"/>
            <a:endCxn id="18489" idx="1"/>
          </p:cNvCxnSpPr>
          <p:nvPr/>
        </p:nvCxnSpPr>
        <p:spPr>
          <a:xfrm>
            <a:off x="770509" y="5917407"/>
            <a:ext cx="34510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8490" idx="3"/>
            <a:endCxn id="18491" idx="1"/>
          </p:cNvCxnSpPr>
          <p:nvPr/>
        </p:nvCxnSpPr>
        <p:spPr>
          <a:xfrm>
            <a:off x="2853669" y="5342454"/>
            <a:ext cx="27817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8491" idx="3"/>
            <a:endCxn id="18492" idx="1"/>
          </p:cNvCxnSpPr>
          <p:nvPr/>
        </p:nvCxnSpPr>
        <p:spPr>
          <a:xfrm>
            <a:off x="4005797" y="5342454"/>
            <a:ext cx="27817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8492" idx="3"/>
            <a:endCxn id="18493" idx="1"/>
          </p:cNvCxnSpPr>
          <p:nvPr/>
        </p:nvCxnSpPr>
        <p:spPr>
          <a:xfrm flipV="1">
            <a:off x="5157925" y="5341938"/>
            <a:ext cx="350179" cy="516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8497" idx="3"/>
            <a:endCxn id="18498" idx="1"/>
          </p:cNvCxnSpPr>
          <p:nvPr/>
        </p:nvCxnSpPr>
        <p:spPr>
          <a:xfrm>
            <a:off x="2721075" y="6484938"/>
            <a:ext cx="458886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8498" idx="3"/>
            <a:endCxn id="18499" idx="1"/>
          </p:cNvCxnSpPr>
          <p:nvPr/>
        </p:nvCxnSpPr>
        <p:spPr>
          <a:xfrm>
            <a:off x="3914974" y="6484938"/>
            <a:ext cx="303336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8499" idx="3"/>
            <a:endCxn id="18500" idx="1"/>
          </p:cNvCxnSpPr>
          <p:nvPr/>
        </p:nvCxnSpPr>
        <p:spPr>
          <a:xfrm>
            <a:off x="4953323" y="6484938"/>
            <a:ext cx="34510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8494" idx="3"/>
            <a:endCxn id="18495" idx="1"/>
          </p:cNvCxnSpPr>
          <p:nvPr/>
        </p:nvCxnSpPr>
        <p:spPr>
          <a:xfrm>
            <a:off x="7116167" y="5917407"/>
            <a:ext cx="249212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8495" idx="3"/>
            <a:endCxn id="18496" idx="1"/>
          </p:cNvCxnSpPr>
          <p:nvPr/>
        </p:nvCxnSpPr>
        <p:spPr>
          <a:xfrm>
            <a:off x="8100392" y="5917407"/>
            <a:ext cx="273099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8493" idx="3"/>
            <a:endCxn id="18494" idx="1"/>
          </p:cNvCxnSpPr>
          <p:nvPr/>
        </p:nvCxnSpPr>
        <p:spPr>
          <a:xfrm>
            <a:off x="6243117" y="5341938"/>
            <a:ext cx="138037" cy="575469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8489" idx="3"/>
            <a:endCxn id="18490" idx="1"/>
          </p:cNvCxnSpPr>
          <p:nvPr/>
        </p:nvCxnSpPr>
        <p:spPr>
          <a:xfrm flipV="1">
            <a:off x="1850629" y="5342454"/>
            <a:ext cx="129083" cy="574953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8489" idx="3"/>
            <a:endCxn id="18497" idx="1"/>
          </p:cNvCxnSpPr>
          <p:nvPr/>
        </p:nvCxnSpPr>
        <p:spPr>
          <a:xfrm>
            <a:off x="1850629" y="5917407"/>
            <a:ext cx="135433" cy="567531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14" name="TextBox 139"/>
          <p:cNvSpPr txBox="1">
            <a:spLocks noChangeArrowheads="1"/>
          </p:cNvSpPr>
          <p:nvPr/>
        </p:nvSpPr>
        <p:spPr bwMode="auto">
          <a:xfrm>
            <a:off x="0" y="1341438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/>
              <a:t>SNP</a:t>
            </a:r>
            <a:endParaRPr lang="en-AU" dirty="0"/>
          </a:p>
        </p:txBody>
      </p:sp>
      <p:sp>
        <p:nvSpPr>
          <p:cNvPr id="18515" name="TextBox 143"/>
          <p:cNvSpPr txBox="1">
            <a:spLocks noChangeArrowheads="1"/>
          </p:cNvSpPr>
          <p:nvPr/>
        </p:nvSpPr>
        <p:spPr bwMode="auto">
          <a:xfrm>
            <a:off x="0" y="3141663"/>
            <a:ext cx="10302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/>
              <a:t>Deletion</a:t>
            </a:r>
          </a:p>
        </p:txBody>
      </p:sp>
      <p:sp>
        <p:nvSpPr>
          <p:cNvPr id="18516" name="TextBox 144"/>
          <p:cNvSpPr txBox="1">
            <a:spLocks noChangeArrowheads="1"/>
          </p:cNvSpPr>
          <p:nvPr/>
        </p:nvSpPr>
        <p:spPr bwMode="auto">
          <a:xfrm>
            <a:off x="0" y="4941888"/>
            <a:ext cx="1069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Loss of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Reads carved up into k-</a:t>
            </a:r>
            <a:r>
              <a:rPr lang="en-AU" dirty="0" err="1" smtClean="0"/>
              <a:t>mers</a:t>
            </a:r>
            <a:r>
              <a:rPr lang="en-AU" dirty="0" smtClean="0"/>
              <a:t> where k &lt; length of the read</a:t>
            </a:r>
          </a:p>
          <a:p>
            <a:r>
              <a:rPr lang="en-AU" dirty="0" smtClean="0"/>
              <a:t>Some assemblers try to overcome this by “read threading” (Velvet)</a:t>
            </a:r>
          </a:p>
          <a:p>
            <a:pPr lvl="1"/>
            <a:r>
              <a:rPr lang="en-AU" dirty="0" smtClean="0"/>
              <a:t>Determine which edges (k-1 overlaps) in the de </a:t>
            </a:r>
            <a:r>
              <a:rPr lang="en-AU" dirty="0" err="1" smtClean="0"/>
              <a:t>Bruijn</a:t>
            </a:r>
            <a:r>
              <a:rPr lang="en-AU" dirty="0" smtClean="0"/>
              <a:t> graph are actually supported by the reads</a:t>
            </a:r>
          </a:p>
          <a:p>
            <a:r>
              <a:rPr lang="en-AU" dirty="0" smtClean="0"/>
              <a:t>Loss of information increases as read lengths increase</a:t>
            </a:r>
          </a:p>
          <a:p>
            <a:r>
              <a:rPr lang="en-AU" dirty="0" smtClean="0"/>
              <a:t>Increase k-</a:t>
            </a:r>
            <a:r>
              <a:rPr lang="en-AU" dirty="0" err="1" smtClean="0"/>
              <a:t>mer</a:t>
            </a:r>
            <a:r>
              <a:rPr lang="en-AU" dirty="0" smtClean="0"/>
              <a:t> length will eventually hit a wall</a:t>
            </a:r>
          </a:p>
          <a:p>
            <a:pPr lvl="1"/>
            <a:r>
              <a:rPr lang="en-AU" dirty="0" smtClean="0"/>
              <a:t>k-</a:t>
            </a:r>
            <a:r>
              <a:rPr lang="en-AU" dirty="0" err="1" smtClean="0"/>
              <a:t>mers</a:t>
            </a:r>
            <a:r>
              <a:rPr lang="en-AU" dirty="0" smtClean="0"/>
              <a:t> become more likely to hit sequencing errors, </a:t>
            </a:r>
            <a:r>
              <a:rPr lang="en-AU" dirty="0" err="1" smtClean="0"/>
              <a:t>heterozygosities</a:t>
            </a:r>
            <a:r>
              <a:rPr lang="en-AU" dirty="0" smtClean="0"/>
              <a:t> etc</a:t>
            </a:r>
          </a:p>
          <a:p>
            <a:pPr lvl="2"/>
            <a:r>
              <a:rPr lang="en-AU" dirty="0" smtClean="0"/>
              <a:t>Explosion in graph complexity – Time and memory</a:t>
            </a:r>
          </a:p>
          <a:p>
            <a:pPr lvl="2"/>
            <a:r>
              <a:rPr lang="en-AU" dirty="0" smtClean="0"/>
              <a:t>Decreased coverage of edges by reads</a:t>
            </a:r>
          </a:p>
          <a:p>
            <a:pPr lvl="2"/>
            <a:r>
              <a:rPr lang="en-AU" dirty="0" smtClean="0"/>
              <a:t>Fragmented assembly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Genome assembly problem</a:t>
            </a:r>
          </a:p>
          <a:p>
            <a:r>
              <a:rPr lang="en-AU" dirty="0" smtClean="0"/>
              <a:t>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</a:p>
          <a:p>
            <a:r>
              <a:rPr lang="en-AU" dirty="0" smtClean="0"/>
              <a:t>Hands-on session</a:t>
            </a:r>
          </a:p>
          <a:p>
            <a:pPr lvl="1"/>
            <a:r>
              <a:rPr lang="en-AU" dirty="0" smtClean="0"/>
              <a:t>Compiling Velvet</a:t>
            </a:r>
          </a:p>
          <a:p>
            <a:r>
              <a:rPr lang="en-AU" dirty="0" smtClean="0"/>
              <a:t>Paired-end/mate-pair libraries in assemblies</a:t>
            </a:r>
          </a:p>
          <a:p>
            <a:r>
              <a:rPr lang="en-AU" dirty="0" smtClean="0"/>
              <a:t>Quality scores and 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</a:p>
          <a:p>
            <a:r>
              <a:rPr lang="en-AU" dirty="0" smtClean="0"/>
              <a:t>Hands-on session</a:t>
            </a:r>
          </a:p>
          <a:p>
            <a:pPr lvl="1"/>
            <a:r>
              <a:rPr lang="en-AU" dirty="0" smtClean="0"/>
              <a:t>Paired-end assembly</a:t>
            </a:r>
          </a:p>
          <a:p>
            <a:pPr lvl="1"/>
            <a:r>
              <a:rPr lang="en-AU" dirty="0" smtClean="0"/>
              <a:t>Quality trimming</a:t>
            </a:r>
          </a:p>
          <a:p>
            <a:pPr lvl="1"/>
            <a:r>
              <a:rPr lang="en-AU" dirty="0" smtClean="0"/>
              <a:t>Assembly visualisation</a:t>
            </a:r>
          </a:p>
          <a:p>
            <a:pPr lvl="1"/>
            <a:r>
              <a:rPr lang="en-AU" dirty="0" smtClean="0"/>
              <a:t>Hybrid assembly if time permits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F8492E-0033-44CC-B0B6-7DC1327189DA}" type="slidenum">
              <a:rPr/>
              <a:pPr lvl="0"/>
              <a:t>30</a:t>
            </a:fld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3520" y="1948320"/>
            <a:ext cx="8153280" cy="375588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9pPr>
          </a:lstStyle>
          <a:p>
            <a:pPr lvl="0"/>
            <a:r>
              <a:rPr lang="en-GB" dirty="0">
                <a:latin typeface="" pitchFamily="16"/>
              </a:rPr>
              <a:t>Remove Bubbles</a:t>
            </a:r>
          </a:p>
          <a:p>
            <a:pPr lvl="1"/>
            <a:r>
              <a:rPr lang="en-GB" dirty="0">
                <a:latin typeface="" pitchFamily="16"/>
              </a:rPr>
              <a:t>Tour Bus</a:t>
            </a:r>
          </a:p>
          <a:p>
            <a:pPr lvl="0"/>
            <a:endParaRPr lang="en-GB" dirty="0">
              <a:latin typeface="" pitchFamily="16"/>
            </a:endParaRPr>
          </a:p>
          <a:p>
            <a:pPr lvl="0"/>
            <a:endParaRPr lang="en-GB" dirty="0">
              <a:latin typeface="" pitchFamily="16"/>
            </a:endParaRPr>
          </a:p>
          <a:p>
            <a:pPr lvl="0"/>
            <a:r>
              <a:rPr lang="en-GB" dirty="0" err="1" smtClean="0">
                <a:latin typeface="" pitchFamily="16"/>
              </a:rPr>
              <a:t>velvetg</a:t>
            </a:r>
            <a:r>
              <a:rPr lang="en-GB" dirty="0" smtClean="0">
                <a:latin typeface="" pitchFamily="16"/>
              </a:rPr>
              <a:t> </a:t>
            </a:r>
            <a:r>
              <a:rPr lang="en-GB" dirty="0">
                <a:latin typeface="" pitchFamily="16"/>
              </a:rPr>
              <a:t>parameters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max_branch_length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max_divergence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max_gap_count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140000" y="1449360"/>
            <a:ext cx="3449880" cy="52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620688"/>
            <a:ext cx="8459787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Velvet algorithms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D296A2-DE00-4DA9-8217-597D53B49FDA}" type="slidenum">
              <a:rPr/>
              <a:pPr lvl="0"/>
              <a:t>31</a:t>
            </a:fld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3520" y="1759608"/>
            <a:ext cx="8153280" cy="4261680"/>
          </a:xfrm>
        </p:spPr>
        <p:txBody>
          <a:bodyPr>
            <a:normAutofit fontScale="92500" lnSpcReduction="1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9pPr>
          </a:lstStyle>
          <a:p>
            <a:pPr lvl="0"/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Compile </a:t>
            </a:r>
            <a:r>
              <a:rPr lang="en-GB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Velvet</a:t>
            </a:r>
          </a:p>
          <a:p>
            <a:pPr lvl="1"/>
            <a:endParaRPr lang="en-GB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GB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Illumina</a:t>
            </a:r>
            <a:r>
              <a:rPr lang="en-GB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single ended assembly</a:t>
            </a:r>
            <a:endParaRPr lang="en-GB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GB" sz="2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K-</a:t>
            </a:r>
            <a:r>
              <a:rPr lang="en-GB" sz="26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mer</a:t>
            </a:r>
            <a:r>
              <a:rPr lang="en-GB" sz="2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length</a:t>
            </a:r>
          </a:p>
          <a:p>
            <a:pPr lvl="1"/>
            <a:r>
              <a:rPr lang="en-GB" sz="2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Coverage cut-offs</a:t>
            </a:r>
          </a:p>
          <a:p>
            <a:pPr lvl="1"/>
            <a:endParaRPr lang="en-GB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 visualisation with AMOS Hawkeye</a:t>
            </a:r>
          </a:p>
          <a:p>
            <a:pPr lvl="1"/>
            <a:endParaRPr lang="en-GB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 genome sequence as </a:t>
            </a:r>
            <a:r>
              <a:rPr lang="en-GB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</a:t>
            </a:r>
          </a:p>
          <a:p>
            <a:pPr lvl="1"/>
            <a:r>
              <a:rPr lang="en-GB" sz="2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Only if you are quick and have time</a:t>
            </a:r>
          </a:p>
          <a:p>
            <a:pPr lvl="0"/>
            <a:endParaRPr lang="en-GB" dirty="0">
              <a:latin typeface="" pitchFamily="16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9552" y="620688"/>
            <a:ext cx="8459787" cy="857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Hands-on session</a:t>
            </a:r>
            <a:endParaRPr kumimoji="0" lang="en-AU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Genome assembly problem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de </a:t>
            </a:r>
            <a:r>
              <a:rPr lang="en-AU" dirty="0" err="1" smtClean="0">
                <a:solidFill>
                  <a:schemeClr val="bg1">
                    <a:lumMod val="85000"/>
                  </a:schemeClr>
                </a:solidFill>
              </a:rPr>
              <a:t>Bruijn</a:t>
            </a:r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 graphs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Hands-on session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Compiling Velvet</a:t>
            </a:r>
          </a:p>
          <a:p>
            <a:r>
              <a:rPr lang="en-AU" dirty="0" smtClean="0"/>
              <a:t>Paired-end/mate-pair libraries in assemblies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Quality scores and de </a:t>
            </a:r>
            <a:r>
              <a:rPr lang="en-AU" dirty="0" err="1" smtClean="0">
                <a:solidFill>
                  <a:schemeClr val="bg1">
                    <a:lumMod val="85000"/>
                  </a:schemeClr>
                </a:solidFill>
              </a:rPr>
              <a:t>Bruijn</a:t>
            </a:r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 graphs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Hands-on session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Paired-end assembly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Quality trimming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Assembly visualisation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Hybrid assembly if time permits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Read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Paired-end (and mate-pairs) provide additional information since read pairs are constrained by:</a:t>
            </a:r>
          </a:p>
          <a:p>
            <a:pPr lvl="1"/>
            <a:r>
              <a:rPr lang="en-AU" dirty="0" smtClean="0"/>
              <a:t>A separation distance governed by the insert-size distribution</a:t>
            </a:r>
          </a:p>
          <a:p>
            <a:pPr lvl="1"/>
            <a:r>
              <a:rPr lang="en-AU" dirty="0" smtClean="0"/>
              <a:t>Relative orientation</a:t>
            </a:r>
          </a:p>
          <a:p>
            <a:pPr lvl="1"/>
            <a:r>
              <a:rPr lang="en-AU" dirty="0" smtClean="0"/>
              <a:t>Most </a:t>
            </a:r>
            <a:r>
              <a:rPr lang="en-AU" dirty="0" err="1" smtClean="0"/>
              <a:t>mis</a:t>
            </a:r>
            <a:r>
              <a:rPr lang="en-AU" dirty="0" smtClean="0"/>
              <a:t>-assemblies violate these constraints</a:t>
            </a:r>
          </a:p>
          <a:p>
            <a:endParaRPr lang="en-AU" dirty="0" smtClean="0"/>
          </a:p>
          <a:p>
            <a:r>
              <a:rPr lang="en-AU" dirty="0" smtClean="0"/>
              <a:t>Who knows the difference between pairs and mates?</a:t>
            </a:r>
          </a:p>
          <a:p>
            <a:pPr lvl="1"/>
            <a:r>
              <a:rPr lang="en-AU" dirty="0" smtClean="0"/>
              <a:t>Terms used </a:t>
            </a:r>
            <a:r>
              <a:rPr lang="en-AU" dirty="0" err="1" smtClean="0"/>
              <a:t>interchangably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Paired-ends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50825" y="2060848"/>
            <a:ext cx="5473700" cy="1793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3132212" y="2060848"/>
            <a:ext cx="647700" cy="17938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2771800" y="3960872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3707904" y="4293096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771800" y="4041700"/>
            <a:ext cx="1152128" cy="1793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132907" y="4041700"/>
            <a:ext cx="647700" cy="17938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44" name="Rectangle 143"/>
          <p:cNvSpPr/>
          <p:nvPr/>
        </p:nvSpPr>
        <p:spPr>
          <a:xfrm>
            <a:off x="2771800" y="2420888"/>
            <a:ext cx="231775" cy="180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45" name="Rectangle 144"/>
          <p:cNvSpPr/>
          <p:nvPr/>
        </p:nvSpPr>
        <p:spPr>
          <a:xfrm>
            <a:off x="3637290" y="2420888"/>
            <a:ext cx="288925" cy="18000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46" name="Straight Connector 145"/>
          <p:cNvCxnSpPr>
            <a:stCxn id="144" idx="3"/>
            <a:endCxn id="145" idx="1"/>
          </p:cNvCxnSpPr>
          <p:nvPr/>
        </p:nvCxnSpPr>
        <p:spPr>
          <a:xfrm>
            <a:off x="3003575" y="2510888"/>
            <a:ext cx="6337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44" idx="1"/>
            <a:endCxn id="144" idx="3"/>
          </p:cNvCxnSpPr>
          <p:nvPr/>
        </p:nvCxnSpPr>
        <p:spPr>
          <a:xfrm>
            <a:off x="2771800" y="2510888"/>
            <a:ext cx="23177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5" idx="3"/>
            <a:endCxn id="145" idx="1"/>
          </p:cNvCxnSpPr>
          <p:nvPr/>
        </p:nvCxnSpPr>
        <p:spPr>
          <a:xfrm flipH="1">
            <a:off x="3637290" y="2510888"/>
            <a:ext cx="28892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3923928" y="1988840"/>
            <a:ext cx="0" cy="32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2771800" y="1988840"/>
            <a:ext cx="0" cy="32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3923928" y="3969080"/>
            <a:ext cx="0" cy="32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2771800" y="3969080"/>
            <a:ext cx="0" cy="32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07704" y="2060848"/>
            <a:ext cx="144016" cy="17938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BD0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2843808" y="3059668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~300bp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4" grpId="0" animBg="1"/>
      <p:bldP spid="145" grpId="0" animBg="1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1979712" y="2420888"/>
            <a:ext cx="231775" cy="180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5" name="Rectangle 74"/>
          <p:cNvSpPr/>
          <p:nvPr/>
        </p:nvSpPr>
        <p:spPr>
          <a:xfrm>
            <a:off x="3565282" y="2420888"/>
            <a:ext cx="288925" cy="18000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Mate-pairs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50825" y="2060848"/>
            <a:ext cx="5473700" cy="1793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3132212" y="2060848"/>
            <a:ext cx="647700" cy="17938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62" name="Donut 161"/>
          <p:cNvSpPr>
            <a:spLocks noChangeAspect="1"/>
          </p:cNvSpPr>
          <p:nvPr/>
        </p:nvSpPr>
        <p:spPr>
          <a:xfrm>
            <a:off x="2267744" y="3212976"/>
            <a:ext cx="1440160" cy="1440160"/>
          </a:xfrm>
          <a:prstGeom prst="donut">
            <a:avLst>
              <a:gd name="adj" fmla="val 11527"/>
            </a:avLst>
          </a:prstGeom>
          <a:gradFill flip="none" rotWithShape="1">
            <a:gsLst>
              <a:gs pos="50000">
                <a:schemeClr val="accent2">
                  <a:shade val="30000"/>
                  <a:satMod val="115000"/>
                </a:schemeClr>
              </a:gs>
              <a:gs pos="66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63" name="Block Arc 162"/>
          <p:cNvSpPr/>
          <p:nvPr/>
        </p:nvSpPr>
        <p:spPr>
          <a:xfrm>
            <a:off x="2267824" y="3213056"/>
            <a:ext cx="1440000" cy="1440000"/>
          </a:xfrm>
          <a:prstGeom prst="blockArc">
            <a:avLst>
              <a:gd name="adj1" fmla="val 16962845"/>
              <a:gd name="adj2" fmla="val 118132"/>
              <a:gd name="adj3" fmla="val 11569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3923928" y="1988840"/>
            <a:ext cx="0" cy="32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500000" flipV="1">
            <a:off x="3266860" y="3198696"/>
            <a:ext cx="0" cy="3240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-1500000" flipV="1">
            <a:off x="2708788" y="3191271"/>
            <a:ext cx="0" cy="32401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907704" y="2060848"/>
            <a:ext cx="144016" cy="17938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BD0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1907704" y="1988840"/>
            <a:ext cx="0" cy="32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lock Arc 45"/>
          <p:cNvSpPr/>
          <p:nvPr/>
        </p:nvSpPr>
        <p:spPr>
          <a:xfrm>
            <a:off x="2267744" y="3212976"/>
            <a:ext cx="1440000" cy="1440000"/>
          </a:xfrm>
          <a:prstGeom prst="blockArc">
            <a:avLst>
              <a:gd name="adj1" fmla="val 15554866"/>
              <a:gd name="adj2" fmla="val 16223211"/>
              <a:gd name="adj3" fmla="val 11481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4BD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66" name="Straight Connector 165"/>
          <p:cNvCxnSpPr/>
          <p:nvPr/>
        </p:nvCxnSpPr>
        <p:spPr>
          <a:xfrm flipV="1">
            <a:off x="2987824" y="3140968"/>
            <a:ext cx="0" cy="32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55776" y="5409240"/>
            <a:ext cx="720080" cy="180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8" name="Rectangle 47"/>
          <p:cNvSpPr/>
          <p:nvPr/>
        </p:nvSpPr>
        <p:spPr>
          <a:xfrm flipH="1">
            <a:off x="3059137" y="5409240"/>
            <a:ext cx="216719" cy="17938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275856" y="5337232"/>
            <a:ext cx="0" cy="3240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flipH="1">
            <a:off x="2771800" y="5409240"/>
            <a:ext cx="144016" cy="17938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BD0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2555776" y="5337232"/>
            <a:ext cx="0" cy="32401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915816" y="5337232"/>
            <a:ext cx="0" cy="32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55776" y="5332501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059832" y="5661248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4" idx="3"/>
            <a:endCxn id="74" idx="1"/>
          </p:cNvCxnSpPr>
          <p:nvPr/>
        </p:nvCxnSpPr>
        <p:spPr>
          <a:xfrm flipH="1">
            <a:off x="1979712" y="2510888"/>
            <a:ext cx="23177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5" idx="1"/>
            <a:endCxn id="75" idx="3"/>
          </p:cNvCxnSpPr>
          <p:nvPr/>
        </p:nvCxnSpPr>
        <p:spPr>
          <a:xfrm>
            <a:off x="3565282" y="2510888"/>
            <a:ext cx="28892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/>
          <p:cNvSpPr/>
          <p:nvPr/>
        </p:nvSpPr>
        <p:spPr>
          <a:xfrm>
            <a:off x="2174874" y="3131951"/>
            <a:ext cx="1620000" cy="1620000"/>
          </a:xfrm>
          <a:prstGeom prst="arc">
            <a:avLst>
              <a:gd name="adj1" fmla="val 16895987"/>
              <a:gd name="adj2" fmla="val 17745784"/>
            </a:avLst>
          </a:prstGeom>
          <a:ln w="25400">
            <a:solidFill>
              <a:srgbClr val="FF0000"/>
            </a:solidFill>
            <a:head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Arc 70"/>
          <p:cNvSpPr/>
          <p:nvPr/>
        </p:nvSpPr>
        <p:spPr>
          <a:xfrm flipH="1">
            <a:off x="2195736" y="3140968"/>
            <a:ext cx="1620000" cy="1620000"/>
          </a:xfrm>
          <a:prstGeom prst="arc">
            <a:avLst>
              <a:gd name="adj1" fmla="val 16895987"/>
              <a:gd name="adj2" fmla="val 17745784"/>
            </a:avLst>
          </a:prstGeom>
          <a:ln w="25400">
            <a:solidFill>
              <a:srgbClr val="FF0000"/>
            </a:solidFill>
            <a:head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2195736" y="1988840"/>
            <a:ext cx="0" cy="32401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563888" y="1988840"/>
            <a:ext cx="0" cy="3240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3"/>
            <a:endCxn id="75" idx="1"/>
          </p:cNvCxnSpPr>
          <p:nvPr/>
        </p:nvCxnSpPr>
        <p:spPr>
          <a:xfrm>
            <a:off x="2211487" y="2510888"/>
            <a:ext cx="13537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83768" y="263691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~3-20kb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162" grpId="0" animBg="1"/>
      <p:bldP spid="163" grpId="0" animBg="1"/>
      <p:bldP spid="46" grpId="0" animBg="1"/>
      <p:bldP spid="47" grpId="0" animBg="1"/>
      <p:bldP spid="48" grpId="0" animBg="1"/>
      <p:bldP spid="50" grpId="0" animBg="1"/>
      <p:bldP spid="70" grpId="0" animBg="1"/>
      <p:bldP spid="71" grpId="0" animBg="1"/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are pairs/mates so important?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825" y="3226516"/>
            <a:ext cx="233363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98450" y="2699976"/>
            <a:ext cx="55562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2801938" y="2420888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355976" y="2950050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2755900" y="2679271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95536" y="2960948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6" name="Rectangle 85"/>
          <p:cNvSpPr/>
          <p:nvPr/>
        </p:nvSpPr>
        <p:spPr>
          <a:xfrm>
            <a:off x="250825" y="2096517"/>
            <a:ext cx="5473700" cy="1793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1115616" y="2420888"/>
            <a:ext cx="231775" cy="180000"/>
          </a:xfrm>
          <a:prstGeom prst="rect">
            <a:avLst/>
          </a:prstGeom>
          <a:solidFill>
            <a:srgbClr val="8BC9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1619672" y="2420888"/>
            <a:ext cx="231775" cy="180000"/>
          </a:xfrm>
          <a:prstGeom prst="rect">
            <a:avLst/>
          </a:prstGeom>
          <a:solidFill>
            <a:srgbClr val="8BC9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3635896" y="2420888"/>
            <a:ext cx="288925" cy="180000"/>
          </a:xfrm>
          <a:prstGeom prst="rect">
            <a:avLst/>
          </a:prstGeom>
          <a:solidFill>
            <a:srgbClr val="8BC9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5" name="Rectangle 44"/>
          <p:cNvSpPr/>
          <p:nvPr/>
        </p:nvSpPr>
        <p:spPr>
          <a:xfrm>
            <a:off x="1331640" y="2699976"/>
            <a:ext cx="139700" cy="180000"/>
          </a:xfrm>
          <a:prstGeom prst="rect">
            <a:avLst/>
          </a:prstGeom>
          <a:solidFill>
            <a:srgbClr val="8BC9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1403648" y="2960948"/>
            <a:ext cx="649288" cy="180000"/>
          </a:xfrm>
          <a:prstGeom prst="rect">
            <a:avLst/>
          </a:prstGeom>
          <a:solidFill>
            <a:srgbClr val="8BC9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7" name="Rectangle 46"/>
          <p:cNvSpPr/>
          <p:nvPr/>
        </p:nvSpPr>
        <p:spPr>
          <a:xfrm>
            <a:off x="3707904" y="2679271"/>
            <a:ext cx="231775" cy="180000"/>
          </a:xfrm>
          <a:prstGeom prst="rect">
            <a:avLst/>
          </a:prstGeom>
          <a:solidFill>
            <a:srgbClr val="8BC9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8" name="Rectangle 47"/>
          <p:cNvSpPr/>
          <p:nvPr/>
        </p:nvSpPr>
        <p:spPr>
          <a:xfrm>
            <a:off x="1115616" y="3226516"/>
            <a:ext cx="603250" cy="180000"/>
          </a:xfrm>
          <a:prstGeom prst="rect">
            <a:avLst/>
          </a:prstGeom>
          <a:solidFill>
            <a:srgbClr val="8BC9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9" name="Rectangle 48"/>
          <p:cNvSpPr/>
          <p:nvPr/>
        </p:nvSpPr>
        <p:spPr>
          <a:xfrm>
            <a:off x="3059832" y="2950050"/>
            <a:ext cx="603250" cy="180000"/>
          </a:xfrm>
          <a:prstGeom prst="rect">
            <a:avLst/>
          </a:prstGeom>
          <a:solidFill>
            <a:srgbClr val="8BC94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01" name="Straight Connector 100"/>
          <p:cNvCxnSpPr>
            <a:stCxn id="49" idx="3"/>
            <a:endCxn id="13" idx="1"/>
          </p:cNvCxnSpPr>
          <p:nvPr/>
        </p:nvCxnSpPr>
        <p:spPr>
          <a:xfrm>
            <a:off x="3663082" y="3040050"/>
            <a:ext cx="6928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7" idx="3"/>
            <a:endCxn id="47" idx="1"/>
          </p:cNvCxnSpPr>
          <p:nvPr/>
        </p:nvCxnSpPr>
        <p:spPr>
          <a:xfrm>
            <a:off x="2987675" y="2769271"/>
            <a:ext cx="7202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" idx="3"/>
            <a:endCxn id="44" idx="1"/>
          </p:cNvCxnSpPr>
          <p:nvPr/>
        </p:nvCxnSpPr>
        <p:spPr>
          <a:xfrm>
            <a:off x="3033713" y="2510888"/>
            <a:ext cx="6021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2" idx="3"/>
            <a:endCxn id="43" idx="1"/>
          </p:cNvCxnSpPr>
          <p:nvPr/>
        </p:nvCxnSpPr>
        <p:spPr>
          <a:xfrm>
            <a:off x="1347391" y="2510888"/>
            <a:ext cx="2722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" idx="3"/>
            <a:endCxn id="45" idx="1"/>
          </p:cNvCxnSpPr>
          <p:nvPr/>
        </p:nvCxnSpPr>
        <p:spPr>
          <a:xfrm>
            <a:off x="854075" y="2789976"/>
            <a:ext cx="4775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9" idx="3"/>
            <a:endCxn id="46" idx="1"/>
          </p:cNvCxnSpPr>
          <p:nvPr/>
        </p:nvCxnSpPr>
        <p:spPr>
          <a:xfrm>
            <a:off x="627311" y="3050948"/>
            <a:ext cx="7763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" idx="3"/>
            <a:endCxn id="48" idx="1"/>
          </p:cNvCxnSpPr>
          <p:nvPr/>
        </p:nvCxnSpPr>
        <p:spPr>
          <a:xfrm>
            <a:off x="484188" y="3316516"/>
            <a:ext cx="6314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187450" y="2096517"/>
            <a:ext cx="647700" cy="17938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51" name="Rectangle 50"/>
          <p:cNvSpPr/>
          <p:nvPr/>
        </p:nvSpPr>
        <p:spPr>
          <a:xfrm>
            <a:off x="3132212" y="2096517"/>
            <a:ext cx="647700" cy="17938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4067944" y="2420888"/>
            <a:ext cx="164083" cy="2160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31" name="Rectangle 30"/>
          <p:cNvSpPr/>
          <p:nvPr/>
        </p:nvSpPr>
        <p:spPr>
          <a:xfrm>
            <a:off x="4932040" y="2438900"/>
            <a:ext cx="69532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32" name="Straight Connector 31"/>
          <p:cNvCxnSpPr>
            <a:stCxn id="30" idx="3"/>
            <a:endCxn id="31" idx="1"/>
          </p:cNvCxnSpPr>
          <p:nvPr/>
        </p:nvCxnSpPr>
        <p:spPr>
          <a:xfrm>
            <a:off x="4232027" y="2528900"/>
            <a:ext cx="7000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  <p:bldP spid="17" grpId="0" animBg="1"/>
      <p:bldP spid="1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30" grpId="0" animBg="1"/>
      <p:bldP spid="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Mate-pair constraint violation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825" y="3226516"/>
            <a:ext cx="233363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98450" y="2699976"/>
            <a:ext cx="55562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2585914" y="2708920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355976" y="3717032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2539876" y="3465024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95536" y="2960948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6" name="Rectangle 85"/>
          <p:cNvSpPr/>
          <p:nvPr/>
        </p:nvSpPr>
        <p:spPr>
          <a:xfrm>
            <a:off x="250825" y="2096517"/>
            <a:ext cx="5473700" cy="1793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1187450" y="2096517"/>
            <a:ext cx="647700" cy="17938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3132212" y="2096517"/>
            <a:ext cx="647700" cy="17938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1115616" y="2420888"/>
            <a:ext cx="231775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1619672" y="2420888"/>
            <a:ext cx="231775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1619672" y="2708920"/>
            <a:ext cx="288925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5" name="Rectangle 44"/>
          <p:cNvSpPr/>
          <p:nvPr/>
        </p:nvSpPr>
        <p:spPr>
          <a:xfrm>
            <a:off x="1331640" y="2699976"/>
            <a:ext cx="139700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1403648" y="2960948"/>
            <a:ext cx="649288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7" name="Rectangle 46"/>
          <p:cNvSpPr/>
          <p:nvPr/>
        </p:nvSpPr>
        <p:spPr>
          <a:xfrm>
            <a:off x="1691680" y="3465024"/>
            <a:ext cx="231775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8" name="Rectangle 47"/>
          <p:cNvSpPr/>
          <p:nvPr/>
        </p:nvSpPr>
        <p:spPr>
          <a:xfrm>
            <a:off x="1115616" y="3226516"/>
            <a:ext cx="603250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9" name="Rectangle 48"/>
          <p:cNvSpPr/>
          <p:nvPr/>
        </p:nvSpPr>
        <p:spPr>
          <a:xfrm>
            <a:off x="1259632" y="3717032"/>
            <a:ext cx="603250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01" name="Straight Connector 100"/>
          <p:cNvCxnSpPr>
            <a:stCxn id="49" idx="3"/>
            <a:endCxn id="13" idx="1"/>
          </p:cNvCxnSpPr>
          <p:nvPr/>
        </p:nvCxnSpPr>
        <p:spPr>
          <a:xfrm>
            <a:off x="1862882" y="3807032"/>
            <a:ext cx="24930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7" idx="3"/>
            <a:endCxn id="47" idx="1"/>
          </p:cNvCxnSpPr>
          <p:nvPr/>
        </p:nvCxnSpPr>
        <p:spPr>
          <a:xfrm flipH="1">
            <a:off x="1691680" y="3555024"/>
            <a:ext cx="10799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" idx="3"/>
            <a:endCxn id="44" idx="1"/>
          </p:cNvCxnSpPr>
          <p:nvPr/>
        </p:nvCxnSpPr>
        <p:spPr>
          <a:xfrm flipH="1">
            <a:off x="1619672" y="2798920"/>
            <a:ext cx="11980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2" idx="3"/>
            <a:endCxn id="43" idx="1"/>
          </p:cNvCxnSpPr>
          <p:nvPr/>
        </p:nvCxnSpPr>
        <p:spPr>
          <a:xfrm>
            <a:off x="1347391" y="2510888"/>
            <a:ext cx="2722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" idx="3"/>
            <a:endCxn id="45" idx="1"/>
          </p:cNvCxnSpPr>
          <p:nvPr/>
        </p:nvCxnSpPr>
        <p:spPr>
          <a:xfrm>
            <a:off x="854075" y="2789976"/>
            <a:ext cx="4775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9" idx="3"/>
            <a:endCxn id="46" idx="1"/>
          </p:cNvCxnSpPr>
          <p:nvPr/>
        </p:nvCxnSpPr>
        <p:spPr>
          <a:xfrm>
            <a:off x="627311" y="3050948"/>
            <a:ext cx="7763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" idx="3"/>
            <a:endCxn id="48" idx="1"/>
          </p:cNvCxnSpPr>
          <p:nvPr/>
        </p:nvCxnSpPr>
        <p:spPr>
          <a:xfrm>
            <a:off x="484188" y="3316516"/>
            <a:ext cx="6314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13" idx="1"/>
          </p:cNvCxnSpPr>
          <p:nvPr/>
        </p:nvCxnSpPr>
        <p:spPr>
          <a:xfrm flipH="1">
            <a:off x="4355976" y="3807032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3"/>
            <a:endCxn id="43" idx="1"/>
          </p:cNvCxnSpPr>
          <p:nvPr/>
        </p:nvCxnSpPr>
        <p:spPr>
          <a:xfrm flipH="1">
            <a:off x="1619672" y="2510888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1"/>
            <a:endCxn id="42" idx="3"/>
          </p:cNvCxnSpPr>
          <p:nvPr/>
        </p:nvCxnSpPr>
        <p:spPr>
          <a:xfrm>
            <a:off x="1115616" y="2510888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3"/>
            <a:endCxn id="46" idx="1"/>
          </p:cNvCxnSpPr>
          <p:nvPr/>
        </p:nvCxnSpPr>
        <p:spPr>
          <a:xfrm flipH="1">
            <a:off x="1403648" y="3050948"/>
            <a:ext cx="64928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8" idx="3"/>
            <a:endCxn id="48" idx="1"/>
          </p:cNvCxnSpPr>
          <p:nvPr/>
        </p:nvCxnSpPr>
        <p:spPr>
          <a:xfrm flipH="1">
            <a:off x="1115616" y="3316516"/>
            <a:ext cx="603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1"/>
            <a:endCxn id="49" idx="3"/>
          </p:cNvCxnSpPr>
          <p:nvPr/>
        </p:nvCxnSpPr>
        <p:spPr>
          <a:xfrm>
            <a:off x="1259632" y="3807032"/>
            <a:ext cx="603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1"/>
            <a:endCxn id="6" idx="3"/>
          </p:cNvCxnSpPr>
          <p:nvPr/>
        </p:nvCxnSpPr>
        <p:spPr>
          <a:xfrm>
            <a:off x="250825" y="3316516"/>
            <a:ext cx="23336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9" idx="1"/>
            <a:endCxn id="19" idx="3"/>
          </p:cNvCxnSpPr>
          <p:nvPr/>
        </p:nvCxnSpPr>
        <p:spPr>
          <a:xfrm>
            <a:off x="395536" y="3050948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" idx="1"/>
            <a:endCxn id="7" idx="3"/>
          </p:cNvCxnSpPr>
          <p:nvPr/>
        </p:nvCxnSpPr>
        <p:spPr>
          <a:xfrm>
            <a:off x="298450" y="2789976"/>
            <a:ext cx="5556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4" idx="3"/>
            <a:endCxn id="44" idx="1"/>
          </p:cNvCxnSpPr>
          <p:nvPr/>
        </p:nvCxnSpPr>
        <p:spPr>
          <a:xfrm flipH="1">
            <a:off x="1619672" y="2798920"/>
            <a:ext cx="2889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1"/>
            <a:endCxn id="10" idx="3"/>
          </p:cNvCxnSpPr>
          <p:nvPr/>
        </p:nvCxnSpPr>
        <p:spPr>
          <a:xfrm>
            <a:off x="2585914" y="2798920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7" idx="1"/>
            <a:endCxn id="17" idx="3"/>
          </p:cNvCxnSpPr>
          <p:nvPr/>
        </p:nvCxnSpPr>
        <p:spPr>
          <a:xfrm>
            <a:off x="2539876" y="3555024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7" idx="3"/>
            <a:endCxn id="47" idx="1"/>
          </p:cNvCxnSpPr>
          <p:nvPr/>
        </p:nvCxnSpPr>
        <p:spPr>
          <a:xfrm flipH="1">
            <a:off x="1691680" y="3555024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3"/>
            <a:endCxn id="45" idx="1"/>
          </p:cNvCxnSpPr>
          <p:nvPr/>
        </p:nvCxnSpPr>
        <p:spPr>
          <a:xfrm flipH="1">
            <a:off x="1331640" y="2789976"/>
            <a:ext cx="1397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67944" y="2420888"/>
            <a:ext cx="164083" cy="2160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4932040" y="2438900"/>
            <a:ext cx="69532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58" name="Straight Connector 57"/>
          <p:cNvCxnSpPr>
            <a:stCxn id="55" idx="3"/>
            <a:endCxn id="57" idx="1"/>
          </p:cNvCxnSpPr>
          <p:nvPr/>
        </p:nvCxnSpPr>
        <p:spPr>
          <a:xfrm>
            <a:off x="4232027" y="2528900"/>
            <a:ext cx="7000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1"/>
            <a:endCxn id="55" idx="3"/>
          </p:cNvCxnSpPr>
          <p:nvPr/>
        </p:nvCxnSpPr>
        <p:spPr>
          <a:xfrm>
            <a:off x="4067944" y="2528900"/>
            <a:ext cx="16408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3"/>
            <a:endCxn id="57" idx="1"/>
          </p:cNvCxnSpPr>
          <p:nvPr/>
        </p:nvCxnSpPr>
        <p:spPr>
          <a:xfrm flipH="1">
            <a:off x="4932040" y="2528900"/>
            <a:ext cx="6953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>
          <a:xfrm>
            <a:off x="1179056" y="3658672"/>
            <a:ext cx="3492000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606024" y="3415352"/>
            <a:ext cx="1260000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Rectangle 101"/>
          <p:cNvSpPr/>
          <p:nvPr/>
        </p:nvSpPr>
        <p:spPr>
          <a:xfrm>
            <a:off x="1534016" y="2650560"/>
            <a:ext cx="1368000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Mate-pair constraint violation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825" y="3226516"/>
            <a:ext cx="233363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98450" y="2699976"/>
            <a:ext cx="55562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2585914" y="2708920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4067944" y="2420888"/>
            <a:ext cx="164083" cy="2160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355976" y="3717032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4932040" y="2438900"/>
            <a:ext cx="69532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2539876" y="3465024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95536" y="2960948"/>
            <a:ext cx="231775" cy="1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6" name="Rectangle 85"/>
          <p:cNvSpPr/>
          <p:nvPr/>
        </p:nvSpPr>
        <p:spPr>
          <a:xfrm>
            <a:off x="250825" y="2096517"/>
            <a:ext cx="5473700" cy="1793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1187450" y="2096517"/>
            <a:ext cx="647700" cy="17938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3132212" y="2096517"/>
            <a:ext cx="647700" cy="17938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1115616" y="2420888"/>
            <a:ext cx="231775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1619672" y="2420888"/>
            <a:ext cx="231775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1619672" y="2708920"/>
            <a:ext cx="288925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5" name="Rectangle 44"/>
          <p:cNvSpPr/>
          <p:nvPr/>
        </p:nvSpPr>
        <p:spPr>
          <a:xfrm>
            <a:off x="1331640" y="2699976"/>
            <a:ext cx="139700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1403648" y="2960948"/>
            <a:ext cx="649288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7" name="Rectangle 46"/>
          <p:cNvSpPr/>
          <p:nvPr/>
        </p:nvSpPr>
        <p:spPr>
          <a:xfrm>
            <a:off x="1691680" y="3465024"/>
            <a:ext cx="231775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8" name="Rectangle 47"/>
          <p:cNvSpPr/>
          <p:nvPr/>
        </p:nvSpPr>
        <p:spPr>
          <a:xfrm>
            <a:off x="1115616" y="3226516"/>
            <a:ext cx="603250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49" name="Rectangle 48"/>
          <p:cNvSpPr/>
          <p:nvPr/>
        </p:nvSpPr>
        <p:spPr>
          <a:xfrm>
            <a:off x="1259632" y="3717032"/>
            <a:ext cx="603250" cy="1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00" name="Straight Connector 99"/>
          <p:cNvCxnSpPr>
            <a:stCxn id="12" idx="3"/>
            <a:endCxn id="14" idx="1"/>
          </p:cNvCxnSpPr>
          <p:nvPr/>
        </p:nvCxnSpPr>
        <p:spPr>
          <a:xfrm>
            <a:off x="4232027" y="2528900"/>
            <a:ext cx="7000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3"/>
            <a:endCxn id="13" idx="1"/>
          </p:cNvCxnSpPr>
          <p:nvPr/>
        </p:nvCxnSpPr>
        <p:spPr>
          <a:xfrm>
            <a:off x="1862882" y="3807032"/>
            <a:ext cx="24930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7" idx="3"/>
            <a:endCxn id="47" idx="1"/>
          </p:cNvCxnSpPr>
          <p:nvPr/>
        </p:nvCxnSpPr>
        <p:spPr>
          <a:xfrm flipH="1">
            <a:off x="1691680" y="3555024"/>
            <a:ext cx="10799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" idx="3"/>
            <a:endCxn id="44" idx="1"/>
          </p:cNvCxnSpPr>
          <p:nvPr/>
        </p:nvCxnSpPr>
        <p:spPr>
          <a:xfrm flipH="1">
            <a:off x="1619672" y="2798920"/>
            <a:ext cx="11980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2" idx="3"/>
            <a:endCxn id="43" idx="1"/>
          </p:cNvCxnSpPr>
          <p:nvPr/>
        </p:nvCxnSpPr>
        <p:spPr>
          <a:xfrm>
            <a:off x="1347391" y="2510888"/>
            <a:ext cx="2722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" idx="3"/>
            <a:endCxn id="45" idx="1"/>
          </p:cNvCxnSpPr>
          <p:nvPr/>
        </p:nvCxnSpPr>
        <p:spPr>
          <a:xfrm>
            <a:off x="854075" y="2789976"/>
            <a:ext cx="4775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9" idx="3"/>
            <a:endCxn id="46" idx="1"/>
          </p:cNvCxnSpPr>
          <p:nvPr/>
        </p:nvCxnSpPr>
        <p:spPr>
          <a:xfrm>
            <a:off x="627311" y="3050948"/>
            <a:ext cx="7763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" idx="3"/>
            <a:endCxn id="48" idx="1"/>
          </p:cNvCxnSpPr>
          <p:nvPr/>
        </p:nvCxnSpPr>
        <p:spPr>
          <a:xfrm>
            <a:off x="484188" y="3316516"/>
            <a:ext cx="6314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2" idx="1"/>
            <a:endCxn id="42" idx="3"/>
          </p:cNvCxnSpPr>
          <p:nvPr/>
        </p:nvCxnSpPr>
        <p:spPr>
          <a:xfrm>
            <a:off x="1115616" y="2510888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1"/>
            <a:endCxn id="7" idx="3"/>
          </p:cNvCxnSpPr>
          <p:nvPr/>
        </p:nvCxnSpPr>
        <p:spPr>
          <a:xfrm>
            <a:off x="298450" y="2789976"/>
            <a:ext cx="5556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1"/>
            <a:endCxn id="19" idx="3"/>
          </p:cNvCxnSpPr>
          <p:nvPr/>
        </p:nvCxnSpPr>
        <p:spPr>
          <a:xfrm>
            <a:off x="395536" y="3050948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1"/>
            <a:endCxn id="6" idx="3"/>
          </p:cNvCxnSpPr>
          <p:nvPr/>
        </p:nvCxnSpPr>
        <p:spPr>
          <a:xfrm>
            <a:off x="250825" y="3316516"/>
            <a:ext cx="23336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1"/>
            <a:endCxn id="12" idx="3"/>
          </p:cNvCxnSpPr>
          <p:nvPr/>
        </p:nvCxnSpPr>
        <p:spPr>
          <a:xfrm>
            <a:off x="4067944" y="2528900"/>
            <a:ext cx="16408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1"/>
            <a:endCxn id="49" idx="3"/>
          </p:cNvCxnSpPr>
          <p:nvPr/>
        </p:nvCxnSpPr>
        <p:spPr>
          <a:xfrm>
            <a:off x="1259632" y="3807032"/>
            <a:ext cx="603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3" idx="3"/>
            <a:endCxn id="43" idx="1"/>
          </p:cNvCxnSpPr>
          <p:nvPr/>
        </p:nvCxnSpPr>
        <p:spPr>
          <a:xfrm flipH="1">
            <a:off x="1619672" y="2510888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5" idx="3"/>
            <a:endCxn id="45" idx="1"/>
          </p:cNvCxnSpPr>
          <p:nvPr/>
        </p:nvCxnSpPr>
        <p:spPr>
          <a:xfrm flipH="1">
            <a:off x="1331640" y="2789976"/>
            <a:ext cx="1397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3"/>
            <a:endCxn id="44" idx="1"/>
          </p:cNvCxnSpPr>
          <p:nvPr/>
        </p:nvCxnSpPr>
        <p:spPr>
          <a:xfrm flipH="1">
            <a:off x="1619672" y="2798920"/>
            <a:ext cx="2889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3"/>
            <a:endCxn id="46" idx="1"/>
          </p:cNvCxnSpPr>
          <p:nvPr/>
        </p:nvCxnSpPr>
        <p:spPr>
          <a:xfrm flipH="1">
            <a:off x="1403648" y="3050948"/>
            <a:ext cx="64928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8" idx="3"/>
            <a:endCxn id="48" idx="1"/>
          </p:cNvCxnSpPr>
          <p:nvPr/>
        </p:nvCxnSpPr>
        <p:spPr>
          <a:xfrm flipH="1">
            <a:off x="1115616" y="3316516"/>
            <a:ext cx="6032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3"/>
            <a:endCxn id="14" idx="1"/>
          </p:cNvCxnSpPr>
          <p:nvPr/>
        </p:nvCxnSpPr>
        <p:spPr>
          <a:xfrm flipH="1">
            <a:off x="4932040" y="2528900"/>
            <a:ext cx="6953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3" idx="3"/>
            <a:endCxn id="13" idx="1"/>
          </p:cNvCxnSpPr>
          <p:nvPr/>
        </p:nvCxnSpPr>
        <p:spPr>
          <a:xfrm flipH="1">
            <a:off x="4355976" y="3807032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0" idx="1"/>
            <a:endCxn id="10" idx="3"/>
          </p:cNvCxnSpPr>
          <p:nvPr/>
        </p:nvCxnSpPr>
        <p:spPr>
          <a:xfrm>
            <a:off x="2585914" y="2798920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7" idx="3"/>
            <a:endCxn id="47" idx="1"/>
          </p:cNvCxnSpPr>
          <p:nvPr/>
        </p:nvCxnSpPr>
        <p:spPr>
          <a:xfrm flipH="1">
            <a:off x="1691680" y="3555024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7" idx="1"/>
            <a:endCxn id="17" idx="3"/>
          </p:cNvCxnSpPr>
          <p:nvPr/>
        </p:nvCxnSpPr>
        <p:spPr>
          <a:xfrm>
            <a:off x="2539876" y="3555024"/>
            <a:ext cx="231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6444208" y="2708920"/>
            <a:ext cx="22322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dirty="0" smtClean="0"/>
              <a:t>Incorrect orientation</a:t>
            </a:r>
          </a:p>
          <a:p>
            <a:endParaRPr lang="en-AU" dirty="0" smtClean="0"/>
          </a:p>
          <a:p>
            <a:r>
              <a:rPr lang="en-AU" dirty="0" smtClean="0"/>
              <a:t>Incorrect distance</a:t>
            </a:r>
          </a:p>
          <a:p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3" grpId="0" animBg="1"/>
      <p:bldP spid="102" grpId="0" animBg="1"/>
      <p:bldP spid="10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Visualising mate-pair constraint violation</a:t>
            </a:r>
            <a:endParaRPr lang="en-AU" dirty="0"/>
          </a:p>
        </p:txBody>
      </p:sp>
      <p:pic>
        <p:nvPicPr>
          <p:cNvPr id="1026" name="Picture 2" descr="http://schatzlab.cshl.edu/images/scaffol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1820" y="1628775"/>
            <a:ext cx="6400722" cy="489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Genome assembly problem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de </a:t>
            </a:r>
            <a:r>
              <a:rPr lang="en-AU" dirty="0" err="1" smtClean="0">
                <a:solidFill>
                  <a:schemeClr val="bg1">
                    <a:lumMod val="85000"/>
                  </a:schemeClr>
                </a:solidFill>
              </a:rPr>
              <a:t>Bruijn</a:t>
            </a:r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 graphs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Hands-on session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Compiling Velvet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Paired-end/mate-pair libraries in assemblies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Quality scores and de </a:t>
            </a:r>
            <a:r>
              <a:rPr lang="en-AU" dirty="0" err="1" smtClean="0">
                <a:solidFill>
                  <a:schemeClr val="bg1">
                    <a:lumMod val="85000"/>
                  </a:schemeClr>
                </a:solidFill>
              </a:rPr>
              <a:t>Bruijn</a:t>
            </a:r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 graphs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Hands-on session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Paired-end assembly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Quality trimming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Assembly visualisation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Hybrid assembly if time permits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24B89E-88BE-441B-B866-D4CDBC804354}" type="slidenum">
              <a:rPr/>
              <a:pPr lvl="0"/>
              <a:t>40</a:t>
            </a:fld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3520" y="1838440"/>
            <a:ext cx="8153280" cy="375588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9pPr>
          </a:lstStyle>
          <a:p>
            <a:pPr lvl="0"/>
            <a:r>
              <a:rPr lang="en-GB" dirty="0">
                <a:latin typeface="" pitchFamily="16"/>
              </a:rPr>
              <a:t>Paired-end </a:t>
            </a:r>
            <a:r>
              <a:rPr lang="en-GB" dirty="0" smtClean="0">
                <a:latin typeface="" pitchFamily="16"/>
              </a:rPr>
              <a:t>information</a:t>
            </a:r>
          </a:p>
          <a:p>
            <a:pPr lvl="0"/>
            <a:endParaRPr lang="en-GB" dirty="0">
              <a:latin typeface="" pitchFamily="16"/>
            </a:endParaRPr>
          </a:p>
          <a:p>
            <a:pPr lvl="0"/>
            <a:endParaRPr lang="en-GB" dirty="0">
              <a:latin typeface="" pitchFamily="16"/>
            </a:endParaRPr>
          </a:p>
          <a:p>
            <a:pPr lvl="0"/>
            <a:endParaRPr lang="en-GB" dirty="0">
              <a:latin typeface="" pitchFamily="16"/>
            </a:endParaRPr>
          </a:p>
          <a:p>
            <a:pPr lvl="0"/>
            <a:endParaRPr lang="en-GB" dirty="0" smtClean="0">
              <a:latin typeface="" pitchFamily="16"/>
            </a:endParaRPr>
          </a:p>
          <a:p>
            <a:pPr lvl="0"/>
            <a:r>
              <a:rPr lang="en-GB" dirty="0" smtClean="0">
                <a:latin typeface="" pitchFamily="16"/>
              </a:rPr>
              <a:t>Velvet </a:t>
            </a:r>
            <a:r>
              <a:rPr lang="en-GB" dirty="0">
                <a:latin typeface="" pitchFamily="16"/>
              </a:rPr>
              <a:t>parameters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min_pair_count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0000" y="2694608"/>
            <a:ext cx="7357680" cy="806400"/>
            <a:chOff x="1080000" y="1800000"/>
            <a:chExt cx="7357680" cy="806400"/>
          </a:xfrm>
        </p:grpSpPr>
        <p:grpSp>
          <p:nvGrpSpPr>
            <p:cNvPr id="5" name="Group 4"/>
            <p:cNvGrpSpPr/>
            <p:nvPr/>
          </p:nvGrpSpPr>
          <p:grpSpPr>
            <a:xfrm>
              <a:off x="3094560" y="2261880"/>
              <a:ext cx="817560" cy="69840"/>
              <a:chOff x="3094560" y="2261880"/>
              <a:chExt cx="817560" cy="69840"/>
            </a:xfrm>
          </p:grpSpPr>
          <p:sp>
            <p:nvSpPr>
              <p:cNvPr id="6" name="Straight Connector 5"/>
              <p:cNvSpPr/>
              <p:nvPr/>
            </p:nvSpPr>
            <p:spPr>
              <a:xfrm>
                <a:off x="3645360" y="2261880"/>
                <a:ext cx="266760" cy="180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7" name="Straight Connector 6"/>
              <p:cNvSpPr/>
              <p:nvPr/>
            </p:nvSpPr>
            <p:spPr>
              <a:xfrm>
                <a:off x="3361320" y="2330280"/>
                <a:ext cx="266760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8" name="Straight Connector 7"/>
              <p:cNvSpPr/>
              <p:nvPr/>
            </p:nvSpPr>
            <p:spPr>
              <a:xfrm>
                <a:off x="3094560" y="2328480"/>
                <a:ext cx="266760" cy="180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9" name="Straight Connector 8"/>
              <p:cNvSpPr/>
              <p:nvPr/>
            </p:nvSpPr>
            <p:spPr>
              <a:xfrm>
                <a:off x="3636000" y="2328480"/>
                <a:ext cx="264960" cy="180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707800" y="2263680"/>
              <a:ext cx="2189160" cy="68040"/>
              <a:chOff x="5707800" y="2263680"/>
              <a:chExt cx="2189160" cy="68040"/>
            </a:xfrm>
          </p:grpSpPr>
          <p:sp>
            <p:nvSpPr>
              <p:cNvPr id="11" name="Straight Connector 10"/>
              <p:cNvSpPr/>
              <p:nvPr/>
            </p:nvSpPr>
            <p:spPr>
              <a:xfrm flipH="1">
                <a:off x="6532920" y="2263680"/>
                <a:ext cx="276120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12" name="Straight Connector 11"/>
              <p:cNvSpPr/>
              <p:nvPr/>
            </p:nvSpPr>
            <p:spPr>
              <a:xfrm flipH="1">
                <a:off x="5707800" y="2330280"/>
                <a:ext cx="274320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13" name="Straight Connector 12"/>
              <p:cNvSpPr/>
              <p:nvPr/>
            </p:nvSpPr>
            <p:spPr>
              <a:xfrm flipH="1">
                <a:off x="6120000" y="2330280"/>
                <a:ext cx="276120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14" name="Straight Connector 13"/>
              <p:cNvSpPr/>
              <p:nvPr/>
            </p:nvSpPr>
            <p:spPr>
              <a:xfrm flipH="1">
                <a:off x="7620480" y="2328480"/>
                <a:ext cx="276480" cy="180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385080" y="1800000"/>
              <a:ext cx="4274999" cy="528479"/>
              <a:chOff x="3385080" y="1800000"/>
              <a:chExt cx="4274999" cy="528479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3937679" y="1800000"/>
                <a:ext cx="2624040" cy="46043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152"/>
                  <a:gd name="f7" fmla="val 321"/>
                  <a:gd name="f8" fmla="val 320"/>
                  <a:gd name="f9" fmla="val 95"/>
                  <a:gd name="f10" fmla="val 267"/>
                  <a:gd name="f11" fmla="val 378"/>
                  <a:gd name="f12" fmla="val 570"/>
                  <a:gd name="f13" fmla="val 762"/>
                  <a:gd name="f14" fmla="val 1031"/>
                  <a:gd name="f15" fmla="val 254"/>
                  <a:gd name="f16" fmla="+- 0 0 0"/>
                  <a:gd name="f17" fmla="*/ f3 1 1152"/>
                  <a:gd name="f18" fmla="*/ f4 1 321"/>
                  <a:gd name="f19" fmla="*/ f16 f0 1"/>
                  <a:gd name="f20" fmla="*/ 0 f17 1"/>
                  <a:gd name="f21" fmla="*/ 1152 f17 1"/>
                  <a:gd name="f22" fmla="*/ 321 f18 1"/>
                  <a:gd name="f23" fmla="*/ 0 f18 1"/>
                  <a:gd name="f24" fmla="*/ 263 f18 1"/>
                  <a:gd name="f25" fmla="*/ f19 1 f2"/>
                  <a:gd name="f26" fmla="*/ 1174 f17 1"/>
                  <a:gd name="f27" fmla="*/ 2375 f17 1"/>
                  <a:gd name="f28" fmla="*/ 264 f18 1"/>
                  <a:gd name="f29" fmla="+- f25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0" y="f24"/>
                  </a:cxn>
                  <a:cxn ang="f29">
                    <a:pos x="f26" y="f23"/>
                  </a:cxn>
                  <a:cxn ang="f29">
                    <a:pos x="f27" y="f28"/>
                  </a:cxn>
                </a:cxnLst>
                <a:rect l="f20" t="f23" r="f21" b="f22"/>
                <a:pathLst>
                  <a:path w="1152" h="321">
                    <a:moveTo>
                      <a:pt x="f5" y="f8"/>
                    </a:moveTo>
                    <a:cubicBezTo>
                      <a:pt x="f9" y="f10"/>
                      <a:pt x="f11" y="f5"/>
                      <a:pt x="f12" y="f5"/>
                    </a:cubicBezTo>
                    <a:cubicBezTo>
                      <a:pt x="f13" y="f5"/>
                      <a:pt x="f14" y="f15"/>
                      <a:pt x="f6" y="f7"/>
                    </a:cubicBezTo>
                  </a:path>
                </a:pathLst>
              </a:custGeom>
              <a:noFill/>
              <a:ln w="19080">
                <a:solidFill>
                  <a:srgbClr val="007E82"/>
                </a:solidFill>
                <a:prstDash val="solid"/>
                <a:round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634200" y="1868399"/>
                <a:ext cx="2125800" cy="4600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152"/>
                  <a:gd name="f7" fmla="val 321"/>
                  <a:gd name="f8" fmla="val 320"/>
                  <a:gd name="f9" fmla="val 95"/>
                  <a:gd name="f10" fmla="val 267"/>
                  <a:gd name="f11" fmla="val 378"/>
                  <a:gd name="f12" fmla="val 570"/>
                  <a:gd name="f13" fmla="val 762"/>
                  <a:gd name="f14" fmla="val 1031"/>
                  <a:gd name="f15" fmla="val 254"/>
                  <a:gd name="f16" fmla="+- 0 0 0"/>
                  <a:gd name="f17" fmla="*/ f3 1 1152"/>
                  <a:gd name="f18" fmla="*/ f4 1 321"/>
                  <a:gd name="f19" fmla="*/ f16 f0 1"/>
                  <a:gd name="f20" fmla="*/ 0 f17 1"/>
                  <a:gd name="f21" fmla="*/ 1152 f17 1"/>
                  <a:gd name="f22" fmla="*/ 321 f18 1"/>
                  <a:gd name="f23" fmla="*/ 0 f18 1"/>
                  <a:gd name="f24" fmla="*/ 263 f18 1"/>
                  <a:gd name="f25" fmla="*/ f19 1 f2"/>
                  <a:gd name="f26" fmla="*/ 771 f17 1"/>
                  <a:gd name="f27" fmla="*/ 1559 f17 1"/>
                  <a:gd name="f28" fmla="*/ 264 f18 1"/>
                  <a:gd name="f29" fmla="+- f25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0" y="f24"/>
                  </a:cxn>
                  <a:cxn ang="f29">
                    <a:pos x="f26" y="f23"/>
                  </a:cxn>
                  <a:cxn ang="f29">
                    <a:pos x="f27" y="f28"/>
                  </a:cxn>
                </a:cxnLst>
                <a:rect l="f20" t="f23" r="f21" b="f22"/>
                <a:pathLst>
                  <a:path w="1152" h="321">
                    <a:moveTo>
                      <a:pt x="f5" y="f8"/>
                    </a:moveTo>
                    <a:cubicBezTo>
                      <a:pt x="f9" y="f10"/>
                      <a:pt x="f11" y="f5"/>
                      <a:pt x="f12" y="f5"/>
                    </a:cubicBezTo>
                    <a:cubicBezTo>
                      <a:pt x="f13" y="f5"/>
                      <a:pt x="f14" y="f15"/>
                      <a:pt x="f6" y="f7"/>
                    </a:cubicBezTo>
                  </a:path>
                </a:pathLst>
              </a:custGeom>
              <a:noFill/>
              <a:ln w="19080">
                <a:solidFill>
                  <a:srgbClr val="007E82"/>
                </a:solidFill>
                <a:prstDash val="solid"/>
                <a:round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385080" y="1868399"/>
                <a:ext cx="2762280" cy="4600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152"/>
                  <a:gd name="f7" fmla="val 321"/>
                  <a:gd name="f8" fmla="val 320"/>
                  <a:gd name="f9" fmla="val 95"/>
                  <a:gd name="f10" fmla="val 267"/>
                  <a:gd name="f11" fmla="val 378"/>
                  <a:gd name="f12" fmla="val 570"/>
                  <a:gd name="f13" fmla="val 762"/>
                  <a:gd name="f14" fmla="val 1031"/>
                  <a:gd name="f15" fmla="val 254"/>
                  <a:gd name="f16" fmla="+- 0 0 0"/>
                  <a:gd name="f17" fmla="*/ f3 1 1152"/>
                  <a:gd name="f18" fmla="*/ f4 1 321"/>
                  <a:gd name="f19" fmla="*/ f16 f0 1"/>
                  <a:gd name="f20" fmla="*/ 0 f17 1"/>
                  <a:gd name="f21" fmla="*/ 1152 f17 1"/>
                  <a:gd name="f22" fmla="*/ 321 f18 1"/>
                  <a:gd name="f23" fmla="*/ 0 f18 1"/>
                  <a:gd name="f24" fmla="*/ 263 f18 1"/>
                  <a:gd name="f25" fmla="*/ f19 1 f2"/>
                  <a:gd name="f26" fmla="*/ 1301 f17 1"/>
                  <a:gd name="f27" fmla="*/ 2631 f17 1"/>
                  <a:gd name="f28" fmla="*/ 264 f18 1"/>
                  <a:gd name="f29" fmla="+- f25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0" y="f24"/>
                  </a:cxn>
                  <a:cxn ang="f29">
                    <a:pos x="f26" y="f23"/>
                  </a:cxn>
                  <a:cxn ang="f29">
                    <a:pos x="f27" y="f28"/>
                  </a:cxn>
                </a:cxnLst>
                <a:rect l="f20" t="f23" r="f21" b="f22"/>
                <a:pathLst>
                  <a:path w="1152" h="321">
                    <a:moveTo>
                      <a:pt x="f5" y="f8"/>
                    </a:moveTo>
                    <a:cubicBezTo>
                      <a:pt x="f9" y="f10"/>
                      <a:pt x="f11" y="f5"/>
                      <a:pt x="f12" y="f5"/>
                    </a:cubicBezTo>
                    <a:cubicBezTo>
                      <a:pt x="f13" y="f5"/>
                      <a:pt x="f14" y="f15"/>
                      <a:pt x="f6" y="f7"/>
                    </a:cubicBezTo>
                  </a:path>
                </a:pathLst>
              </a:custGeom>
              <a:noFill/>
              <a:ln w="19080">
                <a:solidFill>
                  <a:srgbClr val="007E82"/>
                </a:solidFill>
                <a:prstDash val="solid"/>
                <a:round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3937679" y="1868399"/>
                <a:ext cx="3722400" cy="4600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152"/>
                  <a:gd name="f7" fmla="val 321"/>
                  <a:gd name="f8" fmla="val 320"/>
                  <a:gd name="f9" fmla="val 95"/>
                  <a:gd name="f10" fmla="val 267"/>
                  <a:gd name="f11" fmla="val 378"/>
                  <a:gd name="f12" fmla="val 570"/>
                  <a:gd name="f13" fmla="val 762"/>
                  <a:gd name="f14" fmla="val 1031"/>
                  <a:gd name="f15" fmla="val 254"/>
                  <a:gd name="f16" fmla="+- 0 0 0"/>
                  <a:gd name="f17" fmla="*/ f3 1 1152"/>
                  <a:gd name="f18" fmla="*/ f4 1 321"/>
                  <a:gd name="f19" fmla="*/ f16 f0 1"/>
                  <a:gd name="f20" fmla="*/ 0 f17 1"/>
                  <a:gd name="f21" fmla="*/ 1152 f17 1"/>
                  <a:gd name="f22" fmla="*/ 321 f18 1"/>
                  <a:gd name="f23" fmla="*/ 0 f18 1"/>
                  <a:gd name="f24" fmla="*/ 263 f18 1"/>
                  <a:gd name="f25" fmla="*/ f19 1 f2"/>
                  <a:gd name="f26" fmla="*/ 2364 f17 1"/>
                  <a:gd name="f27" fmla="*/ 4778 f17 1"/>
                  <a:gd name="f28" fmla="*/ 264 f18 1"/>
                  <a:gd name="f29" fmla="+- f25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0" y="f24"/>
                  </a:cxn>
                  <a:cxn ang="f29">
                    <a:pos x="f26" y="f23"/>
                  </a:cxn>
                  <a:cxn ang="f29">
                    <a:pos x="f27" y="f28"/>
                  </a:cxn>
                </a:cxnLst>
                <a:rect l="f20" t="f23" r="f21" b="f22"/>
                <a:pathLst>
                  <a:path w="1152" h="321">
                    <a:moveTo>
                      <a:pt x="f5" y="f8"/>
                    </a:moveTo>
                    <a:cubicBezTo>
                      <a:pt x="f9" y="f10"/>
                      <a:pt x="f11" y="f5"/>
                      <a:pt x="f12" y="f5"/>
                    </a:cubicBezTo>
                    <a:cubicBezTo>
                      <a:pt x="f13" y="f5"/>
                      <a:pt x="f14" y="f15"/>
                      <a:pt x="f6" y="f7"/>
                    </a:cubicBezTo>
                  </a:path>
                </a:pathLst>
              </a:custGeom>
              <a:noFill/>
              <a:ln w="19080">
                <a:solidFill>
                  <a:srgbClr val="007E82"/>
                </a:solidFill>
                <a:prstDash val="solid"/>
                <a:round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080000" y="2401560"/>
              <a:ext cx="7323120" cy="204840"/>
              <a:chOff x="1080000" y="2401560"/>
              <a:chExt cx="7323120" cy="204840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5578920" y="2401560"/>
                <a:ext cx="75096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7E82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7652160" y="2401560"/>
                <a:ext cx="75096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7E82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6582240" y="2401560"/>
                <a:ext cx="16344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AD46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6926760" y="2401560"/>
                <a:ext cx="16344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AD46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7273080" y="2401560"/>
                <a:ext cx="16344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AD46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cxnSp>
            <p:nvCxnSpPr>
              <p:cNvPr id="26" name="Straight Arrow Connector 25"/>
              <p:cNvCxnSpPr>
                <a:stCxn id="21" idx="1"/>
                <a:endCxn id="23" idx="3"/>
              </p:cNvCxnSpPr>
              <p:nvPr/>
            </p:nvCxnSpPr>
            <p:spPr>
              <a:xfrm>
                <a:off x="6329880" y="2503980"/>
                <a:ext cx="25236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27" name="Straight Arrow Connector 26"/>
              <p:cNvCxnSpPr>
                <a:stCxn id="23" idx="1"/>
                <a:endCxn id="24" idx="3"/>
              </p:cNvCxnSpPr>
              <p:nvPr/>
            </p:nvCxnSpPr>
            <p:spPr>
              <a:xfrm>
                <a:off x="6745680" y="2503980"/>
                <a:ext cx="18108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28" name="Straight Arrow Connector 27"/>
              <p:cNvCxnSpPr>
                <a:stCxn id="24" idx="1"/>
                <a:endCxn id="25" idx="3"/>
              </p:cNvCxnSpPr>
              <p:nvPr/>
            </p:nvCxnSpPr>
            <p:spPr>
              <a:xfrm>
                <a:off x="7090200" y="2503980"/>
                <a:ext cx="18288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29" name="Straight Arrow Connector 28"/>
              <p:cNvCxnSpPr>
                <a:stCxn id="25" idx="1"/>
                <a:endCxn id="22" idx="3"/>
              </p:cNvCxnSpPr>
              <p:nvPr/>
            </p:nvCxnSpPr>
            <p:spPr>
              <a:xfrm>
                <a:off x="7436520" y="2503980"/>
                <a:ext cx="21564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sp>
            <p:nvSpPr>
              <p:cNvPr id="30" name="Freeform 29"/>
              <p:cNvSpPr/>
              <p:nvPr/>
            </p:nvSpPr>
            <p:spPr>
              <a:xfrm>
                <a:off x="3151800" y="2401560"/>
                <a:ext cx="75096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7E82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4153319" y="2401560"/>
                <a:ext cx="16380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AD46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4499640" y="2401560"/>
                <a:ext cx="16344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AD46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4845600" y="2401560"/>
                <a:ext cx="16344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AD46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5191560" y="2401560"/>
                <a:ext cx="16380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AD46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cxnSp>
            <p:nvCxnSpPr>
              <p:cNvPr id="35" name="Straight Arrow Connector 34"/>
              <p:cNvCxnSpPr>
                <a:stCxn id="30" idx="1"/>
                <a:endCxn id="31" idx="3"/>
              </p:cNvCxnSpPr>
              <p:nvPr/>
            </p:nvCxnSpPr>
            <p:spPr>
              <a:xfrm>
                <a:off x="3902760" y="2503980"/>
                <a:ext cx="250559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36" name="Straight Arrow Connector 35"/>
              <p:cNvCxnSpPr>
                <a:stCxn id="31" idx="1"/>
                <a:endCxn id="32" idx="3"/>
              </p:cNvCxnSpPr>
              <p:nvPr/>
            </p:nvCxnSpPr>
            <p:spPr>
              <a:xfrm>
                <a:off x="4317119" y="2503980"/>
                <a:ext cx="182521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37" name="Straight Arrow Connector 36"/>
              <p:cNvCxnSpPr>
                <a:stCxn id="32" idx="1"/>
                <a:endCxn id="33" idx="3"/>
              </p:cNvCxnSpPr>
              <p:nvPr/>
            </p:nvCxnSpPr>
            <p:spPr>
              <a:xfrm>
                <a:off x="4663080" y="2503980"/>
                <a:ext cx="18252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38" name="Straight Arrow Connector 37"/>
              <p:cNvCxnSpPr>
                <a:stCxn id="33" idx="1"/>
                <a:endCxn id="34" idx="3"/>
              </p:cNvCxnSpPr>
              <p:nvPr/>
            </p:nvCxnSpPr>
            <p:spPr>
              <a:xfrm>
                <a:off x="5009040" y="2503980"/>
                <a:ext cx="18252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39" name="Straight Arrow Connector 38"/>
              <p:cNvCxnSpPr>
                <a:stCxn id="34" idx="1"/>
                <a:endCxn id="21" idx="3"/>
              </p:cNvCxnSpPr>
              <p:nvPr/>
            </p:nvCxnSpPr>
            <p:spPr>
              <a:xfrm>
                <a:off x="5355360" y="2503980"/>
                <a:ext cx="22356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sp>
            <p:nvSpPr>
              <p:cNvPr id="40" name="Freeform 39"/>
              <p:cNvSpPr/>
              <p:nvPr/>
            </p:nvSpPr>
            <p:spPr>
              <a:xfrm>
                <a:off x="1080000" y="2401560"/>
                <a:ext cx="75096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007E82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2081880" y="2401560"/>
                <a:ext cx="16344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AD46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2427840" y="2401560"/>
                <a:ext cx="16344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AD46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2772360" y="2401560"/>
                <a:ext cx="163440" cy="204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72AD46"/>
              </a:solidFill>
              <a:ln w="1260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cxnSp>
            <p:nvCxnSpPr>
              <p:cNvPr id="44" name="Straight Arrow Connector 43"/>
              <p:cNvCxnSpPr>
                <a:stCxn id="40" idx="1"/>
                <a:endCxn id="41" idx="3"/>
              </p:cNvCxnSpPr>
              <p:nvPr/>
            </p:nvCxnSpPr>
            <p:spPr>
              <a:xfrm>
                <a:off x="1830960" y="2503980"/>
                <a:ext cx="25092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45" name="Straight Arrow Connector 44"/>
              <p:cNvCxnSpPr>
                <a:stCxn id="41" idx="1"/>
                <a:endCxn id="42" idx="3"/>
              </p:cNvCxnSpPr>
              <p:nvPr/>
            </p:nvCxnSpPr>
            <p:spPr>
              <a:xfrm>
                <a:off x="2245320" y="2503980"/>
                <a:ext cx="18252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46" name="Straight Arrow Connector 45"/>
              <p:cNvCxnSpPr>
                <a:stCxn id="42" idx="1"/>
                <a:endCxn id="43" idx="3"/>
              </p:cNvCxnSpPr>
              <p:nvPr/>
            </p:nvCxnSpPr>
            <p:spPr>
              <a:xfrm>
                <a:off x="2591280" y="2503980"/>
                <a:ext cx="18108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47" name="Straight Arrow Connector 46"/>
              <p:cNvCxnSpPr>
                <a:stCxn id="43" idx="1"/>
                <a:endCxn id="30" idx="3"/>
              </p:cNvCxnSpPr>
              <p:nvPr/>
            </p:nvCxnSpPr>
            <p:spPr>
              <a:xfrm>
                <a:off x="2935800" y="2503980"/>
                <a:ext cx="216000" cy="0"/>
              </a:xfrm>
              <a:prstGeom prst="straightConnector1">
                <a:avLst/>
              </a:prstGeom>
              <a:noFill/>
              <a:ln w="12600">
                <a:solidFill>
                  <a:srgbClr val="000000"/>
                </a:solidFill>
                <a:prstDash val="solid"/>
                <a:miter/>
              </a:ln>
            </p:spPr>
          </p:cxnSp>
        </p:grpSp>
        <p:grpSp>
          <p:nvGrpSpPr>
            <p:cNvPr id="48" name="Group 47"/>
            <p:cNvGrpSpPr/>
            <p:nvPr/>
          </p:nvGrpSpPr>
          <p:grpSpPr>
            <a:xfrm>
              <a:off x="5895000" y="2435039"/>
              <a:ext cx="2211480" cy="136440"/>
              <a:chOff x="5895000" y="2435039"/>
              <a:chExt cx="2211480" cy="136440"/>
            </a:xfrm>
          </p:grpSpPr>
          <p:sp>
            <p:nvSpPr>
              <p:cNvPr id="49" name="Freeform 48"/>
              <p:cNvSpPr/>
              <p:nvPr/>
            </p:nvSpPr>
            <p:spPr>
              <a:xfrm>
                <a:off x="7968240" y="2435039"/>
                <a:ext cx="138240" cy="1364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6631560" y="2469960"/>
                <a:ext cx="69840" cy="666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5895000" y="2435039"/>
                <a:ext cx="138240" cy="1364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00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4064399" y="2334960"/>
              <a:ext cx="1333801" cy="1440"/>
              <a:chOff x="4064399" y="2334960"/>
              <a:chExt cx="1333801" cy="1440"/>
            </a:xfrm>
          </p:grpSpPr>
          <p:sp>
            <p:nvSpPr>
              <p:cNvPr id="53" name="Straight Connector 52"/>
              <p:cNvSpPr/>
              <p:nvPr/>
            </p:nvSpPr>
            <p:spPr>
              <a:xfrm>
                <a:off x="4064399" y="2334960"/>
                <a:ext cx="266761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54" name="Straight Connector 53"/>
              <p:cNvSpPr/>
              <p:nvPr/>
            </p:nvSpPr>
            <p:spPr>
              <a:xfrm>
                <a:off x="4777200" y="2334960"/>
                <a:ext cx="266760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55" name="Straight Connector 54"/>
              <p:cNvSpPr/>
              <p:nvPr/>
            </p:nvSpPr>
            <p:spPr>
              <a:xfrm>
                <a:off x="4407479" y="2334960"/>
                <a:ext cx="266761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56" name="Straight Connector 55"/>
              <p:cNvSpPr/>
              <p:nvPr/>
            </p:nvSpPr>
            <p:spPr>
              <a:xfrm>
                <a:off x="5132880" y="2334960"/>
                <a:ext cx="265320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861519" y="2334960"/>
              <a:ext cx="2576161" cy="1440"/>
              <a:chOff x="5861519" y="2334960"/>
              <a:chExt cx="2576161" cy="1440"/>
            </a:xfrm>
          </p:grpSpPr>
          <p:sp>
            <p:nvSpPr>
              <p:cNvPr id="58" name="Straight Connector 57"/>
              <p:cNvSpPr/>
              <p:nvPr/>
            </p:nvSpPr>
            <p:spPr>
              <a:xfrm flipH="1">
                <a:off x="8161560" y="2334960"/>
                <a:ext cx="276120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59" name="Straight Connector 58"/>
              <p:cNvSpPr/>
              <p:nvPr/>
            </p:nvSpPr>
            <p:spPr>
              <a:xfrm flipH="1">
                <a:off x="7831440" y="2334960"/>
                <a:ext cx="274680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60" name="Straight Connector 59"/>
              <p:cNvSpPr/>
              <p:nvPr/>
            </p:nvSpPr>
            <p:spPr>
              <a:xfrm flipH="1">
                <a:off x="5861519" y="2334960"/>
                <a:ext cx="276481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61" name="Straight Connector 60"/>
              <p:cNvSpPr/>
              <p:nvPr/>
            </p:nvSpPr>
            <p:spPr>
              <a:xfrm flipH="1">
                <a:off x="7917119" y="2334960"/>
                <a:ext cx="274681" cy="14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331160" y="1873080"/>
              <a:ext cx="3872160" cy="460439"/>
              <a:chOff x="4331160" y="1873080"/>
              <a:chExt cx="3872160" cy="460439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5383800" y="1873080"/>
                <a:ext cx="2819520" cy="46043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152"/>
                  <a:gd name="f7" fmla="val 321"/>
                  <a:gd name="f8" fmla="val 320"/>
                  <a:gd name="f9" fmla="val 95"/>
                  <a:gd name="f10" fmla="val 267"/>
                  <a:gd name="f11" fmla="val 378"/>
                  <a:gd name="f12" fmla="val 570"/>
                  <a:gd name="f13" fmla="val 762"/>
                  <a:gd name="f14" fmla="val 1031"/>
                  <a:gd name="f15" fmla="val 254"/>
                  <a:gd name="f16" fmla="+- 0 0 0"/>
                  <a:gd name="f17" fmla="*/ f3 1 1152"/>
                  <a:gd name="f18" fmla="*/ f4 1 321"/>
                  <a:gd name="f19" fmla="*/ f16 f0 1"/>
                  <a:gd name="f20" fmla="*/ 0 f17 1"/>
                  <a:gd name="f21" fmla="*/ 1152 f17 1"/>
                  <a:gd name="f22" fmla="*/ 321 f18 1"/>
                  <a:gd name="f23" fmla="*/ 0 f18 1"/>
                  <a:gd name="f24" fmla="*/ 263 f18 1"/>
                  <a:gd name="f25" fmla="*/ f19 1 f2"/>
                  <a:gd name="f26" fmla="*/ 1356 f17 1"/>
                  <a:gd name="f27" fmla="*/ 2741 f17 1"/>
                  <a:gd name="f28" fmla="*/ 264 f18 1"/>
                  <a:gd name="f29" fmla="+- f25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0" y="f24"/>
                  </a:cxn>
                  <a:cxn ang="f29">
                    <a:pos x="f26" y="f23"/>
                  </a:cxn>
                  <a:cxn ang="f29">
                    <a:pos x="f27" y="f28"/>
                  </a:cxn>
                </a:cxnLst>
                <a:rect l="f20" t="f23" r="f21" b="f22"/>
                <a:pathLst>
                  <a:path w="1152" h="321">
                    <a:moveTo>
                      <a:pt x="f5" y="f8"/>
                    </a:moveTo>
                    <a:cubicBezTo>
                      <a:pt x="f9" y="f10"/>
                      <a:pt x="f11" y="f5"/>
                      <a:pt x="f12" y="f5"/>
                    </a:cubicBezTo>
                    <a:cubicBezTo>
                      <a:pt x="f13" y="f5"/>
                      <a:pt x="f14" y="f15"/>
                      <a:pt x="f6" y="f7"/>
                    </a:cubicBezTo>
                  </a:path>
                </a:pathLst>
              </a:custGeom>
              <a:noFill/>
              <a:ln w="19080">
                <a:solidFill>
                  <a:srgbClr val="007E82"/>
                </a:solidFill>
                <a:prstDash val="solid"/>
                <a:round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5056920" y="1873080"/>
                <a:ext cx="2781000" cy="46043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152"/>
                  <a:gd name="f7" fmla="val 321"/>
                  <a:gd name="f8" fmla="val 320"/>
                  <a:gd name="f9" fmla="val 95"/>
                  <a:gd name="f10" fmla="val 267"/>
                  <a:gd name="f11" fmla="val 378"/>
                  <a:gd name="f12" fmla="val 570"/>
                  <a:gd name="f13" fmla="val 762"/>
                  <a:gd name="f14" fmla="val 1031"/>
                  <a:gd name="f15" fmla="val 254"/>
                  <a:gd name="f16" fmla="+- 0 0 0"/>
                  <a:gd name="f17" fmla="*/ f3 1 1152"/>
                  <a:gd name="f18" fmla="*/ f4 1 321"/>
                  <a:gd name="f19" fmla="*/ f16 f0 1"/>
                  <a:gd name="f20" fmla="*/ 0 f17 1"/>
                  <a:gd name="f21" fmla="*/ 1152 f17 1"/>
                  <a:gd name="f22" fmla="*/ 321 f18 1"/>
                  <a:gd name="f23" fmla="*/ 0 f18 1"/>
                  <a:gd name="f24" fmla="*/ 263 f18 1"/>
                  <a:gd name="f25" fmla="*/ f19 1 f2"/>
                  <a:gd name="f26" fmla="*/ 1319 f17 1"/>
                  <a:gd name="f27" fmla="*/ 2668 f17 1"/>
                  <a:gd name="f28" fmla="*/ 264 f18 1"/>
                  <a:gd name="f29" fmla="+- f25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0" y="f24"/>
                  </a:cxn>
                  <a:cxn ang="f29">
                    <a:pos x="f26" y="f23"/>
                  </a:cxn>
                  <a:cxn ang="f29">
                    <a:pos x="f27" y="f28"/>
                  </a:cxn>
                </a:cxnLst>
                <a:rect l="f20" t="f23" r="f21" b="f22"/>
                <a:pathLst>
                  <a:path w="1152" h="321">
                    <a:moveTo>
                      <a:pt x="f5" y="f8"/>
                    </a:moveTo>
                    <a:cubicBezTo>
                      <a:pt x="f9" y="f10"/>
                      <a:pt x="f11" y="f5"/>
                      <a:pt x="f12" y="f5"/>
                    </a:cubicBezTo>
                    <a:cubicBezTo>
                      <a:pt x="f13" y="f5"/>
                      <a:pt x="f14" y="f15"/>
                      <a:pt x="f6" y="f7"/>
                    </a:cubicBezTo>
                  </a:path>
                </a:pathLst>
              </a:custGeom>
              <a:noFill/>
              <a:ln w="19080">
                <a:solidFill>
                  <a:srgbClr val="007E82"/>
                </a:solidFill>
                <a:prstDash val="solid"/>
                <a:round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4674240" y="1873080"/>
                <a:ext cx="1224000" cy="46043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152"/>
                  <a:gd name="f7" fmla="val 321"/>
                  <a:gd name="f8" fmla="val 320"/>
                  <a:gd name="f9" fmla="val 95"/>
                  <a:gd name="f10" fmla="val 267"/>
                  <a:gd name="f11" fmla="val 378"/>
                  <a:gd name="f12" fmla="val 570"/>
                  <a:gd name="f13" fmla="val 762"/>
                  <a:gd name="f14" fmla="val 1031"/>
                  <a:gd name="f15" fmla="val 254"/>
                  <a:gd name="f16" fmla="+- 0 0 0"/>
                  <a:gd name="f17" fmla="*/ f3 1 1152"/>
                  <a:gd name="f18" fmla="*/ f4 1 321"/>
                  <a:gd name="f19" fmla="*/ f16 f0 1"/>
                  <a:gd name="f20" fmla="*/ 0 f17 1"/>
                  <a:gd name="f21" fmla="*/ 1152 f17 1"/>
                  <a:gd name="f22" fmla="*/ 321 f18 1"/>
                  <a:gd name="f23" fmla="*/ 0 f18 1"/>
                  <a:gd name="f24" fmla="*/ 263 f18 1"/>
                  <a:gd name="f25" fmla="*/ f19 1 f2"/>
                  <a:gd name="f26" fmla="*/ 256 f17 1"/>
                  <a:gd name="f27" fmla="*/ 517 f17 1"/>
                  <a:gd name="f28" fmla="*/ 264 f18 1"/>
                  <a:gd name="f29" fmla="+- f25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0" y="f24"/>
                  </a:cxn>
                  <a:cxn ang="f29">
                    <a:pos x="f26" y="f23"/>
                  </a:cxn>
                  <a:cxn ang="f29">
                    <a:pos x="f27" y="f28"/>
                  </a:cxn>
                </a:cxnLst>
                <a:rect l="f20" t="f23" r="f21" b="f22"/>
                <a:pathLst>
                  <a:path w="1152" h="321">
                    <a:moveTo>
                      <a:pt x="f5" y="f8"/>
                    </a:moveTo>
                    <a:cubicBezTo>
                      <a:pt x="f9" y="f10"/>
                      <a:pt x="f11" y="f5"/>
                      <a:pt x="f12" y="f5"/>
                    </a:cubicBezTo>
                    <a:cubicBezTo>
                      <a:pt x="f13" y="f5"/>
                      <a:pt x="f14" y="f15"/>
                      <a:pt x="f6" y="f7"/>
                    </a:cubicBezTo>
                  </a:path>
                </a:pathLst>
              </a:custGeom>
              <a:noFill/>
              <a:ln w="19080">
                <a:solidFill>
                  <a:srgbClr val="007E82"/>
                </a:solidFill>
                <a:prstDash val="solid"/>
                <a:round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331160" y="1873080"/>
                <a:ext cx="3638519" cy="46043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152"/>
                  <a:gd name="f7" fmla="val 321"/>
                  <a:gd name="f8" fmla="val 320"/>
                  <a:gd name="f9" fmla="val 95"/>
                  <a:gd name="f10" fmla="val 267"/>
                  <a:gd name="f11" fmla="val 378"/>
                  <a:gd name="f12" fmla="val 570"/>
                  <a:gd name="f13" fmla="val 762"/>
                  <a:gd name="f14" fmla="val 1031"/>
                  <a:gd name="f15" fmla="val 254"/>
                  <a:gd name="f16" fmla="+- 0 0 0"/>
                  <a:gd name="f17" fmla="*/ f3 1 1152"/>
                  <a:gd name="f18" fmla="*/ f4 1 321"/>
                  <a:gd name="f19" fmla="*/ f16 f0 1"/>
                  <a:gd name="f20" fmla="*/ 0 f17 1"/>
                  <a:gd name="f21" fmla="*/ 1152 f17 1"/>
                  <a:gd name="f22" fmla="*/ 321 f18 1"/>
                  <a:gd name="f23" fmla="*/ 0 f18 1"/>
                  <a:gd name="f24" fmla="*/ 263 f18 1"/>
                  <a:gd name="f25" fmla="*/ f19 1 f2"/>
                  <a:gd name="f26" fmla="*/ 2259 f17 1"/>
                  <a:gd name="f27" fmla="*/ 4564 f17 1"/>
                  <a:gd name="f28" fmla="*/ 264 f18 1"/>
                  <a:gd name="f29" fmla="+- f25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0" y="f24"/>
                  </a:cxn>
                  <a:cxn ang="f29">
                    <a:pos x="f26" y="f23"/>
                  </a:cxn>
                  <a:cxn ang="f29">
                    <a:pos x="f27" y="f28"/>
                  </a:cxn>
                </a:cxnLst>
                <a:rect l="f20" t="f23" r="f21" b="f22"/>
                <a:pathLst>
                  <a:path w="1152" h="321">
                    <a:moveTo>
                      <a:pt x="f5" y="f8"/>
                    </a:moveTo>
                    <a:cubicBezTo>
                      <a:pt x="f9" y="f10"/>
                      <a:pt x="f11" y="f5"/>
                      <a:pt x="f12" y="f5"/>
                    </a:cubicBezTo>
                    <a:cubicBezTo>
                      <a:pt x="f13" y="f5"/>
                      <a:pt x="f14" y="f15"/>
                      <a:pt x="f6" y="f7"/>
                    </a:cubicBezTo>
                  </a:path>
                </a:pathLst>
              </a:custGeom>
              <a:noFill/>
              <a:ln w="19080">
                <a:solidFill>
                  <a:srgbClr val="007E82"/>
                </a:solidFill>
                <a:prstDash val="solid"/>
                <a:round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201200" y="2466720"/>
              <a:ext cx="1103040" cy="69840"/>
              <a:chOff x="4201200" y="2466720"/>
              <a:chExt cx="1103040" cy="6984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4201200" y="2466720"/>
                <a:ext cx="69840" cy="684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99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4547159" y="2466720"/>
                <a:ext cx="69840" cy="684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99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4890240" y="2466720"/>
                <a:ext cx="69840" cy="684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99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5236200" y="2468160"/>
                <a:ext cx="68040" cy="684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9900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Liberation Sans" pitchFamily="18"/>
                  <a:ea typeface="DejaVu Sans" pitchFamily="2"/>
                  <a:cs typeface="Lohit Hindi" pitchFamily="2"/>
                </a:endParaRPr>
              </a:p>
            </p:txBody>
          </p:sp>
        </p:grpSp>
      </p:grpSp>
      <p:sp>
        <p:nvSpPr>
          <p:cNvPr id="76" name="Title 1"/>
          <p:cNvSpPr txBox="1">
            <a:spLocks/>
          </p:cNvSpPr>
          <p:nvPr/>
        </p:nvSpPr>
        <p:spPr>
          <a:xfrm>
            <a:off x="539552" y="620688"/>
            <a:ext cx="8459787" cy="857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Velvet algorithms: Pebble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7403A6-2FAA-416A-9E93-45024D33DF28}" type="slidenum">
              <a:rPr/>
              <a:pPr lvl="0"/>
              <a:t>41</a:t>
            </a:fld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923928" y="2539016"/>
            <a:ext cx="4536504" cy="26538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33520" y="1840240"/>
            <a:ext cx="8153280" cy="4541088"/>
          </a:xfrm>
        </p:spPr>
        <p:txBody>
          <a:bodyPr>
            <a:normAutofit lnSpcReduction="1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9pPr>
          </a:lstStyle>
          <a:p>
            <a:pPr lvl="0"/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 read </a:t>
            </a:r>
            <a:r>
              <a:rPr lang="en-GB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(e.g. 454)</a:t>
            </a:r>
          </a:p>
          <a:p>
            <a:pPr lvl="0"/>
            <a:endParaRPr lang="en-GB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GB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GB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GB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GB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GB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GB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Velvet parameters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long_mult_cutoff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620688"/>
            <a:ext cx="8459787" cy="857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Velvet algorithms: Rock Band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E96946-9E9F-45A3-A4B3-15F23489BEA7}" type="slidenum">
              <a:rPr/>
              <a:pPr lvl="0"/>
              <a:t>42</a:t>
            </a:fld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3520" y="1617336"/>
            <a:ext cx="8153280" cy="3755880"/>
          </a:xfrm>
        </p:spPr>
        <p:txBody>
          <a:bodyPr>
            <a:no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9pPr>
          </a:lstStyle>
          <a:p>
            <a:pPr lvl="0"/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Hugely improves quality of assembly</a:t>
            </a:r>
          </a:p>
          <a:p>
            <a:pPr lvl="0"/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length greater than repeat</a:t>
            </a:r>
          </a:p>
          <a:p>
            <a:pPr lvl="1"/>
            <a:r>
              <a:rPr lang="en-GB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Greater than the length of the most common genomic repeat</a:t>
            </a:r>
          </a:p>
          <a:p>
            <a:pPr lvl="0"/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Mixed insert length improves results</a:t>
            </a:r>
          </a:p>
          <a:p>
            <a:pPr lvl="1"/>
            <a:r>
              <a:rPr lang="en-GB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Short: helps for local assembly</a:t>
            </a:r>
          </a:p>
          <a:p>
            <a:pPr lvl="1"/>
            <a:r>
              <a:rPr lang="en-GB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Long: get over repeats</a:t>
            </a:r>
          </a:p>
          <a:p>
            <a:pPr lvl="0"/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genomes</a:t>
            </a:r>
          </a:p>
          <a:p>
            <a:pPr lvl="1"/>
            <a:r>
              <a:rPr lang="en-GB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Very memory intensive</a:t>
            </a:r>
          </a:p>
          <a:p>
            <a:pPr lvl="1"/>
            <a:r>
              <a:rPr lang="en-GB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Calculation intensive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9552" y="620688"/>
            <a:ext cx="8459787" cy="857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Paired-ends</a:t>
            </a:r>
            <a:r>
              <a:rPr kumimoji="0" lang="en-AU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</a:t>
            </a: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Velvet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Genome assembly problem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de </a:t>
            </a:r>
            <a:r>
              <a:rPr lang="en-AU" dirty="0" err="1" smtClean="0">
                <a:solidFill>
                  <a:schemeClr val="bg1">
                    <a:lumMod val="85000"/>
                  </a:schemeClr>
                </a:solidFill>
              </a:rPr>
              <a:t>Bruijn</a:t>
            </a:r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 graphs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Hands-on session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Compiling Velvet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Paired-end/mate-pair libraries in assemblies</a:t>
            </a:r>
          </a:p>
          <a:p>
            <a:r>
              <a:rPr lang="en-AU" dirty="0" smtClean="0"/>
              <a:t>Quality scores and 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</a:p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Hands-on session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Paired-end assembly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Quality trimming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Assembly visualisation</a:t>
            </a:r>
          </a:p>
          <a:p>
            <a:pPr lvl="1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Hybrid assembly if time permits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Velvet and data quality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5112568" cy="4896544"/>
          </a:xfrm>
        </p:spPr>
        <p:txBody>
          <a:bodyPr>
            <a:normAutofit/>
          </a:bodyPr>
          <a:lstStyle/>
          <a:p>
            <a:r>
              <a:rPr lang="en-AU" sz="2600" dirty="0" smtClean="0"/>
              <a:t>Quality scores are </a:t>
            </a:r>
            <a:r>
              <a:rPr lang="en-AU" sz="2600" dirty="0" smtClean="0">
                <a:solidFill>
                  <a:srgbClr val="FF0000"/>
                </a:solidFill>
              </a:rPr>
              <a:t>NOT</a:t>
            </a:r>
            <a:r>
              <a:rPr lang="en-AU" sz="2600" dirty="0" smtClean="0"/>
              <a:t> used</a:t>
            </a:r>
          </a:p>
          <a:p>
            <a:r>
              <a:rPr lang="en-AU" sz="2600" dirty="0" smtClean="0"/>
              <a:t>Sequence errors blow out the de </a:t>
            </a:r>
            <a:r>
              <a:rPr lang="en-AU" sz="2600" dirty="0" err="1" smtClean="0"/>
              <a:t>Bruijn</a:t>
            </a:r>
            <a:r>
              <a:rPr lang="en-AU" sz="2600" dirty="0" smtClean="0"/>
              <a:t> graph size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868144" y="1628800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868144" y="4239344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0" y="4941888"/>
            <a:ext cx="9144000" cy="1916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139" name="Elbow Connector 68"/>
          <p:cNvCxnSpPr>
            <a:stCxn id="18500" idx="3"/>
            <a:endCxn id="18493" idx="1"/>
          </p:cNvCxnSpPr>
          <p:nvPr/>
        </p:nvCxnSpPr>
        <p:spPr>
          <a:xfrm flipH="1" flipV="1">
            <a:off x="5508104" y="5341938"/>
            <a:ext cx="525339" cy="1143000"/>
          </a:xfrm>
          <a:prstGeom prst="bentConnector5">
            <a:avLst>
              <a:gd name="adj1" fmla="val -27050"/>
              <a:gd name="adj2" fmla="val 31622"/>
              <a:gd name="adj3" fmla="val 143515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0" y="3141663"/>
            <a:ext cx="9144000" cy="1800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0" y="1341438"/>
            <a:ext cx="9144000" cy="1800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84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Sequencing Errors</a:t>
            </a:r>
          </a:p>
        </p:txBody>
      </p:sp>
      <p:sp>
        <p:nvSpPr>
          <p:cNvPr id="18438" name="Rectangle 82"/>
          <p:cNvSpPr>
            <a:spLocks noChangeArrowheads="1"/>
          </p:cNvSpPr>
          <p:nvPr/>
        </p:nvSpPr>
        <p:spPr bwMode="auto">
          <a:xfrm>
            <a:off x="92572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ACGG</a:t>
            </a:r>
            <a:endParaRPr lang="en-AU" dirty="0"/>
          </a:p>
        </p:txBody>
      </p:sp>
      <p:sp>
        <p:nvSpPr>
          <p:cNvPr id="18439" name="Rectangle 83"/>
          <p:cNvSpPr>
            <a:spLocks noChangeArrowheads="1"/>
          </p:cNvSpPr>
          <p:nvPr/>
        </p:nvSpPr>
        <p:spPr bwMode="auto">
          <a:xfrm>
            <a:off x="1172692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CGGA</a:t>
            </a:r>
            <a:endParaRPr lang="en-AU" dirty="0"/>
          </a:p>
        </p:txBody>
      </p:sp>
      <p:sp>
        <p:nvSpPr>
          <p:cNvPr id="18440" name="Rectangle 84"/>
          <p:cNvSpPr>
            <a:spLocks noChangeArrowheads="1"/>
          </p:cNvSpPr>
          <p:nvPr/>
        </p:nvSpPr>
        <p:spPr bwMode="auto">
          <a:xfrm>
            <a:off x="2204691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GGAG</a:t>
            </a:r>
            <a:endParaRPr lang="en-AU" dirty="0"/>
          </a:p>
        </p:txBody>
      </p:sp>
      <p:sp>
        <p:nvSpPr>
          <p:cNvPr id="18441" name="Rectangle 85"/>
          <p:cNvSpPr>
            <a:spLocks noChangeArrowheads="1"/>
          </p:cNvSpPr>
          <p:nvPr/>
        </p:nvSpPr>
        <p:spPr bwMode="auto">
          <a:xfrm>
            <a:off x="3254574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GAGC</a:t>
            </a:r>
            <a:endParaRPr lang="en-AU" dirty="0"/>
          </a:p>
        </p:txBody>
      </p:sp>
      <p:sp>
        <p:nvSpPr>
          <p:cNvPr id="18442" name="Rectangle 86"/>
          <p:cNvSpPr>
            <a:spLocks noChangeArrowheads="1"/>
          </p:cNvSpPr>
          <p:nvPr/>
        </p:nvSpPr>
        <p:spPr bwMode="auto">
          <a:xfrm>
            <a:off x="4292923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AGCT</a:t>
            </a:r>
            <a:endParaRPr lang="en-AU" dirty="0"/>
          </a:p>
        </p:txBody>
      </p:sp>
      <p:sp>
        <p:nvSpPr>
          <p:cNvPr id="18443" name="Rectangle 87"/>
          <p:cNvSpPr>
            <a:spLocks noChangeArrowheads="1"/>
          </p:cNvSpPr>
          <p:nvPr/>
        </p:nvSpPr>
        <p:spPr bwMode="auto">
          <a:xfrm>
            <a:off x="5358756" y="1412875"/>
            <a:ext cx="735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GCTT</a:t>
            </a:r>
            <a:endParaRPr lang="en-AU" dirty="0"/>
          </a:p>
        </p:txBody>
      </p:sp>
      <p:sp>
        <p:nvSpPr>
          <p:cNvPr id="18444" name="Rectangle 88"/>
          <p:cNvSpPr>
            <a:spLocks noChangeArrowheads="1"/>
          </p:cNvSpPr>
          <p:nvPr/>
        </p:nvSpPr>
        <p:spPr bwMode="auto">
          <a:xfrm>
            <a:off x="6381155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CTTC</a:t>
            </a:r>
            <a:endParaRPr lang="en-AU" dirty="0"/>
          </a:p>
        </p:txBody>
      </p:sp>
      <p:sp>
        <p:nvSpPr>
          <p:cNvPr id="18445" name="Rectangle 89"/>
          <p:cNvSpPr>
            <a:spLocks noChangeArrowheads="1"/>
          </p:cNvSpPr>
          <p:nvPr/>
        </p:nvSpPr>
        <p:spPr bwMode="auto">
          <a:xfrm>
            <a:off x="7365380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TTCG</a:t>
            </a:r>
            <a:endParaRPr lang="en-AU" dirty="0"/>
          </a:p>
        </p:txBody>
      </p:sp>
      <p:sp>
        <p:nvSpPr>
          <p:cNvPr id="18446" name="Rectangle 90"/>
          <p:cNvSpPr>
            <a:spLocks noChangeArrowheads="1"/>
          </p:cNvSpPr>
          <p:nvPr/>
        </p:nvSpPr>
        <p:spPr bwMode="auto">
          <a:xfrm>
            <a:off x="8373492" y="1989138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TCGG</a:t>
            </a:r>
            <a:endParaRPr lang="en-AU" dirty="0"/>
          </a:p>
        </p:txBody>
      </p:sp>
      <p:sp>
        <p:nvSpPr>
          <p:cNvPr id="18447" name="Rectangle 91"/>
          <p:cNvSpPr>
            <a:spLocks noChangeArrowheads="1"/>
          </p:cNvSpPr>
          <p:nvPr/>
        </p:nvSpPr>
        <p:spPr bwMode="auto">
          <a:xfrm>
            <a:off x="2211041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8448" name="Rectangle 92"/>
          <p:cNvSpPr>
            <a:spLocks noChangeArrowheads="1"/>
          </p:cNvSpPr>
          <p:nvPr/>
        </p:nvSpPr>
        <p:spPr bwMode="auto">
          <a:xfrm>
            <a:off x="3260924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</a:t>
            </a:r>
            <a:endParaRPr lang="en-AU"/>
          </a:p>
        </p:txBody>
      </p:sp>
      <p:sp>
        <p:nvSpPr>
          <p:cNvPr id="18449" name="Rectangle 93"/>
          <p:cNvSpPr>
            <a:spLocks noChangeArrowheads="1"/>
          </p:cNvSpPr>
          <p:nvPr/>
        </p:nvSpPr>
        <p:spPr bwMode="auto">
          <a:xfrm>
            <a:off x="4299273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CT</a:t>
            </a:r>
            <a:endParaRPr lang="en-AU"/>
          </a:p>
        </p:txBody>
      </p:sp>
      <p:sp>
        <p:nvSpPr>
          <p:cNvPr id="18450" name="Rectangle 94"/>
          <p:cNvSpPr>
            <a:spLocks noChangeArrowheads="1"/>
          </p:cNvSpPr>
          <p:nvPr/>
        </p:nvSpPr>
        <p:spPr bwMode="auto">
          <a:xfrm>
            <a:off x="5365106" y="2555875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AU">
                <a:latin typeface="Courier New" pitchFamily="49" charset="0"/>
                <a:cs typeface="Courier New" pitchFamily="49" charset="0"/>
              </a:rPr>
              <a:t>CTT</a:t>
            </a:r>
            <a:endParaRPr lang="en-AU"/>
          </a:p>
        </p:txBody>
      </p:sp>
      <p:cxnSp>
        <p:nvCxnSpPr>
          <p:cNvPr id="97" name="Straight Arrow Connector 96"/>
          <p:cNvCxnSpPr>
            <a:stCxn id="18438" idx="3"/>
            <a:endCxn id="18439" idx="1"/>
          </p:cNvCxnSpPr>
          <p:nvPr/>
        </p:nvCxnSpPr>
        <p:spPr>
          <a:xfrm>
            <a:off x="827584" y="2173288"/>
            <a:ext cx="345108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8440" idx="3"/>
            <a:endCxn id="18441" idx="1"/>
          </p:cNvCxnSpPr>
          <p:nvPr/>
        </p:nvCxnSpPr>
        <p:spPr>
          <a:xfrm>
            <a:off x="2939703" y="1597819"/>
            <a:ext cx="31487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8441" idx="3"/>
            <a:endCxn id="18442" idx="1"/>
          </p:cNvCxnSpPr>
          <p:nvPr/>
        </p:nvCxnSpPr>
        <p:spPr>
          <a:xfrm>
            <a:off x="3989586" y="1597819"/>
            <a:ext cx="30333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8442" idx="3"/>
            <a:endCxn id="18443" idx="1"/>
          </p:cNvCxnSpPr>
          <p:nvPr/>
        </p:nvCxnSpPr>
        <p:spPr>
          <a:xfrm>
            <a:off x="5027935" y="1597819"/>
            <a:ext cx="33082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8447" idx="3"/>
            <a:endCxn id="18448" idx="1"/>
          </p:cNvCxnSpPr>
          <p:nvPr/>
        </p:nvCxnSpPr>
        <p:spPr>
          <a:xfrm>
            <a:off x="2946053" y="2740025"/>
            <a:ext cx="31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8448" idx="3"/>
            <a:endCxn id="18449" idx="1"/>
          </p:cNvCxnSpPr>
          <p:nvPr/>
        </p:nvCxnSpPr>
        <p:spPr>
          <a:xfrm>
            <a:off x="3995936" y="2740025"/>
            <a:ext cx="3033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8449" idx="3"/>
            <a:endCxn id="18450" idx="1"/>
          </p:cNvCxnSpPr>
          <p:nvPr/>
        </p:nvCxnSpPr>
        <p:spPr>
          <a:xfrm>
            <a:off x="5034285" y="2740025"/>
            <a:ext cx="3308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8444" idx="3"/>
            <a:endCxn id="18445" idx="1"/>
          </p:cNvCxnSpPr>
          <p:nvPr/>
        </p:nvCxnSpPr>
        <p:spPr>
          <a:xfrm>
            <a:off x="7116167" y="2173288"/>
            <a:ext cx="249213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8445" idx="3"/>
            <a:endCxn id="18446" idx="1"/>
          </p:cNvCxnSpPr>
          <p:nvPr/>
        </p:nvCxnSpPr>
        <p:spPr>
          <a:xfrm>
            <a:off x="8100392" y="2173288"/>
            <a:ext cx="273100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8443" idx="3"/>
            <a:endCxn id="18444" idx="1"/>
          </p:cNvCxnSpPr>
          <p:nvPr/>
        </p:nvCxnSpPr>
        <p:spPr>
          <a:xfrm>
            <a:off x="6093768" y="1597819"/>
            <a:ext cx="287387" cy="575469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8450" idx="3"/>
            <a:endCxn id="18444" idx="1"/>
          </p:cNvCxnSpPr>
          <p:nvPr/>
        </p:nvCxnSpPr>
        <p:spPr>
          <a:xfrm flipV="1">
            <a:off x="6100118" y="2173288"/>
            <a:ext cx="281037" cy="566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8439" idx="3"/>
            <a:endCxn id="18440" idx="1"/>
          </p:cNvCxnSpPr>
          <p:nvPr/>
        </p:nvCxnSpPr>
        <p:spPr>
          <a:xfrm flipV="1">
            <a:off x="1907704" y="1597819"/>
            <a:ext cx="296987" cy="575469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8439" idx="3"/>
            <a:endCxn id="18447" idx="1"/>
          </p:cNvCxnSpPr>
          <p:nvPr/>
        </p:nvCxnSpPr>
        <p:spPr>
          <a:xfrm>
            <a:off x="1907704" y="2173288"/>
            <a:ext cx="303337" cy="566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64" name="Rectangle 57"/>
          <p:cNvSpPr>
            <a:spLocks noChangeArrowheads="1"/>
          </p:cNvSpPr>
          <p:nvPr/>
        </p:nvSpPr>
        <p:spPr bwMode="auto">
          <a:xfrm>
            <a:off x="83047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ACGG</a:t>
            </a:r>
            <a:endParaRPr lang="en-AU" dirty="0"/>
          </a:p>
        </p:txBody>
      </p:sp>
      <p:sp>
        <p:nvSpPr>
          <p:cNvPr id="18465" name="Rectangle 58"/>
          <p:cNvSpPr>
            <a:spLocks noChangeArrowheads="1"/>
          </p:cNvSpPr>
          <p:nvPr/>
        </p:nvSpPr>
        <p:spPr bwMode="auto">
          <a:xfrm>
            <a:off x="1187054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8466" name="Rectangle 60"/>
          <p:cNvSpPr>
            <a:spLocks noChangeArrowheads="1"/>
          </p:cNvSpPr>
          <p:nvPr/>
        </p:nvSpPr>
        <p:spPr bwMode="auto">
          <a:xfrm>
            <a:off x="2195166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GGAG</a:t>
            </a:r>
            <a:endParaRPr lang="en-AU"/>
          </a:p>
        </p:txBody>
      </p:sp>
      <p:sp>
        <p:nvSpPr>
          <p:cNvPr id="18467" name="Rectangle 61"/>
          <p:cNvSpPr>
            <a:spLocks noChangeArrowheads="1"/>
          </p:cNvSpPr>
          <p:nvPr/>
        </p:nvSpPr>
        <p:spPr bwMode="auto">
          <a:xfrm>
            <a:off x="3245049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GAGC</a:t>
            </a:r>
            <a:endParaRPr lang="en-AU"/>
          </a:p>
        </p:txBody>
      </p:sp>
      <p:sp>
        <p:nvSpPr>
          <p:cNvPr id="18468" name="Rectangle 63"/>
          <p:cNvSpPr>
            <a:spLocks noChangeArrowheads="1"/>
          </p:cNvSpPr>
          <p:nvPr/>
        </p:nvSpPr>
        <p:spPr bwMode="auto">
          <a:xfrm>
            <a:off x="4283398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AGCT</a:t>
            </a:r>
            <a:endParaRPr lang="en-AU"/>
          </a:p>
        </p:txBody>
      </p:sp>
      <p:sp>
        <p:nvSpPr>
          <p:cNvPr id="18469" name="Rectangle 64"/>
          <p:cNvSpPr>
            <a:spLocks noChangeArrowheads="1"/>
          </p:cNvSpPr>
          <p:nvPr/>
        </p:nvSpPr>
        <p:spPr bwMode="auto">
          <a:xfrm>
            <a:off x="5363518" y="32845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GCTT</a:t>
            </a:r>
            <a:endParaRPr lang="en-AU" dirty="0"/>
          </a:p>
        </p:txBody>
      </p:sp>
      <p:sp>
        <p:nvSpPr>
          <p:cNvPr id="18470" name="Rectangle 66"/>
          <p:cNvSpPr>
            <a:spLocks noChangeArrowheads="1"/>
          </p:cNvSpPr>
          <p:nvPr/>
        </p:nvSpPr>
        <p:spPr bwMode="auto">
          <a:xfrm>
            <a:off x="6371630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CTTC</a:t>
            </a:r>
            <a:endParaRPr lang="en-AU"/>
          </a:p>
        </p:txBody>
      </p:sp>
      <p:sp>
        <p:nvSpPr>
          <p:cNvPr id="18471" name="Rectangle 67"/>
          <p:cNvSpPr>
            <a:spLocks noChangeArrowheads="1"/>
          </p:cNvSpPr>
          <p:nvPr/>
        </p:nvSpPr>
        <p:spPr bwMode="auto">
          <a:xfrm>
            <a:off x="7355855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8472" name="Rectangle 69"/>
          <p:cNvSpPr>
            <a:spLocks noChangeArrowheads="1"/>
          </p:cNvSpPr>
          <p:nvPr/>
        </p:nvSpPr>
        <p:spPr bwMode="auto">
          <a:xfrm>
            <a:off x="8363967" y="38608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TCGG</a:t>
            </a:r>
            <a:endParaRPr lang="en-AU"/>
          </a:p>
        </p:txBody>
      </p:sp>
      <p:sp>
        <p:nvSpPr>
          <p:cNvPr id="18473" name="Rectangle 70"/>
          <p:cNvSpPr>
            <a:spLocks noChangeArrowheads="1"/>
          </p:cNvSpPr>
          <p:nvPr/>
        </p:nvSpPr>
        <p:spPr bwMode="auto">
          <a:xfrm>
            <a:off x="2267744" y="4427538"/>
            <a:ext cx="874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474" name="Rectangle 71"/>
          <p:cNvSpPr>
            <a:spLocks noChangeArrowheads="1"/>
          </p:cNvSpPr>
          <p:nvPr/>
        </p:nvSpPr>
        <p:spPr bwMode="auto">
          <a:xfrm>
            <a:off x="3635896" y="4427538"/>
            <a:ext cx="87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CT</a:t>
            </a:r>
            <a:endParaRPr lang="en-AU" dirty="0"/>
          </a:p>
        </p:txBody>
      </p:sp>
      <p:sp>
        <p:nvSpPr>
          <p:cNvPr id="18475" name="Rectangle 72"/>
          <p:cNvSpPr>
            <a:spLocks noChangeArrowheads="1"/>
          </p:cNvSpPr>
          <p:nvPr/>
        </p:nvSpPr>
        <p:spPr bwMode="auto">
          <a:xfrm>
            <a:off x="4993432" y="4427538"/>
            <a:ext cx="874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CTT</a:t>
            </a:r>
            <a:endParaRPr lang="en-AU" dirty="0"/>
          </a:p>
        </p:txBody>
      </p:sp>
      <p:cxnSp>
        <p:nvCxnSpPr>
          <p:cNvPr id="74" name="Straight Arrow Connector 73"/>
          <p:cNvCxnSpPr>
            <a:stCxn id="18464" idx="3"/>
            <a:endCxn id="18465" idx="1"/>
          </p:cNvCxnSpPr>
          <p:nvPr/>
        </p:nvCxnSpPr>
        <p:spPr>
          <a:xfrm>
            <a:off x="819647" y="4045744"/>
            <a:ext cx="36740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8466" idx="3"/>
            <a:endCxn id="18467" idx="1"/>
          </p:cNvCxnSpPr>
          <p:nvPr/>
        </p:nvCxnSpPr>
        <p:spPr>
          <a:xfrm>
            <a:off x="2931766" y="3469482"/>
            <a:ext cx="313283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8467" idx="3"/>
            <a:endCxn id="18468" idx="1"/>
          </p:cNvCxnSpPr>
          <p:nvPr/>
        </p:nvCxnSpPr>
        <p:spPr>
          <a:xfrm>
            <a:off x="3981649" y="3469482"/>
            <a:ext cx="301749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468" idx="3"/>
            <a:endCxn id="18469" idx="1"/>
          </p:cNvCxnSpPr>
          <p:nvPr/>
        </p:nvCxnSpPr>
        <p:spPr>
          <a:xfrm>
            <a:off x="5019998" y="3469482"/>
            <a:ext cx="343520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8473" idx="3"/>
            <a:endCxn id="18474" idx="1"/>
          </p:cNvCxnSpPr>
          <p:nvPr/>
        </p:nvCxnSpPr>
        <p:spPr>
          <a:xfrm>
            <a:off x="3142456" y="4612482"/>
            <a:ext cx="49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8474" idx="3"/>
            <a:endCxn id="18475" idx="1"/>
          </p:cNvCxnSpPr>
          <p:nvPr/>
        </p:nvCxnSpPr>
        <p:spPr>
          <a:xfrm>
            <a:off x="4509021" y="4612482"/>
            <a:ext cx="4844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8470" idx="3"/>
            <a:endCxn id="18471" idx="1"/>
          </p:cNvCxnSpPr>
          <p:nvPr/>
        </p:nvCxnSpPr>
        <p:spPr>
          <a:xfrm>
            <a:off x="7108230" y="4045744"/>
            <a:ext cx="247625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8471" idx="3"/>
            <a:endCxn id="18472" idx="1"/>
          </p:cNvCxnSpPr>
          <p:nvPr/>
        </p:nvCxnSpPr>
        <p:spPr>
          <a:xfrm>
            <a:off x="8092455" y="4045744"/>
            <a:ext cx="271512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8469" idx="3"/>
            <a:endCxn id="18470" idx="1"/>
          </p:cNvCxnSpPr>
          <p:nvPr/>
        </p:nvCxnSpPr>
        <p:spPr>
          <a:xfrm>
            <a:off x="6100118" y="3469482"/>
            <a:ext cx="271512" cy="576262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475" idx="3"/>
            <a:endCxn id="18470" idx="1"/>
          </p:cNvCxnSpPr>
          <p:nvPr/>
        </p:nvCxnSpPr>
        <p:spPr>
          <a:xfrm flipV="1">
            <a:off x="5868144" y="4045744"/>
            <a:ext cx="503486" cy="56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8465" idx="3"/>
            <a:endCxn id="18466" idx="1"/>
          </p:cNvCxnSpPr>
          <p:nvPr/>
        </p:nvCxnSpPr>
        <p:spPr>
          <a:xfrm flipV="1">
            <a:off x="1923654" y="3469482"/>
            <a:ext cx="271512" cy="576262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8465" idx="3"/>
            <a:endCxn id="18473" idx="1"/>
          </p:cNvCxnSpPr>
          <p:nvPr/>
        </p:nvCxnSpPr>
        <p:spPr>
          <a:xfrm>
            <a:off x="1923654" y="4045744"/>
            <a:ext cx="344090" cy="56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88" name="Rectangle 101"/>
          <p:cNvSpPr>
            <a:spLocks noChangeArrowheads="1"/>
          </p:cNvSpPr>
          <p:nvPr/>
        </p:nvSpPr>
        <p:spPr bwMode="auto">
          <a:xfrm>
            <a:off x="35496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ACGG</a:t>
            </a:r>
            <a:endParaRPr lang="en-AU"/>
          </a:p>
        </p:txBody>
      </p:sp>
      <p:sp>
        <p:nvSpPr>
          <p:cNvPr id="18489" name="Rectangle 103"/>
          <p:cNvSpPr>
            <a:spLocks noChangeArrowheads="1"/>
          </p:cNvSpPr>
          <p:nvPr/>
        </p:nvSpPr>
        <p:spPr bwMode="auto">
          <a:xfrm>
            <a:off x="1115616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CGGA</a:t>
            </a:r>
            <a:endParaRPr lang="en-AU"/>
          </a:p>
        </p:txBody>
      </p:sp>
      <p:sp>
        <p:nvSpPr>
          <p:cNvPr id="18490" name="Rectangle 104"/>
          <p:cNvSpPr>
            <a:spLocks noChangeArrowheads="1"/>
          </p:cNvSpPr>
          <p:nvPr/>
        </p:nvSpPr>
        <p:spPr bwMode="auto">
          <a:xfrm>
            <a:off x="1979712" y="5157788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GGA-G</a:t>
            </a:r>
            <a:endParaRPr lang="en-AU" dirty="0"/>
          </a:p>
        </p:txBody>
      </p:sp>
      <p:sp>
        <p:nvSpPr>
          <p:cNvPr id="18491" name="Rectangle 106"/>
          <p:cNvSpPr>
            <a:spLocks noChangeArrowheads="1"/>
          </p:cNvSpPr>
          <p:nvPr/>
        </p:nvSpPr>
        <p:spPr bwMode="auto">
          <a:xfrm>
            <a:off x="3131840" y="5157788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GA-GC</a:t>
            </a:r>
            <a:endParaRPr lang="en-AU" dirty="0"/>
          </a:p>
        </p:txBody>
      </p:sp>
      <p:sp>
        <p:nvSpPr>
          <p:cNvPr id="18492" name="Rectangle 107"/>
          <p:cNvSpPr>
            <a:spLocks noChangeArrowheads="1"/>
          </p:cNvSpPr>
          <p:nvPr/>
        </p:nvSpPr>
        <p:spPr bwMode="auto">
          <a:xfrm>
            <a:off x="4283968" y="5157788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A-GCT</a:t>
            </a:r>
            <a:endParaRPr lang="en-AU" dirty="0"/>
          </a:p>
        </p:txBody>
      </p:sp>
      <p:sp>
        <p:nvSpPr>
          <p:cNvPr id="18493" name="Rectangle 109"/>
          <p:cNvSpPr>
            <a:spLocks noChangeArrowheads="1"/>
          </p:cNvSpPr>
          <p:nvPr/>
        </p:nvSpPr>
        <p:spPr bwMode="auto">
          <a:xfrm>
            <a:off x="5508104" y="5157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GCTT</a:t>
            </a:r>
            <a:endParaRPr lang="en-AU" dirty="0"/>
          </a:p>
        </p:txBody>
      </p:sp>
      <p:sp>
        <p:nvSpPr>
          <p:cNvPr id="18494" name="Rectangle 110"/>
          <p:cNvSpPr>
            <a:spLocks noChangeArrowheads="1"/>
          </p:cNvSpPr>
          <p:nvPr/>
        </p:nvSpPr>
        <p:spPr bwMode="auto">
          <a:xfrm>
            <a:off x="6381154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CTTC</a:t>
            </a:r>
            <a:endParaRPr lang="en-AU" dirty="0"/>
          </a:p>
        </p:txBody>
      </p:sp>
      <p:sp>
        <p:nvSpPr>
          <p:cNvPr id="18495" name="Rectangle 112"/>
          <p:cNvSpPr>
            <a:spLocks noChangeArrowheads="1"/>
          </p:cNvSpPr>
          <p:nvPr/>
        </p:nvSpPr>
        <p:spPr bwMode="auto">
          <a:xfrm>
            <a:off x="7365379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TTCG</a:t>
            </a:r>
            <a:endParaRPr lang="en-AU"/>
          </a:p>
        </p:txBody>
      </p:sp>
      <p:sp>
        <p:nvSpPr>
          <p:cNvPr id="18496" name="Rectangle 113"/>
          <p:cNvSpPr>
            <a:spLocks noChangeArrowheads="1"/>
          </p:cNvSpPr>
          <p:nvPr/>
        </p:nvSpPr>
        <p:spPr bwMode="auto">
          <a:xfrm>
            <a:off x="8373491" y="5732463"/>
            <a:ext cx="735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TCGG</a:t>
            </a:r>
            <a:endParaRPr lang="en-AU" dirty="0"/>
          </a:p>
        </p:txBody>
      </p:sp>
      <p:sp>
        <p:nvSpPr>
          <p:cNvPr id="18497" name="Rectangle 114"/>
          <p:cNvSpPr>
            <a:spLocks noChangeArrowheads="1"/>
          </p:cNvSpPr>
          <p:nvPr/>
        </p:nvSpPr>
        <p:spPr bwMode="auto">
          <a:xfrm>
            <a:off x="1986062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latin typeface="Courier New" pitchFamily="49" charset="0"/>
                <a:cs typeface="Courier New" pitchFamily="49" charset="0"/>
              </a:rPr>
              <a:t>GGA</a:t>
            </a:r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8498" name="Rectangle 116"/>
          <p:cNvSpPr>
            <a:spLocks noChangeArrowheads="1"/>
          </p:cNvSpPr>
          <p:nvPr/>
        </p:nvSpPr>
        <p:spPr bwMode="auto">
          <a:xfrm>
            <a:off x="3179961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GA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</a:t>
            </a:r>
            <a:endParaRPr lang="en-AU"/>
          </a:p>
        </p:txBody>
      </p:sp>
      <p:sp>
        <p:nvSpPr>
          <p:cNvPr id="18499" name="Rectangle 117"/>
          <p:cNvSpPr>
            <a:spLocks noChangeArrowheads="1"/>
          </p:cNvSpPr>
          <p:nvPr/>
        </p:nvSpPr>
        <p:spPr bwMode="auto">
          <a:xfrm>
            <a:off x="4218310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latin typeface="Courier New" pitchFamily="49" charset="0"/>
                <a:cs typeface="Courier New" pitchFamily="49" charset="0"/>
              </a:rPr>
              <a:t>A</a:t>
            </a:r>
            <a:r>
              <a:rPr lang="en-AU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>
                <a:latin typeface="Courier New" pitchFamily="49" charset="0"/>
                <a:cs typeface="Courier New" pitchFamily="49" charset="0"/>
              </a:rPr>
              <a:t>GC</a:t>
            </a:r>
            <a:endParaRPr lang="en-AU"/>
          </a:p>
        </p:txBody>
      </p:sp>
      <p:sp>
        <p:nvSpPr>
          <p:cNvPr id="18500" name="Rectangle 120"/>
          <p:cNvSpPr>
            <a:spLocks noChangeArrowheads="1"/>
          </p:cNvSpPr>
          <p:nvPr/>
        </p:nvSpPr>
        <p:spPr bwMode="auto">
          <a:xfrm>
            <a:off x="5298430" y="6300788"/>
            <a:ext cx="735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GCT</a:t>
            </a:r>
            <a:endParaRPr lang="en-AU" dirty="0"/>
          </a:p>
        </p:txBody>
      </p:sp>
      <p:cxnSp>
        <p:nvCxnSpPr>
          <p:cNvPr id="122" name="Straight Arrow Connector 121"/>
          <p:cNvCxnSpPr>
            <a:stCxn id="18488" idx="3"/>
            <a:endCxn id="18489" idx="1"/>
          </p:cNvCxnSpPr>
          <p:nvPr/>
        </p:nvCxnSpPr>
        <p:spPr>
          <a:xfrm>
            <a:off x="770509" y="5917407"/>
            <a:ext cx="345107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8490" idx="3"/>
            <a:endCxn id="18491" idx="1"/>
          </p:cNvCxnSpPr>
          <p:nvPr/>
        </p:nvCxnSpPr>
        <p:spPr>
          <a:xfrm>
            <a:off x="2853669" y="5342454"/>
            <a:ext cx="27817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8491" idx="3"/>
            <a:endCxn id="18492" idx="1"/>
          </p:cNvCxnSpPr>
          <p:nvPr/>
        </p:nvCxnSpPr>
        <p:spPr>
          <a:xfrm>
            <a:off x="4005797" y="5342454"/>
            <a:ext cx="278171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8492" idx="3"/>
            <a:endCxn id="18493" idx="1"/>
          </p:cNvCxnSpPr>
          <p:nvPr/>
        </p:nvCxnSpPr>
        <p:spPr>
          <a:xfrm flipV="1">
            <a:off x="5157925" y="5341938"/>
            <a:ext cx="350179" cy="516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8497" idx="3"/>
            <a:endCxn id="18498" idx="1"/>
          </p:cNvCxnSpPr>
          <p:nvPr/>
        </p:nvCxnSpPr>
        <p:spPr>
          <a:xfrm>
            <a:off x="2721075" y="6484938"/>
            <a:ext cx="4588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8498" idx="3"/>
            <a:endCxn id="18499" idx="1"/>
          </p:cNvCxnSpPr>
          <p:nvPr/>
        </p:nvCxnSpPr>
        <p:spPr>
          <a:xfrm>
            <a:off x="3914974" y="6484938"/>
            <a:ext cx="303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8499" idx="3"/>
            <a:endCxn id="18500" idx="1"/>
          </p:cNvCxnSpPr>
          <p:nvPr/>
        </p:nvCxnSpPr>
        <p:spPr>
          <a:xfrm>
            <a:off x="4953323" y="6484938"/>
            <a:ext cx="3451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8494" idx="3"/>
            <a:endCxn id="18495" idx="1"/>
          </p:cNvCxnSpPr>
          <p:nvPr/>
        </p:nvCxnSpPr>
        <p:spPr>
          <a:xfrm>
            <a:off x="7116167" y="5917407"/>
            <a:ext cx="249212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8495" idx="3"/>
            <a:endCxn id="18496" idx="1"/>
          </p:cNvCxnSpPr>
          <p:nvPr/>
        </p:nvCxnSpPr>
        <p:spPr>
          <a:xfrm>
            <a:off x="8100392" y="5917407"/>
            <a:ext cx="273099" cy="0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8493" idx="3"/>
            <a:endCxn id="18494" idx="1"/>
          </p:cNvCxnSpPr>
          <p:nvPr/>
        </p:nvCxnSpPr>
        <p:spPr>
          <a:xfrm>
            <a:off x="6243117" y="5341938"/>
            <a:ext cx="138037" cy="575469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8489" idx="3"/>
            <a:endCxn id="18490" idx="1"/>
          </p:cNvCxnSpPr>
          <p:nvPr/>
        </p:nvCxnSpPr>
        <p:spPr>
          <a:xfrm flipV="1">
            <a:off x="1850629" y="5342454"/>
            <a:ext cx="129083" cy="574953"/>
          </a:xfrm>
          <a:prstGeom prst="straightConnector1">
            <a:avLst/>
          </a:prstGeom>
          <a:ln w="6032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8489" idx="3"/>
            <a:endCxn id="18497" idx="1"/>
          </p:cNvCxnSpPr>
          <p:nvPr/>
        </p:nvCxnSpPr>
        <p:spPr>
          <a:xfrm>
            <a:off x="1850629" y="5917407"/>
            <a:ext cx="135433" cy="567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14" name="TextBox 139"/>
          <p:cNvSpPr txBox="1">
            <a:spLocks noChangeArrowheads="1"/>
          </p:cNvSpPr>
          <p:nvPr/>
        </p:nvSpPr>
        <p:spPr bwMode="auto">
          <a:xfrm>
            <a:off x="0" y="1341438"/>
            <a:ext cx="9667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Mis-call</a:t>
            </a:r>
          </a:p>
        </p:txBody>
      </p:sp>
      <p:sp>
        <p:nvSpPr>
          <p:cNvPr id="18515" name="TextBox 143"/>
          <p:cNvSpPr txBox="1">
            <a:spLocks noChangeArrowheads="1"/>
          </p:cNvSpPr>
          <p:nvPr/>
        </p:nvSpPr>
        <p:spPr bwMode="auto">
          <a:xfrm>
            <a:off x="0" y="3141663"/>
            <a:ext cx="10302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Deletion</a:t>
            </a:r>
          </a:p>
        </p:txBody>
      </p:sp>
      <p:sp>
        <p:nvSpPr>
          <p:cNvPr id="18516" name="TextBox 144"/>
          <p:cNvSpPr txBox="1">
            <a:spLocks noChangeArrowheads="1"/>
          </p:cNvSpPr>
          <p:nvPr/>
        </p:nvSpPr>
        <p:spPr bwMode="auto">
          <a:xfrm>
            <a:off x="0" y="4941888"/>
            <a:ext cx="1069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Velvet and data quality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5112568" cy="4896544"/>
          </a:xfrm>
        </p:spPr>
        <p:txBody>
          <a:bodyPr>
            <a:normAutofit/>
          </a:bodyPr>
          <a:lstStyle/>
          <a:p>
            <a:r>
              <a:rPr lang="en-AU" sz="2600" dirty="0" smtClean="0"/>
              <a:t>Quality scores are </a:t>
            </a:r>
            <a:r>
              <a:rPr lang="en-AU" sz="2600" dirty="0" smtClean="0">
                <a:solidFill>
                  <a:srgbClr val="FF0000"/>
                </a:solidFill>
              </a:rPr>
              <a:t>NOT</a:t>
            </a:r>
            <a:r>
              <a:rPr lang="en-AU" sz="2600" dirty="0" smtClean="0"/>
              <a:t> used</a:t>
            </a:r>
          </a:p>
          <a:p>
            <a:r>
              <a:rPr lang="en-AU" sz="2600" dirty="0" smtClean="0"/>
              <a:t>Sequence errors blow out the de </a:t>
            </a:r>
            <a:r>
              <a:rPr lang="en-AU" sz="2600" dirty="0" err="1" smtClean="0"/>
              <a:t>Bruijn</a:t>
            </a:r>
            <a:r>
              <a:rPr lang="en-AU" sz="2600" dirty="0" smtClean="0"/>
              <a:t> graph size</a:t>
            </a:r>
          </a:p>
          <a:p>
            <a:endParaRPr lang="en-AU" sz="2600" dirty="0" smtClean="0"/>
          </a:p>
          <a:p>
            <a:r>
              <a:rPr lang="en-AU" sz="2600" dirty="0" smtClean="0"/>
              <a:t>Get rid of crappy data</a:t>
            </a:r>
          </a:p>
          <a:p>
            <a:r>
              <a:rPr lang="en-AU" sz="2600" dirty="0" smtClean="0"/>
              <a:t>If you think throwing away 1/3  of your data will not leave you with enough coverage, you didn’t do enough sequencing!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868144" y="1628800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868144" y="4239344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D296A2-DE00-4DA9-8217-597D53B49FDA}" type="slidenum">
              <a:rPr/>
              <a:pPr lvl="0"/>
              <a:t>47</a:t>
            </a:fld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3520" y="1759608"/>
            <a:ext cx="8153280" cy="4261680"/>
          </a:xfrm>
        </p:spPr>
        <p:txBody>
          <a:bodyPr>
            <a:no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72AD46"/>
              </a:buClr>
              <a:buSzPct val="100000"/>
              <a:buFont typeface="Times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Geneva" pitchFamily="2"/>
                <a:cs typeface="Geneva" pitchFamily="2"/>
              </a:defRPr>
            </a:lvl9pPr>
          </a:lstStyle>
          <a:p>
            <a:pPr lvl="0">
              <a:lnSpc>
                <a:spcPct val="90000"/>
              </a:lnSpc>
              <a:spcBef>
                <a:spcPts val="300"/>
              </a:spcBef>
              <a:buFont typeface="Georgia"/>
            </a:pPr>
            <a:r>
              <a:rPr lang="en-GB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Illumina</a:t>
            </a:r>
            <a:r>
              <a:rPr lang="en-GB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Paired-end assembly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Georgia"/>
            </a:pPr>
            <a:r>
              <a:rPr lang="en-GB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Explore parameters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Georgia"/>
            </a:pPr>
            <a:endParaRPr lang="en-GB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720" lvl="1" indent="-342720">
              <a:lnSpc>
                <a:spcPct val="90000"/>
              </a:lnSpc>
              <a:spcBef>
                <a:spcPts val="300"/>
              </a:spcBef>
              <a:buFont typeface="Georgia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 visualisation with AMOS Hawkeye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Georgia"/>
            </a:pPr>
            <a:endParaRPr lang="en-GB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Font typeface="Georgia"/>
            </a:pPr>
            <a:r>
              <a:rPr lang="en-GB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 trim data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Georgia"/>
              <a:buChar char="•"/>
            </a:pPr>
            <a:r>
              <a:rPr lang="en-GB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Effect on assembly, run time memory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Georgia"/>
            </a:pPr>
            <a:endParaRPr lang="en-GB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Font typeface="Georgia"/>
            </a:pPr>
            <a:r>
              <a:rPr lang="en-GB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Hybrid assembly of </a:t>
            </a:r>
            <a:r>
              <a:rPr lang="en-GB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Illumina</a:t>
            </a:r>
            <a:r>
              <a:rPr lang="en-GB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paired-ends and 454 single-ends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Georgia"/>
              <a:buChar char="•"/>
            </a:pPr>
            <a:r>
              <a:rPr lang="en-GB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Only if you are quick and have time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9552" y="620688"/>
            <a:ext cx="8459787" cy="8572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AU" sz="4000" dirty="0" smtClean="0">
                <a:solidFill>
                  <a:schemeClr val="tx2"/>
                </a:solidFill>
              </a:rPr>
              <a:t>Hands-on session</a:t>
            </a:r>
            <a:endParaRPr kumimoji="0" lang="en-AU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Summary/Recap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Calculating overlaps is computationally intensive</a:t>
            </a:r>
          </a:p>
          <a:p>
            <a:endParaRPr lang="en-AU" dirty="0" smtClean="0"/>
          </a:p>
          <a:p>
            <a:r>
              <a:rPr lang="en-AU" dirty="0" smtClean="0"/>
              <a:t>de </a:t>
            </a:r>
            <a:r>
              <a:rPr lang="en-AU" dirty="0" err="1" smtClean="0"/>
              <a:t>Brujin</a:t>
            </a:r>
            <a:r>
              <a:rPr lang="en-AU" dirty="0" smtClean="0"/>
              <a:t> graphs provide a way to model perfect overlaps between k-</a:t>
            </a:r>
            <a:r>
              <a:rPr lang="en-AU" dirty="0" err="1" smtClean="0"/>
              <a:t>mers</a:t>
            </a:r>
            <a:r>
              <a:rPr lang="en-AU" dirty="0" smtClean="0"/>
              <a:t> present in reads</a:t>
            </a:r>
          </a:p>
          <a:p>
            <a:pPr lvl="1"/>
            <a:r>
              <a:rPr lang="en-AU" dirty="0" smtClean="0"/>
              <a:t>Really good for short read data</a:t>
            </a:r>
          </a:p>
          <a:p>
            <a:endParaRPr lang="en-AU" dirty="0" smtClean="0"/>
          </a:p>
          <a:p>
            <a:r>
              <a:rPr lang="en-AU" dirty="0" smtClean="0"/>
              <a:t>Paired-ends and long sequences dramatically improve assemblies</a:t>
            </a:r>
          </a:p>
          <a:p>
            <a:endParaRPr lang="en-AU" dirty="0" smtClean="0"/>
          </a:p>
          <a:p>
            <a:r>
              <a:rPr lang="en-AU" dirty="0" smtClean="0"/>
              <a:t>N50 not a perfect quality metric</a:t>
            </a:r>
          </a:p>
          <a:p>
            <a:endParaRPr lang="en-AU" dirty="0" smtClean="0"/>
          </a:p>
          <a:p>
            <a:r>
              <a:rPr lang="en-AU" dirty="0" smtClean="0"/>
              <a:t>Identifying </a:t>
            </a:r>
            <a:r>
              <a:rPr lang="en-AU" dirty="0" err="1" smtClean="0"/>
              <a:t>mis</a:t>
            </a:r>
            <a:r>
              <a:rPr lang="en-AU" dirty="0" smtClean="0"/>
              <a:t>-assemblies through mate-pair constraint violation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3"/>
          <p:cNvSpPr>
            <a:spLocks noGrp="1"/>
          </p:cNvSpPr>
          <p:nvPr>
            <p:ph type="title"/>
          </p:nvPr>
        </p:nvSpPr>
        <p:spPr>
          <a:xfrm>
            <a:off x="395536" y="2564904"/>
            <a:ext cx="7469550" cy="720000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dirty="0" smtClean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Genome assembly problem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70912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AU" dirty="0" smtClean="0"/>
              <a:t>Aim is to determine the complete genome sequence of an organism</a:t>
            </a:r>
          </a:p>
          <a:p>
            <a:pPr eaLnBrk="1" hangingPunct="1"/>
            <a:r>
              <a:rPr lang="en-AU" dirty="0" smtClean="0"/>
              <a:t>Current technologies cannot sequence a whole chromosome in one go</a:t>
            </a:r>
          </a:p>
          <a:p>
            <a:pPr eaLnBrk="1" hangingPunct="1"/>
            <a:r>
              <a:rPr lang="en-AU" dirty="0" smtClean="0"/>
              <a:t>We can generate many (many) sub-sequences (reads) which are much (much) smaller than the genome</a:t>
            </a:r>
          </a:p>
          <a:p>
            <a:pPr lvl="1" eaLnBrk="1" hangingPunct="1"/>
            <a:r>
              <a:rPr lang="en-AU" dirty="0" smtClean="0"/>
              <a:t>Must assemble (stitch) reads together to reconstitute the genome</a:t>
            </a:r>
          </a:p>
          <a:p>
            <a:r>
              <a:rPr lang="en-AU" dirty="0" smtClean="0"/>
              <a:t>Generating </a:t>
            </a:r>
            <a:r>
              <a:rPr lang="en-AU" dirty="0" err="1" smtClean="0"/>
              <a:t>contigs</a:t>
            </a:r>
            <a:r>
              <a:rPr lang="en-AU" dirty="0" smtClean="0"/>
              <a:t> and scaffolds</a:t>
            </a:r>
          </a:p>
          <a:p>
            <a:r>
              <a:rPr lang="en-AU" dirty="0" smtClean="0"/>
              <a:t>Assessing assemblies</a:t>
            </a:r>
          </a:p>
          <a:p>
            <a:pPr lvl="1"/>
            <a:r>
              <a:rPr lang="en-AU" dirty="0" smtClean="0"/>
              <a:t>N50, N90, </a:t>
            </a:r>
            <a:r>
              <a:rPr lang="en-AU" dirty="0" err="1" smtClean="0"/>
              <a:t>Nxx</a:t>
            </a:r>
            <a:endParaRPr lang="en-AU" dirty="0" smtClean="0"/>
          </a:p>
          <a:p>
            <a:pPr lvl="1"/>
            <a:r>
              <a:rPr lang="en-AU" dirty="0" smtClean="0"/>
              <a:t>Mate-pair constraint violation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Genome Assembly Problem: Overlaps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2483768" y="2420888"/>
            <a:ext cx="1368152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2987824" y="2636912"/>
            <a:ext cx="1368152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4067944" y="2852936"/>
            <a:ext cx="1368152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2627784" y="2852936"/>
            <a:ext cx="1368152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4139952" y="2420888"/>
            <a:ext cx="1368152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4716016" y="2636912"/>
            <a:ext cx="1368152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563888" y="3068960"/>
            <a:ext cx="1368152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Overlaps: Which do you trust?</a:t>
            </a:r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1259632" y="2420888"/>
            <a:ext cx="2952328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2195736" y="2636912"/>
            <a:ext cx="2952328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3059832" y="1772816"/>
            <a:ext cx="2952328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395536" y="1556792"/>
            <a:ext cx="2952328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1259632" y="4376137"/>
            <a:ext cx="2952328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2195736" y="4592161"/>
            <a:ext cx="2952328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483768" y="4592161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635896" y="4376137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876256" y="1484784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Short overlap</a:t>
            </a:r>
            <a:endParaRPr lang="en-AU" dirty="0"/>
          </a:p>
        </p:txBody>
      </p:sp>
      <p:sp>
        <p:nvSpPr>
          <p:cNvPr id="33" name="Rectangle 32"/>
          <p:cNvSpPr/>
          <p:nvPr/>
        </p:nvSpPr>
        <p:spPr>
          <a:xfrm>
            <a:off x="6876256" y="2339588"/>
            <a:ext cx="151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Long overlap</a:t>
            </a:r>
            <a:endParaRPr lang="en-AU" dirty="0"/>
          </a:p>
        </p:txBody>
      </p:sp>
      <p:sp>
        <p:nvSpPr>
          <p:cNvPr id="34" name="Rectangle 33"/>
          <p:cNvSpPr/>
          <p:nvPr/>
        </p:nvSpPr>
        <p:spPr>
          <a:xfrm>
            <a:off x="6876256" y="4294837"/>
            <a:ext cx="2028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Long overlap with</a:t>
            </a:r>
          </a:p>
          <a:p>
            <a:r>
              <a:rPr lang="en-AU" dirty="0" smtClean="0"/>
              <a:t>mismatches</a:t>
            </a:r>
            <a:endParaRPr lang="en-AU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5085184"/>
            <a:ext cx="8219256" cy="1224136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AU" dirty="0" smtClean="0"/>
              <a:t>Assembling reads requires sufficiently long overlaps to be sure the reads are from the same genomic loci</a:t>
            </a:r>
          </a:p>
          <a:p>
            <a:pPr lvl="1"/>
            <a:r>
              <a:rPr lang="en-AU" dirty="0" smtClean="0"/>
              <a:t>Diploid, </a:t>
            </a:r>
            <a:r>
              <a:rPr lang="en-AU" dirty="0" err="1" smtClean="0"/>
              <a:t>ploidy</a:t>
            </a:r>
            <a:r>
              <a:rPr lang="en-AU" dirty="0" smtClean="0"/>
              <a:t>, </a:t>
            </a:r>
            <a:r>
              <a:rPr lang="en-AU" dirty="0" err="1" smtClean="0"/>
              <a:t>heterozygosity</a:t>
            </a:r>
            <a:r>
              <a:rPr lang="en-AU" dirty="0" smtClean="0"/>
              <a:t>, repeats, affine gap penalties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059832" y="3645024"/>
            <a:ext cx="2952328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37" name="Rectangle 36"/>
          <p:cNvSpPr/>
          <p:nvPr/>
        </p:nvSpPr>
        <p:spPr>
          <a:xfrm>
            <a:off x="395536" y="3429000"/>
            <a:ext cx="2952328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38" name="Rectangle 37"/>
          <p:cNvSpPr/>
          <p:nvPr/>
        </p:nvSpPr>
        <p:spPr>
          <a:xfrm>
            <a:off x="6876256" y="3356992"/>
            <a:ext cx="2074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Short overlap with</a:t>
            </a:r>
          </a:p>
          <a:p>
            <a:r>
              <a:rPr lang="en-AU" dirty="0" smtClean="0"/>
              <a:t>mismatches</a:t>
            </a:r>
            <a:endParaRPr lang="en-AU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275856" y="3429000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131840" y="3645024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13" grpId="0" animBg="1"/>
      <p:bldP spid="26" grpId="0" animBg="1"/>
      <p:bldP spid="27" grpId="0" animBg="1"/>
      <p:bldP spid="32" grpId="0" build="allAtOnce"/>
      <p:bldP spid="33" grpId="0" build="allAtOnce"/>
      <p:bldP spid="34" grpId="0" build="allAtOnce"/>
      <p:bldP spid="35" grpId="0" build="p"/>
      <p:bldP spid="36" grpId="0" animBg="1"/>
      <p:bldP spid="37" grpId="0" animBg="1"/>
      <p:bldP spid="3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Some terminology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Read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Mate-pair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Contig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Scaffold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Consensus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Reads, Contigs and Scaffolds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01838"/>
            <a:ext cx="3581400" cy="226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724400"/>
            <a:ext cx="58674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4649788" y="2197100"/>
            <a:ext cx="357981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alibri" pitchFamily="34" charset="0"/>
              </a:rPr>
              <a:t>Reads from Sanger sequencing machines are limited to about ~750bp.</a:t>
            </a:r>
          </a:p>
          <a:p>
            <a:r>
              <a:rPr lang="en-US" sz="1800">
                <a:latin typeface="Calibri" pitchFamily="34" charset="0"/>
              </a:rPr>
              <a:t>Therefore the genomic DNA must be fragmented into short and long fragments which are cloned and we generate sequence </a:t>
            </a:r>
            <a:r>
              <a:rPr lang="en-US" sz="1800">
                <a:solidFill>
                  <a:srgbClr val="0000FF"/>
                </a:solidFill>
                <a:latin typeface="Calibri" pitchFamily="34" charset="0"/>
              </a:rPr>
              <a:t>reads</a:t>
            </a:r>
            <a:r>
              <a:rPr lang="en-US" sz="1800">
                <a:latin typeface="Calibri" pitchFamily="34" charset="0"/>
              </a:rPr>
              <a:t> on either end.</a:t>
            </a: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569913" y="5715000"/>
            <a:ext cx="758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alibri" pitchFamily="34" charset="0"/>
              </a:rPr>
              <a:t>Reads are then assembled into </a:t>
            </a:r>
            <a:r>
              <a:rPr lang="en-US" sz="1800">
                <a:solidFill>
                  <a:srgbClr val="0000FF"/>
                </a:solidFill>
                <a:latin typeface="Calibri" pitchFamily="34" charset="0"/>
              </a:rPr>
              <a:t>contigs</a:t>
            </a:r>
            <a:r>
              <a:rPr lang="en-US" sz="1800">
                <a:latin typeface="Calibri" pitchFamily="34" charset="0"/>
              </a:rPr>
              <a:t>, then </a:t>
            </a:r>
            <a:r>
              <a:rPr lang="en-US" sz="1800">
                <a:solidFill>
                  <a:srgbClr val="0000FF"/>
                </a:solidFill>
                <a:latin typeface="Calibri" pitchFamily="34" charset="0"/>
              </a:rPr>
              <a:t>scaffolds</a:t>
            </a:r>
            <a:r>
              <a:rPr lang="en-US" sz="180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ralian NGS Training Presentation Templat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10516</TotalTime>
  <Words>1893</Words>
  <Application>Microsoft Office PowerPoint</Application>
  <PresentationFormat>On-screen Show (4:3)</PresentationFormat>
  <Paragraphs>648</Paragraphs>
  <Slides>49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ＭＳ Ｐゴシック</vt:lpstr>
      <vt:lpstr>Arial</vt:lpstr>
      <vt:lpstr>Calibri</vt:lpstr>
      <vt:lpstr>Courier New</vt:lpstr>
      <vt:lpstr>DejaVu Sans</vt:lpstr>
      <vt:lpstr>Geneva</vt:lpstr>
      <vt:lpstr>Georgia</vt:lpstr>
      <vt:lpstr>Liberation Sans</vt:lpstr>
      <vt:lpstr>Lohit Hindi</vt:lpstr>
      <vt:lpstr>StarSymbol</vt:lpstr>
      <vt:lpstr>Times</vt:lpstr>
      <vt:lpstr>Trebuchet MS</vt:lpstr>
      <vt:lpstr>Wingdings 2</vt:lpstr>
      <vt:lpstr>Australian NGS Training Presentation Template</vt:lpstr>
      <vt:lpstr>de novo genome assembly with Velvet</vt:lpstr>
      <vt:lpstr>Presentation Aims</vt:lpstr>
      <vt:lpstr>Structure</vt:lpstr>
      <vt:lpstr>Structure</vt:lpstr>
      <vt:lpstr>Genome assembly problem</vt:lpstr>
      <vt:lpstr>Genome Assembly Problem: Overlaps</vt:lpstr>
      <vt:lpstr>Overlaps: Which do you trust?</vt:lpstr>
      <vt:lpstr>Some terminology</vt:lpstr>
      <vt:lpstr>Reads, Contigs and Scaffolds</vt:lpstr>
      <vt:lpstr>Genomes, sequencing data and issues to be mindful of</vt:lpstr>
      <vt:lpstr>Sanger Sequencing</vt:lpstr>
      <vt:lpstr>Next Generation Sequencing (NGS)</vt:lpstr>
      <vt:lpstr>Overlap-layout-consensus</vt:lpstr>
      <vt:lpstr>OLC graph</vt:lpstr>
      <vt:lpstr>Assessing assemblies– N50, N90, Nxx</vt:lpstr>
      <vt:lpstr>PowerPoint Presentation</vt:lpstr>
      <vt:lpstr>Structure</vt:lpstr>
      <vt:lpstr>de Bruijn Graphs</vt:lpstr>
      <vt:lpstr>Constructing de Bruijn Graphs</vt:lpstr>
      <vt:lpstr>Constructing de Bruijn Graphs</vt:lpstr>
      <vt:lpstr>Constructing de Bruijn Graphs</vt:lpstr>
      <vt:lpstr>de Bruijn Graphs</vt:lpstr>
      <vt:lpstr>Sequencing Error: mis-call</vt:lpstr>
      <vt:lpstr>Sequencing Error: mis-call</vt:lpstr>
      <vt:lpstr>Sequencing Error: deletion</vt:lpstr>
      <vt:lpstr>Sequencing Error: insertion</vt:lpstr>
      <vt:lpstr>Sequencing Errors</vt:lpstr>
      <vt:lpstr>Heterozygosities</vt:lpstr>
      <vt:lpstr>Loss of Information</vt:lpstr>
      <vt:lpstr>PowerPoint Presentation</vt:lpstr>
      <vt:lpstr>PowerPoint Presentation</vt:lpstr>
      <vt:lpstr>Structure</vt:lpstr>
      <vt:lpstr>Read Information</vt:lpstr>
      <vt:lpstr>Paired-ends</vt:lpstr>
      <vt:lpstr>Mate-pairs</vt:lpstr>
      <vt:lpstr>Why are pairs/mates so important?</vt:lpstr>
      <vt:lpstr>Mate-pair constraint violation</vt:lpstr>
      <vt:lpstr>Mate-pair constraint violation</vt:lpstr>
      <vt:lpstr>Visualising mate-pair constraint violation</vt:lpstr>
      <vt:lpstr>PowerPoint Presentation</vt:lpstr>
      <vt:lpstr>PowerPoint Presentation</vt:lpstr>
      <vt:lpstr>PowerPoint Presentation</vt:lpstr>
      <vt:lpstr>Structure</vt:lpstr>
      <vt:lpstr>Velvet and data quality</vt:lpstr>
      <vt:lpstr>Sequencing Errors</vt:lpstr>
      <vt:lpstr>Velvet and data quality</vt:lpstr>
      <vt:lpstr>PowerPoint Presentation</vt:lpstr>
      <vt:lpstr>Summary/Recap</vt:lpstr>
      <vt:lpstr>Thank you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Li, Sean (CMIS, Acton)</dc:creator>
  <cp:lastModifiedBy>McGrath, Annette (DP&amp;S, Acton)</cp:lastModifiedBy>
  <cp:revision>526</cp:revision>
  <cp:lastPrinted>2012-06-21T09:19:48Z</cp:lastPrinted>
  <dcterms:created xsi:type="dcterms:W3CDTF">2012-06-21T09:17:24Z</dcterms:created>
  <dcterms:modified xsi:type="dcterms:W3CDTF">2015-03-19T00:10:46Z</dcterms:modified>
</cp:coreProperties>
</file>