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3"/>
  </p:notesMasterIdLst>
  <p:handoutMasterIdLst>
    <p:handoutMasterId r:id="rId54"/>
  </p:handoutMasterIdLst>
  <p:sldIdLst>
    <p:sldId id="387" r:id="rId2"/>
    <p:sldId id="364" r:id="rId3"/>
    <p:sldId id="361" r:id="rId4"/>
    <p:sldId id="365" r:id="rId5"/>
    <p:sldId id="326" r:id="rId6"/>
    <p:sldId id="327" r:id="rId7"/>
    <p:sldId id="328" r:id="rId8"/>
    <p:sldId id="379" r:id="rId9"/>
    <p:sldId id="380" r:id="rId10"/>
    <p:sldId id="381" r:id="rId11"/>
    <p:sldId id="333" r:id="rId12"/>
    <p:sldId id="335" r:id="rId13"/>
    <p:sldId id="383" r:id="rId14"/>
    <p:sldId id="385" r:id="rId15"/>
    <p:sldId id="352" r:id="rId16"/>
    <p:sldId id="388" r:id="rId17"/>
    <p:sldId id="386" r:id="rId18"/>
    <p:sldId id="366" r:id="rId19"/>
    <p:sldId id="336" r:id="rId20"/>
    <p:sldId id="338" r:id="rId21"/>
    <p:sldId id="374" r:id="rId22"/>
    <p:sldId id="376" r:id="rId23"/>
    <p:sldId id="337" r:id="rId24"/>
    <p:sldId id="339" r:id="rId25"/>
    <p:sldId id="375" r:id="rId26"/>
    <p:sldId id="340" r:id="rId27"/>
    <p:sldId id="341" r:id="rId28"/>
    <p:sldId id="342" r:id="rId29"/>
    <p:sldId id="343" r:id="rId30"/>
    <p:sldId id="346" r:id="rId31"/>
    <p:sldId id="344" r:id="rId32"/>
    <p:sldId id="389" r:id="rId33"/>
    <p:sldId id="351" r:id="rId34"/>
    <p:sldId id="367" r:id="rId35"/>
    <p:sldId id="353" r:id="rId36"/>
    <p:sldId id="317" r:id="rId37"/>
    <p:sldId id="318" r:id="rId38"/>
    <p:sldId id="370" r:id="rId39"/>
    <p:sldId id="371" r:id="rId40"/>
    <p:sldId id="372" r:id="rId41"/>
    <p:sldId id="373" r:id="rId42"/>
    <p:sldId id="354" r:id="rId43"/>
    <p:sldId id="355" r:id="rId44"/>
    <p:sldId id="356" r:id="rId45"/>
    <p:sldId id="368" r:id="rId46"/>
    <p:sldId id="358" r:id="rId47"/>
    <p:sldId id="359" r:id="rId48"/>
    <p:sldId id="360" r:id="rId49"/>
    <p:sldId id="357" r:id="rId50"/>
    <p:sldId id="362" r:id="rId51"/>
    <p:sldId id="261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yrto Areti Kostadima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76523" autoAdjust="0"/>
  </p:normalViewPr>
  <p:slideViewPr>
    <p:cSldViewPr>
      <p:cViewPr varScale="1">
        <p:scale>
          <a:sx n="51" d="100"/>
          <a:sy n="51" d="100"/>
        </p:scale>
        <p:origin x="17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6B26E-CDF0-4A0E-8C31-D1256F1D6B4E}" type="datetimeFigureOut">
              <a:rPr lang="en-AU" smtClean="0"/>
              <a:pPr/>
              <a:t>6/07/2016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380C5-F794-468D-A591-257075AFEB4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6274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F7CD8-9EB6-49F4-9745-4B36C0557CFD}" type="datetimeFigureOut">
              <a:rPr lang="en-AU" smtClean="0"/>
              <a:pPr/>
              <a:t>6/07/2016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49817-D6F8-4C02-9ECE-B2B34F116AC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54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9817-D6F8-4C02-9ECE-B2B34F116ACC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12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F662826F-F1CD-4536-8184-901EF2E5A990}" type="slidenum">
              <a:rPr/>
              <a:pPr lvl="0"/>
              <a:t>33</a:t>
            </a:fld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524000" y="514349"/>
            <a:ext cx="609600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28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2F9D86-B2AC-415F-A68A-F384DEE8EE8A}" type="slidenum">
              <a:rPr lang="en-AU">
                <a:latin typeface="Arial" pitchFamily="34" charset="0"/>
              </a:rPr>
              <a:pPr/>
              <a:t>36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0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2F9D86-B2AC-415F-A68A-F384DEE8EE8A}" type="slidenum">
              <a:rPr lang="en-AU">
                <a:latin typeface="Arial" pitchFamily="34" charset="0"/>
              </a:rPr>
              <a:pPr/>
              <a:t>37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7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2F9D86-B2AC-415F-A68A-F384DEE8EE8A}" type="slidenum">
              <a:rPr lang="en-AU">
                <a:latin typeface="Arial" pitchFamily="34" charset="0"/>
              </a:rPr>
              <a:pPr/>
              <a:t>38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75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2F9D86-B2AC-415F-A68A-F384DEE8EE8A}" type="slidenum">
              <a:rPr lang="en-AU">
                <a:latin typeface="Arial" pitchFamily="34" charset="0"/>
              </a:rPr>
              <a:pPr/>
              <a:t>39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65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2F9D86-B2AC-415F-A68A-F384DEE8EE8A}" type="slidenum">
              <a:rPr lang="en-AU">
                <a:latin typeface="Arial" pitchFamily="34" charset="0"/>
              </a:rPr>
              <a:pPr/>
              <a:t>40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7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D1189A0A-DE22-41ED-98D7-7DFB38364F29}" type="slidenum">
              <a:rPr/>
              <a:pPr lvl="0"/>
              <a:t>42</a:t>
            </a:fld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524000" y="514349"/>
            <a:ext cx="609600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71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CA4336BB-47EC-4183-B86D-689B8D452990}" type="slidenum">
              <a:rPr/>
              <a:pPr lvl="0"/>
              <a:t>43</a:t>
            </a:fld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524000" y="514349"/>
            <a:ext cx="609600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04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E5C3BF3A-12D8-4E52-8660-DD4992865456}" type="slidenum">
              <a:rPr/>
              <a:pPr lvl="0"/>
              <a:t>44</a:t>
            </a:fld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524000" y="514349"/>
            <a:ext cx="609600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761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F662826F-F1CD-4536-8184-901EF2E5A990}" type="slidenum">
              <a:rPr/>
              <a:pPr lvl="0"/>
              <a:t>49</a:t>
            </a:fld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524000" y="514349"/>
            <a:ext cx="609600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N50 is the most widely reported metric for </a:t>
            </a:r>
            <a:r>
              <a:rPr lang="en-AU" i="1" dirty="0" smtClean="0"/>
              <a:t>de novo</a:t>
            </a:r>
            <a:r>
              <a:rPr lang="en-AU" dirty="0" smtClean="0"/>
              <a:t> assemblies</a:t>
            </a:r>
          </a:p>
          <a:p>
            <a:r>
              <a:rPr lang="en-AU" dirty="0" smtClean="0"/>
              <a:t>It is a single measure of the </a:t>
            </a:r>
            <a:r>
              <a:rPr lang="en-AU" dirty="0" err="1" smtClean="0"/>
              <a:t>contig</a:t>
            </a:r>
            <a:r>
              <a:rPr lang="en-AU" dirty="0" smtClean="0"/>
              <a:t> length size distribution of an assembly</a:t>
            </a:r>
          </a:p>
          <a:p>
            <a:r>
              <a:rPr lang="en-AU" dirty="0" smtClean="0"/>
              <a:t>These stats DO NOT say anything about assembly quality</a:t>
            </a:r>
          </a:p>
          <a:p>
            <a:r>
              <a:rPr lang="en-AU" dirty="0" smtClean="0"/>
              <a:t>Automated assemblies need to be checked for </a:t>
            </a:r>
            <a:r>
              <a:rPr lang="en-AU" dirty="0" err="1" smtClean="0"/>
              <a:t>mis</a:t>
            </a:r>
            <a:r>
              <a:rPr lang="en-AU" dirty="0" smtClean="0"/>
              <a:t>-assemblies</a:t>
            </a:r>
          </a:p>
          <a:p>
            <a:pPr lvl="1"/>
            <a:r>
              <a:rPr lang="en-AU" dirty="0" smtClean="0"/>
              <a:t>Need paired-end/</a:t>
            </a:r>
            <a:r>
              <a:rPr lang="en-AU" dirty="0" err="1" smtClean="0"/>
              <a:t>matepair</a:t>
            </a:r>
            <a:r>
              <a:rPr lang="en-AU" dirty="0" smtClean="0"/>
              <a:t> reads</a:t>
            </a:r>
          </a:p>
          <a:p>
            <a:pPr lvl="1"/>
            <a:r>
              <a:rPr lang="en-AU" dirty="0" smtClean="0"/>
              <a:t>Need tools to visualise paired-end data</a:t>
            </a:r>
          </a:p>
          <a:p>
            <a:pPr lvl="1"/>
            <a:r>
              <a:rPr lang="en-AU" dirty="0" smtClean="0"/>
              <a:t>Need editors to break/join/reassemble parts of the 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D4940-311E-49A4-B159-9A71FA6CBE09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961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9817-D6F8-4C02-9ECE-B2B34F116ACC}" type="slidenum">
              <a:rPr lang="en-AU" smtClean="0"/>
              <a:pPr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191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9817-D6F8-4C02-9ECE-B2B34F116ACC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11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dirty="0" smtClean="0"/>
              <a:t>I find it more useful to think of k-</a:t>
            </a:r>
            <a:r>
              <a:rPr lang="en-AU" dirty="0" err="1" smtClean="0"/>
              <a:t>mers</a:t>
            </a:r>
            <a:r>
              <a:rPr lang="en-AU" dirty="0" smtClean="0"/>
              <a:t> in the context of the genome sequence rather than the reads, even in the absence of a genome during de novo assembly.</a:t>
            </a:r>
          </a:p>
          <a:p>
            <a:pPr>
              <a:spcBef>
                <a:spcPct val="0"/>
              </a:spcBef>
            </a:pPr>
            <a:endParaRPr lang="en-AU" dirty="0" smtClean="0"/>
          </a:p>
          <a:p>
            <a:pPr>
              <a:spcBef>
                <a:spcPct val="0"/>
              </a:spcBef>
            </a:pPr>
            <a:r>
              <a:rPr lang="en-AU" dirty="0" smtClean="0"/>
              <a:t>A sliding window of length k over the genome means:</a:t>
            </a:r>
          </a:p>
          <a:p>
            <a:pPr>
              <a:spcBef>
                <a:spcPct val="0"/>
              </a:spcBef>
            </a:pPr>
            <a:r>
              <a:rPr lang="en-AU" dirty="0" smtClean="0"/>
              <a:t>K-</a:t>
            </a:r>
            <a:r>
              <a:rPr lang="en-AU" dirty="0" err="1" smtClean="0"/>
              <a:t>mers</a:t>
            </a:r>
            <a:r>
              <a:rPr lang="en-AU" dirty="0" smtClean="0"/>
              <a:t> whose 3’ end overlaps with the 5’ end of another k-</a:t>
            </a:r>
            <a:r>
              <a:rPr lang="en-AU" dirty="0" err="1" smtClean="0"/>
              <a:t>mer</a:t>
            </a:r>
            <a:r>
              <a:rPr lang="en-AU" dirty="0" smtClean="0"/>
              <a:t> by k-1 </a:t>
            </a:r>
            <a:r>
              <a:rPr lang="en-AU" dirty="0" err="1" smtClean="0"/>
              <a:t>bp</a:t>
            </a:r>
            <a:endParaRPr lang="en-AU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E3DB38-0198-4FD1-A9DE-9A6169B0A867}" type="slidenum">
              <a:rPr lang="en-AU">
                <a:latin typeface="Arial" pitchFamily="34" charset="0"/>
              </a:rPr>
              <a:pPr/>
              <a:t>20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5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dirty="0" smtClean="0"/>
              <a:t>I find it more useful to think of k-</a:t>
            </a:r>
            <a:r>
              <a:rPr lang="en-AU" dirty="0" err="1" smtClean="0"/>
              <a:t>mers</a:t>
            </a:r>
            <a:r>
              <a:rPr lang="en-AU" dirty="0" smtClean="0"/>
              <a:t> in the context of the genome sequence rather than the reads, even in the absence of a genome during de novo assembly.</a:t>
            </a:r>
          </a:p>
          <a:p>
            <a:pPr>
              <a:spcBef>
                <a:spcPct val="0"/>
              </a:spcBef>
            </a:pPr>
            <a:endParaRPr lang="en-AU" dirty="0" smtClean="0"/>
          </a:p>
          <a:p>
            <a:pPr>
              <a:spcBef>
                <a:spcPct val="0"/>
              </a:spcBef>
            </a:pPr>
            <a:r>
              <a:rPr lang="en-AU" dirty="0" smtClean="0"/>
              <a:t>A sliding window of length k over the genome means:</a:t>
            </a:r>
          </a:p>
          <a:p>
            <a:pPr>
              <a:spcBef>
                <a:spcPct val="0"/>
              </a:spcBef>
            </a:pPr>
            <a:r>
              <a:rPr lang="en-AU" dirty="0" smtClean="0"/>
              <a:t>K-</a:t>
            </a:r>
            <a:r>
              <a:rPr lang="en-AU" dirty="0" err="1" smtClean="0"/>
              <a:t>mers</a:t>
            </a:r>
            <a:r>
              <a:rPr lang="en-AU" dirty="0" smtClean="0"/>
              <a:t> whose 3’ end overlaps with the 5’ end of another k-</a:t>
            </a:r>
            <a:r>
              <a:rPr lang="en-AU" dirty="0" err="1" smtClean="0"/>
              <a:t>mer</a:t>
            </a:r>
            <a:r>
              <a:rPr lang="en-AU" dirty="0" smtClean="0"/>
              <a:t> by k-1 </a:t>
            </a:r>
            <a:r>
              <a:rPr lang="en-AU" dirty="0" err="1" smtClean="0"/>
              <a:t>bp</a:t>
            </a:r>
            <a:endParaRPr lang="en-AU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E3DB38-0198-4FD1-A9DE-9A6169B0A867}" type="slidenum">
              <a:rPr lang="en-AU">
                <a:latin typeface="Arial" pitchFamily="34" charset="0"/>
              </a:rPr>
              <a:pPr/>
              <a:t>21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1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dirty="0" smtClean="0"/>
              <a:t>I find it more useful to think of k-</a:t>
            </a:r>
            <a:r>
              <a:rPr lang="en-AU" dirty="0" err="1" smtClean="0"/>
              <a:t>mers</a:t>
            </a:r>
            <a:r>
              <a:rPr lang="en-AU" dirty="0" smtClean="0"/>
              <a:t> in the context of the genome sequence rather than the reads, even in the absence of a genome during de novo assembly.</a:t>
            </a:r>
          </a:p>
          <a:p>
            <a:pPr>
              <a:spcBef>
                <a:spcPct val="0"/>
              </a:spcBef>
            </a:pPr>
            <a:endParaRPr lang="en-AU" dirty="0" smtClean="0"/>
          </a:p>
          <a:p>
            <a:pPr>
              <a:spcBef>
                <a:spcPct val="0"/>
              </a:spcBef>
            </a:pPr>
            <a:r>
              <a:rPr lang="en-AU" dirty="0" smtClean="0"/>
              <a:t>A sliding window of length k over the genome means:</a:t>
            </a:r>
          </a:p>
          <a:p>
            <a:pPr>
              <a:spcBef>
                <a:spcPct val="0"/>
              </a:spcBef>
            </a:pPr>
            <a:r>
              <a:rPr lang="en-AU" dirty="0" smtClean="0"/>
              <a:t>K-</a:t>
            </a:r>
            <a:r>
              <a:rPr lang="en-AU" dirty="0" err="1" smtClean="0"/>
              <a:t>mers</a:t>
            </a:r>
            <a:r>
              <a:rPr lang="en-AU" dirty="0" smtClean="0"/>
              <a:t> whose 3’ end overlaps with the 5’ end of another k-</a:t>
            </a:r>
            <a:r>
              <a:rPr lang="en-AU" dirty="0" err="1" smtClean="0"/>
              <a:t>mer</a:t>
            </a:r>
            <a:r>
              <a:rPr lang="en-AU" dirty="0" smtClean="0"/>
              <a:t> by k-1 </a:t>
            </a:r>
            <a:r>
              <a:rPr lang="en-AU" dirty="0" err="1" smtClean="0"/>
              <a:t>bp</a:t>
            </a:r>
            <a:endParaRPr lang="en-AU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E3DB38-0198-4FD1-A9DE-9A6169B0A867}" type="slidenum">
              <a:rPr lang="en-AU">
                <a:latin typeface="Arial" pitchFamily="34" charset="0"/>
              </a:rPr>
              <a:pPr/>
              <a:t>22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8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764847-2012-49C7-94D8-38FAFB7B44EA}" type="slidenum">
              <a:rPr lang="en-AU">
                <a:latin typeface="Arial" pitchFamily="34" charset="0"/>
              </a:rPr>
              <a:pPr/>
              <a:t>24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8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dirty="0" smtClean="0"/>
              <a:t>Sequencing errors cause bubbles of length k. Thus large k-</a:t>
            </a:r>
            <a:r>
              <a:rPr lang="en-AU" dirty="0" err="1" smtClean="0"/>
              <a:t>mers</a:t>
            </a:r>
            <a:r>
              <a:rPr lang="en-AU" dirty="0" smtClean="0"/>
              <a:t> introduce many more spurious nodes and edges and more k-</a:t>
            </a:r>
            <a:r>
              <a:rPr lang="en-AU" dirty="0" err="1" smtClean="0"/>
              <a:t>mers</a:t>
            </a:r>
            <a:r>
              <a:rPr lang="en-AU" dirty="0" smtClean="0"/>
              <a:t> will contain more errors. Errors less than k </a:t>
            </a:r>
            <a:r>
              <a:rPr lang="en-AU" dirty="0" err="1" smtClean="0"/>
              <a:t>nt</a:t>
            </a:r>
            <a:r>
              <a:rPr lang="en-AU" dirty="0" smtClean="0"/>
              <a:t> apart will produce bubbles within bubbles making assembly more difficult.</a:t>
            </a:r>
          </a:p>
          <a:p>
            <a:pPr>
              <a:spcBef>
                <a:spcPct val="0"/>
              </a:spcBef>
            </a:pPr>
            <a:endParaRPr lang="en-AU" dirty="0" smtClean="0"/>
          </a:p>
          <a:p>
            <a:pPr>
              <a:spcBef>
                <a:spcPct val="0"/>
              </a:spcBef>
            </a:pPr>
            <a:r>
              <a:rPr lang="en-AU" dirty="0" smtClean="0"/>
              <a:t>In non-haploid organisms, different alleles may look like sequencing errors.</a:t>
            </a:r>
          </a:p>
          <a:p>
            <a:pPr>
              <a:spcBef>
                <a:spcPct val="0"/>
              </a:spcBef>
            </a:pPr>
            <a:endParaRPr lang="en-AU" dirty="0" smtClean="0"/>
          </a:p>
          <a:p>
            <a:pPr>
              <a:spcBef>
                <a:spcPct val="0"/>
              </a:spcBef>
            </a:pPr>
            <a:r>
              <a:rPr lang="en-AU" dirty="0" err="1" smtClean="0"/>
              <a:t>E.g</a:t>
            </a:r>
            <a:r>
              <a:rPr lang="en-AU" dirty="0" smtClean="0"/>
              <a:t> in diploid organisms, you’d expect the alternative paths of a bubble to have equal coverage. Determining if the data deviates from this null hypothesis is difficult, especially at low coverage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764847-2012-49C7-94D8-38FAFB7B44EA}" type="slidenum">
              <a:rPr lang="en-AU">
                <a:latin typeface="Arial" pitchFamily="34" charset="0"/>
              </a:rPr>
              <a:pPr/>
              <a:t>25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0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31BBBEDF-021A-453E-A4C6-1AB6D8781A55}" type="slidenum">
              <a:rPr/>
              <a:pPr lvl="0"/>
              <a:t>30</a:t>
            </a:fld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524000" y="514349"/>
            <a:ext cx="609600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5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1268760"/>
            <a:ext cx="9144000" cy="243294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8" name="Picture 17" descr="ebi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2006" y="6381328"/>
            <a:ext cx="1281993" cy="476672"/>
          </a:xfrm>
          <a:prstGeom prst="rect">
            <a:avLst/>
          </a:prstGeom>
        </p:spPr>
      </p:pic>
      <p:pic>
        <p:nvPicPr>
          <p:cNvPr id="20" name="Picture 19" descr="CSIRO_Grad_RGB_h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19236" y="0"/>
            <a:ext cx="1324764" cy="1268760"/>
          </a:xfrm>
          <a:prstGeom prst="rect">
            <a:avLst/>
          </a:prstGeom>
        </p:spPr>
      </p:pic>
      <p:pic>
        <p:nvPicPr>
          <p:cNvPr id="21" name="Picture 20" descr="BioplatformsAustralia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504" y="116632"/>
            <a:ext cx="1728354" cy="1123956"/>
          </a:xfrm>
          <a:prstGeom prst="rect">
            <a:avLst/>
          </a:prstGeom>
        </p:spPr>
      </p:pic>
      <p:sp>
        <p:nvSpPr>
          <p:cNvPr id="2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1520" y="3349976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itle 15"/>
          <p:cNvSpPr>
            <a:spLocks noGrp="1"/>
          </p:cNvSpPr>
          <p:nvPr>
            <p:ph type="title"/>
          </p:nvPr>
        </p:nvSpPr>
        <p:spPr>
          <a:xfrm>
            <a:off x="251520" y="2204864"/>
            <a:ext cx="8043863" cy="1080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>
            <a:off x="0" y="4077072"/>
            <a:ext cx="5364088" cy="7200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36096" y="4149080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0" y="3356992"/>
            <a:ext cx="9144000" cy="10081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1268760"/>
            <a:ext cx="9144000" cy="2432940"/>
          </a:xfrm>
          <a:prstGeom prst="rect">
            <a:avLst/>
          </a:prstGeom>
          <a:solidFill>
            <a:schemeClr val="bg2">
              <a:lumMod val="2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2" name="Title 7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042400" cy="1080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AU" sz="4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7544" y="2420888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 descr="CSIRO_Grad_RGB_h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19236" y="0"/>
            <a:ext cx="1324764" cy="1268760"/>
          </a:xfrm>
          <a:prstGeom prst="rect">
            <a:avLst/>
          </a:prstGeom>
        </p:spPr>
      </p:pic>
      <p:pic>
        <p:nvPicPr>
          <p:cNvPr id="33" name="Picture 32" descr="BioplatformsAustralia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7504" y="116632"/>
            <a:ext cx="1728354" cy="112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chemeClr val="bg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0" y="1268760"/>
            <a:ext cx="9144000" cy="2088232"/>
          </a:xfrm>
          <a:prstGeom prst="rect">
            <a:avLst/>
          </a:prstGeom>
          <a:solidFill>
            <a:schemeClr val="bg2">
              <a:lumMod val="2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60000" y="2866540"/>
            <a:ext cx="7469550" cy="72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0" y="3356992"/>
            <a:ext cx="9144000" cy="10081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angle 35"/>
          <p:cNvSpPr/>
          <p:nvPr userDrawn="1"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angle 36"/>
          <p:cNvSpPr/>
          <p:nvPr userDrawn="1"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0" y="4077072"/>
            <a:ext cx="5364088" cy="7200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 userDrawn="1"/>
        </p:nvSpPr>
        <p:spPr>
          <a:xfrm flipV="1">
            <a:off x="5436096" y="4149080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41" name="Rounded Rectangle 40"/>
          <p:cNvSpPr/>
          <p:nvPr userDrawn="1"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42" name="Rounded Rectangle 41"/>
          <p:cNvSpPr/>
          <p:nvPr userDrawn="1"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4" name="Rectangle 43"/>
          <p:cNvSpPr/>
          <p:nvPr userDrawn="1"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8" name="Picture 17" descr="ebi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2006" y="6381328"/>
            <a:ext cx="1281993" cy="476672"/>
          </a:xfrm>
          <a:prstGeom prst="rect">
            <a:avLst/>
          </a:prstGeom>
        </p:spPr>
      </p:pic>
      <p:pic>
        <p:nvPicPr>
          <p:cNvPr id="19" name="Picture 18" descr="CSIRO_Grad_RGB_h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19236" y="0"/>
            <a:ext cx="1324764" cy="1268760"/>
          </a:xfrm>
          <a:prstGeom prst="rect">
            <a:avLst/>
          </a:prstGeom>
        </p:spPr>
      </p:pic>
      <p:pic>
        <p:nvPicPr>
          <p:cNvPr id="20" name="Picture 19" descr="BioplatformsAustralia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504" y="116632"/>
            <a:ext cx="1728354" cy="112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424936" cy="48965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39552" y="620688"/>
            <a:ext cx="84597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6/07/2016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6/07/2016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9FAFF2-F2B6-439B-8AC4-EC31E5D97B66}" type="datetimeFigureOut">
              <a:rPr lang="en-AU" smtClean="0"/>
              <a:pPr/>
              <a:t>6/07/2016</a:t>
            </a:fld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19FAFF2-F2B6-439B-8AC4-EC31E5D97B66}" type="datetimeFigureOut">
              <a:rPr lang="en-AU" smtClean="0"/>
              <a:pPr/>
              <a:t>6/07/2016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6/07/2016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6/07/2016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6/07/2016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19FAFF2-F2B6-439B-8AC4-EC31E5D97B66}" type="datetimeFigureOut">
              <a:rPr lang="en-AU" smtClean="0"/>
              <a:pPr/>
              <a:t>6/07/2016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29" r:id="rId12"/>
    <p:sldLayoutId id="2147483853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cb.umd.edu/research/assembly_primer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5"/>
          <p:cNvSpPr>
            <a:spLocks noGrp="1"/>
          </p:cNvSpPr>
          <p:nvPr>
            <p:ph type="title"/>
          </p:nvPr>
        </p:nvSpPr>
        <p:spPr>
          <a:xfrm>
            <a:off x="550863" y="1844675"/>
            <a:ext cx="8043862" cy="1079500"/>
          </a:xfrm>
        </p:spPr>
        <p:txBody>
          <a:bodyPr/>
          <a:lstStyle/>
          <a:p>
            <a:r>
              <a:rPr lang="en-AU" i="1" dirty="0"/>
              <a:t>de novo </a:t>
            </a:r>
            <a:r>
              <a:rPr lang="en-AU" dirty="0"/>
              <a:t>genome assembly with Velvet</a:t>
            </a:r>
            <a:endParaRPr lang="en-AU" dirty="0">
              <a:latin typeface="Calibri" charset="0"/>
              <a:cs typeface="Calibri" charset="0"/>
            </a:endParaRPr>
          </a:p>
        </p:txBody>
      </p:sp>
      <p:sp>
        <p:nvSpPr>
          <p:cNvPr id="19458" name="Footer Placeholder 2"/>
          <p:cNvSpPr txBox="1">
            <a:spLocks/>
          </p:cNvSpPr>
          <p:nvPr/>
        </p:nvSpPr>
        <p:spPr bwMode="auto">
          <a:xfrm>
            <a:off x="251520" y="5949280"/>
            <a:ext cx="511333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 smtClean="0">
                <a:latin typeface="Calibri" charset="0"/>
              </a:rPr>
              <a:t>July 14, 2016</a:t>
            </a:r>
            <a:endParaRPr lang="en-US" sz="1600" dirty="0">
              <a:latin typeface="Calibri" charset="0"/>
            </a:endParaRPr>
          </a:p>
        </p:txBody>
      </p:sp>
      <p:sp>
        <p:nvSpPr>
          <p:cNvPr id="19459" name="Footer Placeholder 2"/>
          <p:cNvSpPr txBox="1">
            <a:spLocks/>
          </p:cNvSpPr>
          <p:nvPr/>
        </p:nvSpPr>
        <p:spPr bwMode="auto">
          <a:xfrm>
            <a:off x="251520" y="4869160"/>
            <a:ext cx="5834063" cy="64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2000" b="1" dirty="0" smtClean="0">
                <a:latin typeface="Calibri" charset="0"/>
              </a:rPr>
              <a:t>Nathan Watson-Haigh</a:t>
            </a:r>
            <a:r>
              <a:rPr lang="en-AU" sz="2000" dirty="0" smtClean="0">
                <a:latin typeface="Calibri" charset="0"/>
              </a:rPr>
              <a:t>| ACPFG, AU</a:t>
            </a:r>
            <a:endParaRPr lang="en-AU" sz="2000" dirty="0">
              <a:latin typeface="Calibri" charset="0"/>
            </a:endParaRPr>
          </a:p>
          <a:p>
            <a:pPr eaLnBrk="1" hangingPunct="1"/>
            <a:r>
              <a:rPr lang="en-AU" sz="2000" b="1" dirty="0" smtClean="0">
                <a:latin typeface="Calibri" charset="0"/>
              </a:rPr>
              <a:t>Matthias Haimel</a:t>
            </a:r>
            <a:r>
              <a:rPr lang="en-AU" sz="2000" dirty="0" smtClean="0">
                <a:latin typeface="Calibri" charset="0"/>
              </a:rPr>
              <a:t>| Universit</a:t>
            </a:r>
            <a:r>
              <a:rPr lang="en-AU" sz="2000" dirty="0" smtClean="0">
                <a:latin typeface="Calibri" charset="0"/>
              </a:rPr>
              <a:t>y </a:t>
            </a:r>
            <a:r>
              <a:rPr lang="en-AU" sz="2000" dirty="0" smtClean="0">
                <a:latin typeface="Calibri" charset="0"/>
              </a:rPr>
              <a:t>of Cambridge, UK</a:t>
            </a:r>
            <a:endParaRPr lang="en-AU" sz="2000" dirty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</p:txBody>
      </p:sp>
      <p:sp>
        <p:nvSpPr>
          <p:cNvPr id="19460" name="Footer Placeholder 2"/>
          <p:cNvSpPr txBox="1">
            <a:spLocks/>
          </p:cNvSpPr>
          <p:nvPr/>
        </p:nvSpPr>
        <p:spPr bwMode="auto">
          <a:xfrm>
            <a:off x="251520" y="4051448"/>
            <a:ext cx="583406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2000" b="1" dirty="0" smtClean="0">
                <a:latin typeface="Calibri" charset="0"/>
              </a:rPr>
              <a:t>Sean McWilliam</a:t>
            </a:r>
            <a:r>
              <a:rPr lang="en-AU" sz="2000" dirty="0" smtClean="0">
                <a:latin typeface="Calibri" charset="0"/>
              </a:rPr>
              <a:t>| CSIRO</a:t>
            </a:r>
            <a:endParaRPr lang="en-AU" sz="2000" dirty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Genomes, sequencing data and issues to be mindful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700" smtClean="0">
                <a:ea typeface="ＭＳ Ｐゴシック" pitchFamily="34" charset="-128"/>
              </a:rPr>
              <a:t>Repeats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Shorter than read length are ok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With more differences than sequencing errors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smtClean="0">
                <a:ea typeface="ＭＳ Ｐゴシック" pitchFamily="34" charset="-128"/>
              </a:rPr>
              <a:t>Sequencing errors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All DNA sequencing technologies have error rates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Different for each technology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smtClean="0">
                <a:ea typeface="ＭＳ Ｐゴシック" pitchFamily="34" charset="-128"/>
              </a:rPr>
              <a:t>Reads are not truly generated at 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Fragmentation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Cloning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Sequencing bias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Sanger Sequencing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Read lengths: 700-1000bp</a:t>
            </a:r>
          </a:p>
          <a:p>
            <a:r>
              <a:rPr lang="en-AU" dirty="0" smtClean="0"/>
              <a:t>5-10x coverage</a:t>
            </a:r>
          </a:p>
          <a:p>
            <a:endParaRPr lang="en-AU" dirty="0" smtClean="0"/>
          </a:p>
          <a:p>
            <a:r>
              <a:rPr lang="en-AU" dirty="0" smtClean="0"/>
              <a:t>Long (</a:t>
            </a:r>
            <a:r>
              <a:rPr lang="en-AU" dirty="0" err="1" smtClean="0"/>
              <a:t>ish</a:t>
            </a:r>
            <a:r>
              <a:rPr lang="en-AU" dirty="0" smtClean="0"/>
              <a:t>) read length mean we </a:t>
            </a:r>
            <a:r>
              <a:rPr lang="en-AU" b="1" dirty="0" smtClean="0">
                <a:solidFill>
                  <a:srgbClr val="FF0000"/>
                </a:solidFill>
              </a:rPr>
              <a:t>can</a:t>
            </a:r>
            <a:r>
              <a:rPr lang="en-AU" dirty="0" smtClean="0"/>
              <a:t> tolerate mismatches in the overlap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Generation Sequencing (NGS)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600" dirty="0" smtClean="0"/>
              <a:t>Read lengths: 36 – 600bp (typically 100-200bp)</a:t>
            </a:r>
          </a:p>
          <a:p>
            <a:r>
              <a:rPr lang="en-AU" sz="2600" dirty="0" smtClean="0"/>
              <a:t>20-100x coverage</a:t>
            </a:r>
          </a:p>
          <a:p>
            <a:endParaRPr lang="en-AU" sz="2600" dirty="0" smtClean="0"/>
          </a:p>
          <a:p>
            <a:r>
              <a:rPr lang="en-AU" sz="2600" dirty="0" smtClean="0"/>
              <a:t>Huge amounts of data, not amenable to traditional genome assembly algorithms</a:t>
            </a:r>
          </a:p>
          <a:p>
            <a:r>
              <a:rPr lang="en-AU" sz="2600" dirty="0" smtClean="0"/>
              <a:t>Short read lengths mean we </a:t>
            </a:r>
            <a:r>
              <a:rPr lang="en-AU" sz="2600" dirty="0" smtClean="0">
                <a:solidFill>
                  <a:srgbClr val="FF0000"/>
                </a:solidFill>
              </a:rPr>
              <a:t>can’t</a:t>
            </a:r>
            <a:r>
              <a:rPr lang="en-AU" sz="2600" dirty="0" smtClean="0"/>
              <a:t> tolerate mismatches in the overlap – would result in spurious overlaps</a:t>
            </a:r>
          </a:p>
          <a:p>
            <a:r>
              <a:rPr lang="en-AU" sz="2600" dirty="0" smtClean="0"/>
              <a:t>Enter de </a:t>
            </a:r>
            <a:r>
              <a:rPr lang="en-AU" sz="2600" dirty="0" err="1" smtClean="0"/>
              <a:t>Bruijn</a:t>
            </a:r>
            <a:r>
              <a:rPr lang="en-AU" sz="2600" dirty="0" smtClean="0"/>
              <a:t>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Overlap-layout-consensus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Given a set of short fragments from shotgun sequencing, find	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dirty="0" smtClean="0">
                <a:solidFill>
                  <a:srgbClr val="558ED5"/>
                </a:solidFill>
                <a:ea typeface="ＭＳ Ｐゴシック" pitchFamily="34" charset="-128"/>
              </a:rPr>
              <a:t>overlap</a:t>
            </a:r>
            <a:r>
              <a:rPr lang="en-US" dirty="0" smtClean="0">
                <a:ea typeface="ＭＳ Ｐゴシック" pitchFamily="34" charset="-128"/>
              </a:rPr>
              <a:t> between all pairs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Determine the </a:t>
            </a:r>
            <a:r>
              <a:rPr lang="en-US" dirty="0" smtClean="0">
                <a:solidFill>
                  <a:srgbClr val="558ED5"/>
                </a:solidFill>
                <a:ea typeface="ＭＳ Ｐゴシック" pitchFamily="34" charset="-128"/>
              </a:rPr>
              <a:t>layout </a:t>
            </a:r>
            <a:r>
              <a:rPr lang="en-US" dirty="0" smtClean="0">
                <a:ea typeface="ＭＳ Ｐゴシック" pitchFamily="34" charset="-128"/>
              </a:rPr>
              <a:t>of the reads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Construct a </a:t>
            </a:r>
            <a:r>
              <a:rPr lang="en-US" dirty="0" smtClean="0">
                <a:solidFill>
                  <a:srgbClr val="558ED5"/>
                </a:solidFill>
                <a:ea typeface="ＭＳ Ｐゴシック" pitchFamily="34" charset="-128"/>
              </a:rPr>
              <a:t>consensus </a:t>
            </a:r>
            <a:r>
              <a:rPr lang="en-US" dirty="0" smtClean="0">
                <a:ea typeface="ＭＳ Ｐゴシック" pitchFamily="34" charset="-128"/>
              </a:rPr>
              <a:t>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>
                <a:hlinkClick r:id="rId3"/>
              </a:rPr>
              <a:t>http://www.cbcb.umd.edu/research/assembly_primer.shtml</a:t>
            </a:r>
            <a:endParaRPr lang="en-AU" sz="2000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OLC graph</a:t>
            </a:r>
            <a:endParaRPr lang="en-AU" dirty="0"/>
          </a:p>
        </p:txBody>
      </p:sp>
      <p:pic>
        <p:nvPicPr>
          <p:cNvPr id="4" name="Picture 4" descr="http://www.cbcb.umd.edu/research/ol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636912"/>
            <a:ext cx="7143750" cy="2990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Assessing assemblies– N50, N90, </a:t>
            </a:r>
            <a:r>
              <a:rPr lang="en-AU" dirty="0" err="1" smtClean="0"/>
              <a:t>Nxx</a:t>
            </a:r>
            <a:endParaRPr lang="en-A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87624" y="1412776"/>
            <a:ext cx="6408712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48264" y="4149080"/>
            <a:ext cx="11112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92D050"/>
                </a:solidFill>
              </a:rPr>
              <a:t>+</a:t>
            </a:r>
            <a:r>
              <a:rPr lang="en-AU" dirty="0" smtClean="0"/>
              <a:t> = N50</a:t>
            </a:r>
          </a:p>
          <a:p>
            <a:r>
              <a:rPr lang="en-AU" sz="3200" b="1" dirty="0" smtClean="0">
                <a:solidFill>
                  <a:srgbClr val="C00000"/>
                </a:solidFill>
              </a:rPr>
              <a:t>+</a:t>
            </a:r>
            <a:r>
              <a:rPr lang="en-AU" dirty="0" smtClean="0"/>
              <a:t> = N90</a:t>
            </a:r>
          </a:p>
          <a:p>
            <a:r>
              <a:rPr lang="en-AU" sz="3200" b="1" dirty="0" smtClean="0">
                <a:solidFill>
                  <a:srgbClr val="133CA1"/>
                </a:solidFill>
              </a:rPr>
              <a:t>+</a:t>
            </a:r>
            <a:r>
              <a:rPr lang="en-AU" dirty="0" smtClean="0"/>
              <a:t> = N95</a:t>
            </a:r>
            <a:endParaRPr lang="en-AU" dirty="0"/>
          </a:p>
        </p:txBody>
      </p:sp>
      <p:grpSp>
        <p:nvGrpSpPr>
          <p:cNvPr id="3" name="Group 16"/>
          <p:cNvGrpSpPr/>
          <p:nvPr/>
        </p:nvGrpSpPr>
        <p:grpSpPr>
          <a:xfrm>
            <a:off x="1979712" y="2060848"/>
            <a:ext cx="3993888" cy="3692153"/>
            <a:chOff x="1979712" y="2060848"/>
            <a:chExt cx="3993888" cy="3692153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2483768" y="2492896"/>
              <a:ext cx="2232248" cy="28083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79712" y="2060848"/>
              <a:ext cx="15167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Less fragmented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7984" y="5445224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More fragmented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3430741"/>
            <a:ext cx="81369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solidFill>
                  <a:srgbClr val="FF0000"/>
                </a:solidFill>
              </a:rPr>
              <a:t>Less fragmented != better quality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3728" y="1556792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Expected genome size</a:t>
            </a:r>
            <a:endParaRPr lang="en-A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Beware of N50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896544"/>
          </a:xfrm>
        </p:spPr>
        <p:txBody>
          <a:bodyPr>
            <a:normAutofit/>
          </a:bodyPr>
          <a:lstStyle/>
          <a:p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N50 is the most used metric in assembly world... And it should not be.</a:t>
            </a:r>
          </a:p>
          <a:p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Using contiguity as a primary goal reward “risky joining”</a:t>
            </a:r>
          </a:p>
          <a:p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N50 is affected by filtering, and not very sensitive!</a:t>
            </a: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6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2" y="3789040"/>
            <a:ext cx="8655566" cy="209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2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De novo genome assembly: what every biologist should know</a:t>
            </a:r>
          </a:p>
          <a:p>
            <a:pPr>
              <a:buNone/>
            </a:pPr>
            <a:r>
              <a:rPr lang="en-AU" dirty="0" err="1" smtClean="0"/>
              <a:t>Monya</a:t>
            </a:r>
            <a:r>
              <a:rPr lang="en-AU" dirty="0" smtClean="0"/>
              <a:t> Baker</a:t>
            </a:r>
          </a:p>
          <a:p>
            <a:pPr>
              <a:buNone/>
            </a:pPr>
            <a:r>
              <a:rPr lang="en-AU" dirty="0" smtClean="0"/>
              <a:t>Nature Methods Vol 9 No.4 April 2012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Genome assembly problem</a:t>
            </a:r>
          </a:p>
          <a:p>
            <a:r>
              <a:rPr lang="en-AU" dirty="0" smtClean="0"/>
              <a:t>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Compiling Velvet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Paired-end/mate-pair libraries in assemblies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scores and de </a:t>
            </a:r>
            <a:r>
              <a:rPr lang="en-AU" dirty="0" err="1" smtClean="0">
                <a:solidFill>
                  <a:schemeClr val="bg1">
                    <a:lumMod val="85000"/>
                  </a:schemeClr>
                </a:solidFill>
              </a:rPr>
              <a:t>Bruijn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 assembly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trimming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Assembly visualisation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Hybrid assembly if time permits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Bruijn</a:t>
            </a:r>
            <a:r>
              <a:rPr lang="en-AU" dirty="0" smtClean="0"/>
              <a:t> is pronounced more like brown</a:t>
            </a:r>
          </a:p>
          <a:p>
            <a:r>
              <a:rPr lang="en-AU" dirty="0" smtClean="0"/>
              <a:t>Based on strings of length, k (k-</a:t>
            </a:r>
            <a:r>
              <a:rPr lang="en-AU" dirty="0" err="1" smtClean="0"/>
              <a:t>mer</a:t>
            </a:r>
            <a:r>
              <a:rPr lang="en-AU" dirty="0" smtClean="0"/>
              <a:t>), present in the set of reads</a:t>
            </a:r>
          </a:p>
          <a:p>
            <a:r>
              <a:rPr lang="en-AU" dirty="0" smtClean="0"/>
              <a:t>Used to represent overlaps</a:t>
            </a:r>
          </a:p>
          <a:p>
            <a:pPr lvl="1"/>
            <a:r>
              <a:rPr lang="en-AU" dirty="0" smtClean="0"/>
              <a:t>Nodes are k-</a:t>
            </a:r>
            <a:r>
              <a:rPr lang="en-AU" dirty="0" err="1" smtClean="0"/>
              <a:t>mers</a:t>
            </a:r>
            <a:r>
              <a:rPr lang="en-AU" dirty="0" smtClean="0"/>
              <a:t> present in the set of reads</a:t>
            </a:r>
          </a:p>
          <a:p>
            <a:pPr lvl="1"/>
            <a:r>
              <a:rPr lang="en-AU" dirty="0" smtClean="0"/>
              <a:t>Edges are drawn when two k-</a:t>
            </a:r>
            <a:r>
              <a:rPr lang="en-AU" dirty="0" err="1" smtClean="0"/>
              <a:t>mers</a:t>
            </a:r>
            <a:r>
              <a:rPr lang="en-AU" dirty="0" smtClean="0"/>
              <a:t> perfectly overlap each other by k-1 bases</a:t>
            </a:r>
          </a:p>
          <a:p>
            <a:r>
              <a:rPr lang="en-AU" dirty="0" smtClean="0"/>
              <a:t>The genome is represented as a path through the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Fundamental understanding of </a:t>
            </a:r>
            <a:r>
              <a:rPr lang="en-AU" i="1" dirty="0" smtClean="0"/>
              <a:t>de novo</a:t>
            </a:r>
            <a:r>
              <a:rPr lang="en-AU" dirty="0" smtClean="0"/>
              <a:t> genome assembly 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  <a:p>
            <a:endParaRPr lang="en-AU" dirty="0" smtClean="0"/>
          </a:p>
          <a:p>
            <a:r>
              <a:rPr lang="en-AU" dirty="0" smtClean="0"/>
              <a:t>Use Velvet for </a:t>
            </a:r>
            <a:r>
              <a:rPr lang="en-AU" i="1" dirty="0" smtClean="0"/>
              <a:t>de novo</a:t>
            </a:r>
            <a:r>
              <a:rPr lang="en-AU" dirty="0" smtClean="0"/>
              <a:t> genome assembly of small genomes</a:t>
            </a:r>
          </a:p>
          <a:p>
            <a:endParaRPr lang="en-AU" dirty="0" smtClean="0"/>
          </a:p>
          <a:p>
            <a:r>
              <a:rPr lang="en-AU" dirty="0" smtClean="0"/>
              <a:t>Be able to assess genome assembly continuity and quality in terms of </a:t>
            </a:r>
            <a:r>
              <a:rPr lang="en-AU" dirty="0" smtClean="0">
                <a:solidFill>
                  <a:srgbClr val="FF0000"/>
                </a:solidFill>
              </a:rPr>
              <a:t>paired-end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Presentation Aims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Constructing 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Based on the concept of a k-</a:t>
            </a:r>
            <a:r>
              <a:rPr lang="en-AU" dirty="0" err="1" smtClean="0"/>
              <a:t>mer</a:t>
            </a:r>
            <a:endParaRPr lang="en-AU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403350" y="2060575"/>
            <a:ext cx="5472113" cy="18097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3344" name="Rectangle 35"/>
          <p:cNvSpPr>
            <a:spLocks noChangeArrowheads="1"/>
          </p:cNvSpPr>
          <p:nvPr/>
        </p:nvSpPr>
        <p:spPr bwMode="auto">
          <a:xfrm>
            <a:off x="1316038" y="2700338"/>
            <a:ext cx="735911" cy="36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grpSp>
        <p:nvGrpSpPr>
          <p:cNvPr id="76" name="Group 75"/>
          <p:cNvGrpSpPr/>
          <p:nvPr/>
        </p:nvGrpSpPr>
        <p:grpSpPr>
          <a:xfrm>
            <a:off x="1316038" y="2700338"/>
            <a:ext cx="2895600" cy="3608387"/>
            <a:chOff x="1316038" y="2700338"/>
            <a:chExt cx="2895600" cy="3608387"/>
          </a:xfrm>
        </p:grpSpPr>
        <p:grpSp>
          <p:nvGrpSpPr>
            <p:cNvPr id="2" name="Group 75"/>
            <p:cNvGrpSpPr>
              <a:grpSpLocks/>
            </p:cNvGrpSpPr>
            <p:nvPr/>
          </p:nvGrpSpPr>
          <p:grpSpPr bwMode="auto">
            <a:xfrm>
              <a:off x="1316038" y="2700338"/>
              <a:ext cx="2895600" cy="3608387"/>
              <a:chOff x="179512" y="1988840"/>
              <a:chExt cx="2896339" cy="3609692"/>
            </a:xfrm>
          </p:grpSpPr>
          <p:sp>
            <p:nvSpPr>
              <p:cNvPr id="13360" name="Rectangle 76"/>
              <p:cNvSpPr>
                <a:spLocks noChangeArrowheads="1"/>
              </p:cNvSpPr>
              <p:nvPr/>
            </p:nvSpPr>
            <p:spPr bwMode="auto">
              <a:xfrm>
                <a:off x="179512" y="198884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 dirty="0">
                    <a:latin typeface="Courier New" pitchFamily="49" charset="0"/>
                    <a:cs typeface="Courier New" pitchFamily="49" charset="0"/>
                  </a:rPr>
                  <a:t>ACGG</a:t>
                </a:r>
                <a:endParaRPr lang="en-AU" dirty="0"/>
              </a:p>
            </p:txBody>
          </p:sp>
          <p:sp>
            <p:nvSpPr>
              <p:cNvPr id="13361" name="Rectangle 77"/>
              <p:cNvSpPr>
                <a:spLocks noChangeArrowheads="1"/>
              </p:cNvSpPr>
              <p:nvPr/>
            </p:nvSpPr>
            <p:spPr bwMode="auto">
              <a:xfrm>
                <a:off x="323528" y="2204864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CGGA</a:t>
                </a:r>
                <a:endParaRPr lang="en-AU"/>
              </a:p>
            </p:txBody>
          </p:sp>
          <p:sp>
            <p:nvSpPr>
              <p:cNvPr id="13362" name="Rectangle 78"/>
              <p:cNvSpPr>
                <a:spLocks noChangeArrowheads="1"/>
              </p:cNvSpPr>
              <p:nvPr/>
            </p:nvSpPr>
            <p:spPr bwMode="auto">
              <a:xfrm>
                <a:off x="467544" y="2420888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GGAG</a:t>
                </a:r>
                <a:endParaRPr lang="en-AU"/>
              </a:p>
            </p:txBody>
          </p:sp>
          <p:sp>
            <p:nvSpPr>
              <p:cNvPr id="13363" name="Rectangle 79"/>
              <p:cNvSpPr>
                <a:spLocks noChangeArrowheads="1"/>
              </p:cNvSpPr>
              <p:nvPr/>
            </p:nvSpPr>
            <p:spPr bwMode="auto">
              <a:xfrm>
                <a:off x="611560" y="2636912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GAGC</a:t>
                </a:r>
                <a:endParaRPr lang="en-AU"/>
              </a:p>
            </p:txBody>
          </p:sp>
          <p:sp>
            <p:nvSpPr>
              <p:cNvPr id="13364" name="Rectangle 80"/>
              <p:cNvSpPr>
                <a:spLocks noChangeArrowheads="1"/>
              </p:cNvSpPr>
              <p:nvPr/>
            </p:nvSpPr>
            <p:spPr bwMode="auto">
              <a:xfrm>
                <a:off x="755576" y="2852936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AGCT</a:t>
                </a:r>
                <a:endParaRPr lang="en-AU"/>
              </a:p>
            </p:txBody>
          </p:sp>
          <p:sp>
            <p:nvSpPr>
              <p:cNvPr id="13365" name="Rectangle 81"/>
              <p:cNvSpPr>
                <a:spLocks noChangeArrowheads="1"/>
              </p:cNvSpPr>
              <p:nvPr/>
            </p:nvSpPr>
            <p:spPr bwMode="auto">
              <a:xfrm>
                <a:off x="899592" y="306896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GCTT</a:t>
                </a:r>
                <a:endParaRPr lang="en-AU"/>
              </a:p>
            </p:txBody>
          </p:sp>
          <p:sp>
            <p:nvSpPr>
              <p:cNvPr id="13366" name="Rectangle 82"/>
              <p:cNvSpPr>
                <a:spLocks noChangeArrowheads="1"/>
              </p:cNvSpPr>
              <p:nvPr/>
            </p:nvSpPr>
            <p:spPr bwMode="auto">
              <a:xfrm>
                <a:off x="1043608" y="3284984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CTTC</a:t>
                </a:r>
                <a:endParaRPr lang="en-AU"/>
              </a:p>
            </p:txBody>
          </p:sp>
          <p:sp>
            <p:nvSpPr>
              <p:cNvPr id="13367" name="Rectangle 83"/>
              <p:cNvSpPr>
                <a:spLocks noChangeArrowheads="1"/>
              </p:cNvSpPr>
              <p:nvPr/>
            </p:nvSpPr>
            <p:spPr bwMode="auto">
              <a:xfrm>
                <a:off x="1187624" y="3501008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TTCG</a:t>
                </a:r>
                <a:endParaRPr lang="en-AU"/>
              </a:p>
            </p:txBody>
          </p:sp>
          <p:sp>
            <p:nvSpPr>
              <p:cNvPr id="13368" name="Rectangle 84"/>
              <p:cNvSpPr>
                <a:spLocks noChangeArrowheads="1"/>
              </p:cNvSpPr>
              <p:nvPr/>
            </p:nvSpPr>
            <p:spPr bwMode="auto">
              <a:xfrm>
                <a:off x="1331640" y="3717032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TCGG</a:t>
                </a:r>
                <a:endParaRPr lang="en-AU"/>
              </a:p>
            </p:txBody>
          </p:sp>
          <p:sp>
            <p:nvSpPr>
              <p:cNvPr id="13369" name="Rectangle 85"/>
              <p:cNvSpPr>
                <a:spLocks noChangeArrowheads="1"/>
              </p:cNvSpPr>
              <p:nvPr/>
            </p:nvSpPr>
            <p:spPr bwMode="auto">
              <a:xfrm>
                <a:off x="1475656" y="3933056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CGGA</a:t>
                </a:r>
                <a:endParaRPr lang="en-AU"/>
              </a:p>
            </p:txBody>
          </p:sp>
          <p:sp>
            <p:nvSpPr>
              <p:cNvPr id="13370" name="Rectangle 86"/>
              <p:cNvSpPr>
                <a:spLocks noChangeArrowheads="1"/>
              </p:cNvSpPr>
              <p:nvPr/>
            </p:nvSpPr>
            <p:spPr bwMode="auto">
              <a:xfrm>
                <a:off x="1619672" y="414908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GGAG</a:t>
                </a:r>
                <a:endParaRPr lang="en-AU"/>
              </a:p>
            </p:txBody>
          </p:sp>
          <p:sp>
            <p:nvSpPr>
              <p:cNvPr id="13371" name="Rectangle 87"/>
              <p:cNvSpPr>
                <a:spLocks noChangeArrowheads="1"/>
              </p:cNvSpPr>
              <p:nvPr/>
            </p:nvSpPr>
            <p:spPr bwMode="auto">
              <a:xfrm>
                <a:off x="1763688" y="4365104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GAGC</a:t>
                </a:r>
                <a:endParaRPr lang="en-AU"/>
              </a:p>
            </p:txBody>
          </p:sp>
          <p:sp>
            <p:nvSpPr>
              <p:cNvPr id="13372" name="Rectangle 88"/>
              <p:cNvSpPr>
                <a:spLocks noChangeArrowheads="1"/>
              </p:cNvSpPr>
              <p:nvPr/>
            </p:nvSpPr>
            <p:spPr bwMode="auto">
              <a:xfrm>
                <a:off x="1907704" y="4581128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AGCT</a:t>
                </a:r>
                <a:endParaRPr lang="en-AU"/>
              </a:p>
            </p:txBody>
          </p:sp>
          <p:sp>
            <p:nvSpPr>
              <p:cNvPr id="13373" name="Rectangle 89"/>
              <p:cNvSpPr>
                <a:spLocks noChangeArrowheads="1"/>
              </p:cNvSpPr>
              <p:nvPr/>
            </p:nvSpPr>
            <p:spPr bwMode="auto">
              <a:xfrm>
                <a:off x="2195736" y="5013176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CTGA</a:t>
                </a:r>
                <a:endParaRPr lang="en-AU"/>
              </a:p>
            </p:txBody>
          </p:sp>
          <p:sp>
            <p:nvSpPr>
              <p:cNvPr id="13374" name="Rectangle 90"/>
              <p:cNvSpPr>
                <a:spLocks noChangeArrowheads="1"/>
              </p:cNvSpPr>
              <p:nvPr/>
            </p:nvSpPr>
            <p:spPr bwMode="auto">
              <a:xfrm>
                <a:off x="2339752" y="522920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TGAG</a:t>
                </a:r>
                <a:endParaRPr lang="en-AU"/>
              </a:p>
            </p:txBody>
          </p:sp>
          <p:sp>
            <p:nvSpPr>
              <p:cNvPr id="13375" name="Rectangle 91"/>
              <p:cNvSpPr>
                <a:spLocks noChangeArrowheads="1"/>
              </p:cNvSpPr>
              <p:nvPr/>
            </p:nvSpPr>
            <p:spPr bwMode="auto">
              <a:xfrm>
                <a:off x="2051720" y="4797152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GCTG</a:t>
                </a:r>
                <a:endParaRPr lang="en-AU"/>
              </a:p>
            </p:txBody>
          </p:sp>
        </p:grpSp>
        <p:sp>
          <p:nvSpPr>
            <p:cNvPr id="13345" name="Rectangle 36"/>
            <p:cNvSpPr>
              <a:spLocks noChangeArrowheads="1"/>
            </p:cNvSpPr>
            <p:nvPr/>
          </p:nvSpPr>
          <p:spPr bwMode="auto">
            <a:xfrm>
              <a:off x="1460017" y="2916284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CGGA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sp>
          <p:nvSpPr>
            <p:cNvPr id="13346" name="Rectangle 37"/>
            <p:cNvSpPr>
              <a:spLocks noChangeArrowheads="1"/>
            </p:cNvSpPr>
            <p:nvPr/>
          </p:nvSpPr>
          <p:spPr bwMode="auto">
            <a:xfrm>
              <a:off x="1603997" y="3132230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GGAG</a:t>
              </a:r>
              <a:endParaRPr lang="en-AU" b="1" dirty="0">
                <a:solidFill>
                  <a:srgbClr val="92D050"/>
                </a:solidFill>
              </a:endParaRPr>
            </a:p>
          </p:txBody>
        </p:sp>
        <p:sp>
          <p:nvSpPr>
            <p:cNvPr id="13347" name="Rectangle 38"/>
            <p:cNvSpPr>
              <a:spLocks noChangeArrowheads="1"/>
            </p:cNvSpPr>
            <p:nvPr/>
          </p:nvSpPr>
          <p:spPr bwMode="auto">
            <a:xfrm>
              <a:off x="1747976" y="3348176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133CA1"/>
                  </a:solidFill>
                  <a:latin typeface="Courier New" pitchFamily="49" charset="0"/>
                  <a:cs typeface="Courier New" pitchFamily="49" charset="0"/>
                </a:rPr>
                <a:t>GAGC</a:t>
              </a:r>
              <a:endParaRPr lang="en-AU" b="1" dirty="0">
                <a:solidFill>
                  <a:srgbClr val="133CA1"/>
                </a:solidFill>
              </a:endParaRPr>
            </a:p>
          </p:txBody>
        </p:sp>
        <p:sp>
          <p:nvSpPr>
            <p:cNvPr id="13348" name="Rectangle 39"/>
            <p:cNvSpPr>
              <a:spLocks noChangeArrowheads="1"/>
            </p:cNvSpPr>
            <p:nvPr/>
          </p:nvSpPr>
          <p:spPr bwMode="auto">
            <a:xfrm>
              <a:off x="1891955" y="3564122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AGCT</a:t>
              </a:r>
              <a:endParaRPr lang="en-AU" b="1">
                <a:solidFill>
                  <a:srgbClr val="7030A0"/>
                </a:solidFill>
              </a:endParaRPr>
            </a:p>
          </p:txBody>
        </p:sp>
        <p:sp>
          <p:nvSpPr>
            <p:cNvPr id="13349" name="Rectangle 40"/>
            <p:cNvSpPr>
              <a:spLocks noChangeArrowheads="1"/>
            </p:cNvSpPr>
            <p:nvPr/>
          </p:nvSpPr>
          <p:spPr bwMode="auto">
            <a:xfrm>
              <a:off x="2035934" y="3780068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GCTT</a:t>
              </a:r>
              <a:endParaRPr lang="en-AU"/>
            </a:p>
          </p:txBody>
        </p:sp>
        <p:sp>
          <p:nvSpPr>
            <p:cNvPr id="13350" name="Rectangle 41"/>
            <p:cNvSpPr>
              <a:spLocks noChangeArrowheads="1"/>
            </p:cNvSpPr>
            <p:nvPr/>
          </p:nvSpPr>
          <p:spPr bwMode="auto">
            <a:xfrm>
              <a:off x="2179914" y="3996013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CTTC</a:t>
              </a:r>
              <a:endParaRPr lang="en-AU" dirty="0"/>
            </a:p>
          </p:txBody>
        </p:sp>
        <p:sp>
          <p:nvSpPr>
            <p:cNvPr id="13351" name="Rectangle 42"/>
            <p:cNvSpPr>
              <a:spLocks noChangeArrowheads="1"/>
            </p:cNvSpPr>
            <p:nvPr/>
          </p:nvSpPr>
          <p:spPr bwMode="auto">
            <a:xfrm>
              <a:off x="2323893" y="4211959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TTCG</a:t>
              </a:r>
              <a:endParaRPr lang="en-AU"/>
            </a:p>
          </p:txBody>
        </p:sp>
        <p:sp>
          <p:nvSpPr>
            <p:cNvPr id="13352" name="Rectangle 43"/>
            <p:cNvSpPr>
              <a:spLocks noChangeArrowheads="1"/>
            </p:cNvSpPr>
            <p:nvPr/>
          </p:nvSpPr>
          <p:spPr bwMode="auto">
            <a:xfrm>
              <a:off x="2467872" y="4427905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TCGG</a:t>
              </a:r>
              <a:endParaRPr lang="en-AU"/>
            </a:p>
          </p:txBody>
        </p:sp>
        <p:sp>
          <p:nvSpPr>
            <p:cNvPr id="13353" name="Rectangle 44"/>
            <p:cNvSpPr>
              <a:spLocks noChangeArrowheads="1"/>
            </p:cNvSpPr>
            <p:nvPr/>
          </p:nvSpPr>
          <p:spPr bwMode="auto">
            <a:xfrm>
              <a:off x="2611851" y="4643851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CGGA</a:t>
              </a:r>
              <a:endParaRPr lang="en-AU" b="1">
                <a:solidFill>
                  <a:srgbClr val="FF0000"/>
                </a:solidFill>
              </a:endParaRPr>
            </a:p>
          </p:txBody>
        </p:sp>
        <p:sp>
          <p:nvSpPr>
            <p:cNvPr id="13354" name="Rectangle 45"/>
            <p:cNvSpPr>
              <a:spLocks noChangeArrowheads="1"/>
            </p:cNvSpPr>
            <p:nvPr/>
          </p:nvSpPr>
          <p:spPr bwMode="auto">
            <a:xfrm>
              <a:off x="2755831" y="4859797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GGAG</a:t>
              </a:r>
              <a:endParaRPr lang="en-AU" b="1">
                <a:solidFill>
                  <a:srgbClr val="92D050"/>
                </a:solidFill>
              </a:endParaRPr>
            </a:p>
          </p:txBody>
        </p:sp>
        <p:sp>
          <p:nvSpPr>
            <p:cNvPr id="13355" name="Rectangle 46"/>
            <p:cNvSpPr>
              <a:spLocks noChangeArrowheads="1"/>
            </p:cNvSpPr>
            <p:nvPr/>
          </p:nvSpPr>
          <p:spPr bwMode="auto">
            <a:xfrm>
              <a:off x="2899810" y="5075743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133CA1"/>
                  </a:solidFill>
                  <a:latin typeface="Courier New" pitchFamily="49" charset="0"/>
                  <a:cs typeface="Courier New" pitchFamily="49" charset="0"/>
                </a:rPr>
                <a:t>GAGC</a:t>
              </a:r>
              <a:endParaRPr lang="en-AU" b="1">
                <a:solidFill>
                  <a:srgbClr val="133CA1"/>
                </a:solidFill>
              </a:endParaRPr>
            </a:p>
          </p:txBody>
        </p:sp>
        <p:sp>
          <p:nvSpPr>
            <p:cNvPr id="13356" name="Rectangle 47"/>
            <p:cNvSpPr>
              <a:spLocks noChangeArrowheads="1"/>
            </p:cNvSpPr>
            <p:nvPr/>
          </p:nvSpPr>
          <p:spPr bwMode="auto">
            <a:xfrm>
              <a:off x="3043789" y="5291689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AGCT</a:t>
              </a:r>
              <a:endParaRPr lang="en-AU" b="1">
                <a:solidFill>
                  <a:srgbClr val="7030A0"/>
                </a:solidFill>
              </a:endParaRPr>
            </a:p>
          </p:txBody>
        </p:sp>
        <p:sp>
          <p:nvSpPr>
            <p:cNvPr id="13357" name="Rectangle 48"/>
            <p:cNvSpPr>
              <a:spLocks noChangeArrowheads="1"/>
            </p:cNvSpPr>
            <p:nvPr/>
          </p:nvSpPr>
          <p:spPr bwMode="auto">
            <a:xfrm>
              <a:off x="3331748" y="5723581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CTGA</a:t>
              </a:r>
              <a:endParaRPr lang="en-AU" dirty="0"/>
            </a:p>
          </p:txBody>
        </p:sp>
        <p:sp>
          <p:nvSpPr>
            <p:cNvPr id="13358" name="Rectangle 49"/>
            <p:cNvSpPr>
              <a:spLocks noChangeArrowheads="1"/>
            </p:cNvSpPr>
            <p:nvPr/>
          </p:nvSpPr>
          <p:spPr bwMode="auto">
            <a:xfrm>
              <a:off x="3475727" y="5939527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TGAG</a:t>
              </a:r>
              <a:endParaRPr lang="en-AU" dirty="0"/>
            </a:p>
          </p:txBody>
        </p:sp>
        <p:sp>
          <p:nvSpPr>
            <p:cNvPr id="13359" name="Rectangle 50"/>
            <p:cNvSpPr>
              <a:spLocks noChangeArrowheads="1"/>
            </p:cNvSpPr>
            <p:nvPr/>
          </p:nvSpPr>
          <p:spPr bwMode="auto">
            <a:xfrm>
              <a:off x="3187768" y="5507635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GCTG</a:t>
              </a:r>
              <a:endParaRPr lang="en-AU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403350" y="2060575"/>
            <a:ext cx="93663" cy="180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7" name="Rectangle 76"/>
          <p:cNvSpPr/>
          <p:nvPr/>
        </p:nvSpPr>
        <p:spPr>
          <a:xfrm>
            <a:off x="1331640" y="227687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ACGGAGCTTCGGAGCTGAG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023 L 0.59062 0.00023 " pathEditMode="fixed" rAng="0" ptsTypes="AA">
                                      <p:cBhvr>
                                        <p:cTn id="25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344" grpId="0"/>
      <p:bldP spid="26" grpId="0" animBg="1"/>
      <p:bldP spid="26" grpId="1" animBg="1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Constructing 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Based on the concept of a k-</a:t>
            </a:r>
            <a:r>
              <a:rPr lang="en-AU" dirty="0" err="1" smtClean="0"/>
              <a:t>mer</a:t>
            </a:r>
            <a:endParaRPr lang="en-AU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403350" y="2060575"/>
            <a:ext cx="5472113" cy="18097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3344" name="Rectangle 35"/>
          <p:cNvSpPr>
            <a:spLocks noChangeArrowheads="1"/>
          </p:cNvSpPr>
          <p:nvPr/>
        </p:nvSpPr>
        <p:spPr bwMode="auto">
          <a:xfrm>
            <a:off x="1316038" y="2700338"/>
            <a:ext cx="735911" cy="36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grpSp>
        <p:nvGrpSpPr>
          <p:cNvPr id="2" name="Group 75"/>
          <p:cNvGrpSpPr/>
          <p:nvPr/>
        </p:nvGrpSpPr>
        <p:grpSpPr>
          <a:xfrm>
            <a:off x="1316038" y="2700338"/>
            <a:ext cx="2895600" cy="3608387"/>
            <a:chOff x="1316038" y="2700338"/>
            <a:chExt cx="2895600" cy="3608387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316038" y="2700338"/>
              <a:ext cx="2895600" cy="3608387"/>
              <a:chOff x="179512" y="1988840"/>
              <a:chExt cx="2896339" cy="3609692"/>
            </a:xfrm>
          </p:grpSpPr>
          <p:sp>
            <p:nvSpPr>
              <p:cNvPr id="13360" name="Rectangle 76"/>
              <p:cNvSpPr>
                <a:spLocks noChangeArrowheads="1"/>
              </p:cNvSpPr>
              <p:nvPr/>
            </p:nvSpPr>
            <p:spPr bwMode="auto">
              <a:xfrm>
                <a:off x="179512" y="198884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 dirty="0">
                    <a:latin typeface="Courier New" pitchFamily="49" charset="0"/>
                    <a:cs typeface="Courier New" pitchFamily="49" charset="0"/>
                  </a:rPr>
                  <a:t>ACGG</a:t>
                </a:r>
                <a:endParaRPr lang="en-AU" dirty="0"/>
              </a:p>
            </p:txBody>
          </p:sp>
          <p:sp>
            <p:nvSpPr>
              <p:cNvPr id="13361" name="Rectangle 77"/>
              <p:cNvSpPr>
                <a:spLocks noChangeArrowheads="1"/>
              </p:cNvSpPr>
              <p:nvPr/>
            </p:nvSpPr>
            <p:spPr bwMode="auto">
              <a:xfrm>
                <a:off x="323528" y="2204864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CGGA</a:t>
                </a:r>
                <a:endParaRPr lang="en-AU"/>
              </a:p>
            </p:txBody>
          </p:sp>
          <p:sp>
            <p:nvSpPr>
              <p:cNvPr id="13362" name="Rectangle 78"/>
              <p:cNvSpPr>
                <a:spLocks noChangeArrowheads="1"/>
              </p:cNvSpPr>
              <p:nvPr/>
            </p:nvSpPr>
            <p:spPr bwMode="auto">
              <a:xfrm>
                <a:off x="467544" y="2420888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GGAG</a:t>
                </a:r>
                <a:endParaRPr lang="en-AU"/>
              </a:p>
            </p:txBody>
          </p:sp>
          <p:sp>
            <p:nvSpPr>
              <p:cNvPr id="13363" name="Rectangle 79"/>
              <p:cNvSpPr>
                <a:spLocks noChangeArrowheads="1"/>
              </p:cNvSpPr>
              <p:nvPr/>
            </p:nvSpPr>
            <p:spPr bwMode="auto">
              <a:xfrm>
                <a:off x="611560" y="2636912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GAGC</a:t>
                </a:r>
                <a:endParaRPr lang="en-AU"/>
              </a:p>
            </p:txBody>
          </p:sp>
          <p:sp>
            <p:nvSpPr>
              <p:cNvPr id="13364" name="Rectangle 80"/>
              <p:cNvSpPr>
                <a:spLocks noChangeArrowheads="1"/>
              </p:cNvSpPr>
              <p:nvPr/>
            </p:nvSpPr>
            <p:spPr bwMode="auto">
              <a:xfrm>
                <a:off x="755576" y="2852936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AGCT</a:t>
                </a:r>
                <a:endParaRPr lang="en-AU"/>
              </a:p>
            </p:txBody>
          </p:sp>
          <p:sp>
            <p:nvSpPr>
              <p:cNvPr id="13365" name="Rectangle 81"/>
              <p:cNvSpPr>
                <a:spLocks noChangeArrowheads="1"/>
              </p:cNvSpPr>
              <p:nvPr/>
            </p:nvSpPr>
            <p:spPr bwMode="auto">
              <a:xfrm>
                <a:off x="899592" y="306896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GCTT</a:t>
                </a:r>
                <a:endParaRPr lang="en-AU"/>
              </a:p>
            </p:txBody>
          </p:sp>
          <p:sp>
            <p:nvSpPr>
              <p:cNvPr id="13366" name="Rectangle 82"/>
              <p:cNvSpPr>
                <a:spLocks noChangeArrowheads="1"/>
              </p:cNvSpPr>
              <p:nvPr/>
            </p:nvSpPr>
            <p:spPr bwMode="auto">
              <a:xfrm>
                <a:off x="1043608" y="3284984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CTTC</a:t>
                </a:r>
                <a:endParaRPr lang="en-AU"/>
              </a:p>
            </p:txBody>
          </p:sp>
          <p:sp>
            <p:nvSpPr>
              <p:cNvPr id="13367" name="Rectangle 83"/>
              <p:cNvSpPr>
                <a:spLocks noChangeArrowheads="1"/>
              </p:cNvSpPr>
              <p:nvPr/>
            </p:nvSpPr>
            <p:spPr bwMode="auto">
              <a:xfrm>
                <a:off x="1187624" y="3501008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TTCG</a:t>
                </a:r>
                <a:endParaRPr lang="en-AU"/>
              </a:p>
            </p:txBody>
          </p:sp>
          <p:sp>
            <p:nvSpPr>
              <p:cNvPr id="13368" name="Rectangle 84"/>
              <p:cNvSpPr>
                <a:spLocks noChangeArrowheads="1"/>
              </p:cNvSpPr>
              <p:nvPr/>
            </p:nvSpPr>
            <p:spPr bwMode="auto">
              <a:xfrm>
                <a:off x="1331640" y="3717032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TCGG</a:t>
                </a:r>
                <a:endParaRPr lang="en-AU"/>
              </a:p>
            </p:txBody>
          </p:sp>
          <p:sp>
            <p:nvSpPr>
              <p:cNvPr id="13369" name="Rectangle 85"/>
              <p:cNvSpPr>
                <a:spLocks noChangeArrowheads="1"/>
              </p:cNvSpPr>
              <p:nvPr/>
            </p:nvSpPr>
            <p:spPr bwMode="auto">
              <a:xfrm>
                <a:off x="1475656" y="3933056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CGGA</a:t>
                </a:r>
                <a:endParaRPr lang="en-AU"/>
              </a:p>
            </p:txBody>
          </p:sp>
          <p:sp>
            <p:nvSpPr>
              <p:cNvPr id="13370" name="Rectangle 86"/>
              <p:cNvSpPr>
                <a:spLocks noChangeArrowheads="1"/>
              </p:cNvSpPr>
              <p:nvPr/>
            </p:nvSpPr>
            <p:spPr bwMode="auto">
              <a:xfrm>
                <a:off x="1619672" y="414908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GGAG</a:t>
                </a:r>
                <a:endParaRPr lang="en-AU"/>
              </a:p>
            </p:txBody>
          </p:sp>
          <p:sp>
            <p:nvSpPr>
              <p:cNvPr id="13371" name="Rectangle 87"/>
              <p:cNvSpPr>
                <a:spLocks noChangeArrowheads="1"/>
              </p:cNvSpPr>
              <p:nvPr/>
            </p:nvSpPr>
            <p:spPr bwMode="auto">
              <a:xfrm>
                <a:off x="1763688" y="4365104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GAGC</a:t>
                </a:r>
                <a:endParaRPr lang="en-AU"/>
              </a:p>
            </p:txBody>
          </p:sp>
          <p:sp>
            <p:nvSpPr>
              <p:cNvPr id="13372" name="Rectangle 88"/>
              <p:cNvSpPr>
                <a:spLocks noChangeArrowheads="1"/>
              </p:cNvSpPr>
              <p:nvPr/>
            </p:nvSpPr>
            <p:spPr bwMode="auto">
              <a:xfrm>
                <a:off x="1907704" y="4581128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AGCT</a:t>
                </a:r>
                <a:endParaRPr lang="en-AU"/>
              </a:p>
            </p:txBody>
          </p:sp>
          <p:sp>
            <p:nvSpPr>
              <p:cNvPr id="13373" name="Rectangle 89"/>
              <p:cNvSpPr>
                <a:spLocks noChangeArrowheads="1"/>
              </p:cNvSpPr>
              <p:nvPr/>
            </p:nvSpPr>
            <p:spPr bwMode="auto">
              <a:xfrm>
                <a:off x="2195736" y="5013176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CTGA</a:t>
                </a:r>
                <a:endParaRPr lang="en-AU"/>
              </a:p>
            </p:txBody>
          </p:sp>
          <p:sp>
            <p:nvSpPr>
              <p:cNvPr id="13374" name="Rectangle 90"/>
              <p:cNvSpPr>
                <a:spLocks noChangeArrowheads="1"/>
              </p:cNvSpPr>
              <p:nvPr/>
            </p:nvSpPr>
            <p:spPr bwMode="auto">
              <a:xfrm>
                <a:off x="2339752" y="522920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TGAG</a:t>
                </a:r>
                <a:endParaRPr lang="en-AU"/>
              </a:p>
            </p:txBody>
          </p:sp>
          <p:sp>
            <p:nvSpPr>
              <p:cNvPr id="13375" name="Rectangle 91"/>
              <p:cNvSpPr>
                <a:spLocks noChangeArrowheads="1"/>
              </p:cNvSpPr>
              <p:nvPr/>
            </p:nvSpPr>
            <p:spPr bwMode="auto">
              <a:xfrm>
                <a:off x="2051720" y="4797152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GCTG</a:t>
                </a:r>
                <a:endParaRPr lang="en-AU"/>
              </a:p>
            </p:txBody>
          </p:sp>
        </p:grpSp>
        <p:sp>
          <p:nvSpPr>
            <p:cNvPr id="13345" name="Rectangle 36"/>
            <p:cNvSpPr>
              <a:spLocks noChangeArrowheads="1"/>
            </p:cNvSpPr>
            <p:nvPr/>
          </p:nvSpPr>
          <p:spPr bwMode="auto">
            <a:xfrm>
              <a:off x="1460017" y="2916284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CGGA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sp>
          <p:nvSpPr>
            <p:cNvPr id="13346" name="Rectangle 37"/>
            <p:cNvSpPr>
              <a:spLocks noChangeArrowheads="1"/>
            </p:cNvSpPr>
            <p:nvPr/>
          </p:nvSpPr>
          <p:spPr bwMode="auto">
            <a:xfrm>
              <a:off x="1603997" y="3132230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GGAG</a:t>
              </a:r>
              <a:endParaRPr lang="en-AU" b="1" dirty="0">
                <a:solidFill>
                  <a:srgbClr val="92D050"/>
                </a:solidFill>
              </a:endParaRPr>
            </a:p>
          </p:txBody>
        </p:sp>
        <p:sp>
          <p:nvSpPr>
            <p:cNvPr id="13347" name="Rectangle 38"/>
            <p:cNvSpPr>
              <a:spLocks noChangeArrowheads="1"/>
            </p:cNvSpPr>
            <p:nvPr/>
          </p:nvSpPr>
          <p:spPr bwMode="auto">
            <a:xfrm>
              <a:off x="1747976" y="3348176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133CA1"/>
                  </a:solidFill>
                  <a:latin typeface="Courier New" pitchFamily="49" charset="0"/>
                  <a:cs typeface="Courier New" pitchFamily="49" charset="0"/>
                </a:rPr>
                <a:t>GAGC</a:t>
              </a:r>
              <a:endParaRPr lang="en-AU" b="1" dirty="0">
                <a:solidFill>
                  <a:srgbClr val="133CA1"/>
                </a:solidFill>
              </a:endParaRPr>
            </a:p>
          </p:txBody>
        </p:sp>
        <p:sp>
          <p:nvSpPr>
            <p:cNvPr id="13348" name="Rectangle 39"/>
            <p:cNvSpPr>
              <a:spLocks noChangeArrowheads="1"/>
            </p:cNvSpPr>
            <p:nvPr/>
          </p:nvSpPr>
          <p:spPr bwMode="auto">
            <a:xfrm>
              <a:off x="1891955" y="3564122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AGCT</a:t>
              </a:r>
              <a:endParaRPr lang="en-AU" b="1">
                <a:solidFill>
                  <a:srgbClr val="7030A0"/>
                </a:solidFill>
              </a:endParaRPr>
            </a:p>
          </p:txBody>
        </p:sp>
        <p:sp>
          <p:nvSpPr>
            <p:cNvPr id="13349" name="Rectangle 40"/>
            <p:cNvSpPr>
              <a:spLocks noChangeArrowheads="1"/>
            </p:cNvSpPr>
            <p:nvPr/>
          </p:nvSpPr>
          <p:spPr bwMode="auto">
            <a:xfrm>
              <a:off x="2035934" y="3780068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GCTT</a:t>
              </a:r>
              <a:endParaRPr lang="en-AU"/>
            </a:p>
          </p:txBody>
        </p:sp>
        <p:sp>
          <p:nvSpPr>
            <p:cNvPr id="13350" name="Rectangle 41"/>
            <p:cNvSpPr>
              <a:spLocks noChangeArrowheads="1"/>
            </p:cNvSpPr>
            <p:nvPr/>
          </p:nvSpPr>
          <p:spPr bwMode="auto">
            <a:xfrm>
              <a:off x="2179914" y="3996013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CTTC</a:t>
              </a:r>
              <a:endParaRPr lang="en-AU" dirty="0"/>
            </a:p>
          </p:txBody>
        </p:sp>
        <p:sp>
          <p:nvSpPr>
            <p:cNvPr id="13351" name="Rectangle 42"/>
            <p:cNvSpPr>
              <a:spLocks noChangeArrowheads="1"/>
            </p:cNvSpPr>
            <p:nvPr/>
          </p:nvSpPr>
          <p:spPr bwMode="auto">
            <a:xfrm>
              <a:off x="2323893" y="4211959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TTCG</a:t>
              </a:r>
              <a:endParaRPr lang="en-AU"/>
            </a:p>
          </p:txBody>
        </p:sp>
        <p:sp>
          <p:nvSpPr>
            <p:cNvPr id="13352" name="Rectangle 43"/>
            <p:cNvSpPr>
              <a:spLocks noChangeArrowheads="1"/>
            </p:cNvSpPr>
            <p:nvPr/>
          </p:nvSpPr>
          <p:spPr bwMode="auto">
            <a:xfrm>
              <a:off x="2467872" y="4427905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TCGG</a:t>
              </a:r>
              <a:endParaRPr lang="en-AU"/>
            </a:p>
          </p:txBody>
        </p:sp>
        <p:sp>
          <p:nvSpPr>
            <p:cNvPr id="13353" name="Rectangle 44"/>
            <p:cNvSpPr>
              <a:spLocks noChangeArrowheads="1"/>
            </p:cNvSpPr>
            <p:nvPr/>
          </p:nvSpPr>
          <p:spPr bwMode="auto">
            <a:xfrm>
              <a:off x="2611851" y="4643851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CGGA</a:t>
              </a:r>
              <a:endParaRPr lang="en-AU" b="1">
                <a:solidFill>
                  <a:srgbClr val="FF0000"/>
                </a:solidFill>
              </a:endParaRPr>
            </a:p>
          </p:txBody>
        </p:sp>
        <p:sp>
          <p:nvSpPr>
            <p:cNvPr id="13354" name="Rectangle 45"/>
            <p:cNvSpPr>
              <a:spLocks noChangeArrowheads="1"/>
            </p:cNvSpPr>
            <p:nvPr/>
          </p:nvSpPr>
          <p:spPr bwMode="auto">
            <a:xfrm>
              <a:off x="2755831" y="4859797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GGAG</a:t>
              </a:r>
              <a:endParaRPr lang="en-AU" b="1">
                <a:solidFill>
                  <a:srgbClr val="92D050"/>
                </a:solidFill>
              </a:endParaRPr>
            </a:p>
          </p:txBody>
        </p:sp>
        <p:sp>
          <p:nvSpPr>
            <p:cNvPr id="13355" name="Rectangle 46"/>
            <p:cNvSpPr>
              <a:spLocks noChangeArrowheads="1"/>
            </p:cNvSpPr>
            <p:nvPr/>
          </p:nvSpPr>
          <p:spPr bwMode="auto">
            <a:xfrm>
              <a:off x="2899810" y="5075743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133CA1"/>
                  </a:solidFill>
                  <a:latin typeface="Courier New" pitchFamily="49" charset="0"/>
                  <a:cs typeface="Courier New" pitchFamily="49" charset="0"/>
                </a:rPr>
                <a:t>GAGC</a:t>
              </a:r>
              <a:endParaRPr lang="en-AU" b="1">
                <a:solidFill>
                  <a:srgbClr val="133CA1"/>
                </a:solidFill>
              </a:endParaRPr>
            </a:p>
          </p:txBody>
        </p:sp>
        <p:sp>
          <p:nvSpPr>
            <p:cNvPr id="13356" name="Rectangle 47"/>
            <p:cNvSpPr>
              <a:spLocks noChangeArrowheads="1"/>
            </p:cNvSpPr>
            <p:nvPr/>
          </p:nvSpPr>
          <p:spPr bwMode="auto">
            <a:xfrm>
              <a:off x="3043789" y="5291689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AGCT</a:t>
              </a:r>
              <a:endParaRPr lang="en-AU" b="1">
                <a:solidFill>
                  <a:srgbClr val="7030A0"/>
                </a:solidFill>
              </a:endParaRPr>
            </a:p>
          </p:txBody>
        </p:sp>
        <p:sp>
          <p:nvSpPr>
            <p:cNvPr id="13357" name="Rectangle 48"/>
            <p:cNvSpPr>
              <a:spLocks noChangeArrowheads="1"/>
            </p:cNvSpPr>
            <p:nvPr/>
          </p:nvSpPr>
          <p:spPr bwMode="auto">
            <a:xfrm>
              <a:off x="3331748" y="5723581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CTGA</a:t>
              </a:r>
              <a:endParaRPr lang="en-AU" dirty="0"/>
            </a:p>
          </p:txBody>
        </p:sp>
        <p:sp>
          <p:nvSpPr>
            <p:cNvPr id="13358" name="Rectangle 49"/>
            <p:cNvSpPr>
              <a:spLocks noChangeArrowheads="1"/>
            </p:cNvSpPr>
            <p:nvPr/>
          </p:nvSpPr>
          <p:spPr bwMode="auto">
            <a:xfrm>
              <a:off x="3475727" y="5939527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TGAG</a:t>
              </a:r>
              <a:endParaRPr lang="en-AU"/>
            </a:p>
          </p:txBody>
        </p:sp>
        <p:sp>
          <p:nvSpPr>
            <p:cNvPr id="13359" name="Rectangle 50"/>
            <p:cNvSpPr>
              <a:spLocks noChangeArrowheads="1"/>
            </p:cNvSpPr>
            <p:nvPr/>
          </p:nvSpPr>
          <p:spPr bwMode="auto">
            <a:xfrm>
              <a:off x="3187768" y="5507635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GCTG</a:t>
              </a:r>
              <a:endParaRPr lang="en-AU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403350" y="2060575"/>
            <a:ext cx="93663" cy="180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621213" y="2708275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765675" y="2924175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CGGA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910138" y="3141663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GGAG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054600" y="3357563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GAGC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197475" y="3573463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AGCT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341938" y="3789363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486400" y="40052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629275" y="4221163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773738" y="4437063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716713" y="37877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CTGA</a:t>
            </a:r>
            <a:endParaRPr lang="en-AU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859588" y="4003675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TGAG</a:t>
            </a:r>
            <a:endParaRPr lang="en-AU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572250" y="3571875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GCTG</a:t>
            </a:r>
            <a:endParaRPr lang="en-AU"/>
          </a:p>
        </p:txBody>
      </p:sp>
      <p:cxnSp>
        <p:nvCxnSpPr>
          <p:cNvPr id="64" name="Elbow Connector 63"/>
          <p:cNvCxnSpPr>
            <a:stCxn id="52" idx="1"/>
            <a:endCxn id="53" idx="1"/>
          </p:cNvCxnSpPr>
          <p:nvPr/>
        </p:nvCxnSpPr>
        <p:spPr>
          <a:xfrm rot="10800000" flipH="1" flipV="1">
            <a:off x="4621213" y="2894013"/>
            <a:ext cx="144462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3" idx="1"/>
            <a:endCxn id="54" idx="1"/>
          </p:cNvCxnSpPr>
          <p:nvPr/>
        </p:nvCxnSpPr>
        <p:spPr>
          <a:xfrm rot="10800000" flipH="1" flipV="1">
            <a:off x="4765675" y="3109913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4" idx="1"/>
            <a:endCxn id="55" idx="1"/>
          </p:cNvCxnSpPr>
          <p:nvPr/>
        </p:nvCxnSpPr>
        <p:spPr>
          <a:xfrm rot="10800000" flipH="1" flipV="1">
            <a:off x="4910138" y="3325813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5" idx="1"/>
            <a:endCxn id="56" idx="1"/>
          </p:cNvCxnSpPr>
          <p:nvPr/>
        </p:nvCxnSpPr>
        <p:spPr>
          <a:xfrm rot="10800000" flipH="1" flipV="1">
            <a:off x="5054600" y="3541713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6" idx="1"/>
            <a:endCxn id="57" idx="1"/>
          </p:cNvCxnSpPr>
          <p:nvPr/>
        </p:nvCxnSpPr>
        <p:spPr>
          <a:xfrm rot="10800000" flipH="1" flipV="1">
            <a:off x="5197475" y="3757613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7" idx="1"/>
            <a:endCxn id="58" idx="1"/>
          </p:cNvCxnSpPr>
          <p:nvPr/>
        </p:nvCxnSpPr>
        <p:spPr>
          <a:xfrm rot="10800000" flipH="1" flipV="1">
            <a:off x="5341938" y="3973513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8" idx="1"/>
            <a:endCxn id="59" idx="1"/>
          </p:cNvCxnSpPr>
          <p:nvPr/>
        </p:nvCxnSpPr>
        <p:spPr>
          <a:xfrm rot="10800000" flipH="1" flipV="1">
            <a:off x="5486400" y="4189413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9" idx="1"/>
            <a:endCxn id="60" idx="1"/>
          </p:cNvCxnSpPr>
          <p:nvPr/>
        </p:nvCxnSpPr>
        <p:spPr>
          <a:xfrm rot="10800000" flipH="1" flipV="1">
            <a:off x="5629275" y="4405313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0" idx="3"/>
            <a:endCxn id="53" idx="3"/>
          </p:cNvCxnSpPr>
          <p:nvPr/>
        </p:nvCxnSpPr>
        <p:spPr>
          <a:xfrm flipH="1" flipV="1">
            <a:off x="5502275" y="3109913"/>
            <a:ext cx="1008063" cy="1511300"/>
          </a:xfrm>
          <a:prstGeom prst="bentConnector3">
            <a:avLst>
              <a:gd name="adj1" fmla="val -119297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5"/>
          <p:cNvCxnSpPr>
            <a:stCxn id="56" idx="3"/>
            <a:endCxn id="63" idx="1"/>
          </p:cNvCxnSpPr>
          <p:nvPr/>
        </p:nvCxnSpPr>
        <p:spPr>
          <a:xfrm flipV="1">
            <a:off x="5934075" y="3756025"/>
            <a:ext cx="6381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3" idx="1"/>
            <a:endCxn id="61" idx="1"/>
          </p:cNvCxnSpPr>
          <p:nvPr/>
        </p:nvCxnSpPr>
        <p:spPr>
          <a:xfrm rot="10800000" flipH="1" flipV="1">
            <a:off x="6572250" y="3756025"/>
            <a:ext cx="144463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1" idx="1"/>
            <a:endCxn id="62" idx="1"/>
          </p:cNvCxnSpPr>
          <p:nvPr/>
        </p:nvCxnSpPr>
        <p:spPr>
          <a:xfrm rot="10800000" flipH="1" flipV="1">
            <a:off x="6716713" y="3971925"/>
            <a:ext cx="142875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331640" y="227687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CGGAGCT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CGGAGCT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GAG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000"/>
                            </p:stCondLst>
                            <p:childTnLst>
                              <p:par>
                                <p:cTn id="1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0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allAtOnce"/>
      <p:bldP spid="53" grpId="0" build="allAtOnce"/>
      <p:bldP spid="54" grpId="0" build="allAtOnce"/>
      <p:bldP spid="55" grpId="0" build="allAtOnce"/>
      <p:bldP spid="56" grpId="0" build="allAtOnce"/>
      <p:bldP spid="57" grpId="0" build="allAtOnce"/>
      <p:bldP spid="58" grpId="0" build="allAtOnce"/>
      <p:bldP spid="59" grpId="0" build="allAtOnce"/>
      <p:bldP spid="60" grpId="0" build="allAtOnce"/>
      <p:bldP spid="61" grpId="0" build="allAtOnce"/>
      <p:bldP spid="62" grpId="0" build="allAtOnce"/>
      <p:bldP spid="6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Constructing 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771058" y="1731218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915520" y="1947118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CGGA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059983" y="2164606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GGAG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204445" y="2380506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GAGC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347320" y="2596406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AGCT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491783" y="2812306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36245" y="3028206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779120" y="3244106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923583" y="3460006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66558" y="281071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CTGA</a:t>
            </a:r>
            <a:endParaRPr lang="en-AU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7009433" y="3026618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TGAG</a:t>
            </a:r>
            <a:endParaRPr lang="en-AU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722095" y="2594818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GCTG</a:t>
            </a:r>
            <a:endParaRPr lang="en-AU"/>
          </a:p>
        </p:txBody>
      </p:sp>
      <p:cxnSp>
        <p:nvCxnSpPr>
          <p:cNvPr id="64" name="Elbow Connector 63"/>
          <p:cNvCxnSpPr>
            <a:stCxn id="52" idx="1"/>
            <a:endCxn id="53" idx="1"/>
          </p:cNvCxnSpPr>
          <p:nvPr/>
        </p:nvCxnSpPr>
        <p:spPr>
          <a:xfrm rot="10800000" flipH="1" flipV="1">
            <a:off x="4771058" y="1916956"/>
            <a:ext cx="144462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3" idx="1"/>
            <a:endCxn id="54" idx="1"/>
          </p:cNvCxnSpPr>
          <p:nvPr/>
        </p:nvCxnSpPr>
        <p:spPr>
          <a:xfrm rot="10800000" flipH="1" flipV="1">
            <a:off x="4915520" y="2132856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4" idx="1"/>
            <a:endCxn id="55" idx="1"/>
          </p:cNvCxnSpPr>
          <p:nvPr/>
        </p:nvCxnSpPr>
        <p:spPr>
          <a:xfrm rot="10800000" flipH="1" flipV="1">
            <a:off x="5059983" y="2348756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5" idx="1"/>
            <a:endCxn id="56" idx="1"/>
          </p:cNvCxnSpPr>
          <p:nvPr/>
        </p:nvCxnSpPr>
        <p:spPr>
          <a:xfrm rot="10800000" flipH="1" flipV="1">
            <a:off x="5204445" y="2564656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6" idx="1"/>
            <a:endCxn id="57" idx="1"/>
          </p:cNvCxnSpPr>
          <p:nvPr/>
        </p:nvCxnSpPr>
        <p:spPr>
          <a:xfrm rot="10800000" flipH="1" flipV="1">
            <a:off x="5347320" y="2780556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7" idx="1"/>
            <a:endCxn id="58" idx="1"/>
          </p:cNvCxnSpPr>
          <p:nvPr/>
        </p:nvCxnSpPr>
        <p:spPr>
          <a:xfrm rot="10800000" flipH="1" flipV="1">
            <a:off x="5491783" y="2996456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8" idx="1"/>
            <a:endCxn id="59" idx="1"/>
          </p:cNvCxnSpPr>
          <p:nvPr/>
        </p:nvCxnSpPr>
        <p:spPr>
          <a:xfrm rot="10800000" flipH="1" flipV="1">
            <a:off x="5636245" y="3212356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9" idx="1"/>
            <a:endCxn id="60" idx="1"/>
          </p:cNvCxnSpPr>
          <p:nvPr/>
        </p:nvCxnSpPr>
        <p:spPr>
          <a:xfrm rot="10800000" flipH="1" flipV="1">
            <a:off x="5779120" y="3428256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0" idx="3"/>
            <a:endCxn id="53" idx="3"/>
          </p:cNvCxnSpPr>
          <p:nvPr/>
        </p:nvCxnSpPr>
        <p:spPr>
          <a:xfrm flipH="1" flipV="1">
            <a:off x="5652120" y="2132856"/>
            <a:ext cx="1008063" cy="1511300"/>
          </a:xfrm>
          <a:prstGeom prst="bentConnector3">
            <a:avLst>
              <a:gd name="adj1" fmla="val -119297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5"/>
          <p:cNvCxnSpPr>
            <a:stCxn id="56" idx="3"/>
            <a:endCxn id="63" idx="1"/>
          </p:cNvCxnSpPr>
          <p:nvPr/>
        </p:nvCxnSpPr>
        <p:spPr>
          <a:xfrm flipV="1">
            <a:off x="6083920" y="2778968"/>
            <a:ext cx="6381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3" idx="1"/>
            <a:endCxn id="61" idx="1"/>
          </p:cNvCxnSpPr>
          <p:nvPr/>
        </p:nvCxnSpPr>
        <p:spPr>
          <a:xfrm rot="10800000" flipH="1" flipV="1">
            <a:off x="6722095" y="2778968"/>
            <a:ext cx="144463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1" idx="1"/>
            <a:endCxn id="62" idx="1"/>
          </p:cNvCxnSpPr>
          <p:nvPr/>
        </p:nvCxnSpPr>
        <p:spPr>
          <a:xfrm rot="10800000" flipH="1" flipV="1">
            <a:off x="6866558" y="2994868"/>
            <a:ext cx="142875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11560" y="1484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CGGAGCT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CGGAGCT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GAG</a:t>
            </a:r>
            <a:endParaRPr lang="en-AU" dirty="0"/>
          </a:p>
        </p:txBody>
      </p:sp>
      <p:sp>
        <p:nvSpPr>
          <p:cNvPr id="78" name="Rectangle 82"/>
          <p:cNvSpPr>
            <a:spLocks noChangeArrowheads="1"/>
          </p:cNvSpPr>
          <p:nvPr/>
        </p:nvSpPr>
        <p:spPr bwMode="auto">
          <a:xfrm>
            <a:off x="523875" y="5012532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79" name="Rectangle 83"/>
          <p:cNvSpPr>
            <a:spLocks noChangeArrowheads="1"/>
          </p:cNvSpPr>
          <p:nvPr/>
        </p:nvSpPr>
        <p:spPr bwMode="auto">
          <a:xfrm>
            <a:off x="1450975" y="5012532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CGGA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80" name="Rectangle 84"/>
          <p:cNvSpPr>
            <a:spLocks noChangeArrowheads="1"/>
          </p:cNvSpPr>
          <p:nvPr/>
        </p:nvSpPr>
        <p:spPr bwMode="auto">
          <a:xfrm>
            <a:off x="2378075" y="5012531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GGAG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81" name="Rectangle 85"/>
          <p:cNvSpPr>
            <a:spLocks noChangeArrowheads="1"/>
          </p:cNvSpPr>
          <p:nvPr/>
        </p:nvSpPr>
        <p:spPr bwMode="auto">
          <a:xfrm>
            <a:off x="3305175" y="5012531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GAGC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82" name="Rectangle 86"/>
          <p:cNvSpPr>
            <a:spLocks noChangeArrowheads="1"/>
          </p:cNvSpPr>
          <p:nvPr/>
        </p:nvSpPr>
        <p:spPr bwMode="auto">
          <a:xfrm>
            <a:off x="4232275" y="5012531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AGCT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83" name="Rectangle 87"/>
          <p:cNvSpPr>
            <a:spLocks noChangeArrowheads="1"/>
          </p:cNvSpPr>
          <p:nvPr/>
        </p:nvSpPr>
        <p:spPr bwMode="auto">
          <a:xfrm>
            <a:off x="5159375" y="5012531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84" name="Rectangle 88"/>
          <p:cNvSpPr>
            <a:spLocks noChangeArrowheads="1"/>
          </p:cNvSpPr>
          <p:nvPr/>
        </p:nvSpPr>
        <p:spPr bwMode="auto">
          <a:xfrm>
            <a:off x="6086475" y="5012532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85" name="Rectangle 89"/>
          <p:cNvSpPr>
            <a:spLocks noChangeArrowheads="1"/>
          </p:cNvSpPr>
          <p:nvPr/>
        </p:nvSpPr>
        <p:spPr bwMode="auto">
          <a:xfrm>
            <a:off x="7013575" y="5012532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86" name="Rectangle 90"/>
          <p:cNvSpPr>
            <a:spLocks noChangeArrowheads="1"/>
          </p:cNvSpPr>
          <p:nvPr/>
        </p:nvSpPr>
        <p:spPr bwMode="auto">
          <a:xfrm>
            <a:off x="7940675" y="5012532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258888" y="5197475"/>
            <a:ext cx="1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13088" y="5197475"/>
            <a:ext cx="1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040188" y="5197475"/>
            <a:ext cx="1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967288" y="5197475"/>
            <a:ext cx="1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821488" y="5197475"/>
            <a:ext cx="1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8588" y="5197475"/>
            <a:ext cx="1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894388" y="5197475"/>
            <a:ext cx="1920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185988" y="5197475"/>
            <a:ext cx="1920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hape 104"/>
          <p:cNvCxnSpPr>
            <a:stCxn id="86" idx="3"/>
            <a:endCxn id="79" idx="1"/>
          </p:cNvCxnSpPr>
          <p:nvPr/>
        </p:nvCxnSpPr>
        <p:spPr>
          <a:xfrm flipH="1">
            <a:off x="1450975" y="5197476"/>
            <a:ext cx="7224713" cy="12700"/>
          </a:xfrm>
          <a:prstGeom prst="bentConnector5">
            <a:avLst>
              <a:gd name="adj1" fmla="val -3164"/>
              <a:gd name="adj2" fmla="val 5298049"/>
              <a:gd name="adj3" fmla="val 1014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87"/>
          <p:cNvSpPr>
            <a:spLocks noChangeArrowheads="1"/>
          </p:cNvSpPr>
          <p:nvPr/>
        </p:nvSpPr>
        <p:spPr bwMode="auto">
          <a:xfrm>
            <a:off x="5148064" y="4545124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GCTG</a:t>
            </a:r>
            <a:endParaRPr lang="en-AU" dirty="0"/>
          </a:p>
        </p:txBody>
      </p:sp>
      <p:sp>
        <p:nvSpPr>
          <p:cNvPr id="109" name="Rectangle 87"/>
          <p:cNvSpPr>
            <a:spLocks noChangeArrowheads="1"/>
          </p:cNvSpPr>
          <p:nvPr/>
        </p:nvSpPr>
        <p:spPr bwMode="auto">
          <a:xfrm>
            <a:off x="6084168" y="4545124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CTGA</a:t>
            </a:r>
            <a:endParaRPr lang="en-AU" dirty="0"/>
          </a:p>
        </p:txBody>
      </p:sp>
      <p:sp>
        <p:nvSpPr>
          <p:cNvPr id="110" name="Rectangle 87"/>
          <p:cNvSpPr>
            <a:spLocks noChangeArrowheads="1"/>
          </p:cNvSpPr>
          <p:nvPr/>
        </p:nvSpPr>
        <p:spPr bwMode="auto">
          <a:xfrm>
            <a:off x="7020272" y="4545124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TGAG</a:t>
            </a:r>
            <a:endParaRPr lang="en-AU" dirty="0"/>
          </a:p>
        </p:txBody>
      </p:sp>
      <p:cxnSp>
        <p:nvCxnSpPr>
          <p:cNvPr id="111" name="Straight Arrow Connector 110"/>
          <p:cNvCxnSpPr>
            <a:stCxn id="108" idx="3"/>
            <a:endCxn id="109" idx="1"/>
          </p:cNvCxnSpPr>
          <p:nvPr/>
        </p:nvCxnSpPr>
        <p:spPr>
          <a:xfrm>
            <a:off x="5884163" y="4729790"/>
            <a:ext cx="200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9" idx="3"/>
            <a:endCxn id="110" idx="1"/>
          </p:cNvCxnSpPr>
          <p:nvPr/>
        </p:nvCxnSpPr>
        <p:spPr>
          <a:xfrm>
            <a:off x="6820267" y="4729790"/>
            <a:ext cx="200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hape 118"/>
          <p:cNvCxnSpPr>
            <a:stCxn id="82" idx="3"/>
            <a:endCxn id="108" idx="1"/>
          </p:cNvCxnSpPr>
          <p:nvPr/>
        </p:nvCxnSpPr>
        <p:spPr>
          <a:xfrm flipV="1">
            <a:off x="4967288" y="4729790"/>
            <a:ext cx="180776" cy="467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108" grpId="0"/>
      <p:bldP spid="109" grpId="0"/>
      <p:bldP spid="1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De </a:t>
            </a:r>
            <a:r>
              <a:rPr lang="en-AU" dirty="0" err="1" smtClean="0"/>
              <a:t>Bruijn</a:t>
            </a:r>
            <a:r>
              <a:rPr lang="en-AU" dirty="0" smtClean="0"/>
              <a:t> graphs are appealing for short read data since:</a:t>
            </a:r>
          </a:p>
          <a:p>
            <a:pPr lvl="1"/>
            <a:r>
              <a:rPr lang="en-AU" dirty="0" smtClean="0"/>
              <a:t>We need perfect overlaps to be sure overlaps are not spurious</a:t>
            </a:r>
          </a:p>
          <a:p>
            <a:pPr lvl="1"/>
            <a:r>
              <a:rPr lang="en-AU" dirty="0" smtClean="0"/>
              <a:t>Compact, memory efficient representation of the data</a:t>
            </a:r>
          </a:p>
          <a:p>
            <a:pPr lvl="1"/>
            <a:r>
              <a:rPr lang="en-AU" dirty="0" smtClean="0"/>
              <a:t>Fast to find overlaps as we only consider perfect overlaps of k-1 in length</a:t>
            </a:r>
          </a:p>
          <a:p>
            <a:pPr eaLnBrk="1" hangingPunct="1"/>
            <a:r>
              <a:rPr lang="en-AU" dirty="0" smtClean="0"/>
              <a:t>Ideally, k-</a:t>
            </a:r>
            <a:r>
              <a:rPr lang="en-AU" dirty="0" err="1" smtClean="0"/>
              <a:t>mers</a:t>
            </a:r>
            <a:r>
              <a:rPr lang="en-AU" dirty="0" smtClean="0"/>
              <a:t> should:</a:t>
            </a:r>
          </a:p>
          <a:p>
            <a:pPr lvl="1" eaLnBrk="1" hangingPunct="1"/>
            <a:r>
              <a:rPr lang="en-AU" dirty="0" smtClean="0"/>
              <a:t>Be long enough that all k-</a:t>
            </a:r>
            <a:r>
              <a:rPr lang="en-AU" dirty="0" err="1" smtClean="0"/>
              <a:t>mers</a:t>
            </a:r>
            <a:r>
              <a:rPr lang="en-AU" dirty="0" smtClean="0"/>
              <a:t> of that length are unique in the genome</a:t>
            </a:r>
          </a:p>
          <a:p>
            <a:pPr lvl="1" eaLnBrk="1" hangingPunct="1"/>
            <a:r>
              <a:rPr lang="en-AU" dirty="0" smtClean="0"/>
              <a:t>Be short enough that its existence is supported by multiple reads (k-</a:t>
            </a:r>
            <a:r>
              <a:rPr lang="en-AU" dirty="0" err="1" smtClean="0"/>
              <a:t>mer</a:t>
            </a:r>
            <a:r>
              <a:rPr lang="en-AU" dirty="0" smtClean="0"/>
              <a:t> coverage)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Sequencing Error: </a:t>
            </a:r>
            <a:r>
              <a:rPr lang="en-AU" dirty="0" err="1" smtClean="0"/>
              <a:t>mis</a:t>
            </a:r>
            <a:r>
              <a:rPr lang="en-AU" dirty="0" smtClean="0"/>
              <a:t>-call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755900" y="2205038"/>
            <a:ext cx="1887538" cy="2097087"/>
            <a:chOff x="2755900" y="2205038"/>
            <a:chExt cx="1887538" cy="2097087"/>
          </a:xfrm>
        </p:grpSpPr>
        <p:sp>
          <p:nvSpPr>
            <p:cNvPr id="15363" name="Rectangle 8"/>
            <p:cNvSpPr>
              <a:spLocks noChangeArrowheads="1"/>
            </p:cNvSpPr>
            <p:nvPr/>
          </p:nvSpPr>
          <p:spPr bwMode="auto">
            <a:xfrm>
              <a:off x="2755900" y="22050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ACGG</a:t>
              </a:r>
              <a:endParaRPr lang="en-AU"/>
            </a:p>
          </p:txBody>
        </p:sp>
        <p:sp>
          <p:nvSpPr>
            <p:cNvPr id="15364" name="Rectangle 9"/>
            <p:cNvSpPr>
              <a:spLocks noChangeArrowheads="1"/>
            </p:cNvSpPr>
            <p:nvPr/>
          </p:nvSpPr>
          <p:spPr bwMode="auto">
            <a:xfrm>
              <a:off x="2900363" y="2420938"/>
              <a:ext cx="7350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CGGA</a:t>
              </a:r>
              <a:endParaRPr lang="en-AU"/>
            </a:p>
          </p:txBody>
        </p:sp>
        <p:sp>
          <p:nvSpPr>
            <p:cNvPr id="15365" name="Rectangle 10"/>
            <p:cNvSpPr>
              <a:spLocks noChangeArrowheads="1"/>
            </p:cNvSpPr>
            <p:nvPr/>
          </p:nvSpPr>
          <p:spPr bwMode="auto">
            <a:xfrm>
              <a:off x="3043238" y="26368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GGAG</a:t>
              </a:r>
              <a:endParaRPr lang="en-AU"/>
            </a:p>
          </p:txBody>
        </p:sp>
        <p:sp>
          <p:nvSpPr>
            <p:cNvPr id="15366" name="Rectangle 11"/>
            <p:cNvSpPr>
              <a:spLocks noChangeArrowheads="1"/>
            </p:cNvSpPr>
            <p:nvPr/>
          </p:nvSpPr>
          <p:spPr bwMode="auto">
            <a:xfrm>
              <a:off x="3187700" y="28527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GAGC</a:t>
              </a:r>
              <a:endParaRPr lang="en-AU"/>
            </a:p>
          </p:txBody>
        </p:sp>
        <p:sp>
          <p:nvSpPr>
            <p:cNvPr id="15367" name="Rectangle 12"/>
            <p:cNvSpPr>
              <a:spLocks noChangeArrowheads="1"/>
            </p:cNvSpPr>
            <p:nvPr/>
          </p:nvSpPr>
          <p:spPr bwMode="auto">
            <a:xfrm>
              <a:off x="3332163" y="3068638"/>
              <a:ext cx="7350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AGCT</a:t>
              </a:r>
              <a:endParaRPr lang="en-AU"/>
            </a:p>
          </p:txBody>
        </p:sp>
        <p:sp>
          <p:nvSpPr>
            <p:cNvPr id="15368" name="Rectangle 13"/>
            <p:cNvSpPr>
              <a:spLocks noChangeArrowheads="1"/>
            </p:cNvSpPr>
            <p:nvPr/>
          </p:nvSpPr>
          <p:spPr bwMode="auto">
            <a:xfrm>
              <a:off x="3476625" y="3284538"/>
              <a:ext cx="7350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GCTT</a:t>
              </a:r>
              <a:endParaRPr lang="en-AU"/>
            </a:p>
          </p:txBody>
        </p:sp>
        <p:sp>
          <p:nvSpPr>
            <p:cNvPr id="15369" name="Rectangle 14"/>
            <p:cNvSpPr>
              <a:spLocks noChangeArrowheads="1"/>
            </p:cNvSpPr>
            <p:nvPr/>
          </p:nvSpPr>
          <p:spPr bwMode="auto">
            <a:xfrm>
              <a:off x="3619500" y="35004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CTTC</a:t>
              </a:r>
              <a:endParaRPr lang="en-AU"/>
            </a:p>
          </p:txBody>
        </p:sp>
        <p:sp>
          <p:nvSpPr>
            <p:cNvPr id="15370" name="Rectangle 15"/>
            <p:cNvSpPr>
              <a:spLocks noChangeArrowheads="1"/>
            </p:cNvSpPr>
            <p:nvPr/>
          </p:nvSpPr>
          <p:spPr bwMode="auto">
            <a:xfrm>
              <a:off x="3763963" y="37163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TTCG</a:t>
              </a:r>
              <a:endParaRPr lang="en-AU"/>
            </a:p>
          </p:txBody>
        </p:sp>
        <p:sp>
          <p:nvSpPr>
            <p:cNvPr id="15371" name="Rectangle 16"/>
            <p:cNvSpPr>
              <a:spLocks noChangeArrowheads="1"/>
            </p:cNvSpPr>
            <p:nvPr/>
          </p:nvSpPr>
          <p:spPr bwMode="auto">
            <a:xfrm>
              <a:off x="3908425" y="3933825"/>
              <a:ext cx="73501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TCGG</a:t>
              </a:r>
              <a:endParaRPr lang="en-AU"/>
            </a:p>
          </p:txBody>
        </p:sp>
        <p:cxnSp>
          <p:nvCxnSpPr>
            <p:cNvPr id="20" name="Elbow Connector 19"/>
            <p:cNvCxnSpPr>
              <a:stCxn id="15363" idx="1"/>
              <a:endCxn id="15364" idx="1"/>
            </p:cNvCxnSpPr>
            <p:nvPr/>
          </p:nvCxnSpPr>
          <p:spPr>
            <a:xfrm rot="10800000" flipH="1" flipV="1">
              <a:off x="2755900" y="2389188"/>
              <a:ext cx="144463" cy="215900"/>
            </a:xfrm>
            <a:prstGeom prst="bentConnector3">
              <a:avLst>
                <a:gd name="adj1" fmla="val -158732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5364" idx="1"/>
              <a:endCxn id="15365" idx="1"/>
            </p:cNvCxnSpPr>
            <p:nvPr/>
          </p:nvCxnSpPr>
          <p:spPr>
            <a:xfrm rot="10800000" flipH="1" flipV="1">
              <a:off x="2900363" y="2605088"/>
              <a:ext cx="142875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5365" idx="1"/>
              <a:endCxn id="15366" idx="1"/>
            </p:cNvCxnSpPr>
            <p:nvPr/>
          </p:nvCxnSpPr>
          <p:spPr>
            <a:xfrm rot="10800000" flipH="1" flipV="1">
              <a:off x="3043238" y="2820988"/>
              <a:ext cx="144462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5366" idx="1"/>
              <a:endCxn id="15367" idx="1"/>
            </p:cNvCxnSpPr>
            <p:nvPr/>
          </p:nvCxnSpPr>
          <p:spPr>
            <a:xfrm rot="10800000" flipH="1" flipV="1">
              <a:off x="3187700" y="3036888"/>
              <a:ext cx="144463" cy="217487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5367" idx="1"/>
              <a:endCxn id="15368" idx="1"/>
            </p:cNvCxnSpPr>
            <p:nvPr/>
          </p:nvCxnSpPr>
          <p:spPr>
            <a:xfrm rot="10800000" flipH="1" flipV="1">
              <a:off x="3332163" y="3254375"/>
              <a:ext cx="144462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5368" idx="1"/>
              <a:endCxn id="15369" idx="1"/>
            </p:cNvCxnSpPr>
            <p:nvPr/>
          </p:nvCxnSpPr>
          <p:spPr>
            <a:xfrm rot="10800000" flipH="1" flipV="1">
              <a:off x="3476625" y="3470275"/>
              <a:ext cx="142875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5369" idx="1"/>
              <a:endCxn id="15370" idx="1"/>
            </p:cNvCxnSpPr>
            <p:nvPr/>
          </p:nvCxnSpPr>
          <p:spPr>
            <a:xfrm rot="10800000" flipH="1" flipV="1">
              <a:off x="3619500" y="3686175"/>
              <a:ext cx="144463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5370" idx="1"/>
              <a:endCxn id="15371" idx="1"/>
            </p:cNvCxnSpPr>
            <p:nvPr/>
          </p:nvCxnSpPr>
          <p:spPr>
            <a:xfrm rot="10800000" flipH="1" flipV="1">
              <a:off x="3763963" y="3902075"/>
              <a:ext cx="144462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80" name="TextBox 119"/>
          <p:cNvSpPr txBox="1">
            <a:spLocks noChangeArrowheads="1"/>
          </p:cNvSpPr>
          <p:nvPr/>
        </p:nvSpPr>
        <p:spPr bwMode="auto">
          <a:xfrm>
            <a:off x="3563938" y="1412875"/>
            <a:ext cx="183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ACGGAGCTTCGG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Sequencing Error: </a:t>
            </a:r>
            <a:r>
              <a:rPr lang="en-AU" dirty="0" err="1" smtClean="0"/>
              <a:t>mis</a:t>
            </a:r>
            <a:r>
              <a:rPr lang="en-AU" dirty="0" smtClean="0"/>
              <a:t>-call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2755900" y="22050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2900363" y="2420938"/>
            <a:ext cx="735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3043238" y="26368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5366" name="Rectangle 11"/>
          <p:cNvSpPr>
            <a:spLocks noChangeArrowheads="1"/>
          </p:cNvSpPr>
          <p:nvPr/>
        </p:nvSpPr>
        <p:spPr bwMode="auto">
          <a:xfrm>
            <a:off x="3187700" y="28527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3332163" y="3068638"/>
            <a:ext cx="735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5368" name="Rectangle 13"/>
          <p:cNvSpPr>
            <a:spLocks noChangeArrowheads="1"/>
          </p:cNvSpPr>
          <p:nvPr/>
        </p:nvSpPr>
        <p:spPr bwMode="auto">
          <a:xfrm>
            <a:off x="3476625" y="3284538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15369" name="Rectangle 14"/>
          <p:cNvSpPr>
            <a:spLocks noChangeArrowheads="1"/>
          </p:cNvSpPr>
          <p:nvPr/>
        </p:nvSpPr>
        <p:spPr bwMode="auto">
          <a:xfrm>
            <a:off x="3619500" y="35004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3763963" y="37163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5371" name="Rectangle 16"/>
          <p:cNvSpPr>
            <a:spLocks noChangeArrowheads="1"/>
          </p:cNvSpPr>
          <p:nvPr/>
        </p:nvSpPr>
        <p:spPr bwMode="auto">
          <a:xfrm>
            <a:off x="3908425" y="3933825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cxnSp>
        <p:nvCxnSpPr>
          <p:cNvPr id="20" name="Elbow Connector 19"/>
          <p:cNvCxnSpPr>
            <a:stCxn id="15363" idx="1"/>
            <a:endCxn id="15364" idx="1"/>
          </p:cNvCxnSpPr>
          <p:nvPr/>
        </p:nvCxnSpPr>
        <p:spPr>
          <a:xfrm rot="10800000" flipH="1" flipV="1">
            <a:off x="2755900" y="2389188"/>
            <a:ext cx="144463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364" idx="1"/>
            <a:endCxn id="15365" idx="1"/>
          </p:cNvCxnSpPr>
          <p:nvPr/>
        </p:nvCxnSpPr>
        <p:spPr>
          <a:xfrm rot="10800000" flipH="1" flipV="1">
            <a:off x="2900363" y="2605088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365" idx="1"/>
            <a:endCxn id="15366" idx="1"/>
          </p:cNvCxnSpPr>
          <p:nvPr/>
        </p:nvCxnSpPr>
        <p:spPr>
          <a:xfrm rot="10800000" flipH="1" flipV="1">
            <a:off x="3043238" y="2820988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5366" idx="1"/>
            <a:endCxn id="15367" idx="1"/>
          </p:cNvCxnSpPr>
          <p:nvPr/>
        </p:nvCxnSpPr>
        <p:spPr>
          <a:xfrm rot="10800000" flipH="1" flipV="1">
            <a:off x="3187700" y="3036888"/>
            <a:ext cx="144463" cy="217487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5367" idx="1"/>
            <a:endCxn id="15368" idx="1"/>
          </p:cNvCxnSpPr>
          <p:nvPr/>
        </p:nvCxnSpPr>
        <p:spPr>
          <a:xfrm rot="10800000" flipH="1" flipV="1">
            <a:off x="3332163" y="32543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368" idx="1"/>
            <a:endCxn id="15369" idx="1"/>
          </p:cNvCxnSpPr>
          <p:nvPr/>
        </p:nvCxnSpPr>
        <p:spPr>
          <a:xfrm rot="10800000" flipH="1" flipV="1">
            <a:off x="3476625" y="3470275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369" idx="1"/>
            <a:endCxn id="15370" idx="1"/>
          </p:cNvCxnSpPr>
          <p:nvPr/>
        </p:nvCxnSpPr>
        <p:spPr>
          <a:xfrm rot="10800000" flipH="1" flipV="1">
            <a:off x="3619500" y="3686175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5370" idx="1"/>
            <a:endCxn id="15371" idx="1"/>
          </p:cNvCxnSpPr>
          <p:nvPr/>
        </p:nvCxnSpPr>
        <p:spPr>
          <a:xfrm rot="10800000" flipH="1" flipV="1">
            <a:off x="3763963" y="39020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0" name="TextBox 119"/>
          <p:cNvSpPr txBox="1">
            <a:spLocks noChangeArrowheads="1"/>
          </p:cNvSpPr>
          <p:nvPr/>
        </p:nvSpPr>
        <p:spPr bwMode="auto">
          <a:xfrm>
            <a:off x="3563938" y="1412875"/>
            <a:ext cx="183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ACGGAGCTTCGG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03825" y="3036888"/>
            <a:ext cx="881063" cy="401637"/>
            <a:chOff x="5203825" y="3036888"/>
            <a:chExt cx="881063" cy="401637"/>
          </a:xfrm>
        </p:grpSpPr>
        <p:sp>
          <p:nvSpPr>
            <p:cNvPr id="15383" name="Rectangle 54"/>
            <p:cNvSpPr>
              <a:spLocks noChangeArrowheads="1"/>
            </p:cNvSpPr>
            <p:nvPr/>
          </p:nvSpPr>
          <p:spPr bwMode="auto">
            <a:xfrm>
              <a:off x="5348288" y="30686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AU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AU" dirty="0">
                  <a:latin typeface="Courier New" pitchFamily="49" charset="0"/>
                  <a:cs typeface="Courier New" pitchFamily="49" charset="0"/>
                </a:rPr>
                <a:t>CT</a:t>
              </a:r>
              <a:endParaRPr lang="en-AU" dirty="0"/>
            </a:p>
          </p:txBody>
        </p:sp>
        <p:cxnSp>
          <p:nvCxnSpPr>
            <p:cNvPr id="56" name="Elbow Connector 55"/>
            <p:cNvCxnSpPr>
              <a:stCxn id="15382" idx="1"/>
              <a:endCxn id="15383" idx="1"/>
            </p:cNvCxnSpPr>
            <p:nvPr/>
          </p:nvCxnSpPr>
          <p:spPr>
            <a:xfrm rot="10800000" flipH="1" flipV="1">
              <a:off x="5203825" y="3036888"/>
              <a:ext cx="144463" cy="217487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059363" y="2820988"/>
            <a:ext cx="881062" cy="401637"/>
            <a:chOff x="5059363" y="2820988"/>
            <a:chExt cx="881062" cy="401637"/>
          </a:xfrm>
        </p:grpSpPr>
        <p:sp>
          <p:nvSpPr>
            <p:cNvPr id="15382" name="Rectangle 53"/>
            <p:cNvSpPr>
              <a:spLocks noChangeArrowheads="1"/>
            </p:cNvSpPr>
            <p:nvPr/>
          </p:nvSpPr>
          <p:spPr bwMode="auto">
            <a:xfrm>
              <a:off x="5203825" y="28527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GA</a:t>
              </a:r>
              <a:r>
                <a:rPr lang="en-AU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AU" dirty="0">
                  <a:latin typeface="Courier New" pitchFamily="49" charset="0"/>
                  <a:cs typeface="Courier New" pitchFamily="49" charset="0"/>
                </a:rPr>
                <a:t>C</a:t>
              </a:r>
              <a:endParaRPr lang="en-AU" dirty="0"/>
            </a:p>
          </p:txBody>
        </p:sp>
        <p:cxnSp>
          <p:nvCxnSpPr>
            <p:cNvPr id="57" name="Elbow Connector 56"/>
            <p:cNvCxnSpPr>
              <a:stCxn id="15381" idx="1"/>
              <a:endCxn id="15382" idx="1"/>
            </p:cNvCxnSpPr>
            <p:nvPr/>
          </p:nvCxnSpPr>
          <p:spPr>
            <a:xfrm rot="10800000" flipH="1" flipV="1">
              <a:off x="5059363" y="2820988"/>
              <a:ext cx="144462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635375" y="2605088"/>
            <a:ext cx="2160588" cy="401637"/>
            <a:chOff x="3635375" y="2605088"/>
            <a:chExt cx="2160588" cy="401637"/>
          </a:xfrm>
        </p:grpSpPr>
        <p:sp>
          <p:nvSpPr>
            <p:cNvPr id="15381" name="Rectangle 52"/>
            <p:cNvSpPr>
              <a:spLocks noChangeArrowheads="1"/>
            </p:cNvSpPr>
            <p:nvPr/>
          </p:nvSpPr>
          <p:spPr bwMode="auto">
            <a:xfrm>
              <a:off x="5059363" y="26368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GGA</a:t>
              </a:r>
              <a:r>
                <a:rPr lang="en-AU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Elbow Connector 59"/>
            <p:cNvCxnSpPr>
              <a:stCxn id="15364" idx="3"/>
              <a:endCxn id="15381" idx="1"/>
            </p:cNvCxnSpPr>
            <p:nvPr/>
          </p:nvCxnSpPr>
          <p:spPr>
            <a:xfrm>
              <a:off x="3635375" y="2605088"/>
              <a:ext cx="1423988" cy="215900"/>
            </a:xfrm>
            <a:prstGeom prst="bentConnector3">
              <a:avLst>
                <a:gd name="adj1" fmla="val 50000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348288" y="3254375"/>
            <a:ext cx="879475" cy="400050"/>
            <a:chOff x="5348288" y="3254375"/>
            <a:chExt cx="879475" cy="400050"/>
          </a:xfrm>
        </p:grpSpPr>
        <p:cxnSp>
          <p:nvCxnSpPr>
            <p:cNvPr id="63" name="Elbow Connector 62"/>
            <p:cNvCxnSpPr>
              <a:stCxn id="15383" idx="1"/>
              <a:endCxn id="15388" idx="1"/>
            </p:cNvCxnSpPr>
            <p:nvPr/>
          </p:nvCxnSpPr>
          <p:spPr>
            <a:xfrm rot="10800000" flipH="1" flipV="1">
              <a:off x="5348288" y="3254375"/>
              <a:ext cx="144462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88" name="Rectangle 65"/>
            <p:cNvSpPr>
              <a:spLocks noChangeArrowheads="1"/>
            </p:cNvSpPr>
            <p:nvPr/>
          </p:nvSpPr>
          <p:spPr bwMode="auto">
            <a:xfrm>
              <a:off x="5492750" y="3284538"/>
              <a:ext cx="7350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AU" dirty="0">
                  <a:latin typeface="Courier New" pitchFamily="49" charset="0"/>
                  <a:cs typeface="Courier New" pitchFamily="49" charset="0"/>
                </a:rPr>
                <a:t>CTT</a:t>
              </a:r>
              <a:endParaRPr lang="en-AU" dirty="0"/>
            </a:p>
          </p:txBody>
        </p:sp>
      </p:grpSp>
      <p:cxnSp>
        <p:nvCxnSpPr>
          <p:cNvPr id="69" name="Elbow Connector 68"/>
          <p:cNvCxnSpPr>
            <a:stCxn id="15388" idx="3"/>
            <a:endCxn id="15369" idx="3"/>
          </p:cNvCxnSpPr>
          <p:nvPr/>
        </p:nvCxnSpPr>
        <p:spPr>
          <a:xfrm flipH="1">
            <a:off x="4356100" y="3470275"/>
            <a:ext cx="1871663" cy="215900"/>
          </a:xfrm>
          <a:prstGeom prst="bentConnector3">
            <a:avLst>
              <a:gd name="adj1" fmla="val -12210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90" name="TextBox 81"/>
          <p:cNvSpPr txBox="1">
            <a:spLocks noChangeArrowheads="1"/>
          </p:cNvSpPr>
          <p:nvPr/>
        </p:nvSpPr>
        <p:spPr bwMode="auto">
          <a:xfrm>
            <a:off x="3563938" y="1628775"/>
            <a:ext cx="183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</a:t>
            </a:r>
            <a:r>
              <a:rPr lang="en-AU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CTTCGG</a:t>
            </a:r>
          </a:p>
        </p:txBody>
      </p:sp>
      <p:sp>
        <p:nvSpPr>
          <p:cNvPr id="15391" name="Rectangle 82"/>
          <p:cNvSpPr>
            <a:spLocks noChangeArrowheads="1"/>
          </p:cNvSpPr>
          <p:nvPr/>
        </p:nvSpPr>
        <p:spPr bwMode="auto">
          <a:xfrm>
            <a:off x="5238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5392" name="Rectangle 83"/>
          <p:cNvSpPr>
            <a:spLocks noChangeArrowheads="1"/>
          </p:cNvSpPr>
          <p:nvPr/>
        </p:nvSpPr>
        <p:spPr bwMode="auto">
          <a:xfrm>
            <a:off x="14509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5393" name="Rectangle 84"/>
          <p:cNvSpPr>
            <a:spLocks noChangeArrowheads="1"/>
          </p:cNvSpPr>
          <p:nvPr/>
        </p:nvSpPr>
        <p:spPr bwMode="auto">
          <a:xfrm>
            <a:off x="23780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5394" name="Rectangle 85"/>
          <p:cNvSpPr>
            <a:spLocks noChangeArrowheads="1"/>
          </p:cNvSpPr>
          <p:nvPr/>
        </p:nvSpPr>
        <p:spPr bwMode="auto">
          <a:xfrm>
            <a:off x="33051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5395" name="Rectangle 86"/>
          <p:cNvSpPr>
            <a:spLocks noChangeArrowheads="1"/>
          </p:cNvSpPr>
          <p:nvPr/>
        </p:nvSpPr>
        <p:spPr bwMode="auto">
          <a:xfrm>
            <a:off x="42322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AGCT</a:t>
            </a:r>
            <a:endParaRPr lang="en-AU" dirty="0"/>
          </a:p>
        </p:txBody>
      </p:sp>
      <p:sp>
        <p:nvSpPr>
          <p:cNvPr id="15396" name="Rectangle 87"/>
          <p:cNvSpPr>
            <a:spLocks noChangeArrowheads="1"/>
          </p:cNvSpPr>
          <p:nvPr/>
        </p:nvSpPr>
        <p:spPr bwMode="auto">
          <a:xfrm>
            <a:off x="51593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15397" name="Rectangle 88"/>
          <p:cNvSpPr>
            <a:spLocks noChangeArrowheads="1"/>
          </p:cNvSpPr>
          <p:nvPr/>
        </p:nvSpPr>
        <p:spPr bwMode="auto">
          <a:xfrm>
            <a:off x="60864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5398" name="Rectangle 89"/>
          <p:cNvSpPr>
            <a:spLocks noChangeArrowheads="1"/>
          </p:cNvSpPr>
          <p:nvPr/>
        </p:nvSpPr>
        <p:spPr bwMode="auto">
          <a:xfrm>
            <a:off x="70135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5399" name="Rectangle 90"/>
          <p:cNvSpPr>
            <a:spLocks noChangeArrowheads="1"/>
          </p:cNvSpPr>
          <p:nvPr/>
        </p:nvSpPr>
        <p:spPr bwMode="auto">
          <a:xfrm>
            <a:off x="79406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15400" name="Rectangle 91"/>
          <p:cNvSpPr>
            <a:spLocks noChangeArrowheads="1"/>
          </p:cNvSpPr>
          <p:nvPr/>
        </p:nvSpPr>
        <p:spPr bwMode="auto">
          <a:xfrm>
            <a:off x="23844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5401" name="Rectangle 92"/>
          <p:cNvSpPr>
            <a:spLocks noChangeArrowheads="1"/>
          </p:cNvSpPr>
          <p:nvPr/>
        </p:nvSpPr>
        <p:spPr bwMode="auto">
          <a:xfrm>
            <a:off x="33115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</a:t>
            </a:r>
            <a:endParaRPr lang="en-AU"/>
          </a:p>
        </p:txBody>
      </p:sp>
      <p:sp>
        <p:nvSpPr>
          <p:cNvPr id="15402" name="Rectangle 93"/>
          <p:cNvSpPr>
            <a:spLocks noChangeArrowheads="1"/>
          </p:cNvSpPr>
          <p:nvPr/>
        </p:nvSpPr>
        <p:spPr bwMode="auto">
          <a:xfrm>
            <a:off x="42386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</a:t>
            </a:r>
            <a:endParaRPr lang="en-AU"/>
          </a:p>
        </p:txBody>
      </p:sp>
      <p:sp>
        <p:nvSpPr>
          <p:cNvPr id="15403" name="Rectangle 94"/>
          <p:cNvSpPr>
            <a:spLocks noChangeArrowheads="1"/>
          </p:cNvSpPr>
          <p:nvPr/>
        </p:nvSpPr>
        <p:spPr bwMode="auto">
          <a:xfrm>
            <a:off x="51657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CTT</a:t>
            </a:r>
            <a:endParaRPr lang="en-AU"/>
          </a:p>
        </p:txBody>
      </p:sp>
      <p:cxnSp>
        <p:nvCxnSpPr>
          <p:cNvPr id="97" name="Straight Arrow Connector 96"/>
          <p:cNvCxnSpPr>
            <a:stCxn id="15391" idx="3"/>
            <a:endCxn id="15392" idx="1"/>
          </p:cNvCxnSpPr>
          <p:nvPr/>
        </p:nvCxnSpPr>
        <p:spPr>
          <a:xfrm>
            <a:off x="12588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5393" idx="3"/>
            <a:endCxn id="15394" idx="1"/>
          </p:cNvCxnSpPr>
          <p:nvPr/>
        </p:nvCxnSpPr>
        <p:spPr>
          <a:xfrm>
            <a:off x="3113088" y="4910138"/>
            <a:ext cx="1920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5394" idx="3"/>
            <a:endCxn id="15395" idx="1"/>
          </p:cNvCxnSpPr>
          <p:nvPr/>
        </p:nvCxnSpPr>
        <p:spPr>
          <a:xfrm>
            <a:off x="4040188" y="4910138"/>
            <a:ext cx="1920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5395" idx="3"/>
            <a:endCxn id="15396" idx="1"/>
          </p:cNvCxnSpPr>
          <p:nvPr/>
        </p:nvCxnSpPr>
        <p:spPr>
          <a:xfrm>
            <a:off x="4967288" y="4910138"/>
            <a:ext cx="1920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400" idx="3"/>
            <a:endCxn id="15401" idx="1"/>
          </p:cNvCxnSpPr>
          <p:nvPr/>
        </p:nvCxnSpPr>
        <p:spPr>
          <a:xfrm>
            <a:off x="3121025" y="6053138"/>
            <a:ext cx="190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5401" idx="3"/>
            <a:endCxn id="15402" idx="1"/>
          </p:cNvCxnSpPr>
          <p:nvPr/>
        </p:nvCxnSpPr>
        <p:spPr>
          <a:xfrm>
            <a:off x="4048125" y="6053138"/>
            <a:ext cx="190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5402" idx="3"/>
            <a:endCxn id="15403" idx="1"/>
          </p:cNvCxnSpPr>
          <p:nvPr/>
        </p:nvCxnSpPr>
        <p:spPr>
          <a:xfrm>
            <a:off x="4975225" y="6053138"/>
            <a:ext cx="190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5397" idx="3"/>
            <a:endCxn id="15398" idx="1"/>
          </p:cNvCxnSpPr>
          <p:nvPr/>
        </p:nvCxnSpPr>
        <p:spPr>
          <a:xfrm>
            <a:off x="68214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5398" idx="3"/>
            <a:endCxn id="15399" idx="1"/>
          </p:cNvCxnSpPr>
          <p:nvPr/>
        </p:nvCxnSpPr>
        <p:spPr>
          <a:xfrm>
            <a:off x="77485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5396" idx="3"/>
            <a:endCxn id="15397" idx="1"/>
          </p:cNvCxnSpPr>
          <p:nvPr/>
        </p:nvCxnSpPr>
        <p:spPr>
          <a:xfrm>
            <a:off x="5894388" y="4910138"/>
            <a:ext cx="192087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5403" idx="3"/>
            <a:endCxn id="15397" idx="1"/>
          </p:cNvCxnSpPr>
          <p:nvPr/>
        </p:nvCxnSpPr>
        <p:spPr>
          <a:xfrm flipV="1">
            <a:off x="5902325" y="5486400"/>
            <a:ext cx="184150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5392" idx="3"/>
            <a:endCxn id="15393" idx="1"/>
          </p:cNvCxnSpPr>
          <p:nvPr/>
        </p:nvCxnSpPr>
        <p:spPr>
          <a:xfrm flipV="1">
            <a:off x="2185988" y="4910138"/>
            <a:ext cx="192087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5392" idx="3"/>
            <a:endCxn id="15400" idx="1"/>
          </p:cNvCxnSpPr>
          <p:nvPr/>
        </p:nvCxnSpPr>
        <p:spPr>
          <a:xfrm>
            <a:off x="2185988" y="5486400"/>
            <a:ext cx="198437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339752" y="6488112"/>
            <a:ext cx="3528392" cy="369332"/>
            <a:chOff x="2339752" y="6488112"/>
            <a:chExt cx="3528392" cy="369332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2339752" y="6525344"/>
              <a:ext cx="35283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86"/>
            <p:cNvSpPr>
              <a:spLocks noChangeArrowheads="1"/>
            </p:cNvSpPr>
            <p:nvPr/>
          </p:nvSpPr>
          <p:spPr bwMode="auto">
            <a:xfrm>
              <a:off x="3635896" y="6488112"/>
              <a:ext cx="12875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 smtClean="0">
                  <a:latin typeface="Courier New" pitchFamily="49" charset="0"/>
                  <a:cs typeface="Courier New" pitchFamily="49" charset="0"/>
                </a:rPr>
                <a:t>+k nodes</a:t>
              </a:r>
              <a:endParaRPr lang="en-AU" dirty="0"/>
            </a:p>
          </p:txBody>
        </p:sp>
      </p:grpSp>
      <p:cxnSp>
        <p:nvCxnSpPr>
          <p:cNvPr id="66" name="Straight Connector 65"/>
          <p:cNvCxnSpPr/>
          <p:nvPr/>
        </p:nvCxnSpPr>
        <p:spPr>
          <a:xfrm flipV="1">
            <a:off x="3923928" y="2060848"/>
            <a:ext cx="57606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047756" y="2060848"/>
            <a:ext cx="57606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170905" y="2060848"/>
            <a:ext cx="57606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320924" y="2060847"/>
            <a:ext cx="57606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/>
      <p:bldP spid="15392" grpId="0"/>
      <p:bldP spid="15393" grpId="0"/>
      <p:bldP spid="15394" grpId="0"/>
      <p:bldP spid="15395" grpId="0"/>
      <p:bldP spid="15396" grpId="0"/>
      <p:bldP spid="15397" grpId="0"/>
      <p:bldP spid="15398" grpId="0"/>
      <p:bldP spid="15399" grpId="0"/>
      <p:bldP spid="15400" grpId="0"/>
      <p:bldP spid="15401" grpId="0"/>
      <p:bldP spid="15402" grpId="0"/>
      <p:bldP spid="154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Sequencing Error: deletion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2755900" y="22050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2900363" y="2420938"/>
            <a:ext cx="735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3043238" y="26368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3187700" y="28527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3332163" y="3068638"/>
            <a:ext cx="735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3476625" y="3284538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16393" name="Rectangle 14"/>
          <p:cNvSpPr>
            <a:spLocks noChangeArrowheads="1"/>
          </p:cNvSpPr>
          <p:nvPr/>
        </p:nvSpPr>
        <p:spPr bwMode="auto">
          <a:xfrm>
            <a:off x="3619500" y="35004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6394" name="Rectangle 15"/>
          <p:cNvSpPr>
            <a:spLocks noChangeArrowheads="1"/>
          </p:cNvSpPr>
          <p:nvPr/>
        </p:nvSpPr>
        <p:spPr bwMode="auto">
          <a:xfrm>
            <a:off x="3763963" y="37163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6395" name="Rectangle 16"/>
          <p:cNvSpPr>
            <a:spLocks noChangeArrowheads="1"/>
          </p:cNvSpPr>
          <p:nvPr/>
        </p:nvSpPr>
        <p:spPr bwMode="auto">
          <a:xfrm>
            <a:off x="3908425" y="3933825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cxnSp>
        <p:nvCxnSpPr>
          <p:cNvPr id="20" name="Elbow Connector 19"/>
          <p:cNvCxnSpPr>
            <a:stCxn id="16387" idx="1"/>
            <a:endCxn id="16388" idx="1"/>
          </p:cNvCxnSpPr>
          <p:nvPr/>
        </p:nvCxnSpPr>
        <p:spPr>
          <a:xfrm rot="10800000" flipH="1" flipV="1">
            <a:off x="2755900" y="2389188"/>
            <a:ext cx="144463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388" idx="1"/>
            <a:endCxn id="16389" idx="1"/>
          </p:cNvCxnSpPr>
          <p:nvPr/>
        </p:nvCxnSpPr>
        <p:spPr>
          <a:xfrm rot="10800000" flipH="1" flipV="1">
            <a:off x="2900363" y="2605088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389" idx="1"/>
            <a:endCxn id="16390" idx="1"/>
          </p:cNvCxnSpPr>
          <p:nvPr/>
        </p:nvCxnSpPr>
        <p:spPr>
          <a:xfrm rot="10800000" flipH="1" flipV="1">
            <a:off x="3043238" y="2820988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6390" idx="1"/>
            <a:endCxn id="16391" idx="1"/>
          </p:cNvCxnSpPr>
          <p:nvPr/>
        </p:nvCxnSpPr>
        <p:spPr>
          <a:xfrm rot="10800000" flipH="1" flipV="1">
            <a:off x="3187700" y="3036888"/>
            <a:ext cx="144463" cy="217487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6391" idx="1"/>
            <a:endCxn id="16392" idx="1"/>
          </p:cNvCxnSpPr>
          <p:nvPr/>
        </p:nvCxnSpPr>
        <p:spPr>
          <a:xfrm rot="10800000" flipH="1" flipV="1">
            <a:off x="3332163" y="32543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392" idx="1"/>
            <a:endCxn id="16393" idx="1"/>
          </p:cNvCxnSpPr>
          <p:nvPr/>
        </p:nvCxnSpPr>
        <p:spPr>
          <a:xfrm rot="10800000" flipH="1" flipV="1">
            <a:off x="3476625" y="3470275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6393" idx="1"/>
            <a:endCxn id="16394" idx="1"/>
          </p:cNvCxnSpPr>
          <p:nvPr/>
        </p:nvCxnSpPr>
        <p:spPr>
          <a:xfrm rot="10800000" flipH="1" flipV="1">
            <a:off x="3619500" y="3686175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394" idx="1"/>
            <a:endCxn id="16395" idx="1"/>
          </p:cNvCxnSpPr>
          <p:nvPr/>
        </p:nvCxnSpPr>
        <p:spPr>
          <a:xfrm rot="10800000" flipH="1" flipV="1">
            <a:off x="3763963" y="39020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04" name="TextBox 119"/>
          <p:cNvSpPr txBox="1">
            <a:spLocks noChangeArrowheads="1"/>
          </p:cNvSpPr>
          <p:nvPr/>
        </p:nvSpPr>
        <p:spPr bwMode="auto">
          <a:xfrm>
            <a:off x="3563938" y="1412875"/>
            <a:ext cx="183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ACGGAGCTTCGG</a:t>
            </a:r>
          </a:p>
        </p:txBody>
      </p:sp>
      <p:sp>
        <p:nvSpPr>
          <p:cNvPr id="16405" name="Rectangle 52"/>
          <p:cNvSpPr>
            <a:spLocks noChangeArrowheads="1"/>
          </p:cNvSpPr>
          <p:nvPr/>
        </p:nvSpPr>
        <p:spPr bwMode="auto">
          <a:xfrm>
            <a:off x="5059363" y="26368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AU">
              <a:solidFill>
                <a:srgbClr val="000000"/>
              </a:solidFill>
            </a:endParaRPr>
          </a:p>
        </p:txBody>
      </p:sp>
      <p:sp>
        <p:nvSpPr>
          <p:cNvPr id="16406" name="Rectangle 53"/>
          <p:cNvSpPr>
            <a:spLocks noChangeArrowheads="1"/>
          </p:cNvSpPr>
          <p:nvPr/>
        </p:nvSpPr>
        <p:spPr bwMode="auto">
          <a:xfrm>
            <a:off x="5203825" y="2852738"/>
            <a:ext cx="87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latin typeface="Courier New" pitchFamily="49" charset="0"/>
                <a:cs typeface="Courier New" pitchFamily="49" charset="0"/>
              </a:rPr>
              <a:t>CT</a:t>
            </a:r>
            <a:endParaRPr lang="en-AU"/>
          </a:p>
        </p:txBody>
      </p:sp>
      <p:sp>
        <p:nvSpPr>
          <p:cNvPr id="16407" name="Rectangle 54"/>
          <p:cNvSpPr>
            <a:spLocks noChangeArrowheads="1"/>
          </p:cNvSpPr>
          <p:nvPr/>
        </p:nvSpPr>
        <p:spPr bwMode="auto">
          <a:xfrm>
            <a:off x="5348288" y="3068638"/>
            <a:ext cx="87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latin typeface="Courier New" pitchFamily="49" charset="0"/>
                <a:cs typeface="Courier New" pitchFamily="49" charset="0"/>
              </a:rPr>
              <a:t>CTT</a:t>
            </a:r>
            <a:endParaRPr lang="en-AU"/>
          </a:p>
        </p:txBody>
      </p:sp>
      <p:cxnSp>
        <p:nvCxnSpPr>
          <p:cNvPr id="56" name="Elbow Connector 55"/>
          <p:cNvCxnSpPr>
            <a:stCxn id="16406" idx="1"/>
            <a:endCxn id="16407" idx="1"/>
          </p:cNvCxnSpPr>
          <p:nvPr/>
        </p:nvCxnSpPr>
        <p:spPr>
          <a:xfrm rot="10800000" flipH="1" flipV="1">
            <a:off x="5203825" y="3036888"/>
            <a:ext cx="144463" cy="217487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405" idx="1"/>
            <a:endCxn id="16406" idx="1"/>
          </p:cNvCxnSpPr>
          <p:nvPr/>
        </p:nvCxnSpPr>
        <p:spPr>
          <a:xfrm rot="10800000" flipH="1" flipV="1">
            <a:off x="5059363" y="2820988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388" idx="3"/>
            <a:endCxn id="16405" idx="1"/>
          </p:cNvCxnSpPr>
          <p:nvPr/>
        </p:nvCxnSpPr>
        <p:spPr>
          <a:xfrm>
            <a:off x="3635375" y="2605088"/>
            <a:ext cx="1423988" cy="215900"/>
          </a:xfrm>
          <a:prstGeom prst="bentConnector3">
            <a:avLst>
              <a:gd name="adj1" fmla="val 50000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6407" idx="3"/>
            <a:endCxn id="16393" idx="3"/>
          </p:cNvCxnSpPr>
          <p:nvPr/>
        </p:nvCxnSpPr>
        <p:spPr>
          <a:xfrm flipH="1">
            <a:off x="4356100" y="3254375"/>
            <a:ext cx="1865313" cy="431800"/>
          </a:xfrm>
          <a:prstGeom prst="bentConnector3">
            <a:avLst>
              <a:gd name="adj1" fmla="val -12250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12" name="TextBox 81"/>
          <p:cNvSpPr txBox="1">
            <a:spLocks noChangeArrowheads="1"/>
          </p:cNvSpPr>
          <p:nvPr/>
        </p:nvSpPr>
        <p:spPr bwMode="auto">
          <a:xfrm>
            <a:off x="3563938" y="1628775"/>
            <a:ext cx="183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latin typeface="Courier New" pitchFamily="49" charset="0"/>
                <a:cs typeface="Courier New" pitchFamily="49" charset="0"/>
              </a:rPr>
              <a:t>CTTCGG</a:t>
            </a:r>
          </a:p>
        </p:txBody>
      </p:sp>
      <p:sp>
        <p:nvSpPr>
          <p:cNvPr id="16413" name="Rectangle 82"/>
          <p:cNvSpPr>
            <a:spLocks noChangeArrowheads="1"/>
          </p:cNvSpPr>
          <p:nvPr/>
        </p:nvSpPr>
        <p:spPr bwMode="auto">
          <a:xfrm>
            <a:off x="5238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6414" name="Rectangle 83"/>
          <p:cNvSpPr>
            <a:spLocks noChangeArrowheads="1"/>
          </p:cNvSpPr>
          <p:nvPr/>
        </p:nvSpPr>
        <p:spPr bwMode="auto">
          <a:xfrm>
            <a:off x="14509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6415" name="Rectangle 84"/>
          <p:cNvSpPr>
            <a:spLocks noChangeArrowheads="1"/>
          </p:cNvSpPr>
          <p:nvPr/>
        </p:nvSpPr>
        <p:spPr bwMode="auto">
          <a:xfrm>
            <a:off x="23780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6416" name="Rectangle 85"/>
          <p:cNvSpPr>
            <a:spLocks noChangeArrowheads="1"/>
          </p:cNvSpPr>
          <p:nvPr/>
        </p:nvSpPr>
        <p:spPr bwMode="auto">
          <a:xfrm>
            <a:off x="33051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6417" name="Rectangle 86"/>
          <p:cNvSpPr>
            <a:spLocks noChangeArrowheads="1"/>
          </p:cNvSpPr>
          <p:nvPr/>
        </p:nvSpPr>
        <p:spPr bwMode="auto">
          <a:xfrm>
            <a:off x="42322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6418" name="Rectangle 87"/>
          <p:cNvSpPr>
            <a:spLocks noChangeArrowheads="1"/>
          </p:cNvSpPr>
          <p:nvPr/>
        </p:nvSpPr>
        <p:spPr bwMode="auto">
          <a:xfrm>
            <a:off x="51593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16419" name="Rectangle 88"/>
          <p:cNvSpPr>
            <a:spLocks noChangeArrowheads="1"/>
          </p:cNvSpPr>
          <p:nvPr/>
        </p:nvSpPr>
        <p:spPr bwMode="auto">
          <a:xfrm>
            <a:off x="60864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6420" name="Rectangle 89"/>
          <p:cNvSpPr>
            <a:spLocks noChangeArrowheads="1"/>
          </p:cNvSpPr>
          <p:nvPr/>
        </p:nvSpPr>
        <p:spPr bwMode="auto">
          <a:xfrm>
            <a:off x="70135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6421" name="Rectangle 90"/>
          <p:cNvSpPr>
            <a:spLocks noChangeArrowheads="1"/>
          </p:cNvSpPr>
          <p:nvPr/>
        </p:nvSpPr>
        <p:spPr bwMode="auto">
          <a:xfrm>
            <a:off x="79406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16422" name="Rectangle 91"/>
          <p:cNvSpPr>
            <a:spLocks noChangeArrowheads="1"/>
          </p:cNvSpPr>
          <p:nvPr/>
        </p:nvSpPr>
        <p:spPr bwMode="auto">
          <a:xfrm>
            <a:off x="2384425" y="5867400"/>
            <a:ext cx="87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latin typeface="Courier New" pitchFamily="49" charset="0"/>
                <a:cs typeface="Courier New" pitchFamily="49" charset="0"/>
              </a:rPr>
              <a:t>C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6423" name="Rectangle 92"/>
          <p:cNvSpPr>
            <a:spLocks noChangeArrowheads="1"/>
          </p:cNvSpPr>
          <p:nvPr/>
        </p:nvSpPr>
        <p:spPr bwMode="auto">
          <a:xfrm>
            <a:off x="3481388" y="5867400"/>
            <a:ext cx="874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latin typeface="Courier New" pitchFamily="49" charset="0"/>
                <a:cs typeface="Courier New" pitchFamily="49" charset="0"/>
              </a:rPr>
              <a:t>CT</a:t>
            </a:r>
            <a:endParaRPr lang="en-AU"/>
          </a:p>
        </p:txBody>
      </p:sp>
      <p:sp>
        <p:nvSpPr>
          <p:cNvPr id="16424" name="Rectangle 93"/>
          <p:cNvSpPr>
            <a:spLocks noChangeArrowheads="1"/>
          </p:cNvSpPr>
          <p:nvPr/>
        </p:nvSpPr>
        <p:spPr bwMode="auto">
          <a:xfrm>
            <a:off x="4562475" y="5867400"/>
            <a:ext cx="87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latin typeface="Courier New" pitchFamily="49" charset="0"/>
                <a:cs typeface="Courier New" pitchFamily="49" charset="0"/>
              </a:rPr>
              <a:t>CTT</a:t>
            </a:r>
            <a:endParaRPr lang="en-AU"/>
          </a:p>
        </p:txBody>
      </p:sp>
      <p:cxnSp>
        <p:nvCxnSpPr>
          <p:cNvPr id="97" name="Straight Arrow Connector 96"/>
          <p:cNvCxnSpPr>
            <a:stCxn id="16413" idx="3"/>
            <a:endCxn id="16414" idx="1"/>
          </p:cNvCxnSpPr>
          <p:nvPr/>
        </p:nvCxnSpPr>
        <p:spPr>
          <a:xfrm>
            <a:off x="12588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6415" idx="3"/>
            <a:endCxn id="16416" idx="1"/>
          </p:cNvCxnSpPr>
          <p:nvPr/>
        </p:nvCxnSpPr>
        <p:spPr>
          <a:xfrm>
            <a:off x="3113088" y="4910138"/>
            <a:ext cx="1920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6416" idx="3"/>
            <a:endCxn id="16417" idx="1"/>
          </p:cNvCxnSpPr>
          <p:nvPr/>
        </p:nvCxnSpPr>
        <p:spPr>
          <a:xfrm>
            <a:off x="4040188" y="4910138"/>
            <a:ext cx="1920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6417" idx="3"/>
            <a:endCxn id="16418" idx="1"/>
          </p:cNvCxnSpPr>
          <p:nvPr/>
        </p:nvCxnSpPr>
        <p:spPr>
          <a:xfrm>
            <a:off x="4967288" y="4910138"/>
            <a:ext cx="1920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6422" idx="3"/>
            <a:endCxn id="16423" idx="1"/>
          </p:cNvCxnSpPr>
          <p:nvPr/>
        </p:nvCxnSpPr>
        <p:spPr>
          <a:xfrm>
            <a:off x="3259138" y="6053138"/>
            <a:ext cx="2222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423" idx="3"/>
            <a:endCxn id="16424" idx="1"/>
          </p:cNvCxnSpPr>
          <p:nvPr/>
        </p:nvCxnSpPr>
        <p:spPr>
          <a:xfrm>
            <a:off x="4356100" y="6053138"/>
            <a:ext cx="206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6419" idx="3"/>
            <a:endCxn id="16420" idx="1"/>
          </p:cNvCxnSpPr>
          <p:nvPr/>
        </p:nvCxnSpPr>
        <p:spPr>
          <a:xfrm>
            <a:off x="68214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6420" idx="3"/>
            <a:endCxn id="16421" idx="1"/>
          </p:cNvCxnSpPr>
          <p:nvPr/>
        </p:nvCxnSpPr>
        <p:spPr>
          <a:xfrm>
            <a:off x="77485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6418" idx="3"/>
            <a:endCxn id="16419" idx="1"/>
          </p:cNvCxnSpPr>
          <p:nvPr/>
        </p:nvCxnSpPr>
        <p:spPr>
          <a:xfrm>
            <a:off x="5894388" y="4910138"/>
            <a:ext cx="192087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6424" idx="3"/>
            <a:endCxn id="16419" idx="1"/>
          </p:cNvCxnSpPr>
          <p:nvPr/>
        </p:nvCxnSpPr>
        <p:spPr>
          <a:xfrm flipV="1">
            <a:off x="5435600" y="5486400"/>
            <a:ext cx="650875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6414" idx="3"/>
            <a:endCxn id="16415" idx="1"/>
          </p:cNvCxnSpPr>
          <p:nvPr/>
        </p:nvCxnSpPr>
        <p:spPr>
          <a:xfrm flipV="1">
            <a:off x="2185988" y="4910138"/>
            <a:ext cx="192087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6414" idx="3"/>
            <a:endCxn id="16422" idx="1"/>
          </p:cNvCxnSpPr>
          <p:nvPr/>
        </p:nvCxnSpPr>
        <p:spPr>
          <a:xfrm>
            <a:off x="2185988" y="5486400"/>
            <a:ext cx="198437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/>
      <p:bldP spid="16414" grpId="0"/>
      <p:bldP spid="16415" grpId="0"/>
      <p:bldP spid="16416" grpId="0"/>
      <p:bldP spid="16417" grpId="0"/>
      <p:bldP spid="16418" grpId="0"/>
      <p:bldP spid="16419" grpId="0"/>
      <p:bldP spid="16420" grpId="0"/>
      <p:bldP spid="16421" grpId="0"/>
      <p:bldP spid="16422" grpId="0"/>
      <p:bldP spid="16423" grpId="0"/>
      <p:bldP spid="164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Sequencing Error: insertion</a:t>
            </a: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2755900" y="22050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2900363" y="2420938"/>
            <a:ext cx="735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3043238" y="26368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3187700" y="28527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3332163" y="3068638"/>
            <a:ext cx="735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3476625" y="3284538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17417" name="Rectangle 14"/>
          <p:cNvSpPr>
            <a:spLocks noChangeArrowheads="1"/>
          </p:cNvSpPr>
          <p:nvPr/>
        </p:nvSpPr>
        <p:spPr bwMode="auto">
          <a:xfrm>
            <a:off x="3619500" y="35004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7418" name="Rectangle 15"/>
          <p:cNvSpPr>
            <a:spLocks noChangeArrowheads="1"/>
          </p:cNvSpPr>
          <p:nvPr/>
        </p:nvSpPr>
        <p:spPr bwMode="auto">
          <a:xfrm>
            <a:off x="3763963" y="37163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3908425" y="3933825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cxnSp>
        <p:nvCxnSpPr>
          <p:cNvPr id="20" name="Elbow Connector 19"/>
          <p:cNvCxnSpPr>
            <a:stCxn id="17411" idx="1"/>
            <a:endCxn id="17412" idx="1"/>
          </p:cNvCxnSpPr>
          <p:nvPr/>
        </p:nvCxnSpPr>
        <p:spPr>
          <a:xfrm rot="10800000" flipH="1" flipV="1">
            <a:off x="2755900" y="2389188"/>
            <a:ext cx="144463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412" idx="1"/>
            <a:endCxn id="17413" idx="1"/>
          </p:cNvCxnSpPr>
          <p:nvPr/>
        </p:nvCxnSpPr>
        <p:spPr>
          <a:xfrm rot="10800000" flipH="1" flipV="1">
            <a:off x="2900363" y="2605088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7413" idx="1"/>
            <a:endCxn id="17414" idx="1"/>
          </p:cNvCxnSpPr>
          <p:nvPr/>
        </p:nvCxnSpPr>
        <p:spPr>
          <a:xfrm rot="10800000" flipH="1" flipV="1">
            <a:off x="3043238" y="2820988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7414" idx="1"/>
            <a:endCxn id="17415" idx="1"/>
          </p:cNvCxnSpPr>
          <p:nvPr/>
        </p:nvCxnSpPr>
        <p:spPr>
          <a:xfrm rot="10800000" flipH="1" flipV="1">
            <a:off x="3187700" y="3036888"/>
            <a:ext cx="144463" cy="217487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7415" idx="1"/>
            <a:endCxn id="17416" idx="1"/>
          </p:cNvCxnSpPr>
          <p:nvPr/>
        </p:nvCxnSpPr>
        <p:spPr>
          <a:xfrm rot="10800000" flipH="1" flipV="1">
            <a:off x="3332163" y="32543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416" idx="1"/>
            <a:endCxn id="17417" idx="1"/>
          </p:cNvCxnSpPr>
          <p:nvPr/>
        </p:nvCxnSpPr>
        <p:spPr>
          <a:xfrm rot="10800000" flipH="1" flipV="1">
            <a:off x="3476625" y="3470275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7417" idx="1"/>
            <a:endCxn id="17418" idx="1"/>
          </p:cNvCxnSpPr>
          <p:nvPr/>
        </p:nvCxnSpPr>
        <p:spPr>
          <a:xfrm rot="10800000" flipH="1" flipV="1">
            <a:off x="3619500" y="3686175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418" idx="1"/>
            <a:endCxn id="17419" idx="1"/>
          </p:cNvCxnSpPr>
          <p:nvPr/>
        </p:nvCxnSpPr>
        <p:spPr>
          <a:xfrm rot="10800000" flipH="1" flipV="1">
            <a:off x="3763963" y="39020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28" name="TextBox 119"/>
          <p:cNvSpPr txBox="1">
            <a:spLocks noChangeArrowheads="1"/>
          </p:cNvSpPr>
          <p:nvPr/>
        </p:nvSpPr>
        <p:spPr bwMode="auto">
          <a:xfrm>
            <a:off x="3563938" y="1412875"/>
            <a:ext cx="1976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ACGGA-GCTTCGG</a:t>
            </a: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5059363" y="26368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7430" name="Rectangle 53"/>
          <p:cNvSpPr>
            <a:spLocks noChangeArrowheads="1"/>
          </p:cNvSpPr>
          <p:nvPr/>
        </p:nvSpPr>
        <p:spPr bwMode="auto">
          <a:xfrm>
            <a:off x="5203825" y="28527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</a:t>
            </a:r>
            <a:endParaRPr lang="en-AU"/>
          </a:p>
        </p:txBody>
      </p:sp>
      <p:sp>
        <p:nvSpPr>
          <p:cNvPr id="17431" name="Rectangle 54"/>
          <p:cNvSpPr>
            <a:spLocks noChangeArrowheads="1"/>
          </p:cNvSpPr>
          <p:nvPr/>
        </p:nvSpPr>
        <p:spPr bwMode="auto">
          <a:xfrm>
            <a:off x="5348288" y="30686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</a:t>
            </a:r>
            <a:endParaRPr lang="en-AU"/>
          </a:p>
        </p:txBody>
      </p:sp>
      <p:cxnSp>
        <p:nvCxnSpPr>
          <p:cNvPr id="56" name="Elbow Connector 55"/>
          <p:cNvCxnSpPr>
            <a:stCxn id="17430" idx="1"/>
            <a:endCxn id="17431" idx="1"/>
          </p:cNvCxnSpPr>
          <p:nvPr/>
        </p:nvCxnSpPr>
        <p:spPr>
          <a:xfrm rot="10800000" flipH="1" flipV="1">
            <a:off x="5203825" y="3036888"/>
            <a:ext cx="144463" cy="217487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7429" idx="1"/>
            <a:endCxn id="17430" idx="1"/>
          </p:cNvCxnSpPr>
          <p:nvPr/>
        </p:nvCxnSpPr>
        <p:spPr>
          <a:xfrm rot="10800000" flipH="1" flipV="1">
            <a:off x="5059363" y="2820988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412" idx="3"/>
            <a:endCxn id="17429" idx="1"/>
          </p:cNvCxnSpPr>
          <p:nvPr/>
        </p:nvCxnSpPr>
        <p:spPr>
          <a:xfrm>
            <a:off x="3635375" y="2605088"/>
            <a:ext cx="1423988" cy="215900"/>
          </a:xfrm>
          <a:prstGeom prst="bentConnector3">
            <a:avLst>
              <a:gd name="adj1" fmla="val 50000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7431" idx="1"/>
            <a:endCxn id="17436" idx="1"/>
          </p:cNvCxnSpPr>
          <p:nvPr/>
        </p:nvCxnSpPr>
        <p:spPr>
          <a:xfrm rot="10800000" flipH="1" flipV="1">
            <a:off x="5348288" y="32543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36" name="Rectangle 65"/>
          <p:cNvSpPr>
            <a:spLocks noChangeArrowheads="1"/>
          </p:cNvSpPr>
          <p:nvPr/>
        </p:nvSpPr>
        <p:spPr bwMode="auto">
          <a:xfrm>
            <a:off x="5492750" y="3284538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GCT</a:t>
            </a:r>
            <a:endParaRPr lang="en-AU"/>
          </a:p>
        </p:txBody>
      </p:sp>
      <p:cxnSp>
        <p:nvCxnSpPr>
          <p:cNvPr id="69" name="Elbow Connector 68"/>
          <p:cNvCxnSpPr>
            <a:stCxn id="17436" idx="3"/>
            <a:endCxn id="17416" idx="3"/>
          </p:cNvCxnSpPr>
          <p:nvPr/>
        </p:nvCxnSpPr>
        <p:spPr>
          <a:xfrm flipH="1">
            <a:off x="4211638" y="3470275"/>
            <a:ext cx="2016125" cy="1588"/>
          </a:xfrm>
          <a:prstGeom prst="bentConnector5">
            <a:avLst>
              <a:gd name="adj1" fmla="val -11338"/>
              <a:gd name="adj2" fmla="val 18413923"/>
              <a:gd name="adj3" fmla="val 68254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38" name="TextBox 81"/>
          <p:cNvSpPr txBox="1">
            <a:spLocks noChangeArrowheads="1"/>
          </p:cNvSpPr>
          <p:nvPr/>
        </p:nvSpPr>
        <p:spPr bwMode="auto">
          <a:xfrm>
            <a:off x="3563938" y="1628775"/>
            <a:ext cx="1976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GCTTCGG</a:t>
            </a:r>
          </a:p>
        </p:txBody>
      </p:sp>
      <p:sp>
        <p:nvSpPr>
          <p:cNvPr id="17439" name="Rectangle 82"/>
          <p:cNvSpPr>
            <a:spLocks noChangeArrowheads="1"/>
          </p:cNvSpPr>
          <p:nvPr/>
        </p:nvSpPr>
        <p:spPr bwMode="auto">
          <a:xfrm>
            <a:off x="5238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7440" name="Rectangle 83"/>
          <p:cNvSpPr>
            <a:spLocks noChangeArrowheads="1"/>
          </p:cNvSpPr>
          <p:nvPr/>
        </p:nvSpPr>
        <p:spPr bwMode="auto">
          <a:xfrm>
            <a:off x="14509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7441" name="Rectangle 84"/>
          <p:cNvSpPr>
            <a:spLocks noChangeArrowheads="1"/>
          </p:cNvSpPr>
          <p:nvPr/>
        </p:nvSpPr>
        <p:spPr bwMode="auto">
          <a:xfrm>
            <a:off x="2378075" y="4724400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GGA-G</a:t>
            </a:r>
            <a:endParaRPr lang="en-AU" dirty="0"/>
          </a:p>
        </p:txBody>
      </p:sp>
      <p:sp>
        <p:nvSpPr>
          <p:cNvPr id="17442" name="Rectangle 85"/>
          <p:cNvSpPr>
            <a:spLocks noChangeArrowheads="1"/>
          </p:cNvSpPr>
          <p:nvPr/>
        </p:nvSpPr>
        <p:spPr bwMode="auto">
          <a:xfrm>
            <a:off x="3305175" y="4724400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GA-GC</a:t>
            </a:r>
            <a:endParaRPr lang="en-AU" dirty="0"/>
          </a:p>
        </p:txBody>
      </p:sp>
      <p:sp>
        <p:nvSpPr>
          <p:cNvPr id="17443" name="Rectangle 86"/>
          <p:cNvSpPr>
            <a:spLocks noChangeArrowheads="1"/>
          </p:cNvSpPr>
          <p:nvPr/>
        </p:nvSpPr>
        <p:spPr bwMode="auto">
          <a:xfrm>
            <a:off x="4232275" y="4724400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A-GCT</a:t>
            </a:r>
            <a:endParaRPr lang="en-AU" dirty="0"/>
          </a:p>
        </p:txBody>
      </p:sp>
      <p:sp>
        <p:nvSpPr>
          <p:cNvPr id="17444" name="Rectangle 87"/>
          <p:cNvSpPr>
            <a:spLocks noChangeArrowheads="1"/>
          </p:cNvSpPr>
          <p:nvPr/>
        </p:nvSpPr>
        <p:spPr bwMode="auto">
          <a:xfrm>
            <a:off x="51593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17445" name="Rectangle 88"/>
          <p:cNvSpPr>
            <a:spLocks noChangeArrowheads="1"/>
          </p:cNvSpPr>
          <p:nvPr/>
        </p:nvSpPr>
        <p:spPr bwMode="auto">
          <a:xfrm>
            <a:off x="60864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7446" name="Rectangle 89"/>
          <p:cNvSpPr>
            <a:spLocks noChangeArrowheads="1"/>
          </p:cNvSpPr>
          <p:nvPr/>
        </p:nvSpPr>
        <p:spPr bwMode="auto">
          <a:xfrm>
            <a:off x="70135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7447" name="Rectangle 90"/>
          <p:cNvSpPr>
            <a:spLocks noChangeArrowheads="1"/>
          </p:cNvSpPr>
          <p:nvPr/>
        </p:nvSpPr>
        <p:spPr bwMode="auto">
          <a:xfrm>
            <a:off x="79406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17448" name="Rectangle 91"/>
          <p:cNvSpPr>
            <a:spLocks noChangeArrowheads="1"/>
          </p:cNvSpPr>
          <p:nvPr/>
        </p:nvSpPr>
        <p:spPr bwMode="auto">
          <a:xfrm>
            <a:off x="23844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7449" name="Rectangle 92"/>
          <p:cNvSpPr>
            <a:spLocks noChangeArrowheads="1"/>
          </p:cNvSpPr>
          <p:nvPr/>
        </p:nvSpPr>
        <p:spPr bwMode="auto">
          <a:xfrm>
            <a:off x="33115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</a:t>
            </a:r>
            <a:endParaRPr lang="en-AU"/>
          </a:p>
        </p:txBody>
      </p:sp>
      <p:sp>
        <p:nvSpPr>
          <p:cNvPr id="17450" name="Rectangle 93"/>
          <p:cNvSpPr>
            <a:spLocks noChangeArrowheads="1"/>
          </p:cNvSpPr>
          <p:nvPr/>
        </p:nvSpPr>
        <p:spPr bwMode="auto">
          <a:xfrm>
            <a:off x="42386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</a:t>
            </a:r>
            <a:endParaRPr lang="en-AU"/>
          </a:p>
        </p:txBody>
      </p:sp>
      <p:sp>
        <p:nvSpPr>
          <p:cNvPr id="17451" name="Rectangle 94"/>
          <p:cNvSpPr>
            <a:spLocks noChangeArrowheads="1"/>
          </p:cNvSpPr>
          <p:nvPr/>
        </p:nvSpPr>
        <p:spPr bwMode="auto">
          <a:xfrm>
            <a:off x="51657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GCT</a:t>
            </a:r>
            <a:endParaRPr lang="en-AU"/>
          </a:p>
        </p:txBody>
      </p:sp>
      <p:cxnSp>
        <p:nvCxnSpPr>
          <p:cNvPr id="97" name="Straight Arrow Connector 96"/>
          <p:cNvCxnSpPr>
            <a:stCxn id="17439" idx="3"/>
            <a:endCxn id="17440" idx="1"/>
          </p:cNvCxnSpPr>
          <p:nvPr/>
        </p:nvCxnSpPr>
        <p:spPr>
          <a:xfrm>
            <a:off x="12588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441" idx="3"/>
            <a:endCxn id="17442" idx="1"/>
          </p:cNvCxnSpPr>
          <p:nvPr/>
        </p:nvCxnSpPr>
        <p:spPr>
          <a:xfrm>
            <a:off x="3252032" y="4909066"/>
            <a:ext cx="53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7442" idx="3"/>
            <a:endCxn id="17443" idx="1"/>
          </p:cNvCxnSpPr>
          <p:nvPr/>
        </p:nvCxnSpPr>
        <p:spPr>
          <a:xfrm>
            <a:off x="4179132" y="4909066"/>
            <a:ext cx="53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7443" idx="3"/>
            <a:endCxn id="17444" idx="1"/>
          </p:cNvCxnSpPr>
          <p:nvPr/>
        </p:nvCxnSpPr>
        <p:spPr>
          <a:xfrm>
            <a:off x="5106232" y="4909066"/>
            <a:ext cx="53143" cy="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7448" idx="3"/>
            <a:endCxn id="17449" idx="1"/>
          </p:cNvCxnSpPr>
          <p:nvPr/>
        </p:nvCxnSpPr>
        <p:spPr>
          <a:xfrm>
            <a:off x="3121025" y="6053138"/>
            <a:ext cx="190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7449" idx="3"/>
            <a:endCxn id="17450" idx="1"/>
          </p:cNvCxnSpPr>
          <p:nvPr/>
        </p:nvCxnSpPr>
        <p:spPr>
          <a:xfrm>
            <a:off x="4048125" y="6053138"/>
            <a:ext cx="190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7450" idx="3"/>
            <a:endCxn id="17451" idx="1"/>
          </p:cNvCxnSpPr>
          <p:nvPr/>
        </p:nvCxnSpPr>
        <p:spPr>
          <a:xfrm>
            <a:off x="4975225" y="6053138"/>
            <a:ext cx="190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445" idx="3"/>
            <a:endCxn id="17446" idx="1"/>
          </p:cNvCxnSpPr>
          <p:nvPr/>
        </p:nvCxnSpPr>
        <p:spPr>
          <a:xfrm>
            <a:off x="68214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7446" idx="3"/>
            <a:endCxn id="17447" idx="1"/>
          </p:cNvCxnSpPr>
          <p:nvPr/>
        </p:nvCxnSpPr>
        <p:spPr>
          <a:xfrm>
            <a:off x="77485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7444" idx="3"/>
            <a:endCxn id="17445" idx="1"/>
          </p:cNvCxnSpPr>
          <p:nvPr/>
        </p:nvCxnSpPr>
        <p:spPr>
          <a:xfrm>
            <a:off x="5894388" y="4910138"/>
            <a:ext cx="192087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7440" idx="3"/>
            <a:endCxn id="17441" idx="1"/>
          </p:cNvCxnSpPr>
          <p:nvPr/>
        </p:nvCxnSpPr>
        <p:spPr>
          <a:xfrm flipV="1">
            <a:off x="2185988" y="4909066"/>
            <a:ext cx="192087" cy="576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7440" idx="3"/>
            <a:endCxn id="17448" idx="1"/>
          </p:cNvCxnSpPr>
          <p:nvPr/>
        </p:nvCxnSpPr>
        <p:spPr>
          <a:xfrm>
            <a:off x="2185988" y="5486400"/>
            <a:ext cx="198437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68"/>
          <p:cNvCxnSpPr>
            <a:stCxn id="17451" idx="3"/>
            <a:endCxn id="17444" idx="1"/>
          </p:cNvCxnSpPr>
          <p:nvPr/>
        </p:nvCxnSpPr>
        <p:spPr>
          <a:xfrm flipH="1" flipV="1">
            <a:off x="5159375" y="4910138"/>
            <a:ext cx="742950" cy="1143000"/>
          </a:xfrm>
          <a:prstGeom prst="bentConnector5">
            <a:avLst>
              <a:gd name="adj1" fmla="val -10705"/>
              <a:gd name="adj2" fmla="val 50000"/>
              <a:gd name="adj3" fmla="val 121410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/>
      <p:bldP spid="17440" grpId="0"/>
      <p:bldP spid="17441" grpId="0"/>
      <p:bldP spid="17442" grpId="0"/>
      <p:bldP spid="17443" grpId="0"/>
      <p:bldP spid="17444" grpId="0"/>
      <p:bldP spid="17445" grpId="0"/>
      <p:bldP spid="17446" grpId="0"/>
      <p:bldP spid="17447" grpId="0"/>
      <p:bldP spid="17448" grpId="0"/>
      <p:bldP spid="17449" grpId="0"/>
      <p:bldP spid="17450" grpId="0"/>
      <p:bldP spid="174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0" y="4941888"/>
            <a:ext cx="9144000" cy="1916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39" name="Elbow Connector 68"/>
          <p:cNvCxnSpPr>
            <a:stCxn id="18500" idx="3"/>
            <a:endCxn id="18493" idx="1"/>
          </p:cNvCxnSpPr>
          <p:nvPr/>
        </p:nvCxnSpPr>
        <p:spPr>
          <a:xfrm flipH="1" flipV="1">
            <a:off x="5508104" y="5341938"/>
            <a:ext cx="525339" cy="1143000"/>
          </a:xfrm>
          <a:prstGeom prst="bentConnector5">
            <a:avLst>
              <a:gd name="adj1" fmla="val -27050"/>
              <a:gd name="adj2" fmla="val 31622"/>
              <a:gd name="adj3" fmla="val 143515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0" y="3141663"/>
            <a:ext cx="9144000" cy="1800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0" y="1341438"/>
            <a:ext cx="9144000" cy="1800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Sequencing Errors</a:t>
            </a:r>
          </a:p>
        </p:txBody>
      </p:sp>
      <p:sp>
        <p:nvSpPr>
          <p:cNvPr id="18438" name="Rectangle 82"/>
          <p:cNvSpPr>
            <a:spLocks noChangeArrowheads="1"/>
          </p:cNvSpPr>
          <p:nvPr/>
        </p:nvSpPr>
        <p:spPr bwMode="auto">
          <a:xfrm>
            <a:off x="9257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18439" name="Rectangle 83"/>
          <p:cNvSpPr>
            <a:spLocks noChangeArrowheads="1"/>
          </p:cNvSpPr>
          <p:nvPr/>
        </p:nvSpPr>
        <p:spPr bwMode="auto">
          <a:xfrm>
            <a:off x="117269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CGGA</a:t>
            </a:r>
            <a:endParaRPr lang="en-AU" dirty="0"/>
          </a:p>
        </p:txBody>
      </p:sp>
      <p:sp>
        <p:nvSpPr>
          <p:cNvPr id="18440" name="Rectangle 84"/>
          <p:cNvSpPr>
            <a:spLocks noChangeArrowheads="1"/>
          </p:cNvSpPr>
          <p:nvPr/>
        </p:nvSpPr>
        <p:spPr bwMode="auto">
          <a:xfrm>
            <a:off x="2204691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GGAG</a:t>
            </a:r>
            <a:endParaRPr lang="en-AU" dirty="0"/>
          </a:p>
        </p:txBody>
      </p:sp>
      <p:sp>
        <p:nvSpPr>
          <p:cNvPr id="18441" name="Rectangle 85"/>
          <p:cNvSpPr>
            <a:spLocks noChangeArrowheads="1"/>
          </p:cNvSpPr>
          <p:nvPr/>
        </p:nvSpPr>
        <p:spPr bwMode="auto">
          <a:xfrm>
            <a:off x="3254574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GAGC</a:t>
            </a:r>
            <a:endParaRPr lang="en-AU" dirty="0"/>
          </a:p>
        </p:txBody>
      </p:sp>
      <p:sp>
        <p:nvSpPr>
          <p:cNvPr id="18442" name="Rectangle 86"/>
          <p:cNvSpPr>
            <a:spLocks noChangeArrowheads="1"/>
          </p:cNvSpPr>
          <p:nvPr/>
        </p:nvSpPr>
        <p:spPr bwMode="auto">
          <a:xfrm>
            <a:off x="4292923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AGCT</a:t>
            </a:r>
            <a:endParaRPr lang="en-AU" dirty="0"/>
          </a:p>
        </p:txBody>
      </p:sp>
      <p:sp>
        <p:nvSpPr>
          <p:cNvPr id="18443" name="Rectangle 87"/>
          <p:cNvSpPr>
            <a:spLocks noChangeArrowheads="1"/>
          </p:cNvSpPr>
          <p:nvPr/>
        </p:nvSpPr>
        <p:spPr bwMode="auto">
          <a:xfrm>
            <a:off x="5358756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44" name="Rectangle 88"/>
          <p:cNvSpPr>
            <a:spLocks noChangeArrowheads="1"/>
          </p:cNvSpPr>
          <p:nvPr/>
        </p:nvSpPr>
        <p:spPr bwMode="auto">
          <a:xfrm>
            <a:off x="6381155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CTTC</a:t>
            </a:r>
            <a:endParaRPr lang="en-AU" dirty="0"/>
          </a:p>
        </p:txBody>
      </p:sp>
      <p:sp>
        <p:nvSpPr>
          <p:cNvPr id="18445" name="Rectangle 89"/>
          <p:cNvSpPr>
            <a:spLocks noChangeArrowheads="1"/>
          </p:cNvSpPr>
          <p:nvPr/>
        </p:nvSpPr>
        <p:spPr bwMode="auto">
          <a:xfrm>
            <a:off x="7365380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TTCG</a:t>
            </a:r>
            <a:endParaRPr lang="en-AU" dirty="0"/>
          </a:p>
        </p:txBody>
      </p:sp>
      <p:sp>
        <p:nvSpPr>
          <p:cNvPr id="18446" name="Rectangle 90"/>
          <p:cNvSpPr>
            <a:spLocks noChangeArrowheads="1"/>
          </p:cNvSpPr>
          <p:nvPr/>
        </p:nvSpPr>
        <p:spPr bwMode="auto">
          <a:xfrm>
            <a:off x="837349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sp>
        <p:nvSpPr>
          <p:cNvPr id="18447" name="Rectangle 91"/>
          <p:cNvSpPr>
            <a:spLocks noChangeArrowheads="1"/>
          </p:cNvSpPr>
          <p:nvPr/>
        </p:nvSpPr>
        <p:spPr bwMode="auto">
          <a:xfrm>
            <a:off x="2211041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8448" name="Rectangle 92"/>
          <p:cNvSpPr>
            <a:spLocks noChangeArrowheads="1"/>
          </p:cNvSpPr>
          <p:nvPr/>
        </p:nvSpPr>
        <p:spPr bwMode="auto">
          <a:xfrm>
            <a:off x="3260924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</a:t>
            </a:r>
            <a:endParaRPr lang="en-AU"/>
          </a:p>
        </p:txBody>
      </p:sp>
      <p:sp>
        <p:nvSpPr>
          <p:cNvPr id="18449" name="Rectangle 93"/>
          <p:cNvSpPr>
            <a:spLocks noChangeArrowheads="1"/>
          </p:cNvSpPr>
          <p:nvPr/>
        </p:nvSpPr>
        <p:spPr bwMode="auto">
          <a:xfrm>
            <a:off x="4299273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</a:t>
            </a:r>
            <a:endParaRPr lang="en-AU"/>
          </a:p>
        </p:txBody>
      </p:sp>
      <p:sp>
        <p:nvSpPr>
          <p:cNvPr id="18450" name="Rectangle 94"/>
          <p:cNvSpPr>
            <a:spLocks noChangeArrowheads="1"/>
          </p:cNvSpPr>
          <p:nvPr/>
        </p:nvSpPr>
        <p:spPr bwMode="auto">
          <a:xfrm>
            <a:off x="5365106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CTT</a:t>
            </a:r>
            <a:endParaRPr lang="en-AU"/>
          </a:p>
        </p:txBody>
      </p:sp>
      <p:cxnSp>
        <p:nvCxnSpPr>
          <p:cNvPr id="97" name="Straight Arrow Connector 96"/>
          <p:cNvCxnSpPr>
            <a:stCxn id="18438" idx="3"/>
            <a:endCxn id="18439" idx="1"/>
          </p:cNvCxnSpPr>
          <p:nvPr/>
        </p:nvCxnSpPr>
        <p:spPr>
          <a:xfrm>
            <a:off x="827584" y="2173288"/>
            <a:ext cx="345108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440" idx="3"/>
            <a:endCxn id="18441" idx="1"/>
          </p:cNvCxnSpPr>
          <p:nvPr/>
        </p:nvCxnSpPr>
        <p:spPr>
          <a:xfrm>
            <a:off x="2939703" y="1597819"/>
            <a:ext cx="3148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8441" idx="3"/>
            <a:endCxn id="18442" idx="1"/>
          </p:cNvCxnSpPr>
          <p:nvPr/>
        </p:nvCxnSpPr>
        <p:spPr>
          <a:xfrm>
            <a:off x="3989586" y="1597819"/>
            <a:ext cx="30333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8442" idx="3"/>
            <a:endCxn id="18443" idx="1"/>
          </p:cNvCxnSpPr>
          <p:nvPr/>
        </p:nvCxnSpPr>
        <p:spPr>
          <a:xfrm>
            <a:off x="5027935" y="1597819"/>
            <a:ext cx="33082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8447" idx="3"/>
            <a:endCxn id="18448" idx="1"/>
          </p:cNvCxnSpPr>
          <p:nvPr/>
        </p:nvCxnSpPr>
        <p:spPr>
          <a:xfrm>
            <a:off x="2946053" y="2740025"/>
            <a:ext cx="31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8448" idx="3"/>
            <a:endCxn id="18449" idx="1"/>
          </p:cNvCxnSpPr>
          <p:nvPr/>
        </p:nvCxnSpPr>
        <p:spPr>
          <a:xfrm>
            <a:off x="3995936" y="2740025"/>
            <a:ext cx="3033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8449" idx="3"/>
            <a:endCxn id="18450" idx="1"/>
          </p:cNvCxnSpPr>
          <p:nvPr/>
        </p:nvCxnSpPr>
        <p:spPr>
          <a:xfrm>
            <a:off x="5034285" y="2740025"/>
            <a:ext cx="330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8444" idx="3"/>
            <a:endCxn id="18445" idx="1"/>
          </p:cNvCxnSpPr>
          <p:nvPr/>
        </p:nvCxnSpPr>
        <p:spPr>
          <a:xfrm>
            <a:off x="7116167" y="2173288"/>
            <a:ext cx="249213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445" idx="3"/>
            <a:endCxn id="18446" idx="1"/>
          </p:cNvCxnSpPr>
          <p:nvPr/>
        </p:nvCxnSpPr>
        <p:spPr>
          <a:xfrm>
            <a:off x="8100392" y="2173288"/>
            <a:ext cx="27310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8443" idx="3"/>
            <a:endCxn id="18444" idx="1"/>
          </p:cNvCxnSpPr>
          <p:nvPr/>
        </p:nvCxnSpPr>
        <p:spPr>
          <a:xfrm>
            <a:off x="6093768" y="1597819"/>
            <a:ext cx="28738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8450" idx="3"/>
            <a:endCxn id="18444" idx="1"/>
          </p:cNvCxnSpPr>
          <p:nvPr/>
        </p:nvCxnSpPr>
        <p:spPr>
          <a:xfrm flipV="1">
            <a:off x="6100118" y="2173288"/>
            <a:ext cx="281037" cy="56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439" idx="3"/>
            <a:endCxn id="18440" idx="1"/>
          </p:cNvCxnSpPr>
          <p:nvPr/>
        </p:nvCxnSpPr>
        <p:spPr>
          <a:xfrm flipV="1">
            <a:off x="1907704" y="1597819"/>
            <a:ext cx="29698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8439" idx="3"/>
            <a:endCxn id="18447" idx="1"/>
          </p:cNvCxnSpPr>
          <p:nvPr/>
        </p:nvCxnSpPr>
        <p:spPr>
          <a:xfrm>
            <a:off x="1907704" y="2173288"/>
            <a:ext cx="303337" cy="56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64" name="Rectangle 57"/>
          <p:cNvSpPr>
            <a:spLocks noChangeArrowheads="1"/>
          </p:cNvSpPr>
          <p:nvPr/>
        </p:nvSpPr>
        <p:spPr bwMode="auto">
          <a:xfrm>
            <a:off x="83047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18465" name="Rectangle 58"/>
          <p:cNvSpPr>
            <a:spLocks noChangeArrowheads="1"/>
          </p:cNvSpPr>
          <p:nvPr/>
        </p:nvSpPr>
        <p:spPr bwMode="auto">
          <a:xfrm>
            <a:off x="1187054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8466" name="Rectangle 60"/>
          <p:cNvSpPr>
            <a:spLocks noChangeArrowheads="1"/>
          </p:cNvSpPr>
          <p:nvPr/>
        </p:nvSpPr>
        <p:spPr bwMode="auto">
          <a:xfrm>
            <a:off x="2195166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8467" name="Rectangle 61"/>
          <p:cNvSpPr>
            <a:spLocks noChangeArrowheads="1"/>
          </p:cNvSpPr>
          <p:nvPr/>
        </p:nvSpPr>
        <p:spPr bwMode="auto">
          <a:xfrm>
            <a:off x="3245049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8468" name="Rectangle 63"/>
          <p:cNvSpPr>
            <a:spLocks noChangeArrowheads="1"/>
          </p:cNvSpPr>
          <p:nvPr/>
        </p:nvSpPr>
        <p:spPr bwMode="auto">
          <a:xfrm>
            <a:off x="4283398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8469" name="Rectangle 64"/>
          <p:cNvSpPr>
            <a:spLocks noChangeArrowheads="1"/>
          </p:cNvSpPr>
          <p:nvPr/>
        </p:nvSpPr>
        <p:spPr bwMode="auto">
          <a:xfrm>
            <a:off x="5363518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70" name="Rectangle 66"/>
          <p:cNvSpPr>
            <a:spLocks noChangeArrowheads="1"/>
          </p:cNvSpPr>
          <p:nvPr/>
        </p:nvSpPr>
        <p:spPr bwMode="auto">
          <a:xfrm>
            <a:off x="6371630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8471" name="Rectangle 67"/>
          <p:cNvSpPr>
            <a:spLocks noChangeArrowheads="1"/>
          </p:cNvSpPr>
          <p:nvPr/>
        </p:nvSpPr>
        <p:spPr bwMode="auto">
          <a:xfrm>
            <a:off x="7355855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8472" name="Rectangle 69"/>
          <p:cNvSpPr>
            <a:spLocks noChangeArrowheads="1"/>
          </p:cNvSpPr>
          <p:nvPr/>
        </p:nvSpPr>
        <p:spPr bwMode="auto">
          <a:xfrm>
            <a:off x="8363967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18473" name="Rectangle 70"/>
          <p:cNvSpPr>
            <a:spLocks noChangeArrowheads="1"/>
          </p:cNvSpPr>
          <p:nvPr/>
        </p:nvSpPr>
        <p:spPr bwMode="auto">
          <a:xfrm>
            <a:off x="2267744" y="44275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474" name="Rectangle 71"/>
          <p:cNvSpPr>
            <a:spLocks noChangeArrowheads="1"/>
          </p:cNvSpPr>
          <p:nvPr/>
        </p:nvSpPr>
        <p:spPr bwMode="auto">
          <a:xfrm>
            <a:off x="3635896" y="4427538"/>
            <a:ext cx="87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CT</a:t>
            </a:r>
            <a:endParaRPr lang="en-AU" dirty="0"/>
          </a:p>
        </p:txBody>
      </p:sp>
      <p:sp>
        <p:nvSpPr>
          <p:cNvPr id="18475" name="Rectangle 72"/>
          <p:cNvSpPr>
            <a:spLocks noChangeArrowheads="1"/>
          </p:cNvSpPr>
          <p:nvPr/>
        </p:nvSpPr>
        <p:spPr bwMode="auto">
          <a:xfrm>
            <a:off x="4993432" y="44275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CTT</a:t>
            </a:r>
            <a:endParaRPr lang="en-AU" dirty="0"/>
          </a:p>
        </p:txBody>
      </p:sp>
      <p:cxnSp>
        <p:nvCxnSpPr>
          <p:cNvPr id="74" name="Straight Arrow Connector 73"/>
          <p:cNvCxnSpPr>
            <a:stCxn id="18464" idx="3"/>
            <a:endCxn id="18465" idx="1"/>
          </p:cNvCxnSpPr>
          <p:nvPr/>
        </p:nvCxnSpPr>
        <p:spPr>
          <a:xfrm>
            <a:off x="819647" y="4045744"/>
            <a:ext cx="3674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466" idx="3"/>
            <a:endCxn id="18467" idx="1"/>
          </p:cNvCxnSpPr>
          <p:nvPr/>
        </p:nvCxnSpPr>
        <p:spPr>
          <a:xfrm>
            <a:off x="2931766" y="3469482"/>
            <a:ext cx="313283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8467" idx="3"/>
            <a:endCxn id="18468" idx="1"/>
          </p:cNvCxnSpPr>
          <p:nvPr/>
        </p:nvCxnSpPr>
        <p:spPr>
          <a:xfrm>
            <a:off x="3981649" y="3469482"/>
            <a:ext cx="301749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468" idx="3"/>
            <a:endCxn id="18469" idx="1"/>
          </p:cNvCxnSpPr>
          <p:nvPr/>
        </p:nvCxnSpPr>
        <p:spPr>
          <a:xfrm>
            <a:off x="5019998" y="3469482"/>
            <a:ext cx="34352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8473" idx="3"/>
            <a:endCxn id="18474" idx="1"/>
          </p:cNvCxnSpPr>
          <p:nvPr/>
        </p:nvCxnSpPr>
        <p:spPr>
          <a:xfrm>
            <a:off x="3142456" y="4612482"/>
            <a:ext cx="49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8474" idx="3"/>
            <a:endCxn id="18475" idx="1"/>
          </p:cNvCxnSpPr>
          <p:nvPr/>
        </p:nvCxnSpPr>
        <p:spPr>
          <a:xfrm>
            <a:off x="4509021" y="4612482"/>
            <a:ext cx="4844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8470" idx="3"/>
            <a:endCxn id="18471" idx="1"/>
          </p:cNvCxnSpPr>
          <p:nvPr/>
        </p:nvCxnSpPr>
        <p:spPr>
          <a:xfrm>
            <a:off x="7108230" y="4045744"/>
            <a:ext cx="247625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8471" idx="3"/>
            <a:endCxn id="18472" idx="1"/>
          </p:cNvCxnSpPr>
          <p:nvPr/>
        </p:nvCxnSpPr>
        <p:spPr>
          <a:xfrm>
            <a:off x="8092455" y="4045744"/>
            <a:ext cx="271512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8469" idx="3"/>
            <a:endCxn id="18470" idx="1"/>
          </p:cNvCxnSpPr>
          <p:nvPr/>
        </p:nvCxnSpPr>
        <p:spPr>
          <a:xfrm>
            <a:off x="6100118" y="3469482"/>
            <a:ext cx="271512" cy="576262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475" idx="3"/>
            <a:endCxn id="18470" idx="1"/>
          </p:cNvCxnSpPr>
          <p:nvPr/>
        </p:nvCxnSpPr>
        <p:spPr>
          <a:xfrm flipV="1">
            <a:off x="5868144" y="4045744"/>
            <a:ext cx="503486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8465" idx="3"/>
            <a:endCxn id="18466" idx="1"/>
          </p:cNvCxnSpPr>
          <p:nvPr/>
        </p:nvCxnSpPr>
        <p:spPr>
          <a:xfrm flipV="1">
            <a:off x="1923654" y="3469482"/>
            <a:ext cx="271512" cy="576262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8465" idx="3"/>
            <a:endCxn id="18473" idx="1"/>
          </p:cNvCxnSpPr>
          <p:nvPr/>
        </p:nvCxnSpPr>
        <p:spPr>
          <a:xfrm>
            <a:off x="1923654" y="4045744"/>
            <a:ext cx="344090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88" name="Rectangle 101"/>
          <p:cNvSpPr>
            <a:spLocks noChangeArrowheads="1"/>
          </p:cNvSpPr>
          <p:nvPr/>
        </p:nvSpPr>
        <p:spPr bwMode="auto">
          <a:xfrm>
            <a:off x="35496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8489" name="Rectangle 103"/>
          <p:cNvSpPr>
            <a:spLocks noChangeArrowheads="1"/>
          </p:cNvSpPr>
          <p:nvPr/>
        </p:nvSpPr>
        <p:spPr bwMode="auto">
          <a:xfrm>
            <a:off x="1115616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8490" name="Rectangle 104"/>
          <p:cNvSpPr>
            <a:spLocks noChangeArrowheads="1"/>
          </p:cNvSpPr>
          <p:nvPr/>
        </p:nvSpPr>
        <p:spPr bwMode="auto">
          <a:xfrm>
            <a:off x="1979712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GGA-G</a:t>
            </a:r>
            <a:endParaRPr lang="en-AU" dirty="0"/>
          </a:p>
        </p:txBody>
      </p:sp>
      <p:sp>
        <p:nvSpPr>
          <p:cNvPr id="18491" name="Rectangle 106"/>
          <p:cNvSpPr>
            <a:spLocks noChangeArrowheads="1"/>
          </p:cNvSpPr>
          <p:nvPr/>
        </p:nvSpPr>
        <p:spPr bwMode="auto">
          <a:xfrm>
            <a:off x="3131840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GA-GC</a:t>
            </a:r>
            <a:endParaRPr lang="en-AU" dirty="0"/>
          </a:p>
        </p:txBody>
      </p:sp>
      <p:sp>
        <p:nvSpPr>
          <p:cNvPr id="18492" name="Rectangle 107"/>
          <p:cNvSpPr>
            <a:spLocks noChangeArrowheads="1"/>
          </p:cNvSpPr>
          <p:nvPr/>
        </p:nvSpPr>
        <p:spPr bwMode="auto">
          <a:xfrm>
            <a:off x="4283968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A-GCT</a:t>
            </a:r>
            <a:endParaRPr lang="en-AU" dirty="0"/>
          </a:p>
        </p:txBody>
      </p:sp>
      <p:sp>
        <p:nvSpPr>
          <p:cNvPr id="18493" name="Rectangle 109"/>
          <p:cNvSpPr>
            <a:spLocks noChangeArrowheads="1"/>
          </p:cNvSpPr>
          <p:nvPr/>
        </p:nvSpPr>
        <p:spPr bwMode="auto">
          <a:xfrm>
            <a:off x="5508104" y="5157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94" name="Rectangle 110"/>
          <p:cNvSpPr>
            <a:spLocks noChangeArrowheads="1"/>
          </p:cNvSpPr>
          <p:nvPr/>
        </p:nvSpPr>
        <p:spPr bwMode="auto">
          <a:xfrm>
            <a:off x="6381154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CTTC</a:t>
            </a:r>
            <a:endParaRPr lang="en-AU" dirty="0"/>
          </a:p>
        </p:txBody>
      </p:sp>
      <p:sp>
        <p:nvSpPr>
          <p:cNvPr id="18495" name="Rectangle 112"/>
          <p:cNvSpPr>
            <a:spLocks noChangeArrowheads="1"/>
          </p:cNvSpPr>
          <p:nvPr/>
        </p:nvSpPr>
        <p:spPr bwMode="auto">
          <a:xfrm>
            <a:off x="7365379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8496" name="Rectangle 113"/>
          <p:cNvSpPr>
            <a:spLocks noChangeArrowheads="1"/>
          </p:cNvSpPr>
          <p:nvPr/>
        </p:nvSpPr>
        <p:spPr bwMode="auto">
          <a:xfrm>
            <a:off x="8373491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sp>
        <p:nvSpPr>
          <p:cNvPr id="18497" name="Rectangle 114"/>
          <p:cNvSpPr>
            <a:spLocks noChangeArrowheads="1"/>
          </p:cNvSpPr>
          <p:nvPr/>
        </p:nvSpPr>
        <p:spPr bwMode="auto">
          <a:xfrm>
            <a:off x="1986062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8498" name="Rectangle 116"/>
          <p:cNvSpPr>
            <a:spLocks noChangeArrowheads="1"/>
          </p:cNvSpPr>
          <p:nvPr/>
        </p:nvSpPr>
        <p:spPr bwMode="auto">
          <a:xfrm>
            <a:off x="3179961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</a:t>
            </a:r>
            <a:endParaRPr lang="en-AU"/>
          </a:p>
        </p:txBody>
      </p:sp>
      <p:sp>
        <p:nvSpPr>
          <p:cNvPr id="18499" name="Rectangle 117"/>
          <p:cNvSpPr>
            <a:spLocks noChangeArrowheads="1"/>
          </p:cNvSpPr>
          <p:nvPr/>
        </p:nvSpPr>
        <p:spPr bwMode="auto">
          <a:xfrm>
            <a:off x="4218310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</a:t>
            </a:r>
            <a:endParaRPr lang="en-AU"/>
          </a:p>
        </p:txBody>
      </p:sp>
      <p:sp>
        <p:nvSpPr>
          <p:cNvPr id="18500" name="Rectangle 120"/>
          <p:cNvSpPr>
            <a:spLocks noChangeArrowheads="1"/>
          </p:cNvSpPr>
          <p:nvPr/>
        </p:nvSpPr>
        <p:spPr bwMode="auto">
          <a:xfrm>
            <a:off x="5298430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GCT</a:t>
            </a:r>
            <a:endParaRPr lang="en-AU" dirty="0"/>
          </a:p>
        </p:txBody>
      </p:sp>
      <p:cxnSp>
        <p:nvCxnSpPr>
          <p:cNvPr id="122" name="Straight Arrow Connector 121"/>
          <p:cNvCxnSpPr>
            <a:stCxn id="18488" idx="3"/>
            <a:endCxn id="18489" idx="1"/>
          </p:cNvCxnSpPr>
          <p:nvPr/>
        </p:nvCxnSpPr>
        <p:spPr>
          <a:xfrm>
            <a:off x="770509" y="5917407"/>
            <a:ext cx="3451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8490" idx="3"/>
            <a:endCxn id="18491" idx="1"/>
          </p:cNvCxnSpPr>
          <p:nvPr/>
        </p:nvCxnSpPr>
        <p:spPr>
          <a:xfrm>
            <a:off x="2853669" y="5342454"/>
            <a:ext cx="2781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8491" idx="3"/>
            <a:endCxn id="18492" idx="1"/>
          </p:cNvCxnSpPr>
          <p:nvPr/>
        </p:nvCxnSpPr>
        <p:spPr>
          <a:xfrm>
            <a:off x="4005797" y="5342454"/>
            <a:ext cx="2781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8492" idx="3"/>
            <a:endCxn id="18493" idx="1"/>
          </p:cNvCxnSpPr>
          <p:nvPr/>
        </p:nvCxnSpPr>
        <p:spPr>
          <a:xfrm flipV="1">
            <a:off x="5157925" y="5341938"/>
            <a:ext cx="350179" cy="516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8497" idx="3"/>
            <a:endCxn id="18498" idx="1"/>
          </p:cNvCxnSpPr>
          <p:nvPr/>
        </p:nvCxnSpPr>
        <p:spPr>
          <a:xfrm>
            <a:off x="2721075" y="6484938"/>
            <a:ext cx="4588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8498" idx="3"/>
            <a:endCxn id="18499" idx="1"/>
          </p:cNvCxnSpPr>
          <p:nvPr/>
        </p:nvCxnSpPr>
        <p:spPr>
          <a:xfrm>
            <a:off x="3914974" y="6484938"/>
            <a:ext cx="30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8499" idx="3"/>
            <a:endCxn id="18500" idx="1"/>
          </p:cNvCxnSpPr>
          <p:nvPr/>
        </p:nvCxnSpPr>
        <p:spPr>
          <a:xfrm>
            <a:off x="4953323" y="6484938"/>
            <a:ext cx="345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8494" idx="3"/>
            <a:endCxn id="18495" idx="1"/>
          </p:cNvCxnSpPr>
          <p:nvPr/>
        </p:nvCxnSpPr>
        <p:spPr>
          <a:xfrm>
            <a:off x="7116167" y="5917407"/>
            <a:ext cx="249212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8495" idx="3"/>
            <a:endCxn id="18496" idx="1"/>
          </p:cNvCxnSpPr>
          <p:nvPr/>
        </p:nvCxnSpPr>
        <p:spPr>
          <a:xfrm>
            <a:off x="8100392" y="5917407"/>
            <a:ext cx="273099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8493" idx="3"/>
            <a:endCxn id="18494" idx="1"/>
          </p:cNvCxnSpPr>
          <p:nvPr/>
        </p:nvCxnSpPr>
        <p:spPr>
          <a:xfrm>
            <a:off x="6243117" y="5341938"/>
            <a:ext cx="13803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8489" idx="3"/>
            <a:endCxn id="18490" idx="1"/>
          </p:cNvCxnSpPr>
          <p:nvPr/>
        </p:nvCxnSpPr>
        <p:spPr>
          <a:xfrm flipV="1">
            <a:off x="1850629" y="5342454"/>
            <a:ext cx="129083" cy="574953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8489" idx="3"/>
            <a:endCxn id="18497" idx="1"/>
          </p:cNvCxnSpPr>
          <p:nvPr/>
        </p:nvCxnSpPr>
        <p:spPr>
          <a:xfrm>
            <a:off x="1850629" y="5917407"/>
            <a:ext cx="135433" cy="567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14" name="TextBox 139"/>
          <p:cNvSpPr txBox="1">
            <a:spLocks noChangeArrowheads="1"/>
          </p:cNvSpPr>
          <p:nvPr/>
        </p:nvSpPr>
        <p:spPr bwMode="auto">
          <a:xfrm>
            <a:off x="0" y="1341438"/>
            <a:ext cx="966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Mis-call</a:t>
            </a:r>
          </a:p>
        </p:txBody>
      </p:sp>
      <p:sp>
        <p:nvSpPr>
          <p:cNvPr id="18515" name="TextBox 143"/>
          <p:cNvSpPr txBox="1">
            <a:spLocks noChangeArrowheads="1"/>
          </p:cNvSpPr>
          <p:nvPr/>
        </p:nvSpPr>
        <p:spPr bwMode="auto">
          <a:xfrm>
            <a:off x="0" y="3141663"/>
            <a:ext cx="1030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Deletion</a:t>
            </a:r>
          </a:p>
        </p:txBody>
      </p:sp>
      <p:sp>
        <p:nvSpPr>
          <p:cNvPr id="18516" name="TextBox 144"/>
          <p:cNvSpPr txBox="1">
            <a:spLocks noChangeArrowheads="1"/>
          </p:cNvSpPr>
          <p:nvPr/>
        </p:nvSpPr>
        <p:spPr bwMode="auto">
          <a:xfrm>
            <a:off x="0" y="4941888"/>
            <a:ext cx="1069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0" y="4941888"/>
            <a:ext cx="9144000" cy="1916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39" name="Elbow Connector 68"/>
          <p:cNvCxnSpPr>
            <a:stCxn id="18500" idx="3"/>
            <a:endCxn id="18493" idx="1"/>
          </p:cNvCxnSpPr>
          <p:nvPr/>
        </p:nvCxnSpPr>
        <p:spPr>
          <a:xfrm flipH="1" flipV="1">
            <a:off x="5508104" y="5341938"/>
            <a:ext cx="525339" cy="1143000"/>
          </a:xfrm>
          <a:prstGeom prst="bentConnector5">
            <a:avLst>
              <a:gd name="adj1" fmla="val -27050"/>
              <a:gd name="adj2" fmla="val 31622"/>
              <a:gd name="adj3" fmla="val 143515"/>
            </a:avLst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0" y="3141663"/>
            <a:ext cx="9144000" cy="1800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0" y="1341438"/>
            <a:ext cx="9144000" cy="1800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err="1" smtClean="0"/>
              <a:t>Heterozygosities</a:t>
            </a:r>
            <a:endParaRPr lang="en-AU" dirty="0" smtClean="0"/>
          </a:p>
        </p:txBody>
      </p:sp>
      <p:sp>
        <p:nvSpPr>
          <p:cNvPr id="18438" name="Rectangle 82"/>
          <p:cNvSpPr>
            <a:spLocks noChangeArrowheads="1"/>
          </p:cNvSpPr>
          <p:nvPr/>
        </p:nvSpPr>
        <p:spPr bwMode="auto">
          <a:xfrm>
            <a:off x="9257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18439" name="Rectangle 83"/>
          <p:cNvSpPr>
            <a:spLocks noChangeArrowheads="1"/>
          </p:cNvSpPr>
          <p:nvPr/>
        </p:nvSpPr>
        <p:spPr bwMode="auto">
          <a:xfrm>
            <a:off x="117269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CGGA</a:t>
            </a:r>
            <a:endParaRPr lang="en-AU" dirty="0"/>
          </a:p>
        </p:txBody>
      </p:sp>
      <p:sp>
        <p:nvSpPr>
          <p:cNvPr id="18440" name="Rectangle 84"/>
          <p:cNvSpPr>
            <a:spLocks noChangeArrowheads="1"/>
          </p:cNvSpPr>
          <p:nvPr/>
        </p:nvSpPr>
        <p:spPr bwMode="auto">
          <a:xfrm>
            <a:off x="2204691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GGAG</a:t>
            </a:r>
            <a:endParaRPr lang="en-AU" dirty="0"/>
          </a:p>
        </p:txBody>
      </p:sp>
      <p:sp>
        <p:nvSpPr>
          <p:cNvPr id="18441" name="Rectangle 85"/>
          <p:cNvSpPr>
            <a:spLocks noChangeArrowheads="1"/>
          </p:cNvSpPr>
          <p:nvPr/>
        </p:nvSpPr>
        <p:spPr bwMode="auto">
          <a:xfrm>
            <a:off x="3254574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GAGC</a:t>
            </a:r>
            <a:endParaRPr lang="en-AU" dirty="0"/>
          </a:p>
        </p:txBody>
      </p:sp>
      <p:sp>
        <p:nvSpPr>
          <p:cNvPr id="18442" name="Rectangle 86"/>
          <p:cNvSpPr>
            <a:spLocks noChangeArrowheads="1"/>
          </p:cNvSpPr>
          <p:nvPr/>
        </p:nvSpPr>
        <p:spPr bwMode="auto">
          <a:xfrm>
            <a:off x="4292923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AGCT</a:t>
            </a:r>
            <a:endParaRPr lang="en-AU" dirty="0"/>
          </a:p>
        </p:txBody>
      </p:sp>
      <p:sp>
        <p:nvSpPr>
          <p:cNvPr id="18443" name="Rectangle 87"/>
          <p:cNvSpPr>
            <a:spLocks noChangeArrowheads="1"/>
          </p:cNvSpPr>
          <p:nvPr/>
        </p:nvSpPr>
        <p:spPr bwMode="auto">
          <a:xfrm>
            <a:off x="5358756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44" name="Rectangle 88"/>
          <p:cNvSpPr>
            <a:spLocks noChangeArrowheads="1"/>
          </p:cNvSpPr>
          <p:nvPr/>
        </p:nvSpPr>
        <p:spPr bwMode="auto">
          <a:xfrm>
            <a:off x="6381155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CTTC</a:t>
            </a:r>
            <a:endParaRPr lang="en-AU" dirty="0"/>
          </a:p>
        </p:txBody>
      </p:sp>
      <p:sp>
        <p:nvSpPr>
          <p:cNvPr id="18445" name="Rectangle 89"/>
          <p:cNvSpPr>
            <a:spLocks noChangeArrowheads="1"/>
          </p:cNvSpPr>
          <p:nvPr/>
        </p:nvSpPr>
        <p:spPr bwMode="auto">
          <a:xfrm>
            <a:off x="7365380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TTCG</a:t>
            </a:r>
            <a:endParaRPr lang="en-AU" dirty="0"/>
          </a:p>
        </p:txBody>
      </p:sp>
      <p:sp>
        <p:nvSpPr>
          <p:cNvPr id="18446" name="Rectangle 90"/>
          <p:cNvSpPr>
            <a:spLocks noChangeArrowheads="1"/>
          </p:cNvSpPr>
          <p:nvPr/>
        </p:nvSpPr>
        <p:spPr bwMode="auto">
          <a:xfrm>
            <a:off x="837349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sp>
        <p:nvSpPr>
          <p:cNvPr id="18447" name="Rectangle 91"/>
          <p:cNvSpPr>
            <a:spLocks noChangeArrowheads="1"/>
          </p:cNvSpPr>
          <p:nvPr/>
        </p:nvSpPr>
        <p:spPr bwMode="auto">
          <a:xfrm>
            <a:off x="2211041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8448" name="Rectangle 92"/>
          <p:cNvSpPr>
            <a:spLocks noChangeArrowheads="1"/>
          </p:cNvSpPr>
          <p:nvPr/>
        </p:nvSpPr>
        <p:spPr bwMode="auto">
          <a:xfrm>
            <a:off x="3260924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</a:t>
            </a:r>
            <a:endParaRPr lang="en-AU"/>
          </a:p>
        </p:txBody>
      </p:sp>
      <p:sp>
        <p:nvSpPr>
          <p:cNvPr id="18449" name="Rectangle 93"/>
          <p:cNvSpPr>
            <a:spLocks noChangeArrowheads="1"/>
          </p:cNvSpPr>
          <p:nvPr/>
        </p:nvSpPr>
        <p:spPr bwMode="auto">
          <a:xfrm>
            <a:off x="4299273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</a:t>
            </a:r>
            <a:endParaRPr lang="en-AU"/>
          </a:p>
        </p:txBody>
      </p:sp>
      <p:sp>
        <p:nvSpPr>
          <p:cNvPr id="18450" name="Rectangle 94"/>
          <p:cNvSpPr>
            <a:spLocks noChangeArrowheads="1"/>
          </p:cNvSpPr>
          <p:nvPr/>
        </p:nvSpPr>
        <p:spPr bwMode="auto">
          <a:xfrm>
            <a:off x="5365106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CTT</a:t>
            </a:r>
            <a:endParaRPr lang="en-AU"/>
          </a:p>
        </p:txBody>
      </p:sp>
      <p:cxnSp>
        <p:nvCxnSpPr>
          <p:cNvPr id="97" name="Straight Arrow Connector 96"/>
          <p:cNvCxnSpPr>
            <a:stCxn id="18438" idx="3"/>
            <a:endCxn id="18439" idx="1"/>
          </p:cNvCxnSpPr>
          <p:nvPr/>
        </p:nvCxnSpPr>
        <p:spPr>
          <a:xfrm>
            <a:off x="827584" y="2173288"/>
            <a:ext cx="345108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440" idx="3"/>
            <a:endCxn id="18441" idx="1"/>
          </p:cNvCxnSpPr>
          <p:nvPr/>
        </p:nvCxnSpPr>
        <p:spPr>
          <a:xfrm>
            <a:off x="2939703" y="1597819"/>
            <a:ext cx="3148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8441" idx="3"/>
            <a:endCxn id="18442" idx="1"/>
          </p:cNvCxnSpPr>
          <p:nvPr/>
        </p:nvCxnSpPr>
        <p:spPr>
          <a:xfrm>
            <a:off x="3989586" y="1597819"/>
            <a:ext cx="30333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8442" idx="3"/>
            <a:endCxn id="18443" idx="1"/>
          </p:cNvCxnSpPr>
          <p:nvPr/>
        </p:nvCxnSpPr>
        <p:spPr>
          <a:xfrm>
            <a:off x="5027935" y="1597819"/>
            <a:ext cx="33082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8447" idx="3"/>
            <a:endCxn id="18448" idx="1"/>
          </p:cNvCxnSpPr>
          <p:nvPr/>
        </p:nvCxnSpPr>
        <p:spPr>
          <a:xfrm>
            <a:off x="2946053" y="2740025"/>
            <a:ext cx="3148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8448" idx="3"/>
            <a:endCxn id="18449" idx="1"/>
          </p:cNvCxnSpPr>
          <p:nvPr/>
        </p:nvCxnSpPr>
        <p:spPr>
          <a:xfrm>
            <a:off x="3995936" y="2740025"/>
            <a:ext cx="30333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8449" idx="3"/>
            <a:endCxn id="18450" idx="1"/>
          </p:cNvCxnSpPr>
          <p:nvPr/>
        </p:nvCxnSpPr>
        <p:spPr>
          <a:xfrm>
            <a:off x="5034285" y="2740025"/>
            <a:ext cx="33082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8444" idx="3"/>
            <a:endCxn id="18445" idx="1"/>
          </p:cNvCxnSpPr>
          <p:nvPr/>
        </p:nvCxnSpPr>
        <p:spPr>
          <a:xfrm>
            <a:off x="7116167" y="2173288"/>
            <a:ext cx="249213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445" idx="3"/>
            <a:endCxn id="18446" idx="1"/>
          </p:cNvCxnSpPr>
          <p:nvPr/>
        </p:nvCxnSpPr>
        <p:spPr>
          <a:xfrm>
            <a:off x="8100392" y="2173288"/>
            <a:ext cx="27310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8443" idx="3"/>
            <a:endCxn id="18444" idx="1"/>
          </p:cNvCxnSpPr>
          <p:nvPr/>
        </p:nvCxnSpPr>
        <p:spPr>
          <a:xfrm>
            <a:off x="6093768" y="1597819"/>
            <a:ext cx="28738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8450" idx="3"/>
            <a:endCxn id="18444" idx="1"/>
          </p:cNvCxnSpPr>
          <p:nvPr/>
        </p:nvCxnSpPr>
        <p:spPr>
          <a:xfrm flipV="1">
            <a:off x="6100118" y="2173288"/>
            <a:ext cx="281037" cy="566737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439" idx="3"/>
            <a:endCxn id="18440" idx="1"/>
          </p:cNvCxnSpPr>
          <p:nvPr/>
        </p:nvCxnSpPr>
        <p:spPr>
          <a:xfrm flipV="1">
            <a:off x="1907704" y="1597819"/>
            <a:ext cx="29698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8439" idx="3"/>
            <a:endCxn id="18447" idx="1"/>
          </p:cNvCxnSpPr>
          <p:nvPr/>
        </p:nvCxnSpPr>
        <p:spPr>
          <a:xfrm>
            <a:off x="1907704" y="2173288"/>
            <a:ext cx="303337" cy="566737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64" name="Rectangle 57"/>
          <p:cNvSpPr>
            <a:spLocks noChangeArrowheads="1"/>
          </p:cNvSpPr>
          <p:nvPr/>
        </p:nvSpPr>
        <p:spPr bwMode="auto">
          <a:xfrm>
            <a:off x="83047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18465" name="Rectangle 58"/>
          <p:cNvSpPr>
            <a:spLocks noChangeArrowheads="1"/>
          </p:cNvSpPr>
          <p:nvPr/>
        </p:nvSpPr>
        <p:spPr bwMode="auto">
          <a:xfrm>
            <a:off x="1187054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8466" name="Rectangle 60"/>
          <p:cNvSpPr>
            <a:spLocks noChangeArrowheads="1"/>
          </p:cNvSpPr>
          <p:nvPr/>
        </p:nvSpPr>
        <p:spPr bwMode="auto">
          <a:xfrm>
            <a:off x="2195166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8467" name="Rectangle 61"/>
          <p:cNvSpPr>
            <a:spLocks noChangeArrowheads="1"/>
          </p:cNvSpPr>
          <p:nvPr/>
        </p:nvSpPr>
        <p:spPr bwMode="auto">
          <a:xfrm>
            <a:off x="3245049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8468" name="Rectangle 63"/>
          <p:cNvSpPr>
            <a:spLocks noChangeArrowheads="1"/>
          </p:cNvSpPr>
          <p:nvPr/>
        </p:nvSpPr>
        <p:spPr bwMode="auto">
          <a:xfrm>
            <a:off x="4283398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8469" name="Rectangle 64"/>
          <p:cNvSpPr>
            <a:spLocks noChangeArrowheads="1"/>
          </p:cNvSpPr>
          <p:nvPr/>
        </p:nvSpPr>
        <p:spPr bwMode="auto">
          <a:xfrm>
            <a:off x="5363518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70" name="Rectangle 66"/>
          <p:cNvSpPr>
            <a:spLocks noChangeArrowheads="1"/>
          </p:cNvSpPr>
          <p:nvPr/>
        </p:nvSpPr>
        <p:spPr bwMode="auto">
          <a:xfrm>
            <a:off x="6371630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8471" name="Rectangle 67"/>
          <p:cNvSpPr>
            <a:spLocks noChangeArrowheads="1"/>
          </p:cNvSpPr>
          <p:nvPr/>
        </p:nvSpPr>
        <p:spPr bwMode="auto">
          <a:xfrm>
            <a:off x="7355855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8472" name="Rectangle 69"/>
          <p:cNvSpPr>
            <a:spLocks noChangeArrowheads="1"/>
          </p:cNvSpPr>
          <p:nvPr/>
        </p:nvSpPr>
        <p:spPr bwMode="auto">
          <a:xfrm>
            <a:off x="8363967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18473" name="Rectangle 70"/>
          <p:cNvSpPr>
            <a:spLocks noChangeArrowheads="1"/>
          </p:cNvSpPr>
          <p:nvPr/>
        </p:nvSpPr>
        <p:spPr bwMode="auto">
          <a:xfrm>
            <a:off x="2267744" y="44275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474" name="Rectangle 71"/>
          <p:cNvSpPr>
            <a:spLocks noChangeArrowheads="1"/>
          </p:cNvSpPr>
          <p:nvPr/>
        </p:nvSpPr>
        <p:spPr bwMode="auto">
          <a:xfrm>
            <a:off x="3635896" y="4427538"/>
            <a:ext cx="87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CT</a:t>
            </a:r>
            <a:endParaRPr lang="en-AU" dirty="0"/>
          </a:p>
        </p:txBody>
      </p:sp>
      <p:sp>
        <p:nvSpPr>
          <p:cNvPr id="18475" name="Rectangle 72"/>
          <p:cNvSpPr>
            <a:spLocks noChangeArrowheads="1"/>
          </p:cNvSpPr>
          <p:nvPr/>
        </p:nvSpPr>
        <p:spPr bwMode="auto">
          <a:xfrm>
            <a:off x="4993432" y="44275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CTT</a:t>
            </a:r>
            <a:endParaRPr lang="en-AU" dirty="0"/>
          </a:p>
        </p:txBody>
      </p:sp>
      <p:cxnSp>
        <p:nvCxnSpPr>
          <p:cNvPr id="74" name="Straight Arrow Connector 73"/>
          <p:cNvCxnSpPr>
            <a:stCxn id="18464" idx="3"/>
            <a:endCxn id="18465" idx="1"/>
          </p:cNvCxnSpPr>
          <p:nvPr/>
        </p:nvCxnSpPr>
        <p:spPr>
          <a:xfrm>
            <a:off x="819647" y="4045744"/>
            <a:ext cx="3674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466" idx="3"/>
            <a:endCxn id="18467" idx="1"/>
          </p:cNvCxnSpPr>
          <p:nvPr/>
        </p:nvCxnSpPr>
        <p:spPr>
          <a:xfrm>
            <a:off x="2931766" y="3469482"/>
            <a:ext cx="313283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8467" idx="3"/>
            <a:endCxn id="18468" idx="1"/>
          </p:cNvCxnSpPr>
          <p:nvPr/>
        </p:nvCxnSpPr>
        <p:spPr>
          <a:xfrm>
            <a:off x="3981649" y="3469482"/>
            <a:ext cx="301749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468" idx="3"/>
            <a:endCxn id="18469" idx="1"/>
          </p:cNvCxnSpPr>
          <p:nvPr/>
        </p:nvCxnSpPr>
        <p:spPr>
          <a:xfrm>
            <a:off x="5019998" y="3469482"/>
            <a:ext cx="34352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8473" idx="3"/>
            <a:endCxn id="18474" idx="1"/>
          </p:cNvCxnSpPr>
          <p:nvPr/>
        </p:nvCxnSpPr>
        <p:spPr>
          <a:xfrm>
            <a:off x="3142456" y="4612482"/>
            <a:ext cx="49344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8474" idx="3"/>
            <a:endCxn id="18475" idx="1"/>
          </p:cNvCxnSpPr>
          <p:nvPr/>
        </p:nvCxnSpPr>
        <p:spPr>
          <a:xfrm>
            <a:off x="4509021" y="4612482"/>
            <a:ext cx="48441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8470" idx="3"/>
            <a:endCxn id="18471" idx="1"/>
          </p:cNvCxnSpPr>
          <p:nvPr/>
        </p:nvCxnSpPr>
        <p:spPr>
          <a:xfrm>
            <a:off x="7108230" y="4045744"/>
            <a:ext cx="247625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8471" idx="3"/>
            <a:endCxn id="18472" idx="1"/>
          </p:cNvCxnSpPr>
          <p:nvPr/>
        </p:nvCxnSpPr>
        <p:spPr>
          <a:xfrm>
            <a:off x="8092455" y="4045744"/>
            <a:ext cx="271512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8469" idx="3"/>
            <a:endCxn id="18470" idx="1"/>
          </p:cNvCxnSpPr>
          <p:nvPr/>
        </p:nvCxnSpPr>
        <p:spPr>
          <a:xfrm>
            <a:off x="6100118" y="3469482"/>
            <a:ext cx="271512" cy="576262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475" idx="3"/>
            <a:endCxn id="18470" idx="1"/>
          </p:cNvCxnSpPr>
          <p:nvPr/>
        </p:nvCxnSpPr>
        <p:spPr>
          <a:xfrm flipV="1">
            <a:off x="5868144" y="4045744"/>
            <a:ext cx="503486" cy="566738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8465" idx="3"/>
            <a:endCxn id="18466" idx="1"/>
          </p:cNvCxnSpPr>
          <p:nvPr/>
        </p:nvCxnSpPr>
        <p:spPr>
          <a:xfrm flipV="1">
            <a:off x="1923654" y="3469482"/>
            <a:ext cx="271512" cy="576262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8465" idx="3"/>
            <a:endCxn id="18473" idx="1"/>
          </p:cNvCxnSpPr>
          <p:nvPr/>
        </p:nvCxnSpPr>
        <p:spPr>
          <a:xfrm>
            <a:off x="1923654" y="4045744"/>
            <a:ext cx="344090" cy="566738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88" name="Rectangle 101"/>
          <p:cNvSpPr>
            <a:spLocks noChangeArrowheads="1"/>
          </p:cNvSpPr>
          <p:nvPr/>
        </p:nvSpPr>
        <p:spPr bwMode="auto">
          <a:xfrm>
            <a:off x="35496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8489" name="Rectangle 103"/>
          <p:cNvSpPr>
            <a:spLocks noChangeArrowheads="1"/>
          </p:cNvSpPr>
          <p:nvPr/>
        </p:nvSpPr>
        <p:spPr bwMode="auto">
          <a:xfrm>
            <a:off x="1115616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8490" name="Rectangle 104"/>
          <p:cNvSpPr>
            <a:spLocks noChangeArrowheads="1"/>
          </p:cNvSpPr>
          <p:nvPr/>
        </p:nvSpPr>
        <p:spPr bwMode="auto">
          <a:xfrm>
            <a:off x="1979712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GGA-G</a:t>
            </a:r>
            <a:endParaRPr lang="en-AU" dirty="0"/>
          </a:p>
        </p:txBody>
      </p:sp>
      <p:sp>
        <p:nvSpPr>
          <p:cNvPr id="18491" name="Rectangle 106"/>
          <p:cNvSpPr>
            <a:spLocks noChangeArrowheads="1"/>
          </p:cNvSpPr>
          <p:nvPr/>
        </p:nvSpPr>
        <p:spPr bwMode="auto">
          <a:xfrm>
            <a:off x="3131840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GA-GC</a:t>
            </a:r>
            <a:endParaRPr lang="en-AU" dirty="0"/>
          </a:p>
        </p:txBody>
      </p:sp>
      <p:sp>
        <p:nvSpPr>
          <p:cNvPr id="18492" name="Rectangle 107"/>
          <p:cNvSpPr>
            <a:spLocks noChangeArrowheads="1"/>
          </p:cNvSpPr>
          <p:nvPr/>
        </p:nvSpPr>
        <p:spPr bwMode="auto">
          <a:xfrm>
            <a:off x="4283968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A-GCT</a:t>
            </a:r>
            <a:endParaRPr lang="en-AU" dirty="0"/>
          </a:p>
        </p:txBody>
      </p:sp>
      <p:sp>
        <p:nvSpPr>
          <p:cNvPr id="18493" name="Rectangle 109"/>
          <p:cNvSpPr>
            <a:spLocks noChangeArrowheads="1"/>
          </p:cNvSpPr>
          <p:nvPr/>
        </p:nvSpPr>
        <p:spPr bwMode="auto">
          <a:xfrm>
            <a:off x="5508104" y="5157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94" name="Rectangle 110"/>
          <p:cNvSpPr>
            <a:spLocks noChangeArrowheads="1"/>
          </p:cNvSpPr>
          <p:nvPr/>
        </p:nvSpPr>
        <p:spPr bwMode="auto">
          <a:xfrm>
            <a:off x="6381154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CTTC</a:t>
            </a:r>
            <a:endParaRPr lang="en-AU" dirty="0"/>
          </a:p>
        </p:txBody>
      </p:sp>
      <p:sp>
        <p:nvSpPr>
          <p:cNvPr id="18495" name="Rectangle 112"/>
          <p:cNvSpPr>
            <a:spLocks noChangeArrowheads="1"/>
          </p:cNvSpPr>
          <p:nvPr/>
        </p:nvSpPr>
        <p:spPr bwMode="auto">
          <a:xfrm>
            <a:off x="7365379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8496" name="Rectangle 113"/>
          <p:cNvSpPr>
            <a:spLocks noChangeArrowheads="1"/>
          </p:cNvSpPr>
          <p:nvPr/>
        </p:nvSpPr>
        <p:spPr bwMode="auto">
          <a:xfrm>
            <a:off x="8373491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sp>
        <p:nvSpPr>
          <p:cNvPr id="18497" name="Rectangle 114"/>
          <p:cNvSpPr>
            <a:spLocks noChangeArrowheads="1"/>
          </p:cNvSpPr>
          <p:nvPr/>
        </p:nvSpPr>
        <p:spPr bwMode="auto">
          <a:xfrm>
            <a:off x="1986062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8498" name="Rectangle 116"/>
          <p:cNvSpPr>
            <a:spLocks noChangeArrowheads="1"/>
          </p:cNvSpPr>
          <p:nvPr/>
        </p:nvSpPr>
        <p:spPr bwMode="auto">
          <a:xfrm>
            <a:off x="3179961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</a:t>
            </a:r>
            <a:endParaRPr lang="en-AU"/>
          </a:p>
        </p:txBody>
      </p:sp>
      <p:sp>
        <p:nvSpPr>
          <p:cNvPr id="18499" name="Rectangle 117"/>
          <p:cNvSpPr>
            <a:spLocks noChangeArrowheads="1"/>
          </p:cNvSpPr>
          <p:nvPr/>
        </p:nvSpPr>
        <p:spPr bwMode="auto">
          <a:xfrm>
            <a:off x="4218310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</a:t>
            </a:r>
            <a:endParaRPr lang="en-AU"/>
          </a:p>
        </p:txBody>
      </p:sp>
      <p:sp>
        <p:nvSpPr>
          <p:cNvPr id="18500" name="Rectangle 120"/>
          <p:cNvSpPr>
            <a:spLocks noChangeArrowheads="1"/>
          </p:cNvSpPr>
          <p:nvPr/>
        </p:nvSpPr>
        <p:spPr bwMode="auto">
          <a:xfrm>
            <a:off x="5298430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GCT</a:t>
            </a:r>
            <a:endParaRPr lang="en-AU" dirty="0"/>
          </a:p>
        </p:txBody>
      </p:sp>
      <p:cxnSp>
        <p:nvCxnSpPr>
          <p:cNvPr id="122" name="Straight Arrow Connector 121"/>
          <p:cNvCxnSpPr>
            <a:stCxn id="18488" idx="3"/>
            <a:endCxn id="18489" idx="1"/>
          </p:cNvCxnSpPr>
          <p:nvPr/>
        </p:nvCxnSpPr>
        <p:spPr>
          <a:xfrm>
            <a:off x="770509" y="5917407"/>
            <a:ext cx="3451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8490" idx="3"/>
            <a:endCxn id="18491" idx="1"/>
          </p:cNvCxnSpPr>
          <p:nvPr/>
        </p:nvCxnSpPr>
        <p:spPr>
          <a:xfrm>
            <a:off x="2853669" y="5342454"/>
            <a:ext cx="2781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8491" idx="3"/>
            <a:endCxn id="18492" idx="1"/>
          </p:cNvCxnSpPr>
          <p:nvPr/>
        </p:nvCxnSpPr>
        <p:spPr>
          <a:xfrm>
            <a:off x="4005797" y="5342454"/>
            <a:ext cx="2781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8492" idx="3"/>
            <a:endCxn id="18493" idx="1"/>
          </p:cNvCxnSpPr>
          <p:nvPr/>
        </p:nvCxnSpPr>
        <p:spPr>
          <a:xfrm flipV="1">
            <a:off x="5157925" y="5341938"/>
            <a:ext cx="350179" cy="516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8497" idx="3"/>
            <a:endCxn id="18498" idx="1"/>
          </p:cNvCxnSpPr>
          <p:nvPr/>
        </p:nvCxnSpPr>
        <p:spPr>
          <a:xfrm>
            <a:off x="2721075" y="6484938"/>
            <a:ext cx="458886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8498" idx="3"/>
            <a:endCxn id="18499" idx="1"/>
          </p:cNvCxnSpPr>
          <p:nvPr/>
        </p:nvCxnSpPr>
        <p:spPr>
          <a:xfrm>
            <a:off x="3914974" y="6484938"/>
            <a:ext cx="303336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8499" idx="3"/>
            <a:endCxn id="18500" idx="1"/>
          </p:cNvCxnSpPr>
          <p:nvPr/>
        </p:nvCxnSpPr>
        <p:spPr>
          <a:xfrm>
            <a:off x="4953323" y="6484938"/>
            <a:ext cx="3451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8494" idx="3"/>
            <a:endCxn id="18495" idx="1"/>
          </p:cNvCxnSpPr>
          <p:nvPr/>
        </p:nvCxnSpPr>
        <p:spPr>
          <a:xfrm>
            <a:off x="7116167" y="5917407"/>
            <a:ext cx="249212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8495" idx="3"/>
            <a:endCxn id="18496" idx="1"/>
          </p:cNvCxnSpPr>
          <p:nvPr/>
        </p:nvCxnSpPr>
        <p:spPr>
          <a:xfrm>
            <a:off x="8100392" y="5917407"/>
            <a:ext cx="273099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8493" idx="3"/>
            <a:endCxn id="18494" idx="1"/>
          </p:cNvCxnSpPr>
          <p:nvPr/>
        </p:nvCxnSpPr>
        <p:spPr>
          <a:xfrm>
            <a:off x="6243117" y="5341938"/>
            <a:ext cx="13803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8489" idx="3"/>
            <a:endCxn id="18490" idx="1"/>
          </p:cNvCxnSpPr>
          <p:nvPr/>
        </p:nvCxnSpPr>
        <p:spPr>
          <a:xfrm flipV="1">
            <a:off x="1850629" y="5342454"/>
            <a:ext cx="129083" cy="574953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8489" idx="3"/>
            <a:endCxn id="18497" idx="1"/>
          </p:cNvCxnSpPr>
          <p:nvPr/>
        </p:nvCxnSpPr>
        <p:spPr>
          <a:xfrm>
            <a:off x="1850629" y="5917407"/>
            <a:ext cx="135433" cy="567531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14" name="TextBox 139"/>
          <p:cNvSpPr txBox="1">
            <a:spLocks noChangeArrowheads="1"/>
          </p:cNvSpPr>
          <p:nvPr/>
        </p:nvSpPr>
        <p:spPr bwMode="auto">
          <a:xfrm>
            <a:off x="0" y="1341438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/>
              <a:t>SNP</a:t>
            </a:r>
            <a:endParaRPr lang="en-AU" dirty="0"/>
          </a:p>
        </p:txBody>
      </p:sp>
      <p:sp>
        <p:nvSpPr>
          <p:cNvPr id="18515" name="TextBox 143"/>
          <p:cNvSpPr txBox="1">
            <a:spLocks noChangeArrowheads="1"/>
          </p:cNvSpPr>
          <p:nvPr/>
        </p:nvSpPr>
        <p:spPr bwMode="auto">
          <a:xfrm>
            <a:off x="0" y="3141663"/>
            <a:ext cx="1030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/>
              <a:t>Deletion</a:t>
            </a:r>
          </a:p>
        </p:txBody>
      </p:sp>
      <p:sp>
        <p:nvSpPr>
          <p:cNvPr id="18516" name="TextBox 144"/>
          <p:cNvSpPr txBox="1">
            <a:spLocks noChangeArrowheads="1"/>
          </p:cNvSpPr>
          <p:nvPr/>
        </p:nvSpPr>
        <p:spPr bwMode="auto">
          <a:xfrm>
            <a:off x="0" y="4941888"/>
            <a:ext cx="1069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Genome assembly problem</a:t>
            </a:r>
          </a:p>
          <a:p>
            <a:r>
              <a:rPr lang="en-AU" dirty="0" smtClean="0"/>
              <a:t>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  <a:p>
            <a:r>
              <a:rPr lang="en-AU" dirty="0" smtClean="0"/>
              <a:t>Hands-on session</a:t>
            </a:r>
          </a:p>
          <a:p>
            <a:pPr lvl="1"/>
            <a:r>
              <a:rPr lang="en-AU" dirty="0" smtClean="0"/>
              <a:t>Compiling Velvet</a:t>
            </a:r>
          </a:p>
          <a:p>
            <a:r>
              <a:rPr lang="en-AU" dirty="0" smtClean="0"/>
              <a:t>Paired-end/mate-pair libraries in assemblies</a:t>
            </a:r>
          </a:p>
          <a:p>
            <a:r>
              <a:rPr lang="en-AU" dirty="0" smtClean="0"/>
              <a:t>Quality scores and 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  <a:p>
            <a:r>
              <a:rPr lang="en-AU" dirty="0" smtClean="0"/>
              <a:t>Hands-on session</a:t>
            </a:r>
          </a:p>
          <a:p>
            <a:pPr lvl="1"/>
            <a:r>
              <a:rPr lang="en-AU" dirty="0" smtClean="0"/>
              <a:t>Paired-end assembly</a:t>
            </a:r>
          </a:p>
          <a:p>
            <a:pPr lvl="1"/>
            <a:r>
              <a:rPr lang="en-AU" dirty="0" smtClean="0"/>
              <a:t>Quality trimming</a:t>
            </a:r>
          </a:p>
          <a:p>
            <a:pPr lvl="1"/>
            <a:r>
              <a:rPr lang="en-AU" dirty="0" smtClean="0"/>
              <a:t>Assembly visualisation</a:t>
            </a:r>
          </a:p>
          <a:p>
            <a:pPr lvl="1"/>
            <a:r>
              <a:rPr lang="en-AU" dirty="0" smtClean="0"/>
              <a:t>Hybrid assembly if time permits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F8492E-0033-44CC-B0B6-7DC1327189DA}" type="slidenum">
              <a:rPr/>
              <a:pPr lvl="0"/>
              <a:t>30</a:t>
            </a:fld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520" y="1948320"/>
            <a:ext cx="8153280" cy="375588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9pPr>
          </a:lstStyle>
          <a:p>
            <a:pPr lvl="0"/>
            <a:r>
              <a:rPr lang="en-GB" dirty="0">
                <a:latin typeface="" pitchFamily="16"/>
              </a:rPr>
              <a:t>Remove Bubbles</a:t>
            </a:r>
          </a:p>
          <a:p>
            <a:pPr lvl="1"/>
            <a:r>
              <a:rPr lang="en-GB" dirty="0">
                <a:latin typeface="" pitchFamily="16"/>
              </a:rPr>
              <a:t>Tour Bus</a:t>
            </a:r>
          </a:p>
          <a:p>
            <a:pPr lvl="0"/>
            <a:endParaRPr lang="en-GB" dirty="0">
              <a:latin typeface="" pitchFamily="16"/>
            </a:endParaRPr>
          </a:p>
          <a:p>
            <a:pPr lvl="0"/>
            <a:endParaRPr lang="en-GB" dirty="0">
              <a:latin typeface="" pitchFamily="16"/>
            </a:endParaRPr>
          </a:p>
          <a:p>
            <a:pPr lvl="0"/>
            <a:r>
              <a:rPr lang="en-GB" dirty="0" err="1" smtClean="0">
                <a:latin typeface="" pitchFamily="16"/>
              </a:rPr>
              <a:t>velvetg</a:t>
            </a:r>
            <a:r>
              <a:rPr lang="en-GB" dirty="0" smtClean="0">
                <a:latin typeface="" pitchFamily="16"/>
              </a:rPr>
              <a:t> </a:t>
            </a:r>
            <a:r>
              <a:rPr lang="en-GB" dirty="0">
                <a:latin typeface="" pitchFamily="16"/>
              </a:rPr>
              <a:t>parameters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max_branch_length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max_divergence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max_gap_count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140000" y="1449360"/>
            <a:ext cx="3449880" cy="52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620688"/>
            <a:ext cx="8459787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Velvet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Loss of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Reads carved up into k-</a:t>
            </a:r>
            <a:r>
              <a:rPr lang="en-AU" dirty="0" err="1" smtClean="0"/>
              <a:t>mers</a:t>
            </a:r>
            <a:r>
              <a:rPr lang="en-AU" dirty="0" smtClean="0"/>
              <a:t> where k &lt; length of the read</a:t>
            </a:r>
          </a:p>
          <a:p>
            <a:r>
              <a:rPr lang="en-AU" dirty="0" smtClean="0"/>
              <a:t>Some assemblers try to overcome this by “read threading” (Velvet)</a:t>
            </a:r>
          </a:p>
          <a:p>
            <a:pPr lvl="1"/>
            <a:r>
              <a:rPr lang="en-AU" dirty="0" smtClean="0"/>
              <a:t>Determine which edges (k-1 overlaps) in the de </a:t>
            </a:r>
            <a:r>
              <a:rPr lang="en-AU" dirty="0" err="1" smtClean="0"/>
              <a:t>Bruijn</a:t>
            </a:r>
            <a:r>
              <a:rPr lang="en-AU" dirty="0" smtClean="0"/>
              <a:t> graph are actually supported by the reads</a:t>
            </a:r>
          </a:p>
          <a:p>
            <a:r>
              <a:rPr lang="en-AU" dirty="0" smtClean="0"/>
              <a:t>Loss of information increases as read lengths increase</a:t>
            </a:r>
          </a:p>
          <a:p>
            <a:r>
              <a:rPr lang="en-AU" dirty="0" smtClean="0"/>
              <a:t>Increase k-</a:t>
            </a:r>
            <a:r>
              <a:rPr lang="en-AU" dirty="0" err="1" smtClean="0"/>
              <a:t>mer</a:t>
            </a:r>
            <a:r>
              <a:rPr lang="en-AU" dirty="0" smtClean="0"/>
              <a:t> length will eventually hit a wall</a:t>
            </a:r>
          </a:p>
          <a:p>
            <a:pPr lvl="1"/>
            <a:r>
              <a:rPr lang="en-AU" dirty="0" smtClean="0"/>
              <a:t>k-</a:t>
            </a:r>
            <a:r>
              <a:rPr lang="en-AU" dirty="0" err="1" smtClean="0"/>
              <a:t>mers</a:t>
            </a:r>
            <a:r>
              <a:rPr lang="en-AU" dirty="0" smtClean="0"/>
              <a:t> become more likely to hit sequencing errors, </a:t>
            </a:r>
            <a:r>
              <a:rPr lang="en-AU" dirty="0" err="1" smtClean="0"/>
              <a:t>heterozygosities</a:t>
            </a:r>
            <a:r>
              <a:rPr lang="en-AU" dirty="0" smtClean="0"/>
              <a:t> etc</a:t>
            </a:r>
          </a:p>
          <a:p>
            <a:pPr lvl="2"/>
            <a:r>
              <a:rPr lang="en-AU" dirty="0" smtClean="0"/>
              <a:t>Explosion in graph complexity – Time and memory</a:t>
            </a:r>
          </a:p>
          <a:p>
            <a:pPr lvl="2"/>
            <a:r>
              <a:rPr lang="en-AU" dirty="0" smtClean="0"/>
              <a:t>Decreased coverage of edges by reads</a:t>
            </a:r>
          </a:p>
          <a:p>
            <a:pPr lvl="2"/>
            <a:r>
              <a:rPr lang="en-AU" dirty="0" smtClean="0"/>
              <a:t>Fragmented assembly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896544"/>
          </a:xfrm>
        </p:spPr>
        <p:txBody>
          <a:bodyPr>
            <a:normAutofit/>
          </a:bodyPr>
          <a:lstStyle/>
          <a:p>
            <a:r>
              <a:rPr lang="en-AU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Longer </a:t>
            </a:r>
            <a:r>
              <a:rPr lang="en-AU" sz="1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kmers</a:t>
            </a:r>
            <a:r>
              <a:rPr lang="en-AU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more </a:t>
            </a:r>
            <a:r>
              <a:rPr lang="en-AU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in the target, </a:t>
            </a:r>
            <a:r>
              <a:rPr lang="en-AU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disentangling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the graph.</a:t>
            </a:r>
          </a:p>
          <a:p>
            <a:endParaRPr lang="en-A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Smaller </a:t>
            </a:r>
            <a:r>
              <a:rPr lang="en-AU" sz="1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kmers</a:t>
            </a:r>
            <a:r>
              <a:rPr lang="en-AU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AU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overlap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more often, favouring </a:t>
            </a:r>
            <a:r>
              <a:rPr lang="en-AU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contiguity</a:t>
            </a:r>
          </a:p>
          <a:p>
            <a:endParaRPr lang="en-AU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Every read produces </a:t>
            </a:r>
            <a:r>
              <a:rPr lang="en-AU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L-k+1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kmers</a:t>
            </a:r>
            <a:endParaRPr lang="en-A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Higher k -&gt; less coverage</a:t>
            </a:r>
          </a:p>
          <a:p>
            <a:pPr lvl="1"/>
            <a:endParaRPr lang="en-A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Every single error affects </a:t>
            </a:r>
            <a:r>
              <a:rPr lang="en-AU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kmers</a:t>
            </a:r>
            <a:endParaRPr lang="en-A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Higher k -&gt; more errors</a:t>
            </a:r>
          </a:p>
          <a:p>
            <a:pPr marL="411480" lvl="1" indent="0">
              <a:buNone/>
            </a:pPr>
            <a:endParaRPr lang="en-A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480" lvl="1" indent="0">
              <a:buNone/>
            </a:pPr>
            <a:r>
              <a:rPr lang="en-A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typical choice for 100 </a:t>
            </a:r>
            <a:r>
              <a:rPr lang="en-AU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</a:t>
            </a:r>
            <a:r>
              <a:rPr lang="en-A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reads is k=71</a:t>
            </a:r>
          </a:p>
          <a:p>
            <a:pPr lvl="1"/>
            <a:endParaRPr lang="en-A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48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480" lvl="1" indent="0">
              <a:buNone/>
            </a:pPr>
            <a:endParaRPr lang="en-A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480" lvl="1" indent="0">
              <a:buNone/>
            </a:pPr>
            <a:endParaRPr lang="en-A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K </a:t>
            </a:r>
            <a:r>
              <a:rPr lang="en-AU" dirty="0" err="1" smtClean="0"/>
              <a:t>tradeoff</a:t>
            </a:r>
            <a:endParaRPr lang="en-AU" dirty="0"/>
          </a:p>
        </p:txBody>
      </p:sp>
      <p:sp>
        <p:nvSpPr>
          <p:cNvPr id="5" name="AutoShape 4" descr="data:image/png;base64,%20iVBORw0KGgoAAAANSUhEUgAAAa0AAAEkCAYAAAHr7l6xAAAAAXNSR0IArs4c6QAAAARnQU1BAACxjwv8YQUAAAAJcEhZcwAADsMAAA7DAcdvqGQAAI11SURBVHhe7Z0FYBQ5F8f/dW+hLe7u7u6ux8Fx+HfIcXe4u7u7u7u7W4FSoS0U6lB3t/WdLzMbpFRoS33z4+Ym783sdOzlJZnkRYMjoACiSdcC0dHRcHfzRFREGNXkX3L/iYlFgL4BFbKOJE8sV3hxjyaylty/sOd3aSJrSXJhWzauhkwBrF+2jGpygGy6sNy3sT9aAOdfUyF1Xr9TrR1cSSYXB0TGAuHRQFw8EJsAaGsDd3aq9hHgLyxX2bqYJpKi0ZAmMknu21ib7jTxjdO3AaU9FTILvcBkzJg+g6ayGamEJlRoN6aJXyT3bUwhB7SIgWQxuf8qanw7hevPaCILUI+yYq7g7UkTWUuyC5MQB33v4kFs37CBarKZ8pWFVctRwipDSGQJ4Mi/lBBexffOzqhTuzZV5W1E0jhoaGhBX8eQalJGeGL29naCkJdZca23sDbQNfnpRQnwTyy3qdqPJlLgrPVymsoYwoU9f/5cEHKczlVpImXIa0dTGSfZExNJldyGFXOplM14udBEcvpu+bWXifmx7CIwm5pXcv3CShahCUr3DRo09WukemEBQbnTUnV3lsoyNDQ0MGPhGiE9bsJcYW3z0Q+fg+Nx4/l7dGjbDp/8QnFo9UJ88vwgbE+CYGm5xOA5NEHZdHsYTf06uXdhk/+giVSoqjo1bw8PbuWyJVynrr0FuUv737lZc364IymQexf27A5NqLj+djtNZQ25dmEjflKgKN2d47ZuXEcljrty6aawtnupKky8fPFKWKdGihf2x2/dudXzfv64swqv0Lc09Q2FgiYySe446BmDgU3nqJA95HrJI1ESC0M9Uyp9o/9WDVydyuHO2aMoUcQIw//ZiF2HVuH2xQsYMWIoLl+5BM8QLdSsXQlaphXQpWEZ1G9Ql/46Fy7sykMFfuusRSW+spgIvfRUQzJIzl2YkvwZzawpVaSHVEse29YuoankJL64L6wTpv0prMWjOgrr+CObhLVILhLWScjBi+Jhpfv8Ro5fmEKhIItSSCcmJgrr7KDAvopfL8z/w1u8c34HK2d/VK7bBIkhHpg4caKwU76Ev7CU2Lp1K03lT1jmkd9IcmGvrZ7A380e82ZNo5p8DH0lk5HXbOydB6mTPeG4Mh05bv4OkuHV4bghc8m6Psd1GMdxek3ojpQ8e2HTNtJEJsmzNrZ5Bk1kkhQvjFwwTeVfUrwwvk0vNxi5iCaygDz1Kh5fQRNZQJ65MJGEJrKI3L2wDfNpAjDQo4lMMvZQeZqiqDJHFSFejtysWUs5mUzGtW3blmqzkQdXhFVopLDKEFK5iBt/pDKVkpO7fmzLImE1OwN/atAOM5pKm9y9sB/6UaXFHcf9NJU+ctfGdHRpInWWX+0jrLvXGyes00uqF0YumqayF6WqlSBVFve/QVMZI8mFeThaYd7cuTh29kqOOekFu2giq1G9kcnJzUJweFwATWWe3LOxG6dpIikJkhhYGJekUubJvQvz98EdK5r+DiM9M5r6NXLvwsZMR7eWNE3Z+eBvYf3u3Tv07dtXSPPEkvLWtPnLsHfdQixZNAtDhvTHH/2GoW2zlrj4IIW7w0NfyWTktRp0Rsm9J/YDB59OpSmC+wdgwu+YO2EMzl+9i3tnDmPhlH/x+9Cx6Ny2Nd3pJ9ALTEZ2P7H3HjSRTeTaE6ut6lgqYPf5Fk2pcPMmJpjCKJST155CJFVQSYVcLqOppCRpu//88R1kOka4de8hgv0+Yd26dXRLFtOzBnDbhQopw5dINH/ltgvPLQVyKvMIjvGmqawlx1/Flc1UXz2/UMy0HE19wzvcGetu/Y4De3fiwJFD+OjpC/7L09oD1zD4jz9x4vwlRCQqhK+/DncuY+q44fBwcaa/ptALTEZOPLF/j1Sjqawnx56YpEXSqvvbz3ew+3+uVMoG6AWmSuKulcJaEhstrJXC/9OHve9DYb317ihhvexKT2GdE7CP6/mNHL8whUJOfJSSmIASUpmcarOeFF9FuUwGbR0d1agRspmvTctkUsilMmzctBaLFmdhky0jQ2Qq79i2bRumTJlCJUZOUmDzxHTjlkLH9jwMe2DPb9NE/iDVLHH48JHYumEpCpeoyDs1LJ0xCZ9iZGjboRdEUb6YOvVb+4S+vj7mzZtHarIqZ/vo0SM0a9YMxsbGgpyQkIDr169jyJAhgsz7xBUrVmDhwoWCzLNy5cok8oYNGzB//nziO1W148ePH6NJkyYwMTERZL7X3KVLlzBixAhB1iQ10uXLl6f7mPxlP336FDtjXXGx7z/CdpFIhPPnz2PUKNVgUf6Y/HkuWLBAkHlWrVqVROaPyctSqVSQ+WM2aNAAZmaqJkSJRIJTp05h9OjRgpzeY/K/Swnmw1oUA16HUCHvw7LEVt1oIuM8tQWKtAP8gqkiB2APrFUXmvg5z34ILtK+CRD2DChTnCpyAPbAWv/cwtYdVa3bNVKtc5N0PTAbhw+4fmon4uLiqKYAUbgwTaTOnP/RRB4gXQ+saYNa6Dts4tcSWoEije8dwRE0kYdgWeJ3EYi+5+QtoLgFFfIQ7IGl0OtoFKm6De9FhTwGe2A/8M9K4BhZcpIRe4tg35NJeO15hW9rTxu+4pxR8nt3lq+0r0gTKiJjaCKbiBNHcVNO1OdG7S9BNRnnq4UdP3qQptSIi0lDb/5Yz/oVohNDsPVu0nhoxnqFsHW4A46OC6SajCM8sLjYcHTs3FVQqBUWRWkC8AkC+negQia5924/TQGFDIthavdjVMo6hAdmYmoJhUEBLLKnxZ0LNKGiXAmayCDRCd/aIbvVVXWvzE6EB8a3DAd/eCMofoT3gSTrhNsHJ9y7cxuvbByFT+H5ns9uNEEKGTdpIp24B3+7V4WMitFUzqC+rfUSMaCnT4X0wd+q3Boh+AX1LdbTh1X3D2H1U6adapTrD4tHPR/Y0HbCavEeUlBMRxxdkSweW4ZlYRHyF1DPBzZTFcjQkBhZ1eR9dJNhoKP6cs6P1eCtjB+v8SFQ9YX5CyPHTIOEdm+zcQ/BR+8IvHltRUqf4fh9QG/hS/SZC1dw4dxpODk5w8nmJXw8nOD32V34TZwo5X7nyeB9WGpY378krC/des3du7ifU8hl3EcPX2779qwNoZcbxCbQRD5D/Vo6rp0SVtGZCTWsVHBcInnSEjFV5DzqlyV6e6DLv4CZKpfLGF4eQPvywIK/cerUabh++ICoiAg4O72Fj7sLAj554fq1a5DERwm7X7x4Gc+fvsbJkydw9vQpQffL0AeXIfJ3W2Lq4wMi4gO5KSfqUSlvonYWdu5+6kVzPmD+1uGOVEqOsyeg3RgYOFslb1m9TAjLuf/wIdjcPwsXL3/UrtJMGEU0euxfwkii9XOnY8Vi1Q9EEf4YM2I8/MITMG3pVjStr+pz0Kn3X9h09A7eOdqhT/8/MX3CFFSrWkvYlgz64FIkONBfWEeEBnK3bt7izpw+Lcj51cLMutJECoTHqa41r6MeWSIpKOxXhT1JEb9IV5pKm4i4QG7v4wnc3Xf7uA0b1lNtUg4dOEFTHHfrqT33/Okj4WXneevsJqy/JyRaRFPpo+A/MLfkcaG/xyPYnqZ+jliWwLkFWXP+ke5Uk3HcXT/QVOYo2D6sCvFXVRtQISmrb/wmrCsXayis04OetiGqFm+GUoWrUE3GqVKtJk1ljgw/MF//gGRtalxkKE2p4BRJR48LiJJGkBXTGv4X/Kwe0RQlPGl3Wo722/8C32ItffIQCAmG+MZ1xA3rD1RIel5vrqiOSfIRSOSJ+OdoTcgUqj7r8/tcEdY/48eufU5OTjSVefiJVr/H0TH1gk4yqKVlCH9fP5pSEfPp52b+3O4jTalYvf0gTam4ffceTalYvHQJTaXOsVPXaEpF9z4DaEpFZGQ4Z+8TTyWOe+XkzsVIqUDYffIaN3m2KvQVj7urG3fr8lkqqZg7O+mMfwpZ0ohSdm5+nJ2TM5U4bs/Jq9zard+uzdfbh+vevg2VVKzfsYemVPhGxHHWnqpByTz7DhziIr6rmy8k5zBl9kIhnanPK4zco8DXw87tW49p4//CS+s3uHn1rKCLDvXDqOF/4J2bjyDnJ5iFbZoHzFC13ud1UrQupZJDXGws4n9wtvwo+QJHueo0kfdJ8WE9fvMOkMfD09sb3p5uQkksOCwCa/ekHIEtX1OuAk3kfVg2GEqqDEVzcFDXL8AeVj6iwJcICxLsYeUj2MPKR7CHlY9Is4DRrWNn3Lp/F9ra2lAolVBAA7qaGkI3bD74xxf4ht60gpXw8pIlS4Spwnj27duHv/76C7q6qmDnsaROZ2Njg86dOwsyr+f3/z6QyM+OeejQIQwbNkwI4MLDB2p59eoVunRRRQDgj7l06VIhaMqXS/4xWAkvL1q06Gs382PHjuGPP/6AgYGBIPNBVV68eIGuXVWDQvhjLlu2TAgY84WfHZMPoNK/f38YGRkJslgsxrNnz9Ctm2rgu46OjnCeKT2WVB+W6/u32Hf4BP4c9i8aN6yC106uaN2gBt3KyA1Y0T0fwR5WFqPTGLA7DYRFkSUSGDoV2Ehy7/hEkjWL+ejRQPumIK6FZIFSIC4BeOep6lGso6WaX+b6Q4D7IXovD3tYv8DsrcDRK0DoM6rIZtjDygDRccCUdcCIPkDnZlSZg7CHlQEOEisaq+rOkSuwh5VOHr7JHWv6Hvaw0oGjO1C/KhVykQy1YIjjw2iqgBAfTxMpM2MT4OGTNx4UT5oPa+fBk7h2RhUvTq5QwiUyY+N48zy+XjSRMo5uQJV0DNLLKdQ7G7x9Aeg5iArJ4QdA6pD6UF5BvRtyfTxoIjlrDuetB8Wj3g8rjWywY1OayEOouWUl7dL9hU/+QLPaVMhDqPnDStmyMhq5JqdQ7wJGuwrAs89UyPuot2UFedPEN/6cSxO5yMh936K/fY96W9bLR0CrTlTIHfg5wDxDHbDlznDsGPkeWpppFEH5h5Uai2ZN4o6dUQU7USgU3Mu3bzklWd+6pRqSme8RJdKECtSmiWxESaMKvPa8xl20XSek0wtrG/yOxbuB5f9RIRvg4+u+dL+Aad2Pp21BqSA8LLvXL9C4RRuqYmQl7VdroH+jkZja7dejhAoFjC/TLqkViUmH0fpn8SRDJ18uFIbKPp3PZcmD4hEe1jvHd4KgVqxKGiDz31U08Yv026Ia5zy81UphEHmWwmeDaslf3WlCRWAYTWSSTbeHcUo+cFc2IlhWRETS0eRqwZiZNKGihCVNZJDdD8cjPM4P03uchEYq03FkFcLRVy3+1qNUbahZnyYAh0xOJ774cjf8r+0GWJqUoZrsRXhYRc3z2LeAnKDwt5lnZmymiQww+0xzLB9wD4a6plSTA/B5oUKRcvi3O3eSVn79nV8Ia76CrM6cevXzeB3ZgWBZmpoph357+fQJFi7dLqSjEqUoUau1kP5+UEK+JDKcJiCEpEsvwbHe2HRnKIa2WEo1OQx9aOrFvDE0wXH/raKJdDDvfDuayh3yuYlkku/iSvVMZ8ON3adbWD3oKZVyB/VsG3x0A+jUhwrpg79NuR3EXz0tq6Yq1F16/dVTl1O5/qB41PNhlSgtrLTTMXXumhsD0L7GMCrlLur5sCgJSedPS8aMM43xT8fdVMp91O9hBfnRhGpajLSoXqI1Cht9iz7DZ4X84vEhacP38TMXEEy7tUnEUigUqq8YCrlq7esfiKAQVbO+k4s7Tp48idDIGLh4+eHKubOoXrkG9h44JGxPiww9LP4TdL5nj6p5vc1oYZUm49pvpamk8APiL125QyVyEzW0MH3WLCF96fRJ8n+Vf3N1thXW2qJo7N6yHs7Orpi9YAmG92qG3Uev4OntC+g7cBBKmEqRGJ2ObzR8aTA1xo//j1u3cLqQVijk3NMPoUI6X7PwH2HllTQwaTI23xlBU3kH9Su6Xz4GDEg6GWd+Qf18VuPWmL+TplNh+71U8ki+Mv1DoOacRC0rxRceAINUsUwyRjXii8jd2j9tMz67uSIiVoxGrdrDjxQgPjg4oEq1qhgyajQObl6NLbt2Q6mrj9ePbsG8aBnEy3XQquEvxhHhHxbjG6dfLaWpFGhahCyWnDgxnvvkH8JFRYRyn/2COKlcyZ0+dZKTyBSct18Ad/XqZU4hlxO9grt98wonVRAf6RNAD5J51MuyfDzxMLhyro8Nzizq5bNO7cbzNKZ97LY+95uU0kK9HpZCkWYnzpszVLMrpEaZHkBpsoDUN8+cu6RSpoJMqjrW8eMn4f3pk5BOiRvX7xHfl/bf/YqQGaoJERtT7678wf85TaWOViOO0yTLzImq72F9+g7g+NkLN+7axz27doEbP20O17tTI87D2Z5TymXCPjy3rlzmqlWtwR06e5t7dfMst/voSbqF4+pUa8qJE+K5CSN6c+7uH7g9Ry9ynCyeE3/7+VfSfFjdu3XmgkNUfbT4T/kf3jwQ0iEhIcI6vxHdpQlNJSdGFEFTqcP3ZsjNHg1pZoOjR4+DReFCQjpOokTNpqp4gEWLpjwkJU+zcBgqyWyokBT/KDeY6ptTKXX43gy52aNBbUqDfy4Czq6gwg8Ex3xGcbO8H99dLQoYTr//leqDikoMSfeD2vdkorDIJCLsP3iEalNG/sP4AVli0tknvnDlDN/wmz4KvmUFeUNRrDy0UnktfSLeo5xFHSqlTf+tqqJ9ZbdR2LjnKJYuWIiZq1biwO6DaFiyME4/t4GfzR0sX7cFjZq3g4aWqj/mslkz0blvPzx66YhmlcwRJDFBXJgrJk2bjcf2rujYoBJmjBuMtr2HQmJYHs9unsOuHcnnoC/wD2vsH044eL4elZLyY6zfn+Ee/EZY8zPW5QYF+mEpbl2EVq+BVEpO7y0auDkt/1x+gfVZia5ekN69TqWkfJlaMD89KJ4CZ1kyVxckSjRgVi/lqZZuOO5An/qTqJTP4B9WepGIkw6Y/kKs72eaUuHzTFV5/kL0x3c0pUIZz9f7v0OpJDV+ORVUxH72oikVEXfu05SK2Cljyf9iOLmbGydav5yT1zHm5GFJB1kp6HgpYkmcVCHmOq1NermOjo40pSI6+tscjOnF3z/pZNU/HjM2Npam0o+vry9NqXBychLWGXpYN88mnWDzC4kndtKUCulfSafiTpw6mKZUxD+4kmQmfKVUwkmik7YgxJ1Jesyg6b1oSsWh66NpSoWDd9IXRK6QcSLpDy9FPidDPqvX4DHwcEoeatm3zQCaUjHfNGk0RZdB/9CUikMOTrRLiYoEkRi6ZklbEJwqNKcpFZs0kpbo3l5NoCkV5w69pCkVXlYPoSH51sEnMdgHL2+cp1LqBEWJaQp4R87zvtW3Znqvl/dx7OK3WEHiMH/MnDWNSqnzwvbbADC7N3YYPObbEFl/b08oZN8acuUyKZye3aNSUtSmBaMgoBYtGAUF9rDyEQU+Gzx4aD/eu7jDyKgI/hz8O+xfPULViuXxwdUbf/83nu6VPyjwD4tvUNXQ1IBYLBGmQZKIRdDU0oYW0fHr/AQrYDCAw5uB0dOpwMgq0l3G+Gj9GDYfVH0/ogLdYPv6Je4/fAKZTI4bl8/D/aMTpCTt6eYiTBi39fh1bNh7CVt3nBJ+4+fnh/ifxL1n5BJlKtEEIyvJlOfif8KPVlKSX6YSmyEZ27Ztw5QpSUNcMfII7i5AVTZRZFaTqdrxl1HR6TUsRh6nXEWaYGQlrOlJ3QkOBPT0qMDISphxqTupTM/C+HWYcak7vqkPUGL8Gsy41B3mubKNbDUuuVyG5y9eUCltxowZg5kzk4b1/h5/f/+fjherU6cOTp1SNf2nxIEDB1C3bl0qJUcsFsPc3By+vr5Uk5x//vkH06al3tMpMDAQlpZpxyPnz+HYsdRnVzhy5IhwLakhlUphYWEBHx8fqknOpEmThCU1goODhfNUfk59isUGDRrg0KHUY00dP34ctWunPrWfXC4X/oa3d/Ipsb4wffp04Z6mRkhIiHCtac320ahRI+zdu5dKyTl9+jRq1apFpeTwYyGKFSuW5nnOmTMHY8eOpVI64ZviM8KhvQdoiuMmz10krP1crLl9J1RBrBNDXDmZjA8PIefO3VMFsubZtm0bTTHyFH0b0AQjq8mxHhrsO1cepb4p4BhLBUZWwupc6k6xkjSRf/ELBhK/jWFIRmAY8NCaCinAu5dVpPQbnfK4cIEj14HtZ6iQTphxqTu53PVpyDzgt+nAE1tSJ74MrD9K6jfbgHHLgN9JFfyP2YAGqS6duAVYOQCupFr0oxFM3QScS3lwjkA0ccxv05jtie8TUaEUUMiEKlKgb1tgkCpUTLphxUJ1Z8VkYJFqDqHsxsYZOH6TvHQkPaQn0DL1tqUCAfNc6k7ZpONZs5KndsSQahCDuqGSm9YGds4FdpCloBsWDzMudadseZrIOm4+By4/Ato3JvUZF2BkxmZfKjAw41J3ylahiV9nzwXA+j3Qm9RPBnSiSjWGGZe6U+bXPdeiXYDLZ+DfQUDz9AUQVAt+wbhkWLVlv5Dy9gvEixequDDzZvwjfPG2e++GiHgxvENVM368evUK9vZphGJn5DyBfqRSlPlXoP048vN6wLThQI28H+s2x/mF1kIOiQmJMDQyorKKxEQR9A30ER4ShKLFv31DYa2FeZBXpGLUtB0/7RtVZIyTt4HhPanASMYveC6NZIbFY2hoAE0NjSSGxcij+HiRx5i5Ea8rSKGFGVbasDqXOuPjkSnjmrCW1LP+pgIjVZhxqTPeGTeu/y0Gds2lAiNNmHGpM76eGTKuCWuAo8upwPgpzLjUmWA/mvg5fB1r1zwqMNIFMy51pmxlmkibM3eB8alP5cNIBWZc6oqXG+DmBKQxwpfnzXuguDlQ9OcTbBY4PgZYYdqpRth2fzTmnG2NyScy1iHyl3rFSyQS6P0Qlosfjq2joyNsE0UFwjdKhro1qrLvXHkN8nwgFQMmZlSRnIZDgLYNga2zqKKAoVDK8SnMCTvu/wXfiPdoX2MUpnY7Srf+Opn2XPfPHMTTezcQGB6DxQuW4cAJ1aw810/thkyuQGBIBMTGZQXDYuRBVk4FDJJ/p/yeciUKhmHNu9ABvTZqYPyRSnjudpZqAS1NbVQp1gjbR7zD1alclhqWAO+5vrB0yWLujfVrKmUtW7ZsoSlGnmBoO5pIGSsHjksUUSGPI5LGc0ryTyoTcY4+D7nlV3txp18vpVtzjySeS1uWAG0dXSplLV9CYDPyCBMW00TKzNpKHJs+FfIgSk6BJx+PY82N37HoYkecfLkQOtr6qFe2Exb1u4khzZfQPXOPJHWuF4/uIyw6BgN+H0Q1WQerc+Uh7l0GWnUGjE2pIinXngL92lMhl5ErpLjpsANVSjTBU5fTKFmoEn5rnD/Kql89F29hCrkU0VFpROlgFAzWzUzVsCRS4Px9KuQiceJIrLv5B1yCXsHIoBBqlmyNCZ335hvD4vlqXEqFHJ5+ATAxt6AaRoFlwF80kZxtp4FTq6mQw1x/uxVHn8+GVC6Cib455vQ+jzql26NLrTGkWpH/vhp9PWMtLW0EebrByeEt1TAKJLExwG8jqZCU+ETAKIfrWX22aKDbelV9vG/Dqfhf2/XQ1TYQ5PxOkuzgnynT0KVrdyoxCiRrZwCWxaiQlHHLgQl/UiGbmXmmmbC+MY3Dvdk5EoAsx0liXBuXLYJSLqFS1sCPSmbkIaIiAL3k7ileRF74UVTIJsLj/bHm5gAhvXHIG2FdkPlqXHzQfA0jQ8g1dagmbQ7vWovpC1TNnTOnT8PUmeuE9MMrhwSDUpA63ENHbxw+flHQe3h44PPnz0KakYsMSXnSA743RqNsmLk1KiEYz13PwO7zHVgal8a83pfploLPL3V/ygisKT4PcPMs0Kw9UKQ4VagIjwLMjAGd9OWr6SYoyhO7Ho3H7F7nYWqgfg1l+a8JhpF59pPSxQ+GxdPyr6w3rIUXOqFE4cpYOfCRWhoWDzMudaJH8s4Bj0jVx/0qFbIAvhh0+PkMrBz0SKVQY5hxqQuhQUC7HlT4xqk7NJEFnHq1BInSWIxuu4lq1BtmXOrCtsVApaQtFkv2AAfS7mKYbhZd7oJhLZfBSDflnh/qCDMudUGhSNIE7+ZN7O0MIJNTRSZx9H0MZ7+nWDHgAdUwvsCMS11om7RI2HMiEP0c0P+FQRAHnkzG3Xe7ULtM8l6+4eHh2LBhw9flypUrdEvqRIVHwun9ByolRaHkEOjrT6XkBHp74v7T11TKI/BN8TnB1q1baYqR41w7yXF+n6nAcc6eHBceRYVMcsdpHxcURQ6UCk5OTnzbxtelb9++nIezE+ccIKF7cNyC6ZO5uQtV464iPn3gHr56yw0ZMow7d+UW9/nDW27WrNnck9f2wvY3bsHCetL8dcI6LiaKq1K1ipDmmTd3Mufv5sydufWSiwoP4fp168hdv36Ve+cewM1YsJDr12UAp4hw5dw+BXBLtxzjOnTtz9WsWJLbt2w2J5VKuHN3n3IN69Tn/Ml5LF6dNe/qLxnX6rWbhbVUKuMSEhKE9JyZkzmlUslNnzqDc399k9uwRrXP2rVrObFYLKQZOczonjShYrLq/cw0rz2ucJ7BdlRKGeK5hAz1y3L9+nW6JXU83b1oKmU+vE37byZDEsH169efO3f5NlXkLL9kXJevXRLWL21cuKP7dgjpBfNmcoHRIm7G7AWC/AXmuXKRXStpguOGzuc48TfnkWE++Ftxb73vUYmRFqyHRkHH7zMQ4A007yCIVo5A6/pCMsP4R7rBM8QG7WuMoBpGWrAGjYLOoY1A4zZCstu/mTesqIQg2HvfTr9hub4HSmmolpJkGdMdd29fEzYd3rtVWPPIEmLh5OJJpYxz/Ng5msp7MOMq8JAXW1sbh64SO1tGVRmE/zB803EH+jWcRjXpQJO8WsZk/WXRN0IUPx8YwdbGFqvmz4O91QPYOzjC3vkTpk36G/eevES37v3w7NlTXNy9AaFRcXj31hYjJy5BMTNLPHr8RPg9z7lTx3DtsT22btiLp3ev4LmtM86dOICrtx8gIDiM7pXLCIXDHIDVuXKJk7uE1fZTwirDSOVibseDcVRiZATmuQoyfC/4Nl3RezIwaSjVZQDPUHtsvzcaEzurZhBlZAxmXAWZlw/holMZszI5CHLF1d74s/kiKjEyCjOugkzpoth/BmjXiMoZYMbppjj2dxBKmVenmozh7Emqeo1VixZZBs4CVs79VmfbuX4pRo6dBJsXDzD4j8F4+Oottq5ail6DRiA+6DNGDR2CE1cfYOTQ8YgLDUCjJk0R4O6E+g0aQSGTYu0BVePI+jmqY04aPwo2r6wApQg1a9eG1ePHaNCmJ7Zt2gEXOyv83r8/Hr92wL7Nq9Gq+x8oU6QUPvpHCL+tV6M52nYdAJlEjCmz52HgkJFo0rCJsK1Fk4Zw8w3DrEljsX7jRuHYaUfX/8YvGRcpVtJUcvjRyFJxIk5ezsJu14z006o0fFfvxYIJVM4A/IQDm4baUCnzKMnr8WXhuzZOnrMAjRo1woi/xsPT3ROxscHw8wvHkfPnEOLrgniJBJpyKR+sEEvXb4Pvp4/CHNs6ujowMzOE9+dPqFS9Bs7ftkLRIqoY93r6umjVqjWGTliAqOg4BAcFoXBhS7Tq2BGFDLUgFksgS0zE7qNnEBjgDUmCCPKYCMyd8z9wNAJF9RrVcP/qURy9+ASN2vZG48qFcfrMMWFbYRMT3Ll1GyVKVkO/zq1RqJA55LJ0fr1SVb0yjkJGKrr7jwrpKyf2ctYOzkL6xqmdnFwu5+LjEzlbr2hBx7N9+3aaYmQ7fm5clxo3ufaZaIeYeLw2TTF+FfYRuaDx9Dacgk3haNgao/pSXTqZfKIOto94TyXGr8LqXAWJc3sw71Ur1Pg944Y16XhtZlhZjNZSAk1nK2/evEHz5s2pxMhyNs5FH695OLRcH1paVJdOJhyrgZ2jPlIpa/AOd8b/9hfDWetlwuId8R7Pjr5C206qoS93r1/CpRv3UFgP2HPwCDhtI9y9eh7nr1xDizrVsWztRoTHKXDu2GlUKWOK/cfPoEoJc+zdfwDNmjbD+sM30bpRdUybPA7de/TFHwMHIy7cH6fPXULTRk1g88ELl08dJnWnUyhTxAKGFiXx0soWt29cxPW7z9GxfSvhPM5cuk7+jhyI8Mb2fUdhZ/cGV6/dRsXSFjhM/mb92tUwdc58GBoawsraFvVq1xR+lx6Y5yoAfO7bB4fqrsUNVXS7DPHP0WrYNcqFSlkJ90ODhhQTZ87HvHkLcezkWXzy8oSWthIRkQmYs3gxpKJImBUuBAtzc6FBY+LkqUhMiIRCLoehaWFwSjl8A/xhWbIs3ji6o3bVssJfmfDfRKxesxrzlq+BuXkJTP53DMIjwmh4PxncXZ1RpnJVbN+8ETIlUNLCAkUK6eJLZahF205wf3Mb2praWLJoDmo174ZalYgxGqrmLouISsSocVNgpq+FyLBQQZdeWJ0rn+PWsAmqvLXNcC550WYdjr+ci0NjfVDERPWiMrIW5rnyKcrAQDj3GIxqmTCsqSfro1+jqbg+jWOGlY0w48pHcImJkPZthrADRxE5YgAqHd1Dt/wcr1AHXLBZI6S3DneEjlbSuawZWQ8zrjyIxPkDErevg+jyeST2aAJZgip+vwapVOtef4Mi4/4Hy0fWMCiW+hT7X0r7W+6NRFC0JyoVbYBBTecJOkbOkK11rjn/DcGA3r+jWc+B6NevH9q2bUu3JEWiq4+5OycBCeRUJs6ApkxKt3wj3uoejL3dkdh7GAwLJX+p5PFx0D5/FNISJaDbazApNykE/ZfL46eNVVw8Ca34KCiGjIOmri5f505CXKIYplcOIbZCTRg2bUsq0cJIbaHyy6ehrQONi3ugK+IQPXAsNESJ5M8owPEhlMjf40hFXNvTFoWighFVuQ6pJEsgEUkh52fNV4hJTiaCSFcD5fzECC2si0ttCkNRvwW0KlaGtq422UcOTVIRf+p8HKYB4ajZbhx0qYf5/lTFsgQ8+ngEhQ1LCPHXxfJEiOMVEEdoIpEsWiJzGNX1gRJSNBDPJeuUO+w8e/YM7dq1o1Jy+CAzJcj9lMlS/r2Ojg5CQkJgzjdCpMLz589Tfe482tracHNzQ6VKlagmOT87RlRUFIoWLZrmeQaSYnSRIkWoJjk/uxf8eX748AHVqlWjmuTExcUhSeM7b1zZjUQi5qyt31ApZbzcPnLxianH2IgICeRevEx7MnS7N6+5iOg4KqXMJ98AmkqOVCLh3r1/T6WU8XBz5fwDVcFSUiI6IpR7/eoFlVLmvcNbztsv9fPw8nDl3n90p1JybKxfc0qlgnth9ZJqkhLg48VFxSVy7xxsOZmSKr9HIeVcvXw5b093zs5R1bPmR9xcPgjr5y9ecGKpQkh/T0xkOBcWHiGkwyK/9cT5Hlv+PBUKzsbuLdUkJdjfm4uMTeBcPzhzoWGqYyVBKeVcPL3J9Xzmnj5+QJVJ8XBzEdbWL624kIjk5xEbHcEFh4RyHz+857xTefY2NjacVK7krKxeUU1SPpP75Ob5iXNxduSkKdzP2Khw7smzF5yftxdn89aJanNoyElsTCTJOVQD5VIjIsAHTh/cqZScN89vQ5wQS6WUiYkMwSv71D+ExsfH4/kbWyqlAPFubs72VEgZm7cOsHv7jkrJMTMzRqMmaX/Pu3XzHh4+fkal5PBe1uqFNZWS89HOGiGhkfDxC6aapMSGk/tg4wiP9w7wCUxh4KAGhzPnL+H4/i1Crp8Svr6f4e3jh5CgALj5BFLtN5RQ4MGDpxCReqDrZ1+qTYqrgw2i4kQIC0k5JFpcRBhe2TrBzt4Oju9T+M5G7gN/ngpxOJq3Stmr8O+Vh7sHXpDj3H+a/J5x5Ezv3n0EHVI6cnjnSrVJOXz2GuJFEvgHh/1YmBG4cvmcMPOqj9sHuH8KoNpvuDhYISQ4CGeO7EJ4xLf7mWNN8QyGusEaNBiMbIIZVz4nJiqcphh5DVYszOfsWTUdCca1wUlCYaJrgtvPH2P+4g3wcH2FEX8OR0RkNKkviPDZ4yMkYjm0zUph7ar12LN7M0oWt6RHYWQHzLgYjGyCGZe6c3gLMDoDIdMY6YLVt9Sd6DwS36+AkW7DkkhUXW9kUgnEEik4pUKIa/AjIrFqvwSy7fmDG9i4N+9GQmUQYqJpgpGVpNuwdu9RxauTK5RYvnYrJk+Z9dWw/AMCcP+p6oPsuDETcfPYVtjcO4vqVati5j+DIRKJhO4zjDxITMofjhm/RroNS4t4qNioSEhlciREBaFUmTJYv0o11+3qpctRo0ppIa2hEBPvpoC2niGKllP1u4qNjYWlJWuJypNEswwvO8hU4wX/Cw0NVcdRsvopfEfOYsWKUYmRp/itMXDFjgqMrCJTjRe8UQlr1YqRn2F1rGyBtQqqOzGsKJgdMMNSdzTYK5AdsLuq7hSyoAlGVsIMS90xK0wTjKyEGZa6wwwrW2CGpe6Yse+L2QEzLHWnEPNY2QEzLHXHpBBNMLISZljqTmFWFMwOmGGpO2apxwxkZJ5sNawXDx8gJk5MpdQJDQ2Fqalpmj3g27Rpg7Vr11IpOS9evECFChWolDJly5bFu3ephzRbv349unXrRqXkfDlPfp0a7du3x5o1qpDPKWFtbY3y5ctTKWX47W/fvqVScjZv3oyOHTtSKTlhYWHCefJ9NFOjU6dOWMWfZ+GUDYv/++XKlaNSylSsWBE2NqlPzcpPnMHfj9Tgnzd/nkFBQVSTnO7du2PlypVUSs779+9RpkwZKqVMlSpV8PLlSyolZ8eOHWjdujWVkhMREQEzMzMhKGh6yVAn3E+u7+Do5o8B/Xpi0/p1qNm0PXq0bwqO04ASHLQ0lJi9ZA/6tyqOvWefYPmsMShfo6Fw4/iIq6nBG8y8efMwbNiwFI2Dj7/H31w+WumcOXOo9huampq4ceMGHBwcMGnSJOEm/Ag/dGXTpk3CXLo9e/YUIuB+z5e/oaWlhcX8VDTS5NF6+ePfunULf/zxB6pWrUq13+DP48tLMH/+fGH9Pfx2/vf29vaYOHEiChVKXr9JTEwUDKdBgwbo3bt3svPk+XIvFi1alGJ0WD7zuH79On777TfUqlVL0H1/HP4aV61aBYVSiQPjR8HbohTdooK/F/fu3YOtrS0mTJiQ6nlu2bIF9erVQ58+fVI8z9WrVwvXvHDhQsjlcqr9xsePH3HlyhXh93Xr1qXab/DXyJ8n/9sFCxZQ7Tf487x//75g3D87T/74fLRmfkqgH/mSEfLnqeAnXf4Bd3d3XLhwARs3bsSMGTOoNm0y3Lv98YNH6NCpI1zsn0DLojKqVSyLhuSkre0doKujhTlLd8PD0Qqjfm+JfiMmCr9hvdvzMJ6uQOXMzbLPSJ0MFQU9XBxhZfcOz1+9wjPrd8Q1hkMUHYLXdo7wDeajtSqgKw/A8UObEa2bdnGHkUdgH4izhRwJJsM8Vh5GKgF02dQ/WQ1rFVRnSP2DVGSowMhKmGGpM0K8i/w9XFWuALzSnocDd16SS42nQgq8eQ8cvkqFFOB/O2w+EJaB8CCsKKjOuJA3qlotvrmSKvIeDYcCdSoBc/4iDlYMJIiAeLLwa36ataPXgYfEcBZNAAz1iU5OFhldE6OLjAGOXAbKlAK6tlBtUyhVBsk3APLrq4/5FkagW0vV7/jt2lqAFrktmmQdGU2MzxHYMAuYOZKe2E9ghqXOWJM3qmn7XDMsNx+g2Qjg2HI+vB4QHAFExQERxBjCIgE9UvW7cB+wMAMOLlGti1sARcmiQ0uwHz4Ro9sK3NyuklNizWHgr77kt6l0Mokhf/OtK9ChCVWkgI0zuVW1qZAOmGGpM3dJVt6tP3kLctawYknR6tA1wMoBuEzWG4nRTBgE6BegNhRmWOrMuYPAH6NzxLCkpAi2+zzxUp+ByuWA/4ghGZCiW0GFGZY6s28d8Pds8hZkTwNGx/GkGkeKan3akqocMaZRpDhmqSad6fNurZWR/cSQSk02wWfXT16qGhn2LwJmkEq/uhgVDzMsdSYbw0u3/gtQvCP1KSuqUDOYYakz0dljWM2GA1ZHcq2xMU/ADEudiQnL8vpVE2JU1ieyrdqWb2CGpc5EZa3H4r9J2TCjEmCGpc7EZp1h8XUq6+PMqL7ADEudiY2kiV+j83hVnYoZ1Tey1bCWLl6M8J+PzGfkFia/Fu/CtBXQYiTwcB9VML6SacM6v28rgsJj4OP+DgolhwSxBDEhAbh23wmTxg3H/wYORJnCJrDUB/z9/YWhzYw8hmnmPyzxnVvjEoBGNaiCkYRMG1azJo0glUlRrmpdtG7VCYZ6ejArVoroZIgUS1GtUnGMmTZL2Ld06dIYNGiQkGbkIQoljw2SXnS1gbt7gJ3zqIKRhEx3aRKLxdDS0hYCk2hqqgrXSoUCYokYhgaGUJIC9xerZV2a8ij/9Af2pjEQKQ36TAZupNGjXN3JtMfS19eHjo72V6Pi0SRGZmhoJNRis7XyxsgafiGmYJcWNMFIEfb+qzMphIlLD9M3qcY3MVKHGZY6Y5q5CE386FoTUjBhpA4zLHXGLOOzOR68AowbQAVGqjDDUmcy0dz+ygmoUpYKjFRhhqXOZNCw+LgPAztTgZEmzLDUmQwWBfdfBHqmPncA4zuYYakzGWhuD48G6iSfB4KRCsyw1Bmz9BcF1x0BpgylAuOnMMNSZ4yMaeLniJPPasRIA2ZY6kpcbLrHeew4A2ycRgVGumCGpa6IROk2LD6wpp4uFRjpghmWutK5AtD85xN7330FLB5PBTXF0fch+m/VwBOXE1Tzc5hhqSslygF9R1EhdU7fBmpVooIaIZWLcdxqHv49Wg1ugW8QLwGKmKT/yziLhKuu/K8rcOQueQNSz1tdPwMO7sCQ1Oc7LxCce7Ma1p6XMLzlKhx+MR21SrbFsJbLYaJvAU1+upFMkGnDkstk0NRKOmyEPxQ/d7KmBr/mMGv+Smxev4QZVl6kdWlSefKnQnL4Xhad/gHiCmjATf5dlcgTccVuAy7ZrQZ5XXF5ctY1fWa6KLhqwzbcffQKH17eQmhIIEIjY0ldWAO3n7zHn4N/x/Lpf8PE1AT8nO6urq5YsWKF6oeMvEHTDjSRMgeuAPGxwMdPVJGPkSrE4Mg/hVKOyIQg7Ho4HvPOtUF0QgiGtFiKi5OkWWpUPJn2WOeuPcInPz/M+3cIFsyejQWr1sNAVxtnr7/G85v7YUi82aZ9h4V9mcfKg5wnz4afaSQVbD8AFoWAiqWoIp8SkxiKP3YWQzGzYqhVug0mdjkMI10TujX7YHUsdcXHCyiXeqsEP1nbvNTtLk+j5BQIivbCtbebIZUlwjXoFYa2XIm21f6ke2Q/Xw0rOMBPiLT01t4Zg/7oL2zMKoKDg1G8eHEqMXIdV1KBKlUGMEl9BHH7ccDTA1TIw/BFvARJNIz1CiMk5hOsPC7C7tMtTO56GCUK5V5z5tc6lkWRYoiPT0DbDm2pJuvg616MPITVXUA39S++IRGklNiVCnmcE1aLMHC7OeZfaA+fSBf83ng21vzxLFeNiuerYYnFIgSFR0OuVFANo8Dy7Dagk/q8pM6klMjPuJiX8Y34gAPPpiEiwReVilbDqkFP0LRCL7o19/lqWPr6BpDERcLPP4RqGAWWQF/y5FNvED59hybyIK89L2Pr3f/BN9wZ49ptwbRux7FrlCs0yL+8RJK7y8cJ9A4MohKjwNKkDU0kR6Ek3iAPvQIv3E7jY4AVzr1ZgW33/kIZ81qY2v0oWlcbTPfIm3w1LJlMhuiYGBjqZu5LMyMf0Tj1ejRfYFkzmQp5gA23R2Di8TYY2HQepnQ7gtLm1eiWvM1Xw5JKJUgUJaJChYpUwyiwNGxJE8l5bEPsriYVcpHLdutx6Nl0LOh7BYfHOUFLQ5tuySfwze0806ZOF9bz5i8R1llJcHAwTTFyHee3HBceQoXkNBpKE7kEKfZxG24N4UJjfagmf/LVY40a9jv27N2P2XPnUA2jQGJ1DzAwpEJS+BnuOzelQg4jlsVjyeVuUCoVmNnzdIZ6kudFvn4gViqV0Mym2ZhZz4s8xLD2wInHKbYKevkB5UvyjVhUkc3EiSOw9HJXFDerioYVeqBDjWHQ1CgYdfyvd1eUkIBZs+fgqbU91TAKJHExKRoVz+7zOWdUPG+8rsEt+C1qlGyBTjVHFhij4vl6h5XEcZUzNcC7V0+phlEgqdeMJpJz/zVN5AAewbZCf74T44PQq8Ekqi04fDUsYxMTlK/bAINH5tOel4z0kYphxSUCKydQIZuxcr8A/0g3jGi1CoWNiue5j7tZwVfDSoiPRYJCT+jalNXQahwjL1C7EU0k5fU7oF/aQ7SyhPNvVqFkoaroUHM41RRMvhUFFUoo5FJhJGVWwTeI8LBOuHmE93aAWcpT96w8SBPZyMY7w9Cn4WRULFqPagouXw3r9euX+KNfVzx79Ypq0uazhwv8g0LBUePh4TgFAkOikRgfDS8fP/w7Y4mg/2JgjFzG6j4p85tS4RsKBVAuG0f18EM7Zp1piZk9TsFAJ/sHGeYFvhqWoZ4O6rXohHYt0jcH5o4jxxEcHomYkM84efQgImLiiWfSwltnf/xv7F+4fXgbqpVQjfeJiYmBnR3JLRm5y6uHKRpWogRYN5UKWYhYloioxGBMOlYHG4akL8MuKGR6BPHmnXtRsWI1NKxcmHgkTRgXKwcDTTm27b8IQ5kvXLwjsW//HmFf9h0rjzCkLXDmORW+kV2jhXtu1ICejjauTOEjn6gXbGi+OrF8MrA4+VT3pbsB/veokIX8d6w6apVqgwmd88FQ5Czma1GQoQbUqE8T3+CrvwvGUiELuem4E7tGuqqlUfEww1InqtaiiW94+AL/ZvFo4XhxFHS09EidmyrUEGZY6oKDNVAo+QyO0zfRRBay8GIndKszjkrqCTMsdcH6cYqGJRbTRBax+c4IbB5mSyX1hRmWusA3tafwcXjzLJrIAnwinNGj3n8FqjNtZmGGpS7oJo/KdOQaUKcKFbKAc69XCD3VGcyw1IeKNWjiG0v3kRcgixoY5pxrhRk9T1KJwQxLXaicPJDFvwNp4hd56noaU7oehZamDtUwmGGpC+Uq04QK/WakfnWKCr9ISIwXShbOwjJlAYAZljpg/wqwLEoFFUXNgVG/GDg2ThSBuefaYHCzRVTD+AIzLHXA5hkxrKRdyhpWBzZMp0ImCIhyx+BdljA1TGqwDBXMsNQBm6fJvmGt/8Xe7KUKVyVLBYxstZJqkrJhw4avy8aNG6k2bWJCghEZHUul7+B+Puxo767dNJVH4DvhZjcsrmAuM2EATaiYvZXjxBIqZJIrdhu4sFhfKiWHf7W+LJqamoLuf/16C+uUWL54Lhf5yYV7YevMuXl4Ua2Kji1rcUqyHta3hyDLpFIuNDKO83RzEeS31k+57QdPc96fPLjnL15wV86f4vyDI7iIYD/u1r17XKIokfv43pFz9fLhjh4/Kfxmz+59wjE9iO7Kncec81tr7vnLV5z962ecs/tnYZ9fgXksdaB00ujGLxwAvdRn8UkXwdGfYGlShkrp5LvOgx8cbDF79my8tHkryHFSbRjp6aB3r86oWrki1qxagRkzZkCuUEJbW/XB+c8/ewtrbR0dLJo0CK6hqjASpuZF0KhZExzauQdtWreGnr4BDh85hnXbDqBmOXMEhgbgk180Zs9fidK6EVi7eCZ8/HzxxMEPe87cxMsre1G2UhW0adkCQ4b8hSKWlsJxf4VsNayIUDZzSZ6gdAWaULHsX5rIJM9cTqFn/YlUSj+xMZFYv05VLKzVoAnWr1+PVk0bCrKuUgKJXInrVy5jBTGIeQsWYdOmTdDW0kBQSDQcPnri5vX7wr4ScSJMa/TCiumqC9HU0ISWphZ09Awgjw/D0fPX8N7VDUgIxuhxU6Gjow19fV0YGhlDU0sHfw4fhSLFSqO0hRHMTC2go6sLLS0tHDh1EX/+NQ5jxmf82n4k0+OxFPHR+EQuuEKZEtDW1RPCp8WFBMDJNwE6ok948zEAdg5OOLl/BwICAoTxWNra+Sz+dkGAHxfy7A7QQdUEuOcCMLQHYGYsiJmCn/WDn6AgLbZt20ZTqpgnkyf/fKaFiPAIWFgm78/4BTl5U7Uz8EF785pluPXgJR48vp/jjQmZNqxNe4+gc/NGqFe/Lnr16ImrN25CR1sTNx9/wIn989GuWlW0+20QatVvygY65ia2L1TD8WuoArjU+p0Uwy4JyUzh6HMfujpGqFmyFdUwUiLThjzjH1IWLWaJt9YvcOPObSQkJCAqwBvPH5zB3GlTICtTVzAqRi7z9iVQ/NvU9zNH0kQmefTxODOqdMCG5hd0/vsN2H1FSN59BdStApQsIogZ5lOoA0JjvdG8MjkmI01Yq2BBx/BbZWrJ7swbFc+1t1uYUaUTZlgFnSIlaeLXIt2GxvqgRkaKgKLEpIuawQyroFNEFYnT5TPQ/xcM66LtGnSvO55K6aCy0belqjGkRLX14Hn4eH5EQLRctQ/hxfPMxxuMCM+7n3OYYRVkpOR1LqFquJi5GaheXkhmGL6zrYVxaSqlE74E+nXRgAJKOH7wQGx0JFydP2L4mH8xY/YC2LyxwfLlSxEX7I4rFy9g4aIlsHnvjj79/8D9O1exat16/mhYsnoNdhy7LKS3rZyJ02fPITJCZVjbtmzCvzMXY9qE8Zgxc56gy22YYRVknKy/9rqoUo487Ew+7cv2GzC42UIqZQ4d8qqFBgVDJJZCT4fDsLFTYaArR3xMDIb17Yg2/f+BpYkmLIuXRplSpVC7SXt07dEfkhAfSMWRsLQshdYNVYM1R0+cj2vnzvItb4JsbeeIPRuX48FjG/w2oJ+gy22YYRVkHN8IvS6iYoHfO1FdBuHDREvlmYg4U6hIkoXvGrD4v34IiRahaZ1KaFCtJIYPH4k/h/2JSvXb4vjBnWjT7XdUKlUUovg4jBjUHdERgajbogN09MxRurAh4hNU5+Hl/hFj/puI4iXLQyRKwMCB/fHoyTNcu3xCCGeeF2DN7QWZ6cOBzScxbjmwfTZgoE/1GeCi7ToMbMLmpc4ozGMVZAxVk3grlJkzKoVSAZ/wd1RiZARmWAUZk0LCqkcmOkrIFBIcfDYVM3pk0fh9NYMZVkGGGNa6Y0BbVQfyDMEH3rz2dic8g9lk75mBGVZBJSEBKFsa792BYql3GE+V1tX+wPj2W1C5eMpTqzLShhlWQeUD8TRVq6JpbSpnkOv2W9CvUebH75fp8W0pR4PW+Hi6YNnyFQiJSH/LXUJi8jmxz+5TTUUkk0pw+PBhPLVSTff//Fnyaf89PT7TVCpwqrm7bl79hS7/KcAMq6BCDOvs26rolonAtE6+j7Bi4CMqZY7AMCDou0UhCsG2k/exeNFC6CoT0bBhAwSExWPRvFlo3r47+YUMTRs1gKPbZyxbvQG1avM5ggIJIjHGDB+EGUu2YPDA/li74xhCfb2Fv5EQEw2RQRlULF4IWw6fx7Nn1ti2bgm27D+GDs2awPHDe3zyCcCGjRtRp4FqpEXLpo1w7cJx9OvXXxU3QCnCi+tn0KXP7zh3YAdat2yGHRuWYtOB03hy+zL+GDoGHx3e4PcRY8mxl2LX0TPCcX4GM6yCyqePuPHJHNUy0dviyIvZ0NXORDNiGshkMhQvWVIY9MjPSV3KsiisbO2g5AzwW9uaWLJ0MV7ZO+DIwf1w8QzA8R0riLeKhgb513vsEmxaNg1aCk0cPnCIHlEFfzwjEyNIJWK4fHCDmVlhRIfHo2Ovvqhfqw7CQiMQEcth0vAeWLtyLq7efYJ+g0biwKGD5Mgq3tjbQsEpEfT5E25dv4oOwxbA6sYFzJg9C0qFGJGhIdi6i+yvqQVRbPq+6WXasNIzYfeZI0lvAiOHuH8FOHkQ/+pep4r04x5sg1WDfs1b8SiJO/h+0TctDQ0/a3Tv1g0vHVyRqK0NVwcblC5VCkVLlMTCxSvRs0snjBz5F9GVgKGJGTQ1tIUm//Nb5uLvKYvhERCIepUMUbx0WeFv6OjpYe+aWZi1dCPm/DsSlapUxPv3ztDXlaNS6UKwdnBEYXMzlChRFJbFimPG3JX4c2BfBEbGYuiQ4YLHArQwc9lm/D3kN5QoUx6a2jrQ19FAmbJlsGPzNkRHJ8K0sDmMSD7j4ekFPT3Vr35Gpj8Q37h6BXqWpdGsRlkYF7YQvpXEBHzCsw9xcHlxBB89IlC6VgOsXDYb/l5eQkyB8uUz2VmNkTGe34VkdG9onHoO3WYtqTJ9TDpeFztG/vq3qx/z3cx2p8qvZPpyPT1c0aRuDZhZFCPl5TbQITlQkXJVhRv48bM/6pW3wAZiVPwcF8bGxsyocpCPp59D30QON4uMGRU/Dc/y3x9Q6dfg34PvF3Uj05fcoHFTxCaIEBYcCifH16QsSiqakWHQkfrj1KlzGDJrOd2TkaM4WsNetyEgB0j+liE23h6Cwkas61lWwPoKFjRmD8GfBmdwdhmV00lwNF9c10ERE1X9hfFrqKGTLsDcOI1j5VZg7lAqZ4CVN/oxo8pCmGEVFEjBI+bGddiJKqN+NapLJxHxAZjfRxVwhpE1MMMqKBxdh/HmZ7FjJpUzwOLLXVCyUNbOb7XvycSvy/6nkwTd6yf3sHPHTnj6hQpyeoiNT6Cpb9y/rPpIK0pMwHt3fyEg7Pe8fJm8B0ZK3L96gc+P4PYp6e+zAlbHKghEheH8gDWofWgzaiYN0/5TYsURiEkIQRmL5DM+/gr9t34LWcuHgD43Jh4Tl2zEvk2LEBMZhr37D+K3P0fj1P5NiEoE1i2fhU079qFTz9/w5N41BPv6YtvuHYiOEWP50iVo2aE7wgK8EC3VgXHoR0xetRlhoYG4+NgFtUpooGXz5pi3fDXKl62IssWKoFHdijh6/jaatW6DxJg4aCf6o13337D/4GGMHD0W5mamGNmlFWRFyuHMqVP4d9oMaMtEKFKkOKYvWIL1yxeiap2mEIe4o1jFWrB7Y4URY/5D5XLfYjSmBfNYBYCYJXPxsE/GjYpn7rlWWW5UKSGVSFGinOqTS1xsLEoWLQYbJ2fIFLoobSrDqrVrMW/BQpw5eQYOzv4YN6w3EhJiIJcr0WHAWAzq2xVxcSKcPXhUOAaPBnEJ2lr82GRtxEVFoGWngQj2d4UzOe72g6cxf+4sBBPjc/f8BFdHa+zeugGlylUWulIJv9fUQFhIOElx8AiUo1m1opgy6W88t3FFAmcOTUUiOV4Y+vTqAX1NLXz2Tn8zKzOs/I6vC+Y49ML+TEwiJ5ElYmaPc1TKWr7vdaEgi5GFGUprRWDturXkxY5GpEQGZVw4GjVuiJr1GmP2/KXYQLaNGfM/tG3TAsbmxaGjow8tLQ04P72A81fuIjo6Cr17N0fNBk2Ev2FZtDj8HO7hjZ290KJZrpQl6tVrgNp1a2PS6KHYsGUXEhPF0JFHIwammDBjAfw+ecFYXzVXcsuOXfHgwS3sPXkFXTs0RdmqdaCja4Ba1SqgnJkCRsYmqNNQNeZG29AYhTMQ8J4VBfM5ri3aQOvqC1TJxO2dcKwmdo36SKWsxT34DU3xaKBq8dwJN+4XEIgypb7FVswpmGHlZ2yeYeHdmli5OOPhbYfsMoUmKUad+ieSahhZCSsK5lcUcnyYsChTRhUQ5cFXMFCn1C9E8GSkCfNY+RHyyKS7NyN82AyUVIW1SDd33+2DuVFJNK3Uh2oY2QEzrHwG/7A0KmuA09GBhgsfuDn9bLw9FENbLiXGWJVqGNkFKwrmI6QXTyOuezOELzmLyPajqDZ9TD/dGP913suMKodgHiuvI5dDtGQmpPEimG7b93XUa0aYQYxq01A7KjFyAuax8iCyNXMg/fQJif3bIvbkCRis2gqzDBqVklMgRhSKtTcGMaPKBbLVsLw8PGgqbTilEsFvXvAplSIFFIG+UMRGUykFpFKEvv3+20ly/F89AydTReVJCWlkGLjQNPqNkfMMe2MlNB6khuTjRyjDUp9eRubqitjRg8FJyHlERkDp54vElzYQHdqPxJn/Ia5HG+gcXg/JkhkwvPocpv/7i/7yG3GiKEQmBFFJhZKTQ6YQQyyPg83nm+i+XhvXHbZhbp8LdI/k/Cy8gru7O02ljJubG02ljEKhoKnU+bGfX0rIiddOC1dyT9PC4yfvYXrCTAQFJb3fKSHlZ3ehZFtRUCIWIUJugDMXb6BlNUvY2NikeoOa299HK7v7EHf8DfqlUpguRoPk1ce2kxdaCxg1gSh+OGVNTUge3YSejxfE/YdAv5CloP7+0hISE2F88TBiy1eGSbvu/JtIt6hQkj+htX8XFMYkrxk6AUpyk4Sfk/34FUfWMg8nmDjbIKZeR2gULQGlQgmlTA5OwS/k4ZAHZGFzExoKDol1a0EiEkMqlpD9RNBUiqHQlkMnkUORKCmutzSFV7Uq0K3fCHp84D+5gvwNBcTiGATePYjY2tXQoGxX8rdV5/n92V6x3wldLQ3ULdsJceIISCSJEEVqQhShJayLkOPFF7dGden/YKqoRH+VFE1yz/gAL3zIhJTgt9vZ2aEh7XmQEvz2pk2bpvpi8s9bV1c3zRfX09MT1atXT/Xd4M9PLBZDR0fVW+JH+PN88+YNmjRR9cZICQcHBzRq1CjV8+D12traaZ7n58+fUaVKlTSNfPz48cJoeQHesLIDuUzKbTt4jnvnGUw1qSOJjeHEQ9ty8rgYqklO/PyxXOyVE1RKjtjdmRP/249KKSP5pw8nDvChUnLibp7mElZMolJyJPGxXPz/2nOy+NTPM3jbFC7o+QUqJScw2pM7fG4wlVJm/c0/uPA4Pyol543nde7QsxlUYuRFss2wvsfRzprzDwqnUkooOMf3H2k6ZYjH42QKJZWSExMdxdk7OFEpZTw+OHFyuYJKybG3fsUFhqRxngo59/KlFZfGIThbW1vug5s3lZKTEBfHvbGxo1LKvH75jJNIZVRKilQUx30OCOV8Prlxzh/dqfZ7lMJ9UMgknJvXZ6pLiqOdDSl9k3tq/ZrsnRyZVMLZvXXiIsNCOKd376k2KS9fvRbWtq9fCesfkUsSuE/+wZzXR2fO3TOl+6Ekf8OBk4kSuJevbaguKU5vbUlBgOxnZ8cFhcdR7TfkMhlnY/uWi4uJ5uzfvqXapLx+bS2snz5+SJ5b8qsNDw7grF6R99PHk3N8l/wdlErE3LMXVpyCPHtnFzeqTYqjgwMXnyjmbN9Yk/dLLuiyv/GClP1P3LHGqiVLqCIlNPHB2YWmU6ZkUQtEiVIvs5uYmuLhnVtUSgkF9m/biwRR8siqX3h07z4kstSLA9fPH8MHD19I0ygO1KpSGpUrl6FScj57ueHi5WtUSgkZxApteJGiR0po6+jj0Zt3WLBsOR5fPEK136OBAC8vaGrrwtM15bpFMQ0xuU4Z9HU0kxSXv6Cto4uH12/AxKwQrl1SzaL4I3YvX0MpjsOWVash/aFYzaNJzvP+Kyc4vn6O2DhVb/KkaCDU+zNOnD6FAFJ/TonimhIkiiQwRAIszQyo9htapPh298pVuLu+x61rN6g2KU629gj2dYGOhgwf3b2o9hsWxUri6vlTmDp7Np5fSh6uT0dXD1FBvqTIqQWP9++pNikVypWCd1AYTAz1IKH1rOw3LA1tGEvC0Kh1W6pIGS9P9x+rPUlYuf0w9LVTbxeLCAuDefESVEqOUs6h18Cu0EgjZFCbzu3x0saRSslp1KQ5EmPCIRKn3gDy34xV0E3jb3DkhWrYoC6VUkIHOoo4FLVMuasS8ViICPBB2yYNIDFIOSj7Bzc3UpEW48PHlDMrGxcPRMUm4oHNhxRbGkkxHtGJIkSHB6NYqZTvaVxCHGLFSrTt0oocI/lR5Px5BnqjTss2uP8o5TiF713dUKtGTQT4BiGl7MzWxQsR0fE499iF1IGS1wUVchmpY0qhlEhQp27KsbRj4qNhal4KgQEhKFc6ef399vmD6N6rL7q2aYEYreTdWMLINbz1DISEZKYuHskNk2fhmi0oU7I4rj95A12SKfHkyHcsBkPdyH6PxWCoIcywGIxsgBkWg5ENMMNiMLIBZlj5GKVCDrE09c8DjNyDtQrmY6LDg/DEORR1yxhj1+49MC1kjqZ1qqBk+Wo4eOw0dm5ZC3BibNh8GBYlLaGIi0K9Fl1w7dQ+rFizFpp8VzFGtsA8Vj6Gj9d389JpKORS/DVyGLp2bQc3V1dUr1QUHbt2QXRUFETxYrg5OMA/OBS2du/QoDSHYf8bnbTzISPLYR4rH8M/Ov7p8Z1HtbRUvSj4kQJKsuZ7CvA63oLEYqnQyVQul5G1LqQSEQyNjFQHYWQLzLAYjGyAGRaDoe7sXkkKNgpgQlr9eRmMvEG+br+QSSUQiRKRKErfZOYMBiMFoqOAQiwsDSN/kOVO653tS5w5fwm+Id8CGL+3f43Na5bj2JkriIkXwcXRBps3rhMG78fFJwr7iEQioU1LaMsSSb6OFnKwfoEde44K7V+ihGjs3rQRW7bvRpxILkRWuHL8KGLTGEnFYDB+QgxxWmYZjP/KYOQSWe60KpYsAQMNDQSFEUOgVK5eAzoaUri6e8LLxgqbdx2Fj38AXFzciNNSTd3nbvcIs2bOQK8+wxESGQ8N2j2gQfM28HzvJHyo2b1qKer2HIWxA9pixuJliAwPRrvfhqO4qaHg5F6+fImOHTti165dePLkifB7BoPxE2JIAdPMnAoMRt5GaymBprMAJd68eYnLN+7Aomgp+LnaIygiCn7BEQgN9IdSywhtunWDQhQJuTgBRcpWRb3aNWFooIfTZ2/hn0nT0KJ6YbgHhKFCuTJCGKx71y7A1tER2mZF8NuAHtizZQNe2n7ArFlzUbpkcZga6Ql/mXdyenp6QqiqSZMmoUKFCoKewWD8hFO7gM4DgGI5P6cYg5FRClRHDD5k/NmzZzFlyhSqYTAYP6VXbWDvTaCMaspoBiMvwwaSMBjqThT7psXIPzCnxWCoM/zsEAnRgIkZVTAYeRvmtBgMdYafi86kMP9RmCoYjLwNc1oMhjoTQ5yWGXFaDEY+gTktBkOdiY5gTouRr2BOi8FQZ2KI06Kz5TMY+QHmtBgMdYYP4cQGFjPyEcxpMRjqjBANg3V3Z+QfmNNiMNSZ6HDAlH3TYuQfmNNiMNQZPlhu4SJUYDDyPsxpMRjqDN/l3ZQ1DzLyD9kee/DL4b9Ebefhp8/loAFtLa0k+tTgpyXR1FT5V6lUIky9y09h4mRvi5uXrmHc3KUoXkj3l2MPrl+/HkuWLIFYLBbOa/To0ahRowZkMhndI23439y9exfPnz8XzpkP4Dtz5kwYGxvTPZLy47Xz1xgXF4f79+/jzZs3gq5atWro378/LC0thalYfgZ/jPj4eBw4cABBQUGCrkWLFujevTv09fW/Po+04M8rOjoa69atE65DR0cHLVu2RL9+/cj9l9K90oa/disrK9y6devr/Rw5ciTq1q2b7vvJX8udO3eE+8lfOz/18pw5c2BiYkL3SJsv9/Phw4d4/fq1oKtcuTJ+//33DN1P/hhHjx6Fn5+foGvevLlwPw0MDNJ9P/lnsnr16q/XwT8T/rmm917o6uoK78S1a9eE+8kHkx48eDAaN26c7mfC/4Z/P589eyYEltbQ1IJDoxJwbdYN3qWr0L1Sh7+OxMREPHr0SHi2POXLl8eff/4JCwuLDN3PkydP4vPnz4KuWbNm6NatG4yMjFK8n/zf/RF+KqOVK1cK18FfF/9M+Oeakftpb2+Pixcvfr2f/O/591wikdC90oZ/jl/u55dnMH/+fJiZpS+6CH9d/HXw95N/x3nKlCmD4cOHw9zcXLC9n/Hlfp45cwYeHh6CrkmTJsL7aWpqmq5j8PDXvGLFCuH+8cfk7+eAAQPS9Ux5+Pvp6Ogo5L9f7t/mzZsxbdo0IZ2lkJckWzm09wD36P5DKn3j9J413LnLD7l4kZJTxAZwc+bO5Xz9/blF8+Zyrxy8OLlCtV9isCs3e/EuTiaXc2MG/cFFiqXcyZ2ruAv333AbVizkEul+5OZyT5484Vq3bs0Rx8PduHFDtSED+JO/P2LECI68dNzkyZO54OBguiX9EEPkiBFyxYsX5xYtWkS1GYNkslz16tU5kiFwhw4dotqMsXXrVq5cuXJczZo1OWKcHHl56Zb0QTInbtmyZRzJjLiOHTtynp6edEv6CQgI4P766y+OOBnuv//+4wIDA+mW9OPt7c2RjIQrVqwYt2DBAqrNGCRT4UjhQ7gfe/bsodqMsWPHDuF5kEIEZ21tTbXph2SM3PLlyzniLLm2bdtyJIOhW9IPfz///vtv4X7ya+JE6Zb0w9/PNm3acEWKFOHmL1zIyQc05bj3b+nW9EEKAMJ7VbZsWW779u1UmzH27t3LVahQgatatSr34sULqk0/JHPliNMSroMUADh3d3e6Jf2QQh03YcIE4X7y76mPjw/dkn7437Rv3154rqRAxZEMm25JP3Z2dlytWrW40qVLcxs3bqTajHHw4EGuYsWKHCmUcY8fP6ba9MPnn6tWrRLsrGnTppyLiwvdkn74/JLPN/n7SRyvkBdmB9le09q7YzdKlyuP3j07wsMnGNryaKzfcQT9SCmzXZtW0Ccemi9IrV6+HIULF8FHD3csXLwIxSxV3XBDPGyx7ogVVi78F5sWTkXnMbNx//AGDJi0BnXKJ23WYFHeGYwM0rU6cPgeiJFSBYORt2FTkzAY6kzz4sADNxYwl5FvYB0xGAx1RUnKq+J4wCjlb64MRl6EOS0GQ12J5gcW8yGcft4ZiqEeJIgAmZwKmUAsBcKigERynOyCNQ8yGOqKtycweSBw9S3fDY0qGRnlgxcQFQtULgMUs+B7BdIN6YCv7Np+AJbvUx1jVB9gWE9AoVQtfOc/fh9h/f3C/5b870vuveogcOIyICe65ST7691G9UiFfck+/H5f9v8q82u6XSoDxi4FfH34noDAfyOAXm35nt6qfb/sDz7Nr6juS1pHG7B5D2w/BcSEE5lU3rfNBf4dxJ9d1sKcFoOhrjhYA1vmAUcfqa3T8gkCvPyB8iWACqWSOxy+5hCXQJdEIDaeVFDJEhtHaiQKYP8Vklk7kQyd7MuRfcYOBQwNVZk9X2P5fpHyC98jn+S4ejoq56BFbrt3IPDKTvhzKF8OGNQFMDECtMk2beIM+IV3Cvxaly6CToukyXE0yH5HrwO3rVRO5J/fgf4dVMfgr0eHbNci+375DZ8W5O/WfM/2f1YBr98B5mbAwrGq88gIXn7A+qPAM1IGalgDmD0KqF+NbsxCmNNiMNSVp7eBi0dI8fic2jmtBOKAVh0C1pAaDkimzXud1k1IJluVOCXikPhM0ciAZOCmQFFzVQ2KX4pbAmWLAcbEMfEOgT/OltOkhkIcT6dmwO+dVU4go/DOLJ4ci3cYjLRhTovBUFeunSLVhGfAyr2q4noBRCQB7D8CdmTha1UiMVESZ1OjAlCPOKjPAcAbZ6BxTeA3UjuxYMFB8jzMaTEY6sqxHcRo/IBZ61TVhnwEn2u5egO3ngOligJ92wGe5FKeO6i+MfHo6wKlSa2Id0h8c5WpkUrPyN8wp8VgqCvblgAGhsC42fnOafmHAGU6ktPWIw5MCVQnNafd81U1KL4Jj1FwUa+GbAaD8Q0+wrupBRXyB3wJm+8sMGIBsGMhcGo1cINUGO1OAx2aMIelDjCnxWCoK7zTKpR/PuLcfw00HwF89gMeHQAmDgGGdFd17+Y7TTDUA+a0GAx1JTpMNS1JHm8ZvPQQaDpc1WXc+gQwtBfJuPJXayYjC2FOi8FQV4SaFj8BZN70AEeuAk1IzaqIOfCGOCu+RsV8FYM5LQZDXRHCOOW9qfa3nAKajwJqVwVsjgNtG+a7fiKMbIQ5LQZDXRE6YuSd0awrDgDtxgJdmgHWx0gtqyZzVozkMKfFYKgjQlA5stbPnR4MfBw7PuxPeDQwayvQfQIwuCvw7CCpYVWmOzEYKZArTsvFyQ42Du+RyAf2Inw/VOz7tFwiwrNH9/HZL0ywr+jwEBw5eABvP7gL26PCArFxw04hzcNPLf3l9+mdZprBUEtiiLcwy52egy6fSS1qGFC5N1CkLeBK5CNLgapsHkpGOsgVp2WurcS7D26Iik0QZKUoCjOnTMSW9auwZPVBxMar4tpr6xlAEuUDZ7dgcEoF/pn8D0b99ResLx7EQ6cgPLGyxcxZE4V9eXhHJRKJIJFIIJWqHCKDwUiBmAjV96xcaH/jBwB3aQ7UrwH8PQjYswAowfcHYTDSQS44LTmevbHDi6eP4PXJR9B4urrAslxTjBw5EtJoF8Hp8MSGBuHZawdS27qGiDgZujRrgA07DsIxUILO9UpgwG/9hP2+oK2tDUNDQ+jp6UFfX59qGQxGMqKJ0+K7u+cCu88DiWLg6hZg3yKgdFG6gcFIByyME4Ohjjy5SbzGKWDzCUBLmyqzn8uPgZvPgenD2bcrRuZgHTEYDHUkKirHv2nx4ZfO3QNG92cOi5F5mNNiMNSR2Eja3T1nvmnxEy1uOAaM6AW0rk+VDEYmYE6LwVBHosNV0TBywGdFxQHzdgL9OwK921Ilg5FJmNNiMNSRaH5gMd88mL1ei59mfsYmoFVdYCSpZTEYvwpzWgyGOiKEcMr+YLn8wOHyJYGJg6mCwfhFmNNiMNQRvnnQlI87mH1ea9k+QJvkMDNGAFpaVMlg/CLMaTEY6gjfEaNQ9k0AufMcEET84sxRbK4rRtbCnBaDoY4I37SyJyLGmbvAWxdgyhCgeP6aGJmRD2BOi8FQR/gJILNhnNYDa9UMw//rC9SoSJUMRhbCnBaDoW7IpICeIR/3jCqyBgdX4MID1WSN/BxYDEZ2wJwWg6FuREdneSeMTwHAketAw+rA752pksHIBpjTYjDUiVjisJb9BwT7ApeO8lMj0A2ZJywKOHARKFII+GcQVTLUDiWngO3nW9h2fzSeup6BXCGjW7IW5rQYDHVi7Uzg8TVAnAgsIs7L4yPdkDlEYmD/JSBORA73N1Uy1IqohBC8cDuHZVd6Ysml3nj88QjW3BiKy/br6R5ZC4vyzmCoGwuId6lWF/hjLPCLU/jw04w8swfOraMKRr5GppBAS1MHmhrf6jNKTonQGG84+DyAPalJeUe8QxGT8mhYvhvql+2MUubVoKOlR36nTQovEQiPC0Aho6KwMC5Fj5C15FunxU/46P/ZC9FSDdStoQoZzZwWg5EOOlQAjj0GypJ1ZiG5xonbqu7t17dkeZ8ORg7CEacUEuuLf49VAkebi/V1jFGzVFs0KNeVLN1RvFBF4si0ha+gGrkwcej35HjzICeOwZplS9Cze1fcfvIaMnKPlAoZ5HK5sJ2fAPKLH430/4RRQwfh7tP3gu7BjTMYO/ZvLFi2Fl62dzFz+UZcPHFKmIqfR6FQQCZTtaN+OR6DwfgOvjmwaAnAMnMzL4ZGAqOXkIyrDjByHhAeBbj50o2MPAtfW5IrJYiXROOd7xMcejYTE4/VwuST9XHy9WIkEv2YNttgaVIOtUt1wI6Rzljc/xb6NJiC0qQmpS3UvjRy3WHx5HhNKz4yEEuXr8CNO1ZYs2kb+vbsKIR6ObhpGU5cf45Fq7agQ8s6pKqpujn3Lu6HrHBL9OxQA0OHDsDpU5ewZ9lc1B0yFzXMpYCOCSzNTYR9+ZrW+fPnMWnSJEFmMBg/cGiTamDxpEWArh5VZgwrB2DQLMDESBWiafxAuoGRa7gH2+D++wPQ1TFA99p/Q0/XGC6BL2H36RY8QmxQslBlNK3UH80r/4bChnyBJfedT2bJ8ZqWjo4+ylWojM6d2qJ0meKCw3pn8wote4/Bs2ePIA56h/iERGHfCD8vPLf3wrN7JxEUI8OqxYsxZcZsmNTriDY1LGFZrORXh/UFvtmQwWCkwvM7QIsOgLYOVWScEOLz+Ekc3a8xh5VbKJRyUmuKRGCUOy7bbcDamwNw9/1BXLHbgYPPphOXpIH21YdhZs/T2PeXJ5b8dhc96v5DHFYx8uv867B4Uqxp8Rl/Qnw8TExNhSa3hPgEmJqZ0q15F/ZNi8FIA4kY6FoNuE6qSmbmVJkx3H2A1YeA4b2Azs2okpGNcBBL4xGVGILAaA98CLAiy3PoaemjZZWBZPkdpgaWwp4BxIHx36LMjYpD47uOFAWNZE5LqVTA7vUTLF27FbWr14COrh56/DYYrRvXoXvkXZjTYjDS4P4V4AFZlu0GDI2pMv3wc2PxHS+uPQUubaRKxi8TEvMZjz8cFb431S/fBcZ6FvgU9hZuQdYIi/NFBcu6aFd9OKoWb1KgnVF6SXYHNDW1ULVmAxQ34GBZogwqVKwIA/380TWI978pVBwZDAYP3zTYtD2gk7lvWR6+wLl7wIr/qIKRafgee5HxgXjhdhYrr/fHsZfLccluOw4+nUm2KtGr3gRM734CawY9w98ddqBaiWbMYVFSbB6UiEW4ePooPnr5kQKZKdp27oo2TfJ+MDFW02Iw0qBDReDIfaC8aohIRkgQAYevAW7ewM65VMlIN1K5GB4htsLiH+mKOFE4apRsjdZVB8HCuLTQtBcnDkPlYk2ho6VLf8VIiRSdlkwqhc3LZwgKj4SHiyPkxpWxaPoYujXvwpwWg5EKLu+ANdOB7eeBQhn/nuXsCfy9Ari1Ayic9z9v5zp+xDF98H8G38iPiBdHopBhETSt2B+1S7elezAyS4pOSy6T4sWD2zh9+QZKV6yO2XNmwSAfzDzKnBaDkQr71wNiUl0aNwswMKTK9BEdB2w9DejpAPNGUyVDgG/e2/9kIkLjIlCtRF2Us6gNQ71CqFGiBRqV7wETAzahWFaTYiNpfFw8Ll24hn8mTUWDaiWxafMuuoXBYORLnt8GGrcmnifjYZs8/YDrT5nD+h6/iI848nw2Hn04Kgzc5YeVGuqa4p+Ou/Fvx11oX2M4c1jZRLKaVmJiPE6ePIG///4X/r7eiAgLwefAWPTv04XukXdhNS0GIwXi44FBzYCj94FiGYsHFxENLNoDNOcjYPSmSjWEzyT5WtVrj0swIjUpPuZeowo9YaCbdJwoI/tJVtPiQyq9ffUcJy9chbubK86eOoVosZRuZTAY+Y4Xd4GGLTPcLMgXZ995AI6u6umw+K7oB59OxcprfXHZdj3KmNcUButO7HIArasNZg4rl0jxmxavio+NRoJYBnMLS+jyYSvyAaymxWCkwIJxQAPitPoOzVDoJn6erPErgIlDgI5NqLKAY/vpFm477YKpYRG0qjIQNUu1hrEeP2EmI6+QyjetWOzbsRPGhYrkG4fFYDBS4fVjoH7zDDksuQJ4/la1LqgOy8r9PAbvMkXPjRrotUkDux/+LUyzsaDvVUzrdgxNK/ZhDisPkqJHMjQ0Qru2zbF+5WK4eHrg6Ys3dAuDwchXvCeep3ItwLQQVaSPqFhg3VFg43SqKGDwY6Veul+AnrYBLI2LonPN4fi9yVwhsKw2GyeVp0nRafGDi69fOovr165g9dqNSFDkg/7uDAYjOS/vAvWaZihsk1QGnL8PNK4BVC1HlQUER9+HmHuuNew+38LMnmdwfHwIjv8Tgmk9TqCYWUW6FyMvk6LTksrlCIiKw+9/DEadalVhbsJmeGMw8iVWxPvUa06clhFV/JzoeFLDOg6sn0YV+Ry5QobbTnsx4zRx3pwSawdboX+jGcJMu4z8R8ofrPi+GTIxTIwLw9TUBDramYtVxmAwcpGoSEAsUc1QrJm+b9MSKbDjDPD374CxAVXmU2LFETj4bCqWXumOJhV7Y9NQG9Qv15VuZeRXUnyT9fT1MXTkWJibm8LM1BRaWdwZg++dyE95kkLHxWTw+3y/m5L8jkciTsTuzRtx5Nx1QWYwGD/w6iFQuyFglP6u2UHhwPEb+XsgMR9CiXdUJ17Ox5i2W7By4CMUMSlNtzLyO8m8kVQswpl923H9mT10NGS4eukuKlQkJbUswvPtC8yZuxiHDh+Fp28w+CkbQwM+Izg0HAqlAu/fu5DSnmrK/HBfL4wdMQhX7jkIc3zNnTwG56/fwZ+//Q5PZ2tEaxeGyNMBqikjyf7h4XBxccHr16/h6elJtQyGmvLyAVCrEakypS9YoISY3bJ9wMoJVJGPUChlsPe5iykn6uGjvxWW/nYXEzrtQ16YHp6RtSSvQmlqwqJMObSoVwPa+iYY8Ecv+Pv40I2/jtWrF6jTogXKWRji3qOnCIuMRdFSFWD/9Cbq1mkBfhizrq5qVlXLspXQr3t7UiuTQ0GqW74RUejZuT3qVS0JkUUjzCdO7L8FS/BlyKSlpSVq1qyJFuT4lStnPJI1g1GgcHgJ1KyfrtBNfGuGkxvg6A6MyAcDiaUKMfY/nYw+mzUwdK8FJh2vhcKGJbBthBO61R1L92IURFIcXJzdfHL/iMhEJWpUqwIjAz3ExyXAwNAAWlqaQrOfrp6BUEKSxMfig7uXEKWjZt1GMNDVxIunT1CvSUuYGSc3RDa4mMGgOL0BDm4E5mwASpenytThJ3jsORFYQPL79o2pMg8TmRCEMQdLkxqWEgY6BsRR/YvRbTfRrYyCTK44reyCOS0Gg7J3NaAkpj18wk/HaPE5wLUnwJEbZL2FKvMwImk8djwYg9LmNTC0xVKqZagLWdvDgsFg5A3471k1G6ZrUDEf9WLhbmBTPuji7hFsi1lnmxFntYw5LDWFOS0Go6ARFkr+pwWUTF+Pub0XVaGaKpelijzKsRdzcdV+I3aO/EBqWdWplqFuMKfFYBQ0rB8B1WoDZj+foTg+Edh4DFj+H1XkQcLjA4SBwTVKtcasXmeplqGuMKfFYBQ0+AC5VesAhX4+CeGy/cDEP8mueXSWjXvvDmDLnRFYOuAumlbkuzWyLuzqDnNaDEZBw/0dULHaT7u6+wUDV58AU4ZSRR5CrpRhyaXuEMnisfz3ezDR/3mtkaEeMKfFYBQk3r4GyhOHZVGEKlJn5hZgxb+ATh4LwffO9zHmnWuD0e02oH+jqdDSVI3bZDB4mNNiMAoSbx4DlaoDhdN2WjYfAP8Q4PfOQF4KGrHzwThYe14ltasHKGdZh2hYcyAjKcxpMRgFiddPiNOqCRRKuTmNn4149FKg/1SgVX2SAeSRHCAs1hezzjRH88r9MbbDFjaVPSNVmNNiMAoKwf78DK5A8VJUkZz5O4CTt8muEcCG/YCbN92Qi1y134TDz2dgZs+zaFyhFzQ12Px9jNRhTovBKCjYPAPKVQUsi1FFcnbMA4oWBmxPArF2QM1cmvfw/JtV+O9oNQzeaYw4cRQmdjmIYmY/DzfFYDCnxWAUFASnVQWwKEoVyZmyThVfsC7xbSZfIk3nMFEJIbD9fBPe4e6ITkxARLy/EKWdwUgPzGkxGAUBPoKo72fVhI+pdHV/6Qh88geG9czdHoPaWjrQ0zHEkt+u4c4sGaZ0OwJTA0u6NW2cnZ2hr6+fbNHT04OhoSEGDhwo7PfJ7SMmjRwG1yB+3oiMEebrgvUbd+LBxfOYMGUBrGzf0y2pwWHGv+NQvmQR2Hrw0UiA1/fOY/6qPUI6vYQEeGPlghmYsXA93jo4U23Ow08D9ckrD7QbpwJzWgxGQcDeShXNvUgJqkjO+JXAmom5V8PikchF2Hj7T/So8y+aVeoLTQ1taGSghyCfoUokkmSLVCoV1jKZqsamlMsRHxcHRQbDgSuj/bF62zHUqN8AbVvWR6JEhoBPDhg0eAgeWtnSvX5EA5v2HEC1KiVVk9YSTYtuf6CmSRhW7fwWwUMuk+Dc4a3o0msIXD46oXu37ogV040EXy83vLC1R3Hi/BSJcRg9sA+ate+K56/ewMrqFfbv3IURfw7GklWbEBcbgX/+GoXpsxZg7rRJGDD0f/AN8sWogf3RunU3zJkyEQ3r1sSovydjcO8uWLr1CFwcnqNzt344duQA6jVohpCYRBxesxDlqlfDirUb0Kp+dTyx84L96ydo16oNLl+7infv7FG7biPcuHkbr+2c6JnmLvneaRWcGPUMxi9gyzutikDRklSRlLVHgH7tgRqVcq+Lu1KpwIabg9C22lC0qqqqEWUrJHOQK+R8QnB2X5AS5xYRHo6IiAiEk0Uk/uY55PwcLSRb1NTUIveJZI+yGCyetwyVqzVG3RrViTOUISoqUvVbcoxEkURwUjy8w/p+RnZdHV3IJfzxVGjr6KFr3z9hLP6MUf8bhzHTFsP0u0qxRYkyaNy4Plq3a4tSRUxQtmJNzFuyAW0bVsODu1fhEyNBq0b1YW6ki6dPrWBoWRLD/hqHPwf3QckSluTcpYiJ18WSpYuxbulkVGzQCYsXLcD4kX2JW9XCzes3ULlmYzRv1YGkL6CQgR4U5HpG/bME82dNR6vmDRAW4Y8axEkVsSyMAf36o06dhnhw6wKe3bqGOXPW0DPNXXJtahKJRAodHW3ycqTuNznyovEvlJ6evjDXFv/Si0Ri8jtdiKKDMHvBRnQf0B+/9ego7M+mJmGoLeN6A32HAX2GUMU3AkKBXpOA2zsBUojPNdbd/AO1S7dDr/qZnxqZbx5s3Dj5hF98NqalpYWePXvi4sWLECUmwMnOBuGxCSTfAEoQh9CkST26d9p4vXuFi/ft0Ll9OxiZmqB4iWLQ4SRw+uiBWjVrwozoksLh2YOHEJHaHe+0ajVoigR/Z+w48xx7t36LRC8jtUE7ays0a9sRHHEw3p7ukOoYoUZl1czw/Dn7+/ujSMkyMNBQwj8gEMZFiqNYYVME+/ng3Uc3FC9VDHKpHIXNi6NEUVNEktqS7ZMrsP4YjtFj/oI4Ngoly5SGhakOHFz9UK1yRYhjghAh0kSFMqUgIzW0O4+fQUffCB07dUJ0gDdEuqaoVLoY3F3ew6xYaRQ3Lww/bw/YOX5Eu46dYPPiMUhujU5du8FIN/d7duaK0zq0Yxsu332EjZs2oAapmrrYPIJXJIemDevg2LELGP33/2BhZiy8iHcu7IescEv06VQLQwb1xbFzV7B4/GgMmjwVT545oBAXixFTpkOf7Pvq1SssX75ceHFr166NTuShMBgFngAfYMNcYNi/QJO2VPmNPqQM978+qpqWdi59y9p2738obVELAxrNFCZ4ZTAyS443D7558hAJMhliiMd/au0AkVSBag1bwf2dI1YuXoKylcvDSF9P2JcjNavY2DhER4VDpuBQ2MIC/r6B0DQwQLGydTB78lj8TRyWAdmXNwR+in3eYfE1LeawGGoD/z2rRGmgePKpSM7cBYqaA+1I5SS3HNbexxNR1LQC+jWYyhwW45dhMxczGPmdJf8AFWsCQ8laR5cqAYUCaDAEOLEKqFeFKnOYYy/mCB0tBjdfLPQYZDB+FdZ7kMHIz8jlQGgwULJMEofFM3k9MPY3oHL65oLMcs5aL4dcKcXApvOYw2JkGcxpMRj5mbevgKKliNMqRxUqrN8DfiFA77aAEd9+nsPwoZmiE4IxqOkCGOqZUS2D8euw5kEGIz+zfx0glao6YRT+NkC3/Thgzv+AHq2oIge5824PPEPsMazFcpgbp9wFP9OEEU98ZBMVfoD/XlapJrgBoxAXGwOxVImiloUhlYgRFxcL08JFoKOV9Jsa34U9PDIaOnr6KGyWs0F6JeS8AgOCUaEiC1+VEbSWEmg635OQkCB0iW3evDnVMBgFnGM7gBr1gMatqQLYeBwoUhgY0Cnna1lPXI7DOeAF/my+BEVMylBtFsL3lJw1HHAgNczvF77G6fSa7KABca+BOLZ/Bw5ctMLvvdrjw9uX2LZxLYpVb4tofxe8tLHH/fsPINfUQ0lzEzx9boWAwCAoZBIooA1jctPe2NhCS1sP/p9ccOniJfiHJaBM2dKI8P8Mh/fvcPvmTVgUL4lXzx7hwaPH0DYyRzHiIOMiAnHi9BnYObigSrXq0NNV9X7h6wZBfp44ffYCPrq5o2qtOogOC8TRo5fQpm1TWD15gNdv7PDB+T38A0NQulx5ONu/wpkLVyGSKFGufBlyZQwe1jzIYORXfL0AQyOg1LemwQBSEblL8u/ficPiHVdO8srjIuw/38WgJnNRzDQ3aw8a0NHWgb6+ymNramnByMgQ4cThHN2zB2GJmmjbqDpuXz4Bu7eOeGvrgCgJ8Pj2FZw5dx5b1q+CneN73L91HvOWbUS8QhtHti/H3ee2sLp7E/uO3ka/QcNgijicOneJOLwIGOkbQpOLR9mK9SEi+wd52mPSvG+DcflBvI9uX8Ozl/bk9AygrwVERYbj0tlrQlT7Vm3awVRHimvX75NjVMHN88cw9K+pMDHWxdkzJ3Dy4l16JAZzWgxGfsXJRtUkWFo1OJVn+iZgWHegTg73FrT7fAtW7hfxW+NZKG1eg2qzA454ALJKdZHDgGRrzRs1QfD7R1i4ZBn2HzkNnSJVUatsIZhZFCe1mIrEcWhC10Af2tpkraMDiUSBCTMXwOfdMzyydUO3Xv0wZOBANKpSDiG+vqQi2xFVypWGFvldhSoVoaevB7FUhiZNmkIU9gnb9x+FVKGPlTP/htt7FxQuXg5d2zYjJ/QFDZgWskStahVx68JhPHrzQfi7xqYmiI+LxJDfumHios0oV7E0Xr98jup1m6Ffuybw9AxAw4aNULvqt2es7rBvWgxGfmXFZKBYGWDMDEBLE5cfAQ+sgZkjgUrZ0DKXGu/9nuDOu73oXX8iapZqQ7XZREIC8O4NFX6A/6ZV2AKoVpcqGAURVtNiMPIjIjEQEwWUKCk4LIkE2H9ZFfUiJx2WW9Ab3H1/AJ1qjc5+h8VjZAS06Jjy0rwDc1hqAHNaDEZ+5D2pbZgWAsqq2gEX7wHaNSR5dw7m2Z/D3uGW0y60rPI7GpXvRrUMRvbCnBaDkR9xtiNOqzBQuRJsXICgcKBzcyC7e23LFVI8+nAUw/aaY+aZxhBJo9GiUn+6lcHIfpjTYjDyI27vgULmgJEF1h4COjQBmtSi27IRuVKG8Hg/hMdGIV4sg0gShwRpDN3KYGQ/zGkxGPkNbw9AzxCoURX7bgJVygCdmtJt2Uy8OBKR8UGY1GUb7s3msHLQY5joE+fJYOQQzGkxGPmND28BU2P4clXwwhZo2wgom/qExVlGZEIgLtiuRanCVdG7wWSqzdkhr86egBYfsf6HhdfpEsc9YAa/Fweb53fRqHYdHDx1EW9trXHyxAk4uHwSjpF1cNi5Yz9iYuOpnDpSsQjbF0zH2gPXqAaIjQjDqun/Yfi/s3Dk4F6M+HMAevQbhDgpB5cPzrhw8Qbd8zskMbh+8yasbElNm3Dtyg28dVCl08OqlWsQF5/0fDlFLBrXayvMV3h442KMmryYbsmbMKfFYOQ3PjgA5kbY+LwKapUHuuZAAJjoxFBctFmLoibl0LfhVKrNe2hqkdpglA+OEyf1z7IdGDtsIBo2aY7hI0agVqVSiI+PQ+BnV6xcthTHrz7Ao8un0atLZzyzccDy2dOwe88BHD+0AzNnL0ZAeCKObV2J+cs24N2LJ2jSuDFOXrmNO2f249/pi5AoisLebYeE8Vozxw7EpIWbhJmM+Sn/xeTvRBNnFurnisp120BHR4ee4Tf42ZR1dPXRsl03/DX2H+zZtw+dWtXD8jVb4e3lhZvk/Dxd32LKhH9x86Gqm79cFAt7Wzu4evoI8vVLN+FCnLHdg6vo0L4DHr+2x6ZF5DoOnsLVk/vQsdcfcCH78pNT8ly9dAmxccmdbEyglzAOreHvk3Bs+3JIEhOwbvq/6PvnVAT4+6BXm0bYsv8S7G1eonP3AfD39cT4/w3Fg5cOOHJgNybPWQn7Z/fRr2sP3HnhjNdPbmLK5Cl4/NJROH5WjqvK105LTl4OGR/lmsIPOStAw84YjKTwU/A+vw/YPcRDK12+pzu6tQR0snmerDhxBC7YrIGZYTH83mQ21eZNOHKLjAsXRaumTbB/0yr4BEQiMYGfky8a58+cxJSJ4xEp1YIGp4BUIoVEIkH9hi3QqGkD6OlrQEOb5CFKTWjqaEAik5D8REkySS0oSD5TsVYrNKpbF0WLF4ESsq95Db8yMjAkx5RCJE5EfIIIaxZPxsFzNyAjv9eSyyD5Lp/6CqmkCrOzJyZCIorH/Tu38fjZK4wZNxJikQgycm6VqzfE2o1bYCILwpQp0/HCwR3aGhwSvtSWaEVXJpWgWZseqFKlOkwKmUKpRRwicZR8FCn+nGJj4oT9dOWJiIoTQflDNmlUpBzcP/vh2LKxGDlxNmTkPuoZGKBd924w1tdFhQol0KV3H+Jk9WCso4Q2KR1ok4PExUowcvQ4bFu3EJGRkahUpQpq16mNJq06Y/2GDZAEvsOkKbNg+z7rark5PrhYJhHhs7c3eYgcKlWsCEMDfeHhpzQ5nFIhh4+PN0wKF4dlYWPEx0bB09MbFkWLQSfBBxtOWeHvYQNQrVolYf/g4GBhcPHUqVNTPSaDkW/h4wzyA4r51zqRZHib9kLjz/GqbdlEgiQaZ61XQF/HEMNarqDa3MPdm9QsU5itn8/EeCfeuSmwf5FKxyiY5HhNS0fPAFWrVsPV00dg7+wm6II9nbBo0RJcvXweE6csR0SUqlSgqaWNz04vYP32s1CV/t/Y0ahTrw6u7N+Aj4nFUESfE0omXwgMDISNjQ2uXbsGR0dVtZTBKCgoTc0R0XowdlbfhXUTfBDULXsdlkgah/NvVkFHUydPOCyequUB71vJFx+yfLrBHJY6kONOy+7ZTUyduwAVajdBtUqqoJpaBsbgNAqhLKl2FyumK7RL80hItd7TJxDen1yQIFWgWZ0auPv4JTwjpGjToCLmzp+Nf/8eodqZUKpUKTRr1gz9+vVDgwYNqJbBKACcWINda91g+fEsJgX8h7lHy+LmY7otGxDLEnDeZhWUnAIj26ylWgYj92GxBxmMvIxMCuxcTqo90ThRZweO3NKAiT7Qtz3wR1fAJBsmBJbKRThHaliJkmiM77iTahmMvEG+7ojBYBRooiKAjbMRH6/ErEI74eCugdvbgWtbgTH9s8dhyRRSXLBZi1hRGHNYjDwJc1oMRl7ExxPYOgeOsWUxTmM1qpcENs8A9HXp9mxAoZThsu06RMT7Y0LnfVTLYOQtmNNiMPIaH+yBLQtwKrILVupNx7w/VDWr7IT/dnXZbhMCoz0wueshqs17cOSfVCFJdVEoZHTPvAYHiVgEiVRKZUZmYU6LwchL2D9D9KolWJQ4FVYVBuPMQqBuVbotm+A/a1+13wyfCCdM636cavMmn8Peo88m/RSXfpsNsOJ6b2E/m+f30L93H6zbtAUH9u3Fnr374fIpQBhy8+nTJ4RFRAn78WM9lQoFIsJCERIWBqWgJXpxIrw8PREdGyvInFIBmVwJUVwsfHwDIJWpxl2tWb0FUTGqfaSiOHx0dUV4ZLQgR4aHwMXNQ0hLxWJsXzQT6w/dFGSesJBATJ00FrvPPBLk508fY0D/AUJaoZRDlJiAgIAAJEhkkCXE4O7de7CyfSdsj44Mh6+fP2Lj4oSe1fx4VSlxiHwPBRlZy8j5CZ0VOBnc3D0gkSR3lsM6Nsc7/3g8vnUOgwb/D27k/vD3QiJVICoiFIEh5H4QOcDXF9HxIvorfmxWJLw+eQsS/7cVCjniyX0JDgkWdOFhwfDihzVJs6cAwZwWg5FXeHED76evxnit3SjXtwX2TM/+gcM81x22wivUHjN7nKGavIumhiYMdJHKogEDPWNEh0bg2Inj6DtuLubMmIZx4//Bv//8jYolCuPjOyfcuHAK//3zH87eeo6Hl0+hT/duuGNlizmT/sOuvQdx4eQBTJm5AJ8DI7B99UIsXLUFzlZP0aFzF+w4chpXjm7Df7OWQCSOwoEdRyCWyLF40giMn7OWZN7xCAwORWJUGJ4/f4Hb5PgVaqsiYujp6pHnSbtG82iQ/zQ1yDV9kTWgp6eP6BB/TBzxJ6Yv34Ar509h1rRJcHbxgvXz13D18sa+7Rswf9Eq4hyj8L8/+2H/yXN4dOkM1m/ehfB4KbYuGo9Dx6/g7pUz6NSlP86dPYPK5crg4ZsPX50yj46uLqYP64Fj99xw/uwRVC1fAva3L6Bqo7Z4/tIWq2eOxdBxM2D31haj+nXCG9dgbFk5D/0GjcHWjWvQpXsf4qS9MGXUMExdtIF4MDk2rl2J9h17wdXTjzh2VRSOrIY5LQYjt+FD7Nw4ibvj92J25atYsbosxqoqDNnOTccdcAuyxqyeZ6kmf8OX/AsVtUDH1q2xffFU3L7/HF4ebnhp9RL7Dx7C/PmzIdUzg64OEBoaKtRAatVpjP6/9ULl8sVIjUoCpYYWRHIZdAz0oJQm8m2nfAUDlsWronfPXmjVsikUcpFQG9LQ4j0OByMjI8RGRUFLWxOJ8YnYtGouDl98gJKlSyAuMhTRcYmkNkRqQPJvGTkfRaN80SK4c+sqAgN84WT3GrrmpcCRv21RtDS6dBuAVs0bwdhYDwmJ8UKwBP5fYnw84uLjyPkHITqG1Op4Z2egD39SI7pz9RxuP3mF2HgJjMk5KRUcqtSoj7MXz6Fa2ZLCdXxBRI658fh19KxfCC3bdISdsxc0NbVQrko99OvVBfVrV0P9lp3RrlULlChqItTADIhT1dM1wqgx47Fpw2ooE+NgXrQkOhEHVrxEaQz+cxg2rlmKPZvXY9WGbfQvZS2syzuDkZuIEyA7eRCXNlnjycgz2DtPKIDnCLff7cV7v0eY3fMcyffyR/nVN8IFc8+3otL38BFwtNCwXHfM6HFS0EglEvj5+UAiU8LC0hLFilgiOjICCWIpDA0NIJdJoa9vKNxvIxNjJMTFkmK8lpDZJ8bzzV0hMClkCQvzwkItIoY4HhMTI8GpJBJnZ0p+Ex4eBXOyXUtLkzitCISGR8K0sAWKWprD5/NnGJoVhi6Is+J0YairCaW2LoyJg/kC3+wYGRaGYPK7QuYWKFWimBAySiRKhLa+AbTIdYnFYujp6wthpzS0tImz0yd/NxRaOkZYtWgKqjVug3EjRyEiLAQiqRLGhsSxEIeor6cHDaUM3r5+kJMqVunSZYjuWwzEGHIvDE0Lk9qfJvmbUgSERKBkEXPEJkpgXsgEiQnx4DR1iaPSQVxsjGpfTQ6JJO0XGAKzwoVhaWEOMX+uegbQJyWB+LgYBAeHwLQQuQdFLOhfylqY02IwcovYKMRs3oBLt0TQWb0FI7pQfTYikYtx5vVSeIXakVqJHMt/fwgtzRxog2QwsgjWPMhg5AaRIYiYPgnn7Iuh/d2ccVg8B55MwrW3m/CO1LDeej+Db/gHuoXByB8wp8Vg5DRhAYgZPRjPig3F6BtTUDF7WlGS4ODzEJNP1EH1Es2xe5Qrdgx/j/MTI1ChaD26B4ORP2BOi8HIATixCOL5E4GGZpD2bY7oPpMwYFVPZHfD3LEXczDnXBsY6Zpi63AndK49BiUKVUJZy9owMWAzDjPyH8xpMRjZCKdQQvryOeLHDYXW+T1AfCy0Y8Jg4fGE7pH1RMYHY+HFjtj7aAL6NJyKdYNfoGqJpkJ3cQYjv8M6YjAYWQUxJTk/QPXCMeDcfohK1YRy1FSYdGgDbV06PueLuWlmvQN543kdZ6yXoE+DqWhbfQh0tHTpFgaj4MCcFoORHngrkcvA8WNltLWFsVWcVAKprS24kzug/PgO8t7DoTPqPxiUsFT9JgfgQxederUInsG2+KvtBlQu1phuYTAKJsxppYCS3BJ+7MavzHysUCqh9Qulaf6x8A9G8xfPQZOcw6+M+/nV6+BR3U/yL5Mnwt8HvplNk5+aNjOQa+DEYnJPldDQN4CG1ndRCb6D4weRKhWqwb50rUF+I4mKh9bEftB2sgfIT+P0iVOq1wyao6dCv317aGUgbAU/+JV/JpmBP3++t19AtDt0tQ1x7/0+WBiVwp8tFqOQYTG6V/r4lfPgEd5PsvzKMfhzEAbM/sI7/qvXwfMlC8zN82D3MylpnUe+dFr8NPyPbp7GqTt2MJDHYeaKbahUwhR+fn44fvy4MN0+PyAvQ+joQsPVCfrrpkH3pR2kXTtBZ/Y66JSvIpSw0wV5SInOJGObPAj6UbFI6NoXRmsPpf/DIfk9n8FL7lyA5rKp0CSZpnTcNOiPnycMMiRvA90xbRS6ehCtmgaDC8ch01RAsfEkDFt2hMaX2TV/igYU8bFIXDUdhjeuQFaxFOTLDsC4SUtwMnovfnIqGuR+ij44AutmQ+/FG0g7toEmuZ/aVWqQ6sF3cdC+v6Yfr4/cD9GrFzCYOwyaIikSajeB/p7zQtQB3onxTka1VpKXgr8/KiejSdb8oE25VA5paAQ0Lh6D0e2z4Hs9JJarjth2PaARHwyZfwB0o0OIMo7caxmURqbQKFEaXLEy0CheElzxclCUqgCNsmWRuOYvFLKxhQbxZRFT5sBi8ARoGxil85loQCIT4eSrBbjvfAwlC5XDhE77Uc6yNqkpiSFXyoh/lAnzWMWJohArikZ8YgTiEiOJHE1kfkBsLHyjnRCS4ClMK59AXu9/2m1E99oTyLET6N9JH1rEaa9ZswbTpk0TwgtlFG1S0/z48SOsra0xfvx4iERf4tKlHwMDA+zatQsdOnRAlSpVIJerYvllBN7Gd+zYgfnz50P25b3MIPr6+rh586aQQfbo0QMSiYRuST/8PeTv54QJE2BoaPg1004v/PPg4yE+ePAAkyZNyvT93L9/P5o0aYLatWtn6n7yv9m8eTPmzZtH3sdvkTsygp6eHh4+fIj4+Hj89ttvGc+HCbq6uti6datQ+TA1NaXab+RLp8VHS142ayz+t2APAq2u4p24GCYP7ybcKCcnJ7RqldKI+Z+TeHI3NLfMh15kDOSFTcD9NQM6lWpAg5+ILz2QTDbhxT3okwxSU0IyomLFoJiwBHpGJnSHn0AMR5EQD9nTm9B9eIM8HJK/N2kBjT7DoWvKj8pPx4tEzkEslUDryGZou30Ax2dw3QfCqG0PaBJnlp5MVknOQxIXC+1ti6AVHg6FiREkXckxOvYkTovcC1qAEo6USlqD/C3J29fQvHIKeiGhkJmbQf7XJKBmPWIdUnBkX35R0jX/G77p7YuOj5HGkdxZ88kDmF0+DQ1iyMqixeG9bAXkZsbkHIlz1iLOlayVmqq1gvxOQdJycuP47byTlksTof/gNqodIk6L/JHAzq0ROno0DHXJMyGFH5WzI38tlfvClxal5HxvO+2EW9hboQDSpvJANCzfHbpa+uSQKf8uKeSZyOJxznoZwuODYKRngo41/sKAJnOhp2MAfW0jaGulz3nwIZfsvO6gfoUuqFWqNdVmnCdPnqBt27ZChpkZwsLC4OPjg8aNM98caWNjg8qVK8PcPHO9GPlM1srKCu1JbfdX8PDwEJ4zfy6Z5enTp0K+k5lCAE9UVBTc3d2Fmdczi729PcqUKYOiRYtSTcbgazfPnj0TChK/Au+A+eC91atXp5qMw7+fLVq0EAoVP5Jvmwf5SMZXL1+ARdka6NiyIdXyN56vYpPci8FgpEmW2AqffZAMP//zJRvM/WvJjVvKu4EkzXmZOIlkx8ggP/4+tfdTaymBpvMVfAmxVu26qFCmhCAH+npiwn//Iig4CHce26J966aCPmMocGbvFhy7+gTlK1eDBSnRZxRnu1d4+MwKUyb8g64D/wcTPb5snjEC/HxweM8WXLh2D5pGRVGpbMa+V/BIE6Ix799xcA5JRJ2a1aCbwXDhEaQk/WfP7giIFcHQpDCKF834CFh/z/fYtGkrLly5CVPzoihZsgSE+KIZ4LObE06du4Clc6YiXrcUGtepQreknw+O9lgxfybuPHuDzz5BaNoo4wNqZ82eBfcPDth77Crq16+DQqbprD0T4sN9MW/KZHwWG6NW+aJYtnAa7N974cLps+hE7vHP6zocHl45ie0HTpNCWlWUMNPC8lmT4egVhtoNG0A3Pa+YIh4rZk3BC49oNG9YC8/uXoedvS3+nbUMo4YOSldmI0qIw+H9u7Hn4Cn069MTnz0+YOXqtXhw7wFqNGoLM8Ofv2Pe5Ddjx09CsRIlUb5cWYT4eeKP7j1QonYTlC9dPF0uQxQdiPmTJ8ItTg8Nq5bG2mnjcfIhqQWTmnXVSuXoXmnB4cXti9i88zAsytdEmKcjNm/aiAevnGBZpAhKFE1HRxplItbOnY5HH0LQrGEd2Fo9xLWr1/Hv+LGo17o3ShUr9NNrkYgTcfLIfqzfuh+/D+gLR7vX+OvPP+FGaipxShNUr1iK7pk6fp9c8d+EKTAxs0BZCz0sWrcVVg+u4anDJ1SpXAmmRgZ0z9Rxtn2JByTPmjbxP3TsNwSblk6Bk6s/juzfj859+kDnJxcSFx0Bu9cvsXX7DrywtkWzVq2xd8183Hv+FvVbtoJ+Ot7Pzy7v8PKNLf4j9692i85wd3wNB/s3+Hv6Egz6rTf0dL/1hM14jpoX4RRIiA6Faamq6EtucpCXO92QUbTQqV0H1KhcEfwcMZnBwtICjg6OmLF4LUqYZK7ppUjR4qSK3glmxkYIDg2i2vSjiAvDknXbYVaiqFBVF2WiXdmCGO/R82dhrhmLk1cfUm3GcHZygEmxUmjeuA7s7e3w2T+Ubkk/FarVQ9gnF0xbdwh/D+lBtRkjUSKBTMOAFELMEB4RQ7UZo1fH1jA2NIKTvRNEiYlUmz4MC5XA0N/6khQnNN0GhkZh9IhhMNdVwicsPd9iNNC4UXPibOpBIhFDU9cEbVq2QTk+uGp6Pz1oGWNI/34wIZkY/920ECmQvbR5j727tpLMPn3ZgIGRCdp17I4yRVTNeSVKl0enNnwTjh6CQlVzKf2M8lVqoVmDBuTdNobfBzscvXQP5qWKwtPrMxJE6WuG1zcthmG/9xecgo6eAaaTd31oz6bYsWO3aoefooF69RqjTdNGJM3Bwfk9SpJCajmS6dtYWyNd1qJpiD/69SX30QRyklc0a9ES1rY2uProNZrXKZcu56unb4j2nXqiQvEighwTEYai1RpChzhfPlhveihTsTqaNWoCQ10t6JiVQLO6NaBDaiguzq7kPU3ftzFzkme9c3TCzCVrUdQQ8PQJxJj/jUBxQw14B//8GPx3PD7qvJlFcQwfMRJGOlpo1rQVqpYrjfR+WrMsWgSOb99i1D8zUIs4a8tCxsQBOmHb5nVCBP3vybc1rSRoaMK8SEnUrlQazu6fMWnaxEx6Yzm8AkOhlIthUdgCZiST08pg8wk/x00RS0soZGKUKFsRuhmtWhD4yeOcP7iiYfPW6NGhJdWmH009I3Tu0A5NmzVH65bNUZgYVkZ7IfIRsq1trFGYFATGj1BNTJdRKteshyKFjSGVa6Fzp44oV1JlnBlBKROhZNWGaFq7UqabHooWsUS5siVhWbwkBg7sD71MTFIVExsDsUIHS5bMRmlSY8wI0sQ4vPcLRUlTXRQtWRF9e3XD05ev0G/4aFI6/nlJmNwFBISGIyY+HiVIBsNH5ZaSjC0uLgGFTY1hlp5an1wEJ58QmJOMyNSsGMTE+ZUuVRxxCRJUIJlLeu4tXzMICvBG0dJlISYORkOeCC//MHTo3BUNalaie6VNkL83jEiGFCdSoHy1WujcvjVat2mLJo3qw4g4v/QgF8XhnW8ISpnpwsDEktQ2XBAaI8YcUhvWJffm5ygRFB6BiNg4mBsbokvXnqSWqAeDQsXRtWtnGPPzlvwMhRjvyTkU0uNgWqiY8O20c4/+KGlpmu73VEqegZ+vJ4qXLU8ctgz16teDpYkeKhK76d+rY7ocX0igL/SN9CFRaJFCmZHgqAqVqoIJf49EiWLpax0Jj/qWZ5WpWBUD+/XBvUeP0HfEWFQs9vN3SyyREhuXw4QUsvWJAzMj+U0CyT8SJHIY6WmrouT/hMjoGPK7QuTRSFG0VFkkkoJhyeJFEZ9I3s+ypZIUrApUl3cGg8FgFGwKRvMgg8FgMNQC5rQYDAaDkW9gTovBYDAY+QbmtBgMBoORb2BOi8HIJeKiQnH99D588M9YF/q0keL2g8cIDY+kMoNRsGC9BxmMXCI+Kgy7NyzAM08xNqzfCFm0Hy6cPY12HTrj9UtbNG3TFKdOnUNRAxms3RIwbGAXmFkUgkRhgGY1SuPpsxcIjQdGDuqCHdt2wrh4VSyYMhSbj1zAH/36I9L9DbZdeI1F//TDrJWboSdOQPUuI7Bo4lDo62Uu3BCDkdswp8Vg5BKihFh8fG8HDeOyCPN4B5MK1aGID0OVipXx+ZMPipUqis8+ITBEIu48s0fPHp1hbKwHaOqjdvXvIoPIE3H+7Hm4+0ZjzKjf4OYTBEVCBF5Z20OuUGLAHyMR4fMR1vaOaNmxL9o0qw2tzEbMZzByGea0GAwGg5FvYMUtBoPBYOQTgP8DrhoFLGMoiKQAAAAASUVORK5CYII=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2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296A2-DE00-4DA9-8217-597D53B49FDA}" type="slidenum">
              <a:rPr/>
              <a:pPr lvl="0"/>
              <a:t>33</a:t>
            </a:fld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520" y="1759608"/>
            <a:ext cx="8153280" cy="4261680"/>
          </a:xfrm>
        </p:spPr>
        <p:txBody>
          <a:bodyPr>
            <a:normAutofit fontScale="925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9pPr>
          </a:lstStyle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Compile </a:t>
            </a: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Velvet</a:t>
            </a:r>
          </a:p>
          <a:p>
            <a:pPr lvl="1"/>
            <a:endParaRPr lang="en-GB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GB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</a:t>
            </a: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single ended assembly</a:t>
            </a:r>
            <a:endParaRPr lang="en-GB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GB" sz="2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K-</a:t>
            </a:r>
            <a:r>
              <a:rPr lang="en-GB" sz="26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mer</a:t>
            </a:r>
            <a:r>
              <a:rPr lang="en-GB" sz="2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length</a:t>
            </a:r>
          </a:p>
          <a:p>
            <a:pPr lvl="1"/>
            <a:r>
              <a:rPr lang="en-GB" sz="2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Coverage cut-offs</a:t>
            </a:r>
          </a:p>
          <a:p>
            <a:pPr lvl="1"/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 visualisation with AMOS Hawkeye</a:t>
            </a:r>
          </a:p>
          <a:p>
            <a:pPr lvl="1"/>
            <a:endParaRPr lang="en-GB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genome sequence as </a:t>
            </a: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</a:p>
          <a:p>
            <a:pPr lvl="1"/>
            <a:r>
              <a:rPr lang="en-GB" sz="2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Only if you are quick and have time</a:t>
            </a:r>
          </a:p>
          <a:p>
            <a:pPr lvl="0"/>
            <a:endParaRPr lang="en-GB" dirty="0">
              <a:latin typeface="" pitchFamily="16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552" y="620688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Hands-on session</a:t>
            </a: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Genome assembly problem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n-AU" dirty="0" err="1" smtClean="0">
                <a:solidFill>
                  <a:schemeClr val="bg1">
                    <a:lumMod val="85000"/>
                  </a:schemeClr>
                </a:solidFill>
              </a:rPr>
              <a:t>Bruijn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Compiling Velvet</a:t>
            </a:r>
          </a:p>
          <a:p>
            <a:r>
              <a:rPr lang="en-AU" dirty="0" smtClean="0"/>
              <a:t>Paired-end/mate-pair libraries in assemblies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scores and de </a:t>
            </a:r>
            <a:r>
              <a:rPr lang="en-AU" dirty="0" err="1" smtClean="0">
                <a:solidFill>
                  <a:schemeClr val="bg1">
                    <a:lumMod val="85000"/>
                  </a:schemeClr>
                </a:solidFill>
              </a:rPr>
              <a:t>Bruijn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 assembly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trimming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Assembly visualisation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Hybrid assembly if time permits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Read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Paired-end (and mate-pairs) provide additional information since read pairs are constrained by:</a:t>
            </a:r>
          </a:p>
          <a:p>
            <a:pPr lvl="1"/>
            <a:r>
              <a:rPr lang="en-AU" dirty="0" smtClean="0"/>
              <a:t>A separation distance governed by the insert-size distribution</a:t>
            </a:r>
          </a:p>
          <a:p>
            <a:pPr lvl="1"/>
            <a:r>
              <a:rPr lang="en-AU" dirty="0" smtClean="0"/>
              <a:t>Relative orientation</a:t>
            </a:r>
          </a:p>
          <a:p>
            <a:pPr lvl="1"/>
            <a:r>
              <a:rPr lang="en-AU" dirty="0" smtClean="0"/>
              <a:t>Most </a:t>
            </a:r>
            <a:r>
              <a:rPr lang="en-AU" dirty="0" err="1" smtClean="0"/>
              <a:t>mis</a:t>
            </a:r>
            <a:r>
              <a:rPr lang="en-AU" dirty="0" smtClean="0"/>
              <a:t>-assemblies violate these constraints</a:t>
            </a:r>
          </a:p>
          <a:p>
            <a:endParaRPr lang="en-AU" dirty="0" smtClean="0"/>
          </a:p>
          <a:p>
            <a:r>
              <a:rPr lang="en-AU" dirty="0" smtClean="0"/>
              <a:t>Who knows the difference between pairs and mates?</a:t>
            </a:r>
          </a:p>
          <a:p>
            <a:pPr lvl="1"/>
            <a:r>
              <a:rPr lang="en-AU" dirty="0" smtClean="0"/>
              <a:t>Terms used </a:t>
            </a:r>
            <a:r>
              <a:rPr lang="en-AU" dirty="0" err="1" smtClean="0"/>
              <a:t>interchangably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Paired-ends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50825" y="2060848"/>
            <a:ext cx="5473700" cy="1793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3132212" y="2060848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2771800" y="3960872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3707904" y="429309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771800" y="4041700"/>
            <a:ext cx="1152128" cy="1793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132907" y="4041700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4" name="Rectangle 143"/>
          <p:cNvSpPr/>
          <p:nvPr/>
        </p:nvSpPr>
        <p:spPr>
          <a:xfrm>
            <a:off x="2771800" y="2420888"/>
            <a:ext cx="231775" cy="180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5" name="Rectangle 144"/>
          <p:cNvSpPr/>
          <p:nvPr/>
        </p:nvSpPr>
        <p:spPr>
          <a:xfrm>
            <a:off x="3637290" y="2420888"/>
            <a:ext cx="288925" cy="1800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46" name="Straight Connector 145"/>
          <p:cNvCxnSpPr>
            <a:stCxn id="144" idx="3"/>
            <a:endCxn id="145" idx="1"/>
          </p:cNvCxnSpPr>
          <p:nvPr/>
        </p:nvCxnSpPr>
        <p:spPr>
          <a:xfrm>
            <a:off x="3003575" y="2510888"/>
            <a:ext cx="6337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4" idx="1"/>
            <a:endCxn id="144" idx="3"/>
          </p:cNvCxnSpPr>
          <p:nvPr/>
        </p:nvCxnSpPr>
        <p:spPr>
          <a:xfrm>
            <a:off x="2771800" y="2510888"/>
            <a:ext cx="23177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5" idx="3"/>
            <a:endCxn id="145" idx="1"/>
          </p:cNvCxnSpPr>
          <p:nvPr/>
        </p:nvCxnSpPr>
        <p:spPr>
          <a:xfrm flipH="1">
            <a:off x="3637290" y="2510888"/>
            <a:ext cx="28892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3923928" y="1988840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2771800" y="1988840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3923928" y="3969080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2771800" y="3969080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07704" y="2060848"/>
            <a:ext cx="144016" cy="17938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BD0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2843808" y="3059668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~300bp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4" grpId="0" animBg="1"/>
      <p:bldP spid="145" grpId="0" animBg="1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979712" y="2420888"/>
            <a:ext cx="231775" cy="180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5" name="Rectangle 74"/>
          <p:cNvSpPr/>
          <p:nvPr/>
        </p:nvSpPr>
        <p:spPr>
          <a:xfrm>
            <a:off x="3565282" y="2420888"/>
            <a:ext cx="288925" cy="1800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Mate-pairs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50825" y="2060848"/>
            <a:ext cx="5473700" cy="1793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3132212" y="2060848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62" name="Donut 161"/>
          <p:cNvSpPr>
            <a:spLocks noChangeAspect="1"/>
          </p:cNvSpPr>
          <p:nvPr/>
        </p:nvSpPr>
        <p:spPr>
          <a:xfrm>
            <a:off x="2267744" y="3212976"/>
            <a:ext cx="1440160" cy="1440160"/>
          </a:xfrm>
          <a:prstGeom prst="donut">
            <a:avLst>
              <a:gd name="adj" fmla="val 11527"/>
            </a:avLst>
          </a:prstGeom>
          <a:gradFill flip="none" rotWithShape="1">
            <a:gsLst>
              <a:gs pos="50000">
                <a:schemeClr val="accent2">
                  <a:shade val="30000"/>
                  <a:satMod val="115000"/>
                </a:schemeClr>
              </a:gs>
              <a:gs pos="66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63" name="Block Arc 162"/>
          <p:cNvSpPr/>
          <p:nvPr/>
        </p:nvSpPr>
        <p:spPr>
          <a:xfrm>
            <a:off x="2267824" y="3213056"/>
            <a:ext cx="1440000" cy="1440000"/>
          </a:xfrm>
          <a:prstGeom prst="blockArc">
            <a:avLst>
              <a:gd name="adj1" fmla="val 16962845"/>
              <a:gd name="adj2" fmla="val 118132"/>
              <a:gd name="adj3" fmla="val 11569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3923928" y="1988840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500000" flipV="1">
            <a:off x="3266860" y="3198696"/>
            <a:ext cx="0" cy="3240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-1500000" flipV="1">
            <a:off x="2708788" y="3191271"/>
            <a:ext cx="0" cy="32401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907704" y="2060848"/>
            <a:ext cx="144016" cy="17938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BD0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1907704" y="1988840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lock Arc 45"/>
          <p:cNvSpPr/>
          <p:nvPr/>
        </p:nvSpPr>
        <p:spPr>
          <a:xfrm>
            <a:off x="2267744" y="3212976"/>
            <a:ext cx="1440000" cy="1440000"/>
          </a:xfrm>
          <a:prstGeom prst="blockArc">
            <a:avLst>
              <a:gd name="adj1" fmla="val 15554866"/>
              <a:gd name="adj2" fmla="val 16223211"/>
              <a:gd name="adj3" fmla="val 11481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4BD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2987824" y="3140968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55776" y="5409240"/>
            <a:ext cx="720080" cy="180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8" name="Rectangle 47"/>
          <p:cNvSpPr/>
          <p:nvPr/>
        </p:nvSpPr>
        <p:spPr>
          <a:xfrm flipH="1">
            <a:off x="3059137" y="5409240"/>
            <a:ext cx="216719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275856" y="5337232"/>
            <a:ext cx="0" cy="3240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flipH="1">
            <a:off x="2771800" y="5409240"/>
            <a:ext cx="144016" cy="17938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BD0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555776" y="5337232"/>
            <a:ext cx="0" cy="32401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915816" y="5337232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55776" y="5332501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059832" y="5661248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4" idx="3"/>
            <a:endCxn id="74" idx="1"/>
          </p:cNvCxnSpPr>
          <p:nvPr/>
        </p:nvCxnSpPr>
        <p:spPr>
          <a:xfrm flipH="1">
            <a:off x="1979712" y="2510888"/>
            <a:ext cx="23177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5" idx="1"/>
            <a:endCxn id="75" idx="3"/>
          </p:cNvCxnSpPr>
          <p:nvPr/>
        </p:nvCxnSpPr>
        <p:spPr>
          <a:xfrm>
            <a:off x="3565282" y="2510888"/>
            <a:ext cx="28892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/>
          <p:cNvSpPr/>
          <p:nvPr/>
        </p:nvSpPr>
        <p:spPr>
          <a:xfrm>
            <a:off x="2174874" y="3131951"/>
            <a:ext cx="1620000" cy="1620000"/>
          </a:xfrm>
          <a:prstGeom prst="arc">
            <a:avLst>
              <a:gd name="adj1" fmla="val 16895987"/>
              <a:gd name="adj2" fmla="val 17745784"/>
            </a:avLst>
          </a:prstGeom>
          <a:ln w="25400">
            <a:solidFill>
              <a:srgbClr val="FF0000"/>
            </a:solidFill>
            <a:head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Arc 70"/>
          <p:cNvSpPr/>
          <p:nvPr/>
        </p:nvSpPr>
        <p:spPr>
          <a:xfrm flipH="1">
            <a:off x="2195736" y="3140968"/>
            <a:ext cx="1620000" cy="1620000"/>
          </a:xfrm>
          <a:prstGeom prst="arc">
            <a:avLst>
              <a:gd name="adj1" fmla="val 16895987"/>
              <a:gd name="adj2" fmla="val 17745784"/>
            </a:avLst>
          </a:prstGeom>
          <a:ln w="25400">
            <a:solidFill>
              <a:srgbClr val="FF0000"/>
            </a:solidFill>
            <a:head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2195736" y="1988840"/>
            <a:ext cx="0" cy="32401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563888" y="1988840"/>
            <a:ext cx="0" cy="3240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3"/>
            <a:endCxn id="75" idx="1"/>
          </p:cNvCxnSpPr>
          <p:nvPr/>
        </p:nvCxnSpPr>
        <p:spPr>
          <a:xfrm>
            <a:off x="2211487" y="2510888"/>
            <a:ext cx="13537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83768" y="263691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~3-20kb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162" grpId="0" animBg="1"/>
      <p:bldP spid="163" grpId="0" animBg="1"/>
      <p:bldP spid="46" grpId="0" animBg="1"/>
      <p:bldP spid="47" grpId="0" animBg="1"/>
      <p:bldP spid="48" grpId="0" animBg="1"/>
      <p:bldP spid="50" grpId="0" animBg="1"/>
      <p:bldP spid="70" grpId="0" animBg="1"/>
      <p:bldP spid="71" grpId="0" animBg="1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are pairs/mates so important?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825" y="3226516"/>
            <a:ext cx="233363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98450" y="2699976"/>
            <a:ext cx="55562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801938" y="2420888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355976" y="2950050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2755900" y="2679271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95536" y="2960948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6" name="Rectangle 85"/>
          <p:cNvSpPr/>
          <p:nvPr/>
        </p:nvSpPr>
        <p:spPr>
          <a:xfrm>
            <a:off x="250825" y="2096517"/>
            <a:ext cx="5473700" cy="1793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1115616" y="2420888"/>
            <a:ext cx="231775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1619672" y="2420888"/>
            <a:ext cx="231775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3635896" y="2420888"/>
            <a:ext cx="288925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1331640" y="2699976"/>
            <a:ext cx="139700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1403648" y="2960948"/>
            <a:ext cx="649288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3707904" y="2679271"/>
            <a:ext cx="231775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1115616" y="3226516"/>
            <a:ext cx="603250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9" name="Rectangle 48"/>
          <p:cNvSpPr/>
          <p:nvPr/>
        </p:nvSpPr>
        <p:spPr>
          <a:xfrm>
            <a:off x="3059832" y="2950050"/>
            <a:ext cx="603250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01" name="Straight Connector 100"/>
          <p:cNvCxnSpPr>
            <a:stCxn id="49" idx="3"/>
            <a:endCxn id="13" idx="1"/>
          </p:cNvCxnSpPr>
          <p:nvPr/>
        </p:nvCxnSpPr>
        <p:spPr>
          <a:xfrm>
            <a:off x="3663082" y="3040050"/>
            <a:ext cx="6928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7" idx="3"/>
            <a:endCxn id="47" idx="1"/>
          </p:cNvCxnSpPr>
          <p:nvPr/>
        </p:nvCxnSpPr>
        <p:spPr>
          <a:xfrm>
            <a:off x="2987675" y="2769271"/>
            <a:ext cx="7202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" idx="3"/>
            <a:endCxn id="44" idx="1"/>
          </p:cNvCxnSpPr>
          <p:nvPr/>
        </p:nvCxnSpPr>
        <p:spPr>
          <a:xfrm>
            <a:off x="3033713" y="2510888"/>
            <a:ext cx="6021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2" idx="3"/>
            <a:endCxn id="43" idx="1"/>
          </p:cNvCxnSpPr>
          <p:nvPr/>
        </p:nvCxnSpPr>
        <p:spPr>
          <a:xfrm>
            <a:off x="1347391" y="2510888"/>
            <a:ext cx="2722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" idx="3"/>
            <a:endCxn id="45" idx="1"/>
          </p:cNvCxnSpPr>
          <p:nvPr/>
        </p:nvCxnSpPr>
        <p:spPr>
          <a:xfrm>
            <a:off x="854075" y="2789976"/>
            <a:ext cx="4775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9" idx="3"/>
            <a:endCxn id="46" idx="1"/>
          </p:cNvCxnSpPr>
          <p:nvPr/>
        </p:nvCxnSpPr>
        <p:spPr>
          <a:xfrm>
            <a:off x="627311" y="3050948"/>
            <a:ext cx="7763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" idx="3"/>
            <a:endCxn id="48" idx="1"/>
          </p:cNvCxnSpPr>
          <p:nvPr/>
        </p:nvCxnSpPr>
        <p:spPr>
          <a:xfrm>
            <a:off x="484188" y="3316516"/>
            <a:ext cx="6314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187450" y="2096517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1" name="Rectangle 50"/>
          <p:cNvSpPr/>
          <p:nvPr/>
        </p:nvSpPr>
        <p:spPr>
          <a:xfrm>
            <a:off x="3132212" y="2096517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4067944" y="2420888"/>
            <a:ext cx="164083" cy="2160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4932040" y="2438900"/>
            <a:ext cx="69532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32" name="Straight Connector 31"/>
          <p:cNvCxnSpPr>
            <a:stCxn id="30" idx="3"/>
            <a:endCxn id="31" idx="1"/>
          </p:cNvCxnSpPr>
          <p:nvPr/>
        </p:nvCxnSpPr>
        <p:spPr>
          <a:xfrm>
            <a:off x="4232027" y="2528900"/>
            <a:ext cx="700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7" grpId="0" animBg="1"/>
      <p:bldP spid="1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0" grpId="0" animBg="1"/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pair </a:t>
            </a:r>
            <a:r>
              <a:rPr lang="en-AU" dirty="0" smtClean="0"/>
              <a:t>constraint violation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825" y="3226516"/>
            <a:ext cx="233363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98450" y="2699976"/>
            <a:ext cx="55562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585914" y="2708920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355976" y="3717032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2539876" y="3465024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95536" y="2960948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6" name="Rectangle 85"/>
          <p:cNvSpPr/>
          <p:nvPr/>
        </p:nvSpPr>
        <p:spPr>
          <a:xfrm>
            <a:off x="250825" y="2096517"/>
            <a:ext cx="5473700" cy="1793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1187450" y="2096517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3132212" y="2096517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1115616" y="2420888"/>
            <a:ext cx="23177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1619672" y="2420888"/>
            <a:ext cx="23177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1619672" y="2708920"/>
            <a:ext cx="28892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1331640" y="2699976"/>
            <a:ext cx="139700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1403648" y="2960948"/>
            <a:ext cx="649288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1691680" y="3465024"/>
            <a:ext cx="23177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1115616" y="3226516"/>
            <a:ext cx="603250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9" name="Rectangle 48"/>
          <p:cNvSpPr/>
          <p:nvPr/>
        </p:nvSpPr>
        <p:spPr>
          <a:xfrm>
            <a:off x="1259632" y="3717032"/>
            <a:ext cx="603250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01" name="Straight Connector 100"/>
          <p:cNvCxnSpPr>
            <a:stCxn id="49" idx="3"/>
            <a:endCxn id="13" idx="1"/>
          </p:cNvCxnSpPr>
          <p:nvPr/>
        </p:nvCxnSpPr>
        <p:spPr>
          <a:xfrm>
            <a:off x="1862882" y="3807032"/>
            <a:ext cx="24930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7" idx="3"/>
            <a:endCxn id="47" idx="1"/>
          </p:cNvCxnSpPr>
          <p:nvPr/>
        </p:nvCxnSpPr>
        <p:spPr>
          <a:xfrm flipH="1">
            <a:off x="1691680" y="3555024"/>
            <a:ext cx="1079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" idx="3"/>
            <a:endCxn id="44" idx="1"/>
          </p:cNvCxnSpPr>
          <p:nvPr/>
        </p:nvCxnSpPr>
        <p:spPr>
          <a:xfrm flipH="1">
            <a:off x="1619672" y="2798920"/>
            <a:ext cx="11980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2" idx="3"/>
            <a:endCxn id="43" idx="1"/>
          </p:cNvCxnSpPr>
          <p:nvPr/>
        </p:nvCxnSpPr>
        <p:spPr>
          <a:xfrm>
            <a:off x="1347391" y="2510888"/>
            <a:ext cx="2722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" idx="3"/>
            <a:endCxn id="45" idx="1"/>
          </p:cNvCxnSpPr>
          <p:nvPr/>
        </p:nvCxnSpPr>
        <p:spPr>
          <a:xfrm>
            <a:off x="854075" y="2789976"/>
            <a:ext cx="4775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9" idx="3"/>
            <a:endCxn id="46" idx="1"/>
          </p:cNvCxnSpPr>
          <p:nvPr/>
        </p:nvCxnSpPr>
        <p:spPr>
          <a:xfrm>
            <a:off x="627311" y="3050948"/>
            <a:ext cx="7763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" idx="3"/>
            <a:endCxn id="48" idx="1"/>
          </p:cNvCxnSpPr>
          <p:nvPr/>
        </p:nvCxnSpPr>
        <p:spPr>
          <a:xfrm>
            <a:off x="484188" y="3316516"/>
            <a:ext cx="6314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3" idx="1"/>
          </p:cNvCxnSpPr>
          <p:nvPr/>
        </p:nvCxnSpPr>
        <p:spPr>
          <a:xfrm flipH="1">
            <a:off x="4355976" y="3807032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3"/>
            <a:endCxn id="43" idx="1"/>
          </p:cNvCxnSpPr>
          <p:nvPr/>
        </p:nvCxnSpPr>
        <p:spPr>
          <a:xfrm flipH="1">
            <a:off x="1619672" y="2510888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1"/>
            <a:endCxn id="42" idx="3"/>
          </p:cNvCxnSpPr>
          <p:nvPr/>
        </p:nvCxnSpPr>
        <p:spPr>
          <a:xfrm>
            <a:off x="1115616" y="2510888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3"/>
            <a:endCxn id="46" idx="1"/>
          </p:cNvCxnSpPr>
          <p:nvPr/>
        </p:nvCxnSpPr>
        <p:spPr>
          <a:xfrm flipH="1">
            <a:off x="1403648" y="3050948"/>
            <a:ext cx="6492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3"/>
            <a:endCxn id="48" idx="1"/>
          </p:cNvCxnSpPr>
          <p:nvPr/>
        </p:nvCxnSpPr>
        <p:spPr>
          <a:xfrm flipH="1">
            <a:off x="1115616" y="3316516"/>
            <a:ext cx="603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1"/>
            <a:endCxn id="49" idx="3"/>
          </p:cNvCxnSpPr>
          <p:nvPr/>
        </p:nvCxnSpPr>
        <p:spPr>
          <a:xfrm>
            <a:off x="1259632" y="3807032"/>
            <a:ext cx="603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1"/>
            <a:endCxn id="6" idx="3"/>
          </p:cNvCxnSpPr>
          <p:nvPr/>
        </p:nvCxnSpPr>
        <p:spPr>
          <a:xfrm>
            <a:off x="250825" y="3316516"/>
            <a:ext cx="23336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9" idx="1"/>
            <a:endCxn id="19" idx="3"/>
          </p:cNvCxnSpPr>
          <p:nvPr/>
        </p:nvCxnSpPr>
        <p:spPr>
          <a:xfrm>
            <a:off x="395536" y="3050948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1"/>
            <a:endCxn id="7" idx="3"/>
          </p:cNvCxnSpPr>
          <p:nvPr/>
        </p:nvCxnSpPr>
        <p:spPr>
          <a:xfrm>
            <a:off x="298450" y="2789976"/>
            <a:ext cx="5556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4" idx="3"/>
            <a:endCxn id="44" idx="1"/>
          </p:cNvCxnSpPr>
          <p:nvPr/>
        </p:nvCxnSpPr>
        <p:spPr>
          <a:xfrm flipH="1">
            <a:off x="1619672" y="2798920"/>
            <a:ext cx="2889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1"/>
            <a:endCxn id="10" idx="3"/>
          </p:cNvCxnSpPr>
          <p:nvPr/>
        </p:nvCxnSpPr>
        <p:spPr>
          <a:xfrm>
            <a:off x="2585914" y="2798920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7" idx="1"/>
            <a:endCxn id="17" idx="3"/>
          </p:cNvCxnSpPr>
          <p:nvPr/>
        </p:nvCxnSpPr>
        <p:spPr>
          <a:xfrm>
            <a:off x="2539876" y="3555024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7" idx="3"/>
            <a:endCxn id="47" idx="1"/>
          </p:cNvCxnSpPr>
          <p:nvPr/>
        </p:nvCxnSpPr>
        <p:spPr>
          <a:xfrm flipH="1">
            <a:off x="1691680" y="3555024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3"/>
            <a:endCxn id="45" idx="1"/>
          </p:cNvCxnSpPr>
          <p:nvPr/>
        </p:nvCxnSpPr>
        <p:spPr>
          <a:xfrm flipH="1">
            <a:off x="1331640" y="2789976"/>
            <a:ext cx="1397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67944" y="2420888"/>
            <a:ext cx="164083" cy="2160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4932040" y="2438900"/>
            <a:ext cx="69532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58" name="Straight Connector 57"/>
          <p:cNvCxnSpPr>
            <a:stCxn id="55" idx="3"/>
            <a:endCxn id="57" idx="1"/>
          </p:cNvCxnSpPr>
          <p:nvPr/>
        </p:nvCxnSpPr>
        <p:spPr>
          <a:xfrm>
            <a:off x="4232027" y="2528900"/>
            <a:ext cx="700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1"/>
            <a:endCxn id="55" idx="3"/>
          </p:cNvCxnSpPr>
          <p:nvPr/>
        </p:nvCxnSpPr>
        <p:spPr>
          <a:xfrm>
            <a:off x="4067944" y="2528900"/>
            <a:ext cx="16408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57" idx="1"/>
          </p:cNvCxnSpPr>
          <p:nvPr/>
        </p:nvCxnSpPr>
        <p:spPr>
          <a:xfrm flipH="1">
            <a:off x="4932040" y="2528900"/>
            <a:ext cx="6953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Genome assembly problem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n-AU" dirty="0" err="1" smtClean="0">
                <a:solidFill>
                  <a:schemeClr val="bg1">
                    <a:lumMod val="85000"/>
                  </a:schemeClr>
                </a:solidFill>
              </a:rPr>
              <a:t>Bruijn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Compiling Velvet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Paired-end/mate-pair libraries in assemblies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scores and de </a:t>
            </a:r>
            <a:r>
              <a:rPr lang="en-AU" dirty="0" err="1" smtClean="0">
                <a:solidFill>
                  <a:schemeClr val="bg1">
                    <a:lumMod val="85000"/>
                  </a:schemeClr>
                </a:solidFill>
              </a:rPr>
              <a:t>Bruijn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 assembly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trimming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Assembly visualisation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Hybrid assembly if time permits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1179056" y="3658672"/>
            <a:ext cx="3492000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606024" y="3415352"/>
            <a:ext cx="1260000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ectangle 101"/>
          <p:cNvSpPr/>
          <p:nvPr/>
        </p:nvSpPr>
        <p:spPr>
          <a:xfrm>
            <a:off x="1534016" y="2650560"/>
            <a:ext cx="1368000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pair </a:t>
            </a:r>
            <a:r>
              <a:rPr lang="en-AU" dirty="0" smtClean="0"/>
              <a:t>constraint violation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825" y="3226516"/>
            <a:ext cx="233363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98450" y="2699976"/>
            <a:ext cx="55562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585914" y="2708920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4067944" y="2420888"/>
            <a:ext cx="164083" cy="2160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355976" y="3717032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4932040" y="2438900"/>
            <a:ext cx="69532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2539876" y="3465024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95536" y="2960948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6" name="Rectangle 85"/>
          <p:cNvSpPr/>
          <p:nvPr/>
        </p:nvSpPr>
        <p:spPr>
          <a:xfrm>
            <a:off x="250825" y="2096517"/>
            <a:ext cx="5473700" cy="1793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1187450" y="2096517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3132212" y="2096517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1115616" y="2420888"/>
            <a:ext cx="23177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1619672" y="2420888"/>
            <a:ext cx="23177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1619672" y="2708920"/>
            <a:ext cx="28892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1331640" y="2699976"/>
            <a:ext cx="139700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1403648" y="2960948"/>
            <a:ext cx="649288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1691680" y="3465024"/>
            <a:ext cx="23177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1115616" y="3226516"/>
            <a:ext cx="603250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9" name="Rectangle 48"/>
          <p:cNvSpPr/>
          <p:nvPr/>
        </p:nvSpPr>
        <p:spPr>
          <a:xfrm>
            <a:off x="1259632" y="3717032"/>
            <a:ext cx="603250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00" name="Straight Connector 99"/>
          <p:cNvCxnSpPr>
            <a:stCxn id="12" idx="3"/>
            <a:endCxn id="14" idx="1"/>
          </p:cNvCxnSpPr>
          <p:nvPr/>
        </p:nvCxnSpPr>
        <p:spPr>
          <a:xfrm>
            <a:off x="4232027" y="2528900"/>
            <a:ext cx="700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3"/>
            <a:endCxn id="13" idx="1"/>
          </p:cNvCxnSpPr>
          <p:nvPr/>
        </p:nvCxnSpPr>
        <p:spPr>
          <a:xfrm>
            <a:off x="1862882" y="3807032"/>
            <a:ext cx="24930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7" idx="3"/>
            <a:endCxn id="47" idx="1"/>
          </p:cNvCxnSpPr>
          <p:nvPr/>
        </p:nvCxnSpPr>
        <p:spPr>
          <a:xfrm flipH="1">
            <a:off x="1691680" y="3555024"/>
            <a:ext cx="1079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" idx="3"/>
            <a:endCxn id="44" idx="1"/>
          </p:cNvCxnSpPr>
          <p:nvPr/>
        </p:nvCxnSpPr>
        <p:spPr>
          <a:xfrm flipH="1">
            <a:off x="1619672" y="2798920"/>
            <a:ext cx="11980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2" idx="3"/>
            <a:endCxn id="43" idx="1"/>
          </p:cNvCxnSpPr>
          <p:nvPr/>
        </p:nvCxnSpPr>
        <p:spPr>
          <a:xfrm>
            <a:off x="1347391" y="2510888"/>
            <a:ext cx="2722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" idx="3"/>
            <a:endCxn id="45" idx="1"/>
          </p:cNvCxnSpPr>
          <p:nvPr/>
        </p:nvCxnSpPr>
        <p:spPr>
          <a:xfrm>
            <a:off x="854075" y="2789976"/>
            <a:ext cx="4775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9" idx="3"/>
            <a:endCxn id="46" idx="1"/>
          </p:cNvCxnSpPr>
          <p:nvPr/>
        </p:nvCxnSpPr>
        <p:spPr>
          <a:xfrm>
            <a:off x="627311" y="3050948"/>
            <a:ext cx="7763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" idx="3"/>
            <a:endCxn id="48" idx="1"/>
          </p:cNvCxnSpPr>
          <p:nvPr/>
        </p:nvCxnSpPr>
        <p:spPr>
          <a:xfrm>
            <a:off x="484188" y="3316516"/>
            <a:ext cx="6314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2" idx="1"/>
            <a:endCxn id="42" idx="3"/>
          </p:cNvCxnSpPr>
          <p:nvPr/>
        </p:nvCxnSpPr>
        <p:spPr>
          <a:xfrm>
            <a:off x="1115616" y="2510888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1"/>
            <a:endCxn id="7" idx="3"/>
          </p:cNvCxnSpPr>
          <p:nvPr/>
        </p:nvCxnSpPr>
        <p:spPr>
          <a:xfrm>
            <a:off x="298450" y="2789976"/>
            <a:ext cx="5556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1"/>
            <a:endCxn id="19" idx="3"/>
          </p:cNvCxnSpPr>
          <p:nvPr/>
        </p:nvCxnSpPr>
        <p:spPr>
          <a:xfrm>
            <a:off x="395536" y="3050948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1"/>
            <a:endCxn id="6" idx="3"/>
          </p:cNvCxnSpPr>
          <p:nvPr/>
        </p:nvCxnSpPr>
        <p:spPr>
          <a:xfrm>
            <a:off x="250825" y="3316516"/>
            <a:ext cx="23336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1"/>
            <a:endCxn id="12" idx="3"/>
          </p:cNvCxnSpPr>
          <p:nvPr/>
        </p:nvCxnSpPr>
        <p:spPr>
          <a:xfrm>
            <a:off x="4067944" y="2528900"/>
            <a:ext cx="16408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1"/>
            <a:endCxn id="49" idx="3"/>
          </p:cNvCxnSpPr>
          <p:nvPr/>
        </p:nvCxnSpPr>
        <p:spPr>
          <a:xfrm>
            <a:off x="1259632" y="3807032"/>
            <a:ext cx="603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3" idx="3"/>
            <a:endCxn id="43" idx="1"/>
          </p:cNvCxnSpPr>
          <p:nvPr/>
        </p:nvCxnSpPr>
        <p:spPr>
          <a:xfrm flipH="1">
            <a:off x="1619672" y="2510888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5" idx="3"/>
            <a:endCxn id="45" idx="1"/>
          </p:cNvCxnSpPr>
          <p:nvPr/>
        </p:nvCxnSpPr>
        <p:spPr>
          <a:xfrm flipH="1">
            <a:off x="1331640" y="2789976"/>
            <a:ext cx="1397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3"/>
            <a:endCxn id="44" idx="1"/>
          </p:cNvCxnSpPr>
          <p:nvPr/>
        </p:nvCxnSpPr>
        <p:spPr>
          <a:xfrm flipH="1">
            <a:off x="1619672" y="2798920"/>
            <a:ext cx="2889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3"/>
            <a:endCxn id="46" idx="1"/>
          </p:cNvCxnSpPr>
          <p:nvPr/>
        </p:nvCxnSpPr>
        <p:spPr>
          <a:xfrm flipH="1">
            <a:off x="1403648" y="3050948"/>
            <a:ext cx="6492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8" idx="3"/>
            <a:endCxn id="48" idx="1"/>
          </p:cNvCxnSpPr>
          <p:nvPr/>
        </p:nvCxnSpPr>
        <p:spPr>
          <a:xfrm flipH="1">
            <a:off x="1115616" y="3316516"/>
            <a:ext cx="603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3"/>
            <a:endCxn id="14" idx="1"/>
          </p:cNvCxnSpPr>
          <p:nvPr/>
        </p:nvCxnSpPr>
        <p:spPr>
          <a:xfrm flipH="1">
            <a:off x="4932040" y="2528900"/>
            <a:ext cx="6953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3" idx="3"/>
            <a:endCxn id="13" idx="1"/>
          </p:cNvCxnSpPr>
          <p:nvPr/>
        </p:nvCxnSpPr>
        <p:spPr>
          <a:xfrm flipH="1">
            <a:off x="4355976" y="3807032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" idx="1"/>
            <a:endCxn id="10" idx="3"/>
          </p:cNvCxnSpPr>
          <p:nvPr/>
        </p:nvCxnSpPr>
        <p:spPr>
          <a:xfrm>
            <a:off x="2585914" y="2798920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7" idx="3"/>
            <a:endCxn id="47" idx="1"/>
          </p:cNvCxnSpPr>
          <p:nvPr/>
        </p:nvCxnSpPr>
        <p:spPr>
          <a:xfrm flipH="1">
            <a:off x="1691680" y="3555024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7" idx="1"/>
            <a:endCxn id="17" idx="3"/>
          </p:cNvCxnSpPr>
          <p:nvPr/>
        </p:nvCxnSpPr>
        <p:spPr>
          <a:xfrm>
            <a:off x="2539876" y="3555024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6444208" y="2708920"/>
            <a:ext cx="22322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dirty="0" smtClean="0"/>
              <a:t>Incorrect orientation</a:t>
            </a:r>
          </a:p>
          <a:p>
            <a:endParaRPr lang="en-AU" dirty="0" smtClean="0"/>
          </a:p>
          <a:p>
            <a:r>
              <a:rPr lang="en-AU" dirty="0" smtClean="0"/>
              <a:t>Incorrect distance</a:t>
            </a:r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3" grpId="0" animBg="1"/>
      <p:bldP spid="102" grpId="0" animBg="1"/>
      <p:bldP spid="10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Visualising pair </a:t>
            </a:r>
            <a:r>
              <a:rPr lang="en-AU" dirty="0" smtClean="0"/>
              <a:t>constraint violation</a:t>
            </a:r>
            <a:endParaRPr lang="en-AU" dirty="0"/>
          </a:p>
        </p:txBody>
      </p:sp>
      <p:pic>
        <p:nvPicPr>
          <p:cNvPr id="1026" name="Picture 2" descr="http://schatzlab.cshl.edu/images/scaffol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1820" y="1628775"/>
            <a:ext cx="6400722" cy="489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24B89E-88BE-441B-B866-D4CDBC804354}" type="slidenum">
              <a:rPr/>
              <a:pPr lvl="0"/>
              <a:t>42</a:t>
            </a:fld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520" y="1838440"/>
            <a:ext cx="8153280" cy="375588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9pPr>
          </a:lstStyle>
          <a:p>
            <a:pPr lvl="0"/>
            <a:r>
              <a:rPr lang="en-GB" dirty="0">
                <a:latin typeface="" pitchFamily="16"/>
              </a:rPr>
              <a:t>Paired-end </a:t>
            </a:r>
            <a:r>
              <a:rPr lang="en-GB" dirty="0" smtClean="0">
                <a:latin typeface="" pitchFamily="16"/>
              </a:rPr>
              <a:t>information</a:t>
            </a:r>
          </a:p>
          <a:p>
            <a:pPr lvl="0"/>
            <a:endParaRPr lang="en-GB" dirty="0">
              <a:latin typeface="" pitchFamily="16"/>
            </a:endParaRPr>
          </a:p>
          <a:p>
            <a:pPr lvl="0"/>
            <a:endParaRPr lang="en-GB" dirty="0">
              <a:latin typeface="" pitchFamily="16"/>
            </a:endParaRPr>
          </a:p>
          <a:p>
            <a:pPr lvl="0"/>
            <a:endParaRPr lang="en-GB" dirty="0">
              <a:latin typeface="" pitchFamily="16"/>
            </a:endParaRPr>
          </a:p>
          <a:p>
            <a:pPr lvl="0"/>
            <a:endParaRPr lang="en-GB" dirty="0" smtClean="0">
              <a:latin typeface="" pitchFamily="16"/>
            </a:endParaRPr>
          </a:p>
          <a:p>
            <a:pPr lvl="0"/>
            <a:r>
              <a:rPr lang="en-GB" dirty="0" smtClean="0">
                <a:latin typeface="" pitchFamily="16"/>
              </a:rPr>
              <a:t>Velvet </a:t>
            </a:r>
            <a:r>
              <a:rPr lang="en-GB" dirty="0">
                <a:latin typeface="" pitchFamily="16"/>
              </a:rPr>
              <a:t>parameters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min_pair_count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0000" y="2694608"/>
            <a:ext cx="7357680" cy="806400"/>
            <a:chOff x="1080000" y="1800000"/>
            <a:chExt cx="7357680" cy="806400"/>
          </a:xfrm>
        </p:grpSpPr>
        <p:grpSp>
          <p:nvGrpSpPr>
            <p:cNvPr id="5" name="Group 4"/>
            <p:cNvGrpSpPr/>
            <p:nvPr/>
          </p:nvGrpSpPr>
          <p:grpSpPr>
            <a:xfrm>
              <a:off x="3094560" y="2261880"/>
              <a:ext cx="817560" cy="69840"/>
              <a:chOff x="3094560" y="2261880"/>
              <a:chExt cx="817560" cy="69840"/>
            </a:xfrm>
          </p:grpSpPr>
          <p:sp>
            <p:nvSpPr>
              <p:cNvPr id="6" name="Straight Connector 5"/>
              <p:cNvSpPr/>
              <p:nvPr/>
            </p:nvSpPr>
            <p:spPr>
              <a:xfrm>
                <a:off x="3645360" y="2261880"/>
                <a:ext cx="266760" cy="180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7" name="Straight Connector 6"/>
              <p:cNvSpPr/>
              <p:nvPr/>
            </p:nvSpPr>
            <p:spPr>
              <a:xfrm>
                <a:off x="3361320" y="2330280"/>
                <a:ext cx="26676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8" name="Straight Connector 7"/>
              <p:cNvSpPr/>
              <p:nvPr/>
            </p:nvSpPr>
            <p:spPr>
              <a:xfrm>
                <a:off x="3094560" y="2328480"/>
                <a:ext cx="266760" cy="180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9" name="Straight Connector 8"/>
              <p:cNvSpPr/>
              <p:nvPr/>
            </p:nvSpPr>
            <p:spPr>
              <a:xfrm>
                <a:off x="3636000" y="2328480"/>
                <a:ext cx="264960" cy="180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707800" y="2263680"/>
              <a:ext cx="2189160" cy="68040"/>
              <a:chOff x="5707800" y="2263680"/>
              <a:chExt cx="2189160" cy="68040"/>
            </a:xfrm>
          </p:grpSpPr>
          <p:sp>
            <p:nvSpPr>
              <p:cNvPr id="11" name="Straight Connector 10"/>
              <p:cNvSpPr/>
              <p:nvPr/>
            </p:nvSpPr>
            <p:spPr>
              <a:xfrm flipH="1">
                <a:off x="6532920" y="2263680"/>
                <a:ext cx="27612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12" name="Straight Connector 11"/>
              <p:cNvSpPr/>
              <p:nvPr/>
            </p:nvSpPr>
            <p:spPr>
              <a:xfrm flipH="1">
                <a:off x="5707800" y="2330280"/>
                <a:ext cx="27432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13" name="Straight Connector 12"/>
              <p:cNvSpPr/>
              <p:nvPr/>
            </p:nvSpPr>
            <p:spPr>
              <a:xfrm flipH="1">
                <a:off x="6120000" y="2330280"/>
                <a:ext cx="27612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14" name="Straight Connector 13"/>
              <p:cNvSpPr/>
              <p:nvPr/>
            </p:nvSpPr>
            <p:spPr>
              <a:xfrm flipH="1">
                <a:off x="7620480" y="2328480"/>
                <a:ext cx="276480" cy="180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385080" y="1800000"/>
              <a:ext cx="4274999" cy="528479"/>
              <a:chOff x="3385080" y="1800000"/>
              <a:chExt cx="4274999" cy="528479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3937679" y="1800000"/>
                <a:ext cx="2624040" cy="46043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1174 f17 1"/>
                  <a:gd name="f27" fmla="*/ 2375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634200" y="1868399"/>
                <a:ext cx="2125800" cy="4600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771 f17 1"/>
                  <a:gd name="f27" fmla="*/ 1559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385080" y="1868399"/>
                <a:ext cx="2762280" cy="4600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1301 f17 1"/>
                  <a:gd name="f27" fmla="*/ 2631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3937679" y="1868399"/>
                <a:ext cx="3722400" cy="4600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2364 f17 1"/>
                  <a:gd name="f27" fmla="*/ 4778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80000" y="2401560"/>
              <a:ext cx="7323120" cy="204840"/>
              <a:chOff x="1080000" y="2401560"/>
              <a:chExt cx="7323120" cy="204840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578920" y="2401560"/>
                <a:ext cx="75096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7E82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7652160" y="2401560"/>
                <a:ext cx="75096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7E82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658224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692676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727308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cxnSp>
            <p:nvCxnSpPr>
              <p:cNvPr id="26" name="Straight Arrow Connector 25"/>
              <p:cNvCxnSpPr>
                <a:stCxn id="21" idx="1"/>
                <a:endCxn id="23" idx="3"/>
              </p:cNvCxnSpPr>
              <p:nvPr/>
            </p:nvCxnSpPr>
            <p:spPr>
              <a:xfrm>
                <a:off x="6329880" y="2503980"/>
                <a:ext cx="25236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7" name="Straight Arrow Connector 26"/>
              <p:cNvCxnSpPr>
                <a:stCxn id="23" idx="1"/>
                <a:endCxn id="24" idx="3"/>
              </p:cNvCxnSpPr>
              <p:nvPr/>
            </p:nvCxnSpPr>
            <p:spPr>
              <a:xfrm>
                <a:off x="6745680" y="2503980"/>
                <a:ext cx="18108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8" name="Straight Arrow Connector 27"/>
              <p:cNvCxnSpPr>
                <a:stCxn id="24" idx="1"/>
                <a:endCxn id="25" idx="3"/>
              </p:cNvCxnSpPr>
              <p:nvPr/>
            </p:nvCxnSpPr>
            <p:spPr>
              <a:xfrm>
                <a:off x="7090200" y="2503980"/>
                <a:ext cx="18288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9" name="Straight Arrow Connector 28"/>
              <p:cNvCxnSpPr>
                <a:stCxn id="25" idx="1"/>
                <a:endCxn id="22" idx="3"/>
              </p:cNvCxnSpPr>
              <p:nvPr/>
            </p:nvCxnSpPr>
            <p:spPr>
              <a:xfrm>
                <a:off x="7436520" y="2503980"/>
                <a:ext cx="21564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sp>
            <p:nvSpPr>
              <p:cNvPr id="30" name="Freeform 29"/>
              <p:cNvSpPr/>
              <p:nvPr/>
            </p:nvSpPr>
            <p:spPr>
              <a:xfrm>
                <a:off x="3151800" y="2401560"/>
                <a:ext cx="75096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7E82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4153319" y="2401560"/>
                <a:ext cx="16380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449964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484560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5191560" y="2401560"/>
                <a:ext cx="16380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cxnSp>
            <p:nvCxnSpPr>
              <p:cNvPr id="35" name="Straight Arrow Connector 34"/>
              <p:cNvCxnSpPr>
                <a:stCxn id="30" idx="1"/>
                <a:endCxn id="31" idx="3"/>
              </p:cNvCxnSpPr>
              <p:nvPr/>
            </p:nvCxnSpPr>
            <p:spPr>
              <a:xfrm>
                <a:off x="3902760" y="2503980"/>
                <a:ext cx="250559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36" name="Straight Arrow Connector 35"/>
              <p:cNvCxnSpPr>
                <a:stCxn id="31" idx="1"/>
                <a:endCxn id="32" idx="3"/>
              </p:cNvCxnSpPr>
              <p:nvPr/>
            </p:nvCxnSpPr>
            <p:spPr>
              <a:xfrm>
                <a:off x="4317119" y="2503980"/>
                <a:ext cx="182521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37" name="Straight Arrow Connector 36"/>
              <p:cNvCxnSpPr>
                <a:stCxn id="32" idx="1"/>
                <a:endCxn id="33" idx="3"/>
              </p:cNvCxnSpPr>
              <p:nvPr/>
            </p:nvCxnSpPr>
            <p:spPr>
              <a:xfrm>
                <a:off x="4663080" y="2503980"/>
                <a:ext cx="18252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38" name="Straight Arrow Connector 37"/>
              <p:cNvCxnSpPr>
                <a:stCxn id="33" idx="1"/>
                <a:endCxn id="34" idx="3"/>
              </p:cNvCxnSpPr>
              <p:nvPr/>
            </p:nvCxnSpPr>
            <p:spPr>
              <a:xfrm>
                <a:off x="5009040" y="2503980"/>
                <a:ext cx="18252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39" name="Straight Arrow Connector 38"/>
              <p:cNvCxnSpPr>
                <a:stCxn id="34" idx="1"/>
                <a:endCxn id="21" idx="3"/>
              </p:cNvCxnSpPr>
              <p:nvPr/>
            </p:nvCxnSpPr>
            <p:spPr>
              <a:xfrm>
                <a:off x="5355360" y="2503980"/>
                <a:ext cx="22356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sp>
            <p:nvSpPr>
              <p:cNvPr id="40" name="Freeform 39"/>
              <p:cNvSpPr/>
              <p:nvPr/>
            </p:nvSpPr>
            <p:spPr>
              <a:xfrm>
                <a:off x="1080000" y="2401560"/>
                <a:ext cx="75096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7E82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208188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42784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277236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cxnSp>
            <p:nvCxnSpPr>
              <p:cNvPr id="44" name="Straight Arrow Connector 43"/>
              <p:cNvCxnSpPr>
                <a:stCxn id="40" idx="1"/>
                <a:endCxn id="41" idx="3"/>
              </p:cNvCxnSpPr>
              <p:nvPr/>
            </p:nvCxnSpPr>
            <p:spPr>
              <a:xfrm>
                <a:off x="1830960" y="2503980"/>
                <a:ext cx="25092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45" name="Straight Arrow Connector 44"/>
              <p:cNvCxnSpPr>
                <a:stCxn id="41" idx="1"/>
                <a:endCxn id="42" idx="3"/>
              </p:cNvCxnSpPr>
              <p:nvPr/>
            </p:nvCxnSpPr>
            <p:spPr>
              <a:xfrm>
                <a:off x="2245320" y="2503980"/>
                <a:ext cx="18252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46" name="Straight Arrow Connector 45"/>
              <p:cNvCxnSpPr>
                <a:stCxn id="42" idx="1"/>
                <a:endCxn id="43" idx="3"/>
              </p:cNvCxnSpPr>
              <p:nvPr/>
            </p:nvCxnSpPr>
            <p:spPr>
              <a:xfrm>
                <a:off x="2591280" y="2503980"/>
                <a:ext cx="18108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47" name="Straight Arrow Connector 46"/>
              <p:cNvCxnSpPr>
                <a:stCxn id="43" idx="1"/>
                <a:endCxn id="30" idx="3"/>
              </p:cNvCxnSpPr>
              <p:nvPr/>
            </p:nvCxnSpPr>
            <p:spPr>
              <a:xfrm>
                <a:off x="2935800" y="2503980"/>
                <a:ext cx="21600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</p:grpSp>
        <p:grpSp>
          <p:nvGrpSpPr>
            <p:cNvPr id="48" name="Group 47"/>
            <p:cNvGrpSpPr/>
            <p:nvPr/>
          </p:nvGrpSpPr>
          <p:grpSpPr>
            <a:xfrm>
              <a:off x="5895000" y="2435039"/>
              <a:ext cx="2211480" cy="136440"/>
              <a:chOff x="5895000" y="2435039"/>
              <a:chExt cx="2211480" cy="136440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7968240" y="2435039"/>
                <a:ext cx="138240" cy="1364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6631560" y="2469960"/>
                <a:ext cx="69840" cy="666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5895000" y="2435039"/>
                <a:ext cx="138240" cy="1364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064399" y="2334960"/>
              <a:ext cx="1333801" cy="1440"/>
              <a:chOff x="4064399" y="2334960"/>
              <a:chExt cx="1333801" cy="1440"/>
            </a:xfrm>
          </p:grpSpPr>
          <p:sp>
            <p:nvSpPr>
              <p:cNvPr id="53" name="Straight Connector 52"/>
              <p:cNvSpPr/>
              <p:nvPr/>
            </p:nvSpPr>
            <p:spPr>
              <a:xfrm>
                <a:off x="4064399" y="2334960"/>
                <a:ext cx="266761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54" name="Straight Connector 53"/>
              <p:cNvSpPr/>
              <p:nvPr/>
            </p:nvSpPr>
            <p:spPr>
              <a:xfrm>
                <a:off x="4777200" y="2334960"/>
                <a:ext cx="26676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55" name="Straight Connector 54"/>
              <p:cNvSpPr/>
              <p:nvPr/>
            </p:nvSpPr>
            <p:spPr>
              <a:xfrm>
                <a:off x="4407479" y="2334960"/>
                <a:ext cx="266761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56" name="Straight Connector 55"/>
              <p:cNvSpPr/>
              <p:nvPr/>
            </p:nvSpPr>
            <p:spPr>
              <a:xfrm>
                <a:off x="5132880" y="2334960"/>
                <a:ext cx="26532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861519" y="2334960"/>
              <a:ext cx="2576161" cy="1440"/>
              <a:chOff x="5861519" y="2334960"/>
              <a:chExt cx="2576161" cy="1440"/>
            </a:xfrm>
          </p:grpSpPr>
          <p:sp>
            <p:nvSpPr>
              <p:cNvPr id="58" name="Straight Connector 57"/>
              <p:cNvSpPr/>
              <p:nvPr/>
            </p:nvSpPr>
            <p:spPr>
              <a:xfrm flipH="1">
                <a:off x="8161560" y="2334960"/>
                <a:ext cx="27612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59" name="Straight Connector 58"/>
              <p:cNvSpPr/>
              <p:nvPr/>
            </p:nvSpPr>
            <p:spPr>
              <a:xfrm flipH="1">
                <a:off x="7831440" y="2334960"/>
                <a:ext cx="27468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60" name="Straight Connector 59"/>
              <p:cNvSpPr/>
              <p:nvPr/>
            </p:nvSpPr>
            <p:spPr>
              <a:xfrm flipH="1">
                <a:off x="5861519" y="2334960"/>
                <a:ext cx="276481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61" name="Straight Connector 60"/>
              <p:cNvSpPr/>
              <p:nvPr/>
            </p:nvSpPr>
            <p:spPr>
              <a:xfrm flipH="1">
                <a:off x="7917119" y="2334960"/>
                <a:ext cx="274681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331160" y="1873080"/>
              <a:ext cx="3872160" cy="460439"/>
              <a:chOff x="4331160" y="1873080"/>
              <a:chExt cx="3872160" cy="460439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5383800" y="1873080"/>
                <a:ext cx="2819520" cy="46043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1356 f17 1"/>
                  <a:gd name="f27" fmla="*/ 2741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5056920" y="1873080"/>
                <a:ext cx="2781000" cy="46043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1319 f17 1"/>
                  <a:gd name="f27" fmla="*/ 2668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4674240" y="1873080"/>
                <a:ext cx="1224000" cy="46043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256 f17 1"/>
                  <a:gd name="f27" fmla="*/ 517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331160" y="1873080"/>
                <a:ext cx="3638519" cy="46043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2259 f17 1"/>
                  <a:gd name="f27" fmla="*/ 4564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201200" y="2466720"/>
              <a:ext cx="1103040" cy="69840"/>
              <a:chOff x="4201200" y="2466720"/>
              <a:chExt cx="1103040" cy="6984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4201200" y="2466720"/>
                <a:ext cx="69840" cy="684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99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4547159" y="2466720"/>
                <a:ext cx="69840" cy="684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99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4890240" y="2466720"/>
                <a:ext cx="69840" cy="684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99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5236200" y="2468160"/>
                <a:ext cx="68040" cy="684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99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</p:grpSp>
      <p:sp>
        <p:nvSpPr>
          <p:cNvPr id="76" name="Title 1"/>
          <p:cNvSpPr txBox="1">
            <a:spLocks/>
          </p:cNvSpPr>
          <p:nvPr/>
        </p:nvSpPr>
        <p:spPr>
          <a:xfrm>
            <a:off x="539552" y="620688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Velvet algorithms: Pebble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7403A6-2FAA-416A-9E93-45024D33DF28}" type="slidenum">
              <a:rPr/>
              <a:pPr lvl="0"/>
              <a:t>43</a:t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923928" y="2539016"/>
            <a:ext cx="4536504" cy="26538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33520" y="1840240"/>
            <a:ext cx="8153280" cy="4541088"/>
          </a:xfrm>
        </p:spPr>
        <p:txBody>
          <a:bodyPr>
            <a:normAutofit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9pPr>
          </a:lstStyle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read </a:t>
            </a: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(e.g. 454)</a:t>
            </a:r>
          </a:p>
          <a:p>
            <a:pPr lvl="0"/>
            <a:endParaRPr lang="en-GB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GB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Velvet parameters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long_mult_cutoff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620688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Velvet algorithms: Rock Band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E96946-9E9F-45A3-A4B3-15F23489BEA7}" type="slidenum">
              <a:rPr/>
              <a:pPr lvl="0"/>
              <a:t>44</a:t>
            </a:fld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520" y="1617336"/>
            <a:ext cx="8153280" cy="3755880"/>
          </a:xfrm>
        </p:spPr>
        <p:txBody>
          <a:bodyPr>
            <a:no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9pPr>
          </a:lstStyle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Hugely improves quality of assembly</a:t>
            </a:r>
          </a:p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length greater than repeat</a:t>
            </a:r>
          </a:p>
          <a:p>
            <a:pPr lvl="1"/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Greater than the length of the most common genomic repeat</a:t>
            </a:r>
          </a:p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Mixed insert length improves results</a:t>
            </a:r>
          </a:p>
          <a:p>
            <a:pPr lvl="1"/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Short: helps for local assembly</a:t>
            </a:r>
          </a:p>
          <a:p>
            <a:pPr lvl="1"/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Long: get over repeats</a:t>
            </a:r>
          </a:p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genomes</a:t>
            </a:r>
          </a:p>
          <a:p>
            <a:pPr lvl="1"/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Very memory intensive</a:t>
            </a:r>
          </a:p>
          <a:p>
            <a:pPr lvl="1"/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Calculation intensive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9552" y="620688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Paired-ends</a:t>
            </a:r>
            <a:r>
              <a:rPr kumimoji="0" lang="en-AU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</a:t>
            </a: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Velvet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Genome assembly problem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n-AU" dirty="0" err="1" smtClean="0">
                <a:solidFill>
                  <a:schemeClr val="bg1">
                    <a:lumMod val="85000"/>
                  </a:schemeClr>
                </a:solidFill>
              </a:rPr>
              <a:t>Bruijn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Compiling Velvet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Paired-end/mate-pair libraries in assemblies</a:t>
            </a:r>
          </a:p>
          <a:p>
            <a:r>
              <a:rPr lang="en-AU" dirty="0" smtClean="0"/>
              <a:t>Quality scores and 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 assembly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trimming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Assembly visualisation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Hybrid assembly if time permits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Velvet and data quality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5112568" cy="4896544"/>
          </a:xfrm>
        </p:spPr>
        <p:txBody>
          <a:bodyPr>
            <a:normAutofit/>
          </a:bodyPr>
          <a:lstStyle/>
          <a:p>
            <a:r>
              <a:rPr lang="en-AU" sz="2600" dirty="0" smtClean="0"/>
              <a:t>Quality scores are </a:t>
            </a:r>
            <a:r>
              <a:rPr lang="en-AU" sz="2600" dirty="0" smtClean="0">
                <a:solidFill>
                  <a:srgbClr val="FF0000"/>
                </a:solidFill>
              </a:rPr>
              <a:t>NOT</a:t>
            </a:r>
            <a:r>
              <a:rPr lang="en-AU" sz="2600" dirty="0" smtClean="0"/>
              <a:t> used</a:t>
            </a:r>
          </a:p>
          <a:p>
            <a:r>
              <a:rPr lang="en-AU" sz="2600" dirty="0" smtClean="0"/>
              <a:t>Sequence errors blow out the de </a:t>
            </a:r>
            <a:r>
              <a:rPr lang="en-AU" sz="2600" dirty="0" err="1" smtClean="0"/>
              <a:t>Bruijn</a:t>
            </a:r>
            <a:r>
              <a:rPr lang="en-AU" sz="2600" dirty="0" smtClean="0"/>
              <a:t> graph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868144" y="1628800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868144" y="4239344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0" y="4941888"/>
            <a:ext cx="9144000" cy="1916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39" name="Elbow Connector 68"/>
          <p:cNvCxnSpPr>
            <a:stCxn id="18500" idx="3"/>
            <a:endCxn id="18493" idx="1"/>
          </p:cNvCxnSpPr>
          <p:nvPr/>
        </p:nvCxnSpPr>
        <p:spPr>
          <a:xfrm flipH="1" flipV="1">
            <a:off x="5508104" y="5341938"/>
            <a:ext cx="525339" cy="1143000"/>
          </a:xfrm>
          <a:prstGeom prst="bentConnector5">
            <a:avLst>
              <a:gd name="adj1" fmla="val -27050"/>
              <a:gd name="adj2" fmla="val 31622"/>
              <a:gd name="adj3" fmla="val 143515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0" y="3141663"/>
            <a:ext cx="9144000" cy="1800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0" y="1341438"/>
            <a:ext cx="9144000" cy="1800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Sequencing Errors</a:t>
            </a:r>
          </a:p>
        </p:txBody>
      </p:sp>
      <p:sp>
        <p:nvSpPr>
          <p:cNvPr id="18438" name="Rectangle 82"/>
          <p:cNvSpPr>
            <a:spLocks noChangeArrowheads="1"/>
          </p:cNvSpPr>
          <p:nvPr/>
        </p:nvSpPr>
        <p:spPr bwMode="auto">
          <a:xfrm>
            <a:off x="9257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18439" name="Rectangle 83"/>
          <p:cNvSpPr>
            <a:spLocks noChangeArrowheads="1"/>
          </p:cNvSpPr>
          <p:nvPr/>
        </p:nvSpPr>
        <p:spPr bwMode="auto">
          <a:xfrm>
            <a:off x="117269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CGGA</a:t>
            </a:r>
            <a:endParaRPr lang="en-AU" dirty="0"/>
          </a:p>
        </p:txBody>
      </p:sp>
      <p:sp>
        <p:nvSpPr>
          <p:cNvPr id="18440" name="Rectangle 84"/>
          <p:cNvSpPr>
            <a:spLocks noChangeArrowheads="1"/>
          </p:cNvSpPr>
          <p:nvPr/>
        </p:nvSpPr>
        <p:spPr bwMode="auto">
          <a:xfrm>
            <a:off x="2204691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GGAG</a:t>
            </a:r>
            <a:endParaRPr lang="en-AU" dirty="0"/>
          </a:p>
        </p:txBody>
      </p:sp>
      <p:sp>
        <p:nvSpPr>
          <p:cNvPr id="18441" name="Rectangle 85"/>
          <p:cNvSpPr>
            <a:spLocks noChangeArrowheads="1"/>
          </p:cNvSpPr>
          <p:nvPr/>
        </p:nvSpPr>
        <p:spPr bwMode="auto">
          <a:xfrm>
            <a:off x="3254574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GAGC</a:t>
            </a:r>
            <a:endParaRPr lang="en-AU" dirty="0"/>
          </a:p>
        </p:txBody>
      </p:sp>
      <p:sp>
        <p:nvSpPr>
          <p:cNvPr id="18442" name="Rectangle 86"/>
          <p:cNvSpPr>
            <a:spLocks noChangeArrowheads="1"/>
          </p:cNvSpPr>
          <p:nvPr/>
        </p:nvSpPr>
        <p:spPr bwMode="auto">
          <a:xfrm>
            <a:off x="4292923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AGCT</a:t>
            </a:r>
            <a:endParaRPr lang="en-AU" dirty="0"/>
          </a:p>
        </p:txBody>
      </p:sp>
      <p:sp>
        <p:nvSpPr>
          <p:cNvPr id="18443" name="Rectangle 87"/>
          <p:cNvSpPr>
            <a:spLocks noChangeArrowheads="1"/>
          </p:cNvSpPr>
          <p:nvPr/>
        </p:nvSpPr>
        <p:spPr bwMode="auto">
          <a:xfrm>
            <a:off x="5358756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44" name="Rectangle 88"/>
          <p:cNvSpPr>
            <a:spLocks noChangeArrowheads="1"/>
          </p:cNvSpPr>
          <p:nvPr/>
        </p:nvSpPr>
        <p:spPr bwMode="auto">
          <a:xfrm>
            <a:off x="6381155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CTTC</a:t>
            </a:r>
            <a:endParaRPr lang="en-AU" dirty="0"/>
          </a:p>
        </p:txBody>
      </p:sp>
      <p:sp>
        <p:nvSpPr>
          <p:cNvPr id="18445" name="Rectangle 89"/>
          <p:cNvSpPr>
            <a:spLocks noChangeArrowheads="1"/>
          </p:cNvSpPr>
          <p:nvPr/>
        </p:nvSpPr>
        <p:spPr bwMode="auto">
          <a:xfrm>
            <a:off x="7365380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TTCG</a:t>
            </a:r>
            <a:endParaRPr lang="en-AU" dirty="0"/>
          </a:p>
        </p:txBody>
      </p:sp>
      <p:sp>
        <p:nvSpPr>
          <p:cNvPr id="18446" name="Rectangle 90"/>
          <p:cNvSpPr>
            <a:spLocks noChangeArrowheads="1"/>
          </p:cNvSpPr>
          <p:nvPr/>
        </p:nvSpPr>
        <p:spPr bwMode="auto">
          <a:xfrm>
            <a:off x="837349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sp>
        <p:nvSpPr>
          <p:cNvPr id="18447" name="Rectangle 91"/>
          <p:cNvSpPr>
            <a:spLocks noChangeArrowheads="1"/>
          </p:cNvSpPr>
          <p:nvPr/>
        </p:nvSpPr>
        <p:spPr bwMode="auto">
          <a:xfrm>
            <a:off x="2211041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8448" name="Rectangle 92"/>
          <p:cNvSpPr>
            <a:spLocks noChangeArrowheads="1"/>
          </p:cNvSpPr>
          <p:nvPr/>
        </p:nvSpPr>
        <p:spPr bwMode="auto">
          <a:xfrm>
            <a:off x="3260924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</a:t>
            </a:r>
            <a:endParaRPr lang="en-AU"/>
          </a:p>
        </p:txBody>
      </p:sp>
      <p:sp>
        <p:nvSpPr>
          <p:cNvPr id="18449" name="Rectangle 93"/>
          <p:cNvSpPr>
            <a:spLocks noChangeArrowheads="1"/>
          </p:cNvSpPr>
          <p:nvPr/>
        </p:nvSpPr>
        <p:spPr bwMode="auto">
          <a:xfrm>
            <a:off x="4299273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</a:t>
            </a:r>
            <a:endParaRPr lang="en-AU"/>
          </a:p>
        </p:txBody>
      </p:sp>
      <p:sp>
        <p:nvSpPr>
          <p:cNvPr id="18450" name="Rectangle 94"/>
          <p:cNvSpPr>
            <a:spLocks noChangeArrowheads="1"/>
          </p:cNvSpPr>
          <p:nvPr/>
        </p:nvSpPr>
        <p:spPr bwMode="auto">
          <a:xfrm>
            <a:off x="5365106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CTT</a:t>
            </a:r>
            <a:endParaRPr lang="en-AU"/>
          </a:p>
        </p:txBody>
      </p:sp>
      <p:cxnSp>
        <p:nvCxnSpPr>
          <p:cNvPr id="97" name="Straight Arrow Connector 96"/>
          <p:cNvCxnSpPr>
            <a:stCxn id="18438" idx="3"/>
            <a:endCxn id="18439" idx="1"/>
          </p:cNvCxnSpPr>
          <p:nvPr/>
        </p:nvCxnSpPr>
        <p:spPr>
          <a:xfrm>
            <a:off x="827584" y="2173288"/>
            <a:ext cx="345108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440" idx="3"/>
            <a:endCxn id="18441" idx="1"/>
          </p:cNvCxnSpPr>
          <p:nvPr/>
        </p:nvCxnSpPr>
        <p:spPr>
          <a:xfrm>
            <a:off x="2939703" y="1597819"/>
            <a:ext cx="3148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8441" idx="3"/>
            <a:endCxn id="18442" idx="1"/>
          </p:cNvCxnSpPr>
          <p:nvPr/>
        </p:nvCxnSpPr>
        <p:spPr>
          <a:xfrm>
            <a:off x="3989586" y="1597819"/>
            <a:ext cx="30333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8442" idx="3"/>
            <a:endCxn id="18443" idx="1"/>
          </p:cNvCxnSpPr>
          <p:nvPr/>
        </p:nvCxnSpPr>
        <p:spPr>
          <a:xfrm>
            <a:off x="5027935" y="1597819"/>
            <a:ext cx="33082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8447" idx="3"/>
            <a:endCxn id="18448" idx="1"/>
          </p:cNvCxnSpPr>
          <p:nvPr/>
        </p:nvCxnSpPr>
        <p:spPr>
          <a:xfrm>
            <a:off x="2946053" y="2740025"/>
            <a:ext cx="31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8448" idx="3"/>
            <a:endCxn id="18449" idx="1"/>
          </p:cNvCxnSpPr>
          <p:nvPr/>
        </p:nvCxnSpPr>
        <p:spPr>
          <a:xfrm>
            <a:off x="3995936" y="2740025"/>
            <a:ext cx="3033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8449" idx="3"/>
            <a:endCxn id="18450" idx="1"/>
          </p:cNvCxnSpPr>
          <p:nvPr/>
        </p:nvCxnSpPr>
        <p:spPr>
          <a:xfrm>
            <a:off x="5034285" y="2740025"/>
            <a:ext cx="330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8444" idx="3"/>
            <a:endCxn id="18445" idx="1"/>
          </p:cNvCxnSpPr>
          <p:nvPr/>
        </p:nvCxnSpPr>
        <p:spPr>
          <a:xfrm>
            <a:off x="7116167" y="2173288"/>
            <a:ext cx="249213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445" idx="3"/>
            <a:endCxn id="18446" idx="1"/>
          </p:cNvCxnSpPr>
          <p:nvPr/>
        </p:nvCxnSpPr>
        <p:spPr>
          <a:xfrm>
            <a:off x="8100392" y="2173288"/>
            <a:ext cx="27310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8443" idx="3"/>
            <a:endCxn id="18444" idx="1"/>
          </p:cNvCxnSpPr>
          <p:nvPr/>
        </p:nvCxnSpPr>
        <p:spPr>
          <a:xfrm>
            <a:off x="6093768" y="1597819"/>
            <a:ext cx="28738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8450" idx="3"/>
            <a:endCxn id="18444" idx="1"/>
          </p:cNvCxnSpPr>
          <p:nvPr/>
        </p:nvCxnSpPr>
        <p:spPr>
          <a:xfrm flipV="1">
            <a:off x="6100118" y="2173288"/>
            <a:ext cx="281037" cy="56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439" idx="3"/>
            <a:endCxn id="18440" idx="1"/>
          </p:cNvCxnSpPr>
          <p:nvPr/>
        </p:nvCxnSpPr>
        <p:spPr>
          <a:xfrm flipV="1">
            <a:off x="1907704" y="1597819"/>
            <a:ext cx="29698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8439" idx="3"/>
            <a:endCxn id="18447" idx="1"/>
          </p:cNvCxnSpPr>
          <p:nvPr/>
        </p:nvCxnSpPr>
        <p:spPr>
          <a:xfrm>
            <a:off x="1907704" y="2173288"/>
            <a:ext cx="303337" cy="56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64" name="Rectangle 57"/>
          <p:cNvSpPr>
            <a:spLocks noChangeArrowheads="1"/>
          </p:cNvSpPr>
          <p:nvPr/>
        </p:nvSpPr>
        <p:spPr bwMode="auto">
          <a:xfrm>
            <a:off x="83047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18465" name="Rectangle 58"/>
          <p:cNvSpPr>
            <a:spLocks noChangeArrowheads="1"/>
          </p:cNvSpPr>
          <p:nvPr/>
        </p:nvSpPr>
        <p:spPr bwMode="auto">
          <a:xfrm>
            <a:off x="1187054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8466" name="Rectangle 60"/>
          <p:cNvSpPr>
            <a:spLocks noChangeArrowheads="1"/>
          </p:cNvSpPr>
          <p:nvPr/>
        </p:nvSpPr>
        <p:spPr bwMode="auto">
          <a:xfrm>
            <a:off x="2195166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8467" name="Rectangle 61"/>
          <p:cNvSpPr>
            <a:spLocks noChangeArrowheads="1"/>
          </p:cNvSpPr>
          <p:nvPr/>
        </p:nvSpPr>
        <p:spPr bwMode="auto">
          <a:xfrm>
            <a:off x="3245049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8468" name="Rectangle 63"/>
          <p:cNvSpPr>
            <a:spLocks noChangeArrowheads="1"/>
          </p:cNvSpPr>
          <p:nvPr/>
        </p:nvSpPr>
        <p:spPr bwMode="auto">
          <a:xfrm>
            <a:off x="4283398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8469" name="Rectangle 64"/>
          <p:cNvSpPr>
            <a:spLocks noChangeArrowheads="1"/>
          </p:cNvSpPr>
          <p:nvPr/>
        </p:nvSpPr>
        <p:spPr bwMode="auto">
          <a:xfrm>
            <a:off x="5363518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70" name="Rectangle 66"/>
          <p:cNvSpPr>
            <a:spLocks noChangeArrowheads="1"/>
          </p:cNvSpPr>
          <p:nvPr/>
        </p:nvSpPr>
        <p:spPr bwMode="auto">
          <a:xfrm>
            <a:off x="6371630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8471" name="Rectangle 67"/>
          <p:cNvSpPr>
            <a:spLocks noChangeArrowheads="1"/>
          </p:cNvSpPr>
          <p:nvPr/>
        </p:nvSpPr>
        <p:spPr bwMode="auto">
          <a:xfrm>
            <a:off x="7355855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8472" name="Rectangle 69"/>
          <p:cNvSpPr>
            <a:spLocks noChangeArrowheads="1"/>
          </p:cNvSpPr>
          <p:nvPr/>
        </p:nvSpPr>
        <p:spPr bwMode="auto">
          <a:xfrm>
            <a:off x="8363967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18473" name="Rectangle 70"/>
          <p:cNvSpPr>
            <a:spLocks noChangeArrowheads="1"/>
          </p:cNvSpPr>
          <p:nvPr/>
        </p:nvSpPr>
        <p:spPr bwMode="auto">
          <a:xfrm>
            <a:off x="2267744" y="44275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474" name="Rectangle 71"/>
          <p:cNvSpPr>
            <a:spLocks noChangeArrowheads="1"/>
          </p:cNvSpPr>
          <p:nvPr/>
        </p:nvSpPr>
        <p:spPr bwMode="auto">
          <a:xfrm>
            <a:off x="3635896" y="4427538"/>
            <a:ext cx="87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CT</a:t>
            </a:r>
            <a:endParaRPr lang="en-AU" dirty="0"/>
          </a:p>
        </p:txBody>
      </p:sp>
      <p:sp>
        <p:nvSpPr>
          <p:cNvPr id="18475" name="Rectangle 72"/>
          <p:cNvSpPr>
            <a:spLocks noChangeArrowheads="1"/>
          </p:cNvSpPr>
          <p:nvPr/>
        </p:nvSpPr>
        <p:spPr bwMode="auto">
          <a:xfrm>
            <a:off x="4993432" y="44275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CTT</a:t>
            </a:r>
            <a:endParaRPr lang="en-AU" dirty="0"/>
          </a:p>
        </p:txBody>
      </p:sp>
      <p:cxnSp>
        <p:nvCxnSpPr>
          <p:cNvPr id="74" name="Straight Arrow Connector 73"/>
          <p:cNvCxnSpPr>
            <a:stCxn id="18464" idx="3"/>
            <a:endCxn id="18465" idx="1"/>
          </p:cNvCxnSpPr>
          <p:nvPr/>
        </p:nvCxnSpPr>
        <p:spPr>
          <a:xfrm>
            <a:off x="819647" y="4045744"/>
            <a:ext cx="3674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466" idx="3"/>
            <a:endCxn id="18467" idx="1"/>
          </p:cNvCxnSpPr>
          <p:nvPr/>
        </p:nvCxnSpPr>
        <p:spPr>
          <a:xfrm>
            <a:off x="2931766" y="3469482"/>
            <a:ext cx="313283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8467" idx="3"/>
            <a:endCxn id="18468" idx="1"/>
          </p:cNvCxnSpPr>
          <p:nvPr/>
        </p:nvCxnSpPr>
        <p:spPr>
          <a:xfrm>
            <a:off x="3981649" y="3469482"/>
            <a:ext cx="301749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468" idx="3"/>
            <a:endCxn id="18469" idx="1"/>
          </p:cNvCxnSpPr>
          <p:nvPr/>
        </p:nvCxnSpPr>
        <p:spPr>
          <a:xfrm>
            <a:off x="5019998" y="3469482"/>
            <a:ext cx="34352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8473" idx="3"/>
            <a:endCxn id="18474" idx="1"/>
          </p:cNvCxnSpPr>
          <p:nvPr/>
        </p:nvCxnSpPr>
        <p:spPr>
          <a:xfrm>
            <a:off x="3142456" y="4612482"/>
            <a:ext cx="49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8474" idx="3"/>
            <a:endCxn id="18475" idx="1"/>
          </p:cNvCxnSpPr>
          <p:nvPr/>
        </p:nvCxnSpPr>
        <p:spPr>
          <a:xfrm>
            <a:off x="4509021" y="4612482"/>
            <a:ext cx="4844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8470" idx="3"/>
            <a:endCxn id="18471" idx="1"/>
          </p:cNvCxnSpPr>
          <p:nvPr/>
        </p:nvCxnSpPr>
        <p:spPr>
          <a:xfrm>
            <a:off x="7108230" y="4045744"/>
            <a:ext cx="247625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8471" idx="3"/>
            <a:endCxn id="18472" idx="1"/>
          </p:cNvCxnSpPr>
          <p:nvPr/>
        </p:nvCxnSpPr>
        <p:spPr>
          <a:xfrm>
            <a:off x="8092455" y="4045744"/>
            <a:ext cx="271512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8469" idx="3"/>
            <a:endCxn id="18470" idx="1"/>
          </p:cNvCxnSpPr>
          <p:nvPr/>
        </p:nvCxnSpPr>
        <p:spPr>
          <a:xfrm>
            <a:off x="6100118" y="3469482"/>
            <a:ext cx="271512" cy="576262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475" idx="3"/>
            <a:endCxn id="18470" idx="1"/>
          </p:cNvCxnSpPr>
          <p:nvPr/>
        </p:nvCxnSpPr>
        <p:spPr>
          <a:xfrm flipV="1">
            <a:off x="5868144" y="4045744"/>
            <a:ext cx="503486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8465" idx="3"/>
            <a:endCxn id="18466" idx="1"/>
          </p:cNvCxnSpPr>
          <p:nvPr/>
        </p:nvCxnSpPr>
        <p:spPr>
          <a:xfrm flipV="1">
            <a:off x="1923654" y="3469482"/>
            <a:ext cx="271512" cy="576262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8465" idx="3"/>
            <a:endCxn id="18473" idx="1"/>
          </p:cNvCxnSpPr>
          <p:nvPr/>
        </p:nvCxnSpPr>
        <p:spPr>
          <a:xfrm>
            <a:off x="1923654" y="4045744"/>
            <a:ext cx="344090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88" name="Rectangle 101"/>
          <p:cNvSpPr>
            <a:spLocks noChangeArrowheads="1"/>
          </p:cNvSpPr>
          <p:nvPr/>
        </p:nvSpPr>
        <p:spPr bwMode="auto">
          <a:xfrm>
            <a:off x="35496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8489" name="Rectangle 103"/>
          <p:cNvSpPr>
            <a:spLocks noChangeArrowheads="1"/>
          </p:cNvSpPr>
          <p:nvPr/>
        </p:nvSpPr>
        <p:spPr bwMode="auto">
          <a:xfrm>
            <a:off x="1115616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8490" name="Rectangle 104"/>
          <p:cNvSpPr>
            <a:spLocks noChangeArrowheads="1"/>
          </p:cNvSpPr>
          <p:nvPr/>
        </p:nvSpPr>
        <p:spPr bwMode="auto">
          <a:xfrm>
            <a:off x="1979712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GGA-G</a:t>
            </a:r>
            <a:endParaRPr lang="en-AU" dirty="0"/>
          </a:p>
        </p:txBody>
      </p:sp>
      <p:sp>
        <p:nvSpPr>
          <p:cNvPr id="18491" name="Rectangle 106"/>
          <p:cNvSpPr>
            <a:spLocks noChangeArrowheads="1"/>
          </p:cNvSpPr>
          <p:nvPr/>
        </p:nvSpPr>
        <p:spPr bwMode="auto">
          <a:xfrm>
            <a:off x="3131840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GA-GC</a:t>
            </a:r>
            <a:endParaRPr lang="en-AU" dirty="0"/>
          </a:p>
        </p:txBody>
      </p:sp>
      <p:sp>
        <p:nvSpPr>
          <p:cNvPr id="18492" name="Rectangle 107"/>
          <p:cNvSpPr>
            <a:spLocks noChangeArrowheads="1"/>
          </p:cNvSpPr>
          <p:nvPr/>
        </p:nvSpPr>
        <p:spPr bwMode="auto">
          <a:xfrm>
            <a:off x="4283968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A-GCT</a:t>
            </a:r>
            <a:endParaRPr lang="en-AU" dirty="0"/>
          </a:p>
        </p:txBody>
      </p:sp>
      <p:sp>
        <p:nvSpPr>
          <p:cNvPr id="18493" name="Rectangle 109"/>
          <p:cNvSpPr>
            <a:spLocks noChangeArrowheads="1"/>
          </p:cNvSpPr>
          <p:nvPr/>
        </p:nvSpPr>
        <p:spPr bwMode="auto">
          <a:xfrm>
            <a:off x="5508104" y="5157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94" name="Rectangle 110"/>
          <p:cNvSpPr>
            <a:spLocks noChangeArrowheads="1"/>
          </p:cNvSpPr>
          <p:nvPr/>
        </p:nvSpPr>
        <p:spPr bwMode="auto">
          <a:xfrm>
            <a:off x="6381154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CTTC</a:t>
            </a:r>
            <a:endParaRPr lang="en-AU" dirty="0"/>
          </a:p>
        </p:txBody>
      </p:sp>
      <p:sp>
        <p:nvSpPr>
          <p:cNvPr id="18495" name="Rectangle 112"/>
          <p:cNvSpPr>
            <a:spLocks noChangeArrowheads="1"/>
          </p:cNvSpPr>
          <p:nvPr/>
        </p:nvSpPr>
        <p:spPr bwMode="auto">
          <a:xfrm>
            <a:off x="7365379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8496" name="Rectangle 113"/>
          <p:cNvSpPr>
            <a:spLocks noChangeArrowheads="1"/>
          </p:cNvSpPr>
          <p:nvPr/>
        </p:nvSpPr>
        <p:spPr bwMode="auto">
          <a:xfrm>
            <a:off x="8373491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sp>
        <p:nvSpPr>
          <p:cNvPr id="18497" name="Rectangle 114"/>
          <p:cNvSpPr>
            <a:spLocks noChangeArrowheads="1"/>
          </p:cNvSpPr>
          <p:nvPr/>
        </p:nvSpPr>
        <p:spPr bwMode="auto">
          <a:xfrm>
            <a:off x="1986062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8498" name="Rectangle 116"/>
          <p:cNvSpPr>
            <a:spLocks noChangeArrowheads="1"/>
          </p:cNvSpPr>
          <p:nvPr/>
        </p:nvSpPr>
        <p:spPr bwMode="auto">
          <a:xfrm>
            <a:off x="3179961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</a:t>
            </a:r>
            <a:endParaRPr lang="en-AU"/>
          </a:p>
        </p:txBody>
      </p:sp>
      <p:sp>
        <p:nvSpPr>
          <p:cNvPr id="18499" name="Rectangle 117"/>
          <p:cNvSpPr>
            <a:spLocks noChangeArrowheads="1"/>
          </p:cNvSpPr>
          <p:nvPr/>
        </p:nvSpPr>
        <p:spPr bwMode="auto">
          <a:xfrm>
            <a:off x="4218310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</a:t>
            </a:r>
            <a:endParaRPr lang="en-AU"/>
          </a:p>
        </p:txBody>
      </p:sp>
      <p:sp>
        <p:nvSpPr>
          <p:cNvPr id="18500" name="Rectangle 120"/>
          <p:cNvSpPr>
            <a:spLocks noChangeArrowheads="1"/>
          </p:cNvSpPr>
          <p:nvPr/>
        </p:nvSpPr>
        <p:spPr bwMode="auto">
          <a:xfrm>
            <a:off x="5298430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GCT</a:t>
            </a:r>
            <a:endParaRPr lang="en-AU" dirty="0"/>
          </a:p>
        </p:txBody>
      </p:sp>
      <p:cxnSp>
        <p:nvCxnSpPr>
          <p:cNvPr id="122" name="Straight Arrow Connector 121"/>
          <p:cNvCxnSpPr>
            <a:stCxn id="18488" idx="3"/>
            <a:endCxn id="18489" idx="1"/>
          </p:cNvCxnSpPr>
          <p:nvPr/>
        </p:nvCxnSpPr>
        <p:spPr>
          <a:xfrm>
            <a:off x="770509" y="5917407"/>
            <a:ext cx="3451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8490" idx="3"/>
            <a:endCxn id="18491" idx="1"/>
          </p:cNvCxnSpPr>
          <p:nvPr/>
        </p:nvCxnSpPr>
        <p:spPr>
          <a:xfrm>
            <a:off x="2853669" y="5342454"/>
            <a:ext cx="2781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8491" idx="3"/>
            <a:endCxn id="18492" idx="1"/>
          </p:cNvCxnSpPr>
          <p:nvPr/>
        </p:nvCxnSpPr>
        <p:spPr>
          <a:xfrm>
            <a:off x="4005797" y="5342454"/>
            <a:ext cx="2781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8492" idx="3"/>
            <a:endCxn id="18493" idx="1"/>
          </p:cNvCxnSpPr>
          <p:nvPr/>
        </p:nvCxnSpPr>
        <p:spPr>
          <a:xfrm flipV="1">
            <a:off x="5157925" y="5341938"/>
            <a:ext cx="350179" cy="516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8497" idx="3"/>
            <a:endCxn id="18498" idx="1"/>
          </p:cNvCxnSpPr>
          <p:nvPr/>
        </p:nvCxnSpPr>
        <p:spPr>
          <a:xfrm>
            <a:off x="2721075" y="6484938"/>
            <a:ext cx="4588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8498" idx="3"/>
            <a:endCxn id="18499" idx="1"/>
          </p:cNvCxnSpPr>
          <p:nvPr/>
        </p:nvCxnSpPr>
        <p:spPr>
          <a:xfrm>
            <a:off x="3914974" y="6484938"/>
            <a:ext cx="30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8499" idx="3"/>
            <a:endCxn id="18500" idx="1"/>
          </p:cNvCxnSpPr>
          <p:nvPr/>
        </p:nvCxnSpPr>
        <p:spPr>
          <a:xfrm>
            <a:off x="4953323" y="6484938"/>
            <a:ext cx="345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8494" idx="3"/>
            <a:endCxn id="18495" idx="1"/>
          </p:cNvCxnSpPr>
          <p:nvPr/>
        </p:nvCxnSpPr>
        <p:spPr>
          <a:xfrm>
            <a:off x="7116167" y="5917407"/>
            <a:ext cx="249212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8495" idx="3"/>
            <a:endCxn id="18496" idx="1"/>
          </p:cNvCxnSpPr>
          <p:nvPr/>
        </p:nvCxnSpPr>
        <p:spPr>
          <a:xfrm>
            <a:off x="8100392" y="5917407"/>
            <a:ext cx="273099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8493" idx="3"/>
            <a:endCxn id="18494" idx="1"/>
          </p:cNvCxnSpPr>
          <p:nvPr/>
        </p:nvCxnSpPr>
        <p:spPr>
          <a:xfrm>
            <a:off x="6243117" y="5341938"/>
            <a:ext cx="13803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8489" idx="3"/>
            <a:endCxn id="18490" idx="1"/>
          </p:cNvCxnSpPr>
          <p:nvPr/>
        </p:nvCxnSpPr>
        <p:spPr>
          <a:xfrm flipV="1">
            <a:off x="1850629" y="5342454"/>
            <a:ext cx="129083" cy="574953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8489" idx="3"/>
            <a:endCxn id="18497" idx="1"/>
          </p:cNvCxnSpPr>
          <p:nvPr/>
        </p:nvCxnSpPr>
        <p:spPr>
          <a:xfrm>
            <a:off x="1850629" y="5917407"/>
            <a:ext cx="135433" cy="567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14" name="TextBox 139"/>
          <p:cNvSpPr txBox="1">
            <a:spLocks noChangeArrowheads="1"/>
          </p:cNvSpPr>
          <p:nvPr/>
        </p:nvSpPr>
        <p:spPr bwMode="auto">
          <a:xfrm>
            <a:off x="0" y="1341438"/>
            <a:ext cx="966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Mis-call</a:t>
            </a:r>
          </a:p>
        </p:txBody>
      </p:sp>
      <p:sp>
        <p:nvSpPr>
          <p:cNvPr id="18515" name="TextBox 143"/>
          <p:cNvSpPr txBox="1">
            <a:spLocks noChangeArrowheads="1"/>
          </p:cNvSpPr>
          <p:nvPr/>
        </p:nvSpPr>
        <p:spPr bwMode="auto">
          <a:xfrm>
            <a:off x="0" y="3141663"/>
            <a:ext cx="1030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Deletion</a:t>
            </a:r>
          </a:p>
        </p:txBody>
      </p:sp>
      <p:sp>
        <p:nvSpPr>
          <p:cNvPr id="18516" name="TextBox 144"/>
          <p:cNvSpPr txBox="1">
            <a:spLocks noChangeArrowheads="1"/>
          </p:cNvSpPr>
          <p:nvPr/>
        </p:nvSpPr>
        <p:spPr bwMode="auto">
          <a:xfrm>
            <a:off x="0" y="4941888"/>
            <a:ext cx="1069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Velvet and data quality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5112568" cy="4896544"/>
          </a:xfrm>
        </p:spPr>
        <p:txBody>
          <a:bodyPr>
            <a:normAutofit/>
          </a:bodyPr>
          <a:lstStyle/>
          <a:p>
            <a:r>
              <a:rPr lang="en-AU" sz="2600" dirty="0" smtClean="0"/>
              <a:t>Quality scores are </a:t>
            </a:r>
            <a:r>
              <a:rPr lang="en-AU" sz="2600" dirty="0" smtClean="0">
                <a:solidFill>
                  <a:srgbClr val="FF0000"/>
                </a:solidFill>
              </a:rPr>
              <a:t>NOT</a:t>
            </a:r>
            <a:r>
              <a:rPr lang="en-AU" sz="2600" dirty="0" smtClean="0"/>
              <a:t> used</a:t>
            </a:r>
          </a:p>
          <a:p>
            <a:r>
              <a:rPr lang="en-AU" sz="2600" dirty="0" smtClean="0"/>
              <a:t>Sequence errors blow out the de </a:t>
            </a:r>
            <a:r>
              <a:rPr lang="en-AU" sz="2600" dirty="0" err="1" smtClean="0"/>
              <a:t>Bruijn</a:t>
            </a:r>
            <a:r>
              <a:rPr lang="en-AU" sz="2600" dirty="0" smtClean="0"/>
              <a:t> graph size</a:t>
            </a:r>
          </a:p>
          <a:p>
            <a:endParaRPr lang="en-AU" sz="2600" dirty="0" smtClean="0"/>
          </a:p>
          <a:p>
            <a:r>
              <a:rPr lang="en-AU" sz="2600" dirty="0" smtClean="0"/>
              <a:t>Get rid of crappy data</a:t>
            </a:r>
          </a:p>
          <a:p>
            <a:r>
              <a:rPr lang="en-AU" sz="2600" dirty="0" smtClean="0"/>
              <a:t>If you think throwing away 1/3  of your data will not leave you with enough coverage, you didn’t do enough sequencing!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868144" y="1628800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868144" y="4239344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296A2-DE00-4DA9-8217-597D53B49FDA}" type="slidenum">
              <a:rPr/>
              <a:pPr lvl="0"/>
              <a:t>49</a:t>
            </a:fld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520" y="1759608"/>
            <a:ext cx="8153280" cy="4261680"/>
          </a:xfrm>
        </p:spPr>
        <p:txBody>
          <a:bodyPr>
            <a:no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9pPr>
          </a:lstStyle>
          <a:p>
            <a:pPr lvl="0">
              <a:lnSpc>
                <a:spcPct val="90000"/>
              </a:lnSpc>
              <a:spcBef>
                <a:spcPts val="300"/>
              </a:spcBef>
              <a:buFont typeface="Georgia"/>
            </a:pPr>
            <a:r>
              <a:rPr lang="en-GB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</a:t>
            </a: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Paired-end assembly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Georgia"/>
            </a:pPr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Explore parameters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Georgia"/>
            </a:pPr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720" lvl="1" indent="-342720">
              <a:lnSpc>
                <a:spcPct val="90000"/>
              </a:lnSpc>
              <a:spcBef>
                <a:spcPts val="300"/>
              </a:spcBef>
              <a:buFont typeface="Georgia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 visualisation with AMOS Hawkeye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Georgia"/>
            </a:pPr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Font typeface="Georgia"/>
            </a:pP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 trim data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Georgia"/>
              <a:buChar char="•"/>
            </a:pPr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Effect on assembly, run time memory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Georgia"/>
            </a:pPr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Font typeface="Georgia"/>
            </a:pP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Hybrid assembly of </a:t>
            </a:r>
            <a:r>
              <a:rPr lang="en-GB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</a:t>
            </a: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paired-ends and 454 single-ends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Georgia"/>
              <a:buChar char="•"/>
            </a:pPr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Only if you are quick and have time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552" y="620688"/>
            <a:ext cx="8459787" cy="8572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AU" sz="4000" dirty="0" smtClean="0">
                <a:solidFill>
                  <a:schemeClr val="tx2"/>
                </a:solidFill>
              </a:rPr>
              <a:t>Hands-on session</a:t>
            </a: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Genome assembly problem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0912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AU" dirty="0" smtClean="0"/>
              <a:t>Aim is to determine the complete genome sequence of an organism</a:t>
            </a:r>
          </a:p>
          <a:p>
            <a:pPr eaLnBrk="1" hangingPunct="1"/>
            <a:r>
              <a:rPr lang="en-AU" dirty="0" smtClean="0"/>
              <a:t>Current technologies cannot sequence a whole chromosome in one go</a:t>
            </a:r>
          </a:p>
          <a:p>
            <a:pPr eaLnBrk="1" hangingPunct="1"/>
            <a:r>
              <a:rPr lang="en-AU" dirty="0" smtClean="0"/>
              <a:t>We can generate many (many) sub-sequences (reads) which are much (much) smaller than the genome</a:t>
            </a:r>
          </a:p>
          <a:p>
            <a:pPr lvl="1" eaLnBrk="1" hangingPunct="1"/>
            <a:r>
              <a:rPr lang="en-AU" dirty="0" smtClean="0"/>
              <a:t>Must assemble (stitch) reads together to reconstitute the genome</a:t>
            </a:r>
          </a:p>
          <a:p>
            <a:r>
              <a:rPr lang="en-AU" dirty="0" smtClean="0"/>
              <a:t>Generating </a:t>
            </a:r>
            <a:r>
              <a:rPr lang="en-AU" dirty="0" err="1" smtClean="0"/>
              <a:t>contigs</a:t>
            </a:r>
            <a:r>
              <a:rPr lang="en-AU" dirty="0" smtClean="0"/>
              <a:t> and scaffolds</a:t>
            </a:r>
          </a:p>
          <a:p>
            <a:r>
              <a:rPr lang="en-AU" dirty="0" smtClean="0"/>
              <a:t>Assessing assemblies</a:t>
            </a:r>
          </a:p>
          <a:p>
            <a:pPr lvl="1"/>
            <a:r>
              <a:rPr lang="en-AU" dirty="0" smtClean="0"/>
              <a:t>N50, N90, </a:t>
            </a:r>
            <a:r>
              <a:rPr lang="en-AU" dirty="0" err="1" smtClean="0"/>
              <a:t>Nxx</a:t>
            </a:r>
            <a:endParaRPr lang="en-AU" dirty="0" smtClean="0"/>
          </a:p>
          <a:p>
            <a:pPr lvl="1"/>
            <a:r>
              <a:rPr lang="en-AU" dirty="0" smtClean="0"/>
              <a:t>Mate-pair constraint violation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Summary/Recap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Calculating overlaps is computationally intensive</a:t>
            </a:r>
          </a:p>
          <a:p>
            <a:endParaRPr lang="en-AU" dirty="0" smtClean="0"/>
          </a:p>
          <a:p>
            <a:r>
              <a:rPr lang="en-AU" dirty="0" smtClean="0"/>
              <a:t>de </a:t>
            </a:r>
            <a:r>
              <a:rPr lang="en-AU" dirty="0" err="1" smtClean="0"/>
              <a:t>Brujin</a:t>
            </a:r>
            <a:r>
              <a:rPr lang="en-AU" dirty="0" smtClean="0"/>
              <a:t> graphs provide a way to model perfect overlaps between k-</a:t>
            </a:r>
            <a:r>
              <a:rPr lang="en-AU" dirty="0" err="1" smtClean="0"/>
              <a:t>mers</a:t>
            </a:r>
            <a:r>
              <a:rPr lang="en-AU" dirty="0" smtClean="0"/>
              <a:t> present in reads</a:t>
            </a:r>
          </a:p>
          <a:p>
            <a:pPr lvl="1"/>
            <a:r>
              <a:rPr lang="en-AU" dirty="0" smtClean="0"/>
              <a:t>Really good for short read data</a:t>
            </a:r>
          </a:p>
          <a:p>
            <a:endParaRPr lang="en-AU" dirty="0" smtClean="0"/>
          </a:p>
          <a:p>
            <a:r>
              <a:rPr lang="en-AU" dirty="0" smtClean="0"/>
              <a:t>Paired-ends and long sequences dramatically improve assemblies</a:t>
            </a:r>
          </a:p>
          <a:p>
            <a:endParaRPr lang="en-AU" dirty="0" smtClean="0"/>
          </a:p>
          <a:p>
            <a:r>
              <a:rPr lang="en-AU" dirty="0" smtClean="0"/>
              <a:t>N50 not a perfect quality metric</a:t>
            </a:r>
          </a:p>
          <a:p>
            <a:endParaRPr lang="en-AU" dirty="0" smtClean="0"/>
          </a:p>
          <a:p>
            <a:r>
              <a:rPr lang="en-AU" dirty="0" smtClean="0"/>
              <a:t>Identifying </a:t>
            </a:r>
            <a:r>
              <a:rPr lang="en-AU" dirty="0" err="1" smtClean="0"/>
              <a:t>mis</a:t>
            </a:r>
            <a:r>
              <a:rPr lang="en-AU" dirty="0" smtClean="0"/>
              <a:t>-assemblies through mate-pair constraint violation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3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469550" cy="72000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Genome Assembly Problem: Overlaps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2483768" y="2420888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2987824" y="2636912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4067944" y="2852936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2627784" y="2852936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4139952" y="2420888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4716016" y="2636912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563888" y="3068960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Overlaps: Which do you trust?</a:t>
            </a:r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1259632" y="2420888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2195736" y="2636912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3059832" y="1772816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95536" y="1556792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1259632" y="4376137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2195736" y="4592161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483768" y="4592161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635896" y="4376137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876256" y="1484784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Short overlap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6876256" y="2339588"/>
            <a:ext cx="151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Long overlap</a:t>
            </a:r>
            <a:endParaRPr lang="en-AU" dirty="0"/>
          </a:p>
        </p:txBody>
      </p:sp>
      <p:sp>
        <p:nvSpPr>
          <p:cNvPr id="34" name="Rectangle 33"/>
          <p:cNvSpPr/>
          <p:nvPr/>
        </p:nvSpPr>
        <p:spPr>
          <a:xfrm>
            <a:off x="6876256" y="4294837"/>
            <a:ext cx="2028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Long overlap with</a:t>
            </a:r>
          </a:p>
          <a:p>
            <a:r>
              <a:rPr lang="en-AU" dirty="0" smtClean="0"/>
              <a:t>mismatches</a:t>
            </a:r>
            <a:endParaRPr lang="en-AU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5085184"/>
            <a:ext cx="8219256" cy="1224136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AU" dirty="0" smtClean="0"/>
              <a:t>Assembling reads requires sufficiently long overlaps to be sure the reads are from the same genomic loci</a:t>
            </a:r>
          </a:p>
          <a:p>
            <a:pPr lvl="1"/>
            <a:r>
              <a:rPr lang="en-AU" dirty="0" smtClean="0"/>
              <a:t>Diploid, </a:t>
            </a:r>
            <a:r>
              <a:rPr lang="en-AU" dirty="0" err="1" smtClean="0"/>
              <a:t>ploidy</a:t>
            </a:r>
            <a:r>
              <a:rPr lang="en-AU" dirty="0" smtClean="0"/>
              <a:t>, </a:t>
            </a:r>
            <a:r>
              <a:rPr lang="en-AU" dirty="0" err="1" smtClean="0"/>
              <a:t>heterozygosity</a:t>
            </a:r>
            <a:r>
              <a:rPr lang="en-AU" dirty="0" smtClean="0"/>
              <a:t>, repeats, affine gap penalties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59832" y="3645024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395536" y="3429000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8" name="Rectangle 37"/>
          <p:cNvSpPr/>
          <p:nvPr/>
        </p:nvSpPr>
        <p:spPr>
          <a:xfrm>
            <a:off x="6876256" y="3356992"/>
            <a:ext cx="2074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Short overlap with</a:t>
            </a:r>
          </a:p>
          <a:p>
            <a:r>
              <a:rPr lang="en-AU" dirty="0" smtClean="0"/>
              <a:t>mismatches</a:t>
            </a:r>
            <a:endParaRPr lang="en-AU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275856" y="3429000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131840" y="3645024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13" grpId="0" animBg="1"/>
      <p:bldP spid="26" grpId="0" animBg="1"/>
      <p:bldP spid="27" grpId="0" animBg="1"/>
      <p:bldP spid="32" grpId="0" build="allAtOnce"/>
      <p:bldP spid="33" grpId="0" build="allAtOnce"/>
      <p:bldP spid="34" grpId="0" build="allAtOnce"/>
      <p:bldP spid="35" grpId="0" build="p"/>
      <p:bldP spid="36" grpId="0" animBg="1"/>
      <p:bldP spid="37" grpId="0" animBg="1"/>
      <p:bldP spid="3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Some terminology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Read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Mate-pair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Contig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Scaffold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Consensus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Reads, Contigs and Scaffolds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01838"/>
            <a:ext cx="3581400" cy="226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724400"/>
            <a:ext cx="58674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4649788" y="2197100"/>
            <a:ext cx="357981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alibri" pitchFamily="34" charset="0"/>
              </a:rPr>
              <a:t>Reads from Sanger sequencing machines are limited to about ~750bp.</a:t>
            </a:r>
          </a:p>
          <a:p>
            <a:r>
              <a:rPr lang="en-US" sz="1800">
                <a:latin typeface="Calibri" pitchFamily="34" charset="0"/>
              </a:rPr>
              <a:t>Therefore the genomic DNA must be fragmented into short and long fragments which are cloned and we generate sequence </a:t>
            </a:r>
            <a:r>
              <a:rPr lang="en-US" sz="1800">
                <a:solidFill>
                  <a:srgbClr val="0000FF"/>
                </a:solidFill>
                <a:latin typeface="Calibri" pitchFamily="34" charset="0"/>
              </a:rPr>
              <a:t>reads</a:t>
            </a:r>
            <a:r>
              <a:rPr lang="en-US" sz="1800">
                <a:latin typeface="Calibri" pitchFamily="34" charset="0"/>
              </a:rPr>
              <a:t> on either end.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569913" y="5715000"/>
            <a:ext cx="758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alibri" pitchFamily="34" charset="0"/>
              </a:rPr>
              <a:t>Reads are then assembled into </a:t>
            </a:r>
            <a:r>
              <a:rPr lang="en-US" sz="1800">
                <a:solidFill>
                  <a:srgbClr val="0000FF"/>
                </a:solidFill>
                <a:latin typeface="Calibri" pitchFamily="34" charset="0"/>
              </a:rPr>
              <a:t>contigs</a:t>
            </a:r>
            <a:r>
              <a:rPr lang="en-US" sz="1800">
                <a:latin typeface="Calibri" pitchFamily="34" charset="0"/>
              </a:rPr>
              <a:t>, then </a:t>
            </a:r>
            <a:r>
              <a:rPr lang="en-US" sz="1800">
                <a:solidFill>
                  <a:srgbClr val="0000FF"/>
                </a:solidFill>
                <a:latin typeface="Calibri" pitchFamily="34" charset="0"/>
              </a:rPr>
              <a:t>scaffolds</a:t>
            </a:r>
            <a:r>
              <a:rPr lang="en-US" sz="180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ralian NGS Training Presentation Templat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10661</TotalTime>
  <Words>1991</Words>
  <Application>Microsoft Office PowerPoint</Application>
  <PresentationFormat>On-screen Show (4:3)</PresentationFormat>
  <Paragraphs>669</Paragraphs>
  <Slides>51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ＭＳ Ｐゴシック</vt:lpstr>
      <vt:lpstr>Arial</vt:lpstr>
      <vt:lpstr>Calibri</vt:lpstr>
      <vt:lpstr>Courier New</vt:lpstr>
      <vt:lpstr>DejaVu Sans</vt:lpstr>
      <vt:lpstr>Geneva</vt:lpstr>
      <vt:lpstr>Georgia</vt:lpstr>
      <vt:lpstr>Liberation Sans</vt:lpstr>
      <vt:lpstr>Lohit Hindi</vt:lpstr>
      <vt:lpstr>StarSymbol</vt:lpstr>
      <vt:lpstr>Times</vt:lpstr>
      <vt:lpstr>Trebuchet MS</vt:lpstr>
      <vt:lpstr>Wingdings 2</vt:lpstr>
      <vt:lpstr>Australian NGS Training Presentation Template</vt:lpstr>
      <vt:lpstr>de novo genome assembly with Velvet</vt:lpstr>
      <vt:lpstr>Presentation Aims</vt:lpstr>
      <vt:lpstr>Structure</vt:lpstr>
      <vt:lpstr>Structure</vt:lpstr>
      <vt:lpstr>Genome assembly problem</vt:lpstr>
      <vt:lpstr>Genome Assembly Problem: Overlaps</vt:lpstr>
      <vt:lpstr>Overlaps: Which do you trust?</vt:lpstr>
      <vt:lpstr>Some terminology</vt:lpstr>
      <vt:lpstr>Reads, Contigs and Scaffolds</vt:lpstr>
      <vt:lpstr>Genomes, sequencing data and issues to be mindful of</vt:lpstr>
      <vt:lpstr>Sanger Sequencing</vt:lpstr>
      <vt:lpstr>Next Generation Sequencing (NGS)</vt:lpstr>
      <vt:lpstr>Overlap-layout-consensus</vt:lpstr>
      <vt:lpstr>OLC graph</vt:lpstr>
      <vt:lpstr>Assessing assemblies– N50, N90, Nxx</vt:lpstr>
      <vt:lpstr>Beware of N50</vt:lpstr>
      <vt:lpstr>PowerPoint Presentation</vt:lpstr>
      <vt:lpstr>Structure</vt:lpstr>
      <vt:lpstr>de Bruijn Graphs</vt:lpstr>
      <vt:lpstr>Constructing de Bruijn Graphs</vt:lpstr>
      <vt:lpstr>Constructing de Bruijn Graphs</vt:lpstr>
      <vt:lpstr>Constructing de Bruijn Graphs</vt:lpstr>
      <vt:lpstr>de Bruijn Graphs</vt:lpstr>
      <vt:lpstr>Sequencing Error: mis-call</vt:lpstr>
      <vt:lpstr>Sequencing Error: mis-call</vt:lpstr>
      <vt:lpstr>Sequencing Error: deletion</vt:lpstr>
      <vt:lpstr>Sequencing Error: insertion</vt:lpstr>
      <vt:lpstr>Sequencing Errors</vt:lpstr>
      <vt:lpstr>Heterozygosities</vt:lpstr>
      <vt:lpstr>PowerPoint Presentation</vt:lpstr>
      <vt:lpstr>Loss of Information</vt:lpstr>
      <vt:lpstr>The K tradeoff</vt:lpstr>
      <vt:lpstr>PowerPoint Presentation</vt:lpstr>
      <vt:lpstr>Structure</vt:lpstr>
      <vt:lpstr>Read Information</vt:lpstr>
      <vt:lpstr>Paired-ends</vt:lpstr>
      <vt:lpstr>Mate-pairs</vt:lpstr>
      <vt:lpstr>Why are pairs/mates so important?</vt:lpstr>
      <vt:lpstr>pair constraint violation</vt:lpstr>
      <vt:lpstr>pair constraint violation</vt:lpstr>
      <vt:lpstr>Visualising pair constraint violation</vt:lpstr>
      <vt:lpstr>PowerPoint Presentation</vt:lpstr>
      <vt:lpstr>PowerPoint Presentation</vt:lpstr>
      <vt:lpstr>PowerPoint Presentation</vt:lpstr>
      <vt:lpstr>Structure</vt:lpstr>
      <vt:lpstr>Velvet and data quality</vt:lpstr>
      <vt:lpstr>Sequencing Errors</vt:lpstr>
      <vt:lpstr>Velvet and data quality</vt:lpstr>
      <vt:lpstr>PowerPoint Presentation</vt:lpstr>
      <vt:lpstr>Summary/Recap</vt:lpstr>
      <vt:lpstr>Thank you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Li, Sean (CMIS, Acton)</dc:creator>
  <cp:lastModifiedBy>McWilliam, Sean (Agriculture, St. Lucia)</cp:lastModifiedBy>
  <cp:revision>531</cp:revision>
  <cp:lastPrinted>2012-06-21T09:19:48Z</cp:lastPrinted>
  <dcterms:created xsi:type="dcterms:W3CDTF">2012-06-21T09:17:24Z</dcterms:created>
  <dcterms:modified xsi:type="dcterms:W3CDTF">2016-07-06T05:49:05Z</dcterms:modified>
</cp:coreProperties>
</file>