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768" r:id="rId1"/>
  </p:sldMasterIdLst>
  <p:notesMasterIdLst>
    <p:notesMasterId r:id="rId31"/>
  </p:notesMasterIdLst>
  <p:sldIdLst>
    <p:sldId id="256" r:id="rId2"/>
    <p:sldId id="284" r:id="rId3"/>
    <p:sldId id="285" r:id="rId4"/>
    <p:sldId id="287" r:id="rId5"/>
    <p:sldId id="289" r:id="rId6"/>
    <p:sldId id="288" r:id="rId7"/>
    <p:sldId id="290" r:id="rId8"/>
    <p:sldId id="327" r:id="rId9"/>
    <p:sldId id="302" r:id="rId10"/>
    <p:sldId id="295" r:id="rId11"/>
    <p:sldId id="296" r:id="rId12"/>
    <p:sldId id="326" r:id="rId13"/>
    <p:sldId id="292" r:id="rId14"/>
    <p:sldId id="299" r:id="rId15"/>
    <p:sldId id="297" r:id="rId16"/>
    <p:sldId id="329" r:id="rId17"/>
    <p:sldId id="298" r:id="rId18"/>
    <p:sldId id="304" r:id="rId19"/>
    <p:sldId id="324" r:id="rId20"/>
    <p:sldId id="306" r:id="rId21"/>
    <p:sldId id="320" r:id="rId22"/>
    <p:sldId id="310" r:id="rId23"/>
    <p:sldId id="311" r:id="rId24"/>
    <p:sldId id="307" r:id="rId25"/>
    <p:sldId id="321" r:id="rId26"/>
    <p:sldId id="313" r:id="rId27"/>
    <p:sldId id="328" r:id="rId28"/>
    <p:sldId id="319" r:id="rId29"/>
    <p:sldId id="283" r:id="rId3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10" charset="0"/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10" charset="0"/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10" charset="0"/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10" charset="0"/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10" charset="0"/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616" y="-15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2472" y="273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8704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sp>
      <p:sp>
        <p:nvSpPr>
          <p:cNvPr id="819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-110" charset="0"/>
                <a:cs typeface="Arial" charset="0"/>
              </a:defRPr>
            </a:lvl1pPr>
          </a:lstStyle>
          <a:p>
            <a:fld id="{BCC3D45D-568B-4A99-AAE3-1515E086C06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6631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0" charset="0"/>
      <a:defRPr sz="1200" kern="1200">
        <a:solidFill>
          <a:srgbClr val="000000"/>
        </a:solidFill>
        <a:latin typeface="Times New Roman" pitchFamily="16" charset="0"/>
        <a:ea typeface="ＭＳ Ｐゴシック" pitchFamily="-110" charset="-128"/>
        <a:cs typeface="+mn-cs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0" charset="0"/>
      <a:defRPr sz="1200" kern="1200">
        <a:solidFill>
          <a:srgbClr val="000000"/>
        </a:solidFill>
        <a:latin typeface="Times New Roman" pitchFamily="16" charset="0"/>
        <a:ea typeface="ＭＳ Ｐゴシック" pitchFamily="-110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0" charset="0"/>
      <a:defRPr sz="1200" kern="1200">
        <a:solidFill>
          <a:srgbClr val="000000"/>
        </a:solidFill>
        <a:latin typeface="Times New Roman" pitchFamily="16" charset="0"/>
        <a:ea typeface="ＭＳ Ｐゴシック" pitchFamily="-110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0" charset="0"/>
      <a:defRPr sz="1200" kern="1200">
        <a:solidFill>
          <a:srgbClr val="000000"/>
        </a:solidFill>
        <a:latin typeface="Times New Roman" pitchFamily="16" charset="0"/>
        <a:ea typeface="ＭＳ Ｐゴシック" pitchFamily="-110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0" charset="0"/>
      <a:defRPr sz="1200" kern="1200">
        <a:solidFill>
          <a:srgbClr val="000000"/>
        </a:solidFill>
        <a:latin typeface="Times New Roman" pitchFamily="16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89D300F4-7070-4838-AC7F-1C77980A1C8A}" type="slidenum">
              <a:rPr lang="en-AU" sz="1200">
                <a:solidFill>
                  <a:srgbClr val="000000"/>
                </a:solidFill>
                <a:latin typeface="Times New Roman" pitchFamily="-110" charset="0"/>
                <a:cs typeface="Arial" charset="0"/>
              </a:rPr>
              <a:pPr eaLnBrk="1" hangingPunct="1"/>
              <a:t>1</a:t>
            </a:fld>
            <a:endParaRPr lang="en-AU" sz="1200">
              <a:solidFill>
                <a:srgbClr val="000000"/>
              </a:solidFill>
              <a:latin typeface="Times New Roman" pitchFamily="-110" charset="0"/>
              <a:cs typeface="Arial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544E06-0370-4AE0-B2B1-B52EE17F9FEC}" type="slidenum">
              <a:rPr lang="en-AU" sz="1200">
                <a:solidFill>
                  <a:srgbClr val="000000"/>
                </a:solidFill>
                <a:latin typeface="Times New Roman" pitchFamily="-110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AU" sz="1200">
              <a:solidFill>
                <a:srgbClr val="000000"/>
              </a:solidFill>
              <a:latin typeface="Times New Roman" pitchFamily="-110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027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C3D45D-568B-4A99-AAE3-1515E086C06B}" type="slidenum">
              <a:rPr lang="en-AU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404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C3D45D-568B-4A99-AAE3-1515E086C06B}" type="slidenum">
              <a:rPr lang="en-AU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484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C3D45D-568B-4A99-AAE3-1515E086C06B}" type="slidenum">
              <a:rPr lang="en-AU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279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C3D45D-568B-4A99-AAE3-1515E086C06B}" type="slidenum">
              <a:rPr lang="en-AU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190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an offset of 64, an @ (ASCII code 64) is 0, and </a:t>
            </a:r>
            <a:r>
              <a:rPr lang="en-US" dirty="0" err="1" smtClean="0"/>
              <a:t>h</a:t>
            </a:r>
            <a:r>
              <a:rPr lang="en-US" dirty="0" smtClean="0"/>
              <a:t> (ASCII code 104) is 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C3D45D-568B-4A99-AAE3-1515E086C06B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Solexa</a:t>
            </a:r>
            <a:r>
              <a:rPr lang="en-US" dirty="0" smtClean="0"/>
              <a:t> pipeline (i.e., the software delivered with the </a:t>
            </a:r>
            <a:r>
              <a:rPr lang="en-US" dirty="0" err="1" smtClean="0"/>
              <a:t>Illumina</a:t>
            </a:r>
            <a:r>
              <a:rPr lang="en-US" dirty="0" smtClean="0"/>
              <a:t> Genome Analyzer</a:t>
            </a:r>
          </a:p>
          <a:p>
            <a:r>
              <a:rPr lang="en-US" dirty="0" smtClean="0"/>
              <a:t>Newer sequencers that offer longer reads and higher throughput</a:t>
            </a:r>
          </a:p>
          <a:p>
            <a:endParaRPr lang="en-US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0" charset="0"/>
              <a:buNone/>
              <a:tabLst/>
              <a:defRPr/>
            </a:pPr>
            <a:r>
              <a:rPr lang="en-US" dirty="0" smtClean="0"/>
              <a:t>With an offset of 64, an @ (ASCII code 64) is 0, and </a:t>
            </a:r>
            <a:r>
              <a:rPr lang="en-US" dirty="0" err="1" smtClean="0"/>
              <a:t>h</a:t>
            </a:r>
            <a:r>
              <a:rPr lang="en-US" dirty="0" smtClean="0"/>
              <a:t> (ASCII code 104) is 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C3D45D-568B-4A99-AAE3-1515E086C06B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tool scans through all reads, and when it encounters a base with a quality score of less than 30, trims off the rest of the read. Trimmed reads shorter than 50 bases are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C3D45D-568B-4A99-AAE3-1515E086C06B}" type="slidenum">
              <a:rPr lang="en-AU" smtClean="0"/>
              <a:pPr/>
              <a:t>24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9" name="Rounded Rectangle 8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10" name="Rounded Rectangle 9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268413"/>
            <a:ext cx="9144000" cy="243363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pic>
        <p:nvPicPr>
          <p:cNvPr id="15" name="Picture 45" descr="ebi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1300" y="6381750"/>
            <a:ext cx="1282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6" descr="CSIRO_Grad_RGB_h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0025" y="0"/>
            <a:ext cx="13239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7" descr="BioplatformsAustralia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1727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1520" y="3349976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2" name="Title 15"/>
          <p:cNvSpPr>
            <a:spLocks noGrp="1"/>
          </p:cNvSpPr>
          <p:nvPr>
            <p:ph type="title"/>
          </p:nvPr>
        </p:nvSpPr>
        <p:spPr>
          <a:xfrm>
            <a:off x="251520" y="2204864"/>
            <a:ext cx="8043863" cy="1080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 smtClean="0"/>
          </a:p>
        </p:txBody>
      </p:sp>
      <p:sp>
        <p:nvSpPr>
          <p:cNvPr id="18" name="Date Placeholder 27"/>
          <p:cNvSpPr>
            <a:spLocks noGrp="1"/>
          </p:cNvSpPr>
          <p:nvPr>
            <p:ph type="dt" sz="half" idx="14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19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CB084"/>
              </a:solidFill>
            </a:endParaRPr>
          </a:p>
        </p:txBody>
      </p:sp>
      <p:sp>
        <p:nvSpPr>
          <p:cNvPr id="20" name="Slide Number Placeholder 28"/>
          <p:cNvSpPr>
            <a:spLocks noGrp="1"/>
          </p:cNvSpPr>
          <p:nvPr>
            <p:ph type="sldNum" sz="quarter" idx="16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86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436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182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076700"/>
            <a:ext cx="5364163" cy="73025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5435600" y="4149725"/>
            <a:ext cx="1966913" cy="793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9" name="Rounded Rectangle 8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10" name="Rounded Rectangle 9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357563"/>
            <a:ext cx="9144000" cy="1008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268413"/>
            <a:ext cx="9144000" cy="2433637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pic>
        <p:nvPicPr>
          <p:cNvPr id="15" name="Picture 45" descr="CSIRO_Grad_RGB_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0025" y="0"/>
            <a:ext cx="13239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6" descr="BioplatformsAustralia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1727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042400" cy="1080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AU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7544" y="2420888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4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2995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3038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/>
            </a:lvl2pPr>
            <a:lvl3pPr>
              <a:buFont typeface="Courier New" pitchFamily="49" charset="0"/>
              <a:buChar char="o"/>
              <a:defRPr sz="14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4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3038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lt"/>
                <a:cs typeface="Microsoft Sans Serif" pitchFamily="34" charset="0"/>
              </a:defRPr>
            </a:lvl1pPr>
            <a:lvl2pPr>
              <a:defRPr sz="1400"/>
            </a:lvl2pPr>
            <a:lvl3pPr>
              <a:buFont typeface="Courier New" pitchFamily="49" charset="0"/>
              <a:buChar char="o"/>
              <a:defRPr sz="14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400"/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mtClean="0"/>
              <a:t>Fifth level</a:t>
            </a:r>
            <a:endParaRPr lang="en-AU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+mj-lt"/>
                <a:cs typeface="Microsoft Sans Serif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 bwMode="auto">
          <a:xfrm>
            <a:off x="-3600" y="6229352"/>
            <a:ext cx="9147600" cy="628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5325"/>
            <a:ext cx="4038600" cy="430993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>
                <a:latin typeface="+mn-lt"/>
                <a:cs typeface="Microsoft Sans Serif" pitchFamily="34" charset="0"/>
              </a:defRPr>
            </a:lvl2pPr>
            <a:lvl3pPr>
              <a:buFont typeface="Courier New" pitchFamily="49" charset="0"/>
              <a:buChar char="o"/>
              <a:defRPr sz="1400">
                <a:latin typeface="+mn-lt"/>
                <a:cs typeface="Microsoft Sans Serif" pitchFamily="34" charset="0"/>
              </a:defRPr>
            </a:lvl3pPr>
            <a:lvl4pPr>
              <a:buFont typeface="Wingdings" pitchFamily="2" charset="2"/>
              <a:buChar char="§"/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32048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>
                <a:latin typeface="+mn-lt"/>
                <a:cs typeface="Microsoft Sans Serif" pitchFamily="34" charset="0"/>
              </a:defRPr>
            </a:lvl2pPr>
            <a:lvl3pPr>
              <a:buFont typeface="Courier New" pitchFamily="49" charset="0"/>
              <a:buChar char="o"/>
              <a:defRPr sz="1400">
                <a:latin typeface="+mn-lt"/>
                <a:cs typeface="Microsoft Sans Serif" pitchFamily="34" charset="0"/>
              </a:defRPr>
            </a:lvl3pPr>
            <a:lvl4pPr>
              <a:buFont typeface="Wingdings" pitchFamily="2" charset="2"/>
              <a:buChar char="§"/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+mj-lt"/>
                <a:cs typeface="Microsoft Sans Serif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 bwMode="auto">
          <a:xfrm>
            <a:off x="-3600" y="6229352"/>
            <a:ext cx="9147600" cy="628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0000" y="2866540"/>
            <a:ext cx="7469550" cy="72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chemeClr val="bg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1268760"/>
            <a:ext cx="9144000" cy="2088232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3356992"/>
            <a:ext cx="9144000" cy="10081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Rectangle 17"/>
          <p:cNvSpPr/>
          <p:nvPr userDrawn="1"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Rectangle 19"/>
          <p:cNvSpPr/>
          <p:nvPr userDrawn="1"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4077072"/>
            <a:ext cx="5364088" cy="72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5436096" y="4149080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23" name="Rounded Rectangle 22"/>
          <p:cNvSpPr/>
          <p:nvPr userDrawn="1"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24" name="Rounded Rectangle 23"/>
          <p:cNvSpPr/>
          <p:nvPr userDrawn="1"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080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424936" cy="4896544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39552" y="620688"/>
            <a:ext cx="84597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lvl="0"/>
            <a:r>
              <a:rPr lang="en-AU" smtClean="0"/>
              <a:t>Click to edit Master title style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8" y="6597650"/>
            <a:ext cx="957262" cy="260350"/>
          </a:xfrm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650"/>
            <a:ext cx="1325563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14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372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196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28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832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249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911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AU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79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411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411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80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6BB1C9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charset="0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charset="0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charset="0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6BB1C9"/>
        </a:buClr>
        <a:buFont typeface="Georgia" charset="0"/>
        <a:buChar char="▫"/>
        <a:defRPr sz="2000" kern="1200">
          <a:solidFill>
            <a:srgbClr val="6BB1C9"/>
          </a:solidFill>
          <a:latin typeface="+mn-lt"/>
          <a:ea typeface="ＭＳ Ｐゴシック" charset="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op.alterlinks.com/ascii-table/ascii-table-us.php" TargetMode="External"/><Relationship Id="rId3" Type="http://schemas.openxmlformats.org/officeDocument/2006/relationships/hyperlink" Target="http://en.wikipedia.org/wiki/FASTQ_format%23Encod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Quality Control 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 bwMode="auto">
          <a:xfrm>
            <a:off x="107950" y="3933825"/>
            <a:ext cx="77057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2000" b="1" dirty="0">
                <a:latin typeface="Calibri" charset="0"/>
              </a:rPr>
              <a:t>Presented </a:t>
            </a:r>
            <a:r>
              <a:rPr lang="en-AU" sz="2000" b="1" dirty="0" smtClean="0">
                <a:latin typeface="Calibri" charset="0"/>
              </a:rPr>
              <a:t>by: </a:t>
            </a:r>
          </a:p>
          <a:p>
            <a:pPr eaLnBrk="1" hangingPunct="1"/>
            <a:r>
              <a:rPr lang="en-AU" sz="2000" b="1" dirty="0" smtClean="0">
                <a:latin typeface="Calibri" charset="0"/>
              </a:rPr>
              <a:t>Gayle Philip </a:t>
            </a:r>
          </a:p>
          <a:p>
            <a:pPr eaLnBrk="1" hangingPunct="1"/>
            <a:r>
              <a:rPr lang="en-AU" sz="2000" dirty="0" smtClean="0">
                <a:latin typeface="Calibri" charset="0"/>
              </a:rPr>
              <a:t>VLSCI, Melbourne</a:t>
            </a:r>
          </a:p>
          <a:p>
            <a:pPr eaLnBrk="1" hangingPunct="1"/>
            <a:endParaRPr lang="en-AU" sz="2000" dirty="0" smtClean="0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pPr eaLnBrk="1" hangingPunct="1"/>
            <a:r>
              <a:rPr lang="en-AU" sz="2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Curtin University, Perth</a:t>
            </a:r>
          </a:p>
          <a:p>
            <a:pPr eaLnBrk="1" hangingPunct="1"/>
            <a:r>
              <a:rPr lang="en-AU" sz="2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12-14</a:t>
            </a:r>
            <a:r>
              <a:rPr lang="en-AU" sz="2000" baseline="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th</a:t>
            </a:r>
            <a:r>
              <a:rPr lang="en-AU" sz="2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 July 2016</a:t>
            </a:r>
          </a:p>
          <a:p>
            <a:pPr eaLnBrk="1" hangingPunct="1"/>
            <a:endParaRPr lang="en-AU" sz="2000" dirty="0" smtClean="0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AU" sz="2000" dirty="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14300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Each base has an associated </a:t>
            </a:r>
            <a:r>
              <a:rPr lang="en-AU" dirty="0" err="1" smtClean="0"/>
              <a:t>Phred</a:t>
            </a:r>
            <a:r>
              <a:rPr lang="en-AU" dirty="0" smtClean="0"/>
              <a:t> quality score (0-40)</a:t>
            </a:r>
          </a:p>
          <a:p>
            <a:pPr lvl="1"/>
            <a:r>
              <a:rPr lang="en-AU" dirty="0" smtClean="0"/>
              <a:t>Represented by a single printable ASCII character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4840069"/>
            <a:ext cx="9144000" cy="1115568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33                             64                                     104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 |                              |                                       |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!"#$%&amp;'()*+,-./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abcdefgh</a:t>
            </a: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400" y="4191000"/>
            <a:ext cx="218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Decimal values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653" y="4864554"/>
            <a:ext cx="9045147" cy="279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/>
          <p:cNvCxnSpPr>
            <a:stCxn id="13" idx="1"/>
            <a:endCxn id="14" idx="0"/>
          </p:cNvCxnSpPr>
          <p:nvPr/>
        </p:nvCxnSpPr>
        <p:spPr>
          <a:xfrm flipH="1">
            <a:off x="4545227" y="4375666"/>
            <a:ext cx="1703173" cy="48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9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 Encoding/Offset</a:t>
            </a:r>
            <a:endParaRPr lang="en-A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828800"/>
            <a:ext cx="9144000" cy="4745736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33                             64                                     104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|                              |                                       |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!"#$%&amp;'()*+,-./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abcdefgh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479" y="2743200"/>
            <a:ext cx="5014785" cy="38100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Sanger (Phred+33)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398108" y="3200400"/>
            <a:ext cx="5669692" cy="381000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Solexa</a:t>
            </a:r>
            <a:r>
              <a:rPr lang="en-AU" dirty="0" smtClean="0"/>
              <a:t> (Phred+64)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4061252" y="3657600"/>
            <a:ext cx="5006548" cy="381000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1.3+ (Phred+64)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4291914" y="4114800"/>
            <a:ext cx="4775886" cy="381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1.5+ (Phred+64)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224479" y="4572000"/>
            <a:ext cx="5175423" cy="38100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1.8+ (Phred+33)</a:t>
            </a:r>
            <a:endParaRPr lang="en-AU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354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stq_quality_enclodin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74295"/>
            <a:ext cx="8915400" cy="538370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1752"/>
            <a:ext cx="8229600" cy="1069848"/>
          </a:xfrm>
        </p:spPr>
        <p:txBody>
          <a:bodyPr/>
          <a:lstStyle/>
          <a:p>
            <a:r>
              <a:rPr lang="en-US" dirty="0" smtClean="0"/>
              <a:t>Spoiled for choice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 Encoding/Offset</a:t>
            </a:r>
            <a:endParaRPr lang="en-A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828800"/>
            <a:ext cx="9144000" cy="4745736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33                             64                                     104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|                              |                                       |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!"#$%&amp;'()*+,-./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abcdefgh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479" y="2743200"/>
            <a:ext cx="5014785" cy="38100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Sanger (Phred+33)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398108" y="3200400"/>
            <a:ext cx="5669692" cy="381000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Solexa</a:t>
            </a:r>
            <a:r>
              <a:rPr lang="en-AU" dirty="0" smtClean="0"/>
              <a:t> (Phred+64)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4061252" y="3657600"/>
            <a:ext cx="5006548" cy="381000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1.3+ (Phred+64)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4291914" y="4114800"/>
            <a:ext cx="4775886" cy="381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1.5+ (Phred+64)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224479" y="4572000"/>
            <a:ext cx="5175423" cy="38100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1.8+ (Phred+33)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5076056" y="6396335"/>
            <a:ext cx="4085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hlinkClick r:id="rId2"/>
              </a:rPr>
              <a:t>http://</a:t>
            </a:r>
            <a:r>
              <a:rPr lang="en-AU" sz="1200" dirty="0" smtClean="0">
                <a:hlinkClick r:id="rId2"/>
              </a:rPr>
              <a:t>shop.alterlinks.com/ascii-table/ascii-table-us.php</a:t>
            </a:r>
            <a:endParaRPr lang="en-AU" sz="1200" dirty="0" smtClean="0"/>
          </a:p>
          <a:p>
            <a:r>
              <a:rPr lang="en-AU" sz="1200" dirty="0">
                <a:hlinkClick r:id="rId3"/>
              </a:rPr>
              <a:t>http://</a:t>
            </a:r>
            <a:r>
              <a:rPr lang="en-AU" sz="1200" dirty="0" smtClean="0">
                <a:hlinkClick r:id="rId3"/>
              </a:rPr>
              <a:t>en.wikipedia.org/wiki/FASTQ_format#Encoding</a:t>
            </a:r>
            <a:endParaRPr lang="en-AU" sz="1200" dirty="0"/>
          </a:p>
        </p:txBody>
      </p:sp>
      <p:sp>
        <p:nvSpPr>
          <p:cNvPr id="20" name="Rectangle 19"/>
          <p:cNvSpPr/>
          <p:nvPr/>
        </p:nvSpPr>
        <p:spPr>
          <a:xfrm>
            <a:off x="3398108" y="2438400"/>
            <a:ext cx="2001794" cy="2286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6181468" y="1459468"/>
            <a:ext cx="218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Problem area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2" name="Straight Arrow Connector 21"/>
          <p:cNvCxnSpPr>
            <a:stCxn id="21" idx="1"/>
            <a:endCxn id="20" idx="0"/>
          </p:cNvCxnSpPr>
          <p:nvPr/>
        </p:nvCxnSpPr>
        <p:spPr>
          <a:xfrm flipH="1">
            <a:off x="4399005" y="1644134"/>
            <a:ext cx="1782463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16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 Encoding/Offset</a:t>
            </a:r>
            <a:endParaRPr lang="en-A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4322064"/>
            <a:ext cx="9144000" cy="2535936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33                             64                                     104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|                              |                                       |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!"#$%&amp;'()*+,-./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abcdefgh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479" y="5236464"/>
            <a:ext cx="5014785" cy="249936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Sanger (Phred+33)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3398108" y="5542800"/>
            <a:ext cx="5669692" cy="248400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Solexa</a:t>
            </a:r>
            <a:r>
              <a:rPr lang="en-AU" sz="1600" dirty="0" smtClean="0"/>
              <a:t> (Phred+64)</a:t>
            </a:r>
            <a:endParaRPr lang="en-AU" sz="1600" dirty="0"/>
          </a:p>
        </p:txBody>
      </p:sp>
      <p:sp>
        <p:nvSpPr>
          <p:cNvPr id="12" name="Rectangle 11"/>
          <p:cNvSpPr/>
          <p:nvPr/>
        </p:nvSpPr>
        <p:spPr>
          <a:xfrm>
            <a:off x="4061252" y="5847600"/>
            <a:ext cx="5006548" cy="248400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Illumina 1.3+ (Phred+64)</a:t>
            </a:r>
            <a:endParaRPr lang="en-AU" sz="1600" dirty="0"/>
          </a:p>
        </p:txBody>
      </p:sp>
      <p:sp>
        <p:nvSpPr>
          <p:cNvPr id="13" name="Rectangle 12"/>
          <p:cNvSpPr/>
          <p:nvPr/>
        </p:nvSpPr>
        <p:spPr>
          <a:xfrm>
            <a:off x="4291914" y="6152400"/>
            <a:ext cx="4775886" cy="2484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Illumina 1.5+ (Phred+64)</a:t>
            </a:r>
            <a:endParaRPr lang="en-AU" sz="1600" dirty="0"/>
          </a:p>
        </p:txBody>
      </p:sp>
      <p:sp>
        <p:nvSpPr>
          <p:cNvPr id="15" name="Rectangle 14"/>
          <p:cNvSpPr/>
          <p:nvPr/>
        </p:nvSpPr>
        <p:spPr>
          <a:xfrm>
            <a:off x="224479" y="6457200"/>
            <a:ext cx="5175423" cy="24840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Illumina 1.8+ (Phred+33)</a:t>
            </a:r>
            <a:endParaRPr lang="en-AU" sz="1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CCCBDDDCCBDDEEEEEEEFFFFFFEEEEEEEEEEDDDDDDEECDFFFHGGGGHHHIICC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2563504"/>
            <a:ext cx="8153400" cy="279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398108" y="4946176"/>
            <a:ext cx="2001794" cy="2286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2843479"/>
            <a:ext cx="2940908" cy="21026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99902" y="2843479"/>
            <a:ext cx="3210698" cy="21026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89517" y="2875985"/>
            <a:ext cx="3418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solidFill>
                  <a:srgbClr val="C00000"/>
                </a:solidFill>
                <a:latin typeface="Calibri" pitchFamily="34" charset="0"/>
              </a:rPr>
              <a:t>Good Phred+33 encoded</a:t>
            </a:r>
          </a:p>
          <a:p>
            <a:pPr algn="ctr"/>
            <a:r>
              <a:rPr lang="en-AU" sz="2400" b="1" dirty="0" smtClean="0">
                <a:solidFill>
                  <a:srgbClr val="C00000"/>
                </a:solidFill>
                <a:latin typeface="Calibri" pitchFamily="34" charset="0"/>
              </a:rPr>
              <a:t>or</a:t>
            </a:r>
          </a:p>
          <a:p>
            <a:pPr algn="ctr"/>
            <a:r>
              <a:rPr lang="en-AU" sz="2400" b="1" dirty="0" smtClean="0">
                <a:solidFill>
                  <a:srgbClr val="C00000"/>
                </a:solidFill>
                <a:latin typeface="Calibri" pitchFamily="34" charset="0"/>
              </a:rPr>
              <a:t>Bad Phred+64 encoded?</a:t>
            </a:r>
            <a:endParaRPr lang="en-AU" sz="24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68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10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1" grpId="0" animBg="1"/>
      <p:bldP spid="12" grpId="0" animBg="1"/>
      <p:bldP spid="13" grpId="0" animBg="1"/>
      <p:bldP spid="15" grpId="0" animBg="1"/>
      <p:bldP spid="14" grpId="0" animBg="1"/>
      <p:bldP spid="16" grpId="0" animBg="1"/>
      <p:bldP spid="18" grpId="0"/>
      <p:bldP spid="1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Most tools provide a means to explicitly state if Phred+33 or Phred+64 encoding is used for the quality string</a:t>
            </a:r>
          </a:p>
          <a:p>
            <a:r>
              <a:rPr lang="en-AU" dirty="0" smtClean="0"/>
              <a:t>Many can automatically detect the correct encoding</a:t>
            </a:r>
          </a:p>
          <a:p>
            <a:pPr lvl="1"/>
            <a:r>
              <a:rPr lang="en-AU" dirty="0" smtClean="0"/>
              <a:t>Best you state this explicitly, especially for quality trimmed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FASTQ Encoding/Offset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720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leaning-illumina-reads-lscc-lab-meeting-fri-23-nov-2012-5-638.jp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14598" r="-14598"/>
          <a:stretch>
            <a:fillRect/>
          </a:stretch>
        </p:blipFill>
        <p:spPr>
          <a:xfrm>
            <a:off x="-901447" y="457201"/>
            <a:ext cx="10350247" cy="6015038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82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Base </a:t>
            </a:r>
            <a:r>
              <a:rPr lang="en-AU" dirty="0" smtClean="0">
                <a:solidFill>
                  <a:schemeClr val="tx2"/>
                </a:solidFill>
              </a:rPr>
              <a:t>miscalls</a:t>
            </a:r>
          </a:p>
          <a:p>
            <a:r>
              <a:rPr lang="en-AU" dirty="0">
                <a:solidFill>
                  <a:schemeClr val="tx2"/>
                </a:solidFill>
              </a:rPr>
              <a:t>Quality deterioration towards the 3' end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Illumina Error Profile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09600" y="6534834"/>
            <a:ext cx="8526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1200" dirty="0" err="1">
                <a:solidFill>
                  <a:schemeClr val="tx1"/>
                </a:solidFill>
              </a:rPr>
              <a:t>Ledergerber</a:t>
            </a:r>
            <a:r>
              <a:rPr lang="en-AU" sz="1200" dirty="0">
                <a:solidFill>
                  <a:schemeClr val="tx1"/>
                </a:solidFill>
              </a:rPr>
              <a:t>, C. &amp; </a:t>
            </a:r>
            <a:r>
              <a:rPr lang="en-AU" sz="1200" dirty="0" err="1">
                <a:solidFill>
                  <a:schemeClr val="tx1"/>
                </a:solidFill>
              </a:rPr>
              <a:t>Dessimoz</a:t>
            </a:r>
            <a:r>
              <a:rPr lang="en-AU" sz="1200" dirty="0">
                <a:solidFill>
                  <a:schemeClr val="tx1"/>
                </a:solidFill>
              </a:rPr>
              <a:t>, C. Base-calling for next-generation sequencing platforms. Brief </a:t>
            </a:r>
            <a:r>
              <a:rPr lang="en-AU" sz="1200" dirty="0" err="1">
                <a:solidFill>
                  <a:schemeClr val="tx1"/>
                </a:solidFill>
              </a:rPr>
              <a:t>Bioinform</a:t>
            </a:r>
            <a:r>
              <a:rPr lang="en-AU" sz="1200" dirty="0">
                <a:solidFill>
                  <a:schemeClr val="tx1"/>
                </a:solidFill>
              </a:rPr>
              <a:t> 12, 489–497 (2011</a:t>
            </a:r>
            <a:r>
              <a:rPr lang="en-AU" sz="1200" dirty="0" smtClean="0">
                <a:solidFill>
                  <a:schemeClr val="tx1"/>
                </a:solidFill>
              </a:rPr>
              <a:t>)</a:t>
            </a:r>
            <a:endParaRPr lang="en-A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82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Biological sequences</a:t>
            </a:r>
          </a:p>
          <a:p>
            <a:pPr lvl="1"/>
            <a:r>
              <a:rPr lang="en-AU" dirty="0" smtClean="0"/>
              <a:t>Bacteria</a:t>
            </a:r>
            <a:r>
              <a:rPr lang="en-AU" dirty="0"/>
              <a:t>, host, </a:t>
            </a:r>
            <a:r>
              <a:rPr lang="en-AU" dirty="0" err="1" smtClean="0"/>
              <a:t>symbiont</a:t>
            </a:r>
            <a:r>
              <a:rPr lang="en-AU" dirty="0" smtClean="0"/>
              <a:t>, human</a:t>
            </a:r>
            <a:r>
              <a:rPr lang="en-AU" dirty="0"/>
              <a:t>, </a:t>
            </a:r>
            <a:r>
              <a:rPr lang="en-AU" dirty="0" smtClean="0"/>
              <a:t>alien …</a:t>
            </a:r>
          </a:p>
          <a:p>
            <a:pPr lvl="1">
              <a:buNone/>
            </a:pPr>
            <a:endParaRPr lang="en-AU" dirty="0" smtClean="0"/>
          </a:p>
          <a:p>
            <a:r>
              <a:rPr lang="en-AU" dirty="0" smtClean="0"/>
              <a:t>Artificial sequences</a:t>
            </a:r>
          </a:p>
          <a:p>
            <a:pPr lvl="1"/>
            <a:r>
              <a:rPr lang="en-AU" dirty="0" smtClean="0"/>
              <a:t>PCR primers</a:t>
            </a:r>
          </a:p>
          <a:p>
            <a:pPr lvl="1"/>
            <a:r>
              <a:rPr lang="en-AU" dirty="0" smtClean="0"/>
              <a:t>Adapters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Contamination</a:t>
            </a:r>
            <a:endParaRPr lang="en-AU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01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7695" b="-67695"/>
          <a:stretch>
            <a:fillRect/>
          </a:stretch>
        </p:blipFill>
        <p:spPr>
          <a:xfrm>
            <a:off x="381000" y="27856"/>
            <a:ext cx="8305800" cy="55347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Adapters</a:t>
            </a:r>
            <a:br>
              <a:rPr lang="en-AU" dirty="0" smtClean="0"/>
            </a:br>
            <a:endParaRPr lang="en-AU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t="10001" b="24991"/>
          <a:stretch>
            <a:fillRect/>
          </a:stretch>
        </p:blipFill>
        <p:spPr bwMode="auto">
          <a:xfrm>
            <a:off x="122237" y="4419600"/>
            <a:ext cx="8899525" cy="1800225"/>
          </a:xfrm>
          <a:prstGeom prst="rect">
            <a:avLst/>
          </a:prstGeom>
          <a:noFill/>
          <a:ln w="3240">
            <a:solidFill>
              <a:srgbClr val="000000"/>
            </a:solidFill>
            <a:miter lim="800000"/>
            <a:headEnd/>
            <a:tailEnd/>
          </a:ln>
          <a:effectLst>
            <a:outerShdw blurRad="63500" dist="38184" dir="2700000" algn="ctr" rotWithShape="0">
              <a:srgbClr val="000000">
                <a:alpha val="43030"/>
              </a:srgbClr>
            </a:outerShdw>
          </a:effec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01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does raw data look like?</a:t>
            </a:r>
          </a:p>
          <a:p>
            <a:pPr lvl="1"/>
            <a:r>
              <a:rPr lang="en-AU" dirty="0" smtClean="0"/>
              <a:t>FASTQ format</a:t>
            </a:r>
          </a:p>
          <a:p>
            <a:r>
              <a:rPr lang="en-AU" dirty="0" smtClean="0"/>
              <a:t>Errors in sequences</a:t>
            </a:r>
          </a:p>
          <a:p>
            <a:r>
              <a:rPr lang="en-AU" dirty="0" smtClean="0"/>
              <a:t>Types of contamination</a:t>
            </a:r>
          </a:p>
          <a:p>
            <a:r>
              <a:rPr lang="en-AU" dirty="0" smtClean="0"/>
              <a:t>Errors </a:t>
            </a:r>
            <a:r>
              <a:rPr lang="en-AU" dirty="0"/>
              <a:t>and contamination</a:t>
            </a:r>
            <a:endParaRPr lang="en-AU" dirty="0" smtClean="0"/>
          </a:p>
          <a:p>
            <a:pPr lvl="1"/>
            <a:r>
              <a:rPr lang="en-AU" dirty="0" smtClean="0"/>
              <a:t>Impact and dealing with them</a:t>
            </a:r>
          </a:p>
          <a:p>
            <a:endParaRPr lang="en-AU" dirty="0" smtClean="0"/>
          </a:p>
          <a:p>
            <a:r>
              <a:rPr lang="en-AU" dirty="0" smtClean="0"/>
              <a:t>QC practical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79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downstream analysis depend on finding overlaps/alignments</a:t>
            </a:r>
          </a:p>
          <a:p>
            <a:pPr lvl="1"/>
            <a:r>
              <a:rPr lang="en-AU" dirty="0" smtClean="0"/>
              <a:t>Align/map reads to reference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marL="411480" lvl="1" indent="0">
              <a:buNone/>
            </a:pPr>
            <a:endParaRPr lang="en-AU" dirty="0"/>
          </a:p>
          <a:p>
            <a:pPr lvl="1"/>
            <a:r>
              <a:rPr lang="en-AU" dirty="0" smtClean="0"/>
              <a:t>Find overlaps between pairs of reads in de novo assembly</a:t>
            </a:r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Impact of Errors and Contamination</a:t>
            </a:r>
            <a:endParaRPr lang="en-A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/>
          <a:srcRect b="50000"/>
          <a:stretch/>
        </p:blipFill>
        <p:spPr bwMode="auto">
          <a:xfrm>
            <a:off x="1565778" y="5562600"/>
            <a:ext cx="6540939" cy="669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6813526" y="2445667"/>
            <a:ext cx="1324722" cy="646331"/>
            <a:chOff x="6629400" y="3581400"/>
            <a:chExt cx="132472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6629400" y="3581400"/>
              <a:ext cx="13247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rgbClr val="FF0000"/>
                  </a:solidFill>
                </a:rPr>
                <a:t>X</a:t>
              </a:r>
              <a:r>
                <a:rPr lang="en-AU" dirty="0">
                  <a:solidFill>
                    <a:schemeClr val="tx1"/>
                  </a:solidFill>
                </a:rPr>
                <a:t>	</a:t>
              </a:r>
              <a:r>
                <a:rPr lang="en-AU" dirty="0" smtClean="0">
                  <a:solidFill>
                    <a:schemeClr val="tx1"/>
                  </a:solidFill>
                </a:rPr>
                <a:t>= error</a:t>
              </a:r>
            </a:p>
            <a:p>
              <a:r>
                <a:rPr lang="en-AU" dirty="0" smtClean="0">
                  <a:solidFill>
                    <a:schemeClr val="tx1"/>
                  </a:solidFill>
                </a:rPr>
                <a:t>	= SNP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6711288" y="3962400"/>
              <a:ext cx="163380" cy="152400"/>
            </a:xfrm>
            <a:prstGeom prst="star5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/>
          <a:srcRect t="46750" b="2"/>
          <a:stretch/>
        </p:blipFill>
        <p:spPr bwMode="auto">
          <a:xfrm>
            <a:off x="1565776" y="3352800"/>
            <a:ext cx="6540939" cy="712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04423" y="6578820"/>
            <a:ext cx="3154362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1200" dirty="0">
                <a:solidFill>
                  <a:schemeClr val="tx1"/>
                </a:solidFill>
              </a:rPr>
              <a:t>Kelley </a:t>
            </a:r>
            <a:r>
              <a:rPr lang="en-AU" sz="1200" i="1" dirty="0">
                <a:solidFill>
                  <a:schemeClr val="tx1"/>
                </a:solidFill>
              </a:rPr>
              <a:t>et al.</a:t>
            </a:r>
            <a:r>
              <a:rPr lang="en-AU" sz="1200" dirty="0">
                <a:solidFill>
                  <a:schemeClr val="tx1"/>
                </a:solidFill>
              </a:rPr>
              <a:t> </a:t>
            </a:r>
            <a:r>
              <a:rPr lang="en-AU" sz="1200" i="1" dirty="0">
                <a:solidFill>
                  <a:schemeClr val="tx1"/>
                </a:solidFill>
              </a:rPr>
              <a:t>Genome Biology</a:t>
            </a:r>
            <a:r>
              <a:rPr lang="en-AU" sz="1200" dirty="0">
                <a:solidFill>
                  <a:schemeClr val="tx1"/>
                </a:solidFill>
              </a:rPr>
              <a:t> 2010 </a:t>
            </a:r>
            <a:r>
              <a:rPr lang="en-AU" sz="1200" b="1" dirty="0">
                <a:solidFill>
                  <a:schemeClr val="tx1"/>
                </a:solidFill>
              </a:rPr>
              <a:t>11</a:t>
            </a:r>
            <a:r>
              <a:rPr lang="en-AU" sz="1200" dirty="0">
                <a:solidFill>
                  <a:schemeClr val="tx1"/>
                </a:solidFill>
              </a:rPr>
              <a:t>:R116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15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Erroneous data may cause software to:</a:t>
            </a:r>
          </a:p>
          <a:p>
            <a:pPr lvl="1"/>
            <a:r>
              <a:rPr lang="en-AU" dirty="0" smtClean="0"/>
              <a:t>Run more slowly</a:t>
            </a:r>
          </a:p>
          <a:p>
            <a:pPr lvl="1"/>
            <a:r>
              <a:rPr lang="en-AU" dirty="0" smtClean="0"/>
              <a:t>Use more RAM</a:t>
            </a:r>
          </a:p>
          <a:p>
            <a:pPr lvl="1"/>
            <a:r>
              <a:rPr lang="en-AU" dirty="0" smtClean="0"/>
              <a:t>Produce poor/biased/incorrect results</a:t>
            </a:r>
          </a:p>
          <a:p>
            <a:pPr>
              <a:buNone/>
            </a:pPr>
            <a:r>
              <a:rPr lang="en-AU" dirty="0" smtClean="0"/>
              <a:t> </a:t>
            </a:r>
          </a:p>
          <a:p>
            <a:r>
              <a:rPr lang="en-AU" dirty="0" smtClean="0"/>
              <a:t>Fail to find overlaps/alignments</a:t>
            </a:r>
          </a:p>
          <a:p>
            <a:r>
              <a:rPr lang="en-AU" dirty="0" smtClean="0"/>
              <a:t>Chimeric sequences</a:t>
            </a:r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Impact of Errors and Contamination</a:t>
            </a:r>
            <a:endParaRPr lang="en-AU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77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Check quality scores</a:t>
            </a:r>
          </a:p>
          <a:p>
            <a:pPr lvl="1"/>
            <a:r>
              <a:rPr lang="en-AU" dirty="0" smtClean="0"/>
              <a:t>Trim away poor quality bases</a:t>
            </a:r>
          </a:p>
          <a:p>
            <a:r>
              <a:rPr lang="en-AU" dirty="0" smtClean="0"/>
              <a:t>Remove adapter and primer sequences</a:t>
            </a:r>
          </a:p>
          <a:p>
            <a:pPr lvl="1"/>
            <a:r>
              <a:rPr lang="en-AU" dirty="0" smtClean="0"/>
              <a:t>Trim or remove whole reads</a:t>
            </a:r>
          </a:p>
          <a:p>
            <a:r>
              <a:rPr lang="en-AU" dirty="0" smtClean="0"/>
              <a:t>Remove reads below a minimum length</a:t>
            </a:r>
          </a:p>
          <a:p>
            <a:endParaRPr lang="en-AU" dirty="0"/>
          </a:p>
          <a:p>
            <a:r>
              <a:rPr lang="en-AU" dirty="0" smtClean="0"/>
              <a:t>Error correction methods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Dealing with Errors and Contamination</a:t>
            </a:r>
            <a:endParaRPr lang="en-AU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68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wheelerau.files.wordpress.com/2013/03/fastqc_stats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7963" t="5987" r="2520"/>
          <a:stretch/>
        </p:blipFill>
        <p:spPr bwMode="auto">
          <a:xfrm>
            <a:off x="4256470" y="1524001"/>
            <a:ext cx="4811330" cy="251460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Quality Scores</a:t>
            </a:r>
            <a:endParaRPr lang="en-A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33975" y="6611678"/>
            <a:ext cx="4010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1000" b="1" dirty="0" err="1">
                <a:solidFill>
                  <a:srgbClr val="000000"/>
                </a:solidFill>
              </a:rPr>
              <a:t>FastQC</a:t>
            </a:r>
            <a:r>
              <a:rPr lang="en-AU" sz="1000" b="1" dirty="0">
                <a:solidFill>
                  <a:srgbClr val="000000"/>
                </a:solidFill>
              </a:rPr>
              <a:t>: </a:t>
            </a:r>
            <a:r>
              <a:rPr lang="en-AU" sz="1000" dirty="0">
                <a:solidFill>
                  <a:srgbClr val="000000"/>
                </a:solidFill>
              </a:rPr>
              <a:t>http://www.bioinformatics.babraham.ac.uk/projects/fastqc/</a:t>
            </a:r>
          </a:p>
        </p:txBody>
      </p:sp>
      <p:pic>
        <p:nvPicPr>
          <p:cNvPr id="2050" name="Picture 2" descr="https://lh5.googleusercontent.com/_KAKU58ax51Y/TZQtBGsweyI/AAAAAAAAADA/MVEx7AStm_o/s800/per%20base%20sequence%20qualit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026" t="11922" r="10918"/>
          <a:stretch/>
        </p:blipFill>
        <p:spPr bwMode="auto">
          <a:xfrm>
            <a:off x="2590800" y="4038599"/>
            <a:ext cx="3276600" cy="254929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athogenomics.bham.ac.uk/blog/wp-content/uploads/posttrimmed_qscore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4078"/>
          <a:stretch/>
        </p:blipFill>
        <p:spPr bwMode="auto">
          <a:xfrm>
            <a:off x="76199" y="1524000"/>
            <a:ext cx="4065287" cy="243840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406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1) Fixed length trimming</a:t>
            </a:r>
          </a:p>
          <a:p>
            <a:pPr lvl="1"/>
            <a:r>
              <a:rPr lang="en-AU" dirty="0" smtClean="0"/>
              <a:t>Remove all bases before/after a given base</a:t>
            </a:r>
          </a:p>
          <a:p>
            <a:pPr lvl="1"/>
            <a:r>
              <a:rPr lang="en-AU" dirty="0" smtClean="0"/>
              <a:t>Quick, computationally easy</a:t>
            </a:r>
          </a:p>
          <a:p>
            <a:pPr lvl="1"/>
            <a:r>
              <a:rPr lang="en-AU" dirty="0" smtClean="0"/>
              <a:t>Throws away good data and shortens reads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2) Quality-based trimming</a:t>
            </a:r>
          </a:p>
          <a:p>
            <a:pPr lvl="1"/>
            <a:r>
              <a:rPr lang="en-AU" dirty="0" smtClean="0"/>
              <a:t>Remove bases following a "poor" quality base</a:t>
            </a:r>
          </a:p>
          <a:p>
            <a:pPr lvl="1"/>
            <a:r>
              <a:rPr lang="en-AU" dirty="0" smtClean="0"/>
              <a:t>Retains more good data</a:t>
            </a:r>
          </a:p>
          <a:p>
            <a:pPr lvl="1"/>
            <a:r>
              <a:rPr lang="en-AU" dirty="0" smtClean="0"/>
              <a:t>Throws away good data if there is a single spurious "poor" quality 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 Trimming and Adapter clipping</a:t>
            </a:r>
            <a:endParaRPr lang="en-AU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28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628800"/>
            <a:ext cx="7994848" cy="4896544"/>
          </a:xfrm>
        </p:spPr>
        <p:txBody>
          <a:bodyPr>
            <a:normAutofit/>
          </a:bodyPr>
          <a:lstStyle/>
          <a:p>
            <a:r>
              <a:rPr lang="en-AU" dirty="0" smtClean="0"/>
              <a:t>3) Sliding window</a:t>
            </a:r>
          </a:p>
          <a:p>
            <a:pPr lvl="1"/>
            <a:r>
              <a:rPr lang="en-AU" dirty="0" smtClean="0"/>
              <a:t>Defines trim points based on average quality in a sliding window across each read</a:t>
            </a:r>
          </a:p>
          <a:p>
            <a:pPr lvl="1"/>
            <a:r>
              <a:rPr lang="en-AU" dirty="0" smtClean="0"/>
              <a:t>Computationally more expensive</a:t>
            </a:r>
          </a:p>
          <a:p>
            <a:pPr lvl="1"/>
            <a:r>
              <a:rPr lang="en-AU" dirty="0" smtClean="0"/>
              <a:t>Allows spurious "poor" quality bases to be retained</a:t>
            </a:r>
          </a:p>
          <a:p>
            <a:pPr lvl="1">
              <a:buNone/>
            </a:pPr>
            <a:endParaRPr lang="en-AU" dirty="0" smtClean="0"/>
          </a:p>
          <a:p>
            <a:r>
              <a:rPr lang="en-AU" dirty="0" smtClean="0"/>
              <a:t>4) Adapter clipping</a:t>
            </a:r>
          </a:p>
          <a:p>
            <a:pPr lvl="1"/>
            <a:r>
              <a:rPr lang="en-US" dirty="0" smtClean="0"/>
              <a:t>The clipper removes any read ends that match the defined adapter sequences</a:t>
            </a:r>
            <a:endParaRPr lang="en-AU" dirty="0" smtClean="0"/>
          </a:p>
          <a:p>
            <a:pPr lvl="1"/>
            <a:endParaRPr lang="en-AU" dirty="0" smtClean="0"/>
          </a:p>
          <a:p>
            <a:pPr lvl="1">
              <a:buNone/>
            </a:pP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 Trimming and Adapter Clipping</a:t>
            </a:r>
            <a:endParaRPr lang="en-AU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28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95400"/>
            <a:ext cx="8424936" cy="4896544"/>
          </a:xfrm>
        </p:spPr>
        <p:txBody>
          <a:bodyPr/>
          <a:lstStyle/>
          <a:p>
            <a:r>
              <a:rPr lang="en-AU" i="1" dirty="0" err="1" smtClean="0"/>
              <a:t>FastQC</a:t>
            </a:r>
            <a:r>
              <a:rPr lang="en-AU" dirty="0" smtClean="0"/>
              <a:t> to visualise </a:t>
            </a:r>
            <a:r>
              <a:rPr lang="en-US" dirty="0" smtClean="0"/>
              <a:t>the quality scores and other metrics to get an idea about the quality of a read data set </a:t>
            </a:r>
          </a:p>
          <a:p>
            <a:pPr>
              <a:buNone/>
            </a:pPr>
            <a:endParaRPr lang="en-AU" dirty="0" smtClean="0"/>
          </a:p>
          <a:p>
            <a:r>
              <a:rPr lang="en-AU" i="1" dirty="0" smtClean="0"/>
              <a:t>Skewer </a:t>
            </a:r>
            <a:r>
              <a:rPr lang="en-AU" dirty="0" smtClean="0"/>
              <a:t>for quality-based trimming.</a:t>
            </a:r>
          </a:p>
          <a:p>
            <a:pPr>
              <a:buNone/>
            </a:pPr>
            <a:endParaRPr lang="en-AU" dirty="0" smtClean="0"/>
          </a:p>
          <a:p>
            <a:r>
              <a:rPr lang="en-AU" i="1" dirty="0" smtClean="0"/>
              <a:t>Skewer</a:t>
            </a:r>
            <a:r>
              <a:rPr lang="en-AU" dirty="0" smtClean="0"/>
              <a:t> for adapter clipping on a s</a:t>
            </a:r>
            <a:r>
              <a:rPr lang="en-US" dirty="0" smtClean="0"/>
              <a:t>mall RNA dataset.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Some additional information about</a:t>
            </a:r>
          </a:p>
          <a:p>
            <a:pPr lvl="1"/>
            <a:r>
              <a:rPr lang="en-AU" dirty="0" smtClean="0"/>
              <a:t>Fixed-length trimming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Practical</a:t>
            </a:r>
            <a:endParaRPr lang="en-AU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85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14350"/>
            <a:ext cx="8459787" cy="857250"/>
          </a:xfrm>
        </p:spPr>
        <p:txBody>
          <a:bodyPr>
            <a:normAutofit/>
          </a:bodyPr>
          <a:lstStyle/>
          <a:p>
            <a:r>
              <a:rPr lang="en-AU" dirty="0"/>
              <a:t>Comparison of </a:t>
            </a:r>
            <a:r>
              <a:rPr lang="en-AU" dirty="0" smtClean="0"/>
              <a:t>NGS </a:t>
            </a:r>
            <a:r>
              <a:rPr lang="en-AU" dirty="0"/>
              <a:t>QC T</a:t>
            </a:r>
            <a:r>
              <a:rPr lang="en-AU" dirty="0" smtClean="0"/>
              <a:t>ools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867400" y="6553200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Jiang et al. BMC Bioinformatics( 2014) </a:t>
            </a:r>
            <a:r>
              <a:rPr lang="en-US" sz="1200" b="1" dirty="0" smtClean="0">
                <a:solidFill>
                  <a:srgbClr val="000000"/>
                </a:solidFill>
              </a:rPr>
              <a:t>15</a:t>
            </a:r>
            <a:r>
              <a:rPr lang="en-US" sz="1200" dirty="0" smtClean="0">
                <a:solidFill>
                  <a:srgbClr val="000000"/>
                </a:solidFill>
              </a:rPr>
              <a:t>:182</a:t>
            </a:r>
          </a:p>
        </p:txBody>
      </p:sp>
      <p:pic>
        <p:nvPicPr>
          <p:cNvPr id="7" name="Content Placeholder 6" descr="clippers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4209" r="-4209"/>
          <a:stretch>
            <a:fillRect/>
          </a:stretch>
        </p:blipFill>
        <p:spPr>
          <a:xfrm>
            <a:off x="0" y="1315214"/>
            <a:ext cx="9144000" cy="5210130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71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QC </a:t>
            </a:r>
            <a:r>
              <a:rPr lang="en-AU" smtClean="0"/>
              <a:t>is </a:t>
            </a:r>
            <a:r>
              <a:rPr lang="en-AU" dirty="0" smtClean="0"/>
              <a:t>critical for downstream analyses</a:t>
            </a:r>
          </a:p>
          <a:p>
            <a:endParaRPr lang="en-AU" dirty="0" smtClean="0"/>
          </a:p>
          <a:p>
            <a:r>
              <a:rPr lang="en-AU" dirty="0" smtClean="0"/>
              <a:t>A range of tools exist to visualise and deal with poor quality data and contaminants</a:t>
            </a:r>
          </a:p>
          <a:p>
            <a:endParaRPr lang="en-AU" dirty="0"/>
          </a:p>
          <a:p>
            <a:r>
              <a:rPr lang="en-AU" dirty="0" smtClean="0"/>
              <a:t>If you're stressing about throwing away the data, you haven't done enough sequencing! </a:t>
            </a:r>
            <a:r>
              <a:rPr lang="en-AU" dirty="0" err="1" smtClean="0">
                <a:sym typeface="Wingdings" pitchFamily="2" charset="2"/>
              </a:rPr>
              <a:t></a:t>
            </a:r>
            <a:endParaRPr lang="en-AU" dirty="0" smtClean="0">
              <a:sym typeface="Wingdings" pitchFamily="2" charset="2"/>
            </a:endParaRPr>
          </a:p>
          <a:p>
            <a:endParaRPr lang="en-AU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AU" dirty="0" smtClean="0">
                <a:solidFill>
                  <a:srgbClr val="FF0000"/>
                </a:solidFill>
                <a:sym typeface="Wingdings" pitchFamily="2" charset="2"/>
              </a:rPr>
              <a:t>GARBAGE IN, GARBAGE OUT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7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3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469550" cy="7200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19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4213" y="620713"/>
            <a:ext cx="8459787" cy="857250"/>
          </a:xfrm>
        </p:spPr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138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ID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385" y="1743505"/>
            <a:ext cx="6553200" cy="2747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5" idx="1"/>
            <a:endCxn id="6" idx="0"/>
          </p:cNvCxnSpPr>
          <p:nvPr/>
        </p:nvCxnSpPr>
        <p:spPr>
          <a:xfrm flipH="1">
            <a:off x="3947985" y="1323000"/>
            <a:ext cx="2910015" cy="42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913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4213" y="620713"/>
            <a:ext cx="8459787" cy="857250"/>
          </a:xfrm>
        </p:spPr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138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Sequence string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686" y="2011233"/>
            <a:ext cx="8077200" cy="279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5" idx="1"/>
            <a:endCxn id="6" idx="0"/>
          </p:cNvCxnSpPr>
          <p:nvPr/>
        </p:nvCxnSpPr>
        <p:spPr>
          <a:xfrm flipH="1">
            <a:off x="4547286" y="1323000"/>
            <a:ext cx="2310714" cy="688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50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4213" y="620713"/>
            <a:ext cx="8459787" cy="857250"/>
          </a:xfrm>
        </p:spPr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138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ID - optional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385" y="2286000"/>
            <a:ext cx="6553200" cy="2747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5" idx="1"/>
            <a:endCxn id="6" idx="0"/>
          </p:cNvCxnSpPr>
          <p:nvPr/>
        </p:nvCxnSpPr>
        <p:spPr>
          <a:xfrm flipH="1">
            <a:off x="3947985" y="1323000"/>
            <a:ext cx="2910015" cy="96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364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4213" y="620713"/>
            <a:ext cx="8459787" cy="857250"/>
          </a:xfrm>
        </p:spPr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138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Quality string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686" y="2539425"/>
            <a:ext cx="8077200" cy="279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5" idx="1"/>
            <a:endCxn id="6" idx="0"/>
          </p:cNvCxnSpPr>
          <p:nvPr/>
        </p:nvCxnSpPr>
        <p:spPr>
          <a:xfrm flipH="1">
            <a:off x="4547286" y="1323000"/>
            <a:ext cx="2310714" cy="121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754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143000"/>
          </a:xfrm>
        </p:spPr>
        <p:txBody>
          <a:bodyPr>
            <a:normAutofit/>
          </a:bodyPr>
          <a:lstStyle/>
          <a:p>
            <a:r>
              <a:rPr lang="en-AU" sz="2600" dirty="0" smtClean="0"/>
              <a:t>Each base has an associated </a:t>
            </a:r>
            <a:r>
              <a:rPr lang="en-AU" sz="2600" dirty="0" err="1" smtClean="0"/>
              <a:t>Phred</a:t>
            </a:r>
            <a:r>
              <a:rPr lang="en-AU" sz="2600" dirty="0" smtClean="0"/>
              <a:t> quality score (typically 0-40)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94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hred.jp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14598" r="-14598"/>
          <a:stretch>
            <a:fillRect/>
          </a:stretch>
        </p:blipFill>
        <p:spPr>
          <a:xfrm>
            <a:off x="-1185899" y="609600"/>
            <a:ext cx="11015699" cy="5915025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31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14300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Each base has an associated </a:t>
            </a:r>
            <a:r>
              <a:rPr lang="en-AU" dirty="0" err="1" smtClean="0"/>
              <a:t>Phred</a:t>
            </a:r>
            <a:r>
              <a:rPr lang="en-AU" dirty="0" smtClean="0"/>
              <a:t> quality score (typically 0-40)</a:t>
            </a:r>
          </a:p>
          <a:p>
            <a:pPr lvl="1"/>
            <a:r>
              <a:rPr lang="en-AU" dirty="0" smtClean="0"/>
              <a:t>Represented by a single printable ASCII character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4840069"/>
            <a:ext cx="9144000" cy="1115568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defTabSz="914400" fontAlgn="auto">
              <a:spcAft>
                <a:spcPts val="0"/>
              </a:spcAft>
              <a:buSzTx/>
              <a:buNone/>
            </a:pP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endParaRPr lang="en-AU" sz="1600" dirty="0">
              <a:latin typeface="Courier New" pitchFamily="49" charset="0"/>
              <a:cs typeface="Courier New" pitchFamily="49" charset="0"/>
            </a:endParaRP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!"#$%&amp;'()*+,-./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abcdefgh</a:t>
            </a: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6059269"/>
            <a:ext cx="218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Printable ASCII characters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052" y="5423008"/>
            <a:ext cx="8892747" cy="279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>
            <a:stCxn id="10" idx="1"/>
            <a:endCxn id="11" idx="2"/>
          </p:cNvCxnSpPr>
          <p:nvPr/>
        </p:nvCxnSpPr>
        <p:spPr>
          <a:xfrm flipH="1" flipV="1">
            <a:off x="4621426" y="5702983"/>
            <a:ext cx="1398374" cy="67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38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BI_ Presentations_2015">
  <a:themeElements>
    <a:clrScheme name="Custom 5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010100"/>
      </a:accent1>
      <a:accent2>
        <a:srgbClr val="9CB084"/>
      </a:accent2>
      <a:accent3>
        <a:srgbClr val="6BB1C9"/>
      </a:accent3>
      <a:accent4>
        <a:srgbClr val="040509"/>
      </a:accent4>
      <a:accent5>
        <a:srgbClr val="7E6BC9"/>
      </a:accent5>
      <a:accent6>
        <a:srgbClr val="A379BB"/>
      </a:accent6>
      <a:hlink>
        <a:srgbClr val="1B56AF"/>
      </a:hlink>
      <a:folHlink>
        <a:srgbClr val="93296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EBI_ Presentations_2015.thmx</Template>
  <TotalTime>7833</TotalTime>
  <Words>1311</Words>
  <Application>Microsoft Macintosh PowerPoint</Application>
  <PresentationFormat>On-screen Show (4:3)</PresentationFormat>
  <Paragraphs>203</Paragraphs>
  <Slides>29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EBI_ Presentations_2015</vt:lpstr>
      <vt:lpstr>Introduction to Quality Control </vt:lpstr>
      <vt:lpstr>Overview</vt:lpstr>
      <vt:lpstr>FASTQ</vt:lpstr>
      <vt:lpstr>FASTQ</vt:lpstr>
      <vt:lpstr>FASTQ</vt:lpstr>
      <vt:lpstr>FASTQ</vt:lpstr>
      <vt:lpstr>FASTQ</vt:lpstr>
      <vt:lpstr>Slide 8</vt:lpstr>
      <vt:lpstr>FASTQ</vt:lpstr>
      <vt:lpstr>FASTQ</vt:lpstr>
      <vt:lpstr>FASTQ Encoding/Offset</vt:lpstr>
      <vt:lpstr>Spoiled for choice</vt:lpstr>
      <vt:lpstr>FASTQ Encoding/Offset</vt:lpstr>
      <vt:lpstr>FASTQ Encoding/Offset</vt:lpstr>
      <vt:lpstr>FASTQ Encoding/Offset</vt:lpstr>
      <vt:lpstr>Slide 16</vt:lpstr>
      <vt:lpstr>Illumina Error Profile</vt:lpstr>
      <vt:lpstr>Contamination</vt:lpstr>
      <vt:lpstr>Adapters </vt:lpstr>
      <vt:lpstr>Impact of Errors and Contamination</vt:lpstr>
      <vt:lpstr>Impact of Errors and Contamination</vt:lpstr>
      <vt:lpstr>Dealing with Errors and Contamination</vt:lpstr>
      <vt:lpstr>Check Quality Scores</vt:lpstr>
      <vt:lpstr>Read Trimming and Adapter clipping</vt:lpstr>
      <vt:lpstr>Read Trimming and Adapter Clipping</vt:lpstr>
      <vt:lpstr>Practical</vt:lpstr>
      <vt:lpstr>Comparison of NGS QC Tools</vt:lpstr>
      <vt:lpstr>Conclusions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nandan</dc:creator>
  <cp:lastModifiedBy>Gayle Philip</cp:lastModifiedBy>
  <cp:revision>491</cp:revision>
  <cp:lastPrinted>1601-01-01T00:00:00Z</cp:lastPrinted>
  <dcterms:created xsi:type="dcterms:W3CDTF">2016-07-12T00:41:54Z</dcterms:created>
  <dcterms:modified xsi:type="dcterms:W3CDTF">2016-07-12T00:42:11Z</dcterms:modified>
</cp:coreProperties>
</file>